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5"/>
    <p:sldMasterId id="2147483796" r:id="rId6"/>
    <p:sldMasterId id="2147483798" r:id="rId7"/>
    <p:sldMasterId id="2147483805" r:id="rId8"/>
    <p:sldMasterId id="2147483807" r:id="rId9"/>
    <p:sldMasterId id="2147483811" r:id="rId10"/>
    <p:sldMasterId id="2147483813" r:id="rId11"/>
    <p:sldMasterId id="2147483820" r:id="rId12"/>
  </p:sldMasterIdLst>
  <p:notesMasterIdLst>
    <p:notesMasterId r:id="rId69"/>
  </p:notesMasterIdLst>
  <p:handoutMasterIdLst>
    <p:handoutMasterId r:id="rId70"/>
  </p:handoutMasterIdLst>
  <p:sldIdLst>
    <p:sldId id="322" r:id="rId13"/>
    <p:sldId id="312" r:id="rId14"/>
    <p:sldId id="290" r:id="rId15"/>
    <p:sldId id="316" r:id="rId16"/>
    <p:sldId id="293" r:id="rId17"/>
    <p:sldId id="295" r:id="rId18"/>
    <p:sldId id="294" r:id="rId19"/>
    <p:sldId id="298" r:id="rId20"/>
    <p:sldId id="300" r:id="rId21"/>
    <p:sldId id="317" r:id="rId22"/>
    <p:sldId id="318" r:id="rId23"/>
    <p:sldId id="301" r:id="rId24"/>
    <p:sldId id="302" r:id="rId25"/>
    <p:sldId id="311" r:id="rId26"/>
    <p:sldId id="303" r:id="rId27"/>
    <p:sldId id="304" r:id="rId28"/>
    <p:sldId id="314" r:id="rId29"/>
    <p:sldId id="297" r:id="rId30"/>
    <p:sldId id="305" r:id="rId31"/>
    <p:sldId id="320" r:id="rId32"/>
    <p:sldId id="306" r:id="rId33"/>
    <p:sldId id="307" r:id="rId34"/>
    <p:sldId id="308"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40" r:id="rId64"/>
    <p:sldId id="341" r:id="rId65"/>
    <p:sldId id="342" r:id="rId66"/>
    <p:sldId id="338" r:id="rId67"/>
    <p:sldId id="343" r:id="rId68"/>
  </p:sldIdLst>
  <p:sldSz cx="9144000" cy="6858000" type="screen4x3"/>
  <p:notesSz cx="6934200" cy="9220200"/>
  <p:custDataLst>
    <p:tags r:id="rId71"/>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ystem Training Webinar Overview" id="{66DA9E0F-0E41-42D5-88AC-776FDBC4B091}">
          <p14:sldIdLst>
            <p14:sldId id="322"/>
          </p14:sldIdLst>
        </p14:section>
        <p14:section name="TA Interface for Online Testing" id="{A03CF6B0-A7D2-4DFC-9A89-056917F9E300}">
          <p14:sldIdLst>
            <p14:sldId id="312"/>
            <p14:sldId id="290"/>
            <p14:sldId id="316"/>
            <p14:sldId id="293"/>
            <p14:sldId id="295"/>
            <p14:sldId id="294"/>
            <p14:sldId id="298"/>
            <p14:sldId id="300"/>
            <p14:sldId id="317"/>
            <p14:sldId id="318"/>
            <p14:sldId id="301"/>
            <p14:sldId id="302"/>
            <p14:sldId id="311"/>
            <p14:sldId id="303"/>
            <p14:sldId id="304"/>
            <p14:sldId id="314"/>
            <p14:sldId id="297"/>
            <p14:sldId id="305"/>
            <p14:sldId id="320"/>
            <p14:sldId id="306"/>
            <p14:sldId id="307"/>
            <p14:sldId id="308"/>
          </p14:sldIdLst>
        </p14:section>
        <p14:section name="THSS" id="{27720A81-EE28-4EC6-9B49-A6CEEEEA6F66}">
          <p14:sldIdLst>
            <p14:sldId id="323"/>
            <p14:sldId id="324"/>
            <p14:sldId id="325"/>
            <p14:sldId id="326"/>
            <p14:sldId id="327"/>
            <p14:sldId id="328"/>
            <p14:sldId id="329"/>
            <p14:sldId id="330"/>
            <p14:sldId id="331"/>
            <p14:sldId id="332"/>
            <p14:sldId id="333"/>
            <p14:sldId id="334"/>
          </p14:sldIdLst>
        </p14:section>
        <p14:section name="AVA" id="{870E405C-5328-48BB-AA97-955E61B421DE}">
          <p14:sldIdLst>
            <p14:sldId id="344"/>
            <p14:sldId id="345"/>
            <p14:sldId id="346"/>
            <p14:sldId id="347"/>
            <p14:sldId id="348"/>
            <p14:sldId id="349"/>
            <p14:sldId id="350"/>
            <p14:sldId id="351"/>
            <p14:sldId id="352"/>
            <p14:sldId id="353"/>
            <p14:sldId id="354"/>
            <p14:sldId id="355"/>
            <p14:sldId id="356"/>
            <p14:sldId id="357"/>
            <p14:sldId id="358"/>
          </p14:sldIdLst>
        </p14:section>
        <p14:section name="SD Portal" id="{18E08945-58DF-48DA-B496-D7E94504AFFC}">
          <p14:sldIdLst>
            <p14:sldId id="359"/>
            <p14:sldId id="340"/>
            <p14:sldId id="341"/>
            <p14:sldId id="342"/>
            <p14:sldId id="338"/>
          </p14:sldIdLst>
        </p14:section>
        <p14:section name="Conclusion" id="{D1621A37-5E21-4EB4-B00C-9B061955E891}">
          <p14:sldIdLst>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iday, Daniel" initials="D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AF"/>
    <a:srgbClr val="FF6600"/>
    <a:srgbClr val="11394B"/>
    <a:srgbClr val="003AD4"/>
    <a:srgbClr val="123E52"/>
    <a:srgbClr val="CFE4CD"/>
    <a:srgbClr val="E9F2E8"/>
    <a:srgbClr val="E8F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8" autoAdjust="0"/>
    <p:restoredTop sz="50954" autoAdjust="0"/>
  </p:normalViewPr>
  <p:slideViewPr>
    <p:cSldViewPr>
      <p:cViewPr varScale="1">
        <p:scale>
          <a:sx n="67" d="100"/>
          <a:sy n="67" d="100"/>
        </p:scale>
        <p:origin x="2166" y="72"/>
      </p:cViewPr>
      <p:guideLst>
        <p:guide orient="horz" pos="2160"/>
        <p:guide pos="2880"/>
      </p:guideLst>
    </p:cSldViewPr>
  </p:slideViewPr>
  <p:outlineViewPr>
    <p:cViewPr>
      <p:scale>
        <a:sx n="33" d="100"/>
        <a:sy n="33" d="100"/>
      </p:scale>
      <p:origin x="0" y="18288"/>
    </p:cViewPr>
  </p:outlineViewPr>
  <p:notesTextViewPr>
    <p:cViewPr>
      <p:scale>
        <a:sx n="100" d="100"/>
        <a:sy n="100" d="100"/>
      </p:scale>
      <p:origin x="0" y="0"/>
    </p:cViewPr>
  </p:notesTextViewPr>
  <p:sorterViewPr>
    <p:cViewPr>
      <p:scale>
        <a:sx n="80" d="100"/>
        <a:sy n="80" d="100"/>
      </p:scale>
      <p:origin x="0" y="5304"/>
    </p:cViewPr>
  </p:sorterViewPr>
  <p:notesViewPr>
    <p:cSldViewPr>
      <p:cViewPr>
        <p:scale>
          <a:sx n="40" d="100"/>
          <a:sy n="40" d="100"/>
        </p:scale>
        <p:origin x="-2328"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tableStyles" Target="tableStyles.xml"/><Relationship Id="rId7" Type="http://schemas.openxmlformats.org/officeDocument/2006/relationships/slideMaster" Target="slideMasters/slideMaster3.xml"/><Relationship Id="rId71"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39.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3" name="Date Placeholder 2"/>
          <p:cNvSpPr>
            <a:spLocks noGrp="1"/>
          </p:cNvSpPr>
          <p:nvPr>
            <p:ph type="dt" sz="quarter" idx="1"/>
          </p:nvPr>
        </p:nvSpPr>
        <p:spPr>
          <a:xfrm>
            <a:off x="3927475" y="0"/>
            <a:ext cx="3005138" cy="460375"/>
          </a:xfrm>
          <a:prstGeom prst="rect">
            <a:avLst/>
          </a:prstGeom>
        </p:spPr>
        <p:txBody>
          <a:bodyPr vert="horz" lIns="92309" tIns="46154" rIns="92309" bIns="46154" rtlCol="0"/>
          <a:lstStyle>
            <a:lvl1pPr algn="r" fontAlgn="auto">
              <a:spcBef>
                <a:spcPts val="0"/>
              </a:spcBef>
              <a:spcAft>
                <a:spcPts val="0"/>
              </a:spcAft>
              <a:defRPr sz="1200">
                <a:latin typeface="Arial" panose="020B0604020202020204" pitchFamily="34" charset="0"/>
                <a:cs typeface="+mn-cs"/>
              </a:defRPr>
            </a:lvl1pPr>
          </a:lstStyle>
          <a:p>
            <a:pPr>
              <a:defRPr/>
            </a:pPr>
            <a:fld id="{8ED74ADC-62E1-47BA-B95F-22CCB7A9C95A}" type="datetimeFigureOut">
              <a:rPr lang="en-US"/>
              <a:pPr>
                <a:defRPr/>
              </a:pPr>
              <a:t>9/27/2016</a:t>
            </a:fld>
            <a:endParaRPr lang="en-US" dirty="0"/>
          </a:p>
        </p:txBody>
      </p:sp>
      <p:sp>
        <p:nvSpPr>
          <p:cNvPr id="4" name="Footer Placeholder 3"/>
          <p:cNvSpPr>
            <a:spLocks noGrp="1"/>
          </p:cNvSpPr>
          <p:nvPr>
            <p:ph type="ftr" sz="quarter" idx="2"/>
          </p:nvPr>
        </p:nvSpPr>
        <p:spPr>
          <a:xfrm>
            <a:off x="0" y="8758238"/>
            <a:ext cx="3005138" cy="460375"/>
          </a:xfrm>
          <a:prstGeom prst="rect">
            <a:avLst/>
          </a:prstGeom>
        </p:spPr>
        <p:txBody>
          <a:bodyPr vert="horz" lIns="92309" tIns="46154" rIns="92309" bIns="46154"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2309" tIns="46154" rIns="92309" bIns="46154" rtlCol="0" anchor="b"/>
          <a:lstStyle>
            <a:lvl1pPr algn="r" fontAlgn="auto">
              <a:spcBef>
                <a:spcPts val="0"/>
              </a:spcBef>
              <a:spcAft>
                <a:spcPts val="0"/>
              </a:spcAft>
              <a:defRPr sz="1200">
                <a:latin typeface="Arial" panose="020B0604020202020204" pitchFamily="34" charset="0"/>
                <a:cs typeface="+mn-cs"/>
              </a:defRPr>
            </a:lvl1pPr>
          </a:lstStyle>
          <a:p>
            <a:pPr>
              <a:defRPr/>
            </a:pPr>
            <a:fld id="{5666D5A5-C92F-4568-8BA4-306044A1AE4D}" type="slidenum">
              <a:rPr lang="en-US"/>
              <a:pPr>
                <a:defRPr/>
              </a:pPr>
              <a:t>‹#›</a:t>
            </a:fld>
            <a:endParaRPr lang="en-US" dirty="0"/>
          </a:p>
        </p:txBody>
      </p:sp>
    </p:spTree>
    <p:extLst>
      <p:ext uri="{BB962C8B-B14F-4D97-AF65-F5344CB8AC3E}">
        <p14:creationId xmlns:p14="http://schemas.microsoft.com/office/powerpoint/2010/main" val="3305104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fontAlgn="auto">
              <a:spcBef>
                <a:spcPts val="0"/>
              </a:spcBef>
              <a:spcAft>
                <a:spcPts val="0"/>
              </a:spcAft>
              <a:defRPr sz="1200">
                <a:latin typeface="Arial" panose="020B0604020202020204" pitchFamily="34" charset="0"/>
                <a:cs typeface="+mn-cs"/>
              </a:defRPr>
            </a:lvl1pPr>
          </a:lstStyle>
          <a:p>
            <a:pPr>
              <a:defRPr/>
            </a:pPr>
            <a:fld id="{03A45933-A06D-422C-8690-3583D87908C9}" type="datetimeFigureOut">
              <a:rPr lang="en-US"/>
              <a:pPr>
                <a:defRPr/>
              </a:pPr>
              <a:t>9/27/2016</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2309" tIns="46154" rIns="92309" bIns="46154" rtlCol="0" anchor="b"/>
          <a:lstStyle>
            <a:lvl1pPr algn="r" fontAlgn="auto">
              <a:spcBef>
                <a:spcPts val="0"/>
              </a:spcBef>
              <a:spcAft>
                <a:spcPts val="0"/>
              </a:spcAft>
              <a:defRPr sz="1200">
                <a:latin typeface="Arial" panose="020B0604020202020204" pitchFamily="34" charset="0"/>
                <a:cs typeface="+mn-cs"/>
              </a:defRPr>
            </a:lvl1pPr>
          </a:lstStyle>
          <a:p>
            <a:pPr>
              <a:defRPr/>
            </a:pPr>
            <a:fld id="{E8B097D6-EE9F-415D-9708-2BB67BC396CD}" type="slidenum">
              <a:rPr lang="en-US"/>
              <a:pPr>
                <a:defRPr/>
              </a:pPr>
              <a:t>‹#›</a:t>
            </a:fld>
            <a:endParaRPr lang="en-US" dirty="0"/>
          </a:p>
        </p:txBody>
      </p:sp>
    </p:spTree>
    <p:extLst>
      <p:ext uri="{BB962C8B-B14F-4D97-AF65-F5344CB8AC3E}">
        <p14:creationId xmlns:p14="http://schemas.microsoft.com/office/powerpoint/2010/main" val="2594759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South Dakota</a:t>
            </a:r>
            <a:r>
              <a:rPr lang="en-US" baseline="0" dirty="0" smtClean="0"/>
              <a:t> Smarter Balanced System trainings. Today’s webinar will cover three systems that you will use when administering the Smarter Balanced Interim Assessments. The first section will cover the Test Administrator (TA) Interface, the second section will cover the Teacher Handscoring System, and the last section will cover the Assessment Viewing Application. Each section will be about 30 minutes and may include a brief Q&amp;A session which may be 5 to 10 minutes.</a:t>
            </a:r>
            <a:endParaRPr lang="en-US" dirty="0"/>
          </a:p>
        </p:txBody>
      </p:sp>
      <p:sp>
        <p:nvSpPr>
          <p:cNvPr id="4" name="Slide Number Placeholder 3"/>
          <p:cNvSpPr>
            <a:spLocks noGrp="1"/>
          </p:cNvSpPr>
          <p:nvPr>
            <p:ph type="sldNum" sz="quarter" idx="10"/>
          </p:nvPr>
        </p:nvSpPr>
        <p:spPr/>
        <p:txBody>
          <a:bodyPr/>
          <a:lstStyle/>
          <a:p>
            <a:pPr>
              <a:defRPr/>
            </a:pPr>
            <a:fld id="{E8B097D6-EE9F-415D-9708-2BB67BC396CD}" type="slidenum">
              <a:rPr lang="en-US" smtClean="0"/>
              <a:pPr>
                <a:defRPr/>
              </a:pPr>
              <a:t>1</a:t>
            </a:fld>
            <a:endParaRPr lang="en-US" dirty="0"/>
          </a:p>
        </p:txBody>
      </p:sp>
    </p:spTree>
    <p:extLst>
      <p:ext uri="{BB962C8B-B14F-4D97-AF65-F5344CB8AC3E}">
        <p14:creationId xmlns:p14="http://schemas.microsoft.com/office/powerpoint/2010/main" val="2671445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286" eaLnBrk="1" hangingPunct="1">
              <a:spcBef>
                <a:spcPct val="0"/>
              </a:spcBef>
              <a:defRPr/>
            </a:pPr>
            <a:r>
              <a:rPr lang="en-US" altLang="en-US" dirty="0" smtClean="0">
                <a:latin typeface="Arial" panose="020B0604020202020204" pitchFamily="34" charset="0"/>
                <a:cs typeface="Arial" panose="020B0604020202020204" pitchFamily="34" charset="0"/>
              </a:rPr>
              <a:t>If a student is having trouble logging in, use the Student Lookup feature to verify that the student’</a:t>
            </a:r>
            <a:r>
              <a:rPr lang="en-US" altLang="ja-JP" dirty="0" smtClean="0">
                <a:latin typeface="Arial" panose="020B0604020202020204" pitchFamily="34" charset="0"/>
                <a:cs typeface="Arial" panose="020B0604020202020204" pitchFamily="34" charset="0"/>
              </a:rPr>
              <a:t>s login credentials are correct</a:t>
            </a:r>
            <a:r>
              <a:rPr lang="en-US" altLang="ja-JP" u="none" dirty="0" smtClean="0">
                <a:latin typeface="Arial" panose="020B0604020202020204" pitchFamily="34" charset="0"/>
                <a:cs typeface="Arial" panose="020B0604020202020204" pitchFamily="34" charset="0"/>
              </a:rPr>
              <a:t>. You can use either the </a:t>
            </a:r>
            <a:r>
              <a:rPr lang="en-US" altLang="ja-JP" b="1" u="none" dirty="0" smtClean="0">
                <a:latin typeface="Arial" panose="020B0604020202020204" pitchFamily="34" charset="0"/>
                <a:cs typeface="Arial" panose="020B0604020202020204" pitchFamily="34" charset="0"/>
              </a:rPr>
              <a:t>Quick Search</a:t>
            </a:r>
            <a:r>
              <a:rPr lang="en-US" altLang="ja-JP" u="none" dirty="0" smtClean="0">
                <a:latin typeface="Arial" panose="020B0604020202020204" pitchFamily="34" charset="0"/>
                <a:cs typeface="Arial" panose="020B0604020202020204" pitchFamily="34" charset="0"/>
              </a:rPr>
              <a:t> or </a:t>
            </a:r>
            <a:r>
              <a:rPr lang="en-US" altLang="ja-JP" b="1" u="none" dirty="0" smtClean="0">
                <a:latin typeface="Arial" panose="020B0604020202020204" pitchFamily="34" charset="0"/>
                <a:cs typeface="Arial" panose="020B0604020202020204" pitchFamily="34" charset="0"/>
              </a:rPr>
              <a:t>Advanced Search</a:t>
            </a:r>
            <a:r>
              <a:rPr lang="en-US" altLang="ja-JP" u="none" dirty="0" smtClean="0">
                <a:latin typeface="Arial" panose="020B0604020202020204" pitchFamily="34" charset="0"/>
                <a:cs typeface="Arial" panose="020B0604020202020204" pitchFamily="34" charset="0"/>
              </a:rPr>
              <a:t> option to view the information entered for the student in the Test Information Distribution Engine (or TIDE). With </a:t>
            </a:r>
            <a:r>
              <a:rPr lang="en-US" altLang="ja-JP" b="1" u="none" dirty="0" smtClean="0">
                <a:latin typeface="Arial" panose="020B0604020202020204" pitchFamily="34" charset="0"/>
                <a:cs typeface="Arial" panose="020B0604020202020204" pitchFamily="34" charset="0"/>
              </a:rPr>
              <a:t>Quick Search</a:t>
            </a:r>
            <a:r>
              <a:rPr lang="en-US" altLang="ja-JP" u="none" dirty="0" smtClean="0">
                <a:latin typeface="Arial" panose="020B0604020202020204" pitchFamily="34" charset="0"/>
                <a:cs typeface="Arial" panose="020B0604020202020204" pitchFamily="34" charset="0"/>
              </a:rPr>
              <a:t>, you simply enter the student</a:t>
            </a:r>
            <a:r>
              <a:rPr lang="ja-JP" altLang="en-US" u="none" dirty="0" smtClean="0">
                <a:latin typeface="Arial" panose="020B0604020202020204" pitchFamily="34" charset="0"/>
                <a:cs typeface="Arial" panose="020B0604020202020204" pitchFamily="34" charset="0"/>
              </a:rPr>
              <a:t>’</a:t>
            </a:r>
            <a:r>
              <a:rPr lang="en-US" altLang="ja-JP" u="none" dirty="0" smtClean="0">
                <a:latin typeface="Arial" panose="020B0604020202020204" pitchFamily="34" charset="0"/>
                <a:cs typeface="Arial" panose="020B0604020202020204" pitchFamily="34" charset="0"/>
              </a:rPr>
              <a:t>s</a:t>
            </a:r>
            <a:r>
              <a:rPr lang="en-US" altLang="ja-JP" u="none" baseline="0" dirty="0" smtClean="0">
                <a:latin typeface="Arial" panose="020B0604020202020204" pitchFamily="34" charset="0"/>
                <a:cs typeface="Arial" panose="020B0604020202020204" pitchFamily="34" charset="0"/>
              </a:rPr>
              <a:t> </a:t>
            </a:r>
            <a:r>
              <a:rPr lang="en-US" altLang="ja-JP" u="none" strike="noStrike" dirty="0" smtClean="0">
                <a:latin typeface="Arial" panose="020B0604020202020204" pitchFamily="34" charset="0"/>
                <a:cs typeface="Arial" panose="020B0604020202020204" pitchFamily="34" charset="0"/>
              </a:rPr>
              <a:t>state-assigned student ID</a:t>
            </a:r>
            <a:r>
              <a:rPr lang="en-US" altLang="ja-JP" u="none" dirty="0" smtClean="0">
                <a:latin typeface="Arial" panose="020B0604020202020204" pitchFamily="34" charset="0"/>
                <a:cs typeface="Arial" panose="020B0604020202020204" pitchFamily="34" charset="0"/>
              </a:rPr>
              <a:t> and click the </a:t>
            </a:r>
            <a:r>
              <a:rPr lang="en-US" altLang="ja-JP" b="1" u="none" dirty="0" smtClean="0">
                <a:latin typeface="Arial" panose="020B0604020202020204" pitchFamily="34" charset="0"/>
                <a:cs typeface="Arial" panose="020B0604020202020204" pitchFamily="34" charset="0"/>
              </a:rPr>
              <a:t>Submit SSID</a:t>
            </a:r>
            <a:r>
              <a:rPr lang="en-US" altLang="ja-JP" u="none" dirty="0" smtClean="0">
                <a:latin typeface="Arial" panose="020B0604020202020204" pitchFamily="34" charset="0"/>
                <a:cs typeface="Arial" panose="020B0604020202020204" pitchFamily="34" charset="0"/>
              </a:rPr>
              <a:t> button. </a:t>
            </a:r>
            <a:r>
              <a:rPr lang="en-US" altLang="ja-JP" b="1" u="none" dirty="0" smtClean="0">
                <a:latin typeface="Arial" panose="020B0604020202020204" pitchFamily="34" charset="0"/>
                <a:cs typeface="Arial" panose="020B0604020202020204" pitchFamily="34" charset="0"/>
              </a:rPr>
              <a:t>Advanced Search</a:t>
            </a:r>
            <a:r>
              <a:rPr lang="en-US" altLang="ja-JP" u="none" dirty="0" smtClean="0">
                <a:latin typeface="Arial" panose="020B0604020202020204" pitchFamily="34" charset="0"/>
                <a:cs typeface="Arial" panose="020B0604020202020204" pitchFamily="34" charset="0"/>
              </a:rPr>
              <a:t> allows you to narrow your search using several filters, including District/School, Grade, and First and Last Name. </a:t>
            </a:r>
          </a:p>
          <a:p>
            <a:pPr eaLnBrk="1" hangingPunct="1">
              <a:spcBef>
                <a:spcPct val="0"/>
              </a:spcBef>
            </a:pPr>
            <a:r>
              <a:rPr lang="en-US" altLang="en-US" dirty="0" smtClean="0">
                <a:latin typeface="Arial" panose="020B0604020202020204" pitchFamily="34" charset="0"/>
                <a:cs typeface="Arial" panose="020B0604020202020204" pitchFamily="34" charset="0"/>
              </a:rPr>
              <a:t> </a:t>
            </a:r>
          </a:p>
          <a:p>
            <a:pPr eaLnBrk="1" hangingPunct="1">
              <a:spcBef>
                <a:spcPct val="0"/>
              </a:spcBef>
            </a:pPr>
            <a:r>
              <a:rPr lang="en-US" altLang="en-US" dirty="0" smtClean="0">
                <a:latin typeface="Arial" panose="020B0604020202020204" pitchFamily="34" charset="0"/>
                <a:cs typeface="Arial" panose="020B0604020202020204" pitchFamily="34" charset="0"/>
              </a:rPr>
              <a:t>When using either </a:t>
            </a:r>
            <a:r>
              <a:rPr lang="en-US" altLang="en-US" b="1" dirty="0" smtClean="0">
                <a:latin typeface="Arial" panose="020B0604020202020204" pitchFamily="34" charset="0"/>
                <a:cs typeface="Arial" panose="020B0604020202020204" pitchFamily="34" charset="0"/>
              </a:rPr>
              <a:t>Quick Search</a:t>
            </a:r>
            <a:r>
              <a:rPr lang="en-US" altLang="en-US" dirty="0" smtClean="0">
                <a:latin typeface="Arial" panose="020B0604020202020204" pitchFamily="34" charset="0"/>
                <a:cs typeface="Arial" panose="020B0604020202020204" pitchFamily="34" charset="0"/>
              </a:rPr>
              <a:t> or </a:t>
            </a:r>
            <a:r>
              <a:rPr lang="en-US" altLang="en-US" b="1" dirty="0" smtClean="0">
                <a:latin typeface="Arial" panose="020B0604020202020204" pitchFamily="34" charset="0"/>
                <a:cs typeface="Arial" panose="020B0604020202020204" pitchFamily="34" charset="0"/>
              </a:rPr>
              <a:t>Advanced Search</a:t>
            </a:r>
            <a:r>
              <a:rPr lang="en-US" altLang="en-US" dirty="0" smtClean="0">
                <a:latin typeface="Arial" panose="020B0604020202020204" pitchFamily="34" charset="0"/>
                <a:cs typeface="Arial" panose="020B0604020202020204" pitchFamily="34" charset="0"/>
              </a:rPr>
              <a:t>, if the search results in matches, the information will </a:t>
            </a:r>
            <a:r>
              <a:rPr lang="en-US" altLang="en-US" u="none" dirty="0" smtClean="0">
                <a:latin typeface="Arial" panose="020B0604020202020204" pitchFamily="34" charset="0"/>
                <a:cs typeface="Arial" panose="020B0604020202020204" pitchFamily="34" charset="0"/>
              </a:rPr>
              <a:t>appear</a:t>
            </a:r>
            <a:r>
              <a:rPr lang="en-US" altLang="en-US" dirty="0" smtClean="0">
                <a:latin typeface="Arial" panose="020B0604020202020204" pitchFamily="34" charset="0"/>
                <a:cs typeface="Arial" panose="020B0604020202020204" pitchFamily="34" charset="0"/>
              </a:rPr>
              <a:t> in the </a:t>
            </a:r>
            <a:r>
              <a:rPr lang="en-US" altLang="en-US" u="none" dirty="0" smtClean="0">
                <a:latin typeface="Arial" panose="020B0604020202020204" pitchFamily="34" charset="0"/>
                <a:cs typeface="Arial" panose="020B0604020202020204" pitchFamily="34" charset="0"/>
              </a:rPr>
              <a:t>bottom</a:t>
            </a:r>
            <a:r>
              <a:rPr lang="en-US" altLang="en-US" u="none" baseline="0" dirty="0" smtClean="0">
                <a:latin typeface="Arial" panose="020B0604020202020204" pitchFamily="34" charset="0"/>
                <a:cs typeface="Arial" panose="020B0604020202020204" pitchFamily="34" charset="0"/>
              </a:rPr>
              <a:t> of the window</a:t>
            </a:r>
            <a:r>
              <a:rPr lang="en-US" altLang="en-US" dirty="0" smtClean="0">
                <a:latin typeface="Arial" panose="020B0604020202020204" pitchFamily="34" charset="0"/>
                <a:cs typeface="Arial" panose="020B0604020202020204" pitchFamily="34" charset="0"/>
              </a:rPr>
              <a:t>. If there is no match, you will see an error message. </a:t>
            </a:r>
            <a:endParaRPr lang="en-US" altLang="en-US" dirty="0" smtClean="0">
              <a:latin typeface="Arial" charset="0"/>
            </a:endParaRPr>
          </a:p>
        </p:txBody>
      </p:sp>
      <p:sp>
        <p:nvSpPr>
          <p:cNvPr id="491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68AE2B-6147-4EA9-9CBC-C1F3CDD623D4}" type="slidenum">
              <a:rPr lang="en-US" altLang="en-US" smtClean="0">
                <a:latin typeface="Arial" panose="020B0604020202020204" pitchFamily="34" charset="0"/>
              </a:rPr>
              <a:pPr fontAlgn="base">
                <a:spcBef>
                  <a:spcPct val="0"/>
                </a:spcBef>
                <a:spcAft>
                  <a:spcPct val="0"/>
                </a:spcAft>
                <a:defRPr/>
              </a:pPr>
              <a:t>10</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5598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cs typeface="Arial" panose="020B0604020202020204" pitchFamily="34" charset="0"/>
              </a:rPr>
              <a:t>If you see the student you are looking for, click the </a:t>
            </a:r>
            <a:r>
              <a:rPr lang="en-US" altLang="ja-JP" b="1" u="none" strike="noStrike" dirty="0" smtClean="0">
                <a:latin typeface="Arial" panose="020B0604020202020204" pitchFamily="34" charset="0"/>
                <a:cs typeface="Arial" panose="020B0604020202020204" pitchFamily="34" charset="0"/>
              </a:rPr>
              <a:t>Eye</a:t>
            </a:r>
            <a:r>
              <a:rPr lang="en-US" altLang="ja-JP" dirty="0" smtClean="0">
                <a:latin typeface="Arial" panose="020B0604020202020204" pitchFamily="34" charset="0"/>
                <a:cs typeface="Arial" panose="020B0604020202020204" pitchFamily="34" charset="0"/>
              </a:rPr>
              <a:t> button next to the student’s name. A </a:t>
            </a:r>
            <a:r>
              <a:rPr lang="en-US" altLang="ja-JP" u="none" dirty="0" smtClean="0">
                <a:latin typeface="Arial" panose="020B0604020202020204" pitchFamily="34" charset="0"/>
                <a:cs typeface="Arial" panose="020B0604020202020204" pitchFamily="34" charset="0"/>
              </a:rPr>
              <a:t>new window displaying </a:t>
            </a:r>
            <a:r>
              <a:rPr lang="en-US" altLang="ja-JP" dirty="0" smtClean="0">
                <a:latin typeface="Arial" panose="020B0604020202020204" pitchFamily="34" charset="0"/>
                <a:cs typeface="Arial" panose="020B0604020202020204" pitchFamily="34" charset="0"/>
              </a:rPr>
              <a:t>the student’s information will appear. Note that the information displayed may vary slightly from what is shown here.</a:t>
            </a:r>
          </a:p>
        </p:txBody>
      </p:sp>
      <p:sp>
        <p:nvSpPr>
          <p:cNvPr id="491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68AE2B-6147-4EA9-9CBC-C1F3CDD623D4}" type="slidenum">
              <a:rPr lang="en-US" altLang="en-US" smtClean="0">
                <a:latin typeface="Arial" panose="020B0604020202020204" pitchFamily="34" charset="0"/>
              </a:rPr>
              <a:pPr fontAlgn="base">
                <a:spcBef>
                  <a:spcPct val="0"/>
                </a:spcBef>
                <a:spcAft>
                  <a:spcPct val="0"/>
                </a:spcAft>
                <a:defRPr/>
              </a:pPr>
              <a:t>11</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99989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Although you can approve all students at the same time, students must be individually denied entry into the test session.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You should deny students entry into the session in these circumstances: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The student is not supposed to enter this session.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The student’</a:t>
            </a:r>
            <a:r>
              <a:rPr lang="en-US" altLang="ja-JP" dirty="0" smtClean="0">
                <a:latin typeface="Arial" panose="020B0604020202020204" pitchFamily="34" charset="0"/>
                <a:cs typeface="Arial" panose="020B0604020202020204" pitchFamily="34" charset="0"/>
              </a:rPr>
              <a:t>s demographic information is incorrect.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The student’</a:t>
            </a:r>
            <a:r>
              <a:rPr lang="en-US" altLang="ja-JP" dirty="0" smtClean="0">
                <a:latin typeface="Arial" panose="020B0604020202020204" pitchFamily="34" charset="0"/>
                <a:cs typeface="Arial" panose="020B0604020202020204" pitchFamily="34" charset="0"/>
              </a:rPr>
              <a:t>s required accommodations are incorrect.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Denying the student entry into the test session will not prevent other </a:t>
            </a:r>
            <a:r>
              <a:rPr lang="en-US" altLang="en-US" u="none" dirty="0" smtClean="0">
                <a:latin typeface="Arial" panose="020B0604020202020204" pitchFamily="34" charset="0"/>
                <a:cs typeface="Arial" panose="020B0604020202020204" pitchFamily="34" charset="0"/>
              </a:rPr>
              <a:t>approved</a:t>
            </a:r>
            <a:r>
              <a:rPr lang="en-US" altLang="en-US" dirty="0" smtClean="0">
                <a:latin typeface="Arial" panose="020B0604020202020204" pitchFamily="34" charset="0"/>
                <a:cs typeface="Arial" panose="020B0604020202020204" pitchFamily="34" charset="0"/>
              </a:rPr>
              <a:t> students from beginning their tests.</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If the student’</a:t>
            </a:r>
            <a:r>
              <a:rPr lang="en-US" altLang="ja-JP" dirty="0" smtClean="0">
                <a:latin typeface="Arial" panose="020B0604020202020204" pitchFamily="34" charset="0"/>
                <a:cs typeface="Arial" panose="020B0604020202020204" pitchFamily="34" charset="0"/>
              </a:rPr>
              <a:t>s test settings are incorrect, the settings must be updated in TIDE or the TA Interface before the student takes the test. Contact your School or District Test Coordinator to have the settings updated. This will prevent resetting the test for the student later.</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Note that no settings can be changed while the student is actively testing. Once a student begins testing, the language option cannot be changed without resetting the test opportunity. Updates to background color or font size will take effect only after the student logs out and then resumes testing.</a:t>
            </a:r>
          </a:p>
          <a:p>
            <a:pPr eaLnBrk="1" hangingPunct="1">
              <a:spcBef>
                <a:spcPct val="0"/>
              </a:spcBef>
            </a:pPr>
            <a:endParaRPr lang="en-US" altLang="en-US" b="1" dirty="0" smtClean="0">
              <a:latin typeface="Arial" charset="0"/>
            </a:endParaRPr>
          </a:p>
          <a:p>
            <a:pPr eaLnBrk="1" hangingPunct="1">
              <a:spcBef>
                <a:spcPct val="0"/>
              </a:spcBef>
            </a:pPr>
            <a:endParaRPr lang="en-US" altLang="en-US" dirty="0" smtClean="0">
              <a:latin typeface="Arial" charset="0"/>
            </a:endParaRPr>
          </a:p>
        </p:txBody>
      </p:sp>
      <p:sp>
        <p:nvSpPr>
          <p:cNvPr id="512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B21144C-6FFF-48CE-9E9A-C9165B1F148A}" type="slidenum">
              <a:rPr lang="en-US" altLang="en-US" smtClean="0">
                <a:latin typeface="Arial" panose="020B0604020202020204" pitchFamily="34" charset="0"/>
              </a:rPr>
              <a:pPr fontAlgn="base">
                <a:spcBef>
                  <a:spcPct val="0"/>
                </a:spcBef>
                <a:spcAft>
                  <a:spcPct val="0"/>
                </a:spcAft>
                <a:defRPr/>
              </a:pPr>
              <a:t>12</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207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ct val="0"/>
              </a:spcBef>
              <a:spcAft>
                <a:spcPts val="0"/>
              </a:spcAft>
              <a:defRPr/>
            </a:pPr>
            <a:r>
              <a:rPr lang="en-US" altLang="en-US" dirty="0" smtClean="0"/>
              <a:t>If you need to change test settings for a student, click the </a:t>
            </a:r>
            <a:r>
              <a:rPr lang="en-US" altLang="ja-JP" b="1" u="none" dirty="0" smtClean="0"/>
              <a:t>Eye</a:t>
            </a:r>
            <a:r>
              <a:rPr lang="en-US" altLang="ja-JP" dirty="0" smtClean="0"/>
              <a:t> </a:t>
            </a:r>
            <a:r>
              <a:rPr lang="en-US" altLang="ja-JP" u="none" dirty="0" smtClean="0"/>
              <a:t>button in the </a:t>
            </a:r>
            <a:r>
              <a:rPr lang="en-US" altLang="ja-JP" b="1" u="none" dirty="0" smtClean="0"/>
              <a:t>See Details</a:t>
            </a:r>
            <a:r>
              <a:rPr lang="en-US" altLang="ja-JP" b="1" u="none" baseline="0" dirty="0" smtClean="0"/>
              <a:t> </a:t>
            </a:r>
            <a:r>
              <a:rPr lang="en-US" altLang="ja-JP" u="none" baseline="0" dirty="0" smtClean="0"/>
              <a:t>column</a:t>
            </a:r>
            <a:r>
              <a:rPr lang="en-US" altLang="ja-JP" u="none" dirty="0" smtClean="0"/>
              <a:t>. </a:t>
            </a:r>
            <a:r>
              <a:rPr lang="en-US" altLang="ja-JP" dirty="0" smtClean="0"/>
              <a:t>The </a:t>
            </a:r>
            <a:r>
              <a:rPr lang="en-US" altLang="ja-JP" b="1" dirty="0" smtClean="0"/>
              <a:t>Test Settings </a:t>
            </a:r>
            <a:r>
              <a:rPr lang="en-US" altLang="ja-JP" dirty="0" smtClean="0"/>
              <a:t>screen will appear, with the student’s information at the top. Some</a:t>
            </a:r>
            <a:r>
              <a:rPr lang="en-US" altLang="ja-JP" baseline="0" dirty="0" smtClean="0"/>
              <a:t> settings </a:t>
            </a:r>
            <a:r>
              <a:rPr lang="en-US" altLang="ja-JP" dirty="0" smtClean="0"/>
              <a:t>can be viewed but not changed </a:t>
            </a:r>
            <a:r>
              <a:rPr lang="en-US" altLang="ja-JP" u="none" strike="noStrike" baseline="0" dirty="0" smtClean="0"/>
              <a:t>in this window</a:t>
            </a:r>
            <a:r>
              <a:rPr lang="en-US" altLang="ja-JP" dirty="0" smtClean="0"/>
              <a:t>. These test settings must be set by an authorized user in TIDE prior to testing. See the </a:t>
            </a:r>
            <a:r>
              <a:rPr lang="en-US" altLang="ja-JP" i="1" dirty="0" smtClean="0"/>
              <a:t>TIDE User Guide</a:t>
            </a:r>
            <a:r>
              <a:rPr lang="en-US" altLang="ja-JP" dirty="0" smtClean="0"/>
              <a:t> for more information. </a:t>
            </a:r>
          </a:p>
          <a:p>
            <a:pPr eaLnBrk="1" fontAlgn="auto" hangingPunct="1">
              <a:spcBef>
                <a:spcPct val="0"/>
              </a:spcBef>
              <a:spcAft>
                <a:spcPts val="0"/>
              </a:spcAft>
              <a:defRPr/>
            </a:pPr>
            <a:endParaRPr lang="en-US" altLang="ja-JP" dirty="0" smtClean="0"/>
          </a:p>
          <a:p>
            <a:pPr eaLnBrk="1" fontAlgn="auto" hangingPunct="1">
              <a:spcBef>
                <a:spcPct val="0"/>
              </a:spcBef>
              <a:spcAft>
                <a:spcPts val="0"/>
              </a:spcAft>
              <a:defRPr/>
            </a:pPr>
            <a:r>
              <a:rPr lang="en-US" altLang="ja-JP" dirty="0" smtClean="0"/>
              <a:t>Some test settings</a:t>
            </a:r>
            <a:r>
              <a:rPr lang="en-US" altLang="ja-JP" baseline="0" dirty="0" smtClean="0"/>
              <a:t> can be changed </a:t>
            </a:r>
            <a:r>
              <a:rPr lang="en-US" altLang="ja-JP" u="none" strike="noStrike" dirty="0" smtClean="0"/>
              <a:t>in this</a:t>
            </a:r>
            <a:r>
              <a:rPr lang="en-US" altLang="ja-JP" u="none" strike="noStrike" baseline="0" dirty="0" smtClean="0"/>
              <a:t> window</a:t>
            </a:r>
            <a:r>
              <a:rPr lang="en-US" altLang="ja-JP" dirty="0" smtClean="0"/>
              <a:t>. After adjusting settings as desired, click the </a:t>
            </a:r>
            <a:r>
              <a:rPr lang="en-US" altLang="ja-JP" b="1" dirty="0" smtClean="0"/>
              <a:t>Set</a:t>
            </a:r>
            <a:r>
              <a:rPr lang="en-US" altLang="ja-JP" dirty="0" smtClean="0"/>
              <a:t> button to change the settings without approving the student. </a:t>
            </a:r>
            <a:r>
              <a:rPr lang="en-US" altLang="ja-JP" u="none" dirty="0" smtClean="0"/>
              <a:t>To both change s</a:t>
            </a:r>
            <a:r>
              <a:rPr lang="en-US" altLang="ja-JP" dirty="0" smtClean="0"/>
              <a:t>ettings and approve the student for testing, click the </a:t>
            </a:r>
            <a:r>
              <a:rPr lang="en-US" altLang="ja-JP" b="1" dirty="0" smtClean="0"/>
              <a:t>Set &amp;</a:t>
            </a:r>
            <a:r>
              <a:rPr lang="en-US" altLang="ja-JP" dirty="0" smtClean="0"/>
              <a:t> </a:t>
            </a:r>
            <a:r>
              <a:rPr lang="en-US" altLang="ja-JP" b="1" dirty="0" smtClean="0"/>
              <a:t>Approve</a:t>
            </a:r>
            <a:r>
              <a:rPr lang="en-US" altLang="ja-JP" dirty="0" smtClean="0"/>
              <a:t> button. Note that the </a:t>
            </a:r>
            <a:r>
              <a:rPr lang="en-US" altLang="ja-JP" u="none" strike="noStrike" dirty="0" smtClean="0"/>
              <a:t>Test Settings </a:t>
            </a:r>
            <a:r>
              <a:rPr lang="en-US" altLang="ja-JP" dirty="0" smtClean="0"/>
              <a:t>screen may not appear exactly as it does in the screenshot shown, depending on your user role and permissions.</a:t>
            </a:r>
            <a:endParaRPr lang="en-US" altLang="ja-JP" dirty="0" smtClean="0">
              <a:solidFill>
                <a:srgbClr val="FF0000"/>
              </a:solidFill>
            </a:endParaRPr>
          </a:p>
        </p:txBody>
      </p:sp>
      <p:sp>
        <p:nvSpPr>
          <p:cNvPr id="522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660ED5F-3D7D-47BA-9F34-5A9E1DF57873}" type="slidenum">
              <a:rPr lang="en-US" altLang="en-US" smtClean="0">
                <a:latin typeface="Arial" panose="020B0604020202020204" pitchFamily="34" charset="0"/>
              </a:rPr>
              <a:pPr fontAlgn="base">
                <a:spcBef>
                  <a:spcPct val="0"/>
                </a:spcBef>
                <a:spcAft>
                  <a:spcPct val="0"/>
                </a:spcAft>
                <a:defRPr/>
              </a:pPr>
              <a:t>13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09326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Some of the universal tools available by default may not be appropriate for some students. If you need to turn a universal tool off or on for a student, you must do so before testing begins. Mark the check boxes in the Test Settings screen to enable or disable the appropriate settings. </a:t>
            </a:r>
          </a:p>
          <a:p>
            <a:pPr eaLnBrk="1" hangingPunct="1">
              <a:spcBef>
                <a:spcPct val="0"/>
              </a:spcBef>
            </a:pPr>
            <a:endParaRPr lang="en-US" altLang="en-US" dirty="0" smtClean="0">
              <a:latin typeface="Arial" charset="0"/>
            </a:endParaRPr>
          </a:p>
          <a:p>
            <a:pPr eaLnBrk="1" hangingPunct="1">
              <a:spcBef>
                <a:spcPct val="0"/>
              </a:spcBef>
            </a:pPr>
            <a:r>
              <a:rPr lang="en-US" altLang="en-US" dirty="0" smtClean="0">
                <a:latin typeface="Arial" charset="0"/>
              </a:rPr>
              <a:t>Some settings are managed using the TA Interface while other accessibility resources must be set up in TIDE prior to testing. For more information, consult the </a:t>
            </a:r>
            <a:r>
              <a:rPr lang="en-US" altLang="en-US" i="1" dirty="0" smtClean="0">
                <a:latin typeface="Arial" charset="0"/>
              </a:rPr>
              <a:t>Usability, Accessibility and Accommodations Guidelines</a:t>
            </a:r>
            <a:r>
              <a:rPr lang="en-US" altLang="en-US" dirty="0" smtClean="0">
                <a:latin typeface="Arial" charset="0"/>
              </a:rPr>
              <a:t>, available on the Smarter Balanced website. As noted previously, the </a:t>
            </a:r>
            <a:r>
              <a:rPr lang="en-US" altLang="en-US" u="none" strike="noStrike" dirty="0" smtClean="0">
                <a:latin typeface="Arial" charset="0"/>
              </a:rPr>
              <a:t>Test Settings </a:t>
            </a:r>
            <a:r>
              <a:rPr lang="en-US" altLang="en-US" dirty="0" smtClean="0">
                <a:latin typeface="Arial" charset="0"/>
              </a:rPr>
              <a:t>screen may not appear exactly as shown here, depending upon your user role and permissions.</a:t>
            </a:r>
          </a:p>
        </p:txBody>
      </p:sp>
      <p:sp>
        <p:nvSpPr>
          <p:cNvPr id="532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CD9D0E6-A157-4D6D-9365-48E7183BD31C}" type="slidenum">
              <a:rPr lang="en-US" altLang="en-US" smtClean="0">
                <a:latin typeface="Arial" panose="020B0604020202020204" pitchFamily="34" charset="0"/>
              </a:rPr>
              <a:pPr fontAlgn="base">
                <a:spcBef>
                  <a:spcPct val="0"/>
                </a:spcBef>
                <a:spcAft>
                  <a:spcPct val="0"/>
                </a:spcAft>
                <a:defRPr/>
              </a:pPr>
              <a:t>14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36340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Once students log in and </a:t>
            </a:r>
            <a:r>
              <a:rPr lang="en-US" altLang="en-US" u="none" dirty="0" smtClean="0">
                <a:latin typeface="Arial" charset="0"/>
              </a:rPr>
              <a:t>are</a:t>
            </a:r>
            <a:r>
              <a:rPr lang="en-US" altLang="en-US" dirty="0" smtClean="0">
                <a:latin typeface="Arial" charset="0"/>
              </a:rPr>
              <a:t> approved for testing, you can monitor their status from this screen. A table shows each student’</a:t>
            </a:r>
            <a:r>
              <a:rPr lang="en-US" altLang="ja-JP" dirty="0" smtClean="0">
                <a:latin typeface="Arial" charset="0"/>
              </a:rPr>
              <a:t>s name, SSID, Opportunity Number, Test Name, </a:t>
            </a:r>
            <a:r>
              <a:rPr lang="en-US" altLang="ja-JP" u="none" dirty="0" smtClean="0">
                <a:latin typeface="Arial" charset="0"/>
              </a:rPr>
              <a:t>Requests, Student Status</a:t>
            </a:r>
            <a:r>
              <a:rPr lang="en-US" altLang="ja-JP" dirty="0" smtClean="0">
                <a:latin typeface="Arial" charset="0"/>
              </a:rPr>
              <a:t>, Test Settings, and a Pause Test option. </a:t>
            </a:r>
          </a:p>
          <a:p>
            <a:pPr eaLnBrk="1" hangingPunct="1">
              <a:spcBef>
                <a:spcPct val="0"/>
              </a:spcBef>
            </a:pPr>
            <a:endParaRPr lang="en-US" altLang="ja-JP" u="sng" strike="sngStrike" dirty="0" smtClean="0">
              <a:latin typeface="Arial" charset="0"/>
            </a:endParaRPr>
          </a:p>
          <a:p>
            <a:pPr eaLnBrk="1" hangingPunct="1">
              <a:spcBef>
                <a:spcPct val="0"/>
              </a:spcBef>
            </a:pPr>
            <a:r>
              <a:rPr lang="en-US" altLang="ja-JP" u="none" dirty="0" smtClean="0">
                <a:latin typeface="Arial" charset="0"/>
              </a:rPr>
              <a:t>The </a:t>
            </a:r>
            <a:r>
              <a:rPr lang="en-US" altLang="ja-JP" b="1" u="none" dirty="0" smtClean="0">
                <a:latin typeface="Arial" charset="0"/>
              </a:rPr>
              <a:t>Requests</a:t>
            </a:r>
            <a:r>
              <a:rPr lang="en-US" altLang="ja-JP" u="none" baseline="0" dirty="0" smtClean="0">
                <a:latin typeface="Arial" charset="0"/>
              </a:rPr>
              <a:t> column displays a notification when students request a printout. </a:t>
            </a:r>
            <a:r>
              <a:rPr lang="en-US" altLang="ja-JP" u="none" dirty="0" smtClean="0">
                <a:latin typeface="Arial" charset="0"/>
              </a:rPr>
              <a:t>W</a:t>
            </a:r>
            <a:r>
              <a:rPr lang="en-US" altLang="ja-JP" dirty="0" smtClean="0">
                <a:latin typeface="Arial" charset="0"/>
              </a:rPr>
              <a:t>e will discuss this in more detail shortly. </a:t>
            </a:r>
          </a:p>
          <a:p>
            <a:pPr eaLnBrk="1" hangingPunct="1">
              <a:spcBef>
                <a:spcPct val="0"/>
              </a:spcBef>
            </a:pPr>
            <a:endParaRPr lang="en-US" altLang="ja-JP" dirty="0" smtClean="0">
              <a:latin typeface="Arial" charset="0"/>
            </a:endParaRPr>
          </a:p>
          <a:p>
            <a:pPr eaLnBrk="1" hangingPunct="1">
              <a:spcBef>
                <a:spcPct val="0"/>
              </a:spcBef>
            </a:pPr>
            <a:r>
              <a:rPr lang="en-US" altLang="ja-JP" dirty="0" smtClean="0">
                <a:latin typeface="Arial" charset="0"/>
              </a:rPr>
              <a:t>The </a:t>
            </a:r>
            <a:r>
              <a:rPr lang="en-US" altLang="ja-JP" b="1" dirty="0" smtClean="0">
                <a:latin typeface="Arial" charset="0"/>
              </a:rPr>
              <a:t>Test </a:t>
            </a:r>
            <a:r>
              <a:rPr lang="en-US" altLang="ja-JP" b="1" u="none" dirty="0" smtClean="0">
                <a:latin typeface="Arial" charset="0"/>
              </a:rPr>
              <a:t>Settings </a:t>
            </a:r>
            <a:r>
              <a:rPr lang="en-US" altLang="ja-JP" u="none" dirty="0" smtClean="0">
                <a:latin typeface="Arial" charset="0"/>
              </a:rPr>
              <a:t>column will </a:t>
            </a:r>
            <a:r>
              <a:rPr lang="en-US" altLang="ja-JP" dirty="0" smtClean="0">
                <a:latin typeface="Arial" charset="0"/>
              </a:rPr>
              <a:t>display either </a:t>
            </a:r>
            <a:r>
              <a:rPr lang="en-US" altLang="ja-JP" b="1" dirty="0" smtClean="0">
                <a:latin typeface="Arial" charset="0"/>
              </a:rPr>
              <a:t>Standard</a:t>
            </a:r>
            <a:r>
              <a:rPr lang="en-US" altLang="ja-JP" dirty="0" smtClean="0">
                <a:latin typeface="Arial" charset="0"/>
              </a:rPr>
              <a:t> or </a:t>
            </a:r>
            <a:r>
              <a:rPr lang="en-US" altLang="ja-JP" b="1" dirty="0" smtClean="0">
                <a:latin typeface="Arial" charset="0"/>
              </a:rPr>
              <a:t>Custom</a:t>
            </a:r>
            <a:r>
              <a:rPr lang="en-US" altLang="ja-JP" dirty="0" smtClean="0">
                <a:latin typeface="Arial" charset="0"/>
              </a:rPr>
              <a:t>. This column displays </a:t>
            </a:r>
            <a:r>
              <a:rPr lang="en-US" altLang="ja-JP" b="1" dirty="0" smtClean="0">
                <a:latin typeface="Arial" charset="0"/>
              </a:rPr>
              <a:t>Custom</a:t>
            </a:r>
            <a:r>
              <a:rPr lang="en-US" altLang="ja-JP" dirty="0" smtClean="0">
                <a:latin typeface="Arial" charset="0"/>
              </a:rPr>
              <a:t> when a student’s test settings are different from the default settings for that test. Click the </a:t>
            </a:r>
            <a:r>
              <a:rPr lang="en-US" altLang="ja-JP" b="1" u="none" dirty="0" smtClean="0">
                <a:latin typeface="Arial" charset="0"/>
              </a:rPr>
              <a:t>Eye</a:t>
            </a:r>
            <a:r>
              <a:rPr lang="en-US" altLang="ja-JP" u="none" dirty="0" smtClean="0">
                <a:latin typeface="Arial" charset="0"/>
              </a:rPr>
              <a:t> </a:t>
            </a:r>
            <a:r>
              <a:rPr lang="en-US" altLang="ja-JP" dirty="0" smtClean="0">
                <a:latin typeface="Arial" charset="0"/>
              </a:rPr>
              <a:t>button to view a student’s test settings. </a:t>
            </a:r>
          </a:p>
          <a:p>
            <a:pPr eaLnBrk="1" hangingPunct="1">
              <a:spcBef>
                <a:spcPct val="0"/>
              </a:spcBef>
            </a:pPr>
            <a:endParaRPr lang="en-US" altLang="en-US" dirty="0" smtClean="0">
              <a:latin typeface="Arial" charset="0"/>
            </a:endParaRPr>
          </a:p>
          <a:p>
            <a:pPr eaLnBrk="1" hangingPunct="1">
              <a:spcBef>
                <a:spcPct val="0"/>
              </a:spcBef>
            </a:pPr>
            <a:r>
              <a:rPr lang="en-US" altLang="en-US" dirty="0" smtClean="0">
                <a:latin typeface="Arial" charset="0"/>
              </a:rPr>
              <a:t>The </a:t>
            </a:r>
            <a:r>
              <a:rPr lang="en-US" altLang="en-US" b="1" dirty="0" smtClean="0">
                <a:latin typeface="Arial" charset="0"/>
              </a:rPr>
              <a:t>Student Status </a:t>
            </a:r>
            <a:r>
              <a:rPr lang="en-US" altLang="en-US" dirty="0" smtClean="0">
                <a:latin typeface="Arial" charset="0"/>
              </a:rPr>
              <a:t>column indicates the student’</a:t>
            </a:r>
            <a:r>
              <a:rPr lang="en-US" altLang="ja-JP" dirty="0" smtClean="0">
                <a:latin typeface="Arial" charset="0"/>
              </a:rPr>
              <a:t>s progress through the items in the test. It shows the total number of items completed thus far and the total number of items in the test.</a:t>
            </a:r>
          </a:p>
          <a:p>
            <a:pPr eaLnBrk="1" hangingPunct="1">
              <a:spcBef>
                <a:spcPct val="0"/>
              </a:spcBef>
            </a:pPr>
            <a:endParaRPr lang="en-US" altLang="en-US" dirty="0" smtClean="0">
              <a:latin typeface="Arial" charset="0"/>
            </a:endParaRPr>
          </a:p>
        </p:txBody>
      </p:sp>
      <p:sp>
        <p:nvSpPr>
          <p:cNvPr id="542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E8C367-99A8-465F-93FB-7F5E61F59531}" type="slidenum">
              <a:rPr lang="en-US" altLang="en-US" smtClean="0">
                <a:latin typeface="Arial" panose="020B0604020202020204" pitchFamily="34" charset="0"/>
              </a:rPr>
              <a:pPr fontAlgn="base">
                <a:spcBef>
                  <a:spcPct val="0"/>
                </a:spcBef>
                <a:spcAft>
                  <a:spcPct val="0"/>
                </a:spcAft>
                <a:defRPr/>
              </a:pPr>
              <a:t>15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6836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charset="0"/>
              </a:rPr>
              <a:t>The Print on Request feature is available only for students who require it. Please contact your School Test Coordinator if your student needs this accommodation. </a:t>
            </a:r>
            <a:r>
              <a:rPr lang="en-US" altLang="ja-JP" dirty="0" smtClean="0">
                <a:latin typeface="Arial" charset="0"/>
              </a:rPr>
              <a:t>It is a testing impropriety to apply this restricted resource for a student who does not have an IEP or 504 plan documenting his or her need for the accommodation.</a:t>
            </a:r>
          </a:p>
          <a:p>
            <a:pPr eaLnBrk="1" hangingPunct="1">
              <a:lnSpc>
                <a:spcPct val="90000"/>
              </a:lnSpc>
              <a:spcBef>
                <a:spcPct val="0"/>
              </a:spcBef>
            </a:pPr>
            <a:r>
              <a:rPr lang="en-US" altLang="en-US" dirty="0" smtClean="0">
                <a:latin typeface="Arial" charset="0"/>
              </a:rPr>
              <a:t> </a:t>
            </a:r>
          </a:p>
          <a:p>
            <a:pPr eaLnBrk="1" hangingPunct="1">
              <a:lnSpc>
                <a:spcPct val="90000"/>
              </a:lnSpc>
              <a:spcBef>
                <a:spcPct val="0"/>
              </a:spcBef>
            </a:pPr>
            <a:r>
              <a:rPr lang="en-US" altLang="en-US" dirty="0" smtClean="0">
                <a:latin typeface="Arial" charset="0"/>
              </a:rPr>
              <a:t>Students </a:t>
            </a:r>
            <a:r>
              <a:rPr lang="en-US" altLang="en-US" u="none" dirty="0" smtClean="0">
                <a:latin typeface="Arial" charset="0"/>
              </a:rPr>
              <a:t>with</a:t>
            </a:r>
            <a:r>
              <a:rPr lang="en-US" altLang="en-US" dirty="0" smtClean="0">
                <a:latin typeface="Arial" charset="0"/>
              </a:rPr>
              <a:t> this accommodation can request print</a:t>
            </a:r>
            <a:r>
              <a:rPr lang="en-US" altLang="en-US" u="none" dirty="0" smtClean="0">
                <a:latin typeface="Arial" charset="0"/>
              </a:rPr>
              <a:t>outs </a:t>
            </a:r>
            <a:r>
              <a:rPr lang="en-US" altLang="en-US" dirty="0" smtClean="0">
                <a:latin typeface="Arial" charset="0"/>
              </a:rPr>
              <a:t>of stimuli and/or items, depending on their settings. </a:t>
            </a:r>
          </a:p>
          <a:p>
            <a:pPr eaLnBrk="1" hangingPunct="1">
              <a:lnSpc>
                <a:spcPct val="90000"/>
              </a:lnSpc>
              <a:spcBef>
                <a:spcPct val="0"/>
              </a:spcBef>
            </a:pPr>
            <a:r>
              <a:rPr lang="en-US" altLang="en-US" dirty="0" smtClean="0">
                <a:latin typeface="Arial" charset="0"/>
              </a:rPr>
              <a:t>• When a student sends a print request, the </a:t>
            </a:r>
            <a:r>
              <a:rPr lang="en-US" altLang="ja-JP" b="1" dirty="0" smtClean="0">
                <a:latin typeface="Arial" charset="0"/>
              </a:rPr>
              <a:t>Print</a:t>
            </a:r>
            <a:r>
              <a:rPr lang="en-US" altLang="ja-JP" b="1" u="none" dirty="0" smtClean="0">
                <a:latin typeface="Arial" charset="0"/>
              </a:rPr>
              <a:t>er</a:t>
            </a:r>
            <a:r>
              <a:rPr lang="en-US" altLang="ja-JP" dirty="0" smtClean="0">
                <a:latin typeface="Arial" charset="0"/>
              </a:rPr>
              <a:t> button will appear in the Requests column of the monitoring screen. Click the button to view the request. </a:t>
            </a:r>
          </a:p>
          <a:p>
            <a:pPr eaLnBrk="1" hangingPunct="1">
              <a:lnSpc>
                <a:spcPct val="90000"/>
              </a:lnSpc>
              <a:spcBef>
                <a:spcPct val="0"/>
              </a:spcBef>
            </a:pPr>
            <a:r>
              <a:rPr lang="en-US" altLang="en-US" dirty="0" smtClean="0">
                <a:latin typeface="Arial" charset="0"/>
              </a:rPr>
              <a:t>• If you </a:t>
            </a:r>
            <a:r>
              <a:rPr lang="en-US" altLang="en-US" u="none" dirty="0" smtClean="0">
                <a:latin typeface="Arial" charset="0"/>
              </a:rPr>
              <a:t>click the </a:t>
            </a:r>
            <a:r>
              <a:rPr lang="en-US" altLang="en-US" b="1" u="none" dirty="0" smtClean="0">
                <a:latin typeface="Arial" charset="0"/>
              </a:rPr>
              <a:t>Check</a:t>
            </a:r>
            <a:r>
              <a:rPr lang="en-US" altLang="en-US" u="none" dirty="0" smtClean="0">
                <a:latin typeface="Arial" charset="0"/>
              </a:rPr>
              <a:t> button to </a:t>
            </a:r>
            <a:r>
              <a:rPr lang="en-US" altLang="ja-JP" dirty="0" smtClean="0">
                <a:latin typeface="Arial" charset="0"/>
              </a:rPr>
              <a:t>approve</a:t>
            </a:r>
            <a:r>
              <a:rPr lang="en-US" altLang="ja-JP" i="1" dirty="0" smtClean="0">
                <a:latin typeface="Arial" charset="0"/>
              </a:rPr>
              <a:t> </a:t>
            </a:r>
            <a:r>
              <a:rPr lang="en-US" altLang="ja-JP" dirty="0" smtClean="0">
                <a:latin typeface="Arial" charset="0"/>
              </a:rPr>
              <a:t>the print request, a cover sheet containing the student’s name and SSID will display in a new browser window. No test content will ever display on your screen. </a:t>
            </a:r>
          </a:p>
          <a:p>
            <a:pPr eaLnBrk="1" hangingPunct="1">
              <a:lnSpc>
                <a:spcPct val="90000"/>
              </a:lnSpc>
              <a:spcBef>
                <a:spcPct val="0"/>
              </a:spcBef>
            </a:pPr>
            <a:r>
              <a:rPr lang="en-US" altLang="en-US" dirty="0" smtClean="0">
                <a:latin typeface="Arial" charset="0"/>
              </a:rPr>
              <a:t>• Click </a:t>
            </a:r>
            <a:r>
              <a:rPr lang="en-US" altLang="ja-JP" b="1" dirty="0" smtClean="0">
                <a:latin typeface="Arial" charset="0"/>
              </a:rPr>
              <a:t>Print</a:t>
            </a:r>
            <a:r>
              <a:rPr lang="en-US" altLang="ja-JP" dirty="0" smtClean="0">
                <a:latin typeface="Arial" charset="0"/>
              </a:rPr>
              <a:t> in the new window to complete the print request. The printer dialog box will display. </a:t>
            </a:r>
          </a:p>
          <a:p>
            <a:pPr eaLnBrk="1" hangingPunct="1">
              <a:lnSpc>
                <a:spcPct val="90000"/>
              </a:lnSpc>
              <a:spcBef>
                <a:spcPct val="0"/>
              </a:spcBef>
            </a:pPr>
            <a:r>
              <a:rPr lang="en-US" altLang="en-US" dirty="0" smtClean="0">
                <a:latin typeface="Arial" charset="0"/>
              </a:rPr>
              <a:t>• Click </a:t>
            </a:r>
            <a:r>
              <a:rPr lang="en-US" altLang="en-US" b="1" dirty="0" smtClean="0">
                <a:latin typeface="Arial" charset="0"/>
              </a:rPr>
              <a:t>OK </a:t>
            </a:r>
            <a:r>
              <a:rPr lang="en-US" altLang="ja-JP" dirty="0" smtClean="0">
                <a:latin typeface="Arial" charset="0"/>
              </a:rPr>
              <a:t>to send the request to the printer. </a:t>
            </a:r>
          </a:p>
          <a:p>
            <a:pPr eaLnBrk="1" hangingPunct="1">
              <a:lnSpc>
                <a:spcPct val="90000"/>
              </a:lnSpc>
              <a:spcBef>
                <a:spcPct val="0"/>
              </a:spcBef>
            </a:pPr>
            <a:r>
              <a:rPr lang="en-US" altLang="en-US" dirty="0" smtClean="0">
                <a:latin typeface="Arial" charset="0"/>
              </a:rPr>
              <a:t>• If you </a:t>
            </a:r>
            <a:r>
              <a:rPr lang="en-US" altLang="en-US" u="none" dirty="0" smtClean="0">
                <a:latin typeface="Arial" charset="0"/>
              </a:rPr>
              <a:t>click the </a:t>
            </a:r>
            <a:r>
              <a:rPr lang="en-US" altLang="en-US" b="1" u="none" dirty="0" smtClean="0">
                <a:latin typeface="Arial" charset="0"/>
              </a:rPr>
              <a:t>X</a:t>
            </a:r>
            <a:r>
              <a:rPr lang="en-US" altLang="en-US" u="none" dirty="0" smtClean="0">
                <a:latin typeface="Arial" charset="0"/>
              </a:rPr>
              <a:t> button to </a:t>
            </a:r>
            <a:r>
              <a:rPr lang="en-US" altLang="ja-JP" dirty="0" smtClean="0">
                <a:latin typeface="Arial" charset="0"/>
              </a:rPr>
              <a:t>deny the print request, nothing will be printed.</a:t>
            </a:r>
          </a:p>
          <a:p>
            <a:pPr eaLnBrk="1" hangingPunct="1">
              <a:lnSpc>
                <a:spcPct val="90000"/>
              </a:lnSpc>
              <a:spcBef>
                <a:spcPct val="0"/>
              </a:spcBef>
            </a:pPr>
            <a:r>
              <a:rPr lang="en-US" altLang="en-US" dirty="0" smtClean="0">
                <a:latin typeface="Arial" charset="0"/>
              </a:rPr>
              <a:t> </a:t>
            </a:r>
          </a:p>
          <a:p>
            <a:pPr eaLnBrk="1" hangingPunct="1">
              <a:lnSpc>
                <a:spcPct val="90000"/>
              </a:lnSpc>
              <a:spcBef>
                <a:spcPct val="0"/>
              </a:spcBef>
            </a:pPr>
            <a:r>
              <a:rPr lang="en-US" altLang="en-US" dirty="0" smtClean="0">
                <a:latin typeface="Arial" charset="0"/>
              </a:rPr>
              <a:t>Before approving the student’</a:t>
            </a:r>
            <a:r>
              <a:rPr lang="en-US" altLang="ja-JP" dirty="0" smtClean="0">
                <a:latin typeface="Arial" charset="0"/>
              </a:rPr>
              <a:t>s print request, ensure that it will be sent to a printer that is monitored by staff who have been trained in test security. All printed test items, stimuli, and reading passages must be securely stored and destroyed immediately following a test session.</a:t>
            </a:r>
          </a:p>
          <a:p>
            <a:pPr eaLnBrk="1" hangingPunct="1">
              <a:spcBef>
                <a:spcPct val="0"/>
              </a:spcBef>
            </a:pPr>
            <a:endParaRPr lang="en-US" altLang="en-US" dirty="0" smtClean="0">
              <a:latin typeface="Arial" charset="0"/>
            </a:endParaRPr>
          </a:p>
        </p:txBody>
      </p:sp>
      <p:sp>
        <p:nvSpPr>
          <p:cNvPr id="553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7D2-6642-44E6-A025-F2EF935550D7}" type="slidenum">
              <a:rPr lang="en-US" altLang="en-US" smtClean="0">
                <a:latin typeface="Arial" panose="020B0604020202020204" pitchFamily="34" charset="0"/>
              </a:rPr>
              <a:pPr fontAlgn="base">
                <a:spcBef>
                  <a:spcPct val="0"/>
                </a:spcBef>
                <a:spcAft>
                  <a:spcPct val="0"/>
                </a:spcAft>
                <a:defRPr/>
              </a:pPr>
              <a:t>16</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98094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The </a:t>
            </a:r>
            <a:r>
              <a:rPr lang="en-US" b="1" u="none" dirty="0" smtClean="0"/>
              <a:t>Approved</a:t>
            </a:r>
            <a:r>
              <a:rPr lang="en-US" b="1" u="none" baseline="0" dirty="0" smtClean="0"/>
              <a:t> Requests</a:t>
            </a:r>
            <a:r>
              <a:rPr lang="en-US" u="none" baseline="0" dirty="0" smtClean="0"/>
              <a:t> button allows you to </a:t>
            </a:r>
            <a:r>
              <a:rPr lang="en-US" sz="1200" u="none" kern="1200" dirty="0" smtClean="0">
                <a:solidFill>
                  <a:schemeClr val="tx1"/>
                </a:solidFill>
                <a:effectLst/>
                <a:latin typeface="Arial" panose="020B0604020202020204" pitchFamily="34" charset="0"/>
                <a:ea typeface="+mn-ea"/>
                <a:cs typeface="+mn-cs"/>
              </a:rPr>
              <a:t>view a list of every print request you approved during the current session. If you wish to print this list for your own records, click </a:t>
            </a:r>
            <a:r>
              <a:rPr lang="en-US" sz="1200" b="1" u="none" kern="1200" dirty="0" smtClean="0">
                <a:solidFill>
                  <a:schemeClr val="tx1"/>
                </a:solidFill>
                <a:effectLst/>
                <a:latin typeface="Arial" panose="020B0604020202020204" pitchFamily="34" charset="0"/>
                <a:ea typeface="+mn-ea"/>
                <a:cs typeface="+mn-cs"/>
              </a:rPr>
              <a:t>Print</a:t>
            </a:r>
            <a:r>
              <a:rPr lang="en-US" sz="1200" u="none" kern="1200" dirty="0" smtClean="0">
                <a:solidFill>
                  <a:schemeClr val="tx1"/>
                </a:solidFill>
                <a:effectLst/>
                <a:latin typeface="Arial" panose="020B0604020202020204" pitchFamily="34" charset="0"/>
                <a:ea typeface="+mn-ea"/>
                <a:cs typeface="+mn-cs"/>
              </a:rPr>
              <a:t> at the top of the Approved Requests window.</a:t>
            </a:r>
            <a:endParaRPr lang="en-US" u="none" dirty="0"/>
          </a:p>
        </p:txBody>
      </p:sp>
      <p:sp>
        <p:nvSpPr>
          <p:cNvPr id="4" name="Slide Number Placeholder 3"/>
          <p:cNvSpPr>
            <a:spLocks noGrp="1"/>
          </p:cNvSpPr>
          <p:nvPr>
            <p:ph type="sldNum" sz="quarter" idx="10"/>
          </p:nvPr>
        </p:nvSpPr>
        <p:spPr/>
        <p:txBody>
          <a:bodyPr/>
          <a:lstStyle/>
          <a:p>
            <a:pPr>
              <a:defRPr/>
            </a:pPr>
            <a:fld id="{E8B097D6-EE9F-415D-9708-2BB67BC396CD}" type="slidenum">
              <a:rPr lang="en-US" smtClean="0"/>
              <a:pPr>
                <a:defRPr/>
              </a:pPr>
              <a:t>17</a:t>
            </a:fld>
            <a:endParaRPr lang="en-US" dirty="0"/>
          </a:p>
        </p:txBody>
      </p:sp>
    </p:spTree>
    <p:extLst>
      <p:ext uri="{BB962C8B-B14F-4D97-AF65-F5344CB8AC3E}">
        <p14:creationId xmlns:p14="http://schemas.microsoft.com/office/powerpoint/2010/main" val="3078506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If you wish to print </a:t>
            </a:r>
            <a:r>
              <a:rPr lang="en-US" altLang="en-US" u="none" dirty="0" smtClean="0">
                <a:latin typeface="Arial" charset="0"/>
              </a:rPr>
              <a:t>a snapshot of the TA Interface </a:t>
            </a:r>
            <a:r>
              <a:rPr lang="en-US" altLang="en-US" dirty="0" smtClean="0">
                <a:latin typeface="Arial" charset="0"/>
              </a:rPr>
              <a:t>in its current view, click the </a:t>
            </a:r>
            <a:r>
              <a:rPr lang="en-US" altLang="ja-JP" b="1" dirty="0" smtClean="0">
                <a:latin typeface="Arial" charset="0"/>
              </a:rPr>
              <a:t>Print </a:t>
            </a:r>
            <a:r>
              <a:rPr lang="en-US" altLang="ja-JP" b="1" u="none" dirty="0" smtClean="0">
                <a:latin typeface="Arial" charset="0"/>
              </a:rPr>
              <a:t>Session</a:t>
            </a:r>
            <a:r>
              <a:rPr lang="en-US" altLang="ja-JP" u="none" dirty="0" smtClean="0">
                <a:latin typeface="Arial" charset="0"/>
              </a:rPr>
              <a:t> </a:t>
            </a:r>
            <a:r>
              <a:rPr lang="en-US" altLang="ja-JP" dirty="0" smtClean="0">
                <a:latin typeface="Arial" charset="0"/>
              </a:rPr>
              <a:t>button. This can be useful for tracking which students did not complete their tests and may need to be scheduled for another session. It may be necessary to set the page layout to landscape or adjust the margins in the Print Preview screen in order for the list to fit on the page. Remember that any printouts containing personally identifiable student information must be securely stored and should be destroyed after use.</a:t>
            </a:r>
            <a:endParaRPr lang="en-US" altLang="en-US" dirty="0" smtClean="0">
              <a:latin typeface="Arial" charset="0"/>
            </a:endParaRPr>
          </a:p>
          <a:p>
            <a:pPr eaLnBrk="1" hangingPunct="1">
              <a:spcBef>
                <a:spcPct val="0"/>
              </a:spcBef>
            </a:pPr>
            <a:endParaRPr lang="en-US" altLang="en-US" dirty="0" smtClean="0">
              <a:latin typeface="Arial" charset="0"/>
            </a:endParaRPr>
          </a:p>
        </p:txBody>
      </p:sp>
      <p:sp>
        <p:nvSpPr>
          <p:cNvPr id="471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D90BC52-05D8-4847-8A65-D725FDD24E05}" type="slidenum">
              <a:rPr lang="en-US" altLang="en-US" smtClean="0">
                <a:latin typeface="Arial" panose="020B0604020202020204" pitchFamily="34" charset="0"/>
              </a:rPr>
              <a:pPr fontAlgn="base">
                <a:spcBef>
                  <a:spcPct val="0"/>
                </a:spcBef>
                <a:spcAft>
                  <a:spcPct val="0"/>
                </a:spcAft>
                <a:defRPr/>
              </a:pPr>
              <a:t>18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8157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You have two options within the TA Interface to pause or stop testing once it has begun. You can pause an individual student’</a:t>
            </a:r>
            <a:r>
              <a:rPr lang="en-US" altLang="ja-JP" dirty="0" smtClean="0">
                <a:latin typeface="Arial" charset="0"/>
              </a:rPr>
              <a:t>s test, or stop the entire session. To pause an individual student’s test, click the </a:t>
            </a:r>
            <a:r>
              <a:rPr lang="en-US" altLang="ja-JP" b="1" dirty="0" smtClean="0">
                <a:latin typeface="Arial" charset="0"/>
              </a:rPr>
              <a:t>Pause</a:t>
            </a:r>
            <a:r>
              <a:rPr lang="en-US" altLang="ja-JP" dirty="0" smtClean="0">
                <a:latin typeface="Arial" charset="0"/>
              </a:rPr>
              <a:t> button on the monitoring screen for that student. When prompted, click </a:t>
            </a:r>
            <a:r>
              <a:rPr lang="en-US" altLang="ja-JP" b="1" u="none" dirty="0" smtClean="0">
                <a:latin typeface="Arial" charset="0"/>
              </a:rPr>
              <a:t>OK</a:t>
            </a:r>
            <a:r>
              <a:rPr lang="en-US" altLang="ja-JP" dirty="0" smtClean="0">
                <a:latin typeface="Arial" charset="0"/>
              </a:rPr>
              <a:t> to confirm that you want to pause the test. This option would be appropriate if a student becomes ill, for example. In the event of an emergency that requires all students to stop testing, you can pause all students</a:t>
            </a:r>
            <a:r>
              <a:rPr lang="ja-JP" altLang="en-US" dirty="0" smtClean="0">
                <a:latin typeface="Arial" charset="0"/>
              </a:rPr>
              <a:t>’</a:t>
            </a:r>
            <a:r>
              <a:rPr lang="en-US" altLang="ja-JP" dirty="0" smtClean="0">
                <a:latin typeface="Arial" charset="0"/>
              </a:rPr>
              <a:t> tests by stopping the session. </a:t>
            </a:r>
          </a:p>
          <a:p>
            <a:pPr eaLnBrk="1" hangingPunct="1">
              <a:spcBef>
                <a:spcPct val="0"/>
              </a:spcBef>
            </a:pPr>
            <a:endParaRPr lang="en-US" altLang="ja-JP" dirty="0" smtClean="0">
              <a:latin typeface="Arial" charset="0"/>
            </a:endParaRPr>
          </a:p>
          <a:p>
            <a:pPr eaLnBrk="1" hangingPunct="1">
              <a:spcBef>
                <a:spcPct val="0"/>
              </a:spcBef>
            </a:pPr>
            <a:r>
              <a:rPr lang="en-US" altLang="ja-JP" dirty="0" smtClean="0">
                <a:latin typeface="Arial" charset="0"/>
              </a:rPr>
              <a:t>If you stop the session, all in-progress tests will be paused. If a session stop</a:t>
            </a:r>
            <a:r>
              <a:rPr lang="en-US" altLang="ja-JP" u="none" dirty="0" smtClean="0">
                <a:latin typeface="Arial" charset="0"/>
              </a:rPr>
              <a:t>s</a:t>
            </a:r>
            <a:r>
              <a:rPr lang="en-US" altLang="ja-JP" dirty="0" smtClean="0">
                <a:latin typeface="Arial" charset="0"/>
              </a:rPr>
              <a:t>, it cannot be resumed. You will have to create a new session and give the new session ID to students so that they can resume testing. To stop the entire test session for all students: </a:t>
            </a:r>
          </a:p>
          <a:p>
            <a:pPr eaLnBrk="1" hangingPunct="1">
              <a:spcBef>
                <a:spcPct val="0"/>
              </a:spcBef>
            </a:pPr>
            <a:r>
              <a:rPr lang="en-US" altLang="en-US" dirty="0" smtClean="0">
                <a:latin typeface="Arial" charset="0"/>
              </a:rPr>
              <a:t>• Click the </a:t>
            </a:r>
            <a:r>
              <a:rPr lang="en-US" altLang="ja-JP" b="1" dirty="0" smtClean="0">
                <a:latin typeface="Arial" charset="0"/>
              </a:rPr>
              <a:t>Stop</a:t>
            </a:r>
            <a:r>
              <a:rPr lang="en-US" altLang="ja-JP" dirty="0" smtClean="0">
                <a:latin typeface="Arial" charset="0"/>
              </a:rPr>
              <a:t> button in the </a:t>
            </a:r>
            <a:r>
              <a:rPr lang="en-US" altLang="ja-JP" u="none" dirty="0" smtClean="0">
                <a:latin typeface="Arial" charset="0"/>
              </a:rPr>
              <a:t>upper right </a:t>
            </a:r>
            <a:r>
              <a:rPr lang="en-US" altLang="ja-JP" dirty="0" smtClean="0">
                <a:latin typeface="Arial" charset="0"/>
              </a:rPr>
              <a:t>corner of the screen. A pop-up</a:t>
            </a:r>
            <a:r>
              <a:rPr lang="en-US" altLang="ja-JP" baseline="0" dirty="0" smtClean="0">
                <a:latin typeface="Arial" charset="0"/>
              </a:rPr>
              <a:t> message </a:t>
            </a:r>
            <a:r>
              <a:rPr lang="en-US" altLang="ja-JP" dirty="0" smtClean="0">
                <a:latin typeface="Arial" charset="0"/>
              </a:rPr>
              <a:t>will appear requesting verification to end the session and log students out. </a:t>
            </a:r>
          </a:p>
          <a:p>
            <a:pPr eaLnBrk="1" hangingPunct="1">
              <a:spcBef>
                <a:spcPct val="0"/>
              </a:spcBef>
            </a:pPr>
            <a:r>
              <a:rPr lang="en-US" altLang="en-US" dirty="0" smtClean="0">
                <a:latin typeface="Arial" charset="0"/>
              </a:rPr>
              <a:t>• Click </a:t>
            </a:r>
            <a:r>
              <a:rPr lang="en-US" altLang="ja-JP" b="1" dirty="0" smtClean="0">
                <a:latin typeface="Arial" charset="0"/>
              </a:rPr>
              <a:t>OK</a:t>
            </a:r>
            <a:r>
              <a:rPr lang="en-US" altLang="ja-JP" dirty="0" smtClean="0">
                <a:latin typeface="Arial" charset="0"/>
              </a:rPr>
              <a:t> to continue. </a:t>
            </a:r>
          </a:p>
          <a:p>
            <a:pPr eaLnBrk="1" hangingPunct="1">
              <a:spcBef>
                <a:spcPct val="0"/>
              </a:spcBef>
            </a:pPr>
            <a:endParaRPr lang="en-US" altLang="en-US" dirty="0" smtClean="0">
              <a:latin typeface="Arial" charset="0"/>
            </a:endParaRPr>
          </a:p>
          <a:p>
            <a:pPr eaLnBrk="1" hangingPunct="1">
              <a:spcBef>
                <a:spcPct val="0"/>
              </a:spcBef>
            </a:pPr>
            <a:r>
              <a:rPr lang="en-US" altLang="en-US" dirty="0" smtClean="0">
                <a:latin typeface="Arial" charset="0"/>
              </a:rPr>
              <a:t>If you forget to log out before leaving the testing area, the session will close automatically after 30 minutes of inactivity on both the TA and student computers. You would then need to create a new session and provide the new session ID to students in order to resume testing.</a:t>
            </a:r>
          </a:p>
          <a:p>
            <a:pPr eaLnBrk="1" hangingPunct="1">
              <a:spcBef>
                <a:spcPct val="0"/>
              </a:spcBef>
            </a:pPr>
            <a:endParaRPr lang="en-US" altLang="en-US" dirty="0" smtClean="0">
              <a:latin typeface="Arial" charset="0"/>
            </a:endParaRPr>
          </a:p>
        </p:txBody>
      </p:sp>
      <p:sp>
        <p:nvSpPr>
          <p:cNvPr id="5632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F032CD-7714-4681-BE5E-14D314D6297F}" type="slidenum">
              <a:rPr lang="en-US" altLang="en-US" smtClean="0">
                <a:latin typeface="Arial" panose="020B0604020202020204" pitchFamily="34" charset="0"/>
              </a:rPr>
              <a:pPr fontAlgn="base">
                <a:spcBef>
                  <a:spcPct val="0"/>
                </a:spcBef>
                <a:spcAft>
                  <a:spcPct val="0"/>
                </a:spcAft>
                <a:defRPr/>
              </a:pPr>
              <a:t>19</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7658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latin typeface="Arial" charset="0"/>
              </a:rPr>
              <a:t>Welcome to the Test Administrator Interface for Online Testing training.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latin typeface="Arial" charset="0"/>
              </a:rPr>
              <a:t>This presentation includes</a:t>
            </a:r>
            <a:r>
              <a:rPr lang="en-US" altLang="en-US" baseline="0" dirty="0" smtClean="0">
                <a:latin typeface="Arial" charset="0"/>
              </a:rPr>
              <a:t> details of </a:t>
            </a:r>
            <a:r>
              <a:rPr lang="en-US" altLang="en-US" dirty="0" smtClean="0">
                <a:latin typeface="Arial" charset="0"/>
              </a:rPr>
              <a:t>the Test Administrator (TA) Interface that you will use to administer online tests.</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latin typeface="Arial" charset="0"/>
              </a:rPr>
              <a:t>This training module is designed to help you navigate the TA Interface. </a:t>
            </a:r>
            <a:r>
              <a:rPr lang="en-US" altLang="en-US" sz="1200" b="0" dirty="0" smtClean="0">
                <a:solidFill>
                  <a:schemeClr val="tx1"/>
                </a:solidFill>
                <a:latin typeface="Arial" panose="020B0604020202020204" pitchFamily="34" charset="0"/>
                <a:cs typeface="Arial" panose="020B0604020202020204" pitchFamily="34" charset="0"/>
              </a:rPr>
              <a:t>However, you should</a:t>
            </a:r>
            <a:r>
              <a:rPr lang="en-US" altLang="en-US" sz="1200" b="0" baseline="0" dirty="0" smtClean="0">
                <a:solidFill>
                  <a:schemeClr val="tx1"/>
                </a:solidFill>
                <a:latin typeface="Arial" panose="020B0604020202020204" pitchFamily="34" charset="0"/>
                <a:cs typeface="Arial" panose="020B0604020202020204" pitchFamily="34" charset="0"/>
              </a:rPr>
              <a:t> consult </a:t>
            </a:r>
            <a:r>
              <a:rPr lang="en-US" altLang="en-US" sz="1200" b="0" u="none" baseline="0" dirty="0" smtClean="0">
                <a:solidFill>
                  <a:schemeClr val="tx1"/>
                </a:solidFill>
                <a:latin typeface="Arial" panose="020B0604020202020204" pitchFamily="34" charset="0"/>
                <a:cs typeface="Arial" panose="020B0604020202020204" pitchFamily="34" charset="0"/>
              </a:rPr>
              <a:t>the </a:t>
            </a:r>
            <a:r>
              <a:rPr lang="en-US" altLang="en-US" sz="1200" b="0" i="1" u="none" baseline="0" dirty="0" smtClean="0">
                <a:solidFill>
                  <a:schemeClr val="tx1"/>
                </a:solidFill>
                <a:latin typeface="Arial" panose="020B0604020202020204" pitchFamily="34" charset="0"/>
                <a:cs typeface="Arial" panose="020B0604020202020204" pitchFamily="34" charset="0"/>
              </a:rPr>
              <a:t>Test Administrator</a:t>
            </a:r>
            <a:r>
              <a:rPr lang="en-US" altLang="en-US" sz="1200" b="0" i="1" baseline="0" dirty="0" smtClean="0">
                <a:solidFill>
                  <a:schemeClr val="tx1"/>
                </a:solidFill>
                <a:latin typeface="Arial" panose="020B0604020202020204" pitchFamily="34" charset="0"/>
                <a:cs typeface="Arial" panose="020B0604020202020204" pitchFamily="34" charset="0"/>
              </a:rPr>
              <a:t> User Guide </a:t>
            </a:r>
            <a:r>
              <a:rPr lang="en-US" altLang="en-US" sz="1200" b="0" baseline="0" dirty="0" smtClean="0">
                <a:solidFill>
                  <a:schemeClr val="tx1"/>
                </a:solidFill>
                <a:latin typeface="Arial" panose="020B0604020202020204" pitchFamily="34" charset="0"/>
                <a:cs typeface="Arial" panose="020B0604020202020204" pitchFamily="34" charset="0"/>
              </a:rPr>
              <a:t>located on the South Dakota portal for more information</a:t>
            </a:r>
            <a:r>
              <a:rPr lang="en-US" altLang="en-US" sz="1200" baseline="0" dirty="0" smtClean="0">
                <a:solidFill>
                  <a:schemeClr val="tx1"/>
                </a:solidFill>
                <a:latin typeface="Arial" panose="020B0604020202020204" pitchFamily="34" charset="0"/>
                <a:cs typeface="Arial" panose="020B0604020202020204" pitchFamily="34" charset="0"/>
              </a:rPr>
              <a:t>.</a:t>
            </a:r>
            <a:endParaRPr lang="en-US" altLang="en-US" sz="12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11DA8153-DAF8-4F83-88AD-CDA5D3855AB5}" type="slidenum">
              <a:rPr lang="en-US"/>
              <a:pPr>
                <a:defRPr/>
              </a:pPr>
              <a:t>2</a:t>
            </a:fld>
            <a:endParaRPr lang="en-US" dirty="0"/>
          </a:p>
        </p:txBody>
      </p:sp>
    </p:spTree>
    <p:extLst>
      <p:ext uri="{BB962C8B-B14F-4D97-AF65-F5344CB8AC3E}">
        <p14:creationId xmlns:p14="http://schemas.microsoft.com/office/powerpoint/2010/main" val="247703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When the system detects that a student is no longer in a test session, an </a:t>
            </a:r>
            <a:r>
              <a:rPr lang="en-US" altLang="en-US" b="0" dirty="0" smtClean="0">
                <a:latin typeface="Arial" charset="0"/>
              </a:rPr>
              <a:t>information icon will appear</a:t>
            </a:r>
            <a:r>
              <a:rPr lang="en-US" altLang="en-US" b="0" baseline="0" dirty="0" smtClean="0">
                <a:latin typeface="Arial" charset="0"/>
              </a:rPr>
              <a:t> in the </a:t>
            </a:r>
            <a:r>
              <a:rPr lang="en-US" altLang="en-US" b="1" baseline="0" dirty="0" smtClean="0">
                <a:latin typeface="Arial" charset="0"/>
              </a:rPr>
              <a:t>Pause Test </a:t>
            </a:r>
            <a:r>
              <a:rPr lang="en-US" altLang="en-US" b="0" baseline="0" dirty="0" smtClean="0">
                <a:latin typeface="Arial" charset="0"/>
              </a:rPr>
              <a:t>column for that student. Click the circular button in the </a:t>
            </a:r>
            <a:r>
              <a:rPr lang="en-US" altLang="en-US" b="1" baseline="0" dirty="0" smtClean="0">
                <a:latin typeface="Arial" charset="0"/>
              </a:rPr>
              <a:t>Pause Test </a:t>
            </a:r>
            <a:r>
              <a:rPr lang="en-US" altLang="en-US" b="0" baseline="0" dirty="0" smtClean="0">
                <a:latin typeface="Arial" charset="0"/>
              </a:rPr>
              <a:t>column to view a description of the student’s status, including why the student is no longer in the test session. This is a new feature for the 2016–2017 school year.</a:t>
            </a:r>
          </a:p>
          <a:p>
            <a:pPr eaLnBrk="1" hangingPunct="1">
              <a:spcBef>
                <a:spcPct val="0"/>
              </a:spcBef>
            </a:pPr>
            <a:endParaRPr lang="en-US" altLang="en-US" b="0" baseline="0" dirty="0" smtClean="0">
              <a:latin typeface="Arial" charset="0"/>
            </a:endParaRPr>
          </a:p>
          <a:p>
            <a:pPr eaLnBrk="1" hangingPunct="1">
              <a:spcBef>
                <a:spcPct val="0"/>
              </a:spcBef>
            </a:pPr>
            <a:r>
              <a:rPr lang="en-US" altLang="en-US" b="0" baseline="0" dirty="0" smtClean="0">
                <a:latin typeface="Arial" charset="0"/>
              </a:rPr>
              <a:t>This information can help you diagnose why a student has unexpectedly left a test session. The information that appears will tell you whether a student’s test has been paused due to the student clicking the </a:t>
            </a:r>
            <a:r>
              <a:rPr lang="en-US" altLang="en-US" b="1" baseline="0" dirty="0" smtClean="0">
                <a:latin typeface="Arial" charset="0"/>
              </a:rPr>
              <a:t>Pause </a:t>
            </a:r>
            <a:r>
              <a:rPr lang="en-US" altLang="en-US" b="0" baseline="0" dirty="0" smtClean="0">
                <a:latin typeface="Arial" charset="0"/>
              </a:rPr>
              <a:t>button, a session timeout, or some other reason.</a:t>
            </a:r>
          </a:p>
          <a:p>
            <a:pPr eaLnBrk="1" hangingPunct="1">
              <a:spcBef>
                <a:spcPct val="0"/>
              </a:spcBef>
            </a:pPr>
            <a:endParaRPr lang="en-US" altLang="en-US" b="0" baseline="0" dirty="0" smtClean="0">
              <a:latin typeface="Arial" charset="0"/>
            </a:endParaRPr>
          </a:p>
          <a:p>
            <a:pPr eaLnBrk="1" hangingPunct="1">
              <a:spcBef>
                <a:spcPct val="0"/>
              </a:spcBef>
            </a:pPr>
            <a:r>
              <a:rPr lang="en-US" altLang="en-US" b="0" baseline="0" dirty="0" smtClean="0">
                <a:latin typeface="Arial" charset="0"/>
              </a:rPr>
              <a:t>For a full list of status descriptions that can appear during a test session, please consult the </a:t>
            </a:r>
            <a:r>
              <a:rPr lang="en-US" altLang="en-US" b="0" i="1" baseline="0" dirty="0" smtClean="0">
                <a:latin typeface="Arial" charset="0"/>
              </a:rPr>
              <a:t>TA User Guide</a:t>
            </a:r>
            <a:r>
              <a:rPr lang="en-US" altLang="en-US" b="0" baseline="0" dirty="0" smtClean="0">
                <a:latin typeface="Arial" charset="0"/>
              </a:rPr>
              <a:t>.</a:t>
            </a:r>
          </a:p>
        </p:txBody>
      </p:sp>
      <p:sp>
        <p:nvSpPr>
          <p:cNvPr id="5632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F032CD-7714-4681-BE5E-14D314D6297F}" type="slidenum">
              <a:rPr lang="en-US" altLang="en-US" smtClean="0">
                <a:latin typeface="Arial" panose="020B0604020202020204" pitchFamily="34" charset="0"/>
              </a:rPr>
              <a:pPr fontAlgn="base">
                <a:spcBef>
                  <a:spcPct val="0"/>
                </a:spcBef>
                <a:spcAft>
                  <a:spcPct val="0"/>
                </a:spcAft>
                <a:defRPr/>
              </a:pPr>
              <a:t>20</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51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In the event that you have problems with your computer or web browser or need to change computers during an active test session, you can transfer the session from</a:t>
            </a:r>
            <a:r>
              <a:rPr lang="en-US" altLang="en-US" b="1" dirty="0" smtClean="0">
                <a:latin typeface="Arial" charset="0"/>
              </a:rPr>
              <a:t> </a:t>
            </a:r>
            <a:r>
              <a:rPr lang="en-US" altLang="en-US" dirty="0" smtClean="0">
                <a:latin typeface="Arial" charset="0"/>
              </a:rPr>
              <a:t>one computer, mobile device, or browser to another without stopping the session or interrupting in-progress tests. To transfer a test session to a new device or browser: </a:t>
            </a:r>
          </a:p>
          <a:p>
            <a:pPr eaLnBrk="1" hangingPunct="1">
              <a:spcBef>
                <a:spcPct val="0"/>
              </a:spcBef>
            </a:pPr>
            <a:r>
              <a:rPr lang="en-US" altLang="en-US" dirty="0" smtClean="0">
                <a:latin typeface="Arial" charset="0"/>
              </a:rPr>
              <a:t> </a:t>
            </a:r>
          </a:p>
          <a:p>
            <a:pPr eaLnBrk="1" hangingPunct="1">
              <a:spcBef>
                <a:spcPct val="0"/>
              </a:spcBef>
            </a:pPr>
            <a:r>
              <a:rPr lang="en-US" altLang="en-US" dirty="0" smtClean="0">
                <a:latin typeface="Arial" charset="0"/>
              </a:rPr>
              <a:t>• Do not log out of the session you are currently in or stop the test session. If you do, you will end the test session and pause all students’</a:t>
            </a:r>
            <a:r>
              <a:rPr lang="en-US" altLang="ja-JP" dirty="0" smtClean="0">
                <a:latin typeface="Arial" charset="0"/>
              </a:rPr>
              <a:t> tests.</a:t>
            </a:r>
            <a:endParaRPr lang="en-US" altLang="en-US" dirty="0" smtClean="0">
              <a:latin typeface="Arial" charset="0"/>
            </a:endParaRPr>
          </a:p>
          <a:p>
            <a:pPr eaLnBrk="1" hangingPunct="1">
              <a:spcBef>
                <a:spcPct val="0"/>
              </a:spcBef>
            </a:pPr>
            <a:r>
              <a:rPr lang="en-US" altLang="en-US" dirty="0" smtClean="0">
                <a:latin typeface="Arial" charset="0"/>
              </a:rPr>
              <a:t>• Log in to the TA Interface on the new machine or in the new browser. A session ID prompt will appear. </a:t>
            </a:r>
          </a:p>
          <a:p>
            <a:pPr eaLnBrk="1" hangingPunct="1">
              <a:spcBef>
                <a:spcPct val="0"/>
              </a:spcBef>
            </a:pPr>
            <a:r>
              <a:rPr lang="en-US" altLang="en-US" dirty="0" smtClean="0">
                <a:latin typeface="Arial" charset="0"/>
              </a:rPr>
              <a:t>• Enter the active session ID in the text box and click </a:t>
            </a:r>
            <a:r>
              <a:rPr lang="en-US" altLang="ja-JP" b="1" dirty="0" smtClean="0">
                <a:latin typeface="Arial" charset="0"/>
              </a:rPr>
              <a:t>Enter</a:t>
            </a:r>
            <a:r>
              <a:rPr lang="en-US" altLang="ja-JP" dirty="0" smtClean="0">
                <a:latin typeface="Arial" charset="0"/>
              </a:rPr>
              <a:t>. When the session ID is validated, you will be able to continue your test administration activities.</a:t>
            </a:r>
          </a:p>
          <a:p>
            <a:pPr eaLnBrk="1" hangingPunct="1">
              <a:spcBef>
                <a:spcPct val="0"/>
              </a:spcBef>
            </a:pPr>
            <a:r>
              <a:rPr lang="en-US" altLang="en-US" dirty="0" smtClean="0">
                <a:latin typeface="Arial" charset="0"/>
              </a:rPr>
              <a:t> </a:t>
            </a:r>
          </a:p>
          <a:p>
            <a:pPr eaLnBrk="1" hangingPunct="1">
              <a:spcBef>
                <a:spcPct val="0"/>
              </a:spcBef>
            </a:pPr>
            <a:r>
              <a:rPr lang="en-US" altLang="en-US" dirty="0" smtClean="0">
                <a:latin typeface="Arial" charset="0"/>
              </a:rPr>
              <a:t>The test session on the previous computer or browser will close automatically. This will not stop the session or pause student tests.</a:t>
            </a:r>
          </a:p>
        </p:txBody>
      </p:sp>
      <p:sp>
        <p:nvSpPr>
          <p:cNvPr id="5734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9434A6-5BDB-4B08-AF09-3C273E0A9DE9}" type="slidenum">
              <a:rPr lang="en-US" altLang="en-US" smtClean="0">
                <a:latin typeface="Arial" panose="020B0604020202020204" pitchFamily="34" charset="0"/>
              </a:rPr>
              <a:pPr fontAlgn="base">
                <a:spcBef>
                  <a:spcPct val="0"/>
                </a:spcBef>
                <a:spcAft>
                  <a:spcPct val="0"/>
                </a:spcAft>
                <a:defRPr/>
              </a:pPr>
              <a:t>21</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52849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To log out of the TA Interface, click the </a:t>
            </a:r>
            <a:r>
              <a:rPr lang="en-US" altLang="ja-JP" b="1" dirty="0" smtClean="0">
                <a:latin typeface="Arial" charset="0"/>
              </a:rPr>
              <a:t>Logout</a:t>
            </a:r>
            <a:r>
              <a:rPr lang="en-US" altLang="ja-JP" dirty="0" smtClean="0">
                <a:latin typeface="Arial" charset="0"/>
              </a:rPr>
              <a:t> button in the upper right corner of the screen. It is preferable for you to log out only after stopping your active test session, as logging out will cause all in-progress tests to be paused. A confirmation message will appear, asking you to confirm that you want to exit the site and pause all students</a:t>
            </a:r>
            <a:r>
              <a:rPr lang="ja-JP" altLang="en-US" dirty="0" smtClean="0">
                <a:latin typeface="Arial" charset="0"/>
              </a:rPr>
              <a:t>’</a:t>
            </a:r>
            <a:r>
              <a:rPr lang="en-US" altLang="ja-JP" dirty="0" smtClean="0">
                <a:latin typeface="Arial" charset="0"/>
              </a:rPr>
              <a:t> in-progress tests. This scenario also occurs when you navigate to another site from the TA Interface. However, regardless of when or how you log out or navigate away from the TA Interface, student data will NOT be lost. If you need to access another application, we encourage you to open it in a separate browser window.</a:t>
            </a:r>
          </a:p>
          <a:p>
            <a:pPr eaLnBrk="1" hangingPunct="1">
              <a:spcBef>
                <a:spcPct val="0"/>
              </a:spcBef>
            </a:pPr>
            <a:r>
              <a:rPr lang="en-US" altLang="en-US" dirty="0" smtClean="0">
                <a:latin typeface="Arial" charset="0"/>
              </a:rPr>
              <a:t> </a:t>
            </a:r>
          </a:p>
          <a:p>
            <a:pPr eaLnBrk="1" hangingPunct="1">
              <a:spcBef>
                <a:spcPct val="0"/>
              </a:spcBef>
            </a:pPr>
            <a:r>
              <a:rPr lang="en-US" altLang="en-US" dirty="0" smtClean="0">
                <a:latin typeface="Arial" charset="0"/>
              </a:rPr>
              <a:t>Click </a:t>
            </a:r>
            <a:r>
              <a:rPr lang="en-US" altLang="ja-JP" b="1" u="none" dirty="0" smtClean="0">
                <a:latin typeface="Arial" charset="0"/>
              </a:rPr>
              <a:t>Yes</a:t>
            </a:r>
            <a:r>
              <a:rPr lang="en-US" altLang="ja-JP" dirty="0" smtClean="0">
                <a:latin typeface="Arial" charset="0"/>
              </a:rPr>
              <a:t> to proceed. When all students have completed testing, refer to the </a:t>
            </a:r>
            <a:r>
              <a:rPr lang="en-US" altLang="ja-JP" i="1" dirty="0" smtClean="0">
                <a:latin typeface="Arial" charset="0"/>
              </a:rPr>
              <a:t>Test Administration Manual </a:t>
            </a:r>
            <a:r>
              <a:rPr lang="en-US" altLang="ja-JP" dirty="0" smtClean="0">
                <a:latin typeface="Arial" charset="0"/>
              </a:rPr>
              <a:t>for instructions on destroying any printed testing materials and reporting testing improprieties or irregularities.</a:t>
            </a:r>
          </a:p>
        </p:txBody>
      </p:sp>
      <p:sp>
        <p:nvSpPr>
          <p:cNvPr id="583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550DFFA-94C9-4627-B76F-9A502F19CAF2}" type="slidenum">
              <a:rPr lang="en-US" altLang="en-US" smtClean="0">
                <a:latin typeface="Arial" panose="020B0604020202020204" pitchFamily="34" charset="0"/>
              </a:rPr>
              <a:pPr fontAlgn="base">
                <a:spcBef>
                  <a:spcPct val="0"/>
                </a:spcBef>
                <a:spcAft>
                  <a:spcPct val="0"/>
                </a:spcAft>
                <a:defRPr/>
              </a:pPr>
              <a:t>22</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83535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charset="0"/>
              </a:rPr>
              <a:t>This table presents some of the common issues that you or your students may encounter during a test session. Please take a moment to review this information. For more detailed information and additional technical tips, please refer to the </a:t>
            </a:r>
            <a:r>
              <a:rPr lang="en-US" altLang="en-US" i="1" dirty="0" smtClean="0">
                <a:latin typeface="Arial" charset="0"/>
              </a:rPr>
              <a:t>Test Administration Manual </a:t>
            </a:r>
            <a:r>
              <a:rPr lang="en-US" altLang="en-US" dirty="0" smtClean="0">
                <a:latin typeface="Arial" charset="0"/>
              </a:rPr>
              <a:t>and the </a:t>
            </a:r>
            <a:r>
              <a:rPr lang="en-US" altLang="en-US" i="1" dirty="0" smtClean="0">
                <a:latin typeface="Arial" charset="0"/>
              </a:rPr>
              <a:t>Technical Specifications Manual for Online Testing</a:t>
            </a:r>
            <a:r>
              <a:rPr lang="en-US" altLang="en-US" dirty="0" smtClean="0">
                <a:latin typeface="Arial" charset="0"/>
              </a:rPr>
              <a:t>.</a:t>
            </a:r>
            <a:endParaRPr lang="en-US" altLang="en-US" b="1" dirty="0" smtClean="0">
              <a:latin typeface="Arial" charset="0"/>
            </a:endParaRPr>
          </a:p>
          <a:p>
            <a:pPr eaLnBrk="1" hangingPunct="1">
              <a:spcBef>
                <a:spcPct val="0"/>
              </a:spcBef>
            </a:pPr>
            <a:endParaRPr lang="en-US" altLang="en-US" dirty="0" smtClean="0">
              <a:latin typeface="Arial" charset="0"/>
            </a:endParaRPr>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E9FBCF-0D07-40A6-84E0-D0A3AB753445}" type="slidenum">
              <a:rPr lang="en-US" altLang="en-US" smtClean="0">
                <a:latin typeface="Arial" panose="020B0604020202020204" pitchFamily="34" charset="0"/>
              </a:rPr>
              <a:pPr fontAlgn="base">
                <a:spcBef>
                  <a:spcPct val="0"/>
                </a:spcBef>
                <a:spcAft>
                  <a:spcPct val="0"/>
                </a:spcAft>
                <a:defRPr/>
              </a:pPr>
              <a:t>23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8707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cs typeface="Arial" panose="020B0604020202020204" pitchFamily="34" charset="0"/>
              </a:rPr>
              <a:t>Welcome to the Teacher Handscoring System (THSS) for </a:t>
            </a:r>
            <a:r>
              <a:rPr lang="en-US" dirty="0">
                <a:latin typeface="Arial" panose="020B0604020202020204" pitchFamily="34" charset="0"/>
                <a:cs typeface="Arial" panose="020B0604020202020204" pitchFamily="34" charset="0"/>
              </a:rPr>
              <a:t>the South Dakota Smarter Balanced Interim </a:t>
            </a:r>
            <a:r>
              <a:rPr lang="en-US" dirty="0" smtClean="0">
                <a:latin typeface="Arial" panose="020B0604020202020204" pitchFamily="34" charset="0"/>
                <a:cs typeface="Arial" panose="020B0604020202020204" pitchFamily="34" charset="0"/>
              </a:rPr>
              <a:t>Assessment training.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200" b="0" dirty="0" smtClean="0">
                <a:solidFill>
                  <a:schemeClr val="tx1"/>
                </a:solidFill>
                <a:latin typeface="Arial" panose="020B0604020202020204" pitchFamily="34" charset="0"/>
                <a:cs typeface="Arial" panose="020B0604020202020204" pitchFamily="34" charset="0"/>
              </a:rPr>
              <a:t>THSS is a component of the Online Testing System that allows</a:t>
            </a:r>
            <a:r>
              <a:rPr lang="en-US" altLang="en-US" sz="1200" b="0" baseline="0" dirty="0" smtClean="0">
                <a:solidFill>
                  <a:schemeClr val="tx1"/>
                </a:solidFill>
                <a:latin typeface="Arial" panose="020B0604020202020204" pitchFamily="34" charset="0"/>
                <a:cs typeface="Arial" panose="020B0604020202020204" pitchFamily="34" charset="0"/>
              </a:rPr>
              <a:t> authorized users to hand score designated items included in the Interim assessments.</a:t>
            </a:r>
          </a:p>
          <a:p>
            <a:pPr eaLnBrk="1" hangingPunct="1">
              <a:spcBef>
                <a:spcPct val="0"/>
              </a:spcBef>
            </a:pPr>
            <a:endParaRPr lang="en-US" sz="1200" b="0" dirty="0" smtClean="0">
              <a:solidFill>
                <a:schemeClr val="tx1"/>
              </a:solidFill>
              <a:latin typeface="Arial" panose="020B0604020202020204" pitchFamily="34" charset="0"/>
              <a:cs typeface="Arial" panose="020B0604020202020204" pitchFamily="34" charset="0"/>
            </a:endParaRPr>
          </a:p>
          <a:p>
            <a:pPr defTabSz="919155" eaLnBrk="1" hangingPunct="1">
              <a:spcBef>
                <a:spcPct val="0"/>
              </a:spcBef>
              <a:defRPr/>
            </a:pPr>
            <a:r>
              <a:rPr lang="en-US" sz="1200" b="0" dirty="0" smtClean="0">
                <a:solidFill>
                  <a:schemeClr val="tx1"/>
                </a:solidFill>
                <a:latin typeface="Arial" panose="020B0604020202020204" pitchFamily="34" charset="0"/>
                <a:cs typeface="Arial" panose="020B0604020202020204" pitchFamily="34" charset="0"/>
              </a:rPr>
              <a:t>This training module is designed to help you navigate</a:t>
            </a:r>
            <a:r>
              <a:rPr lang="en-US" sz="1200" b="0" baseline="0" dirty="0" smtClean="0">
                <a:solidFill>
                  <a:schemeClr val="tx1"/>
                </a:solidFill>
                <a:latin typeface="Arial" panose="020B0604020202020204" pitchFamily="34" charset="0"/>
                <a:cs typeface="Arial" panose="020B0604020202020204" pitchFamily="34" charset="0"/>
              </a:rPr>
              <a:t> THSS</a:t>
            </a:r>
            <a:r>
              <a:rPr lang="en-US" altLang="en-US" sz="1200" b="0" dirty="0" smtClean="0">
                <a:solidFill>
                  <a:schemeClr val="tx1"/>
                </a:solidFill>
                <a:latin typeface="Arial" panose="020B0604020202020204" pitchFamily="34" charset="0"/>
                <a:cs typeface="Arial" panose="020B0604020202020204" pitchFamily="34" charset="0"/>
              </a:rPr>
              <a:t>. However, you should</a:t>
            </a:r>
            <a:r>
              <a:rPr lang="en-US" altLang="en-US" sz="1200" b="0" baseline="0" dirty="0" smtClean="0">
                <a:solidFill>
                  <a:schemeClr val="tx1"/>
                </a:solidFill>
                <a:latin typeface="Arial" panose="020B0604020202020204" pitchFamily="34" charset="0"/>
                <a:cs typeface="Arial" panose="020B0604020202020204" pitchFamily="34" charset="0"/>
              </a:rPr>
              <a:t> consult </a:t>
            </a:r>
            <a:r>
              <a:rPr lang="en-US" altLang="en-US" sz="1200" b="0" u="none" baseline="0" dirty="0" smtClean="0">
                <a:solidFill>
                  <a:schemeClr val="tx1"/>
                </a:solidFill>
                <a:latin typeface="Arial" panose="020B0604020202020204" pitchFamily="34" charset="0"/>
                <a:cs typeface="Arial" panose="020B0604020202020204" pitchFamily="34" charset="0"/>
              </a:rPr>
              <a:t>the </a:t>
            </a:r>
            <a:r>
              <a:rPr lang="en-US" altLang="en-US" sz="1200" b="0" i="1" u="none" baseline="0" dirty="0" smtClean="0">
                <a:solidFill>
                  <a:schemeClr val="tx1"/>
                </a:solidFill>
                <a:latin typeface="Arial" panose="020B0604020202020204" pitchFamily="34" charset="0"/>
                <a:cs typeface="Arial" panose="020B0604020202020204" pitchFamily="34" charset="0"/>
              </a:rPr>
              <a:t>THSS</a:t>
            </a:r>
            <a:r>
              <a:rPr lang="en-US" altLang="en-US" sz="1200" b="0" i="1" baseline="0" dirty="0" smtClean="0">
                <a:solidFill>
                  <a:schemeClr val="tx1"/>
                </a:solidFill>
                <a:latin typeface="Arial" panose="020B0604020202020204" pitchFamily="34" charset="0"/>
                <a:cs typeface="Arial" panose="020B0604020202020204" pitchFamily="34" charset="0"/>
              </a:rPr>
              <a:t> User Guide </a:t>
            </a:r>
            <a:r>
              <a:rPr lang="en-US" altLang="en-US" sz="1200" b="0" baseline="0" dirty="0" smtClean="0">
                <a:solidFill>
                  <a:schemeClr val="tx1"/>
                </a:solidFill>
                <a:latin typeface="Arial" panose="020B0604020202020204" pitchFamily="34" charset="0"/>
                <a:cs typeface="Arial" panose="020B0604020202020204" pitchFamily="34" charset="0"/>
              </a:rPr>
              <a:t>located on the South Dakota portal for more information</a:t>
            </a:r>
            <a:r>
              <a:rPr lang="en-US" altLang="en-US" sz="1200" baseline="0" dirty="0" smtClean="0">
                <a:solidFill>
                  <a:schemeClr val="tx1"/>
                </a:solidFill>
                <a:latin typeface="Arial" panose="020B0604020202020204" pitchFamily="34" charset="0"/>
                <a:cs typeface="Arial" panose="020B0604020202020204" pitchFamily="34" charset="0"/>
              </a:rPr>
              <a:t>.</a:t>
            </a:r>
            <a:endParaRPr lang="en-US" altLang="en-US" sz="1200" dirty="0" smtClean="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3882614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Interim South Dakota Smarter Balanced assessments have some items that cannot be scored by machine and require human scoring. The Teacher Hand Scoring System (THSS) allows authorized users to score item responses that require human scoring. </a:t>
            </a:r>
          </a:p>
          <a:p>
            <a:endParaRPr lang="en-US" dirty="0"/>
          </a:p>
          <a:p>
            <a:r>
              <a:rPr lang="en-US" dirty="0"/>
              <a:t>When students in a test session submit an assessment, the hand-scored items are sent to THSS, where authorized users can view students’ responses to each item and enter scores or mark them with condition codes. </a:t>
            </a:r>
          </a:p>
          <a:p>
            <a:pPr defTabSz="916497">
              <a:defRPr/>
            </a:pPr>
            <a:endParaRPr lang="en-US" dirty="0" smtClean="0"/>
          </a:p>
          <a:p>
            <a:pPr defTabSz="916497">
              <a:defRPr/>
            </a:pPr>
            <a:r>
              <a:rPr lang="en-US" u="none" dirty="0" smtClean="0"/>
              <a:t>At the end of the training, we will review the technical resources</a:t>
            </a:r>
            <a:r>
              <a:rPr lang="en-US" u="none" baseline="0" dirty="0" smtClean="0"/>
              <a:t> available on the South Dakota Smarter Balanced Assessment portal.</a:t>
            </a:r>
            <a:endParaRPr lang="en-US" u="none" dirty="0" smtClean="0"/>
          </a:p>
          <a:p>
            <a:pPr defTabSz="916497">
              <a:defRPr/>
            </a:pPr>
            <a:endParaRPr lang="en-US" dirty="0" smtClean="0"/>
          </a:p>
          <a:p>
            <a:endParaRPr lang="en-US" altLang="en-US"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3661687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09">
              <a:defRPr/>
            </a:pPr>
            <a:r>
              <a:rPr lang="en-US" u="none" dirty="0" smtClean="0"/>
              <a:t>As</a:t>
            </a:r>
            <a:r>
              <a:rPr lang="en-US" u="none" baseline="0" dirty="0" smtClean="0"/>
              <a:t> shown on the chart, </a:t>
            </a:r>
            <a:r>
              <a:rPr lang="en-US" u="none" dirty="0" smtClean="0"/>
              <a:t>TIDE </a:t>
            </a:r>
            <a:r>
              <a:rPr lang="en-US" u="none" dirty="0"/>
              <a:t>account has a role, and that role has certain </a:t>
            </a:r>
            <a:r>
              <a:rPr lang="en-US" u="none" dirty="0" smtClean="0"/>
              <a:t>permissions</a:t>
            </a:r>
            <a:r>
              <a:rPr lang="en-US" u="none" baseline="0" dirty="0" smtClean="0"/>
              <a:t>.</a:t>
            </a:r>
            <a:endParaRPr lang="en-US" u="none" dirty="0" smtClean="0"/>
          </a:p>
          <a:p>
            <a:pPr defTabSz="916409">
              <a:defRPr/>
            </a:pPr>
            <a:endParaRPr lang="en-US" u="none" dirty="0" smtClean="0"/>
          </a:p>
          <a:p>
            <a:pPr defTabSz="916409">
              <a:defRPr/>
            </a:pPr>
            <a:r>
              <a:rPr lang="en-US" u="none" dirty="0" smtClean="0">
                <a:latin typeface="Arial" panose="020B0604020202020204" pitchFamily="34" charset="0"/>
                <a:cs typeface="Arial" panose="020B0604020202020204" pitchFamily="34" charset="0"/>
              </a:rPr>
              <a:t>The table shows the permissions in THSS by TIDE role. </a:t>
            </a:r>
            <a:r>
              <a:rPr lang="en-US" u="none" baseline="0" dirty="0" smtClean="0">
                <a:latin typeface="Arial" panose="020B0604020202020204" pitchFamily="34" charset="0"/>
                <a:cs typeface="Arial" panose="020B0604020202020204" pitchFamily="34" charset="0"/>
              </a:rPr>
              <a:t>A user can only be a </a:t>
            </a:r>
            <a:r>
              <a:rPr lang="en-US" u="none" dirty="0" smtClean="0">
                <a:latin typeface="Arial" panose="020B0604020202020204" pitchFamily="34" charset="0"/>
                <a:cs typeface="Arial" panose="020B0604020202020204" pitchFamily="34" charset="0"/>
              </a:rPr>
              <a:t>scorer and score manager. Users will not see these roles in TIDE, but they are assigned by user role in TIDE. For example, any user with a School Test Administrator (TA) or a School Teacher (TE) role in TIDE is automatically a Scorer. Any user with the role of District Administrator (DA), District Test Coordinator (DC), or a School Test Coordinator (SC) is automatically a Score Manager. We’ll talk about access as Scorer and Score Manager, but remember that is access not TIDE role. </a:t>
            </a:r>
          </a:p>
          <a:p>
            <a:pPr defTabSz="916409">
              <a:defRPr/>
            </a:pPr>
            <a:endParaRPr lang="en-US" u="none" dirty="0" smtClean="0">
              <a:latin typeface="Arial" panose="020B0604020202020204" pitchFamily="34" charset="0"/>
              <a:cs typeface="Arial" panose="020B0604020202020204" pitchFamily="34" charset="0"/>
            </a:endParaRPr>
          </a:p>
          <a:p>
            <a:pPr defTabSz="916409">
              <a:defRPr/>
            </a:pPr>
            <a:r>
              <a:rPr lang="en-US" u="none" dirty="0" smtClean="0"/>
              <a:t>In addition to limiting tasks, permissions limit scope. A district-level user can work with interim data pertaining to that district, and a school-level user can only work with interim</a:t>
            </a:r>
            <a:r>
              <a:rPr lang="en-US" u="none" baseline="0" dirty="0" smtClean="0"/>
              <a:t> </a:t>
            </a:r>
            <a:r>
              <a:rPr lang="en-US" u="none" dirty="0" smtClean="0"/>
              <a:t>data pertaining to that school. </a:t>
            </a:r>
          </a:p>
          <a:p>
            <a:pPr defTabSz="916409">
              <a:defRPr/>
            </a:pPr>
            <a:endParaRPr lang="en-US" u="sng"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1748341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primary difference between a scorer and a score manager is what items can be reassigned to others to be scored.</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Scorers can only reassign items assigned to them. Score Managers can reassign any item in </a:t>
            </a:r>
            <a:r>
              <a:rPr lang="en-US" dirty="0" smtClean="0">
                <a:latin typeface="Arial" panose="020B0604020202020204" pitchFamily="34" charset="0"/>
                <a:cs typeface="Arial" panose="020B0604020202020204" pitchFamily="34" charset="0"/>
              </a:rPr>
              <a:t>their</a:t>
            </a:r>
            <a:r>
              <a:rPr lang="en-US" baseline="0" dirty="0" smtClean="0">
                <a:latin typeface="Arial" panose="020B0604020202020204" pitchFamily="34" charset="0"/>
                <a:cs typeface="Arial" panose="020B0604020202020204" pitchFamily="34" charset="0"/>
              </a:rPr>
              <a:t> jurisdiction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defTabSz="91649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614106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As with other AIR systems, users log into the THSS by selecting their user card then selecting the </a:t>
            </a:r>
            <a:r>
              <a:rPr lang="en-US" b="1" dirty="0">
                <a:latin typeface="Arial" panose="020B0604020202020204" pitchFamily="34" charset="0"/>
                <a:cs typeface="Arial" panose="020B0604020202020204" pitchFamily="34" charset="0"/>
              </a:rPr>
              <a:t>Interim Teacher Hand Scoring</a:t>
            </a:r>
            <a:r>
              <a:rPr lang="en-US" dirty="0">
                <a:latin typeface="Arial" panose="020B0604020202020204" pitchFamily="34" charset="0"/>
                <a:cs typeface="Arial" panose="020B0604020202020204" pitchFamily="34" charset="0"/>
              </a:rPr>
              <a:t> card from the South Dakota Smarter Balanced Assessment portal. They will be taken to the log in page where they will enter the username and password they use for all AIR systems.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2825385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On logging in users will see the Response List page.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For Scorers this page will populate with all responses assigned to them to score. Responses by default are assigned to the TA who proctored the session where the student submitted the test.</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Score Managers will see all responses in their jurisdiction. So </a:t>
            </a:r>
            <a:r>
              <a:rPr lang="en-US" dirty="0" smtClean="0">
                <a:latin typeface="Arial" panose="020B0604020202020204" pitchFamily="34" charset="0"/>
                <a:cs typeface="Arial" panose="020B0604020202020204" pitchFamily="34" charset="0"/>
              </a:rPr>
              <a:t>district-level </a:t>
            </a:r>
            <a:r>
              <a:rPr lang="en-US" dirty="0">
                <a:latin typeface="Arial" panose="020B0604020202020204" pitchFamily="34" charset="0"/>
                <a:cs typeface="Arial" panose="020B0604020202020204" pitchFamily="34" charset="0"/>
              </a:rPr>
              <a:t>users will see responses that require scoring from students in their districts. School Test Coordinators users will see responses that require scoring from students in their schools.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199362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After viewing this presentation, you should be able to:</a:t>
            </a:r>
          </a:p>
          <a:p>
            <a:pPr marL="171450" indent="-171450" eaLnBrk="1" hangingPunct="1">
              <a:spcBef>
                <a:spcPct val="0"/>
              </a:spcBef>
              <a:buFont typeface="Arial" panose="020B0604020202020204" pitchFamily="34" charset="0"/>
              <a:buChar char="•"/>
            </a:pPr>
            <a:r>
              <a:rPr lang="en-US" altLang="en-US" dirty="0" smtClean="0">
                <a:latin typeface="Arial" charset="0"/>
              </a:rPr>
              <a:t> Use the TA Interface to start and run a test session</a:t>
            </a:r>
          </a:p>
          <a:p>
            <a:pPr marL="171450" indent="-171450" eaLnBrk="1" hangingPunct="1">
              <a:spcBef>
                <a:spcPct val="0"/>
              </a:spcBef>
              <a:buFont typeface="Arial" panose="020B0604020202020204" pitchFamily="34" charset="0"/>
              <a:buChar char="•"/>
            </a:pPr>
            <a:r>
              <a:rPr lang="en-US" altLang="en-US" dirty="0" smtClean="0">
                <a:latin typeface="Arial" charset="0"/>
              </a:rPr>
              <a:t> View student test settings and accessibility resources</a:t>
            </a:r>
          </a:p>
          <a:p>
            <a:pPr marL="171450" indent="-171450" eaLnBrk="1" hangingPunct="1">
              <a:spcBef>
                <a:spcPct val="0"/>
              </a:spcBef>
              <a:buFont typeface="Arial" panose="020B0604020202020204" pitchFamily="34" charset="0"/>
              <a:buChar char="•"/>
            </a:pPr>
            <a:r>
              <a:rPr lang="en-US" altLang="en-US" dirty="0" smtClean="0">
                <a:latin typeface="Arial" charset="0"/>
              </a:rPr>
              <a:t> Monitor the testing process</a:t>
            </a:r>
          </a:p>
          <a:p>
            <a:pPr marL="171450" indent="-171450" eaLnBrk="1" hangingPunct="1">
              <a:spcBef>
                <a:spcPct val="0"/>
              </a:spcBef>
              <a:buFont typeface="Arial" panose="020B0604020202020204" pitchFamily="34" charset="0"/>
              <a:buChar char="•"/>
            </a:pPr>
            <a:r>
              <a:rPr lang="en-US" altLang="en-US" dirty="0" smtClean="0">
                <a:latin typeface="Arial" charset="0"/>
              </a:rPr>
              <a:t> Pause and stop a test session</a:t>
            </a:r>
          </a:p>
          <a:p>
            <a:pPr marL="171450" indent="-171450" eaLnBrk="1" hangingPunct="1">
              <a:spcBef>
                <a:spcPct val="0"/>
              </a:spcBef>
              <a:buFont typeface="Arial" panose="020B0604020202020204" pitchFamily="34" charset="0"/>
              <a:buChar char="•"/>
            </a:pPr>
            <a:r>
              <a:rPr lang="en-US" altLang="en-US" dirty="0" smtClean="0">
                <a:latin typeface="Arial" charset="0"/>
              </a:rPr>
              <a:t> Print test session information, and</a:t>
            </a:r>
          </a:p>
          <a:p>
            <a:pPr marL="171450" indent="-171450" eaLnBrk="1" hangingPunct="1">
              <a:spcBef>
                <a:spcPct val="0"/>
              </a:spcBef>
              <a:buFont typeface="Arial" panose="020B0604020202020204" pitchFamily="34" charset="0"/>
              <a:buChar char="•"/>
            </a:pPr>
            <a:r>
              <a:rPr lang="en-US" altLang="en-US" dirty="0" smtClean="0">
                <a:latin typeface="Arial" charset="0"/>
              </a:rPr>
              <a:t> Exit and log out of the TA Interface</a:t>
            </a:r>
          </a:p>
          <a:p>
            <a:pPr eaLnBrk="1" hangingPunct="1">
              <a:spcBef>
                <a:spcPct val="0"/>
              </a:spcBef>
              <a:buFontTx/>
              <a:buChar char="•"/>
            </a:pPr>
            <a:endParaRPr lang="en-US" altLang="en-US" dirty="0" smtClean="0">
              <a:latin typeface="Arial" charset="0"/>
            </a:endParaRPr>
          </a:p>
        </p:txBody>
      </p:sp>
      <p:sp>
        <p:nvSpPr>
          <p:cNvPr id="3994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D6C7D26-4B49-4B86-93B8-223FB2EF1D58}" type="slidenum">
              <a:rPr lang="en-US" altLang="en-US" smtClean="0">
                <a:latin typeface="Arial" panose="020B0604020202020204" pitchFamily="34" charset="0"/>
              </a:rPr>
              <a:pPr fontAlgn="base">
                <a:spcBef>
                  <a:spcPct val="0"/>
                </a:spcBef>
                <a:spcAft>
                  <a:spcPct val="0"/>
                </a:spcAft>
                <a:defRPr/>
              </a:pPr>
              <a:t>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87373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The response list contains a number of columns. </a:t>
            </a:r>
          </a:p>
          <a:p>
            <a:pPr defTabSz="916497">
              <a:defRPr/>
            </a:pPr>
            <a:endParaRPr lang="en-US" dirty="0">
              <a:latin typeface="Arial" panose="020B0604020202020204" pitchFamily="34" charset="0"/>
              <a:cs typeface="Arial" panose="020B0604020202020204" pitchFamily="34" charset="0"/>
            </a:endParaRPr>
          </a:p>
          <a:p>
            <a:pPr marL="171844" indent="-171844" defTabSz="916497">
              <a:buFont typeface="Arial" panose="020B0604020202020204" pitchFamily="34" charset="0"/>
              <a:buChar char="•"/>
              <a:defRPr/>
            </a:pPr>
            <a:r>
              <a:rPr lang="en-US" dirty="0">
                <a:latin typeface="Arial" panose="020B0604020202020204" pitchFamily="34" charset="0"/>
                <a:cs typeface="Arial" panose="020B0604020202020204" pitchFamily="34" charset="0"/>
              </a:rPr>
              <a:t>The</a:t>
            </a:r>
            <a:r>
              <a:rPr lang="en-US" b="0" i="1" dirty="0">
                <a:latin typeface="Arial" panose="020B0604020202020204" pitchFamily="34" charset="0"/>
                <a:cs typeface="Arial" panose="020B0604020202020204" pitchFamily="34" charset="0"/>
              </a:rPr>
              <a:t> </a:t>
            </a:r>
            <a:r>
              <a:rPr lang="en-US" b="0" i="1" dirty="0" smtClean="0">
                <a:latin typeface="Arial" panose="020B0604020202020204" pitchFamily="34" charset="0"/>
                <a:cs typeface="Arial" panose="020B0604020202020204" pitchFamily="34" charset="0"/>
              </a:rPr>
              <a:t>Name </a:t>
            </a:r>
            <a:r>
              <a:rPr lang="en-US" dirty="0">
                <a:latin typeface="Arial" panose="020B0604020202020204" pitchFamily="34" charset="0"/>
                <a:cs typeface="Arial" panose="020B0604020202020204" pitchFamily="34" charset="0"/>
              </a:rPr>
              <a:t>column is the name of the student. </a:t>
            </a:r>
          </a:p>
          <a:p>
            <a:pPr marL="171844" indent="-171844" defTabSz="916497">
              <a:buFont typeface="Arial" panose="020B0604020202020204" pitchFamily="34" charset="0"/>
              <a:buChar char="•"/>
              <a:defRPr/>
            </a:pPr>
            <a:r>
              <a:rPr lang="en-US" dirty="0">
                <a:latin typeface="Arial" panose="020B0604020202020204" pitchFamily="34" charset="0"/>
                <a:cs typeface="Arial" panose="020B0604020202020204" pitchFamily="34" charset="0"/>
              </a:rPr>
              <a:t>The</a:t>
            </a:r>
            <a:r>
              <a:rPr lang="en-US" b="1" dirty="0">
                <a:latin typeface="Arial" panose="020B0604020202020204" pitchFamily="34" charset="0"/>
                <a:cs typeface="Arial" panose="020B0604020202020204" pitchFamily="34" charset="0"/>
              </a:rPr>
              <a:t> </a:t>
            </a:r>
            <a:r>
              <a:rPr lang="en-US" b="0" i="1" dirty="0">
                <a:latin typeface="Arial" panose="020B0604020202020204" pitchFamily="34" charset="0"/>
                <a:cs typeface="Arial" panose="020B0604020202020204" pitchFamily="34" charset="0"/>
              </a:rPr>
              <a:t>Item </a:t>
            </a:r>
            <a:r>
              <a:rPr lang="en-US" dirty="0">
                <a:latin typeface="Arial" panose="020B0604020202020204" pitchFamily="34" charset="0"/>
                <a:cs typeface="Arial" panose="020B0604020202020204" pitchFamily="34" charset="0"/>
              </a:rPr>
              <a:t>column is the name of the hand-scored item. </a:t>
            </a:r>
          </a:p>
          <a:p>
            <a:pPr marL="171844" indent="-171844" defTabSz="916497">
              <a:buFont typeface="Arial" panose="020B0604020202020204" pitchFamily="34" charset="0"/>
              <a:buChar char="•"/>
              <a:defRPr/>
            </a:pPr>
            <a:r>
              <a:rPr lang="en-US" dirty="0">
                <a:latin typeface="Arial" panose="020B0604020202020204" pitchFamily="34" charset="0"/>
                <a:cs typeface="Arial" panose="020B0604020202020204" pitchFamily="34" charset="0"/>
              </a:rPr>
              <a:t>The </a:t>
            </a:r>
            <a:r>
              <a:rPr lang="en-US" b="0" i="1" dirty="0" smtClean="0">
                <a:latin typeface="Arial" panose="020B0604020202020204" pitchFamily="34" charset="0"/>
                <a:cs typeface="Arial" panose="020B0604020202020204" pitchFamily="34" charset="0"/>
              </a:rPr>
              <a:t>Session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column shows the session ID the student was in when the test was submitted. </a:t>
            </a:r>
          </a:p>
          <a:p>
            <a:pPr marL="171844" indent="-171844" defTabSz="916497">
              <a:buFont typeface="Arial" panose="020B0604020202020204" pitchFamily="34" charset="0"/>
              <a:buChar char="•"/>
              <a:defRPr/>
            </a:pPr>
            <a:r>
              <a:rPr lang="en-US" dirty="0">
                <a:latin typeface="Arial" panose="020B0604020202020204" pitchFamily="34" charset="0"/>
                <a:cs typeface="Arial" panose="020B0604020202020204" pitchFamily="34" charset="0"/>
              </a:rPr>
              <a:t>The </a:t>
            </a:r>
            <a:r>
              <a:rPr lang="en-US" b="0" i="1" dirty="0" smtClean="0">
                <a:latin typeface="Arial" panose="020B0604020202020204" pitchFamily="34" charset="0"/>
                <a:cs typeface="Arial" panose="020B0604020202020204" pitchFamily="34" charset="0"/>
              </a:rPr>
              <a:t>Status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column indicates the current status of the item, either “not scored” indicating that the item has not yet been scored by a user, and “Tentatively scored”, indicating that the item has been scored but not yet marked complete.</a:t>
            </a:r>
          </a:p>
          <a:p>
            <a:pPr marL="171844" indent="-171844" defTabSz="916497">
              <a:buFont typeface="Arial" panose="020B0604020202020204" pitchFamily="34" charset="0"/>
              <a:buChar char="•"/>
              <a:defRPr/>
            </a:pPr>
            <a:r>
              <a:rPr lang="en-US" dirty="0">
                <a:latin typeface="Arial" panose="020B0604020202020204" pitchFamily="34" charset="0"/>
                <a:cs typeface="Arial" panose="020B0604020202020204" pitchFamily="34" charset="0"/>
              </a:rPr>
              <a:t>The </a:t>
            </a:r>
            <a:r>
              <a:rPr lang="en-US" b="0" i="1" dirty="0" smtClean="0">
                <a:latin typeface="Arial" panose="020B0604020202020204" pitchFamily="34" charset="0"/>
                <a:cs typeface="Arial" panose="020B0604020202020204" pitchFamily="34" charset="0"/>
              </a:rPr>
              <a:t>Assigned To </a:t>
            </a:r>
            <a:r>
              <a:rPr lang="en-US" dirty="0">
                <a:latin typeface="Arial" panose="020B0604020202020204" pitchFamily="34" charset="0"/>
                <a:cs typeface="Arial" panose="020B0604020202020204" pitchFamily="34" charset="0"/>
              </a:rPr>
              <a:t>column is only available to Score </a:t>
            </a:r>
            <a:r>
              <a:rPr lang="en-US" dirty="0" smtClean="0">
                <a:latin typeface="Arial" panose="020B0604020202020204" pitchFamily="34" charset="0"/>
                <a:cs typeface="Arial" panose="020B0604020202020204" pitchFamily="34" charset="0"/>
              </a:rPr>
              <a:t>Managers. </a:t>
            </a:r>
            <a:r>
              <a:rPr lang="en-US" dirty="0">
                <a:latin typeface="Arial" panose="020B0604020202020204" pitchFamily="34" charset="0"/>
                <a:cs typeface="Arial" panose="020B0604020202020204" pitchFamily="34" charset="0"/>
              </a:rPr>
              <a:t>This column tells a </a:t>
            </a:r>
            <a:r>
              <a:rPr lang="en-US" dirty="0" smtClean="0">
                <a:latin typeface="Arial" panose="020B0604020202020204" pitchFamily="34" charset="0"/>
                <a:cs typeface="Arial" panose="020B0604020202020204" pitchFamily="34" charset="0"/>
              </a:rPr>
              <a:t>Score Manager </a:t>
            </a:r>
            <a:r>
              <a:rPr lang="en-US" dirty="0">
                <a:latin typeface="Arial" panose="020B0604020202020204" pitchFamily="34" charset="0"/>
                <a:cs typeface="Arial" panose="020B0604020202020204" pitchFamily="34" charset="0"/>
              </a:rPr>
              <a:t>the current scorer assigned to an item. </a:t>
            </a:r>
          </a:p>
          <a:p>
            <a:pPr marL="171844" indent="-171844" defTabSz="916497">
              <a:buFont typeface="Arial" panose="020B0604020202020204" pitchFamily="34" charset="0"/>
              <a:buChar char="•"/>
              <a:defRPr/>
            </a:pPr>
            <a:r>
              <a:rPr lang="en-US" dirty="0">
                <a:latin typeface="Arial" panose="020B0604020202020204" pitchFamily="34" charset="0"/>
                <a:cs typeface="Arial" panose="020B0604020202020204" pitchFamily="34" charset="0"/>
              </a:rPr>
              <a:t>The </a:t>
            </a:r>
            <a:r>
              <a:rPr lang="en-US" b="0" i="1" dirty="0" smtClean="0">
                <a:latin typeface="Arial" panose="020B0604020202020204" pitchFamily="34" charset="0"/>
                <a:cs typeface="Arial" panose="020B0604020202020204" pitchFamily="34" charset="0"/>
              </a:rPr>
              <a:t>Score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column allows users to enter a score for the selected item when they click the button.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3974308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t>Users can use the drop-down lists on the </a:t>
            </a:r>
            <a:r>
              <a:rPr lang="en-US" b="0" dirty="0"/>
              <a:t>Response List </a:t>
            </a:r>
            <a:r>
              <a:rPr lang="en-US" dirty="0"/>
              <a:t>page to filter the responses that appear in the table. Scorers can filter the table by test and/or session. Score Managers can filter the table by test, session, grade, subject, and/or assigned Scorer.</a:t>
            </a:r>
          </a:p>
          <a:p>
            <a:pPr defTabSz="916497">
              <a:defRPr/>
            </a:pPr>
            <a:endParaRPr lang="en-US" dirty="0"/>
          </a:p>
          <a:p>
            <a:pPr defTabSz="916497">
              <a:defRPr/>
            </a:pPr>
            <a:r>
              <a:rPr lang="en-US" dirty="0"/>
              <a:t>By opening the drop-down list above the table users can filter the responses they see. Users may either select a response shown when the table is opened or may type in a keyword to search for.</a:t>
            </a:r>
          </a:p>
          <a:p>
            <a:pPr defTabSz="916497">
              <a:defRPr/>
            </a:pPr>
            <a:endParaRPr lang="en-US" dirty="0"/>
          </a:p>
          <a:p>
            <a:pPr defTabSz="916497">
              <a:defRPr/>
            </a:pPr>
            <a:r>
              <a:rPr lang="en-US" dirty="0"/>
              <a:t>Users may also sort the columns by clicking on the header of the column they wish to sort by.</a:t>
            </a:r>
          </a:p>
          <a:p>
            <a:pPr defTabSz="916497">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1526032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a user has clicked the </a:t>
            </a:r>
            <a:r>
              <a:rPr lang="en-US" b="1" dirty="0">
                <a:latin typeface="Arial" panose="020B0604020202020204" pitchFamily="34" charset="0"/>
                <a:cs typeface="Arial" panose="020B0604020202020204" pitchFamily="34" charset="0"/>
              </a:rPr>
              <a:t>Score</a:t>
            </a:r>
            <a:r>
              <a:rPr lang="en-US" dirty="0">
                <a:latin typeface="Arial" panose="020B0604020202020204" pitchFamily="34" charset="0"/>
                <a:cs typeface="Arial" panose="020B0604020202020204" pitchFamily="34" charset="0"/>
              </a:rPr>
              <a:t> button, the Score Response page for that item will appear.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2176522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the Response section of the </a:t>
            </a:r>
            <a:r>
              <a:rPr lang="en-US" b="0" i="0" dirty="0"/>
              <a:t>Score Response </a:t>
            </a:r>
            <a:r>
              <a:rPr lang="en-US" dirty="0"/>
              <a:t>page, the user must review the item stem and the student’s response. In order to view the item’s passage and an example of a perfect response, the user should click </a:t>
            </a:r>
            <a:r>
              <a:rPr lang="en-US" b="1" dirty="0"/>
              <a:t>Exemplar. </a:t>
            </a:r>
          </a:p>
          <a:p>
            <a:pPr lvl="0"/>
            <a:endParaRPr lang="en-US" b="1" dirty="0"/>
          </a:p>
          <a:p>
            <a:pPr lvl="0"/>
            <a:r>
              <a:rPr lang="en-US" dirty="0"/>
              <a:t>In the Rubric section, the user should review the rubric description and either enter a score for the response by manually entering a numerical score in the </a:t>
            </a:r>
            <a:r>
              <a:rPr lang="en-US" b="1" dirty="0"/>
              <a:t>Score</a:t>
            </a:r>
            <a:r>
              <a:rPr lang="en-US" dirty="0"/>
              <a:t> field or using the arrow button to enter the score in increments of one. The score cannot exceed the value in the Points column.</a:t>
            </a:r>
          </a:p>
          <a:p>
            <a:pPr lvl="0"/>
            <a:endParaRPr lang="en-US" dirty="0"/>
          </a:p>
          <a:p>
            <a:pPr lvl="0"/>
            <a:r>
              <a:rPr lang="en-US" dirty="0"/>
              <a:t>If the response cannot be scored, the user may assign a condition code to the response by selecting the appropriate option from the </a:t>
            </a:r>
            <a:r>
              <a:rPr lang="en-US" b="1" dirty="0"/>
              <a:t>Condition Code</a:t>
            </a:r>
            <a:r>
              <a:rPr lang="en-US" dirty="0"/>
              <a:t> drop-down list.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178189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users have finished scoring responses they should complete and submit the item responses. </a:t>
            </a:r>
          </a:p>
          <a:p>
            <a:endParaRPr lang="en-US" dirty="0"/>
          </a:p>
          <a:p>
            <a:r>
              <a:rPr lang="en-US" dirty="0"/>
              <a:t>In order to submit the scored items users will mark the checkbox for all scored responses on the Response page and click the </a:t>
            </a:r>
            <a:r>
              <a:rPr lang="en-US" b="1" dirty="0"/>
              <a:t>Mark Selected as </a:t>
            </a:r>
            <a:r>
              <a:rPr lang="en-US" b="1" dirty="0" smtClean="0"/>
              <a:t>Complete </a:t>
            </a:r>
            <a:r>
              <a:rPr lang="en-US" dirty="0" smtClean="0"/>
              <a:t>button.</a:t>
            </a:r>
            <a:endParaRPr lang="en-US" dirty="0"/>
          </a:p>
          <a:p>
            <a:pPr lvl="0"/>
            <a:endParaRPr lang="en-US" dirty="0"/>
          </a:p>
          <a:p>
            <a:pPr lvl="0"/>
            <a:r>
              <a:rPr lang="en-US" dirty="0"/>
              <a:t>Once an item is marked complete it is submitted and can no longer be edited or viewed.</a:t>
            </a:r>
          </a:p>
          <a:p>
            <a:pPr lvl="0"/>
            <a:endParaRPr lang="en-US" dirty="0"/>
          </a:p>
          <a:p>
            <a:pPr lvl="0"/>
            <a:r>
              <a:rPr lang="en-US" dirty="0"/>
              <a:t>Once all of a student’s items for a specific test have been scored and marked complete the student’s score for the entire test will be available in the Online Reporting System (ORS).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3541757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default THSS automatically assigns a response to be scored to the School Test Administrator  for the session in which the student completed testing. </a:t>
            </a:r>
          </a:p>
          <a:p>
            <a:endParaRPr lang="en-US" dirty="0"/>
          </a:p>
          <a:p>
            <a:pPr defTabSz="916497">
              <a:defRPr/>
            </a:pPr>
            <a:r>
              <a:rPr lang="en-US" dirty="0"/>
              <a:t>Responses can be reassigned to other scorers in the users’ jurisdiction. Scorers can reassign any items assigned to them to other users in their school. </a:t>
            </a:r>
            <a:r>
              <a:rPr lang="en-US" dirty="0" smtClean="0"/>
              <a:t>Score </a:t>
            </a:r>
            <a:r>
              <a:rPr lang="en-US" dirty="0"/>
              <a:t>Managers can assign any response in their jurisdiction to any other user in their jurisdiction. Those users associated with a school can reassign responses in their school and users in a district can reassign a response to anyone within their district. </a:t>
            </a:r>
          </a:p>
          <a:p>
            <a:endParaRPr lang="en-US" dirty="0"/>
          </a:p>
          <a:p>
            <a:r>
              <a:rPr lang="en-US" dirty="0"/>
              <a:t>On the response list table the users should select the response or responses they wish to reassign and select the </a:t>
            </a:r>
            <a:r>
              <a:rPr lang="en-US" b="1" dirty="0"/>
              <a:t>Reassign All Selected </a:t>
            </a:r>
            <a:r>
              <a:rPr lang="en-US" dirty="0"/>
              <a:t>button. A pop up window will appear. The drop down list will contain only users in the same jurisdiction. The new scorer should be chosen and the Reassign button selected. The selected responses will be moved from the previous scorer’s queue to the new scorer and will no longer appear on the original scorer’s Response List.</a:t>
            </a:r>
            <a:endParaRPr lang="en-US"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2797477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sz="1200" b="0" dirty="0" smtClean="0">
                <a:solidFill>
                  <a:schemeClr val="tx1"/>
                </a:solidFill>
                <a:latin typeface="Arial" panose="020B0604020202020204" pitchFamily="34" charset="0"/>
                <a:cs typeface="Arial" panose="020B0604020202020204" pitchFamily="34" charset="0"/>
              </a:rPr>
              <a:t>Welcome to the Assessment Viewing Application (AVA) training module. </a:t>
            </a:r>
          </a:p>
          <a:p>
            <a:pPr eaLnBrk="1" hangingPunct="1">
              <a:spcBef>
                <a:spcPct val="0"/>
              </a:spcBef>
            </a:pPr>
            <a:endParaRPr lang="en-US" altLang="en-US" sz="1200" b="0" dirty="0" smtClean="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200" b="0" dirty="0" smtClean="0">
                <a:solidFill>
                  <a:schemeClr val="tx1"/>
                </a:solidFill>
                <a:latin typeface="Arial" panose="020B0604020202020204" pitchFamily="34" charset="0"/>
                <a:cs typeface="Arial" panose="020B0604020202020204" pitchFamily="34" charset="0"/>
              </a:rPr>
              <a:t>AVA is a component of the Online Testing System that allows</a:t>
            </a:r>
            <a:r>
              <a:rPr lang="en-US" altLang="en-US" sz="1200" b="0" baseline="0" dirty="0" smtClean="0">
                <a:solidFill>
                  <a:schemeClr val="tx1"/>
                </a:solidFill>
                <a:latin typeface="Arial" panose="020B0604020202020204" pitchFamily="34" charset="0"/>
                <a:cs typeface="Arial" panose="020B0604020202020204" pitchFamily="34" charset="0"/>
              </a:rPr>
              <a:t> authorized users to view interim assessments for administrative or instructional purposes. </a:t>
            </a:r>
            <a:endParaRPr lang="en-US" altLang="en-US" sz="1200" b="0" dirty="0" smtClean="0">
              <a:solidFill>
                <a:schemeClr val="tx1"/>
              </a:solidFill>
              <a:latin typeface="Arial" panose="020B0604020202020204" pitchFamily="34" charset="0"/>
              <a:cs typeface="Arial" panose="020B0604020202020204" pitchFamily="34" charset="0"/>
            </a:endParaRPr>
          </a:p>
          <a:p>
            <a:pPr defTabSz="919155" eaLnBrk="1" hangingPunct="1">
              <a:spcBef>
                <a:spcPct val="0"/>
              </a:spcBef>
              <a:defRPr/>
            </a:pPr>
            <a:endParaRPr lang="en-US" sz="1200" b="0" dirty="0" smtClean="0">
              <a:solidFill>
                <a:schemeClr val="tx1"/>
              </a:solidFill>
              <a:latin typeface="Arial" panose="020B0604020202020204" pitchFamily="34" charset="0"/>
              <a:cs typeface="Arial" panose="020B0604020202020204" pitchFamily="34" charset="0"/>
            </a:endParaRPr>
          </a:p>
          <a:p>
            <a:pPr defTabSz="919155" eaLnBrk="1" hangingPunct="1">
              <a:spcBef>
                <a:spcPct val="0"/>
              </a:spcBef>
              <a:defRPr/>
            </a:pPr>
            <a:r>
              <a:rPr lang="en-US" sz="1200" b="0" dirty="0" smtClean="0">
                <a:solidFill>
                  <a:schemeClr val="tx1"/>
                </a:solidFill>
                <a:latin typeface="Arial" panose="020B0604020202020204" pitchFamily="34" charset="0"/>
                <a:cs typeface="Arial" panose="020B0604020202020204" pitchFamily="34" charset="0"/>
              </a:rPr>
              <a:t>This training module is designed to help you navigate </a:t>
            </a:r>
            <a:r>
              <a:rPr lang="en-US" sz="1200" b="0" baseline="0" dirty="0" smtClean="0">
                <a:solidFill>
                  <a:schemeClr val="tx1"/>
                </a:solidFill>
                <a:latin typeface="Arial" panose="020B0604020202020204" pitchFamily="34" charset="0"/>
                <a:cs typeface="Arial" panose="020B0604020202020204" pitchFamily="34" charset="0"/>
              </a:rPr>
              <a:t>the </a:t>
            </a:r>
            <a:r>
              <a:rPr lang="en-US" altLang="en-US" sz="1200" b="0" dirty="0" smtClean="0">
                <a:solidFill>
                  <a:schemeClr val="tx1"/>
                </a:solidFill>
                <a:latin typeface="Arial" panose="020B0604020202020204" pitchFamily="34" charset="0"/>
                <a:cs typeface="Arial" panose="020B0604020202020204" pitchFamily="34" charset="0"/>
              </a:rPr>
              <a:t>Assessment Viewing Application. However, you should</a:t>
            </a:r>
            <a:r>
              <a:rPr lang="en-US" altLang="en-US" sz="1200" b="0" baseline="0" dirty="0" smtClean="0">
                <a:solidFill>
                  <a:schemeClr val="tx1"/>
                </a:solidFill>
                <a:latin typeface="Arial" panose="020B0604020202020204" pitchFamily="34" charset="0"/>
                <a:cs typeface="Arial" panose="020B0604020202020204" pitchFamily="34" charset="0"/>
              </a:rPr>
              <a:t> consult </a:t>
            </a:r>
            <a:r>
              <a:rPr lang="en-US" altLang="en-US" sz="1200" b="0" u="none" baseline="0" dirty="0" smtClean="0">
                <a:solidFill>
                  <a:schemeClr val="tx1"/>
                </a:solidFill>
                <a:latin typeface="Arial" panose="020B0604020202020204" pitchFamily="34" charset="0"/>
                <a:cs typeface="Arial" panose="020B0604020202020204" pitchFamily="34" charset="0"/>
              </a:rPr>
              <a:t>the </a:t>
            </a:r>
            <a:r>
              <a:rPr lang="en-US" altLang="en-US" sz="1200" b="0" i="1" baseline="0" dirty="0" smtClean="0">
                <a:solidFill>
                  <a:schemeClr val="tx1"/>
                </a:solidFill>
                <a:latin typeface="Arial" panose="020B0604020202020204" pitchFamily="34" charset="0"/>
                <a:cs typeface="Arial" panose="020B0604020202020204" pitchFamily="34" charset="0"/>
              </a:rPr>
              <a:t>Assessment Viewing Application User Guide </a:t>
            </a:r>
            <a:r>
              <a:rPr lang="en-US" altLang="en-US" sz="1200" b="0" baseline="0" dirty="0" smtClean="0">
                <a:solidFill>
                  <a:schemeClr val="tx1"/>
                </a:solidFill>
                <a:latin typeface="Arial" panose="020B0604020202020204" pitchFamily="34" charset="0"/>
                <a:cs typeface="Arial" panose="020B0604020202020204" pitchFamily="34" charset="0"/>
              </a:rPr>
              <a:t>located on the South Dakota portal for more information</a:t>
            </a:r>
            <a:r>
              <a:rPr lang="en-US" altLang="en-US" sz="1200" baseline="0" dirty="0" smtClean="0">
                <a:solidFill>
                  <a:schemeClr val="tx1"/>
                </a:solidFill>
                <a:latin typeface="Arial" panose="020B0604020202020204" pitchFamily="34" charset="0"/>
                <a:cs typeface="Arial" panose="020B0604020202020204" pitchFamily="34" charset="0"/>
              </a:rPr>
              <a:t>.</a:t>
            </a:r>
            <a:endParaRPr lang="en-US" altLang="en-US" sz="1200" dirty="0" smtClean="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1231566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After viewing this presentation, you should understand</a:t>
            </a:r>
            <a:r>
              <a:rPr lang="en-US" b="0" baseline="0" dirty="0" smtClean="0"/>
              <a:t> how to:</a:t>
            </a:r>
          </a:p>
          <a:p>
            <a:endParaRPr lang="en-US" baseline="0" dirty="0" smtClean="0"/>
          </a:p>
          <a:p>
            <a:pPr marL="171450" indent="-171450">
              <a:buFont typeface="Arial" panose="020B0604020202020204" pitchFamily="34" charset="0"/>
              <a:buChar char="•"/>
            </a:pPr>
            <a:r>
              <a:rPr lang="en-US" baseline="0" dirty="0" smtClean="0"/>
              <a:t>Log in to AVA</a:t>
            </a:r>
          </a:p>
          <a:p>
            <a:pPr marL="171450" indent="-171450">
              <a:buFont typeface="Arial" panose="020B0604020202020204" pitchFamily="34" charset="0"/>
              <a:buChar char="•"/>
            </a:pPr>
            <a:r>
              <a:rPr lang="en-US" baseline="0" dirty="0" smtClean="0"/>
              <a:t>Access the assessments</a:t>
            </a:r>
          </a:p>
          <a:p>
            <a:pPr marL="171450" indent="-171450">
              <a:buFont typeface="Arial" panose="020B0604020202020204" pitchFamily="34" charset="0"/>
              <a:buChar char="•"/>
            </a:pPr>
            <a:r>
              <a:rPr lang="en-US" baseline="0" dirty="0" smtClean="0"/>
              <a:t>Navigate through the test</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760719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smtClean="0">
                <a:latin typeface="Arial" panose="020B0604020202020204" pitchFamily="34" charset="0"/>
                <a:cs typeface="Arial" panose="020B0604020202020204" pitchFamily="34" charset="0"/>
              </a:rPr>
              <a:t>To log in to AVA, you must have an authorized email address and password, which is the same as the one you use for TIDE and the TA Interface. Contact your School Administrator if you do not have a TIDE account. </a:t>
            </a:r>
          </a:p>
          <a:p>
            <a:pPr defTabSz="950793">
              <a:defRPr/>
            </a:pPr>
            <a:endParaRPr lang="en-US" dirty="0" smtClean="0">
              <a:latin typeface="Arial" panose="020B0604020202020204" pitchFamily="34" charset="0"/>
              <a:cs typeface="Arial" panose="020B0604020202020204" pitchFamily="34" charset="0"/>
            </a:endParaRPr>
          </a:p>
          <a:p>
            <a:pPr defTabSz="950793">
              <a:defRPr/>
            </a:pP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log in to </a:t>
            </a:r>
            <a:r>
              <a:rPr lang="en-US" dirty="0" smtClean="0">
                <a:latin typeface="Arial" panose="020B0604020202020204" pitchFamily="34" charset="0"/>
                <a:cs typeface="Arial" panose="020B0604020202020204" pitchFamily="34" charset="0"/>
              </a:rPr>
              <a:t>AVA, </a:t>
            </a:r>
            <a:r>
              <a:rPr lang="en-US" dirty="0">
                <a:latin typeface="Arial" panose="020B0604020202020204" pitchFamily="34" charset="0"/>
                <a:cs typeface="Arial" panose="020B0604020202020204" pitchFamily="34" charset="0"/>
              </a:rPr>
              <a:t>go to your portal. Click the appropriate user role or assessment card. On the next page, click the </a:t>
            </a:r>
            <a:r>
              <a:rPr lang="en-US" b="1" dirty="0" smtClean="0">
                <a:latin typeface="Arial" panose="020B0604020202020204" pitchFamily="34" charset="0"/>
                <a:cs typeface="Arial" panose="020B0604020202020204" pitchFamily="34" charset="0"/>
              </a:rPr>
              <a:t>AVA System</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card. Enter </a:t>
            </a:r>
            <a:r>
              <a:rPr lang="en-US" dirty="0" smtClean="0">
                <a:latin typeface="Arial" panose="020B0604020202020204" pitchFamily="34" charset="0"/>
                <a:cs typeface="Arial" panose="020B0604020202020204" pitchFamily="34" charset="0"/>
              </a:rPr>
              <a:t>your username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password,</a:t>
            </a:r>
            <a:r>
              <a:rPr lang="en-US" baseline="0" dirty="0" smtClean="0">
                <a:latin typeface="Arial" panose="020B0604020202020204" pitchFamily="34" charset="0"/>
                <a:cs typeface="Arial" panose="020B0604020202020204" pitchFamily="34" charset="0"/>
              </a:rPr>
              <a:t> and then </a:t>
            </a:r>
            <a:r>
              <a:rPr lang="en-US" dirty="0" smtClean="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Secure </a:t>
            </a:r>
            <a:r>
              <a:rPr lang="en-US" b="1" dirty="0" smtClean="0">
                <a:latin typeface="Arial" panose="020B0604020202020204" pitchFamily="34" charset="0"/>
                <a:cs typeface="Arial" panose="020B0604020202020204" pitchFamily="34" charset="0"/>
              </a:rPr>
              <a:t>Login</a:t>
            </a:r>
            <a:r>
              <a:rPr lang="en-US"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2541470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After logging in, </a:t>
            </a:r>
            <a:r>
              <a:rPr lang="en-US" sz="1200" b="0" kern="1200" dirty="0" smtClean="0">
                <a:solidFill>
                  <a:schemeClr val="tx1"/>
                </a:solidFill>
                <a:effectLst/>
                <a:latin typeface="ITC Franklin Gothic Std Bk Cd"/>
                <a:ea typeface="ＭＳ Ｐゴシック" pitchFamily="-48" charset="-128"/>
                <a:cs typeface="ＭＳ Ｐゴシック"/>
              </a:rPr>
              <a:t>the </a:t>
            </a:r>
            <a:r>
              <a:rPr lang="en-US" sz="1200" b="1" i="0" kern="1200" dirty="0" smtClean="0">
                <a:solidFill>
                  <a:schemeClr val="tx1"/>
                </a:solidFill>
                <a:effectLst/>
                <a:latin typeface="ITC Franklin Gothic Std Bk Cd"/>
                <a:ea typeface="ＭＳ Ｐゴシック" pitchFamily="-48" charset="-128"/>
                <a:cs typeface="ＭＳ Ｐゴシック"/>
              </a:rPr>
              <a:t>Choose a Test Grade</a:t>
            </a:r>
            <a:r>
              <a:rPr lang="en-US" sz="1200" b="1" i="0" kern="1200" baseline="0" dirty="0" smtClean="0">
                <a:solidFill>
                  <a:schemeClr val="tx1"/>
                </a:solidFill>
                <a:effectLst/>
                <a:latin typeface="ITC Franklin Gothic Std Bk Cd"/>
                <a:ea typeface="ＭＳ Ｐゴシック" pitchFamily="-48" charset="-128"/>
                <a:cs typeface="ＭＳ Ｐゴシック"/>
              </a:rPr>
              <a:t> </a:t>
            </a:r>
            <a:r>
              <a:rPr lang="en-US" sz="1200" b="0" kern="1200" dirty="0" smtClean="0">
                <a:solidFill>
                  <a:schemeClr val="tx1"/>
                </a:solidFill>
                <a:effectLst/>
                <a:latin typeface="ITC Franklin Gothic Std Bk Cd"/>
                <a:ea typeface="ＭＳ Ｐゴシック" pitchFamily="-48" charset="-128"/>
                <a:cs typeface="ＭＳ Ｐゴシック"/>
              </a:rPr>
              <a:t>page </a:t>
            </a:r>
            <a:r>
              <a:rPr lang="en-US" sz="1200" kern="1200" dirty="0" smtClean="0">
                <a:solidFill>
                  <a:schemeClr val="tx1"/>
                </a:solidFill>
                <a:effectLst/>
                <a:latin typeface="ITC Franklin Gothic Std Bk Cd"/>
                <a:ea typeface="ＭＳ Ｐゴシック" pitchFamily="-48" charset="-128"/>
                <a:cs typeface="ＭＳ Ｐゴシック"/>
              </a:rPr>
              <a:t>appears. </a:t>
            </a:r>
            <a:endParaRPr lang="en-US" altLang="en-US"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latin typeface="Arial" panose="020B0604020202020204" pitchFamily="34" charset="0"/>
              <a:cs typeface="Arial" panose="020B0604020202020204" pitchFamily="34" charset="0"/>
            </a:endParaRPr>
          </a:p>
          <a:p>
            <a:pPr marL="228600" lvl="0" indent="-228600">
              <a:buFont typeface="+mj-lt"/>
              <a:buAutoNum type="arabicPeriod"/>
            </a:pPr>
            <a:r>
              <a:rPr lang="en-US" sz="1200" kern="1200" dirty="0" smtClean="0">
                <a:solidFill>
                  <a:schemeClr val="tx1"/>
                </a:solidFill>
                <a:effectLst/>
                <a:latin typeface="ITC Franklin Gothic Std Bk Cd"/>
                <a:ea typeface="ＭＳ Ｐゴシック" pitchFamily="-48" charset="-128"/>
                <a:cs typeface="ＭＳ Ｐゴシック"/>
              </a:rPr>
              <a:t>From the </a:t>
            </a:r>
            <a:r>
              <a:rPr lang="en-US" sz="1200" b="1" i="0" kern="1200" dirty="0" smtClean="0">
                <a:solidFill>
                  <a:schemeClr val="tx1"/>
                </a:solidFill>
                <a:effectLst/>
                <a:latin typeface="ITC Franklin Gothic Std Bk Cd"/>
                <a:ea typeface="ＭＳ Ｐゴシック" pitchFamily="-48" charset="-128"/>
                <a:cs typeface="ＭＳ Ｐゴシック"/>
              </a:rPr>
              <a:t>Student Grade </a:t>
            </a:r>
            <a:r>
              <a:rPr lang="en-US" sz="1200" i="0" kern="1200" dirty="0" smtClean="0">
                <a:solidFill>
                  <a:schemeClr val="tx1"/>
                </a:solidFill>
                <a:effectLst/>
                <a:latin typeface="ITC Franklin Gothic Std Bk Cd"/>
                <a:ea typeface="ＭＳ Ｐゴシック" pitchFamily="-48" charset="-128"/>
                <a:cs typeface="ＭＳ Ｐゴシック"/>
              </a:rPr>
              <a:t>Level </a:t>
            </a:r>
            <a:r>
              <a:rPr lang="en-US" sz="1200" kern="1200" dirty="0" smtClean="0">
                <a:solidFill>
                  <a:schemeClr val="tx1"/>
                </a:solidFill>
                <a:effectLst/>
                <a:latin typeface="ITC Franklin Gothic Std Bk Cd"/>
                <a:ea typeface="ＭＳ Ｐゴシック" pitchFamily="-48" charset="-128"/>
                <a:cs typeface="ＭＳ Ｐゴシック"/>
              </a:rPr>
              <a:t>drop-down list, select the desired   grade level.</a:t>
            </a:r>
          </a:p>
          <a:p>
            <a:pPr marL="228600" lvl="0" indent="-228600">
              <a:buFont typeface="+mj-lt"/>
              <a:buAutoNum type="arabicPeriod"/>
            </a:pPr>
            <a:r>
              <a:rPr lang="en-US" sz="1200" kern="1200" dirty="0" smtClean="0">
                <a:solidFill>
                  <a:schemeClr val="tx1"/>
                </a:solidFill>
                <a:effectLst/>
                <a:latin typeface="ITC Franklin Gothic Std Bk Cd"/>
                <a:ea typeface="ＭＳ Ｐゴシック" pitchFamily="-48" charset="-128"/>
                <a:cs typeface="ＭＳ Ｐゴシック"/>
              </a:rPr>
              <a:t>Click </a:t>
            </a:r>
            <a:r>
              <a:rPr lang="en-US" sz="1200" b="1" kern="1200" dirty="0" smtClean="0">
                <a:solidFill>
                  <a:schemeClr val="tx1"/>
                </a:solidFill>
                <a:effectLst/>
                <a:latin typeface="ITC Franklin Gothic Std Bk Cd"/>
                <a:ea typeface="ＭＳ Ｐゴシック" pitchFamily="-48" charset="-128"/>
                <a:cs typeface="ＭＳ Ｐゴシック"/>
              </a:rPr>
              <a:t>Next</a:t>
            </a:r>
            <a:r>
              <a:rPr lang="en-US" sz="1200" kern="1200" dirty="0" smtClean="0">
                <a:solidFill>
                  <a:schemeClr val="tx1"/>
                </a:solidFill>
                <a:effectLst/>
                <a:latin typeface="ITC Franklin Gothic Std Bk Cd"/>
                <a:ea typeface="ＭＳ Ｐゴシック" pitchFamily="-48" charset="-128"/>
                <a:cs typeface="ＭＳ Ｐゴシック"/>
              </a:rPr>
              <a:t>.</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145523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908">
              <a:defRPr/>
            </a:pPr>
            <a:r>
              <a:rPr lang="en-US" dirty="0">
                <a:ea typeface="ＭＳ Ｐゴシック" pitchFamily="-48" charset="-128"/>
                <a:cs typeface="Arial" panose="020B0604020202020204" pitchFamily="34" charset="0"/>
              </a:rPr>
              <a:t>To log in to </a:t>
            </a:r>
            <a:r>
              <a:rPr lang="en-US" dirty="0" smtClean="0">
                <a:ea typeface="ＭＳ Ｐゴシック" pitchFamily="-48" charset="-128"/>
                <a:cs typeface="Arial" panose="020B0604020202020204" pitchFamily="34" charset="0"/>
              </a:rPr>
              <a:t>the TA Interface, </a:t>
            </a:r>
            <a:r>
              <a:rPr lang="en-US" dirty="0">
                <a:ea typeface="ＭＳ Ｐゴシック" pitchFamily="-48" charset="-128"/>
                <a:cs typeface="Arial" panose="020B0604020202020204" pitchFamily="34" charset="0"/>
              </a:rPr>
              <a:t>go to your portal. Click the appropriate user role or assessment card. On the next page, click the </a:t>
            </a:r>
            <a:r>
              <a:rPr lang="en-US" dirty="0" smtClean="0">
                <a:ea typeface="ＭＳ Ｐゴシック" pitchFamily="-48" charset="-128"/>
                <a:cs typeface="Arial" panose="020B0604020202020204" pitchFamily="34" charset="0"/>
              </a:rPr>
              <a:t>system card used for</a:t>
            </a:r>
            <a:r>
              <a:rPr lang="en-US" baseline="0" dirty="0" smtClean="0">
                <a:ea typeface="ＭＳ Ｐゴシック" pitchFamily="-48" charset="-128"/>
                <a:cs typeface="Arial" panose="020B0604020202020204" pitchFamily="34" charset="0"/>
              </a:rPr>
              <a:t> operational test administration</a:t>
            </a:r>
            <a:r>
              <a:rPr lang="en-US" dirty="0" smtClean="0">
                <a:ea typeface="ＭＳ Ｐゴシック" pitchFamily="-48" charset="-128"/>
                <a:cs typeface="Arial" panose="020B0604020202020204" pitchFamily="34" charset="0"/>
              </a:rPr>
              <a:t>. </a:t>
            </a:r>
            <a:r>
              <a:rPr lang="en-US" dirty="0">
                <a:ea typeface="ＭＳ Ｐゴシック" pitchFamily="-48" charset="-128"/>
                <a:cs typeface="Arial" panose="020B0604020202020204" pitchFamily="34" charset="0"/>
              </a:rPr>
              <a:t>Enter </a:t>
            </a:r>
            <a:r>
              <a:rPr lang="en-US" dirty="0" smtClean="0">
                <a:ea typeface="ＭＳ Ｐゴシック" pitchFamily="-48" charset="-128"/>
                <a:cs typeface="Arial" panose="020B0604020202020204" pitchFamily="34" charset="0"/>
              </a:rPr>
              <a:t>your user name </a:t>
            </a:r>
            <a:r>
              <a:rPr lang="en-US" dirty="0">
                <a:ea typeface="ＭＳ Ｐゴシック" pitchFamily="-48" charset="-128"/>
                <a:cs typeface="Arial" panose="020B0604020202020204" pitchFamily="34" charset="0"/>
              </a:rPr>
              <a:t>and </a:t>
            </a:r>
            <a:r>
              <a:rPr lang="en-US" dirty="0" smtClean="0">
                <a:ea typeface="ＭＳ Ｐゴシック" pitchFamily="-48" charset="-128"/>
                <a:cs typeface="Arial" panose="020B0604020202020204" pitchFamily="34" charset="0"/>
              </a:rPr>
              <a:t>password, and then </a:t>
            </a:r>
            <a:r>
              <a:rPr lang="en-US" dirty="0">
                <a:ea typeface="ＭＳ Ｐゴシック" pitchFamily="-48" charset="-128"/>
                <a:cs typeface="Arial" panose="020B0604020202020204" pitchFamily="34" charset="0"/>
              </a:rPr>
              <a:t>click </a:t>
            </a:r>
            <a:r>
              <a:rPr lang="en-US" b="1" dirty="0">
                <a:ea typeface="ＭＳ Ｐゴシック" pitchFamily="-48" charset="-128"/>
                <a:cs typeface="Arial" panose="020B0604020202020204" pitchFamily="34" charset="0"/>
              </a:rPr>
              <a:t>Secure Login </a:t>
            </a:r>
            <a:r>
              <a:rPr lang="en-US" dirty="0" smtClean="0">
                <a:ea typeface="ＭＳ Ｐゴシック" pitchFamily="-48" charset="-128"/>
                <a:cs typeface="Arial" panose="020B0604020202020204" pitchFamily="34" charset="0"/>
              </a:rPr>
              <a:t>to</a:t>
            </a:r>
            <a:r>
              <a:rPr lang="en-US" baseline="0" dirty="0" smtClean="0">
                <a:ea typeface="ＭＳ Ｐゴシック" pitchFamily="-48" charset="-128"/>
                <a:cs typeface="Arial" panose="020B0604020202020204" pitchFamily="34" charset="0"/>
              </a:rPr>
              <a:t> continue</a:t>
            </a:r>
            <a:r>
              <a:rPr lang="en-US" dirty="0" smtClean="0">
                <a:ea typeface="ＭＳ Ｐゴシック" pitchFamily="-48" charset="-128"/>
                <a:cs typeface="Arial" panose="020B0604020202020204" pitchFamily="34" charset="0"/>
              </a:rPr>
              <a:t>.</a:t>
            </a:r>
            <a:endParaRPr lang="en-US" b="1" dirty="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3026554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The </a:t>
            </a:r>
            <a:r>
              <a:rPr lang="en-US" sz="1200" b="0" i="0" kern="1200" dirty="0" smtClean="0">
                <a:solidFill>
                  <a:schemeClr val="tx1"/>
                </a:solidFill>
                <a:effectLst/>
                <a:latin typeface="ITC Franklin Gothic Std Bk Cd"/>
                <a:ea typeface="ＭＳ Ｐゴシック" pitchFamily="-48" charset="-128"/>
                <a:cs typeface="ＭＳ Ｐゴシック"/>
              </a:rPr>
              <a:t>Available Tests</a:t>
            </a:r>
            <a:r>
              <a:rPr lang="en-US" sz="1200" b="0" i="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page displays the tests available for the selected grade level</a:t>
            </a:r>
            <a:r>
              <a:rPr lang="en-US" altLang="en-US" baseline="0" dirty="0" smtClean="0">
                <a:latin typeface="Arial" panose="020B0604020202020204" pitchFamily="34" charset="0"/>
                <a:cs typeface="Arial" panose="020B0604020202020204" pitchFamily="34" charset="0"/>
              </a:rPr>
              <a:t>. </a:t>
            </a:r>
            <a:r>
              <a:rPr lang="en-US" sz="1200" kern="1200" dirty="0" smtClean="0">
                <a:solidFill>
                  <a:schemeClr val="tx1"/>
                </a:solidFill>
                <a:effectLst/>
                <a:latin typeface="ITC Franklin Gothic Std Bk Cd"/>
                <a:ea typeface="ＭＳ Ｐゴシック" pitchFamily="-48" charset="-128"/>
                <a:cs typeface="ＭＳ Ｐゴシック"/>
              </a:rPr>
              <a:t>Click the </a:t>
            </a:r>
            <a:r>
              <a:rPr lang="en-US" sz="1200" u="none" kern="1200" dirty="0" smtClean="0">
                <a:solidFill>
                  <a:schemeClr val="tx1"/>
                </a:solidFill>
                <a:effectLst/>
                <a:latin typeface="ITC Franklin Gothic Std Bk Cd"/>
                <a:ea typeface="ＭＳ Ｐゴシック" pitchFamily="-48" charset="-128"/>
                <a:cs typeface="ＭＳ Ｐゴシック"/>
              </a:rPr>
              <a:t>appropriate </a:t>
            </a:r>
            <a:r>
              <a:rPr lang="en-US" sz="1200" kern="1200" dirty="0" smtClean="0">
                <a:solidFill>
                  <a:schemeClr val="tx1"/>
                </a:solidFill>
                <a:effectLst/>
                <a:latin typeface="ITC Franklin Gothic Std Bk Cd"/>
                <a:ea typeface="ＭＳ Ｐゴシック" pitchFamily="-48" charset="-128"/>
                <a:cs typeface="ＭＳ Ｐゴシック"/>
              </a:rPr>
              <a:t>test name.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3947032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The </a:t>
            </a:r>
            <a:r>
              <a:rPr lang="en-US" sz="1200" b="1" i="0" kern="1200" dirty="0" smtClean="0">
                <a:solidFill>
                  <a:schemeClr val="tx1"/>
                </a:solidFill>
                <a:effectLst/>
                <a:latin typeface="ITC Franklin Gothic Std Bk Cd"/>
                <a:ea typeface="ＭＳ Ｐゴシック" pitchFamily="-48" charset="-128"/>
                <a:cs typeface="ＭＳ Ｐゴシック"/>
              </a:rPr>
              <a:t>Choose a Test Form </a:t>
            </a:r>
            <a:r>
              <a:rPr lang="en-US" sz="1200" b="0" kern="1200" dirty="0" smtClean="0">
                <a:solidFill>
                  <a:schemeClr val="tx1"/>
                </a:solidFill>
                <a:effectLst/>
                <a:latin typeface="ITC Franklin Gothic Std Bk Cd"/>
                <a:ea typeface="ＭＳ Ｐゴシック" pitchFamily="-48" charset="-128"/>
                <a:cs typeface="ＭＳ Ｐゴシック"/>
              </a:rPr>
              <a:t>page </a:t>
            </a:r>
            <a:r>
              <a:rPr lang="en-US" sz="1200" kern="1200" dirty="0" smtClean="0">
                <a:solidFill>
                  <a:schemeClr val="tx1"/>
                </a:solidFill>
                <a:effectLst/>
                <a:latin typeface="ITC Franklin Gothic Std Bk Cd"/>
                <a:ea typeface="ＭＳ Ｐゴシック" pitchFamily="-48" charset="-128"/>
                <a:cs typeface="ＭＳ Ｐゴシック"/>
              </a:rPr>
              <a:t>displays one or more test forms, as well as the Session ID that automatically generates after you select a test</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If the </a:t>
            </a:r>
            <a:r>
              <a:rPr lang="en-US" sz="1200" b="1" kern="1200" dirty="0" smtClean="0">
                <a:solidFill>
                  <a:schemeClr val="tx1"/>
                </a:solidFill>
                <a:effectLst/>
                <a:latin typeface="ITC Franklin Gothic Std Bk Cd"/>
                <a:ea typeface="ＭＳ Ｐゴシック" pitchFamily="-48" charset="-128"/>
                <a:cs typeface="ＭＳ Ｐゴシック"/>
              </a:rPr>
              <a:t>T</a:t>
            </a:r>
            <a:r>
              <a:rPr lang="en-US" sz="1200" b="1" i="0" kern="1200" dirty="0" smtClean="0">
                <a:solidFill>
                  <a:schemeClr val="tx1"/>
                </a:solidFill>
                <a:effectLst/>
                <a:latin typeface="ITC Franklin Gothic Std Bk Cd"/>
                <a:ea typeface="ＭＳ Ｐゴシック" pitchFamily="-48" charset="-128"/>
                <a:cs typeface="ＭＳ Ｐゴシック"/>
              </a:rPr>
              <a:t>est Forms</a:t>
            </a:r>
            <a:r>
              <a:rPr lang="en-US" sz="1200" i="0" kern="120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drop-down list is available, select the appropriate form. If the drop-down list is not available, verify that the correct test is listed in the </a:t>
            </a:r>
            <a:r>
              <a:rPr lang="en-US" sz="1200" b="1" i="0" kern="1200" dirty="0" smtClean="0">
                <a:solidFill>
                  <a:schemeClr val="tx1"/>
                </a:solidFill>
                <a:effectLst/>
                <a:latin typeface="ITC Franklin Gothic Std Bk Cd"/>
                <a:ea typeface="ＭＳ Ｐゴシック" pitchFamily="-48" charset="-128"/>
                <a:cs typeface="ＭＳ Ｐゴシック"/>
              </a:rPr>
              <a:t>Test Forms</a:t>
            </a:r>
            <a:r>
              <a:rPr lang="en-US" sz="1200" i="0" kern="120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field.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lvl="0" indent="0">
              <a:buNone/>
            </a:pPr>
            <a:r>
              <a:rPr lang="en-US" sz="1200" kern="1200" dirty="0" smtClean="0">
                <a:solidFill>
                  <a:schemeClr val="tx1"/>
                </a:solidFill>
                <a:effectLst/>
                <a:latin typeface="ITC Franklin Gothic Std Bk Cd"/>
                <a:ea typeface="ＭＳ Ｐゴシック" pitchFamily="-48" charset="-128"/>
                <a:cs typeface="ＭＳ Ｐゴシック"/>
              </a:rPr>
              <a:t>Click </a:t>
            </a:r>
            <a:r>
              <a:rPr lang="en-US" sz="1200" b="1" kern="1200" dirty="0" smtClean="0">
                <a:solidFill>
                  <a:schemeClr val="tx1"/>
                </a:solidFill>
                <a:effectLst/>
                <a:latin typeface="ITC Franklin Gothic Std Bk Cd"/>
                <a:ea typeface="ＭＳ Ｐゴシック" pitchFamily="-48" charset="-128"/>
                <a:cs typeface="ＭＳ Ｐゴシック"/>
              </a:rPr>
              <a:t>Next</a:t>
            </a:r>
            <a:r>
              <a:rPr lang="en-US" sz="1200" kern="1200" dirty="0" smtClean="0">
                <a:solidFill>
                  <a:schemeClr val="tx1"/>
                </a:solidFill>
                <a:effectLst/>
                <a:latin typeface="ITC Franklin Gothic Std Bk Cd"/>
                <a:ea typeface="ＭＳ Ｐゴシック" pitchFamily="-48" charset="-128"/>
                <a:cs typeface="ＭＳ Ｐゴシック"/>
              </a:rPr>
              <a:t>. If the test includes audio features, the </a:t>
            </a:r>
            <a:r>
              <a:rPr lang="en-US" sz="1200" b="0" i="0" kern="1200" dirty="0" smtClean="0">
                <a:solidFill>
                  <a:schemeClr val="tx1"/>
                </a:solidFill>
                <a:effectLst/>
                <a:latin typeface="ITC Franklin Gothic Std Bk Cd"/>
                <a:ea typeface="ＭＳ Ｐゴシック" pitchFamily="-48" charset="-128"/>
                <a:cs typeface="ＭＳ Ｐゴシック"/>
              </a:rPr>
              <a:t>Sound Check </a:t>
            </a:r>
            <a:r>
              <a:rPr lang="en-US" sz="1200" kern="1200" dirty="0" smtClean="0">
                <a:solidFill>
                  <a:schemeClr val="tx1"/>
                </a:solidFill>
                <a:effectLst/>
                <a:latin typeface="ITC Franklin Gothic Std Bk Cd"/>
                <a:ea typeface="ＭＳ Ｐゴシック" pitchFamily="-48" charset="-128"/>
                <a:cs typeface="ＭＳ Ｐゴシック"/>
              </a:rPr>
              <a:t>page appears. If the test does not include audio features, the first page of the test appears.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1004371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57300" y="639763"/>
            <a:ext cx="4802188" cy="360045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The </a:t>
            </a:r>
            <a:r>
              <a:rPr lang="en-US" sz="1200" b="0" i="0" kern="1200" dirty="0" smtClean="0">
                <a:solidFill>
                  <a:schemeClr val="tx1"/>
                </a:solidFill>
                <a:effectLst/>
                <a:latin typeface="ITC Franklin Gothic Std Bk Cd"/>
                <a:ea typeface="ＭＳ Ｐゴシック" pitchFamily="-48" charset="-128"/>
                <a:cs typeface="ＭＳ Ｐゴシック"/>
              </a:rPr>
              <a:t>Audio Playback Check </a:t>
            </a:r>
            <a:r>
              <a:rPr lang="en-US" sz="1200" kern="1200" dirty="0" smtClean="0">
                <a:solidFill>
                  <a:schemeClr val="tx1"/>
                </a:solidFill>
                <a:effectLst/>
                <a:latin typeface="ITC Franklin Gothic Std Bk Cd"/>
                <a:ea typeface="ＭＳ Ｐゴシック" pitchFamily="-48" charset="-128"/>
                <a:cs typeface="ＭＳ Ｐゴシック"/>
              </a:rPr>
              <a:t>page allows you to verify the functionality of any audio features that the test may include</a:t>
            </a:r>
            <a:r>
              <a:rPr lang="en-US" baseline="0" dirty="0" smtClean="0"/>
              <a:t>. </a:t>
            </a:r>
            <a:r>
              <a:rPr lang="en-US" sz="1200" i="0" u="none" kern="1200" dirty="0" smtClean="0">
                <a:solidFill>
                  <a:schemeClr val="tx1"/>
                </a:solidFill>
                <a:effectLst/>
                <a:latin typeface="ITC Franklin Gothic Std Bk Cd"/>
                <a:ea typeface="ＭＳ Ｐゴシック" pitchFamily="-48" charset="-128"/>
                <a:cs typeface="ＭＳ Ｐゴシック"/>
              </a:rPr>
              <a:t>To perform the Audio Playback Check</a:t>
            </a:r>
            <a:r>
              <a:rPr lang="en-US" i="0" u="none" baseline="0" dirty="0" smtClean="0"/>
              <a:t>: </a:t>
            </a:r>
          </a:p>
          <a:p>
            <a:endParaRPr lang="en-US" i="0" u="none" baseline="0" dirty="0" smtClean="0"/>
          </a:p>
          <a:p>
            <a:pPr marL="228600" lvl="0" indent="-228600">
              <a:buAutoNum type="arabicPeriod"/>
            </a:pPr>
            <a:r>
              <a:rPr lang="en-US" sz="1200" kern="1200" dirty="0" smtClean="0">
                <a:solidFill>
                  <a:schemeClr val="tx1"/>
                </a:solidFill>
                <a:effectLst/>
                <a:latin typeface="ITC Franklin Gothic Std Bk Cd"/>
                <a:ea typeface="ＭＳ Ｐゴシック" pitchFamily="-48" charset="-128"/>
                <a:cs typeface="ＭＳ Ｐゴシック"/>
              </a:rPr>
              <a:t>Unmute the speakers on your computer, if necessary. </a:t>
            </a:r>
          </a:p>
          <a:p>
            <a:pPr marL="228600" lvl="0" indent="-228600">
              <a:buAutoNum type="arabicPeriod"/>
            </a:pPr>
            <a:r>
              <a:rPr lang="en-US" sz="1200" kern="1200" dirty="0" smtClean="0">
                <a:solidFill>
                  <a:schemeClr val="tx1"/>
                </a:solidFill>
                <a:effectLst/>
                <a:latin typeface="ITC Franklin Gothic Std Bk Cd"/>
                <a:ea typeface="ＭＳ Ｐゴシック" pitchFamily="-48" charset="-128"/>
                <a:cs typeface="ＭＳ Ｐゴシック"/>
              </a:rPr>
              <a:t>Click the speaker icon. </a:t>
            </a:r>
          </a:p>
          <a:p>
            <a:pPr marL="228600" lvl="0" indent="-228600">
              <a:buAutoNum type="arabicPeriod"/>
            </a:pPr>
            <a:r>
              <a:rPr lang="en-US" sz="1200" kern="1200" dirty="0" smtClean="0">
                <a:solidFill>
                  <a:schemeClr val="tx1"/>
                </a:solidFill>
                <a:effectLst/>
                <a:latin typeface="ITC Franklin Gothic Std Bk Cd"/>
                <a:ea typeface="ＭＳ Ｐゴシック" pitchFamily="-48" charset="-128"/>
                <a:cs typeface="ＭＳ Ｐゴシック"/>
              </a:rPr>
              <a:t>If you hear a sound, click </a:t>
            </a:r>
            <a:r>
              <a:rPr lang="en-US" altLang="en-US" b="1" dirty="0" smtClean="0"/>
              <a:t>I heard the sound</a:t>
            </a:r>
            <a:r>
              <a:rPr lang="en-US" sz="1200" kern="1200" dirty="0" smtClean="0">
                <a:solidFill>
                  <a:schemeClr val="tx1"/>
                </a:solidFill>
                <a:effectLst/>
                <a:latin typeface="ITC Franklin Gothic Std Bk Cd"/>
                <a:ea typeface="ＭＳ Ｐゴシック" pitchFamily="-48" charset="-128"/>
                <a:cs typeface="ＭＳ Ｐゴシック"/>
              </a:rPr>
              <a:t>. The first page of the test</a:t>
            </a:r>
            <a:r>
              <a:rPr lang="en-US" sz="1200" kern="1200" baseline="0" dirty="0" smtClean="0">
                <a:solidFill>
                  <a:schemeClr val="tx1"/>
                </a:solidFill>
                <a:effectLst/>
                <a:latin typeface="ITC Franklin Gothic Std Bk Cd"/>
                <a:ea typeface="ＭＳ Ｐゴシック" pitchFamily="-48" charset="-128"/>
                <a:cs typeface="ＭＳ Ｐゴシック"/>
              </a:rPr>
              <a:t> appears. </a:t>
            </a:r>
          </a:p>
          <a:p>
            <a:pPr marL="228600" lvl="0" indent="-228600">
              <a:buAutoNum type="arabicPeriod"/>
            </a:pPr>
            <a:r>
              <a:rPr lang="en-US" sz="1200" kern="1200" baseline="0" dirty="0" smtClean="0">
                <a:solidFill>
                  <a:schemeClr val="tx1"/>
                </a:solidFill>
                <a:effectLst/>
                <a:latin typeface="ITC Franklin Gothic Std Bk Cd"/>
                <a:ea typeface="ＭＳ Ｐゴシック" pitchFamily="-48" charset="-128"/>
                <a:cs typeface="ＭＳ Ｐゴシック"/>
              </a:rPr>
              <a:t>If you do not hear a sound, click </a:t>
            </a:r>
            <a:r>
              <a:rPr lang="en-US" altLang="en-US" b="1" dirty="0" smtClean="0"/>
              <a:t>I did not hear the sound </a:t>
            </a:r>
            <a:r>
              <a:rPr lang="en-US" sz="1200" kern="1200" baseline="0" dirty="0" smtClean="0">
                <a:solidFill>
                  <a:schemeClr val="tx1"/>
                </a:solidFill>
                <a:effectLst/>
                <a:latin typeface="ITC Franklin Gothic Std Bk Cd"/>
                <a:ea typeface="ＭＳ Ｐゴシック" pitchFamily="-48" charset="-128"/>
                <a:cs typeface="ＭＳ Ｐゴシック"/>
              </a:rPr>
              <a:t>and consult the technology coordinator. </a:t>
            </a:r>
            <a:endParaRPr lang="en-US" sz="1200" kern="1200" dirty="0" smtClean="0">
              <a:solidFill>
                <a:schemeClr val="tx1"/>
              </a:solidFill>
              <a:effectLst/>
              <a:latin typeface="ITC Franklin Gothic Std Bk Cd"/>
              <a:ea typeface="ＭＳ Ｐゴシック" pitchFamily="-48" charset="-128"/>
              <a:cs typeface="ＭＳ Ｐゴシック"/>
            </a:endParaRPr>
          </a:p>
          <a:p>
            <a:pPr eaLnBrk="1" hangingPunct="1">
              <a:spcBef>
                <a:spcPct val="0"/>
              </a:spcBef>
            </a:pPr>
            <a:endParaRPr lang="en-US" altLang="en-US" dirty="0" smtClean="0"/>
          </a:p>
        </p:txBody>
      </p:sp>
      <p:sp>
        <p:nvSpPr>
          <p:cNvPr id="614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fontAlgn="base">
              <a:spcBef>
                <a:spcPct val="0"/>
              </a:spcBef>
              <a:spcAft>
                <a:spcPct val="0"/>
              </a:spcAft>
              <a:defRPr>
                <a:solidFill>
                  <a:schemeClr val="tx1"/>
                </a:solidFill>
                <a:latin typeface="Calibri" pitchFamily="34" charset="0"/>
              </a:defRPr>
            </a:lvl6pPr>
            <a:lvl7pPr marL="3141490" indent="-241653" fontAlgn="base">
              <a:spcBef>
                <a:spcPct val="0"/>
              </a:spcBef>
              <a:spcAft>
                <a:spcPct val="0"/>
              </a:spcAft>
              <a:defRPr>
                <a:solidFill>
                  <a:schemeClr val="tx1"/>
                </a:solidFill>
                <a:latin typeface="Calibri" pitchFamily="34" charset="0"/>
              </a:defRPr>
            </a:lvl7pPr>
            <a:lvl8pPr marL="3624796" indent="-241653" fontAlgn="base">
              <a:spcBef>
                <a:spcPct val="0"/>
              </a:spcBef>
              <a:spcAft>
                <a:spcPct val="0"/>
              </a:spcAft>
              <a:defRPr>
                <a:solidFill>
                  <a:schemeClr val="tx1"/>
                </a:solidFill>
                <a:latin typeface="Calibri" pitchFamily="34" charset="0"/>
              </a:defRPr>
            </a:lvl8pPr>
            <a:lvl9pPr marL="4108102" indent="-24165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AFB6D8-13DC-4668-9934-08A11A41FD4F}" type="slidenum">
              <a:rPr lang="en-US" altLang="en-US" smtClean="0">
                <a:latin typeface="Arial" panose="020B0604020202020204" pitchFamily="34" charset="0"/>
              </a:rPr>
              <a:pPr fontAlgn="base">
                <a:spcBef>
                  <a:spcPct val="0"/>
                </a:spcBef>
                <a:spcAft>
                  <a:spcPct val="0"/>
                </a:spcAft>
                <a:defRPr/>
              </a:pPr>
              <a:t>42</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93366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u="none" dirty="0" smtClean="0"/>
              <a:t>slide </a:t>
            </a:r>
            <a:r>
              <a:rPr lang="en-US" dirty="0" smtClean="0"/>
              <a:t>displays</a:t>
            </a:r>
            <a:r>
              <a:rPr lang="en-US" baseline="0" dirty="0" smtClean="0"/>
              <a:t> a sample test page.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AVA includes several on-screen tools, including global tools and context menu tools.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Global tools are those available on every page in the top banner. These include the </a:t>
            </a:r>
            <a:r>
              <a:rPr lang="en-US" sz="1200" b="1" kern="1200" dirty="0" smtClean="0">
                <a:solidFill>
                  <a:schemeClr val="tx1"/>
                </a:solidFill>
                <a:effectLst/>
                <a:latin typeface="ITC Franklin Gothic Std Bk Cd"/>
                <a:ea typeface="ＭＳ Ｐゴシック" pitchFamily="-48" charset="-128"/>
                <a:cs typeface="ＭＳ Ｐゴシック"/>
              </a:rPr>
              <a:t>Zoom</a:t>
            </a:r>
            <a:r>
              <a:rPr lang="en-US" sz="1200" kern="1200" dirty="0" smtClean="0">
                <a:solidFill>
                  <a:schemeClr val="tx1"/>
                </a:solidFill>
                <a:effectLst/>
                <a:latin typeface="ITC Franklin Gothic Std Bk Cd"/>
                <a:ea typeface="ＭＳ Ｐゴシック" pitchFamily="-48" charset="-128"/>
                <a:cs typeface="ＭＳ Ｐゴシック"/>
              </a:rPr>
              <a:t>, </a:t>
            </a:r>
            <a:r>
              <a:rPr lang="en-US" sz="1200" b="1" kern="1200" dirty="0" smtClean="0">
                <a:solidFill>
                  <a:schemeClr val="tx1"/>
                </a:solidFill>
                <a:effectLst/>
                <a:latin typeface="ITC Franklin Gothic Std Bk Cd"/>
                <a:ea typeface="ＭＳ Ｐゴシック" pitchFamily="-48" charset="-128"/>
                <a:cs typeface="ＭＳ Ｐゴシック"/>
              </a:rPr>
              <a:t>Pause</a:t>
            </a:r>
            <a:r>
              <a:rPr lang="en-US" sz="1200" kern="1200" dirty="0" smtClean="0">
                <a:solidFill>
                  <a:schemeClr val="tx1"/>
                </a:solidFill>
                <a:effectLst/>
                <a:latin typeface="ITC Franklin Gothic Std Bk Cd"/>
                <a:ea typeface="ＭＳ Ｐゴシック" pitchFamily="-48" charset="-128"/>
                <a:cs typeface="ＭＳ Ｐゴシック"/>
              </a:rPr>
              <a:t>, </a:t>
            </a:r>
            <a:r>
              <a:rPr lang="en-US" sz="1200" b="1" kern="1200" dirty="0" smtClean="0">
                <a:solidFill>
                  <a:schemeClr val="tx1"/>
                </a:solidFill>
                <a:effectLst/>
                <a:latin typeface="ITC Franklin Gothic Std Bk Cd"/>
                <a:ea typeface="ＭＳ Ｐゴシック" pitchFamily="-48" charset="-128"/>
                <a:cs typeface="ＭＳ Ｐゴシック"/>
              </a:rPr>
              <a:t>Back</a:t>
            </a:r>
            <a:r>
              <a:rPr lang="en-US" sz="1200" kern="1200" dirty="0" smtClean="0">
                <a:solidFill>
                  <a:schemeClr val="tx1"/>
                </a:solidFill>
                <a:effectLst/>
                <a:latin typeface="ITC Franklin Gothic Std Bk Cd"/>
                <a:ea typeface="ＭＳ Ｐゴシック" pitchFamily="-48" charset="-128"/>
                <a:cs typeface="ＭＳ Ｐゴシック"/>
              </a:rPr>
              <a:t>, and </a:t>
            </a:r>
            <a:r>
              <a:rPr lang="en-US" sz="1200" b="1" kern="1200" dirty="0" smtClean="0">
                <a:solidFill>
                  <a:schemeClr val="tx1"/>
                </a:solidFill>
                <a:effectLst/>
                <a:latin typeface="ITC Franklin Gothic Std Bk Cd"/>
                <a:ea typeface="ＭＳ Ｐゴシック" pitchFamily="-48" charset="-128"/>
                <a:cs typeface="ＭＳ Ｐゴシック"/>
              </a:rPr>
              <a:t>Next</a:t>
            </a:r>
            <a:r>
              <a:rPr lang="en-US" sz="1200" kern="1200" dirty="0" smtClean="0">
                <a:solidFill>
                  <a:schemeClr val="tx1"/>
                </a:solidFill>
                <a:effectLst/>
                <a:latin typeface="ITC Franklin Gothic Std Bk Cd"/>
                <a:ea typeface="ＭＳ Ｐゴシック" pitchFamily="-48" charset="-128"/>
                <a:cs typeface="ＭＳ Ｐゴシック"/>
              </a:rPr>
              <a:t> buttons.</a:t>
            </a:r>
            <a:r>
              <a:rPr lang="en-US" sz="1200" kern="1200" baseline="0" dirty="0" smtClean="0">
                <a:solidFill>
                  <a:schemeClr val="tx1"/>
                </a:solidFill>
                <a:effectLst/>
                <a:latin typeface="ITC Franklin Gothic Std Bk Cd"/>
                <a:ea typeface="ＭＳ Ｐゴシック" pitchFamily="-48" charset="-128"/>
                <a:cs typeface="ＭＳ Ｐゴシック"/>
              </a:rPr>
              <a:t> </a:t>
            </a:r>
            <a:endParaRPr lang="en-US" sz="1200"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The context men</a:t>
            </a:r>
            <a:r>
              <a:rPr lang="en-US" sz="1200" kern="1200" baseline="0" dirty="0" smtClean="0">
                <a:solidFill>
                  <a:schemeClr val="tx1"/>
                </a:solidFill>
                <a:effectLst/>
                <a:latin typeface="ITC Franklin Gothic Std Bk Cd"/>
                <a:ea typeface="ＭＳ Ｐゴシック" pitchFamily="-48" charset="-128"/>
                <a:cs typeface="ＭＳ Ｐゴシック"/>
              </a:rPr>
              <a:t>u displays the </a:t>
            </a:r>
            <a:r>
              <a:rPr lang="en-US" sz="1200" kern="1200" dirty="0" smtClean="0">
                <a:solidFill>
                  <a:schemeClr val="tx1"/>
                </a:solidFill>
                <a:effectLst/>
                <a:latin typeface="ITC Franklin Gothic Std Bk Cd"/>
                <a:ea typeface="ＭＳ Ｐゴシック" pitchFamily="-48" charset="-128"/>
                <a:cs typeface="ＭＳ Ｐゴシック"/>
              </a:rPr>
              <a:t>tools available </a:t>
            </a:r>
            <a:r>
              <a:rPr lang="en-US" sz="1200" kern="1200" baseline="0" dirty="0" smtClean="0">
                <a:solidFill>
                  <a:schemeClr val="tx1"/>
                </a:solidFill>
                <a:effectLst/>
                <a:latin typeface="ITC Franklin Gothic Std Bk Cd"/>
                <a:ea typeface="ＭＳ Ｐゴシック" pitchFamily="-48" charset="-128"/>
                <a:cs typeface="ＭＳ Ｐゴシック"/>
              </a:rPr>
              <a:t>for that</a:t>
            </a:r>
            <a:r>
              <a:rPr lang="en-US" sz="1200" kern="1200" dirty="0" smtClean="0">
                <a:solidFill>
                  <a:schemeClr val="tx1"/>
                </a:solidFill>
                <a:effectLst/>
                <a:latin typeface="ITC Franklin Gothic Std Bk Cd"/>
                <a:ea typeface="ＭＳ Ｐゴシック" pitchFamily="-48" charset="-128"/>
                <a:cs typeface="ＭＳ Ｐゴシック"/>
              </a:rPr>
              <a:t> test</a:t>
            </a:r>
            <a:r>
              <a:rPr lang="en-US" sz="120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item.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For a detailed list of tools</a:t>
            </a:r>
            <a:r>
              <a:rPr lang="en-US" sz="1200" kern="1200" baseline="0" dirty="0" smtClean="0">
                <a:solidFill>
                  <a:schemeClr val="tx1"/>
                </a:solidFill>
                <a:effectLst/>
                <a:latin typeface="ITC Franklin Gothic Std Bk Cd"/>
                <a:ea typeface="ＭＳ Ｐゴシック" pitchFamily="-48" charset="-128"/>
                <a:cs typeface="ＭＳ Ｐゴシック"/>
              </a:rPr>
              <a:t>, consult your </a:t>
            </a:r>
            <a:r>
              <a:rPr lang="en-US" sz="1200" i="1" kern="1200" baseline="0" dirty="0" smtClean="0">
                <a:solidFill>
                  <a:schemeClr val="tx1"/>
                </a:solidFill>
                <a:effectLst/>
                <a:latin typeface="ITC Franklin Gothic Std Bk Cd"/>
                <a:ea typeface="ＭＳ Ｐゴシック" pitchFamily="-48" charset="-128"/>
                <a:cs typeface="ＭＳ Ｐゴシック"/>
              </a:rPr>
              <a:t>AVA User Guide</a:t>
            </a:r>
            <a:r>
              <a:rPr lang="en-US" sz="1200" kern="1200" baseline="0" dirty="0" smtClean="0">
                <a:solidFill>
                  <a:schemeClr val="tx1"/>
                </a:solidFill>
                <a:effectLst/>
                <a:latin typeface="ITC Franklin Gothic Std Bk Cd"/>
                <a:ea typeface="ＭＳ Ｐゴシック" pitchFamily="-48" charset="-128"/>
                <a:cs typeface="ＭＳ Ｐゴシック"/>
              </a:rPr>
              <a:t>.</a:t>
            </a:r>
            <a:endParaRPr lang="en-US" dirty="0" smtClean="0">
              <a:solidFill>
                <a:schemeClr val="tx1"/>
              </a:solidFill>
              <a:latin typeface="Arial" panose="020B0604020202020204" pitchFamily="34" charset="0"/>
              <a:cs typeface="Arial" panose="020B0604020202020204" pitchFamily="34" charset="0"/>
            </a:endParaRPr>
          </a:p>
          <a:p>
            <a:r>
              <a:rPr lang="en-US" sz="1200" kern="1200" dirty="0" smtClean="0">
                <a:solidFill>
                  <a:schemeClr val="tx1"/>
                </a:solidFill>
                <a:effectLst/>
                <a:latin typeface="ITC Franklin Gothic Std Bk Cd"/>
                <a:ea typeface="ＭＳ Ｐゴシック" pitchFamily="-48" charset="-128"/>
                <a:cs typeface="ＭＳ Ｐゴシック"/>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2723947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describes how to navigate a test,</a:t>
            </a:r>
            <a:r>
              <a:rPr lang="en-US" baseline="0" dirty="0" smtClean="0"/>
              <a:t> pause a test, and complete a test review.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When viewing a test, you can practice responding to the test items. You must respond to all the items on a page before advancing to the next page. </a:t>
            </a:r>
            <a:r>
              <a:rPr lang="en-US" u="none" baseline="0" dirty="0" smtClean="0"/>
              <a:t>Some pages may have only one item, and others may have multiple items. A</a:t>
            </a:r>
            <a:r>
              <a:rPr lang="en-US" sz="1200" kern="1200" dirty="0" smtClean="0">
                <a:solidFill>
                  <a:schemeClr val="tx1"/>
                </a:solidFill>
                <a:effectLst/>
                <a:latin typeface="ITC Franklin Gothic Std Bk Cd"/>
                <a:ea typeface="ＭＳ Ｐゴシック" pitchFamily="-48" charset="-128"/>
                <a:cs typeface="ＭＳ Ｐゴシック"/>
              </a:rPr>
              <a:t>ny responses you enter will not be scored when you complete the test review.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1683609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ITC Franklin Gothic Std Bk Cd"/>
                <a:ea typeface="ＭＳ Ｐゴシック" pitchFamily="-48" charset="-128"/>
                <a:cs typeface="ＭＳ Ｐゴシック"/>
              </a:rPr>
              <a:t>You can navigate to items page-by-page or jump directly to an item’s page.</a:t>
            </a:r>
          </a:p>
          <a:p>
            <a:pPr marL="171450" lvl="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To navigate page-by-page, click the </a:t>
            </a:r>
            <a:r>
              <a:rPr lang="en-US" sz="1200" b="1" kern="1200" dirty="0" smtClean="0">
                <a:solidFill>
                  <a:schemeClr val="tx1"/>
                </a:solidFill>
                <a:effectLst/>
                <a:latin typeface="ITC Franklin Gothic Std Bk Cd"/>
                <a:ea typeface="ＭＳ Ｐゴシック" pitchFamily="-48" charset="-128"/>
                <a:cs typeface="ＭＳ Ｐゴシック"/>
              </a:rPr>
              <a:t>Back</a:t>
            </a:r>
            <a:r>
              <a:rPr lang="en-US" sz="1200" kern="1200" dirty="0" smtClean="0">
                <a:solidFill>
                  <a:schemeClr val="tx1"/>
                </a:solidFill>
                <a:effectLst/>
                <a:latin typeface="ITC Franklin Gothic Std Bk Cd"/>
                <a:ea typeface="ＭＳ Ｐゴシック" pitchFamily="-48" charset="-128"/>
                <a:cs typeface="ＭＳ Ｐゴシック"/>
              </a:rPr>
              <a:t> or </a:t>
            </a:r>
            <a:r>
              <a:rPr lang="en-US" sz="1200" b="1" kern="1200" dirty="0" smtClean="0">
                <a:solidFill>
                  <a:schemeClr val="tx1"/>
                </a:solidFill>
                <a:effectLst/>
                <a:latin typeface="ITC Franklin Gothic Std Bk Cd"/>
                <a:ea typeface="ＭＳ Ｐゴシック" pitchFamily="-48" charset="-128"/>
                <a:cs typeface="ＭＳ Ｐゴシック"/>
              </a:rPr>
              <a:t>Next</a:t>
            </a:r>
            <a:r>
              <a:rPr lang="en-US" sz="1200" kern="1200" dirty="0" smtClean="0">
                <a:solidFill>
                  <a:schemeClr val="tx1"/>
                </a:solidFill>
                <a:effectLst/>
                <a:latin typeface="ITC Franklin Gothic Std Bk Cd"/>
                <a:ea typeface="ＭＳ Ｐゴシック" pitchFamily="-48" charset="-128"/>
                <a:cs typeface="ＭＳ Ｐゴシック"/>
              </a:rPr>
              <a:t> buttons at the top of the screen.</a:t>
            </a:r>
          </a:p>
          <a:p>
            <a:pPr marL="17145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To jump directly to an item page, select the appropriate item from the </a:t>
            </a:r>
            <a:r>
              <a:rPr lang="en-US" sz="1200" i="0" kern="1200" dirty="0" smtClean="0">
                <a:solidFill>
                  <a:schemeClr val="tx1"/>
                </a:solidFill>
                <a:effectLst/>
                <a:latin typeface="ITC Franklin Gothic Std Bk Cd"/>
                <a:ea typeface="ＭＳ Ｐゴシック" pitchFamily="-48" charset="-128"/>
                <a:cs typeface="ＭＳ Ｐゴシック"/>
              </a:rPr>
              <a:t>Questions</a:t>
            </a:r>
            <a:r>
              <a:rPr lang="en-US" sz="1200" kern="1200" dirty="0" smtClean="0">
                <a:solidFill>
                  <a:schemeClr val="tx1"/>
                </a:solidFill>
                <a:effectLst/>
                <a:latin typeface="ITC Franklin Gothic Std Bk Cd"/>
                <a:ea typeface="ＭＳ Ｐゴシック" pitchFamily="-48" charset="-128"/>
                <a:cs typeface="ＭＳ Ｐゴシック"/>
              </a:rPr>
              <a:t> drop-down list.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3917834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ITC Franklin Gothic Std Bk Cd"/>
                <a:ea typeface="ＭＳ Ｐゴシック" pitchFamily="-48" charset="-128"/>
                <a:cs typeface="ＭＳ Ｐゴシック"/>
              </a:rPr>
              <a:t>You may pause the test at any time. Pausing the test automatically logs you out of AVA. To return to the test, you must log back in and select the appropriate test again.</a:t>
            </a:r>
            <a:endParaRPr lang="en-US" baseline="0" dirty="0" smtClean="0"/>
          </a:p>
          <a:p>
            <a:endParaRPr lang="en-US" baseline="0" dirty="0" smtClean="0"/>
          </a:p>
          <a:p>
            <a:r>
              <a:rPr lang="en-US" sz="1200" i="0" kern="1200" dirty="0" smtClean="0">
                <a:solidFill>
                  <a:schemeClr val="tx1"/>
                </a:solidFill>
                <a:effectLst/>
                <a:latin typeface="ITC Franklin Gothic Std Bk Cd"/>
                <a:ea typeface="ＭＳ Ｐゴシック" pitchFamily="-48" charset="-128"/>
                <a:cs typeface="ＭＳ Ｐゴシック"/>
              </a:rPr>
              <a:t>To pause the test:</a:t>
            </a:r>
          </a:p>
          <a:p>
            <a:pPr marL="171450" lvl="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Click </a:t>
            </a:r>
            <a:r>
              <a:rPr lang="en-US" sz="1200" b="1" kern="1200" dirty="0" smtClean="0">
                <a:solidFill>
                  <a:schemeClr val="tx1"/>
                </a:solidFill>
                <a:effectLst/>
                <a:latin typeface="ITC Franklin Gothic Std Bk Cd"/>
                <a:ea typeface="ＭＳ Ｐゴシック" pitchFamily="-48" charset="-128"/>
                <a:cs typeface="ＭＳ Ｐゴシック"/>
              </a:rPr>
              <a:t>Pause</a:t>
            </a:r>
            <a:r>
              <a:rPr lang="en-US" sz="1200" kern="1200" dirty="0" smtClean="0">
                <a:solidFill>
                  <a:schemeClr val="tx1"/>
                </a:solidFill>
                <a:effectLst/>
                <a:latin typeface="ITC Franklin Gothic Std Bk Cd"/>
                <a:ea typeface="ＭＳ Ｐゴシック" pitchFamily="-48" charset="-128"/>
                <a:cs typeface="ＭＳ Ｐゴシック"/>
              </a:rPr>
              <a:t> in the top banner. A pause test message appears.</a:t>
            </a:r>
          </a:p>
          <a:p>
            <a:pPr marL="171450" lvl="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Click </a:t>
            </a:r>
            <a:r>
              <a:rPr lang="en-US" sz="1200" b="1" kern="1200" dirty="0" smtClean="0">
                <a:solidFill>
                  <a:schemeClr val="tx1"/>
                </a:solidFill>
                <a:effectLst/>
                <a:latin typeface="ITC Franklin Gothic Std Bk Cd"/>
                <a:ea typeface="ＭＳ Ｐゴシック" pitchFamily="-48" charset="-128"/>
                <a:cs typeface="ＭＳ Ｐゴシック"/>
              </a:rPr>
              <a:t>Yes</a:t>
            </a:r>
            <a:r>
              <a:rPr lang="en-US" sz="1200" kern="1200" dirty="0" smtClean="0">
                <a:solidFill>
                  <a:schemeClr val="tx1"/>
                </a:solidFill>
                <a:effectLst/>
                <a:latin typeface="ITC Franklin Gothic Std Bk Cd"/>
                <a:ea typeface="ＭＳ Ｐゴシック" pitchFamily="-48" charset="-128"/>
                <a:cs typeface="ＭＳ Ｐゴシック"/>
              </a:rPr>
              <a:t> to confirm that you want to pause the test.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As a security measure, you are automatically logged out after 20 minutes of inactivity. This also pauses the test.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3843705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ITC Franklin Gothic Std Bk Cd"/>
                <a:ea typeface="ＭＳ Ｐゴシック" pitchFamily="-48" charset="-128"/>
                <a:cs typeface="ＭＳ Ｐゴシック"/>
              </a:rPr>
              <a:t>After viewing all the items in a test, the </a:t>
            </a:r>
            <a:r>
              <a:rPr lang="en-US" sz="1200" b="1" kern="1200" dirty="0" smtClean="0">
                <a:solidFill>
                  <a:schemeClr val="tx1"/>
                </a:solidFill>
                <a:effectLst/>
                <a:latin typeface="ITC Franklin Gothic Std Bk Cd"/>
                <a:ea typeface="ＭＳ Ｐゴシック" pitchFamily="-48" charset="-128"/>
                <a:cs typeface="ＭＳ Ｐゴシック"/>
              </a:rPr>
              <a:t>Finished</a:t>
            </a:r>
            <a:r>
              <a:rPr lang="en-US" sz="1200" kern="1200" dirty="0" smtClean="0">
                <a:solidFill>
                  <a:schemeClr val="tx1"/>
                </a:solidFill>
                <a:effectLst/>
                <a:latin typeface="ITC Franklin Gothic Std Bk Cd"/>
                <a:ea typeface="ＭＳ Ｐゴシック" pitchFamily="-48" charset="-128"/>
                <a:cs typeface="ＭＳ Ｐゴシック"/>
              </a:rPr>
              <a:t> button appears at the top of the page. </a:t>
            </a:r>
          </a:p>
          <a:p>
            <a:endParaRPr lang="en-US" sz="1200" kern="1200" dirty="0" smtClean="0">
              <a:solidFill>
                <a:schemeClr val="tx1"/>
              </a:solidFill>
              <a:effectLst/>
              <a:latin typeface="ITC Franklin Gothic Std Bk Cd"/>
              <a:ea typeface="ＭＳ Ｐゴシック" pitchFamily="-48" charset="-128"/>
              <a:cs typeface="ＭＳ Ｐゴシック"/>
            </a:endParaRPr>
          </a:p>
          <a:p>
            <a:r>
              <a:rPr lang="en-US" sz="1200" kern="1200" dirty="0" smtClean="0">
                <a:solidFill>
                  <a:schemeClr val="tx1"/>
                </a:solidFill>
                <a:effectLst/>
                <a:latin typeface="ITC Franklin Gothic Std Bk Cd"/>
                <a:ea typeface="ＭＳ Ｐゴシック" pitchFamily="-48" charset="-128"/>
                <a:cs typeface="ＭＳ Ｐゴシック"/>
              </a:rPr>
              <a:t>When you click </a:t>
            </a:r>
            <a:r>
              <a:rPr lang="en-US" sz="1200" b="1" kern="1200" dirty="0" smtClean="0">
                <a:solidFill>
                  <a:schemeClr val="tx1"/>
                </a:solidFill>
                <a:effectLst/>
                <a:latin typeface="ITC Franklin Gothic Std Bk Cd"/>
                <a:ea typeface="ＭＳ Ｐゴシック" pitchFamily="-48" charset="-128"/>
                <a:cs typeface="ＭＳ Ｐゴシック"/>
              </a:rPr>
              <a:t>Finished</a:t>
            </a:r>
            <a:r>
              <a:rPr lang="en-US" sz="1200" kern="1200" dirty="0" smtClean="0">
                <a:solidFill>
                  <a:schemeClr val="tx1"/>
                </a:solidFill>
                <a:effectLst/>
                <a:latin typeface="ITC Franklin Gothic Std Bk Cd"/>
                <a:ea typeface="ＭＳ Ｐゴシック" pitchFamily="-48" charset="-128"/>
                <a:cs typeface="ＭＳ Ｐゴシック"/>
              </a:rPr>
              <a:t>, an </a:t>
            </a:r>
            <a:r>
              <a:rPr lang="en-US" sz="1200" b="0" i="0" kern="1200" dirty="0" smtClean="0">
                <a:solidFill>
                  <a:schemeClr val="tx1"/>
                </a:solidFill>
                <a:effectLst/>
                <a:latin typeface="ITC Franklin Gothic Std Bk Cd"/>
                <a:ea typeface="ＭＳ Ｐゴシック" pitchFamily="-48" charset="-128"/>
                <a:cs typeface="ＭＳ Ｐゴシック"/>
              </a:rPr>
              <a:t>Attention </a:t>
            </a:r>
            <a:r>
              <a:rPr lang="en-US" sz="1200" kern="1200" dirty="0" smtClean="0">
                <a:solidFill>
                  <a:schemeClr val="tx1"/>
                </a:solidFill>
                <a:effectLst/>
                <a:latin typeface="ITC Franklin Gothic Std Bk Cd"/>
                <a:ea typeface="ＭＳ Ｐゴシック" pitchFamily="-48" charset="-128"/>
                <a:cs typeface="ＭＳ Ｐゴシック"/>
              </a:rPr>
              <a:t>message appears. Click </a:t>
            </a:r>
            <a:r>
              <a:rPr lang="en-US" sz="1200" b="1" kern="1200" dirty="0" smtClean="0">
                <a:solidFill>
                  <a:schemeClr val="tx1"/>
                </a:solidFill>
                <a:effectLst/>
                <a:latin typeface="ITC Franklin Gothic Std Bk Cd"/>
                <a:ea typeface="ＭＳ Ｐゴシック" pitchFamily="-48" charset="-128"/>
                <a:cs typeface="ＭＳ Ｐゴシック"/>
              </a:rPr>
              <a:t>Yes</a:t>
            </a:r>
            <a:r>
              <a:rPr lang="en-US" sz="1200" b="0" kern="1200" baseline="0" dirty="0" smtClean="0">
                <a:solidFill>
                  <a:schemeClr val="tx1"/>
                </a:solidFill>
                <a:effectLst/>
                <a:latin typeface="ITC Franklin Gothic Std Bk Cd"/>
                <a:ea typeface="ＭＳ Ｐゴシック" pitchFamily="-48" charset="-128"/>
                <a:cs typeface="ＭＳ Ｐゴシック"/>
              </a:rPr>
              <a:t> to complete the test review, or click </a:t>
            </a:r>
            <a:r>
              <a:rPr lang="en-US" sz="1200" b="1" kern="1200" baseline="0" dirty="0" smtClean="0">
                <a:solidFill>
                  <a:schemeClr val="tx1"/>
                </a:solidFill>
                <a:effectLst/>
                <a:latin typeface="ITC Franklin Gothic Std Bk Cd"/>
                <a:ea typeface="ＭＳ Ｐゴシック" pitchFamily="-48" charset="-128"/>
                <a:cs typeface="ＭＳ Ｐゴシック"/>
              </a:rPr>
              <a:t>No</a:t>
            </a:r>
            <a:r>
              <a:rPr lang="en-US" sz="1200" b="0" kern="1200" baseline="0" dirty="0" smtClean="0">
                <a:solidFill>
                  <a:schemeClr val="tx1"/>
                </a:solidFill>
                <a:effectLst/>
                <a:latin typeface="ITC Franklin Gothic Std Bk Cd"/>
                <a:ea typeface="ＭＳ Ｐゴシック" pitchFamily="-48" charset="-128"/>
                <a:cs typeface="ＭＳ Ｐゴシック"/>
              </a:rPr>
              <a:t> to continue reviewing the test.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2831015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ITC Franklin Gothic Std Bk Cd"/>
                <a:ea typeface="ＭＳ Ｐゴシック" pitchFamily="-48" charset="-128"/>
                <a:cs typeface="ＭＳ Ｐゴシック"/>
              </a:rPr>
              <a:t>After confirming in </a:t>
            </a:r>
            <a:r>
              <a:rPr lang="en-US" sz="1200" i="0" kern="1200" dirty="0" smtClean="0">
                <a:solidFill>
                  <a:schemeClr val="tx1"/>
                </a:solidFill>
                <a:effectLst/>
                <a:latin typeface="ITC Franklin Gothic Std Bk Cd"/>
                <a:ea typeface="ＭＳ Ｐゴシック" pitchFamily="-48" charset="-128"/>
                <a:cs typeface="ＭＳ Ｐゴシック"/>
              </a:rPr>
              <a:t>the </a:t>
            </a:r>
            <a:r>
              <a:rPr lang="en-US" sz="1200" b="0" i="0" kern="1200" dirty="0" smtClean="0">
                <a:solidFill>
                  <a:schemeClr val="tx1"/>
                </a:solidFill>
                <a:effectLst/>
                <a:latin typeface="ITC Franklin Gothic Std Bk Cd"/>
                <a:ea typeface="ＭＳ Ｐゴシック" pitchFamily="-48" charset="-128"/>
                <a:cs typeface="ＭＳ Ｐゴシック"/>
              </a:rPr>
              <a:t>Attention</a:t>
            </a:r>
            <a:r>
              <a:rPr lang="en-US" sz="1200" i="0" kern="1200" dirty="0" smtClean="0">
                <a:solidFill>
                  <a:schemeClr val="tx1"/>
                </a:solidFill>
                <a:effectLst/>
                <a:latin typeface="ITC Franklin Gothic Std Bk Cd"/>
                <a:ea typeface="ＭＳ Ｐゴシック" pitchFamily="-48" charset="-128"/>
                <a:cs typeface="ＭＳ Ｐゴシック"/>
              </a:rPr>
              <a:t> message, the </a:t>
            </a:r>
            <a:r>
              <a:rPr lang="en-US" sz="1200" b="0" i="0" kern="1200" dirty="0" smtClean="0">
                <a:solidFill>
                  <a:schemeClr val="tx1"/>
                </a:solidFill>
                <a:effectLst/>
                <a:latin typeface="ITC Franklin Gothic Std Bk Cd"/>
                <a:ea typeface="ＭＳ Ｐゴシック" pitchFamily="-48" charset="-128"/>
                <a:cs typeface="ＭＳ Ｐゴシック"/>
              </a:rPr>
              <a:t>Want to see an item again?</a:t>
            </a:r>
            <a:r>
              <a:rPr lang="en-US" sz="1200" b="0" i="0" kern="1200" baseline="0" dirty="0" smtClean="0">
                <a:solidFill>
                  <a:schemeClr val="tx1"/>
                </a:solidFill>
                <a:effectLst/>
                <a:latin typeface="ITC Franklin Gothic Std Bk Cd"/>
                <a:ea typeface="ＭＳ Ｐゴシック" pitchFamily="-48" charset="-128"/>
                <a:cs typeface="ＭＳ Ｐゴシック"/>
              </a:rPr>
              <a:t> </a:t>
            </a:r>
            <a:r>
              <a:rPr lang="en-US" sz="1200" i="0" kern="1200" dirty="0" smtClean="0">
                <a:solidFill>
                  <a:schemeClr val="tx1"/>
                </a:solidFill>
                <a:effectLst/>
                <a:latin typeface="ITC Franklin Gothic Std Bk Cd"/>
                <a:ea typeface="ＭＳ Ｐゴシック" pitchFamily="-48" charset="-128"/>
                <a:cs typeface="ＭＳ Ｐゴシック"/>
              </a:rPr>
              <a:t>page </a:t>
            </a:r>
            <a:r>
              <a:rPr lang="en-US" sz="1200" kern="1200" dirty="0" smtClean="0">
                <a:solidFill>
                  <a:schemeClr val="tx1"/>
                </a:solidFill>
                <a:effectLst/>
                <a:latin typeface="ITC Franklin Gothic Std Bk Cd"/>
                <a:ea typeface="ＭＳ Ｐゴシック" pitchFamily="-48" charset="-128"/>
                <a:cs typeface="ＭＳ Ｐゴシック"/>
              </a:rPr>
              <a:t>appears. This gives you one more opportunity to review items. </a:t>
            </a:r>
            <a:r>
              <a:rPr lang="en-US" sz="1200" i="0" kern="1200" dirty="0" smtClean="0">
                <a:solidFill>
                  <a:schemeClr val="tx1"/>
                </a:solidFill>
                <a:effectLst/>
                <a:latin typeface="ITC Franklin Gothic Std Bk Cd"/>
                <a:ea typeface="ＭＳ Ｐゴシック" pitchFamily="-48" charset="-128"/>
                <a:cs typeface="ＭＳ Ｐゴシック"/>
              </a:rPr>
              <a:t>To review items:</a:t>
            </a:r>
          </a:p>
          <a:p>
            <a:endParaRPr lang="en-US" sz="1200" i="1" kern="1200" dirty="0" smtClean="0">
              <a:solidFill>
                <a:schemeClr val="tx1"/>
              </a:solidFill>
              <a:effectLst/>
              <a:latin typeface="ITC Franklin Gothic Std Bk Cd"/>
              <a:ea typeface="ＭＳ Ｐゴシック" pitchFamily="-48" charset="-128"/>
              <a:cs typeface="ＭＳ Ｐゴシック"/>
            </a:endParaRPr>
          </a:p>
          <a:p>
            <a:pPr marL="228600" lvl="0" indent="-228600">
              <a:buFont typeface="+mj-lt"/>
              <a:buAutoNum type="arabicPeriod"/>
            </a:pPr>
            <a:r>
              <a:rPr lang="en-US" sz="1200" i="0" kern="1200" dirty="0" smtClean="0">
                <a:solidFill>
                  <a:schemeClr val="tx1"/>
                </a:solidFill>
                <a:effectLst/>
                <a:latin typeface="ITC Franklin Gothic Std Bk Cd"/>
                <a:ea typeface="ＭＳ Ｐゴシック" pitchFamily="-48" charset="-128"/>
                <a:cs typeface="ＭＳ Ｐゴシック"/>
              </a:rPr>
              <a:t>Under Questions, click </a:t>
            </a:r>
            <a:r>
              <a:rPr lang="en-US" sz="1200" kern="1200" dirty="0" smtClean="0">
                <a:solidFill>
                  <a:schemeClr val="tx1"/>
                </a:solidFill>
                <a:effectLst/>
                <a:latin typeface="ITC Franklin Gothic Std Bk Cd"/>
                <a:ea typeface="ＭＳ Ｐゴシック" pitchFamily="-48" charset="-128"/>
                <a:cs typeface="ＭＳ Ｐゴシック"/>
              </a:rPr>
              <a:t>the item number you want to review. AVA displays that item. </a:t>
            </a:r>
          </a:p>
          <a:p>
            <a:pPr marL="685800" lvl="1" indent="-22860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You can navigate through the test as you did when initially entering the responses. The </a:t>
            </a:r>
            <a:r>
              <a:rPr lang="en-US" sz="1200" b="1" kern="1200" dirty="0" smtClean="0">
                <a:solidFill>
                  <a:schemeClr val="tx1"/>
                </a:solidFill>
                <a:effectLst/>
                <a:latin typeface="ITC Franklin Gothic Std Bk Cd"/>
                <a:ea typeface="ＭＳ Ｐゴシック" pitchFamily="-48" charset="-128"/>
                <a:cs typeface="ＭＳ Ｐゴシック"/>
              </a:rPr>
              <a:t>Back</a:t>
            </a:r>
            <a:r>
              <a:rPr lang="en-US" sz="1200" kern="1200" dirty="0" smtClean="0">
                <a:solidFill>
                  <a:schemeClr val="tx1"/>
                </a:solidFill>
                <a:effectLst/>
                <a:latin typeface="ITC Franklin Gothic Std Bk Cd"/>
                <a:ea typeface="ＭＳ Ｐゴシック" pitchFamily="-48" charset="-128"/>
                <a:cs typeface="ＭＳ Ｐゴシック"/>
              </a:rPr>
              <a:t>, </a:t>
            </a:r>
            <a:r>
              <a:rPr lang="en-US" sz="1200" b="1" kern="1200" dirty="0" smtClean="0">
                <a:solidFill>
                  <a:schemeClr val="tx1"/>
                </a:solidFill>
                <a:effectLst/>
                <a:latin typeface="ITC Franklin Gothic Std Bk Cd"/>
                <a:ea typeface="ＭＳ Ｐゴシック" pitchFamily="-48" charset="-128"/>
                <a:cs typeface="ＭＳ Ｐゴシック"/>
              </a:rPr>
              <a:t>Next</a:t>
            </a:r>
            <a:r>
              <a:rPr lang="en-US" sz="1200" kern="1200" dirty="0" smtClean="0">
                <a:solidFill>
                  <a:schemeClr val="tx1"/>
                </a:solidFill>
                <a:effectLst/>
                <a:latin typeface="ITC Franklin Gothic Std Bk Cd"/>
                <a:ea typeface="ＭＳ Ｐゴシック" pitchFamily="-48" charset="-128"/>
                <a:cs typeface="ＭＳ Ｐゴシック"/>
              </a:rPr>
              <a:t>, </a:t>
            </a:r>
            <a:r>
              <a:rPr lang="en-US" sz="1200" b="1" kern="1200" dirty="0" smtClean="0">
                <a:solidFill>
                  <a:schemeClr val="tx1"/>
                </a:solidFill>
                <a:effectLst/>
                <a:latin typeface="ITC Franklin Gothic Std Bk Cd"/>
                <a:ea typeface="ＭＳ Ｐゴシック" pitchFamily="-48" charset="-128"/>
                <a:cs typeface="ＭＳ Ｐゴシック"/>
              </a:rPr>
              <a:t>Save</a:t>
            </a:r>
            <a:r>
              <a:rPr lang="en-US" sz="1200" kern="1200" dirty="0" smtClean="0">
                <a:solidFill>
                  <a:schemeClr val="tx1"/>
                </a:solidFill>
                <a:effectLst/>
                <a:latin typeface="ITC Franklin Gothic Std Bk Cd"/>
                <a:ea typeface="ＭＳ Ｐゴシック" pitchFamily="-48" charset="-128"/>
                <a:cs typeface="ＭＳ Ｐゴシック"/>
              </a:rPr>
              <a:t>, </a:t>
            </a:r>
            <a:r>
              <a:rPr lang="en-US" sz="1200" b="1" kern="1200" dirty="0" smtClean="0">
                <a:solidFill>
                  <a:schemeClr val="tx1"/>
                </a:solidFill>
                <a:effectLst/>
                <a:latin typeface="ITC Franklin Gothic Std Bk Cd"/>
                <a:ea typeface="ＭＳ Ｐゴシック" pitchFamily="-48" charset="-128"/>
                <a:cs typeface="ＭＳ Ｐゴシック"/>
              </a:rPr>
              <a:t>Pause</a:t>
            </a:r>
            <a:r>
              <a:rPr lang="en-US" sz="1200" kern="1200" dirty="0" smtClean="0">
                <a:solidFill>
                  <a:schemeClr val="tx1"/>
                </a:solidFill>
                <a:effectLst/>
                <a:latin typeface="ITC Franklin Gothic Std Bk Cd"/>
                <a:ea typeface="ＭＳ Ｐゴシック" pitchFamily="-48" charset="-128"/>
                <a:cs typeface="ＭＳ Ｐゴシック"/>
              </a:rPr>
              <a:t>, and </a:t>
            </a:r>
            <a:r>
              <a:rPr lang="en-US" sz="1200" b="1" kern="1200" dirty="0" smtClean="0">
                <a:solidFill>
                  <a:schemeClr val="tx1"/>
                </a:solidFill>
                <a:effectLst/>
                <a:latin typeface="ITC Franklin Gothic Std Bk Cd"/>
                <a:ea typeface="ＭＳ Ｐゴシック" pitchFamily="-48" charset="-128"/>
                <a:cs typeface="ＭＳ Ｐゴシック"/>
              </a:rPr>
              <a:t>Finished</a:t>
            </a:r>
            <a:r>
              <a:rPr lang="en-US" sz="1200" kern="1200" dirty="0" smtClean="0">
                <a:solidFill>
                  <a:schemeClr val="tx1"/>
                </a:solidFill>
                <a:effectLst/>
                <a:latin typeface="ITC Franklin Gothic Std Bk Cd"/>
                <a:ea typeface="ＭＳ Ｐゴシック" pitchFamily="-48" charset="-128"/>
                <a:cs typeface="ＭＳ Ｐゴシック"/>
              </a:rPr>
              <a:t> buttons are all available.</a:t>
            </a:r>
          </a:p>
          <a:p>
            <a:pPr marL="685800" lvl="1" indent="-22860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Click </a:t>
            </a:r>
            <a:r>
              <a:rPr lang="en-US" sz="1200" b="1" kern="1200" dirty="0" smtClean="0">
                <a:solidFill>
                  <a:schemeClr val="tx1"/>
                </a:solidFill>
                <a:effectLst/>
                <a:latin typeface="ITC Franklin Gothic Std Bk Cd"/>
                <a:ea typeface="ＭＳ Ｐゴシック" pitchFamily="-48" charset="-128"/>
                <a:cs typeface="ＭＳ Ｐゴシック"/>
              </a:rPr>
              <a:t>Finish</a:t>
            </a:r>
            <a:r>
              <a:rPr lang="en-US" sz="1200" kern="1200" dirty="0" smtClean="0">
                <a:solidFill>
                  <a:schemeClr val="tx1"/>
                </a:solidFill>
                <a:effectLst/>
                <a:latin typeface="ITC Franklin Gothic Std Bk Cd"/>
                <a:ea typeface="ＭＳ Ｐゴシック" pitchFamily="-48" charset="-128"/>
                <a:cs typeface="ＭＳ Ｐゴシック"/>
              </a:rPr>
              <a:t> to return </a:t>
            </a:r>
            <a:r>
              <a:rPr lang="en-US" sz="1200" i="0" kern="1200" dirty="0" smtClean="0">
                <a:solidFill>
                  <a:schemeClr val="tx1"/>
                </a:solidFill>
                <a:effectLst/>
                <a:latin typeface="ITC Franklin Gothic Std Bk Cd"/>
                <a:ea typeface="ＭＳ Ｐゴシック" pitchFamily="-48" charset="-128"/>
                <a:cs typeface="ＭＳ Ｐゴシック"/>
              </a:rPr>
              <a:t>to the </a:t>
            </a:r>
            <a:r>
              <a:rPr lang="en-US" sz="1200" b="0" i="0" kern="1200" dirty="0" smtClean="0">
                <a:solidFill>
                  <a:schemeClr val="tx1"/>
                </a:solidFill>
                <a:effectLst/>
                <a:latin typeface="ITC Franklin Gothic Std Bk Cd"/>
                <a:ea typeface="ＭＳ Ｐゴシック" pitchFamily="-48" charset="-128"/>
                <a:cs typeface="ＭＳ Ｐゴシック"/>
              </a:rPr>
              <a:t>Want to see an item again? </a:t>
            </a:r>
            <a:r>
              <a:rPr lang="en-US" sz="1200" i="0" kern="1200" dirty="0" smtClean="0">
                <a:solidFill>
                  <a:schemeClr val="tx1"/>
                </a:solidFill>
                <a:effectLst/>
                <a:latin typeface="ITC Franklin Gothic Std Bk Cd"/>
                <a:ea typeface="ＭＳ Ｐゴシック" pitchFamily="-48" charset="-128"/>
                <a:cs typeface="ＭＳ Ｐゴシック"/>
              </a:rPr>
              <a:t>page. </a:t>
            </a:r>
          </a:p>
          <a:p>
            <a:pPr marL="228600" lvl="0" indent="-228600">
              <a:buFont typeface="+mj-lt"/>
              <a:buAutoNum type="arabicPeriod"/>
            </a:pPr>
            <a:r>
              <a:rPr lang="en-US" sz="1200" kern="1200" dirty="0" smtClean="0">
                <a:solidFill>
                  <a:schemeClr val="tx1"/>
                </a:solidFill>
                <a:effectLst/>
                <a:latin typeface="ITC Franklin Gothic Std Bk Cd"/>
                <a:ea typeface="ＭＳ Ｐゴシック" pitchFamily="-48" charset="-128"/>
                <a:cs typeface="ＭＳ Ｐゴシック"/>
              </a:rPr>
              <a:t>To complete the review, click</a:t>
            </a:r>
            <a:r>
              <a:rPr lang="en-US" sz="1200" b="1" i="1" kern="1200" dirty="0" smtClean="0">
                <a:solidFill>
                  <a:schemeClr val="tx1"/>
                </a:solidFill>
                <a:effectLst/>
                <a:latin typeface="ITC Franklin Gothic Std Bk Cd"/>
                <a:ea typeface="ＭＳ Ｐゴシック" pitchFamily="-48" charset="-128"/>
                <a:cs typeface="ＭＳ Ｐゴシック"/>
              </a:rPr>
              <a:t> </a:t>
            </a:r>
            <a:r>
              <a:rPr lang="en-US" sz="1200" b="1" kern="1200" dirty="0" smtClean="0">
                <a:solidFill>
                  <a:schemeClr val="tx1"/>
                </a:solidFill>
                <a:effectLst/>
                <a:latin typeface="ITC Franklin Gothic Std Bk Cd"/>
                <a:ea typeface="ＭＳ Ｐゴシック" pitchFamily="-48" charset="-128"/>
                <a:cs typeface="ＭＳ Ｐゴシック"/>
              </a:rPr>
              <a:t>I’m done here.</a:t>
            </a:r>
            <a:endParaRPr lang="en-US" sz="1200" kern="1200" dirty="0" smtClean="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990650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After reviewing the items, AVA displays one last warning message.</a:t>
            </a:r>
          </a:p>
          <a:p>
            <a:endParaRPr lang="en-US" dirty="0" smtClean="0"/>
          </a:p>
          <a:p>
            <a:r>
              <a:rPr lang="en-US" sz="1200" i="0" kern="1200" dirty="0" smtClean="0">
                <a:solidFill>
                  <a:schemeClr val="tx1"/>
                </a:solidFill>
                <a:effectLst/>
                <a:latin typeface="ITC Franklin Gothic Std Bk Cd"/>
                <a:ea typeface="ＭＳ Ｐゴシック" pitchFamily="-48" charset="-128"/>
                <a:cs typeface="ＭＳ Ｐゴシック"/>
              </a:rPr>
              <a:t>The </a:t>
            </a:r>
            <a:r>
              <a:rPr lang="en-US" sz="1200" b="0" i="0" kern="1200" dirty="0" smtClean="0">
                <a:solidFill>
                  <a:schemeClr val="tx1"/>
                </a:solidFill>
                <a:effectLst/>
                <a:latin typeface="ITC Franklin Gothic Std Bk Cd"/>
                <a:ea typeface="ＭＳ Ｐゴシック" pitchFamily="-48" charset="-128"/>
                <a:cs typeface="ＭＳ Ｐゴシック"/>
              </a:rPr>
              <a:t>Warning m</a:t>
            </a:r>
            <a:r>
              <a:rPr lang="en-US" sz="1200" i="0" kern="1200" dirty="0" smtClean="0">
                <a:solidFill>
                  <a:schemeClr val="tx1"/>
                </a:solidFill>
                <a:effectLst/>
                <a:latin typeface="ITC Franklin Gothic Std Bk Cd"/>
                <a:ea typeface="ＭＳ Ｐゴシック" pitchFamily="-48" charset="-128"/>
                <a:cs typeface="ＭＳ Ｐゴシック"/>
              </a:rPr>
              <a:t>essage </a:t>
            </a:r>
            <a:r>
              <a:rPr lang="en-US" sz="1200" kern="1200" dirty="0" smtClean="0">
                <a:solidFill>
                  <a:schemeClr val="tx1"/>
                </a:solidFill>
                <a:effectLst/>
                <a:latin typeface="ITC Franklin Gothic Std Bk Cd"/>
                <a:ea typeface="ＭＳ Ｐゴシック" pitchFamily="-48" charset="-128"/>
                <a:cs typeface="ＭＳ Ｐゴシック"/>
              </a:rPr>
              <a:t>gives you two options.</a:t>
            </a:r>
            <a:r>
              <a:rPr lang="en-US" sz="1200" kern="1200" baseline="0" dirty="0" smtClean="0">
                <a:solidFill>
                  <a:schemeClr val="tx1"/>
                </a:solidFill>
                <a:effectLst/>
                <a:latin typeface="ITC Franklin Gothic Std Bk Cd"/>
                <a:ea typeface="ＭＳ Ｐゴシック" pitchFamily="-48" charset="-128"/>
                <a:cs typeface="ＭＳ Ｐゴシック"/>
              </a:rPr>
              <a:t> Click </a:t>
            </a:r>
            <a:r>
              <a:rPr lang="en-US" sz="1200" b="1" kern="1200" baseline="0" dirty="0" smtClean="0">
                <a:solidFill>
                  <a:schemeClr val="tx1"/>
                </a:solidFill>
                <a:effectLst/>
                <a:latin typeface="ITC Franklin Gothic Std Bk Cd"/>
                <a:ea typeface="ＭＳ Ｐゴシック" pitchFamily="-48" charset="-128"/>
                <a:cs typeface="ＭＳ Ｐゴシック"/>
              </a:rPr>
              <a:t>No</a:t>
            </a:r>
            <a:r>
              <a:rPr lang="en-US" sz="1200" b="0" kern="1200" baseline="0" dirty="0" smtClean="0">
                <a:solidFill>
                  <a:schemeClr val="tx1"/>
                </a:solidFill>
                <a:effectLst/>
                <a:latin typeface="ITC Franklin Gothic Std Bk Cd"/>
                <a:ea typeface="ＭＳ Ｐゴシック" pitchFamily="-48" charset="-128"/>
                <a:cs typeface="ＭＳ Ｐゴシック"/>
              </a:rPr>
              <a:t> to return </a:t>
            </a:r>
            <a:r>
              <a:rPr lang="en-US" sz="1200" kern="1200" dirty="0" smtClean="0">
                <a:solidFill>
                  <a:schemeClr val="tx1"/>
                </a:solidFill>
                <a:effectLst/>
                <a:latin typeface="ITC Franklin Gothic Std Bk Cd"/>
                <a:ea typeface="ＭＳ Ｐゴシック" pitchFamily="-48" charset="-128"/>
                <a:cs typeface="ＭＳ Ｐゴシック"/>
              </a:rPr>
              <a:t>to the </a:t>
            </a:r>
            <a:r>
              <a:rPr lang="en-US" sz="1200" b="0" i="0" kern="1200" dirty="0" smtClean="0">
                <a:solidFill>
                  <a:schemeClr val="tx1"/>
                </a:solidFill>
                <a:effectLst/>
                <a:latin typeface="ITC Franklin Gothic Std Bk Cd"/>
                <a:ea typeface="ＭＳ Ｐゴシック" pitchFamily="-48" charset="-128"/>
                <a:cs typeface="ＭＳ Ｐゴシック"/>
              </a:rPr>
              <a:t>Want to see an item again? </a:t>
            </a:r>
            <a:r>
              <a:rPr lang="en-US" sz="1200" i="0" kern="1200" dirty="0" smtClean="0">
                <a:solidFill>
                  <a:schemeClr val="tx1"/>
                </a:solidFill>
                <a:effectLst/>
                <a:latin typeface="ITC Franklin Gothic Std Bk Cd"/>
                <a:ea typeface="ＭＳ Ｐゴシック" pitchFamily="-48" charset="-128"/>
                <a:cs typeface="ＭＳ Ｐゴシック"/>
              </a:rPr>
              <a:t>Page</a:t>
            </a:r>
            <a:r>
              <a:rPr lang="en-US" sz="1200" i="0" kern="1200" baseline="0" dirty="0" smtClean="0">
                <a:solidFill>
                  <a:schemeClr val="tx1"/>
                </a:solidFill>
                <a:effectLst/>
                <a:latin typeface="ITC Franklin Gothic Std Bk Cd"/>
                <a:ea typeface="ＭＳ Ｐゴシック" pitchFamily="-48" charset="-128"/>
                <a:cs typeface="ＭＳ Ｐゴシック"/>
              </a:rPr>
              <a:t> and click </a:t>
            </a:r>
            <a:r>
              <a:rPr lang="en-US" sz="1200" b="1" i="0" kern="1200" baseline="0" dirty="0" smtClean="0">
                <a:solidFill>
                  <a:schemeClr val="tx1"/>
                </a:solidFill>
                <a:effectLst/>
                <a:latin typeface="ITC Franklin Gothic Std Bk Cd"/>
                <a:ea typeface="ＭＳ Ｐゴシック" pitchFamily="-48" charset="-128"/>
                <a:cs typeface="ＭＳ Ｐゴシック"/>
              </a:rPr>
              <a:t>Yes</a:t>
            </a:r>
            <a:r>
              <a:rPr lang="en-US" sz="1200" b="0" i="0" kern="1200" baseline="0" dirty="0" smtClean="0">
                <a:solidFill>
                  <a:schemeClr val="tx1"/>
                </a:solidFill>
                <a:effectLst/>
                <a:latin typeface="ITC Franklin Gothic Std Bk Cd"/>
                <a:ea typeface="ＭＳ Ｐゴシック" pitchFamily="-48" charset="-128"/>
                <a:cs typeface="ＭＳ Ｐゴシック"/>
              </a:rPr>
              <a:t> to co</a:t>
            </a:r>
            <a:r>
              <a:rPr lang="en-US" sz="1200" kern="1200" dirty="0" smtClean="0">
                <a:solidFill>
                  <a:schemeClr val="tx1"/>
                </a:solidFill>
                <a:effectLst/>
                <a:latin typeface="ITC Franklin Gothic Std Bk Cd"/>
                <a:ea typeface="ＭＳ Ｐゴシック" pitchFamily="-48" charset="-128"/>
                <a:cs typeface="ＭＳ Ｐゴシック"/>
              </a:rPr>
              <a:t>mplete the test.</a:t>
            </a:r>
          </a:p>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273664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Once you have logged in, you will see the TA </a:t>
            </a:r>
            <a:r>
              <a:rPr lang="en-US" altLang="en-US" u="none" dirty="0" smtClean="0">
                <a:latin typeface="Arial" charset="0"/>
              </a:rPr>
              <a:t>Interface with the Test Selection window open by default. From </a:t>
            </a:r>
            <a:r>
              <a:rPr lang="en-US" altLang="en-US" u="none" baseline="0" dirty="0" smtClean="0">
                <a:latin typeface="Arial" charset="0"/>
              </a:rPr>
              <a:t>the TA Interface</a:t>
            </a:r>
            <a:r>
              <a:rPr lang="en-US" altLang="en-US" dirty="0" smtClean="0">
                <a:latin typeface="Arial" charset="0"/>
              </a:rPr>
              <a:t>, you can access the features you need to create and manage test sessions, look up students, and access help information. We will begin with an overview of the interface, followed by a more detailed review of each feature.</a:t>
            </a:r>
          </a:p>
          <a:p>
            <a:pPr eaLnBrk="1" hangingPunct="1">
              <a:spcBef>
                <a:spcPct val="0"/>
              </a:spcBef>
            </a:pPr>
            <a:endParaRPr lang="en-US" altLang="en-US" dirty="0" smtClean="0">
              <a:latin typeface="Arial" charset="0"/>
            </a:endParaRPr>
          </a:p>
        </p:txBody>
      </p:sp>
      <p:sp>
        <p:nvSpPr>
          <p:cNvPr id="430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D790C6-979B-4CFD-836D-81E5E5750C66}" type="slidenum">
              <a:rPr lang="en-US" altLang="en-US" smtClean="0">
                <a:latin typeface="Arial" panose="020B0604020202020204" pitchFamily="34" charset="0"/>
              </a:rPr>
              <a:pPr fontAlgn="base">
                <a:spcBef>
                  <a:spcPct val="0"/>
                </a:spcBef>
                <a:spcAft>
                  <a:spcPct val="0"/>
                </a:spcAft>
                <a:defRPr/>
              </a:pPr>
              <a:t>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435187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ITC Franklin Gothic Std Bk Cd"/>
                <a:ea typeface="ＭＳ Ｐゴシック" pitchFamily="-48" charset="-128"/>
                <a:cs typeface="ＭＳ Ｐゴシック"/>
              </a:rPr>
              <a:t>The </a:t>
            </a:r>
            <a:r>
              <a:rPr lang="en-US" sz="1200" b="0" i="0" kern="1200" dirty="0" smtClean="0">
                <a:solidFill>
                  <a:schemeClr val="tx1"/>
                </a:solidFill>
                <a:effectLst/>
                <a:latin typeface="ITC Franklin Gothic Std Bk Cd"/>
                <a:ea typeface="ＭＳ Ｐゴシック" pitchFamily="-48" charset="-128"/>
                <a:cs typeface="ＭＳ Ｐゴシック"/>
              </a:rPr>
              <a:t>Done Reviewing Assessment </a:t>
            </a:r>
            <a:r>
              <a:rPr lang="en-US" sz="1200" i="0" kern="1200" dirty="0" smtClean="0">
                <a:solidFill>
                  <a:schemeClr val="tx1"/>
                </a:solidFill>
                <a:effectLst/>
                <a:latin typeface="ITC Franklin Gothic Std Bk Cd"/>
                <a:ea typeface="ＭＳ Ｐゴシック" pitchFamily="-48" charset="-128"/>
                <a:cs typeface="ＭＳ Ｐゴシック"/>
              </a:rPr>
              <a:t>page </a:t>
            </a:r>
            <a:r>
              <a:rPr lang="en-US" sz="1200" kern="1200" dirty="0" smtClean="0">
                <a:solidFill>
                  <a:schemeClr val="tx1"/>
                </a:solidFill>
                <a:effectLst/>
                <a:latin typeface="ITC Franklin Gothic Std Bk Cd"/>
                <a:ea typeface="ＭＳ Ｐゴシック" pitchFamily="-48" charset="-128"/>
                <a:cs typeface="ＭＳ Ｐゴシック"/>
              </a:rPr>
              <a:t>displays a confirmation that the test review is over. Click </a:t>
            </a:r>
            <a:r>
              <a:rPr lang="en-US" sz="1200" b="1" kern="1200" dirty="0" smtClean="0">
                <a:solidFill>
                  <a:schemeClr val="tx1"/>
                </a:solidFill>
                <a:effectLst/>
                <a:latin typeface="ITC Franklin Gothic Std Bk Cd"/>
                <a:ea typeface="ＭＳ Ｐゴシック" pitchFamily="-48" charset="-128"/>
                <a:cs typeface="ＭＳ Ｐゴシック"/>
              </a:rPr>
              <a:t>Log Out</a:t>
            </a:r>
            <a:r>
              <a:rPr lang="en-US" sz="1200" b="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to return</a:t>
            </a:r>
            <a:r>
              <a:rPr lang="en-US" sz="1200" kern="1200" baseline="0" dirty="0" smtClean="0">
                <a:solidFill>
                  <a:schemeClr val="tx1"/>
                </a:solidFill>
                <a:effectLst/>
                <a:latin typeface="ITC Franklin Gothic Std Bk Cd"/>
                <a:ea typeface="ＭＳ Ｐゴシック" pitchFamily="-48" charset="-128"/>
                <a:cs typeface="ＭＳ Ｐゴシック"/>
              </a:rPr>
              <a:t> to the AVA </a:t>
            </a:r>
            <a:r>
              <a:rPr lang="en-US" sz="1200" kern="1200" dirty="0" smtClean="0">
                <a:solidFill>
                  <a:schemeClr val="tx1"/>
                </a:solidFill>
                <a:effectLst/>
                <a:latin typeface="ITC Franklin Gothic Std Bk Cd"/>
                <a:ea typeface="ＭＳ Ｐゴシック" pitchFamily="-48" charset="-128"/>
                <a:cs typeface="ＭＳ Ｐゴシック"/>
              </a:rPr>
              <a:t>login page.</a:t>
            </a:r>
          </a:p>
          <a:p>
            <a:r>
              <a:rPr lang="en-US" sz="1200" kern="1200" dirty="0" smtClean="0">
                <a:solidFill>
                  <a:schemeClr val="tx1"/>
                </a:solidFill>
                <a:effectLst/>
                <a:latin typeface="ITC Franklin Gothic Std Bk Cd"/>
                <a:ea typeface="ＭＳ Ｐゴシック" pitchFamily="-48" charset="-128"/>
                <a:cs typeface="ＭＳ Ｐゴシック"/>
              </a:rPr>
              <a:t/>
            </a:r>
            <a:br>
              <a:rPr lang="en-US" sz="1200" kern="1200" dirty="0" smtClean="0">
                <a:solidFill>
                  <a:schemeClr val="tx1"/>
                </a:solidFill>
                <a:effectLst/>
                <a:latin typeface="ITC Franklin Gothic Std Bk Cd"/>
                <a:ea typeface="ＭＳ Ｐゴシック" pitchFamily="-48" charset="-128"/>
                <a:cs typeface="ＭＳ Ｐゴシック"/>
              </a:rPr>
            </a:b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779311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Before</a:t>
            </a:r>
            <a:r>
              <a:rPr lang="en-US" baseline="0" dirty="0" smtClean="0"/>
              <a:t> the training concludes, we want to review some key features of the South Dakota portal.</a:t>
            </a:r>
          </a:p>
          <a:p>
            <a:endParaRPr lang="en-US" dirty="0"/>
          </a:p>
        </p:txBody>
      </p:sp>
      <p:sp>
        <p:nvSpPr>
          <p:cNvPr id="4" name="Slide Number Placeholder 3"/>
          <p:cNvSpPr>
            <a:spLocks noGrp="1"/>
          </p:cNvSpPr>
          <p:nvPr>
            <p:ph type="sldNum" sz="quarter" idx="10"/>
          </p:nvPr>
        </p:nvSpPr>
        <p:spPr/>
        <p:txBody>
          <a:bodyPr/>
          <a:lstStyle/>
          <a:p>
            <a:pPr>
              <a:defRPr/>
            </a:pPr>
            <a:fld id="{E8B097D6-EE9F-415D-9708-2BB67BC396CD}" type="slidenum">
              <a:rPr lang="en-US" smtClean="0"/>
              <a:pPr>
                <a:defRPr/>
              </a:pPr>
              <a:t>51</a:t>
            </a:fld>
            <a:endParaRPr lang="en-US" dirty="0"/>
          </a:p>
        </p:txBody>
      </p:sp>
    </p:spTree>
    <p:extLst>
      <p:ext uri="{BB962C8B-B14F-4D97-AF65-F5344CB8AC3E}">
        <p14:creationId xmlns:p14="http://schemas.microsoft.com/office/powerpoint/2010/main" val="40764536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example on the slide is what you see when you access the South Dakota portal home page.</a:t>
            </a:r>
          </a:p>
          <a:p>
            <a:pPr marL="228208" indent="-228208">
              <a:buFont typeface="+mj-lt"/>
              <a:buAutoNum type="arabicPeriod"/>
            </a:pPr>
            <a:endParaRPr lang="en-US" baseline="0" dirty="0" smtClean="0"/>
          </a:p>
          <a:p>
            <a:pPr marL="228208" indent="-228208">
              <a:buFont typeface="+mj-lt"/>
              <a:buAutoNum type="arabicPeriod"/>
            </a:pPr>
            <a:r>
              <a:rPr lang="en-US" baseline="0" dirty="0" smtClean="0"/>
              <a:t>The header (or section 1) contains links to Resources, FAQs,  Supported Browser information, and a new option to subscribe for email notification alerts when announcements or resources are added.</a:t>
            </a:r>
          </a:p>
          <a:p>
            <a:pPr marL="228208" indent="-228208">
              <a:buFont typeface="+mj-lt"/>
              <a:buAutoNum type="arabicPeriod"/>
            </a:pPr>
            <a:r>
              <a:rPr lang="en-US" baseline="0" dirty="0" smtClean="0"/>
              <a:t>The left side (or section 2) contains the user role cards. Individuals can navigate to any page, but some systems are secure will require a valid username or password.</a:t>
            </a:r>
          </a:p>
          <a:p>
            <a:pPr marL="228208" indent="-228208">
              <a:buFont typeface="+mj-lt"/>
              <a:buAutoNum type="arabicPeriod"/>
            </a:pPr>
            <a:r>
              <a:rPr lang="en-US" baseline="0" dirty="0" smtClean="0"/>
              <a:t>The center (or section 3) contains announcements. New announcements are flagged. Up to five messages will appear on the page and all others are accessible the archive.</a:t>
            </a:r>
          </a:p>
          <a:p>
            <a:pPr marL="228208" indent="-228208">
              <a:buFont typeface="+mj-lt"/>
              <a:buAutoNum type="arabicPeriod"/>
            </a:pPr>
            <a:r>
              <a:rPr lang="en-US" baseline="0" dirty="0" smtClean="0"/>
              <a:t>The right side (or section 4) contains the links to the Secure Browser,</a:t>
            </a:r>
            <a:r>
              <a:rPr lang="en-US" dirty="0" smtClean="0"/>
              <a:t> </a:t>
            </a:r>
            <a:r>
              <a:rPr lang="en-US" baseline="0" dirty="0" smtClean="0"/>
              <a:t>the Important Dates, the Practice &amp; Training Tests, and the Digital Library </a:t>
            </a:r>
            <a:r>
              <a:rPr lang="en-US" dirty="0" smtClean="0"/>
              <a:t>pages</a:t>
            </a:r>
            <a:r>
              <a:rPr lang="en-US" baseline="0" dirty="0" smtClean="0"/>
              <a:t>.</a:t>
            </a:r>
          </a:p>
          <a:p>
            <a:pPr marL="228208" indent="-228208">
              <a:buFont typeface="+mj-lt"/>
              <a:buAutoNum type="arabicPeriod"/>
            </a:pPr>
            <a:endParaRPr lang="en-US" baseline="0" dirty="0" smtClean="0"/>
          </a:p>
          <a:p>
            <a:pPr marL="228208" indent="-228208">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9A30580-D6CB-4865-8704-FECD68EAF559}" type="slidenum">
              <a:rPr lang="en-US" smtClean="0"/>
              <a:pPr/>
              <a:t>52</a:t>
            </a:fld>
            <a:endParaRPr lang="en-US" dirty="0"/>
          </a:p>
        </p:txBody>
      </p:sp>
    </p:spTree>
    <p:extLst>
      <p:ext uri="{BB962C8B-B14F-4D97-AF65-F5344CB8AC3E}">
        <p14:creationId xmlns:p14="http://schemas.microsoft.com/office/powerpoint/2010/main" val="2409903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provides two examples of the user home pages. The layout is similar for every user. </a:t>
            </a:r>
          </a:p>
          <a:p>
            <a:pPr marL="228208" indent="-228208">
              <a:buFont typeface="+mj-lt"/>
              <a:buAutoNum type="arabicPeriod"/>
            </a:pPr>
            <a:r>
              <a:rPr lang="en-US" dirty="0" smtClean="0"/>
              <a:t>The left</a:t>
            </a:r>
            <a:r>
              <a:rPr lang="en-US" baseline="0" dirty="0" smtClean="0"/>
              <a:t> side (or section1) displays cards for systems or resource pages.</a:t>
            </a:r>
          </a:p>
          <a:p>
            <a:pPr marL="228208" indent="-228208">
              <a:buFont typeface="+mj-lt"/>
              <a:buAutoNum type="arabicPeriod"/>
            </a:pPr>
            <a:r>
              <a:rPr lang="en-US" baseline="0" dirty="0" smtClean="0"/>
              <a:t>The top right side (or section 2) displays announcements that are targeted to the specific user.</a:t>
            </a:r>
          </a:p>
          <a:p>
            <a:pPr marL="228208" indent="-228208">
              <a:buFont typeface="+mj-lt"/>
              <a:buAutoNum type="arabicPeriod"/>
            </a:pPr>
            <a:r>
              <a:rPr lang="en-US" baseline="0" dirty="0" smtClean="0"/>
              <a:t>The bottom right side (or section 3) displays links to Key Documents along with a last update date. </a:t>
            </a:r>
          </a:p>
          <a:p>
            <a:pPr marL="228208" indent="-228208">
              <a:buFont typeface="+mj-lt"/>
              <a:buAutoNum type="arabicPeriod"/>
            </a:pPr>
            <a:endParaRPr lang="en-US" baseline="0" dirty="0" smtClean="0"/>
          </a:p>
          <a:p>
            <a:r>
              <a:rPr lang="en-US" baseline="0" dirty="0" smtClean="0"/>
              <a:t>These documents can also be found in the resources tab. </a:t>
            </a:r>
            <a:endParaRPr lang="en-US" dirty="0"/>
          </a:p>
        </p:txBody>
      </p:sp>
      <p:sp>
        <p:nvSpPr>
          <p:cNvPr id="4" name="Slide Number Placeholder 3"/>
          <p:cNvSpPr>
            <a:spLocks noGrp="1"/>
          </p:cNvSpPr>
          <p:nvPr>
            <p:ph type="sldNum" sz="quarter" idx="10"/>
          </p:nvPr>
        </p:nvSpPr>
        <p:spPr/>
        <p:txBody>
          <a:bodyPr/>
          <a:lstStyle/>
          <a:p>
            <a:fld id="{09A30580-D6CB-4865-8704-FECD68EAF559}" type="slidenum">
              <a:rPr lang="en-US" smtClean="0"/>
              <a:pPr/>
              <a:t>53</a:t>
            </a:fld>
            <a:endParaRPr lang="en-US" dirty="0"/>
          </a:p>
        </p:txBody>
      </p:sp>
    </p:spTree>
    <p:extLst>
      <p:ext uri="{BB962C8B-B14F-4D97-AF65-F5344CB8AC3E}">
        <p14:creationId xmlns:p14="http://schemas.microsoft.com/office/powerpoint/2010/main" val="1183555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to periodically check the Resources and FAQs.</a:t>
            </a:r>
          </a:p>
          <a:p>
            <a:endParaRPr lang="en-US" baseline="0" dirty="0" smtClean="0"/>
          </a:p>
          <a:p>
            <a:pPr defTabSz="912835" eaLnBrk="1" fontAlgn="auto" hangingPunct="1">
              <a:spcBef>
                <a:spcPts val="0"/>
              </a:spcBef>
              <a:spcAft>
                <a:spcPts val="0"/>
              </a:spcAft>
              <a:defRPr/>
            </a:pPr>
            <a:r>
              <a:rPr lang="en-US" baseline="0" dirty="0" smtClean="0"/>
              <a:t>The resources page contains more documents than what can be shown for users in the Key Documents section on their home page. When navigating to the Resource Page you will be prompted to select a folder category or enter a keyword. You can also filter resources by type such as whether the document is a Power Point, a Training Video, or a Spreadsheet. </a:t>
            </a:r>
          </a:p>
          <a:p>
            <a:pPr defTabSz="912835" eaLnBrk="1" fontAlgn="auto" hangingPunct="1">
              <a:spcBef>
                <a:spcPts val="0"/>
              </a:spcBef>
              <a:spcAft>
                <a:spcPts val="0"/>
              </a:spcAft>
              <a:defRPr/>
            </a:pPr>
            <a:endParaRPr lang="en-US" baseline="0" dirty="0" smtClean="0"/>
          </a:p>
          <a:p>
            <a:pPr defTabSz="912835" eaLnBrk="1" fontAlgn="auto" hangingPunct="1">
              <a:spcBef>
                <a:spcPts val="0"/>
              </a:spcBef>
              <a:spcAft>
                <a:spcPts val="0"/>
              </a:spcAft>
              <a:defRPr/>
            </a:pPr>
            <a:r>
              <a:rPr lang="en-US" baseline="0" dirty="0" smtClean="0"/>
              <a:t>Documents related to this system training include: </a:t>
            </a:r>
          </a:p>
          <a:p>
            <a:pPr marL="171157" marR="0" lvl="0" indent="-171157" algn="l" defTabSz="91283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u="none" baseline="0" dirty="0" smtClean="0"/>
              <a:t>User Roles and System Access</a:t>
            </a:r>
          </a:p>
          <a:p>
            <a:pPr marL="171157" indent="-171157" defTabSz="912835" eaLnBrk="1" fontAlgn="auto" hangingPunct="1">
              <a:spcBef>
                <a:spcPts val="0"/>
              </a:spcBef>
              <a:spcAft>
                <a:spcPts val="0"/>
              </a:spcAft>
              <a:buFont typeface="Arial" panose="020B0604020202020204" pitchFamily="34" charset="0"/>
              <a:buChar char="•"/>
              <a:defRPr/>
            </a:pPr>
            <a:r>
              <a:rPr lang="en-US" i="1" u="none" baseline="0" dirty="0" smtClean="0"/>
              <a:t>Test Administrator User Guide </a:t>
            </a:r>
          </a:p>
          <a:p>
            <a:pPr marL="171157" indent="-171157" defTabSz="912835" eaLnBrk="1" fontAlgn="auto" hangingPunct="1">
              <a:spcBef>
                <a:spcPts val="0"/>
              </a:spcBef>
              <a:spcAft>
                <a:spcPts val="0"/>
              </a:spcAft>
              <a:buFont typeface="Arial" panose="020B0604020202020204" pitchFamily="34" charset="0"/>
              <a:buChar char="•"/>
              <a:defRPr/>
            </a:pPr>
            <a:r>
              <a:rPr lang="en-US" i="1" u="none" baseline="0" dirty="0" smtClean="0"/>
              <a:t>Interim Fact Sheet </a:t>
            </a:r>
          </a:p>
          <a:p>
            <a:pPr marL="171157" indent="-171157" defTabSz="912835" eaLnBrk="1" fontAlgn="auto" hangingPunct="1">
              <a:spcBef>
                <a:spcPts val="0"/>
              </a:spcBef>
              <a:spcAft>
                <a:spcPts val="0"/>
              </a:spcAft>
              <a:buFont typeface="Arial" panose="020B0604020202020204" pitchFamily="34" charset="0"/>
              <a:buChar char="•"/>
              <a:defRPr/>
            </a:pPr>
            <a:r>
              <a:rPr lang="en-US" i="1" u="none" baseline="0" dirty="0" smtClean="0"/>
              <a:t>Hand Scoring Rules</a:t>
            </a:r>
          </a:p>
          <a:p>
            <a:pPr marL="171157" indent="-171157" defTabSz="912835" eaLnBrk="1" fontAlgn="auto" hangingPunct="1">
              <a:spcBef>
                <a:spcPts val="0"/>
              </a:spcBef>
              <a:spcAft>
                <a:spcPts val="0"/>
              </a:spcAft>
              <a:buFont typeface="Arial" panose="020B0604020202020204" pitchFamily="34" charset="0"/>
              <a:buChar char="•"/>
              <a:defRPr/>
            </a:pPr>
            <a:r>
              <a:rPr lang="en-US" i="1" u="none" baseline="0" dirty="0" smtClean="0"/>
              <a:t>THSS User Guide </a:t>
            </a:r>
          </a:p>
          <a:p>
            <a:pPr marL="171157" indent="-171157" defTabSz="912835" eaLnBrk="1" fontAlgn="auto" hangingPunct="1">
              <a:spcBef>
                <a:spcPts val="0"/>
              </a:spcBef>
              <a:spcAft>
                <a:spcPts val="0"/>
              </a:spcAft>
              <a:buFont typeface="Arial" panose="020B0604020202020204" pitchFamily="34" charset="0"/>
              <a:buChar char="•"/>
              <a:defRPr/>
            </a:pPr>
            <a:r>
              <a:rPr lang="en-US" i="1" u="none" baseline="0" dirty="0" smtClean="0"/>
              <a:t>AVA User Guide</a:t>
            </a:r>
          </a:p>
          <a:p>
            <a:pPr marL="171157" indent="-171157" defTabSz="912835" eaLnBrk="1" fontAlgn="auto" hangingPunct="1">
              <a:spcBef>
                <a:spcPts val="0"/>
              </a:spcBef>
              <a:spcAft>
                <a:spcPts val="0"/>
              </a:spcAft>
              <a:buFont typeface="Arial" panose="020B0604020202020204" pitchFamily="34" charset="0"/>
              <a:buChar char="•"/>
              <a:defRPr/>
            </a:pPr>
            <a:endParaRPr lang="en-US" baseline="0" dirty="0" smtClean="0"/>
          </a:p>
          <a:p>
            <a:pPr defTabSz="912835" eaLnBrk="1" fontAlgn="auto" hangingPunct="1">
              <a:spcBef>
                <a:spcPts val="0"/>
              </a:spcBef>
              <a:spcAft>
                <a:spcPts val="0"/>
              </a:spcAft>
              <a:defRPr/>
            </a:pPr>
            <a:r>
              <a:rPr lang="en-US" baseline="0" dirty="0" smtClean="0"/>
              <a:t>Documents for the 2015–16 administration will be labeled with the year and will only be replaced when the revised document for 2017-18 is available.</a:t>
            </a:r>
          </a:p>
          <a:p>
            <a:pPr defTabSz="912835" eaLnBrk="1" fontAlgn="auto" hangingPunct="1">
              <a:spcBef>
                <a:spcPts val="0"/>
              </a:spcBef>
              <a:spcAft>
                <a:spcPts val="0"/>
              </a:spcAft>
              <a:defRP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9A30580-D6CB-4865-8704-FECD68EAF559}" type="slidenum">
              <a:rPr lang="en-US" smtClean="0"/>
              <a:pPr/>
              <a:t>54</a:t>
            </a:fld>
            <a:endParaRPr lang="en-US" dirty="0"/>
          </a:p>
        </p:txBody>
      </p:sp>
    </p:spTree>
    <p:extLst>
      <p:ext uri="{BB962C8B-B14F-4D97-AF65-F5344CB8AC3E}">
        <p14:creationId xmlns:p14="http://schemas.microsoft.com/office/powerpoint/2010/main" val="33590574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35" eaLnBrk="1" fontAlgn="auto" hangingPunct="1">
              <a:spcBef>
                <a:spcPts val="0"/>
              </a:spcBef>
              <a:spcAft>
                <a:spcPts val="0"/>
              </a:spcAft>
              <a:defRPr/>
            </a:pPr>
            <a:r>
              <a:rPr lang="en-US" baseline="0" dirty="0" smtClean="0"/>
              <a:t>The FAQs page is also a good resource to check when you need a quick answer. </a:t>
            </a:r>
          </a:p>
          <a:p>
            <a:pPr defTabSz="912835" eaLnBrk="1" fontAlgn="auto" hangingPunct="1">
              <a:spcBef>
                <a:spcPts val="0"/>
              </a:spcBef>
              <a:spcAft>
                <a:spcPts val="0"/>
              </a:spcAft>
              <a:defRPr/>
            </a:pPr>
            <a:endParaRPr lang="en-US" baseline="0" dirty="0" smtClean="0"/>
          </a:p>
          <a:p>
            <a:pPr marL="228208" indent="-228208" defTabSz="912835" eaLnBrk="1" fontAlgn="auto" hangingPunct="1">
              <a:spcBef>
                <a:spcPts val="0"/>
              </a:spcBef>
              <a:spcAft>
                <a:spcPts val="0"/>
              </a:spcAft>
              <a:buFont typeface="+mj-lt"/>
              <a:buAutoNum type="arabicPeriod"/>
              <a:defRPr/>
            </a:pPr>
            <a:r>
              <a:rPr lang="en-US" baseline="0" dirty="0" smtClean="0"/>
              <a:t>The left side (or section 1) shows the questions included in the category. The answers are revealed when you click on a question. </a:t>
            </a:r>
          </a:p>
          <a:p>
            <a:pPr marL="228208" indent="-228208" defTabSz="912835" eaLnBrk="1" fontAlgn="auto" hangingPunct="1">
              <a:spcBef>
                <a:spcPts val="0"/>
              </a:spcBef>
              <a:spcAft>
                <a:spcPts val="0"/>
              </a:spcAft>
              <a:buFont typeface="+mj-lt"/>
              <a:buAutoNum type="arabicPeriod"/>
              <a:defRPr/>
            </a:pPr>
            <a:r>
              <a:rPr lang="en-US" baseline="0" dirty="0" smtClean="0"/>
              <a:t>The center (or section 2) allows you to create a PDF or print the FAQs.</a:t>
            </a:r>
          </a:p>
          <a:p>
            <a:pPr marL="228208" indent="-228208" defTabSz="912835" eaLnBrk="1" fontAlgn="auto" hangingPunct="1">
              <a:spcBef>
                <a:spcPts val="0"/>
              </a:spcBef>
              <a:spcAft>
                <a:spcPts val="0"/>
              </a:spcAft>
              <a:buFont typeface="+mj-lt"/>
              <a:buAutoNum type="arabicPeriod"/>
              <a:defRPr/>
            </a:pPr>
            <a:r>
              <a:rPr lang="en-US" baseline="0" dirty="0" smtClean="0"/>
              <a:t>The right side (or section 3) allows you to filter the questions by category or show all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09A30580-D6CB-4865-8704-FECD68EAF559}" type="slidenum">
              <a:rPr lang="en-US" smtClean="0"/>
              <a:pPr/>
              <a:t>55</a:t>
            </a:fld>
            <a:endParaRPr lang="en-US" dirty="0"/>
          </a:p>
        </p:txBody>
      </p:sp>
    </p:spTree>
    <p:extLst>
      <p:ext uri="{BB962C8B-B14F-4D97-AF65-F5344CB8AC3E}">
        <p14:creationId xmlns:p14="http://schemas.microsoft.com/office/powerpoint/2010/main" val="740179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That concludes our presentation on Teacher</a:t>
            </a:r>
            <a:r>
              <a:rPr lang="en-US" altLang="en-US" baseline="0" dirty="0" smtClean="0">
                <a:latin typeface="Arial" charset="0"/>
              </a:rPr>
              <a:t> Hand Scoring System. </a:t>
            </a:r>
            <a:r>
              <a:rPr lang="en-US" altLang="en-US" u="none" baseline="0" dirty="0" smtClean="0">
                <a:latin typeface="Arial" charset="0"/>
              </a:rPr>
              <a:t>Contact the Help Desk if you have any additional questions when using the online South Dakota Smarter Balanced Assessment Systems.</a:t>
            </a:r>
            <a:endParaRPr lang="en-US" altLang="en-US" u="none" dirty="0" smtClean="0">
              <a:latin typeface="Arial" charset="0"/>
            </a:endParaRPr>
          </a:p>
          <a:p>
            <a:pPr eaLnBrk="1" hangingPunct="1">
              <a:spcBef>
                <a:spcPct val="0"/>
              </a:spcBef>
            </a:pPr>
            <a:endParaRPr lang="en-US" altLang="en-US" strike="sngStrike" dirty="0" smtClean="0">
              <a:latin typeface="Arial" charset="0"/>
            </a:endParaRPr>
          </a:p>
        </p:txBody>
      </p:sp>
      <p:sp>
        <p:nvSpPr>
          <p:cNvPr id="870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5974" indent="-290758">
              <a:defRPr>
                <a:solidFill>
                  <a:schemeClr val="tx1"/>
                </a:solidFill>
                <a:latin typeface="Calibri" pitchFamily="34" charset="0"/>
              </a:defRPr>
            </a:lvl2pPr>
            <a:lvl3pPr marL="1163035" indent="-232607">
              <a:defRPr>
                <a:solidFill>
                  <a:schemeClr val="tx1"/>
                </a:solidFill>
                <a:latin typeface="Calibri" pitchFamily="34" charset="0"/>
              </a:defRPr>
            </a:lvl3pPr>
            <a:lvl4pPr marL="1628250" indent="-232607">
              <a:defRPr>
                <a:solidFill>
                  <a:schemeClr val="tx1"/>
                </a:solidFill>
                <a:latin typeface="Calibri" pitchFamily="34" charset="0"/>
              </a:defRPr>
            </a:lvl4pPr>
            <a:lvl5pPr marL="2093463" indent="-232607">
              <a:defRPr>
                <a:solidFill>
                  <a:schemeClr val="tx1"/>
                </a:solidFill>
                <a:latin typeface="Calibri" pitchFamily="34" charset="0"/>
              </a:defRPr>
            </a:lvl5pPr>
            <a:lvl6pPr marL="2558678" indent="-232607" fontAlgn="base">
              <a:spcBef>
                <a:spcPct val="0"/>
              </a:spcBef>
              <a:spcAft>
                <a:spcPct val="0"/>
              </a:spcAft>
              <a:defRPr>
                <a:solidFill>
                  <a:schemeClr val="tx1"/>
                </a:solidFill>
                <a:latin typeface="Calibri" pitchFamily="34" charset="0"/>
              </a:defRPr>
            </a:lvl6pPr>
            <a:lvl7pPr marL="3023891" indent="-232607" fontAlgn="base">
              <a:spcBef>
                <a:spcPct val="0"/>
              </a:spcBef>
              <a:spcAft>
                <a:spcPct val="0"/>
              </a:spcAft>
              <a:defRPr>
                <a:solidFill>
                  <a:schemeClr val="tx1"/>
                </a:solidFill>
                <a:latin typeface="Calibri" pitchFamily="34" charset="0"/>
              </a:defRPr>
            </a:lvl7pPr>
            <a:lvl8pPr marL="3489105" indent="-232607" fontAlgn="base">
              <a:spcBef>
                <a:spcPct val="0"/>
              </a:spcBef>
              <a:spcAft>
                <a:spcPct val="0"/>
              </a:spcAft>
              <a:defRPr>
                <a:solidFill>
                  <a:schemeClr val="tx1"/>
                </a:solidFill>
                <a:latin typeface="Calibri" pitchFamily="34" charset="0"/>
              </a:defRPr>
            </a:lvl8pPr>
            <a:lvl9pPr marL="3954320" indent="-23260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56</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4418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u="none" dirty="0" smtClean="0"/>
              <a:t>When you first log in to the TA Interface, the Test Selection window will appear</a:t>
            </a:r>
            <a:r>
              <a:rPr lang="en-US" u="none" baseline="0" dirty="0" smtClean="0"/>
              <a:t> automatically. This window closes when you start the session. </a:t>
            </a:r>
          </a:p>
          <a:p>
            <a:pPr eaLnBrk="1" fontAlgn="auto" hangingPunct="1">
              <a:spcBef>
                <a:spcPts val="0"/>
              </a:spcBef>
              <a:spcAft>
                <a:spcPts val="0"/>
              </a:spcAft>
              <a:defRPr/>
            </a:pPr>
            <a:endParaRPr lang="en-US" u="none" baseline="0" dirty="0" smtClean="0"/>
          </a:p>
          <a:p>
            <a:pPr eaLnBrk="1" fontAlgn="auto" hangingPunct="1">
              <a:spcBef>
                <a:spcPts val="0"/>
              </a:spcBef>
              <a:spcAft>
                <a:spcPts val="0"/>
              </a:spcAft>
              <a:defRPr/>
            </a:pPr>
            <a:r>
              <a:rPr lang="en-US" u="none" dirty="0" smtClean="0"/>
              <a:t>After you start</a:t>
            </a:r>
            <a:r>
              <a:rPr lang="en-US" u="none" baseline="0" dirty="0" smtClean="0"/>
              <a:t> a session, the session ID will appear at the top of the TA Interface along with a </a:t>
            </a:r>
            <a:r>
              <a:rPr lang="en-US" b="1" u="none" baseline="0" dirty="0" smtClean="0"/>
              <a:t>Stop</a:t>
            </a:r>
            <a:r>
              <a:rPr lang="en-US" u="none" baseline="0" dirty="0" smtClean="0"/>
              <a:t> button. When students start signing in to the test session, an </a:t>
            </a:r>
            <a:r>
              <a:rPr lang="en-US" b="1" u="none" baseline="0" dirty="0" smtClean="0"/>
              <a:t>Approvals</a:t>
            </a:r>
            <a:r>
              <a:rPr lang="en-US" u="none" baseline="0" dirty="0" smtClean="0"/>
              <a:t> button will also appear next to the session ID. Once you approve students for testing, the Test Session table will appear in the center of the TA Interface, displaying students’ testing progress.</a:t>
            </a:r>
            <a:endParaRPr lang="en-US" u="none" dirty="0" smtClean="0"/>
          </a:p>
          <a:p>
            <a:pPr eaLnBrk="1" fontAlgn="auto" hangingPunct="1">
              <a:spcBef>
                <a:spcPts val="0"/>
              </a:spcBef>
              <a:spcAft>
                <a:spcPts val="0"/>
              </a:spcAft>
              <a:defRPr/>
            </a:pPr>
            <a:endParaRPr lang="en-US" u="none" dirty="0" smtClean="0"/>
          </a:p>
          <a:p>
            <a:pPr eaLnBrk="1" fontAlgn="auto" hangingPunct="1">
              <a:spcBef>
                <a:spcPts val="0"/>
              </a:spcBef>
              <a:spcAft>
                <a:spcPts val="0"/>
              </a:spcAft>
              <a:defRPr/>
            </a:pPr>
            <a:r>
              <a:rPr lang="en-US" u="none" dirty="0" smtClean="0"/>
              <a:t>Additional features are available in the banner at the top of the screen.</a:t>
            </a:r>
          </a:p>
          <a:p>
            <a:pPr eaLnBrk="1" fontAlgn="auto" hangingPunct="1">
              <a:spcBef>
                <a:spcPts val="0"/>
              </a:spcBef>
              <a:spcAft>
                <a:spcPts val="0"/>
              </a:spcAft>
              <a:defRPr/>
            </a:pPr>
            <a:endParaRPr lang="en-US" dirty="0" smtClean="0"/>
          </a:p>
        </p:txBody>
      </p:sp>
      <p:sp>
        <p:nvSpPr>
          <p:cNvPr id="4506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6B9A429-A21B-4517-8C92-0976BBAEDB78}" type="slidenum">
              <a:rPr lang="en-US" altLang="en-US" smtClean="0">
                <a:latin typeface="Arial" panose="020B0604020202020204" pitchFamily="34" charset="0"/>
              </a:rPr>
              <a:pPr fontAlgn="base">
                <a:spcBef>
                  <a:spcPct val="0"/>
                </a:spcBef>
                <a:spcAft>
                  <a:spcPct val="0"/>
                </a:spcAft>
                <a:defRPr/>
              </a:pPr>
              <a:t>6</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26081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In the </a:t>
            </a:r>
            <a:r>
              <a:rPr lang="en-US" altLang="en-US" b="0" u="none" dirty="0" smtClean="0">
                <a:latin typeface="Arial" charset="0"/>
              </a:rPr>
              <a:t>banner at the top of the screen</a:t>
            </a:r>
            <a:r>
              <a:rPr lang="en-US" altLang="en-US" dirty="0" smtClean="0">
                <a:latin typeface="Arial" charset="0"/>
              </a:rPr>
              <a:t>, you will see </a:t>
            </a:r>
            <a:r>
              <a:rPr lang="en-US" altLang="en-US" u="none" dirty="0" smtClean="0">
                <a:latin typeface="Arial" charset="0"/>
              </a:rPr>
              <a:t>a set</a:t>
            </a:r>
            <a:r>
              <a:rPr lang="en-US" altLang="en-US" u="none" baseline="0" dirty="0" smtClean="0">
                <a:latin typeface="Arial" charset="0"/>
              </a:rPr>
              <a:t> of buttons and </a:t>
            </a:r>
            <a:r>
              <a:rPr lang="en-US" altLang="en-US" u="none" dirty="0" smtClean="0">
                <a:latin typeface="Arial" charset="0"/>
              </a:rPr>
              <a:t>your </a:t>
            </a:r>
            <a:r>
              <a:rPr lang="en-US" altLang="en-US" dirty="0" smtClean="0">
                <a:latin typeface="Arial" charset="0"/>
              </a:rPr>
              <a:t>user name. </a:t>
            </a:r>
          </a:p>
          <a:p>
            <a:pPr eaLnBrk="1" hangingPunct="1">
              <a:spcBef>
                <a:spcPct val="0"/>
              </a:spcBef>
            </a:pPr>
            <a:endParaRPr lang="en-US" altLang="en-US" dirty="0" smtClean="0">
              <a:latin typeface="Arial" charset="0"/>
            </a:endParaRPr>
          </a:p>
          <a:p>
            <a:pPr marL="171450" indent="-171450" eaLnBrk="1" hangingPunct="1">
              <a:spcBef>
                <a:spcPct val="0"/>
              </a:spcBef>
              <a:buFont typeface="Arial" panose="020B0604020202020204" pitchFamily="34" charset="0"/>
              <a:buChar char="•"/>
            </a:pPr>
            <a:r>
              <a:rPr lang="en-US" altLang="en-US" u="none" dirty="0" smtClean="0">
                <a:latin typeface="Arial" charset="0"/>
              </a:rPr>
              <a:t>You can click </a:t>
            </a:r>
            <a:r>
              <a:rPr lang="en-US" altLang="en-US" b="1" u="none" dirty="0" smtClean="0">
                <a:latin typeface="Arial" charset="0"/>
              </a:rPr>
              <a:t>Student Lookup</a:t>
            </a:r>
            <a:r>
              <a:rPr lang="en-US" altLang="en-US" u="none" dirty="0" smtClean="0">
                <a:latin typeface="Arial" charset="0"/>
              </a:rPr>
              <a:t> to search for student login information and verify</a:t>
            </a:r>
            <a:r>
              <a:rPr lang="en-US" altLang="en-US" u="none" baseline="0" dirty="0" smtClean="0">
                <a:latin typeface="Arial" charset="0"/>
              </a:rPr>
              <a:t> </a:t>
            </a:r>
            <a:r>
              <a:rPr lang="en-US" altLang="en-US" dirty="0" smtClean="0">
                <a:latin typeface="Arial" panose="020B0604020202020204" pitchFamily="34" charset="0"/>
                <a:cs typeface="Arial" panose="020B0604020202020204" pitchFamily="34" charset="0"/>
              </a:rPr>
              <a:t>that the student’</a:t>
            </a:r>
            <a:r>
              <a:rPr lang="en-US" altLang="ja-JP" dirty="0" smtClean="0">
                <a:latin typeface="Arial" panose="020B0604020202020204" pitchFamily="34" charset="0"/>
                <a:cs typeface="Arial" panose="020B0604020202020204" pitchFamily="34" charset="0"/>
              </a:rPr>
              <a:t>s login credentials are correct</a:t>
            </a:r>
            <a:r>
              <a:rPr lang="en-US" altLang="ja-JP" u="none" dirty="0" smtClean="0">
                <a:latin typeface="Arial" panose="020B0604020202020204" pitchFamily="34" charset="0"/>
                <a:cs typeface="Arial" panose="020B0604020202020204" pitchFamily="34" charset="0"/>
              </a:rPr>
              <a:t>. </a:t>
            </a:r>
            <a:endParaRPr lang="en-US" altLang="en-US" u="none" dirty="0" smtClean="0">
              <a:latin typeface="Arial" charset="0"/>
            </a:endParaRPr>
          </a:p>
          <a:p>
            <a:pPr marL="171450" indent="-171450" eaLnBrk="1" hangingPunct="1">
              <a:spcBef>
                <a:spcPct val="0"/>
              </a:spcBef>
              <a:buFont typeface="Arial" panose="020B0604020202020204" pitchFamily="34" charset="0"/>
              <a:buChar char="•"/>
            </a:pPr>
            <a:r>
              <a:rPr lang="en-US" altLang="en-US" u="none" dirty="0" smtClean="0">
                <a:latin typeface="Arial" charset="0"/>
              </a:rPr>
              <a:t>Click</a:t>
            </a:r>
            <a:r>
              <a:rPr lang="en-US" altLang="en-US" u="none" baseline="0" dirty="0" smtClean="0">
                <a:latin typeface="Arial" charset="0"/>
              </a:rPr>
              <a:t> </a:t>
            </a:r>
            <a:r>
              <a:rPr lang="en-US" altLang="en-US" b="1" u="none" dirty="0" smtClean="0">
                <a:latin typeface="Arial" charset="0"/>
              </a:rPr>
              <a:t>Approved Requests</a:t>
            </a:r>
            <a:r>
              <a:rPr lang="en-US" altLang="en-US" u="none" dirty="0" smtClean="0">
                <a:latin typeface="Arial" charset="0"/>
              </a:rPr>
              <a:t> to view a list of student print requests that you approved during</a:t>
            </a:r>
            <a:r>
              <a:rPr lang="en-US" altLang="en-US" u="none" baseline="0" dirty="0" smtClean="0">
                <a:latin typeface="Arial" charset="0"/>
              </a:rPr>
              <a:t> the test session.</a:t>
            </a:r>
          </a:p>
          <a:p>
            <a:pPr marL="171450" indent="-171450" eaLnBrk="1" hangingPunct="1">
              <a:spcBef>
                <a:spcPct val="0"/>
              </a:spcBef>
              <a:buFont typeface="Arial" panose="020B0604020202020204" pitchFamily="34" charset="0"/>
              <a:buChar char="•"/>
            </a:pPr>
            <a:r>
              <a:rPr lang="en-US" altLang="en-US" u="none" baseline="0" dirty="0" smtClean="0">
                <a:latin typeface="Arial" charset="0"/>
              </a:rPr>
              <a:t>Click </a:t>
            </a:r>
            <a:r>
              <a:rPr lang="en-US" altLang="en-US" b="1" u="none" baseline="0" dirty="0" smtClean="0">
                <a:latin typeface="Arial" charset="0"/>
              </a:rPr>
              <a:t>Print Session</a:t>
            </a:r>
            <a:r>
              <a:rPr lang="en-US" altLang="en-US" u="none" baseline="0" dirty="0" smtClean="0">
                <a:latin typeface="Arial" charset="0"/>
              </a:rPr>
              <a:t> to print a screenshot of the TA Interface.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smtClean="0">
                <a:latin typeface="Arial" charset="0"/>
              </a:rPr>
              <a:t>Click </a:t>
            </a:r>
            <a:r>
              <a:rPr lang="en-US" altLang="en-US" b="1" u="none" dirty="0" smtClean="0">
                <a:latin typeface="Arial" charset="0"/>
              </a:rPr>
              <a:t>Help Guide</a:t>
            </a:r>
            <a:r>
              <a:rPr lang="en-US" altLang="en-US" dirty="0" smtClean="0">
                <a:latin typeface="Arial" charset="0"/>
              </a:rPr>
              <a:t> to access additional information about the TA Interface.</a:t>
            </a:r>
          </a:p>
          <a:p>
            <a:pPr marL="171450" indent="-171450" eaLnBrk="1" hangingPunct="1">
              <a:spcBef>
                <a:spcPct val="0"/>
              </a:spcBef>
              <a:buFont typeface="Arial" panose="020B0604020202020204" pitchFamily="34" charset="0"/>
              <a:buChar char="•"/>
            </a:pPr>
            <a:r>
              <a:rPr lang="en-US" altLang="en-US" u="none" baseline="0" dirty="0" smtClean="0">
                <a:latin typeface="Arial" charset="0"/>
              </a:rPr>
              <a:t>Click </a:t>
            </a:r>
            <a:r>
              <a:rPr lang="en-US" altLang="en-US" b="1" u="none" baseline="0" dirty="0" smtClean="0">
                <a:latin typeface="Arial" charset="0"/>
              </a:rPr>
              <a:t>Alerts</a:t>
            </a:r>
            <a:r>
              <a:rPr lang="en-US" altLang="en-US" u="none" baseline="0" dirty="0" smtClean="0">
                <a:latin typeface="Arial" charset="0"/>
              </a:rPr>
              <a:t> to view messages sent by the South Dakota department of education.</a:t>
            </a:r>
            <a:endParaRPr lang="en-US" altLang="en-US" u="none" dirty="0" smtClean="0">
              <a:latin typeface="Arial" charset="0"/>
            </a:endParaRPr>
          </a:p>
          <a:p>
            <a:pPr marL="171450" indent="-171450" eaLnBrk="1" hangingPunct="1">
              <a:spcBef>
                <a:spcPct val="0"/>
              </a:spcBef>
              <a:buFont typeface="Arial" panose="020B0604020202020204" pitchFamily="34" charset="0"/>
              <a:buChar char="•"/>
            </a:pPr>
            <a:r>
              <a:rPr lang="en-US" altLang="en-US" dirty="0" smtClean="0">
                <a:latin typeface="Arial" charset="0"/>
              </a:rPr>
              <a:t>Click the </a:t>
            </a:r>
            <a:r>
              <a:rPr lang="en-US" altLang="en-US" b="1" dirty="0" smtClean="0">
                <a:latin typeface="Arial" charset="0"/>
              </a:rPr>
              <a:t>Log Out</a:t>
            </a:r>
            <a:r>
              <a:rPr lang="en-US" altLang="en-US" dirty="0" smtClean="0">
                <a:latin typeface="Arial" charset="0"/>
              </a:rPr>
              <a:t> button when you want to exit the TA Interface. </a:t>
            </a:r>
          </a:p>
        </p:txBody>
      </p:sp>
      <p:sp>
        <p:nvSpPr>
          <p:cNvPr id="440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A46B38-A12E-40D7-B1C8-44EEF4B6029E}" type="slidenum">
              <a:rPr lang="en-US" altLang="en-US" smtClean="0">
                <a:latin typeface="Arial" panose="020B0604020202020204" pitchFamily="34" charset="0"/>
              </a:rPr>
              <a:pPr fontAlgn="base">
                <a:spcBef>
                  <a:spcPct val="0"/>
                </a:spcBef>
                <a:spcAft>
                  <a:spcPct val="0"/>
                </a:spcAft>
                <a:defRPr/>
              </a:pPr>
              <a:t>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1654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rtl="0"/>
            <a:r>
              <a:rPr lang="en-US" altLang="en-US" dirty="0" smtClean="0"/>
              <a:t>The first step in administering a test is to create a test session. This should be done less than 20 minutes prior to starting the test in order to prevent the system from timing out. The list of students in the session will generate automatically when the students log in to the session. </a:t>
            </a:r>
          </a:p>
          <a:p>
            <a:pPr rtl="0"/>
            <a:endParaRPr lang="en-US" altLang="en-US" dirty="0" smtClean="0"/>
          </a:p>
          <a:p>
            <a:pPr rtl="0"/>
            <a:r>
              <a:rPr lang="en-US" altLang="en-US" u="none" dirty="0" smtClean="0"/>
              <a:t>You create</a:t>
            </a:r>
            <a:r>
              <a:rPr lang="en-US" altLang="en-US" u="none" baseline="0" dirty="0" smtClean="0"/>
              <a:t> test sessions in the Test Selection window that appears when you log in. T</a:t>
            </a:r>
            <a:r>
              <a:rPr lang="en-US" altLang="en-US" u="none" dirty="0" smtClean="0"/>
              <a:t>he Test Selection window color-codes</a:t>
            </a:r>
            <a:r>
              <a:rPr lang="en-US" altLang="en-US" u="none" baseline="0" dirty="0" smtClean="0"/>
              <a:t> the available tests and organizes them into categories. You can click the </a:t>
            </a:r>
            <a:r>
              <a:rPr lang="en-US" altLang="en-US" b="1" u="none" baseline="0" dirty="0" smtClean="0"/>
              <a:t>Plus Sign </a:t>
            </a:r>
            <a:r>
              <a:rPr lang="en-US" altLang="en-US" u="none" baseline="0" dirty="0" smtClean="0"/>
              <a:t>button next to a category name to view the tests in that category. </a:t>
            </a:r>
            <a:r>
              <a:rPr lang="en-US" altLang="en-US" dirty="0" smtClean="0"/>
              <a:t>To create a test session, click one or</a:t>
            </a:r>
            <a:r>
              <a:rPr lang="en-US" altLang="en-US" baseline="0" dirty="0" smtClean="0"/>
              <a:t> more </a:t>
            </a:r>
            <a:r>
              <a:rPr lang="en-US" altLang="en-US" dirty="0" smtClean="0"/>
              <a:t>tests to administer,</a:t>
            </a:r>
            <a:r>
              <a:rPr lang="en-US" altLang="en-US" u="none" baseline="0" dirty="0" smtClean="0"/>
              <a:t> or click the checkbox for a category to include all tests in that category</a:t>
            </a:r>
            <a:r>
              <a:rPr lang="en-US" altLang="ja-JP" u="none" dirty="0" smtClean="0"/>
              <a:t>. </a:t>
            </a:r>
            <a:r>
              <a:rPr lang="en-US" sz="1200" u="none" kern="1200" dirty="0" smtClean="0">
                <a:solidFill>
                  <a:schemeClr val="tx1"/>
                </a:solidFill>
                <a:effectLst/>
                <a:latin typeface="Arial" panose="020B0604020202020204" pitchFamily="34" charset="0"/>
                <a:ea typeface="+mn-ea"/>
                <a:cs typeface="+mn-cs"/>
              </a:rPr>
              <a:t>You may select</a:t>
            </a:r>
            <a:r>
              <a:rPr lang="en-US" sz="1200" kern="1200" dirty="0" smtClean="0">
                <a:solidFill>
                  <a:schemeClr val="tx1"/>
                </a:solidFill>
                <a:effectLst/>
                <a:latin typeface="Arial" panose="020B0604020202020204" pitchFamily="34" charset="0"/>
                <a:ea typeface="+mn-ea"/>
                <a:cs typeface="+mn-cs"/>
              </a:rPr>
              <a:t> all available tests listed, for all grade levels and all content areas. Students will only have access to the tests you select</a:t>
            </a:r>
            <a:r>
              <a:rPr lang="en-US" sz="1200" kern="1200" baseline="0" dirty="0" smtClean="0">
                <a:solidFill>
                  <a:schemeClr val="tx1"/>
                </a:solidFill>
                <a:effectLst/>
                <a:latin typeface="Arial" panose="020B0604020202020204" pitchFamily="34" charset="0"/>
                <a:ea typeface="+mn-ea"/>
                <a:cs typeface="+mn-cs"/>
              </a:rPr>
              <a:t> for them that they are eligible to take</a:t>
            </a:r>
            <a:r>
              <a:rPr lang="en-US" sz="1200" kern="1200" dirty="0" smtClean="0">
                <a:solidFill>
                  <a:schemeClr val="tx1"/>
                </a:solidFill>
                <a:effectLst/>
                <a:latin typeface="Arial" panose="020B0604020202020204" pitchFamily="34" charset="0"/>
                <a:ea typeface="+mn-ea"/>
                <a:cs typeface="+mn-cs"/>
              </a:rPr>
              <a:t>.</a:t>
            </a:r>
            <a:r>
              <a:rPr lang="en-US" dirty="0" smtClean="0">
                <a:effectLst/>
              </a:rPr>
              <a:t> </a:t>
            </a:r>
            <a:endParaRPr lang="en-US" dirty="0" smtClean="0"/>
          </a:p>
          <a:p>
            <a:pPr eaLnBrk="1" fontAlgn="auto" hangingPunct="1">
              <a:lnSpc>
                <a:spcPct val="90000"/>
              </a:lnSpc>
              <a:spcBef>
                <a:spcPct val="0"/>
              </a:spcBef>
              <a:spcAft>
                <a:spcPts val="0"/>
              </a:spcAft>
              <a:defRPr/>
            </a:pPr>
            <a:endParaRPr lang="en-US" altLang="en-US" dirty="0" smtClean="0"/>
          </a:p>
          <a:p>
            <a:pPr eaLnBrk="1" fontAlgn="auto" hangingPunct="1">
              <a:lnSpc>
                <a:spcPct val="90000"/>
              </a:lnSpc>
              <a:spcBef>
                <a:spcPct val="0"/>
              </a:spcBef>
              <a:spcAft>
                <a:spcPts val="0"/>
              </a:spcAft>
              <a:defRPr/>
            </a:pPr>
            <a:r>
              <a:rPr lang="en-US" altLang="en-US" dirty="0" smtClean="0"/>
              <a:t>Once you select your tests, the </a:t>
            </a:r>
            <a:r>
              <a:rPr lang="en-US" altLang="ja-JP" b="1" dirty="0" smtClean="0"/>
              <a:t>Start Session</a:t>
            </a:r>
            <a:r>
              <a:rPr lang="en-US" altLang="ja-JP" dirty="0" smtClean="0"/>
              <a:t> </a:t>
            </a:r>
            <a:r>
              <a:rPr lang="en-US" altLang="ja-JP" u="none" dirty="0" smtClean="0"/>
              <a:t>button in the lower-left corner of the window activates</a:t>
            </a:r>
            <a:r>
              <a:rPr lang="en-US" altLang="ja-JP" dirty="0" smtClean="0"/>
              <a:t>. Click the </a:t>
            </a:r>
            <a:r>
              <a:rPr lang="en-US" altLang="ja-JP" b="1" dirty="0" smtClean="0"/>
              <a:t>Start </a:t>
            </a:r>
            <a:r>
              <a:rPr lang="en-US" altLang="ja-JP" b="1" smtClean="0"/>
              <a:t>Session</a:t>
            </a:r>
            <a:r>
              <a:rPr lang="en-US" altLang="ja-JP" smtClean="0"/>
              <a:t> </a:t>
            </a:r>
            <a:r>
              <a:rPr lang="en-US" altLang="ja-JP" smtClean="0"/>
              <a:t>button</a:t>
            </a:r>
            <a:r>
              <a:rPr lang="en-US" altLang="ja-JP" u="none" baseline="0" smtClean="0"/>
              <a:t>. </a:t>
            </a:r>
            <a:r>
              <a:rPr lang="en-US" altLang="ja-JP" u="none" dirty="0" smtClean="0"/>
              <a:t>The system will automatically generate a session ID</a:t>
            </a:r>
            <a:r>
              <a:rPr lang="en-US" altLang="ja-JP" dirty="0" smtClean="0"/>
              <a:t>. This ID must be provided to students in order for them to log in. You may write it on the board or provide it to students using a printed card or similar method. If you do provide students with the information on paper, be sure to collect and destroy it when the session is complete. </a:t>
            </a:r>
          </a:p>
          <a:p>
            <a:pPr eaLnBrk="1" fontAlgn="auto" hangingPunct="1">
              <a:lnSpc>
                <a:spcPct val="90000"/>
              </a:lnSpc>
              <a:spcBef>
                <a:spcPct val="0"/>
              </a:spcBef>
              <a:spcAft>
                <a:spcPts val="0"/>
              </a:spcAft>
              <a:defRPr/>
            </a:pPr>
            <a:endParaRPr lang="en-US" altLang="en-US" dirty="0" smtClean="0"/>
          </a:p>
          <a:p>
            <a:pPr eaLnBrk="1" fontAlgn="auto" hangingPunct="1">
              <a:lnSpc>
                <a:spcPct val="90000"/>
              </a:lnSpc>
              <a:spcBef>
                <a:spcPct val="0"/>
              </a:spcBef>
              <a:spcAft>
                <a:spcPts val="0"/>
              </a:spcAft>
              <a:defRPr/>
            </a:pPr>
            <a:r>
              <a:rPr lang="en-US" altLang="en-US" dirty="0" smtClean="0"/>
              <a:t>You should also note the session ID for your own records. If you accidentally close your browser, entering the session ID will allow you to resume the session. If you do not have this information when you try to resume, you will be unable to do so. </a:t>
            </a:r>
            <a:endParaRPr lang="en-US" altLang="en-US" strike="sngStrike" dirty="0" smtClean="0"/>
          </a:p>
        </p:txBody>
      </p:sp>
      <p:sp>
        <p:nvSpPr>
          <p:cNvPr id="481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2FE85B-480D-4383-B793-95682ED89CE5}" type="slidenum">
              <a:rPr lang="en-US" altLang="en-US" smtClean="0">
                <a:latin typeface="Arial" panose="020B0604020202020204" pitchFamily="34" charset="0"/>
              </a:rPr>
              <a:pPr fontAlgn="base">
                <a:spcBef>
                  <a:spcPct val="0"/>
                </a:spcBef>
                <a:spcAft>
                  <a:spcPct val="0"/>
                </a:spcAft>
                <a:defRPr/>
              </a:pPr>
              <a:t>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7493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Once you start the test session and students log in, you must approve their test settings before they can access their tests. It is very important that you pay close attention to the test name prior to approval to be sure that students have selected the appropriate test. To approve student tests, click the </a:t>
            </a:r>
            <a:r>
              <a:rPr lang="en-US" altLang="ja-JP" b="1" dirty="0" smtClean="0">
                <a:latin typeface="Arial" charset="0"/>
              </a:rPr>
              <a:t>Approv</a:t>
            </a:r>
            <a:r>
              <a:rPr lang="en-US" altLang="ja-JP" b="1" u="none" dirty="0" smtClean="0">
                <a:latin typeface="Arial" charset="0"/>
              </a:rPr>
              <a:t>als</a:t>
            </a:r>
            <a:r>
              <a:rPr lang="en-US" altLang="ja-JP" dirty="0" smtClean="0">
                <a:latin typeface="Arial" charset="0"/>
              </a:rPr>
              <a:t> button. A list of students will display, organized by test name. You should review the list to make sure that all students chose the correct content area and test. You should also ensure that all the settings that each student should have are correct. This is done using the </a:t>
            </a:r>
            <a:r>
              <a:rPr lang="en-US" altLang="ja-JP" b="1" u="none" dirty="0" smtClean="0">
                <a:latin typeface="Arial" charset="0"/>
              </a:rPr>
              <a:t>Eye</a:t>
            </a:r>
            <a:r>
              <a:rPr lang="en-US" altLang="ja-JP" dirty="0" smtClean="0">
                <a:latin typeface="Arial" charset="0"/>
              </a:rPr>
              <a:t> button </a:t>
            </a:r>
            <a:r>
              <a:rPr lang="en-US" altLang="ja-JP" u="none" dirty="0" smtClean="0">
                <a:latin typeface="Arial" charset="0"/>
              </a:rPr>
              <a:t>in the See Details column</a:t>
            </a:r>
            <a:r>
              <a:rPr lang="en-US" altLang="ja-JP" dirty="0" smtClean="0">
                <a:latin typeface="Arial" charset="0"/>
              </a:rPr>
              <a:t>. We will talk more about that in a few moments.</a:t>
            </a:r>
          </a:p>
          <a:p>
            <a:pPr eaLnBrk="1" hangingPunct="1">
              <a:spcBef>
                <a:spcPct val="0"/>
              </a:spcBef>
            </a:pPr>
            <a:endParaRPr lang="en-US" altLang="en-US" dirty="0" smtClean="0">
              <a:latin typeface="Arial" charset="0"/>
            </a:endParaRPr>
          </a:p>
          <a:p>
            <a:pPr eaLnBrk="1" hangingPunct="1">
              <a:spcBef>
                <a:spcPct val="0"/>
              </a:spcBef>
            </a:pPr>
            <a:r>
              <a:rPr lang="en-US" altLang="en-US" dirty="0" smtClean="0">
                <a:latin typeface="Arial" charset="0"/>
              </a:rPr>
              <a:t>If no changes are needed, select </a:t>
            </a:r>
            <a:r>
              <a:rPr lang="en-US" altLang="ja-JP" b="1" dirty="0" smtClean="0">
                <a:latin typeface="Arial" charset="0"/>
              </a:rPr>
              <a:t>Approve All Students</a:t>
            </a:r>
            <a:r>
              <a:rPr lang="en-US" altLang="ja-JP" dirty="0" smtClean="0">
                <a:latin typeface="Arial" charset="0"/>
              </a:rPr>
              <a:t> to admit all students to the session. If a student selected an incorrect test, you must deny that student entry to the test </a:t>
            </a:r>
            <a:r>
              <a:rPr lang="en-US" altLang="ja-JP" u="none" dirty="0" smtClean="0">
                <a:latin typeface="Arial" charset="0"/>
              </a:rPr>
              <a:t>session by clicking the</a:t>
            </a:r>
            <a:r>
              <a:rPr lang="en-US" altLang="ja-JP" u="none" baseline="0" dirty="0" smtClean="0">
                <a:latin typeface="Arial" charset="0"/>
              </a:rPr>
              <a:t> </a:t>
            </a:r>
            <a:r>
              <a:rPr lang="en-US" altLang="ja-JP" b="1" u="none" baseline="0" dirty="0" smtClean="0">
                <a:latin typeface="Arial" charset="0"/>
              </a:rPr>
              <a:t>X</a:t>
            </a:r>
            <a:r>
              <a:rPr lang="en-US" altLang="ja-JP" u="none" baseline="0" dirty="0" smtClean="0">
                <a:latin typeface="Arial" charset="0"/>
              </a:rPr>
              <a:t> button in the </a:t>
            </a:r>
            <a:r>
              <a:rPr lang="en-US" altLang="ja-JP" b="1" u="none" baseline="0" dirty="0" smtClean="0">
                <a:latin typeface="Arial" charset="0"/>
              </a:rPr>
              <a:t>Action </a:t>
            </a:r>
            <a:r>
              <a:rPr lang="en-US" altLang="ja-JP" u="none" baseline="0" dirty="0" smtClean="0">
                <a:latin typeface="Arial" charset="0"/>
              </a:rPr>
              <a:t>column</a:t>
            </a:r>
            <a:r>
              <a:rPr lang="en-US" altLang="ja-JP" u="none" dirty="0" smtClean="0">
                <a:latin typeface="Arial" charset="0"/>
              </a:rPr>
              <a:t>. </a:t>
            </a:r>
          </a:p>
        </p:txBody>
      </p:sp>
      <p:sp>
        <p:nvSpPr>
          <p:cNvPr id="5018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1961D4-03D7-43A0-A4D7-2E2109B20A3D}" type="slidenum">
              <a:rPr lang="en-US" altLang="en-US" smtClean="0">
                <a:latin typeface="Arial" panose="020B0604020202020204" pitchFamily="34" charset="0"/>
              </a:rPr>
              <a:pPr fontAlgn="base">
                <a:spcBef>
                  <a:spcPct val="0"/>
                </a:spcBef>
                <a:spcAft>
                  <a:spcPct val="0"/>
                </a:spcAft>
                <a:defRPr/>
              </a:pPr>
              <a:t>9</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7988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
        <p:nvSpPr>
          <p:cNvPr id="5" name="Date Placeholder 1"/>
          <p:cNvSpPr>
            <a:spLocks noGrp="1"/>
          </p:cNvSpPr>
          <p:nvPr>
            <p:ph type="dt" sz="half" idx="15"/>
          </p:nvPr>
        </p:nvSpPr>
        <p:spPr/>
        <p:txBody>
          <a:bodyPr/>
          <a:lstStyle>
            <a:lvl1pPr>
              <a:defRPr/>
            </a:lvl1pPr>
          </a:lstStyle>
          <a:p>
            <a:pPr>
              <a:defRPr/>
            </a:pPr>
            <a:fld id="{E62300D9-431F-4786-8D99-E72851E5CC2F}" type="datetime1">
              <a:rPr lang="en-US" smtClean="0"/>
              <a:t>9/27/2016</a:t>
            </a:fld>
            <a:endParaRPr lang="en-US" dirty="0"/>
          </a:p>
        </p:txBody>
      </p:sp>
      <p:sp>
        <p:nvSpPr>
          <p:cNvPr id="7" name="Footer Placeholder 2"/>
          <p:cNvSpPr>
            <a:spLocks noGrp="1"/>
          </p:cNvSpPr>
          <p:nvPr>
            <p:ph type="ftr" sz="quarter" idx="16"/>
          </p:nvPr>
        </p:nvSpPr>
        <p:spPr/>
        <p:txBody>
          <a:bodyPr/>
          <a:lstStyle>
            <a:lvl1pPr>
              <a:defRPr/>
            </a:lvl1pPr>
          </a:lstStyle>
          <a:p>
            <a:pPr>
              <a:defRPr/>
            </a:pPr>
            <a:r>
              <a:rPr lang="en-US" dirty="0" smtClean="0"/>
              <a:t>Copyright © 2014 American Institutes for Research. All rights reserved.</a:t>
            </a:r>
            <a:endParaRPr lang="en-US" dirty="0"/>
          </a:p>
        </p:txBody>
      </p:sp>
    </p:spTree>
    <p:extLst>
      <p:ext uri="{BB962C8B-B14F-4D97-AF65-F5344CB8AC3E}">
        <p14:creationId xmlns:p14="http://schemas.microsoft.com/office/powerpoint/2010/main" val="74146720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4310A4DD-D28F-4EB1-AB2A-A81C761336AB}" type="slidenum">
              <a:rPr/>
              <a:pPr>
                <a:defRPr/>
              </a:pPr>
              <a:t>‹#›</a:t>
            </a:fld>
            <a:endParaRPr dirty="0"/>
          </a:p>
        </p:txBody>
      </p:sp>
    </p:spTree>
    <p:extLst>
      <p:ext uri="{BB962C8B-B14F-4D97-AF65-F5344CB8AC3E}">
        <p14:creationId xmlns:p14="http://schemas.microsoft.com/office/powerpoint/2010/main" val="408749408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smtClean="0"/>
              <a:t>Click to edit Master text styles</a:t>
            </a:r>
          </a:p>
          <a:p>
            <a:pPr marL="457200" lvl="1" indent="-457200" algn="l" rtl="0" eaLnBrk="1" fontAlgn="base" hangingPunct="1">
              <a:spcBef>
                <a:spcPct val="20000"/>
              </a:spcBef>
              <a:spcAft>
                <a:spcPct val="0"/>
              </a:spcAft>
            </a:pPr>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046887"/>
            <a:ext cx="2492375" cy="153888"/>
          </a:xfrm>
          <a:prstGeom prst="rect">
            <a:avLst/>
          </a:prstGeom>
        </p:spPr>
        <p:txBody>
          <a:bodyPr/>
          <a:lstStyle>
            <a:lvl1pPr>
              <a:defRPr>
                <a:solidFill>
                  <a:schemeClr val="tx2">
                    <a:lumMod val="75000"/>
                  </a:schemeClr>
                </a:solidFill>
              </a:defRPr>
            </a:lvl1pPr>
          </a:lstStyle>
          <a:p>
            <a:r>
              <a:rPr lang="en-US" dirty="0" smtClean="0"/>
              <a:t>Month 20XX</a:t>
            </a:r>
            <a:endParaRPr lang="en-US" dirty="0"/>
          </a:p>
        </p:txBody>
      </p:sp>
      <p:sp>
        <p:nvSpPr>
          <p:cNvPr id="4" name="Footer Placeholder 3"/>
          <p:cNvSpPr>
            <a:spLocks noGrp="1"/>
          </p:cNvSpPr>
          <p:nvPr>
            <p:ph type="ftr" sz="quarter" idx="11"/>
          </p:nvPr>
        </p:nvSpPr>
        <p:spPr>
          <a:xfrm>
            <a:off x="5328340" y="6567844"/>
            <a:ext cx="3583885" cy="123111"/>
          </a:xfrm>
          <a:prstGeom prst="rect">
            <a:avLst/>
          </a:prstGeom>
        </p:spPr>
        <p:txBody>
          <a:bodyPr/>
          <a:lstStyle/>
          <a:p>
            <a:r>
              <a:rPr lang="en-US" dirty="0" smtClean="0"/>
              <a:t>Copyright © 20XX American Institutes for Research. All rights reserved.</a:t>
            </a:r>
            <a:endParaRPr lang="en-US" dirty="0"/>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Tree>
    <p:extLst>
      <p:ext uri="{BB962C8B-B14F-4D97-AF65-F5344CB8AC3E}">
        <p14:creationId xmlns:p14="http://schemas.microsoft.com/office/powerpoint/2010/main" val="259432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1"/>
          <p:cNvSpPr>
            <a:spLocks noGrp="1"/>
          </p:cNvSpPr>
          <p:nvPr>
            <p:ph type="sldNum" sz="quarter" idx="11"/>
          </p:nvPr>
        </p:nvSpPr>
        <p:spPr/>
        <p:txBody>
          <a:bodyPr/>
          <a:lstStyle>
            <a:lvl1pPr>
              <a:defRPr/>
            </a:lvl1pPr>
          </a:lstStyle>
          <a:p>
            <a:pPr>
              <a:defRPr/>
            </a:pPr>
            <a:fld id="{5E843AA4-0A5A-45BF-8033-8BAC0BB1D543}" type="slidenum">
              <a:rPr/>
              <a:pPr>
                <a:defRPr/>
              </a:pPr>
              <a:t>‹#›</a:t>
            </a:fld>
            <a:endParaRPr dirty="0"/>
          </a:p>
        </p:txBody>
      </p:sp>
    </p:spTree>
    <p:extLst>
      <p:ext uri="{BB962C8B-B14F-4D97-AF65-F5344CB8AC3E}">
        <p14:creationId xmlns:p14="http://schemas.microsoft.com/office/powerpoint/2010/main" val="400928529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
        <p:nvSpPr>
          <p:cNvPr id="5" name="Date Placeholder 1"/>
          <p:cNvSpPr>
            <a:spLocks noGrp="1"/>
          </p:cNvSpPr>
          <p:nvPr>
            <p:ph type="dt" sz="half" idx="15"/>
          </p:nvPr>
        </p:nvSpPr>
        <p:spPr/>
        <p:txBody>
          <a:bodyPr/>
          <a:lstStyle>
            <a:lvl1pPr>
              <a:defRPr/>
            </a:lvl1pPr>
          </a:lstStyle>
          <a:p>
            <a:pPr>
              <a:defRPr/>
            </a:pPr>
            <a:fld id="{F4768284-D09B-48DF-835D-3FEC302F815F}" type="datetime1">
              <a:rPr lang="en-US" smtClean="0"/>
              <a:t>9/27/2016</a:t>
            </a:fld>
            <a:endParaRPr lang="en-US" dirty="0"/>
          </a:p>
        </p:txBody>
      </p:sp>
      <p:sp>
        <p:nvSpPr>
          <p:cNvPr id="7" name="Footer Placeholder 2"/>
          <p:cNvSpPr>
            <a:spLocks noGrp="1"/>
          </p:cNvSpPr>
          <p:nvPr>
            <p:ph type="ftr" sz="quarter" idx="16"/>
          </p:nvPr>
        </p:nvSpPr>
        <p:spPr/>
        <p:txBody>
          <a:bodyPr/>
          <a:lstStyle>
            <a:lvl1pPr>
              <a:defRPr/>
            </a:lvl1pPr>
          </a:lstStyle>
          <a:p>
            <a:pPr>
              <a:defRPr/>
            </a:pPr>
            <a:r>
              <a:rPr lang="en-US" dirty="0" smtClean="0"/>
              <a:t>Copyright © 2014 American Institutes for Research. All rights reserved.</a:t>
            </a:r>
            <a:endParaRPr lang="en-US" dirty="0"/>
          </a:p>
        </p:txBody>
      </p:sp>
    </p:spTree>
    <p:extLst>
      <p:ext uri="{BB962C8B-B14F-4D97-AF65-F5344CB8AC3E}">
        <p14:creationId xmlns:p14="http://schemas.microsoft.com/office/powerpoint/2010/main" val="43574942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40080"/>
          </a:xfrm>
        </p:spPr>
        <p:txBody>
          <a:bodyPr>
            <a:normAutofit/>
          </a:bodyPr>
          <a:lstStyle>
            <a:lvl1pPr>
              <a:defRPr sz="3600" b="1">
                <a:solidFill>
                  <a:srgbClr val="006FA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lvl1pPr>
              <a:buClr>
                <a:srgbClr val="1EB53A"/>
              </a:buClr>
              <a:defRPr sz="2800"/>
            </a:lvl1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773785-402D-40FA-813A-5CF45713E7C2}" type="datetime1">
              <a:rPr lang="en-US" smtClean="0"/>
              <a:t>9/27/2016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2014 American Institutes for Research. All rights reserved.</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056C7E7-C47C-46A6-B071-932543141B13}" type="slidenum">
              <a:rPr lang="en-US"/>
              <a:pPr>
                <a:defRPr/>
              </a:pPr>
              <a:t>‹#›</a:t>
            </a:fld>
            <a:endParaRPr lang="en-US" dirty="0"/>
          </a:p>
        </p:txBody>
      </p:sp>
    </p:spTree>
    <p:extLst>
      <p:ext uri="{BB962C8B-B14F-4D97-AF65-F5344CB8AC3E}">
        <p14:creationId xmlns:p14="http://schemas.microsoft.com/office/powerpoint/2010/main" val="384675526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6D47BB-3159-422B-852E-9634936D0A39}" type="datetime1">
              <a:rPr lang="en-US" smtClean="0"/>
              <a:t>9/27/2016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2014 American Institutes for Research. All rights reserved.</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ECF2DA8-5F4F-4D5E-8980-F2FA7D3B8C97}" type="slidenum">
              <a:rPr lang="en-US"/>
              <a:pPr>
                <a:defRPr/>
              </a:pPr>
              <a:t>‹#›</a:t>
            </a:fld>
            <a:endParaRPr lang="en-US" dirty="0"/>
          </a:p>
        </p:txBody>
      </p:sp>
    </p:spTree>
    <p:extLst>
      <p:ext uri="{BB962C8B-B14F-4D97-AF65-F5344CB8AC3E}">
        <p14:creationId xmlns:p14="http://schemas.microsoft.com/office/powerpoint/2010/main" val="198314206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ED4DFD38-0929-48D5-931E-836A39184573}" type="slidenum">
              <a:rPr lang="en-US"/>
              <a:pPr>
                <a:defRPr/>
              </a:pPr>
              <a:t>‹#›</a:t>
            </a:fld>
            <a:endParaRPr lang="en-US" dirty="0"/>
          </a:p>
        </p:txBody>
      </p:sp>
    </p:spTree>
    <p:extLst>
      <p:ext uri="{BB962C8B-B14F-4D97-AF65-F5344CB8AC3E}">
        <p14:creationId xmlns:p14="http://schemas.microsoft.com/office/powerpoint/2010/main" val="380891978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122AD39-474A-46F9-8172-B46638B30212}" type="slidenum">
              <a:rPr/>
              <a:pPr>
                <a:defRPr/>
              </a:pPr>
              <a:t>‹#›</a:t>
            </a:fld>
            <a:endParaRPr dirty="0"/>
          </a:p>
        </p:txBody>
      </p:sp>
    </p:spTree>
    <p:extLst>
      <p:ext uri="{BB962C8B-B14F-4D97-AF65-F5344CB8AC3E}">
        <p14:creationId xmlns:p14="http://schemas.microsoft.com/office/powerpoint/2010/main" val="368745776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2020EE5-62B5-4839-A9B1-755661FE1247}" type="slidenum">
              <a:rPr/>
              <a:pPr>
                <a:defRPr/>
              </a:pPr>
              <a:t>‹#›</a:t>
            </a:fld>
            <a:endParaRPr dirty="0"/>
          </a:p>
        </p:txBody>
      </p:sp>
    </p:spTree>
    <p:extLst>
      <p:ext uri="{BB962C8B-B14F-4D97-AF65-F5344CB8AC3E}">
        <p14:creationId xmlns:p14="http://schemas.microsoft.com/office/powerpoint/2010/main" val="157297461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6203E233-EFAF-4286-9C15-963449271806}" type="slidenum">
              <a:rPr/>
              <a:pPr>
                <a:defRPr/>
              </a:pPr>
              <a:t>‹#›</a:t>
            </a:fld>
            <a:endParaRPr dirty="0"/>
          </a:p>
        </p:txBody>
      </p:sp>
    </p:spTree>
    <p:extLst>
      <p:ext uri="{BB962C8B-B14F-4D97-AF65-F5344CB8AC3E}">
        <p14:creationId xmlns:p14="http://schemas.microsoft.com/office/powerpoint/2010/main" val="81478242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40080"/>
          </a:xfrm>
        </p:spPr>
        <p:txBody>
          <a:bodyPr>
            <a:normAutofit/>
          </a:bodyPr>
          <a:lstStyle>
            <a:lvl1pPr>
              <a:defRPr sz="3600" b="1">
                <a:solidFill>
                  <a:srgbClr val="006FA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lvl1pPr>
              <a:buClr>
                <a:srgbClr val="1EB53A"/>
              </a:buClr>
              <a:defRPr sz="2800"/>
            </a:lvl1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41CEDC-73E1-47FF-AB7D-417CCD3E5234}" type="datetime1">
              <a:rPr lang="en-US" smtClean="0"/>
              <a:t>9/27/2016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2014 American Institutes for Research. All rights reserved.</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5707EB3-8718-45EF-88BA-FB7AC6F67A85}" type="slidenum">
              <a:rPr lang="en-US"/>
              <a:pPr>
                <a:defRPr/>
              </a:pPr>
              <a:t>‹#›</a:t>
            </a:fld>
            <a:endParaRPr lang="en-US" dirty="0"/>
          </a:p>
        </p:txBody>
      </p:sp>
    </p:spTree>
    <p:extLst>
      <p:ext uri="{BB962C8B-B14F-4D97-AF65-F5344CB8AC3E}">
        <p14:creationId xmlns:p14="http://schemas.microsoft.com/office/powerpoint/2010/main" val="269657195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5A377833-AC8D-4D1A-BFC1-020949578C1E}" type="slidenum">
              <a:rPr/>
              <a:pPr>
                <a:defRPr/>
              </a:pPr>
              <a:t>‹#›</a:t>
            </a:fld>
            <a:endParaRPr dirty="0"/>
          </a:p>
        </p:txBody>
      </p:sp>
    </p:spTree>
    <p:extLst>
      <p:ext uri="{BB962C8B-B14F-4D97-AF65-F5344CB8AC3E}">
        <p14:creationId xmlns:p14="http://schemas.microsoft.com/office/powerpoint/2010/main" val="353001856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236075" cy="6913563"/>
            <a:chOff x="0" y="0"/>
            <a:chExt cx="9235440" cy="6913014"/>
          </a:xfrm>
        </p:grpSpPr>
        <p:pic>
          <p:nvPicPr>
            <p:cNvPr id="5" name="Picture 7" descr="2201 AIR Corporate Template Bkg Slide.jpg"/>
            <p:cNvPicPr>
              <a:picLocks noChangeAspect="1"/>
            </p:cNvPicPr>
            <p:nvPr userDrawn="1"/>
          </p:nvPicPr>
          <p:blipFill>
            <a:blip r:embed="rId2">
              <a:extLst>
                <a:ext uri="{28A0092B-C50C-407E-A947-70E740481C1C}">
                  <a14:useLocalDpi xmlns:a14="http://schemas.microsoft.com/office/drawing/2010/main" val="0"/>
                </a:ext>
              </a:extLst>
            </a:blip>
            <a:srcRect l="296" t="311" r="169" b="348"/>
            <a:stretch>
              <a:fillRect/>
            </a:stretch>
          </p:blipFill>
          <p:spPr bwMode="auto">
            <a:xfrm>
              <a:off x="0" y="0"/>
              <a:ext cx="9235440" cy="691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a:off x="0" y="1701665"/>
              <a:ext cx="9235440" cy="261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3" name="Title 2"/>
          <p:cNvSpPr>
            <a:spLocks noGrp="1"/>
          </p:cNvSpPr>
          <p:nvPr>
            <p:ph type="title"/>
          </p:nvPr>
        </p:nvSpPr>
        <p:spPr/>
        <p:txBody>
          <a:bodyPr anchor="t"/>
          <a:lstStyle/>
          <a:p>
            <a:r>
              <a:rPr lang="en-US" smtClean="0"/>
              <a:t>Click to edit Master title style</a:t>
            </a:r>
            <a:endParaRPr lang="en-US" dirty="0"/>
          </a:p>
        </p:txBody>
      </p:sp>
      <p:sp>
        <p:nvSpPr>
          <p:cNvPr id="7" name="Slide Number Placeholder 1"/>
          <p:cNvSpPr>
            <a:spLocks noGrp="1"/>
          </p:cNvSpPr>
          <p:nvPr>
            <p:ph type="sldNum" sz="quarter" idx="10"/>
          </p:nvPr>
        </p:nvSpPr>
        <p:spPr/>
        <p:txBody>
          <a:bodyPr/>
          <a:lstStyle>
            <a:lvl1pPr>
              <a:defRPr/>
            </a:lvl1pPr>
          </a:lstStyle>
          <a:p>
            <a:pPr>
              <a:defRPr/>
            </a:pPr>
            <a:fld id="{2B7B2BAB-6514-4F18-8E0C-57DAA42479FE}" type="slidenum">
              <a:rPr/>
              <a:pPr>
                <a:defRPr/>
              </a:pPr>
              <a:t>‹#›</a:t>
            </a:fld>
            <a:endParaRPr dirty="0"/>
          </a:p>
        </p:txBody>
      </p:sp>
    </p:spTree>
    <p:extLst>
      <p:ext uri="{BB962C8B-B14F-4D97-AF65-F5344CB8AC3E}">
        <p14:creationId xmlns:p14="http://schemas.microsoft.com/office/powerpoint/2010/main" val="296830246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3EC48C24-F8BF-4854-A0F7-36A15F240513}" type="slidenum">
              <a:rPr/>
              <a:pPr>
                <a:defRPr/>
              </a:pPr>
              <a:t>‹#›</a:t>
            </a:fld>
            <a:endParaRPr dirty="0"/>
          </a:p>
        </p:txBody>
      </p:sp>
    </p:spTree>
    <p:extLst>
      <p:ext uri="{BB962C8B-B14F-4D97-AF65-F5344CB8AC3E}">
        <p14:creationId xmlns:p14="http://schemas.microsoft.com/office/powerpoint/2010/main" val="237103602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1"/>
          <p:cNvSpPr>
            <a:spLocks noGrp="1"/>
          </p:cNvSpPr>
          <p:nvPr>
            <p:ph type="sldNum" sz="quarter" idx="11"/>
          </p:nvPr>
        </p:nvSpPr>
        <p:spPr/>
        <p:txBody>
          <a:bodyPr/>
          <a:lstStyle>
            <a:lvl1pPr>
              <a:defRPr/>
            </a:lvl1pPr>
          </a:lstStyle>
          <a:p>
            <a:pPr>
              <a:defRPr/>
            </a:pPr>
            <a:fld id="{796373F9-C8F7-4AB6-A71E-052320560335}" type="slidenum">
              <a:rPr/>
              <a:pPr>
                <a:defRPr/>
              </a:pPr>
              <a:t>‹#›</a:t>
            </a:fld>
            <a:endParaRPr dirty="0"/>
          </a:p>
        </p:txBody>
      </p:sp>
    </p:spTree>
    <p:extLst>
      <p:ext uri="{BB962C8B-B14F-4D97-AF65-F5344CB8AC3E}">
        <p14:creationId xmlns:p14="http://schemas.microsoft.com/office/powerpoint/2010/main" val="24298389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55902D-EC24-4544-8B05-E957717CB7B7}" type="datetime1">
              <a:rPr lang="en-US" smtClean="0"/>
              <a:t>9/27/2016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2014 American Institutes for Research. All rights reserved.</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194409B-D067-4DD2-A1AA-7EBC9BAF642A}" type="slidenum">
              <a:rPr lang="en-US"/>
              <a:pPr>
                <a:defRPr/>
              </a:pPr>
              <a:t>‹#›</a:t>
            </a:fld>
            <a:endParaRPr lang="en-US" dirty="0"/>
          </a:p>
        </p:txBody>
      </p:sp>
    </p:spTree>
    <p:extLst>
      <p:ext uri="{BB962C8B-B14F-4D97-AF65-F5344CB8AC3E}">
        <p14:creationId xmlns:p14="http://schemas.microsoft.com/office/powerpoint/2010/main" val="296707244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8DFE61D-4F6A-412C-9C60-2161E474CB7D}" type="slidenum">
              <a:rPr lang="en-US"/>
              <a:pPr>
                <a:defRPr/>
              </a:pPr>
              <a:t>‹#›</a:t>
            </a:fld>
            <a:endParaRPr lang="en-US" dirty="0"/>
          </a:p>
        </p:txBody>
      </p:sp>
    </p:spTree>
    <p:extLst>
      <p:ext uri="{BB962C8B-B14F-4D97-AF65-F5344CB8AC3E}">
        <p14:creationId xmlns:p14="http://schemas.microsoft.com/office/powerpoint/2010/main" val="258060495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5EF4DCC-EC60-4008-8A9C-40A444B46910}" type="slidenum">
              <a:rPr/>
              <a:pPr>
                <a:defRPr/>
              </a:pPr>
              <a:t>‹#›</a:t>
            </a:fld>
            <a:endParaRPr dirty="0"/>
          </a:p>
        </p:txBody>
      </p:sp>
    </p:spTree>
    <p:extLst>
      <p:ext uri="{BB962C8B-B14F-4D97-AF65-F5344CB8AC3E}">
        <p14:creationId xmlns:p14="http://schemas.microsoft.com/office/powerpoint/2010/main" val="302143570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F1302BC-9423-4160-8A3E-D93B1F0A23E5}" type="slidenum">
              <a:rPr/>
              <a:pPr>
                <a:defRPr/>
              </a:pPr>
              <a:t>‹#›</a:t>
            </a:fld>
            <a:endParaRPr dirty="0"/>
          </a:p>
        </p:txBody>
      </p:sp>
    </p:spTree>
    <p:extLst>
      <p:ext uri="{BB962C8B-B14F-4D97-AF65-F5344CB8AC3E}">
        <p14:creationId xmlns:p14="http://schemas.microsoft.com/office/powerpoint/2010/main" val="133139323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CB0589AE-0AEC-4003-BE31-3CEFC96EA511}" type="slidenum">
              <a:rPr/>
              <a:pPr>
                <a:defRPr/>
              </a:pPr>
              <a:t>‹#›</a:t>
            </a:fld>
            <a:endParaRPr dirty="0"/>
          </a:p>
        </p:txBody>
      </p:sp>
    </p:spTree>
    <p:extLst>
      <p:ext uri="{BB962C8B-B14F-4D97-AF65-F5344CB8AC3E}">
        <p14:creationId xmlns:p14="http://schemas.microsoft.com/office/powerpoint/2010/main" val="187471695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1AE044E3-317B-4F18-BE0E-9C57E39D4724}" type="slidenum">
              <a:rPr/>
              <a:pPr>
                <a:defRPr/>
              </a:pPr>
              <a:t>‹#›</a:t>
            </a:fld>
            <a:endParaRPr dirty="0"/>
          </a:p>
        </p:txBody>
      </p:sp>
    </p:spTree>
    <p:extLst>
      <p:ext uri="{BB962C8B-B14F-4D97-AF65-F5344CB8AC3E}">
        <p14:creationId xmlns:p14="http://schemas.microsoft.com/office/powerpoint/2010/main" val="145952339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236075" cy="6913563"/>
            <a:chOff x="0" y="0"/>
            <a:chExt cx="9235440" cy="6913014"/>
          </a:xfrm>
        </p:grpSpPr>
        <p:pic>
          <p:nvPicPr>
            <p:cNvPr id="5" name="Picture 7" descr="2201 AIR Corporate Template Bkg Slide.jpg"/>
            <p:cNvPicPr>
              <a:picLocks noChangeAspect="1"/>
            </p:cNvPicPr>
            <p:nvPr userDrawn="1"/>
          </p:nvPicPr>
          <p:blipFill>
            <a:blip r:embed="rId2">
              <a:extLst>
                <a:ext uri="{28A0092B-C50C-407E-A947-70E740481C1C}">
                  <a14:useLocalDpi xmlns:a14="http://schemas.microsoft.com/office/drawing/2010/main" val="0"/>
                </a:ext>
              </a:extLst>
            </a:blip>
            <a:srcRect l="296" t="311" r="169" b="348"/>
            <a:stretch>
              <a:fillRect/>
            </a:stretch>
          </p:blipFill>
          <p:spPr bwMode="auto">
            <a:xfrm>
              <a:off x="0" y="0"/>
              <a:ext cx="9235440" cy="691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a:off x="0" y="1701665"/>
              <a:ext cx="9235440" cy="261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3" name="Title 2"/>
          <p:cNvSpPr>
            <a:spLocks noGrp="1"/>
          </p:cNvSpPr>
          <p:nvPr>
            <p:ph type="title"/>
          </p:nvPr>
        </p:nvSpPr>
        <p:spPr/>
        <p:txBody>
          <a:bodyPr anchor="t"/>
          <a:lstStyle/>
          <a:p>
            <a:r>
              <a:rPr lang="en-US" smtClean="0"/>
              <a:t>Click to edit Master title style</a:t>
            </a:r>
            <a:endParaRPr lang="en-US" dirty="0"/>
          </a:p>
        </p:txBody>
      </p:sp>
      <p:sp>
        <p:nvSpPr>
          <p:cNvPr id="7" name="Slide Number Placeholder 1"/>
          <p:cNvSpPr>
            <a:spLocks noGrp="1"/>
          </p:cNvSpPr>
          <p:nvPr>
            <p:ph type="sldNum" sz="quarter" idx="10"/>
          </p:nvPr>
        </p:nvSpPr>
        <p:spPr/>
        <p:txBody>
          <a:bodyPr/>
          <a:lstStyle>
            <a:lvl1pPr>
              <a:defRPr/>
            </a:lvl1pPr>
          </a:lstStyle>
          <a:p>
            <a:pPr>
              <a:defRPr/>
            </a:pPr>
            <a:fld id="{06D61587-8CC6-451F-AEE3-9C21DCC6ADEA}" type="slidenum">
              <a:rPr/>
              <a:pPr>
                <a:defRPr/>
              </a:pPr>
              <a:t>‹#›</a:t>
            </a:fld>
            <a:endParaRPr dirty="0"/>
          </a:p>
        </p:txBody>
      </p:sp>
    </p:spTree>
    <p:extLst>
      <p:ext uri="{BB962C8B-B14F-4D97-AF65-F5344CB8AC3E}">
        <p14:creationId xmlns:p14="http://schemas.microsoft.com/office/powerpoint/2010/main" val="324133585"/>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8.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2201 AIR Corporate Template Bkg Title.jpg"/>
          <p:cNvPicPr>
            <a:picLocks noChangeAspect="1"/>
          </p:cNvPicPr>
          <p:nvPr/>
        </p:nvPicPr>
        <p:blipFill>
          <a:blip r:embed="rId5">
            <a:extLst>
              <a:ext uri="{28A0092B-C50C-407E-A947-70E740481C1C}">
                <a14:useLocalDpi xmlns:a14="http://schemas.microsoft.com/office/drawing/2010/main" val="0"/>
              </a:ext>
            </a:extLst>
          </a:blip>
          <a:srcRect r="645"/>
          <a:stretch>
            <a:fillRect/>
          </a:stretch>
        </p:blipFill>
        <p:spPr bwMode="auto">
          <a:xfrm>
            <a:off x="0" y="0"/>
            <a:ext cx="9236075"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gray">
          <a:xfrm>
            <a:off x="684213" y="1152525"/>
            <a:ext cx="82280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1028" name="Text Placeholder 2"/>
          <p:cNvSpPr>
            <a:spLocks noGrp="1"/>
          </p:cNvSpPr>
          <p:nvPr>
            <p:ph type="body" idx="1"/>
          </p:nvPr>
        </p:nvSpPr>
        <p:spPr bwMode="gray">
          <a:xfrm>
            <a:off x="684213" y="2935288"/>
            <a:ext cx="8228012"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endParaRPr lang="en-US" altLang="en-US" smtClean="0"/>
          </a:p>
          <a:p>
            <a:pPr lvl="1"/>
            <a:endParaRPr lang="en-US" altLang="en-US" smtClean="0"/>
          </a:p>
          <a:p>
            <a:pPr lvl="1"/>
            <a:r>
              <a:rPr lang="en-US" altLang="en-US" smtClean="0"/>
              <a:t>Second level</a:t>
            </a:r>
          </a:p>
          <a:p>
            <a:pPr lvl="2"/>
            <a:r>
              <a:rPr lang="en-US" altLang="en-US" smtClean="0"/>
              <a:t>Third level</a:t>
            </a:r>
          </a:p>
        </p:txBody>
      </p:sp>
      <p:sp>
        <p:nvSpPr>
          <p:cNvPr id="2" name="Date Placeholder 1"/>
          <p:cNvSpPr>
            <a:spLocks noGrp="1"/>
          </p:cNvSpPr>
          <p:nvPr>
            <p:ph type="dt" sz="half" idx="2"/>
          </p:nvPr>
        </p:nvSpPr>
        <p:spPr bwMode="gray">
          <a:xfrm>
            <a:off x="6419850" y="6046788"/>
            <a:ext cx="2492375" cy="153987"/>
          </a:xfrm>
          <a:prstGeom prst="rect">
            <a:avLst/>
          </a:prstGeom>
        </p:spPr>
        <p:txBody>
          <a:bodyPr vert="horz" lIns="0" tIns="0" rIns="0" bIns="0" rtlCol="0" anchor="ctr">
            <a:spAutoFit/>
          </a:bodyPr>
          <a:lstStyle>
            <a:lvl1pPr algn="r">
              <a:defRPr sz="1000">
                <a:solidFill>
                  <a:schemeClr val="tx2">
                    <a:lumMod val="75000"/>
                  </a:schemeClr>
                </a:solidFill>
                <a:latin typeface="Arial" panose="020B0604020202020204" pitchFamily="34" charset="0"/>
                <a:cs typeface="Arial" charset="0"/>
              </a:defRPr>
            </a:lvl1pPr>
          </a:lstStyle>
          <a:p>
            <a:pPr>
              <a:defRPr/>
            </a:pPr>
            <a:fld id="{7C5ABD93-B9B1-4059-89F9-6ED1ED61E147}" type="datetime1">
              <a:rPr lang="en-US" smtClean="0"/>
              <a:t>9/27/2016</a:t>
            </a:fld>
            <a:endParaRPr lang="en-US" dirty="0"/>
          </a:p>
        </p:txBody>
      </p:sp>
      <p:sp>
        <p:nvSpPr>
          <p:cNvPr id="3" name="Footer Placeholder 2"/>
          <p:cNvSpPr>
            <a:spLocks noGrp="1"/>
          </p:cNvSpPr>
          <p:nvPr>
            <p:ph type="ftr" sz="quarter" idx="3"/>
          </p:nvPr>
        </p:nvSpPr>
        <p:spPr bwMode="gray">
          <a:xfrm>
            <a:off x="5327650" y="6567488"/>
            <a:ext cx="3584575" cy="123825"/>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cs typeface="Arial" charset="0"/>
              </a:defRPr>
            </a:lvl1pPr>
          </a:lstStyle>
          <a:p>
            <a:pPr>
              <a:defRPr/>
            </a:pPr>
            <a:r>
              <a:rPr lang="en-US" dirty="0" smtClean="0"/>
              <a:t>Copyright © 2014 American Institutes for Research. All rights reserved.</a:t>
            </a:r>
            <a:endParaRPr lang="en-US" dirty="0"/>
          </a:p>
        </p:txBody>
      </p:sp>
    </p:spTree>
  </p:cSld>
  <p:clrMap bg1="lt1" tx1="dk1" bg2="lt2" tx2="dk2" accent1="accent1" accent2="accent2" accent3="accent3" accent4="accent4" accent5="accent5" accent6="accent6" hlink="hlink" folHlink="folHlink"/>
  <p:sldLayoutIdLst>
    <p:sldLayoutId id="2147484038" r:id="rId1"/>
    <p:sldLayoutId id="2147484054" r:id="rId2"/>
    <p:sldLayoutId id="2147484055" r:id="rId3"/>
  </p:sldLayoutIdLst>
  <p:transition spd="slow"/>
  <p:hf hdr="0" dt="0"/>
  <p:txStyles>
    <p:titleStyle>
      <a:lvl1pPr algn="l" rtl="0" eaLnBrk="0" fontAlgn="base" hangingPunct="0">
        <a:spcBef>
          <a:spcPct val="0"/>
        </a:spcBef>
        <a:spcAft>
          <a:spcPct val="0"/>
        </a:spcAft>
        <a:defRPr sz="5000" b="1" kern="1200">
          <a:solidFill>
            <a:schemeClr val="bg1"/>
          </a:solidFill>
          <a:latin typeface="+mj-lt"/>
          <a:ea typeface="+mj-ea"/>
          <a:cs typeface="+mj-cs"/>
        </a:defRPr>
      </a:lvl1pPr>
      <a:lvl2pPr algn="l" rtl="0" eaLnBrk="0" fontAlgn="base" hangingPunct="0">
        <a:spcBef>
          <a:spcPct val="0"/>
        </a:spcBef>
        <a:spcAft>
          <a:spcPct val="0"/>
        </a:spcAft>
        <a:defRPr sz="5000" b="1">
          <a:solidFill>
            <a:schemeClr val="bg1"/>
          </a:solidFill>
          <a:latin typeface="Arial Narrow" pitchFamily="34" charset="0"/>
        </a:defRPr>
      </a:lvl2pPr>
      <a:lvl3pPr algn="l" rtl="0" eaLnBrk="0" fontAlgn="base" hangingPunct="0">
        <a:spcBef>
          <a:spcPct val="0"/>
        </a:spcBef>
        <a:spcAft>
          <a:spcPct val="0"/>
        </a:spcAft>
        <a:defRPr sz="5000" b="1">
          <a:solidFill>
            <a:schemeClr val="bg1"/>
          </a:solidFill>
          <a:latin typeface="Arial Narrow" pitchFamily="34" charset="0"/>
        </a:defRPr>
      </a:lvl3pPr>
      <a:lvl4pPr algn="l" rtl="0" eaLnBrk="0" fontAlgn="base" hangingPunct="0">
        <a:spcBef>
          <a:spcPct val="0"/>
        </a:spcBef>
        <a:spcAft>
          <a:spcPct val="0"/>
        </a:spcAft>
        <a:defRPr sz="5000" b="1">
          <a:solidFill>
            <a:schemeClr val="bg1"/>
          </a:solidFill>
          <a:latin typeface="Arial Narrow" pitchFamily="34" charset="0"/>
        </a:defRPr>
      </a:lvl4pPr>
      <a:lvl5pPr algn="l" rtl="0" eaLnBrk="0" fontAlgn="base" hangingPunct="0">
        <a:spcBef>
          <a:spcPct val="0"/>
        </a:spcBef>
        <a:spcAft>
          <a:spcPct val="0"/>
        </a:spcAft>
        <a:defRPr sz="5000" b="1">
          <a:solidFill>
            <a:schemeClr val="bg1"/>
          </a:solidFill>
          <a:latin typeface="Arial Narrow"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0" fontAlgn="base" hangingPunct="0">
        <a:spcBef>
          <a:spcPct val="20000"/>
        </a:spcBef>
        <a:spcAft>
          <a:spcPct val="0"/>
        </a:spcAft>
        <a:defRPr sz="3200" kern="1200">
          <a:solidFill>
            <a:srgbClr val="BFBFBF"/>
          </a:solidFill>
          <a:latin typeface="+mn-lt"/>
          <a:ea typeface="+mn-ea"/>
          <a:cs typeface="Arial" pitchFamily="34" charset="0"/>
        </a:defRPr>
      </a:lvl1pPr>
      <a:lvl2pPr marL="457200" indent="-457200" algn="l" rtl="0" eaLnBrk="0" fontAlgn="base" hangingPunct="0">
        <a:spcBef>
          <a:spcPct val="20000"/>
        </a:spcBef>
        <a:spcAft>
          <a:spcPct val="0"/>
        </a:spcAft>
        <a:defRPr sz="2400" kern="1200">
          <a:solidFill>
            <a:schemeClr val="bg1"/>
          </a:solidFill>
          <a:latin typeface="+mn-lt"/>
          <a:ea typeface="+mn-ea"/>
          <a:cs typeface="Arial" pitchFamily="34" charset="0"/>
        </a:defRPr>
      </a:lvl2pPr>
      <a:lvl3pPr marL="914400" indent="-914400" algn="l" rtl="0" eaLnBrk="0" fontAlgn="base" hangingPunct="0">
        <a:spcBef>
          <a:spcPct val="20000"/>
        </a:spcBef>
        <a:spcAft>
          <a:spcPct val="0"/>
        </a:spcAft>
        <a:defRPr sz="2000" kern="1200">
          <a:solidFill>
            <a:schemeClr val="bg1"/>
          </a:solidFill>
          <a:latin typeface="+mn-lt"/>
          <a:ea typeface="+mn-ea"/>
          <a:cs typeface="Arial" pitchFamily="34" charset="0"/>
        </a:defRPr>
      </a:lvl3pPr>
      <a:lvl4pPr marL="1600200" indent="-228600" algn="l" rtl="0" eaLnBrk="0" fontAlgn="base" hangingPunct="0">
        <a:spcBef>
          <a:spcPct val="20000"/>
        </a:spcBef>
        <a:spcAft>
          <a:spcPct val="0"/>
        </a:spcAft>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2201 AIR Corporate Template Bkg Divider.jpg"/>
          <p:cNvPicPr>
            <a:picLocks noChangeAspect="1"/>
          </p:cNvPicPr>
          <p:nvPr/>
        </p:nvPicPr>
        <p:blipFill>
          <a:blip r:embed="rId3">
            <a:extLst>
              <a:ext uri="{28A0092B-C50C-407E-A947-70E740481C1C}">
                <a14:useLocalDpi xmlns:a14="http://schemas.microsoft.com/office/drawing/2010/main" val="0"/>
              </a:ext>
            </a:extLst>
          </a:blip>
          <a:srcRect l="185" r="221" b="310"/>
          <a:stretch>
            <a:fillRect/>
          </a:stretch>
        </p:blipFill>
        <p:spPr bwMode="auto">
          <a:xfrm>
            <a:off x="0" y="0"/>
            <a:ext cx="9236075"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87388" y="3709988"/>
            <a:ext cx="822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lvl="0"/>
            <a:r>
              <a:rPr lang="en-US" altLang="en-US" smtClean="0"/>
              <a:t>Click to edit Master title style</a:t>
            </a:r>
          </a:p>
        </p:txBody>
      </p:sp>
      <p:sp>
        <p:nvSpPr>
          <p:cNvPr id="2052" name="Text Placeholder 2"/>
          <p:cNvSpPr>
            <a:spLocks noGrp="1"/>
          </p:cNvSpPr>
          <p:nvPr>
            <p:ph type="body" idx="1"/>
          </p:nvPr>
        </p:nvSpPr>
        <p:spPr bwMode="auto">
          <a:xfrm>
            <a:off x="687388" y="4529138"/>
            <a:ext cx="82296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p:txBody>
      </p:sp>
      <p:sp>
        <p:nvSpPr>
          <p:cNvPr id="6" name="Slide Number Placeholder 5"/>
          <p:cNvSpPr>
            <a:spLocks noGrp="1"/>
          </p:cNvSpPr>
          <p:nvPr>
            <p:ph type="sldNum" sz="quarter" idx="4"/>
          </p:nvPr>
        </p:nvSpPr>
        <p:spPr>
          <a:xfrm>
            <a:off x="8755063" y="6507163"/>
            <a:ext cx="157162" cy="153987"/>
          </a:xfrm>
          <a:prstGeom prst="rect">
            <a:avLst/>
          </a:prstGeom>
        </p:spPr>
        <p:txBody>
          <a:bodyPr vert="horz" wrap="none" lIns="0" tIns="0" rIns="0" bIns="0" rtlCol="0" anchor="ctr">
            <a:spAutoFit/>
          </a:bodyPr>
          <a:lstStyle>
            <a:lvl1pPr algn="r">
              <a:defRPr sz="1000">
                <a:solidFill>
                  <a:schemeClr val="tx2">
                    <a:lumMod val="75000"/>
                  </a:schemeClr>
                </a:solidFill>
                <a:latin typeface="Arial" panose="020B0604020202020204" pitchFamily="34" charset="0"/>
                <a:cs typeface="Arial" charset="0"/>
              </a:defRPr>
            </a:lvl1pPr>
          </a:lstStyle>
          <a:p>
            <a:pPr>
              <a:defRPr/>
            </a:pPr>
            <a:fld id="{A669DE63-B737-4757-AE05-7DDA172670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39" r:id="rId1"/>
  </p:sldLayoutIdLst>
  <p:transition spd="slow"/>
  <p:hf hdr="0" dt="0"/>
  <p:txStyles>
    <p:titleStyle>
      <a:lvl1pPr algn="ctr" rtl="0" eaLnBrk="0" fontAlgn="base" hangingPunct="0">
        <a:spcBef>
          <a:spcPct val="0"/>
        </a:spcBef>
        <a:spcAft>
          <a:spcPct val="0"/>
        </a:spcAft>
        <a:defRPr lang="en-US" sz="4400" b="1" kern="1200" dirty="0">
          <a:solidFill>
            <a:schemeClr val="bg1"/>
          </a:solidFill>
          <a:latin typeface="+mn-lt"/>
          <a:ea typeface="MS PGothic" pitchFamily="34" charset="-128"/>
          <a:cs typeface="+mj-cs"/>
        </a:defRPr>
      </a:lvl1pPr>
      <a:lvl2pPr algn="ctr" rtl="0" eaLnBrk="0" fontAlgn="base" hangingPunct="0">
        <a:spcBef>
          <a:spcPct val="0"/>
        </a:spcBef>
        <a:spcAft>
          <a:spcPct val="0"/>
        </a:spcAft>
        <a:defRPr sz="4400" b="1">
          <a:solidFill>
            <a:schemeClr val="bg1"/>
          </a:solidFill>
          <a:latin typeface="Arial" charset="0"/>
          <a:ea typeface="MS PGothic" pitchFamily="34" charset="-128"/>
        </a:defRPr>
      </a:lvl2pPr>
      <a:lvl3pPr algn="ctr" rtl="0" eaLnBrk="0" fontAlgn="base" hangingPunct="0">
        <a:spcBef>
          <a:spcPct val="0"/>
        </a:spcBef>
        <a:spcAft>
          <a:spcPct val="0"/>
        </a:spcAft>
        <a:defRPr sz="4400" b="1">
          <a:solidFill>
            <a:schemeClr val="bg1"/>
          </a:solidFill>
          <a:latin typeface="Arial" charset="0"/>
          <a:ea typeface="MS PGothic" pitchFamily="34" charset="-128"/>
        </a:defRPr>
      </a:lvl3pPr>
      <a:lvl4pPr algn="ctr" rtl="0" eaLnBrk="0" fontAlgn="base" hangingPunct="0">
        <a:spcBef>
          <a:spcPct val="0"/>
        </a:spcBef>
        <a:spcAft>
          <a:spcPct val="0"/>
        </a:spcAft>
        <a:defRPr sz="4400" b="1">
          <a:solidFill>
            <a:schemeClr val="bg1"/>
          </a:solidFill>
          <a:latin typeface="Arial" charset="0"/>
          <a:ea typeface="MS PGothic" pitchFamily="34" charset="-128"/>
        </a:defRPr>
      </a:lvl4pPr>
      <a:lvl5pPr algn="ctr" rtl="0" eaLnBrk="0" fontAlgn="base" hangingPunct="0">
        <a:spcBef>
          <a:spcPct val="0"/>
        </a:spcBef>
        <a:spcAft>
          <a:spcPct val="0"/>
        </a:spcAft>
        <a:defRPr sz="4400" b="1">
          <a:solidFill>
            <a:schemeClr val="bg1"/>
          </a:solidFill>
          <a:latin typeface="Arial" charset="0"/>
          <a:ea typeface="MS PGothic" pitchFamily="34" charset="-128"/>
        </a:defRPr>
      </a:lvl5pPr>
      <a:lvl6pPr marL="457200" algn="ctr" rtl="0" fontAlgn="base">
        <a:spcBef>
          <a:spcPct val="0"/>
        </a:spcBef>
        <a:spcAft>
          <a:spcPct val="0"/>
        </a:spcAft>
        <a:defRPr sz="4400" b="1">
          <a:solidFill>
            <a:schemeClr val="bg1"/>
          </a:solidFill>
          <a:latin typeface="Arial" charset="0"/>
          <a:ea typeface="MS PGothic" pitchFamily="34" charset="-128"/>
        </a:defRPr>
      </a:lvl6pPr>
      <a:lvl7pPr marL="914400" algn="ctr" rtl="0" fontAlgn="base">
        <a:spcBef>
          <a:spcPct val="0"/>
        </a:spcBef>
        <a:spcAft>
          <a:spcPct val="0"/>
        </a:spcAft>
        <a:defRPr sz="4400" b="1">
          <a:solidFill>
            <a:schemeClr val="bg1"/>
          </a:solidFill>
          <a:latin typeface="Arial" charset="0"/>
          <a:ea typeface="MS PGothic" pitchFamily="34" charset="-128"/>
        </a:defRPr>
      </a:lvl7pPr>
      <a:lvl8pPr marL="1371600" algn="ctr" rtl="0" fontAlgn="base">
        <a:spcBef>
          <a:spcPct val="0"/>
        </a:spcBef>
        <a:spcAft>
          <a:spcPct val="0"/>
        </a:spcAft>
        <a:defRPr sz="4400" b="1">
          <a:solidFill>
            <a:schemeClr val="bg1"/>
          </a:solidFill>
          <a:latin typeface="Arial" charset="0"/>
          <a:ea typeface="MS PGothic" pitchFamily="34" charset="-128"/>
        </a:defRPr>
      </a:lvl8pPr>
      <a:lvl9pPr marL="1828800" algn="ctr" rtl="0" fontAlgn="base">
        <a:spcBef>
          <a:spcPct val="0"/>
        </a:spcBef>
        <a:spcAft>
          <a:spcPct val="0"/>
        </a:spcAft>
        <a:defRPr sz="4400" b="1">
          <a:solidFill>
            <a:schemeClr val="bg1"/>
          </a:solidFill>
          <a:latin typeface="Arial" charset="0"/>
          <a:ea typeface="MS PGothic" pitchFamily="34" charset="-128"/>
        </a:defRPr>
      </a:lvl9pPr>
    </p:titleStyle>
    <p:bodyStyle>
      <a:lvl1pPr marL="342900" indent="-342900" algn="l" rtl="0" eaLnBrk="0" fontAlgn="base" hangingPunct="0">
        <a:spcBef>
          <a:spcPct val="20000"/>
        </a:spcBef>
        <a:spcAft>
          <a:spcPct val="0"/>
        </a:spcAft>
        <a:buFont typeface="Arial" charset="0"/>
        <a:defRPr lang="en-US" sz="3200" kern="1200">
          <a:solidFill>
            <a:srgbClr val="BFBFBF"/>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2pPr>
      <a:lvl3pPr marL="1143000" indent="-22860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3pPr>
      <a:lvl4pPr marL="1600200" indent="-22860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4pPr>
      <a:lvl5pPr marL="2057400" indent="-228600" algn="l" rtl="0" eaLnBrk="0" fontAlgn="base" hangingPunct="0">
        <a:spcBef>
          <a:spcPct val="20000"/>
        </a:spcBef>
        <a:spcAft>
          <a:spcPct val="0"/>
        </a:spcAft>
        <a:buFont typeface="Arial" charset="0"/>
        <a:buChar char="»"/>
        <a:defRPr lang="en-US" kern="1200" dirty="0">
          <a:solidFill>
            <a:schemeClr val="bg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2201 AIR Corporate Template Bkg Slide.jpg"/>
          <p:cNvPicPr>
            <a:picLocks noChangeAspect="1"/>
          </p:cNvPicPr>
          <p:nvPr/>
        </p:nvPicPr>
        <p:blipFill>
          <a:blip r:embed="rId9">
            <a:extLst>
              <a:ext uri="{28A0092B-C50C-407E-A947-70E740481C1C}">
                <a14:useLocalDpi xmlns:a14="http://schemas.microsoft.com/office/drawing/2010/main" val="0"/>
              </a:ext>
            </a:extLst>
          </a:blip>
          <a:srcRect l="201" t="494" r="201" b="494"/>
          <a:stretch>
            <a:fillRect/>
          </a:stretch>
        </p:blipFill>
        <p:spPr bwMode="gray">
          <a:xfrm>
            <a:off x="0" y="0"/>
            <a:ext cx="92360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spAutoFit/>
          </a:bodyPr>
          <a:lstStyle>
            <a:lvl1pPr algn="r">
              <a:defRPr lang="en-US" sz="1000">
                <a:solidFill>
                  <a:schemeClr val="bg1">
                    <a:lumMod val="75000"/>
                  </a:schemeClr>
                </a:solidFill>
                <a:latin typeface="+mn-lt"/>
                <a:ea typeface="ＭＳ Ｐゴシック" charset="-128"/>
                <a:cs typeface="+mn-cs"/>
              </a:defRPr>
            </a:lvl1pPr>
          </a:lstStyle>
          <a:p>
            <a:pPr>
              <a:defRPr/>
            </a:pPr>
            <a:fld id="{D40C09DC-E927-40F5-ABCD-2AE7BB256DC0}"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56" r:id="rId5"/>
    <p:sldLayoutId id="2147484044" r:id="rId6"/>
    <p:sldLayoutId id="2147484060" r:id="rId7"/>
  </p:sldLayoutIdLst>
  <p:transition spd="slow"/>
  <p:timing>
    <p:tnLst>
      <p:par>
        <p:cTn id="1" dur="indefinite" restart="never" nodeType="tmRoot"/>
      </p:par>
    </p:tnLst>
  </p:timing>
  <p:hf hdr="0" dt="0"/>
  <p:txStyles>
    <p:titleStyle>
      <a:lvl1pPr algn="l" rtl="0" eaLnBrk="0" fontAlgn="base" hangingPunct="0">
        <a:spcBef>
          <a:spcPct val="0"/>
        </a:spcBef>
        <a:spcAft>
          <a:spcPct val="0"/>
        </a:spcAft>
        <a:defRPr lang="en-US" sz="4800" kern="1200" dirty="0">
          <a:solidFill>
            <a:srgbClr val="A6A6A6"/>
          </a:solidFill>
          <a:latin typeface="+mj-lt"/>
          <a:ea typeface="MS PGothic" pitchFamily="34" charset="-128"/>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2201 AIR Corporate Template Bkg Contact.jpg"/>
          <p:cNvPicPr>
            <a:picLocks noChangeAspect="1"/>
          </p:cNvPicPr>
          <p:nvPr/>
        </p:nvPicPr>
        <p:blipFill>
          <a:blip r:embed="rId3">
            <a:extLst>
              <a:ext uri="{28A0092B-C50C-407E-A947-70E740481C1C}">
                <a14:useLocalDpi xmlns:a14="http://schemas.microsoft.com/office/drawing/2010/main" val="0"/>
              </a:ext>
            </a:extLst>
          </a:blip>
          <a:srcRect r="648"/>
          <a:stretch>
            <a:fillRect/>
          </a:stretch>
        </p:blipFill>
        <p:spPr bwMode="auto">
          <a:xfrm>
            <a:off x="0" y="0"/>
            <a:ext cx="9234488"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Placeholder 1"/>
          <p:cNvSpPr>
            <a:spLocks noGrp="1"/>
          </p:cNvSpPr>
          <p:nvPr>
            <p:ph type="body" idx="1"/>
          </p:nvPr>
        </p:nvSpPr>
        <p:spPr bwMode="gray">
          <a:xfrm>
            <a:off x="687388" y="2055813"/>
            <a:ext cx="8224837"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1"/>
          <p:cNvSpPr>
            <a:spLocks noGrp="1"/>
          </p:cNvSpPr>
          <p:nvPr>
            <p:ph type="sldNum" sz="quarter" idx="4"/>
          </p:nvPr>
        </p:nvSpPr>
        <p:spPr bwMode="gray">
          <a:xfrm>
            <a:off x="8755063" y="6110288"/>
            <a:ext cx="157162" cy="153987"/>
          </a:xfrm>
          <a:prstGeom prst="rect">
            <a:avLst/>
          </a:prstGeom>
          <a:noFill/>
        </p:spPr>
        <p:txBody>
          <a:bodyPr wrap="none" lIns="0" tIns="0" rIns="0" bIns="0">
            <a:spAutoFit/>
          </a:bodyPr>
          <a:lstStyle>
            <a:lvl1pPr algn="r">
              <a:defRPr lang="en-US" sz="1000">
                <a:solidFill>
                  <a:schemeClr val="tx2">
                    <a:lumMod val="75000"/>
                  </a:schemeClr>
                </a:solidFill>
                <a:latin typeface="+mn-lt"/>
                <a:ea typeface="ＭＳ Ｐゴシック" charset="-128"/>
                <a:cs typeface="+mn-cs"/>
              </a:defRPr>
            </a:lvl1pPr>
          </a:lstStyle>
          <a:p>
            <a:pPr>
              <a:defRPr/>
            </a:pPr>
            <a:fld id="{57913207-71AE-45A3-A5A2-61DF04F82AFB}"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045" r:id="rId1"/>
  </p:sldLayoutIdLst>
  <p:transition spd="slow"/>
  <p:timing>
    <p:tnLst>
      <p:par>
        <p:cTn id="1" dur="indefinite" restart="never" nodeType="tmRoot"/>
      </p:par>
    </p:tnLst>
  </p:timing>
  <p:hf hdr="0" dt="0"/>
  <p:txStyles>
    <p:titleStyle>
      <a:lvl1pPr algn="l" rtl="0" eaLnBrk="0" fontAlgn="base" hangingPunct="0">
        <a:spcBef>
          <a:spcPct val="0"/>
        </a:spcBef>
        <a:spcAft>
          <a:spcPct val="0"/>
        </a:spcAft>
        <a:defRPr sz="3200" kern="1200">
          <a:solidFill>
            <a:schemeClr val="bg1"/>
          </a:solidFill>
          <a:latin typeface="Franklin Gothic Demi" pitchFamily="34" charset="0"/>
          <a:ea typeface="MS PGothic" pitchFamily="34"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1pPr>
      <a:lvl2pPr marL="4572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2pPr>
      <a:lvl3pPr marL="9144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3pPr>
      <a:lvl4pPr marL="13716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4pPr>
      <a:lvl5pPr marL="1828800" algn="l" rtl="0" eaLnBrk="0" fontAlgn="base" hangingPunct="0">
        <a:spcBef>
          <a:spcPct val="0"/>
        </a:spcBef>
        <a:spcAft>
          <a:spcPct val="0"/>
        </a:spcAft>
        <a:buClr>
          <a:srgbClr val="78A22F"/>
        </a:buClr>
        <a:buFont typeface="Arial" charset="0"/>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descr="2201 AIR Corporate Template Bkg Title.jpg"/>
          <p:cNvPicPr>
            <a:picLocks noChangeAspect="1"/>
          </p:cNvPicPr>
          <p:nvPr/>
        </p:nvPicPr>
        <p:blipFill>
          <a:blip r:embed="rId5">
            <a:extLst>
              <a:ext uri="{28A0092B-C50C-407E-A947-70E740481C1C}">
                <a14:useLocalDpi xmlns:a14="http://schemas.microsoft.com/office/drawing/2010/main" val="0"/>
              </a:ext>
            </a:extLst>
          </a:blip>
          <a:srcRect r="645"/>
          <a:stretch>
            <a:fillRect/>
          </a:stretch>
        </p:blipFill>
        <p:spPr bwMode="auto">
          <a:xfrm>
            <a:off x="0" y="0"/>
            <a:ext cx="9236075"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gray">
          <a:xfrm>
            <a:off x="684213" y="1152525"/>
            <a:ext cx="82280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5124" name="Text Placeholder 2"/>
          <p:cNvSpPr>
            <a:spLocks noGrp="1"/>
          </p:cNvSpPr>
          <p:nvPr>
            <p:ph type="body" idx="1"/>
          </p:nvPr>
        </p:nvSpPr>
        <p:spPr bwMode="gray">
          <a:xfrm>
            <a:off x="684213" y="2935288"/>
            <a:ext cx="8228012"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endParaRPr lang="en-US" altLang="en-US" smtClean="0"/>
          </a:p>
          <a:p>
            <a:pPr lvl="1"/>
            <a:endParaRPr lang="en-US" altLang="en-US" smtClean="0"/>
          </a:p>
          <a:p>
            <a:pPr lvl="1"/>
            <a:r>
              <a:rPr lang="en-US" altLang="en-US" smtClean="0"/>
              <a:t>Second level</a:t>
            </a:r>
          </a:p>
          <a:p>
            <a:pPr lvl="2"/>
            <a:r>
              <a:rPr lang="en-US" altLang="en-US" smtClean="0"/>
              <a:t>Third level</a:t>
            </a:r>
          </a:p>
        </p:txBody>
      </p:sp>
      <p:sp>
        <p:nvSpPr>
          <p:cNvPr id="2" name="Date Placeholder 1"/>
          <p:cNvSpPr>
            <a:spLocks noGrp="1"/>
          </p:cNvSpPr>
          <p:nvPr>
            <p:ph type="dt" sz="half" idx="2"/>
          </p:nvPr>
        </p:nvSpPr>
        <p:spPr bwMode="gray">
          <a:xfrm>
            <a:off x="6419850" y="6046788"/>
            <a:ext cx="2492375" cy="153987"/>
          </a:xfrm>
          <a:prstGeom prst="rect">
            <a:avLst/>
          </a:prstGeom>
        </p:spPr>
        <p:txBody>
          <a:bodyPr vert="horz" lIns="0" tIns="0" rIns="0" bIns="0" rtlCol="0" anchor="ctr">
            <a:spAutoFit/>
          </a:bodyPr>
          <a:lstStyle>
            <a:lvl1pPr algn="r">
              <a:defRPr sz="1000">
                <a:solidFill>
                  <a:schemeClr val="tx2">
                    <a:lumMod val="75000"/>
                  </a:schemeClr>
                </a:solidFill>
                <a:latin typeface="Arial" panose="020B0604020202020204" pitchFamily="34" charset="0"/>
                <a:cs typeface="Arial" charset="0"/>
              </a:defRPr>
            </a:lvl1pPr>
          </a:lstStyle>
          <a:p>
            <a:pPr>
              <a:defRPr/>
            </a:pPr>
            <a:fld id="{B27FA8EB-6CFA-45D4-B500-25C99C7B5FB0}" type="datetime1">
              <a:rPr lang="en-US" smtClean="0"/>
              <a:t>9/27/2016</a:t>
            </a:fld>
            <a:endParaRPr lang="en-US" dirty="0"/>
          </a:p>
        </p:txBody>
      </p:sp>
      <p:sp>
        <p:nvSpPr>
          <p:cNvPr id="3" name="Footer Placeholder 2"/>
          <p:cNvSpPr>
            <a:spLocks noGrp="1"/>
          </p:cNvSpPr>
          <p:nvPr>
            <p:ph type="ftr" sz="quarter" idx="3"/>
          </p:nvPr>
        </p:nvSpPr>
        <p:spPr bwMode="gray">
          <a:xfrm>
            <a:off x="5327650" y="6567488"/>
            <a:ext cx="3584575" cy="123825"/>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cs typeface="Arial" charset="0"/>
              </a:defRPr>
            </a:lvl1pPr>
          </a:lstStyle>
          <a:p>
            <a:pPr>
              <a:defRPr/>
            </a:pPr>
            <a:r>
              <a:rPr lang="en-US" dirty="0" smtClean="0"/>
              <a:t>Copyright © 2014 American Institutes for Research. All rights reserved.</a:t>
            </a:r>
            <a:endParaRPr lang="en-US" dirty="0"/>
          </a:p>
        </p:txBody>
      </p:sp>
    </p:spTree>
  </p:cSld>
  <p:clrMap bg1="lt1" tx1="dk1" bg2="lt2" tx2="dk2" accent1="accent1" accent2="accent2" accent3="accent3" accent4="accent4" accent5="accent5" accent6="accent6" hlink="hlink" folHlink="folHlink"/>
  <p:sldLayoutIdLst>
    <p:sldLayoutId id="2147484046" r:id="rId1"/>
    <p:sldLayoutId id="2147484057" r:id="rId2"/>
    <p:sldLayoutId id="2147484058" r:id="rId3"/>
  </p:sldLayoutIdLst>
  <p:transition spd="slow"/>
  <p:hf hdr="0" dt="0"/>
  <p:txStyles>
    <p:titleStyle>
      <a:lvl1pPr algn="l" rtl="0" eaLnBrk="0" fontAlgn="base" hangingPunct="0">
        <a:spcBef>
          <a:spcPct val="0"/>
        </a:spcBef>
        <a:spcAft>
          <a:spcPct val="0"/>
        </a:spcAft>
        <a:defRPr sz="5000" b="1" kern="1200">
          <a:solidFill>
            <a:schemeClr val="bg1"/>
          </a:solidFill>
          <a:latin typeface="+mj-lt"/>
          <a:ea typeface="+mj-ea"/>
          <a:cs typeface="+mj-cs"/>
        </a:defRPr>
      </a:lvl1pPr>
      <a:lvl2pPr algn="l" rtl="0" eaLnBrk="0" fontAlgn="base" hangingPunct="0">
        <a:spcBef>
          <a:spcPct val="0"/>
        </a:spcBef>
        <a:spcAft>
          <a:spcPct val="0"/>
        </a:spcAft>
        <a:defRPr sz="5000" b="1">
          <a:solidFill>
            <a:schemeClr val="bg1"/>
          </a:solidFill>
          <a:latin typeface="Arial Narrow" pitchFamily="34" charset="0"/>
        </a:defRPr>
      </a:lvl2pPr>
      <a:lvl3pPr algn="l" rtl="0" eaLnBrk="0" fontAlgn="base" hangingPunct="0">
        <a:spcBef>
          <a:spcPct val="0"/>
        </a:spcBef>
        <a:spcAft>
          <a:spcPct val="0"/>
        </a:spcAft>
        <a:defRPr sz="5000" b="1">
          <a:solidFill>
            <a:schemeClr val="bg1"/>
          </a:solidFill>
          <a:latin typeface="Arial Narrow" pitchFamily="34" charset="0"/>
        </a:defRPr>
      </a:lvl3pPr>
      <a:lvl4pPr algn="l" rtl="0" eaLnBrk="0" fontAlgn="base" hangingPunct="0">
        <a:spcBef>
          <a:spcPct val="0"/>
        </a:spcBef>
        <a:spcAft>
          <a:spcPct val="0"/>
        </a:spcAft>
        <a:defRPr sz="5000" b="1">
          <a:solidFill>
            <a:schemeClr val="bg1"/>
          </a:solidFill>
          <a:latin typeface="Arial Narrow" pitchFamily="34" charset="0"/>
        </a:defRPr>
      </a:lvl4pPr>
      <a:lvl5pPr algn="l" rtl="0" eaLnBrk="0" fontAlgn="base" hangingPunct="0">
        <a:spcBef>
          <a:spcPct val="0"/>
        </a:spcBef>
        <a:spcAft>
          <a:spcPct val="0"/>
        </a:spcAft>
        <a:defRPr sz="5000" b="1">
          <a:solidFill>
            <a:schemeClr val="bg1"/>
          </a:solidFill>
          <a:latin typeface="Arial Narrow"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0" fontAlgn="base" hangingPunct="0">
        <a:spcBef>
          <a:spcPct val="20000"/>
        </a:spcBef>
        <a:spcAft>
          <a:spcPct val="0"/>
        </a:spcAft>
        <a:defRPr sz="3200" kern="1200">
          <a:solidFill>
            <a:srgbClr val="BFBFBF"/>
          </a:solidFill>
          <a:latin typeface="+mn-lt"/>
          <a:ea typeface="+mn-ea"/>
          <a:cs typeface="Arial" pitchFamily="34" charset="0"/>
        </a:defRPr>
      </a:lvl1pPr>
      <a:lvl2pPr marL="457200" indent="-457200" algn="l" rtl="0" eaLnBrk="0" fontAlgn="base" hangingPunct="0">
        <a:spcBef>
          <a:spcPct val="20000"/>
        </a:spcBef>
        <a:spcAft>
          <a:spcPct val="0"/>
        </a:spcAft>
        <a:defRPr sz="2400" kern="1200">
          <a:solidFill>
            <a:schemeClr val="bg1"/>
          </a:solidFill>
          <a:latin typeface="+mn-lt"/>
          <a:ea typeface="+mn-ea"/>
          <a:cs typeface="Arial" pitchFamily="34" charset="0"/>
        </a:defRPr>
      </a:lvl2pPr>
      <a:lvl3pPr marL="914400" indent="-914400" algn="l" rtl="0" eaLnBrk="0" fontAlgn="base" hangingPunct="0">
        <a:spcBef>
          <a:spcPct val="20000"/>
        </a:spcBef>
        <a:spcAft>
          <a:spcPct val="0"/>
        </a:spcAft>
        <a:defRPr sz="2000" kern="1200">
          <a:solidFill>
            <a:schemeClr val="bg1"/>
          </a:solidFill>
          <a:latin typeface="+mn-lt"/>
          <a:ea typeface="+mn-ea"/>
          <a:cs typeface="Arial" pitchFamily="34" charset="0"/>
        </a:defRPr>
      </a:lvl3pPr>
      <a:lvl4pPr marL="1600200" indent="-228600" algn="l" rtl="0" eaLnBrk="0" fontAlgn="base" hangingPunct="0">
        <a:spcBef>
          <a:spcPct val="20000"/>
        </a:spcBef>
        <a:spcAft>
          <a:spcPct val="0"/>
        </a:spcAft>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2201 AIR Corporate Template Bkg Divider.jpg"/>
          <p:cNvPicPr>
            <a:picLocks noChangeAspect="1"/>
          </p:cNvPicPr>
          <p:nvPr/>
        </p:nvPicPr>
        <p:blipFill>
          <a:blip r:embed="rId3">
            <a:extLst>
              <a:ext uri="{28A0092B-C50C-407E-A947-70E740481C1C}">
                <a14:useLocalDpi xmlns:a14="http://schemas.microsoft.com/office/drawing/2010/main" val="0"/>
              </a:ext>
            </a:extLst>
          </a:blip>
          <a:srcRect l="185" r="221" b="310"/>
          <a:stretch>
            <a:fillRect/>
          </a:stretch>
        </p:blipFill>
        <p:spPr bwMode="auto">
          <a:xfrm>
            <a:off x="0" y="0"/>
            <a:ext cx="9236075"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687388" y="3709988"/>
            <a:ext cx="822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lvl="0"/>
            <a:r>
              <a:rPr lang="en-US" altLang="en-US" smtClean="0"/>
              <a:t>Click to edit Master title style</a:t>
            </a:r>
          </a:p>
        </p:txBody>
      </p:sp>
      <p:sp>
        <p:nvSpPr>
          <p:cNvPr id="6148" name="Text Placeholder 2"/>
          <p:cNvSpPr>
            <a:spLocks noGrp="1"/>
          </p:cNvSpPr>
          <p:nvPr>
            <p:ph type="body" idx="1"/>
          </p:nvPr>
        </p:nvSpPr>
        <p:spPr bwMode="auto">
          <a:xfrm>
            <a:off x="687388" y="4529138"/>
            <a:ext cx="82296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p:txBody>
      </p:sp>
      <p:sp>
        <p:nvSpPr>
          <p:cNvPr id="6" name="Slide Number Placeholder 5"/>
          <p:cNvSpPr>
            <a:spLocks noGrp="1"/>
          </p:cNvSpPr>
          <p:nvPr>
            <p:ph type="sldNum" sz="quarter" idx="4"/>
          </p:nvPr>
        </p:nvSpPr>
        <p:spPr>
          <a:xfrm>
            <a:off x="8755063" y="6507163"/>
            <a:ext cx="157162" cy="153987"/>
          </a:xfrm>
          <a:prstGeom prst="rect">
            <a:avLst/>
          </a:prstGeom>
        </p:spPr>
        <p:txBody>
          <a:bodyPr vert="horz" wrap="none" lIns="0" tIns="0" rIns="0" bIns="0" rtlCol="0" anchor="ctr">
            <a:spAutoFit/>
          </a:bodyPr>
          <a:lstStyle>
            <a:lvl1pPr algn="r">
              <a:defRPr sz="1000">
                <a:solidFill>
                  <a:schemeClr val="tx2">
                    <a:lumMod val="75000"/>
                  </a:schemeClr>
                </a:solidFill>
                <a:latin typeface="Arial" panose="020B0604020202020204" pitchFamily="34" charset="0"/>
                <a:cs typeface="Arial" charset="0"/>
              </a:defRPr>
            </a:lvl1pPr>
          </a:lstStyle>
          <a:p>
            <a:pPr>
              <a:defRPr/>
            </a:pPr>
            <a:fld id="{ECBF3990-5478-4754-9891-4FE94220F8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47" r:id="rId1"/>
  </p:sldLayoutIdLst>
  <p:transition spd="slow"/>
  <p:hf hdr="0" dt="0"/>
  <p:txStyles>
    <p:titleStyle>
      <a:lvl1pPr algn="ctr" rtl="0" eaLnBrk="0" fontAlgn="base" hangingPunct="0">
        <a:spcBef>
          <a:spcPct val="0"/>
        </a:spcBef>
        <a:spcAft>
          <a:spcPct val="0"/>
        </a:spcAft>
        <a:defRPr lang="en-US" sz="4400" b="1" kern="1200" dirty="0">
          <a:solidFill>
            <a:schemeClr val="bg1"/>
          </a:solidFill>
          <a:latin typeface="+mn-lt"/>
          <a:ea typeface="MS PGothic" pitchFamily="34" charset="-128"/>
          <a:cs typeface="+mj-cs"/>
        </a:defRPr>
      </a:lvl1pPr>
      <a:lvl2pPr algn="ctr" rtl="0" eaLnBrk="0" fontAlgn="base" hangingPunct="0">
        <a:spcBef>
          <a:spcPct val="0"/>
        </a:spcBef>
        <a:spcAft>
          <a:spcPct val="0"/>
        </a:spcAft>
        <a:defRPr sz="4400" b="1">
          <a:solidFill>
            <a:schemeClr val="bg1"/>
          </a:solidFill>
          <a:latin typeface="Arial" charset="0"/>
          <a:ea typeface="MS PGothic" pitchFamily="34" charset="-128"/>
        </a:defRPr>
      </a:lvl2pPr>
      <a:lvl3pPr algn="ctr" rtl="0" eaLnBrk="0" fontAlgn="base" hangingPunct="0">
        <a:spcBef>
          <a:spcPct val="0"/>
        </a:spcBef>
        <a:spcAft>
          <a:spcPct val="0"/>
        </a:spcAft>
        <a:defRPr sz="4400" b="1">
          <a:solidFill>
            <a:schemeClr val="bg1"/>
          </a:solidFill>
          <a:latin typeface="Arial" charset="0"/>
          <a:ea typeface="MS PGothic" pitchFamily="34" charset="-128"/>
        </a:defRPr>
      </a:lvl3pPr>
      <a:lvl4pPr algn="ctr" rtl="0" eaLnBrk="0" fontAlgn="base" hangingPunct="0">
        <a:spcBef>
          <a:spcPct val="0"/>
        </a:spcBef>
        <a:spcAft>
          <a:spcPct val="0"/>
        </a:spcAft>
        <a:defRPr sz="4400" b="1">
          <a:solidFill>
            <a:schemeClr val="bg1"/>
          </a:solidFill>
          <a:latin typeface="Arial" charset="0"/>
          <a:ea typeface="MS PGothic" pitchFamily="34" charset="-128"/>
        </a:defRPr>
      </a:lvl4pPr>
      <a:lvl5pPr algn="ctr" rtl="0" eaLnBrk="0" fontAlgn="base" hangingPunct="0">
        <a:spcBef>
          <a:spcPct val="0"/>
        </a:spcBef>
        <a:spcAft>
          <a:spcPct val="0"/>
        </a:spcAft>
        <a:defRPr sz="4400" b="1">
          <a:solidFill>
            <a:schemeClr val="bg1"/>
          </a:solidFill>
          <a:latin typeface="Arial" charset="0"/>
          <a:ea typeface="MS PGothic" pitchFamily="34" charset="-128"/>
        </a:defRPr>
      </a:lvl5pPr>
      <a:lvl6pPr marL="457200" algn="ctr" rtl="0" fontAlgn="base">
        <a:spcBef>
          <a:spcPct val="0"/>
        </a:spcBef>
        <a:spcAft>
          <a:spcPct val="0"/>
        </a:spcAft>
        <a:defRPr sz="4400" b="1">
          <a:solidFill>
            <a:schemeClr val="bg1"/>
          </a:solidFill>
          <a:latin typeface="Arial" charset="0"/>
          <a:ea typeface="MS PGothic" pitchFamily="34" charset="-128"/>
        </a:defRPr>
      </a:lvl6pPr>
      <a:lvl7pPr marL="914400" algn="ctr" rtl="0" fontAlgn="base">
        <a:spcBef>
          <a:spcPct val="0"/>
        </a:spcBef>
        <a:spcAft>
          <a:spcPct val="0"/>
        </a:spcAft>
        <a:defRPr sz="4400" b="1">
          <a:solidFill>
            <a:schemeClr val="bg1"/>
          </a:solidFill>
          <a:latin typeface="Arial" charset="0"/>
          <a:ea typeface="MS PGothic" pitchFamily="34" charset="-128"/>
        </a:defRPr>
      </a:lvl7pPr>
      <a:lvl8pPr marL="1371600" algn="ctr" rtl="0" fontAlgn="base">
        <a:spcBef>
          <a:spcPct val="0"/>
        </a:spcBef>
        <a:spcAft>
          <a:spcPct val="0"/>
        </a:spcAft>
        <a:defRPr sz="4400" b="1">
          <a:solidFill>
            <a:schemeClr val="bg1"/>
          </a:solidFill>
          <a:latin typeface="Arial" charset="0"/>
          <a:ea typeface="MS PGothic" pitchFamily="34" charset="-128"/>
        </a:defRPr>
      </a:lvl8pPr>
      <a:lvl9pPr marL="1828800" algn="ctr" rtl="0" fontAlgn="base">
        <a:spcBef>
          <a:spcPct val="0"/>
        </a:spcBef>
        <a:spcAft>
          <a:spcPct val="0"/>
        </a:spcAft>
        <a:defRPr sz="4400" b="1">
          <a:solidFill>
            <a:schemeClr val="bg1"/>
          </a:solidFill>
          <a:latin typeface="Arial" charset="0"/>
          <a:ea typeface="MS PGothic" pitchFamily="34" charset="-128"/>
        </a:defRPr>
      </a:lvl9pPr>
    </p:titleStyle>
    <p:bodyStyle>
      <a:lvl1pPr marL="342900" indent="-342900" algn="l" rtl="0" eaLnBrk="0" fontAlgn="base" hangingPunct="0">
        <a:spcBef>
          <a:spcPct val="20000"/>
        </a:spcBef>
        <a:spcAft>
          <a:spcPct val="0"/>
        </a:spcAft>
        <a:buFont typeface="Arial" charset="0"/>
        <a:defRPr lang="en-US" sz="3200" kern="1200">
          <a:solidFill>
            <a:srgbClr val="BFBFBF"/>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2pPr>
      <a:lvl3pPr marL="1143000" indent="-22860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3pPr>
      <a:lvl4pPr marL="1600200" indent="-22860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4pPr>
      <a:lvl5pPr marL="2057400" indent="-228600" algn="l" rtl="0" eaLnBrk="0" fontAlgn="base" hangingPunct="0">
        <a:spcBef>
          <a:spcPct val="20000"/>
        </a:spcBef>
        <a:spcAft>
          <a:spcPct val="0"/>
        </a:spcAft>
        <a:buFont typeface="Arial" charset="0"/>
        <a:buChar char="»"/>
        <a:defRPr lang="en-US" kern="1200" dirty="0">
          <a:solidFill>
            <a:schemeClr val="bg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descr="2201 AIR Corporate Template Bkg Slide.jpg"/>
          <p:cNvPicPr>
            <a:picLocks noChangeAspect="1"/>
          </p:cNvPicPr>
          <p:nvPr/>
        </p:nvPicPr>
        <p:blipFill>
          <a:blip r:embed="rId8">
            <a:extLst>
              <a:ext uri="{28A0092B-C50C-407E-A947-70E740481C1C}">
                <a14:useLocalDpi xmlns:a14="http://schemas.microsoft.com/office/drawing/2010/main" val="0"/>
              </a:ext>
            </a:extLst>
          </a:blip>
          <a:srcRect l="201" t="494" r="201" b="494"/>
          <a:stretch>
            <a:fillRect/>
          </a:stretch>
        </p:blipFill>
        <p:spPr bwMode="gray">
          <a:xfrm>
            <a:off x="0" y="0"/>
            <a:ext cx="92360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spAutoFit/>
          </a:bodyPr>
          <a:lstStyle>
            <a:lvl1pPr algn="r">
              <a:defRPr lang="en-US" sz="1000">
                <a:solidFill>
                  <a:schemeClr val="bg1">
                    <a:lumMod val="75000"/>
                  </a:schemeClr>
                </a:solidFill>
                <a:latin typeface="+mn-lt"/>
                <a:ea typeface="ＭＳ Ｐゴシック" charset="-128"/>
                <a:cs typeface="+mn-cs"/>
              </a:defRPr>
            </a:lvl1pPr>
          </a:lstStyle>
          <a:p>
            <a:pPr>
              <a:defRPr/>
            </a:pPr>
            <a:fld id="{E2988E1B-C73B-48F5-9662-8BBDA1B8A319}"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9" r:id="rId5"/>
    <p:sldLayoutId id="2147484052" r:id="rId6"/>
  </p:sldLayoutIdLst>
  <p:transition spd="slow"/>
  <p:timing>
    <p:tnLst>
      <p:par>
        <p:cTn id="1" dur="indefinite" restart="never" nodeType="tmRoot"/>
      </p:par>
    </p:tnLst>
  </p:timing>
  <p:hf hdr="0" dt="0"/>
  <p:txStyles>
    <p:titleStyle>
      <a:lvl1pPr algn="l" rtl="0" eaLnBrk="0" fontAlgn="base" hangingPunct="0">
        <a:spcBef>
          <a:spcPct val="0"/>
        </a:spcBef>
        <a:spcAft>
          <a:spcPct val="0"/>
        </a:spcAft>
        <a:defRPr lang="en-US" sz="4800" kern="1200" dirty="0">
          <a:solidFill>
            <a:srgbClr val="A6A6A6"/>
          </a:solidFill>
          <a:latin typeface="+mj-lt"/>
          <a:ea typeface="MS PGothic" pitchFamily="34" charset="-128"/>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 descr="2201 AIR Corporate Template Bkg Contact.jpg"/>
          <p:cNvPicPr>
            <a:picLocks noChangeAspect="1"/>
          </p:cNvPicPr>
          <p:nvPr/>
        </p:nvPicPr>
        <p:blipFill>
          <a:blip r:embed="rId3">
            <a:extLst>
              <a:ext uri="{28A0092B-C50C-407E-A947-70E740481C1C}">
                <a14:useLocalDpi xmlns:a14="http://schemas.microsoft.com/office/drawing/2010/main" val="0"/>
              </a:ext>
            </a:extLst>
          </a:blip>
          <a:srcRect r="648"/>
          <a:stretch>
            <a:fillRect/>
          </a:stretch>
        </p:blipFill>
        <p:spPr bwMode="auto">
          <a:xfrm>
            <a:off x="0" y="0"/>
            <a:ext cx="9234488"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Placeholder 1"/>
          <p:cNvSpPr>
            <a:spLocks noGrp="1"/>
          </p:cNvSpPr>
          <p:nvPr>
            <p:ph type="body" idx="1"/>
          </p:nvPr>
        </p:nvSpPr>
        <p:spPr bwMode="gray">
          <a:xfrm>
            <a:off x="687388" y="2055813"/>
            <a:ext cx="8224837"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1"/>
          <p:cNvSpPr>
            <a:spLocks noGrp="1"/>
          </p:cNvSpPr>
          <p:nvPr>
            <p:ph type="sldNum" sz="quarter" idx="4"/>
          </p:nvPr>
        </p:nvSpPr>
        <p:spPr bwMode="gray">
          <a:xfrm>
            <a:off x="8755063" y="6110288"/>
            <a:ext cx="157162" cy="153987"/>
          </a:xfrm>
          <a:prstGeom prst="rect">
            <a:avLst/>
          </a:prstGeom>
          <a:noFill/>
        </p:spPr>
        <p:txBody>
          <a:bodyPr wrap="none" lIns="0" tIns="0" rIns="0" bIns="0">
            <a:spAutoFit/>
          </a:bodyPr>
          <a:lstStyle>
            <a:lvl1pPr algn="r">
              <a:defRPr lang="en-US" sz="1000">
                <a:solidFill>
                  <a:schemeClr val="tx2">
                    <a:lumMod val="75000"/>
                  </a:schemeClr>
                </a:solidFill>
                <a:latin typeface="+mn-lt"/>
                <a:ea typeface="ＭＳ Ｐゴシック" charset="-128"/>
                <a:cs typeface="+mn-cs"/>
              </a:defRPr>
            </a:lvl1pPr>
          </a:lstStyle>
          <a:p>
            <a:pPr>
              <a:defRPr/>
            </a:pPr>
            <a:fld id="{174E2EA7-5985-4BAA-8B4E-D83D6D37F8CF}"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053" r:id="rId1"/>
  </p:sldLayoutIdLst>
  <p:transition spd="slow"/>
  <p:timing>
    <p:tnLst>
      <p:par>
        <p:cTn id="1" dur="indefinite" restart="never" nodeType="tmRoot"/>
      </p:par>
    </p:tnLst>
  </p:timing>
  <p:hf hdr="0" dt="0"/>
  <p:txStyles>
    <p:titleStyle>
      <a:lvl1pPr algn="l" rtl="0" eaLnBrk="0" fontAlgn="base" hangingPunct="0">
        <a:spcBef>
          <a:spcPct val="0"/>
        </a:spcBef>
        <a:spcAft>
          <a:spcPct val="0"/>
        </a:spcAft>
        <a:defRPr sz="3200" kern="1200">
          <a:solidFill>
            <a:schemeClr val="bg1"/>
          </a:solidFill>
          <a:latin typeface="Franklin Gothic Demi" pitchFamily="34" charset="0"/>
          <a:ea typeface="MS PGothic" pitchFamily="34"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1pPr>
      <a:lvl2pPr marL="4572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2pPr>
      <a:lvl3pPr marL="9144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3pPr>
      <a:lvl4pPr marL="13716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4pPr>
      <a:lvl5pPr marL="1828800" algn="l" rtl="0" eaLnBrk="0" fontAlgn="base" hangingPunct="0">
        <a:spcBef>
          <a:spcPct val="0"/>
        </a:spcBef>
        <a:spcAft>
          <a:spcPct val="0"/>
        </a:spcAft>
        <a:buClr>
          <a:srgbClr val="78A22F"/>
        </a:buClr>
        <a:buFont typeface="Arial" charset="0"/>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19.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16.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hyperlink" Target="http://sd.portal.airast.or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d.portal.airast.org/"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hyperlink" Target="mailto:SDHelpDesk@air.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3123"/>
            <a:ext cx="7772400" cy="1477328"/>
          </a:xfrm>
        </p:spPr>
        <p:txBody>
          <a:bodyPr/>
          <a:lstStyle/>
          <a:p>
            <a:r>
              <a:rPr lang="en-US" sz="4800" dirty="0" smtClean="0"/>
              <a:t>South Dakota Smarter Balanced System Training</a:t>
            </a:r>
            <a:endParaRPr lang="en-US" sz="4800" dirty="0"/>
          </a:p>
        </p:txBody>
      </p:sp>
      <p:sp>
        <p:nvSpPr>
          <p:cNvPr id="3" name="Subtitle 2"/>
          <p:cNvSpPr>
            <a:spLocks noGrp="1"/>
          </p:cNvSpPr>
          <p:nvPr>
            <p:ph type="subTitle" idx="1"/>
          </p:nvPr>
        </p:nvSpPr>
        <p:spPr>
          <a:xfrm>
            <a:off x="685800" y="4560749"/>
            <a:ext cx="6400800" cy="1046440"/>
          </a:xfrm>
        </p:spPr>
        <p:txBody>
          <a:bodyPr/>
          <a:lstStyle/>
          <a:p>
            <a:pPr marL="342900" indent="-342900" algn="l">
              <a:buFont typeface="Arial" panose="020B0604020202020204" pitchFamily="34" charset="0"/>
              <a:buChar char="•"/>
            </a:pPr>
            <a:r>
              <a:rPr lang="en-US" sz="2000" dirty="0" smtClean="0">
                <a:solidFill>
                  <a:schemeClr val="bg1"/>
                </a:solidFill>
              </a:rPr>
              <a:t>Test Administrator Interface (Interims) </a:t>
            </a:r>
          </a:p>
          <a:p>
            <a:pPr marL="342900" indent="-342900" algn="l">
              <a:buFont typeface="Arial" panose="020B0604020202020204" pitchFamily="34" charset="0"/>
              <a:buChar char="•"/>
            </a:pPr>
            <a:r>
              <a:rPr lang="en-US" sz="2000" dirty="0" smtClean="0">
                <a:solidFill>
                  <a:schemeClr val="bg1"/>
                </a:solidFill>
              </a:rPr>
              <a:t>Teacher Handscoring System (THSS)</a:t>
            </a:r>
          </a:p>
          <a:p>
            <a:pPr marL="342900" indent="-342900" algn="l">
              <a:buFont typeface="Arial" panose="020B0604020202020204" pitchFamily="34" charset="0"/>
              <a:buChar char="•"/>
            </a:pPr>
            <a:r>
              <a:rPr lang="en-US" sz="2000" dirty="0" smtClean="0">
                <a:solidFill>
                  <a:schemeClr val="bg1"/>
                </a:solidFill>
              </a:rPr>
              <a:t>Assessment Viewing Application (AVA)</a:t>
            </a:r>
            <a:endParaRPr lang="en-US" sz="2000"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t>Copyright © 2014 American Institutes for Research. All rights reserved.</a:t>
            </a:r>
            <a:endParaRPr lang="en-US" dirty="0"/>
          </a:p>
        </p:txBody>
      </p:sp>
      <p:sp>
        <p:nvSpPr>
          <p:cNvPr id="5" name="Slide Number Placeholder 4"/>
          <p:cNvSpPr>
            <a:spLocks noGrp="1"/>
          </p:cNvSpPr>
          <p:nvPr>
            <p:ph type="sldNum" sz="quarter" idx="12"/>
          </p:nvPr>
        </p:nvSpPr>
        <p:spPr/>
        <p:txBody>
          <a:bodyPr/>
          <a:lstStyle/>
          <a:p>
            <a:pPr>
              <a:defRPr/>
            </a:pPr>
            <a:fld id="{8194409B-D067-4DD2-A1AA-7EBC9BAF642A}" type="slidenum">
              <a:rPr lang="en-US" smtClean="0"/>
              <a:pPr>
                <a:defRPr/>
              </a:pPr>
              <a:t>1</a:t>
            </a:fld>
            <a:endParaRPr lang="en-US" dirty="0"/>
          </a:p>
        </p:txBody>
      </p:sp>
    </p:spTree>
    <p:extLst>
      <p:ext uri="{BB962C8B-B14F-4D97-AF65-F5344CB8AC3E}">
        <p14:creationId xmlns:p14="http://schemas.microsoft.com/office/powerpoint/2010/main" val="58316465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l="718"/>
          <a:stretch/>
        </p:blipFill>
        <p:spPr>
          <a:xfrm>
            <a:off x="1629296" y="1905000"/>
            <a:ext cx="5838304" cy="409363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7" name="Right Arrow 6"/>
          <p:cNvSpPr/>
          <p:nvPr/>
        </p:nvSpPr>
        <p:spPr>
          <a:xfrm rot="10800000">
            <a:off x="2400821" y="4017434"/>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0800000">
            <a:off x="4077222" y="1905000"/>
            <a:ext cx="688974"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581" name="Title 1"/>
          <p:cNvSpPr>
            <a:spLocks noGrp="1"/>
          </p:cNvSpPr>
          <p:nvPr>
            <p:ph type="title"/>
          </p:nvPr>
        </p:nvSpPr>
        <p:spPr/>
        <p:txBody>
          <a:bodyPr/>
          <a:lstStyle/>
          <a:p>
            <a:r>
              <a:rPr altLang="en-US" dirty="0" smtClean="0"/>
              <a:t>Student Lookup</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10</a:t>
            </a:fld>
            <a:endParaRPr lang="en-US" dirty="0"/>
          </a:p>
        </p:txBody>
      </p:sp>
    </p:spTree>
    <p:custDataLst>
      <p:tags r:id="rId1"/>
    </p:custDataLst>
    <p:extLst>
      <p:ext uri="{BB962C8B-B14F-4D97-AF65-F5344CB8AC3E}">
        <p14:creationId xmlns:p14="http://schemas.microsoft.com/office/powerpoint/2010/main" val="58256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l="718"/>
          <a:stretch/>
        </p:blipFill>
        <p:spPr>
          <a:xfrm>
            <a:off x="1629296" y="1905000"/>
            <a:ext cx="5838304" cy="409363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7" name="Right Arrow 6"/>
          <p:cNvSpPr/>
          <p:nvPr/>
        </p:nvSpPr>
        <p:spPr>
          <a:xfrm rot="10800000">
            <a:off x="2400821" y="4017434"/>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0800000">
            <a:off x="4077222" y="1905000"/>
            <a:ext cx="688974"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581" name="Title 1"/>
          <p:cNvSpPr>
            <a:spLocks noGrp="1"/>
          </p:cNvSpPr>
          <p:nvPr>
            <p:ph type="title"/>
          </p:nvPr>
        </p:nvSpPr>
        <p:spPr/>
        <p:txBody>
          <a:bodyPr/>
          <a:lstStyle/>
          <a:p>
            <a:r>
              <a:rPr altLang="en-US" dirty="0" smtClean="0"/>
              <a:t>Student Lookup</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11</a:t>
            </a:fld>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1879600"/>
            <a:ext cx="5578798" cy="370863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1" name="Right Arrow 10"/>
          <p:cNvSpPr/>
          <p:nvPr/>
        </p:nvSpPr>
        <p:spPr>
          <a:xfrm rot="10800000">
            <a:off x="7086601" y="5029201"/>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extLst>
      <p:ext uri="{BB962C8B-B14F-4D97-AF65-F5344CB8AC3E}">
        <p14:creationId xmlns:p14="http://schemas.microsoft.com/office/powerpoint/2010/main" val="259889011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209800"/>
            <a:ext cx="6655352" cy="129540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9" name="Right Arrow 8"/>
          <p:cNvSpPr/>
          <p:nvPr/>
        </p:nvSpPr>
        <p:spPr>
          <a:xfrm rot="10800000">
            <a:off x="7696200" y="3069167"/>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533400" y="3733800"/>
            <a:ext cx="8382000" cy="1846263"/>
          </a:xfrm>
          <a:prstGeom prst="rect">
            <a:avLst/>
          </a:prstGeom>
        </p:spPr>
        <p:txBody>
          <a:bodyPr>
            <a:spAutoFit/>
          </a:bodyPr>
          <a:lstStyle/>
          <a:p>
            <a:pPr fontAlgn="auto">
              <a:spcBef>
                <a:spcPts val="0"/>
              </a:spcBef>
              <a:spcAft>
                <a:spcPts val="0"/>
              </a:spcAft>
              <a:buClr>
                <a:schemeClr val="bg1">
                  <a:lumMod val="65000"/>
                </a:schemeClr>
              </a:buClr>
              <a:defRPr/>
            </a:pPr>
            <a:r>
              <a:rPr lang="en-US" sz="2400" b="1" dirty="0">
                <a:solidFill>
                  <a:schemeClr val="tx2">
                    <a:lumMod val="75000"/>
                  </a:schemeClr>
                </a:solidFill>
                <a:latin typeface="+mn-lt"/>
                <a:cs typeface="+mn-cs"/>
              </a:rPr>
              <a:t>Deny entry to a test session in these circumstances:</a:t>
            </a:r>
          </a:p>
          <a:p>
            <a:pPr marL="457200" indent="-457200" fontAlgn="auto">
              <a:spcBef>
                <a:spcPts val="0"/>
              </a:spcBef>
              <a:spcAft>
                <a:spcPts val="0"/>
              </a:spcAft>
              <a:buClr>
                <a:schemeClr val="bg1">
                  <a:lumMod val="65000"/>
                </a:schemeClr>
              </a:buClr>
              <a:buFont typeface="Arial" panose="020B0604020202020204" pitchFamily="34" charset="0"/>
              <a:buChar char="•"/>
              <a:defRPr/>
            </a:pPr>
            <a:r>
              <a:rPr lang="en-US" sz="2400" dirty="0">
                <a:solidFill>
                  <a:schemeClr val="tx2">
                    <a:lumMod val="75000"/>
                  </a:schemeClr>
                </a:solidFill>
                <a:latin typeface="+mn-lt"/>
                <a:cs typeface="+mn-cs"/>
              </a:rPr>
              <a:t>The student is not supposed to enter this session.</a:t>
            </a:r>
          </a:p>
          <a:p>
            <a:pPr marL="457200" indent="-457200" fontAlgn="auto">
              <a:spcBef>
                <a:spcPts val="0"/>
              </a:spcBef>
              <a:spcAft>
                <a:spcPts val="0"/>
              </a:spcAft>
              <a:buClr>
                <a:schemeClr val="bg1">
                  <a:lumMod val="65000"/>
                </a:schemeClr>
              </a:buClr>
              <a:buFont typeface="Arial" panose="020B0604020202020204" pitchFamily="34" charset="0"/>
              <a:buChar char="•"/>
              <a:defRPr/>
            </a:pPr>
            <a:r>
              <a:rPr lang="en-US" sz="2400" dirty="0">
                <a:solidFill>
                  <a:schemeClr val="tx2">
                    <a:lumMod val="75000"/>
                  </a:schemeClr>
                </a:solidFill>
                <a:latin typeface="+mn-lt"/>
                <a:cs typeface="+mn-cs"/>
              </a:rPr>
              <a:t>The student’s demographic information is incorrect.</a:t>
            </a:r>
          </a:p>
          <a:p>
            <a:pPr marL="457200" indent="-457200" fontAlgn="auto">
              <a:spcBef>
                <a:spcPts val="0"/>
              </a:spcBef>
              <a:spcAft>
                <a:spcPts val="0"/>
              </a:spcAft>
              <a:buClr>
                <a:schemeClr val="bg1">
                  <a:lumMod val="65000"/>
                </a:schemeClr>
              </a:buClr>
              <a:buFont typeface="Arial" panose="020B0604020202020204" pitchFamily="34" charset="0"/>
              <a:buChar char="•"/>
              <a:defRPr/>
            </a:pPr>
            <a:r>
              <a:rPr lang="en-US" sz="2400" dirty="0">
                <a:solidFill>
                  <a:schemeClr val="tx2">
                    <a:lumMod val="75000"/>
                  </a:schemeClr>
                </a:solidFill>
                <a:latin typeface="+mn-lt"/>
                <a:cs typeface="+mn-cs"/>
              </a:rPr>
              <a:t>The student’s required accommodations are incorrect. </a:t>
            </a:r>
          </a:p>
          <a:p>
            <a:pPr fontAlgn="auto">
              <a:spcBef>
                <a:spcPts val="0"/>
              </a:spcBef>
              <a:spcAft>
                <a:spcPts val="0"/>
              </a:spcAft>
              <a:defRPr/>
            </a:pPr>
            <a:r>
              <a:rPr lang="en-US" dirty="0">
                <a:latin typeface="+mn-lt"/>
                <a:cs typeface="+mn-cs"/>
              </a:rPr>
              <a:t> </a:t>
            </a:r>
          </a:p>
        </p:txBody>
      </p:sp>
      <p:sp>
        <p:nvSpPr>
          <p:cNvPr id="26629" name="Title 1"/>
          <p:cNvSpPr>
            <a:spLocks noGrp="1"/>
          </p:cNvSpPr>
          <p:nvPr>
            <p:ph type="title"/>
          </p:nvPr>
        </p:nvSpPr>
        <p:spPr/>
        <p:txBody>
          <a:bodyPr/>
          <a:lstStyle/>
          <a:p>
            <a:r>
              <a:rPr altLang="en-US" dirty="0" smtClean="0"/>
              <a:t>Denying Student Entry</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12</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283" y="2020888"/>
            <a:ext cx="5423783" cy="105568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6" name="Right Arrow 5"/>
          <p:cNvSpPr/>
          <p:nvPr/>
        </p:nvSpPr>
        <p:spPr>
          <a:xfrm rot="5400000">
            <a:off x="6018212" y="2135189"/>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00188" y="3152775"/>
            <a:ext cx="3343649" cy="277018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27653" name="Title 1"/>
          <p:cNvSpPr>
            <a:spLocks noGrp="1"/>
          </p:cNvSpPr>
          <p:nvPr>
            <p:ph type="title"/>
          </p:nvPr>
        </p:nvSpPr>
        <p:spPr/>
        <p:txBody>
          <a:bodyPr/>
          <a:lstStyle/>
          <a:p>
            <a:r>
              <a:rPr altLang="en-US" dirty="0" smtClean="0"/>
              <a:t>Editing Student Details:</a:t>
            </a:r>
            <a:br>
              <a:rPr altLang="en-US" dirty="0" smtClean="0"/>
            </a:br>
            <a:r>
              <a:rPr altLang="en-US" dirty="0" smtClean="0"/>
              <a:t>See/Edit Details</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13</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53349" y="1924050"/>
            <a:ext cx="4796076" cy="397351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28675" name="Title 2"/>
          <p:cNvSpPr>
            <a:spLocks noGrp="1"/>
          </p:cNvSpPr>
          <p:nvPr>
            <p:ph type="title"/>
          </p:nvPr>
        </p:nvSpPr>
        <p:spPr/>
        <p:txBody>
          <a:bodyPr/>
          <a:lstStyle/>
          <a:p>
            <a:r>
              <a:rPr altLang="en-US" dirty="0" smtClean="0"/>
              <a:t>Editing Student Details:</a:t>
            </a:r>
            <a:br>
              <a:rPr altLang="en-US" dirty="0" smtClean="0"/>
            </a:br>
            <a:r>
              <a:rPr altLang="en-US" dirty="0" smtClean="0"/>
              <a:t>Turn Settings On and Off</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14</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62200"/>
            <a:ext cx="7315200" cy="247078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ight Arrow 7"/>
          <p:cNvSpPr/>
          <p:nvPr/>
        </p:nvSpPr>
        <p:spPr>
          <a:xfrm flipH="1">
            <a:off x="8153400" y="3613789"/>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p:cNvSpPr/>
          <p:nvPr/>
        </p:nvSpPr>
        <p:spPr>
          <a:xfrm rot="16200000">
            <a:off x="6932613" y="4910776"/>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02" name="Title 1"/>
          <p:cNvSpPr>
            <a:spLocks noGrp="1"/>
          </p:cNvSpPr>
          <p:nvPr>
            <p:ph type="title"/>
          </p:nvPr>
        </p:nvSpPr>
        <p:spPr/>
        <p:txBody>
          <a:bodyPr/>
          <a:lstStyle/>
          <a:p>
            <a:r>
              <a:rPr altLang="en-US" dirty="0" smtClean="0"/>
              <a:t>Monitoring Student Status</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15</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31084"/>
            <a:ext cx="5943600" cy="2007516"/>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ight Arrow 5"/>
          <p:cNvSpPr/>
          <p:nvPr/>
        </p:nvSpPr>
        <p:spPr>
          <a:xfrm rot="16200000">
            <a:off x="3169532" y="4192587"/>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587945"/>
            <a:ext cx="4114800" cy="202906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30725" name="Title 1"/>
          <p:cNvSpPr>
            <a:spLocks noGrp="1"/>
          </p:cNvSpPr>
          <p:nvPr>
            <p:ph type="title"/>
          </p:nvPr>
        </p:nvSpPr>
        <p:spPr/>
        <p:txBody>
          <a:bodyPr/>
          <a:lstStyle/>
          <a:p>
            <a:r>
              <a:rPr altLang="en-US" dirty="0" smtClean="0"/>
              <a:t>Print on Request</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16</a:t>
            </a:fld>
            <a:endParaRPr lang="en-US" dirty="0"/>
          </a:p>
        </p:txBody>
      </p:sp>
      <p:sp>
        <p:nvSpPr>
          <p:cNvPr id="8" name="Right Arrow 7"/>
          <p:cNvSpPr/>
          <p:nvPr/>
        </p:nvSpPr>
        <p:spPr>
          <a:xfrm rot="16200000">
            <a:off x="8105020" y="5360409"/>
            <a:ext cx="518681" cy="1905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p:cNvSpPr/>
          <p:nvPr/>
        </p:nvSpPr>
        <p:spPr>
          <a:xfrm rot="16200000">
            <a:off x="8397120" y="5360409"/>
            <a:ext cx="518681" cy="1905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 Interface: Approved Requests</a:t>
            </a:r>
            <a:endParaRPr lang="en-US" dirty="0"/>
          </a:p>
        </p:txBody>
      </p:sp>
      <p:sp>
        <p:nvSpPr>
          <p:cNvPr id="3" name="Slide Number Placeholder 2"/>
          <p:cNvSpPr>
            <a:spLocks noGrp="1"/>
          </p:cNvSpPr>
          <p:nvPr>
            <p:ph type="sldNum" sz="quarter" idx="10"/>
          </p:nvPr>
        </p:nvSpPr>
        <p:spPr/>
        <p:txBody>
          <a:bodyPr/>
          <a:lstStyle/>
          <a:p>
            <a:pPr>
              <a:defRPr/>
            </a:pPr>
            <a:fld id="{1AE044E3-317B-4F18-BE0E-9C57E39D4724}" type="slidenum">
              <a:rPr lang="en-US" smtClean="0"/>
              <a:pPr>
                <a:defRPr/>
              </a:pPr>
              <a:t>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14" y="2552199"/>
            <a:ext cx="7772400" cy="211477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314" y="2895600"/>
            <a:ext cx="5029200" cy="1657826"/>
          </a:xfrm>
          <a:prstGeom prst="rect">
            <a:avLst/>
          </a:prstGeom>
          <a:ln>
            <a:solidFill>
              <a:schemeClr val="tx1"/>
            </a:solidFill>
          </a:ln>
        </p:spPr>
      </p:pic>
      <p:sp>
        <p:nvSpPr>
          <p:cNvPr id="6" name="Right Arrow 5"/>
          <p:cNvSpPr/>
          <p:nvPr/>
        </p:nvSpPr>
        <p:spPr>
          <a:xfrm rot="5400000">
            <a:off x="4221336" y="2058346"/>
            <a:ext cx="606707"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ight Arrow 6"/>
          <p:cNvSpPr/>
          <p:nvPr/>
        </p:nvSpPr>
        <p:spPr>
          <a:xfrm>
            <a:off x="5257800" y="2884236"/>
            <a:ext cx="72523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0742236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0432" y="2318185"/>
            <a:ext cx="6803136" cy="3396815"/>
            <a:chOff x="-457200" y="1143001"/>
            <a:chExt cx="6803136" cy="3396815"/>
          </a:xfrm>
        </p:grpSpPr>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6676"/>
            <a:stretch/>
          </p:blipFill>
          <p:spPr bwMode="auto">
            <a:xfrm>
              <a:off x="-457200" y="1143001"/>
              <a:ext cx="6803136" cy="1078706"/>
            </a:xfrm>
            <a:prstGeom prst="rect">
              <a:avLst/>
            </a:prstGeom>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41983"/>
              <a:ext cx="6803136" cy="2297833"/>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457200" y="1143001"/>
              <a:ext cx="6803136" cy="3396815"/>
            </a:xfrm>
            <a:prstGeom prst="rect">
              <a:avLst/>
            </a:prstGeom>
            <a:noFill/>
            <a:ln w="12700">
              <a:solidFill>
                <a:schemeClr val="tx1">
                  <a:lumMod val="50000"/>
                  <a:lumOff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530" name="Title 2"/>
          <p:cNvSpPr>
            <a:spLocks noGrp="1"/>
          </p:cNvSpPr>
          <p:nvPr>
            <p:ph type="title"/>
          </p:nvPr>
        </p:nvSpPr>
        <p:spPr/>
        <p:txBody>
          <a:bodyPr/>
          <a:lstStyle/>
          <a:p>
            <a:r>
              <a:rPr altLang="en-US" dirty="0" smtClean="0"/>
              <a:t>Printing Test Session Information</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2581" y="1905000"/>
            <a:ext cx="304800"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1AE044E3-317B-4F18-BE0E-9C57E39D4724}" type="slidenum">
              <a:rPr lang="en-US" smtClean="0"/>
              <a:pPr>
                <a:defRPr/>
              </a:pPr>
              <a:t>18</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70432" y="2318185"/>
            <a:ext cx="6803136" cy="3396815"/>
            <a:chOff x="-457200" y="1143001"/>
            <a:chExt cx="6803136" cy="3396815"/>
          </a:xfrm>
        </p:grpSpPr>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6676"/>
            <a:stretch/>
          </p:blipFill>
          <p:spPr bwMode="auto">
            <a:xfrm>
              <a:off x="-457200" y="1143001"/>
              <a:ext cx="6803136" cy="1078706"/>
            </a:xfrm>
            <a:prstGeom prst="rect">
              <a:avLst/>
            </a:prstGeom>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41983"/>
              <a:ext cx="6803136" cy="2297833"/>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57200" y="1143001"/>
              <a:ext cx="6803136" cy="3396815"/>
            </a:xfrm>
            <a:prstGeom prst="rect">
              <a:avLst/>
            </a:prstGeom>
            <a:noFill/>
            <a:ln w="12700">
              <a:solidFill>
                <a:schemeClr val="tx1">
                  <a:lumMod val="50000"/>
                  <a:lumOff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ight Arrow 8"/>
          <p:cNvSpPr/>
          <p:nvPr/>
        </p:nvSpPr>
        <p:spPr>
          <a:xfrm rot="10800000">
            <a:off x="7772400" y="4566083"/>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rot="5400000">
            <a:off x="4494212" y="2360612"/>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50" name="Title 1"/>
          <p:cNvSpPr>
            <a:spLocks noGrp="1"/>
          </p:cNvSpPr>
          <p:nvPr>
            <p:ph type="title"/>
          </p:nvPr>
        </p:nvSpPr>
        <p:spPr/>
        <p:txBody>
          <a:bodyPr/>
          <a:lstStyle/>
          <a:p>
            <a:r>
              <a:rPr altLang="en-US" dirty="0" smtClean="0"/>
              <a:t>Pausing and Stopping Sessions</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19</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0" y="2057400"/>
            <a:ext cx="7772400" cy="2308324"/>
          </a:xfrm>
        </p:spPr>
        <p:txBody>
          <a:bodyPr/>
          <a:lstStyle/>
          <a:p>
            <a:pPr algn="ctr"/>
            <a:r>
              <a:rPr lang="en-US" altLang="en-US" dirty="0" smtClean="0"/>
              <a:t>Section I. </a:t>
            </a:r>
            <a:br>
              <a:rPr lang="en-US" altLang="en-US" dirty="0" smtClean="0"/>
            </a:br>
            <a:r>
              <a:rPr lang="en-US" altLang="en-US" dirty="0" smtClean="0"/>
              <a:t>Test Administrator (TA) Interface for Online Testing</a:t>
            </a:r>
          </a:p>
        </p:txBody>
      </p:sp>
      <p:sp>
        <p:nvSpPr>
          <p:cNvPr id="4" name="Footer Placeholder 1"/>
          <p:cNvSpPr>
            <a:spLocks noGrp="1"/>
          </p:cNvSpPr>
          <p:nvPr>
            <p:ph type="ftr" sz="quarter" idx="11"/>
          </p:nvPr>
        </p:nvSpPr>
        <p:spPr>
          <a:xfrm>
            <a:off x="5328340" y="6567844"/>
            <a:ext cx="3583885" cy="123111"/>
          </a:xfrm>
        </p:spPr>
        <p:txBody>
          <a:bodyPr/>
          <a:lstStyle/>
          <a:p>
            <a:r>
              <a:rPr lang="en-US" dirty="0" smtClean="0"/>
              <a:t>Copyright © 2014 American Institutes for Research. All rights reserved.</a:t>
            </a:r>
            <a:endParaRPr lang="en-US"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70432" y="2318185"/>
            <a:ext cx="6803136" cy="3396815"/>
            <a:chOff x="-457200" y="1143001"/>
            <a:chExt cx="6803136" cy="3396815"/>
          </a:xfrm>
        </p:grpSpPr>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6676"/>
            <a:stretch/>
          </p:blipFill>
          <p:spPr bwMode="auto">
            <a:xfrm>
              <a:off x="-457200" y="1143001"/>
              <a:ext cx="6803136" cy="1078706"/>
            </a:xfrm>
            <a:prstGeom prst="rect">
              <a:avLst/>
            </a:prstGeom>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41983"/>
              <a:ext cx="6803136" cy="2297833"/>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57200" y="1143001"/>
              <a:ext cx="6803136" cy="3396815"/>
            </a:xfrm>
            <a:prstGeom prst="rect">
              <a:avLst/>
            </a:prstGeom>
            <a:noFill/>
            <a:ln w="12700">
              <a:solidFill>
                <a:schemeClr val="tx1">
                  <a:lumMod val="50000"/>
                  <a:lumOff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ight Arrow 8"/>
          <p:cNvSpPr/>
          <p:nvPr/>
        </p:nvSpPr>
        <p:spPr>
          <a:xfrm rot="10800000">
            <a:off x="7696201" y="4876799"/>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50" name="Title 1"/>
          <p:cNvSpPr>
            <a:spLocks noGrp="1"/>
          </p:cNvSpPr>
          <p:nvPr>
            <p:ph type="title"/>
          </p:nvPr>
        </p:nvSpPr>
        <p:spPr/>
        <p:txBody>
          <a:bodyPr/>
          <a:lstStyle/>
          <a:p>
            <a:r>
              <a:rPr altLang="en-US" dirty="0" smtClean="0"/>
              <a:t>Pausing and Stopping Sessions</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20</a:t>
            </a:fld>
            <a:endParaRPr lang="en-US" dirty="0"/>
          </a:p>
        </p:txBody>
      </p:sp>
      <p:pic>
        <p:nvPicPr>
          <p:cNvPr id="11" name="Picture 10"/>
          <p:cNvPicPr>
            <a:picLocks noChangeAspect="1"/>
          </p:cNvPicPr>
          <p:nvPr/>
        </p:nvPicPr>
        <p:blipFill>
          <a:blip r:embed="rId6"/>
          <a:stretch>
            <a:fillRect/>
          </a:stretch>
        </p:blipFill>
        <p:spPr>
          <a:xfrm>
            <a:off x="1384299" y="2667000"/>
            <a:ext cx="6400800" cy="175954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094197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70432" y="2318185"/>
            <a:ext cx="6803136" cy="3396815"/>
            <a:chOff x="-457200" y="1143001"/>
            <a:chExt cx="6803136" cy="3396815"/>
          </a:xfrm>
        </p:grpSpPr>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6676"/>
            <a:stretch/>
          </p:blipFill>
          <p:spPr bwMode="auto">
            <a:xfrm>
              <a:off x="-457200" y="1143001"/>
              <a:ext cx="6803136" cy="1078706"/>
            </a:xfrm>
            <a:prstGeom prst="rect">
              <a:avLst/>
            </a:prstGeom>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41983"/>
              <a:ext cx="6803136" cy="2297833"/>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457200" y="1143001"/>
              <a:ext cx="6803136" cy="3396815"/>
            </a:xfrm>
            <a:prstGeom prst="rect">
              <a:avLst/>
            </a:prstGeom>
            <a:noFill/>
            <a:ln w="12700">
              <a:solidFill>
                <a:schemeClr val="tx1">
                  <a:lumMod val="50000"/>
                  <a:lumOff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Content Placeholder 3"/>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1828800" y="1863422"/>
            <a:ext cx="5486400" cy="3816956"/>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6" name="Right Arrow 5"/>
          <p:cNvSpPr/>
          <p:nvPr/>
        </p:nvSpPr>
        <p:spPr>
          <a:xfrm rot="5400000">
            <a:off x="1979612" y="4655433"/>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3" name="Title 1"/>
          <p:cNvSpPr>
            <a:spLocks noGrp="1"/>
          </p:cNvSpPr>
          <p:nvPr>
            <p:ph type="title"/>
          </p:nvPr>
        </p:nvSpPr>
        <p:spPr/>
        <p:txBody>
          <a:bodyPr/>
          <a:lstStyle/>
          <a:p>
            <a:r>
              <a:rPr altLang="en-US" dirty="0" smtClean="0"/>
              <a:t>Transferring Sessions</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21</a:t>
            </a:fld>
            <a:endParaRPr lang="en-US" dirty="0"/>
          </a:p>
        </p:txBody>
      </p:sp>
      <p:sp>
        <p:nvSpPr>
          <p:cNvPr id="8" name="Right Arrow 7"/>
          <p:cNvSpPr/>
          <p:nvPr/>
        </p:nvSpPr>
        <p:spPr>
          <a:xfrm rot="5400000">
            <a:off x="2970212" y="4655433"/>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70432" y="2318185"/>
            <a:ext cx="6803136" cy="3396815"/>
            <a:chOff x="-457200" y="1143001"/>
            <a:chExt cx="6803136" cy="3396815"/>
          </a:xfrm>
        </p:grpSpPr>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6676"/>
            <a:stretch/>
          </p:blipFill>
          <p:spPr bwMode="auto">
            <a:xfrm>
              <a:off x="-457200" y="1143001"/>
              <a:ext cx="6803136" cy="1078706"/>
            </a:xfrm>
            <a:prstGeom prst="rect">
              <a:avLst/>
            </a:prstGeom>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41983"/>
              <a:ext cx="6803136" cy="2297833"/>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457200" y="1143001"/>
              <a:ext cx="6803136" cy="3396815"/>
            </a:xfrm>
            <a:prstGeom prst="rect">
              <a:avLst/>
            </a:prstGeom>
            <a:noFill/>
            <a:ln w="12700">
              <a:solidFill>
                <a:schemeClr val="tx1">
                  <a:lumMod val="50000"/>
                  <a:lumOff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Content Placeholder 3"/>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1371600" y="2667000"/>
            <a:ext cx="6400800" cy="332984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7" name="Right Arrow 6"/>
          <p:cNvSpPr/>
          <p:nvPr/>
        </p:nvSpPr>
        <p:spPr>
          <a:xfrm rot="5400000">
            <a:off x="1293813" y="4953004"/>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796" name="Title 1"/>
          <p:cNvSpPr>
            <a:spLocks noGrp="1"/>
          </p:cNvSpPr>
          <p:nvPr>
            <p:ph type="title"/>
          </p:nvPr>
        </p:nvSpPr>
        <p:spPr/>
        <p:txBody>
          <a:bodyPr/>
          <a:lstStyle/>
          <a:p>
            <a:r>
              <a:rPr altLang="en-US" dirty="0" smtClean="0"/>
              <a:t>Logging Out of the TA Interface</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22</a:t>
            </a:fld>
            <a:endParaRPr lang="en-US" dirty="0"/>
          </a:p>
        </p:txBody>
      </p:sp>
      <p:sp>
        <p:nvSpPr>
          <p:cNvPr id="12" name="Right Arrow 11"/>
          <p:cNvSpPr/>
          <p:nvPr/>
        </p:nvSpPr>
        <p:spPr>
          <a:xfrm>
            <a:off x="5943600" y="2286000"/>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44902674"/>
              </p:ext>
            </p:extLst>
          </p:nvPr>
        </p:nvGraphicFramePr>
        <p:xfrm>
          <a:off x="838200" y="1981200"/>
          <a:ext cx="7667625" cy="3931890"/>
        </p:xfrm>
        <a:graphic>
          <a:graphicData uri="http://schemas.openxmlformats.org/drawingml/2006/table">
            <a:tbl>
              <a:tblPr firstRow="1" bandRow="1">
                <a:tableStyleId>{5C22544A-7EE6-4342-B048-85BDC9FD1C3A}</a:tableStyleId>
              </a:tblPr>
              <a:tblGrid>
                <a:gridCol w="3353121"/>
                <a:gridCol w="4314504"/>
              </a:tblGrid>
              <a:tr h="3962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smtClean="0">
                          <a:effectLst/>
                        </a:rPr>
                        <a:t>Description</a:t>
                      </a:r>
                      <a:endParaRPr lang="en-US" sz="1600" kern="1200" dirty="0">
                        <a:solidFill>
                          <a:schemeClr val="dk1"/>
                        </a:solidFill>
                        <a:effectLst/>
                        <a:latin typeface="+mn-lt"/>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smtClean="0">
                          <a:effectLst/>
                        </a:rPr>
                        <a:t>What to Do</a:t>
                      </a:r>
                      <a:endParaRPr lang="en-US" sz="1600" kern="1200" dirty="0">
                        <a:solidFill>
                          <a:schemeClr val="dk1"/>
                        </a:solidFill>
                        <a:effectLst/>
                        <a:latin typeface="+mn-lt"/>
                        <a:ea typeface="+mn-ea"/>
                        <a:cs typeface="+mn-cs"/>
                      </a:endParaRPr>
                    </a:p>
                  </a:txBody>
                  <a:tcPr marL="91449" marR="91449" marT="45717" marB="45717"/>
                </a:tc>
              </a:tr>
              <a:tr h="579114">
                <a:tc>
                  <a:txBody>
                    <a:bodyPr/>
                    <a:lstStyle/>
                    <a:p>
                      <a:pPr marL="73025" marR="73025" algn="l" defTabSz="914400" rtl="0" eaLnBrk="1" latinLnBrk="0" hangingPunct="1">
                        <a:spcBef>
                          <a:spcPts val="400"/>
                        </a:spcBef>
                        <a:spcAft>
                          <a:spcPts val="400"/>
                        </a:spcAft>
                      </a:pPr>
                      <a:r>
                        <a:rPr lang="en-US" sz="1600" kern="1200" dirty="0" smtClean="0">
                          <a:effectLst/>
                        </a:rPr>
                        <a:t>What should I do if a session ends?</a:t>
                      </a:r>
                      <a:endParaRPr lang="en-US" sz="1600"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smtClean="0">
                          <a:effectLst/>
                        </a:rPr>
                        <a:t>Log in and start a new session. Provide the students with a new session ID.	</a:t>
                      </a:r>
                      <a:endParaRPr lang="en-US" sz="1600" kern="1200" dirty="0">
                        <a:solidFill>
                          <a:schemeClr val="dk1"/>
                        </a:solidFill>
                        <a:effectLst/>
                        <a:latin typeface="+mn-lt"/>
                        <a:ea typeface="+mn-ea"/>
                        <a:cs typeface="+mn-cs"/>
                      </a:endParaRPr>
                    </a:p>
                  </a:txBody>
                  <a:tcPr marL="91449" marR="91449" marT="45717" marB="45717"/>
                </a:tc>
              </a:tr>
              <a:tr h="794772">
                <a:tc>
                  <a:txBody>
                    <a:bodyPr/>
                    <a:lstStyle/>
                    <a:p>
                      <a:pPr marL="73025" marR="73025" algn="l" defTabSz="914400" rtl="0" eaLnBrk="1" latinLnBrk="0" hangingPunct="1">
                        <a:spcBef>
                          <a:spcPts val="400"/>
                        </a:spcBef>
                        <a:spcAft>
                          <a:spcPts val="400"/>
                        </a:spcAft>
                      </a:pPr>
                      <a:r>
                        <a:rPr lang="en-US" sz="1600" kern="1200" dirty="0" smtClean="0">
                          <a:effectLst/>
                        </a:rPr>
                        <a:t>What should I do if a student gets logged out of a test while a session is still active?</a:t>
                      </a:r>
                      <a:endParaRPr lang="en-US" sz="1600"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smtClean="0">
                          <a:effectLst/>
                        </a:rPr>
                        <a:t>If a student’s test session is interrupted, the student should log back in and rejoin the session. </a:t>
                      </a:r>
                      <a:endParaRPr lang="en-US" sz="1600" kern="1200" dirty="0">
                        <a:solidFill>
                          <a:schemeClr val="dk1"/>
                        </a:solidFill>
                        <a:effectLst/>
                        <a:latin typeface="+mn-lt"/>
                        <a:ea typeface="+mn-ea"/>
                        <a:cs typeface="+mn-cs"/>
                      </a:endParaRPr>
                    </a:p>
                  </a:txBody>
                  <a:tcPr marL="91449" marR="91449" marT="45717" marB="45717"/>
                </a:tc>
              </a:tr>
              <a:tr h="1265747">
                <a:tc>
                  <a:txBody>
                    <a:bodyPr/>
                    <a:lstStyle/>
                    <a:p>
                      <a:pPr marL="73025" marR="73025" algn="l" defTabSz="914400" rtl="0" eaLnBrk="1" latinLnBrk="0" hangingPunct="1">
                        <a:spcBef>
                          <a:spcPts val="400"/>
                        </a:spcBef>
                        <a:spcAft>
                          <a:spcPts val="400"/>
                        </a:spcAft>
                      </a:pPr>
                      <a:r>
                        <a:rPr lang="en-US" sz="1600" kern="1200" dirty="0" smtClean="0">
                          <a:effectLst/>
                        </a:rPr>
                        <a:t>What should I do if forbidden applications are running?</a:t>
                      </a:r>
                      <a:endParaRPr lang="en-US" sz="1600"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smtClean="0">
                          <a:effectLst/>
                        </a:rPr>
                        <a:t>The secure browser will not allow the student to begin testing if forbidden applications are running. You will see messages advising you which applications must be closed before testing can begin.</a:t>
                      </a:r>
                      <a:endParaRPr lang="en-US" sz="1600" kern="1200" dirty="0">
                        <a:solidFill>
                          <a:schemeClr val="dk1"/>
                        </a:solidFill>
                        <a:effectLst/>
                        <a:latin typeface="+mn-lt"/>
                        <a:ea typeface="+mn-ea"/>
                        <a:cs typeface="+mn-cs"/>
                      </a:endParaRPr>
                    </a:p>
                  </a:txBody>
                  <a:tcPr marL="91449" marR="91449" marT="45717" marB="45717"/>
                </a:tc>
              </a:tr>
              <a:tr h="794772">
                <a:tc>
                  <a:txBody>
                    <a:bodyPr/>
                    <a:lstStyle/>
                    <a:p>
                      <a:pPr marL="73025" marR="73025" algn="l" defTabSz="914400" rtl="0" eaLnBrk="1" latinLnBrk="0" hangingPunct="1">
                        <a:spcBef>
                          <a:spcPts val="400"/>
                        </a:spcBef>
                        <a:spcAft>
                          <a:spcPts val="400"/>
                        </a:spcAft>
                      </a:pPr>
                      <a:r>
                        <a:rPr lang="en-US" sz="1600" kern="1200" dirty="0" smtClean="0">
                          <a:effectLst/>
                        </a:rPr>
                        <a:t>What should I do if a student’s test freezes?</a:t>
                      </a:r>
                      <a:endParaRPr lang="en-US" sz="1600"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smtClean="0">
                          <a:effectLst/>
                        </a:rPr>
                        <a:t>Force quit the secure browser and log back in. For instructions, refer to the </a:t>
                      </a:r>
                      <a:r>
                        <a:rPr lang="en-US" sz="1600" i="1" kern="1200" dirty="0" smtClean="0">
                          <a:effectLst/>
                        </a:rPr>
                        <a:t>Test Administration Manual</a:t>
                      </a:r>
                      <a:r>
                        <a:rPr lang="en-US" sz="1600" kern="1200" dirty="0" smtClean="0">
                          <a:effectLst/>
                        </a:rPr>
                        <a:t>.</a:t>
                      </a:r>
                      <a:endParaRPr lang="en-US" sz="1600" kern="1200" dirty="0">
                        <a:solidFill>
                          <a:schemeClr val="dk1"/>
                        </a:solidFill>
                        <a:effectLst/>
                        <a:latin typeface="+mn-lt"/>
                        <a:ea typeface="+mn-ea"/>
                        <a:cs typeface="+mn-cs"/>
                      </a:endParaRPr>
                    </a:p>
                  </a:txBody>
                  <a:tcPr marL="91449" marR="91449" marT="45717" marB="45717"/>
                </a:tc>
              </a:tr>
            </a:tbl>
          </a:graphicData>
        </a:graphic>
      </p:graphicFrame>
      <p:sp>
        <p:nvSpPr>
          <p:cNvPr id="34838" name="Title 1"/>
          <p:cNvSpPr>
            <a:spLocks noGrp="1"/>
          </p:cNvSpPr>
          <p:nvPr>
            <p:ph type="title"/>
          </p:nvPr>
        </p:nvSpPr>
        <p:spPr/>
        <p:txBody>
          <a:bodyPr/>
          <a:lstStyle/>
          <a:p>
            <a:r>
              <a:rPr altLang="en-US" dirty="0" smtClean="0"/>
              <a:t>Troubleshooting</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23</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1292126"/>
            <a:ext cx="7772400" cy="2308324"/>
          </a:xfrm>
        </p:spPr>
        <p:txBody>
          <a:bodyPr/>
          <a:lstStyle/>
          <a:p>
            <a:pPr algn="ctr"/>
            <a:r>
              <a:rPr lang="en-US" dirty="0" smtClean="0">
                <a:latin typeface="+mn-lt"/>
              </a:rPr>
              <a:t>Section II.</a:t>
            </a:r>
            <a:br>
              <a:rPr lang="en-US" dirty="0" smtClean="0">
                <a:latin typeface="+mn-lt"/>
              </a:rPr>
            </a:br>
            <a:r>
              <a:rPr lang="en-US" dirty="0" smtClean="0">
                <a:latin typeface="+mn-lt"/>
              </a:rPr>
              <a:t>Teacher Hand Scoring System</a:t>
            </a:r>
          </a:p>
        </p:txBody>
      </p:sp>
      <p:sp>
        <p:nvSpPr>
          <p:cNvPr id="2" name="Footer Placeholder 1"/>
          <p:cNvSpPr>
            <a:spLocks noGrp="1"/>
          </p:cNvSpPr>
          <p:nvPr>
            <p:ph type="ftr" sz="quarter" idx="11"/>
          </p:nvPr>
        </p:nvSpPr>
        <p:spPr/>
        <p:txBody>
          <a:bodyPr/>
          <a:lstStyle/>
          <a:p>
            <a:r>
              <a:rPr lang="en-US" dirty="0" smtClean="0"/>
              <a:t>Copyright © 2014 American Institutes for Research. All rights reserved.</a:t>
            </a:r>
            <a:endParaRPr lang="en-US" dirty="0"/>
          </a:p>
        </p:txBody>
      </p:sp>
    </p:spTree>
    <p:extLst>
      <p:ext uri="{BB962C8B-B14F-4D97-AF65-F5344CB8AC3E}">
        <p14:creationId xmlns:p14="http://schemas.microsoft.com/office/powerpoint/2010/main" val="1865111406"/>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4000" dirty="0" smtClean="0"/>
              <a:t>Teacher Hand Scoring System Overview</a:t>
            </a:r>
          </a:p>
        </p:txBody>
      </p:sp>
      <p:sp>
        <p:nvSpPr>
          <p:cNvPr id="8" name="Slide Number Placeholder 2"/>
          <p:cNvSpPr>
            <a:spLocks noGrp="1"/>
          </p:cNvSpPr>
          <p:nvPr>
            <p:ph type="sldNum" sz="quarter" idx="10"/>
          </p:nvPr>
        </p:nvSpPr>
        <p:spPr/>
        <p:txBody>
          <a:bodyPr/>
          <a:lstStyle/>
          <a:p>
            <a:pPr algn="r"/>
            <a:fld id="{F3477EC8-074D-41C4-94AE-E9EA7CEEA348}" type="slidenum">
              <a:rPr lang="en-US" smtClean="0"/>
              <a:pPr algn="r"/>
              <a:t>25</a:t>
            </a:fld>
            <a:endParaRPr lang="en-US" dirty="0"/>
          </a:p>
        </p:txBody>
      </p:sp>
      <p:sp>
        <p:nvSpPr>
          <p:cNvPr id="9" name="Content Placeholder 2"/>
          <p:cNvSpPr txBox="1">
            <a:spLocks/>
          </p:cNvSpPr>
          <p:nvPr/>
        </p:nvSpPr>
        <p:spPr>
          <a:xfrm>
            <a:off x="687388" y="2055813"/>
            <a:ext cx="8224837" cy="3732737"/>
          </a:xfrm>
          <a:prstGeom prst="rect">
            <a:avLst/>
          </a:prstGeom>
        </p:spPr>
        <p:txBody>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r>
              <a:rPr lang="en-US" sz="3200" dirty="0" smtClean="0">
                <a:ea typeface="ＭＳ Ｐゴシック" charset="-128"/>
              </a:rPr>
              <a:t>The THSS allows local scoring of responses requiring human scoring</a:t>
            </a:r>
          </a:p>
          <a:p>
            <a:r>
              <a:rPr lang="en-US" sz="3200" dirty="0" smtClean="0">
                <a:ea typeface="ＭＳ Ｐゴシック" charset="-128"/>
              </a:rPr>
              <a:t>Two types of access</a:t>
            </a:r>
          </a:p>
          <a:p>
            <a:pPr lvl="1"/>
            <a:r>
              <a:rPr lang="en-US" sz="2800" dirty="0" smtClean="0">
                <a:ea typeface="ＭＳ Ｐゴシック" charset="-128"/>
              </a:rPr>
              <a:t>Scorer</a:t>
            </a:r>
          </a:p>
          <a:p>
            <a:pPr lvl="1"/>
            <a:r>
              <a:rPr lang="en-US" sz="2800" dirty="0" smtClean="0">
                <a:ea typeface="ＭＳ Ｐゴシック" charset="-128"/>
              </a:rPr>
              <a:t>Score Manager</a:t>
            </a:r>
          </a:p>
        </p:txBody>
      </p:sp>
    </p:spTree>
    <p:extLst>
      <p:ext uri="{BB962C8B-B14F-4D97-AF65-F5344CB8AC3E}">
        <p14:creationId xmlns:p14="http://schemas.microsoft.com/office/powerpoint/2010/main" val="1127721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Roles and Permissions</a:t>
            </a:r>
          </a:p>
        </p:txBody>
      </p:sp>
      <p:sp>
        <p:nvSpPr>
          <p:cNvPr id="9" name="Slide Number Placeholder 8"/>
          <p:cNvSpPr>
            <a:spLocks noGrp="1"/>
          </p:cNvSpPr>
          <p:nvPr>
            <p:ph type="sldNum" sz="quarter" idx="10"/>
          </p:nvPr>
        </p:nvSpPr>
        <p:spPr/>
        <p:txBody>
          <a:bodyPr/>
          <a:lstStyle/>
          <a:p>
            <a:fld id="{F3477EC8-074D-41C4-94AE-E9EA7CEEA348}" type="slidenum">
              <a:rPr lang="en-US" smtClean="0"/>
              <a:pPr/>
              <a:t>26</a:t>
            </a:fld>
            <a:endParaRPr lang="en-US" dirty="0"/>
          </a:p>
        </p:txBody>
      </p:sp>
      <p:graphicFrame>
        <p:nvGraphicFramePr>
          <p:cNvPr id="6" name="Content Placeholder 4"/>
          <p:cNvGraphicFramePr>
            <a:graphicFrameLocks noGrp="1"/>
          </p:cNvGraphicFramePr>
          <p:nvPr>
            <p:ph idx="4294967295"/>
            <p:extLst/>
          </p:nvPr>
        </p:nvGraphicFramePr>
        <p:xfrm>
          <a:off x="434340" y="4638993"/>
          <a:ext cx="7909560" cy="1280160"/>
        </p:xfrm>
        <a:graphic>
          <a:graphicData uri="http://schemas.openxmlformats.org/drawingml/2006/table">
            <a:tbl>
              <a:tblPr firstRow="1" firstCol="1" bandRow="1">
                <a:tableStyleId>{5C22544A-7EE6-4342-B048-85BDC9FD1C3A}</a:tableStyleId>
              </a:tblPr>
              <a:tblGrid>
                <a:gridCol w="4179097"/>
                <a:gridCol w="845677"/>
                <a:gridCol w="720801"/>
                <a:gridCol w="723963"/>
                <a:gridCol w="722382"/>
                <a:gridCol w="717640"/>
              </a:tblGrid>
              <a:tr h="143518">
                <a:tc>
                  <a:txBody>
                    <a:bodyPr/>
                    <a:lstStyle/>
                    <a:p>
                      <a:pPr marL="73025" marR="73025">
                        <a:spcBef>
                          <a:spcPts val="400"/>
                        </a:spcBef>
                        <a:spcAft>
                          <a:spcPts val="400"/>
                        </a:spcAft>
                      </a:pPr>
                      <a:r>
                        <a:rPr lang="en-US" sz="1000" b="1" dirty="0">
                          <a:solidFill>
                            <a:srgbClr val="FFFFFF"/>
                          </a:solidFill>
                          <a:effectLst/>
                          <a:latin typeface="Arial"/>
                          <a:ea typeface="Times New Roman"/>
                        </a:rPr>
                        <a:t>Task or Site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3025" marR="73025" algn="ctr">
                        <a:spcBef>
                          <a:spcPts val="400"/>
                        </a:spcBef>
                        <a:spcAft>
                          <a:spcPts val="400"/>
                        </a:spcAft>
                      </a:pPr>
                      <a:r>
                        <a:rPr lang="en-US" sz="1000" b="1" dirty="0">
                          <a:solidFill>
                            <a:srgbClr val="FFFFFF"/>
                          </a:solidFill>
                          <a:effectLst/>
                          <a:latin typeface="Arial"/>
                          <a:ea typeface="Times New Roman"/>
                        </a:rPr>
                        <a:t>DA*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3025" marR="73025" algn="ctr">
                        <a:spcBef>
                          <a:spcPts val="400"/>
                        </a:spcBef>
                        <a:spcAft>
                          <a:spcPts val="400"/>
                        </a:spcAft>
                      </a:pPr>
                      <a:r>
                        <a:rPr lang="en-US" sz="1000" b="1" dirty="0">
                          <a:solidFill>
                            <a:srgbClr val="FFFFFF"/>
                          </a:solidFill>
                          <a:effectLst/>
                          <a:latin typeface="Arial"/>
                          <a:ea typeface="Times New Roman"/>
                        </a:rPr>
                        <a:t>DC*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3025" marR="73025" algn="ctr">
                        <a:spcBef>
                          <a:spcPts val="400"/>
                        </a:spcBef>
                        <a:spcAft>
                          <a:spcPts val="400"/>
                        </a:spcAft>
                      </a:pPr>
                      <a:r>
                        <a:rPr lang="en-US" sz="1000" b="1" dirty="0">
                          <a:solidFill>
                            <a:srgbClr val="FFFFFF"/>
                          </a:solidFill>
                          <a:effectLst/>
                          <a:latin typeface="Arial"/>
                          <a:ea typeface="Times New Roman"/>
                        </a:rPr>
                        <a:t>SC*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3025" marR="73025" algn="ctr">
                        <a:spcBef>
                          <a:spcPts val="400"/>
                        </a:spcBef>
                        <a:spcAft>
                          <a:spcPts val="400"/>
                        </a:spcAft>
                      </a:pPr>
                      <a:r>
                        <a:rPr lang="en-US" sz="1000" b="1" dirty="0">
                          <a:solidFill>
                            <a:srgbClr val="FFFFFF"/>
                          </a:solidFill>
                          <a:effectLst/>
                          <a:latin typeface="Arial"/>
                          <a:ea typeface="Times New Roman"/>
                        </a:rPr>
                        <a:t>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3025" marR="73025" algn="ctr">
                        <a:spcBef>
                          <a:spcPts val="400"/>
                        </a:spcBef>
                        <a:spcAft>
                          <a:spcPts val="400"/>
                        </a:spcAft>
                      </a:pPr>
                      <a:r>
                        <a:rPr lang="en-US" sz="1000" b="1" dirty="0">
                          <a:solidFill>
                            <a:srgbClr val="FFFFFF"/>
                          </a:solidFill>
                          <a:effectLst/>
                          <a:latin typeface="Arial"/>
                          <a:ea typeface="Times New Roman"/>
                        </a:rPr>
                        <a:t>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166">
                <a:tc gridSpan="6">
                  <a:txBody>
                    <a:bodyPr/>
                    <a:lstStyle/>
                    <a:p>
                      <a:pPr marL="73025" marR="73025" algn="ctr">
                        <a:spcBef>
                          <a:spcPts val="400"/>
                        </a:spcBef>
                        <a:spcAft>
                          <a:spcPts val="400"/>
                        </a:spcAft>
                      </a:pPr>
                      <a:r>
                        <a:rPr lang="en-US" sz="900" kern="1200" dirty="0" smtClean="0">
                          <a:solidFill>
                            <a:schemeClr val="bg1"/>
                          </a:solidFill>
                          <a:effectLst/>
                          <a:latin typeface="+mn-lt"/>
                          <a:ea typeface="+mn-ea"/>
                          <a:cs typeface="+mn-cs"/>
                        </a:rPr>
                        <a:t>Access to Teacher Hand Scoring System** (THSS) Features and Tasks</a:t>
                      </a:r>
                      <a:endParaRPr lang="en-US" sz="900" kern="1200" dirty="0">
                        <a:solidFill>
                          <a:schemeClr val="bg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9166">
                <a:tc>
                  <a:txBody>
                    <a:bodyPr/>
                    <a:lstStyle/>
                    <a:p>
                      <a:pPr marL="73025" marR="73025">
                        <a:spcBef>
                          <a:spcPts val="400"/>
                        </a:spcBef>
                        <a:spcAft>
                          <a:spcPts val="400"/>
                        </a:spcAft>
                      </a:pPr>
                      <a:r>
                        <a:rPr lang="en-US" sz="900" dirty="0">
                          <a:solidFill>
                            <a:schemeClr val="tx1"/>
                          </a:solidFill>
                          <a:effectLst/>
                        </a:rPr>
                        <a:t>Scorer</a:t>
                      </a:r>
                      <a:endParaRPr lang="en-US" sz="900" b="1" dirty="0">
                        <a:solidFill>
                          <a:schemeClr val="tx1"/>
                        </a:solidFill>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spcBef>
                          <a:spcPts val="400"/>
                        </a:spcBef>
                        <a:spcAft>
                          <a:spcPts val="400"/>
                        </a:spcAft>
                      </a:pPr>
                      <a:r>
                        <a:rPr lang="en-US" sz="900" dirty="0">
                          <a:effectLst/>
                        </a:rPr>
                        <a:t> </a:t>
                      </a:r>
                      <a:endParaRPr lang="en-US" sz="900" dirty="0">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73025" marR="73025" algn="ctr">
                        <a:spcBef>
                          <a:spcPts val="400"/>
                        </a:spcBef>
                        <a:spcAft>
                          <a:spcPts val="400"/>
                        </a:spcAft>
                      </a:pPr>
                      <a:r>
                        <a:rPr lang="en-US" sz="900" dirty="0">
                          <a:effectLst/>
                        </a:rPr>
                        <a:t> </a:t>
                      </a:r>
                      <a:endParaRPr lang="en-US" sz="900" dirty="0">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73025" marR="73025" algn="ctr">
                        <a:spcBef>
                          <a:spcPts val="400"/>
                        </a:spcBef>
                        <a:spcAft>
                          <a:spcPts val="400"/>
                        </a:spcAft>
                      </a:pPr>
                      <a:r>
                        <a:rPr lang="en-US" sz="900" dirty="0">
                          <a:effectLst/>
                        </a:rPr>
                        <a:t> </a:t>
                      </a:r>
                      <a:endParaRPr lang="en-US" sz="900" dirty="0">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73025" marR="73025" algn="ctr">
                        <a:spcBef>
                          <a:spcPts val="400"/>
                        </a:spcBef>
                        <a:spcAft>
                          <a:spcPts val="400"/>
                        </a:spcAft>
                      </a:pPr>
                      <a:r>
                        <a:rPr lang="en-US" sz="900" dirty="0">
                          <a:effectLst/>
                          <a:sym typeface="Wingdings"/>
                        </a:rPr>
                        <a:t></a:t>
                      </a:r>
                      <a:endParaRPr lang="en-US" sz="900" dirty="0">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spcBef>
                          <a:spcPts val="400"/>
                        </a:spcBef>
                        <a:spcAft>
                          <a:spcPts val="400"/>
                        </a:spcAft>
                      </a:pPr>
                      <a:r>
                        <a:rPr lang="en-US" sz="900" dirty="0">
                          <a:effectLst/>
                          <a:sym typeface="Wingdings"/>
                        </a:rPr>
                        <a:t></a:t>
                      </a:r>
                      <a:endParaRPr lang="en-US" sz="900" dirty="0">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166">
                <a:tc>
                  <a:txBody>
                    <a:bodyPr/>
                    <a:lstStyle/>
                    <a:p>
                      <a:pPr marL="73025" marR="73025">
                        <a:spcBef>
                          <a:spcPts val="400"/>
                        </a:spcBef>
                        <a:spcAft>
                          <a:spcPts val="400"/>
                        </a:spcAft>
                      </a:pPr>
                      <a:r>
                        <a:rPr lang="en-US" sz="900" dirty="0">
                          <a:solidFill>
                            <a:schemeClr val="tx1"/>
                          </a:solidFill>
                          <a:effectLst/>
                        </a:rPr>
                        <a:t>Score Manager</a:t>
                      </a:r>
                      <a:endParaRPr lang="en-US" sz="900" b="1" dirty="0">
                        <a:solidFill>
                          <a:schemeClr val="tx1"/>
                        </a:solidFill>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spcBef>
                          <a:spcPts val="400"/>
                        </a:spcBef>
                        <a:spcAft>
                          <a:spcPts val="400"/>
                        </a:spcAft>
                      </a:pPr>
                      <a:r>
                        <a:rPr lang="en-US" sz="900" dirty="0">
                          <a:effectLst/>
                          <a:sym typeface="Wingdings"/>
                        </a:rPr>
                        <a:t></a:t>
                      </a:r>
                      <a:endParaRPr lang="en-US" sz="900" dirty="0">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spcBef>
                          <a:spcPts val="400"/>
                        </a:spcBef>
                        <a:spcAft>
                          <a:spcPts val="400"/>
                        </a:spcAft>
                      </a:pPr>
                      <a:r>
                        <a:rPr lang="en-US" sz="900" dirty="0">
                          <a:effectLst/>
                          <a:sym typeface="Wingdings"/>
                        </a:rPr>
                        <a:t></a:t>
                      </a:r>
                      <a:endParaRPr lang="en-US" sz="900" dirty="0">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spcBef>
                          <a:spcPts val="400"/>
                        </a:spcBef>
                        <a:spcAft>
                          <a:spcPts val="400"/>
                        </a:spcAft>
                      </a:pPr>
                      <a:r>
                        <a:rPr lang="en-US" sz="900" dirty="0">
                          <a:effectLst/>
                          <a:sym typeface="Wingdings"/>
                        </a:rPr>
                        <a:t></a:t>
                      </a:r>
                      <a:endParaRPr lang="en-US" sz="900" dirty="0">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spcBef>
                          <a:spcPts val="400"/>
                        </a:spcBef>
                        <a:spcAft>
                          <a:spcPts val="400"/>
                        </a:spcAft>
                      </a:pPr>
                      <a:r>
                        <a:rPr lang="en-US" sz="900" dirty="0">
                          <a:effectLst/>
                        </a:rPr>
                        <a:t> </a:t>
                      </a:r>
                      <a:endParaRPr lang="en-US" sz="900" dirty="0">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73025" marR="73025" algn="ctr">
                        <a:spcBef>
                          <a:spcPts val="400"/>
                        </a:spcBef>
                        <a:spcAft>
                          <a:spcPts val="400"/>
                        </a:spcAft>
                      </a:pPr>
                      <a:r>
                        <a:rPr lang="en-US" sz="900" dirty="0">
                          <a:effectLst/>
                        </a:rPr>
                        <a:t> </a:t>
                      </a:r>
                      <a:endParaRPr lang="en-US" sz="900" dirty="0">
                        <a:effectLst/>
                        <a:latin typeface="Arial"/>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74532">
                <a:tc gridSpan="6">
                  <a:txBody>
                    <a:bodyPr/>
                    <a:lstStyle/>
                    <a:p>
                      <a:pPr marL="0" marR="0">
                        <a:spcBef>
                          <a:spcPts val="600"/>
                        </a:spcBef>
                        <a:spcAft>
                          <a:spcPts val="600"/>
                        </a:spcAft>
                      </a:pPr>
                      <a:r>
                        <a:rPr lang="en-US" sz="900" b="0" dirty="0">
                          <a:solidFill>
                            <a:schemeClr val="tx1"/>
                          </a:solidFill>
                          <a:effectLst/>
                        </a:rPr>
                        <a:t>*DA—District Administrator; DC—District Test Coordinator; SC—School Test Coordinator; TE—Teacher, TA—Test Administrator</a:t>
                      </a:r>
                    </a:p>
                    <a:p>
                      <a:pPr marL="0" marR="0">
                        <a:spcBef>
                          <a:spcPts val="600"/>
                        </a:spcBef>
                        <a:spcAft>
                          <a:spcPts val="600"/>
                        </a:spcAft>
                      </a:pPr>
                      <a:r>
                        <a:rPr lang="en-US" sz="900" b="0" baseline="30000" dirty="0" smtClean="0">
                          <a:solidFill>
                            <a:schemeClr val="tx1"/>
                          </a:solidFill>
                          <a:effectLst/>
                        </a:rPr>
                        <a:t>**</a:t>
                      </a:r>
                      <a:r>
                        <a:rPr lang="en-US" sz="900" b="0" dirty="0" smtClean="0">
                          <a:solidFill>
                            <a:schemeClr val="tx1"/>
                          </a:solidFill>
                          <a:effectLst/>
                        </a:rPr>
                        <a:t>This </a:t>
                      </a:r>
                      <a:r>
                        <a:rPr lang="en-US" sz="900" b="0" dirty="0">
                          <a:solidFill>
                            <a:schemeClr val="tx1"/>
                          </a:solidFill>
                          <a:effectLst/>
                        </a:rPr>
                        <a:t>system only uses the Smarter Balanced Interim Assessments.</a:t>
                      </a:r>
                    </a:p>
                    <a:p>
                      <a:pPr marL="0" marR="0">
                        <a:spcBef>
                          <a:spcPts val="600"/>
                        </a:spcBef>
                        <a:spcAft>
                          <a:spcPts val="600"/>
                        </a:spcAft>
                      </a:pPr>
                      <a:r>
                        <a:rPr lang="en-US" sz="900" dirty="0">
                          <a:effectLst/>
                        </a:rPr>
                        <a:t> </a:t>
                      </a:r>
                      <a:endParaRPr lang="en-US" sz="900" dirty="0">
                        <a:effectLst/>
                        <a:latin typeface="Arial"/>
                        <a:ea typeface="Times New Roman"/>
                      </a:endParaRPr>
                    </a:p>
                  </a:txBody>
                  <a:tcPr marL="0" marR="0" marT="0" marB="0">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4658" y="1874789"/>
            <a:ext cx="3114676" cy="2329353"/>
          </a:xfrm>
          <a:prstGeom prst="rect">
            <a:avLst/>
          </a:prstGeom>
          <a:noFill/>
          <a:ln>
            <a:solidFill>
              <a:schemeClr val="tx1"/>
            </a:solidFill>
          </a:ln>
        </p:spPr>
      </p:pic>
      <p:sp>
        <p:nvSpPr>
          <p:cNvPr id="2" name="TextBox 1"/>
          <p:cNvSpPr txBox="1"/>
          <p:nvPr/>
        </p:nvSpPr>
        <p:spPr>
          <a:xfrm>
            <a:off x="2994658" y="1392497"/>
            <a:ext cx="3114676" cy="461665"/>
          </a:xfrm>
          <a:prstGeom prst="rect">
            <a:avLst/>
          </a:prstGeom>
          <a:noFill/>
          <a:ln>
            <a:solidFill>
              <a:srgbClr val="C8D2C6"/>
            </a:solidFill>
          </a:ln>
        </p:spPr>
        <p:txBody>
          <a:bodyPr wrap="square" rtlCol="0">
            <a:spAutoFit/>
          </a:bodyPr>
          <a:lstStyle/>
          <a:p>
            <a:pPr algn="ctr"/>
            <a:r>
              <a:rPr lang="en-US" dirty="0" smtClean="0"/>
              <a:t>TIDE User Roles</a:t>
            </a:r>
            <a:endParaRPr lang="en-US" dirty="0"/>
          </a:p>
        </p:txBody>
      </p:sp>
    </p:spTree>
    <p:extLst>
      <p:ext uri="{BB962C8B-B14F-4D97-AF65-F5344CB8AC3E}">
        <p14:creationId xmlns:p14="http://schemas.microsoft.com/office/powerpoint/2010/main" val="1557791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87526" y="2055813"/>
            <a:ext cx="8029754" cy="3852006"/>
          </a:xfrm>
        </p:spPr>
        <p:txBody>
          <a:bodyPr/>
          <a:lstStyle/>
          <a:p>
            <a:pPr marL="342900" indent="-342900">
              <a:buFont typeface="Arial" panose="020B0604020202020204" pitchFamily="34" charset="0"/>
              <a:buChar char="•"/>
            </a:pPr>
            <a:r>
              <a:rPr lang="en-US" sz="3600" dirty="0" smtClean="0">
                <a:ea typeface="ＭＳ Ｐゴシック" charset="-128"/>
              </a:rPr>
              <a:t>Scorer</a:t>
            </a:r>
          </a:p>
          <a:p>
            <a:pPr marL="687388" lvl="1" indent="-457200">
              <a:buFont typeface="Courier New" panose="02070309020205020404" pitchFamily="49" charset="0"/>
              <a:buChar char="o"/>
            </a:pPr>
            <a:r>
              <a:rPr lang="en-US" sz="3000" dirty="0">
                <a:ea typeface="ＭＳ Ｐゴシック" charset="-128"/>
              </a:rPr>
              <a:t>S</a:t>
            </a:r>
            <a:r>
              <a:rPr lang="en-US" sz="3000" dirty="0" smtClean="0">
                <a:ea typeface="ＭＳ Ｐゴシック" charset="-128"/>
              </a:rPr>
              <a:t>core items assigned to them</a:t>
            </a:r>
          </a:p>
          <a:p>
            <a:pPr marL="687388" lvl="1" indent="-457200">
              <a:buFont typeface="Courier New" panose="02070309020205020404" pitchFamily="49" charset="0"/>
              <a:buChar char="o"/>
            </a:pPr>
            <a:r>
              <a:rPr lang="en-US" sz="3000" dirty="0">
                <a:ea typeface="ＭＳ Ｐゴシック" charset="-128"/>
              </a:rPr>
              <a:t>R</a:t>
            </a:r>
            <a:r>
              <a:rPr lang="en-US" sz="3000" dirty="0" smtClean="0">
                <a:ea typeface="ＭＳ Ｐゴシック" charset="-128"/>
              </a:rPr>
              <a:t>eassign items assigned to them</a:t>
            </a:r>
          </a:p>
          <a:p>
            <a:pPr marL="342900" indent="-342900">
              <a:buFont typeface="Arial" panose="020B0604020202020204" pitchFamily="34" charset="0"/>
              <a:buChar char="•"/>
            </a:pPr>
            <a:r>
              <a:rPr lang="en-US" sz="3600" dirty="0" smtClean="0">
                <a:ea typeface="ＭＳ Ｐゴシック" charset="-128"/>
              </a:rPr>
              <a:t>Score Manager</a:t>
            </a:r>
          </a:p>
          <a:p>
            <a:pPr marL="687388" lvl="1" indent="-457200">
              <a:buFont typeface="Courier New" panose="02070309020205020404" pitchFamily="49" charset="0"/>
              <a:buChar char="o"/>
            </a:pPr>
            <a:r>
              <a:rPr lang="en-US" sz="3000" dirty="0" smtClean="0">
                <a:ea typeface="ＭＳ Ｐゴシック" charset="-128"/>
              </a:rPr>
              <a:t>Score items assigned to them</a:t>
            </a:r>
          </a:p>
          <a:p>
            <a:pPr marL="687388" lvl="1" indent="-457200">
              <a:buFont typeface="Courier New" panose="02070309020205020404" pitchFamily="49" charset="0"/>
              <a:buChar char="o"/>
            </a:pPr>
            <a:r>
              <a:rPr lang="en-US" sz="3000" dirty="0" smtClean="0">
                <a:ea typeface="ＭＳ Ｐゴシック" charset="-128"/>
              </a:rPr>
              <a:t>Reassign any items</a:t>
            </a:r>
            <a:endParaRPr lang="en-US" sz="3000" dirty="0">
              <a:ea typeface="ＭＳ Ｐゴシック" charset="-128"/>
            </a:endParaRPr>
          </a:p>
        </p:txBody>
      </p:sp>
      <p:sp>
        <p:nvSpPr>
          <p:cNvPr id="12289" name="Title 1"/>
          <p:cNvSpPr>
            <a:spLocks noGrp="1"/>
          </p:cNvSpPr>
          <p:nvPr>
            <p:ph type="title"/>
          </p:nvPr>
        </p:nvSpPr>
        <p:spPr/>
        <p:txBody>
          <a:bodyPr/>
          <a:lstStyle/>
          <a:p>
            <a:r>
              <a:rPr lang="en-US" dirty="0" smtClean="0">
                <a:ea typeface="ＭＳ Ｐゴシック" charset="-128"/>
              </a:rPr>
              <a:t>Teacher Hand Scoring Roles</a:t>
            </a:r>
          </a:p>
        </p:txBody>
      </p:sp>
      <p:sp>
        <p:nvSpPr>
          <p:cNvPr id="9" name="Slide Number Placeholder 2"/>
          <p:cNvSpPr>
            <a:spLocks noGrp="1"/>
          </p:cNvSpPr>
          <p:nvPr>
            <p:ph type="sldNum" sz="quarter" idx="11"/>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1464180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smtClean="0">
                <a:ea typeface="ＭＳ Ｐゴシック" charset="-128"/>
              </a:rPr>
              <a:t>Logging In</a:t>
            </a:r>
          </a:p>
        </p:txBody>
      </p:sp>
      <p:sp>
        <p:nvSpPr>
          <p:cNvPr id="9"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28</a:t>
            </a:fld>
            <a:endParaRPr lang="en-US" dirty="0"/>
          </a:p>
        </p:txBody>
      </p:sp>
      <p:grpSp>
        <p:nvGrpSpPr>
          <p:cNvPr id="8" name="Group 7"/>
          <p:cNvGrpSpPr/>
          <p:nvPr/>
        </p:nvGrpSpPr>
        <p:grpSpPr>
          <a:xfrm>
            <a:off x="3000318" y="3261600"/>
            <a:ext cx="2586774" cy="1494006"/>
            <a:chOff x="2131002" y="5437954"/>
            <a:chExt cx="3803361" cy="1990648"/>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2131002" y="5437954"/>
              <a:ext cx="3803361" cy="1990648"/>
            </a:xfrm>
            <a:prstGeom prst="rect">
              <a:avLst/>
            </a:prstGeom>
            <a:ln>
              <a:solidFill>
                <a:schemeClr val="accent1"/>
              </a:solidFill>
            </a:ln>
          </p:spPr>
        </p:pic>
        <p:sp>
          <p:nvSpPr>
            <p:cNvPr id="6" name="Rectangle 5"/>
            <p:cNvSpPr/>
            <p:nvPr/>
          </p:nvSpPr>
          <p:spPr>
            <a:xfrm>
              <a:off x="4111269" y="5513350"/>
              <a:ext cx="1728801" cy="183985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58" y="2108522"/>
            <a:ext cx="24479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180" y="3705311"/>
            <a:ext cx="2775779" cy="2100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982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smtClean="0">
                <a:ea typeface="ＭＳ Ｐゴシック" charset="-128"/>
              </a:rPr>
              <a:t>Home Page</a:t>
            </a:r>
          </a:p>
        </p:txBody>
      </p:sp>
      <p:sp>
        <p:nvSpPr>
          <p:cNvPr id="9"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29</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96241" y="2161540"/>
            <a:ext cx="7815991" cy="3263900"/>
          </a:xfrm>
          <a:prstGeom prst="rect">
            <a:avLst/>
          </a:prstGeom>
          <a:ln>
            <a:solidFill>
              <a:schemeClr val="bg1">
                <a:lumMod val="65000"/>
              </a:schemeClr>
            </a:solidFill>
          </a:ln>
        </p:spPr>
      </p:pic>
    </p:spTree>
    <p:extLst>
      <p:ext uri="{BB962C8B-B14F-4D97-AF65-F5344CB8AC3E}">
        <p14:creationId xmlns:p14="http://schemas.microsoft.com/office/powerpoint/2010/main" val="4211480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5813"/>
            <a:ext cx="8534400" cy="3851275"/>
          </a:xfrm>
        </p:spPr>
        <p:txBody>
          <a:bodyPr rtlCol="0">
            <a:normAutofit fontScale="70000" lnSpcReduction="20000"/>
          </a:bodyPr>
          <a:lstStyle/>
          <a:p>
            <a:pPr eaLnBrk="1" fontAlgn="auto" hangingPunct="1">
              <a:spcAft>
                <a:spcPts val="0"/>
              </a:spcAft>
              <a:buFont typeface="Arial" pitchFamily="34" charset="0"/>
              <a:buNone/>
              <a:defRPr/>
            </a:pPr>
            <a:r>
              <a:rPr lang="en-US" sz="4400" b="1" dirty="0"/>
              <a:t>After viewing this presentation, you should be able to:</a:t>
            </a:r>
          </a:p>
          <a:p>
            <a:pPr eaLnBrk="1" fontAlgn="auto" hangingPunct="1">
              <a:spcAft>
                <a:spcPts val="0"/>
              </a:spcAft>
              <a:buFont typeface="Arial" pitchFamily="34" charset="0"/>
              <a:buChar char="•"/>
              <a:defRPr/>
            </a:pPr>
            <a:r>
              <a:rPr lang="en-US" sz="3600" dirty="0" smtClean="0"/>
              <a:t> Use </a:t>
            </a:r>
            <a:r>
              <a:rPr lang="en-US" sz="3600" dirty="0"/>
              <a:t>the TA Interface to start and run a test session</a:t>
            </a:r>
          </a:p>
          <a:p>
            <a:pPr eaLnBrk="1" fontAlgn="auto" hangingPunct="1">
              <a:spcAft>
                <a:spcPts val="0"/>
              </a:spcAft>
              <a:buFont typeface="Arial" pitchFamily="34" charset="0"/>
              <a:buChar char="•"/>
              <a:defRPr/>
            </a:pPr>
            <a:r>
              <a:rPr lang="en-US" sz="3600" dirty="0"/>
              <a:t> View student test settings and accessibility resources</a:t>
            </a:r>
          </a:p>
          <a:p>
            <a:pPr eaLnBrk="1" fontAlgn="auto" hangingPunct="1">
              <a:spcAft>
                <a:spcPts val="0"/>
              </a:spcAft>
              <a:buFont typeface="Arial" pitchFamily="34" charset="0"/>
              <a:buChar char="•"/>
              <a:defRPr/>
            </a:pPr>
            <a:r>
              <a:rPr lang="en-US" sz="3600" dirty="0"/>
              <a:t> Monitor the testing process</a:t>
            </a:r>
          </a:p>
          <a:p>
            <a:pPr eaLnBrk="1" fontAlgn="auto" hangingPunct="1">
              <a:spcAft>
                <a:spcPts val="0"/>
              </a:spcAft>
              <a:buFont typeface="Arial" pitchFamily="34" charset="0"/>
              <a:buChar char="•"/>
              <a:defRPr/>
            </a:pPr>
            <a:r>
              <a:rPr lang="en-US" sz="3600" dirty="0"/>
              <a:t> Pause and stop a test </a:t>
            </a:r>
            <a:r>
              <a:rPr lang="en-US" sz="3600" dirty="0" smtClean="0"/>
              <a:t>session</a:t>
            </a:r>
          </a:p>
          <a:p>
            <a:pPr eaLnBrk="1" fontAlgn="auto" hangingPunct="1">
              <a:spcAft>
                <a:spcPts val="0"/>
              </a:spcAft>
              <a:buFont typeface="Arial" pitchFamily="34" charset="0"/>
              <a:buChar char="•"/>
              <a:defRPr/>
            </a:pPr>
            <a:r>
              <a:rPr lang="en-US" sz="3600" dirty="0"/>
              <a:t>Transfer sessions between computers and </a:t>
            </a:r>
            <a:r>
              <a:rPr lang="en-US" sz="3600" dirty="0" smtClean="0"/>
              <a:t>mobile devices</a:t>
            </a:r>
            <a:endParaRPr lang="en-US" sz="3600" dirty="0"/>
          </a:p>
          <a:p>
            <a:pPr eaLnBrk="1" fontAlgn="auto" hangingPunct="1">
              <a:spcAft>
                <a:spcPts val="0"/>
              </a:spcAft>
              <a:buFont typeface="Arial" pitchFamily="34" charset="0"/>
              <a:buChar char="•"/>
              <a:defRPr/>
            </a:pPr>
            <a:r>
              <a:rPr lang="en-US" sz="3600" dirty="0" smtClean="0"/>
              <a:t> </a:t>
            </a:r>
            <a:r>
              <a:rPr lang="en-US" sz="3600" dirty="0"/>
              <a:t>Print test session information</a:t>
            </a:r>
          </a:p>
          <a:p>
            <a:pPr eaLnBrk="1" fontAlgn="auto" hangingPunct="1">
              <a:spcAft>
                <a:spcPts val="0"/>
              </a:spcAft>
              <a:buFont typeface="Arial" pitchFamily="34" charset="0"/>
              <a:buChar char="•"/>
              <a:defRPr/>
            </a:pPr>
            <a:r>
              <a:rPr lang="en-US" sz="3600" dirty="0"/>
              <a:t> Exit and log out of the TA Interface</a:t>
            </a:r>
          </a:p>
        </p:txBody>
      </p:sp>
      <p:sp>
        <p:nvSpPr>
          <p:cNvPr id="16387" name="Title 1"/>
          <p:cNvSpPr>
            <a:spLocks noGrp="1"/>
          </p:cNvSpPr>
          <p:nvPr>
            <p:ph type="title"/>
          </p:nvPr>
        </p:nvSpPr>
        <p:spPr/>
        <p:txBody>
          <a:bodyPr/>
          <a:lstStyle/>
          <a:p>
            <a:r>
              <a:rPr altLang="en-US" dirty="0" smtClean="0"/>
              <a:t>Objectives</a:t>
            </a:r>
          </a:p>
        </p:txBody>
      </p:sp>
      <p:sp>
        <p:nvSpPr>
          <p:cNvPr id="2" name="Slide Number Placeholder 1"/>
          <p:cNvSpPr>
            <a:spLocks noGrp="1"/>
          </p:cNvSpPr>
          <p:nvPr>
            <p:ph type="sldNum" sz="quarter" idx="10"/>
          </p:nvPr>
        </p:nvSpPr>
        <p:spPr/>
        <p:txBody>
          <a:bodyPr/>
          <a:lstStyle/>
          <a:p>
            <a:pPr>
              <a:defRPr/>
            </a:pPr>
            <a:fld id="{8F1302BC-9423-4160-8A3E-D93B1F0A23E5}" type="slidenum">
              <a:rPr lang="en-US" smtClean="0"/>
              <a:pPr>
                <a:defRPr/>
              </a:pPr>
              <a:t>3</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pPr algn="r"/>
              <a:t>30</a:t>
            </a:fld>
            <a:endParaRPr lang="en-US" dirty="0"/>
          </a:p>
        </p:txBody>
      </p:sp>
      <p:sp>
        <p:nvSpPr>
          <p:cNvPr id="7" name="Slide Number Placeholder 3"/>
          <p:cNvSpPr txBox="1">
            <a:spLocks/>
          </p:cNvSpPr>
          <p:nvPr/>
        </p:nvSpPr>
        <p:spPr bwMode="gray">
          <a:xfrm>
            <a:off x="8755131" y="6507316"/>
            <a:ext cx="157094" cy="153888"/>
          </a:xfrm>
          <a:prstGeom prst="rect">
            <a:avLst/>
          </a:prstGeom>
          <a:noFill/>
        </p:spPr>
        <p:txBody>
          <a:bodyPr wrap="none" lIns="0" tIns="0" rIns="0" bIns="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r"/>
            <a:fld id="{F3477EC8-074D-41C4-94AE-E9EA7CEEA348}" type="slidenum">
              <a:rPr lang="en-US" smtClean="0"/>
              <a:pPr algn="r"/>
              <a:t>30</a:t>
            </a:fld>
            <a:endParaRPr lang="en-US" dirty="0"/>
          </a:p>
        </p:txBody>
      </p:sp>
      <p:sp>
        <p:nvSpPr>
          <p:cNvPr id="2" name="Title 1"/>
          <p:cNvSpPr>
            <a:spLocks noGrp="1"/>
          </p:cNvSpPr>
          <p:nvPr>
            <p:ph type="title"/>
          </p:nvPr>
        </p:nvSpPr>
        <p:spPr/>
        <p:txBody>
          <a:bodyPr>
            <a:normAutofit/>
          </a:bodyPr>
          <a:lstStyle/>
          <a:p>
            <a:r>
              <a:rPr lang="en-US" sz="5400" dirty="0" smtClean="0"/>
              <a:t>Response List Table</a:t>
            </a:r>
            <a:endParaRPr lang="en-US" sz="5400" dirty="0"/>
          </a:p>
        </p:txBody>
      </p:sp>
      <p:graphicFrame>
        <p:nvGraphicFramePr>
          <p:cNvPr id="6" name="Table 5"/>
          <p:cNvGraphicFramePr>
            <a:graphicFrameLocks noGrp="1"/>
          </p:cNvGraphicFramePr>
          <p:nvPr>
            <p:extLst/>
          </p:nvPr>
        </p:nvGraphicFramePr>
        <p:xfrm>
          <a:off x="503206" y="2042158"/>
          <a:ext cx="8409019" cy="3779521"/>
        </p:xfrm>
        <a:graphic>
          <a:graphicData uri="http://schemas.openxmlformats.org/drawingml/2006/table">
            <a:tbl>
              <a:tblPr firstRow="1" firstCol="1" bandRow="1">
                <a:tableStyleId>{5C22544A-7EE6-4342-B048-85BDC9FD1C3A}</a:tableStyleId>
              </a:tblPr>
              <a:tblGrid>
                <a:gridCol w="1299902"/>
                <a:gridCol w="7109117"/>
              </a:tblGrid>
              <a:tr h="323959">
                <a:tc>
                  <a:txBody>
                    <a:bodyPr/>
                    <a:lstStyle/>
                    <a:p>
                      <a:pPr marL="0" marR="0" algn="ctr">
                        <a:spcBef>
                          <a:spcPts val="360"/>
                        </a:spcBef>
                        <a:spcAft>
                          <a:spcPts val="360"/>
                        </a:spcAft>
                      </a:pPr>
                      <a:r>
                        <a:rPr lang="en-US" sz="1400" dirty="0">
                          <a:effectLst/>
                        </a:rPr>
                        <a:t>Column </a:t>
                      </a:r>
                      <a:endParaRPr lang="en-US" sz="1400" b="1" dirty="0">
                        <a:solidFill>
                          <a:srgbClr val="FFFFFF"/>
                        </a:solidFill>
                        <a:effectLst/>
                        <a:latin typeface="Franklin Gothic Book"/>
                        <a:ea typeface="Times New Roman"/>
                        <a:cs typeface="Arial"/>
                      </a:endParaRPr>
                    </a:p>
                  </a:txBody>
                  <a:tcPr marL="103096" marR="103096" marT="0" marB="0"/>
                </a:tc>
                <a:tc>
                  <a:txBody>
                    <a:bodyPr/>
                    <a:lstStyle/>
                    <a:p>
                      <a:pPr marL="0" marR="0" algn="ctr">
                        <a:spcBef>
                          <a:spcPts val="360"/>
                        </a:spcBef>
                        <a:spcAft>
                          <a:spcPts val="360"/>
                        </a:spcAft>
                      </a:pPr>
                      <a:r>
                        <a:rPr lang="en-US" sz="1400" dirty="0">
                          <a:effectLst/>
                        </a:rPr>
                        <a:t>Description</a:t>
                      </a:r>
                      <a:endParaRPr lang="en-US" sz="1400" b="1" dirty="0">
                        <a:solidFill>
                          <a:srgbClr val="FFFFFF"/>
                        </a:solidFill>
                        <a:effectLst/>
                        <a:latin typeface="Franklin Gothic Book"/>
                        <a:ea typeface="Times New Roman"/>
                        <a:cs typeface="Arial"/>
                      </a:endParaRPr>
                    </a:p>
                  </a:txBody>
                  <a:tcPr marL="103096" marR="103096" marT="0" marB="0"/>
                </a:tc>
              </a:tr>
              <a:tr h="323959">
                <a:tc>
                  <a:txBody>
                    <a:bodyPr/>
                    <a:lstStyle/>
                    <a:p>
                      <a:pPr marL="0" marR="0">
                        <a:spcBef>
                          <a:spcPts val="360"/>
                        </a:spcBef>
                        <a:spcAft>
                          <a:spcPts val="360"/>
                        </a:spcAft>
                      </a:pPr>
                      <a:r>
                        <a:rPr lang="en-US" sz="1400" dirty="0">
                          <a:effectLst/>
                        </a:rPr>
                        <a:t>Name</a:t>
                      </a:r>
                      <a:endParaRPr lang="en-US" sz="1400" dirty="0">
                        <a:effectLst/>
                        <a:latin typeface="Franklin Gothic Book"/>
                        <a:ea typeface="Times New Roman"/>
                        <a:cs typeface="Arial"/>
                      </a:endParaRPr>
                    </a:p>
                  </a:txBody>
                  <a:tcPr marL="103096" marR="103096" marT="0" marB="0"/>
                </a:tc>
                <a:tc>
                  <a:txBody>
                    <a:bodyPr/>
                    <a:lstStyle/>
                    <a:p>
                      <a:pPr marL="0" marR="0">
                        <a:spcBef>
                          <a:spcPts val="360"/>
                        </a:spcBef>
                        <a:spcAft>
                          <a:spcPts val="360"/>
                        </a:spcAft>
                      </a:pPr>
                      <a:r>
                        <a:rPr lang="en-US" sz="1400" dirty="0">
                          <a:effectLst/>
                        </a:rPr>
                        <a:t>Name of the student.</a:t>
                      </a:r>
                      <a:endParaRPr lang="en-US" sz="1400" dirty="0">
                        <a:effectLst/>
                        <a:latin typeface="Franklin Gothic Book"/>
                        <a:ea typeface="Times New Roman"/>
                        <a:cs typeface="Arial"/>
                      </a:endParaRPr>
                    </a:p>
                  </a:txBody>
                  <a:tcPr marL="103096" marR="103096" marT="0" marB="0"/>
                </a:tc>
              </a:tr>
              <a:tr h="323959">
                <a:tc>
                  <a:txBody>
                    <a:bodyPr/>
                    <a:lstStyle/>
                    <a:p>
                      <a:pPr marL="0" marR="0">
                        <a:spcBef>
                          <a:spcPts val="360"/>
                        </a:spcBef>
                        <a:spcAft>
                          <a:spcPts val="360"/>
                        </a:spcAft>
                      </a:pPr>
                      <a:r>
                        <a:rPr lang="en-US" sz="1400" dirty="0">
                          <a:effectLst/>
                        </a:rPr>
                        <a:t>Item</a:t>
                      </a:r>
                      <a:endParaRPr lang="en-US" sz="1400" dirty="0">
                        <a:effectLst/>
                        <a:latin typeface="Franklin Gothic Book"/>
                        <a:ea typeface="Times New Roman"/>
                        <a:cs typeface="Arial"/>
                      </a:endParaRPr>
                    </a:p>
                  </a:txBody>
                  <a:tcPr marL="103096" marR="103096" marT="0" marB="0"/>
                </a:tc>
                <a:tc>
                  <a:txBody>
                    <a:bodyPr/>
                    <a:lstStyle/>
                    <a:p>
                      <a:pPr marL="0" marR="0">
                        <a:spcBef>
                          <a:spcPts val="360"/>
                        </a:spcBef>
                        <a:spcAft>
                          <a:spcPts val="360"/>
                        </a:spcAft>
                      </a:pPr>
                      <a:r>
                        <a:rPr lang="en-US" sz="1400" dirty="0">
                          <a:effectLst/>
                        </a:rPr>
                        <a:t>Name of the hand-scored item.</a:t>
                      </a:r>
                      <a:endParaRPr lang="en-US" sz="1400" dirty="0">
                        <a:effectLst/>
                        <a:latin typeface="Franklin Gothic Book"/>
                        <a:ea typeface="Times New Roman"/>
                        <a:cs typeface="Arial"/>
                      </a:endParaRPr>
                    </a:p>
                  </a:txBody>
                  <a:tcPr marL="103096" marR="103096" marT="0" marB="0"/>
                </a:tc>
              </a:tr>
              <a:tr h="323959">
                <a:tc>
                  <a:txBody>
                    <a:bodyPr/>
                    <a:lstStyle/>
                    <a:p>
                      <a:pPr marL="0" marR="0">
                        <a:spcBef>
                          <a:spcPts val="360"/>
                        </a:spcBef>
                        <a:spcAft>
                          <a:spcPts val="360"/>
                        </a:spcAft>
                      </a:pPr>
                      <a:r>
                        <a:rPr lang="en-US" sz="1400" dirty="0">
                          <a:effectLst/>
                        </a:rPr>
                        <a:t>Session</a:t>
                      </a:r>
                      <a:endParaRPr lang="en-US" sz="1400" dirty="0">
                        <a:effectLst/>
                        <a:latin typeface="Franklin Gothic Book"/>
                        <a:ea typeface="Times New Roman"/>
                        <a:cs typeface="Arial"/>
                      </a:endParaRPr>
                    </a:p>
                  </a:txBody>
                  <a:tcPr marL="103096" marR="103096" marT="0" marB="0"/>
                </a:tc>
                <a:tc>
                  <a:txBody>
                    <a:bodyPr/>
                    <a:lstStyle/>
                    <a:p>
                      <a:pPr marL="0" marR="0">
                        <a:spcBef>
                          <a:spcPts val="360"/>
                        </a:spcBef>
                        <a:spcAft>
                          <a:spcPts val="360"/>
                        </a:spcAft>
                      </a:pPr>
                      <a:r>
                        <a:rPr lang="en-US" sz="1400" dirty="0">
                          <a:effectLst/>
                        </a:rPr>
                        <a:t>ID of the session in which the student completed the test containing this response.</a:t>
                      </a:r>
                      <a:endParaRPr lang="en-US" sz="1400" dirty="0">
                        <a:effectLst/>
                        <a:latin typeface="Franklin Gothic Book"/>
                        <a:ea typeface="Times New Roman"/>
                        <a:cs typeface="Arial"/>
                      </a:endParaRPr>
                    </a:p>
                  </a:txBody>
                  <a:tcPr marL="103096" marR="103096" marT="0" marB="0"/>
                </a:tc>
              </a:tr>
              <a:tr h="1187849">
                <a:tc>
                  <a:txBody>
                    <a:bodyPr/>
                    <a:lstStyle/>
                    <a:p>
                      <a:pPr marL="0" marR="0">
                        <a:spcBef>
                          <a:spcPts val="360"/>
                        </a:spcBef>
                        <a:spcAft>
                          <a:spcPts val="360"/>
                        </a:spcAft>
                      </a:pPr>
                      <a:r>
                        <a:rPr lang="en-US" sz="1400" dirty="0">
                          <a:effectLst/>
                        </a:rPr>
                        <a:t>Status</a:t>
                      </a:r>
                      <a:endParaRPr lang="en-US" sz="1400" dirty="0">
                        <a:effectLst/>
                        <a:latin typeface="Franklin Gothic Book"/>
                        <a:ea typeface="Times New Roman"/>
                        <a:cs typeface="Arial"/>
                      </a:endParaRPr>
                    </a:p>
                  </a:txBody>
                  <a:tcPr marL="103096" marR="103096" marT="0" marB="0"/>
                </a:tc>
                <a:tc>
                  <a:txBody>
                    <a:bodyPr/>
                    <a:lstStyle/>
                    <a:p>
                      <a:pPr marL="0" marR="0">
                        <a:spcBef>
                          <a:spcPts val="360"/>
                        </a:spcBef>
                        <a:spcAft>
                          <a:spcPts val="360"/>
                        </a:spcAft>
                      </a:pPr>
                      <a:r>
                        <a:rPr lang="en-US" sz="1400" dirty="0">
                          <a:effectLst/>
                        </a:rPr>
                        <a:t>“Not Scored” indicates the response still needs to be scored.</a:t>
                      </a:r>
                    </a:p>
                    <a:p>
                      <a:pPr marL="0" marR="0">
                        <a:spcBef>
                          <a:spcPts val="360"/>
                        </a:spcBef>
                        <a:spcAft>
                          <a:spcPts val="360"/>
                        </a:spcAft>
                      </a:pPr>
                      <a:r>
                        <a:rPr lang="en-US" sz="1400" dirty="0">
                          <a:effectLst/>
                        </a:rPr>
                        <a:t>“Tentatively Scored” indicates the response was scored but still needs to be marked as complete.</a:t>
                      </a:r>
                      <a:endParaRPr lang="en-US" sz="1400" dirty="0">
                        <a:effectLst/>
                        <a:latin typeface="Franklin Gothic Book"/>
                        <a:ea typeface="Times New Roman"/>
                        <a:cs typeface="Arial"/>
                      </a:endParaRPr>
                    </a:p>
                  </a:txBody>
                  <a:tcPr marL="103096" marR="103096" marT="0" marB="0"/>
                </a:tc>
              </a:tr>
              <a:tr h="647918">
                <a:tc>
                  <a:txBody>
                    <a:bodyPr/>
                    <a:lstStyle/>
                    <a:p>
                      <a:pPr marL="0" marR="0">
                        <a:spcBef>
                          <a:spcPts val="360"/>
                        </a:spcBef>
                        <a:spcAft>
                          <a:spcPts val="360"/>
                        </a:spcAft>
                      </a:pPr>
                      <a:r>
                        <a:rPr lang="en-US" sz="1400" dirty="0">
                          <a:effectLst/>
                        </a:rPr>
                        <a:t>Assigned To*</a:t>
                      </a:r>
                      <a:endParaRPr lang="en-US" sz="1400" dirty="0">
                        <a:effectLst/>
                        <a:latin typeface="Franklin Gothic Book"/>
                        <a:ea typeface="Times New Roman"/>
                        <a:cs typeface="Arial"/>
                      </a:endParaRPr>
                    </a:p>
                  </a:txBody>
                  <a:tcPr marL="103096" marR="103096" marT="0" marB="0"/>
                </a:tc>
                <a:tc>
                  <a:txBody>
                    <a:bodyPr/>
                    <a:lstStyle/>
                    <a:p>
                      <a:pPr marL="0" marR="0">
                        <a:spcBef>
                          <a:spcPts val="360"/>
                        </a:spcBef>
                        <a:spcAft>
                          <a:spcPts val="360"/>
                        </a:spcAft>
                      </a:pPr>
                      <a:r>
                        <a:rPr lang="en-US" sz="1400" dirty="0">
                          <a:effectLst/>
                        </a:rPr>
                        <a:t>The Scorer to whom the response is currently assigned</a:t>
                      </a:r>
                      <a:r>
                        <a:rPr lang="en-US" sz="1400" dirty="0" smtClean="0">
                          <a:effectLst/>
                        </a:rPr>
                        <a:t>. This</a:t>
                      </a:r>
                      <a:r>
                        <a:rPr lang="en-US" sz="1400" baseline="0" dirty="0" smtClean="0">
                          <a:effectLst/>
                        </a:rPr>
                        <a:t> is only visible to users with the Score Manager role.</a:t>
                      </a:r>
                      <a:endParaRPr lang="en-US" sz="1400" dirty="0">
                        <a:effectLst/>
                        <a:latin typeface="Franklin Gothic Book"/>
                        <a:ea typeface="Times New Roman"/>
                        <a:cs typeface="Arial"/>
                      </a:endParaRPr>
                    </a:p>
                  </a:txBody>
                  <a:tcPr marL="103096" marR="103096" marT="0" marB="0"/>
                </a:tc>
              </a:tr>
              <a:tr h="647918">
                <a:tc>
                  <a:txBody>
                    <a:bodyPr/>
                    <a:lstStyle/>
                    <a:p>
                      <a:pPr marL="0" marR="0">
                        <a:spcBef>
                          <a:spcPts val="360"/>
                        </a:spcBef>
                        <a:spcAft>
                          <a:spcPts val="360"/>
                        </a:spcAft>
                      </a:pPr>
                      <a:r>
                        <a:rPr lang="en-US" sz="1400" dirty="0">
                          <a:effectLst/>
                        </a:rPr>
                        <a:t>Score</a:t>
                      </a:r>
                      <a:endParaRPr lang="en-US" sz="1400" dirty="0">
                        <a:effectLst/>
                        <a:latin typeface="Franklin Gothic Book"/>
                        <a:ea typeface="Times New Roman"/>
                        <a:cs typeface="Arial"/>
                      </a:endParaRPr>
                    </a:p>
                  </a:txBody>
                  <a:tcPr marL="103096" marR="103096" marT="0" marB="0"/>
                </a:tc>
                <a:tc>
                  <a:txBody>
                    <a:bodyPr/>
                    <a:lstStyle/>
                    <a:p>
                      <a:pPr marL="0" marR="0">
                        <a:spcBef>
                          <a:spcPts val="360"/>
                        </a:spcBef>
                        <a:spcAft>
                          <a:spcPts val="360"/>
                        </a:spcAft>
                      </a:pPr>
                      <a:r>
                        <a:rPr lang="en-US" sz="1400" dirty="0">
                          <a:effectLst/>
                        </a:rPr>
                        <a:t>Click the button in this column to enter a score for the response .If you are a Score Manager, you can only enter scores for responses that are assigned to you.</a:t>
                      </a:r>
                      <a:endParaRPr lang="en-US" sz="1400" dirty="0">
                        <a:effectLst/>
                        <a:latin typeface="Franklin Gothic Book"/>
                        <a:ea typeface="Times New Roman"/>
                        <a:cs typeface="Arial"/>
                      </a:endParaRPr>
                    </a:p>
                  </a:txBody>
                  <a:tcPr marL="103096" marR="103096" marT="0" marB="0"/>
                </a:tc>
              </a:tr>
            </a:tbl>
          </a:graphicData>
        </a:graphic>
      </p:graphicFrame>
    </p:spTree>
    <p:extLst>
      <p:ext uri="{BB962C8B-B14F-4D97-AF65-F5344CB8AC3E}">
        <p14:creationId xmlns:p14="http://schemas.microsoft.com/office/powerpoint/2010/main" val="3516791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6"/>
          <p:cNvSpPr>
            <a:spLocks noGrp="1"/>
          </p:cNvSpPr>
          <p:nvPr>
            <p:ph type="title"/>
          </p:nvPr>
        </p:nvSpPr>
        <p:spPr/>
        <p:txBody>
          <a:bodyPr/>
          <a:lstStyle/>
          <a:p>
            <a:r>
              <a:rPr lang="en-US" dirty="0" smtClean="0"/>
              <a:t>Filtering and Sorting</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31</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79119" y="2221230"/>
            <a:ext cx="8252791" cy="3163570"/>
          </a:xfrm>
          <a:prstGeom prst="rect">
            <a:avLst/>
          </a:prstGeom>
          <a:ln>
            <a:solidFill>
              <a:schemeClr val="bg1">
                <a:lumMod val="65000"/>
              </a:schemeClr>
            </a:solidFill>
          </a:ln>
        </p:spPr>
      </p:pic>
    </p:spTree>
    <p:extLst>
      <p:ext uri="{BB962C8B-B14F-4D97-AF65-F5344CB8AC3E}">
        <p14:creationId xmlns:p14="http://schemas.microsoft.com/office/powerpoint/2010/main" val="2166344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Scoring Responses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880" y="2805981"/>
            <a:ext cx="6251130" cy="2850341"/>
          </a:xfrm>
          <a:prstGeom prst="rect">
            <a:avLst/>
          </a:prstGeom>
          <a:ln>
            <a:solidFill>
              <a:schemeClr val="bg1">
                <a:lumMod val="65000"/>
              </a:schemeClr>
            </a:solidFill>
          </a:ln>
        </p:spPr>
      </p:pic>
      <p:pic>
        <p:nvPicPr>
          <p:cNvPr id="6" name="Picture 5"/>
          <p:cNvPicPr/>
          <p:nvPr/>
        </p:nvPicPr>
        <p:blipFill rotWithShape="1">
          <a:blip r:embed="rId4">
            <a:extLst>
              <a:ext uri="{28A0092B-C50C-407E-A947-70E740481C1C}">
                <a14:useLocalDpi xmlns:a14="http://schemas.microsoft.com/office/drawing/2010/main" val="0"/>
              </a:ext>
            </a:extLst>
          </a:blip>
          <a:srcRect l="23743" t="76464" r="2757"/>
          <a:stretch/>
        </p:blipFill>
        <p:spPr>
          <a:xfrm>
            <a:off x="416712" y="1951629"/>
            <a:ext cx="6065975" cy="744561"/>
          </a:xfrm>
          <a:prstGeom prst="rect">
            <a:avLst/>
          </a:prstGeom>
          <a:ln>
            <a:solidFill>
              <a:schemeClr val="bg1">
                <a:lumMod val="65000"/>
              </a:schemeClr>
            </a:solidFill>
          </a:ln>
        </p:spPr>
      </p:pic>
      <p:sp>
        <p:nvSpPr>
          <p:cNvPr id="8" name="Rectangle 7"/>
          <p:cNvSpPr/>
          <p:nvPr/>
        </p:nvSpPr>
        <p:spPr>
          <a:xfrm>
            <a:off x="5609229" y="2047164"/>
            <a:ext cx="873458" cy="46402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155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Scoring Responses Cont</a:t>
            </a:r>
            <a:r>
              <a:rPr lang="en-US" u="sng" dirty="0" smtClean="0"/>
              <a:t>inued</a:t>
            </a:r>
            <a:endParaRPr lang="en-US" u="sng"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2192959"/>
            <a:ext cx="7772400" cy="3502080"/>
          </a:xfrm>
          <a:prstGeom prst="rect">
            <a:avLst/>
          </a:prstGeom>
          <a:ln>
            <a:solidFill>
              <a:schemeClr val="bg1">
                <a:lumMod val="65000"/>
              </a:schemeClr>
            </a:solidFill>
          </a:ln>
        </p:spPr>
      </p:pic>
    </p:spTree>
    <p:extLst>
      <p:ext uri="{BB962C8B-B14F-4D97-AF65-F5344CB8AC3E}">
        <p14:creationId xmlns:p14="http://schemas.microsoft.com/office/powerpoint/2010/main" val="213075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Completing Item Responses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34</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55" y="2584436"/>
            <a:ext cx="8124525" cy="2509149"/>
          </a:xfrm>
          <a:prstGeom prst="rect">
            <a:avLst/>
          </a:prstGeom>
          <a:ln>
            <a:solidFill>
              <a:schemeClr val="bg1">
                <a:lumMod val="65000"/>
              </a:schemeClr>
            </a:solidFill>
          </a:ln>
        </p:spPr>
      </p:pic>
    </p:spTree>
    <p:extLst>
      <p:ext uri="{BB962C8B-B14F-4D97-AF65-F5344CB8AC3E}">
        <p14:creationId xmlns:p14="http://schemas.microsoft.com/office/powerpoint/2010/main" val="26618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Reassigning Responses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40" y="2019161"/>
            <a:ext cx="7054468" cy="2178676"/>
          </a:xfrm>
          <a:prstGeom prst="rect">
            <a:avLst/>
          </a:prstGeom>
          <a:ln>
            <a:solidFill>
              <a:schemeClr val="bg1">
                <a:lumMod val="65000"/>
              </a:schemeClr>
            </a:solidFill>
          </a:ln>
        </p:spPr>
      </p:pic>
      <p:sp>
        <p:nvSpPr>
          <p:cNvPr id="2" name="Rectangle 1"/>
          <p:cNvSpPr/>
          <p:nvPr/>
        </p:nvSpPr>
        <p:spPr>
          <a:xfrm>
            <a:off x="426720" y="2101744"/>
            <a:ext cx="396240" cy="11507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6111241" y="3535728"/>
            <a:ext cx="2806268" cy="2429890"/>
          </a:xfrm>
          <a:prstGeom prst="rect">
            <a:avLst/>
          </a:prstGeom>
          <a:ln>
            <a:solidFill>
              <a:schemeClr val="bg1">
                <a:lumMod val="65000"/>
              </a:schemeClr>
            </a:solidFill>
          </a:ln>
        </p:spPr>
      </p:pic>
      <p:sp>
        <p:nvSpPr>
          <p:cNvPr id="10" name="Rectangle 9"/>
          <p:cNvSpPr/>
          <p:nvPr/>
        </p:nvSpPr>
        <p:spPr>
          <a:xfrm>
            <a:off x="2361374" y="3778147"/>
            <a:ext cx="1410526" cy="3214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268654" y="5492647"/>
            <a:ext cx="877126" cy="3214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8016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2743200"/>
            <a:ext cx="7772400" cy="1470025"/>
          </a:xfrm>
        </p:spPr>
        <p:txBody>
          <a:bodyPr>
            <a:noAutofit/>
          </a:bodyPr>
          <a:lstStyle/>
          <a:p>
            <a:r>
              <a:rPr lang="en-US" sz="4000" dirty="0" smtClean="0"/>
              <a:t>Section III. </a:t>
            </a:r>
            <a:br>
              <a:rPr lang="en-US" sz="4000" dirty="0" smtClean="0"/>
            </a:br>
            <a:r>
              <a:rPr lang="en-US" sz="4000" dirty="0" smtClean="0"/>
              <a:t>Online Testing System Assessment Viewing Application (AVA)</a:t>
            </a:r>
          </a:p>
        </p:txBody>
      </p:sp>
    </p:spTree>
    <p:extLst>
      <p:ext uri="{BB962C8B-B14F-4D97-AF65-F5344CB8AC3E}">
        <p14:creationId xmlns:p14="http://schemas.microsoft.com/office/powerpoint/2010/main" val="335080003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Objectives</a:t>
            </a:r>
            <a:endParaRPr lang="en-US" dirty="0"/>
          </a:p>
        </p:txBody>
      </p:sp>
      <p:sp>
        <p:nvSpPr>
          <p:cNvPr id="9" name="Content Placeholder 1"/>
          <p:cNvSpPr>
            <a:spLocks noGrp="1"/>
          </p:cNvSpPr>
          <p:nvPr>
            <p:ph idx="1"/>
          </p:nvPr>
        </p:nvSpPr>
        <p:spPr>
          <a:xfrm>
            <a:off x="659514" y="2055813"/>
            <a:ext cx="8484486" cy="3732737"/>
          </a:xfrm>
        </p:spPr>
        <p:txBody>
          <a:bodyPr/>
          <a:lstStyle/>
          <a:p>
            <a:r>
              <a:rPr lang="en-US" b="1" dirty="0"/>
              <a:t>After viewing this presentation, you should </a:t>
            </a:r>
            <a:r>
              <a:rPr lang="en-US" b="1" dirty="0" smtClean="0"/>
              <a:t>understand how to:</a:t>
            </a:r>
            <a:endParaRPr lang="en-US" b="1" dirty="0"/>
          </a:p>
          <a:p>
            <a:pPr marL="342900" indent="-342900">
              <a:buFont typeface="Arial" panose="020B0604020202020204" pitchFamily="34" charset="0"/>
              <a:buChar char="•"/>
            </a:pPr>
            <a:r>
              <a:rPr lang="en-US" dirty="0" smtClean="0"/>
              <a:t>Log in to AVA</a:t>
            </a:r>
          </a:p>
          <a:p>
            <a:pPr marL="342900" indent="-342900">
              <a:buFont typeface="Arial" panose="020B0604020202020204" pitchFamily="34" charset="0"/>
              <a:buChar char="•"/>
            </a:pPr>
            <a:r>
              <a:rPr lang="en-US" dirty="0" smtClean="0"/>
              <a:t>Access the assessments</a:t>
            </a:r>
          </a:p>
          <a:p>
            <a:pPr marL="342900" indent="-342900">
              <a:buFont typeface="Arial" panose="020B0604020202020204" pitchFamily="34" charset="0"/>
              <a:buChar char="•"/>
            </a:pPr>
            <a:r>
              <a:rPr lang="en-US" dirty="0" smtClean="0"/>
              <a:t>Navigate through the test</a:t>
            </a:r>
            <a:endParaRPr lang="en-US" dirty="0"/>
          </a:p>
          <a:p>
            <a:pPr eaLnBrk="1" fontAlgn="auto" hangingPunct="1">
              <a:buFont typeface="Arial" pitchFamily="34" charset="0"/>
              <a:buChar char="•"/>
              <a:defRPr/>
            </a:pPr>
            <a:endParaRPr lang="en-US" dirty="0"/>
          </a:p>
          <a:p>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457183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p:cNvPicPr>
          <p:nvPr/>
        </p:nvPicPr>
        <p:blipFill rotWithShape="1">
          <a:blip r:embed="rId3">
            <a:extLst>
              <a:ext uri="{28A0092B-C50C-407E-A947-70E740481C1C}">
                <a14:useLocalDpi xmlns:a14="http://schemas.microsoft.com/office/drawing/2010/main" val="0"/>
              </a:ext>
            </a:extLst>
          </a:blip>
          <a:srcRect r="-1338" b="-1327"/>
          <a:stretch/>
        </p:blipFill>
        <p:spPr>
          <a:xfrm>
            <a:off x="3621794" y="2525579"/>
            <a:ext cx="1481328" cy="1609725"/>
          </a:xfrm>
          <a:prstGeom prst="rect">
            <a:avLst/>
          </a:prstGeom>
        </p:spPr>
      </p:pic>
      <p:pic>
        <p:nvPicPr>
          <p:cNvPr id="11" name="Picture 10"/>
          <p:cNvPicPr/>
          <p:nvPr/>
        </p:nvPicPr>
        <p:blipFill>
          <a:blip r:embed="rId4"/>
          <a:stretch>
            <a:fillRect/>
          </a:stretch>
        </p:blipFill>
        <p:spPr>
          <a:xfrm>
            <a:off x="5601502" y="2068344"/>
            <a:ext cx="3257550" cy="2247900"/>
          </a:xfrm>
          <a:prstGeom prst="rect">
            <a:avLst/>
          </a:prstGeom>
          <a:ln>
            <a:solidFill>
              <a:schemeClr val="tx1">
                <a:lumMod val="50000"/>
                <a:lumOff val="50000"/>
              </a:schemeClr>
            </a:solidFill>
          </a:ln>
          <a:effec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dirty="0"/>
          </a:p>
        </p:txBody>
      </p:sp>
      <p:sp>
        <p:nvSpPr>
          <p:cNvPr id="7" name="Slide Number Placeholder 3"/>
          <p:cNvSpPr txBox="1">
            <a:spLocks/>
          </p:cNvSpPr>
          <p:nvPr/>
        </p:nvSpPr>
        <p:spPr bwMode="gray">
          <a:xfrm>
            <a:off x="8755131" y="6507316"/>
            <a:ext cx="157094" cy="153888"/>
          </a:xfrm>
          <a:prstGeom prst="rect">
            <a:avLst/>
          </a:prstGeom>
          <a:noFill/>
        </p:spPr>
        <p:txBody>
          <a:bodyPr wrap="none" lIns="0" tIns="0" rIns="0" bIns="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r"/>
            <a:fld id="{F3477EC8-074D-41C4-94AE-E9EA7CEEA348}" type="slidenum">
              <a:rPr lang="en-US" smtClean="0"/>
              <a:pPr algn="r"/>
              <a:t>38</a:t>
            </a:fld>
            <a:endParaRPr lang="en-US" dirty="0"/>
          </a:p>
        </p:txBody>
      </p:sp>
      <p:sp>
        <p:nvSpPr>
          <p:cNvPr id="2" name="Title 1"/>
          <p:cNvSpPr>
            <a:spLocks noGrp="1"/>
          </p:cNvSpPr>
          <p:nvPr>
            <p:ph type="title"/>
          </p:nvPr>
        </p:nvSpPr>
        <p:spPr/>
        <p:txBody>
          <a:bodyPr/>
          <a:lstStyle/>
          <a:p>
            <a:r>
              <a:rPr lang="en-US" dirty="0" smtClean="0"/>
              <a:t>Logging in </a:t>
            </a:r>
            <a:r>
              <a:rPr lang="en-US" dirty="0"/>
              <a:t>t</a:t>
            </a:r>
            <a:r>
              <a:rPr lang="en-US" dirty="0" smtClean="0"/>
              <a:t>o AVA</a:t>
            </a:r>
            <a:endParaRPr lang="en-US" dirty="0"/>
          </a:p>
        </p:txBody>
      </p:sp>
      <p:sp>
        <p:nvSpPr>
          <p:cNvPr id="3" name="Rectangle 2"/>
          <p:cNvSpPr/>
          <p:nvPr/>
        </p:nvSpPr>
        <p:spPr>
          <a:xfrm>
            <a:off x="3642030" y="2546672"/>
            <a:ext cx="1427319" cy="1567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0800000">
            <a:off x="4016476" y="4339349"/>
            <a:ext cx="678426" cy="12254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8909" y="2459753"/>
            <a:ext cx="24003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726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cassiday\Downloads\screenshot-login2.cloud2.tds.airast.org 2016-08-30 16-36-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0388"/>
            <a:ext cx="5486400" cy="177553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t>Step 1: Choosing a Test Grade</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241609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cassiday\Downloads\screenshot-nh.portal.airast.org 2016-08-10 16-57-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823" y="2540715"/>
            <a:ext cx="14478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4"/>
          <a:stretch>
            <a:fillRect/>
          </a:stretch>
        </p:blipFill>
        <p:spPr>
          <a:xfrm>
            <a:off x="5601502" y="2068344"/>
            <a:ext cx="3257550" cy="2247900"/>
          </a:xfrm>
          <a:prstGeom prst="rect">
            <a:avLst/>
          </a:prstGeom>
          <a:ln>
            <a:solidFill>
              <a:schemeClr val="tx1">
                <a:lumMod val="50000"/>
                <a:lumOff val="50000"/>
              </a:schemeClr>
            </a:solidFill>
          </a:ln>
          <a:effec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4</a:t>
            </a:fld>
            <a:endParaRPr lang="en-US" dirty="0"/>
          </a:p>
        </p:txBody>
      </p:sp>
      <p:sp>
        <p:nvSpPr>
          <p:cNvPr id="7" name="Slide Number Placeholder 3"/>
          <p:cNvSpPr txBox="1">
            <a:spLocks/>
          </p:cNvSpPr>
          <p:nvPr/>
        </p:nvSpPr>
        <p:spPr bwMode="gray">
          <a:xfrm>
            <a:off x="8755131" y="6507316"/>
            <a:ext cx="157094" cy="153888"/>
          </a:xfrm>
          <a:prstGeom prst="rect">
            <a:avLst/>
          </a:prstGeom>
          <a:noFill/>
        </p:spPr>
        <p:txBody>
          <a:bodyPr wrap="none" lIns="0" tIns="0" rIns="0" bIns="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r"/>
            <a:fld id="{F3477EC8-074D-41C4-94AE-E9EA7CEEA348}" type="slidenum">
              <a:rPr lang="en-US" smtClean="0"/>
              <a:pPr algn="r"/>
              <a:t>4</a:t>
            </a:fld>
            <a:endParaRPr lang="en-US" dirty="0"/>
          </a:p>
        </p:txBody>
      </p:sp>
      <p:sp>
        <p:nvSpPr>
          <p:cNvPr id="2" name="Title 1"/>
          <p:cNvSpPr>
            <a:spLocks noGrp="1"/>
          </p:cNvSpPr>
          <p:nvPr>
            <p:ph type="title"/>
          </p:nvPr>
        </p:nvSpPr>
        <p:spPr/>
        <p:txBody>
          <a:bodyPr/>
          <a:lstStyle/>
          <a:p>
            <a:r>
              <a:rPr lang="en-US" dirty="0" smtClean="0"/>
              <a:t>Logging in </a:t>
            </a:r>
            <a:r>
              <a:rPr lang="en-US" dirty="0"/>
              <a:t>t</a:t>
            </a:r>
            <a:r>
              <a:rPr lang="en-US" dirty="0" smtClean="0"/>
              <a:t>o the TA Interface</a:t>
            </a:r>
            <a:endParaRPr lang="en-US" dirty="0"/>
          </a:p>
        </p:txBody>
      </p:sp>
      <p:sp>
        <p:nvSpPr>
          <p:cNvPr id="3" name="Rectangle 2"/>
          <p:cNvSpPr/>
          <p:nvPr/>
        </p:nvSpPr>
        <p:spPr>
          <a:xfrm>
            <a:off x="3642030" y="2546672"/>
            <a:ext cx="1427319" cy="1567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0800000">
            <a:off x="4016476" y="4339349"/>
            <a:ext cx="678426" cy="12254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09" y="2459753"/>
            <a:ext cx="24003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477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cassiday\Downloads\screenshot-sat10.cloud2.tds.airast.org 2016-08-30 16-38-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30094"/>
            <a:ext cx="5486400" cy="35809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t>Step 2: Selecting the Test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40</a:t>
            </a:fld>
            <a:endParaRPr lang="en-US" dirty="0"/>
          </a:p>
        </p:txBody>
      </p:sp>
    </p:spTree>
    <p:extLst>
      <p:ext uri="{BB962C8B-B14F-4D97-AF65-F5344CB8AC3E}">
        <p14:creationId xmlns:p14="http://schemas.microsoft.com/office/powerpoint/2010/main" val="24394583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cassiday\Downloads\screenshot-sat10.cloud2.tds.airast.org 2016-08-30 16-39-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081" y="2620961"/>
            <a:ext cx="5486401" cy="201697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Step 3: Confirming the Test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41</a:t>
            </a:fld>
            <a:endParaRPr lang="en-US" dirty="0"/>
          </a:p>
        </p:txBody>
      </p:sp>
    </p:spTree>
    <p:extLst>
      <p:ext uri="{BB962C8B-B14F-4D97-AF65-F5344CB8AC3E}">
        <p14:creationId xmlns:p14="http://schemas.microsoft.com/office/powerpoint/2010/main" val="24630648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539756" y="2286000"/>
            <a:ext cx="6863150" cy="2538730"/>
          </a:xfrm>
          <a:prstGeom prst="rect">
            <a:avLst/>
          </a:prstGeom>
        </p:spPr>
      </p:pic>
      <p:sp>
        <p:nvSpPr>
          <p:cNvPr id="2" name="Title 1"/>
          <p:cNvSpPr>
            <a:spLocks noGrp="1"/>
          </p:cNvSpPr>
          <p:nvPr>
            <p:ph type="title"/>
          </p:nvPr>
        </p:nvSpPr>
        <p:spPr/>
        <p:txBody>
          <a:bodyPr/>
          <a:lstStyle/>
          <a:p>
            <a:r>
              <a:rPr lang="en-US" dirty="0" smtClean="0"/>
              <a:t>Step 4: Audio Playback Check</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42</a:t>
            </a:fld>
            <a:endParaRPr lang="en-US" dirty="0"/>
          </a:p>
        </p:txBody>
      </p:sp>
      <p:sp>
        <p:nvSpPr>
          <p:cNvPr id="7" name="Right Arrow 6"/>
          <p:cNvSpPr/>
          <p:nvPr/>
        </p:nvSpPr>
        <p:spPr>
          <a:xfrm>
            <a:off x="698381" y="3145469"/>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a:off x="682625" y="4267200"/>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08848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Understanding the Test Page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43</a:t>
            </a:fld>
            <a:endParaRPr lang="en-US" dirty="0"/>
          </a:p>
        </p:txBody>
      </p:sp>
      <p:pic>
        <p:nvPicPr>
          <p:cNvPr id="5" name="Content Placeholder 4"/>
          <p:cNvPicPr>
            <a:picLocks noGrp="1"/>
          </p:cNvPicPr>
          <p:nvPr>
            <p:ph idx="1"/>
          </p:nvPr>
        </p:nvPicPr>
        <p:blipFill>
          <a:blip r:embed="rId3"/>
          <a:stretch>
            <a:fillRect/>
          </a:stretch>
        </p:blipFill>
        <p:spPr>
          <a:xfrm>
            <a:off x="1597623" y="2055813"/>
            <a:ext cx="6404367" cy="385127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6" name="Rectangle 5"/>
          <p:cNvSpPr/>
          <p:nvPr/>
        </p:nvSpPr>
        <p:spPr>
          <a:xfrm>
            <a:off x="1371600" y="1997244"/>
            <a:ext cx="6942221" cy="66374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 name="Oval 7"/>
          <p:cNvSpPr>
            <a:spLocks noChangeAspect="1"/>
          </p:cNvSpPr>
          <p:nvPr/>
        </p:nvSpPr>
        <p:spPr>
          <a:xfrm>
            <a:off x="3260558" y="2673019"/>
            <a:ext cx="757989" cy="422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8904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Responding to Items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44</a:t>
            </a:fld>
            <a:endParaRPr lang="en-US" dirty="0"/>
          </a:p>
        </p:txBody>
      </p:sp>
      <p:pic>
        <p:nvPicPr>
          <p:cNvPr id="6" name="Content Placeholder 4"/>
          <p:cNvPicPr>
            <a:picLocks noGrp="1"/>
          </p:cNvPicPr>
          <p:nvPr>
            <p:ph idx="1"/>
          </p:nvPr>
        </p:nvPicPr>
        <p:blipFill>
          <a:blip r:embed="rId3"/>
          <a:stretch>
            <a:fillRect/>
          </a:stretch>
        </p:blipFill>
        <p:spPr>
          <a:xfrm>
            <a:off x="1537465" y="1983623"/>
            <a:ext cx="6404367" cy="385127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9723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Navigating to Items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45</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209800"/>
            <a:ext cx="3295448" cy="225149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0459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Pausing Tests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46</a:t>
            </a:fld>
            <a:endParaRPr lang="en-US" dirty="0"/>
          </a:p>
        </p:txBody>
      </p:sp>
      <p:pic>
        <p:nvPicPr>
          <p:cNvPr id="5" name="Picture 4"/>
          <p:cNvPicPr>
            <a:picLocks noChangeAspect="1"/>
          </p:cNvPicPr>
          <p:nvPr/>
        </p:nvPicPr>
        <p:blipFill>
          <a:blip r:embed="rId3"/>
          <a:stretch>
            <a:fillRect/>
          </a:stretch>
        </p:blipFill>
        <p:spPr>
          <a:xfrm>
            <a:off x="1877677" y="2914648"/>
            <a:ext cx="5486400" cy="1091218"/>
          </a:xfrm>
          <a:prstGeom prst="rect">
            <a:avLst/>
          </a:prstGeom>
        </p:spPr>
      </p:pic>
    </p:spTree>
    <p:extLst>
      <p:ext uri="{BB962C8B-B14F-4D97-AF65-F5344CB8AC3E}">
        <p14:creationId xmlns:p14="http://schemas.microsoft.com/office/powerpoint/2010/main" val="1629017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Finishing the Test Review</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47</a:t>
            </a:fld>
            <a:endParaRPr lang="en-US" dirty="0"/>
          </a:p>
        </p:txBody>
      </p:sp>
      <p:pic>
        <p:nvPicPr>
          <p:cNvPr id="7" name="Picture 6"/>
          <p:cNvPicPr/>
          <p:nvPr/>
        </p:nvPicPr>
        <p:blipFill>
          <a:blip r:embed="rId3"/>
          <a:stretch>
            <a:fillRect/>
          </a:stretch>
        </p:blipFill>
        <p:spPr>
          <a:xfrm>
            <a:off x="1328782" y="3416300"/>
            <a:ext cx="6486436" cy="1430169"/>
          </a:xfrm>
          <a:prstGeom prst="rect">
            <a:avLst/>
          </a:prstGeom>
        </p:spPr>
      </p:pic>
      <p:grpSp>
        <p:nvGrpSpPr>
          <p:cNvPr id="2" name="Group 1"/>
          <p:cNvGrpSpPr/>
          <p:nvPr/>
        </p:nvGrpSpPr>
        <p:grpSpPr>
          <a:xfrm>
            <a:off x="3088942" y="2086478"/>
            <a:ext cx="2966117" cy="663742"/>
            <a:chOff x="3289300" y="2086478"/>
            <a:chExt cx="3087433" cy="663742"/>
          </a:xfrm>
        </p:grpSpPr>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289300" y="2140854"/>
              <a:ext cx="3087433" cy="55499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9" name="Rectangle 8"/>
            <p:cNvSpPr/>
            <p:nvPr/>
          </p:nvSpPr>
          <p:spPr>
            <a:xfrm>
              <a:off x="5697936" y="2086478"/>
              <a:ext cx="678797" cy="66374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006472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Reviewing Marked Items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48</a:t>
            </a:fld>
            <a:endParaRPr lang="en-US" dirty="0"/>
          </a:p>
        </p:txBody>
      </p:sp>
      <p:pic>
        <p:nvPicPr>
          <p:cNvPr id="8" name="Picture 7"/>
          <p:cNvPicPr/>
          <p:nvPr/>
        </p:nvPicPr>
        <p:blipFill>
          <a:blip r:embed="rId3"/>
          <a:stretch>
            <a:fillRect/>
          </a:stretch>
        </p:blipFill>
        <p:spPr>
          <a:xfrm>
            <a:off x="1018737" y="2408236"/>
            <a:ext cx="7106527" cy="2951163"/>
          </a:xfrm>
          <a:prstGeom prst="rect">
            <a:avLst/>
          </a:prstGeom>
        </p:spPr>
      </p:pic>
    </p:spTree>
    <p:extLst>
      <p:ext uri="{BB962C8B-B14F-4D97-AF65-F5344CB8AC3E}">
        <p14:creationId xmlns:p14="http://schemas.microsoft.com/office/powerpoint/2010/main" val="1335032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1736" y="318053"/>
            <a:ext cx="8250489" cy="1486894"/>
          </a:xfrm>
        </p:spPr>
        <p:txBody>
          <a:bodyPr/>
          <a:lstStyle/>
          <a:p>
            <a:r>
              <a:rPr lang="en-US" dirty="0" smtClean="0"/>
              <a:t>Completing the Review</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49</a:t>
            </a:fld>
            <a:endParaRPr lang="en-US" dirty="0"/>
          </a:p>
        </p:txBody>
      </p:sp>
      <p:pic>
        <p:nvPicPr>
          <p:cNvPr id="5" name="Picture 4"/>
          <p:cNvPicPr/>
          <p:nvPr/>
        </p:nvPicPr>
        <p:blipFill>
          <a:blip r:embed="rId3"/>
          <a:stretch>
            <a:fillRect/>
          </a:stretch>
        </p:blipFill>
        <p:spPr>
          <a:xfrm>
            <a:off x="1916275" y="2474745"/>
            <a:ext cx="5486400" cy="1114425"/>
          </a:xfrm>
          <a:prstGeom prst="rect">
            <a:avLst/>
          </a:prstGeom>
        </p:spPr>
      </p:pic>
    </p:spTree>
    <p:extLst>
      <p:ext uri="{BB962C8B-B14F-4D97-AF65-F5344CB8AC3E}">
        <p14:creationId xmlns:p14="http://schemas.microsoft.com/office/powerpoint/2010/main" val="2576477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en-US" dirty="0" smtClean="0"/>
              <a:t>TA Interface: Overview</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213" y="2175596"/>
            <a:ext cx="5654107" cy="346267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0"/>
          </p:nvPr>
        </p:nvSpPr>
        <p:spPr/>
        <p:txBody>
          <a:bodyPr/>
          <a:lstStyle/>
          <a:p>
            <a:pPr>
              <a:defRPr/>
            </a:pPr>
            <a:fld id="{1AE044E3-317B-4F18-BE0E-9C57E39D4724}" type="slidenum">
              <a:rPr lang="en-US" smtClean="0"/>
              <a:pPr>
                <a:defRPr/>
              </a:pPr>
              <a:t>5</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1736" y="318053"/>
            <a:ext cx="8250489" cy="1486894"/>
          </a:xfrm>
        </p:spPr>
        <p:txBody>
          <a:bodyPr/>
          <a:lstStyle/>
          <a:p>
            <a:r>
              <a:rPr lang="en-US" dirty="0" smtClean="0"/>
              <a:t>Logging Out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50</a:t>
            </a:fld>
            <a:endParaRPr lang="en-US" dirty="0"/>
          </a:p>
        </p:txBody>
      </p:sp>
      <p:pic>
        <p:nvPicPr>
          <p:cNvPr id="6" name="Picture 5"/>
          <p:cNvPicPr/>
          <p:nvPr/>
        </p:nvPicPr>
        <p:blipFill>
          <a:blip r:embed="rId3"/>
          <a:stretch>
            <a:fillRect/>
          </a:stretch>
        </p:blipFill>
        <p:spPr>
          <a:xfrm>
            <a:off x="1828800" y="2443410"/>
            <a:ext cx="5486400" cy="2019300"/>
          </a:xfrm>
          <a:prstGeom prst="rect">
            <a:avLst/>
          </a:prstGeom>
        </p:spPr>
      </p:pic>
    </p:spTree>
    <p:extLst>
      <p:ext uri="{BB962C8B-B14F-4D97-AF65-F5344CB8AC3E}">
        <p14:creationId xmlns:p14="http://schemas.microsoft.com/office/powerpoint/2010/main" val="3489929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831009"/>
            <a:ext cx="7772400" cy="769441"/>
          </a:xfrm>
        </p:spPr>
        <p:txBody>
          <a:bodyPr/>
          <a:lstStyle/>
          <a:p>
            <a:r>
              <a:rPr lang="en-US" dirty="0" smtClean="0"/>
              <a:t>Section IV. South Dakota Portal</a:t>
            </a:r>
            <a:endParaRPr lang="en-US" dirty="0"/>
          </a:p>
        </p:txBody>
      </p:sp>
      <p:sp>
        <p:nvSpPr>
          <p:cNvPr id="3" name="Slide Number Placeholder 2"/>
          <p:cNvSpPr>
            <a:spLocks noGrp="1"/>
          </p:cNvSpPr>
          <p:nvPr>
            <p:ph type="sldNum" sz="quarter" idx="12"/>
          </p:nvPr>
        </p:nvSpPr>
        <p:spPr/>
        <p:txBody>
          <a:bodyPr/>
          <a:lstStyle/>
          <a:p>
            <a:pPr>
              <a:defRPr/>
            </a:pPr>
            <a:fld id="{06D61587-8CC6-451F-AEE3-9C21DCC6ADEA}" type="slidenum">
              <a:rPr lang="en-US" smtClean="0"/>
              <a:pPr>
                <a:defRPr/>
              </a:pPr>
              <a:t>51</a:t>
            </a:fld>
            <a:endParaRPr lang="en-US" dirty="0"/>
          </a:p>
        </p:txBody>
      </p:sp>
    </p:spTree>
    <p:extLst>
      <p:ext uri="{BB962C8B-B14F-4D97-AF65-F5344CB8AC3E}">
        <p14:creationId xmlns:p14="http://schemas.microsoft.com/office/powerpoint/2010/main" val="417601156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49190"/>
            <a:ext cx="5819894" cy="45134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685800" y="457200"/>
            <a:ext cx="8224837" cy="1486894"/>
          </a:xfrm>
        </p:spPr>
        <p:txBody>
          <a:bodyPr>
            <a:normAutofit/>
          </a:bodyPr>
          <a:lstStyle/>
          <a:p>
            <a:r>
              <a:rPr lang="en-US" sz="3200" dirty="0" smtClean="0"/>
              <a:t>South Dakota Smarter Balanced Assessment Portal</a:t>
            </a:r>
            <a:endParaRPr lang="en-US" sz="32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52</a:t>
            </a:fld>
            <a:endParaRPr lang="en-US" dirty="0"/>
          </a:p>
        </p:txBody>
      </p:sp>
      <p:sp>
        <p:nvSpPr>
          <p:cNvPr id="5" name="Content Placeholder 4"/>
          <p:cNvSpPr>
            <a:spLocks noGrp="1"/>
          </p:cNvSpPr>
          <p:nvPr>
            <p:ph idx="4294967295"/>
          </p:nvPr>
        </p:nvSpPr>
        <p:spPr>
          <a:xfrm>
            <a:off x="2819400" y="5638800"/>
            <a:ext cx="3048000" cy="533400"/>
          </a:xfrm>
        </p:spPr>
        <p:txBody>
          <a:bodyPr/>
          <a:lstStyle/>
          <a:p>
            <a:pPr marL="0" indent="0" algn="ctr">
              <a:buNone/>
            </a:pPr>
            <a:r>
              <a:rPr lang="en-US" sz="1400" b="1" dirty="0" smtClean="0">
                <a:solidFill>
                  <a:schemeClr val="tx1"/>
                </a:solidFill>
              </a:rPr>
              <a:t>Portal </a:t>
            </a:r>
            <a:r>
              <a:rPr lang="en-US" sz="1400" dirty="0" smtClean="0">
                <a:solidFill>
                  <a:schemeClr val="tx1"/>
                </a:solidFill>
              </a:rPr>
              <a:t>: </a:t>
            </a:r>
            <a:r>
              <a:rPr lang="en-US" sz="1400" dirty="0" smtClean="0">
                <a:hlinkClick r:id="rId4"/>
              </a:rPr>
              <a:t>http</a:t>
            </a:r>
            <a:r>
              <a:rPr lang="en-US" sz="1400" dirty="0">
                <a:hlinkClick r:id="rId4"/>
              </a:rPr>
              <a:t>://sd.portal.airast.org</a:t>
            </a:r>
            <a:r>
              <a:rPr lang="en-US" sz="2000" dirty="0">
                <a:hlinkClick r:id="rId4"/>
              </a:rPr>
              <a:t>/</a:t>
            </a:r>
            <a:endParaRPr lang="en-US" sz="2000" dirty="0"/>
          </a:p>
        </p:txBody>
      </p:sp>
    </p:spTree>
    <p:extLst>
      <p:ext uri="{BB962C8B-B14F-4D97-AF65-F5344CB8AC3E}">
        <p14:creationId xmlns:p14="http://schemas.microsoft.com/office/powerpoint/2010/main" val="141764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User Home Pages</a:t>
            </a:r>
            <a:endParaRPr lang="en-US" dirty="0"/>
          </a:p>
        </p:txBody>
      </p:sp>
      <p:sp>
        <p:nvSpPr>
          <p:cNvPr id="4" name="Slide Number Placeholder 3"/>
          <p:cNvSpPr>
            <a:spLocks noGrp="1"/>
          </p:cNvSpPr>
          <p:nvPr>
            <p:ph type="sldNum" sz="quarter" idx="11"/>
          </p:nvPr>
        </p:nvSpPr>
        <p:spPr/>
        <p:txBody>
          <a:bodyPr/>
          <a:lstStyle/>
          <a:p>
            <a:pPr algn="r"/>
            <a:fld id="{F3477EC8-074D-41C4-94AE-E9EA7CEEA348}" type="slidenum">
              <a:rPr lang="en-US" smtClean="0"/>
              <a:pPr algn="r"/>
              <a:t>53</a:t>
            </a:fld>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7388" y="2487192"/>
            <a:ext cx="3973512" cy="29885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838200" y="2035379"/>
            <a:ext cx="3733800" cy="369332"/>
          </a:xfrm>
          <a:prstGeom prst="rect">
            <a:avLst/>
          </a:prstGeom>
          <a:noFill/>
        </p:spPr>
        <p:txBody>
          <a:bodyPr wrap="square" rtlCol="0">
            <a:spAutoFit/>
          </a:bodyPr>
          <a:lstStyle/>
          <a:p>
            <a:r>
              <a:rPr lang="en-US" sz="1800" dirty="0" smtClean="0"/>
              <a:t>Students &amp; Families Home Page</a:t>
            </a:r>
            <a:endParaRPr lang="en-US" sz="1800" dirty="0"/>
          </a:p>
        </p:txBody>
      </p:sp>
      <p:sp>
        <p:nvSpPr>
          <p:cNvPr id="10" name="TextBox 9"/>
          <p:cNvSpPr txBox="1"/>
          <p:nvPr/>
        </p:nvSpPr>
        <p:spPr>
          <a:xfrm>
            <a:off x="4876800" y="2037300"/>
            <a:ext cx="4038600" cy="369332"/>
          </a:xfrm>
          <a:prstGeom prst="rect">
            <a:avLst/>
          </a:prstGeom>
          <a:noFill/>
        </p:spPr>
        <p:txBody>
          <a:bodyPr wrap="square" rtlCol="0">
            <a:spAutoFit/>
          </a:bodyPr>
          <a:lstStyle/>
          <a:p>
            <a:r>
              <a:rPr lang="en-US" sz="1800" dirty="0" smtClean="0"/>
              <a:t>Technology Coordinators Home Page</a:t>
            </a:r>
            <a:endParaRPr lang="en-US" sz="1800" dirty="0"/>
          </a:p>
        </p:txBody>
      </p:sp>
      <p:pic>
        <p:nvPicPr>
          <p:cNvPr id="9" name="Content Placeholder 8"/>
          <p:cNvPicPr>
            <a:picLocks noGrp="1" noChangeAspect="1"/>
          </p:cNvPicPr>
          <p:nvPr>
            <p:ph idx="10"/>
          </p:nvPr>
        </p:nvPicPr>
        <p:blipFill rotWithShape="1">
          <a:blip r:embed="rId4" cstate="print">
            <a:extLst>
              <a:ext uri="{28A0092B-C50C-407E-A947-70E740481C1C}">
                <a14:useLocalDpi xmlns:a14="http://schemas.microsoft.com/office/drawing/2010/main" val="0"/>
              </a:ext>
            </a:extLst>
          </a:blip>
          <a:srcRect t="1372" b="6406"/>
          <a:stretch/>
        </p:blipFill>
        <p:spPr>
          <a:xfrm>
            <a:off x="5068887" y="2489627"/>
            <a:ext cx="3554179" cy="2996773"/>
          </a:xfrm>
          <a:ln>
            <a:solidFill>
              <a:schemeClr val="tx1"/>
            </a:solidFill>
          </a:ln>
        </p:spPr>
      </p:pic>
    </p:spTree>
    <p:extLst>
      <p:ext uri="{BB962C8B-B14F-4D97-AF65-F5344CB8AC3E}">
        <p14:creationId xmlns:p14="http://schemas.microsoft.com/office/powerpoint/2010/main" val="273871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419600" y="2590800"/>
            <a:ext cx="4724400" cy="2806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Resources</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54</a:t>
            </a:fld>
            <a:endParaRPr lang="en-US" dirty="0"/>
          </a:p>
        </p:txBody>
      </p:sp>
      <p:sp>
        <p:nvSpPr>
          <p:cNvPr id="7" name="TextBox 6"/>
          <p:cNvSpPr txBox="1"/>
          <p:nvPr/>
        </p:nvSpPr>
        <p:spPr>
          <a:xfrm>
            <a:off x="838200" y="1828800"/>
            <a:ext cx="3733800" cy="369332"/>
          </a:xfrm>
          <a:prstGeom prst="rect">
            <a:avLst/>
          </a:prstGeom>
          <a:noFill/>
        </p:spPr>
        <p:txBody>
          <a:bodyPr wrap="square" rtlCol="0">
            <a:spAutoFit/>
          </a:bodyPr>
          <a:lstStyle/>
          <a:p>
            <a:pPr algn="ctr"/>
            <a:r>
              <a:rPr lang="en-US" dirty="0" smtClean="0"/>
              <a:t>Sample Resources Page</a:t>
            </a:r>
            <a:endParaRPr 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2607773"/>
            <a:ext cx="3886200" cy="870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Bent-Up Arrow 2"/>
          <p:cNvSpPr/>
          <p:nvPr/>
        </p:nvSpPr>
        <p:spPr>
          <a:xfrm rot="5400000">
            <a:off x="2205154" y="3748131"/>
            <a:ext cx="1143000" cy="1066800"/>
          </a:xfrm>
          <a:prstGeom prst="bentUpArrow">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217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FAQS Page</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55</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5791200" cy="37407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883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marL="0" indent="0" eaLnBrk="1" fontAlgn="auto" hangingPunct="1">
              <a:spcAft>
                <a:spcPts val="0"/>
              </a:spcAft>
              <a:buFont typeface="Arial" panose="020B0604020202020204" pitchFamily="34" charset="0"/>
              <a:buNone/>
              <a:defRPr/>
            </a:pPr>
            <a:r>
              <a:rPr lang="en-US" sz="3200" b="1" dirty="0" smtClean="0"/>
              <a:t>Further Information</a:t>
            </a:r>
          </a:p>
          <a:p>
            <a:pPr marL="0" indent="0" eaLnBrk="1" fontAlgn="auto" hangingPunct="1">
              <a:spcAft>
                <a:spcPts val="0"/>
              </a:spcAft>
              <a:buNone/>
              <a:defRPr/>
            </a:pPr>
            <a:endParaRPr lang="en-US" dirty="0">
              <a:solidFill>
                <a:srgbClr val="FF0000"/>
              </a:solidFill>
            </a:endParaRPr>
          </a:p>
          <a:p>
            <a:pPr marL="0" indent="0" eaLnBrk="1" fontAlgn="auto" hangingPunct="1">
              <a:spcAft>
                <a:spcPts val="0"/>
              </a:spcAft>
              <a:buNone/>
              <a:defRPr/>
            </a:pPr>
            <a:r>
              <a:rPr lang="en-US" dirty="0" smtClean="0">
                <a:solidFill>
                  <a:schemeClr val="tx1"/>
                </a:solidFill>
              </a:rPr>
              <a:t>South Dakota Portal</a:t>
            </a:r>
            <a:r>
              <a:rPr lang="en-US" b="1" dirty="0" smtClean="0">
                <a:solidFill>
                  <a:schemeClr val="tx1"/>
                </a:solidFill>
              </a:rPr>
              <a:t>:</a:t>
            </a:r>
            <a:r>
              <a:rPr lang="en-US" dirty="0" smtClean="0">
                <a:solidFill>
                  <a:srgbClr val="FF0000"/>
                </a:solidFill>
              </a:rPr>
              <a:t> </a:t>
            </a:r>
            <a:r>
              <a:rPr lang="en-US" dirty="0" smtClean="0">
                <a:solidFill>
                  <a:srgbClr val="FF0000"/>
                </a:solidFill>
                <a:hlinkClick r:id="rId3"/>
              </a:rPr>
              <a:t>http://sd.portal.airast.org/</a:t>
            </a:r>
            <a:endParaRPr lang="en-US" dirty="0" smtClean="0">
              <a:solidFill>
                <a:srgbClr val="FF0000"/>
              </a:solidFill>
            </a:endParaRPr>
          </a:p>
          <a:p>
            <a:pPr fontAlgn="auto">
              <a:buFont typeface="Arial" panose="020B0604020202020204" pitchFamily="34" charset="0"/>
              <a:buChar char="•"/>
              <a:defRPr/>
            </a:pPr>
            <a:endParaRPr lang="en-US" dirty="0" smtClean="0">
              <a:solidFill>
                <a:srgbClr val="FF0000"/>
              </a:solidFill>
            </a:endParaRPr>
          </a:p>
        </p:txBody>
      </p:sp>
      <p:sp>
        <p:nvSpPr>
          <p:cNvPr id="2" name="Title 1"/>
          <p:cNvSpPr>
            <a:spLocks noGrp="1"/>
          </p:cNvSpPr>
          <p:nvPr>
            <p:ph type="title"/>
          </p:nvPr>
        </p:nvSpPr>
        <p:spPr/>
        <p:txBody>
          <a:bodyPr>
            <a:normAutofit/>
          </a:bodyPr>
          <a:lstStyle/>
          <a:p>
            <a:r>
              <a:rPr lang="en-US" sz="5400" b="1" dirty="0" smtClean="0"/>
              <a:t>Thank You!</a:t>
            </a:r>
            <a:endParaRPr lang="en-US" sz="5400" b="1" dirty="0"/>
          </a:p>
        </p:txBody>
      </p:sp>
      <p:graphicFrame>
        <p:nvGraphicFramePr>
          <p:cNvPr id="5" name="Table 4"/>
          <p:cNvGraphicFramePr>
            <a:graphicFrameLocks noGrp="1"/>
          </p:cNvGraphicFramePr>
          <p:nvPr>
            <p:extLst/>
          </p:nvPr>
        </p:nvGraphicFramePr>
        <p:xfrm>
          <a:off x="719956" y="3619940"/>
          <a:ext cx="6547946" cy="2003009"/>
        </p:xfrm>
        <a:graphic>
          <a:graphicData uri="http://schemas.openxmlformats.org/drawingml/2006/table">
            <a:tbl>
              <a:tblPr firstRow="1" bandRow="1">
                <a:tableStyleId>{6E25E649-3F16-4E02-A733-19D2CDBF48F0}</a:tableStyleId>
              </a:tblPr>
              <a:tblGrid>
                <a:gridCol w="1545021"/>
                <a:gridCol w="5002925"/>
              </a:tblGrid>
              <a:tr h="752709">
                <a:tc gridSpan="2">
                  <a:txBody>
                    <a:bodyPr/>
                    <a:lstStyle/>
                    <a:p>
                      <a:pPr algn="ctr"/>
                      <a:r>
                        <a:rPr lang="en-US" dirty="0" smtClean="0"/>
                        <a:t>South Dakota Smarter Balanced Assessment Help Desk</a:t>
                      </a:r>
                      <a:endParaRPr lang="en-US" dirty="0"/>
                    </a:p>
                  </a:txBody>
                  <a:tcPr/>
                </a:tc>
                <a:tc hMerge="1">
                  <a:txBody>
                    <a:bodyPr/>
                    <a:lstStyle/>
                    <a:p>
                      <a:endParaRPr lang="en-US" dirty="0"/>
                    </a:p>
                  </a:txBody>
                  <a:tcPr/>
                </a:tc>
              </a:tr>
              <a:tr h="436093">
                <a:tc>
                  <a:txBody>
                    <a:bodyPr/>
                    <a:lstStyle/>
                    <a:p>
                      <a:r>
                        <a:rPr lang="en-US" b="1" dirty="0" smtClean="0"/>
                        <a:t>Hours</a:t>
                      </a:r>
                      <a:endParaRPr lang="en-US" b="1" dirty="0"/>
                    </a:p>
                  </a:txBody>
                  <a:tcPr/>
                </a:tc>
                <a:tc>
                  <a:txBody>
                    <a:bodyPr/>
                    <a:lstStyle/>
                    <a:p>
                      <a:r>
                        <a:rPr lang="en-US" dirty="0" smtClean="0">
                          <a:effectLst/>
                        </a:rPr>
                        <a:t>Monday–Friday 7 a.m.–7 p.m. ET</a:t>
                      </a:r>
                      <a:endParaRPr lang="en-US" dirty="0"/>
                    </a:p>
                  </a:txBody>
                  <a:tcPr/>
                </a:tc>
              </a:tr>
              <a:tr h="378114">
                <a:tc>
                  <a:txBody>
                    <a:bodyPr/>
                    <a:lstStyle/>
                    <a:p>
                      <a:r>
                        <a:rPr lang="en-US" b="1" dirty="0" smtClean="0"/>
                        <a:t>Phone</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1-855-838-8378 </a:t>
                      </a:r>
                    </a:p>
                  </a:txBody>
                  <a:tcPr/>
                </a:tc>
              </a:tr>
              <a:tr h="436093">
                <a:tc>
                  <a:txBody>
                    <a:bodyPr/>
                    <a:lstStyle/>
                    <a:p>
                      <a:r>
                        <a:rPr lang="en-US" b="1" dirty="0" smtClean="0"/>
                        <a:t>Email</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SDHelpDesk@air.org</a:t>
                      </a:r>
                      <a:endParaRPr lang="en-US" dirty="0" smtClean="0"/>
                    </a:p>
                  </a:txBody>
                  <a:tcPr/>
                </a:tc>
              </a:tr>
            </a:tbl>
          </a:graphicData>
        </a:graphic>
      </p:graphicFrame>
    </p:spTree>
    <p:extLst>
      <p:ext uri="{BB962C8B-B14F-4D97-AF65-F5344CB8AC3E}">
        <p14:creationId xmlns:p14="http://schemas.microsoft.com/office/powerpoint/2010/main" val="2616138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95400" y="2362200"/>
            <a:ext cx="6803136" cy="3396815"/>
            <a:chOff x="-457200" y="1143001"/>
            <a:chExt cx="6803136" cy="3396815"/>
          </a:xfrm>
        </p:grpSpPr>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6676"/>
            <a:stretch/>
          </p:blipFill>
          <p:spPr bwMode="auto">
            <a:xfrm>
              <a:off x="-457200" y="1143001"/>
              <a:ext cx="6803136" cy="1078706"/>
            </a:xfrm>
            <a:prstGeom prst="rect">
              <a:avLst/>
            </a:prstGeom>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41983"/>
              <a:ext cx="6803136" cy="2297833"/>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457200" y="1143001"/>
              <a:ext cx="6803136" cy="3396815"/>
            </a:xfrm>
            <a:prstGeom prst="rect">
              <a:avLst/>
            </a:prstGeom>
            <a:noFill/>
            <a:ln w="12700">
              <a:solidFill>
                <a:schemeClr val="tx1">
                  <a:lumMod val="50000"/>
                  <a:lumOff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486" name="Title 1"/>
          <p:cNvSpPr>
            <a:spLocks noGrp="1"/>
          </p:cNvSpPr>
          <p:nvPr>
            <p:ph type="title"/>
          </p:nvPr>
        </p:nvSpPr>
        <p:spPr/>
        <p:txBody>
          <a:bodyPr/>
          <a:lstStyle/>
          <a:p>
            <a:r>
              <a:rPr altLang="en-US" dirty="0" smtClean="0"/>
              <a:t>TA Interface: Overview (continued)</a:t>
            </a:r>
          </a:p>
        </p:txBody>
      </p:sp>
      <p:sp>
        <p:nvSpPr>
          <p:cNvPr id="3" name="Slide Number Placeholder 2"/>
          <p:cNvSpPr>
            <a:spLocks noGrp="1"/>
          </p:cNvSpPr>
          <p:nvPr>
            <p:ph type="sldNum" sz="quarter" idx="10"/>
          </p:nvPr>
        </p:nvSpPr>
        <p:spPr/>
        <p:txBody>
          <a:bodyPr/>
          <a:lstStyle/>
          <a:p>
            <a:pPr>
              <a:defRPr/>
            </a:pPr>
            <a:fld id="{1AE044E3-317B-4F18-BE0E-9C57E39D4724}" type="slidenum">
              <a:rPr lang="en-US" smtClean="0"/>
              <a:pPr>
                <a:defRPr/>
              </a:pPr>
              <a:t>6</a:t>
            </a:fld>
            <a:endParaRPr lang="en-US" dirty="0"/>
          </a:p>
        </p:txBody>
      </p:sp>
      <p:sp>
        <p:nvSpPr>
          <p:cNvPr id="10" name="Right Arrow 9"/>
          <p:cNvSpPr/>
          <p:nvPr/>
        </p:nvSpPr>
        <p:spPr>
          <a:xfrm>
            <a:off x="4267200" y="2895600"/>
            <a:ext cx="6127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ight Arrow 10"/>
          <p:cNvSpPr/>
          <p:nvPr/>
        </p:nvSpPr>
        <p:spPr>
          <a:xfrm>
            <a:off x="762000" y="4953000"/>
            <a:ext cx="6127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ight Arrow 11"/>
          <p:cNvSpPr/>
          <p:nvPr/>
        </p:nvSpPr>
        <p:spPr>
          <a:xfrm rot="10800000">
            <a:off x="7848599" y="3009900"/>
            <a:ext cx="6127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itle 1"/>
          <p:cNvSpPr>
            <a:spLocks noGrp="1"/>
          </p:cNvSpPr>
          <p:nvPr>
            <p:ph type="title"/>
          </p:nvPr>
        </p:nvSpPr>
        <p:spPr>
          <a:xfrm>
            <a:off x="762000" y="398463"/>
            <a:ext cx="8224838" cy="1489075"/>
          </a:xfrm>
        </p:spPr>
        <p:txBody>
          <a:bodyPr/>
          <a:lstStyle/>
          <a:p>
            <a:r>
              <a:rPr altLang="en-US" dirty="0" smtClean="0"/>
              <a:t>TA Interface: Banner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016" y="2812238"/>
            <a:ext cx="7556572" cy="205605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0"/>
          </p:nvPr>
        </p:nvSpPr>
        <p:spPr/>
        <p:txBody>
          <a:bodyPr/>
          <a:lstStyle/>
          <a:p>
            <a:pPr>
              <a:defRPr/>
            </a:pPr>
            <a:fld id="{1AE044E3-317B-4F18-BE0E-9C57E39D4724}" type="slidenum">
              <a:rPr lang="en-US" smtClean="0"/>
              <a:pPr>
                <a:defRPr/>
              </a:pPr>
              <a:t>7</a:t>
            </a:fld>
            <a:endParaRPr lang="en-US" dirty="0"/>
          </a:p>
        </p:txBody>
      </p:sp>
      <p:sp>
        <p:nvSpPr>
          <p:cNvPr id="14" name="Rectangle 13"/>
          <p:cNvSpPr/>
          <p:nvPr/>
        </p:nvSpPr>
        <p:spPr>
          <a:xfrm>
            <a:off x="824016" y="2812238"/>
            <a:ext cx="7556572"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605" y="1919111"/>
            <a:ext cx="4572000" cy="381316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6" name="Right Arrow 5"/>
          <p:cNvSpPr/>
          <p:nvPr/>
        </p:nvSpPr>
        <p:spPr>
          <a:xfrm rot="16200000" flipH="1">
            <a:off x="6422142" y="2513013"/>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p:cNvSpPr/>
          <p:nvPr/>
        </p:nvSpPr>
        <p:spPr>
          <a:xfrm rot="5400000">
            <a:off x="722417" y="4704028"/>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559" name="Title 1"/>
          <p:cNvSpPr>
            <a:spLocks noGrp="1"/>
          </p:cNvSpPr>
          <p:nvPr>
            <p:ph type="title"/>
          </p:nvPr>
        </p:nvSpPr>
        <p:spPr/>
        <p:txBody>
          <a:bodyPr/>
          <a:lstStyle/>
          <a:p>
            <a:r>
              <a:rPr altLang="en-US" dirty="0" smtClean="0"/>
              <a:t>Create a Test Session</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3124200"/>
            <a:ext cx="3657600" cy="85553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1" name="Right Arrow 10"/>
          <p:cNvSpPr/>
          <p:nvPr/>
        </p:nvSpPr>
        <p:spPr>
          <a:xfrm>
            <a:off x="185735" y="2479352"/>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p>
            <a:pPr>
              <a:defRPr/>
            </a:pPr>
            <a:fld id="{1AE044E3-317B-4F18-BE0E-9C57E39D4724}" type="slidenum">
              <a:rPr lang="en-US" smtClean="0"/>
              <a:pPr>
                <a:defRPr/>
              </a:pPr>
              <a:t>8</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365375" y="1981200"/>
            <a:ext cx="4572000" cy="382259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7" name="Right Arrow 6"/>
          <p:cNvSpPr/>
          <p:nvPr/>
        </p:nvSpPr>
        <p:spPr>
          <a:xfrm>
            <a:off x="5003974" y="3124200"/>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a:off x="3810000" y="1944688"/>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605" name="Title 1"/>
          <p:cNvSpPr>
            <a:spLocks noGrp="1"/>
          </p:cNvSpPr>
          <p:nvPr>
            <p:ph type="title"/>
          </p:nvPr>
        </p:nvSpPr>
        <p:spPr/>
        <p:txBody>
          <a:bodyPr/>
          <a:lstStyle/>
          <a:p>
            <a:r>
              <a:rPr altLang="en-US" dirty="0" smtClean="0"/>
              <a:t>Approving Student Entry</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9</a:t>
            </a:fld>
            <a:endParaRPr lang="en-US" dirty="0"/>
          </a:p>
        </p:txBody>
      </p:sp>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IRTheme1">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IRTheme1">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ct:contentTypeSchema ct:_="" ma:_="" ma:contentTypeName="Project Site Document" ma:contentTypeID="0x0101008A98423170284BEEB635F43C3CF4E98B0052D2DBEEA393234CB789DA2A2CB83F05" ma:contentTypeVersion="21" ma:contentTypeDescription="" ma:contentTypeScope="" ma:versionID="ee7fd7435da32f641dd902f0c86bbf2e" xmlns:ct="http://schemas.microsoft.com/office/2006/metadata/contentType" xmlns:ma="http://schemas.microsoft.com/office/2006/metadata/properties/metaAttributes">
<xsd:schema targetNamespace="http://schemas.microsoft.com/office/2006/metadata/properties" ma:root="true" ma:fieldsID="606a06098529dab278d3f21460a43b9f" ns2:_="" ns3:_="" xmlns:xsd="http://www.w3.org/2001/XMLSchema" xmlns:xs="http://www.w3.org/2001/XMLSchema" xmlns:p="http://schemas.microsoft.com/office/2006/metadata/properties" xmlns:ns2="$ListId:Project Documents;" xmlns:ns3="ABBA7159-3513-4C4A-97C5-86F1991FA387">
<xsd:import namespace="$ListId:Project Documents;"/>
<xsd:import namespace="ABBA7159-3513-4C4A-97C5-86F1991FA387"/>
<xsd:element name="properties">
<xsd:complexType>
<xsd:sequence>
<xsd:element name="documentManagement">
<xsd:complexType>
<xsd:all>
<xsd:element ref="ns2:Owner" minOccurs="0"/>
<xsd:element ref="ns2:Status" minOccurs="0"/>
<xsd:element ref="ns3:RelatedItems" minOccurs="0"/>
</xsd:all>
</xsd:complexType>
</xsd:element>
</xsd:sequence>
</xsd:complexType>
</xsd:element>
</xsd:schema>
<xsd:schema targetNamespace="$ListId:Project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Owner" ma:index="8" nillable="true" ma:displayName="Owner" ma:list="UserInfo"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9" nillable="true" ma:displayName="Status" ma:default="Draft" ma:internalName="Status">
<xsd:simpleType>
<xsd:restriction base="dms:Choice">
<xsd:enumeration value="Draft"/>
<xsd:enumeration value="Ready For Review"/>
<xsd:enumeration value="Final"/>
</xsd:restriction>
</xsd:simpleType>
</xsd:element>
</xsd:schema>
<xsd:schema targetNamespace="ABBA7159-3513-4C4A-97C5-86F1991FA38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RelatedItems" ma:index="10" nillable="true" ma:displayName="Related Items" ma:internalName="RelatedItems">
<xsd:simpleType>
<xsd:restriction base="dms:Unknow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3.xml><?xml version="1.0" encoding="utf-8"?><p:properties xmlns:p="http://schemas.microsoft.com/office/2006/metadata/properties" xmlns:xsi="http://www.w3.org/2001/XMLSchema-instance" xmlns:pc="http://schemas.microsoft.com/office/infopath/2007/PartnerControls"><documentManagement><Status xmlns="$ListId:Project Documents;">Final</Status><RelatedItems xmlns="ABBA7159-3513-4C4A-97C5-86F1991FA387" xsi:nil="true"/><Owner xmlns="$ListId:Project Documents;"><UserInfo><DisplayName></DisplayName><AccountId>4752</AccountId><AccountType/></UserInfo></Owner></documentManagement></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A87CDC-23DC-4F61-8784-20E1DBCAAD16}">
  <ds:schemaRefs>
    <ds:schemaRef ds:uri="http://schemas.microsoft.com/office/2006/metadata/longProperties"/>
  </ds:schemaRefs>
</ds:datastoreItem>
</file>

<file path=customXml/itemProps2.xml><?xml version="1.0" encoding="utf-8"?>
<ds:datastoreItem xmlns:ds="http://schemas.openxmlformats.org/officeDocument/2006/customXml" ds:itemID="{DDCF3142-0E9B-4669-8E44-EEA6ADE694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Project Documents;"/>
    <ds:schemaRef ds:uri="ABBA7159-3513-4C4A-97C5-86F1991FA3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2D2EF-9B4A-4D2F-B691-93B1B4F4371A}">
  <ds:schemaRefs>
    <ds:schemaRef ds:uri="http://schemas.microsoft.com/office/2006/documentManagement/types"/>
    <ds:schemaRef ds:uri="$ListId:Project Documents;"/>
    <ds:schemaRef ds:uri="http://purl.org/dc/terms/"/>
    <ds:schemaRef ds:uri="http://schemas.openxmlformats.org/package/2006/metadata/core-properties"/>
    <ds:schemaRef ds:uri="http://purl.org/dc/elements/1.1/"/>
    <ds:schemaRef ds:uri="ABBA7159-3513-4C4A-97C5-86F1991FA387"/>
    <ds:schemaRef ds:uri="http://purl.org/dc/dcmitype/"/>
    <ds:schemaRef ds:uri="http://www.w3.org/XML/1998/namespace"/>
    <ds:schemaRef ds:uri="http://schemas.microsoft.com/office/infopath/2007/PartnerControls"/>
    <ds:schemaRef ds:uri="http://schemas.microsoft.com/office/2006/metadata/properties"/>
  </ds:schemaRefs>
</ds:datastoreItem>
</file>

<file path=customXml/itemProps4.xml><?xml version="1.0" encoding="utf-8"?>
<ds:datastoreItem xmlns:ds="http://schemas.openxmlformats.org/officeDocument/2006/customXml" ds:itemID="{2B15189A-279B-41A2-9A6F-FADA3C1BE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AIRTheme1</Template>
  <TotalTime>9093</TotalTime>
  <Words>5825</Words>
  <Application>Microsoft Office PowerPoint</Application>
  <PresentationFormat>On-screen Show (4:3)</PresentationFormat>
  <Paragraphs>519</Paragraphs>
  <Slides>56</Slides>
  <Notes>56</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56</vt:i4>
      </vt:variant>
    </vt:vector>
  </HeadingPairs>
  <TitlesOfParts>
    <vt:vector size="76" baseType="lpstr">
      <vt:lpstr>MS PGothic</vt:lpstr>
      <vt:lpstr>MS PGothic</vt:lpstr>
      <vt:lpstr>Arial</vt:lpstr>
      <vt:lpstr>Arial Narrow</vt:lpstr>
      <vt:lpstr>Calibri</vt:lpstr>
      <vt:lpstr>Courier New</vt:lpstr>
      <vt:lpstr>Franklin Gothic Book</vt:lpstr>
      <vt:lpstr>Franklin Gothic Demi</vt:lpstr>
      <vt:lpstr>FranklinGothic</vt:lpstr>
      <vt:lpstr>ITC Franklin Gothic Std Bk Cd</vt:lpstr>
      <vt:lpstr>Times New Roman</vt:lpstr>
      <vt:lpstr>Wingdings</vt:lpstr>
      <vt:lpstr>AIRTheme1</vt:lpstr>
      <vt:lpstr>Divider Master</vt:lpstr>
      <vt:lpstr>Basic</vt:lpstr>
      <vt:lpstr>Contact</vt:lpstr>
      <vt:lpstr>1_AIRTheme1</vt:lpstr>
      <vt:lpstr>1_Divider Master</vt:lpstr>
      <vt:lpstr>1_Basic</vt:lpstr>
      <vt:lpstr>1_Contact</vt:lpstr>
      <vt:lpstr>South Dakota Smarter Balanced System Training</vt:lpstr>
      <vt:lpstr>Section I.  Test Administrator (TA) Interface for Online Testing</vt:lpstr>
      <vt:lpstr>Objectives</vt:lpstr>
      <vt:lpstr>Logging in to the TA Interface</vt:lpstr>
      <vt:lpstr>TA Interface: Overview</vt:lpstr>
      <vt:lpstr>TA Interface: Overview (continued)</vt:lpstr>
      <vt:lpstr>TA Interface: Banner</vt:lpstr>
      <vt:lpstr>Create a Test Session</vt:lpstr>
      <vt:lpstr>Approving Student Entry</vt:lpstr>
      <vt:lpstr>Student Lookup</vt:lpstr>
      <vt:lpstr>Student Lookup</vt:lpstr>
      <vt:lpstr>Denying Student Entry</vt:lpstr>
      <vt:lpstr>Editing Student Details: See/Edit Details</vt:lpstr>
      <vt:lpstr>Editing Student Details: Turn Settings On and Off</vt:lpstr>
      <vt:lpstr>Monitoring Student Status</vt:lpstr>
      <vt:lpstr>Print on Request</vt:lpstr>
      <vt:lpstr>TA Interface: Approved Requests</vt:lpstr>
      <vt:lpstr>Printing Test Session Information</vt:lpstr>
      <vt:lpstr>Pausing and Stopping Sessions</vt:lpstr>
      <vt:lpstr>Pausing and Stopping Sessions</vt:lpstr>
      <vt:lpstr>Transferring Sessions</vt:lpstr>
      <vt:lpstr>Logging Out of the TA Interface</vt:lpstr>
      <vt:lpstr>Troubleshooting</vt:lpstr>
      <vt:lpstr>Section II. Teacher Hand Scoring System</vt:lpstr>
      <vt:lpstr>Teacher Hand Scoring System Overview</vt:lpstr>
      <vt:lpstr>Roles and Permissions</vt:lpstr>
      <vt:lpstr>Teacher Hand Scoring Roles</vt:lpstr>
      <vt:lpstr>Logging In</vt:lpstr>
      <vt:lpstr>Home Page</vt:lpstr>
      <vt:lpstr>Response List Table</vt:lpstr>
      <vt:lpstr>Filtering and Sorting</vt:lpstr>
      <vt:lpstr>Scoring Responses</vt:lpstr>
      <vt:lpstr>Scoring Responses Continued</vt:lpstr>
      <vt:lpstr>Completing Item Responses</vt:lpstr>
      <vt:lpstr>Reassigning Responses</vt:lpstr>
      <vt:lpstr>Section III.  Online Testing System Assessment Viewing Application (AVA)</vt:lpstr>
      <vt:lpstr>Objectives</vt:lpstr>
      <vt:lpstr>Logging in to AVA</vt:lpstr>
      <vt:lpstr>Step 1: Choosing a Test Grade</vt:lpstr>
      <vt:lpstr>Step 2: Selecting the Test</vt:lpstr>
      <vt:lpstr>Step 3: Confirming the Test</vt:lpstr>
      <vt:lpstr>Step 4: Audio Playback Check</vt:lpstr>
      <vt:lpstr>Understanding the Test Page</vt:lpstr>
      <vt:lpstr>Responding to Items</vt:lpstr>
      <vt:lpstr>Navigating to Items</vt:lpstr>
      <vt:lpstr>Pausing Tests</vt:lpstr>
      <vt:lpstr>Finishing the Test Review</vt:lpstr>
      <vt:lpstr>Reviewing Marked Items</vt:lpstr>
      <vt:lpstr>Completing the Review</vt:lpstr>
      <vt:lpstr>Logging Out</vt:lpstr>
      <vt:lpstr>Section IV. South Dakota Portal</vt:lpstr>
      <vt:lpstr>South Dakota Smarter Balanced Assessment Portal</vt:lpstr>
      <vt:lpstr>User Home Pages</vt:lpstr>
      <vt:lpstr>Resources</vt:lpstr>
      <vt:lpstr>FAQS Page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Wagner</dc:creator>
  <cp:lastModifiedBy>Williams, Stacie</cp:lastModifiedBy>
  <cp:revision>552</cp:revision>
  <cp:lastPrinted>2014-08-28T18:41:55Z</cp:lastPrinted>
  <dcterms:created xsi:type="dcterms:W3CDTF">2014-05-21T14:26:16Z</dcterms:created>
  <dcterms:modified xsi:type="dcterms:W3CDTF">2016-09-27T18:32:19Z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E04E17CC-90A2-4A1E-B256-1F4443E69A86</vt:lpwstr>
  </property>
  <property fmtid="{D5CDD505-2E9C-101B-9397-08002B2CF9AE}" pid="3" name="ArticulatePath">
    <vt:lpwstr>2014 09 05 TA Interface-No Audio</vt:lpwstr>
  </property>
  <property fmtid="{D5CDD505-2E9C-101B-9397-08002B2CF9AE}" pid="4" name="display_urn:schemas-microsoft-com:office:office#Owner">
    <vt:lpwstr>Ashley B. Thompson</vt:lpwstr>
  </property>
</Properties>
</file>