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82" r:id="rId14"/>
    <p:sldId id="269" r:id="rId15"/>
    <p:sldId id="268" r:id="rId16"/>
    <p:sldId id="283" r:id="rId17"/>
    <p:sldId id="285" r:id="rId18"/>
    <p:sldId id="270" r:id="rId19"/>
    <p:sldId id="271" r:id="rId20"/>
    <p:sldId id="286" r:id="rId21"/>
    <p:sldId id="277" r:id="rId22"/>
    <p:sldId id="272" r:id="rId23"/>
    <p:sldId id="273" r:id="rId24"/>
    <p:sldId id="287" r:id="rId25"/>
    <p:sldId id="274" r:id="rId26"/>
    <p:sldId id="275" r:id="rId27"/>
    <p:sldId id="276" r:id="rId28"/>
    <p:sldId id="279" r:id="rId29"/>
    <p:sldId id="280" r:id="rId30"/>
    <p:sldId id="288" r:id="rId31"/>
    <p:sldId id="281"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4FE017-D809-4B16-92EC-521CE3EE8BD3}" type="datetimeFigureOut">
              <a:rPr lang="en-US" smtClean="0"/>
              <a:t>04/17/2017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EABB4-D533-4857-9451-BF8FA63D6418}" type="slidenum">
              <a:rPr lang="en-US" smtClean="0"/>
              <a:t>‹#›</a:t>
            </a:fld>
            <a:endParaRPr lang="en-US"/>
          </a:p>
        </p:txBody>
      </p:sp>
    </p:spTree>
    <p:extLst>
      <p:ext uri="{BB962C8B-B14F-4D97-AF65-F5344CB8AC3E}">
        <p14:creationId xmlns:p14="http://schemas.microsoft.com/office/powerpoint/2010/main" val="182622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0BF38A-1B64-40B7-9295-17CDD358243A}" type="datetime1">
              <a:rPr lang="en-US" smtClean="0"/>
              <a:t>04/17/2017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2828-347C-49E4-86E5-82741DBFA6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FA776-BE1A-490F-B247-A449115893DD}" type="datetime1">
              <a:rPr lang="en-US" smtClean="0"/>
              <a:t>04/17/2017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2828-347C-49E4-86E5-82741DBFA6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15377-7AE6-4388-87A4-9921A33DA562}" type="datetime1">
              <a:rPr lang="en-US" smtClean="0"/>
              <a:t>04/17/2017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2828-347C-49E4-86E5-82741DBFA6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200B6-D2DB-493D-827E-5A16C8694123}" type="datetime1">
              <a:rPr lang="en-US" smtClean="0"/>
              <a:t>04/17/2017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2828-347C-49E4-86E5-82741DBFA6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61499D-2EAC-4F52-893F-895D26387D96}" type="datetime1">
              <a:rPr lang="en-US" smtClean="0"/>
              <a:t>04/17/2017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2828-347C-49E4-86E5-82741DBFA65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A3FD97-C992-4685-A1EA-DD09E23BF23A}" type="datetime1">
              <a:rPr lang="en-US" smtClean="0"/>
              <a:t>04/17/2017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32828-347C-49E4-86E5-82741DBFA6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E9FC31-6322-459A-A49B-AA5DC868FAF0}" type="datetime1">
              <a:rPr lang="en-US" smtClean="0"/>
              <a:t>04/17/2017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332828-347C-49E4-86E5-82741DBFA6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E17824-B55B-4D84-9974-B91CA2C57AE0}" type="datetime1">
              <a:rPr lang="en-US" smtClean="0"/>
              <a:t>04/17/2017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332828-347C-49E4-86E5-82741DBFA6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0849A-30EB-4CE6-A883-05268B01CAB5}" type="datetime1">
              <a:rPr lang="en-US" smtClean="0"/>
              <a:t>04/17/2017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32828-347C-49E4-86E5-82741DBFA6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330129-73CE-4098-BFF2-CB6908CF1BD7}" type="datetime1">
              <a:rPr lang="en-US" smtClean="0"/>
              <a:t>04/17/2017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32828-347C-49E4-86E5-82741DBFA65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425A312-74B0-4A04-8A34-69FC83D8EDE5}" type="datetime1">
              <a:rPr lang="en-US" smtClean="0"/>
              <a:t>04/17/2017</a:t>
            </a:fld>
            <a:endParaRPr lang="en-US"/>
          </a:p>
        </p:txBody>
      </p:sp>
      <p:sp>
        <p:nvSpPr>
          <p:cNvPr id="9" name="Slide Number Placeholder 8"/>
          <p:cNvSpPr>
            <a:spLocks noGrp="1"/>
          </p:cNvSpPr>
          <p:nvPr>
            <p:ph type="sldNum" sz="quarter" idx="11"/>
          </p:nvPr>
        </p:nvSpPr>
        <p:spPr/>
        <p:txBody>
          <a:bodyPr/>
          <a:lstStyle/>
          <a:p>
            <a:fld id="{5A332828-347C-49E4-86E5-82741DBFA65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A332828-347C-49E4-86E5-82741DBFA65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B10AE54-4B7D-4888-94CE-8EEADA56781E}" type="datetime1">
              <a:rPr lang="en-US" smtClean="0"/>
              <a:t>04/17/2017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ueluptoplay60.com/" TargetMode="External"/><Relationship Id="rId2" Type="http://schemas.openxmlformats.org/officeDocument/2006/relationships/hyperlink" Target="http://www.choosemyplate.gov/" TargetMode="External"/><Relationship Id="rId1" Type="http://schemas.openxmlformats.org/officeDocument/2006/relationships/slideLayout" Target="../slideLayouts/slideLayout2.xml"/><Relationship Id="rId5" Type="http://schemas.openxmlformats.org/officeDocument/2006/relationships/hyperlink" Target="http://www.fns.usda.gov/tn/resource-library" TargetMode="External"/><Relationship Id="rId4" Type="http://schemas.openxmlformats.org/officeDocument/2006/relationships/hyperlink" Target="http://www.idph.state.ia.us/pickabettersnac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nhlbi.nih.gov/health/educational/wecan/tools-resources/physical-activity.htm" TargetMode="External"/><Relationship Id="rId7" Type="http://schemas.openxmlformats.org/officeDocument/2006/relationships/hyperlink" Target="http://www.shapeamerica.org/" TargetMode="External"/><Relationship Id="rId2" Type="http://schemas.openxmlformats.org/officeDocument/2006/relationships/hyperlink" Target="http://letsmoveschools.org/" TargetMode="External"/><Relationship Id="rId1" Type="http://schemas.openxmlformats.org/officeDocument/2006/relationships/slideLayout" Target="../slideLayouts/slideLayout2.xml"/><Relationship Id="rId6" Type="http://schemas.openxmlformats.org/officeDocument/2006/relationships/hyperlink" Target="https://www.fueluptoplay60.com/" TargetMode="External"/><Relationship Id="rId5" Type="http://schemas.openxmlformats.org/officeDocument/2006/relationships/hyperlink" Target="https://www.choosemyplate.gov/physical-activity" TargetMode="External"/><Relationship Id="rId4" Type="http://schemas.openxmlformats.org/officeDocument/2006/relationships/hyperlink" Target="http://www.cdc.gov/physicalactivity/resourc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arterlunchrooms.org/" TargetMode="External"/><Relationship Id="rId2" Type="http://schemas.openxmlformats.org/officeDocument/2006/relationships/hyperlink" Target="http://opi.mt.gov/pdf/schoolfood/RBL/RBLGuide2008.pdf"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educateiowa.gov/sites/files/ed/documents/1112_np_sw_WalkingWorksToolkit.pdf" TargetMode="External"/><Relationship Id="rId4" Type="http://schemas.openxmlformats.org/officeDocument/2006/relationships/hyperlink" Target="http://www.walkbiketoschool.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url?sa=i&amp;rct=j&amp;q=&amp;esrc=s&amp;source=images&amp;cd=&amp;cad=rja&amp;uact=8&amp;ved=0ahUKEwijwqj1p7LPAhUk4IMKHcFBCq4QjRwIBw&amp;url=http://www.clipartkid.com/circle-arrows-cliparts/&amp;psig=AFQjCNH6adYhWjcWdZ-9ATAQjaCBOyTRIA&amp;ust=147516068178602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doe.sd.gov/cans/nslp.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chools.healthiergeneration.org/" TargetMode="External"/><Relationship Id="rId7" Type="http://schemas.openxmlformats.org/officeDocument/2006/relationships/image" Target="../media/image14.png"/><Relationship Id="rId2" Type="http://schemas.openxmlformats.org/officeDocument/2006/relationships/hyperlink" Target="https://healthymeals.fns.usda.gov/local-wellness-policy-resources/local-school-wellness-policy-process/assessment-needs-assessment" TargetMode="External"/><Relationship Id="rId1" Type="http://schemas.openxmlformats.org/officeDocument/2006/relationships/slideLayout" Target="../slideLayouts/slideLayout2.xml"/><Relationship Id="rId6" Type="http://schemas.openxmlformats.org/officeDocument/2006/relationships/hyperlink" Target="https://healthymeals.fns.usda.gov/healthierus-school-challenge-resources/smarter-lunchrooms" TargetMode="External"/><Relationship Id="rId5" Type="http://schemas.openxmlformats.org/officeDocument/2006/relationships/hyperlink" Target="https://www.fueluptoplay60.com/tools#tab_school-wellness-investigation" TargetMode="External"/><Relationship Id="rId4" Type="http://schemas.openxmlformats.org/officeDocument/2006/relationships/hyperlink" Target="http://www.cdc.gov/healthyschools/shi/index.h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healthymeals.nal.usda.gov/school-wellness-resources"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enyouthnow.org/"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hyperlink" Target="https://www.healthiergeneration.org/_asset/1xlv2y/Model-Wellness-Policy-USDA_CDC-Comments-2016-09-02-FINAL.docx" TargetMode="External"/><Relationship Id="rId3" Type="http://schemas.openxmlformats.org/officeDocument/2006/relationships/hyperlink" Target="http://www.fns.usda.gov/tn/local-school-wellness-policy-summary-final-rule" TargetMode="External"/><Relationship Id="rId7" Type="http://schemas.openxmlformats.org/officeDocument/2006/relationships/hyperlink" Target="http://www.cdc.gov/healthyschools/npao/wellness.htm" TargetMode="External"/><Relationship Id="rId2" Type="http://schemas.openxmlformats.org/officeDocument/2006/relationships/hyperlink" Target="http://www.fns.usda.gov/school-meals/fr-072916c" TargetMode="External"/><Relationship Id="rId1" Type="http://schemas.openxmlformats.org/officeDocument/2006/relationships/slideLayout" Target="../slideLayouts/slideLayout2.xml"/><Relationship Id="rId6" Type="http://schemas.openxmlformats.org/officeDocument/2006/relationships/hyperlink" Target="http://www.fns.usda.gov/tn/local-school-wellness-policy" TargetMode="External"/><Relationship Id="rId5" Type="http://schemas.openxmlformats.org/officeDocument/2006/relationships/hyperlink" Target="http://www.fns.usda.gov/tn/local-school-wellness-policy-outreach-toolkit" TargetMode="External"/><Relationship Id="rId4" Type="http://schemas.openxmlformats.org/officeDocument/2006/relationships/hyperlink" Target="http://www.fns.usda.gov/tn/implementation-tools-and-resources" TargetMode="External"/><Relationship Id="rId9" Type="http://schemas.openxmlformats.org/officeDocument/2006/relationships/hyperlink" Target="https://healthymeals.fns.usda.gov/school-wellness-resource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DOE.SchoolLunch@state.sd.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enyouthnow.or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oe.sd.gov/cans/documents/17-SDWell.pdf" TargetMode="External"/><Relationship Id="rId2" Type="http://schemas.openxmlformats.org/officeDocument/2006/relationships/hyperlink" Target="http://doe.sd.gov/cans/documents/16-SDWell.pdf"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Local Wellness Policy</a:t>
            </a:r>
            <a:endParaRPr lang="en-US" dirty="0"/>
          </a:p>
        </p:txBody>
      </p:sp>
      <p:sp>
        <p:nvSpPr>
          <p:cNvPr id="3" name="Subtitle 2"/>
          <p:cNvSpPr>
            <a:spLocks noGrp="1"/>
          </p:cNvSpPr>
          <p:nvPr>
            <p:ph type="subTitle" idx="1"/>
          </p:nvPr>
        </p:nvSpPr>
        <p:spPr/>
        <p:txBody>
          <a:bodyPr>
            <a:normAutofit/>
          </a:bodyPr>
          <a:lstStyle/>
          <a:p>
            <a:r>
              <a:rPr lang="en-US" sz="2800" dirty="0" smtClean="0"/>
              <a:t>An Update with the Final Regulation</a:t>
            </a:r>
            <a:endParaRPr lang="en-US" sz="2800" dirty="0"/>
          </a:p>
        </p:txBody>
      </p:sp>
    </p:spTree>
    <p:extLst>
      <p:ext uri="{BB962C8B-B14F-4D97-AF65-F5344CB8AC3E}">
        <p14:creationId xmlns:p14="http://schemas.microsoft.com/office/powerpoint/2010/main" val="183544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Education Resources </a:t>
            </a:r>
          </a:p>
        </p:txBody>
      </p:sp>
      <p:sp>
        <p:nvSpPr>
          <p:cNvPr id="3" name="Content Placeholder 2"/>
          <p:cNvSpPr>
            <a:spLocks noGrp="1"/>
          </p:cNvSpPr>
          <p:nvPr>
            <p:ph idx="1"/>
          </p:nvPr>
        </p:nvSpPr>
        <p:spPr/>
        <p:txBody>
          <a:bodyPr>
            <a:normAutofit/>
          </a:bodyPr>
          <a:lstStyle/>
          <a:p>
            <a:r>
              <a:rPr lang="en-US" sz="2800" dirty="0" err="1" smtClean="0"/>
              <a:t>MyPlate</a:t>
            </a:r>
            <a:r>
              <a:rPr lang="en-US" sz="2800" dirty="0"/>
              <a:t>: </a:t>
            </a:r>
            <a:r>
              <a:rPr lang="en-US" sz="2800" dirty="0" smtClean="0">
                <a:hlinkClick r:id="rId2"/>
              </a:rPr>
              <a:t>www.choosemyplate.gov</a:t>
            </a:r>
            <a:r>
              <a:rPr lang="en-US" sz="2800" dirty="0" smtClean="0"/>
              <a:t>  </a:t>
            </a:r>
            <a:endParaRPr lang="en-US" sz="2800" dirty="0"/>
          </a:p>
          <a:p>
            <a:r>
              <a:rPr lang="en-US" sz="2800" dirty="0" smtClean="0"/>
              <a:t>Fuel </a:t>
            </a:r>
            <a:r>
              <a:rPr lang="en-US" sz="2800" dirty="0"/>
              <a:t>Up to Play 60: </a:t>
            </a:r>
            <a:r>
              <a:rPr lang="en-US" sz="2800" dirty="0" smtClean="0">
                <a:hlinkClick r:id="rId3"/>
              </a:rPr>
              <a:t>www.fueluptoplay60.com</a:t>
            </a:r>
            <a:r>
              <a:rPr lang="en-US" sz="2800" dirty="0" smtClean="0"/>
              <a:t>  </a:t>
            </a:r>
            <a:endParaRPr lang="en-US" sz="2800" dirty="0"/>
          </a:p>
          <a:p>
            <a:r>
              <a:rPr lang="en-US" sz="2800" dirty="0" smtClean="0"/>
              <a:t>Pick </a:t>
            </a:r>
            <a:r>
              <a:rPr lang="en-US" sz="2800" dirty="0"/>
              <a:t>a Better Snack: </a:t>
            </a:r>
            <a:r>
              <a:rPr lang="en-US" sz="2800" dirty="0" smtClean="0">
                <a:hlinkClick r:id="rId4"/>
              </a:rPr>
              <a:t>www.idph.state.ia.us/pickabettersnack</a:t>
            </a:r>
            <a:r>
              <a:rPr lang="en-US" sz="2800" dirty="0" smtClean="0"/>
              <a:t>  </a:t>
            </a:r>
            <a:endParaRPr lang="en-US" sz="2800" dirty="0"/>
          </a:p>
          <a:p>
            <a:r>
              <a:rPr lang="en-US" sz="2800" dirty="0" smtClean="0"/>
              <a:t>Team </a:t>
            </a:r>
            <a:r>
              <a:rPr lang="en-US" sz="2800" dirty="0"/>
              <a:t>Nutrition: </a:t>
            </a:r>
            <a:r>
              <a:rPr lang="en-US" sz="2800" dirty="0">
                <a:hlinkClick r:id="rId5"/>
              </a:rPr>
              <a:t>http://</a:t>
            </a:r>
            <a:r>
              <a:rPr lang="en-US" sz="2800" dirty="0" smtClean="0">
                <a:hlinkClick r:id="rId5"/>
              </a:rPr>
              <a:t>www.fns.usda.gov/tn/resource-library</a:t>
            </a:r>
            <a:r>
              <a:rPr lang="en-US" sz="2800" dirty="0" smtClean="0"/>
              <a:t>  </a:t>
            </a:r>
            <a:endParaRPr lang="en-US" sz="2800" dirty="0"/>
          </a:p>
        </p:txBody>
      </p:sp>
      <p:sp>
        <p:nvSpPr>
          <p:cNvPr id="4" name="Slide Number Placeholder 3"/>
          <p:cNvSpPr>
            <a:spLocks noGrp="1"/>
          </p:cNvSpPr>
          <p:nvPr>
            <p:ph type="sldNum" sz="quarter" idx="12"/>
          </p:nvPr>
        </p:nvSpPr>
        <p:spPr/>
        <p:txBody>
          <a:bodyPr/>
          <a:lstStyle/>
          <a:p>
            <a:fld id="{5A332828-347C-49E4-86E5-82741DBFA656}" type="slidenum">
              <a:rPr lang="en-US" smtClean="0"/>
              <a:t>10</a:t>
            </a:fld>
            <a:endParaRPr lang="en-US"/>
          </a:p>
        </p:txBody>
      </p:sp>
    </p:spTree>
    <p:extLst>
      <p:ext uri="{BB962C8B-B14F-4D97-AF65-F5344CB8AC3E}">
        <p14:creationId xmlns:p14="http://schemas.microsoft.com/office/powerpoint/2010/main" val="2195353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Activity</a:t>
            </a:r>
            <a:endParaRPr lang="en-US" dirty="0"/>
          </a:p>
        </p:txBody>
      </p:sp>
      <p:sp>
        <p:nvSpPr>
          <p:cNvPr id="3" name="Content Placeholder 2"/>
          <p:cNvSpPr>
            <a:spLocks noGrp="1"/>
          </p:cNvSpPr>
          <p:nvPr>
            <p:ph idx="1"/>
          </p:nvPr>
        </p:nvSpPr>
        <p:spPr/>
        <p:txBody>
          <a:bodyPr/>
          <a:lstStyle/>
          <a:p>
            <a:r>
              <a:rPr lang="en-US" sz="3200" dirty="0"/>
              <a:t>Choose one or more </a:t>
            </a:r>
            <a:r>
              <a:rPr lang="en-US" sz="3200" dirty="0" smtClean="0"/>
              <a:t>physical activity goal(s</a:t>
            </a:r>
            <a:r>
              <a:rPr lang="en-US" sz="3200" dirty="0"/>
              <a:t>) for your policy</a:t>
            </a:r>
          </a:p>
          <a:p>
            <a:r>
              <a:rPr lang="en-US" sz="3200" dirty="0"/>
              <a:t>Some examples from the sample wellness policy: </a:t>
            </a:r>
          </a:p>
          <a:p>
            <a:pPr lvl="1"/>
            <a:r>
              <a:rPr lang="en-US" sz="2600" dirty="0" smtClean="0"/>
              <a:t>Integrating </a:t>
            </a:r>
            <a:r>
              <a:rPr lang="en-US" sz="2600" dirty="0"/>
              <a:t>nutrition into health education classes</a:t>
            </a:r>
          </a:p>
          <a:p>
            <a:pPr lvl="1"/>
            <a:r>
              <a:rPr lang="en-US" sz="2600" dirty="0" smtClean="0"/>
              <a:t>Promote </a:t>
            </a:r>
            <a:r>
              <a:rPr lang="en-US" sz="2600" dirty="0"/>
              <a:t>skill development</a:t>
            </a:r>
          </a:p>
          <a:p>
            <a:pPr lvl="1"/>
            <a:r>
              <a:rPr lang="en-US" sz="2600" dirty="0" smtClean="0"/>
              <a:t>Integrating </a:t>
            </a:r>
            <a:r>
              <a:rPr lang="en-US" sz="2600" dirty="0"/>
              <a:t>nutrition into core subjects</a:t>
            </a:r>
          </a:p>
          <a:p>
            <a:endParaRPr lang="en-US" dirty="0"/>
          </a:p>
        </p:txBody>
      </p:sp>
      <p:sp>
        <p:nvSpPr>
          <p:cNvPr id="4" name="Slide Number Placeholder 3"/>
          <p:cNvSpPr>
            <a:spLocks noGrp="1"/>
          </p:cNvSpPr>
          <p:nvPr>
            <p:ph type="sldNum" sz="quarter" idx="12"/>
          </p:nvPr>
        </p:nvSpPr>
        <p:spPr/>
        <p:txBody>
          <a:bodyPr/>
          <a:lstStyle/>
          <a:p>
            <a:fld id="{5A332828-347C-49E4-86E5-82741DBFA656}" type="slidenum">
              <a:rPr lang="en-US" smtClean="0"/>
              <a:t>11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216235"/>
            <a:ext cx="2207003"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1795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Resources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Let’s </a:t>
            </a:r>
            <a:r>
              <a:rPr lang="en-US" dirty="0"/>
              <a:t>Move! Active Schools: </a:t>
            </a:r>
            <a:r>
              <a:rPr lang="en-US" dirty="0">
                <a:hlinkClick r:id="rId2"/>
              </a:rPr>
              <a:t>http://</a:t>
            </a:r>
            <a:r>
              <a:rPr lang="en-US" dirty="0" smtClean="0">
                <a:hlinkClick r:id="rId2"/>
              </a:rPr>
              <a:t>letsmoveschools.org</a:t>
            </a:r>
            <a:r>
              <a:rPr lang="en-US" dirty="0" smtClean="0"/>
              <a:t>  </a:t>
            </a:r>
            <a:endParaRPr lang="en-US" dirty="0"/>
          </a:p>
          <a:p>
            <a:r>
              <a:rPr lang="en-US" dirty="0" smtClean="0"/>
              <a:t>National Heart, Lung, and </a:t>
            </a:r>
            <a:r>
              <a:rPr lang="en-US" dirty="0"/>
              <a:t>Blood Institute: </a:t>
            </a:r>
            <a:r>
              <a:rPr lang="en-US" dirty="0">
                <a:solidFill>
                  <a:schemeClr val="accent2"/>
                </a:solidFill>
                <a:hlinkClick r:id="rId3"/>
              </a:rPr>
              <a:t>http://</a:t>
            </a:r>
            <a:r>
              <a:rPr lang="en-US" dirty="0" smtClean="0">
                <a:solidFill>
                  <a:schemeClr val="accent2"/>
                </a:solidFill>
                <a:hlinkClick r:id="rId3"/>
              </a:rPr>
              <a:t>www.nhlbi.nih.gov/health/educational/wecan/tools-resources/physical-activity.htm</a:t>
            </a:r>
            <a:r>
              <a:rPr lang="en-US" dirty="0" smtClean="0">
                <a:solidFill>
                  <a:schemeClr val="accent2"/>
                </a:solidFill>
              </a:rPr>
              <a:t> </a:t>
            </a:r>
          </a:p>
          <a:p>
            <a:r>
              <a:rPr lang="en-US" dirty="0" smtClean="0"/>
              <a:t>Centers for Disease Control </a:t>
            </a:r>
            <a:r>
              <a:rPr lang="en-US" dirty="0"/>
              <a:t>and Prevention: </a:t>
            </a:r>
            <a:r>
              <a:rPr lang="en-US" dirty="0">
                <a:solidFill>
                  <a:schemeClr val="accent2"/>
                </a:solidFill>
                <a:hlinkClick r:id="rId4"/>
              </a:rPr>
              <a:t>http://www.cdc.gov/physicalactivity/resources</a:t>
            </a:r>
            <a:r>
              <a:rPr lang="en-US" dirty="0" smtClean="0">
                <a:solidFill>
                  <a:schemeClr val="accent2"/>
                </a:solidFill>
                <a:hlinkClick r:id="rId4"/>
              </a:rPr>
              <a:t>/</a:t>
            </a:r>
            <a:r>
              <a:rPr lang="en-US" dirty="0" smtClean="0">
                <a:solidFill>
                  <a:schemeClr val="accent2"/>
                </a:solidFill>
              </a:rPr>
              <a:t> </a:t>
            </a:r>
          </a:p>
          <a:p>
            <a:r>
              <a:rPr lang="en-US" dirty="0"/>
              <a:t>ChooseMyPlate.gov: </a:t>
            </a:r>
            <a:r>
              <a:rPr lang="en-US" dirty="0">
                <a:solidFill>
                  <a:schemeClr val="accent2"/>
                </a:solidFill>
                <a:hlinkClick r:id="rId5"/>
              </a:rPr>
              <a:t>https://</a:t>
            </a:r>
            <a:r>
              <a:rPr lang="en-US" dirty="0" smtClean="0">
                <a:solidFill>
                  <a:schemeClr val="accent2"/>
                </a:solidFill>
                <a:hlinkClick r:id="rId5"/>
              </a:rPr>
              <a:t>www.choosemyplate.gov/physical-activity</a:t>
            </a:r>
            <a:r>
              <a:rPr lang="en-US" dirty="0" smtClean="0">
                <a:solidFill>
                  <a:schemeClr val="accent2"/>
                </a:solidFill>
              </a:rPr>
              <a:t> </a:t>
            </a:r>
          </a:p>
          <a:p>
            <a:r>
              <a:rPr lang="en-US" dirty="0" smtClean="0"/>
              <a:t>Fuel Up </a:t>
            </a:r>
            <a:r>
              <a:rPr lang="en-US" dirty="0"/>
              <a:t>to Play 60: </a:t>
            </a:r>
            <a:r>
              <a:rPr lang="en-US" dirty="0">
                <a:solidFill>
                  <a:schemeClr val="accent2"/>
                </a:solidFill>
                <a:hlinkClick r:id="rId6"/>
              </a:rPr>
              <a:t>https://www.fueluptoplay60.com</a:t>
            </a:r>
            <a:r>
              <a:rPr lang="en-US" dirty="0" smtClean="0">
                <a:solidFill>
                  <a:schemeClr val="accent2"/>
                </a:solidFill>
                <a:hlinkClick r:id="rId6"/>
              </a:rPr>
              <a:t>/</a:t>
            </a:r>
            <a:r>
              <a:rPr lang="en-US" dirty="0" smtClean="0">
                <a:solidFill>
                  <a:schemeClr val="accent2"/>
                </a:solidFill>
              </a:rPr>
              <a:t> </a:t>
            </a:r>
          </a:p>
          <a:p>
            <a:r>
              <a:rPr lang="en-US" dirty="0"/>
              <a:t>Shape </a:t>
            </a:r>
            <a:r>
              <a:rPr lang="en-US" dirty="0" smtClean="0"/>
              <a:t>America: </a:t>
            </a:r>
            <a:r>
              <a:rPr lang="en-US" dirty="0">
                <a:solidFill>
                  <a:schemeClr val="accent2"/>
                </a:solidFill>
                <a:hlinkClick r:id="rId7"/>
              </a:rPr>
              <a:t>http://www.shapeamerica.org</a:t>
            </a:r>
            <a:r>
              <a:rPr lang="en-US" dirty="0" smtClean="0">
                <a:solidFill>
                  <a:schemeClr val="accent2"/>
                </a:solidFill>
                <a:hlinkClick r:id="rId7"/>
              </a:rPr>
              <a:t>/</a:t>
            </a:r>
            <a:r>
              <a:rPr lang="en-US" dirty="0" smtClean="0">
                <a:solidFill>
                  <a:schemeClr val="accent2"/>
                </a:solidFill>
              </a:rPr>
              <a:t> </a:t>
            </a:r>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5A332828-347C-49E4-86E5-82741DBFA656}" type="slidenum">
              <a:rPr lang="en-US" smtClean="0"/>
              <a:t>12</a:t>
            </a:fld>
            <a:endParaRPr lang="en-US"/>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5043792"/>
            <a:ext cx="1379970" cy="1649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563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School Based Activities</a:t>
            </a:r>
            <a:r>
              <a:rPr lang="en-US" dirty="0"/>
              <a:t/>
            </a:r>
            <a:br>
              <a:rPr lang="en-US" dirty="0"/>
            </a:br>
            <a:endParaRPr lang="en-US" dirty="0"/>
          </a:p>
        </p:txBody>
      </p:sp>
      <p:sp>
        <p:nvSpPr>
          <p:cNvPr id="3" name="Content Placeholder 2"/>
          <p:cNvSpPr>
            <a:spLocks noGrp="1"/>
          </p:cNvSpPr>
          <p:nvPr>
            <p:ph idx="1"/>
          </p:nvPr>
        </p:nvSpPr>
        <p:spPr>
          <a:xfrm>
            <a:off x="457200" y="1066800"/>
            <a:ext cx="7620000" cy="5334000"/>
          </a:xfrm>
        </p:spPr>
        <p:txBody>
          <a:bodyPr>
            <a:noAutofit/>
          </a:bodyPr>
          <a:lstStyle/>
          <a:p>
            <a:r>
              <a:rPr lang="en-US" sz="2800" dirty="0" smtClean="0"/>
              <a:t>Set specific goals for other school based activities: </a:t>
            </a:r>
          </a:p>
          <a:p>
            <a:pPr lvl="1"/>
            <a:r>
              <a:rPr lang="en-US" sz="2800" dirty="0" smtClean="0"/>
              <a:t>Walk or Bike to School</a:t>
            </a:r>
          </a:p>
          <a:p>
            <a:pPr lvl="1"/>
            <a:r>
              <a:rPr lang="en-US" sz="2800" dirty="0" smtClean="0"/>
              <a:t>Recess before Lunch</a:t>
            </a:r>
          </a:p>
          <a:p>
            <a:pPr lvl="1"/>
            <a:r>
              <a:rPr lang="en-US" sz="2800" dirty="0" err="1"/>
              <a:t>HealthierUS</a:t>
            </a:r>
            <a:r>
              <a:rPr lang="en-US" sz="2800" dirty="0"/>
              <a:t> School Challenge</a:t>
            </a:r>
          </a:p>
          <a:p>
            <a:pPr lvl="1"/>
            <a:r>
              <a:rPr lang="en-US" sz="2800" dirty="0" smtClean="0"/>
              <a:t>Offer </a:t>
            </a:r>
            <a:r>
              <a:rPr lang="en-US" sz="2800" dirty="0"/>
              <a:t>staff wellness training </a:t>
            </a:r>
            <a:r>
              <a:rPr lang="en-US" sz="2800" dirty="0" smtClean="0"/>
              <a:t>to model a healthy lifestyle</a:t>
            </a:r>
            <a:endParaRPr lang="en-US" sz="2800" dirty="0"/>
          </a:p>
          <a:p>
            <a:pPr lvl="1"/>
            <a:r>
              <a:rPr lang="en-US" sz="2800" dirty="0" smtClean="0"/>
              <a:t>Sponsor </a:t>
            </a:r>
            <a:r>
              <a:rPr lang="en-US" sz="2800" dirty="0"/>
              <a:t>health fairs</a:t>
            </a:r>
          </a:p>
          <a:p>
            <a:pPr lvl="1"/>
            <a:r>
              <a:rPr lang="en-US" sz="2800" dirty="0" smtClean="0"/>
              <a:t>Incorporate </a:t>
            </a:r>
            <a:r>
              <a:rPr lang="en-US" sz="2800" dirty="0"/>
              <a:t>school gardens</a:t>
            </a:r>
            <a:r>
              <a:rPr lang="en-US" sz="2800" dirty="0" smtClean="0"/>
              <a:t>, Farm </a:t>
            </a:r>
            <a:r>
              <a:rPr lang="en-US" sz="2800" dirty="0"/>
              <a:t>to </a:t>
            </a:r>
            <a:r>
              <a:rPr lang="en-US" sz="2800" dirty="0" smtClean="0"/>
              <a:t>School</a:t>
            </a:r>
            <a:endParaRPr lang="en-US" sz="2800" dirty="0"/>
          </a:p>
        </p:txBody>
      </p:sp>
      <p:sp>
        <p:nvSpPr>
          <p:cNvPr id="4" name="Slide Number Placeholder 3"/>
          <p:cNvSpPr>
            <a:spLocks noGrp="1"/>
          </p:cNvSpPr>
          <p:nvPr>
            <p:ph type="sldNum" sz="quarter" idx="12"/>
          </p:nvPr>
        </p:nvSpPr>
        <p:spPr/>
        <p:txBody>
          <a:bodyPr/>
          <a:lstStyle/>
          <a:p>
            <a:fld id="{5A332828-347C-49E4-86E5-82741DBFA656}" type="slidenum">
              <a:rPr lang="en-US" smtClean="0"/>
              <a:t>13</a:t>
            </a:fld>
            <a:endParaRPr lang="en-US"/>
          </a:p>
        </p:txBody>
      </p:sp>
    </p:spTree>
    <p:extLst>
      <p:ext uri="{BB962C8B-B14F-4D97-AF65-F5344CB8AC3E}">
        <p14:creationId xmlns:p14="http://schemas.microsoft.com/office/powerpoint/2010/main" val="844414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School-Based Activities</a:t>
            </a:r>
            <a:endParaRPr lang="en-US" dirty="0"/>
          </a:p>
        </p:txBody>
      </p:sp>
      <p:sp>
        <p:nvSpPr>
          <p:cNvPr id="3" name="Content Placeholder 2"/>
          <p:cNvSpPr>
            <a:spLocks noGrp="1"/>
          </p:cNvSpPr>
          <p:nvPr>
            <p:ph idx="1"/>
          </p:nvPr>
        </p:nvSpPr>
        <p:spPr/>
        <p:txBody>
          <a:bodyPr/>
          <a:lstStyle/>
          <a:p>
            <a:r>
              <a:rPr lang="en-US" dirty="0" smtClean="0"/>
              <a:t>Recess </a:t>
            </a:r>
            <a:r>
              <a:rPr lang="en-US" dirty="0"/>
              <a:t>Before Lunch: </a:t>
            </a:r>
            <a:r>
              <a:rPr lang="en-US" dirty="0">
                <a:hlinkClick r:id="rId2"/>
              </a:rPr>
              <a:t>http://</a:t>
            </a:r>
            <a:r>
              <a:rPr lang="en-US" dirty="0" smtClean="0">
                <a:hlinkClick r:id="rId2"/>
              </a:rPr>
              <a:t>opi.mt.gov/pdf/schoolfood/RBL/RBLGuide2008.pdf</a:t>
            </a:r>
            <a:r>
              <a:rPr lang="en-US" dirty="0" smtClean="0"/>
              <a:t> </a:t>
            </a:r>
          </a:p>
          <a:p>
            <a:r>
              <a:rPr lang="en-US" dirty="0" smtClean="0"/>
              <a:t>Smarter </a:t>
            </a:r>
            <a:r>
              <a:rPr lang="en-US" dirty="0"/>
              <a:t>Lunchrooms: </a:t>
            </a:r>
            <a:r>
              <a:rPr lang="en-US" dirty="0">
                <a:hlinkClick r:id="rId3"/>
              </a:rPr>
              <a:t>http://smarterlunchrooms.org</a:t>
            </a:r>
            <a:r>
              <a:rPr lang="en-US" dirty="0" smtClean="0">
                <a:hlinkClick r:id="rId3"/>
              </a:rPr>
              <a:t>/</a:t>
            </a:r>
            <a:endParaRPr lang="en-US" dirty="0" smtClean="0"/>
          </a:p>
          <a:p>
            <a:r>
              <a:rPr lang="en-US" dirty="0" smtClean="0"/>
              <a:t>Walk </a:t>
            </a:r>
            <a:r>
              <a:rPr lang="en-US" dirty="0"/>
              <a:t>or Bike to School: </a:t>
            </a:r>
            <a:r>
              <a:rPr lang="en-US" dirty="0">
                <a:hlinkClick r:id="rId4"/>
              </a:rPr>
              <a:t>http://www.walkbiketoschool.org</a:t>
            </a:r>
            <a:r>
              <a:rPr lang="en-US" dirty="0" smtClean="0">
                <a:hlinkClick r:id="rId4"/>
              </a:rPr>
              <a:t>/</a:t>
            </a:r>
            <a:r>
              <a:rPr lang="en-US" dirty="0" smtClean="0"/>
              <a:t> </a:t>
            </a:r>
          </a:p>
          <a:p>
            <a:r>
              <a:rPr lang="en-US" dirty="0" smtClean="0"/>
              <a:t>Walking </a:t>
            </a:r>
            <a:r>
              <a:rPr lang="en-US" dirty="0"/>
              <a:t>Programs: </a:t>
            </a:r>
            <a:r>
              <a:rPr lang="en-US" dirty="0">
                <a:hlinkClick r:id="rId5"/>
              </a:rPr>
              <a:t>https://</a:t>
            </a:r>
            <a:r>
              <a:rPr lang="en-US" dirty="0" smtClean="0">
                <a:hlinkClick r:id="rId5"/>
              </a:rPr>
              <a:t>www.educateiowa.gov/sites/files/ed/documents/1112_np_sw_WalkingWorksToolkit.pdf</a:t>
            </a:r>
            <a:endParaRPr lang="en-US" dirty="0" smtClean="0"/>
          </a:p>
        </p:txBody>
      </p:sp>
      <p:sp>
        <p:nvSpPr>
          <p:cNvPr id="4" name="Slide Number Placeholder 3"/>
          <p:cNvSpPr>
            <a:spLocks noGrp="1"/>
          </p:cNvSpPr>
          <p:nvPr>
            <p:ph type="sldNum" sz="quarter" idx="12"/>
          </p:nvPr>
        </p:nvSpPr>
        <p:spPr/>
        <p:txBody>
          <a:bodyPr/>
          <a:lstStyle/>
          <a:p>
            <a:fld id="{5A332828-347C-49E4-86E5-82741DBFA656}" type="slidenum">
              <a:rPr lang="en-US" smtClean="0"/>
              <a:t>14</a:t>
            </a:fld>
            <a:endParaRPr lang="en-US"/>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00" y="4343400"/>
            <a:ext cx="4124325" cy="195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410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Food Available on Campus</a:t>
            </a:r>
            <a:br>
              <a:rPr lang="en-US" dirty="0"/>
            </a:br>
            <a:endParaRPr lang="en-US" dirty="0"/>
          </a:p>
        </p:txBody>
      </p:sp>
      <p:sp>
        <p:nvSpPr>
          <p:cNvPr id="3" name="Content Placeholder 2"/>
          <p:cNvSpPr>
            <a:spLocks noGrp="1"/>
          </p:cNvSpPr>
          <p:nvPr>
            <p:ph idx="1"/>
          </p:nvPr>
        </p:nvSpPr>
        <p:spPr>
          <a:xfrm>
            <a:off x="457200" y="1066800"/>
            <a:ext cx="7924800" cy="1828800"/>
          </a:xfrm>
        </p:spPr>
        <p:txBody>
          <a:bodyPr>
            <a:noAutofit/>
          </a:bodyPr>
          <a:lstStyle/>
          <a:p>
            <a:pPr marL="114300" indent="0" algn="ctr">
              <a:buNone/>
            </a:pPr>
            <a:r>
              <a:rPr lang="en-US" sz="2800" dirty="0" smtClean="0"/>
              <a:t>Standards &amp; nutrition guidelines must be set for all food &amp; beverages provided to students based on </a:t>
            </a:r>
            <a:r>
              <a:rPr lang="en-US" sz="2800" b="1" dirty="0" smtClean="0"/>
              <a:t>school lunch/breakfast meal pattern requirements </a:t>
            </a:r>
            <a:r>
              <a:rPr lang="en-US" sz="2800" dirty="0" smtClean="0"/>
              <a:t>and </a:t>
            </a:r>
            <a:r>
              <a:rPr lang="en-US" sz="2800" b="1" dirty="0" smtClean="0"/>
              <a:t>Smart Snack requirements</a:t>
            </a:r>
          </a:p>
        </p:txBody>
      </p:sp>
      <p:sp>
        <p:nvSpPr>
          <p:cNvPr id="4" name="Slide Number Placeholder 3"/>
          <p:cNvSpPr>
            <a:spLocks noGrp="1"/>
          </p:cNvSpPr>
          <p:nvPr>
            <p:ph type="sldNum" sz="quarter" idx="12"/>
          </p:nvPr>
        </p:nvSpPr>
        <p:spPr/>
        <p:txBody>
          <a:bodyPr/>
          <a:lstStyle/>
          <a:p>
            <a:fld id="{5A332828-347C-49E4-86E5-82741DBFA656}" type="slidenum">
              <a:rPr lang="en-US" smtClean="0"/>
              <a:t>15</a:t>
            </a:fld>
            <a:endParaRPr lang="en-US"/>
          </a:p>
        </p:txBody>
      </p:sp>
      <p:sp>
        <p:nvSpPr>
          <p:cNvPr id="5" name="TextBox 4"/>
          <p:cNvSpPr txBox="1"/>
          <p:nvPr/>
        </p:nvSpPr>
        <p:spPr>
          <a:xfrm>
            <a:off x="457200" y="2992582"/>
            <a:ext cx="3657600" cy="2246769"/>
          </a:xfrm>
          <a:prstGeom prst="rect">
            <a:avLst/>
          </a:prstGeom>
          <a:noFill/>
        </p:spPr>
        <p:txBody>
          <a:bodyPr wrap="square" rtlCol="0">
            <a:spAutoFit/>
          </a:bodyPr>
          <a:lstStyle/>
          <a:p>
            <a:r>
              <a:rPr lang="en-US" sz="2800" dirty="0" smtClean="0"/>
              <a:t>Food </a:t>
            </a:r>
            <a:r>
              <a:rPr lang="en-US" sz="2800" b="1" dirty="0" smtClean="0">
                <a:solidFill>
                  <a:schemeClr val="accent2"/>
                </a:solidFill>
              </a:rPr>
              <a:t>Sold</a:t>
            </a:r>
            <a:r>
              <a:rPr lang="en-US" sz="2800" dirty="0" smtClean="0"/>
              <a:t> to Students: </a:t>
            </a:r>
          </a:p>
          <a:p>
            <a:pPr marL="457200" indent="-457200">
              <a:buFont typeface="Arial" panose="020B0604020202020204" pitchFamily="34" charset="0"/>
              <a:buChar char="•"/>
            </a:pPr>
            <a:r>
              <a:rPr lang="en-US" sz="2800" dirty="0" smtClean="0"/>
              <a:t>School Meals</a:t>
            </a:r>
          </a:p>
          <a:p>
            <a:pPr marL="457200" indent="-457200">
              <a:buFont typeface="Arial" panose="020B0604020202020204" pitchFamily="34" charset="0"/>
              <a:buChar char="•"/>
            </a:pPr>
            <a:r>
              <a:rPr lang="en-US" sz="2800" dirty="0" smtClean="0"/>
              <a:t>A La Carte Foods</a:t>
            </a:r>
          </a:p>
          <a:p>
            <a:pPr marL="457200" indent="-457200">
              <a:buFont typeface="Arial" panose="020B0604020202020204" pitchFamily="34" charset="0"/>
              <a:buChar char="•"/>
            </a:pPr>
            <a:r>
              <a:rPr lang="en-US" sz="2800" dirty="0" smtClean="0"/>
              <a:t>Foods Sold Outside the Meal</a:t>
            </a:r>
          </a:p>
        </p:txBody>
      </p:sp>
      <p:sp>
        <p:nvSpPr>
          <p:cNvPr id="6" name="TextBox 5"/>
          <p:cNvSpPr txBox="1"/>
          <p:nvPr/>
        </p:nvSpPr>
        <p:spPr>
          <a:xfrm>
            <a:off x="4267200" y="2992582"/>
            <a:ext cx="3962400" cy="2954655"/>
          </a:xfrm>
          <a:prstGeom prst="rect">
            <a:avLst/>
          </a:prstGeom>
          <a:noFill/>
        </p:spPr>
        <p:txBody>
          <a:bodyPr wrap="square" rtlCol="0">
            <a:spAutoFit/>
          </a:bodyPr>
          <a:lstStyle/>
          <a:p>
            <a:r>
              <a:rPr lang="en-US" sz="2800" dirty="0" smtClean="0"/>
              <a:t>Food </a:t>
            </a:r>
            <a:r>
              <a:rPr lang="en-US" sz="2800" b="1" dirty="0" smtClean="0">
                <a:solidFill>
                  <a:schemeClr val="accent2"/>
                </a:solidFill>
              </a:rPr>
              <a:t>Given</a:t>
            </a:r>
            <a:r>
              <a:rPr lang="en-US" sz="2800" dirty="0" smtClean="0"/>
              <a:t> to Students:</a:t>
            </a:r>
          </a:p>
          <a:p>
            <a:pPr marL="457200" indent="-457200">
              <a:buFont typeface="Arial" panose="020B0604020202020204" pitchFamily="34" charset="0"/>
              <a:buChar char="•"/>
            </a:pPr>
            <a:r>
              <a:rPr lang="en-US" sz="2800" dirty="0" smtClean="0"/>
              <a:t>Sharing of Foods</a:t>
            </a:r>
          </a:p>
          <a:p>
            <a:pPr marL="457200" indent="-457200">
              <a:buFont typeface="Arial" panose="020B0604020202020204" pitchFamily="34" charset="0"/>
              <a:buChar char="•"/>
            </a:pPr>
            <a:r>
              <a:rPr lang="en-US" sz="2800" dirty="0" smtClean="0"/>
              <a:t>Fundraising Activities</a:t>
            </a:r>
          </a:p>
          <a:p>
            <a:pPr marL="457200" indent="-457200">
              <a:buFont typeface="Arial" panose="020B0604020202020204" pitchFamily="34" charset="0"/>
              <a:buChar char="•"/>
            </a:pPr>
            <a:r>
              <a:rPr lang="en-US" sz="2800" dirty="0" smtClean="0"/>
              <a:t>Snacks</a:t>
            </a:r>
          </a:p>
          <a:p>
            <a:pPr marL="457200" indent="-457200">
              <a:buFont typeface="Arial" panose="020B0604020202020204" pitchFamily="34" charset="0"/>
              <a:buChar char="•"/>
            </a:pPr>
            <a:r>
              <a:rPr lang="en-US" sz="2800" dirty="0" smtClean="0"/>
              <a:t>Rewards</a:t>
            </a:r>
          </a:p>
          <a:p>
            <a:pPr marL="457200" indent="-457200">
              <a:buFont typeface="Arial" panose="020B0604020202020204" pitchFamily="34" charset="0"/>
              <a:buChar char="•"/>
            </a:pPr>
            <a:r>
              <a:rPr lang="en-US" sz="2800" dirty="0" smtClean="0"/>
              <a:t>Celebrations</a:t>
            </a:r>
          </a:p>
          <a:p>
            <a:endParaRPr lang="en-US" dirty="0"/>
          </a:p>
        </p:txBody>
      </p:sp>
    </p:spTree>
    <p:extLst>
      <p:ext uri="{BB962C8B-B14F-4D97-AF65-F5344CB8AC3E}">
        <p14:creationId xmlns:p14="http://schemas.microsoft.com/office/powerpoint/2010/main" val="2131526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Based Marketing</a:t>
            </a:r>
            <a:endParaRPr lang="en-US" dirty="0"/>
          </a:p>
        </p:txBody>
      </p:sp>
      <p:sp>
        <p:nvSpPr>
          <p:cNvPr id="3" name="Content Placeholder 2"/>
          <p:cNvSpPr>
            <a:spLocks noGrp="1"/>
          </p:cNvSpPr>
          <p:nvPr>
            <p:ph idx="1"/>
          </p:nvPr>
        </p:nvSpPr>
        <p:spPr/>
        <p:txBody>
          <a:bodyPr>
            <a:normAutofit/>
          </a:bodyPr>
          <a:lstStyle/>
          <a:p>
            <a:r>
              <a:rPr lang="en-US" sz="2800" dirty="0" smtClean="0"/>
              <a:t>Policy must </a:t>
            </a:r>
            <a:r>
              <a:rPr lang="en-US" sz="2800" dirty="0"/>
              <a:t>include </a:t>
            </a:r>
            <a:r>
              <a:rPr lang="en-US" sz="2800" dirty="0" smtClean="0"/>
              <a:t>permitting the marketing of </a:t>
            </a:r>
            <a:r>
              <a:rPr lang="en-US" sz="2800" dirty="0"/>
              <a:t>only those foods and beverages that are </a:t>
            </a:r>
            <a:r>
              <a:rPr lang="en-US" sz="2800" dirty="0" smtClean="0"/>
              <a:t>consistent with </a:t>
            </a:r>
            <a:r>
              <a:rPr lang="en-US" sz="2800" dirty="0"/>
              <a:t>the Smart Snacks </a:t>
            </a:r>
            <a:r>
              <a:rPr lang="en-US" sz="2800" dirty="0" smtClean="0"/>
              <a:t>standards</a:t>
            </a:r>
            <a:endParaRPr lang="en-US" sz="2800" dirty="0"/>
          </a:p>
          <a:p>
            <a:pPr lvl="1"/>
            <a:r>
              <a:rPr lang="en-US" sz="2600" dirty="0"/>
              <a:t>Limits the marketing of food and beverages on the school campus during the school day of only those foods and beverages that meet the nutrition standards under the Smart Snack requirements</a:t>
            </a:r>
          </a:p>
          <a:p>
            <a:r>
              <a:rPr lang="en-US" sz="2800" dirty="0" smtClean="0"/>
              <a:t>Does not </a:t>
            </a:r>
            <a:r>
              <a:rPr lang="en-US" sz="2800" dirty="0"/>
              <a:t>apply to marketing that occurs at </a:t>
            </a:r>
            <a:r>
              <a:rPr lang="en-US" sz="2800" dirty="0" smtClean="0"/>
              <a:t>events outside </a:t>
            </a:r>
            <a:r>
              <a:rPr lang="en-US" sz="2800" dirty="0"/>
              <a:t>of school </a:t>
            </a:r>
            <a:r>
              <a:rPr lang="en-US" sz="2800" dirty="0" smtClean="0"/>
              <a:t>hours</a:t>
            </a:r>
            <a:endParaRPr lang="en-US" sz="2800" dirty="0"/>
          </a:p>
        </p:txBody>
      </p:sp>
      <p:sp>
        <p:nvSpPr>
          <p:cNvPr id="4" name="Slide Number Placeholder 3"/>
          <p:cNvSpPr>
            <a:spLocks noGrp="1"/>
          </p:cNvSpPr>
          <p:nvPr>
            <p:ph type="sldNum" sz="quarter" idx="12"/>
          </p:nvPr>
        </p:nvSpPr>
        <p:spPr/>
        <p:txBody>
          <a:bodyPr/>
          <a:lstStyle/>
          <a:p>
            <a:fld id="{5A332828-347C-49E4-86E5-82741DBFA656}" type="slidenum">
              <a:rPr lang="en-US" smtClean="0"/>
              <a:t>16</a:t>
            </a:fld>
            <a:endParaRPr lang="en-US"/>
          </a:p>
        </p:txBody>
      </p:sp>
    </p:spTree>
    <p:extLst>
      <p:ext uri="{BB962C8B-B14F-4D97-AF65-F5344CB8AC3E}">
        <p14:creationId xmlns:p14="http://schemas.microsoft.com/office/powerpoint/2010/main" val="427139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Examples</a:t>
            </a:r>
            <a:endParaRPr lang="en-US" dirty="0"/>
          </a:p>
        </p:txBody>
      </p:sp>
      <p:sp>
        <p:nvSpPr>
          <p:cNvPr id="5" name="Text Placeholder 4"/>
          <p:cNvSpPr>
            <a:spLocks noGrp="1"/>
          </p:cNvSpPr>
          <p:nvPr>
            <p:ph type="body" idx="1"/>
          </p:nvPr>
        </p:nvSpPr>
        <p:spPr/>
        <p:txBody>
          <a:bodyPr/>
          <a:lstStyle/>
          <a:p>
            <a:r>
              <a:rPr lang="en-US" sz="2800" dirty="0" smtClean="0"/>
              <a:t>Applies to:</a:t>
            </a:r>
            <a:endParaRPr lang="en-US" sz="2800" dirty="0"/>
          </a:p>
        </p:txBody>
      </p:sp>
      <p:sp>
        <p:nvSpPr>
          <p:cNvPr id="6" name="Content Placeholder 5"/>
          <p:cNvSpPr>
            <a:spLocks noGrp="1"/>
          </p:cNvSpPr>
          <p:nvPr>
            <p:ph sz="half" idx="2"/>
          </p:nvPr>
        </p:nvSpPr>
        <p:spPr/>
        <p:txBody>
          <a:bodyPr/>
          <a:lstStyle/>
          <a:p>
            <a:r>
              <a:rPr lang="en-US" dirty="0" smtClean="0"/>
              <a:t>Exterior </a:t>
            </a:r>
            <a:r>
              <a:rPr lang="en-US" dirty="0"/>
              <a:t>of </a:t>
            </a:r>
            <a:r>
              <a:rPr lang="en-US" dirty="0" smtClean="0"/>
              <a:t>vending machines</a:t>
            </a:r>
            <a:endParaRPr lang="en-US" dirty="0"/>
          </a:p>
          <a:p>
            <a:r>
              <a:rPr lang="en-US" dirty="0" smtClean="0"/>
              <a:t>Posters</a:t>
            </a:r>
            <a:endParaRPr lang="en-US" dirty="0"/>
          </a:p>
          <a:p>
            <a:r>
              <a:rPr lang="en-US" dirty="0" smtClean="0"/>
              <a:t>Menu </a:t>
            </a:r>
            <a:r>
              <a:rPr lang="en-US" dirty="0"/>
              <a:t>boards</a:t>
            </a:r>
          </a:p>
          <a:p>
            <a:r>
              <a:rPr lang="en-US" dirty="0" smtClean="0"/>
              <a:t>Coolers</a:t>
            </a:r>
            <a:endParaRPr lang="en-US" dirty="0"/>
          </a:p>
          <a:p>
            <a:r>
              <a:rPr lang="en-US" dirty="0" smtClean="0"/>
              <a:t>Trash </a:t>
            </a:r>
            <a:r>
              <a:rPr lang="en-US" dirty="0"/>
              <a:t>cans</a:t>
            </a:r>
          </a:p>
          <a:p>
            <a:r>
              <a:rPr lang="en-US" dirty="0" smtClean="0"/>
              <a:t>Cups </a:t>
            </a:r>
            <a:r>
              <a:rPr lang="en-US" dirty="0"/>
              <a:t>used for </a:t>
            </a:r>
            <a:r>
              <a:rPr lang="en-US" dirty="0" smtClean="0"/>
              <a:t>beverage dispensing</a:t>
            </a:r>
            <a:endParaRPr lang="en-US" dirty="0"/>
          </a:p>
        </p:txBody>
      </p:sp>
      <p:sp>
        <p:nvSpPr>
          <p:cNvPr id="7" name="Text Placeholder 6"/>
          <p:cNvSpPr>
            <a:spLocks noGrp="1"/>
          </p:cNvSpPr>
          <p:nvPr>
            <p:ph type="body" sz="quarter" idx="3"/>
          </p:nvPr>
        </p:nvSpPr>
        <p:spPr/>
        <p:txBody>
          <a:bodyPr/>
          <a:lstStyle/>
          <a:p>
            <a:r>
              <a:rPr lang="en-US" sz="2800" dirty="0" smtClean="0"/>
              <a:t>Does not apply to:</a:t>
            </a:r>
            <a:endParaRPr lang="en-US" sz="2800" dirty="0"/>
          </a:p>
        </p:txBody>
      </p:sp>
      <p:sp>
        <p:nvSpPr>
          <p:cNvPr id="8" name="Content Placeholder 7"/>
          <p:cNvSpPr>
            <a:spLocks noGrp="1"/>
          </p:cNvSpPr>
          <p:nvPr>
            <p:ph sz="quarter" idx="4"/>
          </p:nvPr>
        </p:nvSpPr>
        <p:spPr/>
        <p:txBody>
          <a:bodyPr/>
          <a:lstStyle/>
          <a:p>
            <a:r>
              <a:rPr lang="en-US" dirty="0" smtClean="0"/>
              <a:t>Personal </a:t>
            </a:r>
            <a:r>
              <a:rPr lang="en-US" dirty="0"/>
              <a:t>clothing</a:t>
            </a:r>
          </a:p>
          <a:p>
            <a:r>
              <a:rPr lang="en-US" dirty="0" smtClean="0"/>
              <a:t>Personal </a:t>
            </a:r>
            <a:r>
              <a:rPr lang="en-US" dirty="0"/>
              <a:t>items</a:t>
            </a:r>
          </a:p>
          <a:p>
            <a:r>
              <a:rPr lang="en-US" dirty="0" smtClean="0"/>
              <a:t>Packaging of products brought from </a:t>
            </a:r>
            <a:r>
              <a:rPr lang="en-US" dirty="0"/>
              <a:t>home</a:t>
            </a:r>
          </a:p>
          <a:p>
            <a:r>
              <a:rPr lang="en-US" dirty="0" smtClean="0"/>
              <a:t>Educational </a:t>
            </a:r>
            <a:r>
              <a:rPr lang="en-US" dirty="0"/>
              <a:t>tools</a:t>
            </a:r>
          </a:p>
        </p:txBody>
      </p:sp>
      <p:sp>
        <p:nvSpPr>
          <p:cNvPr id="4" name="Slide Number Placeholder 3"/>
          <p:cNvSpPr>
            <a:spLocks noGrp="1"/>
          </p:cNvSpPr>
          <p:nvPr>
            <p:ph type="sldNum" sz="quarter" idx="12"/>
          </p:nvPr>
        </p:nvSpPr>
        <p:spPr/>
        <p:txBody>
          <a:bodyPr/>
          <a:lstStyle/>
          <a:p>
            <a:fld id="{5A332828-347C-49E4-86E5-82741DBFA656}" type="slidenum">
              <a:rPr lang="en-US" smtClean="0"/>
              <a:t>17</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572000"/>
            <a:ext cx="2611311" cy="1966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64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Wellness Policy Process </a:t>
            </a:r>
            <a:br>
              <a:rPr lang="en-US" dirty="0"/>
            </a:br>
            <a:endParaRPr lang="en-US" dirty="0"/>
          </a:p>
        </p:txBody>
      </p:sp>
      <p:sp>
        <p:nvSpPr>
          <p:cNvPr id="3" name="Content Placeholder 2"/>
          <p:cNvSpPr>
            <a:spLocks noGrp="1"/>
          </p:cNvSpPr>
          <p:nvPr>
            <p:ph idx="1"/>
          </p:nvPr>
        </p:nvSpPr>
        <p:spPr/>
        <p:txBody>
          <a:bodyPr>
            <a:normAutofit/>
          </a:bodyPr>
          <a:lstStyle/>
          <a:p>
            <a:r>
              <a:rPr lang="en-US" sz="2800" dirty="0" smtClean="0"/>
              <a:t>Assembling </a:t>
            </a:r>
            <a:r>
              <a:rPr lang="en-US" sz="2800" dirty="0"/>
              <a:t>Your Team</a:t>
            </a:r>
          </a:p>
          <a:p>
            <a:r>
              <a:rPr lang="en-US" sz="2800" dirty="0" smtClean="0"/>
              <a:t>Needs </a:t>
            </a:r>
            <a:r>
              <a:rPr lang="en-US" sz="2800" dirty="0"/>
              <a:t>Assessment</a:t>
            </a:r>
          </a:p>
          <a:p>
            <a:r>
              <a:rPr lang="en-US" sz="2800" dirty="0" smtClean="0"/>
              <a:t>Development</a:t>
            </a:r>
            <a:endParaRPr lang="en-US" sz="2800" dirty="0"/>
          </a:p>
          <a:p>
            <a:r>
              <a:rPr lang="en-US" sz="2800" dirty="0" smtClean="0"/>
              <a:t>Implementation</a:t>
            </a:r>
            <a:endParaRPr lang="en-US" sz="2800" dirty="0"/>
          </a:p>
          <a:p>
            <a:r>
              <a:rPr lang="en-US" sz="2800" dirty="0" smtClean="0"/>
              <a:t>Monitoring</a:t>
            </a:r>
            <a:endParaRPr lang="en-US" sz="2800" dirty="0"/>
          </a:p>
          <a:p>
            <a:r>
              <a:rPr lang="en-US" sz="2800" dirty="0" smtClean="0"/>
              <a:t>Reporting </a:t>
            </a:r>
            <a:r>
              <a:rPr lang="en-US" sz="2800" dirty="0"/>
              <a:t>to the Public</a:t>
            </a:r>
          </a:p>
        </p:txBody>
      </p:sp>
      <p:sp>
        <p:nvSpPr>
          <p:cNvPr id="4" name="Slide Number Placeholder 3"/>
          <p:cNvSpPr>
            <a:spLocks noGrp="1"/>
          </p:cNvSpPr>
          <p:nvPr>
            <p:ph type="sldNum" sz="quarter" idx="12"/>
          </p:nvPr>
        </p:nvSpPr>
        <p:spPr/>
        <p:txBody>
          <a:bodyPr/>
          <a:lstStyle/>
          <a:p>
            <a:fld id="{5A332828-347C-49E4-86E5-82741DBFA656}" type="slidenum">
              <a:rPr lang="en-US" smtClean="0"/>
              <a:t>18</a:t>
            </a:fld>
            <a:endParaRPr lang="en-US"/>
          </a:p>
        </p:txBody>
      </p:sp>
      <p:pic>
        <p:nvPicPr>
          <p:cNvPr id="5125" name="Picture 5" descr="Image result for circle arrows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143000"/>
            <a:ext cx="38862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775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Assembling the Team</a:t>
            </a:r>
            <a:br>
              <a:rPr lang="en-US" dirty="0"/>
            </a:br>
            <a:endParaRPr lang="en-US" dirty="0"/>
          </a:p>
        </p:txBody>
      </p:sp>
      <p:sp>
        <p:nvSpPr>
          <p:cNvPr id="3" name="Content Placeholder 2"/>
          <p:cNvSpPr>
            <a:spLocks noGrp="1"/>
          </p:cNvSpPr>
          <p:nvPr>
            <p:ph idx="1"/>
          </p:nvPr>
        </p:nvSpPr>
        <p:spPr>
          <a:xfrm>
            <a:off x="457200" y="1295400"/>
            <a:ext cx="7620000" cy="5257800"/>
          </a:xfrm>
        </p:spPr>
        <p:txBody>
          <a:bodyPr>
            <a:normAutofit fontScale="92500" lnSpcReduction="20000"/>
          </a:bodyPr>
          <a:lstStyle/>
          <a:p>
            <a:r>
              <a:rPr lang="en-US" sz="3000" dirty="0" smtClean="0"/>
              <a:t>Certain </a:t>
            </a:r>
            <a:r>
              <a:rPr lang="en-US" sz="3000" dirty="0"/>
              <a:t>groups </a:t>
            </a:r>
            <a:r>
              <a:rPr lang="en-US" sz="3000" dirty="0" smtClean="0"/>
              <a:t>must be permitted to participate </a:t>
            </a:r>
            <a:r>
              <a:rPr lang="en-US" sz="3000" dirty="0"/>
              <a:t>in </a:t>
            </a:r>
            <a:r>
              <a:rPr lang="en-US" sz="3000" dirty="0" smtClean="0"/>
              <a:t>the policy development, implementation, review, and updates. </a:t>
            </a:r>
            <a:endParaRPr lang="en-US" sz="3000" dirty="0"/>
          </a:p>
          <a:p>
            <a:pPr lvl="1"/>
            <a:r>
              <a:rPr lang="en-US" sz="2600" dirty="0" smtClean="0"/>
              <a:t>Physical </a:t>
            </a:r>
            <a:r>
              <a:rPr lang="en-US" sz="2600" dirty="0"/>
              <a:t>Education Teachers</a:t>
            </a:r>
          </a:p>
          <a:p>
            <a:pPr lvl="1"/>
            <a:r>
              <a:rPr lang="en-US" sz="2600" dirty="0" smtClean="0"/>
              <a:t>School </a:t>
            </a:r>
            <a:r>
              <a:rPr lang="en-US" sz="2600" dirty="0"/>
              <a:t>Health Professionals</a:t>
            </a:r>
          </a:p>
          <a:p>
            <a:pPr lvl="1"/>
            <a:r>
              <a:rPr lang="en-US" sz="2600" dirty="0" smtClean="0"/>
              <a:t>Parents</a:t>
            </a:r>
            <a:endParaRPr lang="en-US" sz="2600" dirty="0"/>
          </a:p>
          <a:p>
            <a:pPr lvl="1"/>
            <a:r>
              <a:rPr lang="en-US" sz="2600" dirty="0" smtClean="0"/>
              <a:t>Students</a:t>
            </a:r>
            <a:endParaRPr lang="en-US" sz="2600" dirty="0"/>
          </a:p>
          <a:p>
            <a:pPr lvl="1"/>
            <a:r>
              <a:rPr lang="en-US" sz="2600" dirty="0" smtClean="0"/>
              <a:t>Food </a:t>
            </a:r>
            <a:r>
              <a:rPr lang="en-US" sz="2600" dirty="0"/>
              <a:t>Service</a:t>
            </a:r>
          </a:p>
          <a:p>
            <a:pPr lvl="1"/>
            <a:r>
              <a:rPr lang="en-US" sz="2600" dirty="0" smtClean="0"/>
              <a:t>School </a:t>
            </a:r>
            <a:r>
              <a:rPr lang="en-US" sz="2600" dirty="0"/>
              <a:t>Board</a:t>
            </a:r>
          </a:p>
          <a:p>
            <a:pPr lvl="1"/>
            <a:r>
              <a:rPr lang="en-US" sz="2600" dirty="0" smtClean="0"/>
              <a:t>School </a:t>
            </a:r>
            <a:r>
              <a:rPr lang="en-US" sz="2600" dirty="0"/>
              <a:t>Administrators</a:t>
            </a:r>
          </a:p>
          <a:p>
            <a:pPr lvl="1"/>
            <a:r>
              <a:rPr lang="en-US" sz="2600" dirty="0" smtClean="0"/>
              <a:t>Public</a:t>
            </a:r>
          </a:p>
          <a:p>
            <a:r>
              <a:rPr lang="en-US" sz="2800" dirty="0" smtClean="0"/>
              <a:t>Maintain documentation of notifying stakeholder’s ability to participate</a:t>
            </a:r>
          </a:p>
          <a:p>
            <a:pPr lvl="1"/>
            <a:r>
              <a:rPr lang="en-US" sz="2600" dirty="0" smtClean="0"/>
              <a:t>District-wide email, flyers, etc.</a:t>
            </a:r>
            <a:endParaRPr lang="en-US" sz="2600" dirty="0"/>
          </a:p>
        </p:txBody>
      </p:sp>
      <p:sp>
        <p:nvSpPr>
          <p:cNvPr id="4" name="Slide Number Placeholder 3"/>
          <p:cNvSpPr>
            <a:spLocks noGrp="1"/>
          </p:cNvSpPr>
          <p:nvPr>
            <p:ph type="sldNum" sz="quarter" idx="12"/>
          </p:nvPr>
        </p:nvSpPr>
        <p:spPr/>
        <p:txBody>
          <a:bodyPr/>
          <a:lstStyle/>
          <a:p>
            <a:fld id="{5A332828-347C-49E4-86E5-82741DBFA656}" type="slidenum">
              <a:rPr lang="en-US" smtClean="0"/>
              <a:t>19</a:t>
            </a:fld>
            <a:endParaRPr lang="en-US"/>
          </a:p>
        </p:txBody>
      </p:sp>
    </p:spTree>
    <p:extLst>
      <p:ext uri="{BB962C8B-B14F-4D97-AF65-F5344CB8AC3E}">
        <p14:creationId xmlns:p14="http://schemas.microsoft.com/office/powerpoint/2010/main" val="409024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School Wellness Policy Benefits</a:t>
            </a:r>
            <a:endParaRPr lang="en-US" dirty="0"/>
          </a:p>
        </p:txBody>
      </p:sp>
      <p:sp>
        <p:nvSpPr>
          <p:cNvPr id="7" name="Content Placeholder 6"/>
          <p:cNvSpPr>
            <a:spLocks noGrp="1"/>
          </p:cNvSpPr>
          <p:nvPr>
            <p:ph idx="1"/>
          </p:nvPr>
        </p:nvSpPr>
        <p:spPr/>
        <p:txBody>
          <a:bodyPr>
            <a:normAutofit/>
          </a:bodyPr>
          <a:lstStyle/>
          <a:p>
            <a:pPr marL="114300" indent="0" algn="ctr">
              <a:buNone/>
            </a:pPr>
            <a:r>
              <a:rPr lang="en-US" sz="2800" dirty="0"/>
              <a:t>School wellness policies allow schools to take an active role in promoting school wellness and </a:t>
            </a:r>
            <a:r>
              <a:rPr lang="en-US" sz="2800" dirty="0" smtClean="0"/>
              <a:t>preventing </a:t>
            </a:r>
            <a:r>
              <a:rPr lang="en-US" sz="2800" dirty="0"/>
              <a:t>obesity. A local policy can be a useful tool in evaluating, establishing, and maintaining healthy school environments</a:t>
            </a:r>
            <a:r>
              <a:rPr lang="en-US" sz="2800" dirty="0" smtClean="0"/>
              <a:t>.</a:t>
            </a:r>
          </a:p>
          <a:p>
            <a:pPr marL="114300" indent="0" algn="ctr">
              <a:buNone/>
            </a:pPr>
            <a:endParaRPr lang="en-US" sz="2800" dirty="0"/>
          </a:p>
          <a:p>
            <a:pPr marL="114300" indent="0" algn="ctr">
              <a:buNone/>
            </a:pPr>
            <a:r>
              <a:rPr lang="en-US" sz="2800" dirty="0" smtClean="0"/>
              <a:t>Additional information and resources will be identified throughout the presentation.</a:t>
            </a:r>
            <a:endParaRPr lang="en-US" sz="2800" dirty="0"/>
          </a:p>
        </p:txBody>
      </p:sp>
      <p:sp>
        <p:nvSpPr>
          <p:cNvPr id="4" name="Slide Number Placeholder 3"/>
          <p:cNvSpPr>
            <a:spLocks noGrp="1"/>
          </p:cNvSpPr>
          <p:nvPr>
            <p:ph type="sldNum" sz="quarter" idx="12"/>
          </p:nvPr>
        </p:nvSpPr>
        <p:spPr/>
        <p:txBody>
          <a:bodyPr/>
          <a:lstStyle/>
          <a:p>
            <a:fld id="{5A332828-347C-49E4-86E5-82741DBFA656}" type="slidenum">
              <a:rPr lang="en-US" smtClean="0"/>
              <a:t>2</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5181600"/>
            <a:ext cx="1125127" cy="145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448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a:t>
            </a:r>
            <a:r>
              <a:rPr lang="en-US" dirty="0" smtClean="0"/>
              <a:t>Assessment</a:t>
            </a:r>
            <a:endParaRPr lang="en-US" dirty="0"/>
          </a:p>
        </p:txBody>
      </p:sp>
      <p:sp>
        <p:nvSpPr>
          <p:cNvPr id="3" name="Content Placeholder 2"/>
          <p:cNvSpPr>
            <a:spLocks noGrp="1"/>
          </p:cNvSpPr>
          <p:nvPr>
            <p:ph idx="1"/>
          </p:nvPr>
        </p:nvSpPr>
        <p:spPr/>
        <p:txBody>
          <a:bodyPr>
            <a:noAutofit/>
          </a:bodyPr>
          <a:lstStyle/>
          <a:p>
            <a:r>
              <a:rPr lang="en-US" sz="2800" dirty="0"/>
              <a:t>Conduct an assessment of the </a:t>
            </a:r>
            <a:r>
              <a:rPr lang="en-US" sz="2800" dirty="0" smtClean="0"/>
              <a:t>policy, at least every </a:t>
            </a:r>
            <a:r>
              <a:rPr lang="en-US" sz="2800" dirty="0"/>
              <a:t>3 years </a:t>
            </a:r>
            <a:endParaRPr lang="en-US" sz="2800" dirty="0" smtClean="0"/>
          </a:p>
          <a:p>
            <a:r>
              <a:rPr lang="en-US" sz="2800" dirty="0" smtClean="0"/>
              <a:t>The </a:t>
            </a:r>
            <a:r>
              <a:rPr lang="en-US" sz="2800" dirty="0"/>
              <a:t>results of the assessment must be made </a:t>
            </a:r>
            <a:r>
              <a:rPr lang="en-US" sz="2800" dirty="0" smtClean="0"/>
              <a:t>available to </a:t>
            </a:r>
            <a:r>
              <a:rPr lang="en-US" sz="2800" dirty="0"/>
              <a:t>the public</a:t>
            </a:r>
          </a:p>
          <a:p>
            <a:endParaRPr lang="en-US" sz="2800" dirty="0" smtClean="0"/>
          </a:p>
          <a:p>
            <a:r>
              <a:rPr lang="en-US" sz="2800" dirty="0" smtClean="0"/>
              <a:t>Assessment </a:t>
            </a:r>
            <a:r>
              <a:rPr lang="en-US" sz="2800" dirty="0"/>
              <a:t>should determine:</a:t>
            </a:r>
          </a:p>
          <a:p>
            <a:pPr lvl="1"/>
            <a:r>
              <a:rPr lang="en-US" sz="2800" dirty="0" smtClean="0"/>
              <a:t>Compliance </a:t>
            </a:r>
            <a:r>
              <a:rPr lang="en-US" sz="2800" dirty="0"/>
              <a:t>with the LWP</a:t>
            </a:r>
          </a:p>
          <a:p>
            <a:pPr lvl="1"/>
            <a:r>
              <a:rPr lang="en-US" sz="2800" dirty="0" smtClean="0"/>
              <a:t>How </a:t>
            </a:r>
            <a:r>
              <a:rPr lang="en-US" sz="2800" dirty="0"/>
              <a:t>the LWP compares to model LWPs</a:t>
            </a:r>
          </a:p>
          <a:p>
            <a:pPr lvl="1"/>
            <a:r>
              <a:rPr lang="en-US" sz="2800" dirty="0" smtClean="0"/>
              <a:t>Progress </a:t>
            </a:r>
            <a:r>
              <a:rPr lang="en-US" sz="2800" dirty="0"/>
              <a:t>made in attaining the goals of the LWP</a:t>
            </a:r>
          </a:p>
        </p:txBody>
      </p:sp>
      <p:sp>
        <p:nvSpPr>
          <p:cNvPr id="4" name="Slide Number Placeholder 3"/>
          <p:cNvSpPr>
            <a:spLocks noGrp="1"/>
          </p:cNvSpPr>
          <p:nvPr>
            <p:ph type="sldNum" sz="quarter" idx="12"/>
          </p:nvPr>
        </p:nvSpPr>
        <p:spPr/>
        <p:txBody>
          <a:bodyPr/>
          <a:lstStyle/>
          <a:p>
            <a:fld id="{5A332828-347C-49E4-86E5-82741DBFA656}" type="slidenum">
              <a:rPr lang="en-US" smtClean="0"/>
              <a:t>20</a:t>
            </a:fld>
            <a:endParaRPr lang="en-US"/>
          </a:p>
        </p:txBody>
      </p:sp>
    </p:spTree>
    <p:extLst>
      <p:ext uri="{BB962C8B-B14F-4D97-AF65-F5344CB8AC3E}">
        <p14:creationId xmlns:p14="http://schemas.microsoft.com/office/powerpoint/2010/main" val="703289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Your District Wellness Policy Measure Up? </a:t>
            </a:r>
            <a:endParaRPr lang="en-US" dirty="0"/>
          </a:p>
        </p:txBody>
      </p:sp>
      <p:sp>
        <p:nvSpPr>
          <p:cNvPr id="3" name="Content Placeholder 2"/>
          <p:cNvSpPr>
            <a:spLocks noGrp="1"/>
          </p:cNvSpPr>
          <p:nvPr>
            <p:ph idx="1"/>
          </p:nvPr>
        </p:nvSpPr>
        <p:spPr/>
        <p:txBody>
          <a:bodyPr/>
          <a:lstStyle/>
          <a:p>
            <a:r>
              <a:rPr lang="en-US" dirty="0"/>
              <a:t>A </a:t>
            </a:r>
            <a:r>
              <a:rPr lang="en-US" dirty="0" smtClean="0"/>
              <a:t>checklist </a:t>
            </a:r>
            <a:r>
              <a:rPr lang="en-US" dirty="0"/>
              <a:t>to review and update your wellness policy and ensure it meets all requirements is available on </a:t>
            </a:r>
            <a:r>
              <a:rPr lang="en-US" dirty="0" smtClean="0"/>
              <a:t>the CANS NSLP website (</a:t>
            </a:r>
            <a:r>
              <a:rPr lang="en-US" dirty="0" smtClean="0">
                <a:hlinkClick r:id="rId2"/>
              </a:rPr>
              <a:t>http</a:t>
            </a:r>
            <a:r>
              <a:rPr lang="en-US" dirty="0">
                <a:hlinkClick r:id="rId2"/>
              </a:rPr>
              <a:t>://</a:t>
            </a:r>
            <a:r>
              <a:rPr lang="en-US" dirty="0" smtClean="0">
                <a:hlinkClick r:id="rId2"/>
              </a:rPr>
              <a:t>doe.sd.gov/cans/nslp.aspx</a:t>
            </a:r>
            <a:r>
              <a:rPr lang="en-US" dirty="0" smtClean="0"/>
              <a:t>) under the Wellness Policy section.</a:t>
            </a:r>
          </a:p>
          <a:p>
            <a:pPr marL="114300" indent="0">
              <a:buNone/>
            </a:pPr>
            <a:endParaRPr lang="en-US" dirty="0"/>
          </a:p>
        </p:txBody>
      </p:sp>
      <p:sp>
        <p:nvSpPr>
          <p:cNvPr id="4" name="Slide Number Placeholder 3"/>
          <p:cNvSpPr>
            <a:spLocks noGrp="1"/>
          </p:cNvSpPr>
          <p:nvPr>
            <p:ph type="sldNum" sz="quarter" idx="12"/>
          </p:nvPr>
        </p:nvSpPr>
        <p:spPr/>
        <p:txBody>
          <a:bodyPr/>
          <a:lstStyle/>
          <a:p>
            <a:fld id="{5A332828-347C-49E4-86E5-82741DBFA656}" type="slidenum">
              <a:rPr lang="en-US" smtClean="0"/>
              <a:t>21</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24200"/>
            <a:ext cx="6451093" cy="3590925"/>
          </a:xfrm>
          <a:prstGeom prst="rect">
            <a:avLst/>
          </a:prstGeom>
          <a:noFill/>
          <a:ln w="952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84793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a:t>
            </a:r>
            <a:r>
              <a:rPr lang="en-US" dirty="0" smtClean="0"/>
              <a:t>Assessment</a:t>
            </a:r>
            <a:endParaRPr lang="en-US" dirty="0"/>
          </a:p>
        </p:txBody>
      </p:sp>
      <p:sp>
        <p:nvSpPr>
          <p:cNvPr id="3" name="Content Placeholder 2"/>
          <p:cNvSpPr>
            <a:spLocks noGrp="1"/>
          </p:cNvSpPr>
          <p:nvPr>
            <p:ph idx="1"/>
          </p:nvPr>
        </p:nvSpPr>
        <p:spPr>
          <a:xfrm>
            <a:off x="457200" y="1447800"/>
            <a:ext cx="7620000" cy="4953000"/>
          </a:xfrm>
        </p:spPr>
        <p:txBody>
          <a:bodyPr>
            <a:normAutofit fontScale="85000" lnSpcReduction="10000"/>
          </a:bodyPr>
          <a:lstStyle/>
          <a:p>
            <a:r>
              <a:rPr lang="en-US" dirty="0" smtClean="0"/>
              <a:t>USDA Example implementation tools – Wellness Resources</a:t>
            </a:r>
          </a:p>
          <a:p>
            <a:pPr lvl="1"/>
            <a:r>
              <a:rPr lang="en-US" dirty="0">
                <a:hlinkClick r:id="rId2"/>
              </a:rPr>
              <a:t>https://</a:t>
            </a:r>
            <a:r>
              <a:rPr lang="en-US" dirty="0" smtClean="0">
                <a:hlinkClick r:id="rId2"/>
              </a:rPr>
              <a:t>healthymeals.fns.usda.gov/local-wellness-policy-resources/local-school-wellness-policy-process/assessment-needs-assessment</a:t>
            </a:r>
            <a:r>
              <a:rPr lang="en-US" dirty="0"/>
              <a:t> </a:t>
            </a:r>
            <a:endParaRPr lang="en-US" dirty="0" smtClean="0"/>
          </a:p>
          <a:p>
            <a:pPr marL="411480" lvl="1" indent="0">
              <a:buNone/>
            </a:pPr>
            <a:endParaRPr lang="en-US" dirty="0" smtClean="0"/>
          </a:p>
          <a:p>
            <a:r>
              <a:rPr lang="en-US" dirty="0" smtClean="0"/>
              <a:t>Alliance </a:t>
            </a:r>
            <a:r>
              <a:rPr lang="en-US" dirty="0"/>
              <a:t>for a Healthier </a:t>
            </a:r>
            <a:r>
              <a:rPr lang="en-US" dirty="0" smtClean="0"/>
              <a:t>Generation –Healthy </a:t>
            </a:r>
            <a:r>
              <a:rPr lang="en-US" dirty="0"/>
              <a:t>Schools </a:t>
            </a:r>
            <a:r>
              <a:rPr lang="en-US" dirty="0" smtClean="0"/>
              <a:t>Inventory </a:t>
            </a:r>
          </a:p>
          <a:p>
            <a:pPr lvl="1"/>
            <a:r>
              <a:rPr lang="en-US" dirty="0" smtClean="0">
                <a:hlinkClick r:id="rId3"/>
              </a:rPr>
              <a:t>https</a:t>
            </a:r>
            <a:r>
              <a:rPr lang="en-US" dirty="0">
                <a:hlinkClick r:id="rId3"/>
              </a:rPr>
              <a:t>://schools.healthiergeneration.org</a:t>
            </a:r>
            <a:r>
              <a:rPr lang="en-US" dirty="0" smtClean="0">
                <a:hlinkClick r:id="rId3"/>
              </a:rPr>
              <a:t>/</a:t>
            </a:r>
            <a:r>
              <a:rPr lang="en-US" dirty="0" smtClean="0"/>
              <a:t> </a:t>
            </a:r>
          </a:p>
          <a:p>
            <a:pPr marL="411480" lvl="1" indent="0">
              <a:buNone/>
            </a:pPr>
            <a:endParaRPr lang="en-US" dirty="0" smtClean="0"/>
          </a:p>
          <a:p>
            <a:r>
              <a:rPr lang="en-US" dirty="0" smtClean="0"/>
              <a:t>Centers </a:t>
            </a:r>
            <a:r>
              <a:rPr lang="en-US" dirty="0"/>
              <a:t>for Disease </a:t>
            </a:r>
            <a:r>
              <a:rPr lang="en-US" dirty="0" smtClean="0"/>
              <a:t>Control –School </a:t>
            </a:r>
            <a:r>
              <a:rPr lang="en-US" dirty="0"/>
              <a:t>Health </a:t>
            </a:r>
            <a:r>
              <a:rPr lang="en-US" dirty="0" smtClean="0"/>
              <a:t>Index </a:t>
            </a:r>
          </a:p>
          <a:p>
            <a:pPr lvl="1"/>
            <a:r>
              <a:rPr lang="en-US" dirty="0" smtClean="0">
                <a:hlinkClick r:id="rId4"/>
              </a:rPr>
              <a:t>http</a:t>
            </a:r>
            <a:r>
              <a:rPr lang="en-US" dirty="0">
                <a:hlinkClick r:id="rId4"/>
              </a:rPr>
              <a:t>://</a:t>
            </a:r>
            <a:r>
              <a:rPr lang="en-US" dirty="0" smtClean="0">
                <a:hlinkClick r:id="rId4"/>
              </a:rPr>
              <a:t>www.cdc.gov/healthyschools/shi/index.htm</a:t>
            </a:r>
            <a:r>
              <a:rPr lang="en-US" dirty="0" smtClean="0"/>
              <a:t>  </a:t>
            </a:r>
          </a:p>
          <a:p>
            <a:pPr marL="411480" lvl="1" indent="0">
              <a:buNone/>
            </a:pPr>
            <a:endParaRPr lang="en-US" dirty="0" smtClean="0"/>
          </a:p>
          <a:p>
            <a:r>
              <a:rPr lang="en-US" dirty="0" smtClean="0"/>
              <a:t>Fuel </a:t>
            </a:r>
            <a:r>
              <a:rPr lang="en-US" dirty="0"/>
              <a:t>Up to </a:t>
            </a:r>
            <a:r>
              <a:rPr lang="en-US" dirty="0" smtClean="0"/>
              <a:t>Play60 –School </a:t>
            </a:r>
            <a:r>
              <a:rPr lang="en-US" dirty="0"/>
              <a:t>Wellness Investigation </a:t>
            </a:r>
            <a:endParaRPr lang="en-US" dirty="0" smtClean="0"/>
          </a:p>
          <a:p>
            <a:pPr lvl="1"/>
            <a:r>
              <a:rPr lang="en-US" dirty="0" smtClean="0">
                <a:hlinkClick r:id="rId5"/>
              </a:rPr>
              <a:t>https</a:t>
            </a:r>
            <a:r>
              <a:rPr lang="en-US" dirty="0">
                <a:hlinkClick r:id="rId5"/>
              </a:rPr>
              <a:t>://</a:t>
            </a:r>
            <a:r>
              <a:rPr lang="en-US" dirty="0" smtClean="0">
                <a:hlinkClick r:id="rId5"/>
              </a:rPr>
              <a:t>www.fueluptoplay60.com/tools#tab_school-wellness-investigation</a:t>
            </a:r>
            <a:r>
              <a:rPr lang="en-US" dirty="0" smtClean="0"/>
              <a:t> </a:t>
            </a:r>
          </a:p>
          <a:p>
            <a:pPr marL="411480" lvl="1" indent="0">
              <a:buNone/>
            </a:pPr>
            <a:endParaRPr lang="en-US" dirty="0" smtClean="0"/>
          </a:p>
          <a:p>
            <a:r>
              <a:rPr lang="en-US" dirty="0" smtClean="0"/>
              <a:t>Evidence-based strategies to establish wellness goals:</a:t>
            </a:r>
          </a:p>
          <a:p>
            <a:pPr lvl="1"/>
            <a:r>
              <a:rPr lang="en-US" dirty="0">
                <a:hlinkClick r:id="rId6"/>
              </a:rPr>
              <a:t>https://healthymeals.fns.usda.gov/healthierus-school-challenge-resources/smarter-lunchrooms</a:t>
            </a:r>
            <a:r>
              <a:rPr lang="en-US" dirty="0" smtClean="0"/>
              <a:t>)   </a:t>
            </a:r>
            <a:endParaRPr lang="en-US" dirty="0"/>
          </a:p>
        </p:txBody>
      </p:sp>
      <p:sp>
        <p:nvSpPr>
          <p:cNvPr id="4" name="Slide Number Placeholder 3"/>
          <p:cNvSpPr>
            <a:spLocks noGrp="1"/>
          </p:cNvSpPr>
          <p:nvPr>
            <p:ph type="sldNum" sz="quarter" idx="12"/>
          </p:nvPr>
        </p:nvSpPr>
        <p:spPr/>
        <p:txBody>
          <a:bodyPr/>
          <a:lstStyle/>
          <a:p>
            <a:fld id="{5A332828-347C-49E4-86E5-82741DBFA656}" type="slidenum">
              <a:rPr lang="en-US" smtClean="0"/>
              <a:t>22</a:t>
            </a:fld>
            <a:endParaRPr lang="en-US"/>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048000"/>
            <a:ext cx="177598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066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dirty="0"/>
              <a:t>Implementation </a:t>
            </a:r>
            <a:r>
              <a:rPr lang="en-US" dirty="0" smtClean="0"/>
              <a:t>&amp; Monitoring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3440293"/>
              </p:ext>
            </p:extLst>
          </p:nvPr>
        </p:nvGraphicFramePr>
        <p:xfrm>
          <a:off x="0" y="1169865"/>
          <a:ext cx="8763000" cy="2760208"/>
        </p:xfrm>
        <a:graphic>
          <a:graphicData uri="http://schemas.openxmlformats.org/drawingml/2006/table">
            <a:tbl>
              <a:tblPr>
                <a:tableStyleId>{5C22544A-7EE6-4342-B048-85BDC9FD1C3A}</a:tableStyleId>
              </a:tblPr>
              <a:tblGrid>
                <a:gridCol w="1460500"/>
                <a:gridCol w="1460500"/>
                <a:gridCol w="1117600"/>
                <a:gridCol w="1803400"/>
                <a:gridCol w="1460500"/>
                <a:gridCol w="1460500"/>
              </a:tblGrid>
              <a:tr h="282824">
                <a:tc>
                  <a:txBody>
                    <a:bodyPr/>
                    <a:lstStyle/>
                    <a:p>
                      <a:pPr algn="ctr" fontAlgn="b"/>
                      <a:r>
                        <a:rPr lang="en-US" sz="1800" b="1" u="none" strike="noStrike" dirty="0">
                          <a:effectLst/>
                        </a:rPr>
                        <a:t>Goal</a:t>
                      </a:r>
                      <a:endParaRPr lang="en-US" sz="1800" b="1" i="0" u="none" strike="noStrike" dirty="0">
                        <a:solidFill>
                          <a:srgbClr val="000000"/>
                        </a:solidFill>
                        <a:effectLst/>
                        <a:latin typeface="Calibri"/>
                      </a:endParaRPr>
                    </a:p>
                  </a:txBody>
                  <a:tcPr marL="8504" marR="8504" marT="8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Activities</a:t>
                      </a:r>
                      <a:endParaRPr lang="en-US" sz="1800" b="1" i="0" u="none" strike="noStrike">
                        <a:solidFill>
                          <a:srgbClr val="000000"/>
                        </a:solidFill>
                        <a:effectLst/>
                        <a:latin typeface="Calibri"/>
                      </a:endParaRPr>
                    </a:p>
                  </a:txBody>
                  <a:tcPr marL="8504" marR="8504" marT="8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Lead</a:t>
                      </a:r>
                      <a:endParaRPr lang="en-US" sz="1800" b="1" i="0" u="none" strike="noStrike">
                        <a:solidFill>
                          <a:srgbClr val="000000"/>
                        </a:solidFill>
                        <a:effectLst/>
                        <a:latin typeface="Calibri"/>
                      </a:endParaRPr>
                    </a:p>
                  </a:txBody>
                  <a:tcPr marL="8504" marR="8504" marT="8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Actions</a:t>
                      </a:r>
                      <a:endParaRPr lang="en-US" sz="1800" b="1" i="0" u="none" strike="noStrike">
                        <a:solidFill>
                          <a:srgbClr val="000000"/>
                        </a:solidFill>
                        <a:effectLst/>
                        <a:latin typeface="Calibri"/>
                      </a:endParaRPr>
                    </a:p>
                  </a:txBody>
                  <a:tcPr marL="8504" marR="8504" marT="8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a:effectLst/>
                        </a:rPr>
                        <a:t>Results</a:t>
                      </a:r>
                      <a:endParaRPr lang="en-US" sz="1800" b="1" i="0" u="none" strike="noStrike">
                        <a:solidFill>
                          <a:srgbClr val="000000"/>
                        </a:solidFill>
                        <a:effectLst/>
                        <a:latin typeface="Calibri"/>
                      </a:endParaRPr>
                    </a:p>
                  </a:txBody>
                  <a:tcPr marL="8504" marR="8504" marT="8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Next Steps</a:t>
                      </a:r>
                      <a:endParaRPr lang="en-US" sz="1800" b="1" i="0" u="none" strike="noStrike" dirty="0">
                        <a:solidFill>
                          <a:srgbClr val="000000"/>
                        </a:solidFill>
                        <a:effectLst/>
                        <a:latin typeface="Calibri"/>
                      </a:endParaRPr>
                    </a:p>
                  </a:txBody>
                  <a:tcPr marL="8504" marR="8504" marT="8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6286">
                <a:tc>
                  <a:txBody>
                    <a:bodyPr/>
                    <a:lstStyle/>
                    <a:p>
                      <a:pPr algn="ctr" fontAlgn="b"/>
                      <a:r>
                        <a:rPr lang="en-US" sz="1800" u="none" strike="noStrike">
                          <a:effectLst/>
                        </a:rPr>
                        <a:t>Nutrition Education links with School Meal Programs</a:t>
                      </a:r>
                      <a:endParaRPr lang="en-US" sz="1800" b="0" i="0" u="none" strike="noStrike">
                        <a:solidFill>
                          <a:srgbClr val="000000"/>
                        </a:solidFill>
                        <a:effectLst/>
                        <a:latin typeface="Calibri"/>
                      </a:endParaRPr>
                    </a:p>
                  </a:txBody>
                  <a:tcPr marL="8504" marR="8504" marT="8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Food Service Director will present during staff in service meeting</a:t>
                      </a:r>
                      <a:endParaRPr lang="en-US" sz="1800" b="0" i="0" u="none" strike="noStrike">
                        <a:solidFill>
                          <a:srgbClr val="000000"/>
                        </a:solidFill>
                        <a:effectLst/>
                        <a:latin typeface="Calibri"/>
                      </a:endParaRPr>
                    </a:p>
                  </a:txBody>
                  <a:tcPr marL="8504" marR="8504" marT="8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Mrs. Apple </a:t>
                      </a:r>
                      <a:endParaRPr lang="en-US" sz="1800" b="0" i="0" u="none" strike="noStrike" dirty="0">
                        <a:solidFill>
                          <a:srgbClr val="000000"/>
                        </a:solidFill>
                        <a:effectLst/>
                        <a:latin typeface="Calibri"/>
                      </a:endParaRPr>
                    </a:p>
                  </a:txBody>
                  <a:tcPr marL="8504" marR="8504" marT="8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Food Service Director presented at </a:t>
                      </a:r>
                      <a:r>
                        <a:rPr lang="en-US" sz="1800" u="none" strike="noStrike" dirty="0" smtClean="0">
                          <a:effectLst/>
                        </a:rPr>
                        <a:t>8/10/2016 meeting &amp; shared </a:t>
                      </a:r>
                      <a:r>
                        <a:rPr lang="en-US" sz="1800" u="none" strike="noStrike" dirty="0">
                          <a:effectLst/>
                        </a:rPr>
                        <a:t>classroom lessons and </a:t>
                      </a:r>
                      <a:r>
                        <a:rPr lang="en-US" sz="1800" u="none" strike="noStrike" dirty="0" smtClean="0">
                          <a:effectLst/>
                        </a:rPr>
                        <a:t>activities </a:t>
                      </a:r>
                      <a:r>
                        <a:rPr lang="en-US" sz="1800" u="none" strike="noStrike" dirty="0">
                          <a:effectLst/>
                        </a:rPr>
                        <a:t>connected to school lunch</a:t>
                      </a:r>
                      <a:endParaRPr lang="en-US" sz="1800" b="0" i="0" u="none" strike="noStrike" dirty="0">
                        <a:solidFill>
                          <a:srgbClr val="000000"/>
                        </a:solidFill>
                        <a:effectLst/>
                        <a:latin typeface="Calibri"/>
                      </a:endParaRPr>
                    </a:p>
                  </a:txBody>
                  <a:tcPr marL="8504" marR="8504" marT="8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Teachers incorporated school meals in their lessons and documented frequency </a:t>
                      </a:r>
                      <a:r>
                        <a:rPr lang="en-US" sz="1800" u="none" strike="noStrike" dirty="0" smtClean="0">
                          <a:effectLst/>
                        </a:rPr>
                        <a:t>2016-17</a:t>
                      </a:r>
                      <a:endParaRPr lang="en-US" sz="1800" b="0" i="0" u="none" strike="noStrike" dirty="0">
                        <a:solidFill>
                          <a:srgbClr val="000000"/>
                        </a:solidFill>
                        <a:effectLst/>
                        <a:latin typeface="Calibri"/>
                      </a:endParaRPr>
                    </a:p>
                  </a:txBody>
                  <a:tcPr marL="8504" marR="8504" marT="8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Based on schedule invite classrooms to visit the food service kitchen or have the food service director visit classrooms </a:t>
                      </a:r>
                      <a:endParaRPr lang="en-US" sz="1800" b="0" i="0" u="none" strike="noStrike" dirty="0">
                        <a:solidFill>
                          <a:srgbClr val="000000"/>
                        </a:solidFill>
                        <a:effectLst/>
                        <a:latin typeface="Calibri"/>
                      </a:endParaRPr>
                    </a:p>
                  </a:txBody>
                  <a:tcPr marL="8504" marR="8504" marT="8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5A332828-347C-49E4-86E5-82741DBFA656}" type="slidenum">
              <a:rPr lang="en-US" smtClean="0"/>
              <a:t>23</a:t>
            </a:fld>
            <a:endParaRPr lang="en-US"/>
          </a:p>
        </p:txBody>
      </p:sp>
      <p:sp>
        <p:nvSpPr>
          <p:cNvPr id="6" name="Rectangle 5"/>
          <p:cNvSpPr/>
          <p:nvPr/>
        </p:nvSpPr>
        <p:spPr>
          <a:xfrm>
            <a:off x="228600" y="3962400"/>
            <a:ext cx="8153400" cy="2893100"/>
          </a:xfrm>
          <a:prstGeom prst="rect">
            <a:avLst/>
          </a:prstGeom>
        </p:spPr>
        <p:txBody>
          <a:bodyPr wrap="square">
            <a:spAutoFit/>
          </a:bodyPr>
          <a:lstStyle/>
          <a:p>
            <a:r>
              <a:rPr lang="en-US" sz="2600" b="1" dirty="0"/>
              <a:t>LEAs must update or modify </a:t>
            </a:r>
            <a:r>
              <a:rPr lang="en-US" sz="2600" b="1" dirty="0" smtClean="0"/>
              <a:t>the policy </a:t>
            </a:r>
            <a:r>
              <a:rPr lang="en-US" sz="2600" b="1" dirty="0"/>
              <a:t>as appropriate</a:t>
            </a:r>
            <a:endParaRPr lang="en-US" sz="2600" b="1" dirty="0" smtClean="0"/>
          </a:p>
          <a:p>
            <a:pPr marL="285750" indent="-285750">
              <a:buFont typeface="Arial" panose="020B0604020202020204" pitchFamily="34" charset="0"/>
              <a:buChar char="•"/>
            </a:pPr>
            <a:r>
              <a:rPr lang="en-US" sz="2600" dirty="0" smtClean="0"/>
              <a:t>Reports can be monthly, quarterly, annually, etc.</a:t>
            </a:r>
          </a:p>
          <a:p>
            <a:pPr marL="285750" indent="-285750">
              <a:buFont typeface="Arial" panose="020B0604020202020204" pitchFamily="34" charset="0"/>
              <a:buChar char="•"/>
            </a:pPr>
            <a:r>
              <a:rPr lang="en-US" sz="2600" dirty="0" smtClean="0"/>
              <a:t>Reinforce the policy goals with school staff</a:t>
            </a:r>
          </a:p>
          <a:p>
            <a:pPr marL="285750" indent="-285750">
              <a:buFont typeface="Arial" panose="020B0604020202020204" pitchFamily="34" charset="0"/>
              <a:buChar char="•"/>
            </a:pPr>
            <a:r>
              <a:rPr lang="en-US" sz="2600" dirty="0" smtClean="0"/>
              <a:t>Ensure that new policies are successfully implemented</a:t>
            </a:r>
          </a:p>
          <a:p>
            <a:pPr marL="285750" indent="-285750">
              <a:buFont typeface="Arial" panose="020B0604020202020204" pitchFamily="34" charset="0"/>
              <a:buChar char="•"/>
            </a:pPr>
            <a:r>
              <a:rPr lang="en-US" sz="2600" dirty="0" smtClean="0"/>
              <a:t>Assess how well the policy is being managed</a:t>
            </a:r>
          </a:p>
          <a:p>
            <a:pPr marL="285750" indent="-285750">
              <a:buFont typeface="Arial" panose="020B0604020202020204" pitchFamily="34" charset="0"/>
              <a:buChar char="•"/>
            </a:pPr>
            <a:r>
              <a:rPr lang="en-US" sz="2600" dirty="0" smtClean="0"/>
              <a:t>Recognize policy success</a:t>
            </a:r>
          </a:p>
          <a:p>
            <a:pPr marL="285750" indent="-285750">
              <a:buFont typeface="Arial" panose="020B0604020202020204" pitchFamily="34" charset="0"/>
              <a:buChar char="•"/>
            </a:pPr>
            <a:r>
              <a:rPr lang="en-US" sz="2600" dirty="0" smtClean="0"/>
              <a:t>Update and amend the policy as needed</a:t>
            </a:r>
            <a:endParaRPr lang="en-US" sz="2600" dirty="0"/>
          </a:p>
        </p:txBody>
      </p:sp>
    </p:spTree>
    <p:extLst>
      <p:ext uri="{BB962C8B-B14F-4D97-AF65-F5344CB8AC3E}">
        <p14:creationId xmlns:p14="http://schemas.microsoft.com/office/powerpoint/2010/main" val="1368006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Recordkeeping</a:t>
            </a:r>
          </a:p>
        </p:txBody>
      </p:sp>
      <p:sp>
        <p:nvSpPr>
          <p:cNvPr id="3" name="Content Placeholder 2"/>
          <p:cNvSpPr>
            <a:spLocks noGrp="1"/>
          </p:cNvSpPr>
          <p:nvPr>
            <p:ph idx="1"/>
          </p:nvPr>
        </p:nvSpPr>
        <p:spPr/>
        <p:txBody>
          <a:bodyPr>
            <a:normAutofit/>
          </a:bodyPr>
          <a:lstStyle/>
          <a:p>
            <a:r>
              <a:rPr lang="en-US" sz="2800" dirty="0"/>
              <a:t>LEAs must maintain records to document compliance.</a:t>
            </a:r>
          </a:p>
          <a:p>
            <a:pPr lvl="1"/>
            <a:r>
              <a:rPr lang="en-US" sz="2600" dirty="0" smtClean="0"/>
              <a:t>The </a:t>
            </a:r>
            <a:r>
              <a:rPr lang="en-US" sz="2600" dirty="0"/>
              <a:t>written local school wellness </a:t>
            </a:r>
            <a:r>
              <a:rPr lang="en-US" sz="2600" dirty="0" smtClean="0"/>
              <a:t>policy</a:t>
            </a:r>
            <a:endParaRPr lang="en-US" sz="2600" dirty="0"/>
          </a:p>
          <a:p>
            <a:pPr lvl="1"/>
            <a:r>
              <a:rPr lang="en-US" sz="2600" dirty="0" smtClean="0"/>
              <a:t>Documentation </a:t>
            </a:r>
            <a:r>
              <a:rPr lang="en-US" sz="2600" dirty="0"/>
              <a:t>demonstrating compliance </a:t>
            </a:r>
            <a:r>
              <a:rPr lang="en-US" sz="2600" dirty="0" smtClean="0"/>
              <a:t>with </a:t>
            </a:r>
            <a:r>
              <a:rPr lang="en-US" sz="2800" dirty="0" smtClean="0"/>
              <a:t>community involvement</a:t>
            </a:r>
            <a:endParaRPr lang="en-US" sz="2800" dirty="0"/>
          </a:p>
          <a:p>
            <a:pPr lvl="1"/>
            <a:r>
              <a:rPr lang="en-US" sz="2600" dirty="0" smtClean="0"/>
              <a:t>Documentation </a:t>
            </a:r>
            <a:r>
              <a:rPr lang="en-US" sz="2600" dirty="0"/>
              <a:t>of the triennial </a:t>
            </a:r>
            <a:r>
              <a:rPr lang="en-US" sz="2600" dirty="0" smtClean="0"/>
              <a:t>assessment</a:t>
            </a:r>
            <a:endParaRPr lang="en-US" sz="2600" dirty="0"/>
          </a:p>
          <a:p>
            <a:pPr lvl="1"/>
            <a:r>
              <a:rPr lang="en-US" sz="2600" dirty="0" smtClean="0"/>
              <a:t>Documentation </a:t>
            </a:r>
            <a:r>
              <a:rPr lang="en-US" sz="2600" dirty="0"/>
              <a:t>of public notification</a:t>
            </a:r>
          </a:p>
        </p:txBody>
      </p:sp>
      <p:sp>
        <p:nvSpPr>
          <p:cNvPr id="4" name="Slide Number Placeholder 3"/>
          <p:cNvSpPr>
            <a:spLocks noGrp="1"/>
          </p:cNvSpPr>
          <p:nvPr>
            <p:ph type="sldNum" sz="quarter" idx="12"/>
          </p:nvPr>
        </p:nvSpPr>
        <p:spPr/>
        <p:txBody>
          <a:bodyPr/>
          <a:lstStyle/>
          <a:p>
            <a:fld id="{5A332828-347C-49E4-86E5-82741DBFA656}" type="slidenum">
              <a:rPr lang="en-US" smtClean="0"/>
              <a:t>24</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775" y="4953000"/>
            <a:ext cx="236976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37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to the </a:t>
            </a:r>
            <a:r>
              <a:rPr lang="en-US" dirty="0" smtClean="0"/>
              <a:t>Public</a:t>
            </a:r>
            <a:endParaRPr lang="en-US" dirty="0"/>
          </a:p>
        </p:txBody>
      </p:sp>
      <p:sp>
        <p:nvSpPr>
          <p:cNvPr id="3" name="Content Placeholder 2"/>
          <p:cNvSpPr>
            <a:spLocks noGrp="1"/>
          </p:cNvSpPr>
          <p:nvPr>
            <p:ph idx="1"/>
          </p:nvPr>
        </p:nvSpPr>
        <p:spPr/>
        <p:txBody>
          <a:bodyPr>
            <a:normAutofit/>
          </a:bodyPr>
          <a:lstStyle/>
          <a:p>
            <a:r>
              <a:rPr lang="en-US" sz="2800" dirty="0" smtClean="0"/>
              <a:t>LEAs must inform the public annually about: </a:t>
            </a:r>
          </a:p>
          <a:p>
            <a:pPr lvl="1"/>
            <a:r>
              <a:rPr lang="en-US" sz="2600" dirty="0" smtClean="0"/>
              <a:t>The content and implementation of the policy</a:t>
            </a:r>
          </a:p>
          <a:p>
            <a:pPr lvl="1"/>
            <a:r>
              <a:rPr lang="en-US" sz="2600" dirty="0" smtClean="0"/>
              <a:t>The assessments </a:t>
            </a:r>
            <a:endParaRPr lang="en-US" sz="2600" dirty="0"/>
          </a:p>
          <a:p>
            <a:pPr lvl="1"/>
            <a:r>
              <a:rPr lang="en-US" sz="2600" dirty="0" smtClean="0"/>
              <a:t>The </a:t>
            </a:r>
            <a:r>
              <a:rPr lang="en-US" sz="2600" dirty="0"/>
              <a:t>progress made in attaining the goals </a:t>
            </a:r>
            <a:r>
              <a:rPr lang="en-US" sz="2600" dirty="0" smtClean="0"/>
              <a:t>of the </a:t>
            </a:r>
            <a:r>
              <a:rPr lang="en-US" sz="2600" dirty="0"/>
              <a:t>local wellness </a:t>
            </a:r>
            <a:r>
              <a:rPr lang="en-US" sz="2600" dirty="0" smtClean="0"/>
              <a:t>policy</a:t>
            </a:r>
          </a:p>
          <a:p>
            <a:pPr lvl="1"/>
            <a:r>
              <a:rPr lang="en-US" sz="2600" dirty="0" smtClean="0"/>
              <a:t>Any updates to the policy</a:t>
            </a:r>
            <a:endParaRPr lang="en-US" sz="2600" dirty="0"/>
          </a:p>
          <a:p>
            <a:endParaRPr lang="en-US" sz="2800" dirty="0" smtClean="0"/>
          </a:p>
          <a:p>
            <a:r>
              <a:rPr lang="en-US" sz="2800" dirty="0" smtClean="0"/>
              <a:t>Notices in the school newsletter, parent communications, etc. </a:t>
            </a:r>
          </a:p>
          <a:p>
            <a:r>
              <a:rPr lang="en-US" sz="2800" dirty="0" smtClean="0"/>
              <a:t>Electronic </a:t>
            </a:r>
            <a:r>
              <a:rPr lang="en-US" sz="2800" dirty="0"/>
              <a:t>posting and distribution </a:t>
            </a:r>
            <a:r>
              <a:rPr lang="en-US" sz="2800" dirty="0" smtClean="0"/>
              <a:t>is allowable</a:t>
            </a:r>
            <a:endParaRPr lang="en-US" sz="2800" dirty="0"/>
          </a:p>
        </p:txBody>
      </p:sp>
      <p:sp>
        <p:nvSpPr>
          <p:cNvPr id="4" name="Slide Number Placeholder 3"/>
          <p:cNvSpPr>
            <a:spLocks noGrp="1"/>
          </p:cNvSpPr>
          <p:nvPr>
            <p:ph type="sldNum" sz="quarter" idx="12"/>
          </p:nvPr>
        </p:nvSpPr>
        <p:spPr/>
        <p:txBody>
          <a:bodyPr/>
          <a:lstStyle/>
          <a:p>
            <a:fld id="{5A332828-347C-49E4-86E5-82741DBFA656}" type="slidenum">
              <a:rPr lang="en-US" smtClean="0"/>
              <a:t>25</a:t>
            </a:fld>
            <a:endParaRPr lang="en-US"/>
          </a:p>
        </p:txBody>
      </p:sp>
    </p:spTree>
    <p:extLst>
      <p:ext uri="{BB962C8B-B14F-4D97-AF65-F5344CB8AC3E}">
        <p14:creationId xmlns:p14="http://schemas.microsoft.com/office/powerpoint/2010/main" val="2783014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More Wellness Resources: </a:t>
            </a:r>
            <a:br>
              <a:rPr lang="en-US" sz="3200" dirty="0" smtClean="0"/>
            </a:br>
            <a:r>
              <a:rPr lang="en-US" sz="3200" dirty="0" smtClean="0"/>
              <a:t>Team Nutrition</a:t>
            </a:r>
            <a:endParaRPr lang="en-US" sz="3200" dirty="0"/>
          </a:p>
        </p:txBody>
      </p:sp>
      <p:sp>
        <p:nvSpPr>
          <p:cNvPr id="6" name="Text Placeholder 5"/>
          <p:cNvSpPr>
            <a:spLocks noGrp="1"/>
          </p:cNvSpPr>
          <p:nvPr>
            <p:ph type="body" sz="half" idx="2"/>
          </p:nvPr>
        </p:nvSpPr>
        <p:spPr/>
        <p:txBody>
          <a:bodyPr>
            <a:normAutofit/>
          </a:bodyPr>
          <a:lstStyle/>
          <a:p>
            <a:r>
              <a:rPr lang="en-US" sz="2400" dirty="0" smtClean="0">
                <a:hlinkClick r:id="rId2"/>
              </a:rPr>
              <a:t>http</a:t>
            </a:r>
            <a:r>
              <a:rPr lang="en-US" sz="2400" dirty="0">
                <a:hlinkClick r:id="rId2"/>
              </a:rPr>
              <a:t>://</a:t>
            </a:r>
            <a:r>
              <a:rPr lang="en-US" sz="2400" dirty="0" smtClean="0">
                <a:hlinkClick r:id="rId2"/>
              </a:rPr>
              <a:t>healthymeals.nal.usda.gov/school-wellness-resources</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5A332828-347C-49E4-86E5-82741DBFA656}" type="slidenum">
              <a:rPr lang="en-US" smtClean="0"/>
              <a:t>26</a:t>
            </a:fld>
            <a:endParaRPr lang="en-US"/>
          </a:p>
        </p:txBody>
      </p:sp>
      <p:pic>
        <p:nvPicPr>
          <p:cNvPr id="4098"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2557" y="172430"/>
            <a:ext cx="9025243" cy="4707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14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State Agency Review Process</a:t>
            </a:r>
            <a:br>
              <a:rPr lang="en-US" dirty="0"/>
            </a:br>
            <a:endParaRPr lang="en-US" dirty="0"/>
          </a:p>
        </p:txBody>
      </p:sp>
      <p:sp>
        <p:nvSpPr>
          <p:cNvPr id="7" name="Content Placeholder 6"/>
          <p:cNvSpPr>
            <a:spLocks noGrp="1"/>
          </p:cNvSpPr>
          <p:nvPr>
            <p:ph idx="1"/>
          </p:nvPr>
        </p:nvSpPr>
        <p:spPr>
          <a:xfrm>
            <a:off x="457200" y="1143000"/>
            <a:ext cx="7620000" cy="5257800"/>
          </a:xfrm>
        </p:spPr>
        <p:txBody>
          <a:bodyPr>
            <a:noAutofit/>
          </a:bodyPr>
          <a:lstStyle/>
          <a:p>
            <a:r>
              <a:rPr lang="en-US" sz="2400" dirty="0" smtClean="0"/>
              <a:t>3 </a:t>
            </a:r>
            <a:r>
              <a:rPr lang="en-US" sz="2400" dirty="0"/>
              <a:t>year review </a:t>
            </a:r>
            <a:r>
              <a:rPr lang="en-US" sz="2400" dirty="0" smtClean="0"/>
              <a:t>cycle, SD is operating under a 5-year waiver until SY 2018-19</a:t>
            </a:r>
            <a:endParaRPr lang="en-US" sz="2400" dirty="0"/>
          </a:p>
          <a:p>
            <a:r>
              <a:rPr lang="en-US" sz="2400" dirty="0" smtClean="0"/>
              <a:t>The District/Agency keeps </a:t>
            </a:r>
            <a:r>
              <a:rPr lang="en-US" sz="2400" dirty="0"/>
              <a:t>the following on file:</a:t>
            </a:r>
          </a:p>
          <a:p>
            <a:pPr lvl="1"/>
            <a:r>
              <a:rPr lang="en-US" sz="2400" dirty="0" smtClean="0"/>
              <a:t>A </a:t>
            </a:r>
            <a:r>
              <a:rPr lang="en-US" sz="2400" dirty="0"/>
              <a:t>copy of the current Local School Wellness Policy</a:t>
            </a:r>
          </a:p>
          <a:p>
            <a:pPr lvl="1"/>
            <a:r>
              <a:rPr lang="en-US" sz="2400" dirty="0" smtClean="0"/>
              <a:t>Documentation </a:t>
            </a:r>
            <a:r>
              <a:rPr lang="en-US" sz="2400" dirty="0"/>
              <a:t>demonstrating the policy and most recent assessment has been made available to the public</a:t>
            </a:r>
          </a:p>
          <a:p>
            <a:pPr lvl="1"/>
            <a:r>
              <a:rPr lang="en-US" sz="2400" dirty="0" smtClean="0"/>
              <a:t>Documentation </a:t>
            </a:r>
            <a:r>
              <a:rPr lang="en-US" sz="2400" dirty="0"/>
              <a:t>of the district’s efforts to review and update the Local School Wellness Policy</a:t>
            </a:r>
          </a:p>
          <a:p>
            <a:pPr lvl="1"/>
            <a:r>
              <a:rPr lang="en-US" sz="2400" dirty="0" smtClean="0"/>
              <a:t>Including </a:t>
            </a:r>
            <a:r>
              <a:rPr lang="en-US" sz="2400" dirty="0"/>
              <a:t>who is involved (list of invites, sign-in sheet)</a:t>
            </a:r>
          </a:p>
          <a:p>
            <a:pPr lvl="1"/>
            <a:r>
              <a:rPr lang="en-US" sz="2400" dirty="0" smtClean="0"/>
              <a:t>Methods </a:t>
            </a:r>
            <a:r>
              <a:rPr lang="en-US" sz="2400" dirty="0"/>
              <a:t>the district uses to make stakeholders aware of their ability to participate</a:t>
            </a:r>
          </a:p>
          <a:p>
            <a:pPr lvl="1"/>
            <a:r>
              <a:rPr lang="en-US" sz="2400" dirty="0" smtClean="0"/>
              <a:t>A </a:t>
            </a:r>
            <a:r>
              <a:rPr lang="en-US" sz="2400" dirty="0"/>
              <a:t>copy of the district’s most recent assessment</a:t>
            </a:r>
          </a:p>
        </p:txBody>
      </p:sp>
      <p:sp>
        <p:nvSpPr>
          <p:cNvPr id="4" name="Slide Number Placeholder 3"/>
          <p:cNvSpPr>
            <a:spLocks noGrp="1"/>
          </p:cNvSpPr>
          <p:nvPr>
            <p:ph type="sldNum" sz="quarter" idx="12"/>
          </p:nvPr>
        </p:nvSpPr>
        <p:spPr/>
        <p:txBody>
          <a:bodyPr/>
          <a:lstStyle/>
          <a:p>
            <a:fld id="{5A332828-347C-49E4-86E5-82741DBFA656}" type="slidenum">
              <a:rPr lang="en-US" smtClean="0"/>
              <a:t>27</a:t>
            </a:fld>
            <a:endParaRPr lang="en-US"/>
          </a:p>
        </p:txBody>
      </p:sp>
    </p:spTree>
    <p:extLst>
      <p:ext uri="{BB962C8B-B14F-4D97-AF65-F5344CB8AC3E}">
        <p14:creationId xmlns:p14="http://schemas.microsoft.com/office/powerpoint/2010/main" val="264320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Snack Requirements Beverages</a:t>
            </a:r>
            <a:endParaRPr lang="en-US" dirty="0"/>
          </a:p>
        </p:txBody>
      </p:sp>
      <p:sp>
        <p:nvSpPr>
          <p:cNvPr id="4" name="Slide Number Placeholder 3"/>
          <p:cNvSpPr>
            <a:spLocks noGrp="1"/>
          </p:cNvSpPr>
          <p:nvPr>
            <p:ph type="sldNum" sz="quarter" idx="12"/>
          </p:nvPr>
        </p:nvSpPr>
        <p:spPr/>
        <p:txBody>
          <a:bodyPr/>
          <a:lstStyle/>
          <a:p>
            <a:fld id="{5A332828-347C-49E4-86E5-82741DBFA656}" type="slidenum">
              <a:rPr lang="en-US" smtClean="0"/>
              <a:t>28</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5654"/>
            <a:ext cx="8196445" cy="3923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191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Snack Requirements Food</a:t>
            </a:r>
            <a:endParaRPr lang="en-US" dirty="0"/>
          </a:p>
        </p:txBody>
      </p:sp>
      <p:sp>
        <p:nvSpPr>
          <p:cNvPr id="4" name="Slide Number Placeholder 3"/>
          <p:cNvSpPr>
            <a:spLocks noGrp="1"/>
          </p:cNvSpPr>
          <p:nvPr>
            <p:ph type="sldNum" sz="quarter" idx="12"/>
          </p:nvPr>
        </p:nvSpPr>
        <p:spPr/>
        <p:txBody>
          <a:bodyPr/>
          <a:lstStyle/>
          <a:p>
            <a:fld id="{5A332828-347C-49E4-86E5-82741DBFA656}" type="slidenum">
              <a:rPr lang="en-US" smtClean="0"/>
              <a:t>29</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6096000" cy="505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528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Healthy Students are Better Students!</a:t>
            </a:r>
            <a:endParaRPr lang="en-US" sz="3600" dirty="0"/>
          </a:p>
        </p:txBody>
      </p:sp>
      <p:sp>
        <p:nvSpPr>
          <p:cNvPr id="5" name="Text Placeholder 4"/>
          <p:cNvSpPr>
            <a:spLocks noGrp="1"/>
          </p:cNvSpPr>
          <p:nvPr>
            <p:ph type="body" sz="half" idx="2"/>
          </p:nvPr>
        </p:nvSpPr>
        <p:spPr/>
        <p:txBody>
          <a:bodyPr>
            <a:normAutofit/>
          </a:bodyPr>
          <a:lstStyle/>
          <a:p>
            <a:r>
              <a:rPr lang="en-US" sz="3200" dirty="0" smtClean="0">
                <a:hlinkClick r:id="rId2"/>
              </a:rPr>
              <a:t>www.genyouthnow.org</a:t>
            </a:r>
            <a:r>
              <a:rPr lang="en-US" sz="3200" dirty="0" smtClean="0"/>
              <a:t> </a:t>
            </a:r>
            <a:endParaRPr lang="en-US" sz="3200" dirty="0"/>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557666" y="638451"/>
            <a:ext cx="7266667" cy="442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5A332828-347C-49E4-86E5-82741DBFA656}" type="slidenum">
              <a:rPr lang="en-US" smtClean="0"/>
              <a:t>3</a:t>
            </a:fld>
            <a:endParaRPr lang="en-US"/>
          </a:p>
        </p:txBody>
      </p:sp>
    </p:spTree>
    <p:extLst>
      <p:ext uri="{BB962C8B-B14F-4D97-AF65-F5344CB8AC3E}">
        <p14:creationId xmlns:p14="http://schemas.microsoft.com/office/powerpoint/2010/main" val="1743153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School Wellness Policy </a:t>
            </a:r>
            <a:br>
              <a:rPr lang="en-US" dirty="0"/>
            </a:br>
            <a:r>
              <a:rPr lang="en-US" dirty="0" smtClean="0"/>
              <a:t>Additional Resources</a:t>
            </a:r>
            <a:endParaRPr lang="en-US" dirty="0"/>
          </a:p>
        </p:txBody>
      </p:sp>
      <p:sp>
        <p:nvSpPr>
          <p:cNvPr id="3" name="Content Placeholder 2"/>
          <p:cNvSpPr>
            <a:spLocks noGrp="1"/>
          </p:cNvSpPr>
          <p:nvPr>
            <p:ph idx="1"/>
          </p:nvPr>
        </p:nvSpPr>
        <p:spPr/>
        <p:txBody>
          <a:bodyPr>
            <a:normAutofit fontScale="47500" lnSpcReduction="20000"/>
          </a:bodyPr>
          <a:lstStyle/>
          <a:p>
            <a:r>
              <a:rPr lang="en-US" sz="2900" b="1" dirty="0"/>
              <a:t>Local School Wellness Policy Final Rule</a:t>
            </a:r>
          </a:p>
          <a:p>
            <a:pPr lvl="1"/>
            <a:r>
              <a:rPr lang="en-US" sz="2900" dirty="0">
                <a:hlinkClick r:id="rId2"/>
              </a:rPr>
              <a:t>http://www.fns.usda.gov/school-meals/fr-072916c</a:t>
            </a:r>
            <a:r>
              <a:rPr lang="en-US" sz="2900" dirty="0"/>
              <a:t> </a:t>
            </a:r>
          </a:p>
          <a:p>
            <a:r>
              <a:rPr lang="en-US" sz="2900" b="1" dirty="0"/>
              <a:t>Local School Wellness Policy Summary of Final Rule</a:t>
            </a:r>
          </a:p>
          <a:p>
            <a:pPr lvl="1"/>
            <a:r>
              <a:rPr lang="en-US" sz="2900" dirty="0">
                <a:hlinkClick r:id="rId3"/>
              </a:rPr>
              <a:t>http://www.fns.usda.gov/tn/local-school-wellness-policy-summary-final-rule</a:t>
            </a:r>
            <a:r>
              <a:rPr lang="en-US" sz="2900" dirty="0"/>
              <a:t> </a:t>
            </a:r>
          </a:p>
          <a:p>
            <a:r>
              <a:rPr lang="en-US" sz="2900" b="1" dirty="0"/>
              <a:t>USDA Team Nutrition LWP Implementation Tools and Resources</a:t>
            </a:r>
          </a:p>
          <a:p>
            <a:pPr lvl="1"/>
            <a:r>
              <a:rPr lang="en-US" sz="2900" dirty="0">
                <a:hlinkClick r:id="rId4"/>
              </a:rPr>
              <a:t>http://www.fns.usda.gov/tn/implementation-tools-and-resources</a:t>
            </a:r>
            <a:endParaRPr lang="en-US" sz="2900" dirty="0"/>
          </a:p>
          <a:p>
            <a:pPr marL="457200" lvl="1" indent="0">
              <a:buNone/>
            </a:pPr>
            <a:endParaRPr lang="en-US" sz="2900" dirty="0"/>
          </a:p>
          <a:p>
            <a:r>
              <a:rPr lang="en-US" sz="2900" b="1" dirty="0" smtClean="0"/>
              <a:t>Team Nutrition Toolkit </a:t>
            </a:r>
          </a:p>
          <a:p>
            <a:pPr lvl="1"/>
            <a:r>
              <a:rPr lang="en-US" sz="2700" dirty="0">
                <a:hlinkClick r:id="rId5"/>
              </a:rPr>
              <a:t>http://</a:t>
            </a:r>
            <a:r>
              <a:rPr lang="en-US" sz="2700" dirty="0" smtClean="0">
                <a:hlinkClick r:id="rId5"/>
              </a:rPr>
              <a:t>www.fns.usda.gov/tn/local-school-wellness-policy-outreach-toolkit</a:t>
            </a:r>
            <a:r>
              <a:rPr lang="en-US" sz="2700" dirty="0" smtClean="0"/>
              <a:t> </a:t>
            </a:r>
          </a:p>
          <a:p>
            <a:pPr lvl="2"/>
            <a:r>
              <a:rPr lang="en-US" sz="2500" b="1" dirty="0" smtClean="0"/>
              <a:t>Includes communication tools for administration, parents, school staff, social media </a:t>
            </a:r>
          </a:p>
          <a:p>
            <a:endParaRPr lang="en-US" sz="2900" b="1" dirty="0"/>
          </a:p>
          <a:p>
            <a:r>
              <a:rPr lang="en-US" sz="2900" b="1" dirty="0" smtClean="0"/>
              <a:t>Additional </a:t>
            </a:r>
            <a:r>
              <a:rPr lang="en-US" sz="2900" b="1" dirty="0"/>
              <a:t>information &amp; resources:</a:t>
            </a:r>
          </a:p>
          <a:p>
            <a:pPr lvl="1"/>
            <a:r>
              <a:rPr lang="en-US" sz="2900" dirty="0"/>
              <a:t>USDA FNS Local School Wellness Policy website </a:t>
            </a:r>
            <a:r>
              <a:rPr lang="en-US" sz="2900" u="sng" dirty="0">
                <a:hlinkClick r:id="rId6"/>
              </a:rPr>
              <a:t>http://www.fns.usda.gov/tn/local-school-wellness-policy</a:t>
            </a:r>
            <a:r>
              <a:rPr lang="en-US" sz="2900" u="sng" dirty="0"/>
              <a:t> </a:t>
            </a:r>
            <a:r>
              <a:rPr lang="en-US" sz="2900" dirty="0"/>
              <a:t> </a:t>
            </a:r>
          </a:p>
          <a:p>
            <a:pPr marL="457200" lvl="1" indent="0">
              <a:buNone/>
            </a:pPr>
            <a:endParaRPr lang="en-US" sz="2900" dirty="0"/>
          </a:p>
          <a:p>
            <a:pPr lvl="1"/>
            <a:r>
              <a:rPr lang="en-US" sz="2900" dirty="0"/>
              <a:t>CDC Local School Wellness Policy website </a:t>
            </a:r>
            <a:r>
              <a:rPr lang="en-US" sz="2900" u="sng" dirty="0">
                <a:hlinkClick r:id="rId7"/>
              </a:rPr>
              <a:t>http://www.cdc.gov/healthyschools/npao/wellness.htm</a:t>
            </a:r>
            <a:endParaRPr lang="en-US" sz="2900" u="sng" dirty="0"/>
          </a:p>
          <a:p>
            <a:pPr lvl="1"/>
            <a:endParaRPr lang="en-US" sz="2900" u="sng" dirty="0"/>
          </a:p>
          <a:p>
            <a:pPr lvl="1"/>
            <a:r>
              <a:rPr lang="en-US" sz="2900" dirty="0"/>
              <a:t>Alliance for a Healthier Generation Model policy can be found: </a:t>
            </a:r>
            <a:r>
              <a:rPr lang="en-US" sz="2900" u="sng" dirty="0">
                <a:hlinkClick r:id="rId8"/>
              </a:rPr>
              <a:t>https://www.healthiergeneration.org/_asset/1xlv2y/Model-Wellness-Policy-USDA_CDC-Comments-2016-09-02-FINAL.docx</a:t>
            </a:r>
            <a:r>
              <a:rPr lang="en-US" sz="2900" dirty="0"/>
              <a:t> </a:t>
            </a:r>
            <a:endParaRPr lang="en-US" sz="2900" dirty="0" smtClean="0"/>
          </a:p>
          <a:p>
            <a:pPr lvl="1"/>
            <a:endParaRPr lang="en-US" sz="2900" dirty="0"/>
          </a:p>
          <a:p>
            <a:pPr lvl="1"/>
            <a:r>
              <a:rPr lang="en-US" sz="2900" dirty="0" smtClean="0"/>
              <a:t>USDA LWP Resources website: </a:t>
            </a:r>
            <a:r>
              <a:rPr lang="en-US" sz="2900" dirty="0">
                <a:hlinkClick r:id="rId9"/>
              </a:rPr>
              <a:t>https://</a:t>
            </a:r>
            <a:r>
              <a:rPr lang="en-US" sz="2900" dirty="0" smtClean="0">
                <a:hlinkClick r:id="rId9"/>
              </a:rPr>
              <a:t>healthymeals.fns.usda.gov/school-wellness-resources</a:t>
            </a:r>
            <a:r>
              <a:rPr lang="en-US" sz="2900" dirty="0" smtClean="0"/>
              <a:t>  </a:t>
            </a:r>
            <a:endParaRPr lang="en-US" sz="2900" dirty="0"/>
          </a:p>
          <a:p>
            <a:endParaRPr lang="en-US" dirty="0"/>
          </a:p>
        </p:txBody>
      </p:sp>
      <p:sp>
        <p:nvSpPr>
          <p:cNvPr id="4" name="Slide Number Placeholder 3"/>
          <p:cNvSpPr>
            <a:spLocks noGrp="1"/>
          </p:cNvSpPr>
          <p:nvPr>
            <p:ph type="sldNum" sz="quarter" idx="12"/>
          </p:nvPr>
        </p:nvSpPr>
        <p:spPr/>
        <p:txBody>
          <a:bodyPr/>
          <a:lstStyle/>
          <a:p>
            <a:fld id="{5A332828-347C-49E4-86E5-82741DBFA656}" type="slidenum">
              <a:rPr lang="en-US" smtClean="0"/>
              <a:t>30</a:t>
            </a:fld>
            <a:endParaRPr lang="en-US"/>
          </a:p>
        </p:txBody>
      </p:sp>
    </p:spTree>
    <p:extLst>
      <p:ext uri="{BB962C8B-B14F-4D97-AF65-F5344CB8AC3E}">
        <p14:creationId xmlns:p14="http://schemas.microsoft.com/office/powerpoint/2010/main" val="1167183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001000" cy="1143000"/>
          </a:xfrm>
        </p:spPr>
        <p:txBody>
          <a:bodyPr/>
          <a:lstStyle/>
          <a:p>
            <a:pPr algn="ctr"/>
            <a:r>
              <a:rPr lang="en-US" sz="4000" dirty="0" smtClean="0"/>
              <a:t>Local Wellness Policy: </a:t>
            </a:r>
            <a:br>
              <a:rPr lang="en-US" sz="4000" dirty="0" smtClean="0"/>
            </a:br>
            <a:r>
              <a:rPr lang="en-US" sz="4000" dirty="0" smtClean="0"/>
              <a:t>Final Regulation Update</a:t>
            </a:r>
            <a:br>
              <a:rPr lang="en-US" sz="4000" dirty="0" smtClean="0"/>
            </a:br>
            <a:r>
              <a:rPr lang="en-US" sz="3200" dirty="0" smtClean="0"/>
              <a:t>Training Credit</a:t>
            </a:r>
            <a:endParaRPr lang="en-US" sz="4000" dirty="0"/>
          </a:p>
        </p:txBody>
      </p:sp>
      <p:sp>
        <p:nvSpPr>
          <p:cNvPr id="3" name="Content Placeholder 2"/>
          <p:cNvSpPr>
            <a:spLocks noGrp="1"/>
          </p:cNvSpPr>
          <p:nvPr>
            <p:ph idx="1"/>
          </p:nvPr>
        </p:nvSpPr>
        <p:spPr>
          <a:xfrm>
            <a:off x="457200" y="2286000"/>
            <a:ext cx="7620000" cy="4114800"/>
          </a:xfrm>
        </p:spPr>
        <p:txBody>
          <a:bodyPr>
            <a:normAutofit fontScale="85000" lnSpcReduction="10000"/>
          </a:bodyPr>
          <a:lstStyle/>
          <a:p>
            <a:pPr marL="114300" indent="0" algn="ctr">
              <a:buNone/>
            </a:pPr>
            <a:r>
              <a:rPr lang="en-US" sz="3300" dirty="0" smtClean="0"/>
              <a:t>This training credits for 30 minutes of training in </a:t>
            </a:r>
          </a:p>
          <a:p>
            <a:pPr marL="114300" indent="0" algn="ctr">
              <a:buNone/>
            </a:pPr>
            <a:r>
              <a:rPr lang="en-US" sz="3300" b="1" dirty="0" smtClean="0"/>
              <a:t>Key Area: </a:t>
            </a:r>
            <a:r>
              <a:rPr lang="en-US" sz="3300" b="1" dirty="0"/>
              <a:t>4000 </a:t>
            </a:r>
            <a:r>
              <a:rPr lang="en-US" sz="3300" b="1" dirty="0" smtClean="0"/>
              <a:t>Communications &amp; Marketing</a:t>
            </a:r>
          </a:p>
          <a:p>
            <a:pPr marL="114300" indent="0" algn="ctr">
              <a:buNone/>
            </a:pPr>
            <a:endParaRPr lang="en-US" sz="2800" b="1" dirty="0"/>
          </a:p>
          <a:p>
            <a:pPr marL="114300" indent="0" algn="ctr">
              <a:buNone/>
            </a:pPr>
            <a:endParaRPr lang="en-US" sz="2800" b="1" dirty="0"/>
          </a:p>
          <a:p>
            <a:pPr marL="114300" indent="0" algn="ctr">
              <a:buNone/>
            </a:pPr>
            <a:endParaRPr lang="en-US" sz="2800" dirty="0" smtClean="0">
              <a:solidFill>
                <a:srgbClr val="C00000"/>
              </a:solidFill>
            </a:endParaRPr>
          </a:p>
          <a:p>
            <a:pPr marL="114300" indent="0" algn="ctr">
              <a:buNone/>
            </a:pPr>
            <a:r>
              <a:rPr lang="en-US" sz="2800" dirty="0" smtClean="0">
                <a:solidFill>
                  <a:srgbClr val="C00000"/>
                </a:solidFill>
              </a:rPr>
              <a:t>Child &amp; Adult Nutrition Services</a:t>
            </a:r>
            <a:endParaRPr lang="en-US" sz="2800" b="1" dirty="0">
              <a:solidFill>
                <a:srgbClr val="C00000"/>
              </a:solidFill>
            </a:endParaRPr>
          </a:p>
          <a:p>
            <a:pPr marL="114300" indent="0" algn="ctr">
              <a:buNone/>
            </a:pPr>
            <a:endParaRPr lang="en-US" sz="2800" b="1" dirty="0" smtClean="0">
              <a:solidFill>
                <a:srgbClr val="C00000"/>
              </a:solidFill>
            </a:endParaRPr>
          </a:p>
          <a:p>
            <a:pPr marL="114300" indent="0" algn="ctr">
              <a:buNone/>
            </a:pPr>
            <a:endParaRPr lang="en-US" sz="2800" b="1" dirty="0">
              <a:solidFill>
                <a:srgbClr val="C00000"/>
              </a:solidFill>
            </a:endParaRPr>
          </a:p>
          <a:p>
            <a:pPr marL="114300" indent="0" algn="ctr">
              <a:buNone/>
            </a:pPr>
            <a:r>
              <a:rPr lang="en-US" sz="2800" dirty="0" smtClean="0">
                <a:solidFill>
                  <a:srgbClr val="C00000"/>
                </a:solidFill>
              </a:rPr>
              <a:t>This institution is an equal opportunity provider.</a:t>
            </a:r>
          </a:p>
        </p:txBody>
      </p:sp>
      <p:sp>
        <p:nvSpPr>
          <p:cNvPr id="4" name="Slide Number Placeholder 3"/>
          <p:cNvSpPr>
            <a:spLocks noGrp="1"/>
          </p:cNvSpPr>
          <p:nvPr>
            <p:ph type="sldNum" sz="quarter" idx="12"/>
          </p:nvPr>
        </p:nvSpPr>
        <p:spPr/>
        <p:txBody>
          <a:bodyPr/>
          <a:lstStyle/>
          <a:p>
            <a:fld id="{5A332828-347C-49E4-86E5-82741DBFA656}" type="slidenum">
              <a:rPr lang="en-US" smtClean="0"/>
              <a:t>31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968" y="4807142"/>
            <a:ext cx="3621232" cy="90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967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a:p>
            <a:r>
              <a:rPr lang="en-US" sz="2800" dirty="0" smtClean="0"/>
              <a:t>Email </a:t>
            </a:r>
            <a:r>
              <a:rPr lang="en-US" sz="2800" dirty="0"/>
              <a:t>questions to CANS: </a:t>
            </a:r>
            <a:r>
              <a:rPr lang="en-US" sz="2800" dirty="0" smtClean="0">
                <a:hlinkClick r:id="rId2"/>
              </a:rPr>
              <a:t>DOE.SchoolLunch@state.sd.us</a:t>
            </a:r>
            <a:endParaRPr lang="en-US" sz="2800" dirty="0" smtClean="0"/>
          </a:p>
          <a:p>
            <a:pPr lvl="1"/>
            <a:r>
              <a:rPr lang="en-US" sz="2600" dirty="0" smtClean="0"/>
              <a:t>Use “Local Wellness Policy question” in the subject line</a:t>
            </a:r>
            <a:endParaRPr lang="en-US" sz="2600" dirty="0"/>
          </a:p>
          <a:p>
            <a:r>
              <a:rPr lang="en-US" sz="2800" dirty="0" smtClean="0"/>
              <a:t>Phone</a:t>
            </a:r>
            <a:r>
              <a:rPr lang="en-US" sz="2800" dirty="0"/>
              <a:t>: 605-773-3413 </a:t>
            </a:r>
          </a:p>
          <a:p>
            <a:r>
              <a:rPr lang="en-US" sz="2800" dirty="0" smtClean="0"/>
              <a:t>Fax</a:t>
            </a:r>
            <a:r>
              <a:rPr lang="en-US" sz="2800" dirty="0"/>
              <a:t>: 605-773-6846 </a:t>
            </a:r>
          </a:p>
          <a:p>
            <a:endParaRPr lang="en-US" dirty="0"/>
          </a:p>
        </p:txBody>
      </p:sp>
      <p:sp>
        <p:nvSpPr>
          <p:cNvPr id="4" name="Slide Number Placeholder 3"/>
          <p:cNvSpPr>
            <a:spLocks noGrp="1"/>
          </p:cNvSpPr>
          <p:nvPr>
            <p:ph type="sldNum" sz="quarter" idx="12"/>
          </p:nvPr>
        </p:nvSpPr>
        <p:spPr/>
        <p:txBody>
          <a:bodyPr/>
          <a:lstStyle/>
          <a:p>
            <a:fld id="{5A332828-347C-49E4-86E5-82741DBFA656}" type="slidenum">
              <a:rPr lang="en-US" smtClean="0"/>
              <a:t>32</a:t>
            </a:fld>
            <a:endParaRPr lang="en-US"/>
          </a:p>
        </p:txBody>
      </p:sp>
    </p:spTree>
    <p:extLst>
      <p:ext uri="{BB962C8B-B14F-4D97-AF65-F5344CB8AC3E}">
        <p14:creationId xmlns:p14="http://schemas.microsoft.com/office/powerpoint/2010/main" val="205153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654040"/>
            <a:ext cx="8458199" cy="594360"/>
          </a:xfrm>
        </p:spPr>
        <p:txBody>
          <a:bodyPr/>
          <a:lstStyle/>
          <a:p>
            <a:r>
              <a:rPr lang="en-US" sz="2400" dirty="0" smtClean="0"/>
              <a:t>PICKING UP THE TAB: Everybody pays</a:t>
            </a:r>
            <a:br>
              <a:rPr lang="en-US" sz="2400" dirty="0" smtClean="0"/>
            </a:br>
            <a:r>
              <a:rPr lang="en-US" sz="2400" dirty="0" smtClean="0"/>
              <a:t>the price when nutrition and physical activity are ignored</a:t>
            </a:r>
            <a:endParaRPr lang="en-US" sz="2400" dirty="0"/>
          </a:p>
        </p:txBody>
      </p:sp>
      <p:sp>
        <p:nvSpPr>
          <p:cNvPr id="5" name="Text Placeholder 4"/>
          <p:cNvSpPr>
            <a:spLocks noGrp="1"/>
          </p:cNvSpPr>
          <p:nvPr>
            <p:ph type="body" sz="half" idx="2"/>
          </p:nvPr>
        </p:nvSpPr>
        <p:spPr/>
        <p:txBody>
          <a:bodyPr>
            <a:normAutofit/>
          </a:bodyPr>
          <a:lstStyle/>
          <a:p>
            <a:r>
              <a:rPr lang="en-US" sz="2400" dirty="0" smtClean="0">
                <a:hlinkClick r:id="rId2"/>
              </a:rPr>
              <a:t>http://www.genyouthnow.org</a:t>
            </a:r>
            <a:r>
              <a:rPr lang="en-US" sz="2400" dirty="0" smtClean="0"/>
              <a:t> </a:t>
            </a:r>
            <a:endParaRPr lang="en-US" sz="2400" dirty="0"/>
          </a:p>
        </p:txBody>
      </p:sp>
      <p:sp>
        <p:nvSpPr>
          <p:cNvPr id="6" name="Slide Number Placeholder 5"/>
          <p:cNvSpPr>
            <a:spLocks noGrp="1"/>
          </p:cNvSpPr>
          <p:nvPr>
            <p:ph type="sldNum" sz="quarter" idx="12"/>
          </p:nvPr>
        </p:nvSpPr>
        <p:spPr/>
        <p:txBody>
          <a:bodyPr/>
          <a:lstStyle/>
          <a:p>
            <a:fld id="{5A332828-347C-49E4-86E5-82741DBFA656}" type="slidenum">
              <a:rPr lang="en-US" smtClean="0"/>
              <a:pPr/>
              <a:t>4</a:t>
            </a:fld>
            <a:endParaRPr lang="en-US"/>
          </a:p>
        </p:txBody>
      </p:sp>
      <p:pic>
        <p:nvPicPr>
          <p:cNvPr id="205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a:xfrm>
            <a:off x="1371600" y="51258"/>
            <a:ext cx="5469907" cy="5435142"/>
          </a:xfrm>
        </p:spPr>
      </p:pic>
    </p:spTree>
    <p:extLst>
      <p:ext uri="{BB962C8B-B14F-4D97-AF65-F5344CB8AC3E}">
        <p14:creationId xmlns:p14="http://schemas.microsoft.com/office/powerpoint/2010/main" val="48155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2004</a:t>
            </a:r>
            <a:r>
              <a:rPr lang="en-US" sz="2400" dirty="0"/>
              <a:t>: Child Nutrition and Special Supplemental Nutrition Program for WIC Reauthorization Act</a:t>
            </a:r>
          </a:p>
          <a:p>
            <a:pPr lvl="1"/>
            <a:r>
              <a:rPr lang="en-US" sz="2400" dirty="0" smtClean="0"/>
              <a:t>2006-2007</a:t>
            </a:r>
            <a:r>
              <a:rPr lang="en-US" sz="2400" dirty="0"/>
              <a:t>: LEAs were required to establish a local school wellness policy</a:t>
            </a:r>
          </a:p>
          <a:p>
            <a:r>
              <a:rPr lang="en-US" sz="2400" dirty="0" smtClean="0"/>
              <a:t>2012</a:t>
            </a:r>
            <a:r>
              <a:rPr lang="en-US" sz="2400" dirty="0"/>
              <a:t>: Healthy, Hunger-Free Kids Act</a:t>
            </a:r>
          </a:p>
          <a:p>
            <a:pPr lvl="1"/>
            <a:r>
              <a:rPr lang="en-US" sz="2400" dirty="0" smtClean="0"/>
              <a:t>2013-14</a:t>
            </a:r>
            <a:r>
              <a:rPr lang="en-US" sz="2400" dirty="0"/>
              <a:t>: LEAs are to begin implementing the new requirements</a:t>
            </a:r>
          </a:p>
          <a:p>
            <a:pPr lvl="1"/>
            <a:r>
              <a:rPr lang="en-US" sz="2400" dirty="0" smtClean="0"/>
              <a:t>Held </a:t>
            </a:r>
            <a:r>
              <a:rPr lang="en-US" sz="2400" dirty="0"/>
              <a:t>accountable for implementation, assessment, and public </a:t>
            </a:r>
            <a:r>
              <a:rPr lang="en-US" sz="2400" dirty="0" smtClean="0"/>
              <a:t>updates</a:t>
            </a:r>
          </a:p>
          <a:p>
            <a:pPr lvl="1"/>
            <a:r>
              <a:rPr lang="en-US" sz="2400" dirty="0" smtClean="0"/>
              <a:t>Final Regulations go into effect on August 29, 2016</a:t>
            </a:r>
          </a:p>
          <a:p>
            <a:pPr lvl="1"/>
            <a:r>
              <a:rPr lang="en-US" sz="2400" b="1" dirty="0" smtClean="0">
                <a:solidFill>
                  <a:schemeClr val="accent2"/>
                </a:solidFill>
              </a:rPr>
              <a:t>LEAs must comply with these requirements by June 30, 2017</a:t>
            </a: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fld id="{5A332828-347C-49E4-86E5-82741DBFA656}" type="slidenum">
              <a:rPr lang="en-US" smtClean="0"/>
              <a:t>5</a:t>
            </a:fld>
            <a:endParaRPr lang="en-US"/>
          </a:p>
        </p:txBody>
      </p:sp>
    </p:spTree>
    <p:extLst>
      <p:ext uri="{BB962C8B-B14F-4D97-AF65-F5344CB8AC3E}">
        <p14:creationId xmlns:p14="http://schemas.microsoft.com/office/powerpoint/2010/main" val="367843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Hunger-Free Kids </a:t>
            </a:r>
            <a:r>
              <a:rPr lang="en-US" dirty="0" smtClean="0"/>
              <a:t>Act</a:t>
            </a:r>
            <a:endParaRPr lang="en-US" dirty="0"/>
          </a:p>
        </p:txBody>
      </p:sp>
      <p:sp>
        <p:nvSpPr>
          <p:cNvPr id="3" name="Content Placeholder 2"/>
          <p:cNvSpPr>
            <a:spLocks noGrp="1"/>
          </p:cNvSpPr>
          <p:nvPr>
            <p:ph idx="1"/>
          </p:nvPr>
        </p:nvSpPr>
        <p:spPr/>
        <p:txBody>
          <a:bodyPr>
            <a:normAutofit/>
          </a:bodyPr>
          <a:lstStyle/>
          <a:p>
            <a:r>
              <a:rPr lang="en-US" sz="2800" dirty="0" smtClean="0"/>
              <a:t>Nutrition </a:t>
            </a:r>
            <a:r>
              <a:rPr lang="en-US" sz="2800" dirty="0"/>
              <a:t>promotion, nutrition education, physical activity, and other school-based activities</a:t>
            </a:r>
          </a:p>
          <a:p>
            <a:r>
              <a:rPr lang="en-US" sz="2800" dirty="0" smtClean="0"/>
              <a:t>Include </a:t>
            </a:r>
            <a:r>
              <a:rPr lang="en-US" sz="2800" dirty="0"/>
              <a:t>nutrition guidelines for all foods</a:t>
            </a:r>
          </a:p>
          <a:p>
            <a:r>
              <a:rPr lang="en-US" sz="2800" dirty="0" smtClean="0"/>
              <a:t>Variety </a:t>
            </a:r>
            <a:r>
              <a:rPr lang="en-US" sz="2800" dirty="0"/>
              <a:t>of stakeholders</a:t>
            </a:r>
          </a:p>
          <a:p>
            <a:r>
              <a:rPr lang="en-US" sz="2800" dirty="0" smtClean="0"/>
              <a:t>Inform </a:t>
            </a:r>
            <a:r>
              <a:rPr lang="en-US" sz="2800" dirty="0"/>
              <a:t>and update the public</a:t>
            </a:r>
          </a:p>
          <a:p>
            <a:r>
              <a:rPr lang="en-US" sz="2800" dirty="0" smtClean="0"/>
              <a:t>Measure </a:t>
            </a:r>
            <a:r>
              <a:rPr lang="en-US" sz="2800" dirty="0"/>
              <a:t>compliance</a:t>
            </a:r>
          </a:p>
          <a:p>
            <a:r>
              <a:rPr lang="en-US" sz="2800" dirty="0" smtClean="0"/>
              <a:t>Designate </a:t>
            </a:r>
            <a:r>
              <a:rPr lang="en-US" sz="2800" dirty="0"/>
              <a:t>a school official</a:t>
            </a:r>
          </a:p>
        </p:txBody>
      </p:sp>
      <p:sp>
        <p:nvSpPr>
          <p:cNvPr id="4" name="Slide Number Placeholder 3"/>
          <p:cNvSpPr>
            <a:spLocks noGrp="1"/>
          </p:cNvSpPr>
          <p:nvPr>
            <p:ph type="sldNum" sz="quarter" idx="12"/>
          </p:nvPr>
        </p:nvSpPr>
        <p:spPr/>
        <p:txBody>
          <a:bodyPr/>
          <a:lstStyle/>
          <a:p>
            <a:fld id="{5A332828-347C-49E4-86E5-82741DBFA656}" type="slidenum">
              <a:rPr lang="en-US" smtClean="0"/>
              <a:t>6</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190999"/>
            <a:ext cx="1877112"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59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Discretion </a:t>
            </a:r>
          </a:p>
        </p:txBody>
      </p:sp>
      <p:sp>
        <p:nvSpPr>
          <p:cNvPr id="3" name="Content Placeholder 2"/>
          <p:cNvSpPr>
            <a:spLocks noGrp="1"/>
          </p:cNvSpPr>
          <p:nvPr>
            <p:ph idx="1"/>
          </p:nvPr>
        </p:nvSpPr>
        <p:spPr/>
        <p:txBody>
          <a:bodyPr/>
          <a:lstStyle/>
          <a:p>
            <a:r>
              <a:rPr lang="en-US" sz="2800" dirty="0" smtClean="0"/>
              <a:t>LEAs </a:t>
            </a:r>
            <a:r>
              <a:rPr lang="en-US" sz="2800" dirty="0"/>
              <a:t>can determine individual goals based on the needs of their schools </a:t>
            </a:r>
          </a:p>
          <a:p>
            <a:r>
              <a:rPr lang="en-US" sz="2800" dirty="0" smtClean="0"/>
              <a:t>Goals must be </a:t>
            </a:r>
            <a:r>
              <a:rPr lang="en-US" sz="2800" u="sng" dirty="0" smtClean="0"/>
              <a:t>evidence-based strategies</a:t>
            </a:r>
            <a:r>
              <a:rPr lang="en-US" sz="2800" dirty="0"/>
              <a:t>, that means </a:t>
            </a:r>
            <a:r>
              <a:rPr lang="en-US" sz="2800" dirty="0" smtClean="0"/>
              <a:t>the strategies you choose have </a:t>
            </a:r>
            <a:r>
              <a:rPr lang="en-US" sz="2800" dirty="0"/>
              <a:t>been evaluated, </a:t>
            </a:r>
            <a:r>
              <a:rPr lang="en-US" sz="2800" dirty="0" smtClean="0"/>
              <a:t>studied, and peer-reviewed</a:t>
            </a:r>
            <a:r>
              <a:rPr lang="en-US" sz="2800" dirty="0"/>
              <a:t>.</a:t>
            </a:r>
            <a:endParaRPr lang="en-US" sz="2800" dirty="0" smtClean="0"/>
          </a:p>
          <a:p>
            <a:r>
              <a:rPr lang="en-US" sz="2800" dirty="0"/>
              <a:t>Law only requires one goal per </a:t>
            </a:r>
            <a:r>
              <a:rPr lang="en-US" sz="2800" dirty="0" smtClean="0"/>
              <a:t>area: </a:t>
            </a:r>
          </a:p>
          <a:p>
            <a:pPr marL="925830" lvl="1" indent="-514350">
              <a:buFont typeface="+mj-lt"/>
              <a:buAutoNum type="arabicPeriod"/>
            </a:pPr>
            <a:r>
              <a:rPr lang="en-US" sz="2600" dirty="0" smtClean="0"/>
              <a:t>Nutrition Promotion and Education</a:t>
            </a:r>
          </a:p>
          <a:p>
            <a:pPr marL="925830" lvl="1" indent="-514350">
              <a:buFont typeface="+mj-lt"/>
              <a:buAutoNum type="arabicPeriod"/>
            </a:pPr>
            <a:r>
              <a:rPr lang="en-US" sz="2600" dirty="0" smtClean="0"/>
              <a:t>Physical Activity</a:t>
            </a:r>
          </a:p>
          <a:p>
            <a:pPr marL="925830" lvl="1" indent="-514350">
              <a:buFont typeface="+mj-lt"/>
              <a:buAutoNum type="arabicPeriod"/>
            </a:pPr>
            <a:r>
              <a:rPr lang="en-US" sz="2600" dirty="0" smtClean="0"/>
              <a:t>Other School-Based Activities</a:t>
            </a:r>
            <a:endParaRPr lang="en-US" sz="2600" dirty="0"/>
          </a:p>
          <a:p>
            <a:endParaRPr lang="en-US" sz="2800" dirty="0"/>
          </a:p>
          <a:p>
            <a:endParaRPr lang="en-US" dirty="0"/>
          </a:p>
        </p:txBody>
      </p:sp>
      <p:sp>
        <p:nvSpPr>
          <p:cNvPr id="4" name="Slide Number Placeholder 3"/>
          <p:cNvSpPr>
            <a:spLocks noGrp="1"/>
          </p:cNvSpPr>
          <p:nvPr>
            <p:ph type="sldNum" sz="quarter" idx="12"/>
          </p:nvPr>
        </p:nvSpPr>
        <p:spPr/>
        <p:txBody>
          <a:bodyPr/>
          <a:lstStyle/>
          <a:p>
            <a:fld id="{5A332828-347C-49E4-86E5-82741DBFA656}" type="slidenum">
              <a:rPr lang="en-US" smtClean="0"/>
              <a:t>7</a:t>
            </a:fld>
            <a:endParaRPr lang="en-US"/>
          </a:p>
        </p:txBody>
      </p:sp>
    </p:spTree>
    <p:extLst>
      <p:ext uri="{BB962C8B-B14F-4D97-AF65-F5344CB8AC3E}">
        <p14:creationId xmlns:p14="http://schemas.microsoft.com/office/powerpoint/2010/main" val="891372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 Sample </a:t>
            </a:r>
            <a:r>
              <a:rPr lang="en-US" dirty="0"/>
              <a:t>Wellness </a:t>
            </a:r>
            <a:r>
              <a:rPr lang="en-US" dirty="0" smtClean="0"/>
              <a:t>Policy</a:t>
            </a:r>
            <a:endParaRPr lang="en-US" dirty="0"/>
          </a:p>
        </p:txBody>
      </p:sp>
      <p:sp>
        <p:nvSpPr>
          <p:cNvPr id="3" name="Content Placeholder 2"/>
          <p:cNvSpPr>
            <a:spLocks noGrp="1"/>
          </p:cNvSpPr>
          <p:nvPr>
            <p:ph idx="1"/>
          </p:nvPr>
        </p:nvSpPr>
        <p:spPr/>
        <p:txBody>
          <a:bodyPr/>
          <a:lstStyle/>
          <a:p>
            <a:endParaRPr lang="en-US" dirty="0" smtClean="0">
              <a:solidFill>
                <a:schemeClr val="accent2"/>
              </a:solidFill>
              <a:hlinkClick r:id="rId2"/>
            </a:endParaRPr>
          </a:p>
          <a:p>
            <a:endParaRPr lang="en-US" dirty="0" smtClean="0">
              <a:solidFill>
                <a:schemeClr val="accent2"/>
              </a:solidFill>
              <a:hlinkClick r:id="rId2"/>
            </a:endParaRPr>
          </a:p>
          <a:p>
            <a:endParaRPr lang="en-US" dirty="0">
              <a:solidFill>
                <a:schemeClr val="accent2"/>
              </a:solidFill>
              <a:hlinkClick r:id="rId2"/>
            </a:endParaRPr>
          </a:p>
          <a:p>
            <a:endParaRPr lang="en-US" dirty="0" smtClean="0">
              <a:solidFill>
                <a:schemeClr val="accent2"/>
              </a:solidFill>
              <a:hlinkClick r:id="rId2"/>
            </a:endParaRPr>
          </a:p>
          <a:p>
            <a:endParaRPr lang="en-US" dirty="0">
              <a:solidFill>
                <a:schemeClr val="accent2"/>
              </a:solidFill>
              <a:hlinkClick r:id="rId2"/>
            </a:endParaRPr>
          </a:p>
          <a:p>
            <a:r>
              <a:rPr lang="en-US" dirty="0">
                <a:solidFill>
                  <a:schemeClr val="accent2"/>
                </a:solidFill>
                <a:hlinkClick r:id="rId3"/>
              </a:rPr>
              <a:t>http://</a:t>
            </a:r>
            <a:r>
              <a:rPr lang="en-US" dirty="0" smtClean="0">
                <a:solidFill>
                  <a:schemeClr val="accent2"/>
                </a:solidFill>
                <a:hlinkClick r:id="rId3"/>
              </a:rPr>
              <a:t>doe.sd.gov/cans/documents/17-SDWell.pdf</a:t>
            </a:r>
            <a:endParaRPr lang="en-US" dirty="0" smtClean="0">
              <a:solidFill>
                <a:schemeClr val="accent2"/>
              </a:solidFill>
            </a:endParaRPr>
          </a:p>
          <a:p>
            <a:pPr marL="114300" indent="0">
              <a:buNone/>
            </a:pPr>
            <a:endParaRPr lang="en-US" dirty="0">
              <a:solidFill>
                <a:schemeClr val="accent2"/>
              </a:solidFill>
            </a:endParaRPr>
          </a:p>
          <a:p>
            <a:r>
              <a:rPr lang="en-US" dirty="0" smtClean="0"/>
              <a:t>Model policy can be used to compare and strengthen your current wellness policy</a:t>
            </a:r>
          </a:p>
          <a:p>
            <a:pPr lvl="1"/>
            <a:r>
              <a:rPr lang="en-US" dirty="0" smtClean="0"/>
              <a:t>Word and PDF versions available</a:t>
            </a:r>
            <a:endParaRPr lang="en-US" dirty="0"/>
          </a:p>
        </p:txBody>
      </p:sp>
      <p:sp>
        <p:nvSpPr>
          <p:cNvPr id="4" name="Slide Number Placeholder 3"/>
          <p:cNvSpPr>
            <a:spLocks noGrp="1"/>
          </p:cNvSpPr>
          <p:nvPr>
            <p:ph type="sldNum" sz="quarter" idx="12"/>
          </p:nvPr>
        </p:nvSpPr>
        <p:spPr/>
        <p:txBody>
          <a:bodyPr/>
          <a:lstStyle/>
          <a:p>
            <a:fld id="{5A332828-347C-49E4-86E5-82741DBFA656}" type="slidenum">
              <a:rPr lang="en-US" smtClean="0"/>
              <a:t>8</a:t>
            </a:fld>
            <a:endParaRPr lang="en-US"/>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5400"/>
            <a:ext cx="71056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0737" y="2525280"/>
            <a:ext cx="44481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08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Education &amp; Promotion</a:t>
            </a:r>
            <a:endParaRPr lang="en-US" dirty="0"/>
          </a:p>
        </p:txBody>
      </p:sp>
      <p:sp>
        <p:nvSpPr>
          <p:cNvPr id="3" name="Content Placeholder 2"/>
          <p:cNvSpPr>
            <a:spLocks noGrp="1"/>
          </p:cNvSpPr>
          <p:nvPr>
            <p:ph idx="1"/>
          </p:nvPr>
        </p:nvSpPr>
        <p:spPr/>
        <p:txBody>
          <a:bodyPr>
            <a:normAutofit/>
          </a:bodyPr>
          <a:lstStyle/>
          <a:p>
            <a:r>
              <a:rPr lang="en-US" sz="2800" dirty="0" smtClean="0"/>
              <a:t>Choose one or more nutrition education and promotion goal(s) for your policy</a:t>
            </a:r>
          </a:p>
          <a:p>
            <a:r>
              <a:rPr lang="en-US" sz="2800" dirty="0" smtClean="0"/>
              <a:t>Some examples from the sample wellness policy: </a:t>
            </a:r>
          </a:p>
          <a:p>
            <a:pPr lvl="1"/>
            <a:r>
              <a:rPr lang="en-US" sz="2600" dirty="0" smtClean="0"/>
              <a:t>Student artwork displayed in the service and/or dining areas</a:t>
            </a:r>
          </a:p>
          <a:p>
            <a:pPr lvl="1"/>
            <a:r>
              <a:rPr lang="en-US" sz="2600" dirty="0"/>
              <a:t>Offering contest, surveys</a:t>
            </a:r>
            <a:r>
              <a:rPr lang="en-US" sz="2600" dirty="0" smtClean="0"/>
              <a:t>, promotions</a:t>
            </a:r>
            <a:r>
              <a:rPr lang="en-US" sz="2600" dirty="0"/>
              <a:t>, or taste-testing</a:t>
            </a:r>
          </a:p>
          <a:p>
            <a:pPr lvl="1"/>
            <a:r>
              <a:rPr lang="en-US" sz="2600" dirty="0" smtClean="0"/>
              <a:t>Providing </a:t>
            </a:r>
            <a:r>
              <a:rPr lang="en-US" sz="2600" dirty="0"/>
              <a:t>information to </a:t>
            </a:r>
            <a:r>
              <a:rPr lang="en-US" sz="2600" dirty="0" smtClean="0"/>
              <a:t>families to </a:t>
            </a:r>
            <a:r>
              <a:rPr lang="en-US" sz="2600" dirty="0"/>
              <a:t>encourage consumption </a:t>
            </a:r>
            <a:r>
              <a:rPr lang="en-US" sz="2600" dirty="0" smtClean="0"/>
              <a:t>of healthy </a:t>
            </a:r>
            <a:r>
              <a:rPr lang="en-US" sz="2600" dirty="0"/>
              <a:t>foods at home</a:t>
            </a:r>
          </a:p>
          <a:p>
            <a:pPr lvl="1"/>
            <a:r>
              <a:rPr lang="en-US" sz="2600" dirty="0" smtClean="0"/>
              <a:t>Posting </a:t>
            </a:r>
            <a:r>
              <a:rPr lang="en-US" sz="2600" dirty="0"/>
              <a:t>nutrition and </a:t>
            </a:r>
            <a:r>
              <a:rPr lang="en-US" sz="2600" dirty="0" smtClean="0"/>
              <a:t>health posters</a:t>
            </a:r>
            <a:endParaRPr lang="en-US" sz="2600" dirty="0">
              <a:solidFill>
                <a:schemeClr val="accent2"/>
              </a:solidFill>
            </a:endParaRPr>
          </a:p>
        </p:txBody>
      </p:sp>
      <p:sp>
        <p:nvSpPr>
          <p:cNvPr id="4" name="Slide Number Placeholder 3"/>
          <p:cNvSpPr>
            <a:spLocks noGrp="1"/>
          </p:cNvSpPr>
          <p:nvPr>
            <p:ph type="sldNum" sz="quarter" idx="12"/>
          </p:nvPr>
        </p:nvSpPr>
        <p:spPr/>
        <p:txBody>
          <a:bodyPr/>
          <a:lstStyle/>
          <a:p>
            <a:fld id="{5A332828-347C-49E4-86E5-82741DBFA656}" type="slidenum">
              <a:rPr lang="en-US" smtClean="0"/>
              <a:t>9</a:t>
            </a:fld>
            <a:endParaRPr lang="en-US"/>
          </a:p>
        </p:txBody>
      </p:sp>
    </p:spTree>
    <p:extLst>
      <p:ext uri="{BB962C8B-B14F-4D97-AF65-F5344CB8AC3E}">
        <p14:creationId xmlns:p14="http://schemas.microsoft.com/office/powerpoint/2010/main" val="1745107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2008</TotalTime>
  <Words>1419</Words>
  <Application>Microsoft Office PowerPoint</Application>
  <PresentationFormat>On-screen Show (4:3)</PresentationFormat>
  <Paragraphs>268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Adjacency</vt:lpstr>
      <vt:lpstr>Local Wellness Policy</vt:lpstr>
      <vt:lpstr>School Wellness Policy Benefits</vt:lpstr>
      <vt:lpstr>Healthy Students are Better Students!</vt:lpstr>
      <vt:lpstr>PICKING UP THE TAB: Everybody pays the price when nutrition and physical activity are ignored</vt:lpstr>
      <vt:lpstr>Background</vt:lpstr>
      <vt:lpstr>Healthy, Hunger-Free Kids Act</vt:lpstr>
      <vt:lpstr>Local Discretion </vt:lpstr>
      <vt:lpstr>SD Sample Wellness Policy</vt:lpstr>
      <vt:lpstr>Nutrition Education &amp; Promotion</vt:lpstr>
      <vt:lpstr>Nutrition Education Resources </vt:lpstr>
      <vt:lpstr>Physical Activity</vt:lpstr>
      <vt:lpstr>Physical Activity Resources  </vt:lpstr>
      <vt:lpstr>Other School Based Activities </vt:lpstr>
      <vt:lpstr>Other School-Based Activities</vt:lpstr>
      <vt:lpstr>All Food Available on Campus </vt:lpstr>
      <vt:lpstr>Food Based Marketing</vt:lpstr>
      <vt:lpstr>Marketing Examples</vt:lpstr>
      <vt:lpstr>Local Wellness Policy Process  </vt:lpstr>
      <vt:lpstr>Assembling the Team </vt:lpstr>
      <vt:lpstr>Needs Assessment</vt:lpstr>
      <vt:lpstr>Does Your District Wellness Policy Measure Up? </vt:lpstr>
      <vt:lpstr>Needs Assessment</vt:lpstr>
      <vt:lpstr>Implementation &amp; Monitoring</vt:lpstr>
      <vt:lpstr>Recordkeeping</vt:lpstr>
      <vt:lpstr>Reporting to the Public</vt:lpstr>
      <vt:lpstr>More Wellness Resources:  Team Nutrition</vt:lpstr>
      <vt:lpstr>State Agency Review Process </vt:lpstr>
      <vt:lpstr>Smart Snack Requirements Beverages</vt:lpstr>
      <vt:lpstr>Smart Snack Requirements Food</vt:lpstr>
      <vt:lpstr>Local School Wellness Policy  Additional Resources</vt:lpstr>
      <vt:lpstr>Local Wellness Policy:  Final Regulation Update Training Credit</vt:lpstr>
      <vt:lpstr>Questions?</vt:lpstr>
    </vt:vector>
  </TitlesOfParts>
  <Company>State of South Dakota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Wellness Policy</dc:title>
  <dc:creator>Watterson, Cheriee</dc:creator>
  <cp:lastModifiedBy>Rob Ingalls</cp:lastModifiedBy>
  <cp:revision>33</cp:revision>
  <dcterms:created xsi:type="dcterms:W3CDTF">2016-09-28T13:22:04Z</dcterms:created>
  <dcterms:modified xsi:type="dcterms:W3CDTF">2017-04-17T14:13:59Z</dcterms:modified>
</cp:coreProperties>
</file>