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35"/>
  </p:notesMasterIdLst>
  <p:sldIdLst>
    <p:sldId id="256" r:id="rId2"/>
    <p:sldId id="299"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301" r:id="rId22"/>
    <p:sldId id="276" r:id="rId23"/>
    <p:sldId id="277" r:id="rId24"/>
    <p:sldId id="278" r:id="rId25"/>
    <p:sldId id="279" r:id="rId26"/>
    <p:sldId id="280" r:id="rId27"/>
    <p:sldId id="281" r:id="rId28"/>
    <p:sldId id="282" r:id="rId29"/>
    <p:sldId id="283" r:id="rId30"/>
    <p:sldId id="302" r:id="rId31"/>
    <p:sldId id="284" r:id="rId32"/>
    <p:sldId id="303" r:id="rId33"/>
    <p:sldId id="296" r:id="rId3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3858" autoAdjust="0"/>
  </p:normalViewPr>
  <p:slideViewPr>
    <p:cSldViewPr>
      <p:cViewPr varScale="1">
        <p:scale>
          <a:sx n="75" d="100"/>
          <a:sy n="75" d="100"/>
        </p:scale>
        <p:origin x="101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D6B2505-CA69-4988-AE9B-89D1F61B4E53}" type="datetimeFigureOut">
              <a:rPr lang="en-US" smtClean="0"/>
              <a:t>10/05/2018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D8CE8260-0B86-4C40-94C6-7FED4659F7A2}" type="slidenum">
              <a:rPr lang="en-US" smtClean="0"/>
              <a:t>‹#›</a:t>
            </a:fld>
            <a:endParaRPr lang="en-US"/>
          </a:p>
        </p:txBody>
      </p:sp>
    </p:spTree>
    <p:extLst>
      <p:ext uri="{BB962C8B-B14F-4D97-AF65-F5344CB8AC3E}">
        <p14:creationId xmlns:p14="http://schemas.microsoft.com/office/powerpoint/2010/main" val="1363501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a:t>The following webinar will discuss</a:t>
            </a:r>
            <a:r>
              <a:rPr lang="en-US" altLang="en-US" baseline="0" dirty="0"/>
              <a:t> reporting </a:t>
            </a:r>
            <a:r>
              <a:rPr lang="en-US" altLang="en-US" dirty="0"/>
              <a:t>verification activities for the National School Lunch Program.</a:t>
            </a:r>
          </a:p>
          <a:p>
            <a:endParaRPr lang="en-US" dirty="0"/>
          </a:p>
          <a:p>
            <a:pPr defTabSz="931774">
              <a:defRPr/>
            </a:pPr>
            <a:r>
              <a:rPr lang="en-US" altLang="en-US" dirty="0"/>
              <a:t>As a friendly reminder, please mute your phones during the webinar.</a:t>
            </a:r>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1</a:t>
            </a:fld>
            <a:endParaRPr lang="en-US"/>
          </a:p>
        </p:txBody>
      </p:sp>
    </p:spTree>
    <p:extLst>
      <p:ext uri="{BB962C8B-B14F-4D97-AF65-F5344CB8AC3E}">
        <p14:creationId xmlns:p14="http://schemas.microsoft.com/office/powerpoint/2010/main" val="32535708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altLang="en-US" dirty="0"/>
              <a:t>Section 3 asks for information regarding Direct Certification.</a:t>
            </a:r>
          </a:p>
          <a:p>
            <a:pPr>
              <a:defRPr/>
            </a:pPr>
            <a:endParaRPr lang="en-US" altLang="en-US" dirty="0"/>
          </a:p>
          <a:p>
            <a:pPr>
              <a:defRPr/>
            </a:pPr>
            <a:r>
              <a:rPr lang="en-US" altLang="en-US" dirty="0"/>
              <a:t>Directly certified students are those students who are directly identified by a State agency or program coordinator to receive benefits.  </a:t>
            </a:r>
          </a:p>
          <a:p>
            <a:pPr marL="174708" indent="-174708">
              <a:buFont typeface="Arial" panose="020B0604020202020204" pitchFamily="34" charset="0"/>
              <a:buChar char="•"/>
              <a:defRPr/>
            </a:pPr>
            <a:r>
              <a:rPr lang="en-US" altLang="en-US" dirty="0"/>
              <a:t>Documentation for students that are homeless, migrant, runway, foster, and head start must be on file prior to certifying the child’s eligibility for free meals</a:t>
            </a:r>
          </a:p>
          <a:p>
            <a:pPr marL="640594" lvl="1" indent="-174708">
              <a:buFont typeface="Arial" panose="020B0604020202020204" pitchFamily="34" charset="0"/>
              <a:buChar char="•"/>
              <a:defRPr/>
            </a:pPr>
            <a:r>
              <a:rPr lang="en-US" altLang="en-US" dirty="0"/>
              <a:t>Once documentation is on file, these children are now considered directly certified, and you would report them accordingly</a:t>
            </a:r>
          </a:p>
          <a:p>
            <a:pPr marL="174708" indent="-174708">
              <a:buFont typeface="Arial" panose="020B0604020202020204" pitchFamily="34" charset="0"/>
              <a:buChar char="•"/>
              <a:defRPr/>
            </a:pPr>
            <a:endParaRPr lang="en-US" altLang="en-US" dirty="0"/>
          </a:p>
          <a:p>
            <a:pPr marL="174708" indent="-174708">
              <a:buFont typeface="Arial" panose="020B0604020202020204" pitchFamily="34" charset="0"/>
              <a:buChar char="•"/>
              <a:defRPr/>
            </a:pPr>
            <a:r>
              <a:rPr lang="en-US" altLang="en-US" dirty="0"/>
              <a:t>Direct Certification supersedes all other forms of eligibility</a:t>
            </a:r>
          </a:p>
          <a:p>
            <a:pPr>
              <a:buFont typeface="Arial" panose="020B0604020202020204" pitchFamily="34" charset="0"/>
              <a:buNone/>
              <a:defRPr/>
            </a:pPr>
            <a:endParaRPr lang="en-US" altLang="en-US" dirty="0"/>
          </a:p>
          <a:p>
            <a:pPr marL="174708" indent="-174708">
              <a:buFont typeface="Arial" panose="020B0604020202020204" pitchFamily="34" charset="0"/>
              <a:buChar char="•"/>
              <a:defRPr/>
            </a:pPr>
            <a:r>
              <a:rPr lang="en-US" altLang="en-US" dirty="0"/>
              <a:t>If a household filled out a free/reduced application, but appears on a direct certification list from </a:t>
            </a:r>
            <a:r>
              <a:rPr lang="en-US" altLang="en-US" dirty="0" err="1"/>
              <a:t>iMATCH</a:t>
            </a:r>
            <a:r>
              <a:rPr lang="en-US" altLang="en-US" dirty="0"/>
              <a:t>, the students listed on the application are considered directly certified</a:t>
            </a:r>
          </a:p>
          <a:p>
            <a:pPr>
              <a:defRPr/>
            </a:pPr>
            <a:endParaRPr lang="en-US" altLang="en-US" dirty="0"/>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10</a:t>
            </a:fld>
            <a:endParaRPr lang="en-US"/>
          </a:p>
        </p:txBody>
      </p:sp>
    </p:spTree>
    <p:extLst>
      <p:ext uri="{BB962C8B-B14F-4D97-AF65-F5344CB8AC3E}">
        <p14:creationId xmlns:p14="http://schemas.microsoft.com/office/powerpoint/2010/main" val="35411659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altLang="en-US" u="sng" dirty="0"/>
              <a:t>All SFAs must complete Section 3.</a:t>
            </a:r>
          </a:p>
          <a:p>
            <a:pPr>
              <a:defRPr/>
            </a:pPr>
            <a:endParaRPr lang="en-US" altLang="en-US" u="sng" dirty="0"/>
          </a:p>
          <a:p>
            <a:pPr>
              <a:defRPr/>
            </a:pPr>
            <a:r>
              <a:rPr lang="en-US" altLang="en-US" u="sng" dirty="0"/>
              <a:t>As a reminder, students approved as directly certified FREE eligible are not subject to verification.</a:t>
            </a:r>
          </a:p>
          <a:p>
            <a:pPr>
              <a:defRPr/>
            </a:pPr>
            <a:endParaRPr lang="en-US" altLang="en-US" u="sng" dirty="0"/>
          </a:p>
          <a:p>
            <a:pPr>
              <a:defRPr/>
            </a:pPr>
            <a:r>
              <a:rPr lang="en-US" dirty="0"/>
              <a:t>If all schools within the SFA were not required to perform direct certification with SNAP, click the box for question 3-1, and leave the rest of Section 3 blank.</a:t>
            </a:r>
          </a:p>
          <a:p>
            <a:pPr marL="174708" indent="-174708">
              <a:buFont typeface="Arial" panose="020B0604020202020204" pitchFamily="34" charset="0"/>
              <a:buChar char="•"/>
              <a:defRPr/>
            </a:pPr>
            <a:r>
              <a:rPr lang="en-US" dirty="0"/>
              <a:t>This applies only to SFAs that are beyond their Provision 2 or 3 base year.</a:t>
            </a:r>
          </a:p>
          <a:p>
            <a:pPr>
              <a:defRPr/>
            </a:pPr>
            <a:endParaRPr lang="en-US" altLang="en-US" u="sng" dirty="0"/>
          </a:p>
          <a:p>
            <a:pPr>
              <a:defRPr/>
            </a:pPr>
            <a:r>
              <a:rPr lang="en-US" altLang="en-US" dirty="0"/>
              <a:t>Report students approved as FREE eligible as of the</a:t>
            </a:r>
            <a:r>
              <a:rPr lang="en-US" altLang="en-US" b="1" dirty="0"/>
              <a:t> last operating day in October</a:t>
            </a:r>
          </a:p>
          <a:p>
            <a:pPr>
              <a:defRPr/>
            </a:pPr>
            <a:endParaRPr lang="en-US" altLang="en-US" b="1" dirty="0"/>
          </a:p>
          <a:p>
            <a:pPr>
              <a:defRPr/>
            </a:pPr>
            <a:r>
              <a:rPr lang="en-US" altLang="en-US" dirty="0"/>
              <a:t>We will continue with Section 3 in more detail on the next slide.</a:t>
            </a:r>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11</a:t>
            </a:fld>
            <a:endParaRPr lang="en-US"/>
          </a:p>
        </p:txBody>
      </p:sp>
    </p:spTree>
    <p:extLst>
      <p:ext uri="{BB962C8B-B14F-4D97-AF65-F5344CB8AC3E}">
        <p14:creationId xmlns:p14="http://schemas.microsoft.com/office/powerpoint/2010/main" val="11039520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anose="020B0604020202020204" pitchFamily="34" charset="0"/>
              <a:buNone/>
              <a:defRPr/>
            </a:pPr>
            <a:r>
              <a:rPr lang="en-US" dirty="0"/>
              <a:t>If you are setting a Provision 2 or 3 base year, or do not operate under a special provision, the rest of Section 3 must be completed.</a:t>
            </a:r>
          </a:p>
          <a:p>
            <a:pPr>
              <a:buFont typeface="Arial" panose="020B0604020202020204" pitchFamily="34" charset="0"/>
              <a:buNone/>
              <a:defRPr/>
            </a:pPr>
            <a:endParaRPr lang="en-US" dirty="0"/>
          </a:p>
          <a:p>
            <a:pPr>
              <a:buFont typeface="Arial" panose="020B0604020202020204" pitchFamily="34" charset="0"/>
              <a:buNone/>
              <a:defRPr/>
            </a:pPr>
            <a:r>
              <a:rPr lang="en-US" dirty="0"/>
              <a:t>First, we will look at Question 3-2.</a:t>
            </a:r>
          </a:p>
          <a:p>
            <a:pPr>
              <a:buFont typeface="Arial" panose="020B0604020202020204" pitchFamily="34" charset="0"/>
              <a:buNone/>
              <a:defRPr/>
            </a:pPr>
            <a:endParaRPr lang="en-US" dirty="0"/>
          </a:p>
          <a:p>
            <a:pPr>
              <a:buFont typeface="Arial" panose="020B0604020202020204" pitchFamily="34" charset="0"/>
              <a:buNone/>
              <a:defRPr/>
            </a:pPr>
            <a:r>
              <a:rPr lang="en-US" dirty="0"/>
              <a:t>In question 3-2, report the total number of students within the SFA that are directly certified as SNAP eligible. </a:t>
            </a:r>
          </a:p>
          <a:p>
            <a:pPr marL="174708" indent="-174708">
              <a:buFont typeface="Arial" panose="020B0604020202020204" pitchFamily="34" charset="0"/>
              <a:buChar char="•"/>
              <a:defRPr/>
            </a:pPr>
            <a:r>
              <a:rPr lang="en-US" dirty="0"/>
              <a:t>Students to be counted would include:</a:t>
            </a:r>
          </a:p>
          <a:p>
            <a:pPr marL="640594" lvl="1" indent="-174708">
              <a:buFont typeface="Arial" panose="020B0604020202020204" pitchFamily="34" charset="0"/>
              <a:buChar char="•"/>
              <a:defRPr/>
            </a:pPr>
            <a:r>
              <a:rPr lang="en-US" dirty="0"/>
              <a:t>Students found on </a:t>
            </a:r>
            <a:r>
              <a:rPr lang="en-US" dirty="0" err="1"/>
              <a:t>iMATCH</a:t>
            </a:r>
            <a:r>
              <a:rPr lang="en-US" dirty="0"/>
              <a:t> listed to be SNAP eligible</a:t>
            </a:r>
          </a:p>
          <a:p>
            <a:pPr marL="640594" lvl="1" indent="-174708">
              <a:buFont typeface="Arial" panose="020B0604020202020204" pitchFamily="34" charset="0"/>
              <a:buChar char="•"/>
              <a:defRPr/>
            </a:pPr>
            <a:r>
              <a:rPr lang="en-US" dirty="0"/>
              <a:t>Direct notification of a students benefits from the SNAP (DSS) office</a:t>
            </a:r>
          </a:p>
          <a:p>
            <a:pPr marL="174708" indent="-174708">
              <a:buFont typeface="Arial" panose="020B0604020202020204" pitchFamily="34" charset="0"/>
              <a:buChar char="•"/>
              <a:defRPr/>
            </a:pPr>
            <a:r>
              <a:rPr lang="en-US" dirty="0"/>
              <a:t>As a reminder, do not include students in this count in which a household provided a SNAP letter; this will be specifically reported later</a:t>
            </a:r>
          </a:p>
          <a:p>
            <a:pPr>
              <a:buFont typeface="Arial" panose="020B0604020202020204" pitchFamily="34" charset="0"/>
              <a:buNone/>
              <a:defRPr/>
            </a:pPr>
            <a:endParaRPr lang="en-US" dirty="0"/>
          </a:p>
          <a:p>
            <a:pPr>
              <a:buFont typeface="Arial" panose="020B0604020202020204" pitchFamily="34" charset="0"/>
              <a:buNone/>
              <a:defRPr/>
            </a:pPr>
            <a:r>
              <a:rPr lang="en-US" altLang="en-US" dirty="0"/>
              <a:t>If a student is directly certified with SNAP as well as with another program (for example, TANF or eligible homeless), include the student in the SNAP count in Question 3-2. This would also include any student in the SFA approved as eligible based on extended certification through an eligible student in the primary household who has been directly certified with SNAP. </a:t>
            </a:r>
          </a:p>
          <a:p>
            <a:pPr>
              <a:buFont typeface="Arial" panose="020B0604020202020204" pitchFamily="34" charset="0"/>
              <a:buNone/>
              <a:defRPr/>
            </a:pPr>
            <a:endParaRPr lang="en-US" altLang="en-US" dirty="0"/>
          </a:p>
          <a:p>
            <a:pPr>
              <a:buFont typeface="Arial" panose="020B0604020202020204" pitchFamily="34" charset="0"/>
              <a:buNone/>
              <a:defRPr/>
            </a:pPr>
            <a:r>
              <a:rPr lang="en-US" altLang="en-US" dirty="0"/>
              <a:t>DO NOT include SNAP letter method certifications in this SNAP count. Report these students in Question 3-4. (SNAP letter method certification means the family submits a letter from the SNAP agency to document receipt of SNAP benefits. This is not considered direct certification and is rarely used.) </a:t>
            </a:r>
          </a:p>
          <a:p>
            <a:pPr>
              <a:buFont typeface="Arial" panose="020B0604020202020204" pitchFamily="34" charset="0"/>
              <a:buNone/>
              <a:defRPr/>
            </a:pPr>
            <a:endParaRPr lang="en-US" altLang="en-US" dirty="0"/>
          </a:p>
          <a:p>
            <a:pPr>
              <a:buFont typeface="Arial" panose="020B0604020202020204" pitchFamily="34" charset="0"/>
              <a:buNone/>
              <a:defRPr/>
            </a:pPr>
            <a:endParaRPr lang="en-US" dirty="0"/>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12</a:t>
            </a:fld>
            <a:endParaRPr lang="en-US"/>
          </a:p>
        </p:txBody>
      </p:sp>
    </p:spTree>
    <p:extLst>
      <p:ext uri="{BB962C8B-B14F-4D97-AF65-F5344CB8AC3E}">
        <p14:creationId xmlns:p14="http://schemas.microsoft.com/office/powerpoint/2010/main" val="20045140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a:t>Next, Question 3-3.</a:t>
            </a:r>
          </a:p>
          <a:p>
            <a:pPr>
              <a:buFont typeface="Arial" panose="020B0604020202020204" pitchFamily="34" charset="0"/>
              <a:buNone/>
              <a:defRPr/>
            </a:pPr>
            <a:endParaRPr lang="en-US" dirty="0"/>
          </a:p>
          <a:p>
            <a:pPr>
              <a:buFont typeface="Arial" panose="020B0604020202020204" pitchFamily="34" charset="0"/>
              <a:buNone/>
              <a:defRPr/>
            </a:pPr>
            <a:r>
              <a:rPr lang="en-US" dirty="0"/>
              <a:t>In question 3-3, report the total number of students within the SFA that are directly certified though other programs.  </a:t>
            </a:r>
          </a:p>
          <a:p>
            <a:pPr marL="174708" indent="-174708">
              <a:buFont typeface="Arial" panose="020B0604020202020204" pitchFamily="34" charset="0"/>
              <a:buChar char="•"/>
              <a:defRPr/>
            </a:pPr>
            <a:r>
              <a:rPr lang="en-US" dirty="0"/>
              <a:t>This would include TANF, FDPIR, and those </a:t>
            </a:r>
            <a:r>
              <a:rPr lang="en-US" u="sng" dirty="0"/>
              <a:t>with documentation to be eligible for</a:t>
            </a:r>
            <a:r>
              <a:rPr lang="en-US" dirty="0"/>
              <a:t> homeless, migrant, runaway, foster, or head start</a:t>
            </a:r>
          </a:p>
          <a:p>
            <a:pPr marL="174708" indent="-174708">
              <a:buFont typeface="Arial" panose="020B0604020202020204" pitchFamily="34" charset="0"/>
              <a:buChar char="•"/>
              <a:defRPr/>
            </a:pPr>
            <a:r>
              <a:rPr lang="en-US" dirty="0"/>
              <a:t>Do not include SNAP students already reported in question 3-2</a:t>
            </a:r>
          </a:p>
          <a:p>
            <a:pPr marL="174708" indent="-174708">
              <a:buFont typeface="Arial" panose="020B0604020202020204" pitchFamily="34" charset="0"/>
              <a:buChar char="•"/>
              <a:defRPr/>
            </a:pPr>
            <a:endParaRPr lang="en-US" dirty="0"/>
          </a:p>
          <a:p>
            <a:pPr>
              <a:buFont typeface="Arial" panose="020B0604020202020204" pitchFamily="34" charset="0"/>
              <a:buNone/>
              <a:defRPr/>
            </a:pPr>
            <a:r>
              <a:rPr lang="en-US" dirty="0"/>
              <a:t>Remember, the SFA must have documentation from a State office or program coordinator that a student is eligible for the program to consider the student as directly certified.</a:t>
            </a:r>
          </a:p>
          <a:p>
            <a:pPr>
              <a:buFont typeface="Arial" panose="020B0604020202020204" pitchFamily="34" charset="0"/>
              <a:buNone/>
              <a:defRPr/>
            </a:pPr>
            <a:endParaRPr lang="en-US" dirty="0"/>
          </a:p>
          <a:p>
            <a:pPr>
              <a:buFont typeface="Arial" panose="020B0604020202020204" pitchFamily="34" charset="0"/>
              <a:buNone/>
              <a:defRPr/>
            </a:pPr>
            <a:r>
              <a:rPr lang="en-US" dirty="0"/>
              <a:t>Additionally, appropriate documentation must be on file for homeless, migrant, runaway, and head start students </a:t>
            </a:r>
            <a:r>
              <a:rPr lang="en-US" b="1" u="sng" dirty="0"/>
              <a:t>prior</a:t>
            </a:r>
            <a:r>
              <a:rPr lang="en-US" dirty="0"/>
              <a:t> to providing free meals.</a:t>
            </a:r>
          </a:p>
          <a:p>
            <a:pPr>
              <a:buFont typeface="Arial" panose="020B0604020202020204" pitchFamily="34" charset="0"/>
              <a:buNone/>
              <a:defRPr/>
            </a:pPr>
            <a:endParaRPr lang="en-US" dirty="0"/>
          </a:p>
          <a:p>
            <a:pPr>
              <a:defRPr/>
            </a:pPr>
            <a:endParaRPr lang="en-US" altLang="en-US" b="1" dirty="0"/>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13</a:t>
            </a:fld>
            <a:endParaRPr lang="en-US"/>
          </a:p>
        </p:txBody>
      </p:sp>
    </p:spTree>
    <p:extLst>
      <p:ext uri="{BB962C8B-B14F-4D97-AF65-F5344CB8AC3E}">
        <p14:creationId xmlns:p14="http://schemas.microsoft.com/office/powerpoint/2010/main" val="35617567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a:t>Next, Question 3-4.</a:t>
            </a:r>
          </a:p>
          <a:p>
            <a:pPr>
              <a:buFont typeface="Arial" panose="020B0604020202020204" pitchFamily="34" charset="0"/>
              <a:buNone/>
              <a:defRPr/>
            </a:pPr>
            <a:endParaRPr lang="en-US" dirty="0"/>
          </a:p>
          <a:p>
            <a:pPr>
              <a:buFont typeface="Arial" panose="020B0604020202020204" pitchFamily="34" charset="0"/>
              <a:buNone/>
              <a:defRPr/>
            </a:pPr>
            <a:r>
              <a:rPr lang="en-US" dirty="0"/>
              <a:t>In question 3-4, report the number of students in which a SNAP letter or notification of benefits was provided, in lieu of filling out a household application.  </a:t>
            </a:r>
          </a:p>
          <a:p>
            <a:pPr marL="640594" lvl="1" indent="-174708">
              <a:buFont typeface="Arial" panose="020B0604020202020204" pitchFamily="34" charset="0"/>
              <a:buChar char="•"/>
              <a:defRPr/>
            </a:pPr>
            <a:r>
              <a:rPr lang="en-US" altLang="en-US" dirty="0"/>
              <a:t>Include ONLY students certified as categorically free eligible based on a letter submitted by family from the SNAP agency. </a:t>
            </a:r>
          </a:p>
          <a:p>
            <a:pPr marL="640594" lvl="1" indent="-174708">
              <a:buFont typeface="Arial" panose="020B0604020202020204" pitchFamily="34" charset="0"/>
              <a:buChar char="•"/>
              <a:defRPr/>
            </a:pPr>
            <a:r>
              <a:rPr lang="en-US" altLang="en-US" dirty="0"/>
              <a:t>Include students in the SFA that are approved as eligible due to extended categorical eligibility of an eligible student in the primary household certified as free categorically eligible with the letter method with SNAP;</a:t>
            </a:r>
            <a:r>
              <a:rPr lang="en-US" altLang="en-US" baseline="0" dirty="0"/>
              <a:t> please note, t</a:t>
            </a:r>
            <a:r>
              <a:rPr lang="en-US" altLang="en-US" dirty="0"/>
              <a:t>his is rarely used.</a:t>
            </a:r>
          </a:p>
          <a:p>
            <a:pPr>
              <a:buFont typeface="Arial" panose="020B0604020202020204" pitchFamily="34" charset="0"/>
              <a:buNone/>
              <a:defRPr/>
            </a:pPr>
            <a:endParaRPr lang="en-US" dirty="0"/>
          </a:p>
          <a:p>
            <a:pPr marL="0" indent="0">
              <a:buFont typeface="Arial" panose="020B0604020202020204" pitchFamily="34" charset="0"/>
              <a:buNone/>
              <a:defRPr/>
            </a:pPr>
            <a:r>
              <a:rPr lang="en-US" dirty="0"/>
              <a:t>As a reminder, this is not considered as a form of direct certification.</a:t>
            </a:r>
          </a:p>
          <a:p>
            <a:pPr marL="174708" indent="-174708">
              <a:buFont typeface="Arial" panose="020B0604020202020204" pitchFamily="34" charset="0"/>
              <a:buChar char="•"/>
              <a:defRPr/>
            </a:pPr>
            <a:endParaRPr lang="en-US" dirty="0"/>
          </a:p>
          <a:p>
            <a:pPr marL="0" indent="0">
              <a:buFont typeface="Arial" panose="020B0604020202020204" pitchFamily="34" charset="0"/>
              <a:buNone/>
              <a:defRPr/>
            </a:pPr>
            <a:r>
              <a:rPr lang="en-US" dirty="0"/>
              <a:t>If a household provides a SNAP letter in lieu of filling out an application, the student is to be considered as categorically eligible, and is considered in the verification pool, until the student is directly certified by documentation provided by a State Office or program coordinator.</a:t>
            </a:r>
          </a:p>
          <a:p>
            <a:pPr marL="174708" indent="-174708">
              <a:buFont typeface="Arial" panose="020B0604020202020204" pitchFamily="34" charset="0"/>
              <a:buChar char="•"/>
              <a:defRPr/>
            </a:pPr>
            <a:endParaRPr lang="en-US" dirty="0"/>
          </a:p>
          <a:p>
            <a:pPr>
              <a:buFont typeface="Arial" panose="020B0604020202020204" pitchFamily="34" charset="0"/>
              <a:buNone/>
              <a:defRPr/>
            </a:pPr>
            <a:endParaRPr lang="en-US" dirty="0"/>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14</a:t>
            </a:fld>
            <a:endParaRPr lang="en-US"/>
          </a:p>
        </p:txBody>
      </p:sp>
    </p:spTree>
    <p:extLst>
      <p:ext uri="{BB962C8B-B14F-4D97-AF65-F5344CB8AC3E}">
        <p14:creationId xmlns:p14="http://schemas.microsoft.com/office/powerpoint/2010/main" val="26097441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Next, we will take a look at Section 4.</a:t>
            </a:r>
          </a:p>
          <a:p>
            <a:endParaRPr lang="en-US" altLang="en-US" dirty="0"/>
          </a:p>
          <a:p>
            <a:r>
              <a:rPr lang="en-US" altLang="en-US" dirty="0"/>
              <a:t>Section 4 deals with Household applications.  </a:t>
            </a:r>
          </a:p>
          <a:p>
            <a:pPr marL="640594" lvl="1" indent="-174708">
              <a:buFontTx/>
              <a:buChar char="•"/>
            </a:pPr>
            <a:r>
              <a:rPr lang="en-US" altLang="en-US" dirty="0"/>
              <a:t>All SFAs with schools and/or RCCIs collecting individual household applications must report this section.</a:t>
            </a:r>
          </a:p>
          <a:p>
            <a:pPr marL="640594" lvl="1" indent="-174708">
              <a:buFontTx/>
              <a:buChar char="•"/>
            </a:pPr>
            <a:r>
              <a:rPr lang="en-US" altLang="en-US" dirty="0"/>
              <a:t>This includes schools and/or RCCIs in a Provision 2/3 base year. </a:t>
            </a:r>
          </a:p>
          <a:p>
            <a:r>
              <a:rPr lang="en-US" altLang="en-US" dirty="0"/>
              <a:t> </a:t>
            </a:r>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15</a:t>
            </a:fld>
            <a:endParaRPr lang="en-US"/>
          </a:p>
        </p:txBody>
      </p:sp>
    </p:spTree>
    <p:extLst>
      <p:ext uri="{BB962C8B-B14F-4D97-AF65-F5344CB8AC3E}">
        <p14:creationId xmlns:p14="http://schemas.microsoft.com/office/powerpoint/2010/main" val="7309700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altLang="en-US" dirty="0"/>
              <a:t>Let’s start with Question 4-1, </a:t>
            </a:r>
          </a:p>
          <a:p>
            <a:pPr marL="640594" lvl="1" indent="-174708">
              <a:buFont typeface="Arial" panose="020B0604020202020204" pitchFamily="34" charset="0"/>
              <a:buChar char="•"/>
              <a:defRPr/>
            </a:pPr>
            <a:r>
              <a:rPr lang="en-US" altLang="en-US" dirty="0"/>
              <a:t>In Column </a:t>
            </a:r>
            <a:r>
              <a:rPr lang="en-US" altLang="en-US" b="1" dirty="0"/>
              <a:t>4-1A</a:t>
            </a:r>
            <a:r>
              <a:rPr lang="en-US" altLang="en-US" dirty="0"/>
              <a:t>, report the number of </a:t>
            </a:r>
            <a:r>
              <a:rPr lang="en-US" altLang="en-US" b="1" dirty="0"/>
              <a:t>applications </a:t>
            </a:r>
            <a:r>
              <a:rPr lang="en-US" altLang="en-US" dirty="0"/>
              <a:t>approved free eligible based on documentation submitted on an application (for example, case number for SNAP, TANF, or FDPIR on an application). Remember to use the number of applications as of </a:t>
            </a:r>
            <a:r>
              <a:rPr lang="en-US" altLang="en-US" b="1" dirty="0"/>
              <a:t>October 1</a:t>
            </a:r>
            <a:r>
              <a:rPr lang="en-US" altLang="en-US" dirty="0"/>
              <a:t>.</a:t>
            </a:r>
          </a:p>
          <a:p>
            <a:pPr lvl="1">
              <a:defRPr/>
            </a:pPr>
            <a:r>
              <a:rPr lang="en-US" altLang="en-US" b="1" dirty="0"/>
              <a:t> </a:t>
            </a:r>
            <a:endParaRPr lang="en-US" altLang="en-US" dirty="0"/>
          </a:p>
          <a:p>
            <a:pPr marL="640594" lvl="1" indent="-174708">
              <a:buFont typeface="Arial" panose="020B0604020202020204" pitchFamily="34" charset="0"/>
              <a:buChar char="•"/>
              <a:defRPr/>
            </a:pPr>
            <a:r>
              <a:rPr lang="en-US" altLang="en-US" dirty="0"/>
              <a:t>In Column </a:t>
            </a:r>
            <a:r>
              <a:rPr lang="en-US" altLang="en-US" b="1" dirty="0"/>
              <a:t>4-1B</a:t>
            </a:r>
            <a:r>
              <a:rPr lang="en-US" altLang="en-US" dirty="0"/>
              <a:t>, report the number of </a:t>
            </a:r>
            <a:r>
              <a:rPr lang="en-US" altLang="en-US" b="1" dirty="0"/>
              <a:t>students as of the last operating day in October </a:t>
            </a:r>
            <a:r>
              <a:rPr lang="en-US" altLang="en-US" dirty="0"/>
              <a:t>approved free eligible based on documentation submitted on an application (for example, case number for SNAP, TANF, or FDPIR on an application). Additionally, also include students in the SFA who are eligible due to extended categorical eligibility through this method - an eligible student in the primary household categorically FREE eligible with SNAP, TANF, or FDPIR.</a:t>
            </a:r>
            <a:r>
              <a:rPr lang="en-US" altLang="en-US" i="1" dirty="0"/>
              <a:t> </a:t>
            </a:r>
          </a:p>
          <a:p>
            <a:pPr>
              <a:defRPr/>
            </a:pPr>
            <a:endParaRPr lang="en-US" altLang="en-US" i="1" dirty="0"/>
          </a:p>
          <a:p>
            <a:pPr>
              <a:defRPr/>
            </a:pPr>
            <a:r>
              <a:rPr lang="en-US" altLang="en-US" dirty="0"/>
              <a:t>As a reminder, please note that if a household application is submitted, and the student also appears on a direct certification list, the student is considered as directly certified, and the application is disregarded. However, please keep the application for recordkeeping purposes.</a:t>
            </a:r>
            <a:r>
              <a:rPr lang="en-US" altLang="en-US" baseline="0" dirty="0"/>
              <a:t> </a:t>
            </a:r>
            <a:r>
              <a:rPr lang="en-US" altLang="en-US" dirty="0"/>
              <a:t>The student would be reported in section 3 – the direct certification section; the household application no longer needs to be reported.</a:t>
            </a:r>
          </a:p>
          <a:p>
            <a:pPr>
              <a:defRPr/>
            </a:pPr>
            <a:endParaRPr lang="en-US" altLang="en-US" dirty="0"/>
          </a:p>
          <a:p>
            <a:pPr>
              <a:defRPr/>
            </a:pPr>
            <a:r>
              <a:rPr lang="en-US" altLang="en-US" dirty="0"/>
              <a:t>For question 4-1, only report applications and students in which a case number is provided on the application in lieu of income, and the student(s) on the application are not directly certified (not on direct certification list, and no other documentation from a State office is on hand).</a:t>
            </a:r>
          </a:p>
          <a:p>
            <a:pPr>
              <a:defRPr/>
            </a:pPr>
            <a:endParaRPr lang="en-US" altLang="en-US" i="1" dirty="0"/>
          </a:p>
          <a:p>
            <a:pPr>
              <a:defRPr/>
            </a:pPr>
            <a:r>
              <a:rPr lang="en-US" altLang="en-US" i="1" dirty="0"/>
              <a:t>We will continue Section 4 on the next slide.</a:t>
            </a:r>
            <a:endParaRPr lang="en-US" dirty="0"/>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16</a:t>
            </a:fld>
            <a:endParaRPr lang="en-US"/>
          </a:p>
        </p:txBody>
      </p:sp>
    </p:spTree>
    <p:extLst>
      <p:ext uri="{BB962C8B-B14F-4D97-AF65-F5344CB8AC3E}">
        <p14:creationId xmlns:p14="http://schemas.microsoft.com/office/powerpoint/2010/main" val="16596663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In question 4-2, for column A, you are to report the number of </a:t>
            </a:r>
            <a:r>
              <a:rPr lang="en-US" altLang="en-US" b="1" dirty="0"/>
              <a:t>applications </a:t>
            </a:r>
            <a:r>
              <a:rPr lang="en-US" altLang="en-US" dirty="0"/>
              <a:t>approved </a:t>
            </a:r>
            <a:r>
              <a:rPr lang="en-US" altLang="en-US" u="sng" dirty="0"/>
              <a:t>free eligible </a:t>
            </a:r>
            <a:r>
              <a:rPr lang="en-US" altLang="en-US" dirty="0"/>
              <a:t>based on </a:t>
            </a:r>
            <a:r>
              <a:rPr lang="en-US" altLang="en-US" b="1" dirty="0"/>
              <a:t>income</a:t>
            </a:r>
            <a:r>
              <a:rPr lang="en-US" altLang="en-US" dirty="0"/>
              <a:t> information submitted by the household on file as of </a:t>
            </a:r>
            <a:r>
              <a:rPr lang="en-US" altLang="en-US" b="1" dirty="0"/>
              <a:t>October 1.</a:t>
            </a:r>
            <a:endParaRPr lang="en-US" altLang="en-US" dirty="0"/>
          </a:p>
          <a:p>
            <a:r>
              <a:rPr lang="en-US" altLang="en-US" b="1" dirty="0"/>
              <a:t> </a:t>
            </a:r>
            <a:endParaRPr lang="en-US" altLang="en-US" dirty="0"/>
          </a:p>
          <a:p>
            <a:r>
              <a:rPr lang="en-US" altLang="en-US" dirty="0"/>
              <a:t>In question 4-2, for column B, you are to report the number of </a:t>
            </a:r>
            <a:r>
              <a:rPr lang="en-US" altLang="en-US" b="1" dirty="0"/>
              <a:t>students as of the last operating day in October </a:t>
            </a:r>
            <a:r>
              <a:rPr lang="en-US" altLang="en-US" dirty="0"/>
              <a:t>approved FREE eligible based on income information submitted by the household. </a:t>
            </a:r>
          </a:p>
          <a:p>
            <a:r>
              <a:rPr lang="en-US" altLang="en-US" dirty="0"/>
              <a:t> </a:t>
            </a:r>
          </a:p>
          <a:p>
            <a:endParaRPr lang="en-US" altLang="en-US" dirty="0"/>
          </a:p>
          <a:p>
            <a:r>
              <a:rPr lang="en-US" altLang="en-US" dirty="0"/>
              <a:t> </a:t>
            </a:r>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17</a:t>
            </a:fld>
            <a:endParaRPr lang="en-US"/>
          </a:p>
        </p:txBody>
      </p:sp>
    </p:spTree>
    <p:extLst>
      <p:ext uri="{BB962C8B-B14F-4D97-AF65-F5344CB8AC3E}">
        <p14:creationId xmlns:p14="http://schemas.microsoft.com/office/powerpoint/2010/main" val="9257356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For question 4-3, column A, report the number of </a:t>
            </a:r>
            <a:r>
              <a:rPr lang="en-US" altLang="en-US" b="1" dirty="0"/>
              <a:t>applications </a:t>
            </a:r>
            <a:r>
              <a:rPr lang="en-US" altLang="en-US" dirty="0"/>
              <a:t>approved REDUCED PRICE eligible based on income information submitted by the household on file as of </a:t>
            </a:r>
            <a:r>
              <a:rPr lang="en-US" altLang="en-US" b="1" dirty="0"/>
              <a:t>October 1.</a:t>
            </a:r>
            <a:endParaRPr lang="en-US" altLang="en-US" dirty="0"/>
          </a:p>
          <a:p>
            <a:r>
              <a:rPr lang="en-US" altLang="en-US" b="1" dirty="0"/>
              <a:t> </a:t>
            </a:r>
            <a:endParaRPr lang="en-US" altLang="en-US" dirty="0"/>
          </a:p>
          <a:p>
            <a:r>
              <a:rPr lang="en-US" altLang="en-US" dirty="0"/>
              <a:t>For question 4-3, column B, report the number of </a:t>
            </a:r>
            <a:r>
              <a:rPr lang="en-US" altLang="en-US" b="1" dirty="0"/>
              <a:t>students as of last operating day in October </a:t>
            </a:r>
            <a:r>
              <a:rPr lang="en-US" altLang="en-US" dirty="0"/>
              <a:t>approved REDUCED PRICE eligible based on income information submitted by the household.</a:t>
            </a:r>
          </a:p>
          <a:p>
            <a:endParaRPr lang="en-US" altLang="en-US" dirty="0"/>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18</a:t>
            </a:fld>
            <a:endParaRPr lang="en-US"/>
          </a:p>
        </p:txBody>
      </p:sp>
    </p:spTree>
    <p:extLst>
      <p:ext uri="{BB962C8B-B14F-4D97-AF65-F5344CB8AC3E}">
        <p14:creationId xmlns:p14="http://schemas.microsoft.com/office/powerpoint/2010/main" val="16449677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altLang="en-US" dirty="0"/>
              <a:t>The final part of section 4 is at the bottom of the section, T-1 and T-2.</a:t>
            </a:r>
          </a:p>
          <a:p>
            <a:pPr>
              <a:defRPr/>
            </a:pPr>
            <a:endParaRPr lang="en-US" altLang="en-US" b="1" dirty="0"/>
          </a:p>
          <a:p>
            <a:pPr marL="174708" indent="-174708">
              <a:buFont typeface="Arial" panose="020B0604020202020204" pitchFamily="34" charset="0"/>
              <a:buChar char="•"/>
              <a:defRPr/>
            </a:pPr>
            <a:r>
              <a:rPr lang="en-US" altLang="en-US" dirty="0"/>
              <a:t>In T-1, the total number of students reported as FREE eligible [(3-2B) + (3-3B) + (3-4B) + (4-1B) + (4-2B) + (2-2aB, if applicable)] will be added by the system. </a:t>
            </a:r>
          </a:p>
          <a:p>
            <a:pPr marL="174708" indent="-174708">
              <a:buFont typeface="Arial" panose="020B0604020202020204" pitchFamily="34" charset="0"/>
              <a:buChar char="•"/>
              <a:defRPr/>
            </a:pPr>
            <a:r>
              <a:rPr lang="en-US" altLang="en-US" dirty="0"/>
              <a:t>In T-2, the total students reported as REDUCED PRICE eligible [(4-3B) + (2-2bB, if applicable)] will be added by the system. </a:t>
            </a:r>
          </a:p>
          <a:p>
            <a:pPr>
              <a:defRPr/>
            </a:pPr>
            <a:endParaRPr lang="en-US" altLang="en-US" dirty="0"/>
          </a:p>
          <a:p>
            <a:pPr>
              <a:defRPr/>
            </a:pPr>
            <a:r>
              <a:rPr lang="en-US" altLang="en-US" dirty="0"/>
              <a:t>These areas should automatically add, however, it is good practice to do a quick edit-check, and make corrections, if needed.</a:t>
            </a:r>
          </a:p>
          <a:p>
            <a:pPr>
              <a:defRPr/>
            </a:pPr>
            <a:endParaRPr lang="en-US" altLang="en-US" dirty="0"/>
          </a:p>
          <a:p>
            <a:pPr>
              <a:defRPr/>
            </a:pPr>
            <a:r>
              <a:rPr lang="en-US" altLang="en-US" dirty="0"/>
              <a:t> </a:t>
            </a:r>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19</a:t>
            </a:fld>
            <a:endParaRPr lang="en-US"/>
          </a:p>
        </p:txBody>
      </p:sp>
    </p:spTree>
    <p:extLst>
      <p:ext uri="{BB962C8B-B14F-4D97-AF65-F5344CB8AC3E}">
        <p14:creationId xmlns:p14="http://schemas.microsoft.com/office/powerpoint/2010/main" val="10239634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eaLnBrk="1" hangingPunct="1">
              <a:buFont typeface="Arial" panose="020B0604020202020204" pitchFamily="34" charset="0"/>
              <a:buNone/>
            </a:pPr>
            <a:r>
              <a:rPr lang="en-US" altLang="en-US" dirty="0"/>
              <a:t>Before we get into the different areas of the form, we will spend a little bit of time discussing the reporting basics, which include due dates, what to report, and what happens with data that is reported. </a:t>
            </a:r>
          </a:p>
          <a:p>
            <a:pPr marL="0" indent="0" eaLnBrk="1" hangingPunct="1">
              <a:buFont typeface="Arial" panose="020B0604020202020204" pitchFamily="34" charset="0"/>
              <a:buNone/>
            </a:pPr>
            <a:endParaRPr lang="en-US" altLang="en-US" dirty="0"/>
          </a:p>
          <a:p>
            <a:pPr marL="0" indent="0" eaLnBrk="1" hangingPunct="1">
              <a:buFont typeface="Arial" panose="020B0604020202020204" pitchFamily="34" charset="0"/>
              <a:buNone/>
            </a:pPr>
            <a:r>
              <a:rPr lang="en-US" altLang="en-US" dirty="0"/>
              <a:t>The reporting form is known as the Verification Collection Report, or the 742. The form is due to the CANS office by November 15.  The form can be submitted to the CANS office any time after verification activities are completed.  </a:t>
            </a:r>
          </a:p>
          <a:p>
            <a:pPr marL="171450" indent="-171450" eaLnBrk="1" hangingPunct="1">
              <a:buFont typeface="Arial" panose="020B0604020202020204" pitchFamily="34" charset="0"/>
              <a:buChar char="•"/>
            </a:pPr>
            <a:endParaRPr lang="en-US" altLang="en-US" dirty="0"/>
          </a:p>
          <a:p>
            <a:pPr marL="0" indent="0" eaLnBrk="1" hangingPunct="1">
              <a:buFont typeface="Arial" panose="020B0604020202020204" pitchFamily="34" charset="0"/>
              <a:buNone/>
            </a:pPr>
            <a:r>
              <a:rPr lang="en-US" altLang="en-US" dirty="0"/>
              <a:t>Please</a:t>
            </a:r>
            <a:r>
              <a:rPr lang="en-US" altLang="en-US" baseline="0" dirty="0"/>
              <a:t> note: SFA staff who currently have access to add and/or modify applications and/or claims have access to the Verification Report. If the person entering verification information does not have these security rights, you have a few options:</a:t>
            </a:r>
          </a:p>
          <a:p>
            <a:pPr marL="0" indent="0" eaLnBrk="1" hangingPunct="1">
              <a:buFont typeface="Arial" panose="020B0604020202020204" pitchFamily="34" charset="0"/>
              <a:buNone/>
            </a:pPr>
            <a:endParaRPr lang="en-US" altLang="en-US" baseline="0" dirty="0"/>
          </a:p>
          <a:p>
            <a:pPr marL="685800" lvl="1" indent="-228600">
              <a:buFont typeface="+mj-lt"/>
              <a:buAutoNum type="arabicPeriod"/>
            </a:pPr>
            <a:r>
              <a:rPr lang="en-US" sz="1200" kern="1200" dirty="0">
                <a:solidFill>
                  <a:schemeClr val="tx1"/>
                </a:solidFill>
                <a:effectLst/>
                <a:latin typeface="+mn-lt"/>
                <a:ea typeface="+mn-ea"/>
                <a:cs typeface="+mn-cs"/>
              </a:rPr>
              <a:t>The SFA can submit a</a:t>
            </a:r>
            <a:r>
              <a:rPr lang="en-US" sz="1200" kern="1200" baseline="0" dirty="0">
                <a:solidFill>
                  <a:schemeClr val="tx1"/>
                </a:solidFill>
                <a:effectLst/>
                <a:latin typeface="+mn-lt"/>
                <a:ea typeface="+mn-ea"/>
                <a:cs typeface="+mn-cs"/>
              </a:rPr>
              <a:t> revised New User Request form </a:t>
            </a:r>
            <a:r>
              <a:rPr lang="en-US" sz="1200" kern="1200" dirty="0">
                <a:solidFill>
                  <a:schemeClr val="tx1"/>
                </a:solidFill>
                <a:effectLst/>
                <a:latin typeface="+mn-lt"/>
                <a:ea typeface="+mn-ea"/>
                <a:cs typeface="+mn-cs"/>
              </a:rPr>
              <a:t>for</a:t>
            </a:r>
            <a:r>
              <a:rPr lang="en-US" sz="1200" kern="1200" baseline="0" dirty="0">
                <a:solidFill>
                  <a:schemeClr val="tx1"/>
                </a:solidFill>
                <a:effectLst/>
                <a:latin typeface="+mn-lt"/>
                <a:ea typeface="+mn-ea"/>
                <a:cs typeface="+mn-cs"/>
              </a:rPr>
              <a:t> the person’s </a:t>
            </a:r>
            <a:r>
              <a:rPr lang="en-US" sz="1200" kern="1200" dirty="0">
                <a:solidFill>
                  <a:schemeClr val="tx1"/>
                </a:solidFill>
                <a:effectLst/>
                <a:latin typeface="+mn-lt"/>
                <a:ea typeface="+mn-ea"/>
                <a:cs typeface="+mn-cs"/>
              </a:rPr>
              <a:t>id if they have other accesses in </a:t>
            </a:r>
            <a:r>
              <a:rPr lang="en-US" sz="1200" kern="1200" dirty="0" err="1">
                <a:solidFill>
                  <a:schemeClr val="tx1"/>
                </a:solidFill>
                <a:effectLst/>
                <a:latin typeface="+mn-lt"/>
                <a:ea typeface="+mn-ea"/>
                <a:cs typeface="+mn-cs"/>
              </a:rPr>
              <a:t>iCAN</a:t>
            </a:r>
            <a:r>
              <a:rPr lang="en-US" sz="1200" kern="1200" dirty="0">
                <a:solidFill>
                  <a:schemeClr val="tx1"/>
                </a:solidFill>
                <a:effectLst/>
                <a:latin typeface="+mn-lt"/>
                <a:ea typeface="+mn-ea"/>
                <a:cs typeface="+mn-cs"/>
              </a:rPr>
              <a:t>; for example, access to Food</a:t>
            </a:r>
            <a:r>
              <a:rPr lang="en-US" sz="1200" kern="1200" baseline="0" dirty="0">
                <a:solidFill>
                  <a:schemeClr val="tx1"/>
                </a:solidFill>
                <a:effectLst/>
                <a:latin typeface="+mn-lt"/>
                <a:ea typeface="+mn-ea"/>
                <a:cs typeface="+mn-cs"/>
              </a:rPr>
              <a:t> Distribution only.</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kern="1200" dirty="0">
                <a:solidFill>
                  <a:schemeClr val="tx1"/>
                </a:solidFill>
                <a:effectLst/>
                <a:latin typeface="+mn-lt"/>
                <a:ea typeface="+mn-ea"/>
                <a:cs typeface="+mn-cs"/>
              </a:rPr>
              <a:t>The person completing verification can prepare the report on paper and then have someone with access enter the data into the </a:t>
            </a:r>
            <a:r>
              <a:rPr lang="en-US" sz="1200" kern="1200" dirty="0" err="1">
                <a:solidFill>
                  <a:schemeClr val="tx1"/>
                </a:solidFill>
                <a:effectLst/>
                <a:latin typeface="+mn-lt"/>
                <a:ea typeface="+mn-ea"/>
                <a:cs typeface="+mn-cs"/>
              </a:rPr>
              <a:t>iCAN</a:t>
            </a:r>
            <a:r>
              <a:rPr lang="en-US" sz="1200" kern="1200" dirty="0">
                <a:solidFill>
                  <a:schemeClr val="tx1"/>
                </a:solidFill>
                <a:effectLst/>
                <a:latin typeface="+mn-lt"/>
                <a:ea typeface="+mn-ea"/>
                <a:cs typeface="+mn-cs"/>
              </a:rPr>
              <a:t> report. The</a:t>
            </a:r>
            <a:r>
              <a:rPr lang="en-US" sz="1200" kern="1200" baseline="0" dirty="0">
                <a:solidFill>
                  <a:schemeClr val="tx1"/>
                </a:solidFill>
                <a:effectLst/>
                <a:latin typeface="+mn-lt"/>
                <a:ea typeface="+mn-ea"/>
                <a:cs typeface="+mn-cs"/>
              </a:rPr>
              <a:t> template can be found on the CANS/NSLP webpage in the Numbered Memos section. PLEASE DO NOT SUBMIT THIS TO CANS-VERIFICAITON DATA  MUST BE ENTERED INTO </a:t>
            </a:r>
            <a:r>
              <a:rPr lang="en-US" sz="1200" kern="1200" baseline="0" dirty="0" err="1">
                <a:solidFill>
                  <a:schemeClr val="tx1"/>
                </a:solidFill>
                <a:effectLst/>
                <a:latin typeface="+mn-lt"/>
                <a:ea typeface="+mn-ea"/>
                <a:cs typeface="+mn-cs"/>
              </a:rPr>
              <a:t>iCAN</a:t>
            </a:r>
            <a:r>
              <a:rPr lang="en-US" sz="1200" kern="1200" baseline="0" dirty="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kern="1200" dirty="0">
                <a:solidFill>
                  <a:schemeClr val="tx1"/>
                </a:solidFill>
                <a:effectLst/>
                <a:latin typeface="+mn-lt"/>
                <a:ea typeface="+mn-ea"/>
                <a:cs typeface="+mn-cs"/>
              </a:rPr>
              <a:t>Submit a New</a:t>
            </a:r>
            <a:r>
              <a:rPr lang="en-US" sz="1200" kern="1200" baseline="0" dirty="0">
                <a:solidFill>
                  <a:schemeClr val="tx1"/>
                </a:solidFill>
                <a:effectLst/>
                <a:latin typeface="+mn-lt"/>
                <a:ea typeface="+mn-ea"/>
                <a:cs typeface="+mn-cs"/>
              </a:rPr>
              <a:t> User Request form for the person-remember, they must have access to add and/or modify applications and/or claims.</a:t>
            </a:r>
          </a:p>
          <a:p>
            <a:pPr marL="685800" lvl="1" indent="-228600">
              <a:buFont typeface="+mj-lt"/>
              <a:buAutoNum type="arabicPeriod"/>
            </a:pPr>
            <a:endParaRPr lang="en-US" sz="1200" kern="1200" dirty="0">
              <a:solidFill>
                <a:schemeClr val="tx1"/>
              </a:solidFill>
              <a:effectLst/>
              <a:latin typeface="+mn-lt"/>
              <a:ea typeface="+mn-ea"/>
              <a:cs typeface="+mn-cs"/>
            </a:endParaRPr>
          </a:p>
          <a:p>
            <a:pPr marL="0" indent="0" eaLnBrk="1" hangingPunct="1">
              <a:buFont typeface="Arial" panose="020B0604020202020204" pitchFamily="34" charset="0"/>
              <a:buNone/>
            </a:pPr>
            <a:r>
              <a:rPr lang="en-US" altLang="en-US" dirty="0"/>
              <a:t>The CANS office complies the data from the schools and submits the information to USDA, organized by school name.</a:t>
            </a:r>
          </a:p>
          <a:p>
            <a:endParaRPr lang="en-US" dirty="0"/>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2</a:t>
            </a:fld>
            <a:endParaRPr lang="en-US"/>
          </a:p>
        </p:txBody>
      </p:sp>
    </p:spTree>
    <p:extLst>
      <p:ext uri="{BB962C8B-B14F-4D97-AF65-F5344CB8AC3E}">
        <p14:creationId xmlns:p14="http://schemas.microsoft.com/office/powerpoint/2010/main" val="38487711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altLang="en-US" dirty="0"/>
              <a:t>If </a:t>
            </a:r>
            <a:r>
              <a:rPr lang="en-US" altLang="en-US" b="1" dirty="0"/>
              <a:t>ALL </a:t>
            </a:r>
            <a:r>
              <a:rPr lang="en-US" altLang="en-US" dirty="0"/>
              <a:t>schools and/or RCCIs in the SFA are exempt from verification activities, check box </a:t>
            </a:r>
            <a:r>
              <a:rPr lang="en-US" altLang="en-US" b="1" dirty="0"/>
              <a:t>5-1 </a:t>
            </a:r>
            <a:r>
              <a:rPr lang="en-US" altLang="en-US" dirty="0"/>
              <a:t>and no further reporting is required in Section 5. Click the red Save button at the bottom of the screen.</a:t>
            </a:r>
          </a:p>
          <a:p>
            <a:pPr>
              <a:defRPr/>
            </a:pPr>
            <a:r>
              <a:rPr lang="en-US" altLang="en-US" dirty="0"/>
              <a:t> </a:t>
            </a:r>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20</a:t>
            </a:fld>
            <a:endParaRPr lang="en-US"/>
          </a:p>
        </p:txBody>
      </p:sp>
    </p:spTree>
    <p:extLst>
      <p:ext uri="{BB962C8B-B14F-4D97-AF65-F5344CB8AC3E}">
        <p14:creationId xmlns:p14="http://schemas.microsoft.com/office/powerpoint/2010/main" val="18402314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altLang="en-US" dirty="0"/>
              <a:t>Verification activities are NOT required for: </a:t>
            </a:r>
          </a:p>
          <a:p>
            <a:pPr marL="174708" indent="-174708">
              <a:buFont typeface="Arial" panose="020B0604020202020204" pitchFamily="34" charset="0"/>
              <a:buChar char="•"/>
              <a:defRPr/>
            </a:pPr>
            <a:r>
              <a:rPr lang="en-US" altLang="en-US" dirty="0"/>
              <a:t>schools/RCCIs in which all children have been certified under direct certification procedures including children documented as eligible foster, migrant, runaway or homeless children</a:t>
            </a:r>
          </a:p>
          <a:p>
            <a:pPr marL="174708" indent="-174708">
              <a:buFont typeface="Arial" panose="020B0604020202020204" pitchFamily="34" charset="0"/>
              <a:buChar char="•"/>
              <a:defRPr/>
            </a:pPr>
            <a:r>
              <a:rPr lang="en-US" altLang="en-US" dirty="0"/>
              <a:t>RCCIs that do not have day students</a:t>
            </a:r>
          </a:p>
          <a:p>
            <a:pPr marL="174708" indent="-174708">
              <a:buFont typeface="Arial" panose="020B0604020202020204" pitchFamily="34" charset="0"/>
              <a:buChar char="•"/>
              <a:defRPr/>
            </a:pPr>
            <a:r>
              <a:rPr lang="en-US" altLang="en-US" dirty="0"/>
              <a:t>schools electing the Community Eligibility Provision (CEP)</a:t>
            </a:r>
          </a:p>
          <a:p>
            <a:pPr marL="174708" indent="-174708">
              <a:buFont typeface="Arial" panose="020B0604020202020204" pitchFamily="34" charset="0"/>
              <a:buChar char="•"/>
              <a:defRPr/>
            </a:pPr>
            <a:r>
              <a:rPr lang="en-US" altLang="en-US" dirty="0"/>
              <a:t>schools participating only in the Special Milk Program</a:t>
            </a:r>
          </a:p>
          <a:p>
            <a:pPr marL="174708" indent="-174708">
              <a:buFont typeface="Arial" panose="020B0604020202020204" pitchFamily="34" charset="0"/>
              <a:buChar char="•"/>
              <a:defRPr/>
            </a:pPr>
            <a:r>
              <a:rPr lang="en-US" altLang="en-US" dirty="0"/>
              <a:t>all Provision 2/3 schools in a non-base year</a:t>
            </a:r>
          </a:p>
          <a:p>
            <a:pPr marL="174708" indent="-174708">
              <a:buFont typeface="Arial" panose="020B0604020202020204" pitchFamily="34" charset="0"/>
              <a:buChar char="•"/>
              <a:defRPr/>
            </a:pPr>
            <a:r>
              <a:rPr lang="en-US" altLang="en-US" dirty="0"/>
              <a:t>schools which do not have any free or reduced price eligible students</a:t>
            </a:r>
          </a:p>
          <a:p>
            <a:pPr marL="174708" indent="-174708">
              <a:buFont typeface="Arial" panose="020B0604020202020204" pitchFamily="34" charset="0"/>
              <a:buChar char="•"/>
              <a:defRPr/>
            </a:pPr>
            <a:r>
              <a:rPr lang="en-US" altLang="en-US" dirty="0"/>
              <a:t>other FNS determined exemptions on a case-by-case basis</a:t>
            </a:r>
          </a:p>
          <a:p>
            <a:pPr>
              <a:defRPr/>
            </a:pPr>
            <a:endParaRPr lang="en-US" altLang="en-US" dirty="0"/>
          </a:p>
          <a:p>
            <a:pPr>
              <a:defRPr/>
            </a:pPr>
            <a:r>
              <a:rPr lang="en-US" altLang="en-US" dirty="0"/>
              <a:t>Section 5 will continue in the coming slides.</a:t>
            </a:r>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21</a:t>
            </a:fld>
            <a:endParaRPr lang="en-US"/>
          </a:p>
        </p:txBody>
      </p:sp>
    </p:spTree>
    <p:extLst>
      <p:ext uri="{BB962C8B-B14F-4D97-AF65-F5344CB8AC3E}">
        <p14:creationId xmlns:p14="http://schemas.microsoft.com/office/powerpoint/2010/main" val="4945924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altLang="en-US" b="1" dirty="0"/>
              <a:t>In 5-2: </a:t>
            </a:r>
            <a:r>
              <a:rPr lang="en-US" altLang="en-US" dirty="0"/>
              <a:t>Indicate whether verification was performed and completed by the deadline of November 15. If verification was completed after the deadline, report the remainder of Section 5 as applicable. Contact Child &amp; Adult Nutrition Services if verification was not performed or completed and should have been. </a:t>
            </a:r>
          </a:p>
          <a:p>
            <a:pPr>
              <a:defRPr/>
            </a:pPr>
            <a:r>
              <a:rPr lang="en-US" altLang="en-US" dirty="0"/>
              <a:t> </a:t>
            </a:r>
          </a:p>
          <a:p>
            <a:pPr>
              <a:defRPr/>
            </a:pPr>
            <a:r>
              <a:rPr lang="en-US" altLang="en-US" b="1" dirty="0"/>
              <a:t>In 5-3: </a:t>
            </a:r>
            <a:r>
              <a:rPr lang="en-US" altLang="en-US" dirty="0"/>
              <a:t>Check the method type of verification process used.</a:t>
            </a:r>
          </a:p>
          <a:p>
            <a:pPr marL="174708" indent="-174708">
              <a:buFont typeface="Arial" panose="020B0604020202020204" pitchFamily="34" charset="0"/>
              <a:buChar char="•"/>
              <a:defRPr/>
            </a:pPr>
            <a:r>
              <a:rPr lang="en-US" altLang="en-US" dirty="0"/>
              <a:t>As a reminder, if the non-response rate from the previous program year’s verification was 20% or greater, the Standard method of verification must be used</a:t>
            </a:r>
          </a:p>
          <a:p>
            <a:pPr>
              <a:defRPr/>
            </a:pPr>
            <a:endParaRPr lang="en-US" altLang="en-US" dirty="0"/>
          </a:p>
          <a:p>
            <a:pPr>
              <a:defRPr/>
            </a:pPr>
            <a:r>
              <a:rPr lang="en-US" altLang="en-US" dirty="0"/>
              <a:t>Section 5 will continue on the next slide.</a:t>
            </a:r>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22</a:t>
            </a:fld>
            <a:endParaRPr lang="en-US"/>
          </a:p>
        </p:txBody>
      </p:sp>
    </p:spTree>
    <p:extLst>
      <p:ext uri="{BB962C8B-B14F-4D97-AF65-F5344CB8AC3E}">
        <p14:creationId xmlns:p14="http://schemas.microsoft.com/office/powerpoint/2010/main" val="364018328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altLang="en-US" b="1" dirty="0"/>
              <a:t>If radio</a:t>
            </a:r>
            <a:r>
              <a:rPr lang="en-US" altLang="en-US" b="1" baseline="0" dirty="0"/>
              <a:t> buttons </a:t>
            </a:r>
            <a:r>
              <a:rPr lang="en-US" altLang="en-US" b="1" dirty="0"/>
              <a:t>1 or 3 are</a:t>
            </a:r>
            <a:r>
              <a:rPr lang="en-US" altLang="en-US" b="1" baseline="0" dirty="0"/>
              <a:t> </a:t>
            </a:r>
            <a:r>
              <a:rPr lang="en-US" altLang="en-US" b="1" dirty="0"/>
              <a:t>checked in Question 5-3, report 5-4.  If radio button 2 is checked in Question 5-3, leave 5-4 at 0.</a:t>
            </a:r>
          </a:p>
          <a:p>
            <a:pPr>
              <a:defRPr/>
            </a:pPr>
            <a:endParaRPr lang="en-US" altLang="en-US" b="1" dirty="0"/>
          </a:p>
          <a:p>
            <a:pPr>
              <a:defRPr/>
            </a:pPr>
            <a:r>
              <a:rPr lang="en-US" altLang="en-US" b="1" dirty="0"/>
              <a:t>If you are to answer 5-4: </a:t>
            </a:r>
            <a:r>
              <a:rPr lang="en-US" altLang="en-US" dirty="0"/>
              <a:t>Report the number of error-prone applications approved as of October 1.</a:t>
            </a:r>
          </a:p>
          <a:p>
            <a:pPr marL="640594" lvl="1" indent="-174708">
              <a:buFont typeface="Arial" panose="020B0604020202020204" pitchFamily="34" charset="0"/>
              <a:buChar char="•"/>
              <a:defRPr/>
            </a:pPr>
            <a:r>
              <a:rPr lang="en-US" altLang="en-US" b="1" dirty="0"/>
              <a:t>As a reminder, error prone applications </a:t>
            </a:r>
            <a:r>
              <a:rPr lang="en-US" altLang="en-US" dirty="0"/>
              <a:t>have a monthly income within $100 of an eligibility lane change, or annual income within $1,200 of an eligibility lane change from the income eligibility guidelines</a:t>
            </a:r>
          </a:p>
          <a:p>
            <a:pPr>
              <a:defRPr/>
            </a:pPr>
            <a:r>
              <a:rPr lang="en-US" altLang="en-US" dirty="0"/>
              <a:t> </a:t>
            </a:r>
          </a:p>
          <a:p>
            <a:pPr>
              <a:defRPr/>
            </a:pPr>
            <a:r>
              <a:rPr lang="en-US" altLang="en-US" b="1" dirty="0"/>
              <a:t>For 5-5: </a:t>
            </a:r>
            <a:r>
              <a:rPr lang="en-US" altLang="en-US" dirty="0"/>
              <a:t>Enter the total number of applications initially selected, in accordance with the verification method indicated in 5-3. </a:t>
            </a:r>
          </a:p>
          <a:p>
            <a:pPr marL="640594" lvl="1" indent="-174708">
              <a:buFont typeface="Arial" panose="020B0604020202020204" pitchFamily="34" charset="0"/>
              <a:buChar char="•"/>
              <a:defRPr/>
            </a:pPr>
            <a:r>
              <a:rPr lang="en-US" altLang="en-US" dirty="0"/>
              <a:t>Do not report applications that were verified for cause in this question</a:t>
            </a:r>
          </a:p>
          <a:p>
            <a:pPr>
              <a:defRPr/>
            </a:pPr>
            <a:r>
              <a:rPr lang="en-US" altLang="en-US" dirty="0"/>
              <a:t> </a:t>
            </a:r>
          </a:p>
          <a:p>
            <a:pPr>
              <a:defRPr/>
            </a:pPr>
            <a:r>
              <a:rPr lang="en-US" altLang="en-US" b="1" dirty="0"/>
              <a:t>For 5-6: </a:t>
            </a:r>
            <a:r>
              <a:rPr lang="en-US" altLang="en-US" dirty="0"/>
              <a:t>Check the box if direct verification was </a:t>
            </a:r>
            <a:r>
              <a:rPr lang="en-US" altLang="en-US" b="1" dirty="0"/>
              <a:t>not</a:t>
            </a:r>
            <a:r>
              <a:rPr lang="en-US" altLang="en-US" dirty="0"/>
              <a:t> conducted in the SFA. </a:t>
            </a:r>
          </a:p>
          <a:p>
            <a:pPr marL="174708" indent="-174708">
              <a:buFont typeface="Arial" panose="020B0604020202020204" pitchFamily="34" charset="0"/>
              <a:buChar char="•"/>
              <a:defRPr/>
            </a:pPr>
            <a:r>
              <a:rPr lang="en-US" altLang="en-US" dirty="0"/>
              <a:t>Direct verification is using records from public agencies to verify income and/or program participation.  If direct verification is not used, check 5-6, and skip to 5-8</a:t>
            </a:r>
          </a:p>
          <a:p>
            <a:pPr>
              <a:defRPr/>
            </a:pPr>
            <a:r>
              <a:rPr lang="en-US" altLang="en-US" dirty="0"/>
              <a:t> </a:t>
            </a:r>
          </a:p>
          <a:p>
            <a:pPr>
              <a:defRPr/>
            </a:pPr>
            <a:r>
              <a:rPr lang="en-US" altLang="en-US" b="1" dirty="0"/>
              <a:t>Only answer 5-7 if direct verification was used to complete verification activities.</a:t>
            </a:r>
          </a:p>
          <a:p>
            <a:pPr marL="174708" indent="-174708">
              <a:buFont typeface="Arial" panose="020B0604020202020204" pitchFamily="34" charset="0"/>
              <a:buChar char="•"/>
              <a:defRPr/>
            </a:pPr>
            <a:r>
              <a:rPr lang="en-US" altLang="en-US" b="1" dirty="0"/>
              <a:t>For 5-7A: </a:t>
            </a:r>
            <a:r>
              <a:rPr lang="en-US" altLang="en-US" dirty="0"/>
              <a:t>Report the number of </a:t>
            </a:r>
            <a:r>
              <a:rPr lang="en-US" altLang="en-US" b="1" dirty="0"/>
              <a:t>applications</a:t>
            </a:r>
            <a:r>
              <a:rPr lang="en-US" altLang="en-US" dirty="0"/>
              <a:t> that are </a:t>
            </a:r>
            <a:r>
              <a:rPr lang="en-US" altLang="en-US" b="1" dirty="0"/>
              <a:t>confirmed</a:t>
            </a:r>
            <a:r>
              <a:rPr lang="en-US" altLang="en-US" dirty="0"/>
              <a:t> through direct verification.</a:t>
            </a:r>
          </a:p>
          <a:p>
            <a:pPr marL="174708" indent="-174708">
              <a:buFont typeface="Arial" panose="020B0604020202020204" pitchFamily="34" charset="0"/>
              <a:buChar char="•"/>
              <a:defRPr/>
            </a:pPr>
            <a:r>
              <a:rPr lang="en-US" altLang="en-US" b="1" dirty="0"/>
              <a:t>For 5-7B: </a:t>
            </a:r>
            <a:r>
              <a:rPr lang="en-US" altLang="en-US" dirty="0"/>
              <a:t>Report the number of </a:t>
            </a:r>
            <a:r>
              <a:rPr lang="en-US" altLang="en-US" b="1" dirty="0"/>
              <a:t>students</a:t>
            </a:r>
            <a:r>
              <a:rPr lang="en-US" altLang="en-US" dirty="0"/>
              <a:t> that are </a:t>
            </a:r>
            <a:r>
              <a:rPr lang="en-US" altLang="en-US" b="1" dirty="0"/>
              <a:t>confirmed</a:t>
            </a:r>
            <a:r>
              <a:rPr lang="en-US" altLang="en-US" dirty="0"/>
              <a:t> through direct verification.</a:t>
            </a:r>
          </a:p>
          <a:p>
            <a:pPr marL="174708" indent="-174708">
              <a:buFont typeface="Arial" panose="020B0604020202020204" pitchFamily="34" charset="0"/>
              <a:buChar char="•"/>
              <a:defRPr/>
            </a:pPr>
            <a:r>
              <a:rPr lang="en-US" altLang="en-US" dirty="0"/>
              <a:t>These numbers</a:t>
            </a:r>
            <a:r>
              <a:rPr lang="en-US" altLang="en-US" baseline="0" dirty="0"/>
              <a:t> ARE NOT direct certification numbers. Please remember that direct verification and direct certification are different processes.</a:t>
            </a:r>
          </a:p>
          <a:p>
            <a:pPr marL="631908" lvl="1" indent="-174708">
              <a:buFont typeface="Arial" panose="020B0604020202020204" pitchFamily="34" charset="0"/>
              <a:buChar char="•"/>
              <a:defRPr/>
            </a:pPr>
            <a:r>
              <a:rPr lang="en-US" altLang="en-US" baseline="0" dirty="0"/>
              <a:t>More information about direct verification can be found on </a:t>
            </a:r>
            <a:r>
              <a:rPr lang="en-US" altLang="en-US" baseline="0"/>
              <a:t>page 109 </a:t>
            </a:r>
            <a:r>
              <a:rPr lang="en-US" altLang="en-US" baseline="0" dirty="0"/>
              <a:t>of the eligibility manual.</a:t>
            </a:r>
            <a:endParaRPr lang="en-US" alt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23</a:t>
            </a:fld>
            <a:endParaRPr lang="en-US"/>
          </a:p>
        </p:txBody>
      </p:sp>
    </p:spTree>
    <p:extLst>
      <p:ext uri="{BB962C8B-B14F-4D97-AF65-F5344CB8AC3E}">
        <p14:creationId xmlns:p14="http://schemas.microsoft.com/office/powerpoint/2010/main" val="8332551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altLang="en-US" b="1" dirty="0"/>
              <a:t>In 5-8, you will report the Results of Verification by Original Benefit Type</a:t>
            </a:r>
            <a:r>
              <a:rPr lang="en-US" altLang="en-US" dirty="0"/>
              <a:t> </a:t>
            </a:r>
          </a:p>
          <a:p>
            <a:pPr>
              <a:defRPr/>
            </a:pPr>
            <a:r>
              <a:rPr lang="en-US" altLang="en-US" dirty="0"/>
              <a:t>Report applications and students verified by November 15 in the appropriate category</a:t>
            </a:r>
            <a:r>
              <a:rPr lang="en-US" altLang="en-US" b="1" dirty="0"/>
              <a:t>. </a:t>
            </a:r>
          </a:p>
          <a:p>
            <a:pPr marL="174708" indent="-174708">
              <a:buFont typeface="Arial" panose="020B0604020202020204" pitchFamily="34" charset="0"/>
              <a:buChar char="•"/>
              <a:defRPr/>
            </a:pPr>
            <a:r>
              <a:rPr lang="en-US" altLang="en-US" dirty="0"/>
              <a:t>If Direct verification was used, do not report the direct verification results in 5-8</a:t>
            </a:r>
          </a:p>
          <a:p>
            <a:pPr>
              <a:defRPr/>
            </a:pPr>
            <a:r>
              <a:rPr lang="en-US" altLang="en-US" b="1" dirty="0"/>
              <a:t> </a:t>
            </a:r>
            <a:endParaRPr lang="en-US" altLang="en-US" dirty="0"/>
          </a:p>
          <a:p>
            <a:pPr>
              <a:defRPr/>
            </a:pPr>
            <a:r>
              <a:rPr lang="en-US" altLang="en-US" dirty="0"/>
              <a:t>There are three sub-sections </a:t>
            </a:r>
          </a:p>
          <a:p>
            <a:pPr>
              <a:defRPr/>
            </a:pPr>
            <a:r>
              <a:rPr lang="en-US" altLang="en-US" dirty="0"/>
              <a:t>A: FREE-Categorically Eligible (applications originally approved free with a case number), </a:t>
            </a:r>
          </a:p>
          <a:p>
            <a:pPr>
              <a:defRPr/>
            </a:pPr>
            <a:r>
              <a:rPr lang="en-US" altLang="en-US" dirty="0"/>
              <a:t>B. FREE-Income (applications originally approved free based on income and family size), and </a:t>
            </a:r>
          </a:p>
          <a:p>
            <a:pPr>
              <a:defRPr/>
            </a:pPr>
            <a:r>
              <a:rPr lang="en-US" altLang="en-US" dirty="0"/>
              <a:t>C. REDUCED PRICE-Income (applications originally approved as reduced-price based on income and family size).</a:t>
            </a:r>
          </a:p>
          <a:p>
            <a:pPr>
              <a:defRPr/>
            </a:pPr>
            <a:endParaRPr lang="en-US" altLang="en-US" dirty="0"/>
          </a:p>
          <a:p>
            <a:pPr>
              <a:defRPr/>
            </a:pPr>
            <a:r>
              <a:rPr lang="en-US" altLang="en-US" dirty="0"/>
              <a:t>Based on how an application was originally approved will determine which sub-section results will be reported in.</a:t>
            </a:r>
          </a:p>
          <a:p>
            <a:pPr marL="174708" indent="-174708">
              <a:buFont typeface="Arial" panose="020B0604020202020204" pitchFamily="34" charset="0"/>
              <a:buChar char="•"/>
              <a:defRPr/>
            </a:pPr>
            <a:r>
              <a:rPr lang="en-US" altLang="en-US" dirty="0"/>
              <a:t>For example, if an application selected for verification was originally approved for reduced-price eligibility, the results of this application will be reported in sub-section C – Reduced Price Income</a:t>
            </a:r>
          </a:p>
          <a:p>
            <a:pPr marL="640594" lvl="1" indent="-174708">
              <a:buFont typeface="Arial" panose="020B0604020202020204" pitchFamily="34" charset="0"/>
              <a:buChar char="•"/>
              <a:defRPr/>
            </a:pPr>
            <a:r>
              <a:rPr lang="en-US" altLang="en-US" dirty="0"/>
              <a:t>The final results of verification will determine which result category the application and students from the application are reported in</a:t>
            </a:r>
          </a:p>
          <a:p>
            <a:pPr marL="640594" lvl="1" indent="-174708">
              <a:buFont typeface="Arial" panose="020B0604020202020204" pitchFamily="34" charset="0"/>
              <a:buChar char="•"/>
              <a:defRPr/>
            </a:pPr>
            <a:endParaRPr lang="en-US" altLang="en-US" dirty="0"/>
          </a:p>
          <a:p>
            <a:pPr>
              <a:buFont typeface="Arial" panose="020B0604020202020204" pitchFamily="34" charset="0"/>
              <a:buNone/>
              <a:defRPr/>
            </a:pPr>
            <a:r>
              <a:rPr lang="en-US" altLang="en-US" b="1" dirty="0"/>
              <a:t>Additionally, report the results of verification for cause by original benefit type in the appropriate category in 5-8.  </a:t>
            </a:r>
          </a:p>
          <a:p>
            <a:pPr marL="174708" indent="-174708">
              <a:buFont typeface="Arial" panose="020B0604020202020204" pitchFamily="34" charset="0"/>
              <a:buChar char="•"/>
              <a:defRPr/>
            </a:pPr>
            <a:r>
              <a:rPr lang="en-US" altLang="en-US" dirty="0"/>
              <a:t>We will discuss this more later</a:t>
            </a:r>
          </a:p>
          <a:p>
            <a:pPr>
              <a:defRPr/>
            </a:pPr>
            <a:endParaRPr lang="en-US" altLang="en-US" dirty="0"/>
          </a:p>
          <a:p>
            <a:pPr>
              <a:defRPr/>
            </a:pPr>
            <a:r>
              <a:rPr lang="en-US" altLang="en-US" b="1" dirty="0"/>
              <a:t>Responded, changed to paid </a:t>
            </a:r>
            <a:r>
              <a:rPr lang="en-US" altLang="en-US" dirty="0"/>
              <a:t>means the household provided sufficient documentation. This includes verbal or written notification that the household declines benefits. </a:t>
            </a:r>
          </a:p>
          <a:p>
            <a:pPr>
              <a:defRPr/>
            </a:pPr>
            <a:endParaRPr lang="en-US" altLang="en-US" b="1" dirty="0"/>
          </a:p>
          <a:p>
            <a:pPr>
              <a:defRPr/>
            </a:pPr>
            <a:r>
              <a:rPr lang="en-US" altLang="en-US" b="1" dirty="0"/>
              <a:t>NOT Responded, changed to paid </a:t>
            </a:r>
            <a:r>
              <a:rPr lang="en-US" altLang="en-US" dirty="0"/>
              <a:t>means the household did not provide sufficient documentation or the household did not provide a response. </a:t>
            </a:r>
          </a:p>
          <a:p>
            <a:pPr>
              <a:defRPr/>
            </a:pPr>
            <a:endParaRPr lang="en-US" altLang="en-US" dirty="0"/>
          </a:p>
          <a:p>
            <a:pPr>
              <a:defRPr/>
            </a:pPr>
            <a:endParaRPr lang="en-US" altLang="en-US" dirty="0"/>
          </a:p>
          <a:p>
            <a:pPr>
              <a:defRPr/>
            </a:pPr>
            <a:r>
              <a:rPr lang="en-US" altLang="en-US" dirty="0"/>
              <a:t>To be continued on the next slide.</a:t>
            </a:r>
          </a:p>
          <a:p>
            <a:pPr>
              <a:defRPr/>
            </a:pPr>
            <a:endParaRPr lang="en-US" altLang="en-US" dirty="0"/>
          </a:p>
          <a:p>
            <a:pPr>
              <a:defRPr/>
            </a:pPr>
            <a:endParaRPr lang="en-US" altLang="en-US" dirty="0"/>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24</a:t>
            </a:fld>
            <a:endParaRPr lang="en-US"/>
          </a:p>
        </p:txBody>
      </p:sp>
    </p:spTree>
    <p:extLst>
      <p:ext uri="{BB962C8B-B14F-4D97-AF65-F5344CB8AC3E}">
        <p14:creationId xmlns:p14="http://schemas.microsoft.com/office/powerpoint/2010/main" val="21361100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altLang="en-US" b="1" dirty="0"/>
              <a:t>As a reminder, you are to report applications based on their original eligibility determination.</a:t>
            </a:r>
          </a:p>
          <a:p>
            <a:pPr>
              <a:defRPr/>
            </a:pPr>
            <a:endParaRPr lang="en-US" altLang="en-US" b="1" dirty="0"/>
          </a:p>
          <a:p>
            <a:pPr>
              <a:defRPr/>
            </a:pPr>
            <a:r>
              <a:rPr lang="en-US" altLang="en-US" dirty="0"/>
              <a:t>First, observe the </a:t>
            </a:r>
            <a:r>
              <a:rPr lang="en-US" altLang="en-US" b="1" u="sng" dirty="0"/>
              <a:t>original</a:t>
            </a:r>
            <a:r>
              <a:rPr lang="en-US" altLang="en-US" dirty="0"/>
              <a:t> eligibility determination prior to verification activities for the verified application.</a:t>
            </a:r>
          </a:p>
          <a:p>
            <a:pPr>
              <a:defRPr/>
            </a:pPr>
            <a:r>
              <a:rPr lang="en-US" altLang="en-US" dirty="0"/>
              <a:t>Next, within section 5-8, locate the sub-set with the corresponding original eligibility determination of the application.  The sub-sets are highlighted on the current slide for convenience purposes.</a:t>
            </a:r>
          </a:p>
          <a:p>
            <a:pPr>
              <a:defRPr/>
            </a:pPr>
            <a:endParaRPr lang="en-US" altLang="en-US" dirty="0"/>
          </a:p>
          <a:p>
            <a:pPr>
              <a:defRPr/>
            </a:pPr>
            <a:r>
              <a:rPr lang="en-US" altLang="en-US" dirty="0"/>
              <a:t>To determine which result category to report the application in, consider the ending result of verification activities for the application.</a:t>
            </a:r>
          </a:p>
          <a:p>
            <a:pPr marL="174708" indent="-174708">
              <a:buFont typeface="Arial" panose="020B0604020202020204" pitchFamily="34" charset="0"/>
              <a:buChar char="•"/>
              <a:defRPr/>
            </a:pPr>
            <a:r>
              <a:rPr lang="en-US" altLang="en-US" dirty="0"/>
              <a:t>If the household responded, and verification activities resulted in no change of benefits, choose number 1 of the original eligibility subset for reporting the application (for training purposes, the no change of benefits sections have been identified with a blue border on the current slide)</a:t>
            </a:r>
          </a:p>
          <a:p>
            <a:pPr>
              <a:buFont typeface="Arial" panose="020B0604020202020204" pitchFamily="34" charset="0"/>
              <a:buNone/>
              <a:defRPr/>
            </a:pPr>
            <a:endParaRPr lang="en-US" altLang="en-US" dirty="0"/>
          </a:p>
          <a:p>
            <a:pPr marL="174708" indent="-174708">
              <a:buFont typeface="Arial" panose="020B0604020202020204" pitchFamily="34" charset="0"/>
              <a:buChar char="•"/>
              <a:defRPr/>
            </a:pPr>
            <a:r>
              <a:rPr lang="en-US" altLang="en-US" dirty="0"/>
              <a:t>If the household responded, and verification activities resulted in an increase of benefits, choose number 2 of the original eligibility subset for reporting the application (for training purposes, the increase of benefits sections have been identified with a red border on the current slide)</a:t>
            </a:r>
          </a:p>
          <a:p>
            <a:pPr>
              <a:buFont typeface="Arial" panose="020B0604020202020204" pitchFamily="34" charset="0"/>
              <a:buNone/>
              <a:defRPr/>
            </a:pPr>
            <a:endParaRPr lang="en-US" altLang="en-US" dirty="0"/>
          </a:p>
          <a:p>
            <a:pPr marL="174708" indent="-174708">
              <a:buFont typeface="Arial" panose="020B0604020202020204" pitchFamily="34" charset="0"/>
              <a:buChar char="•"/>
              <a:defRPr/>
            </a:pPr>
            <a:r>
              <a:rPr lang="en-US" altLang="en-US" dirty="0"/>
              <a:t>If the household responded, and verification activities resulted in the identification of paid status, choose number 3 of the original eligibility subset for reporting the application (for training purposes, the increase of benefits sections have been identified with a green border on the</a:t>
            </a:r>
            <a:r>
              <a:rPr lang="en-US" altLang="en-US" baseline="0" dirty="0"/>
              <a:t> </a:t>
            </a:r>
            <a:r>
              <a:rPr lang="en-US" altLang="en-US" dirty="0"/>
              <a:t>current slide)</a:t>
            </a:r>
          </a:p>
          <a:p>
            <a:pPr>
              <a:buFont typeface="Arial" panose="020B0604020202020204" pitchFamily="34" charset="0"/>
              <a:buNone/>
              <a:defRPr/>
            </a:pPr>
            <a:endParaRPr lang="en-US" altLang="en-US" dirty="0"/>
          </a:p>
          <a:p>
            <a:pPr marL="174708" indent="-174708">
              <a:buFont typeface="Arial" panose="020B0604020202020204" pitchFamily="34" charset="0"/>
              <a:buChar char="•"/>
              <a:defRPr/>
            </a:pPr>
            <a:r>
              <a:rPr lang="en-US" altLang="en-US" dirty="0"/>
              <a:t>If the household did NOT respond, and status was changed to paid, choose number 4 of the original eligibility subset for reporting the application (for training purposes, the increase of benefits sections have been identified with an orange border on the current slide)</a:t>
            </a:r>
          </a:p>
          <a:p>
            <a:pPr>
              <a:buFont typeface="Arial" panose="020B0604020202020204" pitchFamily="34" charset="0"/>
              <a:buNone/>
              <a:defRPr/>
            </a:pPr>
            <a:endParaRPr lang="en-US" altLang="en-US" dirty="0"/>
          </a:p>
          <a:p>
            <a:pPr>
              <a:buFont typeface="Arial" panose="020B0604020202020204" pitchFamily="34" charset="0"/>
              <a:buNone/>
              <a:defRPr/>
            </a:pPr>
            <a:endParaRPr lang="en-US" altLang="en-US" dirty="0"/>
          </a:p>
          <a:p>
            <a:pPr>
              <a:buFont typeface="Arial" panose="020B0604020202020204" pitchFamily="34" charset="0"/>
              <a:buNone/>
              <a:defRPr/>
            </a:pPr>
            <a:r>
              <a:rPr lang="en-US" altLang="en-US" dirty="0"/>
              <a:t>Include results from verification for cause in Section 5-8.</a:t>
            </a:r>
          </a:p>
          <a:p>
            <a:pPr>
              <a:buFont typeface="Arial" panose="020B0604020202020204" pitchFamily="34" charset="0"/>
              <a:buNone/>
              <a:defRPr/>
            </a:pPr>
            <a:endParaRPr lang="en-US" altLang="en-US" dirty="0"/>
          </a:p>
          <a:p>
            <a:pPr>
              <a:buFont typeface="Arial" panose="020B0604020202020204" pitchFamily="34" charset="0"/>
              <a:buNone/>
              <a:defRPr/>
            </a:pPr>
            <a:r>
              <a:rPr lang="en-US" altLang="en-US" dirty="0"/>
              <a:t>Verification for Cause will be further discussed on the following slide.</a:t>
            </a:r>
          </a:p>
          <a:p>
            <a:pPr marL="174708" indent="-174708">
              <a:buFont typeface="Arial" panose="020B0604020202020204" pitchFamily="34" charset="0"/>
              <a:buChar char="•"/>
              <a:defRPr/>
            </a:pPr>
            <a:endParaRPr lang="en-US" altLang="en-US" dirty="0"/>
          </a:p>
          <a:p>
            <a:pPr marL="174708" indent="-174708">
              <a:buFont typeface="Arial" panose="020B0604020202020204" pitchFamily="34" charset="0"/>
              <a:buChar char="•"/>
              <a:defRPr/>
            </a:pPr>
            <a:endParaRPr lang="en-US" altLang="en-US" dirty="0"/>
          </a:p>
          <a:p>
            <a:pPr>
              <a:defRPr/>
            </a:pPr>
            <a:endParaRPr lang="en-US" altLang="en-US" dirty="0"/>
          </a:p>
          <a:p>
            <a:pPr>
              <a:defRPr/>
            </a:pPr>
            <a:endParaRPr lang="en-US" altLang="en-US" dirty="0"/>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25</a:t>
            </a:fld>
            <a:endParaRPr lang="en-US"/>
          </a:p>
        </p:txBody>
      </p:sp>
    </p:spTree>
    <p:extLst>
      <p:ext uri="{BB962C8B-B14F-4D97-AF65-F5344CB8AC3E}">
        <p14:creationId xmlns:p14="http://schemas.microsoft.com/office/powerpoint/2010/main" val="21257200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altLang="en-US" b="1" dirty="0"/>
              <a:t>For Verification for Cause, </a:t>
            </a:r>
          </a:p>
          <a:p>
            <a:pPr>
              <a:defRPr/>
            </a:pPr>
            <a:endParaRPr lang="en-US" altLang="en-US" b="1" dirty="0"/>
          </a:p>
          <a:p>
            <a:pPr>
              <a:defRPr/>
            </a:pPr>
            <a:r>
              <a:rPr lang="en-US" altLang="en-US" dirty="0"/>
              <a:t>Report the number of applications as of November 15</a:t>
            </a:r>
            <a:r>
              <a:rPr lang="en-US" altLang="en-US" baseline="30000" dirty="0"/>
              <a:t>th</a:t>
            </a:r>
            <a:r>
              <a:rPr lang="en-US" altLang="en-US" dirty="0"/>
              <a:t> that were verified for cause </a:t>
            </a:r>
            <a:r>
              <a:rPr lang="en-US" altLang="en-US" u="sng" dirty="0"/>
              <a:t>in addition</a:t>
            </a:r>
            <a:r>
              <a:rPr lang="en-US" altLang="en-US" dirty="0"/>
              <a:t> to the verification requirement.  </a:t>
            </a:r>
          </a:p>
          <a:p>
            <a:pPr>
              <a:buFont typeface="Arial" panose="020B0604020202020204" pitchFamily="34" charset="0"/>
              <a:buNone/>
              <a:defRPr/>
            </a:pPr>
            <a:endParaRPr lang="en-US" altLang="en-US" dirty="0"/>
          </a:p>
          <a:p>
            <a:pPr>
              <a:buFont typeface="Arial" panose="020B0604020202020204" pitchFamily="34" charset="0"/>
              <a:buNone/>
              <a:defRPr/>
            </a:pPr>
            <a:endParaRPr lang="en-US" altLang="en-US" b="1" dirty="0"/>
          </a:p>
          <a:p>
            <a:pPr>
              <a:buFont typeface="Arial" panose="020B0604020202020204" pitchFamily="34" charset="0"/>
              <a:buNone/>
              <a:defRPr/>
            </a:pPr>
            <a:r>
              <a:rPr lang="en-US" altLang="en-US" b="1" dirty="0"/>
              <a:t>Additionally, report the results of verification for cause by original benefit type in the appropriate category in 5-8.  </a:t>
            </a:r>
          </a:p>
          <a:p>
            <a:pPr marL="174708" indent="-174708">
              <a:buFont typeface="Arial" panose="020B0604020202020204" pitchFamily="34" charset="0"/>
              <a:buChar char="•"/>
              <a:defRPr/>
            </a:pPr>
            <a:r>
              <a:rPr lang="en-US" altLang="en-US" dirty="0"/>
              <a:t>Follow the same procedures as previously discussed with applications selected for the verification process</a:t>
            </a:r>
          </a:p>
          <a:p>
            <a:pPr marL="174708" indent="-174708">
              <a:buFont typeface="Arial" panose="020B0604020202020204" pitchFamily="34" charset="0"/>
              <a:buChar char="•"/>
              <a:defRPr/>
            </a:pPr>
            <a:r>
              <a:rPr lang="en-US" altLang="en-US" dirty="0"/>
              <a:t>Report the results, including both applications and students, from applications verified for cause in section 5-8, and additionally include the number of applications verified for cause in VC-1</a:t>
            </a:r>
          </a:p>
          <a:p>
            <a:pPr marL="640594" lvl="1" indent="-174708">
              <a:buFont typeface="Arial" panose="020B0604020202020204" pitchFamily="34" charset="0"/>
              <a:buChar char="•"/>
              <a:defRPr/>
            </a:pPr>
            <a:r>
              <a:rPr lang="en-US" altLang="en-US" dirty="0"/>
              <a:t>For example, if the SFA selected 1 application with 2 students to verify for cause, you would report the 1 application and the 2 students in the appropriate category in 5-8, along with the rest of verification activity; additionally, you would indicate 1 application was verified for cause in VC-1 by entering the number ‘1’</a:t>
            </a:r>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26</a:t>
            </a:fld>
            <a:endParaRPr lang="en-US"/>
          </a:p>
        </p:txBody>
      </p:sp>
    </p:spTree>
    <p:extLst>
      <p:ext uri="{BB962C8B-B14F-4D97-AF65-F5344CB8AC3E}">
        <p14:creationId xmlns:p14="http://schemas.microsoft.com/office/powerpoint/2010/main" val="19188540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altLang="en-US" dirty="0"/>
              <a:t>Upon receiving the verification report, a CANS program specialist will edit check the report, and contact the verifying official, if needed.</a:t>
            </a:r>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27</a:t>
            </a:fld>
            <a:endParaRPr lang="en-US"/>
          </a:p>
        </p:txBody>
      </p:sp>
    </p:spTree>
    <p:extLst>
      <p:ext uri="{BB962C8B-B14F-4D97-AF65-F5344CB8AC3E}">
        <p14:creationId xmlns:p14="http://schemas.microsoft.com/office/powerpoint/2010/main" val="92616273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Remember to</a:t>
            </a:r>
          </a:p>
          <a:p>
            <a:pPr marL="174708" indent="-174708">
              <a:buFont typeface="Arial" panose="020B0604020202020204" pitchFamily="34" charset="0"/>
              <a:buChar char="•"/>
            </a:pPr>
            <a:r>
              <a:rPr lang="en-US" dirty="0"/>
              <a:t>Save your Verification Report once it is completed</a:t>
            </a:r>
          </a:p>
          <a:p>
            <a:pPr marL="174708" indent="-174708">
              <a:buFont typeface="Arial" panose="020B0604020202020204" pitchFamily="34" charset="0"/>
              <a:buChar char="•"/>
            </a:pPr>
            <a:r>
              <a:rPr lang="en-US" dirty="0"/>
              <a:t>If you missed something, you should see an</a:t>
            </a:r>
            <a:r>
              <a:rPr lang="en-US" baseline="0" dirty="0"/>
              <a:t> error </a:t>
            </a:r>
            <a:r>
              <a:rPr lang="en-US" dirty="0"/>
              <a:t>message when you click save: The Verification Report</a:t>
            </a:r>
            <a:r>
              <a:rPr lang="en-US" baseline="0" dirty="0"/>
              <a:t> has been processed with errors...</a:t>
            </a:r>
            <a:endParaRPr lang="en-US" dirty="0"/>
          </a:p>
          <a:p>
            <a:pPr marL="174708" indent="-174708">
              <a:buFont typeface="Arial" panose="020B0604020202020204" pitchFamily="34" charset="0"/>
              <a:buChar char="•"/>
            </a:pPr>
            <a:r>
              <a:rPr lang="en-US" dirty="0"/>
              <a:t>You can click on Edit to go back and complete</a:t>
            </a:r>
          </a:p>
          <a:p>
            <a:pPr marL="174708" indent="-174708">
              <a:buFont typeface="Arial" panose="020B0604020202020204" pitchFamily="34" charset="0"/>
              <a:buChar char="•"/>
            </a:pPr>
            <a:r>
              <a:rPr lang="en-US" dirty="0"/>
              <a:t>When you click Edit, the errors will be listed at the top of the screen</a:t>
            </a:r>
          </a:p>
          <a:p>
            <a:pPr marL="174708" indent="-174708">
              <a:buFont typeface="Arial" panose="020B0604020202020204" pitchFamily="34" charset="0"/>
              <a:buChar char="•"/>
            </a:pPr>
            <a:r>
              <a:rPr lang="en-US" dirty="0"/>
              <a:t>Once all information is entered, you should no longer see these error messages </a:t>
            </a:r>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28</a:t>
            </a:fld>
            <a:endParaRPr lang="en-US"/>
          </a:p>
        </p:txBody>
      </p:sp>
    </p:spTree>
    <p:extLst>
      <p:ext uri="{BB962C8B-B14F-4D97-AF65-F5344CB8AC3E}">
        <p14:creationId xmlns:p14="http://schemas.microsoft.com/office/powerpoint/2010/main" val="426050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altLang="en-US" dirty="0"/>
              <a:t>For a couple quick edit checks:</a:t>
            </a:r>
          </a:p>
          <a:p>
            <a:pPr marL="174708" indent="-174708">
              <a:buFont typeface="Arial" panose="020B0604020202020204" pitchFamily="34" charset="0"/>
              <a:buChar char="•"/>
              <a:defRPr/>
            </a:pPr>
            <a:r>
              <a:rPr lang="en-US" altLang="en-US" dirty="0"/>
              <a:t>The Number of applications reported should never be greater than number of students reported.</a:t>
            </a:r>
          </a:p>
          <a:p>
            <a:pPr>
              <a:defRPr/>
            </a:pPr>
            <a:endParaRPr lang="en-US" altLang="en-US" dirty="0"/>
          </a:p>
          <a:p>
            <a:pPr>
              <a:defRPr/>
            </a:pPr>
            <a:endParaRPr lang="en-US" alt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29</a:t>
            </a:fld>
            <a:endParaRPr lang="en-US"/>
          </a:p>
        </p:txBody>
      </p:sp>
    </p:spTree>
    <p:extLst>
      <p:ext uri="{BB962C8B-B14F-4D97-AF65-F5344CB8AC3E}">
        <p14:creationId xmlns:p14="http://schemas.microsoft.com/office/powerpoint/2010/main" val="2837663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defRPr/>
            </a:pPr>
            <a:r>
              <a:rPr lang="en-US" altLang="en-US" dirty="0"/>
              <a:t>School Food Authorities, or SFAs, will be asked to report:</a:t>
            </a:r>
          </a:p>
          <a:p>
            <a:pPr marL="174708" indent="-174708">
              <a:buFont typeface="Arial" panose="020B0604020202020204" pitchFamily="34" charset="0"/>
              <a:buChar char="•"/>
              <a:defRPr/>
            </a:pPr>
            <a:r>
              <a:rPr lang="en-US" altLang="en-US" dirty="0"/>
              <a:t>The number of free and reduced price applications</a:t>
            </a:r>
          </a:p>
          <a:p>
            <a:pPr marL="174708" indent="-174708">
              <a:buFont typeface="Arial" panose="020B0604020202020204" pitchFamily="34" charset="0"/>
              <a:buChar char="•"/>
              <a:defRPr/>
            </a:pPr>
            <a:r>
              <a:rPr lang="en-US" altLang="en-US" dirty="0"/>
              <a:t>The number of free and reduced price eligible students found on applications</a:t>
            </a:r>
          </a:p>
          <a:p>
            <a:pPr marL="174708" indent="-174708">
              <a:buFont typeface="Arial" panose="020B0604020202020204" pitchFamily="34" charset="0"/>
              <a:buChar char="•"/>
              <a:defRPr/>
            </a:pPr>
            <a:r>
              <a:rPr lang="en-US" altLang="en-US" dirty="0"/>
              <a:t>The number of applications that were verified</a:t>
            </a:r>
          </a:p>
          <a:p>
            <a:pPr marL="174708" indent="-174708">
              <a:buFont typeface="Arial" panose="020B0604020202020204" pitchFamily="34" charset="0"/>
              <a:buChar char="•"/>
              <a:defRPr/>
            </a:pPr>
            <a:r>
              <a:rPr lang="en-US" altLang="en-US" dirty="0"/>
              <a:t>Method of Verification that is used</a:t>
            </a:r>
          </a:p>
          <a:p>
            <a:pPr marL="640594" lvl="1" indent="-174708">
              <a:buFont typeface="Arial" panose="020B0604020202020204" pitchFamily="34" charset="0"/>
              <a:buChar char="•"/>
              <a:defRPr/>
            </a:pPr>
            <a:r>
              <a:rPr lang="en-US" altLang="en-US" dirty="0"/>
              <a:t>For a quick refresher regarding the verification methods,</a:t>
            </a:r>
          </a:p>
          <a:p>
            <a:pPr marL="1106481" lvl="2" indent="-174708">
              <a:buFont typeface="Arial" panose="020B0604020202020204" pitchFamily="34" charset="0"/>
              <a:buChar char="•"/>
              <a:defRPr/>
            </a:pPr>
            <a:r>
              <a:rPr lang="en-US" altLang="en-US" dirty="0"/>
              <a:t>Standard Method includes verifying 3% of all approved applications, with first preference on the error prone applications</a:t>
            </a:r>
          </a:p>
          <a:p>
            <a:pPr marL="1106481" lvl="2" indent="-174708">
              <a:buFont typeface="Arial" panose="020B0604020202020204" pitchFamily="34" charset="0"/>
              <a:buChar char="•"/>
              <a:defRPr/>
            </a:pPr>
            <a:r>
              <a:rPr lang="en-US" altLang="en-US" dirty="0"/>
              <a:t>Alternate 1</a:t>
            </a:r>
            <a:r>
              <a:rPr lang="en-US" altLang="en-US" baseline="0" dirty="0"/>
              <a:t> </a:t>
            </a:r>
            <a:r>
              <a:rPr lang="en-US" altLang="en-US" dirty="0"/>
              <a:t>includes verifying 3% of all approved applications, with a random selection from all applications</a:t>
            </a:r>
          </a:p>
          <a:p>
            <a:pPr marL="1106481" lvl="2" indent="-174708">
              <a:buFont typeface="Arial" panose="020B0604020202020204" pitchFamily="34" charset="0"/>
              <a:buChar char="•"/>
              <a:defRPr/>
            </a:pPr>
            <a:r>
              <a:rPr lang="en-US" altLang="en-US" dirty="0"/>
              <a:t>Alternate 2 includes verifying 1% of all approved applications - selected from error prone applications, plus one-half percent of all approved applications that provided a case number on the application</a:t>
            </a:r>
          </a:p>
        </p:txBody>
      </p:sp>
      <p:sp>
        <p:nvSpPr>
          <p:cNvPr id="4" name="Slide Number Placeholder 3"/>
          <p:cNvSpPr>
            <a:spLocks noGrp="1"/>
          </p:cNvSpPr>
          <p:nvPr>
            <p:ph type="sldNum" sz="quarter" idx="10"/>
          </p:nvPr>
        </p:nvSpPr>
        <p:spPr/>
        <p:txBody>
          <a:bodyPr/>
          <a:lstStyle/>
          <a:p>
            <a:fld id="{D8CE8260-0B86-4C40-94C6-7FED4659F7A2}" type="slidenum">
              <a:rPr lang="en-US" smtClean="0"/>
              <a:t>3</a:t>
            </a:fld>
            <a:endParaRPr lang="en-US"/>
          </a:p>
        </p:txBody>
      </p:sp>
    </p:spTree>
    <p:extLst>
      <p:ext uri="{BB962C8B-B14F-4D97-AF65-F5344CB8AC3E}">
        <p14:creationId xmlns:p14="http://schemas.microsoft.com/office/powerpoint/2010/main" val="403275569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altLang="en-US" sz="1200" dirty="0"/>
              <a:t>T-1 and T-2, found at the end of section 4, should add up accordingly.</a:t>
            </a:r>
          </a:p>
          <a:p>
            <a:pPr marL="174708" indent="-174708">
              <a:buFont typeface="Arial" panose="020B0604020202020204" pitchFamily="34" charset="0"/>
              <a:buChar char="•"/>
              <a:defRPr/>
            </a:pPr>
            <a:r>
              <a:rPr lang="en-US" altLang="en-US" sz="1200" b="1" dirty="0"/>
              <a:t>T-1</a:t>
            </a:r>
            <a:r>
              <a:rPr lang="en-US" altLang="en-US" sz="1200" dirty="0"/>
              <a:t> should add up to the total of:</a:t>
            </a:r>
          </a:p>
          <a:p>
            <a:pPr marL="640594" lvl="1" indent="-174708">
              <a:buFont typeface="Arial" panose="020B0604020202020204" pitchFamily="34" charset="0"/>
              <a:buChar char="•"/>
              <a:defRPr/>
            </a:pPr>
            <a:r>
              <a:rPr lang="en-US" altLang="en-US" sz="1200" dirty="0"/>
              <a:t>(3-2B) + (3-3B) + (3-4B) + (4-1B) + (4-2B) + (2-2aB, if applicable)</a:t>
            </a:r>
          </a:p>
          <a:p>
            <a:pPr marL="174708" indent="-174708">
              <a:buFont typeface="Arial" panose="020B0604020202020204" pitchFamily="34" charset="0"/>
              <a:buChar char="•"/>
              <a:defRPr/>
            </a:pPr>
            <a:r>
              <a:rPr lang="en-US" altLang="en-US" sz="1200" b="1" dirty="0"/>
              <a:t>T-2</a:t>
            </a:r>
            <a:r>
              <a:rPr lang="en-US" altLang="en-US" sz="1200" dirty="0"/>
              <a:t> should add up to the total of:</a:t>
            </a:r>
          </a:p>
          <a:p>
            <a:pPr marL="640594" lvl="1" indent="-174708">
              <a:buFont typeface="Arial" panose="020B0604020202020204" pitchFamily="34" charset="0"/>
              <a:buChar char="•"/>
              <a:defRPr/>
            </a:pPr>
            <a:r>
              <a:rPr lang="en-US" altLang="en-US" sz="1200" dirty="0"/>
              <a:t>(4-3B) + (2-2bB, if applicable)</a:t>
            </a:r>
          </a:p>
          <a:p>
            <a:pPr marL="640594" lvl="1" indent="-174708">
              <a:buFont typeface="Arial" panose="020B0604020202020204" pitchFamily="34" charset="0"/>
              <a:buChar char="•"/>
              <a:defRPr/>
            </a:pPr>
            <a:endParaRPr lang="en-US" altLang="en-US" sz="1200" dirty="0"/>
          </a:p>
          <a:p>
            <a:pPr>
              <a:buFont typeface="Arial" panose="020B0604020202020204" pitchFamily="34" charset="0"/>
              <a:buNone/>
              <a:defRPr/>
            </a:pPr>
            <a:r>
              <a:rPr lang="en-US" altLang="en-US" sz="1200" dirty="0"/>
              <a:t>The system should calculate this math, but it doesn't hurt to make sure it’s correct!</a:t>
            </a:r>
          </a:p>
          <a:p>
            <a:endParaRPr lang="en-US" dirty="0"/>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30</a:t>
            </a:fld>
            <a:endParaRPr lang="en-US"/>
          </a:p>
        </p:txBody>
      </p:sp>
    </p:spTree>
    <p:extLst>
      <p:ext uri="{BB962C8B-B14F-4D97-AF65-F5344CB8AC3E}">
        <p14:creationId xmlns:p14="http://schemas.microsoft.com/office/powerpoint/2010/main" val="287865630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a:t>
            </a:r>
            <a:r>
              <a:rPr lang="en-US" baseline="0" dirty="0"/>
              <a:t> you’re wondering if you have to complete a Verification report, the answer is </a:t>
            </a:r>
            <a:r>
              <a:rPr lang="en-US" dirty="0"/>
              <a:t>Yes! </a:t>
            </a:r>
          </a:p>
          <a:p>
            <a:endParaRPr lang="en-US" dirty="0"/>
          </a:p>
          <a:p>
            <a:r>
              <a:rPr lang="en-US" dirty="0"/>
              <a:t>Everyone submits a Verification report.</a:t>
            </a:r>
          </a:p>
          <a:p>
            <a:endParaRPr lang="en-US" dirty="0"/>
          </a:p>
          <a:p>
            <a:r>
              <a:rPr lang="en-US" dirty="0"/>
              <a:t>The information you report varies depending upon your agency and applications.</a:t>
            </a:r>
          </a:p>
          <a:p>
            <a:endParaRPr lang="en-US" dirty="0"/>
          </a:p>
          <a:p>
            <a:r>
              <a:rPr lang="en-US" dirty="0"/>
              <a:t>Other questions?</a:t>
            </a:r>
          </a:p>
          <a:p>
            <a:endParaRPr lang="en-US" dirty="0"/>
          </a:p>
          <a:p>
            <a:r>
              <a:rPr lang="en-US" dirty="0"/>
              <a:t>Please remember-SFAs who have already submitted</a:t>
            </a:r>
            <a:r>
              <a:rPr lang="en-US" baseline="0" dirty="0"/>
              <a:t> your verification report: please double check the numbers of applications after the last operating day in October. Some sections of the verification report are reported as of October 1 and some are the last operating day in October.</a:t>
            </a:r>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31</a:t>
            </a:fld>
            <a:endParaRPr lang="en-US"/>
          </a:p>
        </p:txBody>
      </p:sp>
    </p:spTree>
    <p:extLst>
      <p:ext uri="{BB962C8B-B14F-4D97-AF65-F5344CB8AC3E}">
        <p14:creationId xmlns:p14="http://schemas.microsoft.com/office/powerpoint/2010/main" val="304439709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525C6B-A1C2-4F46-801D-C791A0D47867}" type="slidenum">
              <a:rPr lang="en-US" smtClean="0"/>
              <a:t>32</a:t>
            </a:fld>
            <a:endParaRPr lang="en-US"/>
          </a:p>
        </p:txBody>
      </p:sp>
    </p:spTree>
    <p:extLst>
      <p:ext uri="{BB962C8B-B14F-4D97-AF65-F5344CB8AC3E}">
        <p14:creationId xmlns:p14="http://schemas.microsoft.com/office/powerpoint/2010/main" val="391240516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We can be reached by email at DOE.SchoolLunch@state.sd.us or by phone at 605-77-3413.</a:t>
            </a:r>
          </a:p>
          <a:p>
            <a:endParaRPr lang="en-US" altLang="en-US" dirty="0"/>
          </a:p>
          <a:p>
            <a:r>
              <a:rPr lang="en-US" altLang="en-US" dirty="0"/>
              <a:t>Thank you.</a:t>
            </a:r>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33</a:t>
            </a:fld>
            <a:endParaRPr lang="en-US"/>
          </a:p>
        </p:txBody>
      </p:sp>
    </p:spTree>
    <p:extLst>
      <p:ext uri="{BB962C8B-B14F-4D97-AF65-F5344CB8AC3E}">
        <p14:creationId xmlns:p14="http://schemas.microsoft.com/office/powerpoint/2010/main" val="28518736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The Verification Summary Report can look intimidating, so lets’ take it one section at a time.</a:t>
            </a:r>
          </a:p>
          <a:p>
            <a:endParaRPr lang="en-US" altLang="en-US" dirty="0"/>
          </a:p>
          <a:p>
            <a:r>
              <a:rPr lang="en-US" altLang="en-US" dirty="0"/>
              <a:t>With the applications that are verified, you will be asked to break down the information into categorically eligible free, income eligible free, and income eligible reduced.</a:t>
            </a:r>
          </a:p>
          <a:p>
            <a:endParaRPr lang="en-US" altLang="en-US" dirty="0"/>
          </a:p>
          <a:p>
            <a:r>
              <a:rPr lang="en-US" altLang="en-US" dirty="0"/>
              <a:t>As a reminder, categorically eligible free simply identifies the applications in which a case number is provided.  As discussed in the process PowerPoint, these applications with case numbers should only be considered if the student featured on the application is NOT found on a direct certification list.</a:t>
            </a:r>
          </a:p>
          <a:p>
            <a:endParaRPr lang="en-US" altLang="en-US" dirty="0"/>
          </a:p>
          <a:p>
            <a:r>
              <a:rPr lang="en-US" altLang="en-US" dirty="0"/>
              <a:t>Income eligible free applications identify the households that are eligible for free benefits.</a:t>
            </a:r>
          </a:p>
          <a:p>
            <a:r>
              <a:rPr lang="en-US" altLang="en-US" dirty="0"/>
              <a:t>Income eligible reduced price applications identify households that are eligible for reduced price benefits.</a:t>
            </a:r>
          </a:p>
          <a:p>
            <a:endParaRPr lang="en-US" altLang="en-US" dirty="0"/>
          </a:p>
          <a:p>
            <a:r>
              <a:rPr lang="en-US" altLang="en-US" dirty="0"/>
              <a:t>The reported information will be the results of the verification activity.  For example, how many applications had no change of benefit status, how many instances occurred where benefits were increased and decreased, and how many instances did the participant not respond.</a:t>
            </a:r>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4</a:t>
            </a:fld>
            <a:endParaRPr lang="en-US"/>
          </a:p>
        </p:txBody>
      </p:sp>
    </p:spTree>
    <p:extLst>
      <p:ext uri="{BB962C8B-B14F-4D97-AF65-F5344CB8AC3E}">
        <p14:creationId xmlns:p14="http://schemas.microsoft.com/office/powerpoint/2010/main" val="31062025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altLang="en-US" dirty="0"/>
              <a:t>Beginning with SY15-16, the Verification report will be completed within the </a:t>
            </a:r>
            <a:r>
              <a:rPr lang="en-US" altLang="en-US" dirty="0" err="1"/>
              <a:t>iCAN</a:t>
            </a:r>
            <a:r>
              <a:rPr lang="en-US" altLang="en-US" dirty="0"/>
              <a:t> system. You can find the form by logging into </a:t>
            </a:r>
            <a:r>
              <a:rPr lang="en-US" altLang="en-US" dirty="0" err="1"/>
              <a:t>iCAN</a:t>
            </a:r>
            <a:r>
              <a:rPr lang="en-US" altLang="en-US" dirty="0"/>
              <a:t> and clicking on Verification Report under the Applications bread crumb.</a:t>
            </a:r>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5</a:t>
            </a:fld>
            <a:endParaRPr lang="en-US"/>
          </a:p>
        </p:txBody>
      </p:sp>
    </p:spTree>
    <p:extLst>
      <p:ext uri="{BB962C8B-B14F-4D97-AF65-F5344CB8AC3E}">
        <p14:creationId xmlns:p14="http://schemas.microsoft.com/office/powerpoint/2010/main" val="39740916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altLang="en-US" dirty="0"/>
              <a:t>Clicking on the Verification Report link will bring you to this screen. Click Modify to the left of School Year 2018-2019. This will take you into the report form.</a:t>
            </a:r>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6</a:t>
            </a:fld>
            <a:endParaRPr lang="en-US"/>
          </a:p>
        </p:txBody>
      </p:sp>
    </p:spTree>
    <p:extLst>
      <p:ext uri="{BB962C8B-B14F-4D97-AF65-F5344CB8AC3E}">
        <p14:creationId xmlns:p14="http://schemas.microsoft.com/office/powerpoint/2010/main" val="3253658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altLang="en-US" dirty="0"/>
              <a:t>Now, we will get into looking at the actual form. </a:t>
            </a:r>
          </a:p>
          <a:p>
            <a:pPr>
              <a:defRPr/>
            </a:pPr>
            <a:endParaRPr lang="en-US" altLang="en-US" dirty="0"/>
          </a:p>
          <a:p>
            <a:pPr>
              <a:defRPr/>
            </a:pPr>
            <a:r>
              <a:rPr lang="en-US" altLang="en-US" dirty="0"/>
              <a:t>The top of the report features a section to</a:t>
            </a:r>
            <a:r>
              <a:rPr lang="en-US" altLang="en-US" baseline="0" dirty="0"/>
              <a:t> fill </a:t>
            </a:r>
            <a:r>
              <a:rPr lang="en-US" altLang="en-US" dirty="0"/>
              <a:t>in General</a:t>
            </a:r>
            <a:r>
              <a:rPr lang="en-US" altLang="en-US" baseline="0" dirty="0"/>
              <a:t> I</a:t>
            </a:r>
            <a:r>
              <a:rPr lang="en-US" altLang="en-US" dirty="0"/>
              <a:t>nformation about the SFA.  </a:t>
            </a:r>
          </a:p>
          <a:p>
            <a:pPr marL="174708" indent="-174708">
              <a:buFont typeface="Arial" panose="020B0604020202020204" pitchFamily="34" charset="0"/>
              <a:buChar char="•"/>
              <a:defRPr/>
            </a:pPr>
            <a:r>
              <a:rPr lang="en-US" altLang="en-US" dirty="0"/>
              <a:t>This information should prefill</a:t>
            </a:r>
          </a:p>
          <a:p>
            <a:pPr marL="174708" indent="-174708">
              <a:buFont typeface="Arial" panose="020B0604020202020204" pitchFamily="34" charset="0"/>
              <a:buChar char="•"/>
              <a:defRPr/>
            </a:pPr>
            <a:r>
              <a:rPr lang="en-US" altLang="en-US" dirty="0"/>
              <a:t>Please review to ensure the correct information is in each field</a:t>
            </a:r>
          </a:p>
          <a:p>
            <a:pPr marL="174708" indent="-174708">
              <a:buFont typeface="Arial" panose="020B0604020202020204" pitchFamily="34" charset="0"/>
              <a:buChar char="•"/>
              <a:defRPr/>
            </a:pPr>
            <a:r>
              <a:rPr lang="en-US" altLang="en-US" dirty="0"/>
              <a:t>Update if needed</a:t>
            </a:r>
          </a:p>
          <a:p>
            <a:pPr marL="174708" indent="-174708">
              <a:buFont typeface="Arial" panose="020B0604020202020204" pitchFamily="34" charset="0"/>
              <a:buChar char="•"/>
              <a:defRPr/>
            </a:pPr>
            <a:r>
              <a:rPr lang="en-US" altLang="en-US" dirty="0"/>
              <a:t>We really want the contact information</a:t>
            </a:r>
            <a:r>
              <a:rPr lang="en-US" altLang="en-US" baseline="0" dirty="0"/>
              <a:t> for who we should contact with questions about the report.</a:t>
            </a:r>
            <a:endParaRPr lang="en-US" altLang="en-US" dirty="0"/>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7</a:t>
            </a:fld>
            <a:endParaRPr lang="en-US"/>
          </a:p>
        </p:txBody>
      </p:sp>
    </p:spTree>
    <p:extLst>
      <p:ext uri="{BB962C8B-B14F-4D97-AF65-F5344CB8AC3E}">
        <p14:creationId xmlns:p14="http://schemas.microsoft.com/office/powerpoint/2010/main" val="16487846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anose="020B0604020202020204" pitchFamily="34" charset="0"/>
              <a:buNone/>
              <a:defRPr/>
            </a:pPr>
            <a:r>
              <a:rPr lang="en-US" altLang="en-US" dirty="0"/>
              <a:t>Let’s start with Section</a:t>
            </a:r>
            <a:r>
              <a:rPr lang="en-US" altLang="en-US" baseline="0" dirty="0"/>
              <a:t> 1:</a:t>
            </a:r>
            <a:endParaRPr lang="en-US" altLang="en-US" dirty="0"/>
          </a:p>
          <a:p>
            <a:pPr marL="174708" indent="-174708">
              <a:buFont typeface="Arial" panose="020B0604020202020204" pitchFamily="34" charset="0"/>
              <a:buChar char="•"/>
              <a:defRPr/>
            </a:pPr>
            <a:r>
              <a:rPr lang="en-US" altLang="en-US" dirty="0"/>
              <a:t>Question 1-1 asks for the number of schools in letter A.  </a:t>
            </a:r>
          </a:p>
          <a:p>
            <a:pPr marL="631908" lvl="1" indent="-174708">
              <a:buFont typeface="Arial" panose="020B0604020202020204" pitchFamily="34" charset="0"/>
              <a:buChar char="•"/>
              <a:defRPr/>
            </a:pPr>
            <a:r>
              <a:rPr lang="en-US" altLang="en-US" dirty="0"/>
              <a:t>Please enter the number of actual attendance centers</a:t>
            </a:r>
            <a:r>
              <a:rPr lang="en-US" altLang="en-US" baseline="0" dirty="0"/>
              <a:t> as indicted in your site applications</a:t>
            </a:r>
            <a:endParaRPr lang="en-US" altLang="en-US" dirty="0"/>
          </a:p>
          <a:p>
            <a:pPr marL="640594" marR="0" lvl="1" indent="-17470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As a reminder, </a:t>
            </a:r>
            <a:r>
              <a:rPr lang="en-US" altLang="en-US" dirty="0"/>
              <a:t>if you are a K-12 school district and house all program participants within a single building, the number of schools to record in letter A depends</a:t>
            </a:r>
            <a:r>
              <a:rPr lang="en-US" altLang="en-US" baseline="0" dirty="0"/>
              <a:t> on how your sites are listed in your SNP application</a:t>
            </a:r>
          </a:p>
          <a:p>
            <a:pPr marL="640594" marR="0" lvl="1" indent="-17470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altLang="en-US" baseline="0" dirty="0"/>
          </a:p>
          <a:p>
            <a:pPr marL="183394" lvl="0" indent="-174708">
              <a:buFont typeface="Arial" panose="020B0604020202020204" pitchFamily="34" charset="0"/>
              <a:buChar char="•"/>
              <a:defRPr/>
            </a:pPr>
            <a:r>
              <a:rPr lang="en-US" altLang="en-US" dirty="0"/>
              <a:t>Letter B of Question</a:t>
            </a:r>
            <a:r>
              <a:rPr lang="en-US" altLang="en-US" baseline="0" dirty="0"/>
              <a:t> 1-1 asks for the n</a:t>
            </a:r>
            <a:r>
              <a:rPr lang="en-US" altLang="en-US" dirty="0"/>
              <a:t>umber of students that have access to the program </a:t>
            </a:r>
          </a:p>
          <a:p>
            <a:pPr marL="183394" lvl="0" indent="-174708">
              <a:buFont typeface="Arial" panose="020B0604020202020204" pitchFamily="34" charset="0"/>
              <a:buChar char="•"/>
              <a:defRPr/>
            </a:pPr>
            <a:r>
              <a:rPr lang="en-US" altLang="en-US" dirty="0"/>
              <a:t>If you are not an RCCI, leave the rest of section 1 blank</a:t>
            </a:r>
          </a:p>
          <a:p>
            <a:pPr marL="640594" lvl="1" indent="-174708">
              <a:buFont typeface="Arial" panose="020B0604020202020204" pitchFamily="34" charset="0"/>
              <a:buChar char="•"/>
              <a:defRPr/>
            </a:pPr>
            <a:endParaRPr lang="en-US" altLang="en-US" dirty="0"/>
          </a:p>
          <a:p>
            <a:pPr marL="174708" indent="-174708">
              <a:buFont typeface="Arial" panose="020B0604020202020204" pitchFamily="34" charset="0"/>
              <a:buChar char="•"/>
              <a:defRPr/>
            </a:pPr>
            <a:r>
              <a:rPr lang="en-US" altLang="en-US" dirty="0"/>
              <a:t>Only RCCIs will fill out question 1-2.  </a:t>
            </a:r>
          </a:p>
          <a:p>
            <a:pPr marL="640594" lvl="1" indent="-174708">
              <a:buFont typeface="Arial" panose="020B0604020202020204" pitchFamily="34" charset="0"/>
              <a:buChar char="•"/>
              <a:defRPr/>
            </a:pPr>
            <a:r>
              <a:rPr lang="en-US" altLang="en-US" dirty="0"/>
              <a:t>RCCI’s complete the number of centers in 1-2, column</a:t>
            </a:r>
            <a:r>
              <a:rPr lang="en-US" altLang="en-US" baseline="0" dirty="0"/>
              <a:t> A</a:t>
            </a:r>
            <a:endParaRPr lang="en-US" altLang="en-US" dirty="0"/>
          </a:p>
          <a:p>
            <a:pPr marL="640594" lvl="1" indent="-174708">
              <a:buFont typeface="Arial" panose="020B0604020202020204" pitchFamily="34" charset="0"/>
              <a:buChar char="•"/>
              <a:defRPr/>
            </a:pPr>
            <a:r>
              <a:rPr lang="en-US" altLang="en-US" dirty="0"/>
              <a:t>RCCI’s, answer 1-2a if you have day students;  Answer 1-2b if do not have day students</a:t>
            </a:r>
          </a:p>
          <a:p>
            <a:pPr marL="1106481" lvl="2" indent="-174708">
              <a:buFont typeface="Arial" panose="020B0604020202020204" pitchFamily="34" charset="0"/>
              <a:buChar char="•"/>
              <a:defRPr/>
            </a:pPr>
            <a:r>
              <a:rPr lang="en-US" altLang="en-US" dirty="0"/>
              <a:t>Again, we will record the number of schools in column A, and the number of students that have access to the program in column B</a:t>
            </a:r>
            <a:endParaRPr lang="en-US" dirty="0"/>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8</a:t>
            </a:fld>
            <a:endParaRPr lang="en-US"/>
          </a:p>
        </p:txBody>
      </p:sp>
    </p:spTree>
    <p:extLst>
      <p:ext uri="{BB962C8B-B14F-4D97-AF65-F5344CB8AC3E}">
        <p14:creationId xmlns:p14="http://schemas.microsoft.com/office/powerpoint/2010/main" val="25600944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a:t>Now we will talk about Section 2.</a:t>
            </a:r>
          </a:p>
          <a:p>
            <a:pPr>
              <a:defRPr/>
            </a:pPr>
            <a:endParaRPr lang="en-US" dirty="0"/>
          </a:p>
          <a:p>
            <a:pPr>
              <a:defRPr/>
            </a:pPr>
            <a:r>
              <a:rPr lang="en-US" dirty="0"/>
              <a:t>If your SFA does not operate under a special provision, such as Provision 2, Provision 3, or the Community Eligibility Provision (CEP), you can leave this section blank. </a:t>
            </a:r>
          </a:p>
          <a:p>
            <a:pPr>
              <a:defRPr/>
            </a:pPr>
            <a:endParaRPr lang="en-US" dirty="0"/>
          </a:p>
          <a:p>
            <a:pPr>
              <a:defRPr/>
            </a:pPr>
            <a:r>
              <a:rPr lang="en-US" dirty="0"/>
              <a:t>For those that do operate one of the previously listed provisions, this section will be completed.</a:t>
            </a:r>
          </a:p>
          <a:p>
            <a:pPr>
              <a:defRPr/>
            </a:pPr>
            <a:endParaRPr lang="en-US" dirty="0"/>
          </a:p>
          <a:p>
            <a:pPr marL="0" lvl="1">
              <a:defRPr/>
            </a:pPr>
            <a:r>
              <a:rPr lang="en-US" dirty="0"/>
              <a:t>Answer question 2-1 if you are in a provision 2 or provision 3 base year. </a:t>
            </a:r>
          </a:p>
          <a:p>
            <a:pPr marL="174708" lvl="1" indent="-174708">
              <a:buFont typeface="Arial" panose="020B0604020202020204" pitchFamily="34" charset="0"/>
              <a:buChar char="•"/>
              <a:defRPr/>
            </a:pPr>
            <a:r>
              <a:rPr lang="en-US" dirty="0"/>
              <a:t>As we described in section 1, please enter the total number of schools in column A, and the total number of students in column B.  </a:t>
            </a:r>
          </a:p>
          <a:p>
            <a:pPr marL="174708" lvl="1" indent="-174708">
              <a:buFont typeface="Arial" panose="020B0604020202020204" pitchFamily="34" charset="0"/>
              <a:buChar char="•"/>
              <a:defRPr/>
            </a:pPr>
            <a:r>
              <a:rPr lang="en-US" dirty="0"/>
              <a:t>As a reminder, </a:t>
            </a:r>
            <a:r>
              <a:rPr lang="en-US" altLang="en-US" dirty="0"/>
              <a:t>if you are a K-12 school district and house all program participants within a single building, the number of schools or institutions to record in letter A depends</a:t>
            </a:r>
            <a:r>
              <a:rPr lang="en-US" altLang="en-US" baseline="0" dirty="0"/>
              <a:t> on how your sites are listed in your SNP application</a:t>
            </a:r>
          </a:p>
          <a:p>
            <a:pPr marL="174708" lvl="1" indent="-174708">
              <a:buFont typeface="Arial" panose="020B0604020202020204" pitchFamily="34" charset="0"/>
              <a:buChar char="•"/>
              <a:defRPr/>
            </a:pPr>
            <a:r>
              <a:rPr lang="en-US" dirty="0"/>
              <a:t>If you are not in a base year, leave this question blank, and go to question 2-2.</a:t>
            </a:r>
            <a:endParaRPr lang="en-US" altLang="en-US" dirty="0"/>
          </a:p>
          <a:p>
            <a:pPr marL="174708" lvl="1" indent="-174708">
              <a:buFont typeface="Arial" panose="020B0604020202020204" pitchFamily="34" charset="0"/>
              <a:buChar char="•"/>
              <a:defRPr/>
            </a:pPr>
            <a:endParaRPr lang="en-US" altLang="en-US" dirty="0"/>
          </a:p>
          <a:p>
            <a:pPr marL="0" lvl="1">
              <a:defRPr/>
            </a:pPr>
            <a:r>
              <a:rPr lang="en-US" altLang="en-US" dirty="0"/>
              <a:t>In question 2-2, SFAs that are beyond their base year for provision 2 and 3 will answer.</a:t>
            </a:r>
          </a:p>
          <a:p>
            <a:pPr marL="174708" lvl="1" indent="-174708">
              <a:buFont typeface="Arial" panose="020B0604020202020204" pitchFamily="34" charset="0"/>
              <a:buChar char="•"/>
              <a:defRPr/>
            </a:pPr>
            <a:r>
              <a:rPr lang="en-US" dirty="0"/>
              <a:t>As we described in section 1, please enter the total number of schools in column A, and the total number of students in column B.  </a:t>
            </a:r>
          </a:p>
          <a:p>
            <a:pPr marL="174708" lvl="1" indent="-174708">
              <a:buFont typeface="Arial" panose="020B0604020202020204" pitchFamily="34" charset="0"/>
              <a:buChar char="•"/>
              <a:defRPr/>
            </a:pPr>
            <a:r>
              <a:rPr lang="en-US" dirty="0"/>
              <a:t>In question 2-2a, report the number of students that are considered Free.</a:t>
            </a:r>
          </a:p>
          <a:p>
            <a:pPr marL="174708" lvl="1" indent="-174708">
              <a:buFont typeface="Arial" panose="020B0604020202020204" pitchFamily="34" charset="0"/>
              <a:buChar char="•"/>
              <a:defRPr/>
            </a:pPr>
            <a:r>
              <a:rPr lang="en-US" dirty="0"/>
              <a:t>In question 2-2b, report the number of students that are considered Reduced.</a:t>
            </a:r>
          </a:p>
          <a:p>
            <a:pPr marL="640594" lvl="2" indent="-174708">
              <a:buFont typeface="Arial" panose="020B0604020202020204" pitchFamily="34" charset="0"/>
              <a:buChar char="•"/>
              <a:defRPr/>
            </a:pPr>
            <a:r>
              <a:rPr lang="en-US" b="1" dirty="0"/>
              <a:t>For both 2-2a and 2-2b, the SFA will need to apply your percentages to your total enrollment as of October 31</a:t>
            </a:r>
            <a:r>
              <a:rPr lang="en-US" b="1" baseline="30000" dirty="0"/>
              <a:t>st</a:t>
            </a:r>
            <a:r>
              <a:rPr lang="en-US" b="1" dirty="0"/>
              <a:t>.</a:t>
            </a:r>
          </a:p>
          <a:p>
            <a:pPr marL="640594" lvl="2" indent="-174708">
              <a:buFont typeface="Arial" panose="020B0604020202020204" pitchFamily="34" charset="0"/>
              <a:buChar char="•"/>
              <a:defRPr/>
            </a:pPr>
            <a:endParaRPr lang="en-US" b="1" dirty="0"/>
          </a:p>
          <a:p>
            <a:pPr marL="0" lvl="1">
              <a:defRPr/>
            </a:pPr>
            <a:r>
              <a:rPr lang="en-US" dirty="0"/>
              <a:t>In question 2-3, only respond if you are operating the Community Eligibility Provision (CEP).</a:t>
            </a:r>
          </a:p>
          <a:p>
            <a:pPr marL="0" lvl="1">
              <a:defRPr/>
            </a:pPr>
            <a:r>
              <a:rPr lang="en-US" dirty="0"/>
              <a:t>As we described in section 1, please enter the total number of schools operating CEP in column A, and the total number of students among the CEP sites in column B.  </a:t>
            </a:r>
          </a:p>
          <a:p>
            <a:pPr marL="0" lvl="1">
              <a:defRPr/>
            </a:pPr>
            <a:endParaRPr lang="en-US" altLang="en-US" dirty="0"/>
          </a:p>
          <a:p>
            <a:pPr marL="0" lvl="1">
              <a:defRPr/>
            </a:pPr>
            <a:r>
              <a:rPr lang="en-US" altLang="en-US" b="1" dirty="0"/>
              <a:t>Question 2-4 is specific to Provision 1 and Universal Free, which is not currently being operated in South Dakota.  Please leave this question blank.</a:t>
            </a:r>
          </a:p>
          <a:p>
            <a:pPr marL="0" lvl="1">
              <a:defRPr/>
            </a:pPr>
            <a:endParaRPr lang="en-US" altLang="en-US" dirty="0"/>
          </a:p>
          <a:p>
            <a:pPr marL="0" lvl="1">
              <a:defRPr/>
            </a:pPr>
            <a:r>
              <a:rPr lang="en-US" altLang="en-US" b="1" dirty="0"/>
              <a:t>Question 2-5 is specific to schools that are operating a provision option for only SBP or only NSLP, which is not currently being operated by any SFA in the state.  Please leave this question blank.</a:t>
            </a:r>
          </a:p>
          <a:p>
            <a:pPr marL="0" lvl="1">
              <a:defRPr/>
            </a:pPr>
            <a:endParaRPr lang="en-US" altLang="en-US" b="1" dirty="0"/>
          </a:p>
          <a:p>
            <a:pPr marL="0" lvl="1">
              <a:defRPr/>
            </a:pPr>
            <a:endParaRPr lang="en-US" altLang="en-US" b="1" dirty="0"/>
          </a:p>
          <a:p>
            <a:pPr>
              <a:defRPr/>
            </a:pPr>
            <a:endParaRPr lang="en-US" dirty="0"/>
          </a:p>
          <a:p>
            <a:endParaRPr lang="en-US" dirty="0"/>
          </a:p>
        </p:txBody>
      </p:sp>
      <p:sp>
        <p:nvSpPr>
          <p:cNvPr id="4" name="Slide Number Placeholder 3"/>
          <p:cNvSpPr>
            <a:spLocks noGrp="1"/>
          </p:cNvSpPr>
          <p:nvPr>
            <p:ph type="sldNum" sz="quarter" idx="10"/>
          </p:nvPr>
        </p:nvSpPr>
        <p:spPr/>
        <p:txBody>
          <a:bodyPr/>
          <a:lstStyle/>
          <a:p>
            <a:fld id="{D8CE8260-0B86-4C40-94C6-7FED4659F7A2}" type="slidenum">
              <a:rPr lang="en-US" smtClean="0"/>
              <a:t>9</a:t>
            </a:fld>
            <a:endParaRPr lang="en-US"/>
          </a:p>
        </p:txBody>
      </p:sp>
    </p:spTree>
    <p:extLst>
      <p:ext uri="{BB962C8B-B14F-4D97-AF65-F5344CB8AC3E}">
        <p14:creationId xmlns:p14="http://schemas.microsoft.com/office/powerpoint/2010/main" val="403721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5AAD8F2-7FFF-444A-93D3-F7B8318CBBEE}" type="datetime1">
              <a:rPr lang="en-US" smtClean="0"/>
              <a:t>10/05/2018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B655FB-3D79-4612-B0CE-7B538B63364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9B5648-0AAB-4023-9E9D-19E8FED115C6}" type="datetime1">
              <a:rPr lang="en-US" smtClean="0"/>
              <a:t>10/05/2018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B655FB-3D79-4612-B0CE-7B538B63364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F88605-26A7-4260-AB6F-CAE2261A1FAE}" type="datetime1">
              <a:rPr lang="en-US" smtClean="0"/>
              <a:t>10/05/2018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B655FB-3D79-4612-B0CE-7B538B63364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C65E973-2384-434B-B97F-713413CA408C}" type="datetime1">
              <a:rPr lang="en-US" smtClean="0"/>
              <a:t>10/05/2018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B655FB-3D79-4612-B0CE-7B538B63364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4DE7DB-5EFC-4115-A83A-1021F928349F}" type="datetime1">
              <a:rPr lang="en-US" smtClean="0"/>
              <a:t>10/05/2018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B655FB-3D79-4612-B0CE-7B538B63364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99E7E47-7D27-4B02-A403-A971485C5A37}" type="datetime1">
              <a:rPr lang="en-US" smtClean="0"/>
              <a:t>10/05/2018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B655FB-3D79-4612-B0CE-7B538B63364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CC84B5A-FDA6-4F71-B386-9B8849641A96}" type="datetime1">
              <a:rPr lang="en-US" smtClean="0"/>
              <a:t>10/05/2018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B655FB-3D79-4612-B0CE-7B538B63364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A512874-B0E7-497F-A761-3B3A86E58569}" type="datetime1">
              <a:rPr lang="en-US" smtClean="0"/>
              <a:t>10/05/2018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B655FB-3D79-4612-B0CE-7B538B63364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031587-2C67-42A8-B24A-7AA7A024827A}" type="datetime1">
              <a:rPr lang="en-US" smtClean="0"/>
              <a:t>10/05/2018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B655FB-3D79-4612-B0CE-7B538B63364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E55702E-2FEE-4AF8-82AF-B5C30C066491}" type="datetime1">
              <a:rPr lang="en-US" smtClean="0"/>
              <a:t>10/05/2018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B655FB-3D79-4612-B0CE-7B538B633647}"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FB01837-637C-415C-9FC5-8917D6EE9825}" type="datetime1">
              <a:rPr lang="en-US" smtClean="0"/>
              <a:t>10/05/2018</a:t>
            </a:fld>
            <a:endParaRPr lang="en-US"/>
          </a:p>
        </p:txBody>
      </p:sp>
      <p:sp>
        <p:nvSpPr>
          <p:cNvPr id="9" name="Slide Number Placeholder 8"/>
          <p:cNvSpPr>
            <a:spLocks noGrp="1"/>
          </p:cNvSpPr>
          <p:nvPr>
            <p:ph type="sldNum" sz="quarter" idx="11"/>
          </p:nvPr>
        </p:nvSpPr>
        <p:spPr/>
        <p:txBody>
          <a:bodyPr/>
          <a:lstStyle/>
          <a:p>
            <a:fld id="{1BB655FB-3D79-4612-B0CE-7B538B633647}"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1BB655FB-3D79-4612-B0CE-7B538B633647}"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E3CA9B94-3C55-48C4-A172-B305B6250630}" type="datetime1">
              <a:rPr lang="en-US" smtClean="0"/>
              <a:t>10/05/2018</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google.com/url?sa=i&amp;rct=j&amp;q=&amp;esrc=s&amp;source=images&amp;cd=&amp;cad=rja&amp;uact=8&amp;ved=0CAcQjRxqFQoTCLzuueeGyscCFdOLkgodtnkHdg&amp;url=http://medcitynews.com/2015/07/five-key-questions-when-caring-for-a-relative-with-a-health-challenge/&amp;ei=eWzfVfzNFNOXygS2852wBw&amp;psig=AFQjCNEhehnquY86fOAYXNjBAvFN2evnTQ&amp;ust=1440792036092411"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23.jpeg"/></Relationships>
</file>

<file path=ppt/slides/_rels/slide2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25.pn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google.com/url?sa=i&amp;rct=j&amp;q=&amp;esrc=s&amp;source=images&amp;cd=&amp;cad=rja&amp;uact=8&amp;ved=0CAcQjRxqFQoTCIeYj9HzyccCFYQGkgod00MMUQ&amp;url=https://vonnes.wordpress.com/2014/10/14/slutsats/&amp;ei=XljfVYfxDYSNyATTh7GIBQ&amp;psig=AFQjCNFwsSA0U0P4FCiNx34E7rw2uoLJpw&amp;ust=1440786830346838"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0.xml.rels><?xml version="1.0" encoding="UTF-8" standalone="yes"?>
<Relationships xmlns="http://schemas.openxmlformats.org/package/2006/relationships"><Relationship Id="rId3" Type="http://schemas.openxmlformats.org/officeDocument/2006/relationships/hyperlink" Target="http://www.google.com/url?sa=i&amp;rct=j&amp;q=&amp;esrc=s&amp;source=images&amp;cd=&amp;cad=rja&amp;uact=8&amp;ved=0CAcQjRxqFQoTCMj03LyLyscCFY4Wkgod5VsBVA&amp;url=http://www.keepcalm-o-matic.co.uk/p/keep-calm-and-edit-copy-5/&amp;ei=XXHfVYjSN46tyATlt4WgBQ&amp;psig=AFQjCNEKHapV-6pd32K9zqzSau6VFu-Mmg&amp;ust=1440793276564289"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31.xml.rels><?xml version="1.0" encoding="UTF-8" standalone="yes"?>
<Relationships xmlns="http://schemas.openxmlformats.org/package/2006/relationships"><Relationship Id="rId3" Type="http://schemas.openxmlformats.org/officeDocument/2006/relationships/hyperlink" Target="http://www.google.com/url?sa=i&amp;rct=j&amp;q=&amp;esrc=s&amp;source=images&amp;cd=&amp;cad=rja&amp;uact=8&amp;ved=0CAcQjRxqFQoTCKyh772MyscCFUkSkgodmy4ADQ&amp;url=http://edshs.meshs.fr/lapres-these/de-led-a-la-vie-professionnelle/partenariats-avec-la-societe-civile&amp;ei=bHLfVay7LcmkyASb3YBo&amp;psig=AFQjCNFU9k2oYq8GlKrJMCTlYJXUR6_MDg&amp;ust=1440793575321634"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27.jpe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hyperlink" Target="http://www.google.com/url?sa=i&amp;rct=j&amp;q=&amp;esrc=s&amp;source=images&amp;cd=&amp;cad=rja&amp;uact=8&amp;ved=0CAcQjRxqFQoTCMyM5en-08gCFYTPgAodCwcJvg&amp;url=http://en.hdyo.org/you/questions&amp;psig=AFQjCNE-wzI_BjbngmCfiQLDPxyxp5Bulw&amp;ust=1445531553583107"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 Id="rId5" Type="http://schemas.openxmlformats.org/officeDocument/2006/relationships/hyperlink" Target="mailto:doe.schoollunch@state.sd.us" TargetMode="External"/><Relationship Id="rId4" Type="http://schemas.openxmlformats.org/officeDocument/2006/relationships/image" Target="../media/image28.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543800" cy="1676400"/>
          </a:xfrm>
        </p:spPr>
        <p:txBody>
          <a:bodyPr/>
          <a:lstStyle/>
          <a:p>
            <a:r>
              <a:rPr lang="en-US" dirty="0"/>
              <a:t>Verification</a:t>
            </a:r>
          </a:p>
        </p:txBody>
      </p:sp>
      <p:sp>
        <p:nvSpPr>
          <p:cNvPr id="3" name="Subtitle 2"/>
          <p:cNvSpPr>
            <a:spLocks noGrp="1"/>
          </p:cNvSpPr>
          <p:nvPr>
            <p:ph type="subTitle" idx="1"/>
          </p:nvPr>
        </p:nvSpPr>
        <p:spPr>
          <a:xfrm>
            <a:off x="228600" y="2895600"/>
            <a:ext cx="7162800" cy="3200400"/>
          </a:xfrm>
        </p:spPr>
        <p:txBody>
          <a:bodyPr>
            <a:normAutofit/>
          </a:bodyPr>
          <a:lstStyle/>
          <a:p>
            <a:pPr algn="r"/>
            <a:r>
              <a:rPr lang="en-US" sz="3200" dirty="0"/>
              <a:t>Reporting on Verification Form 742</a:t>
            </a:r>
          </a:p>
          <a:p>
            <a:pPr algn="r"/>
            <a:endParaRPr lang="en-US" sz="3200" dirty="0"/>
          </a:p>
          <a:p>
            <a:pPr algn="r"/>
            <a:r>
              <a:rPr lang="en-US" sz="3200" dirty="0"/>
              <a:t>Child and Adult Nutrition Services – DOE</a:t>
            </a:r>
          </a:p>
          <a:p>
            <a:pPr algn="r"/>
            <a:r>
              <a:rPr lang="en-US" sz="3200" dirty="0"/>
              <a:t>SY 2018-2019</a:t>
            </a:r>
          </a:p>
          <a:p>
            <a:pPr algn="r"/>
            <a:endParaRPr lang="en-US" dirty="0"/>
          </a:p>
          <a:p>
            <a:pPr algn="r"/>
            <a:r>
              <a:rPr lang="en-US" sz="2200" dirty="0"/>
              <a:t>This institution is an equal opportunity provider</a:t>
            </a:r>
          </a:p>
        </p:txBody>
      </p:sp>
    </p:spTree>
    <p:extLst>
      <p:ext uri="{BB962C8B-B14F-4D97-AF65-F5344CB8AC3E}">
        <p14:creationId xmlns:p14="http://schemas.microsoft.com/office/powerpoint/2010/main" val="8226872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3</a:t>
            </a:r>
            <a:br>
              <a:rPr lang="en-US" dirty="0"/>
            </a:br>
            <a:r>
              <a:rPr lang="en-US" sz="2400" dirty="0"/>
              <a:t>Students Approved Free and Not Subject to Verification</a:t>
            </a:r>
          </a:p>
        </p:txBody>
      </p:sp>
      <p:sp>
        <p:nvSpPr>
          <p:cNvPr id="4" name="Slide Number Placeholder 3"/>
          <p:cNvSpPr>
            <a:spLocks noGrp="1"/>
          </p:cNvSpPr>
          <p:nvPr>
            <p:ph type="sldNum" sz="quarter" idx="12"/>
          </p:nvPr>
        </p:nvSpPr>
        <p:spPr/>
        <p:txBody>
          <a:bodyPr/>
          <a:lstStyle/>
          <a:p>
            <a:fld id="{1BB655FB-3D79-4612-B0CE-7B538B633647}" type="slidenum">
              <a:rPr lang="en-US" smtClean="0"/>
              <a:t>10</a:t>
            </a:fld>
            <a:endParaRPr lang="en-US"/>
          </a:p>
        </p:txBody>
      </p:sp>
      <p:sp>
        <p:nvSpPr>
          <p:cNvPr id="8" name="Content Placeholder 2"/>
          <p:cNvSpPr txBox="1">
            <a:spLocks/>
          </p:cNvSpPr>
          <p:nvPr/>
        </p:nvSpPr>
        <p:spPr>
          <a:xfrm>
            <a:off x="324134" y="1524000"/>
            <a:ext cx="7848600" cy="5029200"/>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r>
              <a:rPr lang="en-US" sz="3200" dirty="0"/>
              <a:t>A notice or listing was received directly from:</a:t>
            </a:r>
          </a:p>
          <a:p>
            <a:pPr lvl="1"/>
            <a:r>
              <a:rPr lang="en-US" sz="3200" dirty="0"/>
              <a:t>Department of Social Services </a:t>
            </a:r>
          </a:p>
          <a:p>
            <a:pPr lvl="2"/>
            <a:r>
              <a:rPr lang="en-US" sz="3200" dirty="0"/>
              <a:t>SNAP or TANF benefits</a:t>
            </a:r>
          </a:p>
          <a:p>
            <a:pPr lvl="1"/>
            <a:r>
              <a:rPr lang="en-US" sz="3200" dirty="0"/>
              <a:t>Food Distribution Program on Indian Reservations </a:t>
            </a:r>
          </a:p>
          <a:p>
            <a:pPr lvl="2"/>
            <a:r>
              <a:rPr lang="en-US" sz="3200" dirty="0"/>
              <a:t>FDPIR benefits</a:t>
            </a:r>
          </a:p>
          <a:p>
            <a:pPr lvl="1"/>
            <a:r>
              <a:rPr lang="en-US" sz="3200" dirty="0"/>
              <a:t>Certified as eligible for homeless, migrant, runaway, head start</a:t>
            </a:r>
          </a:p>
        </p:txBody>
      </p:sp>
    </p:spTree>
    <p:extLst>
      <p:ext uri="{BB962C8B-B14F-4D97-AF65-F5344CB8AC3E}">
        <p14:creationId xmlns:p14="http://schemas.microsoft.com/office/powerpoint/2010/main" val="42678663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7620000" cy="990600"/>
          </a:xfrm>
        </p:spPr>
        <p:txBody>
          <a:bodyPr/>
          <a:lstStyle/>
          <a:p>
            <a:r>
              <a:rPr lang="en-US" dirty="0"/>
              <a:t>Section 3 – continued</a:t>
            </a:r>
            <a:br>
              <a:rPr lang="en-US" dirty="0"/>
            </a:br>
            <a:r>
              <a:rPr lang="en-US" sz="2400" dirty="0"/>
              <a:t>Students Approved Free and Not Subject to Verification</a:t>
            </a:r>
            <a:br>
              <a:rPr lang="en-US" dirty="0"/>
            </a:br>
            <a:endParaRPr lang="en-US" dirty="0"/>
          </a:p>
        </p:txBody>
      </p:sp>
      <p:sp>
        <p:nvSpPr>
          <p:cNvPr id="3" name="Content Placeholder 2"/>
          <p:cNvSpPr>
            <a:spLocks noGrp="1"/>
          </p:cNvSpPr>
          <p:nvPr>
            <p:ph idx="1"/>
          </p:nvPr>
        </p:nvSpPr>
        <p:spPr>
          <a:xfrm>
            <a:off x="304800" y="1295400"/>
            <a:ext cx="7620000" cy="4191000"/>
          </a:xfrm>
        </p:spPr>
        <p:txBody>
          <a:bodyPr>
            <a:noAutofit/>
          </a:bodyPr>
          <a:lstStyle/>
          <a:p>
            <a:r>
              <a:rPr lang="en-US" sz="3200" dirty="0"/>
              <a:t>All SFAs must complete this section</a:t>
            </a:r>
          </a:p>
          <a:p>
            <a:r>
              <a:rPr lang="en-US" sz="3200" dirty="0"/>
              <a:t>Students approved as directly certified free eligible are not subject to verification</a:t>
            </a:r>
          </a:p>
          <a:p>
            <a:r>
              <a:rPr lang="en-US" sz="3200" dirty="0"/>
              <a:t>Check 3-1 if all sites in the SFA were not required to perform direct certification with SNAP</a:t>
            </a:r>
          </a:p>
          <a:p>
            <a:r>
              <a:rPr lang="en-US" sz="3200" dirty="0"/>
              <a:t>Report students approved as FREE eligible as of the </a:t>
            </a:r>
            <a:r>
              <a:rPr lang="en-US" sz="3200" b="1" dirty="0"/>
              <a:t>last operating day in October</a:t>
            </a:r>
          </a:p>
        </p:txBody>
      </p:sp>
      <p:sp>
        <p:nvSpPr>
          <p:cNvPr id="4" name="Slide Number Placeholder 3"/>
          <p:cNvSpPr>
            <a:spLocks noGrp="1"/>
          </p:cNvSpPr>
          <p:nvPr>
            <p:ph type="sldNum" sz="quarter" idx="12"/>
          </p:nvPr>
        </p:nvSpPr>
        <p:spPr/>
        <p:txBody>
          <a:bodyPr/>
          <a:lstStyle/>
          <a:p>
            <a:fld id="{1BB655FB-3D79-4612-B0CE-7B538B633647}" type="slidenum">
              <a:rPr lang="en-US" smtClean="0"/>
              <a:t>11</a:t>
            </a:fld>
            <a:endParaRPr lang="en-US"/>
          </a:p>
        </p:txBody>
      </p:sp>
      <p:pic>
        <p:nvPicPr>
          <p:cNvPr id="717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5562599"/>
            <a:ext cx="7846325" cy="1112241"/>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5306169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3 – continued </a:t>
            </a:r>
            <a:br>
              <a:rPr lang="en-US" dirty="0"/>
            </a:br>
            <a:r>
              <a:rPr lang="en-US" sz="2400" dirty="0"/>
              <a:t>Count Students Directly Certified SNAP Eligible.</a:t>
            </a:r>
          </a:p>
        </p:txBody>
      </p:sp>
      <p:sp>
        <p:nvSpPr>
          <p:cNvPr id="4" name="Slide Number Placeholder 3"/>
          <p:cNvSpPr>
            <a:spLocks noGrp="1"/>
          </p:cNvSpPr>
          <p:nvPr>
            <p:ph type="sldNum" sz="quarter" idx="12"/>
          </p:nvPr>
        </p:nvSpPr>
        <p:spPr/>
        <p:txBody>
          <a:bodyPr/>
          <a:lstStyle/>
          <a:p>
            <a:fld id="{1BB655FB-3D79-4612-B0CE-7B538B633647}" type="slidenum">
              <a:rPr lang="en-US" smtClean="0"/>
              <a:t>12</a:t>
            </a:fld>
            <a:endParaRPr lang="en-US"/>
          </a:p>
        </p:txBody>
      </p:sp>
      <p:pic>
        <p:nvPicPr>
          <p:cNvPr id="819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828800"/>
            <a:ext cx="8103952" cy="31242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40310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9087" y="381000"/>
            <a:ext cx="7620000" cy="1143000"/>
          </a:xfrm>
        </p:spPr>
        <p:txBody>
          <a:bodyPr/>
          <a:lstStyle/>
          <a:p>
            <a:r>
              <a:rPr lang="en-US" dirty="0"/>
              <a:t>Section 3 – continued</a:t>
            </a:r>
            <a:br>
              <a:rPr lang="en-US" dirty="0"/>
            </a:br>
            <a:r>
              <a:rPr lang="en-US" sz="2400" dirty="0"/>
              <a:t>Count Students Directly Certified through other Programs </a:t>
            </a:r>
          </a:p>
        </p:txBody>
      </p:sp>
      <p:sp>
        <p:nvSpPr>
          <p:cNvPr id="4" name="Slide Number Placeholder 3"/>
          <p:cNvSpPr>
            <a:spLocks noGrp="1"/>
          </p:cNvSpPr>
          <p:nvPr>
            <p:ph type="sldNum" sz="quarter" idx="12"/>
          </p:nvPr>
        </p:nvSpPr>
        <p:spPr/>
        <p:txBody>
          <a:bodyPr/>
          <a:lstStyle/>
          <a:p>
            <a:fld id="{1BB655FB-3D79-4612-B0CE-7B538B633647}" type="slidenum">
              <a:rPr lang="en-US" smtClean="0"/>
              <a:t>13</a:t>
            </a:fld>
            <a:endParaRPr lang="en-US"/>
          </a:p>
        </p:txBody>
      </p:sp>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8128" y="1828800"/>
            <a:ext cx="8103952" cy="31242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4011461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3 – continued</a:t>
            </a:r>
            <a:br>
              <a:rPr lang="en-US" dirty="0"/>
            </a:br>
            <a:r>
              <a:rPr lang="en-US" sz="2400" dirty="0"/>
              <a:t>SNAP Letter or Notice from Family</a:t>
            </a:r>
          </a:p>
        </p:txBody>
      </p:sp>
      <p:sp>
        <p:nvSpPr>
          <p:cNvPr id="3" name="Content Placeholder 2"/>
          <p:cNvSpPr>
            <a:spLocks noGrp="1"/>
          </p:cNvSpPr>
          <p:nvPr>
            <p:ph idx="1"/>
          </p:nvPr>
        </p:nvSpPr>
        <p:spPr>
          <a:xfrm>
            <a:off x="457200" y="1600200"/>
            <a:ext cx="7620000" cy="990600"/>
          </a:xfrm>
        </p:spPr>
        <p:txBody>
          <a:bodyPr>
            <a:noAutofit/>
          </a:bodyPr>
          <a:lstStyle/>
          <a:p>
            <a:r>
              <a:rPr lang="en-US" sz="3200" dirty="0"/>
              <a:t>Count students with SNAP letter method</a:t>
            </a:r>
          </a:p>
          <a:p>
            <a:pPr lvl="1"/>
            <a:r>
              <a:rPr lang="en-US" sz="3200" dirty="0"/>
              <a:t>Considered as categorically eligible</a:t>
            </a:r>
          </a:p>
        </p:txBody>
      </p:sp>
      <p:sp>
        <p:nvSpPr>
          <p:cNvPr id="4" name="Slide Number Placeholder 3"/>
          <p:cNvSpPr>
            <a:spLocks noGrp="1"/>
          </p:cNvSpPr>
          <p:nvPr>
            <p:ph type="sldNum" sz="quarter" idx="12"/>
          </p:nvPr>
        </p:nvSpPr>
        <p:spPr/>
        <p:txBody>
          <a:bodyPr/>
          <a:lstStyle/>
          <a:p>
            <a:fld id="{1BB655FB-3D79-4612-B0CE-7B538B633647}" type="slidenum">
              <a:rPr lang="en-US" smtClean="0"/>
              <a:t>14</a:t>
            </a:fld>
            <a:endParaRPr lang="en-US"/>
          </a:p>
        </p:txBody>
      </p:sp>
      <p:pic>
        <p:nvPicPr>
          <p:cNvPr id="102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2971800"/>
            <a:ext cx="8103952" cy="31242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0595318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9676" y="457200"/>
            <a:ext cx="7620000" cy="944562"/>
          </a:xfrm>
        </p:spPr>
        <p:txBody>
          <a:bodyPr/>
          <a:lstStyle/>
          <a:p>
            <a:r>
              <a:rPr lang="en-US" dirty="0"/>
              <a:t>Section 4</a:t>
            </a:r>
            <a:br>
              <a:rPr lang="en-US" dirty="0"/>
            </a:br>
            <a:endParaRPr lang="en-US" sz="2400" dirty="0"/>
          </a:p>
        </p:txBody>
      </p:sp>
      <p:sp>
        <p:nvSpPr>
          <p:cNvPr id="3" name="Content Placeholder 2"/>
          <p:cNvSpPr>
            <a:spLocks noGrp="1"/>
          </p:cNvSpPr>
          <p:nvPr>
            <p:ph idx="1"/>
          </p:nvPr>
        </p:nvSpPr>
        <p:spPr>
          <a:xfrm>
            <a:off x="494731" y="1143000"/>
            <a:ext cx="7620000" cy="2661676"/>
          </a:xfrm>
        </p:spPr>
        <p:txBody>
          <a:bodyPr>
            <a:noAutofit/>
          </a:bodyPr>
          <a:lstStyle/>
          <a:p>
            <a:r>
              <a:rPr lang="en-US" sz="3200" dirty="0"/>
              <a:t>SFAs with schools and/or RCCIs collecting household applications must report this section</a:t>
            </a:r>
          </a:p>
          <a:p>
            <a:r>
              <a:rPr lang="en-US" sz="3200" dirty="0"/>
              <a:t>Includes schools/RCCIs in Provision 2/3 base year</a:t>
            </a:r>
          </a:p>
        </p:txBody>
      </p:sp>
      <p:sp>
        <p:nvSpPr>
          <p:cNvPr id="4" name="Slide Number Placeholder 3"/>
          <p:cNvSpPr>
            <a:spLocks noGrp="1"/>
          </p:cNvSpPr>
          <p:nvPr>
            <p:ph type="sldNum" sz="quarter" idx="12"/>
          </p:nvPr>
        </p:nvSpPr>
        <p:spPr/>
        <p:txBody>
          <a:bodyPr/>
          <a:lstStyle/>
          <a:p>
            <a:fld id="{1BB655FB-3D79-4612-B0CE-7B538B633647}" type="slidenum">
              <a:rPr lang="en-US" smtClean="0"/>
              <a:t>15</a:t>
            </a:fld>
            <a:endParaRPr lang="en-US"/>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3810000"/>
            <a:ext cx="8077200" cy="2853932"/>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2941120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4 – continued</a:t>
            </a:r>
            <a:br>
              <a:rPr lang="en-US" dirty="0"/>
            </a:br>
            <a:r>
              <a:rPr lang="en-US" sz="2400" dirty="0"/>
              <a:t>Household Applications</a:t>
            </a:r>
          </a:p>
        </p:txBody>
      </p:sp>
      <p:sp>
        <p:nvSpPr>
          <p:cNvPr id="4" name="Slide Number Placeholder 3"/>
          <p:cNvSpPr>
            <a:spLocks noGrp="1"/>
          </p:cNvSpPr>
          <p:nvPr>
            <p:ph type="sldNum" sz="quarter" idx="12"/>
          </p:nvPr>
        </p:nvSpPr>
        <p:spPr/>
        <p:txBody>
          <a:bodyPr/>
          <a:lstStyle/>
          <a:p>
            <a:fld id="{1BB655FB-3D79-4612-B0CE-7B538B633647}" type="slidenum">
              <a:rPr lang="en-US" smtClean="0"/>
              <a:t>16</a:t>
            </a:fld>
            <a:endParaRPr lang="en-US"/>
          </a:p>
        </p:txBody>
      </p:sp>
      <p:pic>
        <p:nvPicPr>
          <p:cNvPr id="1126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475" y="1828800"/>
            <a:ext cx="8305800" cy="2934704"/>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1021026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4 – continued</a:t>
            </a:r>
            <a:br>
              <a:rPr lang="en-US" dirty="0"/>
            </a:br>
            <a:r>
              <a:rPr lang="en-US" sz="2400" dirty="0"/>
              <a:t>Household Applications</a:t>
            </a:r>
          </a:p>
        </p:txBody>
      </p:sp>
      <p:sp>
        <p:nvSpPr>
          <p:cNvPr id="4" name="Slide Number Placeholder 3"/>
          <p:cNvSpPr>
            <a:spLocks noGrp="1"/>
          </p:cNvSpPr>
          <p:nvPr>
            <p:ph type="sldNum" sz="quarter" idx="12"/>
          </p:nvPr>
        </p:nvSpPr>
        <p:spPr/>
        <p:txBody>
          <a:bodyPr/>
          <a:lstStyle/>
          <a:p>
            <a:fld id="{1BB655FB-3D79-4612-B0CE-7B538B633647}" type="slidenum">
              <a:rPr lang="en-US" smtClean="0"/>
              <a:t>17</a:t>
            </a:fld>
            <a:endParaRPr lang="en-US"/>
          </a:p>
        </p:txBody>
      </p:sp>
      <p:pic>
        <p:nvPicPr>
          <p:cNvPr id="1331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361" y="2057400"/>
            <a:ext cx="8153400" cy="2880856"/>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5153099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4 – continued</a:t>
            </a:r>
            <a:br>
              <a:rPr lang="en-US" dirty="0"/>
            </a:br>
            <a:r>
              <a:rPr lang="en-US" sz="2400" dirty="0"/>
              <a:t>Household Applications</a:t>
            </a:r>
          </a:p>
        </p:txBody>
      </p:sp>
      <p:sp>
        <p:nvSpPr>
          <p:cNvPr id="4" name="Slide Number Placeholder 3"/>
          <p:cNvSpPr>
            <a:spLocks noGrp="1"/>
          </p:cNvSpPr>
          <p:nvPr>
            <p:ph type="sldNum" sz="quarter" idx="12"/>
          </p:nvPr>
        </p:nvSpPr>
        <p:spPr/>
        <p:txBody>
          <a:bodyPr/>
          <a:lstStyle/>
          <a:p>
            <a:fld id="{1BB655FB-3D79-4612-B0CE-7B538B633647}" type="slidenum">
              <a:rPr lang="en-US" smtClean="0"/>
              <a:t>18</a:t>
            </a:fld>
            <a:endParaRPr lang="en-US"/>
          </a:p>
        </p:txBody>
      </p:sp>
      <p:pic>
        <p:nvPicPr>
          <p:cNvPr id="1433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904999"/>
            <a:ext cx="8114255" cy="286702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41800242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4 – continued </a:t>
            </a:r>
          </a:p>
        </p:txBody>
      </p:sp>
      <p:sp>
        <p:nvSpPr>
          <p:cNvPr id="4" name="Slide Number Placeholder 3"/>
          <p:cNvSpPr>
            <a:spLocks noGrp="1"/>
          </p:cNvSpPr>
          <p:nvPr>
            <p:ph type="sldNum" sz="quarter" idx="12"/>
          </p:nvPr>
        </p:nvSpPr>
        <p:spPr/>
        <p:txBody>
          <a:bodyPr/>
          <a:lstStyle/>
          <a:p>
            <a:fld id="{1BB655FB-3D79-4612-B0CE-7B538B633647}" type="slidenum">
              <a:rPr lang="en-US" smtClean="0"/>
              <a:t>19</a:t>
            </a:fld>
            <a:endParaRPr lang="en-US"/>
          </a:p>
        </p:txBody>
      </p:sp>
      <p:pic>
        <p:nvPicPr>
          <p:cNvPr id="1536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266" y="1905000"/>
            <a:ext cx="8195128" cy="28956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329607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Verification Summary Report</a:t>
            </a:r>
          </a:p>
        </p:txBody>
      </p:sp>
      <p:sp>
        <p:nvSpPr>
          <p:cNvPr id="3" name="Content Placeholder 2"/>
          <p:cNvSpPr>
            <a:spLocks noGrp="1"/>
          </p:cNvSpPr>
          <p:nvPr>
            <p:ph sz="half" idx="1"/>
          </p:nvPr>
        </p:nvSpPr>
        <p:spPr>
          <a:xfrm>
            <a:off x="457200" y="1219200"/>
            <a:ext cx="3962400" cy="5410200"/>
          </a:xfrm>
        </p:spPr>
        <p:txBody>
          <a:bodyPr>
            <a:normAutofit fontScale="92500" lnSpcReduction="10000"/>
          </a:bodyPr>
          <a:lstStyle/>
          <a:p>
            <a:r>
              <a:rPr lang="en-US" sz="3500" dirty="0"/>
              <a:t>Verification Collection Report (Form 742)</a:t>
            </a:r>
          </a:p>
          <a:p>
            <a:r>
              <a:rPr lang="en-US" sz="3500" dirty="0"/>
              <a:t>Can be submitted any time after completion of Verification – via </a:t>
            </a:r>
            <a:r>
              <a:rPr lang="en-US" sz="3500" dirty="0" err="1"/>
              <a:t>iCAN</a:t>
            </a:r>
            <a:endParaRPr lang="en-US" sz="3500" dirty="0"/>
          </a:p>
          <a:p>
            <a:r>
              <a:rPr lang="en-US" sz="3500" dirty="0"/>
              <a:t>CANS submits data to USDA by school name</a:t>
            </a:r>
          </a:p>
          <a:p>
            <a:endParaRPr lang="en-US" dirty="0"/>
          </a:p>
        </p:txBody>
      </p:sp>
      <p:sp>
        <p:nvSpPr>
          <p:cNvPr id="4" name="Content Placeholder 3"/>
          <p:cNvSpPr>
            <a:spLocks noGrp="1"/>
          </p:cNvSpPr>
          <p:nvPr>
            <p:ph sz="half" idx="2"/>
          </p:nvPr>
        </p:nvSpPr>
        <p:spPr>
          <a:xfrm rot="353561">
            <a:off x="4110596" y="1871634"/>
            <a:ext cx="3962400" cy="3090887"/>
          </a:xfrm>
          <a:ln w="63500">
            <a:solidFill>
              <a:srgbClr val="FFC000"/>
            </a:solidFill>
            <a:prstDash val="dashDot"/>
          </a:ln>
        </p:spPr>
        <p:txBody>
          <a:bodyPr anchor="ctr" anchorCtr="0">
            <a:normAutofit fontScale="92500" lnSpcReduction="10000"/>
          </a:bodyPr>
          <a:lstStyle/>
          <a:p>
            <a:pPr marL="114300" indent="0" algn="ctr">
              <a:buNone/>
            </a:pPr>
            <a:r>
              <a:rPr lang="en-US" sz="5200" b="1" dirty="0">
                <a:solidFill>
                  <a:srgbClr val="C00000"/>
                </a:solidFill>
              </a:rPr>
              <a:t>Due to CANS by </a:t>
            </a:r>
          </a:p>
          <a:p>
            <a:pPr marL="114300" indent="0" algn="ctr">
              <a:buNone/>
            </a:pPr>
            <a:r>
              <a:rPr lang="en-US" sz="5200" b="1" dirty="0">
                <a:solidFill>
                  <a:srgbClr val="C00000"/>
                </a:solidFill>
              </a:rPr>
              <a:t>November 15</a:t>
            </a:r>
          </a:p>
        </p:txBody>
      </p:sp>
      <p:sp>
        <p:nvSpPr>
          <p:cNvPr id="5" name="Slide Number Placeholder 4"/>
          <p:cNvSpPr>
            <a:spLocks noGrp="1"/>
          </p:cNvSpPr>
          <p:nvPr>
            <p:ph type="sldNum" sz="quarter" idx="12"/>
          </p:nvPr>
        </p:nvSpPr>
        <p:spPr/>
        <p:txBody>
          <a:bodyPr/>
          <a:lstStyle/>
          <a:p>
            <a:fld id="{1BB655FB-3D79-4612-B0CE-7B538B633647}" type="slidenum">
              <a:rPr lang="en-US" smtClean="0"/>
              <a:t>2</a:t>
            </a:fld>
            <a:endParaRPr lang="en-US"/>
          </a:p>
        </p:txBody>
      </p:sp>
    </p:spTree>
    <p:extLst>
      <p:ext uri="{BB962C8B-B14F-4D97-AF65-F5344CB8AC3E}">
        <p14:creationId xmlns:p14="http://schemas.microsoft.com/office/powerpoint/2010/main" val="2404963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5</a:t>
            </a:r>
          </a:p>
        </p:txBody>
      </p:sp>
      <p:sp>
        <p:nvSpPr>
          <p:cNvPr id="3" name="Content Placeholder 2"/>
          <p:cNvSpPr>
            <a:spLocks noGrp="1"/>
          </p:cNvSpPr>
          <p:nvPr>
            <p:ph idx="1"/>
          </p:nvPr>
        </p:nvSpPr>
        <p:spPr>
          <a:xfrm>
            <a:off x="457200" y="1447800"/>
            <a:ext cx="7620000" cy="1676400"/>
          </a:xfrm>
        </p:spPr>
        <p:txBody>
          <a:bodyPr>
            <a:normAutofit/>
          </a:bodyPr>
          <a:lstStyle/>
          <a:p>
            <a:r>
              <a:rPr lang="en-US" sz="3200" dirty="0"/>
              <a:t>If sites within the SFA are exempt from verification, check box 5-1 and no further reporting is required</a:t>
            </a:r>
          </a:p>
          <a:p>
            <a:pPr lvl="1"/>
            <a:endParaRPr lang="en-US" dirty="0"/>
          </a:p>
        </p:txBody>
      </p:sp>
      <p:sp>
        <p:nvSpPr>
          <p:cNvPr id="4" name="Slide Number Placeholder 3"/>
          <p:cNvSpPr>
            <a:spLocks noGrp="1"/>
          </p:cNvSpPr>
          <p:nvPr>
            <p:ph type="sldNum" sz="quarter" idx="12"/>
          </p:nvPr>
        </p:nvSpPr>
        <p:spPr/>
        <p:txBody>
          <a:bodyPr/>
          <a:lstStyle/>
          <a:p>
            <a:fld id="{1BB655FB-3D79-4612-B0CE-7B538B633647}" type="slidenum">
              <a:rPr lang="en-US" smtClean="0"/>
              <a:t>20</a:t>
            </a:fld>
            <a:endParaRPr lang="en-US"/>
          </a:p>
        </p:txBody>
      </p:sp>
      <p:pic>
        <p:nvPicPr>
          <p:cNvPr id="1638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4942" y="3505200"/>
            <a:ext cx="8088675" cy="1213513"/>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5263205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620000" cy="914400"/>
          </a:xfrm>
        </p:spPr>
        <p:txBody>
          <a:bodyPr/>
          <a:lstStyle/>
          <a:p>
            <a:r>
              <a:rPr lang="en-US" dirty="0"/>
              <a:t>Section 5 – continued </a:t>
            </a:r>
          </a:p>
        </p:txBody>
      </p:sp>
      <p:sp>
        <p:nvSpPr>
          <p:cNvPr id="3" name="Content Placeholder 2"/>
          <p:cNvSpPr>
            <a:spLocks noGrp="1"/>
          </p:cNvSpPr>
          <p:nvPr>
            <p:ph idx="1"/>
          </p:nvPr>
        </p:nvSpPr>
        <p:spPr>
          <a:xfrm>
            <a:off x="457200" y="1066800"/>
            <a:ext cx="7620000" cy="5562600"/>
          </a:xfrm>
        </p:spPr>
        <p:txBody>
          <a:bodyPr>
            <a:normAutofit fontScale="92500" lnSpcReduction="20000"/>
          </a:bodyPr>
          <a:lstStyle/>
          <a:p>
            <a:r>
              <a:rPr lang="en-US" sz="3200" dirty="0"/>
              <a:t>Verification activities are NOT required for:	</a:t>
            </a:r>
          </a:p>
          <a:p>
            <a:pPr lvl="1"/>
            <a:r>
              <a:rPr lang="en-US" sz="3200" dirty="0"/>
              <a:t>SFAs where all children have been certified under direct certification</a:t>
            </a:r>
          </a:p>
          <a:p>
            <a:pPr lvl="1"/>
            <a:r>
              <a:rPr lang="en-US" sz="3200" dirty="0"/>
              <a:t>Community Eligibility Provision (CEP)</a:t>
            </a:r>
          </a:p>
          <a:p>
            <a:pPr lvl="1"/>
            <a:r>
              <a:rPr lang="en-US" sz="3200" dirty="0"/>
              <a:t>RCCIs that do not have day students</a:t>
            </a:r>
          </a:p>
          <a:p>
            <a:pPr lvl="1"/>
            <a:r>
              <a:rPr lang="en-US" sz="3200" dirty="0"/>
              <a:t>Schools participating only in the Special Milk Program</a:t>
            </a:r>
          </a:p>
          <a:p>
            <a:pPr lvl="1"/>
            <a:r>
              <a:rPr lang="en-US" sz="3200" dirty="0"/>
              <a:t>All schools are Provision 2/3 schools in a non-base year</a:t>
            </a:r>
          </a:p>
          <a:p>
            <a:pPr lvl="1"/>
            <a:r>
              <a:rPr lang="en-US" sz="3200" dirty="0"/>
              <a:t>Schools which do not have any free or reduced price eligible students</a:t>
            </a:r>
          </a:p>
          <a:p>
            <a:pPr lvl="1"/>
            <a:r>
              <a:rPr lang="en-US" sz="3200" dirty="0"/>
              <a:t>Other FNS determined exemptions on a case-by-case basis</a:t>
            </a:r>
          </a:p>
          <a:p>
            <a:endParaRPr lang="en-US" dirty="0"/>
          </a:p>
        </p:txBody>
      </p:sp>
      <p:sp>
        <p:nvSpPr>
          <p:cNvPr id="4" name="Slide Number Placeholder 3"/>
          <p:cNvSpPr>
            <a:spLocks noGrp="1"/>
          </p:cNvSpPr>
          <p:nvPr>
            <p:ph type="sldNum" sz="quarter" idx="12"/>
          </p:nvPr>
        </p:nvSpPr>
        <p:spPr/>
        <p:txBody>
          <a:bodyPr/>
          <a:lstStyle/>
          <a:p>
            <a:fld id="{1BB655FB-3D79-4612-B0CE-7B538B633647}" type="slidenum">
              <a:rPr lang="en-US" smtClean="0"/>
              <a:t>21</a:t>
            </a:fld>
            <a:endParaRPr lang="en-US"/>
          </a:p>
        </p:txBody>
      </p:sp>
    </p:spTree>
    <p:extLst>
      <p:ext uri="{BB962C8B-B14F-4D97-AF65-F5344CB8AC3E}">
        <p14:creationId xmlns:p14="http://schemas.microsoft.com/office/powerpoint/2010/main" val="9041131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5 – continued </a:t>
            </a:r>
          </a:p>
        </p:txBody>
      </p:sp>
      <p:sp>
        <p:nvSpPr>
          <p:cNvPr id="4" name="Slide Number Placeholder 3"/>
          <p:cNvSpPr>
            <a:spLocks noGrp="1"/>
          </p:cNvSpPr>
          <p:nvPr>
            <p:ph type="sldNum" sz="quarter" idx="12"/>
          </p:nvPr>
        </p:nvSpPr>
        <p:spPr/>
        <p:txBody>
          <a:bodyPr/>
          <a:lstStyle/>
          <a:p>
            <a:fld id="{1BB655FB-3D79-4612-B0CE-7B538B633647}" type="slidenum">
              <a:rPr lang="en-US" smtClean="0"/>
              <a:t>22</a:t>
            </a:fld>
            <a:endParaRPr lang="en-US"/>
          </a:p>
        </p:txBody>
      </p:sp>
      <p:pic>
        <p:nvPicPr>
          <p:cNvPr id="174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815" y="1447800"/>
            <a:ext cx="8116003" cy="35052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6156090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5 – continued </a:t>
            </a:r>
          </a:p>
        </p:txBody>
      </p:sp>
      <p:sp>
        <p:nvSpPr>
          <p:cNvPr id="4" name="Slide Number Placeholder 3"/>
          <p:cNvSpPr>
            <a:spLocks noGrp="1"/>
          </p:cNvSpPr>
          <p:nvPr>
            <p:ph type="sldNum" sz="quarter" idx="12"/>
          </p:nvPr>
        </p:nvSpPr>
        <p:spPr/>
        <p:txBody>
          <a:bodyPr/>
          <a:lstStyle/>
          <a:p>
            <a:fld id="{1BB655FB-3D79-4612-B0CE-7B538B633647}" type="slidenum">
              <a:rPr lang="en-US" smtClean="0"/>
              <a:t>23</a:t>
            </a:fld>
            <a:endParaRPr lang="en-US"/>
          </a:p>
        </p:txBody>
      </p:sp>
      <p:pic>
        <p:nvPicPr>
          <p:cNvPr id="18434" name="Picture 2" descr="C:\Temp\SNAGHTMLc1278c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499" y="1447800"/>
            <a:ext cx="8170408" cy="35814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01018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5 – continued</a:t>
            </a:r>
            <a:br>
              <a:rPr lang="en-US" dirty="0"/>
            </a:br>
            <a:r>
              <a:rPr lang="en-US" sz="2400" dirty="0"/>
              <a:t>Results</a:t>
            </a:r>
          </a:p>
        </p:txBody>
      </p:sp>
      <p:sp>
        <p:nvSpPr>
          <p:cNvPr id="4" name="Slide Number Placeholder 3"/>
          <p:cNvSpPr>
            <a:spLocks noGrp="1"/>
          </p:cNvSpPr>
          <p:nvPr>
            <p:ph type="sldNum" sz="quarter" idx="12"/>
          </p:nvPr>
        </p:nvSpPr>
        <p:spPr/>
        <p:txBody>
          <a:bodyPr/>
          <a:lstStyle/>
          <a:p>
            <a:fld id="{1BB655FB-3D79-4612-B0CE-7B538B633647}" type="slidenum">
              <a:rPr lang="en-US" smtClean="0"/>
              <a:t>24</a:t>
            </a:fld>
            <a:endParaRPr lang="en-US"/>
          </a:p>
        </p:txBody>
      </p:sp>
      <p:pic>
        <p:nvPicPr>
          <p:cNvPr id="19462" name="Picture 6" descr="C:\Temp\SNAGHTMLc19558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973540"/>
            <a:ext cx="6400800" cy="578442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24895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620000" cy="1036638"/>
          </a:xfrm>
        </p:spPr>
        <p:txBody>
          <a:bodyPr/>
          <a:lstStyle/>
          <a:p>
            <a:r>
              <a:rPr lang="en-US" dirty="0"/>
              <a:t>Section 5 – continued</a:t>
            </a:r>
            <a:br>
              <a:rPr lang="en-US" dirty="0"/>
            </a:br>
            <a:r>
              <a:rPr lang="en-US" sz="2400" dirty="0"/>
              <a:t>Results</a:t>
            </a:r>
            <a:endParaRPr lang="en-US" dirty="0"/>
          </a:p>
        </p:txBody>
      </p:sp>
      <p:sp>
        <p:nvSpPr>
          <p:cNvPr id="4" name="Slide Number Placeholder 3"/>
          <p:cNvSpPr>
            <a:spLocks noGrp="1"/>
          </p:cNvSpPr>
          <p:nvPr>
            <p:ph type="sldNum" sz="quarter" idx="12"/>
          </p:nvPr>
        </p:nvSpPr>
        <p:spPr/>
        <p:txBody>
          <a:bodyPr/>
          <a:lstStyle/>
          <a:p>
            <a:fld id="{1BB655FB-3D79-4612-B0CE-7B538B633647}" type="slidenum">
              <a:rPr lang="en-US" smtClean="0"/>
              <a:t>25</a:t>
            </a:fld>
            <a:endParaRPr lang="en-US"/>
          </a:p>
        </p:txBody>
      </p:sp>
      <p:pic>
        <p:nvPicPr>
          <p:cNvPr id="20482" name="Picture 2" descr="C:\Temp\SNAGHTMLc1aea8c.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4472" y="994012"/>
            <a:ext cx="6324600" cy="5715565"/>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61327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5 – continued </a:t>
            </a:r>
          </a:p>
        </p:txBody>
      </p:sp>
      <p:sp>
        <p:nvSpPr>
          <p:cNvPr id="4" name="Slide Number Placeholder 3"/>
          <p:cNvSpPr>
            <a:spLocks noGrp="1"/>
          </p:cNvSpPr>
          <p:nvPr>
            <p:ph type="sldNum" sz="quarter" idx="12"/>
          </p:nvPr>
        </p:nvSpPr>
        <p:spPr/>
        <p:txBody>
          <a:bodyPr/>
          <a:lstStyle/>
          <a:p>
            <a:fld id="{1BB655FB-3D79-4612-B0CE-7B538B633647}" type="slidenum">
              <a:rPr lang="en-US" smtClean="0"/>
              <a:t>26</a:t>
            </a:fld>
            <a:endParaRPr lang="en-US"/>
          </a:p>
        </p:txBody>
      </p:sp>
      <p:pic>
        <p:nvPicPr>
          <p:cNvPr id="21508" name="Picture 4" descr="C:\Temp\SNAGHTMLc1c59a3.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044" y="1524000"/>
            <a:ext cx="8280890" cy="3741737"/>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32913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99282"/>
            <a:ext cx="7620000" cy="1143000"/>
          </a:xfrm>
        </p:spPr>
        <p:txBody>
          <a:bodyPr/>
          <a:lstStyle/>
          <a:p>
            <a:r>
              <a:rPr lang="en-US" dirty="0"/>
              <a:t>Verification Report</a:t>
            </a:r>
            <a:br>
              <a:rPr lang="en-US" dirty="0"/>
            </a:br>
            <a:r>
              <a:rPr lang="en-US" dirty="0"/>
              <a:t>Questions and Answers</a:t>
            </a:r>
          </a:p>
        </p:txBody>
      </p:sp>
      <p:sp>
        <p:nvSpPr>
          <p:cNvPr id="3" name="Content Placeholder 2"/>
          <p:cNvSpPr>
            <a:spLocks noGrp="1"/>
          </p:cNvSpPr>
          <p:nvPr>
            <p:ph idx="1"/>
          </p:nvPr>
        </p:nvSpPr>
        <p:spPr>
          <a:xfrm>
            <a:off x="457200" y="2057400"/>
            <a:ext cx="7756478" cy="4189588"/>
          </a:xfrm>
        </p:spPr>
        <p:txBody>
          <a:bodyPr>
            <a:normAutofit/>
          </a:bodyPr>
          <a:lstStyle/>
          <a:p>
            <a:r>
              <a:rPr lang="en-US" sz="3200" dirty="0"/>
              <a:t>Each Verification Summary report must be edit checked by CANS personnel</a:t>
            </a:r>
          </a:p>
          <a:p>
            <a:r>
              <a:rPr lang="en-US" sz="3200" dirty="0"/>
              <a:t>Work together until all edit checks are completed satisfactorily</a:t>
            </a:r>
          </a:p>
          <a:p>
            <a:r>
              <a:rPr lang="en-US" sz="3200" dirty="0"/>
              <a:t>The SFA must complete verification, complete the established required sample pool, and submit report to CANS</a:t>
            </a:r>
          </a:p>
        </p:txBody>
      </p:sp>
      <p:sp>
        <p:nvSpPr>
          <p:cNvPr id="4" name="Slide Number Placeholder 3"/>
          <p:cNvSpPr>
            <a:spLocks noGrp="1"/>
          </p:cNvSpPr>
          <p:nvPr>
            <p:ph type="sldNum" sz="quarter" idx="12"/>
          </p:nvPr>
        </p:nvSpPr>
        <p:spPr/>
        <p:txBody>
          <a:bodyPr/>
          <a:lstStyle/>
          <a:p>
            <a:fld id="{1BB655FB-3D79-4612-B0CE-7B538B633647}" type="slidenum">
              <a:rPr lang="en-US" smtClean="0"/>
              <a:t>27</a:t>
            </a:fld>
            <a:endParaRPr lang="en-US"/>
          </a:p>
        </p:txBody>
      </p:sp>
      <p:pic>
        <p:nvPicPr>
          <p:cNvPr id="21506" name="Picture 2" descr="http://medcitynews.com/wp-content/uploads/question-art.jpg">
            <a:hlinkClick r:id="rId3"/>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19721" t="4521" r="8977" b="9462"/>
          <a:stretch/>
        </p:blipFill>
        <p:spPr bwMode="auto">
          <a:xfrm rot="449825">
            <a:off x="6521772" y="221168"/>
            <a:ext cx="1090047" cy="1925751"/>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4403678" y="2209800"/>
            <a:ext cx="3810000" cy="4189588"/>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32794810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Remember to…</a:t>
            </a:r>
          </a:p>
        </p:txBody>
      </p:sp>
      <p:sp>
        <p:nvSpPr>
          <p:cNvPr id="3" name="Content Placeholder 2"/>
          <p:cNvSpPr>
            <a:spLocks noGrp="1"/>
          </p:cNvSpPr>
          <p:nvPr>
            <p:ph idx="1"/>
          </p:nvPr>
        </p:nvSpPr>
        <p:spPr>
          <a:xfrm>
            <a:off x="457200" y="1295400"/>
            <a:ext cx="7620000" cy="5410200"/>
          </a:xfrm>
        </p:spPr>
        <p:txBody>
          <a:bodyPr>
            <a:normAutofit fontScale="92500" lnSpcReduction="20000"/>
          </a:bodyPr>
          <a:lstStyle/>
          <a:p>
            <a:r>
              <a:rPr lang="en-US" sz="3500" dirty="0"/>
              <a:t>Save your Verification Report once it is completed</a:t>
            </a:r>
          </a:p>
          <a:p>
            <a:r>
              <a:rPr lang="en-US" sz="3500" dirty="0"/>
              <a:t>If you missed something, you should see this message when you click save:</a:t>
            </a:r>
          </a:p>
          <a:p>
            <a:endParaRPr lang="en-US" dirty="0"/>
          </a:p>
          <a:p>
            <a:endParaRPr lang="en-US" dirty="0"/>
          </a:p>
          <a:p>
            <a:endParaRPr lang="en-US" dirty="0"/>
          </a:p>
          <a:p>
            <a:endParaRPr lang="en-US" dirty="0"/>
          </a:p>
          <a:p>
            <a:r>
              <a:rPr lang="en-US" sz="3500" dirty="0"/>
              <a:t>When you click Edit, the Error(s) will be listed at the top of the screen:</a:t>
            </a:r>
          </a:p>
          <a:p>
            <a:endParaRPr lang="en-US" dirty="0"/>
          </a:p>
          <a:p>
            <a:endParaRPr lang="en-US" dirty="0"/>
          </a:p>
          <a:p>
            <a:r>
              <a:rPr lang="en-US" sz="3500" dirty="0"/>
              <a:t>Once all information is entered, you should no longer see error messages</a:t>
            </a:r>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1BB655FB-3D79-4612-B0CE-7B538B633647}" type="slidenum">
              <a:rPr lang="en-US" smtClean="0"/>
              <a:t>28</a:t>
            </a:fld>
            <a:endParaRPr lang="en-US"/>
          </a:p>
        </p:txBody>
      </p:sp>
      <p:pic>
        <p:nvPicPr>
          <p:cNvPr id="266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3032078"/>
            <a:ext cx="6096000" cy="1255059"/>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l="1554" t="10508" r="3725" b="43641"/>
          <a:stretch/>
        </p:blipFill>
        <p:spPr bwMode="auto">
          <a:xfrm>
            <a:off x="990600" y="5181600"/>
            <a:ext cx="6800850" cy="436728"/>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9968991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Quick Edit Check</a:t>
            </a:r>
          </a:p>
        </p:txBody>
      </p:sp>
      <p:sp>
        <p:nvSpPr>
          <p:cNvPr id="3" name="Content Placeholder 2"/>
          <p:cNvSpPr>
            <a:spLocks noGrp="1"/>
          </p:cNvSpPr>
          <p:nvPr>
            <p:ph idx="1"/>
          </p:nvPr>
        </p:nvSpPr>
        <p:spPr>
          <a:xfrm>
            <a:off x="457200" y="1298812"/>
            <a:ext cx="7848600" cy="5562600"/>
          </a:xfrm>
        </p:spPr>
        <p:txBody>
          <a:bodyPr>
            <a:noAutofit/>
          </a:bodyPr>
          <a:lstStyle/>
          <a:p>
            <a:r>
              <a:rPr lang="en-US" sz="3200" dirty="0"/>
              <a:t>The electronic report should do the math for you</a:t>
            </a:r>
          </a:p>
          <a:p>
            <a:pPr lvl="1"/>
            <a:r>
              <a:rPr lang="en-US" sz="3200" dirty="0"/>
              <a:t>However, it’s still good to double check some numbers</a:t>
            </a:r>
          </a:p>
          <a:p>
            <a:r>
              <a:rPr lang="en-US" sz="3200" dirty="0"/>
              <a:t>The number of applications reported should never be greater than the number of students reported</a:t>
            </a:r>
          </a:p>
        </p:txBody>
      </p:sp>
      <p:sp>
        <p:nvSpPr>
          <p:cNvPr id="4" name="Slide Number Placeholder 3"/>
          <p:cNvSpPr>
            <a:spLocks noGrp="1"/>
          </p:cNvSpPr>
          <p:nvPr>
            <p:ph type="sldNum" sz="quarter" idx="12"/>
          </p:nvPr>
        </p:nvSpPr>
        <p:spPr/>
        <p:txBody>
          <a:bodyPr/>
          <a:lstStyle/>
          <a:p>
            <a:fld id="{1BB655FB-3D79-4612-B0CE-7B538B633647}" type="slidenum">
              <a:rPr lang="en-US" smtClean="0"/>
              <a:t>29</a:t>
            </a:fld>
            <a:endParaRPr lang="en-US"/>
          </a:p>
        </p:txBody>
      </p:sp>
    </p:spTree>
    <p:extLst>
      <p:ext uri="{BB962C8B-B14F-4D97-AF65-F5344CB8AC3E}">
        <p14:creationId xmlns:p14="http://schemas.microsoft.com/office/powerpoint/2010/main" val="3734161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Verification Summary Report	</a:t>
            </a:r>
          </a:p>
        </p:txBody>
      </p:sp>
      <p:sp>
        <p:nvSpPr>
          <p:cNvPr id="3" name="Content Placeholder 2"/>
          <p:cNvSpPr>
            <a:spLocks noGrp="1"/>
          </p:cNvSpPr>
          <p:nvPr>
            <p:ph idx="1"/>
          </p:nvPr>
        </p:nvSpPr>
        <p:spPr>
          <a:xfrm>
            <a:off x="457199" y="1251362"/>
            <a:ext cx="7334003" cy="5301837"/>
          </a:xfrm>
        </p:spPr>
        <p:txBody>
          <a:bodyPr>
            <a:noAutofit/>
          </a:bodyPr>
          <a:lstStyle/>
          <a:p>
            <a:r>
              <a:rPr lang="en-US" sz="3200" dirty="0"/>
              <a:t>Number of Applications</a:t>
            </a:r>
          </a:p>
          <a:p>
            <a:pPr lvl="1"/>
            <a:r>
              <a:rPr lang="en-US" sz="3200" dirty="0"/>
              <a:t>Free and Reduced </a:t>
            </a:r>
            <a:r>
              <a:rPr lang="en-US" sz="3200" u="sng" dirty="0">
                <a:solidFill>
                  <a:srgbClr val="C00000"/>
                </a:solidFill>
              </a:rPr>
              <a:t>only</a:t>
            </a:r>
          </a:p>
          <a:p>
            <a:r>
              <a:rPr lang="en-US" sz="3200" dirty="0"/>
              <a:t>Number of Students on applications</a:t>
            </a:r>
          </a:p>
          <a:p>
            <a:pPr lvl="1"/>
            <a:r>
              <a:rPr lang="en-US" sz="3200" dirty="0"/>
              <a:t>Free and Reduced </a:t>
            </a:r>
            <a:r>
              <a:rPr lang="en-US" sz="3200" u="sng" dirty="0">
                <a:solidFill>
                  <a:srgbClr val="C00000"/>
                </a:solidFill>
              </a:rPr>
              <a:t>only</a:t>
            </a:r>
          </a:p>
          <a:p>
            <a:r>
              <a:rPr lang="en-US" sz="3200" dirty="0"/>
              <a:t>Number of applications verified</a:t>
            </a:r>
          </a:p>
          <a:p>
            <a:r>
              <a:rPr lang="en-US" sz="3200" dirty="0"/>
              <a:t>Method of Verification used:</a:t>
            </a:r>
          </a:p>
          <a:p>
            <a:pPr lvl="1"/>
            <a:r>
              <a:rPr lang="en-US" sz="3200" b="1" dirty="0"/>
              <a:t>Standard</a:t>
            </a:r>
          </a:p>
          <a:p>
            <a:pPr lvl="1"/>
            <a:r>
              <a:rPr lang="en-US" sz="3200" b="1" dirty="0"/>
              <a:t>Alternate1</a:t>
            </a:r>
            <a:r>
              <a:rPr lang="en-US" sz="3200" dirty="0"/>
              <a:t> </a:t>
            </a:r>
          </a:p>
          <a:p>
            <a:pPr lvl="1"/>
            <a:r>
              <a:rPr lang="en-US" sz="3200" b="1" dirty="0"/>
              <a:t>Alternate 2</a:t>
            </a:r>
            <a:endParaRPr lang="en-US" sz="3200" dirty="0"/>
          </a:p>
        </p:txBody>
      </p:sp>
      <p:sp>
        <p:nvSpPr>
          <p:cNvPr id="4" name="Slide Number Placeholder 3"/>
          <p:cNvSpPr>
            <a:spLocks noGrp="1"/>
          </p:cNvSpPr>
          <p:nvPr>
            <p:ph type="sldNum" sz="quarter" idx="12"/>
          </p:nvPr>
        </p:nvSpPr>
        <p:spPr/>
        <p:txBody>
          <a:bodyPr/>
          <a:lstStyle/>
          <a:p>
            <a:fld id="{1BB655FB-3D79-4612-B0CE-7B538B633647}" type="slidenum">
              <a:rPr lang="en-US" smtClean="0"/>
              <a:t>3</a:t>
            </a:fld>
            <a:endParaRPr lang="en-US"/>
          </a:p>
        </p:txBody>
      </p:sp>
      <p:pic>
        <p:nvPicPr>
          <p:cNvPr id="1026" name="Picture 2" descr="https://vonnes.files.wordpress.com/2014/10/examin.jpg">
            <a:hlinkClick r:id="rId3"/>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11624" t="6957" r="4610" b="3588"/>
          <a:stretch/>
        </p:blipFill>
        <p:spPr bwMode="auto">
          <a:xfrm>
            <a:off x="5878805" y="4191000"/>
            <a:ext cx="2049503" cy="21781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94223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Quick Edit Check – continued </a:t>
            </a:r>
          </a:p>
        </p:txBody>
      </p:sp>
      <p:sp>
        <p:nvSpPr>
          <p:cNvPr id="3" name="Content Placeholder 2"/>
          <p:cNvSpPr>
            <a:spLocks noGrp="1"/>
          </p:cNvSpPr>
          <p:nvPr>
            <p:ph idx="1"/>
          </p:nvPr>
        </p:nvSpPr>
        <p:spPr/>
        <p:txBody>
          <a:bodyPr/>
          <a:lstStyle/>
          <a:p>
            <a:r>
              <a:rPr lang="en-US" sz="3200" dirty="0"/>
              <a:t>T-1 should add up to the total of: </a:t>
            </a:r>
          </a:p>
          <a:p>
            <a:pPr lvl="1"/>
            <a:r>
              <a:rPr lang="en-US" sz="3200" dirty="0"/>
              <a:t>(3-2B) + (3-3B) + (3-4B) + (4-1B) + (4-2B) + (2-2aB, if applicable)</a:t>
            </a:r>
          </a:p>
          <a:p>
            <a:r>
              <a:rPr lang="en-US" sz="3200" dirty="0"/>
              <a:t>T-2 should add up to the total of:</a:t>
            </a:r>
          </a:p>
          <a:p>
            <a:pPr lvl="1"/>
            <a:r>
              <a:rPr lang="en-US" sz="3200" dirty="0"/>
              <a:t>(4-3B) + (2-2bB, if applicable)</a:t>
            </a:r>
          </a:p>
          <a:p>
            <a:endParaRPr lang="en-US" dirty="0"/>
          </a:p>
        </p:txBody>
      </p:sp>
      <p:sp>
        <p:nvSpPr>
          <p:cNvPr id="4" name="Slide Number Placeholder 3"/>
          <p:cNvSpPr>
            <a:spLocks noGrp="1"/>
          </p:cNvSpPr>
          <p:nvPr>
            <p:ph type="sldNum" sz="quarter" idx="12"/>
          </p:nvPr>
        </p:nvSpPr>
        <p:spPr/>
        <p:txBody>
          <a:bodyPr/>
          <a:lstStyle/>
          <a:p>
            <a:fld id="{1BB655FB-3D79-4612-B0CE-7B538B633647}" type="slidenum">
              <a:rPr lang="en-US" smtClean="0"/>
              <a:t>30</a:t>
            </a:fld>
            <a:endParaRPr lang="en-US"/>
          </a:p>
        </p:txBody>
      </p:sp>
      <p:pic>
        <p:nvPicPr>
          <p:cNvPr id="5" name="Picture 2" descr="http://sd.keepcalm-o-matic.co.uk/i/keep-calm-and-edit-copy-5.png">
            <a:hlinkClick r:id="rId3"/>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b="22427"/>
          <a:stretch/>
        </p:blipFill>
        <p:spPr bwMode="auto">
          <a:xfrm rot="313242">
            <a:off x="5126638" y="4299761"/>
            <a:ext cx="2493375" cy="2255342"/>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30016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idx="1"/>
          </p:nvPr>
        </p:nvSpPr>
        <p:spPr>
          <a:xfrm>
            <a:off x="457200" y="1600200"/>
            <a:ext cx="7620000" cy="1981200"/>
          </a:xfrm>
        </p:spPr>
        <p:txBody>
          <a:bodyPr>
            <a:noAutofit/>
          </a:bodyPr>
          <a:lstStyle/>
          <a:p>
            <a:r>
              <a:rPr lang="en-US" sz="3200" dirty="0"/>
              <a:t>Do I do one?</a:t>
            </a:r>
          </a:p>
          <a:p>
            <a:pPr lvl="1"/>
            <a:r>
              <a:rPr lang="en-US" sz="3200" dirty="0"/>
              <a:t>Yes! Everyone submits a Verification report</a:t>
            </a:r>
          </a:p>
          <a:p>
            <a:pPr lvl="2"/>
            <a:r>
              <a:rPr lang="en-US" sz="3200" dirty="0"/>
              <a:t>The information you report varies depending upon your agency and applications</a:t>
            </a:r>
          </a:p>
          <a:p>
            <a:r>
              <a:rPr lang="en-US" sz="3200" dirty="0"/>
              <a:t>Other questions?</a:t>
            </a:r>
          </a:p>
        </p:txBody>
      </p:sp>
      <p:sp>
        <p:nvSpPr>
          <p:cNvPr id="4" name="Slide Number Placeholder 3"/>
          <p:cNvSpPr>
            <a:spLocks noGrp="1"/>
          </p:cNvSpPr>
          <p:nvPr>
            <p:ph type="sldNum" sz="quarter" idx="12"/>
          </p:nvPr>
        </p:nvSpPr>
        <p:spPr/>
        <p:txBody>
          <a:bodyPr/>
          <a:lstStyle/>
          <a:p>
            <a:fld id="{1BB655FB-3D79-4612-B0CE-7B538B633647}" type="slidenum">
              <a:rPr lang="en-US" smtClean="0"/>
              <a:t>31</a:t>
            </a:fld>
            <a:endParaRPr lang="en-US"/>
          </a:p>
        </p:txBody>
      </p:sp>
      <p:pic>
        <p:nvPicPr>
          <p:cNvPr id="28674" name="Picture 2" descr="http://www.mon-devis.fr/images/amenagement-exterieur/amenagement-exterieur-bonnes-questions.jpg">
            <a:hlinkClick r:id="rId3"/>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7255" t="12769" r="14002" b="3167"/>
          <a:stretch/>
        </p:blipFill>
        <p:spPr bwMode="auto">
          <a:xfrm rot="479401">
            <a:off x="5181600" y="4419600"/>
            <a:ext cx="1752600" cy="21432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37150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690" y="381000"/>
            <a:ext cx="7620000" cy="1371600"/>
          </a:xfrm>
        </p:spPr>
        <p:txBody>
          <a:bodyPr/>
          <a:lstStyle/>
          <a:p>
            <a:pPr algn="ctr"/>
            <a:br>
              <a:rPr lang="en-US" sz="3600" u="sng" dirty="0"/>
            </a:br>
            <a:r>
              <a:rPr lang="en-US" sz="3600" u="sng" dirty="0"/>
              <a:t>Verification Process</a:t>
            </a:r>
            <a:br>
              <a:rPr lang="en-US" sz="3600" dirty="0"/>
            </a:br>
            <a:r>
              <a:rPr lang="en-US" sz="3600" u="sng" dirty="0"/>
              <a:t>Professional Standards Training Credit</a:t>
            </a:r>
            <a:br>
              <a:rPr lang="en-US" dirty="0"/>
            </a:br>
            <a:endParaRPr lang="en-US" dirty="0"/>
          </a:p>
        </p:txBody>
      </p:sp>
      <p:sp>
        <p:nvSpPr>
          <p:cNvPr id="5" name="Slide Number Placeholder 4"/>
          <p:cNvSpPr>
            <a:spLocks noGrp="1"/>
          </p:cNvSpPr>
          <p:nvPr>
            <p:ph type="sldNum" sz="quarter" idx="12"/>
          </p:nvPr>
        </p:nvSpPr>
        <p:spPr/>
        <p:txBody>
          <a:bodyPr/>
          <a:lstStyle/>
          <a:p>
            <a:fld id="{0E8B7FC5-C689-4A68-A59D-6486190A7EE1}" type="slidenum">
              <a:rPr lang="en-US" smtClean="0"/>
              <a:t>32</a:t>
            </a:fld>
            <a:endParaRPr lang="en-US"/>
          </a:p>
        </p:txBody>
      </p:sp>
      <p:sp>
        <p:nvSpPr>
          <p:cNvPr id="6" name="Title 1"/>
          <p:cNvSpPr txBox="1">
            <a:spLocks/>
          </p:cNvSpPr>
          <p:nvPr/>
        </p:nvSpPr>
        <p:spPr>
          <a:xfrm>
            <a:off x="444690" y="1752600"/>
            <a:ext cx="7620000" cy="47244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endParaRPr lang="en-US" sz="3600" dirty="0">
              <a:solidFill>
                <a:schemeClr val="tx1"/>
              </a:solidFill>
              <a:latin typeface="+mn-lt"/>
              <a:ea typeface="+mn-ea"/>
              <a:cs typeface="+mn-cs"/>
            </a:endParaRPr>
          </a:p>
          <a:p>
            <a:r>
              <a:rPr lang="en-US" sz="3600" dirty="0">
                <a:solidFill>
                  <a:schemeClr val="tx1"/>
                </a:solidFill>
                <a:latin typeface="+mn-lt"/>
                <a:ea typeface="+mn-ea"/>
                <a:cs typeface="+mn-cs"/>
              </a:rPr>
              <a:t>This training credits as 30 minutes of training in </a:t>
            </a:r>
          </a:p>
          <a:p>
            <a:r>
              <a:rPr lang="en-US" sz="3600" b="1" dirty="0">
                <a:solidFill>
                  <a:schemeClr val="tx1"/>
                </a:solidFill>
                <a:latin typeface="+mn-lt"/>
                <a:ea typeface="+mn-ea"/>
                <a:cs typeface="+mn-cs"/>
              </a:rPr>
              <a:t>Key Area: Administration </a:t>
            </a:r>
          </a:p>
          <a:p>
            <a:r>
              <a:rPr lang="en-US" sz="3600" b="1" dirty="0">
                <a:solidFill>
                  <a:schemeClr val="tx1"/>
                </a:solidFill>
                <a:latin typeface="+mn-lt"/>
                <a:ea typeface="+mn-ea"/>
                <a:cs typeface="+mn-cs"/>
              </a:rPr>
              <a:t>3100: Free and Reduced Priced Meal Benefits.</a:t>
            </a:r>
          </a:p>
          <a:p>
            <a:endParaRPr lang="en-US" sz="3600" dirty="0">
              <a:solidFill>
                <a:schemeClr val="tx1"/>
              </a:solidFill>
              <a:latin typeface="+mn-lt"/>
              <a:ea typeface="+mn-ea"/>
              <a:cs typeface="+mn-cs"/>
            </a:endParaRPr>
          </a:p>
          <a:p>
            <a:r>
              <a:rPr lang="en-US" sz="3600" dirty="0">
                <a:solidFill>
                  <a:schemeClr val="tx1"/>
                </a:solidFill>
                <a:latin typeface="+mn-lt"/>
                <a:ea typeface="+mn-ea"/>
                <a:cs typeface="+mn-cs"/>
              </a:rPr>
              <a:t>Name:</a:t>
            </a:r>
          </a:p>
          <a:p>
            <a:r>
              <a:rPr lang="en-US" sz="3600" dirty="0">
                <a:solidFill>
                  <a:schemeClr val="tx1"/>
                </a:solidFill>
                <a:latin typeface="+mn-lt"/>
                <a:ea typeface="+mn-ea"/>
                <a:cs typeface="+mn-cs"/>
              </a:rPr>
              <a:t>Date of Training:</a:t>
            </a:r>
          </a:p>
        </p:txBody>
      </p:sp>
    </p:spTree>
    <p:extLst>
      <p:ext uri="{BB962C8B-B14F-4D97-AF65-F5344CB8AC3E}">
        <p14:creationId xmlns:p14="http://schemas.microsoft.com/office/powerpoint/2010/main" val="20016618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en.hdyo.org/assets/ask-question-2-fb180173e13f21ad6ae73ba29b08cd02.jpg">
            <a:hlinkClick r:id="rId3"/>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16207" r="16384" b="5955"/>
          <a:stretch/>
        </p:blipFill>
        <p:spPr bwMode="auto">
          <a:xfrm>
            <a:off x="4934353" y="167979"/>
            <a:ext cx="1804210" cy="251711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905000" y="855036"/>
            <a:ext cx="2895600" cy="1143000"/>
          </a:xfrm>
        </p:spPr>
        <p:txBody>
          <a:bodyPr/>
          <a:lstStyle/>
          <a:p>
            <a:r>
              <a:rPr lang="en-US" dirty="0"/>
              <a:t>Questions?</a:t>
            </a:r>
          </a:p>
        </p:txBody>
      </p:sp>
      <p:sp>
        <p:nvSpPr>
          <p:cNvPr id="3" name="Content Placeholder 2"/>
          <p:cNvSpPr>
            <a:spLocks noGrp="1"/>
          </p:cNvSpPr>
          <p:nvPr>
            <p:ph idx="1"/>
          </p:nvPr>
        </p:nvSpPr>
        <p:spPr>
          <a:xfrm>
            <a:off x="457200" y="2057401"/>
            <a:ext cx="7239000" cy="4114800"/>
          </a:xfrm>
        </p:spPr>
        <p:txBody>
          <a:bodyPr>
            <a:normAutofit/>
          </a:bodyPr>
          <a:lstStyle/>
          <a:p>
            <a:pPr marL="114300" indent="0" algn="ctr">
              <a:buNone/>
            </a:pPr>
            <a:endParaRPr lang="en-US" sz="3600" dirty="0"/>
          </a:p>
          <a:p>
            <a:pPr marL="114300" indent="0" algn="ctr">
              <a:buNone/>
            </a:pPr>
            <a:r>
              <a:rPr lang="en-US" sz="3600" dirty="0"/>
              <a:t>Questions Later? Contact us!</a:t>
            </a:r>
          </a:p>
          <a:p>
            <a:pPr algn="ctr"/>
            <a:endParaRPr lang="en-US" sz="800" dirty="0"/>
          </a:p>
          <a:p>
            <a:pPr marL="411480" lvl="1" indent="0" algn="ctr">
              <a:buNone/>
            </a:pPr>
            <a:r>
              <a:rPr lang="en-US" sz="3600" dirty="0"/>
              <a:t>Email: </a:t>
            </a:r>
            <a:r>
              <a:rPr lang="en-US" sz="3600" dirty="0">
                <a:hlinkClick r:id="rId5"/>
              </a:rPr>
              <a:t>doe.schoollunch@state.sd.us</a:t>
            </a:r>
            <a:endParaRPr lang="en-US" sz="3600" dirty="0"/>
          </a:p>
          <a:p>
            <a:pPr marL="411480" lvl="1" indent="0" algn="ctr">
              <a:buNone/>
            </a:pPr>
            <a:r>
              <a:rPr lang="en-US" sz="3600" dirty="0"/>
              <a:t>Phone:  605-773-3413</a:t>
            </a:r>
          </a:p>
        </p:txBody>
      </p:sp>
      <p:sp>
        <p:nvSpPr>
          <p:cNvPr id="4" name="Slide Number Placeholder 3"/>
          <p:cNvSpPr>
            <a:spLocks noGrp="1"/>
          </p:cNvSpPr>
          <p:nvPr>
            <p:ph type="sldNum" sz="quarter" idx="12"/>
          </p:nvPr>
        </p:nvSpPr>
        <p:spPr/>
        <p:txBody>
          <a:bodyPr/>
          <a:lstStyle/>
          <a:p>
            <a:fld id="{1BB655FB-3D79-4612-B0CE-7B538B633647}" type="slidenum">
              <a:rPr lang="en-US" smtClean="0"/>
              <a:t>33</a:t>
            </a:fld>
            <a:endParaRPr lang="en-US"/>
          </a:p>
        </p:txBody>
      </p:sp>
    </p:spTree>
    <p:extLst>
      <p:ext uri="{BB962C8B-B14F-4D97-AF65-F5344CB8AC3E}">
        <p14:creationId xmlns:p14="http://schemas.microsoft.com/office/powerpoint/2010/main" val="3311803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Verification Summary Report</a:t>
            </a:r>
          </a:p>
        </p:txBody>
      </p:sp>
      <p:sp>
        <p:nvSpPr>
          <p:cNvPr id="3" name="Content Placeholder 2"/>
          <p:cNvSpPr>
            <a:spLocks noGrp="1"/>
          </p:cNvSpPr>
          <p:nvPr>
            <p:ph idx="1"/>
          </p:nvPr>
        </p:nvSpPr>
        <p:spPr>
          <a:xfrm>
            <a:off x="457200" y="1524000"/>
            <a:ext cx="7772400" cy="5029200"/>
          </a:xfrm>
        </p:spPr>
        <p:txBody>
          <a:bodyPr>
            <a:noAutofit/>
          </a:bodyPr>
          <a:lstStyle/>
          <a:p>
            <a:r>
              <a:rPr lang="en-US" sz="3200" dirty="0"/>
              <a:t>Results of Verification Process</a:t>
            </a:r>
          </a:p>
          <a:p>
            <a:pPr lvl="1"/>
            <a:r>
              <a:rPr lang="en-US" sz="3200" dirty="0"/>
              <a:t>Report number of applications verified on number of children on those applications</a:t>
            </a:r>
          </a:p>
          <a:p>
            <a:r>
              <a:rPr lang="en-US" sz="3200" dirty="0"/>
              <a:t>Break down into:</a:t>
            </a:r>
          </a:p>
          <a:p>
            <a:pPr lvl="1"/>
            <a:r>
              <a:rPr lang="en-US" sz="3200" dirty="0"/>
              <a:t>Categorically eligible free</a:t>
            </a:r>
          </a:p>
          <a:p>
            <a:pPr lvl="1"/>
            <a:r>
              <a:rPr lang="en-US" sz="3200" dirty="0"/>
              <a:t>Income eligible free</a:t>
            </a:r>
          </a:p>
          <a:p>
            <a:pPr lvl="1"/>
            <a:r>
              <a:rPr lang="en-US" sz="3200" dirty="0"/>
              <a:t>Eligible reduced-price</a:t>
            </a:r>
          </a:p>
          <a:p>
            <a:r>
              <a:rPr lang="en-US" sz="3200" dirty="0"/>
              <a:t>Report as no change, benefits went up, benefits went down, did not respond</a:t>
            </a:r>
          </a:p>
        </p:txBody>
      </p:sp>
      <p:sp>
        <p:nvSpPr>
          <p:cNvPr id="4" name="Slide Number Placeholder 3"/>
          <p:cNvSpPr>
            <a:spLocks noGrp="1"/>
          </p:cNvSpPr>
          <p:nvPr>
            <p:ph type="sldNum" sz="quarter" idx="12"/>
          </p:nvPr>
        </p:nvSpPr>
        <p:spPr/>
        <p:txBody>
          <a:bodyPr/>
          <a:lstStyle/>
          <a:p>
            <a:fld id="{1BB655FB-3D79-4612-B0CE-7B538B633647}" type="slidenum">
              <a:rPr lang="en-US" smtClean="0"/>
              <a:t>4</a:t>
            </a:fld>
            <a:endParaRPr lang="en-US"/>
          </a:p>
        </p:txBody>
      </p:sp>
    </p:spTree>
    <p:extLst>
      <p:ext uri="{BB962C8B-B14F-4D97-AF65-F5344CB8AC3E}">
        <p14:creationId xmlns:p14="http://schemas.microsoft.com/office/powerpoint/2010/main" val="39048209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630362"/>
          </a:xfrm>
        </p:spPr>
        <p:txBody>
          <a:bodyPr/>
          <a:lstStyle/>
          <a:p>
            <a:r>
              <a:rPr lang="en-US" dirty="0"/>
              <a:t>Verification Summary Report in </a:t>
            </a:r>
            <a:r>
              <a:rPr lang="en-US" dirty="0" err="1"/>
              <a:t>iCAN</a:t>
            </a:r>
            <a:endParaRPr lang="en-US" dirty="0"/>
          </a:p>
        </p:txBody>
      </p:sp>
      <p:sp>
        <p:nvSpPr>
          <p:cNvPr id="4" name="Slide Number Placeholder 3"/>
          <p:cNvSpPr>
            <a:spLocks noGrp="1"/>
          </p:cNvSpPr>
          <p:nvPr>
            <p:ph type="sldNum" sz="quarter" idx="12"/>
          </p:nvPr>
        </p:nvSpPr>
        <p:spPr/>
        <p:txBody>
          <a:bodyPr/>
          <a:lstStyle/>
          <a:p>
            <a:fld id="{1BB655FB-3D79-4612-B0CE-7B538B633647}" type="slidenum">
              <a:rPr lang="en-US" smtClean="0"/>
              <a:t>5</a:t>
            </a:fld>
            <a:endParaRPr lang="en-US"/>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742" y="2286000"/>
            <a:ext cx="8242258" cy="34975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74741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477962"/>
          </a:xfrm>
          <a:noFill/>
        </p:spPr>
        <p:txBody>
          <a:bodyPr/>
          <a:lstStyle/>
          <a:p>
            <a:r>
              <a:rPr lang="en-US" dirty="0"/>
              <a:t>Verification Summary Report in </a:t>
            </a:r>
            <a:r>
              <a:rPr lang="en-US" dirty="0" err="1"/>
              <a:t>iCAN</a:t>
            </a:r>
            <a:endParaRPr lang="en-US" dirty="0"/>
          </a:p>
        </p:txBody>
      </p:sp>
      <p:sp>
        <p:nvSpPr>
          <p:cNvPr id="4" name="Slide Number Placeholder 3"/>
          <p:cNvSpPr>
            <a:spLocks noGrp="1"/>
          </p:cNvSpPr>
          <p:nvPr>
            <p:ph type="sldNum" sz="quarter" idx="12"/>
          </p:nvPr>
        </p:nvSpPr>
        <p:spPr/>
        <p:txBody>
          <a:bodyPr/>
          <a:lstStyle/>
          <a:p>
            <a:fld id="{1BB655FB-3D79-4612-B0CE-7B538B633647}" type="slidenum">
              <a:rPr lang="en-US" smtClean="0"/>
              <a:t>6</a:t>
            </a:fld>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905000"/>
            <a:ext cx="8153400" cy="4577792"/>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684249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a:t>General Information</a:t>
            </a:r>
          </a:p>
        </p:txBody>
      </p:sp>
      <p:sp>
        <p:nvSpPr>
          <p:cNvPr id="4" name="Slide Number Placeholder 3"/>
          <p:cNvSpPr>
            <a:spLocks noGrp="1"/>
          </p:cNvSpPr>
          <p:nvPr>
            <p:ph type="sldNum" sz="quarter" idx="12"/>
          </p:nvPr>
        </p:nvSpPr>
        <p:spPr/>
        <p:txBody>
          <a:bodyPr/>
          <a:lstStyle/>
          <a:p>
            <a:fld id="{1BB655FB-3D79-4612-B0CE-7B538B633647}" type="slidenum">
              <a:rPr lang="en-US" smtClean="0"/>
              <a:t>7</a:t>
            </a:fld>
            <a:endParaRPr lang="en-US"/>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136" y="1676400"/>
            <a:ext cx="7967464" cy="3522342"/>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768998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554162"/>
          </a:xfrm>
        </p:spPr>
        <p:txBody>
          <a:bodyPr/>
          <a:lstStyle/>
          <a:p>
            <a:r>
              <a:rPr lang="en-US" dirty="0"/>
              <a:t>Section 1</a:t>
            </a:r>
            <a:br>
              <a:rPr lang="en-US" dirty="0"/>
            </a:br>
            <a:r>
              <a:rPr lang="en-US" sz="2400" dirty="0"/>
              <a:t>Total Schools, RCCIs, Enrolled Students</a:t>
            </a:r>
          </a:p>
        </p:txBody>
      </p:sp>
      <p:sp>
        <p:nvSpPr>
          <p:cNvPr id="4" name="Slide Number Placeholder 3"/>
          <p:cNvSpPr>
            <a:spLocks noGrp="1"/>
          </p:cNvSpPr>
          <p:nvPr>
            <p:ph type="sldNum" sz="quarter" idx="12"/>
          </p:nvPr>
        </p:nvSpPr>
        <p:spPr/>
        <p:txBody>
          <a:bodyPr/>
          <a:lstStyle/>
          <a:p>
            <a:fld id="{1BB655FB-3D79-4612-B0CE-7B538B633647}" type="slidenum">
              <a:rPr lang="en-US" smtClean="0"/>
              <a:t>8</a:t>
            </a:fld>
            <a:endParaRPr lang="en-US"/>
          </a:p>
        </p:txBody>
      </p: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905000"/>
            <a:ext cx="8239839" cy="25146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878005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249362"/>
          </a:xfrm>
        </p:spPr>
        <p:txBody>
          <a:bodyPr/>
          <a:lstStyle/>
          <a:p>
            <a:r>
              <a:rPr lang="en-US" dirty="0"/>
              <a:t>Section 2</a:t>
            </a:r>
            <a:br>
              <a:rPr lang="en-US" dirty="0"/>
            </a:br>
            <a:r>
              <a:rPr lang="en-US" sz="2400" dirty="0"/>
              <a:t>SFAs with Schools Operating Alternate Provisions</a:t>
            </a:r>
          </a:p>
        </p:txBody>
      </p:sp>
      <p:sp>
        <p:nvSpPr>
          <p:cNvPr id="4" name="Slide Number Placeholder 3"/>
          <p:cNvSpPr>
            <a:spLocks noGrp="1"/>
          </p:cNvSpPr>
          <p:nvPr>
            <p:ph type="sldNum" sz="quarter" idx="12"/>
          </p:nvPr>
        </p:nvSpPr>
        <p:spPr/>
        <p:txBody>
          <a:bodyPr/>
          <a:lstStyle/>
          <a:p>
            <a:fld id="{1BB655FB-3D79-4612-B0CE-7B538B633647}" type="slidenum">
              <a:rPr lang="en-US" smtClean="0"/>
              <a:t>9</a:t>
            </a:fld>
            <a:endParaRPr lang="en-US"/>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266" y="1905000"/>
            <a:ext cx="8167992" cy="32766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0164802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1140</TotalTime>
  <Words>4029</Words>
  <Application>Microsoft Office PowerPoint</Application>
  <PresentationFormat>On-screen Show (4:3)</PresentationFormat>
  <Paragraphs>465</Paragraphs>
  <Slides>33</Slides>
  <Notes>33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Cambria</vt:lpstr>
      <vt:lpstr>Adjacency</vt:lpstr>
      <vt:lpstr>Verification</vt:lpstr>
      <vt:lpstr>Verification Summary Report</vt:lpstr>
      <vt:lpstr>Verification Summary Report </vt:lpstr>
      <vt:lpstr>Verification Summary Report</vt:lpstr>
      <vt:lpstr>Verification Summary Report in iCAN</vt:lpstr>
      <vt:lpstr>Verification Summary Report in iCAN</vt:lpstr>
      <vt:lpstr>General Information</vt:lpstr>
      <vt:lpstr>Section 1 Total Schools, RCCIs, Enrolled Students</vt:lpstr>
      <vt:lpstr>Section 2 SFAs with Schools Operating Alternate Provisions</vt:lpstr>
      <vt:lpstr>Section 3 Students Approved Free and Not Subject to Verification</vt:lpstr>
      <vt:lpstr>Section 3 – continued Students Approved Free and Not Subject to Verification </vt:lpstr>
      <vt:lpstr>Section 3 – continued  Count Students Directly Certified SNAP Eligible.</vt:lpstr>
      <vt:lpstr>Section 3 – continued Count Students Directly Certified through other Programs </vt:lpstr>
      <vt:lpstr>Section 3 – continued SNAP Letter or Notice from Family</vt:lpstr>
      <vt:lpstr>Section 4 </vt:lpstr>
      <vt:lpstr>Section 4 – continued Household Applications</vt:lpstr>
      <vt:lpstr>Section 4 – continued Household Applications</vt:lpstr>
      <vt:lpstr>Section 4 – continued Household Applications</vt:lpstr>
      <vt:lpstr>Section 4 – continued </vt:lpstr>
      <vt:lpstr>Section 5</vt:lpstr>
      <vt:lpstr>Section 5 – continued </vt:lpstr>
      <vt:lpstr>Section 5 – continued </vt:lpstr>
      <vt:lpstr>Section 5 – continued </vt:lpstr>
      <vt:lpstr>Section 5 – continued Results</vt:lpstr>
      <vt:lpstr>Section 5 – continued Results</vt:lpstr>
      <vt:lpstr>Section 5 – continued </vt:lpstr>
      <vt:lpstr>Verification Report Questions and Answers</vt:lpstr>
      <vt:lpstr>Remember to…</vt:lpstr>
      <vt:lpstr>Quick Edit Check</vt:lpstr>
      <vt:lpstr>Quick Edit Check – continued </vt:lpstr>
      <vt:lpstr>Questions?</vt:lpstr>
      <vt:lpstr> Verification Process Professional Standards Training Credit </vt:lpstr>
      <vt:lpstr>Questions?</vt:lpstr>
    </vt:vector>
  </TitlesOfParts>
  <Company>State of South Dakota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Henrichsen, Beth</dc:creator>
  <cp:lastModifiedBy>Dryden, Kathryn</cp:lastModifiedBy>
  <cp:revision>81</cp:revision>
  <cp:lastPrinted>2018-10-03T21:46:06Z</cp:lastPrinted>
  <dcterms:created xsi:type="dcterms:W3CDTF">2015-08-26T20:51:26Z</dcterms:created>
  <dcterms:modified xsi:type="dcterms:W3CDTF">2018-10-05T13:32:16Z</dcterms:modified>
</cp:coreProperties>
</file>