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69" r:id="rId5"/>
    <p:sldId id="289" r:id="rId6"/>
    <p:sldId id="294" r:id="rId7"/>
    <p:sldId id="290" r:id="rId8"/>
    <p:sldId id="291" r:id="rId9"/>
    <p:sldId id="287" r:id="rId10"/>
    <p:sldId id="284" r:id="rId11"/>
    <p:sldId id="265" r:id="rId12"/>
    <p:sldId id="266" r:id="rId13"/>
    <p:sldId id="267" r:id="rId14"/>
    <p:sldId id="278" r:id="rId15"/>
    <p:sldId id="279" r:id="rId16"/>
    <p:sldId id="274" r:id="rId17"/>
    <p:sldId id="273" r:id="rId18"/>
    <p:sldId id="288" r:id="rId19"/>
    <p:sldId id="292" r:id="rId20"/>
    <p:sldId id="275" r:id="rId21"/>
    <p:sldId id="293" r:id="rId22"/>
    <p:sldId id="280" r:id="rId23"/>
    <p:sldId id="281" r:id="rId24"/>
    <p:sldId id="282" r:id="rId25"/>
    <p:sldId id="259" r:id="rId26"/>
    <p:sldId id="260" r:id="rId27"/>
    <p:sldId id="261" r:id="rId28"/>
    <p:sldId id="262" r:id="rId29"/>
    <p:sldId id="268" r:id="rId30"/>
    <p:sldId id="263" r:id="rId31"/>
    <p:sldId id="258" r:id="rId32"/>
    <p:sldId id="283" r:id="rId33"/>
    <p:sldId id="285" r:id="rId34"/>
    <p:sldId id="286" r:id="rId35"/>
    <p:sldId id="277"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3624C-C9B1-4F76-A1F2-E86521418337}" type="doc">
      <dgm:prSet loTypeId="urn:microsoft.com/office/officeart/2005/8/layout/hProcess9" loCatId="process" qsTypeId="urn:microsoft.com/office/officeart/2005/8/quickstyle/simple1" qsCatId="simple" csTypeId="urn:microsoft.com/office/officeart/2005/8/colors/accent1_2" csCatId="accent1" phldr="1"/>
      <dgm:spPr/>
    </dgm:pt>
    <dgm:pt modelId="{1A46866C-CF93-43B9-BCB6-532C265180CE}">
      <dgm:prSet/>
      <dgm:spPr/>
      <dgm:t>
        <a:bodyPr/>
        <a:lstStyle/>
        <a:p>
          <a:r>
            <a:rPr lang="en-US" dirty="0"/>
            <a:t>The requests </a:t>
          </a:r>
          <a:r>
            <a:rPr lang="en-US" b="1" dirty="0"/>
            <a:t>must </a:t>
          </a:r>
          <a:r>
            <a:rPr lang="en-US" dirty="0"/>
            <a:t>be based on a decision made by an educational team that includes the student’s teachers, special education staff as appropriate, school counselor, principal, parent or legal guardian, and, if possible, the student. </a:t>
          </a:r>
        </a:p>
      </dgm:t>
    </dgm:pt>
    <dgm:pt modelId="{10C4679B-CE6E-45FA-9556-4407972A1340}" type="parTrans" cxnId="{8140ABED-20E0-4EF6-8696-88C844B65465}">
      <dgm:prSet/>
      <dgm:spPr/>
      <dgm:t>
        <a:bodyPr/>
        <a:lstStyle/>
        <a:p>
          <a:endParaRPr lang="en-US"/>
        </a:p>
      </dgm:t>
    </dgm:pt>
    <dgm:pt modelId="{EF3B8EB1-F98C-42AE-A0A9-8F6AFCD2F3A0}" type="sibTrans" cxnId="{8140ABED-20E0-4EF6-8696-88C844B65465}">
      <dgm:prSet/>
      <dgm:spPr/>
      <dgm:t>
        <a:bodyPr/>
        <a:lstStyle/>
        <a:p>
          <a:endParaRPr lang="en-US"/>
        </a:p>
      </dgm:t>
    </dgm:pt>
    <dgm:pt modelId="{CFD8392C-5DB8-434E-A053-25600AA795F0}">
      <dgm:prSet/>
      <dgm:spPr/>
      <dgm:t>
        <a:bodyPr/>
        <a:lstStyle/>
        <a:p>
          <a:r>
            <a:rPr lang="en-US" dirty="0"/>
            <a:t>Documentation such as the medical information, attendance details, and other documents supporting the decision must be provided along with the </a:t>
          </a:r>
          <a:r>
            <a:rPr lang="en-US" b="1" dirty="0"/>
            <a:t>Request for Medical Exemption</a:t>
          </a:r>
          <a:r>
            <a:rPr lang="en-US" dirty="0"/>
            <a:t> form.  </a:t>
          </a:r>
        </a:p>
      </dgm:t>
    </dgm:pt>
    <dgm:pt modelId="{C68D9B27-2309-47F1-BCAF-5C331866AFA4}" type="parTrans" cxnId="{1121E1F6-2623-4C8C-B3E6-F8C74C721DF8}">
      <dgm:prSet/>
      <dgm:spPr/>
      <dgm:t>
        <a:bodyPr/>
        <a:lstStyle/>
        <a:p>
          <a:endParaRPr lang="en-US"/>
        </a:p>
      </dgm:t>
    </dgm:pt>
    <dgm:pt modelId="{9AC7B2BF-FDCA-4CB1-9809-5A3586162D9A}" type="sibTrans" cxnId="{1121E1F6-2623-4C8C-B3E6-F8C74C721DF8}">
      <dgm:prSet/>
      <dgm:spPr/>
      <dgm:t>
        <a:bodyPr/>
        <a:lstStyle/>
        <a:p>
          <a:endParaRPr lang="en-US"/>
        </a:p>
      </dgm:t>
    </dgm:pt>
    <dgm:pt modelId="{192546FA-0B35-45BA-8E5C-D1035009066F}">
      <dgm:prSet/>
      <dgm:spPr/>
      <dgm:t>
        <a:bodyPr/>
        <a:lstStyle/>
        <a:p>
          <a:r>
            <a:rPr lang="en-US" dirty="0"/>
            <a:t>The principal must obtain the parent’s consent and complete the </a:t>
          </a:r>
          <a:r>
            <a:rPr lang="en-US" b="1" dirty="0"/>
            <a:t>Request for Medical Exemption</a:t>
          </a:r>
          <a:r>
            <a:rPr lang="en-US" dirty="0"/>
            <a:t>. In addition, the superintendent must sign the request before submission. </a:t>
          </a:r>
        </a:p>
      </dgm:t>
    </dgm:pt>
    <dgm:pt modelId="{DBC21399-9C0A-4871-8FCF-FC168F264C1C}" type="parTrans" cxnId="{EE56F9D2-CDEB-4B82-BF5D-28B5FBCE15AE}">
      <dgm:prSet/>
      <dgm:spPr/>
      <dgm:t>
        <a:bodyPr/>
        <a:lstStyle/>
        <a:p>
          <a:endParaRPr lang="en-US"/>
        </a:p>
      </dgm:t>
    </dgm:pt>
    <dgm:pt modelId="{CA3EDB94-A50F-4845-B634-B065758DFC98}" type="sibTrans" cxnId="{EE56F9D2-CDEB-4B82-BF5D-28B5FBCE15AE}">
      <dgm:prSet/>
      <dgm:spPr/>
      <dgm:t>
        <a:bodyPr/>
        <a:lstStyle/>
        <a:p>
          <a:endParaRPr lang="en-US"/>
        </a:p>
      </dgm:t>
    </dgm:pt>
    <dgm:pt modelId="{7002822C-785C-4F8F-8218-0B09201D707B}">
      <dgm:prSet/>
      <dgm:spPr/>
      <dgm:t>
        <a:bodyPr/>
        <a:lstStyle/>
        <a:p>
          <a:r>
            <a:rPr lang="en-US" dirty="0"/>
            <a:t>Requests must be submitted </a:t>
          </a:r>
          <a:r>
            <a:rPr lang="en-US" b="1" dirty="0"/>
            <a:t>one week </a:t>
          </a:r>
          <a:r>
            <a:rPr lang="en-US" dirty="0"/>
            <a:t>after the last day of the testing window for each assessment.  All required documents, information, and signatures must be included for committee consideration.  A request must be submitted for </a:t>
          </a:r>
          <a:r>
            <a:rPr lang="en-US" b="1" dirty="0"/>
            <a:t>each</a:t>
          </a:r>
          <a:r>
            <a:rPr lang="en-US" dirty="0"/>
            <a:t> test that an exemption is needed. </a:t>
          </a:r>
        </a:p>
      </dgm:t>
    </dgm:pt>
    <dgm:pt modelId="{1868B9B5-5AFE-4DF5-8CE5-207482F6B506}" type="parTrans" cxnId="{383FEC8C-F2CE-4870-9E5E-8590482EF553}">
      <dgm:prSet/>
      <dgm:spPr/>
      <dgm:t>
        <a:bodyPr/>
        <a:lstStyle/>
        <a:p>
          <a:endParaRPr lang="en-US"/>
        </a:p>
      </dgm:t>
    </dgm:pt>
    <dgm:pt modelId="{87624794-DA3E-45F0-B2A4-0338AF9C976C}" type="sibTrans" cxnId="{383FEC8C-F2CE-4870-9E5E-8590482EF553}">
      <dgm:prSet/>
      <dgm:spPr/>
      <dgm:t>
        <a:bodyPr/>
        <a:lstStyle/>
        <a:p>
          <a:endParaRPr lang="en-US"/>
        </a:p>
      </dgm:t>
    </dgm:pt>
    <dgm:pt modelId="{4163F6F7-3AD9-4605-AE1B-A73F6F550D0C}" type="pres">
      <dgm:prSet presAssocID="{0DF3624C-C9B1-4F76-A1F2-E86521418337}" presName="CompostProcess" presStyleCnt="0">
        <dgm:presLayoutVars>
          <dgm:dir/>
          <dgm:resizeHandles val="exact"/>
        </dgm:presLayoutVars>
      </dgm:prSet>
      <dgm:spPr/>
    </dgm:pt>
    <dgm:pt modelId="{838925DB-5692-46D2-A398-D20C9C81A5EC}" type="pres">
      <dgm:prSet presAssocID="{0DF3624C-C9B1-4F76-A1F2-E86521418337}" presName="arrow" presStyleLbl="bgShp" presStyleIdx="0" presStyleCnt="1"/>
      <dgm:spPr/>
    </dgm:pt>
    <dgm:pt modelId="{F53E2271-818E-47A3-A508-98DAE946D878}" type="pres">
      <dgm:prSet presAssocID="{0DF3624C-C9B1-4F76-A1F2-E86521418337}" presName="linearProcess" presStyleCnt="0"/>
      <dgm:spPr/>
    </dgm:pt>
    <dgm:pt modelId="{ED0917B0-87B2-470A-9C6A-DAC4FB6605F6}" type="pres">
      <dgm:prSet presAssocID="{1A46866C-CF93-43B9-BCB6-532C265180CE}" presName="textNode" presStyleLbl="node1" presStyleIdx="0" presStyleCnt="4" custLinFactNeighborX="-4157" custLinFactNeighborY="763">
        <dgm:presLayoutVars>
          <dgm:bulletEnabled val="1"/>
        </dgm:presLayoutVars>
      </dgm:prSet>
      <dgm:spPr/>
    </dgm:pt>
    <dgm:pt modelId="{AD4F2F3D-3939-4877-A5E0-387804AB486E}" type="pres">
      <dgm:prSet presAssocID="{EF3B8EB1-F98C-42AE-A0A9-8F6AFCD2F3A0}" presName="sibTrans" presStyleCnt="0"/>
      <dgm:spPr/>
    </dgm:pt>
    <dgm:pt modelId="{006BBF19-4A4E-43CE-BF81-3AF69780F845}" type="pres">
      <dgm:prSet presAssocID="{CFD8392C-5DB8-434E-A053-25600AA795F0}" presName="textNode" presStyleLbl="node1" presStyleIdx="1" presStyleCnt="4">
        <dgm:presLayoutVars>
          <dgm:bulletEnabled val="1"/>
        </dgm:presLayoutVars>
      </dgm:prSet>
      <dgm:spPr/>
    </dgm:pt>
    <dgm:pt modelId="{20DF085C-8224-4FCD-B2B7-DFACB7E5502E}" type="pres">
      <dgm:prSet presAssocID="{9AC7B2BF-FDCA-4CB1-9809-5A3586162D9A}" presName="sibTrans" presStyleCnt="0"/>
      <dgm:spPr/>
    </dgm:pt>
    <dgm:pt modelId="{83CE885E-6A5C-4646-AFDC-7867AAB0F858}" type="pres">
      <dgm:prSet presAssocID="{192546FA-0B35-45BA-8E5C-D1035009066F}" presName="textNode" presStyleLbl="node1" presStyleIdx="2" presStyleCnt="4">
        <dgm:presLayoutVars>
          <dgm:bulletEnabled val="1"/>
        </dgm:presLayoutVars>
      </dgm:prSet>
      <dgm:spPr/>
    </dgm:pt>
    <dgm:pt modelId="{2299B2B3-664B-42D4-ADFD-63EB149FCBAF}" type="pres">
      <dgm:prSet presAssocID="{CA3EDB94-A50F-4845-B634-B065758DFC98}" presName="sibTrans" presStyleCnt="0"/>
      <dgm:spPr/>
    </dgm:pt>
    <dgm:pt modelId="{BC4AECB5-87CC-4F34-A490-5875164428B6}" type="pres">
      <dgm:prSet presAssocID="{7002822C-785C-4F8F-8218-0B09201D707B}" presName="textNode" presStyleLbl="node1" presStyleIdx="3" presStyleCnt="4">
        <dgm:presLayoutVars>
          <dgm:bulletEnabled val="1"/>
        </dgm:presLayoutVars>
      </dgm:prSet>
      <dgm:spPr/>
    </dgm:pt>
  </dgm:ptLst>
  <dgm:cxnLst>
    <dgm:cxn modelId="{EA88B470-6CCC-457D-A331-3D739FA46B41}" type="presOf" srcId="{7002822C-785C-4F8F-8218-0B09201D707B}" destId="{BC4AECB5-87CC-4F34-A490-5875164428B6}" srcOrd="0" destOrd="0" presId="urn:microsoft.com/office/officeart/2005/8/layout/hProcess9"/>
    <dgm:cxn modelId="{383FEC8C-F2CE-4870-9E5E-8590482EF553}" srcId="{0DF3624C-C9B1-4F76-A1F2-E86521418337}" destId="{7002822C-785C-4F8F-8218-0B09201D707B}" srcOrd="3" destOrd="0" parTransId="{1868B9B5-5AFE-4DF5-8CE5-207482F6B506}" sibTransId="{87624794-DA3E-45F0-B2A4-0338AF9C976C}"/>
    <dgm:cxn modelId="{8AA701A4-BDB5-4295-A0E9-724E45FC411E}" type="presOf" srcId="{0DF3624C-C9B1-4F76-A1F2-E86521418337}" destId="{4163F6F7-3AD9-4605-AE1B-A73F6F550D0C}" srcOrd="0" destOrd="0" presId="urn:microsoft.com/office/officeart/2005/8/layout/hProcess9"/>
    <dgm:cxn modelId="{065E61C1-5B59-4D0D-BDE3-40932DDBA32E}" type="presOf" srcId="{192546FA-0B35-45BA-8E5C-D1035009066F}" destId="{83CE885E-6A5C-4646-AFDC-7867AAB0F858}" srcOrd="0" destOrd="0" presId="urn:microsoft.com/office/officeart/2005/8/layout/hProcess9"/>
    <dgm:cxn modelId="{EE56F9D2-CDEB-4B82-BF5D-28B5FBCE15AE}" srcId="{0DF3624C-C9B1-4F76-A1F2-E86521418337}" destId="{192546FA-0B35-45BA-8E5C-D1035009066F}" srcOrd="2" destOrd="0" parTransId="{DBC21399-9C0A-4871-8FCF-FC168F264C1C}" sibTransId="{CA3EDB94-A50F-4845-B634-B065758DFC98}"/>
    <dgm:cxn modelId="{8140ABED-20E0-4EF6-8696-88C844B65465}" srcId="{0DF3624C-C9B1-4F76-A1F2-E86521418337}" destId="{1A46866C-CF93-43B9-BCB6-532C265180CE}" srcOrd="0" destOrd="0" parTransId="{10C4679B-CE6E-45FA-9556-4407972A1340}" sibTransId="{EF3B8EB1-F98C-42AE-A0A9-8F6AFCD2F3A0}"/>
    <dgm:cxn modelId="{1121E1F6-2623-4C8C-B3E6-F8C74C721DF8}" srcId="{0DF3624C-C9B1-4F76-A1F2-E86521418337}" destId="{CFD8392C-5DB8-434E-A053-25600AA795F0}" srcOrd="1" destOrd="0" parTransId="{C68D9B27-2309-47F1-BCAF-5C331866AFA4}" sibTransId="{9AC7B2BF-FDCA-4CB1-9809-5A3586162D9A}"/>
    <dgm:cxn modelId="{74FE8CFA-BB57-4383-93D4-E5276DDF136F}" type="presOf" srcId="{1A46866C-CF93-43B9-BCB6-532C265180CE}" destId="{ED0917B0-87B2-470A-9C6A-DAC4FB6605F6}" srcOrd="0" destOrd="0" presId="urn:microsoft.com/office/officeart/2005/8/layout/hProcess9"/>
    <dgm:cxn modelId="{A5E028FF-5F38-48E1-81A4-F4A2F3CAAF3D}" type="presOf" srcId="{CFD8392C-5DB8-434E-A053-25600AA795F0}" destId="{006BBF19-4A4E-43CE-BF81-3AF69780F845}" srcOrd="0" destOrd="0" presId="urn:microsoft.com/office/officeart/2005/8/layout/hProcess9"/>
    <dgm:cxn modelId="{76870276-22FF-46A1-8952-30D6F5014AA0}" type="presParOf" srcId="{4163F6F7-3AD9-4605-AE1B-A73F6F550D0C}" destId="{838925DB-5692-46D2-A398-D20C9C81A5EC}" srcOrd="0" destOrd="0" presId="urn:microsoft.com/office/officeart/2005/8/layout/hProcess9"/>
    <dgm:cxn modelId="{7A4C2329-5C40-4463-9A82-A0810455C7CB}" type="presParOf" srcId="{4163F6F7-3AD9-4605-AE1B-A73F6F550D0C}" destId="{F53E2271-818E-47A3-A508-98DAE946D878}" srcOrd="1" destOrd="0" presId="urn:microsoft.com/office/officeart/2005/8/layout/hProcess9"/>
    <dgm:cxn modelId="{1DFBD0B6-5984-496B-BB56-76D08B9A06DD}" type="presParOf" srcId="{F53E2271-818E-47A3-A508-98DAE946D878}" destId="{ED0917B0-87B2-470A-9C6A-DAC4FB6605F6}" srcOrd="0" destOrd="0" presId="urn:microsoft.com/office/officeart/2005/8/layout/hProcess9"/>
    <dgm:cxn modelId="{EEE7B44C-DC0B-4394-A3B6-41BB554C0DF4}" type="presParOf" srcId="{F53E2271-818E-47A3-A508-98DAE946D878}" destId="{AD4F2F3D-3939-4877-A5E0-387804AB486E}" srcOrd="1" destOrd="0" presId="urn:microsoft.com/office/officeart/2005/8/layout/hProcess9"/>
    <dgm:cxn modelId="{9355AB83-CCE4-4C3A-A663-115DEE5F6B80}" type="presParOf" srcId="{F53E2271-818E-47A3-A508-98DAE946D878}" destId="{006BBF19-4A4E-43CE-BF81-3AF69780F845}" srcOrd="2" destOrd="0" presId="urn:microsoft.com/office/officeart/2005/8/layout/hProcess9"/>
    <dgm:cxn modelId="{7EEC0B3A-21E1-4098-B06D-9CE604BFE030}" type="presParOf" srcId="{F53E2271-818E-47A3-A508-98DAE946D878}" destId="{20DF085C-8224-4FCD-B2B7-DFACB7E5502E}" srcOrd="3" destOrd="0" presId="urn:microsoft.com/office/officeart/2005/8/layout/hProcess9"/>
    <dgm:cxn modelId="{60859748-5753-416C-ADAE-E4E3498E95B9}" type="presParOf" srcId="{F53E2271-818E-47A3-A508-98DAE946D878}" destId="{83CE885E-6A5C-4646-AFDC-7867AAB0F858}" srcOrd="4" destOrd="0" presId="urn:microsoft.com/office/officeart/2005/8/layout/hProcess9"/>
    <dgm:cxn modelId="{EAB10650-A674-4A1E-A442-A7506FAA1630}" type="presParOf" srcId="{F53E2271-818E-47A3-A508-98DAE946D878}" destId="{2299B2B3-664B-42D4-ADFD-63EB149FCBAF}" srcOrd="5" destOrd="0" presId="urn:microsoft.com/office/officeart/2005/8/layout/hProcess9"/>
    <dgm:cxn modelId="{E81165D3-26AE-4A93-A007-EB5C43F70E4F}" type="presParOf" srcId="{F53E2271-818E-47A3-A508-98DAE946D878}" destId="{BC4AECB5-87CC-4F34-A490-5875164428B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925DB-5692-46D2-A398-D20C9C81A5EC}">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917B0-87B2-470A-9C6A-DAC4FB6605F6}">
      <dsp:nvSpPr>
        <dsp:cNvPr id="0" name=""/>
        <dsp:cNvSpPr/>
      </dsp:nvSpPr>
      <dsp:spPr>
        <a:xfrm>
          <a:off x="1" y="1371602"/>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The requests </a:t>
          </a:r>
          <a:r>
            <a:rPr lang="en-US" sz="1100" b="1" kern="1200" dirty="0"/>
            <a:t>must </a:t>
          </a:r>
          <a:r>
            <a:rPr lang="en-US" sz="1100" kern="1200" dirty="0"/>
            <a:t>be based on a decision made by an educational team that includes the student’s teachers, special education staff as appropriate, school counselor, principal, parent or legal guardian, and, if possible, the student. </a:t>
          </a:r>
        </a:p>
      </dsp:txBody>
      <dsp:txXfrm>
        <a:off x="88377" y="1459978"/>
        <a:ext cx="1804299" cy="1633633"/>
      </dsp:txXfrm>
    </dsp:sp>
    <dsp:sp modelId="{006BBF19-4A4E-43CE-BF81-3AF69780F845}">
      <dsp:nvSpPr>
        <dsp:cNvPr id="0" name=""/>
        <dsp:cNvSpPr/>
      </dsp:nvSpPr>
      <dsp:spPr>
        <a:xfrm>
          <a:off x="2084222"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Documentation such as the medical information, attendance details, and other documents supporting the decision must be provided along with the </a:t>
          </a:r>
          <a:r>
            <a:rPr lang="en-US" sz="1100" b="1" kern="1200" dirty="0"/>
            <a:t>Request for Medical Exemption</a:t>
          </a:r>
          <a:r>
            <a:rPr lang="en-US" sz="1100" kern="1200" dirty="0"/>
            <a:t> form.  </a:t>
          </a:r>
        </a:p>
      </dsp:txBody>
      <dsp:txXfrm>
        <a:off x="2172598" y="1446164"/>
        <a:ext cx="1804299" cy="1633633"/>
      </dsp:txXfrm>
    </dsp:sp>
    <dsp:sp modelId="{83CE885E-6A5C-4646-AFDC-7867AAB0F858}">
      <dsp:nvSpPr>
        <dsp:cNvPr id="0" name=""/>
        <dsp:cNvSpPr/>
      </dsp:nvSpPr>
      <dsp:spPr>
        <a:xfrm>
          <a:off x="4164326"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The principal must obtain the parent’s consent and complete the </a:t>
          </a:r>
          <a:r>
            <a:rPr lang="en-US" sz="1100" b="1" kern="1200" dirty="0"/>
            <a:t>Request for Medical Exemption</a:t>
          </a:r>
          <a:r>
            <a:rPr lang="en-US" sz="1100" kern="1200" dirty="0"/>
            <a:t>. In addition, the superintendent must sign the request before submission. </a:t>
          </a:r>
        </a:p>
      </dsp:txBody>
      <dsp:txXfrm>
        <a:off x="4252702" y="1446164"/>
        <a:ext cx="1804299" cy="1633633"/>
      </dsp:txXfrm>
    </dsp:sp>
    <dsp:sp modelId="{BC4AECB5-87CC-4F34-A490-5875164428B6}">
      <dsp:nvSpPr>
        <dsp:cNvPr id="0" name=""/>
        <dsp:cNvSpPr/>
      </dsp:nvSpPr>
      <dsp:spPr>
        <a:xfrm>
          <a:off x="6244430"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Requests must be submitted </a:t>
          </a:r>
          <a:r>
            <a:rPr lang="en-US" sz="1100" b="1" kern="1200" dirty="0"/>
            <a:t>one week </a:t>
          </a:r>
          <a:r>
            <a:rPr lang="en-US" sz="1100" kern="1200" dirty="0"/>
            <a:t>after the last day of the testing window for each assessment.  All required documents, information, and signatures must be included for committee consideration.  A request must be submitted for </a:t>
          </a:r>
          <a:r>
            <a:rPr lang="en-US" sz="1100" b="1" kern="1200" dirty="0"/>
            <a:t>each</a:t>
          </a:r>
          <a:r>
            <a:rPr lang="en-US" sz="1100" kern="1200" dirty="0"/>
            <a:t> test that an exemption is needed. </a:t>
          </a:r>
        </a:p>
      </dsp:txBody>
      <dsp:txXfrm>
        <a:off x="6332806" y="1446164"/>
        <a:ext cx="1804299"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D030771-85C5-42BD-9246-0EA170DFE9F4}" type="datetimeFigureOut">
              <a:rPr lang="en-US"/>
              <a:pPr>
                <a:defRPr/>
              </a:pPr>
              <a:t>08/24/2018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A168A0-524E-4061-B4FE-2667D58F981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CD102C-5CAF-47DF-9E66-52B4215154D0}" type="datetimeFigureOut">
              <a:rPr lang="en-US"/>
              <a:pPr>
                <a:defRPr/>
              </a:pPr>
              <a:t>08/24/2018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6A9002D-79C9-45F7-8AD1-CD79CCBD870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E5C943B-256D-454A-BE67-D3D89BD583C7}" type="datetimeFigureOut">
              <a:rPr lang="en-US"/>
              <a:pPr>
                <a:defRPr/>
              </a:pPr>
              <a:t>08/24/2018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7E46EE-8D5D-4215-891B-BE72A766C28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A15C06-736A-4C01-94E8-10B8DD4E41C0}" type="datetimeFigureOut">
              <a:rPr lang="en-US"/>
              <a:pPr>
                <a:defRPr/>
              </a:pPr>
              <a:t>08/24/2018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87D47D-2EC5-4C8A-B6DF-F028FC0F370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F8BAEDC-3EF4-484C-AAC8-4A5EA5FAF572}" type="datetimeFigureOut">
              <a:rPr lang="en-US"/>
              <a:pPr>
                <a:defRPr/>
              </a:pPr>
              <a:t>08/24/2018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E6C9B95-41B1-40B7-B10D-0668E8FDB4F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9D32C01-1E37-4423-B5CA-C176953A9B32}" type="datetimeFigureOut">
              <a:rPr lang="en-US"/>
              <a:pPr>
                <a:defRPr/>
              </a:pPr>
              <a:t>08/24/2018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A5575E5-575D-46B1-AC3F-50D4DF83F8F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3D2197F-53BA-4433-9A38-20E4354BA7F8}" type="datetimeFigureOut">
              <a:rPr lang="en-US"/>
              <a:pPr>
                <a:defRPr/>
              </a:pPr>
              <a:t>08/24/2018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1A70D33-E27E-44C7-BE21-BE6215086D2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BF4BA36-9B98-43BF-90F6-8E80F8A5AB49}" type="datetimeFigureOut">
              <a:rPr lang="en-US"/>
              <a:pPr>
                <a:defRPr/>
              </a:pPr>
              <a:t>08/24/2018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41BAF23-B808-4891-8291-DFF58C43667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509354-150D-445F-AEC3-E2BE7D323571}" type="datetimeFigureOut">
              <a:rPr lang="en-US"/>
              <a:pPr>
                <a:defRPr/>
              </a:pPr>
              <a:t>08/24/2018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C67F174-7BE9-45A4-BEE2-DEA37C34124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118CFE-780C-4EEF-B73E-8BA959739EB9}" type="datetimeFigureOut">
              <a:rPr lang="en-US"/>
              <a:pPr>
                <a:defRPr/>
              </a:pPr>
              <a:t>08/24/2018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E242E74-BAB5-45EF-9A5C-F341B5339B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AB1163-5333-4664-A5B6-5943D464DEC0}" type="datetimeFigureOut">
              <a:rPr lang="en-US"/>
              <a:pPr>
                <a:defRPr/>
              </a:pPr>
              <a:t>08/24/2018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85668B-EA6E-4016-8E58-7B0DF70C442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F4C8D80-1535-4664-8C78-11E6A8AC6EA8}" type="datetimeFigureOut">
              <a:rPr lang="en-US"/>
              <a:pPr>
                <a:defRPr/>
              </a:pPr>
              <a:t>08/24/2018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0EFA21-69EC-486F-ACE5-1CEBA7D116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DOEAssessment@state.sd.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DOEAssessment@state.sd.us" TargetMode="External"/><Relationship Id="rId2" Type="http://schemas.openxmlformats.org/officeDocument/2006/relationships/hyperlink" Target="http://doe.sd.gov/Assessme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DOEAssessment@state.sd.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1676401"/>
            <a:ext cx="7772400" cy="1924050"/>
          </a:xfrm>
        </p:spPr>
        <p:txBody>
          <a:bodyPr/>
          <a:lstStyle/>
          <a:p>
            <a:r>
              <a:rPr lang="en-US" dirty="0"/>
              <a:t>Office of Assessment </a:t>
            </a:r>
            <a:br>
              <a:rPr lang="en-US" dirty="0"/>
            </a:br>
            <a:r>
              <a:rPr lang="en-US" dirty="0"/>
              <a:t>New Assessment Coordinator Workshop</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a:t>August 30,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37" y="1371600"/>
            <a:ext cx="7820526"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8786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a:t>Test Security </a:t>
            </a:r>
          </a:p>
        </p:txBody>
      </p:sp>
      <p:sp>
        <p:nvSpPr>
          <p:cNvPr id="3" name="Content Placeholder 2"/>
          <p:cNvSpPr>
            <a:spLocks noGrp="1"/>
          </p:cNvSpPr>
          <p:nvPr>
            <p:ph idx="1"/>
          </p:nvPr>
        </p:nvSpPr>
        <p:spPr/>
        <p:txBody>
          <a:bodyPr/>
          <a:lstStyle/>
          <a:p>
            <a:r>
              <a:rPr lang="en-US" dirty="0"/>
              <a:t>Training is key to maintaining test security.</a:t>
            </a:r>
          </a:p>
          <a:p>
            <a:r>
              <a:rPr lang="en-US" dirty="0"/>
              <a:t>Each assessment has different training expectations for staff administering the assessment.</a:t>
            </a:r>
          </a:p>
          <a:p>
            <a:r>
              <a:rPr lang="en-US" dirty="0"/>
              <a:t>No personal communication devices can be on a student during a test session including cell phones, personal tablets, iWatches, or other devices that could connect to social media. </a:t>
            </a:r>
          </a:p>
        </p:txBody>
      </p:sp>
    </p:spTree>
    <p:extLst>
      <p:ext uri="{BB962C8B-B14F-4D97-AF65-F5344CB8AC3E}">
        <p14:creationId xmlns:p14="http://schemas.microsoft.com/office/powerpoint/2010/main" val="12237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a:t>Security cont. </a:t>
            </a:r>
          </a:p>
        </p:txBody>
      </p:sp>
      <p:sp>
        <p:nvSpPr>
          <p:cNvPr id="3" name="Content Placeholder 2"/>
          <p:cNvSpPr>
            <a:spLocks noGrp="1"/>
          </p:cNvSpPr>
          <p:nvPr>
            <p:ph idx="1"/>
          </p:nvPr>
        </p:nvSpPr>
        <p:spPr/>
        <p:txBody>
          <a:bodyPr/>
          <a:lstStyle/>
          <a:p>
            <a:r>
              <a:rPr lang="en-US" dirty="0"/>
              <a:t>Social media is monitored by DOE and test providers </a:t>
            </a:r>
          </a:p>
          <a:p>
            <a:r>
              <a:rPr lang="en-US" dirty="0"/>
              <a:t>SD is not the only state using the tests except for Science </a:t>
            </a:r>
          </a:p>
          <a:p>
            <a:r>
              <a:rPr lang="en-US" dirty="0"/>
              <a:t>Careful monitoring of students  during test sessions can eliminate most issues</a:t>
            </a:r>
          </a:p>
          <a:p>
            <a:r>
              <a:rPr lang="en-US" dirty="0"/>
              <a:t>State law prohibits copying or other methods of distributing test materials  </a:t>
            </a:r>
          </a:p>
        </p:txBody>
      </p:sp>
    </p:spTree>
    <p:extLst>
      <p:ext uri="{BB962C8B-B14F-4D97-AF65-F5344CB8AC3E}">
        <p14:creationId xmlns:p14="http://schemas.microsoft.com/office/powerpoint/2010/main" val="276195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a:t>During test sessions </a:t>
            </a:r>
          </a:p>
        </p:txBody>
      </p:sp>
      <p:sp>
        <p:nvSpPr>
          <p:cNvPr id="3" name="Content Placeholder 2"/>
          <p:cNvSpPr>
            <a:spLocks noGrp="1"/>
          </p:cNvSpPr>
          <p:nvPr>
            <p:ph idx="1"/>
          </p:nvPr>
        </p:nvSpPr>
        <p:spPr/>
        <p:txBody>
          <a:bodyPr/>
          <a:lstStyle/>
          <a:p>
            <a:r>
              <a:rPr lang="en-US" sz="2800" dirty="0"/>
              <a:t>Cover any materials that could provide assistance to students </a:t>
            </a:r>
          </a:p>
          <a:p>
            <a:r>
              <a:rPr lang="en-US" sz="2800" dirty="0"/>
              <a:t>Do not allow backpacks to be under chairs</a:t>
            </a:r>
          </a:p>
          <a:p>
            <a:r>
              <a:rPr lang="en-US" sz="2800" dirty="0"/>
              <a:t>Collect cell phones, etc. </a:t>
            </a:r>
          </a:p>
          <a:p>
            <a:r>
              <a:rPr lang="en-US" sz="2800" dirty="0"/>
              <a:t>Post testing in progress signs </a:t>
            </a:r>
          </a:p>
          <a:p>
            <a:r>
              <a:rPr lang="en-US" sz="2800" dirty="0"/>
              <a:t>Collect all scratch paper at end of a test session </a:t>
            </a:r>
          </a:p>
          <a:p>
            <a:r>
              <a:rPr lang="en-US" sz="2800" dirty="0"/>
              <a:t>No materials related to testing can leave  the room where testing occurs </a:t>
            </a:r>
          </a:p>
          <a:p>
            <a:r>
              <a:rPr lang="en-US" sz="2800" dirty="0"/>
              <a:t>LAN school will interfere with secure browsers </a:t>
            </a:r>
          </a:p>
        </p:txBody>
      </p:sp>
    </p:spTree>
    <p:extLst>
      <p:ext uri="{BB962C8B-B14F-4D97-AF65-F5344CB8AC3E}">
        <p14:creationId xmlns:p14="http://schemas.microsoft.com/office/powerpoint/2010/main" val="4203370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lstStyle/>
          <a:p>
            <a:r>
              <a:rPr lang="en-US" dirty="0"/>
              <a:t>District Responsibility </a:t>
            </a:r>
          </a:p>
        </p:txBody>
      </p:sp>
      <p:sp>
        <p:nvSpPr>
          <p:cNvPr id="3" name="Content Placeholder 2"/>
          <p:cNvSpPr>
            <a:spLocks noGrp="1"/>
          </p:cNvSpPr>
          <p:nvPr>
            <p:ph idx="1"/>
          </p:nvPr>
        </p:nvSpPr>
        <p:spPr/>
        <p:txBody>
          <a:bodyPr/>
          <a:lstStyle/>
          <a:p>
            <a:r>
              <a:rPr lang="en-US" sz="2400" dirty="0"/>
              <a:t>13-3-56.1.   Cheating on academic achievement test--Investigation. If the superintendent of a school district has sufficient evidence that cheating occurred on a state-required academic achievement test, the superintendent of the school district shall investigate the circumstances. For the purposes of this section, cheating is the unauthorized acquiring of knowledge of the achievement test by a student or providing unauthorized access to secure test questions or tampering or altering of student answer sheets by school district personnel.</a:t>
            </a:r>
            <a:br>
              <a:rPr lang="en-US" sz="2400" dirty="0"/>
            </a:br>
            <a:r>
              <a:rPr lang="en-US" sz="2400" b="1" dirty="0"/>
              <a:t>Source:</a:t>
            </a:r>
            <a:r>
              <a:rPr lang="en-US" sz="2400" dirty="0"/>
              <a:t> SL 2007, ch 85, § 1. </a:t>
            </a:r>
          </a:p>
          <a:p>
            <a:endParaRPr lang="en-US" dirty="0"/>
          </a:p>
        </p:txBody>
      </p:sp>
    </p:spTree>
    <p:extLst>
      <p:ext uri="{BB962C8B-B14F-4D97-AF65-F5344CB8AC3E}">
        <p14:creationId xmlns:p14="http://schemas.microsoft.com/office/powerpoint/2010/main" val="201333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dirty="0"/>
              <a:t>District Responsibility</a:t>
            </a:r>
          </a:p>
        </p:txBody>
      </p:sp>
      <p:sp>
        <p:nvSpPr>
          <p:cNvPr id="3" name="Content Placeholder 2"/>
          <p:cNvSpPr>
            <a:spLocks noGrp="1"/>
          </p:cNvSpPr>
          <p:nvPr>
            <p:ph idx="1"/>
          </p:nvPr>
        </p:nvSpPr>
        <p:spPr>
          <a:xfrm>
            <a:off x="457200" y="1524000"/>
            <a:ext cx="8229600" cy="5440363"/>
          </a:xfrm>
        </p:spPr>
        <p:txBody>
          <a:bodyPr/>
          <a:lstStyle/>
          <a:p>
            <a:r>
              <a:rPr lang="en-US" sz="2000" dirty="0"/>
              <a:t>13-3-56.2.   determination of cheating. Following the investigation, the superintendent shall report the results of the investigation to the secretary of the Department of Education. Upon receiving the report, the secretary shall determine whether the alleged cheating occurred and, if so, if it was severe enough to affect the results of the achievement test. If the secretary finds that the cheating did occur, the affected score sheets may not count and shall be discarded. The secretary shall also determine if the cheating was severe enough to affect the school's adequate yearly progress under the terms of the state accountability system established pursuant to § 13-3-62. If the cheating was severe enough to affect the school's adequate yearly progress, the secretary may determine that the school does not meet adequate yearly progress for that school year. The decision of the secretary regarding adequate yearly progress may be appealed to the South Dakota Board of Education.</a:t>
            </a:r>
            <a:br>
              <a:rPr lang="en-US" sz="2000" dirty="0"/>
            </a:br>
            <a:r>
              <a:rPr lang="en-US" sz="2000" b="1" dirty="0"/>
              <a:t>Source:</a:t>
            </a:r>
            <a:r>
              <a:rPr lang="en-US" sz="2000" dirty="0"/>
              <a:t> SL 2007, ch 85, § 2. </a:t>
            </a:r>
          </a:p>
          <a:p>
            <a:endParaRPr lang="en-US" sz="2400" dirty="0"/>
          </a:p>
        </p:txBody>
      </p:sp>
    </p:spTree>
    <p:extLst>
      <p:ext uri="{BB962C8B-B14F-4D97-AF65-F5344CB8AC3E}">
        <p14:creationId xmlns:p14="http://schemas.microsoft.com/office/powerpoint/2010/main" val="255096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lstStyle/>
          <a:p>
            <a:r>
              <a:rPr lang="en-US" dirty="0"/>
              <a:t>Reporting Security Incidents </a:t>
            </a:r>
          </a:p>
        </p:txBody>
      </p:sp>
      <p:sp>
        <p:nvSpPr>
          <p:cNvPr id="3" name="Content Placeholder 2"/>
          <p:cNvSpPr>
            <a:spLocks noGrp="1"/>
          </p:cNvSpPr>
          <p:nvPr>
            <p:ph idx="1"/>
          </p:nvPr>
        </p:nvSpPr>
        <p:spPr/>
        <p:txBody>
          <a:bodyPr/>
          <a:lstStyle/>
          <a:p>
            <a:r>
              <a:rPr lang="en-US" dirty="0"/>
              <a:t> Each test will have a Test Security Log posted at http://doe.sd.gov/Assessment/ </a:t>
            </a:r>
          </a:p>
          <a:p>
            <a:r>
              <a:rPr lang="en-US" dirty="0"/>
              <a:t>Submit to </a:t>
            </a:r>
            <a:r>
              <a:rPr lang="en-US" dirty="0">
                <a:hlinkClick r:id="rId2"/>
              </a:rPr>
              <a:t>DOEAssessment@state.sd.us</a:t>
            </a:r>
            <a:r>
              <a:rPr lang="en-US" dirty="0"/>
              <a:t> as needed with a final log submitted at end of test window</a:t>
            </a:r>
          </a:p>
          <a:p>
            <a:r>
              <a:rPr lang="en-US" dirty="0"/>
              <a:t>Follow the security expectations &amp; procedures for Smarter Balanced for </a:t>
            </a:r>
            <a:r>
              <a:rPr lang="en-US" b="1" u="sng" dirty="0"/>
              <a:t>all tests </a:t>
            </a:r>
          </a:p>
          <a:p>
            <a:pPr marL="0" indent="0">
              <a:buNone/>
            </a:pPr>
            <a:endParaRPr lang="en-US" dirty="0"/>
          </a:p>
        </p:txBody>
      </p:sp>
    </p:spTree>
    <p:extLst>
      <p:ext uri="{BB962C8B-B14F-4D97-AF65-F5344CB8AC3E}">
        <p14:creationId xmlns:p14="http://schemas.microsoft.com/office/powerpoint/2010/main" val="1118188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a:t>DOE School Visits </a:t>
            </a:r>
          </a:p>
        </p:txBody>
      </p:sp>
      <p:sp>
        <p:nvSpPr>
          <p:cNvPr id="3" name="Content Placeholder 2"/>
          <p:cNvSpPr>
            <a:spLocks noGrp="1"/>
          </p:cNvSpPr>
          <p:nvPr>
            <p:ph idx="1"/>
          </p:nvPr>
        </p:nvSpPr>
        <p:spPr/>
        <p:txBody>
          <a:bodyPr/>
          <a:lstStyle/>
          <a:p>
            <a:r>
              <a:rPr lang="en-US" sz="2400" dirty="0"/>
              <a:t>DOE staff will be visiting school districts during the test window to monitor administration and test security practices.</a:t>
            </a:r>
          </a:p>
          <a:p>
            <a:r>
              <a:rPr lang="en-US" sz="2400" dirty="0"/>
              <a:t>Evidence of staff training  and test monitoring will be collected.</a:t>
            </a:r>
          </a:p>
          <a:p>
            <a:r>
              <a:rPr lang="en-US" sz="2400" dirty="0"/>
              <a:t>Criteria  for 2019 visits is based on critical issues that emerged in 2018 that impact the reliable and valid administration of tests.</a:t>
            </a:r>
          </a:p>
          <a:p>
            <a:r>
              <a:rPr lang="en-US" sz="2400" dirty="0"/>
              <a:t>No more than 72 hours notice will be provided and visits could be surprise visits if administration issues emerge during testing. </a:t>
            </a:r>
          </a:p>
        </p:txBody>
      </p:sp>
    </p:spTree>
    <p:extLst>
      <p:ext uri="{BB962C8B-B14F-4D97-AF65-F5344CB8AC3E}">
        <p14:creationId xmlns:p14="http://schemas.microsoft.com/office/powerpoint/2010/main" val="133600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Training Expectations </a:t>
            </a:r>
          </a:p>
        </p:txBody>
      </p:sp>
      <p:sp>
        <p:nvSpPr>
          <p:cNvPr id="3" name="Content Placeholder 2"/>
          <p:cNvSpPr>
            <a:spLocks noGrp="1"/>
          </p:cNvSpPr>
          <p:nvPr>
            <p:ph idx="1"/>
          </p:nvPr>
        </p:nvSpPr>
        <p:spPr/>
        <p:txBody>
          <a:bodyPr/>
          <a:lstStyle/>
          <a:p>
            <a:r>
              <a:rPr lang="en-US" sz="2800" dirty="0"/>
              <a:t>Each of the required state assessments has different training expectations based on the nature of the assessment.</a:t>
            </a:r>
          </a:p>
          <a:p>
            <a:r>
              <a:rPr lang="en-US" sz="2800" dirty="0"/>
              <a:t>ACCESS 2.0 requires training for test administrators when testing online, for kindergarten, and for  ACCESS alternate.</a:t>
            </a:r>
          </a:p>
          <a:p>
            <a:r>
              <a:rPr lang="en-US" sz="2800" dirty="0"/>
              <a:t>MSAA training must be completed before test administrators can access the test directions.</a:t>
            </a:r>
          </a:p>
        </p:txBody>
      </p:sp>
    </p:spTree>
    <p:extLst>
      <p:ext uri="{BB962C8B-B14F-4D97-AF65-F5344CB8AC3E}">
        <p14:creationId xmlns:p14="http://schemas.microsoft.com/office/powerpoint/2010/main" val="3272106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a:t>Training cont.</a:t>
            </a:r>
          </a:p>
        </p:txBody>
      </p:sp>
      <p:sp>
        <p:nvSpPr>
          <p:cNvPr id="3" name="Content Placeholder 2"/>
          <p:cNvSpPr>
            <a:spLocks noGrp="1"/>
          </p:cNvSpPr>
          <p:nvPr>
            <p:ph idx="1"/>
          </p:nvPr>
        </p:nvSpPr>
        <p:spPr/>
        <p:txBody>
          <a:bodyPr/>
          <a:lstStyle/>
          <a:p>
            <a:r>
              <a:rPr lang="en-US" sz="2800" dirty="0"/>
              <a:t>Smarter Balanced has training for test administrators available as an online training module. This module is </a:t>
            </a:r>
            <a:r>
              <a:rPr lang="en-US" sz="2800" b="1" dirty="0">
                <a:solidFill>
                  <a:srgbClr val="FF0000"/>
                </a:solidFill>
              </a:rPr>
              <a:t>highly recommended </a:t>
            </a:r>
            <a:r>
              <a:rPr lang="en-US" sz="2800" dirty="0"/>
              <a:t>for all educators administering Smarter Balanced.  It is updated annually.</a:t>
            </a:r>
          </a:p>
          <a:p>
            <a:r>
              <a:rPr lang="en-US" sz="2800" dirty="0"/>
              <a:t>Students and test administrators can use the online practice and training tests to learn about all the different tools and supports in the test interface. </a:t>
            </a:r>
          </a:p>
          <a:p>
            <a:r>
              <a:rPr lang="en-US" sz="2800" dirty="0"/>
              <a:t>Numerous tutorials for the components of the Smarter Balance portal are available to all educators.</a:t>
            </a:r>
          </a:p>
        </p:txBody>
      </p:sp>
    </p:spTree>
    <p:extLst>
      <p:ext uri="{BB962C8B-B14F-4D97-AF65-F5344CB8AC3E}">
        <p14:creationId xmlns:p14="http://schemas.microsoft.com/office/powerpoint/2010/main" val="199663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76200"/>
            <a:ext cx="5562600" cy="838200"/>
          </a:xfrm>
        </p:spPr>
        <p:txBody>
          <a:bodyPr/>
          <a:lstStyle/>
          <a:p>
            <a:r>
              <a:rPr lang="en-US" dirty="0">
                <a:solidFill>
                  <a:schemeClr val="bg1"/>
                </a:solidFill>
              </a:rPr>
              <a:t>Overview of Workshop</a:t>
            </a:r>
          </a:p>
        </p:txBody>
      </p:sp>
      <p:sp>
        <p:nvSpPr>
          <p:cNvPr id="3" name="Content Placeholder 2"/>
          <p:cNvSpPr>
            <a:spLocks noGrp="1"/>
          </p:cNvSpPr>
          <p:nvPr>
            <p:ph idx="1"/>
          </p:nvPr>
        </p:nvSpPr>
        <p:spPr>
          <a:xfrm>
            <a:off x="457200" y="1143000"/>
            <a:ext cx="8229600" cy="4983163"/>
          </a:xfrm>
        </p:spPr>
        <p:txBody>
          <a:bodyPr/>
          <a:lstStyle/>
          <a:p>
            <a:r>
              <a:rPr lang="en-US" dirty="0"/>
              <a:t>General Testing Expectations </a:t>
            </a:r>
          </a:p>
          <a:p>
            <a:r>
              <a:rPr lang="en-US" dirty="0"/>
              <a:t>NAEP</a:t>
            </a:r>
          </a:p>
          <a:p>
            <a:r>
              <a:rPr lang="en-US" dirty="0"/>
              <a:t>Home School </a:t>
            </a:r>
          </a:p>
          <a:p>
            <a:r>
              <a:rPr lang="en-US" dirty="0"/>
              <a:t>ACCESS 2.0 </a:t>
            </a:r>
          </a:p>
          <a:p>
            <a:r>
              <a:rPr lang="en-US" dirty="0"/>
              <a:t>Smarter Balanced</a:t>
            </a:r>
          </a:p>
          <a:p>
            <a:r>
              <a:rPr lang="en-US" dirty="0"/>
              <a:t>MSAA</a:t>
            </a:r>
          </a:p>
          <a:p>
            <a:r>
              <a:rPr lang="en-US" dirty="0"/>
              <a:t>Science &amp; Science Alt</a:t>
            </a:r>
          </a:p>
          <a:p>
            <a:r>
              <a:rPr lang="en-US" dirty="0"/>
              <a:t>SDAP &amp; EOC</a:t>
            </a:r>
          </a:p>
        </p:txBody>
      </p:sp>
    </p:spTree>
    <p:extLst>
      <p:ext uri="{BB962C8B-B14F-4D97-AF65-F5344CB8AC3E}">
        <p14:creationId xmlns:p14="http://schemas.microsoft.com/office/powerpoint/2010/main" val="1447155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dirty="0"/>
              <a:t>Infinite Campus </a:t>
            </a:r>
          </a:p>
        </p:txBody>
      </p:sp>
      <p:sp>
        <p:nvSpPr>
          <p:cNvPr id="3" name="Content Placeholder 2"/>
          <p:cNvSpPr>
            <a:spLocks noGrp="1"/>
          </p:cNvSpPr>
          <p:nvPr>
            <p:ph idx="1"/>
          </p:nvPr>
        </p:nvSpPr>
        <p:spPr>
          <a:xfrm>
            <a:off x="457200" y="1371600"/>
            <a:ext cx="8229600" cy="4754563"/>
          </a:xfrm>
        </p:spPr>
        <p:txBody>
          <a:bodyPr/>
          <a:lstStyle/>
          <a:p>
            <a:r>
              <a:rPr lang="en-US" sz="2800" dirty="0"/>
              <a:t>CAMPUS is our source for all testing information </a:t>
            </a:r>
          </a:p>
          <a:p>
            <a:r>
              <a:rPr lang="en-US" sz="2800" dirty="0"/>
              <a:t>If a student needs alternate tests and the correct data is not completed, the student won’t be in the pre-id file for MSAA </a:t>
            </a:r>
          </a:p>
          <a:p>
            <a:r>
              <a:rPr lang="en-US" sz="2800" dirty="0"/>
              <a:t>Student transfers in TIDE take up to 72 hours if all data are correct in TIDE</a:t>
            </a:r>
          </a:p>
          <a:p>
            <a:r>
              <a:rPr lang="en-US" sz="2800" dirty="0"/>
              <a:t>Districts will be contacted regarding 12</a:t>
            </a:r>
            <a:r>
              <a:rPr lang="en-US" sz="2800" baseline="30000" dirty="0"/>
              <a:t>th</a:t>
            </a:r>
            <a:r>
              <a:rPr lang="en-US" sz="2800" dirty="0"/>
              <a:t> graders needing to test </a:t>
            </a:r>
          </a:p>
          <a:p>
            <a:r>
              <a:rPr lang="en-US" sz="2800" b="1" dirty="0">
                <a:solidFill>
                  <a:srgbClr val="FF0000"/>
                </a:solidFill>
              </a:rPr>
              <a:t>Do not</a:t>
            </a:r>
            <a:r>
              <a:rPr lang="en-US" sz="2800" dirty="0"/>
              <a:t> call help desks for missing students</a:t>
            </a:r>
          </a:p>
          <a:p>
            <a:r>
              <a:rPr lang="en-US" sz="2800" dirty="0"/>
              <a:t>Instead, contact the appropriate DOE staff for assistance</a:t>
            </a:r>
          </a:p>
          <a:p>
            <a:pPr marL="0" indent="0">
              <a:buNone/>
            </a:pPr>
            <a:endParaRPr lang="en-US" sz="2800" dirty="0"/>
          </a:p>
        </p:txBody>
      </p:sp>
    </p:spTree>
    <p:extLst>
      <p:ext uri="{BB962C8B-B14F-4D97-AF65-F5344CB8AC3E}">
        <p14:creationId xmlns:p14="http://schemas.microsoft.com/office/powerpoint/2010/main" val="150398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a:t>Infinite Campus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2743200"/>
            <a:ext cx="5280867" cy="172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2667000" y="1989338"/>
            <a:ext cx="762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81400" y="1989338"/>
            <a:ext cx="2971800" cy="923330"/>
          </a:xfrm>
          <a:prstGeom prst="rect">
            <a:avLst/>
          </a:prstGeom>
          <a:noFill/>
        </p:spPr>
        <p:txBody>
          <a:bodyPr wrap="square" rtlCol="0">
            <a:spAutoFit/>
          </a:bodyPr>
          <a:lstStyle/>
          <a:p>
            <a:r>
              <a:rPr lang="en-US" b="1" dirty="0"/>
              <a:t>Type</a:t>
            </a:r>
            <a:r>
              <a:rPr lang="en-US" dirty="0"/>
              <a:t> must be P for a student to be in the appropriate test system!</a:t>
            </a:r>
          </a:p>
        </p:txBody>
      </p:sp>
    </p:spTree>
    <p:extLst>
      <p:ext uri="{BB962C8B-B14F-4D97-AF65-F5344CB8AC3E}">
        <p14:creationId xmlns:p14="http://schemas.microsoft.com/office/powerpoint/2010/main" val="3636330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32577"/>
            <a:ext cx="8229600" cy="808038"/>
          </a:xfrm>
        </p:spPr>
        <p:txBody>
          <a:bodyPr/>
          <a:lstStyle/>
          <a:p>
            <a:r>
              <a:rPr lang="en-US" dirty="0"/>
              <a:t>More Reminders </a:t>
            </a:r>
          </a:p>
        </p:txBody>
      </p:sp>
      <p:sp>
        <p:nvSpPr>
          <p:cNvPr id="3" name="Content Placeholder 2"/>
          <p:cNvSpPr>
            <a:spLocks noGrp="1"/>
          </p:cNvSpPr>
          <p:nvPr>
            <p:ph idx="1"/>
          </p:nvPr>
        </p:nvSpPr>
        <p:spPr/>
        <p:txBody>
          <a:bodyPr/>
          <a:lstStyle/>
          <a:p>
            <a:r>
              <a:rPr lang="en-US" dirty="0"/>
              <a:t>Students test once – if the student’s IEP indicates alternate assessment, then the student </a:t>
            </a:r>
            <a:r>
              <a:rPr lang="en-US" b="1" dirty="0"/>
              <a:t>does not </a:t>
            </a:r>
            <a:r>
              <a:rPr lang="en-US" dirty="0"/>
              <a:t>take Smarter Balanced or SDSA.</a:t>
            </a:r>
          </a:p>
          <a:p>
            <a:r>
              <a:rPr lang="en-US" dirty="0"/>
              <a:t>The “participate in alt assessment” box must be checked in Campus for students taking alternate assessments.</a:t>
            </a:r>
          </a:p>
          <a:p>
            <a:pPr marL="0" indent="0">
              <a:buNone/>
            </a:pPr>
            <a:endParaRPr lang="en-US" dirty="0"/>
          </a:p>
        </p:txBody>
      </p:sp>
    </p:spTree>
    <p:extLst>
      <p:ext uri="{BB962C8B-B14F-4D97-AF65-F5344CB8AC3E}">
        <p14:creationId xmlns:p14="http://schemas.microsoft.com/office/powerpoint/2010/main" val="1407218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a:t>First Year in Country</a:t>
            </a:r>
          </a:p>
        </p:txBody>
      </p:sp>
      <p:sp>
        <p:nvSpPr>
          <p:cNvPr id="3" name="Content Placeholder 2"/>
          <p:cNvSpPr>
            <a:spLocks noGrp="1"/>
          </p:cNvSpPr>
          <p:nvPr>
            <p:ph idx="1"/>
          </p:nvPr>
        </p:nvSpPr>
        <p:spPr/>
        <p:txBody>
          <a:bodyPr/>
          <a:lstStyle/>
          <a:p>
            <a:r>
              <a:rPr lang="en-US" dirty="0"/>
              <a:t>First year in country students are exempt from taking ELA Smarter Balanced or MSAA.</a:t>
            </a:r>
          </a:p>
          <a:p>
            <a:r>
              <a:rPr lang="en-US" dirty="0"/>
              <a:t>Data must be correct in Campus to get credit for being 1</a:t>
            </a:r>
            <a:r>
              <a:rPr lang="en-US" baseline="30000" dirty="0"/>
              <a:t>st</a:t>
            </a:r>
            <a:r>
              <a:rPr lang="en-US" dirty="0"/>
              <a:t> year in country.</a:t>
            </a:r>
          </a:p>
          <a:p>
            <a:r>
              <a:rPr lang="en-US" dirty="0"/>
              <a:t>Students must take Math and Science (gr. 5, 8, 11) in order to be a participant.</a:t>
            </a:r>
          </a:p>
          <a:p>
            <a:pPr marL="0" indent="0">
              <a:buNone/>
            </a:pPr>
            <a:endParaRPr lang="en-US" dirty="0"/>
          </a:p>
        </p:txBody>
      </p:sp>
    </p:spTree>
    <p:extLst>
      <p:ext uri="{BB962C8B-B14F-4D97-AF65-F5344CB8AC3E}">
        <p14:creationId xmlns:p14="http://schemas.microsoft.com/office/powerpoint/2010/main" val="3027326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a:t>First Year in County cont.</a:t>
            </a:r>
          </a:p>
        </p:txBody>
      </p:sp>
      <p:sp>
        <p:nvSpPr>
          <p:cNvPr id="3" name="Content Placeholder 2"/>
          <p:cNvSpPr>
            <a:spLocks noGrp="1"/>
          </p:cNvSpPr>
          <p:nvPr>
            <p:ph idx="1"/>
          </p:nvPr>
        </p:nvSpPr>
        <p:spPr/>
        <p:txBody>
          <a:bodyPr/>
          <a:lstStyle/>
          <a:p>
            <a:r>
              <a:rPr lang="en-US" dirty="0"/>
              <a:t>Math is available in Spanish for Smarter Balanced for 1</a:t>
            </a:r>
            <a:r>
              <a:rPr lang="en-US" baseline="30000" dirty="0"/>
              <a:t>st</a:t>
            </a:r>
            <a:r>
              <a:rPr lang="en-US" dirty="0"/>
              <a:t> year in country students.</a:t>
            </a:r>
          </a:p>
          <a:p>
            <a:r>
              <a:rPr lang="en-US" dirty="0"/>
              <a:t>Considerations for use:</a:t>
            </a:r>
          </a:p>
          <a:p>
            <a:pPr lvl="1"/>
            <a:r>
              <a:rPr lang="en-US" sz="2400" dirty="0"/>
              <a:t>Did the student have significant instructional opportunities in math prior to coming to South Dakota?</a:t>
            </a:r>
          </a:p>
          <a:p>
            <a:pPr lvl="1"/>
            <a:r>
              <a:rPr lang="en-US" sz="2400" dirty="0"/>
              <a:t>Can the student read Spanish so that a test in Spanish is a support?</a:t>
            </a:r>
          </a:p>
          <a:p>
            <a:pPr lvl="1"/>
            <a:r>
              <a:rPr lang="en-US" sz="2400" dirty="0"/>
              <a:t>Is the student receiving math  instruction in Spanish?</a:t>
            </a:r>
          </a:p>
          <a:p>
            <a:pPr lvl="1"/>
            <a:endParaRPr lang="en-US" dirty="0"/>
          </a:p>
        </p:txBody>
      </p:sp>
    </p:spTree>
    <p:extLst>
      <p:ext uri="{BB962C8B-B14F-4D97-AF65-F5344CB8AC3E}">
        <p14:creationId xmlns:p14="http://schemas.microsoft.com/office/powerpoint/2010/main" val="1968614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5257800" cy="563562"/>
          </a:xfrm>
        </p:spPr>
        <p:txBody>
          <a:bodyPr/>
          <a:lstStyle/>
          <a:p>
            <a:r>
              <a:rPr lang="en-US" dirty="0">
                <a:solidFill>
                  <a:schemeClr val="bg1"/>
                </a:solidFill>
              </a:rPr>
              <a:t>Medical Exemptions </a:t>
            </a:r>
          </a:p>
        </p:txBody>
      </p:sp>
      <p:sp>
        <p:nvSpPr>
          <p:cNvPr id="3" name="Content Placeholder 2"/>
          <p:cNvSpPr>
            <a:spLocks noGrp="1"/>
          </p:cNvSpPr>
          <p:nvPr>
            <p:ph idx="1"/>
          </p:nvPr>
        </p:nvSpPr>
        <p:spPr/>
        <p:txBody>
          <a:bodyPr/>
          <a:lstStyle/>
          <a:p>
            <a:pPr marL="0" indent="0" algn="ctr">
              <a:buNone/>
            </a:pPr>
            <a:r>
              <a:rPr lang="en-US" b="1" dirty="0">
                <a:latin typeface="Baskerville Old Face" panose="02020602080505020303" pitchFamily="18" charset="0"/>
              </a:rPr>
              <a:t>Rule of Thumb</a:t>
            </a:r>
          </a:p>
          <a:p>
            <a:pPr marL="0" indent="0">
              <a:buNone/>
            </a:pPr>
            <a:r>
              <a:rPr lang="en-US" dirty="0">
                <a:latin typeface="Baskerville Old Face" panose="02020602080505020303" pitchFamily="18" charset="0"/>
              </a:rPr>
              <a:t>If the student can receive instruction; the student can participate in the statewide assessment.</a:t>
            </a:r>
          </a:p>
          <a:p>
            <a:pPr marL="0" indent="0">
              <a:buNone/>
            </a:pPr>
            <a:endParaRPr lang="en-US" dirty="0">
              <a:latin typeface="Baskerville Old Face" panose="02020602080505020303" pitchFamily="18" charset="0"/>
            </a:endParaRP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95330"/>
            <a:ext cx="16954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704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b="1" dirty="0">
                <a:latin typeface="Baskerville Old Face" panose="02020602080505020303" pitchFamily="18" charset="0"/>
              </a:rPr>
              <a:t>Medical Emergency</a:t>
            </a:r>
            <a:endParaRPr lang="en-US" dirty="0"/>
          </a:p>
        </p:txBody>
      </p:sp>
      <p:sp>
        <p:nvSpPr>
          <p:cNvPr id="3" name="Content Placeholder 2"/>
          <p:cNvSpPr>
            <a:spLocks noGrp="1"/>
          </p:cNvSpPr>
          <p:nvPr>
            <p:ph idx="1"/>
          </p:nvPr>
        </p:nvSpPr>
        <p:spPr/>
        <p:txBody>
          <a:bodyPr/>
          <a:lstStyle/>
          <a:p>
            <a:pPr marL="0" indent="0">
              <a:buNone/>
            </a:pPr>
            <a:r>
              <a:rPr lang="en-US" dirty="0">
                <a:latin typeface="Baskerville Old Face" panose="02020602080505020303" pitchFamily="18" charset="0"/>
              </a:rPr>
              <a:t>In rare instances, a student may be unable to participate in any part of the assessment due to</a:t>
            </a:r>
            <a:r>
              <a:rPr lang="en-US" dirty="0">
                <a:solidFill>
                  <a:srgbClr val="FF0000"/>
                </a:solidFill>
                <a:latin typeface="Baskerville Old Face" panose="02020602080505020303" pitchFamily="18" charset="0"/>
              </a:rPr>
              <a:t> significant </a:t>
            </a:r>
            <a:r>
              <a:rPr lang="en-US" dirty="0">
                <a:latin typeface="Baskerville Old Face" panose="02020602080505020303" pitchFamily="18" charset="0"/>
              </a:rPr>
              <a:t>and</a:t>
            </a:r>
            <a:r>
              <a:rPr lang="en-US" dirty="0">
                <a:solidFill>
                  <a:srgbClr val="FF0000"/>
                </a:solidFill>
                <a:latin typeface="Baskerville Old Face" panose="02020602080505020303" pitchFamily="18" charset="0"/>
              </a:rPr>
              <a:t> documented </a:t>
            </a:r>
            <a:r>
              <a:rPr lang="en-US" dirty="0">
                <a:latin typeface="Baskerville Old Face" panose="02020602080505020303" pitchFamily="18" charset="0"/>
              </a:rPr>
              <a:t>and</a:t>
            </a:r>
            <a:r>
              <a:rPr lang="en-US" dirty="0">
                <a:solidFill>
                  <a:srgbClr val="FF0000"/>
                </a:solidFill>
                <a:latin typeface="Baskerville Old Face" panose="02020602080505020303" pitchFamily="18" charset="0"/>
              </a:rPr>
              <a:t> fully incapacitating medical emergency </a:t>
            </a:r>
            <a:r>
              <a:rPr lang="en-US" dirty="0">
                <a:latin typeface="Baskerville Old Face" panose="02020602080505020303" pitchFamily="18" charset="0"/>
              </a:rPr>
              <a:t>that</a:t>
            </a:r>
            <a:r>
              <a:rPr lang="en-US" dirty="0">
                <a:solidFill>
                  <a:srgbClr val="FF0000"/>
                </a:solidFill>
                <a:latin typeface="Baskerville Old Face" panose="02020602080505020303" pitchFamily="18" charset="0"/>
              </a:rPr>
              <a:t> extends through </a:t>
            </a:r>
            <a:r>
              <a:rPr lang="en-US" dirty="0">
                <a:latin typeface="Baskerville Old Face" panose="02020602080505020303" pitchFamily="18" charset="0"/>
              </a:rPr>
              <a:t>the</a:t>
            </a:r>
            <a:r>
              <a:rPr lang="en-US" dirty="0">
                <a:solidFill>
                  <a:srgbClr val="FF0000"/>
                </a:solidFill>
                <a:latin typeface="Baskerville Old Face" panose="02020602080505020303" pitchFamily="18" charset="0"/>
              </a:rPr>
              <a:t> end of each testing window.</a:t>
            </a:r>
          </a:p>
          <a:p>
            <a:pPr marL="0" indent="0">
              <a:buNone/>
            </a:pPr>
            <a:endParaRPr lang="en-US" dirty="0"/>
          </a:p>
        </p:txBody>
      </p:sp>
    </p:spTree>
    <p:extLst>
      <p:ext uri="{BB962C8B-B14F-4D97-AF65-F5344CB8AC3E}">
        <p14:creationId xmlns:p14="http://schemas.microsoft.com/office/powerpoint/2010/main" val="1160163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03238"/>
          </a:xfrm>
        </p:spPr>
        <p:txBody>
          <a:bodyPr/>
          <a:lstStyle/>
          <a:p>
            <a:r>
              <a:rPr lang="en-US" dirty="0"/>
              <a:t>Examples </a:t>
            </a:r>
          </a:p>
        </p:txBody>
      </p:sp>
      <p:sp>
        <p:nvSpPr>
          <p:cNvPr id="4" name="Content Placeholder 2"/>
          <p:cNvSpPr>
            <a:spLocks noGrp="1"/>
          </p:cNvSpPr>
          <p:nvPr>
            <p:ph idx="1"/>
          </p:nvPr>
        </p:nvSpPr>
        <p:spPr/>
        <p:txBody>
          <a:bodyPr/>
          <a:lstStyle/>
          <a:p>
            <a:r>
              <a:rPr lang="en-US" dirty="0">
                <a:latin typeface="Baskerville Old Face" panose="02020602080505020303" pitchFamily="18" charset="0"/>
              </a:rPr>
              <a:t>A serious car accident</a:t>
            </a:r>
          </a:p>
          <a:p>
            <a:r>
              <a:rPr lang="en-US" dirty="0">
                <a:latin typeface="Baskerville Old Face" panose="02020602080505020303" pitchFamily="18" charset="0"/>
              </a:rPr>
              <a:t>Hospitalization</a:t>
            </a:r>
          </a:p>
          <a:p>
            <a:r>
              <a:rPr lang="en-US" dirty="0">
                <a:latin typeface="Baskerville Old Face" panose="02020602080505020303" pitchFamily="18" charset="0"/>
              </a:rPr>
              <a:t>Severe emotional trauma</a:t>
            </a:r>
          </a:p>
          <a:p>
            <a:r>
              <a:rPr lang="en-US" dirty="0">
                <a:latin typeface="Baskerville Old Face" panose="02020602080505020303" pitchFamily="18" charset="0"/>
              </a:rPr>
              <a:t>Placement in hospice care</a:t>
            </a:r>
          </a:p>
          <a:p>
            <a:pPr marL="0" indent="0">
              <a:buNone/>
            </a:pPr>
            <a:endParaRPr lang="en-US" dirty="0">
              <a:latin typeface="Baskerville Old Face" panose="02020602080505020303" pitchFamily="18" charset="0"/>
            </a:endParaRPr>
          </a:p>
          <a:p>
            <a:pPr lvl="1"/>
            <a:r>
              <a:rPr lang="en-US" sz="2000" dirty="0">
                <a:latin typeface="Baskerville Old Face" panose="02020602080505020303" pitchFamily="18" charset="0"/>
              </a:rPr>
              <a:t>Medical emergencies of this kind must be identified and verified in writing by a licensed physician and kept on file by the local district</a:t>
            </a:r>
          </a:p>
          <a:p>
            <a:pPr lvl="1"/>
            <a:r>
              <a:rPr lang="en-US" sz="2000" dirty="0">
                <a:latin typeface="Baskerville Old Face" panose="02020602080505020303" pitchFamily="18" charset="0"/>
              </a:rPr>
              <a:t>The incident or condition must be so severe as to prevent the student from participating in instruction offered either at school, hospital, or at home through the end of each testing window</a:t>
            </a:r>
          </a:p>
          <a:p>
            <a:pPr lvl="1"/>
            <a:endParaRPr lang="en-US" sz="2000" dirty="0">
              <a:latin typeface="Baskerville Old Face" panose="02020602080505020303" pitchFamily="18" charset="0"/>
            </a:endParaRPr>
          </a:p>
        </p:txBody>
      </p:sp>
    </p:spTree>
    <p:extLst>
      <p:ext uri="{BB962C8B-B14F-4D97-AF65-F5344CB8AC3E}">
        <p14:creationId xmlns:p14="http://schemas.microsoft.com/office/powerpoint/2010/main" val="4208276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lstStyle/>
          <a:p>
            <a:r>
              <a:rPr lang="en-US" sz="3200" b="1" dirty="0">
                <a:latin typeface="Baskerville Old Face" panose="02020602080505020303" pitchFamily="18" charset="0"/>
              </a:rPr>
              <a:t>Conditions that </a:t>
            </a:r>
            <a:r>
              <a:rPr lang="en-US" sz="3200" b="1" u="sng" dirty="0">
                <a:solidFill>
                  <a:srgbClr val="FF0000"/>
                </a:solidFill>
                <a:latin typeface="Baskerville Old Face" panose="02020602080505020303" pitchFamily="18" charset="0"/>
              </a:rPr>
              <a:t>DO NOT</a:t>
            </a:r>
            <a:r>
              <a:rPr lang="en-US" sz="3200" b="1" dirty="0">
                <a:solidFill>
                  <a:srgbClr val="FF0000"/>
                </a:solidFill>
                <a:latin typeface="Baskerville Old Face" panose="02020602080505020303" pitchFamily="18" charset="0"/>
              </a:rPr>
              <a:t> </a:t>
            </a:r>
            <a:r>
              <a:rPr lang="en-US" sz="3200" b="1" dirty="0">
                <a:latin typeface="Baskerville Old Face" panose="02020602080505020303" pitchFamily="18" charset="0"/>
              </a:rPr>
              <a:t>qualify for exemption</a:t>
            </a:r>
            <a:endParaRPr lang="en-US" sz="3200" dirty="0"/>
          </a:p>
        </p:txBody>
      </p:sp>
      <p:sp>
        <p:nvSpPr>
          <p:cNvPr id="3" name="Content Placeholder 2"/>
          <p:cNvSpPr>
            <a:spLocks noGrp="1"/>
          </p:cNvSpPr>
          <p:nvPr>
            <p:ph idx="1"/>
          </p:nvPr>
        </p:nvSpPr>
        <p:spPr>
          <a:xfrm>
            <a:off x="457200" y="1371600"/>
            <a:ext cx="8229600" cy="4754563"/>
          </a:xfrm>
        </p:spPr>
        <p:txBody>
          <a:bodyPr/>
          <a:lstStyle/>
          <a:p>
            <a:r>
              <a:rPr lang="en-US" sz="2800" dirty="0">
                <a:latin typeface="Baskerville Old Face" panose="02020602080505020303" pitchFamily="18" charset="0"/>
              </a:rPr>
              <a:t>Medical fragility</a:t>
            </a:r>
          </a:p>
          <a:p>
            <a:r>
              <a:rPr lang="en-US" sz="2800" dirty="0">
                <a:latin typeface="Baskerville Old Face" panose="02020602080505020303" pitchFamily="18" charset="0"/>
              </a:rPr>
              <a:t>District-provided home-based educational programs (student remain enrolled in district)</a:t>
            </a:r>
          </a:p>
          <a:p>
            <a:r>
              <a:rPr lang="en-US" sz="2800" dirty="0">
                <a:latin typeface="Baskerville Old Face" panose="02020602080505020303" pitchFamily="18" charset="0"/>
              </a:rPr>
              <a:t>Pregnancy</a:t>
            </a:r>
          </a:p>
          <a:p>
            <a:r>
              <a:rPr lang="en-US" sz="2800" dirty="0">
                <a:latin typeface="Baskerville Old Face" panose="02020602080505020303" pitchFamily="18" charset="0"/>
              </a:rPr>
              <a:t>Students with acute, short-term minor illnesses or injuries</a:t>
            </a:r>
          </a:p>
          <a:p>
            <a:r>
              <a:rPr lang="en-US" sz="2800" dirty="0">
                <a:latin typeface="Baskerville Old Face" panose="02020602080505020303" pitchFamily="18" charset="0"/>
              </a:rPr>
              <a:t>Students placed in correctional facilities</a:t>
            </a:r>
          </a:p>
          <a:p>
            <a:r>
              <a:rPr lang="en-US" sz="2800" dirty="0">
                <a:latin typeface="Baskerville Old Face" panose="02020602080505020303" pitchFamily="18" charset="0"/>
              </a:rPr>
              <a:t>Student or parent refusal</a:t>
            </a:r>
          </a:p>
          <a:p>
            <a:r>
              <a:rPr lang="en-US" sz="2800" dirty="0">
                <a:latin typeface="Baskerville Old Face" panose="02020602080505020303" pitchFamily="18" charset="0"/>
              </a:rPr>
              <a:t>Mental health conditions that permit the students to receive instruction</a:t>
            </a:r>
          </a:p>
        </p:txBody>
      </p:sp>
    </p:spTree>
    <p:extLst>
      <p:ext uri="{BB962C8B-B14F-4D97-AF65-F5344CB8AC3E}">
        <p14:creationId xmlns:p14="http://schemas.microsoft.com/office/powerpoint/2010/main" val="2053828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5791200" cy="715962"/>
          </a:xfrm>
        </p:spPr>
        <p:txBody>
          <a:bodyPr/>
          <a:lstStyle/>
          <a:p>
            <a:r>
              <a:rPr lang="en-US" b="1" dirty="0">
                <a:solidFill>
                  <a:schemeClr val="bg1"/>
                </a:solidFill>
                <a:latin typeface="Baskerville Old Face" panose="02020602080505020303" pitchFamily="18" charset="0"/>
              </a:rPr>
              <a:t>Submitting</a:t>
            </a:r>
            <a:r>
              <a:rPr lang="en-US" dirty="0">
                <a:solidFill>
                  <a:schemeClr val="bg1"/>
                </a:solidFill>
                <a:latin typeface="Baskerville Old Face" panose="02020602080505020303" pitchFamily="18" charset="0"/>
              </a:rPr>
              <a:t> </a:t>
            </a:r>
            <a:r>
              <a:rPr lang="en-US" b="1" dirty="0">
                <a:solidFill>
                  <a:schemeClr val="bg1"/>
                </a:solidFill>
                <a:latin typeface="Baskerville Old Face" panose="02020602080505020303" pitchFamily="18" charset="0"/>
              </a:rPr>
              <a:t>Requests</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57670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92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a:t>First Contacts for Support </a:t>
            </a:r>
          </a:p>
        </p:txBody>
      </p:sp>
      <p:sp>
        <p:nvSpPr>
          <p:cNvPr id="3" name="Content Placeholder 2"/>
          <p:cNvSpPr>
            <a:spLocks noGrp="1"/>
          </p:cNvSpPr>
          <p:nvPr>
            <p:ph idx="1"/>
          </p:nvPr>
        </p:nvSpPr>
        <p:spPr/>
        <p:txBody>
          <a:bodyPr/>
          <a:lstStyle/>
          <a:p>
            <a:r>
              <a:rPr lang="en-US" sz="2800" dirty="0"/>
              <a:t>Melissa Flor – administration of MSAA and Science Alt</a:t>
            </a:r>
          </a:p>
          <a:p>
            <a:r>
              <a:rPr lang="en-US" sz="2800" dirty="0"/>
              <a:t>Beth Schiltz – accommodations </a:t>
            </a:r>
          </a:p>
          <a:p>
            <a:r>
              <a:rPr lang="en-US" sz="2800" dirty="0"/>
              <a:t>Yutzil Becker – EL and ACCESS 2.0</a:t>
            </a:r>
          </a:p>
          <a:p>
            <a:r>
              <a:rPr lang="en-US" sz="2800" dirty="0"/>
              <a:t>Chris Booth – Science and Science Alt &amp; SDAP </a:t>
            </a:r>
          </a:p>
          <a:p>
            <a:r>
              <a:rPr lang="en-US" sz="2800" dirty="0"/>
              <a:t>Joe Moran – Smarter Balanced Assessments</a:t>
            </a:r>
          </a:p>
          <a:p>
            <a:r>
              <a:rPr lang="en-US" sz="2800" dirty="0"/>
              <a:t>Chris Booth– Home School</a:t>
            </a:r>
          </a:p>
          <a:p>
            <a:r>
              <a:rPr lang="en-US" sz="2800" dirty="0"/>
              <a:t>Jeff Hegge – NAEP </a:t>
            </a:r>
          </a:p>
        </p:txBody>
      </p:sp>
    </p:spTree>
    <p:extLst>
      <p:ext uri="{BB962C8B-B14F-4D97-AF65-F5344CB8AC3E}">
        <p14:creationId xmlns:p14="http://schemas.microsoft.com/office/powerpoint/2010/main" val="2736818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106"/>
            <a:ext cx="5943600" cy="1189038"/>
          </a:xfrm>
        </p:spPr>
        <p:txBody>
          <a:bodyPr/>
          <a:lstStyle/>
          <a:p>
            <a:r>
              <a:rPr lang="en-US" b="1" dirty="0">
                <a:solidFill>
                  <a:schemeClr val="bg1"/>
                </a:solidFill>
                <a:latin typeface="Baskerville Old Face" panose="02020602080505020303" pitchFamily="18" charset="0"/>
              </a:rPr>
              <a:t>Submission Process</a:t>
            </a:r>
            <a:endParaRPr lang="en-US" dirty="0">
              <a:solidFill>
                <a:schemeClr val="bg1"/>
              </a:solidFill>
            </a:endParaRPr>
          </a:p>
        </p:txBody>
      </p:sp>
      <p:sp>
        <p:nvSpPr>
          <p:cNvPr id="3" name="Content Placeholder 2"/>
          <p:cNvSpPr>
            <a:spLocks noGrp="1"/>
          </p:cNvSpPr>
          <p:nvPr>
            <p:ph idx="1"/>
          </p:nvPr>
        </p:nvSpPr>
        <p:spPr>
          <a:xfrm>
            <a:off x="228600" y="1066800"/>
            <a:ext cx="8229600" cy="5181600"/>
          </a:xfrm>
        </p:spPr>
        <p:txBody>
          <a:bodyPr/>
          <a:lstStyle/>
          <a:p>
            <a:r>
              <a:rPr lang="en-US" sz="2000" dirty="0"/>
              <a:t>The  Medical Exemption form is on the main Assessment </a:t>
            </a:r>
            <a:r>
              <a:rPr lang="en-US" sz="2000" dirty="0">
                <a:hlinkClick r:id="rId2"/>
              </a:rPr>
              <a:t>webpage</a:t>
            </a:r>
            <a:r>
              <a:rPr lang="en-US" sz="2000" dirty="0"/>
              <a:t>.</a:t>
            </a:r>
          </a:p>
          <a:p>
            <a:r>
              <a:rPr lang="en-US" sz="2000" dirty="0"/>
              <a:t>A </a:t>
            </a:r>
            <a:r>
              <a:rPr lang="en-US" sz="2000" b="1" u="sng" dirty="0">
                <a:solidFill>
                  <a:srgbClr val="FF0000"/>
                </a:solidFill>
              </a:rPr>
              <a:t>separate form MUST </a:t>
            </a:r>
            <a:r>
              <a:rPr lang="en-US" sz="2000" dirty="0"/>
              <a:t>be completed for each assessment that an exemption is being requested.</a:t>
            </a:r>
          </a:p>
          <a:p>
            <a:r>
              <a:rPr lang="en-US" sz="2000" b="1" dirty="0"/>
              <a:t>Due on March 8, 2019 for ACCESS 2.0 but must be submitted after test window closes</a:t>
            </a:r>
          </a:p>
          <a:p>
            <a:r>
              <a:rPr lang="en-US" sz="2000" b="1" dirty="0"/>
              <a:t>Due no later than May 10, 2019  for Smarter Balanced, MSAA, and Science /Science Alt but must be submitted after the test window closes </a:t>
            </a:r>
          </a:p>
          <a:p>
            <a:pPr marL="0" indent="0">
              <a:buNone/>
            </a:pPr>
            <a:r>
              <a:rPr lang="en-US" sz="2400" dirty="0"/>
              <a:t>Send by mail </a:t>
            </a:r>
          </a:p>
          <a:p>
            <a:pPr marL="0" indent="0">
              <a:buNone/>
            </a:pPr>
            <a:r>
              <a:rPr lang="en-US" sz="2400" dirty="0"/>
              <a:t>Chris Booth </a:t>
            </a:r>
          </a:p>
          <a:p>
            <a:pPr marL="0" indent="0">
              <a:buNone/>
            </a:pPr>
            <a:r>
              <a:rPr lang="en-US" sz="2400" dirty="0"/>
              <a:t>800 Governors Drive</a:t>
            </a:r>
          </a:p>
          <a:p>
            <a:pPr marL="0" indent="0">
              <a:buNone/>
            </a:pPr>
            <a:r>
              <a:rPr lang="en-US" sz="2400" dirty="0"/>
              <a:t>Pierre, SD 57501</a:t>
            </a:r>
          </a:p>
          <a:p>
            <a:pPr marL="0" indent="0">
              <a:buNone/>
            </a:pPr>
            <a:r>
              <a:rPr lang="en-US" sz="2400" dirty="0"/>
              <a:t>or email to: </a:t>
            </a:r>
          </a:p>
          <a:p>
            <a:pPr marL="0" indent="0">
              <a:buNone/>
            </a:pPr>
            <a:r>
              <a:rPr lang="en-US" sz="2400" u="sng" dirty="0">
                <a:hlinkClick r:id="rId3"/>
              </a:rPr>
              <a:t>DOEAssessment@state.sd.us</a:t>
            </a:r>
            <a:r>
              <a:rPr lang="en-US" sz="2400" dirty="0"/>
              <a:t> </a:t>
            </a:r>
          </a:p>
        </p:txBody>
      </p:sp>
    </p:spTree>
    <p:extLst>
      <p:ext uri="{BB962C8B-B14F-4D97-AF65-F5344CB8AC3E}">
        <p14:creationId xmlns:p14="http://schemas.microsoft.com/office/powerpoint/2010/main" val="153050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3" end="3"/>
                                            </p:txEl>
                                          </p:spTgt>
                                        </p:tgtEl>
                                        <p:attrNameLst>
                                          <p:attrName>style.color</p:attrName>
                                        </p:attrNameLst>
                                      </p:cBhvr>
                                      <p:to>
                                        <a:schemeClr val="bg1"/>
                                      </p:to>
                                    </p:animClr>
                                    <p:animClr clrSpc="rgb" dir="cw">
                                      <p:cBhvr>
                                        <p:cTn id="7" dur="250" autoRev="1" fill="remove"/>
                                        <p:tgtEl>
                                          <p:spTgt spid="3">
                                            <p:txEl>
                                              <p:pRg st="3" end="3"/>
                                            </p:txEl>
                                          </p:spTgt>
                                        </p:tgtEl>
                                        <p:attrNameLst>
                                          <p:attrName>fillcolor</p:attrName>
                                        </p:attrNameLst>
                                      </p:cBhvr>
                                      <p:to>
                                        <a:schemeClr val="bg1"/>
                                      </p:to>
                                    </p:animClr>
                                    <p:set>
                                      <p:cBhvr>
                                        <p:cTn id="8" dur="250" autoRev="1" fill="remove"/>
                                        <p:tgtEl>
                                          <p:spTgt spid="3">
                                            <p:txEl>
                                              <p:pRg st="3" end="3"/>
                                            </p:txEl>
                                          </p:spTgt>
                                        </p:tgtEl>
                                        <p:attrNameLst>
                                          <p:attrName>fill.type</p:attrName>
                                        </p:attrNameLst>
                                      </p:cBhvr>
                                      <p:to>
                                        <p:strVal val="solid"/>
                                      </p:to>
                                    </p:set>
                                    <p:set>
                                      <p:cBhvr>
                                        <p:cTn id="9" dur="250" autoRev="1" fill="remove"/>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715962"/>
          </a:xfrm>
        </p:spPr>
        <p:txBody>
          <a:bodyPr/>
          <a:lstStyle/>
          <a:p>
            <a:r>
              <a:rPr lang="en-US" dirty="0">
                <a:solidFill>
                  <a:schemeClr val="bg1"/>
                </a:solidFill>
              </a:rPr>
              <a:t>Keeping in Touch</a:t>
            </a:r>
          </a:p>
        </p:txBody>
      </p:sp>
      <p:sp>
        <p:nvSpPr>
          <p:cNvPr id="3" name="Content Placeholder 2"/>
          <p:cNvSpPr>
            <a:spLocks noGrp="1"/>
          </p:cNvSpPr>
          <p:nvPr>
            <p:ph idx="1"/>
          </p:nvPr>
        </p:nvSpPr>
        <p:spPr/>
        <p:txBody>
          <a:bodyPr/>
          <a:lstStyle/>
          <a:p>
            <a:pPr marL="457200" lvl="1" indent="0">
              <a:buNone/>
            </a:pPr>
            <a:r>
              <a:rPr lang="en-US" dirty="0">
                <a:hlinkClick r:id="rId2"/>
              </a:rPr>
              <a:t>DOEAssessment@state.sd.us</a:t>
            </a:r>
            <a:r>
              <a:rPr lang="en-US" dirty="0"/>
              <a:t> is the email to use to send medical exemptions, security logs, requests to add students, appeals, and all other questions regarding test administration if unsure who to contact.</a:t>
            </a:r>
          </a:p>
          <a:p>
            <a:pPr marL="457200" lvl="1" indent="0">
              <a:buNone/>
            </a:pPr>
            <a:r>
              <a:rPr lang="en-US" dirty="0"/>
              <a:t>There will be at least one DOE staff member in the office each day of the test window.   </a:t>
            </a:r>
          </a:p>
          <a:p>
            <a:pPr marL="457200" lvl="1" indent="0">
              <a:buNone/>
            </a:pPr>
            <a:r>
              <a:rPr lang="en-US" dirty="0"/>
              <a:t>Email  and phone </a:t>
            </a:r>
            <a:r>
              <a:rPr lang="en-US" b="1" dirty="0"/>
              <a:t>Out of Office messages </a:t>
            </a:r>
            <a:r>
              <a:rPr lang="en-US" dirty="0"/>
              <a:t>will provide details regarding who to contact if someone is away from the office. </a:t>
            </a:r>
          </a:p>
        </p:txBody>
      </p:sp>
    </p:spTree>
    <p:extLst>
      <p:ext uri="{BB962C8B-B14F-4D97-AF65-F5344CB8AC3E}">
        <p14:creationId xmlns:p14="http://schemas.microsoft.com/office/powerpoint/2010/main" val="681568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a:t>ESSA </a:t>
            </a:r>
          </a:p>
        </p:txBody>
      </p:sp>
      <p:sp>
        <p:nvSpPr>
          <p:cNvPr id="3" name="Content Placeholder 2"/>
          <p:cNvSpPr>
            <a:spLocks noGrp="1"/>
          </p:cNvSpPr>
          <p:nvPr>
            <p:ph idx="1"/>
          </p:nvPr>
        </p:nvSpPr>
        <p:spPr/>
        <p:txBody>
          <a:bodyPr/>
          <a:lstStyle/>
          <a:p>
            <a:r>
              <a:rPr lang="en-US" sz="2000" b="1" dirty="0"/>
              <a:t>TESTING TRANSPARENCY.—</a:t>
            </a:r>
            <a:endParaRPr lang="en-US" sz="2000" dirty="0"/>
          </a:p>
          <a:p>
            <a:r>
              <a:rPr lang="en-US" sz="2000" dirty="0"/>
              <a:t>(A) IN GENERAL.—At the beginning of each school year, a local educational agency that receives funds under this part shall notify the parents of each student attending any school receiving funds under this part that the parents may request, and the local educational agency will provide the parents on request (and in a timely manner), information regarding any State or local educational agency policy regarding student participation in any assessments mandated by section 1111(b)(2) and by the State or local educational agency, which shall include a policy, procedure, or parental right to opt the child out of such assessment, where applicable.</a:t>
            </a:r>
          </a:p>
          <a:p>
            <a:pPr lvl="0"/>
            <a:r>
              <a:rPr lang="en-US" sz="2000" dirty="0"/>
              <a:t>At the present time, South Dakota law requires all students participate in required assessments. </a:t>
            </a:r>
          </a:p>
        </p:txBody>
      </p:sp>
    </p:spTree>
    <p:extLst>
      <p:ext uri="{BB962C8B-B14F-4D97-AF65-F5344CB8AC3E}">
        <p14:creationId xmlns:p14="http://schemas.microsoft.com/office/powerpoint/2010/main" val="2347523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a:t>ESSA Reporting Expectations </a:t>
            </a:r>
          </a:p>
        </p:txBody>
      </p:sp>
      <p:sp>
        <p:nvSpPr>
          <p:cNvPr id="3" name="Content Placeholder 2"/>
          <p:cNvSpPr>
            <a:spLocks noGrp="1"/>
          </p:cNvSpPr>
          <p:nvPr>
            <p:ph idx="1"/>
          </p:nvPr>
        </p:nvSpPr>
        <p:spPr/>
        <p:txBody>
          <a:bodyPr/>
          <a:lstStyle/>
          <a:p>
            <a:r>
              <a:rPr lang="en-US" sz="1800" dirty="0"/>
              <a:t>Starting in 2017-18 school year, district and school websites must provide the following </a:t>
            </a:r>
            <a:r>
              <a:rPr lang="en-US" sz="1800" u="sng" dirty="0"/>
              <a:t>state and local assessment information</a:t>
            </a:r>
            <a:r>
              <a:rPr lang="en-US" sz="1800" dirty="0"/>
              <a:t>:</a:t>
            </a:r>
          </a:p>
          <a:p>
            <a:pPr lvl="0"/>
            <a:r>
              <a:rPr lang="en-US" sz="1800" dirty="0"/>
              <a:t>Subject matter assessed;</a:t>
            </a:r>
          </a:p>
          <a:p>
            <a:pPr lvl="0"/>
            <a:r>
              <a:rPr lang="en-US" sz="1800" dirty="0"/>
              <a:t>Purpose for which the assessment is designed and used;</a:t>
            </a:r>
          </a:p>
          <a:p>
            <a:pPr lvl="0"/>
            <a:r>
              <a:rPr lang="en-US" sz="1800" dirty="0"/>
              <a:t>Source of the requirement for the assessment; and </a:t>
            </a:r>
          </a:p>
          <a:p>
            <a:pPr lvl="0"/>
            <a:r>
              <a:rPr lang="en-US" sz="1800" dirty="0"/>
              <a:t>Where such information is available: </a:t>
            </a:r>
          </a:p>
          <a:p>
            <a:pPr lvl="1"/>
            <a:r>
              <a:rPr lang="en-US" sz="1800" dirty="0"/>
              <a:t>Amount of time students will spend taking the assessment, and the schedule for the assessment; and</a:t>
            </a:r>
          </a:p>
          <a:p>
            <a:pPr lvl="1"/>
            <a:r>
              <a:rPr lang="en-US" sz="1800" dirty="0"/>
              <a:t>Time and format for disseminating results</a:t>
            </a:r>
          </a:p>
          <a:p>
            <a:pPr marL="0" indent="0">
              <a:buNone/>
            </a:pPr>
            <a:r>
              <a:rPr lang="en-US" dirty="0"/>
              <a:t> </a:t>
            </a:r>
          </a:p>
          <a:p>
            <a:endParaRPr lang="en-US" dirty="0"/>
          </a:p>
        </p:txBody>
      </p:sp>
    </p:spTree>
    <p:extLst>
      <p:ext uri="{BB962C8B-B14F-4D97-AF65-F5344CB8AC3E}">
        <p14:creationId xmlns:p14="http://schemas.microsoft.com/office/powerpoint/2010/main" val="4180628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05342"/>
            <a:ext cx="7848600" cy="3293209"/>
          </a:xfrm>
          <a:prstGeom prst="rect">
            <a:avLst/>
          </a:prstGeom>
        </p:spPr>
        <p:txBody>
          <a:bodyPr wrap="square">
            <a:spAutoFit/>
          </a:bodyPr>
          <a:lstStyle/>
          <a:p>
            <a:r>
              <a:rPr lang="en-US" sz="2800" b="1" dirty="0"/>
              <a:t>Reporting Results to Families </a:t>
            </a:r>
            <a:endParaRPr lang="en-US" sz="2800" dirty="0"/>
          </a:p>
          <a:p>
            <a:pPr marL="285750" indent="-285750">
              <a:buFont typeface="Arial" panose="020B0604020202020204" pitchFamily="34" charset="0"/>
              <a:buChar char="•"/>
            </a:pPr>
            <a:r>
              <a:rPr lang="en-US" sz="2000" dirty="0"/>
              <a:t>Families must receive student results as soon as practicably possible.</a:t>
            </a:r>
          </a:p>
          <a:p>
            <a:pPr marL="285750" lvl="0" indent="-285750">
              <a:buFont typeface="Arial" panose="020B0604020202020204" pitchFamily="34" charset="0"/>
              <a:buChar char="•"/>
            </a:pPr>
            <a:r>
              <a:rPr lang="en-US" sz="2000" dirty="0"/>
              <a:t>ACCESS 2.0 reports are sent to districts in May.  Reports can be printed in home languages as needed through WIDA AMS.</a:t>
            </a:r>
          </a:p>
          <a:p>
            <a:pPr marL="285750" lvl="0" indent="-285750">
              <a:buFont typeface="Arial" panose="020B0604020202020204" pitchFamily="34" charset="0"/>
              <a:buChar char="•"/>
            </a:pPr>
            <a:r>
              <a:rPr lang="en-US" sz="2000" dirty="0"/>
              <a:t>Smarter Balanced reports are posted within 3 weeks of test submission.  Reports can be provided with final report cards. </a:t>
            </a:r>
          </a:p>
          <a:p>
            <a:pPr marL="285750" lvl="0" indent="-285750">
              <a:buFont typeface="Arial" panose="020B0604020202020204" pitchFamily="34" charset="0"/>
              <a:buChar char="•"/>
            </a:pPr>
            <a:r>
              <a:rPr lang="en-US" sz="2000" dirty="0"/>
              <a:t>MSAA reports are provided to districts in mid-August for download. </a:t>
            </a:r>
          </a:p>
          <a:p>
            <a:pPr marL="285750" lvl="0" indent="-285750">
              <a:buFont typeface="Arial" panose="020B0604020202020204" pitchFamily="34" charset="0"/>
              <a:buChar char="•"/>
            </a:pPr>
            <a:r>
              <a:rPr lang="en-US" sz="2000" dirty="0"/>
              <a:t>SDSA &amp; SDSA Alt reports will be provided in late May.</a:t>
            </a:r>
          </a:p>
        </p:txBody>
      </p:sp>
    </p:spTree>
    <p:extLst>
      <p:ext uri="{BB962C8B-B14F-4D97-AF65-F5344CB8AC3E}">
        <p14:creationId xmlns:p14="http://schemas.microsoft.com/office/powerpoint/2010/main" val="2073763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pr13246\AppData\Local\Microsoft\Windows\Temporary Internet Files\Content.IE5\VTRX7ZG4\depositphotos_4439888-Question-Marks-Around-Wo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001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0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Testing Expectations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405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55638"/>
          </a:xfrm>
        </p:spPr>
        <p:txBody>
          <a:bodyPr/>
          <a:lstStyle/>
          <a:p>
            <a:r>
              <a:rPr lang="en-US" sz="3600" dirty="0"/>
              <a:t>Required Tests to meet state and federal requirements </a:t>
            </a:r>
          </a:p>
        </p:txBody>
      </p:sp>
      <p:sp>
        <p:nvSpPr>
          <p:cNvPr id="3" name="Content Placeholder 2"/>
          <p:cNvSpPr>
            <a:spLocks noGrp="1"/>
          </p:cNvSpPr>
          <p:nvPr>
            <p:ph idx="1"/>
          </p:nvPr>
        </p:nvSpPr>
        <p:spPr>
          <a:xfrm>
            <a:off x="457200" y="1828800"/>
            <a:ext cx="8229600" cy="4297363"/>
          </a:xfrm>
        </p:spPr>
        <p:txBody>
          <a:bodyPr/>
          <a:lstStyle/>
          <a:p>
            <a:r>
              <a:rPr lang="en-US" dirty="0"/>
              <a:t>ACCESS 2.0 or ACCESS Alt for English learners in grades K-12 until student reaches proficiency expectation </a:t>
            </a:r>
          </a:p>
          <a:p>
            <a:r>
              <a:rPr lang="en-US" dirty="0"/>
              <a:t>Smarter Balanced or MSAA for students in grades 3-8 and 11 for English/language arts and math</a:t>
            </a:r>
          </a:p>
          <a:p>
            <a:r>
              <a:rPr lang="en-US" dirty="0"/>
              <a:t>South Dakota Science Assessment or Alt for students in grades 5, 8, and 11</a:t>
            </a:r>
          </a:p>
        </p:txBody>
      </p:sp>
    </p:spTree>
    <p:extLst>
      <p:ext uri="{BB962C8B-B14F-4D97-AF65-F5344CB8AC3E}">
        <p14:creationId xmlns:p14="http://schemas.microsoft.com/office/powerpoint/2010/main" val="187932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18F8-8CD5-4437-8556-A4C770D4E70C}"/>
              </a:ext>
            </a:extLst>
          </p:cNvPr>
          <p:cNvSpPr>
            <a:spLocks noGrp="1"/>
          </p:cNvSpPr>
          <p:nvPr>
            <p:ph type="title"/>
          </p:nvPr>
        </p:nvSpPr>
        <p:spPr>
          <a:xfrm>
            <a:off x="457200" y="609600"/>
            <a:ext cx="8229600" cy="808038"/>
          </a:xfrm>
        </p:spPr>
        <p:txBody>
          <a:bodyPr/>
          <a:lstStyle/>
          <a:p>
            <a:r>
              <a:rPr lang="en-US" sz="3600" dirty="0"/>
              <a:t>Key Elements of Assessment Systems</a:t>
            </a:r>
          </a:p>
        </p:txBody>
      </p:sp>
      <p:sp>
        <p:nvSpPr>
          <p:cNvPr id="3" name="Content Placeholder 2">
            <a:extLst>
              <a:ext uri="{FF2B5EF4-FFF2-40B4-BE49-F238E27FC236}">
                <a16:creationId xmlns:a16="http://schemas.microsoft.com/office/drawing/2014/main" id="{7DB649F3-EED2-4B66-8F32-D8224CC57B1F}"/>
              </a:ext>
            </a:extLst>
          </p:cNvPr>
          <p:cNvSpPr>
            <a:spLocks noGrp="1"/>
          </p:cNvSpPr>
          <p:nvPr>
            <p:ph idx="1"/>
          </p:nvPr>
        </p:nvSpPr>
        <p:spPr/>
        <p:txBody>
          <a:bodyPr/>
          <a:lstStyle/>
          <a:p>
            <a:r>
              <a:rPr lang="en-US" sz="6600" dirty="0"/>
              <a:t>Security</a:t>
            </a:r>
          </a:p>
          <a:p>
            <a:r>
              <a:rPr lang="en-US" sz="6600" dirty="0"/>
              <a:t>Reliability</a:t>
            </a:r>
          </a:p>
          <a:p>
            <a:r>
              <a:rPr lang="en-US" sz="6600" dirty="0"/>
              <a:t>Validity</a:t>
            </a:r>
          </a:p>
        </p:txBody>
      </p:sp>
    </p:spTree>
    <p:extLst>
      <p:ext uri="{BB962C8B-B14F-4D97-AF65-F5344CB8AC3E}">
        <p14:creationId xmlns:p14="http://schemas.microsoft.com/office/powerpoint/2010/main" val="225940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a:t>Why test? </a:t>
            </a:r>
          </a:p>
        </p:txBody>
      </p:sp>
      <p:sp>
        <p:nvSpPr>
          <p:cNvPr id="3" name="Content Placeholder 2"/>
          <p:cNvSpPr>
            <a:spLocks noGrp="1"/>
          </p:cNvSpPr>
          <p:nvPr>
            <p:ph idx="1"/>
          </p:nvPr>
        </p:nvSpPr>
        <p:spPr/>
        <p:txBody>
          <a:bodyPr/>
          <a:lstStyle/>
          <a:p>
            <a:r>
              <a:rPr lang="en-US" sz="2400" dirty="0"/>
              <a:t>Both state and federal laws require testing students in English/language arts, mathematics and science to ensure that all students are meeting college/career ready standards by the end of high school.</a:t>
            </a:r>
          </a:p>
          <a:p>
            <a:r>
              <a:rPr lang="en-US" sz="2400" dirty="0"/>
              <a:t>Tests are summative and aren’t designed to be diagnostic.</a:t>
            </a:r>
          </a:p>
          <a:p>
            <a:r>
              <a:rPr lang="en-US" sz="2400" dirty="0"/>
              <a:t>Students with an IEP or 504 plan can have accommodations designed to support the student but not change the test.</a:t>
            </a:r>
          </a:p>
          <a:p>
            <a:r>
              <a:rPr lang="en-US" sz="2400" dirty="0"/>
              <a:t>Students with significant cognitive disabilities will take alternate assessments in the content areas.</a:t>
            </a:r>
          </a:p>
        </p:txBody>
      </p:sp>
    </p:spTree>
    <p:extLst>
      <p:ext uri="{BB962C8B-B14F-4D97-AF65-F5344CB8AC3E}">
        <p14:creationId xmlns:p14="http://schemas.microsoft.com/office/powerpoint/2010/main" val="351538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dirty="0"/>
              <a:t>English Learners </a:t>
            </a:r>
          </a:p>
        </p:txBody>
      </p:sp>
      <p:sp>
        <p:nvSpPr>
          <p:cNvPr id="3" name="Content Placeholder 2"/>
          <p:cNvSpPr>
            <a:spLocks noGrp="1"/>
          </p:cNvSpPr>
          <p:nvPr>
            <p:ph idx="1"/>
          </p:nvPr>
        </p:nvSpPr>
        <p:spPr/>
        <p:txBody>
          <a:bodyPr/>
          <a:lstStyle/>
          <a:p>
            <a:r>
              <a:rPr lang="en-US" dirty="0"/>
              <a:t>Students identified as English learners are required to be assessed to determine progress in acquiring English skills so they can participate with their peers in the general classroom. </a:t>
            </a:r>
          </a:p>
          <a:p>
            <a:r>
              <a:rPr lang="en-US" dirty="0"/>
              <a:t>ACCESS 2.0 is the language proficiency test</a:t>
            </a:r>
          </a:p>
          <a:p>
            <a:r>
              <a:rPr lang="en-US" dirty="0"/>
              <a:t>Students who are first year in country will not take Smarter Balanced ELA test.</a:t>
            </a:r>
          </a:p>
        </p:txBody>
      </p:sp>
    </p:spTree>
    <p:extLst>
      <p:ext uri="{BB962C8B-B14F-4D97-AF65-F5344CB8AC3E}">
        <p14:creationId xmlns:p14="http://schemas.microsoft.com/office/powerpoint/2010/main" val="316002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a:t>Test Windows </a:t>
            </a:r>
          </a:p>
        </p:txBody>
      </p:sp>
      <p:pic>
        <p:nvPicPr>
          <p:cNvPr id="5" name="Content Placeholder 4">
            <a:extLst>
              <a:ext uri="{FF2B5EF4-FFF2-40B4-BE49-F238E27FC236}">
                <a16:creationId xmlns:a16="http://schemas.microsoft.com/office/drawing/2014/main" id="{D6D2089C-A3C5-4706-A142-FDD135B86880}"/>
              </a:ext>
            </a:extLst>
          </p:cNvPr>
          <p:cNvPicPr>
            <a:picLocks noGrp="1" noChangeAspect="1"/>
          </p:cNvPicPr>
          <p:nvPr>
            <p:ph idx="1"/>
          </p:nvPr>
        </p:nvPicPr>
        <p:blipFill>
          <a:blip r:embed="rId2"/>
          <a:stretch>
            <a:fillRect/>
          </a:stretch>
        </p:blipFill>
        <p:spPr>
          <a:xfrm>
            <a:off x="457200" y="1647520"/>
            <a:ext cx="8229600" cy="4431323"/>
          </a:xfrm>
          <a:prstGeom prst="rect">
            <a:avLst/>
          </a:prstGeom>
        </p:spPr>
      </p:pic>
    </p:spTree>
    <p:extLst>
      <p:ext uri="{BB962C8B-B14F-4D97-AF65-F5344CB8AC3E}">
        <p14:creationId xmlns:p14="http://schemas.microsoft.com/office/powerpoint/2010/main" val="500799066"/>
      </p:ext>
    </p:extLst>
  </p:cSld>
  <p:clrMapOvr>
    <a:masterClrMapping/>
  </p:clrMapOvr>
</p:sld>
</file>

<file path=ppt/theme/theme1.xml><?xml version="1.0" encoding="utf-8"?>
<a:theme xmlns:a="http://schemas.openxmlformats.org/drawingml/2006/main" name="DOE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DOEppt</Template>
  <TotalTime>331</TotalTime>
  <Words>1781</Words>
  <Application>Microsoft Office PowerPoint</Application>
  <PresentationFormat>On-screen Show (4:3)</PresentationFormat>
  <Paragraphs>158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Baskerville Old Face</vt:lpstr>
      <vt:lpstr>Calibri</vt:lpstr>
      <vt:lpstr>DOEppt</vt:lpstr>
      <vt:lpstr>Office of Assessment  New Assessment Coordinator Workshop</vt:lpstr>
      <vt:lpstr>Overview of Workshop</vt:lpstr>
      <vt:lpstr>First Contacts for Support </vt:lpstr>
      <vt:lpstr>General Testing Expectations </vt:lpstr>
      <vt:lpstr>Required Tests to meet state and federal requirements </vt:lpstr>
      <vt:lpstr>Key Elements of Assessment Systems</vt:lpstr>
      <vt:lpstr>Why test? </vt:lpstr>
      <vt:lpstr>English Learners </vt:lpstr>
      <vt:lpstr>Test Windows </vt:lpstr>
      <vt:lpstr>PowerPoint Presentation</vt:lpstr>
      <vt:lpstr>Test Security </vt:lpstr>
      <vt:lpstr>Security cont. </vt:lpstr>
      <vt:lpstr>During test sessions </vt:lpstr>
      <vt:lpstr>District Responsibility </vt:lpstr>
      <vt:lpstr>District Responsibility</vt:lpstr>
      <vt:lpstr>Reporting Security Incidents </vt:lpstr>
      <vt:lpstr>DOE School Visits </vt:lpstr>
      <vt:lpstr>Training Expectations </vt:lpstr>
      <vt:lpstr>Training cont.</vt:lpstr>
      <vt:lpstr>Infinite Campus </vt:lpstr>
      <vt:lpstr>Infinite Campus </vt:lpstr>
      <vt:lpstr>More Reminders </vt:lpstr>
      <vt:lpstr>First Year in Country</vt:lpstr>
      <vt:lpstr>First Year in County cont.</vt:lpstr>
      <vt:lpstr>Medical Exemptions </vt:lpstr>
      <vt:lpstr>Medical Emergency</vt:lpstr>
      <vt:lpstr>Examples </vt:lpstr>
      <vt:lpstr>Conditions that DO NOT qualify for exemption</vt:lpstr>
      <vt:lpstr>Submitting Requests</vt:lpstr>
      <vt:lpstr>Submission Process</vt:lpstr>
      <vt:lpstr>Keeping in Touch</vt:lpstr>
      <vt:lpstr>ESSA </vt:lpstr>
      <vt:lpstr>ESSA Reporting Expectations </vt:lpstr>
      <vt:lpstr>PowerPoint Presentation</vt:lpstr>
      <vt:lpstr>PowerPoint Presentation</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Jan  (DOE)</dc:creator>
  <cp:lastModifiedBy>Flor, Melissa</cp:lastModifiedBy>
  <cp:revision>25</cp:revision>
  <dcterms:created xsi:type="dcterms:W3CDTF">2017-01-29T18:47:03Z</dcterms:created>
  <dcterms:modified xsi:type="dcterms:W3CDTF">2018-08-24T13:34:11Z</dcterms:modified>
</cp:coreProperties>
</file>