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58" r:id="rId5"/>
    <p:sldId id="262" r:id="rId6"/>
    <p:sldId id="263" r:id="rId7"/>
    <p:sldId id="271" r:id="rId8"/>
    <p:sldId id="268" r:id="rId9"/>
    <p:sldId id="270" r:id="rId10"/>
    <p:sldId id="261" r:id="rId11"/>
    <p:sldId id="26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ge, Jeff" initials="HJ" lastIdx="13" clrIdx="0">
    <p:extLst>
      <p:ext uri="{19B8F6BF-5375-455C-9EA6-DF929625EA0E}">
        <p15:presenceInfo xmlns:p15="http://schemas.microsoft.com/office/powerpoint/2012/main" userId="S-1-5-21-1133191089-1850170202-1535859923-237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107" d="100"/>
          <a:sy n="107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527CCC-8B8B-4F2C-8A4A-353FDEC60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7A513-6E56-4D99-89E0-BF032E993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850AB0-E5CD-4D18-91AE-D46D530EFDA1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F7D94-4652-4ABF-AA44-F43E8CF86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2200E-8A5F-4F38-BDB9-A69A38481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84CBB7-30C5-428F-94F9-51F780026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90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79426B-DF1E-4018-B6EE-A7C9193E633D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0D4C2-6DBF-4425-B14B-93E0770F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3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Serve as the State Liaison for NAEP.  A total of 52 State Coordinators plus 26 TUDA Coordinators.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Presentation to serve as an introduction to NAEP and provide an overview of the assessment process.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Presentation will be made available for viewing on SD DOE website.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Please ask questions or request clarification/further explanation.</a:t>
            </a:r>
          </a:p>
        </p:txBody>
      </p:sp>
    </p:spTree>
    <p:extLst>
      <p:ext uri="{BB962C8B-B14F-4D97-AF65-F5344CB8AC3E}">
        <p14:creationId xmlns:p14="http://schemas.microsoft.com/office/powerpoint/2010/main" val="226544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website for professional development in regards to data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Item maps detail the exact skill or knowledge that each questions relates.</a:t>
            </a:r>
          </a:p>
        </p:txBody>
      </p:sp>
    </p:spTree>
    <p:extLst>
      <p:ext uri="{BB962C8B-B14F-4D97-AF65-F5344CB8AC3E}">
        <p14:creationId xmlns:p14="http://schemas.microsoft.com/office/powerpoint/2010/main" val="5420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Social/Political influence toward more government accountability and transparency.  Cold War mind-set of global competition.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Advocates believed the research could be used to improve education as a whole in America, thus producing skilled/prepared youth for the real world.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Opponents believed this was a first step toward a national curriculum and weaning away local control in education.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"Father of NAEP"  Supported a National Assessment to bring purpose to Office of Education; provide empirical data for policy-makers to make macro-decisions.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"Brains of NAEP"  Gain valuable insight into America's youth generation; provide research to educators to improve education from with-in.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2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NAGB sets assessment schedule (2014-2024) and achievement level cut-offs (basic, proficient, advanced).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NCES contracts NAEP alliance: ETS (design), Pearson (materials), Westat (sampling), and Fulcrum (IT).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Nations Report Card used to make comparisons and discover possible short-term and/or long-term trends.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02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SAT and ACT more aligned for college/university-bound students.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Schools classified by type of location (rural, suburban, urban) and racial/ethnic composition.  Diversity of student population taken into account in each state.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Probability calculated by size of enrollment in relation to size of state’s student population at grade level and number of schools needed for NAEP.  (95%)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Goal is to minimize the burden on schools.  Leave as little of a footprint as possible.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UD: zoom, closed caption, read aloud, calculator, ear buds,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Multiple choice, short-answer, and extended response.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5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Desire a low exclusion rate.  When high number of students are excluded from the assessment, the validity of the data can be affected.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If student has an IEP or Section 504, consult with SPED, Administrator, and State Coordinator to decide exclusion.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If students takes state alternative assessment, they are excluded from NAEP. (85%)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Literary = fiction, non-fiction (essays, biographies, speeches), and poetry.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Informational = exposition, persuasive, procedure texts.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Percentage distribution utilized for quantity of questions.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3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Simple and easy to complete.  Many safeguards and user-friendly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98879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2F96-9C81-4615-8EC2-647D0372632D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F654-8CDB-4F9E-A01F-E69AA51B2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B55-D26B-4F83-B340-D143DCE5E2B3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097A-CFC2-41BE-BEA3-C94615124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F75B-36FD-4891-8CCB-A8CEA766801E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6F5-B92F-478C-8584-66172955F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A506-02CE-4DFF-8BED-102CCAE358B1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E9F0-EB04-4149-9380-691BD3CC5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2DBF-56F1-4AC2-8364-624B394ABBFC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D62E-2868-495D-AA62-03FF3CE40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A1FF-53F6-471D-899A-6AD5866CB0C0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6B4D-D15C-4579-BB4C-56D13F0DF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8453-9C05-4B19-81A2-9502D67A7146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3B96-C756-4C34-B07C-29C99B5B4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635D-E851-4EE7-97DE-ED210D0156E6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D6EA-14D0-4870-99F2-E18580051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2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2A68-96AF-4931-BD4E-F9B4AA085433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4098-140A-49F8-924B-2B5CA2782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8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C0B5-5FEE-4536-ADDC-B5F2BC35FD15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BEB5-6778-40DA-B619-E2A304682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9041-EE9F-4F72-AABA-AD7549F30A18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D398-BC2A-404D-A99F-0BE93DD96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0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5C320-A305-43DE-8D7E-C6D75A79AC84}" type="datetime1">
              <a:rPr lang="en-US" smtClean="0"/>
              <a:t>08/28/2018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93A74-1F9F-4BED-AA86-4DBDB117F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naep.com/login" TargetMode="External"/><Relationship Id="rId3" Type="http://schemas.openxmlformats.org/officeDocument/2006/relationships/hyperlink" Target="https://doe.sd.gov/Assessment/NAEP.aspx" TargetMode="External"/><Relationship Id="rId7" Type="http://schemas.openxmlformats.org/officeDocument/2006/relationships/hyperlink" Target="https://nces.ed.gov/nationsreportcard/dat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nationsreportcard/" TargetMode="External"/><Relationship Id="rId5" Type="http://schemas.openxmlformats.org/officeDocument/2006/relationships/hyperlink" Target="https://nces.ed.gov/" TargetMode="External"/><Relationship Id="rId4" Type="http://schemas.openxmlformats.org/officeDocument/2006/relationships/hyperlink" Target="https://www.nagb.gov/content/nagb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153400" cy="1676400"/>
          </a:xfrm>
        </p:spPr>
        <p:txBody>
          <a:bodyPr anchor="ctr"/>
          <a:lstStyle/>
          <a:p>
            <a:r>
              <a:rPr lang="en-US" sz="2400" b="1" dirty="0">
                <a:latin typeface="Century Gothic" panose="020B0502020202020204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Jeff Hegge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State Coordinator</a:t>
            </a: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Department of Education – Office of Assessment</a:t>
            </a:r>
          </a:p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605-773-8064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jeff.hegge@state.sd.us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86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1CBF-0DF0-402C-9E49-E4202C22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6F654-8CDB-4F9E-A01F-E69AA51B2B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2018-2019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444" y="1910953"/>
            <a:ext cx="4038600" cy="4179094"/>
          </a:xfrm>
        </p:spPr>
        <p:txBody>
          <a:bodyPr/>
          <a:lstStyle/>
          <a:p>
            <a:r>
              <a:rPr lang="en-US" sz="2000" b="1" dirty="0">
                <a:latin typeface="Century Gothic" panose="020B0502020202020204" pitchFamily="34" charset="0"/>
              </a:rPr>
              <a:t>September</a:t>
            </a:r>
          </a:p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- MyNAEP registration</a:t>
            </a:r>
          </a:p>
          <a:p>
            <a:pPr marL="0" indent="0">
              <a:buNone/>
            </a:pP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December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- Pre-assessment</a:t>
            </a:r>
          </a:p>
          <a:p>
            <a:pPr marL="0" indent="0">
              <a:buNone/>
            </a:pP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January 28 &gt; March 8</a:t>
            </a:r>
          </a:p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- NAEP administered </a:t>
            </a:r>
          </a:p>
          <a:p>
            <a:pPr marL="0" indent="0">
              <a:buNone/>
            </a:pP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April &gt; May</a:t>
            </a:r>
          </a:p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- post-assessment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CAF46D-2E9C-42AE-96F2-7B83203D7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2958" y="2209800"/>
            <a:ext cx="4038598" cy="3581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9235C-34FB-4456-84EF-8791E474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Resources/Links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sz="1400" b="1" dirty="0">
                <a:latin typeface="Century Gothic" panose="020B0502020202020204" pitchFamily="34" charset="0"/>
              </a:rPr>
              <a:t>South Dakota NAEP site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3"/>
              </a:rPr>
              <a:t>https://doe.sd.gov/Assessment/NAEP.aspx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NAGB – National Assessment Governing Board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4"/>
              </a:rPr>
              <a:t>https://www.nagb.gov/content/nagb.html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NCES – National Center for Educational Statistics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5"/>
              </a:rPr>
              <a:t>https://nces.ed.gov/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Nation’s Report Card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6"/>
              </a:rPr>
              <a:t>https://nces.ed.gov/nationsreportcard/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</a:rPr>
              <a:t>Explore NAEP Assessment Data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- data explorer, questions tool, item maps, state profiles and test yourself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7"/>
              </a:rPr>
              <a:t>https://nces.ed.gov/nationsreportcard/data/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MyNAEP Registration</a:t>
            </a:r>
          </a:p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       </a:t>
            </a:r>
            <a:r>
              <a:rPr lang="en-US" sz="1400" b="1" dirty="0">
                <a:latin typeface="Century Gothic" panose="020B0502020202020204" pitchFamily="34" charset="0"/>
                <a:hlinkClick r:id="rId8"/>
              </a:rPr>
              <a:t>https://www.mynaep.com/login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83029-322F-4ABA-9760-6A5E7B64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4E9F0-EB04-4149-9380-691BD3CC5A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0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Background of NAEP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Origins – 1960s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latin typeface="Century Gothic" panose="020B0502020202020204" pitchFamily="34" charset="0"/>
              </a:rPr>
              <a:t>- Carnegie Corporation with Office of Education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(1969) national		- (1990) state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Philosophy/Goals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1. what students know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	2. what students know how to do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      3. measure progress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2001 Elementary and Secondary Education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Title 1 funding requires participation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EA94-2592-4719-B5A4-99EBD02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4E9F0-EB04-4149-9380-691BD3CC5A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D9725-AE1F-4309-9DB2-5AF0A7FB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Francis &amp; Ralph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DEDBD9-A0D1-4418-A92F-BFA54D93E9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4038599" cy="46482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EA084B-800E-4E6D-B710-33A78A2C1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2" y="1752600"/>
            <a:ext cx="4038597" cy="4648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1A764-2EE0-4155-B4E9-681AC49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Organization of NAEP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NAGB – National Assessment Governing Board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latin typeface="Century Gothic" panose="020B0502020202020204" pitchFamily="34" charset="0"/>
              </a:rPr>
              <a:t>- 25 members of various backgrounds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latin typeface="Century Gothic" panose="020B0502020202020204" pitchFamily="34" charset="0"/>
              </a:rPr>
              <a:t>- oversee the framework of the assessments</a:t>
            </a: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NCES – National Center for Educational Statistics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collect &amp; analyze education info &amp; stats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execute the mission/purpose of NAEP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Nations Report Card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report results by demographic category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- jurisdictions, grade, subject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68FB6-8416-4FF0-BD78-FB6FA75C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4E9F0-EB04-4149-9380-691BD3CC5A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0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NAEP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Representative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Common Core of Data and Private School Survey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true measure of student population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School Selection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identify &gt; classify &gt; arrange &gt; list &gt; select &gt; confirm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Student Selection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random selection based on grade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approx. 6,000 students per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9EAD-8041-4786-98DA-9A004DF6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4E9F0-EB04-4149-9380-691BD3CC5A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0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NAEP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572000" cy="44196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NAEP Field Staff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  </a:t>
            </a:r>
            <a:r>
              <a:rPr lang="en-US" sz="2400" dirty="0">
                <a:latin typeface="Century Gothic" panose="020B0502020202020204" pitchFamily="34" charset="0"/>
              </a:rPr>
              <a:t>- administer assessment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- handle logistics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- 20,000 schools in 6 weeks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Digitally-Based Assessment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- Microsoft Surface tablets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- Universal Design elements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- types of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51239-81E5-4C65-8E9C-0EDD161C2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916906"/>
            <a:ext cx="4267200" cy="419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2F187-D28E-4257-830E-B0AC255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1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3430-8224-4ED8-8160-358FF98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F0DB-9B1E-47BA-AB0E-21DD297F4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9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1. Students w/Disabilities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2. English Language Learners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South Dakota NAEP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latin typeface="Century Gothic" panose="020B0502020202020204" pitchFamily="34" charset="0"/>
              </a:rPr>
              <a:t>- English-only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one day only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no reference materials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no rephrasing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91F61-0E82-4610-98C9-6A498C0E4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114800" cy="47244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NAEP Accommodations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latin typeface="Century Gothic" panose="020B0502020202020204" pitchFamily="34" charset="0"/>
              </a:rPr>
              <a:t>- extended time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breaks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small group, 1 on 1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read aloud 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calculator on screen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vision (zoom, braille)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on-task cues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seating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- paraprofessional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C50AE-F243-4193-AFC8-B9C3277F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7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DABD-C321-421E-A17E-1F73DB1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Assessment Frameworks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CB7EE-7F22-44C5-902A-C9B88470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6482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Arts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Civics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Economics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Geography</a:t>
            </a:r>
          </a:p>
          <a:p>
            <a:r>
              <a:rPr lang="en-US" sz="24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Mathematics - 2019</a:t>
            </a:r>
          </a:p>
          <a:p>
            <a:r>
              <a:rPr lang="en-US" sz="24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Reading - 2019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Science -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2023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Tech. &amp; Eng. Literacy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U.S. History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Writing -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A103A-5AF1-4022-9B39-6134B806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Reading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1. literary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2. informational</a:t>
            </a: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Mathematics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1. numbers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2. measurement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3. geometry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4. data, stats, &amp; prob. 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5. algebra 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BE49E-336B-4B8D-B858-659EE108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7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4FC2F7-A7AA-4135-A3AB-AAB84A51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Responsibilities/Duties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D7912-9907-4601-B948-B2FD82DF4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71699"/>
            <a:ext cx="4038600" cy="2895601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State Coordinator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1. Manage school data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2. Provide assistance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3. Schedule assessment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4. Monitor NAEP</a:t>
            </a: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581B2-9D2F-4B6C-BC4C-8DDBED926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730" y="2171699"/>
            <a:ext cx="4038600" cy="3429000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School Coordinator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1. Register via MyNAEP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2. Provide school info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3. Prep for assessment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4. Support NAEP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5. Conclude assessment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85F5BC-4F91-4C94-846B-A2D8D3FF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86B4D-D15C-4579-BB4C-56D13F0DF6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84534"/>
      </p:ext>
    </p:extLst>
  </p:cSld>
  <p:clrMapOvr>
    <a:masterClrMapping/>
  </p:clrMapOvr>
</p:sld>
</file>

<file path=ppt/theme/theme1.xml><?xml version="1.0" encoding="utf-8"?>
<a:theme xmlns:a="http://schemas.openxmlformats.org/drawingml/2006/main" name="DOE U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U</Template>
  <TotalTime>2546</TotalTime>
  <Words>1005</Words>
  <Application>Microsoft Office PowerPoint</Application>
  <PresentationFormat>On-screen Show (4:3)</PresentationFormat>
  <Paragraphs>175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DOE U</vt:lpstr>
      <vt:lpstr>PowerPoint Presentation</vt:lpstr>
      <vt:lpstr>Background of NAEP</vt:lpstr>
      <vt:lpstr>Francis &amp; Ralph</vt:lpstr>
      <vt:lpstr>Organization of NAEP</vt:lpstr>
      <vt:lpstr>NAEP Sample</vt:lpstr>
      <vt:lpstr>NAEP Assessments</vt:lpstr>
      <vt:lpstr>Inclusion</vt:lpstr>
      <vt:lpstr>Assessment Frameworks</vt:lpstr>
      <vt:lpstr>Responsibilities/Duties</vt:lpstr>
      <vt:lpstr>2018-2019 Timeline</vt:lpstr>
      <vt:lpstr>Resources/Links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Assessment of Educational Progress</dc:title>
  <dc:creator>Royer, Kelly</dc:creator>
  <cp:lastModifiedBy>Hegge, Jeff</cp:lastModifiedBy>
  <cp:revision>98</cp:revision>
  <cp:lastPrinted>2018-08-28T13:58:14Z</cp:lastPrinted>
  <dcterms:created xsi:type="dcterms:W3CDTF">2017-08-23T18:54:25Z</dcterms:created>
  <dcterms:modified xsi:type="dcterms:W3CDTF">2018-08-28T21:41:00Z</dcterms:modified>
</cp:coreProperties>
</file>