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1" r:id="rId2"/>
    <p:sldId id="299" r:id="rId3"/>
    <p:sldId id="276" r:id="rId4"/>
    <p:sldId id="294" r:id="rId5"/>
    <p:sldId id="291" r:id="rId6"/>
    <p:sldId id="292" r:id="rId7"/>
    <p:sldId id="277" r:id="rId8"/>
    <p:sldId id="278" r:id="rId9"/>
    <p:sldId id="295" r:id="rId10"/>
    <p:sldId id="297" r:id="rId11"/>
    <p:sldId id="298" r:id="rId12"/>
    <p:sldId id="296" r:id="rId13"/>
    <p:sldId id="300" r:id="rId14"/>
    <p:sldId id="279" r:id="rId15"/>
    <p:sldId id="302" r:id="rId16"/>
    <p:sldId id="303" r:id="rId17"/>
    <p:sldId id="304" r:id="rId18"/>
    <p:sldId id="305" r:id="rId19"/>
    <p:sldId id="306" r:id="rId20"/>
    <p:sldId id="283" r:id="rId21"/>
    <p:sldId id="284" r:id="rId22"/>
    <p:sldId id="285" r:id="rId23"/>
    <p:sldId id="286" r:id="rId24"/>
    <p:sldId id="287" r:id="rId25"/>
    <p:sldId id="288" r:id="rId26"/>
    <p:sldId id="261" r:id="rId27"/>
    <p:sldId id="257" r:id="rId28"/>
    <p:sldId id="259" r:id="rId29"/>
    <p:sldId id="260" r:id="rId30"/>
    <p:sldId id="262" r:id="rId31"/>
    <p:sldId id="263" r:id="rId32"/>
    <p:sldId id="307" r:id="rId33"/>
    <p:sldId id="26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n, Joe" initials="MJ"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8-24T10:55:32.617" idx="10">
    <p:pos x="10" y="10"/>
    <p:text>Check to make sure the links are active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08-07T14:47:11.535" idx="9">
    <p:pos x="10" y="10"/>
    <p:text>I will need to prepare for setting up user accounts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8-08-07T14:44:39.642" idx="7">
    <p:pos x="5298" y="232"/>
    <p:text>Card Activity</p:text>
    <p:extLst mod="1">
      <p:ext uri="{C676402C-5697-4E1C-873F-D02D1690AC5C}">
        <p15:threadingInfo xmlns:p15="http://schemas.microsoft.com/office/powerpoint/2012/main" timeZoneBias="300"/>
      </p:ext>
    </p:extLst>
  </p:cm>
  <p:cm authorId="0" dt="2018-08-07T14:45:12.231" idx="8">
    <p:pos x="5298" y="328"/>
    <p:text>Some sort of activity out of the system that can help Coordinators understadn the rosters functionality.</p:text>
    <p:extLst mod="1">
      <p:ext uri="{C676402C-5697-4E1C-873F-D02D1690AC5C}">
        <p15:threadingInfo xmlns:p15="http://schemas.microsoft.com/office/powerpoint/2012/main" timeZoneBias="300">
          <p15:parentCm authorId="0"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8-08-07T14:44:39.642" idx="7">
    <p:pos x="5298" y="232"/>
    <p:text>Card Activity</p:text>
    <p:extLst mod="1">
      <p:ext uri="{C676402C-5697-4E1C-873F-D02D1690AC5C}">
        <p15:threadingInfo xmlns:p15="http://schemas.microsoft.com/office/powerpoint/2012/main" timeZoneBias="300"/>
      </p:ext>
    </p:extLst>
  </p:cm>
  <p:cm authorId="0" dt="2018-08-07T14:45:12.231" idx="8">
    <p:pos x="5298" y="328"/>
    <p:text>Some sort of activity out of the system that can help Coordinators understadn the rosters functionality.</p:text>
    <p:extLst mod="1">
      <p:ext uri="{C676402C-5697-4E1C-873F-D02D1690AC5C}">
        <p15:threadingInfo xmlns:p15="http://schemas.microsoft.com/office/powerpoint/2012/main" timeZoneBias="300">
          <p15:parentCm authorId="0" idx="7"/>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546DF-39F0-4A6D-BF25-2AEE1BA1A835}" type="datetimeFigureOut">
              <a:rPr lang="en-US" smtClean="0"/>
              <a:t>08/29/2018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8C620-D283-41FF-B6EC-0059D5D90A04}" type="slidenum">
              <a:rPr lang="en-US" smtClean="0"/>
              <a:t>‹#›</a:t>
            </a:fld>
            <a:endParaRPr lang="en-US"/>
          </a:p>
        </p:txBody>
      </p:sp>
    </p:spTree>
    <p:extLst>
      <p:ext uri="{BB962C8B-B14F-4D97-AF65-F5344CB8AC3E}">
        <p14:creationId xmlns:p14="http://schemas.microsoft.com/office/powerpoint/2010/main" val="110149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8C620-D283-41FF-B6EC-0059D5D90A04}" type="slidenum">
              <a:rPr lang="en-US" smtClean="0"/>
              <a:t>11</a:t>
            </a:fld>
            <a:endParaRPr lang="en-US"/>
          </a:p>
        </p:txBody>
      </p:sp>
    </p:spTree>
    <p:extLst>
      <p:ext uri="{BB962C8B-B14F-4D97-AF65-F5344CB8AC3E}">
        <p14:creationId xmlns:p14="http://schemas.microsoft.com/office/powerpoint/2010/main" val="44149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030771-85C5-42BD-9246-0EA170DFE9F4}" type="datetimeFigureOut">
              <a:rPr lang="en-US"/>
              <a:pPr>
                <a:defRPr/>
              </a:pPr>
              <a:t>08/29/2018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A168A0-524E-4061-B4FE-2667D58F981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D102C-5CAF-47DF-9E66-52B4215154D0}" type="datetimeFigureOut">
              <a:rPr lang="en-US"/>
              <a:pPr>
                <a:defRPr/>
              </a:pPr>
              <a:t>08/29/2018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A9002D-79C9-45F7-8AD1-CD79CCBD87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C943B-256D-454A-BE67-D3D89BD583C7}" type="datetimeFigureOut">
              <a:rPr lang="en-US"/>
              <a:pPr>
                <a:defRPr/>
              </a:pPr>
              <a:t>08/29/2018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7E46EE-8D5D-4215-891B-BE72A766C2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15C06-736A-4C01-94E8-10B8DD4E41C0}" type="datetimeFigureOut">
              <a:rPr lang="en-US"/>
              <a:pPr>
                <a:defRPr/>
              </a:pPr>
              <a:t>08/29/2018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87D47D-2EC5-4C8A-B6DF-F028FC0F370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F8BAEDC-3EF4-484C-AAC8-4A5EA5FAF572}" type="datetimeFigureOut">
              <a:rPr lang="en-US"/>
              <a:pPr>
                <a:defRPr/>
              </a:pPr>
              <a:t>08/29/2018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6C9B95-41B1-40B7-B10D-0668E8FDB4F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D32C01-1E37-4423-B5CA-C176953A9B32}" type="datetimeFigureOut">
              <a:rPr lang="en-US"/>
              <a:pPr>
                <a:defRPr/>
              </a:pPr>
              <a:t>08/29/2018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5575E5-575D-46B1-AC3F-50D4DF83F8F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D2197F-53BA-4433-9A38-20E4354BA7F8}" type="datetimeFigureOut">
              <a:rPr lang="en-US"/>
              <a:pPr>
                <a:defRPr/>
              </a:pPr>
              <a:t>08/29/2018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1A70D33-E27E-44C7-BE21-BE6215086D2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F4BA36-9B98-43BF-90F6-8E80F8A5AB49}" type="datetimeFigureOut">
              <a:rPr lang="en-US"/>
              <a:pPr>
                <a:defRPr/>
              </a:pPr>
              <a:t>08/29/2018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41BAF23-B808-4891-8291-DFF58C43667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09354-150D-445F-AEC3-E2BE7D323571}" type="datetimeFigureOut">
              <a:rPr lang="en-US"/>
              <a:pPr>
                <a:defRPr/>
              </a:pPr>
              <a:t>08/29/2018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C67F174-7BE9-45A4-BEE2-DEA37C34124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118CFE-780C-4EEF-B73E-8BA959739EB9}" type="datetimeFigureOut">
              <a:rPr lang="en-US"/>
              <a:pPr>
                <a:defRPr/>
              </a:pPr>
              <a:t>08/29/2018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E242E74-BAB5-45EF-9A5C-F341B5339B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AB1163-5333-4664-A5B6-5943D464DEC0}" type="datetimeFigureOut">
              <a:rPr lang="en-US"/>
              <a:pPr>
                <a:defRPr/>
              </a:pPr>
              <a:t>08/29/2018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85668B-EA6E-4016-8E58-7B0DF70C442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C8D80-1535-4664-8C78-11E6A8AC6EA8}" type="datetimeFigureOut">
              <a:rPr lang="en-US"/>
              <a:pPr>
                <a:defRPr/>
              </a:pPr>
              <a:t>08/29/2018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0EFA21-69EC-486F-ACE5-1CEBA7D116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Moran@state.sd.u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portal.aira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d.portal.airast.org/"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portal.airast.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2" Type="http://schemas.openxmlformats.org/officeDocument/2006/relationships/hyperlink" Target="http://sd.portal.airast.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bdigitallibrary.org/" TargetMode="External"/><Relationship Id="rId2" Type="http://schemas.openxmlformats.org/officeDocument/2006/relationships/hyperlink" Target="http://doe.sd.gov/Assessment/Interim.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e.sd.gov/Assessment/Interim.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e.sd.gov/assessment/DigitalLibrary.aspx" TargetMode="External"/><Relationship Id="rId2" Type="http://schemas.openxmlformats.org/officeDocument/2006/relationships/hyperlink" Target="https://sbdigitallibrar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doe.sd.gov/Assessment/SMARTERbalanced.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Joe.Moran@state.sd.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portal.smarterbalanced.org/library/en/digital-library-connections-overview.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oe.Moran@state.sd.us" TargetMode="External"/><Relationship Id="rId2" Type="http://schemas.openxmlformats.org/officeDocument/2006/relationships/hyperlink" Target="http://doe.sd.gov/Assessment/SMARTERbalanced.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http://sd.portal.airas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portal.airas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portal.airas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602163"/>
          </a:xfrm>
        </p:spPr>
        <p:txBody>
          <a:bodyPr/>
          <a:lstStyle/>
          <a:p>
            <a:pPr marL="0" indent="0" algn="ctr">
              <a:buNone/>
            </a:pPr>
            <a:r>
              <a:rPr lang="en-US" b="1" dirty="0"/>
              <a:t>Smarter Balanced Assessment Consortium</a:t>
            </a:r>
            <a:endParaRPr lang="en-US" dirty="0"/>
          </a:p>
          <a:p>
            <a:pPr marL="0" indent="0" algn="ctr">
              <a:buNone/>
            </a:pPr>
            <a:endParaRPr lang="en-US" dirty="0"/>
          </a:p>
          <a:p>
            <a:pPr marL="0" indent="0" algn="ctr">
              <a:buNone/>
            </a:pPr>
            <a:r>
              <a:rPr lang="en-US" dirty="0"/>
              <a:t>ELA &amp; Math Assessments</a:t>
            </a:r>
          </a:p>
          <a:p>
            <a:pPr marL="0" indent="0" algn="ctr">
              <a:buNone/>
            </a:pPr>
            <a:endParaRPr lang="en-US" dirty="0"/>
          </a:p>
          <a:p>
            <a:pPr marL="0" indent="0" algn="ctr">
              <a:buNone/>
            </a:pPr>
            <a:r>
              <a:rPr lang="en-US" sz="2400" dirty="0"/>
              <a:t>Joe Moran</a:t>
            </a:r>
          </a:p>
          <a:p>
            <a:pPr marL="0" indent="0" algn="ctr">
              <a:buNone/>
            </a:pPr>
            <a:r>
              <a:rPr lang="en-US" sz="2400" dirty="0"/>
              <a:t>Division of Instruction and Learning </a:t>
            </a:r>
          </a:p>
          <a:p>
            <a:pPr marL="0" indent="0" algn="ctr">
              <a:buNone/>
            </a:pPr>
            <a:r>
              <a:rPr lang="en-US" sz="2400" dirty="0"/>
              <a:t>Office of Assessment</a:t>
            </a:r>
          </a:p>
          <a:p>
            <a:pPr marL="0" indent="0" algn="ctr">
              <a:buNone/>
            </a:pPr>
            <a:r>
              <a:rPr lang="en-US" sz="2400" dirty="0">
                <a:hlinkClick r:id="rId2"/>
              </a:rPr>
              <a:t>Joe.Moran@state.sd.us</a:t>
            </a:r>
            <a:endParaRPr lang="en-US" sz="2400" dirty="0"/>
          </a:p>
          <a:p>
            <a:pPr marL="0" indent="0" algn="ctr">
              <a:buNone/>
            </a:pPr>
            <a:r>
              <a:rPr lang="en-US" sz="2400" dirty="0"/>
              <a:t>605-773-3247</a:t>
            </a:r>
          </a:p>
        </p:txBody>
      </p:sp>
    </p:spTree>
    <p:extLst>
      <p:ext uri="{BB962C8B-B14F-4D97-AF65-F5344CB8AC3E}">
        <p14:creationId xmlns:p14="http://schemas.microsoft.com/office/powerpoint/2010/main" val="3617655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57350"/>
            <a:ext cx="3429000" cy="3543300"/>
          </a:xfrm>
        </p:spPr>
        <p:txBody>
          <a:bodyPr/>
          <a:lstStyle/>
          <a:p>
            <a:pPr marL="0" lvl="1" indent="0">
              <a:buNone/>
            </a:pPr>
            <a:r>
              <a:rPr lang="en-US" dirty="0"/>
              <a:t>Many places to find the same information</a:t>
            </a:r>
          </a:p>
          <a:p>
            <a:pPr marL="342900" lvl="1" indent="-342900">
              <a:buFont typeface="+mj-lt"/>
              <a:buAutoNum type="arabicPeriod"/>
            </a:pPr>
            <a:r>
              <a:rPr lang="en-US" sz="2200" dirty="0"/>
              <a:t>Important Dates</a:t>
            </a:r>
          </a:p>
          <a:p>
            <a:pPr marL="342900" lvl="1" indent="-342900">
              <a:buFont typeface="+mj-lt"/>
              <a:buAutoNum type="arabicPeriod"/>
            </a:pPr>
            <a:r>
              <a:rPr lang="en-US" sz="2200" dirty="0"/>
              <a:t>Maybe your question has been asked before?</a:t>
            </a:r>
          </a:p>
          <a:p>
            <a:pPr marL="342900" lvl="1" indent="-342900">
              <a:buFont typeface="+mj-lt"/>
              <a:buAutoNum type="arabicPeriod"/>
            </a:pPr>
            <a:r>
              <a:rPr lang="en-US" sz="2200" dirty="0"/>
              <a:t>General resources</a:t>
            </a:r>
          </a:p>
          <a:p>
            <a:pPr marL="742950" lvl="2" indent="-342900"/>
            <a:r>
              <a:rPr lang="en-US" sz="1800" dirty="0"/>
              <a:t>Manuals</a:t>
            </a:r>
          </a:p>
          <a:p>
            <a:pPr marL="742950" lvl="2" indent="-342900"/>
            <a:r>
              <a:rPr lang="en-US" sz="1800" dirty="0"/>
              <a:t>Tutorials</a:t>
            </a:r>
          </a:p>
          <a:p>
            <a:pPr marL="742950" lvl="2" indent="-342900"/>
            <a:r>
              <a:rPr lang="en-US" sz="1800" dirty="0"/>
              <a:t>Additional Resources</a:t>
            </a:r>
          </a:p>
          <a:p>
            <a:pPr marL="0" indent="0">
              <a:buNone/>
            </a:pPr>
            <a:endParaRPr lang="en-US" dirty="0"/>
          </a:p>
        </p:txBody>
      </p:sp>
      <p:sp>
        <p:nvSpPr>
          <p:cNvPr id="5" name="Title 1">
            <a:extLst>
              <a:ext uri="{FF2B5EF4-FFF2-40B4-BE49-F238E27FC236}">
                <a16:creationId xmlns:a16="http://schemas.microsoft.com/office/drawing/2014/main" id="{8A2F306A-08CC-44DB-BE40-2781E290DE4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WHERE?: Resources</a:t>
            </a:r>
          </a:p>
        </p:txBody>
      </p:sp>
      <p:pic>
        <p:nvPicPr>
          <p:cNvPr id="8" name="Picture 7">
            <a:hlinkClick r:id="rId2"/>
            <a:extLst>
              <a:ext uri="{FF2B5EF4-FFF2-40B4-BE49-F238E27FC236}">
                <a16:creationId xmlns:a16="http://schemas.microsoft.com/office/drawing/2014/main" id="{C21FAA36-CE43-4AA3-86E8-92A891F7DEA5}"/>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3505200" y="990600"/>
            <a:ext cx="5486400" cy="5410200"/>
          </a:xfrm>
          <a:prstGeom prst="rect">
            <a:avLst/>
          </a:prstGeom>
          <a:ln>
            <a:solidFill>
              <a:schemeClr val="tx1"/>
            </a:solidFill>
          </a:ln>
        </p:spPr>
      </p:pic>
      <p:sp>
        <p:nvSpPr>
          <p:cNvPr id="6" name="Frame 5">
            <a:extLst>
              <a:ext uri="{FF2B5EF4-FFF2-40B4-BE49-F238E27FC236}">
                <a16:creationId xmlns:a16="http://schemas.microsoft.com/office/drawing/2014/main" id="{CB4366F7-4394-4A1F-AAC4-DE1BAB1AB3BE}"/>
              </a:ext>
            </a:extLst>
          </p:cNvPr>
          <p:cNvSpPr/>
          <p:nvPr/>
        </p:nvSpPr>
        <p:spPr>
          <a:xfrm>
            <a:off x="4341735" y="914400"/>
            <a:ext cx="763665" cy="304800"/>
          </a:xfrm>
          <a:prstGeom prst="frame">
            <a:avLst>
              <a:gd name="adj1" fmla="val 236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725AC7D0-4C52-4DB4-8248-06BAE908CDB8}"/>
              </a:ext>
            </a:extLst>
          </p:cNvPr>
          <p:cNvSpPr/>
          <p:nvPr/>
        </p:nvSpPr>
        <p:spPr>
          <a:xfrm>
            <a:off x="7464270" y="5829300"/>
            <a:ext cx="1451130" cy="6477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156E58AB-8D93-4ACF-9157-327A5F12F1F1}"/>
              </a:ext>
            </a:extLst>
          </p:cNvPr>
          <p:cNvSpPr/>
          <p:nvPr/>
        </p:nvSpPr>
        <p:spPr>
          <a:xfrm>
            <a:off x="7464270" y="3771900"/>
            <a:ext cx="1451130" cy="6096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9F1B1095-D09F-43B2-96AD-9FC8F678DFBF}"/>
              </a:ext>
            </a:extLst>
          </p:cNvPr>
          <p:cNvSpPr/>
          <p:nvPr/>
        </p:nvSpPr>
        <p:spPr>
          <a:xfrm>
            <a:off x="7464270" y="4267200"/>
            <a:ext cx="1451130" cy="6096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3611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9"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50"/>
            <a:ext cx="3429000" cy="4000500"/>
          </a:xfrm>
        </p:spPr>
        <p:txBody>
          <a:bodyPr/>
          <a:lstStyle/>
          <a:p>
            <a:pPr marL="0" indent="0">
              <a:buNone/>
            </a:pPr>
            <a:r>
              <a:rPr lang="en-US" dirty="0"/>
              <a:t>Let’s take a look</a:t>
            </a:r>
          </a:p>
          <a:p>
            <a:pPr marL="514350" indent="-514350">
              <a:buFont typeface="+mj-lt"/>
              <a:buAutoNum type="arabicPeriod"/>
            </a:pPr>
            <a:r>
              <a:rPr lang="en-US" sz="2000" dirty="0"/>
              <a:t>Select </a:t>
            </a:r>
            <a:r>
              <a:rPr lang="en-US" sz="2000" i="1" dirty="0"/>
              <a:t>Resources</a:t>
            </a:r>
          </a:p>
          <a:p>
            <a:pPr marL="514350" indent="-514350">
              <a:buFont typeface="+mj-lt"/>
              <a:buAutoNum type="arabicPeriod"/>
            </a:pPr>
            <a:r>
              <a:rPr lang="en-US" sz="2000" dirty="0"/>
              <a:t>Select </a:t>
            </a:r>
            <a:r>
              <a:rPr lang="en-US" sz="2000" i="1" dirty="0"/>
              <a:t>Test Administrators</a:t>
            </a:r>
          </a:p>
          <a:p>
            <a:pPr marL="514350" indent="-514350">
              <a:buFont typeface="+mj-lt"/>
              <a:buAutoNum type="arabicPeriod"/>
            </a:pPr>
            <a:r>
              <a:rPr lang="en-US" sz="2000" dirty="0"/>
              <a:t>What are you looking for?</a:t>
            </a:r>
          </a:p>
          <a:p>
            <a:pPr marL="914400" lvl="1" indent="-514350">
              <a:buFont typeface="+mj-lt"/>
              <a:buAutoNum type="alphaUcPeriod"/>
            </a:pPr>
            <a:r>
              <a:rPr lang="en-US" sz="1600" dirty="0"/>
              <a:t>Guide and Manuals</a:t>
            </a:r>
          </a:p>
          <a:p>
            <a:pPr marL="1314450" lvl="2" indent="-514350">
              <a:buFont typeface="Wingdings" panose="05000000000000000000" pitchFamily="2" charset="2"/>
              <a:buChar char="§"/>
            </a:pPr>
            <a:r>
              <a:rPr lang="en-US" sz="1400" dirty="0"/>
              <a:t>Select User </a:t>
            </a:r>
            <a:r>
              <a:rPr lang="en-US" sz="1400" i="1" dirty="0"/>
              <a:t>Guides and Manuals</a:t>
            </a:r>
          </a:p>
          <a:p>
            <a:pPr marL="914400" lvl="1" indent="-514350">
              <a:buFont typeface="+mj-lt"/>
              <a:buAutoNum type="alphaUcPeriod"/>
            </a:pPr>
            <a:r>
              <a:rPr lang="en-US" sz="1600" dirty="0"/>
              <a:t>Multiplication Sheet, UAAG, Translations, TAM</a:t>
            </a:r>
          </a:p>
          <a:p>
            <a:pPr marL="1314450" lvl="2" indent="-514350">
              <a:buFont typeface="Wingdings" panose="05000000000000000000" pitchFamily="2" charset="2"/>
              <a:buChar char="§"/>
            </a:pPr>
            <a:r>
              <a:rPr lang="en-US" sz="1400" dirty="0"/>
              <a:t>Select </a:t>
            </a:r>
            <a:r>
              <a:rPr lang="en-US" sz="1400" i="1" dirty="0"/>
              <a:t>SD Smarter Balanced Assessments</a:t>
            </a:r>
          </a:p>
          <a:p>
            <a:pPr marL="914400" lvl="1" indent="-514350">
              <a:buFont typeface="+mj-lt"/>
              <a:buAutoNum type="alphaUcPeriod"/>
            </a:pPr>
            <a:endParaRPr lang="en-US" sz="2000"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Title 1">
            <a:extLst>
              <a:ext uri="{FF2B5EF4-FFF2-40B4-BE49-F238E27FC236}">
                <a16:creationId xmlns:a16="http://schemas.microsoft.com/office/drawing/2014/main" id="{8A2F306A-08CC-44DB-BE40-2781E290DE4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WHERE?: Resources</a:t>
            </a:r>
          </a:p>
        </p:txBody>
      </p:sp>
      <p:pic>
        <p:nvPicPr>
          <p:cNvPr id="8" name="Picture 7">
            <a:hlinkClick r:id="rId3"/>
            <a:extLst>
              <a:ext uri="{FF2B5EF4-FFF2-40B4-BE49-F238E27FC236}">
                <a16:creationId xmlns:a16="http://schemas.microsoft.com/office/drawing/2014/main" id="{C21FAA36-CE43-4AA3-86E8-92A891F7DEA5}"/>
              </a:ext>
            </a:extLst>
          </p:cNvPr>
          <p:cNvPicPr>
            <a:picLocks noChangeAspect="1"/>
          </p:cNvPicPr>
          <p:nvPr/>
        </p:nvPicPr>
        <p:blipFill rotWithShape="1">
          <a:blip r:embed="rId4">
            <a:extLst>
              <a:ext uri="{28A0092B-C50C-407E-A947-70E740481C1C}">
                <a14:useLocalDpi xmlns:a14="http://schemas.microsoft.com/office/drawing/2010/main" val="0"/>
              </a:ext>
            </a:extLst>
          </a:blip>
          <a:srcRect b="26667"/>
          <a:stretch/>
        </p:blipFill>
        <p:spPr>
          <a:xfrm>
            <a:off x="3505200" y="990600"/>
            <a:ext cx="5486400" cy="5410200"/>
          </a:xfrm>
          <a:prstGeom prst="rect">
            <a:avLst/>
          </a:prstGeom>
          <a:ln>
            <a:solidFill>
              <a:schemeClr val="tx1"/>
            </a:solidFill>
          </a:ln>
        </p:spPr>
      </p:pic>
      <p:grpSp>
        <p:nvGrpSpPr>
          <p:cNvPr id="27" name="Group 26">
            <a:extLst>
              <a:ext uri="{FF2B5EF4-FFF2-40B4-BE49-F238E27FC236}">
                <a16:creationId xmlns:a16="http://schemas.microsoft.com/office/drawing/2014/main" id="{FB6000B2-86D7-44EF-A183-9A9C89151907}"/>
              </a:ext>
            </a:extLst>
          </p:cNvPr>
          <p:cNvGrpSpPr/>
          <p:nvPr/>
        </p:nvGrpSpPr>
        <p:grpSpPr>
          <a:xfrm>
            <a:off x="2194562" y="1752600"/>
            <a:ext cx="243838" cy="76200"/>
            <a:chOff x="2164081" y="2380325"/>
            <a:chExt cx="243838" cy="76200"/>
          </a:xfrm>
        </p:grpSpPr>
        <p:sp>
          <p:nvSpPr>
            <p:cNvPr id="7" name="Flowchart: Connector 6">
              <a:extLst>
                <a:ext uri="{FF2B5EF4-FFF2-40B4-BE49-F238E27FC236}">
                  <a16:creationId xmlns:a16="http://schemas.microsoft.com/office/drawing/2014/main" id="{1CBE257B-2CA2-4D20-BB74-C01EEFE6B265}"/>
                </a:ext>
              </a:extLst>
            </p:cNvPr>
            <p:cNvSpPr/>
            <p:nvPr/>
          </p:nvSpPr>
          <p:spPr>
            <a:xfrm>
              <a:off x="2164081" y="2380325"/>
              <a:ext cx="45719"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3C14C9F-71C9-4ABB-B7B6-3D28B52CF8A2}"/>
                </a:ext>
              </a:extLst>
            </p:cNvPr>
            <p:cNvSpPr/>
            <p:nvPr/>
          </p:nvSpPr>
          <p:spPr>
            <a:xfrm flipV="1">
              <a:off x="2362200" y="2380325"/>
              <a:ext cx="45719"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5" name="Frame 14">
            <a:extLst>
              <a:ext uri="{FF2B5EF4-FFF2-40B4-BE49-F238E27FC236}">
                <a16:creationId xmlns:a16="http://schemas.microsoft.com/office/drawing/2014/main" id="{12F36936-0867-436A-802C-A45B56AAA90F}"/>
              </a:ext>
            </a:extLst>
          </p:cNvPr>
          <p:cNvSpPr/>
          <p:nvPr/>
        </p:nvSpPr>
        <p:spPr>
          <a:xfrm>
            <a:off x="7465935" y="5867400"/>
            <a:ext cx="1451130" cy="5715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17" name="Picture 16">
            <a:extLst>
              <a:ext uri="{FF2B5EF4-FFF2-40B4-BE49-F238E27FC236}">
                <a16:creationId xmlns:a16="http://schemas.microsoft.com/office/drawing/2014/main" id="{8D9EAE1C-2BAE-45E7-9EB6-578987893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660" y="2153222"/>
            <a:ext cx="5562600" cy="3047619"/>
          </a:xfrm>
          <a:prstGeom prst="rect">
            <a:avLst/>
          </a:prstGeom>
          <a:ln>
            <a:solidFill>
              <a:schemeClr val="tx1"/>
            </a:solidFill>
          </a:ln>
        </p:spPr>
      </p:pic>
      <p:sp>
        <p:nvSpPr>
          <p:cNvPr id="18" name="Frame 17">
            <a:extLst>
              <a:ext uri="{FF2B5EF4-FFF2-40B4-BE49-F238E27FC236}">
                <a16:creationId xmlns:a16="http://schemas.microsoft.com/office/drawing/2014/main" id="{A06B07DD-2A33-4EA7-8285-28159C18CCD1}"/>
              </a:ext>
            </a:extLst>
          </p:cNvPr>
          <p:cNvSpPr/>
          <p:nvPr/>
        </p:nvSpPr>
        <p:spPr>
          <a:xfrm>
            <a:off x="3527660" y="4286632"/>
            <a:ext cx="1066800" cy="304800"/>
          </a:xfrm>
          <a:prstGeom prst="frame">
            <a:avLst>
              <a:gd name="adj1" fmla="val 18293"/>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C9FAE994-EDF1-4AED-83CC-4D1C18681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5253" y="2126556"/>
            <a:ext cx="5562600" cy="3047619"/>
          </a:xfrm>
          <a:prstGeom prst="rect">
            <a:avLst/>
          </a:prstGeom>
          <a:ln>
            <a:solidFill>
              <a:schemeClr val="tx1"/>
            </a:solidFill>
          </a:ln>
        </p:spPr>
      </p:pic>
      <p:sp>
        <p:nvSpPr>
          <p:cNvPr id="21" name="Frame 20">
            <a:extLst>
              <a:ext uri="{FF2B5EF4-FFF2-40B4-BE49-F238E27FC236}">
                <a16:creationId xmlns:a16="http://schemas.microsoft.com/office/drawing/2014/main" id="{C798E79C-0F68-4F1B-B4C5-4E321FCA69A9}"/>
              </a:ext>
            </a:extLst>
          </p:cNvPr>
          <p:cNvSpPr/>
          <p:nvPr/>
        </p:nvSpPr>
        <p:spPr>
          <a:xfrm>
            <a:off x="4896853" y="3802767"/>
            <a:ext cx="1600200" cy="457200"/>
          </a:xfrm>
          <a:prstGeom prst="frame">
            <a:avLst>
              <a:gd name="adj1" fmla="val 1740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1E9E9FA8-9880-41F8-A12C-7E447979AF3E}"/>
              </a:ext>
            </a:extLst>
          </p:cNvPr>
          <p:cNvSpPr/>
          <p:nvPr/>
        </p:nvSpPr>
        <p:spPr>
          <a:xfrm>
            <a:off x="4896852" y="4183767"/>
            <a:ext cx="2285999" cy="457200"/>
          </a:xfrm>
          <a:prstGeom prst="frame">
            <a:avLst>
              <a:gd name="adj1" fmla="val 1740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CC57ECD8-2819-42F9-89EC-7D37069B3F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9237" y="1006642"/>
            <a:ext cx="5555942" cy="5486400"/>
          </a:xfrm>
          <a:prstGeom prst="rect">
            <a:avLst/>
          </a:prstGeom>
          <a:ln>
            <a:solidFill>
              <a:schemeClr val="tx1"/>
            </a:solidFill>
          </a:ln>
        </p:spPr>
      </p:pic>
      <p:pic>
        <p:nvPicPr>
          <p:cNvPr id="26" name="Picture 25">
            <a:extLst>
              <a:ext uri="{FF2B5EF4-FFF2-40B4-BE49-F238E27FC236}">
                <a16:creationId xmlns:a16="http://schemas.microsoft.com/office/drawing/2014/main" id="{5180EF5D-B12A-4453-9FEB-C2B4F2626F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0657" y="990600"/>
            <a:ext cx="5555942" cy="5405022"/>
          </a:xfrm>
          <a:prstGeom prst="rect">
            <a:avLst/>
          </a:prstGeom>
          <a:ln>
            <a:solidFill>
              <a:schemeClr val="tx1"/>
            </a:solidFill>
          </a:ln>
        </p:spPr>
      </p:pic>
    </p:spTree>
    <p:extLst>
      <p:ext uri="{BB962C8B-B14F-4D97-AF65-F5344CB8AC3E}">
        <p14:creationId xmlns:p14="http://schemas.microsoft.com/office/powerpoint/2010/main" val="3282337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8" grpId="1" animBg="1"/>
      <p:bldP spid="21" grpId="0" animBg="1"/>
      <p:bldP spid="21" grpId="1"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3505200" cy="4953000"/>
          </a:xfrm>
        </p:spPr>
        <p:txBody>
          <a:bodyPr/>
          <a:lstStyle/>
          <a:p>
            <a:pPr marL="0" lvl="1" indent="0">
              <a:buNone/>
            </a:pPr>
            <a:r>
              <a:rPr lang="en-US" sz="2400" dirty="0"/>
              <a:t>Portal Main Page</a:t>
            </a:r>
          </a:p>
          <a:p>
            <a:pPr marL="514350" lvl="1" indent="-514350">
              <a:buFont typeface="+mj-lt"/>
              <a:buAutoNum type="arabicPeriod"/>
            </a:pPr>
            <a:r>
              <a:rPr lang="en-US" sz="2000" dirty="0"/>
              <a:t>Select </a:t>
            </a:r>
            <a:r>
              <a:rPr lang="en-US" sz="2000" i="1" dirty="0"/>
              <a:t>Test Administrators</a:t>
            </a:r>
          </a:p>
          <a:p>
            <a:pPr marL="0" lvl="1" indent="0">
              <a:buNone/>
            </a:pPr>
            <a:r>
              <a:rPr lang="en-US" sz="2400" dirty="0"/>
              <a:t>TA Landing Page</a:t>
            </a:r>
          </a:p>
          <a:p>
            <a:pPr marL="514350" lvl="1" indent="-514350">
              <a:buFont typeface="+mj-lt"/>
              <a:buAutoNum type="arabicPeriod" startAt="2"/>
            </a:pPr>
            <a:r>
              <a:rPr lang="en-US" sz="2000" dirty="0"/>
              <a:t>Notice Key Documents</a:t>
            </a:r>
          </a:p>
          <a:p>
            <a:pPr marL="0" lvl="1" indent="0">
              <a:buNone/>
            </a:pPr>
            <a:r>
              <a:rPr lang="en-US" sz="2400" dirty="0"/>
              <a:t>What systems are you interested in?</a:t>
            </a:r>
          </a:p>
          <a:p>
            <a:pPr marL="514350" lvl="1" indent="-514350">
              <a:buFont typeface="+mj-lt"/>
              <a:buAutoNum type="arabicPeriod" startAt="3"/>
            </a:pPr>
            <a:r>
              <a:rPr lang="en-US" sz="2000" i="1" dirty="0"/>
              <a:t>Interim and Summative Test Administration</a:t>
            </a:r>
          </a:p>
          <a:p>
            <a:pPr marL="514350" lvl="1" indent="-514350">
              <a:buFont typeface="+mj-lt"/>
              <a:buAutoNum type="arabicPeriod" startAt="3"/>
            </a:pPr>
            <a:r>
              <a:rPr lang="en-US" sz="2000" i="1" dirty="0"/>
              <a:t>Reports</a:t>
            </a:r>
          </a:p>
          <a:p>
            <a:pPr marL="914400" lvl="2" indent="-514350">
              <a:buFont typeface="+mj-lt"/>
              <a:buAutoNum type="alphaUcPeriod"/>
            </a:pPr>
            <a:r>
              <a:rPr lang="en-US" sz="1600" dirty="0"/>
              <a:t>Summative Data: </a:t>
            </a:r>
            <a:r>
              <a:rPr lang="en-US" sz="1600" i="1" dirty="0"/>
              <a:t>Online Reporting System</a:t>
            </a:r>
          </a:p>
          <a:p>
            <a:pPr marL="914400" lvl="2" indent="-514350">
              <a:buFont typeface="+mj-lt"/>
              <a:buAutoNum type="alphaUcPeriod"/>
            </a:pPr>
            <a:r>
              <a:rPr lang="en-US" sz="1600" dirty="0"/>
              <a:t>Interim Data: </a:t>
            </a:r>
            <a:r>
              <a:rPr lang="en-US" sz="1600" i="1" dirty="0" err="1"/>
              <a:t>AIRWays</a:t>
            </a:r>
            <a:r>
              <a:rPr lang="en-US" sz="1600" i="1" dirty="0"/>
              <a:t> Reporting</a:t>
            </a:r>
          </a:p>
          <a:p>
            <a:pPr marL="514350" lvl="1" indent="-514350">
              <a:buFont typeface="+mj-lt"/>
              <a:buAutoNum type="arabicPeriod" startAt="3"/>
            </a:pPr>
            <a:r>
              <a:rPr lang="en-US" sz="2000" dirty="0"/>
              <a:t>Training</a:t>
            </a:r>
          </a:p>
          <a:p>
            <a:pPr marL="914400" lvl="2" indent="-514350">
              <a:buFont typeface="+mj-lt"/>
              <a:buAutoNum type="alphaUcPeriod"/>
            </a:pPr>
            <a:r>
              <a:rPr lang="en-US" sz="1600" i="1" dirty="0"/>
              <a:t>Test Administrator Certification</a:t>
            </a:r>
            <a:endParaRPr lang="en-US" sz="1600" dirty="0"/>
          </a:p>
          <a:p>
            <a:pPr marL="514350" lvl="1" indent="-514350">
              <a:buFont typeface="+mj-lt"/>
              <a:buAutoNum type="arabicPeriod" startAt="3"/>
            </a:pPr>
            <a:endParaRPr lang="en-US" dirty="0"/>
          </a:p>
          <a:p>
            <a:pPr marL="514350" lvl="1" indent="-514350">
              <a:buFont typeface="+mj-lt"/>
              <a:buAutoNum type="arabicPeriod" startAt="3"/>
            </a:pPr>
            <a:endParaRPr lang="en-US" dirty="0"/>
          </a:p>
          <a:p>
            <a:pPr marL="742950" lvl="2" indent="-342900"/>
            <a:endParaRPr lang="en-US" sz="1800" dirty="0"/>
          </a:p>
          <a:p>
            <a:endParaRPr lang="en-US" dirty="0"/>
          </a:p>
        </p:txBody>
      </p:sp>
      <p:sp>
        <p:nvSpPr>
          <p:cNvPr id="5" name="Title 1">
            <a:extLst>
              <a:ext uri="{FF2B5EF4-FFF2-40B4-BE49-F238E27FC236}">
                <a16:creationId xmlns:a16="http://schemas.microsoft.com/office/drawing/2014/main" id="{8A2F306A-08CC-44DB-BE40-2781E290DE4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WHERE?: Systems</a:t>
            </a:r>
          </a:p>
        </p:txBody>
      </p:sp>
      <p:pic>
        <p:nvPicPr>
          <p:cNvPr id="8" name="Picture 7">
            <a:hlinkClick r:id="rId2"/>
            <a:extLst>
              <a:ext uri="{FF2B5EF4-FFF2-40B4-BE49-F238E27FC236}">
                <a16:creationId xmlns:a16="http://schemas.microsoft.com/office/drawing/2014/main" id="{C21FAA36-CE43-4AA3-86E8-92A891F7DEA5}"/>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3505200" y="990600"/>
            <a:ext cx="5486400" cy="5410200"/>
          </a:xfrm>
          <a:prstGeom prst="rect">
            <a:avLst/>
          </a:prstGeom>
          <a:ln>
            <a:solidFill>
              <a:schemeClr val="tx1"/>
            </a:solidFill>
          </a:ln>
        </p:spPr>
      </p:pic>
      <p:sp>
        <p:nvSpPr>
          <p:cNvPr id="10" name="Frame 9">
            <a:extLst>
              <a:ext uri="{FF2B5EF4-FFF2-40B4-BE49-F238E27FC236}">
                <a16:creationId xmlns:a16="http://schemas.microsoft.com/office/drawing/2014/main" id="{725AC7D0-4C52-4DB4-8248-06BAE908CDB8}"/>
              </a:ext>
            </a:extLst>
          </p:cNvPr>
          <p:cNvSpPr/>
          <p:nvPr/>
        </p:nvSpPr>
        <p:spPr>
          <a:xfrm>
            <a:off x="3505200" y="2718417"/>
            <a:ext cx="1527330" cy="6477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60FE80B6-6BD3-4645-9B6B-0DEDAAA36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153" y="990600"/>
            <a:ext cx="5486400" cy="5410200"/>
          </a:xfrm>
          <a:prstGeom prst="rect">
            <a:avLst/>
          </a:prstGeom>
          <a:ln>
            <a:solidFill>
              <a:schemeClr val="tx1"/>
            </a:solidFill>
          </a:ln>
        </p:spPr>
      </p:pic>
      <p:sp>
        <p:nvSpPr>
          <p:cNvPr id="12" name="Frame 11">
            <a:extLst>
              <a:ext uri="{FF2B5EF4-FFF2-40B4-BE49-F238E27FC236}">
                <a16:creationId xmlns:a16="http://schemas.microsoft.com/office/drawing/2014/main" id="{0412F122-7B9E-4396-8F2D-FA5FFA615DEE}"/>
              </a:ext>
            </a:extLst>
          </p:cNvPr>
          <p:cNvSpPr/>
          <p:nvPr/>
        </p:nvSpPr>
        <p:spPr>
          <a:xfrm>
            <a:off x="6458953" y="3429000"/>
            <a:ext cx="2590800" cy="3124200"/>
          </a:xfrm>
          <a:prstGeom prst="frame">
            <a:avLst>
              <a:gd name="adj1" fmla="val 4276"/>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99014D64-D17B-4FD4-BA9E-8F46ACCB0611}"/>
              </a:ext>
            </a:extLst>
          </p:cNvPr>
          <p:cNvSpPr/>
          <p:nvPr/>
        </p:nvSpPr>
        <p:spPr>
          <a:xfrm>
            <a:off x="4517517" y="1828800"/>
            <a:ext cx="1027036" cy="990600"/>
          </a:xfrm>
          <a:prstGeom prst="frame">
            <a:avLst>
              <a:gd name="adj1" fmla="val 90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9D85D10-D7C3-42F0-ACE9-F5F25389900C}"/>
              </a:ext>
            </a:extLst>
          </p:cNvPr>
          <p:cNvSpPr/>
          <p:nvPr/>
        </p:nvSpPr>
        <p:spPr>
          <a:xfrm>
            <a:off x="5531329" y="1830095"/>
            <a:ext cx="1027036" cy="990600"/>
          </a:xfrm>
          <a:prstGeom prst="frame">
            <a:avLst>
              <a:gd name="adj1" fmla="val 90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CE5601E9-B057-4046-BE91-27EC91B14BD5}"/>
              </a:ext>
            </a:extLst>
          </p:cNvPr>
          <p:cNvSpPr/>
          <p:nvPr/>
        </p:nvSpPr>
        <p:spPr>
          <a:xfrm>
            <a:off x="3540789" y="2747269"/>
            <a:ext cx="1027036" cy="990600"/>
          </a:xfrm>
          <a:prstGeom prst="frame">
            <a:avLst>
              <a:gd name="adj1" fmla="val 90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44E5987C-128B-4B8E-A1CD-EB4983DE8796}"/>
              </a:ext>
            </a:extLst>
          </p:cNvPr>
          <p:cNvSpPr/>
          <p:nvPr/>
        </p:nvSpPr>
        <p:spPr>
          <a:xfrm>
            <a:off x="3540789" y="3670547"/>
            <a:ext cx="1027036" cy="990600"/>
          </a:xfrm>
          <a:prstGeom prst="frame">
            <a:avLst>
              <a:gd name="adj1" fmla="val 90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330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FE80B6-6BD3-4645-9B6B-0DEDAAA36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211" y="1028700"/>
            <a:ext cx="5486400" cy="5410200"/>
          </a:xfrm>
          <a:prstGeom prst="rect">
            <a:avLst/>
          </a:prstGeom>
          <a:ln>
            <a:solidFill>
              <a:schemeClr val="tx1"/>
            </a:solidFill>
          </a:ln>
        </p:spPr>
      </p:pic>
      <p:sp>
        <p:nvSpPr>
          <p:cNvPr id="3" name="Content Placeholder 2"/>
          <p:cNvSpPr>
            <a:spLocks noGrp="1"/>
          </p:cNvSpPr>
          <p:nvPr>
            <p:ph idx="1"/>
          </p:nvPr>
        </p:nvSpPr>
        <p:spPr>
          <a:xfrm>
            <a:off x="0" y="914400"/>
            <a:ext cx="3505200" cy="5105400"/>
          </a:xfrm>
        </p:spPr>
        <p:txBody>
          <a:bodyPr/>
          <a:lstStyle/>
          <a:p>
            <a:pPr marL="0" lvl="1" indent="0">
              <a:buNone/>
            </a:pPr>
            <a:r>
              <a:rPr lang="en-US" sz="2400" dirty="0"/>
              <a:t>TIDE: </a:t>
            </a:r>
            <a:r>
              <a:rPr lang="en-US" sz="2400" b="1" dirty="0"/>
              <a:t>T</a:t>
            </a:r>
            <a:r>
              <a:rPr lang="en-US" sz="2400" dirty="0"/>
              <a:t>est </a:t>
            </a:r>
            <a:r>
              <a:rPr lang="en-US" sz="2400" b="1" dirty="0"/>
              <a:t>I</a:t>
            </a:r>
            <a:r>
              <a:rPr lang="en-US" sz="2400" dirty="0"/>
              <a:t>nformation </a:t>
            </a:r>
            <a:r>
              <a:rPr lang="en-US" sz="2400" b="1" dirty="0"/>
              <a:t>D</a:t>
            </a:r>
            <a:r>
              <a:rPr lang="en-US" sz="2400" dirty="0"/>
              <a:t>istribution </a:t>
            </a:r>
            <a:r>
              <a:rPr lang="en-US" sz="2400" b="1" dirty="0"/>
              <a:t>E</a:t>
            </a:r>
            <a:r>
              <a:rPr lang="en-US" sz="2400" dirty="0"/>
              <a:t>ngine</a:t>
            </a:r>
          </a:p>
          <a:p>
            <a:pPr marL="0" lvl="1" indent="0">
              <a:buNone/>
            </a:pPr>
            <a:r>
              <a:rPr lang="en-US" sz="1800" dirty="0"/>
              <a:t>*An </a:t>
            </a:r>
            <a:r>
              <a:rPr lang="en-US" sz="1800" b="1" dirty="0"/>
              <a:t>essential</a:t>
            </a:r>
            <a:r>
              <a:rPr lang="en-US" sz="1800" dirty="0"/>
              <a:t> system for the responsibilities of the District Assessment Coordinator</a:t>
            </a:r>
          </a:p>
          <a:p>
            <a:pPr marL="0" lvl="1" indent="0">
              <a:buNone/>
            </a:pPr>
            <a:endParaRPr lang="en-US" sz="1800" dirty="0"/>
          </a:p>
          <a:p>
            <a:pPr marL="0" lvl="1" indent="0">
              <a:buNone/>
            </a:pPr>
            <a:r>
              <a:rPr lang="en-US" sz="2400" dirty="0"/>
              <a:t>TA Landing Page</a:t>
            </a:r>
          </a:p>
          <a:p>
            <a:pPr marL="342900" lvl="1" indent="-342900">
              <a:buFont typeface="+mj-lt"/>
              <a:buAutoNum type="arabicPeriod"/>
            </a:pPr>
            <a:r>
              <a:rPr lang="en-US" sz="1800" dirty="0"/>
              <a:t>Select </a:t>
            </a:r>
            <a:r>
              <a:rPr lang="en-US" sz="1800" i="1" dirty="0"/>
              <a:t>TIDE</a:t>
            </a:r>
          </a:p>
          <a:p>
            <a:pPr marL="342900" lvl="1" indent="-342900">
              <a:buFont typeface="+mj-lt"/>
              <a:buAutoNum type="arabicPeriod"/>
            </a:pPr>
            <a:r>
              <a:rPr lang="en-US" sz="1800" dirty="0"/>
              <a:t>Enter Log On Information</a:t>
            </a:r>
          </a:p>
          <a:p>
            <a:pPr marL="742950" lvl="2" indent="-342900">
              <a:buFont typeface="+mj-lt"/>
              <a:buAutoNum type="alphaUcPeriod"/>
            </a:pPr>
            <a:r>
              <a:rPr lang="en-US" sz="1400" dirty="0"/>
              <a:t>NOTE: Reset PASSWORD upon first entrance every year. </a:t>
            </a:r>
          </a:p>
          <a:p>
            <a:pPr marL="0" lvl="1" indent="0">
              <a:buNone/>
            </a:pPr>
            <a:r>
              <a:rPr lang="en-US" sz="1800" dirty="0"/>
              <a:t>Key Functions</a:t>
            </a:r>
          </a:p>
          <a:p>
            <a:pPr marL="342900" lvl="1" indent="-342900">
              <a:buFont typeface="+mj-lt"/>
              <a:buAutoNum type="arabicPeriod" startAt="3"/>
            </a:pPr>
            <a:r>
              <a:rPr lang="en-US" sz="1800" dirty="0"/>
              <a:t>System Choices</a:t>
            </a:r>
          </a:p>
          <a:p>
            <a:pPr marL="342900" lvl="1" indent="-342900">
              <a:buFont typeface="+mj-lt"/>
              <a:buAutoNum type="arabicPeriod" startAt="3"/>
            </a:pPr>
            <a:r>
              <a:rPr lang="en-US" sz="1800" dirty="0"/>
              <a:t>Management</a:t>
            </a:r>
          </a:p>
          <a:p>
            <a:pPr marL="342900" lvl="1" indent="-342900">
              <a:buFont typeface="+mj-lt"/>
              <a:buAutoNum type="arabicPeriod" startAt="3"/>
            </a:pPr>
            <a:r>
              <a:rPr lang="en-US" sz="1800" dirty="0"/>
              <a:t>Help Desk</a:t>
            </a:r>
          </a:p>
          <a:p>
            <a:pPr marL="342900" lvl="1" indent="-342900">
              <a:buFont typeface="+mj-lt"/>
              <a:buAutoNum type="arabicPeriod" startAt="3"/>
            </a:pPr>
            <a:r>
              <a:rPr lang="en-US" sz="1800" dirty="0"/>
              <a:t>System Sections </a:t>
            </a:r>
          </a:p>
          <a:p>
            <a:pPr marL="0" lvl="1" indent="0">
              <a:buNone/>
            </a:pPr>
            <a:endParaRPr lang="en-US" sz="1800" dirty="0"/>
          </a:p>
          <a:p>
            <a:pPr marL="342900" lvl="1" indent="-342900">
              <a:buFont typeface="+mj-lt"/>
              <a:buAutoNum type="arabicPeriod" startAt="3"/>
            </a:pPr>
            <a:endParaRPr lang="en-US" sz="1800" dirty="0"/>
          </a:p>
          <a:p>
            <a:pPr marL="342900" lvl="1" indent="-342900">
              <a:buFont typeface="+mj-lt"/>
              <a:buAutoNum type="arabicPeriod" startAt="3"/>
            </a:pPr>
            <a:endParaRPr lang="en-US" sz="1800" dirty="0"/>
          </a:p>
          <a:p>
            <a:pPr marL="514350" lvl="1" indent="-514350">
              <a:buFont typeface="+mj-lt"/>
              <a:buAutoNum type="arabicPeriod" startAt="3"/>
            </a:pPr>
            <a:endParaRPr lang="en-US" dirty="0"/>
          </a:p>
          <a:p>
            <a:pPr marL="514350" lvl="1" indent="-514350">
              <a:buFont typeface="+mj-lt"/>
              <a:buAutoNum type="arabicPeriod" startAt="3"/>
            </a:pPr>
            <a:endParaRPr lang="en-US" dirty="0"/>
          </a:p>
          <a:p>
            <a:pPr marL="742950" lvl="2" indent="-342900"/>
            <a:endParaRPr lang="en-US" sz="1800" dirty="0"/>
          </a:p>
          <a:p>
            <a:endParaRPr lang="en-US" dirty="0"/>
          </a:p>
        </p:txBody>
      </p:sp>
      <p:sp>
        <p:nvSpPr>
          <p:cNvPr id="5" name="Title 1">
            <a:extLst>
              <a:ext uri="{FF2B5EF4-FFF2-40B4-BE49-F238E27FC236}">
                <a16:creationId xmlns:a16="http://schemas.microsoft.com/office/drawing/2014/main" id="{8A2F306A-08CC-44DB-BE40-2781E290DE4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Overview</a:t>
            </a:r>
          </a:p>
        </p:txBody>
      </p:sp>
      <p:sp>
        <p:nvSpPr>
          <p:cNvPr id="13" name="Frame 12">
            <a:extLst>
              <a:ext uri="{FF2B5EF4-FFF2-40B4-BE49-F238E27FC236}">
                <a16:creationId xmlns:a16="http://schemas.microsoft.com/office/drawing/2014/main" id="{99014D64-D17B-4FD4-BA9E-8F46ACCB0611}"/>
              </a:ext>
            </a:extLst>
          </p:cNvPr>
          <p:cNvSpPr/>
          <p:nvPr/>
        </p:nvSpPr>
        <p:spPr>
          <a:xfrm>
            <a:off x="3544964" y="1828800"/>
            <a:ext cx="1027036" cy="990600"/>
          </a:xfrm>
          <a:prstGeom prst="frame">
            <a:avLst>
              <a:gd name="adj1" fmla="val 90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pic>
        <p:nvPicPr>
          <p:cNvPr id="4" name="Picture 3">
            <a:extLst>
              <a:ext uri="{FF2B5EF4-FFF2-40B4-BE49-F238E27FC236}">
                <a16:creationId xmlns:a16="http://schemas.microsoft.com/office/drawing/2014/main" id="{0B19EC19-4905-47D8-A883-A2B7AE49B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848" y="2281238"/>
            <a:ext cx="5486400" cy="2895600"/>
          </a:xfrm>
          <a:prstGeom prst="rect">
            <a:avLst/>
          </a:prstGeom>
          <a:ln>
            <a:solidFill>
              <a:schemeClr val="tx1"/>
            </a:solidFill>
          </a:ln>
        </p:spPr>
      </p:pic>
      <p:pic>
        <p:nvPicPr>
          <p:cNvPr id="9" name="Picture 8">
            <a:extLst>
              <a:ext uri="{FF2B5EF4-FFF2-40B4-BE49-F238E27FC236}">
                <a16:creationId xmlns:a16="http://schemas.microsoft.com/office/drawing/2014/main" id="{B8981C50-E009-4349-9205-64E05AE4B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5226" y="1785938"/>
            <a:ext cx="5562600" cy="3886200"/>
          </a:xfrm>
          <a:prstGeom prst="rect">
            <a:avLst/>
          </a:prstGeom>
          <a:ln>
            <a:solidFill>
              <a:schemeClr val="tx1"/>
            </a:solidFill>
          </a:ln>
        </p:spPr>
      </p:pic>
      <p:sp>
        <p:nvSpPr>
          <p:cNvPr id="17" name="Frame 16">
            <a:extLst>
              <a:ext uri="{FF2B5EF4-FFF2-40B4-BE49-F238E27FC236}">
                <a16:creationId xmlns:a16="http://schemas.microsoft.com/office/drawing/2014/main" id="{5E3C39E6-1D53-43D4-8DB5-966D297EC36E}"/>
              </a:ext>
            </a:extLst>
          </p:cNvPr>
          <p:cNvSpPr/>
          <p:nvPr/>
        </p:nvSpPr>
        <p:spPr>
          <a:xfrm>
            <a:off x="3464753" y="1741071"/>
            <a:ext cx="874636" cy="228600"/>
          </a:xfrm>
          <a:prstGeom prst="frame">
            <a:avLst>
              <a:gd name="adj1" fmla="val 19060"/>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737D6AF8-BF6B-4AA0-A7EF-16639C68344D}"/>
              </a:ext>
            </a:extLst>
          </p:cNvPr>
          <p:cNvSpPr/>
          <p:nvPr/>
        </p:nvSpPr>
        <p:spPr>
          <a:xfrm>
            <a:off x="5939589" y="5512971"/>
            <a:ext cx="685800" cy="190500"/>
          </a:xfrm>
          <a:prstGeom prst="frame">
            <a:avLst>
              <a:gd name="adj1" fmla="val 26827"/>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C8E0CD56-D4EC-4F5D-9BF9-F096F0E3F23E}"/>
              </a:ext>
            </a:extLst>
          </p:cNvPr>
          <p:cNvSpPr/>
          <p:nvPr/>
        </p:nvSpPr>
        <p:spPr>
          <a:xfrm>
            <a:off x="7237763" y="1969671"/>
            <a:ext cx="1826026" cy="266700"/>
          </a:xfrm>
          <a:prstGeom prst="frame">
            <a:avLst>
              <a:gd name="adj1" fmla="val 19060"/>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EB75A97F-9E4B-486D-A99B-18D3240D4550}"/>
              </a:ext>
            </a:extLst>
          </p:cNvPr>
          <p:cNvSpPr/>
          <p:nvPr/>
        </p:nvSpPr>
        <p:spPr>
          <a:xfrm>
            <a:off x="3386613" y="2150646"/>
            <a:ext cx="2055180" cy="3467100"/>
          </a:xfrm>
          <a:prstGeom prst="frame">
            <a:avLst>
              <a:gd name="adj1" fmla="val 4805"/>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2F9EC3CF-0C2F-41CF-8FCE-702787D3737A}"/>
              </a:ext>
            </a:extLst>
          </p:cNvPr>
          <p:cNvSpPr/>
          <p:nvPr/>
        </p:nvSpPr>
        <p:spPr>
          <a:xfrm>
            <a:off x="5297159" y="2150646"/>
            <a:ext cx="2011070" cy="3467100"/>
          </a:xfrm>
          <a:prstGeom prst="frame">
            <a:avLst>
              <a:gd name="adj1" fmla="val 4805"/>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1F93A6F1-8D19-46F1-BF8B-AD29D86AABF0}"/>
              </a:ext>
            </a:extLst>
          </p:cNvPr>
          <p:cNvSpPr/>
          <p:nvPr/>
        </p:nvSpPr>
        <p:spPr>
          <a:xfrm>
            <a:off x="7193652" y="2160171"/>
            <a:ext cx="1946337" cy="3467100"/>
          </a:xfrm>
          <a:prstGeom prst="frame">
            <a:avLst>
              <a:gd name="adj1" fmla="val 4805"/>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2724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1"/>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237EDE-E5F3-4543-9798-63C1487C6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990600"/>
            <a:ext cx="4389381" cy="5472726"/>
          </a:xfrm>
          <a:prstGeom prst="rect">
            <a:avLst/>
          </a:prstGeom>
          <a:ln>
            <a:solidFill>
              <a:schemeClr val="tx1"/>
            </a:solidFill>
          </a:ln>
        </p:spPr>
      </p:pic>
      <p:pic>
        <p:nvPicPr>
          <p:cNvPr id="10" name="Picture 9">
            <a:extLst>
              <a:ext uri="{FF2B5EF4-FFF2-40B4-BE49-F238E27FC236}">
                <a16:creationId xmlns:a16="http://schemas.microsoft.com/office/drawing/2014/main" id="{56D9D4AA-51DD-4C46-91E1-23E778C16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990600"/>
            <a:ext cx="4389381" cy="5472726"/>
          </a:xfrm>
          <a:prstGeom prst="rect">
            <a:avLst/>
          </a:prstGeom>
          <a:ln>
            <a:solidFill>
              <a:schemeClr val="tx1"/>
            </a:solidFill>
          </a:ln>
        </p:spPr>
      </p:pic>
      <p:sp>
        <p:nvSpPr>
          <p:cNvPr id="3" name="Content Placeholder 2"/>
          <p:cNvSpPr>
            <a:spLocks noGrp="1"/>
          </p:cNvSpPr>
          <p:nvPr>
            <p:ph idx="1"/>
          </p:nvPr>
        </p:nvSpPr>
        <p:spPr>
          <a:xfrm>
            <a:off x="304800" y="1371600"/>
            <a:ext cx="4191000" cy="4830763"/>
          </a:xfrm>
        </p:spPr>
        <p:txBody>
          <a:bodyPr/>
          <a:lstStyle/>
          <a:p>
            <a:pPr marL="0" lvl="1" indent="0" algn="ctr">
              <a:buNone/>
            </a:pPr>
            <a:r>
              <a:rPr lang="en-US" dirty="0"/>
              <a:t>TIDE Landing Page: Preparing for Testing</a:t>
            </a:r>
          </a:p>
          <a:p>
            <a:pPr marL="0" lvl="1" indent="0" algn="ctr">
              <a:buNone/>
            </a:pPr>
            <a:endParaRPr lang="en-US" dirty="0"/>
          </a:p>
          <a:p>
            <a:pPr marL="514350" lvl="1" indent="-514350">
              <a:buFont typeface="+mj-lt"/>
              <a:buAutoNum type="arabicPeriod"/>
            </a:pPr>
            <a:r>
              <a:rPr lang="en-US" sz="2400" i="1" dirty="0"/>
              <a:t>Users</a:t>
            </a:r>
            <a:r>
              <a:rPr lang="en-US" sz="2400" dirty="0"/>
              <a:t>: Staff Accounts</a:t>
            </a:r>
          </a:p>
          <a:p>
            <a:pPr marL="514350" lvl="1" indent="-514350">
              <a:buFont typeface="+mj-lt"/>
              <a:buAutoNum type="arabicPeriod"/>
            </a:pPr>
            <a:r>
              <a:rPr lang="en-US" sz="2400" i="1" dirty="0"/>
              <a:t>Students</a:t>
            </a:r>
            <a:r>
              <a:rPr lang="en-US" sz="2400" dirty="0"/>
              <a:t>: Student Account Profiles</a:t>
            </a:r>
          </a:p>
          <a:p>
            <a:pPr marL="914400" lvl="2" indent="-514350">
              <a:buFont typeface="+mj-lt"/>
              <a:buAutoNum type="alphaUcPeriod"/>
            </a:pPr>
            <a:r>
              <a:rPr lang="en-US" sz="2000" dirty="0"/>
              <a:t>Discussion of how student accounts load into TIDE</a:t>
            </a:r>
          </a:p>
          <a:p>
            <a:pPr marL="514350" lvl="1" indent="-514350">
              <a:buFont typeface="+mj-lt"/>
              <a:buAutoNum type="arabicPeriod"/>
            </a:pPr>
            <a:r>
              <a:rPr lang="en-US" sz="2400" i="1" dirty="0"/>
              <a:t>Rosters</a:t>
            </a:r>
            <a:r>
              <a:rPr lang="en-US" sz="2400" dirty="0"/>
              <a:t>: Mechanism for the organizational needs of the District or School </a:t>
            </a:r>
          </a:p>
        </p:txBody>
      </p:sp>
      <p:sp>
        <p:nvSpPr>
          <p:cNvPr id="6" name="Title 1">
            <a:extLst>
              <a:ext uri="{FF2B5EF4-FFF2-40B4-BE49-F238E27FC236}">
                <a16:creationId xmlns:a16="http://schemas.microsoft.com/office/drawing/2014/main" id="{513FE8E1-E16D-4B39-BB99-AD21D186D74E}"/>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Preparing</a:t>
            </a:r>
          </a:p>
        </p:txBody>
      </p:sp>
      <p:pic>
        <p:nvPicPr>
          <p:cNvPr id="12" name="Picture 11">
            <a:extLst>
              <a:ext uri="{FF2B5EF4-FFF2-40B4-BE49-F238E27FC236}">
                <a16:creationId xmlns:a16="http://schemas.microsoft.com/office/drawing/2014/main" id="{7F8920E4-169B-4969-BB25-F8252D4F5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90600"/>
            <a:ext cx="4389381" cy="5472726"/>
          </a:xfrm>
          <a:prstGeom prst="rect">
            <a:avLst/>
          </a:prstGeom>
        </p:spPr>
      </p:pic>
      <p:pic>
        <p:nvPicPr>
          <p:cNvPr id="14" name="Picture 13">
            <a:extLst>
              <a:ext uri="{FF2B5EF4-FFF2-40B4-BE49-F238E27FC236}">
                <a16:creationId xmlns:a16="http://schemas.microsoft.com/office/drawing/2014/main" id="{EFE2690F-8F83-472B-8B02-17632D90D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990600"/>
            <a:ext cx="4389381" cy="5472726"/>
          </a:xfrm>
          <a:prstGeom prst="rect">
            <a:avLst/>
          </a:prstGeom>
        </p:spPr>
      </p:pic>
    </p:spTree>
    <p:extLst>
      <p:ext uri="{BB962C8B-B14F-4D97-AF65-F5344CB8AC3E}">
        <p14:creationId xmlns:p14="http://schemas.microsoft.com/office/powerpoint/2010/main" val="2005565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D9D4AA-51DD-4C46-91E1-23E778C16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369" y="1050618"/>
            <a:ext cx="4389381" cy="5472726"/>
          </a:xfrm>
          <a:prstGeom prst="rect">
            <a:avLst/>
          </a:prstGeom>
          <a:solidFill>
            <a:srgbClr val="FFFF00">
              <a:alpha val="50000"/>
            </a:srgbClr>
          </a:solidFill>
          <a:ln>
            <a:solidFill>
              <a:schemeClr val="tx1"/>
            </a:solidFill>
          </a:ln>
        </p:spPr>
      </p:pic>
      <p:sp>
        <p:nvSpPr>
          <p:cNvPr id="3" name="Content Placeholder 2"/>
          <p:cNvSpPr>
            <a:spLocks noGrp="1"/>
          </p:cNvSpPr>
          <p:nvPr>
            <p:ph idx="1"/>
          </p:nvPr>
        </p:nvSpPr>
        <p:spPr>
          <a:xfrm>
            <a:off x="36250" y="1371599"/>
            <a:ext cx="3164150" cy="4830763"/>
          </a:xfrm>
        </p:spPr>
        <p:txBody>
          <a:bodyPr/>
          <a:lstStyle/>
          <a:p>
            <a:pPr marL="0" lvl="1" indent="0" algn="ctr">
              <a:buNone/>
            </a:pPr>
            <a:r>
              <a:rPr lang="en-US" dirty="0"/>
              <a:t>TIDE Landing Page: Preparing for Testing</a:t>
            </a:r>
          </a:p>
          <a:p>
            <a:pPr marL="514350" lvl="1" indent="-514350">
              <a:buFont typeface="+mj-lt"/>
              <a:buAutoNum type="arabicPeriod"/>
            </a:pPr>
            <a:r>
              <a:rPr lang="en-US" sz="2000" dirty="0"/>
              <a:t>Select </a:t>
            </a:r>
            <a:r>
              <a:rPr lang="en-US" sz="2000" i="1" dirty="0"/>
              <a:t>View/Edit/Export Users</a:t>
            </a:r>
          </a:p>
          <a:p>
            <a:pPr marL="514350" lvl="1" indent="-514350">
              <a:buFont typeface="+mj-lt"/>
              <a:buAutoNum type="arabicPeriod"/>
            </a:pPr>
            <a:r>
              <a:rPr lang="en-US" sz="2000" dirty="0"/>
              <a:t>Filter for desired search</a:t>
            </a:r>
          </a:p>
          <a:p>
            <a:pPr marL="914400" lvl="2" indent="-514350">
              <a:buFont typeface="+mj-lt"/>
              <a:buAutoNum type="alphaUcPeriod"/>
            </a:pPr>
            <a:r>
              <a:rPr lang="en-US" sz="1600" dirty="0"/>
              <a:t>TE: Teachers</a:t>
            </a:r>
          </a:p>
          <a:p>
            <a:pPr marL="914400" lvl="2" indent="-514350">
              <a:buFont typeface="+mj-lt"/>
              <a:buAutoNum type="alphaUcPeriod"/>
            </a:pPr>
            <a:r>
              <a:rPr lang="en-US" sz="1600" dirty="0"/>
              <a:t>Select </a:t>
            </a:r>
            <a:r>
              <a:rPr lang="en-US" sz="1600" i="1" dirty="0"/>
              <a:t>Search</a:t>
            </a:r>
            <a:endParaRPr lang="en-US" sz="1600" dirty="0"/>
          </a:p>
          <a:p>
            <a:pPr marL="514350" lvl="1" indent="-514350">
              <a:buFont typeface="+mj-lt"/>
              <a:buAutoNum type="arabicPeriod"/>
            </a:pPr>
            <a:r>
              <a:rPr lang="en-US" sz="2000" dirty="0"/>
              <a:t>View results</a:t>
            </a:r>
          </a:p>
          <a:p>
            <a:pPr marL="514350" lvl="1" indent="-514350">
              <a:buFont typeface="+mj-lt"/>
              <a:buAutoNum type="arabicPeriod"/>
            </a:pPr>
            <a:r>
              <a:rPr lang="en-US" sz="2000" i="1" dirty="0"/>
              <a:t>Delete</a:t>
            </a:r>
            <a:r>
              <a:rPr lang="en-US" sz="2000" dirty="0"/>
              <a:t> User accounts</a:t>
            </a:r>
          </a:p>
          <a:p>
            <a:pPr marL="914400" lvl="2" indent="-514350">
              <a:buFont typeface="+mj-lt"/>
              <a:buAutoNum type="alphaUcPeriod"/>
            </a:pPr>
            <a:r>
              <a:rPr lang="en-US" sz="1600" dirty="0"/>
              <a:t>Select </a:t>
            </a:r>
            <a:r>
              <a:rPr lang="en-US" sz="1600" i="1" dirty="0"/>
              <a:t>Check Box </a:t>
            </a:r>
          </a:p>
          <a:p>
            <a:pPr marL="914400" lvl="2" indent="-514350">
              <a:buFont typeface="+mj-lt"/>
              <a:buAutoNum type="alphaUcPeriod"/>
            </a:pPr>
            <a:r>
              <a:rPr lang="en-US" sz="1600" dirty="0"/>
              <a:t>Select</a:t>
            </a:r>
            <a:r>
              <a:rPr lang="en-US" sz="1600" i="1" dirty="0"/>
              <a:t> Trash </a:t>
            </a:r>
            <a:r>
              <a:rPr lang="en-US" sz="1600" dirty="0"/>
              <a:t>Bin</a:t>
            </a:r>
          </a:p>
          <a:p>
            <a:pPr marL="514350" lvl="1" indent="-514350">
              <a:buFont typeface="+mj-lt"/>
              <a:buAutoNum type="arabicPeriod"/>
            </a:pPr>
            <a:r>
              <a:rPr lang="en-US" sz="2000" i="1" dirty="0"/>
              <a:t>Add</a:t>
            </a:r>
            <a:r>
              <a:rPr lang="en-US" sz="2000" dirty="0"/>
              <a:t> Users</a:t>
            </a:r>
          </a:p>
          <a:p>
            <a:pPr marL="914400" lvl="2" indent="-514350">
              <a:buFont typeface="+mj-lt"/>
              <a:buAutoNum type="alphaUcPeriod"/>
            </a:pPr>
            <a:r>
              <a:rPr lang="en-US" sz="1600" dirty="0"/>
              <a:t>Select </a:t>
            </a:r>
            <a:r>
              <a:rPr lang="en-US" sz="1600" i="1" dirty="0"/>
              <a:t>Users</a:t>
            </a:r>
            <a:r>
              <a:rPr lang="en-US" sz="1600" dirty="0"/>
              <a:t> </a:t>
            </a:r>
          </a:p>
          <a:p>
            <a:pPr marL="914400" lvl="2" indent="-514350">
              <a:buFont typeface="+mj-lt"/>
              <a:buAutoNum type="alphaUcPeriod"/>
            </a:pPr>
            <a:r>
              <a:rPr lang="en-US" sz="1600" dirty="0"/>
              <a:t>Select </a:t>
            </a:r>
            <a:r>
              <a:rPr lang="en-US" sz="1600" i="1" dirty="0"/>
              <a:t>ADD</a:t>
            </a:r>
            <a:r>
              <a:rPr lang="en-US" sz="1600" dirty="0"/>
              <a:t> Users</a:t>
            </a:r>
          </a:p>
          <a:p>
            <a:pPr marL="514350" lvl="1" indent="-514350">
              <a:buFont typeface="+mj-lt"/>
              <a:buAutoNum type="arabicPeriod"/>
            </a:pPr>
            <a:endParaRPr lang="en-US" sz="2400" dirty="0"/>
          </a:p>
          <a:p>
            <a:pPr marL="514350" lvl="1" indent="-514350">
              <a:buFont typeface="+mj-lt"/>
              <a:buAutoNum type="arabicPeriod"/>
            </a:pPr>
            <a:endParaRPr lang="en-US" sz="2400" i="1" dirty="0"/>
          </a:p>
          <a:p>
            <a:pPr marL="0" lvl="1" indent="0" algn="ctr">
              <a:buNone/>
            </a:pPr>
            <a:endParaRPr lang="en-US" dirty="0"/>
          </a:p>
        </p:txBody>
      </p:sp>
      <p:sp>
        <p:nvSpPr>
          <p:cNvPr id="6" name="Title 1">
            <a:extLst>
              <a:ext uri="{FF2B5EF4-FFF2-40B4-BE49-F238E27FC236}">
                <a16:creationId xmlns:a16="http://schemas.microsoft.com/office/drawing/2014/main" id="{513FE8E1-E16D-4B39-BB99-AD21D186D74E}"/>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Users</a:t>
            </a:r>
          </a:p>
        </p:txBody>
      </p:sp>
      <p:sp>
        <p:nvSpPr>
          <p:cNvPr id="9" name="Frame 8">
            <a:extLst>
              <a:ext uri="{FF2B5EF4-FFF2-40B4-BE49-F238E27FC236}">
                <a16:creationId xmlns:a16="http://schemas.microsoft.com/office/drawing/2014/main" id="{1676DABE-64E7-4A5E-8E61-FA50879C3EAB}"/>
              </a:ext>
            </a:extLst>
          </p:cNvPr>
          <p:cNvSpPr/>
          <p:nvPr/>
        </p:nvSpPr>
        <p:spPr>
          <a:xfrm>
            <a:off x="5334000" y="2971800"/>
            <a:ext cx="1295400" cy="304800"/>
          </a:xfrm>
          <a:prstGeom prst="frame">
            <a:avLst>
              <a:gd name="adj1" fmla="val 22049"/>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FF97EA2D-7F7C-47C5-8A0F-51AC33078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188418"/>
            <a:ext cx="5907350" cy="2481165"/>
          </a:xfrm>
          <a:prstGeom prst="rect">
            <a:avLst/>
          </a:prstGeom>
          <a:ln>
            <a:solidFill>
              <a:schemeClr val="tx1"/>
            </a:solidFill>
          </a:ln>
        </p:spPr>
      </p:pic>
      <p:sp>
        <p:nvSpPr>
          <p:cNvPr id="11" name="Frame 10">
            <a:extLst>
              <a:ext uri="{FF2B5EF4-FFF2-40B4-BE49-F238E27FC236}">
                <a16:creationId xmlns:a16="http://schemas.microsoft.com/office/drawing/2014/main" id="{F22187AA-CC32-40C1-B42D-6ED461EAFC04}"/>
              </a:ext>
            </a:extLst>
          </p:cNvPr>
          <p:cNvSpPr/>
          <p:nvPr/>
        </p:nvSpPr>
        <p:spPr>
          <a:xfrm>
            <a:off x="4267200" y="3156012"/>
            <a:ext cx="1433949" cy="1394606"/>
          </a:xfrm>
          <a:prstGeom prst="frame">
            <a:avLst>
              <a:gd name="adj1" fmla="val 780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BA564496-12A8-473F-846D-172ECD49A4B1}"/>
              </a:ext>
            </a:extLst>
          </p:cNvPr>
          <p:cNvSpPr/>
          <p:nvPr/>
        </p:nvSpPr>
        <p:spPr>
          <a:xfrm>
            <a:off x="6658301" y="4343399"/>
            <a:ext cx="509516" cy="326183"/>
          </a:xfrm>
          <a:prstGeom prst="frame">
            <a:avLst>
              <a:gd name="adj1" fmla="val 18543"/>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10C2BD31-4BE4-46FC-BA08-538BBEA873A8}"/>
              </a:ext>
            </a:extLst>
          </p:cNvPr>
          <p:cNvPicPr>
            <a:picLocks noChangeAspect="1"/>
          </p:cNvPicPr>
          <p:nvPr/>
        </p:nvPicPr>
        <p:blipFill rotWithShape="1">
          <a:blip r:embed="rId4">
            <a:extLst>
              <a:ext uri="{28A0092B-C50C-407E-A947-70E740481C1C}">
                <a14:useLocalDpi xmlns:a14="http://schemas.microsoft.com/office/drawing/2010/main" val="0"/>
              </a:ext>
            </a:extLst>
          </a:blip>
          <a:srcRect r="18333"/>
          <a:stretch/>
        </p:blipFill>
        <p:spPr>
          <a:xfrm>
            <a:off x="3124199" y="1867591"/>
            <a:ext cx="6010923" cy="3122817"/>
          </a:xfrm>
          <a:prstGeom prst="rect">
            <a:avLst/>
          </a:prstGeom>
          <a:ln>
            <a:solidFill>
              <a:schemeClr val="tx1"/>
            </a:solidFill>
          </a:ln>
        </p:spPr>
      </p:pic>
      <p:sp>
        <p:nvSpPr>
          <p:cNvPr id="15" name="Frame 14">
            <a:extLst>
              <a:ext uri="{FF2B5EF4-FFF2-40B4-BE49-F238E27FC236}">
                <a16:creationId xmlns:a16="http://schemas.microsoft.com/office/drawing/2014/main" id="{E30BA755-E32A-4D21-AD63-D26595136DDA}"/>
              </a:ext>
            </a:extLst>
          </p:cNvPr>
          <p:cNvSpPr/>
          <p:nvPr/>
        </p:nvSpPr>
        <p:spPr>
          <a:xfrm>
            <a:off x="3121980" y="3789660"/>
            <a:ext cx="6022020" cy="629940"/>
          </a:xfrm>
          <a:prstGeom prst="frame">
            <a:avLst>
              <a:gd name="adj1" fmla="val 1471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99829272-9D53-4204-8904-B9C7794BC799}"/>
              </a:ext>
            </a:extLst>
          </p:cNvPr>
          <p:cNvSpPr/>
          <p:nvPr/>
        </p:nvSpPr>
        <p:spPr>
          <a:xfrm>
            <a:off x="3109290" y="3786980"/>
            <a:ext cx="395910" cy="629940"/>
          </a:xfrm>
          <a:prstGeom prst="frame">
            <a:avLst>
              <a:gd name="adj1" fmla="val 2385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923965DE-378A-431A-8588-7B40B8127795}"/>
              </a:ext>
            </a:extLst>
          </p:cNvPr>
          <p:cNvSpPr/>
          <p:nvPr/>
        </p:nvSpPr>
        <p:spPr>
          <a:xfrm>
            <a:off x="3337890" y="2671219"/>
            <a:ext cx="395910" cy="325140"/>
          </a:xfrm>
          <a:prstGeom prst="frame">
            <a:avLst>
              <a:gd name="adj1" fmla="val 2385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9F36DB90-0E33-43BB-9DCC-BD74578BD604}"/>
              </a:ext>
            </a:extLst>
          </p:cNvPr>
          <p:cNvSpPr/>
          <p:nvPr/>
        </p:nvSpPr>
        <p:spPr>
          <a:xfrm>
            <a:off x="3109290" y="1994138"/>
            <a:ext cx="426555" cy="286057"/>
          </a:xfrm>
          <a:prstGeom prst="frame">
            <a:avLst>
              <a:gd name="adj1" fmla="val 2385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18911322-4728-4D4C-B662-D97B45DB5D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7506" y="1867591"/>
            <a:ext cx="6013142" cy="3132852"/>
          </a:xfrm>
          <a:prstGeom prst="rect">
            <a:avLst/>
          </a:prstGeom>
          <a:ln>
            <a:solidFill>
              <a:schemeClr val="tx1"/>
            </a:solidFill>
          </a:ln>
        </p:spPr>
      </p:pic>
      <p:sp>
        <p:nvSpPr>
          <p:cNvPr id="21" name="Frame 20">
            <a:extLst>
              <a:ext uri="{FF2B5EF4-FFF2-40B4-BE49-F238E27FC236}">
                <a16:creationId xmlns:a16="http://schemas.microsoft.com/office/drawing/2014/main" id="{FFFDF839-7F1B-4266-A35A-1A508C6D1154}"/>
              </a:ext>
            </a:extLst>
          </p:cNvPr>
          <p:cNvSpPr/>
          <p:nvPr/>
        </p:nvSpPr>
        <p:spPr>
          <a:xfrm>
            <a:off x="3366408" y="2817237"/>
            <a:ext cx="1126040" cy="511133"/>
          </a:xfrm>
          <a:prstGeom prst="frame">
            <a:avLst>
              <a:gd name="adj1" fmla="val 2385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8710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1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11" grpId="0" animBg="1"/>
      <p:bldP spid="11"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CA43BB-3FD8-4314-9AC9-EDDEC4968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438401"/>
            <a:ext cx="5904333" cy="1981199"/>
          </a:xfrm>
          <a:prstGeom prst="rect">
            <a:avLst/>
          </a:prstGeom>
          <a:ln>
            <a:solidFill>
              <a:schemeClr val="tx1"/>
            </a:solidFill>
          </a:ln>
        </p:spPr>
      </p:pic>
      <p:sp>
        <p:nvSpPr>
          <p:cNvPr id="3" name="Content Placeholder 2"/>
          <p:cNvSpPr>
            <a:spLocks noGrp="1"/>
          </p:cNvSpPr>
          <p:nvPr>
            <p:ph idx="1"/>
          </p:nvPr>
        </p:nvSpPr>
        <p:spPr>
          <a:xfrm>
            <a:off x="36250" y="1066801"/>
            <a:ext cx="2820084" cy="5257800"/>
          </a:xfrm>
        </p:spPr>
        <p:txBody>
          <a:bodyPr/>
          <a:lstStyle/>
          <a:p>
            <a:pPr marL="0" lvl="1" indent="0" algn="ctr">
              <a:buNone/>
            </a:pPr>
            <a:r>
              <a:rPr lang="en-US" sz="2400" dirty="0"/>
              <a:t>ADD Users Landing Page</a:t>
            </a:r>
          </a:p>
          <a:p>
            <a:pPr marL="457200" lvl="1" indent="-457200">
              <a:buFont typeface="+mj-lt"/>
              <a:buAutoNum type="arabicPeriod"/>
            </a:pPr>
            <a:r>
              <a:rPr lang="en-US" sz="2000" dirty="0"/>
              <a:t>Input users school issued email address</a:t>
            </a:r>
          </a:p>
          <a:p>
            <a:pPr marL="457200" lvl="1" indent="-457200">
              <a:buFont typeface="+mj-lt"/>
              <a:buAutoNum type="arabicPeriod"/>
            </a:pPr>
            <a:r>
              <a:rPr lang="en-US" sz="2000" dirty="0"/>
              <a:t>Select </a:t>
            </a:r>
            <a:r>
              <a:rPr lang="en-US" sz="2000" i="1" dirty="0"/>
              <a:t>Add user </a:t>
            </a:r>
            <a:r>
              <a:rPr lang="en-US" sz="2000" dirty="0"/>
              <a:t>or </a:t>
            </a:r>
            <a:r>
              <a:rPr lang="en-US" sz="2000" i="1" dirty="0"/>
              <a:t>Add role</a:t>
            </a:r>
          </a:p>
          <a:p>
            <a:pPr marL="457200" lvl="1" indent="-457200">
              <a:buFont typeface="+mj-lt"/>
              <a:buAutoNum type="arabicPeriod"/>
            </a:pPr>
            <a:r>
              <a:rPr lang="en-US" sz="2000" dirty="0"/>
              <a:t>Input user information</a:t>
            </a:r>
          </a:p>
          <a:p>
            <a:pPr marL="457200" lvl="1" indent="-457200">
              <a:buFont typeface="+mj-lt"/>
              <a:buAutoNum type="arabicPeriod"/>
            </a:pPr>
            <a:r>
              <a:rPr lang="en-US" sz="2000" dirty="0"/>
              <a:t>Create user roles</a:t>
            </a:r>
          </a:p>
          <a:p>
            <a:pPr marL="857250" lvl="2" indent="-457200">
              <a:buFont typeface="+mj-lt"/>
              <a:buAutoNum type="arabicPeriod"/>
            </a:pPr>
            <a:r>
              <a:rPr lang="en-US" sz="1600" dirty="0"/>
              <a:t>NOTE: There are </a:t>
            </a:r>
            <a:r>
              <a:rPr lang="en-US" sz="1600" b="1" dirty="0"/>
              <a:t>VERY FEW </a:t>
            </a:r>
            <a:r>
              <a:rPr lang="en-US" sz="1600" dirty="0"/>
              <a:t>reasons why a user would need multiple roles.</a:t>
            </a:r>
          </a:p>
          <a:p>
            <a:pPr marL="857250" lvl="2" indent="-457200">
              <a:buFont typeface="+mj-lt"/>
              <a:buAutoNum type="arabicPeriod"/>
            </a:pPr>
            <a:r>
              <a:rPr lang="en-US" sz="1600" dirty="0"/>
              <a:t>Let’s discuss</a:t>
            </a:r>
          </a:p>
          <a:p>
            <a:pPr marL="457200" lvl="1" indent="-457200">
              <a:buFont typeface="+mj-lt"/>
              <a:buAutoNum type="arabicPeriod"/>
            </a:pPr>
            <a:r>
              <a:rPr lang="en-US" sz="2000" dirty="0"/>
              <a:t>Select Save</a:t>
            </a:r>
          </a:p>
          <a:p>
            <a:pPr marL="457200" lvl="1" indent="-457200">
              <a:buFont typeface="+mj-lt"/>
              <a:buAutoNum type="arabicPeriod"/>
            </a:pPr>
            <a:r>
              <a:rPr lang="en-US" sz="2000" dirty="0"/>
              <a:t>Assure Confirmation</a:t>
            </a:r>
          </a:p>
          <a:p>
            <a:pPr marL="457200" lvl="1" indent="-457200">
              <a:buFont typeface="+mj-lt"/>
              <a:buAutoNum type="arabicPeriod"/>
            </a:pPr>
            <a:endParaRPr lang="en-US" sz="2000" i="1" dirty="0"/>
          </a:p>
          <a:p>
            <a:pPr marL="514350" lvl="1" indent="-514350">
              <a:buFont typeface="+mj-lt"/>
              <a:buAutoNum type="arabicPeriod"/>
            </a:pPr>
            <a:endParaRPr lang="en-US" sz="2400" i="1" dirty="0"/>
          </a:p>
          <a:p>
            <a:pPr marL="0" lvl="1" indent="0" algn="ctr">
              <a:buNone/>
            </a:pPr>
            <a:endParaRPr lang="en-US" dirty="0"/>
          </a:p>
        </p:txBody>
      </p:sp>
      <p:sp>
        <p:nvSpPr>
          <p:cNvPr id="6" name="Title 1">
            <a:extLst>
              <a:ext uri="{FF2B5EF4-FFF2-40B4-BE49-F238E27FC236}">
                <a16:creationId xmlns:a16="http://schemas.microsoft.com/office/drawing/2014/main" id="{513FE8E1-E16D-4B39-BB99-AD21D186D74E}"/>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Users</a:t>
            </a:r>
          </a:p>
        </p:txBody>
      </p:sp>
      <p:sp>
        <p:nvSpPr>
          <p:cNvPr id="15" name="Frame 14">
            <a:extLst>
              <a:ext uri="{FF2B5EF4-FFF2-40B4-BE49-F238E27FC236}">
                <a16:creationId xmlns:a16="http://schemas.microsoft.com/office/drawing/2014/main" id="{E30BA755-E32A-4D21-AD63-D26595136DDA}"/>
              </a:ext>
            </a:extLst>
          </p:cNvPr>
          <p:cNvSpPr/>
          <p:nvPr/>
        </p:nvSpPr>
        <p:spPr>
          <a:xfrm>
            <a:off x="4712293" y="3754538"/>
            <a:ext cx="1676400" cy="457200"/>
          </a:xfrm>
          <a:prstGeom prst="frame">
            <a:avLst>
              <a:gd name="adj1" fmla="val 1471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5963DAB6-595C-46BB-9C96-C3091E1F6633}"/>
              </a:ext>
            </a:extLst>
          </p:cNvPr>
          <p:cNvSpPr/>
          <p:nvPr/>
        </p:nvSpPr>
        <p:spPr>
          <a:xfrm>
            <a:off x="7428332" y="3983138"/>
            <a:ext cx="1715667" cy="457200"/>
          </a:xfrm>
          <a:prstGeom prst="frame">
            <a:avLst>
              <a:gd name="adj1" fmla="val 1471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F5F5E669-2F16-4CD8-B0A8-EB40F807E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324099"/>
            <a:ext cx="6132933" cy="2209801"/>
          </a:xfrm>
          <a:prstGeom prst="rect">
            <a:avLst/>
          </a:prstGeom>
          <a:ln>
            <a:solidFill>
              <a:schemeClr val="tx1"/>
            </a:solidFill>
          </a:ln>
        </p:spPr>
      </p:pic>
      <p:sp>
        <p:nvSpPr>
          <p:cNvPr id="22" name="Frame 21">
            <a:extLst>
              <a:ext uri="{FF2B5EF4-FFF2-40B4-BE49-F238E27FC236}">
                <a16:creationId xmlns:a16="http://schemas.microsoft.com/office/drawing/2014/main" id="{028F72F8-2FBB-48B1-B746-05A1E20656CA}"/>
              </a:ext>
            </a:extLst>
          </p:cNvPr>
          <p:cNvSpPr/>
          <p:nvPr/>
        </p:nvSpPr>
        <p:spPr>
          <a:xfrm>
            <a:off x="2865951" y="3205710"/>
            <a:ext cx="5220866" cy="1044746"/>
          </a:xfrm>
          <a:prstGeom prst="frame">
            <a:avLst>
              <a:gd name="adj1" fmla="val 1037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6ED03BCE-08A6-4710-867F-8ECD8F48D252}"/>
              </a:ext>
            </a:extLst>
          </p:cNvPr>
          <p:cNvSpPr/>
          <p:nvPr/>
        </p:nvSpPr>
        <p:spPr>
          <a:xfrm>
            <a:off x="2872210" y="2269338"/>
            <a:ext cx="5220866" cy="1044746"/>
          </a:xfrm>
          <a:prstGeom prst="frame">
            <a:avLst>
              <a:gd name="adj1" fmla="val 1037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5372B846-FF83-47F0-9777-94D5D2E0A117}"/>
              </a:ext>
            </a:extLst>
          </p:cNvPr>
          <p:cNvSpPr/>
          <p:nvPr/>
        </p:nvSpPr>
        <p:spPr>
          <a:xfrm>
            <a:off x="5580801" y="4250456"/>
            <a:ext cx="501936" cy="350555"/>
          </a:xfrm>
          <a:prstGeom prst="frame">
            <a:avLst>
              <a:gd name="adj1" fmla="val 2329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25" name="Picture 24">
            <a:extLst>
              <a:ext uri="{FF2B5EF4-FFF2-40B4-BE49-F238E27FC236}">
                <a16:creationId xmlns:a16="http://schemas.microsoft.com/office/drawing/2014/main" id="{7252D1F9-357C-4F98-BD51-A511CC89C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100" y="2324099"/>
            <a:ext cx="4800000" cy="2209802"/>
          </a:xfrm>
          <a:prstGeom prst="rect">
            <a:avLst/>
          </a:prstGeom>
          <a:ln>
            <a:solidFill>
              <a:schemeClr val="tx1"/>
            </a:solidFill>
          </a:ln>
        </p:spPr>
      </p:pic>
      <p:sp>
        <p:nvSpPr>
          <p:cNvPr id="26" name="Frame 25">
            <a:extLst>
              <a:ext uri="{FF2B5EF4-FFF2-40B4-BE49-F238E27FC236}">
                <a16:creationId xmlns:a16="http://schemas.microsoft.com/office/drawing/2014/main" id="{F96DB9BE-A1EC-4DC3-AA10-AF0197B5357C}"/>
              </a:ext>
            </a:extLst>
          </p:cNvPr>
          <p:cNvSpPr/>
          <p:nvPr/>
        </p:nvSpPr>
        <p:spPr>
          <a:xfrm>
            <a:off x="5574333" y="4037899"/>
            <a:ext cx="1108948" cy="457200"/>
          </a:xfrm>
          <a:prstGeom prst="frame">
            <a:avLst>
              <a:gd name="adj1" fmla="val 20279"/>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07882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2" grpId="0" animBg="1"/>
      <p:bldP spid="22" grpId="1" animBg="1"/>
      <p:bldP spid="23" grpId="0" animBg="1"/>
      <p:bldP spid="23" grpId="1" animBg="1"/>
      <p:bldP spid="24" grpId="0" animBg="1"/>
      <p:bldP spid="24" grpId="1"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50" y="1066801"/>
            <a:ext cx="2820084" cy="5257800"/>
          </a:xfrm>
        </p:spPr>
        <p:txBody>
          <a:bodyPr/>
          <a:lstStyle/>
          <a:p>
            <a:pPr marL="457200" lvl="1" indent="-457200">
              <a:buFont typeface="+mj-lt"/>
              <a:buAutoNum type="arabicPeriod"/>
            </a:pPr>
            <a:endParaRPr lang="en-US" sz="2000" i="1" dirty="0"/>
          </a:p>
          <a:p>
            <a:pPr marL="514350" lvl="1" indent="-514350">
              <a:buFont typeface="+mj-lt"/>
              <a:buAutoNum type="arabicPeriod"/>
            </a:pPr>
            <a:endParaRPr lang="en-US" sz="2400" i="1" dirty="0"/>
          </a:p>
          <a:p>
            <a:pPr marL="0" lvl="1" indent="0" algn="ctr">
              <a:buNone/>
            </a:pPr>
            <a:endParaRPr lang="en-US" dirty="0"/>
          </a:p>
        </p:txBody>
      </p:sp>
      <p:sp>
        <p:nvSpPr>
          <p:cNvPr id="6" name="Title 1">
            <a:extLst>
              <a:ext uri="{FF2B5EF4-FFF2-40B4-BE49-F238E27FC236}">
                <a16:creationId xmlns:a16="http://schemas.microsoft.com/office/drawing/2014/main" id="{513FE8E1-E16D-4B39-BB99-AD21D186D74E}"/>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Rosters</a:t>
            </a:r>
          </a:p>
        </p:txBody>
      </p:sp>
      <p:sp>
        <p:nvSpPr>
          <p:cNvPr id="2" name="TextBox 1">
            <a:extLst>
              <a:ext uri="{FF2B5EF4-FFF2-40B4-BE49-F238E27FC236}">
                <a16:creationId xmlns:a16="http://schemas.microsoft.com/office/drawing/2014/main" id="{8EC7DD02-71FE-4056-B431-309E5E806338}"/>
              </a:ext>
            </a:extLst>
          </p:cNvPr>
          <p:cNvSpPr txBox="1"/>
          <p:nvPr/>
        </p:nvSpPr>
        <p:spPr>
          <a:xfrm>
            <a:off x="266700" y="1219200"/>
            <a:ext cx="8610600" cy="5847755"/>
          </a:xfrm>
          <a:prstGeom prst="rect">
            <a:avLst/>
          </a:prstGeom>
          <a:noFill/>
        </p:spPr>
        <p:txBody>
          <a:bodyPr wrap="square" rtlCol="0">
            <a:spAutoFit/>
          </a:bodyPr>
          <a:lstStyle/>
          <a:p>
            <a:pPr algn="ctr"/>
            <a:r>
              <a:rPr lang="en-US" sz="3200" dirty="0"/>
              <a:t>Activity</a:t>
            </a:r>
          </a:p>
          <a:p>
            <a:pPr algn="ctr"/>
            <a:endParaRPr lang="en-US" dirty="0"/>
          </a:p>
          <a:p>
            <a:pPr marL="342900" indent="-342900">
              <a:buFont typeface="+mj-lt"/>
              <a:buAutoNum type="arabicPeriod"/>
            </a:pPr>
            <a:r>
              <a:rPr lang="en-US" dirty="0"/>
              <a:t>Gather with 4 other educators</a:t>
            </a:r>
          </a:p>
          <a:p>
            <a:pPr marL="800100" lvl="1" indent="-342900">
              <a:buFont typeface="+mj-lt"/>
              <a:buAutoNum type="alphaUcPeriod"/>
            </a:pPr>
            <a:r>
              <a:rPr lang="en-US" dirty="0"/>
              <a:t>Determine who will be the District Assessment Coordinator (Coordinator)</a:t>
            </a:r>
          </a:p>
          <a:p>
            <a:pPr marL="800100" lvl="1" indent="-342900">
              <a:buFont typeface="+mj-lt"/>
              <a:buAutoNum type="alphaUcPeriod"/>
            </a:pPr>
            <a:r>
              <a:rPr lang="en-US" dirty="0"/>
              <a:t>Remaining three will act as teachers</a:t>
            </a:r>
          </a:p>
          <a:p>
            <a:pPr marL="800100" lvl="1" indent="-342900">
              <a:buFont typeface="+mj-lt"/>
              <a:buAutoNum type="alphaUcPeriod"/>
            </a:pPr>
            <a:endParaRPr lang="en-US" dirty="0"/>
          </a:p>
          <a:p>
            <a:pPr marL="342900" indent="-342900">
              <a:buFont typeface="+mj-lt"/>
              <a:buAutoNum type="arabicPeriod"/>
            </a:pPr>
            <a:r>
              <a:rPr lang="en-US" dirty="0"/>
              <a:t>Coordinator decides on a specific way to sort the deck of cards and distributes amongst all four participants</a:t>
            </a:r>
          </a:p>
          <a:p>
            <a:pPr marL="342900" indent="-342900">
              <a:buFont typeface="+mj-lt"/>
              <a:buAutoNum type="arabicPeriod"/>
            </a:pPr>
            <a:endParaRPr lang="en-US" dirty="0"/>
          </a:p>
          <a:p>
            <a:pPr marL="342900" indent="-342900">
              <a:buFont typeface="+mj-lt"/>
              <a:buAutoNum type="arabicPeriod"/>
            </a:pPr>
            <a:r>
              <a:rPr lang="en-US" dirty="0"/>
              <a:t>Coordinator recollects the cards and places the deck in front of the person to the left, who becomes the new Coordinator</a:t>
            </a:r>
          </a:p>
          <a:p>
            <a:pPr marL="342900" indent="-342900">
              <a:buFont typeface="+mj-lt"/>
              <a:buAutoNum type="arabicPeriod"/>
            </a:pPr>
            <a:endParaRPr lang="en-US" dirty="0"/>
          </a:p>
          <a:p>
            <a:pPr marL="342900" indent="-342900">
              <a:buFont typeface="+mj-lt"/>
              <a:buAutoNum type="arabicPeriod"/>
            </a:pPr>
            <a:r>
              <a:rPr lang="en-US" dirty="0"/>
              <a:t>New Coordinator sorts the deck differently and distributes amongst all four participants</a:t>
            </a:r>
          </a:p>
          <a:p>
            <a:pPr marL="342900" indent="-342900">
              <a:buFont typeface="+mj-lt"/>
              <a:buAutoNum type="arabicPeriod"/>
            </a:pPr>
            <a:endParaRPr lang="en-US" dirty="0"/>
          </a:p>
          <a:p>
            <a:pPr marL="342900" indent="-342900">
              <a:buFont typeface="+mj-lt"/>
              <a:buAutoNum type="arabicPeriod"/>
            </a:pPr>
            <a:r>
              <a:rPr lang="en-US" dirty="0"/>
              <a:t>Repeat steps 2-4 until everyone has had a chance to sort the deck differently. </a:t>
            </a:r>
          </a:p>
          <a:p>
            <a:pPr marL="342900" indent="-342900">
              <a:buFont typeface="+mj-lt"/>
              <a:buAutoNum type="arabicPeriod"/>
            </a:pPr>
            <a:endParaRPr lang="en-US" dirty="0"/>
          </a:p>
          <a:p>
            <a:pPr marL="342900" indent="-342900">
              <a:buFont typeface="+mj-lt"/>
              <a:buAutoNum type="arabicPeriod"/>
            </a:pPr>
            <a:r>
              <a:rPr lang="en-US" dirty="0"/>
              <a:t>Group discussion of ROSTERS</a:t>
            </a:r>
          </a:p>
          <a:p>
            <a:pPr marL="342900" indent="-342900">
              <a:buFont typeface="+mj-lt"/>
              <a:buAutoNum type="arabicPeriod"/>
            </a:pPr>
            <a:endParaRPr lang="en-US" dirty="0"/>
          </a:p>
          <a:p>
            <a:pPr lvl="1"/>
            <a:endParaRPr lang="en-US" dirty="0"/>
          </a:p>
        </p:txBody>
      </p:sp>
    </p:spTree>
    <p:extLst>
      <p:ext uri="{BB962C8B-B14F-4D97-AF65-F5344CB8AC3E}">
        <p14:creationId xmlns:p14="http://schemas.microsoft.com/office/powerpoint/2010/main" val="3440646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3A2C4C-BC7C-4512-91E3-329AF3D00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87" y="2834140"/>
            <a:ext cx="8707008" cy="3565008"/>
          </a:xfrm>
          <a:prstGeom prst="rect">
            <a:avLst/>
          </a:prstGeom>
          <a:ln>
            <a:solidFill>
              <a:schemeClr val="tx1"/>
            </a:solidFill>
          </a:ln>
        </p:spPr>
      </p:pic>
      <p:sp>
        <p:nvSpPr>
          <p:cNvPr id="3" name="Content Placeholder 2"/>
          <p:cNvSpPr>
            <a:spLocks noGrp="1"/>
          </p:cNvSpPr>
          <p:nvPr>
            <p:ph idx="1"/>
          </p:nvPr>
        </p:nvSpPr>
        <p:spPr>
          <a:xfrm>
            <a:off x="36250" y="1066801"/>
            <a:ext cx="2820084" cy="5257800"/>
          </a:xfrm>
        </p:spPr>
        <p:txBody>
          <a:bodyPr/>
          <a:lstStyle/>
          <a:p>
            <a:pPr marL="457200" lvl="1" indent="-457200">
              <a:buFont typeface="+mj-lt"/>
              <a:buAutoNum type="arabicPeriod"/>
            </a:pPr>
            <a:endParaRPr lang="en-US" sz="2000" i="1" dirty="0"/>
          </a:p>
          <a:p>
            <a:pPr marL="514350" lvl="1" indent="-514350">
              <a:buFont typeface="+mj-lt"/>
              <a:buAutoNum type="arabicPeriod"/>
            </a:pPr>
            <a:endParaRPr lang="en-US" sz="2400" i="1" dirty="0"/>
          </a:p>
          <a:p>
            <a:pPr marL="0" lvl="1" indent="0" algn="ctr">
              <a:buNone/>
            </a:pPr>
            <a:endParaRPr lang="en-US" dirty="0"/>
          </a:p>
        </p:txBody>
      </p:sp>
      <p:sp>
        <p:nvSpPr>
          <p:cNvPr id="6" name="Title 1">
            <a:extLst>
              <a:ext uri="{FF2B5EF4-FFF2-40B4-BE49-F238E27FC236}">
                <a16:creationId xmlns:a16="http://schemas.microsoft.com/office/drawing/2014/main" id="{513FE8E1-E16D-4B39-BB99-AD21D186D74E}"/>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Rosters</a:t>
            </a:r>
          </a:p>
        </p:txBody>
      </p:sp>
      <p:pic>
        <p:nvPicPr>
          <p:cNvPr id="4" name="Picture 3">
            <a:extLst>
              <a:ext uri="{FF2B5EF4-FFF2-40B4-BE49-F238E27FC236}">
                <a16:creationId xmlns:a16="http://schemas.microsoft.com/office/drawing/2014/main" id="{3C6E22C6-FFF9-4D57-9C6A-38DB4EA4F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267383"/>
            <a:ext cx="4023490" cy="5057218"/>
          </a:xfrm>
          <a:prstGeom prst="rect">
            <a:avLst/>
          </a:prstGeom>
          <a:ln>
            <a:solidFill>
              <a:schemeClr val="tx1"/>
            </a:solidFill>
          </a:ln>
        </p:spPr>
      </p:pic>
      <p:sp>
        <p:nvSpPr>
          <p:cNvPr id="7" name="Frame 6">
            <a:extLst>
              <a:ext uri="{FF2B5EF4-FFF2-40B4-BE49-F238E27FC236}">
                <a16:creationId xmlns:a16="http://schemas.microsoft.com/office/drawing/2014/main" id="{735B961E-A284-4601-AC2A-1E3AF6B6D198}"/>
              </a:ext>
            </a:extLst>
          </p:cNvPr>
          <p:cNvSpPr/>
          <p:nvPr/>
        </p:nvSpPr>
        <p:spPr>
          <a:xfrm>
            <a:off x="5486400" y="3543300"/>
            <a:ext cx="838200" cy="342900"/>
          </a:xfrm>
          <a:prstGeom prst="frame">
            <a:avLst>
              <a:gd name="adj1" fmla="val 281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8" name="Content Placeholder 2">
            <a:extLst>
              <a:ext uri="{FF2B5EF4-FFF2-40B4-BE49-F238E27FC236}">
                <a16:creationId xmlns:a16="http://schemas.microsoft.com/office/drawing/2014/main" id="{8A892B02-4D9A-4875-9ED0-9BC0468F4EB9}"/>
              </a:ext>
            </a:extLst>
          </p:cNvPr>
          <p:cNvSpPr txBox="1">
            <a:spLocks/>
          </p:cNvSpPr>
          <p:nvPr/>
        </p:nvSpPr>
        <p:spPr bwMode="auto">
          <a:xfrm>
            <a:off x="233387" y="904078"/>
            <a:ext cx="8808980" cy="1355206"/>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400050">
              <a:buFont typeface="Arial" charset="0"/>
              <a:buNone/>
            </a:pPr>
            <a:r>
              <a:rPr lang="en-US" sz="2400" dirty="0"/>
              <a:t>Creating Rosters</a:t>
            </a:r>
          </a:p>
          <a:p>
            <a:pPr marL="457200" lvl="1" indent="-457200">
              <a:buFont typeface="+mj-lt"/>
              <a:buAutoNum type="arabicPeriod"/>
            </a:pPr>
            <a:r>
              <a:rPr lang="en-US" sz="2000" dirty="0"/>
              <a:t>Select ADD Roster in TIDE</a:t>
            </a:r>
          </a:p>
          <a:p>
            <a:pPr marL="457200" lvl="1" indent="-457200">
              <a:buFont typeface="+mj-lt"/>
              <a:buAutoNum type="arabicPeriod"/>
            </a:pPr>
            <a:r>
              <a:rPr lang="en-US" sz="2000" dirty="0"/>
              <a:t>Filter appropriately</a:t>
            </a:r>
          </a:p>
          <a:p>
            <a:pPr marL="857250" lvl="2" indent="-457200">
              <a:buFont typeface="+mj-lt"/>
              <a:buAutoNum type="arabicPeriod"/>
            </a:pPr>
            <a:r>
              <a:rPr lang="en-US" sz="1600" dirty="0"/>
              <a:t>Click Search</a:t>
            </a:r>
          </a:p>
          <a:p>
            <a:pPr marL="857250" lvl="2" indent="-457200">
              <a:buFont typeface="+mj-lt"/>
              <a:buAutoNum type="arabicPeriod"/>
            </a:pPr>
            <a:endParaRPr lang="en-US" sz="1600" dirty="0"/>
          </a:p>
          <a:p>
            <a:pPr marL="857250" lvl="2" indent="-457200">
              <a:buFont typeface="+mj-lt"/>
              <a:buAutoNum type="arabicPeriod"/>
            </a:pPr>
            <a:endParaRPr lang="en-US" sz="1600" dirty="0"/>
          </a:p>
          <a:p>
            <a:pPr marL="857250" lvl="2" indent="-457200">
              <a:buFont typeface="+mj-lt"/>
              <a:buAutoNum type="arabicPeriod"/>
            </a:pPr>
            <a:endParaRPr lang="en-US" sz="1600" dirty="0"/>
          </a:p>
          <a:p>
            <a:pPr marL="857250" lvl="2" indent="-457200">
              <a:buFont typeface="+mj-lt"/>
              <a:buAutoNum type="arabicPeriod"/>
            </a:pPr>
            <a:endParaRPr lang="en-US" sz="1600" dirty="0"/>
          </a:p>
          <a:p>
            <a:pPr marL="857250" lvl="2" indent="-457200">
              <a:buFont typeface="+mj-lt"/>
              <a:buAutoNum type="arabicPeriod"/>
            </a:pPr>
            <a:endParaRPr lang="en-US" sz="1600" dirty="0"/>
          </a:p>
          <a:p>
            <a:pPr marL="857250" lvl="2" indent="-457200">
              <a:buFont typeface="+mj-lt"/>
              <a:buAutoNum type="arabicPeriod"/>
            </a:pPr>
            <a:endParaRPr lang="en-US" sz="1600" dirty="0"/>
          </a:p>
          <a:p>
            <a:pPr marL="857250" lvl="2" indent="-457200">
              <a:buFont typeface="+mj-lt"/>
              <a:buAutoNum type="arabicPeriod"/>
            </a:pPr>
            <a:endParaRPr lang="en-US" sz="1600" dirty="0"/>
          </a:p>
          <a:p>
            <a:pPr marL="457200" lvl="1" indent="-457200">
              <a:buFont typeface="+mj-lt"/>
              <a:buAutoNum type="arabicPeriod"/>
            </a:pPr>
            <a:r>
              <a:rPr lang="en-US" sz="2000" dirty="0"/>
              <a:t>Use system to create rosters as desired</a:t>
            </a:r>
          </a:p>
          <a:p>
            <a:pPr marL="857250" lvl="2" indent="-457200">
              <a:buFont typeface="+mj-lt"/>
              <a:buAutoNum type="arabicPeriod"/>
            </a:pPr>
            <a:r>
              <a:rPr lang="en-US" sz="1600" dirty="0"/>
              <a:t>Roster Name</a:t>
            </a:r>
          </a:p>
          <a:p>
            <a:pPr marL="857250" lvl="2" indent="-457200">
              <a:buFont typeface="+mj-lt"/>
              <a:buAutoNum type="arabicPeriod"/>
            </a:pPr>
            <a:r>
              <a:rPr lang="en-US" sz="1600" dirty="0"/>
              <a:t>Teacher</a:t>
            </a:r>
          </a:p>
          <a:p>
            <a:pPr marL="857250" lvl="2" indent="-457200">
              <a:buFont typeface="+mj-lt"/>
              <a:buAutoNum type="arabicPeriod"/>
            </a:pPr>
            <a:r>
              <a:rPr lang="en-US" sz="1600" dirty="0"/>
              <a:t>Student Selection</a:t>
            </a:r>
          </a:p>
          <a:p>
            <a:pPr marL="457200" lvl="1" indent="-457200">
              <a:buFont typeface="+mj-lt"/>
              <a:buAutoNum type="arabicPeriod"/>
            </a:pPr>
            <a:endParaRPr lang="en-US" sz="2000" dirty="0"/>
          </a:p>
          <a:p>
            <a:pPr marL="457200" lvl="1" indent="-457200">
              <a:buFont typeface="+mj-lt"/>
              <a:buAutoNum type="arabicPeriod"/>
            </a:pPr>
            <a:endParaRPr lang="en-US" sz="2000" i="1" dirty="0"/>
          </a:p>
          <a:p>
            <a:pPr marL="514350" lvl="1" indent="-514350">
              <a:buFont typeface="+mj-lt"/>
              <a:buAutoNum type="arabicPeriod"/>
            </a:pPr>
            <a:endParaRPr lang="en-US" sz="2400" i="1" dirty="0"/>
          </a:p>
          <a:p>
            <a:pPr marL="0" lvl="1" indent="0" algn="ctr">
              <a:buFont typeface="Arial" charset="0"/>
              <a:buNone/>
            </a:pPr>
            <a:endParaRPr lang="en-US" dirty="0"/>
          </a:p>
        </p:txBody>
      </p:sp>
      <p:sp>
        <p:nvSpPr>
          <p:cNvPr id="10" name="Frame 9">
            <a:extLst>
              <a:ext uri="{FF2B5EF4-FFF2-40B4-BE49-F238E27FC236}">
                <a16:creationId xmlns:a16="http://schemas.microsoft.com/office/drawing/2014/main" id="{5E761044-9E3E-4BE0-AB12-F3CB12460485}"/>
              </a:ext>
            </a:extLst>
          </p:cNvPr>
          <p:cNvSpPr/>
          <p:nvPr/>
        </p:nvSpPr>
        <p:spPr>
          <a:xfrm>
            <a:off x="4876800" y="6052237"/>
            <a:ext cx="838200" cy="342900"/>
          </a:xfrm>
          <a:prstGeom prst="frame">
            <a:avLst>
              <a:gd name="adj1" fmla="val 281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1" name="Frame 10">
            <a:extLst>
              <a:ext uri="{FF2B5EF4-FFF2-40B4-BE49-F238E27FC236}">
                <a16:creationId xmlns:a16="http://schemas.microsoft.com/office/drawing/2014/main" id="{26DC06CE-78E0-476F-8AE5-DF732B71C996}"/>
              </a:ext>
            </a:extLst>
          </p:cNvPr>
          <p:cNvSpPr/>
          <p:nvPr/>
        </p:nvSpPr>
        <p:spPr>
          <a:xfrm>
            <a:off x="1311286" y="4522340"/>
            <a:ext cx="7375514" cy="1431582"/>
          </a:xfrm>
          <a:prstGeom prst="frame">
            <a:avLst>
              <a:gd name="adj1" fmla="val 11365"/>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4A6556AF-D914-4E15-ACBA-7DEB0B520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3199"/>
            <a:ext cx="9144000" cy="3805357"/>
          </a:xfrm>
          <a:prstGeom prst="rect">
            <a:avLst/>
          </a:prstGeom>
          <a:ln>
            <a:solidFill>
              <a:schemeClr val="tx1"/>
            </a:solidFill>
          </a:ln>
        </p:spPr>
      </p:pic>
      <p:sp>
        <p:nvSpPr>
          <p:cNvPr id="14" name="Frame 13">
            <a:extLst>
              <a:ext uri="{FF2B5EF4-FFF2-40B4-BE49-F238E27FC236}">
                <a16:creationId xmlns:a16="http://schemas.microsoft.com/office/drawing/2014/main" id="{48485682-A876-4EA7-B6DD-1E05C9764A41}"/>
              </a:ext>
            </a:extLst>
          </p:cNvPr>
          <p:cNvSpPr/>
          <p:nvPr/>
        </p:nvSpPr>
        <p:spPr>
          <a:xfrm>
            <a:off x="1441706" y="3249209"/>
            <a:ext cx="1422804" cy="358732"/>
          </a:xfrm>
          <a:prstGeom prst="frame">
            <a:avLst>
              <a:gd name="adj1" fmla="val 2385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849C54C9-66B4-420A-846D-ECA986ACA70B}"/>
              </a:ext>
            </a:extLst>
          </p:cNvPr>
          <p:cNvSpPr/>
          <p:nvPr/>
        </p:nvSpPr>
        <p:spPr>
          <a:xfrm>
            <a:off x="1451578" y="3391924"/>
            <a:ext cx="1422804" cy="358732"/>
          </a:xfrm>
          <a:prstGeom prst="frame">
            <a:avLst>
              <a:gd name="adj1" fmla="val 2385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2D15C77B-1AD4-448E-9885-6C971789B98D}"/>
              </a:ext>
            </a:extLst>
          </p:cNvPr>
          <p:cNvSpPr/>
          <p:nvPr/>
        </p:nvSpPr>
        <p:spPr>
          <a:xfrm>
            <a:off x="-6856" y="4010937"/>
            <a:ext cx="4535750" cy="2338428"/>
          </a:xfrm>
          <a:prstGeom prst="frame">
            <a:avLst>
              <a:gd name="adj1" fmla="val 482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4779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4" grpId="0" animBg="1"/>
      <p:bldP spid="14" grpId="1" animBg="1"/>
      <p:bldP spid="15" grpId="0" animBg="1"/>
      <p:bldP spid="15" grpId="1"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A892B02-4D9A-4875-9ED0-9BC0468F4EB9}"/>
              </a:ext>
            </a:extLst>
          </p:cNvPr>
          <p:cNvSpPr txBox="1">
            <a:spLocks/>
          </p:cNvSpPr>
          <p:nvPr/>
        </p:nvSpPr>
        <p:spPr bwMode="auto">
          <a:xfrm>
            <a:off x="167510" y="902368"/>
            <a:ext cx="8808980" cy="1688432"/>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400050">
              <a:buFont typeface="Arial" charset="0"/>
              <a:buNone/>
            </a:pPr>
            <a:r>
              <a:rPr lang="en-US" sz="2400" dirty="0"/>
              <a:t>Creating Rosters</a:t>
            </a:r>
          </a:p>
          <a:p>
            <a:pPr marL="457200" lvl="1" indent="-457200">
              <a:buFont typeface="+mj-lt"/>
              <a:buAutoNum type="arabicPeriod" startAt="4"/>
            </a:pPr>
            <a:r>
              <a:rPr lang="en-US" sz="2000" dirty="0"/>
              <a:t>Select appropriate students</a:t>
            </a:r>
          </a:p>
          <a:p>
            <a:pPr marL="857250" lvl="2" indent="-457200">
              <a:buFont typeface="+mj-lt"/>
              <a:buAutoNum type="arabicPeriod"/>
            </a:pPr>
            <a:r>
              <a:rPr lang="en-US" sz="1600" dirty="0"/>
              <a:t>Add All or Add Selected</a:t>
            </a:r>
          </a:p>
          <a:p>
            <a:pPr marL="857250" lvl="2" indent="-457200">
              <a:buFont typeface="+mj-lt"/>
              <a:buAutoNum type="arabicPeriod"/>
            </a:pPr>
            <a:r>
              <a:rPr lang="en-US" sz="1600" dirty="0"/>
              <a:t>Once completed select appropriate ADD button</a:t>
            </a:r>
          </a:p>
          <a:p>
            <a:pPr marL="857250" lvl="2" indent="-457200">
              <a:buFont typeface="+mj-lt"/>
              <a:buAutoNum type="arabicPeriod"/>
            </a:pPr>
            <a:endParaRPr lang="en-US" sz="1600" dirty="0"/>
          </a:p>
          <a:p>
            <a:pPr marL="457200" lvl="1" indent="-457200">
              <a:buFont typeface="+mj-lt"/>
              <a:buAutoNum type="arabicPeriod" startAt="4"/>
            </a:pPr>
            <a:r>
              <a:rPr lang="en-US" sz="2000" dirty="0"/>
              <a:t>Confirm Roster</a:t>
            </a:r>
          </a:p>
          <a:p>
            <a:pPr marL="857250" lvl="2" indent="-457200">
              <a:buFont typeface="+mj-lt"/>
              <a:buAutoNum type="arabicPeriod"/>
            </a:pPr>
            <a:r>
              <a:rPr lang="en-US" sz="1600" dirty="0"/>
              <a:t>Correct students included?</a:t>
            </a:r>
          </a:p>
          <a:p>
            <a:pPr marL="857250" lvl="2" indent="-457200">
              <a:buFont typeface="+mj-lt"/>
              <a:buAutoNum type="arabicPeriod"/>
            </a:pPr>
            <a:r>
              <a:rPr lang="en-US" sz="1600" dirty="0"/>
              <a:t>Correct students excluded?</a:t>
            </a:r>
          </a:p>
          <a:p>
            <a:pPr marL="857250" lvl="2" indent="-457200">
              <a:buFont typeface="+mj-lt"/>
              <a:buAutoNum type="arabicPeriod"/>
            </a:pPr>
            <a:r>
              <a:rPr lang="en-US" sz="1600" dirty="0"/>
              <a:t>Missing students?</a:t>
            </a:r>
          </a:p>
          <a:p>
            <a:pPr marL="457200" lvl="1" indent="-457200">
              <a:buFont typeface="+mj-lt"/>
              <a:buAutoNum type="arabicPeriod" startAt="4"/>
            </a:pPr>
            <a:r>
              <a:rPr lang="en-US" sz="2000" dirty="0"/>
              <a:t>Save Roster</a:t>
            </a:r>
          </a:p>
          <a:p>
            <a:pPr marL="457200" lvl="1" indent="-457200">
              <a:buFont typeface="+mj-lt"/>
              <a:buAutoNum type="arabicPeriod" startAt="4"/>
            </a:pPr>
            <a:endParaRPr lang="en-US" sz="2000" i="1" dirty="0"/>
          </a:p>
        </p:txBody>
      </p:sp>
      <p:pic>
        <p:nvPicPr>
          <p:cNvPr id="5" name="Picture 4">
            <a:extLst>
              <a:ext uri="{FF2B5EF4-FFF2-40B4-BE49-F238E27FC236}">
                <a16:creationId xmlns:a16="http://schemas.microsoft.com/office/drawing/2014/main" id="{5A3C9A35-E806-45AE-9301-96F779B0D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0800"/>
            <a:ext cx="9144000" cy="3935471"/>
          </a:xfrm>
          <a:prstGeom prst="rect">
            <a:avLst/>
          </a:prstGeom>
          <a:ln>
            <a:solidFill>
              <a:schemeClr val="tx1"/>
            </a:solidFill>
          </a:ln>
        </p:spPr>
      </p:pic>
      <p:sp>
        <p:nvSpPr>
          <p:cNvPr id="6" name="Title 1">
            <a:extLst>
              <a:ext uri="{FF2B5EF4-FFF2-40B4-BE49-F238E27FC236}">
                <a16:creationId xmlns:a16="http://schemas.microsoft.com/office/drawing/2014/main" id="{513FE8E1-E16D-4B39-BB99-AD21D186D74E}"/>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TIDE: Rosters</a:t>
            </a:r>
          </a:p>
        </p:txBody>
      </p:sp>
      <p:sp>
        <p:nvSpPr>
          <p:cNvPr id="10" name="Frame 9">
            <a:extLst>
              <a:ext uri="{FF2B5EF4-FFF2-40B4-BE49-F238E27FC236}">
                <a16:creationId xmlns:a16="http://schemas.microsoft.com/office/drawing/2014/main" id="{5E761044-9E3E-4BE0-AB12-F3CB12460485}"/>
              </a:ext>
            </a:extLst>
          </p:cNvPr>
          <p:cNvSpPr/>
          <p:nvPr/>
        </p:nvSpPr>
        <p:spPr>
          <a:xfrm>
            <a:off x="1447800" y="5791200"/>
            <a:ext cx="1676400" cy="381000"/>
          </a:xfrm>
          <a:prstGeom prst="frame">
            <a:avLst>
              <a:gd name="adj1" fmla="val 28174"/>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6" name="Frame 15">
            <a:extLst>
              <a:ext uri="{FF2B5EF4-FFF2-40B4-BE49-F238E27FC236}">
                <a16:creationId xmlns:a16="http://schemas.microsoft.com/office/drawing/2014/main" id="{2D15C77B-1AD4-448E-9885-6C971789B98D}"/>
              </a:ext>
            </a:extLst>
          </p:cNvPr>
          <p:cNvSpPr/>
          <p:nvPr/>
        </p:nvSpPr>
        <p:spPr>
          <a:xfrm>
            <a:off x="36250" y="3727136"/>
            <a:ext cx="1318142" cy="2338428"/>
          </a:xfrm>
          <a:prstGeom prst="frame">
            <a:avLst>
              <a:gd name="adj1" fmla="val 482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18" name="Picture 17">
            <a:extLst>
              <a:ext uri="{FF2B5EF4-FFF2-40B4-BE49-F238E27FC236}">
                <a16:creationId xmlns:a16="http://schemas.microsoft.com/office/drawing/2014/main" id="{ED2A822B-4E5C-4E2A-9346-06F20F664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 y="2590799"/>
            <a:ext cx="9144000" cy="3935471"/>
          </a:xfrm>
          <a:prstGeom prst="rect">
            <a:avLst/>
          </a:prstGeom>
          <a:ln>
            <a:solidFill>
              <a:schemeClr val="tx1"/>
            </a:solidFill>
          </a:ln>
        </p:spPr>
      </p:pic>
      <p:sp>
        <p:nvSpPr>
          <p:cNvPr id="19" name="Frame 18">
            <a:extLst>
              <a:ext uri="{FF2B5EF4-FFF2-40B4-BE49-F238E27FC236}">
                <a16:creationId xmlns:a16="http://schemas.microsoft.com/office/drawing/2014/main" id="{6EBA1C5D-EE32-4F77-A01B-7D4FBC37F50D}"/>
              </a:ext>
            </a:extLst>
          </p:cNvPr>
          <p:cNvSpPr/>
          <p:nvPr/>
        </p:nvSpPr>
        <p:spPr>
          <a:xfrm>
            <a:off x="4624292" y="3536636"/>
            <a:ext cx="4519708" cy="2711764"/>
          </a:xfrm>
          <a:prstGeom prst="frame">
            <a:avLst>
              <a:gd name="adj1" fmla="val 5990"/>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1" name="Frame 20">
            <a:extLst>
              <a:ext uri="{FF2B5EF4-FFF2-40B4-BE49-F238E27FC236}">
                <a16:creationId xmlns:a16="http://schemas.microsoft.com/office/drawing/2014/main" id="{124E33B5-962C-42FA-8682-8809FB0DC4D5}"/>
              </a:ext>
            </a:extLst>
          </p:cNvPr>
          <p:cNvSpPr/>
          <p:nvPr/>
        </p:nvSpPr>
        <p:spPr>
          <a:xfrm>
            <a:off x="-16042" y="3536636"/>
            <a:ext cx="4519708" cy="2711764"/>
          </a:xfrm>
          <a:prstGeom prst="frame">
            <a:avLst>
              <a:gd name="adj1" fmla="val 5990"/>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2" name="Frame 21">
            <a:extLst>
              <a:ext uri="{FF2B5EF4-FFF2-40B4-BE49-F238E27FC236}">
                <a16:creationId xmlns:a16="http://schemas.microsoft.com/office/drawing/2014/main" id="{0FBDD33D-DA80-418E-AD69-8794998BB40A}"/>
              </a:ext>
            </a:extLst>
          </p:cNvPr>
          <p:cNvSpPr/>
          <p:nvPr/>
        </p:nvSpPr>
        <p:spPr>
          <a:xfrm>
            <a:off x="1066800" y="3168964"/>
            <a:ext cx="2819400" cy="324204"/>
          </a:xfrm>
          <a:prstGeom prst="frame">
            <a:avLst>
              <a:gd name="adj1" fmla="val 2523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3" name="Frame 22">
            <a:extLst>
              <a:ext uri="{FF2B5EF4-FFF2-40B4-BE49-F238E27FC236}">
                <a16:creationId xmlns:a16="http://schemas.microsoft.com/office/drawing/2014/main" id="{2A0352AA-0ADE-4A2F-8BBD-FFA8BCE95DD4}"/>
              </a:ext>
            </a:extLst>
          </p:cNvPr>
          <p:cNvSpPr/>
          <p:nvPr/>
        </p:nvSpPr>
        <p:spPr>
          <a:xfrm>
            <a:off x="3894064" y="6291868"/>
            <a:ext cx="677936" cy="280736"/>
          </a:xfrm>
          <a:prstGeom prst="frame">
            <a:avLst>
              <a:gd name="adj1" fmla="val 25231"/>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34378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6" grpId="1" animBg="1"/>
      <p:bldP spid="19" grpId="0" animBg="1"/>
      <p:bldP spid="19" grpId="1" animBg="1"/>
      <p:bldP spid="21" grpId="0" animBg="1"/>
      <p:bldP spid="21" grpId="1" animBg="1"/>
      <p:bldP spid="22" grpId="0" animBg="1"/>
      <p:bldP spid="22" grpId="1"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6019800" cy="914400"/>
          </a:xfrm>
        </p:spPr>
        <p:txBody>
          <a:bodyPr/>
          <a:lstStyle/>
          <a:p>
            <a:r>
              <a:rPr lang="en-US" sz="4000" b="1" dirty="0">
                <a:solidFill>
                  <a:schemeClr val="bg1"/>
                </a:solidFill>
              </a:rPr>
              <a:t>WHAT?: Smarter Balanced</a:t>
            </a:r>
          </a:p>
        </p:txBody>
      </p:sp>
      <p:sp>
        <p:nvSpPr>
          <p:cNvPr id="3" name="Content Placeholder 2"/>
          <p:cNvSpPr>
            <a:spLocks noGrp="1"/>
          </p:cNvSpPr>
          <p:nvPr>
            <p:ph idx="1"/>
          </p:nvPr>
        </p:nvSpPr>
        <p:spPr>
          <a:xfrm>
            <a:off x="228600" y="1371600"/>
            <a:ext cx="8763000" cy="4830763"/>
          </a:xfrm>
        </p:spPr>
        <p:txBody>
          <a:bodyPr/>
          <a:lstStyle/>
          <a:p>
            <a:r>
              <a:rPr lang="en-US" dirty="0"/>
              <a:t>Smarter Balanced Assessment Consortium: SBAC </a:t>
            </a:r>
          </a:p>
          <a:p>
            <a:pPr lvl="1">
              <a:buFont typeface="Wingdings" panose="05000000000000000000" pitchFamily="2" charset="2"/>
              <a:buChar char="§"/>
            </a:pPr>
            <a:r>
              <a:rPr lang="en-US" sz="2400" dirty="0"/>
              <a:t>Collection of states collaborating to build an effective and instructionally sensitive standard aligned assessment system</a:t>
            </a:r>
          </a:p>
          <a:p>
            <a:pPr lvl="1">
              <a:buFont typeface="Wingdings" panose="05000000000000000000" pitchFamily="2" charset="2"/>
              <a:buChar char="§"/>
            </a:pPr>
            <a:endParaRPr lang="en-US" sz="2400" dirty="0"/>
          </a:p>
          <a:p>
            <a:r>
              <a:rPr lang="en-US" dirty="0"/>
              <a:t>Computer delivered</a:t>
            </a:r>
          </a:p>
          <a:p>
            <a:pPr lvl="1">
              <a:buFont typeface="Wingdings" panose="05000000000000000000" pitchFamily="2" charset="2"/>
              <a:buChar char="§"/>
            </a:pPr>
            <a:r>
              <a:rPr lang="en-US" dirty="0">
                <a:hlinkClick r:id="rId2"/>
              </a:rPr>
              <a:t>Assessment Portal</a:t>
            </a:r>
            <a:endParaRPr lang="en-US" dirty="0"/>
          </a:p>
          <a:p>
            <a:pPr lvl="1">
              <a:buFont typeface="Wingdings" panose="05000000000000000000" pitchFamily="2" charset="2"/>
              <a:buChar char="§"/>
            </a:pPr>
            <a:endParaRPr lang="en-US" dirty="0"/>
          </a:p>
          <a:p>
            <a:r>
              <a:rPr lang="en-US" b="1" u="sng" dirty="0"/>
              <a:t>Two</a:t>
            </a:r>
            <a:r>
              <a:rPr lang="en-US" dirty="0"/>
              <a:t> main aspects</a:t>
            </a:r>
          </a:p>
          <a:p>
            <a:pPr lvl="1">
              <a:buFont typeface="Wingdings" panose="05000000000000000000" pitchFamily="2" charset="2"/>
              <a:buChar char="§"/>
            </a:pPr>
            <a:r>
              <a:rPr lang="en-US" sz="2400" dirty="0"/>
              <a:t>Summative Assessment</a:t>
            </a:r>
          </a:p>
          <a:p>
            <a:pPr lvl="1">
              <a:buFont typeface="Wingdings" panose="05000000000000000000" pitchFamily="2" charset="2"/>
              <a:buChar char="§"/>
            </a:pPr>
            <a:r>
              <a:rPr lang="en-US" sz="2400" dirty="0"/>
              <a:t>Instructional: Interim and Formative Assessment</a:t>
            </a:r>
          </a:p>
        </p:txBody>
      </p:sp>
    </p:spTree>
    <p:extLst>
      <p:ext uri="{BB962C8B-B14F-4D97-AF65-F5344CB8AC3E}">
        <p14:creationId xmlns:p14="http://schemas.microsoft.com/office/powerpoint/2010/main" val="345875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447800"/>
            <a:ext cx="8763000" cy="4754563"/>
          </a:xfrm>
        </p:spPr>
        <p:txBody>
          <a:bodyPr/>
          <a:lstStyle/>
          <a:p>
            <a:pPr marL="0" indent="0" algn="ctr">
              <a:buNone/>
            </a:pPr>
            <a:r>
              <a:rPr lang="en-US" u="sng" dirty="0"/>
              <a:t>The Summative Assessment</a:t>
            </a:r>
            <a:r>
              <a:rPr lang="en-US" dirty="0"/>
              <a:t>: </a:t>
            </a:r>
            <a:r>
              <a:rPr lang="en-US" b="1" i="1" dirty="0"/>
              <a:t>Before</a:t>
            </a:r>
          </a:p>
          <a:p>
            <a:pPr marL="0" indent="0" algn="ctr">
              <a:buNone/>
            </a:pPr>
            <a:r>
              <a:rPr lang="en-US" dirty="0"/>
              <a:t>Timeline/Responsibilities</a:t>
            </a:r>
          </a:p>
          <a:p>
            <a:r>
              <a:rPr lang="en-US" dirty="0"/>
              <a:t>August: </a:t>
            </a:r>
          </a:p>
          <a:p>
            <a:pPr lvl="1"/>
            <a:r>
              <a:rPr lang="en-US" dirty="0"/>
              <a:t>Assure Infinite Campus data is being accurately uploaded into TIDE (Work with district Infinite Campus contact)</a:t>
            </a:r>
          </a:p>
          <a:p>
            <a:pPr lvl="1"/>
            <a:r>
              <a:rPr lang="en-US" dirty="0"/>
              <a:t>Create new users and clean up old users</a:t>
            </a:r>
          </a:p>
          <a:p>
            <a:pPr lvl="1"/>
            <a:r>
              <a:rPr lang="en-US" dirty="0"/>
              <a:t>Roster students</a:t>
            </a:r>
          </a:p>
          <a:p>
            <a:pPr lvl="1"/>
            <a:r>
              <a:rPr lang="en-US" dirty="0"/>
              <a:t>Explore previous results in ORS</a:t>
            </a:r>
          </a:p>
        </p:txBody>
      </p:sp>
      <p:sp>
        <p:nvSpPr>
          <p:cNvPr id="4" name="Title 1">
            <a:extLst>
              <a:ext uri="{FF2B5EF4-FFF2-40B4-BE49-F238E27FC236}">
                <a16:creationId xmlns:a16="http://schemas.microsoft.com/office/drawing/2014/main" id="{F7E76C74-F6FE-41B7-AA8A-4EA78B127D9F}"/>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WHEN?: Generic Timeline</a:t>
            </a:r>
          </a:p>
        </p:txBody>
      </p:sp>
    </p:spTree>
    <p:extLst>
      <p:ext uri="{BB962C8B-B14F-4D97-AF65-F5344CB8AC3E}">
        <p14:creationId xmlns:p14="http://schemas.microsoft.com/office/powerpoint/2010/main" val="4199270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447800"/>
            <a:ext cx="8763000" cy="4754563"/>
          </a:xfrm>
        </p:spPr>
        <p:txBody>
          <a:bodyPr/>
          <a:lstStyle/>
          <a:p>
            <a:pPr marL="0" indent="0" algn="ctr">
              <a:buNone/>
            </a:pPr>
            <a:r>
              <a:rPr lang="en-US" u="sng" dirty="0"/>
              <a:t>The Summative Assessment</a:t>
            </a:r>
            <a:r>
              <a:rPr lang="en-US" dirty="0"/>
              <a:t>: </a:t>
            </a:r>
            <a:r>
              <a:rPr lang="en-US" b="1" i="1" dirty="0"/>
              <a:t>Before</a:t>
            </a:r>
          </a:p>
          <a:p>
            <a:pPr marL="0" indent="0" algn="ctr">
              <a:buNone/>
            </a:pPr>
            <a:r>
              <a:rPr lang="en-US" dirty="0"/>
              <a:t>Timeline/Responsibilities</a:t>
            </a:r>
          </a:p>
          <a:p>
            <a:r>
              <a:rPr lang="en-US" dirty="0"/>
              <a:t>September:</a:t>
            </a:r>
          </a:p>
          <a:p>
            <a:pPr lvl="1"/>
            <a:r>
              <a:rPr lang="en-US" dirty="0"/>
              <a:t>Install secure testing browsers {Work with district Technology Coordinator (TC)}</a:t>
            </a:r>
          </a:p>
          <a:p>
            <a:pPr lvl="1"/>
            <a:r>
              <a:rPr lang="en-US" dirty="0"/>
              <a:t>Distribute information on interim assessments to administrators, coaches, and teachers</a:t>
            </a:r>
          </a:p>
          <a:p>
            <a:pPr lvl="1"/>
            <a:r>
              <a:rPr lang="en-US" dirty="0"/>
              <a:t>Assist teachers with administration and navigating results of interim assessments</a:t>
            </a:r>
          </a:p>
          <a:p>
            <a:pPr lvl="1"/>
            <a:endParaRPr lang="en-US" dirty="0"/>
          </a:p>
        </p:txBody>
      </p:sp>
      <p:sp>
        <p:nvSpPr>
          <p:cNvPr id="4" name="Title 1">
            <a:extLst>
              <a:ext uri="{FF2B5EF4-FFF2-40B4-BE49-F238E27FC236}">
                <a16:creationId xmlns:a16="http://schemas.microsoft.com/office/drawing/2014/main" id="{C1AB2048-3052-48CA-AD69-30E315A31F76}"/>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WHEN?: Generic Timeline</a:t>
            </a:r>
          </a:p>
        </p:txBody>
      </p:sp>
    </p:spTree>
    <p:extLst>
      <p:ext uri="{BB962C8B-B14F-4D97-AF65-F5344CB8AC3E}">
        <p14:creationId xmlns:p14="http://schemas.microsoft.com/office/powerpoint/2010/main" val="1316501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8763000" cy="4983163"/>
          </a:xfrm>
        </p:spPr>
        <p:txBody>
          <a:bodyPr/>
          <a:lstStyle/>
          <a:p>
            <a:pPr marL="0" indent="0" algn="ctr">
              <a:buNone/>
            </a:pPr>
            <a:r>
              <a:rPr lang="en-US" u="sng" dirty="0"/>
              <a:t>The Summative Assessment</a:t>
            </a:r>
            <a:r>
              <a:rPr lang="en-US" dirty="0"/>
              <a:t>: </a:t>
            </a:r>
            <a:r>
              <a:rPr lang="en-US" b="1" i="1" dirty="0"/>
              <a:t>Before</a:t>
            </a:r>
          </a:p>
          <a:p>
            <a:pPr marL="0" indent="0" algn="ctr">
              <a:buNone/>
            </a:pPr>
            <a:r>
              <a:rPr lang="en-US" dirty="0"/>
              <a:t>Timeline/Responsibilities</a:t>
            </a:r>
          </a:p>
          <a:p>
            <a:r>
              <a:rPr lang="en-US" dirty="0"/>
              <a:t>September – February: </a:t>
            </a:r>
          </a:p>
          <a:p>
            <a:pPr lvl="1"/>
            <a:r>
              <a:rPr lang="en-US" sz="2400" dirty="0"/>
              <a:t>Continue to work with district leads in assuring accurate student demographics, rosters, users, and student supports and accommodations</a:t>
            </a:r>
          </a:p>
          <a:p>
            <a:pPr lvl="1"/>
            <a:r>
              <a:rPr lang="en-US" sz="2400" dirty="0"/>
              <a:t>Work with administration to create an efficient district assessment schedule</a:t>
            </a:r>
          </a:p>
          <a:p>
            <a:pPr lvl="1"/>
            <a:r>
              <a:rPr lang="en-US" sz="2400" dirty="0"/>
              <a:t>Work with TC in assuring computers and technology are prepared and properly functioning</a:t>
            </a:r>
          </a:p>
          <a:p>
            <a:pPr lvl="1"/>
            <a:r>
              <a:rPr lang="en-US" sz="2400" dirty="0">
                <a:highlight>
                  <a:srgbClr val="FFFF00"/>
                </a:highlight>
              </a:rPr>
              <a:t>Alert teachers</a:t>
            </a:r>
            <a:r>
              <a:rPr lang="en-US" sz="2400" dirty="0"/>
              <a:t>: Interim </a:t>
            </a:r>
            <a:r>
              <a:rPr lang="en-US" sz="2400" i="1" dirty="0"/>
              <a:t>Comprehensive</a:t>
            </a:r>
            <a:r>
              <a:rPr lang="en-US" sz="2400" dirty="0"/>
              <a:t> Assessments go offline February 28</a:t>
            </a:r>
            <a:r>
              <a:rPr lang="en-US" sz="2400" baseline="30000" dirty="0"/>
              <a:t>th </a:t>
            </a:r>
            <a:endParaRPr lang="en-US" sz="2400" dirty="0"/>
          </a:p>
        </p:txBody>
      </p:sp>
      <p:sp>
        <p:nvSpPr>
          <p:cNvPr id="4" name="Title 1">
            <a:extLst>
              <a:ext uri="{FF2B5EF4-FFF2-40B4-BE49-F238E27FC236}">
                <a16:creationId xmlns:a16="http://schemas.microsoft.com/office/drawing/2014/main" id="{EB17C09D-CCF5-407E-8312-08A694DAF9B4}"/>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WHEN?: Generic Timeline</a:t>
            </a:r>
          </a:p>
        </p:txBody>
      </p:sp>
    </p:spTree>
    <p:extLst>
      <p:ext uri="{BB962C8B-B14F-4D97-AF65-F5344CB8AC3E}">
        <p14:creationId xmlns:p14="http://schemas.microsoft.com/office/powerpoint/2010/main" val="3395235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8763000" cy="4983163"/>
          </a:xfrm>
        </p:spPr>
        <p:txBody>
          <a:bodyPr/>
          <a:lstStyle/>
          <a:p>
            <a:pPr marL="0" indent="0" algn="ctr">
              <a:buNone/>
            </a:pPr>
            <a:r>
              <a:rPr lang="en-US" u="sng" dirty="0"/>
              <a:t>The Summative Assessment</a:t>
            </a:r>
            <a:r>
              <a:rPr lang="en-US" dirty="0"/>
              <a:t>: </a:t>
            </a:r>
            <a:r>
              <a:rPr lang="en-US" b="1" i="1" dirty="0"/>
              <a:t>During</a:t>
            </a:r>
          </a:p>
          <a:p>
            <a:pPr marL="0" indent="0" algn="ctr">
              <a:buNone/>
            </a:pPr>
            <a:r>
              <a:rPr lang="en-US" dirty="0"/>
              <a:t>Timeline/Responsibilities</a:t>
            </a:r>
          </a:p>
          <a:p>
            <a:r>
              <a:rPr lang="en-US" dirty="0"/>
              <a:t>March Mentality: Success is a team effort</a:t>
            </a:r>
          </a:p>
          <a:p>
            <a:pPr lvl="1"/>
            <a:r>
              <a:rPr lang="en-US" sz="2400" dirty="0">
                <a:highlight>
                  <a:srgbClr val="FFFF00"/>
                </a:highlight>
              </a:rPr>
              <a:t>Summative Assessment window opens March 6</a:t>
            </a:r>
            <a:r>
              <a:rPr lang="en-US" sz="2400" baseline="30000" dirty="0">
                <a:highlight>
                  <a:srgbClr val="FFFF00"/>
                </a:highlight>
              </a:rPr>
              <a:t>th</a:t>
            </a:r>
            <a:endParaRPr lang="en-US" sz="2400" dirty="0">
              <a:highlight>
                <a:srgbClr val="FFFF00"/>
              </a:highlight>
            </a:endParaRPr>
          </a:p>
          <a:p>
            <a:pPr lvl="1"/>
            <a:r>
              <a:rPr lang="en-US" sz="2400" dirty="0"/>
              <a:t>Prepare district for the spring summative assessment</a:t>
            </a:r>
          </a:p>
          <a:p>
            <a:pPr lvl="2"/>
            <a:r>
              <a:rPr lang="en-US" sz="2000" dirty="0"/>
              <a:t>In-Service Presentation/Staff Meeting</a:t>
            </a:r>
          </a:p>
          <a:p>
            <a:pPr lvl="2"/>
            <a:r>
              <a:rPr lang="en-US" sz="2000" dirty="0"/>
              <a:t>Assessment schedule</a:t>
            </a:r>
          </a:p>
          <a:p>
            <a:pPr lvl="2"/>
            <a:r>
              <a:rPr lang="en-US" sz="2000" dirty="0"/>
              <a:t>Policies/Procedures</a:t>
            </a:r>
          </a:p>
          <a:p>
            <a:pPr lvl="2"/>
            <a:r>
              <a:rPr lang="en-US" sz="2000" dirty="0"/>
              <a:t>Distribute TAMs (Manuals)</a:t>
            </a:r>
          </a:p>
          <a:p>
            <a:pPr lvl="2"/>
            <a:r>
              <a:rPr lang="en-US" sz="2000" dirty="0"/>
              <a:t>Assure all test administrators are completing training certifications</a:t>
            </a:r>
          </a:p>
          <a:p>
            <a:pPr lvl="2"/>
            <a:r>
              <a:rPr lang="en-US" sz="2000" dirty="0"/>
              <a:t>Be prepared to assist with technical and logistical situations</a:t>
            </a:r>
          </a:p>
          <a:p>
            <a:pPr lvl="3"/>
            <a:r>
              <a:rPr lang="en-US" sz="1600" dirty="0"/>
              <a:t>Collaboration with SDDOE contacts and technical assistance </a:t>
            </a:r>
            <a:r>
              <a:rPr lang="en-US" sz="1600" dirty="0" err="1"/>
              <a:t>HelpDesk</a:t>
            </a:r>
            <a:endParaRPr lang="en-US" sz="1600" dirty="0"/>
          </a:p>
          <a:p>
            <a:pPr lvl="1"/>
            <a:endParaRPr lang="en-US" dirty="0"/>
          </a:p>
          <a:p>
            <a:pPr lvl="1"/>
            <a:endParaRPr lang="en-US" dirty="0"/>
          </a:p>
        </p:txBody>
      </p:sp>
      <p:sp>
        <p:nvSpPr>
          <p:cNvPr id="4" name="Title 1">
            <a:extLst>
              <a:ext uri="{FF2B5EF4-FFF2-40B4-BE49-F238E27FC236}">
                <a16:creationId xmlns:a16="http://schemas.microsoft.com/office/drawing/2014/main" id="{41B8EA72-3E67-46BD-AD43-A81329899411}"/>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WHEN?: Generic Timeline</a:t>
            </a:r>
          </a:p>
        </p:txBody>
      </p:sp>
    </p:spTree>
    <p:extLst>
      <p:ext uri="{BB962C8B-B14F-4D97-AF65-F5344CB8AC3E}">
        <p14:creationId xmlns:p14="http://schemas.microsoft.com/office/powerpoint/2010/main" val="3971457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63000" cy="5029200"/>
          </a:xfrm>
        </p:spPr>
        <p:txBody>
          <a:bodyPr/>
          <a:lstStyle/>
          <a:p>
            <a:pPr marL="0" indent="0" algn="ctr">
              <a:buNone/>
            </a:pPr>
            <a:r>
              <a:rPr lang="en-US" u="sng" dirty="0"/>
              <a:t>The Summative Assessment</a:t>
            </a:r>
            <a:r>
              <a:rPr lang="en-US" dirty="0"/>
              <a:t>: </a:t>
            </a:r>
            <a:r>
              <a:rPr lang="en-US" b="1" i="1" dirty="0"/>
              <a:t>During</a:t>
            </a:r>
          </a:p>
          <a:p>
            <a:pPr marL="0" indent="0" algn="ctr">
              <a:buNone/>
            </a:pPr>
            <a:r>
              <a:rPr lang="en-US" dirty="0"/>
              <a:t>Timeline/Responsibilities</a:t>
            </a:r>
          </a:p>
          <a:p>
            <a:r>
              <a:rPr lang="en-US" dirty="0"/>
              <a:t>March - May:</a:t>
            </a:r>
          </a:p>
          <a:p>
            <a:pPr lvl="1"/>
            <a:r>
              <a:rPr lang="en-US" sz="2400" dirty="0"/>
              <a:t>Monitor and track the completion of all necessary assessments</a:t>
            </a:r>
          </a:p>
          <a:p>
            <a:pPr lvl="1"/>
            <a:r>
              <a:rPr lang="en-US" sz="2400" dirty="0"/>
              <a:t>Continue to assist in any technical or logistical situations</a:t>
            </a:r>
          </a:p>
          <a:p>
            <a:pPr lvl="1"/>
            <a:r>
              <a:rPr lang="en-US" sz="2400" dirty="0"/>
              <a:t>Continual communication with test administrators to submit and monitor APPEALS</a:t>
            </a:r>
          </a:p>
          <a:p>
            <a:pPr lvl="2"/>
            <a:r>
              <a:rPr lang="en-US" sz="1800" dirty="0"/>
              <a:t>Special circumstances that arise during testing that require documentation supported decisions</a:t>
            </a:r>
          </a:p>
          <a:p>
            <a:pPr lvl="2"/>
            <a:r>
              <a:rPr lang="en-US" sz="1800" dirty="0"/>
              <a:t>Contact with SDDOE on APPEALS should be made within 24 business hours of incident</a:t>
            </a:r>
          </a:p>
          <a:p>
            <a:pPr lvl="2"/>
            <a:r>
              <a:rPr lang="en-US" sz="1800" dirty="0"/>
              <a:t>Appeals close </a:t>
            </a:r>
            <a:r>
              <a:rPr lang="en-US" sz="1800" dirty="0">
                <a:highlight>
                  <a:srgbClr val="FFFF00"/>
                </a:highlight>
              </a:rPr>
              <a:t>a day or two</a:t>
            </a:r>
            <a:r>
              <a:rPr lang="en-US" sz="1800" dirty="0"/>
              <a:t> before the last day of the test window</a:t>
            </a:r>
          </a:p>
          <a:p>
            <a:pPr lvl="2"/>
            <a:endParaRPr lang="en-US" sz="1800" dirty="0"/>
          </a:p>
          <a:p>
            <a:pPr lvl="1"/>
            <a:endParaRPr lang="en-US" dirty="0"/>
          </a:p>
          <a:p>
            <a:pPr lvl="1"/>
            <a:endParaRPr lang="en-US" dirty="0"/>
          </a:p>
        </p:txBody>
      </p:sp>
      <p:sp>
        <p:nvSpPr>
          <p:cNvPr id="4" name="Title 1">
            <a:extLst>
              <a:ext uri="{FF2B5EF4-FFF2-40B4-BE49-F238E27FC236}">
                <a16:creationId xmlns:a16="http://schemas.microsoft.com/office/drawing/2014/main" id="{7C139AB2-71B0-485B-B159-52B0A7001E15}"/>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WHEN?: Generic Timeline</a:t>
            </a:r>
          </a:p>
        </p:txBody>
      </p:sp>
    </p:spTree>
    <p:extLst>
      <p:ext uri="{BB962C8B-B14F-4D97-AF65-F5344CB8AC3E}">
        <p14:creationId xmlns:p14="http://schemas.microsoft.com/office/powerpoint/2010/main" val="3456870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763000" cy="4525963"/>
          </a:xfrm>
        </p:spPr>
        <p:txBody>
          <a:bodyPr/>
          <a:lstStyle/>
          <a:p>
            <a:pPr marL="0" indent="0" algn="ctr">
              <a:buNone/>
            </a:pPr>
            <a:r>
              <a:rPr lang="en-US" u="sng" dirty="0"/>
              <a:t>The Summative Assessment</a:t>
            </a:r>
            <a:r>
              <a:rPr lang="en-US" dirty="0"/>
              <a:t>: </a:t>
            </a:r>
            <a:r>
              <a:rPr lang="en-US" b="1" i="1" dirty="0"/>
              <a:t>After</a:t>
            </a:r>
          </a:p>
          <a:p>
            <a:pPr marL="0" indent="0" algn="ctr">
              <a:buNone/>
            </a:pPr>
            <a:r>
              <a:rPr lang="en-US" dirty="0"/>
              <a:t>Timeline/Responsibilities</a:t>
            </a:r>
          </a:p>
          <a:p>
            <a:r>
              <a:rPr lang="en-US" dirty="0"/>
              <a:t>May - June:</a:t>
            </a:r>
          </a:p>
          <a:p>
            <a:pPr lvl="1"/>
            <a:r>
              <a:rPr lang="en-US" sz="2400" dirty="0"/>
              <a:t>Submit Medical Exemption forms and documentation by May 10</a:t>
            </a:r>
            <a:r>
              <a:rPr lang="en-US" sz="2400" baseline="30000" dirty="0"/>
              <a:t>th</a:t>
            </a:r>
            <a:r>
              <a:rPr lang="en-US" sz="2400" dirty="0"/>
              <a:t>, 2018</a:t>
            </a:r>
          </a:p>
          <a:p>
            <a:pPr lvl="1"/>
            <a:r>
              <a:rPr lang="en-US" sz="2400" dirty="0"/>
              <a:t>Distribute student results to parents ASAP (Typically by the end of the school year)</a:t>
            </a:r>
          </a:p>
          <a:p>
            <a:pPr lvl="1"/>
            <a:r>
              <a:rPr lang="en-US" sz="2400" dirty="0"/>
              <a:t>Data Cleanup</a:t>
            </a:r>
          </a:p>
          <a:p>
            <a:pPr lvl="1"/>
            <a:r>
              <a:rPr lang="en-US" sz="2400" dirty="0"/>
              <a:t>Data Validation</a:t>
            </a:r>
          </a:p>
          <a:p>
            <a:pPr lvl="1"/>
            <a:endParaRPr lang="en-US" sz="1800" dirty="0"/>
          </a:p>
          <a:p>
            <a:pPr lvl="1"/>
            <a:endParaRPr lang="en-US" dirty="0"/>
          </a:p>
          <a:p>
            <a:pPr lvl="1"/>
            <a:endParaRPr lang="en-US" dirty="0"/>
          </a:p>
        </p:txBody>
      </p:sp>
      <p:sp>
        <p:nvSpPr>
          <p:cNvPr id="4" name="Title 1">
            <a:extLst>
              <a:ext uri="{FF2B5EF4-FFF2-40B4-BE49-F238E27FC236}">
                <a16:creationId xmlns:a16="http://schemas.microsoft.com/office/drawing/2014/main" id="{6CF25075-E62C-4C32-9A16-0E37D62CE689}"/>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WHEN?: Generic Timeline</a:t>
            </a:r>
          </a:p>
        </p:txBody>
      </p:sp>
    </p:spTree>
    <p:extLst>
      <p:ext uri="{BB962C8B-B14F-4D97-AF65-F5344CB8AC3E}">
        <p14:creationId xmlns:p14="http://schemas.microsoft.com/office/powerpoint/2010/main" val="441773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lgn="ctr">
              <a:buNone/>
            </a:pPr>
            <a:r>
              <a:rPr lang="en-US" dirty="0"/>
              <a:t>SDDOE provides districts with two SBAC resources to support the development of instructional practices within classroom:</a:t>
            </a:r>
          </a:p>
          <a:p>
            <a:pPr marL="0" indent="0" algn="ctr">
              <a:buNone/>
            </a:pPr>
            <a:endParaRPr lang="en-US" dirty="0"/>
          </a:p>
          <a:p>
            <a:pPr marL="457200" indent="-457200" algn="ctr">
              <a:buFont typeface="+mj-lt"/>
              <a:buAutoNum type="arabicPeriod"/>
            </a:pPr>
            <a:r>
              <a:rPr lang="en-US" dirty="0">
                <a:hlinkClick r:id="rId2"/>
              </a:rPr>
              <a:t>Interim Assessments</a:t>
            </a:r>
            <a:endParaRPr lang="en-US" dirty="0"/>
          </a:p>
          <a:p>
            <a:pPr marL="457200" indent="-457200" algn="ctr">
              <a:buFont typeface="+mj-lt"/>
              <a:buAutoNum type="arabicPeriod"/>
            </a:pPr>
            <a:r>
              <a:rPr lang="en-US" dirty="0">
                <a:hlinkClick r:id="rId3"/>
              </a:rPr>
              <a:t>Digital Library</a:t>
            </a:r>
            <a:endParaRPr lang="en-US" dirty="0"/>
          </a:p>
        </p:txBody>
      </p:sp>
      <p:sp>
        <p:nvSpPr>
          <p:cNvPr id="4" name="Title 1">
            <a:extLst>
              <a:ext uri="{FF2B5EF4-FFF2-40B4-BE49-F238E27FC236}">
                <a16:creationId xmlns:a16="http://schemas.microsoft.com/office/drawing/2014/main" id="{81BCC295-63B7-432B-BCA3-682F155227D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WHAT?: The Instructional Side</a:t>
            </a:r>
          </a:p>
        </p:txBody>
      </p:sp>
    </p:spTree>
    <p:extLst>
      <p:ext uri="{BB962C8B-B14F-4D97-AF65-F5344CB8AC3E}">
        <p14:creationId xmlns:p14="http://schemas.microsoft.com/office/powerpoint/2010/main" val="2745275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r>
              <a:rPr lang="en-US" dirty="0"/>
              <a:t>Assessments for global measuring of early, midyear, or periodic progress toward summative assessment targets</a:t>
            </a:r>
          </a:p>
          <a:p>
            <a:r>
              <a:rPr lang="en-US" dirty="0"/>
              <a:t>Content Standard aligned (Math and ELA)</a:t>
            </a:r>
          </a:p>
          <a:p>
            <a:r>
              <a:rPr lang="en-US" dirty="0"/>
              <a:t>Same assessment portal and system as the summative assessment</a:t>
            </a:r>
          </a:p>
          <a:p>
            <a:pPr lvl="1"/>
            <a:r>
              <a:rPr lang="en-US" dirty="0"/>
              <a:t>Same assessment platform</a:t>
            </a:r>
          </a:p>
          <a:p>
            <a:pPr lvl="1"/>
            <a:r>
              <a:rPr lang="en-US" dirty="0"/>
              <a:t>Same tools, designated supports and accommodations</a:t>
            </a:r>
          </a:p>
        </p:txBody>
      </p:sp>
      <p:sp>
        <p:nvSpPr>
          <p:cNvPr id="5" name="Title 1">
            <a:extLst>
              <a:ext uri="{FF2B5EF4-FFF2-40B4-BE49-F238E27FC236}">
                <a16:creationId xmlns:a16="http://schemas.microsoft.com/office/drawing/2014/main" id="{B686502A-56FF-4457-8752-73E739B3C528}"/>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WHAT?: Interim Assessments</a:t>
            </a:r>
          </a:p>
        </p:txBody>
      </p:sp>
    </p:spTree>
    <p:extLst>
      <p:ext uri="{BB962C8B-B14F-4D97-AF65-F5344CB8AC3E}">
        <p14:creationId xmlns:p14="http://schemas.microsoft.com/office/powerpoint/2010/main" val="1590095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r>
              <a:rPr lang="en-US" dirty="0"/>
              <a:t>Why use them?</a:t>
            </a:r>
          </a:p>
          <a:p>
            <a:pPr lvl="1"/>
            <a:r>
              <a:rPr lang="en-US" dirty="0"/>
              <a:t>ICA: Interim </a:t>
            </a:r>
            <a:r>
              <a:rPr lang="en-US" i="1" dirty="0"/>
              <a:t>Comprehensive</a:t>
            </a:r>
            <a:r>
              <a:rPr lang="en-US" dirty="0"/>
              <a:t> Assessments</a:t>
            </a:r>
          </a:p>
          <a:p>
            <a:pPr lvl="2"/>
            <a:r>
              <a:rPr lang="en-US" dirty="0"/>
              <a:t>Similar </a:t>
            </a:r>
            <a:r>
              <a:rPr lang="en-US" dirty="0">
                <a:hlinkClick r:id="rId2"/>
              </a:rPr>
              <a:t>Math &amp; ELA blueprints </a:t>
            </a:r>
            <a:r>
              <a:rPr lang="en-US" dirty="0"/>
              <a:t>as summative</a:t>
            </a:r>
          </a:p>
          <a:p>
            <a:pPr lvl="2"/>
            <a:r>
              <a:rPr lang="en-US" dirty="0"/>
              <a:t>Useful for district/school wide assessment in Math and ELA </a:t>
            </a:r>
          </a:p>
          <a:p>
            <a:pPr lvl="2"/>
            <a:r>
              <a:rPr lang="en-US" dirty="0"/>
              <a:t>Determine district/school trends/needs</a:t>
            </a:r>
          </a:p>
          <a:p>
            <a:pPr lvl="1"/>
            <a:r>
              <a:rPr lang="en-US" dirty="0"/>
              <a:t>IAB: Interim Assessment </a:t>
            </a:r>
            <a:r>
              <a:rPr lang="en-US" i="1" dirty="0"/>
              <a:t>Blocks</a:t>
            </a:r>
          </a:p>
          <a:p>
            <a:pPr lvl="2"/>
            <a:r>
              <a:rPr lang="en-US" dirty="0"/>
              <a:t>Separate SBAC Target aligned </a:t>
            </a:r>
            <a:r>
              <a:rPr lang="en-US" dirty="0">
                <a:hlinkClick r:id="rId2"/>
              </a:rPr>
              <a:t>Math &amp; ELA blueprints</a:t>
            </a:r>
            <a:endParaRPr lang="en-US" dirty="0"/>
          </a:p>
          <a:p>
            <a:pPr lvl="2"/>
            <a:r>
              <a:rPr lang="en-US" dirty="0"/>
              <a:t>Useful for classroom teachers at a finer grain in determining the student/instructional needs per target</a:t>
            </a:r>
          </a:p>
          <a:p>
            <a:pPr marL="914400" lvl="2" indent="0">
              <a:buNone/>
            </a:pPr>
            <a:r>
              <a:rPr lang="en-US" sz="1600" dirty="0"/>
              <a:t>*For full summary of all Interim Assessments see Fact Sheet handout</a:t>
            </a:r>
          </a:p>
        </p:txBody>
      </p:sp>
      <p:sp>
        <p:nvSpPr>
          <p:cNvPr id="5" name="Title 1">
            <a:extLst>
              <a:ext uri="{FF2B5EF4-FFF2-40B4-BE49-F238E27FC236}">
                <a16:creationId xmlns:a16="http://schemas.microsoft.com/office/drawing/2014/main" id="{F2E0BEDE-F2DD-4D22-BC1E-8BDF7EE39EBB}"/>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WHAT?: Interim Assessments</a:t>
            </a:r>
          </a:p>
        </p:txBody>
      </p:sp>
    </p:spTree>
    <p:extLst>
      <p:ext uri="{BB962C8B-B14F-4D97-AF65-F5344CB8AC3E}">
        <p14:creationId xmlns:p14="http://schemas.microsoft.com/office/powerpoint/2010/main" val="428421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p>
            <a:r>
              <a:rPr lang="en-US" dirty="0"/>
              <a:t>What is it?</a:t>
            </a:r>
          </a:p>
          <a:p>
            <a:pPr lvl="1"/>
            <a:r>
              <a:rPr lang="en-US" dirty="0"/>
              <a:t>A collection of educator vetted professional learning and instructional resources aligned to SD content standards and summative assessment targets</a:t>
            </a:r>
          </a:p>
          <a:p>
            <a:pPr lvl="1"/>
            <a:r>
              <a:rPr lang="en-US" dirty="0"/>
              <a:t>Created, vetted, and constantly improved by educators from across the nation including our own SD educators</a:t>
            </a:r>
          </a:p>
          <a:p>
            <a:r>
              <a:rPr lang="en-US" sz="2800" dirty="0"/>
              <a:t>How do you get access? </a:t>
            </a:r>
          </a:p>
          <a:p>
            <a:pPr lvl="1"/>
            <a:r>
              <a:rPr lang="en-US" sz="2400" dirty="0">
                <a:hlinkClick r:id="rId2"/>
              </a:rPr>
              <a:t>https://sbdigitallibrary.org/</a:t>
            </a:r>
            <a:r>
              <a:rPr lang="en-US" sz="2400" dirty="0"/>
              <a:t>: Sign up here!</a:t>
            </a:r>
          </a:p>
          <a:p>
            <a:pPr lvl="1"/>
            <a:r>
              <a:rPr lang="en-US" sz="2400" dirty="0">
                <a:hlinkClick r:id="rId3"/>
              </a:rPr>
              <a:t>SDDOE Digital Library</a:t>
            </a:r>
            <a:r>
              <a:rPr lang="en-US" sz="2400" dirty="0"/>
              <a:t>: Tips and support documents </a:t>
            </a:r>
          </a:p>
        </p:txBody>
      </p:sp>
      <p:sp>
        <p:nvSpPr>
          <p:cNvPr id="5" name="Title 1">
            <a:extLst>
              <a:ext uri="{FF2B5EF4-FFF2-40B4-BE49-F238E27FC236}">
                <a16:creationId xmlns:a16="http://schemas.microsoft.com/office/drawing/2014/main" id="{7E127742-6A2A-42B4-A9D9-49B3D3D05AED}"/>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WHAT?: Digital Library</a:t>
            </a:r>
          </a:p>
        </p:txBody>
      </p:sp>
    </p:spTree>
    <p:extLst>
      <p:ext uri="{BB962C8B-B14F-4D97-AF65-F5344CB8AC3E}">
        <p14:creationId xmlns:p14="http://schemas.microsoft.com/office/powerpoint/2010/main" val="456673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828800"/>
            <a:ext cx="8763000" cy="4297363"/>
          </a:xfrm>
        </p:spPr>
        <p:txBody>
          <a:bodyPr/>
          <a:lstStyle/>
          <a:p>
            <a:pPr marL="0" indent="0" algn="ctr">
              <a:buNone/>
            </a:pPr>
            <a:r>
              <a:rPr lang="en-US" dirty="0"/>
              <a:t>SDDOE provides districts with the SBAC end of year summative assessments for:</a:t>
            </a:r>
          </a:p>
          <a:p>
            <a:pPr marL="0" indent="0" algn="ctr">
              <a:buNone/>
            </a:pPr>
            <a:endParaRPr lang="en-US" dirty="0"/>
          </a:p>
          <a:p>
            <a:pPr marL="514350" indent="-514350" algn="ctr">
              <a:buFont typeface="+mj-lt"/>
              <a:buAutoNum type="arabicPeriod"/>
            </a:pPr>
            <a:r>
              <a:rPr lang="en-US" dirty="0"/>
              <a:t>Students in grades 3,4,5,6,7,8, and 11</a:t>
            </a:r>
          </a:p>
          <a:p>
            <a:pPr marL="514350" indent="-514350" algn="ctr">
              <a:buFont typeface="+mj-lt"/>
              <a:buAutoNum type="arabicPeriod"/>
            </a:pPr>
            <a:r>
              <a:rPr lang="en-US" dirty="0"/>
              <a:t>In the content areas of ELA and Math</a:t>
            </a:r>
          </a:p>
          <a:p>
            <a:pPr marL="0" indent="0" algn="ctr">
              <a:buNone/>
            </a:pPr>
            <a:endParaRPr lang="en-US" dirty="0"/>
          </a:p>
          <a:p>
            <a:pPr marL="0" indent="0" algn="ctr">
              <a:buNone/>
            </a:pPr>
            <a:r>
              <a:rPr lang="en-US" dirty="0"/>
              <a:t>*</a:t>
            </a:r>
            <a:r>
              <a:rPr lang="en-US" dirty="0">
                <a:hlinkClick r:id="rId2"/>
              </a:rPr>
              <a:t>ELA and Math Blueprints </a:t>
            </a:r>
            <a:r>
              <a:rPr lang="en-US" dirty="0"/>
              <a:t>for assessment specifics</a:t>
            </a:r>
          </a:p>
          <a:p>
            <a:pPr marL="0" indent="0" algn="ctr">
              <a:buNone/>
            </a:pPr>
            <a:r>
              <a:rPr lang="en-US" sz="2000" dirty="0"/>
              <a:t>(Found within the “What’s the Point? – Connections between Assessment, Curriculum, and Instruction” folder)</a:t>
            </a:r>
          </a:p>
          <a:p>
            <a:pPr marL="0" indent="0" algn="ctr">
              <a:buNone/>
            </a:pPr>
            <a:endParaRPr lang="en-US" dirty="0"/>
          </a:p>
        </p:txBody>
      </p:sp>
      <p:sp>
        <p:nvSpPr>
          <p:cNvPr id="5" name="Title 1">
            <a:extLst>
              <a:ext uri="{FF2B5EF4-FFF2-40B4-BE49-F238E27FC236}">
                <a16:creationId xmlns:a16="http://schemas.microsoft.com/office/drawing/2014/main" id="{641BF90E-3455-4ECC-AB48-876CFC15AD29}"/>
              </a:ext>
            </a:extLst>
          </p:cNvPr>
          <p:cNvSpPr txBox="1">
            <a:spLocks/>
          </p:cNvSpPr>
          <p:nvPr/>
        </p:nvSpPr>
        <p:spPr bwMode="auto">
          <a:xfrm>
            <a:off x="3124200" y="-4011"/>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WHAT?: Summative Assessment</a:t>
            </a:r>
          </a:p>
        </p:txBody>
      </p:sp>
    </p:spTree>
    <p:extLst>
      <p:ext uri="{BB962C8B-B14F-4D97-AF65-F5344CB8AC3E}">
        <p14:creationId xmlns:p14="http://schemas.microsoft.com/office/powerpoint/2010/main" val="1558202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lstStyle/>
          <a:p>
            <a:r>
              <a:rPr lang="en-US" dirty="0"/>
              <a:t>Why use it?</a:t>
            </a:r>
          </a:p>
          <a:p>
            <a:pPr lvl="1"/>
            <a:r>
              <a:rPr lang="en-US" sz="2000" dirty="0"/>
              <a:t>Assessment – Supplemental Resources – Instruction alignment!</a:t>
            </a:r>
          </a:p>
          <a:p>
            <a:pPr lvl="1"/>
            <a:r>
              <a:rPr lang="en-US" sz="2000" dirty="0"/>
              <a:t>Vetted resources minimize the time needed to search and find useful resources</a:t>
            </a:r>
          </a:p>
          <a:p>
            <a:pPr lvl="1"/>
            <a:r>
              <a:rPr lang="en-US" sz="2000" dirty="0"/>
              <a:t>Forums allow you to communicate with educators from across the country about specific lessons or general practices</a:t>
            </a:r>
          </a:p>
          <a:p>
            <a:pPr lvl="1"/>
            <a:r>
              <a:rPr lang="en-US" sz="2000" dirty="0"/>
              <a:t>User profile functions allow you to create saved lists of resources and store favorites</a:t>
            </a:r>
          </a:p>
          <a:p>
            <a:pPr lvl="1"/>
            <a:r>
              <a:rPr lang="en-US" sz="2000" dirty="0"/>
              <a:t>Opportunities for networking and professional development available to educators looking to become involved in the creation of the Digital Library</a:t>
            </a:r>
          </a:p>
          <a:p>
            <a:pPr lvl="2"/>
            <a:r>
              <a:rPr lang="en-US" sz="1600" dirty="0"/>
              <a:t>Contact Joe Moran for more information @ </a:t>
            </a:r>
            <a:r>
              <a:rPr lang="en-US" sz="1600" dirty="0">
                <a:hlinkClick r:id="rId2"/>
              </a:rPr>
              <a:t>Joe.Moran@state.sd.us</a:t>
            </a:r>
            <a:r>
              <a:rPr lang="en-US" sz="1600" dirty="0"/>
              <a:t> </a:t>
            </a:r>
          </a:p>
        </p:txBody>
      </p:sp>
      <p:sp>
        <p:nvSpPr>
          <p:cNvPr id="5" name="Title 1">
            <a:extLst>
              <a:ext uri="{FF2B5EF4-FFF2-40B4-BE49-F238E27FC236}">
                <a16:creationId xmlns:a16="http://schemas.microsoft.com/office/drawing/2014/main" id="{832E809C-2FFE-4B94-9458-57DC695B7E23}"/>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WHAT?: Digital Library</a:t>
            </a:r>
          </a:p>
        </p:txBody>
      </p:sp>
    </p:spTree>
    <p:extLst>
      <p:ext uri="{BB962C8B-B14F-4D97-AF65-F5344CB8AC3E}">
        <p14:creationId xmlns:p14="http://schemas.microsoft.com/office/powerpoint/2010/main" val="2509349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lstStyle/>
          <a:p>
            <a:r>
              <a:rPr lang="en-US" sz="2400" dirty="0"/>
              <a:t>Basics</a:t>
            </a:r>
          </a:p>
          <a:p>
            <a:pPr lvl="1"/>
            <a:r>
              <a:rPr lang="en-US" sz="2000" dirty="0"/>
              <a:t>Interims can provide districts/classrooms with a target focus</a:t>
            </a:r>
          </a:p>
          <a:p>
            <a:pPr lvl="1"/>
            <a:r>
              <a:rPr lang="en-US" sz="2000" dirty="0"/>
              <a:t>Digital Library can provide supplementary resources to assist educators in improving classroom instruction and student learning</a:t>
            </a:r>
          </a:p>
          <a:p>
            <a:r>
              <a:rPr lang="en-US" sz="2400" dirty="0"/>
              <a:t>Formative Assessment Process</a:t>
            </a:r>
          </a:p>
          <a:p>
            <a:pPr lvl="1"/>
            <a:r>
              <a:rPr lang="en-US" sz="2000" dirty="0"/>
              <a:t>The process is a continual cycle!</a:t>
            </a:r>
          </a:p>
          <a:p>
            <a:pPr lvl="1"/>
            <a:r>
              <a:rPr lang="en-US" sz="2000" dirty="0"/>
              <a:t>Allows for a connected and aligned usage of the</a:t>
            </a:r>
          </a:p>
          <a:p>
            <a:pPr marL="457200" lvl="1" indent="0">
              <a:buNone/>
            </a:pPr>
            <a:r>
              <a:rPr lang="en-US" sz="2000" dirty="0"/>
              <a:t>     assessment system</a:t>
            </a:r>
          </a:p>
          <a:p>
            <a:r>
              <a:rPr lang="en-US" sz="2400" dirty="0">
                <a:hlinkClick r:id="rId2"/>
              </a:rPr>
              <a:t>Playlists</a:t>
            </a:r>
            <a:endParaRPr lang="en-US" sz="2400" dirty="0"/>
          </a:p>
          <a:p>
            <a:pPr lvl="1"/>
            <a:r>
              <a:rPr lang="en-US" sz="2000" dirty="0"/>
              <a:t>Students are assessed using IABs</a:t>
            </a:r>
          </a:p>
          <a:p>
            <a:pPr lvl="1"/>
            <a:r>
              <a:rPr lang="en-US" sz="2000" dirty="0"/>
              <a:t>Student reports show student performance levels</a:t>
            </a:r>
          </a:p>
          <a:p>
            <a:pPr lvl="1"/>
            <a:r>
              <a:rPr lang="en-US" sz="2000" dirty="0"/>
              <a:t>Playlists provide resources from the Digital Library that have been specifically selected to assist in success achievement of the students at those exact performance levels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121" y="2666999"/>
            <a:ext cx="2743200" cy="2416175"/>
          </a:xfrm>
          <a:prstGeom prst="rect">
            <a:avLst/>
          </a:prstGeom>
          <a:noFill/>
          <a:ln>
            <a:noFill/>
          </a:ln>
        </p:spPr>
      </p:pic>
      <p:sp>
        <p:nvSpPr>
          <p:cNvPr id="5" name="Title 1">
            <a:extLst>
              <a:ext uri="{FF2B5EF4-FFF2-40B4-BE49-F238E27FC236}">
                <a16:creationId xmlns:a16="http://schemas.microsoft.com/office/drawing/2014/main" id="{FBA01509-887D-41B0-BDAE-ADA09F718CF7}"/>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Connecting the System</a:t>
            </a:r>
          </a:p>
        </p:txBody>
      </p:sp>
    </p:spTree>
    <p:extLst>
      <p:ext uri="{BB962C8B-B14F-4D97-AF65-F5344CB8AC3E}">
        <p14:creationId xmlns:p14="http://schemas.microsoft.com/office/powerpoint/2010/main" val="828630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A01509-887D-41B0-BDAE-ADA09F718CF7}"/>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Connecting the System</a:t>
            </a:r>
          </a:p>
        </p:txBody>
      </p:sp>
      <p:pic>
        <p:nvPicPr>
          <p:cNvPr id="8" name="Picture 7">
            <a:extLst>
              <a:ext uri="{FF2B5EF4-FFF2-40B4-BE49-F238E27FC236}">
                <a16:creationId xmlns:a16="http://schemas.microsoft.com/office/drawing/2014/main" id="{4FB4DE21-2115-4A1D-B4A3-6B74B0A5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798" y="990600"/>
            <a:ext cx="4584404" cy="5486400"/>
          </a:xfrm>
          <a:prstGeom prst="rect">
            <a:avLst/>
          </a:prstGeom>
          <a:ln>
            <a:solidFill>
              <a:schemeClr val="tx1"/>
            </a:solidFill>
          </a:ln>
        </p:spPr>
      </p:pic>
    </p:spTree>
    <p:extLst>
      <p:ext uri="{BB962C8B-B14F-4D97-AF65-F5344CB8AC3E}">
        <p14:creationId xmlns:p14="http://schemas.microsoft.com/office/powerpoint/2010/main" val="315008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5105400"/>
          </a:xfrm>
        </p:spPr>
        <p:txBody>
          <a:bodyPr/>
          <a:lstStyle/>
          <a:p>
            <a:r>
              <a:rPr lang="en-US" dirty="0">
                <a:hlinkClick r:id="rId2"/>
              </a:rPr>
              <a:t>SBAC Summative Target Blueprint to SD Content Standards Crosswalk</a:t>
            </a:r>
            <a:endParaRPr lang="en-US" dirty="0"/>
          </a:p>
          <a:p>
            <a:pPr marL="0" indent="0">
              <a:buNone/>
            </a:pPr>
            <a:r>
              <a:rPr lang="en-US" sz="2000" dirty="0">
                <a:highlight>
                  <a:srgbClr val="FFFF00"/>
                </a:highlight>
              </a:rPr>
              <a:t>*Use link and then expand the “What’s the Point?” folder. Labeled “SD Content Standard Crosswalk Blueprint”</a:t>
            </a:r>
          </a:p>
          <a:p>
            <a:pPr lvl="1"/>
            <a:r>
              <a:rPr lang="en-US" sz="2400" dirty="0"/>
              <a:t>Grade by grade single page printout for every summative assessment target assessed and the corresponding SD Content Standards and DOK level</a:t>
            </a:r>
          </a:p>
          <a:p>
            <a:pPr lvl="1"/>
            <a:r>
              <a:rPr lang="en-US" sz="2400" dirty="0"/>
              <a:t>Helps to associate SBAC targets to our specific state standards</a:t>
            </a:r>
          </a:p>
          <a:p>
            <a:pPr lvl="1"/>
            <a:r>
              <a:rPr lang="en-US" sz="2400" dirty="0"/>
              <a:t>Helps educators dive into the item specifications for improved item writing and classroom formative assessment</a:t>
            </a:r>
          </a:p>
          <a:p>
            <a:pPr lvl="2"/>
            <a:r>
              <a:rPr lang="en-US" sz="1600" dirty="0"/>
              <a:t>Questions about this document? Contact Joe Moran @ </a:t>
            </a:r>
            <a:r>
              <a:rPr lang="en-US" sz="1600" dirty="0">
                <a:hlinkClick r:id="rId3"/>
              </a:rPr>
              <a:t>Joe.Moran@state.sd.us</a:t>
            </a:r>
            <a:r>
              <a:rPr lang="en-US" sz="1600" dirty="0"/>
              <a:t>!</a:t>
            </a:r>
          </a:p>
          <a:p>
            <a:pPr lvl="1"/>
            <a:endParaRPr lang="en-US" sz="2000" dirty="0"/>
          </a:p>
          <a:p>
            <a:pPr lvl="1"/>
            <a:endParaRPr lang="en-US" sz="1600" dirty="0"/>
          </a:p>
        </p:txBody>
      </p:sp>
      <p:sp>
        <p:nvSpPr>
          <p:cNvPr id="5" name="Title 1">
            <a:extLst>
              <a:ext uri="{FF2B5EF4-FFF2-40B4-BE49-F238E27FC236}">
                <a16:creationId xmlns:a16="http://schemas.microsoft.com/office/drawing/2014/main" id="{4312F74B-1C61-4235-A27E-D79ECDD71CE7}"/>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Connecting the System</a:t>
            </a:r>
          </a:p>
        </p:txBody>
      </p:sp>
    </p:spTree>
    <p:extLst>
      <p:ext uri="{BB962C8B-B14F-4D97-AF65-F5344CB8AC3E}">
        <p14:creationId xmlns:p14="http://schemas.microsoft.com/office/powerpoint/2010/main" val="1461277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828800"/>
            <a:ext cx="8763000" cy="3840163"/>
          </a:xfrm>
        </p:spPr>
        <p:txBody>
          <a:bodyPr/>
          <a:lstStyle/>
          <a:p>
            <a:pPr marL="0" indent="0" algn="ctr">
              <a:buNone/>
            </a:pPr>
            <a:r>
              <a:rPr lang="en-US" dirty="0"/>
              <a:t>End of year summative assessment can be used to evaluate:</a:t>
            </a:r>
          </a:p>
          <a:p>
            <a:pPr marL="0" indent="0" algn="ctr">
              <a:buNone/>
            </a:pPr>
            <a:endParaRPr lang="en-US" dirty="0"/>
          </a:p>
          <a:p>
            <a:pPr marL="514350" indent="-514350" algn="ctr">
              <a:buFont typeface="+mj-lt"/>
              <a:buAutoNum type="arabicPeriod"/>
            </a:pPr>
            <a:r>
              <a:rPr lang="en-US" dirty="0"/>
              <a:t>Instructional Emphasis</a:t>
            </a:r>
          </a:p>
          <a:p>
            <a:pPr marL="514350" indent="-514350" algn="ctr">
              <a:buFont typeface="+mj-lt"/>
              <a:buAutoNum type="arabicPeriod"/>
            </a:pPr>
            <a:r>
              <a:rPr lang="en-US" dirty="0"/>
              <a:t>Curriculum Breadth &amp; Depth</a:t>
            </a:r>
          </a:p>
          <a:p>
            <a:pPr marL="514350" indent="-514350" algn="ctr">
              <a:buFont typeface="+mj-lt"/>
              <a:buAutoNum type="arabicPeriod"/>
            </a:pPr>
            <a:r>
              <a:rPr lang="en-US" dirty="0"/>
              <a:t>Breadth &amp; Depth of Standards Covered</a:t>
            </a:r>
          </a:p>
        </p:txBody>
      </p:sp>
      <p:sp>
        <p:nvSpPr>
          <p:cNvPr id="5" name="Title 1">
            <a:extLst>
              <a:ext uri="{FF2B5EF4-FFF2-40B4-BE49-F238E27FC236}">
                <a16:creationId xmlns:a16="http://schemas.microsoft.com/office/drawing/2014/main" id="{8EE3D082-4AEE-45FE-9A26-88A608F8A9A0}"/>
              </a:ext>
            </a:extLst>
          </p:cNvPr>
          <p:cNvSpPr txBox="1">
            <a:spLocks/>
          </p:cNvSpPr>
          <p:nvPr/>
        </p:nvSpPr>
        <p:spPr bwMode="auto">
          <a:xfrm>
            <a:off x="3124200" y="-4011"/>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WHAT?: Summative Assessment</a:t>
            </a:r>
          </a:p>
        </p:txBody>
      </p:sp>
    </p:spTree>
    <p:extLst>
      <p:ext uri="{BB962C8B-B14F-4D97-AF65-F5344CB8AC3E}">
        <p14:creationId xmlns:p14="http://schemas.microsoft.com/office/powerpoint/2010/main" val="2847946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42" y="1371600"/>
            <a:ext cx="7818717" cy="4623146"/>
          </a:xfrm>
        </p:spPr>
      </p:pic>
      <p:grpSp>
        <p:nvGrpSpPr>
          <p:cNvPr id="10" name="Group 9"/>
          <p:cNvGrpSpPr/>
          <p:nvPr/>
        </p:nvGrpSpPr>
        <p:grpSpPr>
          <a:xfrm>
            <a:off x="3276600" y="995576"/>
            <a:ext cx="3676918" cy="2274194"/>
            <a:chOff x="3429000" y="1740794"/>
            <a:chExt cx="3372118" cy="1676400"/>
          </a:xfrm>
        </p:grpSpPr>
        <p:sp>
          <p:nvSpPr>
            <p:cNvPr id="6" name="Donut 5"/>
            <p:cNvSpPr/>
            <p:nvPr/>
          </p:nvSpPr>
          <p:spPr>
            <a:xfrm>
              <a:off x="3429000" y="1740794"/>
              <a:ext cx="2209800" cy="1676400"/>
            </a:xfrm>
            <a:prstGeom prst="donut">
              <a:avLst>
                <a:gd name="adj" fmla="val 504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8" name="TextBox 7"/>
            <p:cNvSpPr txBox="1"/>
            <p:nvPr/>
          </p:nvSpPr>
          <p:spPr>
            <a:xfrm>
              <a:off x="5353318" y="1894858"/>
              <a:ext cx="1447800" cy="369332"/>
            </a:xfrm>
            <a:prstGeom prst="rect">
              <a:avLst/>
            </a:prstGeom>
            <a:noFill/>
          </p:spPr>
          <p:txBody>
            <a:bodyPr wrap="square" rtlCol="0">
              <a:spAutoFit/>
            </a:bodyPr>
            <a:lstStyle/>
            <a:p>
              <a:r>
                <a:rPr lang="en-US" dirty="0"/>
                <a:t>*Summative</a:t>
              </a:r>
            </a:p>
          </p:txBody>
        </p:sp>
      </p:grpSp>
      <p:grpSp>
        <p:nvGrpSpPr>
          <p:cNvPr id="11" name="Group 10"/>
          <p:cNvGrpSpPr/>
          <p:nvPr/>
        </p:nvGrpSpPr>
        <p:grpSpPr>
          <a:xfrm>
            <a:off x="840954" y="3478772"/>
            <a:ext cx="9067800" cy="3032447"/>
            <a:chOff x="857518" y="3845085"/>
            <a:chExt cx="8819882" cy="2590165"/>
          </a:xfrm>
        </p:grpSpPr>
        <p:sp>
          <p:nvSpPr>
            <p:cNvPr id="7" name="Donut 6"/>
            <p:cNvSpPr/>
            <p:nvPr/>
          </p:nvSpPr>
          <p:spPr>
            <a:xfrm>
              <a:off x="857518" y="3845085"/>
              <a:ext cx="6991082" cy="2555715"/>
            </a:xfrm>
            <a:prstGeom prst="donut">
              <a:avLst>
                <a:gd name="adj" fmla="val 471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7467600" y="5575337"/>
              <a:ext cx="2209800" cy="859913"/>
            </a:xfrm>
            <a:prstGeom prst="rect">
              <a:avLst/>
            </a:prstGeom>
            <a:noFill/>
          </p:spPr>
          <p:txBody>
            <a:bodyPr wrap="square" rtlCol="0">
              <a:spAutoFit/>
            </a:bodyPr>
            <a:lstStyle/>
            <a:p>
              <a:r>
                <a:rPr lang="en-US" dirty="0"/>
                <a:t>*Instructional: Interim and Formative </a:t>
              </a:r>
            </a:p>
          </p:txBody>
        </p:sp>
      </p:grpSp>
      <p:sp>
        <p:nvSpPr>
          <p:cNvPr id="12" name="Title 1">
            <a:extLst>
              <a:ext uri="{FF2B5EF4-FFF2-40B4-BE49-F238E27FC236}">
                <a16:creationId xmlns:a16="http://schemas.microsoft.com/office/drawing/2014/main" id="{511F7EF4-13DC-496E-AD60-1A86CC4AAC77}"/>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WHAT?: Smarter Balanced</a:t>
            </a:r>
          </a:p>
        </p:txBody>
      </p:sp>
    </p:spTree>
    <p:extLst>
      <p:ext uri="{BB962C8B-B14F-4D97-AF65-F5344CB8AC3E}">
        <p14:creationId xmlns:p14="http://schemas.microsoft.com/office/powerpoint/2010/main" val="1229224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8C9426-C1F0-4F0E-9B04-8255A5F7E5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144000" cy="5257800"/>
          </a:xfrm>
          <a:ln>
            <a:solidFill>
              <a:schemeClr val="tx1"/>
            </a:solidFill>
          </a:ln>
        </p:spPr>
      </p:pic>
      <p:sp>
        <p:nvSpPr>
          <p:cNvPr id="4" name="Title 1">
            <a:extLst>
              <a:ext uri="{FF2B5EF4-FFF2-40B4-BE49-F238E27FC236}">
                <a16:creationId xmlns:a16="http://schemas.microsoft.com/office/drawing/2014/main" id="{95731A30-843C-4A54-8675-5C74371A95FC}"/>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bg1"/>
                </a:solidFill>
              </a:rPr>
              <a:t>Summative vs. Formative</a:t>
            </a:r>
          </a:p>
        </p:txBody>
      </p:sp>
      <p:sp>
        <p:nvSpPr>
          <p:cNvPr id="6" name="TextBox 5">
            <a:extLst>
              <a:ext uri="{FF2B5EF4-FFF2-40B4-BE49-F238E27FC236}">
                <a16:creationId xmlns:a16="http://schemas.microsoft.com/office/drawing/2014/main" id="{D1B88E77-3896-436A-84F0-A1BEA7E18181}"/>
              </a:ext>
            </a:extLst>
          </p:cNvPr>
          <p:cNvSpPr txBox="1"/>
          <p:nvPr/>
        </p:nvSpPr>
        <p:spPr>
          <a:xfrm>
            <a:off x="0" y="948660"/>
            <a:ext cx="4800600" cy="2369880"/>
          </a:xfrm>
          <a:prstGeom prst="rect">
            <a:avLst/>
          </a:prstGeom>
          <a:solidFill>
            <a:schemeClr val="bg1"/>
          </a:solidFill>
        </p:spPr>
        <p:txBody>
          <a:bodyPr wrap="square" rtlCol="0">
            <a:spAutoFit/>
          </a:bodyPr>
          <a:lstStyle/>
          <a:p>
            <a:r>
              <a:rPr lang="en-US" dirty="0"/>
              <a:t>The Garden Analogy</a:t>
            </a:r>
          </a:p>
          <a:p>
            <a:endParaRPr lang="en-US" dirty="0"/>
          </a:p>
          <a:p>
            <a:r>
              <a:rPr lang="en-US" sz="1600" dirty="0"/>
              <a:t>If we think of our students as plants…</a:t>
            </a:r>
          </a:p>
          <a:p>
            <a:endParaRPr lang="en-US" sz="1600" dirty="0"/>
          </a:p>
          <a:p>
            <a:r>
              <a:rPr lang="en-US" sz="1600" dirty="0"/>
              <a:t>Summative assessment of the plants is the process of measuring them. It is interesting and important to compare and analyze measurements but in itself this does not affect the growth of the plants. </a:t>
            </a:r>
          </a:p>
        </p:txBody>
      </p:sp>
      <p:sp>
        <p:nvSpPr>
          <p:cNvPr id="7" name="TextBox 6">
            <a:extLst>
              <a:ext uri="{FF2B5EF4-FFF2-40B4-BE49-F238E27FC236}">
                <a16:creationId xmlns:a16="http://schemas.microsoft.com/office/drawing/2014/main" id="{34353A2B-A53A-4510-818D-4DC959404FA9}"/>
              </a:ext>
            </a:extLst>
          </p:cNvPr>
          <p:cNvSpPr txBox="1"/>
          <p:nvPr/>
        </p:nvSpPr>
        <p:spPr>
          <a:xfrm>
            <a:off x="4800600" y="948660"/>
            <a:ext cx="4343400" cy="2062103"/>
          </a:xfrm>
          <a:prstGeom prst="rect">
            <a:avLst/>
          </a:prstGeom>
          <a:solidFill>
            <a:schemeClr val="bg1"/>
          </a:solidFill>
        </p:spPr>
        <p:txBody>
          <a:bodyPr wrap="square" rtlCol="0">
            <a:spAutoFit/>
          </a:bodyPr>
          <a:lstStyle/>
          <a:p>
            <a:endParaRPr lang="en-US" sz="1600" dirty="0"/>
          </a:p>
          <a:p>
            <a:endParaRPr lang="en-US" sz="1600" dirty="0"/>
          </a:p>
          <a:p>
            <a:endParaRPr lang="en-US" sz="1600" dirty="0"/>
          </a:p>
          <a:p>
            <a:endParaRPr lang="en-US" sz="1600" dirty="0"/>
          </a:p>
          <a:p>
            <a:r>
              <a:rPr lang="en-US" sz="1600" dirty="0"/>
              <a:t>Formative assessment, on the other hand, is the equivalent of feeding and watering the plants appropriate to their needs – directly affecting their growth. </a:t>
            </a:r>
          </a:p>
        </p:txBody>
      </p:sp>
    </p:spTree>
    <p:extLst>
      <p:ext uri="{BB962C8B-B14F-4D97-AF65-F5344CB8AC3E}">
        <p14:creationId xmlns:p14="http://schemas.microsoft.com/office/powerpoint/2010/main" val="3410252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6019800" cy="914400"/>
          </a:xfrm>
        </p:spPr>
        <p:txBody>
          <a:bodyPr/>
          <a:lstStyle/>
          <a:p>
            <a:r>
              <a:rPr lang="en-US" sz="4000" b="1" dirty="0">
                <a:solidFill>
                  <a:schemeClr val="bg1"/>
                </a:solidFill>
              </a:rPr>
              <a:t>WHERE?: Smarter Balanced</a:t>
            </a:r>
          </a:p>
        </p:txBody>
      </p:sp>
      <p:sp>
        <p:nvSpPr>
          <p:cNvPr id="3" name="Content Placeholder 2"/>
          <p:cNvSpPr>
            <a:spLocks noGrp="1"/>
          </p:cNvSpPr>
          <p:nvPr>
            <p:ph idx="1"/>
          </p:nvPr>
        </p:nvSpPr>
        <p:spPr>
          <a:xfrm>
            <a:off x="228600" y="1756669"/>
            <a:ext cx="8763000" cy="3344662"/>
          </a:xfrm>
        </p:spPr>
        <p:txBody>
          <a:bodyPr/>
          <a:lstStyle/>
          <a:p>
            <a:pPr marL="0" indent="0" algn="ctr">
              <a:buNone/>
            </a:pPr>
            <a:r>
              <a:rPr lang="en-US" b="1" dirty="0"/>
              <a:t>Let’s make sure every one has an account and can log on </a:t>
            </a:r>
          </a:p>
          <a:p>
            <a:pPr marL="0" indent="0" algn="ctr">
              <a:buNone/>
            </a:pPr>
            <a:endParaRPr lang="en-US" b="1" dirty="0"/>
          </a:p>
          <a:p>
            <a:pPr marL="0" indent="0" algn="ctr">
              <a:buNone/>
            </a:pPr>
            <a:r>
              <a:rPr lang="en-US" b="1" dirty="0">
                <a:hlinkClick r:id="rId2"/>
              </a:rPr>
              <a:t>https://www.sd.portal.airast.org</a:t>
            </a:r>
            <a:endParaRPr lang="en-US" b="1" dirty="0"/>
          </a:p>
          <a:p>
            <a:pPr marL="0" indent="0" algn="ctr">
              <a:buNone/>
            </a:pPr>
            <a:endParaRPr lang="en-US" b="1" dirty="0"/>
          </a:p>
          <a:p>
            <a:pPr marL="0" indent="0" algn="ctr">
              <a:buNone/>
            </a:pPr>
            <a:r>
              <a:rPr lang="en-US" b="1" dirty="0"/>
              <a:t>Does anyone need an account?    </a:t>
            </a:r>
          </a:p>
          <a:p>
            <a:pPr marL="0" indent="0" algn="ctr">
              <a:buNone/>
            </a:pPr>
            <a:endParaRPr lang="en-US" dirty="0"/>
          </a:p>
        </p:txBody>
      </p:sp>
    </p:spTree>
    <p:extLst>
      <p:ext uri="{BB962C8B-B14F-4D97-AF65-F5344CB8AC3E}">
        <p14:creationId xmlns:p14="http://schemas.microsoft.com/office/powerpoint/2010/main" val="2508086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3352800" cy="2286000"/>
          </a:xfrm>
        </p:spPr>
        <p:txBody>
          <a:bodyPr/>
          <a:lstStyle/>
          <a:p>
            <a:pPr marL="0" lvl="1" indent="0">
              <a:buNone/>
            </a:pPr>
            <a:r>
              <a:rPr lang="en-US" dirty="0">
                <a:hlinkClick r:id="rId2"/>
              </a:rPr>
              <a:t>Assessment Portal</a:t>
            </a:r>
            <a:endParaRPr lang="en-US" dirty="0"/>
          </a:p>
          <a:p>
            <a:pPr marL="857250" lvl="2" indent="-457200">
              <a:buFont typeface="+mj-lt"/>
              <a:buAutoNum type="arabicPeriod"/>
            </a:pPr>
            <a:r>
              <a:rPr lang="en-US" dirty="0"/>
              <a:t>Entrance Points &amp; Browser</a:t>
            </a:r>
          </a:p>
          <a:p>
            <a:pPr marL="857250" lvl="2" indent="-457200">
              <a:buFont typeface="+mj-lt"/>
              <a:buAutoNum type="arabicPeriod"/>
            </a:pPr>
            <a:r>
              <a:rPr lang="en-US" dirty="0"/>
              <a:t>Resources</a:t>
            </a:r>
          </a:p>
          <a:p>
            <a:pPr marL="857250" lvl="2" indent="-457200">
              <a:buFont typeface="+mj-lt"/>
              <a:buAutoNum type="arabicPeriod"/>
            </a:pPr>
            <a:r>
              <a:rPr lang="en-US" dirty="0"/>
              <a:t>Systems</a:t>
            </a:r>
          </a:p>
          <a:p>
            <a:endParaRPr lang="en-US" dirty="0"/>
          </a:p>
        </p:txBody>
      </p:sp>
      <p:sp>
        <p:nvSpPr>
          <p:cNvPr id="5" name="Title 1">
            <a:extLst>
              <a:ext uri="{FF2B5EF4-FFF2-40B4-BE49-F238E27FC236}">
                <a16:creationId xmlns:a16="http://schemas.microsoft.com/office/drawing/2014/main" id="{8A2F306A-08CC-44DB-BE40-2781E290DE4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WHERE?: Assessment Portal</a:t>
            </a:r>
          </a:p>
        </p:txBody>
      </p:sp>
      <p:pic>
        <p:nvPicPr>
          <p:cNvPr id="8" name="Picture 7">
            <a:hlinkClick r:id="rId2"/>
            <a:extLst>
              <a:ext uri="{FF2B5EF4-FFF2-40B4-BE49-F238E27FC236}">
                <a16:creationId xmlns:a16="http://schemas.microsoft.com/office/drawing/2014/main" id="{C21FAA36-CE43-4AA3-86E8-92A891F7DEA5}"/>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3505200" y="990600"/>
            <a:ext cx="5486400" cy="5410200"/>
          </a:xfrm>
          <a:prstGeom prst="rect">
            <a:avLst/>
          </a:prstGeom>
          <a:ln>
            <a:solidFill>
              <a:schemeClr val="tx1"/>
            </a:solidFill>
          </a:ln>
        </p:spPr>
      </p:pic>
    </p:spTree>
    <p:extLst>
      <p:ext uri="{BB962C8B-B14F-4D97-AF65-F5344CB8AC3E}">
        <p14:creationId xmlns:p14="http://schemas.microsoft.com/office/powerpoint/2010/main" val="1228583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57350"/>
            <a:ext cx="3505200" cy="3543300"/>
          </a:xfrm>
        </p:spPr>
        <p:txBody>
          <a:bodyPr/>
          <a:lstStyle/>
          <a:p>
            <a:pPr marL="0" lvl="1" indent="0">
              <a:buNone/>
            </a:pPr>
            <a:r>
              <a:rPr lang="en-US" dirty="0"/>
              <a:t>What do you need?</a:t>
            </a:r>
          </a:p>
          <a:p>
            <a:pPr marL="342900" lvl="1" indent="-342900">
              <a:buFont typeface="+mj-lt"/>
              <a:buAutoNum type="arabicPeriod"/>
            </a:pPr>
            <a:r>
              <a:rPr lang="en-US" sz="2200" dirty="0"/>
              <a:t>Checking in for updates?</a:t>
            </a:r>
          </a:p>
          <a:p>
            <a:pPr marL="342900" lvl="1" indent="-342900">
              <a:buFont typeface="+mj-lt"/>
              <a:buAutoNum type="arabicPeriod"/>
            </a:pPr>
            <a:r>
              <a:rPr lang="en-US" sz="2200" dirty="0"/>
              <a:t>Share the information with parents?</a:t>
            </a:r>
          </a:p>
          <a:p>
            <a:pPr marL="342900" lvl="1" indent="-342900">
              <a:buFont typeface="+mj-lt"/>
              <a:buAutoNum type="arabicPeriod"/>
            </a:pPr>
            <a:r>
              <a:rPr lang="en-US" sz="2200" dirty="0"/>
              <a:t>District/School/Classroom related?</a:t>
            </a:r>
          </a:p>
          <a:p>
            <a:pPr marL="342900" lvl="1" indent="-342900">
              <a:buFont typeface="+mj-lt"/>
              <a:buAutoNum type="arabicPeriod"/>
            </a:pPr>
            <a:r>
              <a:rPr lang="en-US" sz="2200" dirty="0"/>
              <a:t>Technology questions?</a:t>
            </a:r>
          </a:p>
          <a:p>
            <a:pPr marL="342900" lvl="1" indent="-342900">
              <a:buFont typeface="+mj-lt"/>
              <a:buAutoNum type="arabicPeriod"/>
            </a:pPr>
            <a:r>
              <a:rPr lang="en-US" sz="2200" dirty="0"/>
              <a:t>Need to download testing browsers?</a:t>
            </a:r>
          </a:p>
          <a:p>
            <a:pPr marL="742950" lvl="2" indent="-342900"/>
            <a:endParaRPr lang="en-US" sz="1800" dirty="0"/>
          </a:p>
          <a:p>
            <a:endParaRPr lang="en-US" dirty="0"/>
          </a:p>
        </p:txBody>
      </p:sp>
      <p:sp>
        <p:nvSpPr>
          <p:cNvPr id="5" name="Title 1">
            <a:extLst>
              <a:ext uri="{FF2B5EF4-FFF2-40B4-BE49-F238E27FC236}">
                <a16:creationId xmlns:a16="http://schemas.microsoft.com/office/drawing/2014/main" id="{8A2F306A-08CC-44DB-BE40-2781E290DE42}"/>
              </a:ext>
            </a:extLst>
          </p:cNvPr>
          <p:cNvSpPr txBox="1">
            <a:spLocks/>
          </p:cNvSpPr>
          <p:nvPr/>
        </p:nvSpPr>
        <p:spPr bwMode="auto">
          <a:xfrm>
            <a:off x="3124200" y="0"/>
            <a:ext cx="6019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bg1"/>
                </a:solidFill>
              </a:rPr>
              <a:t>WHERE?: Entrance Points</a:t>
            </a:r>
          </a:p>
        </p:txBody>
      </p:sp>
      <p:pic>
        <p:nvPicPr>
          <p:cNvPr id="8" name="Picture 7">
            <a:hlinkClick r:id="rId2"/>
            <a:extLst>
              <a:ext uri="{FF2B5EF4-FFF2-40B4-BE49-F238E27FC236}">
                <a16:creationId xmlns:a16="http://schemas.microsoft.com/office/drawing/2014/main" id="{C21FAA36-CE43-4AA3-86E8-92A891F7DEA5}"/>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3505200" y="990600"/>
            <a:ext cx="5486400" cy="5410200"/>
          </a:xfrm>
          <a:prstGeom prst="rect">
            <a:avLst/>
          </a:prstGeom>
          <a:ln>
            <a:solidFill>
              <a:schemeClr val="tx1"/>
            </a:solidFill>
          </a:ln>
        </p:spPr>
      </p:pic>
      <p:sp>
        <p:nvSpPr>
          <p:cNvPr id="2" name="Frame 1">
            <a:extLst>
              <a:ext uri="{FF2B5EF4-FFF2-40B4-BE49-F238E27FC236}">
                <a16:creationId xmlns:a16="http://schemas.microsoft.com/office/drawing/2014/main" id="{B1DADE6A-B6FF-4A59-9006-18F9A972F285}"/>
              </a:ext>
            </a:extLst>
          </p:cNvPr>
          <p:cNvSpPr/>
          <p:nvPr/>
        </p:nvSpPr>
        <p:spPr>
          <a:xfrm>
            <a:off x="4984812" y="1905000"/>
            <a:ext cx="2590800" cy="4572000"/>
          </a:xfrm>
          <a:prstGeom prst="frame">
            <a:avLst>
              <a:gd name="adj1" fmla="val 4276"/>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CB4366F7-4394-4A1F-AAC4-DE1BAB1AB3BE}"/>
              </a:ext>
            </a:extLst>
          </p:cNvPr>
          <p:cNvSpPr/>
          <p:nvPr/>
        </p:nvSpPr>
        <p:spPr>
          <a:xfrm>
            <a:off x="3505200" y="2095500"/>
            <a:ext cx="1527330" cy="6477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725AC7D0-4C52-4DB4-8248-06BAE908CDB8}"/>
              </a:ext>
            </a:extLst>
          </p:cNvPr>
          <p:cNvSpPr/>
          <p:nvPr/>
        </p:nvSpPr>
        <p:spPr>
          <a:xfrm>
            <a:off x="3505200" y="2718417"/>
            <a:ext cx="1527330" cy="6477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8D851206-9AD9-4A45-B02A-EA18DFFE7B7E}"/>
              </a:ext>
            </a:extLst>
          </p:cNvPr>
          <p:cNvSpPr/>
          <p:nvPr/>
        </p:nvSpPr>
        <p:spPr>
          <a:xfrm>
            <a:off x="3505200" y="3291951"/>
            <a:ext cx="1527330" cy="6477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E72033A-23D6-4E73-9089-C3C42D271F4E}"/>
              </a:ext>
            </a:extLst>
          </p:cNvPr>
          <p:cNvSpPr/>
          <p:nvPr/>
        </p:nvSpPr>
        <p:spPr>
          <a:xfrm>
            <a:off x="7522899" y="3048000"/>
            <a:ext cx="1451130" cy="762000"/>
          </a:xfrm>
          <a:prstGeom prst="frame">
            <a:avLst>
              <a:gd name="adj1" fmla="val 12468"/>
            </a:avLst>
          </a:prstGeom>
          <a:solidFill>
            <a:srgbClr val="FFFF00">
              <a:alpha val="50000"/>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3182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10" grpId="0" animBg="1"/>
      <p:bldP spid="10" grpId="1" animBg="1"/>
      <p:bldP spid="11" grpId="0" animBg="1"/>
      <p:bldP spid="11" grpId="1" animBg="1"/>
      <p:bldP spid="9" grpId="0" animBg="1"/>
    </p:bldLst>
  </p:timing>
</p:sld>
</file>

<file path=ppt/theme/theme1.xml><?xml version="1.0" encoding="utf-8"?>
<a:theme xmlns:a="http://schemas.openxmlformats.org/drawingml/2006/main" name="DO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DOEppt</Template>
  <TotalTime>1922</TotalTime>
  <Words>1649</Words>
  <Application>Microsoft Office PowerPoint</Application>
  <PresentationFormat>On-screen Show (4:3)</PresentationFormat>
  <Paragraphs>309</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DOEppt</vt:lpstr>
      <vt:lpstr>PowerPoint Presentation</vt:lpstr>
      <vt:lpstr>WHAT?: Smarter Balanced</vt:lpstr>
      <vt:lpstr>PowerPoint Presentation</vt:lpstr>
      <vt:lpstr>PowerPoint Presentation</vt:lpstr>
      <vt:lpstr>PowerPoint Presentation</vt:lpstr>
      <vt:lpstr>PowerPoint Presentation</vt:lpstr>
      <vt:lpstr>WHERE?: Smarter Balanced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Balanced Interim Assessments</dc:title>
  <dc:creator>Moran, Joe</dc:creator>
  <cp:lastModifiedBy>Moran, Joe</cp:lastModifiedBy>
  <cp:revision>107</cp:revision>
  <dcterms:created xsi:type="dcterms:W3CDTF">2017-08-28T21:37:02Z</dcterms:created>
  <dcterms:modified xsi:type="dcterms:W3CDTF">2018-08-29T14:39:54Z</dcterms:modified>
</cp:coreProperties>
</file>