
<file path=[Content_Types].xml><?xml version="1.0" encoding="utf-8"?>
<Types xmlns="http://schemas.openxmlformats.org/package/2006/content-types">
  <Default Extension="png" ContentType="image/png"/>
  <Default Extension="493A4D40"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70" r:id="rId3"/>
    <p:sldId id="472" r:id="rId4"/>
    <p:sldId id="529" r:id="rId5"/>
    <p:sldId id="667" r:id="rId6"/>
    <p:sldId id="474" r:id="rId7"/>
    <p:sldId id="487" r:id="rId8"/>
    <p:sldId id="669" r:id="rId9"/>
    <p:sldId id="257" r:id="rId10"/>
    <p:sldId id="258" r:id="rId11"/>
    <p:sldId id="300" r:id="rId12"/>
    <p:sldId id="301" r:id="rId13"/>
    <p:sldId id="673" r:id="rId14"/>
    <p:sldId id="674" r:id="rId15"/>
    <p:sldId id="262" r:id="rId16"/>
    <p:sldId id="266" r:id="rId17"/>
    <p:sldId id="260" r:id="rId18"/>
    <p:sldId id="530" r:id="rId19"/>
    <p:sldId id="263" r:id="rId20"/>
    <p:sldId id="532" r:id="rId21"/>
    <p:sldId id="670" r:id="rId22"/>
    <p:sldId id="671" r:id="rId23"/>
    <p:sldId id="264" r:id="rId24"/>
    <p:sldId id="265" r:id="rId25"/>
    <p:sldId id="533" r:id="rId26"/>
    <p:sldId id="66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98" autoAdjust="0"/>
  </p:normalViewPr>
  <p:slideViewPr>
    <p:cSldViewPr>
      <p:cViewPr varScale="1">
        <p:scale>
          <a:sx n="88" d="100"/>
          <a:sy n="88" d="100"/>
        </p:scale>
        <p:origin x="22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98264-B001-4AE8-8833-10866EB09CA1}" type="doc">
      <dgm:prSet loTypeId="urn:microsoft.com/office/officeart/2005/8/layout/process5" loCatId="process" qsTypeId="urn:microsoft.com/office/officeart/2005/8/quickstyle/simple1" qsCatId="simple" csTypeId="urn:microsoft.com/office/officeart/2005/8/colors/colorful3" csCatId="colorful" phldr="1"/>
      <dgm:spPr/>
    </dgm:pt>
    <dgm:pt modelId="{47408105-169E-4A96-BD02-9FB6F1DFD038}">
      <dgm:prSet phldrT="[Text]" custT="1"/>
      <dgm:spPr/>
      <dgm:t>
        <a:bodyPr/>
        <a:lstStyle/>
        <a:p>
          <a:pPr algn="ctr"/>
          <a:r>
            <a:rPr lang="en-US" sz="2000" dirty="0"/>
            <a:t>Review system modules</a:t>
          </a:r>
          <a:r>
            <a:rPr lang="en-US" sz="1800" dirty="0"/>
            <a:t>	</a:t>
          </a:r>
        </a:p>
      </dgm:t>
    </dgm:pt>
    <dgm:pt modelId="{EF945F05-8AEF-4637-BA07-3A7DD679A5DA}" type="parTrans" cxnId="{69A786A2-31E4-463E-A2C6-8D2446EAEB1F}">
      <dgm:prSet/>
      <dgm:spPr/>
      <dgm:t>
        <a:bodyPr/>
        <a:lstStyle/>
        <a:p>
          <a:endParaRPr lang="en-US" sz="2000"/>
        </a:p>
      </dgm:t>
    </dgm:pt>
    <dgm:pt modelId="{B32B8966-41E7-4BFE-9205-22B9962AD925}" type="sibTrans" cxnId="{69A786A2-31E4-463E-A2C6-8D2446EAEB1F}">
      <dgm:prSet/>
      <dgm:spPr/>
      <dgm:t>
        <a:bodyPr/>
        <a:lstStyle/>
        <a:p>
          <a:endParaRPr lang="en-US" sz="2000"/>
        </a:p>
      </dgm:t>
    </dgm:pt>
    <dgm:pt modelId="{46484134-88D3-4FBF-A998-4AC89933C193}">
      <dgm:prSet phldrT="[Text]" custT="1"/>
      <dgm:spPr/>
      <dgm:t>
        <a:bodyPr/>
        <a:lstStyle/>
        <a:p>
          <a:r>
            <a:rPr lang="en-US" sz="2000" dirty="0"/>
            <a:t>Add test administrators</a:t>
          </a:r>
        </a:p>
      </dgm:t>
    </dgm:pt>
    <dgm:pt modelId="{008BE227-1806-4249-9173-6E5FA8886E55}" type="parTrans" cxnId="{8AF081DD-8C9C-4F6C-8DF8-6163BFF1E648}">
      <dgm:prSet/>
      <dgm:spPr/>
      <dgm:t>
        <a:bodyPr/>
        <a:lstStyle/>
        <a:p>
          <a:endParaRPr lang="en-US" sz="2000"/>
        </a:p>
      </dgm:t>
    </dgm:pt>
    <dgm:pt modelId="{021ABD73-FEB1-41CA-B78B-3D8857A408EF}" type="sibTrans" cxnId="{8AF081DD-8C9C-4F6C-8DF8-6163BFF1E648}">
      <dgm:prSet/>
      <dgm:spPr/>
      <dgm:t>
        <a:bodyPr/>
        <a:lstStyle/>
        <a:p>
          <a:endParaRPr lang="en-US" sz="2000"/>
        </a:p>
      </dgm:t>
    </dgm:pt>
    <dgm:pt modelId="{1119E54F-2A6B-436E-80B0-2824DB5DAECA}">
      <dgm:prSet phldrT="[Text]" custT="1"/>
      <dgm:spPr/>
      <dgm:t>
        <a:bodyPr/>
        <a:lstStyle/>
        <a:p>
          <a:r>
            <a:rPr lang="en-US" sz="2000" dirty="0"/>
            <a:t>Create classrooms</a:t>
          </a:r>
        </a:p>
      </dgm:t>
    </dgm:pt>
    <dgm:pt modelId="{4C483D7F-B1C3-43BE-9801-FDB5B8D59000}" type="parTrans" cxnId="{346C01D2-655F-40F1-B7C5-83575CC7C5DB}">
      <dgm:prSet/>
      <dgm:spPr/>
      <dgm:t>
        <a:bodyPr/>
        <a:lstStyle/>
        <a:p>
          <a:endParaRPr lang="en-US" sz="2000"/>
        </a:p>
      </dgm:t>
    </dgm:pt>
    <dgm:pt modelId="{65451757-0080-417D-9E43-3EF37E86046F}" type="sibTrans" cxnId="{346C01D2-655F-40F1-B7C5-83575CC7C5DB}">
      <dgm:prSet/>
      <dgm:spPr/>
      <dgm:t>
        <a:bodyPr/>
        <a:lstStyle/>
        <a:p>
          <a:endParaRPr lang="en-US" sz="2000"/>
        </a:p>
      </dgm:t>
    </dgm:pt>
    <dgm:pt modelId="{17FBA851-385F-454A-8CEA-E69A80663F56}">
      <dgm:prSet phldrT="[Text]" custT="1"/>
      <dgm:spPr/>
      <dgm:t>
        <a:bodyPr/>
        <a:lstStyle/>
        <a:p>
          <a:r>
            <a:rPr lang="en-US" sz="2000" dirty="0"/>
            <a:t>Students added or deleted</a:t>
          </a:r>
        </a:p>
      </dgm:t>
    </dgm:pt>
    <dgm:pt modelId="{9EB5BC2B-ADE0-4EBD-83C6-2E582E7582A1}" type="parTrans" cxnId="{9FB3647C-531C-4891-9F6A-F45965188A70}">
      <dgm:prSet/>
      <dgm:spPr/>
      <dgm:t>
        <a:bodyPr/>
        <a:lstStyle/>
        <a:p>
          <a:endParaRPr lang="en-US" sz="2000"/>
        </a:p>
      </dgm:t>
    </dgm:pt>
    <dgm:pt modelId="{4CE7055D-B186-4539-931F-9B36299103BD}" type="sibTrans" cxnId="{9FB3647C-531C-4891-9F6A-F45965188A70}">
      <dgm:prSet/>
      <dgm:spPr/>
      <dgm:t>
        <a:bodyPr/>
        <a:lstStyle/>
        <a:p>
          <a:endParaRPr lang="en-US" sz="2000"/>
        </a:p>
      </dgm:t>
    </dgm:pt>
    <dgm:pt modelId="{0CF641D1-26F1-4A73-92FE-DDADB53E43CB}">
      <dgm:prSet phldrT="[Text]" custT="1"/>
      <dgm:spPr/>
      <dgm:t>
        <a:bodyPr/>
        <a:lstStyle/>
        <a:p>
          <a:r>
            <a:rPr lang="en-US" sz="2000" dirty="0"/>
            <a:t>Is it updated in campus?</a:t>
          </a:r>
        </a:p>
      </dgm:t>
    </dgm:pt>
    <dgm:pt modelId="{B64DEC72-82E9-42FC-A744-EC1759253A73}" type="parTrans" cxnId="{56C692A8-525B-4529-A5B6-D40AD22FDA79}">
      <dgm:prSet/>
      <dgm:spPr/>
      <dgm:t>
        <a:bodyPr/>
        <a:lstStyle/>
        <a:p>
          <a:endParaRPr lang="en-US" sz="2000"/>
        </a:p>
      </dgm:t>
    </dgm:pt>
    <dgm:pt modelId="{3329D43F-0953-47F8-84B0-055B5C60B84A}" type="sibTrans" cxnId="{56C692A8-525B-4529-A5B6-D40AD22FDA79}">
      <dgm:prSet/>
      <dgm:spPr/>
      <dgm:t>
        <a:bodyPr/>
        <a:lstStyle/>
        <a:p>
          <a:endParaRPr lang="en-US" sz="2000"/>
        </a:p>
      </dgm:t>
    </dgm:pt>
    <dgm:pt modelId="{BE442891-6FCB-4D44-B66F-32C8D30140B9}">
      <dgm:prSet phldrT="[Text]" custT="1"/>
      <dgm:spPr/>
      <dgm:t>
        <a:bodyPr/>
        <a:lstStyle/>
        <a:p>
          <a:r>
            <a:rPr lang="en-US" sz="2000" dirty="0"/>
            <a:t>Contact DOE</a:t>
          </a:r>
        </a:p>
      </dgm:t>
    </dgm:pt>
    <dgm:pt modelId="{6682B5D0-A285-498D-9FBA-E2C5B02094E7}" type="parTrans" cxnId="{FECA0B0D-78B9-4368-BDA2-D5450F39D3BE}">
      <dgm:prSet/>
      <dgm:spPr/>
      <dgm:t>
        <a:bodyPr/>
        <a:lstStyle/>
        <a:p>
          <a:endParaRPr lang="en-US" sz="2000"/>
        </a:p>
      </dgm:t>
    </dgm:pt>
    <dgm:pt modelId="{CF6D5C13-49BC-47E9-927E-DA62BF22AE18}" type="sibTrans" cxnId="{FECA0B0D-78B9-4368-BDA2-D5450F39D3BE}">
      <dgm:prSet/>
      <dgm:spPr/>
      <dgm:t>
        <a:bodyPr/>
        <a:lstStyle/>
        <a:p>
          <a:endParaRPr lang="en-US" sz="2000"/>
        </a:p>
      </dgm:t>
    </dgm:pt>
    <dgm:pt modelId="{DC61D585-AC29-46EC-9B30-F56B1A656B79}">
      <dgm:prSet phldrT="[Text]" custT="1"/>
      <dgm:spPr/>
      <dgm:t>
        <a:bodyPr/>
        <a:lstStyle/>
        <a:p>
          <a:r>
            <a:rPr lang="en-US" sz="2000" dirty="0"/>
            <a:t>DOE will request designated MSAA District TC</a:t>
          </a:r>
        </a:p>
      </dgm:t>
    </dgm:pt>
    <dgm:pt modelId="{CB644576-FE28-41A1-BDAC-0DC130F2EF9B}" type="parTrans" cxnId="{CAF5CEA5-A00D-4E94-B666-AD84111CCF91}">
      <dgm:prSet/>
      <dgm:spPr/>
      <dgm:t>
        <a:bodyPr/>
        <a:lstStyle/>
        <a:p>
          <a:endParaRPr lang="en-US" sz="2000"/>
        </a:p>
      </dgm:t>
    </dgm:pt>
    <dgm:pt modelId="{A037F9A2-C563-4F06-8C9B-6EBA6245C655}" type="sibTrans" cxnId="{CAF5CEA5-A00D-4E94-B666-AD84111CCF91}">
      <dgm:prSet/>
      <dgm:spPr/>
      <dgm:t>
        <a:bodyPr/>
        <a:lstStyle/>
        <a:p>
          <a:endParaRPr lang="en-US" sz="2000"/>
        </a:p>
      </dgm:t>
    </dgm:pt>
    <dgm:pt modelId="{C75E3307-E9A4-4943-812D-BFE2C9CE15C7}">
      <dgm:prSet phldrT="[Text]" custT="1"/>
      <dgm:spPr/>
      <dgm:t>
        <a:bodyPr/>
        <a:lstStyle/>
        <a:p>
          <a:r>
            <a:rPr lang="en-US" sz="2000" dirty="0"/>
            <a:t>Access to MSAA system</a:t>
          </a:r>
        </a:p>
      </dgm:t>
    </dgm:pt>
    <dgm:pt modelId="{64371A50-5E56-41EF-95CF-B680844B39BD}" type="parTrans" cxnId="{8068F5A2-5E88-40CE-B53F-63E69B63AB4B}">
      <dgm:prSet/>
      <dgm:spPr/>
      <dgm:t>
        <a:bodyPr/>
        <a:lstStyle/>
        <a:p>
          <a:endParaRPr lang="en-US" sz="2000"/>
        </a:p>
      </dgm:t>
    </dgm:pt>
    <dgm:pt modelId="{79071F14-EA78-421E-8973-A6C713373354}" type="sibTrans" cxnId="{8068F5A2-5E88-40CE-B53F-63E69B63AB4B}">
      <dgm:prSet/>
      <dgm:spPr/>
      <dgm:t>
        <a:bodyPr/>
        <a:lstStyle/>
        <a:p>
          <a:endParaRPr lang="en-US" sz="2000"/>
        </a:p>
      </dgm:t>
    </dgm:pt>
    <dgm:pt modelId="{1B1584EE-C9CD-4386-8280-926870AECDA5}" type="pres">
      <dgm:prSet presAssocID="{48C98264-B001-4AE8-8833-10866EB09CA1}" presName="diagram" presStyleCnt="0">
        <dgm:presLayoutVars>
          <dgm:dir/>
          <dgm:resizeHandles val="exact"/>
        </dgm:presLayoutVars>
      </dgm:prSet>
      <dgm:spPr/>
    </dgm:pt>
    <dgm:pt modelId="{077E288C-3023-4BF6-8774-50D73F12C149}" type="pres">
      <dgm:prSet presAssocID="{DC61D585-AC29-46EC-9B30-F56B1A656B79}" presName="node" presStyleLbl="node1" presStyleIdx="0" presStyleCnt="6">
        <dgm:presLayoutVars>
          <dgm:bulletEnabled val="1"/>
        </dgm:presLayoutVars>
      </dgm:prSet>
      <dgm:spPr/>
    </dgm:pt>
    <dgm:pt modelId="{014D3889-9D3D-4767-B480-D78813CECC39}" type="pres">
      <dgm:prSet presAssocID="{A037F9A2-C563-4F06-8C9B-6EBA6245C655}" presName="sibTrans" presStyleLbl="sibTrans2D1" presStyleIdx="0" presStyleCnt="5"/>
      <dgm:spPr/>
    </dgm:pt>
    <dgm:pt modelId="{EDBA3526-88DF-47B8-BAC0-AA9376D39C91}" type="pres">
      <dgm:prSet presAssocID="{A037F9A2-C563-4F06-8C9B-6EBA6245C655}" presName="connectorText" presStyleLbl="sibTrans2D1" presStyleIdx="0" presStyleCnt="5"/>
      <dgm:spPr/>
    </dgm:pt>
    <dgm:pt modelId="{7C294ED4-6C59-46CB-B85E-484D044E04DE}" type="pres">
      <dgm:prSet presAssocID="{C75E3307-E9A4-4943-812D-BFE2C9CE15C7}" presName="node" presStyleLbl="node1" presStyleIdx="1" presStyleCnt="6">
        <dgm:presLayoutVars>
          <dgm:bulletEnabled val="1"/>
        </dgm:presLayoutVars>
      </dgm:prSet>
      <dgm:spPr/>
    </dgm:pt>
    <dgm:pt modelId="{68A98C41-E8DC-485B-8C4E-8010A2DCA3C7}" type="pres">
      <dgm:prSet presAssocID="{79071F14-EA78-421E-8973-A6C713373354}" presName="sibTrans" presStyleLbl="sibTrans2D1" presStyleIdx="1" presStyleCnt="5"/>
      <dgm:spPr/>
    </dgm:pt>
    <dgm:pt modelId="{AB783E74-5CBB-4917-9E8F-D8530E2D03AF}" type="pres">
      <dgm:prSet presAssocID="{79071F14-EA78-421E-8973-A6C713373354}" presName="connectorText" presStyleLbl="sibTrans2D1" presStyleIdx="1" presStyleCnt="5"/>
      <dgm:spPr/>
    </dgm:pt>
    <dgm:pt modelId="{32A3497B-59DB-4DF4-8955-9F21690F15E4}" type="pres">
      <dgm:prSet presAssocID="{47408105-169E-4A96-BD02-9FB6F1DFD038}" presName="node" presStyleLbl="node1" presStyleIdx="2" presStyleCnt="6" custLinFactNeighborX="-1428" custLinFactNeighborY="-2938">
        <dgm:presLayoutVars>
          <dgm:bulletEnabled val="1"/>
        </dgm:presLayoutVars>
      </dgm:prSet>
      <dgm:spPr/>
    </dgm:pt>
    <dgm:pt modelId="{F03B1930-0396-4C92-98D4-189241F042AF}" type="pres">
      <dgm:prSet presAssocID="{B32B8966-41E7-4BFE-9205-22B9962AD925}" presName="sibTrans" presStyleLbl="sibTrans2D1" presStyleIdx="2" presStyleCnt="5"/>
      <dgm:spPr/>
    </dgm:pt>
    <dgm:pt modelId="{7B67C8CA-FD7C-46E6-9F89-AAC5C0865827}" type="pres">
      <dgm:prSet presAssocID="{B32B8966-41E7-4BFE-9205-22B9962AD925}" presName="connectorText" presStyleLbl="sibTrans2D1" presStyleIdx="2" presStyleCnt="5"/>
      <dgm:spPr/>
    </dgm:pt>
    <dgm:pt modelId="{CA2A4AFC-361C-4D29-B747-4A88BB7387D1}" type="pres">
      <dgm:prSet presAssocID="{46484134-88D3-4FBF-A998-4AC89933C193}" presName="node" presStyleLbl="node1" presStyleIdx="3" presStyleCnt="6">
        <dgm:presLayoutVars>
          <dgm:bulletEnabled val="1"/>
        </dgm:presLayoutVars>
      </dgm:prSet>
      <dgm:spPr/>
    </dgm:pt>
    <dgm:pt modelId="{BB23D780-914D-4C65-B375-14B747D737B6}" type="pres">
      <dgm:prSet presAssocID="{021ABD73-FEB1-41CA-B78B-3D8857A408EF}" presName="sibTrans" presStyleLbl="sibTrans2D1" presStyleIdx="3" presStyleCnt="5"/>
      <dgm:spPr/>
    </dgm:pt>
    <dgm:pt modelId="{BDDA32E7-B088-4A22-8E14-E309B8C45FB9}" type="pres">
      <dgm:prSet presAssocID="{021ABD73-FEB1-41CA-B78B-3D8857A408EF}" presName="connectorText" presStyleLbl="sibTrans2D1" presStyleIdx="3" presStyleCnt="5"/>
      <dgm:spPr/>
    </dgm:pt>
    <dgm:pt modelId="{B83F6C93-7A6C-4806-ACAD-8AA192B748F4}" type="pres">
      <dgm:prSet presAssocID="{1119E54F-2A6B-436E-80B0-2824DB5DAECA}" presName="node" presStyleLbl="node1" presStyleIdx="4" presStyleCnt="6">
        <dgm:presLayoutVars>
          <dgm:bulletEnabled val="1"/>
        </dgm:presLayoutVars>
      </dgm:prSet>
      <dgm:spPr/>
    </dgm:pt>
    <dgm:pt modelId="{A793C222-40F5-4A6A-AEB0-15EDCCC013B6}" type="pres">
      <dgm:prSet presAssocID="{65451757-0080-417D-9E43-3EF37E86046F}" presName="sibTrans" presStyleLbl="sibTrans2D1" presStyleIdx="4" presStyleCnt="5"/>
      <dgm:spPr/>
    </dgm:pt>
    <dgm:pt modelId="{F83415FF-90C4-4ED0-99C6-C6DA2ED2E953}" type="pres">
      <dgm:prSet presAssocID="{65451757-0080-417D-9E43-3EF37E86046F}" presName="connectorText" presStyleLbl="sibTrans2D1" presStyleIdx="4" presStyleCnt="5"/>
      <dgm:spPr/>
    </dgm:pt>
    <dgm:pt modelId="{87EC0413-94FA-4A2E-AC7F-349C0CD95599}" type="pres">
      <dgm:prSet presAssocID="{17FBA851-385F-454A-8CEA-E69A80663F56}" presName="node" presStyleLbl="node1" presStyleIdx="5" presStyleCnt="6" custScaleX="98176" custScaleY="141135">
        <dgm:presLayoutVars>
          <dgm:bulletEnabled val="1"/>
        </dgm:presLayoutVars>
      </dgm:prSet>
      <dgm:spPr/>
    </dgm:pt>
  </dgm:ptLst>
  <dgm:cxnLst>
    <dgm:cxn modelId="{D1085103-3040-43E3-B095-593807A38C7B}" type="presOf" srcId="{B32B8966-41E7-4BFE-9205-22B9962AD925}" destId="{F03B1930-0396-4C92-98D4-189241F042AF}" srcOrd="0" destOrd="0" presId="urn:microsoft.com/office/officeart/2005/8/layout/process5"/>
    <dgm:cxn modelId="{FECA0B0D-78B9-4368-BDA2-D5450F39D3BE}" srcId="{17FBA851-385F-454A-8CEA-E69A80663F56}" destId="{BE442891-6FCB-4D44-B66F-32C8D30140B9}" srcOrd="1" destOrd="0" parTransId="{6682B5D0-A285-498D-9FBA-E2C5B02094E7}" sibTransId="{CF6D5C13-49BC-47E9-927E-DA62BF22AE18}"/>
    <dgm:cxn modelId="{11A2BA44-C887-42B7-80CB-8062036C3154}" type="presOf" srcId="{17FBA851-385F-454A-8CEA-E69A80663F56}" destId="{87EC0413-94FA-4A2E-AC7F-349C0CD95599}" srcOrd="0" destOrd="0" presId="urn:microsoft.com/office/officeart/2005/8/layout/process5"/>
    <dgm:cxn modelId="{07891F4B-4E5A-4DDF-9C5D-B3DF8DE57974}" type="presOf" srcId="{79071F14-EA78-421E-8973-A6C713373354}" destId="{AB783E74-5CBB-4917-9E8F-D8530E2D03AF}" srcOrd="1" destOrd="0" presId="urn:microsoft.com/office/officeart/2005/8/layout/process5"/>
    <dgm:cxn modelId="{FF6C2A4E-4F61-4572-BEC2-EF779F00B754}" type="presOf" srcId="{DC61D585-AC29-46EC-9B30-F56B1A656B79}" destId="{077E288C-3023-4BF6-8774-50D73F12C149}" srcOrd="0" destOrd="0" presId="urn:microsoft.com/office/officeart/2005/8/layout/process5"/>
    <dgm:cxn modelId="{3353D655-397F-4EB9-A999-761E1ED7C939}" type="presOf" srcId="{BE442891-6FCB-4D44-B66F-32C8D30140B9}" destId="{87EC0413-94FA-4A2E-AC7F-349C0CD95599}" srcOrd="0" destOrd="2" presId="urn:microsoft.com/office/officeart/2005/8/layout/process5"/>
    <dgm:cxn modelId="{1FDC4A59-F702-48D8-851E-0D99F0187668}" type="presOf" srcId="{1119E54F-2A6B-436E-80B0-2824DB5DAECA}" destId="{B83F6C93-7A6C-4806-ACAD-8AA192B748F4}" srcOrd="0" destOrd="0" presId="urn:microsoft.com/office/officeart/2005/8/layout/process5"/>
    <dgm:cxn modelId="{4E1FD379-B670-4B10-B8AE-706F507017B0}" type="presOf" srcId="{A037F9A2-C563-4F06-8C9B-6EBA6245C655}" destId="{EDBA3526-88DF-47B8-BAC0-AA9376D39C91}" srcOrd="1" destOrd="0" presId="urn:microsoft.com/office/officeart/2005/8/layout/process5"/>
    <dgm:cxn modelId="{9FB3647C-531C-4891-9F6A-F45965188A70}" srcId="{48C98264-B001-4AE8-8833-10866EB09CA1}" destId="{17FBA851-385F-454A-8CEA-E69A80663F56}" srcOrd="5" destOrd="0" parTransId="{9EB5BC2B-ADE0-4EBD-83C6-2E582E7582A1}" sibTransId="{4CE7055D-B186-4539-931F-9B36299103BD}"/>
    <dgm:cxn modelId="{942D1794-73C2-4BE5-97FF-508035B73AFD}" type="presOf" srcId="{A037F9A2-C563-4F06-8C9B-6EBA6245C655}" destId="{014D3889-9D3D-4767-B480-D78813CECC39}" srcOrd="0" destOrd="0" presId="urn:microsoft.com/office/officeart/2005/8/layout/process5"/>
    <dgm:cxn modelId="{E30B6C9A-C845-41AD-87F9-C6F750ACF6D9}" type="presOf" srcId="{C75E3307-E9A4-4943-812D-BFE2C9CE15C7}" destId="{7C294ED4-6C59-46CB-B85E-484D044E04DE}" srcOrd="0" destOrd="0" presId="urn:microsoft.com/office/officeart/2005/8/layout/process5"/>
    <dgm:cxn modelId="{B090CA9A-0E90-4EE4-8CF9-71011CA9AFAA}" type="presOf" srcId="{021ABD73-FEB1-41CA-B78B-3D8857A408EF}" destId="{BB23D780-914D-4C65-B375-14B747D737B6}" srcOrd="0" destOrd="0" presId="urn:microsoft.com/office/officeart/2005/8/layout/process5"/>
    <dgm:cxn modelId="{69A786A2-31E4-463E-A2C6-8D2446EAEB1F}" srcId="{48C98264-B001-4AE8-8833-10866EB09CA1}" destId="{47408105-169E-4A96-BD02-9FB6F1DFD038}" srcOrd="2" destOrd="0" parTransId="{EF945F05-8AEF-4637-BA07-3A7DD679A5DA}" sibTransId="{B32B8966-41E7-4BFE-9205-22B9962AD925}"/>
    <dgm:cxn modelId="{8068F5A2-5E88-40CE-B53F-63E69B63AB4B}" srcId="{48C98264-B001-4AE8-8833-10866EB09CA1}" destId="{C75E3307-E9A4-4943-812D-BFE2C9CE15C7}" srcOrd="1" destOrd="0" parTransId="{64371A50-5E56-41EF-95CF-B680844B39BD}" sibTransId="{79071F14-EA78-421E-8973-A6C713373354}"/>
    <dgm:cxn modelId="{CAF5CEA5-A00D-4E94-B666-AD84111CCF91}" srcId="{48C98264-B001-4AE8-8833-10866EB09CA1}" destId="{DC61D585-AC29-46EC-9B30-F56B1A656B79}" srcOrd="0" destOrd="0" parTransId="{CB644576-FE28-41A1-BDAC-0DC130F2EF9B}" sibTransId="{A037F9A2-C563-4F06-8C9B-6EBA6245C655}"/>
    <dgm:cxn modelId="{E31310A8-0340-471F-802D-688A2B86259C}" type="presOf" srcId="{46484134-88D3-4FBF-A998-4AC89933C193}" destId="{CA2A4AFC-361C-4D29-B747-4A88BB7387D1}" srcOrd="0" destOrd="0" presId="urn:microsoft.com/office/officeart/2005/8/layout/process5"/>
    <dgm:cxn modelId="{56C692A8-525B-4529-A5B6-D40AD22FDA79}" srcId="{17FBA851-385F-454A-8CEA-E69A80663F56}" destId="{0CF641D1-26F1-4A73-92FE-DDADB53E43CB}" srcOrd="0" destOrd="0" parTransId="{B64DEC72-82E9-42FC-A744-EC1759253A73}" sibTransId="{3329D43F-0953-47F8-84B0-055B5C60B84A}"/>
    <dgm:cxn modelId="{B9B1D8B1-467F-46EE-A0E9-68B0AE2B2F18}" type="presOf" srcId="{65451757-0080-417D-9E43-3EF37E86046F}" destId="{F83415FF-90C4-4ED0-99C6-C6DA2ED2E953}" srcOrd="1" destOrd="0" presId="urn:microsoft.com/office/officeart/2005/8/layout/process5"/>
    <dgm:cxn modelId="{6AF63DC5-6315-4B8E-A568-2D39F119F35B}" type="presOf" srcId="{48C98264-B001-4AE8-8833-10866EB09CA1}" destId="{1B1584EE-C9CD-4386-8280-926870AECDA5}" srcOrd="0" destOrd="0" presId="urn:microsoft.com/office/officeart/2005/8/layout/process5"/>
    <dgm:cxn modelId="{0AC0CCC8-D18C-4738-A112-E2AEF56E27E1}" type="presOf" srcId="{0CF641D1-26F1-4A73-92FE-DDADB53E43CB}" destId="{87EC0413-94FA-4A2E-AC7F-349C0CD95599}" srcOrd="0" destOrd="1" presId="urn:microsoft.com/office/officeart/2005/8/layout/process5"/>
    <dgm:cxn modelId="{2A1FA0C9-C9F8-4A30-A4E6-C4E31BE5E315}" type="presOf" srcId="{B32B8966-41E7-4BFE-9205-22B9962AD925}" destId="{7B67C8CA-FD7C-46E6-9F89-AAC5C0865827}" srcOrd="1" destOrd="0" presId="urn:microsoft.com/office/officeart/2005/8/layout/process5"/>
    <dgm:cxn modelId="{346C01D2-655F-40F1-B7C5-83575CC7C5DB}" srcId="{48C98264-B001-4AE8-8833-10866EB09CA1}" destId="{1119E54F-2A6B-436E-80B0-2824DB5DAECA}" srcOrd="4" destOrd="0" parTransId="{4C483D7F-B1C3-43BE-9801-FDB5B8D59000}" sibTransId="{65451757-0080-417D-9E43-3EF37E86046F}"/>
    <dgm:cxn modelId="{8AF081DD-8C9C-4F6C-8DF8-6163BFF1E648}" srcId="{48C98264-B001-4AE8-8833-10866EB09CA1}" destId="{46484134-88D3-4FBF-A998-4AC89933C193}" srcOrd="3" destOrd="0" parTransId="{008BE227-1806-4249-9173-6E5FA8886E55}" sibTransId="{021ABD73-FEB1-41CA-B78B-3D8857A408EF}"/>
    <dgm:cxn modelId="{002DE9DD-5123-49CC-9169-88CC0F79D57E}" type="presOf" srcId="{021ABD73-FEB1-41CA-B78B-3D8857A408EF}" destId="{BDDA32E7-B088-4A22-8E14-E309B8C45FB9}" srcOrd="1" destOrd="0" presId="urn:microsoft.com/office/officeart/2005/8/layout/process5"/>
    <dgm:cxn modelId="{CBED4FEA-0DC3-4C85-98D5-546860B0FA22}" type="presOf" srcId="{47408105-169E-4A96-BD02-9FB6F1DFD038}" destId="{32A3497B-59DB-4DF4-8955-9F21690F15E4}" srcOrd="0" destOrd="0" presId="urn:microsoft.com/office/officeart/2005/8/layout/process5"/>
    <dgm:cxn modelId="{FFB62EF3-1259-4574-AF7B-79B0228CB667}" type="presOf" srcId="{65451757-0080-417D-9E43-3EF37E86046F}" destId="{A793C222-40F5-4A6A-AEB0-15EDCCC013B6}" srcOrd="0" destOrd="0" presId="urn:microsoft.com/office/officeart/2005/8/layout/process5"/>
    <dgm:cxn modelId="{8E91D6F7-E584-434F-A88A-7F3A229DE627}" type="presOf" srcId="{79071F14-EA78-421E-8973-A6C713373354}" destId="{68A98C41-E8DC-485B-8C4E-8010A2DCA3C7}" srcOrd="0" destOrd="0" presId="urn:microsoft.com/office/officeart/2005/8/layout/process5"/>
    <dgm:cxn modelId="{19B4F566-3DA0-4CB1-BF22-E47BC3129352}" type="presParOf" srcId="{1B1584EE-C9CD-4386-8280-926870AECDA5}" destId="{077E288C-3023-4BF6-8774-50D73F12C149}" srcOrd="0" destOrd="0" presId="urn:microsoft.com/office/officeart/2005/8/layout/process5"/>
    <dgm:cxn modelId="{ED41BFAF-0637-4845-B151-4A33F7F525BA}" type="presParOf" srcId="{1B1584EE-C9CD-4386-8280-926870AECDA5}" destId="{014D3889-9D3D-4767-B480-D78813CECC39}" srcOrd="1" destOrd="0" presId="urn:microsoft.com/office/officeart/2005/8/layout/process5"/>
    <dgm:cxn modelId="{15DAA81B-E2D0-4F64-85B3-8361565C784B}" type="presParOf" srcId="{014D3889-9D3D-4767-B480-D78813CECC39}" destId="{EDBA3526-88DF-47B8-BAC0-AA9376D39C91}" srcOrd="0" destOrd="0" presId="urn:microsoft.com/office/officeart/2005/8/layout/process5"/>
    <dgm:cxn modelId="{79145255-11DB-45C7-86B8-C6026140CE1E}" type="presParOf" srcId="{1B1584EE-C9CD-4386-8280-926870AECDA5}" destId="{7C294ED4-6C59-46CB-B85E-484D044E04DE}" srcOrd="2" destOrd="0" presId="urn:microsoft.com/office/officeart/2005/8/layout/process5"/>
    <dgm:cxn modelId="{717296FF-BCEB-4AD3-B61C-2723AD27C7C1}" type="presParOf" srcId="{1B1584EE-C9CD-4386-8280-926870AECDA5}" destId="{68A98C41-E8DC-485B-8C4E-8010A2DCA3C7}" srcOrd="3" destOrd="0" presId="urn:microsoft.com/office/officeart/2005/8/layout/process5"/>
    <dgm:cxn modelId="{BA37C99A-09F9-4527-8C50-BE34A2EBF07D}" type="presParOf" srcId="{68A98C41-E8DC-485B-8C4E-8010A2DCA3C7}" destId="{AB783E74-5CBB-4917-9E8F-D8530E2D03AF}" srcOrd="0" destOrd="0" presId="urn:microsoft.com/office/officeart/2005/8/layout/process5"/>
    <dgm:cxn modelId="{E63BED63-566A-4F2D-AC04-97A31D33309E}" type="presParOf" srcId="{1B1584EE-C9CD-4386-8280-926870AECDA5}" destId="{32A3497B-59DB-4DF4-8955-9F21690F15E4}" srcOrd="4" destOrd="0" presId="urn:microsoft.com/office/officeart/2005/8/layout/process5"/>
    <dgm:cxn modelId="{D74CB756-E95F-41EE-B643-D91C52FFB6D3}" type="presParOf" srcId="{1B1584EE-C9CD-4386-8280-926870AECDA5}" destId="{F03B1930-0396-4C92-98D4-189241F042AF}" srcOrd="5" destOrd="0" presId="urn:microsoft.com/office/officeart/2005/8/layout/process5"/>
    <dgm:cxn modelId="{F9C40585-5A1F-4643-8750-932AB9EB64AB}" type="presParOf" srcId="{F03B1930-0396-4C92-98D4-189241F042AF}" destId="{7B67C8CA-FD7C-46E6-9F89-AAC5C0865827}" srcOrd="0" destOrd="0" presId="urn:microsoft.com/office/officeart/2005/8/layout/process5"/>
    <dgm:cxn modelId="{17340400-A6C7-43D7-B121-65CC7396FF5D}" type="presParOf" srcId="{1B1584EE-C9CD-4386-8280-926870AECDA5}" destId="{CA2A4AFC-361C-4D29-B747-4A88BB7387D1}" srcOrd="6" destOrd="0" presId="urn:microsoft.com/office/officeart/2005/8/layout/process5"/>
    <dgm:cxn modelId="{40507960-4689-438A-A9C8-37A61F3EBEA9}" type="presParOf" srcId="{1B1584EE-C9CD-4386-8280-926870AECDA5}" destId="{BB23D780-914D-4C65-B375-14B747D737B6}" srcOrd="7" destOrd="0" presId="urn:microsoft.com/office/officeart/2005/8/layout/process5"/>
    <dgm:cxn modelId="{B72E8AAA-2386-47D2-B046-209BE749AE87}" type="presParOf" srcId="{BB23D780-914D-4C65-B375-14B747D737B6}" destId="{BDDA32E7-B088-4A22-8E14-E309B8C45FB9}" srcOrd="0" destOrd="0" presId="urn:microsoft.com/office/officeart/2005/8/layout/process5"/>
    <dgm:cxn modelId="{570CAB07-369A-4F10-AD8E-BF7CF8021924}" type="presParOf" srcId="{1B1584EE-C9CD-4386-8280-926870AECDA5}" destId="{B83F6C93-7A6C-4806-ACAD-8AA192B748F4}" srcOrd="8" destOrd="0" presId="urn:microsoft.com/office/officeart/2005/8/layout/process5"/>
    <dgm:cxn modelId="{C8D529AC-BAEB-4A74-ABD7-8754FA00FCA1}" type="presParOf" srcId="{1B1584EE-C9CD-4386-8280-926870AECDA5}" destId="{A793C222-40F5-4A6A-AEB0-15EDCCC013B6}" srcOrd="9" destOrd="0" presId="urn:microsoft.com/office/officeart/2005/8/layout/process5"/>
    <dgm:cxn modelId="{D0F62AC3-5B13-43A3-8627-F7E4B50312BC}" type="presParOf" srcId="{A793C222-40F5-4A6A-AEB0-15EDCCC013B6}" destId="{F83415FF-90C4-4ED0-99C6-C6DA2ED2E953}" srcOrd="0" destOrd="0" presId="urn:microsoft.com/office/officeart/2005/8/layout/process5"/>
    <dgm:cxn modelId="{2CF10D61-CDBA-4AB3-9EBD-90518230B587}" type="presParOf" srcId="{1B1584EE-C9CD-4386-8280-926870AECDA5}" destId="{87EC0413-94FA-4A2E-AC7F-349C0CD9559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4F9C9-1359-48D6-BAF3-E058AB0800E7}"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4F4A845A-5349-467D-9E01-9E4E9E468151}">
      <dgm:prSet phldrT="[Text]"/>
      <dgm:spPr/>
      <dgm:t>
        <a:bodyPr/>
        <a:lstStyle/>
        <a:p>
          <a:r>
            <a:rPr lang="en-US" dirty="0"/>
            <a:t>Review training modules</a:t>
          </a:r>
        </a:p>
      </dgm:t>
    </dgm:pt>
    <dgm:pt modelId="{DAE52125-51C9-4D6A-A3E7-B237B6B1788A}" type="parTrans" cxnId="{B565BD52-278A-470C-AEFB-FFEF3FCB9B11}">
      <dgm:prSet/>
      <dgm:spPr/>
      <dgm:t>
        <a:bodyPr/>
        <a:lstStyle/>
        <a:p>
          <a:endParaRPr lang="en-US"/>
        </a:p>
      </dgm:t>
    </dgm:pt>
    <dgm:pt modelId="{C5C99A02-DFCC-4BEA-8E65-DB1E879C3D66}" type="sibTrans" cxnId="{B565BD52-278A-470C-AEFB-FFEF3FCB9B11}">
      <dgm:prSet/>
      <dgm:spPr/>
      <dgm:t>
        <a:bodyPr/>
        <a:lstStyle/>
        <a:p>
          <a:endParaRPr lang="en-US"/>
        </a:p>
      </dgm:t>
    </dgm:pt>
    <dgm:pt modelId="{2E9C031F-9E9A-4747-B445-E5CFE95C44EC}">
      <dgm:prSet phldrT="[Text]"/>
      <dgm:spPr/>
      <dgm:t>
        <a:bodyPr/>
        <a:lstStyle/>
        <a:p>
          <a:pPr algn="ctr"/>
          <a:r>
            <a:rPr lang="en-US" dirty="0"/>
            <a:t>Security Agreements TC and TA</a:t>
          </a:r>
        </a:p>
      </dgm:t>
    </dgm:pt>
    <dgm:pt modelId="{67DB981C-F1EC-4FF2-98BD-B3694814C6A3}" type="parTrans" cxnId="{73618E89-BF5C-4DC9-A6D4-3C54D16E4977}">
      <dgm:prSet/>
      <dgm:spPr/>
      <dgm:t>
        <a:bodyPr/>
        <a:lstStyle/>
        <a:p>
          <a:endParaRPr lang="en-US"/>
        </a:p>
      </dgm:t>
    </dgm:pt>
    <dgm:pt modelId="{04D9CC8F-2464-4C65-B155-7EB710802FAE}" type="sibTrans" cxnId="{73618E89-BF5C-4DC9-A6D4-3C54D16E4977}">
      <dgm:prSet/>
      <dgm:spPr/>
      <dgm:t>
        <a:bodyPr/>
        <a:lstStyle/>
        <a:p>
          <a:endParaRPr lang="en-US"/>
        </a:p>
      </dgm:t>
    </dgm:pt>
    <dgm:pt modelId="{446A1B7E-9E4B-461C-9F1F-CDB9F1335D58}">
      <dgm:prSet phldrT="[Text]"/>
      <dgm:spPr/>
      <dgm:t>
        <a:bodyPr/>
        <a:lstStyle/>
        <a:p>
          <a:pPr algn="l"/>
          <a:r>
            <a:rPr lang="en-US" dirty="0"/>
            <a:t>Alternate Assessment website</a:t>
          </a:r>
        </a:p>
      </dgm:t>
    </dgm:pt>
    <dgm:pt modelId="{1D891C5A-6872-45F4-BE20-0784DCA146E6}" type="parTrans" cxnId="{ACB0341E-49BC-4C76-9B80-19CAEEFE6448}">
      <dgm:prSet/>
      <dgm:spPr/>
      <dgm:t>
        <a:bodyPr/>
        <a:lstStyle/>
        <a:p>
          <a:endParaRPr lang="en-US"/>
        </a:p>
      </dgm:t>
    </dgm:pt>
    <dgm:pt modelId="{696493F3-A765-4575-9BF9-E8B1077BAFB8}" type="sibTrans" cxnId="{ACB0341E-49BC-4C76-9B80-19CAEEFE6448}">
      <dgm:prSet/>
      <dgm:spPr/>
      <dgm:t>
        <a:bodyPr/>
        <a:lstStyle/>
        <a:p>
          <a:endParaRPr lang="en-US"/>
        </a:p>
      </dgm:t>
    </dgm:pt>
    <dgm:pt modelId="{B480F5BE-48E4-4663-8220-BC5E5EE93B70}">
      <dgm:prSet phldrT="[Text]"/>
      <dgm:spPr/>
      <dgm:t>
        <a:bodyPr/>
        <a:lstStyle/>
        <a:p>
          <a:r>
            <a:rPr lang="en-US" dirty="0"/>
            <a:t>Notify TA of required modules</a:t>
          </a:r>
        </a:p>
      </dgm:t>
    </dgm:pt>
    <dgm:pt modelId="{03022478-B79B-4610-8F77-6FC347A9F04D}" type="parTrans" cxnId="{ACEFEC32-4DC1-4F1A-BBF7-3BD594F70E94}">
      <dgm:prSet/>
      <dgm:spPr/>
      <dgm:t>
        <a:bodyPr/>
        <a:lstStyle/>
        <a:p>
          <a:endParaRPr lang="en-US"/>
        </a:p>
      </dgm:t>
    </dgm:pt>
    <dgm:pt modelId="{3D265BE3-6FDA-444B-AC0E-C9D8E8945663}" type="sibTrans" cxnId="{ACEFEC32-4DC1-4F1A-BBF7-3BD594F70E94}">
      <dgm:prSet/>
      <dgm:spPr/>
      <dgm:t>
        <a:bodyPr/>
        <a:lstStyle/>
        <a:p>
          <a:endParaRPr lang="en-US"/>
        </a:p>
      </dgm:t>
    </dgm:pt>
    <dgm:pt modelId="{47116AD1-CE00-41B4-A911-F829ED47AFFC}">
      <dgm:prSet phldrT="[Text]"/>
      <dgm:spPr/>
      <dgm:t>
        <a:bodyPr/>
        <a:lstStyle/>
        <a:p>
          <a:r>
            <a:rPr lang="en-US" dirty="0"/>
            <a:t>Ensure TA following testing procedures</a:t>
          </a:r>
        </a:p>
      </dgm:t>
    </dgm:pt>
    <dgm:pt modelId="{3DE533B8-3F00-4C35-BFA0-4D217FF2EA4B}" type="parTrans" cxnId="{C3C0EEC5-4EBB-4BDC-ACE0-7EB939E2ED2D}">
      <dgm:prSet/>
      <dgm:spPr/>
      <dgm:t>
        <a:bodyPr/>
        <a:lstStyle/>
        <a:p>
          <a:endParaRPr lang="en-US"/>
        </a:p>
      </dgm:t>
    </dgm:pt>
    <dgm:pt modelId="{E4F552B0-1592-455F-A4A9-8428415BAB68}" type="sibTrans" cxnId="{C3C0EEC5-4EBB-4BDC-ACE0-7EB939E2ED2D}">
      <dgm:prSet/>
      <dgm:spPr/>
      <dgm:t>
        <a:bodyPr/>
        <a:lstStyle/>
        <a:p>
          <a:endParaRPr lang="en-US"/>
        </a:p>
      </dgm:t>
    </dgm:pt>
    <dgm:pt modelId="{7302DD90-51ED-420F-9DCE-114F0E4796D4}">
      <dgm:prSet phldrT="[Text]"/>
      <dgm:spPr/>
      <dgm:t>
        <a:bodyPr/>
        <a:lstStyle/>
        <a:p>
          <a:r>
            <a:rPr lang="en-US" dirty="0"/>
            <a:t>If applicable, Early Stopping Rule</a:t>
          </a:r>
        </a:p>
      </dgm:t>
    </dgm:pt>
    <dgm:pt modelId="{47994068-2479-4CCC-8056-F00C442E0384}" type="parTrans" cxnId="{523A5183-41EE-4255-91EE-7AC08CDD6A21}">
      <dgm:prSet/>
      <dgm:spPr/>
      <dgm:t>
        <a:bodyPr/>
        <a:lstStyle/>
        <a:p>
          <a:endParaRPr lang="en-US"/>
        </a:p>
      </dgm:t>
    </dgm:pt>
    <dgm:pt modelId="{CA990D94-C8DB-46B5-A235-025A88E13E36}" type="sibTrans" cxnId="{523A5183-41EE-4255-91EE-7AC08CDD6A21}">
      <dgm:prSet/>
      <dgm:spPr/>
      <dgm:t>
        <a:bodyPr/>
        <a:lstStyle/>
        <a:p>
          <a:endParaRPr lang="en-US"/>
        </a:p>
      </dgm:t>
    </dgm:pt>
    <dgm:pt modelId="{28242EA0-C061-498C-A83C-980E25A1BED5}" type="pres">
      <dgm:prSet presAssocID="{6A54F9C9-1359-48D6-BAF3-E058AB0800E7}" presName="diagram" presStyleCnt="0">
        <dgm:presLayoutVars>
          <dgm:dir/>
          <dgm:resizeHandles val="exact"/>
        </dgm:presLayoutVars>
      </dgm:prSet>
      <dgm:spPr/>
    </dgm:pt>
    <dgm:pt modelId="{FF3601F0-E71B-46E8-822A-ADCEBFD26952}" type="pres">
      <dgm:prSet presAssocID="{4F4A845A-5349-467D-9E01-9E4E9E468151}" presName="node" presStyleLbl="node1" presStyleIdx="0" presStyleCnt="5">
        <dgm:presLayoutVars>
          <dgm:bulletEnabled val="1"/>
        </dgm:presLayoutVars>
      </dgm:prSet>
      <dgm:spPr/>
    </dgm:pt>
    <dgm:pt modelId="{586296C0-9388-4E03-A38D-481C2190787A}" type="pres">
      <dgm:prSet presAssocID="{C5C99A02-DFCC-4BEA-8E65-DB1E879C3D66}" presName="sibTrans" presStyleCnt="0"/>
      <dgm:spPr/>
    </dgm:pt>
    <dgm:pt modelId="{B330DD5E-D008-48AD-A12F-290B8F799199}" type="pres">
      <dgm:prSet presAssocID="{2E9C031F-9E9A-4747-B445-E5CFE95C44EC}" presName="node" presStyleLbl="node1" presStyleIdx="1" presStyleCnt="5">
        <dgm:presLayoutVars>
          <dgm:bulletEnabled val="1"/>
        </dgm:presLayoutVars>
      </dgm:prSet>
      <dgm:spPr/>
    </dgm:pt>
    <dgm:pt modelId="{39EB365B-65D9-4BF6-B0AB-A8B84A2322C3}" type="pres">
      <dgm:prSet presAssocID="{04D9CC8F-2464-4C65-B155-7EB710802FAE}" presName="sibTrans" presStyleCnt="0"/>
      <dgm:spPr/>
    </dgm:pt>
    <dgm:pt modelId="{7F7F1A97-F294-434F-ADC0-C52EB3C2AE4A}" type="pres">
      <dgm:prSet presAssocID="{B480F5BE-48E4-4663-8220-BC5E5EE93B70}" presName="node" presStyleLbl="node1" presStyleIdx="2" presStyleCnt="5">
        <dgm:presLayoutVars>
          <dgm:bulletEnabled val="1"/>
        </dgm:presLayoutVars>
      </dgm:prSet>
      <dgm:spPr/>
    </dgm:pt>
    <dgm:pt modelId="{112C0281-B387-45B8-B327-819C97AAC225}" type="pres">
      <dgm:prSet presAssocID="{3D265BE3-6FDA-444B-AC0E-C9D8E8945663}" presName="sibTrans" presStyleCnt="0"/>
      <dgm:spPr/>
    </dgm:pt>
    <dgm:pt modelId="{835BD643-AF36-4C3A-BD29-A3BDBC2055EE}" type="pres">
      <dgm:prSet presAssocID="{47116AD1-CE00-41B4-A911-F829ED47AFFC}" presName="node" presStyleLbl="node1" presStyleIdx="3" presStyleCnt="5">
        <dgm:presLayoutVars>
          <dgm:bulletEnabled val="1"/>
        </dgm:presLayoutVars>
      </dgm:prSet>
      <dgm:spPr/>
    </dgm:pt>
    <dgm:pt modelId="{80C46174-4650-4062-8FF8-D0ACF2550C96}" type="pres">
      <dgm:prSet presAssocID="{E4F552B0-1592-455F-A4A9-8428415BAB68}" presName="sibTrans" presStyleCnt="0"/>
      <dgm:spPr/>
    </dgm:pt>
    <dgm:pt modelId="{91360259-F601-468C-9FA8-3162937467BF}" type="pres">
      <dgm:prSet presAssocID="{7302DD90-51ED-420F-9DCE-114F0E4796D4}" presName="node" presStyleLbl="node1" presStyleIdx="4" presStyleCnt="5">
        <dgm:presLayoutVars>
          <dgm:bulletEnabled val="1"/>
        </dgm:presLayoutVars>
      </dgm:prSet>
      <dgm:spPr/>
    </dgm:pt>
  </dgm:ptLst>
  <dgm:cxnLst>
    <dgm:cxn modelId="{50BE631C-98FF-4203-B4B1-A75A5A441A23}" type="presOf" srcId="{7302DD90-51ED-420F-9DCE-114F0E4796D4}" destId="{91360259-F601-468C-9FA8-3162937467BF}" srcOrd="0" destOrd="0" presId="urn:microsoft.com/office/officeart/2005/8/layout/default"/>
    <dgm:cxn modelId="{ACB0341E-49BC-4C76-9B80-19CAEEFE6448}" srcId="{2E9C031F-9E9A-4747-B445-E5CFE95C44EC}" destId="{446A1B7E-9E4B-461C-9F1F-CDB9F1335D58}" srcOrd="0" destOrd="0" parTransId="{1D891C5A-6872-45F4-BE20-0784DCA146E6}" sibTransId="{696493F3-A765-4575-9BF9-E8B1077BAFB8}"/>
    <dgm:cxn modelId="{F72D5D29-42F6-4A56-866E-45A201C2B20A}" type="presOf" srcId="{6A54F9C9-1359-48D6-BAF3-E058AB0800E7}" destId="{28242EA0-C061-498C-A83C-980E25A1BED5}" srcOrd="0" destOrd="0" presId="urn:microsoft.com/office/officeart/2005/8/layout/default"/>
    <dgm:cxn modelId="{ACEFEC32-4DC1-4F1A-BBF7-3BD594F70E94}" srcId="{6A54F9C9-1359-48D6-BAF3-E058AB0800E7}" destId="{B480F5BE-48E4-4663-8220-BC5E5EE93B70}" srcOrd="2" destOrd="0" parTransId="{03022478-B79B-4610-8F77-6FC347A9F04D}" sibTransId="{3D265BE3-6FDA-444B-AC0E-C9D8E8945663}"/>
    <dgm:cxn modelId="{B565BD52-278A-470C-AEFB-FFEF3FCB9B11}" srcId="{6A54F9C9-1359-48D6-BAF3-E058AB0800E7}" destId="{4F4A845A-5349-467D-9E01-9E4E9E468151}" srcOrd="0" destOrd="0" parTransId="{DAE52125-51C9-4D6A-A3E7-B237B6B1788A}" sibTransId="{C5C99A02-DFCC-4BEA-8E65-DB1E879C3D66}"/>
    <dgm:cxn modelId="{523A5183-41EE-4255-91EE-7AC08CDD6A21}" srcId="{6A54F9C9-1359-48D6-BAF3-E058AB0800E7}" destId="{7302DD90-51ED-420F-9DCE-114F0E4796D4}" srcOrd="4" destOrd="0" parTransId="{47994068-2479-4CCC-8056-F00C442E0384}" sibTransId="{CA990D94-C8DB-46B5-A235-025A88E13E36}"/>
    <dgm:cxn modelId="{73618E89-BF5C-4DC9-A6D4-3C54D16E4977}" srcId="{6A54F9C9-1359-48D6-BAF3-E058AB0800E7}" destId="{2E9C031F-9E9A-4747-B445-E5CFE95C44EC}" srcOrd="1" destOrd="0" parTransId="{67DB981C-F1EC-4FF2-98BD-B3694814C6A3}" sibTransId="{04D9CC8F-2464-4C65-B155-7EB710802FAE}"/>
    <dgm:cxn modelId="{41462BC0-41CB-4B51-A21B-0C381485BF70}" type="presOf" srcId="{446A1B7E-9E4B-461C-9F1F-CDB9F1335D58}" destId="{B330DD5E-D008-48AD-A12F-290B8F799199}" srcOrd="0" destOrd="1" presId="urn:microsoft.com/office/officeart/2005/8/layout/default"/>
    <dgm:cxn modelId="{C3C0EEC5-4EBB-4BDC-ACE0-7EB939E2ED2D}" srcId="{6A54F9C9-1359-48D6-BAF3-E058AB0800E7}" destId="{47116AD1-CE00-41B4-A911-F829ED47AFFC}" srcOrd="3" destOrd="0" parTransId="{3DE533B8-3F00-4C35-BFA0-4D217FF2EA4B}" sibTransId="{E4F552B0-1592-455F-A4A9-8428415BAB68}"/>
    <dgm:cxn modelId="{232B93C8-2D69-4101-91D4-21404DD394D0}" type="presOf" srcId="{2E9C031F-9E9A-4747-B445-E5CFE95C44EC}" destId="{B330DD5E-D008-48AD-A12F-290B8F799199}" srcOrd="0" destOrd="0" presId="urn:microsoft.com/office/officeart/2005/8/layout/default"/>
    <dgm:cxn modelId="{E8C1EAD1-75A1-4C2C-8E3B-E714ACC0CB5D}" type="presOf" srcId="{4F4A845A-5349-467D-9E01-9E4E9E468151}" destId="{FF3601F0-E71B-46E8-822A-ADCEBFD26952}" srcOrd="0" destOrd="0" presId="urn:microsoft.com/office/officeart/2005/8/layout/default"/>
    <dgm:cxn modelId="{B2E5E0D3-E2C6-4291-A29C-C141C46B7A12}" type="presOf" srcId="{B480F5BE-48E4-4663-8220-BC5E5EE93B70}" destId="{7F7F1A97-F294-434F-ADC0-C52EB3C2AE4A}" srcOrd="0" destOrd="0" presId="urn:microsoft.com/office/officeart/2005/8/layout/default"/>
    <dgm:cxn modelId="{B7A4E9D8-237E-4CDE-B3FA-3D51DCDC2EB0}" type="presOf" srcId="{47116AD1-CE00-41B4-A911-F829ED47AFFC}" destId="{835BD643-AF36-4C3A-BD29-A3BDBC2055EE}" srcOrd="0" destOrd="0" presId="urn:microsoft.com/office/officeart/2005/8/layout/default"/>
    <dgm:cxn modelId="{0FB6B462-5824-422D-9A9D-DB9297B8ECCA}" type="presParOf" srcId="{28242EA0-C061-498C-A83C-980E25A1BED5}" destId="{FF3601F0-E71B-46E8-822A-ADCEBFD26952}" srcOrd="0" destOrd="0" presId="urn:microsoft.com/office/officeart/2005/8/layout/default"/>
    <dgm:cxn modelId="{53FF9A90-3E3E-4007-94A7-E4CADC9FB068}" type="presParOf" srcId="{28242EA0-C061-498C-A83C-980E25A1BED5}" destId="{586296C0-9388-4E03-A38D-481C2190787A}" srcOrd="1" destOrd="0" presId="urn:microsoft.com/office/officeart/2005/8/layout/default"/>
    <dgm:cxn modelId="{7429730E-500C-4D82-BA00-79B02162AB60}" type="presParOf" srcId="{28242EA0-C061-498C-A83C-980E25A1BED5}" destId="{B330DD5E-D008-48AD-A12F-290B8F799199}" srcOrd="2" destOrd="0" presId="urn:microsoft.com/office/officeart/2005/8/layout/default"/>
    <dgm:cxn modelId="{8A816C9F-153B-48A5-BDC1-6E36B9741DC4}" type="presParOf" srcId="{28242EA0-C061-498C-A83C-980E25A1BED5}" destId="{39EB365B-65D9-4BF6-B0AB-A8B84A2322C3}" srcOrd="3" destOrd="0" presId="urn:microsoft.com/office/officeart/2005/8/layout/default"/>
    <dgm:cxn modelId="{10CE5FEA-83CD-4556-9B39-BFFD6C9E0DEB}" type="presParOf" srcId="{28242EA0-C061-498C-A83C-980E25A1BED5}" destId="{7F7F1A97-F294-434F-ADC0-C52EB3C2AE4A}" srcOrd="4" destOrd="0" presId="urn:microsoft.com/office/officeart/2005/8/layout/default"/>
    <dgm:cxn modelId="{251FA9F3-3CC5-4070-930A-B75A95016DF4}" type="presParOf" srcId="{28242EA0-C061-498C-A83C-980E25A1BED5}" destId="{112C0281-B387-45B8-B327-819C97AAC225}" srcOrd="5" destOrd="0" presId="urn:microsoft.com/office/officeart/2005/8/layout/default"/>
    <dgm:cxn modelId="{D37B7A97-1855-42FF-8E4A-84D324FA6F5B}" type="presParOf" srcId="{28242EA0-C061-498C-A83C-980E25A1BED5}" destId="{835BD643-AF36-4C3A-BD29-A3BDBC2055EE}" srcOrd="6" destOrd="0" presId="urn:microsoft.com/office/officeart/2005/8/layout/default"/>
    <dgm:cxn modelId="{A7056677-378A-4747-B3B6-A615E30B3A73}" type="presParOf" srcId="{28242EA0-C061-498C-A83C-980E25A1BED5}" destId="{80C46174-4650-4062-8FF8-D0ACF2550C96}" srcOrd="7" destOrd="0" presId="urn:microsoft.com/office/officeart/2005/8/layout/default"/>
    <dgm:cxn modelId="{9AB10A68-511D-49CC-95A2-138304992BC3}" type="presParOf" srcId="{28242EA0-C061-498C-A83C-980E25A1BED5}" destId="{91360259-F601-468C-9FA8-3162937467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A2E06-9A7A-433E-91FD-D1622FE533BB}"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1E8B54D2-D4DA-4234-85AE-55033EACC3F6}">
      <dgm:prSet phldrT="[Text]"/>
      <dgm:spPr/>
      <dgm:t>
        <a:bodyPr/>
        <a:lstStyle/>
        <a:p>
          <a:r>
            <a:rPr lang="en-US" dirty="0"/>
            <a:t>Unobservable independent response</a:t>
          </a:r>
        </a:p>
      </dgm:t>
    </dgm:pt>
    <dgm:pt modelId="{FC9F7CFE-489F-49C3-991F-79DAB51A3188}" type="parTrans" cxnId="{2946FFFC-44BD-4BFE-B554-54145D488968}">
      <dgm:prSet/>
      <dgm:spPr/>
      <dgm:t>
        <a:bodyPr/>
        <a:lstStyle/>
        <a:p>
          <a:endParaRPr lang="en-US"/>
        </a:p>
      </dgm:t>
    </dgm:pt>
    <dgm:pt modelId="{5C214D59-FB50-4C31-827E-8BEE10C4D2BD}" type="sibTrans" cxnId="{2946FFFC-44BD-4BFE-B554-54145D488968}">
      <dgm:prSet/>
      <dgm:spPr/>
      <dgm:t>
        <a:bodyPr/>
        <a:lstStyle/>
        <a:p>
          <a:endParaRPr lang="en-US"/>
        </a:p>
      </dgm:t>
    </dgm:pt>
    <dgm:pt modelId="{5F96AA04-943C-4C4D-A757-1ABE4A0E6657}">
      <dgm:prSet phldrT="[Text]"/>
      <dgm:spPr/>
      <dgm:t>
        <a:bodyPr/>
        <a:lstStyle/>
        <a:p>
          <a:r>
            <a:rPr lang="en-US" dirty="0"/>
            <a:t>TA tries to access the 1</a:t>
          </a:r>
          <a:r>
            <a:rPr lang="en-US" baseline="30000" dirty="0"/>
            <a:t>st</a:t>
          </a:r>
          <a:r>
            <a:rPr lang="en-US" dirty="0"/>
            <a:t> 4 questions </a:t>
          </a:r>
        </a:p>
      </dgm:t>
    </dgm:pt>
    <dgm:pt modelId="{15D18B7B-18E4-4AB5-90D6-3938087BDDFF}" type="parTrans" cxnId="{5E50EF35-30DA-4E7A-82F9-F0D7F894CB49}">
      <dgm:prSet/>
      <dgm:spPr/>
      <dgm:t>
        <a:bodyPr/>
        <a:lstStyle/>
        <a:p>
          <a:endParaRPr lang="en-US"/>
        </a:p>
      </dgm:t>
    </dgm:pt>
    <dgm:pt modelId="{EC30FAF2-2C90-46F7-BBFB-33681FE3D251}" type="sibTrans" cxnId="{5E50EF35-30DA-4E7A-82F9-F0D7F894CB49}">
      <dgm:prSet/>
      <dgm:spPr/>
      <dgm:t>
        <a:bodyPr/>
        <a:lstStyle/>
        <a:p>
          <a:endParaRPr lang="en-US"/>
        </a:p>
      </dgm:t>
    </dgm:pt>
    <dgm:pt modelId="{45B57522-F247-4FE3-BC62-1356E649435E}">
      <dgm:prSet phldrT="[Text]"/>
      <dgm:spPr/>
      <dgm:t>
        <a:bodyPr/>
        <a:lstStyle/>
        <a:p>
          <a:r>
            <a:rPr lang="en-US" dirty="0"/>
            <a:t>TA tries multiple times</a:t>
          </a:r>
        </a:p>
      </dgm:t>
    </dgm:pt>
    <dgm:pt modelId="{B3949801-6FB3-497A-9F09-391F35E2D629}" type="parTrans" cxnId="{DD99CEC8-76F1-48A2-B00E-3A51FE153DD1}">
      <dgm:prSet/>
      <dgm:spPr/>
      <dgm:t>
        <a:bodyPr/>
        <a:lstStyle/>
        <a:p>
          <a:endParaRPr lang="en-US"/>
        </a:p>
      </dgm:t>
    </dgm:pt>
    <dgm:pt modelId="{451B0568-B082-4FC1-A750-880847201143}" type="sibTrans" cxnId="{DD99CEC8-76F1-48A2-B00E-3A51FE153DD1}">
      <dgm:prSet/>
      <dgm:spPr/>
      <dgm:t>
        <a:bodyPr/>
        <a:lstStyle/>
        <a:p>
          <a:endParaRPr lang="en-US"/>
        </a:p>
      </dgm:t>
    </dgm:pt>
    <dgm:pt modelId="{817C619A-BAA8-4185-9B08-9CC1EB783A12}">
      <dgm:prSet phldrT="[Text]"/>
      <dgm:spPr/>
      <dgm:t>
        <a:bodyPr/>
        <a:lstStyle/>
        <a:p>
          <a:r>
            <a:rPr lang="en-US" dirty="0"/>
            <a:t>TA comes to TC with data</a:t>
          </a:r>
        </a:p>
      </dgm:t>
    </dgm:pt>
    <dgm:pt modelId="{AF4E23D8-B462-4F75-80D3-0286A8B49977}" type="parTrans" cxnId="{5F504171-1687-415C-BD4D-05711AED36ED}">
      <dgm:prSet/>
      <dgm:spPr/>
      <dgm:t>
        <a:bodyPr/>
        <a:lstStyle/>
        <a:p>
          <a:endParaRPr lang="en-US"/>
        </a:p>
      </dgm:t>
    </dgm:pt>
    <dgm:pt modelId="{47459437-B57B-4F02-9EF3-6D257EB0202B}" type="sibTrans" cxnId="{5F504171-1687-415C-BD4D-05711AED36ED}">
      <dgm:prSet/>
      <dgm:spPr/>
      <dgm:t>
        <a:bodyPr/>
        <a:lstStyle/>
        <a:p>
          <a:endParaRPr lang="en-US"/>
        </a:p>
      </dgm:t>
    </dgm:pt>
    <dgm:pt modelId="{8E2E0368-ECFF-4F67-9D87-D38D570B13B7}">
      <dgm:prSet phldrT="[Text]"/>
      <dgm:spPr/>
      <dgm:t>
        <a:bodyPr/>
        <a:lstStyle/>
        <a:p>
          <a:r>
            <a:rPr lang="en-US" dirty="0"/>
            <a:t>TC can select ESR </a:t>
          </a:r>
        </a:p>
      </dgm:t>
    </dgm:pt>
    <dgm:pt modelId="{CCB453F3-69DF-4E49-A56D-807DD76D22C9}" type="parTrans" cxnId="{60243DBE-FA56-46F7-AF89-221CB918243D}">
      <dgm:prSet/>
      <dgm:spPr/>
      <dgm:t>
        <a:bodyPr/>
        <a:lstStyle/>
        <a:p>
          <a:endParaRPr lang="en-US"/>
        </a:p>
      </dgm:t>
    </dgm:pt>
    <dgm:pt modelId="{9364E8AC-30FF-480F-80A5-5406E623695F}" type="sibTrans" cxnId="{60243DBE-FA56-46F7-AF89-221CB918243D}">
      <dgm:prSet/>
      <dgm:spPr/>
      <dgm:t>
        <a:bodyPr/>
        <a:lstStyle/>
        <a:p>
          <a:endParaRPr lang="en-US"/>
        </a:p>
      </dgm:t>
    </dgm:pt>
    <dgm:pt modelId="{2D3F6559-B944-4167-AB3F-1CAAFB85ED49}">
      <dgm:prSet phldrT="[Text]"/>
      <dgm:spPr/>
      <dgm:t>
        <a:bodyPr/>
        <a:lstStyle/>
        <a:p>
          <a:r>
            <a:rPr lang="en-US" dirty="0"/>
            <a:t>Testing Administrator (TA)</a:t>
          </a:r>
        </a:p>
      </dgm:t>
    </dgm:pt>
    <dgm:pt modelId="{E481FABD-E12E-4D01-9589-B9913E3B64C8}" type="parTrans" cxnId="{166C6217-D036-4E20-99D1-45356B89A9DA}">
      <dgm:prSet/>
      <dgm:spPr/>
      <dgm:t>
        <a:bodyPr/>
        <a:lstStyle/>
        <a:p>
          <a:endParaRPr lang="en-US"/>
        </a:p>
      </dgm:t>
    </dgm:pt>
    <dgm:pt modelId="{3024B162-70AC-4BAB-88DA-702D323D6272}" type="sibTrans" cxnId="{166C6217-D036-4E20-99D1-45356B89A9DA}">
      <dgm:prSet/>
      <dgm:spPr/>
      <dgm:t>
        <a:bodyPr/>
        <a:lstStyle/>
        <a:p>
          <a:endParaRPr lang="en-US"/>
        </a:p>
      </dgm:t>
    </dgm:pt>
    <dgm:pt modelId="{A4CD8E67-8977-4FBB-A435-F3713BDB15DB}" type="pres">
      <dgm:prSet presAssocID="{14FA2E06-9A7A-433E-91FD-D1622FE533BB}" presName="diagram" presStyleCnt="0">
        <dgm:presLayoutVars>
          <dgm:dir/>
          <dgm:resizeHandles val="exact"/>
        </dgm:presLayoutVars>
      </dgm:prSet>
      <dgm:spPr/>
    </dgm:pt>
    <dgm:pt modelId="{A70E347A-AB2F-4E2F-BE40-1996690C827A}" type="pres">
      <dgm:prSet presAssocID="{2D3F6559-B944-4167-AB3F-1CAAFB85ED49}" presName="node" presStyleLbl="node1" presStyleIdx="0" presStyleCnt="6">
        <dgm:presLayoutVars>
          <dgm:bulletEnabled val="1"/>
        </dgm:presLayoutVars>
      </dgm:prSet>
      <dgm:spPr/>
    </dgm:pt>
    <dgm:pt modelId="{B6B4E846-1796-49BC-AA44-665CB0802906}" type="pres">
      <dgm:prSet presAssocID="{3024B162-70AC-4BAB-88DA-702D323D6272}" presName="sibTrans" presStyleLbl="sibTrans2D1" presStyleIdx="0" presStyleCnt="5"/>
      <dgm:spPr/>
    </dgm:pt>
    <dgm:pt modelId="{288C9526-0B46-4D9D-9ED2-8AB2DF83EDF3}" type="pres">
      <dgm:prSet presAssocID="{3024B162-70AC-4BAB-88DA-702D323D6272}" presName="connectorText" presStyleLbl="sibTrans2D1" presStyleIdx="0" presStyleCnt="5"/>
      <dgm:spPr/>
    </dgm:pt>
    <dgm:pt modelId="{9D9083AC-49C9-495C-8961-616B59FD1BF4}" type="pres">
      <dgm:prSet presAssocID="{1E8B54D2-D4DA-4234-85AE-55033EACC3F6}" presName="node" presStyleLbl="node1" presStyleIdx="1" presStyleCnt="6">
        <dgm:presLayoutVars>
          <dgm:bulletEnabled val="1"/>
        </dgm:presLayoutVars>
      </dgm:prSet>
      <dgm:spPr/>
    </dgm:pt>
    <dgm:pt modelId="{13278475-3A21-405C-8E38-33B7B176788F}" type="pres">
      <dgm:prSet presAssocID="{5C214D59-FB50-4C31-827E-8BEE10C4D2BD}" presName="sibTrans" presStyleLbl="sibTrans2D1" presStyleIdx="1" presStyleCnt="5"/>
      <dgm:spPr/>
    </dgm:pt>
    <dgm:pt modelId="{594A250D-4EA0-4332-A30D-89AF2A783863}" type="pres">
      <dgm:prSet presAssocID="{5C214D59-FB50-4C31-827E-8BEE10C4D2BD}" presName="connectorText" presStyleLbl="sibTrans2D1" presStyleIdx="1" presStyleCnt="5"/>
      <dgm:spPr/>
    </dgm:pt>
    <dgm:pt modelId="{E8214AD4-4EC0-46EB-A026-977225F1D376}" type="pres">
      <dgm:prSet presAssocID="{5F96AA04-943C-4C4D-A757-1ABE4A0E6657}" presName="node" presStyleLbl="node1" presStyleIdx="2" presStyleCnt="6">
        <dgm:presLayoutVars>
          <dgm:bulletEnabled val="1"/>
        </dgm:presLayoutVars>
      </dgm:prSet>
      <dgm:spPr/>
    </dgm:pt>
    <dgm:pt modelId="{A8BAAE6D-D5C6-4580-B533-C7E9AF108F8C}" type="pres">
      <dgm:prSet presAssocID="{EC30FAF2-2C90-46F7-BBFB-33681FE3D251}" presName="sibTrans" presStyleLbl="sibTrans2D1" presStyleIdx="2" presStyleCnt="5"/>
      <dgm:spPr/>
    </dgm:pt>
    <dgm:pt modelId="{29AA5554-7725-4C10-BDA7-A405E9BB33C0}" type="pres">
      <dgm:prSet presAssocID="{EC30FAF2-2C90-46F7-BBFB-33681FE3D251}" presName="connectorText" presStyleLbl="sibTrans2D1" presStyleIdx="2" presStyleCnt="5"/>
      <dgm:spPr/>
    </dgm:pt>
    <dgm:pt modelId="{1CC8FEB5-4250-43EA-9E62-198F8327BB60}" type="pres">
      <dgm:prSet presAssocID="{45B57522-F247-4FE3-BC62-1356E649435E}" presName="node" presStyleLbl="node1" presStyleIdx="3" presStyleCnt="6">
        <dgm:presLayoutVars>
          <dgm:bulletEnabled val="1"/>
        </dgm:presLayoutVars>
      </dgm:prSet>
      <dgm:spPr/>
    </dgm:pt>
    <dgm:pt modelId="{E12A0039-3955-415D-8BD6-24FB53693382}" type="pres">
      <dgm:prSet presAssocID="{451B0568-B082-4FC1-A750-880847201143}" presName="sibTrans" presStyleLbl="sibTrans2D1" presStyleIdx="3" presStyleCnt="5"/>
      <dgm:spPr/>
    </dgm:pt>
    <dgm:pt modelId="{132759DF-22BC-46DA-ADC0-F226E1054239}" type="pres">
      <dgm:prSet presAssocID="{451B0568-B082-4FC1-A750-880847201143}" presName="connectorText" presStyleLbl="sibTrans2D1" presStyleIdx="3" presStyleCnt="5"/>
      <dgm:spPr/>
    </dgm:pt>
    <dgm:pt modelId="{DF7A6781-C852-4C59-AC1B-F10BA131DD88}" type="pres">
      <dgm:prSet presAssocID="{817C619A-BAA8-4185-9B08-9CC1EB783A12}" presName="node" presStyleLbl="node1" presStyleIdx="4" presStyleCnt="6">
        <dgm:presLayoutVars>
          <dgm:bulletEnabled val="1"/>
        </dgm:presLayoutVars>
      </dgm:prSet>
      <dgm:spPr/>
    </dgm:pt>
    <dgm:pt modelId="{E4786620-8549-4D5C-99AC-EC2E7E7CDC69}" type="pres">
      <dgm:prSet presAssocID="{47459437-B57B-4F02-9EF3-6D257EB0202B}" presName="sibTrans" presStyleLbl="sibTrans2D1" presStyleIdx="4" presStyleCnt="5"/>
      <dgm:spPr/>
    </dgm:pt>
    <dgm:pt modelId="{51C12D7F-3837-47AB-A173-DAE0ACDDCFFF}" type="pres">
      <dgm:prSet presAssocID="{47459437-B57B-4F02-9EF3-6D257EB0202B}" presName="connectorText" presStyleLbl="sibTrans2D1" presStyleIdx="4" presStyleCnt="5"/>
      <dgm:spPr/>
    </dgm:pt>
    <dgm:pt modelId="{E10A2C43-0690-4CA5-AC75-F5FF2D0F50CB}" type="pres">
      <dgm:prSet presAssocID="{8E2E0368-ECFF-4F67-9D87-D38D570B13B7}" presName="node" presStyleLbl="node1" presStyleIdx="5" presStyleCnt="6" custLinFactNeighborX="3190" custLinFactNeighborY="-2186">
        <dgm:presLayoutVars>
          <dgm:bulletEnabled val="1"/>
        </dgm:presLayoutVars>
      </dgm:prSet>
      <dgm:spPr/>
    </dgm:pt>
  </dgm:ptLst>
  <dgm:cxnLst>
    <dgm:cxn modelId="{166C6217-D036-4E20-99D1-45356B89A9DA}" srcId="{14FA2E06-9A7A-433E-91FD-D1622FE533BB}" destId="{2D3F6559-B944-4167-AB3F-1CAAFB85ED49}" srcOrd="0" destOrd="0" parTransId="{E481FABD-E12E-4D01-9589-B9913E3B64C8}" sibTransId="{3024B162-70AC-4BAB-88DA-702D323D6272}"/>
    <dgm:cxn modelId="{A1340E1B-9885-4E37-BAEE-85D32250D867}" type="presOf" srcId="{8E2E0368-ECFF-4F67-9D87-D38D570B13B7}" destId="{E10A2C43-0690-4CA5-AC75-F5FF2D0F50CB}" srcOrd="0" destOrd="0" presId="urn:microsoft.com/office/officeart/2005/8/layout/process5"/>
    <dgm:cxn modelId="{E3FDBD25-2421-49EA-AA5C-21ABA61BE34B}" type="presOf" srcId="{451B0568-B082-4FC1-A750-880847201143}" destId="{132759DF-22BC-46DA-ADC0-F226E1054239}" srcOrd="1" destOrd="0" presId="urn:microsoft.com/office/officeart/2005/8/layout/process5"/>
    <dgm:cxn modelId="{5E50EF35-30DA-4E7A-82F9-F0D7F894CB49}" srcId="{14FA2E06-9A7A-433E-91FD-D1622FE533BB}" destId="{5F96AA04-943C-4C4D-A757-1ABE4A0E6657}" srcOrd="2" destOrd="0" parTransId="{15D18B7B-18E4-4AB5-90D6-3938087BDDFF}" sibTransId="{EC30FAF2-2C90-46F7-BBFB-33681FE3D251}"/>
    <dgm:cxn modelId="{D6BF1236-CAB5-46C6-AF53-CCB412A6B257}" type="presOf" srcId="{5C214D59-FB50-4C31-827E-8BEE10C4D2BD}" destId="{13278475-3A21-405C-8E38-33B7B176788F}" srcOrd="0" destOrd="0" presId="urn:microsoft.com/office/officeart/2005/8/layout/process5"/>
    <dgm:cxn modelId="{526B3161-6A3A-468C-9652-D0350FB015AB}" type="presOf" srcId="{14FA2E06-9A7A-433E-91FD-D1622FE533BB}" destId="{A4CD8E67-8977-4FBB-A435-F3713BDB15DB}" srcOrd="0" destOrd="0" presId="urn:microsoft.com/office/officeart/2005/8/layout/process5"/>
    <dgm:cxn modelId="{78B30164-38AC-4ADC-B6AE-7E95B9D713DE}" type="presOf" srcId="{47459437-B57B-4F02-9EF3-6D257EB0202B}" destId="{E4786620-8549-4D5C-99AC-EC2E7E7CDC69}" srcOrd="0" destOrd="0" presId="urn:microsoft.com/office/officeart/2005/8/layout/process5"/>
    <dgm:cxn modelId="{AA91AD44-3324-464E-BBA2-A2BE14704D4A}" type="presOf" srcId="{1E8B54D2-D4DA-4234-85AE-55033EACC3F6}" destId="{9D9083AC-49C9-495C-8961-616B59FD1BF4}" srcOrd="0" destOrd="0" presId="urn:microsoft.com/office/officeart/2005/8/layout/process5"/>
    <dgm:cxn modelId="{0E4B7E6F-A5E3-4C7A-BF75-0D3D429D2557}" type="presOf" srcId="{45B57522-F247-4FE3-BC62-1356E649435E}" destId="{1CC8FEB5-4250-43EA-9E62-198F8327BB60}" srcOrd="0" destOrd="0" presId="urn:microsoft.com/office/officeart/2005/8/layout/process5"/>
    <dgm:cxn modelId="{5F504171-1687-415C-BD4D-05711AED36ED}" srcId="{14FA2E06-9A7A-433E-91FD-D1622FE533BB}" destId="{817C619A-BAA8-4185-9B08-9CC1EB783A12}" srcOrd="4" destOrd="0" parTransId="{AF4E23D8-B462-4F75-80D3-0286A8B49977}" sibTransId="{47459437-B57B-4F02-9EF3-6D257EB0202B}"/>
    <dgm:cxn modelId="{A1327A54-B03B-4BDC-80BE-539DD3F4CD89}" type="presOf" srcId="{EC30FAF2-2C90-46F7-BBFB-33681FE3D251}" destId="{A8BAAE6D-D5C6-4580-B533-C7E9AF108F8C}" srcOrd="0" destOrd="0" presId="urn:microsoft.com/office/officeart/2005/8/layout/process5"/>
    <dgm:cxn modelId="{6A4BEA54-4220-4906-8063-E9ADFB0B2455}" type="presOf" srcId="{EC30FAF2-2C90-46F7-BBFB-33681FE3D251}" destId="{29AA5554-7725-4C10-BDA7-A405E9BB33C0}" srcOrd="1" destOrd="0" presId="urn:microsoft.com/office/officeart/2005/8/layout/process5"/>
    <dgm:cxn modelId="{85101255-F6AA-46CD-919A-00214784406D}" type="presOf" srcId="{2D3F6559-B944-4167-AB3F-1CAAFB85ED49}" destId="{A70E347A-AB2F-4E2F-BE40-1996690C827A}" srcOrd="0" destOrd="0" presId="urn:microsoft.com/office/officeart/2005/8/layout/process5"/>
    <dgm:cxn modelId="{F728339F-8657-4D14-BC80-1B8C619FC5EB}" type="presOf" srcId="{3024B162-70AC-4BAB-88DA-702D323D6272}" destId="{B6B4E846-1796-49BC-AA44-665CB0802906}" srcOrd="0" destOrd="0" presId="urn:microsoft.com/office/officeart/2005/8/layout/process5"/>
    <dgm:cxn modelId="{FF77E1AA-5C43-44B9-BD0C-3786A681DE8A}" type="presOf" srcId="{47459437-B57B-4F02-9EF3-6D257EB0202B}" destId="{51C12D7F-3837-47AB-A173-DAE0ACDDCFFF}" srcOrd="1" destOrd="0" presId="urn:microsoft.com/office/officeart/2005/8/layout/process5"/>
    <dgm:cxn modelId="{6EBA6CAF-EECE-40FC-ABD0-892E93D33F84}" type="presOf" srcId="{451B0568-B082-4FC1-A750-880847201143}" destId="{E12A0039-3955-415D-8BD6-24FB53693382}" srcOrd="0" destOrd="0" presId="urn:microsoft.com/office/officeart/2005/8/layout/process5"/>
    <dgm:cxn modelId="{60243DBE-FA56-46F7-AF89-221CB918243D}" srcId="{14FA2E06-9A7A-433E-91FD-D1622FE533BB}" destId="{8E2E0368-ECFF-4F67-9D87-D38D570B13B7}" srcOrd="5" destOrd="0" parTransId="{CCB453F3-69DF-4E49-A56D-807DD76D22C9}" sibTransId="{9364E8AC-30FF-480F-80A5-5406E623695F}"/>
    <dgm:cxn modelId="{DD99CEC8-76F1-48A2-B00E-3A51FE153DD1}" srcId="{14FA2E06-9A7A-433E-91FD-D1622FE533BB}" destId="{45B57522-F247-4FE3-BC62-1356E649435E}" srcOrd="3" destOrd="0" parTransId="{B3949801-6FB3-497A-9F09-391F35E2D629}" sibTransId="{451B0568-B082-4FC1-A750-880847201143}"/>
    <dgm:cxn modelId="{AD930DCB-85DF-44D4-85B2-AF95FE27D7B6}" type="presOf" srcId="{817C619A-BAA8-4185-9B08-9CC1EB783A12}" destId="{DF7A6781-C852-4C59-AC1B-F10BA131DD88}" srcOrd="0" destOrd="0" presId="urn:microsoft.com/office/officeart/2005/8/layout/process5"/>
    <dgm:cxn modelId="{DF90FEDF-8DE4-4FFC-B8ED-0D29BB03E451}" type="presOf" srcId="{5C214D59-FB50-4C31-827E-8BEE10C4D2BD}" destId="{594A250D-4EA0-4332-A30D-89AF2A783863}" srcOrd="1" destOrd="0" presId="urn:microsoft.com/office/officeart/2005/8/layout/process5"/>
    <dgm:cxn modelId="{70F67FF7-96CA-4B75-BF74-FC28E2954211}" type="presOf" srcId="{5F96AA04-943C-4C4D-A757-1ABE4A0E6657}" destId="{E8214AD4-4EC0-46EB-A026-977225F1D376}" srcOrd="0" destOrd="0" presId="urn:microsoft.com/office/officeart/2005/8/layout/process5"/>
    <dgm:cxn modelId="{708F69FA-59A0-410D-ABC7-F9F6FB61FAC3}" type="presOf" srcId="{3024B162-70AC-4BAB-88DA-702D323D6272}" destId="{288C9526-0B46-4D9D-9ED2-8AB2DF83EDF3}" srcOrd="1" destOrd="0" presId="urn:microsoft.com/office/officeart/2005/8/layout/process5"/>
    <dgm:cxn modelId="{2946FFFC-44BD-4BFE-B554-54145D488968}" srcId="{14FA2E06-9A7A-433E-91FD-D1622FE533BB}" destId="{1E8B54D2-D4DA-4234-85AE-55033EACC3F6}" srcOrd="1" destOrd="0" parTransId="{FC9F7CFE-489F-49C3-991F-79DAB51A3188}" sibTransId="{5C214D59-FB50-4C31-827E-8BEE10C4D2BD}"/>
    <dgm:cxn modelId="{33DC5E65-DC56-4DDD-B59F-0A6AF7809329}" type="presParOf" srcId="{A4CD8E67-8977-4FBB-A435-F3713BDB15DB}" destId="{A70E347A-AB2F-4E2F-BE40-1996690C827A}" srcOrd="0" destOrd="0" presId="urn:microsoft.com/office/officeart/2005/8/layout/process5"/>
    <dgm:cxn modelId="{B3DDDFD0-EC45-451F-BAE0-209327E542D7}" type="presParOf" srcId="{A4CD8E67-8977-4FBB-A435-F3713BDB15DB}" destId="{B6B4E846-1796-49BC-AA44-665CB0802906}" srcOrd="1" destOrd="0" presId="urn:microsoft.com/office/officeart/2005/8/layout/process5"/>
    <dgm:cxn modelId="{EADB9282-6D8C-4E00-A12C-D6800364FBA5}" type="presParOf" srcId="{B6B4E846-1796-49BC-AA44-665CB0802906}" destId="{288C9526-0B46-4D9D-9ED2-8AB2DF83EDF3}" srcOrd="0" destOrd="0" presId="urn:microsoft.com/office/officeart/2005/8/layout/process5"/>
    <dgm:cxn modelId="{9AA29645-D5E1-4179-933F-8E6AF05B223F}" type="presParOf" srcId="{A4CD8E67-8977-4FBB-A435-F3713BDB15DB}" destId="{9D9083AC-49C9-495C-8961-616B59FD1BF4}" srcOrd="2" destOrd="0" presId="urn:microsoft.com/office/officeart/2005/8/layout/process5"/>
    <dgm:cxn modelId="{C5C85103-A443-4245-AFE9-A6FC2D8B3E49}" type="presParOf" srcId="{A4CD8E67-8977-4FBB-A435-F3713BDB15DB}" destId="{13278475-3A21-405C-8E38-33B7B176788F}" srcOrd="3" destOrd="0" presId="urn:microsoft.com/office/officeart/2005/8/layout/process5"/>
    <dgm:cxn modelId="{2B57A6F0-C6E7-4BDE-B42D-C7887ABE62DE}" type="presParOf" srcId="{13278475-3A21-405C-8E38-33B7B176788F}" destId="{594A250D-4EA0-4332-A30D-89AF2A783863}" srcOrd="0" destOrd="0" presId="urn:microsoft.com/office/officeart/2005/8/layout/process5"/>
    <dgm:cxn modelId="{D36BF2FC-0FA5-4463-82D5-7A39A2F4F40F}" type="presParOf" srcId="{A4CD8E67-8977-4FBB-A435-F3713BDB15DB}" destId="{E8214AD4-4EC0-46EB-A026-977225F1D376}" srcOrd="4" destOrd="0" presId="urn:microsoft.com/office/officeart/2005/8/layout/process5"/>
    <dgm:cxn modelId="{81BB64F6-E099-4C1F-A7B6-2E13BB908C16}" type="presParOf" srcId="{A4CD8E67-8977-4FBB-A435-F3713BDB15DB}" destId="{A8BAAE6D-D5C6-4580-B533-C7E9AF108F8C}" srcOrd="5" destOrd="0" presId="urn:microsoft.com/office/officeart/2005/8/layout/process5"/>
    <dgm:cxn modelId="{A728E156-0808-47D5-A774-D498A81031F1}" type="presParOf" srcId="{A8BAAE6D-D5C6-4580-B533-C7E9AF108F8C}" destId="{29AA5554-7725-4C10-BDA7-A405E9BB33C0}" srcOrd="0" destOrd="0" presId="urn:microsoft.com/office/officeart/2005/8/layout/process5"/>
    <dgm:cxn modelId="{4568DCF4-7EB2-4F5A-84F7-435307B7A8ED}" type="presParOf" srcId="{A4CD8E67-8977-4FBB-A435-F3713BDB15DB}" destId="{1CC8FEB5-4250-43EA-9E62-198F8327BB60}" srcOrd="6" destOrd="0" presId="urn:microsoft.com/office/officeart/2005/8/layout/process5"/>
    <dgm:cxn modelId="{3587F606-4A01-4FBF-A1D6-8E62F235D2CF}" type="presParOf" srcId="{A4CD8E67-8977-4FBB-A435-F3713BDB15DB}" destId="{E12A0039-3955-415D-8BD6-24FB53693382}" srcOrd="7" destOrd="0" presId="urn:microsoft.com/office/officeart/2005/8/layout/process5"/>
    <dgm:cxn modelId="{D9375DCB-82B9-49BA-9867-C817EDF81ABC}" type="presParOf" srcId="{E12A0039-3955-415D-8BD6-24FB53693382}" destId="{132759DF-22BC-46DA-ADC0-F226E1054239}" srcOrd="0" destOrd="0" presId="urn:microsoft.com/office/officeart/2005/8/layout/process5"/>
    <dgm:cxn modelId="{8CBBB47E-DCFD-43F3-9730-B4073C3513E0}" type="presParOf" srcId="{A4CD8E67-8977-4FBB-A435-F3713BDB15DB}" destId="{DF7A6781-C852-4C59-AC1B-F10BA131DD88}" srcOrd="8" destOrd="0" presId="urn:microsoft.com/office/officeart/2005/8/layout/process5"/>
    <dgm:cxn modelId="{9AA0C04D-BB1B-421C-9997-11A1A2756322}" type="presParOf" srcId="{A4CD8E67-8977-4FBB-A435-F3713BDB15DB}" destId="{E4786620-8549-4D5C-99AC-EC2E7E7CDC69}" srcOrd="9" destOrd="0" presId="urn:microsoft.com/office/officeart/2005/8/layout/process5"/>
    <dgm:cxn modelId="{8FFAE78C-53D5-4E82-89BB-02AA858EA7D0}" type="presParOf" srcId="{E4786620-8549-4D5C-99AC-EC2E7E7CDC69}" destId="{51C12D7F-3837-47AB-A173-DAE0ACDDCFFF}" srcOrd="0" destOrd="0" presId="urn:microsoft.com/office/officeart/2005/8/layout/process5"/>
    <dgm:cxn modelId="{25584D50-2444-4B51-9E04-A86D3875A0C0}" type="presParOf" srcId="{A4CD8E67-8977-4FBB-A435-F3713BDB15DB}" destId="{E10A2C43-0690-4CA5-AC75-F5FF2D0F50C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288C-3023-4BF6-8774-50D73F12C149}">
      <dsp:nvSpPr>
        <dsp:cNvPr id="0" name=""/>
        <dsp:cNvSpPr/>
      </dsp:nvSpPr>
      <dsp:spPr>
        <a:xfrm>
          <a:off x="6764" y="381000"/>
          <a:ext cx="2021755" cy="12130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DOE will request designated MSAA District TC</a:t>
          </a:r>
        </a:p>
      </dsp:txBody>
      <dsp:txXfrm>
        <a:off x="42293" y="416529"/>
        <a:ext cx="1950697" cy="1141995"/>
      </dsp:txXfrm>
    </dsp:sp>
    <dsp:sp modelId="{014D3889-9D3D-4767-B480-D78813CECC39}">
      <dsp:nvSpPr>
        <dsp:cNvPr id="0" name=""/>
        <dsp:cNvSpPr/>
      </dsp:nvSpPr>
      <dsp:spPr>
        <a:xfrm>
          <a:off x="2206434" y="736829"/>
          <a:ext cx="428612" cy="5013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6434" y="837108"/>
        <a:ext cx="300028" cy="300837"/>
      </dsp:txXfrm>
    </dsp:sp>
    <dsp:sp modelId="{7C294ED4-6C59-46CB-B85E-484D044E04DE}">
      <dsp:nvSpPr>
        <dsp:cNvPr id="0" name=""/>
        <dsp:cNvSpPr/>
      </dsp:nvSpPr>
      <dsp:spPr>
        <a:xfrm>
          <a:off x="2837222" y="381000"/>
          <a:ext cx="2021755" cy="1213053"/>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Access to MSAA system</a:t>
          </a:r>
        </a:p>
      </dsp:txBody>
      <dsp:txXfrm>
        <a:off x="2872751" y="416529"/>
        <a:ext cx="1950697" cy="1141995"/>
      </dsp:txXfrm>
    </dsp:sp>
    <dsp:sp modelId="{68A98C41-E8DC-485B-8C4E-8010A2DCA3C7}">
      <dsp:nvSpPr>
        <dsp:cNvPr id="0" name=""/>
        <dsp:cNvSpPr/>
      </dsp:nvSpPr>
      <dsp:spPr>
        <a:xfrm rot="21556270">
          <a:off x="5030524" y="719158"/>
          <a:ext cx="413344" cy="501395"/>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30529" y="820226"/>
        <a:ext cx="289341" cy="300837"/>
      </dsp:txXfrm>
    </dsp:sp>
    <dsp:sp modelId="{32A3497B-59DB-4DF4-8955-9F21690F15E4}">
      <dsp:nvSpPr>
        <dsp:cNvPr id="0" name=""/>
        <dsp:cNvSpPr/>
      </dsp:nvSpPr>
      <dsp:spPr>
        <a:xfrm>
          <a:off x="5638809" y="345360"/>
          <a:ext cx="2021755" cy="1213053"/>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Review system modules</a:t>
          </a:r>
          <a:r>
            <a:rPr lang="en-US" sz="1800" kern="1200" dirty="0"/>
            <a:t>	</a:t>
          </a:r>
        </a:p>
      </dsp:txBody>
      <dsp:txXfrm>
        <a:off x="5674338" y="380889"/>
        <a:ext cx="1950697" cy="1141995"/>
      </dsp:txXfrm>
    </dsp:sp>
    <dsp:sp modelId="{F03B1930-0396-4C92-98D4-189241F042AF}">
      <dsp:nvSpPr>
        <dsp:cNvPr id="0" name=""/>
        <dsp:cNvSpPr/>
      </dsp:nvSpPr>
      <dsp:spPr>
        <a:xfrm rot="5356979">
          <a:off x="6374027" y="1838227"/>
          <a:ext cx="579778" cy="501395"/>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6512556" y="1799042"/>
        <a:ext cx="300837" cy="429360"/>
      </dsp:txXfrm>
    </dsp:sp>
    <dsp:sp modelId="{CA2A4AFC-361C-4D29-B747-4A88BB7387D1}">
      <dsp:nvSpPr>
        <dsp:cNvPr id="0" name=""/>
        <dsp:cNvSpPr/>
      </dsp:nvSpPr>
      <dsp:spPr>
        <a:xfrm>
          <a:off x="5667680" y="2652250"/>
          <a:ext cx="2021755" cy="1213053"/>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 test administrators</a:t>
          </a:r>
        </a:p>
      </dsp:txBody>
      <dsp:txXfrm>
        <a:off x="5703209" y="2687779"/>
        <a:ext cx="1950697" cy="1141995"/>
      </dsp:txXfrm>
    </dsp:sp>
    <dsp:sp modelId="{BB23D780-914D-4C65-B375-14B747D737B6}">
      <dsp:nvSpPr>
        <dsp:cNvPr id="0" name=""/>
        <dsp:cNvSpPr/>
      </dsp:nvSpPr>
      <dsp:spPr>
        <a:xfrm rot="10800000">
          <a:off x="5061153" y="3008079"/>
          <a:ext cx="428612" cy="501395"/>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189737" y="3108358"/>
        <a:ext cx="300028" cy="300837"/>
      </dsp:txXfrm>
    </dsp:sp>
    <dsp:sp modelId="{B83F6C93-7A6C-4806-ACAD-8AA192B748F4}">
      <dsp:nvSpPr>
        <dsp:cNvPr id="0" name=""/>
        <dsp:cNvSpPr/>
      </dsp:nvSpPr>
      <dsp:spPr>
        <a:xfrm>
          <a:off x="2837222" y="2652250"/>
          <a:ext cx="2021755" cy="1213053"/>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Create classrooms</a:t>
          </a:r>
        </a:p>
      </dsp:txBody>
      <dsp:txXfrm>
        <a:off x="2872751" y="2687779"/>
        <a:ext cx="1950697" cy="1141995"/>
      </dsp:txXfrm>
    </dsp:sp>
    <dsp:sp modelId="{A793C222-40F5-4A6A-AEB0-15EDCCC013B6}">
      <dsp:nvSpPr>
        <dsp:cNvPr id="0" name=""/>
        <dsp:cNvSpPr/>
      </dsp:nvSpPr>
      <dsp:spPr>
        <a:xfrm rot="10800000">
          <a:off x="2230695" y="3008079"/>
          <a:ext cx="428612" cy="50139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359279" y="3108358"/>
        <a:ext cx="300028" cy="300837"/>
      </dsp:txXfrm>
    </dsp:sp>
    <dsp:sp modelId="{87EC0413-94FA-4A2E-AC7F-349C0CD95599}">
      <dsp:nvSpPr>
        <dsp:cNvPr id="0" name=""/>
        <dsp:cNvSpPr/>
      </dsp:nvSpPr>
      <dsp:spPr>
        <a:xfrm>
          <a:off x="43641" y="2402755"/>
          <a:ext cx="1984878" cy="171204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Students added or deleted</a:t>
          </a:r>
        </a:p>
        <a:p>
          <a:pPr marL="228600" lvl="1" indent="-228600" algn="l" defTabSz="889000">
            <a:lnSpc>
              <a:spcPct val="90000"/>
            </a:lnSpc>
            <a:spcBef>
              <a:spcPct val="0"/>
            </a:spcBef>
            <a:spcAft>
              <a:spcPct val="15000"/>
            </a:spcAft>
            <a:buChar char="•"/>
          </a:pPr>
          <a:r>
            <a:rPr lang="en-US" sz="2000" kern="1200" dirty="0"/>
            <a:t>Is it updated in campus?</a:t>
          </a:r>
        </a:p>
        <a:p>
          <a:pPr marL="228600" lvl="1" indent="-228600" algn="l" defTabSz="889000">
            <a:lnSpc>
              <a:spcPct val="90000"/>
            </a:lnSpc>
            <a:spcBef>
              <a:spcPct val="0"/>
            </a:spcBef>
            <a:spcAft>
              <a:spcPct val="15000"/>
            </a:spcAft>
            <a:buChar char="•"/>
          </a:pPr>
          <a:r>
            <a:rPr lang="en-US" sz="2000" kern="1200" dirty="0"/>
            <a:t>Contact DOE</a:t>
          </a:r>
        </a:p>
      </dsp:txBody>
      <dsp:txXfrm>
        <a:off x="93785" y="2452899"/>
        <a:ext cx="1884590" cy="1611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601F0-E71B-46E8-822A-ADCEBFD26952}">
      <dsp:nvSpPr>
        <dsp:cNvPr id="0" name=""/>
        <dsp:cNvSpPr/>
      </dsp:nvSpPr>
      <dsp:spPr>
        <a:xfrm>
          <a:off x="0" y="4389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Review training modules</a:t>
          </a:r>
        </a:p>
      </dsp:txBody>
      <dsp:txXfrm>
        <a:off x="0" y="438943"/>
        <a:ext cx="2571749" cy="1543050"/>
      </dsp:txXfrm>
    </dsp:sp>
    <dsp:sp modelId="{B330DD5E-D008-48AD-A12F-290B8F799199}">
      <dsp:nvSpPr>
        <dsp:cNvPr id="0" name=""/>
        <dsp:cNvSpPr/>
      </dsp:nvSpPr>
      <dsp:spPr>
        <a:xfrm>
          <a:off x="2828925" y="438943"/>
          <a:ext cx="2571749" cy="1543050"/>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t>Security Agreements TC and TA</a:t>
          </a:r>
        </a:p>
        <a:p>
          <a:pPr marL="171450" lvl="1" indent="-171450" algn="l" defTabSz="755650">
            <a:lnSpc>
              <a:spcPct val="90000"/>
            </a:lnSpc>
            <a:spcBef>
              <a:spcPct val="0"/>
            </a:spcBef>
            <a:spcAft>
              <a:spcPct val="15000"/>
            </a:spcAft>
            <a:buChar char="•"/>
          </a:pPr>
          <a:r>
            <a:rPr lang="en-US" sz="1700" kern="1200" dirty="0"/>
            <a:t>Alternate Assessment website</a:t>
          </a:r>
        </a:p>
      </dsp:txBody>
      <dsp:txXfrm>
        <a:off x="2828925" y="438943"/>
        <a:ext cx="2571749" cy="1543050"/>
      </dsp:txXfrm>
    </dsp:sp>
    <dsp:sp modelId="{7F7F1A97-F294-434F-ADC0-C52EB3C2AE4A}">
      <dsp:nvSpPr>
        <dsp:cNvPr id="0" name=""/>
        <dsp:cNvSpPr/>
      </dsp:nvSpPr>
      <dsp:spPr>
        <a:xfrm>
          <a:off x="5657849" y="438943"/>
          <a:ext cx="2571749" cy="1543050"/>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Notify TA of required modules</a:t>
          </a:r>
        </a:p>
      </dsp:txBody>
      <dsp:txXfrm>
        <a:off x="5657849" y="438943"/>
        <a:ext cx="2571749" cy="1543050"/>
      </dsp:txXfrm>
    </dsp:sp>
    <dsp:sp modelId="{835BD643-AF36-4C3A-BD29-A3BDBC2055EE}">
      <dsp:nvSpPr>
        <dsp:cNvPr id="0" name=""/>
        <dsp:cNvSpPr/>
      </dsp:nvSpPr>
      <dsp:spPr>
        <a:xfrm>
          <a:off x="1414462" y="2239169"/>
          <a:ext cx="2571749" cy="1543050"/>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Ensure TA following testing procedures</a:t>
          </a:r>
        </a:p>
      </dsp:txBody>
      <dsp:txXfrm>
        <a:off x="1414462" y="2239169"/>
        <a:ext cx="2571749" cy="1543050"/>
      </dsp:txXfrm>
    </dsp:sp>
    <dsp:sp modelId="{91360259-F601-468C-9FA8-3162937467BF}">
      <dsp:nvSpPr>
        <dsp:cNvPr id="0" name=""/>
        <dsp:cNvSpPr/>
      </dsp:nvSpPr>
      <dsp:spPr>
        <a:xfrm>
          <a:off x="4243387" y="2239169"/>
          <a:ext cx="2571749" cy="154305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applicable, Early Stopping Rule</a:t>
          </a:r>
        </a:p>
      </dsp:txBody>
      <dsp:txXfrm>
        <a:off x="4243387" y="22391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E347A-AB2F-4E2F-BE40-1996690C827A}">
      <dsp:nvSpPr>
        <dsp:cNvPr id="0" name=""/>
        <dsp:cNvSpPr/>
      </dsp:nvSpPr>
      <dsp:spPr>
        <a:xfrm>
          <a:off x="7233" y="637651"/>
          <a:ext cx="2161877" cy="12971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Testing Administrator (TA)</a:t>
          </a:r>
        </a:p>
      </dsp:txBody>
      <dsp:txXfrm>
        <a:off x="45225" y="675643"/>
        <a:ext cx="2085893" cy="1221142"/>
      </dsp:txXfrm>
    </dsp:sp>
    <dsp:sp modelId="{B6B4E846-1796-49BC-AA44-665CB0802906}">
      <dsp:nvSpPr>
        <dsp:cNvPr id="0" name=""/>
        <dsp:cNvSpPr/>
      </dsp:nvSpPr>
      <dsp:spPr>
        <a:xfrm>
          <a:off x="2359355" y="1018141"/>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9355" y="1125370"/>
        <a:ext cx="320822" cy="321687"/>
      </dsp:txXfrm>
    </dsp:sp>
    <dsp:sp modelId="{9D9083AC-49C9-495C-8961-616B59FD1BF4}">
      <dsp:nvSpPr>
        <dsp:cNvPr id="0" name=""/>
        <dsp:cNvSpPr/>
      </dsp:nvSpPr>
      <dsp:spPr>
        <a:xfrm>
          <a:off x="3033861" y="637651"/>
          <a:ext cx="2161877" cy="1297126"/>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Unobservable independent response</a:t>
          </a:r>
        </a:p>
      </dsp:txBody>
      <dsp:txXfrm>
        <a:off x="3071853" y="675643"/>
        <a:ext cx="2085893" cy="1221142"/>
      </dsp:txXfrm>
    </dsp:sp>
    <dsp:sp modelId="{13278475-3A21-405C-8E38-33B7B176788F}">
      <dsp:nvSpPr>
        <dsp:cNvPr id="0" name=""/>
        <dsp:cNvSpPr/>
      </dsp:nvSpPr>
      <dsp:spPr>
        <a:xfrm>
          <a:off x="5385983" y="1018141"/>
          <a:ext cx="458317" cy="536145"/>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85983" y="1125370"/>
        <a:ext cx="320822" cy="321687"/>
      </dsp:txXfrm>
    </dsp:sp>
    <dsp:sp modelId="{E8214AD4-4EC0-46EB-A026-977225F1D376}">
      <dsp:nvSpPr>
        <dsp:cNvPr id="0" name=""/>
        <dsp:cNvSpPr/>
      </dsp:nvSpPr>
      <dsp:spPr>
        <a:xfrm>
          <a:off x="6060489" y="637651"/>
          <a:ext cx="2161877" cy="1297126"/>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 tries to access the 1</a:t>
          </a:r>
          <a:r>
            <a:rPr lang="en-US" sz="2400" kern="1200" baseline="30000" dirty="0"/>
            <a:t>st</a:t>
          </a:r>
          <a:r>
            <a:rPr lang="en-US" sz="2400" kern="1200" dirty="0"/>
            <a:t> 4 questions </a:t>
          </a:r>
        </a:p>
      </dsp:txBody>
      <dsp:txXfrm>
        <a:off x="6098481" y="675643"/>
        <a:ext cx="2085893" cy="1221142"/>
      </dsp:txXfrm>
    </dsp:sp>
    <dsp:sp modelId="{A8BAAE6D-D5C6-4580-B533-C7E9AF108F8C}">
      <dsp:nvSpPr>
        <dsp:cNvPr id="0" name=""/>
        <dsp:cNvSpPr/>
      </dsp:nvSpPr>
      <dsp:spPr>
        <a:xfrm rot="5400000">
          <a:off x="6912269" y="2086108"/>
          <a:ext cx="458317" cy="536145"/>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6980585" y="2125022"/>
        <a:ext cx="321687" cy="320822"/>
      </dsp:txXfrm>
    </dsp:sp>
    <dsp:sp modelId="{1CC8FEB5-4250-43EA-9E62-198F8327BB60}">
      <dsp:nvSpPr>
        <dsp:cNvPr id="0" name=""/>
        <dsp:cNvSpPr/>
      </dsp:nvSpPr>
      <dsp:spPr>
        <a:xfrm>
          <a:off x="6060489" y="2799528"/>
          <a:ext cx="2161877" cy="1297126"/>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 tries multiple times</a:t>
          </a:r>
        </a:p>
      </dsp:txBody>
      <dsp:txXfrm>
        <a:off x="6098481" y="2837520"/>
        <a:ext cx="2085893" cy="1221142"/>
      </dsp:txXfrm>
    </dsp:sp>
    <dsp:sp modelId="{E12A0039-3955-415D-8BD6-24FB53693382}">
      <dsp:nvSpPr>
        <dsp:cNvPr id="0" name=""/>
        <dsp:cNvSpPr/>
      </dsp:nvSpPr>
      <dsp:spPr>
        <a:xfrm rot="10800000">
          <a:off x="5411926" y="3180018"/>
          <a:ext cx="458317" cy="536145"/>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549421" y="3287247"/>
        <a:ext cx="320822" cy="321687"/>
      </dsp:txXfrm>
    </dsp:sp>
    <dsp:sp modelId="{DF7A6781-C852-4C59-AC1B-F10BA131DD88}">
      <dsp:nvSpPr>
        <dsp:cNvPr id="0" name=""/>
        <dsp:cNvSpPr/>
      </dsp:nvSpPr>
      <dsp:spPr>
        <a:xfrm>
          <a:off x="3033861" y="2799528"/>
          <a:ext cx="2161877" cy="1297126"/>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 comes to TC with data</a:t>
          </a:r>
        </a:p>
      </dsp:txBody>
      <dsp:txXfrm>
        <a:off x="3071853" y="2837520"/>
        <a:ext cx="2085893" cy="1221142"/>
      </dsp:txXfrm>
    </dsp:sp>
    <dsp:sp modelId="{E4786620-8549-4D5C-99AC-EC2E7E7CDC69}">
      <dsp:nvSpPr>
        <dsp:cNvPr id="0" name=""/>
        <dsp:cNvSpPr/>
      </dsp:nvSpPr>
      <dsp:spPr>
        <a:xfrm rot="10832957">
          <a:off x="2437011" y="3165955"/>
          <a:ext cx="421786" cy="53614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563544" y="3273791"/>
        <a:ext cx="295250" cy="321687"/>
      </dsp:txXfrm>
    </dsp:sp>
    <dsp:sp modelId="{E10A2C43-0690-4CA5-AC75-F5FF2D0F50CB}">
      <dsp:nvSpPr>
        <dsp:cNvPr id="0" name=""/>
        <dsp:cNvSpPr/>
      </dsp:nvSpPr>
      <dsp:spPr>
        <a:xfrm>
          <a:off x="76196" y="2771173"/>
          <a:ext cx="2161877" cy="129712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TC can select ESR </a:t>
          </a:r>
        </a:p>
      </dsp:txBody>
      <dsp:txXfrm>
        <a:off x="114188" y="2809165"/>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FF429-2D43-4B2F-9130-041C965252BF}" type="datetimeFigureOut">
              <a:rPr lang="en-US" smtClean="0"/>
              <a:t>08/27/2018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49BED-6293-4353-BE96-9649BF293F93}" type="slidenum">
              <a:rPr lang="en-US" smtClean="0"/>
              <a:t>‹#›</a:t>
            </a:fld>
            <a:endParaRPr lang="en-US"/>
          </a:p>
        </p:txBody>
      </p:sp>
    </p:spTree>
    <p:extLst>
      <p:ext uri="{BB962C8B-B14F-4D97-AF65-F5344CB8AC3E}">
        <p14:creationId xmlns:p14="http://schemas.microsoft.com/office/powerpoint/2010/main" val="166118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oe.sd.gov/assessment/alternate.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The MSAA </a:t>
            </a:r>
            <a:r>
              <a:rPr lang="en-US" baseline="0" dirty="0"/>
              <a:t>began as a federally funded grant called the National Center and State Collaborative (NCSC) 10 states now continue this work as the MSAA.</a:t>
            </a:r>
            <a:endParaRPr lang="en-US" dirty="0"/>
          </a:p>
          <a:p>
            <a:pPr>
              <a:buFont typeface="Arial" pitchFamily="34" charset="0"/>
              <a:buNone/>
            </a:pPr>
            <a:endParaRPr lang="en-US" dirty="0"/>
          </a:p>
          <a:p>
            <a:pPr>
              <a:buFont typeface="Arial" pitchFamily="34" charset="0"/>
              <a:buNone/>
            </a:pPr>
            <a:r>
              <a:rPr lang="en-US" b="1" dirty="0">
                <a:solidFill>
                  <a:srgbClr val="FF0000"/>
                </a:solidFill>
              </a:rPr>
              <a:t>[] </a:t>
            </a:r>
            <a:r>
              <a:rPr lang="en-US" dirty="0"/>
              <a:t>The </a:t>
            </a:r>
            <a:r>
              <a:rPr lang="en-US" b="0" i="0" u="none" dirty="0"/>
              <a:t>purposes</a:t>
            </a:r>
            <a:r>
              <a:rPr lang="en-US" b="0" i="0" u="none" baseline="0" dirty="0"/>
              <a:t> </a:t>
            </a:r>
            <a:r>
              <a:rPr lang="en-US" dirty="0"/>
              <a:t>of the MSAA are to:</a:t>
            </a:r>
          </a:p>
          <a:p>
            <a:pPr>
              <a:buFont typeface="Arial" pitchFamily="34" charset="0"/>
              <a:buNone/>
            </a:pPr>
            <a:endParaRPr lang="en-US" dirty="0"/>
          </a:p>
          <a:p>
            <a:pPr marL="178821" indent="-178821">
              <a:buFont typeface="Arial" pitchFamily="34" charset="0"/>
              <a:buChar char="•"/>
            </a:pPr>
            <a:r>
              <a:rPr lang="en-US" b="1" dirty="0">
                <a:solidFill>
                  <a:srgbClr val="FF0000"/>
                </a:solidFill>
              </a:rPr>
              <a:t>[] </a:t>
            </a:r>
            <a:r>
              <a:rPr lang="en-US" dirty="0"/>
              <a:t>Ensure that all students are able to participate in an assessment that is a measure of what they know and can do in relation to the State content</a:t>
            </a:r>
            <a:r>
              <a:rPr lang="en-US" baseline="0" dirty="0"/>
              <a:t> standards</a:t>
            </a:r>
            <a:endParaRPr lang="en-US" dirty="0"/>
          </a:p>
          <a:p>
            <a:pPr marL="178821" indent="-178821">
              <a:buFont typeface="Arial" pitchFamily="34" charset="0"/>
              <a:buChar char="•"/>
            </a:pPr>
            <a:endParaRPr lang="en-US" dirty="0"/>
          </a:p>
          <a:p>
            <a:pPr marL="178821" indent="-178821">
              <a:buFont typeface="Arial" pitchFamily="34" charset="0"/>
              <a:buChar char="•"/>
            </a:pPr>
            <a:r>
              <a:rPr lang="en-US" b="1" dirty="0">
                <a:solidFill>
                  <a:srgbClr val="FF0000"/>
                </a:solidFill>
              </a:rPr>
              <a:t>[] </a:t>
            </a:r>
            <a:r>
              <a:rPr lang="en-US" dirty="0">
                <a:solidFill>
                  <a:schemeClr val="tx1"/>
                </a:solidFill>
              </a:rPr>
              <a:t>Ensure students with significant cognitive disabilities achieve increasingly higher academic outcomes and leave high school </a:t>
            </a:r>
            <a:r>
              <a:rPr lang="en-US" strike="noStrike" dirty="0">
                <a:solidFill>
                  <a:schemeClr val="tx1"/>
                </a:solidFill>
              </a:rPr>
              <a:t>prepared for </a:t>
            </a:r>
            <a:r>
              <a:rPr lang="en-US" dirty="0">
                <a:solidFill>
                  <a:schemeClr val="tx1"/>
                </a:solidFill>
              </a:rPr>
              <a:t>post-secondary options.</a:t>
            </a:r>
          </a:p>
          <a:p>
            <a:pPr marL="178821" indent="-178821">
              <a:buFont typeface="Arial" pitchFamily="34" charset="0"/>
              <a:buChar char="•"/>
            </a:pPr>
            <a:endParaRPr lang="en-US" dirty="0">
              <a:solidFill>
                <a:schemeClr val="tx1"/>
              </a:solidFill>
            </a:endParaRPr>
          </a:p>
          <a:p>
            <a:pPr marL="178821" indent="-17882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7CBD035E-0397-476E-9A02-1A69852AFC9A}" type="slidenum">
              <a:rPr lang="en-US" smtClean="0"/>
              <a:pPr/>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0825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2C05E5-E787-45E3-9600-F905EDAA2E1E}" type="slidenum">
              <a:rPr lang="en-US" smtClean="0"/>
              <a:t>18</a:t>
            </a:fld>
            <a:endParaRPr lang="en-US" dirty="0"/>
          </a:p>
        </p:txBody>
      </p:sp>
    </p:spTree>
    <p:extLst>
      <p:ext uri="{BB962C8B-B14F-4D97-AF65-F5344CB8AC3E}">
        <p14:creationId xmlns:p14="http://schemas.microsoft.com/office/powerpoint/2010/main" val="286895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 will have training modules on system and Early Stopping Rule </a:t>
            </a:r>
          </a:p>
          <a:p>
            <a:r>
              <a:rPr lang="en-US" dirty="0"/>
              <a:t>TC will need to ensure</a:t>
            </a:r>
          </a:p>
          <a:p>
            <a:pPr lvl="1"/>
            <a:r>
              <a:rPr lang="en-US" dirty="0"/>
              <a:t>Sign security agreement by TC and TA </a:t>
            </a:r>
          </a:p>
          <a:p>
            <a:pPr lvl="2"/>
            <a:r>
              <a:rPr lang="en-US" dirty="0">
                <a:hlinkClick r:id="rId3"/>
              </a:rPr>
              <a:t>Alternate Assessment </a:t>
            </a:r>
            <a:r>
              <a:rPr lang="en-US" dirty="0"/>
              <a:t>website</a:t>
            </a:r>
          </a:p>
          <a:p>
            <a:pPr lvl="1"/>
            <a:r>
              <a:rPr lang="en-US" dirty="0"/>
              <a:t>Notify TA of required modules to pass </a:t>
            </a:r>
          </a:p>
          <a:p>
            <a:pPr lvl="1"/>
            <a:r>
              <a:rPr lang="en-US" dirty="0"/>
              <a:t>Ensure that TA are following all testing protocols</a:t>
            </a:r>
          </a:p>
          <a:p>
            <a:endParaRPr lang="en-US" dirty="0"/>
          </a:p>
        </p:txBody>
      </p:sp>
      <p:sp>
        <p:nvSpPr>
          <p:cNvPr id="4" name="Slide Number Placeholder 3"/>
          <p:cNvSpPr>
            <a:spLocks noGrp="1"/>
          </p:cNvSpPr>
          <p:nvPr>
            <p:ph type="sldNum" sz="quarter" idx="10"/>
          </p:nvPr>
        </p:nvSpPr>
        <p:spPr/>
        <p:txBody>
          <a:bodyPr/>
          <a:lstStyle/>
          <a:p>
            <a:fld id="{3DA49BED-6293-4353-BE96-9649BF293F93}" type="slidenum">
              <a:rPr lang="en-US" smtClean="0"/>
              <a:t>19</a:t>
            </a:fld>
            <a:endParaRPr lang="en-US"/>
          </a:p>
        </p:txBody>
      </p:sp>
    </p:spTree>
    <p:extLst>
      <p:ext uri="{BB962C8B-B14F-4D97-AF65-F5344CB8AC3E}">
        <p14:creationId xmlns:p14="http://schemas.microsoft.com/office/powerpoint/2010/main" val="125502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 is very limited.  </a:t>
            </a:r>
          </a:p>
        </p:txBody>
      </p:sp>
      <p:sp>
        <p:nvSpPr>
          <p:cNvPr id="4" name="Slide Number Placeholder 3"/>
          <p:cNvSpPr>
            <a:spLocks noGrp="1"/>
          </p:cNvSpPr>
          <p:nvPr>
            <p:ph type="sldNum" sz="quarter" idx="10"/>
          </p:nvPr>
        </p:nvSpPr>
        <p:spPr/>
        <p:txBody>
          <a:bodyPr/>
          <a:lstStyle/>
          <a:p>
            <a:fld id="{3DA49BED-6293-4353-BE96-9649BF293F93}" type="slidenum">
              <a:rPr lang="en-US" smtClean="0"/>
              <a:t>20</a:t>
            </a:fld>
            <a:endParaRPr lang="en-US"/>
          </a:p>
        </p:txBody>
      </p:sp>
    </p:spTree>
    <p:extLst>
      <p:ext uri="{BB962C8B-B14F-4D97-AF65-F5344CB8AC3E}">
        <p14:creationId xmlns:p14="http://schemas.microsoft.com/office/powerpoint/2010/main" val="142114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49BED-6293-4353-BE96-9649BF293F93}" type="slidenum">
              <a:rPr lang="en-US" smtClean="0"/>
              <a:t>23</a:t>
            </a:fld>
            <a:endParaRPr lang="en-US"/>
          </a:p>
        </p:txBody>
      </p:sp>
    </p:spTree>
    <p:extLst>
      <p:ext uri="{BB962C8B-B14F-4D97-AF65-F5344CB8AC3E}">
        <p14:creationId xmlns:p14="http://schemas.microsoft.com/office/powerpoint/2010/main" val="3161538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49BED-6293-4353-BE96-9649BF293F93}" type="slidenum">
              <a:rPr lang="en-US" smtClean="0"/>
              <a:t>24</a:t>
            </a:fld>
            <a:endParaRPr lang="en-US"/>
          </a:p>
        </p:txBody>
      </p:sp>
    </p:spTree>
    <p:extLst>
      <p:ext uri="{BB962C8B-B14F-4D97-AF65-F5344CB8AC3E}">
        <p14:creationId xmlns:p14="http://schemas.microsoft.com/office/powerpoint/2010/main" val="236377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 alternate assessment students? </a:t>
            </a:r>
          </a:p>
        </p:txBody>
      </p:sp>
      <p:sp>
        <p:nvSpPr>
          <p:cNvPr id="4" name="Slide Number Placeholder 3"/>
          <p:cNvSpPr>
            <a:spLocks noGrp="1"/>
          </p:cNvSpPr>
          <p:nvPr>
            <p:ph type="sldNum" sz="quarter" idx="10"/>
          </p:nvPr>
        </p:nvSpPr>
        <p:spPr/>
        <p:txBody>
          <a:bodyPr/>
          <a:lstStyle/>
          <a:p>
            <a:fld id="{F9EF50BF-8C9A-4549-8D66-43E77DB948D6}" type="slidenum">
              <a:rPr lang="en-US" smtClean="0"/>
              <a:t>3</a:t>
            </a:fld>
            <a:endParaRPr lang="en-US" dirty="0"/>
          </a:p>
        </p:txBody>
      </p:sp>
    </p:spTree>
    <p:extLst>
      <p:ext uri="{BB962C8B-B14F-4D97-AF65-F5344CB8AC3E}">
        <p14:creationId xmlns:p14="http://schemas.microsoft.com/office/powerpoint/2010/main" val="131510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a:t>
            </a:r>
            <a:r>
              <a:rPr lang="en-US" dirty="0"/>
              <a:t>presume competence for these individuals</a:t>
            </a:r>
            <a:r>
              <a:rPr lang="en-US" baseline="0" dirty="0"/>
              <a:t> may have limited their success?</a:t>
            </a:r>
            <a:endParaRPr lang="en-US" dirty="0"/>
          </a:p>
        </p:txBody>
      </p:sp>
      <p:sp>
        <p:nvSpPr>
          <p:cNvPr id="4" name="Slide Number Placeholder 3"/>
          <p:cNvSpPr>
            <a:spLocks noGrp="1"/>
          </p:cNvSpPr>
          <p:nvPr>
            <p:ph type="sldNum" sz="quarter" idx="10"/>
          </p:nvPr>
        </p:nvSpPr>
        <p:spPr/>
        <p:txBody>
          <a:bodyPr/>
          <a:lstStyle/>
          <a:p>
            <a:fld id="{FA2C05E5-E787-45E3-9600-F905EDAA2E1E}" type="slidenum">
              <a:rPr lang="en-US" smtClean="0"/>
              <a:t>4</a:t>
            </a:fld>
            <a:endParaRPr lang="en-US" dirty="0"/>
          </a:p>
        </p:txBody>
      </p:sp>
    </p:spTree>
    <p:extLst>
      <p:ext uri="{BB962C8B-B14F-4D97-AF65-F5344CB8AC3E}">
        <p14:creationId xmlns:p14="http://schemas.microsoft.com/office/powerpoint/2010/main" val="245099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When looking at the first criteria, focus on the word “Significant” cognitive disability.  If you have a student, who meets a cognitive disability (2 standard deviation below), it does not mean they automatically meet this criteria.  </a:t>
            </a:r>
          </a:p>
          <a:p>
            <a:pPr marL="228600" indent="-228600">
              <a:buAutoNum type="arabicPeriod"/>
            </a:pPr>
            <a:r>
              <a:rPr lang="en-US" dirty="0"/>
              <a:t>This criteria means that the student has annual goals are linked to the Core Content Connectors (CCC) in ELA, Math and Science. If you have student who is in general classroom setting and doing content work with modifications, then student would not be working in the Core Content Connectors. </a:t>
            </a:r>
          </a:p>
          <a:p>
            <a:pPr marL="228600" indent="-228600">
              <a:buAutoNum type="arabicPeriod"/>
            </a:pPr>
            <a:r>
              <a:rPr lang="en-US" dirty="0"/>
              <a:t>What data supports that the student needs extensive supports?  Hand over hand, every day reminders to complete same task over long period of time, </a:t>
            </a:r>
            <a:r>
              <a:rPr lang="en-US" dirty="0" err="1"/>
              <a:t>etc</a:t>
            </a:r>
            <a:r>
              <a:rPr lang="en-US" dirty="0"/>
              <a:t>…  </a:t>
            </a:r>
          </a:p>
          <a:p>
            <a:pPr marL="0" indent="0">
              <a:buNone/>
            </a:pPr>
            <a:endParaRPr lang="en-US" dirty="0"/>
          </a:p>
          <a:p>
            <a:pPr marL="0" indent="0">
              <a:buNone/>
            </a:pPr>
            <a:r>
              <a:rPr lang="en-US" dirty="0"/>
              <a:t>These students need extensive supports throughout their life: If student can do several tasks with minimal supports and/or independently, then team needs to really consider if alternate assessment is appropriate.  Examples could be: make it from point a to b independently in a variety of settings, go to the store and purchase items on own,  could hold a job or live independently with some supports, they probably don’t meet the need for alternate assessment.  </a:t>
            </a:r>
          </a:p>
        </p:txBody>
      </p:sp>
      <p:sp>
        <p:nvSpPr>
          <p:cNvPr id="4" name="Slide Number Placeholder 3"/>
          <p:cNvSpPr>
            <a:spLocks noGrp="1"/>
          </p:cNvSpPr>
          <p:nvPr>
            <p:ph type="sldNum" sz="quarter" idx="10"/>
          </p:nvPr>
        </p:nvSpPr>
        <p:spPr/>
        <p:txBody>
          <a:bodyPr/>
          <a:lstStyle/>
          <a:p>
            <a:fld id="{3B046C0A-FA9B-48FE-A283-AF6391A6DCCB}" type="slidenum">
              <a:rPr lang="en-US" smtClean="0"/>
              <a:t>5</a:t>
            </a:fld>
            <a:endParaRPr lang="en-US"/>
          </a:p>
        </p:txBody>
      </p:sp>
    </p:spTree>
    <p:extLst>
      <p:ext uri="{BB962C8B-B14F-4D97-AF65-F5344CB8AC3E}">
        <p14:creationId xmlns:p14="http://schemas.microsoft.com/office/powerpoint/2010/main" val="319602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a:t>
            </a:r>
            <a:r>
              <a:rPr lang="en-US" baseline="0" dirty="0"/>
              <a:t> student has a cognitive disability, Downs Syndrome, Multiple, Autism, etc does not mean they meet the criteria for this assessment </a:t>
            </a:r>
          </a:p>
          <a:p>
            <a:endParaRPr lang="en-US" baseline="0" dirty="0"/>
          </a:p>
          <a:p>
            <a:r>
              <a:rPr lang="en-US" baseline="0" dirty="0"/>
              <a:t>What is the difference between criteria and this list?  (</a:t>
            </a:r>
            <a:r>
              <a:rPr lang="en-US" b="1" baseline="0" dirty="0"/>
              <a:t>Picture </a:t>
            </a:r>
            <a:r>
              <a:rPr lang="en-US" baseline="0" dirty="0"/>
              <a:t>) Criteria are facts and these are opinion or belief – Group </a:t>
            </a:r>
            <a:endParaRPr lang="en-US" dirty="0"/>
          </a:p>
        </p:txBody>
      </p:sp>
      <p:sp>
        <p:nvSpPr>
          <p:cNvPr id="4" name="Slide Number Placeholder 3"/>
          <p:cNvSpPr>
            <a:spLocks noGrp="1"/>
          </p:cNvSpPr>
          <p:nvPr>
            <p:ph type="sldNum" sz="quarter" idx="10"/>
          </p:nvPr>
        </p:nvSpPr>
        <p:spPr/>
        <p:txBody>
          <a:bodyPr/>
          <a:lstStyle/>
          <a:p>
            <a:fld id="{FA2C05E5-E787-45E3-9600-F905EDAA2E1E}" type="slidenum">
              <a:rPr lang="en-US" smtClean="0"/>
              <a:t>6</a:t>
            </a:fld>
            <a:endParaRPr lang="en-US" dirty="0"/>
          </a:p>
        </p:txBody>
      </p:sp>
    </p:spTree>
    <p:extLst>
      <p:ext uri="{BB962C8B-B14F-4D97-AF65-F5344CB8AC3E}">
        <p14:creationId xmlns:p14="http://schemas.microsoft.com/office/powerpoint/2010/main" val="202390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2C05E5-E787-45E3-9600-F905EDAA2E1E}" type="slidenum">
              <a:rPr lang="en-US" smtClean="0"/>
              <a:t>7</a:t>
            </a:fld>
            <a:endParaRPr lang="en-US" dirty="0"/>
          </a:p>
        </p:txBody>
      </p:sp>
    </p:spTree>
    <p:extLst>
      <p:ext uri="{BB962C8B-B14F-4D97-AF65-F5344CB8AC3E}">
        <p14:creationId xmlns:p14="http://schemas.microsoft.com/office/powerpoint/2010/main" val="318632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MSAA guide for Score report provides information on:</a:t>
            </a:r>
          </a:p>
          <a:p>
            <a:pPr marL="171450" indent="-171450">
              <a:buFontTx/>
              <a:buChar char="-"/>
            </a:pPr>
            <a:r>
              <a:rPr lang="en-US" dirty="0"/>
              <a:t>What the different reports mean?</a:t>
            </a:r>
          </a:p>
          <a:p>
            <a:pPr marL="0" indent="0">
              <a:buFontTx/>
              <a:buNone/>
            </a:pPr>
            <a:endParaRPr lang="en-US" dirty="0"/>
          </a:p>
          <a:p>
            <a:pPr marL="0" indent="0">
              <a:buFontTx/>
              <a:buNone/>
            </a:pPr>
            <a:r>
              <a:rPr lang="en-US" dirty="0"/>
              <a:t>Important teacher section: </a:t>
            </a:r>
          </a:p>
          <a:p>
            <a:pPr marL="171450" indent="-171450">
              <a:buFontTx/>
              <a:buChar char="-"/>
            </a:pPr>
            <a:r>
              <a:rPr lang="en-US" dirty="0"/>
              <a:t>Performance level descriptors used </a:t>
            </a:r>
          </a:p>
          <a:p>
            <a:pPr marL="171450" indent="-171450">
              <a:buFontTx/>
              <a:buChar char="-"/>
            </a:pPr>
            <a:r>
              <a:rPr lang="en-US" dirty="0"/>
              <a:t>Writing rubrics used</a:t>
            </a:r>
          </a:p>
        </p:txBody>
      </p:sp>
      <p:sp>
        <p:nvSpPr>
          <p:cNvPr id="4" name="Slide Number Placeholder 3"/>
          <p:cNvSpPr>
            <a:spLocks noGrp="1"/>
          </p:cNvSpPr>
          <p:nvPr>
            <p:ph type="sldNum" sz="quarter" idx="10"/>
          </p:nvPr>
        </p:nvSpPr>
        <p:spPr/>
        <p:txBody>
          <a:bodyPr/>
          <a:lstStyle/>
          <a:p>
            <a:fld id="{3DA49BED-6293-4353-BE96-9649BF293F93}" type="slidenum">
              <a:rPr lang="en-US" smtClean="0"/>
              <a:t>10</a:t>
            </a:fld>
            <a:endParaRPr lang="en-US"/>
          </a:p>
        </p:txBody>
      </p:sp>
    </p:spTree>
    <p:extLst>
      <p:ext uri="{BB962C8B-B14F-4D97-AF65-F5344CB8AC3E}">
        <p14:creationId xmlns:p14="http://schemas.microsoft.com/office/powerpoint/2010/main" val="223965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49BED-6293-4353-BE96-9649BF293F93}" type="slidenum">
              <a:rPr lang="en-US" smtClean="0"/>
              <a:t>14</a:t>
            </a:fld>
            <a:endParaRPr lang="en-US"/>
          </a:p>
        </p:txBody>
      </p:sp>
    </p:spTree>
    <p:extLst>
      <p:ext uri="{BB962C8B-B14F-4D97-AF65-F5344CB8AC3E}">
        <p14:creationId xmlns:p14="http://schemas.microsoft.com/office/powerpoint/2010/main" val="258908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designated MSAA District TC – Last two weeks in February</a:t>
            </a:r>
          </a:p>
          <a:p>
            <a:r>
              <a:rPr lang="en-US" dirty="0"/>
              <a:t>Access to MSAA approximately March 11</a:t>
            </a:r>
          </a:p>
          <a:p>
            <a:r>
              <a:rPr lang="en-US" dirty="0"/>
              <a:t>Review appropriate modules – System and how to enter TA and class (if applicable ESR)</a:t>
            </a:r>
          </a:p>
          <a:p>
            <a:endParaRPr lang="en-US" dirty="0"/>
          </a:p>
          <a:p>
            <a:endParaRPr lang="en-US" dirty="0"/>
          </a:p>
        </p:txBody>
      </p:sp>
      <p:sp>
        <p:nvSpPr>
          <p:cNvPr id="4" name="Slide Number Placeholder 3"/>
          <p:cNvSpPr>
            <a:spLocks noGrp="1"/>
          </p:cNvSpPr>
          <p:nvPr>
            <p:ph type="sldNum" sz="quarter" idx="10"/>
          </p:nvPr>
        </p:nvSpPr>
        <p:spPr/>
        <p:txBody>
          <a:bodyPr/>
          <a:lstStyle/>
          <a:p>
            <a:fld id="{3DA49BED-6293-4353-BE96-9649BF293F93}" type="slidenum">
              <a:rPr lang="en-US" smtClean="0"/>
              <a:t>17</a:t>
            </a:fld>
            <a:endParaRPr lang="en-US"/>
          </a:p>
        </p:txBody>
      </p:sp>
    </p:spTree>
    <p:extLst>
      <p:ext uri="{BB962C8B-B14F-4D97-AF65-F5344CB8AC3E}">
        <p14:creationId xmlns:p14="http://schemas.microsoft.com/office/powerpoint/2010/main" val="255298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pPr>
                <a:defRPr/>
              </a:pPr>
              <a:t>08/27/2018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pPr>
                <a:defRPr/>
              </a:pPr>
              <a:t>08/27/2018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pPr>
                <a:defRPr/>
              </a:pPr>
              <a:t>08/27/2018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pPr>
                <a:defRPr/>
              </a:pPr>
              <a:t>08/27/2018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pPr>
                <a:defRPr/>
              </a:pPr>
              <a:t>08/27/2018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pPr>
                <a:defRPr/>
              </a:pPr>
              <a:t>08/27/2018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pPr>
                <a:defRPr/>
              </a:pPr>
              <a:t>08/27/2018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pPr>
                <a:defRPr/>
              </a:pPr>
              <a:t>08/27/2018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pPr>
                <a:defRPr/>
              </a:pPr>
              <a:t>08/27/2018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pPr>
                <a:defRPr/>
              </a:pPr>
              <a:t>08/27/2018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pPr>
                <a:defRPr/>
              </a:pPr>
              <a:t>08/27/2018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pPr>
                <a:defRPr/>
              </a:pPr>
              <a:t>08/27/2018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e.sd.gov/assessment/alternate.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oe.sd.gov/assessment/alternate.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493A4D40"/><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doe.sd.gov/assessment/alternat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oe.sd.gov/sped/instructionalSCD.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elissa.Flor@state.sd.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msaaassessmen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dirty="0"/>
              <a:t>Alternate Assessment</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a:t>MSAA ELA (Read and </a:t>
            </a:r>
            <a:r>
              <a:rPr lang="en-US" dirty="0">
                <a:highlight>
                  <a:srgbClr val="FFFF00"/>
                </a:highlight>
              </a:rPr>
              <a:t>Writing</a:t>
            </a:r>
            <a:r>
              <a:rPr lang="en-US" dirty="0"/>
              <a:t>)</a:t>
            </a:r>
          </a:p>
          <a:p>
            <a:pPr fontAlgn="auto">
              <a:spcAft>
                <a:spcPts val="0"/>
              </a:spcAft>
              <a:buFont typeface="Arial" pitchFamily="34" charset="0"/>
              <a:buNone/>
              <a:defRPr/>
            </a:pPr>
            <a:r>
              <a:rPr lang="en-US" dirty="0"/>
              <a:t>MSAA: Math</a:t>
            </a:r>
          </a:p>
          <a:p>
            <a:pPr fontAlgn="auto">
              <a:spcAft>
                <a:spcPts val="0"/>
              </a:spcAft>
              <a:buFont typeface="Arial" pitchFamily="34" charset="0"/>
              <a:buNone/>
              <a:defRPr/>
            </a:pPr>
            <a:r>
              <a:rPr lang="en-US" dirty="0"/>
              <a:t>SDSA-Alt (Science)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4BA4-E8FE-438F-8907-7DD36D092296}"/>
              </a:ext>
            </a:extLst>
          </p:cNvPr>
          <p:cNvSpPr>
            <a:spLocks noGrp="1"/>
          </p:cNvSpPr>
          <p:nvPr>
            <p:ph type="title"/>
          </p:nvPr>
        </p:nvSpPr>
        <p:spPr>
          <a:xfrm>
            <a:off x="493450" y="990600"/>
            <a:ext cx="8229600" cy="1143000"/>
          </a:xfrm>
        </p:spPr>
        <p:txBody>
          <a:bodyPr/>
          <a:lstStyle/>
          <a:p>
            <a:r>
              <a:rPr lang="en-US" dirty="0"/>
              <a:t>MSAA Reports</a:t>
            </a:r>
          </a:p>
        </p:txBody>
      </p:sp>
      <p:sp>
        <p:nvSpPr>
          <p:cNvPr id="3" name="Content Placeholder 2">
            <a:extLst>
              <a:ext uri="{FF2B5EF4-FFF2-40B4-BE49-F238E27FC236}">
                <a16:creationId xmlns:a16="http://schemas.microsoft.com/office/drawing/2014/main" id="{6B0611EE-2174-4AC3-A931-852AAAC840F0}"/>
              </a:ext>
            </a:extLst>
          </p:cNvPr>
          <p:cNvSpPr>
            <a:spLocks noGrp="1"/>
          </p:cNvSpPr>
          <p:nvPr>
            <p:ph idx="1"/>
          </p:nvPr>
        </p:nvSpPr>
        <p:spPr>
          <a:xfrm>
            <a:off x="457200" y="2209800"/>
            <a:ext cx="8229600" cy="3916363"/>
          </a:xfrm>
        </p:spPr>
        <p:txBody>
          <a:bodyPr/>
          <a:lstStyle/>
          <a:p>
            <a:r>
              <a:rPr lang="en-US" dirty="0"/>
              <a:t>District Summary (PDF and CSV file)</a:t>
            </a:r>
          </a:p>
          <a:p>
            <a:r>
              <a:rPr lang="en-US" dirty="0"/>
              <a:t>School Summary (PDF and CSV file)</a:t>
            </a:r>
          </a:p>
          <a:p>
            <a:r>
              <a:rPr lang="en-US" dirty="0"/>
              <a:t>Individual Student Report (ISR)</a:t>
            </a:r>
          </a:p>
          <a:p>
            <a:pPr lvl="1"/>
            <a:r>
              <a:rPr lang="en-US" dirty="0"/>
              <a:t>Required to be sent to families</a:t>
            </a:r>
          </a:p>
          <a:p>
            <a:r>
              <a:rPr lang="en-US" dirty="0"/>
              <a:t>Must also download</a:t>
            </a:r>
          </a:p>
          <a:p>
            <a:pPr lvl="1"/>
            <a:r>
              <a:rPr lang="en-US" dirty="0"/>
              <a:t>MSAA 2018 Guide for Score Report (Sept 25)</a:t>
            </a:r>
          </a:p>
          <a:p>
            <a:pPr lvl="1"/>
            <a:r>
              <a:rPr lang="en-US" dirty="0"/>
              <a:t>DOE website under </a:t>
            </a:r>
            <a:r>
              <a:rPr lang="en-US" dirty="0">
                <a:hlinkClick r:id="rId3"/>
              </a:rPr>
              <a:t>Alternate Assessment</a:t>
            </a:r>
            <a:endParaRPr lang="en-US" dirty="0"/>
          </a:p>
        </p:txBody>
      </p:sp>
    </p:spTree>
    <p:extLst>
      <p:ext uri="{BB962C8B-B14F-4D97-AF65-F5344CB8AC3E}">
        <p14:creationId xmlns:p14="http://schemas.microsoft.com/office/powerpoint/2010/main" val="391272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2017 State MSAA ELA </a:t>
            </a:r>
          </a:p>
        </p:txBody>
      </p:sp>
      <p:sp>
        <p:nvSpPr>
          <p:cNvPr id="3" name="Content Placeholder 2"/>
          <p:cNvSpPr>
            <a:spLocks noGrp="1"/>
          </p:cNvSpPr>
          <p:nvPr>
            <p:ph idx="1"/>
          </p:nvPr>
        </p:nvSpPr>
        <p:spPr>
          <a:xfrm>
            <a:off x="459801" y="6172201"/>
            <a:ext cx="8229600" cy="304800"/>
          </a:xfrm>
        </p:spPr>
        <p:txBody>
          <a:bodyPr/>
          <a:lstStyle/>
          <a:p>
            <a:pPr marL="0" indent="0">
              <a:buNone/>
            </a:pPr>
            <a:r>
              <a:rPr lang="en-US" sz="2400" dirty="0"/>
              <a:t>* Includes BIE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55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0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2960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459801" y="6172201"/>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a:t>* Includes BIE </a:t>
            </a:r>
            <a:endParaRPr lang="en-US" sz="2400" dirty="0"/>
          </a:p>
        </p:txBody>
      </p:sp>
      <p:sp>
        <p:nvSpPr>
          <p:cNvPr id="2" name="Title 1"/>
          <p:cNvSpPr>
            <a:spLocks noGrp="1"/>
          </p:cNvSpPr>
          <p:nvPr>
            <p:ph type="title"/>
          </p:nvPr>
        </p:nvSpPr>
        <p:spPr>
          <a:xfrm>
            <a:off x="2514600" y="30480"/>
            <a:ext cx="6781800" cy="1143000"/>
          </a:xfrm>
        </p:spPr>
        <p:txBody>
          <a:bodyPr/>
          <a:lstStyle/>
          <a:p>
            <a:r>
              <a:rPr lang="en-US" sz="4000" dirty="0">
                <a:solidFill>
                  <a:schemeClr val="bg1"/>
                </a:solidFill>
              </a:rPr>
              <a:t>2017 State MSAA Math</a:t>
            </a:r>
          </a:p>
        </p:txBody>
      </p:sp>
    </p:spTree>
    <p:extLst>
      <p:ext uri="{BB962C8B-B14F-4D97-AF65-F5344CB8AC3E}">
        <p14:creationId xmlns:p14="http://schemas.microsoft.com/office/powerpoint/2010/main" val="41774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6528-A059-496D-B213-ECF80C46DF74}"/>
              </a:ext>
            </a:extLst>
          </p:cNvPr>
          <p:cNvSpPr>
            <a:spLocks noGrp="1"/>
          </p:cNvSpPr>
          <p:nvPr>
            <p:ph type="title"/>
          </p:nvPr>
        </p:nvSpPr>
        <p:spPr>
          <a:xfrm>
            <a:off x="533400" y="1143000"/>
            <a:ext cx="8229600" cy="609600"/>
          </a:xfrm>
        </p:spPr>
        <p:txBody>
          <a:bodyPr/>
          <a:lstStyle/>
          <a:p>
            <a:r>
              <a:rPr lang="en-US" dirty="0"/>
              <a:t>Individual Student Reports</a:t>
            </a:r>
          </a:p>
        </p:txBody>
      </p:sp>
      <p:pic>
        <p:nvPicPr>
          <p:cNvPr id="4" name="Content Placeholder 3">
            <a:extLst>
              <a:ext uri="{FF2B5EF4-FFF2-40B4-BE49-F238E27FC236}">
                <a16:creationId xmlns:a16="http://schemas.microsoft.com/office/drawing/2014/main" id="{53982DB3-38A5-4930-92C7-817D68D6DAA5}"/>
              </a:ext>
            </a:extLst>
          </p:cNvPr>
          <p:cNvPicPr>
            <a:picLocks noGrp="1" noChangeAspect="1"/>
          </p:cNvPicPr>
          <p:nvPr>
            <p:ph idx="1"/>
          </p:nvPr>
        </p:nvPicPr>
        <p:blipFill>
          <a:blip r:embed="rId2"/>
          <a:stretch>
            <a:fillRect/>
          </a:stretch>
        </p:blipFill>
        <p:spPr>
          <a:xfrm>
            <a:off x="609600" y="1981200"/>
            <a:ext cx="7741976" cy="4144963"/>
          </a:xfrm>
          <a:prstGeom prst="rect">
            <a:avLst/>
          </a:prstGeom>
        </p:spPr>
      </p:pic>
      <p:sp>
        <p:nvSpPr>
          <p:cNvPr id="5" name="TextBox 4">
            <a:extLst>
              <a:ext uri="{FF2B5EF4-FFF2-40B4-BE49-F238E27FC236}">
                <a16:creationId xmlns:a16="http://schemas.microsoft.com/office/drawing/2014/main" id="{C41477B6-3BF0-4C5F-9A0D-7A4346EF9C7F}"/>
              </a:ext>
            </a:extLst>
          </p:cNvPr>
          <p:cNvSpPr txBox="1"/>
          <p:nvPr/>
        </p:nvSpPr>
        <p:spPr>
          <a:xfrm>
            <a:off x="1143000" y="5257800"/>
            <a:ext cx="60960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a:t>2017: ELA score = reading and writing</a:t>
            </a:r>
          </a:p>
        </p:txBody>
      </p:sp>
    </p:spTree>
    <p:extLst>
      <p:ext uri="{BB962C8B-B14F-4D97-AF65-F5344CB8AC3E}">
        <p14:creationId xmlns:p14="http://schemas.microsoft.com/office/powerpoint/2010/main" val="7973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7D8E9-DAD0-4FF9-BA5B-580FE7FC4CCD}"/>
              </a:ext>
            </a:extLst>
          </p:cNvPr>
          <p:cNvSpPr>
            <a:spLocks noGrp="1"/>
          </p:cNvSpPr>
          <p:nvPr>
            <p:ph type="title"/>
          </p:nvPr>
        </p:nvSpPr>
        <p:spPr>
          <a:xfrm>
            <a:off x="445625" y="1219200"/>
            <a:ext cx="8229600" cy="533401"/>
          </a:xfrm>
        </p:spPr>
        <p:txBody>
          <a:bodyPr/>
          <a:lstStyle/>
          <a:p>
            <a:r>
              <a:rPr lang="en-US" sz="3600" b="1" dirty="0"/>
              <a:t>Alternate Assessment Website</a:t>
            </a:r>
          </a:p>
        </p:txBody>
      </p:sp>
      <p:sp>
        <p:nvSpPr>
          <p:cNvPr id="5" name="Content Placeholder 4">
            <a:extLst>
              <a:ext uri="{FF2B5EF4-FFF2-40B4-BE49-F238E27FC236}">
                <a16:creationId xmlns:a16="http://schemas.microsoft.com/office/drawing/2014/main" id="{9D5DC546-8C79-46FE-952F-C0CC542E36B5}"/>
              </a:ext>
            </a:extLst>
          </p:cNvPr>
          <p:cNvSpPr>
            <a:spLocks noGrp="1"/>
          </p:cNvSpPr>
          <p:nvPr>
            <p:ph idx="1"/>
          </p:nvPr>
        </p:nvSpPr>
        <p:spPr>
          <a:xfrm>
            <a:off x="457200" y="2209800"/>
            <a:ext cx="8229600" cy="4068763"/>
          </a:xfrm>
        </p:spPr>
        <p:style>
          <a:lnRef idx="2">
            <a:schemeClr val="accent1"/>
          </a:lnRef>
          <a:fillRef idx="1">
            <a:schemeClr val="lt1"/>
          </a:fillRef>
          <a:effectRef idx="0">
            <a:schemeClr val="accent1"/>
          </a:effectRef>
          <a:fontRef idx="minor">
            <a:schemeClr val="dk1"/>
          </a:fontRef>
        </p:style>
        <p:txBody>
          <a:bodyPr/>
          <a:lstStyle/>
          <a:p>
            <a:r>
              <a:rPr lang="en-US" sz="2800" dirty="0">
                <a:hlinkClick r:id="rId3"/>
              </a:rPr>
              <a:t>http://doe.sd.gov/assessment/alternate.aspx</a:t>
            </a:r>
            <a:r>
              <a:rPr lang="en-US" sz="2800" dirty="0"/>
              <a:t> </a:t>
            </a:r>
          </a:p>
          <a:p>
            <a:pPr lvl="1"/>
            <a:r>
              <a:rPr lang="en-US" dirty="0"/>
              <a:t>2018 Guide for Score Report</a:t>
            </a:r>
          </a:p>
          <a:p>
            <a:pPr lvl="2"/>
            <a:r>
              <a:rPr lang="en-US" dirty="0"/>
              <a:t>Explains different reports</a:t>
            </a:r>
          </a:p>
          <a:p>
            <a:pPr lvl="2"/>
            <a:r>
              <a:rPr lang="en-US" dirty="0"/>
              <a:t>Performance Level Descriptors (PLD)</a:t>
            </a:r>
          </a:p>
          <a:p>
            <a:pPr lvl="3"/>
            <a:r>
              <a:rPr lang="en-US" dirty="0"/>
              <a:t>Grade</a:t>
            </a:r>
          </a:p>
          <a:p>
            <a:pPr lvl="3"/>
            <a:r>
              <a:rPr lang="en-US" dirty="0"/>
              <a:t>ELA and Math</a:t>
            </a:r>
          </a:p>
          <a:p>
            <a:pPr lvl="3"/>
            <a:r>
              <a:rPr lang="en-US" dirty="0"/>
              <a:t>Writing Rubric </a:t>
            </a:r>
          </a:p>
          <a:p>
            <a:pPr lvl="1"/>
            <a:r>
              <a:rPr lang="en-US" dirty="0"/>
              <a:t>Available when download the reports</a:t>
            </a:r>
          </a:p>
        </p:txBody>
      </p:sp>
      <p:sp>
        <p:nvSpPr>
          <p:cNvPr id="6" name="TextBox 5">
            <a:extLst>
              <a:ext uri="{FF2B5EF4-FFF2-40B4-BE49-F238E27FC236}">
                <a16:creationId xmlns:a16="http://schemas.microsoft.com/office/drawing/2014/main" id="{C1F8E035-9D03-4E33-A0F3-5EE832B1D0E7}"/>
              </a:ext>
            </a:extLst>
          </p:cNvPr>
          <p:cNvSpPr txBox="1"/>
          <p:nvPr/>
        </p:nvSpPr>
        <p:spPr>
          <a:xfrm rot="19553484">
            <a:off x="6958278" y="4614709"/>
            <a:ext cx="184400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Share with teachers</a:t>
            </a:r>
          </a:p>
        </p:txBody>
      </p:sp>
    </p:spTree>
    <p:extLst>
      <p:ext uri="{BB962C8B-B14F-4D97-AF65-F5344CB8AC3E}">
        <p14:creationId xmlns:p14="http://schemas.microsoft.com/office/powerpoint/2010/main" val="367259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1D943-4EEB-4946-8822-FA50184FD8D8}"/>
              </a:ext>
            </a:extLst>
          </p:cNvPr>
          <p:cNvSpPr>
            <a:spLocks noGrp="1"/>
          </p:cNvSpPr>
          <p:nvPr>
            <p:ph type="title"/>
          </p:nvPr>
        </p:nvSpPr>
        <p:spPr/>
        <p:txBody>
          <a:bodyPr/>
          <a:lstStyle/>
          <a:p>
            <a:r>
              <a:rPr lang="en-US" dirty="0"/>
              <a:t>Preparation for MSAA Administration </a:t>
            </a:r>
          </a:p>
        </p:txBody>
      </p:sp>
      <p:sp>
        <p:nvSpPr>
          <p:cNvPr id="5" name="Text Placeholder 4">
            <a:extLst>
              <a:ext uri="{FF2B5EF4-FFF2-40B4-BE49-F238E27FC236}">
                <a16:creationId xmlns:a16="http://schemas.microsoft.com/office/drawing/2014/main" id="{61C3D8AB-FA8C-4792-A11F-85A6C0F0C6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846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2055A-7D2B-4367-90A1-A7B48F936C38}"/>
              </a:ext>
            </a:extLst>
          </p:cNvPr>
          <p:cNvSpPr>
            <a:spLocks noGrp="1"/>
          </p:cNvSpPr>
          <p:nvPr>
            <p:ph type="title"/>
          </p:nvPr>
        </p:nvSpPr>
        <p:spPr>
          <a:xfrm>
            <a:off x="458165" y="914400"/>
            <a:ext cx="8229600" cy="1143000"/>
          </a:xfrm>
        </p:spPr>
        <p:txBody>
          <a:bodyPr/>
          <a:lstStyle/>
          <a:p>
            <a:r>
              <a:rPr lang="en-US" dirty="0"/>
              <a:t>Timeline/Dates</a:t>
            </a:r>
          </a:p>
        </p:txBody>
      </p:sp>
      <p:sp>
        <p:nvSpPr>
          <p:cNvPr id="5" name="Content Placeholder 4">
            <a:extLst>
              <a:ext uri="{FF2B5EF4-FFF2-40B4-BE49-F238E27FC236}">
                <a16:creationId xmlns:a16="http://schemas.microsoft.com/office/drawing/2014/main" id="{EB32D1FB-DF93-47E5-9C34-01B6FED7CA9F}"/>
              </a:ext>
            </a:extLst>
          </p:cNvPr>
          <p:cNvSpPr>
            <a:spLocks noGrp="1"/>
          </p:cNvSpPr>
          <p:nvPr>
            <p:ph idx="1"/>
          </p:nvPr>
        </p:nvSpPr>
        <p:spPr>
          <a:xfrm>
            <a:off x="457200" y="2209800"/>
            <a:ext cx="8229600" cy="3916363"/>
          </a:xfrm>
        </p:spPr>
        <p:txBody>
          <a:bodyPr/>
          <a:lstStyle/>
          <a:p>
            <a:r>
              <a:rPr lang="en-US" dirty="0"/>
              <a:t>Testing Window</a:t>
            </a:r>
          </a:p>
          <a:p>
            <a:pPr lvl="1"/>
            <a:r>
              <a:rPr lang="en-US" dirty="0"/>
              <a:t>March 18 to May 3, 2019</a:t>
            </a:r>
          </a:p>
          <a:p>
            <a:r>
              <a:rPr lang="en-US" dirty="0"/>
              <a:t>Testing Coordinator access approximately to MSAAmeasuredprogress.org </a:t>
            </a:r>
          </a:p>
          <a:p>
            <a:pPr lvl="1"/>
            <a:r>
              <a:rPr lang="en-US" dirty="0"/>
              <a:t>March 11, 2019</a:t>
            </a:r>
          </a:p>
          <a:p>
            <a:pPr lvl="1"/>
            <a:endParaRPr lang="en-US" dirty="0"/>
          </a:p>
        </p:txBody>
      </p:sp>
    </p:spTree>
    <p:extLst>
      <p:ext uri="{BB962C8B-B14F-4D97-AF65-F5344CB8AC3E}">
        <p14:creationId xmlns:p14="http://schemas.microsoft.com/office/powerpoint/2010/main" val="420592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D6D-9239-41CC-9A9E-8FE56AA4EB9F}"/>
              </a:ext>
            </a:extLst>
          </p:cNvPr>
          <p:cNvSpPr>
            <a:spLocks noGrp="1"/>
          </p:cNvSpPr>
          <p:nvPr>
            <p:ph type="title"/>
          </p:nvPr>
        </p:nvSpPr>
        <p:spPr>
          <a:xfrm>
            <a:off x="446314" y="762000"/>
            <a:ext cx="8229600" cy="1143000"/>
          </a:xfrm>
        </p:spPr>
        <p:txBody>
          <a:bodyPr/>
          <a:lstStyle/>
          <a:p>
            <a:r>
              <a:rPr lang="en-US" dirty="0"/>
              <a:t>Process Prior to Administration</a:t>
            </a:r>
          </a:p>
        </p:txBody>
      </p:sp>
      <p:graphicFrame>
        <p:nvGraphicFramePr>
          <p:cNvPr id="4" name="Diagram 3">
            <a:extLst>
              <a:ext uri="{FF2B5EF4-FFF2-40B4-BE49-F238E27FC236}">
                <a16:creationId xmlns:a16="http://schemas.microsoft.com/office/drawing/2014/main" id="{6153318F-04CA-41F1-A59A-A0B62E6B14A8}"/>
              </a:ext>
            </a:extLst>
          </p:cNvPr>
          <p:cNvGraphicFramePr/>
          <p:nvPr>
            <p:extLst>
              <p:ext uri="{D42A27DB-BD31-4B8C-83A1-F6EECF244321}">
                <p14:modId xmlns:p14="http://schemas.microsoft.com/office/powerpoint/2010/main" val="3010657114"/>
              </p:ext>
            </p:extLst>
          </p:nvPr>
        </p:nvGraphicFramePr>
        <p:xfrm>
          <a:off x="762000" y="1752600"/>
          <a:ext cx="76962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0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77E288C-3023-4BF6-8774-50D73F12C1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14D3889-9D3D-4767-B480-D78813CECC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C294ED4-6C59-46CB-B85E-484D044E04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8A98C41-E8DC-485B-8C4E-8010A2DCA3C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2A3497B-59DB-4DF4-8955-9F21690F15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03B1930-0396-4C92-98D4-189241F042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A2A4AFC-361C-4D29-B747-4A88BB7387D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B23D780-914D-4C65-B375-14B747D737B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B83F6C93-7A6C-4806-ACAD-8AA192B748F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793C222-40F5-4A6A-AEB0-15EDCCC013B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7EC0413-94FA-4A2E-AC7F-349C0CD955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676400"/>
            <a:ext cx="8229600" cy="1143000"/>
          </a:xfrm>
        </p:spPr>
        <p:txBody>
          <a:bodyPr/>
          <a:lstStyle/>
          <a:p>
            <a:r>
              <a:rPr lang="en-US" sz="2400" dirty="0"/>
              <a:t>If yes, student will take the alternate assessment,</a:t>
            </a:r>
            <a:br>
              <a:rPr lang="en-US" sz="2400" dirty="0"/>
            </a:br>
            <a:r>
              <a:rPr lang="en-US" sz="2400" dirty="0"/>
              <a:t>Staff notify the campus person</a:t>
            </a:r>
            <a:br>
              <a:rPr lang="en-US" sz="2400" dirty="0"/>
            </a:br>
            <a:r>
              <a:rPr lang="en-US" sz="2400" dirty="0"/>
              <a:t>Campus person will go to the enrollment tab</a:t>
            </a:r>
            <a:br>
              <a:rPr lang="en-US" sz="2400" dirty="0"/>
            </a:br>
            <a:r>
              <a:rPr lang="en-US" sz="2400" dirty="0"/>
              <a:t>Check the box “Participate in the Alt Assessment”</a:t>
            </a:r>
            <a:br>
              <a:rPr lang="en-US" sz="2400" dirty="0"/>
            </a:br>
            <a:endParaRPr lang="en-US" sz="24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8229600" cy="3481615"/>
          </a:xfrm>
          <a:prstGeom prst="rect">
            <a:avLst/>
          </a:prstGeom>
          <a:noFill/>
          <a:ln>
            <a:noFill/>
          </a:ln>
        </p:spPr>
      </p:pic>
    </p:spTree>
    <p:extLst>
      <p:ext uri="{BB962C8B-B14F-4D97-AF65-F5344CB8AC3E}">
        <p14:creationId xmlns:p14="http://schemas.microsoft.com/office/powerpoint/2010/main" val="122342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712E-1975-4AC5-8674-674EB3888471}"/>
              </a:ext>
            </a:extLst>
          </p:cNvPr>
          <p:cNvSpPr>
            <a:spLocks noGrp="1"/>
          </p:cNvSpPr>
          <p:nvPr>
            <p:ph type="title"/>
          </p:nvPr>
        </p:nvSpPr>
        <p:spPr>
          <a:xfrm>
            <a:off x="381000" y="1143000"/>
            <a:ext cx="8229600" cy="762000"/>
          </a:xfrm>
        </p:spPr>
        <p:txBody>
          <a:bodyPr/>
          <a:lstStyle/>
          <a:p>
            <a:r>
              <a:rPr lang="en-US" dirty="0"/>
              <a:t>TC Roles During</a:t>
            </a:r>
          </a:p>
        </p:txBody>
      </p:sp>
      <p:graphicFrame>
        <p:nvGraphicFramePr>
          <p:cNvPr id="4" name="Content Placeholder 3">
            <a:extLst>
              <a:ext uri="{FF2B5EF4-FFF2-40B4-BE49-F238E27FC236}">
                <a16:creationId xmlns:a16="http://schemas.microsoft.com/office/drawing/2014/main" id="{AB49045E-C336-4D4F-AD3D-57DFDA8AA34E}"/>
              </a:ext>
            </a:extLst>
          </p:cNvPr>
          <p:cNvGraphicFramePr>
            <a:graphicFrameLocks noGrp="1"/>
          </p:cNvGraphicFramePr>
          <p:nvPr>
            <p:ph idx="1"/>
            <p:extLst>
              <p:ext uri="{D42A27DB-BD31-4B8C-83A1-F6EECF244321}">
                <p14:modId xmlns:p14="http://schemas.microsoft.com/office/powerpoint/2010/main" val="2473459864"/>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5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F3601F0-E71B-46E8-822A-ADCEBFD26952}"/>
                                            </p:graphicEl>
                                          </p:spTgt>
                                        </p:tgtEl>
                                        <p:attrNameLst>
                                          <p:attrName>style.visibility</p:attrName>
                                        </p:attrNameLst>
                                      </p:cBhvr>
                                      <p:to>
                                        <p:strVal val="visible"/>
                                      </p:to>
                                    </p:set>
                                    <p:anim calcmode="lin" valueType="num">
                                      <p:cBhvr additive="base">
                                        <p:cTn id="7" dur="500" fill="hold"/>
                                        <p:tgtEl>
                                          <p:spTgt spid="4">
                                            <p:graphicEl>
                                              <a:dgm id="{FF3601F0-E71B-46E8-822A-ADCEBFD2695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F3601F0-E71B-46E8-822A-ADCEBFD2695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330DD5E-D008-48AD-A12F-290B8F799199}"/>
                                            </p:graphicEl>
                                          </p:spTgt>
                                        </p:tgtEl>
                                        <p:attrNameLst>
                                          <p:attrName>style.visibility</p:attrName>
                                        </p:attrNameLst>
                                      </p:cBhvr>
                                      <p:to>
                                        <p:strVal val="visible"/>
                                      </p:to>
                                    </p:set>
                                    <p:anim calcmode="lin" valueType="num">
                                      <p:cBhvr additive="base">
                                        <p:cTn id="13" dur="500" fill="hold"/>
                                        <p:tgtEl>
                                          <p:spTgt spid="4">
                                            <p:graphicEl>
                                              <a:dgm id="{B330DD5E-D008-48AD-A12F-290B8F79919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330DD5E-D008-48AD-A12F-290B8F79919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7F7F1A97-F294-434F-ADC0-C52EB3C2AE4A}"/>
                                            </p:graphicEl>
                                          </p:spTgt>
                                        </p:tgtEl>
                                        <p:attrNameLst>
                                          <p:attrName>style.visibility</p:attrName>
                                        </p:attrNameLst>
                                      </p:cBhvr>
                                      <p:to>
                                        <p:strVal val="visible"/>
                                      </p:to>
                                    </p:set>
                                    <p:anim calcmode="lin" valueType="num">
                                      <p:cBhvr additive="base">
                                        <p:cTn id="19" dur="500" fill="hold"/>
                                        <p:tgtEl>
                                          <p:spTgt spid="4">
                                            <p:graphicEl>
                                              <a:dgm id="{7F7F1A97-F294-434F-ADC0-C52EB3C2AE4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7F7F1A97-F294-434F-ADC0-C52EB3C2AE4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835BD643-AF36-4C3A-BD29-A3BDBC2055EE}"/>
                                            </p:graphicEl>
                                          </p:spTgt>
                                        </p:tgtEl>
                                        <p:attrNameLst>
                                          <p:attrName>style.visibility</p:attrName>
                                        </p:attrNameLst>
                                      </p:cBhvr>
                                      <p:to>
                                        <p:strVal val="visible"/>
                                      </p:to>
                                    </p:set>
                                    <p:anim calcmode="lin" valueType="num">
                                      <p:cBhvr additive="base">
                                        <p:cTn id="25" dur="500" fill="hold"/>
                                        <p:tgtEl>
                                          <p:spTgt spid="4">
                                            <p:graphicEl>
                                              <a:dgm id="{835BD643-AF36-4C3A-BD29-A3BDBC2055E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835BD643-AF36-4C3A-BD29-A3BDBC2055E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91360259-F601-468C-9FA8-3162937467BF}"/>
                                            </p:graphicEl>
                                          </p:spTgt>
                                        </p:tgtEl>
                                        <p:attrNameLst>
                                          <p:attrName>style.visibility</p:attrName>
                                        </p:attrNameLst>
                                      </p:cBhvr>
                                      <p:to>
                                        <p:strVal val="visible"/>
                                      </p:to>
                                    </p:set>
                                    <p:anim calcmode="lin" valueType="num">
                                      <p:cBhvr additive="base">
                                        <p:cTn id="31" dur="500" fill="hold"/>
                                        <p:tgtEl>
                                          <p:spTgt spid="4">
                                            <p:graphicEl>
                                              <a:dgm id="{91360259-F601-468C-9FA8-3162937467B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91360259-F601-468C-9FA8-3162937467B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990600"/>
            <a:ext cx="8229600" cy="990600"/>
          </a:xfrm>
        </p:spPr>
        <p:txBody>
          <a:bodyPr>
            <a:normAutofit/>
          </a:bodyPr>
          <a:lstStyle/>
          <a:p>
            <a:pPr algn="ctr"/>
            <a:r>
              <a:rPr lang="en-US" sz="3600" b="1" dirty="0"/>
              <a:t>Purpose of the MSAA and SDSA- Alt</a:t>
            </a:r>
          </a:p>
        </p:txBody>
      </p:sp>
      <p:sp>
        <p:nvSpPr>
          <p:cNvPr id="3" name="Content Placeholder 2"/>
          <p:cNvSpPr>
            <a:spLocks noGrp="1"/>
          </p:cNvSpPr>
          <p:nvPr>
            <p:ph idx="1"/>
          </p:nvPr>
        </p:nvSpPr>
        <p:spPr>
          <a:xfrm>
            <a:off x="457200" y="2133600"/>
            <a:ext cx="8229600" cy="3992563"/>
          </a:xfrm>
        </p:spPr>
        <p:txBody>
          <a:bodyPr>
            <a:normAutofit fontScale="77500" lnSpcReduction="20000"/>
          </a:bodyPr>
          <a:lstStyle/>
          <a:p>
            <a:r>
              <a:rPr lang="en-US" sz="2800" dirty="0">
                <a:latin typeface="+mj-lt"/>
              </a:rPr>
              <a:t>Ensure that all students are able to participate in an assessment that is a measure of what they know and can do in relation to the grade-level State Content Standards. </a:t>
            </a:r>
          </a:p>
          <a:p>
            <a:pPr marL="0" indent="0">
              <a:buNone/>
            </a:pPr>
            <a:endParaRPr lang="en-US" sz="2800" dirty="0">
              <a:latin typeface="+mj-lt"/>
            </a:endParaRPr>
          </a:p>
          <a:p>
            <a:r>
              <a:rPr lang="en-US" sz="2800" dirty="0">
                <a:latin typeface="+mj-lt"/>
              </a:rPr>
              <a:t>Ensure students with significant cognitive disabilities achieve increasingly higher academic outcomes and leave high school prepared for post-secondary options.</a:t>
            </a:r>
          </a:p>
          <a:p>
            <a:endParaRPr lang="en-US" sz="2800" dirty="0">
              <a:latin typeface="+mj-lt"/>
            </a:endParaRPr>
          </a:p>
          <a:p>
            <a:r>
              <a:rPr lang="en-US" sz="2800" dirty="0">
                <a:latin typeface="+mj-lt"/>
                <a:ea typeface="Verdana" panose="020B0604030504040204" pitchFamily="34" charset="0"/>
                <a:cs typeface="Verdana" panose="020B0604030504040204" pitchFamily="34" charset="0"/>
              </a:rPr>
              <a:t>Meet requirements of the Every Student Succeeds Act (ESSA) and the Individuals with Disabilities Education Act (IDEA), which require the participation of all students in assessments designed to measure student knowledge and ability on grade-level content standards.</a:t>
            </a:r>
          </a:p>
          <a:p>
            <a:endParaRPr lang="en-US" sz="2800" dirty="0"/>
          </a:p>
        </p:txBody>
      </p:sp>
    </p:spTree>
    <p:extLst>
      <p:ext uri="{BB962C8B-B14F-4D97-AF65-F5344CB8AC3E}">
        <p14:creationId xmlns:p14="http://schemas.microsoft.com/office/powerpoint/2010/main" val="22465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01E7-F2ED-49B8-B165-A19EF5DAEA43}"/>
              </a:ext>
            </a:extLst>
          </p:cNvPr>
          <p:cNvSpPr>
            <a:spLocks noGrp="1"/>
          </p:cNvSpPr>
          <p:nvPr>
            <p:ph type="title"/>
          </p:nvPr>
        </p:nvSpPr>
        <p:spPr>
          <a:xfrm>
            <a:off x="381000" y="1066800"/>
            <a:ext cx="8229600" cy="762000"/>
          </a:xfrm>
        </p:spPr>
        <p:txBody>
          <a:bodyPr/>
          <a:lstStyle/>
          <a:p>
            <a:r>
              <a:rPr lang="en-US" dirty="0"/>
              <a:t>Early Stopping Rule (ESR)</a:t>
            </a:r>
            <a:br>
              <a:rPr lang="en-US" dirty="0"/>
            </a:br>
            <a:r>
              <a:rPr lang="en-US" sz="2800" dirty="0"/>
              <a:t>(if applicable)</a:t>
            </a:r>
            <a:endParaRPr lang="en-US" dirty="0">
              <a:highlight>
                <a:srgbClr val="FFFF00"/>
              </a:highlight>
            </a:endParaRPr>
          </a:p>
        </p:txBody>
      </p:sp>
      <p:graphicFrame>
        <p:nvGraphicFramePr>
          <p:cNvPr id="4" name="Content Placeholder 3">
            <a:extLst>
              <a:ext uri="{FF2B5EF4-FFF2-40B4-BE49-F238E27FC236}">
                <a16:creationId xmlns:a16="http://schemas.microsoft.com/office/drawing/2014/main" id="{085A99CB-3C1F-487F-A695-58154145FA34}"/>
              </a:ext>
            </a:extLst>
          </p:cNvPr>
          <p:cNvGraphicFramePr>
            <a:graphicFrameLocks noGrp="1"/>
          </p:cNvGraphicFramePr>
          <p:nvPr>
            <p:ph idx="1"/>
            <p:extLst>
              <p:ext uri="{D42A27DB-BD31-4B8C-83A1-F6EECF244321}">
                <p14:modId xmlns:p14="http://schemas.microsoft.com/office/powerpoint/2010/main" val="1660745666"/>
              </p:ext>
            </p:extLst>
          </p:nvPr>
        </p:nvGraphicFramePr>
        <p:xfrm>
          <a:off x="457200" y="1828801"/>
          <a:ext cx="8229600" cy="4734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48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A70E347A-AB2F-4E2F-BE40-1996690C827A}"/>
                                            </p:graphicEl>
                                          </p:spTgt>
                                        </p:tgtEl>
                                        <p:attrNameLst>
                                          <p:attrName>style.visibility</p:attrName>
                                        </p:attrNameLst>
                                      </p:cBhvr>
                                      <p:to>
                                        <p:strVal val="visible"/>
                                      </p:to>
                                    </p:set>
                                    <p:animEffect transition="in" filter="randombar(horizontal)">
                                      <p:cBhvr>
                                        <p:cTn id="7" dur="500"/>
                                        <p:tgtEl>
                                          <p:spTgt spid="4">
                                            <p:graphicEl>
                                              <a:dgm id="{A70E347A-AB2F-4E2F-BE40-1996690C82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B6B4E846-1796-49BC-AA44-665CB0802906}"/>
                                            </p:graphicEl>
                                          </p:spTgt>
                                        </p:tgtEl>
                                        <p:attrNameLst>
                                          <p:attrName>style.visibility</p:attrName>
                                        </p:attrNameLst>
                                      </p:cBhvr>
                                      <p:to>
                                        <p:strVal val="visible"/>
                                      </p:to>
                                    </p:set>
                                    <p:animEffect transition="in" filter="randombar(horizontal)">
                                      <p:cBhvr>
                                        <p:cTn id="12" dur="500"/>
                                        <p:tgtEl>
                                          <p:spTgt spid="4">
                                            <p:graphicEl>
                                              <a:dgm id="{B6B4E846-1796-49BC-AA44-665CB0802906}"/>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9D9083AC-49C9-495C-8961-616B59FD1BF4}"/>
                                            </p:graphicEl>
                                          </p:spTgt>
                                        </p:tgtEl>
                                        <p:attrNameLst>
                                          <p:attrName>style.visibility</p:attrName>
                                        </p:attrNameLst>
                                      </p:cBhvr>
                                      <p:to>
                                        <p:strVal val="visible"/>
                                      </p:to>
                                    </p:set>
                                    <p:animEffect transition="in" filter="randombar(horizontal)">
                                      <p:cBhvr>
                                        <p:cTn id="15" dur="500"/>
                                        <p:tgtEl>
                                          <p:spTgt spid="4">
                                            <p:graphicEl>
                                              <a:dgm id="{9D9083AC-49C9-495C-8961-616B59FD1B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13278475-3A21-405C-8E38-33B7B176788F}"/>
                                            </p:graphicEl>
                                          </p:spTgt>
                                        </p:tgtEl>
                                        <p:attrNameLst>
                                          <p:attrName>style.visibility</p:attrName>
                                        </p:attrNameLst>
                                      </p:cBhvr>
                                      <p:to>
                                        <p:strVal val="visible"/>
                                      </p:to>
                                    </p:set>
                                    <p:animEffect transition="in" filter="randombar(horizontal)">
                                      <p:cBhvr>
                                        <p:cTn id="20" dur="500"/>
                                        <p:tgtEl>
                                          <p:spTgt spid="4">
                                            <p:graphicEl>
                                              <a:dgm id="{13278475-3A21-405C-8E38-33B7B176788F}"/>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E8214AD4-4EC0-46EB-A026-977225F1D376}"/>
                                            </p:graphicEl>
                                          </p:spTgt>
                                        </p:tgtEl>
                                        <p:attrNameLst>
                                          <p:attrName>style.visibility</p:attrName>
                                        </p:attrNameLst>
                                      </p:cBhvr>
                                      <p:to>
                                        <p:strVal val="visible"/>
                                      </p:to>
                                    </p:set>
                                    <p:animEffect transition="in" filter="randombar(horizontal)">
                                      <p:cBhvr>
                                        <p:cTn id="23" dur="500"/>
                                        <p:tgtEl>
                                          <p:spTgt spid="4">
                                            <p:graphicEl>
                                              <a:dgm id="{E8214AD4-4EC0-46EB-A026-977225F1D3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graphicEl>
                                              <a:dgm id="{A8BAAE6D-D5C6-4580-B533-C7E9AF108F8C}"/>
                                            </p:graphicEl>
                                          </p:spTgt>
                                        </p:tgtEl>
                                        <p:attrNameLst>
                                          <p:attrName>style.visibility</p:attrName>
                                        </p:attrNameLst>
                                      </p:cBhvr>
                                      <p:to>
                                        <p:strVal val="visible"/>
                                      </p:to>
                                    </p:set>
                                    <p:animEffect transition="in" filter="randombar(horizontal)">
                                      <p:cBhvr>
                                        <p:cTn id="28" dur="500"/>
                                        <p:tgtEl>
                                          <p:spTgt spid="4">
                                            <p:graphicEl>
                                              <a:dgm id="{A8BAAE6D-D5C6-4580-B533-C7E9AF108F8C}"/>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1CC8FEB5-4250-43EA-9E62-198F8327BB60}"/>
                                            </p:graphicEl>
                                          </p:spTgt>
                                        </p:tgtEl>
                                        <p:attrNameLst>
                                          <p:attrName>style.visibility</p:attrName>
                                        </p:attrNameLst>
                                      </p:cBhvr>
                                      <p:to>
                                        <p:strVal val="visible"/>
                                      </p:to>
                                    </p:set>
                                    <p:animEffect transition="in" filter="randombar(horizontal)">
                                      <p:cBhvr>
                                        <p:cTn id="31" dur="500"/>
                                        <p:tgtEl>
                                          <p:spTgt spid="4">
                                            <p:graphicEl>
                                              <a:dgm id="{1CC8FEB5-4250-43EA-9E62-198F8327BB6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graphicEl>
                                              <a:dgm id="{E12A0039-3955-415D-8BD6-24FB53693382}"/>
                                            </p:graphicEl>
                                          </p:spTgt>
                                        </p:tgtEl>
                                        <p:attrNameLst>
                                          <p:attrName>style.visibility</p:attrName>
                                        </p:attrNameLst>
                                      </p:cBhvr>
                                      <p:to>
                                        <p:strVal val="visible"/>
                                      </p:to>
                                    </p:set>
                                    <p:animEffect transition="in" filter="randombar(horizontal)">
                                      <p:cBhvr>
                                        <p:cTn id="36" dur="500"/>
                                        <p:tgtEl>
                                          <p:spTgt spid="4">
                                            <p:graphicEl>
                                              <a:dgm id="{E12A0039-3955-415D-8BD6-24FB53693382}"/>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graphicEl>
                                              <a:dgm id="{DF7A6781-C852-4C59-AC1B-F10BA131DD88}"/>
                                            </p:graphicEl>
                                          </p:spTgt>
                                        </p:tgtEl>
                                        <p:attrNameLst>
                                          <p:attrName>style.visibility</p:attrName>
                                        </p:attrNameLst>
                                      </p:cBhvr>
                                      <p:to>
                                        <p:strVal val="visible"/>
                                      </p:to>
                                    </p:set>
                                    <p:animEffect transition="in" filter="randombar(horizontal)">
                                      <p:cBhvr>
                                        <p:cTn id="39" dur="500"/>
                                        <p:tgtEl>
                                          <p:spTgt spid="4">
                                            <p:graphicEl>
                                              <a:dgm id="{DF7A6781-C852-4C59-AC1B-F10BA131DD8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graphicEl>
                                              <a:dgm id="{E4786620-8549-4D5C-99AC-EC2E7E7CDC69}"/>
                                            </p:graphicEl>
                                          </p:spTgt>
                                        </p:tgtEl>
                                        <p:attrNameLst>
                                          <p:attrName>style.visibility</p:attrName>
                                        </p:attrNameLst>
                                      </p:cBhvr>
                                      <p:to>
                                        <p:strVal val="visible"/>
                                      </p:to>
                                    </p:set>
                                    <p:animEffect transition="in" filter="randombar(horizontal)">
                                      <p:cBhvr>
                                        <p:cTn id="44" dur="500"/>
                                        <p:tgtEl>
                                          <p:spTgt spid="4">
                                            <p:graphicEl>
                                              <a:dgm id="{E4786620-8549-4D5C-99AC-EC2E7E7CDC69}"/>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graphicEl>
                                              <a:dgm id="{E10A2C43-0690-4CA5-AC75-F5FF2D0F50CB}"/>
                                            </p:graphicEl>
                                          </p:spTgt>
                                        </p:tgtEl>
                                        <p:attrNameLst>
                                          <p:attrName>style.visibility</p:attrName>
                                        </p:attrNameLst>
                                      </p:cBhvr>
                                      <p:to>
                                        <p:strVal val="visible"/>
                                      </p:to>
                                    </p:set>
                                    <p:animEffect transition="in" filter="randombar(horizontal)">
                                      <p:cBhvr>
                                        <p:cTn id="47" dur="500"/>
                                        <p:tgtEl>
                                          <p:spTgt spid="4">
                                            <p:graphicEl>
                                              <a:dgm id="{E10A2C43-0690-4CA5-AC75-F5FF2D0F50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F3DE9-9E1C-4F7C-A469-D807A9157A3B}"/>
              </a:ext>
            </a:extLst>
          </p:cNvPr>
          <p:cNvSpPr>
            <a:spLocks noGrp="1"/>
          </p:cNvSpPr>
          <p:nvPr>
            <p:ph type="title"/>
          </p:nvPr>
        </p:nvSpPr>
        <p:spPr/>
        <p:txBody>
          <a:bodyPr/>
          <a:lstStyle/>
          <a:p>
            <a:r>
              <a:rPr lang="en-US" dirty="0"/>
              <a:t>South Dakota Science Assessment - Alternate</a:t>
            </a:r>
          </a:p>
        </p:txBody>
      </p:sp>
      <p:sp>
        <p:nvSpPr>
          <p:cNvPr id="5" name="Text Placeholder 4">
            <a:extLst>
              <a:ext uri="{FF2B5EF4-FFF2-40B4-BE49-F238E27FC236}">
                <a16:creationId xmlns:a16="http://schemas.microsoft.com/office/drawing/2014/main" id="{6B9CAA1D-1F92-43EC-85B2-D11E7343A7B4}"/>
              </a:ext>
            </a:extLst>
          </p:cNvPr>
          <p:cNvSpPr>
            <a:spLocks noGrp="1"/>
          </p:cNvSpPr>
          <p:nvPr>
            <p:ph type="body" idx="1"/>
          </p:nvPr>
        </p:nvSpPr>
        <p:spPr/>
        <p:txBody>
          <a:bodyPr/>
          <a:lstStyle/>
          <a:p>
            <a:r>
              <a:rPr lang="en-US" dirty="0"/>
              <a:t>SDSA-ALT</a:t>
            </a:r>
          </a:p>
        </p:txBody>
      </p:sp>
    </p:spTree>
    <p:extLst>
      <p:ext uri="{BB962C8B-B14F-4D97-AF65-F5344CB8AC3E}">
        <p14:creationId xmlns:p14="http://schemas.microsoft.com/office/powerpoint/2010/main" val="344767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CC7FAE-4AEF-4905-9DB4-C6BE35B737C6}"/>
              </a:ext>
            </a:extLst>
          </p:cNvPr>
          <p:cNvSpPr>
            <a:spLocks noGrp="1"/>
          </p:cNvSpPr>
          <p:nvPr>
            <p:ph type="title"/>
          </p:nvPr>
        </p:nvSpPr>
        <p:spPr>
          <a:xfrm>
            <a:off x="457200" y="990600"/>
            <a:ext cx="8229600" cy="1143000"/>
          </a:xfrm>
        </p:spPr>
        <p:txBody>
          <a:bodyPr/>
          <a:lstStyle/>
          <a:p>
            <a:r>
              <a:rPr lang="en-US" dirty="0"/>
              <a:t>Overview</a:t>
            </a:r>
          </a:p>
        </p:txBody>
      </p:sp>
      <p:sp>
        <p:nvSpPr>
          <p:cNvPr id="5" name="Content Placeholder 4">
            <a:extLst>
              <a:ext uri="{FF2B5EF4-FFF2-40B4-BE49-F238E27FC236}">
                <a16:creationId xmlns:a16="http://schemas.microsoft.com/office/drawing/2014/main" id="{6BD4D2BD-DDFA-45D8-9D68-0FC3B0043D96}"/>
              </a:ext>
            </a:extLst>
          </p:cNvPr>
          <p:cNvSpPr>
            <a:spLocks noGrp="1"/>
          </p:cNvSpPr>
          <p:nvPr>
            <p:ph idx="1"/>
          </p:nvPr>
        </p:nvSpPr>
        <p:spPr>
          <a:xfrm>
            <a:off x="457200" y="1981200"/>
            <a:ext cx="8229600" cy="4144963"/>
          </a:xfrm>
        </p:spPr>
        <p:txBody>
          <a:bodyPr/>
          <a:lstStyle/>
          <a:p>
            <a:r>
              <a:rPr lang="en-US" dirty="0"/>
              <a:t>Embedded in regular SDSA system</a:t>
            </a:r>
          </a:p>
          <a:p>
            <a:pPr marL="0" indent="0">
              <a:buNone/>
            </a:pPr>
            <a:r>
              <a:rPr lang="en-US" dirty="0"/>
              <a:t>Components SDSA-ALT: </a:t>
            </a:r>
          </a:p>
          <a:p>
            <a:r>
              <a:rPr lang="en-US" dirty="0"/>
              <a:t>Rubric</a:t>
            </a:r>
          </a:p>
          <a:p>
            <a:r>
              <a:rPr lang="en-US" dirty="0"/>
              <a:t>Evidence submission</a:t>
            </a:r>
          </a:p>
          <a:p>
            <a:r>
              <a:rPr lang="en-US" dirty="0"/>
              <a:t>Teachers must be using new Science Core Content Connectors</a:t>
            </a:r>
          </a:p>
          <a:p>
            <a:pPr lvl="1"/>
            <a:r>
              <a:rPr lang="en-US" dirty="0"/>
              <a:t>Training Oct 2 and 4 (DOE Events Calendar)</a:t>
            </a:r>
          </a:p>
        </p:txBody>
      </p:sp>
    </p:spTree>
    <p:extLst>
      <p:ext uri="{BB962C8B-B14F-4D97-AF65-F5344CB8AC3E}">
        <p14:creationId xmlns:p14="http://schemas.microsoft.com/office/powerpoint/2010/main" val="17898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302D1-4616-4FD1-A264-A3340A9F9451}"/>
              </a:ext>
            </a:extLst>
          </p:cNvPr>
          <p:cNvPicPr>
            <a:picLocks noChangeAspect="1"/>
          </p:cNvPicPr>
          <p:nvPr/>
        </p:nvPicPr>
        <p:blipFill>
          <a:blip r:embed="rId3"/>
          <a:stretch>
            <a:fillRect/>
          </a:stretch>
        </p:blipFill>
        <p:spPr>
          <a:xfrm>
            <a:off x="914400" y="1143000"/>
            <a:ext cx="7391400" cy="4495799"/>
          </a:xfrm>
          <a:prstGeom prst="rect">
            <a:avLst/>
          </a:prstGeom>
        </p:spPr>
      </p:pic>
      <p:sp>
        <p:nvSpPr>
          <p:cNvPr id="4" name="TextBox 3">
            <a:extLst>
              <a:ext uri="{FF2B5EF4-FFF2-40B4-BE49-F238E27FC236}">
                <a16:creationId xmlns:a16="http://schemas.microsoft.com/office/drawing/2014/main" id="{B4E9CB00-C570-41FE-9DE3-29897636FCD1}"/>
              </a:ext>
            </a:extLst>
          </p:cNvPr>
          <p:cNvSpPr txBox="1"/>
          <p:nvPr/>
        </p:nvSpPr>
        <p:spPr>
          <a:xfrm>
            <a:off x="914400" y="5715000"/>
            <a:ext cx="73914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b="1" dirty="0">
                <a:solidFill>
                  <a:srgbClr val="FFFF00"/>
                </a:solidFill>
              </a:rPr>
              <a:t>Resources</a:t>
            </a:r>
            <a:endParaRPr lang="en-US" sz="3200" b="1" dirty="0">
              <a:solidFill>
                <a:srgbClr val="FFFF00"/>
              </a:solidFill>
            </a:endParaRPr>
          </a:p>
        </p:txBody>
      </p:sp>
    </p:spTree>
    <p:extLst>
      <p:ext uri="{BB962C8B-B14F-4D97-AF65-F5344CB8AC3E}">
        <p14:creationId xmlns:p14="http://schemas.microsoft.com/office/powerpoint/2010/main" val="294105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7D8E9-DAD0-4FF9-BA5B-580FE7FC4CCD}"/>
              </a:ext>
            </a:extLst>
          </p:cNvPr>
          <p:cNvSpPr>
            <a:spLocks noGrp="1"/>
          </p:cNvSpPr>
          <p:nvPr>
            <p:ph type="title"/>
          </p:nvPr>
        </p:nvSpPr>
        <p:spPr>
          <a:xfrm>
            <a:off x="445625" y="1219200"/>
            <a:ext cx="8229600" cy="533401"/>
          </a:xfrm>
        </p:spPr>
        <p:txBody>
          <a:bodyPr/>
          <a:lstStyle/>
          <a:p>
            <a:r>
              <a:rPr lang="en-US" sz="3600" b="1" dirty="0"/>
              <a:t>Alternate Assessment Website</a:t>
            </a:r>
          </a:p>
        </p:txBody>
      </p:sp>
      <p:sp>
        <p:nvSpPr>
          <p:cNvPr id="5" name="Content Placeholder 4">
            <a:extLst>
              <a:ext uri="{FF2B5EF4-FFF2-40B4-BE49-F238E27FC236}">
                <a16:creationId xmlns:a16="http://schemas.microsoft.com/office/drawing/2014/main" id="{9D5DC546-8C79-46FE-952F-C0CC542E36B5}"/>
              </a:ext>
            </a:extLst>
          </p:cNvPr>
          <p:cNvSpPr>
            <a:spLocks noGrp="1"/>
          </p:cNvSpPr>
          <p:nvPr>
            <p:ph idx="1"/>
          </p:nvPr>
        </p:nvSpPr>
        <p:spPr>
          <a:xfrm>
            <a:off x="457200" y="2209800"/>
            <a:ext cx="8229600" cy="4068763"/>
          </a:xfrm>
        </p:spPr>
        <p:style>
          <a:lnRef idx="2">
            <a:schemeClr val="accent1"/>
          </a:lnRef>
          <a:fillRef idx="1">
            <a:schemeClr val="lt1"/>
          </a:fillRef>
          <a:effectRef idx="0">
            <a:schemeClr val="accent1"/>
          </a:effectRef>
          <a:fontRef idx="minor">
            <a:schemeClr val="dk1"/>
          </a:fontRef>
        </p:style>
        <p:txBody>
          <a:bodyPr/>
          <a:lstStyle/>
          <a:p>
            <a:r>
              <a:rPr lang="en-US" sz="2800" dirty="0">
                <a:hlinkClick r:id="rId3"/>
              </a:rPr>
              <a:t>http://doe.sd.gov/assessment/alternate.aspx</a:t>
            </a:r>
            <a:r>
              <a:rPr lang="en-US" sz="2800" dirty="0"/>
              <a:t> </a:t>
            </a:r>
          </a:p>
          <a:p>
            <a:r>
              <a:rPr lang="en-US" dirty="0"/>
              <a:t>Example of Information: </a:t>
            </a:r>
          </a:p>
          <a:p>
            <a:pPr lvl="1"/>
            <a:r>
              <a:rPr lang="en-US" dirty="0"/>
              <a:t>Sample Items – Best Practice Videos (TEACHERS)</a:t>
            </a:r>
          </a:p>
          <a:p>
            <a:pPr lvl="1"/>
            <a:r>
              <a:rPr lang="en-US" dirty="0"/>
              <a:t>MSAA Test Security Agreement Link</a:t>
            </a:r>
          </a:p>
          <a:p>
            <a:pPr lvl="1"/>
            <a:r>
              <a:rPr lang="en-US" dirty="0"/>
              <a:t>2018 Guide for Score Report</a:t>
            </a:r>
          </a:p>
          <a:p>
            <a:pPr lvl="1"/>
            <a:r>
              <a:rPr lang="en-US" dirty="0"/>
              <a:t>Alternate Assessment List </a:t>
            </a:r>
            <a:r>
              <a:rPr lang="en-US" dirty="0" err="1"/>
              <a:t>Serv</a:t>
            </a:r>
            <a:endParaRPr lang="en-US" dirty="0"/>
          </a:p>
          <a:p>
            <a:pPr lvl="2"/>
            <a:r>
              <a:rPr lang="en-US" dirty="0"/>
              <a:t>TC and TA - IMPORTANT</a:t>
            </a:r>
          </a:p>
          <a:p>
            <a:pPr lvl="1"/>
            <a:r>
              <a:rPr lang="en-US" dirty="0"/>
              <a:t>Alternate Assessment Criteria </a:t>
            </a:r>
          </a:p>
        </p:txBody>
      </p:sp>
      <p:sp>
        <p:nvSpPr>
          <p:cNvPr id="6" name="TextBox 5">
            <a:extLst>
              <a:ext uri="{FF2B5EF4-FFF2-40B4-BE49-F238E27FC236}">
                <a16:creationId xmlns:a16="http://schemas.microsoft.com/office/drawing/2014/main" id="{C1F8E035-9D03-4E33-A0F3-5EE832B1D0E7}"/>
              </a:ext>
            </a:extLst>
          </p:cNvPr>
          <p:cNvSpPr txBox="1"/>
          <p:nvPr/>
        </p:nvSpPr>
        <p:spPr>
          <a:xfrm rot="19553484">
            <a:off x="6656785" y="4785907"/>
            <a:ext cx="1844007"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Testing Coordinator and Administrators</a:t>
            </a:r>
          </a:p>
        </p:txBody>
      </p:sp>
    </p:spTree>
    <p:extLst>
      <p:ext uri="{BB962C8B-B14F-4D97-AF65-F5344CB8AC3E}">
        <p14:creationId xmlns:p14="http://schemas.microsoft.com/office/powerpoint/2010/main" val="249854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7B2B-FF09-4653-BE12-003C920B2814}"/>
              </a:ext>
            </a:extLst>
          </p:cNvPr>
          <p:cNvSpPr>
            <a:spLocks noGrp="1"/>
          </p:cNvSpPr>
          <p:nvPr>
            <p:ph type="title"/>
          </p:nvPr>
        </p:nvSpPr>
        <p:spPr>
          <a:xfrm>
            <a:off x="457200" y="1219200"/>
            <a:ext cx="8229600" cy="1143000"/>
          </a:xfrm>
        </p:spPr>
        <p:txBody>
          <a:bodyPr/>
          <a:lstStyle/>
          <a:p>
            <a:r>
              <a:rPr lang="en-US" sz="3600" dirty="0"/>
              <a:t>Instructional Support for Student with Significant Cognitive Disabilities</a:t>
            </a:r>
          </a:p>
        </p:txBody>
      </p:sp>
      <p:sp>
        <p:nvSpPr>
          <p:cNvPr id="3" name="Content Placeholder 2">
            <a:extLst>
              <a:ext uri="{FF2B5EF4-FFF2-40B4-BE49-F238E27FC236}">
                <a16:creationId xmlns:a16="http://schemas.microsoft.com/office/drawing/2014/main" id="{5256850F-9CC2-40F3-BD54-B4EB3D26F9DA}"/>
              </a:ext>
            </a:extLst>
          </p:cNvPr>
          <p:cNvSpPr>
            <a:spLocks noGrp="1"/>
          </p:cNvSpPr>
          <p:nvPr>
            <p:ph idx="1"/>
          </p:nvPr>
        </p:nvSpPr>
        <p:spPr>
          <a:xfrm>
            <a:off x="457200" y="2667000"/>
            <a:ext cx="8229600" cy="3459163"/>
          </a:xfrm>
        </p:spPr>
        <p:txBody>
          <a:bodyPr/>
          <a:lstStyle/>
          <a:p>
            <a:r>
              <a:rPr lang="en-US" dirty="0">
                <a:hlinkClick r:id="rId2"/>
              </a:rPr>
              <a:t>http://doe.sd.gov/sped/instructionalSCD.aspx</a:t>
            </a:r>
            <a:endParaRPr lang="en-US" dirty="0"/>
          </a:p>
          <a:p>
            <a:endParaRPr lang="en-US" dirty="0"/>
          </a:p>
          <a:p>
            <a:pPr lvl="1"/>
            <a:r>
              <a:rPr lang="en-US" dirty="0"/>
              <a:t>ELA, Math, and Science Core Content Connectors</a:t>
            </a:r>
          </a:p>
          <a:p>
            <a:pPr lvl="1"/>
            <a:r>
              <a:rPr lang="en-US" dirty="0"/>
              <a:t>Alternate Assessment Criteria</a:t>
            </a:r>
          </a:p>
          <a:p>
            <a:pPr lvl="1"/>
            <a:r>
              <a:rPr lang="en-US" dirty="0"/>
              <a:t>Augmentative Communication  </a:t>
            </a:r>
          </a:p>
        </p:txBody>
      </p:sp>
      <p:sp>
        <p:nvSpPr>
          <p:cNvPr id="4" name="TextBox 3">
            <a:extLst>
              <a:ext uri="{FF2B5EF4-FFF2-40B4-BE49-F238E27FC236}">
                <a16:creationId xmlns:a16="http://schemas.microsoft.com/office/drawing/2014/main" id="{BD0D066D-261E-4498-9E38-9BF9C178D435}"/>
              </a:ext>
            </a:extLst>
          </p:cNvPr>
          <p:cNvSpPr txBox="1"/>
          <p:nvPr/>
        </p:nvSpPr>
        <p:spPr>
          <a:xfrm rot="20163698">
            <a:off x="6502913" y="5010429"/>
            <a:ext cx="19812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Testing Administrators/ Teacher</a:t>
            </a:r>
          </a:p>
        </p:txBody>
      </p:sp>
    </p:spTree>
    <p:extLst>
      <p:ext uri="{BB962C8B-B14F-4D97-AF65-F5344CB8AC3E}">
        <p14:creationId xmlns:p14="http://schemas.microsoft.com/office/powerpoint/2010/main" val="220083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1DE-359A-460D-9C73-B0BDE3D861FC}"/>
              </a:ext>
            </a:extLst>
          </p:cNvPr>
          <p:cNvSpPr>
            <a:spLocks noGrp="1"/>
          </p:cNvSpPr>
          <p:nvPr>
            <p:ph type="title"/>
          </p:nvPr>
        </p:nvSpPr>
        <p:spPr>
          <a:xfrm>
            <a:off x="457200" y="1219200"/>
            <a:ext cx="8229600" cy="1143000"/>
          </a:xfrm>
        </p:spPr>
        <p:txBody>
          <a:bodyPr/>
          <a:lstStyle/>
          <a:p>
            <a:r>
              <a:rPr lang="en-US" dirty="0"/>
              <a:t>Contact </a:t>
            </a:r>
          </a:p>
        </p:txBody>
      </p:sp>
      <p:sp>
        <p:nvSpPr>
          <p:cNvPr id="3" name="Content Placeholder 2">
            <a:extLst>
              <a:ext uri="{FF2B5EF4-FFF2-40B4-BE49-F238E27FC236}">
                <a16:creationId xmlns:a16="http://schemas.microsoft.com/office/drawing/2014/main" id="{A81CA86D-5303-4873-AD8F-8767E2C08485}"/>
              </a:ext>
            </a:extLst>
          </p:cNvPr>
          <p:cNvSpPr>
            <a:spLocks noGrp="1"/>
          </p:cNvSpPr>
          <p:nvPr>
            <p:ph idx="1"/>
          </p:nvPr>
        </p:nvSpPr>
        <p:spPr>
          <a:xfrm>
            <a:off x="457200" y="2667000"/>
            <a:ext cx="8229600" cy="3459163"/>
          </a:xfrm>
        </p:spPr>
        <p:txBody>
          <a:bodyPr/>
          <a:lstStyle/>
          <a:p>
            <a:r>
              <a:rPr lang="en-US" dirty="0"/>
              <a:t>Melissa Flor</a:t>
            </a:r>
          </a:p>
          <a:p>
            <a:pPr lvl="1"/>
            <a:r>
              <a:rPr lang="en-US" dirty="0"/>
              <a:t>605-773-6119</a:t>
            </a:r>
          </a:p>
          <a:p>
            <a:pPr lvl="1"/>
            <a:r>
              <a:rPr lang="en-US" dirty="0">
                <a:hlinkClick r:id="rId2"/>
              </a:rPr>
              <a:t>Melissa.Flor@state.sd.us</a:t>
            </a:r>
            <a:r>
              <a:rPr lang="en-US" dirty="0"/>
              <a:t> </a:t>
            </a:r>
          </a:p>
        </p:txBody>
      </p:sp>
    </p:spTree>
    <p:extLst>
      <p:ext uri="{BB962C8B-B14F-4D97-AF65-F5344CB8AC3E}">
        <p14:creationId xmlns:p14="http://schemas.microsoft.com/office/powerpoint/2010/main" val="71147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098" name="Title 1"/>
          <p:cNvSpPr>
            <a:spLocks noGrp="1"/>
          </p:cNvSpPr>
          <p:nvPr>
            <p:ph type="title"/>
          </p:nvPr>
        </p:nvSpPr>
        <p:spPr bwMode="auto">
          <a:xfrm>
            <a:off x="457200" y="914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t>Who are your Alternate Assessment Eligible Students?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0104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1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1143000"/>
          </a:xfrm>
        </p:spPr>
        <p:txBody>
          <a:bodyPr/>
          <a:lstStyle/>
          <a:p>
            <a:r>
              <a:rPr lang="en-US" dirty="0"/>
              <a:t>Presume Competence</a:t>
            </a:r>
          </a:p>
        </p:txBody>
      </p:sp>
      <p:grpSp>
        <p:nvGrpSpPr>
          <p:cNvPr id="4" name="Group 3">
            <a:extLst>
              <a:ext uri="{FF2B5EF4-FFF2-40B4-BE49-F238E27FC236}">
                <a16:creationId xmlns:a16="http://schemas.microsoft.com/office/drawing/2014/main" id="{EE9729D6-9C43-4A2E-8AFF-A36E35A9EC02}"/>
              </a:ext>
            </a:extLst>
          </p:cNvPr>
          <p:cNvGrpSpPr/>
          <p:nvPr/>
        </p:nvGrpSpPr>
        <p:grpSpPr>
          <a:xfrm>
            <a:off x="1066800" y="4226080"/>
            <a:ext cx="5907510" cy="2108499"/>
            <a:chOff x="1066800" y="4226080"/>
            <a:chExt cx="5907510" cy="2108499"/>
          </a:xfrm>
        </p:grpSpPr>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7120" b="20786"/>
            <a:stretch/>
          </p:blipFill>
          <p:spPr bwMode="auto">
            <a:xfrm>
              <a:off x="1066800" y="4226080"/>
              <a:ext cx="2714625" cy="210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226080"/>
              <a:ext cx="2478510" cy="209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58498"/>
            <a:ext cx="34956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617215"/>
            <a:ext cx="3567113" cy="216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88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B758B-302A-42FB-85A7-2D40B5DAE941}"/>
              </a:ext>
            </a:extLst>
          </p:cNvPr>
          <p:cNvSpPr>
            <a:spLocks noGrp="1"/>
          </p:cNvSpPr>
          <p:nvPr>
            <p:ph type="title"/>
          </p:nvPr>
        </p:nvSpPr>
        <p:spPr>
          <a:xfrm>
            <a:off x="2743200" y="155650"/>
            <a:ext cx="6591300" cy="669918"/>
          </a:xfrm>
        </p:spPr>
        <p:txBody>
          <a:bodyPr>
            <a:normAutofit/>
          </a:bodyPr>
          <a:lstStyle/>
          <a:p>
            <a:pPr algn="ctr"/>
            <a:r>
              <a:rPr lang="en-US" sz="3000" dirty="0">
                <a:solidFill>
                  <a:schemeClr val="bg1"/>
                </a:solidFill>
              </a:rPr>
              <a:t>Alternate Assessment Criteria</a:t>
            </a:r>
          </a:p>
        </p:txBody>
      </p:sp>
      <p:pic>
        <p:nvPicPr>
          <p:cNvPr id="7" name="Content Placeholder 6">
            <a:extLst>
              <a:ext uri="{FF2B5EF4-FFF2-40B4-BE49-F238E27FC236}">
                <a16:creationId xmlns:a16="http://schemas.microsoft.com/office/drawing/2014/main" id="{6029B47D-E09B-4E02-87C0-77849CC11510}"/>
              </a:ext>
            </a:extLst>
          </p:cNvPr>
          <p:cNvPicPr>
            <a:picLocks noGrp="1" noChangeAspect="1"/>
          </p:cNvPicPr>
          <p:nvPr>
            <p:ph sz="half" idx="1"/>
          </p:nvPr>
        </p:nvPicPr>
        <p:blipFill>
          <a:blip r:embed="rId3"/>
          <a:stretch>
            <a:fillRect/>
          </a:stretch>
        </p:blipFill>
        <p:spPr>
          <a:xfrm>
            <a:off x="457200" y="1282031"/>
            <a:ext cx="8364156" cy="5160034"/>
          </a:xfrm>
          <a:prstGeom prst="rect">
            <a:avLst/>
          </a:prstGeom>
        </p:spPr>
      </p:pic>
      <p:sp>
        <p:nvSpPr>
          <p:cNvPr id="3" name="TextBox 2">
            <a:extLst>
              <a:ext uri="{FF2B5EF4-FFF2-40B4-BE49-F238E27FC236}">
                <a16:creationId xmlns:a16="http://schemas.microsoft.com/office/drawing/2014/main" id="{9EE10DBF-7C57-4F84-8D25-84E6B043FB10}"/>
              </a:ext>
            </a:extLst>
          </p:cNvPr>
          <p:cNvSpPr txBox="1"/>
          <p:nvPr/>
        </p:nvSpPr>
        <p:spPr>
          <a:xfrm>
            <a:off x="7195113" y="3671661"/>
            <a:ext cx="1143000" cy="7155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350" dirty="0"/>
              <a:t>Core Content Connectors</a:t>
            </a:r>
          </a:p>
        </p:txBody>
      </p:sp>
      <p:sp>
        <p:nvSpPr>
          <p:cNvPr id="5" name="TextBox 4">
            <a:extLst>
              <a:ext uri="{FF2B5EF4-FFF2-40B4-BE49-F238E27FC236}">
                <a16:creationId xmlns:a16="http://schemas.microsoft.com/office/drawing/2014/main" id="{4F6AA487-B993-4D83-BF9B-853DFF03011F}"/>
              </a:ext>
            </a:extLst>
          </p:cNvPr>
          <p:cNvSpPr txBox="1"/>
          <p:nvPr/>
        </p:nvSpPr>
        <p:spPr>
          <a:xfrm>
            <a:off x="7010400" y="2355342"/>
            <a:ext cx="121919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a:t>Significant not just cognitive</a:t>
            </a:r>
          </a:p>
        </p:txBody>
      </p:sp>
    </p:spTree>
    <p:extLst>
      <p:ext uri="{BB962C8B-B14F-4D97-AF65-F5344CB8AC3E}">
        <p14:creationId xmlns:p14="http://schemas.microsoft.com/office/powerpoint/2010/main" val="379893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229600" cy="990600"/>
          </a:xfrm>
        </p:spPr>
        <p:txBody>
          <a:bodyPr/>
          <a:lstStyle/>
          <a:p>
            <a:r>
              <a:rPr lang="en-US" dirty="0"/>
              <a:t>It is </a:t>
            </a:r>
            <a:r>
              <a:rPr lang="en-US" b="1" u="sng" dirty="0"/>
              <a:t>not</a:t>
            </a:r>
            <a:r>
              <a:rPr lang="en-US" dirty="0"/>
              <a:t> based on…</a:t>
            </a:r>
          </a:p>
        </p:txBody>
      </p:sp>
      <p:sp>
        <p:nvSpPr>
          <p:cNvPr id="3" name="Content Placeholder 2"/>
          <p:cNvSpPr>
            <a:spLocks noGrp="1"/>
          </p:cNvSpPr>
          <p:nvPr>
            <p:ph idx="1"/>
          </p:nvPr>
        </p:nvSpPr>
        <p:spPr>
          <a:xfrm>
            <a:off x="457200" y="1981200"/>
            <a:ext cx="8229600" cy="4144963"/>
          </a:xfrm>
        </p:spPr>
        <p:txBody>
          <a:bodyPr/>
          <a:lstStyle/>
          <a:p>
            <a:pPr lvl="0"/>
            <a:r>
              <a:rPr lang="en-US" sz="1600" b="1" dirty="0">
                <a:latin typeface="+mj-lt"/>
              </a:rPr>
              <a:t>A disability category or label</a:t>
            </a:r>
            <a:endParaRPr lang="en-US" sz="1600" dirty="0">
              <a:latin typeface="+mj-lt"/>
            </a:endParaRPr>
          </a:p>
          <a:p>
            <a:r>
              <a:rPr lang="en-US" sz="1600" b="1" dirty="0">
                <a:latin typeface="+mj-lt"/>
              </a:rPr>
              <a:t>Expected poor performance on the general education assessment</a:t>
            </a:r>
            <a:endParaRPr lang="en-US" sz="1600" dirty="0">
              <a:latin typeface="+mj-lt"/>
            </a:endParaRPr>
          </a:p>
          <a:p>
            <a:r>
              <a:rPr lang="en-US" sz="1600" b="1" dirty="0">
                <a:latin typeface="+mj-lt"/>
              </a:rPr>
              <a:t>Administrator decision</a:t>
            </a:r>
            <a:endParaRPr lang="en-US" sz="1600" dirty="0">
              <a:latin typeface="+mj-lt"/>
            </a:endParaRPr>
          </a:p>
          <a:p>
            <a:r>
              <a:rPr lang="en-US" sz="1600" b="1" dirty="0">
                <a:latin typeface="+mj-lt"/>
              </a:rPr>
              <a:t>Need for accommodations (e.g., assistive technology/AAC) to participate in assessment process)</a:t>
            </a:r>
            <a:endParaRPr lang="en-US" sz="1600" dirty="0">
              <a:latin typeface="+mj-lt"/>
            </a:endParaRPr>
          </a:p>
          <a:p>
            <a:pPr lvl="0"/>
            <a:r>
              <a:rPr lang="en-US" sz="1600" b="1" dirty="0">
                <a:latin typeface="+mj-lt"/>
              </a:rPr>
              <a:t>Anticipated disruptive behavior</a:t>
            </a:r>
            <a:endParaRPr lang="en-US" sz="1600" dirty="0">
              <a:latin typeface="+mj-lt"/>
            </a:endParaRPr>
          </a:p>
          <a:p>
            <a:pPr lvl="0"/>
            <a:r>
              <a:rPr lang="en-US" sz="1600" b="1" dirty="0">
                <a:latin typeface="+mj-lt"/>
              </a:rPr>
              <a:t>Impact of student scores on accountability system</a:t>
            </a:r>
            <a:endParaRPr lang="en-US" sz="1600" dirty="0">
              <a:latin typeface="+mj-lt"/>
            </a:endParaRPr>
          </a:p>
          <a:p>
            <a:r>
              <a:rPr lang="en-US" sz="1600" b="1" dirty="0">
                <a:latin typeface="+mj-lt"/>
              </a:rPr>
              <a:t>Low reading level/achievement level</a:t>
            </a:r>
            <a:endParaRPr lang="en-US" sz="1600" dirty="0">
              <a:latin typeface="+mj-lt"/>
            </a:endParaRPr>
          </a:p>
          <a:p>
            <a:pPr lvl="0"/>
            <a:r>
              <a:rPr lang="en-US" sz="1600" b="1" dirty="0">
                <a:latin typeface="+mj-lt"/>
              </a:rPr>
              <a:t>Poor attendance or extended absences</a:t>
            </a:r>
            <a:endParaRPr lang="en-US" sz="1600" dirty="0">
              <a:latin typeface="+mj-lt"/>
            </a:endParaRPr>
          </a:p>
          <a:p>
            <a:pPr lvl="0"/>
            <a:r>
              <a:rPr lang="en-US" sz="1600" b="1" dirty="0">
                <a:latin typeface="+mj-lt"/>
              </a:rPr>
              <a:t>Native language/social/cultural or economic difference</a:t>
            </a:r>
            <a:endParaRPr lang="en-US" sz="1600" dirty="0">
              <a:latin typeface="+mj-lt"/>
            </a:endParaRPr>
          </a:p>
          <a:p>
            <a:pPr lvl="0"/>
            <a:r>
              <a:rPr lang="en-US" sz="1600" b="1" dirty="0">
                <a:latin typeface="+mj-lt"/>
              </a:rPr>
              <a:t>Academic and other services student receives</a:t>
            </a:r>
            <a:endParaRPr lang="en-US" sz="1600" dirty="0">
              <a:latin typeface="+mj-lt"/>
            </a:endParaRPr>
          </a:p>
          <a:p>
            <a:pPr lvl="0"/>
            <a:r>
              <a:rPr lang="en-US" sz="1600" b="1" dirty="0">
                <a:latin typeface="+mj-lt"/>
              </a:rPr>
              <a:t>Educational environment or instructional setting</a:t>
            </a:r>
            <a:endParaRPr lang="en-US" sz="1600" dirty="0">
              <a:latin typeface="+mj-lt"/>
            </a:endParaRPr>
          </a:p>
          <a:p>
            <a:pPr lvl="0"/>
            <a:r>
              <a:rPr lang="en-US" sz="1600" b="1" dirty="0">
                <a:latin typeface="+mj-lt"/>
              </a:rPr>
              <a:t>Percent of time receiving special education services</a:t>
            </a:r>
            <a:endParaRPr lang="en-US" sz="1600" dirty="0">
              <a:latin typeface="+mj-lt"/>
            </a:endParaRPr>
          </a:p>
          <a:p>
            <a:pPr lvl="0"/>
            <a:r>
              <a:rPr lang="en-US" sz="1600" b="1" dirty="0">
                <a:latin typeface="+mj-lt"/>
              </a:rPr>
              <a:t>English Learner (EL) status</a:t>
            </a:r>
            <a:endParaRPr lang="en-US" sz="1600" dirty="0">
              <a:latin typeface="+mj-lt"/>
            </a:endParaRPr>
          </a:p>
          <a:p>
            <a:pPr lvl="0"/>
            <a:r>
              <a:rPr lang="en-US" sz="1600" b="1" dirty="0">
                <a:latin typeface="+mj-lt"/>
              </a:rPr>
              <a:t>Anticipated emotional duress</a:t>
            </a:r>
            <a:endParaRPr lang="en-US" sz="16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0"/>
            <a:ext cx="23907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5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26"/>
                                        </p:tgtEl>
                                        <p:attrNameLst>
                                          <p:attrName>style.visibility</p:attrName>
                                        </p:attrNameLst>
                                      </p:cBhvr>
                                      <p:to>
                                        <p:strVal val="visible"/>
                                      </p:to>
                                    </p:set>
                                    <p:animEffect transition="in" filter="fade">
                                      <p:cBhvr>
                                        <p:cTn id="105" dur="1000"/>
                                        <p:tgtEl>
                                          <p:spTgt spid="1026"/>
                                        </p:tgtEl>
                                      </p:cBhvr>
                                    </p:animEffect>
                                    <p:anim calcmode="lin" valueType="num">
                                      <p:cBhvr>
                                        <p:cTn id="106" dur="1000" fill="hold"/>
                                        <p:tgtEl>
                                          <p:spTgt spid="1026"/>
                                        </p:tgtEl>
                                        <p:attrNameLst>
                                          <p:attrName>ppt_x</p:attrName>
                                        </p:attrNameLst>
                                      </p:cBhvr>
                                      <p:tavLst>
                                        <p:tav tm="0">
                                          <p:val>
                                            <p:strVal val="#ppt_x"/>
                                          </p:val>
                                        </p:tav>
                                        <p:tav tm="100000">
                                          <p:val>
                                            <p:strVal val="#ppt_x"/>
                                          </p:val>
                                        </p:tav>
                                      </p:tavLst>
                                    </p:anim>
                                    <p:anim calcmode="lin" valueType="num">
                                      <p:cBhvr>
                                        <p:cTn id="10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828800"/>
            <a:ext cx="7543800" cy="4572000"/>
          </a:xfrm>
        </p:spPr>
        <p:txBody>
          <a:bodyPr/>
          <a:lstStyle/>
          <a:p>
            <a:r>
              <a:rPr lang="en-US" sz="2800" dirty="0">
                <a:latin typeface="+mj-lt"/>
              </a:rPr>
              <a:t>Assistive Technology</a:t>
            </a:r>
          </a:p>
          <a:p>
            <a:r>
              <a:rPr lang="en-US" sz="2800" dirty="0">
                <a:latin typeface="+mj-lt"/>
              </a:rPr>
              <a:t>Paper Version</a:t>
            </a:r>
          </a:p>
          <a:p>
            <a:r>
              <a:rPr lang="en-US" sz="2800" dirty="0">
                <a:latin typeface="+mj-lt"/>
              </a:rPr>
              <a:t>Scribe</a:t>
            </a:r>
          </a:p>
          <a:p>
            <a:r>
              <a:rPr lang="en-US" sz="2800" dirty="0">
                <a:latin typeface="+mj-lt"/>
              </a:rPr>
              <a:t>Sign Language</a:t>
            </a:r>
          </a:p>
          <a:p>
            <a:r>
              <a:rPr lang="en-US" sz="2800" dirty="0">
                <a:latin typeface="+mj-lt"/>
              </a:rPr>
              <a:t>Large Print</a:t>
            </a:r>
          </a:p>
          <a:p>
            <a:r>
              <a:rPr lang="en-US" sz="2800" dirty="0">
                <a:latin typeface="+mj-lt"/>
              </a:rPr>
              <a:t>Braille</a:t>
            </a:r>
          </a:p>
          <a:p>
            <a:pPr marL="0" indent="0">
              <a:buNone/>
            </a:pPr>
            <a:r>
              <a:rPr lang="en-US" sz="2800" dirty="0">
                <a:latin typeface="+mj-lt"/>
              </a:rPr>
              <a:t>Must be written into the IEP on the Instructional And Statewide Section</a:t>
            </a:r>
          </a:p>
          <a:p>
            <a:pPr marL="0" indent="0">
              <a:buNone/>
            </a:pPr>
            <a:endParaRPr lang="en-US" dirty="0"/>
          </a:p>
          <a:p>
            <a:pPr marL="0" indent="0">
              <a:buNone/>
            </a:pPr>
            <a:endParaRPr lang="en-US" dirty="0"/>
          </a:p>
        </p:txBody>
      </p:sp>
      <p:sp>
        <p:nvSpPr>
          <p:cNvPr id="2" name="Title 1"/>
          <p:cNvSpPr>
            <a:spLocks noGrp="1"/>
          </p:cNvSpPr>
          <p:nvPr>
            <p:ph type="title"/>
          </p:nvPr>
        </p:nvSpPr>
        <p:spPr>
          <a:xfrm>
            <a:off x="457200" y="609600"/>
            <a:ext cx="8229600" cy="1143000"/>
          </a:xfrm>
        </p:spPr>
        <p:txBody>
          <a:bodyPr/>
          <a:lstStyle/>
          <a:p>
            <a:r>
              <a:rPr lang="en-US" sz="3600" b="1" dirty="0"/>
              <a:t>MSAA Accommodations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114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429000"/>
            <a:ext cx="4121076"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69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13547-FE67-45AD-A037-FA7AB929C4A5}"/>
              </a:ext>
            </a:extLst>
          </p:cNvPr>
          <p:cNvSpPr>
            <a:spLocks noGrp="1"/>
          </p:cNvSpPr>
          <p:nvPr>
            <p:ph type="title"/>
          </p:nvPr>
        </p:nvSpPr>
        <p:spPr/>
        <p:txBody>
          <a:bodyPr/>
          <a:lstStyle/>
          <a:p>
            <a:r>
              <a:rPr lang="en-US" dirty="0"/>
              <a:t>Reports TC will Access</a:t>
            </a:r>
          </a:p>
        </p:txBody>
      </p:sp>
      <p:sp>
        <p:nvSpPr>
          <p:cNvPr id="5" name="Text Placeholder 4">
            <a:extLst>
              <a:ext uri="{FF2B5EF4-FFF2-40B4-BE49-F238E27FC236}">
                <a16:creationId xmlns:a16="http://schemas.microsoft.com/office/drawing/2014/main" id="{3E35E456-4D7A-4491-9E8A-900D9FDC7C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792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9AC6-BFDC-4CAE-A8E8-C841C7684250}"/>
              </a:ext>
            </a:extLst>
          </p:cNvPr>
          <p:cNvSpPr>
            <a:spLocks noGrp="1"/>
          </p:cNvSpPr>
          <p:nvPr>
            <p:ph type="title"/>
          </p:nvPr>
        </p:nvSpPr>
        <p:spPr>
          <a:xfrm>
            <a:off x="457200" y="762000"/>
            <a:ext cx="8229600" cy="1143000"/>
          </a:xfrm>
        </p:spPr>
        <p:txBody>
          <a:bodyPr/>
          <a:lstStyle/>
          <a:p>
            <a:r>
              <a:rPr lang="en-US" dirty="0"/>
              <a:t>MSAA Reports</a:t>
            </a:r>
          </a:p>
        </p:txBody>
      </p:sp>
      <p:sp>
        <p:nvSpPr>
          <p:cNvPr id="3" name="Content Placeholder 2">
            <a:extLst>
              <a:ext uri="{FF2B5EF4-FFF2-40B4-BE49-F238E27FC236}">
                <a16:creationId xmlns:a16="http://schemas.microsoft.com/office/drawing/2014/main" id="{8EEDD038-DE4C-48C6-B5D8-5CCF0CF48542}"/>
              </a:ext>
            </a:extLst>
          </p:cNvPr>
          <p:cNvSpPr>
            <a:spLocks noGrp="1"/>
          </p:cNvSpPr>
          <p:nvPr>
            <p:ph idx="1"/>
          </p:nvPr>
        </p:nvSpPr>
        <p:spPr>
          <a:xfrm>
            <a:off x="457200" y="1981200"/>
            <a:ext cx="8229600" cy="4144963"/>
          </a:xfrm>
        </p:spPr>
        <p:txBody>
          <a:bodyPr/>
          <a:lstStyle/>
          <a:p>
            <a:r>
              <a:rPr lang="en-US" dirty="0"/>
              <a:t>TC will download reports</a:t>
            </a:r>
          </a:p>
          <a:p>
            <a:r>
              <a:rPr lang="en-US" dirty="0"/>
              <a:t>September 25 to October 19, 2018</a:t>
            </a:r>
          </a:p>
          <a:p>
            <a:r>
              <a:rPr lang="en-US" dirty="0">
                <a:hlinkClick r:id="rId2"/>
              </a:rPr>
              <a:t>https://www.msaaassessment.org</a:t>
            </a:r>
            <a:endParaRPr lang="en-US" dirty="0"/>
          </a:p>
          <a:p>
            <a:r>
              <a:rPr lang="en-US" dirty="0"/>
              <a:t>When available, notification on TC list </a:t>
            </a:r>
            <a:r>
              <a:rPr lang="en-US" dirty="0" err="1"/>
              <a:t>serv</a:t>
            </a:r>
            <a:endParaRPr lang="en-US" dirty="0"/>
          </a:p>
          <a:p>
            <a:r>
              <a:rPr lang="en-US" dirty="0"/>
              <a:t>Contact: Melissa Flor</a:t>
            </a:r>
          </a:p>
          <a:p>
            <a:endParaRPr lang="en-US" dirty="0"/>
          </a:p>
          <a:p>
            <a:pPr marL="0" indent="0">
              <a:buNone/>
            </a:pPr>
            <a:r>
              <a:rPr lang="en-US" dirty="0"/>
              <a:t>(TC = Testing Coordinator)</a:t>
            </a:r>
          </a:p>
          <a:p>
            <a:pPr marL="0" indent="0">
              <a:buNone/>
            </a:pPr>
            <a:endParaRPr lang="en-US" dirty="0"/>
          </a:p>
        </p:txBody>
      </p:sp>
    </p:spTree>
    <p:extLst>
      <p:ext uri="{BB962C8B-B14F-4D97-AF65-F5344CB8AC3E}">
        <p14:creationId xmlns:p14="http://schemas.microsoft.com/office/powerpoint/2010/main" val="591743925"/>
      </p:ext>
    </p:extLst>
  </p:cSld>
  <p:clrMapOvr>
    <a:masterClrMapping/>
  </p:clrMapOvr>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MSAA New Assessment Coordinator.potx" id="{F86E3F13-AFC7-4A94-A8BD-15A6E7E49835}" vid="{9E40C29C-C4CE-48B2-B096-89F8802943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MSAA New Assessment Coordinator</Template>
  <TotalTime>199</TotalTime>
  <Words>1190</Words>
  <Application>Microsoft Office PowerPoint</Application>
  <PresentationFormat>On-screen Show (4:3)</PresentationFormat>
  <Paragraphs>180</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DOEppt</vt:lpstr>
      <vt:lpstr>Alternate Assessment</vt:lpstr>
      <vt:lpstr>Purpose of the MSAA and SDSA- Alt</vt:lpstr>
      <vt:lpstr>Who are your Alternate Assessment Eligible Students? </vt:lpstr>
      <vt:lpstr>Presume Competence</vt:lpstr>
      <vt:lpstr>Alternate Assessment Criteria</vt:lpstr>
      <vt:lpstr>It is not based on…</vt:lpstr>
      <vt:lpstr>MSAA Accommodations</vt:lpstr>
      <vt:lpstr>Reports TC will Access</vt:lpstr>
      <vt:lpstr>MSAA Reports</vt:lpstr>
      <vt:lpstr>MSAA Reports</vt:lpstr>
      <vt:lpstr>2017 State MSAA ELA </vt:lpstr>
      <vt:lpstr>2017 State MSAA Math</vt:lpstr>
      <vt:lpstr>Individual Student Reports</vt:lpstr>
      <vt:lpstr>Alternate Assessment Website</vt:lpstr>
      <vt:lpstr>Preparation for MSAA Administration </vt:lpstr>
      <vt:lpstr>Timeline/Dates</vt:lpstr>
      <vt:lpstr>Process Prior to Administration</vt:lpstr>
      <vt:lpstr>If yes, student will take the alternate assessment, Staff notify the campus person Campus person will go to the enrollment tab Check the box “Participate in the Alt Assessment” </vt:lpstr>
      <vt:lpstr>TC Roles During</vt:lpstr>
      <vt:lpstr>Early Stopping Rule (ESR) (if applicable)</vt:lpstr>
      <vt:lpstr>South Dakota Science Assessment - Alternate</vt:lpstr>
      <vt:lpstr>Overview</vt:lpstr>
      <vt:lpstr>PowerPoint Presentation</vt:lpstr>
      <vt:lpstr>Alternate Assessment Website</vt:lpstr>
      <vt:lpstr>Instructional Support for Student with Significant Cognitive Disabilities</vt:lpstr>
      <vt:lpstr>Contact </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Multi-State Alternate Assessment</dc:title>
  <dc:creator>Flor, Melissa</dc:creator>
  <cp:lastModifiedBy>Flor, Melissa</cp:lastModifiedBy>
  <cp:revision>50</cp:revision>
  <dcterms:created xsi:type="dcterms:W3CDTF">2018-08-01T13:16:59Z</dcterms:created>
  <dcterms:modified xsi:type="dcterms:W3CDTF">2018-08-27T13:39:08Z</dcterms:modified>
</cp:coreProperties>
</file>