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57"/>
  </p:notesMasterIdLst>
  <p:sldIdLst>
    <p:sldId id="256" r:id="rId2"/>
    <p:sldId id="340" r:id="rId3"/>
    <p:sldId id="259" r:id="rId4"/>
    <p:sldId id="260" r:id="rId5"/>
    <p:sldId id="258" r:id="rId6"/>
    <p:sldId id="341" r:id="rId7"/>
    <p:sldId id="329" r:id="rId8"/>
    <p:sldId id="296" r:id="rId9"/>
    <p:sldId id="316" r:id="rId10"/>
    <p:sldId id="314" r:id="rId11"/>
    <p:sldId id="358" r:id="rId12"/>
    <p:sldId id="347" r:id="rId13"/>
    <p:sldId id="330" r:id="rId14"/>
    <p:sldId id="294" r:id="rId15"/>
    <p:sldId id="342" r:id="rId16"/>
    <p:sldId id="343" r:id="rId17"/>
    <p:sldId id="356" r:id="rId18"/>
    <p:sldId id="333" r:id="rId19"/>
    <p:sldId id="348" r:id="rId20"/>
    <p:sldId id="345" r:id="rId21"/>
    <p:sldId id="331" r:id="rId22"/>
    <p:sldId id="354" r:id="rId23"/>
    <p:sldId id="349" r:id="rId24"/>
    <p:sldId id="350" r:id="rId25"/>
    <p:sldId id="357" r:id="rId26"/>
    <p:sldId id="351" r:id="rId27"/>
    <p:sldId id="328" r:id="rId28"/>
    <p:sldId id="352" r:id="rId29"/>
    <p:sldId id="261" r:id="rId30"/>
    <p:sldId id="355" r:id="rId31"/>
    <p:sldId id="262" r:id="rId32"/>
    <p:sldId id="268" r:id="rId33"/>
    <p:sldId id="336" r:id="rId34"/>
    <p:sldId id="334" r:id="rId35"/>
    <p:sldId id="272" r:id="rId36"/>
    <p:sldId id="271" r:id="rId37"/>
    <p:sldId id="335" r:id="rId38"/>
    <p:sldId id="339" r:id="rId39"/>
    <p:sldId id="337" r:id="rId40"/>
    <p:sldId id="338" r:id="rId41"/>
    <p:sldId id="305" r:id="rId42"/>
    <p:sldId id="308" r:id="rId43"/>
    <p:sldId id="309" r:id="rId44"/>
    <p:sldId id="298" r:id="rId45"/>
    <p:sldId id="288" r:id="rId46"/>
    <p:sldId id="323" r:id="rId47"/>
    <p:sldId id="325" r:id="rId48"/>
    <p:sldId id="346" r:id="rId49"/>
    <p:sldId id="290" r:id="rId50"/>
    <p:sldId id="291" r:id="rId51"/>
    <p:sldId id="307" r:id="rId52"/>
    <p:sldId id="300" r:id="rId53"/>
    <p:sldId id="302" r:id="rId54"/>
    <p:sldId id="310" r:id="rId55"/>
    <p:sldId id="321"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ran, Joe" initials="MJ" lastIdx="3" clrIdx="0"/>
  <p:cmAuthor id="1" name="Becker Yutzil" initials="Y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94971" autoAdjust="0"/>
  </p:normalViewPr>
  <p:slideViewPr>
    <p:cSldViewPr>
      <p:cViewPr varScale="1">
        <p:scale>
          <a:sx n="109" d="100"/>
          <a:sy n="109" d="100"/>
        </p:scale>
        <p:origin x="1296" y="96"/>
      </p:cViewPr>
      <p:guideLst>
        <p:guide orient="horz" pos="2160"/>
        <p:guide pos="2880"/>
      </p:guideLst>
    </p:cSldViewPr>
  </p:slideViewPr>
  <p:outlineViewPr>
    <p:cViewPr>
      <p:scale>
        <a:sx n="33" d="100"/>
        <a:sy n="33" d="100"/>
      </p:scale>
      <p:origin x="48"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73172E-BE84-40D3-A249-C48B7342CE37}" type="doc">
      <dgm:prSet loTypeId="urn:microsoft.com/office/officeart/2005/8/layout/StepDownProcess" loCatId="process" qsTypeId="urn:microsoft.com/office/officeart/2005/8/quickstyle/simple2" qsCatId="simple" csTypeId="urn:microsoft.com/office/officeart/2005/8/colors/colorful5" csCatId="colorful" phldr="1"/>
      <dgm:spPr/>
      <dgm:t>
        <a:bodyPr/>
        <a:lstStyle/>
        <a:p>
          <a:endParaRPr lang="en-US"/>
        </a:p>
      </dgm:t>
    </dgm:pt>
    <dgm:pt modelId="{46964D19-5BE0-4E8F-B35B-8259F799A85C}">
      <dgm:prSet phldrT="[Text]" custT="1"/>
      <dgm:spPr/>
      <dgm:t>
        <a:bodyPr/>
        <a:lstStyle/>
        <a:p>
          <a:r>
            <a:rPr lang="en-US" sz="1800" dirty="0"/>
            <a:t>Screening</a:t>
          </a:r>
        </a:p>
      </dgm:t>
    </dgm:pt>
    <dgm:pt modelId="{F4A96FAC-B289-4193-82C4-B2DD1265F6E1}" type="parTrans" cxnId="{448F6B26-02CD-44FD-BBE1-C8B017BE6292}">
      <dgm:prSet/>
      <dgm:spPr/>
      <dgm:t>
        <a:bodyPr/>
        <a:lstStyle/>
        <a:p>
          <a:endParaRPr lang="en-US"/>
        </a:p>
      </dgm:t>
    </dgm:pt>
    <dgm:pt modelId="{B50BD1B1-EE60-4BD6-8002-825D9ABBE3FC}" type="sibTrans" cxnId="{448F6B26-02CD-44FD-BBE1-C8B017BE6292}">
      <dgm:prSet/>
      <dgm:spPr/>
      <dgm:t>
        <a:bodyPr/>
        <a:lstStyle/>
        <a:p>
          <a:endParaRPr lang="en-US"/>
        </a:p>
      </dgm:t>
    </dgm:pt>
    <dgm:pt modelId="{885EE101-C362-41A5-96D2-B00B5792E08B}">
      <dgm:prSet phldrT="[Text]"/>
      <dgm:spPr/>
      <dgm:t>
        <a:bodyPr/>
        <a:lstStyle/>
        <a:p>
          <a:r>
            <a:rPr lang="en-US" dirty="0"/>
            <a:t>Parent Notification Letter</a:t>
          </a:r>
        </a:p>
      </dgm:t>
    </dgm:pt>
    <dgm:pt modelId="{8D1D0EC8-10F4-4883-8F36-1B05ADCAA814}" type="parTrans" cxnId="{89E9C399-2F04-42E9-9F06-CB92678003C8}">
      <dgm:prSet/>
      <dgm:spPr/>
      <dgm:t>
        <a:bodyPr/>
        <a:lstStyle/>
        <a:p>
          <a:endParaRPr lang="en-US"/>
        </a:p>
      </dgm:t>
    </dgm:pt>
    <dgm:pt modelId="{579C6DC9-ACFF-4595-AFA5-539805590248}" type="sibTrans" cxnId="{89E9C399-2F04-42E9-9F06-CB92678003C8}">
      <dgm:prSet/>
      <dgm:spPr/>
      <dgm:t>
        <a:bodyPr/>
        <a:lstStyle/>
        <a:p>
          <a:endParaRPr lang="en-US"/>
        </a:p>
      </dgm:t>
    </dgm:pt>
    <dgm:pt modelId="{7CE2C44E-8CE6-4021-B710-80E69BBE2C08}">
      <dgm:prSet phldrT="[Text]"/>
      <dgm:spPr/>
      <dgm:t>
        <a:bodyPr/>
        <a:lstStyle/>
        <a:p>
          <a:r>
            <a:rPr lang="en-US" dirty="0"/>
            <a:t>Infinite Campus</a:t>
          </a:r>
        </a:p>
      </dgm:t>
    </dgm:pt>
    <dgm:pt modelId="{CBDE3E58-D409-44B6-B366-615C6274D440}" type="parTrans" cxnId="{F894D8CA-A885-4BEC-B934-F9FB6A30A4CC}">
      <dgm:prSet/>
      <dgm:spPr/>
      <dgm:t>
        <a:bodyPr/>
        <a:lstStyle/>
        <a:p>
          <a:endParaRPr lang="en-US"/>
        </a:p>
      </dgm:t>
    </dgm:pt>
    <dgm:pt modelId="{DA0CE5AE-6B21-45BB-97CA-2F9FCC67C3CB}" type="sibTrans" cxnId="{F894D8CA-A885-4BEC-B934-F9FB6A30A4CC}">
      <dgm:prSet/>
      <dgm:spPr/>
      <dgm:t>
        <a:bodyPr/>
        <a:lstStyle/>
        <a:p>
          <a:endParaRPr lang="en-US"/>
        </a:p>
      </dgm:t>
    </dgm:pt>
    <dgm:pt modelId="{74D598DD-2252-4495-A43D-26ED2736FE91}">
      <dgm:prSet phldrT="[Text]" custT="1"/>
      <dgm:spPr/>
      <dgm:t>
        <a:bodyPr/>
        <a:lstStyle/>
        <a:p>
          <a:r>
            <a:rPr lang="en-US" sz="1800" dirty="0"/>
            <a:t>Home Language Survey</a:t>
          </a:r>
        </a:p>
      </dgm:t>
    </dgm:pt>
    <dgm:pt modelId="{82638E95-41B4-46A5-9550-4E6A90103E4C}" type="sibTrans" cxnId="{F187316B-0AFF-4792-80C8-B3BD13117AA6}">
      <dgm:prSet/>
      <dgm:spPr/>
      <dgm:t>
        <a:bodyPr/>
        <a:lstStyle/>
        <a:p>
          <a:endParaRPr lang="en-US"/>
        </a:p>
      </dgm:t>
    </dgm:pt>
    <dgm:pt modelId="{80DB1EEA-585E-4FD5-85F4-203D55FEA4F6}" type="parTrans" cxnId="{F187316B-0AFF-4792-80C8-B3BD13117AA6}">
      <dgm:prSet/>
      <dgm:spPr/>
      <dgm:t>
        <a:bodyPr/>
        <a:lstStyle/>
        <a:p>
          <a:endParaRPr lang="en-US"/>
        </a:p>
      </dgm:t>
    </dgm:pt>
    <dgm:pt modelId="{54BDF2CE-886D-449C-B655-A2E589B846BD}" type="pres">
      <dgm:prSet presAssocID="{C673172E-BE84-40D3-A249-C48B7342CE37}" presName="rootnode" presStyleCnt="0">
        <dgm:presLayoutVars>
          <dgm:chMax/>
          <dgm:chPref/>
          <dgm:dir/>
          <dgm:animLvl val="lvl"/>
        </dgm:presLayoutVars>
      </dgm:prSet>
      <dgm:spPr/>
    </dgm:pt>
    <dgm:pt modelId="{E685C5E5-78B5-4E7A-9F7D-309368457824}" type="pres">
      <dgm:prSet presAssocID="{74D598DD-2252-4495-A43D-26ED2736FE91}" presName="composite" presStyleCnt="0"/>
      <dgm:spPr/>
    </dgm:pt>
    <dgm:pt modelId="{73C16185-F60F-49D1-83E2-A2CDA4E9153E}" type="pres">
      <dgm:prSet presAssocID="{74D598DD-2252-4495-A43D-26ED2736FE91}" presName="bentUpArrow1" presStyleLbl="alignImgPlace1" presStyleIdx="0" presStyleCnt="3"/>
      <dgm:spPr/>
    </dgm:pt>
    <dgm:pt modelId="{CE1256B4-B43E-49A2-9427-9969367351FD}" type="pres">
      <dgm:prSet presAssocID="{74D598DD-2252-4495-A43D-26ED2736FE91}" presName="ParentText" presStyleLbl="node1" presStyleIdx="0" presStyleCnt="4">
        <dgm:presLayoutVars>
          <dgm:chMax val="1"/>
          <dgm:chPref val="1"/>
          <dgm:bulletEnabled val="1"/>
        </dgm:presLayoutVars>
      </dgm:prSet>
      <dgm:spPr/>
    </dgm:pt>
    <dgm:pt modelId="{5689F764-5E2B-4E87-895E-3AFB17627E5B}" type="pres">
      <dgm:prSet presAssocID="{74D598DD-2252-4495-A43D-26ED2736FE91}" presName="ChildText" presStyleLbl="revTx" presStyleIdx="0" presStyleCnt="3">
        <dgm:presLayoutVars>
          <dgm:chMax val="0"/>
          <dgm:chPref val="0"/>
          <dgm:bulletEnabled val="1"/>
        </dgm:presLayoutVars>
      </dgm:prSet>
      <dgm:spPr/>
    </dgm:pt>
    <dgm:pt modelId="{4CD3AC70-A71D-4602-A5BA-52B9ACEE9A5B}" type="pres">
      <dgm:prSet presAssocID="{82638E95-41B4-46A5-9550-4E6A90103E4C}" presName="sibTrans" presStyleCnt="0"/>
      <dgm:spPr/>
    </dgm:pt>
    <dgm:pt modelId="{8F7910DB-CD09-4BED-BABA-00A705363B46}" type="pres">
      <dgm:prSet presAssocID="{46964D19-5BE0-4E8F-B35B-8259F799A85C}" presName="composite" presStyleCnt="0"/>
      <dgm:spPr/>
    </dgm:pt>
    <dgm:pt modelId="{879588E5-CEDF-436E-B563-F68C45FDC0F7}" type="pres">
      <dgm:prSet presAssocID="{46964D19-5BE0-4E8F-B35B-8259F799A85C}" presName="bentUpArrow1" presStyleLbl="alignImgPlace1" presStyleIdx="1" presStyleCnt="3"/>
      <dgm:spPr/>
    </dgm:pt>
    <dgm:pt modelId="{9533B0FF-8B7D-4CAE-982A-85138FDC660D}" type="pres">
      <dgm:prSet presAssocID="{46964D19-5BE0-4E8F-B35B-8259F799A85C}" presName="ParentText" presStyleLbl="node1" presStyleIdx="1" presStyleCnt="4">
        <dgm:presLayoutVars>
          <dgm:chMax val="1"/>
          <dgm:chPref val="1"/>
          <dgm:bulletEnabled val="1"/>
        </dgm:presLayoutVars>
      </dgm:prSet>
      <dgm:spPr/>
    </dgm:pt>
    <dgm:pt modelId="{DB77AF20-A545-47D8-BC07-0E4012C8E8C2}" type="pres">
      <dgm:prSet presAssocID="{46964D19-5BE0-4E8F-B35B-8259F799A85C}" presName="ChildText" presStyleLbl="revTx" presStyleIdx="1" presStyleCnt="3">
        <dgm:presLayoutVars>
          <dgm:chMax val="0"/>
          <dgm:chPref val="0"/>
          <dgm:bulletEnabled val="1"/>
        </dgm:presLayoutVars>
      </dgm:prSet>
      <dgm:spPr/>
    </dgm:pt>
    <dgm:pt modelId="{42A16B89-BC9C-4890-9532-336F4C580D13}" type="pres">
      <dgm:prSet presAssocID="{B50BD1B1-EE60-4BD6-8002-825D9ABBE3FC}" presName="sibTrans" presStyleCnt="0"/>
      <dgm:spPr/>
    </dgm:pt>
    <dgm:pt modelId="{AD6D025C-8A6C-4C60-9A04-4CA85E3E62DF}" type="pres">
      <dgm:prSet presAssocID="{885EE101-C362-41A5-96D2-B00B5792E08B}" presName="composite" presStyleCnt="0"/>
      <dgm:spPr/>
    </dgm:pt>
    <dgm:pt modelId="{2A1D37FB-A83F-4053-B3A5-80513A2350EB}" type="pres">
      <dgm:prSet presAssocID="{885EE101-C362-41A5-96D2-B00B5792E08B}" presName="bentUpArrow1" presStyleLbl="alignImgPlace1" presStyleIdx="2" presStyleCnt="3"/>
      <dgm:spPr/>
    </dgm:pt>
    <dgm:pt modelId="{8BE4AA09-2A7E-4FD4-AC42-26EE9FB1A7AC}" type="pres">
      <dgm:prSet presAssocID="{885EE101-C362-41A5-96D2-B00B5792E08B}" presName="ParentText" presStyleLbl="node1" presStyleIdx="2" presStyleCnt="4">
        <dgm:presLayoutVars>
          <dgm:chMax val="1"/>
          <dgm:chPref val="1"/>
          <dgm:bulletEnabled val="1"/>
        </dgm:presLayoutVars>
      </dgm:prSet>
      <dgm:spPr/>
    </dgm:pt>
    <dgm:pt modelId="{C10BD803-2D41-4062-929C-0B17F689C058}" type="pres">
      <dgm:prSet presAssocID="{885EE101-C362-41A5-96D2-B00B5792E08B}" presName="ChildText" presStyleLbl="revTx" presStyleIdx="2" presStyleCnt="3">
        <dgm:presLayoutVars>
          <dgm:chMax val="0"/>
          <dgm:chPref val="0"/>
          <dgm:bulletEnabled val="1"/>
        </dgm:presLayoutVars>
      </dgm:prSet>
      <dgm:spPr/>
    </dgm:pt>
    <dgm:pt modelId="{F86F7888-3E60-44B8-868C-F28721D8AAF2}" type="pres">
      <dgm:prSet presAssocID="{579C6DC9-ACFF-4595-AFA5-539805590248}" presName="sibTrans" presStyleCnt="0"/>
      <dgm:spPr/>
    </dgm:pt>
    <dgm:pt modelId="{30A16176-02B1-453F-9A51-DC046B3929A2}" type="pres">
      <dgm:prSet presAssocID="{7CE2C44E-8CE6-4021-B710-80E69BBE2C08}" presName="composite" presStyleCnt="0"/>
      <dgm:spPr/>
    </dgm:pt>
    <dgm:pt modelId="{8E0C05C8-5AB8-4ACA-B453-1B33BBB59537}" type="pres">
      <dgm:prSet presAssocID="{7CE2C44E-8CE6-4021-B710-80E69BBE2C08}" presName="ParentText" presStyleLbl="node1" presStyleIdx="3" presStyleCnt="4">
        <dgm:presLayoutVars>
          <dgm:chMax val="1"/>
          <dgm:chPref val="1"/>
          <dgm:bulletEnabled val="1"/>
        </dgm:presLayoutVars>
      </dgm:prSet>
      <dgm:spPr/>
    </dgm:pt>
  </dgm:ptLst>
  <dgm:cxnLst>
    <dgm:cxn modelId="{448F6B26-02CD-44FD-BBE1-C8B017BE6292}" srcId="{C673172E-BE84-40D3-A249-C48B7342CE37}" destId="{46964D19-5BE0-4E8F-B35B-8259F799A85C}" srcOrd="1" destOrd="0" parTransId="{F4A96FAC-B289-4193-82C4-B2DD1265F6E1}" sibTransId="{B50BD1B1-EE60-4BD6-8002-825D9ABBE3FC}"/>
    <dgm:cxn modelId="{1E84E864-F580-49AD-8D5C-47C317828FF0}" type="presOf" srcId="{46964D19-5BE0-4E8F-B35B-8259F799A85C}" destId="{9533B0FF-8B7D-4CAE-982A-85138FDC660D}" srcOrd="0" destOrd="0" presId="urn:microsoft.com/office/officeart/2005/8/layout/StepDownProcess"/>
    <dgm:cxn modelId="{F187316B-0AFF-4792-80C8-B3BD13117AA6}" srcId="{C673172E-BE84-40D3-A249-C48B7342CE37}" destId="{74D598DD-2252-4495-A43D-26ED2736FE91}" srcOrd="0" destOrd="0" parTransId="{80DB1EEA-585E-4FD5-85F4-203D55FEA4F6}" sibTransId="{82638E95-41B4-46A5-9550-4E6A90103E4C}"/>
    <dgm:cxn modelId="{328D4E6F-B184-4CE8-BEFD-F6D7A2A4A5C9}" type="presOf" srcId="{C673172E-BE84-40D3-A249-C48B7342CE37}" destId="{54BDF2CE-886D-449C-B655-A2E589B846BD}" srcOrd="0" destOrd="0" presId="urn:microsoft.com/office/officeart/2005/8/layout/StepDownProcess"/>
    <dgm:cxn modelId="{2942BE92-5F80-441A-B4F2-8E20F7FF2E0F}" type="presOf" srcId="{74D598DD-2252-4495-A43D-26ED2736FE91}" destId="{CE1256B4-B43E-49A2-9427-9969367351FD}" srcOrd="0" destOrd="0" presId="urn:microsoft.com/office/officeart/2005/8/layout/StepDownProcess"/>
    <dgm:cxn modelId="{E4E91596-C982-4B66-B7FE-6F34EAD2FC1B}" type="presOf" srcId="{885EE101-C362-41A5-96D2-B00B5792E08B}" destId="{8BE4AA09-2A7E-4FD4-AC42-26EE9FB1A7AC}" srcOrd="0" destOrd="0" presId="urn:microsoft.com/office/officeart/2005/8/layout/StepDownProcess"/>
    <dgm:cxn modelId="{89E9C399-2F04-42E9-9F06-CB92678003C8}" srcId="{C673172E-BE84-40D3-A249-C48B7342CE37}" destId="{885EE101-C362-41A5-96D2-B00B5792E08B}" srcOrd="2" destOrd="0" parTransId="{8D1D0EC8-10F4-4883-8F36-1B05ADCAA814}" sibTransId="{579C6DC9-ACFF-4595-AFA5-539805590248}"/>
    <dgm:cxn modelId="{C16293A8-C5A1-4E4C-AC22-D9A1C876DDD0}" type="presOf" srcId="{7CE2C44E-8CE6-4021-B710-80E69BBE2C08}" destId="{8E0C05C8-5AB8-4ACA-B453-1B33BBB59537}" srcOrd="0" destOrd="0" presId="urn:microsoft.com/office/officeart/2005/8/layout/StepDownProcess"/>
    <dgm:cxn modelId="{F894D8CA-A885-4BEC-B934-F9FB6A30A4CC}" srcId="{C673172E-BE84-40D3-A249-C48B7342CE37}" destId="{7CE2C44E-8CE6-4021-B710-80E69BBE2C08}" srcOrd="3" destOrd="0" parTransId="{CBDE3E58-D409-44B6-B366-615C6274D440}" sibTransId="{DA0CE5AE-6B21-45BB-97CA-2F9FCC67C3CB}"/>
    <dgm:cxn modelId="{878D9341-A644-4B81-8F52-AB5241401EA6}" type="presParOf" srcId="{54BDF2CE-886D-449C-B655-A2E589B846BD}" destId="{E685C5E5-78B5-4E7A-9F7D-309368457824}" srcOrd="0" destOrd="0" presId="urn:microsoft.com/office/officeart/2005/8/layout/StepDownProcess"/>
    <dgm:cxn modelId="{A2C0F565-A715-43EC-946A-1D5C45ADFF62}" type="presParOf" srcId="{E685C5E5-78B5-4E7A-9F7D-309368457824}" destId="{73C16185-F60F-49D1-83E2-A2CDA4E9153E}" srcOrd="0" destOrd="0" presId="urn:microsoft.com/office/officeart/2005/8/layout/StepDownProcess"/>
    <dgm:cxn modelId="{8294E59A-2C5D-4722-B26A-B91B4EFB81C0}" type="presParOf" srcId="{E685C5E5-78B5-4E7A-9F7D-309368457824}" destId="{CE1256B4-B43E-49A2-9427-9969367351FD}" srcOrd="1" destOrd="0" presId="urn:microsoft.com/office/officeart/2005/8/layout/StepDownProcess"/>
    <dgm:cxn modelId="{AC328B30-66DD-43A4-AC18-62FA145495F1}" type="presParOf" srcId="{E685C5E5-78B5-4E7A-9F7D-309368457824}" destId="{5689F764-5E2B-4E87-895E-3AFB17627E5B}" srcOrd="2" destOrd="0" presId="urn:microsoft.com/office/officeart/2005/8/layout/StepDownProcess"/>
    <dgm:cxn modelId="{76889CD0-DBFD-4B43-817D-7C89541CA5DF}" type="presParOf" srcId="{54BDF2CE-886D-449C-B655-A2E589B846BD}" destId="{4CD3AC70-A71D-4602-A5BA-52B9ACEE9A5B}" srcOrd="1" destOrd="0" presId="urn:microsoft.com/office/officeart/2005/8/layout/StepDownProcess"/>
    <dgm:cxn modelId="{45797CA3-0487-40BC-9533-B7EB586B0D67}" type="presParOf" srcId="{54BDF2CE-886D-449C-B655-A2E589B846BD}" destId="{8F7910DB-CD09-4BED-BABA-00A705363B46}" srcOrd="2" destOrd="0" presId="urn:microsoft.com/office/officeart/2005/8/layout/StepDownProcess"/>
    <dgm:cxn modelId="{1F40E30E-324A-4377-8EE2-4722F65655C7}" type="presParOf" srcId="{8F7910DB-CD09-4BED-BABA-00A705363B46}" destId="{879588E5-CEDF-436E-B563-F68C45FDC0F7}" srcOrd="0" destOrd="0" presId="urn:microsoft.com/office/officeart/2005/8/layout/StepDownProcess"/>
    <dgm:cxn modelId="{A158528D-02C5-473C-ADEC-92DF174D166A}" type="presParOf" srcId="{8F7910DB-CD09-4BED-BABA-00A705363B46}" destId="{9533B0FF-8B7D-4CAE-982A-85138FDC660D}" srcOrd="1" destOrd="0" presId="urn:microsoft.com/office/officeart/2005/8/layout/StepDownProcess"/>
    <dgm:cxn modelId="{6E0377CB-FEEB-4FE7-A273-02945B42CA96}" type="presParOf" srcId="{8F7910DB-CD09-4BED-BABA-00A705363B46}" destId="{DB77AF20-A545-47D8-BC07-0E4012C8E8C2}" srcOrd="2" destOrd="0" presId="urn:microsoft.com/office/officeart/2005/8/layout/StepDownProcess"/>
    <dgm:cxn modelId="{ABA5DC88-D7CF-4601-8844-6CED743BA7FF}" type="presParOf" srcId="{54BDF2CE-886D-449C-B655-A2E589B846BD}" destId="{42A16B89-BC9C-4890-9532-336F4C580D13}" srcOrd="3" destOrd="0" presId="urn:microsoft.com/office/officeart/2005/8/layout/StepDownProcess"/>
    <dgm:cxn modelId="{8E236000-4EC7-4A93-B797-2E0BF4EE32A0}" type="presParOf" srcId="{54BDF2CE-886D-449C-B655-A2E589B846BD}" destId="{AD6D025C-8A6C-4C60-9A04-4CA85E3E62DF}" srcOrd="4" destOrd="0" presId="urn:microsoft.com/office/officeart/2005/8/layout/StepDownProcess"/>
    <dgm:cxn modelId="{3D6B6A9F-CEA3-42EA-B737-242DB09CDF79}" type="presParOf" srcId="{AD6D025C-8A6C-4C60-9A04-4CA85E3E62DF}" destId="{2A1D37FB-A83F-4053-B3A5-80513A2350EB}" srcOrd="0" destOrd="0" presId="urn:microsoft.com/office/officeart/2005/8/layout/StepDownProcess"/>
    <dgm:cxn modelId="{65D57017-A436-4D2F-8A2F-C01FF2F2EB5A}" type="presParOf" srcId="{AD6D025C-8A6C-4C60-9A04-4CA85E3E62DF}" destId="{8BE4AA09-2A7E-4FD4-AC42-26EE9FB1A7AC}" srcOrd="1" destOrd="0" presId="urn:microsoft.com/office/officeart/2005/8/layout/StepDownProcess"/>
    <dgm:cxn modelId="{608A66C3-2677-4A60-A5B5-5BDA42219515}" type="presParOf" srcId="{AD6D025C-8A6C-4C60-9A04-4CA85E3E62DF}" destId="{C10BD803-2D41-4062-929C-0B17F689C058}" srcOrd="2" destOrd="0" presId="urn:microsoft.com/office/officeart/2005/8/layout/StepDownProcess"/>
    <dgm:cxn modelId="{86EC1D81-F455-42DB-9273-DD3AC63F12BB}" type="presParOf" srcId="{54BDF2CE-886D-449C-B655-A2E589B846BD}" destId="{F86F7888-3E60-44B8-868C-F28721D8AAF2}" srcOrd="5" destOrd="0" presId="urn:microsoft.com/office/officeart/2005/8/layout/StepDownProcess"/>
    <dgm:cxn modelId="{DF72983B-F493-474E-B924-3660F99EE079}" type="presParOf" srcId="{54BDF2CE-886D-449C-B655-A2E589B846BD}" destId="{30A16176-02B1-453F-9A51-DC046B3929A2}" srcOrd="6" destOrd="0" presId="urn:microsoft.com/office/officeart/2005/8/layout/StepDownProcess"/>
    <dgm:cxn modelId="{6ACC578B-70AA-49DB-8BAE-F9D427221BCF}" type="presParOf" srcId="{30A16176-02B1-453F-9A51-DC046B3929A2}" destId="{8E0C05C8-5AB8-4ACA-B453-1B33BBB59537}"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16185-F60F-49D1-83E2-A2CDA4E9153E}">
      <dsp:nvSpPr>
        <dsp:cNvPr id="0" name=""/>
        <dsp:cNvSpPr/>
      </dsp:nvSpPr>
      <dsp:spPr>
        <a:xfrm rot="5400000">
          <a:off x="1616951" y="1032618"/>
          <a:ext cx="906863" cy="1032431"/>
        </a:xfrm>
        <a:prstGeom prst="bentUpArrow">
          <a:avLst>
            <a:gd name="adj1" fmla="val 32840"/>
            <a:gd name="adj2" fmla="val 25000"/>
            <a:gd name="adj3" fmla="val 35780"/>
          </a:avLst>
        </a:prstGeom>
        <a:solidFill>
          <a:schemeClr val="accent5">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E1256B4-B43E-49A2-9427-9969367351FD}">
      <dsp:nvSpPr>
        <dsp:cNvPr id="0" name=""/>
        <dsp:cNvSpPr/>
      </dsp:nvSpPr>
      <dsp:spPr>
        <a:xfrm>
          <a:off x="1376687" y="27342"/>
          <a:ext cx="1526624" cy="1068587"/>
        </a:xfrm>
        <a:prstGeom prst="roundRect">
          <a:avLst>
            <a:gd name="adj" fmla="val 1667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Home Language Survey</a:t>
          </a:r>
        </a:p>
      </dsp:txBody>
      <dsp:txXfrm>
        <a:off x="1428861" y="79516"/>
        <a:ext cx="1422276" cy="964239"/>
      </dsp:txXfrm>
    </dsp:sp>
    <dsp:sp modelId="{5689F764-5E2B-4E87-895E-3AFB17627E5B}">
      <dsp:nvSpPr>
        <dsp:cNvPr id="0" name=""/>
        <dsp:cNvSpPr/>
      </dsp:nvSpPr>
      <dsp:spPr>
        <a:xfrm>
          <a:off x="2903311" y="129256"/>
          <a:ext cx="1110320" cy="863679"/>
        </a:xfrm>
        <a:prstGeom prst="rect">
          <a:avLst/>
        </a:prstGeom>
        <a:noFill/>
        <a:ln>
          <a:noFill/>
        </a:ln>
        <a:effectLst/>
      </dsp:spPr>
      <dsp:style>
        <a:lnRef idx="0">
          <a:scrgbClr r="0" g="0" b="0"/>
        </a:lnRef>
        <a:fillRef idx="0">
          <a:scrgbClr r="0" g="0" b="0"/>
        </a:fillRef>
        <a:effectRef idx="0">
          <a:scrgbClr r="0" g="0" b="0"/>
        </a:effectRef>
        <a:fontRef idx="minor"/>
      </dsp:style>
    </dsp:sp>
    <dsp:sp modelId="{879588E5-CEDF-436E-B563-F68C45FDC0F7}">
      <dsp:nvSpPr>
        <dsp:cNvPr id="0" name=""/>
        <dsp:cNvSpPr/>
      </dsp:nvSpPr>
      <dsp:spPr>
        <a:xfrm rot="5400000">
          <a:off x="2882684" y="2232994"/>
          <a:ext cx="906863" cy="1032431"/>
        </a:xfrm>
        <a:prstGeom prst="bentUpArrow">
          <a:avLst>
            <a:gd name="adj1" fmla="val 32840"/>
            <a:gd name="adj2" fmla="val 25000"/>
            <a:gd name="adj3" fmla="val 35780"/>
          </a:avLst>
        </a:prstGeom>
        <a:solidFill>
          <a:schemeClr val="accent5">
            <a:tint val="50000"/>
            <a:hueOff val="9056383"/>
            <a:satOff val="-33435"/>
            <a:lumOff val="326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533B0FF-8B7D-4CAE-982A-85138FDC660D}">
      <dsp:nvSpPr>
        <dsp:cNvPr id="0" name=""/>
        <dsp:cNvSpPr/>
      </dsp:nvSpPr>
      <dsp:spPr>
        <a:xfrm>
          <a:off x="2642421" y="1227718"/>
          <a:ext cx="1526624" cy="1068587"/>
        </a:xfrm>
        <a:prstGeom prst="roundRect">
          <a:avLst>
            <a:gd name="adj" fmla="val 16670"/>
          </a:avLst>
        </a:prstGeom>
        <a:solidFill>
          <a:schemeClr val="accent5">
            <a:hueOff val="5894893"/>
            <a:satOff val="-2395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Screening</a:t>
          </a:r>
        </a:p>
      </dsp:txBody>
      <dsp:txXfrm>
        <a:off x="2694595" y="1279892"/>
        <a:ext cx="1422276" cy="964239"/>
      </dsp:txXfrm>
    </dsp:sp>
    <dsp:sp modelId="{DB77AF20-A545-47D8-BC07-0E4012C8E8C2}">
      <dsp:nvSpPr>
        <dsp:cNvPr id="0" name=""/>
        <dsp:cNvSpPr/>
      </dsp:nvSpPr>
      <dsp:spPr>
        <a:xfrm>
          <a:off x="4169045" y="1329632"/>
          <a:ext cx="1110320" cy="863679"/>
        </a:xfrm>
        <a:prstGeom prst="rect">
          <a:avLst/>
        </a:prstGeom>
        <a:noFill/>
        <a:ln>
          <a:noFill/>
        </a:ln>
        <a:effectLst/>
      </dsp:spPr>
      <dsp:style>
        <a:lnRef idx="0">
          <a:scrgbClr r="0" g="0" b="0"/>
        </a:lnRef>
        <a:fillRef idx="0">
          <a:scrgbClr r="0" g="0" b="0"/>
        </a:fillRef>
        <a:effectRef idx="0">
          <a:scrgbClr r="0" g="0" b="0"/>
        </a:effectRef>
        <a:fontRef idx="minor"/>
      </dsp:style>
    </dsp:sp>
    <dsp:sp modelId="{2A1D37FB-A83F-4053-B3A5-80513A2350EB}">
      <dsp:nvSpPr>
        <dsp:cNvPr id="0" name=""/>
        <dsp:cNvSpPr/>
      </dsp:nvSpPr>
      <dsp:spPr>
        <a:xfrm rot="5400000">
          <a:off x="4148418" y="3433370"/>
          <a:ext cx="906863" cy="1032431"/>
        </a:xfrm>
        <a:prstGeom prst="bentUpArrow">
          <a:avLst>
            <a:gd name="adj1" fmla="val 32840"/>
            <a:gd name="adj2" fmla="val 25000"/>
            <a:gd name="adj3" fmla="val 35780"/>
          </a:avLst>
        </a:prstGeom>
        <a:solidFill>
          <a:schemeClr val="accent5">
            <a:tint val="50000"/>
            <a:hueOff val="18112766"/>
            <a:satOff val="-66870"/>
            <a:lumOff val="65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8BE4AA09-2A7E-4FD4-AC42-26EE9FB1A7AC}">
      <dsp:nvSpPr>
        <dsp:cNvPr id="0" name=""/>
        <dsp:cNvSpPr/>
      </dsp:nvSpPr>
      <dsp:spPr>
        <a:xfrm>
          <a:off x="3908154" y="2428094"/>
          <a:ext cx="1526624" cy="1068587"/>
        </a:xfrm>
        <a:prstGeom prst="roundRect">
          <a:avLst>
            <a:gd name="adj" fmla="val 16670"/>
          </a:avLst>
        </a:prstGeom>
        <a:solidFill>
          <a:schemeClr val="accent5">
            <a:hueOff val="11789787"/>
            <a:satOff val="-47901"/>
            <a:lumOff val="-1058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Parent Notification Letter</a:t>
          </a:r>
        </a:p>
      </dsp:txBody>
      <dsp:txXfrm>
        <a:off x="3960328" y="2480268"/>
        <a:ext cx="1422276" cy="964239"/>
      </dsp:txXfrm>
    </dsp:sp>
    <dsp:sp modelId="{C10BD803-2D41-4062-929C-0B17F689C058}">
      <dsp:nvSpPr>
        <dsp:cNvPr id="0" name=""/>
        <dsp:cNvSpPr/>
      </dsp:nvSpPr>
      <dsp:spPr>
        <a:xfrm>
          <a:off x="5434778" y="2530008"/>
          <a:ext cx="1110320" cy="863679"/>
        </a:xfrm>
        <a:prstGeom prst="rect">
          <a:avLst/>
        </a:prstGeom>
        <a:noFill/>
        <a:ln>
          <a:noFill/>
        </a:ln>
        <a:effectLst/>
      </dsp:spPr>
      <dsp:style>
        <a:lnRef idx="0">
          <a:scrgbClr r="0" g="0" b="0"/>
        </a:lnRef>
        <a:fillRef idx="0">
          <a:scrgbClr r="0" g="0" b="0"/>
        </a:fillRef>
        <a:effectRef idx="0">
          <a:scrgbClr r="0" g="0" b="0"/>
        </a:effectRef>
        <a:fontRef idx="minor"/>
      </dsp:style>
    </dsp:sp>
    <dsp:sp modelId="{8E0C05C8-5AB8-4ACA-B453-1B33BBB59537}">
      <dsp:nvSpPr>
        <dsp:cNvPr id="0" name=""/>
        <dsp:cNvSpPr/>
      </dsp:nvSpPr>
      <dsp:spPr>
        <a:xfrm>
          <a:off x="5173888" y="3628470"/>
          <a:ext cx="1526624" cy="1068587"/>
        </a:xfrm>
        <a:prstGeom prst="roundRect">
          <a:avLst>
            <a:gd name="adj" fmla="val 16670"/>
          </a:avLst>
        </a:prstGeom>
        <a:solidFill>
          <a:schemeClr val="accent5">
            <a:hueOff val="17684680"/>
            <a:satOff val="-71851"/>
            <a:lumOff val="-1588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Infinite Campus</a:t>
          </a:r>
        </a:p>
      </dsp:txBody>
      <dsp:txXfrm>
        <a:off x="5226062" y="3680644"/>
        <a:ext cx="1422276" cy="96423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308C47-76AF-4525-8CDF-41C340BB8D05}" type="datetimeFigureOut">
              <a:rPr lang="en-US" smtClean="0"/>
              <a:t>08/29/2018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8325EA-76D5-4AE3-9857-448FE3AAF1F7}" type="slidenum">
              <a:rPr lang="en-US" smtClean="0"/>
              <a:t>‹#›</a:t>
            </a:fld>
            <a:endParaRPr lang="en-US" dirty="0"/>
          </a:p>
        </p:txBody>
      </p:sp>
    </p:spTree>
    <p:extLst>
      <p:ext uri="{BB962C8B-B14F-4D97-AF65-F5344CB8AC3E}">
        <p14:creationId xmlns:p14="http://schemas.microsoft.com/office/powerpoint/2010/main" val="318944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single response indicate a language other than English, school districts are then required to collect information to determine if the student is an EL.</a:t>
            </a:r>
          </a:p>
          <a:p>
            <a:endParaRPr lang="en-US" dirty="0"/>
          </a:p>
          <a:p>
            <a:endParaRPr lang="en-US" dirty="0"/>
          </a:p>
        </p:txBody>
      </p:sp>
      <p:sp>
        <p:nvSpPr>
          <p:cNvPr id="4" name="Slide Number Placeholder 3"/>
          <p:cNvSpPr>
            <a:spLocks noGrp="1"/>
          </p:cNvSpPr>
          <p:nvPr>
            <p:ph type="sldNum" sz="quarter" idx="10"/>
          </p:nvPr>
        </p:nvSpPr>
        <p:spPr/>
        <p:txBody>
          <a:bodyPr/>
          <a:lstStyle/>
          <a:p>
            <a:fld id="{088325EA-76D5-4AE3-9857-448FE3AAF1F7}" type="slidenum">
              <a:rPr lang="en-US" smtClean="0"/>
              <a:t>5</a:t>
            </a:fld>
            <a:endParaRPr lang="en-US" dirty="0"/>
          </a:p>
        </p:txBody>
      </p:sp>
    </p:spTree>
    <p:extLst>
      <p:ext uri="{BB962C8B-B14F-4D97-AF65-F5344CB8AC3E}">
        <p14:creationId xmlns:p14="http://schemas.microsoft.com/office/powerpoint/2010/main" val="362824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A6B3ED-D34E-48DE-851F-741A45D1043A}" type="slidenum">
              <a:rPr lang="en-US" smtClean="0"/>
              <a:t>46</a:t>
            </a:fld>
            <a:endParaRPr lang="en-US" dirty="0"/>
          </a:p>
        </p:txBody>
      </p:sp>
    </p:spTree>
    <p:extLst>
      <p:ext uri="{BB962C8B-B14F-4D97-AF65-F5344CB8AC3E}">
        <p14:creationId xmlns:p14="http://schemas.microsoft.com/office/powerpoint/2010/main" val="350158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WIDA provides us with a variety of assessments, standards, and professional development </a:t>
            </a:r>
          </a:p>
        </p:txBody>
      </p:sp>
      <p:sp>
        <p:nvSpPr>
          <p:cNvPr id="4" name="Slide Number Placeholder 3"/>
          <p:cNvSpPr>
            <a:spLocks noGrp="1"/>
          </p:cNvSpPr>
          <p:nvPr>
            <p:ph type="sldNum" sz="quarter" idx="10"/>
          </p:nvPr>
        </p:nvSpPr>
        <p:spPr/>
        <p:txBody>
          <a:bodyPr/>
          <a:lstStyle/>
          <a:p>
            <a:fld id="{088325EA-76D5-4AE3-9857-448FE3AAF1F7}" type="slidenum">
              <a:rPr lang="en-US" smtClean="0"/>
              <a:t>8</a:t>
            </a:fld>
            <a:endParaRPr lang="en-US" dirty="0"/>
          </a:p>
        </p:txBody>
      </p:sp>
    </p:spTree>
    <p:extLst>
      <p:ext uri="{BB962C8B-B14F-4D97-AF65-F5344CB8AC3E}">
        <p14:creationId xmlns:p14="http://schemas.microsoft.com/office/powerpoint/2010/main" val="349944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purpose: to identify the academic English language proficiency level of students who may be candidates for ELL services. </a:t>
            </a:r>
          </a:p>
          <a:p>
            <a:r>
              <a:rPr lang="en-US" dirty="0"/>
              <a:t>To determine the academic English language proficiency level of students new to a school or to the U.S. school system in order to determine appropriate instructional services </a:t>
            </a:r>
          </a:p>
          <a:p>
            <a:endParaRPr lang="en-US" dirty="0"/>
          </a:p>
          <a:p>
            <a:endParaRPr lang="en-US" dirty="0"/>
          </a:p>
        </p:txBody>
      </p:sp>
      <p:sp>
        <p:nvSpPr>
          <p:cNvPr id="4" name="Slide Number Placeholder 3"/>
          <p:cNvSpPr>
            <a:spLocks noGrp="1"/>
          </p:cNvSpPr>
          <p:nvPr>
            <p:ph type="sldNum" sz="quarter" idx="10"/>
          </p:nvPr>
        </p:nvSpPr>
        <p:spPr/>
        <p:txBody>
          <a:bodyPr/>
          <a:lstStyle/>
          <a:p>
            <a:fld id="{088325EA-76D5-4AE3-9857-448FE3AAF1F7}" type="slidenum">
              <a:rPr lang="en-US" smtClean="0"/>
              <a:t>13</a:t>
            </a:fld>
            <a:endParaRPr lang="en-US" dirty="0"/>
          </a:p>
        </p:txBody>
      </p:sp>
    </p:spTree>
    <p:extLst>
      <p:ext uri="{BB962C8B-B14F-4D97-AF65-F5344CB8AC3E}">
        <p14:creationId xmlns:p14="http://schemas.microsoft.com/office/powerpoint/2010/main" val="2843542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assessment is not for Pre-K students. The earliest you should give this assessment is May prior to entering KG.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Because literacy is so developmental for students at this age, it is not recommended that the diagnostic literacy test (Reading and Writing components of the W-APT) be administered until students have had some literacy instruction, or the second semester of Kindergarten at the earliest.</a:t>
            </a:r>
          </a:p>
          <a:p>
            <a:endParaRPr lang="en-US" dirty="0"/>
          </a:p>
          <a:p>
            <a:endParaRPr lang="en-US" dirty="0"/>
          </a:p>
        </p:txBody>
      </p:sp>
      <p:sp>
        <p:nvSpPr>
          <p:cNvPr id="4" name="Slide Number Placeholder 3"/>
          <p:cNvSpPr>
            <a:spLocks noGrp="1"/>
          </p:cNvSpPr>
          <p:nvPr>
            <p:ph type="sldNum" sz="quarter" idx="10"/>
          </p:nvPr>
        </p:nvSpPr>
        <p:spPr/>
        <p:txBody>
          <a:bodyPr/>
          <a:lstStyle/>
          <a:p>
            <a:fld id="{088325EA-76D5-4AE3-9857-448FE3AAF1F7}" type="slidenum">
              <a:rPr lang="en-US" smtClean="0"/>
              <a:t>14</a:t>
            </a:fld>
            <a:endParaRPr lang="en-US" dirty="0"/>
          </a:p>
        </p:txBody>
      </p:sp>
    </p:spTree>
    <p:extLst>
      <p:ext uri="{BB962C8B-B14F-4D97-AF65-F5344CB8AC3E}">
        <p14:creationId xmlns:p14="http://schemas.microsoft.com/office/powerpoint/2010/main" val="3852799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families of identified English learners and families of students who continue in the program. </a:t>
            </a:r>
          </a:p>
          <a:p>
            <a:endParaRPr lang="en-US" dirty="0"/>
          </a:p>
          <a:p>
            <a:r>
              <a:rPr lang="en-US" dirty="0"/>
              <a:t>Give examples of the components </a:t>
            </a:r>
          </a:p>
        </p:txBody>
      </p:sp>
      <p:sp>
        <p:nvSpPr>
          <p:cNvPr id="4" name="Slide Number Placeholder 3"/>
          <p:cNvSpPr>
            <a:spLocks noGrp="1"/>
          </p:cNvSpPr>
          <p:nvPr>
            <p:ph type="sldNum" sz="quarter" idx="10"/>
          </p:nvPr>
        </p:nvSpPr>
        <p:spPr/>
        <p:txBody>
          <a:bodyPr/>
          <a:lstStyle/>
          <a:p>
            <a:fld id="{088325EA-76D5-4AE3-9857-448FE3AAF1F7}" type="slidenum">
              <a:rPr lang="en-US" smtClean="0"/>
              <a:t>31</a:t>
            </a:fld>
            <a:endParaRPr lang="en-US" dirty="0"/>
          </a:p>
        </p:txBody>
      </p:sp>
    </p:spTree>
    <p:extLst>
      <p:ext uri="{BB962C8B-B14F-4D97-AF65-F5344CB8AC3E}">
        <p14:creationId xmlns:p14="http://schemas.microsoft.com/office/powerpoint/2010/main" val="135077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different sections </a:t>
            </a:r>
          </a:p>
          <a:p>
            <a:endParaRPr lang="en-US" dirty="0"/>
          </a:p>
        </p:txBody>
      </p:sp>
      <p:sp>
        <p:nvSpPr>
          <p:cNvPr id="4" name="Slide Number Placeholder 3"/>
          <p:cNvSpPr>
            <a:spLocks noGrp="1"/>
          </p:cNvSpPr>
          <p:nvPr>
            <p:ph type="sldNum" sz="quarter" idx="10"/>
          </p:nvPr>
        </p:nvSpPr>
        <p:spPr/>
        <p:txBody>
          <a:bodyPr/>
          <a:lstStyle/>
          <a:p>
            <a:fld id="{088325EA-76D5-4AE3-9857-448FE3AAF1F7}" type="slidenum">
              <a:rPr lang="en-US" smtClean="0"/>
              <a:t>34</a:t>
            </a:fld>
            <a:endParaRPr lang="en-US" dirty="0"/>
          </a:p>
        </p:txBody>
      </p:sp>
    </p:spTree>
    <p:extLst>
      <p:ext uri="{BB962C8B-B14F-4D97-AF65-F5344CB8AC3E}">
        <p14:creationId xmlns:p14="http://schemas.microsoft.com/office/powerpoint/2010/main" val="3939377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35</a:t>
            </a:fld>
            <a:endParaRPr lang="en-US" dirty="0"/>
          </a:p>
        </p:txBody>
      </p:sp>
    </p:spTree>
    <p:extLst>
      <p:ext uri="{BB962C8B-B14F-4D97-AF65-F5344CB8AC3E}">
        <p14:creationId xmlns:p14="http://schemas.microsoft.com/office/powerpoint/2010/main" val="2897515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36</a:t>
            </a:fld>
            <a:endParaRPr lang="en-US" dirty="0"/>
          </a:p>
        </p:txBody>
      </p:sp>
    </p:spTree>
    <p:extLst>
      <p:ext uri="{BB962C8B-B14F-4D97-AF65-F5344CB8AC3E}">
        <p14:creationId xmlns:p14="http://schemas.microsoft.com/office/powerpoint/2010/main" val="1528431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8325EA-76D5-4AE3-9857-448FE3AAF1F7}" type="slidenum">
              <a:rPr lang="en-US" smtClean="0"/>
              <a:t>39</a:t>
            </a:fld>
            <a:endParaRPr lang="en-US" dirty="0"/>
          </a:p>
        </p:txBody>
      </p:sp>
    </p:spTree>
    <p:extLst>
      <p:ext uri="{BB962C8B-B14F-4D97-AF65-F5344CB8AC3E}">
        <p14:creationId xmlns:p14="http://schemas.microsoft.com/office/powerpoint/2010/main" val="2079317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289642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1616349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172549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3527218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2073394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4241067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3245553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364179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1089800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949025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10E154BE-A87F-4491-B2DD-112522AB50E8}" type="datetimeFigureOut">
              <a:rPr lang="en-US" smtClean="0"/>
              <a:t>08/29/2018</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2193203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10E154BE-A87F-4491-B2DD-112522AB50E8}" type="datetimeFigureOut">
              <a:rPr lang="en-US" smtClean="0"/>
              <a:t>08/29/2018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fld id="{C360C702-381B-4C09-A63C-DD398195D811}" type="slidenum">
              <a:rPr lang="en-US" smtClean="0"/>
              <a:t>‹#›</a:t>
            </a:fld>
            <a:endParaRPr lang="en-US" dirty="0"/>
          </a:p>
        </p:txBody>
      </p:sp>
    </p:spTree>
    <p:extLst>
      <p:ext uri="{BB962C8B-B14F-4D97-AF65-F5344CB8AC3E}">
        <p14:creationId xmlns:p14="http://schemas.microsoft.com/office/powerpoint/2010/main" val="24915757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wida.us/assessment/w-ap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wida.u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doe.sd.gov/assessment/documents/WIDA-Schedule.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doe.sd.gov/title/el.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doe.sd.gov/title/documents/IC-ELData.pdf" TargetMode="External"/><Relationship Id="rId5" Type="http://schemas.openxmlformats.org/officeDocument/2006/relationships/hyperlink" Target="http://doe.sd.gov/title/documents/Mini-Manual.pdf" TargetMode="Externa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ida.wisc.edu/assess/access/tests/kindergarten"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Alterante%20ACCESS%20for%20ELLs" TargetMode="External"/><Relationship Id="rId2" Type="http://schemas.openxmlformats.org/officeDocument/2006/relationships/hyperlink" Target="https://www.wida.us/assessment/alternateaccess.aspx"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ida.wisc.edu/assess/access/tests/onlin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outhdakota.gosignmeup.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estars.sd.gov/login.aspx" TargetMode="External"/><Relationship Id="rId7" Type="http://schemas.openxmlformats.org/officeDocument/2006/relationships/image" Target="../media/image40.png"/><Relationship Id="rId2" Type="http://schemas.openxmlformats.org/officeDocument/2006/relationships/hyperlink" Target="https://sdse.ddncampus.net/campus/sdse.jsp?status=logoff&amp;lang=en"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hyperlink" Target="https://www.drcedirect.com/all/eca-portal-ui/welcome/WID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doe.sd.gov/oess/TitleIIIela.asp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wida.us/assessment/access%202.0/documents/ACCESSWebinarCalendar.pdf"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Joe.Moran@state.sd.us" TargetMode="External"/><Relationship Id="rId2" Type="http://schemas.openxmlformats.org/officeDocument/2006/relationships/hyperlink" Target="mailto:Yutzil.Becker@state.sd.us"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905001"/>
            <a:ext cx="7772400" cy="1695450"/>
          </a:xfrm>
        </p:spPr>
        <p:txBody>
          <a:bodyPr/>
          <a:lstStyle/>
          <a:p>
            <a:r>
              <a:rPr lang="en-US" dirty="0">
                <a:latin typeface="Century Gothic" panose="020B0502020202020204" pitchFamily="34" charset="0"/>
              </a:rPr>
              <a:t>New Assessment Coordinator Workshop: </a:t>
            </a:r>
            <a:r>
              <a:rPr lang="en-US" i="1" dirty="0">
                <a:latin typeface="Century Gothic" panose="020B0502020202020204" pitchFamily="34" charset="0"/>
              </a:rPr>
              <a:t>English Learners</a:t>
            </a:r>
            <a:br>
              <a:rPr lang="en-US" sz="4000" dirty="0">
                <a:latin typeface="Century Gothic" panose="020B0502020202020204" pitchFamily="34" charset="0"/>
              </a:rPr>
            </a:br>
            <a:endParaRPr lang="en-US" sz="2800" dirty="0">
              <a:latin typeface="Century Gothic" panose="020B0502020202020204" pitchFamily="34" charset="0"/>
            </a:endParaRPr>
          </a:p>
        </p:txBody>
      </p:sp>
      <p:sp>
        <p:nvSpPr>
          <p:cNvPr id="7" name="Subtitle 6"/>
          <p:cNvSpPr>
            <a:spLocks noGrp="1"/>
          </p:cNvSpPr>
          <p:nvPr>
            <p:ph type="subTitle" idx="1"/>
          </p:nvPr>
        </p:nvSpPr>
        <p:spPr>
          <a:xfrm>
            <a:off x="1371600" y="4876800"/>
            <a:ext cx="6400800" cy="1752600"/>
          </a:xfrm>
        </p:spPr>
        <p:txBody>
          <a:bodyPr/>
          <a:lstStyle/>
          <a:p>
            <a:r>
              <a:rPr lang="en-US" dirty="0">
                <a:latin typeface="Century Gothic" panose="020B0502020202020204" pitchFamily="34" charset="0"/>
              </a:rPr>
              <a:t>August 30, 2018</a:t>
            </a:r>
          </a:p>
        </p:txBody>
      </p:sp>
    </p:spTree>
    <p:extLst>
      <p:ext uri="{BB962C8B-B14F-4D97-AF65-F5344CB8AC3E}">
        <p14:creationId xmlns:p14="http://schemas.microsoft.com/office/powerpoint/2010/main" val="295420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
            <a:ext cx="8229600" cy="1143000"/>
          </a:xfrm>
        </p:spPr>
        <p:txBody>
          <a:bodyPr/>
          <a:lstStyle/>
          <a:p>
            <a:r>
              <a:rPr lang="en-US" sz="4000" dirty="0">
                <a:solidFill>
                  <a:schemeClr val="bg1"/>
                </a:solidFill>
                <a:latin typeface="Century Gothic" panose="020B0502020202020204" pitchFamily="34" charset="0"/>
              </a:rPr>
              <a:t>WIDA AMS</a:t>
            </a:r>
          </a:p>
        </p:txBody>
      </p:sp>
      <p:sp>
        <p:nvSpPr>
          <p:cNvPr id="3" name="Content Placeholder 2"/>
          <p:cNvSpPr>
            <a:spLocks noGrp="1"/>
          </p:cNvSpPr>
          <p:nvPr>
            <p:ph sz="half" idx="1"/>
          </p:nvPr>
        </p:nvSpPr>
        <p:spPr>
          <a:xfrm>
            <a:off x="457201" y="1295400"/>
            <a:ext cx="4038599" cy="5105400"/>
          </a:xfrm>
        </p:spPr>
        <p:txBody>
          <a:bodyPr/>
          <a:lstStyle/>
          <a:p>
            <a:pPr>
              <a:buFont typeface="Arial" panose="020B0604020202020204" pitchFamily="34" charset="0"/>
              <a:buChar char="•"/>
            </a:pPr>
            <a:r>
              <a:rPr lang="en-US" sz="1800" dirty="0">
                <a:latin typeface="Century Gothic" panose="020B0502020202020204" pitchFamily="34" charset="0"/>
              </a:rPr>
              <a:t>Set up Test Administrator and Technology Coordinator accounts</a:t>
            </a:r>
          </a:p>
          <a:p>
            <a:pPr>
              <a:buFont typeface="Arial" panose="020B0604020202020204" pitchFamily="34" charset="0"/>
              <a:buChar char="•"/>
            </a:pPr>
            <a:r>
              <a:rPr lang="en-US" sz="1800" dirty="0">
                <a:latin typeface="Century Gothic" panose="020B0502020202020204" pitchFamily="34" charset="0"/>
              </a:rPr>
              <a:t>Designate permissions for users</a:t>
            </a:r>
          </a:p>
          <a:p>
            <a:pPr>
              <a:buFont typeface="Arial" panose="020B0604020202020204" pitchFamily="34" charset="0"/>
              <a:buChar char="•"/>
            </a:pPr>
            <a:r>
              <a:rPr lang="en-US" sz="1800" dirty="0">
                <a:latin typeface="Century Gothic" panose="020B0502020202020204" pitchFamily="34" charset="0"/>
              </a:rPr>
              <a:t>Select needed accommodations</a:t>
            </a:r>
          </a:p>
          <a:p>
            <a:pPr>
              <a:buFont typeface="Arial" panose="020B0604020202020204" pitchFamily="34" charset="0"/>
              <a:buChar char="•"/>
            </a:pPr>
            <a:r>
              <a:rPr lang="en-US" sz="1800" dirty="0">
                <a:latin typeface="Century Gothic" panose="020B0502020202020204" pitchFamily="34" charset="0"/>
              </a:rPr>
              <a:t>View Reports</a:t>
            </a:r>
          </a:p>
          <a:p>
            <a:r>
              <a:rPr lang="en-US" sz="1800" dirty="0">
                <a:latin typeface="Century Gothic" panose="020B0502020202020204" pitchFamily="34" charset="0"/>
              </a:rPr>
              <a:t>View &amp; Print test tickets</a:t>
            </a:r>
          </a:p>
          <a:p>
            <a:pPr>
              <a:buFont typeface="Arial" panose="020B0604020202020204" pitchFamily="34" charset="0"/>
              <a:buChar char="•"/>
            </a:pPr>
            <a:r>
              <a:rPr lang="en-US" sz="1800" dirty="0">
                <a:latin typeface="Century Gothic" panose="020B0502020202020204" pitchFamily="34" charset="0"/>
              </a:rPr>
              <a:t>Create test sessions</a:t>
            </a:r>
            <a:endParaRPr lang="en-US" sz="2400" dirty="0">
              <a:latin typeface="Century Gothic" panose="020B0502020202020204" pitchFamily="34" charset="0"/>
            </a:endParaRPr>
          </a:p>
          <a:p>
            <a:pPr>
              <a:buFont typeface="Arial" panose="020B0604020202020204" pitchFamily="34" charset="0"/>
              <a:buChar char="•"/>
            </a:pPr>
            <a:r>
              <a:rPr lang="en-US" sz="1800" dirty="0">
                <a:latin typeface="Century Gothic" panose="020B0502020202020204" pitchFamily="34" charset="0"/>
              </a:rPr>
              <a:t>Use system to view technology preparation materials </a:t>
            </a:r>
          </a:p>
          <a:p>
            <a:pPr>
              <a:buFont typeface="Arial" panose="020B0604020202020204" pitchFamily="34" charset="0"/>
              <a:buChar char="•"/>
            </a:pPr>
            <a:r>
              <a:rPr lang="en-US" sz="1800" dirty="0">
                <a:latin typeface="Century Gothic" panose="020B0502020202020204" pitchFamily="34" charset="0"/>
              </a:rPr>
              <a:t>Such as user guides &amp; technology  web-based modules</a:t>
            </a:r>
          </a:p>
          <a:p>
            <a:pPr>
              <a:buFont typeface="Arial" panose="020B0604020202020204" pitchFamily="34" charset="0"/>
              <a:buChar char="•"/>
            </a:pPr>
            <a:r>
              <a:rPr lang="en-US" sz="1800" dirty="0">
                <a:latin typeface="Century Gothic" panose="020B0502020202020204" pitchFamily="34" charset="0"/>
              </a:rPr>
              <a:t>Download testing software from the system</a:t>
            </a:r>
            <a:endParaRPr lang="en-US" sz="2000" dirty="0">
              <a:latin typeface="Century Gothic" panose="020B0502020202020204" pitchFamily="34" charset="0"/>
            </a:endParaRPr>
          </a:p>
          <a:p>
            <a:endParaRPr lang="en-US" dirty="0">
              <a:latin typeface="Century Gothic" panose="020B0502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40493"/>
            <a:ext cx="400039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91653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62CD3-059E-41B6-9E08-892772CDFB0C}"/>
              </a:ext>
            </a:extLst>
          </p:cNvPr>
          <p:cNvSpPr>
            <a:spLocks noGrp="1"/>
          </p:cNvSpPr>
          <p:nvPr>
            <p:ph type="title"/>
          </p:nvPr>
        </p:nvSpPr>
        <p:spPr>
          <a:xfrm>
            <a:off x="1447800" y="-76200"/>
            <a:ext cx="8229600" cy="1143000"/>
          </a:xfrm>
        </p:spPr>
        <p:txBody>
          <a:bodyPr/>
          <a:lstStyle/>
          <a:p>
            <a:r>
              <a:rPr lang="en-US" sz="2400" dirty="0">
                <a:solidFill>
                  <a:schemeClr val="bg1"/>
                </a:solidFill>
              </a:rPr>
              <a:t>Who can administer the EL Assessments?</a:t>
            </a:r>
          </a:p>
        </p:txBody>
      </p:sp>
      <p:sp>
        <p:nvSpPr>
          <p:cNvPr id="6" name="Content Placeholder 5">
            <a:extLst>
              <a:ext uri="{FF2B5EF4-FFF2-40B4-BE49-F238E27FC236}">
                <a16:creationId xmlns:a16="http://schemas.microsoft.com/office/drawing/2014/main" id="{12393082-58F6-4B7D-A57A-03F3C6ABC6DC}"/>
              </a:ext>
            </a:extLst>
          </p:cNvPr>
          <p:cNvSpPr>
            <a:spLocks noGrp="1"/>
          </p:cNvSpPr>
          <p:nvPr>
            <p:ph idx="1"/>
          </p:nvPr>
        </p:nvSpPr>
        <p:spPr>
          <a:xfrm>
            <a:off x="304800" y="2209800"/>
            <a:ext cx="8534400" cy="5181600"/>
          </a:xfrm>
        </p:spPr>
        <p:txBody>
          <a:bodyPr/>
          <a:lstStyle/>
          <a:p>
            <a:pPr marL="0" indent="0">
              <a:buNone/>
            </a:pPr>
            <a:r>
              <a:rPr lang="en-US" sz="4000" dirty="0">
                <a:latin typeface="Century Gothic" panose="020B0502020202020204" pitchFamily="34" charset="0"/>
              </a:rPr>
              <a:t>A certified educator must administer the EL assessments…</a:t>
            </a:r>
            <a:endParaRPr lang="en-US" sz="4000" dirty="0"/>
          </a:p>
        </p:txBody>
      </p:sp>
    </p:spTree>
    <p:extLst>
      <p:ext uri="{BB962C8B-B14F-4D97-AF65-F5344CB8AC3E}">
        <p14:creationId xmlns:p14="http://schemas.microsoft.com/office/powerpoint/2010/main" val="3798252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0E4CF9-1D0C-4CCF-8F50-2C00C0DDD783}"/>
              </a:ext>
            </a:extLst>
          </p:cNvPr>
          <p:cNvSpPr>
            <a:spLocks noGrp="1"/>
          </p:cNvSpPr>
          <p:nvPr>
            <p:ph type="title"/>
          </p:nvPr>
        </p:nvSpPr>
        <p:spPr/>
        <p:txBody>
          <a:bodyPr/>
          <a:lstStyle/>
          <a:p>
            <a:r>
              <a:rPr lang="en-US" dirty="0"/>
              <a:t>Kindergarten W-APT</a:t>
            </a:r>
          </a:p>
        </p:txBody>
      </p:sp>
      <p:sp>
        <p:nvSpPr>
          <p:cNvPr id="5" name="Text Placeholder 4">
            <a:extLst>
              <a:ext uri="{FF2B5EF4-FFF2-40B4-BE49-F238E27FC236}">
                <a16:creationId xmlns:a16="http://schemas.microsoft.com/office/drawing/2014/main" id="{380C0EDA-A4EE-4A0D-8BC9-0D2127637D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7770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CE57A2-502F-4FE8-A86E-27DC0CE250E5}"/>
              </a:ext>
            </a:extLst>
          </p:cNvPr>
          <p:cNvSpPr>
            <a:spLocks noGrp="1"/>
          </p:cNvSpPr>
          <p:nvPr>
            <p:ph type="title"/>
          </p:nvPr>
        </p:nvSpPr>
        <p:spPr>
          <a:xfrm>
            <a:off x="1447800" y="152400"/>
            <a:ext cx="8229600" cy="1143000"/>
          </a:xfrm>
        </p:spPr>
        <p:txBody>
          <a:bodyPr/>
          <a:lstStyle/>
          <a:p>
            <a:r>
              <a:rPr lang="en-US" sz="3200" dirty="0">
                <a:solidFill>
                  <a:schemeClr val="bg1"/>
                </a:solidFill>
                <a:latin typeface="Century Gothic" panose="020B0502020202020204" pitchFamily="34" charset="0"/>
              </a:rPr>
              <a:t>WIDA Identification Assessments </a:t>
            </a:r>
            <a:br>
              <a:rPr lang="en-US" sz="3600" dirty="0">
                <a:solidFill>
                  <a:schemeClr val="bg1"/>
                </a:solidFill>
                <a:latin typeface="Century Gothic" panose="020B0502020202020204" pitchFamily="34" charset="0"/>
              </a:rPr>
            </a:br>
            <a:endParaRPr lang="en-US" sz="3200" dirty="0"/>
          </a:p>
        </p:txBody>
      </p:sp>
      <p:pic>
        <p:nvPicPr>
          <p:cNvPr id="7" name="Content Placeholder 6">
            <a:extLst>
              <a:ext uri="{FF2B5EF4-FFF2-40B4-BE49-F238E27FC236}">
                <a16:creationId xmlns:a16="http://schemas.microsoft.com/office/drawing/2014/main" id="{9D92A2C2-FFB8-4E46-8CE1-1D52E40F61EC}"/>
              </a:ext>
            </a:extLst>
          </p:cNvPr>
          <p:cNvPicPr>
            <a:picLocks noGrp="1" noChangeAspect="1"/>
          </p:cNvPicPr>
          <p:nvPr>
            <p:ph idx="1"/>
          </p:nvPr>
        </p:nvPicPr>
        <p:blipFill>
          <a:blip r:embed="rId3"/>
          <a:stretch>
            <a:fillRect/>
          </a:stretch>
        </p:blipFill>
        <p:spPr>
          <a:xfrm>
            <a:off x="76200" y="1219200"/>
            <a:ext cx="8991600" cy="4114800"/>
          </a:xfrm>
          <a:prstGeom prst="rect">
            <a:avLst/>
          </a:prstGeom>
        </p:spPr>
      </p:pic>
    </p:spTree>
    <p:extLst>
      <p:ext uri="{BB962C8B-B14F-4D97-AF65-F5344CB8AC3E}">
        <p14:creationId xmlns:p14="http://schemas.microsoft.com/office/powerpoint/2010/main" val="2079934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915" y="0"/>
            <a:ext cx="8229600" cy="1143000"/>
          </a:xfrm>
        </p:spPr>
        <p:txBody>
          <a:bodyPr/>
          <a:lstStyle/>
          <a:p>
            <a:r>
              <a:rPr lang="en-US" sz="4000" dirty="0">
                <a:solidFill>
                  <a:schemeClr val="bg1"/>
                </a:solidFill>
                <a:latin typeface="Century Gothic" panose="020B0502020202020204" pitchFamily="34" charset="0"/>
              </a:rPr>
              <a:t>Kindergarten W-APT</a:t>
            </a:r>
            <a:endParaRPr lang="en-US" dirty="0">
              <a:solidFill>
                <a:schemeClr val="bg1"/>
              </a:solidFill>
              <a:latin typeface="Century Gothic" panose="020B0502020202020204" pitchFamily="34" charset="0"/>
            </a:endParaRPr>
          </a:p>
        </p:txBody>
      </p:sp>
      <p:sp>
        <p:nvSpPr>
          <p:cNvPr id="4" name="Content Placeholder 3"/>
          <p:cNvSpPr>
            <a:spLocks noGrp="1"/>
          </p:cNvSpPr>
          <p:nvPr>
            <p:ph idx="1"/>
          </p:nvPr>
        </p:nvSpPr>
        <p:spPr>
          <a:xfrm>
            <a:off x="152400" y="1166018"/>
            <a:ext cx="8839200" cy="5082382"/>
          </a:xfrm>
        </p:spPr>
        <p:txBody>
          <a:bodyPr/>
          <a:lstStyle/>
          <a:p>
            <a:pPr>
              <a:buFont typeface="Arial" panose="020B0604020202020204" pitchFamily="34" charset="0"/>
              <a:buChar char="•"/>
            </a:pPr>
            <a:r>
              <a:rPr lang="en-US" sz="2800" dirty="0">
                <a:latin typeface="Century Gothic" panose="020B0502020202020204" pitchFamily="34" charset="0"/>
              </a:rPr>
              <a:t>Grades KG – first semester first grade </a:t>
            </a:r>
          </a:p>
          <a:p>
            <a:pPr marL="0" indent="0">
              <a:buNone/>
            </a:pPr>
            <a:endParaRPr lang="en-US" sz="2800" dirty="0">
              <a:latin typeface="Century Gothic" panose="020B0502020202020204" pitchFamily="34" charset="0"/>
            </a:endParaRPr>
          </a:p>
          <a:p>
            <a:pPr>
              <a:buFont typeface="Arial" panose="020B0604020202020204" pitchFamily="34" charset="0"/>
              <a:buChar char="•"/>
            </a:pPr>
            <a:r>
              <a:rPr lang="en-US" sz="2800" dirty="0">
                <a:latin typeface="Century Gothic" panose="020B0502020202020204" pitchFamily="34" charset="0"/>
              </a:rPr>
              <a:t>If student is first semester KG you only administer the Speaking and Listening domains </a:t>
            </a:r>
          </a:p>
          <a:p>
            <a:pPr marL="0" indent="0">
              <a:buNone/>
            </a:pPr>
            <a:endParaRPr lang="en-US" sz="2800" dirty="0">
              <a:latin typeface="Century Gothic" panose="020B0502020202020204" pitchFamily="34" charset="0"/>
            </a:endParaRPr>
          </a:p>
          <a:p>
            <a:pPr>
              <a:buFont typeface="Arial" panose="020B0604020202020204" pitchFamily="34" charset="0"/>
              <a:buChar char="•"/>
            </a:pPr>
            <a:r>
              <a:rPr lang="en-US" sz="2800" dirty="0">
                <a:latin typeface="Century Gothic" panose="020B0502020202020204" pitchFamily="34" charset="0"/>
              </a:rPr>
              <a:t>No quiz required </a:t>
            </a:r>
          </a:p>
          <a:p>
            <a:pPr marL="0" indent="0">
              <a:buNone/>
            </a:pPr>
            <a:endParaRPr lang="en-US" sz="2800" dirty="0">
              <a:latin typeface="Century Gothic" panose="020B0502020202020204" pitchFamily="34" charset="0"/>
            </a:endParaRPr>
          </a:p>
          <a:p>
            <a:pPr>
              <a:buFont typeface="Arial" panose="020B0604020202020204" pitchFamily="34" charset="0"/>
              <a:buChar char="•"/>
            </a:pPr>
            <a:r>
              <a:rPr lang="en-US" sz="2800" dirty="0">
                <a:latin typeface="Century Gothic" panose="020B0502020202020204" pitchFamily="34" charset="0"/>
              </a:rPr>
              <a:t>More information can be found </a:t>
            </a:r>
            <a:r>
              <a:rPr lang="en-US" sz="2800" dirty="0">
                <a:latin typeface="Century Gothic" panose="020B0502020202020204" pitchFamily="34" charset="0"/>
                <a:hlinkClick r:id="rId3"/>
              </a:rPr>
              <a:t>here:</a:t>
            </a:r>
            <a:endParaRPr lang="en-US" sz="2800" dirty="0">
              <a:latin typeface="Century Gothic" panose="020B0502020202020204" pitchFamily="34" charset="0"/>
            </a:endParaRPr>
          </a:p>
        </p:txBody>
      </p:sp>
    </p:spTree>
    <p:extLst>
      <p:ext uri="{BB962C8B-B14F-4D97-AF65-F5344CB8AC3E}">
        <p14:creationId xmlns:p14="http://schemas.microsoft.com/office/powerpoint/2010/main" val="7773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1915-177F-4544-B024-EDD27A416A3F}"/>
              </a:ext>
            </a:extLst>
          </p:cNvPr>
          <p:cNvSpPr>
            <a:spLocks noGrp="1"/>
          </p:cNvSpPr>
          <p:nvPr>
            <p:ph type="title"/>
          </p:nvPr>
        </p:nvSpPr>
        <p:spPr>
          <a:xfrm>
            <a:off x="2057400" y="0"/>
            <a:ext cx="7086600" cy="1143000"/>
          </a:xfrm>
        </p:spPr>
        <p:txBody>
          <a:bodyPr/>
          <a:lstStyle/>
          <a:p>
            <a:r>
              <a:rPr lang="en-US" altLang="en-US" sz="2800" dirty="0">
                <a:solidFill>
                  <a:schemeClr val="bg1"/>
                </a:solidFill>
                <a:latin typeface="Century Gothic" panose="020B0502020202020204" pitchFamily="34" charset="0"/>
              </a:rPr>
              <a:t>How to Access the Kindergarten W-APT</a:t>
            </a:r>
            <a:endParaRPr lang="en-US" sz="2800" dirty="0">
              <a:solidFill>
                <a:schemeClr val="bg1"/>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B2757005-BAB2-41DA-B6E6-2796FE0567AD}"/>
              </a:ext>
            </a:extLst>
          </p:cNvPr>
          <p:cNvSpPr>
            <a:spLocks noGrp="1"/>
          </p:cNvSpPr>
          <p:nvPr>
            <p:ph idx="1"/>
          </p:nvPr>
        </p:nvSpPr>
        <p:spPr>
          <a:xfrm>
            <a:off x="152400" y="1143000"/>
            <a:ext cx="8839200" cy="5181600"/>
          </a:xfrm>
        </p:spPr>
        <p:txBody>
          <a:bodyPr/>
          <a:lstStyle/>
          <a:p>
            <a:pPr marL="0" indent="0">
              <a:spcBef>
                <a:spcPct val="0"/>
              </a:spcBef>
              <a:spcAft>
                <a:spcPts val="1200"/>
              </a:spcAft>
              <a:buNone/>
            </a:pPr>
            <a:r>
              <a:rPr lang="en-US" altLang="en-US" sz="2800" dirty="0">
                <a:latin typeface="Century Gothic" panose="020B0502020202020204" pitchFamily="34" charset="0"/>
                <a:cs typeface="Calibri" panose="020F0502020204030204" pitchFamily="34" charset="0"/>
              </a:rPr>
              <a:t>Free and downloadable from </a:t>
            </a:r>
          </a:p>
          <a:p>
            <a:pPr marL="0" indent="0">
              <a:spcBef>
                <a:spcPct val="0"/>
              </a:spcBef>
              <a:spcAft>
                <a:spcPts val="1200"/>
              </a:spcAft>
              <a:buNone/>
            </a:pPr>
            <a:br>
              <a:rPr lang="en-US" altLang="en-US" sz="2800" dirty="0">
                <a:latin typeface="Century Gothic" panose="020B0502020202020204" pitchFamily="34" charset="0"/>
                <a:cs typeface="Calibri" panose="020F0502020204030204" pitchFamily="34" charset="0"/>
              </a:rPr>
            </a:br>
            <a:r>
              <a:rPr lang="en-US" altLang="en-US" sz="2800" b="1" dirty="0">
                <a:latin typeface="Century Gothic" panose="020B0502020202020204" pitchFamily="34" charset="0"/>
                <a:cs typeface="Calibri" panose="020F0502020204030204" pitchFamily="34" charset="0"/>
              </a:rPr>
              <a:t>My Account &amp; Secure Portal </a:t>
            </a:r>
            <a:r>
              <a:rPr lang="en-US" altLang="en-US" sz="2800" dirty="0">
                <a:latin typeface="Century Gothic" panose="020B0502020202020204" pitchFamily="34" charset="0"/>
                <a:cs typeface="Calibri" panose="020F0502020204030204" pitchFamily="34" charset="0"/>
              </a:rPr>
              <a:t>on </a:t>
            </a:r>
            <a:r>
              <a:rPr lang="en-US" altLang="en-US" sz="2800" dirty="0">
                <a:latin typeface="Century Gothic" panose="020B0502020202020204" pitchFamily="34" charset="0"/>
                <a:cs typeface="Calibri" panose="020F0502020204030204" pitchFamily="34" charset="0"/>
                <a:hlinkClick r:id="rId2"/>
              </a:rPr>
              <a:t>www.wida.us</a:t>
            </a:r>
            <a:br>
              <a:rPr lang="en-US" altLang="en-US" sz="2800" dirty="0">
                <a:latin typeface="Century Gothic" panose="020B0502020202020204" pitchFamily="34" charset="0"/>
                <a:cs typeface="Calibri" panose="020F0502020204030204" pitchFamily="34" charset="0"/>
              </a:rPr>
            </a:br>
            <a:r>
              <a:rPr lang="en-US" altLang="en-US" sz="2800" dirty="0">
                <a:latin typeface="Century Gothic" panose="020B0502020202020204" pitchFamily="34" charset="0"/>
                <a:cs typeface="Calibri" panose="020F0502020204030204" pitchFamily="34" charset="0"/>
              </a:rPr>
              <a:t> </a:t>
            </a:r>
          </a:p>
          <a:p>
            <a:pPr marL="0" indent="0">
              <a:spcBef>
                <a:spcPct val="0"/>
              </a:spcBef>
              <a:spcAft>
                <a:spcPts val="1200"/>
              </a:spcAft>
              <a:buNone/>
            </a:pPr>
            <a:endParaRPr lang="en-US" altLang="en-US" sz="2800" dirty="0">
              <a:latin typeface="Century Gothic" panose="020B0502020202020204" pitchFamily="34" charset="0"/>
              <a:cs typeface="Calibri" panose="020F0502020204030204" pitchFamily="34" charset="0"/>
            </a:endParaRPr>
          </a:p>
          <a:p>
            <a:pPr marL="804863" lvl="1" indent="-288925">
              <a:spcBef>
                <a:spcPct val="0"/>
              </a:spcBef>
              <a:spcAft>
                <a:spcPts val="1200"/>
              </a:spcAft>
            </a:pPr>
            <a:r>
              <a:rPr lang="en-US" altLang="en-US" dirty="0">
                <a:latin typeface="Century Gothic" panose="020B0502020202020204" pitchFamily="34" charset="0"/>
                <a:cs typeface="Calibri" panose="020F0502020204030204" pitchFamily="34" charset="0"/>
              </a:rPr>
              <a:t>Contact your District Testing Coordinator, or State Education Agency for accessibility </a:t>
            </a:r>
          </a:p>
          <a:p>
            <a:endParaRPr lang="en-US" dirty="0"/>
          </a:p>
        </p:txBody>
      </p:sp>
      <p:pic>
        <p:nvPicPr>
          <p:cNvPr id="4" name="Picture 3">
            <a:extLst>
              <a:ext uri="{FF2B5EF4-FFF2-40B4-BE49-F238E27FC236}">
                <a16:creationId xmlns:a16="http://schemas.microsoft.com/office/drawing/2014/main" id="{DC852548-5CA7-4039-B2A8-ADB58B159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990746"/>
            <a:ext cx="3667637" cy="495369"/>
          </a:xfrm>
          <a:prstGeom prst="rect">
            <a:avLst/>
          </a:prstGeom>
        </p:spPr>
      </p:pic>
    </p:spTree>
    <p:extLst>
      <p:ext uri="{BB962C8B-B14F-4D97-AF65-F5344CB8AC3E}">
        <p14:creationId xmlns:p14="http://schemas.microsoft.com/office/powerpoint/2010/main" val="3206891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4C52-5DCD-469C-A719-6ACA87D66765}"/>
              </a:ext>
            </a:extLst>
          </p:cNvPr>
          <p:cNvSpPr>
            <a:spLocks noGrp="1"/>
          </p:cNvSpPr>
          <p:nvPr>
            <p:ph type="title"/>
          </p:nvPr>
        </p:nvSpPr>
        <p:spPr>
          <a:xfrm>
            <a:off x="1371600" y="-76200"/>
            <a:ext cx="8229600" cy="1143000"/>
          </a:xfrm>
        </p:spPr>
        <p:txBody>
          <a:bodyPr/>
          <a:lstStyle/>
          <a:p>
            <a:r>
              <a:rPr lang="en-US" sz="4000" dirty="0">
                <a:solidFill>
                  <a:schemeClr val="bg1"/>
                </a:solidFill>
                <a:latin typeface="Century Gothic" panose="020B0502020202020204" pitchFamily="34" charset="0"/>
              </a:rPr>
              <a:t>Resources for KG W-APT</a:t>
            </a:r>
          </a:p>
        </p:txBody>
      </p:sp>
      <p:pic>
        <p:nvPicPr>
          <p:cNvPr id="7" name="Content Placeholder 6">
            <a:extLst>
              <a:ext uri="{FF2B5EF4-FFF2-40B4-BE49-F238E27FC236}">
                <a16:creationId xmlns:a16="http://schemas.microsoft.com/office/drawing/2014/main" id="{4F2F3078-A726-4AD6-8BEF-BFCCECE40853}"/>
              </a:ext>
            </a:extLst>
          </p:cNvPr>
          <p:cNvPicPr>
            <a:picLocks noGrp="1" noChangeAspect="1"/>
          </p:cNvPicPr>
          <p:nvPr>
            <p:ph idx="1"/>
          </p:nvPr>
        </p:nvPicPr>
        <p:blipFill>
          <a:blip r:embed="rId2"/>
          <a:stretch>
            <a:fillRect/>
          </a:stretch>
        </p:blipFill>
        <p:spPr>
          <a:xfrm>
            <a:off x="588681" y="990600"/>
            <a:ext cx="7966637" cy="5216769"/>
          </a:xfrm>
          <a:prstGeom prst="rect">
            <a:avLst/>
          </a:prstGeom>
        </p:spPr>
      </p:pic>
    </p:spTree>
    <p:extLst>
      <p:ext uri="{BB962C8B-B14F-4D97-AF65-F5344CB8AC3E}">
        <p14:creationId xmlns:p14="http://schemas.microsoft.com/office/powerpoint/2010/main" val="324862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B1B6EC4-475D-4825-A56F-C050E489B250}"/>
              </a:ext>
            </a:extLst>
          </p:cNvPr>
          <p:cNvPicPr>
            <a:picLocks noGrp="1" noChangeAspect="1"/>
          </p:cNvPicPr>
          <p:nvPr>
            <p:ph idx="1"/>
          </p:nvPr>
        </p:nvPicPr>
        <p:blipFill>
          <a:blip r:embed="rId2"/>
          <a:stretch>
            <a:fillRect/>
          </a:stretch>
        </p:blipFill>
        <p:spPr>
          <a:xfrm>
            <a:off x="990600" y="1081454"/>
            <a:ext cx="7620000" cy="5076636"/>
          </a:xfrm>
          <a:prstGeom prst="rect">
            <a:avLst/>
          </a:prstGeom>
        </p:spPr>
      </p:pic>
      <p:sp>
        <p:nvSpPr>
          <p:cNvPr id="2" name="Title 1">
            <a:extLst>
              <a:ext uri="{FF2B5EF4-FFF2-40B4-BE49-F238E27FC236}">
                <a16:creationId xmlns:a16="http://schemas.microsoft.com/office/drawing/2014/main" id="{B4444C52-5DCD-469C-A719-6ACA87D66765}"/>
              </a:ext>
            </a:extLst>
          </p:cNvPr>
          <p:cNvSpPr>
            <a:spLocks noGrp="1"/>
          </p:cNvSpPr>
          <p:nvPr>
            <p:ph type="title"/>
          </p:nvPr>
        </p:nvSpPr>
        <p:spPr>
          <a:xfrm>
            <a:off x="1371600" y="-76200"/>
            <a:ext cx="8229600" cy="1143000"/>
          </a:xfrm>
        </p:spPr>
        <p:txBody>
          <a:bodyPr/>
          <a:lstStyle/>
          <a:p>
            <a:r>
              <a:rPr lang="en-US" sz="4000" dirty="0">
                <a:solidFill>
                  <a:schemeClr val="bg1"/>
                </a:solidFill>
                <a:latin typeface="Century Gothic" panose="020B0502020202020204" pitchFamily="34" charset="0"/>
              </a:rPr>
              <a:t>Resources for KG W-APT</a:t>
            </a:r>
          </a:p>
        </p:txBody>
      </p:sp>
      <p:sp>
        <p:nvSpPr>
          <p:cNvPr id="5" name="Speech Bubble: Rectangle 4">
            <a:extLst>
              <a:ext uri="{FF2B5EF4-FFF2-40B4-BE49-F238E27FC236}">
                <a16:creationId xmlns:a16="http://schemas.microsoft.com/office/drawing/2014/main" id="{BFD2A51F-3513-426B-8AC3-3A64C9549F5D}"/>
              </a:ext>
            </a:extLst>
          </p:cNvPr>
          <p:cNvSpPr/>
          <p:nvPr/>
        </p:nvSpPr>
        <p:spPr>
          <a:xfrm>
            <a:off x="3276600" y="5486400"/>
            <a:ext cx="2514600" cy="838200"/>
          </a:xfrm>
          <a:prstGeom prst="wedgeRectCallout">
            <a:avLst>
              <a:gd name="adj1" fmla="val -27028"/>
              <a:gd name="adj2" fmla="val -9373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Everything you need to help you administer the KG W-APT can be found here</a:t>
            </a:r>
          </a:p>
        </p:txBody>
      </p:sp>
    </p:spTree>
    <p:extLst>
      <p:ext uri="{BB962C8B-B14F-4D97-AF65-F5344CB8AC3E}">
        <p14:creationId xmlns:p14="http://schemas.microsoft.com/office/powerpoint/2010/main" val="3905163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9461-72EE-4268-A274-C66FCBF3F189}"/>
              </a:ext>
            </a:extLst>
          </p:cNvPr>
          <p:cNvSpPr>
            <a:spLocks noGrp="1"/>
          </p:cNvSpPr>
          <p:nvPr>
            <p:ph type="title"/>
          </p:nvPr>
        </p:nvSpPr>
        <p:spPr>
          <a:xfrm>
            <a:off x="1295400" y="2003"/>
            <a:ext cx="8229600" cy="1143000"/>
          </a:xfrm>
        </p:spPr>
        <p:txBody>
          <a:bodyPr/>
          <a:lstStyle/>
          <a:p>
            <a:r>
              <a:rPr lang="en-US" sz="3200" dirty="0">
                <a:solidFill>
                  <a:schemeClr val="bg1"/>
                </a:solidFill>
                <a:latin typeface="Century Gothic" panose="020B0502020202020204" pitchFamily="34" charset="0"/>
              </a:rPr>
              <a:t>KG W-APT Entrance Criteria </a:t>
            </a:r>
            <a:endParaRPr lang="en-US" sz="3200" dirty="0"/>
          </a:p>
        </p:txBody>
      </p:sp>
      <p:pic>
        <p:nvPicPr>
          <p:cNvPr id="4" name="Content Placeholder 3">
            <a:extLst>
              <a:ext uri="{FF2B5EF4-FFF2-40B4-BE49-F238E27FC236}">
                <a16:creationId xmlns:a16="http://schemas.microsoft.com/office/drawing/2014/main" id="{7FFB44F1-BEA2-42C4-969D-03B077222F35}"/>
              </a:ext>
            </a:extLst>
          </p:cNvPr>
          <p:cNvPicPr>
            <a:picLocks noGrp="1" noChangeAspect="1"/>
          </p:cNvPicPr>
          <p:nvPr>
            <p:ph idx="1"/>
          </p:nvPr>
        </p:nvPicPr>
        <p:blipFill>
          <a:blip r:embed="rId2"/>
          <a:stretch>
            <a:fillRect/>
          </a:stretch>
        </p:blipFill>
        <p:spPr>
          <a:xfrm>
            <a:off x="38100" y="990600"/>
            <a:ext cx="9067800" cy="5487328"/>
          </a:xfrm>
          <a:prstGeom prst="rect">
            <a:avLst/>
          </a:prstGeom>
        </p:spPr>
      </p:pic>
    </p:spTree>
    <p:extLst>
      <p:ext uri="{BB962C8B-B14F-4D97-AF65-F5344CB8AC3E}">
        <p14:creationId xmlns:p14="http://schemas.microsoft.com/office/powerpoint/2010/main" val="193691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BCE29B-F279-445F-B9CF-A33188EF5548}"/>
              </a:ext>
            </a:extLst>
          </p:cNvPr>
          <p:cNvSpPr>
            <a:spLocks noGrp="1"/>
          </p:cNvSpPr>
          <p:nvPr>
            <p:ph type="title"/>
          </p:nvPr>
        </p:nvSpPr>
        <p:spPr/>
        <p:txBody>
          <a:bodyPr/>
          <a:lstStyle/>
          <a:p>
            <a:r>
              <a:rPr lang="en-US" dirty="0"/>
              <a:t>WIDA Screener online </a:t>
            </a:r>
          </a:p>
        </p:txBody>
      </p:sp>
      <p:sp>
        <p:nvSpPr>
          <p:cNvPr id="5" name="Text Placeholder 4">
            <a:extLst>
              <a:ext uri="{FF2B5EF4-FFF2-40B4-BE49-F238E27FC236}">
                <a16:creationId xmlns:a16="http://schemas.microsoft.com/office/drawing/2014/main" id="{6D262A32-2A0D-455E-A417-A43B6D8A2E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4536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54A1-052D-4B6C-BA6A-738EEB322099}"/>
              </a:ext>
            </a:extLst>
          </p:cNvPr>
          <p:cNvSpPr>
            <a:spLocks noGrp="1"/>
          </p:cNvSpPr>
          <p:nvPr>
            <p:ph type="title"/>
          </p:nvPr>
        </p:nvSpPr>
        <p:spPr>
          <a:xfrm>
            <a:off x="1600200" y="26377"/>
            <a:ext cx="8229600" cy="1143000"/>
          </a:xfrm>
        </p:spPr>
        <p:txBody>
          <a:bodyPr/>
          <a:lstStyle/>
          <a:p>
            <a:r>
              <a:rPr lang="en-US" sz="4000" dirty="0">
                <a:solidFill>
                  <a:schemeClr val="bg1"/>
                </a:solidFill>
              </a:rPr>
              <a:t>Who are English Learners?</a:t>
            </a:r>
          </a:p>
        </p:txBody>
      </p:sp>
      <p:pic>
        <p:nvPicPr>
          <p:cNvPr id="4" name="Content Placeholder 3">
            <a:extLst>
              <a:ext uri="{FF2B5EF4-FFF2-40B4-BE49-F238E27FC236}">
                <a16:creationId xmlns:a16="http://schemas.microsoft.com/office/drawing/2014/main" id="{AA0E6343-8EDE-4F50-AC94-823272A6DA89}"/>
              </a:ext>
            </a:extLst>
          </p:cNvPr>
          <p:cNvPicPr>
            <a:picLocks noGrp="1" noChangeAspect="1"/>
          </p:cNvPicPr>
          <p:nvPr>
            <p:ph idx="1"/>
          </p:nvPr>
        </p:nvPicPr>
        <p:blipFill>
          <a:blip r:embed="rId2"/>
          <a:stretch>
            <a:fillRect/>
          </a:stretch>
        </p:blipFill>
        <p:spPr>
          <a:xfrm>
            <a:off x="104965" y="1066800"/>
            <a:ext cx="8934069" cy="5334000"/>
          </a:xfrm>
          <a:prstGeom prst="rect">
            <a:avLst/>
          </a:prstGeom>
        </p:spPr>
      </p:pic>
    </p:spTree>
    <p:extLst>
      <p:ext uri="{BB962C8B-B14F-4D97-AF65-F5344CB8AC3E}">
        <p14:creationId xmlns:p14="http://schemas.microsoft.com/office/powerpoint/2010/main" val="2787989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84992"/>
            <a:ext cx="7620000" cy="1143000"/>
          </a:xfrm>
        </p:spPr>
        <p:txBody>
          <a:bodyPr/>
          <a:lstStyle/>
          <a:p>
            <a:r>
              <a:rPr lang="en-US" sz="2800" dirty="0">
                <a:solidFill>
                  <a:schemeClr val="bg1"/>
                </a:solidFill>
                <a:latin typeface="Century Gothic" panose="020B0502020202020204" pitchFamily="34" charset="0"/>
              </a:rPr>
              <a:t>WIDA Screener Online Grades 1-12</a:t>
            </a:r>
          </a:p>
        </p:txBody>
      </p:sp>
      <p:pic>
        <p:nvPicPr>
          <p:cNvPr id="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952851" y="2538245"/>
            <a:ext cx="5296180" cy="2482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438401" y="1143000"/>
            <a:ext cx="4124324" cy="1217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229" y="5234352"/>
            <a:ext cx="5993423" cy="76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6138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C01C-3C2B-4731-BC2A-E8CE108EC928}"/>
              </a:ext>
            </a:extLst>
          </p:cNvPr>
          <p:cNvSpPr>
            <a:spLocks noGrp="1"/>
          </p:cNvSpPr>
          <p:nvPr>
            <p:ph type="title"/>
          </p:nvPr>
        </p:nvSpPr>
        <p:spPr>
          <a:xfrm>
            <a:off x="1524000" y="-2931"/>
            <a:ext cx="8229600" cy="1143000"/>
          </a:xfrm>
        </p:spPr>
        <p:txBody>
          <a:bodyPr/>
          <a:lstStyle/>
          <a:p>
            <a:r>
              <a:rPr lang="en-US" sz="2800" dirty="0">
                <a:solidFill>
                  <a:schemeClr val="bg1"/>
                </a:solidFill>
                <a:latin typeface="Century Gothic" panose="020B0502020202020204" pitchFamily="34" charset="0"/>
              </a:rPr>
              <a:t>WIDA Screener Online Grades 1-12</a:t>
            </a:r>
          </a:p>
        </p:txBody>
      </p:sp>
      <p:sp>
        <p:nvSpPr>
          <p:cNvPr id="8" name="Content Placeholder 7">
            <a:extLst>
              <a:ext uri="{FF2B5EF4-FFF2-40B4-BE49-F238E27FC236}">
                <a16:creationId xmlns:a16="http://schemas.microsoft.com/office/drawing/2014/main" id="{4F4DEAF8-7E8A-41B8-A684-DF269E226A90}"/>
              </a:ext>
            </a:extLst>
          </p:cNvPr>
          <p:cNvSpPr>
            <a:spLocks noGrp="1"/>
          </p:cNvSpPr>
          <p:nvPr>
            <p:ph idx="1"/>
          </p:nvPr>
        </p:nvSpPr>
        <p:spPr>
          <a:xfrm>
            <a:off x="76200" y="990600"/>
            <a:ext cx="8839200" cy="5410199"/>
          </a:xfrm>
        </p:spPr>
        <p:txBody>
          <a:bodyPr/>
          <a:lstStyle/>
          <a:p>
            <a:r>
              <a:rPr lang="en-US" sz="2400" dirty="0">
                <a:latin typeface="Century Gothic" panose="020B0502020202020204" pitchFamily="34" charset="0"/>
              </a:rPr>
              <a:t>Grades second semester first grade -12</a:t>
            </a:r>
            <a:r>
              <a:rPr lang="en-US" sz="2400" baseline="30000" dirty="0">
                <a:latin typeface="Century Gothic" panose="020B0502020202020204" pitchFamily="34" charset="0"/>
              </a:rPr>
              <a:t>th</a:t>
            </a:r>
            <a:r>
              <a:rPr lang="en-US" sz="2400" dirty="0">
                <a:latin typeface="Century Gothic" panose="020B0502020202020204" pitchFamily="34" charset="0"/>
              </a:rPr>
              <a:t> grade </a:t>
            </a:r>
          </a:p>
          <a:p>
            <a:endParaRPr lang="en-US" sz="2400" dirty="0">
              <a:latin typeface="Century Gothic" panose="020B0502020202020204" pitchFamily="34" charset="0"/>
            </a:endParaRPr>
          </a:p>
          <a:p>
            <a:r>
              <a:rPr lang="en-US" sz="2400" dirty="0">
                <a:latin typeface="Century Gothic" panose="020B0502020202020204" pitchFamily="34" charset="0"/>
              </a:rPr>
              <a:t>Test administrator must complete all training requirements to give the WIDA Screener online</a:t>
            </a:r>
          </a:p>
          <a:p>
            <a:endParaRPr lang="en-US" sz="2400" dirty="0">
              <a:latin typeface="Century Gothic" panose="020B0502020202020204" pitchFamily="34" charset="0"/>
            </a:endParaRPr>
          </a:p>
          <a:p>
            <a:r>
              <a:rPr lang="en-US" sz="2400" dirty="0">
                <a:latin typeface="Century Gothic" panose="020B0502020202020204" pitchFamily="34" charset="0"/>
              </a:rPr>
              <a:t>Test administrator scores </a:t>
            </a:r>
            <a:r>
              <a:rPr lang="en-US" sz="2400" u="sng" dirty="0">
                <a:latin typeface="Century Gothic" panose="020B0502020202020204" pitchFamily="34" charset="0"/>
              </a:rPr>
              <a:t>Speaking</a:t>
            </a:r>
            <a:r>
              <a:rPr lang="en-US" sz="2400" dirty="0">
                <a:latin typeface="Century Gothic" panose="020B0502020202020204" pitchFamily="34" charset="0"/>
              </a:rPr>
              <a:t> and </a:t>
            </a:r>
            <a:r>
              <a:rPr lang="en-US" sz="2400" u="sng" dirty="0">
                <a:latin typeface="Century Gothic" panose="020B0502020202020204" pitchFamily="34" charset="0"/>
              </a:rPr>
              <a:t>Writing</a:t>
            </a:r>
            <a:r>
              <a:rPr lang="en-US" sz="2400" dirty="0">
                <a:latin typeface="Century Gothic" panose="020B0502020202020204" pitchFamily="34" charset="0"/>
              </a:rPr>
              <a:t> domains of WIDA screener </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Tech requirements are the same as the ACCESS for ELLs  assessment</a:t>
            </a:r>
          </a:p>
        </p:txBody>
      </p:sp>
    </p:spTree>
    <p:extLst>
      <p:ext uri="{BB962C8B-B14F-4D97-AF65-F5344CB8AC3E}">
        <p14:creationId xmlns:p14="http://schemas.microsoft.com/office/powerpoint/2010/main" val="316566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D93ED-D36A-4FC1-AB91-14AFD8F95B2E}"/>
              </a:ext>
            </a:extLst>
          </p:cNvPr>
          <p:cNvSpPr>
            <a:spLocks noGrp="1"/>
          </p:cNvSpPr>
          <p:nvPr>
            <p:ph type="title"/>
          </p:nvPr>
        </p:nvSpPr>
        <p:spPr>
          <a:xfrm>
            <a:off x="1524000" y="-76200"/>
            <a:ext cx="8229600" cy="1143000"/>
          </a:xfrm>
        </p:spPr>
        <p:txBody>
          <a:bodyPr/>
          <a:lstStyle/>
          <a:p>
            <a:r>
              <a:rPr lang="en-US" dirty="0">
                <a:solidFill>
                  <a:schemeClr val="bg1"/>
                </a:solidFill>
                <a:latin typeface="Century Gothic" panose="020B0502020202020204" pitchFamily="34" charset="0"/>
              </a:rPr>
              <a:t>Off-Grade Clustering </a:t>
            </a:r>
            <a:endParaRPr lang="en-US" dirty="0"/>
          </a:p>
        </p:txBody>
      </p:sp>
      <p:sp>
        <p:nvSpPr>
          <p:cNvPr id="3" name="Content Placeholder 2">
            <a:extLst>
              <a:ext uri="{FF2B5EF4-FFF2-40B4-BE49-F238E27FC236}">
                <a16:creationId xmlns:a16="http://schemas.microsoft.com/office/drawing/2014/main" id="{BCAC9E6E-0182-4216-8DA3-44D2DD8671B5}"/>
              </a:ext>
            </a:extLst>
          </p:cNvPr>
          <p:cNvSpPr>
            <a:spLocks noGrp="1"/>
          </p:cNvSpPr>
          <p:nvPr>
            <p:ph idx="1"/>
          </p:nvPr>
        </p:nvSpPr>
        <p:spPr>
          <a:xfrm>
            <a:off x="152400" y="1219200"/>
            <a:ext cx="8991600" cy="5181600"/>
          </a:xfrm>
        </p:spPr>
        <p:txBody>
          <a:bodyPr/>
          <a:lstStyle/>
          <a:p>
            <a:r>
              <a:rPr lang="en-US" sz="2800" dirty="0">
                <a:latin typeface="Century Gothic" panose="020B0502020202020204" pitchFamily="34" charset="0"/>
              </a:rPr>
              <a:t>For students in the first semester of the first year in a grade-level cluster, WIDA recommends the option of administering the lower grade cluster form</a:t>
            </a:r>
          </a:p>
        </p:txBody>
      </p:sp>
      <p:pic>
        <p:nvPicPr>
          <p:cNvPr id="4" name="Picture 3">
            <a:extLst>
              <a:ext uri="{FF2B5EF4-FFF2-40B4-BE49-F238E27FC236}">
                <a16:creationId xmlns:a16="http://schemas.microsoft.com/office/drawing/2014/main" id="{26D492BA-3626-469F-A262-AFA8308909D1}"/>
              </a:ext>
            </a:extLst>
          </p:cNvPr>
          <p:cNvPicPr>
            <a:picLocks noChangeAspect="1"/>
          </p:cNvPicPr>
          <p:nvPr/>
        </p:nvPicPr>
        <p:blipFill>
          <a:blip r:embed="rId2"/>
          <a:stretch>
            <a:fillRect/>
          </a:stretch>
        </p:blipFill>
        <p:spPr>
          <a:xfrm>
            <a:off x="381000" y="3429000"/>
            <a:ext cx="8230313" cy="20118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8546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1E3E-8B1D-44F7-9FB3-79CAA5E0BD68}"/>
              </a:ext>
            </a:extLst>
          </p:cNvPr>
          <p:cNvSpPr>
            <a:spLocks noGrp="1"/>
          </p:cNvSpPr>
          <p:nvPr>
            <p:ph type="title"/>
          </p:nvPr>
        </p:nvSpPr>
        <p:spPr>
          <a:xfrm>
            <a:off x="1600200" y="-76200"/>
            <a:ext cx="8229600" cy="1143000"/>
          </a:xfrm>
        </p:spPr>
        <p:txBody>
          <a:bodyPr/>
          <a:lstStyle/>
          <a:p>
            <a:r>
              <a:rPr lang="en-US" sz="4000" dirty="0">
                <a:solidFill>
                  <a:schemeClr val="bg1"/>
                </a:solidFill>
              </a:rPr>
              <a:t>Technology Requirements </a:t>
            </a:r>
          </a:p>
        </p:txBody>
      </p:sp>
      <p:sp>
        <p:nvSpPr>
          <p:cNvPr id="3" name="Content Placeholder 2">
            <a:extLst>
              <a:ext uri="{FF2B5EF4-FFF2-40B4-BE49-F238E27FC236}">
                <a16:creationId xmlns:a16="http://schemas.microsoft.com/office/drawing/2014/main" id="{3252D074-5C19-487E-B92F-D929DAFBD913}"/>
              </a:ext>
            </a:extLst>
          </p:cNvPr>
          <p:cNvSpPr>
            <a:spLocks noGrp="1"/>
          </p:cNvSpPr>
          <p:nvPr>
            <p:ph idx="1"/>
          </p:nvPr>
        </p:nvSpPr>
        <p:spPr>
          <a:xfrm>
            <a:off x="76200" y="914400"/>
            <a:ext cx="8991600" cy="5562600"/>
          </a:xfrm>
        </p:spPr>
        <p:txBody>
          <a:bodyPr/>
          <a:lstStyle/>
          <a:p>
            <a:r>
              <a:rPr lang="en-US" sz="2800" dirty="0">
                <a:latin typeface="Century Gothic" panose="020B0502020202020204" pitchFamily="34" charset="0"/>
              </a:rPr>
              <a:t>Technology requirements are the same as for ACCESS for ELLs:</a:t>
            </a:r>
          </a:p>
          <a:p>
            <a:pPr marL="0" indent="0">
              <a:buNone/>
            </a:pPr>
            <a:r>
              <a:rPr lang="en-US" sz="2800" dirty="0">
                <a:latin typeface="Century Gothic" panose="020B0502020202020204" pitchFamily="34" charset="0"/>
              </a:rPr>
              <a:t>	- WIDA AMS</a:t>
            </a:r>
          </a:p>
          <a:p>
            <a:pPr marL="0" indent="0">
              <a:buNone/>
            </a:pPr>
            <a:r>
              <a:rPr lang="en-US" sz="2800" dirty="0">
                <a:latin typeface="Century Gothic" panose="020B0502020202020204" pitchFamily="34" charset="0"/>
              </a:rPr>
              <a:t>	- TSM (Testing Site Manager)</a:t>
            </a:r>
          </a:p>
          <a:p>
            <a:pPr marL="0" indent="0">
              <a:buNone/>
            </a:pPr>
            <a:r>
              <a:rPr lang="en-US" sz="2800" dirty="0">
                <a:latin typeface="Century Gothic" panose="020B0502020202020204" pitchFamily="34" charset="0"/>
              </a:rPr>
              <a:t>	- Secure INSIGHT Browser</a:t>
            </a:r>
          </a:p>
          <a:p>
            <a:pPr marL="0" indent="0">
              <a:buNone/>
            </a:pPr>
            <a:endParaRPr lang="en-US" sz="2800" dirty="0">
              <a:latin typeface="Century Gothic" panose="020B0502020202020204" pitchFamily="34" charset="0"/>
            </a:endParaRPr>
          </a:p>
          <a:p>
            <a:r>
              <a:rPr lang="en-US" sz="2800" dirty="0">
                <a:latin typeface="Century Gothic" panose="020B0502020202020204" pitchFamily="34" charset="0"/>
              </a:rPr>
              <a:t>What is different?</a:t>
            </a:r>
          </a:p>
          <a:p>
            <a:pPr marL="0" indent="0">
              <a:buNone/>
            </a:pPr>
            <a:r>
              <a:rPr lang="en-US" sz="2800" dirty="0">
                <a:latin typeface="Century Gothic" panose="020B0502020202020204" pitchFamily="34" charset="0"/>
              </a:rPr>
              <a:t>	- </a:t>
            </a:r>
            <a:r>
              <a:rPr lang="en-US" sz="2400" dirty="0">
                <a:latin typeface="Century Gothic" panose="020B0502020202020204" pitchFamily="34" charset="0"/>
              </a:rPr>
              <a:t>student files &amp; test sessions are created locally</a:t>
            </a:r>
          </a:p>
          <a:p>
            <a:pPr marL="0" indent="0">
              <a:buNone/>
            </a:pPr>
            <a:r>
              <a:rPr lang="en-US" sz="2400" dirty="0">
                <a:latin typeface="Century Gothic" panose="020B0502020202020204" pitchFamily="34" charset="0"/>
              </a:rPr>
              <a:t>	- Using WIDA AMS to locally score Speaking and 		  Writing </a:t>
            </a:r>
          </a:p>
        </p:txBody>
      </p:sp>
      <p:pic>
        <p:nvPicPr>
          <p:cNvPr id="4" name="Picture 3">
            <a:extLst>
              <a:ext uri="{FF2B5EF4-FFF2-40B4-BE49-F238E27FC236}">
                <a16:creationId xmlns:a16="http://schemas.microsoft.com/office/drawing/2014/main" id="{E6E15D92-3A19-4FF9-929A-584DDB43E903}"/>
              </a:ext>
            </a:extLst>
          </p:cNvPr>
          <p:cNvPicPr>
            <a:picLocks noChangeAspect="1"/>
          </p:cNvPicPr>
          <p:nvPr/>
        </p:nvPicPr>
        <p:blipFill>
          <a:blip r:embed="rId2"/>
          <a:stretch>
            <a:fillRect/>
          </a:stretch>
        </p:blipFill>
        <p:spPr>
          <a:xfrm>
            <a:off x="6096000" y="1752600"/>
            <a:ext cx="2566276"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6543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B0C2-DC50-49EB-A277-DFE221559307}"/>
              </a:ext>
            </a:extLst>
          </p:cNvPr>
          <p:cNvSpPr>
            <a:spLocks noGrp="1"/>
          </p:cNvSpPr>
          <p:nvPr>
            <p:ph type="title"/>
          </p:nvPr>
        </p:nvSpPr>
        <p:spPr>
          <a:xfrm>
            <a:off x="1447800" y="-117231"/>
            <a:ext cx="8229600" cy="1143000"/>
          </a:xfrm>
        </p:spPr>
        <p:txBody>
          <a:bodyPr/>
          <a:lstStyle/>
          <a:p>
            <a:r>
              <a:rPr lang="en-US" dirty="0">
                <a:solidFill>
                  <a:schemeClr val="bg1"/>
                </a:solidFill>
                <a:latin typeface="Century Gothic" panose="020B0502020202020204" pitchFamily="34" charset="0"/>
              </a:rPr>
              <a:t>Technology Resources </a:t>
            </a:r>
            <a:endParaRPr lang="en-US" dirty="0">
              <a:latin typeface="Century Gothic" panose="020B0502020202020204" pitchFamily="34" charset="0"/>
            </a:endParaRPr>
          </a:p>
        </p:txBody>
      </p:sp>
      <p:pic>
        <p:nvPicPr>
          <p:cNvPr id="6" name="Content Placeholder 5">
            <a:extLst>
              <a:ext uri="{FF2B5EF4-FFF2-40B4-BE49-F238E27FC236}">
                <a16:creationId xmlns:a16="http://schemas.microsoft.com/office/drawing/2014/main" id="{415843FA-8233-400A-BDED-2DA37EA1D85B}"/>
              </a:ext>
            </a:extLst>
          </p:cNvPr>
          <p:cNvPicPr>
            <a:picLocks noGrp="1" noChangeAspect="1"/>
          </p:cNvPicPr>
          <p:nvPr>
            <p:ph idx="1"/>
          </p:nvPr>
        </p:nvPicPr>
        <p:blipFill>
          <a:blip r:embed="rId2"/>
          <a:stretch>
            <a:fillRect/>
          </a:stretch>
        </p:blipFill>
        <p:spPr>
          <a:xfrm>
            <a:off x="103960" y="1025769"/>
            <a:ext cx="9040040" cy="5105400"/>
          </a:xfrm>
          <a:prstGeom prst="rect">
            <a:avLst/>
          </a:prstGeom>
        </p:spPr>
      </p:pic>
    </p:spTree>
    <p:extLst>
      <p:ext uri="{BB962C8B-B14F-4D97-AF65-F5344CB8AC3E}">
        <p14:creationId xmlns:p14="http://schemas.microsoft.com/office/powerpoint/2010/main" val="1551868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22D3-F162-400F-A6B7-3023E19DA7A2}"/>
              </a:ext>
            </a:extLst>
          </p:cNvPr>
          <p:cNvSpPr>
            <a:spLocks noGrp="1"/>
          </p:cNvSpPr>
          <p:nvPr>
            <p:ph type="title"/>
          </p:nvPr>
        </p:nvSpPr>
        <p:spPr>
          <a:xfrm>
            <a:off x="1371600" y="-76200"/>
            <a:ext cx="8229600" cy="1143000"/>
          </a:xfrm>
        </p:spPr>
        <p:txBody>
          <a:bodyPr/>
          <a:lstStyle/>
          <a:p>
            <a:r>
              <a:rPr lang="en-US" sz="4000" dirty="0">
                <a:solidFill>
                  <a:schemeClr val="bg1"/>
                </a:solidFill>
              </a:rPr>
              <a:t>Technology Coordinator </a:t>
            </a:r>
          </a:p>
        </p:txBody>
      </p:sp>
      <p:sp>
        <p:nvSpPr>
          <p:cNvPr id="3" name="Content Placeholder 2">
            <a:extLst>
              <a:ext uri="{FF2B5EF4-FFF2-40B4-BE49-F238E27FC236}">
                <a16:creationId xmlns:a16="http://schemas.microsoft.com/office/drawing/2014/main" id="{1B350545-F46D-41F2-85F2-F1024D295D7F}"/>
              </a:ext>
            </a:extLst>
          </p:cNvPr>
          <p:cNvSpPr>
            <a:spLocks noGrp="1"/>
          </p:cNvSpPr>
          <p:nvPr>
            <p:ph idx="1"/>
          </p:nvPr>
        </p:nvSpPr>
        <p:spPr>
          <a:xfrm>
            <a:off x="152400" y="990600"/>
            <a:ext cx="8915400" cy="5257800"/>
          </a:xfrm>
        </p:spPr>
        <p:txBody>
          <a:bodyPr/>
          <a:lstStyle/>
          <a:p>
            <a:r>
              <a:rPr lang="en-US" dirty="0"/>
              <a:t>Will need an account for WIDA AMS</a:t>
            </a:r>
          </a:p>
          <a:p>
            <a:endParaRPr lang="en-US" dirty="0"/>
          </a:p>
          <a:p>
            <a:pPr marL="0" indent="0">
              <a:buNone/>
            </a:pPr>
            <a:endParaRPr lang="en-US" dirty="0"/>
          </a:p>
          <a:p>
            <a:r>
              <a:rPr lang="en-US" dirty="0"/>
              <a:t>All downloads and resources are found in WIDA AMS</a:t>
            </a:r>
          </a:p>
          <a:p>
            <a:endParaRPr lang="en-US" dirty="0"/>
          </a:p>
          <a:p>
            <a:pPr marL="0" indent="0">
              <a:buNone/>
            </a:pPr>
            <a:endParaRPr lang="en-US" dirty="0"/>
          </a:p>
          <a:p>
            <a:r>
              <a:rPr lang="en-US" dirty="0"/>
              <a:t>Technology Coordinators do not need a WIDA website account </a:t>
            </a:r>
          </a:p>
        </p:txBody>
      </p:sp>
    </p:spTree>
    <p:extLst>
      <p:ext uri="{BB962C8B-B14F-4D97-AF65-F5344CB8AC3E}">
        <p14:creationId xmlns:p14="http://schemas.microsoft.com/office/powerpoint/2010/main" val="3402241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FE65-2793-4E96-8C96-E11A5C4F262B}"/>
              </a:ext>
            </a:extLst>
          </p:cNvPr>
          <p:cNvSpPr>
            <a:spLocks noGrp="1"/>
          </p:cNvSpPr>
          <p:nvPr>
            <p:ph type="title"/>
          </p:nvPr>
        </p:nvSpPr>
        <p:spPr>
          <a:xfrm>
            <a:off x="1524000" y="-76200"/>
            <a:ext cx="8229600" cy="1143000"/>
          </a:xfrm>
        </p:spPr>
        <p:txBody>
          <a:bodyPr/>
          <a:lstStyle/>
          <a:p>
            <a:r>
              <a:rPr lang="en-US" sz="4000" dirty="0">
                <a:solidFill>
                  <a:schemeClr val="bg1"/>
                </a:solidFill>
                <a:latin typeface="Century Gothic" panose="020B0502020202020204" pitchFamily="34" charset="0"/>
              </a:rPr>
              <a:t>Training Materials for TAs</a:t>
            </a:r>
          </a:p>
        </p:txBody>
      </p:sp>
      <p:sp>
        <p:nvSpPr>
          <p:cNvPr id="3" name="Content Placeholder 2">
            <a:extLst>
              <a:ext uri="{FF2B5EF4-FFF2-40B4-BE49-F238E27FC236}">
                <a16:creationId xmlns:a16="http://schemas.microsoft.com/office/drawing/2014/main" id="{EF7B70F6-7F15-449A-806C-6BB622565E08}"/>
              </a:ext>
            </a:extLst>
          </p:cNvPr>
          <p:cNvSpPr>
            <a:spLocks noGrp="1"/>
          </p:cNvSpPr>
          <p:nvPr>
            <p:ph idx="1"/>
          </p:nvPr>
        </p:nvSpPr>
        <p:spPr>
          <a:xfrm>
            <a:off x="457200" y="1093177"/>
            <a:ext cx="8382000" cy="5231423"/>
          </a:xfrm>
        </p:spPr>
        <p:txBody>
          <a:bodyPr/>
          <a:lstStyle/>
          <a:p>
            <a:r>
              <a:rPr lang="en-US" dirty="0">
                <a:latin typeface="Century Gothic" panose="020B0502020202020204" pitchFamily="34" charset="0"/>
              </a:rPr>
              <a:t>Online Screener training course</a:t>
            </a:r>
          </a:p>
          <a:p>
            <a:r>
              <a:rPr lang="en-US" dirty="0">
                <a:latin typeface="Century Gothic" panose="020B0502020202020204" pitchFamily="34" charset="0"/>
              </a:rPr>
              <a:t>Online Test Administrator Manual</a:t>
            </a:r>
          </a:p>
          <a:p>
            <a:r>
              <a:rPr lang="en-US" dirty="0">
                <a:latin typeface="Century Gothic" panose="020B0502020202020204" pitchFamily="34" charset="0"/>
              </a:rPr>
              <a:t>WIDA AMS User Guide</a:t>
            </a:r>
          </a:p>
          <a:p>
            <a:r>
              <a:rPr lang="en-US" dirty="0">
                <a:latin typeface="Century Gothic" panose="020B0502020202020204" pitchFamily="34" charset="0"/>
              </a:rPr>
              <a:t>4 modules:</a:t>
            </a:r>
          </a:p>
          <a:p>
            <a:pPr marL="0" indent="0">
              <a:buNone/>
            </a:pPr>
            <a:r>
              <a:rPr lang="en-US" dirty="0">
                <a:latin typeface="Century Gothic" panose="020B0502020202020204" pitchFamily="34" charset="0"/>
              </a:rPr>
              <a:t>	- Launching the screener</a:t>
            </a:r>
          </a:p>
          <a:p>
            <a:pPr marL="0" indent="0">
              <a:buNone/>
            </a:pPr>
            <a:r>
              <a:rPr lang="en-US" dirty="0">
                <a:latin typeface="Century Gothic" panose="020B0502020202020204" pitchFamily="34" charset="0"/>
              </a:rPr>
              <a:t>	- Administering screener</a:t>
            </a:r>
          </a:p>
          <a:p>
            <a:pPr marL="0" indent="0">
              <a:buNone/>
            </a:pPr>
            <a:r>
              <a:rPr lang="en-US" dirty="0">
                <a:latin typeface="Century Gothic" panose="020B0502020202020204" pitchFamily="34" charset="0"/>
              </a:rPr>
              <a:t>	- Screener scoring</a:t>
            </a:r>
          </a:p>
          <a:p>
            <a:pPr marL="0" indent="0">
              <a:buNone/>
            </a:pPr>
            <a:r>
              <a:rPr lang="en-US" dirty="0">
                <a:latin typeface="Century Gothic" panose="020B0502020202020204" pitchFamily="34" charset="0"/>
              </a:rPr>
              <a:t>	- Accessing score reports </a:t>
            </a:r>
          </a:p>
        </p:txBody>
      </p:sp>
      <p:pic>
        <p:nvPicPr>
          <p:cNvPr id="5" name="Picture 4">
            <a:extLst>
              <a:ext uri="{FF2B5EF4-FFF2-40B4-BE49-F238E27FC236}">
                <a16:creationId xmlns:a16="http://schemas.microsoft.com/office/drawing/2014/main" id="{32C2278F-51DC-435D-8915-00505D7B1FB8}"/>
              </a:ext>
            </a:extLst>
          </p:cNvPr>
          <p:cNvPicPr>
            <a:picLocks noChangeAspect="1"/>
          </p:cNvPicPr>
          <p:nvPr/>
        </p:nvPicPr>
        <p:blipFill>
          <a:blip r:embed="rId2"/>
          <a:stretch>
            <a:fillRect/>
          </a:stretch>
        </p:blipFill>
        <p:spPr>
          <a:xfrm rot="2254372">
            <a:off x="5959615" y="2936066"/>
            <a:ext cx="3092442" cy="1353503"/>
          </a:xfrm>
          <a:prstGeom prst="rect">
            <a:avLst/>
          </a:prstGeom>
        </p:spPr>
      </p:pic>
    </p:spTree>
    <p:extLst>
      <p:ext uri="{BB962C8B-B14F-4D97-AF65-F5344CB8AC3E}">
        <p14:creationId xmlns:p14="http://schemas.microsoft.com/office/powerpoint/2010/main" val="3380278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6234"/>
            <a:ext cx="9144000" cy="609600"/>
          </a:xfrm>
        </p:spPr>
        <p:txBody>
          <a:bodyPr/>
          <a:lstStyle/>
          <a:p>
            <a:r>
              <a:rPr lang="en-US" sz="2800" dirty="0">
                <a:solidFill>
                  <a:schemeClr val="bg1"/>
                </a:solidFill>
                <a:latin typeface="Century Gothic" panose="020B0502020202020204" pitchFamily="34" charset="0"/>
              </a:rPr>
              <a:t>WIDA Screener Training Requirements</a:t>
            </a:r>
          </a:p>
        </p:txBody>
      </p:sp>
      <p:sp>
        <p:nvSpPr>
          <p:cNvPr id="5" name="TextBox 4"/>
          <p:cNvSpPr txBox="1"/>
          <p:nvPr/>
        </p:nvSpPr>
        <p:spPr>
          <a:xfrm>
            <a:off x="1143000" y="5832229"/>
            <a:ext cx="7315200" cy="646331"/>
          </a:xfrm>
          <a:prstGeom prst="rect">
            <a:avLst/>
          </a:prstGeom>
          <a:noFill/>
        </p:spPr>
        <p:txBody>
          <a:bodyPr wrap="square" rtlCol="0">
            <a:spAutoFit/>
          </a:bodyPr>
          <a:lstStyle/>
          <a:p>
            <a:pPr algn="ctr"/>
            <a:r>
              <a:rPr lang="en-US" b="1" dirty="0">
                <a:solidFill>
                  <a:srgbClr val="FF0000"/>
                </a:solidFill>
                <a:latin typeface="Century Gothic" panose="020B0502020202020204" pitchFamily="34" charset="0"/>
              </a:rPr>
              <a:t>Quizzes must be passed with an 80% or higher to become certified to give the WIDA Online Screener</a:t>
            </a:r>
          </a:p>
        </p:txBody>
      </p:sp>
      <p:pic>
        <p:nvPicPr>
          <p:cNvPr id="11" name="Picture 10">
            <a:extLst>
              <a:ext uri="{FF2B5EF4-FFF2-40B4-BE49-F238E27FC236}">
                <a16:creationId xmlns:a16="http://schemas.microsoft.com/office/drawing/2014/main" id="{1DC4FA12-EB33-4B51-86AD-61C0EE9ECEEB}"/>
              </a:ext>
            </a:extLst>
          </p:cNvPr>
          <p:cNvPicPr>
            <a:picLocks noChangeAspect="1"/>
          </p:cNvPicPr>
          <p:nvPr/>
        </p:nvPicPr>
        <p:blipFill>
          <a:blip r:embed="rId2"/>
          <a:stretch>
            <a:fillRect/>
          </a:stretch>
        </p:blipFill>
        <p:spPr>
          <a:xfrm>
            <a:off x="4708148" y="2304373"/>
            <a:ext cx="4397371" cy="2108575"/>
          </a:xfrm>
          <a:prstGeom prst="rect">
            <a:avLst/>
          </a:prstGeom>
        </p:spPr>
      </p:pic>
      <p:sp>
        <p:nvSpPr>
          <p:cNvPr id="13" name="Arrow: Down 12">
            <a:extLst>
              <a:ext uri="{FF2B5EF4-FFF2-40B4-BE49-F238E27FC236}">
                <a16:creationId xmlns:a16="http://schemas.microsoft.com/office/drawing/2014/main" id="{EE74AE5C-E2F0-4A8E-A763-CB0E468EFA65}"/>
              </a:ext>
            </a:extLst>
          </p:cNvPr>
          <p:cNvSpPr/>
          <p:nvPr/>
        </p:nvSpPr>
        <p:spPr>
          <a:xfrm>
            <a:off x="6248400" y="1524000"/>
            <a:ext cx="381000" cy="6858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1EF7C160-1DA6-4268-9C97-8BFD064BE78D}"/>
              </a:ext>
            </a:extLst>
          </p:cNvPr>
          <p:cNvSpPr/>
          <p:nvPr/>
        </p:nvSpPr>
        <p:spPr>
          <a:xfrm>
            <a:off x="7315200" y="1524000"/>
            <a:ext cx="381000" cy="6858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8" name="Arrow: Down 17">
            <a:extLst>
              <a:ext uri="{FF2B5EF4-FFF2-40B4-BE49-F238E27FC236}">
                <a16:creationId xmlns:a16="http://schemas.microsoft.com/office/drawing/2014/main" id="{0360BCB8-998C-4DC8-8717-A5D39455AC50}"/>
              </a:ext>
            </a:extLst>
          </p:cNvPr>
          <p:cNvSpPr/>
          <p:nvPr/>
        </p:nvSpPr>
        <p:spPr>
          <a:xfrm rot="10800000">
            <a:off x="5181600" y="4446539"/>
            <a:ext cx="381000" cy="6858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505ACAEB-85E3-4154-88E5-936043501986}"/>
              </a:ext>
            </a:extLst>
          </p:cNvPr>
          <p:cNvSpPr/>
          <p:nvPr/>
        </p:nvSpPr>
        <p:spPr>
          <a:xfrm rot="10800000">
            <a:off x="6248400" y="4446539"/>
            <a:ext cx="381000" cy="6858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6FBF7AF5-9515-44C3-9362-CA7252DD4DB7}"/>
              </a:ext>
            </a:extLst>
          </p:cNvPr>
          <p:cNvPicPr>
            <a:picLocks noGrp="1" noChangeAspect="1"/>
          </p:cNvPicPr>
          <p:nvPr>
            <p:ph idx="1"/>
          </p:nvPr>
        </p:nvPicPr>
        <p:blipFill>
          <a:blip r:embed="rId3"/>
          <a:stretch>
            <a:fillRect/>
          </a:stretch>
        </p:blipFill>
        <p:spPr>
          <a:xfrm>
            <a:off x="229171" y="1371600"/>
            <a:ext cx="4571429" cy="3657600"/>
          </a:xfrm>
          <a:prstGeom prst="rect">
            <a:avLst/>
          </a:prstGeom>
        </p:spPr>
      </p:pic>
      <p:cxnSp>
        <p:nvCxnSpPr>
          <p:cNvPr id="8" name="Straight Arrow Connector 7">
            <a:extLst>
              <a:ext uri="{FF2B5EF4-FFF2-40B4-BE49-F238E27FC236}">
                <a16:creationId xmlns:a16="http://schemas.microsoft.com/office/drawing/2014/main" id="{CD74AB52-A67D-490A-A2C1-AAECF36A02CC}"/>
              </a:ext>
            </a:extLst>
          </p:cNvPr>
          <p:cNvCxnSpPr>
            <a:cxnSpLocks/>
          </p:cNvCxnSpPr>
          <p:nvPr/>
        </p:nvCxnSpPr>
        <p:spPr>
          <a:xfrm flipH="1" flipV="1">
            <a:off x="2173033" y="2705100"/>
            <a:ext cx="2535115" cy="6535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30436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E7735-5EE4-47EE-9D43-2288D524E5D8}"/>
              </a:ext>
            </a:extLst>
          </p:cNvPr>
          <p:cNvSpPr>
            <a:spLocks noGrp="1"/>
          </p:cNvSpPr>
          <p:nvPr>
            <p:ph type="title"/>
          </p:nvPr>
        </p:nvSpPr>
        <p:spPr>
          <a:xfrm>
            <a:off x="1447800" y="-76200"/>
            <a:ext cx="8229600" cy="1143000"/>
          </a:xfrm>
        </p:spPr>
        <p:txBody>
          <a:bodyPr/>
          <a:lstStyle/>
          <a:p>
            <a:r>
              <a:rPr lang="en-US" sz="3200" dirty="0">
                <a:solidFill>
                  <a:schemeClr val="bg1"/>
                </a:solidFill>
                <a:latin typeface="Century Gothic" panose="020B0502020202020204" pitchFamily="34" charset="0"/>
              </a:rPr>
              <a:t>Administering Online Screener </a:t>
            </a:r>
          </a:p>
        </p:txBody>
      </p:sp>
      <p:sp>
        <p:nvSpPr>
          <p:cNvPr id="3" name="Content Placeholder 2">
            <a:extLst>
              <a:ext uri="{FF2B5EF4-FFF2-40B4-BE49-F238E27FC236}">
                <a16:creationId xmlns:a16="http://schemas.microsoft.com/office/drawing/2014/main" id="{1A01EC45-801D-4391-B697-6A10A218143D}"/>
              </a:ext>
            </a:extLst>
          </p:cNvPr>
          <p:cNvSpPr>
            <a:spLocks noGrp="1"/>
          </p:cNvSpPr>
          <p:nvPr>
            <p:ph idx="1"/>
          </p:nvPr>
        </p:nvSpPr>
        <p:spPr>
          <a:xfrm>
            <a:off x="152400" y="914400"/>
            <a:ext cx="8915400" cy="5486400"/>
          </a:xfrm>
        </p:spPr>
        <p:txBody>
          <a:bodyPr/>
          <a:lstStyle/>
          <a:p>
            <a:r>
              <a:rPr lang="en-US" sz="2400" dirty="0">
                <a:latin typeface="Century Gothic" panose="020B0502020202020204" pitchFamily="34" charset="0"/>
              </a:rPr>
              <a:t>One test ticket for the entire test</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TA scripts are available on training course for local download and printing</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TA prints </a:t>
            </a:r>
            <a:r>
              <a:rPr lang="en-US" sz="2400" b="1" dirty="0">
                <a:latin typeface="Century Gothic" panose="020B0502020202020204" pitchFamily="34" charset="0"/>
              </a:rPr>
              <a:t>Writing</a:t>
            </a:r>
            <a:r>
              <a:rPr lang="en-US" sz="2400" dirty="0">
                <a:latin typeface="Century Gothic" panose="020B0502020202020204" pitchFamily="34" charset="0"/>
              </a:rPr>
              <a:t> Test Booklets (</a:t>
            </a:r>
            <a:r>
              <a:rPr lang="en-US" sz="2400" b="1" dirty="0">
                <a:latin typeface="Century Gothic" panose="020B0502020202020204" pitchFamily="34" charset="0"/>
              </a:rPr>
              <a:t>Grades 1-3</a:t>
            </a:r>
            <a:r>
              <a:rPr lang="en-US" sz="2400" dirty="0">
                <a:latin typeface="Century Gothic" panose="020B0502020202020204" pitchFamily="34" charset="0"/>
              </a:rPr>
              <a:t>) and distribute based on Tier assignment during test</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Student must open and click through the Writing domain even if they are taking the test on paper</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Tier assignment shown on student screen</a:t>
            </a:r>
          </a:p>
          <a:p>
            <a:pPr marL="0" indent="0">
              <a:buNone/>
            </a:pPr>
            <a:endParaRPr lang="en-US" dirty="0"/>
          </a:p>
        </p:txBody>
      </p:sp>
    </p:spTree>
    <p:extLst>
      <p:ext uri="{BB962C8B-B14F-4D97-AF65-F5344CB8AC3E}">
        <p14:creationId xmlns:p14="http://schemas.microsoft.com/office/powerpoint/2010/main" val="3542641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8229600" cy="1143000"/>
          </a:xfrm>
        </p:spPr>
        <p:txBody>
          <a:bodyPr/>
          <a:lstStyle/>
          <a:p>
            <a:r>
              <a:rPr lang="en-US" sz="3200" dirty="0">
                <a:solidFill>
                  <a:schemeClr val="bg1"/>
                </a:solidFill>
                <a:latin typeface="Century Gothic" panose="020B0502020202020204" pitchFamily="34" charset="0"/>
              </a:rPr>
              <a:t>WIDA Screener Entrance Criteria</a:t>
            </a:r>
          </a:p>
        </p:txBody>
      </p:sp>
      <p:sp>
        <p:nvSpPr>
          <p:cNvPr id="3" name="Content Placeholder 2"/>
          <p:cNvSpPr>
            <a:spLocks noGrp="1"/>
          </p:cNvSpPr>
          <p:nvPr>
            <p:ph idx="1"/>
          </p:nvPr>
        </p:nvSpPr>
        <p:spPr>
          <a:xfrm>
            <a:off x="228600" y="1143000"/>
            <a:ext cx="8686800" cy="5181600"/>
          </a:xfrm>
        </p:spPr>
        <p:txBody>
          <a:bodyPr/>
          <a:lstStyle/>
          <a:p>
            <a:pPr marL="0" indent="0">
              <a:buNone/>
            </a:pPr>
            <a:r>
              <a:rPr lang="en-US" b="1" dirty="0">
                <a:latin typeface="Century Gothic" panose="020B0502020202020204" pitchFamily="34" charset="0"/>
              </a:rPr>
              <a:t>Grades 1-12 WIDA Screener:</a:t>
            </a:r>
          </a:p>
          <a:p>
            <a:pPr marL="0" indent="0">
              <a:buNone/>
            </a:pPr>
            <a:endParaRPr lang="en-US" dirty="0">
              <a:latin typeface="Century Gothic" panose="020B0502020202020204" pitchFamily="34" charset="0"/>
            </a:endParaRPr>
          </a:p>
          <a:p>
            <a:pPr marL="0" indent="0">
              <a:buNone/>
            </a:pPr>
            <a:r>
              <a:rPr lang="en-US" dirty="0">
                <a:latin typeface="Century Gothic" panose="020B0502020202020204" pitchFamily="34" charset="0"/>
              </a:rPr>
              <a:t>-Students with a composite score lower than 5.0 qualify for EL services. </a:t>
            </a:r>
          </a:p>
        </p:txBody>
      </p:sp>
    </p:spTree>
    <p:extLst>
      <p:ext uri="{BB962C8B-B14F-4D97-AF65-F5344CB8AC3E}">
        <p14:creationId xmlns:p14="http://schemas.microsoft.com/office/powerpoint/2010/main" val="2923535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625" y="167481"/>
            <a:ext cx="7010400" cy="685800"/>
          </a:xfrm>
        </p:spPr>
        <p:txBody>
          <a:bodyPr/>
          <a:lstStyle/>
          <a:p>
            <a:r>
              <a:rPr lang="en-US" sz="3200" dirty="0">
                <a:solidFill>
                  <a:schemeClr val="bg1"/>
                </a:solidFill>
                <a:latin typeface="Century Gothic" panose="020B0502020202020204" pitchFamily="34" charset="0"/>
              </a:rPr>
              <a:t>Identification Process Timeline </a:t>
            </a:r>
          </a:p>
        </p:txBody>
      </p:sp>
      <p:sp>
        <p:nvSpPr>
          <p:cNvPr id="3" name="Content Placeholder 2"/>
          <p:cNvSpPr>
            <a:spLocks noGrp="1"/>
          </p:cNvSpPr>
          <p:nvPr>
            <p:ph idx="1"/>
          </p:nvPr>
        </p:nvSpPr>
        <p:spPr>
          <a:xfrm>
            <a:off x="76200" y="1066800"/>
            <a:ext cx="8991600" cy="4525963"/>
          </a:xfrm>
        </p:spPr>
        <p:txBody>
          <a:bodyPr/>
          <a:lstStyle/>
          <a:p>
            <a:pPr marL="0" indent="0">
              <a:buNone/>
            </a:pPr>
            <a:r>
              <a:rPr lang="en-US" dirty="0">
                <a:latin typeface="Century Gothic" panose="020B0502020202020204" pitchFamily="34" charset="0"/>
              </a:rPr>
              <a:t>The identification process MUST take place…</a:t>
            </a:r>
          </a:p>
          <a:p>
            <a:pPr lvl="1"/>
            <a:r>
              <a:rPr lang="en-US" dirty="0">
                <a:latin typeface="Century Gothic" panose="020B0502020202020204" pitchFamily="34" charset="0"/>
              </a:rPr>
              <a:t>30 days from the beginning of the school year (ESEA Section 1112 (A))</a:t>
            </a:r>
          </a:p>
          <a:p>
            <a:pPr lvl="1"/>
            <a:endParaRPr lang="en-US" dirty="0">
              <a:latin typeface="Century Gothic" panose="020B0502020202020204" pitchFamily="34" charset="0"/>
            </a:endParaRPr>
          </a:p>
          <a:p>
            <a:pPr lvl="1"/>
            <a:r>
              <a:rPr lang="en-US" dirty="0">
                <a:latin typeface="Century Gothic" panose="020B0502020202020204" pitchFamily="34" charset="0"/>
              </a:rPr>
              <a:t>Or 2 weeks after enrollment if student arrives after the beginning of the year</a:t>
            </a:r>
          </a:p>
          <a:p>
            <a:pPr marL="0" indent="0">
              <a:buNone/>
            </a:pP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96838FD7-1CC7-47E5-A9EC-F19B81CE864A}"/>
              </a:ext>
            </a:extLst>
          </p:cNvPr>
          <p:cNvPicPr>
            <a:picLocks noChangeAspect="1"/>
          </p:cNvPicPr>
          <p:nvPr/>
        </p:nvPicPr>
        <p:blipFill>
          <a:blip r:embed="rId2"/>
          <a:stretch>
            <a:fillRect/>
          </a:stretch>
        </p:blipFill>
        <p:spPr>
          <a:xfrm>
            <a:off x="3553301" y="4495800"/>
            <a:ext cx="2065524" cy="2004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09408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E8DC-14F3-41F1-B2AF-5210C6DF9EDF}"/>
              </a:ext>
            </a:extLst>
          </p:cNvPr>
          <p:cNvSpPr>
            <a:spLocks noGrp="1"/>
          </p:cNvSpPr>
          <p:nvPr>
            <p:ph type="title"/>
          </p:nvPr>
        </p:nvSpPr>
        <p:spPr>
          <a:xfrm>
            <a:off x="1219200" y="-152400"/>
            <a:ext cx="8229600" cy="1143000"/>
          </a:xfrm>
        </p:spPr>
        <p:txBody>
          <a:bodyPr/>
          <a:lstStyle/>
          <a:p>
            <a:r>
              <a:rPr lang="en-US" sz="3600" dirty="0">
                <a:solidFill>
                  <a:schemeClr val="bg1"/>
                </a:solidFill>
              </a:rPr>
              <a:t>WIDA Screener Webinar </a:t>
            </a:r>
          </a:p>
        </p:txBody>
      </p:sp>
      <p:sp>
        <p:nvSpPr>
          <p:cNvPr id="3" name="Content Placeholder 2">
            <a:extLst>
              <a:ext uri="{FF2B5EF4-FFF2-40B4-BE49-F238E27FC236}">
                <a16:creationId xmlns:a16="http://schemas.microsoft.com/office/drawing/2014/main" id="{627719D1-C7A3-4839-976C-72B3FC1E8AA8}"/>
              </a:ext>
            </a:extLst>
          </p:cNvPr>
          <p:cNvSpPr>
            <a:spLocks noGrp="1"/>
          </p:cNvSpPr>
          <p:nvPr>
            <p:ph idx="1"/>
          </p:nvPr>
        </p:nvSpPr>
        <p:spPr>
          <a:xfrm>
            <a:off x="304800" y="990600"/>
            <a:ext cx="8610600" cy="5257800"/>
          </a:xfrm>
        </p:spPr>
        <p:txBody>
          <a:bodyPr/>
          <a:lstStyle/>
          <a:p>
            <a:pPr marL="0" indent="0">
              <a:buNone/>
            </a:pPr>
            <a:endParaRPr lang="en-US" dirty="0"/>
          </a:p>
          <a:p>
            <a:pPr marL="0" indent="0">
              <a:buNone/>
            </a:pPr>
            <a:r>
              <a:rPr lang="en-US" dirty="0"/>
              <a:t>September 11, 2018 2-3 pm Central Time</a:t>
            </a:r>
          </a:p>
          <a:p>
            <a:endParaRPr lang="en-US" dirty="0"/>
          </a:p>
          <a:p>
            <a:r>
              <a:rPr lang="en-US" dirty="0"/>
              <a:t>Call information can be found here: </a:t>
            </a:r>
            <a:r>
              <a:rPr lang="en-US" sz="2000" dirty="0">
                <a:hlinkClick r:id="rId2"/>
              </a:rPr>
              <a:t>http://doe.sd.gov/assessment/documents/WIDA-Schedule.pdf</a:t>
            </a:r>
            <a:r>
              <a:rPr lang="en-US" sz="2000" dirty="0"/>
              <a:t> </a:t>
            </a:r>
            <a:endParaRPr lang="en-US" dirty="0"/>
          </a:p>
        </p:txBody>
      </p:sp>
      <p:pic>
        <p:nvPicPr>
          <p:cNvPr id="4" name="Picture 3">
            <a:extLst>
              <a:ext uri="{FF2B5EF4-FFF2-40B4-BE49-F238E27FC236}">
                <a16:creationId xmlns:a16="http://schemas.microsoft.com/office/drawing/2014/main" id="{B2D31A52-6735-4006-B02A-8DCCB9A0C058}"/>
              </a:ext>
            </a:extLst>
          </p:cNvPr>
          <p:cNvPicPr>
            <a:picLocks noChangeAspect="1"/>
          </p:cNvPicPr>
          <p:nvPr/>
        </p:nvPicPr>
        <p:blipFill>
          <a:blip r:embed="rId3"/>
          <a:stretch>
            <a:fillRect/>
          </a:stretch>
        </p:blipFill>
        <p:spPr>
          <a:xfrm>
            <a:off x="3048000" y="3962400"/>
            <a:ext cx="2898037" cy="2035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6755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8229600" cy="1143000"/>
          </a:xfrm>
        </p:spPr>
        <p:txBody>
          <a:bodyPr/>
          <a:lstStyle/>
          <a:p>
            <a:r>
              <a:rPr lang="en-US" sz="3200" dirty="0">
                <a:solidFill>
                  <a:schemeClr val="bg1"/>
                </a:solidFill>
                <a:latin typeface="Century Gothic" panose="020B0502020202020204" pitchFamily="34" charset="0"/>
              </a:rPr>
              <a:t>Annual Parent Notification Letter</a:t>
            </a:r>
          </a:p>
        </p:txBody>
      </p:sp>
      <p:sp>
        <p:nvSpPr>
          <p:cNvPr id="3" name="Content Placeholder 2"/>
          <p:cNvSpPr>
            <a:spLocks noGrp="1"/>
          </p:cNvSpPr>
          <p:nvPr>
            <p:ph idx="1"/>
          </p:nvPr>
        </p:nvSpPr>
        <p:spPr>
          <a:xfrm>
            <a:off x="152400" y="1066800"/>
            <a:ext cx="8991600" cy="5181600"/>
          </a:xfrm>
        </p:spPr>
        <p:txBody>
          <a:bodyPr/>
          <a:lstStyle/>
          <a:p>
            <a:r>
              <a:rPr lang="en-US" sz="2800" dirty="0">
                <a:latin typeface="Century Gothic" panose="020B0502020202020204" pitchFamily="34" charset="0"/>
              </a:rPr>
              <a:t>Must be sent annually to ALL families of identified English learners </a:t>
            </a:r>
          </a:p>
          <a:p>
            <a:pPr marL="0" indent="0">
              <a:buNone/>
            </a:pPr>
            <a:endParaRPr lang="en-US" sz="2800" dirty="0">
              <a:latin typeface="Century Gothic" panose="020B0502020202020204" pitchFamily="34" charset="0"/>
            </a:endParaRPr>
          </a:p>
          <a:p>
            <a:r>
              <a:rPr lang="en-US" sz="2800" dirty="0">
                <a:latin typeface="Century Gothic" panose="020B0502020202020204" pitchFamily="34" charset="0"/>
              </a:rPr>
              <a:t>Required under Title I and Title III </a:t>
            </a:r>
          </a:p>
          <a:p>
            <a:endParaRPr lang="en-US" sz="2800" dirty="0">
              <a:latin typeface="Century Gothic" panose="020B0502020202020204" pitchFamily="34" charset="0"/>
            </a:endParaRPr>
          </a:p>
          <a:p>
            <a:r>
              <a:rPr lang="en-US" sz="2800" dirty="0">
                <a:latin typeface="Century Gothic" panose="020B0502020202020204" pitchFamily="34" charset="0"/>
              </a:rPr>
              <a:t>Must notify parents of 8 components </a:t>
            </a:r>
          </a:p>
          <a:p>
            <a:pPr marL="0" indent="0">
              <a:buNone/>
            </a:pPr>
            <a:endParaRPr lang="en-US" sz="2800" dirty="0">
              <a:latin typeface="Century Gothic" panose="020B0502020202020204" pitchFamily="34" charset="0"/>
            </a:endParaRPr>
          </a:p>
          <a:p>
            <a:r>
              <a:rPr lang="en-US" sz="2800" dirty="0">
                <a:latin typeface="Century Gothic" panose="020B0502020202020204" pitchFamily="34" charset="0"/>
              </a:rPr>
              <a:t>Sample letter available on </a:t>
            </a:r>
            <a:r>
              <a:rPr lang="en-US" sz="2800" dirty="0">
                <a:latin typeface="Century Gothic" panose="020B0502020202020204" pitchFamily="34" charset="0"/>
                <a:hlinkClick r:id="rId3"/>
              </a:rPr>
              <a:t>SD DOE Title III page </a:t>
            </a:r>
            <a:endParaRPr lang="en-US" sz="1600" dirty="0">
              <a:latin typeface="Century Gothic" panose="020B0502020202020204" pitchFamily="34" charset="0"/>
            </a:endParaRPr>
          </a:p>
        </p:txBody>
      </p:sp>
    </p:spTree>
    <p:extLst>
      <p:ext uri="{BB962C8B-B14F-4D97-AF65-F5344CB8AC3E}">
        <p14:creationId xmlns:p14="http://schemas.microsoft.com/office/powerpoint/2010/main" val="2929596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8229600" cy="1143000"/>
          </a:xfrm>
        </p:spPr>
        <p:txBody>
          <a:bodyPr/>
          <a:lstStyle/>
          <a:p>
            <a:r>
              <a:rPr lang="en-US" dirty="0">
                <a:solidFill>
                  <a:schemeClr val="bg1"/>
                </a:solidFill>
                <a:latin typeface="Century Gothic" panose="020B0502020202020204" pitchFamily="34" charset="0"/>
              </a:rPr>
              <a:t>Infinite Campus</a:t>
            </a:r>
          </a:p>
        </p:txBody>
      </p:sp>
      <p:sp>
        <p:nvSpPr>
          <p:cNvPr id="3" name="Content Placeholder 2"/>
          <p:cNvSpPr>
            <a:spLocks noGrp="1"/>
          </p:cNvSpPr>
          <p:nvPr>
            <p:ph idx="1"/>
          </p:nvPr>
        </p:nvSpPr>
        <p:spPr>
          <a:xfrm>
            <a:off x="381000" y="1066800"/>
            <a:ext cx="8458200" cy="5105400"/>
          </a:xfrm>
        </p:spPr>
        <p:txBody>
          <a:bodyPr/>
          <a:lstStyle/>
          <a:p>
            <a:pPr marL="0" indent="0" algn="ctr">
              <a:buNone/>
            </a:pPr>
            <a:r>
              <a:rPr lang="en-US" dirty="0">
                <a:latin typeface="Century Gothic" panose="020B0502020202020204" pitchFamily="34" charset="0"/>
              </a:rPr>
              <a:t>IMPORTANT data elements in Infinite Campus!</a:t>
            </a:r>
          </a:p>
          <a:p>
            <a:pPr>
              <a:buFont typeface="Arial" panose="020B0604020202020204" pitchFamily="34" charset="0"/>
              <a:buChar char="•"/>
            </a:pPr>
            <a:r>
              <a:rPr lang="en-US" sz="2800" dirty="0">
                <a:latin typeface="Century Gothic" panose="020B0502020202020204" pitchFamily="34" charset="0"/>
              </a:rPr>
              <a:t>EL Designation </a:t>
            </a:r>
          </a:p>
          <a:p>
            <a:pPr>
              <a:buFont typeface="Arial" panose="020B0604020202020204" pitchFamily="34" charset="0"/>
              <a:buChar char="•"/>
            </a:pPr>
            <a:endParaRPr lang="en-US" sz="2800" dirty="0">
              <a:latin typeface="Century Gothic" panose="020B0502020202020204" pitchFamily="34" charset="0"/>
            </a:endParaRPr>
          </a:p>
          <a:p>
            <a:pPr marL="0" indent="0">
              <a:buNone/>
            </a:pPr>
            <a:endParaRPr lang="en-US" sz="2800" dirty="0">
              <a:latin typeface="Century Gothic" panose="020B0502020202020204" pitchFamily="34" charset="0"/>
            </a:endParaRPr>
          </a:p>
          <a:p>
            <a:pPr>
              <a:buFont typeface="Arial" panose="020B0604020202020204" pitchFamily="34" charset="0"/>
              <a:buChar char="•"/>
            </a:pPr>
            <a:r>
              <a:rPr lang="en-US" sz="2800" dirty="0">
                <a:latin typeface="Century Gothic" panose="020B0502020202020204" pitchFamily="34" charset="0"/>
              </a:rPr>
              <a:t>First Year in Country </a:t>
            </a:r>
          </a:p>
          <a:p>
            <a:pPr>
              <a:buFont typeface="Arial" panose="020B0604020202020204" pitchFamily="34" charset="0"/>
              <a:buChar char="•"/>
            </a:pPr>
            <a:endParaRPr lang="en-US" dirty="0">
              <a:latin typeface="Century Gothic" panose="020B0502020202020204" pitchFamily="34" charset="0"/>
            </a:endParaRPr>
          </a:p>
          <a:p>
            <a:pPr>
              <a:buFont typeface="Arial" panose="020B0604020202020204" pitchFamily="34" charset="0"/>
              <a:buChar char="•"/>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F4848434-341E-481D-9FD9-85651C627BA5}"/>
              </a:ext>
            </a:extLst>
          </p:cNvPr>
          <p:cNvPicPr>
            <a:picLocks noChangeAspect="1"/>
          </p:cNvPicPr>
          <p:nvPr/>
        </p:nvPicPr>
        <p:blipFill>
          <a:blip r:embed="rId2"/>
          <a:stretch>
            <a:fillRect/>
          </a:stretch>
        </p:blipFill>
        <p:spPr>
          <a:xfrm>
            <a:off x="4343400" y="2590800"/>
            <a:ext cx="4533515" cy="2385762"/>
          </a:xfrm>
          <a:prstGeom prst="rect">
            <a:avLst/>
          </a:prstGeom>
        </p:spPr>
      </p:pic>
    </p:spTree>
    <p:extLst>
      <p:ext uri="{BB962C8B-B14F-4D97-AF65-F5344CB8AC3E}">
        <p14:creationId xmlns:p14="http://schemas.microsoft.com/office/powerpoint/2010/main" val="1047984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CE31-3161-4485-9E02-6FEF29408EE2}"/>
              </a:ext>
            </a:extLst>
          </p:cNvPr>
          <p:cNvSpPr>
            <a:spLocks noGrp="1"/>
          </p:cNvSpPr>
          <p:nvPr>
            <p:ph type="title"/>
          </p:nvPr>
        </p:nvSpPr>
        <p:spPr>
          <a:xfrm>
            <a:off x="1295400" y="-76200"/>
            <a:ext cx="8229600" cy="1143000"/>
          </a:xfrm>
        </p:spPr>
        <p:txBody>
          <a:bodyPr/>
          <a:lstStyle/>
          <a:p>
            <a:r>
              <a:rPr lang="en-US" sz="4000" dirty="0">
                <a:solidFill>
                  <a:schemeClr val="bg1"/>
                </a:solidFill>
                <a:latin typeface="Century Gothic" panose="020B0502020202020204" pitchFamily="34" charset="0"/>
              </a:rPr>
              <a:t>Creating an EL Record </a:t>
            </a:r>
          </a:p>
        </p:txBody>
      </p:sp>
      <p:sp>
        <p:nvSpPr>
          <p:cNvPr id="3" name="Content Placeholder 2">
            <a:extLst>
              <a:ext uri="{FF2B5EF4-FFF2-40B4-BE49-F238E27FC236}">
                <a16:creationId xmlns:a16="http://schemas.microsoft.com/office/drawing/2014/main" id="{4D9A55DF-B622-444B-BE64-DF630FCBAA89}"/>
              </a:ext>
            </a:extLst>
          </p:cNvPr>
          <p:cNvSpPr>
            <a:spLocks noGrp="1"/>
          </p:cNvSpPr>
          <p:nvPr>
            <p:ph idx="1"/>
          </p:nvPr>
        </p:nvSpPr>
        <p:spPr>
          <a:xfrm>
            <a:off x="228600" y="1066800"/>
            <a:ext cx="8839200" cy="5158582"/>
          </a:xfrm>
        </p:spPr>
        <p:txBody>
          <a:bodyPr/>
          <a:lstStyle/>
          <a:p>
            <a:pPr marL="0" indent="0">
              <a:buNone/>
            </a:pPr>
            <a:r>
              <a:rPr lang="en-US" sz="2400" dirty="0">
                <a:latin typeface="Century Gothic" panose="020B0502020202020204" pitchFamily="34" charset="0"/>
              </a:rPr>
              <a:t>Infinite Campus Path: </a:t>
            </a:r>
            <a:r>
              <a:rPr lang="en-US" sz="2400" b="1" dirty="0">
                <a:solidFill>
                  <a:srgbClr val="7030A0"/>
                </a:solidFill>
                <a:latin typeface="Century Gothic" panose="020B0502020202020204" pitchFamily="34" charset="0"/>
              </a:rPr>
              <a:t>Census-People-Demographics</a:t>
            </a:r>
          </a:p>
          <a:p>
            <a:pPr marL="0" indent="0">
              <a:buNone/>
            </a:pPr>
            <a:endParaRPr lang="en-US" sz="2400" dirty="0">
              <a:solidFill>
                <a:srgbClr val="7030A0"/>
              </a:solidFill>
              <a:latin typeface="Century Gothic" panose="020B0502020202020204" pitchFamily="34" charset="0"/>
            </a:endParaRPr>
          </a:p>
          <a:p>
            <a:pPr>
              <a:buFont typeface="Arial" panose="020B0604020202020204" pitchFamily="34" charset="0"/>
              <a:buChar char="•"/>
            </a:pPr>
            <a:r>
              <a:rPr lang="en-US" sz="2400" dirty="0">
                <a:latin typeface="Century Gothic" panose="020B0502020202020204" pitchFamily="34" charset="0"/>
              </a:rPr>
              <a:t>Before creating EL record, please identify </a:t>
            </a:r>
            <a:r>
              <a:rPr lang="en-US" sz="2400" b="1" dirty="0">
                <a:latin typeface="Century Gothic" panose="020B0502020202020204" pitchFamily="34" charset="0"/>
              </a:rPr>
              <a:t>Home Primary Language </a:t>
            </a:r>
          </a:p>
          <a:p>
            <a:pPr marL="0" indent="0">
              <a:buNone/>
            </a:pPr>
            <a:endParaRPr lang="en-US" sz="2400" dirty="0">
              <a:solidFill>
                <a:srgbClr val="7030A0"/>
              </a:solidFill>
              <a:latin typeface="Century Gothic" panose="020B0502020202020204" pitchFamily="34" charset="0"/>
            </a:endParaRPr>
          </a:p>
          <a:p>
            <a:pPr marL="0" indent="0">
              <a:buNone/>
            </a:pPr>
            <a:endParaRPr lang="en-US" sz="2400" dirty="0">
              <a:latin typeface="Century Gothic" panose="020B0502020202020204" pitchFamily="34" charset="0"/>
            </a:endParaRPr>
          </a:p>
        </p:txBody>
      </p:sp>
      <p:pic>
        <p:nvPicPr>
          <p:cNvPr id="4" name="Picture 3">
            <a:extLst>
              <a:ext uri="{FF2B5EF4-FFF2-40B4-BE49-F238E27FC236}">
                <a16:creationId xmlns:a16="http://schemas.microsoft.com/office/drawing/2014/main" id="{25CF9CE4-5C3C-41B2-9AE8-1490FCFC1C5D}"/>
              </a:ext>
            </a:extLst>
          </p:cNvPr>
          <p:cNvPicPr>
            <a:picLocks noChangeAspect="1"/>
          </p:cNvPicPr>
          <p:nvPr/>
        </p:nvPicPr>
        <p:blipFill>
          <a:blip r:embed="rId2"/>
          <a:stretch>
            <a:fillRect/>
          </a:stretch>
        </p:blipFill>
        <p:spPr>
          <a:xfrm>
            <a:off x="2286000" y="2438400"/>
            <a:ext cx="5776409" cy="4005888"/>
          </a:xfrm>
          <a:prstGeom prst="rect">
            <a:avLst/>
          </a:prstGeom>
        </p:spPr>
      </p:pic>
    </p:spTree>
    <p:extLst>
      <p:ext uri="{BB962C8B-B14F-4D97-AF65-F5344CB8AC3E}">
        <p14:creationId xmlns:p14="http://schemas.microsoft.com/office/powerpoint/2010/main" val="273348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A221F-8B38-43A6-AA1D-D15AF34CAA89}"/>
              </a:ext>
            </a:extLst>
          </p:cNvPr>
          <p:cNvSpPr>
            <a:spLocks noGrp="1"/>
          </p:cNvSpPr>
          <p:nvPr>
            <p:ph type="title"/>
          </p:nvPr>
        </p:nvSpPr>
        <p:spPr>
          <a:xfrm>
            <a:off x="1066800" y="-76200"/>
            <a:ext cx="8229600" cy="1143000"/>
          </a:xfrm>
        </p:spPr>
        <p:txBody>
          <a:bodyPr/>
          <a:lstStyle/>
          <a:p>
            <a:r>
              <a:rPr lang="en-US" dirty="0">
                <a:solidFill>
                  <a:schemeClr val="bg1"/>
                </a:solidFill>
                <a:latin typeface="Century Gothic" panose="020B0502020202020204" pitchFamily="34" charset="0"/>
              </a:rPr>
              <a:t>Creating EL Record </a:t>
            </a:r>
          </a:p>
        </p:txBody>
      </p:sp>
      <p:sp>
        <p:nvSpPr>
          <p:cNvPr id="3" name="Content Placeholder 2">
            <a:extLst>
              <a:ext uri="{FF2B5EF4-FFF2-40B4-BE49-F238E27FC236}">
                <a16:creationId xmlns:a16="http://schemas.microsoft.com/office/drawing/2014/main" id="{E12A0310-749B-4A61-AA4A-3E6FC55960F8}"/>
              </a:ext>
            </a:extLst>
          </p:cNvPr>
          <p:cNvSpPr>
            <a:spLocks noGrp="1"/>
          </p:cNvSpPr>
          <p:nvPr>
            <p:ph idx="1"/>
          </p:nvPr>
        </p:nvSpPr>
        <p:spPr>
          <a:xfrm>
            <a:off x="76200" y="990600"/>
            <a:ext cx="8991600" cy="5257800"/>
          </a:xfrm>
        </p:spPr>
        <p:txBody>
          <a:bodyPr/>
          <a:lstStyle/>
          <a:p>
            <a:pPr marL="0" indent="0">
              <a:buNone/>
            </a:pPr>
            <a:r>
              <a:rPr lang="en-US" sz="2400" dirty="0">
                <a:latin typeface="Century Gothic" panose="020B0502020202020204" pitchFamily="34" charset="0"/>
              </a:rPr>
              <a:t>Infinite Campus Path: </a:t>
            </a:r>
            <a:r>
              <a:rPr lang="en-US" sz="2400" b="1" dirty="0">
                <a:solidFill>
                  <a:srgbClr val="7030A0"/>
                </a:solidFill>
                <a:latin typeface="Century Gothic" panose="020B0502020202020204" pitchFamily="34" charset="0"/>
              </a:rPr>
              <a:t>Student Information-Program Participation-EL</a:t>
            </a:r>
          </a:p>
          <a:p>
            <a:pPr marL="0" indent="0">
              <a:buNone/>
            </a:pPr>
            <a:endParaRPr lang="en-US" sz="2400" dirty="0">
              <a:solidFill>
                <a:srgbClr val="7030A0"/>
              </a:solidFill>
              <a:latin typeface="Century Gothic" panose="020B0502020202020204" pitchFamily="34" charset="0"/>
            </a:endParaRPr>
          </a:p>
          <a:p>
            <a:endParaRPr lang="en-US" sz="2400" dirty="0">
              <a:solidFill>
                <a:srgbClr val="7030A0"/>
              </a:solidFill>
              <a:latin typeface="Century Gothic" panose="020B0502020202020204" pitchFamily="34" charset="0"/>
            </a:endParaRPr>
          </a:p>
          <a:p>
            <a:pPr marL="0" indent="0">
              <a:buNone/>
            </a:pPr>
            <a:endParaRPr lang="en-US" sz="2400" dirty="0">
              <a:solidFill>
                <a:srgbClr val="7030A0"/>
              </a:solidFill>
              <a:latin typeface="Century Gothic" panose="020B0502020202020204" pitchFamily="34" charset="0"/>
            </a:endParaRPr>
          </a:p>
          <a:p>
            <a:pPr marL="0" indent="0">
              <a:buNone/>
            </a:pPr>
            <a:endParaRPr lang="en-US" sz="2400" dirty="0">
              <a:solidFill>
                <a:srgbClr val="7030A0"/>
              </a:solidFill>
              <a:latin typeface="Century Gothic" panose="020B0502020202020204" pitchFamily="34" charset="0"/>
            </a:endParaRPr>
          </a:p>
          <a:p>
            <a:endParaRPr lang="en-US" dirty="0"/>
          </a:p>
        </p:txBody>
      </p:sp>
      <p:pic>
        <p:nvPicPr>
          <p:cNvPr id="4" name="Picture 3">
            <a:extLst>
              <a:ext uri="{FF2B5EF4-FFF2-40B4-BE49-F238E27FC236}">
                <a16:creationId xmlns:a16="http://schemas.microsoft.com/office/drawing/2014/main" id="{FF7C7A76-75D3-49C8-9646-CA613C9E7887}"/>
              </a:ext>
            </a:extLst>
          </p:cNvPr>
          <p:cNvPicPr>
            <a:picLocks noChangeAspect="1"/>
          </p:cNvPicPr>
          <p:nvPr/>
        </p:nvPicPr>
        <p:blipFill>
          <a:blip r:embed="rId3"/>
          <a:stretch>
            <a:fillRect/>
          </a:stretch>
        </p:blipFill>
        <p:spPr>
          <a:xfrm>
            <a:off x="381001" y="1805782"/>
            <a:ext cx="8382000" cy="4442618"/>
          </a:xfrm>
          <a:prstGeom prst="rect">
            <a:avLst/>
          </a:prstGeom>
        </p:spPr>
      </p:pic>
      <p:sp>
        <p:nvSpPr>
          <p:cNvPr id="5" name="Speech Bubble: Rectangle 4">
            <a:extLst>
              <a:ext uri="{FF2B5EF4-FFF2-40B4-BE49-F238E27FC236}">
                <a16:creationId xmlns:a16="http://schemas.microsoft.com/office/drawing/2014/main" id="{F0D6B8AC-742F-40E1-ACB4-17666DA657BF}"/>
              </a:ext>
            </a:extLst>
          </p:cNvPr>
          <p:cNvSpPr/>
          <p:nvPr/>
        </p:nvSpPr>
        <p:spPr>
          <a:xfrm>
            <a:off x="5334000" y="5588335"/>
            <a:ext cx="1828800" cy="609600"/>
          </a:xfrm>
          <a:prstGeom prst="wedgeRectCallout">
            <a:avLst>
              <a:gd name="adj1" fmla="val -107852"/>
              <a:gd name="adj2" fmla="val 1490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00" dirty="0">
                <a:latin typeface="Century Gothic" panose="020B0502020202020204" pitchFamily="34" charset="0"/>
              </a:rPr>
              <a:t>Please indicate the student Screener score here </a:t>
            </a:r>
          </a:p>
        </p:txBody>
      </p:sp>
    </p:spTree>
    <p:extLst>
      <p:ext uri="{BB962C8B-B14F-4D97-AF65-F5344CB8AC3E}">
        <p14:creationId xmlns:p14="http://schemas.microsoft.com/office/powerpoint/2010/main" val="1453376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8229600" cy="1143000"/>
          </a:xfrm>
        </p:spPr>
        <p:txBody>
          <a:bodyPr/>
          <a:lstStyle/>
          <a:p>
            <a:r>
              <a:rPr lang="en-US" sz="3600" dirty="0">
                <a:solidFill>
                  <a:schemeClr val="bg1"/>
                </a:solidFill>
                <a:latin typeface="Century Gothic" panose="020B0502020202020204" pitchFamily="34" charset="0"/>
              </a:rPr>
              <a:t>First Year in Country Criteria</a:t>
            </a:r>
          </a:p>
        </p:txBody>
      </p:sp>
      <p:sp>
        <p:nvSpPr>
          <p:cNvPr id="3" name="Content Placeholder 2"/>
          <p:cNvSpPr>
            <a:spLocks noGrp="1"/>
          </p:cNvSpPr>
          <p:nvPr>
            <p:ph idx="1"/>
          </p:nvPr>
        </p:nvSpPr>
        <p:spPr>
          <a:xfrm>
            <a:off x="152400" y="1066800"/>
            <a:ext cx="8915400" cy="5410200"/>
          </a:xfrm>
        </p:spPr>
        <p:txBody>
          <a:bodyPr/>
          <a:lstStyle/>
          <a:p>
            <a:r>
              <a:rPr lang="en-US" sz="2000" b="1" dirty="0">
                <a:latin typeface="Century Gothic" panose="020B0502020202020204" pitchFamily="34" charset="0"/>
              </a:rPr>
              <a:t>Must be an identified EL student</a:t>
            </a:r>
            <a:r>
              <a:rPr lang="en-US" sz="2000" dirty="0">
                <a:latin typeface="Century Gothic" panose="020B0502020202020204" pitchFamily="34" charset="0"/>
              </a:rPr>
              <a:t>, who has attended schools in the United States (not including Puerto Rico) for less than 12 months</a:t>
            </a:r>
          </a:p>
          <a:p>
            <a:pPr marL="0" indent="0">
              <a:buNone/>
            </a:pPr>
            <a:endParaRPr lang="en-US" sz="2000" dirty="0">
              <a:latin typeface="Century Gothic" panose="020B0502020202020204" pitchFamily="34" charset="0"/>
            </a:endParaRPr>
          </a:p>
          <a:p>
            <a:r>
              <a:rPr lang="en-US" sz="2000" dirty="0">
                <a:latin typeface="Century Gothic" panose="020B0502020202020204" pitchFamily="34" charset="0"/>
              </a:rPr>
              <a:t>Must take ACCESS 2.0 if enrolled during testing window to get the first year exemption from the ELA portion of SD Summative Content Assessment (Smarter Balanced)</a:t>
            </a:r>
          </a:p>
          <a:p>
            <a:pPr marL="0" indent="0">
              <a:buNone/>
            </a:pPr>
            <a:endParaRPr lang="en-US" sz="2000" dirty="0">
              <a:latin typeface="Century Gothic" panose="020B0502020202020204" pitchFamily="34" charset="0"/>
            </a:endParaRPr>
          </a:p>
          <a:p>
            <a:r>
              <a:rPr lang="en-US" sz="2000" dirty="0">
                <a:latin typeface="Century Gothic" panose="020B0502020202020204" pitchFamily="34" charset="0"/>
              </a:rPr>
              <a:t>If student arrives after ACCESS 2.0 the school needs to administer the WIDA Screener </a:t>
            </a:r>
          </a:p>
          <a:p>
            <a:pPr marL="0" indent="0">
              <a:buNone/>
            </a:pPr>
            <a:endParaRPr lang="en-US" sz="2000" dirty="0">
              <a:latin typeface="Century Gothic" panose="020B0502020202020204" pitchFamily="34" charset="0"/>
            </a:endParaRPr>
          </a:p>
          <a:p>
            <a:r>
              <a:rPr lang="en-US" sz="2000" dirty="0">
                <a:latin typeface="Century Gothic" panose="020B0502020202020204" pitchFamily="34" charset="0"/>
              </a:rPr>
              <a:t>If this criteria is met, student is excused from </a:t>
            </a:r>
            <a:r>
              <a:rPr lang="en-US" sz="2000" b="1" dirty="0">
                <a:latin typeface="Century Gothic" panose="020B0502020202020204" pitchFamily="34" charset="0"/>
              </a:rPr>
              <a:t>ONE</a:t>
            </a:r>
            <a:r>
              <a:rPr lang="en-US" sz="2000" dirty="0">
                <a:latin typeface="Century Gothic" panose="020B0502020202020204" pitchFamily="34" charset="0"/>
              </a:rPr>
              <a:t> administration of ELA SD Summative Content Assessment </a:t>
            </a:r>
          </a:p>
          <a:p>
            <a:pPr marL="0" indent="0">
              <a:buNone/>
            </a:pPr>
            <a:endParaRPr lang="en-US" sz="2000" dirty="0">
              <a:latin typeface="Century Gothic" panose="020B0502020202020204" pitchFamily="34" charset="0"/>
            </a:endParaRPr>
          </a:p>
          <a:p>
            <a:r>
              <a:rPr lang="en-US" sz="2000" dirty="0">
                <a:latin typeface="Century Gothic" panose="020B0502020202020204" pitchFamily="34" charset="0"/>
              </a:rPr>
              <a:t>Student participates in Math &amp; Science, but results only count for participation in the first year. Scores are not included in accountability</a:t>
            </a:r>
          </a:p>
          <a:p>
            <a:endParaRPr lang="en-US" dirty="0">
              <a:latin typeface="Century Gothic" panose="020B0502020202020204" pitchFamily="34" charset="0"/>
            </a:endParaRPr>
          </a:p>
        </p:txBody>
      </p:sp>
    </p:spTree>
    <p:extLst>
      <p:ext uri="{BB962C8B-B14F-4D97-AF65-F5344CB8AC3E}">
        <p14:creationId xmlns:p14="http://schemas.microsoft.com/office/powerpoint/2010/main" val="559063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8229600" cy="1143000"/>
          </a:xfrm>
        </p:spPr>
        <p:txBody>
          <a:bodyPr/>
          <a:lstStyle/>
          <a:p>
            <a:r>
              <a:rPr lang="en-US" dirty="0">
                <a:solidFill>
                  <a:schemeClr val="bg1"/>
                </a:solidFill>
                <a:latin typeface="Century Gothic" panose="020B0502020202020204" pitchFamily="34" charset="0"/>
              </a:rPr>
              <a:t>First Year in Country</a:t>
            </a:r>
          </a:p>
        </p:txBody>
      </p:sp>
      <p:sp>
        <p:nvSpPr>
          <p:cNvPr id="3" name="Content Placeholder 2"/>
          <p:cNvSpPr>
            <a:spLocks noGrp="1"/>
          </p:cNvSpPr>
          <p:nvPr>
            <p:ph idx="1"/>
          </p:nvPr>
        </p:nvSpPr>
        <p:spPr>
          <a:xfrm>
            <a:off x="457200" y="1166018"/>
            <a:ext cx="8305800" cy="4929982"/>
          </a:xfrm>
        </p:spPr>
        <p:txBody>
          <a:bodyPr/>
          <a:lstStyle/>
          <a:p>
            <a:r>
              <a:rPr lang="en-US" sz="2400" dirty="0">
                <a:latin typeface="Century Gothic" panose="020B0502020202020204" pitchFamily="34" charset="0"/>
              </a:rPr>
              <a:t>The first year in country will be considered if a student is EL and first entered the United States between May 2 of the previous spring (Spring of 2018) and May 1 (Spring 2019) of the current year</a:t>
            </a:r>
          </a:p>
          <a:p>
            <a:pPr marL="0" indent="0">
              <a:buNone/>
            </a:pPr>
            <a:endParaRPr lang="en-US" sz="2400" dirty="0">
              <a:latin typeface="Century Gothic" panose="020B0502020202020204" pitchFamily="34" charset="0"/>
            </a:endParaRPr>
          </a:p>
          <a:p>
            <a:r>
              <a:rPr lang="en-US" dirty="0">
                <a:latin typeface="Century Gothic" panose="020B0502020202020204" pitchFamily="34" charset="0"/>
              </a:rPr>
              <a:t>Schools must indicate ALL 3 options:</a:t>
            </a:r>
          </a:p>
          <a:p>
            <a:pPr>
              <a:buFontTx/>
              <a:buChar char="-"/>
            </a:pPr>
            <a:r>
              <a:rPr lang="en-US" sz="2000" dirty="0">
                <a:latin typeface="Century Gothic" panose="020B0502020202020204" pitchFamily="34" charset="0"/>
              </a:rPr>
              <a:t>Date Entered U.S</a:t>
            </a:r>
          </a:p>
          <a:p>
            <a:pPr>
              <a:buFontTx/>
              <a:buChar char="-"/>
            </a:pPr>
            <a:r>
              <a:rPr lang="en-US" sz="2000" dirty="0">
                <a:latin typeface="Century Gothic" panose="020B0502020202020204" pitchFamily="34" charset="0"/>
              </a:rPr>
              <a:t>Date Entered U.S school</a:t>
            </a:r>
          </a:p>
          <a:p>
            <a:pPr>
              <a:buFontTx/>
              <a:buChar char="-"/>
            </a:pPr>
            <a:r>
              <a:rPr lang="en-US" sz="2000" dirty="0">
                <a:latin typeface="Century Gothic" panose="020B0502020202020204" pitchFamily="34" charset="0"/>
              </a:rPr>
              <a:t>First Year in Country box</a:t>
            </a:r>
          </a:p>
        </p:txBody>
      </p:sp>
    </p:spTree>
    <p:extLst>
      <p:ext uri="{BB962C8B-B14F-4D97-AF65-F5344CB8AC3E}">
        <p14:creationId xmlns:p14="http://schemas.microsoft.com/office/powerpoint/2010/main" val="1092024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E82E6-2D2C-4CF4-8E07-8150C1BC0F55}"/>
              </a:ext>
            </a:extLst>
          </p:cNvPr>
          <p:cNvSpPr>
            <a:spLocks noGrp="1"/>
          </p:cNvSpPr>
          <p:nvPr>
            <p:ph type="title"/>
          </p:nvPr>
        </p:nvSpPr>
        <p:spPr>
          <a:xfrm>
            <a:off x="1905000" y="-76200"/>
            <a:ext cx="7620000" cy="1143000"/>
          </a:xfrm>
        </p:spPr>
        <p:txBody>
          <a:bodyPr/>
          <a:lstStyle/>
          <a:p>
            <a:r>
              <a:rPr lang="en-US" sz="2800" dirty="0">
                <a:solidFill>
                  <a:schemeClr val="bg1"/>
                </a:solidFill>
                <a:latin typeface="Century Gothic" panose="020B0502020202020204" pitchFamily="34" charset="0"/>
              </a:rPr>
              <a:t>Creating a First Year in Country Record</a:t>
            </a:r>
          </a:p>
        </p:txBody>
      </p:sp>
      <p:sp>
        <p:nvSpPr>
          <p:cNvPr id="3" name="Content Placeholder 2">
            <a:extLst>
              <a:ext uri="{FF2B5EF4-FFF2-40B4-BE49-F238E27FC236}">
                <a16:creationId xmlns:a16="http://schemas.microsoft.com/office/drawing/2014/main" id="{3DA6B4D9-DBFE-4782-9FD2-A593985DFB51}"/>
              </a:ext>
            </a:extLst>
          </p:cNvPr>
          <p:cNvSpPr>
            <a:spLocks noGrp="1"/>
          </p:cNvSpPr>
          <p:nvPr>
            <p:ph idx="1"/>
          </p:nvPr>
        </p:nvSpPr>
        <p:spPr>
          <a:xfrm>
            <a:off x="23446" y="990600"/>
            <a:ext cx="9044354" cy="5181600"/>
          </a:xfrm>
        </p:spPr>
        <p:txBody>
          <a:bodyPr/>
          <a:lstStyle/>
          <a:p>
            <a:pPr marL="0" indent="0">
              <a:buNone/>
            </a:pPr>
            <a:r>
              <a:rPr lang="en-US" sz="2800" dirty="0">
                <a:latin typeface="Century Gothic" panose="020B0502020202020204" pitchFamily="34" charset="0"/>
              </a:rPr>
              <a:t>Infinite Campus Path: </a:t>
            </a:r>
            <a:r>
              <a:rPr lang="en-US" sz="2800" b="1" dirty="0">
                <a:solidFill>
                  <a:srgbClr val="7030A0"/>
                </a:solidFill>
                <a:latin typeface="Century Gothic" panose="020B0502020202020204" pitchFamily="34" charset="0"/>
              </a:rPr>
              <a:t>Census-People-Demographics</a:t>
            </a:r>
          </a:p>
          <a:p>
            <a:endParaRPr lang="en-US" dirty="0"/>
          </a:p>
        </p:txBody>
      </p:sp>
      <p:pic>
        <p:nvPicPr>
          <p:cNvPr id="4" name="Picture 3">
            <a:extLst>
              <a:ext uri="{FF2B5EF4-FFF2-40B4-BE49-F238E27FC236}">
                <a16:creationId xmlns:a16="http://schemas.microsoft.com/office/drawing/2014/main" id="{470F31E3-260C-4CB4-92B1-557796A2D6AF}"/>
              </a:ext>
            </a:extLst>
          </p:cNvPr>
          <p:cNvPicPr>
            <a:picLocks noChangeAspect="1"/>
          </p:cNvPicPr>
          <p:nvPr/>
        </p:nvPicPr>
        <p:blipFill>
          <a:blip r:embed="rId2"/>
          <a:stretch>
            <a:fillRect/>
          </a:stretch>
        </p:blipFill>
        <p:spPr>
          <a:xfrm>
            <a:off x="381000" y="1981200"/>
            <a:ext cx="6172200" cy="4492664"/>
          </a:xfrm>
          <a:prstGeom prst="rect">
            <a:avLst/>
          </a:prstGeom>
        </p:spPr>
      </p:pic>
    </p:spTree>
    <p:extLst>
      <p:ext uri="{BB962C8B-B14F-4D97-AF65-F5344CB8AC3E}">
        <p14:creationId xmlns:p14="http://schemas.microsoft.com/office/powerpoint/2010/main" val="1314701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5BA0-CE44-45E6-8E5C-F1422E0A24A8}"/>
              </a:ext>
            </a:extLst>
          </p:cNvPr>
          <p:cNvSpPr>
            <a:spLocks noGrp="1"/>
          </p:cNvSpPr>
          <p:nvPr>
            <p:ph type="title"/>
          </p:nvPr>
        </p:nvSpPr>
        <p:spPr>
          <a:xfrm>
            <a:off x="1371600" y="-152400"/>
            <a:ext cx="8229600" cy="1143000"/>
          </a:xfrm>
        </p:spPr>
        <p:txBody>
          <a:bodyPr/>
          <a:lstStyle/>
          <a:p>
            <a:r>
              <a:rPr lang="en-US" sz="2800" dirty="0">
                <a:solidFill>
                  <a:schemeClr val="bg1"/>
                </a:solidFill>
                <a:latin typeface="Century Gothic" panose="020B0502020202020204" pitchFamily="34" charset="0"/>
              </a:rPr>
              <a:t>Creating a First Year in Country Record</a:t>
            </a:r>
            <a:endParaRPr lang="en-US" sz="2800" dirty="0"/>
          </a:p>
        </p:txBody>
      </p:sp>
      <p:sp>
        <p:nvSpPr>
          <p:cNvPr id="6" name="Content Placeholder 5">
            <a:extLst>
              <a:ext uri="{FF2B5EF4-FFF2-40B4-BE49-F238E27FC236}">
                <a16:creationId xmlns:a16="http://schemas.microsoft.com/office/drawing/2014/main" id="{9D84458E-300F-4187-97DE-2D7851815457}"/>
              </a:ext>
            </a:extLst>
          </p:cNvPr>
          <p:cNvSpPr>
            <a:spLocks noGrp="1"/>
          </p:cNvSpPr>
          <p:nvPr>
            <p:ph idx="1"/>
          </p:nvPr>
        </p:nvSpPr>
        <p:spPr>
          <a:xfrm>
            <a:off x="192858" y="990600"/>
            <a:ext cx="8758284" cy="5334000"/>
          </a:xfrm>
        </p:spPr>
        <p:txBody>
          <a:bodyPr/>
          <a:lstStyle/>
          <a:p>
            <a:pPr marL="0" indent="0">
              <a:buNone/>
            </a:pPr>
            <a:r>
              <a:rPr lang="en-US" sz="2800" dirty="0">
                <a:latin typeface="Century Gothic" panose="020B0502020202020204" pitchFamily="34" charset="0"/>
              </a:rPr>
              <a:t>Infinite Campus Path: </a:t>
            </a:r>
            <a:r>
              <a:rPr lang="en-US" sz="2800" b="1" dirty="0">
                <a:solidFill>
                  <a:srgbClr val="7030A0"/>
                </a:solidFill>
                <a:latin typeface="Century Gothic" panose="020B0502020202020204" pitchFamily="34" charset="0"/>
              </a:rPr>
              <a:t>Student Enrollment Record- State Reporting Fields </a:t>
            </a:r>
          </a:p>
          <a:p>
            <a:endParaRPr lang="en-US" dirty="0"/>
          </a:p>
        </p:txBody>
      </p:sp>
      <p:pic>
        <p:nvPicPr>
          <p:cNvPr id="8" name="Picture 7">
            <a:extLst>
              <a:ext uri="{FF2B5EF4-FFF2-40B4-BE49-F238E27FC236}">
                <a16:creationId xmlns:a16="http://schemas.microsoft.com/office/drawing/2014/main" id="{E673E184-8BCB-4F68-95D6-BACCCFFFDBA7}"/>
              </a:ext>
            </a:extLst>
          </p:cNvPr>
          <p:cNvPicPr>
            <a:picLocks noChangeAspect="1"/>
          </p:cNvPicPr>
          <p:nvPr/>
        </p:nvPicPr>
        <p:blipFill>
          <a:blip r:embed="rId2"/>
          <a:stretch>
            <a:fillRect/>
          </a:stretch>
        </p:blipFill>
        <p:spPr>
          <a:xfrm>
            <a:off x="228600" y="2362200"/>
            <a:ext cx="8951142" cy="2819257"/>
          </a:xfrm>
          <a:prstGeom prst="rect">
            <a:avLst/>
          </a:prstGeom>
        </p:spPr>
      </p:pic>
    </p:spTree>
    <p:extLst>
      <p:ext uri="{BB962C8B-B14F-4D97-AF65-F5344CB8AC3E}">
        <p14:creationId xmlns:p14="http://schemas.microsoft.com/office/powerpoint/2010/main" val="3984373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FD01-3EC4-4FFF-AE91-913A517A463E}"/>
              </a:ext>
            </a:extLst>
          </p:cNvPr>
          <p:cNvSpPr>
            <a:spLocks noGrp="1"/>
          </p:cNvSpPr>
          <p:nvPr>
            <p:ph type="title"/>
          </p:nvPr>
        </p:nvSpPr>
        <p:spPr>
          <a:xfrm>
            <a:off x="457200" y="0"/>
            <a:ext cx="8229600" cy="1143000"/>
          </a:xfrm>
        </p:spPr>
        <p:txBody>
          <a:bodyPr/>
          <a:lstStyle/>
          <a:p>
            <a:r>
              <a:rPr lang="en-US" dirty="0">
                <a:solidFill>
                  <a:schemeClr val="bg1"/>
                </a:solidFill>
                <a:latin typeface="Century Gothic" panose="020B0502020202020204" pitchFamily="34" charset="0"/>
              </a:rPr>
              <a:t>Resources </a:t>
            </a:r>
          </a:p>
        </p:txBody>
      </p:sp>
      <p:sp>
        <p:nvSpPr>
          <p:cNvPr id="4" name="Text Placeholder 3">
            <a:extLst>
              <a:ext uri="{FF2B5EF4-FFF2-40B4-BE49-F238E27FC236}">
                <a16:creationId xmlns:a16="http://schemas.microsoft.com/office/drawing/2014/main" id="{F9B09747-7EC7-4108-833A-D3E4C9F9D9F2}"/>
              </a:ext>
            </a:extLst>
          </p:cNvPr>
          <p:cNvSpPr>
            <a:spLocks noGrp="1"/>
          </p:cNvSpPr>
          <p:nvPr>
            <p:ph type="body" idx="1"/>
          </p:nvPr>
        </p:nvSpPr>
        <p:spPr>
          <a:xfrm>
            <a:off x="322800" y="812885"/>
            <a:ext cx="4192588" cy="803275"/>
          </a:xfrm>
        </p:spPr>
        <p:txBody>
          <a:bodyPr/>
          <a:lstStyle/>
          <a:p>
            <a:r>
              <a:rPr lang="en-US" sz="1800" dirty="0">
                <a:latin typeface="Century Gothic" panose="020B0502020202020204" pitchFamily="34" charset="0"/>
              </a:rPr>
              <a:t>Identification &amp; Screening Manual</a:t>
            </a:r>
          </a:p>
        </p:txBody>
      </p:sp>
      <p:pic>
        <p:nvPicPr>
          <p:cNvPr id="8" name="Content Placeholder 7">
            <a:extLst>
              <a:ext uri="{FF2B5EF4-FFF2-40B4-BE49-F238E27FC236}">
                <a16:creationId xmlns:a16="http://schemas.microsoft.com/office/drawing/2014/main" id="{C9E9C4B0-24CF-40E3-BA42-F3005DB66142}"/>
              </a:ext>
            </a:extLst>
          </p:cNvPr>
          <p:cNvPicPr>
            <a:picLocks noGrp="1" noChangeAspect="1"/>
          </p:cNvPicPr>
          <p:nvPr>
            <p:ph sz="half" idx="2"/>
          </p:nvPr>
        </p:nvPicPr>
        <p:blipFill>
          <a:blip r:embed="rId3"/>
          <a:stretch>
            <a:fillRect/>
          </a:stretch>
        </p:blipFill>
        <p:spPr>
          <a:xfrm>
            <a:off x="762000" y="1720867"/>
            <a:ext cx="3111937" cy="3951288"/>
          </a:xfrm>
          <a:prstGeom prst="rect">
            <a:avLst/>
          </a:prstGeom>
        </p:spPr>
      </p:pic>
      <p:sp>
        <p:nvSpPr>
          <p:cNvPr id="6" name="Text Placeholder 5">
            <a:extLst>
              <a:ext uri="{FF2B5EF4-FFF2-40B4-BE49-F238E27FC236}">
                <a16:creationId xmlns:a16="http://schemas.microsoft.com/office/drawing/2014/main" id="{FCEB7DF6-E8E0-42B6-9E41-857822FACA9F}"/>
              </a:ext>
            </a:extLst>
          </p:cNvPr>
          <p:cNvSpPr>
            <a:spLocks noGrp="1"/>
          </p:cNvSpPr>
          <p:nvPr>
            <p:ph type="body" sz="quarter" idx="3"/>
          </p:nvPr>
        </p:nvSpPr>
        <p:spPr>
          <a:xfrm>
            <a:off x="4649712" y="1082277"/>
            <a:ext cx="4041775" cy="639762"/>
          </a:xfrm>
        </p:spPr>
        <p:txBody>
          <a:bodyPr/>
          <a:lstStyle/>
          <a:p>
            <a:r>
              <a:rPr lang="en-US" sz="1800" dirty="0">
                <a:latin typeface="Century Gothic" panose="020B0502020202020204" pitchFamily="34" charset="0"/>
              </a:rPr>
              <a:t>English Learner Data Elements in Infinite Campus </a:t>
            </a:r>
          </a:p>
        </p:txBody>
      </p:sp>
      <p:pic>
        <p:nvPicPr>
          <p:cNvPr id="9" name="Content Placeholder 8">
            <a:extLst>
              <a:ext uri="{FF2B5EF4-FFF2-40B4-BE49-F238E27FC236}">
                <a16:creationId xmlns:a16="http://schemas.microsoft.com/office/drawing/2014/main" id="{070AD292-5ADE-4C38-BB53-EB604EB63436}"/>
              </a:ext>
            </a:extLst>
          </p:cNvPr>
          <p:cNvPicPr>
            <a:picLocks noGrp="1" noChangeAspect="1"/>
          </p:cNvPicPr>
          <p:nvPr>
            <p:ph sz="quarter" idx="4"/>
          </p:nvPr>
        </p:nvPicPr>
        <p:blipFill>
          <a:blip r:embed="rId4"/>
          <a:stretch>
            <a:fillRect/>
          </a:stretch>
        </p:blipFill>
        <p:spPr>
          <a:xfrm>
            <a:off x="5114631" y="1819348"/>
            <a:ext cx="3111936" cy="3951288"/>
          </a:xfrm>
          <a:prstGeom prst="rect">
            <a:avLst/>
          </a:prstGeom>
        </p:spPr>
      </p:pic>
      <p:sp>
        <p:nvSpPr>
          <p:cNvPr id="10" name="TextBox 9">
            <a:extLst>
              <a:ext uri="{FF2B5EF4-FFF2-40B4-BE49-F238E27FC236}">
                <a16:creationId xmlns:a16="http://schemas.microsoft.com/office/drawing/2014/main" id="{2F5C1BF2-11A6-4583-81CD-FCC5430DA98E}"/>
              </a:ext>
            </a:extLst>
          </p:cNvPr>
          <p:cNvSpPr txBox="1"/>
          <p:nvPr/>
        </p:nvSpPr>
        <p:spPr>
          <a:xfrm>
            <a:off x="76200" y="5972816"/>
            <a:ext cx="5638800" cy="307777"/>
          </a:xfrm>
          <a:prstGeom prst="rect">
            <a:avLst/>
          </a:prstGeom>
          <a:noFill/>
        </p:spPr>
        <p:txBody>
          <a:bodyPr wrap="square" rtlCol="0">
            <a:spAutoFit/>
          </a:bodyPr>
          <a:lstStyle/>
          <a:p>
            <a:r>
              <a:rPr lang="en-US" sz="1400" dirty="0">
                <a:hlinkClick r:id="rId5"/>
              </a:rPr>
              <a:t>http://doe.sd.gov/title/documents/Mini-Manual.pdf</a:t>
            </a:r>
            <a:r>
              <a:rPr lang="en-US" sz="1400" dirty="0"/>
              <a:t> </a:t>
            </a:r>
          </a:p>
        </p:txBody>
      </p:sp>
      <p:sp>
        <p:nvSpPr>
          <p:cNvPr id="11" name="TextBox 10">
            <a:extLst>
              <a:ext uri="{FF2B5EF4-FFF2-40B4-BE49-F238E27FC236}">
                <a16:creationId xmlns:a16="http://schemas.microsoft.com/office/drawing/2014/main" id="{F62BB488-5B30-4368-B660-60FA3FF5893D}"/>
              </a:ext>
            </a:extLst>
          </p:cNvPr>
          <p:cNvSpPr txBox="1"/>
          <p:nvPr/>
        </p:nvSpPr>
        <p:spPr>
          <a:xfrm>
            <a:off x="4702466" y="5972817"/>
            <a:ext cx="5181600" cy="307777"/>
          </a:xfrm>
          <a:prstGeom prst="rect">
            <a:avLst/>
          </a:prstGeom>
          <a:noFill/>
        </p:spPr>
        <p:txBody>
          <a:bodyPr wrap="square" rtlCol="0">
            <a:spAutoFit/>
          </a:bodyPr>
          <a:lstStyle/>
          <a:p>
            <a:r>
              <a:rPr lang="en-US" sz="1400" dirty="0">
                <a:hlinkClick r:id="rId6"/>
              </a:rPr>
              <a:t>http://doe.sd.gov/title/documents/IC-ELData.pdf</a:t>
            </a:r>
            <a:r>
              <a:rPr lang="en-US" sz="1400" dirty="0"/>
              <a:t> </a:t>
            </a:r>
          </a:p>
        </p:txBody>
      </p:sp>
    </p:spTree>
    <p:extLst>
      <p:ext uri="{BB962C8B-B14F-4D97-AF65-F5344CB8AC3E}">
        <p14:creationId xmlns:p14="http://schemas.microsoft.com/office/powerpoint/2010/main" val="48613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1143000"/>
          </a:xfrm>
        </p:spPr>
        <p:txBody>
          <a:bodyPr/>
          <a:lstStyle/>
          <a:p>
            <a:r>
              <a:rPr lang="en-US" dirty="0">
                <a:solidFill>
                  <a:schemeClr val="bg1"/>
                </a:solidFill>
                <a:latin typeface="Century Gothic" panose="020B0502020202020204" pitchFamily="34" charset="0"/>
              </a:rPr>
              <a:t>Identification Process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823316"/>
              </p:ext>
            </p:extLst>
          </p:nvPr>
        </p:nvGraphicFramePr>
        <p:xfrm>
          <a:off x="-76200" y="888023"/>
          <a:ext cx="8077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99160A1-CAF9-4961-947E-62F1C933A9E7}"/>
              </a:ext>
            </a:extLst>
          </p:cNvPr>
          <p:cNvSpPr txBox="1"/>
          <p:nvPr/>
        </p:nvSpPr>
        <p:spPr>
          <a:xfrm>
            <a:off x="304800" y="5562600"/>
            <a:ext cx="7505700" cy="1600438"/>
          </a:xfrm>
          <a:prstGeom prst="rect">
            <a:avLst/>
          </a:prstGeom>
          <a:noFill/>
        </p:spPr>
        <p:txBody>
          <a:bodyPr wrap="square" rtlCol="0">
            <a:spAutoFit/>
          </a:bodyPr>
          <a:lstStyle/>
          <a:p>
            <a:r>
              <a:rPr lang="en-US" sz="1400" b="1" dirty="0">
                <a:solidFill>
                  <a:srgbClr val="7030A0"/>
                </a:solidFill>
                <a:latin typeface="Century Gothic" panose="020B0502020202020204" pitchFamily="34" charset="0"/>
              </a:rPr>
              <a:t>At the beginning of the school year 30 days from enrollment to complete process</a:t>
            </a:r>
          </a:p>
          <a:p>
            <a:endParaRPr lang="en-US" sz="1400" b="1" dirty="0">
              <a:solidFill>
                <a:srgbClr val="7030A0"/>
              </a:solidFill>
              <a:latin typeface="Century Gothic" panose="020B0502020202020204" pitchFamily="34" charset="0"/>
            </a:endParaRPr>
          </a:p>
          <a:p>
            <a:endParaRPr lang="en-US" sz="1400" b="1" dirty="0">
              <a:solidFill>
                <a:srgbClr val="7030A0"/>
              </a:solidFill>
              <a:latin typeface="Century Gothic" panose="020B0502020202020204" pitchFamily="34" charset="0"/>
            </a:endParaRPr>
          </a:p>
          <a:p>
            <a:r>
              <a:rPr lang="en-US" sz="1400" b="1" dirty="0">
                <a:solidFill>
                  <a:srgbClr val="7030A0"/>
                </a:solidFill>
                <a:latin typeface="Century Gothic" panose="020B0502020202020204" pitchFamily="34" charset="0"/>
              </a:rPr>
              <a:t>Two weeks to complete process throughout school year</a:t>
            </a:r>
          </a:p>
          <a:p>
            <a:endParaRPr lang="en-US" sz="1400" b="1" dirty="0">
              <a:solidFill>
                <a:srgbClr val="7030A0"/>
              </a:solidFill>
              <a:latin typeface="Century Gothic" panose="020B0502020202020204" pitchFamily="34" charset="0"/>
            </a:endParaRPr>
          </a:p>
          <a:p>
            <a:endParaRPr lang="en-US" sz="1400" b="1" dirty="0">
              <a:solidFill>
                <a:srgbClr val="7030A0"/>
              </a:solidFill>
              <a:latin typeface="Century Gothic" panose="020B0502020202020204" pitchFamily="34" charset="0"/>
            </a:endParaRPr>
          </a:p>
          <a:p>
            <a:endParaRPr lang="en-US" sz="1400" b="1" dirty="0">
              <a:solidFill>
                <a:srgbClr val="7030A0"/>
              </a:solidFill>
              <a:latin typeface="Century Gothic" panose="020B0502020202020204" pitchFamily="34" charset="0"/>
            </a:endParaRPr>
          </a:p>
        </p:txBody>
      </p:sp>
    </p:spTree>
    <p:extLst>
      <p:ext uri="{BB962C8B-B14F-4D97-AF65-F5344CB8AC3E}">
        <p14:creationId xmlns:p14="http://schemas.microsoft.com/office/powerpoint/2010/main" val="2957236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0497C4-64F0-4840-AD8F-7BF759628CF8}"/>
              </a:ext>
            </a:extLst>
          </p:cNvPr>
          <p:cNvSpPr>
            <a:spLocks noGrp="1"/>
          </p:cNvSpPr>
          <p:nvPr>
            <p:ph type="title"/>
          </p:nvPr>
        </p:nvSpPr>
        <p:spPr/>
        <p:txBody>
          <a:bodyPr/>
          <a:lstStyle/>
          <a:p>
            <a:r>
              <a:rPr lang="en-US" dirty="0"/>
              <a:t>WIDA summative Assessments </a:t>
            </a:r>
          </a:p>
        </p:txBody>
      </p:sp>
    </p:spTree>
    <p:extLst>
      <p:ext uri="{BB962C8B-B14F-4D97-AF65-F5344CB8AC3E}">
        <p14:creationId xmlns:p14="http://schemas.microsoft.com/office/powerpoint/2010/main" val="2074512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4992"/>
            <a:ext cx="8229600" cy="1143000"/>
          </a:xfrm>
        </p:spPr>
        <p:txBody>
          <a:bodyPr/>
          <a:lstStyle/>
          <a:p>
            <a:r>
              <a:rPr lang="en-US" sz="3200" dirty="0">
                <a:solidFill>
                  <a:schemeClr val="bg1"/>
                </a:solidFill>
                <a:latin typeface="Century Gothic" panose="020B0502020202020204" pitchFamily="34" charset="0"/>
              </a:rPr>
              <a:t>WIDA Summative Assessments</a:t>
            </a:r>
          </a:p>
        </p:txBody>
      </p:sp>
      <p:pic>
        <p:nvPicPr>
          <p:cNvPr id="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96179" y="2695042"/>
            <a:ext cx="4038600" cy="19619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381225"/>
            <a:ext cx="36004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381225"/>
            <a:ext cx="4495800" cy="3113563"/>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entury Gothic" panose="020B0502020202020204" pitchFamily="34" charset="0"/>
              </a:rPr>
              <a:t>Secure large-scale English language proficiency assessment </a:t>
            </a:r>
          </a:p>
          <a:p>
            <a:pPr marL="285750" indent="-285750">
              <a:buFont typeface="Arial" panose="020B0604020202020204" pitchFamily="34" charset="0"/>
              <a:buChar char="•"/>
            </a:pPr>
            <a:endParaRPr lang="en-US" sz="2400" dirty="0">
              <a:latin typeface="Century Gothic" panose="020B0502020202020204" pitchFamily="34" charset="0"/>
            </a:endParaRPr>
          </a:p>
          <a:p>
            <a:endParaRPr lang="en-US" sz="2400" dirty="0">
              <a:latin typeface="Century Gothic" panose="020B0502020202020204" pitchFamily="34" charset="0"/>
            </a:endParaRPr>
          </a:p>
          <a:p>
            <a:pPr marL="285750" indent="-285750">
              <a:buFont typeface="Arial" panose="020B0604020202020204" pitchFamily="34" charset="0"/>
              <a:buChar char="•"/>
            </a:pPr>
            <a:r>
              <a:rPr lang="en-US" sz="2400" dirty="0">
                <a:latin typeface="Century Gothic" panose="020B0502020202020204" pitchFamily="34" charset="0"/>
              </a:rPr>
              <a:t>Administered to identified English learners in grades K-12</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181600"/>
            <a:ext cx="35909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849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8229600" cy="1295400"/>
          </a:xfrm>
        </p:spPr>
        <p:txBody>
          <a:bodyPr/>
          <a:lstStyle/>
          <a:p>
            <a:r>
              <a:rPr lang="en-US" dirty="0">
                <a:solidFill>
                  <a:schemeClr val="bg1"/>
                </a:solidFill>
                <a:latin typeface="Century Gothic" panose="020B0502020202020204" pitchFamily="34" charset="0"/>
              </a:rPr>
              <a:t>Kindergarten</a:t>
            </a:r>
            <a:r>
              <a:rPr lang="en-US" dirty="0">
                <a:solidFill>
                  <a:schemeClr val="bg1"/>
                </a:solidFill>
                <a:latin typeface="Century Gothic" panose="020B0502020202020204" pitchFamily="34" charset="0"/>
                <a:cs typeface="Arial" panose="020B0604020202020204" pitchFamily="34" charset="0"/>
              </a:rPr>
              <a:t> </a:t>
            </a:r>
            <a:r>
              <a:rPr lang="en-US" dirty="0">
                <a:solidFill>
                  <a:schemeClr val="bg1"/>
                </a:solidFill>
                <a:latin typeface="Century Gothic" panose="020B0502020202020204" pitchFamily="34" charset="0"/>
              </a:rPr>
              <a:t>ACCESS</a:t>
            </a:r>
          </a:p>
        </p:txBody>
      </p:sp>
      <p:sp>
        <p:nvSpPr>
          <p:cNvPr id="3" name="Content Placeholder 2"/>
          <p:cNvSpPr>
            <a:spLocks noGrp="1"/>
          </p:cNvSpPr>
          <p:nvPr>
            <p:ph idx="1"/>
          </p:nvPr>
        </p:nvSpPr>
        <p:spPr>
          <a:xfrm>
            <a:off x="228600" y="1066800"/>
            <a:ext cx="8458200" cy="5059363"/>
          </a:xfrm>
        </p:spPr>
        <p:txBody>
          <a:bodyPr/>
          <a:lstStyle/>
          <a:p>
            <a:r>
              <a:rPr lang="en-US" sz="2800" dirty="0">
                <a:latin typeface="Century Gothic" panose="020B0502020202020204" pitchFamily="34" charset="0"/>
                <a:cs typeface="Arial" panose="020B0604020202020204" pitchFamily="34" charset="0"/>
              </a:rPr>
              <a:t>Paper</a:t>
            </a:r>
          </a:p>
          <a:p>
            <a:r>
              <a:rPr lang="en-US" sz="2800" dirty="0">
                <a:latin typeface="Century Gothic" panose="020B0502020202020204" pitchFamily="34" charset="0"/>
                <a:cs typeface="Arial" panose="020B0604020202020204" pitchFamily="34" charset="0"/>
              </a:rPr>
              <a:t>Individually administered</a:t>
            </a:r>
          </a:p>
          <a:p>
            <a:r>
              <a:rPr lang="en-US" sz="2800" dirty="0">
                <a:latin typeface="Century Gothic" panose="020B0502020202020204" pitchFamily="34" charset="0"/>
                <a:cs typeface="Arial" panose="020B0604020202020204" pitchFamily="34" charset="0"/>
              </a:rPr>
              <a:t>Includes manipulatives</a:t>
            </a:r>
          </a:p>
          <a:p>
            <a:r>
              <a:rPr lang="en-US" sz="2800" dirty="0">
                <a:latin typeface="Century Gothic" panose="020B0502020202020204" pitchFamily="34" charset="0"/>
                <a:cs typeface="Arial" panose="020B0604020202020204" pitchFamily="34" charset="0"/>
              </a:rPr>
              <a:t>ALL components scored by Test Administrator during test administration</a:t>
            </a:r>
          </a:p>
          <a:p>
            <a:r>
              <a:rPr lang="en-US" sz="2800" dirty="0">
                <a:latin typeface="Century Gothic" panose="020B0502020202020204" pitchFamily="34" charset="0"/>
                <a:cs typeface="Arial" panose="020B0604020202020204" pitchFamily="34" charset="0"/>
                <a:hlinkClick r:id="rId2"/>
              </a:rPr>
              <a:t>KG ACCESS </a:t>
            </a:r>
            <a:endParaRPr lang="en-US" sz="2800" dirty="0">
              <a:latin typeface="Century Gothic" panose="020B0502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96481"/>
            <a:ext cx="4038600" cy="2821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50600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8229600" cy="1295400"/>
          </a:xfrm>
        </p:spPr>
        <p:txBody>
          <a:bodyPr/>
          <a:lstStyle/>
          <a:p>
            <a:r>
              <a:rPr lang="en-US" dirty="0">
                <a:solidFill>
                  <a:schemeClr val="bg1"/>
                </a:solidFill>
                <a:latin typeface="Century Gothic" panose="020B0502020202020204" pitchFamily="34" charset="0"/>
              </a:rPr>
              <a:t>Alternate</a:t>
            </a:r>
            <a:r>
              <a:rPr lang="en-US" sz="4000" dirty="0">
                <a:solidFill>
                  <a:schemeClr val="bg1"/>
                </a:solidFill>
                <a:latin typeface="Century Gothic" panose="020B0502020202020204" pitchFamily="34" charset="0"/>
                <a:cs typeface="Arial" panose="020B0604020202020204" pitchFamily="34" charset="0"/>
              </a:rPr>
              <a:t> </a:t>
            </a:r>
            <a:r>
              <a:rPr lang="en-US" dirty="0">
                <a:solidFill>
                  <a:schemeClr val="bg1"/>
                </a:solidFill>
                <a:latin typeface="Century Gothic" panose="020B0502020202020204" pitchFamily="34" charset="0"/>
              </a:rPr>
              <a:t>ACCESS</a:t>
            </a:r>
          </a:p>
        </p:txBody>
      </p:sp>
      <p:sp>
        <p:nvSpPr>
          <p:cNvPr id="3" name="Content Placeholder 2"/>
          <p:cNvSpPr>
            <a:spLocks noGrp="1"/>
          </p:cNvSpPr>
          <p:nvPr>
            <p:ph idx="1"/>
          </p:nvPr>
        </p:nvSpPr>
        <p:spPr>
          <a:xfrm>
            <a:off x="362994" y="1066800"/>
            <a:ext cx="8476206" cy="5334000"/>
          </a:xfrm>
        </p:spPr>
        <p:txBody>
          <a:bodyPr/>
          <a:lstStyle/>
          <a:p>
            <a:r>
              <a:rPr lang="en-US" sz="2800" dirty="0">
                <a:latin typeface="Century Gothic" panose="020B0502020202020204" pitchFamily="34" charset="0"/>
                <a:cs typeface="Arial" panose="020B0604020202020204" pitchFamily="34" charset="0"/>
              </a:rPr>
              <a:t>Paper-based</a:t>
            </a:r>
          </a:p>
          <a:p>
            <a:r>
              <a:rPr lang="en-US" sz="2800" dirty="0">
                <a:latin typeface="Century Gothic" panose="020B0502020202020204" pitchFamily="34" charset="0"/>
                <a:cs typeface="Arial" panose="020B0604020202020204" pitchFamily="34" charset="0"/>
              </a:rPr>
              <a:t>Participating students must have a Significant Cognitive Disability</a:t>
            </a:r>
          </a:p>
          <a:p>
            <a:r>
              <a:rPr lang="en-US" sz="2800" dirty="0">
                <a:latin typeface="Century Gothic" panose="020B0502020202020204" pitchFamily="34" charset="0"/>
                <a:cs typeface="Arial" panose="020B0604020202020204" pitchFamily="34" charset="0"/>
              </a:rPr>
              <a:t>Taking an Alternate State Content Assessment documented in an IEP (alternate curriculum)</a:t>
            </a:r>
          </a:p>
          <a:p>
            <a:r>
              <a:rPr lang="en-US" sz="2800" dirty="0">
                <a:latin typeface="Century Gothic" panose="020B0502020202020204" pitchFamily="34" charset="0"/>
                <a:cs typeface="Arial" panose="020B0604020202020204" pitchFamily="34" charset="0"/>
                <a:hlinkClick r:id="rId2"/>
              </a:rPr>
              <a:t>Participation Criteria</a:t>
            </a:r>
            <a:endParaRPr lang="en-US" sz="2800" dirty="0">
              <a:latin typeface="Century Gothic" panose="020B0502020202020204" pitchFamily="34" charset="0"/>
              <a:cs typeface="Arial" panose="020B0604020202020204" pitchFamily="34" charset="0"/>
            </a:endParaRPr>
          </a:p>
          <a:p>
            <a:r>
              <a:rPr lang="en-US" sz="2800" dirty="0">
                <a:latin typeface="Century Gothic" panose="020B0502020202020204" pitchFamily="34" charset="0"/>
                <a:cs typeface="Arial" panose="020B0604020202020204" pitchFamily="34" charset="0"/>
                <a:hlinkClick r:id="rId3" action="ppaction://hlinkfile"/>
              </a:rPr>
              <a:t>Alternate ACCESS for ELLs </a:t>
            </a:r>
            <a:endParaRPr lang="en-US" sz="2800" dirty="0">
              <a:latin typeface="Century Gothic" panose="020B0502020202020204" pitchFamily="34" charset="0"/>
              <a:cs typeface="Arial" panose="020B0604020202020204" pitchFamily="34" charset="0"/>
            </a:endParaRPr>
          </a:p>
          <a:p>
            <a:pPr marL="0" indent="0">
              <a:buNone/>
            </a:pPr>
            <a:endParaRPr lang="en-US" sz="2800" dirty="0">
              <a:latin typeface="Century Gothic" panose="020B0502020202020204" pitchFamily="34" charset="0"/>
            </a:endParaRPr>
          </a:p>
          <a:p>
            <a:endParaRPr lang="en-US" sz="1600" dirty="0">
              <a:latin typeface="Century Gothic" panose="020B0502020202020204"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03530"/>
            <a:ext cx="4953000" cy="1295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27452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8229600" cy="1143000"/>
          </a:xfrm>
        </p:spPr>
        <p:txBody>
          <a:bodyPr/>
          <a:lstStyle/>
          <a:p>
            <a:r>
              <a:rPr lang="en-US" dirty="0">
                <a:solidFill>
                  <a:schemeClr val="bg1"/>
                </a:solidFill>
                <a:latin typeface="Century Gothic" panose="020B0502020202020204" pitchFamily="34" charset="0"/>
              </a:rPr>
              <a:t>ACCESS for ELLs  </a:t>
            </a:r>
          </a:p>
        </p:txBody>
      </p:sp>
      <p:sp>
        <p:nvSpPr>
          <p:cNvPr id="3" name="Content Placeholder 2"/>
          <p:cNvSpPr>
            <a:spLocks noGrp="1"/>
          </p:cNvSpPr>
          <p:nvPr>
            <p:ph idx="1"/>
          </p:nvPr>
        </p:nvSpPr>
        <p:spPr>
          <a:xfrm>
            <a:off x="228600" y="1066800"/>
            <a:ext cx="8610600" cy="5181600"/>
          </a:xfrm>
        </p:spPr>
        <p:txBody>
          <a:bodyPr/>
          <a:lstStyle/>
          <a:p>
            <a:r>
              <a:rPr lang="en-US" sz="2800" dirty="0">
                <a:latin typeface="Century Gothic" panose="020B0502020202020204" pitchFamily="34" charset="0"/>
              </a:rPr>
              <a:t>Grades 1-12</a:t>
            </a:r>
          </a:p>
          <a:p>
            <a:pPr marL="0" indent="0">
              <a:buNone/>
            </a:pPr>
            <a:endParaRPr lang="en-US" sz="2800" dirty="0">
              <a:latin typeface="Century Gothic" panose="020B0502020202020204" pitchFamily="34" charset="0"/>
            </a:endParaRPr>
          </a:p>
          <a:p>
            <a:r>
              <a:rPr lang="en-US" sz="2800" dirty="0">
                <a:latin typeface="Century Gothic" panose="020B0502020202020204" pitchFamily="34" charset="0"/>
              </a:rPr>
              <a:t>Online </a:t>
            </a:r>
          </a:p>
          <a:p>
            <a:pPr marL="0" indent="0">
              <a:buNone/>
            </a:pPr>
            <a:endParaRPr lang="en-US" sz="2800" dirty="0">
              <a:latin typeface="Century Gothic" panose="020B0502020202020204" pitchFamily="34" charset="0"/>
            </a:endParaRPr>
          </a:p>
          <a:p>
            <a:r>
              <a:rPr lang="en-US" sz="2800" dirty="0">
                <a:latin typeface="Century Gothic" panose="020B0502020202020204" pitchFamily="34" charset="0"/>
              </a:rPr>
              <a:t>Can be administered in a group setting</a:t>
            </a:r>
          </a:p>
          <a:p>
            <a:pPr marL="0" indent="0">
              <a:buNone/>
            </a:pPr>
            <a:endParaRPr lang="en-US" sz="2800" dirty="0">
              <a:latin typeface="Century Gothic" panose="020B0502020202020204" pitchFamily="34" charset="0"/>
            </a:endParaRPr>
          </a:p>
          <a:p>
            <a:r>
              <a:rPr lang="en-US" sz="2800" dirty="0">
                <a:latin typeface="Century Gothic" panose="020B0502020202020204" pitchFamily="34" charset="0"/>
              </a:rPr>
              <a:t>Staged Adaptive  </a:t>
            </a:r>
          </a:p>
          <a:p>
            <a:endParaRPr lang="en-US" sz="2800" dirty="0">
              <a:latin typeface="Century Gothic" panose="020B0502020202020204" pitchFamily="34" charset="0"/>
            </a:endParaRPr>
          </a:p>
          <a:p>
            <a:r>
              <a:rPr lang="en-US" sz="2800" dirty="0">
                <a:latin typeface="Century Gothic" panose="020B0502020202020204" pitchFamily="34" charset="0"/>
                <a:hlinkClick r:id="rId2"/>
              </a:rPr>
              <a:t>ACCESS for ELLs </a:t>
            </a:r>
            <a:endParaRPr lang="en-US" sz="2800" dirty="0">
              <a:latin typeface="Century Gothic" panose="020B0502020202020204" pitchFamily="34" charset="0"/>
            </a:endParaRPr>
          </a:p>
          <a:p>
            <a:pPr marL="0" indent="0">
              <a:buNone/>
            </a:pPr>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8" y="1981200"/>
            <a:ext cx="6629402"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93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304800"/>
            <a:ext cx="9144000" cy="1524000"/>
          </a:xfrm>
        </p:spPr>
        <p:txBody>
          <a:bodyPr/>
          <a:lstStyle/>
          <a:p>
            <a:r>
              <a:rPr lang="en-US" dirty="0">
                <a:solidFill>
                  <a:schemeClr val="bg1"/>
                </a:solidFill>
                <a:latin typeface="Century Gothic" panose="020B0502020202020204" pitchFamily="34" charset="0"/>
              </a:rPr>
              <a:t>ACCESS 2.0 Schedule </a:t>
            </a:r>
          </a:p>
        </p:txBody>
      </p:sp>
      <p:pic>
        <p:nvPicPr>
          <p:cNvPr id="6" name="Content Placeholder 5">
            <a:extLst>
              <a:ext uri="{FF2B5EF4-FFF2-40B4-BE49-F238E27FC236}">
                <a16:creationId xmlns:a16="http://schemas.microsoft.com/office/drawing/2014/main" id="{97FA9189-8437-4042-B631-77EEBB5CD9A9}"/>
              </a:ext>
            </a:extLst>
          </p:cNvPr>
          <p:cNvPicPr>
            <a:picLocks noGrp="1" noChangeAspect="1"/>
          </p:cNvPicPr>
          <p:nvPr>
            <p:ph idx="1"/>
          </p:nvPr>
        </p:nvPicPr>
        <p:blipFill>
          <a:blip r:embed="rId2"/>
          <a:stretch>
            <a:fillRect/>
          </a:stretch>
        </p:blipFill>
        <p:spPr>
          <a:xfrm>
            <a:off x="228600" y="1219200"/>
            <a:ext cx="8767614" cy="4343400"/>
          </a:xfrm>
          <a:prstGeom prst="rect">
            <a:avLst/>
          </a:prstGeom>
        </p:spPr>
      </p:pic>
    </p:spTree>
    <p:extLst>
      <p:ext uri="{BB962C8B-B14F-4D97-AF65-F5344CB8AC3E}">
        <p14:creationId xmlns:p14="http://schemas.microsoft.com/office/powerpoint/2010/main" val="3476091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8399"/>
            <a:ext cx="8229600" cy="1143000"/>
          </a:xfrm>
        </p:spPr>
        <p:txBody>
          <a:bodyPr/>
          <a:lstStyle/>
          <a:p>
            <a:r>
              <a:rPr lang="en-US" dirty="0">
                <a:solidFill>
                  <a:schemeClr val="bg1"/>
                </a:solidFill>
                <a:latin typeface="Century Gothic" panose="020B0502020202020204" pitchFamily="34" charset="0"/>
              </a:rPr>
              <a:t>Training Course</a:t>
            </a:r>
          </a:p>
        </p:txBody>
      </p:sp>
      <p:sp>
        <p:nvSpPr>
          <p:cNvPr id="6" name="Rectangle 5">
            <a:extLst>
              <a:ext uri="{FF2B5EF4-FFF2-40B4-BE49-F238E27FC236}">
                <a16:creationId xmlns:a16="http://schemas.microsoft.com/office/drawing/2014/main" id="{4A3E06A9-894D-485A-B846-534EABAFCCB7}"/>
              </a:ext>
            </a:extLst>
          </p:cNvPr>
          <p:cNvSpPr/>
          <p:nvPr/>
        </p:nvSpPr>
        <p:spPr>
          <a:xfrm>
            <a:off x="4786900" y="1312984"/>
            <a:ext cx="4241777" cy="2031325"/>
          </a:xfrm>
          <a:prstGeom prst="rect">
            <a:avLst/>
          </a:prstGeom>
        </p:spPr>
        <p:txBody>
          <a:bodyPr wrap="square">
            <a:spAutoFit/>
          </a:bodyPr>
          <a:lstStyle/>
          <a:p>
            <a:pPr marL="285750" indent="-285750">
              <a:buFont typeface="Arial" panose="020B0604020202020204" pitchFamily="34" charset="0"/>
              <a:buChar char="•"/>
            </a:pPr>
            <a:r>
              <a:rPr lang="en-US" dirty="0">
                <a:latin typeface="Century Gothic" panose="020B0502020202020204" pitchFamily="34" charset="0"/>
              </a:rPr>
              <a:t>Each assessment has a separate training component</a:t>
            </a:r>
          </a:p>
          <a:p>
            <a:pPr marL="285750" indent="-285750">
              <a:buFont typeface="Arial" panose="020B0604020202020204" pitchFamily="34" charset="0"/>
              <a:buChar char="•"/>
            </a:pPr>
            <a:r>
              <a:rPr lang="en-US" dirty="0">
                <a:latin typeface="Century Gothic" panose="020B0502020202020204" pitchFamily="34" charset="0"/>
              </a:rPr>
              <a:t>May be completed in one-sitting, or in as many sessions as necessary</a:t>
            </a:r>
          </a:p>
          <a:p>
            <a:pPr marL="285750" indent="-285750">
              <a:buFont typeface="Arial" panose="020B0604020202020204" pitchFamily="34" charset="0"/>
              <a:buChar char="•"/>
            </a:pPr>
            <a:r>
              <a:rPr lang="en-US" dirty="0">
                <a:latin typeface="Century Gothic" panose="020B0502020202020204" pitchFamily="34" charset="0"/>
              </a:rPr>
              <a:t>One-two weeks prior to first administration of test </a:t>
            </a:r>
          </a:p>
        </p:txBody>
      </p:sp>
      <p:pic>
        <p:nvPicPr>
          <p:cNvPr id="7" name="Picture 6">
            <a:extLst>
              <a:ext uri="{FF2B5EF4-FFF2-40B4-BE49-F238E27FC236}">
                <a16:creationId xmlns:a16="http://schemas.microsoft.com/office/drawing/2014/main" id="{34432BE2-BA3E-46CA-838E-D7B123559DBD}"/>
              </a:ext>
            </a:extLst>
          </p:cNvPr>
          <p:cNvPicPr>
            <a:picLocks noChangeAspect="1"/>
          </p:cNvPicPr>
          <p:nvPr/>
        </p:nvPicPr>
        <p:blipFill>
          <a:blip r:embed="rId3"/>
          <a:stretch>
            <a:fillRect/>
          </a:stretch>
        </p:blipFill>
        <p:spPr>
          <a:xfrm>
            <a:off x="76200" y="3962400"/>
            <a:ext cx="8952477" cy="1360619"/>
          </a:xfrm>
          <a:prstGeom prst="rect">
            <a:avLst/>
          </a:prstGeom>
        </p:spPr>
      </p:pic>
      <p:pic>
        <p:nvPicPr>
          <p:cNvPr id="11" name="Picture 10">
            <a:extLst>
              <a:ext uri="{FF2B5EF4-FFF2-40B4-BE49-F238E27FC236}">
                <a16:creationId xmlns:a16="http://schemas.microsoft.com/office/drawing/2014/main" id="{D1674B57-352C-4D90-905F-093A57029CAC}"/>
              </a:ext>
            </a:extLst>
          </p:cNvPr>
          <p:cNvPicPr>
            <a:picLocks noChangeAspect="1"/>
          </p:cNvPicPr>
          <p:nvPr/>
        </p:nvPicPr>
        <p:blipFill>
          <a:blip r:embed="rId4"/>
          <a:stretch>
            <a:fillRect/>
          </a:stretch>
        </p:blipFill>
        <p:spPr>
          <a:xfrm>
            <a:off x="457200" y="5334742"/>
            <a:ext cx="685800" cy="1092199"/>
          </a:xfrm>
          <a:prstGeom prst="rect">
            <a:avLst/>
          </a:prstGeom>
        </p:spPr>
      </p:pic>
      <p:pic>
        <p:nvPicPr>
          <p:cNvPr id="12" name="Picture 11">
            <a:extLst>
              <a:ext uri="{FF2B5EF4-FFF2-40B4-BE49-F238E27FC236}">
                <a16:creationId xmlns:a16="http://schemas.microsoft.com/office/drawing/2014/main" id="{C9F34839-F479-4064-BEAE-7DAD92BF3E7F}"/>
              </a:ext>
            </a:extLst>
          </p:cNvPr>
          <p:cNvPicPr>
            <a:picLocks noChangeAspect="1"/>
          </p:cNvPicPr>
          <p:nvPr/>
        </p:nvPicPr>
        <p:blipFill>
          <a:blip r:embed="rId4"/>
          <a:stretch>
            <a:fillRect/>
          </a:stretch>
        </p:blipFill>
        <p:spPr>
          <a:xfrm>
            <a:off x="5029199" y="5349396"/>
            <a:ext cx="708031" cy="1127604"/>
          </a:xfrm>
          <a:prstGeom prst="rect">
            <a:avLst/>
          </a:prstGeom>
        </p:spPr>
      </p:pic>
      <p:pic>
        <p:nvPicPr>
          <p:cNvPr id="15" name="Picture 14">
            <a:extLst>
              <a:ext uri="{FF2B5EF4-FFF2-40B4-BE49-F238E27FC236}">
                <a16:creationId xmlns:a16="http://schemas.microsoft.com/office/drawing/2014/main" id="{A877C21D-E64B-41CD-8EB9-508EE197EBC4}"/>
              </a:ext>
            </a:extLst>
          </p:cNvPr>
          <p:cNvPicPr>
            <a:picLocks noChangeAspect="1"/>
          </p:cNvPicPr>
          <p:nvPr/>
        </p:nvPicPr>
        <p:blipFill>
          <a:blip r:embed="rId4"/>
          <a:stretch>
            <a:fillRect/>
          </a:stretch>
        </p:blipFill>
        <p:spPr>
          <a:xfrm>
            <a:off x="6400800" y="5334742"/>
            <a:ext cx="708031" cy="1127604"/>
          </a:xfrm>
          <a:prstGeom prst="rect">
            <a:avLst/>
          </a:prstGeom>
        </p:spPr>
      </p:pic>
      <p:pic>
        <p:nvPicPr>
          <p:cNvPr id="16" name="Picture 15">
            <a:extLst>
              <a:ext uri="{FF2B5EF4-FFF2-40B4-BE49-F238E27FC236}">
                <a16:creationId xmlns:a16="http://schemas.microsoft.com/office/drawing/2014/main" id="{9A562C55-DCAA-40EF-A27A-200E47D4118E}"/>
              </a:ext>
            </a:extLst>
          </p:cNvPr>
          <p:cNvPicPr>
            <a:picLocks noChangeAspect="1"/>
          </p:cNvPicPr>
          <p:nvPr/>
        </p:nvPicPr>
        <p:blipFill>
          <a:blip r:embed="rId4"/>
          <a:stretch>
            <a:fillRect/>
          </a:stretch>
        </p:blipFill>
        <p:spPr>
          <a:xfrm>
            <a:off x="7924800" y="5334742"/>
            <a:ext cx="708031" cy="1127604"/>
          </a:xfrm>
          <a:prstGeom prst="rect">
            <a:avLst/>
          </a:prstGeom>
        </p:spPr>
      </p:pic>
      <p:pic>
        <p:nvPicPr>
          <p:cNvPr id="14" name="Picture 13">
            <a:extLst>
              <a:ext uri="{FF2B5EF4-FFF2-40B4-BE49-F238E27FC236}">
                <a16:creationId xmlns:a16="http://schemas.microsoft.com/office/drawing/2014/main" id="{CA7FFAA9-C7E2-49FC-893F-200A1DA51208}"/>
              </a:ext>
            </a:extLst>
          </p:cNvPr>
          <p:cNvPicPr>
            <a:picLocks noChangeAspect="1"/>
          </p:cNvPicPr>
          <p:nvPr/>
        </p:nvPicPr>
        <p:blipFill>
          <a:blip r:embed="rId5"/>
          <a:stretch>
            <a:fillRect/>
          </a:stretch>
        </p:blipFill>
        <p:spPr>
          <a:xfrm>
            <a:off x="762000" y="5667339"/>
            <a:ext cx="4703358" cy="497772"/>
          </a:xfrm>
          <a:prstGeom prst="rect">
            <a:avLst/>
          </a:prstGeom>
        </p:spPr>
      </p:pic>
      <p:pic>
        <p:nvPicPr>
          <p:cNvPr id="2" name="Picture 1">
            <a:extLst>
              <a:ext uri="{FF2B5EF4-FFF2-40B4-BE49-F238E27FC236}">
                <a16:creationId xmlns:a16="http://schemas.microsoft.com/office/drawing/2014/main" id="{13DF9328-7C4B-42D6-BE1A-DD6A074671D8}"/>
              </a:ext>
            </a:extLst>
          </p:cNvPr>
          <p:cNvPicPr>
            <a:picLocks noChangeAspect="1"/>
          </p:cNvPicPr>
          <p:nvPr/>
        </p:nvPicPr>
        <p:blipFill>
          <a:blip r:embed="rId6"/>
          <a:stretch>
            <a:fillRect/>
          </a:stretch>
        </p:blipFill>
        <p:spPr>
          <a:xfrm>
            <a:off x="261409" y="951225"/>
            <a:ext cx="4571429" cy="3038095"/>
          </a:xfrm>
          <a:prstGeom prst="rect">
            <a:avLst/>
          </a:prstGeom>
        </p:spPr>
      </p:pic>
    </p:spTree>
    <p:extLst>
      <p:ext uri="{BB962C8B-B14F-4D97-AF65-F5344CB8AC3E}">
        <p14:creationId xmlns:p14="http://schemas.microsoft.com/office/powerpoint/2010/main" val="3107750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0" y="-26377"/>
            <a:ext cx="8229600" cy="1143000"/>
          </a:xfrm>
        </p:spPr>
        <p:txBody>
          <a:bodyPr/>
          <a:lstStyle/>
          <a:p>
            <a:r>
              <a:rPr lang="en-US" dirty="0">
                <a:solidFill>
                  <a:schemeClr val="bg1"/>
                </a:solidFill>
                <a:latin typeface="Century Gothic" panose="020B0502020202020204" pitchFamily="34" charset="0"/>
              </a:rPr>
              <a:t>Training Summary </a:t>
            </a:r>
          </a:p>
        </p:txBody>
      </p:sp>
      <p:sp>
        <p:nvSpPr>
          <p:cNvPr id="10" name="Content Placeholder 9">
            <a:extLst>
              <a:ext uri="{FF2B5EF4-FFF2-40B4-BE49-F238E27FC236}">
                <a16:creationId xmlns:a16="http://schemas.microsoft.com/office/drawing/2014/main" id="{4B9209BE-608C-4A69-944F-8CEA750C04DB}"/>
              </a:ext>
            </a:extLst>
          </p:cNvPr>
          <p:cNvSpPr>
            <a:spLocks noGrp="1"/>
          </p:cNvSpPr>
          <p:nvPr>
            <p:ph idx="1"/>
          </p:nvPr>
        </p:nvSpPr>
        <p:spPr>
          <a:xfrm>
            <a:off x="304800" y="1116623"/>
            <a:ext cx="8686800" cy="5284177"/>
          </a:xfrm>
        </p:spPr>
        <p:txBody>
          <a:bodyPr/>
          <a:lstStyle/>
          <a:p>
            <a:pPr marL="0" indent="0">
              <a:buNone/>
            </a:pPr>
            <a:endParaRPr lang="en-US" sz="3600" dirty="0">
              <a:latin typeface="Century Gothic" panose="020B0502020202020204" pitchFamily="34" charset="0"/>
            </a:endParaRPr>
          </a:p>
          <a:p>
            <a:pPr marL="0" indent="0">
              <a:buNone/>
            </a:pPr>
            <a:endParaRPr lang="en-US" sz="3600" dirty="0">
              <a:latin typeface="Century Gothic" panose="020B0502020202020204" pitchFamily="34" charset="0"/>
            </a:endParaRPr>
          </a:p>
          <a:p>
            <a:pPr marL="0" indent="0">
              <a:buNone/>
            </a:pPr>
            <a:r>
              <a:rPr lang="en-US" sz="3600" dirty="0">
                <a:latin typeface="Century Gothic" panose="020B0502020202020204" pitchFamily="34" charset="0"/>
              </a:rPr>
              <a:t>SD DOE highly recommends that all training is completed on an annual basis…</a:t>
            </a:r>
          </a:p>
        </p:txBody>
      </p:sp>
    </p:spTree>
    <p:extLst>
      <p:ext uri="{BB962C8B-B14F-4D97-AF65-F5344CB8AC3E}">
        <p14:creationId xmlns:p14="http://schemas.microsoft.com/office/powerpoint/2010/main" val="1257220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E3CB8-3ECA-4809-A24B-140EA7BC76D0}"/>
              </a:ext>
            </a:extLst>
          </p:cNvPr>
          <p:cNvSpPr>
            <a:spLocks noGrp="1"/>
          </p:cNvSpPr>
          <p:nvPr>
            <p:ph type="title"/>
          </p:nvPr>
        </p:nvSpPr>
        <p:spPr>
          <a:xfrm>
            <a:off x="1219200" y="0"/>
            <a:ext cx="8229600" cy="1143000"/>
          </a:xfrm>
        </p:spPr>
        <p:txBody>
          <a:bodyPr/>
          <a:lstStyle/>
          <a:p>
            <a:r>
              <a:rPr lang="en-US" sz="4000" dirty="0">
                <a:solidFill>
                  <a:schemeClr val="bg1"/>
                </a:solidFill>
              </a:rPr>
              <a:t>ACCESS 2.0 Roadshow </a:t>
            </a:r>
          </a:p>
        </p:txBody>
      </p:sp>
      <p:sp>
        <p:nvSpPr>
          <p:cNvPr id="5" name="Content Placeholder 4">
            <a:extLst>
              <a:ext uri="{FF2B5EF4-FFF2-40B4-BE49-F238E27FC236}">
                <a16:creationId xmlns:a16="http://schemas.microsoft.com/office/drawing/2014/main" id="{68208BEB-1833-4C0B-A9C9-020F2FCCFDDF}"/>
              </a:ext>
            </a:extLst>
          </p:cNvPr>
          <p:cNvSpPr>
            <a:spLocks noGrp="1"/>
          </p:cNvSpPr>
          <p:nvPr>
            <p:ph idx="1"/>
          </p:nvPr>
        </p:nvSpPr>
        <p:spPr>
          <a:xfrm>
            <a:off x="381000" y="1447800"/>
            <a:ext cx="8458200" cy="5014546"/>
          </a:xfrm>
        </p:spPr>
        <p:txBody>
          <a:bodyPr/>
          <a:lstStyle/>
          <a:p>
            <a:r>
              <a:rPr lang="en-US" sz="2800" dirty="0">
                <a:latin typeface="Century Gothic" panose="020B0502020202020204" pitchFamily="34" charset="0"/>
              </a:rPr>
              <a:t>November 26, 2018 – Pierre </a:t>
            </a:r>
          </a:p>
          <a:p>
            <a:r>
              <a:rPr lang="en-US" sz="2800" dirty="0">
                <a:latin typeface="Century Gothic" panose="020B0502020202020204" pitchFamily="34" charset="0"/>
              </a:rPr>
              <a:t>November 29, 2018- Sioux Falls </a:t>
            </a:r>
          </a:p>
          <a:p>
            <a:r>
              <a:rPr lang="en-US" sz="2800" dirty="0">
                <a:latin typeface="Century Gothic" panose="020B0502020202020204" pitchFamily="34" charset="0"/>
              </a:rPr>
              <a:t>December 4, 2018 – Aberdeen </a:t>
            </a:r>
          </a:p>
          <a:p>
            <a:r>
              <a:rPr lang="en-US" sz="2800" dirty="0">
                <a:latin typeface="Century Gothic" panose="020B0502020202020204" pitchFamily="34" charset="0"/>
              </a:rPr>
              <a:t>December 11, 2018- Rapid City</a:t>
            </a:r>
          </a:p>
          <a:p>
            <a:endParaRPr lang="en-US" dirty="0"/>
          </a:p>
          <a:p>
            <a:pPr marL="0" indent="0" algn="ctr">
              <a:buNone/>
            </a:pPr>
            <a:r>
              <a:rPr lang="en-US" dirty="0"/>
              <a:t>To register for the class, go to </a:t>
            </a:r>
            <a:r>
              <a:rPr lang="en-US" u="sng" dirty="0">
                <a:hlinkClick r:id="rId2"/>
              </a:rPr>
              <a:t>http://southdakota.gosignmeup.com</a:t>
            </a:r>
            <a:endParaRPr lang="en-US" dirty="0"/>
          </a:p>
        </p:txBody>
      </p:sp>
      <p:pic>
        <p:nvPicPr>
          <p:cNvPr id="6" name="Picture 5">
            <a:extLst>
              <a:ext uri="{FF2B5EF4-FFF2-40B4-BE49-F238E27FC236}">
                <a16:creationId xmlns:a16="http://schemas.microsoft.com/office/drawing/2014/main" id="{E96E1A31-764E-43A7-9124-5F16AEA644C6}"/>
              </a:ext>
            </a:extLst>
          </p:cNvPr>
          <p:cNvPicPr>
            <a:picLocks noChangeAspect="1"/>
          </p:cNvPicPr>
          <p:nvPr/>
        </p:nvPicPr>
        <p:blipFill>
          <a:blip r:embed="rId3"/>
          <a:stretch>
            <a:fillRect/>
          </a:stretch>
        </p:blipFill>
        <p:spPr>
          <a:xfrm rot="2315064">
            <a:off x="6081049" y="1975254"/>
            <a:ext cx="2968913" cy="991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3179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8229600" cy="655638"/>
          </a:xfrm>
        </p:spPr>
        <p:txBody>
          <a:bodyPr/>
          <a:lstStyle/>
          <a:p>
            <a:r>
              <a:rPr lang="en-US" dirty="0">
                <a:solidFill>
                  <a:schemeClr val="bg1"/>
                </a:solidFill>
                <a:latin typeface="Century Gothic" panose="020B0502020202020204" pitchFamily="34" charset="0"/>
              </a:rPr>
              <a:t>Reports and Data</a:t>
            </a:r>
          </a:p>
        </p:txBody>
      </p:sp>
      <p:sp>
        <p:nvSpPr>
          <p:cNvPr id="3" name="Content Placeholder 2"/>
          <p:cNvSpPr>
            <a:spLocks noGrp="1"/>
          </p:cNvSpPr>
          <p:nvPr>
            <p:ph idx="1"/>
          </p:nvPr>
        </p:nvSpPr>
        <p:spPr>
          <a:xfrm>
            <a:off x="152400" y="1143000"/>
            <a:ext cx="8534400" cy="5410200"/>
          </a:xfrm>
        </p:spPr>
        <p:txBody>
          <a:bodyPr/>
          <a:lstStyle/>
          <a:p>
            <a:r>
              <a:rPr lang="en-US" dirty="0">
                <a:latin typeface="Century Gothic" panose="020B0502020202020204" pitchFamily="34" charset="0"/>
              </a:rPr>
              <a:t>Where to find it…</a:t>
            </a:r>
          </a:p>
          <a:p>
            <a:pPr marL="971550" lvl="1" indent="-514350">
              <a:buFont typeface="+mj-lt"/>
              <a:buAutoNum type="arabicPeriod"/>
            </a:pPr>
            <a:r>
              <a:rPr lang="en-US" dirty="0">
                <a:latin typeface="Century Gothic" panose="020B0502020202020204" pitchFamily="34" charset="0"/>
                <a:hlinkClick r:id="rId2"/>
              </a:rPr>
              <a:t>Infinite Campus</a:t>
            </a:r>
            <a:endParaRPr lang="en-US" dirty="0">
              <a:latin typeface="Century Gothic" panose="020B0502020202020204" pitchFamily="34" charset="0"/>
            </a:endParaRPr>
          </a:p>
          <a:p>
            <a:pPr marL="1371600" lvl="2" indent="-514350">
              <a:buFont typeface="+mj-lt"/>
              <a:buAutoNum type="arabicPeriod"/>
            </a:pPr>
            <a:r>
              <a:rPr lang="en-US" sz="2000" dirty="0">
                <a:latin typeface="Century Gothic" panose="020B0502020202020204" pitchFamily="34" charset="0"/>
              </a:rPr>
              <a:t>Assessment Tab – EL Tab</a:t>
            </a:r>
          </a:p>
          <a:p>
            <a:pPr marL="971550" lvl="1" indent="-514350">
              <a:buFont typeface="+mj-lt"/>
              <a:buAutoNum type="arabicPeriod"/>
            </a:pPr>
            <a:r>
              <a:rPr lang="en-US" dirty="0">
                <a:latin typeface="Century Gothic" panose="020B0502020202020204" pitchFamily="34" charset="0"/>
                <a:hlinkClick r:id="rId3"/>
              </a:rPr>
              <a:t>SD Stars</a:t>
            </a:r>
            <a:endParaRPr lang="en-US" dirty="0">
              <a:latin typeface="Century Gothic" panose="020B0502020202020204" pitchFamily="34" charset="0"/>
            </a:endParaRPr>
          </a:p>
          <a:p>
            <a:pPr marL="1371600" lvl="2" indent="-514350">
              <a:buFont typeface="+mj-lt"/>
              <a:buAutoNum type="arabicPeriod"/>
            </a:pPr>
            <a:r>
              <a:rPr lang="en-US" sz="2000" dirty="0">
                <a:latin typeface="Century Gothic" panose="020B0502020202020204" pitchFamily="34" charset="0"/>
              </a:rPr>
              <a:t>Reports Tab – Assessment Reports -  </a:t>
            </a:r>
          </a:p>
          <a:p>
            <a:pPr marL="1314450" lvl="3" indent="0">
              <a:buNone/>
            </a:pPr>
            <a:r>
              <a:rPr lang="en-US" dirty="0">
                <a:latin typeface="Century Gothic" panose="020B0502020202020204" pitchFamily="34" charset="0"/>
              </a:rPr>
              <a:t>ACCESS Test Takers</a:t>
            </a:r>
            <a:endParaRPr lang="en-US" sz="1800" dirty="0">
              <a:latin typeface="Century Gothic" panose="020B0502020202020204" pitchFamily="34" charset="0"/>
            </a:endParaRPr>
          </a:p>
          <a:p>
            <a:pPr marL="971550" lvl="1" indent="-514350">
              <a:buFont typeface="+mj-lt"/>
              <a:buAutoNum type="arabicPeriod" startAt="3"/>
            </a:pPr>
            <a:r>
              <a:rPr lang="en-US" dirty="0">
                <a:latin typeface="Century Gothic" panose="020B0502020202020204" pitchFamily="34" charset="0"/>
                <a:hlinkClick r:id="rId4"/>
              </a:rPr>
              <a:t>WIDA AMS</a:t>
            </a:r>
            <a:endParaRPr lang="en-US" dirty="0">
              <a:latin typeface="Century Gothic" panose="020B0502020202020204" pitchFamily="34" charset="0"/>
            </a:endParaRPr>
          </a:p>
          <a:p>
            <a:pPr marL="1371600" lvl="2" indent="-514350">
              <a:buFont typeface="+mj-lt"/>
              <a:buAutoNum type="arabicPeriod"/>
            </a:pPr>
            <a:r>
              <a:rPr lang="en-US" sz="2000" dirty="0">
                <a:latin typeface="Century Gothic" panose="020B0502020202020204" pitchFamily="34" charset="0"/>
              </a:rPr>
              <a:t>All Application – Report Delivery – </a:t>
            </a:r>
          </a:p>
          <a:p>
            <a:pPr marL="857250" lvl="2" indent="0">
              <a:buNone/>
            </a:pPr>
            <a:r>
              <a:rPr lang="en-US" sz="2000" dirty="0">
                <a:latin typeface="Century Gothic" panose="020B0502020202020204" pitchFamily="34" charset="0"/>
              </a:rPr>
              <a:t>	      On-Demand Reports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1752600"/>
            <a:ext cx="2819399" cy="1493175"/>
          </a:xfrm>
          <a:prstGeom prst="rect">
            <a:avLst/>
          </a:prstGeom>
          <a:ln w="9525">
            <a:solidFill>
              <a:schemeClr val="tx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3352799"/>
            <a:ext cx="2837935" cy="1399101"/>
          </a:xfrm>
          <a:prstGeom prst="rect">
            <a:avLst/>
          </a:prstGeom>
          <a:ln w="9525">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1" y="4876800"/>
            <a:ext cx="2837934" cy="1378506"/>
          </a:xfrm>
          <a:prstGeom prst="rect">
            <a:avLst/>
          </a:prstGeom>
          <a:ln w="9525">
            <a:solidFill>
              <a:schemeClr val="tx1"/>
            </a:solidFill>
          </a:ln>
        </p:spPr>
      </p:pic>
    </p:spTree>
    <p:extLst>
      <p:ext uri="{BB962C8B-B14F-4D97-AF65-F5344CB8AC3E}">
        <p14:creationId xmlns:p14="http://schemas.microsoft.com/office/powerpoint/2010/main" val="4043584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229600" cy="1143000"/>
          </a:xfrm>
        </p:spPr>
        <p:txBody>
          <a:bodyPr/>
          <a:lstStyle/>
          <a:p>
            <a:r>
              <a:rPr lang="en-US" dirty="0">
                <a:solidFill>
                  <a:schemeClr val="bg1"/>
                </a:solidFill>
                <a:latin typeface="Century Gothic" panose="020B0502020202020204" pitchFamily="34" charset="0"/>
              </a:rPr>
              <a:t>Identification</a:t>
            </a:r>
          </a:p>
        </p:txBody>
      </p:sp>
      <p:sp>
        <p:nvSpPr>
          <p:cNvPr id="3" name="Content Placeholder 2"/>
          <p:cNvSpPr>
            <a:spLocks noGrp="1"/>
          </p:cNvSpPr>
          <p:nvPr>
            <p:ph idx="1"/>
          </p:nvPr>
        </p:nvSpPr>
        <p:spPr>
          <a:xfrm>
            <a:off x="39256" y="990600"/>
            <a:ext cx="9065490" cy="4701381"/>
          </a:xfrm>
        </p:spPr>
        <p:txBody>
          <a:bodyPr/>
          <a:lstStyle/>
          <a:p>
            <a:r>
              <a:rPr lang="en-US" sz="2400" dirty="0">
                <a:latin typeface="Century Gothic" panose="020B0502020202020204" pitchFamily="34" charset="0"/>
              </a:rPr>
              <a:t>Questionnaire given to parents and guardians</a:t>
            </a:r>
          </a:p>
          <a:p>
            <a:r>
              <a:rPr lang="en-US" sz="2400" dirty="0">
                <a:latin typeface="Century Gothic" panose="020B0502020202020204" pitchFamily="34" charset="0"/>
              </a:rPr>
              <a:t>Helps schools and LEAs identify which students are potential ELs and who will require assessment of their English language proficiency</a:t>
            </a:r>
          </a:p>
          <a:p>
            <a:r>
              <a:rPr lang="en-US" sz="2400" dirty="0">
                <a:latin typeface="Century Gothic" panose="020B0502020202020204" pitchFamily="34" charset="0"/>
              </a:rPr>
              <a:t>Given to </a:t>
            </a:r>
            <a:r>
              <a:rPr lang="en-US" sz="2400" u="sng" dirty="0">
                <a:latin typeface="Century Gothic" panose="020B0502020202020204" pitchFamily="34" charset="0"/>
              </a:rPr>
              <a:t>ALL</a:t>
            </a:r>
            <a:r>
              <a:rPr lang="en-US" sz="2400" dirty="0">
                <a:latin typeface="Century Gothic" panose="020B0502020202020204" pitchFamily="34" charset="0"/>
              </a:rPr>
              <a:t> students </a:t>
            </a:r>
          </a:p>
          <a:p>
            <a:endParaRPr lang="en-US" sz="2800"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endParaRPr lang="en-US" dirty="0">
              <a:latin typeface="Century Gothic" panose="020B0502020202020204" pitchFamily="34" charset="0"/>
            </a:endParaRPr>
          </a:p>
          <a:p>
            <a:pPr marL="0" indent="0" algn="ctr">
              <a:buNone/>
            </a:pPr>
            <a:endParaRPr lang="en-US" dirty="0">
              <a:latin typeface="Century Gothic" panose="020B0502020202020204" pitchFamily="34" charset="0"/>
              <a:hlinkClick r:id="rId3"/>
            </a:endParaRPr>
          </a:p>
          <a:p>
            <a:pPr marL="0" indent="0">
              <a:buNone/>
            </a:pPr>
            <a:endParaRPr lang="en-US" dirty="0">
              <a:latin typeface="Century Gothic" panose="020B0502020202020204" pitchFamily="34" charset="0"/>
              <a:hlinkClick r:id="rId3"/>
            </a:endParaRPr>
          </a:p>
          <a:p>
            <a:pPr marL="0" indent="0">
              <a:buNone/>
            </a:pPr>
            <a:endParaRPr lang="en-US" dirty="0">
              <a:latin typeface="Century Gothic" panose="020B0502020202020204" pitchFamily="34" charset="0"/>
              <a:hlinkClick r:id="rId3"/>
            </a:endParaRPr>
          </a:p>
          <a:p>
            <a:pPr marL="0" indent="0">
              <a:buNone/>
            </a:pPr>
            <a:endParaRPr lang="en-US" dirty="0">
              <a:latin typeface="Century Gothic" panose="020B0502020202020204" pitchFamily="34" charset="0"/>
              <a:hlinkClick r:id="rId3"/>
            </a:endParaRPr>
          </a:p>
        </p:txBody>
      </p:sp>
      <p:pic>
        <p:nvPicPr>
          <p:cNvPr id="4" name="Picture 3">
            <a:extLst>
              <a:ext uri="{FF2B5EF4-FFF2-40B4-BE49-F238E27FC236}">
                <a16:creationId xmlns:a16="http://schemas.microsoft.com/office/drawing/2014/main" id="{CB25C233-462B-46F3-A4A8-6EC08BEE3F30}"/>
              </a:ext>
            </a:extLst>
          </p:cNvPr>
          <p:cNvPicPr>
            <a:picLocks noChangeAspect="1"/>
          </p:cNvPicPr>
          <p:nvPr/>
        </p:nvPicPr>
        <p:blipFill>
          <a:blip r:embed="rId4"/>
          <a:stretch>
            <a:fillRect/>
          </a:stretch>
        </p:blipFill>
        <p:spPr>
          <a:xfrm>
            <a:off x="39255" y="3177381"/>
            <a:ext cx="9065490" cy="2514600"/>
          </a:xfrm>
          <a:prstGeom prst="rect">
            <a:avLst/>
          </a:prstGeom>
        </p:spPr>
      </p:pic>
    </p:spTree>
    <p:extLst>
      <p:ext uri="{BB962C8B-B14F-4D97-AF65-F5344CB8AC3E}">
        <p14:creationId xmlns:p14="http://schemas.microsoft.com/office/powerpoint/2010/main" val="92187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8229600" cy="655638"/>
          </a:xfrm>
        </p:spPr>
        <p:txBody>
          <a:bodyPr/>
          <a:lstStyle/>
          <a:p>
            <a:r>
              <a:rPr lang="en-US" dirty="0">
                <a:solidFill>
                  <a:schemeClr val="bg1"/>
                </a:solidFill>
                <a:latin typeface="Century Gothic" panose="020B0502020202020204" pitchFamily="34" charset="0"/>
              </a:rPr>
              <a:t>Reports and Data</a:t>
            </a:r>
          </a:p>
        </p:txBody>
      </p:sp>
      <p:sp>
        <p:nvSpPr>
          <p:cNvPr id="3" name="Content Placeholder 2"/>
          <p:cNvSpPr>
            <a:spLocks noGrp="1"/>
          </p:cNvSpPr>
          <p:nvPr>
            <p:ph idx="1"/>
          </p:nvPr>
        </p:nvSpPr>
        <p:spPr>
          <a:xfrm>
            <a:off x="228600" y="1066800"/>
            <a:ext cx="8686800" cy="5257800"/>
          </a:xfrm>
        </p:spPr>
        <p:txBody>
          <a:bodyPr/>
          <a:lstStyle/>
          <a:p>
            <a:pPr marL="0" indent="0">
              <a:buNone/>
            </a:pPr>
            <a:r>
              <a:rPr lang="en-US" dirty="0">
                <a:latin typeface="Century Gothic" panose="020B0502020202020204" pitchFamily="34" charset="0"/>
              </a:rPr>
              <a:t>Responsibilities for distributing and maintaining</a:t>
            </a:r>
          </a:p>
          <a:p>
            <a:pPr lvl="1"/>
            <a:r>
              <a:rPr lang="en-US" dirty="0">
                <a:latin typeface="Century Gothic" panose="020B0502020202020204" pitchFamily="34" charset="0"/>
              </a:rPr>
              <a:t>File in student cumulative file</a:t>
            </a:r>
          </a:p>
          <a:p>
            <a:pPr marL="457200" lvl="1" indent="0">
              <a:buNone/>
            </a:pPr>
            <a:endParaRPr lang="en-US" dirty="0">
              <a:latin typeface="Century Gothic" panose="020B0502020202020204" pitchFamily="34" charset="0"/>
            </a:endParaRPr>
          </a:p>
          <a:p>
            <a:pPr lvl="1"/>
            <a:r>
              <a:rPr lang="en-US" dirty="0">
                <a:latin typeface="Century Gothic" panose="020B0502020202020204" pitchFamily="34" charset="0"/>
              </a:rPr>
              <a:t>Share with student, their parents, and appropriate educational staff</a:t>
            </a:r>
          </a:p>
          <a:p>
            <a:pPr marL="457200" lvl="1" indent="0">
              <a:buNone/>
            </a:pPr>
            <a:endParaRPr lang="en-US" dirty="0">
              <a:latin typeface="Century Gothic" panose="020B0502020202020204" pitchFamily="34" charset="0"/>
            </a:endParaRPr>
          </a:p>
          <a:p>
            <a:pPr lvl="1"/>
            <a:r>
              <a:rPr lang="en-US" dirty="0">
                <a:latin typeface="Century Gothic" panose="020B0502020202020204" pitchFamily="34" charset="0"/>
              </a:rPr>
              <a:t>District wide usage and monitoring  of data to support and alter EL programs</a:t>
            </a:r>
          </a:p>
        </p:txBody>
      </p:sp>
    </p:spTree>
    <p:extLst>
      <p:ext uri="{BB962C8B-B14F-4D97-AF65-F5344CB8AC3E}">
        <p14:creationId xmlns:p14="http://schemas.microsoft.com/office/powerpoint/2010/main" val="1188280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8229600" cy="1143000"/>
          </a:xfrm>
        </p:spPr>
        <p:txBody>
          <a:bodyPr/>
          <a:lstStyle/>
          <a:p>
            <a:r>
              <a:rPr lang="en-US" dirty="0">
                <a:solidFill>
                  <a:schemeClr val="bg1"/>
                </a:solidFill>
                <a:latin typeface="Century Gothic" panose="020B0502020202020204" pitchFamily="34" charset="0"/>
              </a:rPr>
              <a:t>WIDA &amp; DRC webinars</a:t>
            </a:r>
          </a:p>
        </p:txBody>
      </p:sp>
      <p:sp>
        <p:nvSpPr>
          <p:cNvPr id="3" name="Content Placeholder 2"/>
          <p:cNvSpPr>
            <a:spLocks noGrp="1"/>
          </p:cNvSpPr>
          <p:nvPr>
            <p:ph idx="1"/>
          </p:nvPr>
        </p:nvSpPr>
        <p:spPr>
          <a:xfrm>
            <a:off x="152400" y="1066800"/>
            <a:ext cx="8610600" cy="5410200"/>
          </a:xfrm>
        </p:spPr>
        <p:txBody>
          <a:bodyPr/>
          <a:lstStyle/>
          <a:p>
            <a:r>
              <a:rPr lang="en-US" sz="2800" dirty="0">
                <a:latin typeface="Century Gothic" panose="020B0502020202020204" pitchFamily="34" charset="0"/>
              </a:rPr>
              <a:t>Free weekly webinars</a:t>
            </a:r>
          </a:p>
          <a:p>
            <a:pPr marL="0" indent="0">
              <a:buNone/>
            </a:pPr>
            <a:endParaRPr lang="en-US" sz="2800" dirty="0">
              <a:latin typeface="Century Gothic" panose="020B0502020202020204" pitchFamily="34" charset="0"/>
            </a:endParaRPr>
          </a:p>
          <a:p>
            <a:r>
              <a:rPr lang="en-US" sz="2800" dirty="0">
                <a:latin typeface="Century Gothic" panose="020B0502020202020204" pitchFamily="34" charset="0"/>
              </a:rPr>
              <a:t>Covers a range of pre, during, and post-testing topics</a:t>
            </a:r>
          </a:p>
          <a:p>
            <a:pPr marL="0" indent="0">
              <a:buNone/>
            </a:pPr>
            <a:endParaRPr lang="en-US" sz="2800" dirty="0">
              <a:latin typeface="Century Gothic" panose="020B0502020202020204" pitchFamily="34" charset="0"/>
            </a:endParaRPr>
          </a:p>
          <a:p>
            <a:r>
              <a:rPr lang="en-US" sz="2800" dirty="0">
                <a:latin typeface="Century Gothic" panose="020B0502020202020204" pitchFamily="34" charset="0"/>
              </a:rPr>
              <a:t>Organized to cover content relevant to particular roles</a:t>
            </a:r>
          </a:p>
          <a:p>
            <a:endParaRPr lang="en-US" sz="2800" dirty="0">
              <a:latin typeface="Century Gothic" panose="020B0502020202020204" pitchFamily="34" charset="0"/>
            </a:endParaRPr>
          </a:p>
          <a:p>
            <a:pPr marL="0" indent="0" algn="ctr">
              <a:buNone/>
            </a:pPr>
            <a:r>
              <a:rPr lang="en-US" sz="2800" dirty="0">
                <a:latin typeface="Century Gothic" panose="020B0502020202020204" pitchFamily="34" charset="0"/>
                <a:hlinkClick r:id="rId2"/>
              </a:rPr>
              <a:t>Webinar Schedule &amp; Call Information </a:t>
            </a:r>
            <a:endParaRPr lang="en-US" sz="2800" dirty="0">
              <a:latin typeface="Century Gothic" panose="020B0502020202020204" pitchFamily="34" charset="0"/>
            </a:endParaRPr>
          </a:p>
        </p:txBody>
      </p:sp>
    </p:spTree>
    <p:extLst>
      <p:ext uri="{BB962C8B-B14F-4D97-AF65-F5344CB8AC3E}">
        <p14:creationId xmlns:p14="http://schemas.microsoft.com/office/powerpoint/2010/main" val="722811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81200"/>
            <a:ext cx="6934200" cy="403225"/>
          </a:xfrm>
        </p:spPr>
        <p:txBody>
          <a:bodyPr/>
          <a:lstStyle/>
          <a:p>
            <a:r>
              <a:rPr lang="en-US" sz="5400" dirty="0">
                <a:latin typeface="Century Gothic" panose="020B0502020202020204" pitchFamily="34" charset="0"/>
              </a:rPr>
              <a:t>Questions</a:t>
            </a:r>
            <a:r>
              <a:rPr lang="en-US" sz="4000" dirty="0">
                <a:latin typeface="Century Gothic" panose="020B0502020202020204" pitchFamily="34" charset="0"/>
              </a:rPr>
              <a:t>?</a:t>
            </a:r>
          </a:p>
        </p:txBody>
      </p:sp>
      <p:pic>
        <p:nvPicPr>
          <p:cNvPr id="5" name="Picture 4">
            <a:extLst>
              <a:ext uri="{FF2B5EF4-FFF2-40B4-BE49-F238E27FC236}">
                <a16:creationId xmlns:a16="http://schemas.microsoft.com/office/drawing/2014/main" id="{164D10D2-C7D1-4461-9B72-0A0CA9784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429000"/>
            <a:ext cx="5701553" cy="1600200"/>
          </a:xfrm>
          <a:prstGeom prst="rect">
            <a:avLst/>
          </a:prstGeom>
        </p:spPr>
      </p:pic>
    </p:spTree>
    <p:extLst>
      <p:ext uri="{BB962C8B-B14F-4D97-AF65-F5344CB8AC3E}">
        <p14:creationId xmlns:p14="http://schemas.microsoft.com/office/powerpoint/2010/main" val="326904663"/>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8229600" cy="990600"/>
          </a:xfrm>
        </p:spPr>
        <p:txBody>
          <a:bodyPr/>
          <a:lstStyle/>
          <a:p>
            <a:r>
              <a:rPr lang="en-US" dirty="0">
                <a:solidFill>
                  <a:schemeClr val="bg1"/>
                </a:solidFill>
                <a:latin typeface="Century Gothic" panose="020B0502020202020204" pitchFamily="34" charset="0"/>
              </a:rPr>
              <a:t>Who to Contact?</a:t>
            </a:r>
          </a:p>
        </p:txBody>
      </p:sp>
      <p:pic>
        <p:nvPicPr>
          <p:cNvPr id="5" name="Content Placeholder 4">
            <a:extLst>
              <a:ext uri="{FF2B5EF4-FFF2-40B4-BE49-F238E27FC236}">
                <a16:creationId xmlns:a16="http://schemas.microsoft.com/office/drawing/2014/main" id="{C55B90E9-C03B-4505-B2ED-B5FDB7DD580C}"/>
              </a:ext>
            </a:extLst>
          </p:cNvPr>
          <p:cNvPicPr>
            <a:picLocks noGrp="1" noChangeAspect="1"/>
          </p:cNvPicPr>
          <p:nvPr>
            <p:ph idx="1"/>
          </p:nvPr>
        </p:nvPicPr>
        <p:blipFill>
          <a:blip r:embed="rId2"/>
          <a:stretch>
            <a:fillRect/>
          </a:stretch>
        </p:blipFill>
        <p:spPr>
          <a:xfrm>
            <a:off x="990599" y="990600"/>
            <a:ext cx="7139711" cy="5334000"/>
          </a:xfrm>
          <a:prstGeom prst="rect">
            <a:avLst/>
          </a:prstGeom>
        </p:spPr>
      </p:pic>
    </p:spTree>
    <p:extLst>
      <p:ext uri="{BB962C8B-B14F-4D97-AF65-F5344CB8AC3E}">
        <p14:creationId xmlns:p14="http://schemas.microsoft.com/office/powerpoint/2010/main" val="2540541588"/>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525963"/>
          </a:xfrm>
        </p:spPr>
        <p:txBody>
          <a:bodyPr/>
          <a:lstStyle/>
          <a:p>
            <a:pPr marL="0" indent="0">
              <a:buNone/>
            </a:pPr>
            <a:r>
              <a:rPr lang="en-US" dirty="0">
                <a:latin typeface="Century Gothic" panose="020B0502020202020204" pitchFamily="34" charset="0"/>
              </a:rPr>
              <a:t>Yutzil Becker</a:t>
            </a:r>
          </a:p>
          <a:p>
            <a:pPr marL="0" indent="0">
              <a:buNone/>
            </a:pPr>
            <a:r>
              <a:rPr lang="en-US" dirty="0">
                <a:latin typeface="Century Gothic" panose="020B0502020202020204" pitchFamily="34" charset="0"/>
                <a:hlinkClick r:id="rId2"/>
              </a:rPr>
              <a:t>Yutzil.Becker@state.sd.us</a:t>
            </a:r>
            <a:endParaRPr lang="en-US" dirty="0">
              <a:latin typeface="Century Gothic" panose="020B0502020202020204" pitchFamily="34" charset="0"/>
            </a:endParaRPr>
          </a:p>
          <a:p>
            <a:pPr marL="0" indent="0">
              <a:buNone/>
            </a:pPr>
            <a:r>
              <a:rPr lang="en-US" dirty="0">
                <a:latin typeface="Century Gothic" panose="020B0502020202020204" pitchFamily="34" charset="0"/>
              </a:rPr>
              <a:t>605.773.4698</a:t>
            </a:r>
          </a:p>
          <a:p>
            <a:pPr marL="0" indent="0">
              <a:buNone/>
            </a:pPr>
            <a:endParaRPr lang="en-US" dirty="0">
              <a:latin typeface="Century Gothic" panose="020B0502020202020204" pitchFamily="34" charset="0"/>
            </a:endParaRPr>
          </a:p>
          <a:p>
            <a:pPr marL="0" indent="0">
              <a:buNone/>
            </a:pPr>
            <a:r>
              <a:rPr lang="en-US" dirty="0">
                <a:latin typeface="Century Gothic" panose="020B0502020202020204" pitchFamily="34" charset="0"/>
              </a:rPr>
              <a:t>Joe Moran</a:t>
            </a:r>
          </a:p>
          <a:p>
            <a:pPr marL="0" indent="0">
              <a:buNone/>
            </a:pPr>
            <a:r>
              <a:rPr lang="en-US" dirty="0">
                <a:latin typeface="Century Gothic" panose="020B0502020202020204" pitchFamily="34" charset="0"/>
                <a:hlinkClick r:id="rId3"/>
              </a:rPr>
              <a:t>Joe.Moran@state.sd.us</a:t>
            </a:r>
            <a:endParaRPr lang="en-US" dirty="0">
              <a:latin typeface="Century Gothic" panose="020B0502020202020204" pitchFamily="34" charset="0"/>
            </a:endParaRPr>
          </a:p>
          <a:p>
            <a:pPr marL="0" indent="0">
              <a:buNone/>
            </a:pPr>
            <a:r>
              <a:rPr lang="en-US" dirty="0">
                <a:latin typeface="Century Gothic" panose="020B0502020202020204" pitchFamily="34" charset="0"/>
              </a:rPr>
              <a:t>605.773.3247</a:t>
            </a:r>
          </a:p>
          <a:p>
            <a:pPr marL="0" indent="0">
              <a:buNone/>
            </a:pPr>
            <a:endParaRPr lang="en-US" dirty="0"/>
          </a:p>
        </p:txBody>
      </p:sp>
      <p:pic>
        <p:nvPicPr>
          <p:cNvPr id="2" name="Picture 1">
            <a:extLst>
              <a:ext uri="{FF2B5EF4-FFF2-40B4-BE49-F238E27FC236}">
                <a16:creationId xmlns:a16="http://schemas.microsoft.com/office/drawing/2014/main" id="{C69B77BA-7C51-4ECA-B641-1D1A2AF64AE0}"/>
              </a:ext>
            </a:extLst>
          </p:cNvPr>
          <p:cNvPicPr>
            <a:picLocks noChangeAspect="1"/>
          </p:cNvPicPr>
          <p:nvPr/>
        </p:nvPicPr>
        <p:blipFill>
          <a:blip r:embed="rId4"/>
          <a:stretch>
            <a:fillRect/>
          </a:stretch>
        </p:blipFill>
        <p:spPr>
          <a:xfrm>
            <a:off x="5410200" y="990600"/>
            <a:ext cx="3624552" cy="1596258"/>
          </a:xfrm>
          <a:prstGeom prst="rect">
            <a:avLst/>
          </a:prstGeom>
        </p:spPr>
      </p:pic>
    </p:spTree>
    <p:extLst>
      <p:ext uri="{BB962C8B-B14F-4D97-AF65-F5344CB8AC3E}">
        <p14:creationId xmlns:p14="http://schemas.microsoft.com/office/powerpoint/2010/main" val="986958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665756F-AB13-459F-B909-767C9AA756D8}"/>
              </a:ext>
            </a:extLst>
          </p:cNvPr>
          <p:cNvPicPr>
            <a:picLocks noGrp="1" noChangeAspect="1"/>
          </p:cNvPicPr>
          <p:nvPr>
            <p:ph idx="1"/>
          </p:nvPr>
        </p:nvPicPr>
        <p:blipFill>
          <a:blip r:embed="rId2"/>
          <a:stretch>
            <a:fillRect/>
          </a:stretch>
        </p:blipFill>
        <p:spPr>
          <a:xfrm>
            <a:off x="457200" y="990600"/>
            <a:ext cx="8351195" cy="5181600"/>
          </a:xfrm>
          <a:prstGeom prst="rect">
            <a:avLst/>
          </a:prstGeom>
        </p:spPr>
      </p:pic>
    </p:spTree>
    <p:extLst>
      <p:ext uri="{BB962C8B-B14F-4D97-AF65-F5344CB8AC3E}">
        <p14:creationId xmlns:p14="http://schemas.microsoft.com/office/powerpoint/2010/main" val="3734312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2243A7-626A-4A77-B1D7-A98C827E66CC}"/>
              </a:ext>
            </a:extLst>
          </p:cNvPr>
          <p:cNvPicPr>
            <a:picLocks noChangeAspect="1"/>
          </p:cNvPicPr>
          <p:nvPr/>
        </p:nvPicPr>
        <p:blipFill>
          <a:blip r:embed="rId2"/>
          <a:stretch>
            <a:fillRect/>
          </a:stretch>
        </p:blipFill>
        <p:spPr>
          <a:xfrm>
            <a:off x="7010400" y="1347895"/>
            <a:ext cx="1654204" cy="1419009"/>
          </a:xfrm>
          <a:prstGeom prst="rect">
            <a:avLst/>
          </a:prstGeom>
        </p:spPr>
      </p:pic>
      <p:sp>
        <p:nvSpPr>
          <p:cNvPr id="2" name="Title 1">
            <a:extLst>
              <a:ext uri="{FF2B5EF4-FFF2-40B4-BE49-F238E27FC236}">
                <a16:creationId xmlns:a16="http://schemas.microsoft.com/office/drawing/2014/main" id="{CA319DBD-67B3-4AA4-A3CF-D390C911C52F}"/>
              </a:ext>
            </a:extLst>
          </p:cNvPr>
          <p:cNvSpPr>
            <a:spLocks noGrp="1"/>
          </p:cNvSpPr>
          <p:nvPr>
            <p:ph type="title"/>
          </p:nvPr>
        </p:nvSpPr>
        <p:spPr>
          <a:xfrm>
            <a:off x="1981200" y="-33454"/>
            <a:ext cx="7467600" cy="1143000"/>
          </a:xfrm>
        </p:spPr>
        <p:txBody>
          <a:bodyPr/>
          <a:lstStyle/>
          <a:p>
            <a:r>
              <a:rPr lang="en-US" dirty="0">
                <a:solidFill>
                  <a:schemeClr val="bg1"/>
                </a:solidFill>
                <a:latin typeface="Century Gothic" panose="020B0502020202020204" pitchFamily="34" charset="0"/>
              </a:rPr>
              <a:t>Possible Considerations </a:t>
            </a:r>
          </a:p>
        </p:txBody>
      </p:sp>
      <p:sp>
        <p:nvSpPr>
          <p:cNvPr id="3" name="Content Placeholder 2">
            <a:extLst>
              <a:ext uri="{FF2B5EF4-FFF2-40B4-BE49-F238E27FC236}">
                <a16:creationId xmlns:a16="http://schemas.microsoft.com/office/drawing/2014/main" id="{9DE943EE-07CF-41F2-B9EA-CCE3C5A5A49C}"/>
              </a:ext>
            </a:extLst>
          </p:cNvPr>
          <p:cNvSpPr>
            <a:spLocks noGrp="1"/>
          </p:cNvSpPr>
          <p:nvPr>
            <p:ph idx="1"/>
          </p:nvPr>
        </p:nvSpPr>
        <p:spPr>
          <a:xfrm>
            <a:off x="304800" y="914400"/>
            <a:ext cx="8534400" cy="5562600"/>
          </a:xfrm>
        </p:spPr>
        <p:txBody>
          <a:bodyPr/>
          <a:lstStyle/>
          <a:p>
            <a:pPr marL="0" indent="0">
              <a:buNone/>
            </a:pPr>
            <a:r>
              <a:rPr lang="en-US" dirty="0">
                <a:latin typeface="Century Gothic" panose="020B0502020202020204" pitchFamily="34" charset="0"/>
              </a:rPr>
              <a:t>Before screening student couple things to consider…</a:t>
            </a:r>
          </a:p>
          <a:p>
            <a:pPr marL="0" indent="0">
              <a:buNone/>
            </a:pPr>
            <a:endParaRPr lang="en-US" dirty="0">
              <a:latin typeface="Century Gothic" panose="020B0502020202020204" pitchFamily="34" charset="0"/>
            </a:endParaRPr>
          </a:p>
          <a:p>
            <a:r>
              <a:rPr lang="en-US" sz="2000" dirty="0">
                <a:latin typeface="Century Gothic" panose="020B0502020202020204" pitchFamily="34" charset="0"/>
              </a:rPr>
              <a:t>Does the student have available records that may be used to help determine whether the student demonstrated the “ability to successfully achieve in classrooms where there language of instruction is English.”</a:t>
            </a:r>
          </a:p>
          <a:p>
            <a:pPr marL="0" indent="0">
              <a:buNone/>
            </a:pPr>
            <a:endParaRPr lang="en-US" sz="2000" dirty="0">
              <a:latin typeface="Century Gothic" panose="020B0502020202020204" pitchFamily="34" charset="0"/>
            </a:endParaRPr>
          </a:p>
          <a:p>
            <a:r>
              <a:rPr lang="en-US" sz="2000" dirty="0">
                <a:latin typeface="Century Gothic" panose="020B0502020202020204" pitchFamily="34" charset="0"/>
              </a:rPr>
              <a:t>Examine student cumulative folder to determine whether the student was previously identified and receiving EL services</a:t>
            </a:r>
          </a:p>
          <a:p>
            <a:pPr marL="0" indent="0">
              <a:buNone/>
            </a:pPr>
            <a:endParaRPr lang="en-US" sz="2000" dirty="0">
              <a:latin typeface="Century Gothic" panose="020B0502020202020204" pitchFamily="34" charset="0"/>
            </a:endParaRPr>
          </a:p>
          <a:p>
            <a:r>
              <a:rPr lang="en-US" sz="2000" dirty="0">
                <a:latin typeface="Century Gothic" panose="020B0502020202020204" pitchFamily="34" charset="0"/>
              </a:rPr>
              <a:t>Did they come from another WIDA state and have screener results?</a:t>
            </a:r>
          </a:p>
        </p:txBody>
      </p:sp>
    </p:spTree>
    <p:extLst>
      <p:ext uri="{BB962C8B-B14F-4D97-AF65-F5344CB8AC3E}">
        <p14:creationId xmlns:p14="http://schemas.microsoft.com/office/powerpoint/2010/main" val="3715130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84E6-03B2-4669-832D-669F07C44907}"/>
              </a:ext>
            </a:extLst>
          </p:cNvPr>
          <p:cNvSpPr>
            <a:spLocks noGrp="1"/>
          </p:cNvSpPr>
          <p:nvPr>
            <p:ph type="title"/>
          </p:nvPr>
        </p:nvSpPr>
        <p:spPr>
          <a:xfrm>
            <a:off x="877410" y="-37730"/>
            <a:ext cx="8229600" cy="1143000"/>
          </a:xfrm>
        </p:spPr>
        <p:txBody>
          <a:bodyPr/>
          <a:lstStyle/>
          <a:p>
            <a:r>
              <a:rPr lang="en-US" dirty="0">
                <a:solidFill>
                  <a:schemeClr val="bg1"/>
                </a:solidFill>
                <a:latin typeface="Century Gothic" panose="020B0502020202020204" pitchFamily="34" charset="0"/>
              </a:rPr>
              <a:t>Screening </a:t>
            </a:r>
          </a:p>
        </p:txBody>
      </p:sp>
      <p:sp>
        <p:nvSpPr>
          <p:cNvPr id="3" name="Content Placeholder 2">
            <a:extLst>
              <a:ext uri="{FF2B5EF4-FFF2-40B4-BE49-F238E27FC236}">
                <a16:creationId xmlns:a16="http://schemas.microsoft.com/office/drawing/2014/main" id="{66C94222-A2C0-413D-B86C-63F347A561A3}"/>
              </a:ext>
            </a:extLst>
          </p:cNvPr>
          <p:cNvSpPr>
            <a:spLocks noGrp="1"/>
          </p:cNvSpPr>
          <p:nvPr>
            <p:ph idx="1"/>
          </p:nvPr>
        </p:nvSpPr>
        <p:spPr>
          <a:xfrm>
            <a:off x="457200" y="1166018"/>
            <a:ext cx="8229600" cy="5006182"/>
          </a:xfrm>
        </p:spPr>
        <p:txBody>
          <a:bodyPr/>
          <a:lstStyle/>
          <a:p>
            <a:pPr marL="0" indent="0">
              <a:buNone/>
            </a:pPr>
            <a:r>
              <a:rPr lang="en-US" dirty="0">
                <a:latin typeface="Century Gothic" panose="020B0502020202020204" pitchFamily="34" charset="0"/>
              </a:rPr>
              <a:t>Once students are identified as potential ELs via the HLS…</a:t>
            </a:r>
          </a:p>
          <a:p>
            <a:pPr marL="0" indent="0">
              <a:buNone/>
            </a:pPr>
            <a:endParaRPr lang="en-US" dirty="0">
              <a:latin typeface="Century Gothic" panose="020B0502020202020204" pitchFamily="34" charset="0"/>
            </a:endParaRPr>
          </a:p>
          <a:p>
            <a:r>
              <a:rPr lang="en-US" sz="2400" dirty="0">
                <a:latin typeface="Century Gothic" panose="020B0502020202020204" pitchFamily="34" charset="0"/>
              </a:rPr>
              <a:t>Students must be assessed with a valid and reliable assessment to determine if they are indeed ELs</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SD utilizes the WIDA English Language Proficiency Assessments</a:t>
            </a:r>
          </a:p>
        </p:txBody>
      </p:sp>
    </p:spTree>
    <p:extLst>
      <p:ext uri="{BB962C8B-B14F-4D97-AF65-F5344CB8AC3E}">
        <p14:creationId xmlns:p14="http://schemas.microsoft.com/office/powerpoint/2010/main" val="3704893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8229600" cy="1295400"/>
          </a:xfrm>
        </p:spPr>
        <p:txBody>
          <a:bodyPr/>
          <a:lstStyle/>
          <a:p>
            <a:r>
              <a:rPr lang="en-US" dirty="0">
                <a:solidFill>
                  <a:schemeClr val="bg1"/>
                </a:solidFill>
                <a:latin typeface="Century Gothic" panose="020B0502020202020204" pitchFamily="34" charset="0"/>
              </a:rPr>
              <a:t>What is WIDA?</a:t>
            </a:r>
          </a:p>
        </p:txBody>
      </p:sp>
      <p:sp>
        <p:nvSpPr>
          <p:cNvPr id="3" name="Content Placeholder 2"/>
          <p:cNvSpPr>
            <a:spLocks noGrp="1"/>
          </p:cNvSpPr>
          <p:nvPr>
            <p:ph idx="1"/>
          </p:nvPr>
        </p:nvSpPr>
        <p:spPr>
          <a:xfrm>
            <a:off x="152400" y="990600"/>
            <a:ext cx="8763000" cy="5181600"/>
          </a:xfrm>
        </p:spPr>
        <p:txBody>
          <a:bodyPr/>
          <a:lstStyle/>
          <a:p>
            <a:r>
              <a:rPr lang="en-US" sz="2800" dirty="0">
                <a:latin typeface="Century Gothic" panose="020B0502020202020204" pitchFamily="34" charset="0"/>
                <a:cs typeface="Arial" panose="020B0604020202020204" pitchFamily="34" charset="0"/>
              </a:rPr>
              <a:t>World-Class Instructional Design and Assessment</a:t>
            </a:r>
          </a:p>
          <a:p>
            <a:pPr marL="0" indent="0">
              <a:buNone/>
            </a:pPr>
            <a:endParaRPr lang="en-US" sz="2800" dirty="0">
              <a:latin typeface="Century Gothic" panose="020B0502020202020204" pitchFamily="34" charset="0"/>
              <a:cs typeface="Arial" panose="020B0604020202020204" pitchFamily="34" charset="0"/>
            </a:endParaRPr>
          </a:p>
          <a:p>
            <a:r>
              <a:rPr lang="en-US" sz="2800" dirty="0">
                <a:latin typeface="Century Gothic" panose="020B0502020202020204" pitchFamily="34" charset="0"/>
                <a:cs typeface="Arial" panose="020B0604020202020204" pitchFamily="34" charset="0"/>
              </a:rPr>
              <a:t>A consortium of states dedicated to the design and implementation of high standards and equitable educational opportunities for English Learners</a:t>
            </a:r>
          </a:p>
          <a:p>
            <a:pPr marL="0" indent="0">
              <a:buNone/>
            </a:pPr>
            <a:endParaRPr lang="en-US" sz="2800" dirty="0">
              <a:latin typeface="Century Gothic" panose="020B0502020202020204" pitchFamily="34" charset="0"/>
              <a:cs typeface="Arial" panose="020B0604020202020204" pitchFamily="34" charset="0"/>
            </a:endParaRPr>
          </a:p>
          <a:p>
            <a:r>
              <a:rPr lang="en-US" sz="2800" dirty="0">
                <a:latin typeface="Century Gothic" panose="020B0502020202020204" pitchFamily="34" charset="0"/>
                <a:cs typeface="Arial" panose="020B0604020202020204" pitchFamily="34" charset="0"/>
              </a:rPr>
              <a:t>South Dakota is 1 of 39 states that are members of the WIDA consortium</a:t>
            </a:r>
          </a:p>
          <a:p>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559DC0D3-7D9E-4F4A-ACDA-8E0487758B9A}"/>
              </a:ext>
            </a:extLst>
          </p:cNvPr>
          <p:cNvPicPr>
            <a:picLocks noChangeAspect="1"/>
          </p:cNvPicPr>
          <p:nvPr/>
        </p:nvPicPr>
        <p:blipFill>
          <a:blip r:embed="rId3"/>
          <a:stretch>
            <a:fillRect/>
          </a:stretch>
        </p:blipFill>
        <p:spPr>
          <a:xfrm>
            <a:off x="5196256" y="1447800"/>
            <a:ext cx="3798275" cy="1143000"/>
          </a:xfrm>
          <a:prstGeom prst="rect">
            <a:avLst/>
          </a:prstGeom>
        </p:spPr>
      </p:pic>
    </p:spTree>
    <p:extLst>
      <p:ext uri="{BB962C8B-B14F-4D97-AF65-F5344CB8AC3E}">
        <p14:creationId xmlns:p14="http://schemas.microsoft.com/office/powerpoint/2010/main" val="92343928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276" y="-18546"/>
            <a:ext cx="8229600" cy="1143000"/>
          </a:xfrm>
        </p:spPr>
        <p:txBody>
          <a:bodyPr/>
          <a:lstStyle/>
          <a:p>
            <a:r>
              <a:rPr lang="en-US" dirty="0">
                <a:solidFill>
                  <a:schemeClr val="bg1"/>
                </a:solidFill>
                <a:latin typeface="Century Gothic" panose="020B0502020202020204" pitchFamily="34" charset="0"/>
              </a:rPr>
              <a:t>WIDA Website</a:t>
            </a:r>
          </a:p>
        </p:txBody>
      </p:sp>
      <p:sp>
        <p:nvSpPr>
          <p:cNvPr id="3" name="Content Placeholder 2"/>
          <p:cNvSpPr>
            <a:spLocks noGrp="1"/>
          </p:cNvSpPr>
          <p:nvPr>
            <p:ph idx="1"/>
          </p:nvPr>
        </p:nvSpPr>
        <p:spPr>
          <a:xfrm>
            <a:off x="457200" y="1207583"/>
            <a:ext cx="8382000" cy="5117017"/>
          </a:xfrm>
        </p:spPr>
        <p:txBody>
          <a:bodyPr/>
          <a:lstStyle/>
          <a:p>
            <a:r>
              <a:rPr lang="en-US" sz="2400" dirty="0">
                <a:latin typeface="Century Gothic" panose="020B0502020202020204" pitchFamily="34" charset="0"/>
              </a:rPr>
              <a:t>KG W-APT &amp; Screener Test Docs &amp; Webinar</a:t>
            </a:r>
          </a:p>
          <a:p>
            <a:r>
              <a:rPr lang="en-US" sz="2400" dirty="0">
                <a:latin typeface="Century Gothic" panose="020B0502020202020204" pitchFamily="34" charset="0"/>
              </a:rPr>
              <a:t>Training Course</a:t>
            </a:r>
          </a:p>
          <a:p>
            <a:r>
              <a:rPr lang="en-US" sz="2400" dirty="0">
                <a:latin typeface="Century Gothic" panose="020B0502020202020204" pitchFamily="34" charset="0"/>
              </a:rPr>
              <a:t>Preparation Resources</a:t>
            </a:r>
          </a:p>
          <a:p>
            <a:r>
              <a:rPr lang="en-US" sz="2400" dirty="0">
                <a:latin typeface="Century Gothic" panose="020B0502020202020204" pitchFamily="34" charset="0"/>
              </a:rPr>
              <a:t>Educator Resources</a:t>
            </a:r>
          </a:p>
          <a:p>
            <a:r>
              <a:rPr lang="en-US" sz="2400" dirty="0">
                <a:latin typeface="Century Gothic" panose="020B0502020202020204" pitchFamily="34" charset="0"/>
              </a:rPr>
              <a:t>Summative Assessment </a:t>
            </a:r>
          </a:p>
          <a:p>
            <a:r>
              <a:rPr lang="en-US" sz="2400" dirty="0">
                <a:latin typeface="Century Gothic" panose="020B0502020202020204" pitchFamily="34" charset="0"/>
              </a:rPr>
              <a:t>ELD Standards</a:t>
            </a:r>
          </a:p>
          <a:p>
            <a:r>
              <a:rPr lang="en-US" sz="2400" dirty="0">
                <a:latin typeface="Century Gothic" panose="020B0502020202020204" pitchFamily="34" charset="0"/>
              </a:rPr>
              <a:t>Can-Do Descriptors</a:t>
            </a:r>
          </a:p>
          <a:p>
            <a:r>
              <a:rPr lang="en-US" sz="2400" dirty="0">
                <a:latin typeface="Century Gothic" panose="020B0502020202020204" pitchFamily="34" charset="0"/>
              </a:rPr>
              <a:t>Sample Items</a:t>
            </a:r>
          </a:p>
          <a:p>
            <a:r>
              <a:rPr lang="en-US" sz="2400" dirty="0">
                <a:latin typeface="Century Gothic" panose="020B0502020202020204" pitchFamily="34" charset="0"/>
              </a:rPr>
              <a:t>Manuals</a:t>
            </a:r>
          </a:p>
          <a:p>
            <a:r>
              <a:rPr lang="en-US" sz="2400" dirty="0">
                <a:latin typeface="Century Gothic" panose="020B0502020202020204" pitchFamily="34" charset="0"/>
              </a:rPr>
              <a:t>Recorded webinars</a:t>
            </a:r>
          </a:p>
          <a:p>
            <a:endParaRPr lang="en-US" sz="2400" dirty="0">
              <a:latin typeface="Century Gothic" panose="020B0502020202020204" pitchFamily="34" charset="0"/>
            </a:endParaRPr>
          </a:p>
          <a:p>
            <a:pPr marL="0" indent="0" algn="ctr">
              <a:buNone/>
            </a:pP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165507FB-A118-4093-B005-A7A2809F7DF9}"/>
              </a:ext>
            </a:extLst>
          </p:cNvPr>
          <p:cNvPicPr>
            <a:picLocks noChangeAspect="1"/>
          </p:cNvPicPr>
          <p:nvPr/>
        </p:nvPicPr>
        <p:blipFill>
          <a:blip r:embed="rId3"/>
          <a:stretch>
            <a:fillRect/>
          </a:stretch>
        </p:blipFill>
        <p:spPr>
          <a:xfrm>
            <a:off x="4424199" y="1981200"/>
            <a:ext cx="4435516" cy="24272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8899934"/>
      </p:ext>
    </p:extLst>
  </p:cSld>
  <p:clrMapOvr>
    <a:overrideClrMapping bg1="lt1" tx1="dk1" bg2="lt2" tx2="dk2" accent1="accent1" accent2="accent2" accent3="accent3" accent4="accent4" accent5="accent5" accent6="accent6" hlink="hlink" folHlink="folHlink"/>
  </p:clrMapOvr>
  <p:transition spd="slow"/>
</p:sld>
</file>

<file path=ppt/theme/theme1.xml><?xml version="1.0" encoding="utf-8"?>
<a:theme xmlns:a="http://schemas.openxmlformats.org/drawingml/2006/main" name="Theme1">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1505</TotalTime>
  <Words>1576</Words>
  <Application>Microsoft Office PowerPoint</Application>
  <PresentationFormat>On-screen Show (4:3)</PresentationFormat>
  <Paragraphs>302</Paragraphs>
  <Slides>55</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Century Gothic</vt:lpstr>
      <vt:lpstr>Theme1</vt:lpstr>
      <vt:lpstr>New Assessment Coordinator Workshop: English Learners </vt:lpstr>
      <vt:lpstr>Who are English Learners?</vt:lpstr>
      <vt:lpstr>Identification Process Timeline </vt:lpstr>
      <vt:lpstr>Identification Process  </vt:lpstr>
      <vt:lpstr>Identification</vt:lpstr>
      <vt:lpstr>Possible Considerations </vt:lpstr>
      <vt:lpstr>Screening </vt:lpstr>
      <vt:lpstr>What is WIDA?</vt:lpstr>
      <vt:lpstr>WIDA Website</vt:lpstr>
      <vt:lpstr>WIDA AMS</vt:lpstr>
      <vt:lpstr>Who can administer the EL Assessments?</vt:lpstr>
      <vt:lpstr>Kindergarten W-APT</vt:lpstr>
      <vt:lpstr>WIDA Identification Assessments  </vt:lpstr>
      <vt:lpstr>Kindergarten W-APT</vt:lpstr>
      <vt:lpstr>How to Access the Kindergarten W-APT</vt:lpstr>
      <vt:lpstr>Resources for KG W-APT</vt:lpstr>
      <vt:lpstr>Resources for KG W-APT</vt:lpstr>
      <vt:lpstr>KG W-APT Entrance Criteria </vt:lpstr>
      <vt:lpstr>WIDA Screener online </vt:lpstr>
      <vt:lpstr>WIDA Screener Online Grades 1-12</vt:lpstr>
      <vt:lpstr>WIDA Screener Online Grades 1-12</vt:lpstr>
      <vt:lpstr>Off-Grade Clustering </vt:lpstr>
      <vt:lpstr>Technology Requirements </vt:lpstr>
      <vt:lpstr>Technology Resources </vt:lpstr>
      <vt:lpstr>Technology Coordinator </vt:lpstr>
      <vt:lpstr>Training Materials for TAs</vt:lpstr>
      <vt:lpstr>WIDA Screener Training Requirements</vt:lpstr>
      <vt:lpstr>Administering Online Screener </vt:lpstr>
      <vt:lpstr>WIDA Screener Entrance Criteria</vt:lpstr>
      <vt:lpstr>WIDA Screener Webinar </vt:lpstr>
      <vt:lpstr>Annual Parent Notification Letter</vt:lpstr>
      <vt:lpstr>Infinite Campus</vt:lpstr>
      <vt:lpstr>Creating an EL Record </vt:lpstr>
      <vt:lpstr>Creating EL Record </vt:lpstr>
      <vt:lpstr>First Year in Country Criteria</vt:lpstr>
      <vt:lpstr>First Year in Country</vt:lpstr>
      <vt:lpstr>Creating a First Year in Country Record</vt:lpstr>
      <vt:lpstr>Creating a First Year in Country Record</vt:lpstr>
      <vt:lpstr>Resources </vt:lpstr>
      <vt:lpstr>WIDA summative Assessments </vt:lpstr>
      <vt:lpstr>WIDA Summative Assessments</vt:lpstr>
      <vt:lpstr>Kindergarten ACCESS</vt:lpstr>
      <vt:lpstr>Alternate ACCESS</vt:lpstr>
      <vt:lpstr>ACCESS for ELLs  </vt:lpstr>
      <vt:lpstr>ACCESS 2.0 Schedule </vt:lpstr>
      <vt:lpstr>Training Course</vt:lpstr>
      <vt:lpstr>Training Summary </vt:lpstr>
      <vt:lpstr>ACCESS 2.0 Roadshow </vt:lpstr>
      <vt:lpstr>Reports and Data</vt:lpstr>
      <vt:lpstr>Reports and Data</vt:lpstr>
      <vt:lpstr>WIDA &amp; DRC webinars</vt:lpstr>
      <vt:lpstr>Questions?</vt:lpstr>
      <vt:lpstr>Who to Contact?</vt:lpstr>
      <vt:lpstr>PowerPoint Presentation</vt:lpstr>
      <vt:lpstr>PowerPoint Presentation</vt:lpstr>
    </vt:vector>
  </TitlesOfParts>
  <Company>State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Learner Basics 2017-2018 School Year</dc:title>
  <dc:creator>Becker Yutzil</dc:creator>
  <cp:lastModifiedBy>Becker, Yutzil</cp:lastModifiedBy>
  <cp:revision>120</cp:revision>
  <dcterms:created xsi:type="dcterms:W3CDTF">2017-08-21T16:29:18Z</dcterms:created>
  <dcterms:modified xsi:type="dcterms:W3CDTF">2018-08-29T13:00:54Z</dcterms:modified>
</cp:coreProperties>
</file>