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64" r:id="rId7"/>
    <p:sldId id="259" r:id="rId8"/>
    <p:sldId id="25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2BA7601-2ADD-4EAE-B380-3214AA16E3F8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DAE3EB-0B7F-46E4-8C2D-DFE7417E89A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booth@state.sd.us" TargetMode="External"/><Relationship Id="rId2" Type="http://schemas.openxmlformats.org/officeDocument/2006/relationships/hyperlink" Target="https://sdap.emetric.net/Port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atq/currentwaiver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assessment/EOC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oats/SDAP.aspx" TargetMode="External"/><Relationship Id="rId2" Type="http://schemas.openxmlformats.org/officeDocument/2006/relationships/hyperlink" Target="mailto:christina.booth@state.sd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e.sd.gov/oats/EOC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booth@state.sd.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 Dakota Assessment Portal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Test Coordinator Workshop</a:t>
            </a:r>
          </a:p>
          <a:p>
            <a:r>
              <a:rPr lang="en-US" dirty="0"/>
              <a:t>August 30, 2018</a:t>
            </a:r>
          </a:p>
        </p:txBody>
      </p:sp>
    </p:spTree>
    <p:extLst>
      <p:ext uri="{BB962C8B-B14F-4D97-AF65-F5344CB8AC3E}">
        <p14:creationId xmlns:p14="http://schemas.microsoft.com/office/powerpoint/2010/main" val="409983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r>
              <a:rPr lang="en-US" sz="2400" dirty="0"/>
              <a:t>Online resource for classroom assessments and reports for classroom and summative assessments</a:t>
            </a:r>
          </a:p>
          <a:p>
            <a:r>
              <a:rPr lang="en-US" sz="2400" dirty="0"/>
              <a:t>Found at </a:t>
            </a:r>
            <a:r>
              <a:rPr lang="en-US" sz="2400" dirty="0">
                <a:hlinkClick r:id="rId2"/>
              </a:rPr>
              <a:t>https://sdap.emetric.net/Portal</a:t>
            </a:r>
            <a:r>
              <a:rPr lang="en-US" sz="2400" dirty="0"/>
              <a:t> </a:t>
            </a:r>
          </a:p>
          <a:p>
            <a:r>
              <a:rPr lang="en-US" sz="2400" dirty="0"/>
              <a:t>Login for hands-on overview</a:t>
            </a:r>
          </a:p>
          <a:p>
            <a:pPr lvl="1"/>
            <a:r>
              <a:rPr lang="en-US" sz="2400" b="1" dirty="0"/>
              <a:t>Users</a:t>
            </a:r>
            <a:r>
              <a:rPr lang="en-US" sz="2400" dirty="0"/>
              <a:t> has all accounts for your district</a:t>
            </a:r>
          </a:p>
          <a:p>
            <a:pPr lvl="2"/>
            <a:r>
              <a:rPr lang="en-US" sz="2000" dirty="0"/>
              <a:t>Review all users to make sure they are still current</a:t>
            </a:r>
          </a:p>
          <a:p>
            <a:pPr lvl="2"/>
            <a:r>
              <a:rPr lang="en-US" sz="2000" dirty="0"/>
              <a:t>Send any that need to be removed to me at </a:t>
            </a:r>
            <a:r>
              <a:rPr lang="en-US" sz="2000" dirty="0">
                <a:hlinkClick r:id="rId3"/>
              </a:rPr>
              <a:t>christina.booth@state.sd.us</a:t>
            </a:r>
            <a:r>
              <a:rPr lang="en-US" sz="2000" dirty="0"/>
              <a:t> </a:t>
            </a:r>
          </a:p>
          <a:p>
            <a:pPr lvl="1"/>
            <a:r>
              <a:rPr lang="en-US" sz="2400" b="1" dirty="0"/>
              <a:t>Groups</a:t>
            </a:r>
            <a:r>
              <a:rPr lang="en-US" sz="2400" dirty="0"/>
              <a:t> can be created to share items </a:t>
            </a:r>
          </a:p>
          <a:p>
            <a:pPr lvl="1"/>
            <a:r>
              <a:rPr lang="en-US" sz="2400" b="1" dirty="0"/>
              <a:t>Programs</a:t>
            </a:r>
            <a:r>
              <a:rPr lang="en-US" sz="2400" dirty="0"/>
              <a:t> just lists what is available in the system</a:t>
            </a:r>
          </a:p>
          <a:p>
            <a:pPr lvl="1"/>
            <a:r>
              <a:rPr lang="en-US" sz="2400" b="1" dirty="0"/>
              <a:t>Standards</a:t>
            </a:r>
            <a:r>
              <a:rPr lang="en-US" sz="2400" dirty="0"/>
              <a:t> has most state standards loaded into the system</a:t>
            </a:r>
            <a:endParaRPr lang="en-US" sz="2800" dirty="0"/>
          </a:p>
          <a:p>
            <a:r>
              <a:rPr lang="en-US" sz="2400" dirty="0"/>
              <a:t>Linked to Infinite Campus to keep student information current</a:t>
            </a:r>
          </a:p>
        </p:txBody>
      </p:sp>
    </p:spTree>
    <p:extLst>
      <p:ext uri="{BB962C8B-B14F-4D97-AF65-F5344CB8AC3E}">
        <p14:creationId xmlns:p14="http://schemas.microsoft.com/office/powerpoint/2010/main" val="5896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D745-4CFB-4095-97C3-2354B0D1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Authoring Tab</a:t>
            </a:r>
          </a:p>
          <a:p>
            <a:pPr lvl="1"/>
            <a:r>
              <a:rPr lang="en-US" dirty="0"/>
              <a:t>Can create standard-specific, online assessments</a:t>
            </a:r>
          </a:p>
          <a:p>
            <a:pPr lvl="2"/>
            <a:r>
              <a:rPr lang="en-US" dirty="0"/>
              <a:t>Item banks including Math, ELA, Science, SS, and Health</a:t>
            </a:r>
          </a:p>
          <a:p>
            <a:pPr lvl="2"/>
            <a:r>
              <a:rPr lang="en-US" dirty="0"/>
              <a:t>Items aligned to state standards</a:t>
            </a:r>
          </a:p>
          <a:p>
            <a:pPr lvl="2"/>
            <a:r>
              <a:rPr lang="en-US" dirty="0"/>
              <a:t>Pre-made forms available in Math, ELA, and Health</a:t>
            </a:r>
          </a:p>
          <a:p>
            <a:pPr lvl="2"/>
            <a:r>
              <a:rPr lang="en-US" dirty="0"/>
              <a:t>Released NAEP items</a:t>
            </a:r>
          </a:p>
          <a:p>
            <a:pPr lvl="2"/>
            <a:r>
              <a:rPr lang="en-US" dirty="0"/>
              <a:t>Released benchmark questions found in District Secure section</a:t>
            </a:r>
          </a:p>
          <a:p>
            <a:pPr lvl="3"/>
            <a:r>
              <a:rPr lang="en-US" dirty="0"/>
              <a:t>Math and Reading only</a:t>
            </a:r>
          </a:p>
          <a:p>
            <a:pPr lvl="2"/>
            <a:r>
              <a:rPr lang="en-US" dirty="0"/>
              <a:t>Released D-Step Math and Reading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52D3EA-6383-42C0-9435-F65070AD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</p:spTree>
    <p:extLst>
      <p:ext uri="{BB962C8B-B14F-4D97-AF65-F5344CB8AC3E}">
        <p14:creationId xmlns:p14="http://schemas.microsoft.com/office/powerpoint/2010/main" val="7568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D745-4CFB-4095-97C3-2354B0D1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Administration Tab</a:t>
            </a:r>
          </a:p>
          <a:p>
            <a:pPr lvl="1"/>
            <a:r>
              <a:rPr lang="en-US" dirty="0"/>
              <a:t>Landing page has download links for iTester 3</a:t>
            </a:r>
          </a:p>
          <a:p>
            <a:pPr lvl="1"/>
            <a:r>
              <a:rPr lang="en-US" dirty="0"/>
              <a:t>Section to set up classes/rosters</a:t>
            </a:r>
          </a:p>
          <a:p>
            <a:pPr lvl="1"/>
            <a:r>
              <a:rPr lang="en-US" dirty="0"/>
              <a:t>View all students in the system for your district</a:t>
            </a:r>
          </a:p>
          <a:p>
            <a:pPr lvl="2"/>
            <a:r>
              <a:rPr lang="en-US" dirty="0"/>
              <a:t>Linked to Infinite Campus</a:t>
            </a:r>
          </a:p>
          <a:p>
            <a:pPr lvl="1"/>
            <a:r>
              <a:rPr lang="en-US" dirty="0"/>
              <a:t>Schedule tests created in the system</a:t>
            </a:r>
          </a:p>
          <a:p>
            <a:pPr lvl="1"/>
            <a:r>
              <a:rPr lang="en-US" dirty="0"/>
              <a:t>Schedule High School Credit Before Grade 9 or Course Equivalency exams if applicable</a:t>
            </a:r>
          </a:p>
          <a:p>
            <a:pPr lvl="2"/>
            <a:r>
              <a:rPr lang="en-US" dirty="0"/>
              <a:t>Must have a current waiver to offer these</a:t>
            </a:r>
          </a:p>
          <a:p>
            <a:pPr lvl="2"/>
            <a:r>
              <a:rPr lang="en-US" dirty="0">
                <a:hlinkClick r:id="rId2"/>
              </a:rPr>
              <a:t>http://doe.sd.gov/oatq/currentwaivers.aspx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52D3EA-6383-42C0-9435-F65070AD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</p:spTree>
    <p:extLst>
      <p:ext uri="{BB962C8B-B14F-4D97-AF65-F5344CB8AC3E}">
        <p14:creationId xmlns:p14="http://schemas.microsoft.com/office/powerpoint/2010/main" val="11998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r>
              <a:rPr lang="en-US" sz="2800" dirty="0"/>
              <a:t>High School Credit Before Grade 9/Course Equivalency</a:t>
            </a:r>
          </a:p>
          <a:p>
            <a:pPr lvl="1"/>
            <a:r>
              <a:rPr lang="en-US" sz="2400" dirty="0"/>
              <a:t>HS Credit before grade 9 formerly known as End of Course</a:t>
            </a:r>
          </a:p>
          <a:p>
            <a:pPr lvl="2"/>
            <a:r>
              <a:rPr lang="en-US" sz="1800" dirty="0"/>
              <a:t>Students can take high school level classes and earn high school credit before grade 9</a:t>
            </a:r>
          </a:p>
          <a:p>
            <a:pPr lvl="2"/>
            <a:r>
              <a:rPr lang="en-US" sz="1800" dirty="0"/>
              <a:t>Districts must have waiver in place for each subject it plans to offer</a:t>
            </a:r>
          </a:p>
          <a:p>
            <a:pPr lvl="1"/>
            <a:r>
              <a:rPr lang="en-US" sz="2400" dirty="0"/>
              <a:t>Course Equivalency for grades 9-12</a:t>
            </a:r>
          </a:p>
          <a:p>
            <a:pPr lvl="2"/>
            <a:r>
              <a:rPr lang="en-US" sz="1800" dirty="0"/>
              <a:t>Students can take approved test and earn credit if they score 85% or higher</a:t>
            </a:r>
          </a:p>
          <a:p>
            <a:pPr lvl="2"/>
            <a:r>
              <a:rPr lang="en-US" sz="1800" dirty="0"/>
              <a:t>Students cannot have taken the class before, including HS credit before Grade 9</a:t>
            </a:r>
          </a:p>
          <a:p>
            <a:pPr lvl="2"/>
            <a:r>
              <a:rPr lang="en-US" sz="1800" dirty="0"/>
              <a:t>Districts must have waiver in place for each subject it plans to offer</a:t>
            </a:r>
          </a:p>
          <a:p>
            <a:pPr lvl="1"/>
            <a:r>
              <a:rPr lang="en-US" sz="2400" dirty="0"/>
              <a:t>State-Created tests available in Algebra I, Algebra II, Geometry, and Spanish I</a:t>
            </a:r>
          </a:p>
          <a:p>
            <a:pPr lvl="1"/>
            <a:r>
              <a:rPr lang="en-US" sz="2400" dirty="0">
                <a:hlinkClick r:id="rId2"/>
              </a:rPr>
              <a:t>http://doe.sd.gov/assessment/EOC.aspx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5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D745-4CFB-4095-97C3-2354B0D1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 Tab</a:t>
            </a:r>
          </a:p>
          <a:p>
            <a:pPr lvl="1"/>
            <a:r>
              <a:rPr lang="en-US" dirty="0"/>
              <a:t>Location for all test results given in iTester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52D3EA-6383-42C0-9435-F65070AD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44CC3-A0D5-4912-8DFB-6229233D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70" y="2986881"/>
            <a:ext cx="724226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27813"/>
          </a:xfrm>
        </p:spPr>
        <p:txBody>
          <a:bodyPr/>
          <a:lstStyle/>
          <a:p>
            <a:r>
              <a:rPr lang="en-US" sz="2800" dirty="0"/>
              <a:t>Data warehouse for most state assessments</a:t>
            </a:r>
          </a:p>
          <a:p>
            <a:pPr lvl="1"/>
            <a:r>
              <a:rPr lang="en-US" sz="2400" dirty="0"/>
              <a:t>Includes state, district, school, and individual student data</a:t>
            </a:r>
          </a:p>
          <a:p>
            <a:pPr lvl="1"/>
            <a:r>
              <a:rPr lang="en-US" sz="2400" dirty="0"/>
              <a:t>Not directly linked to testing systems so results must be processed before loaded</a:t>
            </a:r>
          </a:p>
          <a:p>
            <a:pPr lvl="2"/>
            <a:r>
              <a:rPr lang="en-US" sz="2000" dirty="0"/>
              <a:t>SBAC results available in ORS approximately 2 weeks after testing</a:t>
            </a:r>
          </a:p>
          <a:p>
            <a:pPr lvl="2"/>
            <a:r>
              <a:rPr lang="en-US" sz="2000" dirty="0"/>
              <a:t>SBAC results available in SDAP approximately 3 months after testing</a:t>
            </a:r>
            <a:endParaRPr lang="en-US" dirty="0"/>
          </a:p>
          <a:p>
            <a:pPr lvl="1"/>
            <a:r>
              <a:rPr lang="en-US" sz="2400" dirty="0"/>
              <a:t>SBAC, MSAA (NCSC), DSTEP, DSTEP-Alt, SDSA, and SDSA-Alt</a:t>
            </a:r>
          </a:p>
          <a:p>
            <a:pPr lvl="2"/>
            <a:r>
              <a:rPr lang="en-US" sz="2000" dirty="0"/>
              <a:t>DSTEP and DSTEP-Alt data from 2004-2013 is for Math, Reading and Science</a:t>
            </a:r>
          </a:p>
          <a:p>
            <a:pPr lvl="2"/>
            <a:r>
              <a:rPr lang="en-US" sz="2000" dirty="0"/>
              <a:t>DSTEP and DSTEP-Alt from 2014-2016 is Science Only</a:t>
            </a:r>
          </a:p>
          <a:p>
            <a:pPr lvl="2"/>
            <a:r>
              <a:rPr lang="en-US" sz="2000" dirty="0"/>
              <a:t>SDSA-Alt results for 2018 will be available soon</a:t>
            </a:r>
          </a:p>
          <a:p>
            <a:pPr lvl="2"/>
            <a:r>
              <a:rPr lang="en-US" sz="2000" dirty="0"/>
              <a:t>MSAA results will be a few months after they are available in MSAA</a:t>
            </a:r>
          </a:p>
        </p:txBody>
      </p:sp>
    </p:spTree>
    <p:extLst>
      <p:ext uri="{BB962C8B-B14F-4D97-AF65-F5344CB8AC3E}">
        <p14:creationId xmlns:p14="http://schemas.microsoft.com/office/powerpoint/2010/main" val="12817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/>
              <a:t>District Test Coordinators responsibilities</a:t>
            </a:r>
          </a:p>
          <a:p>
            <a:pPr lvl="1"/>
            <a:r>
              <a:rPr lang="en-US" dirty="0"/>
              <a:t>Adding new or editing current users</a:t>
            </a:r>
          </a:p>
          <a:p>
            <a:pPr lvl="1"/>
            <a:r>
              <a:rPr lang="en-US" dirty="0"/>
              <a:t>Reviewing all users for district and sending list to me at </a:t>
            </a:r>
            <a:r>
              <a:rPr lang="en-US" dirty="0">
                <a:hlinkClick r:id="rId2"/>
              </a:rPr>
              <a:t>christina.booth@state.sd.us</a:t>
            </a:r>
            <a:r>
              <a:rPr lang="en-US" dirty="0"/>
              <a:t> of all users who should be removed</a:t>
            </a:r>
          </a:p>
          <a:p>
            <a:pPr lvl="1"/>
            <a:r>
              <a:rPr lang="en-US" dirty="0"/>
              <a:t>Contact me at email above to have DTC account transferred to you if necessary</a:t>
            </a:r>
          </a:p>
          <a:p>
            <a:pPr lvl="1"/>
            <a:r>
              <a:rPr lang="en-US" dirty="0"/>
              <a:t>Link for more SDAP information:  </a:t>
            </a:r>
            <a:r>
              <a:rPr lang="en-US" dirty="0">
                <a:hlinkClick r:id="rId3"/>
              </a:rPr>
              <a:t>http://doe.sd.gov/oats/SDAP.aspx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Link for more HS Credit before Gr 9/Course Eq:  </a:t>
            </a:r>
            <a:r>
              <a:rPr lang="en-US" dirty="0">
                <a:hlinkClick r:id="rId4"/>
              </a:rPr>
              <a:t>http://doe.sd.gov/oats/EOC.aspx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D745-4CFB-4095-97C3-2354B0D1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My contact info:</a:t>
            </a:r>
          </a:p>
          <a:p>
            <a:pPr marL="457200" lvl="1" indent="0" algn="ctr">
              <a:buNone/>
            </a:pPr>
            <a:r>
              <a:rPr lang="en-US" sz="4000" dirty="0"/>
              <a:t>Chris Booth</a:t>
            </a:r>
          </a:p>
          <a:p>
            <a:pPr marL="457200" lvl="1" indent="0" algn="ctr">
              <a:buNone/>
            </a:pPr>
            <a:r>
              <a:rPr lang="en-US" sz="3200" dirty="0">
                <a:hlinkClick r:id="rId2"/>
              </a:rPr>
              <a:t>christina.booth@state.sd.us</a:t>
            </a:r>
            <a:endParaRPr lang="en-US" sz="3200" dirty="0"/>
          </a:p>
          <a:p>
            <a:pPr marL="457200" lvl="1" indent="0" algn="ctr">
              <a:buNone/>
            </a:pPr>
            <a:r>
              <a:rPr lang="en-US" sz="3200" dirty="0"/>
              <a:t>605-773-6156 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52D3EA-6383-42C0-9435-F65070AD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/>
              <a:t>South Dakota Assessment Portal</a:t>
            </a:r>
          </a:p>
        </p:txBody>
      </p:sp>
    </p:spTree>
    <p:extLst>
      <p:ext uri="{BB962C8B-B14F-4D97-AF65-F5344CB8AC3E}">
        <p14:creationId xmlns:p14="http://schemas.microsoft.com/office/powerpoint/2010/main" val="36448376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1191</TotalTime>
  <Words>620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Theme1</vt:lpstr>
      <vt:lpstr>South Dakota Assessment Portal</vt:lpstr>
      <vt:lpstr>South Dakota Assessment Portal</vt:lpstr>
      <vt:lpstr>South Dakota Assessment Portal</vt:lpstr>
      <vt:lpstr>South Dakota Assessment Portal</vt:lpstr>
      <vt:lpstr>South Dakota Assessment Portal</vt:lpstr>
      <vt:lpstr>South Dakota Assessment Portal</vt:lpstr>
      <vt:lpstr>South Dakota Assessment Portal</vt:lpstr>
      <vt:lpstr>South Dakota Assessment Portal</vt:lpstr>
      <vt:lpstr>South Dakota Assessment Portal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Dakota Assessment Portal</dc:title>
  <dc:creator>Booth, Christina</dc:creator>
  <cp:lastModifiedBy>Christina Booth</cp:lastModifiedBy>
  <cp:revision>32</cp:revision>
  <dcterms:created xsi:type="dcterms:W3CDTF">2017-08-29T15:30:37Z</dcterms:created>
  <dcterms:modified xsi:type="dcterms:W3CDTF">2018-08-24T15:47:55Z</dcterms:modified>
</cp:coreProperties>
</file>