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33"/>
  </p:notesMasterIdLst>
  <p:sldIdLst>
    <p:sldId id="256" r:id="rId2"/>
    <p:sldId id="291" r:id="rId3"/>
    <p:sldId id="275" r:id="rId4"/>
    <p:sldId id="292" r:id="rId5"/>
    <p:sldId id="295" r:id="rId6"/>
    <p:sldId id="265" r:id="rId7"/>
    <p:sldId id="264" r:id="rId8"/>
    <p:sldId id="299" r:id="rId9"/>
    <p:sldId id="263" r:id="rId10"/>
    <p:sldId id="266" r:id="rId11"/>
    <p:sldId id="293" r:id="rId12"/>
    <p:sldId id="272" r:id="rId13"/>
    <p:sldId id="268" r:id="rId14"/>
    <p:sldId id="267" r:id="rId15"/>
    <p:sldId id="277" r:id="rId16"/>
    <p:sldId id="294" r:id="rId17"/>
    <p:sldId id="273" r:id="rId18"/>
    <p:sldId id="278" r:id="rId19"/>
    <p:sldId id="284" r:id="rId20"/>
    <p:sldId id="260" r:id="rId21"/>
    <p:sldId id="279" r:id="rId22"/>
    <p:sldId id="259" r:id="rId23"/>
    <p:sldId id="287" r:id="rId24"/>
    <p:sldId id="270" r:id="rId25"/>
    <p:sldId id="296" r:id="rId26"/>
    <p:sldId id="297" r:id="rId27"/>
    <p:sldId id="271" r:id="rId28"/>
    <p:sldId id="298" r:id="rId29"/>
    <p:sldId id="269" r:id="rId30"/>
    <p:sldId id="290" r:id="rId31"/>
    <p:sldId id="282"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A47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9" autoAdjust="0"/>
    <p:restoredTop sz="77657" autoAdjust="0"/>
  </p:normalViewPr>
  <p:slideViewPr>
    <p:cSldViewPr>
      <p:cViewPr varScale="1">
        <p:scale>
          <a:sx n="83" d="100"/>
          <a:sy n="83" d="100"/>
        </p:scale>
        <p:origin x="804" y="84"/>
      </p:cViewPr>
      <p:guideLst>
        <p:guide orient="horz" pos="2160"/>
        <p:guide pos="2880"/>
      </p:guideLst>
    </p:cSldViewPr>
  </p:slideViewPr>
  <p:notesTextViewPr>
    <p:cViewPr>
      <p:scale>
        <a:sx n="1" d="1"/>
        <a:sy n="1" d="1"/>
      </p:scale>
      <p:origin x="0" y="0"/>
    </p:cViewPr>
  </p:notesTextViewPr>
  <p:sorterViewPr>
    <p:cViewPr>
      <p:scale>
        <a:sx n="100" d="100"/>
        <a:sy n="100" d="100"/>
      </p:scale>
      <p:origin x="0" y="239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704CCC-A51C-40A3-B2CD-DAB3736E76F9}" type="datetimeFigureOut">
              <a:rPr lang="en-US" smtClean="0"/>
              <a:t>05/13/2019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0F08F3-D6FE-4819-8242-C35210ADF44D}" type="slidenum">
              <a:rPr lang="en-US" smtClean="0"/>
              <a:t>‹#›</a:t>
            </a:fld>
            <a:endParaRPr lang="en-US"/>
          </a:p>
        </p:txBody>
      </p:sp>
    </p:spTree>
    <p:extLst>
      <p:ext uri="{BB962C8B-B14F-4D97-AF65-F5344CB8AC3E}">
        <p14:creationId xmlns:p14="http://schemas.microsoft.com/office/powerpoint/2010/main" val="33430856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 USDA has updated minimum professional standards requirements for school nutrition professionals who manage and operate the National School Lunch and School Breakfast Programs. The standards aim to increase the candidate pool for local school nutrition directors in LEA’s with 2,499 or </a:t>
            </a:r>
            <a:r>
              <a:rPr lang="en-US" sz="1200" b="0" i="0" u="none" strike="noStrike" kern="1200" baseline="0">
                <a:solidFill>
                  <a:schemeClr val="tx1"/>
                </a:solidFill>
                <a:latin typeface="+mn-lt"/>
                <a:ea typeface="+mn-ea"/>
                <a:cs typeface="+mn-cs"/>
              </a:rPr>
              <a:t>less students.</a:t>
            </a:r>
            <a:endParaRPr lang="en-US" dirty="0"/>
          </a:p>
        </p:txBody>
      </p:sp>
      <p:sp>
        <p:nvSpPr>
          <p:cNvPr id="4" name="Slide Number Placeholder 3"/>
          <p:cNvSpPr>
            <a:spLocks noGrp="1"/>
          </p:cNvSpPr>
          <p:nvPr>
            <p:ph type="sldNum" sz="quarter" idx="10"/>
          </p:nvPr>
        </p:nvSpPr>
        <p:spPr/>
        <p:txBody>
          <a:bodyPr/>
          <a:lstStyle/>
          <a:p>
            <a:fld id="{C80F08F3-D6FE-4819-8242-C35210ADF44D}" type="slidenum">
              <a:rPr lang="en-US" smtClean="0"/>
              <a:t>1</a:t>
            </a:fld>
            <a:endParaRPr lang="en-US"/>
          </a:p>
        </p:txBody>
      </p:sp>
    </p:spTree>
    <p:extLst>
      <p:ext uri="{BB962C8B-B14F-4D97-AF65-F5344CB8AC3E}">
        <p14:creationId xmlns:p14="http://schemas.microsoft.com/office/powerpoint/2010/main" val="38064226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0F08F3-D6FE-4819-8242-C35210ADF44D}" type="slidenum">
              <a:rPr lang="en-US" smtClean="0"/>
              <a:t>15</a:t>
            </a:fld>
            <a:endParaRPr lang="en-US"/>
          </a:p>
        </p:txBody>
      </p:sp>
    </p:spTree>
    <p:extLst>
      <p:ext uri="{BB962C8B-B14F-4D97-AF65-F5344CB8AC3E}">
        <p14:creationId xmlns:p14="http://schemas.microsoft.com/office/powerpoint/2010/main" val="36516146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 38-2016 Q 58-61</a:t>
            </a:r>
          </a:p>
        </p:txBody>
      </p:sp>
      <p:sp>
        <p:nvSpPr>
          <p:cNvPr id="4" name="Slide Number Placeholder 3"/>
          <p:cNvSpPr>
            <a:spLocks noGrp="1"/>
          </p:cNvSpPr>
          <p:nvPr>
            <p:ph type="sldNum" sz="quarter" idx="10"/>
          </p:nvPr>
        </p:nvSpPr>
        <p:spPr/>
        <p:txBody>
          <a:bodyPr/>
          <a:lstStyle/>
          <a:p>
            <a:fld id="{C80F08F3-D6FE-4819-8242-C35210ADF44D}" type="slidenum">
              <a:rPr lang="en-US" smtClean="0"/>
              <a:t>16</a:t>
            </a:fld>
            <a:endParaRPr lang="en-US"/>
          </a:p>
        </p:txBody>
      </p:sp>
    </p:spTree>
    <p:extLst>
      <p:ext uri="{BB962C8B-B14F-4D97-AF65-F5344CB8AC3E}">
        <p14:creationId xmlns:p14="http://schemas.microsoft.com/office/powerpoint/2010/main" val="29669065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Janitors or food delivery drivers that play a role in preparation</a:t>
            </a:r>
            <a:r>
              <a:rPr lang="en-US" baseline="0" dirty="0"/>
              <a:t> and serving of food, or monitoring refrigeration, food temps, and inventory sheets would fall into the professional standards requirement. </a:t>
            </a:r>
            <a:endParaRPr lang="en-US" dirty="0"/>
          </a:p>
        </p:txBody>
      </p:sp>
      <p:sp>
        <p:nvSpPr>
          <p:cNvPr id="4" name="Slide Number Placeholder 3"/>
          <p:cNvSpPr>
            <a:spLocks noGrp="1"/>
          </p:cNvSpPr>
          <p:nvPr>
            <p:ph type="sldNum" sz="quarter" idx="10"/>
          </p:nvPr>
        </p:nvSpPr>
        <p:spPr/>
        <p:txBody>
          <a:bodyPr/>
          <a:lstStyle/>
          <a:p>
            <a:fld id="{C80F08F3-D6FE-4819-8242-C35210ADF44D}" type="slidenum">
              <a:rPr lang="en-US" smtClean="0"/>
              <a:t>17</a:t>
            </a:fld>
            <a:endParaRPr lang="en-US"/>
          </a:p>
        </p:txBody>
      </p:sp>
    </p:spTree>
    <p:extLst>
      <p:ext uri="{BB962C8B-B14F-4D97-AF65-F5344CB8AC3E}">
        <p14:creationId xmlns:p14="http://schemas.microsoft.com/office/powerpoint/2010/main" val="24818213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Volunteers which have minimal responsibilities in the program are exempt from professional standards requirements.  Additionally, support</a:t>
            </a:r>
            <a:r>
              <a:rPr lang="en-US" baseline="0" dirty="0"/>
              <a:t> staff not involved in the operation, preparation, or service of the program would also be exempt.</a:t>
            </a:r>
            <a:endParaRPr lang="en-US" dirty="0"/>
          </a:p>
        </p:txBody>
      </p:sp>
      <p:sp>
        <p:nvSpPr>
          <p:cNvPr id="4" name="Slide Number Placeholder 3"/>
          <p:cNvSpPr>
            <a:spLocks noGrp="1"/>
          </p:cNvSpPr>
          <p:nvPr>
            <p:ph type="sldNum" sz="quarter" idx="10"/>
          </p:nvPr>
        </p:nvSpPr>
        <p:spPr/>
        <p:txBody>
          <a:bodyPr/>
          <a:lstStyle/>
          <a:p>
            <a:fld id="{C80F08F3-D6FE-4819-8242-C35210ADF44D}" type="slidenum">
              <a:rPr lang="en-US" smtClean="0"/>
              <a:t>18</a:t>
            </a:fld>
            <a:endParaRPr lang="en-US"/>
          </a:p>
        </p:txBody>
      </p:sp>
    </p:spTree>
    <p:extLst>
      <p:ext uri="{BB962C8B-B14F-4D97-AF65-F5344CB8AC3E}">
        <p14:creationId xmlns:p14="http://schemas.microsoft.com/office/powerpoint/2010/main" val="12524469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Office staff processing</a:t>
            </a:r>
            <a:r>
              <a:rPr lang="en-US" baseline="0" dirty="0"/>
              <a:t> meal applications or providing other school nutrition support for a short time would be exempt.  However, if this staff helps process applications throughout the year, professional standards would need to be followed.</a:t>
            </a:r>
          </a:p>
          <a:p>
            <a:endParaRPr lang="en-US" baseline="0" dirty="0"/>
          </a:p>
          <a:p>
            <a:r>
              <a:rPr lang="en-US" baseline="0" dirty="0"/>
              <a:t>Temporary or substitute employees are exempt from the professional standards requirements.  However, this this employee becomes permanent to the position, or runs for a long time during the school year, they must comply with requirements.</a:t>
            </a:r>
            <a:endParaRPr lang="en-US" dirty="0"/>
          </a:p>
        </p:txBody>
      </p:sp>
      <p:sp>
        <p:nvSpPr>
          <p:cNvPr id="4" name="Slide Number Placeholder 3"/>
          <p:cNvSpPr>
            <a:spLocks noGrp="1"/>
          </p:cNvSpPr>
          <p:nvPr>
            <p:ph type="sldNum" sz="quarter" idx="10"/>
          </p:nvPr>
        </p:nvSpPr>
        <p:spPr/>
        <p:txBody>
          <a:bodyPr/>
          <a:lstStyle/>
          <a:p>
            <a:fld id="{C80F08F3-D6FE-4819-8242-C35210ADF44D}" type="slidenum">
              <a:rPr lang="en-US" smtClean="0"/>
              <a:t>19</a:t>
            </a:fld>
            <a:endParaRPr lang="en-US"/>
          </a:p>
        </p:txBody>
      </p:sp>
    </p:spTree>
    <p:extLst>
      <p:ext uri="{BB962C8B-B14F-4D97-AF65-F5344CB8AC3E}">
        <p14:creationId xmlns:p14="http://schemas.microsoft.com/office/powerpoint/2010/main" val="6086647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Training hours to be counted toward the annual training requirement must fit into one of these categories:</a:t>
            </a:r>
          </a:p>
          <a:p>
            <a:pPr marL="0" indent="0">
              <a:buNone/>
            </a:pPr>
            <a:r>
              <a:rPr lang="en-US" dirty="0"/>
              <a:t>• Nutrition </a:t>
            </a:r>
          </a:p>
          <a:p>
            <a:pPr marL="0" indent="0">
              <a:buNone/>
            </a:pPr>
            <a:r>
              <a:rPr lang="en-US" dirty="0"/>
              <a:t>• Operations </a:t>
            </a:r>
          </a:p>
          <a:p>
            <a:pPr marL="0" indent="0">
              <a:buNone/>
            </a:pPr>
            <a:r>
              <a:rPr lang="en-US" dirty="0"/>
              <a:t>• Administration </a:t>
            </a:r>
          </a:p>
          <a:p>
            <a:pPr marL="0" indent="0">
              <a:buNone/>
            </a:pPr>
            <a:r>
              <a:rPr lang="en-US" dirty="0"/>
              <a:t>• Communications &amp; Marketing </a:t>
            </a:r>
          </a:p>
          <a:p>
            <a:pPr marL="0" indent="0">
              <a:buNone/>
            </a:pPr>
            <a:r>
              <a:rPr lang="en-US" dirty="0"/>
              <a:t>• Additional topics if required by Secretary of USDA </a:t>
            </a:r>
          </a:p>
          <a:p>
            <a:endParaRPr lang="en-US" dirty="0"/>
          </a:p>
        </p:txBody>
      </p:sp>
      <p:sp>
        <p:nvSpPr>
          <p:cNvPr id="4" name="Slide Number Placeholder 3"/>
          <p:cNvSpPr>
            <a:spLocks noGrp="1"/>
          </p:cNvSpPr>
          <p:nvPr>
            <p:ph type="sldNum" sz="quarter" idx="10"/>
          </p:nvPr>
        </p:nvSpPr>
        <p:spPr/>
        <p:txBody>
          <a:bodyPr/>
          <a:lstStyle/>
          <a:p>
            <a:fld id="{C80F08F3-D6FE-4819-8242-C35210ADF44D}" type="slidenum">
              <a:rPr lang="en-US" smtClean="0"/>
              <a:t>20</a:t>
            </a:fld>
            <a:endParaRPr lang="en-US"/>
          </a:p>
        </p:txBody>
      </p:sp>
    </p:spTree>
    <p:extLst>
      <p:ext uri="{BB962C8B-B14F-4D97-AF65-F5344CB8AC3E}">
        <p14:creationId xmlns:p14="http://schemas.microsoft.com/office/powerpoint/2010/main" val="18488010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SFAs can obtain</a:t>
            </a:r>
            <a:r>
              <a:rPr lang="en-US" baseline="0" dirty="0"/>
              <a:t> training hours in a multitude of different ways.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A</a:t>
            </a:r>
            <a:r>
              <a:rPr lang="en-US" baseline="0" dirty="0"/>
              <a:t> great resource is the </a:t>
            </a:r>
            <a:r>
              <a:rPr lang="en-US" dirty="0"/>
              <a:t>Find a database of training options at the USDA Professional Standards webpage.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 - Training is available in a variety of formats and from different sources.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Additionally, the Institute of Child</a:t>
            </a:r>
            <a:r>
              <a:rPr lang="en-US" baseline="0" dirty="0"/>
              <a:t> Nutrition has many courses available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Also, the CANS webpage features various webinars and training opportunities, as well.</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You can also count time spent in on-site trainings, such as a conference or new manager training</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Providing and receiving local training on various topics such as Food Safety, Point of Service, or meal pattern from a local supervisor is also countable.</a:t>
            </a:r>
            <a:endParaRPr lang="en-US" dirty="0"/>
          </a:p>
          <a:p>
            <a:endParaRPr lang="en-US" dirty="0"/>
          </a:p>
        </p:txBody>
      </p:sp>
      <p:sp>
        <p:nvSpPr>
          <p:cNvPr id="4" name="Slide Number Placeholder 3"/>
          <p:cNvSpPr>
            <a:spLocks noGrp="1"/>
          </p:cNvSpPr>
          <p:nvPr>
            <p:ph type="sldNum" sz="quarter" idx="10"/>
          </p:nvPr>
        </p:nvSpPr>
        <p:spPr/>
        <p:txBody>
          <a:bodyPr/>
          <a:lstStyle/>
          <a:p>
            <a:fld id="{C80F08F3-D6FE-4819-8242-C35210ADF44D}" type="slidenum">
              <a:rPr lang="en-US" smtClean="0"/>
              <a:t>22</a:t>
            </a:fld>
            <a:endParaRPr lang="en-US"/>
          </a:p>
        </p:txBody>
      </p:sp>
    </p:spTree>
    <p:extLst>
      <p:ext uri="{BB962C8B-B14F-4D97-AF65-F5344CB8AC3E}">
        <p14:creationId xmlns:p14="http://schemas.microsoft.com/office/powerpoint/2010/main" val="8121391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Upon completing training, SFAs must track completed training hours.  Things to track would include:</a:t>
            </a:r>
          </a:p>
          <a:p>
            <a:pPr lvl="1"/>
            <a:r>
              <a:rPr lang="en-US" dirty="0"/>
              <a:t>Employee name</a:t>
            </a:r>
          </a:p>
          <a:p>
            <a:pPr lvl="1"/>
            <a:r>
              <a:rPr lang="en-US" dirty="0"/>
              <a:t>Date of training</a:t>
            </a:r>
          </a:p>
          <a:p>
            <a:pPr lvl="1"/>
            <a:r>
              <a:rPr lang="en-US" dirty="0"/>
              <a:t>Length of training</a:t>
            </a:r>
          </a:p>
          <a:p>
            <a:pPr lvl="1"/>
            <a:r>
              <a:rPr lang="en-US" dirty="0"/>
              <a:t>Training Topic Area</a:t>
            </a:r>
          </a:p>
          <a:p>
            <a:pPr lvl="1"/>
            <a:endParaRPr lang="en-US" dirty="0"/>
          </a:p>
          <a:p>
            <a:pPr lvl="1">
              <a:buFont typeface="Arial" panose="020B0604020202020204" pitchFamily="34" charset="0"/>
              <a:buChar char="•"/>
            </a:pPr>
            <a:r>
              <a:rPr lang="en-US" dirty="0"/>
              <a:t>A simple spreadsheet or organization of paperwork would meet requirements</a:t>
            </a:r>
          </a:p>
          <a:p>
            <a:pPr marL="457200" lvl="1" indent="0">
              <a:buNone/>
            </a:pPr>
            <a:endParaRPr lang="en-US" dirty="0"/>
          </a:p>
          <a:p>
            <a:pPr lvl="1">
              <a:buFont typeface="Arial" panose="020B0604020202020204" pitchFamily="34" charset="0"/>
              <a:buChar char="•"/>
            </a:pPr>
            <a:r>
              <a:rPr lang="en-US" dirty="0"/>
              <a:t>Keep Certificates provided</a:t>
            </a:r>
            <a:r>
              <a:rPr lang="en-US" baseline="0" dirty="0"/>
              <a:t> from online trainings and in-person trainings.</a:t>
            </a:r>
            <a:endParaRPr lang="en-US" dirty="0"/>
          </a:p>
          <a:p>
            <a:endParaRPr lang="en-US" dirty="0"/>
          </a:p>
        </p:txBody>
      </p:sp>
      <p:sp>
        <p:nvSpPr>
          <p:cNvPr id="4" name="Slide Number Placeholder 3"/>
          <p:cNvSpPr>
            <a:spLocks noGrp="1"/>
          </p:cNvSpPr>
          <p:nvPr>
            <p:ph type="sldNum" sz="quarter" idx="10"/>
          </p:nvPr>
        </p:nvSpPr>
        <p:spPr/>
        <p:txBody>
          <a:bodyPr/>
          <a:lstStyle/>
          <a:p>
            <a:fld id="{C80F08F3-D6FE-4819-8242-C35210ADF44D}" type="slidenum">
              <a:rPr lang="en-US" smtClean="0"/>
              <a:t>23</a:t>
            </a:fld>
            <a:endParaRPr lang="en-US"/>
          </a:p>
        </p:txBody>
      </p:sp>
    </p:spTree>
    <p:extLst>
      <p:ext uri="{BB962C8B-B14F-4D97-AF65-F5344CB8AC3E}">
        <p14:creationId xmlns:p14="http://schemas.microsoft.com/office/powerpoint/2010/main" val="34430934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Upon completing training, SFAs must track completed training hours.  Things to track would include:</a:t>
            </a:r>
          </a:p>
          <a:p>
            <a:pPr lvl="1"/>
            <a:r>
              <a:rPr lang="en-US" dirty="0"/>
              <a:t>Employee name</a:t>
            </a:r>
          </a:p>
          <a:p>
            <a:pPr lvl="1"/>
            <a:r>
              <a:rPr lang="en-US" dirty="0"/>
              <a:t>Date of training</a:t>
            </a:r>
          </a:p>
          <a:p>
            <a:pPr lvl="1"/>
            <a:r>
              <a:rPr lang="en-US" dirty="0"/>
              <a:t>Length of training</a:t>
            </a:r>
          </a:p>
          <a:p>
            <a:pPr lvl="1"/>
            <a:r>
              <a:rPr lang="en-US" dirty="0"/>
              <a:t>Training Topic Area</a:t>
            </a:r>
          </a:p>
          <a:p>
            <a:pPr lvl="1"/>
            <a:endParaRPr lang="en-US" dirty="0"/>
          </a:p>
          <a:p>
            <a:pPr lvl="1">
              <a:buFont typeface="Arial" panose="020B0604020202020204" pitchFamily="34" charset="0"/>
              <a:buChar char="•"/>
            </a:pPr>
            <a:r>
              <a:rPr lang="en-US" dirty="0"/>
              <a:t>A simple spreadsheet or organization of paperwork would meet requirements</a:t>
            </a:r>
          </a:p>
          <a:p>
            <a:pPr marL="457200" lvl="1" indent="0">
              <a:buNone/>
            </a:pPr>
            <a:endParaRPr lang="en-US" dirty="0"/>
          </a:p>
          <a:p>
            <a:pPr lvl="1">
              <a:buFont typeface="Arial" panose="020B0604020202020204" pitchFamily="34" charset="0"/>
              <a:buChar char="•"/>
            </a:pPr>
            <a:r>
              <a:rPr lang="en-US" dirty="0"/>
              <a:t>Keep Certificates provided</a:t>
            </a:r>
            <a:r>
              <a:rPr lang="en-US" baseline="0" dirty="0"/>
              <a:t> from online trainings and in-person trainings.</a:t>
            </a:r>
            <a:endParaRPr lang="en-US" dirty="0"/>
          </a:p>
          <a:p>
            <a:endParaRPr lang="en-US" dirty="0"/>
          </a:p>
        </p:txBody>
      </p:sp>
      <p:sp>
        <p:nvSpPr>
          <p:cNvPr id="4" name="Slide Number Placeholder 3"/>
          <p:cNvSpPr>
            <a:spLocks noGrp="1"/>
          </p:cNvSpPr>
          <p:nvPr>
            <p:ph type="sldNum" sz="quarter" idx="10"/>
          </p:nvPr>
        </p:nvSpPr>
        <p:spPr/>
        <p:txBody>
          <a:bodyPr/>
          <a:lstStyle/>
          <a:p>
            <a:fld id="{C80F08F3-D6FE-4819-8242-C35210ADF44D}" type="slidenum">
              <a:rPr lang="en-US" smtClean="0"/>
              <a:t>24</a:t>
            </a:fld>
            <a:endParaRPr lang="en-US"/>
          </a:p>
        </p:txBody>
      </p:sp>
    </p:spTree>
    <p:extLst>
      <p:ext uri="{BB962C8B-B14F-4D97-AF65-F5344CB8AC3E}">
        <p14:creationId xmlns:p14="http://schemas.microsoft.com/office/powerpoint/2010/main" val="34430934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0F08F3-D6FE-4819-8242-C35210ADF44D}" type="slidenum">
              <a:rPr lang="en-US" smtClean="0"/>
              <a:t>27</a:t>
            </a:fld>
            <a:endParaRPr lang="en-US"/>
          </a:p>
        </p:txBody>
      </p:sp>
    </p:spTree>
    <p:extLst>
      <p:ext uri="{BB962C8B-B14F-4D97-AF65-F5344CB8AC3E}">
        <p14:creationId xmlns:p14="http://schemas.microsoft.com/office/powerpoint/2010/main" val="10758369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0F08F3-D6FE-4819-8242-C35210ADF44D}" type="slidenum">
              <a:rPr lang="en-US" smtClean="0"/>
              <a:t>2</a:t>
            </a:fld>
            <a:endParaRPr lang="en-US"/>
          </a:p>
        </p:txBody>
      </p:sp>
    </p:spTree>
    <p:extLst>
      <p:ext uri="{BB962C8B-B14F-4D97-AF65-F5344CB8AC3E}">
        <p14:creationId xmlns:p14="http://schemas.microsoft.com/office/powerpoint/2010/main" val="28180452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 USDA has established minimum professional standards requirements for school nutrition professionals who manage and operate the National School Lunch and School Breakfast Programs. The standards aim to institute minimum education standards for new state and local school nutrition directors as well as annual training standards for all school nutrition professionals. </a:t>
            </a:r>
          </a:p>
          <a:p>
            <a:endParaRPr lang="en-US" dirty="0"/>
          </a:p>
        </p:txBody>
      </p:sp>
      <p:sp>
        <p:nvSpPr>
          <p:cNvPr id="4" name="Slide Number Placeholder 3"/>
          <p:cNvSpPr>
            <a:spLocks noGrp="1"/>
          </p:cNvSpPr>
          <p:nvPr>
            <p:ph type="sldNum" sz="quarter" idx="10"/>
          </p:nvPr>
        </p:nvSpPr>
        <p:spPr/>
        <p:txBody>
          <a:bodyPr/>
          <a:lstStyle/>
          <a:p>
            <a:fld id="{C80F08F3-D6FE-4819-8242-C35210ADF44D}" type="slidenum">
              <a:rPr lang="en-US" smtClean="0"/>
              <a:t>30</a:t>
            </a:fld>
            <a:endParaRPr lang="en-US"/>
          </a:p>
        </p:txBody>
      </p:sp>
    </p:spTree>
    <p:extLst>
      <p:ext uri="{BB962C8B-B14F-4D97-AF65-F5344CB8AC3E}">
        <p14:creationId xmlns:p14="http://schemas.microsoft.com/office/powerpoint/2010/main" val="38064226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110920-75C5-40C4-B03D-6833311F7EE8}" type="slidenum">
              <a:rPr lang="en-US" smtClean="0"/>
              <a:t>31</a:t>
            </a:fld>
            <a:endParaRPr lang="en-US"/>
          </a:p>
        </p:txBody>
      </p:sp>
    </p:spTree>
    <p:extLst>
      <p:ext uri="{BB962C8B-B14F-4D97-AF65-F5344CB8AC3E}">
        <p14:creationId xmlns:p14="http://schemas.microsoft.com/office/powerpoint/2010/main" val="73559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0F08F3-D6FE-4819-8242-C35210ADF44D}" type="slidenum">
              <a:rPr lang="en-US" smtClean="0"/>
              <a:t>3</a:t>
            </a:fld>
            <a:endParaRPr lang="en-US"/>
          </a:p>
        </p:txBody>
      </p:sp>
    </p:spTree>
    <p:extLst>
      <p:ext uri="{BB962C8B-B14F-4D97-AF65-F5344CB8AC3E}">
        <p14:creationId xmlns:p14="http://schemas.microsoft.com/office/powerpoint/2010/main" val="25523890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SP 38-2016</a:t>
            </a:r>
          </a:p>
        </p:txBody>
      </p:sp>
      <p:sp>
        <p:nvSpPr>
          <p:cNvPr id="4" name="Slide Number Placeholder 3"/>
          <p:cNvSpPr>
            <a:spLocks noGrp="1"/>
          </p:cNvSpPr>
          <p:nvPr>
            <p:ph type="sldNum" sz="quarter" idx="10"/>
          </p:nvPr>
        </p:nvSpPr>
        <p:spPr/>
        <p:txBody>
          <a:bodyPr/>
          <a:lstStyle/>
          <a:p>
            <a:fld id="{C80F08F3-D6FE-4819-8242-C35210ADF44D}" type="slidenum">
              <a:rPr lang="en-US" smtClean="0"/>
              <a:t>5</a:t>
            </a:fld>
            <a:endParaRPr lang="en-US"/>
          </a:p>
        </p:txBody>
      </p:sp>
    </p:spTree>
    <p:extLst>
      <p:ext uri="{BB962C8B-B14F-4D97-AF65-F5344CB8AC3E}">
        <p14:creationId xmlns:p14="http://schemas.microsoft.com/office/powerpoint/2010/main" val="27869898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0F08F3-D6FE-4819-8242-C35210ADF44D}" type="slidenum">
              <a:rPr lang="en-US" smtClean="0"/>
              <a:t>7</a:t>
            </a:fld>
            <a:endParaRPr lang="en-US"/>
          </a:p>
        </p:txBody>
      </p:sp>
    </p:spTree>
    <p:extLst>
      <p:ext uri="{BB962C8B-B14F-4D97-AF65-F5344CB8AC3E}">
        <p14:creationId xmlns:p14="http://schemas.microsoft.com/office/powerpoint/2010/main" val="2779019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For very small local education agencies (less than 500 students), the South Dakota Department of Education has discretion to approve the hiring of a director that has a high school diploma but less than three years of experience. </a:t>
            </a:r>
          </a:p>
          <a:p>
            <a:endParaRPr lang="en-US" dirty="0"/>
          </a:p>
        </p:txBody>
      </p:sp>
      <p:sp>
        <p:nvSpPr>
          <p:cNvPr id="4" name="Slide Number Placeholder 3"/>
          <p:cNvSpPr>
            <a:spLocks noGrp="1"/>
          </p:cNvSpPr>
          <p:nvPr>
            <p:ph type="sldNum" sz="quarter" idx="10"/>
          </p:nvPr>
        </p:nvSpPr>
        <p:spPr/>
        <p:txBody>
          <a:bodyPr/>
          <a:lstStyle/>
          <a:p>
            <a:fld id="{C80F08F3-D6FE-4819-8242-C35210ADF44D}" type="slidenum">
              <a:rPr lang="en-US" smtClean="0"/>
              <a:t>10</a:t>
            </a:fld>
            <a:endParaRPr lang="en-US"/>
          </a:p>
        </p:txBody>
      </p:sp>
    </p:spTree>
    <p:extLst>
      <p:ext uri="{BB962C8B-B14F-4D97-AF65-F5344CB8AC3E}">
        <p14:creationId xmlns:p14="http://schemas.microsoft.com/office/powerpoint/2010/main" val="4548620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0F08F3-D6FE-4819-8242-C35210ADF44D}" type="slidenum">
              <a:rPr lang="en-US" smtClean="0"/>
              <a:t>12</a:t>
            </a:fld>
            <a:endParaRPr lang="en-US"/>
          </a:p>
        </p:txBody>
      </p:sp>
    </p:spTree>
    <p:extLst>
      <p:ext uri="{BB962C8B-B14F-4D97-AF65-F5344CB8AC3E}">
        <p14:creationId xmlns:p14="http://schemas.microsoft.com/office/powerpoint/2010/main" val="31998255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School nutrition program directors </a:t>
            </a:r>
            <a:r>
              <a:rPr lang="en-US" dirty="0"/>
              <a:t>are those individuals directly responsible for the management of the day-to-day operations of school food service for all participating schools under the jurisdiction of the school food authority. </a:t>
            </a:r>
          </a:p>
          <a:p>
            <a:endParaRPr lang="en-US" dirty="0"/>
          </a:p>
          <a:p>
            <a:r>
              <a:rPr lang="en-US" b="1" dirty="0"/>
              <a:t>School nutrition program managers </a:t>
            </a:r>
            <a:r>
              <a:rPr lang="en-US" dirty="0"/>
              <a:t>are those individuals directly responsible for the management of the day-to-day operations of school food service for a participating school(s). </a:t>
            </a:r>
          </a:p>
          <a:p>
            <a:endParaRPr lang="en-US" dirty="0"/>
          </a:p>
          <a:p>
            <a:r>
              <a:rPr lang="en-US" dirty="0"/>
              <a:t>Please consider the tasks that an</a:t>
            </a:r>
            <a:r>
              <a:rPr lang="en-US" baseline="0" dirty="0"/>
              <a:t> employee is responsible for, rather than a job title of an employee.</a:t>
            </a:r>
            <a:endParaRPr lang="en-US" dirty="0"/>
          </a:p>
          <a:p>
            <a:endParaRPr lang="en-US" dirty="0"/>
          </a:p>
          <a:p>
            <a:r>
              <a:rPr lang="en-US" dirty="0"/>
              <a:t>A</a:t>
            </a:r>
            <a:r>
              <a:rPr lang="en-US" baseline="0" dirty="0"/>
              <a:t> Job Description Template can be found on the Institute of Child Nutrition webpage. http://www.nfsmi.org/ResourceOverview.aspx?ID=161 </a:t>
            </a:r>
            <a:endParaRPr lang="en-US" dirty="0"/>
          </a:p>
        </p:txBody>
      </p:sp>
      <p:sp>
        <p:nvSpPr>
          <p:cNvPr id="4" name="Slide Number Placeholder 3"/>
          <p:cNvSpPr>
            <a:spLocks noGrp="1"/>
          </p:cNvSpPr>
          <p:nvPr>
            <p:ph type="sldNum" sz="quarter" idx="10"/>
          </p:nvPr>
        </p:nvSpPr>
        <p:spPr/>
        <p:txBody>
          <a:bodyPr/>
          <a:lstStyle/>
          <a:p>
            <a:fld id="{C80F08F3-D6FE-4819-8242-C35210ADF44D}" type="slidenum">
              <a:rPr lang="en-US" smtClean="0"/>
              <a:t>13</a:t>
            </a:fld>
            <a:endParaRPr lang="en-US"/>
          </a:p>
        </p:txBody>
      </p:sp>
    </p:spTree>
    <p:extLst>
      <p:ext uri="{BB962C8B-B14F-4D97-AF65-F5344CB8AC3E}">
        <p14:creationId xmlns:p14="http://schemas.microsoft.com/office/powerpoint/2010/main" val="27556466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a:t>School nutrition program staff </a:t>
            </a:r>
            <a:r>
              <a:rPr lang="en-US" dirty="0"/>
              <a:t>are those individuals, without managerial responsibilities, involved in the day-to-day operations of school food service for a participating school(s). </a:t>
            </a:r>
          </a:p>
          <a:p>
            <a:endParaRPr lang="en-US" dirty="0"/>
          </a:p>
        </p:txBody>
      </p:sp>
      <p:sp>
        <p:nvSpPr>
          <p:cNvPr id="4" name="Slide Number Placeholder 3"/>
          <p:cNvSpPr>
            <a:spLocks noGrp="1"/>
          </p:cNvSpPr>
          <p:nvPr>
            <p:ph type="sldNum" sz="quarter" idx="10"/>
          </p:nvPr>
        </p:nvSpPr>
        <p:spPr/>
        <p:txBody>
          <a:bodyPr/>
          <a:lstStyle/>
          <a:p>
            <a:fld id="{C80F08F3-D6FE-4819-8242-C35210ADF44D}" type="slidenum">
              <a:rPr lang="en-US" smtClean="0"/>
              <a:t>14</a:t>
            </a:fld>
            <a:endParaRPr lang="en-US"/>
          </a:p>
        </p:txBody>
      </p:sp>
    </p:spTree>
    <p:extLst>
      <p:ext uri="{BB962C8B-B14F-4D97-AF65-F5344CB8AC3E}">
        <p14:creationId xmlns:p14="http://schemas.microsoft.com/office/powerpoint/2010/main" val="1465859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CFBAC3C-7BEE-4D0B-81A9-5FCBE223C88F}" type="datetime1">
              <a:rPr lang="en-US" smtClean="0"/>
              <a:t>05/13/2019</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FBBD4100-AD93-4CBF-AE4A-D64DA3F027C2}" type="slidenum">
              <a:rPr lang="en-US" smtClean="0"/>
              <a:t>‹#›</a:t>
            </a:fld>
            <a:endParaRPr lang="en-US"/>
          </a:p>
        </p:txBody>
      </p:sp>
    </p:spTree>
    <p:extLst>
      <p:ext uri="{BB962C8B-B14F-4D97-AF65-F5344CB8AC3E}">
        <p14:creationId xmlns:p14="http://schemas.microsoft.com/office/powerpoint/2010/main" val="2964123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8C41043-7C53-41D8-824F-15D6A85A946B}" type="datetime1">
              <a:rPr lang="en-US" smtClean="0"/>
              <a:t>05/13/2019</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BBD4100-AD93-4CBF-AE4A-D64DA3F027C2}" type="slidenum">
              <a:rPr lang="en-US" smtClean="0"/>
              <a:t>‹#›</a:t>
            </a:fld>
            <a:endParaRPr lang="en-US"/>
          </a:p>
        </p:txBody>
      </p:sp>
    </p:spTree>
    <p:extLst>
      <p:ext uri="{BB962C8B-B14F-4D97-AF65-F5344CB8AC3E}">
        <p14:creationId xmlns:p14="http://schemas.microsoft.com/office/powerpoint/2010/main" val="115742783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8C41043-7C53-41D8-824F-15D6A85A946B}" type="datetime1">
              <a:rPr lang="en-US" smtClean="0"/>
              <a:t>05/13/2019</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BBD4100-AD93-4CBF-AE4A-D64DA3F027C2}" type="slidenum">
              <a:rPr lang="en-US" smtClean="0"/>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02732695"/>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68C41043-7C53-41D8-824F-15D6A85A946B}" type="datetime1">
              <a:rPr lang="en-US" smtClean="0"/>
              <a:t>05/13/2019</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BBD4100-AD93-4CBF-AE4A-D64DA3F027C2}" type="slidenum">
              <a:rPr lang="en-US" smtClean="0"/>
              <a:t>‹#›</a:t>
            </a:fld>
            <a:endParaRPr lang="en-US"/>
          </a:p>
        </p:txBody>
      </p:sp>
    </p:spTree>
    <p:extLst>
      <p:ext uri="{BB962C8B-B14F-4D97-AF65-F5344CB8AC3E}">
        <p14:creationId xmlns:p14="http://schemas.microsoft.com/office/powerpoint/2010/main" val="94702140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68C41043-7C53-41D8-824F-15D6A85A946B}" type="datetime1">
              <a:rPr lang="en-US" smtClean="0"/>
              <a:t>05/13/2019</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BBD4100-AD93-4CBF-AE4A-D64DA3F027C2}" type="slidenum">
              <a:rPr lang="en-US" smtClean="0"/>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56584182"/>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68C41043-7C53-41D8-824F-15D6A85A946B}" type="datetime1">
              <a:rPr lang="en-US" smtClean="0"/>
              <a:t>05/13/2019</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BBD4100-AD93-4CBF-AE4A-D64DA3F027C2}" type="slidenum">
              <a:rPr lang="en-US" smtClean="0"/>
              <a:t>‹#›</a:t>
            </a:fld>
            <a:endParaRPr lang="en-US"/>
          </a:p>
        </p:txBody>
      </p:sp>
    </p:spTree>
    <p:extLst>
      <p:ext uri="{BB962C8B-B14F-4D97-AF65-F5344CB8AC3E}">
        <p14:creationId xmlns:p14="http://schemas.microsoft.com/office/powerpoint/2010/main" val="641281529"/>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5008DA-E39A-46B4-8492-B2573C47C876}" type="datetime1">
              <a:rPr lang="en-US" smtClean="0"/>
              <a:t>05/13/2019</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BBD4100-AD93-4CBF-AE4A-D64DA3F027C2}" type="slidenum">
              <a:rPr lang="en-US" smtClean="0"/>
              <a:t>‹#›</a:t>
            </a:fld>
            <a:endParaRPr lang="en-US"/>
          </a:p>
        </p:txBody>
      </p:sp>
    </p:spTree>
    <p:extLst>
      <p:ext uri="{BB962C8B-B14F-4D97-AF65-F5344CB8AC3E}">
        <p14:creationId xmlns:p14="http://schemas.microsoft.com/office/powerpoint/2010/main" val="32466617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E45AA8-9276-4456-A647-209740B970E4}" type="datetime1">
              <a:rPr lang="en-US" smtClean="0"/>
              <a:t>05/13/2019</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BBD4100-AD93-4CBF-AE4A-D64DA3F027C2}" type="slidenum">
              <a:rPr lang="en-US" smtClean="0"/>
              <a:t>‹#›</a:t>
            </a:fld>
            <a:endParaRPr lang="en-US"/>
          </a:p>
        </p:txBody>
      </p:sp>
    </p:spTree>
    <p:extLst>
      <p:ext uri="{BB962C8B-B14F-4D97-AF65-F5344CB8AC3E}">
        <p14:creationId xmlns:p14="http://schemas.microsoft.com/office/powerpoint/2010/main" val="3913186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7DCB88-019F-4076-A870-CBD1D2FE4B25}" type="datetime1">
              <a:rPr lang="en-US" smtClean="0"/>
              <a:t>05/13/2019</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BBD4100-AD93-4CBF-AE4A-D64DA3F027C2}" type="slidenum">
              <a:rPr lang="en-US" smtClean="0"/>
              <a:t>‹#›</a:t>
            </a:fld>
            <a:endParaRPr lang="en-US"/>
          </a:p>
        </p:txBody>
      </p:sp>
    </p:spTree>
    <p:extLst>
      <p:ext uri="{BB962C8B-B14F-4D97-AF65-F5344CB8AC3E}">
        <p14:creationId xmlns:p14="http://schemas.microsoft.com/office/powerpoint/2010/main" val="3359894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14AB4E8-590B-4B3D-B105-447D81D96D48}" type="datetime1">
              <a:rPr lang="en-US" smtClean="0"/>
              <a:t>05/13/2019</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BBD4100-AD93-4CBF-AE4A-D64DA3F027C2}" type="slidenum">
              <a:rPr lang="en-US" smtClean="0"/>
              <a:t>‹#›</a:t>
            </a:fld>
            <a:endParaRPr lang="en-US"/>
          </a:p>
        </p:txBody>
      </p:sp>
    </p:spTree>
    <p:extLst>
      <p:ext uri="{BB962C8B-B14F-4D97-AF65-F5344CB8AC3E}">
        <p14:creationId xmlns:p14="http://schemas.microsoft.com/office/powerpoint/2010/main" val="1486047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C5FEF87-CAEC-4A3B-8E3C-1C2BA3C49495}" type="datetime1">
              <a:rPr lang="en-US" smtClean="0"/>
              <a:t>05/13/2019</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FBBD4100-AD93-4CBF-AE4A-D64DA3F027C2}" type="slidenum">
              <a:rPr lang="en-US" smtClean="0"/>
              <a:t>‹#›</a:t>
            </a:fld>
            <a:endParaRPr lang="en-US"/>
          </a:p>
        </p:txBody>
      </p:sp>
    </p:spTree>
    <p:extLst>
      <p:ext uri="{BB962C8B-B14F-4D97-AF65-F5344CB8AC3E}">
        <p14:creationId xmlns:p14="http://schemas.microsoft.com/office/powerpoint/2010/main" val="500763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F40BA9B-01EA-4F4D-B226-3F5DE8E92C4D}" type="datetime1">
              <a:rPr lang="en-US" smtClean="0"/>
              <a:t>05/13/2019</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FBBD4100-AD93-4CBF-AE4A-D64DA3F027C2}" type="slidenum">
              <a:rPr lang="en-US" smtClean="0"/>
              <a:t>‹#›</a:t>
            </a:fld>
            <a:endParaRPr lang="en-US"/>
          </a:p>
        </p:txBody>
      </p:sp>
    </p:spTree>
    <p:extLst>
      <p:ext uri="{BB962C8B-B14F-4D97-AF65-F5344CB8AC3E}">
        <p14:creationId xmlns:p14="http://schemas.microsoft.com/office/powerpoint/2010/main" val="357495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27F6AA2-8295-46F8-BC47-DB4F54B51670}" type="datetime1">
              <a:rPr lang="en-US" smtClean="0"/>
              <a:t>05/13/2019</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BBD4100-AD93-4CBF-AE4A-D64DA3F027C2}" type="slidenum">
              <a:rPr lang="en-US" smtClean="0"/>
              <a:t>‹#›</a:t>
            </a:fld>
            <a:endParaRPr lang="en-US"/>
          </a:p>
        </p:txBody>
      </p:sp>
    </p:spTree>
    <p:extLst>
      <p:ext uri="{BB962C8B-B14F-4D97-AF65-F5344CB8AC3E}">
        <p14:creationId xmlns:p14="http://schemas.microsoft.com/office/powerpoint/2010/main" val="3616286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21E0C1-35CA-4B67-BD25-BB6FA8ADA516}" type="datetime1">
              <a:rPr lang="en-US" smtClean="0"/>
              <a:t>05/13/2019</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BBD4100-AD93-4CBF-AE4A-D64DA3F027C2}" type="slidenum">
              <a:rPr lang="en-US" smtClean="0"/>
              <a:t>‹#›</a:t>
            </a:fld>
            <a:endParaRPr lang="en-US"/>
          </a:p>
        </p:txBody>
      </p:sp>
    </p:spTree>
    <p:extLst>
      <p:ext uri="{BB962C8B-B14F-4D97-AF65-F5344CB8AC3E}">
        <p14:creationId xmlns:p14="http://schemas.microsoft.com/office/powerpoint/2010/main" val="3854571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773D6A1-16B3-4BFA-96E8-D93F9A556CAA}" type="datetime1">
              <a:rPr lang="en-US" smtClean="0"/>
              <a:t>05/13/2019</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BBD4100-AD93-4CBF-AE4A-D64DA3F027C2}" type="slidenum">
              <a:rPr lang="en-US" smtClean="0"/>
              <a:t>‹#›</a:t>
            </a:fld>
            <a:endParaRPr lang="en-US"/>
          </a:p>
        </p:txBody>
      </p:sp>
    </p:spTree>
    <p:extLst>
      <p:ext uri="{BB962C8B-B14F-4D97-AF65-F5344CB8AC3E}">
        <p14:creationId xmlns:p14="http://schemas.microsoft.com/office/powerpoint/2010/main" val="3182472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6D7A2BC-7F6B-4657-A436-43F5B04A41AE}" type="datetime1">
              <a:rPr lang="en-US" smtClean="0"/>
              <a:t>05/13/2019</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BBD4100-AD93-4CBF-AE4A-D64DA3F027C2}" type="slidenum">
              <a:rPr lang="en-US" smtClean="0"/>
              <a:t>‹#›</a:t>
            </a:fld>
            <a:endParaRPr lang="en-US"/>
          </a:p>
        </p:txBody>
      </p:sp>
    </p:spTree>
    <p:extLst>
      <p:ext uri="{BB962C8B-B14F-4D97-AF65-F5344CB8AC3E}">
        <p14:creationId xmlns:p14="http://schemas.microsoft.com/office/powerpoint/2010/main" val="2394115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68C41043-7C53-41D8-824F-15D6A85A946B}" type="datetime1">
              <a:rPr lang="en-US" smtClean="0"/>
              <a:t>05/13/2019</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FBBD4100-AD93-4CBF-AE4A-D64DA3F027C2}" type="slidenum">
              <a:rPr lang="en-US" smtClean="0"/>
              <a:t>‹#›</a:t>
            </a:fld>
            <a:endParaRPr lang="en-US"/>
          </a:p>
        </p:txBody>
      </p:sp>
    </p:spTree>
    <p:extLst>
      <p:ext uri="{BB962C8B-B14F-4D97-AF65-F5344CB8AC3E}">
        <p14:creationId xmlns:p14="http://schemas.microsoft.com/office/powerpoint/2010/main" val="81708116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professionalstandards.fns.usda.gov/"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hyperlink" Target="https://schoolnutrition.org/" TargetMode="External"/><Relationship Id="rId5" Type="http://schemas.openxmlformats.org/officeDocument/2006/relationships/hyperlink" Target="http://doe.sd.gov/cans" TargetMode="External"/><Relationship Id="rId4" Type="http://schemas.openxmlformats.org/officeDocument/2006/relationships/hyperlink" Target="http://www.theicn.org/"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hyperlink" Target="http://doe.sd.gov/cans/nslp.aspx"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hyperlink" Target="http://professionalstandards.fns.usda.gov/" TargetMode="External"/><Relationship Id="rId5" Type="http://schemas.openxmlformats.org/officeDocument/2006/relationships/hyperlink" Target="https://www.fns.usda.gov/ofs/food-safety" TargetMode="External"/><Relationship Id="rId4" Type="http://schemas.openxmlformats.org/officeDocument/2006/relationships/hyperlink" Target="https://theicn.org/training"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pstrainingtracker.fns.usda.gov/" TargetMode="External"/><Relationship Id="rId2" Type="http://schemas.openxmlformats.org/officeDocument/2006/relationships/hyperlink" Target="http://doe.sd.gov/cans/nslp.aspx"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fns.usda.gov/school-meals/professional-standards" TargetMode="External"/><Relationship Id="rId2" Type="http://schemas.openxmlformats.org/officeDocument/2006/relationships/hyperlink" Target="https://fns-prod.azureedge.net/sites/default/files/tn/ps_guide.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hyperlink" Target="mailto:DOE.SchoolLunch@state.sd.us" TargetMode="External"/><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5.emf"/><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schoolnutrition.org/Certificate/Certificate-Progra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5149" y="533400"/>
            <a:ext cx="7676851" cy="2262781"/>
          </a:xfrm>
        </p:spPr>
        <p:txBody>
          <a:bodyPr/>
          <a:lstStyle/>
          <a:p>
            <a:r>
              <a:rPr lang="en-US" dirty="0"/>
              <a:t>Professional Standards </a:t>
            </a:r>
            <a:br>
              <a:rPr lang="en-US" dirty="0"/>
            </a:br>
            <a:r>
              <a:rPr lang="en-US" dirty="0"/>
              <a:t>					</a:t>
            </a:r>
            <a:r>
              <a:rPr lang="en-US" sz="2800" dirty="0"/>
              <a:t>April 2019 update</a:t>
            </a:r>
          </a:p>
        </p:txBody>
      </p:sp>
      <p:sp>
        <p:nvSpPr>
          <p:cNvPr id="3" name="Subtitle 2"/>
          <p:cNvSpPr>
            <a:spLocks noGrp="1"/>
          </p:cNvSpPr>
          <p:nvPr>
            <p:ph type="subTitle" idx="1"/>
          </p:nvPr>
        </p:nvSpPr>
        <p:spPr>
          <a:xfrm>
            <a:off x="1295400" y="5181600"/>
            <a:ext cx="6400800" cy="609600"/>
          </a:xfrm>
        </p:spPr>
        <p:txBody>
          <a:bodyPr/>
          <a:lstStyle/>
          <a:p>
            <a:r>
              <a:rPr lang="en-US" dirty="0"/>
              <a:t>			</a:t>
            </a:r>
            <a:r>
              <a:rPr lang="en-US" b="1" dirty="0">
                <a:solidFill>
                  <a:schemeClr val="accent2">
                    <a:lumMod val="75000"/>
                  </a:schemeClr>
                </a:solidFill>
              </a:rPr>
              <a:t>Child &amp; Adult Nutrition Services</a:t>
            </a:r>
          </a:p>
          <a:p>
            <a:endParaRPr lang="en-US" dirty="0"/>
          </a:p>
          <a:p>
            <a:endParaRPr lang="en-US" dirty="0"/>
          </a:p>
        </p:txBody>
      </p:sp>
      <p:pic>
        <p:nvPicPr>
          <p:cNvPr id="5" name="Picture 4">
            <a:extLst>
              <a:ext uri="{FF2B5EF4-FFF2-40B4-BE49-F238E27FC236}">
                <a16:creationId xmlns:a16="http://schemas.microsoft.com/office/drawing/2014/main" id="{0343F1D9-2E36-460E-AA90-19F28BB04F6E}"/>
              </a:ext>
            </a:extLst>
          </p:cNvPr>
          <p:cNvPicPr/>
          <p:nvPr/>
        </p:nvPicPr>
        <p:blipFill>
          <a:blip r:embed="rId3">
            <a:extLst>
              <a:ext uri="{BEBA8EAE-BF5A-486C-A8C5-ECC9F3942E4B}">
                <a14:imgProps xmlns:a14="http://schemas.microsoft.com/office/drawing/2010/main">
                  <a14:imgLayer r:embed="rId4">
                    <a14:imgEffect>
                      <a14:colorTemperature colorTemp="7200"/>
                    </a14:imgEffect>
                  </a14:imgLayer>
                </a14:imgProps>
              </a:ext>
              <a:ext uri="{28A0092B-C50C-407E-A947-70E740481C1C}">
                <a14:useLocalDpi xmlns:a14="http://schemas.microsoft.com/office/drawing/2010/main" val="0"/>
              </a:ext>
            </a:extLst>
          </a:blip>
          <a:srcRect/>
          <a:stretch>
            <a:fillRect/>
          </a:stretch>
        </p:blipFill>
        <p:spPr bwMode="auto">
          <a:xfrm>
            <a:off x="1981200" y="5662930"/>
            <a:ext cx="5400040" cy="1195070"/>
          </a:xfrm>
          <a:prstGeom prst="rect">
            <a:avLst/>
          </a:prstGeom>
          <a:gradFill>
            <a:gsLst>
              <a:gs pos="80000">
                <a:schemeClr val="bg2">
                  <a:tint val="90000"/>
                  <a:satMod val="92000"/>
                  <a:lumMod val="120000"/>
                </a:schemeClr>
              </a:gs>
              <a:gs pos="96000">
                <a:schemeClr val="bg2">
                  <a:shade val="98000"/>
                  <a:satMod val="120000"/>
                  <a:lumMod val="98000"/>
                </a:schemeClr>
              </a:gs>
            </a:gsLst>
            <a:path path="circle">
              <a:fillToRect l="50000" t="50000" r="100000" b="100000"/>
            </a:path>
          </a:gradFill>
          <a:ln>
            <a:noFill/>
          </a:ln>
          <a:effectLst/>
          <a:extLst/>
        </p:spPr>
      </p:pic>
    </p:spTree>
    <p:extLst>
      <p:ext uri="{BB962C8B-B14F-4D97-AF65-F5344CB8AC3E}">
        <p14:creationId xmlns:p14="http://schemas.microsoft.com/office/powerpoint/2010/main" val="2762365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147338"/>
            <a:ext cx="6589199" cy="1280890"/>
          </a:xfrm>
        </p:spPr>
        <p:txBody>
          <a:bodyPr>
            <a:normAutofit/>
          </a:bodyPr>
          <a:lstStyle/>
          <a:p>
            <a:pPr algn="ctr"/>
            <a:r>
              <a:rPr lang="en-US" dirty="0"/>
              <a:t>Hiring Requirements – Less than 500</a:t>
            </a:r>
          </a:p>
        </p:txBody>
      </p:sp>
      <p:sp>
        <p:nvSpPr>
          <p:cNvPr id="3" name="Content Placeholder 2"/>
          <p:cNvSpPr>
            <a:spLocks noGrp="1"/>
          </p:cNvSpPr>
          <p:nvPr>
            <p:ph idx="1"/>
          </p:nvPr>
        </p:nvSpPr>
        <p:spPr>
          <a:xfrm>
            <a:off x="457200" y="1447800"/>
            <a:ext cx="8229600" cy="5029200"/>
          </a:xfrm>
        </p:spPr>
        <p:txBody>
          <a:bodyPr>
            <a:normAutofit fontScale="92500" lnSpcReduction="20000"/>
          </a:bodyPr>
          <a:lstStyle/>
          <a:p>
            <a:r>
              <a:rPr lang="en-US" sz="2800" dirty="0"/>
              <a:t>Small LEAs with less than 500 students, the State agency may approve the hiring of a director that meets the educational standards but has less than 3 years of experience. </a:t>
            </a:r>
          </a:p>
          <a:p>
            <a:pPr marL="0" indent="0">
              <a:buNone/>
            </a:pPr>
            <a:endParaRPr lang="en-US" dirty="0"/>
          </a:p>
          <a:p>
            <a:r>
              <a:rPr lang="en-US" sz="2800" b="1" dirty="0">
                <a:solidFill>
                  <a:schemeClr val="accent2">
                    <a:lumMod val="75000"/>
                  </a:schemeClr>
                </a:solidFill>
              </a:rPr>
              <a:t>LEAs must contact the State agency as soon as possible if this situations occurs. You will be asked for the following information: </a:t>
            </a:r>
          </a:p>
          <a:p>
            <a:pPr lvl="1"/>
            <a:r>
              <a:rPr lang="en-US" dirty="0"/>
              <a:t>Name of Applicant</a:t>
            </a:r>
          </a:p>
          <a:p>
            <a:pPr lvl="1"/>
            <a:r>
              <a:rPr lang="en-US" dirty="0"/>
              <a:t>Applicants High School and Higher Education </a:t>
            </a:r>
          </a:p>
          <a:p>
            <a:pPr lvl="1"/>
            <a:r>
              <a:rPr lang="en-US" dirty="0"/>
              <a:t>Relevant School Nutrition Program Experience or food service experience</a:t>
            </a:r>
          </a:p>
          <a:p>
            <a:pPr lvl="1"/>
            <a:r>
              <a:rPr lang="en-US" dirty="0"/>
              <a:t>Date of Food Safety Training (8-hrs) or date of planned food safety training (within 30 days of hire)</a:t>
            </a:r>
          </a:p>
          <a:p>
            <a:pPr lvl="1"/>
            <a:r>
              <a:rPr lang="en-US" dirty="0"/>
              <a:t>A description of hiring process (announce and/or advertise) </a:t>
            </a:r>
          </a:p>
          <a:p>
            <a:pPr lvl="1"/>
            <a:r>
              <a:rPr lang="en-US" dirty="0"/>
              <a:t>A description of why this applicant was the best choice out of the other applicants</a:t>
            </a:r>
          </a:p>
          <a:p>
            <a:pPr lvl="1"/>
            <a:endParaRPr lang="en-US" dirty="0"/>
          </a:p>
        </p:txBody>
      </p:sp>
      <p:sp>
        <p:nvSpPr>
          <p:cNvPr id="4" name="Slide Number Placeholder 3"/>
          <p:cNvSpPr>
            <a:spLocks noGrp="1"/>
          </p:cNvSpPr>
          <p:nvPr>
            <p:ph type="sldNum" sz="quarter" idx="12"/>
          </p:nvPr>
        </p:nvSpPr>
        <p:spPr/>
        <p:txBody>
          <a:bodyPr/>
          <a:lstStyle/>
          <a:p>
            <a:fld id="{FBBD4100-AD93-4CBF-AE4A-D64DA3F027C2}" type="slidenum">
              <a:rPr lang="en-US" smtClean="0"/>
              <a:t>10</a:t>
            </a:fld>
            <a:endParaRPr lang="en-US"/>
          </a:p>
        </p:txBody>
      </p:sp>
    </p:spTree>
    <p:extLst>
      <p:ext uri="{BB962C8B-B14F-4D97-AF65-F5344CB8AC3E}">
        <p14:creationId xmlns:p14="http://schemas.microsoft.com/office/powerpoint/2010/main" val="3316646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921152" y="374233"/>
            <a:ext cx="7620000" cy="706800"/>
          </a:xfrm>
        </p:spPr>
        <p:txBody>
          <a:bodyPr/>
          <a:lstStyle/>
          <a:p>
            <a:pPr algn="ctr"/>
            <a:r>
              <a:rPr lang="en-US" dirty="0"/>
              <a:t>New Updates</a:t>
            </a:r>
          </a:p>
        </p:txBody>
      </p:sp>
      <p:sp>
        <p:nvSpPr>
          <p:cNvPr id="8" name="Text Placeholder 7"/>
          <p:cNvSpPr>
            <a:spLocks noGrp="1"/>
          </p:cNvSpPr>
          <p:nvPr>
            <p:ph type="body" idx="1"/>
          </p:nvPr>
        </p:nvSpPr>
        <p:spPr>
          <a:xfrm>
            <a:off x="1276007" y="1302186"/>
            <a:ext cx="7105993" cy="5022414"/>
          </a:xfrm>
        </p:spPr>
        <p:txBody>
          <a:bodyPr>
            <a:normAutofit/>
          </a:bodyPr>
          <a:lstStyle/>
          <a:p>
            <a:r>
              <a:rPr lang="en-US" sz="2800" i="1" dirty="0"/>
              <a:t>As of April 30, 2019:</a:t>
            </a:r>
          </a:p>
          <a:p>
            <a:pPr marL="457200" indent="-457200">
              <a:buFont typeface="Arial" panose="020B0604020202020204" pitchFamily="34" charset="0"/>
              <a:buChar char="•"/>
            </a:pPr>
            <a:r>
              <a:rPr lang="en-US" sz="2800" i="1" dirty="0"/>
              <a:t>School Nutrition Directors who do not meet hiring qualifications are allowed to be paid out of the nonprofit school food service fund as long as they are in compliance with a State Agency approved plan to ensure the director will meet professional standard requirements.</a:t>
            </a:r>
          </a:p>
        </p:txBody>
      </p:sp>
      <p:sp>
        <p:nvSpPr>
          <p:cNvPr id="3" name="Slide Number Placeholder 2"/>
          <p:cNvSpPr>
            <a:spLocks noGrp="1"/>
          </p:cNvSpPr>
          <p:nvPr>
            <p:ph type="sldNum" sz="quarter" idx="12"/>
          </p:nvPr>
        </p:nvSpPr>
        <p:spPr/>
        <p:txBody>
          <a:bodyPr/>
          <a:lstStyle/>
          <a:p>
            <a:fld id="{FBBD4100-AD93-4CBF-AE4A-D64DA3F027C2}" type="slidenum">
              <a:rPr lang="en-US" smtClean="0"/>
              <a:t>11</a:t>
            </a:fld>
            <a:endParaRPr lang="en-US"/>
          </a:p>
        </p:txBody>
      </p:sp>
    </p:spTree>
    <p:extLst>
      <p:ext uri="{BB962C8B-B14F-4D97-AF65-F5344CB8AC3E}">
        <p14:creationId xmlns:p14="http://schemas.microsoft.com/office/powerpoint/2010/main" val="143967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1" y="624110"/>
            <a:ext cx="7162800" cy="1280890"/>
          </a:xfrm>
        </p:spPr>
        <p:txBody>
          <a:bodyPr/>
          <a:lstStyle/>
          <a:p>
            <a:r>
              <a:rPr lang="en-US" dirty="0"/>
              <a:t>Annual Training Requirements</a:t>
            </a:r>
          </a:p>
        </p:txBody>
      </p:sp>
      <p:sp>
        <p:nvSpPr>
          <p:cNvPr id="5" name="Slide Number Placeholder 4"/>
          <p:cNvSpPr>
            <a:spLocks noGrp="1"/>
          </p:cNvSpPr>
          <p:nvPr>
            <p:ph type="sldNum" sz="quarter" idx="12"/>
          </p:nvPr>
        </p:nvSpPr>
        <p:spPr/>
        <p:txBody>
          <a:bodyPr/>
          <a:lstStyle/>
          <a:p>
            <a:fld id="{FBBD4100-AD93-4CBF-AE4A-D64DA3F027C2}" type="slidenum">
              <a:rPr lang="en-US" smtClean="0"/>
              <a:t>12</a:t>
            </a:fld>
            <a:endParaRPr lang="en-US"/>
          </a:p>
        </p:txBody>
      </p:sp>
      <p:sp>
        <p:nvSpPr>
          <p:cNvPr id="6" name="TextBox 5"/>
          <p:cNvSpPr txBox="1"/>
          <p:nvPr/>
        </p:nvSpPr>
        <p:spPr>
          <a:xfrm>
            <a:off x="762000" y="5791199"/>
            <a:ext cx="7848600" cy="830997"/>
          </a:xfrm>
          <a:prstGeom prst="rect">
            <a:avLst/>
          </a:prstGeom>
          <a:solidFill>
            <a:srgbClr val="7A4704"/>
          </a:solidFill>
        </p:spPr>
        <p:txBody>
          <a:bodyPr wrap="square" rtlCol="0">
            <a:spAutoFit/>
          </a:bodyPr>
          <a:lstStyle/>
          <a:p>
            <a:r>
              <a:rPr lang="en-US" sz="2400" dirty="0">
                <a:solidFill>
                  <a:schemeClr val="bg1"/>
                </a:solidFill>
              </a:rPr>
              <a:t>School Nutrition Program Directors must have 8-hours of food safety training </a:t>
            </a:r>
            <a:r>
              <a:rPr lang="en-US" sz="2400" b="1" dirty="0">
                <a:solidFill>
                  <a:schemeClr val="bg1"/>
                </a:solidFill>
              </a:rPr>
              <a:t>every five years</a:t>
            </a:r>
            <a:r>
              <a:rPr lang="en-US" sz="2400" dirty="0">
                <a:solidFill>
                  <a:schemeClr val="bg1"/>
                </a:solidFill>
              </a:rPr>
              <a:t>. </a:t>
            </a:r>
          </a:p>
        </p:txBody>
      </p:sp>
      <p:sp>
        <p:nvSpPr>
          <p:cNvPr id="7" name="Content Placeholder 6">
            <a:extLst>
              <a:ext uri="{FF2B5EF4-FFF2-40B4-BE49-F238E27FC236}">
                <a16:creationId xmlns:a16="http://schemas.microsoft.com/office/drawing/2014/main" id="{504323C2-BFC8-45E2-9B18-208116A1ED85}"/>
              </a:ext>
            </a:extLst>
          </p:cNvPr>
          <p:cNvSpPr>
            <a:spLocks noGrp="1"/>
          </p:cNvSpPr>
          <p:nvPr>
            <p:ph idx="1"/>
          </p:nvPr>
        </p:nvSpPr>
        <p:spPr>
          <a:xfrm>
            <a:off x="1390307" y="1583243"/>
            <a:ext cx="6591985" cy="3777622"/>
          </a:xfrm>
        </p:spPr>
        <p:txBody>
          <a:bodyPr/>
          <a:lstStyle/>
          <a:p>
            <a:r>
              <a:rPr lang="en-US" sz="2400" b="1" dirty="0">
                <a:solidFill>
                  <a:schemeClr val="accent2">
                    <a:lumMod val="75000"/>
                  </a:schemeClr>
                </a:solidFill>
              </a:rPr>
              <a:t>Directors</a:t>
            </a:r>
            <a:r>
              <a:rPr lang="en-US" b="1" dirty="0">
                <a:solidFill>
                  <a:schemeClr val="accent2">
                    <a:lumMod val="75000"/>
                  </a:schemeClr>
                </a:solidFill>
              </a:rPr>
              <a:t>- </a:t>
            </a:r>
            <a:r>
              <a:rPr lang="en-US" b="1" dirty="0">
                <a:solidFill>
                  <a:schemeClr val="tx1"/>
                </a:solidFill>
              </a:rPr>
              <a:t>12 hours annually</a:t>
            </a:r>
          </a:p>
          <a:p>
            <a:r>
              <a:rPr lang="en-US" sz="2400" b="1" dirty="0">
                <a:solidFill>
                  <a:schemeClr val="accent2">
                    <a:lumMod val="75000"/>
                  </a:schemeClr>
                </a:solidFill>
              </a:rPr>
              <a:t>Managers- </a:t>
            </a:r>
            <a:r>
              <a:rPr lang="en-US" b="1" dirty="0">
                <a:solidFill>
                  <a:schemeClr val="tx1"/>
                </a:solidFill>
              </a:rPr>
              <a:t>10 hours annually</a:t>
            </a:r>
          </a:p>
          <a:p>
            <a:r>
              <a:rPr lang="en-US" sz="2400" b="1" dirty="0">
                <a:solidFill>
                  <a:schemeClr val="accent2">
                    <a:lumMod val="75000"/>
                  </a:schemeClr>
                </a:solidFill>
              </a:rPr>
              <a:t>Part-Time Staff- </a:t>
            </a:r>
            <a:r>
              <a:rPr lang="en-US" b="1" dirty="0">
                <a:solidFill>
                  <a:schemeClr val="tx1"/>
                </a:solidFill>
              </a:rPr>
              <a:t>6 hours annually </a:t>
            </a:r>
          </a:p>
          <a:p>
            <a:pPr marL="0" indent="0">
              <a:spcBef>
                <a:spcPts val="0"/>
              </a:spcBef>
              <a:buNone/>
            </a:pPr>
            <a:r>
              <a:rPr lang="en-US" b="1" dirty="0">
                <a:solidFill>
                  <a:schemeClr val="tx1"/>
                </a:solidFill>
              </a:rPr>
              <a:t>       </a:t>
            </a:r>
            <a:r>
              <a:rPr lang="en-US" sz="1400" b="1" dirty="0">
                <a:solidFill>
                  <a:schemeClr val="accent3">
                    <a:lumMod val="75000"/>
                  </a:schemeClr>
                </a:solidFill>
              </a:rPr>
              <a:t>(Those who work 20 hours or less a week)</a:t>
            </a:r>
            <a:endParaRPr lang="en-US" b="1" dirty="0">
              <a:solidFill>
                <a:schemeClr val="tx1"/>
              </a:solidFill>
            </a:endParaRPr>
          </a:p>
          <a:p>
            <a:r>
              <a:rPr lang="en-US" sz="2400" b="1" dirty="0">
                <a:solidFill>
                  <a:schemeClr val="accent2">
                    <a:lumMod val="75000"/>
                  </a:schemeClr>
                </a:solidFill>
              </a:rPr>
              <a:t>Other Staff- </a:t>
            </a:r>
            <a:r>
              <a:rPr lang="en-US" b="1" dirty="0">
                <a:solidFill>
                  <a:schemeClr val="tx1"/>
                </a:solidFill>
              </a:rPr>
              <a:t>4 hours annually</a:t>
            </a:r>
          </a:p>
          <a:p>
            <a:pPr marL="0" indent="0">
              <a:buNone/>
            </a:pPr>
            <a:endParaRPr lang="en-US" b="1" dirty="0">
              <a:solidFill>
                <a:schemeClr val="tx1"/>
              </a:solidFill>
            </a:endParaRPr>
          </a:p>
        </p:txBody>
      </p:sp>
    </p:spTree>
    <p:extLst>
      <p:ext uri="{BB962C8B-B14F-4D97-AF65-F5344CB8AC3E}">
        <p14:creationId xmlns:p14="http://schemas.microsoft.com/office/powerpoint/2010/main" val="4244822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16283"/>
            <a:ext cx="8229600" cy="1143000"/>
          </a:xfrm>
        </p:spPr>
        <p:txBody>
          <a:bodyPr/>
          <a:lstStyle/>
          <a:p>
            <a:r>
              <a:rPr lang="en-US" dirty="0"/>
              <a:t>Position Definitions ≠ Job Titles</a:t>
            </a:r>
          </a:p>
        </p:txBody>
      </p:sp>
      <p:sp>
        <p:nvSpPr>
          <p:cNvPr id="3" name="Content Placeholder 2"/>
          <p:cNvSpPr>
            <a:spLocks noGrp="1"/>
          </p:cNvSpPr>
          <p:nvPr>
            <p:ph idx="1"/>
          </p:nvPr>
        </p:nvSpPr>
        <p:spPr>
          <a:xfrm>
            <a:off x="914400" y="1447800"/>
            <a:ext cx="7772400" cy="4953000"/>
          </a:xfrm>
        </p:spPr>
        <p:txBody>
          <a:bodyPr>
            <a:normAutofit fontScale="77500" lnSpcReduction="20000"/>
          </a:bodyPr>
          <a:lstStyle/>
          <a:p>
            <a:r>
              <a:rPr lang="en-US" sz="2800" b="1" dirty="0">
                <a:solidFill>
                  <a:schemeClr val="accent2">
                    <a:lumMod val="75000"/>
                  </a:schemeClr>
                </a:solidFill>
              </a:rPr>
              <a:t>Position Descriptions under Professional Standards do not always match job titles at the school! </a:t>
            </a:r>
          </a:p>
          <a:p>
            <a:pPr marL="0" indent="0">
              <a:buNone/>
            </a:pPr>
            <a:endParaRPr lang="en-US" sz="2800" b="1" dirty="0"/>
          </a:p>
          <a:p>
            <a:endParaRPr lang="en-US" sz="2800" b="1" dirty="0"/>
          </a:p>
          <a:p>
            <a:r>
              <a:rPr lang="en-US" sz="2800" b="1" dirty="0"/>
              <a:t>School Nutrition Program Directors</a:t>
            </a:r>
          </a:p>
          <a:p>
            <a:pPr lvl="1"/>
            <a:r>
              <a:rPr lang="en-US" sz="2800" dirty="0"/>
              <a:t>individuals </a:t>
            </a:r>
            <a:r>
              <a:rPr lang="en-US" sz="2800" b="1" dirty="0">
                <a:solidFill>
                  <a:schemeClr val="accent2">
                    <a:lumMod val="75000"/>
                  </a:schemeClr>
                </a:solidFill>
              </a:rPr>
              <a:t>directly responsible for the management of the day-to-day operations </a:t>
            </a:r>
            <a:r>
              <a:rPr lang="en-US" sz="2800" dirty="0"/>
              <a:t>of school food service for all participating schools under the jurisdiction of the school food authority</a:t>
            </a:r>
          </a:p>
          <a:p>
            <a:pPr marL="320040" lvl="1" indent="0">
              <a:buNone/>
            </a:pPr>
            <a:endParaRPr lang="en-US" sz="2800" dirty="0"/>
          </a:p>
          <a:p>
            <a:r>
              <a:rPr lang="en-US" sz="2800" b="1" dirty="0"/>
              <a:t>School Nutrition Program Managers </a:t>
            </a:r>
          </a:p>
          <a:p>
            <a:pPr lvl="1"/>
            <a:r>
              <a:rPr lang="en-US" sz="2800" dirty="0"/>
              <a:t>individuals </a:t>
            </a:r>
            <a:r>
              <a:rPr lang="en-US" sz="2800" b="1" dirty="0">
                <a:solidFill>
                  <a:schemeClr val="accent2">
                    <a:lumMod val="75000"/>
                  </a:schemeClr>
                </a:solidFill>
              </a:rPr>
              <a:t>directly responsible for the management of the day-to-day operations </a:t>
            </a:r>
            <a:r>
              <a:rPr lang="en-US" sz="2800" dirty="0"/>
              <a:t>of school food service for a participating school(s)</a:t>
            </a:r>
          </a:p>
          <a:p>
            <a:endParaRPr lang="en-US" dirty="0"/>
          </a:p>
          <a:p>
            <a:endParaRPr lang="en-US" dirty="0"/>
          </a:p>
        </p:txBody>
      </p:sp>
      <p:sp>
        <p:nvSpPr>
          <p:cNvPr id="4" name="Slide Number Placeholder 3"/>
          <p:cNvSpPr>
            <a:spLocks noGrp="1"/>
          </p:cNvSpPr>
          <p:nvPr>
            <p:ph type="sldNum" sz="quarter" idx="12"/>
          </p:nvPr>
        </p:nvSpPr>
        <p:spPr/>
        <p:txBody>
          <a:bodyPr/>
          <a:lstStyle/>
          <a:p>
            <a:fld id="{FBBD4100-AD93-4CBF-AE4A-D64DA3F027C2}" type="slidenum">
              <a:rPr lang="en-US" smtClean="0"/>
              <a:t>13</a:t>
            </a:fld>
            <a:endParaRPr lang="en-US"/>
          </a:p>
        </p:txBody>
      </p:sp>
    </p:spTree>
    <p:extLst>
      <p:ext uri="{BB962C8B-B14F-4D97-AF65-F5344CB8AC3E}">
        <p14:creationId xmlns:p14="http://schemas.microsoft.com/office/powerpoint/2010/main" val="34388395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Position Definitions</a:t>
            </a:r>
          </a:p>
        </p:txBody>
      </p:sp>
      <p:sp>
        <p:nvSpPr>
          <p:cNvPr id="3" name="Content Placeholder 2"/>
          <p:cNvSpPr>
            <a:spLocks noGrp="1"/>
          </p:cNvSpPr>
          <p:nvPr>
            <p:ph idx="1"/>
          </p:nvPr>
        </p:nvSpPr>
        <p:spPr/>
        <p:txBody>
          <a:bodyPr>
            <a:normAutofit fontScale="85000" lnSpcReduction="20000"/>
          </a:bodyPr>
          <a:lstStyle/>
          <a:p>
            <a:r>
              <a:rPr lang="en-US" b="1" dirty="0">
                <a:solidFill>
                  <a:schemeClr val="accent2">
                    <a:lumMod val="75000"/>
                  </a:schemeClr>
                </a:solidFill>
              </a:rPr>
              <a:t>School Nutrition Program Staff </a:t>
            </a:r>
          </a:p>
          <a:p>
            <a:pPr lvl="1"/>
            <a:r>
              <a:rPr lang="en-US" dirty="0"/>
              <a:t>individuals, </a:t>
            </a:r>
            <a:r>
              <a:rPr lang="en-US" b="1" dirty="0">
                <a:solidFill>
                  <a:schemeClr val="accent2">
                    <a:lumMod val="75000"/>
                  </a:schemeClr>
                </a:solidFill>
              </a:rPr>
              <a:t>without managerial responsibilities, involved in the day-to-day operations </a:t>
            </a:r>
            <a:r>
              <a:rPr lang="en-US" dirty="0"/>
              <a:t>of school food service for a participating school(s)</a:t>
            </a:r>
          </a:p>
          <a:p>
            <a:pPr marL="320040" lvl="1" indent="0">
              <a:buNone/>
            </a:pPr>
            <a:endParaRPr lang="en-US" dirty="0"/>
          </a:p>
          <a:p>
            <a:r>
              <a:rPr lang="en-US" dirty="0"/>
              <a:t>This can include: </a:t>
            </a:r>
          </a:p>
          <a:p>
            <a:pPr lvl="1"/>
            <a:r>
              <a:rPr lang="en-US" dirty="0"/>
              <a:t>Cooks and All Foodservice Staff</a:t>
            </a:r>
          </a:p>
          <a:p>
            <a:pPr lvl="1"/>
            <a:r>
              <a:rPr lang="en-US" dirty="0"/>
              <a:t>Cashiers </a:t>
            </a:r>
          </a:p>
          <a:p>
            <a:pPr lvl="1"/>
            <a:r>
              <a:rPr lang="en-US" dirty="0"/>
              <a:t>Dishwashers</a:t>
            </a:r>
          </a:p>
          <a:p>
            <a:pPr lvl="1"/>
            <a:r>
              <a:rPr lang="en-US" dirty="0"/>
              <a:t>Others involved in prep and service of school meals</a:t>
            </a:r>
          </a:p>
          <a:p>
            <a:pPr lvl="1"/>
            <a:r>
              <a:rPr lang="en-US" dirty="0"/>
              <a:t>Staff involved in eligibility determinations</a:t>
            </a:r>
          </a:p>
          <a:p>
            <a:pPr lvl="1"/>
            <a:r>
              <a:rPr lang="en-US" dirty="0"/>
              <a:t>Staff involved in meal counting and claiming</a:t>
            </a:r>
          </a:p>
          <a:p>
            <a:pPr lvl="1"/>
            <a:r>
              <a:rPr lang="en-US" dirty="0"/>
              <a:t>Support staff that have an impact on food safety</a:t>
            </a:r>
          </a:p>
          <a:p>
            <a:pPr lvl="1"/>
            <a:endParaRPr lang="en-US" dirty="0"/>
          </a:p>
        </p:txBody>
      </p:sp>
      <p:sp>
        <p:nvSpPr>
          <p:cNvPr id="4" name="Slide Number Placeholder 3"/>
          <p:cNvSpPr>
            <a:spLocks noGrp="1"/>
          </p:cNvSpPr>
          <p:nvPr>
            <p:ph type="sldNum" sz="quarter" idx="12"/>
          </p:nvPr>
        </p:nvSpPr>
        <p:spPr/>
        <p:txBody>
          <a:bodyPr/>
          <a:lstStyle/>
          <a:p>
            <a:fld id="{FBBD4100-AD93-4CBF-AE4A-D64DA3F027C2}" type="slidenum">
              <a:rPr lang="en-US" smtClean="0"/>
              <a:t>14</a:t>
            </a:fld>
            <a:endParaRPr lang="en-US"/>
          </a:p>
        </p:txBody>
      </p:sp>
    </p:spTree>
    <p:extLst>
      <p:ext uri="{BB962C8B-B14F-4D97-AF65-F5344CB8AC3E}">
        <p14:creationId xmlns:p14="http://schemas.microsoft.com/office/powerpoint/2010/main" val="3705259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7772400" cy="1143000"/>
          </a:xfrm>
        </p:spPr>
        <p:txBody>
          <a:bodyPr/>
          <a:lstStyle/>
          <a:p>
            <a:r>
              <a:rPr lang="en-US" dirty="0"/>
              <a:t>            Shared Roles in the SFA</a:t>
            </a:r>
          </a:p>
        </p:txBody>
      </p:sp>
      <p:sp>
        <p:nvSpPr>
          <p:cNvPr id="4" name="Content Placeholder 3"/>
          <p:cNvSpPr>
            <a:spLocks noGrp="1"/>
          </p:cNvSpPr>
          <p:nvPr>
            <p:ph idx="1"/>
          </p:nvPr>
        </p:nvSpPr>
        <p:spPr>
          <a:xfrm>
            <a:off x="457200" y="1447800"/>
            <a:ext cx="8534400" cy="5181600"/>
          </a:xfrm>
          <a:noFill/>
        </p:spPr>
        <p:txBody>
          <a:bodyPr>
            <a:normAutofit fontScale="92500"/>
          </a:bodyPr>
          <a:lstStyle/>
          <a:p>
            <a:r>
              <a:rPr lang="en-US" dirty="0"/>
              <a:t>If the </a:t>
            </a:r>
            <a:r>
              <a:rPr lang="en-US" dirty="0">
                <a:solidFill>
                  <a:schemeClr val="accent2">
                    <a:lumMod val="75000"/>
                  </a:schemeClr>
                </a:solidFill>
              </a:rPr>
              <a:t>school nutrition program (SNP) director </a:t>
            </a:r>
            <a:r>
              <a:rPr lang="en-US" dirty="0"/>
              <a:t>role is shared between multiple people (Business Manager, Administrative Assistant, Principal, etc.):</a:t>
            </a:r>
          </a:p>
          <a:p>
            <a:pPr lvl="1"/>
            <a:r>
              <a:rPr lang="en-US" sz="2600" dirty="0"/>
              <a:t>The individual that </a:t>
            </a:r>
            <a:r>
              <a:rPr lang="en-US" sz="2600" b="1" dirty="0">
                <a:solidFill>
                  <a:schemeClr val="accent2">
                    <a:lumMod val="75000"/>
                  </a:schemeClr>
                </a:solidFill>
              </a:rPr>
              <a:t>plans, administers, implements, monitors, and evaluates</a:t>
            </a:r>
            <a:r>
              <a:rPr lang="en-US" sz="2600" dirty="0">
                <a:solidFill>
                  <a:schemeClr val="accent2">
                    <a:lumMod val="75000"/>
                  </a:schemeClr>
                </a:solidFill>
              </a:rPr>
              <a:t> </a:t>
            </a:r>
            <a:r>
              <a:rPr lang="en-US" sz="2600" dirty="0"/>
              <a:t>all aspects of the SNP is considered the </a:t>
            </a:r>
            <a:r>
              <a:rPr lang="en-US" sz="2600" dirty="0">
                <a:solidFill>
                  <a:schemeClr val="accent2">
                    <a:lumMod val="75000"/>
                  </a:schemeClr>
                </a:solidFill>
              </a:rPr>
              <a:t>school nutrition program director</a:t>
            </a:r>
            <a:r>
              <a:rPr lang="en-US" sz="2600" dirty="0"/>
              <a:t>. </a:t>
            </a:r>
          </a:p>
          <a:p>
            <a:pPr lvl="1"/>
            <a:r>
              <a:rPr lang="en-US" sz="2600" dirty="0"/>
              <a:t>Program director duties: sanitation, food safety, employee safety, nutrition and menu planning, food production, procurement/ purchasing, financial mgt &amp; recordkeeping, program accountability, and more</a:t>
            </a:r>
          </a:p>
          <a:p>
            <a:pPr marL="457200" lvl="1" indent="0">
              <a:buNone/>
            </a:pPr>
            <a:endParaRPr lang="en-US" dirty="0"/>
          </a:p>
          <a:p>
            <a:r>
              <a:rPr lang="en-US" b="1" dirty="0">
                <a:solidFill>
                  <a:schemeClr val="accent2">
                    <a:lumMod val="75000"/>
                  </a:schemeClr>
                </a:solidFill>
              </a:rPr>
              <a:t>Only the person who performs the majority of the SNP duties must meet the training standards for program directors. </a:t>
            </a:r>
          </a:p>
        </p:txBody>
      </p:sp>
      <p:sp>
        <p:nvSpPr>
          <p:cNvPr id="3" name="Slide Number Placeholder 2"/>
          <p:cNvSpPr>
            <a:spLocks noGrp="1"/>
          </p:cNvSpPr>
          <p:nvPr>
            <p:ph type="sldNum" sz="quarter" idx="12"/>
          </p:nvPr>
        </p:nvSpPr>
        <p:spPr/>
        <p:txBody>
          <a:bodyPr/>
          <a:lstStyle/>
          <a:p>
            <a:fld id="{FBBD4100-AD93-4CBF-AE4A-D64DA3F027C2}" type="slidenum">
              <a:rPr lang="en-US" smtClean="0"/>
              <a:t>15</a:t>
            </a:fld>
            <a:endParaRPr lang="en-US"/>
          </a:p>
        </p:txBody>
      </p:sp>
    </p:spTree>
    <p:extLst>
      <p:ext uri="{BB962C8B-B14F-4D97-AF65-F5344CB8AC3E}">
        <p14:creationId xmlns:p14="http://schemas.microsoft.com/office/powerpoint/2010/main" val="14278797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7772400" cy="1143000"/>
          </a:xfrm>
        </p:spPr>
        <p:txBody>
          <a:bodyPr>
            <a:normAutofit fontScale="90000"/>
          </a:bodyPr>
          <a:lstStyle/>
          <a:p>
            <a:r>
              <a:rPr lang="en-US" dirty="0"/>
              <a:t>			Food Service Management 							Companies</a:t>
            </a:r>
          </a:p>
        </p:txBody>
      </p:sp>
      <p:sp>
        <p:nvSpPr>
          <p:cNvPr id="4" name="Content Placeholder 3"/>
          <p:cNvSpPr>
            <a:spLocks noGrp="1"/>
          </p:cNvSpPr>
          <p:nvPr>
            <p:ph idx="1"/>
          </p:nvPr>
        </p:nvSpPr>
        <p:spPr>
          <a:xfrm>
            <a:off x="533400" y="1447800"/>
            <a:ext cx="8305800" cy="5029200"/>
          </a:xfrm>
        </p:spPr>
        <p:txBody>
          <a:bodyPr>
            <a:normAutofit/>
          </a:bodyPr>
          <a:lstStyle/>
          <a:p>
            <a:r>
              <a:rPr lang="en-US" dirty="0"/>
              <a:t>Annual training requirements apply to FSMC employees at the school. </a:t>
            </a:r>
          </a:p>
          <a:p>
            <a:r>
              <a:rPr lang="en-US" dirty="0"/>
              <a:t>Who is the “</a:t>
            </a:r>
            <a:r>
              <a:rPr lang="en-US" b="1" dirty="0">
                <a:solidFill>
                  <a:schemeClr val="accent2">
                    <a:lumMod val="75000"/>
                  </a:schemeClr>
                </a:solidFill>
              </a:rPr>
              <a:t>director</a:t>
            </a:r>
            <a:r>
              <a:rPr lang="en-US" dirty="0"/>
              <a:t>”? </a:t>
            </a:r>
          </a:p>
          <a:p>
            <a:pPr lvl="1"/>
            <a:r>
              <a:rPr lang="en-US" dirty="0"/>
              <a:t>If the SFA is overseeing &amp; responsible for planning, administering, implementing, monitoring, &amp; evaluating the school meal programs: </a:t>
            </a:r>
          </a:p>
          <a:p>
            <a:pPr lvl="2"/>
            <a:r>
              <a:rPr lang="en-US" dirty="0"/>
              <a:t>Director remains with the SFA </a:t>
            </a:r>
          </a:p>
          <a:p>
            <a:pPr lvl="1"/>
            <a:r>
              <a:rPr lang="en-US" dirty="0"/>
              <a:t>If an FSMC staff member performs “director” duties: </a:t>
            </a:r>
          </a:p>
          <a:p>
            <a:pPr lvl="2"/>
            <a:r>
              <a:rPr lang="en-US" b="1" dirty="0">
                <a:solidFill>
                  <a:schemeClr val="accent2">
                    <a:lumMod val="75000"/>
                  </a:schemeClr>
                </a:solidFill>
              </a:rPr>
              <a:t>Both</a:t>
            </a:r>
            <a:r>
              <a:rPr lang="en-US" dirty="0"/>
              <a:t> the FSMC staff person and the SFA contact must meet the hiring standards</a:t>
            </a:r>
          </a:p>
          <a:p>
            <a:r>
              <a:rPr lang="en-US" dirty="0"/>
              <a:t>The SFA must maintain documentation for FSMC compliance with this rule.</a:t>
            </a:r>
          </a:p>
        </p:txBody>
      </p:sp>
      <p:sp>
        <p:nvSpPr>
          <p:cNvPr id="3" name="Slide Number Placeholder 2"/>
          <p:cNvSpPr>
            <a:spLocks noGrp="1"/>
          </p:cNvSpPr>
          <p:nvPr>
            <p:ph type="sldNum" sz="quarter" idx="12"/>
          </p:nvPr>
        </p:nvSpPr>
        <p:spPr/>
        <p:txBody>
          <a:bodyPr/>
          <a:lstStyle/>
          <a:p>
            <a:fld id="{FBBD4100-AD93-4CBF-AE4A-D64DA3F027C2}" type="slidenum">
              <a:rPr lang="en-US" smtClean="0"/>
              <a:t>16</a:t>
            </a:fld>
            <a:endParaRPr lang="en-US" dirty="0"/>
          </a:p>
        </p:txBody>
      </p:sp>
    </p:spTree>
    <p:extLst>
      <p:ext uri="{BB962C8B-B14F-4D97-AF65-F5344CB8AC3E}">
        <p14:creationId xmlns:p14="http://schemas.microsoft.com/office/powerpoint/2010/main" val="26812117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Other Staff that </a:t>
            </a:r>
            <a:r>
              <a:rPr lang="en-US" i="1" dirty="0"/>
              <a:t>May </a:t>
            </a:r>
            <a:r>
              <a:rPr lang="en-US" dirty="0"/>
              <a:t>Fall Under               the Professional Standards     Requirements</a:t>
            </a:r>
          </a:p>
        </p:txBody>
      </p:sp>
      <p:sp>
        <p:nvSpPr>
          <p:cNvPr id="4" name="Content Placeholder 3"/>
          <p:cNvSpPr>
            <a:spLocks noGrp="1"/>
          </p:cNvSpPr>
          <p:nvPr>
            <p:ph idx="1"/>
          </p:nvPr>
        </p:nvSpPr>
        <p:spPr>
          <a:xfrm>
            <a:off x="1942415" y="2895600"/>
            <a:ext cx="6591985" cy="3015622"/>
          </a:xfrm>
        </p:spPr>
        <p:txBody>
          <a:bodyPr/>
          <a:lstStyle/>
          <a:p>
            <a:r>
              <a:rPr lang="en-US" dirty="0"/>
              <a:t>Janitors</a:t>
            </a:r>
          </a:p>
          <a:p>
            <a:pPr lvl="1"/>
            <a:r>
              <a:rPr lang="en-US" dirty="0"/>
              <a:t>If they help prepare food or serve food</a:t>
            </a:r>
          </a:p>
          <a:p>
            <a:endParaRPr lang="en-US" dirty="0"/>
          </a:p>
          <a:p>
            <a:r>
              <a:rPr lang="en-US" dirty="0"/>
              <a:t>Food Delivery Drivers</a:t>
            </a:r>
          </a:p>
          <a:p>
            <a:pPr lvl="1"/>
            <a:r>
              <a:rPr lang="en-US" dirty="0"/>
              <a:t>If they monitor refrigeration, food temps, inventory/delivery sheets</a:t>
            </a:r>
          </a:p>
        </p:txBody>
      </p:sp>
      <p:sp>
        <p:nvSpPr>
          <p:cNvPr id="3" name="Slide Number Placeholder 2"/>
          <p:cNvSpPr>
            <a:spLocks noGrp="1"/>
          </p:cNvSpPr>
          <p:nvPr>
            <p:ph type="sldNum" sz="quarter" idx="12"/>
          </p:nvPr>
        </p:nvSpPr>
        <p:spPr/>
        <p:txBody>
          <a:bodyPr/>
          <a:lstStyle/>
          <a:p>
            <a:fld id="{FBBD4100-AD93-4CBF-AE4A-D64DA3F027C2}" type="slidenum">
              <a:rPr lang="en-US" smtClean="0"/>
              <a:t>17</a:t>
            </a:fld>
            <a:endParaRPr lang="en-US"/>
          </a:p>
        </p:txBody>
      </p:sp>
      <p:sp>
        <p:nvSpPr>
          <p:cNvPr id="5" name="TextBox 4">
            <a:extLst>
              <a:ext uri="{FF2B5EF4-FFF2-40B4-BE49-F238E27FC236}">
                <a16:creationId xmlns:a16="http://schemas.microsoft.com/office/drawing/2014/main" id="{76B4C9EF-F9EA-4470-9CB9-7009132C09BB}"/>
              </a:ext>
            </a:extLst>
          </p:cNvPr>
          <p:cNvSpPr txBox="1"/>
          <p:nvPr/>
        </p:nvSpPr>
        <p:spPr>
          <a:xfrm>
            <a:off x="1096206" y="5410200"/>
            <a:ext cx="7438194" cy="646331"/>
          </a:xfrm>
          <a:prstGeom prst="rect">
            <a:avLst/>
          </a:prstGeom>
          <a:noFill/>
        </p:spPr>
        <p:txBody>
          <a:bodyPr wrap="square" rtlCol="0">
            <a:spAutoFit/>
          </a:bodyPr>
          <a:lstStyle/>
          <a:p>
            <a:r>
              <a:rPr lang="en-US" b="1" dirty="0">
                <a:solidFill>
                  <a:schemeClr val="accent2">
                    <a:lumMod val="75000"/>
                  </a:schemeClr>
                </a:solidFill>
              </a:rPr>
              <a:t>These positions would need to fill the 4 hours of required annual training.</a:t>
            </a:r>
          </a:p>
        </p:txBody>
      </p:sp>
    </p:spTree>
    <p:extLst>
      <p:ext uri="{BB962C8B-B14F-4D97-AF65-F5344CB8AC3E}">
        <p14:creationId xmlns:p14="http://schemas.microsoft.com/office/powerpoint/2010/main" val="27179452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Exempt Staff</a:t>
            </a:r>
          </a:p>
        </p:txBody>
      </p:sp>
      <p:sp>
        <p:nvSpPr>
          <p:cNvPr id="4" name="Content Placeholder 3"/>
          <p:cNvSpPr>
            <a:spLocks noGrp="1"/>
          </p:cNvSpPr>
          <p:nvPr>
            <p:ph idx="1"/>
          </p:nvPr>
        </p:nvSpPr>
        <p:spPr>
          <a:xfrm>
            <a:off x="762000" y="1752600"/>
            <a:ext cx="8229600" cy="4572000"/>
          </a:xfrm>
        </p:spPr>
        <p:txBody>
          <a:bodyPr>
            <a:normAutofit/>
          </a:bodyPr>
          <a:lstStyle/>
          <a:p>
            <a:r>
              <a:rPr lang="en-US" sz="2800" b="1" dirty="0">
                <a:solidFill>
                  <a:schemeClr val="accent2"/>
                </a:solidFill>
              </a:rPr>
              <a:t>Volunteers</a:t>
            </a:r>
            <a:r>
              <a:rPr lang="en-US" sz="2800" dirty="0"/>
              <a:t> are not required to follow professional standard requirements, unless they have an impact on food safety or a greater responsibility in SNP operations</a:t>
            </a:r>
          </a:p>
          <a:p>
            <a:pPr marL="0" indent="0">
              <a:buNone/>
            </a:pPr>
            <a:endParaRPr lang="en-US" sz="2800" dirty="0"/>
          </a:p>
          <a:p>
            <a:pPr marL="274320" lvl="1" indent="-274320">
              <a:spcBef>
                <a:spcPts val="580"/>
              </a:spcBef>
              <a:buClr>
                <a:schemeClr val="accent1"/>
              </a:buClr>
            </a:pPr>
            <a:r>
              <a:rPr lang="en-US" sz="2800" b="1" dirty="0">
                <a:solidFill>
                  <a:schemeClr val="accent2"/>
                </a:solidFill>
              </a:rPr>
              <a:t>Staff that provide support </a:t>
            </a:r>
            <a:r>
              <a:rPr lang="en-US" sz="2800" dirty="0"/>
              <a:t>but not involved in the operation of the SNP, like a custodian is not required</a:t>
            </a:r>
          </a:p>
          <a:p>
            <a:pPr marL="274320" lvl="1" indent="-274320">
              <a:spcBef>
                <a:spcPts val="580"/>
              </a:spcBef>
              <a:buClr>
                <a:schemeClr val="accent1"/>
              </a:buClr>
            </a:pPr>
            <a:endParaRPr lang="en-US" dirty="0"/>
          </a:p>
          <a:p>
            <a:endParaRPr lang="en-US" dirty="0"/>
          </a:p>
          <a:p>
            <a:endParaRPr lang="en-US" dirty="0"/>
          </a:p>
        </p:txBody>
      </p:sp>
      <p:sp>
        <p:nvSpPr>
          <p:cNvPr id="3" name="Slide Number Placeholder 2"/>
          <p:cNvSpPr>
            <a:spLocks noGrp="1"/>
          </p:cNvSpPr>
          <p:nvPr>
            <p:ph type="sldNum" sz="quarter" idx="12"/>
          </p:nvPr>
        </p:nvSpPr>
        <p:spPr/>
        <p:txBody>
          <a:bodyPr/>
          <a:lstStyle/>
          <a:p>
            <a:fld id="{FBBD4100-AD93-4CBF-AE4A-D64DA3F027C2}" type="slidenum">
              <a:rPr lang="en-US" smtClean="0"/>
              <a:t>18</a:t>
            </a:fld>
            <a:endParaRPr lang="en-US"/>
          </a:p>
        </p:txBody>
      </p:sp>
    </p:spTree>
    <p:extLst>
      <p:ext uri="{BB962C8B-B14F-4D97-AF65-F5344CB8AC3E}">
        <p14:creationId xmlns:p14="http://schemas.microsoft.com/office/powerpoint/2010/main" val="23245722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Exempt Staff, continued</a:t>
            </a:r>
          </a:p>
        </p:txBody>
      </p:sp>
      <p:sp>
        <p:nvSpPr>
          <p:cNvPr id="4" name="Content Placeholder 3"/>
          <p:cNvSpPr>
            <a:spLocks noGrp="1"/>
          </p:cNvSpPr>
          <p:nvPr>
            <p:ph idx="1"/>
          </p:nvPr>
        </p:nvSpPr>
        <p:spPr>
          <a:xfrm>
            <a:off x="914400" y="1447800"/>
            <a:ext cx="7772400" cy="5029200"/>
          </a:xfrm>
        </p:spPr>
        <p:txBody>
          <a:bodyPr>
            <a:normAutofit fontScale="92500" lnSpcReduction="10000"/>
          </a:bodyPr>
          <a:lstStyle/>
          <a:p>
            <a:pPr marL="274320" lvl="1" indent="-274320">
              <a:spcBef>
                <a:spcPts val="580"/>
              </a:spcBef>
              <a:buClr>
                <a:schemeClr val="accent1"/>
              </a:buClr>
            </a:pPr>
            <a:r>
              <a:rPr lang="en-US" sz="3000" b="1" dirty="0">
                <a:solidFill>
                  <a:schemeClr val="accent2"/>
                </a:solidFill>
              </a:rPr>
              <a:t>Office staff </a:t>
            </a:r>
            <a:r>
              <a:rPr lang="en-US" sz="3000" dirty="0"/>
              <a:t>that help process free and reduced-price meal applications or provide other SNP support </a:t>
            </a:r>
            <a:r>
              <a:rPr lang="en-US" sz="3000" b="1" dirty="0">
                <a:solidFill>
                  <a:schemeClr val="accent2"/>
                </a:solidFill>
              </a:rPr>
              <a:t>for a short time</a:t>
            </a:r>
            <a:r>
              <a:rPr lang="en-US" sz="3000" dirty="0"/>
              <a:t>.</a:t>
            </a:r>
          </a:p>
          <a:p>
            <a:pPr marL="548640" lvl="2" indent="-274320">
              <a:spcBef>
                <a:spcPts val="580"/>
              </a:spcBef>
              <a:buClr>
                <a:schemeClr val="accent1"/>
              </a:buClr>
            </a:pPr>
            <a:r>
              <a:rPr lang="en-US" sz="2800" dirty="0"/>
              <a:t>If these staff help throughout the school year the staff are required to follow professional standards. </a:t>
            </a:r>
          </a:p>
          <a:p>
            <a:pPr marL="274320" lvl="2" indent="0">
              <a:spcBef>
                <a:spcPts val="580"/>
              </a:spcBef>
              <a:buClr>
                <a:schemeClr val="accent1"/>
              </a:buClr>
              <a:buNone/>
            </a:pPr>
            <a:endParaRPr lang="en-US" sz="2800" dirty="0"/>
          </a:p>
          <a:p>
            <a:pPr marL="274320" lvl="1" indent="-274320">
              <a:spcBef>
                <a:spcPts val="580"/>
              </a:spcBef>
              <a:buClr>
                <a:schemeClr val="accent1"/>
              </a:buClr>
            </a:pPr>
            <a:r>
              <a:rPr lang="en-US" sz="2800" b="1" dirty="0">
                <a:solidFill>
                  <a:schemeClr val="accent2"/>
                </a:solidFill>
              </a:rPr>
              <a:t>Temporary, Substitute, Acting</a:t>
            </a:r>
            <a:r>
              <a:rPr lang="en-US" sz="2800" dirty="0"/>
              <a:t>: If these positions are for a very limited time they are exempt. If these positions run for a long time during the school year, they must comply with the requirements</a:t>
            </a:r>
          </a:p>
          <a:p>
            <a:endParaRPr lang="en-US" dirty="0"/>
          </a:p>
        </p:txBody>
      </p:sp>
      <p:sp>
        <p:nvSpPr>
          <p:cNvPr id="3" name="Slide Number Placeholder 2"/>
          <p:cNvSpPr>
            <a:spLocks noGrp="1"/>
          </p:cNvSpPr>
          <p:nvPr>
            <p:ph type="sldNum" sz="quarter" idx="12"/>
          </p:nvPr>
        </p:nvSpPr>
        <p:spPr/>
        <p:txBody>
          <a:bodyPr/>
          <a:lstStyle/>
          <a:p>
            <a:fld id="{FBBD4100-AD93-4CBF-AE4A-D64DA3F027C2}" type="slidenum">
              <a:rPr lang="en-US" smtClean="0"/>
              <a:t>19</a:t>
            </a:fld>
            <a:endParaRPr lang="en-US"/>
          </a:p>
        </p:txBody>
      </p:sp>
    </p:spTree>
    <p:extLst>
      <p:ext uri="{BB962C8B-B14F-4D97-AF65-F5344CB8AC3E}">
        <p14:creationId xmlns:p14="http://schemas.microsoft.com/office/powerpoint/2010/main" val="3136664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277400" y="512463"/>
            <a:ext cx="6589199" cy="1280890"/>
          </a:xfrm>
        </p:spPr>
        <p:txBody>
          <a:bodyPr>
            <a:normAutofit/>
          </a:bodyPr>
          <a:lstStyle/>
          <a:p>
            <a:pPr algn="ctr"/>
            <a:r>
              <a:rPr lang="en-US" dirty="0"/>
              <a:t>Professional Standards                   Regulation</a:t>
            </a:r>
          </a:p>
        </p:txBody>
      </p:sp>
      <p:sp>
        <p:nvSpPr>
          <p:cNvPr id="6" name="Content Placeholder 5"/>
          <p:cNvSpPr>
            <a:spLocks noGrp="1"/>
          </p:cNvSpPr>
          <p:nvPr>
            <p:ph idx="1"/>
          </p:nvPr>
        </p:nvSpPr>
        <p:spPr/>
        <p:txBody>
          <a:bodyPr>
            <a:normAutofit/>
          </a:bodyPr>
          <a:lstStyle/>
          <a:p>
            <a:pPr marL="0" indent="0">
              <a:buNone/>
            </a:pPr>
            <a:r>
              <a:rPr lang="en-US" sz="3200" dirty="0"/>
              <a:t>Sets Minimum Standards for: </a:t>
            </a:r>
          </a:p>
          <a:p>
            <a:r>
              <a:rPr lang="en-US" sz="2800" b="1" dirty="0">
                <a:solidFill>
                  <a:schemeClr val="accent2">
                    <a:lumMod val="75000"/>
                  </a:schemeClr>
                </a:solidFill>
              </a:rPr>
              <a:t>Hiring Standards </a:t>
            </a:r>
            <a:r>
              <a:rPr lang="en-US" sz="2800" dirty="0"/>
              <a:t>for “School Nutrition Directors”</a:t>
            </a:r>
          </a:p>
          <a:p>
            <a:r>
              <a:rPr lang="en-US" sz="2800" b="1" dirty="0">
                <a:solidFill>
                  <a:schemeClr val="accent2">
                    <a:lumMod val="75000"/>
                  </a:schemeClr>
                </a:solidFill>
              </a:rPr>
              <a:t>Annual Training requirements </a:t>
            </a:r>
            <a:r>
              <a:rPr lang="en-US" sz="2800" dirty="0"/>
              <a:t>for all school nutrition staff</a:t>
            </a:r>
          </a:p>
        </p:txBody>
      </p:sp>
      <p:sp>
        <p:nvSpPr>
          <p:cNvPr id="3" name="Slide Number Placeholder 2"/>
          <p:cNvSpPr>
            <a:spLocks noGrp="1"/>
          </p:cNvSpPr>
          <p:nvPr>
            <p:ph type="sldNum" sz="quarter" idx="12"/>
          </p:nvPr>
        </p:nvSpPr>
        <p:spPr/>
        <p:txBody>
          <a:bodyPr/>
          <a:lstStyle/>
          <a:p>
            <a:fld id="{FBBD4100-AD93-4CBF-AE4A-D64DA3F027C2}" type="slidenum">
              <a:rPr lang="en-US" smtClean="0"/>
              <a:t>2</a:t>
            </a:fld>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4343399"/>
            <a:ext cx="1713815" cy="2381251"/>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8553404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Learning Areas</a:t>
            </a:r>
          </a:p>
        </p:txBody>
      </p:sp>
      <p:sp>
        <p:nvSpPr>
          <p:cNvPr id="3" name="Content Placeholder 2"/>
          <p:cNvSpPr>
            <a:spLocks noGrp="1"/>
          </p:cNvSpPr>
          <p:nvPr>
            <p:ph idx="1"/>
          </p:nvPr>
        </p:nvSpPr>
        <p:spPr>
          <a:xfrm>
            <a:off x="914400" y="1447800"/>
            <a:ext cx="7772400" cy="5105400"/>
          </a:xfrm>
        </p:spPr>
        <p:txBody>
          <a:bodyPr>
            <a:normAutofit fontScale="92500" lnSpcReduction="20000"/>
          </a:bodyPr>
          <a:lstStyle/>
          <a:p>
            <a:r>
              <a:rPr lang="en-US" sz="2800" dirty="0"/>
              <a:t>All training must fit into these categories: </a:t>
            </a:r>
          </a:p>
          <a:p>
            <a:pPr lvl="1"/>
            <a:r>
              <a:rPr lang="en-US" sz="2800" dirty="0"/>
              <a:t>Nutrition - 1000</a:t>
            </a:r>
          </a:p>
          <a:p>
            <a:pPr lvl="1"/>
            <a:r>
              <a:rPr lang="en-US" sz="2800" dirty="0"/>
              <a:t>Operations - 2000</a:t>
            </a:r>
          </a:p>
          <a:p>
            <a:pPr lvl="1"/>
            <a:r>
              <a:rPr lang="en-US" sz="2800" dirty="0"/>
              <a:t>Administration - 3000</a:t>
            </a:r>
          </a:p>
          <a:p>
            <a:pPr lvl="1"/>
            <a:r>
              <a:rPr lang="en-US" sz="2800" dirty="0"/>
              <a:t>Communications &amp; Marketing - 4000</a:t>
            </a:r>
          </a:p>
          <a:p>
            <a:endParaRPr lang="en-US" sz="3200" dirty="0"/>
          </a:p>
          <a:p>
            <a:r>
              <a:rPr lang="en-US" sz="3200" dirty="0"/>
              <a:t>Training should focus on day-to-day management and operation of SNP</a:t>
            </a:r>
          </a:p>
          <a:p>
            <a:r>
              <a:rPr lang="en-US" sz="3200" dirty="0"/>
              <a:t>Training must be job-specific and intended to help employees perform their duties well </a:t>
            </a:r>
          </a:p>
        </p:txBody>
      </p:sp>
      <p:sp>
        <p:nvSpPr>
          <p:cNvPr id="4" name="Slide Number Placeholder 3"/>
          <p:cNvSpPr>
            <a:spLocks noGrp="1"/>
          </p:cNvSpPr>
          <p:nvPr>
            <p:ph type="sldNum" sz="quarter" idx="12"/>
          </p:nvPr>
        </p:nvSpPr>
        <p:spPr/>
        <p:txBody>
          <a:bodyPr/>
          <a:lstStyle/>
          <a:p>
            <a:fld id="{FBBD4100-AD93-4CBF-AE4A-D64DA3F027C2}" type="slidenum">
              <a:rPr lang="en-US" smtClean="0"/>
              <a:t>20</a:t>
            </a:fld>
            <a:endParaRPr lang="en-US"/>
          </a:p>
        </p:txBody>
      </p:sp>
    </p:spTree>
    <p:extLst>
      <p:ext uri="{BB962C8B-B14F-4D97-AF65-F5344CB8AC3E}">
        <p14:creationId xmlns:p14="http://schemas.microsoft.com/office/powerpoint/2010/main" val="37165028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 that Does Not Count</a:t>
            </a:r>
          </a:p>
        </p:txBody>
      </p:sp>
      <p:sp>
        <p:nvSpPr>
          <p:cNvPr id="4" name="Content Placeholder 3"/>
          <p:cNvSpPr>
            <a:spLocks noGrp="1"/>
          </p:cNvSpPr>
          <p:nvPr>
            <p:ph idx="1"/>
          </p:nvPr>
        </p:nvSpPr>
        <p:spPr/>
        <p:txBody>
          <a:bodyPr>
            <a:normAutofit fontScale="92500" lnSpcReduction="10000"/>
          </a:bodyPr>
          <a:lstStyle/>
          <a:p>
            <a:r>
              <a:rPr lang="en-US" sz="3200" dirty="0"/>
              <a:t>Security procedures</a:t>
            </a:r>
          </a:p>
          <a:p>
            <a:r>
              <a:rPr lang="en-US" sz="3200" dirty="0"/>
              <a:t>Building operations</a:t>
            </a:r>
          </a:p>
          <a:p>
            <a:r>
              <a:rPr lang="en-US" sz="3200" dirty="0"/>
              <a:t>Motivational speaker lectures</a:t>
            </a:r>
          </a:p>
          <a:p>
            <a:r>
              <a:rPr lang="en-US" sz="3200" dirty="0"/>
              <a:t>Board meetings or other types of meetings</a:t>
            </a:r>
          </a:p>
          <a:p>
            <a:r>
              <a:rPr lang="en-US" sz="3200" dirty="0"/>
              <a:t>Advocacy discussions</a:t>
            </a:r>
          </a:p>
          <a:p>
            <a:r>
              <a:rPr lang="en-US" sz="3200" dirty="0"/>
              <a:t>SNA or ACDA leadership</a:t>
            </a:r>
          </a:p>
          <a:p>
            <a:endParaRPr lang="en-US" dirty="0"/>
          </a:p>
          <a:p>
            <a:endParaRPr lang="en-US" dirty="0"/>
          </a:p>
        </p:txBody>
      </p:sp>
      <p:sp>
        <p:nvSpPr>
          <p:cNvPr id="3" name="Slide Number Placeholder 2"/>
          <p:cNvSpPr>
            <a:spLocks noGrp="1"/>
          </p:cNvSpPr>
          <p:nvPr>
            <p:ph type="sldNum" sz="quarter" idx="12"/>
          </p:nvPr>
        </p:nvSpPr>
        <p:spPr/>
        <p:txBody>
          <a:bodyPr/>
          <a:lstStyle/>
          <a:p>
            <a:fld id="{FBBD4100-AD93-4CBF-AE4A-D64DA3F027C2}" type="slidenum">
              <a:rPr lang="en-US" smtClean="0"/>
              <a:t>21</a:t>
            </a:fld>
            <a:endParaRPr lang="en-US"/>
          </a:p>
        </p:txBody>
      </p:sp>
    </p:spTree>
    <p:extLst>
      <p:ext uri="{BB962C8B-B14F-4D97-AF65-F5344CB8AC3E}">
        <p14:creationId xmlns:p14="http://schemas.microsoft.com/office/powerpoint/2010/main" val="21134594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166910"/>
            <a:ext cx="7239000" cy="1280890"/>
          </a:xfrm>
        </p:spPr>
        <p:txBody>
          <a:bodyPr/>
          <a:lstStyle/>
          <a:p>
            <a:r>
              <a:rPr lang="en-US" dirty="0"/>
              <a:t>How to obtain training hours?</a:t>
            </a:r>
          </a:p>
        </p:txBody>
      </p:sp>
      <p:sp>
        <p:nvSpPr>
          <p:cNvPr id="3" name="Content Placeholder 2"/>
          <p:cNvSpPr>
            <a:spLocks noGrp="1"/>
          </p:cNvSpPr>
          <p:nvPr>
            <p:ph idx="1"/>
          </p:nvPr>
        </p:nvSpPr>
        <p:spPr>
          <a:xfrm>
            <a:off x="304800" y="1447800"/>
            <a:ext cx="8610600" cy="5105400"/>
          </a:xfrm>
        </p:spPr>
        <p:txBody>
          <a:bodyPr>
            <a:normAutofit fontScale="92500" lnSpcReduction="20000"/>
          </a:bodyPr>
          <a:lstStyle/>
          <a:p>
            <a:r>
              <a:rPr lang="en-US" sz="2800" dirty="0"/>
              <a:t>In Person Trainings, Conferences, Classes</a:t>
            </a:r>
          </a:p>
          <a:p>
            <a:pPr lvl="1"/>
            <a:r>
              <a:rPr lang="en-US" sz="2800" dirty="0"/>
              <a:t>Who can provide training to staff? </a:t>
            </a:r>
          </a:p>
          <a:p>
            <a:pPr lvl="1"/>
            <a:r>
              <a:rPr lang="en-US" sz="2800" dirty="0"/>
              <a:t>SNP Directors, Managers, Registered Dieticians, Nurses, School Nutrition Staff, CANS, SNA, etc.</a:t>
            </a:r>
          </a:p>
          <a:p>
            <a:pPr lvl="1"/>
            <a:r>
              <a:rPr lang="en-US" sz="2600" dirty="0"/>
              <a:t>Webinar: Live or Pre-recorded </a:t>
            </a:r>
          </a:p>
          <a:p>
            <a:pPr lvl="1"/>
            <a:r>
              <a:rPr lang="en-US" sz="2800" dirty="0"/>
              <a:t>USDA Professional Standards webpage - </a:t>
            </a:r>
            <a:r>
              <a:rPr lang="en-US" sz="2800" dirty="0">
                <a:solidFill>
                  <a:schemeClr val="accent2">
                    <a:lumMod val="75000"/>
                  </a:schemeClr>
                </a:solidFill>
                <a:hlinkClick r:id="rId3">
                  <a:extLst>
                    <a:ext uri="{A12FA001-AC4F-418D-AE19-62706E023703}">
                      <ahyp:hlinkClr xmlns:ahyp="http://schemas.microsoft.com/office/drawing/2018/hyperlinkcolor" val="tx"/>
                    </a:ext>
                  </a:extLst>
                </a:hlinkClick>
              </a:rPr>
              <a:t>http://professionalstandards.fns.usda.gov/</a:t>
            </a:r>
            <a:endParaRPr lang="en-US" sz="2800" dirty="0">
              <a:solidFill>
                <a:schemeClr val="accent2">
                  <a:lumMod val="75000"/>
                </a:schemeClr>
              </a:solidFill>
            </a:endParaRPr>
          </a:p>
          <a:p>
            <a:pPr lvl="1"/>
            <a:r>
              <a:rPr lang="en-US" sz="2800" dirty="0"/>
              <a:t>Institute of Child Nutrition - </a:t>
            </a:r>
            <a:r>
              <a:rPr lang="en-US" sz="2800" dirty="0">
                <a:solidFill>
                  <a:schemeClr val="accent2">
                    <a:lumMod val="75000"/>
                  </a:schemeClr>
                </a:solidFill>
                <a:hlinkClick r:id="rId4">
                  <a:extLst>
                    <a:ext uri="{A12FA001-AC4F-418D-AE19-62706E023703}">
                      <ahyp:hlinkClr xmlns:ahyp="http://schemas.microsoft.com/office/drawing/2018/hyperlinkcolor" val="tx"/>
                    </a:ext>
                  </a:extLst>
                </a:hlinkClick>
              </a:rPr>
              <a:t>www.theicn.org</a:t>
            </a:r>
            <a:endParaRPr lang="en-US" sz="2800" dirty="0">
              <a:solidFill>
                <a:schemeClr val="accent2">
                  <a:lumMod val="75000"/>
                </a:schemeClr>
              </a:solidFill>
            </a:endParaRPr>
          </a:p>
          <a:p>
            <a:pPr lvl="1"/>
            <a:r>
              <a:rPr lang="en-US" sz="2800" dirty="0"/>
              <a:t>CANS Webpage - </a:t>
            </a:r>
            <a:r>
              <a:rPr lang="en-US" sz="2800" dirty="0">
                <a:solidFill>
                  <a:schemeClr val="accent2">
                    <a:lumMod val="75000"/>
                  </a:schemeClr>
                </a:solidFill>
                <a:hlinkClick r:id="rId5">
                  <a:extLst>
                    <a:ext uri="{A12FA001-AC4F-418D-AE19-62706E023703}">
                      <ahyp:hlinkClr xmlns:ahyp="http://schemas.microsoft.com/office/drawing/2018/hyperlinkcolor" val="tx"/>
                    </a:ext>
                  </a:extLst>
                </a:hlinkClick>
              </a:rPr>
              <a:t>http://doe.sd.gov/cans</a:t>
            </a:r>
            <a:r>
              <a:rPr lang="en-US" sz="2800" dirty="0">
                <a:solidFill>
                  <a:schemeClr val="accent2">
                    <a:lumMod val="75000"/>
                  </a:schemeClr>
                </a:solidFill>
              </a:rPr>
              <a:t> </a:t>
            </a:r>
          </a:p>
          <a:p>
            <a:pPr lvl="1"/>
            <a:r>
              <a:rPr lang="en-US" sz="2800" dirty="0"/>
              <a:t>School Nutrition Association - </a:t>
            </a:r>
            <a:r>
              <a:rPr lang="en-US" sz="2800" dirty="0">
                <a:solidFill>
                  <a:schemeClr val="accent2">
                    <a:lumMod val="75000"/>
                  </a:schemeClr>
                </a:solidFill>
                <a:hlinkClick r:id="rId6">
                  <a:extLst>
                    <a:ext uri="{A12FA001-AC4F-418D-AE19-62706E023703}">
                      <ahyp:hlinkClr xmlns:ahyp="http://schemas.microsoft.com/office/drawing/2018/hyperlinkcolor" val="tx"/>
                    </a:ext>
                  </a:extLst>
                </a:hlinkClick>
              </a:rPr>
              <a:t>https://schoolnutrition.org</a:t>
            </a:r>
            <a:r>
              <a:rPr lang="en-US" sz="2800" dirty="0">
                <a:solidFill>
                  <a:schemeClr val="accent2">
                    <a:lumMod val="75000"/>
                  </a:schemeClr>
                </a:solidFill>
              </a:rPr>
              <a:t> </a:t>
            </a:r>
          </a:p>
          <a:p>
            <a:pPr lvl="1"/>
            <a:r>
              <a:rPr lang="en-US" sz="2600" dirty="0"/>
              <a:t>Check in with CANS conference calls</a:t>
            </a:r>
          </a:p>
          <a:p>
            <a:endParaRPr lang="en-US" dirty="0"/>
          </a:p>
        </p:txBody>
      </p:sp>
      <p:sp>
        <p:nvSpPr>
          <p:cNvPr id="4" name="Slide Number Placeholder 3"/>
          <p:cNvSpPr>
            <a:spLocks noGrp="1"/>
          </p:cNvSpPr>
          <p:nvPr>
            <p:ph type="sldNum" sz="quarter" idx="12"/>
          </p:nvPr>
        </p:nvSpPr>
        <p:spPr/>
        <p:txBody>
          <a:bodyPr/>
          <a:lstStyle/>
          <a:p>
            <a:fld id="{FBBD4100-AD93-4CBF-AE4A-D64DA3F027C2}" type="slidenum">
              <a:rPr lang="en-US" smtClean="0"/>
              <a:t>22</a:t>
            </a:fld>
            <a:endParaRPr lang="en-US"/>
          </a:p>
        </p:txBody>
      </p:sp>
    </p:spTree>
    <p:extLst>
      <p:ext uri="{BB962C8B-B14F-4D97-AF65-F5344CB8AC3E}">
        <p14:creationId xmlns:p14="http://schemas.microsoft.com/office/powerpoint/2010/main" val="23369500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47338"/>
            <a:ext cx="8382000" cy="1280890"/>
          </a:xfrm>
        </p:spPr>
        <p:txBody>
          <a:bodyPr>
            <a:normAutofit/>
          </a:bodyPr>
          <a:lstStyle/>
          <a:p>
            <a:r>
              <a:rPr lang="en-US" dirty="0"/>
              <a:t>What do I need for documentation?</a:t>
            </a:r>
          </a:p>
        </p:txBody>
      </p:sp>
      <p:sp>
        <p:nvSpPr>
          <p:cNvPr id="3" name="Content Placeholder 2"/>
          <p:cNvSpPr>
            <a:spLocks noGrp="1"/>
          </p:cNvSpPr>
          <p:nvPr>
            <p:ph idx="1"/>
          </p:nvPr>
        </p:nvSpPr>
        <p:spPr>
          <a:xfrm>
            <a:off x="457200" y="1600200"/>
            <a:ext cx="8534400" cy="1219200"/>
          </a:xfrm>
        </p:spPr>
        <p:txBody>
          <a:bodyPr numCol="1">
            <a:noAutofit/>
          </a:bodyPr>
          <a:lstStyle/>
          <a:p>
            <a:r>
              <a:rPr lang="en-US" sz="3200" dirty="0"/>
              <a:t>Upon completing training, School Food Authorities must track: </a:t>
            </a:r>
          </a:p>
        </p:txBody>
      </p:sp>
      <p:sp>
        <p:nvSpPr>
          <p:cNvPr id="4" name="Slide Number Placeholder 3"/>
          <p:cNvSpPr>
            <a:spLocks noGrp="1"/>
          </p:cNvSpPr>
          <p:nvPr>
            <p:ph type="sldNum" sz="quarter" idx="12"/>
          </p:nvPr>
        </p:nvSpPr>
        <p:spPr/>
        <p:txBody>
          <a:bodyPr/>
          <a:lstStyle/>
          <a:p>
            <a:fld id="{FBBD4100-AD93-4CBF-AE4A-D64DA3F027C2}" type="slidenum">
              <a:rPr lang="en-US" smtClean="0"/>
              <a:t>23</a:t>
            </a:fld>
            <a:endParaRPr lang="en-US"/>
          </a:p>
        </p:txBody>
      </p:sp>
      <p:sp>
        <p:nvSpPr>
          <p:cNvPr id="6" name="Content Placeholder 2"/>
          <p:cNvSpPr txBox="1">
            <a:spLocks/>
          </p:cNvSpPr>
          <p:nvPr/>
        </p:nvSpPr>
        <p:spPr>
          <a:xfrm>
            <a:off x="457200" y="2991372"/>
            <a:ext cx="8534400" cy="2748262"/>
          </a:xfrm>
          <a:prstGeom prst="rect">
            <a:avLst/>
          </a:prstGeom>
        </p:spPr>
        <p:txBody>
          <a:bodyPr vert="horz" numCol="2">
            <a:no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lvl="1"/>
            <a:r>
              <a:rPr lang="en-US" sz="2800" dirty="0"/>
              <a:t>Employee name</a:t>
            </a:r>
          </a:p>
          <a:p>
            <a:pPr lvl="1"/>
            <a:r>
              <a:rPr lang="en-US" sz="2800" dirty="0"/>
              <a:t>Date of training</a:t>
            </a:r>
          </a:p>
          <a:p>
            <a:pPr lvl="1"/>
            <a:r>
              <a:rPr lang="en-US" sz="2800" dirty="0"/>
              <a:t>Length of training </a:t>
            </a:r>
          </a:p>
          <a:p>
            <a:pPr marL="320040" lvl="1" indent="0">
              <a:buNone/>
            </a:pPr>
            <a:r>
              <a:rPr lang="en-US" sz="2800" dirty="0"/>
              <a:t>   (minimum 15 minute        		increments) </a:t>
            </a:r>
          </a:p>
          <a:p>
            <a:pPr lvl="1"/>
            <a:r>
              <a:rPr lang="en-US" sz="2800" dirty="0"/>
              <a:t>Training Topic Area</a:t>
            </a:r>
          </a:p>
          <a:p>
            <a:pPr lvl="1"/>
            <a:r>
              <a:rPr lang="en-US" sz="2800" dirty="0"/>
              <a:t>Number of training hours completed</a:t>
            </a:r>
          </a:p>
          <a:p>
            <a:pPr lvl="1"/>
            <a:endParaRPr lang="en-US" sz="2800" dirty="0"/>
          </a:p>
        </p:txBody>
      </p:sp>
    </p:spTree>
    <p:extLst>
      <p:ext uri="{BB962C8B-B14F-4D97-AF65-F5344CB8AC3E}">
        <p14:creationId xmlns:p14="http://schemas.microsoft.com/office/powerpoint/2010/main" val="20426215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How do I track my training?</a:t>
            </a:r>
          </a:p>
        </p:txBody>
      </p:sp>
      <p:sp>
        <p:nvSpPr>
          <p:cNvPr id="10" name="Content Placeholder 9"/>
          <p:cNvSpPr>
            <a:spLocks noGrp="1"/>
          </p:cNvSpPr>
          <p:nvPr>
            <p:ph idx="1"/>
          </p:nvPr>
        </p:nvSpPr>
        <p:spPr>
          <a:xfrm>
            <a:off x="914400" y="1447800"/>
            <a:ext cx="7772400" cy="5181600"/>
          </a:xfrm>
        </p:spPr>
        <p:txBody>
          <a:bodyPr>
            <a:normAutofit fontScale="92500"/>
          </a:bodyPr>
          <a:lstStyle/>
          <a:p>
            <a:r>
              <a:rPr lang="en-US" sz="2800" dirty="0"/>
              <a:t>How to track is up to each School Nutrition Director to decide what method works best. </a:t>
            </a:r>
          </a:p>
          <a:p>
            <a:endParaRPr lang="en-US" sz="2800" dirty="0"/>
          </a:p>
          <a:p>
            <a:r>
              <a:rPr lang="en-US" sz="2800" dirty="0"/>
              <a:t>Suggestions include: </a:t>
            </a:r>
          </a:p>
          <a:p>
            <a:pPr lvl="1"/>
            <a:r>
              <a:rPr lang="en-US" b="1" dirty="0">
                <a:solidFill>
                  <a:schemeClr val="accent2">
                    <a:lumMod val="75000"/>
                  </a:schemeClr>
                </a:solidFill>
              </a:rPr>
              <a:t>SD Training Tracker </a:t>
            </a:r>
            <a:r>
              <a:rPr lang="en-US" dirty="0"/>
              <a:t>(Excel spreadsheet, on CANS site)</a:t>
            </a:r>
          </a:p>
          <a:p>
            <a:pPr lvl="1"/>
            <a:r>
              <a:rPr lang="en-US" b="1" dirty="0">
                <a:solidFill>
                  <a:schemeClr val="accent2">
                    <a:lumMod val="75000"/>
                  </a:schemeClr>
                </a:solidFill>
              </a:rPr>
              <a:t>USDA Training Tracker </a:t>
            </a:r>
            <a:r>
              <a:rPr lang="en-US" dirty="0"/>
              <a:t>(Access database)</a:t>
            </a:r>
          </a:p>
          <a:p>
            <a:pPr lvl="1"/>
            <a:r>
              <a:rPr lang="en-US" b="1" dirty="0">
                <a:solidFill>
                  <a:schemeClr val="accent2">
                    <a:lumMod val="75000"/>
                  </a:schemeClr>
                </a:solidFill>
              </a:rPr>
              <a:t>Notebook</a:t>
            </a:r>
            <a:r>
              <a:rPr lang="en-US" dirty="0"/>
              <a:t> with a File Folder to keep Certificates, Agendas, Handouts, etc.</a:t>
            </a:r>
          </a:p>
          <a:p>
            <a:pPr marL="0" indent="0">
              <a:buNone/>
            </a:pPr>
            <a:endParaRPr lang="en-US" sz="2800" dirty="0"/>
          </a:p>
          <a:p>
            <a:r>
              <a:rPr lang="en-US" sz="2800" dirty="0"/>
              <a:t>Records must be maintained by each SFA and made available to the State agency upon request</a:t>
            </a:r>
          </a:p>
          <a:p>
            <a:endParaRPr lang="en-US" dirty="0"/>
          </a:p>
        </p:txBody>
      </p:sp>
      <p:sp>
        <p:nvSpPr>
          <p:cNvPr id="4" name="Slide Number Placeholder 3"/>
          <p:cNvSpPr>
            <a:spLocks noGrp="1"/>
          </p:cNvSpPr>
          <p:nvPr>
            <p:ph type="sldNum" sz="quarter" idx="12"/>
          </p:nvPr>
        </p:nvSpPr>
        <p:spPr/>
        <p:txBody>
          <a:bodyPr/>
          <a:lstStyle/>
          <a:p>
            <a:fld id="{FBBD4100-AD93-4CBF-AE4A-D64DA3F027C2}" type="slidenum">
              <a:rPr lang="en-US" smtClean="0"/>
              <a:pPr/>
              <a:t>24</a:t>
            </a:fld>
            <a:endParaRPr lang="en-US"/>
          </a:p>
        </p:txBody>
      </p:sp>
      <p:sp>
        <p:nvSpPr>
          <p:cNvPr id="5" name="Content Placeholder 2"/>
          <p:cNvSpPr txBox="1">
            <a:spLocks/>
          </p:cNvSpPr>
          <p:nvPr/>
        </p:nvSpPr>
        <p:spPr>
          <a:xfrm>
            <a:off x="609600" y="3733800"/>
            <a:ext cx="8534400" cy="2895600"/>
          </a:xfrm>
          <a:prstGeom prst="rect">
            <a:avLst/>
          </a:prstGeom>
        </p:spPr>
        <p:txBody>
          <a:bodyPr vert="horz">
            <a:norm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lvl="1"/>
            <a:endParaRPr lang="en-US" dirty="0"/>
          </a:p>
        </p:txBody>
      </p:sp>
    </p:spTree>
    <p:extLst>
      <p:ext uri="{BB962C8B-B14F-4D97-AF65-F5344CB8AC3E}">
        <p14:creationId xmlns:p14="http://schemas.microsoft.com/office/powerpoint/2010/main" val="14520331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676400" y="2074562"/>
            <a:ext cx="7238999" cy="1468800"/>
          </a:xfrm>
        </p:spPr>
        <p:txBody>
          <a:bodyPr/>
          <a:lstStyle/>
          <a:p>
            <a:r>
              <a:rPr lang="en-US" dirty="0"/>
              <a:t>State Agency Requirements</a:t>
            </a:r>
          </a:p>
        </p:txBody>
      </p:sp>
      <p:sp>
        <p:nvSpPr>
          <p:cNvPr id="8" name="Text Placeholder 7"/>
          <p:cNvSpPr>
            <a:spLocks noGrp="1"/>
          </p:cNvSpPr>
          <p:nvPr>
            <p:ph type="body" idx="1"/>
          </p:nvPr>
        </p:nvSpPr>
        <p:spPr/>
        <p:txBody>
          <a:bodyPr>
            <a:normAutofit/>
          </a:bodyPr>
          <a:lstStyle/>
          <a:p>
            <a:pPr algn="ctr"/>
            <a:r>
              <a:rPr lang="en-US" sz="2800" i="1" dirty="0"/>
              <a:t>effective April 30, 2019</a:t>
            </a:r>
          </a:p>
        </p:txBody>
      </p:sp>
      <p:sp>
        <p:nvSpPr>
          <p:cNvPr id="3" name="Slide Number Placeholder 2"/>
          <p:cNvSpPr>
            <a:spLocks noGrp="1"/>
          </p:cNvSpPr>
          <p:nvPr>
            <p:ph type="sldNum" sz="quarter" idx="12"/>
          </p:nvPr>
        </p:nvSpPr>
        <p:spPr/>
        <p:txBody>
          <a:bodyPr/>
          <a:lstStyle/>
          <a:p>
            <a:fld id="{FBBD4100-AD93-4CBF-AE4A-D64DA3F027C2}" type="slidenum">
              <a:rPr lang="en-US" smtClean="0"/>
              <a:t>25</a:t>
            </a:fld>
            <a:endParaRPr lang="en-US"/>
          </a:p>
        </p:txBody>
      </p:sp>
    </p:spTree>
    <p:extLst>
      <p:ext uri="{BB962C8B-B14F-4D97-AF65-F5344CB8AC3E}">
        <p14:creationId xmlns:p14="http://schemas.microsoft.com/office/powerpoint/2010/main" val="30830901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dirty="0"/>
              <a:t>Professional Standards Resources</a:t>
            </a:r>
          </a:p>
        </p:txBody>
      </p:sp>
      <p:sp>
        <p:nvSpPr>
          <p:cNvPr id="3" name="Slide Number Placeholder 2"/>
          <p:cNvSpPr>
            <a:spLocks noGrp="1"/>
          </p:cNvSpPr>
          <p:nvPr>
            <p:ph type="sldNum" sz="quarter" idx="12"/>
          </p:nvPr>
        </p:nvSpPr>
        <p:spPr/>
        <p:txBody>
          <a:bodyPr/>
          <a:lstStyle/>
          <a:p>
            <a:fld id="{FBBD4100-AD93-4CBF-AE4A-D64DA3F027C2}" type="slidenum">
              <a:rPr lang="en-US" smtClean="0"/>
              <a:t>26</a:t>
            </a:fld>
            <a:endParaRPr lang="en-US"/>
          </a:p>
        </p:txBody>
      </p:sp>
    </p:spTree>
    <p:extLst>
      <p:ext uri="{BB962C8B-B14F-4D97-AF65-F5344CB8AC3E}">
        <p14:creationId xmlns:p14="http://schemas.microsoft.com/office/powerpoint/2010/main" val="9979686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 Resources</a:t>
            </a:r>
          </a:p>
        </p:txBody>
      </p:sp>
      <p:sp>
        <p:nvSpPr>
          <p:cNvPr id="3" name="Content Placeholder 2"/>
          <p:cNvSpPr>
            <a:spLocks noGrp="1"/>
          </p:cNvSpPr>
          <p:nvPr>
            <p:ph idx="1"/>
          </p:nvPr>
        </p:nvSpPr>
        <p:spPr/>
        <p:txBody>
          <a:bodyPr>
            <a:normAutofit/>
          </a:bodyPr>
          <a:lstStyle/>
          <a:p>
            <a:r>
              <a:rPr lang="en-US" dirty="0"/>
              <a:t>South Dakota National School Lunch and Breakfast training opportunities &amp; webinars: </a:t>
            </a:r>
            <a:r>
              <a:rPr lang="en-US" dirty="0">
                <a:solidFill>
                  <a:schemeClr val="accent2">
                    <a:lumMod val="75000"/>
                  </a:schemeClr>
                </a:solidFill>
                <a:hlinkClick r:id="rId3">
                  <a:extLst>
                    <a:ext uri="{A12FA001-AC4F-418D-AE19-62706E023703}">
                      <ahyp:hlinkClr xmlns:ahyp="http://schemas.microsoft.com/office/drawing/2018/hyperlinkcolor" val="tx"/>
                    </a:ext>
                  </a:extLst>
                </a:hlinkClick>
              </a:rPr>
              <a:t>http://doe.sd.gov/cans/nslp.aspx</a:t>
            </a:r>
            <a:r>
              <a:rPr lang="en-US" dirty="0">
                <a:solidFill>
                  <a:schemeClr val="accent2">
                    <a:lumMod val="75000"/>
                  </a:schemeClr>
                </a:solidFill>
              </a:rPr>
              <a:t> </a:t>
            </a:r>
          </a:p>
          <a:p>
            <a:r>
              <a:rPr lang="en-US" dirty="0"/>
              <a:t>Institute of Child Nutrition free on-line &amp; in-person training: </a:t>
            </a:r>
            <a:r>
              <a:rPr lang="en-US" dirty="0">
                <a:solidFill>
                  <a:schemeClr val="accent2">
                    <a:lumMod val="75000"/>
                  </a:schemeClr>
                </a:solidFill>
                <a:hlinkClick r:id="rId4">
                  <a:extLst>
                    <a:ext uri="{A12FA001-AC4F-418D-AE19-62706E023703}">
                      <ahyp:hlinkClr xmlns:ahyp="http://schemas.microsoft.com/office/drawing/2018/hyperlinkcolor" val="tx"/>
                    </a:ext>
                  </a:extLst>
                </a:hlinkClick>
              </a:rPr>
              <a:t>https://theicn.org/training</a:t>
            </a:r>
            <a:endParaRPr lang="en-US" dirty="0">
              <a:solidFill>
                <a:schemeClr val="accent2">
                  <a:lumMod val="75000"/>
                </a:schemeClr>
              </a:solidFill>
            </a:endParaRPr>
          </a:p>
          <a:p>
            <a:r>
              <a:rPr lang="en-US" dirty="0"/>
              <a:t>Food Safety Training and other resources: </a:t>
            </a:r>
            <a:r>
              <a:rPr lang="en-US" dirty="0">
                <a:solidFill>
                  <a:schemeClr val="accent2">
                    <a:lumMod val="75000"/>
                  </a:schemeClr>
                </a:solidFill>
                <a:hlinkClick r:id="rId5">
                  <a:extLst>
                    <a:ext uri="{A12FA001-AC4F-418D-AE19-62706E023703}">
                      <ahyp:hlinkClr xmlns:ahyp="http://schemas.microsoft.com/office/drawing/2018/hyperlinkcolor" val="tx"/>
                    </a:ext>
                  </a:extLst>
                </a:hlinkClick>
              </a:rPr>
              <a:t>https://www.fns.usda.gov/ofs/food-safety</a:t>
            </a:r>
            <a:endParaRPr lang="en-US" dirty="0">
              <a:solidFill>
                <a:schemeClr val="accent2">
                  <a:lumMod val="75000"/>
                </a:schemeClr>
              </a:solidFill>
            </a:endParaRPr>
          </a:p>
          <a:p>
            <a:r>
              <a:rPr lang="en-US" dirty="0"/>
              <a:t>Free &amp; low-cost training resources from USDA: </a:t>
            </a:r>
            <a:r>
              <a:rPr lang="en-US" dirty="0">
                <a:solidFill>
                  <a:schemeClr val="accent2">
                    <a:lumMod val="75000"/>
                  </a:schemeClr>
                </a:solidFill>
                <a:hlinkClick r:id="rId6">
                  <a:extLst>
                    <a:ext uri="{A12FA001-AC4F-418D-AE19-62706E023703}">
                      <ahyp:hlinkClr xmlns:ahyp="http://schemas.microsoft.com/office/drawing/2018/hyperlinkcolor" val="tx"/>
                    </a:ext>
                  </a:extLst>
                </a:hlinkClick>
              </a:rPr>
              <a:t>http://professionalstandards.fns.usda.gov/</a:t>
            </a:r>
            <a:endParaRPr lang="en-US" dirty="0">
              <a:solidFill>
                <a:schemeClr val="accent2">
                  <a:lumMod val="75000"/>
                </a:schemeClr>
              </a:solidFill>
            </a:endParaRPr>
          </a:p>
        </p:txBody>
      </p:sp>
      <p:sp>
        <p:nvSpPr>
          <p:cNvPr id="4" name="Slide Number Placeholder 3"/>
          <p:cNvSpPr>
            <a:spLocks noGrp="1"/>
          </p:cNvSpPr>
          <p:nvPr>
            <p:ph type="sldNum" sz="quarter" idx="12"/>
          </p:nvPr>
        </p:nvSpPr>
        <p:spPr/>
        <p:txBody>
          <a:bodyPr/>
          <a:lstStyle/>
          <a:p>
            <a:fld id="{FBBD4100-AD93-4CBF-AE4A-D64DA3F027C2}" type="slidenum">
              <a:rPr lang="en-US" smtClean="0"/>
              <a:t>27</a:t>
            </a:fld>
            <a:endParaRPr lang="en-US"/>
          </a:p>
        </p:txBody>
      </p:sp>
    </p:spTree>
    <p:extLst>
      <p:ext uri="{BB962C8B-B14F-4D97-AF65-F5344CB8AC3E}">
        <p14:creationId xmlns:p14="http://schemas.microsoft.com/office/powerpoint/2010/main" val="4527563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 Tracking Tool Resources</a:t>
            </a:r>
          </a:p>
        </p:txBody>
      </p:sp>
      <p:sp>
        <p:nvSpPr>
          <p:cNvPr id="3" name="Content Placeholder 2"/>
          <p:cNvSpPr>
            <a:spLocks noGrp="1"/>
          </p:cNvSpPr>
          <p:nvPr>
            <p:ph idx="1"/>
          </p:nvPr>
        </p:nvSpPr>
        <p:spPr/>
        <p:txBody>
          <a:bodyPr>
            <a:normAutofit/>
          </a:bodyPr>
          <a:lstStyle/>
          <a:p>
            <a:r>
              <a:rPr lang="en-US" dirty="0"/>
              <a:t>SD Training Tracking Tool &amp; information </a:t>
            </a:r>
            <a:r>
              <a:rPr lang="en-US" dirty="0">
                <a:solidFill>
                  <a:schemeClr val="accent2">
                    <a:lumMod val="75000"/>
                  </a:schemeClr>
                </a:solidFill>
                <a:hlinkClick r:id="rId2">
                  <a:extLst>
                    <a:ext uri="{A12FA001-AC4F-418D-AE19-62706E023703}">
                      <ahyp:hlinkClr xmlns:ahyp="http://schemas.microsoft.com/office/drawing/2018/hyperlinkcolor" val="tx"/>
                    </a:ext>
                  </a:extLst>
                </a:hlinkClick>
              </a:rPr>
              <a:t>http://doe.sd.gov/cans/nslp.aspx</a:t>
            </a:r>
            <a:r>
              <a:rPr lang="en-US" dirty="0">
                <a:solidFill>
                  <a:schemeClr val="accent2">
                    <a:lumMod val="75000"/>
                  </a:schemeClr>
                </a:solidFill>
              </a:rPr>
              <a:t> </a:t>
            </a:r>
          </a:p>
          <a:p>
            <a:r>
              <a:rPr lang="en-US" dirty="0"/>
              <a:t>USDA Tracking Tool </a:t>
            </a:r>
            <a:r>
              <a:rPr lang="en-US" dirty="0">
                <a:solidFill>
                  <a:schemeClr val="accent2">
                    <a:lumMod val="75000"/>
                  </a:schemeClr>
                </a:solidFill>
                <a:hlinkClick r:id="rId3">
                  <a:extLst>
                    <a:ext uri="{A12FA001-AC4F-418D-AE19-62706E023703}">
                      <ahyp:hlinkClr xmlns:ahyp="http://schemas.microsoft.com/office/drawing/2018/hyperlinkcolor" val="tx"/>
                    </a:ext>
                  </a:extLst>
                </a:hlinkClick>
              </a:rPr>
              <a:t>https://pstrainingtracker.fns.usda.gov/</a:t>
            </a:r>
            <a:endParaRPr lang="en-US" dirty="0">
              <a:solidFill>
                <a:schemeClr val="accent2">
                  <a:lumMod val="75000"/>
                </a:schemeClr>
              </a:solidFill>
            </a:endParaRPr>
          </a:p>
          <a:p>
            <a:pPr marL="0" indent="0">
              <a:buNone/>
            </a:pPr>
            <a:endParaRPr lang="en-US" dirty="0"/>
          </a:p>
        </p:txBody>
      </p:sp>
      <p:sp>
        <p:nvSpPr>
          <p:cNvPr id="4" name="Slide Number Placeholder 3"/>
          <p:cNvSpPr>
            <a:spLocks noGrp="1"/>
          </p:cNvSpPr>
          <p:nvPr>
            <p:ph type="sldNum" sz="quarter" idx="12"/>
          </p:nvPr>
        </p:nvSpPr>
        <p:spPr/>
        <p:txBody>
          <a:bodyPr/>
          <a:lstStyle/>
          <a:p>
            <a:fld id="{FBBD4100-AD93-4CBF-AE4A-D64DA3F027C2}" type="slidenum">
              <a:rPr lang="en-US" smtClean="0"/>
              <a:t>28</a:t>
            </a:fld>
            <a:endParaRPr lang="en-US"/>
          </a:p>
        </p:txBody>
      </p:sp>
    </p:spTree>
    <p:extLst>
      <p:ext uri="{BB962C8B-B14F-4D97-AF65-F5344CB8AC3E}">
        <p14:creationId xmlns:p14="http://schemas.microsoft.com/office/powerpoint/2010/main" val="8478489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Final Regulation &amp; more</a:t>
            </a:r>
          </a:p>
        </p:txBody>
      </p:sp>
      <p:sp>
        <p:nvSpPr>
          <p:cNvPr id="3" name="Content Placeholder 2"/>
          <p:cNvSpPr>
            <a:spLocks noGrp="1"/>
          </p:cNvSpPr>
          <p:nvPr>
            <p:ph idx="1"/>
          </p:nvPr>
        </p:nvSpPr>
        <p:spPr>
          <a:xfrm>
            <a:off x="914400" y="1676400"/>
            <a:ext cx="7772400" cy="4343400"/>
          </a:xfrm>
        </p:spPr>
        <p:txBody>
          <a:bodyPr/>
          <a:lstStyle/>
          <a:p>
            <a:r>
              <a:rPr lang="en-US" dirty="0"/>
              <a:t>Professional Standards Guidance Manual:   </a:t>
            </a:r>
            <a:r>
              <a:rPr lang="en-US" dirty="0">
                <a:solidFill>
                  <a:schemeClr val="accent2">
                    <a:lumMod val="75000"/>
                  </a:schemeClr>
                </a:solidFill>
                <a:hlinkClick r:id="rId2">
                  <a:extLst>
                    <a:ext uri="{A12FA001-AC4F-418D-AE19-62706E023703}">
                      <ahyp:hlinkClr xmlns:ahyp="http://schemas.microsoft.com/office/drawing/2018/hyperlinkcolor" val="tx"/>
                    </a:ext>
                  </a:extLst>
                </a:hlinkClick>
              </a:rPr>
              <a:t>https://fns-prod.azureedge.net/sites/default/files/tn/ps_guide.pdf</a:t>
            </a:r>
            <a:endParaRPr lang="en-US" dirty="0">
              <a:solidFill>
                <a:schemeClr val="accent2">
                  <a:lumMod val="75000"/>
                </a:schemeClr>
              </a:solidFill>
            </a:endParaRPr>
          </a:p>
          <a:p>
            <a:r>
              <a:rPr lang="en-US" dirty="0"/>
              <a:t>Final Professional Standards regulation, questions and answers memo, and additional information: </a:t>
            </a:r>
            <a:r>
              <a:rPr lang="en-US" dirty="0">
                <a:solidFill>
                  <a:schemeClr val="accent2">
                    <a:lumMod val="75000"/>
                  </a:schemeClr>
                </a:solidFill>
                <a:hlinkClick r:id="rId3">
                  <a:extLst>
                    <a:ext uri="{A12FA001-AC4F-418D-AE19-62706E023703}">
                      <ahyp:hlinkClr xmlns:ahyp="http://schemas.microsoft.com/office/drawing/2018/hyperlinkcolor" val="tx"/>
                    </a:ext>
                  </a:extLst>
                </a:hlinkClick>
              </a:rPr>
              <a:t>http://www.fns.usda.gov/school-meals/professional-standards</a:t>
            </a:r>
            <a:r>
              <a:rPr lang="en-US" dirty="0">
                <a:solidFill>
                  <a:schemeClr val="accent2">
                    <a:lumMod val="75000"/>
                  </a:schemeClr>
                </a:solidFill>
              </a:rPr>
              <a:t> </a:t>
            </a:r>
          </a:p>
        </p:txBody>
      </p:sp>
      <p:sp>
        <p:nvSpPr>
          <p:cNvPr id="4" name="Slide Number Placeholder 3"/>
          <p:cNvSpPr>
            <a:spLocks noGrp="1"/>
          </p:cNvSpPr>
          <p:nvPr>
            <p:ph type="sldNum" sz="quarter" idx="12"/>
          </p:nvPr>
        </p:nvSpPr>
        <p:spPr/>
        <p:txBody>
          <a:bodyPr/>
          <a:lstStyle/>
          <a:p>
            <a:fld id="{FBBD4100-AD93-4CBF-AE4A-D64DA3F027C2}" type="slidenum">
              <a:rPr lang="en-US" smtClean="0"/>
              <a:t>29</a:t>
            </a:fld>
            <a:endParaRPr lang="en-US"/>
          </a:p>
        </p:txBody>
      </p:sp>
    </p:spTree>
    <p:extLst>
      <p:ext uri="{BB962C8B-B14F-4D97-AF65-F5344CB8AC3E}">
        <p14:creationId xmlns:p14="http://schemas.microsoft.com/office/powerpoint/2010/main" val="2737804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Why does School Nutrition have 			Professional Standard 						Requirements?</a:t>
            </a:r>
          </a:p>
        </p:txBody>
      </p:sp>
      <p:sp>
        <p:nvSpPr>
          <p:cNvPr id="4" name="Content Placeholder 3"/>
          <p:cNvSpPr>
            <a:spLocks noGrp="1"/>
          </p:cNvSpPr>
          <p:nvPr>
            <p:ph idx="1"/>
          </p:nvPr>
        </p:nvSpPr>
        <p:spPr>
          <a:xfrm>
            <a:off x="803717" y="3048000"/>
            <a:ext cx="8001000" cy="3834114"/>
          </a:xfrm>
        </p:spPr>
        <p:txBody>
          <a:bodyPr/>
          <a:lstStyle/>
          <a:p>
            <a:r>
              <a:rPr lang="en-US" dirty="0"/>
              <a:t>To ensure that school nutrition personnel involved in the National School Lunch and School Breakfast Programs have the </a:t>
            </a:r>
            <a:r>
              <a:rPr lang="en-US" b="1" dirty="0">
                <a:solidFill>
                  <a:schemeClr val="accent2">
                    <a:lumMod val="75000"/>
                  </a:schemeClr>
                </a:solidFill>
              </a:rPr>
              <a:t>knowledge</a:t>
            </a:r>
            <a:r>
              <a:rPr lang="en-US" b="1" dirty="0">
                <a:solidFill>
                  <a:schemeClr val="accent5"/>
                </a:solidFill>
              </a:rPr>
              <a:t> </a:t>
            </a:r>
            <a:r>
              <a:rPr lang="en-US" b="1" dirty="0">
                <a:solidFill>
                  <a:schemeClr val="accent2">
                    <a:lumMod val="75000"/>
                  </a:schemeClr>
                </a:solidFill>
              </a:rPr>
              <a:t>and skills </a:t>
            </a:r>
            <a:r>
              <a:rPr lang="en-US" dirty="0"/>
              <a:t>to manage and operate the programs correctly and successfully. </a:t>
            </a:r>
          </a:p>
          <a:p>
            <a:endParaRPr lang="en-US" dirty="0"/>
          </a:p>
          <a:p>
            <a:r>
              <a:rPr lang="en-US" dirty="0"/>
              <a:t>As you know, it takes more than great cooking skills to run the School Nutrition Programs!</a:t>
            </a:r>
          </a:p>
        </p:txBody>
      </p:sp>
      <p:sp>
        <p:nvSpPr>
          <p:cNvPr id="3" name="Slide Number Placeholder 2"/>
          <p:cNvSpPr>
            <a:spLocks noGrp="1"/>
          </p:cNvSpPr>
          <p:nvPr>
            <p:ph type="sldNum" sz="quarter" idx="12"/>
          </p:nvPr>
        </p:nvSpPr>
        <p:spPr/>
        <p:txBody>
          <a:bodyPr/>
          <a:lstStyle/>
          <a:p>
            <a:fld id="{FBBD4100-AD93-4CBF-AE4A-D64DA3F027C2}" type="slidenum">
              <a:rPr lang="en-US" smtClean="0"/>
              <a:t>3</a:t>
            </a:fld>
            <a:endParaRPr lang="en-US"/>
          </a:p>
        </p:txBody>
      </p:sp>
    </p:spTree>
    <p:extLst>
      <p:ext uri="{BB962C8B-B14F-4D97-AF65-F5344CB8AC3E}">
        <p14:creationId xmlns:p14="http://schemas.microsoft.com/office/powerpoint/2010/main" val="28531309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05174" y="228600"/>
            <a:ext cx="6600451" cy="2262781"/>
          </a:xfrm>
        </p:spPr>
        <p:txBody>
          <a:bodyPr/>
          <a:lstStyle/>
          <a:p>
            <a:pPr algn="ctr"/>
            <a:r>
              <a:rPr lang="en-US" dirty="0"/>
              <a:t>Professional Standards Rule</a:t>
            </a:r>
            <a:br>
              <a:rPr lang="en-US" dirty="0"/>
            </a:br>
            <a:r>
              <a:rPr lang="en-US" sz="2800" dirty="0"/>
              <a:t>April 30, 2019</a:t>
            </a:r>
          </a:p>
        </p:txBody>
      </p:sp>
      <p:sp>
        <p:nvSpPr>
          <p:cNvPr id="3" name="Subtitle 2"/>
          <p:cNvSpPr>
            <a:spLocks noGrp="1"/>
          </p:cNvSpPr>
          <p:nvPr>
            <p:ph type="subTitle" idx="1"/>
          </p:nvPr>
        </p:nvSpPr>
        <p:spPr>
          <a:xfrm>
            <a:off x="1295400" y="5181600"/>
            <a:ext cx="6400800" cy="609600"/>
          </a:xfrm>
        </p:spPr>
        <p:txBody>
          <a:bodyPr/>
          <a:lstStyle/>
          <a:p>
            <a:pPr algn="ctr"/>
            <a:r>
              <a:rPr lang="en-US" dirty="0"/>
              <a:t>Child &amp; Adult Nutrition Services</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9712" y="5620583"/>
            <a:ext cx="5400600" cy="1195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1295400" y="2774775"/>
            <a:ext cx="7620000" cy="1569660"/>
          </a:xfrm>
          <a:prstGeom prst="rect">
            <a:avLst/>
          </a:prstGeom>
          <a:noFill/>
        </p:spPr>
        <p:txBody>
          <a:bodyPr wrap="square" rtlCol="0">
            <a:spAutoFit/>
          </a:bodyPr>
          <a:lstStyle/>
          <a:p>
            <a:pPr algn="ctr"/>
            <a:r>
              <a:rPr lang="en-US" sz="3200" dirty="0"/>
              <a:t>This training credits for 30 minutes of training in </a:t>
            </a:r>
            <a:r>
              <a:rPr lang="en-US" sz="3200" b="1" dirty="0"/>
              <a:t>Key Area: Administration 3430 Training Plans &amp; Tracking</a:t>
            </a:r>
          </a:p>
        </p:txBody>
      </p:sp>
    </p:spTree>
    <p:extLst>
      <p:ext uri="{BB962C8B-B14F-4D97-AF65-F5344CB8AC3E}">
        <p14:creationId xmlns:p14="http://schemas.microsoft.com/office/powerpoint/2010/main" val="2205057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349375"/>
            <a:ext cx="7772400" cy="1470025"/>
          </a:xfrm>
        </p:spPr>
        <p:txBody>
          <a:bodyPr/>
          <a:lstStyle/>
          <a:p>
            <a:r>
              <a:rPr lang="en-US" dirty="0"/>
              <a:t>Thank you!</a:t>
            </a:r>
          </a:p>
        </p:txBody>
      </p:sp>
      <p:sp>
        <p:nvSpPr>
          <p:cNvPr id="5" name="Subtitle 4"/>
          <p:cNvSpPr>
            <a:spLocks noGrp="1"/>
          </p:cNvSpPr>
          <p:nvPr>
            <p:ph type="subTitle" idx="1"/>
          </p:nvPr>
        </p:nvSpPr>
        <p:spPr>
          <a:xfrm>
            <a:off x="683568" y="3013720"/>
            <a:ext cx="7776864" cy="2929880"/>
          </a:xfrm>
        </p:spPr>
        <p:txBody>
          <a:bodyPr>
            <a:normAutofit/>
          </a:bodyPr>
          <a:lstStyle/>
          <a:p>
            <a:r>
              <a:rPr lang="en-US" b="1" dirty="0"/>
              <a:t>South Dakota Dept. of Education</a:t>
            </a:r>
          </a:p>
          <a:p>
            <a:r>
              <a:rPr lang="en-US" b="1" dirty="0"/>
              <a:t>Child and Adult Nutrition Services</a:t>
            </a:r>
          </a:p>
          <a:p>
            <a:r>
              <a:rPr lang="en-US" dirty="0"/>
              <a:t>MacKay Building</a:t>
            </a:r>
          </a:p>
          <a:p>
            <a:r>
              <a:rPr lang="en-US" dirty="0"/>
              <a:t>800 Governors Drive</a:t>
            </a:r>
          </a:p>
          <a:p>
            <a:r>
              <a:rPr lang="en-US" dirty="0"/>
              <a:t>Pierre, SD 57501</a:t>
            </a:r>
          </a:p>
          <a:p>
            <a:r>
              <a:rPr lang="en-US" dirty="0"/>
              <a:t>(605) 773-3413</a:t>
            </a:r>
          </a:p>
          <a:p>
            <a:r>
              <a:rPr lang="en-US" dirty="0">
                <a:hlinkClick r:id="rId3"/>
              </a:rPr>
              <a:t>DOE.SchoolLunch@state.sd.us</a:t>
            </a:r>
            <a:endParaRPr lang="en-US" dirty="0"/>
          </a:p>
        </p:txBody>
      </p:sp>
      <p:pic>
        <p:nvPicPr>
          <p:cNvPr id="205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6237313"/>
            <a:ext cx="2805049" cy="620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00393" y="6167161"/>
            <a:ext cx="1043608" cy="6908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691681" y="5955268"/>
            <a:ext cx="6408712" cy="369332"/>
          </a:xfrm>
          <a:prstGeom prst="rect">
            <a:avLst/>
          </a:prstGeom>
          <a:noFill/>
        </p:spPr>
        <p:txBody>
          <a:bodyPr wrap="square" rtlCol="0">
            <a:spAutoFit/>
          </a:bodyPr>
          <a:lstStyle/>
          <a:p>
            <a:r>
              <a:rPr lang="en-US" dirty="0"/>
              <a:t>This institution is an equal opportunity provider and employer.</a:t>
            </a:r>
          </a:p>
        </p:txBody>
      </p:sp>
    </p:spTree>
    <p:extLst>
      <p:ext uri="{BB962C8B-B14F-4D97-AF65-F5344CB8AC3E}">
        <p14:creationId xmlns:p14="http://schemas.microsoft.com/office/powerpoint/2010/main" val="3915856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552015" y="2575512"/>
            <a:ext cx="6591985" cy="860400"/>
          </a:xfrm>
        </p:spPr>
        <p:txBody>
          <a:bodyPr/>
          <a:lstStyle/>
          <a:p>
            <a:r>
              <a:rPr lang="en-US" dirty="0"/>
              <a:t>Hiring Standards</a:t>
            </a:r>
          </a:p>
        </p:txBody>
      </p:sp>
      <p:sp>
        <p:nvSpPr>
          <p:cNvPr id="8" name="Text Placeholder 7"/>
          <p:cNvSpPr>
            <a:spLocks noGrp="1"/>
          </p:cNvSpPr>
          <p:nvPr>
            <p:ph type="body" idx="1"/>
          </p:nvPr>
        </p:nvSpPr>
        <p:spPr/>
        <p:txBody>
          <a:bodyPr>
            <a:normAutofit fontScale="92500" lnSpcReduction="20000"/>
          </a:bodyPr>
          <a:lstStyle/>
          <a:p>
            <a:r>
              <a:rPr lang="en-US" sz="2800" dirty="0"/>
              <a:t>For new School Nutrition Directors </a:t>
            </a:r>
          </a:p>
          <a:p>
            <a:r>
              <a:rPr lang="en-US" sz="2800" i="1" dirty="0"/>
              <a:t>		effective April 30, 2019</a:t>
            </a:r>
          </a:p>
        </p:txBody>
      </p:sp>
      <p:sp>
        <p:nvSpPr>
          <p:cNvPr id="3" name="Slide Number Placeholder 2"/>
          <p:cNvSpPr>
            <a:spLocks noGrp="1"/>
          </p:cNvSpPr>
          <p:nvPr>
            <p:ph type="sldNum" sz="quarter" idx="12"/>
          </p:nvPr>
        </p:nvSpPr>
        <p:spPr/>
        <p:txBody>
          <a:bodyPr/>
          <a:lstStyle/>
          <a:p>
            <a:fld id="{FBBD4100-AD93-4CBF-AE4A-D64DA3F027C2}" type="slidenum">
              <a:rPr lang="en-US" smtClean="0"/>
              <a:t>4</a:t>
            </a:fld>
            <a:endParaRPr lang="en-US"/>
          </a:p>
        </p:txBody>
      </p:sp>
    </p:spTree>
    <p:extLst>
      <p:ext uri="{BB962C8B-B14F-4D97-AF65-F5344CB8AC3E}">
        <p14:creationId xmlns:p14="http://schemas.microsoft.com/office/powerpoint/2010/main" val="2965449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Hiring Requirements</a:t>
            </a:r>
          </a:p>
        </p:txBody>
      </p:sp>
      <p:sp>
        <p:nvSpPr>
          <p:cNvPr id="3" name="Content Placeholder 2"/>
          <p:cNvSpPr>
            <a:spLocks noGrp="1"/>
          </p:cNvSpPr>
          <p:nvPr>
            <p:ph idx="1"/>
          </p:nvPr>
        </p:nvSpPr>
        <p:spPr>
          <a:xfrm>
            <a:off x="914400" y="1676400"/>
            <a:ext cx="7772400" cy="4343400"/>
          </a:xfrm>
        </p:spPr>
        <p:txBody>
          <a:bodyPr>
            <a:normAutofit/>
          </a:bodyPr>
          <a:lstStyle/>
          <a:p>
            <a:r>
              <a:rPr lang="en-US" sz="2800" dirty="0"/>
              <a:t>New directors hired on or after July 1, 2015 must meet the hiring requirements</a:t>
            </a:r>
          </a:p>
          <a:p>
            <a:pPr lvl="1"/>
            <a:r>
              <a:rPr lang="en-US" sz="2800" dirty="0"/>
              <a:t>Existing directors will be grandfathered in their current positions. </a:t>
            </a:r>
          </a:p>
          <a:p>
            <a:r>
              <a:rPr lang="en-US" sz="2800" dirty="0"/>
              <a:t>Hiring requirements are broken down based on student enrollment</a:t>
            </a:r>
          </a:p>
        </p:txBody>
      </p:sp>
      <p:sp>
        <p:nvSpPr>
          <p:cNvPr id="4" name="Slide Number Placeholder 3"/>
          <p:cNvSpPr>
            <a:spLocks noGrp="1"/>
          </p:cNvSpPr>
          <p:nvPr>
            <p:ph type="sldNum" sz="quarter" idx="12"/>
          </p:nvPr>
        </p:nvSpPr>
        <p:spPr/>
        <p:txBody>
          <a:bodyPr/>
          <a:lstStyle/>
          <a:p>
            <a:fld id="{FBBD4100-AD93-4CBF-AE4A-D64DA3F027C2}" type="slidenum">
              <a:rPr lang="en-US" smtClean="0"/>
              <a:t>5</a:t>
            </a:fld>
            <a:endParaRPr lang="en-US"/>
          </a:p>
        </p:txBody>
      </p:sp>
    </p:spTree>
    <p:extLst>
      <p:ext uri="{BB962C8B-B14F-4D97-AF65-F5344CB8AC3E}">
        <p14:creationId xmlns:p14="http://schemas.microsoft.com/office/powerpoint/2010/main" val="1698219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66910"/>
            <a:ext cx="6589199" cy="1280890"/>
          </a:xfrm>
        </p:spPr>
        <p:txBody>
          <a:bodyPr>
            <a:normAutofit/>
          </a:bodyPr>
          <a:lstStyle/>
          <a:p>
            <a:pPr algn="ctr"/>
            <a:r>
              <a:rPr lang="en-US" dirty="0"/>
              <a:t>Hiring Requirements – 10,000               or more</a:t>
            </a:r>
          </a:p>
        </p:txBody>
      </p:sp>
      <p:sp>
        <p:nvSpPr>
          <p:cNvPr id="3" name="Content Placeholder 2"/>
          <p:cNvSpPr>
            <a:spLocks noGrp="1"/>
          </p:cNvSpPr>
          <p:nvPr>
            <p:ph idx="1"/>
          </p:nvPr>
        </p:nvSpPr>
        <p:spPr>
          <a:xfrm>
            <a:off x="1096206" y="1676400"/>
            <a:ext cx="7971594" cy="4648200"/>
          </a:xfrm>
        </p:spPr>
        <p:txBody>
          <a:bodyPr>
            <a:normAutofit/>
          </a:bodyPr>
          <a:lstStyle/>
          <a:p>
            <a:r>
              <a:rPr lang="en-US" dirty="0"/>
              <a:t>Bachelor’s degree, or equivalent educational experience with academic major in specific areas* </a:t>
            </a:r>
          </a:p>
          <a:p>
            <a:pPr marL="0" indent="0">
              <a:buNone/>
            </a:pPr>
            <a:r>
              <a:rPr lang="en-US" b="1" dirty="0">
                <a:solidFill>
                  <a:schemeClr val="accent2">
                    <a:lumMod val="75000"/>
                  </a:schemeClr>
                </a:solidFill>
              </a:rPr>
              <a:t>OR</a:t>
            </a:r>
            <a:r>
              <a:rPr lang="en-US" b="1" dirty="0">
                <a:solidFill>
                  <a:schemeClr val="accent5"/>
                </a:solidFill>
              </a:rPr>
              <a:t> </a:t>
            </a:r>
          </a:p>
          <a:p>
            <a:r>
              <a:rPr lang="en-US" dirty="0"/>
              <a:t>Bachelor’s degree in any academic major </a:t>
            </a:r>
            <a:r>
              <a:rPr lang="en-US" u="sng" dirty="0"/>
              <a:t>and </a:t>
            </a:r>
            <a:r>
              <a:rPr lang="en-US" dirty="0"/>
              <a:t>state-recognized certificate for school nutrition directors</a:t>
            </a:r>
          </a:p>
          <a:p>
            <a:pPr marL="0" indent="0">
              <a:buNone/>
            </a:pPr>
            <a:r>
              <a:rPr lang="en-US" b="1" dirty="0">
                <a:solidFill>
                  <a:schemeClr val="accent2">
                    <a:lumMod val="75000"/>
                  </a:schemeClr>
                </a:solidFill>
              </a:rPr>
              <a:t>OR</a:t>
            </a:r>
            <a:r>
              <a:rPr lang="en-US" b="1" dirty="0">
                <a:solidFill>
                  <a:schemeClr val="accent5"/>
                </a:solidFill>
              </a:rPr>
              <a:t> </a:t>
            </a:r>
          </a:p>
          <a:p>
            <a:r>
              <a:rPr lang="en-US" dirty="0"/>
              <a:t>Bachelor’s degree in any academic major </a:t>
            </a:r>
            <a:r>
              <a:rPr lang="en-US" u="sng" dirty="0"/>
              <a:t>and </a:t>
            </a:r>
            <a:r>
              <a:rPr lang="en-US" dirty="0"/>
              <a:t>at least 5 years experience in management of school nutrition programs. 	</a:t>
            </a:r>
          </a:p>
          <a:p>
            <a:pPr marL="0" indent="0">
              <a:buNone/>
            </a:pPr>
            <a:endParaRPr lang="en-US" b="1" dirty="0"/>
          </a:p>
          <a:p>
            <a:pPr marL="0" indent="0">
              <a:buNone/>
            </a:pPr>
            <a:r>
              <a:rPr lang="en-US" b="1" i="1" dirty="0">
                <a:solidFill>
                  <a:schemeClr val="accent2">
                    <a:lumMod val="75000"/>
                  </a:schemeClr>
                </a:solidFill>
              </a:rPr>
              <a:t>*Specific majors/areas of concentration: </a:t>
            </a:r>
            <a:r>
              <a:rPr lang="en-US" i="1" dirty="0"/>
              <a:t>Food &amp; nutrition, food service management, dietetics, family &amp; consumer sciences, nutrition education, culinary arts, business, or a related field.</a:t>
            </a:r>
          </a:p>
        </p:txBody>
      </p:sp>
      <p:sp>
        <p:nvSpPr>
          <p:cNvPr id="4" name="Slide Number Placeholder 3"/>
          <p:cNvSpPr>
            <a:spLocks noGrp="1"/>
          </p:cNvSpPr>
          <p:nvPr>
            <p:ph type="sldNum" sz="quarter" idx="12"/>
          </p:nvPr>
        </p:nvSpPr>
        <p:spPr/>
        <p:txBody>
          <a:bodyPr/>
          <a:lstStyle/>
          <a:p>
            <a:fld id="{FBBD4100-AD93-4CBF-AE4A-D64DA3F027C2}" type="slidenum">
              <a:rPr lang="en-US" smtClean="0"/>
              <a:t>6</a:t>
            </a:fld>
            <a:endParaRPr lang="en-US"/>
          </a:p>
        </p:txBody>
      </p:sp>
    </p:spTree>
    <p:extLst>
      <p:ext uri="{BB962C8B-B14F-4D97-AF65-F5344CB8AC3E}">
        <p14:creationId xmlns:p14="http://schemas.microsoft.com/office/powerpoint/2010/main" val="1314805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86201"/>
            <a:ext cx="6589199" cy="1280890"/>
          </a:xfrm>
        </p:spPr>
        <p:txBody>
          <a:bodyPr>
            <a:normAutofit/>
          </a:bodyPr>
          <a:lstStyle/>
          <a:p>
            <a:pPr algn="ctr"/>
            <a:r>
              <a:rPr lang="en-US" dirty="0"/>
              <a:t>Hiring Requirements – 2,500 – 9,999</a:t>
            </a:r>
          </a:p>
        </p:txBody>
      </p:sp>
      <p:sp>
        <p:nvSpPr>
          <p:cNvPr id="3" name="Content Placeholder 2"/>
          <p:cNvSpPr>
            <a:spLocks noGrp="1"/>
          </p:cNvSpPr>
          <p:nvPr>
            <p:ph idx="1"/>
          </p:nvPr>
        </p:nvSpPr>
        <p:spPr>
          <a:xfrm>
            <a:off x="1126107" y="1905000"/>
            <a:ext cx="7467600" cy="3886200"/>
          </a:xfrm>
        </p:spPr>
        <p:txBody>
          <a:bodyPr>
            <a:normAutofit fontScale="92500" lnSpcReduction="20000"/>
          </a:bodyPr>
          <a:lstStyle/>
          <a:p>
            <a:r>
              <a:rPr lang="en-US" dirty="0"/>
              <a:t>Bachelor’s degree, or equivalent educational experience with academic major in specific areas*</a:t>
            </a:r>
          </a:p>
          <a:p>
            <a:pPr marL="0" indent="0">
              <a:buNone/>
            </a:pPr>
            <a:r>
              <a:rPr lang="en-US" b="1" dirty="0">
                <a:solidFill>
                  <a:schemeClr val="accent2">
                    <a:lumMod val="75000"/>
                  </a:schemeClr>
                </a:solidFill>
              </a:rPr>
              <a:t>OR</a:t>
            </a:r>
            <a:r>
              <a:rPr lang="en-US" b="1" dirty="0">
                <a:solidFill>
                  <a:schemeClr val="accent5"/>
                </a:solidFill>
              </a:rPr>
              <a:t> </a:t>
            </a:r>
          </a:p>
          <a:p>
            <a:r>
              <a:rPr lang="en-US" dirty="0"/>
              <a:t>Bachelor’s degree in any academic major </a:t>
            </a:r>
            <a:r>
              <a:rPr lang="en-US" u="sng" dirty="0"/>
              <a:t>and</a:t>
            </a:r>
            <a:r>
              <a:rPr lang="en-US" dirty="0"/>
              <a:t> state-recognized certificate for school nutrition directors</a:t>
            </a:r>
          </a:p>
          <a:p>
            <a:pPr marL="0" indent="0">
              <a:buNone/>
            </a:pPr>
            <a:r>
              <a:rPr lang="en-US" b="1" dirty="0">
                <a:solidFill>
                  <a:schemeClr val="accent2">
                    <a:lumMod val="75000"/>
                  </a:schemeClr>
                </a:solidFill>
              </a:rPr>
              <a:t>OR</a:t>
            </a:r>
          </a:p>
          <a:p>
            <a:r>
              <a:rPr lang="en-US" dirty="0">
                <a:solidFill>
                  <a:schemeClr val="tx1"/>
                </a:solidFill>
              </a:rPr>
              <a:t>Associate degree or equivalent educational experience, with academic majors in specific areas*, </a:t>
            </a:r>
            <a:r>
              <a:rPr lang="en-US" u="sng" dirty="0">
                <a:solidFill>
                  <a:schemeClr val="tx1"/>
                </a:solidFill>
              </a:rPr>
              <a:t>and </a:t>
            </a:r>
            <a:r>
              <a:rPr lang="en-US" dirty="0">
                <a:solidFill>
                  <a:schemeClr val="tx1"/>
                </a:solidFill>
              </a:rPr>
              <a:t>at least 2 years of relevant school nutrition program experience.</a:t>
            </a:r>
          </a:p>
          <a:p>
            <a:pPr marL="0" indent="0">
              <a:buNone/>
            </a:pPr>
            <a:r>
              <a:rPr lang="en-US" b="1" dirty="0">
                <a:solidFill>
                  <a:schemeClr val="accent5"/>
                </a:solidFill>
              </a:rPr>
              <a:t> </a:t>
            </a:r>
          </a:p>
          <a:p>
            <a:pPr marL="0" indent="0">
              <a:buNone/>
            </a:pPr>
            <a:endParaRPr lang="en-US" dirty="0"/>
          </a:p>
          <a:p>
            <a:pPr marL="0" indent="0">
              <a:buNone/>
            </a:pPr>
            <a:r>
              <a:rPr lang="en-US" b="1" i="1" dirty="0"/>
              <a:t>*Specific majors/areas of concentration: </a:t>
            </a:r>
            <a:r>
              <a:rPr lang="en-US" i="1" dirty="0"/>
              <a:t>Food &amp; nutrition, food service management, dietetics, family &amp; consumer sciences, nutrition education, culinary arts, business, or a related field.	</a:t>
            </a:r>
          </a:p>
        </p:txBody>
      </p:sp>
      <p:sp>
        <p:nvSpPr>
          <p:cNvPr id="4" name="Slide Number Placeholder 3"/>
          <p:cNvSpPr>
            <a:spLocks noGrp="1"/>
          </p:cNvSpPr>
          <p:nvPr>
            <p:ph type="sldNum" sz="quarter" idx="12"/>
          </p:nvPr>
        </p:nvSpPr>
        <p:spPr/>
        <p:txBody>
          <a:bodyPr/>
          <a:lstStyle/>
          <a:p>
            <a:fld id="{FBBD4100-AD93-4CBF-AE4A-D64DA3F027C2}" type="slidenum">
              <a:rPr lang="en-US" smtClean="0"/>
              <a:t>7</a:t>
            </a:fld>
            <a:endParaRPr lang="en-US" dirty="0"/>
          </a:p>
        </p:txBody>
      </p:sp>
    </p:spTree>
    <p:extLst>
      <p:ext uri="{BB962C8B-B14F-4D97-AF65-F5344CB8AC3E}">
        <p14:creationId xmlns:p14="http://schemas.microsoft.com/office/powerpoint/2010/main" val="217831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F6B53-98CF-4275-A16D-192F19FA0912}"/>
              </a:ext>
            </a:extLst>
          </p:cNvPr>
          <p:cNvSpPr>
            <a:spLocks noGrp="1"/>
          </p:cNvSpPr>
          <p:nvPr>
            <p:ph type="title"/>
          </p:nvPr>
        </p:nvSpPr>
        <p:spPr>
          <a:xfrm>
            <a:off x="1945201" y="624110"/>
            <a:ext cx="6589199" cy="671290"/>
          </a:xfrm>
        </p:spPr>
        <p:txBody>
          <a:bodyPr/>
          <a:lstStyle/>
          <a:p>
            <a:pPr algn="ctr"/>
            <a:r>
              <a:rPr lang="en-US" dirty="0"/>
              <a:t>New Updates</a:t>
            </a:r>
          </a:p>
        </p:txBody>
      </p:sp>
      <p:sp>
        <p:nvSpPr>
          <p:cNvPr id="3" name="Content Placeholder 2">
            <a:extLst>
              <a:ext uri="{FF2B5EF4-FFF2-40B4-BE49-F238E27FC236}">
                <a16:creationId xmlns:a16="http://schemas.microsoft.com/office/drawing/2014/main" id="{1FA41A84-E48B-4299-B254-C96E7106C540}"/>
              </a:ext>
            </a:extLst>
          </p:cNvPr>
          <p:cNvSpPr>
            <a:spLocks noGrp="1"/>
          </p:cNvSpPr>
          <p:nvPr>
            <p:ph idx="1"/>
          </p:nvPr>
        </p:nvSpPr>
        <p:spPr>
          <a:xfrm>
            <a:off x="1524000" y="1295400"/>
            <a:ext cx="7162800" cy="5105400"/>
          </a:xfrm>
        </p:spPr>
        <p:txBody>
          <a:bodyPr>
            <a:normAutofit/>
          </a:bodyPr>
          <a:lstStyle/>
          <a:p>
            <a:pPr marL="0" indent="0">
              <a:buNone/>
            </a:pPr>
            <a:r>
              <a:rPr lang="en-US" sz="2400" dirty="0"/>
              <a:t>As of April 30, 2019</a:t>
            </a:r>
          </a:p>
          <a:p>
            <a:r>
              <a:rPr lang="en-US" sz="2000" dirty="0"/>
              <a:t>LEA’s with 2,499 or fewer students, are required to have relevant food service experience rather than school nutrition program experience for NEW school nutrition program directors.</a:t>
            </a:r>
          </a:p>
          <a:p>
            <a:r>
              <a:rPr lang="en-US" sz="2000" dirty="0"/>
              <a:t>State agencies may consider documented volunteer or unpaid work as relevant experience for new school nutrition program directors in LEA’s with 2,499 or fewer students.</a:t>
            </a:r>
          </a:p>
          <a:p>
            <a:r>
              <a:rPr lang="en-US" sz="2000" dirty="0"/>
              <a:t>State agencies are allowed the discretion to accept less than the required years of food service experience when an applicant for a new director position in an LEA with fewer than 500 students meets the minimum required education.</a:t>
            </a:r>
          </a:p>
        </p:txBody>
      </p:sp>
      <p:sp>
        <p:nvSpPr>
          <p:cNvPr id="4" name="Slide Number Placeholder 3">
            <a:extLst>
              <a:ext uri="{FF2B5EF4-FFF2-40B4-BE49-F238E27FC236}">
                <a16:creationId xmlns:a16="http://schemas.microsoft.com/office/drawing/2014/main" id="{54044AFE-062F-4392-BC5C-A3128C2EDCDC}"/>
              </a:ext>
            </a:extLst>
          </p:cNvPr>
          <p:cNvSpPr>
            <a:spLocks noGrp="1"/>
          </p:cNvSpPr>
          <p:nvPr>
            <p:ph type="sldNum" sz="quarter" idx="12"/>
          </p:nvPr>
        </p:nvSpPr>
        <p:spPr/>
        <p:txBody>
          <a:bodyPr/>
          <a:lstStyle/>
          <a:p>
            <a:fld id="{FBBD4100-AD93-4CBF-AE4A-D64DA3F027C2}" type="slidenum">
              <a:rPr lang="en-US" smtClean="0"/>
              <a:t>8</a:t>
            </a:fld>
            <a:endParaRPr lang="en-US"/>
          </a:p>
        </p:txBody>
      </p:sp>
    </p:spTree>
    <p:extLst>
      <p:ext uri="{BB962C8B-B14F-4D97-AF65-F5344CB8AC3E}">
        <p14:creationId xmlns:p14="http://schemas.microsoft.com/office/powerpoint/2010/main" val="238596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2557" y="135130"/>
            <a:ext cx="7772400" cy="715962"/>
          </a:xfrm>
        </p:spPr>
        <p:txBody>
          <a:bodyPr>
            <a:normAutofit/>
          </a:bodyPr>
          <a:lstStyle/>
          <a:p>
            <a:r>
              <a:rPr lang="en-US" dirty="0"/>
              <a:t>Hiring Requirements – 2,499 or less</a:t>
            </a:r>
          </a:p>
        </p:txBody>
      </p:sp>
      <p:sp>
        <p:nvSpPr>
          <p:cNvPr id="3" name="Content Placeholder 2"/>
          <p:cNvSpPr>
            <a:spLocks noGrp="1"/>
          </p:cNvSpPr>
          <p:nvPr>
            <p:ph idx="1"/>
          </p:nvPr>
        </p:nvSpPr>
        <p:spPr>
          <a:xfrm>
            <a:off x="882556" y="1503744"/>
            <a:ext cx="8032843" cy="4973255"/>
          </a:xfrm>
        </p:spPr>
        <p:txBody>
          <a:bodyPr>
            <a:normAutofit/>
          </a:bodyPr>
          <a:lstStyle/>
          <a:p>
            <a:r>
              <a:rPr lang="en-US" dirty="0"/>
              <a:t>Bachelor’s degree or equivalent educational experience, with academic major in specific areas* </a:t>
            </a:r>
          </a:p>
          <a:p>
            <a:pPr marL="0" indent="0">
              <a:buNone/>
            </a:pPr>
            <a:r>
              <a:rPr lang="en-US" b="1" dirty="0">
                <a:solidFill>
                  <a:schemeClr val="accent2">
                    <a:lumMod val="75000"/>
                  </a:schemeClr>
                </a:solidFill>
              </a:rPr>
              <a:t>OR</a:t>
            </a:r>
            <a:r>
              <a:rPr lang="en-US" b="1" dirty="0">
                <a:solidFill>
                  <a:schemeClr val="accent5"/>
                </a:solidFill>
              </a:rPr>
              <a:t> </a:t>
            </a:r>
          </a:p>
          <a:p>
            <a:r>
              <a:rPr lang="en-US" dirty="0"/>
              <a:t>Bachelor’s degree in any academic major </a:t>
            </a:r>
            <a:r>
              <a:rPr lang="en-US" u="sng" dirty="0"/>
              <a:t>and</a:t>
            </a:r>
            <a:r>
              <a:rPr lang="en-US" dirty="0"/>
              <a:t> state-recognized certificate for school nutrition directors (</a:t>
            </a:r>
            <a:r>
              <a:rPr lang="en-US" dirty="0">
                <a:hlinkClick r:id="rId2"/>
              </a:rPr>
              <a:t>School Nutrition Association SNS Certification</a:t>
            </a:r>
            <a:r>
              <a:rPr lang="en-US" dirty="0"/>
              <a:t>), or at least 1 year experience of relevant food service experience</a:t>
            </a:r>
          </a:p>
          <a:p>
            <a:pPr marL="0" indent="0">
              <a:buNone/>
            </a:pPr>
            <a:r>
              <a:rPr lang="en-US" b="1" dirty="0">
                <a:solidFill>
                  <a:schemeClr val="accent2">
                    <a:lumMod val="75000"/>
                  </a:schemeClr>
                </a:solidFill>
              </a:rPr>
              <a:t>OR</a:t>
            </a:r>
            <a:r>
              <a:rPr lang="en-US" b="1" dirty="0">
                <a:solidFill>
                  <a:schemeClr val="accent5"/>
                </a:solidFill>
              </a:rPr>
              <a:t> </a:t>
            </a:r>
          </a:p>
          <a:p>
            <a:r>
              <a:rPr lang="en-US" dirty="0"/>
              <a:t>Associate degree or equivalent educational experience with academic major in specific areas* </a:t>
            </a:r>
            <a:r>
              <a:rPr lang="en-US" u="sng" dirty="0"/>
              <a:t>and </a:t>
            </a:r>
            <a:r>
              <a:rPr lang="en-US" dirty="0"/>
              <a:t>at least 1 year of relevant food service experience</a:t>
            </a:r>
          </a:p>
          <a:p>
            <a:pPr marL="0" indent="0">
              <a:buNone/>
            </a:pPr>
            <a:r>
              <a:rPr lang="en-US" b="1" dirty="0">
                <a:solidFill>
                  <a:schemeClr val="accent2">
                    <a:lumMod val="75000"/>
                  </a:schemeClr>
                </a:solidFill>
              </a:rPr>
              <a:t>OR</a:t>
            </a:r>
          </a:p>
          <a:p>
            <a:r>
              <a:rPr lang="en-US" dirty="0">
                <a:solidFill>
                  <a:schemeClr val="tx1"/>
                </a:solidFill>
              </a:rPr>
              <a:t>High School Diploma (or GED) </a:t>
            </a:r>
            <a:r>
              <a:rPr lang="en-US" u="sng" dirty="0">
                <a:solidFill>
                  <a:schemeClr val="tx1"/>
                </a:solidFill>
              </a:rPr>
              <a:t>and</a:t>
            </a:r>
            <a:r>
              <a:rPr lang="en-US" dirty="0">
                <a:solidFill>
                  <a:schemeClr val="tx1"/>
                </a:solidFill>
              </a:rPr>
              <a:t> at least 3 years relevant experience in food service</a:t>
            </a:r>
          </a:p>
        </p:txBody>
      </p:sp>
      <p:sp>
        <p:nvSpPr>
          <p:cNvPr id="4" name="Slide Number Placeholder 3"/>
          <p:cNvSpPr>
            <a:spLocks noGrp="1"/>
          </p:cNvSpPr>
          <p:nvPr>
            <p:ph type="sldNum" sz="quarter" idx="12"/>
          </p:nvPr>
        </p:nvSpPr>
        <p:spPr/>
        <p:txBody>
          <a:bodyPr/>
          <a:lstStyle/>
          <a:p>
            <a:fld id="{FBBD4100-AD93-4CBF-AE4A-D64DA3F027C2}" type="slidenum">
              <a:rPr lang="en-US" smtClean="0"/>
              <a:t>9</a:t>
            </a:fld>
            <a:endParaRPr lang="en-US" dirty="0"/>
          </a:p>
        </p:txBody>
      </p:sp>
    </p:spTree>
    <p:extLst>
      <p:ext uri="{BB962C8B-B14F-4D97-AF65-F5344CB8AC3E}">
        <p14:creationId xmlns:p14="http://schemas.microsoft.com/office/powerpoint/2010/main" val="75271777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1222</TotalTime>
  <Words>2482</Words>
  <Application>Microsoft Office PowerPoint</Application>
  <PresentationFormat>On-screen Show (4:3)</PresentationFormat>
  <Paragraphs>291</Paragraphs>
  <Slides>31</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Century Gothic</vt:lpstr>
      <vt:lpstr>Wingdings 2</vt:lpstr>
      <vt:lpstr>Wingdings 3</vt:lpstr>
      <vt:lpstr>Wisp</vt:lpstr>
      <vt:lpstr>Professional Standards       April 2019 update</vt:lpstr>
      <vt:lpstr>Professional Standards                   Regulation</vt:lpstr>
      <vt:lpstr>Why does School Nutrition have    Professional Standard       Requirements?</vt:lpstr>
      <vt:lpstr>Hiring Standards</vt:lpstr>
      <vt:lpstr>   Hiring Requirements</vt:lpstr>
      <vt:lpstr>Hiring Requirements – 10,000               or more</vt:lpstr>
      <vt:lpstr>Hiring Requirements – 2,500 – 9,999</vt:lpstr>
      <vt:lpstr>New Updates</vt:lpstr>
      <vt:lpstr>Hiring Requirements – 2,499 or less</vt:lpstr>
      <vt:lpstr>Hiring Requirements – Less than 500</vt:lpstr>
      <vt:lpstr>New Updates</vt:lpstr>
      <vt:lpstr>Annual Training Requirements</vt:lpstr>
      <vt:lpstr>Position Definitions ≠ Job Titles</vt:lpstr>
      <vt:lpstr>Position Definitions</vt:lpstr>
      <vt:lpstr>            Shared Roles in the SFA</vt:lpstr>
      <vt:lpstr>   Food Service Management        Companies</vt:lpstr>
      <vt:lpstr>Other Staff that May Fall Under               the Professional Standards     Requirements</vt:lpstr>
      <vt:lpstr>          Exempt Staff</vt:lpstr>
      <vt:lpstr>Exempt Staff, continued</vt:lpstr>
      <vt:lpstr>Key Learning Areas</vt:lpstr>
      <vt:lpstr>Training that Does Not Count</vt:lpstr>
      <vt:lpstr>How to obtain training hours?</vt:lpstr>
      <vt:lpstr>What do I need for documentation?</vt:lpstr>
      <vt:lpstr>How do I track my training?</vt:lpstr>
      <vt:lpstr>State Agency Requirements</vt:lpstr>
      <vt:lpstr>Professional Standards Resources</vt:lpstr>
      <vt:lpstr>Training Resources</vt:lpstr>
      <vt:lpstr>Training Tracking Tool Resources</vt:lpstr>
      <vt:lpstr>Final Regulation &amp; more</vt:lpstr>
      <vt:lpstr>Professional Standards Rule April 30, 2019</vt:lpstr>
      <vt:lpstr>Thank you!</vt:lpstr>
    </vt:vector>
  </TitlesOfParts>
  <Company>State of South Dakota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Professional Standards Rule</dc:title>
  <dc:creator>Ingalls, Rob</dc:creator>
  <cp:lastModifiedBy>Henrichsen, Beth</cp:lastModifiedBy>
  <cp:revision>68</cp:revision>
  <dcterms:created xsi:type="dcterms:W3CDTF">2015-11-18T16:57:36Z</dcterms:created>
  <dcterms:modified xsi:type="dcterms:W3CDTF">2019-05-13T17:26:55Z</dcterms:modified>
</cp:coreProperties>
</file>