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6" r:id="rId2"/>
    <p:sldId id="259"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88" autoAdjust="0"/>
  </p:normalViewPr>
  <p:slideViewPr>
    <p:cSldViewPr>
      <p:cViewPr>
        <p:scale>
          <a:sx n="78" d="100"/>
          <a:sy n="78"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3EB19-B3C7-45DB-A344-22F5E9410FD7}" type="datetimeFigureOut">
              <a:rPr lang="en-US" smtClean="0"/>
              <a:t>08/25/2017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15FB0-595E-42EB-9A9E-6B420D7FE574}" type="slidenum">
              <a:rPr lang="en-US" smtClean="0"/>
              <a:t>‹#›</a:t>
            </a:fld>
            <a:endParaRPr lang="en-US"/>
          </a:p>
        </p:txBody>
      </p:sp>
    </p:spTree>
    <p:extLst>
      <p:ext uri="{BB962C8B-B14F-4D97-AF65-F5344CB8AC3E}">
        <p14:creationId xmlns:p14="http://schemas.microsoft.com/office/powerpoint/2010/main" val="398779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E515B9-635E-447C-8134-7D59242BB9D6}" type="slidenum">
              <a:rPr lang="en-US" altLang="en-US" smtClean="0"/>
              <a:pPr eaLnBrk="1" hangingPunct="1">
                <a:spcBef>
                  <a:spcPct val="0"/>
                </a:spcBef>
              </a:pPr>
              <a:t>1</a:t>
            </a:fld>
            <a:endParaRPr lang="en-US" altLang="en-US" smtClean="0"/>
          </a:p>
        </p:txBody>
      </p:sp>
      <p:sp>
        <p:nvSpPr>
          <p:cNvPr id="107523"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a:lstStyle/>
          <a:p>
            <a:pPr marL="224325" indent="-224325">
              <a:defRPr/>
            </a:pPr>
            <a:r>
              <a:rPr lang="en-US" dirty="0" smtClean="0"/>
              <a:t>Good day,</a:t>
            </a:r>
          </a:p>
          <a:p>
            <a:pPr marL="224325" indent="-224325">
              <a:defRPr/>
            </a:pPr>
            <a:r>
              <a:rPr lang="en-US" dirty="0" smtClean="0"/>
              <a:t>The following presentation will include</a:t>
            </a:r>
            <a:r>
              <a:rPr lang="en-US" baseline="0" dirty="0" smtClean="0"/>
              <a:t> instructions on how to submit claims in </a:t>
            </a:r>
            <a:r>
              <a:rPr lang="en-US" baseline="0" dirty="0" err="1" smtClean="0"/>
              <a:t>iCAN</a:t>
            </a:r>
            <a:r>
              <a:rPr lang="en-US" baseline="0" dirty="0" smtClean="0"/>
              <a:t> for the Fresh Fruit and Vegetable Program.</a:t>
            </a:r>
            <a:endParaRPr lang="en-US" dirty="0" smtClean="0"/>
          </a:p>
          <a:p>
            <a:pPr marL="224325" indent="-224325">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r>
              <a:rPr lang="en-US" altLang="en-US" dirty="0" smtClean="0"/>
              <a:t>When claiming personnel costs in the Operational</a:t>
            </a:r>
            <a:r>
              <a:rPr lang="en-US" altLang="en-US" baseline="0" dirty="0" smtClean="0"/>
              <a:t> Costs section</a:t>
            </a:r>
            <a:r>
              <a:rPr lang="en-US" altLang="en-US" dirty="0" smtClean="0"/>
              <a:t>, provide the employee’s name, and a brief statement on work completed.  Include number of hours claimed from the month for FFVP, and the hourly rate.  Labor cost will be automatically calculated.  As a reminder, you do not need to claim labor.  In our example,</a:t>
            </a:r>
            <a:r>
              <a:rPr lang="en-US" altLang="en-US" baseline="0" dirty="0" smtClean="0"/>
              <a:t> we can see that Sally Strawberry worked 20 hours of FFVP over the month, at a rate of 15 dollars per hour, which calculates $300 of FFVP labor over the month.</a:t>
            </a:r>
            <a:endParaRPr lang="en-US" altLang="en-US" dirty="0" smtClean="0"/>
          </a:p>
          <a:p>
            <a:endParaRPr lang="en-US" altLang="en-US" dirty="0" smtClean="0"/>
          </a:p>
          <a:p>
            <a:r>
              <a:rPr lang="en-US" altLang="en-US" dirty="0" smtClean="0"/>
              <a:t>For Small supplies, provide a product description, and number of units with the cost per unit.  The total unit cost will automatically calculate.  Here in our example, we can see that 2 units of </a:t>
            </a:r>
            <a:r>
              <a:rPr lang="en-US" altLang="en-US" dirty="0" err="1" smtClean="0"/>
              <a:t>Lowfat</a:t>
            </a:r>
            <a:r>
              <a:rPr lang="en-US" altLang="en-US" dirty="0" smtClean="0"/>
              <a:t> Peanut</a:t>
            </a:r>
            <a:r>
              <a:rPr lang="en-US" altLang="en-US" baseline="0" dirty="0" smtClean="0"/>
              <a:t> Butter were claimed at a cost of 6.99 per unit.</a:t>
            </a:r>
            <a:endParaRPr lang="en-US" altLang="en-US" dirty="0" smtClean="0"/>
          </a:p>
          <a:p>
            <a:endParaRPr lang="en-US" altLang="en-US" dirty="0" smtClean="0"/>
          </a:p>
          <a:p>
            <a:r>
              <a:rPr lang="en-US" altLang="en-US" dirty="0" smtClean="0"/>
              <a:t>Once</a:t>
            </a:r>
            <a:r>
              <a:rPr lang="en-US" altLang="en-US" baseline="0" dirty="0" smtClean="0"/>
              <a:t> you are finished with this section, click Save.</a:t>
            </a:r>
            <a:endParaRPr lang="en-US" altLang="en-US" dirty="0" smtClean="0"/>
          </a:p>
          <a:p>
            <a:endParaRPr lang="en-US" altLang="en-US" dirty="0" smtClean="0"/>
          </a:p>
        </p:txBody>
      </p:sp>
      <p:sp>
        <p:nvSpPr>
          <p:cNvPr id="16384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24C56B-A208-4A63-8FC7-64C1A76A05CC}"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altLang="en-US" dirty="0" smtClean="0"/>
              <a:t>After clicking Save, click Finish if you are ready to submit.  Remember to include number of operational</a:t>
            </a:r>
            <a:r>
              <a:rPr lang="en-US" altLang="en-US" baseline="0" dirty="0" smtClean="0"/>
              <a:t> days for the claim month.</a:t>
            </a:r>
            <a:endParaRPr lang="en-US" altLang="en-US" dirty="0" smtClean="0"/>
          </a:p>
          <a:p>
            <a:endParaRPr lang="en-US" altLang="en-US" dirty="0" smtClean="0"/>
          </a:p>
          <a:p>
            <a:r>
              <a:rPr lang="en-US" altLang="en-US" dirty="0" smtClean="0"/>
              <a:t>Next, you will see a red button that says ‘Submit for Payment’.  When you are ready to submit, click this button.  </a:t>
            </a:r>
          </a:p>
          <a:p>
            <a:endParaRPr lang="en-US" altLang="en-US" dirty="0" smtClean="0"/>
          </a:p>
          <a:p>
            <a:r>
              <a:rPr lang="en-US" altLang="en-US" dirty="0" smtClean="0"/>
              <a:t>After submitting for payment, your claim status will indicate ‘Pending Approval’.</a:t>
            </a:r>
          </a:p>
        </p:txBody>
      </p:sp>
      <p:sp>
        <p:nvSpPr>
          <p:cNvPr id="16486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F8F99D-B021-4E68-8575-9A13EFC94DA5}"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r>
              <a:rPr lang="en-US" altLang="en-US" smtClean="0"/>
              <a:t>Keep invoices on file at your school.  You do not need to submit the invoices to the CANS office.</a:t>
            </a:r>
          </a:p>
          <a:p>
            <a:endParaRPr lang="en-US" altLang="en-US" smtClean="0"/>
          </a:p>
          <a:p>
            <a:r>
              <a:rPr lang="en-US" altLang="en-US" smtClean="0"/>
              <a:t>Some schools order all FFVP products within the same invoice as other food for other programs.  This is fine.  It would be best practice to have a copy of the invoice, and highlight the FFVP items.</a:t>
            </a:r>
          </a:p>
        </p:txBody>
      </p:sp>
      <p:sp>
        <p:nvSpPr>
          <p:cNvPr id="16589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9AFC41-105C-4434-998B-0467E1A09C95}"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US" altLang="en-US" smtClean="0"/>
              <a:t>Other schools are able to have the FFVP items broken out from the main invoices.  This seems to work well for many schools.</a:t>
            </a:r>
          </a:p>
        </p:txBody>
      </p:sp>
      <p:sp>
        <p:nvSpPr>
          <p:cNvPr id="16691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BFB259-727E-45B7-AF8D-D0873B84724C}"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r>
              <a:rPr lang="en-US" altLang="en-US" smtClean="0"/>
              <a:t>If you are claiming labor with FFVP money, remember to develop a method of tracking the labor designated as FFVP to be claimed.</a:t>
            </a:r>
          </a:p>
        </p:txBody>
      </p:sp>
      <p:sp>
        <p:nvSpPr>
          <p:cNvPr id="16794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E73C9A-79DC-487E-8017-4EA168E56801}"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r>
              <a:rPr lang="en-US" altLang="en-US" dirty="0" smtClean="0"/>
              <a:t>Schools must complete a new claim each month using the same process each month</a:t>
            </a:r>
          </a:p>
          <a:p>
            <a:pPr lvl="1"/>
            <a:r>
              <a:rPr lang="en-US" altLang="en-US" dirty="0" smtClean="0"/>
              <a:t>No data will carry over</a:t>
            </a:r>
          </a:p>
          <a:p>
            <a:r>
              <a:rPr lang="en-US" altLang="en-US" dirty="0" smtClean="0"/>
              <a:t>If revisions need to be made to any already submitted claim, submit the revised claim and the difference will be reimbursed if approved. </a:t>
            </a:r>
          </a:p>
          <a:p>
            <a:endParaRPr lang="en-US" altLang="en-US" dirty="0" smtClean="0"/>
          </a:p>
          <a:p>
            <a:r>
              <a:rPr lang="en-US" altLang="en-US" dirty="0" smtClean="0"/>
              <a:t>You can complete a revised claim on </a:t>
            </a:r>
            <a:r>
              <a:rPr lang="en-US" altLang="en-US" dirty="0" err="1" smtClean="0"/>
              <a:t>iCAN</a:t>
            </a:r>
            <a:r>
              <a:rPr lang="en-US" altLang="en-US" dirty="0" smtClean="0"/>
              <a:t>, if needed.  If difficulty</a:t>
            </a:r>
            <a:r>
              <a:rPr lang="en-US" altLang="en-US" baseline="0" dirty="0" smtClean="0"/>
              <a:t> with filing a second claim occurs, please contact myself or Dawn.</a:t>
            </a:r>
            <a:endParaRPr lang="en-US" altLang="en-US" dirty="0" smtClean="0"/>
          </a:p>
        </p:txBody>
      </p:sp>
      <p:sp>
        <p:nvSpPr>
          <p:cNvPr id="168964"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0F48EE73-688D-426D-BA52-C3BF17647F00}" type="slidenum">
              <a:rPr lang="en-US" altLang="en-US" smtClean="0"/>
              <a:pPr eaLnBrk="1" hangingPunct="1"/>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r>
              <a:rPr lang="en-US" altLang="en-US" dirty="0" smtClean="0"/>
              <a:t>And lastly, the One time Exception.</a:t>
            </a:r>
          </a:p>
          <a:p>
            <a:endParaRPr lang="en-US" altLang="en-US" dirty="0" smtClean="0"/>
          </a:p>
          <a:p>
            <a:r>
              <a:rPr lang="en-US" altLang="en-US" dirty="0" smtClean="0"/>
              <a:t>If something comes up where a claim is not submitted by the deadline, a one-time exception can be filed. </a:t>
            </a:r>
          </a:p>
          <a:p>
            <a:r>
              <a:rPr lang="en-US" altLang="en-US" dirty="0" smtClean="0"/>
              <a:t>School districts can only submit a one-time exception form once every three years. </a:t>
            </a:r>
          </a:p>
          <a:p>
            <a:r>
              <a:rPr lang="en-US" altLang="en-US" dirty="0" smtClean="0"/>
              <a:t>If your school has submitted a one-time exception within the last 3 years, your claim will not be reimbursed if submitted after the deadline. </a:t>
            </a:r>
          </a:p>
          <a:p>
            <a:endParaRPr lang="en-US" altLang="en-US" dirty="0" smtClean="0"/>
          </a:p>
          <a:p>
            <a:r>
              <a:rPr lang="en-US" altLang="en-US" dirty="0" smtClean="0"/>
              <a:t>If one-time exception use is needed, please contact myself or Dawn Boyle, as submitting a claim outside of the due date window will trigger an error.</a:t>
            </a:r>
          </a:p>
        </p:txBody>
      </p:sp>
      <p:sp>
        <p:nvSpPr>
          <p:cNvPr id="16998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0124C2-A8E4-4630-A229-29C88EFBDBC8}"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observing the FFVP Claim Submission Instructions</a:t>
            </a:r>
            <a:r>
              <a:rPr lang="en-US" baseline="0" dirty="0" smtClean="0"/>
              <a:t> for </a:t>
            </a:r>
            <a:r>
              <a:rPr lang="en-US" baseline="0" dirty="0" err="1" smtClean="0"/>
              <a:t>iCAN</a:t>
            </a:r>
            <a:r>
              <a:rPr lang="en-US" baseline="0" dirty="0" smtClean="0"/>
              <a:t>.  Additionally, we have posted instruction on FFVP claim submission on the </a:t>
            </a:r>
            <a:r>
              <a:rPr lang="en-US" baseline="0" dirty="0" err="1" smtClean="0"/>
              <a:t>iCAN</a:t>
            </a:r>
            <a:r>
              <a:rPr lang="en-US" baseline="0" dirty="0" smtClean="0"/>
              <a:t> webpage.  Please feel free to take a look, as the printed instructions have been helpful to others.</a:t>
            </a:r>
          </a:p>
          <a:p>
            <a:endParaRPr lang="en-US" baseline="0" dirty="0" smtClean="0"/>
          </a:p>
          <a:p>
            <a:r>
              <a:rPr lang="en-US" baseline="0" dirty="0" smtClean="0"/>
              <a:t>Please feel free to contact me with any questions.</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AA71639F-8D1B-4002-A629-E6AD17EE8A01}" type="slidenum">
              <a:rPr lang="en-US" smtClean="0"/>
              <a:t>17</a:t>
            </a:fld>
            <a:endParaRPr lang="en-US"/>
          </a:p>
        </p:txBody>
      </p:sp>
    </p:spTree>
    <p:extLst>
      <p:ext uri="{BB962C8B-B14F-4D97-AF65-F5344CB8AC3E}">
        <p14:creationId xmlns:p14="http://schemas.microsoft.com/office/powerpoint/2010/main" val="197235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Establish a method to ensure that whomever is responsible for ordering product is aware of the</a:t>
            </a:r>
            <a:r>
              <a:rPr lang="en-US" baseline="0" dirty="0" smtClean="0"/>
              <a:t> amount of allocation remaining.  Remember to spend your funds responsibly.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Consider using the budget tracker form, or determine a weekly average of your allocation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4B915FB0-595E-42EB-9A9E-6B420D7FE574}" type="slidenum">
              <a:rPr lang="en-US" smtClean="0"/>
              <a:t>2</a:t>
            </a:fld>
            <a:endParaRPr lang="en-US"/>
          </a:p>
        </p:txBody>
      </p:sp>
    </p:spTree>
    <p:extLst>
      <p:ext uri="{BB962C8B-B14F-4D97-AF65-F5344CB8AC3E}">
        <p14:creationId xmlns:p14="http://schemas.microsoft.com/office/powerpoint/2010/main" val="94928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Claiming for the FFVP follows the same 60/90 day rule as other programs like NSLP and SBP.</a:t>
            </a:r>
          </a:p>
          <a:p>
            <a:endParaRPr lang="en-US" dirty="0"/>
          </a:p>
        </p:txBody>
      </p:sp>
      <p:sp>
        <p:nvSpPr>
          <p:cNvPr id="4" name="Slide Number Placeholder 3"/>
          <p:cNvSpPr>
            <a:spLocks noGrp="1"/>
          </p:cNvSpPr>
          <p:nvPr>
            <p:ph type="sldNum" sz="quarter" idx="10"/>
          </p:nvPr>
        </p:nvSpPr>
        <p:spPr/>
        <p:txBody>
          <a:bodyPr/>
          <a:lstStyle/>
          <a:p>
            <a:fld id="{4B915FB0-595E-42EB-9A9E-6B420D7FE574}" type="slidenum">
              <a:rPr lang="en-US" smtClean="0"/>
              <a:t>3</a:t>
            </a:fld>
            <a:endParaRPr lang="en-US"/>
          </a:p>
        </p:txBody>
      </p:sp>
    </p:spTree>
    <p:extLst>
      <p:ext uri="{BB962C8B-B14F-4D97-AF65-F5344CB8AC3E}">
        <p14:creationId xmlns:p14="http://schemas.microsoft.com/office/powerpoint/2010/main" val="199667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r>
              <a:rPr lang="en-US" altLang="en-US" dirty="0" smtClean="0"/>
              <a:t>FFVP claims for reimbursement are to be submitted through the </a:t>
            </a:r>
            <a:r>
              <a:rPr lang="en-US" altLang="en-US" dirty="0" err="1" smtClean="0"/>
              <a:t>iCAN</a:t>
            </a:r>
            <a:r>
              <a:rPr lang="en-US" altLang="en-US" dirty="0" smtClean="0"/>
              <a:t> system.  If you are a previous participant, the same information previously provided will be included. Best practice would be to keep a copy of the </a:t>
            </a:r>
            <a:r>
              <a:rPr lang="en-US" altLang="en-US" dirty="0" err="1" smtClean="0"/>
              <a:t>iCAN</a:t>
            </a:r>
            <a:r>
              <a:rPr lang="en-US" altLang="en-US" dirty="0" smtClean="0"/>
              <a:t> FFVP claim instructions for the first few months until you feel comfortable.  The FFVP Coordinator should have received the instructions. We will look more closely at the claim form and process momentarily. </a:t>
            </a:r>
          </a:p>
        </p:txBody>
      </p:sp>
      <p:sp>
        <p:nvSpPr>
          <p:cNvPr id="15872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D4201C-AB84-495D-BA89-A6AF204B50F3}"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costs are allocated</a:t>
            </a:r>
            <a:r>
              <a:rPr lang="en-US" baseline="0" dirty="0" smtClean="0"/>
              <a:t> to individual sites.  A separate claim for reimbursement must be submitted for each site.  This would include fruit and vegetable purchases per site, labor per site (if claimed), small supplies, and equipment.</a:t>
            </a:r>
            <a:endParaRPr lang="en-US" dirty="0"/>
          </a:p>
        </p:txBody>
      </p:sp>
      <p:sp>
        <p:nvSpPr>
          <p:cNvPr id="4" name="Slide Number Placeholder 3"/>
          <p:cNvSpPr>
            <a:spLocks noGrp="1"/>
          </p:cNvSpPr>
          <p:nvPr>
            <p:ph type="sldNum" sz="quarter" idx="10"/>
          </p:nvPr>
        </p:nvSpPr>
        <p:spPr/>
        <p:txBody>
          <a:bodyPr/>
          <a:lstStyle/>
          <a:p>
            <a:fld id="{4B915FB0-595E-42EB-9A9E-6B420D7FE574}" type="slidenum">
              <a:rPr lang="en-US" smtClean="0"/>
              <a:t>5</a:t>
            </a:fld>
            <a:endParaRPr lang="en-US"/>
          </a:p>
        </p:txBody>
      </p:sp>
    </p:spTree>
    <p:extLst>
      <p:ext uri="{BB962C8B-B14F-4D97-AF65-F5344CB8AC3E}">
        <p14:creationId xmlns:p14="http://schemas.microsoft.com/office/powerpoint/2010/main" val="327074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dirty="0" smtClean="0"/>
              <a:t>After logging in to </a:t>
            </a:r>
            <a:r>
              <a:rPr lang="en-US" altLang="en-US" dirty="0" err="1" smtClean="0"/>
              <a:t>iCAN</a:t>
            </a:r>
            <a:r>
              <a:rPr lang="en-US" altLang="en-US" dirty="0" smtClean="0"/>
              <a:t>, you will select the claims button on the top,</a:t>
            </a:r>
            <a:r>
              <a:rPr lang="en-US" altLang="en-US" baseline="0" dirty="0" smtClean="0"/>
              <a:t> as we can see in figure 1.</a:t>
            </a:r>
            <a:endParaRPr lang="en-US" altLang="en-US" dirty="0" smtClean="0"/>
          </a:p>
          <a:p>
            <a:endParaRPr lang="en-US" altLang="en-US" dirty="0" smtClean="0"/>
          </a:p>
          <a:p>
            <a:r>
              <a:rPr lang="en-US" altLang="en-US" dirty="0" smtClean="0"/>
              <a:t>Then, select Claim – FFVP, if the option is available, as seen in figure 2.  If</a:t>
            </a:r>
            <a:r>
              <a:rPr lang="en-US" altLang="en-US" baseline="0" dirty="0" smtClean="0"/>
              <a:t> you cannot see the FFVP section of the claims, you do not have security rights for FFVP.  Please fill out a new user request, asking for FFVP claim rights, and submit to the CANS office.  If you have any questions, please contact the CANS office.</a:t>
            </a:r>
            <a:endParaRPr lang="en-US" altLang="en-US" dirty="0" smtClean="0"/>
          </a:p>
          <a:p>
            <a:endParaRPr lang="en-US" altLang="en-US" dirty="0" smtClean="0"/>
          </a:p>
          <a:p>
            <a:r>
              <a:rPr lang="en-US" altLang="en-US" dirty="0" smtClean="0"/>
              <a:t>After that, select the month that you are submitting a claim for,</a:t>
            </a:r>
            <a:r>
              <a:rPr lang="en-US" altLang="en-US" baseline="0" dirty="0" smtClean="0"/>
              <a:t> as seen in figure 3.</a:t>
            </a:r>
            <a:endParaRPr lang="en-US" altLang="en-US" dirty="0" smtClean="0"/>
          </a:p>
        </p:txBody>
      </p:sp>
      <p:sp>
        <p:nvSpPr>
          <p:cNvPr id="15974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9A2EF8-AE95-4F87-A13C-D8D88AA30FA1}"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altLang="en-US" dirty="0" smtClean="0"/>
              <a:t>Next, you must click Add Original</a:t>
            </a:r>
            <a:r>
              <a:rPr lang="en-US" altLang="en-US" baseline="0" dirty="0" smtClean="0"/>
              <a:t> Claim.</a:t>
            </a:r>
          </a:p>
          <a:p>
            <a:endParaRPr lang="en-US" altLang="en-US" baseline="0" dirty="0" smtClean="0"/>
          </a:p>
          <a:p>
            <a:r>
              <a:rPr lang="en-US" altLang="en-US" dirty="0" smtClean="0"/>
              <a:t>After clicking on Add Original Claim, and clicking Add for the specific site, you can provide information for the specific parts of the claim.  Click on Fresh Fruit and Vegetable Costs first.</a:t>
            </a:r>
          </a:p>
        </p:txBody>
      </p:sp>
      <p:sp>
        <p:nvSpPr>
          <p:cNvPr id="16077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DBAECF-FA8B-4385-80EF-CEB3FE61B3BD}"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r>
              <a:rPr lang="en-US" altLang="en-US" dirty="0" smtClean="0"/>
              <a:t>After clicking on </a:t>
            </a:r>
            <a:r>
              <a:rPr lang="en-US" altLang="en-US" i="1" dirty="0" smtClean="0"/>
              <a:t>Fresh Fruit and Vegetable Costs</a:t>
            </a:r>
            <a:r>
              <a:rPr lang="en-US" altLang="en-US" dirty="0" smtClean="0"/>
              <a:t>, enter the product description, size/weight/count of product, number of units, and cost per unit.  </a:t>
            </a:r>
            <a:r>
              <a:rPr lang="en-US" altLang="en-US" b="1" dirty="0" smtClean="0"/>
              <a:t>The Total Unit Cost will automatically calculate.</a:t>
            </a:r>
          </a:p>
          <a:p>
            <a:endParaRPr lang="en-US" altLang="en-US" b="1" dirty="0" smtClean="0"/>
          </a:p>
          <a:p>
            <a:r>
              <a:rPr lang="en-US" altLang="en-US" b="0" dirty="0" smtClean="0"/>
              <a:t>The size/weight of shipping unit should be entered as the count, or number of</a:t>
            </a:r>
            <a:r>
              <a:rPr lang="en-US" altLang="en-US" b="0" baseline="0" dirty="0" smtClean="0"/>
              <a:t> products in one unit.  </a:t>
            </a:r>
          </a:p>
          <a:p>
            <a:endParaRPr lang="en-US" altLang="en-US" b="0" baseline="0" dirty="0" smtClean="0"/>
          </a:p>
          <a:p>
            <a:r>
              <a:rPr lang="en-US" altLang="en-US" b="0" baseline="0" dirty="0" smtClean="0"/>
              <a:t>Here, we can see the school is claiming 3 units of bananas, each at 19.97, which comes to a total of 59.91.  According to the size, each unit has 100 bananas.</a:t>
            </a:r>
          </a:p>
          <a:p>
            <a:endParaRPr lang="en-US" altLang="en-US" b="0" baseline="0" dirty="0" smtClean="0"/>
          </a:p>
          <a:p>
            <a:r>
              <a:rPr lang="en-US" altLang="en-US" b="0" baseline="0" dirty="0" smtClean="0"/>
              <a:t>Click Save when you are finished with listing your fruits and vegetables.</a:t>
            </a:r>
            <a:endParaRPr lang="en-US" altLang="en-US" b="0" dirty="0" smtClean="0"/>
          </a:p>
        </p:txBody>
      </p:sp>
      <p:sp>
        <p:nvSpPr>
          <p:cNvPr id="16179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D2D5C7-8015-43B7-BE17-9C83647C859C}"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US" altLang="en-US" dirty="0" smtClean="0"/>
              <a:t>After clicking Save,</a:t>
            </a:r>
            <a:r>
              <a:rPr lang="en-US" altLang="en-US" baseline="0" dirty="0" smtClean="0"/>
              <a:t> click </a:t>
            </a:r>
            <a:r>
              <a:rPr lang="en-US" altLang="en-US" dirty="0" smtClean="0"/>
              <a:t>Finish on the Fruit and Vegetable section.  You will then be returned to the Claim Expenditure section.  Here, you can click on Operational costs or administrative costs, if you have other expenditures to claim.  Follow the previous steps if there are additional items to claim.  We will touch on Operational Costs in the next slide.</a:t>
            </a:r>
          </a:p>
          <a:p>
            <a:endParaRPr lang="en-US" altLang="en-US" dirty="0" smtClean="0"/>
          </a:p>
          <a:p>
            <a:r>
              <a:rPr lang="en-US" altLang="en-US" dirty="0" smtClean="0"/>
              <a:t>Remember</a:t>
            </a:r>
            <a:r>
              <a:rPr lang="en-US" altLang="en-US" baseline="0" dirty="0" smtClean="0"/>
              <a:t> that Administrative Costs, such as labor associated with menu planning, purchasing, and financial reporting cannot exceed 10% of the total award.  You are not required to claim administrative costs. </a:t>
            </a:r>
          </a:p>
          <a:p>
            <a:endParaRPr lang="en-US" altLang="en-US" baseline="0" dirty="0" smtClean="0"/>
          </a:p>
          <a:p>
            <a:r>
              <a:rPr lang="en-US" baseline="0" dirty="0" smtClean="0"/>
              <a:t>Additionally, equipment purchases are to be considered as administrative costs – and sites must receive pre-approval prior to making the purchase.  </a:t>
            </a:r>
            <a:endParaRPr lang="en-US" dirty="0" smtClean="0"/>
          </a:p>
          <a:p>
            <a:endParaRPr lang="en-US" altLang="en-US" dirty="0" smtClean="0"/>
          </a:p>
        </p:txBody>
      </p:sp>
      <p:sp>
        <p:nvSpPr>
          <p:cNvPr id="16282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30B412-72CB-459B-A2AB-F8C7EE15853C}"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CAFD4A4-0C0A-420D-B9FF-C5CDBBA3AC6B}" type="datetimeFigureOut">
              <a:rPr lang="en-US" smtClean="0"/>
              <a:t>08/25/2017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EE5D209-CDD4-4938-9585-6793AF48487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FD4A4-0C0A-420D-B9FF-C5CDBBA3AC6B}" type="datetimeFigureOut">
              <a:rPr lang="en-US" smtClean="0"/>
              <a:t>08/25/2017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FD4A4-0C0A-420D-B9FF-C5CDBBA3AC6B}" type="datetimeFigureOut">
              <a:rPr lang="en-US" smtClean="0"/>
              <a:t>08/25/2017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FD4A4-0C0A-420D-B9FF-C5CDBBA3AC6B}" type="datetimeFigureOut">
              <a:rPr lang="en-US" smtClean="0"/>
              <a:t>08/25/2017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FD4A4-0C0A-420D-B9FF-C5CDBBA3AC6B}" type="datetimeFigureOut">
              <a:rPr lang="en-US" smtClean="0"/>
              <a:t>08/25/2017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AFD4A4-0C0A-420D-B9FF-C5CDBBA3AC6B}" type="datetimeFigureOut">
              <a:rPr lang="en-US" smtClean="0"/>
              <a:t>08/25/2017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D209-CDD4-4938-9585-6793AF48487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FD4A4-0C0A-420D-B9FF-C5CDBBA3AC6B}" type="datetimeFigureOut">
              <a:rPr lang="en-US" smtClean="0"/>
              <a:t>08/25/2017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FD4A4-0C0A-420D-B9FF-C5CDBBA3AC6B}" type="datetimeFigureOut">
              <a:rPr lang="en-US" smtClean="0"/>
              <a:t>08/25/2017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FD4A4-0C0A-420D-B9FF-C5CDBBA3AC6B}" type="datetimeFigureOut">
              <a:rPr lang="en-US" smtClean="0"/>
              <a:t>08/25/2017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CAFD4A4-0C0A-420D-B9FF-C5CDBBA3AC6B}" type="datetimeFigureOut">
              <a:rPr lang="en-US" smtClean="0"/>
              <a:t>08/25/2017</a:t>
            </a:fld>
            <a:endParaRPr lang="en-US"/>
          </a:p>
        </p:txBody>
      </p:sp>
      <p:sp>
        <p:nvSpPr>
          <p:cNvPr id="7" name="Slide Number Placeholder 6"/>
          <p:cNvSpPr>
            <a:spLocks noGrp="1"/>
          </p:cNvSpPr>
          <p:nvPr>
            <p:ph type="sldNum" sz="quarter" idx="12"/>
          </p:nvPr>
        </p:nvSpPr>
        <p:spPr/>
        <p:txBody>
          <a:bodyPr/>
          <a:lstStyle/>
          <a:p>
            <a:fld id="{EEE5D209-CDD4-4938-9585-6793AF48487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FD4A4-0C0A-420D-B9FF-C5CDBBA3AC6B}" type="datetimeFigureOut">
              <a:rPr lang="en-US" smtClean="0"/>
              <a:t>08/25/2017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EE5D209-CDD4-4938-9585-6793AF484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CAFD4A4-0C0A-420D-B9FF-C5CDBBA3AC6B}" type="datetimeFigureOut">
              <a:rPr lang="en-US" smtClean="0"/>
              <a:t>08/25/2017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EE5D209-CDD4-4938-9585-6793AF4848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OE.SchoolLunch@state.sd.us" TargetMode="External"/><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oogle.com/url?sa=i&amp;rct=j&amp;q=&amp;esrc=s&amp;source=images&amp;cd=&amp;cad=rja&amp;uact=8&amp;ved=0CAcQjRw&amp;url=http://www.beepzoid.com/old-phones/&amp;ei=1-qbVYLKIpb_yQTAzoPICw&amp;bvm=bv.96952980,d.cGU&amp;psig=AFQjCNFpN4rDslH1WMcG5-aQMOjE8VTa1Q&amp;ust=1436367954562732"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866775" y="5410200"/>
            <a:ext cx="7410450" cy="990600"/>
          </a:xfrm>
        </p:spPr>
        <p:txBody>
          <a:bodyPr/>
          <a:lstStyle/>
          <a:p>
            <a:pPr algn="ctr" eaLnBrk="1" hangingPunct="1"/>
            <a:r>
              <a:rPr lang="en-US" altLang="en-US" sz="1800" dirty="0" smtClean="0"/>
              <a:t>Rob Ingalls</a:t>
            </a:r>
            <a:br>
              <a:rPr lang="en-US" altLang="en-US" sz="1800" dirty="0" smtClean="0"/>
            </a:br>
            <a:r>
              <a:rPr lang="en-US" altLang="en-US" sz="1800" dirty="0" smtClean="0"/>
              <a:t>Department of Education</a:t>
            </a:r>
            <a:br>
              <a:rPr lang="en-US" altLang="en-US" sz="1800" dirty="0" smtClean="0"/>
            </a:br>
            <a:r>
              <a:rPr lang="en-US" altLang="en-US" sz="1800" dirty="0" smtClean="0"/>
              <a:t>Child and Adult Nutrition Services</a:t>
            </a:r>
          </a:p>
        </p:txBody>
      </p:sp>
      <p:sp>
        <p:nvSpPr>
          <p:cNvPr id="3075" name="Rectangle 5"/>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3" y="762000"/>
            <a:ext cx="36766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002.jpg"/>
          <p:cNvPicPr>
            <a:picLocks noChangeAspect="1"/>
          </p:cNvPicPr>
          <p:nvPr/>
        </p:nvPicPr>
        <p:blipFill>
          <a:blip r:embed="rId4">
            <a:extLst>
              <a:ext uri="{28A0092B-C50C-407E-A947-70E740481C1C}">
                <a14:useLocalDpi xmlns:a14="http://schemas.microsoft.com/office/drawing/2010/main" val="0"/>
              </a:ext>
            </a:extLst>
          </a:blip>
          <a:srcRect l="22501" t="28000" r="14999" b="16000"/>
          <a:stretch>
            <a:fillRect/>
          </a:stretch>
        </p:blipFill>
        <p:spPr bwMode="auto">
          <a:xfrm>
            <a:off x="4724400" y="2884487"/>
            <a:ext cx="35401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98962" y="1219200"/>
            <a:ext cx="4191000" cy="1077218"/>
          </a:xfrm>
          <a:prstGeom prst="rect">
            <a:avLst/>
          </a:prstGeom>
          <a:noFill/>
        </p:spPr>
        <p:txBody>
          <a:bodyPr wrap="square" rtlCol="0">
            <a:spAutoFit/>
          </a:bodyPr>
          <a:lstStyle/>
          <a:p>
            <a:pPr algn="ctr"/>
            <a:r>
              <a:rPr lang="en-US" sz="3200" b="1" dirty="0" smtClean="0">
                <a:solidFill>
                  <a:schemeClr val="accent6">
                    <a:lumMod val="75000"/>
                  </a:schemeClr>
                </a:solidFill>
              </a:rPr>
              <a:t>Claim Submission Instructions for </a:t>
            </a:r>
            <a:r>
              <a:rPr lang="en-US" sz="3200" b="1" dirty="0" err="1" smtClean="0">
                <a:solidFill>
                  <a:schemeClr val="accent6">
                    <a:lumMod val="75000"/>
                  </a:schemeClr>
                </a:solidFill>
              </a:rPr>
              <a:t>iCAN</a:t>
            </a:r>
            <a:endParaRPr lang="en-US" sz="3200" b="1" dirty="0">
              <a:solidFill>
                <a:schemeClr val="accent6">
                  <a:lumMod val="75000"/>
                </a:schemeClr>
              </a:solidFill>
            </a:endParaRPr>
          </a:p>
        </p:txBody>
      </p:sp>
    </p:spTree>
    <p:extLst>
      <p:ext uri="{BB962C8B-B14F-4D97-AF65-F5344CB8AC3E}">
        <p14:creationId xmlns:p14="http://schemas.microsoft.com/office/powerpoint/2010/main" val="232972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28600"/>
            <a:ext cx="7543800" cy="1295400"/>
          </a:xfrm>
        </p:spPr>
        <p:txBody>
          <a:bodyPr/>
          <a:lstStyle/>
          <a:p>
            <a:r>
              <a:rPr lang="en-US" altLang="en-US" sz="3200" smtClean="0"/>
              <a:t>Claim – Other expenditures</a:t>
            </a: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640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64008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82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28600"/>
            <a:ext cx="7543800" cy="1295400"/>
          </a:xfrm>
        </p:spPr>
        <p:txBody>
          <a:bodyPr/>
          <a:lstStyle/>
          <a:p>
            <a:r>
              <a:rPr lang="en-US" altLang="en-US" sz="3200" smtClean="0"/>
              <a:t>Claim – Submitting for Payment</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5339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51138"/>
            <a:ext cx="6915150" cy="392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61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Sample Invoice</a:t>
            </a:r>
          </a:p>
        </p:txBody>
      </p:sp>
      <p:pic>
        <p:nvPicPr>
          <p:cNvPr id="757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42988" y="2468011"/>
            <a:ext cx="6777037" cy="3220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p:cNvSpPr/>
          <p:nvPr/>
        </p:nvSpPr>
        <p:spPr>
          <a:xfrm>
            <a:off x="7848600" y="2209800"/>
            <a:ext cx="685800" cy="38100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Donut 5"/>
          <p:cNvSpPr/>
          <p:nvPr/>
        </p:nvSpPr>
        <p:spPr>
          <a:xfrm>
            <a:off x="7772400" y="2770188"/>
            <a:ext cx="838200" cy="38100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Donut 6"/>
          <p:cNvSpPr/>
          <p:nvPr/>
        </p:nvSpPr>
        <p:spPr>
          <a:xfrm>
            <a:off x="7851775" y="3276600"/>
            <a:ext cx="685800" cy="83820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Donut 7"/>
          <p:cNvSpPr/>
          <p:nvPr/>
        </p:nvSpPr>
        <p:spPr>
          <a:xfrm>
            <a:off x="7848600" y="4710113"/>
            <a:ext cx="685800" cy="53340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10862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Sample Invoice</a:t>
            </a:r>
          </a:p>
        </p:txBody>
      </p:sp>
      <p:pic>
        <p:nvPicPr>
          <p:cNvPr id="76803" name="Picture 8" descr="invoice.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524000"/>
            <a:ext cx="4572000" cy="506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p:cNvSpPr/>
          <p:nvPr/>
        </p:nvSpPr>
        <p:spPr>
          <a:xfrm>
            <a:off x="4648200" y="3200400"/>
            <a:ext cx="1219200" cy="76200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24132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Sample Time Card – Labor </a:t>
            </a:r>
          </a:p>
        </p:txBody>
      </p:sp>
      <p:pic>
        <p:nvPicPr>
          <p:cNvPr id="77827" name="Content Placeholder 5" descr="labor time sheet.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00200"/>
            <a:ext cx="7315200" cy="4741863"/>
          </a:xfrm>
        </p:spPr>
      </p:pic>
    </p:spTree>
    <p:extLst>
      <p:ext uri="{BB962C8B-B14F-4D97-AF65-F5344CB8AC3E}">
        <p14:creationId xmlns:p14="http://schemas.microsoft.com/office/powerpoint/2010/main" val="333609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Filing a Second Claim</a:t>
            </a:r>
          </a:p>
        </p:txBody>
      </p:sp>
      <p:sp>
        <p:nvSpPr>
          <p:cNvPr id="78851" name="Content Placeholder 2"/>
          <p:cNvSpPr>
            <a:spLocks noGrp="1"/>
          </p:cNvSpPr>
          <p:nvPr>
            <p:ph idx="1"/>
          </p:nvPr>
        </p:nvSpPr>
        <p:spPr/>
        <p:txBody>
          <a:bodyPr/>
          <a:lstStyle/>
          <a:p>
            <a:r>
              <a:rPr lang="en-US" altLang="en-US" dirty="0" smtClean="0"/>
              <a:t>Schools must complete a new claim each month using the same process each month</a:t>
            </a:r>
          </a:p>
          <a:p>
            <a:pPr lvl="1"/>
            <a:r>
              <a:rPr lang="en-US" altLang="en-US" dirty="0" smtClean="0"/>
              <a:t>No data will carry over</a:t>
            </a:r>
          </a:p>
          <a:p>
            <a:r>
              <a:rPr lang="en-US" altLang="en-US" dirty="0" smtClean="0"/>
              <a:t>If revisions need to be made to any already submitted claim, submit the revised claim and the difference will be reimbursed if approved. </a:t>
            </a:r>
          </a:p>
        </p:txBody>
      </p:sp>
    </p:spTree>
    <p:extLst>
      <p:ext uri="{BB962C8B-B14F-4D97-AF65-F5344CB8AC3E}">
        <p14:creationId xmlns:p14="http://schemas.microsoft.com/office/powerpoint/2010/main" val="1102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One-Time Exception</a:t>
            </a:r>
          </a:p>
        </p:txBody>
      </p:sp>
      <p:sp>
        <p:nvSpPr>
          <p:cNvPr id="79875" name="Content Placeholder 4"/>
          <p:cNvSpPr>
            <a:spLocks noGrp="1"/>
          </p:cNvSpPr>
          <p:nvPr>
            <p:ph idx="1"/>
          </p:nvPr>
        </p:nvSpPr>
        <p:spPr/>
        <p:txBody>
          <a:bodyPr>
            <a:normAutofit fontScale="92500"/>
          </a:bodyPr>
          <a:lstStyle/>
          <a:p>
            <a:r>
              <a:rPr lang="en-US" altLang="en-US" dirty="0" smtClean="0"/>
              <a:t>If something comes up where a claim is not submitted by the Final Deadline for the claim, a one-time exception can be filed. </a:t>
            </a:r>
          </a:p>
          <a:p>
            <a:r>
              <a:rPr lang="en-US" altLang="en-US" dirty="0" smtClean="0"/>
              <a:t>School districts can only submit a one-time exception form once every three years. </a:t>
            </a:r>
          </a:p>
          <a:p>
            <a:r>
              <a:rPr lang="en-US" altLang="en-US" dirty="0" smtClean="0"/>
              <a:t>If your school has submitted a one-time exception within the last 3 years, your claim will not be reimbursed if submitted after the Final Deadline of the claim. </a:t>
            </a:r>
          </a:p>
        </p:txBody>
      </p:sp>
    </p:spTree>
    <p:extLst>
      <p:ext uri="{BB962C8B-B14F-4D97-AF65-F5344CB8AC3E}">
        <p14:creationId xmlns:p14="http://schemas.microsoft.com/office/powerpoint/2010/main" val="35461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sz="3200" dirty="0" smtClean="0"/>
              <a:t>Please feel free to contact Rob Ingalls, FFVP Coordinator</a:t>
            </a:r>
          </a:p>
          <a:p>
            <a:pPr lvl="1"/>
            <a:r>
              <a:rPr lang="en-US" sz="2900" dirty="0" smtClean="0"/>
              <a:t>605-773-2977</a:t>
            </a:r>
          </a:p>
          <a:p>
            <a:pPr lvl="1"/>
            <a:r>
              <a:rPr lang="en-US" dirty="0" smtClean="0">
                <a:hlinkClick r:id="rId3"/>
              </a:rPr>
              <a:t>rob.ingalls</a:t>
            </a:r>
            <a:r>
              <a:rPr lang="en-US" sz="2800" dirty="0" smtClean="0">
                <a:hlinkClick r:id="rId3"/>
              </a:rPr>
              <a:t>@state.sd.us</a:t>
            </a:r>
            <a:r>
              <a:rPr lang="en-US" sz="2800" dirty="0" smtClean="0"/>
              <a:t> </a:t>
            </a:r>
          </a:p>
        </p:txBody>
      </p:sp>
      <p:pic>
        <p:nvPicPr>
          <p:cNvPr id="5" name="Picture 4" descr="http://oldentech.files.wordpress.com/2010/07/1028528_298800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652694"/>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eepzoid.com/images/europe-1920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76841"/>
            <a:ext cx="2148396" cy="1804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5862904"/>
            <a:ext cx="2964180" cy="61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1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43AF3A-E458-450B-A616-924B36D6AF88}" type="slidenum">
              <a:rPr lang="en-US" smtClean="0"/>
              <a:t>18</a:t>
            </a:fld>
            <a:endParaRPr lang="en-US"/>
          </a:p>
        </p:txBody>
      </p:sp>
      <p:sp>
        <p:nvSpPr>
          <p:cNvPr id="3" name="TextBox 2"/>
          <p:cNvSpPr txBox="1"/>
          <p:nvPr/>
        </p:nvSpPr>
        <p:spPr>
          <a:xfrm>
            <a:off x="609600" y="890248"/>
            <a:ext cx="8001000" cy="646331"/>
          </a:xfrm>
          <a:prstGeom prst="rect">
            <a:avLst/>
          </a:prstGeom>
          <a:noFill/>
          <a:ln w="57150" cmpd="thinThick">
            <a:solidFill>
              <a:schemeClr val="tx2">
                <a:lumMod val="60000"/>
                <a:lumOff val="40000"/>
              </a:schemeClr>
            </a:solidFill>
          </a:ln>
        </p:spPr>
        <p:txBody>
          <a:bodyPr wrap="square" rtlCol="0" anchor="ctr">
            <a:spAutoFit/>
          </a:bodyPr>
          <a:lstStyle/>
          <a:p>
            <a:pPr algn="ctr"/>
            <a:r>
              <a:rPr lang="en-US" sz="3600" dirty="0" smtClean="0"/>
              <a:t>FFVP Claim Training</a:t>
            </a:r>
            <a:endParaRPr lang="en-US" sz="3600" dirty="0" smtClean="0"/>
          </a:p>
        </p:txBody>
      </p:sp>
      <p:sp>
        <p:nvSpPr>
          <p:cNvPr id="4" name="TextBox 3"/>
          <p:cNvSpPr txBox="1"/>
          <p:nvPr/>
        </p:nvSpPr>
        <p:spPr>
          <a:xfrm>
            <a:off x="597408" y="1981200"/>
            <a:ext cx="8001000" cy="1523494"/>
          </a:xfrm>
          <a:prstGeom prst="rect">
            <a:avLst/>
          </a:prstGeom>
          <a:noFill/>
        </p:spPr>
        <p:txBody>
          <a:bodyPr wrap="square" rtlCol="0">
            <a:spAutoFit/>
          </a:bodyPr>
          <a:lstStyle/>
          <a:p>
            <a:pPr algn="ctr">
              <a:spcAft>
                <a:spcPts val="600"/>
              </a:spcAft>
            </a:pPr>
            <a:r>
              <a:rPr lang="en-US" dirty="0" smtClean="0"/>
              <a:t>This training credits for 30 minutes of training in</a:t>
            </a:r>
          </a:p>
          <a:p>
            <a:pPr algn="ctr">
              <a:spcAft>
                <a:spcPts val="600"/>
              </a:spcAft>
            </a:pPr>
            <a:r>
              <a:rPr lang="en-US" sz="3200" dirty="0" smtClean="0"/>
              <a:t>Key Area 3 - Administration</a:t>
            </a:r>
          </a:p>
          <a:p>
            <a:pPr algn="ctr">
              <a:spcAft>
                <a:spcPts val="600"/>
              </a:spcAft>
            </a:pPr>
            <a:r>
              <a:rPr lang="en-US" sz="1400" dirty="0" smtClean="0"/>
              <a:t>3330 – Budgets</a:t>
            </a:r>
          </a:p>
          <a:p>
            <a:pPr algn="ctr">
              <a:spcAft>
                <a:spcPts val="600"/>
              </a:spcAft>
            </a:pPr>
            <a:r>
              <a:rPr lang="en-US" sz="1400" dirty="0" smtClean="0"/>
              <a:t>3310 – Meal Counting, Claiming, Managing Funds</a:t>
            </a:r>
            <a:endParaRPr lang="en-US" sz="1400" dirty="0"/>
          </a:p>
        </p:txBody>
      </p:sp>
      <p:sp>
        <p:nvSpPr>
          <p:cNvPr id="5" name="TextBox 4"/>
          <p:cNvSpPr txBox="1"/>
          <p:nvPr/>
        </p:nvSpPr>
        <p:spPr>
          <a:xfrm>
            <a:off x="609600" y="3657600"/>
            <a:ext cx="5715000" cy="1455655"/>
          </a:xfrm>
          <a:prstGeom prst="rect">
            <a:avLst/>
          </a:prstGeom>
          <a:noFill/>
        </p:spPr>
        <p:txBody>
          <a:bodyPr wrap="square" rtlCol="0">
            <a:spAutoFit/>
          </a:bodyPr>
          <a:lstStyle/>
          <a:p>
            <a:pPr>
              <a:lnSpc>
                <a:spcPct val="200000"/>
              </a:lnSpc>
            </a:pPr>
            <a:r>
              <a:rPr lang="en-US" sz="2400" dirty="0" smtClean="0"/>
              <a:t>Your Name:</a:t>
            </a:r>
          </a:p>
          <a:p>
            <a:pPr>
              <a:lnSpc>
                <a:spcPct val="200000"/>
              </a:lnSpc>
            </a:pPr>
            <a:r>
              <a:rPr lang="en-US" sz="2400" dirty="0" smtClean="0"/>
              <a:t>Date of Training:</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118475"/>
            <a:ext cx="5398779" cy="119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28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Budgeting </a:t>
            </a:r>
          </a:p>
        </p:txBody>
      </p:sp>
      <p:sp>
        <p:nvSpPr>
          <p:cNvPr id="64515" name="Content Placeholder 2"/>
          <p:cNvSpPr>
            <a:spLocks noGrp="1"/>
          </p:cNvSpPr>
          <p:nvPr>
            <p:ph idx="1"/>
          </p:nvPr>
        </p:nvSpPr>
        <p:spPr/>
        <p:txBody>
          <a:bodyPr/>
          <a:lstStyle/>
          <a:p>
            <a:r>
              <a:rPr lang="en-US" altLang="en-US" b="1" dirty="0" smtClean="0"/>
              <a:t>The school needs to be fiscally responsible for managing this grant</a:t>
            </a:r>
          </a:p>
          <a:p>
            <a:pPr lvl="1"/>
            <a:r>
              <a:rPr lang="en-US" altLang="en-US" dirty="0" smtClean="0"/>
              <a:t>Establish a monthly budget to assist you in tracking funds and ensure timely expenditures of program funds</a:t>
            </a:r>
          </a:p>
          <a:p>
            <a:pPr lvl="1"/>
            <a:r>
              <a:rPr lang="en-US" altLang="en-US" dirty="0" smtClean="0"/>
              <a:t>Weekly amount</a:t>
            </a:r>
          </a:p>
          <a:p>
            <a:pPr lvl="1"/>
            <a:r>
              <a:rPr lang="en-US" altLang="en-US" dirty="0" smtClean="0"/>
              <a:t>Not spending the money is a disservice to your students</a:t>
            </a:r>
          </a:p>
        </p:txBody>
      </p:sp>
    </p:spTree>
    <p:extLst>
      <p:ext uri="{BB962C8B-B14F-4D97-AF65-F5344CB8AC3E}">
        <p14:creationId xmlns:p14="http://schemas.microsoft.com/office/powerpoint/2010/main" val="306172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a:xfrm>
            <a:off x="457200" y="-152400"/>
            <a:ext cx="7543800" cy="1295400"/>
          </a:xfrm>
        </p:spPr>
        <p:txBody>
          <a:bodyPr/>
          <a:lstStyle/>
          <a:p>
            <a:r>
              <a:rPr lang="en-US" altLang="en-US" smtClean="0"/>
              <a:t>60/90 Day Claiming</a:t>
            </a:r>
          </a:p>
        </p:txBody>
      </p:sp>
      <p:graphicFrame>
        <p:nvGraphicFramePr>
          <p:cNvPr id="5" name="Content Placeholder 4"/>
          <p:cNvGraphicFramePr>
            <a:graphicFrameLocks noGrp="1"/>
          </p:cNvGraphicFramePr>
          <p:nvPr>
            <p:ph sz="quarter" idx="13"/>
          </p:nvPr>
        </p:nvGraphicFramePr>
        <p:xfrm>
          <a:off x="457200" y="1524000"/>
          <a:ext cx="4724400" cy="4908550"/>
        </p:xfrm>
        <a:graphic>
          <a:graphicData uri="http://schemas.openxmlformats.org/drawingml/2006/table">
            <a:tbl>
              <a:tblPr firstRow="1" bandRow="1">
                <a:tableStyleId>{5C22544A-7EE6-4342-B048-85BDC9FD1C3A}</a:tableStyleId>
              </a:tblPr>
              <a:tblGrid>
                <a:gridCol w="1981200"/>
                <a:gridCol w="2743200"/>
              </a:tblGrid>
              <a:tr h="373631">
                <a:tc>
                  <a:txBody>
                    <a:bodyPr/>
                    <a:lstStyle/>
                    <a:p>
                      <a:r>
                        <a:rPr lang="en-US" sz="1800" dirty="0" smtClean="0"/>
                        <a:t>Claim Month</a:t>
                      </a:r>
                      <a:endParaRPr lang="en-US" sz="1800" dirty="0"/>
                    </a:p>
                  </a:txBody>
                  <a:tcPr marL="83557" marR="83557" marT="45716" marB="45716"/>
                </a:tc>
                <a:tc>
                  <a:txBody>
                    <a:bodyPr/>
                    <a:lstStyle/>
                    <a:p>
                      <a:r>
                        <a:rPr lang="en-US" sz="1800" dirty="0" smtClean="0"/>
                        <a:t>60</a:t>
                      </a:r>
                      <a:r>
                        <a:rPr lang="en-US" sz="1800" baseline="0" dirty="0" smtClean="0"/>
                        <a:t> Day Due Date</a:t>
                      </a:r>
                      <a:endParaRPr lang="en-US" sz="1800" dirty="0"/>
                    </a:p>
                  </a:txBody>
                  <a:tcPr marL="83557" marR="83557" marT="45716" marB="45716"/>
                </a:tc>
              </a:tr>
              <a:tr h="373631">
                <a:tc>
                  <a:txBody>
                    <a:bodyPr/>
                    <a:lstStyle/>
                    <a:p>
                      <a:r>
                        <a:rPr lang="en-US" sz="1800" dirty="0" smtClean="0"/>
                        <a:t>July</a:t>
                      </a:r>
                      <a:endParaRPr lang="en-US" sz="1800" dirty="0"/>
                    </a:p>
                  </a:txBody>
                  <a:tcPr marL="83557" marR="83557" marT="45716" marB="45716"/>
                </a:tc>
                <a:tc>
                  <a:txBody>
                    <a:bodyPr/>
                    <a:lstStyle/>
                    <a:p>
                      <a:r>
                        <a:rPr lang="en-US" sz="1800" dirty="0" smtClean="0"/>
                        <a:t>September 29</a:t>
                      </a:r>
                      <a:endParaRPr lang="en-US" sz="1800" dirty="0"/>
                    </a:p>
                  </a:txBody>
                  <a:tcPr marL="83557" marR="83557" marT="45716" marB="45716"/>
                </a:tc>
              </a:tr>
              <a:tr h="373631">
                <a:tc>
                  <a:txBody>
                    <a:bodyPr/>
                    <a:lstStyle/>
                    <a:p>
                      <a:r>
                        <a:rPr lang="en-US" sz="1800" dirty="0" smtClean="0"/>
                        <a:t>August</a:t>
                      </a:r>
                      <a:endParaRPr lang="en-US" sz="1800" dirty="0"/>
                    </a:p>
                  </a:txBody>
                  <a:tcPr marL="83557" marR="83557" marT="45716" marB="45716"/>
                </a:tc>
                <a:tc>
                  <a:txBody>
                    <a:bodyPr/>
                    <a:lstStyle/>
                    <a:p>
                      <a:r>
                        <a:rPr lang="en-US" sz="1800" dirty="0" smtClean="0"/>
                        <a:t>October 30</a:t>
                      </a:r>
                      <a:endParaRPr lang="en-US" sz="1800" dirty="0"/>
                    </a:p>
                  </a:txBody>
                  <a:tcPr marL="83557" marR="83557" marT="45716" marB="45716"/>
                </a:tc>
              </a:tr>
              <a:tr h="402972">
                <a:tc>
                  <a:txBody>
                    <a:bodyPr/>
                    <a:lstStyle/>
                    <a:p>
                      <a:r>
                        <a:rPr lang="en-US" sz="1800" dirty="0" smtClean="0"/>
                        <a:t>September</a:t>
                      </a:r>
                      <a:endParaRPr lang="en-US" sz="1800" baseline="0" dirty="0" smtClean="0"/>
                    </a:p>
                  </a:txBody>
                  <a:tcPr marL="83557" marR="83557" marT="45716" marB="45716"/>
                </a:tc>
                <a:tc>
                  <a:txBody>
                    <a:bodyPr/>
                    <a:lstStyle/>
                    <a:p>
                      <a:r>
                        <a:rPr lang="en-US" sz="1800" dirty="0" smtClean="0"/>
                        <a:t>November 29</a:t>
                      </a:r>
                      <a:endParaRPr lang="en-US" sz="1800" dirty="0"/>
                    </a:p>
                  </a:txBody>
                  <a:tcPr marL="83557" marR="83557" marT="45716" marB="45716"/>
                </a:tc>
              </a:tr>
              <a:tr h="373631">
                <a:tc>
                  <a:txBody>
                    <a:bodyPr/>
                    <a:lstStyle/>
                    <a:p>
                      <a:r>
                        <a:rPr lang="en-US" sz="1800" dirty="0" smtClean="0"/>
                        <a:t>October</a:t>
                      </a:r>
                    </a:p>
                  </a:txBody>
                  <a:tcPr marL="83557" marR="83557" marT="45716" marB="45716"/>
                </a:tc>
                <a:tc>
                  <a:txBody>
                    <a:bodyPr/>
                    <a:lstStyle/>
                    <a:p>
                      <a:r>
                        <a:rPr lang="en-US" sz="1800" dirty="0" smtClean="0"/>
                        <a:t>December 30</a:t>
                      </a:r>
                      <a:endParaRPr lang="en-US" sz="1800" dirty="0"/>
                    </a:p>
                  </a:txBody>
                  <a:tcPr marL="83557" marR="83557" marT="45716" marB="45716"/>
                </a:tc>
              </a:tr>
              <a:tr h="388302">
                <a:tc>
                  <a:txBody>
                    <a:bodyPr/>
                    <a:lstStyle/>
                    <a:p>
                      <a:r>
                        <a:rPr lang="en-US" sz="1800" dirty="0" smtClean="0"/>
                        <a:t>November</a:t>
                      </a:r>
                      <a:endParaRPr lang="en-US" sz="1800" dirty="0"/>
                    </a:p>
                  </a:txBody>
                  <a:tcPr marL="83557" marR="83557" marT="45716" marB="45716"/>
                </a:tc>
                <a:tc>
                  <a:txBody>
                    <a:bodyPr/>
                    <a:lstStyle/>
                    <a:p>
                      <a:r>
                        <a:rPr lang="en-US" sz="1800" dirty="0" smtClean="0"/>
                        <a:t>January</a:t>
                      </a:r>
                      <a:r>
                        <a:rPr lang="en-US" sz="1800" baseline="0" dirty="0" smtClean="0"/>
                        <a:t> 29</a:t>
                      </a:r>
                      <a:endParaRPr lang="en-US" sz="1800" dirty="0"/>
                    </a:p>
                  </a:txBody>
                  <a:tcPr marL="83557" marR="83557" marT="45716" marB="45716"/>
                </a:tc>
              </a:tr>
              <a:tr h="380966">
                <a:tc>
                  <a:txBody>
                    <a:bodyPr/>
                    <a:lstStyle/>
                    <a:p>
                      <a:r>
                        <a:rPr lang="en-US" sz="1800" dirty="0" smtClean="0"/>
                        <a:t>December</a:t>
                      </a:r>
                      <a:endParaRPr lang="en-US" sz="1800" dirty="0"/>
                    </a:p>
                  </a:txBody>
                  <a:tcPr marL="83557" marR="83557" marT="45716" marB="45716"/>
                </a:tc>
                <a:tc>
                  <a:txBody>
                    <a:bodyPr/>
                    <a:lstStyle/>
                    <a:p>
                      <a:r>
                        <a:rPr lang="en-US" sz="1800" dirty="0" smtClean="0"/>
                        <a:t>March 1</a:t>
                      </a:r>
                      <a:endParaRPr lang="en-US" sz="1800" dirty="0"/>
                    </a:p>
                  </a:txBody>
                  <a:tcPr marL="83557" marR="83557" marT="45716" marB="45716"/>
                </a:tc>
              </a:tr>
              <a:tr h="373631">
                <a:tc>
                  <a:txBody>
                    <a:bodyPr/>
                    <a:lstStyle/>
                    <a:p>
                      <a:r>
                        <a:rPr lang="en-US" sz="1800" dirty="0" smtClean="0"/>
                        <a:t>January</a:t>
                      </a:r>
                      <a:endParaRPr lang="en-US" sz="1800" dirty="0"/>
                    </a:p>
                  </a:txBody>
                  <a:tcPr marL="83557" marR="83557" marT="45716" marB="45716"/>
                </a:tc>
                <a:tc>
                  <a:txBody>
                    <a:bodyPr/>
                    <a:lstStyle/>
                    <a:p>
                      <a:r>
                        <a:rPr lang="en-US" sz="1800" dirty="0" smtClean="0"/>
                        <a:t>April 1</a:t>
                      </a:r>
                      <a:endParaRPr lang="en-US" sz="1800" dirty="0"/>
                    </a:p>
                  </a:txBody>
                  <a:tcPr marL="83557" marR="83557" marT="45716" marB="45716"/>
                </a:tc>
              </a:tr>
              <a:tr h="373631">
                <a:tc>
                  <a:txBody>
                    <a:bodyPr/>
                    <a:lstStyle/>
                    <a:p>
                      <a:r>
                        <a:rPr lang="en-US" sz="1800" dirty="0" smtClean="0"/>
                        <a:t>February</a:t>
                      </a:r>
                      <a:endParaRPr lang="en-US" sz="1800" dirty="0"/>
                    </a:p>
                  </a:txBody>
                  <a:tcPr marL="83557" marR="83557" marT="45716" marB="45716"/>
                </a:tc>
                <a:tc>
                  <a:txBody>
                    <a:bodyPr/>
                    <a:lstStyle/>
                    <a:p>
                      <a:r>
                        <a:rPr lang="en-US" sz="1800" dirty="0" smtClean="0"/>
                        <a:t>April 29</a:t>
                      </a:r>
                      <a:endParaRPr lang="en-US" sz="1800" dirty="0"/>
                    </a:p>
                  </a:txBody>
                  <a:tcPr marL="83557" marR="83557" marT="45716" marB="45716"/>
                </a:tc>
              </a:tr>
              <a:tr h="373631">
                <a:tc>
                  <a:txBody>
                    <a:bodyPr/>
                    <a:lstStyle/>
                    <a:p>
                      <a:r>
                        <a:rPr lang="en-US" sz="1800" dirty="0" smtClean="0"/>
                        <a:t>March</a:t>
                      </a:r>
                      <a:endParaRPr lang="en-US" sz="1800" dirty="0"/>
                    </a:p>
                  </a:txBody>
                  <a:tcPr marL="83557" marR="83557" marT="45716" marB="45716"/>
                </a:tc>
                <a:tc>
                  <a:txBody>
                    <a:bodyPr/>
                    <a:lstStyle/>
                    <a:p>
                      <a:r>
                        <a:rPr lang="en-US" sz="1800" dirty="0" smtClean="0"/>
                        <a:t>May 30</a:t>
                      </a:r>
                      <a:endParaRPr lang="en-US" sz="1800" dirty="0"/>
                    </a:p>
                  </a:txBody>
                  <a:tcPr marL="83557" marR="83557" marT="45716" marB="45716"/>
                </a:tc>
              </a:tr>
              <a:tr h="373631">
                <a:tc>
                  <a:txBody>
                    <a:bodyPr/>
                    <a:lstStyle/>
                    <a:p>
                      <a:r>
                        <a:rPr lang="en-US" sz="1800" dirty="0" smtClean="0"/>
                        <a:t>April</a:t>
                      </a:r>
                      <a:endParaRPr lang="en-US" sz="1800" dirty="0"/>
                    </a:p>
                  </a:txBody>
                  <a:tcPr marL="83557" marR="83557" marT="45716" marB="45716"/>
                </a:tc>
                <a:tc>
                  <a:txBody>
                    <a:bodyPr/>
                    <a:lstStyle/>
                    <a:p>
                      <a:r>
                        <a:rPr lang="en-US" sz="1800" dirty="0" smtClean="0"/>
                        <a:t>June 29</a:t>
                      </a:r>
                      <a:endParaRPr lang="en-US" sz="1800" dirty="0"/>
                    </a:p>
                  </a:txBody>
                  <a:tcPr marL="83557" marR="83557" marT="45716" marB="45716"/>
                </a:tc>
              </a:tr>
              <a:tr h="373631">
                <a:tc>
                  <a:txBody>
                    <a:bodyPr/>
                    <a:lstStyle/>
                    <a:p>
                      <a:r>
                        <a:rPr lang="en-US" sz="1800" dirty="0" smtClean="0"/>
                        <a:t>May</a:t>
                      </a:r>
                      <a:endParaRPr lang="en-US" sz="1800" dirty="0"/>
                    </a:p>
                  </a:txBody>
                  <a:tcPr marL="83557" marR="83557" marT="45716" marB="45716"/>
                </a:tc>
                <a:tc>
                  <a:txBody>
                    <a:bodyPr/>
                    <a:lstStyle/>
                    <a:p>
                      <a:r>
                        <a:rPr lang="en-US" sz="1800" dirty="0" smtClean="0"/>
                        <a:t>July 30</a:t>
                      </a:r>
                      <a:endParaRPr lang="en-US" sz="1800" dirty="0"/>
                    </a:p>
                  </a:txBody>
                  <a:tcPr marL="83557" marR="83557" marT="45716" marB="45716"/>
                </a:tc>
              </a:tr>
              <a:tr h="373631">
                <a:tc>
                  <a:txBody>
                    <a:bodyPr/>
                    <a:lstStyle/>
                    <a:p>
                      <a:r>
                        <a:rPr lang="en-US" sz="1800" dirty="0" smtClean="0"/>
                        <a:t>June</a:t>
                      </a:r>
                      <a:endParaRPr lang="en-US" sz="1800" dirty="0"/>
                    </a:p>
                  </a:txBody>
                  <a:tcPr marL="83557" marR="83557" marT="45716" marB="45716"/>
                </a:tc>
                <a:tc>
                  <a:txBody>
                    <a:bodyPr/>
                    <a:lstStyle/>
                    <a:p>
                      <a:r>
                        <a:rPr lang="en-US" sz="1800" dirty="0" smtClean="0"/>
                        <a:t>August</a:t>
                      </a:r>
                      <a:r>
                        <a:rPr lang="en-US" sz="1800" baseline="0" dirty="0" smtClean="0"/>
                        <a:t> 29</a:t>
                      </a:r>
                      <a:endParaRPr lang="en-US" sz="1800" dirty="0"/>
                    </a:p>
                  </a:txBody>
                  <a:tcPr marL="83557" marR="83557" marT="45716" marB="45716"/>
                </a:tc>
              </a:tr>
            </a:tbl>
          </a:graphicData>
        </a:graphic>
      </p:graphicFrame>
      <p:sp>
        <p:nvSpPr>
          <p:cNvPr id="67631" name="Content Placeholder 6"/>
          <p:cNvSpPr>
            <a:spLocks noGrp="1"/>
          </p:cNvSpPr>
          <p:nvPr>
            <p:ph sz="quarter" idx="14"/>
          </p:nvPr>
        </p:nvSpPr>
        <p:spPr>
          <a:xfrm>
            <a:off x="5638800" y="1719263"/>
            <a:ext cx="3048000" cy="4411662"/>
          </a:xfrm>
        </p:spPr>
        <p:txBody>
          <a:bodyPr/>
          <a:lstStyle/>
          <a:p>
            <a:pPr marL="0" indent="0">
              <a:buFont typeface="Wingdings" pitchFamily="2" charset="2"/>
              <a:buNone/>
            </a:pPr>
            <a:endParaRPr lang="en-US" altLang="en-US" sz="2400" smtClean="0"/>
          </a:p>
          <a:p>
            <a:pPr marL="0" indent="0">
              <a:buFont typeface="Wingdings" pitchFamily="2" charset="2"/>
              <a:buNone/>
            </a:pPr>
            <a:r>
              <a:rPr lang="en-US" altLang="en-US" sz="2400" smtClean="0"/>
              <a:t>Federal regulations require claims be reviewed and approved within 60 calendar days from the last day of the claim month.</a:t>
            </a:r>
          </a:p>
        </p:txBody>
      </p:sp>
    </p:spTree>
    <p:extLst>
      <p:ext uri="{BB962C8B-B14F-4D97-AF65-F5344CB8AC3E}">
        <p14:creationId xmlns:p14="http://schemas.microsoft.com/office/powerpoint/2010/main" val="230053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228600"/>
            <a:ext cx="7543800" cy="1295400"/>
          </a:xfrm>
        </p:spPr>
        <p:txBody>
          <a:bodyPr/>
          <a:lstStyle/>
          <a:p>
            <a:r>
              <a:rPr lang="en-US" altLang="en-US" dirty="0" smtClean="0"/>
              <a:t>FFVP Claiming– pg. 25-27</a:t>
            </a:r>
          </a:p>
        </p:txBody>
      </p:sp>
      <p:sp>
        <p:nvSpPr>
          <p:cNvPr id="66563" name="Content Placeholder 2"/>
          <p:cNvSpPr>
            <a:spLocks noGrp="1"/>
          </p:cNvSpPr>
          <p:nvPr>
            <p:ph idx="1"/>
          </p:nvPr>
        </p:nvSpPr>
        <p:spPr>
          <a:xfrm>
            <a:off x="381000" y="2133600"/>
            <a:ext cx="8229600" cy="4411663"/>
          </a:xfrm>
        </p:spPr>
        <p:txBody>
          <a:bodyPr/>
          <a:lstStyle/>
          <a:p>
            <a:r>
              <a:rPr lang="en-US" altLang="en-US" dirty="0" smtClean="0"/>
              <a:t>Submit through </a:t>
            </a:r>
            <a:r>
              <a:rPr lang="en-US" altLang="en-US" dirty="0" err="1" smtClean="0"/>
              <a:t>iCAN</a:t>
            </a:r>
            <a:endParaRPr lang="en-US" altLang="en-US" dirty="0" smtClean="0"/>
          </a:p>
          <a:p>
            <a:r>
              <a:rPr lang="en-US" altLang="en-US" dirty="0" smtClean="0"/>
              <a:t>Claims must be submitted by the 10</a:t>
            </a:r>
            <a:r>
              <a:rPr lang="en-US" altLang="en-US" baseline="30000" dirty="0" smtClean="0"/>
              <a:t>th</a:t>
            </a:r>
            <a:r>
              <a:rPr lang="en-US" altLang="en-US" dirty="0" smtClean="0"/>
              <a:t> of the month following the claim month and must follow the FNS 60/90 day claim guidance</a:t>
            </a:r>
          </a:p>
          <a:p>
            <a:r>
              <a:rPr lang="en-US" altLang="en-US" dirty="0" smtClean="0"/>
              <a:t>August/September claim is the only claim that can be combined.</a:t>
            </a:r>
          </a:p>
          <a:p>
            <a:endParaRPr lang="en-US" altLang="en-US" dirty="0" smtClean="0"/>
          </a:p>
          <a:p>
            <a:endParaRPr lang="en-US" altLang="en-US" dirty="0" smtClean="0"/>
          </a:p>
        </p:txBody>
      </p:sp>
    </p:spTree>
    <p:extLst>
      <p:ext uri="{BB962C8B-B14F-4D97-AF65-F5344CB8AC3E}">
        <p14:creationId xmlns:p14="http://schemas.microsoft.com/office/powerpoint/2010/main" val="270716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smtClean="0"/>
              <a:t>Claims for Reimbursement	</a:t>
            </a:r>
          </a:p>
        </p:txBody>
      </p:sp>
      <p:sp>
        <p:nvSpPr>
          <p:cNvPr id="68611" name="Content Placeholder 4"/>
          <p:cNvSpPr>
            <a:spLocks noGrp="1"/>
          </p:cNvSpPr>
          <p:nvPr>
            <p:ph idx="1"/>
          </p:nvPr>
        </p:nvSpPr>
        <p:spPr/>
        <p:txBody>
          <a:bodyPr/>
          <a:lstStyle/>
          <a:p>
            <a:r>
              <a:rPr lang="en-US" altLang="en-US" dirty="0" smtClean="0"/>
              <a:t>Costs are allocated to individual schools</a:t>
            </a:r>
          </a:p>
          <a:p>
            <a:pPr lvl="1"/>
            <a:r>
              <a:rPr lang="en-US" altLang="en-US" dirty="0" smtClean="0"/>
              <a:t>Separate claim for reimbursement per school</a:t>
            </a:r>
          </a:p>
          <a:p>
            <a:pPr lvl="2"/>
            <a:r>
              <a:rPr lang="en-US" altLang="en-US" dirty="0" smtClean="0"/>
              <a:t>F/V, labor, supplies, equipment must be school specific</a:t>
            </a:r>
          </a:p>
        </p:txBody>
      </p:sp>
    </p:spTree>
    <p:extLst>
      <p:ext uri="{BB962C8B-B14F-4D97-AF65-F5344CB8AC3E}">
        <p14:creationId xmlns:p14="http://schemas.microsoft.com/office/powerpoint/2010/main" val="269929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2" y="30480"/>
            <a:ext cx="586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068" y="2338388"/>
            <a:ext cx="6378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405188"/>
            <a:ext cx="4048125"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748" y="407015"/>
            <a:ext cx="685800" cy="461665"/>
          </a:xfrm>
          <a:prstGeom prst="rect">
            <a:avLst/>
          </a:prstGeom>
          <a:noFill/>
        </p:spPr>
        <p:txBody>
          <a:bodyPr wrap="square" rtlCol="0">
            <a:spAutoFit/>
          </a:bodyPr>
          <a:lstStyle/>
          <a:p>
            <a:r>
              <a:rPr lang="en-US" sz="2400" b="1" dirty="0" smtClean="0"/>
              <a:t>1.</a:t>
            </a:r>
            <a:endParaRPr lang="en-US" sz="2400" b="1" dirty="0"/>
          </a:p>
        </p:txBody>
      </p:sp>
      <p:sp>
        <p:nvSpPr>
          <p:cNvPr id="6" name="TextBox 5"/>
          <p:cNvSpPr txBox="1"/>
          <p:nvPr/>
        </p:nvSpPr>
        <p:spPr>
          <a:xfrm>
            <a:off x="587148" y="3174355"/>
            <a:ext cx="685800" cy="461665"/>
          </a:xfrm>
          <a:prstGeom prst="rect">
            <a:avLst/>
          </a:prstGeom>
          <a:noFill/>
        </p:spPr>
        <p:txBody>
          <a:bodyPr wrap="square" rtlCol="0">
            <a:spAutoFit/>
          </a:bodyPr>
          <a:lstStyle/>
          <a:p>
            <a:r>
              <a:rPr lang="en-US" sz="2400" b="1" dirty="0"/>
              <a:t>2</a:t>
            </a:r>
            <a:r>
              <a:rPr lang="en-US" sz="2400" b="1" dirty="0" smtClean="0"/>
              <a:t>.</a:t>
            </a:r>
            <a:endParaRPr lang="en-US" sz="2400" b="1" dirty="0"/>
          </a:p>
        </p:txBody>
      </p:sp>
      <p:sp>
        <p:nvSpPr>
          <p:cNvPr id="7" name="TextBox 6"/>
          <p:cNvSpPr txBox="1"/>
          <p:nvPr/>
        </p:nvSpPr>
        <p:spPr>
          <a:xfrm>
            <a:off x="3936455" y="4853136"/>
            <a:ext cx="685800" cy="461665"/>
          </a:xfrm>
          <a:prstGeom prst="rect">
            <a:avLst/>
          </a:prstGeom>
          <a:noFill/>
        </p:spPr>
        <p:txBody>
          <a:bodyPr wrap="square" rtlCol="0">
            <a:spAutoFit/>
          </a:bodyPr>
          <a:lstStyle/>
          <a:p>
            <a:r>
              <a:rPr lang="en-US" sz="2400" b="1" dirty="0"/>
              <a:t>3</a:t>
            </a:r>
            <a:r>
              <a:rPr lang="en-US" sz="2400" b="1" dirty="0" smtClean="0"/>
              <a:t>.</a:t>
            </a:r>
            <a:endParaRPr lang="en-US" sz="2400" b="1" dirty="0"/>
          </a:p>
        </p:txBody>
      </p:sp>
    </p:spTree>
    <p:extLst>
      <p:ext uri="{BB962C8B-B14F-4D97-AF65-F5344CB8AC3E}">
        <p14:creationId xmlns:p14="http://schemas.microsoft.com/office/powerpoint/2010/main" val="146519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33400" y="487362"/>
            <a:ext cx="7543800" cy="731838"/>
          </a:xfrm>
        </p:spPr>
        <p:txBody>
          <a:bodyPr>
            <a:normAutofit fontScale="90000"/>
          </a:bodyPr>
          <a:lstStyle/>
          <a:p>
            <a:r>
              <a:rPr lang="en-US" altLang="en-US" dirty="0" smtClean="0"/>
              <a:t>Claim Worksheet – Cover Page</a:t>
            </a:r>
          </a:p>
        </p:txBody>
      </p:sp>
      <p:pic>
        <p:nvPicPr>
          <p:cNvPr id="7065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83" y="1219200"/>
            <a:ext cx="6934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82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0"/>
            <a:ext cx="7543800" cy="1295400"/>
          </a:xfrm>
        </p:spPr>
        <p:txBody>
          <a:bodyPr/>
          <a:lstStyle/>
          <a:p>
            <a:r>
              <a:rPr lang="en-US" altLang="en-US" dirty="0" smtClean="0"/>
              <a:t>Claim – Fruit and Vegetable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19200"/>
            <a:ext cx="7048301" cy="405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63999"/>
            <a:ext cx="5962650" cy="357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65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28600"/>
            <a:ext cx="7543800" cy="1295400"/>
          </a:xfrm>
        </p:spPr>
        <p:txBody>
          <a:bodyPr/>
          <a:lstStyle/>
          <a:p>
            <a:r>
              <a:rPr lang="en-US" altLang="en-US" sz="3200" smtClean="0"/>
              <a:t>Claim – Other expenditures</a:t>
            </a:r>
          </a:p>
        </p:txBody>
      </p:sp>
      <p:pic>
        <p:nvPicPr>
          <p:cNvPr id="727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518318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73250"/>
            <a:ext cx="5257800" cy="4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754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93</TotalTime>
  <Words>1572</Words>
  <Application>Microsoft Office PowerPoint</Application>
  <PresentationFormat>On-screen Show (4:3)</PresentationFormat>
  <Paragraphs>154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Rob Ingalls Department of Education Child and Adult Nutrition Services</vt:lpstr>
      <vt:lpstr>Budgeting </vt:lpstr>
      <vt:lpstr>60/90 Day Claiming</vt:lpstr>
      <vt:lpstr>FFVP Claiming– pg. 25-27</vt:lpstr>
      <vt:lpstr>Claims for Reimbursement </vt:lpstr>
      <vt:lpstr>PowerPoint Presentation</vt:lpstr>
      <vt:lpstr>Claim Worksheet – Cover Page</vt:lpstr>
      <vt:lpstr>Claim – Fruit and Vegetable</vt:lpstr>
      <vt:lpstr>Claim – Other expenditures</vt:lpstr>
      <vt:lpstr>Claim – Other expenditures</vt:lpstr>
      <vt:lpstr>Claim – Submitting for Payment</vt:lpstr>
      <vt:lpstr>Sample Invoice</vt:lpstr>
      <vt:lpstr>Sample Invoice</vt:lpstr>
      <vt:lpstr>Sample Time Card – Labor </vt:lpstr>
      <vt:lpstr>Filing a Second Claim</vt:lpstr>
      <vt:lpstr>One-Time Exception</vt:lpstr>
      <vt:lpstr>Thank you!</vt:lpstr>
      <vt:lpstr>PowerPoint Presentation</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 Ingalls Department of Education Child and Adult Nutrition Services</dc:title>
  <dc:creator>Ingalls, Rob</dc:creator>
  <cp:lastModifiedBy>Rob Ingalls</cp:lastModifiedBy>
  <cp:revision>9</cp:revision>
  <dcterms:created xsi:type="dcterms:W3CDTF">2015-07-10T16:00:45Z</dcterms:created>
  <dcterms:modified xsi:type="dcterms:W3CDTF">2017-08-25T21:19:16Z</dcterms:modified>
</cp:coreProperties>
</file>