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58"/>
  </p:notesMasterIdLst>
  <p:sldIdLst>
    <p:sldId id="257" r:id="rId2"/>
    <p:sldId id="258" r:id="rId3"/>
    <p:sldId id="259" r:id="rId4"/>
    <p:sldId id="260" r:id="rId5"/>
    <p:sldId id="261"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312" r:id="rId20"/>
    <p:sldId id="282" r:id="rId21"/>
    <p:sldId id="276" r:id="rId22"/>
    <p:sldId id="277" r:id="rId23"/>
    <p:sldId id="279" r:id="rId24"/>
    <p:sldId id="284" r:id="rId25"/>
    <p:sldId id="280" r:id="rId26"/>
    <p:sldId id="281" r:id="rId27"/>
    <p:sldId id="314" r:id="rId28"/>
    <p:sldId id="317" r:id="rId29"/>
    <p:sldId id="316" r:id="rId30"/>
    <p:sldId id="311"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9" r:id="rId5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8864" autoAdjust="0"/>
  </p:normalViewPr>
  <p:slideViewPr>
    <p:cSldViewPr>
      <p:cViewPr varScale="1">
        <p:scale>
          <a:sx n="73" d="100"/>
          <a:sy n="73" d="100"/>
        </p:scale>
        <p:origin x="1074"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FFADA8-4E09-41CC-98A8-21F9335C14D8}"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014D5CA5-E368-4CD4-8F89-478CBA936AF7}">
      <dgm:prSet phldrT="[Text]"/>
      <dgm:spPr>
        <a:solidFill>
          <a:schemeClr val="accent3">
            <a:lumMod val="60000"/>
            <a:lumOff val="40000"/>
          </a:schemeClr>
        </a:solidFill>
        <a:ln>
          <a:solidFill>
            <a:schemeClr val="tx1"/>
          </a:solidFill>
        </a:ln>
      </dgm:spPr>
      <dgm:t>
        <a:bodyPr/>
        <a:lstStyle/>
        <a:p>
          <a:r>
            <a:rPr lang="en-US" dirty="0"/>
            <a:t>FFVP Funds</a:t>
          </a:r>
        </a:p>
      </dgm:t>
    </dgm:pt>
    <dgm:pt modelId="{71DDAF7D-526F-4EAD-AFE8-E06160B96E40}" type="parTrans" cxnId="{1FDE51FA-5C5A-43D0-A423-13AD8521D9BA}">
      <dgm:prSet/>
      <dgm:spPr/>
      <dgm:t>
        <a:bodyPr/>
        <a:lstStyle/>
        <a:p>
          <a:endParaRPr lang="en-US"/>
        </a:p>
      </dgm:t>
    </dgm:pt>
    <dgm:pt modelId="{285DC0A9-C981-4B9A-BEC6-0EABD5CD0080}" type="sibTrans" cxnId="{1FDE51FA-5C5A-43D0-A423-13AD8521D9BA}">
      <dgm:prSet/>
      <dgm:spPr/>
      <dgm:t>
        <a:bodyPr/>
        <a:lstStyle/>
        <a:p>
          <a:endParaRPr lang="en-US"/>
        </a:p>
      </dgm:t>
    </dgm:pt>
    <dgm:pt modelId="{0BE03DD1-0E83-486A-97E3-D656A6AE344F}">
      <dgm:prSet phldrT="[Text]"/>
      <dgm:spPr>
        <a:solidFill>
          <a:schemeClr val="accent4">
            <a:lumMod val="60000"/>
            <a:lumOff val="40000"/>
          </a:schemeClr>
        </a:solidFill>
        <a:ln>
          <a:solidFill>
            <a:schemeClr val="tx1"/>
          </a:solidFill>
        </a:ln>
      </dgm:spPr>
      <dgm:t>
        <a:bodyPr/>
        <a:lstStyle/>
        <a:p>
          <a:r>
            <a:rPr lang="en-US" dirty="0"/>
            <a:t>Operating     Costs</a:t>
          </a:r>
        </a:p>
      </dgm:t>
    </dgm:pt>
    <dgm:pt modelId="{A179299C-F3C8-489F-9F72-C5D6D1F89076}" type="parTrans" cxnId="{D40591A1-68CD-4BE2-BF7F-499643C14E08}">
      <dgm:prSet/>
      <dgm:spPr>
        <a:ln>
          <a:solidFill>
            <a:schemeClr val="tx1"/>
          </a:solidFill>
        </a:ln>
      </dgm:spPr>
      <dgm:t>
        <a:bodyPr/>
        <a:lstStyle/>
        <a:p>
          <a:endParaRPr lang="en-US"/>
        </a:p>
      </dgm:t>
    </dgm:pt>
    <dgm:pt modelId="{724E0695-A111-4A72-B090-FB7FBBE13072}" type="sibTrans" cxnId="{D40591A1-68CD-4BE2-BF7F-499643C14E08}">
      <dgm:prSet/>
      <dgm:spPr/>
      <dgm:t>
        <a:bodyPr/>
        <a:lstStyle/>
        <a:p>
          <a:endParaRPr lang="en-US"/>
        </a:p>
      </dgm:t>
    </dgm:pt>
    <dgm:pt modelId="{389F28A7-4B6F-4262-ACBC-DC0EA4C78F5D}">
      <dgm:prSet phldrT="[Text]"/>
      <dgm:spPr>
        <a:solidFill>
          <a:schemeClr val="accent2">
            <a:lumMod val="60000"/>
            <a:lumOff val="40000"/>
          </a:schemeClr>
        </a:solidFill>
        <a:ln>
          <a:solidFill>
            <a:schemeClr val="tx1"/>
          </a:solidFill>
        </a:ln>
      </dgm:spPr>
      <dgm:t>
        <a:bodyPr/>
        <a:lstStyle/>
        <a:p>
          <a:r>
            <a:rPr lang="en-US" dirty="0"/>
            <a:t>Administrative Costs*</a:t>
          </a:r>
        </a:p>
      </dgm:t>
    </dgm:pt>
    <dgm:pt modelId="{3CF8A7CF-FE02-4DB7-B9C1-291BA964D336}" type="parTrans" cxnId="{A4CF417E-19DB-4534-B598-CF1299E40DA7}">
      <dgm:prSet/>
      <dgm:spPr>
        <a:ln>
          <a:solidFill>
            <a:schemeClr val="tx1"/>
          </a:solidFill>
        </a:ln>
      </dgm:spPr>
      <dgm:t>
        <a:bodyPr/>
        <a:lstStyle/>
        <a:p>
          <a:endParaRPr lang="en-US"/>
        </a:p>
      </dgm:t>
    </dgm:pt>
    <dgm:pt modelId="{0B66FA19-C383-4412-8814-9AF0B9835752}" type="sibTrans" cxnId="{A4CF417E-19DB-4534-B598-CF1299E40DA7}">
      <dgm:prSet/>
      <dgm:spPr/>
      <dgm:t>
        <a:bodyPr/>
        <a:lstStyle/>
        <a:p>
          <a:endParaRPr lang="en-US"/>
        </a:p>
      </dgm:t>
    </dgm:pt>
    <dgm:pt modelId="{B01C8CB8-910A-46D0-971B-BFAED9A231A2}" type="asst">
      <dgm:prSet/>
      <dgm:spPr>
        <a:solidFill>
          <a:schemeClr val="accent4">
            <a:lumMod val="60000"/>
            <a:lumOff val="40000"/>
          </a:schemeClr>
        </a:solidFill>
        <a:ln>
          <a:solidFill>
            <a:schemeClr val="tx1"/>
          </a:solidFill>
        </a:ln>
      </dgm:spPr>
      <dgm:t>
        <a:bodyPr/>
        <a:lstStyle/>
        <a:p>
          <a:r>
            <a:rPr lang="en-US" dirty="0"/>
            <a:t>Food/Other</a:t>
          </a:r>
        </a:p>
      </dgm:t>
    </dgm:pt>
    <dgm:pt modelId="{10B3CB26-763F-403F-A9F5-EA92693D6839}" type="parTrans" cxnId="{7ABF04B4-A024-4C60-BBEB-A424BAD4319C}">
      <dgm:prSet/>
      <dgm:spPr>
        <a:ln>
          <a:solidFill>
            <a:schemeClr val="tx1"/>
          </a:solidFill>
        </a:ln>
      </dgm:spPr>
      <dgm:t>
        <a:bodyPr/>
        <a:lstStyle/>
        <a:p>
          <a:endParaRPr lang="en-US"/>
        </a:p>
      </dgm:t>
    </dgm:pt>
    <dgm:pt modelId="{AD7B805E-8257-4B6C-8F91-A306086B625E}" type="sibTrans" cxnId="{7ABF04B4-A024-4C60-BBEB-A424BAD4319C}">
      <dgm:prSet/>
      <dgm:spPr/>
      <dgm:t>
        <a:bodyPr/>
        <a:lstStyle/>
        <a:p>
          <a:endParaRPr lang="en-US"/>
        </a:p>
      </dgm:t>
    </dgm:pt>
    <dgm:pt modelId="{19D73124-E328-4139-8D6D-5367C6DDA9A9}" type="asst">
      <dgm:prSet/>
      <dgm:spPr>
        <a:solidFill>
          <a:schemeClr val="accent4">
            <a:lumMod val="60000"/>
            <a:lumOff val="40000"/>
          </a:schemeClr>
        </a:solidFill>
        <a:ln>
          <a:solidFill>
            <a:schemeClr val="tx1"/>
          </a:solidFill>
        </a:ln>
      </dgm:spPr>
      <dgm:t>
        <a:bodyPr/>
        <a:lstStyle/>
        <a:p>
          <a:r>
            <a:rPr lang="en-US" dirty="0"/>
            <a:t>Labor</a:t>
          </a:r>
        </a:p>
      </dgm:t>
    </dgm:pt>
    <dgm:pt modelId="{BA5F0038-35BF-4032-A899-FE5F10FC3505}" type="parTrans" cxnId="{EAB039B5-EAD4-4C24-8840-BFC90F651672}">
      <dgm:prSet/>
      <dgm:spPr>
        <a:ln>
          <a:solidFill>
            <a:schemeClr val="tx1"/>
          </a:solidFill>
        </a:ln>
      </dgm:spPr>
      <dgm:t>
        <a:bodyPr/>
        <a:lstStyle/>
        <a:p>
          <a:endParaRPr lang="en-US"/>
        </a:p>
      </dgm:t>
    </dgm:pt>
    <dgm:pt modelId="{4602BEB5-F024-4E44-ABE7-38C354D48EB9}" type="sibTrans" cxnId="{EAB039B5-EAD4-4C24-8840-BFC90F651672}">
      <dgm:prSet/>
      <dgm:spPr/>
      <dgm:t>
        <a:bodyPr/>
        <a:lstStyle/>
        <a:p>
          <a:endParaRPr lang="en-US"/>
        </a:p>
      </dgm:t>
    </dgm:pt>
    <dgm:pt modelId="{3A3BE7D3-69C5-49E3-8A53-C2F4E04BDB6F}" type="asst">
      <dgm:prSet/>
      <dgm:spPr>
        <a:solidFill>
          <a:schemeClr val="accent2">
            <a:lumMod val="60000"/>
            <a:lumOff val="40000"/>
          </a:schemeClr>
        </a:solidFill>
        <a:ln>
          <a:solidFill>
            <a:schemeClr val="tx1"/>
          </a:solidFill>
        </a:ln>
      </dgm:spPr>
      <dgm:t>
        <a:bodyPr/>
        <a:lstStyle/>
        <a:p>
          <a:r>
            <a:rPr lang="en-US" dirty="0"/>
            <a:t>Equipment</a:t>
          </a:r>
        </a:p>
      </dgm:t>
    </dgm:pt>
    <dgm:pt modelId="{831F2BCA-FABC-4EBF-8C80-C7C634CB979B}" type="parTrans" cxnId="{A763A435-CA8D-4C5B-ACA8-832CC0C96688}">
      <dgm:prSet/>
      <dgm:spPr>
        <a:ln>
          <a:solidFill>
            <a:schemeClr val="tx1"/>
          </a:solidFill>
        </a:ln>
      </dgm:spPr>
      <dgm:t>
        <a:bodyPr/>
        <a:lstStyle/>
        <a:p>
          <a:endParaRPr lang="en-US"/>
        </a:p>
      </dgm:t>
    </dgm:pt>
    <dgm:pt modelId="{DBB1B3D8-17C6-44F6-A70B-4F2E57792192}" type="sibTrans" cxnId="{A763A435-CA8D-4C5B-ACA8-832CC0C96688}">
      <dgm:prSet/>
      <dgm:spPr/>
      <dgm:t>
        <a:bodyPr/>
        <a:lstStyle/>
        <a:p>
          <a:endParaRPr lang="en-US"/>
        </a:p>
      </dgm:t>
    </dgm:pt>
    <dgm:pt modelId="{9D17AB0D-B8A2-44BE-AC50-759CED3E1B4E}" type="asst">
      <dgm:prSet/>
      <dgm:spPr>
        <a:solidFill>
          <a:schemeClr val="accent2">
            <a:lumMod val="60000"/>
            <a:lumOff val="40000"/>
          </a:schemeClr>
        </a:solidFill>
        <a:ln>
          <a:solidFill>
            <a:schemeClr val="tx1"/>
          </a:solidFill>
        </a:ln>
      </dgm:spPr>
      <dgm:t>
        <a:bodyPr/>
        <a:lstStyle/>
        <a:p>
          <a:r>
            <a:rPr lang="en-US" dirty="0"/>
            <a:t>Labor</a:t>
          </a:r>
        </a:p>
      </dgm:t>
    </dgm:pt>
    <dgm:pt modelId="{644F0B66-90F0-42C3-98DF-86BD58043047}" type="parTrans" cxnId="{43B481A6-A4B1-4C65-999C-D629B594868A}">
      <dgm:prSet/>
      <dgm:spPr>
        <a:ln>
          <a:solidFill>
            <a:schemeClr val="tx1"/>
          </a:solidFill>
        </a:ln>
      </dgm:spPr>
      <dgm:t>
        <a:bodyPr/>
        <a:lstStyle/>
        <a:p>
          <a:endParaRPr lang="en-US"/>
        </a:p>
      </dgm:t>
    </dgm:pt>
    <dgm:pt modelId="{98EBC95D-262B-4D28-ADB8-DAE2B3BA5550}" type="sibTrans" cxnId="{43B481A6-A4B1-4C65-999C-D629B594868A}">
      <dgm:prSet/>
      <dgm:spPr/>
      <dgm:t>
        <a:bodyPr/>
        <a:lstStyle/>
        <a:p>
          <a:endParaRPr lang="en-US"/>
        </a:p>
      </dgm:t>
    </dgm:pt>
    <dgm:pt modelId="{A3F41469-2EBF-4CAB-9285-D9586E0E9FF4}" type="pres">
      <dgm:prSet presAssocID="{F8FFADA8-4E09-41CC-98A8-21F9335C14D8}" presName="hierChild1" presStyleCnt="0">
        <dgm:presLayoutVars>
          <dgm:orgChart val="1"/>
          <dgm:chPref val="1"/>
          <dgm:dir/>
          <dgm:animOne val="branch"/>
          <dgm:animLvl val="lvl"/>
          <dgm:resizeHandles/>
        </dgm:presLayoutVars>
      </dgm:prSet>
      <dgm:spPr/>
    </dgm:pt>
    <dgm:pt modelId="{8C5150DB-0CDE-4A19-85E7-8D7B701BC8AB}" type="pres">
      <dgm:prSet presAssocID="{014D5CA5-E368-4CD4-8F89-478CBA936AF7}" presName="hierRoot1" presStyleCnt="0">
        <dgm:presLayoutVars>
          <dgm:hierBranch val="init"/>
        </dgm:presLayoutVars>
      </dgm:prSet>
      <dgm:spPr/>
    </dgm:pt>
    <dgm:pt modelId="{0D2C18D3-0F54-48DF-9183-EA57EF0D2EDD}" type="pres">
      <dgm:prSet presAssocID="{014D5CA5-E368-4CD4-8F89-478CBA936AF7}" presName="rootComposite1" presStyleCnt="0"/>
      <dgm:spPr/>
    </dgm:pt>
    <dgm:pt modelId="{AB9005E4-5110-4A21-8B28-C8D05B54C2B3}" type="pres">
      <dgm:prSet presAssocID="{014D5CA5-E368-4CD4-8F89-478CBA936AF7}" presName="rootText1" presStyleLbl="node0" presStyleIdx="0" presStyleCnt="1" custScaleX="223885" custLinFactNeighborX="-3977" custLinFactNeighborY="-81874">
        <dgm:presLayoutVars>
          <dgm:chPref val="3"/>
        </dgm:presLayoutVars>
      </dgm:prSet>
      <dgm:spPr/>
    </dgm:pt>
    <dgm:pt modelId="{9955CB22-2E55-4007-97BD-60F8D68B0305}" type="pres">
      <dgm:prSet presAssocID="{014D5CA5-E368-4CD4-8F89-478CBA936AF7}" presName="rootConnector1" presStyleLbl="node1" presStyleIdx="0" presStyleCnt="0"/>
      <dgm:spPr/>
    </dgm:pt>
    <dgm:pt modelId="{23E73E2A-C476-4CCB-A4B5-65E3E9A5EB98}" type="pres">
      <dgm:prSet presAssocID="{014D5CA5-E368-4CD4-8F89-478CBA936AF7}" presName="hierChild2" presStyleCnt="0"/>
      <dgm:spPr/>
    </dgm:pt>
    <dgm:pt modelId="{D19DB430-B65E-41FF-858C-CAE901077BB0}" type="pres">
      <dgm:prSet presAssocID="{A179299C-F3C8-489F-9F72-C5D6D1F89076}" presName="Name37" presStyleLbl="parChTrans1D2" presStyleIdx="0" presStyleCnt="2"/>
      <dgm:spPr/>
    </dgm:pt>
    <dgm:pt modelId="{BE99CB82-77AA-498F-8D1C-3EE8EF1D920E}" type="pres">
      <dgm:prSet presAssocID="{0BE03DD1-0E83-486A-97E3-D656A6AE344F}" presName="hierRoot2" presStyleCnt="0">
        <dgm:presLayoutVars>
          <dgm:hierBranch val="init"/>
        </dgm:presLayoutVars>
      </dgm:prSet>
      <dgm:spPr/>
    </dgm:pt>
    <dgm:pt modelId="{F312EACB-06AB-4B0E-9C63-D6DFA4F5AC63}" type="pres">
      <dgm:prSet presAssocID="{0BE03DD1-0E83-486A-97E3-D656A6AE344F}" presName="rootComposite" presStyleCnt="0"/>
      <dgm:spPr/>
    </dgm:pt>
    <dgm:pt modelId="{BD332536-F166-4D15-815E-29D4920AFF37}" type="pres">
      <dgm:prSet presAssocID="{0BE03DD1-0E83-486A-97E3-D656A6AE344F}" presName="rootText" presStyleLbl="node2" presStyleIdx="0" presStyleCnt="2" custScaleX="149648" custLinFactNeighborY="-65736">
        <dgm:presLayoutVars>
          <dgm:chPref val="3"/>
        </dgm:presLayoutVars>
      </dgm:prSet>
      <dgm:spPr/>
    </dgm:pt>
    <dgm:pt modelId="{F15322CA-94DD-4C9F-AB59-15FDE80E7B31}" type="pres">
      <dgm:prSet presAssocID="{0BE03DD1-0E83-486A-97E3-D656A6AE344F}" presName="rootConnector" presStyleLbl="node2" presStyleIdx="0" presStyleCnt="2"/>
      <dgm:spPr/>
    </dgm:pt>
    <dgm:pt modelId="{885CF7B4-C2CD-4503-9762-1363BF2FD009}" type="pres">
      <dgm:prSet presAssocID="{0BE03DD1-0E83-486A-97E3-D656A6AE344F}" presName="hierChild4" presStyleCnt="0"/>
      <dgm:spPr/>
    </dgm:pt>
    <dgm:pt modelId="{426471EA-618B-48DA-9210-B0AD97D95433}" type="pres">
      <dgm:prSet presAssocID="{0BE03DD1-0E83-486A-97E3-D656A6AE344F}" presName="hierChild5" presStyleCnt="0"/>
      <dgm:spPr/>
    </dgm:pt>
    <dgm:pt modelId="{EE1BBC32-7F3F-4A89-90FE-8D10D90032C7}" type="pres">
      <dgm:prSet presAssocID="{10B3CB26-763F-403F-A9F5-EA92693D6839}" presName="Name111" presStyleLbl="parChTrans1D3" presStyleIdx="0" presStyleCnt="4"/>
      <dgm:spPr/>
    </dgm:pt>
    <dgm:pt modelId="{38872359-BE76-485C-BEDE-F170A5E6FFD9}" type="pres">
      <dgm:prSet presAssocID="{B01C8CB8-910A-46D0-971B-BFAED9A231A2}" presName="hierRoot3" presStyleCnt="0">
        <dgm:presLayoutVars>
          <dgm:hierBranch val="init"/>
        </dgm:presLayoutVars>
      </dgm:prSet>
      <dgm:spPr/>
    </dgm:pt>
    <dgm:pt modelId="{6D123542-631C-491E-B118-58F1F55C51C6}" type="pres">
      <dgm:prSet presAssocID="{B01C8CB8-910A-46D0-971B-BFAED9A231A2}" presName="rootComposite3" presStyleCnt="0"/>
      <dgm:spPr/>
    </dgm:pt>
    <dgm:pt modelId="{440586E6-EDC8-496F-AC9C-F7634B835022}" type="pres">
      <dgm:prSet presAssocID="{B01C8CB8-910A-46D0-971B-BFAED9A231A2}" presName="rootText3" presStyleLbl="asst2" presStyleIdx="0" presStyleCnt="4" custLinFactNeighborY="-65736">
        <dgm:presLayoutVars>
          <dgm:chPref val="3"/>
        </dgm:presLayoutVars>
      </dgm:prSet>
      <dgm:spPr/>
    </dgm:pt>
    <dgm:pt modelId="{B4604B83-925F-412B-B9E6-6FB7B2D176DA}" type="pres">
      <dgm:prSet presAssocID="{B01C8CB8-910A-46D0-971B-BFAED9A231A2}" presName="rootConnector3" presStyleLbl="asst2" presStyleIdx="0" presStyleCnt="4"/>
      <dgm:spPr/>
    </dgm:pt>
    <dgm:pt modelId="{406B1AB0-2871-4000-8B1E-7038CE877101}" type="pres">
      <dgm:prSet presAssocID="{B01C8CB8-910A-46D0-971B-BFAED9A231A2}" presName="hierChild6" presStyleCnt="0"/>
      <dgm:spPr/>
    </dgm:pt>
    <dgm:pt modelId="{95A561BE-A4A5-4EB8-BD13-14B5026F5E8A}" type="pres">
      <dgm:prSet presAssocID="{B01C8CB8-910A-46D0-971B-BFAED9A231A2}" presName="hierChild7" presStyleCnt="0"/>
      <dgm:spPr/>
    </dgm:pt>
    <dgm:pt modelId="{A9D35C05-59F9-4A12-B158-78AF14E9EF6D}" type="pres">
      <dgm:prSet presAssocID="{BA5F0038-35BF-4032-A899-FE5F10FC3505}" presName="Name111" presStyleLbl="parChTrans1D3" presStyleIdx="1" presStyleCnt="4"/>
      <dgm:spPr/>
    </dgm:pt>
    <dgm:pt modelId="{5C83BA31-D5BE-49DF-97A8-673A483FF6E0}" type="pres">
      <dgm:prSet presAssocID="{19D73124-E328-4139-8D6D-5367C6DDA9A9}" presName="hierRoot3" presStyleCnt="0">
        <dgm:presLayoutVars>
          <dgm:hierBranch val="init"/>
        </dgm:presLayoutVars>
      </dgm:prSet>
      <dgm:spPr/>
    </dgm:pt>
    <dgm:pt modelId="{E495AD57-9E1A-4EBA-9062-8588B406E02E}" type="pres">
      <dgm:prSet presAssocID="{19D73124-E328-4139-8D6D-5367C6DDA9A9}" presName="rootComposite3" presStyleCnt="0"/>
      <dgm:spPr/>
    </dgm:pt>
    <dgm:pt modelId="{333D8616-47A4-47A0-8A7B-52A7EFC98D52}" type="pres">
      <dgm:prSet presAssocID="{19D73124-E328-4139-8D6D-5367C6DDA9A9}" presName="rootText3" presStyleLbl="asst2" presStyleIdx="1" presStyleCnt="4" custLinFactNeighborY="-65736">
        <dgm:presLayoutVars>
          <dgm:chPref val="3"/>
        </dgm:presLayoutVars>
      </dgm:prSet>
      <dgm:spPr/>
    </dgm:pt>
    <dgm:pt modelId="{5C275533-78F6-4438-A2AC-0F93053AB9AC}" type="pres">
      <dgm:prSet presAssocID="{19D73124-E328-4139-8D6D-5367C6DDA9A9}" presName="rootConnector3" presStyleLbl="asst2" presStyleIdx="1" presStyleCnt="4"/>
      <dgm:spPr/>
    </dgm:pt>
    <dgm:pt modelId="{49CC573B-D7AE-472B-8BA5-E48FEEBF5AD3}" type="pres">
      <dgm:prSet presAssocID="{19D73124-E328-4139-8D6D-5367C6DDA9A9}" presName="hierChild6" presStyleCnt="0"/>
      <dgm:spPr/>
    </dgm:pt>
    <dgm:pt modelId="{D5B319DE-7DC8-4C36-8042-B36637670969}" type="pres">
      <dgm:prSet presAssocID="{19D73124-E328-4139-8D6D-5367C6DDA9A9}" presName="hierChild7" presStyleCnt="0"/>
      <dgm:spPr/>
    </dgm:pt>
    <dgm:pt modelId="{5B2A2F41-70BC-43A8-9471-A396D9AFE4E9}" type="pres">
      <dgm:prSet presAssocID="{3CF8A7CF-FE02-4DB7-B9C1-291BA964D336}" presName="Name37" presStyleLbl="parChTrans1D2" presStyleIdx="1" presStyleCnt="2"/>
      <dgm:spPr/>
    </dgm:pt>
    <dgm:pt modelId="{274DCDD2-F137-43A2-BC98-EDEA3C9F5A5D}" type="pres">
      <dgm:prSet presAssocID="{389F28A7-4B6F-4262-ACBC-DC0EA4C78F5D}" presName="hierRoot2" presStyleCnt="0">
        <dgm:presLayoutVars>
          <dgm:hierBranch val="init"/>
        </dgm:presLayoutVars>
      </dgm:prSet>
      <dgm:spPr/>
    </dgm:pt>
    <dgm:pt modelId="{0D20E7DC-4B5F-4543-A794-123DE8CA7609}" type="pres">
      <dgm:prSet presAssocID="{389F28A7-4B6F-4262-ACBC-DC0EA4C78F5D}" presName="rootComposite" presStyleCnt="0"/>
      <dgm:spPr/>
    </dgm:pt>
    <dgm:pt modelId="{AA7D28B1-8787-4E7F-BBE4-94FD4115423C}" type="pres">
      <dgm:prSet presAssocID="{389F28A7-4B6F-4262-ACBC-DC0EA4C78F5D}" presName="rootText" presStyleLbl="node2" presStyleIdx="1" presStyleCnt="2" custScaleX="158273" custLinFactNeighborY="-65736">
        <dgm:presLayoutVars>
          <dgm:chPref val="3"/>
        </dgm:presLayoutVars>
      </dgm:prSet>
      <dgm:spPr/>
    </dgm:pt>
    <dgm:pt modelId="{908196BB-9F83-49AF-B48B-D5EDEE79C8AD}" type="pres">
      <dgm:prSet presAssocID="{389F28A7-4B6F-4262-ACBC-DC0EA4C78F5D}" presName="rootConnector" presStyleLbl="node2" presStyleIdx="1" presStyleCnt="2"/>
      <dgm:spPr/>
    </dgm:pt>
    <dgm:pt modelId="{1611DDF4-2901-4267-9A82-7527D66DA087}" type="pres">
      <dgm:prSet presAssocID="{389F28A7-4B6F-4262-ACBC-DC0EA4C78F5D}" presName="hierChild4" presStyleCnt="0"/>
      <dgm:spPr/>
    </dgm:pt>
    <dgm:pt modelId="{ED62E515-74F5-4605-B9D0-5C4234014249}" type="pres">
      <dgm:prSet presAssocID="{389F28A7-4B6F-4262-ACBC-DC0EA4C78F5D}" presName="hierChild5" presStyleCnt="0"/>
      <dgm:spPr/>
    </dgm:pt>
    <dgm:pt modelId="{94D08B36-A482-421A-9EAD-2AF0189779DA}" type="pres">
      <dgm:prSet presAssocID="{831F2BCA-FABC-4EBF-8C80-C7C634CB979B}" presName="Name111" presStyleLbl="parChTrans1D3" presStyleIdx="2" presStyleCnt="4"/>
      <dgm:spPr/>
    </dgm:pt>
    <dgm:pt modelId="{15D55547-F017-4767-B000-3FC4480DCE50}" type="pres">
      <dgm:prSet presAssocID="{3A3BE7D3-69C5-49E3-8A53-C2F4E04BDB6F}" presName="hierRoot3" presStyleCnt="0">
        <dgm:presLayoutVars>
          <dgm:hierBranch val="init"/>
        </dgm:presLayoutVars>
      </dgm:prSet>
      <dgm:spPr/>
    </dgm:pt>
    <dgm:pt modelId="{E1E996D9-F9F6-4E88-9800-7F51CC286838}" type="pres">
      <dgm:prSet presAssocID="{3A3BE7D3-69C5-49E3-8A53-C2F4E04BDB6F}" presName="rootComposite3" presStyleCnt="0"/>
      <dgm:spPr/>
    </dgm:pt>
    <dgm:pt modelId="{FDD7469D-2CE8-4919-ADCE-3008EB831E43}" type="pres">
      <dgm:prSet presAssocID="{3A3BE7D3-69C5-49E3-8A53-C2F4E04BDB6F}" presName="rootText3" presStyleLbl="asst2" presStyleIdx="2" presStyleCnt="4" custLinFactNeighborY="-65736">
        <dgm:presLayoutVars>
          <dgm:chPref val="3"/>
        </dgm:presLayoutVars>
      </dgm:prSet>
      <dgm:spPr/>
    </dgm:pt>
    <dgm:pt modelId="{BD835ECC-9CD2-4DB4-8299-B8033EA93567}" type="pres">
      <dgm:prSet presAssocID="{3A3BE7D3-69C5-49E3-8A53-C2F4E04BDB6F}" presName="rootConnector3" presStyleLbl="asst2" presStyleIdx="2" presStyleCnt="4"/>
      <dgm:spPr/>
    </dgm:pt>
    <dgm:pt modelId="{F326892C-7BF4-41F0-B25A-4BCE487E8B9A}" type="pres">
      <dgm:prSet presAssocID="{3A3BE7D3-69C5-49E3-8A53-C2F4E04BDB6F}" presName="hierChild6" presStyleCnt="0"/>
      <dgm:spPr/>
    </dgm:pt>
    <dgm:pt modelId="{F6806855-6288-4411-B17B-07829B87F64C}" type="pres">
      <dgm:prSet presAssocID="{3A3BE7D3-69C5-49E3-8A53-C2F4E04BDB6F}" presName="hierChild7" presStyleCnt="0"/>
      <dgm:spPr/>
    </dgm:pt>
    <dgm:pt modelId="{5F62A854-DF63-4C05-9D6A-9AD812B83A05}" type="pres">
      <dgm:prSet presAssocID="{644F0B66-90F0-42C3-98DF-86BD58043047}" presName="Name111" presStyleLbl="parChTrans1D3" presStyleIdx="3" presStyleCnt="4"/>
      <dgm:spPr/>
    </dgm:pt>
    <dgm:pt modelId="{C3846DCD-7F8E-4A44-97AB-5489EEE7E122}" type="pres">
      <dgm:prSet presAssocID="{9D17AB0D-B8A2-44BE-AC50-759CED3E1B4E}" presName="hierRoot3" presStyleCnt="0">
        <dgm:presLayoutVars>
          <dgm:hierBranch val="init"/>
        </dgm:presLayoutVars>
      </dgm:prSet>
      <dgm:spPr/>
    </dgm:pt>
    <dgm:pt modelId="{AD277E81-C624-4FC9-AC5F-724B84028553}" type="pres">
      <dgm:prSet presAssocID="{9D17AB0D-B8A2-44BE-AC50-759CED3E1B4E}" presName="rootComposite3" presStyleCnt="0"/>
      <dgm:spPr/>
    </dgm:pt>
    <dgm:pt modelId="{F2A2C8AE-0537-45D6-9FEA-B9BFF59FDF06}" type="pres">
      <dgm:prSet presAssocID="{9D17AB0D-B8A2-44BE-AC50-759CED3E1B4E}" presName="rootText3" presStyleLbl="asst2" presStyleIdx="3" presStyleCnt="4" custLinFactNeighborY="-65736">
        <dgm:presLayoutVars>
          <dgm:chPref val="3"/>
        </dgm:presLayoutVars>
      </dgm:prSet>
      <dgm:spPr/>
    </dgm:pt>
    <dgm:pt modelId="{55F1BF01-2271-478D-BF22-D61828104DBB}" type="pres">
      <dgm:prSet presAssocID="{9D17AB0D-B8A2-44BE-AC50-759CED3E1B4E}" presName="rootConnector3" presStyleLbl="asst2" presStyleIdx="3" presStyleCnt="4"/>
      <dgm:spPr/>
    </dgm:pt>
    <dgm:pt modelId="{CB0FD8BA-0E89-4DE8-B729-39BA62361072}" type="pres">
      <dgm:prSet presAssocID="{9D17AB0D-B8A2-44BE-AC50-759CED3E1B4E}" presName="hierChild6" presStyleCnt="0"/>
      <dgm:spPr/>
    </dgm:pt>
    <dgm:pt modelId="{1FA7286C-796D-47ED-9120-E027973014C5}" type="pres">
      <dgm:prSet presAssocID="{9D17AB0D-B8A2-44BE-AC50-759CED3E1B4E}" presName="hierChild7" presStyleCnt="0"/>
      <dgm:spPr/>
    </dgm:pt>
    <dgm:pt modelId="{E9673C25-8810-44C8-8969-B2CD1628AFA7}" type="pres">
      <dgm:prSet presAssocID="{014D5CA5-E368-4CD4-8F89-478CBA936AF7}" presName="hierChild3" presStyleCnt="0"/>
      <dgm:spPr/>
    </dgm:pt>
  </dgm:ptLst>
  <dgm:cxnLst>
    <dgm:cxn modelId="{5B97FB04-DA4C-45A8-8ACB-EFF6BEE3B4D8}" type="presOf" srcId="{F8FFADA8-4E09-41CC-98A8-21F9335C14D8}" destId="{A3F41469-2EBF-4CAB-9285-D9586E0E9FF4}" srcOrd="0" destOrd="0" presId="urn:microsoft.com/office/officeart/2005/8/layout/orgChart1"/>
    <dgm:cxn modelId="{9A6DA711-E4FE-44F8-A922-EDE7FAEBF179}" type="presOf" srcId="{19D73124-E328-4139-8D6D-5367C6DDA9A9}" destId="{5C275533-78F6-4438-A2AC-0F93053AB9AC}" srcOrd="1" destOrd="0" presId="urn:microsoft.com/office/officeart/2005/8/layout/orgChart1"/>
    <dgm:cxn modelId="{ACA6561E-9659-4120-B60F-87AFA1B9F4D3}" type="presOf" srcId="{0BE03DD1-0E83-486A-97E3-D656A6AE344F}" destId="{BD332536-F166-4D15-815E-29D4920AFF37}" srcOrd="0" destOrd="0" presId="urn:microsoft.com/office/officeart/2005/8/layout/orgChart1"/>
    <dgm:cxn modelId="{A50E7B1F-B689-4772-8E9B-5A2E417AE9C4}" type="presOf" srcId="{9D17AB0D-B8A2-44BE-AC50-759CED3E1B4E}" destId="{F2A2C8AE-0537-45D6-9FEA-B9BFF59FDF06}" srcOrd="0" destOrd="0" presId="urn:microsoft.com/office/officeart/2005/8/layout/orgChart1"/>
    <dgm:cxn modelId="{9973192D-DF00-4EDC-85C7-744D3EA3AF5D}" type="presOf" srcId="{3A3BE7D3-69C5-49E3-8A53-C2F4E04BDB6F}" destId="{FDD7469D-2CE8-4919-ADCE-3008EB831E43}" srcOrd="0" destOrd="0" presId="urn:microsoft.com/office/officeart/2005/8/layout/orgChart1"/>
    <dgm:cxn modelId="{A763A435-CA8D-4C5B-ACA8-832CC0C96688}" srcId="{389F28A7-4B6F-4262-ACBC-DC0EA4C78F5D}" destId="{3A3BE7D3-69C5-49E3-8A53-C2F4E04BDB6F}" srcOrd="0" destOrd="0" parTransId="{831F2BCA-FABC-4EBF-8C80-C7C634CB979B}" sibTransId="{DBB1B3D8-17C6-44F6-A70B-4F2E57792192}"/>
    <dgm:cxn modelId="{81AD7345-7DFE-440F-AE74-D4C2D5C34768}" type="presOf" srcId="{B01C8CB8-910A-46D0-971B-BFAED9A231A2}" destId="{B4604B83-925F-412B-B9E6-6FB7B2D176DA}" srcOrd="1" destOrd="0" presId="urn:microsoft.com/office/officeart/2005/8/layout/orgChart1"/>
    <dgm:cxn modelId="{EC68B749-FEBE-484A-BD74-01A21C46AE0F}" type="presOf" srcId="{9D17AB0D-B8A2-44BE-AC50-759CED3E1B4E}" destId="{55F1BF01-2271-478D-BF22-D61828104DBB}" srcOrd="1" destOrd="0" presId="urn:microsoft.com/office/officeart/2005/8/layout/orgChart1"/>
    <dgm:cxn modelId="{5645154B-73F0-475F-8EE6-38ADE58AAF91}" type="presOf" srcId="{3A3BE7D3-69C5-49E3-8A53-C2F4E04BDB6F}" destId="{BD835ECC-9CD2-4DB4-8299-B8033EA93567}" srcOrd="1" destOrd="0" presId="urn:microsoft.com/office/officeart/2005/8/layout/orgChart1"/>
    <dgm:cxn modelId="{CC48344D-3254-4D5E-B889-98CDB34DA5BA}" type="presOf" srcId="{3CF8A7CF-FE02-4DB7-B9C1-291BA964D336}" destId="{5B2A2F41-70BC-43A8-9471-A396D9AFE4E9}" srcOrd="0" destOrd="0" presId="urn:microsoft.com/office/officeart/2005/8/layout/orgChart1"/>
    <dgm:cxn modelId="{9628F86D-1EFF-4C01-883E-278398A5AC69}" type="presOf" srcId="{10B3CB26-763F-403F-A9F5-EA92693D6839}" destId="{EE1BBC32-7F3F-4A89-90FE-8D10D90032C7}" srcOrd="0" destOrd="0" presId="urn:microsoft.com/office/officeart/2005/8/layout/orgChart1"/>
    <dgm:cxn modelId="{AF356156-147B-44B7-88B9-00933E1EED34}" type="presOf" srcId="{BA5F0038-35BF-4032-A899-FE5F10FC3505}" destId="{A9D35C05-59F9-4A12-B158-78AF14E9EF6D}" srcOrd="0" destOrd="0" presId="urn:microsoft.com/office/officeart/2005/8/layout/orgChart1"/>
    <dgm:cxn modelId="{C07D1B57-6097-47C9-A86C-5F963DE9615F}" type="presOf" srcId="{0BE03DD1-0E83-486A-97E3-D656A6AE344F}" destId="{F15322CA-94DD-4C9F-AB59-15FDE80E7B31}" srcOrd="1" destOrd="0" presId="urn:microsoft.com/office/officeart/2005/8/layout/orgChart1"/>
    <dgm:cxn modelId="{A4CF417E-19DB-4534-B598-CF1299E40DA7}" srcId="{014D5CA5-E368-4CD4-8F89-478CBA936AF7}" destId="{389F28A7-4B6F-4262-ACBC-DC0EA4C78F5D}" srcOrd="1" destOrd="0" parTransId="{3CF8A7CF-FE02-4DB7-B9C1-291BA964D336}" sibTransId="{0B66FA19-C383-4412-8814-9AF0B9835752}"/>
    <dgm:cxn modelId="{D40591A1-68CD-4BE2-BF7F-499643C14E08}" srcId="{014D5CA5-E368-4CD4-8F89-478CBA936AF7}" destId="{0BE03DD1-0E83-486A-97E3-D656A6AE344F}" srcOrd="0" destOrd="0" parTransId="{A179299C-F3C8-489F-9F72-C5D6D1F89076}" sibTransId="{724E0695-A111-4A72-B090-FB7FBBE13072}"/>
    <dgm:cxn modelId="{7A1951A3-FB18-471B-BCE5-34A6E1ACB4AF}" type="presOf" srcId="{19D73124-E328-4139-8D6D-5367C6DDA9A9}" destId="{333D8616-47A4-47A0-8A7B-52A7EFC98D52}" srcOrd="0" destOrd="0" presId="urn:microsoft.com/office/officeart/2005/8/layout/orgChart1"/>
    <dgm:cxn modelId="{2BA564A5-2531-40BF-B179-2450DBB65FEA}" type="presOf" srcId="{389F28A7-4B6F-4262-ACBC-DC0EA4C78F5D}" destId="{908196BB-9F83-49AF-B48B-D5EDEE79C8AD}" srcOrd="1" destOrd="0" presId="urn:microsoft.com/office/officeart/2005/8/layout/orgChart1"/>
    <dgm:cxn modelId="{43B481A6-A4B1-4C65-999C-D629B594868A}" srcId="{389F28A7-4B6F-4262-ACBC-DC0EA4C78F5D}" destId="{9D17AB0D-B8A2-44BE-AC50-759CED3E1B4E}" srcOrd="1" destOrd="0" parTransId="{644F0B66-90F0-42C3-98DF-86BD58043047}" sibTransId="{98EBC95D-262B-4D28-ADB8-DAE2B3BA5550}"/>
    <dgm:cxn modelId="{7F80C6A9-B7A7-4F46-BA25-6FE85BFFB1C7}" type="presOf" srcId="{389F28A7-4B6F-4262-ACBC-DC0EA4C78F5D}" destId="{AA7D28B1-8787-4E7F-BBE4-94FD4115423C}" srcOrd="0" destOrd="0" presId="urn:microsoft.com/office/officeart/2005/8/layout/orgChart1"/>
    <dgm:cxn modelId="{7ABF04B4-A024-4C60-BBEB-A424BAD4319C}" srcId="{0BE03DD1-0E83-486A-97E3-D656A6AE344F}" destId="{B01C8CB8-910A-46D0-971B-BFAED9A231A2}" srcOrd="0" destOrd="0" parTransId="{10B3CB26-763F-403F-A9F5-EA92693D6839}" sibTransId="{AD7B805E-8257-4B6C-8F91-A306086B625E}"/>
    <dgm:cxn modelId="{EAB039B5-EAD4-4C24-8840-BFC90F651672}" srcId="{0BE03DD1-0E83-486A-97E3-D656A6AE344F}" destId="{19D73124-E328-4139-8D6D-5367C6DDA9A9}" srcOrd="1" destOrd="0" parTransId="{BA5F0038-35BF-4032-A899-FE5F10FC3505}" sibTransId="{4602BEB5-F024-4E44-ABE7-38C354D48EB9}"/>
    <dgm:cxn modelId="{59EF39B8-984C-4E63-926F-747DBF163883}" type="presOf" srcId="{014D5CA5-E368-4CD4-8F89-478CBA936AF7}" destId="{9955CB22-2E55-4007-97BD-60F8D68B0305}" srcOrd="1" destOrd="0" presId="urn:microsoft.com/office/officeart/2005/8/layout/orgChart1"/>
    <dgm:cxn modelId="{EBE3DEBA-BF5A-42A3-A8B0-237C4CD3F875}" type="presOf" srcId="{014D5CA5-E368-4CD4-8F89-478CBA936AF7}" destId="{AB9005E4-5110-4A21-8B28-C8D05B54C2B3}" srcOrd="0" destOrd="0" presId="urn:microsoft.com/office/officeart/2005/8/layout/orgChart1"/>
    <dgm:cxn modelId="{A0DB15C4-CA1E-4D88-BE03-9AF54F7C076D}" type="presOf" srcId="{644F0B66-90F0-42C3-98DF-86BD58043047}" destId="{5F62A854-DF63-4C05-9D6A-9AD812B83A05}" srcOrd="0" destOrd="0" presId="urn:microsoft.com/office/officeart/2005/8/layout/orgChart1"/>
    <dgm:cxn modelId="{EC685EC9-182E-4F8C-8940-88B9394590BF}" type="presOf" srcId="{A179299C-F3C8-489F-9F72-C5D6D1F89076}" destId="{D19DB430-B65E-41FF-858C-CAE901077BB0}" srcOrd="0" destOrd="0" presId="urn:microsoft.com/office/officeart/2005/8/layout/orgChart1"/>
    <dgm:cxn modelId="{BC332DE0-B40F-4BFF-98F5-36E8B2A1C358}" type="presOf" srcId="{831F2BCA-FABC-4EBF-8C80-C7C634CB979B}" destId="{94D08B36-A482-421A-9EAD-2AF0189779DA}" srcOrd="0" destOrd="0" presId="urn:microsoft.com/office/officeart/2005/8/layout/orgChart1"/>
    <dgm:cxn modelId="{EC283CEE-DBCF-40A2-B13F-9BE1A7D2A9FD}" type="presOf" srcId="{B01C8CB8-910A-46D0-971B-BFAED9A231A2}" destId="{440586E6-EDC8-496F-AC9C-F7634B835022}" srcOrd="0" destOrd="0" presId="urn:microsoft.com/office/officeart/2005/8/layout/orgChart1"/>
    <dgm:cxn modelId="{1FDE51FA-5C5A-43D0-A423-13AD8521D9BA}" srcId="{F8FFADA8-4E09-41CC-98A8-21F9335C14D8}" destId="{014D5CA5-E368-4CD4-8F89-478CBA936AF7}" srcOrd="0" destOrd="0" parTransId="{71DDAF7D-526F-4EAD-AFE8-E06160B96E40}" sibTransId="{285DC0A9-C981-4B9A-BEC6-0EABD5CD0080}"/>
    <dgm:cxn modelId="{341E10F8-4585-466D-81B2-90D978143F12}" type="presParOf" srcId="{A3F41469-2EBF-4CAB-9285-D9586E0E9FF4}" destId="{8C5150DB-0CDE-4A19-85E7-8D7B701BC8AB}" srcOrd="0" destOrd="0" presId="urn:microsoft.com/office/officeart/2005/8/layout/orgChart1"/>
    <dgm:cxn modelId="{752485A1-B50B-491B-B05A-A6C58A397A0A}" type="presParOf" srcId="{8C5150DB-0CDE-4A19-85E7-8D7B701BC8AB}" destId="{0D2C18D3-0F54-48DF-9183-EA57EF0D2EDD}" srcOrd="0" destOrd="0" presId="urn:microsoft.com/office/officeart/2005/8/layout/orgChart1"/>
    <dgm:cxn modelId="{1ACAD54F-C540-4AC1-839A-6088B132D9B7}" type="presParOf" srcId="{0D2C18D3-0F54-48DF-9183-EA57EF0D2EDD}" destId="{AB9005E4-5110-4A21-8B28-C8D05B54C2B3}" srcOrd="0" destOrd="0" presId="urn:microsoft.com/office/officeart/2005/8/layout/orgChart1"/>
    <dgm:cxn modelId="{F3D60DBF-2611-4F84-8F49-674221C1ACD3}" type="presParOf" srcId="{0D2C18D3-0F54-48DF-9183-EA57EF0D2EDD}" destId="{9955CB22-2E55-4007-97BD-60F8D68B0305}" srcOrd="1" destOrd="0" presId="urn:microsoft.com/office/officeart/2005/8/layout/orgChart1"/>
    <dgm:cxn modelId="{81F3E055-A081-4E35-8193-B44C31CF7CDC}" type="presParOf" srcId="{8C5150DB-0CDE-4A19-85E7-8D7B701BC8AB}" destId="{23E73E2A-C476-4CCB-A4B5-65E3E9A5EB98}" srcOrd="1" destOrd="0" presId="urn:microsoft.com/office/officeart/2005/8/layout/orgChart1"/>
    <dgm:cxn modelId="{BC508C1F-3BDD-47C7-940B-9BC756C291FF}" type="presParOf" srcId="{23E73E2A-C476-4CCB-A4B5-65E3E9A5EB98}" destId="{D19DB430-B65E-41FF-858C-CAE901077BB0}" srcOrd="0" destOrd="0" presId="urn:microsoft.com/office/officeart/2005/8/layout/orgChart1"/>
    <dgm:cxn modelId="{AE77182C-DE87-42DB-990E-5F98C60E45C5}" type="presParOf" srcId="{23E73E2A-C476-4CCB-A4B5-65E3E9A5EB98}" destId="{BE99CB82-77AA-498F-8D1C-3EE8EF1D920E}" srcOrd="1" destOrd="0" presId="urn:microsoft.com/office/officeart/2005/8/layout/orgChart1"/>
    <dgm:cxn modelId="{6A445B28-340E-467F-B425-5BEC03E32968}" type="presParOf" srcId="{BE99CB82-77AA-498F-8D1C-3EE8EF1D920E}" destId="{F312EACB-06AB-4B0E-9C63-D6DFA4F5AC63}" srcOrd="0" destOrd="0" presId="urn:microsoft.com/office/officeart/2005/8/layout/orgChart1"/>
    <dgm:cxn modelId="{865A8417-41C8-48E2-97A2-1DEC8AFB9210}" type="presParOf" srcId="{F312EACB-06AB-4B0E-9C63-D6DFA4F5AC63}" destId="{BD332536-F166-4D15-815E-29D4920AFF37}" srcOrd="0" destOrd="0" presId="urn:microsoft.com/office/officeart/2005/8/layout/orgChart1"/>
    <dgm:cxn modelId="{B32428FE-3746-4D2A-AABF-D30CE7C7132A}" type="presParOf" srcId="{F312EACB-06AB-4B0E-9C63-D6DFA4F5AC63}" destId="{F15322CA-94DD-4C9F-AB59-15FDE80E7B31}" srcOrd="1" destOrd="0" presId="urn:microsoft.com/office/officeart/2005/8/layout/orgChart1"/>
    <dgm:cxn modelId="{B632B48C-48BF-464F-BE9D-7CC4BC67AB5C}" type="presParOf" srcId="{BE99CB82-77AA-498F-8D1C-3EE8EF1D920E}" destId="{885CF7B4-C2CD-4503-9762-1363BF2FD009}" srcOrd="1" destOrd="0" presId="urn:microsoft.com/office/officeart/2005/8/layout/orgChart1"/>
    <dgm:cxn modelId="{8B61C9D6-519F-4181-A1E8-C718C396483B}" type="presParOf" srcId="{BE99CB82-77AA-498F-8D1C-3EE8EF1D920E}" destId="{426471EA-618B-48DA-9210-B0AD97D95433}" srcOrd="2" destOrd="0" presId="urn:microsoft.com/office/officeart/2005/8/layout/orgChart1"/>
    <dgm:cxn modelId="{A8DF5233-81B3-48A2-8798-B51ABCE62DBA}" type="presParOf" srcId="{426471EA-618B-48DA-9210-B0AD97D95433}" destId="{EE1BBC32-7F3F-4A89-90FE-8D10D90032C7}" srcOrd="0" destOrd="0" presId="urn:microsoft.com/office/officeart/2005/8/layout/orgChart1"/>
    <dgm:cxn modelId="{8CCC8BC9-7DF7-48D7-A827-6A099EE8EA5F}" type="presParOf" srcId="{426471EA-618B-48DA-9210-B0AD97D95433}" destId="{38872359-BE76-485C-BEDE-F170A5E6FFD9}" srcOrd="1" destOrd="0" presId="urn:microsoft.com/office/officeart/2005/8/layout/orgChart1"/>
    <dgm:cxn modelId="{AACD4824-F420-4974-8963-DA797CCBFD68}" type="presParOf" srcId="{38872359-BE76-485C-BEDE-F170A5E6FFD9}" destId="{6D123542-631C-491E-B118-58F1F55C51C6}" srcOrd="0" destOrd="0" presId="urn:microsoft.com/office/officeart/2005/8/layout/orgChart1"/>
    <dgm:cxn modelId="{8E220ACE-6865-4DCB-AD04-FFDBB19E51C4}" type="presParOf" srcId="{6D123542-631C-491E-B118-58F1F55C51C6}" destId="{440586E6-EDC8-496F-AC9C-F7634B835022}" srcOrd="0" destOrd="0" presId="urn:microsoft.com/office/officeart/2005/8/layout/orgChart1"/>
    <dgm:cxn modelId="{6F838A67-AA9F-488E-8979-20CF5909F7DD}" type="presParOf" srcId="{6D123542-631C-491E-B118-58F1F55C51C6}" destId="{B4604B83-925F-412B-B9E6-6FB7B2D176DA}" srcOrd="1" destOrd="0" presId="urn:microsoft.com/office/officeart/2005/8/layout/orgChart1"/>
    <dgm:cxn modelId="{7C922812-1753-47EC-AFAA-B0FA84FCA990}" type="presParOf" srcId="{38872359-BE76-485C-BEDE-F170A5E6FFD9}" destId="{406B1AB0-2871-4000-8B1E-7038CE877101}" srcOrd="1" destOrd="0" presId="urn:microsoft.com/office/officeart/2005/8/layout/orgChart1"/>
    <dgm:cxn modelId="{82181295-1FBC-456D-9A92-BBC16A12DC5D}" type="presParOf" srcId="{38872359-BE76-485C-BEDE-F170A5E6FFD9}" destId="{95A561BE-A4A5-4EB8-BD13-14B5026F5E8A}" srcOrd="2" destOrd="0" presId="urn:microsoft.com/office/officeart/2005/8/layout/orgChart1"/>
    <dgm:cxn modelId="{F975D604-9B93-49AB-A44C-3BAD366EA44F}" type="presParOf" srcId="{426471EA-618B-48DA-9210-B0AD97D95433}" destId="{A9D35C05-59F9-4A12-B158-78AF14E9EF6D}" srcOrd="2" destOrd="0" presId="urn:microsoft.com/office/officeart/2005/8/layout/orgChart1"/>
    <dgm:cxn modelId="{91A657FF-1E1D-44EE-AC43-7D4292D17958}" type="presParOf" srcId="{426471EA-618B-48DA-9210-B0AD97D95433}" destId="{5C83BA31-D5BE-49DF-97A8-673A483FF6E0}" srcOrd="3" destOrd="0" presId="urn:microsoft.com/office/officeart/2005/8/layout/orgChart1"/>
    <dgm:cxn modelId="{273CB6CB-B27E-46C0-850E-1812CC9C4E47}" type="presParOf" srcId="{5C83BA31-D5BE-49DF-97A8-673A483FF6E0}" destId="{E495AD57-9E1A-4EBA-9062-8588B406E02E}" srcOrd="0" destOrd="0" presId="urn:microsoft.com/office/officeart/2005/8/layout/orgChart1"/>
    <dgm:cxn modelId="{12919F6A-7F44-4157-87BA-2BE12C267741}" type="presParOf" srcId="{E495AD57-9E1A-4EBA-9062-8588B406E02E}" destId="{333D8616-47A4-47A0-8A7B-52A7EFC98D52}" srcOrd="0" destOrd="0" presId="urn:microsoft.com/office/officeart/2005/8/layout/orgChart1"/>
    <dgm:cxn modelId="{777C8A42-4EC7-404F-9F06-B2E1EFD2815D}" type="presParOf" srcId="{E495AD57-9E1A-4EBA-9062-8588B406E02E}" destId="{5C275533-78F6-4438-A2AC-0F93053AB9AC}" srcOrd="1" destOrd="0" presId="urn:microsoft.com/office/officeart/2005/8/layout/orgChart1"/>
    <dgm:cxn modelId="{FD288D2A-6E08-41E3-A085-B0077C2AB048}" type="presParOf" srcId="{5C83BA31-D5BE-49DF-97A8-673A483FF6E0}" destId="{49CC573B-D7AE-472B-8BA5-E48FEEBF5AD3}" srcOrd="1" destOrd="0" presId="urn:microsoft.com/office/officeart/2005/8/layout/orgChart1"/>
    <dgm:cxn modelId="{08B98BEF-B8B5-4902-8960-3AE39ABF8B42}" type="presParOf" srcId="{5C83BA31-D5BE-49DF-97A8-673A483FF6E0}" destId="{D5B319DE-7DC8-4C36-8042-B36637670969}" srcOrd="2" destOrd="0" presId="urn:microsoft.com/office/officeart/2005/8/layout/orgChart1"/>
    <dgm:cxn modelId="{18819F66-594B-470D-B1D4-D11C690B2526}" type="presParOf" srcId="{23E73E2A-C476-4CCB-A4B5-65E3E9A5EB98}" destId="{5B2A2F41-70BC-43A8-9471-A396D9AFE4E9}" srcOrd="2" destOrd="0" presId="urn:microsoft.com/office/officeart/2005/8/layout/orgChart1"/>
    <dgm:cxn modelId="{4EC3748F-9AA2-4F47-9459-DF050B17DA3D}" type="presParOf" srcId="{23E73E2A-C476-4CCB-A4B5-65E3E9A5EB98}" destId="{274DCDD2-F137-43A2-BC98-EDEA3C9F5A5D}" srcOrd="3" destOrd="0" presId="urn:microsoft.com/office/officeart/2005/8/layout/orgChart1"/>
    <dgm:cxn modelId="{F6963CEE-1391-487E-98DA-D5F3F7596E2F}" type="presParOf" srcId="{274DCDD2-F137-43A2-BC98-EDEA3C9F5A5D}" destId="{0D20E7DC-4B5F-4543-A794-123DE8CA7609}" srcOrd="0" destOrd="0" presId="urn:microsoft.com/office/officeart/2005/8/layout/orgChart1"/>
    <dgm:cxn modelId="{726EF377-6EE1-4932-93C3-5E7A3F297E80}" type="presParOf" srcId="{0D20E7DC-4B5F-4543-A794-123DE8CA7609}" destId="{AA7D28B1-8787-4E7F-BBE4-94FD4115423C}" srcOrd="0" destOrd="0" presId="urn:microsoft.com/office/officeart/2005/8/layout/orgChart1"/>
    <dgm:cxn modelId="{06C9FE7E-C112-41B6-B8E3-C4EA5FFAFC64}" type="presParOf" srcId="{0D20E7DC-4B5F-4543-A794-123DE8CA7609}" destId="{908196BB-9F83-49AF-B48B-D5EDEE79C8AD}" srcOrd="1" destOrd="0" presId="urn:microsoft.com/office/officeart/2005/8/layout/orgChart1"/>
    <dgm:cxn modelId="{8565D18D-C774-4DCC-AAF2-FD531A106EE2}" type="presParOf" srcId="{274DCDD2-F137-43A2-BC98-EDEA3C9F5A5D}" destId="{1611DDF4-2901-4267-9A82-7527D66DA087}" srcOrd="1" destOrd="0" presId="urn:microsoft.com/office/officeart/2005/8/layout/orgChart1"/>
    <dgm:cxn modelId="{7D552085-84B5-420C-8234-C45E2DF81324}" type="presParOf" srcId="{274DCDD2-F137-43A2-BC98-EDEA3C9F5A5D}" destId="{ED62E515-74F5-4605-B9D0-5C4234014249}" srcOrd="2" destOrd="0" presId="urn:microsoft.com/office/officeart/2005/8/layout/orgChart1"/>
    <dgm:cxn modelId="{97F8BA01-DB5B-4357-A068-421DDFECE546}" type="presParOf" srcId="{ED62E515-74F5-4605-B9D0-5C4234014249}" destId="{94D08B36-A482-421A-9EAD-2AF0189779DA}" srcOrd="0" destOrd="0" presId="urn:microsoft.com/office/officeart/2005/8/layout/orgChart1"/>
    <dgm:cxn modelId="{1F7AB54E-91A4-4CCC-A22B-D13144D97545}" type="presParOf" srcId="{ED62E515-74F5-4605-B9D0-5C4234014249}" destId="{15D55547-F017-4767-B000-3FC4480DCE50}" srcOrd="1" destOrd="0" presId="urn:microsoft.com/office/officeart/2005/8/layout/orgChart1"/>
    <dgm:cxn modelId="{C6293ECC-0C0D-48E0-8721-1B2E828452E9}" type="presParOf" srcId="{15D55547-F017-4767-B000-3FC4480DCE50}" destId="{E1E996D9-F9F6-4E88-9800-7F51CC286838}" srcOrd="0" destOrd="0" presId="urn:microsoft.com/office/officeart/2005/8/layout/orgChart1"/>
    <dgm:cxn modelId="{E6B829AE-D7E8-4E79-A49F-2CFC4B688CAC}" type="presParOf" srcId="{E1E996D9-F9F6-4E88-9800-7F51CC286838}" destId="{FDD7469D-2CE8-4919-ADCE-3008EB831E43}" srcOrd="0" destOrd="0" presId="urn:microsoft.com/office/officeart/2005/8/layout/orgChart1"/>
    <dgm:cxn modelId="{3AF631F9-36E4-4E91-8C7D-9C752DEBA77C}" type="presParOf" srcId="{E1E996D9-F9F6-4E88-9800-7F51CC286838}" destId="{BD835ECC-9CD2-4DB4-8299-B8033EA93567}" srcOrd="1" destOrd="0" presId="urn:microsoft.com/office/officeart/2005/8/layout/orgChart1"/>
    <dgm:cxn modelId="{39C3675D-3C6A-4B40-B2B4-2902E4D16206}" type="presParOf" srcId="{15D55547-F017-4767-B000-3FC4480DCE50}" destId="{F326892C-7BF4-41F0-B25A-4BCE487E8B9A}" srcOrd="1" destOrd="0" presId="urn:microsoft.com/office/officeart/2005/8/layout/orgChart1"/>
    <dgm:cxn modelId="{38C68629-9BBF-4E64-BFE6-1571B856D865}" type="presParOf" srcId="{15D55547-F017-4767-B000-3FC4480DCE50}" destId="{F6806855-6288-4411-B17B-07829B87F64C}" srcOrd="2" destOrd="0" presId="urn:microsoft.com/office/officeart/2005/8/layout/orgChart1"/>
    <dgm:cxn modelId="{7798A4EF-5BC7-4F3C-AAC7-4CBD1D01863D}" type="presParOf" srcId="{ED62E515-74F5-4605-B9D0-5C4234014249}" destId="{5F62A854-DF63-4C05-9D6A-9AD812B83A05}" srcOrd="2" destOrd="0" presId="urn:microsoft.com/office/officeart/2005/8/layout/orgChart1"/>
    <dgm:cxn modelId="{ADA1DBF1-8DBF-48FC-B8C0-4D64591708C6}" type="presParOf" srcId="{ED62E515-74F5-4605-B9D0-5C4234014249}" destId="{C3846DCD-7F8E-4A44-97AB-5489EEE7E122}" srcOrd="3" destOrd="0" presId="urn:microsoft.com/office/officeart/2005/8/layout/orgChart1"/>
    <dgm:cxn modelId="{60A441B9-F1B7-4258-B05D-74F6C522D090}" type="presParOf" srcId="{C3846DCD-7F8E-4A44-97AB-5489EEE7E122}" destId="{AD277E81-C624-4FC9-AC5F-724B84028553}" srcOrd="0" destOrd="0" presId="urn:microsoft.com/office/officeart/2005/8/layout/orgChart1"/>
    <dgm:cxn modelId="{0F69A7B0-E75A-4CC1-B434-A5338437A9BC}" type="presParOf" srcId="{AD277E81-C624-4FC9-AC5F-724B84028553}" destId="{F2A2C8AE-0537-45D6-9FEA-B9BFF59FDF06}" srcOrd="0" destOrd="0" presId="urn:microsoft.com/office/officeart/2005/8/layout/orgChart1"/>
    <dgm:cxn modelId="{202829D4-D7FB-4318-81C9-0028AACE6ACA}" type="presParOf" srcId="{AD277E81-C624-4FC9-AC5F-724B84028553}" destId="{55F1BF01-2271-478D-BF22-D61828104DBB}" srcOrd="1" destOrd="0" presId="urn:microsoft.com/office/officeart/2005/8/layout/orgChart1"/>
    <dgm:cxn modelId="{FAB07FF4-C95F-41EC-A7CF-E19F2D80F15D}" type="presParOf" srcId="{C3846DCD-7F8E-4A44-97AB-5489EEE7E122}" destId="{CB0FD8BA-0E89-4DE8-B729-39BA62361072}" srcOrd="1" destOrd="0" presId="urn:microsoft.com/office/officeart/2005/8/layout/orgChart1"/>
    <dgm:cxn modelId="{0DC308FD-6A68-4799-9A34-CEA140B8DBBD}" type="presParOf" srcId="{C3846DCD-7F8E-4A44-97AB-5489EEE7E122}" destId="{1FA7286C-796D-47ED-9120-E027973014C5}" srcOrd="2" destOrd="0" presId="urn:microsoft.com/office/officeart/2005/8/layout/orgChart1"/>
    <dgm:cxn modelId="{8949E62F-90A6-4D58-AECC-F5885238F88A}" type="presParOf" srcId="{8C5150DB-0CDE-4A19-85E7-8D7B701BC8AB}" destId="{E9673C25-8810-44C8-8969-B2CD1628AFA7}"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C1DFDDE-BE71-4311-A98C-D309FC8B7BBD}"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333C1725-182D-4A5E-8191-C6B8B5EA1866}">
      <dgm:prSet phldrT="[Text]" custT="1"/>
      <dgm:spPr/>
      <dgm:t>
        <a:bodyPr/>
        <a:lstStyle/>
        <a:p>
          <a:r>
            <a:rPr lang="en-US" sz="3200" dirty="0"/>
            <a:t>Determine Product to Purchase</a:t>
          </a:r>
        </a:p>
        <a:p>
          <a:r>
            <a:rPr lang="en-US" sz="2500" dirty="0"/>
            <a:t>(May need written specifications)</a:t>
          </a:r>
        </a:p>
      </dgm:t>
    </dgm:pt>
    <dgm:pt modelId="{46135A3E-E4E4-4893-ADFE-825C3954B8A6}" type="parTrans" cxnId="{0CB1292D-35A3-47DC-917E-661B67E0DEA7}">
      <dgm:prSet/>
      <dgm:spPr/>
      <dgm:t>
        <a:bodyPr/>
        <a:lstStyle/>
        <a:p>
          <a:endParaRPr lang="en-US"/>
        </a:p>
      </dgm:t>
    </dgm:pt>
    <dgm:pt modelId="{8F9CC9E3-5FF6-4015-90DE-6BCBB1885E0D}" type="sibTrans" cxnId="{0CB1292D-35A3-47DC-917E-661B67E0DEA7}">
      <dgm:prSet/>
      <dgm:spPr/>
      <dgm:t>
        <a:bodyPr/>
        <a:lstStyle/>
        <a:p>
          <a:endParaRPr lang="en-US"/>
        </a:p>
      </dgm:t>
    </dgm:pt>
    <dgm:pt modelId="{8FF67CAD-53A5-4A11-9A3C-A39D5B0D7720}">
      <dgm:prSet phldrT="[Text]" custT="1"/>
      <dgm:spPr/>
      <dgm:t>
        <a:bodyPr/>
        <a:lstStyle/>
        <a:p>
          <a:r>
            <a:rPr lang="en-US" sz="2400" dirty="0"/>
            <a:t>Prime Vendor </a:t>
          </a:r>
        </a:p>
      </dgm:t>
    </dgm:pt>
    <dgm:pt modelId="{57FCAAC6-9EBB-49EB-ADE2-70335F089A11}" type="parTrans" cxnId="{D40B052B-4820-49E6-B9BB-148552EB5E39}">
      <dgm:prSet/>
      <dgm:spPr/>
      <dgm:t>
        <a:bodyPr/>
        <a:lstStyle/>
        <a:p>
          <a:endParaRPr lang="en-US"/>
        </a:p>
      </dgm:t>
    </dgm:pt>
    <dgm:pt modelId="{54C293D4-497D-41C1-AE40-4FBA1E97CC73}" type="sibTrans" cxnId="{D40B052B-4820-49E6-B9BB-148552EB5E39}">
      <dgm:prSet/>
      <dgm:spPr/>
      <dgm:t>
        <a:bodyPr/>
        <a:lstStyle/>
        <a:p>
          <a:endParaRPr lang="en-US"/>
        </a:p>
      </dgm:t>
    </dgm:pt>
    <dgm:pt modelId="{395BBB49-2981-40AA-BDC4-379BF54F831F}">
      <dgm:prSet phldrT="[Text]" custT="1"/>
      <dgm:spPr/>
      <dgm:t>
        <a:bodyPr/>
        <a:lstStyle/>
        <a:p>
          <a:r>
            <a:rPr lang="en-US" sz="2400" dirty="0"/>
            <a:t>Grocery Store, Convenience store, other vendors</a:t>
          </a:r>
        </a:p>
      </dgm:t>
    </dgm:pt>
    <dgm:pt modelId="{31EBB60D-9423-4F1C-98F1-D27F1AA49F43}" type="parTrans" cxnId="{C8A5D3E6-79FB-4F28-AAD3-FB18F657FFA7}">
      <dgm:prSet/>
      <dgm:spPr/>
      <dgm:t>
        <a:bodyPr/>
        <a:lstStyle/>
        <a:p>
          <a:endParaRPr lang="en-US"/>
        </a:p>
      </dgm:t>
    </dgm:pt>
    <dgm:pt modelId="{4240E121-C75A-48D6-BAD3-C25C67C9D697}" type="sibTrans" cxnId="{C8A5D3E6-79FB-4F28-AAD3-FB18F657FFA7}">
      <dgm:prSet/>
      <dgm:spPr/>
      <dgm:t>
        <a:bodyPr/>
        <a:lstStyle/>
        <a:p>
          <a:endParaRPr lang="en-US"/>
        </a:p>
      </dgm:t>
    </dgm:pt>
    <dgm:pt modelId="{AAC049FC-7B55-459A-9B43-0A4EDEBC0051}">
      <dgm:prSet phldrT="[Text]" custT="1"/>
      <dgm:spPr/>
      <dgm:t>
        <a:bodyPr/>
        <a:lstStyle/>
        <a:p>
          <a:r>
            <a:rPr lang="en-US" sz="2400" dirty="0"/>
            <a:t>Local Growers (farmers, orchards, farmers markets)</a:t>
          </a:r>
        </a:p>
      </dgm:t>
    </dgm:pt>
    <dgm:pt modelId="{56A1C43D-CC47-4800-BACE-09D08B458684}" type="parTrans" cxnId="{C4D5CFFB-7CC7-4000-BB18-7897EC4B3214}">
      <dgm:prSet/>
      <dgm:spPr/>
      <dgm:t>
        <a:bodyPr/>
        <a:lstStyle/>
        <a:p>
          <a:endParaRPr lang="en-US"/>
        </a:p>
      </dgm:t>
    </dgm:pt>
    <dgm:pt modelId="{BD715A9C-117E-4C61-B0CB-D7C55374B447}" type="sibTrans" cxnId="{C4D5CFFB-7CC7-4000-BB18-7897EC4B3214}">
      <dgm:prSet/>
      <dgm:spPr/>
      <dgm:t>
        <a:bodyPr/>
        <a:lstStyle/>
        <a:p>
          <a:endParaRPr lang="en-US"/>
        </a:p>
      </dgm:t>
    </dgm:pt>
    <dgm:pt modelId="{D69AC344-9641-45F0-9CE1-13A2B99C0882}" type="pres">
      <dgm:prSet presAssocID="{6C1DFDDE-BE71-4311-A98C-D309FC8B7BBD}" presName="hierChild1" presStyleCnt="0">
        <dgm:presLayoutVars>
          <dgm:orgChart val="1"/>
          <dgm:chPref val="1"/>
          <dgm:dir/>
          <dgm:animOne val="branch"/>
          <dgm:animLvl val="lvl"/>
          <dgm:resizeHandles/>
        </dgm:presLayoutVars>
      </dgm:prSet>
      <dgm:spPr/>
    </dgm:pt>
    <dgm:pt modelId="{8501F2FE-52AD-4EF5-8F12-333D39EEA2D3}" type="pres">
      <dgm:prSet presAssocID="{333C1725-182D-4A5E-8191-C6B8B5EA1866}" presName="hierRoot1" presStyleCnt="0">
        <dgm:presLayoutVars>
          <dgm:hierBranch val="init"/>
        </dgm:presLayoutVars>
      </dgm:prSet>
      <dgm:spPr/>
    </dgm:pt>
    <dgm:pt modelId="{EF89F110-D1AC-4D47-AF0C-DD86416D93A4}" type="pres">
      <dgm:prSet presAssocID="{333C1725-182D-4A5E-8191-C6B8B5EA1866}" presName="rootComposite1" presStyleCnt="0"/>
      <dgm:spPr/>
    </dgm:pt>
    <dgm:pt modelId="{6B1531E4-862C-463B-A626-2C25814C1F33}" type="pres">
      <dgm:prSet presAssocID="{333C1725-182D-4A5E-8191-C6B8B5EA1866}" presName="rootText1" presStyleLbl="node0" presStyleIdx="0" presStyleCnt="1" custAng="0" custScaleX="342046" custScaleY="84625" custLinFactNeighborX="-637" custLinFactNeighborY="-36489">
        <dgm:presLayoutVars>
          <dgm:chPref val="3"/>
        </dgm:presLayoutVars>
      </dgm:prSet>
      <dgm:spPr/>
    </dgm:pt>
    <dgm:pt modelId="{C535D19E-CE18-4F14-AF76-E725711468C6}" type="pres">
      <dgm:prSet presAssocID="{333C1725-182D-4A5E-8191-C6B8B5EA1866}" presName="rootConnector1" presStyleLbl="node1" presStyleIdx="0" presStyleCnt="0"/>
      <dgm:spPr/>
    </dgm:pt>
    <dgm:pt modelId="{84287612-1320-4B88-9EF1-CE576D894047}" type="pres">
      <dgm:prSet presAssocID="{333C1725-182D-4A5E-8191-C6B8B5EA1866}" presName="hierChild2" presStyleCnt="0"/>
      <dgm:spPr/>
    </dgm:pt>
    <dgm:pt modelId="{AA32BABC-71CD-46AA-BAC0-9A01D74920E3}" type="pres">
      <dgm:prSet presAssocID="{57FCAAC6-9EBB-49EB-ADE2-70335F089A11}" presName="Name37" presStyleLbl="parChTrans1D2" presStyleIdx="0" presStyleCnt="3"/>
      <dgm:spPr/>
    </dgm:pt>
    <dgm:pt modelId="{186A3A1D-CDF6-4181-A5FF-8AAA5D8B417E}" type="pres">
      <dgm:prSet presAssocID="{8FF67CAD-53A5-4A11-9A3C-A39D5B0D7720}" presName="hierRoot2" presStyleCnt="0">
        <dgm:presLayoutVars>
          <dgm:hierBranch val="init"/>
        </dgm:presLayoutVars>
      </dgm:prSet>
      <dgm:spPr/>
    </dgm:pt>
    <dgm:pt modelId="{5B40A910-6609-42FE-8F93-413693AB4649}" type="pres">
      <dgm:prSet presAssocID="{8FF67CAD-53A5-4A11-9A3C-A39D5B0D7720}" presName="rootComposite" presStyleCnt="0"/>
      <dgm:spPr/>
    </dgm:pt>
    <dgm:pt modelId="{D8195B5B-CDAE-404A-9723-56653998B99E}" type="pres">
      <dgm:prSet presAssocID="{8FF67CAD-53A5-4A11-9A3C-A39D5B0D7720}" presName="rootText" presStyleLbl="node2" presStyleIdx="0" presStyleCnt="3" custScaleY="100000" custLinFactNeighborY="-56430">
        <dgm:presLayoutVars>
          <dgm:chPref val="3"/>
        </dgm:presLayoutVars>
      </dgm:prSet>
      <dgm:spPr/>
    </dgm:pt>
    <dgm:pt modelId="{B0A5DD82-7C43-4B2C-8019-1949F876EA2A}" type="pres">
      <dgm:prSet presAssocID="{8FF67CAD-53A5-4A11-9A3C-A39D5B0D7720}" presName="rootConnector" presStyleLbl="node2" presStyleIdx="0" presStyleCnt="3"/>
      <dgm:spPr/>
    </dgm:pt>
    <dgm:pt modelId="{F83AA713-E01E-472A-9816-6A2EF10B6C9C}" type="pres">
      <dgm:prSet presAssocID="{8FF67CAD-53A5-4A11-9A3C-A39D5B0D7720}" presName="hierChild4" presStyleCnt="0"/>
      <dgm:spPr/>
    </dgm:pt>
    <dgm:pt modelId="{A67703C4-3D61-4913-8598-2922F27BA1A3}" type="pres">
      <dgm:prSet presAssocID="{8FF67CAD-53A5-4A11-9A3C-A39D5B0D7720}" presName="hierChild5" presStyleCnt="0"/>
      <dgm:spPr/>
    </dgm:pt>
    <dgm:pt modelId="{F46BE5FA-2222-4FD4-A73A-9E05D1BB36AF}" type="pres">
      <dgm:prSet presAssocID="{31EBB60D-9423-4F1C-98F1-D27F1AA49F43}" presName="Name37" presStyleLbl="parChTrans1D2" presStyleIdx="1" presStyleCnt="3"/>
      <dgm:spPr/>
    </dgm:pt>
    <dgm:pt modelId="{168924AB-51D7-4108-9E94-08D178AA9999}" type="pres">
      <dgm:prSet presAssocID="{395BBB49-2981-40AA-BDC4-379BF54F831F}" presName="hierRoot2" presStyleCnt="0">
        <dgm:presLayoutVars>
          <dgm:hierBranch val="init"/>
        </dgm:presLayoutVars>
      </dgm:prSet>
      <dgm:spPr/>
    </dgm:pt>
    <dgm:pt modelId="{6C7FEAC4-CDA4-40CC-B942-114D2189CA90}" type="pres">
      <dgm:prSet presAssocID="{395BBB49-2981-40AA-BDC4-379BF54F831F}" presName="rootComposite" presStyleCnt="0"/>
      <dgm:spPr/>
    </dgm:pt>
    <dgm:pt modelId="{71E615FC-2702-47A8-B656-47B81B496E78}" type="pres">
      <dgm:prSet presAssocID="{395BBB49-2981-40AA-BDC4-379BF54F831F}" presName="rootText" presStyleLbl="node2" presStyleIdx="1" presStyleCnt="3" custLinFactNeighborY="-56430">
        <dgm:presLayoutVars>
          <dgm:chPref val="3"/>
        </dgm:presLayoutVars>
      </dgm:prSet>
      <dgm:spPr/>
    </dgm:pt>
    <dgm:pt modelId="{87F4DA33-435C-4B08-8F02-17F4C27DA2FD}" type="pres">
      <dgm:prSet presAssocID="{395BBB49-2981-40AA-BDC4-379BF54F831F}" presName="rootConnector" presStyleLbl="node2" presStyleIdx="1" presStyleCnt="3"/>
      <dgm:spPr/>
    </dgm:pt>
    <dgm:pt modelId="{9E743401-FFDE-4D62-BC9A-BC21168B191E}" type="pres">
      <dgm:prSet presAssocID="{395BBB49-2981-40AA-BDC4-379BF54F831F}" presName="hierChild4" presStyleCnt="0"/>
      <dgm:spPr/>
    </dgm:pt>
    <dgm:pt modelId="{8CD04BF4-664A-4B50-8F16-0D22DFF75346}" type="pres">
      <dgm:prSet presAssocID="{395BBB49-2981-40AA-BDC4-379BF54F831F}" presName="hierChild5" presStyleCnt="0"/>
      <dgm:spPr/>
    </dgm:pt>
    <dgm:pt modelId="{AAB171CD-8275-4E30-8DD9-366A95220C95}" type="pres">
      <dgm:prSet presAssocID="{56A1C43D-CC47-4800-BACE-09D08B458684}" presName="Name37" presStyleLbl="parChTrans1D2" presStyleIdx="2" presStyleCnt="3"/>
      <dgm:spPr/>
    </dgm:pt>
    <dgm:pt modelId="{4C1FC472-3FEA-4786-ACB0-A695D5AEB03F}" type="pres">
      <dgm:prSet presAssocID="{AAC049FC-7B55-459A-9B43-0A4EDEBC0051}" presName="hierRoot2" presStyleCnt="0">
        <dgm:presLayoutVars>
          <dgm:hierBranch val="init"/>
        </dgm:presLayoutVars>
      </dgm:prSet>
      <dgm:spPr/>
    </dgm:pt>
    <dgm:pt modelId="{734A5FAA-A456-4AB2-99B2-38971A0E0A3B}" type="pres">
      <dgm:prSet presAssocID="{AAC049FC-7B55-459A-9B43-0A4EDEBC0051}" presName="rootComposite" presStyleCnt="0"/>
      <dgm:spPr/>
    </dgm:pt>
    <dgm:pt modelId="{EDEA9052-1A8C-40F6-B4C3-F7CFDB8441EE}" type="pres">
      <dgm:prSet presAssocID="{AAC049FC-7B55-459A-9B43-0A4EDEBC0051}" presName="rootText" presStyleLbl="node2" presStyleIdx="2" presStyleCnt="3" custLinFactNeighborY="-56430">
        <dgm:presLayoutVars>
          <dgm:chPref val="3"/>
        </dgm:presLayoutVars>
      </dgm:prSet>
      <dgm:spPr/>
    </dgm:pt>
    <dgm:pt modelId="{82170493-EC2E-4E6A-9E0D-99138D5C0032}" type="pres">
      <dgm:prSet presAssocID="{AAC049FC-7B55-459A-9B43-0A4EDEBC0051}" presName="rootConnector" presStyleLbl="node2" presStyleIdx="2" presStyleCnt="3"/>
      <dgm:spPr/>
    </dgm:pt>
    <dgm:pt modelId="{37A06974-789F-404B-AA1D-C95C33A30923}" type="pres">
      <dgm:prSet presAssocID="{AAC049FC-7B55-459A-9B43-0A4EDEBC0051}" presName="hierChild4" presStyleCnt="0"/>
      <dgm:spPr/>
    </dgm:pt>
    <dgm:pt modelId="{7ADE6E40-4F27-4727-8C55-A1E2A9963CDF}" type="pres">
      <dgm:prSet presAssocID="{AAC049FC-7B55-459A-9B43-0A4EDEBC0051}" presName="hierChild5" presStyleCnt="0"/>
      <dgm:spPr/>
    </dgm:pt>
    <dgm:pt modelId="{AF197E89-182C-4143-A185-EAB508957EE2}" type="pres">
      <dgm:prSet presAssocID="{333C1725-182D-4A5E-8191-C6B8B5EA1866}" presName="hierChild3" presStyleCnt="0"/>
      <dgm:spPr/>
    </dgm:pt>
  </dgm:ptLst>
  <dgm:cxnLst>
    <dgm:cxn modelId="{75136C27-4ACA-4AD7-8553-8F04BF42619E}" type="presOf" srcId="{8FF67CAD-53A5-4A11-9A3C-A39D5B0D7720}" destId="{B0A5DD82-7C43-4B2C-8019-1949F876EA2A}" srcOrd="1" destOrd="0" presId="urn:microsoft.com/office/officeart/2005/8/layout/orgChart1"/>
    <dgm:cxn modelId="{D40B052B-4820-49E6-B9BB-148552EB5E39}" srcId="{333C1725-182D-4A5E-8191-C6B8B5EA1866}" destId="{8FF67CAD-53A5-4A11-9A3C-A39D5B0D7720}" srcOrd="0" destOrd="0" parTransId="{57FCAAC6-9EBB-49EB-ADE2-70335F089A11}" sibTransId="{54C293D4-497D-41C1-AE40-4FBA1E97CC73}"/>
    <dgm:cxn modelId="{0CB1292D-35A3-47DC-917E-661B67E0DEA7}" srcId="{6C1DFDDE-BE71-4311-A98C-D309FC8B7BBD}" destId="{333C1725-182D-4A5E-8191-C6B8B5EA1866}" srcOrd="0" destOrd="0" parTransId="{46135A3E-E4E4-4893-ADFE-825C3954B8A6}" sibTransId="{8F9CC9E3-5FF6-4015-90DE-6BCBB1885E0D}"/>
    <dgm:cxn modelId="{BF82FD47-0D14-4E10-9F55-60B0035CE327}" type="presOf" srcId="{56A1C43D-CC47-4800-BACE-09D08B458684}" destId="{AAB171CD-8275-4E30-8DD9-366A95220C95}" srcOrd="0" destOrd="0" presId="urn:microsoft.com/office/officeart/2005/8/layout/orgChart1"/>
    <dgm:cxn modelId="{E3757448-1174-471C-B43F-0ACAD6C79417}" type="presOf" srcId="{AAC049FC-7B55-459A-9B43-0A4EDEBC0051}" destId="{82170493-EC2E-4E6A-9E0D-99138D5C0032}" srcOrd="1" destOrd="0" presId="urn:microsoft.com/office/officeart/2005/8/layout/orgChart1"/>
    <dgm:cxn modelId="{1890594F-89F2-4940-9A01-CDB7785E2D41}" type="presOf" srcId="{333C1725-182D-4A5E-8191-C6B8B5EA1866}" destId="{C535D19E-CE18-4F14-AF76-E725711468C6}" srcOrd="1" destOrd="0" presId="urn:microsoft.com/office/officeart/2005/8/layout/orgChart1"/>
    <dgm:cxn modelId="{0B39AB73-84D0-443C-9DF2-E52696B3973D}" type="presOf" srcId="{57FCAAC6-9EBB-49EB-ADE2-70335F089A11}" destId="{AA32BABC-71CD-46AA-BAC0-9A01D74920E3}" srcOrd="0" destOrd="0" presId="urn:microsoft.com/office/officeart/2005/8/layout/orgChart1"/>
    <dgm:cxn modelId="{873B8475-32C7-4FEE-BD19-786A0C845A69}" type="presOf" srcId="{395BBB49-2981-40AA-BDC4-379BF54F831F}" destId="{71E615FC-2702-47A8-B656-47B81B496E78}" srcOrd="0" destOrd="0" presId="urn:microsoft.com/office/officeart/2005/8/layout/orgChart1"/>
    <dgm:cxn modelId="{85BA19B9-5FFA-4E2D-A9F1-4175515FBDD8}" type="presOf" srcId="{31EBB60D-9423-4F1C-98F1-D27F1AA49F43}" destId="{F46BE5FA-2222-4FD4-A73A-9E05D1BB36AF}" srcOrd="0" destOrd="0" presId="urn:microsoft.com/office/officeart/2005/8/layout/orgChart1"/>
    <dgm:cxn modelId="{99BF02C2-CA1E-4404-8F98-75FFB176A054}" type="presOf" srcId="{AAC049FC-7B55-459A-9B43-0A4EDEBC0051}" destId="{EDEA9052-1A8C-40F6-B4C3-F7CFDB8441EE}" srcOrd="0" destOrd="0" presId="urn:microsoft.com/office/officeart/2005/8/layout/orgChart1"/>
    <dgm:cxn modelId="{1EEB6AE3-2C39-4B2F-9BFD-265D57812A7E}" type="presOf" srcId="{6C1DFDDE-BE71-4311-A98C-D309FC8B7BBD}" destId="{D69AC344-9641-45F0-9CE1-13A2B99C0882}" srcOrd="0" destOrd="0" presId="urn:microsoft.com/office/officeart/2005/8/layout/orgChart1"/>
    <dgm:cxn modelId="{C4915AE6-A778-44CE-BE57-BB3355B38FA4}" type="presOf" srcId="{395BBB49-2981-40AA-BDC4-379BF54F831F}" destId="{87F4DA33-435C-4B08-8F02-17F4C27DA2FD}" srcOrd="1" destOrd="0" presId="urn:microsoft.com/office/officeart/2005/8/layout/orgChart1"/>
    <dgm:cxn modelId="{C8A5D3E6-79FB-4F28-AAD3-FB18F657FFA7}" srcId="{333C1725-182D-4A5E-8191-C6B8B5EA1866}" destId="{395BBB49-2981-40AA-BDC4-379BF54F831F}" srcOrd="1" destOrd="0" parTransId="{31EBB60D-9423-4F1C-98F1-D27F1AA49F43}" sibTransId="{4240E121-C75A-48D6-BAD3-C25C67C9D697}"/>
    <dgm:cxn modelId="{8701FDEC-98C0-4964-AA70-BAA31778CE84}" type="presOf" srcId="{8FF67CAD-53A5-4A11-9A3C-A39D5B0D7720}" destId="{D8195B5B-CDAE-404A-9723-56653998B99E}" srcOrd="0" destOrd="0" presId="urn:microsoft.com/office/officeart/2005/8/layout/orgChart1"/>
    <dgm:cxn modelId="{C4D5CFFB-7CC7-4000-BB18-7897EC4B3214}" srcId="{333C1725-182D-4A5E-8191-C6B8B5EA1866}" destId="{AAC049FC-7B55-459A-9B43-0A4EDEBC0051}" srcOrd="2" destOrd="0" parTransId="{56A1C43D-CC47-4800-BACE-09D08B458684}" sibTransId="{BD715A9C-117E-4C61-B0CB-D7C55374B447}"/>
    <dgm:cxn modelId="{E26533FC-38F4-4D1F-B6A3-7261779057E2}" type="presOf" srcId="{333C1725-182D-4A5E-8191-C6B8B5EA1866}" destId="{6B1531E4-862C-463B-A626-2C25814C1F33}" srcOrd="0" destOrd="0" presId="urn:microsoft.com/office/officeart/2005/8/layout/orgChart1"/>
    <dgm:cxn modelId="{4E546396-9D1C-4CA3-A8B0-3F8E201B592B}" type="presParOf" srcId="{D69AC344-9641-45F0-9CE1-13A2B99C0882}" destId="{8501F2FE-52AD-4EF5-8F12-333D39EEA2D3}" srcOrd="0" destOrd="0" presId="urn:microsoft.com/office/officeart/2005/8/layout/orgChart1"/>
    <dgm:cxn modelId="{9711777A-91A5-4F06-833A-A4099E9375CC}" type="presParOf" srcId="{8501F2FE-52AD-4EF5-8F12-333D39EEA2D3}" destId="{EF89F110-D1AC-4D47-AF0C-DD86416D93A4}" srcOrd="0" destOrd="0" presId="urn:microsoft.com/office/officeart/2005/8/layout/orgChart1"/>
    <dgm:cxn modelId="{6FE6B8AB-3F55-491D-85A8-3BBAEAF1EA6D}" type="presParOf" srcId="{EF89F110-D1AC-4D47-AF0C-DD86416D93A4}" destId="{6B1531E4-862C-463B-A626-2C25814C1F33}" srcOrd="0" destOrd="0" presId="urn:microsoft.com/office/officeart/2005/8/layout/orgChart1"/>
    <dgm:cxn modelId="{00FBE1F1-2A35-4138-A678-E35255103F8D}" type="presParOf" srcId="{EF89F110-D1AC-4D47-AF0C-DD86416D93A4}" destId="{C535D19E-CE18-4F14-AF76-E725711468C6}" srcOrd="1" destOrd="0" presId="urn:microsoft.com/office/officeart/2005/8/layout/orgChart1"/>
    <dgm:cxn modelId="{95495C6E-15B3-422C-9862-903B200B6E16}" type="presParOf" srcId="{8501F2FE-52AD-4EF5-8F12-333D39EEA2D3}" destId="{84287612-1320-4B88-9EF1-CE576D894047}" srcOrd="1" destOrd="0" presId="urn:microsoft.com/office/officeart/2005/8/layout/orgChart1"/>
    <dgm:cxn modelId="{EA80C5D6-9393-4BA1-A4F6-0169EC8ECF91}" type="presParOf" srcId="{84287612-1320-4B88-9EF1-CE576D894047}" destId="{AA32BABC-71CD-46AA-BAC0-9A01D74920E3}" srcOrd="0" destOrd="0" presId="urn:microsoft.com/office/officeart/2005/8/layout/orgChart1"/>
    <dgm:cxn modelId="{3594824E-DF02-432C-AE6A-962259290BFB}" type="presParOf" srcId="{84287612-1320-4B88-9EF1-CE576D894047}" destId="{186A3A1D-CDF6-4181-A5FF-8AAA5D8B417E}" srcOrd="1" destOrd="0" presId="urn:microsoft.com/office/officeart/2005/8/layout/orgChart1"/>
    <dgm:cxn modelId="{0A7F37B4-479E-49F5-B016-D91F5E0E5E71}" type="presParOf" srcId="{186A3A1D-CDF6-4181-A5FF-8AAA5D8B417E}" destId="{5B40A910-6609-42FE-8F93-413693AB4649}" srcOrd="0" destOrd="0" presId="urn:microsoft.com/office/officeart/2005/8/layout/orgChart1"/>
    <dgm:cxn modelId="{0262D63C-71F6-49A6-B494-4F1F724047EB}" type="presParOf" srcId="{5B40A910-6609-42FE-8F93-413693AB4649}" destId="{D8195B5B-CDAE-404A-9723-56653998B99E}" srcOrd="0" destOrd="0" presId="urn:microsoft.com/office/officeart/2005/8/layout/orgChart1"/>
    <dgm:cxn modelId="{734FAA89-9AB4-4F0D-B7A8-DF3E966759B4}" type="presParOf" srcId="{5B40A910-6609-42FE-8F93-413693AB4649}" destId="{B0A5DD82-7C43-4B2C-8019-1949F876EA2A}" srcOrd="1" destOrd="0" presId="urn:microsoft.com/office/officeart/2005/8/layout/orgChart1"/>
    <dgm:cxn modelId="{4507091E-50CD-4CF7-888B-D3135FE61A6D}" type="presParOf" srcId="{186A3A1D-CDF6-4181-A5FF-8AAA5D8B417E}" destId="{F83AA713-E01E-472A-9816-6A2EF10B6C9C}" srcOrd="1" destOrd="0" presId="urn:microsoft.com/office/officeart/2005/8/layout/orgChart1"/>
    <dgm:cxn modelId="{4A73D444-D916-47E9-801D-1005BC17859F}" type="presParOf" srcId="{186A3A1D-CDF6-4181-A5FF-8AAA5D8B417E}" destId="{A67703C4-3D61-4913-8598-2922F27BA1A3}" srcOrd="2" destOrd="0" presId="urn:microsoft.com/office/officeart/2005/8/layout/orgChart1"/>
    <dgm:cxn modelId="{F98398AD-252D-4F37-84BC-C7DD7C6006C3}" type="presParOf" srcId="{84287612-1320-4B88-9EF1-CE576D894047}" destId="{F46BE5FA-2222-4FD4-A73A-9E05D1BB36AF}" srcOrd="2" destOrd="0" presId="urn:microsoft.com/office/officeart/2005/8/layout/orgChart1"/>
    <dgm:cxn modelId="{98DFB5E5-CB5A-411B-B859-8101F776D2A8}" type="presParOf" srcId="{84287612-1320-4B88-9EF1-CE576D894047}" destId="{168924AB-51D7-4108-9E94-08D178AA9999}" srcOrd="3" destOrd="0" presId="urn:microsoft.com/office/officeart/2005/8/layout/orgChart1"/>
    <dgm:cxn modelId="{3BB0F905-BC1D-4AB1-990B-6D0C7BE8DABB}" type="presParOf" srcId="{168924AB-51D7-4108-9E94-08D178AA9999}" destId="{6C7FEAC4-CDA4-40CC-B942-114D2189CA90}" srcOrd="0" destOrd="0" presId="urn:microsoft.com/office/officeart/2005/8/layout/orgChart1"/>
    <dgm:cxn modelId="{BB512047-2EA7-4032-9011-A83573D07AB4}" type="presParOf" srcId="{6C7FEAC4-CDA4-40CC-B942-114D2189CA90}" destId="{71E615FC-2702-47A8-B656-47B81B496E78}" srcOrd="0" destOrd="0" presId="urn:microsoft.com/office/officeart/2005/8/layout/orgChart1"/>
    <dgm:cxn modelId="{4F8BC713-F565-41AB-BA1F-2286FA36BD55}" type="presParOf" srcId="{6C7FEAC4-CDA4-40CC-B942-114D2189CA90}" destId="{87F4DA33-435C-4B08-8F02-17F4C27DA2FD}" srcOrd="1" destOrd="0" presId="urn:microsoft.com/office/officeart/2005/8/layout/orgChart1"/>
    <dgm:cxn modelId="{0337DD33-DE8F-4FBA-9E13-54C52A69E776}" type="presParOf" srcId="{168924AB-51D7-4108-9E94-08D178AA9999}" destId="{9E743401-FFDE-4D62-BC9A-BC21168B191E}" srcOrd="1" destOrd="0" presId="urn:microsoft.com/office/officeart/2005/8/layout/orgChart1"/>
    <dgm:cxn modelId="{2B348E2B-54D1-4F0A-BC4A-C40963D0670F}" type="presParOf" srcId="{168924AB-51D7-4108-9E94-08D178AA9999}" destId="{8CD04BF4-664A-4B50-8F16-0D22DFF75346}" srcOrd="2" destOrd="0" presId="urn:microsoft.com/office/officeart/2005/8/layout/orgChart1"/>
    <dgm:cxn modelId="{0CCD65CC-E25D-47D0-95D1-F0C04B214BEC}" type="presParOf" srcId="{84287612-1320-4B88-9EF1-CE576D894047}" destId="{AAB171CD-8275-4E30-8DD9-366A95220C95}" srcOrd="4" destOrd="0" presId="urn:microsoft.com/office/officeart/2005/8/layout/orgChart1"/>
    <dgm:cxn modelId="{9ACA9998-981A-454A-BCC2-EF84F113834D}" type="presParOf" srcId="{84287612-1320-4B88-9EF1-CE576D894047}" destId="{4C1FC472-3FEA-4786-ACB0-A695D5AEB03F}" srcOrd="5" destOrd="0" presId="urn:microsoft.com/office/officeart/2005/8/layout/orgChart1"/>
    <dgm:cxn modelId="{282DD181-6F57-4954-AE02-2066A5067A30}" type="presParOf" srcId="{4C1FC472-3FEA-4786-ACB0-A695D5AEB03F}" destId="{734A5FAA-A456-4AB2-99B2-38971A0E0A3B}" srcOrd="0" destOrd="0" presId="urn:microsoft.com/office/officeart/2005/8/layout/orgChart1"/>
    <dgm:cxn modelId="{0BBF96C3-5A08-4569-89C9-D22E5DEA1358}" type="presParOf" srcId="{734A5FAA-A456-4AB2-99B2-38971A0E0A3B}" destId="{EDEA9052-1A8C-40F6-B4C3-F7CFDB8441EE}" srcOrd="0" destOrd="0" presId="urn:microsoft.com/office/officeart/2005/8/layout/orgChart1"/>
    <dgm:cxn modelId="{0B5BF85E-4F01-4783-9840-68D6990A05D9}" type="presParOf" srcId="{734A5FAA-A456-4AB2-99B2-38971A0E0A3B}" destId="{82170493-EC2E-4E6A-9E0D-99138D5C0032}" srcOrd="1" destOrd="0" presId="urn:microsoft.com/office/officeart/2005/8/layout/orgChart1"/>
    <dgm:cxn modelId="{2416335F-C582-4030-ADB5-EB15CCAC48EA}" type="presParOf" srcId="{4C1FC472-3FEA-4786-ACB0-A695D5AEB03F}" destId="{37A06974-789F-404B-AA1D-C95C33A30923}" srcOrd="1" destOrd="0" presId="urn:microsoft.com/office/officeart/2005/8/layout/orgChart1"/>
    <dgm:cxn modelId="{9DFCA224-DBAC-4E47-A5E7-612E57A5AEE9}" type="presParOf" srcId="{4C1FC472-3FEA-4786-ACB0-A695D5AEB03F}" destId="{7ADE6E40-4F27-4727-8C55-A1E2A9963CDF}" srcOrd="2" destOrd="0" presId="urn:microsoft.com/office/officeart/2005/8/layout/orgChart1"/>
    <dgm:cxn modelId="{370CDA9C-491E-4AD1-B1E6-B678ADCE5ACA}" type="presParOf" srcId="{8501F2FE-52AD-4EF5-8F12-333D39EEA2D3}" destId="{AF197E89-182C-4143-A185-EAB508957EE2}"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62A854-DF63-4C05-9D6A-9AD812B83A05}">
      <dsp:nvSpPr>
        <dsp:cNvPr id="0" name=""/>
        <dsp:cNvSpPr/>
      </dsp:nvSpPr>
      <dsp:spPr>
        <a:xfrm>
          <a:off x="6379278" y="2410407"/>
          <a:ext cx="189891" cy="831907"/>
        </a:xfrm>
        <a:custGeom>
          <a:avLst/>
          <a:gdLst/>
          <a:ahLst/>
          <a:cxnLst/>
          <a:rect l="0" t="0" r="0" b="0"/>
          <a:pathLst>
            <a:path>
              <a:moveTo>
                <a:pt x="0" y="0"/>
              </a:moveTo>
              <a:lnTo>
                <a:pt x="0" y="831907"/>
              </a:lnTo>
              <a:lnTo>
                <a:pt x="189891" y="831907"/>
              </a:lnTo>
            </a:path>
          </a:pathLst>
        </a:custGeom>
        <a:noFill/>
        <a:ln w="15875"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94D08B36-A482-421A-9EAD-2AF0189779DA}">
      <dsp:nvSpPr>
        <dsp:cNvPr id="0" name=""/>
        <dsp:cNvSpPr/>
      </dsp:nvSpPr>
      <dsp:spPr>
        <a:xfrm>
          <a:off x="6189386" y="2410407"/>
          <a:ext cx="189891" cy="831907"/>
        </a:xfrm>
        <a:custGeom>
          <a:avLst/>
          <a:gdLst/>
          <a:ahLst/>
          <a:cxnLst/>
          <a:rect l="0" t="0" r="0" b="0"/>
          <a:pathLst>
            <a:path>
              <a:moveTo>
                <a:pt x="189891" y="0"/>
              </a:moveTo>
              <a:lnTo>
                <a:pt x="189891" y="831907"/>
              </a:lnTo>
              <a:lnTo>
                <a:pt x="0" y="831907"/>
              </a:lnTo>
            </a:path>
          </a:pathLst>
        </a:custGeom>
        <a:noFill/>
        <a:ln w="15875"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5B2A2F41-70BC-43A8-9471-A396D9AFE4E9}">
      <dsp:nvSpPr>
        <dsp:cNvPr id="0" name=""/>
        <dsp:cNvSpPr/>
      </dsp:nvSpPr>
      <dsp:spPr>
        <a:xfrm>
          <a:off x="4158071" y="980448"/>
          <a:ext cx="2221206" cy="525711"/>
        </a:xfrm>
        <a:custGeom>
          <a:avLst/>
          <a:gdLst/>
          <a:ahLst/>
          <a:cxnLst/>
          <a:rect l="0" t="0" r="0" b="0"/>
          <a:pathLst>
            <a:path>
              <a:moveTo>
                <a:pt x="0" y="0"/>
              </a:moveTo>
              <a:lnTo>
                <a:pt x="0" y="335819"/>
              </a:lnTo>
              <a:lnTo>
                <a:pt x="2221206" y="335819"/>
              </a:lnTo>
              <a:lnTo>
                <a:pt x="2221206" y="525711"/>
              </a:lnTo>
            </a:path>
          </a:pathLst>
        </a:custGeom>
        <a:noFill/>
        <a:ln w="15875"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A9D35C05-59F9-4A12-B158-78AF14E9EF6D}">
      <dsp:nvSpPr>
        <dsp:cNvPr id="0" name=""/>
        <dsp:cNvSpPr/>
      </dsp:nvSpPr>
      <dsp:spPr>
        <a:xfrm>
          <a:off x="2002721" y="2410407"/>
          <a:ext cx="189891" cy="831907"/>
        </a:xfrm>
        <a:custGeom>
          <a:avLst/>
          <a:gdLst/>
          <a:ahLst/>
          <a:cxnLst/>
          <a:rect l="0" t="0" r="0" b="0"/>
          <a:pathLst>
            <a:path>
              <a:moveTo>
                <a:pt x="0" y="0"/>
              </a:moveTo>
              <a:lnTo>
                <a:pt x="0" y="831907"/>
              </a:lnTo>
              <a:lnTo>
                <a:pt x="189891" y="831907"/>
              </a:lnTo>
            </a:path>
          </a:pathLst>
        </a:custGeom>
        <a:noFill/>
        <a:ln w="15875"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EE1BBC32-7F3F-4A89-90FE-8D10D90032C7}">
      <dsp:nvSpPr>
        <dsp:cNvPr id="0" name=""/>
        <dsp:cNvSpPr/>
      </dsp:nvSpPr>
      <dsp:spPr>
        <a:xfrm>
          <a:off x="1812830" y="2410407"/>
          <a:ext cx="189891" cy="831907"/>
        </a:xfrm>
        <a:custGeom>
          <a:avLst/>
          <a:gdLst/>
          <a:ahLst/>
          <a:cxnLst/>
          <a:rect l="0" t="0" r="0" b="0"/>
          <a:pathLst>
            <a:path>
              <a:moveTo>
                <a:pt x="189891" y="0"/>
              </a:moveTo>
              <a:lnTo>
                <a:pt x="189891" y="831907"/>
              </a:lnTo>
              <a:lnTo>
                <a:pt x="0" y="831907"/>
              </a:lnTo>
            </a:path>
          </a:pathLst>
        </a:custGeom>
        <a:noFill/>
        <a:ln w="15875"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D19DB430-B65E-41FF-858C-CAE901077BB0}">
      <dsp:nvSpPr>
        <dsp:cNvPr id="0" name=""/>
        <dsp:cNvSpPr/>
      </dsp:nvSpPr>
      <dsp:spPr>
        <a:xfrm>
          <a:off x="2002721" y="980448"/>
          <a:ext cx="2155349" cy="525711"/>
        </a:xfrm>
        <a:custGeom>
          <a:avLst/>
          <a:gdLst/>
          <a:ahLst/>
          <a:cxnLst/>
          <a:rect l="0" t="0" r="0" b="0"/>
          <a:pathLst>
            <a:path>
              <a:moveTo>
                <a:pt x="2155349" y="0"/>
              </a:moveTo>
              <a:lnTo>
                <a:pt x="2155349" y="335819"/>
              </a:lnTo>
              <a:lnTo>
                <a:pt x="0" y="335819"/>
              </a:lnTo>
              <a:lnTo>
                <a:pt x="0" y="525711"/>
              </a:lnTo>
            </a:path>
          </a:pathLst>
        </a:custGeom>
        <a:noFill/>
        <a:ln w="15875"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AB9005E4-5110-4A21-8B28-C8D05B54C2B3}">
      <dsp:nvSpPr>
        <dsp:cNvPr id="0" name=""/>
        <dsp:cNvSpPr/>
      </dsp:nvSpPr>
      <dsp:spPr>
        <a:xfrm>
          <a:off x="2133598" y="76201"/>
          <a:ext cx="4048947" cy="904247"/>
        </a:xfrm>
        <a:prstGeom prst="rect">
          <a:avLst/>
        </a:prstGeom>
        <a:solidFill>
          <a:schemeClr val="accent3">
            <a:lumMod val="60000"/>
            <a:lumOff val="40000"/>
          </a:schemeClr>
        </a:solidFill>
        <a:ln w="1587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FFVP Funds</a:t>
          </a:r>
        </a:p>
      </dsp:txBody>
      <dsp:txXfrm>
        <a:off x="2133598" y="76201"/>
        <a:ext cx="4048947" cy="904247"/>
      </dsp:txXfrm>
    </dsp:sp>
    <dsp:sp modelId="{BD332536-F166-4D15-815E-29D4920AFF37}">
      <dsp:nvSpPr>
        <dsp:cNvPr id="0" name=""/>
        <dsp:cNvSpPr/>
      </dsp:nvSpPr>
      <dsp:spPr>
        <a:xfrm>
          <a:off x="649534" y="1506160"/>
          <a:ext cx="2706375" cy="904247"/>
        </a:xfrm>
        <a:prstGeom prst="rect">
          <a:avLst/>
        </a:prstGeom>
        <a:solidFill>
          <a:schemeClr val="accent4">
            <a:lumMod val="60000"/>
            <a:lumOff val="40000"/>
          </a:schemeClr>
        </a:solidFill>
        <a:ln w="1587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Operating     Costs</a:t>
          </a:r>
        </a:p>
      </dsp:txBody>
      <dsp:txXfrm>
        <a:off x="649534" y="1506160"/>
        <a:ext cx="2706375" cy="904247"/>
      </dsp:txXfrm>
    </dsp:sp>
    <dsp:sp modelId="{440586E6-EDC8-496F-AC9C-F7634B835022}">
      <dsp:nvSpPr>
        <dsp:cNvPr id="0" name=""/>
        <dsp:cNvSpPr/>
      </dsp:nvSpPr>
      <dsp:spPr>
        <a:xfrm>
          <a:off x="4335" y="2790190"/>
          <a:ext cx="1808494" cy="904247"/>
        </a:xfrm>
        <a:prstGeom prst="rect">
          <a:avLst/>
        </a:prstGeom>
        <a:solidFill>
          <a:schemeClr val="accent4">
            <a:lumMod val="60000"/>
            <a:lumOff val="40000"/>
          </a:schemeClr>
        </a:solidFill>
        <a:ln w="1587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Food/Other</a:t>
          </a:r>
        </a:p>
      </dsp:txBody>
      <dsp:txXfrm>
        <a:off x="4335" y="2790190"/>
        <a:ext cx="1808494" cy="904247"/>
      </dsp:txXfrm>
    </dsp:sp>
    <dsp:sp modelId="{333D8616-47A4-47A0-8A7B-52A7EFC98D52}">
      <dsp:nvSpPr>
        <dsp:cNvPr id="0" name=""/>
        <dsp:cNvSpPr/>
      </dsp:nvSpPr>
      <dsp:spPr>
        <a:xfrm>
          <a:off x="2192613" y="2790190"/>
          <a:ext cx="1808494" cy="904247"/>
        </a:xfrm>
        <a:prstGeom prst="rect">
          <a:avLst/>
        </a:prstGeom>
        <a:solidFill>
          <a:schemeClr val="accent4">
            <a:lumMod val="60000"/>
            <a:lumOff val="40000"/>
          </a:schemeClr>
        </a:solidFill>
        <a:ln w="1587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Labor</a:t>
          </a:r>
        </a:p>
      </dsp:txBody>
      <dsp:txXfrm>
        <a:off x="2192613" y="2790190"/>
        <a:ext cx="1808494" cy="904247"/>
      </dsp:txXfrm>
    </dsp:sp>
    <dsp:sp modelId="{AA7D28B1-8787-4E7F-BBE4-94FD4115423C}">
      <dsp:nvSpPr>
        <dsp:cNvPr id="0" name=""/>
        <dsp:cNvSpPr/>
      </dsp:nvSpPr>
      <dsp:spPr>
        <a:xfrm>
          <a:off x="4948098" y="1506160"/>
          <a:ext cx="2862358" cy="904247"/>
        </a:xfrm>
        <a:prstGeom prst="rect">
          <a:avLst/>
        </a:prstGeom>
        <a:solidFill>
          <a:schemeClr val="accent2">
            <a:lumMod val="60000"/>
            <a:lumOff val="40000"/>
          </a:schemeClr>
        </a:solidFill>
        <a:ln w="1587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Administrative Costs*</a:t>
          </a:r>
        </a:p>
      </dsp:txBody>
      <dsp:txXfrm>
        <a:off x="4948098" y="1506160"/>
        <a:ext cx="2862358" cy="904247"/>
      </dsp:txXfrm>
    </dsp:sp>
    <dsp:sp modelId="{FDD7469D-2CE8-4919-ADCE-3008EB831E43}">
      <dsp:nvSpPr>
        <dsp:cNvPr id="0" name=""/>
        <dsp:cNvSpPr/>
      </dsp:nvSpPr>
      <dsp:spPr>
        <a:xfrm>
          <a:off x="4380891" y="2790190"/>
          <a:ext cx="1808494" cy="904247"/>
        </a:xfrm>
        <a:prstGeom prst="rect">
          <a:avLst/>
        </a:prstGeom>
        <a:solidFill>
          <a:schemeClr val="accent2">
            <a:lumMod val="60000"/>
            <a:lumOff val="40000"/>
          </a:schemeClr>
        </a:solidFill>
        <a:ln w="1587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Equipment</a:t>
          </a:r>
        </a:p>
      </dsp:txBody>
      <dsp:txXfrm>
        <a:off x="4380891" y="2790190"/>
        <a:ext cx="1808494" cy="904247"/>
      </dsp:txXfrm>
    </dsp:sp>
    <dsp:sp modelId="{F2A2C8AE-0537-45D6-9FEA-B9BFF59FDF06}">
      <dsp:nvSpPr>
        <dsp:cNvPr id="0" name=""/>
        <dsp:cNvSpPr/>
      </dsp:nvSpPr>
      <dsp:spPr>
        <a:xfrm>
          <a:off x="6569169" y="2790190"/>
          <a:ext cx="1808494" cy="904247"/>
        </a:xfrm>
        <a:prstGeom prst="rect">
          <a:avLst/>
        </a:prstGeom>
        <a:solidFill>
          <a:schemeClr val="accent2">
            <a:lumMod val="60000"/>
            <a:lumOff val="40000"/>
          </a:schemeClr>
        </a:solidFill>
        <a:ln w="1587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Labor</a:t>
          </a:r>
        </a:p>
      </dsp:txBody>
      <dsp:txXfrm>
        <a:off x="6569169" y="2790190"/>
        <a:ext cx="1808494" cy="90424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B171CD-8275-4E30-8DD9-366A95220C95}">
      <dsp:nvSpPr>
        <dsp:cNvPr id="0" name=""/>
        <dsp:cNvSpPr/>
      </dsp:nvSpPr>
      <dsp:spPr>
        <a:xfrm>
          <a:off x="4262746" y="1054638"/>
          <a:ext cx="3020377" cy="274909"/>
        </a:xfrm>
        <a:custGeom>
          <a:avLst/>
          <a:gdLst/>
          <a:ahLst/>
          <a:cxnLst/>
          <a:rect l="0" t="0" r="0" b="0"/>
          <a:pathLst>
            <a:path>
              <a:moveTo>
                <a:pt x="0" y="0"/>
              </a:moveTo>
              <a:lnTo>
                <a:pt x="0" y="13196"/>
              </a:lnTo>
              <a:lnTo>
                <a:pt x="3020377" y="13196"/>
              </a:lnTo>
              <a:lnTo>
                <a:pt x="3020377" y="274909"/>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46BE5FA-2222-4FD4-A73A-9E05D1BB36AF}">
      <dsp:nvSpPr>
        <dsp:cNvPr id="0" name=""/>
        <dsp:cNvSpPr/>
      </dsp:nvSpPr>
      <dsp:spPr>
        <a:xfrm>
          <a:off x="4217026" y="1054638"/>
          <a:ext cx="91440" cy="274909"/>
        </a:xfrm>
        <a:custGeom>
          <a:avLst/>
          <a:gdLst/>
          <a:ahLst/>
          <a:cxnLst/>
          <a:rect l="0" t="0" r="0" b="0"/>
          <a:pathLst>
            <a:path>
              <a:moveTo>
                <a:pt x="45720" y="0"/>
              </a:moveTo>
              <a:lnTo>
                <a:pt x="45720" y="13196"/>
              </a:lnTo>
              <a:lnTo>
                <a:pt x="50173" y="13196"/>
              </a:lnTo>
              <a:lnTo>
                <a:pt x="50173" y="274909"/>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A32BABC-71CD-46AA-BAC0-9A01D74920E3}">
      <dsp:nvSpPr>
        <dsp:cNvPr id="0" name=""/>
        <dsp:cNvSpPr/>
      </dsp:nvSpPr>
      <dsp:spPr>
        <a:xfrm>
          <a:off x="1251276" y="1054638"/>
          <a:ext cx="3011470" cy="274909"/>
        </a:xfrm>
        <a:custGeom>
          <a:avLst/>
          <a:gdLst/>
          <a:ahLst/>
          <a:cxnLst/>
          <a:rect l="0" t="0" r="0" b="0"/>
          <a:pathLst>
            <a:path>
              <a:moveTo>
                <a:pt x="3011470" y="0"/>
              </a:moveTo>
              <a:lnTo>
                <a:pt x="3011470" y="13196"/>
              </a:lnTo>
              <a:lnTo>
                <a:pt x="0" y="13196"/>
              </a:lnTo>
              <a:lnTo>
                <a:pt x="0" y="274909"/>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B1531E4-862C-463B-A626-2C25814C1F33}">
      <dsp:nvSpPr>
        <dsp:cNvPr id="0" name=""/>
        <dsp:cNvSpPr/>
      </dsp:nvSpPr>
      <dsp:spPr>
        <a:xfrm>
          <a:off x="0" y="0"/>
          <a:ext cx="8525493" cy="1054638"/>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kern="1200" dirty="0"/>
            <a:t>Determine Product to Purchase</a:t>
          </a:r>
        </a:p>
        <a:p>
          <a:pPr marL="0" lvl="0" indent="0" algn="ctr" defTabSz="1422400">
            <a:lnSpc>
              <a:spcPct val="90000"/>
            </a:lnSpc>
            <a:spcBef>
              <a:spcPct val="0"/>
            </a:spcBef>
            <a:spcAft>
              <a:spcPct val="35000"/>
            </a:spcAft>
            <a:buNone/>
          </a:pPr>
          <a:r>
            <a:rPr lang="en-US" sz="2500" kern="1200" dirty="0"/>
            <a:t>(May need written specifications)</a:t>
          </a:r>
        </a:p>
      </dsp:txBody>
      <dsp:txXfrm>
        <a:off x="0" y="0"/>
        <a:ext cx="8525493" cy="1054638"/>
      </dsp:txXfrm>
    </dsp:sp>
    <dsp:sp modelId="{D8195B5B-CDAE-404A-9723-56653998B99E}">
      <dsp:nvSpPr>
        <dsp:cNvPr id="0" name=""/>
        <dsp:cNvSpPr/>
      </dsp:nvSpPr>
      <dsp:spPr>
        <a:xfrm>
          <a:off x="5026" y="1329547"/>
          <a:ext cx="2492499" cy="124624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Prime Vendor </a:t>
          </a:r>
        </a:p>
      </dsp:txBody>
      <dsp:txXfrm>
        <a:off x="5026" y="1329547"/>
        <a:ext cx="2492499" cy="1246249"/>
      </dsp:txXfrm>
    </dsp:sp>
    <dsp:sp modelId="{71E615FC-2702-47A8-B656-47B81B496E78}">
      <dsp:nvSpPr>
        <dsp:cNvPr id="0" name=""/>
        <dsp:cNvSpPr/>
      </dsp:nvSpPr>
      <dsp:spPr>
        <a:xfrm>
          <a:off x="3020950" y="1329547"/>
          <a:ext cx="2492499" cy="124624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Grocery Store, Convenience store, other vendors</a:t>
          </a:r>
        </a:p>
      </dsp:txBody>
      <dsp:txXfrm>
        <a:off x="3020950" y="1329547"/>
        <a:ext cx="2492499" cy="1246249"/>
      </dsp:txXfrm>
    </dsp:sp>
    <dsp:sp modelId="{EDEA9052-1A8C-40F6-B4C3-F7CFDB8441EE}">
      <dsp:nvSpPr>
        <dsp:cNvPr id="0" name=""/>
        <dsp:cNvSpPr/>
      </dsp:nvSpPr>
      <dsp:spPr>
        <a:xfrm>
          <a:off x="6036874" y="1329547"/>
          <a:ext cx="2492499" cy="124624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Local Growers (farmers, orchards, farmers markets)</a:t>
          </a:r>
        </a:p>
      </dsp:txBody>
      <dsp:txXfrm>
        <a:off x="6036874" y="1329547"/>
        <a:ext cx="2492499" cy="1246249"/>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059B26-268D-4012-B5AB-2645FD3E672A}" type="datetimeFigureOut">
              <a:rPr lang="en-US" smtClean="0"/>
              <a:t>08/20/2018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413177-4C74-44BE-ADCF-172992905A82}" type="slidenum">
              <a:rPr lang="en-US" smtClean="0"/>
              <a:t>‹#›</a:t>
            </a:fld>
            <a:endParaRPr lang="en-US"/>
          </a:p>
        </p:txBody>
      </p:sp>
    </p:spTree>
    <p:extLst>
      <p:ext uri="{BB962C8B-B14F-4D97-AF65-F5344CB8AC3E}">
        <p14:creationId xmlns:p14="http://schemas.microsoft.com/office/powerpoint/2010/main" val="739408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lvl1pPr defTabSz="914437" eaLnBrk="0" hangingPunct="0">
              <a:spcBef>
                <a:spcPct val="30000"/>
              </a:spcBef>
              <a:defRPr sz="1200">
                <a:solidFill>
                  <a:schemeClr val="tx1"/>
                </a:solidFill>
                <a:latin typeface="Arial" charset="0"/>
              </a:defRPr>
            </a:lvl1pPr>
            <a:lvl2pPr marL="729057" indent="-280406" defTabSz="914437" eaLnBrk="0" hangingPunct="0">
              <a:spcBef>
                <a:spcPct val="30000"/>
              </a:spcBef>
              <a:defRPr sz="1200">
                <a:solidFill>
                  <a:schemeClr val="tx1"/>
                </a:solidFill>
                <a:latin typeface="Arial" charset="0"/>
              </a:defRPr>
            </a:lvl2pPr>
            <a:lvl3pPr marL="1121626" indent="-224325" defTabSz="914437" eaLnBrk="0" hangingPunct="0">
              <a:spcBef>
                <a:spcPct val="30000"/>
              </a:spcBef>
              <a:defRPr sz="1200">
                <a:solidFill>
                  <a:schemeClr val="tx1"/>
                </a:solidFill>
                <a:latin typeface="Arial" charset="0"/>
              </a:defRPr>
            </a:lvl3pPr>
            <a:lvl4pPr marL="1570276" indent="-224325" defTabSz="914437" eaLnBrk="0" hangingPunct="0">
              <a:spcBef>
                <a:spcPct val="30000"/>
              </a:spcBef>
              <a:defRPr sz="1200">
                <a:solidFill>
                  <a:schemeClr val="tx1"/>
                </a:solidFill>
                <a:latin typeface="Arial" charset="0"/>
              </a:defRPr>
            </a:lvl4pPr>
            <a:lvl5pPr marL="2018927" indent="-224325" defTabSz="914437" eaLnBrk="0" hangingPunct="0">
              <a:spcBef>
                <a:spcPct val="30000"/>
              </a:spcBef>
              <a:defRPr sz="1200">
                <a:solidFill>
                  <a:schemeClr val="tx1"/>
                </a:solidFill>
                <a:latin typeface="Arial" charset="0"/>
              </a:defRPr>
            </a:lvl5pPr>
            <a:lvl6pPr marL="2467577" indent="-224325" defTabSz="914437" eaLnBrk="0" fontAlgn="base" hangingPunct="0">
              <a:spcBef>
                <a:spcPct val="30000"/>
              </a:spcBef>
              <a:spcAft>
                <a:spcPct val="0"/>
              </a:spcAft>
              <a:defRPr sz="1200">
                <a:solidFill>
                  <a:schemeClr val="tx1"/>
                </a:solidFill>
                <a:latin typeface="Arial" charset="0"/>
              </a:defRPr>
            </a:lvl6pPr>
            <a:lvl7pPr marL="2916227" indent="-224325" defTabSz="914437" eaLnBrk="0" fontAlgn="base" hangingPunct="0">
              <a:spcBef>
                <a:spcPct val="30000"/>
              </a:spcBef>
              <a:spcAft>
                <a:spcPct val="0"/>
              </a:spcAft>
              <a:defRPr sz="1200">
                <a:solidFill>
                  <a:schemeClr val="tx1"/>
                </a:solidFill>
                <a:latin typeface="Arial" charset="0"/>
              </a:defRPr>
            </a:lvl7pPr>
            <a:lvl8pPr marL="3364878" indent="-224325" defTabSz="914437" eaLnBrk="0" fontAlgn="base" hangingPunct="0">
              <a:spcBef>
                <a:spcPct val="30000"/>
              </a:spcBef>
              <a:spcAft>
                <a:spcPct val="0"/>
              </a:spcAft>
              <a:defRPr sz="1200">
                <a:solidFill>
                  <a:schemeClr val="tx1"/>
                </a:solidFill>
                <a:latin typeface="Arial" charset="0"/>
              </a:defRPr>
            </a:lvl8pPr>
            <a:lvl9pPr marL="3813528" indent="-224325" defTabSz="914437"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BAE515B9-635E-447C-8134-7D59242BB9D6}" type="slidenum">
              <a:rPr lang="en-US" altLang="en-US" smtClean="0"/>
              <a:pPr eaLnBrk="1" hangingPunct="1">
                <a:spcBef>
                  <a:spcPct val="0"/>
                </a:spcBef>
              </a:pPr>
              <a:t>1</a:t>
            </a:fld>
            <a:endParaRPr lang="en-US" altLang="en-US"/>
          </a:p>
        </p:txBody>
      </p:sp>
      <p:sp>
        <p:nvSpPr>
          <p:cNvPr id="107523"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p:txBody>
          <a:bodyPr/>
          <a:lstStyle/>
          <a:p>
            <a:pPr marL="224325" indent="-224325">
              <a:defRPr/>
            </a:pPr>
            <a:r>
              <a:rPr lang="en-US" dirty="0"/>
              <a:t>Good day,</a:t>
            </a:r>
          </a:p>
          <a:p>
            <a:pPr marL="224325" indent="-224325">
              <a:defRPr/>
            </a:pPr>
            <a:r>
              <a:rPr lang="en-US" dirty="0"/>
              <a:t>The following presentation will include</a:t>
            </a:r>
            <a:r>
              <a:rPr lang="en-US" baseline="0" dirty="0"/>
              <a:t> Program Requirements and Information on the Fresh Fruit and Vegetable Program.</a:t>
            </a:r>
            <a:endParaRPr lang="en-US" dirty="0"/>
          </a:p>
          <a:p>
            <a:pPr marL="224325" indent="-224325">
              <a:defRPr/>
            </a:pPr>
            <a:endParaRPr lang="en-US" dirty="0"/>
          </a:p>
          <a:p>
            <a:pPr eaLnBrk="1" hangingPunct="1">
              <a:defRPr/>
            </a:pPr>
            <a:endParaRPr lang="en-US" dirty="0"/>
          </a:p>
          <a:p>
            <a:pPr eaLnBrk="1" hangingPunct="1">
              <a:defRPr/>
            </a:pPr>
            <a:endParaRPr lang="en-US" dirty="0"/>
          </a:p>
          <a:p>
            <a:pPr eaLnBrk="1" hangingPunct="1">
              <a:defRPr/>
            </a:pPr>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2</a:t>
            </a:r>
            <a:r>
              <a:rPr lang="en-US" baseline="30000" dirty="0"/>
              <a:t>nd</a:t>
            </a:r>
            <a:r>
              <a:rPr lang="en-US" dirty="0"/>
              <a:t> allocation</a:t>
            </a:r>
            <a:r>
              <a:rPr lang="en-US" baseline="0" dirty="0"/>
              <a:t> runs from October 1 through the end of the school year.  This is the bulk of your award.</a:t>
            </a:r>
          </a:p>
          <a:p>
            <a:r>
              <a:rPr lang="en-US" baseline="0" dirty="0"/>
              <a:t>The 2</a:t>
            </a:r>
            <a:r>
              <a:rPr lang="en-US" baseline="30000" dirty="0"/>
              <a:t>nd</a:t>
            </a:r>
            <a:r>
              <a:rPr lang="en-US" baseline="0" dirty="0"/>
              <a:t> allocation </a:t>
            </a:r>
            <a:r>
              <a:rPr lang="en-US" u="sng" baseline="0" dirty="0"/>
              <a:t>cannot</a:t>
            </a:r>
            <a:r>
              <a:rPr lang="en-US" baseline="0" dirty="0"/>
              <a:t> be used for summer snacks.</a:t>
            </a:r>
          </a:p>
          <a:p>
            <a:endParaRPr lang="en-US" baseline="0" dirty="0"/>
          </a:p>
          <a:p>
            <a:pPr marL="0" marR="0" lvl="3" indent="0" algn="l" defTabSz="914400" rtl="0" eaLnBrk="1" fontAlgn="auto" latinLnBrk="0" hangingPunct="1">
              <a:lnSpc>
                <a:spcPct val="100000"/>
              </a:lnSpc>
              <a:spcBef>
                <a:spcPts val="0"/>
              </a:spcBef>
              <a:spcAft>
                <a:spcPts val="0"/>
              </a:spcAft>
              <a:buClrTx/>
              <a:buSzTx/>
              <a:buFontTx/>
              <a:buNone/>
              <a:tabLst/>
              <a:defRPr/>
            </a:pPr>
            <a:r>
              <a:rPr lang="en-US" altLang="en-US" dirty="0"/>
              <a:t>An average amount to spend per month was provided in the July 30 email to the FFVP Coordinator.</a:t>
            </a:r>
          </a:p>
          <a:p>
            <a:endParaRPr lang="en-US" dirty="0"/>
          </a:p>
        </p:txBody>
      </p:sp>
      <p:sp>
        <p:nvSpPr>
          <p:cNvPr id="4" name="Slide Number Placeholder 3"/>
          <p:cNvSpPr>
            <a:spLocks noGrp="1"/>
          </p:cNvSpPr>
          <p:nvPr>
            <p:ph type="sldNum" sz="quarter" idx="10"/>
          </p:nvPr>
        </p:nvSpPr>
        <p:spPr/>
        <p:txBody>
          <a:bodyPr/>
          <a:lstStyle/>
          <a:p>
            <a:fld id="{0A413177-4C74-44BE-ADCF-172992905A82}" type="slidenum">
              <a:rPr lang="en-US" smtClean="0"/>
              <a:t>10</a:t>
            </a:fld>
            <a:endParaRPr lang="en-US"/>
          </a:p>
        </p:txBody>
      </p:sp>
    </p:spTree>
    <p:extLst>
      <p:ext uri="{BB962C8B-B14F-4D97-AF65-F5344CB8AC3E}">
        <p14:creationId xmlns:p14="http://schemas.microsoft.com/office/powerpoint/2010/main" val="19799155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ln/>
        </p:spPr>
      </p:sp>
      <p:sp>
        <p:nvSpPr>
          <p:cNvPr id="115715" name="Notes Placeholder 2"/>
          <p:cNvSpPr>
            <a:spLocks noGrp="1"/>
          </p:cNvSpPr>
          <p:nvPr>
            <p:ph type="body" idx="1"/>
          </p:nvPr>
        </p:nvSpPr>
        <p:spPr>
          <a:noFill/>
        </p:spPr>
        <p:txBody>
          <a:bodyPr/>
          <a:lstStyle/>
          <a:p>
            <a:r>
              <a:rPr lang="en-US" altLang="en-US" dirty="0"/>
              <a:t>In regard to who</a:t>
            </a:r>
            <a:r>
              <a:rPr lang="en-US" altLang="en-US" baseline="0" dirty="0"/>
              <a:t> can participate in the Fresh Fruit and Vegetable Program:</a:t>
            </a:r>
          </a:p>
          <a:p>
            <a:pPr marL="171450" indent="-171450">
              <a:buFont typeface="Arial" panose="020B0604020202020204" pitchFamily="34" charset="0"/>
              <a:buChar char="•"/>
            </a:pPr>
            <a:r>
              <a:rPr lang="en-US" altLang="en-US" dirty="0"/>
              <a:t>Elementary school is defined by how</a:t>
            </a:r>
            <a:r>
              <a:rPr lang="en-US" altLang="en-US" baseline="0" dirty="0"/>
              <a:t> </a:t>
            </a:r>
            <a:r>
              <a:rPr lang="en-US" altLang="en-US" dirty="0"/>
              <a:t>you report to the Dept. of Education (some schools have elementary schools K-8, PK-5, K-6, etc.)</a:t>
            </a:r>
          </a:p>
          <a:p>
            <a:pPr marL="628650" lvl="1" indent="-171450">
              <a:buFont typeface="Arial" panose="020B0604020202020204" pitchFamily="34" charset="0"/>
              <a:buChar char="•"/>
            </a:pPr>
            <a:r>
              <a:rPr lang="en-US" altLang="en-US" dirty="0"/>
              <a:t>This is</a:t>
            </a:r>
            <a:r>
              <a:rPr lang="en-US" altLang="en-US" baseline="0" dirty="0"/>
              <a:t> to be consistent with the State of South Dakota Education Directory</a:t>
            </a:r>
            <a:endParaRPr lang="en-US" altLang="en-US" dirty="0"/>
          </a:p>
          <a:p>
            <a:endParaRPr lang="en-US" altLang="en-US" dirty="0"/>
          </a:p>
          <a:p>
            <a:pPr marL="171450" indent="-171450">
              <a:buFont typeface="Arial" panose="020B0604020202020204" pitchFamily="34" charset="0"/>
              <a:buChar char="•"/>
            </a:pPr>
            <a:r>
              <a:rPr lang="en-US" altLang="en-US" dirty="0"/>
              <a:t>Teachers choosing to participate with their students are strongly encouraged to include a nutrition education component to enhance modeling of healthy eating. </a:t>
            </a:r>
          </a:p>
          <a:p>
            <a:endParaRPr lang="en-US" altLang="en-US" dirty="0"/>
          </a:p>
          <a:p>
            <a:r>
              <a:rPr lang="en-US" altLang="en-US" dirty="0"/>
              <a:t>No additional FFVP funds will be provided; schools must stay within their per student allocation. </a:t>
            </a:r>
          </a:p>
          <a:p>
            <a:endParaRPr lang="en-US" altLang="en-US" dirty="0"/>
          </a:p>
          <a:p>
            <a:r>
              <a:rPr lang="en-US" altLang="en-US" dirty="0"/>
              <a:t>Please also note that this policy does not allow teacher or administrator fruit baskets, which were incorrectly purchased by some schools for promotional purposes when FFVP was initially implemented. Free fruits and vegetables are intended for all children enrolled in participating schools and cannot be used as gifts or rewards. You cannot withhold fruits and vegetables as a form of discipline. </a:t>
            </a:r>
          </a:p>
          <a:p>
            <a:endParaRPr lang="en-US" altLang="en-US" dirty="0"/>
          </a:p>
        </p:txBody>
      </p:sp>
      <p:sp>
        <p:nvSpPr>
          <p:cNvPr id="115716" name="Slide Number Placeholder 3"/>
          <p:cNvSpPr>
            <a:spLocks noGrp="1"/>
          </p:cNvSpPr>
          <p:nvPr>
            <p:ph type="sldNum" sz="quarter" idx="5"/>
          </p:nvPr>
        </p:nvSpPr>
        <p:spPr>
          <a:noFill/>
        </p:spPr>
        <p:txBody>
          <a:bodyPr/>
          <a:lstStyle>
            <a:lvl1pPr defTabSz="914437" eaLnBrk="0" hangingPunct="0">
              <a:spcBef>
                <a:spcPct val="30000"/>
              </a:spcBef>
              <a:defRPr sz="1200">
                <a:solidFill>
                  <a:schemeClr val="tx1"/>
                </a:solidFill>
                <a:latin typeface="Arial" charset="0"/>
              </a:defRPr>
            </a:lvl1pPr>
            <a:lvl2pPr marL="729057" indent="-280406" defTabSz="914437" eaLnBrk="0" hangingPunct="0">
              <a:spcBef>
                <a:spcPct val="30000"/>
              </a:spcBef>
              <a:defRPr sz="1200">
                <a:solidFill>
                  <a:schemeClr val="tx1"/>
                </a:solidFill>
                <a:latin typeface="Arial" charset="0"/>
              </a:defRPr>
            </a:lvl2pPr>
            <a:lvl3pPr marL="1121626" indent="-224325" defTabSz="914437" eaLnBrk="0" hangingPunct="0">
              <a:spcBef>
                <a:spcPct val="30000"/>
              </a:spcBef>
              <a:defRPr sz="1200">
                <a:solidFill>
                  <a:schemeClr val="tx1"/>
                </a:solidFill>
                <a:latin typeface="Arial" charset="0"/>
              </a:defRPr>
            </a:lvl3pPr>
            <a:lvl4pPr marL="1570276" indent="-224325" defTabSz="914437" eaLnBrk="0" hangingPunct="0">
              <a:spcBef>
                <a:spcPct val="30000"/>
              </a:spcBef>
              <a:defRPr sz="1200">
                <a:solidFill>
                  <a:schemeClr val="tx1"/>
                </a:solidFill>
                <a:latin typeface="Arial" charset="0"/>
              </a:defRPr>
            </a:lvl4pPr>
            <a:lvl5pPr marL="2018927" indent="-224325" defTabSz="914437" eaLnBrk="0" hangingPunct="0">
              <a:spcBef>
                <a:spcPct val="30000"/>
              </a:spcBef>
              <a:defRPr sz="1200">
                <a:solidFill>
                  <a:schemeClr val="tx1"/>
                </a:solidFill>
                <a:latin typeface="Arial" charset="0"/>
              </a:defRPr>
            </a:lvl5pPr>
            <a:lvl6pPr marL="2467577" indent="-224325" defTabSz="914437" eaLnBrk="0" fontAlgn="base" hangingPunct="0">
              <a:spcBef>
                <a:spcPct val="30000"/>
              </a:spcBef>
              <a:spcAft>
                <a:spcPct val="0"/>
              </a:spcAft>
              <a:defRPr sz="1200">
                <a:solidFill>
                  <a:schemeClr val="tx1"/>
                </a:solidFill>
                <a:latin typeface="Arial" charset="0"/>
              </a:defRPr>
            </a:lvl6pPr>
            <a:lvl7pPr marL="2916227" indent="-224325" defTabSz="914437" eaLnBrk="0" fontAlgn="base" hangingPunct="0">
              <a:spcBef>
                <a:spcPct val="30000"/>
              </a:spcBef>
              <a:spcAft>
                <a:spcPct val="0"/>
              </a:spcAft>
              <a:defRPr sz="1200">
                <a:solidFill>
                  <a:schemeClr val="tx1"/>
                </a:solidFill>
                <a:latin typeface="Arial" charset="0"/>
              </a:defRPr>
            </a:lvl7pPr>
            <a:lvl8pPr marL="3364878" indent="-224325" defTabSz="914437" eaLnBrk="0" fontAlgn="base" hangingPunct="0">
              <a:spcBef>
                <a:spcPct val="30000"/>
              </a:spcBef>
              <a:spcAft>
                <a:spcPct val="0"/>
              </a:spcAft>
              <a:defRPr sz="1200">
                <a:solidFill>
                  <a:schemeClr val="tx1"/>
                </a:solidFill>
                <a:latin typeface="Arial" charset="0"/>
              </a:defRPr>
            </a:lvl8pPr>
            <a:lvl9pPr marL="3813528" indent="-224325" defTabSz="914437"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E413B129-9390-4A13-9032-350B8BF514AE}" type="slidenum">
              <a:rPr lang="en-US" altLang="en-US" smtClean="0"/>
              <a:pPr eaLnBrk="1" hangingPunct="1">
                <a:spcBef>
                  <a:spcPct val="0"/>
                </a:spcBef>
              </a:pPr>
              <a:t>11</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regard to who cannot receive the fruits and vegetables:</a:t>
            </a:r>
          </a:p>
          <a:p>
            <a:pPr marL="171450" indent="-171450">
              <a:buFont typeface="Arial" panose="020B0604020202020204" pitchFamily="34" charset="0"/>
              <a:buChar char="•"/>
            </a:pPr>
            <a:r>
              <a:rPr lang="en-US" dirty="0"/>
              <a:t>MS,</a:t>
            </a:r>
            <a:r>
              <a:rPr lang="en-US" baseline="0" dirty="0"/>
              <a:t> JH, and HS students cannot receive the program</a:t>
            </a:r>
          </a:p>
          <a:p>
            <a:pPr marL="171450" indent="-171450">
              <a:buFont typeface="Arial" panose="020B0604020202020204" pitchFamily="34" charset="0"/>
              <a:buChar char="•"/>
            </a:pPr>
            <a:r>
              <a:rPr lang="en-US" baseline="0" dirty="0"/>
              <a:t>Additionally, school staff not in direct contact with the FFVP during snack time can also not participate in the program</a:t>
            </a:r>
          </a:p>
          <a:p>
            <a:pPr marL="171450" indent="-171450">
              <a:buFont typeface="Arial" panose="020B0604020202020204" pitchFamily="34" charset="0"/>
              <a:buChar char="•"/>
            </a:pPr>
            <a:r>
              <a:rPr lang="en-US" baseline="0" dirty="0"/>
              <a:t>And Community members cannot participate in this program, unless volunteering in the classroom providing the program</a:t>
            </a:r>
            <a:endParaRPr lang="en-US" dirty="0"/>
          </a:p>
        </p:txBody>
      </p:sp>
      <p:sp>
        <p:nvSpPr>
          <p:cNvPr id="4" name="Slide Number Placeholder 3"/>
          <p:cNvSpPr>
            <a:spLocks noGrp="1"/>
          </p:cNvSpPr>
          <p:nvPr>
            <p:ph type="sldNum" sz="quarter" idx="10"/>
          </p:nvPr>
        </p:nvSpPr>
        <p:spPr/>
        <p:txBody>
          <a:bodyPr/>
          <a:lstStyle/>
          <a:p>
            <a:fld id="{0A413177-4C74-44BE-ADCF-172992905A82}" type="slidenum">
              <a:rPr lang="en-US" smtClean="0"/>
              <a:t>12</a:t>
            </a:fld>
            <a:endParaRPr lang="en-US"/>
          </a:p>
        </p:txBody>
      </p:sp>
    </p:spTree>
    <p:extLst>
      <p:ext uri="{BB962C8B-B14F-4D97-AF65-F5344CB8AC3E}">
        <p14:creationId xmlns:p14="http://schemas.microsoft.com/office/powerpoint/2010/main" val="17479401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ln/>
        </p:spPr>
      </p:sp>
      <p:sp>
        <p:nvSpPr>
          <p:cNvPr id="116739" name="Notes Placeholder 2"/>
          <p:cNvSpPr>
            <a:spLocks noGrp="1"/>
          </p:cNvSpPr>
          <p:nvPr>
            <p:ph type="body" idx="1"/>
          </p:nvPr>
        </p:nvSpPr>
        <p:spPr>
          <a:noFill/>
        </p:spPr>
        <p:txBody>
          <a:bodyPr/>
          <a:lstStyle/>
          <a:p>
            <a:r>
              <a:rPr lang="en-US" altLang="en-US" dirty="0"/>
              <a:t>Must be served during the school day</a:t>
            </a:r>
          </a:p>
          <a:p>
            <a:r>
              <a:rPr lang="en-US" altLang="en-US" dirty="0"/>
              <a:t>Must be served separate of NSLP, SBP</a:t>
            </a:r>
          </a:p>
          <a:p>
            <a:r>
              <a:rPr lang="en-US" altLang="en-US" dirty="0"/>
              <a:t>You decide on the time of day and days of the week to best fit your school</a:t>
            </a:r>
          </a:p>
          <a:p>
            <a:endParaRPr lang="en-US" altLang="en-US" dirty="0"/>
          </a:p>
          <a:p>
            <a:r>
              <a:rPr lang="en-US" altLang="en-US" dirty="0"/>
              <a:t>When will your school serve the FFVP?</a:t>
            </a:r>
          </a:p>
        </p:txBody>
      </p:sp>
      <p:sp>
        <p:nvSpPr>
          <p:cNvPr id="116740" name="Slide Number Placeholder 3"/>
          <p:cNvSpPr>
            <a:spLocks noGrp="1"/>
          </p:cNvSpPr>
          <p:nvPr>
            <p:ph type="sldNum" sz="quarter" idx="5"/>
          </p:nvPr>
        </p:nvSpPr>
        <p:spPr>
          <a:noFill/>
        </p:spPr>
        <p:txBody>
          <a:bodyPr/>
          <a:lstStyle>
            <a:lvl1pPr defTabSz="914437" eaLnBrk="0" hangingPunct="0">
              <a:spcBef>
                <a:spcPct val="30000"/>
              </a:spcBef>
              <a:defRPr sz="1200">
                <a:solidFill>
                  <a:schemeClr val="tx1"/>
                </a:solidFill>
                <a:latin typeface="Arial" charset="0"/>
              </a:defRPr>
            </a:lvl1pPr>
            <a:lvl2pPr marL="729057" indent="-280406" defTabSz="914437" eaLnBrk="0" hangingPunct="0">
              <a:spcBef>
                <a:spcPct val="30000"/>
              </a:spcBef>
              <a:defRPr sz="1200">
                <a:solidFill>
                  <a:schemeClr val="tx1"/>
                </a:solidFill>
                <a:latin typeface="Arial" charset="0"/>
              </a:defRPr>
            </a:lvl2pPr>
            <a:lvl3pPr marL="1121626" indent="-224325" defTabSz="914437" eaLnBrk="0" hangingPunct="0">
              <a:spcBef>
                <a:spcPct val="30000"/>
              </a:spcBef>
              <a:defRPr sz="1200">
                <a:solidFill>
                  <a:schemeClr val="tx1"/>
                </a:solidFill>
                <a:latin typeface="Arial" charset="0"/>
              </a:defRPr>
            </a:lvl3pPr>
            <a:lvl4pPr marL="1570276" indent="-224325" defTabSz="914437" eaLnBrk="0" hangingPunct="0">
              <a:spcBef>
                <a:spcPct val="30000"/>
              </a:spcBef>
              <a:defRPr sz="1200">
                <a:solidFill>
                  <a:schemeClr val="tx1"/>
                </a:solidFill>
                <a:latin typeface="Arial" charset="0"/>
              </a:defRPr>
            </a:lvl4pPr>
            <a:lvl5pPr marL="2018927" indent="-224325" defTabSz="914437" eaLnBrk="0" hangingPunct="0">
              <a:spcBef>
                <a:spcPct val="30000"/>
              </a:spcBef>
              <a:defRPr sz="1200">
                <a:solidFill>
                  <a:schemeClr val="tx1"/>
                </a:solidFill>
                <a:latin typeface="Arial" charset="0"/>
              </a:defRPr>
            </a:lvl5pPr>
            <a:lvl6pPr marL="2467577" indent="-224325" defTabSz="914437" eaLnBrk="0" fontAlgn="base" hangingPunct="0">
              <a:spcBef>
                <a:spcPct val="30000"/>
              </a:spcBef>
              <a:spcAft>
                <a:spcPct val="0"/>
              </a:spcAft>
              <a:defRPr sz="1200">
                <a:solidFill>
                  <a:schemeClr val="tx1"/>
                </a:solidFill>
                <a:latin typeface="Arial" charset="0"/>
              </a:defRPr>
            </a:lvl6pPr>
            <a:lvl7pPr marL="2916227" indent="-224325" defTabSz="914437" eaLnBrk="0" fontAlgn="base" hangingPunct="0">
              <a:spcBef>
                <a:spcPct val="30000"/>
              </a:spcBef>
              <a:spcAft>
                <a:spcPct val="0"/>
              </a:spcAft>
              <a:defRPr sz="1200">
                <a:solidFill>
                  <a:schemeClr val="tx1"/>
                </a:solidFill>
                <a:latin typeface="Arial" charset="0"/>
              </a:defRPr>
            </a:lvl7pPr>
            <a:lvl8pPr marL="3364878" indent="-224325" defTabSz="914437" eaLnBrk="0" fontAlgn="base" hangingPunct="0">
              <a:spcBef>
                <a:spcPct val="30000"/>
              </a:spcBef>
              <a:spcAft>
                <a:spcPct val="0"/>
              </a:spcAft>
              <a:defRPr sz="1200">
                <a:solidFill>
                  <a:schemeClr val="tx1"/>
                </a:solidFill>
                <a:latin typeface="Arial" charset="0"/>
              </a:defRPr>
            </a:lvl8pPr>
            <a:lvl9pPr marL="3813528" indent="-224325" defTabSz="914437"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493D4F0A-AC11-4C4E-A82E-8C4A3569F6F8}" type="slidenum">
              <a:rPr lang="en-US" altLang="en-US" smtClean="0"/>
              <a:pPr eaLnBrk="1" hangingPunct="1">
                <a:spcBef>
                  <a:spcPct val="0"/>
                </a:spcBef>
              </a:pPr>
              <a:t>13</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ln/>
        </p:spPr>
      </p:sp>
      <p:sp>
        <p:nvSpPr>
          <p:cNvPr id="117763" name="Notes Placeholder 2"/>
          <p:cNvSpPr>
            <a:spLocks noGrp="1"/>
          </p:cNvSpPr>
          <p:nvPr>
            <p:ph type="body" idx="1"/>
          </p:nvPr>
        </p:nvSpPr>
        <p:spPr>
          <a:noFill/>
        </p:spPr>
        <p:txBody>
          <a:bodyPr/>
          <a:lstStyle/>
          <a:p>
            <a:r>
              <a:rPr lang="en-US" altLang="en-US" dirty="0"/>
              <a:t>FFVP snack must be served a minimum of 2 days per week</a:t>
            </a:r>
          </a:p>
          <a:p>
            <a:r>
              <a:rPr lang="en-US" altLang="en-US" dirty="0"/>
              <a:t>Schools are encouraged to offer the program as many days of the week as their budget allows</a:t>
            </a:r>
          </a:p>
          <a:p>
            <a:endParaRPr lang="en-US" altLang="en-US" dirty="0"/>
          </a:p>
          <a:p>
            <a:r>
              <a:rPr lang="en-US" altLang="en-US" dirty="0"/>
              <a:t>Consider serving multiple times</a:t>
            </a:r>
            <a:r>
              <a:rPr lang="en-US" altLang="en-US" baseline="0" dirty="0"/>
              <a:t> per day toward the end of the year if you have an excess amount of funds.  </a:t>
            </a:r>
            <a:endParaRPr lang="en-US" altLang="en-US" dirty="0"/>
          </a:p>
          <a:p>
            <a:endParaRPr lang="en-US" altLang="en-US" dirty="0"/>
          </a:p>
        </p:txBody>
      </p:sp>
      <p:sp>
        <p:nvSpPr>
          <p:cNvPr id="117764" name="Slide Number Placeholder 3"/>
          <p:cNvSpPr>
            <a:spLocks noGrp="1"/>
          </p:cNvSpPr>
          <p:nvPr>
            <p:ph type="sldNum" sz="quarter" idx="5"/>
          </p:nvPr>
        </p:nvSpPr>
        <p:spPr>
          <a:noFill/>
        </p:spPr>
        <p:txBody>
          <a:bodyPr/>
          <a:lstStyle>
            <a:lvl1pPr defTabSz="914437" eaLnBrk="0" hangingPunct="0">
              <a:spcBef>
                <a:spcPct val="30000"/>
              </a:spcBef>
              <a:defRPr sz="1200">
                <a:solidFill>
                  <a:schemeClr val="tx1"/>
                </a:solidFill>
                <a:latin typeface="Arial" charset="0"/>
              </a:defRPr>
            </a:lvl1pPr>
            <a:lvl2pPr marL="729057" indent="-280406" defTabSz="914437" eaLnBrk="0" hangingPunct="0">
              <a:spcBef>
                <a:spcPct val="30000"/>
              </a:spcBef>
              <a:defRPr sz="1200">
                <a:solidFill>
                  <a:schemeClr val="tx1"/>
                </a:solidFill>
                <a:latin typeface="Arial" charset="0"/>
              </a:defRPr>
            </a:lvl2pPr>
            <a:lvl3pPr marL="1121626" indent="-224325" defTabSz="914437" eaLnBrk="0" hangingPunct="0">
              <a:spcBef>
                <a:spcPct val="30000"/>
              </a:spcBef>
              <a:defRPr sz="1200">
                <a:solidFill>
                  <a:schemeClr val="tx1"/>
                </a:solidFill>
                <a:latin typeface="Arial" charset="0"/>
              </a:defRPr>
            </a:lvl3pPr>
            <a:lvl4pPr marL="1570276" indent="-224325" defTabSz="914437" eaLnBrk="0" hangingPunct="0">
              <a:spcBef>
                <a:spcPct val="30000"/>
              </a:spcBef>
              <a:defRPr sz="1200">
                <a:solidFill>
                  <a:schemeClr val="tx1"/>
                </a:solidFill>
                <a:latin typeface="Arial" charset="0"/>
              </a:defRPr>
            </a:lvl4pPr>
            <a:lvl5pPr marL="2018927" indent="-224325" defTabSz="914437" eaLnBrk="0" hangingPunct="0">
              <a:spcBef>
                <a:spcPct val="30000"/>
              </a:spcBef>
              <a:defRPr sz="1200">
                <a:solidFill>
                  <a:schemeClr val="tx1"/>
                </a:solidFill>
                <a:latin typeface="Arial" charset="0"/>
              </a:defRPr>
            </a:lvl5pPr>
            <a:lvl6pPr marL="2467577" indent="-224325" defTabSz="914437" eaLnBrk="0" fontAlgn="base" hangingPunct="0">
              <a:spcBef>
                <a:spcPct val="30000"/>
              </a:spcBef>
              <a:spcAft>
                <a:spcPct val="0"/>
              </a:spcAft>
              <a:defRPr sz="1200">
                <a:solidFill>
                  <a:schemeClr val="tx1"/>
                </a:solidFill>
                <a:latin typeface="Arial" charset="0"/>
              </a:defRPr>
            </a:lvl6pPr>
            <a:lvl7pPr marL="2916227" indent="-224325" defTabSz="914437" eaLnBrk="0" fontAlgn="base" hangingPunct="0">
              <a:spcBef>
                <a:spcPct val="30000"/>
              </a:spcBef>
              <a:spcAft>
                <a:spcPct val="0"/>
              </a:spcAft>
              <a:defRPr sz="1200">
                <a:solidFill>
                  <a:schemeClr val="tx1"/>
                </a:solidFill>
                <a:latin typeface="Arial" charset="0"/>
              </a:defRPr>
            </a:lvl7pPr>
            <a:lvl8pPr marL="3364878" indent="-224325" defTabSz="914437" eaLnBrk="0" fontAlgn="base" hangingPunct="0">
              <a:spcBef>
                <a:spcPct val="30000"/>
              </a:spcBef>
              <a:spcAft>
                <a:spcPct val="0"/>
              </a:spcAft>
              <a:defRPr sz="1200">
                <a:solidFill>
                  <a:schemeClr val="tx1"/>
                </a:solidFill>
                <a:latin typeface="Arial" charset="0"/>
              </a:defRPr>
            </a:lvl8pPr>
            <a:lvl9pPr marL="3813528" indent="-224325" defTabSz="914437"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7981093-40D2-448B-AFA1-D37724AF2BFF}" type="slidenum">
              <a:rPr lang="en-US" altLang="en-US" smtClean="0"/>
              <a:pPr eaLnBrk="1" hangingPunct="1">
                <a:spcBef>
                  <a:spcPct val="0"/>
                </a:spcBef>
              </a:pPr>
              <a:t>14</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ln/>
        </p:spPr>
      </p:sp>
      <p:sp>
        <p:nvSpPr>
          <p:cNvPr id="118787" name="Notes Placeholder 2"/>
          <p:cNvSpPr>
            <a:spLocks noGrp="1"/>
          </p:cNvSpPr>
          <p:nvPr>
            <p:ph type="body" idx="1"/>
          </p:nvPr>
        </p:nvSpPr>
        <p:spPr>
          <a:noFill/>
        </p:spPr>
        <p:txBody>
          <a:bodyPr/>
          <a:lstStyle/>
          <a:p>
            <a:r>
              <a:rPr lang="en-US" altLang="en-US" dirty="0"/>
              <a:t>The program can be</a:t>
            </a:r>
            <a:r>
              <a:rPr lang="en-US" altLang="en-US" baseline="0" dirty="0"/>
              <a:t> provided in many different locations.  Here are just a few.  </a:t>
            </a:r>
          </a:p>
          <a:p>
            <a:endParaRPr lang="en-US" altLang="en-US" baseline="0" dirty="0"/>
          </a:p>
          <a:p>
            <a:r>
              <a:rPr lang="en-US" altLang="en-US" baseline="0" dirty="0"/>
              <a:t>Please remember that the FFVP must be provided separate, outside of the NSLP and SBP meal services.</a:t>
            </a:r>
            <a:endParaRPr lang="en-US" altLang="en-US" dirty="0"/>
          </a:p>
        </p:txBody>
      </p:sp>
      <p:sp>
        <p:nvSpPr>
          <p:cNvPr id="118788" name="Slide Number Placeholder 3"/>
          <p:cNvSpPr>
            <a:spLocks noGrp="1"/>
          </p:cNvSpPr>
          <p:nvPr>
            <p:ph type="sldNum" sz="quarter" idx="5"/>
          </p:nvPr>
        </p:nvSpPr>
        <p:spPr>
          <a:noFill/>
        </p:spPr>
        <p:txBody>
          <a:bodyPr/>
          <a:lstStyle>
            <a:lvl1pPr defTabSz="914437" eaLnBrk="0" hangingPunct="0">
              <a:spcBef>
                <a:spcPct val="30000"/>
              </a:spcBef>
              <a:defRPr sz="1200">
                <a:solidFill>
                  <a:schemeClr val="tx1"/>
                </a:solidFill>
                <a:latin typeface="Arial" charset="0"/>
              </a:defRPr>
            </a:lvl1pPr>
            <a:lvl2pPr marL="729057" indent="-280406" defTabSz="914437" eaLnBrk="0" hangingPunct="0">
              <a:spcBef>
                <a:spcPct val="30000"/>
              </a:spcBef>
              <a:defRPr sz="1200">
                <a:solidFill>
                  <a:schemeClr val="tx1"/>
                </a:solidFill>
                <a:latin typeface="Arial" charset="0"/>
              </a:defRPr>
            </a:lvl2pPr>
            <a:lvl3pPr marL="1121626" indent="-224325" defTabSz="914437" eaLnBrk="0" hangingPunct="0">
              <a:spcBef>
                <a:spcPct val="30000"/>
              </a:spcBef>
              <a:defRPr sz="1200">
                <a:solidFill>
                  <a:schemeClr val="tx1"/>
                </a:solidFill>
                <a:latin typeface="Arial" charset="0"/>
              </a:defRPr>
            </a:lvl3pPr>
            <a:lvl4pPr marL="1570276" indent="-224325" defTabSz="914437" eaLnBrk="0" hangingPunct="0">
              <a:spcBef>
                <a:spcPct val="30000"/>
              </a:spcBef>
              <a:defRPr sz="1200">
                <a:solidFill>
                  <a:schemeClr val="tx1"/>
                </a:solidFill>
                <a:latin typeface="Arial" charset="0"/>
              </a:defRPr>
            </a:lvl4pPr>
            <a:lvl5pPr marL="2018927" indent="-224325" defTabSz="914437" eaLnBrk="0" hangingPunct="0">
              <a:spcBef>
                <a:spcPct val="30000"/>
              </a:spcBef>
              <a:defRPr sz="1200">
                <a:solidFill>
                  <a:schemeClr val="tx1"/>
                </a:solidFill>
                <a:latin typeface="Arial" charset="0"/>
              </a:defRPr>
            </a:lvl5pPr>
            <a:lvl6pPr marL="2467577" indent="-224325" defTabSz="914437" eaLnBrk="0" fontAlgn="base" hangingPunct="0">
              <a:spcBef>
                <a:spcPct val="30000"/>
              </a:spcBef>
              <a:spcAft>
                <a:spcPct val="0"/>
              </a:spcAft>
              <a:defRPr sz="1200">
                <a:solidFill>
                  <a:schemeClr val="tx1"/>
                </a:solidFill>
                <a:latin typeface="Arial" charset="0"/>
              </a:defRPr>
            </a:lvl6pPr>
            <a:lvl7pPr marL="2916227" indent="-224325" defTabSz="914437" eaLnBrk="0" fontAlgn="base" hangingPunct="0">
              <a:spcBef>
                <a:spcPct val="30000"/>
              </a:spcBef>
              <a:spcAft>
                <a:spcPct val="0"/>
              </a:spcAft>
              <a:defRPr sz="1200">
                <a:solidFill>
                  <a:schemeClr val="tx1"/>
                </a:solidFill>
                <a:latin typeface="Arial" charset="0"/>
              </a:defRPr>
            </a:lvl7pPr>
            <a:lvl8pPr marL="3364878" indent="-224325" defTabSz="914437" eaLnBrk="0" fontAlgn="base" hangingPunct="0">
              <a:spcBef>
                <a:spcPct val="30000"/>
              </a:spcBef>
              <a:spcAft>
                <a:spcPct val="0"/>
              </a:spcAft>
              <a:defRPr sz="1200">
                <a:solidFill>
                  <a:schemeClr val="tx1"/>
                </a:solidFill>
                <a:latin typeface="Arial" charset="0"/>
              </a:defRPr>
            </a:lvl8pPr>
            <a:lvl9pPr marL="3813528" indent="-224325" defTabSz="914437"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193C8AA7-8F93-4FA7-BBE1-E785270A579A}" type="slidenum">
              <a:rPr lang="en-US" altLang="en-US" smtClean="0"/>
              <a:pPr eaLnBrk="1" hangingPunct="1">
                <a:spcBef>
                  <a:spcPct val="0"/>
                </a:spcBef>
              </a:pPr>
              <a:t>15</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119811" name="Notes Placeholder 2"/>
          <p:cNvSpPr>
            <a:spLocks noGrp="1"/>
          </p:cNvSpPr>
          <p:nvPr>
            <p:ph type="body" idx="1"/>
          </p:nvPr>
        </p:nvSpPr>
        <p:spPr>
          <a:noFill/>
        </p:spPr>
        <p:txBody>
          <a:bodyPr/>
          <a:lstStyle/>
          <a:p>
            <a:r>
              <a:rPr lang="en-US" altLang="en-US" dirty="0"/>
              <a:t>Some schools like to use trays, rolling carts, and bins</a:t>
            </a:r>
            <a:r>
              <a:rPr lang="en-US" altLang="en-US" baseline="0" dirty="0"/>
              <a:t> and have students or teachers pick them up and deliver to the classroom.  This is all appropriate.  Others like to have students come down to the cafeteria.  The decision is yours.</a:t>
            </a:r>
          </a:p>
          <a:p>
            <a:endParaRPr lang="en-US" altLang="en-US" baseline="0" dirty="0"/>
          </a:p>
          <a:p>
            <a:r>
              <a:rPr lang="en-US" altLang="en-US" baseline="0" dirty="0"/>
              <a:t>As a reminder, schools may not provide an accompaniment with the service of fresh fruits and vegetables.  For example, a school could not provide a milk break in conjunction with the FFVP.  Even if the school pays for the milk itself, the milk cannot be provided at the same time of the FFVP service.</a:t>
            </a:r>
          </a:p>
          <a:p>
            <a:endParaRPr lang="en-US" altLang="en-US" baseline="0" dirty="0"/>
          </a:p>
          <a:p>
            <a:r>
              <a:rPr lang="en-US" altLang="en-US" baseline="0" dirty="0"/>
              <a:t>The thought behind this is to maintain the focus on the fresh fruits and vegetables provided.</a:t>
            </a:r>
          </a:p>
          <a:p>
            <a:endParaRPr lang="en-US" altLang="en-US" baseline="0" dirty="0"/>
          </a:p>
          <a:p>
            <a:endParaRPr lang="en-US" altLang="en-US" baseline="0" dirty="0"/>
          </a:p>
          <a:p>
            <a:r>
              <a:rPr lang="en-US" altLang="en-US" baseline="0" dirty="0"/>
              <a:t>For more information on how to serve the program, see page 12 of the FFVP handbook.  </a:t>
            </a:r>
            <a:endParaRPr lang="en-US" altLang="en-US" dirty="0"/>
          </a:p>
        </p:txBody>
      </p:sp>
      <p:sp>
        <p:nvSpPr>
          <p:cNvPr id="119812" name="Slide Number Placeholder 3"/>
          <p:cNvSpPr>
            <a:spLocks noGrp="1"/>
          </p:cNvSpPr>
          <p:nvPr>
            <p:ph type="sldNum" sz="quarter" idx="5"/>
          </p:nvPr>
        </p:nvSpPr>
        <p:spPr>
          <a:noFill/>
        </p:spPr>
        <p:txBody>
          <a:bodyPr/>
          <a:lstStyle>
            <a:lvl1pPr defTabSz="914437" eaLnBrk="0" hangingPunct="0">
              <a:spcBef>
                <a:spcPct val="30000"/>
              </a:spcBef>
              <a:defRPr sz="1200">
                <a:solidFill>
                  <a:schemeClr val="tx1"/>
                </a:solidFill>
                <a:latin typeface="Arial" charset="0"/>
              </a:defRPr>
            </a:lvl1pPr>
            <a:lvl2pPr marL="729057" indent="-280406" defTabSz="914437" eaLnBrk="0" hangingPunct="0">
              <a:spcBef>
                <a:spcPct val="30000"/>
              </a:spcBef>
              <a:defRPr sz="1200">
                <a:solidFill>
                  <a:schemeClr val="tx1"/>
                </a:solidFill>
                <a:latin typeface="Arial" charset="0"/>
              </a:defRPr>
            </a:lvl2pPr>
            <a:lvl3pPr marL="1121626" indent="-224325" defTabSz="914437" eaLnBrk="0" hangingPunct="0">
              <a:spcBef>
                <a:spcPct val="30000"/>
              </a:spcBef>
              <a:defRPr sz="1200">
                <a:solidFill>
                  <a:schemeClr val="tx1"/>
                </a:solidFill>
                <a:latin typeface="Arial" charset="0"/>
              </a:defRPr>
            </a:lvl3pPr>
            <a:lvl4pPr marL="1570276" indent="-224325" defTabSz="914437" eaLnBrk="0" hangingPunct="0">
              <a:spcBef>
                <a:spcPct val="30000"/>
              </a:spcBef>
              <a:defRPr sz="1200">
                <a:solidFill>
                  <a:schemeClr val="tx1"/>
                </a:solidFill>
                <a:latin typeface="Arial" charset="0"/>
              </a:defRPr>
            </a:lvl4pPr>
            <a:lvl5pPr marL="2018927" indent="-224325" defTabSz="914437" eaLnBrk="0" hangingPunct="0">
              <a:spcBef>
                <a:spcPct val="30000"/>
              </a:spcBef>
              <a:defRPr sz="1200">
                <a:solidFill>
                  <a:schemeClr val="tx1"/>
                </a:solidFill>
                <a:latin typeface="Arial" charset="0"/>
              </a:defRPr>
            </a:lvl5pPr>
            <a:lvl6pPr marL="2467577" indent="-224325" defTabSz="914437" eaLnBrk="0" fontAlgn="base" hangingPunct="0">
              <a:spcBef>
                <a:spcPct val="30000"/>
              </a:spcBef>
              <a:spcAft>
                <a:spcPct val="0"/>
              </a:spcAft>
              <a:defRPr sz="1200">
                <a:solidFill>
                  <a:schemeClr val="tx1"/>
                </a:solidFill>
                <a:latin typeface="Arial" charset="0"/>
              </a:defRPr>
            </a:lvl6pPr>
            <a:lvl7pPr marL="2916227" indent="-224325" defTabSz="914437" eaLnBrk="0" fontAlgn="base" hangingPunct="0">
              <a:spcBef>
                <a:spcPct val="30000"/>
              </a:spcBef>
              <a:spcAft>
                <a:spcPct val="0"/>
              </a:spcAft>
              <a:defRPr sz="1200">
                <a:solidFill>
                  <a:schemeClr val="tx1"/>
                </a:solidFill>
                <a:latin typeface="Arial" charset="0"/>
              </a:defRPr>
            </a:lvl7pPr>
            <a:lvl8pPr marL="3364878" indent="-224325" defTabSz="914437" eaLnBrk="0" fontAlgn="base" hangingPunct="0">
              <a:spcBef>
                <a:spcPct val="30000"/>
              </a:spcBef>
              <a:spcAft>
                <a:spcPct val="0"/>
              </a:spcAft>
              <a:defRPr sz="1200">
                <a:solidFill>
                  <a:schemeClr val="tx1"/>
                </a:solidFill>
                <a:latin typeface="Arial" charset="0"/>
              </a:defRPr>
            </a:lvl8pPr>
            <a:lvl9pPr marL="3813528" indent="-224325" defTabSz="914437"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B0828FFE-9A09-42E8-9025-2D6FC990F978}" type="slidenum">
              <a:rPr lang="en-US" altLang="en-US" smtClean="0"/>
              <a:pPr eaLnBrk="1" hangingPunct="1">
                <a:spcBef>
                  <a:spcPct val="0"/>
                </a:spcBef>
              </a:pPr>
              <a:t>16</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ln/>
        </p:spPr>
      </p:sp>
      <p:sp>
        <p:nvSpPr>
          <p:cNvPr id="12083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dirty="0"/>
              <a:t>You can spend your FFVP award on operating costs and administrative costs.  </a:t>
            </a:r>
          </a:p>
          <a:p>
            <a:pPr marL="171450" indent="-171450" eaLnBrk="1" hangingPunct="1">
              <a:spcBef>
                <a:spcPct val="0"/>
              </a:spcBef>
              <a:buFont typeface="Arial" panose="020B0604020202020204" pitchFamily="34" charset="0"/>
              <a:buChar char="•"/>
            </a:pPr>
            <a:r>
              <a:rPr lang="en-US" altLang="en-US" dirty="0"/>
              <a:t>Food,</a:t>
            </a:r>
            <a:r>
              <a:rPr lang="en-US" altLang="en-US" baseline="0" dirty="0"/>
              <a:t> and small supplies fall under operating costs.  </a:t>
            </a:r>
          </a:p>
          <a:p>
            <a:pPr marL="171450" indent="-171450" eaLnBrk="1" hangingPunct="1">
              <a:spcBef>
                <a:spcPct val="0"/>
              </a:spcBef>
              <a:buFont typeface="Arial" panose="020B0604020202020204" pitchFamily="34" charset="0"/>
              <a:buChar char="•"/>
            </a:pPr>
            <a:r>
              <a:rPr lang="en-US" altLang="en-US" dirty="0"/>
              <a:t>Labor,</a:t>
            </a:r>
            <a:r>
              <a:rPr lang="en-US" altLang="en-US" baseline="0" dirty="0"/>
              <a:t> depending on the type, could fall under an operating cost or an administrative cost.  </a:t>
            </a:r>
          </a:p>
          <a:p>
            <a:pPr marL="171450" indent="-171450" eaLnBrk="1" hangingPunct="1">
              <a:spcBef>
                <a:spcPct val="0"/>
              </a:spcBef>
              <a:buFont typeface="Arial" panose="020B0604020202020204" pitchFamily="34" charset="0"/>
              <a:buChar char="•"/>
            </a:pPr>
            <a:r>
              <a:rPr lang="en-US" altLang="en-US" baseline="0" dirty="0"/>
              <a:t>All equipment is considered administrative, and must be pre-approved.</a:t>
            </a:r>
          </a:p>
          <a:p>
            <a:pPr marL="171450" indent="-171450" eaLnBrk="1" hangingPunct="1">
              <a:spcBef>
                <a:spcPct val="0"/>
              </a:spcBef>
              <a:buFont typeface="Arial" panose="020B0604020202020204" pitchFamily="34" charset="0"/>
              <a:buChar char="•"/>
            </a:pPr>
            <a:r>
              <a:rPr lang="en-US" altLang="en-US" dirty="0"/>
              <a:t>Admin costs must be limited to no more than 10% of the total award,</a:t>
            </a:r>
            <a:r>
              <a:rPr lang="en-US" altLang="en-US" baseline="0" dirty="0"/>
              <a:t> if you choose to do so.</a:t>
            </a:r>
            <a:r>
              <a:rPr lang="en-US" altLang="en-US" dirty="0"/>
              <a:t>  </a:t>
            </a:r>
          </a:p>
          <a:p>
            <a:pPr marL="171450" indent="-171450" eaLnBrk="1" hangingPunct="1">
              <a:spcBef>
                <a:spcPct val="0"/>
              </a:spcBef>
              <a:buFont typeface="Arial" panose="020B0604020202020204" pitchFamily="34" charset="0"/>
              <a:buChar char="•"/>
            </a:pPr>
            <a:endParaRPr lang="en-US" altLang="en-US" dirty="0"/>
          </a:p>
          <a:p>
            <a:pPr marL="171450" indent="-171450" eaLnBrk="1" hangingPunct="1">
              <a:spcBef>
                <a:spcPct val="0"/>
              </a:spcBef>
              <a:buFont typeface="Arial" panose="020B0604020202020204" pitchFamily="34" charset="0"/>
              <a:buChar char="•"/>
            </a:pPr>
            <a:endParaRPr lang="en-US" altLang="en-US" dirty="0"/>
          </a:p>
          <a:p>
            <a:pPr marL="171450" indent="-171450" eaLnBrk="1" hangingPunct="1">
              <a:spcBef>
                <a:spcPct val="0"/>
              </a:spcBef>
              <a:buFont typeface="Arial" panose="020B0604020202020204" pitchFamily="34" charset="0"/>
              <a:buChar char="•"/>
            </a:pPr>
            <a:r>
              <a:rPr lang="en-US" altLang="en-US" dirty="0"/>
              <a:t>We will break this down in greater detail on the coming slides.</a:t>
            </a:r>
          </a:p>
          <a:p>
            <a:pPr eaLnBrk="1" hangingPunct="1">
              <a:spcBef>
                <a:spcPct val="0"/>
              </a:spcBef>
            </a:pPr>
            <a:endParaRPr lang="en-US" altLang="en-US" dirty="0"/>
          </a:p>
        </p:txBody>
      </p:sp>
      <p:sp>
        <p:nvSpPr>
          <p:cNvPr id="120836" name="Slide Number Placeholder 3"/>
          <p:cNvSpPr>
            <a:spLocks noGrp="1"/>
          </p:cNvSpPr>
          <p:nvPr>
            <p:ph type="sldNum" sz="quarter" idx="5"/>
          </p:nvPr>
        </p:nvSpPr>
        <p:spPr>
          <a:noFill/>
        </p:spPr>
        <p:txBody>
          <a:bodyPr/>
          <a:lstStyle>
            <a:lvl1pPr defTabSz="914437" eaLnBrk="0" hangingPunct="0">
              <a:spcBef>
                <a:spcPct val="30000"/>
              </a:spcBef>
              <a:defRPr sz="1200">
                <a:solidFill>
                  <a:schemeClr val="tx1"/>
                </a:solidFill>
                <a:latin typeface="Arial" charset="0"/>
              </a:defRPr>
            </a:lvl1pPr>
            <a:lvl2pPr marL="729057" indent="-280406" defTabSz="914437" eaLnBrk="0" hangingPunct="0">
              <a:spcBef>
                <a:spcPct val="30000"/>
              </a:spcBef>
              <a:defRPr sz="1200">
                <a:solidFill>
                  <a:schemeClr val="tx1"/>
                </a:solidFill>
                <a:latin typeface="Arial" charset="0"/>
              </a:defRPr>
            </a:lvl2pPr>
            <a:lvl3pPr marL="1121626" indent="-224325" defTabSz="914437" eaLnBrk="0" hangingPunct="0">
              <a:spcBef>
                <a:spcPct val="30000"/>
              </a:spcBef>
              <a:defRPr sz="1200">
                <a:solidFill>
                  <a:schemeClr val="tx1"/>
                </a:solidFill>
                <a:latin typeface="Arial" charset="0"/>
              </a:defRPr>
            </a:lvl3pPr>
            <a:lvl4pPr marL="1570276" indent="-224325" defTabSz="914437" eaLnBrk="0" hangingPunct="0">
              <a:spcBef>
                <a:spcPct val="30000"/>
              </a:spcBef>
              <a:defRPr sz="1200">
                <a:solidFill>
                  <a:schemeClr val="tx1"/>
                </a:solidFill>
                <a:latin typeface="Arial" charset="0"/>
              </a:defRPr>
            </a:lvl4pPr>
            <a:lvl5pPr marL="2018927" indent="-224325" defTabSz="914437" eaLnBrk="0" hangingPunct="0">
              <a:spcBef>
                <a:spcPct val="30000"/>
              </a:spcBef>
              <a:defRPr sz="1200">
                <a:solidFill>
                  <a:schemeClr val="tx1"/>
                </a:solidFill>
                <a:latin typeface="Arial" charset="0"/>
              </a:defRPr>
            </a:lvl5pPr>
            <a:lvl6pPr marL="2467577" indent="-224325" defTabSz="914437" eaLnBrk="0" fontAlgn="base" hangingPunct="0">
              <a:spcBef>
                <a:spcPct val="30000"/>
              </a:spcBef>
              <a:spcAft>
                <a:spcPct val="0"/>
              </a:spcAft>
              <a:defRPr sz="1200">
                <a:solidFill>
                  <a:schemeClr val="tx1"/>
                </a:solidFill>
                <a:latin typeface="Arial" charset="0"/>
              </a:defRPr>
            </a:lvl6pPr>
            <a:lvl7pPr marL="2916227" indent="-224325" defTabSz="914437" eaLnBrk="0" fontAlgn="base" hangingPunct="0">
              <a:spcBef>
                <a:spcPct val="30000"/>
              </a:spcBef>
              <a:spcAft>
                <a:spcPct val="0"/>
              </a:spcAft>
              <a:defRPr sz="1200">
                <a:solidFill>
                  <a:schemeClr val="tx1"/>
                </a:solidFill>
                <a:latin typeface="Arial" charset="0"/>
              </a:defRPr>
            </a:lvl7pPr>
            <a:lvl8pPr marL="3364878" indent="-224325" defTabSz="914437" eaLnBrk="0" fontAlgn="base" hangingPunct="0">
              <a:spcBef>
                <a:spcPct val="30000"/>
              </a:spcBef>
              <a:spcAft>
                <a:spcPct val="0"/>
              </a:spcAft>
              <a:defRPr sz="1200">
                <a:solidFill>
                  <a:schemeClr val="tx1"/>
                </a:solidFill>
                <a:latin typeface="Arial" charset="0"/>
              </a:defRPr>
            </a:lvl8pPr>
            <a:lvl9pPr marL="3813528" indent="-224325" defTabSz="914437"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763F171-6FE2-48A1-A61E-CB267F50E199}" type="slidenum">
              <a:rPr lang="en-US" altLang="en-US" smtClean="0"/>
              <a:pPr eaLnBrk="1" hangingPunct="1">
                <a:spcBef>
                  <a:spcPct val="0"/>
                </a:spcBef>
              </a:pPr>
              <a:t>17</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regard to operating costs:</a:t>
            </a:r>
          </a:p>
          <a:p>
            <a:pPr marL="171450" indent="-171450">
              <a:buFont typeface="Arial" panose="020B0604020202020204" pitchFamily="34" charset="0"/>
              <a:buChar char="•"/>
            </a:pPr>
            <a:r>
              <a:rPr lang="en-US" dirty="0"/>
              <a:t>Fruits</a:t>
            </a:r>
            <a:r>
              <a:rPr lang="en-US" baseline="0" dirty="0"/>
              <a:t> and Vegetables are considered as operating costs, and will be claimed accordingly.  </a:t>
            </a:r>
          </a:p>
          <a:p>
            <a:pPr marL="628650" lvl="1" indent="-171450">
              <a:buFont typeface="Arial" panose="020B0604020202020204" pitchFamily="34" charset="0"/>
              <a:buChar char="•"/>
            </a:pPr>
            <a:r>
              <a:rPr lang="en-US" baseline="0" dirty="0"/>
              <a:t>Additionally, fresh vegetables may be cooked and served one per week, as long as there is an education lesson connected.</a:t>
            </a:r>
          </a:p>
          <a:p>
            <a:pPr marL="171450" lvl="0" indent="-171450">
              <a:buFont typeface="Arial" panose="020B0604020202020204" pitchFamily="34" charset="0"/>
              <a:buChar char="•"/>
            </a:pPr>
            <a:r>
              <a:rPr lang="en-US" baseline="0" dirty="0"/>
              <a:t>Non-fruit or Vegetable foods can also be claimed, and would be considered as operating costs.</a:t>
            </a:r>
          </a:p>
          <a:p>
            <a:pPr marL="628650" lvl="1" indent="-171450">
              <a:buFont typeface="Arial" panose="020B0604020202020204" pitchFamily="34" charset="0"/>
              <a:buChar char="•"/>
            </a:pPr>
            <a:r>
              <a:rPr lang="en-US" baseline="0" dirty="0"/>
              <a:t>Low fat dips would fall into this category.  Please limit the serving size of your dip to no more than 2 </a:t>
            </a:r>
            <a:r>
              <a:rPr lang="en-US" baseline="0" dirty="0" err="1"/>
              <a:t>tbsp</a:t>
            </a:r>
            <a:r>
              <a:rPr lang="en-US" baseline="0" dirty="0"/>
              <a:t>, and dip can only be provided for vegetables.</a:t>
            </a:r>
          </a:p>
          <a:p>
            <a:pPr marL="628650" lvl="1" indent="-171450">
              <a:buFont typeface="Arial" panose="020B0604020202020204" pitchFamily="34" charset="0"/>
              <a:buChar char="•"/>
            </a:pPr>
            <a:endParaRPr lang="en-US" baseline="0" dirty="0"/>
          </a:p>
          <a:p>
            <a:pPr marL="628650" lvl="1" indent="-171450">
              <a:buFont typeface="Arial" panose="020B0604020202020204" pitchFamily="34" charset="0"/>
              <a:buChar char="•"/>
            </a:pPr>
            <a:endParaRPr lang="en-US" baseline="0" dirty="0"/>
          </a:p>
          <a:p>
            <a:pPr marL="628650" lvl="1" indent="-171450">
              <a:buFont typeface="Arial" panose="020B0604020202020204" pitchFamily="34" charset="0"/>
              <a:buChar char="•"/>
            </a:pPr>
            <a:r>
              <a:rPr lang="en-US" baseline="0" dirty="0"/>
              <a:t>We will continue with operating costs on the coming slides.</a:t>
            </a:r>
          </a:p>
        </p:txBody>
      </p:sp>
      <p:sp>
        <p:nvSpPr>
          <p:cNvPr id="4" name="Slide Number Placeholder 3"/>
          <p:cNvSpPr>
            <a:spLocks noGrp="1"/>
          </p:cNvSpPr>
          <p:nvPr>
            <p:ph type="sldNum" sz="quarter" idx="10"/>
          </p:nvPr>
        </p:nvSpPr>
        <p:spPr/>
        <p:txBody>
          <a:bodyPr/>
          <a:lstStyle/>
          <a:p>
            <a:fld id="{0A413177-4C74-44BE-ADCF-172992905A82}" type="slidenum">
              <a:rPr lang="en-US" smtClean="0"/>
              <a:t>18</a:t>
            </a:fld>
            <a:endParaRPr lang="en-US"/>
          </a:p>
        </p:txBody>
      </p:sp>
    </p:spTree>
    <p:extLst>
      <p:ext uri="{BB962C8B-B14F-4D97-AF65-F5344CB8AC3E}">
        <p14:creationId xmlns:p14="http://schemas.microsoft.com/office/powerpoint/2010/main" val="25626394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a:ln/>
        </p:spPr>
      </p:sp>
      <p:sp>
        <p:nvSpPr>
          <p:cNvPr id="126979" name="Notes Placeholder 2"/>
          <p:cNvSpPr>
            <a:spLocks noGrp="1"/>
          </p:cNvSpPr>
          <p:nvPr>
            <p:ph type="body" idx="1"/>
          </p:nvPr>
        </p:nvSpPr>
        <p:spPr>
          <a:noFill/>
        </p:spPr>
        <p:txBody>
          <a:bodyPr/>
          <a:lstStyle/>
          <a:p>
            <a:endParaRPr lang="en-US" altLang="en-US" dirty="0"/>
          </a:p>
          <a:p>
            <a:pPr marL="171450" indent="-171450">
              <a:buFont typeface="Arial" panose="020B0604020202020204" pitchFamily="34" charset="0"/>
              <a:buChar char="•"/>
            </a:pPr>
            <a:r>
              <a:rPr lang="en-US" altLang="en-US" dirty="0"/>
              <a:t>Non-food small supplies may also be claimed</a:t>
            </a:r>
            <a:r>
              <a:rPr lang="en-US" altLang="en-US" baseline="0" dirty="0"/>
              <a:t> as an operating cost.  </a:t>
            </a:r>
          </a:p>
          <a:p>
            <a:pPr marL="628650" lvl="1" indent="-171450">
              <a:buFont typeface="Arial" panose="020B0604020202020204" pitchFamily="34" charset="0"/>
              <a:buChar char="•"/>
            </a:pPr>
            <a:r>
              <a:rPr lang="en-US" altLang="en-US" baseline="0" dirty="0"/>
              <a:t>Small equipment items like knives, cutting boards, and bins can be claimed, in addition to paper supplies.</a:t>
            </a:r>
          </a:p>
          <a:p>
            <a:pPr marL="628650" lvl="1" indent="-171450">
              <a:buFont typeface="Arial" panose="020B0604020202020204" pitchFamily="34" charset="0"/>
              <a:buChar char="•"/>
            </a:pPr>
            <a:r>
              <a:rPr lang="en-US" altLang="en-US" dirty="0"/>
              <a:t>Provide the necessary information on the claim corresponding with the month that the item was invoiced.</a:t>
            </a:r>
            <a:endParaRPr lang="en-US" altLang="en-US" baseline="0" dirty="0"/>
          </a:p>
          <a:p>
            <a:endParaRPr lang="en-US" altLang="en-US" dirty="0"/>
          </a:p>
        </p:txBody>
      </p:sp>
      <p:sp>
        <p:nvSpPr>
          <p:cNvPr id="126980" name="Slide Number Placeholder 3"/>
          <p:cNvSpPr>
            <a:spLocks noGrp="1"/>
          </p:cNvSpPr>
          <p:nvPr>
            <p:ph type="sldNum" sz="quarter" idx="5"/>
          </p:nvPr>
        </p:nvSpPr>
        <p:spPr>
          <a:noFill/>
        </p:spPr>
        <p:txBody>
          <a:bodyPr/>
          <a:lstStyle>
            <a:lvl1pPr defTabSz="914437" eaLnBrk="0" hangingPunct="0">
              <a:defRPr>
                <a:solidFill>
                  <a:schemeClr val="tx1"/>
                </a:solidFill>
                <a:latin typeface="Arial" charset="0"/>
              </a:defRPr>
            </a:lvl1pPr>
            <a:lvl2pPr marL="729057" indent="-280406" defTabSz="914437" eaLnBrk="0" hangingPunct="0">
              <a:defRPr>
                <a:solidFill>
                  <a:schemeClr val="tx1"/>
                </a:solidFill>
                <a:latin typeface="Arial" charset="0"/>
              </a:defRPr>
            </a:lvl2pPr>
            <a:lvl3pPr marL="1121626" indent="-224325" defTabSz="914437" eaLnBrk="0" hangingPunct="0">
              <a:defRPr>
                <a:solidFill>
                  <a:schemeClr val="tx1"/>
                </a:solidFill>
                <a:latin typeface="Arial" charset="0"/>
              </a:defRPr>
            </a:lvl3pPr>
            <a:lvl4pPr marL="1570276" indent="-224325" defTabSz="914437" eaLnBrk="0" hangingPunct="0">
              <a:defRPr>
                <a:solidFill>
                  <a:schemeClr val="tx1"/>
                </a:solidFill>
                <a:latin typeface="Arial" charset="0"/>
              </a:defRPr>
            </a:lvl4pPr>
            <a:lvl5pPr marL="2018927" indent="-224325" defTabSz="914437" eaLnBrk="0" hangingPunct="0">
              <a:defRPr>
                <a:solidFill>
                  <a:schemeClr val="tx1"/>
                </a:solidFill>
                <a:latin typeface="Arial" charset="0"/>
              </a:defRPr>
            </a:lvl5pPr>
            <a:lvl6pPr marL="2467577" indent="-224325" defTabSz="914437" eaLnBrk="0" fontAlgn="base" hangingPunct="0">
              <a:spcBef>
                <a:spcPct val="0"/>
              </a:spcBef>
              <a:spcAft>
                <a:spcPct val="0"/>
              </a:spcAft>
              <a:defRPr>
                <a:solidFill>
                  <a:schemeClr val="tx1"/>
                </a:solidFill>
                <a:latin typeface="Arial" charset="0"/>
              </a:defRPr>
            </a:lvl6pPr>
            <a:lvl7pPr marL="2916227" indent="-224325" defTabSz="914437" eaLnBrk="0" fontAlgn="base" hangingPunct="0">
              <a:spcBef>
                <a:spcPct val="0"/>
              </a:spcBef>
              <a:spcAft>
                <a:spcPct val="0"/>
              </a:spcAft>
              <a:defRPr>
                <a:solidFill>
                  <a:schemeClr val="tx1"/>
                </a:solidFill>
                <a:latin typeface="Arial" charset="0"/>
              </a:defRPr>
            </a:lvl7pPr>
            <a:lvl8pPr marL="3364878" indent="-224325" defTabSz="914437" eaLnBrk="0" fontAlgn="base" hangingPunct="0">
              <a:spcBef>
                <a:spcPct val="0"/>
              </a:spcBef>
              <a:spcAft>
                <a:spcPct val="0"/>
              </a:spcAft>
              <a:defRPr>
                <a:solidFill>
                  <a:schemeClr val="tx1"/>
                </a:solidFill>
                <a:latin typeface="Arial" charset="0"/>
              </a:defRPr>
            </a:lvl8pPr>
            <a:lvl9pPr marL="3813528" indent="-224325" defTabSz="914437" eaLnBrk="0" fontAlgn="base" hangingPunct="0">
              <a:spcBef>
                <a:spcPct val="0"/>
              </a:spcBef>
              <a:spcAft>
                <a:spcPct val="0"/>
              </a:spcAft>
              <a:defRPr>
                <a:solidFill>
                  <a:schemeClr val="tx1"/>
                </a:solidFill>
                <a:latin typeface="Arial" charset="0"/>
              </a:defRPr>
            </a:lvl9pPr>
          </a:lstStyle>
          <a:p>
            <a:pPr eaLnBrk="1" hangingPunct="1"/>
            <a:fld id="{F9989518-5C7F-4743-AFF8-017434546C47}" type="slidenum">
              <a:rPr lang="en-US" altLang="en-US" smtClean="0"/>
              <a:pPr eaLnBrk="1" hangingPunct="1"/>
              <a:t>19</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lvl1pPr defTabSz="914437" eaLnBrk="0" hangingPunct="0">
              <a:spcBef>
                <a:spcPct val="30000"/>
              </a:spcBef>
              <a:defRPr sz="1200">
                <a:solidFill>
                  <a:schemeClr val="tx1"/>
                </a:solidFill>
                <a:latin typeface="Arial" charset="0"/>
              </a:defRPr>
            </a:lvl1pPr>
            <a:lvl2pPr marL="729057" indent="-280406" defTabSz="914437" eaLnBrk="0" hangingPunct="0">
              <a:spcBef>
                <a:spcPct val="30000"/>
              </a:spcBef>
              <a:defRPr sz="1200">
                <a:solidFill>
                  <a:schemeClr val="tx1"/>
                </a:solidFill>
                <a:latin typeface="Arial" charset="0"/>
              </a:defRPr>
            </a:lvl2pPr>
            <a:lvl3pPr marL="1121626" indent="-224325" defTabSz="914437" eaLnBrk="0" hangingPunct="0">
              <a:spcBef>
                <a:spcPct val="30000"/>
              </a:spcBef>
              <a:defRPr sz="1200">
                <a:solidFill>
                  <a:schemeClr val="tx1"/>
                </a:solidFill>
                <a:latin typeface="Arial" charset="0"/>
              </a:defRPr>
            </a:lvl3pPr>
            <a:lvl4pPr marL="1570276" indent="-224325" defTabSz="914437" eaLnBrk="0" hangingPunct="0">
              <a:spcBef>
                <a:spcPct val="30000"/>
              </a:spcBef>
              <a:defRPr sz="1200">
                <a:solidFill>
                  <a:schemeClr val="tx1"/>
                </a:solidFill>
                <a:latin typeface="Arial" charset="0"/>
              </a:defRPr>
            </a:lvl4pPr>
            <a:lvl5pPr marL="2018927" indent="-224325" defTabSz="914437" eaLnBrk="0" hangingPunct="0">
              <a:spcBef>
                <a:spcPct val="30000"/>
              </a:spcBef>
              <a:defRPr sz="1200">
                <a:solidFill>
                  <a:schemeClr val="tx1"/>
                </a:solidFill>
                <a:latin typeface="Arial" charset="0"/>
              </a:defRPr>
            </a:lvl5pPr>
            <a:lvl6pPr marL="2467577" indent="-224325" defTabSz="914437" eaLnBrk="0" fontAlgn="base" hangingPunct="0">
              <a:spcBef>
                <a:spcPct val="30000"/>
              </a:spcBef>
              <a:spcAft>
                <a:spcPct val="0"/>
              </a:spcAft>
              <a:defRPr sz="1200">
                <a:solidFill>
                  <a:schemeClr val="tx1"/>
                </a:solidFill>
                <a:latin typeface="Arial" charset="0"/>
              </a:defRPr>
            </a:lvl6pPr>
            <a:lvl7pPr marL="2916227" indent="-224325" defTabSz="914437" eaLnBrk="0" fontAlgn="base" hangingPunct="0">
              <a:spcBef>
                <a:spcPct val="30000"/>
              </a:spcBef>
              <a:spcAft>
                <a:spcPct val="0"/>
              </a:spcAft>
              <a:defRPr sz="1200">
                <a:solidFill>
                  <a:schemeClr val="tx1"/>
                </a:solidFill>
                <a:latin typeface="Arial" charset="0"/>
              </a:defRPr>
            </a:lvl7pPr>
            <a:lvl8pPr marL="3364878" indent="-224325" defTabSz="914437" eaLnBrk="0" fontAlgn="base" hangingPunct="0">
              <a:spcBef>
                <a:spcPct val="30000"/>
              </a:spcBef>
              <a:spcAft>
                <a:spcPct val="0"/>
              </a:spcAft>
              <a:defRPr sz="1200">
                <a:solidFill>
                  <a:schemeClr val="tx1"/>
                </a:solidFill>
                <a:latin typeface="Arial" charset="0"/>
              </a:defRPr>
            </a:lvl8pPr>
            <a:lvl9pPr marL="3813528" indent="-224325" defTabSz="914437"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E17E3F54-86A2-4CDC-B866-D603E0755BBC}" type="slidenum">
              <a:rPr lang="en-US" altLang="en-US" smtClean="0"/>
              <a:pPr eaLnBrk="1" hangingPunct="1">
                <a:spcBef>
                  <a:spcPct val="0"/>
                </a:spcBef>
              </a:pPr>
              <a:t>2</a:t>
            </a:fld>
            <a:endParaRPr lang="en-US" altLang="en-US"/>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p:spPr>
        <p:txBody>
          <a:bodyPr/>
          <a:lstStyle/>
          <a:p>
            <a:pPr eaLnBrk="1" hangingPunct="1"/>
            <a:r>
              <a:rPr lang="en-US" altLang="en-US" dirty="0"/>
              <a:t>We</a:t>
            </a:r>
            <a:r>
              <a:rPr lang="en-US" altLang="en-US" baseline="0" dirty="0"/>
              <a:t> will be discussing program basics such as history, goals, and how to effectively run the program.  Additionally, we will touch on operating and administrative costs, as well as allowable and unallowable costs.  We will also talk about Menu planning for the fresh fruit and vegetable program.</a:t>
            </a:r>
            <a:endParaRPr lang="en-US" altLang="en-US" dirty="0"/>
          </a:p>
          <a:p>
            <a:pPr eaLnBrk="1" hangingPunct="1"/>
            <a:endParaRPr lang="en-US" altLang="en-US" dirty="0"/>
          </a:p>
          <a:p>
            <a:pPr eaLnBrk="1" hangingPunct="1"/>
            <a:r>
              <a:rPr lang="en-US" altLang="en-US" dirty="0"/>
              <a:t>If you</a:t>
            </a:r>
            <a:r>
              <a:rPr lang="en-US" altLang="en-US" baseline="0" dirty="0"/>
              <a:t> think of questions throughout the presentation, please write them down, and feel free to contact me.</a:t>
            </a:r>
          </a:p>
          <a:p>
            <a:pPr eaLnBrk="1" hangingPunct="1"/>
            <a:endParaRPr lang="en-US"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ln/>
        </p:spPr>
      </p:sp>
      <p:sp>
        <p:nvSpPr>
          <p:cNvPr id="125955" name="Notes Placeholder 2"/>
          <p:cNvSpPr>
            <a:spLocks noGrp="1"/>
          </p:cNvSpPr>
          <p:nvPr>
            <p:ph type="body" idx="1"/>
          </p:nvPr>
        </p:nvSpPr>
        <p:spPr>
          <a:noFill/>
        </p:spPr>
        <p:txBody>
          <a:bodyPr/>
          <a:lstStyle/>
          <a:p>
            <a:pPr marL="171450" lvl="0" indent="-171450">
              <a:buFont typeface="Arial" panose="020B0604020202020204" pitchFamily="34" charset="0"/>
              <a:buChar char="•"/>
            </a:pPr>
            <a:r>
              <a:rPr lang="en-US" altLang="en-US" baseline="0" dirty="0"/>
              <a:t>Labor can also be claimed as operating cost, but only as it relates to the food production, snack service, clean-up, and related tasks.  </a:t>
            </a:r>
          </a:p>
          <a:p>
            <a:pPr marL="628650" lvl="1" indent="-171450">
              <a:buFont typeface="Arial" panose="020B0604020202020204" pitchFamily="34" charset="0"/>
              <a:buChar char="•"/>
            </a:pPr>
            <a:r>
              <a:rPr lang="en-US" altLang="en-US" baseline="0" dirty="0"/>
              <a:t>Labor should make up a small portion of the claim, as the majority of funds should be dedicated to purchase of fresh fruits and vegetables.  </a:t>
            </a:r>
          </a:p>
          <a:p>
            <a:pPr marL="628650" lvl="1" indent="-171450">
              <a:buFont typeface="Arial" panose="020B0604020202020204" pitchFamily="34" charset="0"/>
              <a:buChar char="•"/>
            </a:pPr>
            <a:r>
              <a:rPr lang="en-US" altLang="en-US" baseline="0" dirty="0"/>
              <a:t>The claim form will ask for specifics on labor – such as hourly wage, number of hours worked on the program, etc.</a:t>
            </a:r>
          </a:p>
          <a:p>
            <a:pPr marL="628650" lvl="1" indent="-171450">
              <a:buFont typeface="Arial" panose="020B0604020202020204" pitchFamily="34" charset="0"/>
              <a:buChar char="•"/>
            </a:pPr>
            <a:endParaRPr lang="en-US" altLang="en-US" baseline="0" dirty="0"/>
          </a:p>
          <a:p>
            <a:pPr marL="628650" lvl="1" indent="-171450">
              <a:buFont typeface="Arial" panose="020B0604020202020204" pitchFamily="34" charset="0"/>
              <a:buChar char="•"/>
            </a:pPr>
            <a:r>
              <a:rPr lang="en-US" altLang="en-US" baseline="0" dirty="0"/>
              <a:t>It is important to document your labor at a local level, regarding the type of work being done and the amount of time worked.</a:t>
            </a:r>
            <a:endParaRPr lang="en-US" altLang="en-US" dirty="0"/>
          </a:p>
          <a:p>
            <a:endParaRPr lang="en-US" altLang="en-US" dirty="0"/>
          </a:p>
        </p:txBody>
      </p:sp>
      <p:sp>
        <p:nvSpPr>
          <p:cNvPr id="125956" name="Slide Number Placeholder 3"/>
          <p:cNvSpPr>
            <a:spLocks noGrp="1"/>
          </p:cNvSpPr>
          <p:nvPr>
            <p:ph type="sldNum" sz="quarter" idx="5"/>
          </p:nvPr>
        </p:nvSpPr>
        <p:spPr>
          <a:noFill/>
        </p:spPr>
        <p:txBody>
          <a:bodyPr/>
          <a:lstStyle>
            <a:lvl1pPr defTabSz="914437" eaLnBrk="0" hangingPunct="0">
              <a:defRPr>
                <a:solidFill>
                  <a:schemeClr val="tx1"/>
                </a:solidFill>
                <a:latin typeface="Arial" charset="0"/>
              </a:defRPr>
            </a:lvl1pPr>
            <a:lvl2pPr marL="729057" indent="-280406" defTabSz="914437" eaLnBrk="0" hangingPunct="0">
              <a:defRPr>
                <a:solidFill>
                  <a:schemeClr val="tx1"/>
                </a:solidFill>
                <a:latin typeface="Arial" charset="0"/>
              </a:defRPr>
            </a:lvl2pPr>
            <a:lvl3pPr marL="1121626" indent="-224325" defTabSz="914437" eaLnBrk="0" hangingPunct="0">
              <a:defRPr>
                <a:solidFill>
                  <a:schemeClr val="tx1"/>
                </a:solidFill>
                <a:latin typeface="Arial" charset="0"/>
              </a:defRPr>
            </a:lvl3pPr>
            <a:lvl4pPr marL="1570276" indent="-224325" defTabSz="914437" eaLnBrk="0" hangingPunct="0">
              <a:defRPr>
                <a:solidFill>
                  <a:schemeClr val="tx1"/>
                </a:solidFill>
                <a:latin typeface="Arial" charset="0"/>
              </a:defRPr>
            </a:lvl4pPr>
            <a:lvl5pPr marL="2018927" indent="-224325" defTabSz="914437" eaLnBrk="0" hangingPunct="0">
              <a:defRPr>
                <a:solidFill>
                  <a:schemeClr val="tx1"/>
                </a:solidFill>
                <a:latin typeface="Arial" charset="0"/>
              </a:defRPr>
            </a:lvl5pPr>
            <a:lvl6pPr marL="2467577" indent="-224325" defTabSz="914437" eaLnBrk="0" fontAlgn="base" hangingPunct="0">
              <a:spcBef>
                <a:spcPct val="0"/>
              </a:spcBef>
              <a:spcAft>
                <a:spcPct val="0"/>
              </a:spcAft>
              <a:defRPr>
                <a:solidFill>
                  <a:schemeClr val="tx1"/>
                </a:solidFill>
                <a:latin typeface="Arial" charset="0"/>
              </a:defRPr>
            </a:lvl6pPr>
            <a:lvl7pPr marL="2916227" indent="-224325" defTabSz="914437" eaLnBrk="0" fontAlgn="base" hangingPunct="0">
              <a:spcBef>
                <a:spcPct val="0"/>
              </a:spcBef>
              <a:spcAft>
                <a:spcPct val="0"/>
              </a:spcAft>
              <a:defRPr>
                <a:solidFill>
                  <a:schemeClr val="tx1"/>
                </a:solidFill>
                <a:latin typeface="Arial" charset="0"/>
              </a:defRPr>
            </a:lvl7pPr>
            <a:lvl8pPr marL="3364878" indent="-224325" defTabSz="914437" eaLnBrk="0" fontAlgn="base" hangingPunct="0">
              <a:spcBef>
                <a:spcPct val="0"/>
              </a:spcBef>
              <a:spcAft>
                <a:spcPct val="0"/>
              </a:spcAft>
              <a:defRPr>
                <a:solidFill>
                  <a:schemeClr val="tx1"/>
                </a:solidFill>
                <a:latin typeface="Arial" charset="0"/>
              </a:defRPr>
            </a:lvl8pPr>
            <a:lvl9pPr marL="3813528" indent="-224325" defTabSz="914437" eaLnBrk="0" fontAlgn="base" hangingPunct="0">
              <a:spcBef>
                <a:spcPct val="0"/>
              </a:spcBef>
              <a:spcAft>
                <a:spcPct val="0"/>
              </a:spcAft>
              <a:defRPr>
                <a:solidFill>
                  <a:schemeClr val="tx1"/>
                </a:solidFill>
                <a:latin typeface="Arial" charset="0"/>
              </a:defRPr>
            </a:lvl9pPr>
          </a:lstStyle>
          <a:p>
            <a:pPr eaLnBrk="1" hangingPunct="1"/>
            <a:fld id="{F68A4C12-B325-4F52-A57A-4B3926FE3A25}" type="slidenum">
              <a:rPr lang="en-US" altLang="en-US" smtClean="0"/>
              <a:pPr eaLnBrk="1" hangingPunct="1"/>
              <a:t>20</a:t>
            </a:fld>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a:ln/>
        </p:spPr>
      </p:sp>
      <p:sp>
        <p:nvSpPr>
          <p:cNvPr id="121859" name="Notes Placeholder 2"/>
          <p:cNvSpPr>
            <a:spLocks noGrp="1"/>
          </p:cNvSpPr>
          <p:nvPr>
            <p:ph type="body" idx="1"/>
          </p:nvPr>
        </p:nvSpPr>
        <p:spPr>
          <a:noFill/>
        </p:spPr>
        <p:txBody>
          <a:bodyPr/>
          <a:lstStyle/>
          <a:p>
            <a:r>
              <a:rPr lang="en-US" altLang="en-US" dirty="0"/>
              <a:t>Next, we will touch on allowable and not allowable foods.</a:t>
            </a:r>
          </a:p>
          <a:p>
            <a:endParaRPr lang="en-US" altLang="en-US" dirty="0"/>
          </a:p>
          <a:p>
            <a:r>
              <a:rPr lang="en-US" altLang="en-US" dirty="0"/>
              <a:t>Whole,</a:t>
            </a:r>
            <a:r>
              <a:rPr lang="en-US" altLang="en-US" baseline="0" dirty="0"/>
              <a:t> fresh fruits and vegetables are allowable</a:t>
            </a:r>
          </a:p>
          <a:p>
            <a:r>
              <a:rPr lang="en-US" altLang="en-US" baseline="0" dirty="0"/>
              <a:t>Prepackaged fresh fruits and vegetables are allowable – ascorbic acid may be used as a preservative</a:t>
            </a:r>
          </a:p>
          <a:p>
            <a:r>
              <a:rPr lang="en-US" altLang="en-US" baseline="0" dirty="0"/>
              <a:t>Fruit and Vegetable trays are also be allowed</a:t>
            </a:r>
          </a:p>
          <a:p>
            <a:endParaRPr lang="en-US" altLang="en-US" baseline="0" dirty="0"/>
          </a:p>
          <a:p>
            <a:r>
              <a:rPr lang="en-US" altLang="en-US" baseline="0" dirty="0"/>
              <a:t>For items not allowed – </a:t>
            </a:r>
          </a:p>
          <a:p>
            <a:r>
              <a:rPr lang="en-US" altLang="en-US" baseline="0" dirty="0"/>
              <a:t>Canned, frozen, vacuum-packed fruits and vegetables are not allowable.</a:t>
            </a:r>
          </a:p>
          <a:p>
            <a:r>
              <a:rPr lang="en-US" altLang="en-US" baseline="0" dirty="0"/>
              <a:t>Fruits and vegetables with artificial or added flavorings are not allowable</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baseline="0" dirty="0"/>
              <a:t>Store-made fresh salsa is not allowed - </a:t>
            </a:r>
            <a:r>
              <a:rPr lang="en-US" altLang="en-US" dirty="0"/>
              <a:t>salsa if made in the classroom as a nutrition education project is allowable—just cannot be store bought</a:t>
            </a:r>
          </a:p>
          <a:p>
            <a:r>
              <a:rPr lang="en-US" altLang="en-US" baseline="0" dirty="0"/>
              <a:t>Juice and smoothies are not allowable</a:t>
            </a:r>
            <a:endParaRPr lang="en-US" altLang="en-US" dirty="0"/>
          </a:p>
          <a:p>
            <a:endParaRPr lang="en-US" altLang="en-US" dirty="0"/>
          </a:p>
          <a:p>
            <a:r>
              <a:rPr lang="en-US" altLang="en-US" dirty="0"/>
              <a:t>Grapples (apples with artificial grape flavorings)</a:t>
            </a:r>
            <a:r>
              <a:rPr lang="en-US" altLang="en-US" baseline="0" dirty="0"/>
              <a:t> are not allowable</a:t>
            </a:r>
            <a:endParaRPr lang="en-US" altLang="en-US" dirty="0"/>
          </a:p>
        </p:txBody>
      </p:sp>
      <p:sp>
        <p:nvSpPr>
          <p:cNvPr id="121860" name="Slide Number Placeholder 3"/>
          <p:cNvSpPr>
            <a:spLocks noGrp="1"/>
          </p:cNvSpPr>
          <p:nvPr>
            <p:ph type="sldNum" sz="quarter" idx="5"/>
          </p:nvPr>
        </p:nvSpPr>
        <p:spPr>
          <a:noFill/>
        </p:spPr>
        <p:txBody>
          <a:bodyPr/>
          <a:lstStyle>
            <a:lvl1pPr defTabSz="914437" eaLnBrk="0" hangingPunct="0">
              <a:spcBef>
                <a:spcPct val="30000"/>
              </a:spcBef>
              <a:defRPr sz="1200">
                <a:solidFill>
                  <a:schemeClr val="tx1"/>
                </a:solidFill>
                <a:latin typeface="Arial" charset="0"/>
              </a:defRPr>
            </a:lvl1pPr>
            <a:lvl2pPr marL="729057" indent="-280406" defTabSz="914437" eaLnBrk="0" hangingPunct="0">
              <a:spcBef>
                <a:spcPct val="30000"/>
              </a:spcBef>
              <a:defRPr sz="1200">
                <a:solidFill>
                  <a:schemeClr val="tx1"/>
                </a:solidFill>
                <a:latin typeface="Arial" charset="0"/>
              </a:defRPr>
            </a:lvl2pPr>
            <a:lvl3pPr marL="1121626" indent="-224325" defTabSz="914437" eaLnBrk="0" hangingPunct="0">
              <a:spcBef>
                <a:spcPct val="30000"/>
              </a:spcBef>
              <a:defRPr sz="1200">
                <a:solidFill>
                  <a:schemeClr val="tx1"/>
                </a:solidFill>
                <a:latin typeface="Arial" charset="0"/>
              </a:defRPr>
            </a:lvl3pPr>
            <a:lvl4pPr marL="1570276" indent="-224325" defTabSz="914437" eaLnBrk="0" hangingPunct="0">
              <a:spcBef>
                <a:spcPct val="30000"/>
              </a:spcBef>
              <a:defRPr sz="1200">
                <a:solidFill>
                  <a:schemeClr val="tx1"/>
                </a:solidFill>
                <a:latin typeface="Arial" charset="0"/>
              </a:defRPr>
            </a:lvl4pPr>
            <a:lvl5pPr marL="2018927" indent="-224325" defTabSz="914437" eaLnBrk="0" hangingPunct="0">
              <a:spcBef>
                <a:spcPct val="30000"/>
              </a:spcBef>
              <a:defRPr sz="1200">
                <a:solidFill>
                  <a:schemeClr val="tx1"/>
                </a:solidFill>
                <a:latin typeface="Arial" charset="0"/>
              </a:defRPr>
            </a:lvl5pPr>
            <a:lvl6pPr marL="2467577" indent="-224325" defTabSz="914437" eaLnBrk="0" fontAlgn="base" hangingPunct="0">
              <a:spcBef>
                <a:spcPct val="30000"/>
              </a:spcBef>
              <a:spcAft>
                <a:spcPct val="0"/>
              </a:spcAft>
              <a:defRPr sz="1200">
                <a:solidFill>
                  <a:schemeClr val="tx1"/>
                </a:solidFill>
                <a:latin typeface="Arial" charset="0"/>
              </a:defRPr>
            </a:lvl6pPr>
            <a:lvl7pPr marL="2916227" indent="-224325" defTabSz="914437" eaLnBrk="0" fontAlgn="base" hangingPunct="0">
              <a:spcBef>
                <a:spcPct val="30000"/>
              </a:spcBef>
              <a:spcAft>
                <a:spcPct val="0"/>
              </a:spcAft>
              <a:defRPr sz="1200">
                <a:solidFill>
                  <a:schemeClr val="tx1"/>
                </a:solidFill>
                <a:latin typeface="Arial" charset="0"/>
              </a:defRPr>
            </a:lvl7pPr>
            <a:lvl8pPr marL="3364878" indent="-224325" defTabSz="914437" eaLnBrk="0" fontAlgn="base" hangingPunct="0">
              <a:spcBef>
                <a:spcPct val="30000"/>
              </a:spcBef>
              <a:spcAft>
                <a:spcPct val="0"/>
              </a:spcAft>
              <a:defRPr sz="1200">
                <a:solidFill>
                  <a:schemeClr val="tx1"/>
                </a:solidFill>
                <a:latin typeface="Arial" charset="0"/>
              </a:defRPr>
            </a:lvl8pPr>
            <a:lvl9pPr marL="3813528" indent="-224325" defTabSz="914437"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7289D4AB-0CB0-40DC-B8CB-0F688E4E8313}" type="slidenum">
              <a:rPr lang="en-US" altLang="en-US" smtClean="0"/>
              <a:pPr eaLnBrk="1" hangingPunct="1">
                <a:spcBef>
                  <a:spcPct val="0"/>
                </a:spcBef>
              </a:pPr>
              <a:t>21</a:t>
            </a:fld>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a:ln/>
        </p:spPr>
      </p:sp>
      <p:sp>
        <p:nvSpPr>
          <p:cNvPr id="122883" name="Notes Placeholder 2"/>
          <p:cNvSpPr>
            <a:spLocks noGrp="1"/>
          </p:cNvSpPr>
          <p:nvPr>
            <p:ph type="body" idx="1"/>
          </p:nvPr>
        </p:nvSpPr>
        <p:spPr>
          <a:noFill/>
        </p:spPr>
        <p:txBody>
          <a:bodyPr/>
          <a:lstStyle/>
          <a:p>
            <a:r>
              <a:rPr lang="en-US" altLang="en-US" dirty="0"/>
              <a:t>To continue with the </a:t>
            </a:r>
            <a:r>
              <a:rPr lang="en-US" altLang="en-US" dirty="0" err="1"/>
              <a:t>allowables</a:t>
            </a:r>
            <a:r>
              <a:rPr lang="en-US" altLang="en-US" dirty="0"/>
              <a:t> and </a:t>
            </a:r>
            <a:r>
              <a:rPr lang="en-US" altLang="en-US" dirty="0" err="1"/>
              <a:t>unallowables</a:t>
            </a:r>
            <a:r>
              <a:rPr lang="en-US" altLang="en-US" dirty="0"/>
              <a:t> – </a:t>
            </a:r>
          </a:p>
          <a:p>
            <a:endParaRPr lang="en-US" altLang="en-US" dirty="0"/>
          </a:p>
          <a:p>
            <a:r>
              <a:rPr lang="en-US" altLang="en-US" dirty="0"/>
              <a:t>Dip</a:t>
            </a:r>
            <a:r>
              <a:rPr lang="en-US" altLang="en-US" baseline="0" dirty="0"/>
              <a:t> is allowable, but only if it is low fat or non fat, and can only be used for vegetables.  </a:t>
            </a:r>
          </a:p>
          <a:p>
            <a:r>
              <a:rPr lang="en-US" altLang="en-US" baseline="0" dirty="0"/>
              <a:t>Carmel for apples is not allowable.</a:t>
            </a:r>
            <a:endParaRPr lang="en-US" altLang="en-US" dirty="0"/>
          </a:p>
          <a:p>
            <a:endParaRPr lang="en-US" altLang="en-US" dirty="0"/>
          </a:p>
          <a:p>
            <a:r>
              <a:rPr lang="en-US" altLang="en-US" dirty="0"/>
              <a:t>In order for peanut butter to be considered “low-fat”, only less than 30% of the calories can come from fat. Schools have to assure that the low-fat peanut butter met this requirement in order to serve it as a dip. </a:t>
            </a:r>
          </a:p>
          <a:p>
            <a:endParaRPr lang="en-US" altLang="en-US" dirty="0"/>
          </a:p>
          <a:p>
            <a:r>
              <a:rPr lang="en-US" altLang="en-US" dirty="0"/>
              <a:t>Additionally, please restrict dips</a:t>
            </a:r>
            <a:r>
              <a:rPr lang="en-US" altLang="en-US" baseline="0" dirty="0"/>
              <a:t> to be served in no greater than 2</a:t>
            </a:r>
            <a:r>
              <a:rPr lang="en-US" altLang="en-US" dirty="0"/>
              <a:t> </a:t>
            </a:r>
            <a:r>
              <a:rPr lang="en-US" altLang="en-US" dirty="0" err="1"/>
              <a:t>Tbsp</a:t>
            </a:r>
            <a:r>
              <a:rPr lang="en-US" altLang="en-US" dirty="0"/>
              <a:t> amounts. </a:t>
            </a:r>
          </a:p>
        </p:txBody>
      </p:sp>
      <p:sp>
        <p:nvSpPr>
          <p:cNvPr id="122884" name="Slide Number Placeholder 3"/>
          <p:cNvSpPr>
            <a:spLocks noGrp="1"/>
          </p:cNvSpPr>
          <p:nvPr>
            <p:ph type="sldNum" sz="quarter" idx="5"/>
          </p:nvPr>
        </p:nvSpPr>
        <p:spPr>
          <a:noFill/>
        </p:spPr>
        <p:txBody>
          <a:bodyPr/>
          <a:lstStyle>
            <a:lvl1pPr defTabSz="914437" eaLnBrk="0" hangingPunct="0">
              <a:spcBef>
                <a:spcPct val="30000"/>
              </a:spcBef>
              <a:defRPr sz="1200">
                <a:solidFill>
                  <a:schemeClr val="tx1"/>
                </a:solidFill>
                <a:latin typeface="Arial" charset="0"/>
              </a:defRPr>
            </a:lvl1pPr>
            <a:lvl2pPr marL="729057" indent="-280406" defTabSz="914437" eaLnBrk="0" hangingPunct="0">
              <a:spcBef>
                <a:spcPct val="30000"/>
              </a:spcBef>
              <a:defRPr sz="1200">
                <a:solidFill>
                  <a:schemeClr val="tx1"/>
                </a:solidFill>
                <a:latin typeface="Arial" charset="0"/>
              </a:defRPr>
            </a:lvl2pPr>
            <a:lvl3pPr marL="1121626" indent="-224325" defTabSz="914437" eaLnBrk="0" hangingPunct="0">
              <a:spcBef>
                <a:spcPct val="30000"/>
              </a:spcBef>
              <a:defRPr sz="1200">
                <a:solidFill>
                  <a:schemeClr val="tx1"/>
                </a:solidFill>
                <a:latin typeface="Arial" charset="0"/>
              </a:defRPr>
            </a:lvl3pPr>
            <a:lvl4pPr marL="1570276" indent="-224325" defTabSz="914437" eaLnBrk="0" hangingPunct="0">
              <a:spcBef>
                <a:spcPct val="30000"/>
              </a:spcBef>
              <a:defRPr sz="1200">
                <a:solidFill>
                  <a:schemeClr val="tx1"/>
                </a:solidFill>
                <a:latin typeface="Arial" charset="0"/>
              </a:defRPr>
            </a:lvl4pPr>
            <a:lvl5pPr marL="2018927" indent="-224325" defTabSz="914437" eaLnBrk="0" hangingPunct="0">
              <a:spcBef>
                <a:spcPct val="30000"/>
              </a:spcBef>
              <a:defRPr sz="1200">
                <a:solidFill>
                  <a:schemeClr val="tx1"/>
                </a:solidFill>
                <a:latin typeface="Arial" charset="0"/>
              </a:defRPr>
            </a:lvl5pPr>
            <a:lvl6pPr marL="2467577" indent="-224325" defTabSz="914437" eaLnBrk="0" fontAlgn="base" hangingPunct="0">
              <a:spcBef>
                <a:spcPct val="30000"/>
              </a:spcBef>
              <a:spcAft>
                <a:spcPct val="0"/>
              </a:spcAft>
              <a:defRPr sz="1200">
                <a:solidFill>
                  <a:schemeClr val="tx1"/>
                </a:solidFill>
                <a:latin typeface="Arial" charset="0"/>
              </a:defRPr>
            </a:lvl6pPr>
            <a:lvl7pPr marL="2916227" indent="-224325" defTabSz="914437" eaLnBrk="0" fontAlgn="base" hangingPunct="0">
              <a:spcBef>
                <a:spcPct val="30000"/>
              </a:spcBef>
              <a:spcAft>
                <a:spcPct val="0"/>
              </a:spcAft>
              <a:defRPr sz="1200">
                <a:solidFill>
                  <a:schemeClr val="tx1"/>
                </a:solidFill>
                <a:latin typeface="Arial" charset="0"/>
              </a:defRPr>
            </a:lvl7pPr>
            <a:lvl8pPr marL="3364878" indent="-224325" defTabSz="914437" eaLnBrk="0" fontAlgn="base" hangingPunct="0">
              <a:spcBef>
                <a:spcPct val="30000"/>
              </a:spcBef>
              <a:spcAft>
                <a:spcPct val="0"/>
              </a:spcAft>
              <a:defRPr sz="1200">
                <a:solidFill>
                  <a:schemeClr val="tx1"/>
                </a:solidFill>
                <a:latin typeface="Arial" charset="0"/>
              </a:defRPr>
            </a:lvl8pPr>
            <a:lvl9pPr marL="3813528" indent="-224325" defTabSz="914437"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A74F21BE-84F8-4926-8514-7C81D66E76D3}" type="slidenum">
              <a:rPr lang="en-US" altLang="en-US" smtClean="0"/>
              <a:pPr eaLnBrk="1" hangingPunct="1">
                <a:spcBef>
                  <a:spcPct val="0"/>
                </a:spcBef>
              </a:pPr>
              <a:t>22</a:t>
            </a:fld>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lets touch on administrative costs.</a:t>
            </a:r>
          </a:p>
          <a:p>
            <a:endParaRPr lang="en-US" dirty="0"/>
          </a:p>
          <a:p>
            <a:r>
              <a:rPr lang="en-US" dirty="0"/>
              <a:t>Administrative costs must be restricted to no greater than 10%</a:t>
            </a:r>
            <a:r>
              <a:rPr lang="en-US" baseline="0" dirty="0"/>
              <a:t> of the total award.  </a:t>
            </a:r>
          </a:p>
          <a:p>
            <a:endParaRPr lang="en-US" baseline="0" dirty="0"/>
          </a:p>
          <a:p>
            <a:r>
              <a:rPr lang="en-US" baseline="0" dirty="0"/>
              <a:t>Labor associated with administrative costs would include menu planning, purchasing, financial reporting, and other bookwork.</a:t>
            </a:r>
          </a:p>
          <a:p>
            <a:endParaRPr lang="en-US" baseline="0" dirty="0"/>
          </a:p>
          <a:p>
            <a:r>
              <a:rPr lang="en-US" baseline="0" dirty="0"/>
              <a:t>Additionally, equipment purchases are to be considered as administrative costs – and sites must receive pre-approval prior to making the purchase.  </a:t>
            </a:r>
            <a:endParaRPr lang="en-US" dirty="0"/>
          </a:p>
        </p:txBody>
      </p:sp>
      <p:sp>
        <p:nvSpPr>
          <p:cNvPr id="4" name="Slide Number Placeholder 3"/>
          <p:cNvSpPr>
            <a:spLocks noGrp="1"/>
          </p:cNvSpPr>
          <p:nvPr>
            <p:ph type="sldNum" sz="quarter" idx="10"/>
          </p:nvPr>
        </p:nvSpPr>
        <p:spPr/>
        <p:txBody>
          <a:bodyPr/>
          <a:lstStyle/>
          <a:p>
            <a:fld id="{0A413177-4C74-44BE-ADCF-172992905A82}" type="slidenum">
              <a:rPr lang="en-US" smtClean="0"/>
              <a:t>23</a:t>
            </a:fld>
            <a:endParaRPr lang="en-US"/>
          </a:p>
        </p:txBody>
      </p:sp>
    </p:spTree>
    <p:extLst>
      <p:ext uri="{BB962C8B-B14F-4D97-AF65-F5344CB8AC3E}">
        <p14:creationId xmlns:p14="http://schemas.microsoft.com/office/powerpoint/2010/main" val="9066626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a:ln/>
        </p:spPr>
      </p:sp>
      <p:sp>
        <p:nvSpPr>
          <p:cNvPr id="128003" name="Notes Placeholder 2"/>
          <p:cNvSpPr>
            <a:spLocks noGrp="1"/>
          </p:cNvSpPr>
          <p:nvPr>
            <p:ph type="body" idx="1"/>
          </p:nvPr>
        </p:nvSpPr>
        <p:spPr>
          <a:noFill/>
        </p:spPr>
        <p:txBody>
          <a:bodyPr/>
          <a:lstStyle/>
          <a:p>
            <a:r>
              <a:rPr lang="en-US" altLang="en-US" dirty="0"/>
              <a:t>For large purchases like slicers, refrigerators, shelving, or other machinery, an equipment justification form must be filled out prior to the purchase of the equipment.  Equipment</a:t>
            </a:r>
            <a:r>
              <a:rPr lang="en-US" altLang="en-US" baseline="0" dirty="0"/>
              <a:t> purchased with FFVP dollars can only be used for the FFVP.  Otherwise, the purchase of the equipment must be prorated over other programs.  </a:t>
            </a:r>
            <a:r>
              <a:rPr lang="en-US" altLang="en-US" dirty="0"/>
              <a:t>The form can be found on the CANS/FFVP webpage.  </a:t>
            </a:r>
          </a:p>
          <a:p>
            <a:endParaRPr lang="en-US" altLang="en-US" dirty="0"/>
          </a:p>
          <a:p>
            <a:r>
              <a:rPr lang="en-US" altLang="en-US" dirty="0"/>
              <a:t>In addition to the form, you would need to provide a quote, or some other product description with the cost listed (like a snippet from a magazine or webpage).  Once approved by CANS, you can make the purchase, and will claim the equipment purchase on the monthly claim corresponding with the month from the invoice of the product purchase, and provide a copy of the invoice to CANS.</a:t>
            </a:r>
          </a:p>
          <a:p>
            <a:endParaRPr lang="en-US" altLang="en-US" dirty="0"/>
          </a:p>
          <a:p>
            <a:r>
              <a:rPr lang="en-US" altLang="en-US" dirty="0"/>
              <a:t>This would be something to only consider</a:t>
            </a:r>
            <a:r>
              <a:rPr lang="en-US" altLang="en-US" baseline="0" dirty="0"/>
              <a:t> later in the year, after you get your budget determined and are comfortable with your program needs.</a:t>
            </a:r>
            <a:endParaRPr lang="en-US" altLang="en-US" dirty="0"/>
          </a:p>
        </p:txBody>
      </p:sp>
      <p:sp>
        <p:nvSpPr>
          <p:cNvPr id="128004" name="Slide Number Placeholder 3"/>
          <p:cNvSpPr>
            <a:spLocks noGrp="1"/>
          </p:cNvSpPr>
          <p:nvPr>
            <p:ph type="sldNum" sz="quarter" idx="5"/>
          </p:nvPr>
        </p:nvSpPr>
        <p:spPr>
          <a:noFill/>
        </p:spPr>
        <p:txBody>
          <a:bodyPr/>
          <a:lstStyle>
            <a:lvl1pPr defTabSz="914437" eaLnBrk="0" hangingPunct="0">
              <a:defRPr>
                <a:solidFill>
                  <a:schemeClr val="tx1"/>
                </a:solidFill>
                <a:latin typeface="Arial" charset="0"/>
              </a:defRPr>
            </a:lvl1pPr>
            <a:lvl2pPr marL="729057" indent="-280406" defTabSz="914437" eaLnBrk="0" hangingPunct="0">
              <a:defRPr>
                <a:solidFill>
                  <a:schemeClr val="tx1"/>
                </a:solidFill>
                <a:latin typeface="Arial" charset="0"/>
              </a:defRPr>
            </a:lvl2pPr>
            <a:lvl3pPr marL="1121626" indent="-224325" defTabSz="914437" eaLnBrk="0" hangingPunct="0">
              <a:defRPr>
                <a:solidFill>
                  <a:schemeClr val="tx1"/>
                </a:solidFill>
                <a:latin typeface="Arial" charset="0"/>
              </a:defRPr>
            </a:lvl3pPr>
            <a:lvl4pPr marL="1570276" indent="-224325" defTabSz="914437" eaLnBrk="0" hangingPunct="0">
              <a:defRPr>
                <a:solidFill>
                  <a:schemeClr val="tx1"/>
                </a:solidFill>
                <a:latin typeface="Arial" charset="0"/>
              </a:defRPr>
            </a:lvl4pPr>
            <a:lvl5pPr marL="2018927" indent="-224325" defTabSz="914437" eaLnBrk="0" hangingPunct="0">
              <a:defRPr>
                <a:solidFill>
                  <a:schemeClr val="tx1"/>
                </a:solidFill>
                <a:latin typeface="Arial" charset="0"/>
              </a:defRPr>
            </a:lvl5pPr>
            <a:lvl6pPr marL="2467577" indent="-224325" defTabSz="914437" eaLnBrk="0" fontAlgn="base" hangingPunct="0">
              <a:spcBef>
                <a:spcPct val="0"/>
              </a:spcBef>
              <a:spcAft>
                <a:spcPct val="0"/>
              </a:spcAft>
              <a:defRPr>
                <a:solidFill>
                  <a:schemeClr val="tx1"/>
                </a:solidFill>
                <a:latin typeface="Arial" charset="0"/>
              </a:defRPr>
            </a:lvl6pPr>
            <a:lvl7pPr marL="2916227" indent="-224325" defTabSz="914437" eaLnBrk="0" fontAlgn="base" hangingPunct="0">
              <a:spcBef>
                <a:spcPct val="0"/>
              </a:spcBef>
              <a:spcAft>
                <a:spcPct val="0"/>
              </a:spcAft>
              <a:defRPr>
                <a:solidFill>
                  <a:schemeClr val="tx1"/>
                </a:solidFill>
                <a:latin typeface="Arial" charset="0"/>
              </a:defRPr>
            </a:lvl7pPr>
            <a:lvl8pPr marL="3364878" indent="-224325" defTabSz="914437" eaLnBrk="0" fontAlgn="base" hangingPunct="0">
              <a:spcBef>
                <a:spcPct val="0"/>
              </a:spcBef>
              <a:spcAft>
                <a:spcPct val="0"/>
              </a:spcAft>
              <a:defRPr>
                <a:solidFill>
                  <a:schemeClr val="tx1"/>
                </a:solidFill>
                <a:latin typeface="Arial" charset="0"/>
              </a:defRPr>
            </a:lvl8pPr>
            <a:lvl9pPr marL="3813528" indent="-224325" defTabSz="914437" eaLnBrk="0" fontAlgn="base" hangingPunct="0">
              <a:spcBef>
                <a:spcPct val="0"/>
              </a:spcBef>
              <a:spcAft>
                <a:spcPct val="0"/>
              </a:spcAft>
              <a:defRPr>
                <a:solidFill>
                  <a:schemeClr val="tx1"/>
                </a:solidFill>
                <a:latin typeface="Arial" charset="0"/>
              </a:defRPr>
            </a:lvl9pPr>
          </a:lstStyle>
          <a:p>
            <a:pPr eaLnBrk="1" hangingPunct="1"/>
            <a:fld id="{D1D464B8-DFEE-4829-B488-4886A0BA24A2}" type="slidenum">
              <a:rPr lang="en-US" altLang="en-US" smtClean="0"/>
              <a:pPr eaLnBrk="1" hangingPunct="1"/>
              <a:t>24</a:t>
            </a:fld>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get started, it is important to know your</a:t>
            </a:r>
            <a:r>
              <a:rPr lang="en-US" baseline="0" dirty="0"/>
              <a:t> budget.  </a:t>
            </a:r>
          </a:p>
          <a:p>
            <a:endParaRPr lang="en-US" baseline="0" dirty="0"/>
          </a:p>
          <a:p>
            <a:r>
              <a:rPr lang="en-US" baseline="0" dirty="0"/>
              <a:t>A suggestion would be to take the allocation amount and divide by the total number of service weeks in the allocation period.  </a:t>
            </a:r>
          </a:p>
          <a:p>
            <a:endParaRPr lang="en-US" baseline="0" dirty="0"/>
          </a:p>
          <a:p>
            <a:r>
              <a:rPr lang="en-US" baseline="0" dirty="0"/>
              <a:t>We will discuss this on the coming slide. </a:t>
            </a:r>
          </a:p>
          <a:p>
            <a:endParaRPr lang="en-US" baseline="0" dirty="0"/>
          </a:p>
        </p:txBody>
      </p:sp>
      <p:sp>
        <p:nvSpPr>
          <p:cNvPr id="4" name="Slide Number Placeholder 3"/>
          <p:cNvSpPr>
            <a:spLocks noGrp="1"/>
          </p:cNvSpPr>
          <p:nvPr>
            <p:ph type="sldNum" sz="quarter" idx="10"/>
          </p:nvPr>
        </p:nvSpPr>
        <p:spPr/>
        <p:txBody>
          <a:bodyPr/>
          <a:lstStyle/>
          <a:p>
            <a:fld id="{0A413177-4C74-44BE-ADCF-172992905A82}" type="slidenum">
              <a:rPr lang="en-US" smtClean="0"/>
              <a:t>25</a:t>
            </a:fld>
            <a:endParaRPr lang="en-US"/>
          </a:p>
        </p:txBody>
      </p:sp>
    </p:spTree>
    <p:extLst>
      <p:ext uri="{BB962C8B-B14F-4D97-AF65-F5344CB8AC3E}">
        <p14:creationId xmlns:p14="http://schemas.microsoft.com/office/powerpoint/2010/main" val="21746611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ln/>
        </p:spPr>
      </p:sp>
      <p:sp>
        <p:nvSpPr>
          <p:cNvPr id="124931" name="Notes Placeholder 2"/>
          <p:cNvSpPr>
            <a:spLocks noGrp="1"/>
          </p:cNvSpPr>
          <p:nvPr>
            <p:ph type="body" idx="1"/>
          </p:nvPr>
        </p:nvSpPr>
        <p:spPr>
          <a:noFill/>
        </p:spPr>
        <p:txBody>
          <a:bodyPr/>
          <a:lstStyle/>
          <a:p>
            <a:endParaRPr lang="en-US" baseline="0" dirty="0"/>
          </a:p>
          <a:p>
            <a:r>
              <a:rPr lang="en-US" baseline="0" dirty="0"/>
              <a:t>I would suggest using a weekly average.  One way to budget is to determine available funds per week.</a:t>
            </a:r>
          </a:p>
          <a:p>
            <a:endParaRPr lang="en-US" baseline="0" dirty="0"/>
          </a:p>
          <a:p>
            <a:r>
              <a:rPr lang="en-US" baseline="0" dirty="0"/>
              <a:t>For example, the 1</a:t>
            </a:r>
            <a:r>
              <a:rPr lang="en-US" baseline="30000" dirty="0"/>
              <a:t>st</a:t>
            </a:r>
            <a:r>
              <a:rPr lang="en-US" baseline="0" dirty="0"/>
              <a:t> allocation period runs from July 1 through September 30.  If there are six weeks of school during the 1</a:t>
            </a:r>
            <a:r>
              <a:rPr lang="en-US" baseline="30000" dirty="0"/>
              <a:t>st</a:t>
            </a:r>
            <a:r>
              <a:rPr lang="en-US" baseline="0" dirty="0"/>
              <a:t> allocation period, take the 1</a:t>
            </a:r>
            <a:r>
              <a:rPr lang="en-US" baseline="30000" dirty="0"/>
              <a:t>st</a:t>
            </a:r>
            <a:r>
              <a:rPr lang="en-US" baseline="0" dirty="0"/>
              <a:t> allocation amount divided by six to determine how much money can be spent per week.</a:t>
            </a:r>
          </a:p>
          <a:p>
            <a:endParaRPr lang="en-US" baseline="0" dirty="0"/>
          </a:p>
          <a:p>
            <a:r>
              <a:rPr lang="en-US" baseline="0" dirty="0"/>
              <a:t>From here, you can get hypothetical costs of fruits and vegetables, which in turn can help determine how many days per week you can provide the program.  If you are just starting out, it would be suggested to start with the minimum of two day</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If two days per week cannot be served due to adjusted schedules, weather delays, etc., don’t fret.  You would like to plan for a minimum of two days per week, though.</a:t>
            </a:r>
            <a:endParaRPr lang="en-US" dirty="0"/>
          </a:p>
        </p:txBody>
      </p:sp>
      <p:sp>
        <p:nvSpPr>
          <p:cNvPr id="124932" name="Slide Number Placeholder 3"/>
          <p:cNvSpPr>
            <a:spLocks noGrp="1"/>
          </p:cNvSpPr>
          <p:nvPr>
            <p:ph type="sldNum" sz="quarter" idx="5"/>
          </p:nvPr>
        </p:nvSpPr>
        <p:spPr>
          <a:noFill/>
        </p:spPr>
        <p:txBody>
          <a:bodyPr/>
          <a:lstStyle>
            <a:lvl1pPr defTabSz="914437" eaLnBrk="0" hangingPunct="0">
              <a:spcBef>
                <a:spcPct val="30000"/>
              </a:spcBef>
              <a:defRPr sz="1200">
                <a:solidFill>
                  <a:schemeClr val="tx1"/>
                </a:solidFill>
                <a:latin typeface="Arial" charset="0"/>
              </a:defRPr>
            </a:lvl1pPr>
            <a:lvl2pPr marL="729057" indent="-280406" defTabSz="914437" eaLnBrk="0" hangingPunct="0">
              <a:spcBef>
                <a:spcPct val="30000"/>
              </a:spcBef>
              <a:defRPr sz="1200">
                <a:solidFill>
                  <a:schemeClr val="tx1"/>
                </a:solidFill>
                <a:latin typeface="Arial" charset="0"/>
              </a:defRPr>
            </a:lvl2pPr>
            <a:lvl3pPr marL="1121626" indent="-224325" defTabSz="914437" eaLnBrk="0" hangingPunct="0">
              <a:spcBef>
                <a:spcPct val="30000"/>
              </a:spcBef>
              <a:defRPr sz="1200">
                <a:solidFill>
                  <a:schemeClr val="tx1"/>
                </a:solidFill>
                <a:latin typeface="Arial" charset="0"/>
              </a:defRPr>
            </a:lvl3pPr>
            <a:lvl4pPr marL="1570276" indent="-224325" defTabSz="914437" eaLnBrk="0" hangingPunct="0">
              <a:spcBef>
                <a:spcPct val="30000"/>
              </a:spcBef>
              <a:defRPr sz="1200">
                <a:solidFill>
                  <a:schemeClr val="tx1"/>
                </a:solidFill>
                <a:latin typeface="Arial" charset="0"/>
              </a:defRPr>
            </a:lvl4pPr>
            <a:lvl5pPr marL="2018927" indent="-224325" defTabSz="914437" eaLnBrk="0" hangingPunct="0">
              <a:spcBef>
                <a:spcPct val="30000"/>
              </a:spcBef>
              <a:defRPr sz="1200">
                <a:solidFill>
                  <a:schemeClr val="tx1"/>
                </a:solidFill>
                <a:latin typeface="Arial" charset="0"/>
              </a:defRPr>
            </a:lvl5pPr>
            <a:lvl6pPr marL="2467577" indent="-224325" defTabSz="914437" eaLnBrk="0" fontAlgn="base" hangingPunct="0">
              <a:spcBef>
                <a:spcPct val="30000"/>
              </a:spcBef>
              <a:spcAft>
                <a:spcPct val="0"/>
              </a:spcAft>
              <a:defRPr sz="1200">
                <a:solidFill>
                  <a:schemeClr val="tx1"/>
                </a:solidFill>
                <a:latin typeface="Arial" charset="0"/>
              </a:defRPr>
            </a:lvl6pPr>
            <a:lvl7pPr marL="2916227" indent="-224325" defTabSz="914437" eaLnBrk="0" fontAlgn="base" hangingPunct="0">
              <a:spcBef>
                <a:spcPct val="30000"/>
              </a:spcBef>
              <a:spcAft>
                <a:spcPct val="0"/>
              </a:spcAft>
              <a:defRPr sz="1200">
                <a:solidFill>
                  <a:schemeClr val="tx1"/>
                </a:solidFill>
                <a:latin typeface="Arial" charset="0"/>
              </a:defRPr>
            </a:lvl7pPr>
            <a:lvl8pPr marL="3364878" indent="-224325" defTabSz="914437" eaLnBrk="0" fontAlgn="base" hangingPunct="0">
              <a:spcBef>
                <a:spcPct val="30000"/>
              </a:spcBef>
              <a:spcAft>
                <a:spcPct val="0"/>
              </a:spcAft>
              <a:defRPr sz="1200">
                <a:solidFill>
                  <a:schemeClr val="tx1"/>
                </a:solidFill>
                <a:latin typeface="Arial" charset="0"/>
              </a:defRPr>
            </a:lvl8pPr>
            <a:lvl9pPr marL="3813528" indent="-224325" defTabSz="914437"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11D3445-E44B-40D6-9213-D8A1F46EC00E}" type="slidenum">
              <a:rPr lang="en-US" altLang="en-US" smtClean="0"/>
              <a:pPr eaLnBrk="1" hangingPunct="1">
                <a:spcBef>
                  <a:spcPct val="0"/>
                </a:spcBef>
              </a:pPr>
              <a:t>26</a:t>
            </a:fld>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Establish a method to ensure that whomever is responsible for ordering product is aware of the</a:t>
            </a:r>
            <a:r>
              <a:rPr lang="en-US" baseline="0" dirty="0"/>
              <a:t> amount of allocation remaining.  Remember to spend your funds responsibly.</a:t>
            </a:r>
            <a:endParaRPr lang="en-US" dirty="0"/>
          </a:p>
        </p:txBody>
      </p:sp>
      <p:sp>
        <p:nvSpPr>
          <p:cNvPr id="4" name="Slide Number Placeholder 3"/>
          <p:cNvSpPr>
            <a:spLocks noGrp="1"/>
          </p:cNvSpPr>
          <p:nvPr>
            <p:ph type="sldNum" sz="quarter" idx="10"/>
          </p:nvPr>
        </p:nvSpPr>
        <p:spPr/>
        <p:txBody>
          <a:bodyPr/>
          <a:lstStyle/>
          <a:p>
            <a:fld id="{0A413177-4C74-44BE-ADCF-172992905A82}" type="slidenum">
              <a:rPr lang="en-US" smtClean="0"/>
              <a:t>27</a:t>
            </a:fld>
            <a:endParaRPr lang="en-US"/>
          </a:p>
        </p:txBody>
      </p:sp>
    </p:spTree>
    <p:extLst>
      <p:ext uri="{BB962C8B-B14F-4D97-AF65-F5344CB8AC3E}">
        <p14:creationId xmlns:p14="http://schemas.microsoft.com/office/powerpoint/2010/main" val="18244351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 Due date is</a:t>
            </a:r>
            <a:r>
              <a:rPr lang="en-US" baseline="0" dirty="0"/>
              <a:t> the 10</a:t>
            </a:r>
            <a:r>
              <a:rPr lang="en-US" baseline="30000" dirty="0"/>
              <a:t>th</a:t>
            </a:r>
            <a:r>
              <a:rPr lang="en-US" baseline="0" dirty="0"/>
              <a:t> of the following month.  If claims are not in by the 10</a:t>
            </a:r>
            <a:r>
              <a:rPr lang="en-US" baseline="30000" dirty="0"/>
              <a:t>th</a:t>
            </a:r>
            <a:r>
              <a:rPr lang="en-US" baseline="0" dirty="0"/>
              <a:t> of the following month, they may not be approved and paid until the following month.</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Claiming for the FFVP follows the same 60/90 day rule as other programs like NSLP and SBP.</a:t>
            </a:r>
          </a:p>
          <a:p>
            <a:endParaRPr lang="en-US" dirty="0"/>
          </a:p>
        </p:txBody>
      </p:sp>
      <p:sp>
        <p:nvSpPr>
          <p:cNvPr id="4" name="Slide Number Placeholder 3"/>
          <p:cNvSpPr>
            <a:spLocks noGrp="1"/>
          </p:cNvSpPr>
          <p:nvPr>
            <p:ph type="sldNum" sz="quarter" idx="10"/>
          </p:nvPr>
        </p:nvSpPr>
        <p:spPr/>
        <p:txBody>
          <a:bodyPr/>
          <a:lstStyle/>
          <a:p>
            <a:fld id="{0A413177-4C74-44BE-ADCF-172992905A82}" type="slidenum">
              <a:rPr lang="en-US" smtClean="0"/>
              <a:t>28</a:t>
            </a:fld>
            <a:endParaRPr lang="en-US"/>
          </a:p>
        </p:txBody>
      </p:sp>
    </p:spTree>
    <p:extLst>
      <p:ext uri="{BB962C8B-B14F-4D97-AF65-F5344CB8AC3E}">
        <p14:creationId xmlns:p14="http://schemas.microsoft.com/office/powerpoint/2010/main" val="35869599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a:ln/>
        </p:spPr>
      </p:sp>
      <p:sp>
        <p:nvSpPr>
          <p:cNvPr id="158723" name="Notes Placeholder 2"/>
          <p:cNvSpPr>
            <a:spLocks noGrp="1"/>
          </p:cNvSpPr>
          <p:nvPr>
            <p:ph type="body" idx="1"/>
          </p:nvPr>
        </p:nvSpPr>
        <p:spPr>
          <a:noFill/>
        </p:spPr>
        <p:txBody>
          <a:bodyPr/>
          <a:lstStyle/>
          <a:p>
            <a:r>
              <a:rPr lang="en-US" altLang="en-US" dirty="0"/>
              <a:t>FFVP claims for reimbursement are to be submitted through the </a:t>
            </a:r>
            <a:r>
              <a:rPr lang="en-US" altLang="en-US" dirty="0" err="1"/>
              <a:t>iCAN</a:t>
            </a:r>
            <a:r>
              <a:rPr lang="en-US" altLang="en-US" dirty="0"/>
              <a:t> system.  If you are a previous participant, the same information previously provided will be included. Best practice would be to keep a copy of the </a:t>
            </a:r>
            <a:r>
              <a:rPr lang="en-US" altLang="en-US" dirty="0" err="1"/>
              <a:t>iCAN</a:t>
            </a:r>
            <a:r>
              <a:rPr lang="en-US" altLang="en-US" dirty="0"/>
              <a:t> FFVP claim instructions for the first few months until you feel comfortable.  </a:t>
            </a:r>
          </a:p>
          <a:p>
            <a:endParaRPr lang="en-US" altLang="en-US" dirty="0"/>
          </a:p>
          <a:p>
            <a:r>
              <a:rPr lang="en-US" altLang="en-US" dirty="0"/>
              <a:t>For more information regarding claim submission, please observe the FFVP Claim Submission presentation,</a:t>
            </a:r>
            <a:r>
              <a:rPr lang="en-US" altLang="en-US" baseline="0" dirty="0"/>
              <a:t> or review claim instructions previously sent to the district, and also posted on the CANS-FFVP webpage.</a:t>
            </a:r>
            <a:endParaRPr lang="en-US" altLang="en-US" dirty="0"/>
          </a:p>
        </p:txBody>
      </p:sp>
      <p:sp>
        <p:nvSpPr>
          <p:cNvPr id="158724" name="Slide Number Placeholder 3"/>
          <p:cNvSpPr>
            <a:spLocks noGrp="1"/>
          </p:cNvSpPr>
          <p:nvPr>
            <p:ph type="sldNum" sz="quarter" idx="5"/>
          </p:nvPr>
        </p:nvSpPr>
        <p:spPr>
          <a:noFill/>
        </p:spPr>
        <p:txBody>
          <a:bodyPr/>
          <a:lstStyle>
            <a:lvl1pPr defTabSz="914437" eaLnBrk="0" hangingPunct="0">
              <a:spcBef>
                <a:spcPct val="30000"/>
              </a:spcBef>
              <a:defRPr sz="1200">
                <a:solidFill>
                  <a:schemeClr val="tx1"/>
                </a:solidFill>
                <a:latin typeface="Arial" charset="0"/>
              </a:defRPr>
            </a:lvl1pPr>
            <a:lvl2pPr marL="729057" indent="-280406" defTabSz="914437" eaLnBrk="0" hangingPunct="0">
              <a:spcBef>
                <a:spcPct val="30000"/>
              </a:spcBef>
              <a:defRPr sz="1200">
                <a:solidFill>
                  <a:schemeClr val="tx1"/>
                </a:solidFill>
                <a:latin typeface="Arial" charset="0"/>
              </a:defRPr>
            </a:lvl2pPr>
            <a:lvl3pPr marL="1121626" indent="-224325" defTabSz="914437" eaLnBrk="0" hangingPunct="0">
              <a:spcBef>
                <a:spcPct val="30000"/>
              </a:spcBef>
              <a:defRPr sz="1200">
                <a:solidFill>
                  <a:schemeClr val="tx1"/>
                </a:solidFill>
                <a:latin typeface="Arial" charset="0"/>
              </a:defRPr>
            </a:lvl3pPr>
            <a:lvl4pPr marL="1570276" indent="-224325" defTabSz="914437" eaLnBrk="0" hangingPunct="0">
              <a:spcBef>
                <a:spcPct val="30000"/>
              </a:spcBef>
              <a:defRPr sz="1200">
                <a:solidFill>
                  <a:schemeClr val="tx1"/>
                </a:solidFill>
                <a:latin typeface="Arial" charset="0"/>
              </a:defRPr>
            </a:lvl4pPr>
            <a:lvl5pPr marL="2018927" indent="-224325" defTabSz="914437" eaLnBrk="0" hangingPunct="0">
              <a:spcBef>
                <a:spcPct val="30000"/>
              </a:spcBef>
              <a:defRPr sz="1200">
                <a:solidFill>
                  <a:schemeClr val="tx1"/>
                </a:solidFill>
                <a:latin typeface="Arial" charset="0"/>
              </a:defRPr>
            </a:lvl5pPr>
            <a:lvl6pPr marL="2467577" indent="-224325" defTabSz="914437" eaLnBrk="0" fontAlgn="base" hangingPunct="0">
              <a:spcBef>
                <a:spcPct val="30000"/>
              </a:spcBef>
              <a:spcAft>
                <a:spcPct val="0"/>
              </a:spcAft>
              <a:defRPr sz="1200">
                <a:solidFill>
                  <a:schemeClr val="tx1"/>
                </a:solidFill>
                <a:latin typeface="Arial" charset="0"/>
              </a:defRPr>
            </a:lvl6pPr>
            <a:lvl7pPr marL="2916227" indent="-224325" defTabSz="914437" eaLnBrk="0" fontAlgn="base" hangingPunct="0">
              <a:spcBef>
                <a:spcPct val="30000"/>
              </a:spcBef>
              <a:spcAft>
                <a:spcPct val="0"/>
              </a:spcAft>
              <a:defRPr sz="1200">
                <a:solidFill>
                  <a:schemeClr val="tx1"/>
                </a:solidFill>
                <a:latin typeface="Arial" charset="0"/>
              </a:defRPr>
            </a:lvl7pPr>
            <a:lvl8pPr marL="3364878" indent="-224325" defTabSz="914437" eaLnBrk="0" fontAlgn="base" hangingPunct="0">
              <a:spcBef>
                <a:spcPct val="30000"/>
              </a:spcBef>
              <a:spcAft>
                <a:spcPct val="0"/>
              </a:spcAft>
              <a:defRPr sz="1200">
                <a:solidFill>
                  <a:schemeClr val="tx1"/>
                </a:solidFill>
                <a:latin typeface="Arial" charset="0"/>
              </a:defRPr>
            </a:lvl8pPr>
            <a:lvl9pPr marL="3813528" indent="-224325" defTabSz="914437"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1DD4201C-AB84-495D-BA89-A6AF204B50F3}" type="slidenum">
              <a:rPr lang="en-US" altLang="en-US" smtClean="0"/>
              <a:pPr eaLnBrk="1" hangingPunct="1">
                <a:spcBef>
                  <a:spcPct val="0"/>
                </a:spcBef>
              </a:pPr>
              <a:t>29</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noFill/>
        </p:spPr>
        <p:txBody>
          <a:bodyPr/>
          <a:lstStyle/>
          <a:p>
            <a:r>
              <a:rPr lang="en-US" altLang="en-US" dirty="0"/>
              <a:t>If you have not yet done so already, please save a copy</a:t>
            </a:r>
            <a:r>
              <a:rPr lang="en-US" altLang="en-US" baseline="0" dirty="0"/>
              <a:t> of the FFVP handbook.  It can be found off of our CANS-FFVP page.  If you have trouble locating the handbook, please contact me.</a:t>
            </a:r>
          </a:p>
          <a:p>
            <a:endParaRPr lang="en-US" altLang="en-US" baseline="0" dirty="0"/>
          </a:p>
          <a:p>
            <a:r>
              <a:rPr lang="en-US" altLang="en-US" baseline="0" dirty="0"/>
              <a:t>Some of the information in the presentation can also be found in the handbook, and will be referenced accordingly.  You will notice the reference on slides, indicating page numbers.  These page numbers are in relation to corresponding pages from the FFVP handbook.</a:t>
            </a:r>
            <a:endParaRPr lang="en-US" altLang="en-US" dirty="0"/>
          </a:p>
        </p:txBody>
      </p:sp>
      <p:sp>
        <p:nvSpPr>
          <p:cNvPr id="109572" name="Slide Number Placeholder 3"/>
          <p:cNvSpPr>
            <a:spLocks noGrp="1"/>
          </p:cNvSpPr>
          <p:nvPr>
            <p:ph type="sldNum" sz="quarter" idx="5"/>
          </p:nvPr>
        </p:nvSpPr>
        <p:spPr>
          <a:noFill/>
        </p:spPr>
        <p:txBody>
          <a:bodyPr/>
          <a:lstStyle>
            <a:lvl1pPr defTabSz="914437" eaLnBrk="0" hangingPunct="0">
              <a:spcBef>
                <a:spcPct val="30000"/>
              </a:spcBef>
              <a:defRPr sz="1200">
                <a:solidFill>
                  <a:schemeClr val="tx1"/>
                </a:solidFill>
                <a:latin typeface="Arial" charset="0"/>
              </a:defRPr>
            </a:lvl1pPr>
            <a:lvl2pPr marL="729057" indent="-280406" defTabSz="914437" eaLnBrk="0" hangingPunct="0">
              <a:spcBef>
                <a:spcPct val="30000"/>
              </a:spcBef>
              <a:defRPr sz="1200">
                <a:solidFill>
                  <a:schemeClr val="tx1"/>
                </a:solidFill>
                <a:latin typeface="Arial" charset="0"/>
              </a:defRPr>
            </a:lvl2pPr>
            <a:lvl3pPr marL="1121626" indent="-224325" defTabSz="914437" eaLnBrk="0" hangingPunct="0">
              <a:spcBef>
                <a:spcPct val="30000"/>
              </a:spcBef>
              <a:defRPr sz="1200">
                <a:solidFill>
                  <a:schemeClr val="tx1"/>
                </a:solidFill>
                <a:latin typeface="Arial" charset="0"/>
              </a:defRPr>
            </a:lvl3pPr>
            <a:lvl4pPr marL="1570276" indent="-224325" defTabSz="914437" eaLnBrk="0" hangingPunct="0">
              <a:spcBef>
                <a:spcPct val="30000"/>
              </a:spcBef>
              <a:defRPr sz="1200">
                <a:solidFill>
                  <a:schemeClr val="tx1"/>
                </a:solidFill>
                <a:latin typeface="Arial" charset="0"/>
              </a:defRPr>
            </a:lvl4pPr>
            <a:lvl5pPr marL="2018927" indent="-224325" defTabSz="914437" eaLnBrk="0" hangingPunct="0">
              <a:spcBef>
                <a:spcPct val="30000"/>
              </a:spcBef>
              <a:defRPr sz="1200">
                <a:solidFill>
                  <a:schemeClr val="tx1"/>
                </a:solidFill>
                <a:latin typeface="Arial" charset="0"/>
              </a:defRPr>
            </a:lvl5pPr>
            <a:lvl6pPr marL="2467577" indent="-224325" defTabSz="914437" eaLnBrk="0" fontAlgn="base" hangingPunct="0">
              <a:spcBef>
                <a:spcPct val="30000"/>
              </a:spcBef>
              <a:spcAft>
                <a:spcPct val="0"/>
              </a:spcAft>
              <a:defRPr sz="1200">
                <a:solidFill>
                  <a:schemeClr val="tx1"/>
                </a:solidFill>
                <a:latin typeface="Arial" charset="0"/>
              </a:defRPr>
            </a:lvl6pPr>
            <a:lvl7pPr marL="2916227" indent="-224325" defTabSz="914437" eaLnBrk="0" fontAlgn="base" hangingPunct="0">
              <a:spcBef>
                <a:spcPct val="30000"/>
              </a:spcBef>
              <a:spcAft>
                <a:spcPct val="0"/>
              </a:spcAft>
              <a:defRPr sz="1200">
                <a:solidFill>
                  <a:schemeClr val="tx1"/>
                </a:solidFill>
                <a:latin typeface="Arial" charset="0"/>
              </a:defRPr>
            </a:lvl7pPr>
            <a:lvl8pPr marL="3364878" indent="-224325" defTabSz="914437" eaLnBrk="0" fontAlgn="base" hangingPunct="0">
              <a:spcBef>
                <a:spcPct val="30000"/>
              </a:spcBef>
              <a:spcAft>
                <a:spcPct val="0"/>
              </a:spcAft>
              <a:defRPr sz="1200">
                <a:solidFill>
                  <a:schemeClr val="tx1"/>
                </a:solidFill>
                <a:latin typeface="Arial" charset="0"/>
              </a:defRPr>
            </a:lvl8pPr>
            <a:lvl9pPr marL="3813528" indent="-224325" defTabSz="914437"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9DD2B1DE-F048-4F51-8422-1D59EF197393}" type="slidenum">
              <a:rPr lang="en-US" altLang="en-US" smtClean="0"/>
              <a:pPr eaLnBrk="1" hangingPunct="1">
                <a:spcBef>
                  <a:spcPct val="0"/>
                </a:spcBef>
              </a:pPr>
              <a:t>3</a:t>
            </a:fld>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a:ln/>
        </p:spPr>
      </p:sp>
      <p:sp>
        <p:nvSpPr>
          <p:cNvPr id="128003" name="Notes Placeholder 2"/>
          <p:cNvSpPr>
            <a:spLocks noGrp="1"/>
          </p:cNvSpPr>
          <p:nvPr>
            <p:ph type="body" idx="1"/>
          </p:nvPr>
        </p:nvSpPr>
        <p:spPr>
          <a:noFill/>
        </p:spPr>
        <p:txBody>
          <a:bodyPr/>
          <a:lstStyle/>
          <a:p>
            <a:r>
              <a:rPr lang="en-US" altLang="en-US" dirty="0"/>
              <a:t>Next, we are going to touch on menu planning.</a:t>
            </a:r>
          </a:p>
          <a:p>
            <a:endParaRPr lang="en-US" altLang="en-US" dirty="0"/>
          </a:p>
        </p:txBody>
      </p:sp>
      <p:sp>
        <p:nvSpPr>
          <p:cNvPr id="128004" name="Slide Number Placeholder 3"/>
          <p:cNvSpPr>
            <a:spLocks noGrp="1"/>
          </p:cNvSpPr>
          <p:nvPr>
            <p:ph type="sldNum" sz="quarter" idx="5"/>
          </p:nvPr>
        </p:nvSpPr>
        <p:spPr>
          <a:noFill/>
        </p:spPr>
        <p:txBody>
          <a:bodyPr/>
          <a:lstStyle>
            <a:lvl1pPr defTabSz="914437" eaLnBrk="0" hangingPunct="0">
              <a:defRPr>
                <a:solidFill>
                  <a:schemeClr val="tx1"/>
                </a:solidFill>
                <a:latin typeface="Arial" charset="0"/>
              </a:defRPr>
            </a:lvl1pPr>
            <a:lvl2pPr marL="729057" indent="-280406" defTabSz="914437" eaLnBrk="0" hangingPunct="0">
              <a:defRPr>
                <a:solidFill>
                  <a:schemeClr val="tx1"/>
                </a:solidFill>
                <a:latin typeface="Arial" charset="0"/>
              </a:defRPr>
            </a:lvl2pPr>
            <a:lvl3pPr marL="1121626" indent="-224325" defTabSz="914437" eaLnBrk="0" hangingPunct="0">
              <a:defRPr>
                <a:solidFill>
                  <a:schemeClr val="tx1"/>
                </a:solidFill>
                <a:latin typeface="Arial" charset="0"/>
              </a:defRPr>
            </a:lvl3pPr>
            <a:lvl4pPr marL="1570276" indent="-224325" defTabSz="914437" eaLnBrk="0" hangingPunct="0">
              <a:defRPr>
                <a:solidFill>
                  <a:schemeClr val="tx1"/>
                </a:solidFill>
                <a:latin typeface="Arial" charset="0"/>
              </a:defRPr>
            </a:lvl4pPr>
            <a:lvl5pPr marL="2018927" indent="-224325" defTabSz="914437" eaLnBrk="0" hangingPunct="0">
              <a:defRPr>
                <a:solidFill>
                  <a:schemeClr val="tx1"/>
                </a:solidFill>
                <a:latin typeface="Arial" charset="0"/>
              </a:defRPr>
            </a:lvl5pPr>
            <a:lvl6pPr marL="2467577" indent="-224325" defTabSz="914437" eaLnBrk="0" fontAlgn="base" hangingPunct="0">
              <a:spcBef>
                <a:spcPct val="0"/>
              </a:spcBef>
              <a:spcAft>
                <a:spcPct val="0"/>
              </a:spcAft>
              <a:defRPr>
                <a:solidFill>
                  <a:schemeClr val="tx1"/>
                </a:solidFill>
                <a:latin typeface="Arial" charset="0"/>
              </a:defRPr>
            </a:lvl6pPr>
            <a:lvl7pPr marL="2916227" indent="-224325" defTabSz="914437" eaLnBrk="0" fontAlgn="base" hangingPunct="0">
              <a:spcBef>
                <a:spcPct val="0"/>
              </a:spcBef>
              <a:spcAft>
                <a:spcPct val="0"/>
              </a:spcAft>
              <a:defRPr>
                <a:solidFill>
                  <a:schemeClr val="tx1"/>
                </a:solidFill>
                <a:latin typeface="Arial" charset="0"/>
              </a:defRPr>
            </a:lvl7pPr>
            <a:lvl8pPr marL="3364878" indent="-224325" defTabSz="914437" eaLnBrk="0" fontAlgn="base" hangingPunct="0">
              <a:spcBef>
                <a:spcPct val="0"/>
              </a:spcBef>
              <a:spcAft>
                <a:spcPct val="0"/>
              </a:spcAft>
              <a:defRPr>
                <a:solidFill>
                  <a:schemeClr val="tx1"/>
                </a:solidFill>
                <a:latin typeface="Arial" charset="0"/>
              </a:defRPr>
            </a:lvl8pPr>
            <a:lvl9pPr marL="3813528" indent="-224325" defTabSz="914437" eaLnBrk="0" fontAlgn="base" hangingPunct="0">
              <a:spcBef>
                <a:spcPct val="0"/>
              </a:spcBef>
              <a:spcAft>
                <a:spcPct val="0"/>
              </a:spcAft>
              <a:defRPr>
                <a:solidFill>
                  <a:schemeClr val="tx1"/>
                </a:solidFill>
                <a:latin typeface="Arial" charset="0"/>
              </a:defRPr>
            </a:lvl9pPr>
          </a:lstStyle>
          <a:p>
            <a:pPr eaLnBrk="1" hangingPunct="1"/>
            <a:fld id="{D1D464B8-DFEE-4829-B488-4886A0BA24A2}" type="slidenum">
              <a:rPr lang="en-US" altLang="en-US" smtClean="0"/>
              <a:pPr eaLnBrk="1" hangingPunct="1"/>
              <a:t>30</a:t>
            </a:fld>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a:ln/>
        </p:spPr>
      </p:sp>
      <p:sp>
        <p:nvSpPr>
          <p:cNvPr id="130051" name="Notes Placeholder 2"/>
          <p:cNvSpPr>
            <a:spLocks noGrp="1"/>
          </p:cNvSpPr>
          <p:nvPr>
            <p:ph type="body" idx="1"/>
          </p:nvPr>
        </p:nvSpPr>
        <p:spPr>
          <a:noFill/>
        </p:spPr>
        <p:txBody>
          <a:bodyPr/>
          <a:lstStyle/>
          <a:p>
            <a:r>
              <a:rPr lang="en-US" altLang="en-US" dirty="0"/>
              <a:t>When menu planning the FFVP, you must plan both fruits and vegetables.  You may need to try different strategies with vegetables, by starting with a fruit/vegetable mix, or a smaller amount of vegetables.  </a:t>
            </a:r>
          </a:p>
          <a:p>
            <a:endParaRPr lang="en-US" altLang="en-US" dirty="0"/>
          </a:p>
          <a:p>
            <a:r>
              <a:rPr lang="en-US" altLang="en-US" dirty="0"/>
              <a:t>Consider</a:t>
            </a:r>
            <a:r>
              <a:rPr lang="en-US" altLang="en-US" baseline="0" dirty="0"/>
              <a:t> increasing the frequency of serving the program, or trying more expensive items.  Sometimes it can be tough for us to be willing to spend funds, but please try to spend as much of the FFVP allocation as you can.  </a:t>
            </a:r>
          </a:p>
          <a:p>
            <a:endParaRPr lang="en-US" altLang="en-US" baseline="0" dirty="0"/>
          </a:p>
          <a:p>
            <a:r>
              <a:rPr lang="en-US" altLang="en-US" baseline="0" dirty="0"/>
              <a:t>Any unspent funds will be returned to the USDA.  Funds cannot be carried over from one allocation to another.  </a:t>
            </a:r>
            <a:endParaRPr lang="en-US" altLang="en-US" dirty="0"/>
          </a:p>
        </p:txBody>
      </p:sp>
      <p:sp>
        <p:nvSpPr>
          <p:cNvPr id="130052" name="Slide Number Placeholder 3"/>
          <p:cNvSpPr>
            <a:spLocks noGrp="1"/>
          </p:cNvSpPr>
          <p:nvPr>
            <p:ph type="sldNum" sz="quarter" idx="5"/>
          </p:nvPr>
        </p:nvSpPr>
        <p:spPr>
          <a:noFill/>
        </p:spPr>
        <p:txBody>
          <a:bodyPr/>
          <a:lstStyle>
            <a:lvl1pPr defTabSz="914437" eaLnBrk="0" hangingPunct="0">
              <a:defRPr>
                <a:solidFill>
                  <a:schemeClr val="tx1"/>
                </a:solidFill>
                <a:latin typeface="Arial" charset="0"/>
              </a:defRPr>
            </a:lvl1pPr>
            <a:lvl2pPr marL="729057" indent="-280406" defTabSz="914437" eaLnBrk="0" hangingPunct="0">
              <a:defRPr>
                <a:solidFill>
                  <a:schemeClr val="tx1"/>
                </a:solidFill>
                <a:latin typeface="Arial" charset="0"/>
              </a:defRPr>
            </a:lvl2pPr>
            <a:lvl3pPr marL="1121626" indent="-224325" defTabSz="914437" eaLnBrk="0" hangingPunct="0">
              <a:defRPr>
                <a:solidFill>
                  <a:schemeClr val="tx1"/>
                </a:solidFill>
                <a:latin typeface="Arial" charset="0"/>
              </a:defRPr>
            </a:lvl3pPr>
            <a:lvl4pPr marL="1570276" indent="-224325" defTabSz="914437" eaLnBrk="0" hangingPunct="0">
              <a:defRPr>
                <a:solidFill>
                  <a:schemeClr val="tx1"/>
                </a:solidFill>
                <a:latin typeface="Arial" charset="0"/>
              </a:defRPr>
            </a:lvl4pPr>
            <a:lvl5pPr marL="2018927" indent="-224325" defTabSz="914437" eaLnBrk="0" hangingPunct="0">
              <a:defRPr>
                <a:solidFill>
                  <a:schemeClr val="tx1"/>
                </a:solidFill>
                <a:latin typeface="Arial" charset="0"/>
              </a:defRPr>
            </a:lvl5pPr>
            <a:lvl6pPr marL="2467577" indent="-224325" defTabSz="914437" eaLnBrk="0" fontAlgn="base" hangingPunct="0">
              <a:spcBef>
                <a:spcPct val="0"/>
              </a:spcBef>
              <a:spcAft>
                <a:spcPct val="0"/>
              </a:spcAft>
              <a:defRPr>
                <a:solidFill>
                  <a:schemeClr val="tx1"/>
                </a:solidFill>
                <a:latin typeface="Arial" charset="0"/>
              </a:defRPr>
            </a:lvl6pPr>
            <a:lvl7pPr marL="2916227" indent="-224325" defTabSz="914437" eaLnBrk="0" fontAlgn="base" hangingPunct="0">
              <a:spcBef>
                <a:spcPct val="0"/>
              </a:spcBef>
              <a:spcAft>
                <a:spcPct val="0"/>
              </a:spcAft>
              <a:defRPr>
                <a:solidFill>
                  <a:schemeClr val="tx1"/>
                </a:solidFill>
                <a:latin typeface="Arial" charset="0"/>
              </a:defRPr>
            </a:lvl7pPr>
            <a:lvl8pPr marL="3364878" indent="-224325" defTabSz="914437" eaLnBrk="0" fontAlgn="base" hangingPunct="0">
              <a:spcBef>
                <a:spcPct val="0"/>
              </a:spcBef>
              <a:spcAft>
                <a:spcPct val="0"/>
              </a:spcAft>
              <a:defRPr>
                <a:solidFill>
                  <a:schemeClr val="tx1"/>
                </a:solidFill>
                <a:latin typeface="Arial" charset="0"/>
              </a:defRPr>
            </a:lvl8pPr>
            <a:lvl9pPr marL="3813528" indent="-224325" defTabSz="914437" eaLnBrk="0" fontAlgn="base" hangingPunct="0">
              <a:spcBef>
                <a:spcPct val="0"/>
              </a:spcBef>
              <a:spcAft>
                <a:spcPct val="0"/>
              </a:spcAft>
              <a:defRPr>
                <a:solidFill>
                  <a:schemeClr val="tx1"/>
                </a:solidFill>
                <a:latin typeface="Arial" charset="0"/>
              </a:defRPr>
            </a:lvl9pPr>
          </a:lstStyle>
          <a:p>
            <a:pPr eaLnBrk="1" hangingPunct="1"/>
            <a:fld id="{7D21EDC0-E9AB-41B5-91B9-F795FDE5E123}" type="slidenum">
              <a:rPr lang="en-US" altLang="en-US" smtClean="0"/>
              <a:pPr eaLnBrk="1" hangingPunct="1"/>
              <a:t>31</a:t>
            </a:fld>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ln/>
        </p:spPr>
      </p:sp>
      <p:sp>
        <p:nvSpPr>
          <p:cNvPr id="131075" name="Notes Placeholder 2"/>
          <p:cNvSpPr>
            <a:spLocks noGrp="1"/>
          </p:cNvSpPr>
          <p:nvPr>
            <p:ph type="body" idx="1"/>
          </p:nvPr>
        </p:nvSpPr>
        <p:spPr>
          <a:noFill/>
        </p:spPr>
        <p:txBody>
          <a:bodyPr/>
          <a:lstStyle/>
          <a:p>
            <a:r>
              <a:rPr lang="en-US" altLang="en-US" dirty="0"/>
              <a:t>Although not required, some schools post and use menus with the FFVP.  This can be beneficial for personnel in charge of prep, as well as classroom teachers for preparation of cross curricular lesson plans, and even for students from an expectation standpoint.</a:t>
            </a:r>
          </a:p>
          <a:p>
            <a:endParaRPr lang="en-US" altLang="en-US" dirty="0"/>
          </a:p>
          <a:p>
            <a:r>
              <a:rPr lang="en-US" altLang="en-US" dirty="0"/>
              <a:t>You are not required to create a menu</a:t>
            </a:r>
            <a:r>
              <a:rPr lang="en-US" altLang="en-US" baseline="0" dirty="0"/>
              <a:t> or use production records, however, these tactics may be helpful from a local operational standpoint.</a:t>
            </a:r>
            <a:endParaRPr lang="en-US" altLang="en-US" dirty="0"/>
          </a:p>
        </p:txBody>
      </p:sp>
      <p:sp>
        <p:nvSpPr>
          <p:cNvPr id="131076" name="Slide Number Placeholder 3"/>
          <p:cNvSpPr>
            <a:spLocks noGrp="1"/>
          </p:cNvSpPr>
          <p:nvPr>
            <p:ph type="sldNum" sz="quarter" idx="5"/>
          </p:nvPr>
        </p:nvSpPr>
        <p:spPr>
          <a:noFill/>
        </p:spPr>
        <p:txBody>
          <a:bodyPr/>
          <a:lstStyle>
            <a:lvl1pPr defTabSz="914437" eaLnBrk="0" hangingPunct="0">
              <a:defRPr>
                <a:solidFill>
                  <a:schemeClr val="tx1"/>
                </a:solidFill>
                <a:latin typeface="Arial" charset="0"/>
              </a:defRPr>
            </a:lvl1pPr>
            <a:lvl2pPr marL="729057" indent="-280406" defTabSz="914437" eaLnBrk="0" hangingPunct="0">
              <a:defRPr>
                <a:solidFill>
                  <a:schemeClr val="tx1"/>
                </a:solidFill>
                <a:latin typeface="Arial" charset="0"/>
              </a:defRPr>
            </a:lvl2pPr>
            <a:lvl3pPr marL="1121626" indent="-224325" defTabSz="914437" eaLnBrk="0" hangingPunct="0">
              <a:defRPr>
                <a:solidFill>
                  <a:schemeClr val="tx1"/>
                </a:solidFill>
                <a:latin typeface="Arial" charset="0"/>
              </a:defRPr>
            </a:lvl3pPr>
            <a:lvl4pPr marL="1570276" indent="-224325" defTabSz="914437" eaLnBrk="0" hangingPunct="0">
              <a:defRPr>
                <a:solidFill>
                  <a:schemeClr val="tx1"/>
                </a:solidFill>
                <a:latin typeface="Arial" charset="0"/>
              </a:defRPr>
            </a:lvl4pPr>
            <a:lvl5pPr marL="2018927" indent="-224325" defTabSz="914437" eaLnBrk="0" hangingPunct="0">
              <a:defRPr>
                <a:solidFill>
                  <a:schemeClr val="tx1"/>
                </a:solidFill>
                <a:latin typeface="Arial" charset="0"/>
              </a:defRPr>
            </a:lvl5pPr>
            <a:lvl6pPr marL="2467577" indent="-224325" defTabSz="914437" eaLnBrk="0" fontAlgn="base" hangingPunct="0">
              <a:spcBef>
                <a:spcPct val="0"/>
              </a:spcBef>
              <a:spcAft>
                <a:spcPct val="0"/>
              </a:spcAft>
              <a:defRPr>
                <a:solidFill>
                  <a:schemeClr val="tx1"/>
                </a:solidFill>
                <a:latin typeface="Arial" charset="0"/>
              </a:defRPr>
            </a:lvl6pPr>
            <a:lvl7pPr marL="2916227" indent="-224325" defTabSz="914437" eaLnBrk="0" fontAlgn="base" hangingPunct="0">
              <a:spcBef>
                <a:spcPct val="0"/>
              </a:spcBef>
              <a:spcAft>
                <a:spcPct val="0"/>
              </a:spcAft>
              <a:defRPr>
                <a:solidFill>
                  <a:schemeClr val="tx1"/>
                </a:solidFill>
                <a:latin typeface="Arial" charset="0"/>
              </a:defRPr>
            </a:lvl7pPr>
            <a:lvl8pPr marL="3364878" indent="-224325" defTabSz="914437" eaLnBrk="0" fontAlgn="base" hangingPunct="0">
              <a:spcBef>
                <a:spcPct val="0"/>
              </a:spcBef>
              <a:spcAft>
                <a:spcPct val="0"/>
              </a:spcAft>
              <a:defRPr>
                <a:solidFill>
                  <a:schemeClr val="tx1"/>
                </a:solidFill>
                <a:latin typeface="Arial" charset="0"/>
              </a:defRPr>
            </a:lvl8pPr>
            <a:lvl9pPr marL="3813528" indent="-224325" defTabSz="914437" eaLnBrk="0" fontAlgn="base" hangingPunct="0">
              <a:spcBef>
                <a:spcPct val="0"/>
              </a:spcBef>
              <a:spcAft>
                <a:spcPct val="0"/>
              </a:spcAft>
              <a:defRPr>
                <a:solidFill>
                  <a:schemeClr val="tx1"/>
                </a:solidFill>
                <a:latin typeface="Arial" charset="0"/>
              </a:defRPr>
            </a:lvl9pPr>
          </a:lstStyle>
          <a:p>
            <a:pPr eaLnBrk="1" hangingPunct="1"/>
            <a:fld id="{AC5C056C-E31C-4B1A-B716-79A506FB377B}" type="slidenum">
              <a:rPr lang="en-US" altLang="en-US" smtClean="0"/>
              <a:pPr eaLnBrk="1" hangingPunct="1"/>
              <a:t>32</a:t>
            </a:fld>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a:ln/>
        </p:spPr>
      </p:sp>
      <p:sp>
        <p:nvSpPr>
          <p:cNvPr id="132099" name="Notes Placeholder 2"/>
          <p:cNvSpPr>
            <a:spLocks noGrp="1"/>
          </p:cNvSpPr>
          <p:nvPr>
            <p:ph type="body" idx="1"/>
          </p:nvPr>
        </p:nvSpPr>
        <p:spPr>
          <a:noFill/>
        </p:spPr>
        <p:txBody>
          <a:bodyPr/>
          <a:lstStyle/>
          <a:p>
            <a:r>
              <a:rPr lang="en-US" altLang="en-US" dirty="0"/>
              <a:t>Another sample menu.</a:t>
            </a:r>
          </a:p>
          <a:p>
            <a:endParaRPr lang="en-US" alt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a:t>You are not required to create a menu</a:t>
            </a:r>
            <a:r>
              <a:rPr lang="en-US" altLang="en-US" baseline="0" dirty="0"/>
              <a:t> or use production records, however, these tactics may be helpful from a local operational standpoint.</a:t>
            </a:r>
            <a:endParaRPr lang="en-US" altLang="en-US" dirty="0"/>
          </a:p>
          <a:p>
            <a:endParaRPr lang="en-US" altLang="en-US" dirty="0"/>
          </a:p>
        </p:txBody>
      </p:sp>
      <p:sp>
        <p:nvSpPr>
          <p:cNvPr id="132100" name="Slide Number Placeholder 3"/>
          <p:cNvSpPr>
            <a:spLocks noGrp="1"/>
          </p:cNvSpPr>
          <p:nvPr>
            <p:ph type="sldNum" sz="quarter" idx="5"/>
          </p:nvPr>
        </p:nvSpPr>
        <p:spPr>
          <a:noFill/>
        </p:spPr>
        <p:txBody>
          <a:bodyPr/>
          <a:lstStyle>
            <a:lvl1pPr defTabSz="914437" eaLnBrk="0" hangingPunct="0">
              <a:defRPr>
                <a:solidFill>
                  <a:schemeClr val="tx1"/>
                </a:solidFill>
                <a:latin typeface="Arial" charset="0"/>
              </a:defRPr>
            </a:lvl1pPr>
            <a:lvl2pPr marL="729057" indent="-280406" defTabSz="914437" eaLnBrk="0" hangingPunct="0">
              <a:defRPr>
                <a:solidFill>
                  <a:schemeClr val="tx1"/>
                </a:solidFill>
                <a:latin typeface="Arial" charset="0"/>
              </a:defRPr>
            </a:lvl2pPr>
            <a:lvl3pPr marL="1121626" indent="-224325" defTabSz="914437" eaLnBrk="0" hangingPunct="0">
              <a:defRPr>
                <a:solidFill>
                  <a:schemeClr val="tx1"/>
                </a:solidFill>
                <a:latin typeface="Arial" charset="0"/>
              </a:defRPr>
            </a:lvl3pPr>
            <a:lvl4pPr marL="1570276" indent="-224325" defTabSz="914437" eaLnBrk="0" hangingPunct="0">
              <a:defRPr>
                <a:solidFill>
                  <a:schemeClr val="tx1"/>
                </a:solidFill>
                <a:latin typeface="Arial" charset="0"/>
              </a:defRPr>
            </a:lvl4pPr>
            <a:lvl5pPr marL="2018927" indent="-224325" defTabSz="914437" eaLnBrk="0" hangingPunct="0">
              <a:defRPr>
                <a:solidFill>
                  <a:schemeClr val="tx1"/>
                </a:solidFill>
                <a:latin typeface="Arial" charset="0"/>
              </a:defRPr>
            </a:lvl5pPr>
            <a:lvl6pPr marL="2467577" indent="-224325" defTabSz="914437" eaLnBrk="0" fontAlgn="base" hangingPunct="0">
              <a:spcBef>
                <a:spcPct val="0"/>
              </a:spcBef>
              <a:spcAft>
                <a:spcPct val="0"/>
              </a:spcAft>
              <a:defRPr>
                <a:solidFill>
                  <a:schemeClr val="tx1"/>
                </a:solidFill>
                <a:latin typeface="Arial" charset="0"/>
              </a:defRPr>
            </a:lvl6pPr>
            <a:lvl7pPr marL="2916227" indent="-224325" defTabSz="914437" eaLnBrk="0" fontAlgn="base" hangingPunct="0">
              <a:spcBef>
                <a:spcPct val="0"/>
              </a:spcBef>
              <a:spcAft>
                <a:spcPct val="0"/>
              </a:spcAft>
              <a:defRPr>
                <a:solidFill>
                  <a:schemeClr val="tx1"/>
                </a:solidFill>
                <a:latin typeface="Arial" charset="0"/>
              </a:defRPr>
            </a:lvl7pPr>
            <a:lvl8pPr marL="3364878" indent="-224325" defTabSz="914437" eaLnBrk="0" fontAlgn="base" hangingPunct="0">
              <a:spcBef>
                <a:spcPct val="0"/>
              </a:spcBef>
              <a:spcAft>
                <a:spcPct val="0"/>
              </a:spcAft>
              <a:defRPr>
                <a:solidFill>
                  <a:schemeClr val="tx1"/>
                </a:solidFill>
                <a:latin typeface="Arial" charset="0"/>
              </a:defRPr>
            </a:lvl8pPr>
            <a:lvl9pPr marL="3813528" indent="-224325" defTabSz="914437" eaLnBrk="0" fontAlgn="base" hangingPunct="0">
              <a:spcBef>
                <a:spcPct val="0"/>
              </a:spcBef>
              <a:spcAft>
                <a:spcPct val="0"/>
              </a:spcAft>
              <a:defRPr>
                <a:solidFill>
                  <a:schemeClr val="tx1"/>
                </a:solidFill>
                <a:latin typeface="Arial" charset="0"/>
              </a:defRPr>
            </a:lvl9pPr>
          </a:lstStyle>
          <a:p>
            <a:pPr eaLnBrk="1" hangingPunct="1"/>
            <a:fld id="{7C41D6D5-5E6F-49F9-8220-8CB9EFB67255}" type="slidenum">
              <a:rPr lang="en-US" altLang="en-US" smtClean="0"/>
              <a:pPr eaLnBrk="1" hangingPunct="1"/>
              <a:t>33</a:t>
            </a:fld>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a:ln/>
        </p:spPr>
      </p:sp>
      <p:sp>
        <p:nvSpPr>
          <p:cNvPr id="134147" name="Notes Placeholder 2"/>
          <p:cNvSpPr>
            <a:spLocks noGrp="1"/>
          </p:cNvSpPr>
          <p:nvPr>
            <p:ph type="body" idx="1"/>
          </p:nvPr>
        </p:nvSpPr>
        <p:spPr>
          <a:noFill/>
        </p:spPr>
        <p:txBody>
          <a:bodyPr/>
          <a:lstStyle/>
          <a:p>
            <a:r>
              <a:rPr lang="en-US" altLang="en-US" dirty="0"/>
              <a:t>You may want to consider to use in-season vegetables in order to stretch funding.  Visit with local growers or distributors to determine how to get the best bang for your buck.  That said, as previously discussed, be aware of your budget, and the amount you have available.  Consider adjusting products</a:t>
            </a:r>
            <a:r>
              <a:rPr lang="en-US" altLang="en-US" baseline="0" dirty="0"/>
              <a:t> based on the current state of your remaining allocation.</a:t>
            </a:r>
          </a:p>
          <a:p>
            <a:endParaRPr lang="en-US" altLang="en-US" baseline="0" dirty="0"/>
          </a:p>
          <a:p>
            <a:r>
              <a:rPr lang="en-US" altLang="en-US" baseline="0" dirty="0"/>
              <a:t>If you do not know your allocation amount, open up communication with the person submitting claims for reimbursement.  </a:t>
            </a:r>
            <a:endParaRPr lang="en-US" altLang="en-US" dirty="0"/>
          </a:p>
        </p:txBody>
      </p:sp>
      <p:sp>
        <p:nvSpPr>
          <p:cNvPr id="134148" name="Slide Number Placeholder 3"/>
          <p:cNvSpPr>
            <a:spLocks noGrp="1"/>
          </p:cNvSpPr>
          <p:nvPr>
            <p:ph type="sldNum" sz="quarter" idx="5"/>
          </p:nvPr>
        </p:nvSpPr>
        <p:spPr>
          <a:noFill/>
        </p:spPr>
        <p:txBody>
          <a:bodyPr/>
          <a:lstStyle>
            <a:lvl1pPr defTabSz="914437" eaLnBrk="0" hangingPunct="0">
              <a:defRPr>
                <a:solidFill>
                  <a:schemeClr val="tx1"/>
                </a:solidFill>
                <a:latin typeface="Arial" charset="0"/>
              </a:defRPr>
            </a:lvl1pPr>
            <a:lvl2pPr marL="729057" indent="-280406" defTabSz="914437" eaLnBrk="0" hangingPunct="0">
              <a:defRPr>
                <a:solidFill>
                  <a:schemeClr val="tx1"/>
                </a:solidFill>
                <a:latin typeface="Arial" charset="0"/>
              </a:defRPr>
            </a:lvl2pPr>
            <a:lvl3pPr marL="1121626" indent="-224325" defTabSz="914437" eaLnBrk="0" hangingPunct="0">
              <a:defRPr>
                <a:solidFill>
                  <a:schemeClr val="tx1"/>
                </a:solidFill>
                <a:latin typeface="Arial" charset="0"/>
              </a:defRPr>
            </a:lvl3pPr>
            <a:lvl4pPr marL="1570276" indent="-224325" defTabSz="914437" eaLnBrk="0" hangingPunct="0">
              <a:defRPr>
                <a:solidFill>
                  <a:schemeClr val="tx1"/>
                </a:solidFill>
                <a:latin typeface="Arial" charset="0"/>
              </a:defRPr>
            </a:lvl4pPr>
            <a:lvl5pPr marL="2018927" indent="-224325" defTabSz="914437" eaLnBrk="0" hangingPunct="0">
              <a:defRPr>
                <a:solidFill>
                  <a:schemeClr val="tx1"/>
                </a:solidFill>
                <a:latin typeface="Arial" charset="0"/>
              </a:defRPr>
            </a:lvl5pPr>
            <a:lvl6pPr marL="2467577" indent="-224325" defTabSz="914437" eaLnBrk="0" fontAlgn="base" hangingPunct="0">
              <a:spcBef>
                <a:spcPct val="0"/>
              </a:spcBef>
              <a:spcAft>
                <a:spcPct val="0"/>
              </a:spcAft>
              <a:defRPr>
                <a:solidFill>
                  <a:schemeClr val="tx1"/>
                </a:solidFill>
                <a:latin typeface="Arial" charset="0"/>
              </a:defRPr>
            </a:lvl6pPr>
            <a:lvl7pPr marL="2916227" indent="-224325" defTabSz="914437" eaLnBrk="0" fontAlgn="base" hangingPunct="0">
              <a:spcBef>
                <a:spcPct val="0"/>
              </a:spcBef>
              <a:spcAft>
                <a:spcPct val="0"/>
              </a:spcAft>
              <a:defRPr>
                <a:solidFill>
                  <a:schemeClr val="tx1"/>
                </a:solidFill>
                <a:latin typeface="Arial" charset="0"/>
              </a:defRPr>
            </a:lvl7pPr>
            <a:lvl8pPr marL="3364878" indent="-224325" defTabSz="914437" eaLnBrk="0" fontAlgn="base" hangingPunct="0">
              <a:spcBef>
                <a:spcPct val="0"/>
              </a:spcBef>
              <a:spcAft>
                <a:spcPct val="0"/>
              </a:spcAft>
              <a:defRPr>
                <a:solidFill>
                  <a:schemeClr val="tx1"/>
                </a:solidFill>
                <a:latin typeface="Arial" charset="0"/>
              </a:defRPr>
            </a:lvl8pPr>
            <a:lvl9pPr marL="3813528" indent="-224325" defTabSz="914437" eaLnBrk="0" fontAlgn="base" hangingPunct="0">
              <a:spcBef>
                <a:spcPct val="0"/>
              </a:spcBef>
              <a:spcAft>
                <a:spcPct val="0"/>
              </a:spcAft>
              <a:defRPr>
                <a:solidFill>
                  <a:schemeClr val="tx1"/>
                </a:solidFill>
                <a:latin typeface="Arial" charset="0"/>
              </a:defRPr>
            </a:lvl9pPr>
          </a:lstStyle>
          <a:p>
            <a:pPr eaLnBrk="1" hangingPunct="1"/>
            <a:fld id="{B9BD6C68-62B7-440B-8749-97408CE12014}" type="slidenum">
              <a:rPr lang="en-US" altLang="en-US" smtClean="0"/>
              <a:pPr eaLnBrk="1" hangingPunct="1"/>
              <a:t>34</a:t>
            </a:fld>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a:ln/>
        </p:spPr>
      </p:sp>
      <p:sp>
        <p:nvSpPr>
          <p:cNvPr id="135171" name="Notes Placeholder 2"/>
          <p:cNvSpPr>
            <a:spLocks noGrp="1"/>
          </p:cNvSpPr>
          <p:nvPr>
            <p:ph type="body" idx="1"/>
          </p:nvPr>
        </p:nvSpPr>
        <p:spPr>
          <a:noFill/>
        </p:spPr>
        <p:txBody>
          <a:bodyPr/>
          <a:lstStyle/>
          <a:p>
            <a:r>
              <a:rPr lang="en-US" altLang="en-US" sz="2400" dirty="0"/>
              <a:t>IF you are just starting out:</a:t>
            </a:r>
          </a:p>
          <a:p>
            <a:r>
              <a:rPr lang="en-US" altLang="en-US" sz="2400" dirty="0"/>
              <a:t>Consider Different portions for grades</a:t>
            </a:r>
          </a:p>
          <a:p>
            <a:r>
              <a:rPr lang="en-US" altLang="en-US" sz="2400" dirty="0"/>
              <a:t>Start small</a:t>
            </a:r>
          </a:p>
          <a:p>
            <a:pPr lvl="1"/>
            <a:r>
              <a:rPr lang="en-US" altLang="en-US" sz="2000" dirty="0"/>
              <a:t>Start with small servings of ¼ cup or less</a:t>
            </a:r>
          </a:p>
          <a:p>
            <a:r>
              <a:rPr lang="en-US" altLang="en-US" sz="2400" dirty="0"/>
              <a:t>Increase with time</a:t>
            </a:r>
          </a:p>
          <a:p>
            <a:pPr lvl="2"/>
            <a:r>
              <a:rPr lang="en-US" altLang="en-US" sz="1800" dirty="0"/>
              <a:t>New favorites may develop</a:t>
            </a:r>
          </a:p>
          <a:p>
            <a:pPr lvl="2"/>
            <a:r>
              <a:rPr lang="en-US" altLang="en-US" sz="1800" dirty="0"/>
              <a:t>You may be able to potentially increase servings to ½ cup if liked by students</a:t>
            </a:r>
          </a:p>
          <a:p>
            <a:r>
              <a:rPr lang="en-US" altLang="en-US" sz="2400" dirty="0"/>
              <a:t>Don’t give up!</a:t>
            </a:r>
          </a:p>
          <a:p>
            <a:pPr lvl="1"/>
            <a:r>
              <a:rPr lang="en-US" altLang="en-US" sz="2000" b="1" dirty="0"/>
              <a:t>Vegetables must be served even if children “like fruit better”</a:t>
            </a:r>
          </a:p>
          <a:p>
            <a:pPr lvl="2"/>
            <a:r>
              <a:rPr lang="en-US" altLang="en-US" sz="1600" dirty="0"/>
              <a:t>Strive to offer vegetables as many times as fruit!</a:t>
            </a:r>
          </a:p>
          <a:p>
            <a:pPr lvl="1"/>
            <a:r>
              <a:rPr lang="en-US" altLang="en-US" sz="2000" dirty="0"/>
              <a:t>Continue to serve small portions of foods not well received</a:t>
            </a:r>
          </a:p>
          <a:p>
            <a:pPr lvl="1"/>
            <a:r>
              <a:rPr lang="en-US" altLang="en-US" sz="2000" dirty="0"/>
              <a:t>10-16 times to try a food item to build healthy habits</a:t>
            </a:r>
          </a:p>
          <a:p>
            <a:endParaRPr lang="en-US" altLang="en-US" dirty="0"/>
          </a:p>
        </p:txBody>
      </p:sp>
      <p:sp>
        <p:nvSpPr>
          <p:cNvPr id="135172" name="Slide Number Placeholder 3"/>
          <p:cNvSpPr>
            <a:spLocks noGrp="1"/>
          </p:cNvSpPr>
          <p:nvPr>
            <p:ph type="sldNum" sz="quarter" idx="5"/>
          </p:nvPr>
        </p:nvSpPr>
        <p:spPr>
          <a:noFill/>
        </p:spPr>
        <p:txBody>
          <a:bodyPr/>
          <a:lstStyle>
            <a:lvl1pPr defTabSz="914437" eaLnBrk="0" hangingPunct="0">
              <a:spcBef>
                <a:spcPct val="30000"/>
              </a:spcBef>
              <a:defRPr sz="1200">
                <a:solidFill>
                  <a:schemeClr val="tx1"/>
                </a:solidFill>
                <a:latin typeface="Arial" charset="0"/>
              </a:defRPr>
            </a:lvl1pPr>
            <a:lvl2pPr marL="729057" indent="-280406" defTabSz="914437" eaLnBrk="0" hangingPunct="0">
              <a:spcBef>
                <a:spcPct val="30000"/>
              </a:spcBef>
              <a:defRPr sz="1200">
                <a:solidFill>
                  <a:schemeClr val="tx1"/>
                </a:solidFill>
                <a:latin typeface="Arial" charset="0"/>
              </a:defRPr>
            </a:lvl2pPr>
            <a:lvl3pPr marL="1121626" indent="-224325" defTabSz="914437" eaLnBrk="0" hangingPunct="0">
              <a:spcBef>
                <a:spcPct val="30000"/>
              </a:spcBef>
              <a:defRPr sz="1200">
                <a:solidFill>
                  <a:schemeClr val="tx1"/>
                </a:solidFill>
                <a:latin typeface="Arial" charset="0"/>
              </a:defRPr>
            </a:lvl3pPr>
            <a:lvl4pPr marL="1570276" indent="-224325" defTabSz="914437" eaLnBrk="0" hangingPunct="0">
              <a:spcBef>
                <a:spcPct val="30000"/>
              </a:spcBef>
              <a:defRPr sz="1200">
                <a:solidFill>
                  <a:schemeClr val="tx1"/>
                </a:solidFill>
                <a:latin typeface="Arial" charset="0"/>
              </a:defRPr>
            </a:lvl4pPr>
            <a:lvl5pPr marL="2018927" indent="-224325" defTabSz="914437" eaLnBrk="0" hangingPunct="0">
              <a:spcBef>
                <a:spcPct val="30000"/>
              </a:spcBef>
              <a:defRPr sz="1200">
                <a:solidFill>
                  <a:schemeClr val="tx1"/>
                </a:solidFill>
                <a:latin typeface="Arial" charset="0"/>
              </a:defRPr>
            </a:lvl5pPr>
            <a:lvl6pPr marL="2467577" indent="-224325" defTabSz="914437" eaLnBrk="0" fontAlgn="base" hangingPunct="0">
              <a:spcBef>
                <a:spcPct val="30000"/>
              </a:spcBef>
              <a:spcAft>
                <a:spcPct val="0"/>
              </a:spcAft>
              <a:defRPr sz="1200">
                <a:solidFill>
                  <a:schemeClr val="tx1"/>
                </a:solidFill>
                <a:latin typeface="Arial" charset="0"/>
              </a:defRPr>
            </a:lvl6pPr>
            <a:lvl7pPr marL="2916227" indent="-224325" defTabSz="914437" eaLnBrk="0" fontAlgn="base" hangingPunct="0">
              <a:spcBef>
                <a:spcPct val="30000"/>
              </a:spcBef>
              <a:spcAft>
                <a:spcPct val="0"/>
              </a:spcAft>
              <a:defRPr sz="1200">
                <a:solidFill>
                  <a:schemeClr val="tx1"/>
                </a:solidFill>
                <a:latin typeface="Arial" charset="0"/>
              </a:defRPr>
            </a:lvl7pPr>
            <a:lvl8pPr marL="3364878" indent="-224325" defTabSz="914437" eaLnBrk="0" fontAlgn="base" hangingPunct="0">
              <a:spcBef>
                <a:spcPct val="30000"/>
              </a:spcBef>
              <a:spcAft>
                <a:spcPct val="0"/>
              </a:spcAft>
              <a:defRPr sz="1200">
                <a:solidFill>
                  <a:schemeClr val="tx1"/>
                </a:solidFill>
                <a:latin typeface="Arial" charset="0"/>
              </a:defRPr>
            </a:lvl8pPr>
            <a:lvl9pPr marL="3813528" indent="-224325" defTabSz="914437"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8A9C650B-A77B-4761-BFB2-C7D572A0BAD9}" type="slidenum">
              <a:rPr lang="en-US" altLang="en-US" smtClean="0"/>
              <a:pPr eaLnBrk="1" hangingPunct="1">
                <a:spcBef>
                  <a:spcPct val="0"/>
                </a:spcBef>
              </a:pPr>
              <a:t>35</a:t>
            </a:fld>
            <a:endParaRPr lang="en-US"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a:ln/>
        </p:spPr>
      </p:sp>
      <p:sp>
        <p:nvSpPr>
          <p:cNvPr id="136195" name="Notes Placeholder 2"/>
          <p:cNvSpPr>
            <a:spLocks noGrp="1"/>
          </p:cNvSpPr>
          <p:nvPr>
            <p:ph type="body" idx="1"/>
          </p:nvPr>
        </p:nvSpPr>
        <p:spPr>
          <a:noFill/>
        </p:spPr>
        <p:txBody>
          <a:bodyPr/>
          <a:lstStyle/>
          <a:p>
            <a:r>
              <a:rPr lang="en-US" altLang="en-US"/>
              <a:t>Try to budget effectively.  Any funds not used are sent back to USDA.  With this said, it is definitely acceptable and understandable to start the program a bit more conservatively.  Once you feel more comfortable, don’t be afraid of trying items that are a bit more expensive or rare.  </a:t>
            </a:r>
          </a:p>
          <a:p>
            <a:endParaRPr lang="en-US" altLang="en-US"/>
          </a:p>
          <a:p>
            <a:r>
              <a:rPr lang="en-US" altLang="en-US"/>
              <a:t>Most schools start with a conservative amount on rare fruits or vegetables to avoid the potential for waste.</a:t>
            </a:r>
          </a:p>
        </p:txBody>
      </p:sp>
      <p:sp>
        <p:nvSpPr>
          <p:cNvPr id="136196" name="Slide Number Placeholder 3"/>
          <p:cNvSpPr>
            <a:spLocks noGrp="1"/>
          </p:cNvSpPr>
          <p:nvPr>
            <p:ph type="sldNum" sz="quarter" idx="5"/>
          </p:nvPr>
        </p:nvSpPr>
        <p:spPr>
          <a:noFill/>
        </p:spPr>
        <p:txBody>
          <a:bodyPr/>
          <a:lstStyle>
            <a:lvl1pPr defTabSz="914437" eaLnBrk="0" hangingPunct="0">
              <a:defRPr>
                <a:solidFill>
                  <a:schemeClr val="tx1"/>
                </a:solidFill>
                <a:latin typeface="Arial" charset="0"/>
              </a:defRPr>
            </a:lvl1pPr>
            <a:lvl2pPr marL="729057" indent="-280406" defTabSz="914437" eaLnBrk="0" hangingPunct="0">
              <a:defRPr>
                <a:solidFill>
                  <a:schemeClr val="tx1"/>
                </a:solidFill>
                <a:latin typeface="Arial" charset="0"/>
              </a:defRPr>
            </a:lvl2pPr>
            <a:lvl3pPr marL="1121626" indent="-224325" defTabSz="914437" eaLnBrk="0" hangingPunct="0">
              <a:defRPr>
                <a:solidFill>
                  <a:schemeClr val="tx1"/>
                </a:solidFill>
                <a:latin typeface="Arial" charset="0"/>
              </a:defRPr>
            </a:lvl3pPr>
            <a:lvl4pPr marL="1570276" indent="-224325" defTabSz="914437" eaLnBrk="0" hangingPunct="0">
              <a:defRPr>
                <a:solidFill>
                  <a:schemeClr val="tx1"/>
                </a:solidFill>
                <a:latin typeface="Arial" charset="0"/>
              </a:defRPr>
            </a:lvl4pPr>
            <a:lvl5pPr marL="2018927" indent="-224325" defTabSz="914437" eaLnBrk="0" hangingPunct="0">
              <a:defRPr>
                <a:solidFill>
                  <a:schemeClr val="tx1"/>
                </a:solidFill>
                <a:latin typeface="Arial" charset="0"/>
              </a:defRPr>
            </a:lvl5pPr>
            <a:lvl6pPr marL="2467577" indent="-224325" defTabSz="914437" eaLnBrk="0" fontAlgn="base" hangingPunct="0">
              <a:spcBef>
                <a:spcPct val="0"/>
              </a:spcBef>
              <a:spcAft>
                <a:spcPct val="0"/>
              </a:spcAft>
              <a:defRPr>
                <a:solidFill>
                  <a:schemeClr val="tx1"/>
                </a:solidFill>
                <a:latin typeface="Arial" charset="0"/>
              </a:defRPr>
            </a:lvl6pPr>
            <a:lvl7pPr marL="2916227" indent="-224325" defTabSz="914437" eaLnBrk="0" fontAlgn="base" hangingPunct="0">
              <a:spcBef>
                <a:spcPct val="0"/>
              </a:spcBef>
              <a:spcAft>
                <a:spcPct val="0"/>
              </a:spcAft>
              <a:defRPr>
                <a:solidFill>
                  <a:schemeClr val="tx1"/>
                </a:solidFill>
                <a:latin typeface="Arial" charset="0"/>
              </a:defRPr>
            </a:lvl7pPr>
            <a:lvl8pPr marL="3364878" indent="-224325" defTabSz="914437" eaLnBrk="0" fontAlgn="base" hangingPunct="0">
              <a:spcBef>
                <a:spcPct val="0"/>
              </a:spcBef>
              <a:spcAft>
                <a:spcPct val="0"/>
              </a:spcAft>
              <a:defRPr>
                <a:solidFill>
                  <a:schemeClr val="tx1"/>
                </a:solidFill>
                <a:latin typeface="Arial" charset="0"/>
              </a:defRPr>
            </a:lvl8pPr>
            <a:lvl9pPr marL="3813528" indent="-224325" defTabSz="914437" eaLnBrk="0" fontAlgn="base" hangingPunct="0">
              <a:spcBef>
                <a:spcPct val="0"/>
              </a:spcBef>
              <a:spcAft>
                <a:spcPct val="0"/>
              </a:spcAft>
              <a:defRPr>
                <a:solidFill>
                  <a:schemeClr val="tx1"/>
                </a:solidFill>
                <a:latin typeface="Arial" charset="0"/>
              </a:defRPr>
            </a:lvl9pPr>
          </a:lstStyle>
          <a:p>
            <a:pPr eaLnBrk="1" hangingPunct="1"/>
            <a:fld id="{EE9FA2A8-02BE-419D-B310-FEB33E340A88}" type="slidenum">
              <a:rPr lang="en-US" altLang="en-US" smtClean="0"/>
              <a:pPr eaLnBrk="1" hangingPunct="1"/>
              <a:t>36</a:t>
            </a:fld>
            <a:endParaRPr lang="en-US"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a:ln/>
        </p:spPr>
      </p:sp>
      <p:sp>
        <p:nvSpPr>
          <p:cNvPr id="137219" name="Notes Placeholder 2"/>
          <p:cNvSpPr>
            <a:spLocks noGrp="1"/>
          </p:cNvSpPr>
          <p:nvPr>
            <p:ph type="body" idx="1"/>
          </p:nvPr>
        </p:nvSpPr>
        <p:spPr>
          <a:noFill/>
        </p:spPr>
        <p:txBody>
          <a:bodyPr/>
          <a:lstStyle/>
          <a:p>
            <a:r>
              <a:rPr lang="en-US" altLang="en-US" dirty="0"/>
              <a:t>Modifications may need to be made for special dietary needs, and that is OK.  Feel free to contact me for specific issues if you are unsure how to handle the service of an item.</a:t>
            </a:r>
          </a:p>
          <a:p>
            <a:endParaRPr lang="en-US" altLang="en-US" dirty="0"/>
          </a:p>
          <a:p>
            <a:r>
              <a:rPr lang="en-US" altLang="en-US" dirty="0"/>
              <a:t>Consider special</a:t>
            </a:r>
            <a:r>
              <a:rPr lang="en-US" altLang="en-US" baseline="0" dirty="0"/>
              <a:t> dietary needs of children in order to allow all elementary site students to participate.  </a:t>
            </a:r>
            <a:endParaRPr lang="en-US" altLang="en-US" dirty="0"/>
          </a:p>
        </p:txBody>
      </p:sp>
      <p:sp>
        <p:nvSpPr>
          <p:cNvPr id="137220" name="Slide Number Placeholder 3"/>
          <p:cNvSpPr>
            <a:spLocks noGrp="1"/>
          </p:cNvSpPr>
          <p:nvPr>
            <p:ph type="sldNum" sz="quarter" idx="5"/>
          </p:nvPr>
        </p:nvSpPr>
        <p:spPr>
          <a:noFill/>
        </p:spPr>
        <p:txBody>
          <a:bodyPr/>
          <a:lstStyle>
            <a:lvl1pPr defTabSz="914437" eaLnBrk="0" hangingPunct="0">
              <a:spcBef>
                <a:spcPct val="30000"/>
              </a:spcBef>
              <a:defRPr sz="1200">
                <a:solidFill>
                  <a:schemeClr val="tx1"/>
                </a:solidFill>
                <a:latin typeface="Arial" charset="0"/>
              </a:defRPr>
            </a:lvl1pPr>
            <a:lvl2pPr marL="729057" indent="-280406" defTabSz="914437" eaLnBrk="0" hangingPunct="0">
              <a:spcBef>
                <a:spcPct val="30000"/>
              </a:spcBef>
              <a:defRPr sz="1200">
                <a:solidFill>
                  <a:schemeClr val="tx1"/>
                </a:solidFill>
                <a:latin typeface="Arial" charset="0"/>
              </a:defRPr>
            </a:lvl2pPr>
            <a:lvl3pPr marL="1121626" indent="-224325" defTabSz="914437" eaLnBrk="0" hangingPunct="0">
              <a:spcBef>
                <a:spcPct val="30000"/>
              </a:spcBef>
              <a:defRPr sz="1200">
                <a:solidFill>
                  <a:schemeClr val="tx1"/>
                </a:solidFill>
                <a:latin typeface="Arial" charset="0"/>
              </a:defRPr>
            </a:lvl3pPr>
            <a:lvl4pPr marL="1570276" indent="-224325" defTabSz="914437" eaLnBrk="0" hangingPunct="0">
              <a:spcBef>
                <a:spcPct val="30000"/>
              </a:spcBef>
              <a:defRPr sz="1200">
                <a:solidFill>
                  <a:schemeClr val="tx1"/>
                </a:solidFill>
                <a:latin typeface="Arial" charset="0"/>
              </a:defRPr>
            </a:lvl4pPr>
            <a:lvl5pPr marL="2018927" indent="-224325" defTabSz="914437" eaLnBrk="0" hangingPunct="0">
              <a:spcBef>
                <a:spcPct val="30000"/>
              </a:spcBef>
              <a:defRPr sz="1200">
                <a:solidFill>
                  <a:schemeClr val="tx1"/>
                </a:solidFill>
                <a:latin typeface="Arial" charset="0"/>
              </a:defRPr>
            </a:lvl5pPr>
            <a:lvl6pPr marL="2467577" indent="-224325" defTabSz="914437" eaLnBrk="0" fontAlgn="base" hangingPunct="0">
              <a:spcBef>
                <a:spcPct val="30000"/>
              </a:spcBef>
              <a:spcAft>
                <a:spcPct val="0"/>
              </a:spcAft>
              <a:defRPr sz="1200">
                <a:solidFill>
                  <a:schemeClr val="tx1"/>
                </a:solidFill>
                <a:latin typeface="Arial" charset="0"/>
              </a:defRPr>
            </a:lvl6pPr>
            <a:lvl7pPr marL="2916227" indent="-224325" defTabSz="914437" eaLnBrk="0" fontAlgn="base" hangingPunct="0">
              <a:spcBef>
                <a:spcPct val="30000"/>
              </a:spcBef>
              <a:spcAft>
                <a:spcPct val="0"/>
              </a:spcAft>
              <a:defRPr sz="1200">
                <a:solidFill>
                  <a:schemeClr val="tx1"/>
                </a:solidFill>
                <a:latin typeface="Arial" charset="0"/>
              </a:defRPr>
            </a:lvl7pPr>
            <a:lvl8pPr marL="3364878" indent="-224325" defTabSz="914437" eaLnBrk="0" fontAlgn="base" hangingPunct="0">
              <a:spcBef>
                <a:spcPct val="30000"/>
              </a:spcBef>
              <a:spcAft>
                <a:spcPct val="0"/>
              </a:spcAft>
              <a:defRPr sz="1200">
                <a:solidFill>
                  <a:schemeClr val="tx1"/>
                </a:solidFill>
                <a:latin typeface="Arial" charset="0"/>
              </a:defRPr>
            </a:lvl8pPr>
            <a:lvl9pPr marL="3813528" indent="-224325" defTabSz="914437"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E03EA317-EF10-461C-B227-778FA449B282}" type="slidenum">
              <a:rPr lang="en-US" altLang="en-US" smtClean="0"/>
              <a:pPr eaLnBrk="1" hangingPunct="1">
                <a:spcBef>
                  <a:spcPct val="0"/>
                </a:spcBef>
              </a:pPr>
              <a:t>37</a:t>
            </a:fld>
            <a:endParaRPr lang="en-US"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a:ln/>
        </p:spPr>
      </p:sp>
      <p:sp>
        <p:nvSpPr>
          <p:cNvPr id="138243" name="Notes Placeholder 2"/>
          <p:cNvSpPr>
            <a:spLocks noGrp="1"/>
          </p:cNvSpPr>
          <p:nvPr>
            <p:ph type="body" idx="1"/>
          </p:nvPr>
        </p:nvSpPr>
        <p:spPr>
          <a:noFill/>
        </p:spPr>
        <p:txBody>
          <a:bodyPr/>
          <a:lstStyle/>
          <a:p>
            <a:r>
              <a:rPr lang="en-US" altLang="en-US"/>
              <a:t>Next we will touch on Food Safety as it relates to the Fresh Fruit and Vegetable Program.</a:t>
            </a:r>
          </a:p>
        </p:txBody>
      </p:sp>
      <p:sp>
        <p:nvSpPr>
          <p:cNvPr id="138244" name="Slide Number Placeholder 3"/>
          <p:cNvSpPr>
            <a:spLocks noGrp="1"/>
          </p:cNvSpPr>
          <p:nvPr>
            <p:ph type="sldNum" sz="quarter" idx="5"/>
          </p:nvPr>
        </p:nvSpPr>
        <p:spPr>
          <a:noFill/>
        </p:spPr>
        <p:txBody>
          <a:bodyPr/>
          <a:lstStyle>
            <a:lvl1pPr defTabSz="914437" eaLnBrk="0" hangingPunct="0">
              <a:defRPr>
                <a:solidFill>
                  <a:schemeClr val="tx1"/>
                </a:solidFill>
                <a:latin typeface="Arial" charset="0"/>
              </a:defRPr>
            </a:lvl1pPr>
            <a:lvl2pPr marL="729057" indent="-280406" defTabSz="914437" eaLnBrk="0" hangingPunct="0">
              <a:defRPr>
                <a:solidFill>
                  <a:schemeClr val="tx1"/>
                </a:solidFill>
                <a:latin typeface="Arial" charset="0"/>
              </a:defRPr>
            </a:lvl2pPr>
            <a:lvl3pPr marL="1121626" indent="-224325" defTabSz="914437" eaLnBrk="0" hangingPunct="0">
              <a:defRPr>
                <a:solidFill>
                  <a:schemeClr val="tx1"/>
                </a:solidFill>
                <a:latin typeface="Arial" charset="0"/>
              </a:defRPr>
            </a:lvl3pPr>
            <a:lvl4pPr marL="1570276" indent="-224325" defTabSz="914437" eaLnBrk="0" hangingPunct="0">
              <a:defRPr>
                <a:solidFill>
                  <a:schemeClr val="tx1"/>
                </a:solidFill>
                <a:latin typeface="Arial" charset="0"/>
              </a:defRPr>
            </a:lvl4pPr>
            <a:lvl5pPr marL="2018927" indent="-224325" defTabSz="914437" eaLnBrk="0" hangingPunct="0">
              <a:defRPr>
                <a:solidFill>
                  <a:schemeClr val="tx1"/>
                </a:solidFill>
                <a:latin typeface="Arial" charset="0"/>
              </a:defRPr>
            </a:lvl5pPr>
            <a:lvl6pPr marL="2467577" indent="-224325" defTabSz="914437" eaLnBrk="0" fontAlgn="base" hangingPunct="0">
              <a:spcBef>
                <a:spcPct val="0"/>
              </a:spcBef>
              <a:spcAft>
                <a:spcPct val="0"/>
              </a:spcAft>
              <a:defRPr>
                <a:solidFill>
                  <a:schemeClr val="tx1"/>
                </a:solidFill>
                <a:latin typeface="Arial" charset="0"/>
              </a:defRPr>
            </a:lvl6pPr>
            <a:lvl7pPr marL="2916227" indent="-224325" defTabSz="914437" eaLnBrk="0" fontAlgn="base" hangingPunct="0">
              <a:spcBef>
                <a:spcPct val="0"/>
              </a:spcBef>
              <a:spcAft>
                <a:spcPct val="0"/>
              </a:spcAft>
              <a:defRPr>
                <a:solidFill>
                  <a:schemeClr val="tx1"/>
                </a:solidFill>
                <a:latin typeface="Arial" charset="0"/>
              </a:defRPr>
            </a:lvl7pPr>
            <a:lvl8pPr marL="3364878" indent="-224325" defTabSz="914437" eaLnBrk="0" fontAlgn="base" hangingPunct="0">
              <a:spcBef>
                <a:spcPct val="0"/>
              </a:spcBef>
              <a:spcAft>
                <a:spcPct val="0"/>
              </a:spcAft>
              <a:defRPr>
                <a:solidFill>
                  <a:schemeClr val="tx1"/>
                </a:solidFill>
                <a:latin typeface="Arial" charset="0"/>
              </a:defRPr>
            </a:lvl8pPr>
            <a:lvl9pPr marL="3813528" indent="-224325" defTabSz="914437" eaLnBrk="0" fontAlgn="base" hangingPunct="0">
              <a:spcBef>
                <a:spcPct val="0"/>
              </a:spcBef>
              <a:spcAft>
                <a:spcPct val="0"/>
              </a:spcAft>
              <a:defRPr>
                <a:solidFill>
                  <a:schemeClr val="tx1"/>
                </a:solidFill>
                <a:latin typeface="Arial" charset="0"/>
              </a:defRPr>
            </a:lvl9pPr>
          </a:lstStyle>
          <a:p>
            <a:pPr eaLnBrk="1" hangingPunct="1"/>
            <a:fld id="{13E1CBEE-89F5-4F81-914A-4CF9403D28D9}" type="slidenum">
              <a:rPr lang="en-US" altLang="en-US" smtClean="0"/>
              <a:pPr eaLnBrk="1" hangingPunct="1"/>
              <a:t>38</a:t>
            </a:fld>
            <a:endParaRPr lang="en-US"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a:ln/>
        </p:spPr>
      </p:sp>
      <p:sp>
        <p:nvSpPr>
          <p:cNvPr id="139267" name="Notes Placeholder 2"/>
          <p:cNvSpPr>
            <a:spLocks noGrp="1"/>
          </p:cNvSpPr>
          <p:nvPr>
            <p:ph type="body" idx="1"/>
          </p:nvPr>
        </p:nvSpPr>
        <p:spPr>
          <a:noFill/>
        </p:spPr>
        <p:txBody>
          <a:bodyPr/>
          <a:lstStyle/>
          <a:p>
            <a:r>
              <a:rPr lang="en-US" altLang="en-US" dirty="0"/>
              <a:t>To prevent foodborne illness, fresh produce needs to be handled with care at each step from farm to table. </a:t>
            </a:r>
          </a:p>
          <a:p>
            <a:endParaRPr lang="en-US" altLang="en-US" dirty="0"/>
          </a:p>
          <a:p>
            <a:r>
              <a:rPr lang="en-US" altLang="en-US" dirty="0"/>
              <a:t>Consider food safety processes used</a:t>
            </a:r>
            <a:r>
              <a:rPr lang="en-US" altLang="en-US" baseline="0" dirty="0"/>
              <a:t> during food service preparation.  </a:t>
            </a:r>
            <a:endParaRPr lang="en-US" altLang="en-US" dirty="0"/>
          </a:p>
        </p:txBody>
      </p:sp>
      <p:sp>
        <p:nvSpPr>
          <p:cNvPr id="139268" name="Slide Number Placeholder 3"/>
          <p:cNvSpPr>
            <a:spLocks noGrp="1"/>
          </p:cNvSpPr>
          <p:nvPr>
            <p:ph type="sldNum" sz="quarter" idx="5"/>
          </p:nvPr>
        </p:nvSpPr>
        <p:spPr>
          <a:noFill/>
        </p:spPr>
        <p:txBody>
          <a:bodyPr/>
          <a:lstStyle>
            <a:lvl1pPr defTabSz="914437" eaLnBrk="0" hangingPunct="0">
              <a:spcBef>
                <a:spcPct val="30000"/>
              </a:spcBef>
              <a:defRPr sz="1200">
                <a:solidFill>
                  <a:schemeClr val="tx1"/>
                </a:solidFill>
                <a:latin typeface="Arial" charset="0"/>
              </a:defRPr>
            </a:lvl1pPr>
            <a:lvl2pPr marL="729057" indent="-280406" defTabSz="914437" eaLnBrk="0" hangingPunct="0">
              <a:spcBef>
                <a:spcPct val="30000"/>
              </a:spcBef>
              <a:defRPr sz="1200">
                <a:solidFill>
                  <a:schemeClr val="tx1"/>
                </a:solidFill>
                <a:latin typeface="Arial" charset="0"/>
              </a:defRPr>
            </a:lvl2pPr>
            <a:lvl3pPr marL="1121626" indent="-224325" defTabSz="914437" eaLnBrk="0" hangingPunct="0">
              <a:spcBef>
                <a:spcPct val="30000"/>
              </a:spcBef>
              <a:defRPr sz="1200">
                <a:solidFill>
                  <a:schemeClr val="tx1"/>
                </a:solidFill>
                <a:latin typeface="Arial" charset="0"/>
              </a:defRPr>
            </a:lvl3pPr>
            <a:lvl4pPr marL="1570276" indent="-224325" defTabSz="914437" eaLnBrk="0" hangingPunct="0">
              <a:spcBef>
                <a:spcPct val="30000"/>
              </a:spcBef>
              <a:defRPr sz="1200">
                <a:solidFill>
                  <a:schemeClr val="tx1"/>
                </a:solidFill>
                <a:latin typeface="Arial" charset="0"/>
              </a:defRPr>
            </a:lvl4pPr>
            <a:lvl5pPr marL="2018927" indent="-224325" defTabSz="914437" eaLnBrk="0" hangingPunct="0">
              <a:spcBef>
                <a:spcPct val="30000"/>
              </a:spcBef>
              <a:defRPr sz="1200">
                <a:solidFill>
                  <a:schemeClr val="tx1"/>
                </a:solidFill>
                <a:latin typeface="Arial" charset="0"/>
              </a:defRPr>
            </a:lvl5pPr>
            <a:lvl6pPr marL="2467577" indent="-224325" defTabSz="914437" eaLnBrk="0" fontAlgn="base" hangingPunct="0">
              <a:spcBef>
                <a:spcPct val="30000"/>
              </a:spcBef>
              <a:spcAft>
                <a:spcPct val="0"/>
              </a:spcAft>
              <a:defRPr sz="1200">
                <a:solidFill>
                  <a:schemeClr val="tx1"/>
                </a:solidFill>
                <a:latin typeface="Arial" charset="0"/>
              </a:defRPr>
            </a:lvl6pPr>
            <a:lvl7pPr marL="2916227" indent="-224325" defTabSz="914437" eaLnBrk="0" fontAlgn="base" hangingPunct="0">
              <a:spcBef>
                <a:spcPct val="30000"/>
              </a:spcBef>
              <a:spcAft>
                <a:spcPct val="0"/>
              </a:spcAft>
              <a:defRPr sz="1200">
                <a:solidFill>
                  <a:schemeClr val="tx1"/>
                </a:solidFill>
                <a:latin typeface="Arial" charset="0"/>
              </a:defRPr>
            </a:lvl7pPr>
            <a:lvl8pPr marL="3364878" indent="-224325" defTabSz="914437" eaLnBrk="0" fontAlgn="base" hangingPunct="0">
              <a:spcBef>
                <a:spcPct val="30000"/>
              </a:spcBef>
              <a:spcAft>
                <a:spcPct val="0"/>
              </a:spcAft>
              <a:defRPr sz="1200">
                <a:solidFill>
                  <a:schemeClr val="tx1"/>
                </a:solidFill>
                <a:latin typeface="Arial" charset="0"/>
              </a:defRPr>
            </a:lvl8pPr>
            <a:lvl9pPr marL="3813528" indent="-224325" defTabSz="914437"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A2935B79-5544-409D-A546-010E7324BE67}" type="slidenum">
              <a:rPr lang="en-US" altLang="en-US" smtClean="0"/>
              <a:pPr eaLnBrk="1" hangingPunct="1">
                <a:spcBef>
                  <a:spcPct val="0"/>
                </a:spcBef>
              </a:pPr>
              <a:t>39</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p:spPr>
        <p:txBody>
          <a:bodyPr/>
          <a:lstStyle/>
          <a:p>
            <a:r>
              <a:rPr lang="en-US" altLang="en-US" dirty="0"/>
              <a:t>First, we</a:t>
            </a:r>
            <a:r>
              <a:rPr lang="en-US" altLang="en-US" baseline="0" dirty="0"/>
              <a:t> will talk about program goals.</a:t>
            </a:r>
          </a:p>
          <a:p>
            <a:endParaRPr lang="en-US" altLang="en-US" baseline="0" dirty="0"/>
          </a:p>
          <a:p>
            <a:r>
              <a:rPr lang="en-US" altLang="en-US" baseline="0" dirty="0"/>
              <a:t>The goal of the Fresh Fruit and Vegetable Program is to promote healthy food choices and expand children’s exposure to fresh fruits and vegetables, to encourage an increase in fruit and vegetable consumption.</a:t>
            </a:r>
          </a:p>
          <a:p>
            <a:endParaRPr lang="en-US" altLang="en-US" baseline="0" dirty="0"/>
          </a:p>
          <a:p>
            <a:r>
              <a:rPr lang="en-US" altLang="en-US" baseline="0" dirty="0"/>
              <a:t>School sites with a higher free/reduced eligibility is the primary focus of the program.</a:t>
            </a:r>
            <a:endParaRPr lang="en-US" altLang="en-US" dirty="0"/>
          </a:p>
        </p:txBody>
      </p:sp>
      <p:sp>
        <p:nvSpPr>
          <p:cNvPr id="110596" name="Slide Number Placeholder 3"/>
          <p:cNvSpPr>
            <a:spLocks noGrp="1"/>
          </p:cNvSpPr>
          <p:nvPr>
            <p:ph type="sldNum" sz="quarter" idx="5"/>
          </p:nvPr>
        </p:nvSpPr>
        <p:spPr>
          <a:noFill/>
        </p:spPr>
        <p:txBody>
          <a:bodyPr/>
          <a:lstStyle>
            <a:lvl1pPr defTabSz="914437" eaLnBrk="0" hangingPunct="0">
              <a:spcBef>
                <a:spcPct val="30000"/>
              </a:spcBef>
              <a:defRPr sz="1200">
                <a:solidFill>
                  <a:schemeClr val="tx1"/>
                </a:solidFill>
                <a:latin typeface="Arial" charset="0"/>
              </a:defRPr>
            </a:lvl1pPr>
            <a:lvl2pPr marL="729057" indent="-280406" defTabSz="914437" eaLnBrk="0" hangingPunct="0">
              <a:spcBef>
                <a:spcPct val="30000"/>
              </a:spcBef>
              <a:defRPr sz="1200">
                <a:solidFill>
                  <a:schemeClr val="tx1"/>
                </a:solidFill>
                <a:latin typeface="Arial" charset="0"/>
              </a:defRPr>
            </a:lvl2pPr>
            <a:lvl3pPr marL="1121626" indent="-224325" defTabSz="914437" eaLnBrk="0" hangingPunct="0">
              <a:spcBef>
                <a:spcPct val="30000"/>
              </a:spcBef>
              <a:defRPr sz="1200">
                <a:solidFill>
                  <a:schemeClr val="tx1"/>
                </a:solidFill>
                <a:latin typeface="Arial" charset="0"/>
              </a:defRPr>
            </a:lvl3pPr>
            <a:lvl4pPr marL="1570276" indent="-224325" defTabSz="914437" eaLnBrk="0" hangingPunct="0">
              <a:spcBef>
                <a:spcPct val="30000"/>
              </a:spcBef>
              <a:defRPr sz="1200">
                <a:solidFill>
                  <a:schemeClr val="tx1"/>
                </a:solidFill>
                <a:latin typeface="Arial" charset="0"/>
              </a:defRPr>
            </a:lvl4pPr>
            <a:lvl5pPr marL="2018927" indent="-224325" defTabSz="914437" eaLnBrk="0" hangingPunct="0">
              <a:spcBef>
                <a:spcPct val="30000"/>
              </a:spcBef>
              <a:defRPr sz="1200">
                <a:solidFill>
                  <a:schemeClr val="tx1"/>
                </a:solidFill>
                <a:latin typeface="Arial" charset="0"/>
              </a:defRPr>
            </a:lvl5pPr>
            <a:lvl6pPr marL="2467577" indent="-224325" defTabSz="914437" eaLnBrk="0" fontAlgn="base" hangingPunct="0">
              <a:spcBef>
                <a:spcPct val="30000"/>
              </a:spcBef>
              <a:spcAft>
                <a:spcPct val="0"/>
              </a:spcAft>
              <a:defRPr sz="1200">
                <a:solidFill>
                  <a:schemeClr val="tx1"/>
                </a:solidFill>
                <a:latin typeface="Arial" charset="0"/>
              </a:defRPr>
            </a:lvl6pPr>
            <a:lvl7pPr marL="2916227" indent="-224325" defTabSz="914437" eaLnBrk="0" fontAlgn="base" hangingPunct="0">
              <a:spcBef>
                <a:spcPct val="30000"/>
              </a:spcBef>
              <a:spcAft>
                <a:spcPct val="0"/>
              </a:spcAft>
              <a:defRPr sz="1200">
                <a:solidFill>
                  <a:schemeClr val="tx1"/>
                </a:solidFill>
                <a:latin typeface="Arial" charset="0"/>
              </a:defRPr>
            </a:lvl7pPr>
            <a:lvl8pPr marL="3364878" indent="-224325" defTabSz="914437" eaLnBrk="0" fontAlgn="base" hangingPunct="0">
              <a:spcBef>
                <a:spcPct val="30000"/>
              </a:spcBef>
              <a:spcAft>
                <a:spcPct val="0"/>
              </a:spcAft>
              <a:defRPr sz="1200">
                <a:solidFill>
                  <a:schemeClr val="tx1"/>
                </a:solidFill>
                <a:latin typeface="Arial" charset="0"/>
              </a:defRPr>
            </a:lvl8pPr>
            <a:lvl9pPr marL="3813528" indent="-224325" defTabSz="914437"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110C772E-DD38-432D-8197-5A4F0353CEA2}" type="slidenum">
              <a:rPr lang="en-US" altLang="en-US" smtClean="0"/>
              <a:pPr eaLnBrk="1" hangingPunct="1">
                <a:spcBef>
                  <a:spcPct val="0"/>
                </a:spcBef>
              </a:pPr>
              <a:t>4</a:t>
            </a:fld>
            <a:endParaRPr lang="en-US"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1" name="Notes Placeholder 2"/>
          <p:cNvSpPr>
            <a:spLocks noGrp="1"/>
          </p:cNvSpPr>
          <p:nvPr>
            <p:ph type="body" idx="1"/>
          </p:nvPr>
        </p:nvSpPr>
        <p:spPr>
          <a:noFill/>
        </p:spPr>
        <p:txBody>
          <a:bodyPr/>
          <a:lstStyle/>
          <a:p>
            <a:r>
              <a:rPr lang="en-US" altLang="en-US"/>
              <a:t>Wash fruits and vegetables under flowing water.  Do not allow fruits and vegetables to ‘soak’ in water, as the location of the stem can work as an absorbant.</a:t>
            </a:r>
          </a:p>
        </p:txBody>
      </p:sp>
      <p:sp>
        <p:nvSpPr>
          <p:cNvPr id="140292" name="Slide Number Placeholder 3"/>
          <p:cNvSpPr>
            <a:spLocks noGrp="1"/>
          </p:cNvSpPr>
          <p:nvPr>
            <p:ph type="sldNum" sz="quarter" idx="5"/>
          </p:nvPr>
        </p:nvSpPr>
        <p:spPr>
          <a:noFill/>
        </p:spPr>
        <p:txBody>
          <a:bodyPr/>
          <a:lstStyle>
            <a:lvl1pPr defTabSz="914437" eaLnBrk="0" hangingPunct="0">
              <a:defRPr>
                <a:solidFill>
                  <a:schemeClr val="tx1"/>
                </a:solidFill>
                <a:latin typeface="Arial" charset="0"/>
              </a:defRPr>
            </a:lvl1pPr>
            <a:lvl2pPr marL="729057" indent="-280406" defTabSz="914437" eaLnBrk="0" hangingPunct="0">
              <a:defRPr>
                <a:solidFill>
                  <a:schemeClr val="tx1"/>
                </a:solidFill>
                <a:latin typeface="Arial" charset="0"/>
              </a:defRPr>
            </a:lvl2pPr>
            <a:lvl3pPr marL="1121626" indent="-224325" defTabSz="914437" eaLnBrk="0" hangingPunct="0">
              <a:defRPr>
                <a:solidFill>
                  <a:schemeClr val="tx1"/>
                </a:solidFill>
                <a:latin typeface="Arial" charset="0"/>
              </a:defRPr>
            </a:lvl3pPr>
            <a:lvl4pPr marL="1570276" indent="-224325" defTabSz="914437" eaLnBrk="0" hangingPunct="0">
              <a:defRPr>
                <a:solidFill>
                  <a:schemeClr val="tx1"/>
                </a:solidFill>
                <a:latin typeface="Arial" charset="0"/>
              </a:defRPr>
            </a:lvl4pPr>
            <a:lvl5pPr marL="2018927" indent="-224325" defTabSz="914437" eaLnBrk="0" hangingPunct="0">
              <a:defRPr>
                <a:solidFill>
                  <a:schemeClr val="tx1"/>
                </a:solidFill>
                <a:latin typeface="Arial" charset="0"/>
              </a:defRPr>
            </a:lvl5pPr>
            <a:lvl6pPr marL="2467577" indent="-224325" defTabSz="914437" eaLnBrk="0" fontAlgn="base" hangingPunct="0">
              <a:spcBef>
                <a:spcPct val="0"/>
              </a:spcBef>
              <a:spcAft>
                <a:spcPct val="0"/>
              </a:spcAft>
              <a:defRPr>
                <a:solidFill>
                  <a:schemeClr val="tx1"/>
                </a:solidFill>
                <a:latin typeface="Arial" charset="0"/>
              </a:defRPr>
            </a:lvl6pPr>
            <a:lvl7pPr marL="2916227" indent="-224325" defTabSz="914437" eaLnBrk="0" fontAlgn="base" hangingPunct="0">
              <a:spcBef>
                <a:spcPct val="0"/>
              </a:spcBef>
              <a:spcAft>
                <a:spcPct val="0"/>
              </a:spcAft>
              <a:defRPr>
                <a:solidFill>
                  <a:schemeClr val="tx1"/>
                </a:solidFill>
                <a:latin typeface="Arial" charset="0"/>
              </a:defRPr>
            </a:lvl7pPr>
            <a:lvl8pPr marL="3364878" indent="-224325" defTabSz="914437" eaLnBrk="0" fontAlgn="base" hangingPunct="0">
              <a:spcBef>
                <a:spcPct val="0"/>
              </a:spcBef>
              <a:spcAft>
                <a:spcPct val="0"/>
              </a:spcAft>
              <a:defRPr>
                <a:solidFill>
                  <a:schemeClr val="tx1"/>
                </a:solidFill>
                <a:latin typeface="Arial" charset="0"/>
              </a:defRPr>
            </a:lvl8pPr>
            <a:lvl9pPr marL="3813528" indent="-224325" defTabSz="914437" eaLnBrk="0" fontAlgn="base" hangingPunct="0">
              <a:spcBef>
                <a:spcPct val="0"/>
              </a:spcBef>
              <a:spcAft>
                <a:spcPct val="0"/>
              </a:spcAft>
              <a:defRPr>
                <a:solidFill>
                  <a:schemeClr val="tx1"/>
                </a:solidFill>
                <a:latin typeface="Arial" charset="0"/>
              </a:defRPr>
            </a:lvl9pPr>
          </a:lstStyle>
          <a:p>
            <a:pPr eaLnBrk="1" hangingPunct="1"/>
            <a:fld id="{317DC97C-F123-4E8E-BF75-8E35E9361BD6}" type="slidenum">
              <a:rPr lang="en-US" altLang="en-US" smtClean="0"/>
              <a:pPr eaLnBrk="1" hangingPunct="1"/>
              <a:t>40</a:t>
            </a:fld>
            <a:endParaRPr lang="en-US"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a:ln/>
        </p:spPr>
      </p:sp>
      <p:sp>
        <p:nvSpPr>
          <p:cNvPr id="141315" name="Notes Placeholder 2"/>
          <p:cNvSpPr>
            <a:spLocks noGrp="1"/>
          </p:cNvSpPr>
          <p:nvPr>
            <p:ph type="body" idx="1"/>
          </p:nvPr>
        </p:nvSpPr>
        <p:spPr>
          <a:noFill/>
        </p:spPr>
        <p:txBody>
          <a:bodyPr/>
          <a:lstStyle/>
          <a:p>
            <a:r>
              <a:rPr lang="en-US" altLang="en-US"/>
              <a:t>Remember to follow good hygiene practices, and wash your hands.</a:t>
            </a:r>
          </a:p>
        </p:txBody>
      </p:sp>
      <p:sp>
        <p:nvSpPr>
          <p:cNvPr id="141316" name="Slide Number Placeholder 3"/>
          <p:cNvSpPr>
            <a:spLocks noGrp="1"/>
          </p:cNvSpPr>
          <p:nvPr>
            <p:ph type="sldNum" sz="quarter" idx="5"/>
          </p:nvPr>
        </p:nvSpPr>
        <p:spPr>
          <a:noFill/>
        </p:spPr>
        <p:txBody>
          <a:bodyPr/>
          <a:lstStyle>
            <a:lvl1pPr defTabSz="914437" eaLnBrk="0" hangingPunct="0">
              <a:defRPr>
                <a:solidFill>
                  <a:schemeClr val="tx1"/>
                </a:solidFill>
                <a:latin typeface="Arial" charset="0"/>
              </a:defRPr>
            </a:lvl1pPr>
            <a:lvl2pPr marL="729057" indent="-280406" defTabSz="914437" eaLnBrk="0" hangingPunct="0">
              <a:defRPr>
                <a:solidFill>
                  <a:schemeClr val="tx1"/>
                </a:solidFill>
                <a:latin typeface="Arial" charset="0"/>
              </a:defRPr>
            </a:lvl2pPr>
            <a:lvl3pPr marL="1121626" indent="-224325" defTabSz="914437" eaLnBrk="0" hangingPunct="0">
              <a:defRPr>
                <a:solidFill>
                  <a:schemeClr val="tx1"/>
                </a:solidFill>
                <a:latin typeface="Arial" charset="0"/>
              </a:defRPr>
            </a:lvl3pPr>
            <a:lvl4pPr marL="1570276" indent="-224325" defTabSz="914437" eaLnBrk="0" hangingPunct="0">
              <a:defRPr>
                <a:solidFill>
                  <a:schemeClr val="tx1"/>
                </a:solidFill>
                <a:latin typeface="Arial" charset="0"/>
              </a:defRPr>
            </a:lvl4pPr>
            <a:lvl5pPr marL="2018927" indent="-224325" defTabSz="914437" eaLnBrk="0" hangingPunct="0">
              <a:defRPr>
                <a:solidFill>
                  <a:schemeClr val="tx1"/>
                </a:solidFill>
                <a:latin typeface="Arial" charset="0"/>
              </a:defRPr>
            </a:lvl5pPr>
            <a:lvl6pPr marL="2467577" indent="-224325" defTabSz="914437" eaLnBrk="0" fontAlgn="base" hangingPunct="0">
              <a:spcBef>
                <a:spcPct val="0"/>
              </a:spcBef>
              <a:spcAft>
                <a:spcPct val="0"/>
              </a:spcAft>
              <a:defRPr>
                <a:solidFill>
                  <a:schemeClr val="tx1"/>
                </a:solidFill>
                <a:latin typeface="Arial" charset="0"/>
              </a:defRPr>
            </a:lvl6pPr>
            <a:lvl7pPr marL="2916227" indent="-224325" defTabSz="914437" eaLnBrk="0" fontAlgn="base" hangingPunct="0">
              <a:spcBef>
                <a:spcPct val="0"/>
              </a:spcBef>
              <a:spcAft>
                <a:spcPct val="0"/>
              </a:spcAft>
              <a:defRPr>
                <a:solidFill>
                  <a:schemeClr val="tx1"/>
                </a:solidFill>
                <a:latin typeface="Arial" charset="0"/>
              </a:defRPr>
            </a:lvl7pPr>
            <a:lvl8pPr marL="3364878" indent="-224325" defTabSz="914437" eaLnBrk="0" fontAlgn="base" hangingPunct="0">
              <a:spcBef>
                <a:spcPct val="0"/>
              </a:spcBef>
              <a:spcAft>
                <a:spcPct val="0"/>
              </a:spcAft>
              <a:defRPr>
                <a:solidFill>
                  <a:schemeClr val="tx1"/>
                </a:solidFill>
                <a:latin typeface="Arial" charset="0"/>
              </a:defRPr>
            </a:lvl8pPr>
            <a:lvl9pPr marL="3813528" indent="-224325" defTabSz="914437" eaLnBrk="0" fontAlgn="base" hangingPunct="0">
              <a:spcBef>
                <a:spcPct val="0"/>
              </a:spcBef>
              <a:spcAft>
                <a:spcPct val="0"/>
              </a:spcAft>
              <a:defRPr>
                <a:solidFill>
                  <a:schemeClr val="tx1"/>
                </a:solidFill>
                <a:latin typeface="Arial" charset="0"/>
              </a:defRPr>
            </a:lvl9pPr>
          </a:lstStyle>
          <a:p>
            <a:pPr eaLnBrk="1" hangingPunct="1"/>
            <a:fld id="{BB370BAA-3814-4550-A95B-6D74E4542AC9}" type="slidenum">
              <a:rPr lang="en-US" altLang="en-US" smtClean="0"/>
              <a:pPr eaLnBrk="1" hangingPunct="1"/>
              <a:t>41</a:t>
            </a:fld>
            <a:endParaRPr lang="en-US"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a:ln/>
        </p:spPr>
      </p:sp>
      <p:sp>
        <p:nvSpPr>
          <p:cNvPr id="142339" name="Notes Placeholder 2"/>
          <p:cNvSpPr>
            <a:spLocks noGrp="1"/>
          </p:cNvSpPr>
          <p:nvPr>
            <p:ph type="body" idx="1"/>
          </p:nvPr>
        </p:nvSpPr>
        <p:spPr>
          <a:noFill/>
        </p:spPr>
        <p:txBody>
          <a:bodyPr/>
          <a:lstStyle/>
          <a:p>
            <a:r>
              <a:rPr lang="en-US" altLang="en-US" dirty="0"/>
              <a:t>Consider common serving practices, and translate these practices for use during the FFVP, depending on the setup.</a:t>
            </a:r>
          </a:p>
          <a:p>
            <a:endParaRPr lang="en-US" altLang="en-US" dirty="0"/>
          </a:p>
          <a:p>
            <a:r>
              <a:rPr lang="en-US" altLang="en-US" dirty="0"/>
              <a:t>Avoid temperature danger zones, store product in refrigeration</a:t>
            </a:r>
            <a:r>
              <a:rPr lang="en-US" altLang="en-US" baseline="0" dirty="0"/>
              <a:t> after cut, clearly label products in storage.  </a:t>
            </a:r>
            <a:endParaRPr lang="en-US" altLang="en-US" dirty="0"/>
          </a:p>
        </p:txBody>
      </p:sp>
      <p:sp>
        <p:nvSpPr>
          <p:cNvPr id="142340" name="Slide Number Placeholder 3"/>
          <p:cNvSpPr>
            <a:spLocks noGrp="1"/>
          </p:cNvSpPr>
          <p:nvPr>
            <p:ph type="sldNum" sz="quarter" idx="5"/>
          </p:nvPr>
        </p:nvSpPr>
        <p:spPr>
          <a:noFill/>
        </p:spPr>
        <p:txBody>
          <a:bodyPr/>
          <a:lstStyle>
            <a:lvl1pPr defTabSz="914437" eaLnBrk="0" hangingPunct="0">
              <a:defRPr>
                <a:solidFill>
                  <a:schemeClr val="tx1"/>
                </a:solidFill>
                <a:latin typeface="Arial" charset="0"/>
              </a:defRPr>
            </a:lvl1pPr>
            <a:lvl2pPr marL="729057" indent="-280406" defTabSz="914437" eaLnBrk="0" hangingPunct="0">
              <a:defRPr>
                <a:solidFill>
                  <a:schemeClr val="tx1"/>
                </a:solidFill>
                <a:latin typeface="Arial" charset="0"/>
              </a:defRPr>
            </a:lvl2pPr>
            <a:lvl3pPr marL="1121626" indent="-224325" defTabSz="914437" eaLnBrk="0" hangingPunct="0">
              <a:defRPr>
                <a:solidFill>
                  <a:schemeClr val="tx1"/>
                </a:solidFill>
                <a:latin typeface="Arial" charset="0"/>
              </a:defRPr>
            </a:lvl3pPr>
            <a:lvl4pPr marL="1570276" indent="-224325" defTabSz="914437" eaLnBrk="0" hangingPunct="0">
              <a:defRPr>
                <a:solidFill>
                  <a:schemeClr val="tx1"/>
                </a:solidFill>
                <a:latin typeface="Arial" charset="0"/>
              </a:defRPr>
            </a:lvl4pPr>
            <a:lvl5pPr marL="2018927" indent="-224325" defTabSz="914437" eaLnBrk="0" hangingPunct="0">
              <a:defRPr>
                <a:solidFill>
                  <a:schemeClr val="tx1"/>
                </a:solidFill>
                <a:latin typeface="Arial" charset="0"/>
              </a:defRPr>
            </a:lvl5pPr>
            <a:lvl6pPr marL="2467577" indent="-224325" defTabSz="914437" eaLnBrk="0" fontAlgn="base" hangingPunct="0">
              <a:spcBef>
                <a:spcPct val="0"/>
              </a:spcBef>
              <a:spcAft>
                <a:spcPct val="0"/>
              </a:spcAft>
              <a:defRPr>
                <a:solidFill>
                  <a:schemeClr val="tx1"/>
                </a:solidFill>
                <a:latin typeface="Arial" charset="0"/>
              </a:defRPr>
            </a:lvl6pPr>
            <a:lvl7pPr marL="2916227" indent="-224325" defTabSz="914437" eaLnBrk="0" fontAlgn="base" hangingPunct="0">
              <a:spcBef>
                <a:spcPct val="0"/>
              </a:spcBef>
              <a:spcAft>
                <a:spcPct val="0"/>
              </a:spcAft>
              <a:defRPr>
                <a:solidFill>
                  <a:schemeClr val="tx1"/>
                </a:solidFill>
                <a:latin typeface="Arial" charset="0"/>
              </a:defRPr>
            </a:lvl7pPr>
            <a:lvl8pPr marL="3364878" indent="-224325" defTabSz="914437" eaLnBrk="0" fontAlgn="base" hangingPunct="0">
              <a:spcBef>
                <a:spcPct val="0"/>
              </a:spcBef>
              <a:spcAft>
                <a:spcPct val="0"/>
              </a:spcAft>
              <a:defRPr>
                <a:solidFill>
                  <a:schemeClr val="tx1"/>
                </a:solidFill>
                <a:latin typeface="Arial" charset="0"/>
              </a:defRPr>
            </a:lvl8pPr>
            <a:lvl9pPr marL="3813528" indent="-224325" defTabSz="914437" eaLnBrk="0" fontAlgn="base" hangingPunct="0">
              <a:spcBef>
                <a:spcPct val="0"/>
              </a:spcBef>
              <a:spcAft>
                <a:spcPct val="0"/>
              </a:spcAft>
              <a:defRPr>
                <a:solidFill>
                  <a:schemeClr val="tx1"/>
                </a:solidFill>
                <a:latin typeface="Arial" charset="0"/>
              </a:defRPr>
            </a:lvl9pPr>
          </a:lstStyle>
          <a:p>
            <a:pPr eaLnBrk="1" hangingPunct="1"/>
            <a:fld id="{AC1B0AAE-A47B-4C91-9D20-7A15F0C01770}" type="slidenum">
              <a:rPr lang="en-US" altLang="en-US" smtClean="0"/>
              <a:pPr eaLnBrk="1" hangingPunct="1"/>
              <a:t>42</a:t>
            </a:fld>
            <a:endParaRPr lang="en-US"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a:ln/>
        </p:spPr>
      </p:sp>
      <p:sp>
        <p:nvSpPr>
          <p:cNvPr id="143363" name="Notes Placeholder 2"/>
          <p:cNvSpPr>
            <a:spLocks noGrp="1"/>
          </p:cNvSpPr>
          <p:nvPr>
            <p:ph type="body" idx="1"/>
          </p:nvPr>
        </p:nvSpPr>
        <p:spPr>
          <a:noFill/>
        </p:spPr>
        <p:txBody>
          <a:bodyPr/>
          <a:lstStyle/>
          <a:p>
            <a:r>
              <a:rPr lang="en-US" altLang="en-US"/>
              <a:t>Keep fruits and vegetables at least six inches off the floor, and do not store under raw foods, or areas with potential for cross contamination</a:t>
            </a:r>
          </a:p>
        </p:txBody>
      </p:sp>
      <p:sp>
        <p:nvSpPr>
          <p:cNvPr id="143364" name="Slide Number Placeholder 3"/>
          <p:cNvSpPr>
            <a:spLocks noGrp="1"/>
          </p:cNvSpPr>
          <p:nvPr>
            <p:ph type="sldNum" sz="quarter" idx="5"/>
          </p:nvPr>
        </p:nvSpPr>
        <p:spPr>
          <a:noFill/>
        </p:spPr>
        <p:txBody>
          <a:bodyPr/>
          <a:lstStyle>
            <a:lvl1pPr defTabSz="914437" eaLnBrk="0" hangingPunct="0">
              <a:defRPr>
                <a:solidFill>
                  <a:schemeClr val="tx1"/>
                </a:solidFill>
                <a:latin typeface="Arial" charset="0"/>
              </a:defRPr>
            </a:lvl1pPr>
            <a:lvl2pPr marL="729057" indent="-280406" defTabSz="914437" eaLnBrk="0" hangingPunct="0">
              <a:defRPr>
                <a:solidFill>
                  <a:schemeClr val="tx1"/>
                </a:solidFill>
                <a:latin typeface="Arial" charset="0"/>
              </a:defRPr>
            </a:lvl2pPr>
            <a:lvl3pPr marL="1121626" indent="-224325" defTabSz="914437" eaLnBrk="0" hangingPunct="0">
              <a:defRPr>
                <a:solidFill>
                  <a:schemeClr val="tx1"/>
                </a:solidFill>
                <a:latin typeface="Arial" charset="0"/>
              </a:defRPr>
            </a:lvl3pPr>
            <a:lvl4pPr marL="1570276" indent="-224325" defTabSz="914437" eaLnBrk="0" hangingPunct="0">
              <a:defRPr>
                <a:solidFill>
                  <a:schemeClr val="tx1"/>
                </a:solidFill>
                <a:latin typeface="Arial" charset="0"/>
              </a:defRPr>
            </a:lvl4pPr>
            <a:lvl5pPr marL="2018927" indent="-224325" defTabSz="914437" eaLnBrk="0" hangingPunct="0">
              <a:defRPr>
                <a:solidFill>
                  <a:schemeClr val="tx1"/>
                </a:solidFill>
                <a:latin typeface="Arial" charset="0"/>
              </a:defRPr>
            </a:lvl5pPr>
            <a:lvl6pPr marL="2467577" indent="-224325" defTabSz="914437" eaLnBrk="0" fontAlgn="base" hangingPunct="0">
              <a:spcBef>
                <a:spcPct val="0"/>
              </a:spcBef>
              <a:spcAft>
                <a:spcPct val="0"/>
              </a:spcAft>
              <a:defRPr>
                <a:solidFill>
                  <a:schemeClr val="tx1"/>
                </a:solidFill>
                <a:latin typeface="Arial" charset="0"/>
              </a:defRPr>
            </a:lvl6pPr>
            <a:lvl7pPr marL="2916227" indent="-224325" defTabSz="914437" eaLnBrk="0" fontAlgn="base" hangingPunct="0">
              <a:spcBef>
                <a:spcPct val="0"/>
              </a:spcBef>
              <a:spcAft>
                <a:spcPct val="0"/>
              </a:spcAft>
              <a:defRPr>
                <a:solidFill>
                  <a:schemeClr val="tx1"/>
                </a:solidFill>
                <a:latin typeface="Arial" charset="0"/>
              </a:defRPr>
            </a:lvl7pPr>
            <a:lvl8pPr marL="3364878" indent="-224325" defTabSz="914437" eaLnBrk="0" fontAlgn="base" hangingPunct="0">
              <a:spcBef>
                <a:spcPct val="0"/>
              </a:spcBef>
              <a:spcAft>
                <a:spcPct val="0"/>
              </a:spcAft>
              <a:defRPr>
                <a:solidFill>
                  <a:schemeClr val="tx1"/>
                </a:solidFill>
                <a:latin typeface="Arial" charset="0"/>
              </a:defRPr>
            </a:lvl8pPr>
            <a:lvl9pPr marL="3813528" indent="-224325" defTabSz="914437" eaLnBrk="0" fontAlgn="base" hangingPunct="0">
              <a:spcBef>
                <a:spcPct val="0"/>
              </a:spcBef>
              <a:spcAft>
                <a:spcPct val="0"/>
              </a:spcAft>
              <a:defRPr>
                <a:solidFill>
                  <a:schemeClr val="tx1"/>
                </a:solidFill>
                <a:latin typeface="Arial" charset="0"/>
              </a:defRPr>
            </a:lvl9pPr>
          </a:lstStyle>
          <a:p>
            <a:pPr eaLnBrk="1" hangingPunct="1"/>
            <a:fld id="{8CA7F11F-ACA0-4D90-8B1B-874FD629820D}" type="slidenum">
              <a:rPr lang="en-US" altLang="en-US" smtClean="0"/>
              <a:pPr eaLnBrk="1" hangingPunct="1"/>
              <a:t>43</a:t>
            </a:fld>
            <a:endParaRPr lang="en-US"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a:ln/>
        </p:spPr>
      </p:sp>
      <p:sp>
        <p:nvSpPr>
          <p:cNvPr id="144387" name="Notes Placeholder 2"/>
          <p:cNvSpPr>
            <a:spLocks noGrp="1"/>
          </p:cNvSpPr>
          <p:nvPr>
            <p:ph type="body" idx="1"/>
          </p:nvPr>
        </p:nvSpPr>
        <p:spPr>
          <a:noFill/>
        </p:spPr>
        <p:txBody>
          <a:bodyPr/>
          <a:lstStyle/>
          <a:p>
            <a:r>
              <a:rPr lang="en-US" altLang="en-US" dirty="0"/>
              <a:t>Remember that food service employees need a refresher course on the food safety plan every school year.</a:t>
            </a:r>
          </a:p>
        </p:txBody>
      </p:sp>
      <p:sp>
        <p:nvSpPr>
          <p:cNvPr id="144388" name="Slide Number Placeholder 3"/>
          <p:cNvSpPr>
            <a:spLocks noGrp="1"/>
          </p:cNvSpPr>
          <p:nvPr>
            <p:ph type="sldNum" sz="quarter" idx="5"/>
          </p:nvPr>
        </p:nvSpPr>
        <p:spPr>
          <a:noFill/>
        </p:spPr>
        <p:txBody>
          <a:bodyPr/>
          <a:lstStyle>
            <a:lvl1pPr defTabSz="914437" eaLnBrk="0" hangingPunct="0">
              <a:defRPr>
                <a:solidFill>
                  <a:schemeClr val="tx1"/>
                </a:solidFill>
                <a:latin typeface="Arial" charset="0"/>
              </a:defRPr>
            </a:lvl1pPr>
            <a:lvl2pPr marL="729057" indent="-280406" defTabSz="914437" eaLnBrk="0" hangingPunct="0">
              <a:defRPr>
                <a:solidFill>
                  <a:schemeClr val="tx1"/>
                </a:solidFill>
                <a:latin typeface="Arial" charset="0"/>
              </a:defRPr>
            </a:lvl2pPr>
            <a:lvl3pPr marL="1121626" indent="-224325" defTabSz="914437" eaLnBrk="0" hangingPunct="0">
              <a:defRPr>
                <a:solidFill>
                  <a:schemeClr val="tx1"/>
                </a:solidFill>
                <a:latin typeface="Arial" charset="0"/>
              </a:defRPr>
            </a:lvl3pPr>
            <a:lvl4pPr marL="1570276" indent="-224325" defTabSz="914437" eaLnBrk="0" hangingPunct="0">
              <a:defRPr>
                <a:solidFill>
                  <a:schemeClr val="tx1"/>
                </a:solidFill>
                <a:latin typeface="Arial" charset="0"/>
              </a:defRPr>
            </a:lvl4pPr>
            <a:lvl5pPr marL="2018927" indent="-224325" defTabSz="914437" eaLnBrk="0" hangingPunct="0">
              <a:defRPr>
                <a:solidFill>
                  <a:schemeClr val="tx1"/>
                </a:solidFill>
                <a:latin typeface="Arial" charset="0"/>
              </a:defRPr>
            </a:lvl5pPr>
            <a:lvl6pPr marL="2467577" indent="-224325" defTabSz="914437" eaLnBrk="0" fontAlgn="base" hangingPunct="0">
              <a:spcBef>
                <a:spcPct val="0"/>
              </a:spcBef>
              <a:spcAft>
                <a:spcPct val="0"/>
              </a:spcAft>
              <a:defRPr>
                <a:solidFill>
                  <a:schemeClr val="tx1"/>
                </a:solidFill>
                <a:latin typeface="Arial" charset="0"/>
              </a:defRPr>
            </a:lvl6pPr>
            <a:lvl7pPr marL="2916227" indent="-224325" defTabSz="914437" eaLnBrk="0" fontAlgn="base" hangingPunct="0">
              <a:spcBef>
                <a:spcPct val="0"/>
              </a:spcBef>
              <a:spcAft>
                <a:spcPct val="0"/>
              </a:spcAft>
              <a:defRPr>
                <a:solidFill>
                  <a:schemeClr val="tx1"/>
                </a:solidFill>
                <a:latin typeface="Arial" charset="0"/>
              </a:defRPr>
            </a:lvl7pPr>
            <a:lvl8pPr marL="3364878" indent="-224325" defTabSz="914437" eaLnBrk="0" fontAlgn="base" hangingPunct="0">
              <a:spcBef>
                <a:spcPct val="0"/>
              </a:spcBef>
              <a:spcAft>
                <a:spcPct val="0"/>
              </a:spcAft>
              <a:defRPr>
                <a:solidFill>
                  <a:schemeClr val="tx1"/>
                </a:solidFill>
                <a:latin typeface="Arial" charset="0"/>
              </a:defRPr>
            </a:lvl8pPr>
            <a:lvl9pPr marL="3813528" indent="-224325" defTabSz="914437" eaLnBrk="0" fontAlgn="base" hangingPunct="0">
              <a:spcBef>
                <a:spcPct val="0"/>
              </a:spcBef>
              <a:spcAft>
                <a:spcPct val="0"/>
              </a:spcAft>
              <a:defRPr>
                <a:solidFill>
                  <a:schemeClr val="tx1"/>
                </a:solidFill>
                <a:latin typeface="Arial" charset="0"/>
              </a:defRPr>
            </a:lvl9pPr>
          </a:lstStyle>
          <a:p>
            <a:pPr eaLnBrk="1" hangingPunct="1"/>
            <a:fld id="{AB8D6B9B-D742-49D3-B453-37491F465364}" type="slidenum">
              <a:rPr lang="en-US" altLang="en-US" smtClean="0"/>
              <a:pPr eaLnBrk="1" hangingPunct="1"/>
              <a:t>44</a:t>
            </a:fld>
            <a:endParaRPr lang="en-US"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a:ln/>
        </p:spPr>
      </p:sp>
      <p:sp>
        <p:nvSpPr>
          <p:cNvPr id="145411" name="Notes Placeholder 2"/>
          <p:cNvSpPr>
            <a:spLocks noGrp="1"/>
          </p:cNvSpPr>
          <p:nvPr>
            <p:ph type="body" idx="1"/>
          </p:nvPr>
        </p:nvSpPr>
        <p:spPr>
          <a:noFill/>
        </p:spPr>
        <p:txBody>
          <a:bodyPr/>
          <a:lstStyle/>
          <a:p>
            <a:r>
              <a:rPr lang="en-US" altLang="en-US" dirty="0"/>
              <a:t>As with school lunch, FFVP should also follow a standard operating procedure.  If you keep a SOP in your food safety plan regarding the handling and washing of fruits and vegetables you are covered.  If you would like to add the FFVP SOP to the food safety plan, it is available on the CANS-FFVP</a:t>
            </a:r>
            <a:r>
              <a:rPr lang="en-US" altLang="en-US" baseline="0" dirty="0"/>
              <a:t> </a:t>
            </a:r>
            <a:r>
              <a:rPr lang="en-US" altLang="en-US" dirty="0"/>
              <a:t>website.  You can also contact me with any questions.</a:t>
            </a:r>
          </a:p>
        </p:txBody>
      </p:sp>
      <p:sp>
        <p:nvSpPr>
          <p:cNvPr id="145412" name="Slide Number Placeholder 3"/>
          <p:cNvSpPr>
            <a:spLocks noGrp="1"/>
          </p:cNvSpPr>
          <p:nvPr>
            <p:ph type="sldNum" sz="quarter" idx="5"/>
          </p:nvPr>
        </p:nvSpPr>
        <p:spPr>
          <a:noFill/>
        </p:spPr>
        <p:txBody>
          <a:bodyPr/>
          <a:lstStyle>
            <a:lvl1pPr defTabSz="914437" eaLnBrk="0" hangingPunct="0">
              <a:spcBef>
                <a:spcPct val="30000"/>
              </a:spcBef>
              <a:defRPr sz="1200">
                <a:solidFill>
                  <a:schemeClr val="tx1"/>
                </a:solidFill>
                <a:latin typeface="Arial" charset="0"/>
              </a:defRPr>
            </a:lvl1pPr>
            <a:lvl2pPr marL="729057" indent="-280406" defTabSz="914437" eaLnBrk="0" hangingPunct="0">
              <a:spcBef>
                <a:spcPct val="30000"/>
              </a:spcBef>
              <a:defRPr sz="1200">
                <a:solidFill>
                  <a:schemeClr val="tx1"/>
                </a:solidFill>
                <a:latin typeface="Arial" charset="0"/>
              </a:defRPr>
            </a:lvl2pPr>
            <a:lvl3pPr marL="1121626" indent="-224325" defTabSz="914437" eaLnBrk="0" hangingPunct="0">
              <a:spcBef>
                <a:spcPct val="30000"/>
              </a:spcBef>
              <a:defRPr sz="1200">
                <a:solidFill>
                  <a:schemeClr val="tx1"/>
                </a:solidFill>
                <a:latin typeface="Arial" charset="0"/>
              </a:defRPr>
            </a:lvl3pPr>
            <a:lvl4pPr marL="1570276" indent="-224325" defTabSz="914437" eaLnBrk="0" hangingPunct="0">
              <a:spcBef>
                <a:spcPct val="30000"/>
              </a:spcBef>
              <a:defRPr sz="1200">
                <a:solidFill>
                  <a:schemeClr val="tx1"/>
                </a:solidFill>
                <a:latin typeface="Arial" charset="0"/>
              </a:defRPr>
            </a:lvl4pPr>
            <a:lvl5pPr marL="2018927" indent="-224325" defTabSz="914437" eaLnBrk="0" hangingPunct="0">
              <a:spcBef>
                <a:spcPct val="30000"/>
              </a:spcBef>
              <a:defRPr sz="1200">
                <a:solidFill>
                  <a:schemeClr val="tx1"/>
                </a:solidFill>
                <a:latin typeface="Arial" charset="0"/>
              </a:defRPr>
            </a:lvl5pPr>
            <a:lvl6pPr marL="2467577" indent="-224325" defTabSz="914437" eaLnBrk="0" fontAlgn="base" hangingPunct="0">
              <a:spcBef>
                <a:spcPct val="30000"/>
              </a:spcBef>
              <a:spcAft>
                <a:spcPct val="0"/>
              </a:spcAft>
              <a:defRPr sz="1200">
                <a:solidFill>
                  <a:schemeClr val="tx1"/>
                </a:solidFill>
                <a:latin typeface="Arial" charset="0"/>
              </a:defRPr>
            </a:lvl6pPr>
            <a:lvl7pPr marL="2916227" indent="-224325" defTabSz="914437" eaLnBrk="0" fontAlgn="base" hangingPunct="0">
              <a:spcBef>
                <a:spcPct val="30000"/>
              </a:spcBef>
              <a:spcAft>
                <a:spcPct val="0"/>
              </a:spcAft>
              <a:defRPr sz="1200">
                <a:solidFill>
                  <a:schemeClr val="tx1"/>
                </a:solidFill>
                <a:latin typeface="Arial" charset="0"/>
              </a:defRPr>
            </a:lvl7pPr>
            <a:lvl8pPr marL="3364878" indent="-224325" defTabSz="914437" eaLnBrk="0" fontAlgn="base" hangingPunct="0">
              <a:spcBef>
                <a:spcPct val="30000"/>
              </a:spcBef>
              <a:spcAft>
                <a:spcPct val="0"/>
              </a:spcAft>
              <a:defRPr sz="1200">
                <a:solidFill>
                  <a:schemeClr val="tx1"/>
                </a:solidFill>
                <a:latin typeface="Arial" charset="0"/>
              </a:defRPr>
            </a:lvl8pPr>
            <a:lvl9pPr marL="3813528" indent="-224325" defTabSz="914437"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4742E2FE-7AF7-4A4A-91DE-3D2F2C5201FA}" type="slidenum">
              <a:rPr lang="en-US" altLang="en-US" smtClean="0"/>
              <a:pPr eaLnBrk="1" hangingPunct="1">
                <a:spcBef>
                  <a:spcPct val="0"/>
                </a:spcBef>
              </a:pPr>
              <a:t>45</a:t>
            </a:fld>
            <a:endParaRPr lang="en-US"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a:ln/>
        </p:spPr>
      </p:sp>
      <p:sp>
        <p:nvSpPr>
          <p:cNvPr id="146435" name="Notes Placeholder 2"/>
          <p:cNvSpPr>
            <a:spLocks noGrp="1"/>
          </p:cNvSpPr>
          <p:nvPr>
            <p:ph type="body" idx="1"/>
          </p:nvPr>
        </p:nvSpPr>
        <p:spPr>
          <a:noFill/>
        </p:spPr>
        <p:txBody>
          <a:bodyPr/>
          <a:lstStyle/>
          <a:p>
            <a:r>
              <a:rPr lang="en-US" altLang="en-US"/>
              <a:t>Next, we are going to touch on purchasing.</a:t>
            </a:r>
          </a:p>
          <a:p>
            <a:endParaRPr lang="en-US" altLang="en-US"/>
          </a:p>
          <a:p>
            <a:r>
              <a:rPr lang="en-US" altLang="en-US"/>
              <a:t>FFVP Schools must follow proper procurement procedures. </a:t>
            </a:r>
          </a:p>
        </p:txBody>
      </p:sp>
      <p:sp>
        <p:nvSpPr>
          <p:cNvPr id="146436" name="Slide Number Placeholder 3"/>
          <p:cNvSpPr>
            <a:spLocks noGrp="1"/>
          </p:cNvSpPr>
          <p:nvPr>
            <p:ph type="sldNum" sz="quarter" idx="5"/>
          </p:nvPr>
        </p:nvSpPr>
        <p:spPr>
          <a:noFill/>
        </p:spPr>
        <p:txBody>
          <a:bodyPr/>
          <a:lstStyle>
            <a:lvl1pPr defTabSz="914437" eaLnBrk="0" hangingPunct="0">
              <a:spcBef>
                <a:spcPct val="30000"/>
              </a:spcBef>
              <a:defRPr sz="1200">
                <a:solidFill>
                  <a:schemeClr val="tx1"/>
                </a:solidFill>
                <a:latin typeface="Arial" charset="0"/>
              </a:defRPr>
            </a:lvl1pPr>
            <a:lvl2pPr marL="729057" indent="-280406" defTabSz="914437" eaLnBrk="0" hangingPunct="0">
              <a:spcBef>
                <a:spcPct val="30000"/>
              </a:spcBef>
              <a:defRPr sz="1200">
                <a:solidFill>
                  <a:schemeClr val="tx1"/>
                </a:solidFill>
                <a:latin typeface="Arial" charset="0"/>
              </a:defRPr>
            </a:lvl2pPr>
            <a:lvl3pPr marL="1121626" indent="-224325" defTabSz="914437" eaLnBrk="0" hangingPunct="0">
              <a:spcBef>
                <a:spcPct val="30000"/>
              </a:spcBef>
              <a:defRPr sz="1200">
                <a:solidFill>
                  <a:schemeClr val="tx1"/>
                </a:solidFill>
                <a:latin typeface="Arial" charset="0"/>
              </a:defRPr>
            </a:lvl3pPr>
            <a:lvl4pPr marL="1570276" indent="-224325" defTabSz="914437" eaLnBrk="0" hangingPunct="0">
              <a:spcBef>
                <a:spcPct val="30000"/>
              </a:spcBef>
              <a:defRPr sz="1200">
                <a:solidFill>
                  <a:schemeClr val="tx1"/>
                </a:solidFill>
                <a:latin typeface="Arial" charset="0"/>
              </a:defRPr>
            </a:lvl4pPr>
            <a:lvl5pPr marL="2018927" indent="-224325" defTabSz="914437" eaLnBrk="0" hangingPunct="0">
              <a:spcBef>
                <a:spcPct val="30000"/>
              </a:spcBef>
              <a:defRPr sz="1200">
                <a:solidFill>
                  <a:schemeClr val="tx1"/>
                </a:solidFill>
                <a:latin typeface="Arial" charset="0"/>
              </a:defRPr>
            </a:lvl5pPr>
            <a:lvl6pPr marL="2467577" indent="-224325" defTabSz="914437" eaLnBrk="0" fontAlgn="base" hangingPunct="0">
              <a:spcBef>
                <a:spcPct val="30000"/>
              </a:spcBef>
              <a:spcAft>
                <a:spcPct val="0"/>
              </a:spcAft>
              <a:defRPr sz="1200">
                <a:solidFill>
                  <a:schemeClr val="tx1"/>
                </a:solidFill>
                <a:latin typeface="Arial" charset="0"/>
              </a:defRPr>
            </a:lvl6pPr>
            <a:lvl7pPr marL="2916227" indent="-224325" defTabSz="914437" eaLnBrk="0" fontAlgn="base" hangingPunct="0">
              <a:spcBef>
                <a:spcPct val="30000"/>
              </a:spcBef>
              <a:spcAft>
                <a:spcPct val="0"/>
              </a:spcAft>
              <a:defRPr sz="1200">
                <a:solidFill>
                  <a:schemeClr val="tx1"/>
                </a:solidFill>
                <a:latin typeface="Arial" charset="0"/>
              </a:defRPr>
            </a:lvl7pPr>
            <a:lvl8pPr marL="3364878" indent="-224325" defTabSz="914437" eaLnBrk="0" fontAlgn="base" hangingPunct="0">
              <a:spcBef>
                <a:spcPct val="30000"/>
              </a:spcBef>
              <a:spcAft>
                <a:spcPct val="0"/>
              </a:spcAft>
              <a:defRPr sz="1200">
                <a:solidFill>
                  <a:schemeClr val="tx1"/>
                </a:solidFill>
                <a:latin typeface="Arial" charset="0"/>
              </a:defRPr>
            </a:lvl8pPr>
            <a:lvl9pPr marL="3813528" indent="-224325" defTabSz="914437"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B2C124DA-1465-4B09-95F6-1B572E15E435}" type="slidenum">
              <a:rPr lang="en-US" altLang="en-US" smtClean="0"/>
              <a:pPr eaLnBrk="1" hangingPunct="1">
                <a:spcBef>
                  <a:spcPct val="0"/>
                </a:spcBef>
              </a:pPr>
              <a:t>46</a:t>
            </a:fld>
            <a:endParaRPr lang="en-US"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a:ln/>
        </p:spPr>
      </p:sp>
      <p:sp>
        <p:nvSpPr>
          <p:cNvPr id="147459" name="Notes Placeholder 2"/>
          <p:cNvSpPr>
            <a:spLocks noGrp="1"/>
          </p:cNvSpPr>
          <p:nvPr>
            <p:ph type="body" idx="1"/>
          </p:nvPr>
        </p:nvSpPr>
        <p:spPr>
          <a:noFill/>
        </p:spPr>
        <p:txBody>
          <a:bodyPr/>
          <a:lstStyle/>
          <a:p>
            <a:r>
              <a:rPr lang="en-US" altLang="en-US"/>
              <a:t>Finding suitable vendors or suppliers that provide a reliable supply of produce has been a challenge for a number of schools. Many schools purchase fruits and vegetable from food wholesalers or brokers. The vendors deliver shipments of fresh produce directly to the schools.  </a:t>
            </a:r>
          </a:p>
        </p:txBody>
      </p:sp>
      <p:sp>
        <p:nvSpPr>
          <p:cNvPr id="147460" name="Slide Number Placeholder 3"/>
          <p:cNvSpPr>
            <a:spLocks noGrp="1"/>
          </p:cNvSpPr>
          <p:nvPr>
            <p:ph type="sldNum" sz="quarter" idx="5"/>
          </p:nvPr>
        </p:nvSpPr>
        <p:spPr>
          <a:noFill/>
        </p:spPr>
        <p:txBody>
          <a:bodyPr/>
          <a:lstStyle>
            <a:lvl1pPr defTabSz="914437" eaLnBrk="0" hangingPunct="0">
              <a:spcBef>
                <a:spcPct val="30000"/>
              </a:spcBef>
              <a:defRPr sz="1200">
                <a:solidFill>
                  <a:schemeClr val="tx1"/>
                </a:solidFill>
                <a:latin typeface="Arial" charset="0"/>
              </a:defRPr>
            </a:lvl1pPr>
            <a:lvl2pPr marL="729057" indent="-280406" defTabSz="914437" eaLnBrk="0" hangingPunct="0">
              <a:spcBef>
                <a:spcPct val="30000"/>
              </a:spcBef>
              <a:defRPr sz="1200">
                <a:solidFill>
                  <a:schemeClr val="tx1"/>
                </a:solidFill>
                <a:latin typeface="Arial" charset="0"/>
              </a:defRPr>
            </a:lvl2pPr>
            <a:lvl3pPr marL="1121626" indent="-224325" defTabSz="914437" eaLnBrk="0" hangingPunct="0">
              <a:spcBef>
                <a:spcPct val="30000"/>
              </a:spcBef>
              <a:defRPr sz="1200">
                <a:solidFill>
                  <a:schemeClr val="tx1"/>
                </a:solidFill>
                <a:latin typeface="Arial" charset="0"/>
              </a:defRPr>
            </a:lvl3pPr>
            <a:lvl4pPr marL="1570276" indent="-224325" defTabSz="914437" eaLnBrk="0" hangingPunct="0">
              <a:spcBef>
                <a:spcPct val="30000"/>
              </a:spcBef>
              <a:defRPr sz="1200">
                <a:solidFill>
                  <a:schemeClr val="tx1"/>
                </a:solidFill>
                <a:latin typeface="Arial" charset="0"/>
              </a:defRPr>
            </a:lvl4pPr>
            <a:lvl5pPr marL="2018927" indent="-224325" defTabSz="914437" eaLnBrk="0" hangingPunct="0">
              <a:spcBef>
                <a:spcPct val="30000"/>
              </a:spcBef>
              <a:defRPr sz="1200">
                <a:solidFill>
                  <a:schemeClr val="tx1"/>
                </a:solidFill>
                <a:latin typeface="Arial" charset="0"/>
              </a:defRPr>
            </a:lvl5pPr>
            <a:lvl6pPr marL="2467577" indent="-224325" defTabSz="914437" eaLnBrk="0" fontAlgn="base" hangingPunct="0">
              <a:spcBef>
                <a:spcPct val="30000"/>
              </a:spcBef>
              <a:spcAft>
                <a:spcPct val="0"/>
              </a:spcAft>
              <a:defRPr sz="1200">
                <a:solidFill>
                  <a:schemeClr val="tx1"/>
                </a:solidFill>
                <a:latin typeface="Arial" charset="0"/>
              </a:defRPr>
            </a:lvl6pPr>
            <a:lvl7pPr marL="2916227" indent="-224325" defTabSz="914437" eaLnBrk="0" fontAlgn="base" hangingPunct="0">
              <a:spcBef>
                <a:spcPct val="30000"/>
              </a:spcBef>
              <a:spcAft>
                <a:spcPct val="0"/>
              </a:spcAft>
              <a:defRPr sz="1200">
                <a:solidFill>
                  <a:schemeClr val="tx1"/>
                </a:solidFill>
                <a:latin typeface="Arial" charset="0"/>
              </a:defRPr>
            </a:lvl7pPr>
            <a:lvl8pPr marL="3364878" indent="-224325" defTabSz="914437" eaLnBrk="0" fontAlgn="base" hangingPunct="0">
              <a:spcBef>
                <a:spcPct val="30000"/>
              </a:spcBef>
              <a:spcAft>
                <a:spcPct val="0"/>
              </a:spcAft>
              <a:defRPr sz="1200">
                <a:solidFill>
                  <a:schemeClr val="tx1"/>
                </a:solidFill>
                <a:latin typeface="Arial" charset="0"/>
              </a:defRPr>
            </a:lvl8pPr>
            <a:lvl9pPr marL="3813528" indent="-224325" defTabSz="914437"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E248560C-3D5D-4C73-A0AC-2BA838676A47}" type="slidenum">
              <a:rPr lang="en-US" altLang="en-US" smtClean="0"/>
              <a:pPr eaLnBrk="1" hangingPunct="1">
                <a:spcBef>
                  <a:spcPct val="0"/>
                </a:spcBef>
              </a:pPr>
              <a:t>47</a:t>
            </a:fld>
            <a:endParaRPr lang="en-US"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t>Schools may…</a:t>
            </a:r>
          </a:p>
          <a:p>
            <a:pPr marL="168244" indent="-168244">
              <a:buFont typeface="Arial" pitchFamily="34" charset="0"/>
              <a:buChar char="•"/>
              <a:defRPr/>
            </a:pPr>
            <a:r>
              <a:rPr lang="en-US" dirty="0"/>
              <a:t>Buy produce from your local grocery stores and farmers’ markets, or contact conventional and organic growers, and distributors</a:t>
            </a:r>
          </a:p>
          <a:p>
            <a:pPr marL="616894" lvl="1" indent="-168244">
              <a:buFont typeface="Arial" pitchFamily="34" charset="0"/>
              <a:buChar char="•"/>
              <a:defRPr/>
            </a:pPr>
            <a:r>
              <a:rPr lang="en-US" dirty="0"/>
              <a:t>Local grocery stores and other retailers are not only good suppliers of fruits and vegetables, but also might be valued partners for free nutrition education and promotional activities. </a:t>
            </a:r>
          </a:p>
          <a:p>
            <a:pPr marL="168244" indent="-168244">
              <a:buFont typeface="Arial" pitchFamily="34" charset="0"/>
              <a:buChar char="•"/>
              <a:defRPr/>
            </a:pPr>
            <a:r>
              <a:rPr lang="en-US" dirty="0"/>
              <a:t>Support farm-to-school projects by purchasing fresh fruits and vegetables from growers and farmers in your community</a:t>
            </a:r>
          </a:p>
          <a:p>
            <a:pPr marL="616894" lvl="1" indent="-168244">
              <a:buFont typeface="Arial" pitchFamily="34" charset="0"/>
              <a:buChar char="•"/>
              <a:defRPr/>
            </a:pPr>
            <a:endParaRPr lang="en-US" dirty="0"/>
          </a:p>
        </p:txBody>
      </p:sp>
      <p:sp>
        <p:nvSpPr>
          <p:cNvPr id="148484" name="Slide Number Placeholder 3"/>
          <p:cNvSpPr>
            <a:spLocks noGrp="1"/>
          </p:cNvSpPr>
          <p:nvPr>
            <p:ph type="sldNum" sz="quarter" idx="5"/>
          </p:nvPr>
        </p:nvSpPr>
        <p:spPr>
          <a:noFill/>
        </p:spPr>
        <p:txBody>
          <a:bodyPr/>
          <a:lstStyle>
            <a:lvl1pPr defTabSz="914437" eaLnBrk="0" hangingPunct="0">
              <a:spcBef>
                <a:spcPct val="30000"/>
              </a:spcBef>
              <a:defRPr sz="1200">
                <a:solidFill>
                  <a:schemeClr val="tx1"/>
                </a:solidFill>
                <a:latin typeface="Arial" charset="0"/>
              </a:defRPr>
            </a:lvl1pPr>
            <a:lvl2pPr marL="729057" indent="-280406" defTabSz="914437" eaLnBrk="0" hangingPunct="0">
              <a:spcBef>
                <a:spcPct val="30000"/>
              </a:spcBef>
              <a:defRPr sz="1200">
                <a:solidFill>
                  <a:schemeClr val="tx1"/>
                </a:solidFill>
                <a:latin typeface="Arial" charset="0"/>
              </a:defRPr>
            </a:lvl2pPr>
            <a:lvl3pPr marL="1121626" indent="-224325" defTabSz="914437" eaLnBrk="0" hangingPunct="0">
              <a:spcBef>
                <a:spcPct val="30000"/>
              </a:spcBef>
              <a:defRPr sz="1200">
                <a:solidFill>
                  <a:schemeClr val="tx1"/>
                </a:solidFill>
                <a:latin typeface="Arial" charset="0"/>
              </a:defRPr>
            </a:lvl3pPr>
            <a:lvl4pPr marL="1570276" indent="-224325" defTabSz="914437" eaLnBrk="0" hangingPunct="0">
              <a:spcBef>
                <a:spcPct val="30000"/>
              </a:spcBef>
              <a:defRPr sz="1200">
                <a:solidFill>
                  <a:schemeClr val="tx1"/>
                </a:solidFill>
                <a:latin typeface="Arial" charset="0"/>
              </a:defRPr>
            </a:lvl4pPr>
            <a:lvl5pPr marL="2018927" indent="-224325" defTabSz="914437" eaLnBrk="0" hangingPunct="0">
              <a:spcBef>
                <a:spcPct val="30000"/>
              </a:spcBef>
              <a:defRPr sz="1200">
                <a:solidFill>
                  <a:schemeClr val="tx1"/>
                </a:solidFill>
                <a:latin typeface="Arial" charset="0"/>
              </a:defRPr>
            </a:lvl5pPr>
            <a:lvl6pPr marL="2467577" indent="-224325" defTabSz="914437" eaLnBrk="0" fontAlgn="base" hangingPunct="0">
              <a:spcBef>
                <a:spcPct val="30000"/>
              </a:spcBef>
              <a:spcAft>
                <a:spcPct val="0"/>
              </a:spcAft>
              <a:defRPr sz="1200">
                <a:solidFill>
                  <a:schemeClr val="tx1"/>
                </a:solidFill>
                <a:latin typeface="Arial" charset="0"/>
              </a:defRPr>
            </a:lvl6pPr>
            <a:lvl7pPr marL="2916227" indent="-224325" defTabSz="914437" eaLnBrk="0" fontAlgn="base" hangingPunct="0">
              <a:spcBef>
                <a:spcPct val="30000"/>
              </a:spcBef>
              <a:spcAft>
                <a:spcPct val="0"/>
              </a:spcAft>
              <a:defRPr sz="1200">
                <a:solidFill>
                  <a:schemeClr val="tx1"/>
                </a:solidFill>
                <a:latin typeface="Arial" charset="0"/>
              </a:defRPr>
            </a:lvl7pPr>
            <a:lvl8pPr marL="3364878" indent="-224325" defTabSz="914437" eaLnBrk="0" fontAlgn="base" hangingPunct="0">
              <a:spcBef>
                <a:spcPct val="30000"/>
              </a:spcBef>
              <a:spcAft>
                <a:spcPct val="0"/>
              </a:spcAft>
              <a:defRPr sz="1200">
                <a:solidFill>
                  <a:schemeClr val="tx1"/>
                </a:solidFill>
                <a:latin typeface="Arial" charset="0"/>
              </a:defRPr>
            </a:lvl8pPr>
            <a:lvl9pPr marL="3813528" indent="-224325" defTabSz="914437"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16ECB14F-67D3-4672-A92D-C51B22096CDB}" type="slidenum">
              <a:rPr lang="en-US" altLang="en-US" smtClean="0"/>
              <a:pPr eaLnBrk="1" hangingPunct="1">
                <a:spcBef>
                  <a:spcPct val="0"/>
                </a:spcBef>
              </a:pPr>
              <a:t>48</a:t>
            </a:fld>
            <a:endParaRPr lang="en-US"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a:ln/>
        </p:spPr>
      </p:sp>
      <p:sp>
        <p:nvSpPr>
          <p:cNvPr id="149507" name="Notes Placeholder 2"/>
          <p:cNvSpPr>
            <a:spLocks noGrp="1"/>
          </p:cNvSpPr>
          <p:nvPr>
            <p:ph type="body" idx="1"/>
          </p:nvPr>
        </p:nvSpPr>
        <p:spPr>
          <a:noFill/>
        </p:spPr>
        <p:txBody>
          <a:bodyPr/>
          <a:lstStyle/>
          <a:p>
            <a:pPr marL="616894" lvl="1" indent="-168244">
              <a:buFontTx/>
              <a:buChar char="•"/>
            </a:pPr>
            <a:r>
              <a:rPr lang="en-US" altLang="en-US" dirty="0"/>
              <a:t>You cannot use entitlement dollars for FFVP, and then claim for reimbursement – this is ‘double-dipping’</a:t>
            </a:r>
          </a:p>
        </p:txBody>
      </p:sp>
      <p:sp>
        <p:nvSpPr>
          <p:cNvPr id="149508" name="Slide Number Placeholder 3"/>
          <p:cNvSpPr>
            <a:spLocks noGrp="1"/>
          </p:cNvSpPr>
          <p:nvPr>
            <p:ph type="sldNum" sz="quarter" idx="5"/>
          </p:nvPr>
        </p:nvSpPr>
        <p:spPr>
          <a:noFill/>
        </p:spPr>
        <p:txBody>
          <a:bodyPr/>
          <a:lstStyle>
            <a:lvl1pPr defTabSz="914437" eaLnBrk="0" hangingPunct="0">
              <a:spcBef>
                <a:spcPct val="30000"/>
              </a:spcBef>
              <a:defRPr sz="1200">
                <a:solidFill>
                  <a:schemeClr val="tx1"/>
                </a:solidFill>
                <a:latin typeface="Arial" charset="0"/>
              </a:defRPr>
            </a:lvl1pPr>
            <a:lvl2pPr marL="729057" indent="-280406" defTabSz="914437" eaLnBrk="0" hangingPunct="0">
              <a:spcBef>
                <a:spcPct val="30000"/>
              </a:spcBef>
              <a:defRPr sz="1200">
                <a:solidFill>
                  <a:schemeClr val="tx1"/>
                </a:solidFill>
                <a:latin typeface="Arial" charset="0"/>
              </a:defRPr>
            </a:lvl2pPr>
            <a:lvl3pPr marL="1121626" indent="-224325" defTabSz="914437" eaLnBrk="0" hangingPunct="0">
              <a:spcBef>
                <a:spcPct val="30000"/>
              </a:spcBef>
              <a:defRPr sz="1200">
                <a:solidFill>
                  <a:schemeClr val="tx1"/>
                </a:solidFill>
                <a:latin typeface="Arial" charset="0"/>
              </a:defRPr>
            </a:lvl3pPr>
            <a:lvl4pPr marL="1570276" indent="-224325" defTabSz="914437" eaLnBrk="0" hangingPunct="0">
              <a:spcBef>
                <a:spcPct val="30000"/>
              </a:spcBef>
              <a:defRPr sz="1200">
                <a:solidFill>
                  <a:schemeClr val="tx1"/>
                </a:solidFill>
                <a:latin typeface="Arial" charset="0"/>
              </a:defRPr>
            </a:lvl4pPr>
            <a:lvl5pPr marL="2018927" indent="-224325" defTabSz="914437" eaLnBrk="0" hangingPunct="0">
              <a:spcBef>
                <a:spcPct val="30000"/>
              </a:spcBef>
              <a:defRPr sz="1200">
                <a:solidFill>
                  <a:schemeClr val="tx1"/>
                </a:solidFill>
                <a:latin typeface="Arial" charset="0"/>
              </a:defRPr>
            </a:lvl5pPr>
            <a:lvl6pPr marL="2467577" indent="-224325" defTabSz="914437" eaLnBrk="0" fontAlgn="base" hangingPunct="0">
              <a:spcBef>
                <a:spcPct val="30000"/>
              </a:spcBef>
              <a:spcAft>
                <a:spcPct val="0"/>
              </a:spcAft>
              <a:defRPr sz="1200">
                <a:solidFill>
                  <a:schemeClr val="tx1"/>
                </a:solidFill>
                <a:latin typeface="Arial" charset="0"/>
              </a:defRPr>
            </a:lvl6pPr>
            <a:lvl7pPr marL="2916227" indent="-224325" defTabSz="914437" eaLnBrk="0" fontAlgn="base" hangingPunct="0">
              <a:spcBef>
                <a:spcPct val="30000"/>
              </a:spcBef>
              <a:spcAft>
                <a:spcPct val="0"/>
              </a:spcAft>
              <a:defRPr sz="1200">
                <a:solidFill>
                  <a:schemeClr val="tx1"/>
                </a:solidFill>
                <a:latin typeface="Arial" charset="0"/>
              </a:defRPr>
            </a:lvl7pPr>
            <a:lvl8pPr marL="3364878" indent="-224325" defTabSz="914437" eaLnBrk="0" fontAlgn="base" hangingPunct="0">
              <a:spcBef>
                <a:spcPct val="30000"/>
              </a:spcBef>
              <a:spcAft>
                <a:spcPct val="0"/>
              </a:spcAft>
              <a:defRPr sz="1200">
                <a:solidFill>
                  <a:schemeClr val="tx1"/>
                </a:solidFill>
                <a:latin typeface="Arial" charset="0"/>
              </a:defRPr>
            </a:lvl8pPr>
            <a:lvl9pPr marL="3813528" indent="-224325" defTabSz="914437"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9346DD20-22D6-42F6-9D88-DFD6CE0E39E7}" type="slidenum">
              <a:rPr lang="en-US" altLang="en-US" smtClean="0"/>
              <a:pPr eaLnBrk="1" hangingPunct="1">
                <a:spcBef>
                  <a:spcPct val="0"/>
                </a:spcBef>
              </a:pPr>
              <a:t>49</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t>South Dakota was granted inclusion to the Fresh Fruit and Vegetable Program in 2004.  Previously,</a:t>
            </a:r>
            <a:r>
              <a:rPr lang="en-US" baseline="0" dirty="0"/>
              <a:t> the FFVP was primarily a test program.  The FFVP became a permanent program the same year.  As of 2008, the Farm Bill became the primary source </a:t>
            </a:r>
            <a:r>
              <a:rPr lang="en-US" baseline="0"/>
              <a:t>of funding for the FFVP.</a:t>
            </a:r>
            <a:endParaRPr lang="en-US" dirty="0"/>
          </a:p>
        </p:txBody>
      </p:sp>
      <p:sp>
        <p:nvSpPr>
          <p:cNvPr id="111620" name="Slide Number Placeholder 3"/>
          <p:cNvSpPr>
            <a:spLocks noGrp="1"/>
          </p:cNvSpPr>
          <p:nvPr>
            <p:ph type="sldNum" sz="quarter" idx="5"/>
          </p:nvPr>
        </p:nvSpPr>
        <p:spPr>
          <a:noFill/>
        </p:spPr>
        <p:txBody>
          <a:bodyPr/>
          <a:lstStyle>
            <a:lvl1pPr defTabSz="914437" eaLnBrk="0" hangingPunct="0">
              <a:spcBef>
                <a:spcPct val="30000"/>
              </a:spcBef>
              <a:defRPr sz="1200">
                <a:solidFill>
                  <a:schemeClr val="tx1"/>
                </a:solidFill>
                <a:latin typeface="Arial" charset="0"/>
              </a:defRPr>
            </a:lvl1pPr>
            <a:lvl2pPr marL="729057" indent="-280406" defTabSz="914437" eaLnBrk="0" hangingPunct="0">
              <a:spcBef>
                <a:spcPct val="30000"/>
              </a:spcBef>
              <a:defRPr sz="1200">
                <a:solidFill>
                  <a:schemeClr val="tx1"/>
                </a:solidFill>
                <a:latin typeface="Arial" charset="0"/>
              </a:defRPr>
            </a:lvl2pPr>
            <a:lvl3pPr marL="1121626" indent="-224325" defTabSz="914437" eaLnBrk="0" hangingPunct="0">
              <a:spcBef>
                <a:spcPct val="30000"/>
              </a:spcBef>
              <a:defRPr sz="1200">
                <a:solidFill>
                  <a:schemeClr val="tx1"/>
                </a:solidFill>
                <a:latin typeface="Arial" charset="0"/>
              </a:defRPr>
            </a:lvl3pPr>
            <a:lvl4pPr marL="1570276" indent="-224325" defTabSz="914437" eaLnBrk="0" hangingPunct="0">
              <a:spcBef>
                <a:spcPct val="30000"/>
              </a:spcBef>
              <a:defRPr sz="1200">
                <a:solidFill>
                  <a:schemeClr val="tx1"/>
                </a:solidFill>
                <a:latin typeface="Arial" charset="0"/>
              </a:defRPr>
            </a:lvl4pPr>
            <a:lvl5pPr marL="2018927" indent="-224325" defTabSz="914437" eaLnBrk="0" hangingPunct="0">
              <a:spcBef>
                <a:spcPct val="30000"/>
              </a:spcBef>
              <a:defRPr sz="1200">
                <a:solidFill>
                  <a:schemeClr val="tx1"/>
                </a:solidFill>
                <a:latin typeface="Arial" charset="0"/>
              </a:defRPr>
            </a:lvl5pPr>
            <a:lvl6pPr marL="2467577" indent="-224325" defTabSz="914437" eaLnBrk="0" fontAlgn="base" hangingPunct="0">
              <a:spcBef>
                <a:spcPct val="30000"/>
              </a:spcBef>
              <a:spcAft>
                <a:spcPct val="0"/>
              </a:spcAft>
              <a:defRPr sz="1200">
                <a:solidFill>
                  <a:schemeClr val="tx1"/>
                </a:solidFill>
                <a:latin typeface="Arial" charset="0"/>
              </a:defRPr>
            </a:lvl6pPr>
            <a:lvl7pPr marL="2916227" indent="-224325" defTabSz="914437" eaLnBrk="0" fontAlgn="base" hangingPunct="0">
              <a:spcBef>
                <a:spcPct val="30000"/>
              </a:spcBef>
              <a:spcAft>
                <a:spcPct val="0"/>
              </a:spcAft>
              <a:defRPr sz="1200">
                <a:solidFill>
                  <a:schemeClr val="tx1"/>
                </a:solidFill>
                <a:latin typeface="Arial" charset="0"/>
              </a:defRPr>
            </a:lvl7pPr>
            <a:lvl8pPr marL="3364878" indent="-224325" defTabSz="914437" eaLnBrk="0" fontAlgn="base" hangingPunct="0">
              <a:spcBef>
                <a:spcPct val="30000"/>
              </a:spcBef>
              <a:spcAft>
                <a:spcPct val="0"/>
              </a:spcAft>
              <a:defRPr sz="1200">
                <a:solidFill>
                  <a:schemeClr val="tx1"/>
                </a:solidFill>
                <a:latin typeface="Arial" charset="0"/>
              </a:defRPr>
            </a:lvl8pPr>
            <a:lvl9pPr marL="3813528" indent="-224325" defTabSz="914437"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AF277A8-860C-4DD7-8BAB-DF31A7E03EDD}" type="slidenum">
              <a:rPr lang="en-US" altLang="en-US" smtClean="0"/>
              <a:pPr eaLnBrk="1" hangingPunct="1">
                <a:spcBef>
                  <a:spcPct val="0"/>
                </a:spcBef>
              </a:pPr>
              <a:t>5</a:t>
            </a:fld>
            <a:endParaRPr lang="en-US"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a:ln/>
        </p:spPr>
      </p:sp>
      <p:sp>
        <p:nvSpPr>
          <p:cNvPr id="150531" name="Notes Placeholder 2"/>
          <p:cNvSpPr>
            <a:spLocks noGrp="1"/>
          </p:cNvSpPr>
          <p:nvPr>
            <p:ph type="body" idx="1"/>
          </p:nvPr>
        </p:nvSpPr>
        <p:spPr>
          <a:noFill/>
        </p:spPr>
        <p:txBody>
          <a:bodyPr/>
          <a:lstStyle/>
          <a:p>
            <a:r>
              <a:rPr lang="en-US" altLang="en-US" dirty="0"/>
              <a:t>When you are purchasing fresh produce, including produce from local vendors, proper procurement procedures must be followed. </a:t>
            </a:r>
          </a:p>
          <a:p>
            <a:endParaRPr lang="en-US" altLang="en-US" dirty="0"/>
          </a:p>
          <a:p>
            <a:endParaRPr lang="en-US" altLang="en-US" baseline="0" dirty="0"/>
          </a:p>
          <a:p>
            <a:r>
              <a:rPr lang="en-US" altLang="en-US" dirty="0"/>
              <a:t>Buy American whenever possible.</a:t>
            </a:r>
          </a:p>
        </p:txBody>
      </p:sp>
      <p:sp>
        <p:nvSpPr>
          <p:cNvPr id="150532" name="Slide Number Placeholder 3"/>
          <p:cNvSpPr>
            <a:spLocks noGrp="1"/>
          </p:cNvSpPr>
          <p:nvPr>
            <p:ph type="sldNum" sz="quarter" idx="5"/>
          </p:nvPr>
        </p:nvSpPr>
        <p:spPr>
          <a:noFill/>
        </p:spPr>
        <p:txBody>
          <a:bodyPr/>
          <a:lstStyle>
            <a:lvl1pPr defTabSz="914437" eaLnBrk="0" hangingPunct="0">
              <a:spcBef>
                <a:spcPct val="30000"/>
              </a:spcBef>
              <a:defRPr sz="1200">
                <a:solidFill>
                  <a:schemeClr val="tx1"/>
                </a:solidFill>
                <a:latin typeface="Arial" charset="0"/>
              </a:defRPr>
            </a:lvl1pPr>
            <a:lvl2pPr marL="729057" indent="-280406" defTabSz="914437" eaLnBrk="0" hangingPunct="0">
              <a:spcBef>
                <a:spcPct val="30000"/>
              </a:spcBef>
              <a:defRPr sz="1200">
                <a:solidFill>
                  <a:schemeClr val="tx1"/>
                </a:solidFill>
                <a:latin typeface="Arial" charset="0"/>
              </a:defRPr>
            </a:lvl2pPr>
            <a:lvl3pPr marL="1121626" indent="-224325" defTabSz="914437" eaLnBrk="0" hangingPunct="0">
              <a:spcBef>
                <a:spcPct val="30000"/>
              </a:spcBef>
              <a:defRPr sz="1200">
                <a:solidFill>
                  <a:schemeClr val="tx1"/>
                </a:solidFill>
                <a:latin typeface="Arial" charset="0"/>
              </a:defRPr>
            </a:lvl3pPr>
            <a:lvl4pPr marL="1570276" indent="-224325" defTabSz="914437" eaLnBrk="0" hangingPunct="0">
              <a:spcBef>
                <a:spcPct val="30000"/>
              </a:spcBef>
              <a:defRPr sz="1200">
                <a:solidFill>
                  <a:schemeClr val="tx1"/>
                </a:solidFill>
                <a:latin typeface="Arial" charset="0"/>
              </a:defRPr>
            </a:lvl4pPr>
            <a:lvl5pPr marL="2018927" indent="-224325" defTabSz="914437" eaLnBrk="0" hangingPunct="0">
              <a:spcBef>
                <a:spcPct val="30000"/>
              </a:spcBef>
              <a:defRPr sz="1200">
                <a:solidFill>
                  <a:schemeClr val="tx1"/>
                </a:solidFill>
                <a:latin typeface="Arial" charset="0"/>
              </a:defRPr>
            </a:lvl5pPr>
            <a:lvl6pPr marL="2467577" indent="-224325" defTabSz="914437" eaLnBrk="0" fontAlgn="base" hangingPunct="0">
              <a:spcBef>
                <a:spcPct val="30000"/>
              </a:spcBef>
              <a:spcAft>
                <a:spcPct val="0"/>
              </a:spcAft>
              <a:defRPr sz="1200">
                <a:solidFill>
                  <a:schemeClr val="tx1"/>
                </a:solidFill>
                <a:latin typeface="Arial" charset="0"/>
              </a:defRPr>
            </a:lvl6pPr>
            <a:lvl7pPr marL="2916227" indent="-224325" defTabSz="914437" eaLnBrk="0" fontAlgn="base" hangingPunct="0">
              <a:spcBef>
                <a:spcPct val="30000"/>
              </a:spcBef>
              <a:spcAft>
                <a:spcPct val="0"/>
              </a:spcAft>
              <a:defRPr sz="1200">
                <a:solidFill>
                  <a:schemeClr val="tx1"/>
                </a:solidFill>
                <a:latin typeface="Arial" charset="0"/>
              </a:defRPr>
            </a:lvl7pPr>
            <a:lvl8pPr marL="3364878" indent="-224325" defTabSz="914437" eaLnBrk="0" fontAlgn="base" hangingPunct="0">
              <a:spcBef>
                <a:spcPct val="30000"/>
              </a:spcBef>
              <a:spcAft>
                <a:spcPct val="0"/>
              </a:spcAft>
              <a:defRPr sz="1200">
                <a:solidFill>
                  <a:schemeClr val="tx1"/>
                </a:solidFill>
                <a:latin typeface="Arial" charset="0"/>
              </a:defRPr>
            </a:lvl8pPr>
            <a:lvl9pPr marL="3813528" indent="-224325" defTabSz="914437"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B4354A7D-ECF0-4F23-A40D-80EB5A6837CA}" type="slidenum">
              <a:rPr lang="en-US" altLang="en-US" smtClean="0"/>
              <a:pPr eaLnBrk="1" hangingPunct="1">
                <a:spcBef>
                  <a:spcPct val="0"/>
                </a:spcBef>
              </a:pPr>
              <a:t>50</a:t>
            </a:fld>
            <a:endParaRPr lang="en-US"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a:ln/>
        </p:spPr>
      </p:sp>
      <p:sp>
        <p:nvSpPr>
          <p:cNvPr id="151555" name="Notes Placeholder 2"/>
          <p:cNvSpPr>
            <a:spLocks noGrp="1"/>
          </p:cNvSpPr>
          <p:nvPr>
            <p:ph type="body" idx="1"/>
          </p:nvPr>
        </p:nvSpPr>
        <p:spPr>
          <a:noFill/>
        </p:spPr>
        <p:txBody>
          <a:bodyPr/>
          <a:lstStyle/>
          <a:p>
            <a:r>
              <a:rPr lang="en-US" altLang="en-US" dirty="0"/>
              <a:t>Consider various avenues of where to purchase produce from, in order to follow procurement requirements.</a:t>
            </a:r>
          </a:p>
          <a:p>
            <a:endParaRPr lang="en-US" alt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a:t>Request</a:t>
            </a:r>
            <a:r>
              <a:rPr lang="en-US" altLang="en-US" baseline="0" dirty="0"/>
              <a:t> quotes from local grocers and suppliers.  Keep the communication on file, and select the option that is the best for your school.  </a:t>
            </a:r>
          </a:p>
          <a:p>
            <a:endParaRPr lang="en-US" altLang="en-US" dirty="0"/>
          </a:p>
        </p:txBody>
      </p:sp>
      <p:sp>
        <p:nvSpPr>
          <p:cNvPr id="151556" name="Slide Number Placeholder 3"/>
          <p:cNvSpPr>
            <a:spLocks noGrp="1"/>
          </p:cNvSpPr>
          <p:nvPr>
            <p:ph type="sldNum" sz="quarter" idx="5"/>
          </p:nvPr>
        </p:nvSpPr>
        <p:spPr>
          <a:noFill/>
        </p:spPr>
        <p:txBody>
          <a:bodyPr/>
          <a:lstStyle>
            <a:lvl1pPr defTabSz="914437" eaLnBrk="0" hangingPunct="0">
              <a:defRPr>
                <a:solidFill>
                  <a:schemeClr val="tx1"/>
                </a:solidFill>
                <a:latin typeface="Arial" charset="0"/>
              </a:defRPr>
            </a:lvl1pPr>
            <a:lvl2pPr marL="729057" indent="-280406" defTabSz="914437" eaLnBrk="0" hangingPunct="0">
              <a:defRPr>
                <a:solidFill>
                  <a:schemeClr val="tx1"/>
                </a:solidFill>
                <a:latin typeface="Arial" charset="0"/>
              </a:defRPr>
            </a:lvl2pPr>
            <a:lvl3pPr marL="1121626" indent="-224325" defTabSz="914437" eaLnBrk="0" hangingPunct="0">
              <a:defRPr>
                <a:solidFill>
                  <a:schemeClr val="tx1"/>
                </a:solidFill>
                <a:latin typeface="Arial" charset="0"/>
              </a:defRPr>
            </a:lvl3pPr>
            <a:lvl4pPr marL="1570276" indent="-224325" defTabSz="914437" eaLnBrk="0" hangingPunct="0">
              <a:defRPr>
                <a:solidFill>
                  <a:schemeClr val="tx1"/>
                </a:solidFill>
                <a:latin typeface="Arial" charset="0"/>
              </a:defRPr>
            </a:lvl4pPr>
            <a:lvl5pPr marL="2018927" indent="-224325" defTabSz="914437" eaLnBrk="0" hangingPunct="0">
              <a:defRPr>
                <a:solidFill>
                  <a:schemeClr val="tx1"/>
                </a:solidFill>
                <a:latin typeface="Arial" charset="0"/>
              </a:defRPr>
            </a:lvl5pPr>
            <a:lvl6pPr marL="2467577" indent="-224325" defTabSz="914437" eaLnBrk="0" fontAlgn="base" hangingPunct="0">
              <a:spcBef>
                <a:spcPct val="0"/>
              </a:spcBef>
              <a:spcAft>
                <a:spcPct val="0"/>
              </a:spcAft>
              <a:defRPr>
                <a:solidFill>
                  <a:schemeClr val="tx1"/>
                </a:solidFill>
                <a:latin typeface="Arial" charset="0"/>
              </a:defRPr>
            </a:lvl6pPr>
            <a:lvl7pPr marL="2916227" indent="-224325" defTabSz="914437" eaLnBrk="0" fontAlgn="base" hangingPunct="0">
              <a:spcBef>
                <a:spcPct val="0"/>
              </a:spcBef>
              <a:spcAft>
                <a:spcPct val="0"/>
              </a:spcAft>
              <a:defRPr>
                <a:solidFill>
                  <a:schemeClr val="tx1"/>
                </a:solidFill>
                <a:latin typeface="Arial" charset="0"/>
              </a:defRPr>
            </a:lvl7pPr>
            <a:lvl8pPr marL="3364878" indent="-224325" defTabSz="914437" eaLnBrk="0" fontAlgn="base" hangingPunct="0">
              <a:spcBef>
                <a:spcPct val="0"/>
              </a:spcBef>
              <a:spcAft>
                <a:spcPct val="0"/>
              </a:spcAft>
              <a:defRPr>
                <a:solidFill>
                  <a:schemeClr val="tx1"/>
                </a:solidFill>
                <a:latin typeface="Arial" charset="0"/>
              </a:defRPr>
            </a:lvl8pPr>
            <a:lvl9pPr marL="3813528" indent="-224325" defTabSz="914437" eaLnBrk="0" fontAlgn="base" hangingPunct="0">
              <a:spcBef>
                <a:spcPct val="0"/>
              </a:spcBef>
              <a:spcAft>
                <a:spcPct val="0"/>
              </a:spcAft>
              <a:defRPr>
                <a:solidFill>
                  <a:schemeClr val="tx1"/>
                </a:solidFill>
                <a:latin typeface="Arial" charset="0"/>
              </a:defRPr>
            </a:lvl9pPr>
          </a:lstStyle>
          <a:p>
            <a:pPr eaLnBrk="1" hangingPunct="1"/>
            <a:fld id="{D9419EFB-E5B8-4ACD-8D57-2B7C5BFB3FF8}" type="slidenum">
              <a:rPr lang="en-US" altLang="en-US" smtClean="0"/>
              <a:pPr eaLnBrk="1" hangingPunct="1"/>
              <a:t>51</a:t>
            </a:fld>
            <a:endParaRPr lang="en-US"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a:ln/>
        </p:spPr>
      </p:sp>
      <p:sp>
        <p:nvSpPr>
          <p:cNvPr id="152579" name="Notes Placeholder 2"/>
          <p:cNvSpPr>
            <a:spLocks noGrp="1"/>
          </p:cNvSpPr>
          <p:nvPr>
            <p:ph type="body" idx="1"/>
          </p:nvPr>
        </p:nvSpPr>
        <p:spPr>
          <a:noFill/>
        </p:spPr>
        <p:txBody>
          <a:bodyPr/>
          <a:lstStyle/>
          <a:p>
            <a:r>
              <a:rPr lang="en-US" altLang="en-US" dirty="0"/>
              <a:t>Produce specifications may be needed to ensure quality produce. Also make sure to not creat</a:t>
            </a:r>
            <a:r>
              <a:rPr lang="en-US" altLang="en-US" baseline="0" dirty="0"/>
              <a:t>e specifications that are too specific.  Ask what various grocers can provide, and let them know what you are looking for.</a:t>
            </a:r>
            <a:endParaRPr lang="en-US" altLang="en-US" dirty="0"/>
          </a:p>
        </p:txBody>
      </p:sp>
      <p:sp>
        <p:nvSpPr>
          <p:cNvPr id="152580" name="Slide Number Placeholder 3"/>
          <p:cNvSpPr>
            <a:spLocks noGrp="1"/>
          </p:cNvSpPr>
          <p:nvPr>
            <p:ph type="sldNum" sz="quarter" idx="5"/>
          </p:nvPr>
        </p:nvSpPr>
        <p:spPr>
          <a:noFill/>
        </p:spPr>
        <p:txBody>
          <a:bodyPr/>
          <a:lstStyle>
            <a:lvl1pPr defTabSz="914437" eaLnBrk="0" hangingPunct="0">
              <a:spcBef>
                <a:spcPct val="30000"/>
              </a:spcBef>
              <a:defRPr sz="1200">
                <a:solidFill>
                  <a:schemeClr val="tx1"/>
                </a:solidFill>
                <a:latin typeface="Arial" charset="0"/>
              </a:defRPr>
            </a:lvl1pPr>
            <a:lvl2pPr marL="729057" indent="-280406" defTabSz="914437" eaLnBrk="0" hangingPunct="0">
              <a:spcBef>
                <a:spcPct val="30000"/>
              </a:spcBef>
              <a:defRPr sz="1200">
                <a:solidFill>
                  <a:schemeClr val="tx1"/>
                </a:solidFill>
                <a:latin typeface="Arial" charset="0"/>
              </a:defRPr>
            </a:lvl2pPr>
            <a:lvl3pPr marL="1121626" indent="-224325" defTabSz="914437" eaLnBrk="0" hangingPunct="0">
              <a:spcBef>
                <a:spcPct val="30000"/>
              </a:spcBef>
              <a:defRPr sz="1200">
                <a:solidFill>
                  <a:schemeClr val="tx1"/>
                </a:solidFill>
                <a:latin typeface="Arial" charset="0"/>
              </a:defRPr>
            </a:lvl3pPr>
            <a:lvl4pPr marL="1570276" indent="-224325" defTabSz="914437" eaLnBrk="0" hangingPunct="0">
              <a:spcBef>
                <a:spcPct val="30000"/>
              </a:spcBef>
              <a:defRPr sz="1200">
                <a:solidFill>
                  <a:schemeClr val="tx1"/>
                </a:solidFill>
                <a:latin typeface="Arial" charset="0"/>
              </a:defRPr>
            </a:lvl4pPr>
            <a:lvl5pPr marL="2018927" indent="-224325" defTabSz="914437" eaLnBrk="0" hangingPunct="0">
              <a:spcBef>
                <a:spcPct val="30000"/>
              </a:spcBef>
              <a:defRPr sz="1200">
                <a:solidFill>
                  <a:schemeClr val="tx1"/>
                </a:solidFill>
                <a:latin typeface="Arial" charset="0"/>
              </a:defRPr>
            </a:lvl5pPr>
            <a:lvl6pPr marL="2467577" indent="-224325" defTabSz="914437" eaLnBrk="0" fontAlgn="base" hangingPunct="0">
              <a:spcBef>
                <a:spcPct val="30000"/>
              </a:spcBef>
              <a:spcAft>
                <a:spcPct val="0"/>
              </a:spcAft>
              <a:defRPr sz="1200">
                <a:solidFill>
                  <a:schemeClr val="tx1"/>
                </a:solidFill>
                <a:latin typeface="Arial" charset="0"/>
              </a:defRPr>
            </a:lvl6pPr>
            <a:lvl7pPr marL="2916227" indent="-224325" defTabSz="914437" eaLnBrk="0" fontAlgn="base" hangingPunct="0">
              <a:spcBef>
                <a:spcPct val="30000"/>
              </a:spcBef>
              <a:spcAft>
                <a:spcPct val="0"/>
              </a:spcAft>
              <a:defRPr sz="1200">
                <a:solidFill>
                  <a:schemeClr val="tx1"/>
                </a:solidFill>
                <a:latin typeface="Arial" charset="0"/>
              </a:defRPr>
            </a:lvl7pPr>
            <a:lvl8pPr marL="3364878" indent="-224325" defTabSz="914437" eaLnBrk="0" fontAlgn="base" hangingPunct="0">
              <a:spcBef>
                <a:spcPct val="30000"/>
              </a:spcBef>
              <a:spcAft>
                <a:spcPct val="0"/>
              </a:spcAft>
              <a:defRPr sz="1200">
                <a:solidFill>
                  <a:schemeClr val="tx1"/>
                </a:solidFill>
                <a:latin typeface="Arial" charset="0"/>
              </a:defRPr>
            </a:lvl8pPr>
            <a:lvl9pPr marL="3813528" indent="-224325" defTabSz="914437"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EC02D354-90A5-456B-87CA-F7F48674A5D0}" type="slidenum">
              <a:rPr lang="en-US" altLang="en-US" smtClean="0"/>
              <a:pPr eaLnBrk="1" hangingPunct="1">
                <a:spcBef>
                  <a:spcPct val="0"/>
                </a:spcBef>
              </a:pPr>
              <a:t>52</a:t>
            </a:fld>
            <a:endParaRPr lang="en-US"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a:ln/>
        </p:spPr>
      </p:sp>
      <p:sp>
        <p:nvSpPr>
          <p:cNvPr id="153603" name="Notes Placeholder 2"/>
          <p:cNvSpPr>
            <a:spLocks noGrp="1"/>
          </p:cNvSpPr>
          <p:nvPr>
            <p:ph type="body" idx="1"/>
          </p:nvPr>
        </p:nvSpPr>
        <p:spPr>
          <a:noFill/>
        </p:spPr>
        <p:txBody>
          <a:bodyPr/>
          <a:lstStyle/>
          <a:p>
            <a:r>
              <a:rPr lang="en-US" altLang="en-US" dirty="0"/>
              <a:t>Keep your invoices!  Keep the invoices on file, and organize by month.  These invoices will be looked at on an administrative</a:t>
            </a:r>
            <a:r>
              <a:rPr lang="en-US" altLang="en-US" baseline="0" dirty="0"/>
              <a:t> review.</a:t>
            </a:r>
          </a:p>
          <a:p>
            <a:r>
              <a:rPr lang="en-US" altLang="en-US" baseline="0" dirty="0"/>
              <a:t>  - If not separated, this is OK, but keep a copy of the invoices specifically for tracking of FFVP; I would suggest highlighting the items on the invoice copies which were used for FFVP – this will make things easier for submitting claims, and for a future review.  </a:t>
            </a:r>
            <a:endParaRPr lang="en-US" altLang="en-US" dirty="0"/>
          </a:p>
        </p:txBody>
      </p:sp>
      <p:sp>
        <p:nvSpPr>
          <p:cNvPr id="153604" name="Slide Number Placeholder 3"/>
          <p:cNvSpPr>
            <a:spLocks noGrp="1"/>
          </p:cNvSpPr>
          <p:nvPr>
            <p:ph type="sldNum" sz="quarter" idx="5"/>
          </p:nvPr>
        </p:nvSpPr>
        <p:spPr>
          <a:noFill/>
        </p:spPr>
        <p:txBody>
          <a:bodyPr/>
          <a:lstStyle>
            <a:lvl1pPr defTabSz="914437" eaLnBrk="0" hangingPunct="0">
              <a:spcBef>
                <a:spcPct val="30000"/>
              </a:spcBef>
              <a:defRPr sz="1200">
                <a:solidFill>
                  <a:schemeClr val="tx1"/>
                </a:solidFill>
                <a:latin typeface="Arial" charset="0"/>
              </a:defRPr>
            </a:lvl1pPr>
            <a:lvl2pPr marL="729057" indent="-280406" defTabSz="914437" eaLnBrk="0" hangingPunct="0">
              <a:spcBef>
                <a:spcPct val="30000"/>
              </a:spcBef>
              <a:defRPr sz="1200">
                <a:solidFill>
                  <a:schemeClr val="tx1"/>
                </a:solidFill>
                <a:latin typeface="Arial" charset="0"/>
              </a:defRPr>
            </a:lvl2pPr>
            <a:lvl3pPr marL="1121626" indent="-224325" defTabSz="914437" eaLnBrk="0" hangingPunct="0">
              <a:spcBef>
                <a:spcPct val="30000"/>
              </a:spcBef>
              <a:defRPr sz="1200">
                <a:solidFill>
                  <a:schemeClr val="tx1"/>
                </a:solidFill>
                <a:latin typeface="Arial" charset="0"/>
              </a:defRPr>
            </a:lvl3pPr>
            <a:lvl4pPr marL="1570276" indent="-224325" defTabSz="914437" eaLnBrk="0" hangingPunct="0">
              <a:spcBef>
                <a:spcPct val="30000"/>
              </a:spcBef>
              <a:defRPr sz="1200">
                <a:solidFill>
                  <a:schemeClr val="tx1"/>
                </a:solidFill>
                <a:latin typeface="Arial" charset="0"/>
              </a:defRPr>
            </a:lvl4pPr>
            <a:lvl5pPr marL="2018927" indent="-224325" defTabSz="914437" eaLnBrk="0" hangingPunct="0">
              <a:spcBef>
                <a:spcPct val="30000"/>
              </a:spcBef>
              <a:defRPr sz="1200">
                <a:solidFill>
                  <a:schemeClr val="tx1"/>
                </a:solidFill>
                <a:latin typeface="Arial" charset="0"/>
              </a:defRPr>
            </a:lvl5pPr>
            <a:lvl6pPr marL="2467577" indent="-224325" defTabSz="914437" eaLnBrk="0" fontAlgn="base" hangingPunct="0">
              <a:spcBef>
                <a:spcPct val="30000"/>
              </a:spcBef>
              <a:spcAft>
                <a:spcPct val="0"/>
              </a:spcAft>
              <a:defRPr sz="1200">
                <a:solidFill>
                  <a:schemeClr val="tx1"/>
                </a:solidFill>
                <a:latin typeface="Arial" charset="0"/>
              </a:defRPr>
            </a:lvl6pPr>
            <a:lvl7pPr marL="2916227" indent="-224325" defTabSz="914437" eaLnBrk="0" fontAlgn="base" hangingPunct="0">
              <a:spcBef>
                <a:spcPct val="30000"/>
              </a:spcBef>
              <a:spcAft>
                <a:spcPct val="0"/>
              </a:spcAft>
              <a:defRPr sz="1200">
                <a:solidFill>
                  <a:schemeClr val="tx1"/>
                </a:solidFill>
                <a:latin typeface="Arial" charset="0"/>
              </a:defRPr>
            </a:lvl7pPr>
            <a:lvl8pPr marL="3364878" indent="-224325" defTabSz="914437" eaLnBrk="0" fontAlgn="base" hangingPunct="0">
              <a:spcBef>
                <a:spcPct val="30000"/>
              </a:spcBef>
              <a:spcAft>
                <a:spcPct val="0"/>
              </a:spcAft>
              <a:defRPr sz="1200">
                <a:solidFill>
                  <a:schemeClr val="tx1"/>
                </a:solidFill>
                <a:latin typeface="Arial" charset="0"/>
              </a:defRPr>
            </a:lvl8pPr>
            <a:lvl9pPr marL="3813528" indent="-224325" defTabSz="914437"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2DE62483-7A70-4D5E-BC39-8A567E48F90F}" type="slidenum">
              <a:rPr lang="en-US" altLang="en-US" smtClean="0"/>
              <a:pPr eaLnBrk="1" hangingPunct="1">
                <a:spcBef>
                  <a:spcPct val="0"/>
                </a:spcBef>
              </a:pPr>
              <a:t>53</a:t>
            </a:fld>
            <a:endParaRPr lang="en-US"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If you cannot easily use the leftovers in the FFVP, you may be able to use them in your school meal programs—but only to avoid waste. This should not be a regularity.  Plan to use the f/v purchased with FFVP funds as part of the FFVP,</a:t>
            </a:r>
            <a:r>
              <a:rPr lang="en-US" altLang="en-US" baseline="0" dirty="0"/>
              <a:t> and adjust your forecasting of purchases based on prior popularity of a product.</a:t>
            </a:r>
            <a:endParaRPr lang="en-US" altLang="en-US" dirty="0"/>
          </a:p>
          <a:p>
            <a:endParaRPr lang="en-US" dirty="0"/>
          </a:p>
        </p:txBody>
      </p:sp>
      <p:sp>
        <p:nvSpPr>
          <p:cNvPr id="4" name="Slide Number Placeholder 3"/>
          <p:cNvSpPr>
            <a:spLocks noGrp="1"/>
          </p:cNvSpPr>
          <p:nvPr>
            <p:ph type="sldNum" sz="quarter" idx="10"/>
          </p:nvPr>
        </p:nvSpPr>
        <p:spPr/>
        <p:txBody>
          <a:bodyPr/>
          <a:lstStyle/>
          <a:p>
            <a:fld id="{0A413177-4C74-44BE-ADCF-172992905A82}" type="slidenum">
              <a:rPr lang="en-US" smtClean="0"/>
              <a:t>54</a:t>
            </a:fld>
            <a:endParaRPr lang="en-US"/>
          </a:p>
        </p:txBody>
      </p:sp>
    </p:spTree>
    <p:extLst>
      <p:ext uri="{BB962C8B-B14F-4D97-AF65-F5344CB8AC3E}">
        <p14:creationId xmlns:p14="http://schemas.microsoft.com/office/powerpoint/2010/main" val="120202148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observing the FFVP Program Requirements</a:t>
            </a:r>
            <a:r>
              <a:rPr lang="en-US" baseline="0" dirty="0"/>
              <a:t> and Information presentation.</a:t>
            </a:r>
          </a:p>
          <a:p>
            <a:endParaRPr lang="en-US" baseline="0" dirty="0"/>
          </a:p>
          <a:p>
            <a:r>
              <a:rPr lang="en-US" baseline="0" dirty="0"/>
              <a:t>Please feel free to contact me with </a:t>
            </a:r>
            <a:r>
              <a:rPr lang="en-US" baseline="0"/>
              <a:t>any questions.</a:t>
            </a:r>
            <a:endParaRPr lang="en-US" dirty="0"/>
          </a:p>
        </p:txBody>
      </p:sp>
      <p:sp>
        <p:nvSpPr>
          <p:cNvPr id="4" name="Slide Number Placeholder 3"/>
          <p:cNvSpPr>
            <a:spLocks noGrp="1"/>
          </p:cNvSpPr>
          <p:nvPr>
            <p:ph type="sldNum" sz="quarter" idx="10"/>
          </p:nvPr>
        </p:nvSpPr>
        <p:spPr/>
        <p:txBody>
          <a:bodyPr/>
          <a:lstStyle/>
          <a:p>
            <a:fld id="{AA71639F-8D1B-4002-A629-E6AD17EE8A01}" type="slidenum">
              <a:rPr lang="en-US" smtClean="0"/>
              <a:t>55</a:t>
            </a:fld>
            <a:endParaRPr lang="en-US"/>
          </a:p>
        </p:txBody>
      </p:sp>
    </p:spTree>
    <p:extLst>
      <p:ext uri="{BB962C8B-B14F-4D97-AF65-F5344CB8AC3E}">
        <p14:creationId xmlns:p14="http://schemas.microsoft.com/office/powerpoint/2010/main" val="19723577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  </a:t>
            </a:r>
            <a:endParaRPr lang="en-US" dirty="0"/>
          </a:p>
        </p:txBody>
      </p:sp>
      <p:sp>
        <p:nvSpPr>
          <p:cNvPr id="4" name="Slide Number Placeholder 3"/>
          <p:cNvSpPr>
            <a:spLocks noGrp="1"/>
          </p:cNvSpPr>
          <p:nvPr>
            <p:ph type="sldNum" sz="quarter" idx="10"/>
          </p:nvPr>
        </p:nvSpPr>
        <p:spPr/>
        <p:txBody>
          <a:bodyPr/>
          <a:lstStyle/>
          <a:p>
            <a:fld id="{0A413177-4C74-44BE-ADCF-172992905A82}" type="slidenum">
              <a:rPr lang="en-US" smtClean="0"/>
              <a:t>6</a:t>
            </a:fld>
            <a:endParaRPr lang="en-US"/>
          </a:p>
        </p:txBody>
      </p:sp>
    </p:spTree>
    <p:extLst>
      <p:ext uri="{BB962C8B-B14F-4D97-AF65-F5344CB8AC3E}">
        <p14:creationId xmlns:p14="http://schemas.microsoft.com/office/powerpoint/2010/main" val="10396475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a:noFill/>
        </p:spPr>
        <p:txBody>
          <a:bodyPr/>
          <a:lstStyle/>
          <a:p>
            <a:r>
              <a:rPr lang="en-US" altLang="en-US" dirty="0"/>
              <a:t>Here we can see a snapshot of the Fresh Fruit and Vegetable webpage.  </a:t>
            </a:r>
          </a:p>
          <a:p>
            <a:r>
              <a:rPr lang="en-US" altLang="en-US" dirty="0"/>
              <a:t>The</a:t>
            </a:r>
            <a:r>
              <a:rPr lang="en-US" altLang="en-US" baseline="0" dirty="0"/>
              <a:t> FFVP webpage provides links for a list of participating schools, budget tracking forms, the FFVP handbook, equipment justification forms, and also resources for the program.</a:t>
            </a:r>
            <a:endParaRPr lang="en-US" altLang="en-US" dirty="0"/>
          </a:p>
        </p:txBody>
      </p:sp>
      <p:sp>
        <p:nvSpPr>
          <p:cNvPr id="113668" name="Slide Number Placeholder 3"/>
          <p:cNvSpPr>
            <a:spLocks noGrp="1"/>
          </p:cNvSpPr>
          <p:nvPr>
            <p:ph type="sldNum" sz="quarter" idx="5"/>
          </p:nvPr>
        </p:nvSpPr>
        <p:spPr>
          <a:noFill/>
        </p:spPr>
        <p:txBody>
          <a:bodyPr/>
          <a:lstStyle>
            <a:lvl1pPr defTabSz="914437" eaLnBrk="0" hangingPunct="0">
              <a:defRPr>
                <a:solidFill>
                  <a:schemeClr val="tx1"/>
                </a:solidFill>
                <a:latin typeface="Arial" charset="0"/>
              </a:defRPr>
            </a:lvl1pPr>
            <a:lvl2pPr marL="729057" indent="-280406" defTabSz="914437" eaLnBrk="0" hangingPunct="0">
              <a:defRPr>
                <a:solidFill>
                  <a:schemeClr val="tx1"/>
                </a:solidFill>
                <a:latin typeface="Arial" charset="0"/>
              </a:defRPr>
            </a:lvl2pPr>
            <a:lvl3pPr marL="1121626" indent="-224325" defTabSz="914437" eaLnBrk="0" hangingPunct="0">
              <a:defRPr>
                <a:solidFill>
                  <a:schemeClr val="tx1"/>
                </a:solidFill>
                <a:latin typeface="Arial" charset="0"/>
              </a:defRPr>
            </a:lvl3pPr>
            <a:lvl4pPr marL="1570276" indent="-224325" defTabSz="914437" eaLnBrk="0" hangingPunct="0">
              <a:defRPr>
                <a:solidFill>
                  <a:schemeClr val="tx1"/>
                </a:solidFill>
                <a:latin typeface="Arial" charset="0"/>
              </a:defRPr>
            </a:lvl4pPr>
            <a:lvl5pPr marL="2018927" indent="-224325" defTabSz="914437" eaLnBrk="0" hangingPunct="0">
              <a:defRPr>
                <a:solidFill>
                  <a:schemeClr val="tx1"/>
                </a:solidFill>
                <a:latin typeface="Arial" charset="0"/>
              </a:defRPr>
            </a:lvl5pPr>
            <a:lvl6pPr marL="2467577" indent="-224325" defTabSz="914437" eaLnBrk="0" fontAlgn="base" hangingPunct="0">
              <a:spcBef>
                <a:spcPct val="0"/>
              </a:spcBef>
              <a:spcAft>
                <a:spcPct val="0"/>
              </a:spcAft>
              <a:defRPr>
                <a:solidFill>
                  <a:schemeClr val="tx1"/>
                </a:solidFill>
                <a:latin typeface="Arial" charset="0"/>
              </a:defRPr>
            </a:lvl6pPr>
            <a:lvl7pPr marL="2916227" indent="-224325" defTabSz="914437" eaLnBrk="0" fontAlgn="base" hangingPunct="0">
              <a:spcBef>
                <a:spcPct val="0"/>
              </a:spcBef>
              <a:spcAft>
                <a:spcPct val="0"/>
              </a:spcAft>
              <a:defRPr>
                <a:solidFill>
                  <a:schemeClr val="tx1"/>
                </a:solidFill>
                <a:latin typeface="Arial" charset="0"/>
              </a:defRPr>
            </a:lvl7pPr>
            <a:lvl8pPr marL="3364878" indent="-224325" defTabSz="914437" eaLnBrk="0" fontAlgn="base" hangingPunct="0">
              <a:spcBef>
                <a:spcPct val="0"/>
              </a:spcBef>
              <a:spcAft>
                <a:spcPct val="0"/>
              </a:spcAft>
              <a:defRPr>
                <a:solidFill>
                  <a:schemeClr val="tx1"/>
                </a:solidFill>
                <a:latin typeface="Arial" charset="0"/>
              </a:defRPr>
            </a:lvl8pPr>
            <a:lvl9pPr marL="3813528" indent="-224325" defTabSz="914437" eaLnBrk="0" fontAlgn="base" hangingPunct="0">
              <a:spcBef>
                <a:spcPct val="0"/>
              </a:spcBef>
              <a:spcAft>
                <a:spcPct val="0"/>
              </a:spcAft>
              <a:defRPr>
                <a:solidFill>
                  <a:schemeClr val="tx1"/>
                </a:solidFill>
                <a:latin typeface="Arial" charset="0"/>
              </a:defRPr>
            </a:lvl9pPr>
          </a:lstStyle>
          <a:p>
            <a:pPr eaLnBrk="1" hangingPunct="1"/>
            <a:fld id="{760D9646-35AA-4A00-89A8-AC851B2939CE}" type="slidenum">
              <a:rPr lang="en-US" altLang="en-US" smtClean="0"/>
              <a:pPr eaLnBrk="1" hangingPunct="1"/>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ln/>
        </p:spPr>
      </p:sp>
      <p:sp>
        <p:nvSpPr>
          <p:cNvPr id="114691" name="Notes Placeholder 2"/>
          <p:cNvSpPr>
            <a:spLocks noGrp="1"/>
          </p:cNvSpPr>
          <p:nvPr>
            <p:ph type="body" idx="1"/>
          </p:nvPr>
        </p:nvSpPr>
        <p:spPr>
          <a:noFill/>
        </p:spPr>
        <p:txBody>
          <a:bodyPr/>
          <a:lstStyle/>
          <a:p>
            <a:r>
              <a:rPr lang="en-US" altLang="en-US" dirty="0"/>
              <a:t>Funding amounts</a:t>
            </a:r>
            <a:r>
              <a:rPr lang="en-US" altLang="en-US" baseline="0" dirty="0"/>
              <a:t> are determined on a per-student allocation.  The per-student allocation amounts were determined for schools based on frequency of service.  The enrollment provided during the application process helped determine the budget per site.  We used the free/reduced eligibility from October’s school lunch claim to help make approvals for the program, in accordance with program requirements.  </a:t>
            </a:r>
            <a:endParaRPr lang="en-US" altLang="en-US" dirty="0"/>
          </a:p>
          <a:p>
            <a:endParaRPr lang="en-US" altLang="en-US" dirty="0"/>
          </a:p>
          <a:p>
            <a:r>
              <a:rPr lang="en-US" altLang="en-US" dirty="0"/>
              <a:t>More</a:t>
            </a:r>
            <a:r>
              <a:rPr lang="en-US" altLang="en-US" baseline="0" dirty="0"/>
              <a:t> information can be found in the FFVP handbook, on page 7. </a:t>
            </a:r>
            <a:endParaRPr lang="en-US" altLang="en-US" dirty="0"/>
          </a:p>
        </p:txBody>
      </p:sp>
      <p:sp>
        <p:nvSpPr>
          <p:cNvPr id="114692" name="Slide Number Placeholder 3"/>
          <p:cNvSpPr>
            <a:spLocks noGrp="1"/>
          </p:cNvSpPr>
          <p:nvPr>
            <p:ph type="sldNum" sz="quarter" idx="5"/>
          </p:nvPr>
        </p:nvSpPr>
        <p:spPr>
          <a:noFill/>
        </p:spPr>
        <p:txBody>
          <a:bodyPr/>
          <a:lstStyle>
            <a:lvl1pPr defTabSz="914437" eaLnBrk="0" hangingPunct="0">
              <a:spcBef>
                <a:spcPct val="30000"/>
              </a:spcBef>
              <a:defRPr sz="1200">
                <a:solidFill>
                  <a:schemeClr val="tx1"/>
                </a:solidFill>
                <a:latin typeface="Arial" charset="0"/>
              </a:defRPr>
            </a:lvl1pPr>
            <a:lvl2pPr marL="729057" indent="-280406" defTabSz="914437" eaLnBrk="0" hangingPunct="0">
              <a:spcBef>
                <a:spcPct val="30000"/>
              </a:spcBef>
              <a:defRPr sz="1200">
                <a:solidFill>
                  <a:schemeClr val="tx1"/>
                </a:solidFill>
                <a:latin typeface="Arial" charset="0"/>
              </a:defRPr>
            </a:lvl2pPr>
            <a:lvl3pPr marL="1121626" indent="-224325" defTabSz="914437" eaLnBrk="0" hangingPunct="0">
              <a:spcBef>
                <a:spcPct val="30000"/>
              </a:spcBef>
              <a:defRPr sz="1200">
                <a:solidFill>
                  <a:schemeClr val="tx1"/>
                </a:solidFill>
                <a:latin typeface="Arial" charset="0"/>
              </a:defRPr>
            </a:lvl3pPr>
            <a:lvl4pPr marL="1570276" indent="-224325" defTabSz="914437" eaLnBrk="0" hangingPunct="0">
              <a:spcBef>
                <a:spcPct val="30000"/>
              </a:spcBef>
              <a:defRPr sz="1200">
                <a:solidFill>
                  <a:schemeClr val="tx1"/>
                </a:solidFill>
                <a:latin typeface="Arial" charset="0"/>
              </a:defRPr>
            </a:lvl4pPr>
            <a:lvl5pPr marL="2018927" indent="-224325" defTabSz="914437" eaLnBrk="0" hangingPunct="0">
              <a:spcBef>
                <a:spcPct val="30000"/>
              </a:spcBef>
              <a:defRPr sz="1200">
                <a:solidFill>
                  <a:schemeClr val="tx1"/>
                </a:solidFill>
                <a:latin typeface="Arial" charset="0"/>
              </a:defRPr>
            </a:lvl5pPr>
            <a:lvl6pPr marL="2467577" indent="-224325" defTabSz="914437" eaLnBrk="0" fontAlgn="base" hangingPunct="0">
              <a:spcBef>
                <a:spcPct val="30000"/>
              </a:spcBef>
              <a:spcAft>
                <a:spcPct val="0"/>
              </a:spcAft>
              <a:defRPr sz="1200">
                <a:solidFill>
                  <a:schemeClr val="tx1"/>
                </a:solidFill>
                <a:latin typeface="Arial" charset="0"/>
              </a:defRPr>
            </a:lvl6pPr>
            <a:lvl7pPr marL="2916227" indent="-224325" defTabSz="914437" eaLnBrk="0" fontAlgn="base" hangingPunct="0">
              <a:spcBef>
                <a:spcPct val="30000"/>
              </a:spcBef>
              <a:spcAft>
                <a:spcPct val="0"/>
              </a:spcAft>
              <a:defRPr sz="1200">
                <a:solidFill>
                  <a:schemeClr val="tx1"/>
                </a:solidFill>
                <a:latin typeface="Arial" charset="0"/>
              </a:defRPr>
            </a:lvl7pPr>
            <a:lvl8pPr marL="3364878" indent="-224325" defTabSz="914437" eaLnBrk="0" fontAlgn="base" hangingPunct="0">
              <a:spcBef>
                <a:spcPct val="30000"/>
              </a:spcBef>
              <a:spcAft>
                <a:spcPct val="0"/>
              </a:spcAft>
              <a:defRPr sz="1200">
                <a:solidFill>
                  <a:schemeClr val="tx1"/>
                </a:solidFill>
                <a:latin typeface="Arial" charset="0"/>
              </a:defRPr>
            </a:lvl8pPr>
            <a:lvl9pPr marL="3813528" indent="-224325" defTabSz="914437"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E62F2E5-5136-48FC-B935-A30AF972F4EB}" type="slidenum">
              <a:rPr lang="en-US" altLang="en-US" smtClean="0"/>
              <a:pPr eaLnBrk="1" hangingPunct="1">
                <a:spcBef>
                  <a:spcPct val="0"/>
                </a:spcBef>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grant award is split into two parts.</a:t>
            </a:r>
          </a:p>
          <a:p>
            <a:endParaRPr lang="en-US" dirty="0"/>
          </a:p>
          <a:p>
            <a:r>
              <a:rPr lang="en-US" dirty="0"/>
              <a:t>The 1</a:t>
            </a:r>
            <a:r>
              <a:rPr lang="en-US" baseline="30000" dirty="0"/>
              <a:t>st</a:t>
            </a:r>
            <a:r>
              <a:rPr lang="en-US" dirty="0"/>
              <a:t> allocation runs</a:t>
            </a:r>
            <a:r>
              <a:rPr lang="en-US" baseline="0" dirty="0"/>
              <a:t> from July 1 through September 30.  </a:t>
            </a:r>
          </a:p>
          <a:p>
            <a:r>
              <a:rPr lang="en-US" baseline="0" dirty="0"/>
              <a:t>Allocation letters have already been sent to the FFVP coordinator and/or authorized representative.  </a:t>
            </a:r>
          </a:p>
          <a:p>
            <a:endParaRPr lang="en-US" baseline="0" dirty="0"/>
          </a:p>
          <a:p>
            <a:r>
              <a:rPr lang="en-US" baseline="0" dirty="0"/>
              <a:t>There are a few items which are needed for FFVP participation:</a:t>
            </a:r>
          </a:p>
          <a:p>
            <a:pPr marL="171450" indent="-171450">
              <a:buFont typeface="Arial" panose="020B0604020202020204" pitchFamily="34" charset="0"/>
              <a:buChar char="•"/>
            </a:pPr>
            <a:r>
              <a:rPr lang="en-US" baseline="0" dirty="0"/>
              <a:t>The FFVP Quiz must be completed – this is a brief quiz, identifying basic areas to consider when running the program.</a:t>
            </a:r>
          </a:p>
          <a:p>
            <a:endParaRPr lang="en-US" baseline="0" dirty="0"/>
          </a:p>
          <a:p>
            <a:r>
              <a:rPr lang="en-US" baseline="0" dirty="0"/>
              <a:t>In prior years, schools had to complete:</a:t>
            </a:r>
          </a:p>
          <a:p>
            <a:pPr marL="171450" indent="-171450">
              <a:buFont typeface="Arial" panose="020B0604020202020204" pitchFamily="34" charset="0"/>
              <a:buChar char="•"/>
            </a:pPr>
            <a:r>
              <a:rPr lang="en-US" baseline="0" dirty="0"/>
              <a:t>The Attestation/addendum must be signed by the authorized representative or Superintendent.  This should be taken care of automatically within iCAN now.  I will reach out to the schools if additional action or information is needed.  </a:t>
            </a:r>
          </a:p>
          <a:p>
            <a:pPr marL="171450" indent="-171450">
              <a:buFont typeface="Arial" panose="020B0604020202020204" pitchFamily="34" charset="0"/>
              <a:buChar char="•"/>
            </a:pPr>
            <a:r>
              <a:rPr lang="en-US" baseline="0" dirty="0"/>
              <a:t>The FFVP Sponsor Application must be completed in iCAN.  This was completed at the time of application.  </a:t>
            </a:r>
          </a:p>
          <a:p>
            <a:endParaRPr lang="en-US" baseline="0" dirty="0"/>
          </a:p>
        </p:txBody>
      </p:sp>
      <p:sp>
        <p:nvSpPr>
          <p:cNvPr id="4" name="Slide Number Placeholder 3"/>
          <p:cNvSpPr>
            <a:spLocks noGrp="1"/>
          </p:cNvSpPr>
          <p:nvPr>
            <p:ph type="sldNum" sz="quarter" idx="10"/>
          </p:nvPr>
        </p:nvSpPr>
        <p:spPr/>
        <p:txBody>
          <a:bodyPr/>
          <a:lstStyle/>
          <a:p>
            <a:fld id="{0A413177-4C74-44BE-ADCF-172992905A82}" type="slidenum">
              <a:rPr lang="en-US" smtClean="0"/>
              <a:t>9</a:t>
            </a:fld>
            <a:endParaRPr lang="en-US"/>
          </a:p>
        </p:txBody>
      </p:sp>
    </p:spTree>
    <p:extLst>
      <p:ext uri="{BB962C8B-B14F-4D97-AF65-F5344CB8AC3E}">
        <p14:creationId xmlns:p14="http://schemas.microsoft.com/office/powerpoint/2010/main" val="32362744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249EC2E6-C0AD-405B-943F-CE24EE4E0914}" type="datetime1">
              <a:rPr lang="en-US" smtClean="0"/>
              <a:t>08/20/2018</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0D3DD372-08F7-42B5-A1FB-B741898FB972}" type="slidenum">
              <a:rPr lang="en-US" smtClean="0"/>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1A8F3A-4E15-4253-B197-11D024EB0EE8}" type="datetime1">
              <a:rPr lang="en-US" smtClean="0"/>
              <a:t>08/20/2018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3DD372-08F7-42B5-A1FB-B741898FB97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79C36B-1CFF-426E-8618-06B79654C19C}" type="datetime1">
              <a:rPr lang="en-US" smtClean="0"/>
              <a:t>08/20/2018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3DD372-08F7-42B5-A1FB-B741898FB97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34191E-E463-47F6-B31D-6E8D216E20AF}" type="datetime1">
              <a:rPr lang="en-US" smtClean="0"/>
              <a:t>08/20/2018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3DD372-08F7-42B5-A1FB-B741898FB97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1EEEC2-B840-4FFE-A994-4718DC9FA401}" type="datetime1">
              <a:rPr lang="en-US" smtClean="0"/>
              <a:t>08/20/2018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3DD372-08F7-42B5-A1FB-B741898FB972}"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6404E5E6-FC0F-4745-A6DC-41DB1372D438}" type="datetime1">
              <a:rPr lang="en-US" smtClean="0"/>
              <a:t>08/20/2018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3DD372-08F7-42B5-A1FB-B741898FB972}" type="slidenum">
              <a:rPr lang="en-US" smtClean="0"/>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19ED75C-4ACA-483C-9D8D-4202EE38866B}" type="datetime1">
              <a:rPr lang="en-US" smtClean="0"/>
              <a:t>08/20/2018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3DD372-08F7-42B5-A1FB-B741898FB97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F241171-4356-4A43-A3CD-0640F8114AFA}" type="datetime1">
              <a:rPr lang="en-US" smtClean="0"/>
              <a:t>08/20/2018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3DD372-08F7-42B5-A1FB-B741898FB97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2058F3-9F19-48B0-91FC-3F4CF44B229A}" type="datetime1">
              <a:rPr lang="en-US" smtClean="0"/>
              <a:t>08/20/2018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D3DD372-08F7-42B5-A1FB-B741898FB97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E855CBBE-985E-4A7E-862C-93ED4914EFFE}" type="datetime1">
              <a:rPr lang="en-US" smtClean="0"/>
              <a:t>08/20/2018</a:t>
            </a:fld>
            <a:endParaRPr lang="en-US"/>
          </a:p>
        </p:txBody>
      </p:sp>
      <p:sp>
        <p:nvSpPr>
          <p:cNvPr id="7" name="Slide Number Placeholder 6"/>
          <p:cNvSpPr>
            <a:spLocks noGrp="1"/>
          </p:cNvSpPr>
          <p:nvPr>
            <p:ph type="sldNum" sz="quarter" idx="12"/>
          </p:nvPr>
        </p:nvSpPr>
        <p:spPr/>
        <p:txBody>
          <a:bodyPr/>
          <a:lstStyle/>
          <a:p>
            <a:fld id="{0D3DD372-08F7-42B5-A1FB-B741898FB972}" type="slidenum">
              <a:rPr lang="en-US" smtClean="0"/>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a:t>Click to edit Master title style</a:t>
            </a:r>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a:t>Click to edit Master title style</a:t>
            </a:r>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3739E6-B7C4-44D8-9AF0-6B84565D3192}" type="datetime1">
              <a:rPr lang="en-US" smtClean="0"/>
              <a:t>08/20/2018</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0D3DD372-08F7-42B5-A1FB-B741898FB97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BDB5BA0B-E0BC-4FA3-B9E9-0D5FABDA5488}" type="datetime1">
              <a:rPr lang="en-US" smtClean="0"/>
              <a:t>08/20/2018</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0D3DD372-08F7-42B5-A1FB-B741898FB97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hyperlink" Target="http://doe.sd.gov/cans/documents/FFVPhandb.pdf"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CAcQjRw&amp;url=http://www.troymedia.com/2014/11/20/canada-tops-overall-world-ranking-of-food-safety-performance/&amp;ei=3aSeVYn6KNGmyATD_ZjICA&amp;bvm=bv.96952980,d.cGU&amp;psig=AFQjCNEY_ck1ozUf8lMWW9motNynrhE2ag&amp;ust=1436546624934632" TargetMode="External"/><Relationship Id="rId2" Type="http://schemas.openxmlformats.org/officeDocument/2006/relationships/notesSlide" Target="../notesSlides/notesSlide38.xml"/><Relationship Id="rId1" Type="http://schemas.openxmlformats.org/officeDocument/2006/relationships/slideLayout" Target="../slideLayouts/slideLayout3.xml"/><Relationship Id="rId4" Type="http://schemas.openxmlformats.org/officeDocument/2006/relationships/image" Target="../media/image29.jpeg"/></Relationships>
</file>

<file path=ppt/slides/_rels/slide3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4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hyperlink" Target="http://www.google.com/url?sa=i&amp;rct=j&amp;q=&amp;esrc=s&amp;source=images&amp;cd=&amp;cad=rja&amp;uact=8&amp;ved=0CAcQjRw&amp;url=http://innatebodybootcamp.com/plan-now-to-have-a-successful-2013/grocery-store-organic-produce/&amp;ei=dqWeVZ8egrvJBP2ms8AG&amp;bvm=bv.96952980,d.cGU&amp;psig=AFQjCNHNEAOzDirbfzOXDr1aHLVujvPhcg&amp;ust=1436546794385732" TargetMode="External"/><Relationship Id="rId7" Type="http://schemas.openxmlformats.org/officeDocument/2006/relationships/hyperlink" Target="http://www.google.com/url?sa=i&amp;rct=j&amp;q=&amp;esrc=s&amp;source=images&amp;cd=&amp;cad=rja&amp;uact=8&amp;ved=0CAcQjRw&amp;url=http://commercial.westfieldinsurance.com/2013/05/distributors-insurance-for-perishable-goods/&amp;ei=zqWeVbPoOs-1yASBia3QCA&amp;bvm=bv.96952980,d.cGU&amp;psig=AFQjCNFDcbIgTjhpJKl5HIur8EaT2bMB2g&amp;ust=1436546888583494"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hyperlink" Target="http://www.google.com/url?sa=i&amp;rct=j&amp;q=&amp;esrc=s&amp;source=images&amp;cd=&amp;cad=rja&amp;uact=8&amp;ved=0CAcQjRw&amp;url=http://en.mercopress.com/2011/04/25/falklands-market-garden-approaches-25th-anniversary-against-all-odds&amp;ei=p6WeVbbHKsqnyASWrYPYBg&amp;bvm=bv.96952980,d.cGU&amp;psig=AFQjCNETBUG1m7aPQLZeabApaY7fTsyGIw&amp;ust=1436546831109543" TargetMode="External"/><Relationship Id="rId4" Type="http://schemas.openxmlformats.org/officeDocument/2006/relationships/image" Target="../media/image39.jpeg"/></Relationships>
</file>

<file path=ppt/slides/_rels/slide49.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CAcQjRw&amp;url=https://edplaysgames.wordpress.com/2014/10/03/no/&amp;ei=BqaeVbrSL4S0yATTjYegCg&amp;bvm=bv.96952980,d.cGU&amp;psig=AFQjCNHtCj7MHU81RTjxraeoSQCPHhJqjw&amp;ust=1436546948050472"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42.gi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mailto:DOE.SchoolLunch@state.sd.us" TargetMode="External"/><Relationship Id="rId7" Type="http://schemas.openxmlformats.org/officeDocument/2006/relationships/image" Target="../media/image47.jpeg"/><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image" Target="../media/image46.jpeg"/><Relationship Id="rId5" Type="http://schemas.openxmlformats.org/officeDocument/2006/relationships/hyperlink" Target="http://www.google.com/url?sa=i&amp;rct=j&amp;q=&amp;esrc=s&amp;source=images&amp;cd=&amp;cad=rja&amp;uact=8&amp;ved=0CAcQjRw&amp;url=http://www.beepzoid.com/old-phones/&amp;ei=1-qbVYLKIpb_yQTAzoPICw&amp;bvm=bv.96952980,d.cGU&amp;psig=AFQjCNFpN4rDslH1WMcG5-aQMOjE8VTa1Q&amp;ust=1436367954562732" TargetMode="External"/><Relationship Id="rId4" Type="http://schemas.openxmlformats.org/officeDocument/2006/relationships/image" Target="../media/image45.jpeg"/></Relationships>
</file>

<file path=ppt/slides/_rels/slide5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idx="4294967295"/>
          </p:nvPr>
        </p:nvSpPr>
        <p:spPr>
          <a:xfrm>
            <a:off x="1011872" y="5410200"/>
            <a:ext cx="7410450" cy="990600"/>
          </a:xfrm>
        </p:spPr>
        <p:txBody>
          <a:bodyPr/>
          <a:lstStyle/>
          <a:p>
            <a:pPr algn="ctr" eaLnBrk="1" hangingPunct="1"/>
            <a:r>
              <a:rPr lang="en-US" altLang="en-US" sz="1800" dirty="0"/>
              <a:t>Rob Ingalls</a:t>
            </a:r>
            <a:br>
              <a:rPr lang="en-US" altLang="en-US" sz="1800" dirty="0"/>
            </a:br>
            <a:r>
              <a:rPr lang="en-US" altLang="en-US" sz="1800" dirty="0"/>
              <a:t>Department of Education</a:t>
            </a:r>
            <a:br>
              <a:rPr lang="en-US" altLang="en-US" sz="1800" dirty="0"/>
            </a:br>
            <a:r>
              <a:rPr lang="en-US" altLang="en-US" sz="1800" dirty="0"/>
              <a:t>Child and Adult Nutrition Services</a:t>
            </a:r>
          </a:p>
        </p:txBody>
      </p:sp>
      <p:sp>
        <p:nvSpPr>
          <p:cNvPr id="3075" name="Rectangle 5"/>
          <p:cNvSpPr>
            <a:spLocks noChangeArrowheads="1"/>
          </p:cNvSpPr>
          <p:nvPr/>
        </p:nvSpPr>
        <p:spPr bwMode="auto">
          <a:xfrm>
            <a:off x="0" y="30908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eaLnBrk="1" hangingPunct="1">
              <a:spcBef>
                <a:spcPct val="0"/>
              </a:spcBef>
              <a:buClrTx/>
              <a:buSzTx/>
              <a:buFontTx/>
              <a:buNone/>
            </a:pPr>
            <a:endParaRPr lang="en-US" altLang="en-US" sz="1800"/>
          </a:p>
        </p:txBody>
      </p:sp>
      <p:pic>
        <p:nvPicPr>
          <p:cNvPr id="307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5313" y="762000"/>
            <a:ext cx="3676650" cy="450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3" descr="002.jpg"/>
          <p:cNvPicPr>
            <a:picLocks noChangeAspect="1"/>
          </p:cNvPicPr>
          <p:nvPr/>
        </p:nvPicPr>
        <p:blipFill>
          <a:blip r:embed="rId4">
            <a:extLst>
              <a:ext uri="{28A0092B-C50C-407E-A947-70E740481C1C}">
                <a14:useLocalDpi xmlns:a14="http://schemas.microsoft.com/office/drawing/2010/main" val="0"/>
              </a:ext>
            </a:extLst>
          </a:blip>
          <a:srcRect l="22501" t="28000" r="14999" b="16000"/>
          <a:stretch>
            <a:fillRect/>
          </a:stretch>
        </p:blipFill>
        <p:spPr bwMode="auto">
          <a:xfrm>
            <a:off x="4897437" y="2884487"/>
            <a:ext cx="3540125" cy="237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572000" y="990600"/>
            <a:ext cx="4191000" cy="1077218"/>
          </a:xfrm>
          <a:prstGeom prst="rect">
            <a:avLst/>
          </a:prstGeom>
          <a:noFill/>
        </p:spPr>
        <p:txBody>
          <a:bodyPr wrap="square" rtlCol="0">
            <a:spAutoFit/>
          </a:bodyPr>
          <a:lstStyle/>
          <a:p>
            <a:pPr algn="ctr"/>
            <a:r>
              <a:rPr lang="en-US" sz="3200" b="1" dirty="0">
                <a:solidFill>
                  <a:schemeClr val="accent6">
                    <a:lumMod val="75000"/>
                  </a:schemeClr>
                </a:solidFill>
              </a:rPr>
              <a:t>Program Requirements </a:t>
            </a:r>
          </a:p>
          <a:p>
            <a:pPr algn="ctr"/>
            <a:r>
              <a:rPr lang="en-US" sz="3200" b="1" dirty="0">
                <a:solidFill>
                  <a:schemeClr val="accent6">
                    <a:lumMod val="75000"/>
                  </a:schemeClr>
                </a:solidFill>
              </a:rPr>
              <a:t>and Information</a:t>
            </a:r>
          </a:p>
        </p:txBody>
      </p:sp>
      <p:sp>
        <p:nvSpPr>
          <p:cNvPr id="3" name="Slide Number Placeholder 2"/>
          <p:cNvSpPr>
            <a:spLocks noGrp="1"/>
          </p:cNvSpPr>
          <p:nvPr>
            <p:ph type="sldNum" sz="quarter" idx="12"/>
          </p:nvPr>
        </p:nvSpPr>
        <p:spPr/>
        <p:txBody>
          <a:bodyPr/>
          <a:lstStyle/>
          <a:p>
            <a:fld id="{0D3DD372-08F7-42B5-A1FB-B741898FB972}" type="slidenum">
              <a:rPr lang="en-US" smtClean="0"/>
              <a:t>1</a:t>
            </a:fld>
            <a:endParaRPr lang="en-US"/>
          </a:p>
        </p:txBody>
      </p:sp>
    </p:spTree>
    <p:extLst>
      <p:ext uri="{BB962C8B-B14F-4D97-AF65-F5344CB8AC3E}">
        <p14:creationId xmlns:p14="http://schemas.microsoft.com/office/powerpoint/2010/main" val="5875221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609600" y="381000"/>
            <a:ext cx="7024744" cy="1143000"/>
          </a:xfrm>
        </p:spPr>
        <p:txBody>
          <a:bodyPr/>
          <a:lstStyle/>
          <a:p>
            <a:r>
              <a:rPr lang="en-US" altLang="en-US" dirty="0"/>
              <a:t>Grant Award</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4326" y="4038600"/>
            <a:ext cx="4657725" cy="2359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0D3DD372-08F7-42B5-A1FB-B741898FB972}" type="slidenum">
              <a:rPr lang="en-US" smtClean="0"/>
              <a:t>10</a:t>
            </a:fld>
            <a:endParaRPr lang="en-US"/>
          </a:p>
        </p:txBody>
      </p:sp>
      <p:sp>
        <p:nvSpPr>
          <p:cNvPr id="13315" name="Content Placeholder 2"/>
          <p:cNvSpPr>
            <a:spLocks noGrp="1"/>
          </p:cNvSpPr>
          <p:nvPr>
            <p:ph idx="1"/>
          </p:nvPr>
        </p:nvSpPr>
        <p:spPr>
          <a:xfrm>
            <a:off x="1066800" y="1669623"/>
            <a:ext cx="6777317" cy="3508977"/>
          </a:xfrm>
        </p:spPr>
        <p:txBody>
          <a:bodyPr/>
          <a:lstStyle/>
          <a:p>
            <a:pPr lvl="1"/>
            <a:r>
              <a:rPr lang="en-US" altLang="en-US" dirty="0"/>
              <a:t>2</a:t>
            </a:r>
            <a:r>
              <a:rPr lang="en-US" altLang="en-US" baseline="30000" dirty="0"/>
              <a:t>nd</a:t>
            </a:r>
            <a:r>
              <a:rPr lang="en-US" altLang="en-US" dirty="0"/>
              <a:t> Allocation</a:t>
            </a:r>
          </a:p>
          <a:p>
            <a:pPr lvl="2"/>
            <a:r>
              <a:rPr lang="en-US" altLang="en-US" dirty="0"/>
              <a:t>10/1 to end of the school year </a:t>
            </a:r>
          </a:p>
          <a:p>
            <a:pPr marL="896112" lvl="3" indent="0">
              <a:buNone/>
            </a:pPr>
            <a:endParaRPr lang="en-US" altLang="en-US" dirty="0"/>
          </a:p>
          <a:p>
            <a:pPr lvl="3"/>
            <a:r>
              <a:rPr lang="en-US" altLang="en-US" dirty="0"/>
              <a:t>An average amount to spend per month is typically provided by the State FFVP Coordinator in email communication of the site selection</a:t>
            </a:r>
          </a:p>
          <a:p>
            <a:pPr marL="896112" lvl="3" indent="0">
              <a:buNone/>
            </a:pPr>
            <a:endParaRPr lang="en-US" altLang="en-US" dirty="0"/>
          </a:p>
          <a:p>
            <a:pPr lvl="3"/>
            <a:r>
              <a:rPr lang="en-US" altLang="en-US" dirty="0"/>
              <a:t>2</a:t>
            </a:r>
            <a:r>
              <a:rPr lang="en-US" altLang="en-US" baseline="30000" dirty="0"/>
              <a:t>nd</a:t>
            </a:r>
            <a:r>
              <a:rPr lang="en-US" altLang="en-US" dirty="0"/>
              <a:t> Allocation divided by number of months</a:t>
            </a:r>
          </a:p>
          <a:p>
            <a:endParaRPr lang="en-US" altLang="en-US" dirty="0"/>
          </a:p>
        </p:txBody>
      </p:sp>
    </p:spTree>
    <p:extLst>
      <p:ext uri="{BB962C8B-B14F-4D97-AF65-F5344CB8AC3E}">
        <p14:creationId xmlns:p14="http://schemas.microsoft.com/office/powerpoint/2010/main" val="19439012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3"/>
          <p:cNvSpPr>
            <a:spLocks noGrp="1"/>
          </p:cNvSpPr>
          <p:nvPr>
            <p:ph type="title"/>
          </p:nvPr>
        </p:nvSpPr>
        <p:spPr>
          <a:xfrm>
            <a:off x="762000" y="838200"/>
            <a:ext cx="7024744" cy="1143000"/>
          </a:xfrm>
        </p:spPr>
        <p:txBody>
          <a:bodyPr>
            <a:noAutofit/>
          </a:bodyPr>
          <a:lstStyle/>
          <a:p>
            <a:r>
              <a:rPr lang="en-US" altLang="en-US" sz="2800" dirty="0"/>
              <a:t>Who can receive the fresh fruits and vegetables?</a:t>
            </a:r>
            <a:br>
              <a:rPr lang="en-US" altLang="en-US" sz="2800" dirty="0"/>
            </a:br>
            <a:r>
              <a:rPr lang="en-US" altLang="en-US" sz="2800" dirty="0"/>
              <a:t>pg. 10-11</a:t>
            </a:r>
          </a:p>
        </p:txBody>
      </p:sp>
      <p:sp>
        <p:nvSpPr>
          <p:cNvPr id="14339" name="Content Placeholder 4"/>
          <p:cNvSpPr>
            <a:spLocks noGrp="1"/>
          </p:cNvSpPr>
          <p:nvPr>
            <p:ph sz="quarter" idx="13"/>
          </p:nvPr>
        </p:nvSpPr>
        <p:spPr>
          <a:xfrm>
            <a:off x="457200" y="2057400"/>
            <a:ext cx="4038600" cy="4411663"/>
          </a:xfrm>
        </p:spPr>
        <p:txBody>
          <a:bodyPr>
            <a:normAutofit/>
          </a:bodyPr>
          <a:lstStyle/>
          <a:p>
            <a:r>
              <a:rPr lang="en-US" altLang="en-US" dirty="0"/>
              <a:t>All elementary school children who normally attend the school</a:t>
            </a:r>
          </a:p>
          <a:p>
            <a:r>
              <a:rPr lang="en-US" altLang="en-US" dirty="0"/>
              <a:t>Head Start or early childhood students enrolled at the school</a:t>
            </a:r>
          </a:p>
          <a:p>
            <a:r>
              <a:rPr lang="en-US" altLang="en-US" dirty="0"/>
              <a:t>Teachers and administrators who are role modeling f/v consumption in the classroom </a:t>
            </a:r>
          </a:p>
          <a:p>
            <a:endParaRPr lang="en-US" altLang="en-US" dirty="0"/>
          </a:p>
        </p:txBody>
      </p:sp>
      <p:pic>
        <p:nvPicPr>
          <p:cNvPr id="14340" name="Picture 3"/>
          <p:cNvPicPr>
            <a:picLocks noGrp="1" noChangeAspect="1" noChangeArrowheads="1"/>
          </p:cNvPicPr>
          <p:nvPr>
            <p:ph sz="quarter" idx="14"/>
          </p:nvPr>
        </p:nvPicPr>
        <p:blipFill>
          <a:blip r:embed="rId3" cstate="print">
            <a:extLst>
              <a:ext uri="{28A0092B-C50C-407E-A947-70E740481C1C}">
                <a14:useLocalDpi xmlns:a14="http://schemas.microsoft.com/office/drawing/2010/main" val="0"/>
              </a:ext>
            </a:extLst>
          </a:blip>
          <a:stretch>
            <a:fillRect/>
          </a:stretch>
        </p:blipFill>
        <p:spPr>
          <a:xfrm>
            <a:off x="4645025" y="2913693"/>
            <a:ext cx="3419475" cy="229267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0D3DD372-08F7-42B5-A1FB-B741898FB972}" type="slidenum">
              <a:rPr lang="en-US" smtClean="0"/>
              <a:t>11</a:t>
            </a:fld>
            <a:endParaRPr lang="en-US"/>
          </a:p>
        </p:txBody>
      </p:sp>
    </p:spTree>
    <p:extLst>
      <p:ext uri="{BB962C8B-B14F-4D97-AF65-F5344CB8AC3E}">
        <p14:creationId xmlns:p14="http://schemas.microsoft.com/office/powerpoint/2010/main" val="30951961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838200" y="304800"/>
            <a:ext cx="7024744" cy="1143000"/>
          </a:xfrm>
        </p:spPr>
        <p:txBody>
          <a:bodyPr/>
          <a:lstStyle/>
          <a:p>
            <a:r>
              <a:rPr lang="en-US" altLang="en-US" dirty="0"/>
              <a:t>Who cannot participate?</a:t>
            </a:r>
          </a:p>
        </p:txBody>
      </p:sp>
      <p:sp>
        <p:nvSpPr>
          <p:cNvPr id="15363" name="Content Placeholder 2"/>
          <p:cNvSpPr>
            <a:spLocks noGrp="1"/>
          </p:cNvSpPr>
          <p:nvPr>
            <p:ph sz="quarter" idx="13"/>
          </p:nvPr>
        </p:nvSpPr>
        <p:spPr>
          <a:xfrm>
            <a:off x="457200" y="1546225"/>
            <a:ext cx="4038600" cy="4411663"/>
          </a:xfrm>
        </p:spPr>
        <p:txBody>
          <a:bodyPr/>
          <a:lstStyle/>
          <a:p>
            <a:r>
              <a:rPr lang="en-US" altLang="en-US"/>
              <a:t>Middle School, Junior High and High School students</a:t>
            </a:r>
          </a:p>
          <a:p>
            <a:r>
              <a:rPr lang="en-US" altLang="en-US"/>
              <a:t>School staff not in direct contact with students during f/v snack time</a:t>
            </a:r>
          </a:p>
          <a:p>
            <a:r>
              <a:rPr lang="en-US" altLang="en-US"/>
              <a:t>Community members</a:t>
            </a:r>
          </a:p>
          <a:p>
            <a:r>
              <a:rPr lang="en-US" altLang="en-US"/>
              <a:t>Parents or grandparents</a:t>
            </a:r>
          </a:p>
          <a:p>
            <a:endParaRPr lang="en-US" altLang="en-US"/>
          </a:p>
        </p:txBody>
      </p:sp>
      <p:pic>
        <p:nvPicPr>
          <p:cNvPr id="1536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2209800"/>
            <a:ext cx="3657600" cy="308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0D3DD372-08F7-42B5-A1FB-B741898FB972}" type="slidenum">
              <a:rPr lang="en-US" smtClean="0"/>
              <a:t>12</a:t>
            </a:fld>
            <a:endParaRPr lang="en-US"/>
          </a:p>
        </p:txBody>
      </p:sp>
    </p:spTree>
    <p:extLst>
      <p:ext uri="{BB962C8B-B14F-4D97-AF65-F5344CB8AC3E}">
        <p14:creationId xmlns:p14="http://schemas.microsoft.com/office/powerpoint/2010/main" val="38130465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4"/>
          <p:cNvSpPr>
            <a:spLocks noGrp="1"/>
          </p:cNvSpPr>
          <p:nvPr>
            <p:ph type="title"/>
          </p:nvPr>
        </p:nvSpPr>
        <p:spPr>
          <a:xfrm>
            <a:off x="671456" y="685800"/>
            <a:ext cx="7024744" cy="1143000"/>
          </a:xfrm>
        </p:spPr>
        <p:txBody>
          <a:bodyPr>
            <a:normAutofit fontScale="90000"/>
          </a:bodyPr>
          <a:lstStyle/>
          <a:p>
            <a:r>
              <a:rPr lang="en-US" altLang="en-US" dirty="0"/>
              <a:t>When to serve the f/v</a:t>
            </a:r>
            <a:br>
              <a:rPr lang="en-US" altLang="en-US" dirty="0"/>
            </a:br>
            <a:r>
              <a:rPr lang="en-US" altLang="en-US" dirty="0"/>
              <a:t>pg. 12-13</a:t>
            </a:r>
          </a:p>
        </p:txBody>
      </p:sp>
      <p:sp>
        <p:nvSpPr>
          <p:cNvPr id="16387" name="Content Placeholder 5"/>
          <p:cNvSpPr>
            <a:spLocks noGrp="1"/>
          </p:cNvSpPr>
          <p:nvPr>
            <p:ph idx="1"/>
          </p:nvPr>
        </p:nvSpPr>
        <p:spPr>
          <a:xfrm>
            <a:off x="1676400" y="1828800"/>
            <a:ext cx="6777317" cy="3508977"/>
          </a:xfrm>
        </p:spPr>
        <p:txBody>
          <a:bodyPr/>
          <a:lstStyle/>
          <a:p>
            <a:r>
              <a:rPr lang="en-US" altLang="en-US" dirty="0"/>
              <a:t>Must be served during the school day</a:t>
            </a:r>
          </a:p>
          <a:p>
            <a:r>
              <a:rPr lang="en-US" altLang="en-US" dirty="0"/>
              <a:t>Must be served separate of NSLP, SBP</a:t>
            </a:r>
          </a:p>
          <a:p>
            <a:r>
              <a:rPr lang="en-US" altLang="en-US" dirty="0"/>
              <a:t>You decide on the time of day and days of the week to best fit your school</a:t>
            </a:r>
          </a:p>
        </p:txBody>
      </p:sp>
      <p:pic>
        <p:nvPicPr>
          <p:cNvPr id="16388" name="Picture 5" descr="White Rock 04-10.JPG"/>
          <p:cNvPicPr>
            <a:picLocks noChangeAspect="1"/>
          </p:cNvPicPr>
          <p:nvPr/>
        </p:nvPicPr>
        <p:blipFill>
          <a:blip r:embed="rId3">
            <a:extLst>
              <a:ext uri="{28A0092B-C50C-407E-A947-70E740481C1C}">
                <a14:useLocalDpi xmlns:a14="http://schemas.microsoft.com/office/drawing/2010/main" val="0"/>
              </a:ext>
            </a:extLst>
          </a:blip>
          <a:srcRect l="14626" t="9000" r="14626" b="7500"/>
          <a:stretch>
            <a:fillRect/>
          </a:stretch>
        </p:blipFill>
        <p:spPr bwMode="auto">
          <a:xfrm>
            <a:off x="1219200" y="3886200"/>
            <a:ext cx="2820988" cy="249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6" descr="White Rock2,04-10.JPG"/>
          <p:cNvPicPr>
            <a:picLocks noChangeAspect="1"/>
          </p:cNvPicPr>
          <p:nvPr/>
        </p:nvPicPr>
        <p:blipFill>
          <a:blip r:embed="rId4">
            <a:extLst>
              <a:ext uri="{28A0092B-C50C-407E-A947-70E740481C1C}">
                <a14:useLocalDpi xmlns:a14="http://schemas.microsoft.com/office/drawing/2010/main" val="0"/>
              </a:ext>
            </a:extLst>
          </a:blip>
          <a:srcRect l="11250" r="3375"/>
          <a:stretch>
            <a:fillRect/>
          </a:stretch>
        </p:blipFill>
        <p:spPr bwMode="auto">
          <a:xfrm>
            <a:off x="4876800" y="3886200"/>
            <a:ext cx="2819400"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0D3DD372-08F7-42B5-A1FB-B741898FB972}" type="slidenum">
              <a:rPr lang="en-US" smtClean="0"/>
              <a:t>13</a:t>
            </a:fld>
            <a:endParaRPr lang="en-US"/>
          </a:p>
        </p:txBody>
      </p:sp>
    </p:spTree>
    <p:extLst>
      <p:ext uri="{BB962C8B-B14F-4D97-AF65-F5344CB8AC3E}">
        <p14:creationId xmlns:p14="http://schemas.microsoft.com/office/powerpoint/2010/main" val="20874368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3"/>
          <p:cNvSpPr>
            <a:spLocks noGrp="1"/>
          </p:cNvSpPr>
          <p:nvPr>
            <p:ph type="title"/>
          </p:nvPr>
        </p:nvSpPr>
        <p:spPr>
          <a:xfrm>
            <a:off x="838200" y="609600"/>
            <a:ext cx="7024744" cy="1143000"/>
          </a:xfrm>
        </p:spPr>
        <p:txBody>
          <a:bodyPr/>
          <a:lstStyle/>
          <a:p>
            <a:r>
              <a:rPr lang="en-US" altLang="en-US" dirty="0"/>
              <a:t>Snack Frequency</a:t>
            </a:r>
          </a:p>
        </p:txBody>
      </p:sp>
      <p:sp>
        <p:nvSpPr>
          <p:cNvPr id="17411" name="Content Placeholder 4"/>
          <p:cNvSpPr>
            <a:spLocks noGrp="1"/>
          </p:cNvSpPr>
          <p:nvPr>
            <p:ph sz="quarter" idx="13"/>
          </p:nvPr>
        </p:nvSpPr>
        <p:spPr/>
        <p:txBody>
          <a:bodyPr>
            <a:normAutofit lnSpcReduction="10000"/>
          </a:bodyPr>
          <a:lstStyle/>
          <a:p>
            <a:r>
              <a:rPr lang="en-US" altLang="en-US" dirty="0"/>
              <a:t>FFVP snack must be served a minimum of 2 days per week</a:t>
            </a:r>
          </a:p>
          <a:p>
            <a:r>
              <a:rPr lang="en-US" altLang="en-US" dirty="0"/>
              <a:t>Schools are encouraged to offer the program as many days of the week as their budget allows</a:t>
            </a:r>
          </a:p>
        </p:txBody>
      </p:sp>
      <p:pic>
        <p:nvPicPr>
          <p:cNvPr id="17412" name="Picture 4" descr="Beloit 3.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2057400"/>
            <a:ext cx="42672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0D3DD372-08F7-42B5-A1FB-B741898FB972}" type="slidenum">
              <a:rPr lang="en-US" smtClean="0"/>
              <a:t>14</a:t>
            </a:fld>
            <a:endParaRPr lang="en-US"/>
          </a:p>
        </p:txBody>
      </p:sp>
    </p:spTree>
    <p:extLst>
      <p:ext uri="{BB962C8B-B14F-4D97-AF65-F5344CB8AC3E}">
        <p14:creationId xmlns:p14="http://schemas.microsoft.com/office/powerpoint/2010/main" val="9783261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4"/>
          <p:cNvSpPr>
            <a:spLocks noGrp="1"/>
          </p:cNvSpPr>
          <p:nvPr>
            <p:ph type="title"/>
          </p:nvPr>
        </p:nvSpPr>
        <p:spPr>
          <a:xfrm>
            <a:off x="609600" y="685800"/>
            <a:ext cx="7024744" cy="1143000"/>
          </a:xfrm>
        </p:spPr>
        <p:txBody>
          <a:bodyPr>
            <a:normAutofit fontScale="90000"/>
          </a:bodyPr>
          <a:lstStyle/>
          <a:p>
            <a:r>
              <a:rPr lang="en-US" altLang="en-US" dirty="0"/>
              <a:t>Where to serve the f/v?</a:t>
            </a:r>
            <a:br>
              <a:rPr lang="en-US" altLang="en-US" dirty="0"/>
            </a:br>
            <a:r>
              <a:rPr lang="en-US" altLang="en-US" dirty="0"/>
              <a:t>pg. 12-13</a:t>
            </a:r>
          </a:p>
        </p:txBody>
      </p:sp>
      <p:sp>
        <p:nvSpPr>
          <p:cNvPr id="18435" name="Content Placeholder 5"/>
          <p:cNvSpPr>
            <a:spLocks noGrp="1"/>
          </p:cNvSpPr>
          <p:nvPr>
            <p:ph sz="quarter" idx="13"/>
          </p:nvPr>
        </p:nvSpPr>
        <p:spPr/>
        <p:txBody>
          <a:bodyPr>
            <a:normAutofit lnSpcReduction="10000"/>
          </a:bodyPr>
          <a:lstStyle/>
          <a:p>
            <a:r>
              <a:rPr lang="en-US" altLang="en-US" dirty="0"/>
              <a:t>Classroom</a:t>
            </a:r>
          </a:p>
          <a:p>
            <a:r>
              <a:rPr lang="en-US" altLang="en-US" dirty="0"/>
              <a:t>Cafeteria </a:t>
            </a:r>
          </a:p>
          <a:p>
            <a:pPr lvl="1"/>
            <a:r>
              <a:rPr lang="en-US" altLang="en-US" dirty="0"/>
              <a:t>Separate from NSLP and SBP</a:t>
            </a:r>
          </a:p>
          <a:p>
            <a:r>
              <a:rPr lang="en-US" altLang="en-US" dirty="0"/>
              <a:t>Hallways</a:t>
            </a:r>
          </a:p>
          <a:p>
            <a:pPr lvl="1"/>
            <a:r>
              <a:rPr lang="en-US" altLang="en-US" dirty="0"/>
              <a:t>Kiosks</a:t>
            </a:r>
          </a:p>
          <a:p>
            <a:r>
              <a:rPr lang="en-US" altLang="en-US" dirty="0"/>
              <a:t>Nurse’s office</a:t>
            </a:r>
          </a:p>
          <a:p>
            <a:r>
              <a:rPr lang="en-US" altLang="en-US" dirty="0"/>
              <a:t>Library</a:t>
            </a:r>
          </a:p>
          <a:p>
            <a:r>
              <a:rPr lang="en-US" altLang="en-US" dirty="0"/>
              <a:t>School office</a:t>
            </a:r>
          </a:p>
          <a:p>
            <a:endParaRPr lang="en-US" altLang="en-US" dirty="0"/>
          </a:p>
        </p:txBody>
      </p:sp>
      <p:pic>
        <p:nvPicPr>
          <p:cNvPr id="18436" name="Picture 3"/>
          <p:cNvPicPr>
            <a:picLocks noGrp="1" noChangeAspect="1" noChangeArrowheads="1"/>
          </p:cNvPicPr>
          <p:nvPr>
            <p:ph sz="quarter" idx="14"/>
          </p:nvPr>
        </p:nvPicPr>
        <p:blipFill>
          <a:blip r:embed="rId3">
            <a:extLst>
              <a:ext uri="{28A0092B-C50C-407E-A947-70E740481C1C}">
                <a14:useLocalDpi xmlns:a14="http://schemas.microsoft.com/office/drawing/2010/main" val="0"/>
              </a:ext>
            </a:extLst>
          </a:blip>
          <a:srcRect t="2570" b="2568"/>
          <a:stretch>
            <a:fillRect/>
          </a:stretch>
        </p:blipFill>
        <p:spPr>
          <a:xfrm>
            <a:off x="6019800" y="1143000"/>
            <a:ext cx="2293938" cy="52943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0D3DD372-08F7-42B5-A1FB-B741898FB972}" type="slidenum">
              <a:rPr lang="en-US" smtClean="0"/>
              <a:t>15</a:t>
            </a:fld>
            <a:endParaRPr lang="en-US"/>
          </a:p>
        </p:txBody>
      </p:sp>
    </p:spTree>
    <p:extLst>
      <p:ext uri="{BB962C8B-B14F-4D97-AF65-F5344CB8AC3E}">
        <p14:creationId xmlns:p14="http://schemas.microsoft.com/office/powerpoint/2010/main" val="24883499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609600" y="762000"/>
            <a:ext cx="7024744" cy="1143000"/>
          </a:xfrm>
        </p:spPr>
        <p:txBody>
          <a:bodyPr>
            <a:normAutofit fontScale="90000"/>
          </a:bodyPr>
          <a:lstStyle/>
          <a:p>
            <a:r>
              <a:rPr lang="en-US" altLang="en-US" dirty="0"/>
              <a:t>How to serve the f/v?</a:t>
            </a:r>
            <a:br>
              <a:rPr lang="en-US" altLang="en-US" dirty="0"/>
            </a:br>
            <a:r>
              <a:rPr lang="en-US" altLang="en-US" dirty="0"/>
              <a:t>pg. 12-13</a:t>
            </a:r>
          </a:p>
        </p:txBody>
      </p:sp>
      <p:sp>
        <p:nvSpPr>
          <p:cNvPr id="19459" name="Content Placeholder 2"/>
          <p:cNvSpPr>
            <a:spLocks noGrp="1"/>
          </p:cNvSpPr>
          <p:nvPr>
            <p:ph idx="1"/>
          </p:nvPr>
        </p:nvSpPr>
        <p:spPr>
          <a:xfrm>
            <a:off x="457200" y="2057400"/>
            <a:ext cx="5181600" cy="4411663"/>
          </a:xfrm>
        </p:spPr>
        <p:txBody>
          <a:bodyPr>
            <a:normAutofit lnSpcReduction="10000"/>
          </a:bodyPr>
          <a:lstStyle/>
          <a:p>
            <a:r>
              <a:rPr lang="en-US" altLang="en-US" sz="2800" dirty="0"/>
              <a:t>In the classroom</a:t>
            </a:r>
          </a:p>
          <a:p>
            <a:pPr lvl="1"/>
            <a:r>
              <a:rPr lang="en-US" altLang="en-US" sz="2400" dirty="0"/>
              <a:t>Use of trays, rolling carts, bins</a:t>
            </a:r>
          </a:p>
          <a:p>
            <a:pPr lvl="1"/>
            <a:r>
              <a:rPr lang="en-US" altLang="en-US" sz="2400" dirty="0"/>
              <a:t>Children/teachers pick up</a:t>
            </a:r>
          </a:p>
          <a:p>
            <a:pPr lvl="1"/>
            <a:r>
              <a:rPr lang="en-US" altLang="en-US" sz="2400" dirty="0"/>
              <a:t>Food service staff delivers to classrooms or refrigerators near/in classrooms</a:t>
            </a:r>
          </a:p>
          <a:p>
            <a:r>
              <a:rPr lang="en-US" altLang="en-US" sz="2800" dirty="0"/>
              <a:t>Cafeteria/Central Location</a:t>
            </a:r>
          </a:p>
          <a:p>
            <a:pPr lvl="1"/>
            <a:r>
              <a:rPr lang="en-US" altLang="en-US" sz="2400" dirty="0"/>
              <a:t>Platters</a:t>
            </a:r>
          </a:p>
          <a:p>
            <a:pPr lvl="1"/>
            <a:r>
              <a:rPr lang="en-US" altLang="en-US" sz="2400" dirty="0"/>
              <a:t>Trays</a:t>
            </a:r>
          </a:p>
          <a:p>
            <a:pPr lvl="1"/>
            <a:r>
              <a:rPr lang="en-US" altLang="en-US" sz="2400" dirty="0"/>
              <a:t>Free vending machines</a:t>
            </a:r>
          </a:p>
          <a:p>
            <a:endParaRPr lang="en-US" altLang="en-US" dirty="0"/>
          </a:p>
        </p:txBody>
      </p:sp>
      <p:pic>
        <p:nvPicPr>
          <p:cNvPr id="19460" name="Picture 3" descr="FFVP - Glendale Elementary 001.jpg"/>
          <p:cNvPicPr>
            <a:picLocks noChangeAspect="1"/>
          </p:cNvPicPr>
          <p:nvPr/>
        </p:nvPicPr>
        <p:blipFill>
          <a:blip r:embed="rId3">
            <a:extLst>
              <a:ext uri="{28A0092B-C50C-407E-A947-70E740481C1C}">
                <a14:useLocalDpi xmlns:a14="http://schemas.microsoft.com/office/drawing/2010/main" val="0"/>
              </a:ext>
            </a:extLst>
          </a:blip>
          <a:srcRect l="4395" r="5859"/>
          <a:stretch>
            <a:fillRect/>
          </a:stretch>
        </p:blipFill>
        <p:spPr bwMode="auto">
          <a:xfrm>
            <a:off x="5698807" y="2895600"/>
            <a:ext cx="328326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5702141" y="1524000"/>
            <a:ext cx="3276600" cy="369332"/>
          </a:xfrm>
          <a:prstGeom prst="rect">
            <a:avLst/>
          </a:prstGeom>
          <a:noFill/>
        </p:spPr>
        <p:txBody>
          <a:bodyPr wrap="square" rtlCol="0">
            <a:spAutoFit/>
          </a:bodyPr>
          <a:lstStyle/>
          <a:p>
            <a:r>
              <a:rPr lang="en-US" b="1" dirty="0">
                <a:solidFill>
                  <a:srgbClr val="FF0000"/>
                </a:solidFill>
              </a:rPr>
              <a:t>No accompaniments</a:t>
            </a: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0400" y="1866900"/>
            <a:ext cx="904875" cy="1028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0D3DD372-08F7-42B5-A1FB-B741898FB972}" type="slidenum">
              <a:rPr lang="en-US" smtClean="0"/>
              <a:t>16</a:t>
            </a:fld>
            <a:endParaRPr lang="en-US"/>
          </a:p>
        </p:txBody>
      </p:sp>
    </p:spTree>
    <p:extLst>
      <p:ext uri="{BB962C8B-B14F-4D97-AF65-F5344CB8AC3E}">
        <p14:creationId xmlns:p14="http://schemas.microsoft.com/office/powerpoint/2010/main" val="35282997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685800" y="228600"/>
            <a:ext cx="7924800" cy="1143000"/>
          </a:xfrm>
        </p:spPr>
        <p:txBody>
          <a:bodyPr>
            <a:normAutofit fontScale="90000"/>
          </a:bodyPr>
          <a:lstStyle/>
          <a:p>
            <a:pPr eaLnBrk="1" hangingPunct="1"/>
            <a:r>
              <a:rPr lang="en-US" altLang="en-US"/>
              <a:t>What Can I Spend My Award On?</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62241635"/>
              </p:ext>
            </p:extLst>
          </p:nvPr>
        </p:nvGraphicFramePr>
        <p:xfrm>
          <a:off x="381000" y="1600201"/>
          <a:ext cx="8382000" cy="51053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484" name="TextBox 6"/>
          <p:cNvSpPr txBox="1">
            <a:spLocks noChangeArrowheads="1"/>
          </p:cNvSpPr>
          <p:nvPr/>
        </p:nvSpPr>
        <p:spPr bwMode="auto">
          <a:xfrm>
            <a:off x="1524000" y="5919787"/>
            <a:ext cx="6553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marL="0" lvl="1" algn="r" eaLnBrk="1" hangingPunct="1">
              <a:spcBef>
                <a:spcPct val="0"/>
              </a:spcBef>
              <a:buClrTx/>
              <a:buSzTx/>
              <a:buFontTx/>
              <a:buNone/>
            </a:pPr>
            <a:r>
              <a:rPr lang="en-US" altLang="en-US" sz="2800" b="1" dirty="0">
                <a:latin typeface="Calibri" pitchFamily="34" charset="0"/>
              </a:rPr>
              <a:t>*Limited to 10% of award</a:t>
            </a:r>
            <a:endParaRPr lang="en-US" altLang="en-US" sz="1100" b="1" dirty="0">
              <a:latin typeface="Calibri" pitchFamily="34" charset="0"/>
            </a:endParaRPr>
          </a:p>
        </p:txBody>
      </p:sp>
      <p:sp>
        <p:nvSpPr>
          <p:cNvPr id="2" name="Slide Number Placeholder 1"/>
          <p:cNvSpPr>
            <a:spLocks noGrp="1"/>
          </p:cNvSpPr>
          <p:nvPr>
            <p:ph type="sldNum" sz="quarter" idx="12"/>
          </p:nvPr>
        </p:nvSpPr>
        <p:spPr/>
        <p:txBody>
          <a:bodyPr/>
          <a:lstStyle/>
          <a:p>
            <a:fld id="{0D3DD372-08F7-42B5-A1FB-B741898FB972}" type="slidenum">
              <a:rPr lang="en-US" smtClean="0"/>
              <a:t>17</a:t>
            </a:fld>
            <a:endParaRPr lang="en-US"/>
          </a:p>
        </p:txBody>
      </p:sp>
    </p:spTree>
    <p:extLst>
      <p:ext uri="{BB962C8B-B14F-4D97-AF65-F5344CB8AC3E}">
        <p14:creationId xmlns:p14="http://schemas.microsoft.com/office/powerpoint/2010/main" val="31664192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32904" y="457200"/>
            <a:ext cx="7543800" cy="1295400"/>
          </a:xfrm>
        </p:spPr>
        <p:txBody>
          <a:bodyPr>
            <a:normAutofit fontScale="90000"/>
          </a:bodyPr>
          <a:lstStyle/>
          <a:p>
            <a:r>
              <a:rPr lang="en-US" altLang="en-US" dirty="0"/>
              <a:t>Operating Costs – Food/Other</a:t>
            </a:r>
            <a:br>
              <a:rPr lang="en-US" altLang="en-US" dirty="0"/>
            </a:br>
            <a:r>
              <a:rPr lang="en-US" altLang="en-US" dirty="0"/>
              <a:t>pg. 23</a:t>
            </a:r>
          </a:p>
        </p:txBody>
      </p:sp>
      <p:sp>
        <p:nvSpPr>
          <p:cNvPr id="21507" name="Content Placeholder 2"/>
          <p:cNvSpPr>
            <a:spLocks noGrp="1"/>
          </p:cNvSpPr>
          <p:nvPr>
            <p:ph idx="1"/>
          </p:nvPr>
        </p:nvSpPr>
        <p:spPr>
          <a:xfrm>
            <a:off x="762000" y="1600200"/>
            <a:ext cx="8229600" cy="4411663"/>
          </a:xfrm>
        </p:spPr>
        <p:txBody>
          <a:bodyPr/>
          <a:lstStyle/>
          <a:p>
            <a:r>
              <a:rPr lang="en-US" altLang="en-US" sz="2800" dirty="0"/>
              <a:t>Fresh Fruits and Vegetables</a:t>
            </a:r>
          </a:p>
          <a:p>
            <a:pPr lvl="1"/>
            <a:r>
              <a:rPr lang="en-US" altLang="en-US" sz="2400" dirty="0"/>
              <a:t>Fresh vegetable may be cooked and served once per week with education lesson</a:t>
            </a:r>
          </a:p>
          <a:p>
            <a:r>
              <a:rPr lang="en-US" altLang="en-US" sz="2800" dirty="0"/>
              <a:t>Non-Fruit or Vegetable Foods</a:t>
            </a:r>
          </a:p>
          <a:p>
            <a:pPr lvl="1"/>
            <a:r>
              <a:rPr lang="en-US" altLang="en-US" sz="2400" dirty="0"/>
              <a:t>Low-fat or fat-free dip (vegetables only)</a:t>
            </a:r>
          </a:p>
          <a:p>
            <a:pPr lvl="2"/>
            <a:r>
              <a:rPr lang="en-US" altLang="en-US" sz="2000" dirty="0"/>
              <a:t>Ingredients to make own dip</a:t>
            </a:r>
          </a:p>
          <a:p>
            <a:pPr lvl="2"/>
            <a:r>
              <a:rPr lang="en-US" altLang="en-US" sz="2000" dirty="0"/>
              <a:t>Must make sure less than 30% of the calories are coming from fat</a:t>
            </a:r>
          </a:p>
          <a:p>
            <a:pPr lvl="2"/>
            <a:r>
              <a:rPr lang="en-US" altLang="en-US" sz="2000" dirty="0"/>
              <a:t>Serving size must be 1-2 Tbsp. only</a:t>
            </a:r>
          </a:p>
        </p:txBody>
      </p:sp>
      <p:pic>
        <p:nvPicPr>
          <p:cNvPr id="21508" name="Picture 2" descr="C:\Documents and Settings\dillae\Local Settings\Temporary Internet Files\Content.IE5\CYUYEMY5\MP900227646[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333999"/>
            <a:ext cx="2249236" cy="1503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5" descr="C:\Documents and Settings\dillae\Local Settings\Temporary Internet Files\Content.IE5\CYUYEMY5\MP900289057[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34808" y="5334000"/>
            <a:ext cx="2283792" cy="1503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0D3DD372-08F7-42B5-A1FB-B741898FB972}" type="slidenum">
              <a:rPr lang="en-US" smtClean="0"/>
              <a:t>18</a:t>
            </a:fld>
            <a:endParaRPr lang="en-US"/>
          </a:p>
        </p:txBody>
      </p:sp>
    </p:spTree>
    <p:extLst>
      <p:ext uri="{BB962C8B-B14F-4D97-AF65-F5344CB8AC3E}">
        <p14:creationId xmlns:p14="http://schemas.microsoft.com/office/powerpoint/2010/main" val="28350726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normAutofit fontScale="90000"/>
          </a:bodyPr>
          <a:lstStyle/>
          <a:p>
            <a:r>
              <a:rPr lang="en-US" altLang="en-US"/>
              <a:t>Financial Planning Equipment/Supplies– pg. 22</a:t>
            </a:r>
          </a:p>
        </p:txBody>
      </p:sp>
      <p:sp>
        <p:nvSpPr>
          <p:cNvPr id="29699" name="Content Placeholder 2"/>
          <p:cNvSpPr>
            <a:spLocks noGrp="1"/>
          </p:cNvSpPr>
          <p:nvPr>
            <p:ph idx="1"/>
          </p:nvPr>
        </p:nvSpPr>
        <p:spPr/>
        <p:txBody>
          <a:bodyPr>
            <a:normAutofit fontScale="92500" lnSpcReduction="10000"/>
          </a:bodyPr>
          <a:lstStyle/>
          <a:p>
            <a:pPr marL="514350" indent="-514350">
              <a:buFont typeface="Arial" charset="0"/>
              <a:buAutoNum type="arabicPeriod"/>
            </a:pPr>
            <a:r>
              <a:rPr lang="en-US" altLang="en-US" dirty="0"/>
              <a:t>Determine how you will serve the snack and what supplies you need	</a:t>
            </a:r>
          </a:p>
          <a:p>
            <a:pPr marL="863600" lvl="1" indent="-514350"/>
            <a:r>
              <a:rPr lang="en-US" altLang="en-US" dirty="0"/>
              <a:t>Baskets/bins for classrooms</a:t>
            </a:r>
          </a:p>
          <a:p>
            <a:pPr marL="863600" lvl="1" indent="-514350"/>
            <a:r>
              <a:rPr lang="en-US" altLang="en-US" dirty="0"/>
              <a:t>Baggies, cups, forks</a:t>
            </a:r>
          </a:p>
          <a:p>
            <a:pPr marL="863600" lvl="1" indent="-514350"/>
            <a:r>
              <a:rPr lang="en-US" altLang="en-US" dirty="0"/>
              <a:t>Napkins</a:t>
            </a:r>
          </a:p>
          <a:p>
            <a:pPr marL="863600" lvl="1" indent="-514350"/>
            <a:r>
              <a:rPr lang="en-US" altLang="en-US" dirty="0"/>
              <a:t>Cleaning supplies</a:t>
            </a:r>
          </a:p>
          <a:p>
            <a:pPr marL="1158875" lvl="2" indent="-514350"/>
            <a:r>
              <a:rPr lang="en-US" altLang="en-US" dirty="0"/>
              <a:t>wipes</a:t>
            </a:r>
          </a:p>
          <a:p>
            <a:pPr marL="514350" indent="-514350">
              <a:buFont typeface="Arial" charset="0"/>
              <a:buAutoNum type="arabicPeriod"/>
            </a:pPr>
            <a:r>
              <a:rPr lang="en-US" altLang="en-US" dirty="0"/>
              <a:t>Assess equipment needs</a:t>
            </a:r>
          </a:p>
          <a:p>
            <a:pPr marL="863600" lvl="1" indent="-514350"/>
            <a:r>
              <a:rPr lang="en-US" altLang="en-US" dirty="0"/>
              <a:t>Equipment justification form needed for any equipment purchase</a:t>
            </a:r>
          </a:p>
        </p:txBody>
      </p:sp>
      <p:sp>
        <p:nvSpPr>
          <p:cNvPr id="2" name="Slide Number Placeholder 1"/>
          <p:cNvSpPr>
            <a:spLocks noGrp="1"/>
          </p:cNvSpPr>
          <p:nvPr>
            <p:ph type="sldNum" sz="quarter" idx="12"/>
          </p:nvPr>
        </p:nvSpPr>
        <p:spPr/>
        <p:txBody>
          <a:bodyPr/>
          <a:lstStyle/>
          <a:p>
            <a:fld id="{0D3DD372-08F7-42B5-A1FB-B741898FB972}" type="slidenum">
              <a:rPr lang="en-US" smtClean="0"/>
              <a:t>19</a:t>
            </a:fld>
            <a:endParaRPr lang="en-US"/>
          </a:p>
        </p:txBody>
      </p:sp>
    </p:spTree>
    <p:extLst>
      <p:ext uri="{BB962C8B-B14F-4D97-AF65-F5344CB8AC3E}">
        <p14:creationId xmlns:p14="http://schemas.microsoft.com/office/powerpoint/2010/main" val="29488456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914400" y="304800"/>
            <a:ext cx="7024744" cy="1143000"/>
          </a:xfrm>
        </p:spPr>
        <p:txBody>
          <a:bodyPr/>
          <a:lstStyle/>
          <a:p>
            <a:pPr algn="ctr" eaLnBrk="1" hangingPunct="1"/>
            <a:r>
              <a:rPr lang="en-US" altLang="en-US" b="1" dirty="0">
                <a:solidFill>
                  <a:schemeClr val="accent6">
                    <a:lumMod val="75000"/>
                  </a:schemeClr>
                </a:solidFill>
              </a:rPr>
              <a:t>Today’s Agenda	</a:t>
            </a:r>
          </a:p>
        </p:txBody>
      </p:sp>
      <p:sp>
        <p:nvSpPr>
          <p:cNvPr id="4099" name="Rectangle 3"/>
          <p:cNvSpPr>
            <a:spLocks noGrp="1" noChangeArrowheads="1"/>
          </p:cNvSpPr>
          <p:nvPr>
            <p:ph idx="1"/>
          </p:nvPr>
        </p:nvSpPr>
        <p:spPr>
          <a:xfrm>
            <a:off x="457200" y="1447800"/>
            <a:ext cx="5181600" cy="5181599"/>
          </a:xfrm>
        </p:spPr>
        <p:txBody>
          <a:bodyPr>
            <a:normAutofit lnSpcReduction="10000"/>
          </a:bodyPr>
          <a:lstStyle/>
          <a:p>
            <a:pPr eaLnBrk="1" hangingPunct="1"/>
            <a:r>
              <a:rPr lang="en-US" altLang="en-US" sz="2800" b="1" dirty="0">
                <a:solidFill>
                  <a:srgbClr val="00B050"/>
                </a:solidFill>
              </a:rPr>
              <a:t>Program Basics</a:t>
            </a:r>
          </a:p>
          <a:p>
            <a:pPr lvl="1"/>
            <a:r>
              <a:rPr lang="en-US" altLang="en-US" sz="2400" dirty="0"/>
              <a:t>Goals, History, How it works</a:t>
            </a:r>
          </a:p>
          <a:p>
            <a:pPr lvl="1"/>
            <a:r>
              <a:rPr lang="en-US" altLang="en-US" sz="2400" dirty="0"/>
              <a:t>Operating Costs, Admin Costs</a:t>
            </a:r>
          </a:p>
          <a:p>
            <a:pPr lvl="1"/>
            <a:r>
              <a:rPr lang="en-US" altLang="en-US" sz="2400" dirty="0"/>
              <a:t>Allowable/Not allowable Costs</a:t>
            </a:r>
          </a:p>
          <a:p>
            <a:pPr lvl="1"/>
            <a:r>
              <a:rPr lang="en-US" altLang="en-US" sz="2400" dirty="0"/>
              <a:t>Getting Started</a:t>
            </a:r>
          </a:p>
          <a:p>
            <a:pPr lvl="1"/>
            <a:r>
              <a:rPr lang="en-US" altLang="en-US" sz="2400" dirty="0"/>
              <a:t>Food Safety</a:t>
            </a:r>
          </a:p>
          <a:p>
            <a:pPr lvl="1"/>
            <a:r>
              <a:rPr lang="en-US" altLang="en-US" sz="2400" dirty="0"/>
              <a:t>Financial Planning</a:t>
            </a:r>
          </a:p>
          <a:p>
            <a:pPr eaLnBrk="1" hangingPunct="1"/>
            <a:r>
              <a:rPr lang="en-US" altLang="en-US" sz="2800" b="1" dirty="0">
                <a:solidFill>
                  <a:srgbClr val="00B050"/>
                </a:solidFill>
              </a:rPr>
              <a:t>Menu Planning</a:t>
            </a:r>
          </a:p>
          <a:p>
            <a:pPr lvl="1" eaLnBrk="1" hangingPunct="1"/>
            <a:r>
              <a:rPr lang="en-US" altLang="en-US" sz="2400" dirty="0"/>
              <a:t>Purchasing Requirements</a:t>
            </a:r>
          </a:p>
          <a:p>
            <a:pPr lvl="1" eaLnBrk="1" hangingPunct="1"/>
            <a:r>
              <a:rPr lang="en-US" altLang="en-US" sz="2400" dirty="0"/>
              <a:t>Special Dietary Needs</a:t>
            </a:r>
          </a:p>
        </p:txBody>
      </p:sp>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3975" y="1905000"/>
            <a:ext cx="37338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0D3DD372-08F7-42B5-A1FB-B741898FB972}" type="slidenum">
              <a:rPr lang="en-US" smtClean="0"/>
              <a:t>2</a:t>
            </a:fld>
            <a:endParaRPr lang="en-US"/>
          </a:p>
        </p:txBody>
      </p:sp>
    </p:spTree>
    <p:extLst>
      <p:ext uri="{BB962C8B-B14F-4D97-AF65-F5344CB8AC3E}">
        <p14:creationId xmlns:p14="http://schemas.microsoft.com/office/powerpoint/2010/main" val="42263592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990600" y="381000"/>
            <a:ext cx="7024744" cy="1143000"/>
          </a:xfrm>
        </p:spPr>
        <p:txBody>
          <a:bodyPr/>
          <a:lstStyle/>
          <a:p>
            <a:r>
              <a:rPr lang="en-US" altLang="en-US" dirty="0"/>
              <a:t>Financial Planning – Labor </a:t>
            </a:r>
          </a:p>
        </p:txBody>
      </p:sp>
      <p:sp>
        <p:nvSpPr>
          <p:cNvPr id="28675" name="Content Placeholder 2"/>
          <p:cNvSpPr>
            <a:spLocks noGrp="1"/>
          </p:cNvSpPr>
          <p:nvPr>
            <p:ph idx="1"/>
          </p:nvPr>
        </p:nvSpPr>
        <p:spPr>
          <a:xfrm>
            <a:off x="1043492" y="1600200"/>
            <a:ext cx="6777317" cy="4232429"/>
          </a:xfrm>
        </p:spPr>
        <p:txBody>
          <a:bodyPr>
            <a:normAutofit fontScale="92500"/>
          </a:bodyPr>
          <a:lstStyle/>
          <a:p>
            <a:pPr marL="514350" indent="-514350">
              <a:buFont typeface="Wingdings" pitchFamily="2" charset="2"/>
              <a:buAutoNum type="arabicPeriod"/>
            </a:pPr>
            <a:r>
              <a:rPr lang="en-US" altLang="en-US" dirty="0"/>
              <a:t>Identify employee who will be working with FFVP</a:t>
            </a:r>
          </a:p>
          <a:p>
            <a:pPr marL="0" indent="0">
              <a:buNone/>
            </a:pPr>
            <a:endParaRPr lang="en-US" altLang="en-US" dirty="0"/>
          </a:p>
          <a:p>
            <a:pPr marL="514350" indent="-514350">
              <a:buFont typeface="Wingdings" pitchFamily="2" charset="2"/>
              <a:buAutoNum type="arabicPeriod"/>
            </a:pPr>
            <a:r>
              <a:rPr lang="en-US" altLang="en-US" dirty="0"/>
              <a:t>Determine if labor will be claimed</a:t>
            </a:r>
          </a:p>
          <a:p>
            <a:pPr marL="863600" lvl="1" indent="-514350"/>
            <a:r>
              <a:rPr lang="en-US" altLang="en-US" dirty="0"/>
              <a:t>Labor costs should be kept to a minimum (as a bench mark, operational costs should not exceed 25% of your total award)</a:t>
            </a:r>
          </a:p>
          <a:p>
            <a:pPr lvl="3">
              <a:defRPr/>
            </a:pPr>
            <a:r>
              <a:rPr lang="en-US" dirty="0"/>
              <a:t>Food production</a:t>
            </a:r>
          </a:p>
          <a:p>
            <a:pPr lvl="3">
              <a:defRPr/>
            </a:pPr>
            <a:r>
              <a:rPr lang="en-US" dirty="0"/>
              <a:t>Snack service</a:t>
            </a:r>
          </a:p>
          <a:p>
            <a:pPr lvl="3">
              <a:defRPr/>
            </a:pPr>
            <a:r>
              <a:rPr lang="en-US" dirty="0"/>
              <a:t>Clean-up</a:t>
            </a:r>
          </a:p>
          <a:p>
            <a:pPr marL="349250" lvl="1" indent="0">
              <a:buNone/>
            </a:pPr>
            <a:endParaRPr lang="en-US" altLang="en-US" dirty="0"/>
          </a:p>
          <a:p>
            <a:pPr marL="349250" lvl="1" indent="0">
              <a:buNone/>
            </a:pPr>
            <a:r>
              <a:rPr lang="en-US" b="1" dirty="0"/>
              <a:t>***FFVP labor must be documented***</a:t>
            </a:r>
          </a:p>
          <a:p>
            <a:pPr marL="863600" lvl="1" indent="-514350"/>
            <a:endParaRPr lang="en-US" altLang="en-US" dirty="0"/>
          </a:p>
        </p:txBody>
      </p:sp>
      <p:sp>
        <p:nvSpPr>
          <p:cNvPr id="2" name="Slide Number Placeholder 1"/>
          <p:cNvSpPr>
            <a:spLocks noGrp="1"/>
          </p:cNvSpPr>
          <p:nvPr>
            <p:ph type="sldNum" sz="quarter" idx="12"/>
          </p:nvPr>
        </p:nvSpPr>
        <p:spPr/>
        <p:txBody>
          <a:bodyPr/>
          <a:lstStyle/>
          <a:p>
            <a:fld id="{0D3DD372-08F7-42B5-A1FB-B741898FB972}" type="slidenum">
              <a:rPr lang="en-US" smtClean="0"/>
              <a:t>20</a:t>
            </a:fld>
            <a:endParaRPr lang="en-US"/>
          </a:p>
        </p:txBody>
      </p:sp>
    </p:spTree>
    <p:extLst>
      <p:ext uri="{BB962C8B-B14F-4D97-AF65-F5344CB8AC3E}">
        <p14:creationId xmlns:p14="http://schemas.microsoft.com/office/powerpoint/2010/main" val="7835651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3"/>
          <p:cNvSpPr>
            <a:spLocks noGrp="1"/>
          </p:cNvSpPr>
          <p:nvPr>
            <p:ph type="title"/>
          </p:nvPr>
        </p:nvSpPr>
        <p:spPr>
          <a:xfrm>
            <a:off x="533400" y="685800"/>
            <a:ext cx="8229600" cy="1143000"/>
          </a:xfrm>
        </p:spPr>
        <p:txBody>
          <a:bodyPr>
            <a:normAutofit fontScale="90000"/>
          </a:bodyPr>
          <a:lstStyle/>
          <a:p>
            <a:r>
              <a:rPr lang="en-US" altLang="en-US" dirty="0"/>
              <a:t>Allowable Fruits and Vegetables</a:t>
            </a:r>
            <a:br>
              <a:rPr lang="en-US" altLang="en-US" dirty="0"/>
            </a:br>
            <a:r>
              <a:rPr lang="en-US" altLang="en-US" dirty="0"/>
              <a:t>pg. 14-16</a:t>
            </a:r>
          </a:p>
        </p:txBody>
      </p:sp>
      <p:sp>
        <p:nvSpPr>
          <p:cNvPr id="22531" name="Text Placeholder 6"/>
          <p:cNvSpPr>
            <a:spLocks noGrp="1"/>
          </p:cNvSpPr>
          <p:nvPr>
            <p:ph type="body" idx="1"/>
          </p:nvPr>
        </p:nvSpPr>
        <p:spPr>
          <a:xfrm>
            <a:off x="457200" y="1828800"/>
            <a:ext cx="4040188" cy="639763"/>
          </a:xfrm>
        </p:spPr>
        <p:txBody>
          <a:bodyPr/>
          <a:lstStyle/>
          <a:p>
            <a:r>
              <a:rPr lang="en-US" altLang="en-US" dirty="0"/>
              <a:t>Allowable 	</a:t>
            </a:r>
          </a:p>
        </p:txBody>
      </p:sp>
      <p:sp>
        <p:nvSpPr>
          <p:cNvPr id="22532" name="Content Placeholder 7"/>
          <p:cNvSpPr>
            <a:spLocks noGrp="1"/>
          </p:cNvSpPr>
          <p:nvPr>
            <p:ph sz="half" idx="2"/>
          </p:nvPr>
        </p:nvSpPr>
        <p:spPr>
          <a:xfrm>
            <a:off x="457200" y="2590800"/>
            <a:ext cx="4040188" cy="3951288"/>
          </a:xfrm>
        </p:spPr>
        <p:txBody>
          <a:bodyPr>
            <a:normAutofit fontScale="92500" lnSpcReduction="20000"/>
          </a:bodyPr>
          <a:lstStyle/>
          <a:p>
            <a:r>
              <a:rPr lang="en-US" altLang="en-US" dirty="0"/>
              <a:t>Whole, fresh f/v</a:t>
            </a:r>
          </a:p>
          <a:p>
            <a:pPr lvl="1"/>
            <a:r>
              <a:rPr lang="en-US" altLang="en-US" dirty="0"/>
              <a:t>Apples, bananas, oranges, strawberries, etc.</a:t>
            </a:r>
          </a:p>
          <a:p>
            <a:pPr lvl="1"/>
            <a:r>
              <a:rPr lang="en-US" altLang="en-US" dirty="0"/>
              <a:t>Carrots, sweet potatoes, cherry tomatoes, broccoli, etc.</a:t>
            </a:r>
          </a:p>
          <a:p>
            <a:pPr lvl="1"/>
            <a:r>
              <a:rPr lang="en-US" altLang="en-US" dirty="0"/>
              <a:t>Fresh broccoli/cauliflower florets; bagged greens</a:t>
            </a:r>
          </a:p>
          <a:p>
            <a:r>
              <a:rPr lang="en-US" altLang="en-US" dirty="0"/>
              <a:t>Pre-packaged f/v cups/bags</a:t>
            </a:r>
          </a:p>
          <a:p>
            <a:pPr lvl="1"/>
            <a:r>
              <a:rPr lang="en-US" altLang="en-US" dirty="0"/>
              <a:t>Ascorbic acid may be used as a preservative</a:t>
            </a:r>
          </a:p>
          <a:p>
            <a:r>
              <a:rPr lang="en-US" altLang="en-US" dirty="0"/>
              <a:t>Fruit and vegetable trays</a:t>
            </a:r>
          </a:p>
        </p:txBody>
      </p:sp>
      <p:sp>
        <p:nvSpPr>
          <p:cNvPr id="22533" name="Text Placeholder 8"/>
          <p:cNvSpPr>
            <a:spLocks noGrp="1"/>
          </p:cNvSpPr>
          <p:nvPr>
            <p:ph type="body" sz="quarter" idx="3"/>
          </p:nvPr>
        </p:nvSpPr>
        <p:spPr>
          <a:xfrm>
            <a:off x="4648200" y="1828800"/>
            <a:ext cx="4041775" cy="639763"/>
          </a:xfrm>
        </p:spPr>
        <p:txBody>
          <a:bodyPr/>
          <a:lstStyle/>
          <a:p>
            <a:r>
              <a:rPr lang="en-US" altLang="en-US" dirty="0"/>
              <a:t>Not Allowed</a:t>
            </a:r>
          </a:p>
        </p:txBody>
      </p:sp>
      <p:sp>
        <p:nvSpPr>
          <p:cNvPr id="22534" name="Content Placeholder 9"/>
          <p:cNvSpPr>
            <a:spLocks noGrp="1"/>
          </p:cNvSpPr>
          <p:nvPr>
            <p:ph sz="quarter" idx="4"/>
          </p:nvPr>
        </p:nvSpPr>
        <p:spPr>
          <a:xfrm>
            <a:off x="4648200" y="2590800"/>
            <a:ext cx="4041775" cy="3951288"/>
          </a:xfrm>
        </p:spPr>
        <p:txBody>
          <a:bodyPr>
            <a:normAutofit fontScale="92500"/>
          </a:bodyPr>
          <a:lstStyle/>
          <a:p>
            <a:r>
              <a:rPr lang="en-US" altLang="en-US" dirty="0"/>
              <a:t>Canned or frozen f/v</a:t>
            </a:r>
          </a:p>
          <a:p>
            <a:r>
              <a:rPr lang="en-US" altLang="en-US" dirty="0"/>
              <a:t>Vacuum packed f/v cups</a:t>
            </a:r>
          </a:p>
          <a:p>
            <a:r>
              <a:rPr lang="en-US" altLang="en-US" dirty="0"/>
              <a:t>Dried fruit (raisins)</a:t>
            </a:r>
          </a:p>
          <a:p>
            <a:r>
              <a:rPr lang="en-US" altLang="en-US" dirty="0"/>
              <a:t>F/V cups/buckets with artificial flavorings and/or preservatives</a:t>
            </a:r>
          </a:p>
          <a:p>
            <a:r>
              <a:rPr lang="en-US" altLang="en-US" dirty="0"/>
              <a:t>Store-made fresh salsa</a:t>
            </a:r>
          </a:p>
          <a:p>
            <a:r>
              <a:rPr lang="en-US" altLang="en-US" dirty="0"/>
              <a:t>Juice</a:t>
            </a:r>
          </a:p>
          <a:p>
            <a:r>
              <a:rPr lang="en-US" altLang="en-US" dirty="0"/>
              <a:t>Smoothies</a:t>
            </a:r>
          </a:p>
          <a:p>
            <a:r>
              <a:rPr lang="en-US" altLang="en-US" dirty="0"/>
              <a:t>Edible flowers</a:t>
            </a:r>
          </a:p>
        </p:txBody>
      </p:sp>
      <p:sp>
        <p:nvSpPr>
          <p:cNvPr id="2" name="Slide Number Placeholder 1"/>
          <p:cNvSpPr>
            <a:spLocks noGrp="1"/>
          </p:cNvSpPr>
          <p:nvPr>
            <p:ph type="sldNum" sz="quarter" idx="12"/>
          </p:nvPr>
        </p:nvSpPr>
        <p:spPr/>
        <p:txBody>
          <a:bodyPr/>
          <a:lstStyle/>
          <a:p>
            <a:fld id="{0D3DD372-08F7-42B5-A1FB-B741898FB972}" type="slidenum">
              <a:rPr lang="en-US" smtClean="0"/>
              <a:t>21</a:t>
            </a:fld>
            <a:endParaRPr lang="en-US"/>
          </a:p>
        </p:txBody>
      </p:sp>
    </p:spTree>
    <p:extLst>
      <p:ext uri="{BB962C8B-B14F-4D97-AF65-F5344CB8AC3E}">
        <p14:creationId xmlns:p14="http://schemas.microsoft.com/office/powerpoint/2010/main" val="18335754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9"/>
          <p:cNvSpPr>
            <a:spLocks noGrp="1"/>
          </p:cNvSpPr>
          <p:nvPr>
            <p:ph type="title"/>
          </p:nvPr>
        </p:nvSpPr>
        <p:spPr/>
        <p:txBody>
          <a:bodyPr>
            <a:normAutofit fontScale="90000"/>
          </a:bodyPr>
          <a:lstStyle/>
          <a:p>
            <a:r>
              <a:rPr lang="en-US" altLang="en-US"/>
              <a:t>Non-Fruit and Vegetable Food</a:t>
            </a:r>
            <a:br>
              <a:rPr lang="en-US" altLang="en-US"/>
            </a:br>
            <a:r>
              <a:rPr lang="en-US" altLang="en-US"/>
              <a:t>pg. 15</a:t>
            </a:r>
          </a:p>
        </p:txBody>
      </p:sp>
      <p:sp>
        <p:nvSpPr>
          <p:cNvPr id="23555" name="Text Placeholder 10"/>
          <p:cNvSpPr>
            <a:spLocks noGrp="1"/>
          </p:cNvSpPr>
          <p:nvPr>
            <p:ph type="body" idx="1"/>
          </p:nvPr>
        </p:nvSpPr>
        <p:spPr/>
        <p:txBody>
          <a:bodyPr/>
          <a:lstStyle/>
          <a:p>
            <a:r>
              <a:rPr lang="en-US" altLang="en-US"/>
              <a:t>Allowable	</a:t>
            </a:r>
          </a:p>
        </p:txBody>
      </p:sp>
      <p:sp>
        <p:nvSpPr>
          <p:cNvPr id="23556" name="Content Placeholder 11"/>
          <p:cNvSpPr>
            <a:spLocks noGrp="1"/>
          </p:cNvSpPr>
          <p:nvPr>
            <p:ph sz="half" idx="2"/>
          </p:nvPr>
        </p:nvSpPr>
        <p:spPr/>
        <p:txBody>
          <a:bodyPr>
            <a:normAutofit fontScale="77500" lnSpcReduction="20000"/>
          </a:bodyPr>
          <a:lstStyle/>
          <a:p>
            <a:r>
              <a:rPr lang="en-US" altLang="en-US"/>
              <a:t>Dips for vegetables</a:t>
            </a:r>
          </a:p>
          <a:p>
            <a:pPr lvl="1"/>
            <a:r>
              <a:rPr lang="en-US" altLang="en-US"/>
              <a:t>1-2 Tbsp. serving size </a:t>
            </a:r>
          </a:p>
          <a:p>
            <a:pPr lvl="1"/>
            <a:r>
              <a:rPr lang="en-US" altLang="en-US"/>
              <a:t>Low-fat yogurt-based or other low-fat or non-fat dips</a:t>
            </a:r>
          </a:p>
          <a:p>
            <a:pPr lvl="1"/>
            <a:r>
              <a:rPr lang="en-US" altLang="en-US"/>
              <a:t>Low-fat means that less than 30% of the calories can come from fat</a:t>
            </a:r>
          </a:p>
          <a:p>
            <a:pPr lvl="1"/>
            <a:r>
              <a:rPr lang="en-US" altLang="en-US"/>
              <a:t>Non-fruit or vegetable ingredients to make your own dips or salsa </a:t>
            </a:r>
          </a:p>
          <a:p>
            <a:pPr lvl="2"/>
            <a:r>
              <a:rPr lang="en-US" altLang="en-US"/>
              <a:t>Low-fat or non-fat</a:t>
            </a:r>
          </a:p>
        </p:txBody>
      </p:sp>
      <p:sp>
        <p:nvSpPr>
          <p:cNvPr id="23557" name="Text Placeholder 12"/>
          <p:cNvSpPr>
            <a:spLocks noGrp="1"/>
          </p:cNvSpPr>
          <p:nvPr>
            <p:ph type="body" sz="quarter" idx="3"/>
          </p:nvPr>
        </p:nvSpPr>
        <p:spPr/>
        <p:txBody>
          <a:bodyPr/>
          <a:lstStyle/>
          <a:p>
            <a:r>
              <a:rPr lang="en-US" altLang="en-US"/>
              <a:t>Not Allowed</a:t>
            </a:r>
          </a:p>
        </p:txBody>
      </p:sp>
      <p:sp>
        <p:nvSpPr>
          <p:cNvPr id="23558" name="Content Placeholder 13"/>
          <p:cNvSpPr>
            <a:spLocks noGrp="1"/>
          </p:cNvSpPr>
          <p:nvPr>
            <p:ph sz="quarter" idx="4"/>
          </p:nvPr>
        </p:nvSpPr>
        <p:spPr/>
        <p:txBody>
          <a:bodyPr/>
          <a:lstStyle/>
          <a:p>
            <a:r>
              <a:rPr lang="en-US" altLang="en-US"/>
              <a:t>Dips for fruits</a:t>
            </a:r>
          </a:p>
          <a:p>
            <a:pPr lvl="1"/>
            <a:r>
              <a:rPr lang="en-US" altLang="en-US"/>
              <a:t>This includes caramel for apples</a:t>
            </a:r>
          </a:p>
        </p:txBody>
      </p:sp>
      <p:sp>
        <p:nvSpPr>
          <p:cNvPr id="2" name="Slide Number Placeholder 1"/>
          <p:cNvSpPr>
            <a:spLocks noGrp="1"/>
          </p:cNvSpPr>
          <p:nvPr>
            <p:ph type="sldNum" sz="quarter" idx="12"/>
          </p:nvPr>
        </p:nvSpPr>
        <p:spPr/>
        <p:txBody>
          <a:bodyPr/>
          <a:lstStyle/>
          <a:p>
            <a:fld id="{0D3DD372-08F7-42B5-A1FB-B741898FB972}" type="slidenum">
              <a:rPr lang="en-US" smtClean="0"/>
              <a:t>22</a:t>
            </a:fld>
            <a:endParaRPr lang="en-US"/>
          </a:p>
        </p:txBody>
      </p:sp>
    </p:spTree>
    <p:extLst>
      <p:ext uri="{BB962C8B-B14F-4D97-AF65-F5344CB8AC3E}">
        <p14:creationId xmlns:p14="http://schemas.microsoft.com/office/powerpoint/2010/main" val="24076462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normAutofit fontScale="90000"/>
          </a:bodyPr>
          <a:lstStyle/>
          <a:p>
            <a:r>
              <a:rPr lang="en-US" altLang="en-US"/>
              <a:t>Administrative Costs</a:t>
            </a:r>
            <a:br>
              <a:rPr lang="en-US" altLang="en-US"/>
            </a:br>
            <a:r>
              <a:rPr lang="en-US" altLang="en-US"/>
              <a:t>pg. 23-24</a:t>
            </a:r>
          </a:p>
        </p:txBody>
      </p:sp>
      <p:sp>
        <p:nvSpPr>
          <p:cNvPr id="3" name="Content Placeholder 2"/>
          <p:cNvSpPr>
            <a:spLocks noGrp="1"/>
          </p:cNvSpPr>
          <p:nvPr>
            <p:ph idx="1"/>
          </p:nvPr>
        </p:nvSpPr>
        <p:spPr/>
        <p:txBody>
          <a:bodyPr>
            <a:normAutofit fontScale="92500" lnSpcReduction="20000"/>
          </a:bodyPr>
          <a:lstStyle/>
          <a:p>
            <a:pPr marL="0" indent="0" algn="ctr">
              <a:buFont typeface="Wingdings" pitchFamily="2" charset="2"/>
              <a:buNone/>
              <a:defRPr/>
            </a:pPr>
            <a:r>
              <a:rPr lang="en-US" sz="2800" b="1" dirty="0"/>
              <a:t>Admin Costs restricted to 10% of total award</a:t>
            </a:r>
          </a:p>
          <a:p>
            <a:pPr>
              <a:defRPr/>
            </a:pPr>
            <a:r>
              <a:rPr lang="en-US" sz="2800" dirty="0"/>
              <a:t>Labor</a:t>
            </a:r>
          </a:p>
          <a:p>
            <a:pPr lvl="1">
              <a:defRPr/>
            </a:pPr>
            <a:r>
              <a:rPr lang="en-US" sz="2400" dirty="0"/>
              <a:t>Menu planning</a:t>
            </a:r>
          </a:p>
          <a:p>
            <a:pPr lvl="1">
              <a:defRPr/>
            </a:pPr>
            <a:r>
              <a:rPr lang="en-US" sz="2400" dirty="0"/>
              <a:t>Purchasing</a:t>
            </a:r>
          </a:p>
          <a:p>
            <a:pPr lvl="1">
              <a:defRPr/>
            </a:pPr>
            <a:r>
              <a:rPr lang="en-US" sz="2400" dirty="0"/>
              <a:t>Financial reporting</a:t>
            </a:r>
          </a:p>
          <a:p>
            <a:pPr>
              <a:defRPr/>
            </a:pPr>
            <a:r>
              <a:rPr lang="en-US" sz="2800" dirty="0"/>
              <a:t>Equipment</a:t>
            </a:r>
          </a:p>
          <a:p>
            <a:pPr lvl="1">
              <a:defRPr/>
            </a:pPr>
            <a:r>
              <a:rPr lang="en-US" sz="2400" dirty="0"/>
              <a:t>Must be used exclusively for FFVP or cost must be prorated</a:t>
            </a:r>
          </a:p>
          <a:p>
            <a:pPr lvl="1">
              <a:defRPr/>
            </a:pPr>
            <a:r>
              <a:rPr lang="en-US" sz="2400" dirty="0"/>
              <a:t>Pre-approval required prior to purchase</a:t>
            </a:r>
          </a:p>
        </p:txBody>
      </p:sp>
      <p:sp>
        <p:nvSpPr>
          <p:cNvPr id="2" name="Slide Number Placeholder 1"/>
          <p:cNvSpPr>
            <a:spLocks noGrp="1"/>
          </p:cNvSpPr>
          <p:nvPr>
            <p:ph type="sldNum" sz="quarter" idx="12"/>
          </p:nvPr>
        </p:nvSpPr>
        <p:spPr/>
        <p:txBody>
          <a:bodyPr/>
          <a:lstStyle/>
          <a:p>
            <a:fld id="{0D3DD372-08F7-42B5-A1FB-B741898FB972}" type="slidenum">
              <a:rPr lang="en-US" smtClean="0"/>
              <a:t>23</a:t>
            </a:fld>
            <a:endParaRPr lang="en-US"/>
          </a:p>
        </p:txBody>
      </p:sp>
    </p:spTree>
    <p:extLst>
      <p:ext uri="{BB962C8B-B14F-4D97-AF65-F5344CB8AC3E}">
        <p14:creationId xmlns:p14="http://schemas.microsoft.com/office/powerpoint/2010/main" val="34497396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838200" y="228600"/>
            <a:ext cx="7543800" cy="1295400"/>
          </a:xfrm>
        </p:spPr>
        <p:txBody>
          <a:bodyPr/>
          <a:lstStyle/>
          <a:p>
            <a:r>
              <a:rPr lang="en-US" altLang="en-US" dirty="0"/>
              <a:t>Equipment Justification Form</a:t>
            </a:r>
          </a:p>
        </p:txBody>
      </p:sp>
      <p:pic>
        <p:nvPicPr>
          <p:cNvPr id="3072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524000"/>
            <a:ext cx="5486400" cy="49564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0D3DD372-08F7-42B5-A1FB-B741898FB972}" type="slidenum">
              <a:rPr lang="en-US" smtClean="0"/>
              <a:t>24</a:t>
            </a:fld>
            <a:endParaRPr lang="en-US"/>
          </a:p>
        </p:txBody>
      </p:sp>
    </p:spTree>
    <p:extLst>
      <p:ext uri="{BB962C8B-B14F-4D97-AF65-F5344CB8AC3E}">
        <p14:creationId xmlns:p14="http://schemas.microsoft.com/office/powerpoint/2010/main" val="39880809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altLang="en-US"/>
              <a:t>Getting Started</a:t>
            </a:r>
          </a:p>
        </p:txBody>
      </p:sp>
      <p:sp>
        <p:nvSpPr>
          <p:cNvPr id="26627" name="Content Placeholder 2"/>
          <p:cNvSpPr>
            <a:spLocks noGrp="1"/>
          </p:cNvSpPr>
          <p:nvPr>
            <p:ph idx="1"/>
          </p:nvPr>
        </p:nvSpPr>
        <p:spPr/>
        <p:txBody>
          <a:bodyPr>
            <a:normAutofit lnSpcReduction="10000"/>
          </a:bodyPr>
          <a:lstStyle/>
          <a:p>
            <a:pPr marL="514350" indent="-514350">
              <a:buFont typeface="Wingdings" pitchFamily="2" charset="2"/>
              <a:buAutoNum type="arabicPeriod"/>
            </a:pPr>
            <a:r>
              <a:rPr lang="en-US" altLang="en-US"/>
              <a:t>Determine your budget</a:t>
            </a:r>
          </a:p>
          <a:p>
            <a:pPr marL="863600" lvl="1" indent="-514350"/>
            <a:r>
              <a:rPr lang="en-US" altLang="en-US"/>
              <a:t>Labor</a:t>
            </a:r>
          </a:p>
          <a:p>
            <a:pPr marL="863600" lvl="1" indent="-514350"/>
            <a:r>
              <a:rPr lang="en-US" altLang="en-US"/>
              <a:t>Equipment/supplies</a:t>
            </a:r>
          </a:p>
          <a:p>
            <a:pPr marL="863600" lvl="1" indent="-514350"/>
            <a:r>
              <a:rPr lang="en-US" altLang="en-US"/>
              <a:t>Food cost</a:t>
            </a:r>
          </a:p>
          <a:p>
            <a:pPr marL="514350" indent="-514350">
              <a:buFont typeface="Arial" charset="0"/>
              <a:buAutoNum type="arabicPeriod"/>
            </a:pPr>
            <a:r>
              <a:rPr lang="en-US" altLang="en-US"/>
              <a:t>Determine snack schedule</a:t>
            </a:r>
          </a:p>
          <a:p>
            <a:pPr marL="863600" lvl="1" indent="-514350"/>
            <a:r>
              <a:rPr lang="en-US" altLang="en-US"/>
              <a:t>How many days snack will be served (min. of 2 days per week)</a:t>
            </a:r>
          </a:p>
          <a:p>
            <a:pPr marL="863600" lvl="1" indent="-514350"/>
            <a:r>
              <a:rPr lang="en-US" altLang="en-US"/>
              <a:t>Write menus</a:t>
            </a:r>
          </a:p>
          <a:p>
            <a:pPr marL="514350" indent="-514350">
              <a:buFont typeface="Arial" charset="0"/>
              <a:buAutoNum type="arabicPeriod"/>
            </a:pPr>
            <a:r>
              <a:rPr lang="en-US" altLang="en-US"/>
              <a:t>Develop spec documents if needed</a:t>
            </a:r>
          </a:p>
        </p:txBody>
      </p:sp>
      <p:sp>
        <p:nvSpPr>
          <p:cNvPr id="2" name="Slide Number Placeholder 1"/>
          <p:cNvSpPr>
            <a:spLocks noGrp="1"/>
          </p:cNvSpPr>
          <p:nvPr>
            <p:ph type="sldNum" sz="quarter" idx="12"/>
          </p:nvPr>
        </p:nvSpPr>
        <p:spPr/>
        <p:txBody>
          <a:bodyPr/>
          <a:lstStyle/>
          <a:p>
            <a:fld id="{0D3DD372-08F7-42B5-A1FB-B741898FB972}" type="slidenum">
              <a:rPr lang="en-US" smtClean="0"/>
              <a:t>25</a:t>
            </a:fld>
            <a:endParaRPr lang="en-US"/>
          </a:p>
        </p:txBody>
      </p:sp>
    </p:spTree>
    <p:extLst>
      <p:ext uri="{BB962C8B-B14F-4D97-AF65-F5344CB8AC3E}">
        <p14:creationId xmlns:p14="http://schemas.microsoft.com/office/powerpoint/2010/main" val="17769395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762000" y="381000"/>
            <a:ext cx="7024744" cy="1143000"/>
          </a:xfrm>
        </p:spPr>
        <p:txBody>
          <a:bodyPr/>
          <a:lstStyle/>
          <a:p>
            <a:r>
              <a:rPr lang="en-US" altLang="en-US" dirty="0"/>
              <a:t>Financial Planning</a:t>
            </a:r>
          </a:p>
        </p:txBody>
      </p:sp>
      <p:sp>
        <p:nvSpPr>
          <p:cNvPr id="27651" name="Content Placeholder 2"/>
          <p:cNvSpPr>
            <a:spLocks noGrp="1"/>
          </p:cNvSpPr>
          <p:nvPr>
            <p:ph idx="1"/>
          </p:nvPr>
        </p:nvSpPr>
        <p:spPr>
          <a:xfrm>
            <a:off x="1066800" y="1905000"/>
            <a:ext cx="6777317" cy="3508977"/>
          </a:xfrm>
        </p:spPr>
        <p:txBody>
          <a:bodyPr>
            <a:normAutofit fontScale="92500" lnSpcReduction="10000"/>
          </a:bodyPr>
          <a:lstStyle/>
          <a:p>
            <a:r>
              <a:rPr lang="en-US" altLang="en-US" dirty="0"/>
              <a:t>Determine estimated number of services per the allocation period (Ex: 10 services from beginning of school year thru Sept 30)</a:t>
            </a:r>
          </a:p>
          <a:p>
            <a:pPr lvl="1"/>
            <a:r>
              <a:rPr lang="en-US" altLang="en-US" dirty="0"/>
              <a:t>Divide the allocation amount based on number of planned services</a:t>
            </a:r>
          </a:p>
          <a:p>
            <a:pPr marL="365760" lvl="1" indent="0">
              <a:buNone/>
            </a:pPr>
            <a:endParaRPr lang="en-US" altLang="en-US" dirty="0"/>
          </a:p>
          <a:p>
            <a:r>
              <a:rPr lang="en-US" altLang="en-US" dirty="0"/>
              <a:t>Determine a dollar amount to spend per service</a:t>
            </a:r>
          </a:p>
          <a:p>
            <a:pPr lvl="1"/>
            <a:r>
              <a:rPr lang="en-US" altLang="en-US" dirty="0"/>
              <a:t>Use this average amount per service as a target</a:t>
            </a:r>
          </a:p>
          <a:p>
            <a:pPr lvl="2"/>
            <a:r>
              <a:rPr lang="en-US" altLang="en-US" dirty="0"/>
              <a:t>Suggest identifying a weekly average goal</a:t>
            </a:r>
          </a:p>
        </p:txBody>
      </p:sp>
      <p:sp>
        <p:nvSpPr>
          <p:cNvPr id="27652" name="TextBox 3"/>
          <p:cNvSpPr txBox="1">
            <a:spLocks noChangeArrowheads="1"/>
          </p:cNvSpPr>
          <p:nvPr/>
        </p:nvSpPr>
        <p:spPr bwMode="auto">
          <a:xfrm>
            <a:off x="533400" y="6068074"/>
            <a:ext cx="8610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eaLnBrk="1" hangingPunct="1">
              <a:spcBef>
                <a:spcPct val="0"/>
              </a:spcBef>
              <a:buClrTx/>
              <a:buSzTx/>
              <a:buFontTx/>
              <a:buNone/>
            </a:pPr>
            <a:r>
              <a:rPr lang="en-US" altLang="en-US" sz="1800" dirty="0"/>
              <a:t>*Average cost includes any expenditures needed for labor, equipment, supplies</a:t>
            </a:r>
          </a:p>
        </p:txBody>
      </p:sp>
      <p:sp>
        <p:nvSpPr>
          <p:cNvPr id="2" name="Slide Number Placeholder 1"/>
          <p:cNvSpPr>
            <a:spLocks noGrp="1"/>
          </p:cNvSpPr>
          <p:nvPr>
            <p:ph type="sldNum" sz="quarter" idx="12"/>
          </p:nvPr>
        </p:nvSpPr>
        <p:spPr/>
        <p:txBody>
          <a:bodyPr/>
          <a:lstStyle/>
          <a:p>
            <a:fld id="{0D3DD372-08F7-42B5-A1FB-B741898FB972}" type="slidenum">
              <a:rPr lang="en-US" smtClean="0"/>
              <a:t>26</a:t>
            </a:fld>
            <a:endParaRPr lang="en-US"/>
          </a:p>
        </p:txBody>
      </p:sp>
    </p:spTree>
    <p:extLst>
      <p:ext uri="{BB962C8B-B14F-4D97-AF65-F5344CB8AC3E}">
        <p14:creationId xmlns:p14="http://schemas.microsoft.com/office/powerpoint/2010/main" val="18468718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r>
              <a:rPr lang="en-US" altLang="en-US"/>
              <a:t>Budgeting </a:t>
            </a:r>
          </a:p>
        </p:txBody>
      </p:sp>
      <p:sp>
        <p:nvSpPr>
          <p:cNvPr id="64515" name="Content Placeholder 2"/>
          <p:cNvSpPr>
            <a:spLocks noGrp="1"/>
          </p:cNvSpPr>
          <p:nvPr>
            <p:ph idx="1"/>
          </p:nvPr>
        </p:nvSpPr>
        <p:spPr/>
        <p:txBody>
          <a:bodyPr/>
          <a:lstStyle/>
          <a:p>
            <a:r>
              <a:rPr lang="en-US" altLang="en-US" b="1" dirty="0"/>
              <a:t>The school needs to be fiscally responsible for managing this grant</a:t>
            </a:r>
          </a:p>
          <a:p>
            <a:pPr lvl="1"/>
            <a:r>
              <a:rPr lang="en-US" altLang="en-US" dirty="0"/>
              <a:t>Establish a monthly budget to assist you in tracking funds and ensure timely expenditures of program funds</a:t>
            </a:r>
          </a:p>
          <a:p>
            <a:pPr lvl="1"/>
            <a:r>
              <a:rPr lang="en-US" altLang="en-US" dirty="0"/>
              <a:t>Weekly amount</a:t>
            </a:r>
          </a:p>
          <a:p>
            <a:pPr lvl="1"/>
            <a:r>
              <a:rPr lang="en-US" altLang="en-US" dirty="0"/>
              <a:t>Not spending the money is a disservice to your students</a:t>
            </a: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6400" y="4978190"/>
            <a:ext cx="3181351" cy="15416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0D3DD372-08F7-42B5-A1FB-B741898FB972}" type="slidenum">
              <a:rPr lang="en-US" smtClean="0"/>
              <a:t>27</a:t>
            </a:fld>
            <a:endParaRPr lang="en-US"/>
          </a:p>
        </p:txBody>
      </p:sp>
    </p:spTree>
    <p:extLst>
      <p:ext uri="{BB962C8B-B14F-4D97-AF65-F5344CB8AC3E}">
        <p14:creationId xmlns:p14="http://schemas.microsoft.com/office/powerpoint/2010/main" val="9038675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5"/>
          <p:cNvSpPr>
            <a:spLocks noGrp="1"/>
          </p:cNvSpPr>
          <p:nvPr>
            <p:ph type="title"/>
          </p:nvPr>
        </p:nvSpPr>
        <p:spPr>
          <a:xfrm>
            <a:off x="457200" y="0"/>
            <a:ext cx="7543800" cy="1295400"/>
          </a:xfrm>
        </p:spPr>
        <p:txBody>
          <a:bodyPr/>
          <a:lstStyle/>
          <a:p>
            <a:r>
              <a:rPr lang="en-US" altLang="en-US" dirty="0"/>
              <a:t>60/90 Day Claiming</a:t>
            </a:r>
          </a:p>
        </p:txBody>
      </p:sp>
      <p:graphicFrame>
        <p:nvGraphicFramePr>
          <p:cNvPr id="5" name="Content Placeholder 4"/>
          <p:cNvGraphicFramePr>
            <a:graphicFrameLocks noGrp="1"/>
          </p:cNvGraphicFramePr>
          <p:nvPr>
            <p:ph sz="quarter" idx="13"/>
            <p:extLst>
              <p:ext uri="{D42A27DB-BD31-4B8C-83A1-F6EECF244321}">
                <p14:modId xmlns:p14="http://schemas.microsoft.com/office/powerpoint/2010/main" val="689610902"/>
              </p:ext>
            </p:extLst>
          </p:nvPr>
        </p:nvGraphicFramePr>
        <p:xfrm>
          <a:off x="3962400" y="1600200"/>
          <a:ext cx="4724400" cy="4908550"/>
        </p:xfrm>
        <a:graphic>
          <a:graphicData uri="http://schemas.openxmlformats.org/drawingml/2006/table">
            <a:tbl>
              <a:tblPr firstRow="1" bandRow="1">
                <a:tableStyleId>{5C22544A-7EE6-4342-B048-85BDC9FD1C3A}</a:tableStyleId>
              </a:tblPr>
              <a:tblGrid>
                <a:gridCol w="1981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tblGrid>
              <a:tr h="373631">
                <a:tc>
                  <a:txBody>
                    <a:bodyPr/>
                    <a:lstStyle/>
                    <a:p>
                      <a:r>
                        <a:rPr lang="en-US" sz="1800" dirty="0"/>
                        <a:t>Claim Month</a:t>
                      </a:r>
                    </a:p>
                  </a:txBody>
                  <a:tcPr marL="83557" marR="83557" marT="45716" marB="45716"/>
                </a:tc>
                <a:tc>
                  <a:txBody>
                    <a:bodyPr/>
                    <a:lstStyle/>
                    <a:p>
                      <a:r>
                        <a:rPr lang="en-US" sz="1800" dirty="0"/>
                        <a:t>60</a:t>
                      </a:r>
                      <a:r>
                        <a:rPr lang="en-US" sz="1800" baseline="0" dirty="0"/>
                        <a:t> Day Deadline</a:t>
                      </a:r>
                      <a:endParaRPr lang="en-US" sz="1800" dirty="0"/>
                    </a:p>
                  </a:txBody>
                  <a:tcPr marL="83557" marR="83557" marT="45716" marB="45716"/>
                </a:tc>
                <a:extLst>
                  <a:ext uri="{0D108BD9-81ED-4DB2-BD59-A6C34878D82A}">
                    <a16:rowId xmlns:a16="http://schemas.microsoft.com/office/drawing/2014/main" val="10000"/>
                  </a:ext>
                </a:extLst>
              </a:tr>
              <a:tr h="373631">
                <a:tc>
                  <a:txBody>
                    <a:bodyPr/>
                    <a:lstStyle/>
                    <a:p>
                      <a:r>
                        <a:rPr lang="en-US" sz="1800" dirty="0"/>
                        <a:t>July</a:t>
                      </a:r>
                    </a:p>
                  </a:txBody>
                  <a:tcPr marL="83557" marR="83557" marT="45716" marB="45716"/>
                </a:tc>
                <a:tc>
                  <a:txBody>
                    <a:bodyPr/>
                    <a:lstStyle/>
                    <a:p>
                      <a:r>
                        <a:rPr lang="en-US" sz="1800" dirty="0"/>
                        <a:t>September 29</a:t>
                      </a:r>
                    </a:p>
                  </a:txBody>
                  <a:tcPr marL="83557" marR="83557" marT="45716" marB="45716"/>
                </a:tc>
                <a:extLst>
                  <a:ext uri="{0D108BD9-81ED-4DB2-BD59-A6C34878D82A}">
                    <a16:rowId xmlns:a16="http://schemas.microsoft.com/office/drawing/2014/main" val="10001"/>
                  </a:ext>
                </a:extLst>
              </a:tr>
              <a:tr h="373631">
                <a:tc>
                  <a:txBody>
                    <a:bodyPr/>
                    <a:lstStyle/>
                    <a:p>
                      <a:r>
                        <a:rPr lang="en-US" sz="1800" dirty="0"/>
                        <a:t>August</a:t>
                      </a:r>
                    </a:p>
                  </a:txBody>
                  <a:tcPr marL="83557" marR="83557" marT="45716" marB="45716"/>
                </a:tc>
                <a:tc>
                  <a:txBody>
                    <a:bodyPr/>
                    <a:lstStyle/>
                    <a:p>
                      <a:r>
                        <a:rPr lang="en-US" sz="1800" dirty="0"/>
                        <a:t>October 30</a:t>
                      </a:r>
                    </a:p>
                  </a:txBody>
                  <a:tcPr marL="83557" marR="83557" marT="45716" marB="45716"/>
                </a:tc>
                <a:extLst>
                  <a:ext uri="{0D108BD9-81ED-4DB2-BD59-A6C34878D82A}">
                    <a16:rowId xmlns:a16="http://schemas.microsoft.com/office/drawing/2014/main" val="10002"/>
                  </a:ext>
                </a:extLst>
              </a:tr>
              <a:tr h="402972">
                <a:tc>
                  <a:txBody>
                    <a:bodyPr/>
                    <a:lstStyle/>
                    <a:p>
                      <a:r>
                        <a:rPr lang="en-US" sz="1800" dirty="0"/>
                        <a:t>September</a:t>
                      </a:r>
                      <a:endParaRPr lang="en-US" sz="1800" baseline="0" dirty="0"/>
                    </a:p>
                  </a:txBody>
                  <a:tcPr marL="83557" marR="83557" marT="45716" marB="45716"/>
                </a:tc>
                <a:tc>
                  <a:txBody>
                    <a:bodyPr/>
                    <a:lstStyle/>
                    <a:p>
                      <a:r>
                        <a:rPr lang="en-US" sz="1800" dirty="0"/>
                        <a:t>November 29</a:t>
                      </a:r>
                    </a:p>
                  </a:txBody>
                  <a:tcPr marL="83557" marR="83557" marT="45716" marB="45716"/>
                </a:tc>
                <a:extLst>
                  <a:ext uri="{0D108BD9-81ED-4DB2-BD59-A6C34878D82A}">
                    <a16:rowId xmlns:a16="http://schemas.microsoft.com/office/drawing/2014/main" val="10003"/>
                  </a:ext>
                </a:extLst>
              </a:tr>
              <a:tr h="373631">
                <a:tc>
                  <a:txBody>
                    <a:bodyPr/>
                    <a:lstStyle/>
                    <a:p>
                      <a:r>
                        <a:rPr lang="en-US" sz="1800" dirty="0"/>
                        <a:t>October</a:t>
                      </a:r>
                    </a:p>
                  </a:txBody>
                  <a:tcPr marL="83557" marR="83557" marT="45716" marB="45716"/>
                </a:tc>
                <a:tc>
                  <a:txBody>
                    <a:bodyPr/>
                    <a:lstStyle/>
                    <a:p>
                      <a:r>
                        <a:rPr lang="en-US" sz="1800" dirty="0"/>
                        <a:t>December 30</a:t>
                      </a:r>
                    </a:p>
                  </a:txBody>
                  <a:tcPr marL="83557" marR="83557" marT="45716" marB="45716"/>
                </a:tc>
                <a:extLst>
                  <a:ext uri="{0D108BD9-81ED-4DB2-BD59-A6C34878D82A}">
                    <a16:rowId xmlns:a16="http://schemas.microsoft.com/office/drawing/2014/main" val="10004"/>
                  </a:ext>
                </a:extLst>
              </a:tr>
              <a:tr h="388302">
                <a:tc>
                  <a:txBody>
                    <a:bodyPr/>
                    <a:lstStyle/>
                    <a:p>
                      <a:r>
                        <a:rPr lang="en-US" sz="1800" dirty="0"/>
                        <a:t>November</a:t>
                      </a:r>
                    </a:p>
                  </a:txBody>
                  <a:tcPr marL="83557" marR="83557" marT="45716" marB="45716"/>
                </a:tc>
                <a:tc>
                  <a:txBody>
                    <a:bodyPr/>
                    <a:lstStyle/>
                    <a:p>
                      <a:r>
                        <a:rPr lang="en-US" sz="1800" dirty="0"/>
                        <a:t>January</a:t>
                      </a:r>
                      <a:r>
                        <a:rPr lang="en-US" sz="1800" baseline="0" dirty="0"/>
                        <a:t> 29</a:t>
                      </a:r>
                      <a:endParaRPr lang="en-US" sz="1800" dirty="0"/>
                    </a:p>
                  </a:txBody>
                  <a:tcPr marL="83557" marR="83557" marT="45716" marB="45716"/>
                </a:tc>
                <a:extLst>
                  <a:ext uri="{0D108BD9-81ED-4DB2-BD59-A6C34878D82A}">
                    <a16:rowId xmlns:a16="http://schemas.microsoft.com/office/drawing/2014/main" val="10005"/>
                  </a:ext>
                </a:extLst>
              </a:tr>
              <a:tr h="380966">
                <a:tc>
                  <a:txBody>
                    <a:bodyPr/>
                    <a:lstStyle/>
                    <a:p>
                      <a:r>
                        <a:rPr lang="en-US" sz="1800" dirty="0"/>
                        <a:t>December</a:t>
                      </a:r>
                    </a:p>
                  </a:txBody>
                  <a:tcPr marL="83557" marR="83557" marT="45716" marB="45716"/>
                </a:tc>
                <a:tc>
                  <a:txBody>
                    <a:bodyPr/>
                    <a:lstStyle/>
                    <a:p>
                      <a:r>
                        <a:rPr lang="en-US" sz="1800" dirty="0"/>
                        <a:t>March 1</a:t>
                      </a:r>
                    </a:p>
                  </a:txBody>
                  <a:tcPr marL="83557" marR="83557" marT="45716" marB="45716"/>
                </a:tc>
                <a:extLst>
                  <a:ext uri="{0D108BD9-81ED-4DB2-BD59-A6C34878D82A}">
                    <a16:rowId xmlns:a16="http://schemas.microsoft.com/office/drawing/2014/main" val="10006"/>
                  </a:ext>
                </a:extLst>
              </a:tr>
              <a:tr h="373631">
                <a:tc>
                  <a:txBody>
                    <a:bodyPr/>
                    <a:lstStyle/>
                    <a:p>
                      <a:r>
                        <a:rPr lang="en-US" sz="1800" dirty="0"/>
                        <a:t>January</a:t>
                      </a:r>
                    </a:p>
                  </a:txBody>
                  <a:tcPr marL="83557" marR="83557" marT="45716" marB="45716"/>
                </a:tc>
                <a:tc>
                  <a:txBody>
                    <a:bodyPr/>
                    <a:lstStyle/>
                    <a:p>
                      <a:r>
                        <a:rPr lang="en-US" sz="1800" dirty="0"/>
                        <a:t>April 1</a:t>
                      </a:r>
                    </a:p>
                  </a:txBody>
                  <a:tcPr marL="83557" marR="83557" marT="45716" marB="45716"/>
                </a:tc>
                <a:extLst>
                  <a:ext uri="{0D108BD9-81ED-4DB2-BD59-A6C34878D82A}">
                    <a16:rowId xmlns:a16="http://schemas.microsoft.com/office/drawing/2014/main" val="10007"/>
                  </a:ext>
                </a:extLst>
              </a:tr>
              <a:tr h="373631">
                <a:tc>
                  <a:txBody>
                    <a:bodyPr/>
                    <a:lstStyle/>
                    <a:p>
                      <a:r>
                        <a:rPr lang="en-US" sz="1800" dirty="0"/>
                        <a:t>February</a:t>
                      </a:r>
                    </a:p>
                  </a:txBody>
                  <a:tcPr marL="83557" marR="83557" marT="45716" marB="45716"/>
                </a:tc>
                <a:tc>
                  <a:txBody>
                    <a:bodyPr/>
                    <a:lstStyle/>
                    <a:p>
                      <a:r>
                        <a:rPr lang="en-US" sz="1800" dirty="0"/>
                        <a:t>April 29</a:t>
                      </a:r>
                    </a:p>
                  </a:txBody>
                  <a:tcPr marL="83557" marR="83557" marT="45716" marB="45716"/>
                </a:tc>
                <a:extLst>
                  <a:ext uri="{0D108BD9-81ED-4DB2-BD59-A6C34878D82A}">
                    <a16:rowId xmlns:a16="http://schemas.microsoft.com/office/drawing/2014/main" val="10008"/>
                  </a:ext>
                </a:extLst>
              </a:tr>
              <a:tr h="373631">
                <a:tc>
                  <a:txBody>
                    <a:bodyPr/>
                    <a:lstStyle/>
                    <a:p>
                      <a:r>
                        <a:rPr lang="en-US" sz="1800" dirty="0"/>
                        <a:t>March</a:t>
                      </a:r>
                    </a:p>
                  </a:txBody>
                  <a:tcPr marL="83557" marR="83557" marT="45716" marB="45716"/>
                </a:tc>
                <a:tc>
                  <a:txBody>
                    <a:bodyPr/>
                    <a:lstStyle/>
                    <a:p>
                      <a:r>
                        <a:rPr lang="en-US" sz="1800" dirty="0"/>
                        <a:t>May 30</a:t>
                      </a:r>
                    </a:p>
                  </a:txBody>
                  <a:tcPr marL="83557" marR="83557" marT="45716" marB="45716"/>
                </a:tc>
                <a:extLst>
                  <a:ext uri="{0D108BD9-81ED-4DB2-BD59-A6C34878D82A}">
                    <a16:rowId xmlns:a16="http://schemas.microsoft.com/office/drawing/2014/main" val="10009"/>
                  </a:ext>
                </a:extLst>
              </a:tr>
              <a:tr h="373631">
                <a:tc>
                  <a:txBody>
                    <a:bodyPr/>
                    <a:lstStyle/>
                    <a:p>
                      <a:r>
                        <a:rPr lang="en-US" sz="1800" dirty="0"/>
                        <a:t>April</a:t>
                      </a:r>
                    </a:p>
                  </a:txBody>
                  <a:tcPr marL="83557" marR="83557" marT="45716" marB="45716"/>
                </a:tc>
                <a:tc>
                  <a:txBody>
                    <a:bodyPr/>
                    <a:lstStyle/>
                    <a:p>
                      <a:r>
                        <a:rPr lang="en-US" sz="1800" dirty="0"/>
                        <a:t>June 29</a:t>
                      </a:r>
                    </a:p>
                  </a:txBody>
                  <a:tcPr marL="83557" marR="83557" marT="45716" marB="45716"/>
                </a:tc>
                <a:extLst>
                  <a:ext uri="{0D108BD9-81ED-4DB2-BD59-A6C34878D82A}">
                    <a16:rowId xmlns:a16="http://schemas.microsoft.com/office/drawing/2014/main" val="10010"/>
                  </a:ext>
                </a:extLst>
              </a:tr>
              <a:tr h="373631">
                <a:tc>
                  <a:txBody>
                    <a:bodyPr/>
                    <a:lstStyle/>
                    <a:p>
                      <a:r>
                        <a:rPr lang="en-US" sz="1800" dirty="0"/>
                        <a:t>May</a:t>
                      </a:r>
                    </a:p>
                  </a:txBody>
                  <a:tcPr marL="83557" marR="83557" marT="45716" marB="45716"/>
                </a:tc>
                <a:tc>
                  <a:txBody>
                    <a:bodyPr/>
                    <a:lstStyle/>
                    <a:p>
                      <a:r>
                        <a:rPr lang="en-US" sz="1800" dirty="0"/>
                        <a:t>July 30</a:t>
                      </a:r>
                    </a:p>
                  </a:txBody>
                  <a:tcPr marL="83557" marR="83557" marT="45716" marB="45716"/>
                </a:tc>
                <a:extLst>
                  <a:ext uri="{0D108BD9-81ED-4DB2-BD59-A6C34878D82A}">
                    <a16:rowId xmlns:a16="http://schemas.microsoft.com/office/drawing/2014/main" val="10011"/>
                  </a:ext>
                </a:extLst>
              </a:tr>
              <a:tr h="373631">
                <a:tc>
                  <a:txBody>
                    <a:bodyPr/>
                    <a:lstStyle/>
                    <a:p>
                      <a:r>
                        <a:rPr lang="en-US" sz="1800" dirty="0"/>
                        <a:t>June</a:t>
                      </a:r>
                    </a:p>
                  </a:txBody>
                  <a:tcPr marL="83557" marR="83557" marT="45716" marB="45716"/>
                </a:tc>
                <a:tc>
                  <a:txBody>
                    <a:bodyPr/>
                    <a:lstStyle/>
                    <a:p>
                      <a:r>
                        <a:rPr lang="en-US" sz="1800" dirty="0"/>
                        <a:t>August</a:t>
                      </a:r>
                      <a:r>
                        <a:rPr lang="en-US" sz="1800" baseline="0" dirty="0"/>
                        <a:t> 29</a:t>
                      </a:r>
                      <a:endParaRPr lang="en-US" sz="1800" dirty="0"/>
                    </a:p>
                  </a:txBody>
                  <a:tcPr marL="83557" marR="83557" marT="45716" marB="45716"/>
                </a:tc>
                <a:extLst>
                  <a:ext uri="{0D108BD9-81ED-4DB2-BD59-A6C34878D82A}">
                    <a16:rowId xmlns:a16="http://schemas.microsoft.com/office/drawing/2014/main" val="10012"/>
                  </a:ext>
                </a:extLst>
              </a:tr>
            </a:tbl>
          </a:graphicData>
        </a:graphic>
      </p:graphicFrame>
      <p:sp>
        <p:nvSpPr>
          <p:cNvPr id="67631" name="Content Placeholder 6"/>
          <p:cNvSpPr>
            <a:spLocks noGrp="1"/>
          </p:cNvSpPr>
          <p:nvPr>
            <p:ph sz="quarter" idx="14"/>
          </p:nvPr>
        </p:nvSpPr>
        <p:spPr>
          <a:xfrm>
            <a:off x="762000" y="1600200"/>
            <a:ext cx="3048000" cy="3309937"/>
          </a:xfrm>
        </p:spPr>
        <p:txBody>
          <a:bodyPr/>
          <a:lstStyle/>
          <a:p>
            <a:pPr marL="0" indent="0">
              <a:buFont typeface="Wingdings" pitchFamily="2" charset="2"/>
              <a:buNone/>
            </a:pPr>
            <a:endParaRPr lang="en-US" altLang="en-US" sz="2400" dirty="0"/>
          </a:p>
          <a:p>
            <a:pPr marL="0" indent="0">
              <a:buFont typeface="Wingdings" pitchFamily="2" charset="2"/>
              <a:buNone/>
            </a:pPr>
            <a:r>
              <a:rPr lang="en-US" altLang="en-US" sz="2400" dirty="0"/>
              <a:t>Federal regulations require claims be reviewed and approved within 60 calendar days from the last day of the claim month.</a:t>
            </a:r>
          </a:p>
        </p:txBody>
      </p:sp>
      <p:sp>
        <p:nvSpPr>
          <p:cNvPr id="2" name="Slide Number Placeholder 1"/>
          <p:cNvSpPr>
            <a:spLocks noGrp="1"/>
          </p:cNvSpPr>
          <p:nvPr>
            <p:ph type="sldNum" sz="quarter" idx="12"/>
          </p:nvPr>
        </p:nvSpPr>
        <p:spPr/>
        <p:txBody>
          <a:bodyPr/>
          <a:lstStyle/>
          <a:p>
            <a:fld id="{0D3DD372-08F7-42B5-A1FB-B741898FB972}" type="slidenum">
              <a:rPr lang="en-US" smtClean="0"/>
              <a:t>28</a:t>
            </a:fld>
            <a:endParaRPr lang="en-US"/>
          </a:p>
        </p:txBody>
      </p:sp>
    </p:spTree>
    <p:extLst>
      <p:ext uri="{BB962C8B-B14F-4D97-AF65-F5344CB8AC3E}">
        <p14:creationId xmlns:p14="http://schemas.microsoft.com/office/powerpoint/2010/main" val="36127035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457200" y="304800"/>
            <a:ext cx="7543800" cy="1295400"/>
          </a:xfrm>
        </p:spPr>
        <p:txBody>
          <a:bodyPr/>
          <a:lstStyle/>
          <a:p>
            <a:r>
              <a:rPr lang="en-US" altLang="en-US" dirty="0"/>
              <a:t>FFVP Claiming– pg. 25-27</a:t>
            </a:r>
          </a:p>
        </p:txBody>
      </p:sp>
      <p:sp>
        <p:nvSpPr>
          <p:cNvPr id="66563" name="Content Placeholder 2"/>
          <p:cNvSpPr>
            <a:spLocks noGrp="1"/>
          </p:cNvSpPr>
          <p:nvPr>
            <p:ph idx="1"/>
          </p:nvPr>
        </p:nvSpPr>
        <p:spPr>
          <a:xfrm>
            <a:off x="457200" y="2133600"/>
            <a:ext cx="8229600" cy="4411663"/>
          </a:xfrm>
        </p:spPr>
        <p:txBody>
          <a:bodyPr/>
          <a:lstStyle/>
          <a:p>
            <a:r>
              <a:rPr lang="en-US" altLang="en-US" dirty="0"/>
              <a:t>Submit through </a:t>
            </a:r>
            <a:r>
              <a:rPr lang="en-US" altLang="en-US" dirty="0" err="1"/>
              <a:t>iCAN</a:t>
            </a:r>
            <a:endParaRPr lang="en-US" altLang="en-US" dirty="0"/>
          </a:p>
          <a:p>
            <a:r>
              <a:rPr lang="en-US" altLang="en-US" dirty="0"/>
              <a:t>Claims must be submitted by the 10</a:t>
            </a:r>
            <a:r>
              <a:rPr lang="en-US" altLang="en-US" baseline="30000" dirty="0"/>
              <a:t>th</a:t>
            </a:r>
            <a:r>
              <a:rPr lang="en-US" altLang="en-US" dirty="0"/>
              <a:t> of the month following the claim month and must follow the FNS 60/90 day claim guidance</a:t>
            </a:r>
          </a:p>
          <a:p>
            <a:r>
              <a:rPr lang="en-US" altLang="en-US" dirty="0"/>
              <a:t>August/September claim is the only claim that can be combined.</a:t>
            </a:r>
          </a:p>
          <a:p>
            <a:endParaRPr lang="en-US" altLang="en-US" dirty="0"/>
          </a:p>
          <a:p>
            <a:endParaRPr lang="en-US" alt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4267200"/>
            <a:ext cx="2028826" cy="20420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0D3DD372-08F7-42B5-A1FB-B741898FB972}" type="slidenum">
              <a:rPr lang="en-US" smtClean="0"/>
              <a:t>29</a:t>
            </a:fld>
            <a:endParaRPr lang="en-US"/>
          </a:p>
        </p:txBody>
      </p:sp>
    </p:spTree>
    <p:extLst>
      <p:ext uri="{BB962C8B-B14F-4D97-AF65-F5344CB8AC3E}">
        <p14:creationId xmlns:p14="http://schemas.microsoft.com/office/powerpoint/2010/main" val="2858943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altLang="en-US"/>
              <a:t>FFVP Handbook</a:t>
            </a:r>
          </a:p>
        </p:txBody>
      </p:sp>
      <p:pic>
        <p:nvPicPr>
          <p:cNvPr id="5124" name="Picture 2"/>
          <p:cNvPicPr>
            <a:picLocks noGrp="1" noChangeAspect="1" noChangeArrowheads="1"/>
          </p:cNvPicPr>
          <p:nvPr>
            <p:ph sz="quarter" idx="13"/>
          </p:nvPr>
        </p:nvPicPr>
        <p:blipFill>
          <a:blip r:embed="rId3">
            <a:extLst>
              <a:ext uri="{28A0092B-C50C-407E-A947-70E740481C1C}">
                <a14:useLocalDpi xmlns:a14="http://schemas.microsoft.com/office/drawing/2010/main" val="0"/>
              </a:ext>
            </a:extLst>
          </a:blip>
          <a:stretch>
            <a:fillRect/>
          </a:stretch>
        </p:blipFill>
        <p:spPr>
          <a:xfrm>
            <a:off x="1404669" y="2312988"/>
            <a:ext cx="2696113" cy="3494087"/>
          </a:xfrm>
          <a:ln>
            <a:solidFill>
              <a:schemeClr val="tx1"/>
            </a:solidFill>
            <a:miter lim="800000"/>
            <a:headEnd/>
            <a:tailEnd/>
          </a:ln>
        </p:spPr>
      </p:pic>
      <p:sp>
        <p:nvSpPr>
          <p:cNvPr id="5123" name="Content Placeholder 4"/>
          <p:cNvSpPr>
            <a:spLocks noGrp="1"/>
          </p:cNvSpPr>
          <p:nvPr>
            <p:ph sz="quarter" idx="14"/>
          </p:nvPr>
        </p:nvSpPr>
        <p:spPr/>
        <p:txBody>
          <a:bodyPr>
            <a:normAutofit fontScale="92500"/>
          </a:bodyPr>
          <a:lstStyle/>
          <a:p>
            <a:r>
              <a:rPr lang="en-US" altLang="en-US"/>
              <a:t>USDA program guidance</a:t>
            </a:r>
          </a:p>
          <a:p>
            <a:r>
              <a:rPr lang="en-US" altLang="en-US"/>
              <a:t>Found at: </a:t>
            </a:r>
            <a:r>
              <a:rPr lang="en-US" altLang="en-US">
                <a:hlinkClick r:id="rId4"/>
              </a:rPr>
              <a:t>http://doe.sd.gov/cans/documents/FFVPhandb.pdf</a:t>
            </a:r>
            <a:endParaRPr lang="en-US" altLang="en-US"/>
          </a:p>
          <a:p>
            <a:r>
              <a:rPr lang="en-US" altLang="en-US"/>
              <a:t>Please read through handbook for all basic requirements </a:t>
            </a:r>
          </a:p>
        </p:txBody>
      </p:sp>
      <p:sp>
        <p:nvSpPr>
          <p:cNvPr id="2" name="Slide Number Placeholder 1"/>
          <p:cNvSpPr>
            <a:spLocks noGrp="1"/>
          </p:cNvSpPr>
          <p:nvPr>
            <p:ph type="sldNum" sz="quarter" idx="12"/>
          </p:nvPr>
        </p:nvSpPr>
        <p:spPr/>
        <p:txBody>
          <a:bodyPr/>
          <a:lstStyle/>
          <a:p>
            <a:fld id="{0D3DD372-08F7-42B5-A1FB-B741898FB972}" type="slidenum">
              <a:rPr lang="en-US" smtClean="0"/>
              <a:t>3</a:t>
            </a:fld>
            <a:endParaRPr lang="en-US"/>
          </a:p>
        </p:txBody>
      </p:sp>
    </p:spTree>
    <p:extLst>
      <p:ext uri="{BB962C8B-B14F-4D97-AF65-F5344CB8AC3E}">
        <p14:creationId xmlns:p14="http://schemas.microsoft.com/office/powerpoint/2010/main" val="285912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838200" y="228600"/>
            <a:ext cx="7543800" cy="1295400"/>
          </a:xfrm>
        </p:spPr>
        <p:txBody>
          <a:bodyPr/>
          <a:lstStyle/>
          <a:p>
            <a:r>
              <a:rPr lang="en-US" altLang="en-US" dirty="0"/>
              <a:t>Menu Planning</a:t>
            </a:r>
          </a:p>
        </p:txBody>
      </p:sp>
      <p:pic>
        <p:nvPicPr>
          <p:cNvPr id="4" name="Picture 2" descr="C:\Documents and Settings\dillae\Local Settings\Temporary Internet Files\Content.IE5\V4HWZING\MP900313733[1].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990600" y="1550144"/>
            <a:ext cx="7315200" cy="485065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0D3DD372-08F7-42B5-A1FB-B741898FB972}" type="slidenum">
              <a:rPr lang="en-US" smtClean="0"/>
              <a:t>30</a:t>
            </a:fld>
            <a:endParaRPr lang="en-US"/>
          </a:p>
        </p:txBody>
      </p:sp>
    </p:spTree>
    <p:extLst>
      <p:ext uri="{BB962C8B-B14F-4D97-AF65-F5344CB8AC3E}">
        <p14:creationId xmlns:p14="http://schemas.microsoft.com/office/powerpoint/2010/main" val="11117057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467679" y="152400"/>
            <a:ext cx="7024744" cy="1143000"/>
          </a:xfrm>
        </p:spPr>
        <p:txBody>
          <a:bodyPr/>
          <a:lstStyle/>
          <a:p>
            <a:r>
              <a:rPr lang="en-US" altLang="en-US" dirty="0"/>
              <a:t>Menu Planning</a:t>
            </a:r>
          </a:p>
        </p:txBody>
      </p:sp>
      <p:sp>
        <p:nvSpPr>
          <p:cNvPr id="32771" name="Content Placeholder 2"/>
          <p:cNvSpPr>
            <a:spLocks noGrp="1"/>
          </p:cNvSpPr>
          <p:nvPr>
            <p:ph idx="1"/>
          </p:nvPr>
        </p:nvSpPr>
        <p:spPr>
          <a:xfrm>
            <a:off x="428701" y="1219200"/>
            <a:ext cx="5791200" cy="4411663"/>
          </a:xfrm>
        </p:spPr>
        <p:txBody>
          <a:bodyPr>
            <a:normAutofit fontScale="92500" lnSpcReduction="10000"/>
          </a:bodyPr>
          <a:lstStyle/>
          <a:p>
            <a:r>
              <a:rPr lang="en-US" altLang="en-US" sz="2800" dirty="0"/>
              <a:t>Must include fruit and vegetables</a:t>
            </a:r>
          </a:p>
          <a:p>
            <a:r>
              <a:rPr lang="en-US" altLang="en-US" sz="2800" dirty="0"/>
              <a:t>Introduce students to a wide variety</a:t>
            </a:r>
          </a:p>
          <a:p>
            <a:r>
              <a:rPr lang="en-US" altLang="en-US" sz="2800" dirty="0"/>
              <a:t>Try different varieties of common fruit </a:t>
            </a:r>
          </a:p>
          <a:p>
            <a:pPr lvl="1"/>
            <a:r>
              <a:rPr lang="en-US" altLang="en-US" sz="2400" dirty="0"/>
              <a:t>Honey Crisp, Red Delicious, and Granny Smith apples</a:t>
            </a:r>
          </a:p>
          <a:p>
            <a:pPr lvl="1"/>
            <a:r>
              <a:rPr lang="en-US" altLang="en-US" sz="2400" dirty="0"/>
              <a:t>Bartlett, Bosc, and Anjou pears</a:t>
            </a:r>
          </a:p>
          <a:p>
            <a:r>
              <a:rPr lang="en-US" altLang="en-US" sz="2800" dirty="0"/>
              <a:t>Think exotic – try kumquats, star fruit, and pomegranates</a:t>
            </a:r>
          </a:p>
        </p:txBody>
      </p:sp>
      <p:pic>
        <p:nvPicPr>
          <p:cNvPr id="32772" name="Picture 3" descr="fruit closeup.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84900" y="3733800"/>
            <a:ext cx="29591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0D3DD372-08F7-42B5-A1FB-B741898FB972}" type="slidenum">
              <a:rPr lang="en-US" smtClean="0"/>
              <a:t>31</a:t>
            </a:fld>
            <a:endParaRPr lang="en-US"/>
          </a:p>
        </p:txBody>
      </p:sp>
    </p:spTree>
    <p:extLst>
      <p:ext uri="{BB962C8B-B14F-4D97-AF65-F5344CB8AC3E}">
        <p14:creationId xmlns:p14="http://schemas.microsoft.com/office/powerpoint/2010/main" val="237947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457200" y="-325582"/>
            <a:ext cx="7543800" cy="1295400"/>
          </a:xfrm>
        </p:spPr>
        <p:txBody>
          <a:bodyPr/>
          <a:lstStyle/>
          <a:p>
            <a:r>
              <a:rPr lang="en-US" altLang="en-US" dirty="0"/>
              <a:t>Sample Menu</a:t>
            </a:r>
          </a:p>
        </p:txBody>
      </p:sp>
      <p:pic>
        <p:nvPicPr>
          <p:cNvPr id="33795" name="Picture 2"/>
          <p:cNvPicPr>
            <a:picLocks noChangeAspect="1" noChangeArrowheads="1"/>
          </p:cNvPicPr>
          <p:nvPr/>
        </p:nvPicPr>
        <p:blipFill>
          <a:blip r:embed="rId3">
            <a:extLst>
              <a:ext uri="{28A0092B-C50C-407E-A947-70E740481C1C}">
                <a14:useLocalDpi xmlns:a14="http://schemas.microsoft.com/office/drawing/2010/main" val="0"/>
              </a:ext>
            </a:extLst>
          </a:blip>
          <a:srcRect l="6544" t="7887" r="27055" b="19154"/>
          <a:stretch>
            <a:fillRect/>
          </a:stretch>
        </p:blipFill>
        <p:spPr bwMode="auto">
          <a:xfrm>
            <a:off x="1447800" y="990600"/>
            <a:ext cx="6096000" cy="5188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descr="C:\Users\DEPR12~1\AppData\Local\Temp\SNAGHTML783426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990600"/>
            <a:ext cx="3376096" cy="701842"/>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0D3DD372-08F7-42B5-A1FB-B741898FB972}" type="slidenum">
              <a:rPr lang="en-US" smtClean="0"/>
              <a:t>32</a:t>
            </a:fld>
            <a:endParaRPr lang="en-US"/>
          </a:p>
        </p:txBody>
      </p:sp>
    </p:spTree>
    <p:extLst>
      <p:ext uri="{BB962C8B-B14F-4D97-AF65-F5344CB8AC3E}">
        <p14:creationId xmlns:p14="http://schemas.microsoft.com/office/powerpoint/2010/main" val="34487516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57200" y="-228600"/>
            <a:ext cx="7543800" cy="1295400"/>
          </a:xfrm>
        </p:spPr>
        <p:txBody>
          <a:bodyPr/>
          <a:lstStyle/>
          <a:p>
            <a:r>
              <a:rPr lang="en-US" altLang="en-US" dirty="0"/>
              <a:t>Sample Menu</a:t>
            </a:r>
          </a:p>
        </p:txBody>
      </p:sp>
      <p:pic>
        <p:nvPicPr>
          <p:cNvPr id="34819" name="Content Placeholder 5" descr="Beloit-February.bmp"/>
          <p:cNvPicPr>
            <a:picLocks noChangeAspect="1"/>
          </p:cNvPicPr>
          <p:nvPr/>
        </p:nvPicPr>
        <p:blipFill>
          <a:blip r:embed="rId3">
            <a:extLst>
              <a:ext uri="{28A0092B-C50C-407E-A947-70E740481C1C}">
                <a14:useLocalDpi xmlns:a14="http://schemas.microsoft.com/office/drawing/2010/main" val="0"/>
              </a:ext>
            </a:extLst>
          </a:blip>
          <a:srcRect b="3310"/>
          <a:stretch>
            <a:fillRect/>
          </a:stretch>
        </p:blipFill>
        <p:spPr bwMode="auto">
          <a:xfrm>
            <a:off x="914400" y="1143000"/>
            <a:ext cx="7267154" cy="501491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914400" y="1142999"/>
            <a:ext cx="7267154" cy="24622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962400" y="1081444"/>
            <a:ext cx="3304754" cy="307777"/>
          </a:xfrm>
          <a:prstGeom prst="rect">
            <a:avLst/>
          </a:prstGeom>
          <a:noFill/>
        </p:spPr>
        <p:txBody>
          <a:bodyPr wrap="square" rtlCol="0">
            <a:spAutoFit/>
          </a:bodyPr>
          <a:lstStyle/>
          <a:p>
            <a:r>
              <a:rPr lang="en-US" sz="1400" b="1" dirty="0"/>
              <a:t>April</a:t>
            </a:r>
          </a:p>
        </p:txBody>
      </p:sp>
      <p:sp>
        <p:nvSpPr>
          <p:cNvPr id="5" name="Slide Number Placeholder 4"/>
          <p:cNvSpPr>
            <a:spLocks noGrp="1"/>
          </p:cNvSpPr>
          <p:nvPr>
            <p:ph type="sldNum" sz="quarter" idx="12"/>
          </p:nvPr>
        </p:nvSpPr>
        <p:spPr/>
        <p:txBody>
          <a:bodyPr/>
          <a:lstStyle/>
          <a:p>
            <a:fld id="{0D3DD372-08F7-42B5-A1FB-B741898FB972}" type="slidenum">
              <a:rPr lang="en-US" smtClean="0"/>
              <a:t>33</a:t>
            </a:fld>
            <a:endParaRPr lang="en-US"/>
          </a:p>
        </p:txBody>
      </p:sp>
    </p:spTree>
    <p:extLst>
      <p:ext uri="{BB962C8B-B14F-4D97-AF65-F5344CB8AC3E}">
        <p14:creationId xmlns:p14="http://schemas.microsoft.com/office/powerpoint/2010/main" val="22721121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914400" y="685800"/>
            <a:ext cx="7024744" cy="1143000"/>
          </a:xfrm>
        </p:spPr>
        <p:txBody>
          <a:bodyPr/>
          <a:lstStyle/>
          <a:p>
            <a:r>
              <a:rPr lang="en-US" altLang="en-US" dirty="0"/>
              <a:t>Menu Planning</a:t>
            </a:r>
          </a:p>
        </p:txBody>
      </p:sp>
      <p:sp>
        <p:nvSpPr>
          <p:cNvPr id="36867" name="Content Placeholder 2"/>
          <p:cNvSpPr>
            <a:spLocks noGrp="1"/>
          </p:cNvSpPr>
          <p:nvPr>
            <p:ph idx="1"/>
          </p:nvPr>
        </p:nvSpPr>
        <p:spPr/>
        <p:txBody>
          <a:bodyPr>
            <a:normAutofit fontScale="92500" lnSpcReduction="10000"/>
          </a:bodyPr>
          <a:lstStyle/>
          <a:p>
            <a:r>
              <a:rPr lang="en-US" altLang="en-US" dirty="0"/>
              <a:t>Seasonal foods – try to choose foods in-season to lower cost</a:t>
            </a:r>
          </a:p>
          <a:p>
            <a:pPr lvl="1"/>
            <a:r>
              <a:rPr lang="en-US" altLang="en-US" dirty="0"/>
              <a:t>Apples, broccoli, cucumbers in the fall</a:t>
            </a:r>
          </a:p>
          <a:p>
            <a:pPr lvl="1"/>
            <a:r>
              <a:rPr lang="en-US" altLang="en-US" dirty="0"/>
              <a:t>Pears and citrus fruits in winter</a:t>
            </a:r>
          </a:p>
          <a:p>
            <a:pPr lvl="1"/>
            <a:r>
              <a:rPr lang="en-US" altLang="en-US" dirty="0"/>
              <a:t>Asparagus, lettuce, and berries in late spring</a:t>
            </a:r>
          </a:p>
          <a:p>
            <a:pPr marL="365760" lvl="1" indent="0">
              <a:buNone/>
            </a:pPr>
            <a:endParaRPr lang="en-US" altLang="en-US" dirty="0"/>
          </a:p>
          <a:p>
            <a:r>
              <a:rPr lang="en-US" altLang="en-US" dirty="0"/>
              <a:t>Exotic fruits will likely cost more</a:t>
            </a:r>
          </a:p>
          <a:p>
            <a:pPr marL="68580" indent="0">
              <a:buNone/>
            </a:pPr>
            <a:endParaRPr lang="en-US" altLang="en-US" dirty="0"/>
          </a:p>
          <a:p>
            <a:r>
              <a:rPr lang="en-US" altLang="en-US" dirty="0"/>
              <a:t>Pair higher priced foods with lower cost foods to maintain an average price per snack</a:t>
            </a:r>
          </a:p>
        </p:txBody>
      </p:sp>
      <p:sp>
        <p:nvSpPr>
          <p:cNvPr id="2" name="Slide Number Placeholder 1"/>
          <p:cNvSpPr>
            <a:spLocks noGrp="1"/>
          </p:cNvSpPr>
          <p:nvPr>
            <p:ph type="sldNum" sz="quarter" idx="12"/>
          </p:nvPr>
        </p:nvSpPr>
        <p:spPr/>
        <p:txBody>
          <a:bodyPr/>
          <a:lstStyle/>
          <a:p>
            <a:fld id="{0D3DD372-08F7-42B5-A1FB-B741898FB972}" type="slidenum">
              <a:rPr lang="en-US" smtClean="0"/>
              <a:t>34</a:t>
            </a:fld>
            <a:endParaRPr lang="en-US"/>
          </a:p>
        </p:txBody>
      </p:sp>
    </p:spTree>
    <p:extLst>
      <p:ext uri="{BB962C8B-B14F-4D97-AF65-F5344CB8AC3E}">
        <p14:creationId xmlns:p14="http://schemas.microsoft.com/office/powerpoint/2010/main" val="32834031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457200" y="-304800"/>
            <a:ext cx="7543800" cy="1295400"/>
          </a:xfrm>
        </p:spPr>
        <p:txBody>
          <a:bodyPr/>
          <a:lstStyle/>
          <a:p>
            <a:r>
              <a:rPr lang="en-US" altLang="en-US"/>
              <a:t>Menu Planning</a:t>
            </a:r>
          </a:p>
        </p:txBody>
      </p:sp>
      <p:sp>
        <p:nvSpPr>
          <p:cNvPr id="37891" name="Content Placeholder 2"/>
          <p:cNvSpPr>
            <a:spLocks noGrp="1"/>
          </p:cNvSpPr>
          <p:nvPr>
            <p:ph idx="1"/>
          </p:nvPr>
        </p:nvSpPr>
        <p:spPr>
          <a:xfrm>
            <a:off x="457200" y="1143000"/>
            <a:ext cx="8229600" cy="4987925"/>
          </a:xfrm>
        </p:spPr>
        <p:txBody>
          <a:bodyPr/>
          <a:lstStyle/>
          <a:p>
            <a:r>
              <a:rPr lang="en-US" altLang="en-US" sz="2400" dirty="0"/>
              <a:t>Different portions for grades</a:t>
            </a:r>
          </a:p>
          <a:p>
            <a:r>
              <a:rPr lang="en-US" altLang="en-US" sz="2400" dirty="0"/>
              <a:t>Start small</a:t>
            </a:r>
          </a:p>
          <a:p>
            <a:pPr lvl="1"/>
            <a:r>
              <a:rPr lang="en-US" altLang="en-US" sz="2000" dirty="0"/>
              <a:t>New program = new foods</a:t>
            </a:r>
          </a:p>
          <a:p>
            <a:pPr lvl="1"/>
            <a:r>
              <a:rPr lang="en-US" altLang="en-US" sz="2000" dirty="0"/>
              <a:t>Start with small servings of ¼ cup or less</a:t>
            </a:r>
          </a:p>
          <a:p>
            <a:r>
              <a:rPr lang="en-US" altLang="en-US" sz="2400" dirty="0"/>
              <a:t>Increase with time</a:t>
            </a:r>
          </a:p>
          <a:p>
            <a:pPr lvl="2"/>
            <a:r>
              <a:rPr lang="en-US" altLang="en-US" sz="1800" dirty="0"/>
              <a:t>New favorites may develop</a:t>
            </a:r>
          </a:p>
          <a:p>
            <a:pPr lvl="2"/>
            <a:r>
              <a:rPr lang="en-US" altLang="en-US" sz="1800" dirty="0"/>
              <a:t>Increase servings to ½ cup if liked by students</a:t>
            </a:r>
          </a:p>
          <a:p>
            <a:r>
              <a:rPr lang="en-US" altLang="en-US" sz="2400" dirty="0"/>
              <a:t>Don’t give up!</a:t>
            </a:r>
          </a:p>
          <a:p>
            <a:pPr lvl="1"/>
            <a:r>
              <a:rPr lang="en-US" altLang="en-US" sz="2000" dirty="0"/>
              <a:t>Vegetables must be served even if children “like fruit better”</a:t>
            </a:r>
          </a:p>
          <a:p>
            <a:pPr lvl="2"/>
            <a:r>
              <a:rPr lang="en-US" altLang="en-US" sz="1600" dirty="0"/>
              <a:t>Strive to offer vegetables as many times as fruit!</a:t>
            </a:r>
          </a:p>
          <a:p>
            <a:pPr lvl="1"/>
            <a:r>
              <a:rPr lang="en-US" altLang="en-US" sz="2000" dirty="0"/>
              <a:t>Continue to serve small portions of foods not well received</a:t>
            </a:r>
          </a:p>
          <a:p>
            <a:pPr lvl="1"/>
            <a:r>
              <a:rPr lang="en-US" altLang="en-US" sz="2000" dirty="0"/>
              <a:t>10-16 times to try a food item to build healthy habits</a:t>
            </a:r>
          </a:p>
        </p:txBody>
      </p:sp>
      <p:sp>
        <p:nvSpPr>
          <p:cNvPr id="2" name="Slide Number Placeholder 1"/>
          <p:cNvSpPr>
            <a:spLocks noGrp="1"/>
          </p:cNvSpPr>
          <p:nvPr>
            <p:ph type="sldNum" sz="quarter" idx="12"/>
          </p:nvPr>
        </p:nvSpPr>
        <p:spPr/>
        <p:txBody>
          <a:bodyPr/>
          <a:lstStyle/>
          <a:p>
            <a:fld id="{0D3DD372-08F7-42B5-A1FB-B741898FB972}" type="slidenum">
              <a:rPr lang="en-US" smtClean="0"/>
              <a:t>35</a:t>
            </a:fld>
            <a:endParaRPr lang="en-US"/>
          </a:p>
        </p:txBody>
      </p:sp>
    </p:spTree>
    <p:extLst>
      <p:ext uri="{BB962C8B-B14F-4D97-AF65-F5344CB8AC3E}">
        <p14:creationId xmlns:p14="http://schemas.microsoft.com/office/powerpoint/2010/main" val="1953870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457200" y="0"/>
            <a:ext cx="7543800" cy="1295400"/>
          </a:xfrm>
        </p:spPr>
        <p:txBody>
          <a:bodyPr/>
          <a:lstStyle/>
          <a:p>
            <a:r>
              <a:rPr lang="en-US" altLang="en-US"/>
              <a:t>Menu Planning</a:t>
            </a:r>
          </a:p>
        </p:txBody>
      </p:sp>
      <p:sp>
        <p:nvSpPr>
          <p:cNvPr id="38915" name="Content Placeholder 2"/>
          <p:cNvSpPr>
            <a:spLocks noGrp="1"/>
          </p:cNvSpPr>
          <p:nvPr>
            <p:ph idx="1"/>
          </p:nvPr>
        </p:nvSpPr>
        <p:spPr>
          <a:xfrm>
            <a:off x="381000" y="1371600"/>
            <a:ext cx="4953000" cy="4411663"/>
          </a:xfrm>
        </p:spPr>
        <p:txBody>
          <a:bodyPr/>
          <a:lstStyle/>
          <a:p>
            <a:r>
              <a:rPr lang="en-US" altLang="en-US" b="1"/>
              <a:t>Spend your money!!</a:t>
            </a:r>
          </a:p>
          <a:p>
            <a:pPr lvl="1"/>
            <a:r>
              <a:rPr lang="en-US" altLang="en-US"/>
              <a:t>Any FFVP funds not used get sent back to USDA</a:t>
            </a:r>
          </a:p>
          <a:p>
            <a:r>
              <a:rPr lang="en-US" altLang="en-US"/>
              <a:t>OKAY to start more conservatively</a:t>
            </a:r>
          </a:p>
          <a:p>
            <a:r>
              <a:rPr lang="en-US" altLang="en-US"/>
              <a:t>Don’t be afraid of expensive items</a:t>
            </a:r>
          </a:p>
        </p:txBody>
      </p:sp>
      <p:pic>
        <p:nvPicPr>
          <p:cNvPr id="38916" name="Picture 2" descr="C:\Documents and Settings\dillae\Local Settings\Temporary Internet Files\Content.IE5\V4HWZING\MP90031373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0213" y="2776538"/>
            <a:ext cx="3419475" cy="240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0D3DD372-08F7-42B5-A1FB-B741898FB972}" type="slidenum">
              <a:rPr lang="en-US" smtClean="0"/>
              <a:t>36</a:t>
            </a:fld>
            <a:endParaRPr lang="en-US"/>
          </a:p>
        </p:txBody>
      </p:sp>
    </p:spTree>
    <p:extLst>
      <p:ext uri="{BB962C8B-B14F-4D97-AF65-F5344CB8AC3E}">
        <p14:creationId xmlns:p14="http://schemas.microsoft.com/office/powerpoint/2010/main" val="9313055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457200" y="0"/>
            <a:ext cx="7543800" cy="1295400"/>
          </a:xfrm>
        </p:spPr>
        <p:txBody>
          <a:bodyPr/>
          <a:lstStyle/>
          <a:p>
            <a:r>
              <a:rPr lang="en-US" altLang="en-US" dirty="0"/>
              <a:t>Special Dietary Needs</a:t>
            </a:r>
          </a:p>
        </p:txBody>
      </p:sp>
      <p:sp>
        <p:nvSpPr>
          <p:cNvPr id="39939" name="Content Placeholder 2"/>
          <p:cNvSpPr>
            <a:spLocks noGrp="1"/>
          </p:cNvSpPr>
          <p:nvPr>
            <p:ph idx="1"/>
          </p:nvPr>
        </p:nvSpPr>
        <p:spPr>
          <a:xfrm>
            <a:off x="457200" y="1371600"/>
            <a:ext cx="8229600" cy="4411663"/>
          </a:xfrm>
        </p:spPr>
        <p:txBody>
          <a:bodyPr>
            <a:normAutofit lnSpcReduction="10000"/>
          </a:bodyPr>
          <a:lstStyle/>
          <a:p>
            <a:r>
              <a:rPr lang="en-US" altLang="en-US" dirty="0"/>
              <a:t>Texture modifications – soft, cut, pureed, etc.</a:t>
            </a:r>
          </a:p>
          <a:p>
            <a:pPr lvl="1"/>
            <a:r>
              <a:rPr lang="en-US" altLang="en-US" dirty="0"/>
              <a:t>Physician’s statement is not required</a:t>
            </a:r>
          </a:p>
          <a:p>
            <a:pPr lvl="1"/>
            <a:r>
              <a:rPr lang="en-US" altLang="en-US" dirty="0"/>
              <a:t>Recommended obtain statement with directions for texture modification</a:t>
            </a:r>
          </a:p>
          <a:p>
            <a:pPr marL="365760" lvl="1" indent="0">
              <a:buNone/>
            </a:pPr>
            <a:endParaRPr lang="en-US" altLang="en-US" dirty="0"/>
          </a:p>
          <a:p>
            <a:r>
              <a:rPr lang="en-US" altLang="en-US" dirty="0"/>
              <a:t>Food Substitutions – child cannot tolerate food in altered format</a:t>
            </a:r>
          </a:p>
          <a:p>
            <a:pPr lvl="1"/>
            <a:r>
              <a:rPr lang="en-US" altLang="en-US" dirty="0"/>
              <a:t>Physician’s statement is required and should include: child’s disability, explanation of restrictions, food or foods to be omitted from diet</a:t>
            </a:r>
          </a:p>
          <a:p>
            <a:pPr lvl="1"/>
            <a:r>
              <a:rPr lang="en-US" altLang="en-US" dirty="0"/>
              <a:t>Request list of food choices that can be used as a substitute</a:t>
            </a:r>
          </a:p>
        </p:txBody>
      </p:sp>
      <p:sp>
        <p:nvSpPr>
          <p:cNvPr id="2" name="Slide Number Placeholder 1"/>
          <p:cNvSpPr>
            <a:spLocks noGrp="1"/>
          </p:cNvSpPr>
          <p:nvPr>
            <p:ph type="sldNum" sz="quarter" idx="12"/>
          </p:nvPr>
        </p:nvSpPr>
        <p:spPr/>
        <p:txBody>
          <a:bodyPr/>
          <a:lstStyle/>
          <a:p>
            <a:fld id="{0D3DD372-08F7-42B5-A1FB-B741898FB972}" type="slidenum">
              <a:rPr lang="en-US" smtClean="0"/>
              <a:t>37</a:t>
            </a:fld>
            <a:endParaRPr lang="en-US"/>
          </a:p>
        </p:txBody>
      </p:sp>
    </p:spTree>
    <p:extLst>
      <p:ext uri="{BB962C8B-B14F-4D97-AF65-F5344CB8AC3E}">
        <p14:creationId xmlns:p14="http://schemas.microsoft.com/office/powerpoint/2010/main" val="40414101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4419600"/>
            <a:ext cx="7772400" cy="1362075"/>
          </a:xfrm>
        </p:spPr>
        <p:txBody>
          <a:bodyPr/>
          <a:lstStyle/>
          <a:p>
            <a:pPr>
              <a:defRPr/>
            </a:pPr>
            <a:r>
              <a:rPr lang="en-US" dirty="0"/>
              <a:t>FOOD SAFETY in the FFVP</a:t>
            </a:r>
            <a:br>
              <a:rPr lang="en-US" dirty="0"/>
            </a:br>
            <a:r>
              <a:rPr lang="en-US" dirty="0"/>
              <a:t>pg. 31-32</a:t>
            </a:r>
          </a:p>
        </p:txBody>
      </p:sp>
      <p:pic>
        <p:nvPicPr>
          <p:cNvPr id="35842" name="Picture 2" descr="http://www.troymedia.com/wp-content/uploads/2014/11/Food_Safety_-_smart_tomato11.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1076325"/>
            <a:ext cx="5267325" cy="2066925"/>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0D3DD372-08F7-42B5-A1FB-B741898FB972}" type="slidenum">
              <a:rPr lang="en-US" smtClean="0"/>
              <a:t>38</a:t>
            </a:fld>
            <a:endParaRPr lang="en-US"/>
          </a:p>
        </p:txBody>
      </p:sp>
    </p:spTree>
    <p:extLst>
      <p:ext uri="{BB962C8B-B14F-4D97-AF65-F5344CB8AC3E}">
        <p14:creationId xmlns:p14="http://schemas.microsoft.com/office/powerpoint/2010/main" val="23154409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normAutofit fontScale="90000"/>
          </a:bodyPr>
          <a:lstStyle/>
          <a:p>
            <a:r>
              <a:rPr lang="en-US" altLang="en-US"/>
              <a:t>Handling Fresh Produce in Schools</a:t>
            </a:r>
          </a:p>
        </p:txBody>
      </p:sp>
      <p:pic>
        <p:nvPicPr>
          <p:cNvPr id="41987"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34636" y="2514600"/>
            <a:ext cx="9144000" cy="3095625"/>
          </a:xfrm>
        </p:spPr>
      </p:pic>
      <p:sp>
        <p:nvSpPr>
          <p:cNvPr id="2" name="Slide Number Placeholder 1"/>
          <p:cNvSpPr>
            <a:spLocks noGrp="1"/>
          </p:cNvSpPr>
          <p:nvPr>
            <p:ph type="sldNum" sz="quarter" idx="12"/>
          </p:nvPr>
        </p:nvSpPr>
        <p:spPr/>
        <p:txBody>
          <a:bodyPr/>
          <a:lstStyle/>
          <a:p>
            <a:fld id="{0D3DD372-08F7-42B5-A1FB-B741898FB972}" type="slidenum">
              <a:rPr lang="en-US" smtClean="0"/>
              <a:t>39</a:t>
            </a:fld>
            <a:endParaRPr lang="en-US"/>
          </a:p>
        </p:txBody>
      </p:sp>
    </p:spTree>
    <p:extLst>
      <p:ext uri="{BB962C8B-B14F-4D97-AF65-F5344CB8AC3E}">
        <p14:creationId xmlns:p14="http://schemas.microsoft.com/office/powerpoint/2010/main" val="25892590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altLang="en-US"/>
              <a:t>Program Goals- pg. 1</a:t>
            </a:r>
          </a:p>
        </p:txBody>
      </p:sp>
      <p:sp>
        <p:nvSpPr>
          <p:cNvPr id="6147" name="Content Placeholder 2"/>
          <p:cNvSpPr>
            <a:spLocks noGrp="1"/>
          </p:cNvSpPr>
          <p:nvPr>
            <p:ph idx="1"/>
          </p:nvPr>
        </p:nvSpPr>
        <p:spPr/>
        <p:txBody>
          <a:bodyPr/>
          <a:lstStyle/>
          <a:p>
            <a:r>
              <a:rPr lang="en-US" altLang="en-US"/>
              <a:t>Create healthier school environments by providing healthier food choices</a:t>
            </a:r>
          </a:p>
          <a:p>
            <a:r>
              <a:rPr lang="en-US" altLang="en-US"/>
              <a:t>Expand the variety of fruits and vegetable (f/v) children experience</a:t>
            </a:r>
          </a:p>
          <a:p>
            <a:r>
              <a:rPr lang="en-US" altLang="en-US"/>
              <a:t>Increase children’s f/v consumption</a:t>
            </a:r>
          </a:p>
          <a:p>
            <a:r>
              <a:rPr lang="en-US" altLang="en-US"/>
              <a:t>Make a difference in children’s diets to impact their present and future health</a:t>
            </a:r>
          </a:p>
        </p:txBody>
      </p:sp>
      <p:sp>
        <p:nvSpPr>
          <p:cNvPr id="2" name="Slide Number Placeholder 1"/>
          <p:cNvSpPr>
            <a:spLocks noGrp="1"/>
          </p:cNvSpPr>
          <p:nvPr>
            <p:ph type="sldNum" sz="quarter" idx="12"/>
          </p:nvPr>
        </p:nvSpPr>
        <p:spPr/>
        <p:txBody>
          <a:bodyPr/>
          <a:lstStyle/>
          <a:p>
            <a:fld id="{0D3DD372-08F7-42B5-A1FB-B741898FB972}" type="slidenum">
              <a:rPr lang="en-US" smtClean="0"/>
              <a:t>4</a:t>
            </a:fld>
            <a:endParaRPr lang="en-US"/>
          </a:p>
        </p:txBody>
      </p:sp>
    </p:spTree>
    <p:extLst>
      <p:ext uri="{BB962C8B-B14F-4D97-AF65-F5344CB8AC3E}">
        <p14:creationId xmlns:p14="http://schemas.microsoft.com/office/powerpoint/2010/main" val="9457072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normAutofit fontScale="90000"/>
          </a:bodyPr>
          <a:lstStyle/>
          <a:p>
            <a:r>
              <a:rPr lang="en-US" altLang="en-US"/>
              <a:t>Handling Fresh Produce in Schools</a:t>
            </a:r>
          </a:p>
        </p:txBody>
      </p:sp>
      <p:pic>
        <p:nvPicPr>
          <p:cNvPr id="43011"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0" y="2438400"/>
            <a:ext cx="9144000" cy="3722688"/>
          </a:xfrm>
        </p:spPr>
      </p:pic>
      <p:sp>
        <p:nvSpPr>
          <p:cNvPr id="2" name="Slide Number Placeholder 1"/>
          <p:cNvSpPr>
            <a:spLocks noGrp="1"/>
          </p:cNvSpPr>
          <p:nvPr>
            <p:ph type="sldNum" sz="quarter" idx="12"/>
          </p:nvPr>
        </p:nvSpPr>
        <p:spPr/>
        <p:txBody>
          <a:bodyPr/>
          <a:lstStyle/>
          <a:p>
            <a:fld id="{0D3DD372-08F7-42B5-A1FB-B741898FB972}" type="slidenum">
              <a:rPr lang="en-US" smtClean="0"/>
              <a:t>40</a:t>
            </a:fld>
            <a:endParaRPr lang="en-US"/>
          </a:p>
        </p:txBody>
      </p:sp>
    </p:spTree>
    <p:extLst>
      <p:ext uri="{BB962C8B-B14F-4D97-AF65-F5344CB8AC3E}">
        <p14:creationId xmlns:p14="http://schemas.microsoft.com/office/powerpoint/2010/main" val="15138113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normAutofit fontScale="90000"/>
          </a:bodyPr>
          <a:lstStyle/>
          <a:p>
            <a:r>
              <a:rPr lang="en-US" altLang="en-US"/>
              <a:t>Handling Fresh Produce in Schools</a:t>
            </a:r>
          </a:p>
        </p:txBody>
      </p:sp>
      <p:pic>
        <p:nvPicPr>
          <p:cNvPr id="44035"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22226" y="2438400"/>
            <a:ext cx="9166226" cy="3459163"/>
          </a:xfrm>
        </p:spPr>
      </p:pic>
      <p:sp>
        <p:nvSpPr>
          <p:cNvPr id="2" name="Slide Number Placeholder 1"/>
          <p:cNvSpPr>
            <a:spLocks noGrp="1"/>
          </p:cNvSpPr>
          <p:nvPr>
            <p:ph type="sldNum" sz="quarter" idx="12"/>
          </p:nvPr>
        </p:nvSpPr>
        <p:spPr/>
        <p:txBody>
          <a:bodyPr/>
          <a:lstStyle/>
          <a:p>
            <a:fld id="{0D3DD372-08F7-42B5-A1FB-B741898FB972}" type="slidenum">
              <a:rPr lang="en-US" smtClean="0"/>
              <a:t>41</a:t>
            </a:fld>
            <a:endParaRPr lang="en-US"/>
          </a:p>
        </p:txBody>
      </p:sp>
    </p:spTree>
    <p:extLst>
      <p:ext uri="{BB962C8B-B14F-4D97-AF65-F5344CB8AC3E}">
        <p14:creationId xmlns:p14="http://schemas.microsoft.com/office/powerpoint/2010/main" val="37188646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381000" y="457200"/>
            <a:ext cx="7543800" cy="715963"/>
          </a:xfrm>
        </p:spPr>
        <p:txBody>
          <a:bodyPr/>
          <a:lstStyle/>
          <a:p>
            <a:r>
              <a:rPr lang="en-US" altLang="en-US" sz="3200" dirty="0"/>
              <a:t>Handling Fresh Produce in Schools</a:t>
            </a:r>
          </a:p>
        </p:txBody>
      </p:sp>
      <p:pic>
        <p:nvPicPr>
          <p:cNvPr id="45059"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762000" y="1301262"/>
            <a:ext cx="7162800" cy="5556738"/>
          </a:xfrm>
        </p:spPr>
      </p:pic>
      <p:sp>
        <p:nvSpPr>
          <p:cNvPr id="2" name="Slide Number Placeholder 1"/>
          <p:cNvSpPr>
            <a:spLocks noGrp="1"/>
          </p:cNvSpPr>
          <p:nvPr>
            <p:ph type="sldNum" sz="quarter" idx="12"/>
          </p:nvPr>
        </p:nvSpPr>
        <p:spPr/>
        <p:txBody>
          <a:bodyPr/>
          <a:lstStyle/>
          <a:p>
            <a:fld id="{0D3DD372-08F7-42B5-A1FB-B741898FB972}" type="slidenum">
              <a:rPr lang="en-US" smtClean="0"/>
              <a:t>42</a:t>
            </a:fld>
            <a:endParaRPr lang="en-US"/>
          </a:p>
        </p:txBody>
      </p:sp>
    </p:spTree>
    <p:extLst>
      <p:ext uri="{BB962C8B-B14F-4D97-AF65-F5344CB8AC3E}">
        <p14:creationId xmlns:p14="http://schemas.microsoft.com/office/powerpoint/2010/main" val="956390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normAutofit fontScale="90000"/>
          </a:bodyPr>
          <a:lstStyle/>
          <a:p>
            <a:r>
              <a:rPr lang="en-US" altLang="en-US"/>
              <a:t>Handling Fresh Produce in Schools</a:t>
            </a:r>
          </a:p>
        </p:txBody>
      </p:sp>
      <p:pic>
        <p:nvPicPr>
          <p:cNvPr id="46083"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31750" y="2209800"/>
            <a:ext cx="9210675" cy="2962275"/>
          </a:xfrm>
        </p:spPr>
      </p:pic>
      <p:sp>
        <p:nvSpPr>
          <p:cNvPr id="2" name="Slide Number Placeholder 1"/>
          <p:cNvSpPr>
            <a:spLocks noGrp="1"/>
          </p:cNvSpPr>
          <p:nvPr>
            <p:ph type="sldNum" sz="quarter" idx="12"/>
          </p:nvPr>
        </p:nvSpPr>
        <p:spPr/>
        <p:txBody>
          <a:bodyPr/>
          <a:lstStyle/>
          <a:p>
            <a:fld id="{0D3DD372-08F7-42B5-A1FB-B741898FB972}" type="slidenum">
              <a:rPr lang="en-US" smtClean="0"/>
              <a:t>43</a:t>
            </a:fld>
            <a:endParaRPr lang="en-US"/>
          </a:p>
        </p:txBody>
      </p:sp>
    </p:spTree>
    <p:extLst>
      <p:ext uri="{BB962C8B-B14F-4D97-AF65-F5344CB8AC3E}">
        <p14:creationId xmlns:p14="http://schemas.microsoft.com/office/powerpoint/2010/main" val="40667322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914400" y="685800"/>
            <a:ext cx="7024744" cy="1143000"/>
          </a:xfrm>
        </p:spPr>
        <p:txBody>
          <a:bodyPr>
            <a:normAutofit fontScale="90000"/>
          </a:bodyPr>
          <a:lstStyle/>
          <a:p>
            <a:r>
              <a:rPr lang="en-US" altLang="en-US" dirty="0"/>
              <a:t>Handling Fresh Produce in Schools</a:t>
            </a:r>
          </a:p>
        </p:txBody>
      </p:sp>
      <p:pic>
        <p:nvPicPr>
          <p:cNvPr id="47107"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8659" y="1811337"/>
            <a:ext cx="9137650" cy="1450975"/>
          </a:xfrm>
        </p:spPr>
      </p:pic>
      <p:pic>
        <p:nvPicPr>
          <p:cNvPr id="47108"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309" y="3262312"/>
            <a:ext cx="9144000" cy="359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0D3DD372-08F7-42B5-A1FB-B741898FB972}" type="slidenum">
              <a:rPr lang="en-US" smtClean="0"/>
              <a:t>44</a:t>
            </a:fld>
            <a:endParaRPr lang="en-US"/>
          </a:p>
        </p:txBody>
      </p:sp>
    </p:spTree>
    <p:extLst>
      <p:ext uri="{BB962C8B-B14F-4D97-AF65-F5344CB8AC3E}">
        <p14:creationId xmlns:p14="http://schemas.microsoft.com/office/powerpoint/2010/main" val="26718126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normAutofit fontScale="90000"/>
          </a:bodyPr>
          <a:lstStyle/>
          <a:p>
            <a:r>
              <a:rPr lang="en-US" altLang="en-US"/>
              <a:t>Standard Operating Procedures (SOPs)</a:t>
            </a:r>
          </a:p>
        </p:txBody>
      </p:sp>
      <p:pic>
        <p:nvPicPr>
          <p:cNvPr id="48131"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09800" y="2286000"/>
            <a:ext cx="4891193" cy="4152900"/>
          </a:xfrm>
        </p:spPr>
      </p:pic>
      <p:sp>
        <p:nvSpPr>
          <p:cNvPr id="2" name="Slide Number Placeholder 1"/>
          <p:cNvSpPr>
            <a:spLocks noGrp="1"/>
          </p:cNvSpPr>
          <p:nvPr>
            <p:ph type="sldNum" sz="quarter" idx="12"/>
          </p:nvPr>
        </p:nvSpPr>
        <p:spPr/>
        <p:txBody>
          <a:bodyPr/>
          <a:lstStyle/>
          <a:p>
            <a:fld id="{0D3DD372-08F7-42B5-A1FB-B741898FB972}" type="slidenum">
              <a:rPr lang="en-US" smtClean="0"/>
              <a:t>45</a:t>
            </a:fld>
            <a:endParaRPr lang="en-US"/>
          </a:p>
        </p:txBody>
      </p:sp>
    </p:spTree>
    <p:extLst>
      <p:ext uri="{BB962C8B-B14F-4D97-AF65-F5344CB8AC3E}">
        <p14:creationId xmlns:p14="http://schemas.microsoft.com/office/powerpoint/2010/main" val="7238375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r>
              <a:rPr lang="en-US" dirty="0"/>
              <a:t>Purchasing in the FFVP</a:t>
            </a:r>
            <a:br>
              <a:rPr lang="en-US" dirty="0"/>
            </a:br>
            <a:r>
              <a:rPr lang="en-US" dirty="0"/>
              <a:t>pg. 17-19</a:t>
            </a:r>
          </a:p>
        </p:txBody>
      </p:sp>
      <p:sp>
        <p:nvSpPr>
          <p:cNvPr id="2" name="Slide Number Placeholder 1"/>
          <p:cNvSpPr>
            <a:spLocks noGrp="1"/>
          </p:cNvSpPr>
          <p:nvPr>
            <p:ph type="sldNum" sz="quarter" idx="12"/>
          </p:nvPr>
        </p:nvSpPr>
        <p:spPr/>
        <p:txBody>
          <a:bodyPr/>
          <a:lstStyle/>
          <a:p>
            <a:fld id="{0D3DD372-08F7-42B5-A1FB-B741898FB972}" type="slidenum">
              <a:rPr lang="en-US" smtClean="0"/>
              <a:t>46</a:t>
            </a:fld>
            <a:endParaRPr lang="en-US"/>
          </a:p>
        </p:txBody>
      </p:sp>
    </p:spTree>
    <p:extLst>
      <p:ext uri="{BB962C8B-B14F-4D97-AF65-F5344CB8AC3E}">
        <p14:creationId xmlns:p14="http://schemas.microsoft.com/office/powerpoint/2010/main" val="206190357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US" altLang="en-US"/>
              <a:t>Purchasing </a:t>
            </a:r>
          </a:p>
        </p:txBody>
      </p:sp>
      <p:sp>
        <p:nvSpPr>
          <p:cNvPr id="50179" name="Content Placeholder 2"/>
          <p:cNvSpPr>
            <a:spLocks noGrp="1"/>
          </p:cNvSpPr>
          <p:nvPr>
            <p:ph idx="1"/>
          </p:nvPr>
        </p:nvSpPr>
        <p:spPr/>
        <p:txBody>
          <a:bodyPr/>
          <a:lstStyle/>
          <a:p>
            <a:r>
              <a:rPr lang="en-US" altLang="en-US"/>
              <a:t>Produce must always be graded and inspected according to existing local, State and Federal guidelines</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3505200"/>
            <a:ext cx="2400300" cy="27764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0D3DD372-08F7-42B5-A1FB-B741898FB972}" type="slidenum">
              <a:rPr lang="en-US" smtClean="0"/>
              <a:t>47</a:t>
            </a:fld>
            <a:endParaRPr lang="en-US"/>
          </a:p>
        </p:txBody>
      </p:sp>
    </p:spTree>
    <p:extLst>
      <p:ext uri="{BB962C8B-B14F-4D97-AF65-F5344CB8AC3E}">
        <p14:creationId xmlns:p14="http://schemas.microsoft.com/office/powerpoint/2010/main" val="18590437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US" altLang="en-US"/>
              <a:t>Schools may…</a:t>
            </a:r>
          </a:p>
        </p:txBody>
      </p:sp>
      <p:sp>
        <p:nvSpPr>
          <p:cNvPr id="51203" name="Content Placeholder 2"/>
          <p:cNvSpPr>
            <a:spLocks noGrp="1"/>
          </p:cNvSpPr>
          <p:nvPr>
            <p:ph idx="1"/>
          </p:nvPr>
        </p:nvSpPr>
        <p:spPr/>
        <p:txBody>
          <a:bodyPr/>
          <a:lstStyle/>
          <a:p>
            <a:r>
              <a:rPr lang="en-US" altLang="en-US"/>
              <a:t>Buy produce from your local grocery stores and farmers’ markets, or contact conventional and organic growers, and commercial distributors </a:t>
            </a:r>
          </a:p>
        </p:txBody>
      </p:sp>
      <p:pic>
        <p:nvPicPr>
          <p:cNvPr id="15362" name="Picture 2" descr="http://innatebodybootcamp.com/wp-content/uploads/Grocery-Store-Organic-Produce.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1196" y="4572000"/>
            <a:ext cx="2504365" cy="1828801"/>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http://en.mercopress.com/data/cache/noticias/31247/0x0/lechugas.jpg">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35694" y="4570339"/>
            <a:ext cx="2438400" cy="1830462"/>
          </a:xfrm>
          <a:prstGeom prst="rect">
            <a:avLst/>
          </a:prstGeom>
          <a:noFill/>
          <a:extLst>
            <a:ext uri="{909E8E84-426E-40DD-AFC4-6F175D3DCCD1}">
              <a14:hiddenFill xmlns:a14="http://schemas.microsoft.com/office/drawing/2010/main">
                <a:solidFill>
                  <a:srgbClr val="FFFFFF"/>
                </a:solidFill>
              </a14:hiddenFill>
            </a:ext>
          </a:extLst>
        </p:spPr>
      </p:pic>
      <p:pic>
        <p:nvPicPr>
          <p:cNvPr id="15366" name="Picture 6" descr="http://commercial.westfieldinsurance.com/wp-content/uploads/2014/10/6a00e5540bff8a8834017eeab60ee4970d-pi.jpg">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34075" y="4572000"/>
            <a:ext cx="2390800" cy="1828801"/>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0D3DD372-08F7-42B5-A1FB-B741898FB972}" type="slidenum">
              <a:rPr lang="en-US" smtClean="0"/>
              <a:t>48</a:t>
            </a:fld>
            <a:endParaRPr lang="en-US"/>
          </a:p>
        </p:txBody>
      </p:sp>
    </p:spTree>
    <p:extLst>
      <p:ext uri="{BB962C8B-B14F-4D97-AF65-F5344CB8AC3E}">
        <p14:creationId xmlns:p14="http://schemas.microsoft.com/office/powerpoint/2010/main" val="270780867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US" altLang="en-US"/>
              <a:t>Schools may NOT…</a:t>
            </a:r>
          </a:p>
        </p:txBody>
      </p:sp>
      <p:sp>
        <p:nvSpPr>
          <p:cNvPr id="52227" name="Content Placeholder 2"/>
          <p:cNvSpPr>
            <a:spLocks noGrp="1"/>
          </p:cNvSpPr>
          <p:nvPr>
            <p:ph idx="1"/>
          </p:nvPr>
        </p:nvSpPr>
        <p:spPr/>
        <p:txBody>
          <a:bodyPr/>
          <a:lstStyle/>
          <a:p>
            <a:endParaRPr lang="en-US" altLang="en-US" dirty="0"/>
          </a:p>
          <a:p>
            <a:endParaRPr lang="en-US" altLang="en-US" dirty="0"/>
          </a:p>
          <a:p>
            <a:r>
              <a:rPr lang="en-US" altLang="en-US" dirty="0"/>
              <a:t>Use commodity dollars for FFVP usage. (DON’T DO THIS)</a:t>
            </a:r>
          </a:p>
        </p:txBody>
      </p:sp>
      <p:sp>
        <p:nvSpPr>
          <p:cNvPr id="2" name="AutoShape 2" descr="data:image/png;base64,iVBORw0KGgoAAAANSUhEUgAAAOEAAADhCAMAAAAJbSJIAAAAkFBMVEX/////AAD/fHz/dnb/hIT/cXH/WFj/Zmb/X1//j4//U1P/uLj/5+f/nZ3/c3P/9vb/7e3/v7//pqb/r6//iYn/kpL/1dX/xMT/sbH/Tk7/Ly//HBz/zc3/gYH/8PD/lpb/ExP/RUX/3d3/JSX/qan/PT3/2dn/Pz//mpr/amr/4+P/ICD/NTX/YmL/SUn/LCwQty3dAAAJ/ElEQVR4nO2deVsqOwzG2RSQfRFwAQEVPR6X7//t7sWjXpYkTdKk5dxn3r+ZaX/MTJsmaVoqFSpUqFChQoUKFSpU6H+hxWYwrFUbq/vyjq6v3sbDwWaRu3OR6k873dcyrav5aJK7nzq9zLoBth091lp/19Psz874dN+6H09z95upyXgpx/vSxUM7d/dDuq2o6b50c3nCkL2O/unt6mmWmwTWpG6C90fz03uQg0dDvq0ubnMj7enB5vXc18cgN9aPhg54n1qOcqN9quPF96lWbrxSy5XvX73mtekmIavTQuf9fIC/EvBt1czEN0jEt1UOk7V3nhCwXH5LDjhNyrdVYgsg2sBWqJqQr38f7o+DbpIZq7o39PHiV2V8eTcajTrNal1nxiZadDSF3bo+60xfjm/Tm8zG4tHqVwrAC0GHlpXZmr5bfzAXWe2PPW++/g27Mxcj5nfTHl4LGJ0/xg23H+8z0Z/9Inj1XacNpp1901GYklP26++43nhmdeBN+ye3ubPs0JRqR6w3qRbj2u3VeIhjM6Y9cVofxw51iyoLcW5CdKB5uN2KxVC+Zq05awYtHWgcbLRhtVJ94CCarxmD3qZrQ29D/4mB+GzX3lbBacLYK8Zxb5lOGpNAY+fmttSaYcsZTv39lP/mtxhWOWDPK0Xbou9OxjBj/rdqmTanjL/4HYU/xlebhuh5wtMOHgURuxbNkE7D377e2rDD0mAMb1P3X8XfnxTjUwyssBmiRu26AQQlTr7DMraRBnFzB9twT7yEjkgnI/UheEcTuBkrUR7/HnHjOysSRPyUnJhZ8e30n2A5ajggXL8VOxZQoqQq/Xvq8rexJMwa0zaD+2XeLWkASdPilOMpvqK4t+U5kjzvT7fKwJcvzp51RWKjyri6RW8XbyiRUgDqBhs0Rugc4lIBlpfyhtCVi/M8oQMslx/ELWF3unag2pEWUD5joN5D3wUhDXhHecSkwQzsPr55ZjRgk/ZqyprC7nTlQ/YlOmbxaQkTvpuOqK0P5C6u7ygDkFz2S9rC5sJLD7Bv0YA/ATXcEJFMY5j/0IHrRzTgjj8B9d5+8BvDvE+e+XNsQMI3xvdsIqHCc3uuH/EBS6UZ9rMGuznkBo7DjASQ+BS5SwLkP3I012SAuPuIa7oh8Um/NZMQEHcBMuMYyJfslP9QUgCWSivkx7yV8CV8sdsjVACWXpBf81yc8Hzj5uDWAKJX3XBaRF5Srz2eOsDSArmA43+Acz285kIlIJq/xHFUwxabkzmjBsRmjCWjUfhKG6BD0YB0aheyyAibJbAn3ycMQwMGLAxkvAgvMOCovUtibhQg9jmFM8FBJ6JLNDsSEIsbhS6DR2GPnY6xgNiIEZovYAeNw6oiHhCJHIWsb3CacfCRGgCW1uC1oQ8R3Mti756xAMTyRAIXgdeY5z3ZAKrGfdipHE10ICNAxCVIb3IH4zHWbmArQOSNo1MJQR+UcfahHSCcz0QPNVfQJbafIZ2rJnMGgfEj2m0KthrDcyRLQMWwAVo0prMhDSjNqYCXUJR9Am5NO4shOpAtIGJFU/siQC+dLGpFyhoQDjhS0wX45doVUTEHhMOJVDQYNBLMkkvsAeEVFOX8AHMRrRylDoCw35RKbwenQx3PkTwA4emNCkFBO46N9jT4AIKET8LfX2gb35MTILja+038HmrdZJO/FyDsjiJ+D/3cImzoBghPiPjPQSPIIKrmBwjfGv85SBjvwnAEhGdw/Oeg4R3t7qYBI/dmgcFO/Odg3nMsIQ0Ya9bfGRBGvqW+gFJCh5HGGVD6loKEUbOFN6B0pAEJY7rhDiidLaytNn9A0NtGpStAHXlUt54AELRLKccS2BVt4ykAwR5T0U6wXpOy7SSAICGVNwKugHWZNGkAQSuMqrEIejE2mqbTAMIhRGoGB6Oqmg0IdD0iOw8s6ImifG1g6EmxH5YGNCycB3oTKfcnGJDj5xZ/iwa03H8KxrGozwreVCltNh1gCawpRQ6NYJ+EGzQTAiomcPA/kWXTpAQEo2t0yBo8V0TUq5SA8EBDJ/zBG6cEbSYFhLcl0K8cnCvGL1SWFhD+DOnewoMp21WTGFCVGwNew91/nxgQdmGEVntwrQ9eemlqQHgpFNpUAA81rIya5IDwJxUyo5G9lYz2kgMiG+qDiz24g+GkIRrQpSz+O9RSeMwALws/AhpQbrwzBL+kYfcuslk68OwzACI9DW8MQepZ039NDkBkfxbjQqSb1CVZAGHzi9MY4mEhVvpZAEsrsDXOjnVsLz6aVpMHEE5j5yX/IF3FYrV5AJFTfHgFrLCy1vBSPxMgUsSKt9UZK5ECOsszAWJFVZkZalhZBsBLlwsQ2X3IjZOhFVKO/qFcgFjDXOc1tsf2KORBHyXgCIiVHGDfAAzQbLU/22QDxGoR8c8TwEu17S6FaUDPMiHYWCjYB4rWatsJIOcDxLonicej9VH+e/cyAmJ1yEQ7X/C+f9mnGQGxipWCEkMlsqTW54icERDeIlkWxzmJ/k/zAqJ/vvA+1IkdEzCZLBEgVtVEfoAQCZEPEB/mxXdiHfaSHhDNgFBsqNcd0+wMiE5jmsK/qoNUnQGRhX1ZuQtUcqBdGkC8RLyuYdw6zQRI/OfKog/SEya9AfH+aEvgU+cGALLZPoSLOA1GfU/cAM8ASNhRESWe0KXwSQHGBLZQf8YpAcZtAWUey5kVMHKfMnGGR0JA6sipaH/QKQDWibaX0XcPHZtX9p8HV1TjBlXIwosM33Pd+7+ptk2KBYTPPvWsoEwvAIyKqq6CiH616Om4gVltoPBS0amU+SJwrqxZQ6EzLMtOCTOh2djuDEvOgHpvXrWuF1rbmH4bHBvc+GMMHu9ofDp38Dzgsu2bGj7Z2bzgKAfRbtoIH+3oULmZhdgwKajMOO/Y5ehxFqLBy8Px1DrV3uYhRo4AnPOq/Y4m5K4Wn7Vr0jXjiPqy6+GSxIGI+6poikvNguPnH8kPrxKIMfV/6fpB9iCn7LOs7GqPgVqgsZ9jvQ+Zi7f2iDqy9kD87S1aifzEy/kgYM21WxVJDOjGpe72gegAMKDzZmsDvLK9daspeHaf8kzS2ZE8oLHVY73afB6OZrPR8LlZfcOi8aQMCxzSWijCUhZS7SpXijdv2SrRG/ot/rRhJY+68LT0ZzFqtPI9dxHWLXoAmr2czz5FxbKSDVR3Pp6XUA/OmLfVq78VQ2m98gb0PReUoynpdY+VcbV0pQZuBoDjQlCo25UHn9tKXqW19fT4kWuCwNWznDvqecdPVLc2k8eyk2/+C2u0iuWr+AZcDdQbYWftMp7e+ETfzkP1BnNFdurZLId1rVe/NRZkVHVnhrHAlGpPO92AE/S125n+Xc8O0GIzGNa6jacd8+5+1ajWhoON18mYhQoVKlSoUKFChQoVSqx/AFEZhBvS7CFhAAAAAElFTkSuQmCC">
            <a:hlinkClick r:id="rId3"/>
          </p:cNvPr>
          <p:cNvSpPr>
            <a:spLocks noChangeAspect="1" noChangeArrowheads="1"/>
          </p:cNvSpPr>
          <p:nvPr/>
        </p:nvSpPr>
        <p:spPr bwMode="auto">
          <a:xfrm>
            <a:off x="57150" y="-2757488"/>
            <a:ext cx="5753100" cy="57531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data:image/png;base64,iVBORw0KGgoAAAANSUhEUgAAAOEAAADhCAMAAAAJbSJIAAAAkFBMVEX/////AAD/fHz/dnb/hIT/cXH/WFj/Zmb/X1//j4//U1P/uLj/5+f/nZ3/c3P/9vb/7e3/v7//pqb/r6//iYn/kpL/1dX/xMT/sbH/Tk7/Ly//HBz/zc3/gYH/8PD/lpb/ExP/RUX/3d3/JSX/qan/PT3/2dn/Pz//mpr/amr/4+P/ICD/NTX/YmL/SUn/LCwQty3dAAAJ/ElEQVR4nO2deVsqOwzG2RSQfRFwAQEVPR6X7//t7sWjXpYkTdKk5dxn3r+ZaX/MTJsmaVoqFSpUqFChQoUKFSpU6H+hxWYwrFUbq/vyjq6v3sbDwWaRu3OR6k873dcyrav5aJK7nzq9zLoBth091lp/19Psz874dN+6H09z95upyXgpx/vSxUM7d/dDuq2o6b50c3nCkL2O/unt6mmWmwTWpG6C90fz03uQg0dDvq0ubnMj7enB5vXc18cgN9aPhg54n1qOcqN9quPF96lWbrxSy5XvX73mtekmIavTQuf9fIC/EvBt1czEN0jEt1UOk7V3nhCwXH5LDjhNyrdVYgsg2sBWqJqQr38f7o+DbpIZq7o39PHiV2V8eTcajTrNal1nxiZadDSF3bo+60xfjm/Tm8zG4tHqVwrAC0GHlpXZmr5bfzAXWe2PPW++/g27Mxcj5nfTHl4LGJ0/xg23H+8z0Z/9Inj1XacNpp1901GYklP26++43nhmdeBN+ye3ubPs0JRqR6w3qRbj2u3VeIhjM6Y9cVofxw51iyoLcW5CdKB5uN2KxVC+Zq05awYtHWgcbLRhtVJ94CCarxmD3qZrQ29D/4mB+GzX3lbBacLYK8Zxb5lOGpNAY+fmttSaYcsZTv39lP/mtxhWOWDPK0Xbou9OxjBj/rdqmTanjL/4HYU/xlebhuh5wtMOHgURuxbNkE7D377e2rDD0mAMb1P3X8XfnxTjUwyssBmiRu26AQQlTr7DMraRBnFzB9twT7yEjkgnI/UheEcTuBkrUR7/HnHjOysSRPyUnJhZ8e30n2A5ajggXL8VOxZQoqQq/Xvq8rexJMwa0zaD+2XeLWkASdPilOMpvqK4t+U5kjzvT7fKwJcvzp51RWKjyri6RW8XbyiRUgDqBhs0Rugc4lIBlpfyhtCVi/M8oQMslx/ELWF3unag2pEWUD5joN5D3wUhDXhHecSkwQzsPr55ZjRgk/ZqyprC7nTlQ/YlOmbxaQkTvpuOqK0P5C6u7ygDkFz2S9rC5sJLD7Bv0YA/ATXcEJFMY5j/0IHrRzTgjj8B9d5+8BvDvE+e+XNsQMI3xvdsIqHCc3uuH/EBS6UZ9rMGuznkBo7DjASQ+BS5SwLkP3I012SAuPuIa7oh8Um/NZMQEHcBMuMYyJfslP9QUgCWSivkx7yV8CV8sdsjVACWXpBf81yc8Hzj5uDWAKJX3XBaRF5Srz2eOsDSArmA43+Acz285kIlIJq/xHFUwxabkzmjBsRmjCWjUfhKG6BD0YB0aheyyAibJbAn3ycMQwMGLAxkvAgvMOCovUtibhQg9jmFM8FBJ6JLNDsSEIsbhS6DR2GPnY6xgNiIEZovYAeNw6oiHhCJHIWsb3CacfCRGgCW1uC1oQ8R3Mti756xAMTyRAIXgdeY5z3ZAKrGfdipHE10ICNAxCVIb3IH4zHWbmArQOSNo1MJQR+UcfahHSCcz0QPNVfQJbafIZ2rJnMGgfEj2m0KthrDcyRLQMWwAVo0prMhDSjNqYCXUJR9Am5NO4shOpAtIGJFU/siQC+dLGpFyhoQDjhS0wX45doVUTEHhMOJVDQYNBLMkkvsAeEVFOX8AHMRrRylDoCw35RKbwenQx3PkTwA4emNCkFBO46N9jT4AIKET8LfX2gb35MTILja+038HmrdZJO/FyDsjiJ+D/3cImzoBghPiPjPQSPIIKrmBwjfGv85SBjvwnAEhGdw/Oeg4R3t7qYBI/dmgcFO/Odg3nMsIQ0Ya9bfGRBGvqW+gFJCh5HGGVD6loKEUbOFN6B0pAEJY7rhDiidLaytNn9A0NtGpStAHXlUt54AELRLKccS2BVt4ykAwR5T0U6wXpOy7SSAICGVNwKugHWZNGkAQSuMqrEIejE2mqbTAMIhRGoGB6Oqmg0IdD0iOw8s6ImifG1g6EmxH5YGNCycB3oTKfcnGJDj5xZ/iwa03H8KxrGozwreVCltNh1gCawpRQ6NYJ+EGzQTAiomcPA/kWXTpAQEo2t0yBo8V0TUq5SA8EBDJ/zBG6cEbSYFhLcl0K8cnCvGL1SWFhD+DOnewoMp21WTGFCVGwNew91/nxgQdmGEVntwrQ9eemlqQHgpFNpUAA81rIya5IDwJxUyo5G9lYz2kgMiG+qDiz24g+GkIRrQpSz+O9RSeMwALws/AhpQbrwzBL+kYfcuslk68OwzACI9DW8MQepZ039NDkBkfxbjQqSb1CVZAGHzi9MY4mEhVvpZAEsrsDXOjnVsLz6aVpMHEE5j5yX/IF3FYrV5AJFTfHgFrLCy1vBSPxMgUsSKt9UZK5ECOsszAWJFVZkZalhZBsBLlwsQ2X3IjZOhFVKO/qFcgFjDXOc1tsf2KORBHyXgCIiVHGDfAAzQbLU/22QDxGoR8c8TwEu17S6FaUDPMiHYWCjYB4rWatsJIOcDxLonicej9VH+e/cyAmJ1yEQ7X/C+f9mnGQGxipWCEkMlsqTW54icERDeIlkWxzmJ/k/zAqJ/vvA+1IkdEzCZLBEgVtVEfoAQCZEPEB/mxXdiHfaSHhDNgFBsqNcd0+wMiE5jmsK/qoNUnQGRhX1ZuQtUcqBdGkC8RLyuYdw6zQRI/OfKog/SEya9AfH+aEvgU+cGALLZPoSLOA1GfU/cAM8ASNhRESWe0KXwSQHGBLZQf8YpAcZtAWUey5kVMHKfMnGGR0JA6sipaH/QKQDWibaX0XcPHZtX9p8HV1TjBlXIwosM33Pd+7+ptk2KBYTPPvWsoEwvAIyKqq6CiH616Om4gVltoPBS0amU+SJwrqxZQ6EzLMtOCTOh2djuDEvOgHpvXrWuF1rbmH4bHBvc+GMMHu9ofDp38Dzgsu2bGj7Z2bzgKAfRbtoIH+3oULmZhdgwKajMOO/Y5ehxFqLBy8Px1DrV3uYhRo4AnPOq/Y4m5K4Wn7Vr0jXjiPqy6+GSxIGI+6poikvNguPnH8kPrxKIMfV/6fpB9iCn7LOs7GqPgVqgsZ9jvQ+Zi7f2iDqy9kD87S1aifzEy/kgYM21WxVJDOjGpe72gegAMKDzZmsDvLK9daspeHaf8kzS2ZE8oLHVY73afB6OZrPR8LlZfcOi8aQMCxzSWijCUhZS7SpXijdv2SrRG/ot/rRhJY+68LT0ZzFqtPI9dxHWLXoAmr2czz5FxbKSDVR3Pp6XUA/OmLfVq78VQ2m98gb0PReUoynpdY+VcbV0pQZuBoDjQlCo25UHn9tKXqW19fT4kWuCwNWznDvqecdPVLc2k8eyk2/+C2u0iuWr+AZcDdQbYWftMp7e+ETfzkP1BnNFdurZLId1rVe/NRZkVHVnhrHAlGpPO92AE/S125n+Xc8O0GIzGNa6jacd8+5+1ajWhoON18mYhQoVKlSoUKFChQoVSqx/AFEZhBvS7CFhAAAAAElFTkSuQmCC">
            <a:hlinkClick r:id="rId3"/>
          </p:cNvPr>
          <p:cNvSpPr>
            <a:spLocks noChangeAspect="1" noChangeArrowheads="1"/>
          </p:cNvSpPr>
          <p:nvPr/>
        </p:nvSpPr>
        <p:spPr bwMode="auto">
          <a:xfrm>
            <a:off x="209550" y="-2605088"/>
            <a:ext cx="5753100" cy="57531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318" name="Picture 6" descr="https://i0.wp.com/thisblogisforwomen.com/wp-content/uploads/2012/02/no.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05200" y="4191000"/>
            <a:ext cx="2114550" cy="211455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0D3DD372-08F7-42B5-A1FB-B741898FB972}" type="slidenum">
              <a:rPr lang="en-US" smtClean="0"/>
              <a:t>49</a:t>
            </a:fld>
            <a:endParaRPr lang="en-US"/>
          </a:p>
        </p:txBody>
      </p:sp>
    </p:spTree>
    <p:extLst>
      <p:ext uri="{BB962C8B-B14F-4D97-AF65-F5344CB8AC3E}">
        <p14:creationId xmlns:p14="http://schemas.microsoft.com/office/powerpoint/2010/main" val="18904435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ltLang="en-US"/>
              <a:t>FFVP History- pg. 2</a:t>
            </a:r>
          </a:p>
        </p:txBody>
      </p:sp>
      <p:sp>
        <p:nvSpPr>
          <p:cNvPr id="5123" name="Content Placeholder 2"/>
          <p:cNvSpPr>
            <a:spLocks noGrp="1"/>
          </p:cNvSpPr>
          <p:nvPr>
            <p:ph idx="1"/>
          </p:nvPr>
        </p:nvSpPr>
        <p:spPr/>
        <p:txBody>
          <a:bodyPr>
            <a:normAutofit fontScale="92500" lnSpcReduction="10000"/>
          </a:bodyPr>
          <a:lstStyle/>
          <a:p>
            <a:pPr>
              <a:defRPr/>
            </a:pPr>
            <a:r>
              <a:rPr lang="en-US" sz="2800" dirty="0"/>
              <a:t>2004 – South Dakota Indian Tribal Organization, Pine Ridge included</a:t>
            </a:r>
          </a:p>
          <a:p>
            <a:pPr lvl="1">
              <a:defRPr/>
            </a:pPr>
            <a:r>
              <a:rPr lang="en-US" sz="2400" dirty="0"/>
              <a:t>FFVP became permanent through Richard B. Russell National School Lunch Act</a:t>
            </a:r>
          </a:p>
          <a:p>
            <a:pPr>
              <a:defRPr/>
            </a:pPr>
            <a:r>
              <a:rPr lang="en-US" sz="2800" dirty="0"/>
              <a:t>2006 – additional $6 million in funding</a:t>
            </a:r>
          </a:p>
          <a:p>
            <a:pPr>
              <a:defRPr/>
            </a:pPr>
            <a:r>
              <a:rPr lang="en-US" sz="2800" dirty="0"/>
              <a:t>2008 – FFVP offered nationwide</a:t>
            </a:r>
          </a:p>
          <a:p>
            <a:pPr lvl="1">
              <a:defRPr/>
            </a:pPr>
            <a:r>
              <a:rPr lang="en-US" sz="2400" dirty="0"/>
              <a:t>Farm Bill directed FNS to conduct an evaluation of the FFVP</a:t>
            </a:r>
          </a:p>
          <a:p>
            <a:pPr marL="0" indent="0">
              <a:buFont typeface="Wingdings" pitchFamily="2" charset="2"/>
              <a:buNone/>
              <a:defRPr/>
            </a:pPr>
            <a:r>
              <a:rPr lang="en-US" dirty="0"/>
              <a:t> </a:t>
            </a:r>
          </a:p>
        </p:txBody>
      </p:sp>
      <p:sp>
        <p:nvSpPr>
          <p:cNvPr id="2" name="Slide Number Placeholder 1"/>
          <p:cNvSpPr>
            <a:spLocks noGrp="1"/>
          </p:cNvSpPr>
          <p:nvPr>
            <p:ph type="sldNum" sz="quarter" idx="12"/>
          </p:nvPr>
        </p:nvSpPr>
        <p:spPr/>
        <p:txBody>
          <a:bodyPr/>
          <a:lstStyle/>
          <a:p>
            <a:fld id="{0D3DD372-08F7-42B5-A1FB-B741898FB972}" type="slidenum">
              <a:rPr lang="en-US" smtClean="0"/>
              <a:t>5</a:t>
            </a:fld>
            <a:endParaRPr lang="en-US"/>
          </a:p>
        </p:txBody>
      </p:sp>
    </p:spTree>
    <p:extLst>
      <p:ext uri="{BB962C8B-B14F-4D97-AF65-F5344CB8AC3E}">
        <p14:creationId xmlns:p14="http://schemas.microsoft.com/office/powerpoint/2010/main" val="157913684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381000" y="304800"/>
            <a:ext cx="7543800" cy="1295400"/>
          </a:xfrm>
        </p:spPr>
        <p:txBody>
          <a:bodyPr/>
          <a:lstStyle/>
          <a:p>
            <a:r>
              <a:rPr lang="en-US" altLang="en-US" dirty="0"/>
              <a:t>Purchasing</a:t>
            </a:r>
          </a:p>
        </p:txBody>
      </p:sp>
      <p:sp>
        <p:nvSpPr>
          <p:cNvPr id="3" name="Content Placeholder 2"/>
          <p:cNvSpPr>
            <a:spLocks noGrp="1"/>
          </p:cNvSpPr>
          <p:nvPr>
            <p:ph idx="1"/>
          </p:nvPr>
        </p:nvSpPr>
        <p:spPr>
          <a:xfrm>
            <a:off x="3575050" y="2057400"/>
            <a:ext cx="5181600" cy="4411663"/>
          </a:xfrm>
        </p:spPr>
        <p:txBody>
          <a:bodyPr>
            <a:normAutofit fontScale="85000" lnSpcReduction="10000"/>
          </a:bodyPr>
          <a:lstStyle/>
          <a:p>
            <a:pPr marL="0" indent="0">
              <a:buFont typeface="Wingdings" pitchFamily="2" charset="2"/>
              <a:buNone/>
              <a:defRPr/>
            </a:pPr>
            <a:r>
              <a:rPr lang="en-US" sz="2800" dirty="0"/>
              <a:t>Buy American</a:t>
            </a:r>
          </a:p>
          <a:p>
            <a:pPr lvl="1">
              <a:defRPr/>
            </a:pPr>
            <a:r>
              <a:rPr lang="en-US" sz="2400" dirty="0"/>
              <a:t>USDA requires schools to purchase products of “domestic origin” when purchasing products with federal funds.</a:t>
            </a:r>
          </a:p>
          <a:p>
            <a:pPr lvl="1">
              <a:defRPr/>
            </a:pPr>
            <a:r>
              <a:rPr lang="en-US" sz="2400" dirty="0"/>
              <a:t>Schools may not purchase the cheaper product if it is produced in a foreign country, unless there is a ‘substantial’ price difference</a:t>
            </a:r>
          </a:p>
          <a:p>
            <a:pPr lvl="1">
              <a:defRPr/>
            </a:pPr>
            <a:endParaRPr lang="en-US" sz="2400" dirty="0"/>
          </a:p>
          <a:p>
            <a:pPr marL="344487" lvl="1" indent="0">
              <a:buFont typeface="Wingdings" pitchFamily="2" charset="2"/>
              <a:buNone/>
              <a:defRPr/>
            </a:pPr>
            <a:r>
              <a:rPr lang="en-US" sz="2400" b="1" dirty="0"/>
              <a:t>Schools must purchase products from America unless it is an item that is not available in America, for example, bananas. </a:t>
            </a:r>
            <a:endParaRPr lang="en-US" b="1" dirty="0"/>
          </a:p>
        </p:txBody>
      </p:sp>
      <p:pic>
        <p:nvPicPr>
          <p:cNvPr id="53252" name="Picture 2" descr="C:\Documents and Settings\dillae\Local Settings\Temporary Internet Files\Content.IE5\P6PVRNAO\MC900438767[1].jpg"/>
          <p:cNvPicPr>
            <a:picLocks noChangeAspect="1" noChangeArrowheads="1"/>
          </p:cNvPicPr>
          <p:nvPr/>
        </p:nvPicPr>
        <p:blipFill>
          <a:blip r:embed="rId3" cstate="print">
            <a:extLst>
              <a:ext uri="{28A0092B-C50C-407E-A947-70E740481C1C}">
                <a14:useLocalDpi xmlns:a14="http://schemas.microsoft.com/office/drawing/2010/main" val="0"/>
              </a:ext>
            </a:extLst>
          </a:blip>
          <a:srcRect l="6825" t="20000" r="5119" b="16000"/>
          <a:stretch>
            <a:fillRect/>
          </a:stretch>
        </p:blipFill>
        <p:spPr bwMode="auto">
          <a:xfrm>
            <a:off x="533400" y="1705425"/>
            <a:ext cx="3041650" cy="188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0D3DD372-08F7-42B5-A1FB-B741898FB972}" type="slidenum">
              <a:rPr lang="en-US" smtClean="0"/>
              <a:t>50</a:t>
            </a:fld>
            <a:endParaRPr lang="en-US"/>
          </a:p>
        </p:txBody>
      </p:sp>
    </p:spTree>
    <p:extLst>
      <p:ext uri="{BB962C8B-B14F-4D97-AF65-F5344CB8AC3E}">
        <p14:creationId xmlns:p14="http://schemas.microsoft.com/office/powerpoint/2010/main" val="77095889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460086" y="685800"/>
            <a:ext cx="7543800" cy="1295400"/>
          </a:xfrm>
        </p:spPr>
        <p:txBody>
          <a:bodyPr/>
          <a:lstStyle/>
          <a:p>
            <a:pPr eaLnBrk="1" hangingPunct="1"/>
            <a:r>
              <a:rPr lang="en-US" altLang="en-US" dirty="0"/>
              <a:t>Purchasing Flowchart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95457291"/>
              </p:ext>
            </p:extLst>
          </p:nvPr>
        </p:nvGraphicFramePr>
        <p:xfrm>
          <a:off x="228600" y="2628900"/>
          <a:ext cx="8534400" cy="37337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Flowchart: Process 6"/>
          <p:cNvSpPr/>
          <p:nvPr/>
        </p:nvSpPr>
        <p:spPr>
          <a:xfrm>
            <a:off x="1205345" y="5486400"/>
            <a:ext cx="6858000" cy="762000"/>
          </a:xfrm>
          <a:prstGeom prst="flowChartProcess">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dirty="0"/>
              <a:t>Purchase Products</a:t>
            </a:r>
          </a:p>
        </p:txBody>
      </p:sp>
      <p:sp>
        <p:nvSpPr>
          <p:cNvPr id="8" name="Straight Connector 3"/>
          <p:cNvSpPr/>
          <p:nvPr/>
        </p:nvSpPr>
        <p:spPr>
          <a:xfrm>
            <a:off x="4419600" y="5211763"/>
            <a:ext cx="92075" cy="274637"/>
          </a:xfrm>
          <a:custGeom>
            <a:avLst/>
            <a:gdLst/>
            <a:ahLst/>
            <a:cxnLst/>
            <a:rect l="0" t="0" r="0" b="0"/>
            <a:pathLst>
              <a:path>
                <a:moveTo>
                  <a:pt x="45720" y="0"/>
                </a:moveTo>
                <a:lnTo>
                  <a:pt x="45720" y="13196"/>
                </a:lnTo>
                <a:lnTo>
                  <a:pt x="50173" y="13196"/>
                </a:lnTo>
                <a:lnTo>
                  <a:pt x="50173" y="274909"/>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 name="Straight Connector 3"/>
          <p:cNvSpPr/>
          <p:nvPr/>
        </p:nvSpPr>
        <p:spPr>
          <a:xfrm>
            <a:off x="7239000" y="5211763"/>
            <a:ext cx="92075" cy="274637"/>
          </a:xfrm>
          <a:custGeom>
            <a:avLst/>
            <a:gdLst/>
            <a:ahLst/>
            <a:cxnLst/>
            <a:rect l="0" t="0" r="0" b="0"/>
            <a:pathLst>
              <a:path>
                <a:moveTo>
                  <a:pt x="45720" y="0"/>
                </a:moveTo>
                <a:lnTo>
                  <a:pt x="45720" y="13196"/>
                </a:lnTo>
                <a:lnTo>
                  <a:pt x="50173" y="13196"/>
                </a:lnTo>
                <a:lnTo>
                  <a:pt x="50173" y="274909"/>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0" name="Straight Connector 3"/>
          <p:cNvSpPr/>
          <p:nvPr/>
        </p:nvSpPr>
        <p:spPr>
          <a:xfrm>
            <a:off x="1704975" y="5211763"/>
            <a:ext cx="92075" cy="274637"/>
          </a:xfrm>
          <a:custGeom>
            <a:avLst/>
            <a:gdLst/>
            <a:ahLst/>
            <a:cxnLst/>
            <a:rect l="0" t="0" r="0" b="0"/>
            <a:pathLst>
              <a:path>
                <a:moveTo>
                  <a:pt x="45720" y="0"/>
                </a:moveTo>
                <a:lnTo>
                  <a:pt x="45720" y="13196"/>
                </a:lnTo>
                <a:lnTo>
                  <a:pt x="50173" y="13196"/>
                </a:lnTo>
                <a:lnTo>
                  <a:pt x="50173" y="274909"/>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 name="Slide Number Placeholder 1"/>
          <p:cNvSpPr>
            <a:spLocks noGrp="1"/>
          </p:cNvSpPr>
          <p:nvPr>
            <p:ph type="sldNum" sz="quarter" idx="12"/>
          </p:nvPr>
        </p:nvSpPr>
        <p:spPr/>
        <p:txBody>
          <a:bodyPr/>
          <a:lstStyle/>
          <a:p>
            <a:fld id="{0D3DD372-08F7-42B5-A1FB-B741898FB972}" type="slidenum">
              <a:rPr lang="en-US" smtClean="0"/>
              <a:t>51</a:t>
            </a:fld>
            <a:endParaRPr lang="en-US"/>
          </a:p>
        </p:txBody>
      </p:sp>
    </p:spTree>
    <p:extLst>
      <p:ext uri="{BB962C8B-B14F-4D97-AF65-F5344CB8AC3E}">
        <p14:creationId xmlns:p14="http://schemas.microsoft.com/office/powerpoint/2010/main" val="235148992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en-US" altLang="en-US"/>
              <a:t>Purchasing</a:t>
            </a:r>
          </a:p>
        </p:txBody>
      </p:sp>
      <p:sp>
        <p:nvSpPr>
          <p:cNvPr id="55299" name="Content Placeholder 2"/>
          <p:cNvSpPr>
            <a:spLocks noGrp="1"/>
          </p:cNvSpPr>
          <p:nvPr>
            <p:ph idx="1"/>
          </p:nvPr>
        </p:nvSpPr>
        <p:spPr/>
        <p:txBody>
          <a:bodyPr/>
          <a:lstStyle/>
          <a:p>
            <a:r>
              <a:rPr lang="en-US" altLang="en-US" dirty="0"/>
              <a:t>Specifications may include</a:t>
            </a:r>
          </a:p>
          <a:p>
            <a:pPr lvl="1"/>
            <a:r>
              <a:rPr lang="en-US" altLang="en-US" dirty="0"/>
              <a:t>Food item</a:t>
            </a:r>
          </a:p>
          <a:p>
            <a:pPr lvl="1"/>
            <a:r>
              <a:rPr lang="en-US" altLang="en-US" dirty="0"/>
              <a:t>Size of that food item</a:t>
            </a:r>
          </a:p>
          <a:p>
            <a:pPr lvl="1"/>
            <a:r>
              <a:rPr lang="en-US" altLang="en-US" dirty="0"/>
              <a:t>Whole or pre-cut</a:t>
            </a:r>
          </a:p>
          <a:p>
            <a:pPr lvl="1"/>
            <a:r>
              <a:rPr lang="en-US" altLang="en-US" dirty="0"/>
              <a:t>Amount to be purchased</a:t>
            </a:r>
          </a:p>
          <a:p>
            <a:pPr lvl="1"/>
            <a:r>
              <a:rPr lang="en-US" altLang="en-US" dirty="0"/>
              <a:t>Delivery schedule/pick-up, cost of delivery</a:t>
            </a:r>
          </a:p>
          <a:p>
            <a:pPr lvl="1"/>
            <a:endParaRPr lang="en-US" altLang="en-US" dirty="0"/>
          </a:p>
        </p:txBody>
      </p:sp>
      <p:sp>
        <p:nvSpPr>
          <p:cNvPr id="2" name="Slide Number Placeholder 1"/>
          <p:cNvSpPr>
            <a:spLocks noGrp="1"/>
          </p:cNvSpPr>
          <p:nvPr>
            <p:ph type="sldNum" sz="quarter" idx="12"/>
          </p:nvPr>
        </p:nvSpPr>
        <p:spPr/>
        <p:txBody>
          <a:bodyPr/>
          <a:lstStyle/>
          <a:p>
            <a:fld id="{0D3DD372-08F7-42B5-A1FB-B741898FB972}" type="slidenum">
              <a:rPr lang="en-US" smtClean="0"/>
              <a:t>52</a:t>
            </a:fld>
            <a:endParaRPr lang="en-US"/>
          </a:p>
        </p:txBody>
      </p:sp>
    </p:spTree>
    <p:extLst>
      <p:ext uri="{BB962C8B-B14F-4D97-AF65-F5344CB8AC3E}">
        <p14:creationId xmlns:p14="http://schemas.microsoft.com/office/powerpoint/2010/main" val="353139811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r>
              <a:rPr lang="en-US" altLang="en-US"/>
              <a:t>Invoices</a:t>
            </a:r>
          </a:p>
        </p:txBody>
      </p:sp>
      <p:sp>
        <p:nvSpPr>
          <p:cNvPr id="56323" name="Content Placeholder 2"/>
          <p:cNvSpPr>
            <a:spLocks noGrp="1"/>
          </p:cNvSpPr>
          <p:nvPr>
            <p:ph idx="1"/>
          </p:nvPr>
        </p:nvSpPr>
        <p:spPr/>
        <p:txBody>
          <a:bodyPr/>
          <a:lstStyle/>
          <a:p>
            <a:r>
              <a:rPr lang="en-US" altLang="en-US" dirty="0"/>
              <a:t>Ask the vendor to invoice the f/v purchased for this program on a separate invoice so you can easily complete the claim for reimbursement</a:t>
            </a: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3657600"/>
            <a:ext cx="2195513" cy="2786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0D3DD372-08F7-42B5-A1FB-B741898FB972}" type="slidenum">
              <a:rPr lang="en-US" smtClean="0"/>
              <a:t>53</a:t>
            </a:fld>
            <a:endParaRPr lang="en-US"/>
          </a:p>
        </p:txBody>
      </p:sp>
    </p:spTree>
    <p:extLst>
      <p:ext uri="{BB962C8B-B14F-4D97-AF65-F5344CB8AC3E}">
        <p14:creationId xmlns:p14="http://schemas.microsoft.com/office/powerpoint/2010/main" val="131268189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914400" y="685800"/>
            <a:ext cx="7024744" cy="1143000"/>
          </a:xfrm>
        </p:spPr>
        <p:txBody>
          <a:bodyPr/>
          <a:lstStyle/>
          <a:p>
            <a:r>
              <a:rPr lang="en-US" altLang="en-US" dirty="0"/>
              <a:t>Leftovers– pg. 18</a:t>
            </a:r>
          </a:p>
        </p:txBody>
      </p:sp>
      <p:sp>
        <p:nvSpPr>
          <p:cNvPr id="57347" name="Content Placeholder 2"/>
          <p:cNvSpPr>
            <a:spLocks noGrp="1"/>
          </p:cNvSpPr>
          <p:nvPr>
            <p:ph idx="1"/>
          </p:nvPr>
        </p:nvSpPr>
        <p:spPr>
          <a:xfrm>
            <a:off x="533400" y="2446337"/>
            <a:ext cx="8229600" cy="4411663"/>
          </a:xfrm>
        </p:spPr>
        <p:txBody>
          <a:bodyPr/>
          <a:lstStyle/>
          <a:p>
            <a:r>
              <a:rPr lang="en-US" altLang="en-US" dirty="0"/>
              <a:t>If you cannot easily use the leftovers in the FFVP, you may be able to use them in your school meal programs—but only to avoid waste. </a:t>
            </a:r>
          </a:p>
          <a:p>
            <a:r>
              <a:rPr lang="en-US" altLang="en-US" dirty="0"/>
              <a:t>Plan to use the f/v purchased with FFVP funds as part of the FFVP.</a:t>
            </a:r>
          </a:p>
        </p:txBody>
      </p:sp>
      <p:sp>
        <p:nvSpPr>
          <p:cNvPr id="2" name="Slide Number Placeholder 1"/>
          <p:cNvSpPr>
            <a:spLocks noGrp="1"/>
          </p:cNvSpPr>
          <p:nvPr>
            <p:ph type="sldNum" sz="quarter" idx="12"/>
          </p:nvPr>
        </p:nvSpPr>
        <p:spPr/>
        <p:txBody>
          <a:bodyPr/>
          <a:lstStyle/>
          <a:p>
            <a:fld id="{0D3DD372-08F7-42B5-A1FB-B741898FB972}" type="slidenum">
              <a:rPr lang="en-US" smtClean="0"/>
              <a:t>54</a:t>
            </a:fld>
            <a:endParaRPr lang="en-US"/>
          </a:p>
        </p:txBody>
      </p:sp>
    </p:spTree>
    <p:extLst>
      <p:ext uri="{BB962C8B-B14F-4D97-AF65-F5344CB8AC3E}">
        <p14:creationId xmlns:p14="http://schemas.microsoft.com/office/powerpoint/2010/main" val="347587732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a:t>
            </a:r>
          </a:p>
        </p:txBody>
      </p:sp>
      <p:sp>
        <p:nvSpPr>
          <p:cNvPr id="3" name="Content Placeholder 2"/>
          <p:cNvSpPr>
            <a:spLocks noGrp="1"/>
          </p:cNvSpPr>
          <p:nvPr>
            <p:ph idx="1"/>
          </p:nvPr>
        </p:nvSpPr>
        <p:spPr/>
        <p:txBody>
          <a:bodyPr>
            <a:normAutofit/>
          </a:bodyPr>
          <a:lstStyle/>
          <a:p>
            <a:r>
              <a:rPr lang="en-US" sz="3200" dirty="0"/>
              <a:t>Please feel free to contact Rob Ingalls, FFVP Coordinator</a:t>
            </a:r>
          </a:p>
          <a:p>
            <a:pPr lvl="1"/>
            <a:r>
              <a:rPr lang="en-US" sz="2900" dirty="0"/>
              <a:t>605-773-2977</a:t>
            </a:r>
          </a:p>
          <a:p>
            <a:pPr lvl="1"/>
            <a:r>
              <a:rPr lang="en-US" dirty="0">
                <a:hlinkClick r:id="rId3"/>
              </a:rPr>
              <a:t>rob.ingalls</a:t>
            </a:r>
            <a:r>
              <a:rPr lang="en-US" sz="2800" dirty="0">
                <a:hlinkClick r:id="rId3"/>
              </a:rPr>
              <a:t>@state.sd.us</a:t>
            </a:r>
            <a:r>
              <a:rPr lang="en-US" sz="2800" dirty="0"/>
              <a:t> </a:t>
            </a:r>
          </a:p>
        </p:txBody>
      </p:sp>
      <p:pic>
        <p:nvPicPr>
          <p:cNvPr id="5" name="Picture 4" descr="http://oldentech.files.wordpress.com/2010/07/1028528_2988005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48400" y="4652694"/>
            <a:ext cx="24384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www.beepzoid.com/images/europe-1920s.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 y="4676841"/>
            <a:ext cx="2148396" cy="180465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95600" y="5862904"/>
            <a:ext cx="2964180" cy="618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fld id="{0D3DD372-08F7-42B5-A1FB-B741898FB972}" type="slidenum">
              <a:rPr lang="en-US" smtClean="0"/>
              <a:t>55</a:t>
            </a:fld>
            <a:endParaRPr lang="en-US"/>
          </a:p>
        </p:txBody>
      </p:sp>
    </p:spTree>
    <p:extLst>
      <p:ext uri="{BB962C8B-B14F-4D97-AF65-F5344CB8AC3E}">
        <p14:creationId xmlns:p14="http://schemas.microsoft.com/office/powerpoint/2010/main" val="153952720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243AF3A-E458-450B-A616-924B36D6AF88}" type="slidenum">
              <a:rPr lang="en-US" smtClean="0"/>
              <a:t>56</a:t>
            </a:fld>
            <a:endParaRPr lang="en-US"/>
          </a:p>
        </p:txBody>
      </p:sp>
      <p:sp>
        <p:nvSpPr>
          <p:cNvPr id="3" name="TextBox 2"/>
          <p:cNvSpPr txBox="1"/>
          <p:nvPr/>
        </p:nvSpPr>
        <p:spPr>
          <a:xfrm>
            <a:off x="533400" y="856565"/>
            <a:ext cx="8001000" cy="646331"/>
          </a:xfrm>
          <a:prstGeom prst="rect">
            <a:avLst/>
          </a:prstGeom>
          <a:noFill/>
          <a:ln w="57150" cmpd="thinThick">
            <a:solidFill>
              <a:schemeClr val="tx2">
                <a:lumMod val="60000"/>
                <a:lumOff val="40000"/>
              </a:schemeClr>
            </a:solidFill>
          </a:ln>
        </p:spPr>
        <p:txBody>
          <a:bodyPr wrap="square" rtlCol="0" anchor="ctr">
            <a:spAutoFit/>
          </a:bodyPr>
          <a:lstStyle/>
          <a:p>
            <a:pPr algn="ctr"/>
            <a:r>
              <a:rPr lang="en-US" sz="3600" dirty="0"/>
              <a:t>FFVP Requirements Training</a:t>
            </a:r>
          </a:p>
        </p:txBody>
      </p:sp>
      <p:sp>
        <p:nvSpPr>
          <p:cNvPr id="4" name="TextBox 3"/>
          <p:cNvSpPr txBox="1"/>
          <p:nvPr/>
        </p:nvSpPr>
        <p:spPr>
          <a:xfrm>
            <a:off x="533400" y="1981200"/>
            <a:ext cx="8001000" cy="3093154"/>
          </a:xfrm>
          <a:prstGeom prst="rect">
            <a:avLst/>
          </a:prstGeom>
          <a:noFill/>
        </p:spPr>
        <p:txBody>
          <a:bodyPr wrap="square" rtlCol="0">
            <a:spAutoFit/>
          </a:bodyPr>
          <a:lstStyle/>
          <a:p>
            <a:pPr algn="ctr">
              <a:spcAft>
                <a:spcPts val="600"/>
              </a:spcAft>
            </a:pPr>
            <a:r>
              <a:rPr lang="en-US" dirty="0"/>
              <a:t>This training credits for 60 minutes of training in</a:t>
            </a:r>
          </a:p>
          <a:p>
            <a:pPr algn="ctr">
              <a:spcAft>
                <a:spcPts val="600"/>
              </a:spcAft>
            </a:pPr>
            <a:r>
              <a:rPr lang="en-US" sz="3200" dirty="0"/>
              <a:t>Key Areas 2 &amp; 3</a:t>
            </a:r>
          </a:p>
          <a:p>
            <a:pPr algn="ctr">
              <a:spcAft>
                <a:spcPts val="600"/>
              </a:spcAft>
            </a:pPr>
            <a:r>
              <a:rPr lang="en-US" sz="3200" dirty="0"/>
              <a:t>Operations and Administration</a:t>
            </a:r>
          </a:p>
          <a:p>
            <a:pPr algn="ctr">
              <a:spcAft>
                <a:spcPts val="600"/>
              </a:spcAft>
            </a:pPr>
            <a:r>
              <a:rPr lang="en-US" sz="1200" dirty="0"/>
              <a:t>3200 – Program Management; 3220 – Standardized Operating Procedures</a:t>
            </a:r>
          </a:p>
          <a:p>
            <a:pPr algn="ctr">
              <a:spcAft>
                <a:spcPts val="600"/>
              </a:spcAft>
            </a:pPr>
            <a:r>
              <a:rPr lang="en-US" sz="1200" dirty="0"/>
              <a:t>2400 – Purchasing/Procurement; 2640 – Food Safety Culture</a:t>
            </a:r>
          </a:p>
          <a:p>
            <a:pPr algn="ctr">
              <a:spcAft>
                <a:spcPts val="600"/>
              </a:spcAft>
            </a:pPr>
            <a:endParaRPr lang="en-US" dirty="0"/>
          </a:p>
          <a:p>
            <a:pPr algn="ctr">
              <a:spcAft>
                <a:spcPts val="600"/>
              </a:spcAft>
            </a:pPr>
            <a:endParaRPr lang="en-US" dirty="0"/>
          </a:p>
          <a:p>
            <a:pPr algn="ctr">
              <a:spcAft>
                <a:spcPts val="600"/>
              </a:spcAft>
            </a:pPr>
            <a:endParaRPr lang="en-US" dirty="0"/>
          </a:p>
        </p:txBody>
      </p:sp>
      <p:sp>
        <p:nvSpPr>
          <p:cNvPr id="5" name="TextBox 4"/>
          <p:cNvSpPr txBox="1"/>
          <p:nvPr/>
        </p:nvSpPr>
        <p:spPr>
          <a:xfrm>
            <a:off x="533400" y="3689360"/>
            <a:ext cx="5715000" cy="1455655"/>
          </a:xfrm>
          <a:prstGeom prst="rect">
            <a:avLst/>
          </a:prstGeom>
          <a:noFill/>
        </p:spPr>
        <p:txBody>
          <a:bodyPr wrap="square" rtlCol="0">
            <a:spAutoFit/>
          </a:bodyPr>
          <a:lstStyle/>
          <a:p>
            <a:pPr>
              <a:lnSpc>
                <a:spcPct val="200000"/>
              </a:lnSpc>
            </a:pPr>
            <a:r>
              <a:rPr lang="en-US" sz="2400" dirty="0"/>
              <a:t>Your Name:</a:t>
            </a:r>
          </a:p>
          <a:p>
            <a:pPr>
              <a:lnSpc>
                <a:spcPct val="200000"/>
              </a:lnSpc>
            </a:pPr>
            <a:r>
              <a:rPr lang="en-US" sz="2400" dirty="0"/>
              <a:t>Date of Training:</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399" y="5181600"/>
            <a:ext cx="5398779" cy="1195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66764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4"/>
          <p:cNvSpPr>
            <a:spLocks noGrp="1"/>
          </p:cNvSpPr>
          <p:nvPr>
            <p:ph type="title"/>
          </p:nvPr>
        </p:nvSpPr>
        <p:spPr>
          <a:xfrm>
            <a:off x="1524000" y="533400"/>
            <a:ext cx="7024744" cy="1143000"/>
          </a:xfrm>
        </p:spPr>
        <p:txBody>
          <a:bodyPr/>
          <a:lstStyle/>
          <a:p>
            <a:r>
              <a:rPr lang="en-US" altLang="en-US" dirty="0"/>
              <a:t>Funding for FFVP</a:t>
            </a:r>
          </a:p>
        </p:txBody>
      </p:sp>
      <p:sp>
        <p:nvSpPr>
          <p:cNvPr id="9219" name="Content Placeholder 5"/>
          <p:cNvSpPr>
            <a:spLocks noGrp="1"/>
          </p:cNvSpPr>
          <p:nvPr>
            <p:ph idx="1"/>
          </p:nvPr>
        </p:nvSpPr>
        <p:spPr>
          <a:xfrm>
            <a:off x="457200" y="1719263"/>
            <a:ext cx="5105400" cy="4411662"/>
          </a:xfrm>
        </p:spPr>
        <p:txBody>
          <a:bodyPr>
            <a:normAutofit fontScale="77500" lnSpcReduction="20000"/>
          </a:bodyPr>
          <a:lstStyle/>
          <a:p>
            <a:endParaRPr lang="en-US" altLang="en-US" dirty="0"/>
          </a:p>
          <a:p>
            <a:r>
              <a:rPr lang="en-US" altLang="en-US" dirty="0"/>
              <a:t>Funding provided through Farm Bill</a:t>
            </a:r>
          </a:p>
          <a:p>
            <a:pPr marL="68580" indent="0">
              <a:buNone/>
            </a:pPr>
            <a:endParaRPr lang="en-US" altLang="en-US" dirty="0"/>
          </a:p>
          <a:p>
            <a:r>
              <a:rPr lang="en-US" altLang="en-US" dirty="0"/>
              <a:t>Issued in accordance with Fiscal Year (Oct thru Sept)</a:t>
            </a:r>
          </a:p>
          <a:p>
            <a:endParaRPr lang="en-US" altLang="en-US" dirty="0"/>
          </a:p>
          <a:p>
            <a:r>
              <a:rPr lang="en-US" altLang="en-US" dirty="0"/>
              <a:t>State Agencies responsible for holding back funding for start of following school year, holding back State Admin funding</a:t>
            </a:r>
          </a:p>
          <a:p>
            <a:pPr marL="68580" indent="0">
              <a:buNone/>
            </a:pPr>
            <a:endParaRPr lang="en-US" altLang="en-US" dirty="0"/>
          </a:p>
          <a:p>
            <a:r>
              <a:rPr lang="en-US" altLang="en-US" dirty="0"/>
              <a:t>CANS issues funding to schools already split up into two dollar amounts – each from a different Federal Fiscal Year to correspond with the School Year</a:t>
            </a:r>
          </a:p>
          <a:p>
            <a:pPr marL="68580" indent="0">
              <a:buNone/>
            </a:pPr>
            <a:endParaRPr lang="en-US" altLang="en-US" dirty="0"/>
          </a:p>
        </p:txBody>
      </p:sp>
      <p:pic>
        <p:nvPicPr>
          <p:cNvPr id="9220" name="Picture 2" descr="C:\Documents and Settings\dillae\Local Settings\Temporary Internet Files\Content.IE5\V4HWZING\MP900439573[1].jpg"/>
          <p:cNvPicPr>
            <a:picLocks noChangeAspect="1" noChangeArrowheads="1"/>
          </p:cNvPicPr>
          <p:nvPr/>
        </p:nvPicPr>
        <p:blipFill>
          <a:blip r:embed="rId3">
            <a:extLst>
              <a:ext uri="{28A0092B-C50C-407E-A947-70E740481C1C}">
                <a14:useLocalDpi xmlns:a14="http://schemas.microsoft.com/office/drawing/2010/main" val="0"/>
              </a:ext>
            </a:extLst>
          </a:blip>
          <a:srcRect b="17143"/>
          <a:stretch>
            <a:fillRect/>
          </a:stretch>
        </p:blipFill>
        <p:spPr bwMode="auto">
          <a:xfrm>
            <a:off x="5638800" y="1981200"/>
            <a:ext cx="3043238" cy="378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0D3DD372-08F7-42B5-A1FB-B741898FB972}" type="slidenum">
              <a:rPr lang="en-US" smtClean="0"/>
              <a:t>6</a:t>
            </a:fld>
            <a:endParaRPr lang="en-US"/>
          </a:p>
        </p:txBody>
      </p:sp>
    </p:spTree>
    <p:extLst>
      <p:ext uri="{BB962C8B-B14F-4D97-AF65-F5344CB8AC3E}">
        <p14:creationId xmlns:p14="http://schemas.microsoft.com/office/powerpoint/2010/main" val="41812437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304800"/>
            <a:ext cx="7543800" cy="1295400"/>
          </a:xfrm>
        </p:spPr>
        <p:txBody>
          <a:bodyPr/>
          <a:lstStyle/>
          <a:p>
            <a:r>
              <a:rPr lang="en-US" altLang="en-US"/>
              <a:t>FFVP Website</a:t>
            </a: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581" y="990600"/>
            <a:ext cx="8924029" cy="5506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0D3DD372-08F7-42B5-A1FB-B741898FB972}" type="slidenum">
              <a:rPr lang="en-US" smtClean="0"/>
              <a:t>7</a:t>
            </a:fld>
            <a:endParaRPr lang="en-US"/>
          </a:p>
        </p:txBody>
      </p:sp>
    </p:spTree>
    <p:extLst>
      <p:ext uri="{BB962C8B-B14F-4D97-AF65-F5344CB8AC3E}">
        <p14:creationId xmlns:p14="http://schemas.microsoft.com/office/powerpoint/2010/main" val="31982326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normAutofit fontScale="90000"/>
          </a:bodyPr>
          <a:lstStyle/>
          <a:p>
            <a:r>
              <a:rPr lang="en-US" altLang="en-US" dirty="0"/>
              <a:t>How it works- </a:t>
            </a:r>
            <a:br>
              <a:rPr lang="en-US" altLang="en-US" dirty="0"/>
            </a:br>
            <a:r>
              <a:rPr lang="en-US" altLang="en-US" dirty="0"/>
              <a:t>FFVP Handbook pg. 7-9</a:t>
            </a:r>
          </a:p>
        </p:txBody>
      </p:sp>
      <p:sp>
        <p:nvSpPr>
          <p:cNvPr id="11267" name="Content Placeholder 4"/>
          <p:cNvSpPr>
            <a:spLocks noGrp="1"/>
          </p:cNvSpPr>
          <p:nvPr>
            <p:ph idx="1"/>
          </p:nvPr>
        </p:nvSpPr>
        <p:spPr/>
        <p:txBody>
          <a:bodyPr/>
          <a:lstStyle/>
          <a:p>
            <a:r>
              <a:rPr lang="en-US" altLang="en-US"/>
              <a:t>Elementary schools receive funds based on an allocation of $50-$75 per student</a:t>
            </a:r>
          </a:p>
          <a:p>
            <a:r>
              <a:rPr lang="en-US" altLang="en-US"/>
              <a:t>Funds are used to provide fresh f/v for all enrolled children</a:t>
            </a:r>
          </a:p>
          <a:p>
            <a:r>
              <a:rPr lang="en-US" altLang="en-US"/>
              <a:t>School submit claims to be reimbursed for costs of program</a:t>
            </a:r>
          </a:p>
          <a:p>
            <a:r>
              <a:rPr lang="en-US" altLang="en-US"/>
              <a:t>Fresh f/v are served at least 2 times per week during school hours</a:t>
            </a:r>
          </a:p>
        </p:txBody>
      </p:sp>
      <p:sp>
        <p:nvSpPr>
          <p:cNvPr id="2" name="Slide Number Placeholder 1"/>
          <p:cNvSpPr>
            <a:spLocks noGrp="1"/>
          </p:cNvSpPr>
          <p:nvPr>
            <p:ph type="sldNum" sz="quarter" idx="12"/>
          </p:nvPr>
        </p:nvSpPr>
        <p:spPr/>
        <p:txBody>
          <a:bodyPr/>
          <a:lstStyle/>
          <a:p>
            <a:fld id="{0D3DD372-08F7-42B5-A1FB-B741898FB972}" type="slidenum">
              <a:rPr lang="en-US" smtClean="0"/>
              <a:t>8</a:t>
            </a:fld>
            <a:endParaRPr lang="en-US"/>
          </a:p>
        </p:txBody>
      </p:sp>
    </p:spTree>
    <p:extLst>
      <p:ext uri="{BB962C8B-B14F-4D97-AF65-F5344CB8AC3E}">
        <p14:creationId xmlns:p14="http://schemas.microsoft.com/office/powerpoint/2010/main" val="39542563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152400"/>
            <a:ext cx="7543800" cy="1295400"/>
          </a:xfrm>
        </p:spPr>
        <p:txBody>
          <a:bodyPr/>
          <a:lstStyle/>
          <a:p>
            <a:r>
              <a:rPr lang="en-US" altLang="en-US"/>
              <a:t>Grant Award</a:t>
            </a:r>
          </a:p>
        </p:txBody>
      </p:sp>
      <p:sp>
        <p:nvSpPr>
          <p:cNvPr id="13315" name="Content Placeholder 2"/>
          <p:cNvSpPr>
            <a:spLocks noGrp="1"/>
          </p:cNvSpPr>
          <p:nvPr>
            <p:ph idx="1"/>
          </p:nvPr>
        </p:nvSpPr>
        <p:spPr>
          <a:xfrm>
            <a:off x="304800" y="1143000"/>
            <a:ext cx="8229600" cy="4411663"/>
          </a:xfrm>
        </p:spPr>
        <p:txBody>
          <a:bodyPr>
            <a:normAutofit/>
          </a:bodyPr>
          <a:lstStyle/>
          <a:p>
            <a:pPr>
              <a:defRPr/>
            </a:pPr>
            <a:endParaRPr lang="en-US" dirty="0"/>
          </a:p>
          <a:p>
            <a:pPr>
              <a:defRPr/>
            </a:pPr>
            <a:r>
              <a:rPr lang="en-US" dirty="0"/>
              <a:t>Award is allocated to school in two parts</a:t>
            </a:r>
          </a:p>
          <a:p>
            <a:pPr marL="344487" lvl="1" indent="0">
              <a:buFont typeface="Wingdings" pitchFamily="2" charset="2"/>
              <a:buNone/>
              <a:defRPr/>
            </a:pPr>
            <a:endParaRPr lang="en-US" dirty="0"/>
          </a:p>
          <a:p>
            <a:pPr lvl="1">
              <a:defRPr/>
            </a:pPr>
            <a:r>
              <a:rPr lang="en-US" dirty="0"/>
              <a:t>1</a:t>
            </a:r>
            <a:r>
              <a:rPr lang="en-US" baseline="30000" dirty="0"/>
              <a:t>st</a:t>
            </a:r>
            <a:r>
              <a:rPr lang="en-US" dirty="0"/>
              <a:t> allocation</a:t>
            </a:r>
          </a:p>
          <a:p>
            <a:pPr lvl="2">
              <a:defRPr/>
            </a:pPr>
            <a:r>
              <a:rPr lang="en-US" dirty="0"/>
              <a:t>Allocation period of 7/1 to 9/30</a:t>
            </a:r>
          </a:p>
          <a:p>
            <a:pPr lvl="3">
              <a:defRPr/>
            </a:pPr>
            <a:r>
              <a:rPr lang="en-US" dirty="0"/>
              <a:t>State FFVP Coordinator notifies the FFVP Program Contact by email</a:t>
            </a:r>
          </a:p>
          <a:p>
            <a:pPr marL="896112" lvl="3" indent="0">
              <a:buNone/>
              <a:defRPr/>
            </a:pPr>
            <a:endParaRPr lang="en-US" dirty="0"/>
          </a:p>
          <a:p>
            <a:pPr marL="896112" lvl="3" indent="0">
              <a:buNone/>
              <a:defRPr/>
            </a:pPr>
            <a:endParaRPr lang="en-US" dirty="0"/>
          </a:p>
          <a:p>
            <a:pPr lvl="2">
              <a:defRPr/>
            </a:pPr>
            <a:r>
              <a:rPr lang="en-US" dirty="0"/>
              <a:t>Items to complete:</a:t>
            </a:r>
          </a:p>
          <a:p>
            <a:pPr lvl="3">
              <a:defRPr/>
            </a:pPr>
            <a:r>
              <a:rPr lang="en-US" dirty="0"/>
              <a:t>FFVP Quiz</a:t>
            </a:r>
          </a:p>
          <a:p>
            <a:pPr marL="685800" lvl="2" indent="0">
              <a:buNone/>
              <a:defRPr/>
            </a:pPr>
            <a:endParaRPr lang="en-US" dirty="0"/>
          </a:p>
        </p:txBody>
      </p:sp>
      <p:sp>
        <p:nvSpPr>
          <p:cNvPr id="2" name="Slide Number Placeholder 1"/>
          <p:cNvSpPr>
            <a:spLocks noGrp="1"/>
          </p:cNvSpPr>
          <p:nvPr>
            <p:ph type="sldNum" sz="quarter" idx="12"/>
          </p:nvPr>
        </p:nvSpPr>
        <p:spPr/>
        <p:txBody>
          <a:bodyPr/>
          <a:lstStyle/>
          <a:p>
            <a:fld id="{0D3DD372-08F7-42B5-A1FB-B741898FB972}" type="slidenum">
              <a:rPr lang="en-US" smtClean="0"/>
              <a:t>9</a:t>
            </a:fld>
            <a:endParaRPr lang="en-US"/>
          </a:p>
        </p:txBody>
      </p:sp>
      <p:pic>
        <p:nvPicPr>
          <p:cNvPr id="3" name="Picture 2">
            <a:extLst>
              <a:ext uri="{FF2B5EF4-FFF2-40B4-BE49-F238E27FC236}">
                <a16:creationId xmlns:a16="http://schemas.microsoft.com/office/drawing/2014/main" id="{00D9AE01-B1AF-44A1-8F32-50DA2128D8AF}"/>
              </a:ext>
            </a:extLst>
          </p:cNvPr>
          <p:cNvPicPr>
            <a:picLocks noChangeAspect="1"/>
          </p:cNvPicPr>
          <p:nvPr/>
        </p:nvPicPr>
        <p:blipFill>
          <a:blip r:embed="rId3"/>
          <a:stretch>
            <a:fillRect/>
          </a:stretch>
        </p:blipFill>
        <p:spPr>
          <a:xfrm>
            <a:off x="5992665" y="4343400"/>
            <a:ext cx="2541735" cy="2019300"/>
          </a:xfrm>
          <a:prstGeom prst="rect">
            <a:avLst/>
          </a:prstGeom>
        </p:spPr>
      </p:pic>
    </p:spTree>
    <p:extLst>
      <p:ext uri="{BB962C8B-B14F-4D97-AF65-F5344CB8AC3E}">
        <p14:creationId xmlns:p14="http://schemas.microsoft.com/office/powerpoint/2010/main" val="300244564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691</TotalTime>
  <Words>5452</Words>
  <Application>Microsoft Office PowerPoint</Application>
  <PresentationFormat>On-screen Show (4:3)</PresentationFormat>
  <Paragraphs>656</Paragraphs>
  <Slides>56</Slides>
  <Notes>55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56</vt:i4>
      </vt:variant>
    </vt:vector>
  </HeadingPairs>
  <TitlesOfParts>
    <vt:vector size="62" baseType="lpstr">
      <vt:lpstr>Arial</vt:lpstr>
      <vt:lpstr>Calibri</vt:lpstr>
      <vt:lpstr>Century Gothic</vt:lpstr>
      <vt:lpstr>Wingdings</vt:lpstr>
      <vt:lpstr>Wingdings 2</vt:lpstr>
      <vt:lpstr>Austin</vt:lpstr>
      <vt:lpstr>Rob Ingalls Department of Education Child and Adult Nutrition Services</vt:lpstr>
      <vt:lpstr>Today’s Agenda </vt:lpstr>
      <vt:lpstr>FFVP Handbook</vt:lpstr>
      <vt:lpstr>Program Goals- pg. 1</vt:lpstr>
      <vt:lpstr>FFVP History- pg. 2</vt:lpstr>
      <vt:lpstr>Funding for FFVP</vt:lpstr>
      <vt:lpstr>FFVP Website</vt:lpstr>
      <vt:lpstr>How it works-  FFVP Handbook pg. 7-9</vt:lpstr>
      <vt:lpstr>Grant Award</vt:lpstr>
      <vt:lpstr>Grant Award</vt:lpstr>
      <vt:lpstr>Who can receive the fresh fruits and vegetables? pg. 10-11</vt:lpstr>
      <vt:lpstr>Who cannot participate?</vt:lpstr>
      <vt:lpstr>When to serve the f/v pg. 12-13</vt:lpstr>
      <vt:lpstr>Snack Frequency</vt:lpstr>
      <vt:lpstr>Where to serve the f/v? pg. 12-13</vt:lpstr>
      <vt:lpstr>How to serve the f/v? pg. 12-13</vt:lpstr>
      <vt:lpstr>What Can I Spend My Award On?</vt:lpstr>
      <vt:lpstr>Operating Costs – Food/Other pg. 23</vt:lpstr>
      <vt:lpstr>Financial Planning Equipment/Supplies– pg. 22</vt:lpstr>
      <vt:lpstr>Financial Planning – Labor </vt:lpstr>
      <vt:lpstr>Allowable Fruits and Vegetables pg. 14-16</vt:lpstr>
      <vt:lpstr>Non-Fruit and Vegetable Food pg. 15</vt:lpstr>
      <vt:lpstr>Administrative Costs pg. 23-24</vt:lpstr>
      <vt:lpstr>Equipment Justification Form</vt:lpstr>
      <vt:lpstr>Getting Started</vt:lpstr>
      <vt:lpstr>Financial Planning</vt:lpstr>
      <vt:lpstr>Budgeting </vt:lpstr>
      <vt:lpstr>60/90 Day Claiming</vt:lpstr>
      <vt:lpstr>FFVP Claiming– pg. 25-27</vt:lpstr>
      <vt:lpstr>Menu Planning</vt:lpstr>
      <vt:lpstr>Menu Planning</vt:lpstr>
      <vt:lpstr>Sample Menu</vt:lpstr>
      <vt:lpstr>Sample Menu</vt:lpstr>
      <vt:lpstr>Menu Planning</vt:lpstr>
      <vt:lpstr>Menu Planning</vt:lpstr>
      <vt:lpstr>Menu Planning</vt:lpstr>
      <vt:lpstr>Special Dietary Needs</vt:lpstr>
      <vt:lpstr>FOOD SAFETY in the FFVP pg. 31-32</vt:lpstr>
      <vt:lpstr>Handling Fresh Produce in Schools</vt:lpstr>
      <vt:lpstr>Handling Fresh Produce in Schools</vt:lpstr>
      <vt:lpstr>Handling Fresh Produce in Schools</vt:lpstr>
      <vt:lpstr>Handling Fresh Produce in Schools</vt:lpstr>
      <vt:lpstr>Handling Fresh Produce in Schools</vt:lpstr>
      <vt:lpstr>Handling Fresh Produce in Schools</vt:lpstr>
      <vt:lpstr>Standard Operating Procedures (SOPs)</vt:lpstr>
      <vt:lpstr>Purchasing in the FFVP pg. 17-19</vt:lpstr>
      <vt:lpstr>Purchasing </vt:lpstr>
      <vt:lpstr>Schools may…</vt:lpstr>
      <vt:lpstr>Schools may NOT…</vt:lpstr>
      <vt:lpstr>Purchasing</vt:lpstr>
      <vt:lpstr>Purchasing Flowchart</vt:lpstr>
      <vt:lpstr>Purchasing</vt:lpstr>
      <vt:lpstr>Invoices</vt:lpstr>
      <vt:lpstr>Leftovers– pg. 18</vt:lpstr>
      <vt:lpstr>Thank you!</vt:lpstr>
      <vt:lpstr>PowerPoint Presentation</vt:lpstr>
    </vt:vector>
  </TitlesOfParts>
  <Company>State of South Dakota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Rob Ingalls Department of Education Child and Adult Nutrition Services</dc:title>
  <dc:creator>Ingalls, Rob</dc:creator>
  <cp:lastModifiedBy>Ingalls, Rob</cp:lastModifiedBy>
  <cp:revision>34</cp:revision>
  <dcterms:created xsi:type="dcterms:W3CDTF">2015-07-09T16:02:16Z</dcterms:created>
  <dcterms:modified xsi:type="dcterms:W3CDTF">2018-08-20T20:21:41Z</dcterms:modified>
</cp:coreProperties>
</file>