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3"/>
  </p:notesMasterIdLst>
  <p:sldIdLst>
    <p:sldId id="257" r:id="rId2"/>
    <p:sldId id="258" r:id="rId3"/>
    <p:sldId id="259" r:id="rId4"/>
    <p:sldId id="260" r:id="rId5"/>
    <p:sldId id="261" r:id="rId6"/>
    <p:sldId id="295" r:id="rId7"/>
    <p:sldId id="262" r:id="rId8"/>
    <p:sldId id="296" r:id="rId9"/>
    <p:sldId id="297" r:id="rId10"/>
    <p:sldId id="298"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92" r:id="rId36"/>
    <p:sldId id="293" r:id="rId37"/>
    <p:sldId id="294" r:id="rId38"/>
    <p:sldId id="287" r:id="rId39"/>
    <p:sldId id="288" r:id="rId40"/>
    <p:sldId id="290" r:id="rId41"/>
    <p:sldId id="289" r:id="rId4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35C1E07-3BEE-401C-BB62-6D87D9661787}">
          <p14:sldIdLst>
            <p14:sldId id="257"/>
            <p14:sldId id="258"/>
            <p14:sldId id="259"/>
            <p14:sldId id="260"/>
            <p14:sldId id="261"/>
            <p14:sldId id="295"/>
            <p14:sldId id="262"/>
            <p14:sldId id="296"/>
            <p14:sldId id="297"/>
            <p14:sldId id="298"/>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92"/>
            <p14:sldId id="293"/>
            <p14:sldId id="294"/>
            <p14:sldId id="287"/>
            <p14:sldId id="288"/>
            <p14:sldId id="290"/>
            <p14:sldId id="28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3" autoAdjust="0"/>
    <p:restoredTop sz="65915" autoAdjust="0"/>
  </p:normalViewPr>
  <p:slideViewPr>
    <p:cSldViewPr snapToGrid="0">
      <p:cViewPr varScale="1">
        <p:scale>
          <a:sx n="70" d="100"/>
          <a:sy n="70" d="100"/>
        </p:scale>
        <p:origin x="33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67DA37F-9FF2-45D7-B17A-17C50504B5EC}" type="datetimeFigureOut">
              <a:rPr lang="en-US" smtClean="0"/>
              <a:t>08/27/2019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C604713-06E7-4FC0-8F40-EC0AEE2C6A35}" type="slidenum">
              <a:rPr lang="en-US" smtClean="0"/>
              <a:t>‹#›</a:t>
            </a:fld>
            <a:endParaRPr lang="en-US" dirty="0"/>
          </a:p>
        </p:txBody>
      </p:sp>
    </p:spTree>
    <p:extLst>
      <p:ext uri="{BB962C8B-B14F-4D97-AF65-F5344CB8AC3E}">
        <p14:creationId xmlns:p14="http://schemas.microsoft.com/office/powerpoint/2010/main" val="406065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afternoon everyone.  This training is about how to hire a FSMC.  Before we dive in, let’s do a roll call.  </a:t>
            </a:r>
          </a:p>
        </p:txBody>
      </p:sp>
      <p:sp>
        <p:nvSpPr>
          <p:cNvPr id="4" name="Slide Number Placeholder 3"/>
          <p:cNvSpPr>
            <a:spLocks noGrp="1"/>
          </p:cNvSpPr>
          <p:nvPr>
            <p:ph type="sldNum" sz="quarter" idx="10"/>
          </p:nvPr>
        </p:nvSpPr>
        <p:spPr/>
        <p:txBody>
          <a:bodyPr/>
          <a:lstStyle/>
          <a:p>
            <a:fld id="{DC604713-06E7-4FC0-8F40-EC0AEE2C6A35}" type="slidenum">
              <a:rPr lang="en-US" smtClean="0"/>
              <a:t>1</a:t>
            </a:fld>
            <a:endParaRPr lang="en-US" dirty="0"/>
          </a:p>
        </p:txBody>
      </p:sp>
    </p:spTree>
    <p:extLst>
      <p:ext uri="{BB962C8B-B14F-4D97-AF65-F5344CB8AC3E}">
        <p14:creationId xmlns:p14="http://schemas.microsoft.com/office/powerpoint/2010/main" val="4924899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agency may still be unsure if hiring a FSMC is the direction they want to go.  The agency can make the decision to solicit FSMC proposals and still has the option to not contract with the FSMC.  After receiving and evaluating proposals the agency could decide it isn’t beneficial for them to hire a FSMC.  </a:t>
            </a:r>
          </a:p>
        </p:txBody>
      </p:sp>
      <p:sp>
        <p:nvSpPr>
          <p:cNvPr id="4" name="Slide Number Placeholder 3"/>
          <p:cNvSpPr>
            <a:spLocks noGrp="1"/>
          </p:cNvSpPr>
          <p:nvPr>
            <p:ph type="sldNum" sz="quarter" idx="10"/>
          </p:nvPr>
        </p:nvSpPr>
        <p:spPr/>
        <p:txBody>
          <a:bodyPr/>
          <a:lstStyle/>
          <a:p>
            <a:fld id="{DC604713-06E7-4FC0-8F40-EC0AEE2C6A35}" type="slidenum">
              <a:rPr lang="en-US" smtClean="0"/>
              <a:t>10</a:t>
            </a:fld>
            <a:endParaRPr lang="en-US" dirty="0"/>
          </a:p>
        </p:txBody>
      </p:sp>
    </p:spTree>
    <p:extLst>
      <p:ext uri="{BB962C8B-B14F-4D97-AF65-F5344CB8AC3E}">
        <p14:creationId xmlns:p14="http://schemas.microsoft.com/office/powerpoint/2010/main" val="2185022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Agencies begin the process of hiring a FSMC by following Federal, State and local procurement regulations, whichever is the most restrictive of these.  Procurement of a FSMC must promote maximum full and open competition.  Procurement procedures cannot restrict or eliminate competition.  Agencies should consult with their legal authority throughout this process.</a:t>
            </a:r>
          </a:p>
        </p:txBody>
      </p:sp>
      <p:sp>
        <p:nvSpPr>
          <p:cNvPr id="4" name="Slide Number Placeholder 3"/>
          <p:cNvSpPr>
            <a:spLocks noGrp="1"/>
          </p:cNvSpPr>
          <p:nvPr>
            <p:ph type="sldNum" sz="quarter" idx="10"/>
          </p:nvPr>
        </p:nvSpPr>
        <p:spPr/>
        <p:txBody>
          <a:bodyPr/>
          <a:lstStyle/>
          <a:p>
            <a:fld id="{DC604713-06E7-4FC0-8F40-EC0AEE2C6A35}" type="slidenum">
              <a:rPr lang="en-US" smtClean="0"/>
              <a:t>11</a:t>
            </a:fld>
            <a:endParaRPr lang="en-US" dirty="0"/>
          </a:p>
        </p:txBody>
      </p:sp>
    </p:spTree>
    <p:extLst>
      <p:ext uri="{BB962C8B-B14F-4D97-AF65-F5344CB8AC3E}">
        <p14:creationId xmlns:p14="http://schemas.microsoft.com/office/powerpoint/2010/main" val="8278410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obtain the fixed price FSMC RFP prototype contact the SA.  The RFP is updated every year to reflect current USDA policy and will be available yearly by November 1</a:t>
            </a:r>
            <a:r>
              <a:rPr lang="en-US" baseline="30000" dirty="0"/>
              <a:t>st</a:t>
            </a:r>
            <a:r>
              <a:rPr lang="en-US" dirty="0"/>
              <a:t>.</a:t>
            </a:r>
          </a:p>
        </p:txBody>
      </p:sp>
      <p:sp>
        <p:nvSpPr>
          <p:cNvPr id="4" name="Slide Number Placeholder 3"/>
          <p:cNvSpPr>
            <a:spLocks noGrp="1"/>
          </p:cNvSpPr>
          <p:nvPr>
            <p:ph type="sldNum" sz="quarter" idx="10"/>
          </p:nvPr>
        </p:nvSpPr>
        <p:spPr/>
        <p:txBody>
          <a:bodyPr/>
          <a:lstStyle/>
          <a:p>
            <a:fld id="{DC604713-06E7-4FC0-8F40-EC0AEE2C6A35}" type="slidenum">
              <a:rPr lang="en-US" smtClean="0"/>
              <a:t>12</a:t>
            </a:fld>
            <a:endParaRPr lang="en-US" dirty="0"/>
          </a:p>
        </p:txBody>
      </p:sp>
    </p:spTree>
    <p:extLst>
      <p:ext uri="{BB962C8B-B14F-4D97-AF65-F5344CB8AC3E}">
        <p14:creationId xmlns:p14="http://schemas.microsoft.com/office/powerpoint/2010/main" val="10945875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Effective in SY 2019-2020 South Dakota will allow for only fixed-price FSMC contracts.  </a:t>
            </a:r>
          </a:p>
          <a:p>
            <a:r>
              <a:rPr lang="en-US" dirty="0"/>
              <a:t>In a fixed price contract the FSMC charges a set or fixed price per meal type.  As an example the FSMC proposes a fixed meal price for breakfast and a fixed meal price for lunch.  </a:t>
            </a:r>
          </a:p>
          <a:p>
            <a:r>
              <a:rPr lang="en-US" dirty="0"/>
              <a:t>This fixed price includes all operational costs and administrative costs such as food, labor, expendable equipment, the FSMC’s administrative costs and the companies profit. </a:t>
            </a:r>
          </a:p>
        </p:txBody>
      </p:sp>
      <p:sp>
        <p:nvSpPr>
          <p:cNvPr id="4" name="Slide Number Placeholder 3"/>
          <p:cNvSpPr>
            <a:spLocks noGrp="1"/>
          </p:cNvSpPr>
          <p:nvPr>
            <p:ph type="sldNum" sz="quarter" idx="10"/>
          </p:nvPr>
        </p:nvSpPr>
        <p:spPr/>
        <p:txBody>
          <a:bodyPr/>
          <a:lstStyle/>
          <a:p>
            <a:fld id="{DC604713-06E7-4FC0-8F40-EC0AEE2C6A35}" type="slidenum">
              <a:rPr lang="en-US" smtClean="0"/>
              <a:t>13</a:t>
            </a:fld>
            <a:endParaRPr lang="en-US" dirty="0"/>
          </a:p>
        </p:txBody>
      </p:sp>
    </p:spTree>
    <p:extLst>
      <p:ext uri="{BB962C8B-B14F-4D97-AF65-F5344CB8AC3E}">
        <p14:creationId xmlns:p14="http://schemas.microsoft.com/office/powerpoint/2010/main" val="26097403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Fixed price FSMC contract non-meal sales, such as ala carte and adult meals are converted to meal equivalents for billing purposes.  The meal equivalency is defined as, “the sum of the Federal and State free reimbursement rate plus the value of USDA entitlement and bonus USDA Foods”.  </a:t>
            </a:r>
          </a:p>
          <a:p>
            <a:endParaRPr lang="en-US" dirty="0"/>
          </a:p>
          <a:p>
            <a:r>
              <a:rPr lang="en-US" dirty="0"/>
              <a:t>The RFP and final contract will allow for an annual economic price adjustment tied to a public price index.  This allows adjustment to the price to increase as food and labor increases each year. </a:t>
            </a:r>
          </a:p>
        </p:txBody>
      </p:sp>
      <p:sp>
        <p:nvSpPr>
          <p:cNvPr id="4" name="Slide Number Placeholder 3"/>
          <p:cNvSpPr>
            <a:spLocks noGrp="1"/>
          </p:cNvSpPr>
          <p:nvPr>
            <p:ph type="sldNum" sz="quarter" idx="10"/>
          </p:nvPr>
        </p:nvSpPr>
        <p:spPr/>
        <p:txBody>
          <a:bodyPr/>
          <a:lstStyle/>
          <a:p>
            <a:fld id="{DC604713-06E7-4FC0-8F40-EC0AEE2C6A35}" type="slidenum">
              <a:rPr lang="en-US" smtClean="0"/>
              <a:t>14</a:t>
            </a:fld>
            <a:endParaRPr lang="en-US" dirty="0"/>
          </a:p>
        </p:txBody>
      </p:sp>
    </p:spTree>
    <p:extLst>
      <p:ext uri="{BB962C8B-B14F-4D97-AF65-F5344CB8AC3E}">
        <p14:creationId xmlns:p14="http://schemas.microsoft.com/office/powerpoint/2010/main" val="7409946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FSMC contract is a one-year contract with the option for up to four annual one year renewals.  This is an option, not required.  The contract begins on July 1 and the end date is June 30 which coincides with the current school year.  The RFP and the contract contains the right to terminate for cause or convenience by either the agency or the FSMC.  </a:t>
            </a:r>
          </a:p>
        </p:txBody>
      </p:sp>
      <p:sp>
        <p:nvSpPr>
          <p:cNvPr id="4" name="Slide Number Placeholder 3"/>
          <p:cNvSpPr>
            <a:spLocks noGrp="1"/>
          </p:cNvSpPr>
          <p:nvPr>
            <p:ph type="sldNum" sz="quarter" idx="10"/>
          </p:nvPr>
        </p:nvSpPr>
        <p:spPr/>
        <p:txBody>
          <a:bodyPr/>
          <a:lstStyle/>
          <a:p>
            <a:fld id="{DC604713-06E7-4FC0-8F40-EC0AEE2C6A35}" type="slidenum">
              <a:rPr lang="en-US" smtClean="0"/>
              <a:t>15</a:t>
            </a:fld>
            <a:endParaRPr lang="en-US" dirty="0"/>
          </a:p>
        </p:txBody>
      </p:sp>
    </p:spTree>
    <p:extLst>
      <p:ext uri="{BB962C8B-B14F-4D97-AF65-F5344CB8AC3E}">
        <p14:creationId xmlns:p14="http://schemas.microsoft.com/office/powerpoint/2010/main" val="31045239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FSMC RFP contains provisions that specify the FSMC manages the food service program in accordance with the USDA child nutrition regulations, the annual agreement between the agency and the SA and the goals that the agency hopes to achieve by hiring a FSMC.  </a:t>
            </a:r>
          </a:p>
          <a:p>
            <a:endParaRPr lang="en-US" dirty="0"/>
          </a:p>
          <a:p>
            <a:r>
              <a:rPr lang="en-US" dirty="0"/>
              <a:t>The RFP covers a wide range of areas that cover the roles and responsibilities for both the agency and the FSMC.</a:t>
            </a:r>
          </a:p>
        </p:txBody>
      </p:sp>
      <p:sp>
        <p:nvSpPr>
          <p:cNvPr id="4" name="Slide Number Placeholder 3"/>
          <p:cNvSpPr>
            <a:spLocks noGrp="1"/>
          </p:cNvSpPr>
          <p:nvPr>
            <p:ph type="sldNum" sz="quarter" idx="10"/>
          </p:nvPr>
        </p:nvSpPr>
        <p:spPr/>
        <p:txBody>
          <a:bodyPr/>
          <a:lstStyle/>
          <a:p>
            <a:fld id="{DC604713-06E7-4FC0-8F40-EC0AEE2C6A35}" type="slidenum">
              <a:rPr lang="en-US" smtClean="0"/>
              <a:t>16</a:t>
            </a:fld>
            <a:endParaRPr lang="en-US" dirty="0"/>
          </a:p>
        </p:txBody>
      </p:sp>
    </p:spTree>
    <p:extLst>
      <p:ext uri="{BB962C8B-B14F-4D97-AF65-F5344CB8AC3E}">
        <p14:creationId xmlns:p14="http://schemas.microsoft.com/office/powerpoint/2010/main" val="41496490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SA has developed a timeline for agencies to follow in soliciting a FSMC contract.  The timeline assists in ensuring the FSMC contracting process is completed by the start of the new school year.  Before we get into the timeline I’d like to explain that we will back this process up by 2 weeks if it is something your agency would like to pursue.  </a:t>
            </a:r>
          </a:p>
          <a:p>
            <a:endParaRPr lang="en-US" dirty="0"/>
          </a:p>
          <a:p>
            <a:r>
              <a:rPr lang="en-US" dirty="0"/>
              <a:t>As previously mentioned the RFP prototype will be available November 1.</a:t>
            </a:r>
          </a:p>
          <a:p>
            <a:endParaRPr lang="en-US" dirty="0"/>
          </a:p>
          <a:p>
            <a:r>
              <a:rPr lang="en-US" dirty="0"/>
              <a:t>The deadline for requesting the RFP prototype is December 1. I know you are probably thing, hey it’s already the 5</a:t>
            </a:r>
            <a:r>
              <a:rPr lang="en-US" sz="1400" dirty="0"/>
              <a:t>The process is time consuming and the information takes time to gather.  Start early and plan your time taking into consideration school breaks.</a:t>
            </a:r>
          </a:p>
          <a:p>
            <a:endParaRPr lang="en-US" dirty="0"/>
          </a:p>
          <a:p>
            <a:r>
              <a:rPr lang="en-US" dirty="0"/>
              <a:t>January 15 is the deadline for submitting the completed RFP package for SA approval.  The SA must approve the entire RFP packet before it can be made public for the 60 day solicitation period to begin.  Your availability to make any required modifications is critical for the approval process to be timely.  </a:t>
            </a:r>
          </a:p>
          <a:p>
            <a:endParaRPr lang="en-US" dirty="0"/>
          </a:p>
          <a:p>
            <a:endParaRPr lang="en-US" dirty="0"/>
          </a:p>
        </p:txBody>
      </p:sp>
      <p:sp>
        <p:nvSpPr>
          <p:cNvPr id="4" name="Slide Number Placeholder 3"/>
          <p:cNvSpPr>
            <a:spLocks noGrp="1"/>
          </p:cNvSpPr>
          <p:nvPr>
            <p:ph type="sldNum" sz="quarter" idx="10"/>
          </p:nvPr>
        </p:nvSpPr>
        <p:spPr/>
        <p:txBody>
          <a:bodyPr/>
          <a:lstStyle/>
          <a:p>
            <a:fld id="{DC604713-06E7-4FC0-8F40-EC0AEE2C6A35}" type="slidenum">
              <a:rPr lang="en-US" smtClean="0"/>
              <a:t>17</a:t>
            </a:fld>
            <a:endParaRPr lang="en-US" dirty="0"/>
          </a:p>
        </p:txBody>
      </p:sp>
    </p:spTree>
    <p:extLst>
      <p:ext uri="{BB962C8B-B14F-4D97-AF65-F5344CB8AC3E}">
        <p14:creationId xmlns:p14="http://schemas.microsoft.com/office/powerpoint/2010/main" val="32297681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March 1</a:t>
            </a:r>
            <a:r>
              <a:rPr lang="en-US" baseline="30000" dirty="0"/>
              <a:t>st</a:t>
            </a:r>
            <a:r>
              <a:rPr lang="en-US" dirty="0"/>
              <a:t> is the last date for the RFP notification to be put in a statewide newspaper.  This is also the last day notifications can be sent to the FSMC’s that have expressed interest or are already operating in SD.  As previously mentioned, a 60 calendar day solicitation period is required once the notification appears in a statewide publication and is distributed.</a:t>
            </a:r>
          </a:p>
          <a:p>
            <a:endParaRPr lang="en-US" dirty="0"/>
          </a:p>
          <a:p>
            <a:r>
              <a:rPr lang="en-US" dirty="0"/>
              <a:t>Approximately 10-14 days after the notification a pre-proposal meeting and tour can be held on-site at the agency. This meeting, and the potential respondents attendance, is optional.  This meeting allows FSMCs to view the facility and ask questions.  </a:t>
            </a:r>
          </a:p>
        </p:txBody>
      </p:sp>
      <p:sp>
        <p:nvSpPr>
          <p:cNvPr id="4" name="Slide Number Placeholder 3"/>
          <p:cNvSpPr>
            <a:spLocks noGrp="1"/>
          </p:cNvSpPr>
          <p:nvPr>
            <p:ph type="sldNum" sz="quarter" idx="10"/>
          </p:nvPr>
        </p:nvSpPr>
        <p:spPr/>
        <p:txBody>
          <a:bodyPr/>
          <a:lstStyle/>
          <a:p>
            <a:fld id="{DC604713-06E7-4FC0-8F40-EC0AEE2C6A35}" type="slidenum">
              <a:rPr lang="en-US" smtClean="0"/>
              <a:t>18</a:t>
            </a:fld>
            <a:endParaRPr lang="en-US" dirty="0"/>
          </a:p>
        </p:txBody>
      </p:sp>
    </p:spTree>
    <p:extLst>
      <p:ext uri="{BB962C8B-B14F-4D97-AF65-F5344CB8AC3E}">
        <p14:creationId xmlns:p14="http://schemas.microsoft.com/office/powerpoint/2010/main" val="17558349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agency has established a due date and time for all proposals to be received.  May 15 is the deadline for the SA to receive the RFP, contract and all required information as indicated in the RFP.  </a:t>
            </a:r>
          </a:p>
          <a:p>
            <a:r>
              <a:rPr lang="en-US" dirty="0"/>
              <a:t>The SA must approve the contract before it can be signed and implemented.  If this step is not completed correctly, payment for the FSMC contract cannot be made from the nonprofit food service account until the SA has approved it. Payments would have be taken from other agency funding.</a:t>
            </a:r>
          </a:p>
          <a:p>
            <a:endParaRPr lang="en-US" dirty="0"/>
          </a:p>
          <a:p>
            <a:r>
              <a:rPr lang="en-US" dirty="0"/>
              <a:t>July 1</a:t>
            </a:r>
            <a:r>
              <a:rPr lang="en-US" baseline="30000" dirty="0"/>
              <a:t>st</a:t>
            </a:r>
            <a:r>
              <a:rPr lang="en-US" dirty="0"/>
              <a:t> is the start of the new program year and the new FSMC contract. This date will remain the same.</a:t>
            </a:r>
          </a:p>
          <a:p>
            <a:endParaRPr lang="en-US" dirty="0"/>
          </a:p>
        </p:txBody>
      </p:sp>
      <p:sp>
        <p:nvSpPr>
          <p:cNvPr id="4" name="Slide Number Placeholder 3"/>
          <p:cNvSpPr>
            <a:spLocks noGrp="1"/>
          </p:cNvSpPr>
          <p:nvPr>
            <p:ph type="sldNum" sz="quarter" idx="10"/>
          </p:nvPr>
        </p:nvSpPr>
        <p:spPr/>
        <p:txBody>
          <a:bodyPr/>
          <a:lstStyle/>
          <a:p>
            <a:fld id="{DC604713-06E7-4FC0-8F40-EC0AEE2C6A35}" type="slidenum">
              <a:rPr lang="en-US" smtClean="0"/>
              <a:t>19</a:t>
            </a:fld>
            <a:endParaRPr lang="en-US" dirty="0"/>
          </a:p>
        </p:txBody>
      </p:sp>
    </p:spTree>
    <p:extLst>
      <p:ext uri="{BB962C8B-B14F-4D97-AF65-F5344CB8AC3E}">
        <p14:creationId xmlns:p14="http://schemas.microsoft.com/office/powerpoint/2010/main" val="2492485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604713-06E7-4FC0-8F40-EC0AEE2C6A35}" type="slidenum">
              <a:rPr lang="en-US" smtClean="0"/>
              <a:t>2</a:t>
            </a:fld>
            <a:endParaRPr lang="en-US" dirty="0"/>
          </a:p>
        </p:txBody>
      </p:sp>
    </p:spTree>
    <p:extLst>
      <p:ext uri="{BB962C8B-B14F-4D97-AF65-F5344CB8AC3E}">
        <p14:creationId xmlns:p14="http://schemas.microsoft.com/office/powerpoint/2010/main" val="23991514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next step is completing the RFP.  The agency has requested the RFP prototype and now starts the process of providing the information required.  The RFP requires detailed information on programs the agency is currently participating in AND any anticipated food service programs.  </a:t>
            </a:r>
          </a:p>
          <a:p>
            <a:r>
              <a:rPr lang="en-US" dirty="0"/>
              <a:t>This would include information on each feeding site, including enrollment numbers, the grade levels at each feeding site and type of kitchen at each location, such as whether it is a self-prep kitchen or satellite kitchen.  </a:t>
            </a:r>
          </a:p>
          <a:p>
            <a:r>
              <a:rPr lang="en-US" dirty="0"/>
              <a:t>Number of serving periods and anticipated meals required for each site, meal times and number of operating days are also necessary.  </a:t>
            </a:r>
          </a:p>
          <a:p>
            <a:r>
              <a:rPr lang="en-US" dirty="0"/>
              <a:t>While this is a one year contract, it does have the option for four one year annual renewals.  </a:t>
            </a:r>
          </a:p>
          <a:p>
            <a:r>
              <a:rPr lang="en-US" dirty="0"/>
              <a:t>Any anticipated changes affecting the current foodservice program must be addressed in the RFP.  If in the future additional programs, such as breakfast, are added and these are not addressed in the RFP, the contract may have to be rebid if the new program, or change, results in a material change to the initial contract.  </a:t>
            </a:r>
          </a:p>
        </p:txBody>
      </p:sp>
      <p:sp>
        <p:nvSpPr>
          <p:cNvPr id="4" name="Slide Number Placeholder 3"/>
          <p:cNvSpPr>
            <a:spLocks noGrp="1"/>
          </p:cNvSpPr>
          <p:nvPr>
            <p:ph type="sldNum" sz="quarter" idx="10"/>
          </p:nvPr>
        </p:nvSpPr>
        <p:spPr/>
        <p:txBody>
          <a:bodyPr/>
          <a:lstStyle/>
          <a:p>
            <a:fld id="{DC604713-06E7-4FC0-8F40-EC0AEE2C6A35}" type="slidenum">
              <a:rPr lang="en-US" smtClean="0"/>
              <a:t>20</a:t>
            </a:fld>
            <a:endParaRPr lang="en-US" dirty="0"/>
          </a:p>
        </p:txBody>
      </p:sp>
    </p:spTree>
    <p:extLst>
      <p:ext uri="{BB962C8B-B14F-4D97-AF65-F5344CB8AC3E}">
        <p14:creationId xmlns:p14="http://schemas.microsoft.com/office/powerpoint/2010/main" val="40073593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RFP also requires the agency to provide information concerning the previous years foodservice budget.  This information includes labor, food and other costs as well as the revenue the foodservice program receives.  This would include Federal reimbursement, income from paid and reduced meals, ala carte sales, adult meals and catering. </a:t>
            </a:r>
          </a:p>
          <a:p>
            <a:r>
              <a:rPr lang="en-US" dirty="0"/>
              <a:t>The agency must also include information on the amount of annual US foods, or commodities, entitlement and the actual usage of that entitlement for the program year.  </a:t>
            </a:r>
          </a:p>
          <a:p>
            <a:r>
              <a:rPr lang="en-US" dirty="0"/>
              <a:t>The agency should also provide copies of reimbursement claims for the previous and current school years. This information is important as it provides enrollment and program participation information for each feeding site.</a:t>
            </a:r>
          </a:p>
          <a:p>
            <a:r>
              <a:rPr lang="en-US" dirty="0"/>
              <a:t>The agency also provides information on the current and anticipated paid student and adult meal prices, ala carte pricing and agencies charge policy.</a:t>
            </a:r>
          </a:p>
        </p:txBody>
      </p:sp>
      <p:sp>
        <p:nvSpPr>
          <p:cNvPr id="4" name="Slide Number Placeholder 3"/>
          <p:cNvSpPr>
            <a:spLocks noGrp="1"/>
          </p:cNvSpPr>
          <p:nvPr>
            <p:ph type="sldNum" sz="quarter" idx="10"/>
          </p:nvPr>
        </p:nvSpPr>
        <p:spPr/>
        <p:txBody>
          <a:bodyPr/>
          <a:lstStyle/>
          <a:p>
            <a:fld id="{DC604713-06E7-4FC0-8F40-EC0AEE2C6A35}" type="slidenum">
              <a:rPr lang="en-US" smtClean="0"/>
              <a:t>21</a:t>
            </a:fld>
            <a:endParaRPr lang="en-US" dirty="0"/>
          </a:p>
        </p:txBody>
      </p:sp>
    </p:spTree>
    <p:extLst>
      <p:ext uri="{BB962C8B-B14F-4D97-AF65-F5344CB8AC3E}">
        <p14:creationId xmlns:p14="http://schemas.microsoft.com/office/powerpoint/2010/main" val="10996693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important consideration in the RFP process is the impact on foodservice staff.  The FSMC will employ a foodservice director.  </a:t>
            </a:r>
          </a:p>
          <a:p>
            <a:r>
              <a:rPr lang="en-US" dirty="0"/>
              <a:t>Something to consider is if the current food service staff will remain agency employees or will current staff be employed by the FSMC.  The agency must address in the RFP how foodservice labor will be addressed.  The agency should also include information of food service staff wages, benefits and employee work schedules.  </a:t>
            </a:r>
          </a:p>
          <a:p>
            <a:endParaRPr lang="en-US" dirty="0"/>
          </a:p>
          <a:p>
            <a:r>
              <a:rPr lang="en-US" dirty="0"/>
              <a:t>One thing to note, your agency is required to have a person managing the FSMC contract.  This person must meet the USDA Professional standards requirements for food service directors.  This information is located on our website under Requirements. </a:t>
            </a:r>
          </a:p>
        </p:txBody>
      </p:sp>
      <p:sp>
        <p:nvSpPr>
          <p:cNvPr id="4" name="Slide Number Placeholder 3"/>
          <p:cNvSpPr>
            <a:spLocks noGrp="1"/>
          </p:cNvSpPr>
          <p:nvPr>
            <p:ph type="sldNum" sz="quarter" idx="10"/>
          </p:nvPr>
        </p:nvSpPr>
        <p:spPr/>
        <p:txBody>
          <a:bodyPr/>
          <a:lstStyle/>
          <a:p>
            <a:fld id="{DC604713-06E7-4FC0-8F40-EC0AEE2C6A35}" type="slidenum">
              <a:rPr lang="en-US" smtClean="0"/>
              <a:t>22</a:t>
            </a:fld>
            <a:endParaRPr lang="en-US" dirty="0"/>
          </a:p>
        </p:txBody>
      </p:sp>
    </p:spTree>
    <p:extLst>
      <p:ext uri="{BB962C8B-B14F-4D97-AF65-F5344CB8AC3E}">
        <p14:creationId xmlns:p14="http://schemas.microsoft.com/office/powerpoint/2010/main" val="25426864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RFP should also indicate if there aspects of the current program that will be retained or changed.  For example, the agency may request that a special food item remain on the menu or the agency may require that all grades have access to a self serve fruit and vegetable bar even if it was not provided previously.</a:t>
            </a:r>
          </a:p>
          <a:p>
            <a:r>
              <a:rPr lang="en-US" dirty="0"/>
              <a:t>The agency must explain what the expectations are for menu choices.  Are the special events, such as board meetings, teacher luncheons, or banquets where food service would be requested? Does the Agency want to utilize locally grown foods on the menu?  What frequency and format of reporting does the agency require of the FSMC?</a:t>
            </a:r>
          </a:p>
        </p:txBody>
      </p:sp>
      <p:sp>
        <p:nvSpPr>
          <p:cNvPr id="4" name="Slide Number Placeholder 3"/>
          <p:cNvSpPr>
            <a:spLocks noGrp="1"/>
          </p:cNvSpPr>
          <p:nvPr>
            <p:ph type="sldNum" sz="quarter" idx="10"/>
          </p:nvPr>
        </p:nvSpPr>
        <p:spPr/>
        <p:txBody>
          <a:bodyPr/>
          <a:lstStyle/>
          <a:p>
            <a:fld id="{DC604713-06E7-4FC0-8F40-EC0AEE2C6A35}" type="slidenum">
              <a:rPr lang="en-US" smtClean="0"/>
              <a:t>23</a:t>
            </a:fld>
            <a:endParaRPr lang="en-US" dirty="0"/>
          </a:p>
        </p:txBody>
      </p:sp>
    </p:spTree>
    <p:extLst>
      <p:ext uri="{BB962C8B-B14F-4D97-AF65-F5344CB8AC3E}">
        <p14:creationId xmlns:p14="http://schemas.microsoft.com/office/powerpoint/2010/main" val="4281262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agency must specify if they are requesting a guaranteed, year end balance in the non-profit food service account in the RFP.  If this amount is not specified then how will the agency pay for replacing or purchasing new equipment?</a:t>
            </a:r>
          </a:p>
        </p:txBody>
      </p:sp>
      <p:sp>
        <p:nvSpPr>
          <p:cNvPr id="4" name="Slide Number Placeholder 3"/>
          <p:cNvSpPr>
            <a:spLocks noGrp="1"/>
          </p:cNvSpPr>
          <p:nvPr>
            <p:ph type="sldNum" sz="quarter" idx="10"/>
          </p:nvPr>
        </p:nvSpPr>
        <p:spPr/>
        <p:txBody>
          <a:bodyPr/>
          <a:lstStyle/>
          <a:p>
            <a:fld id="{DC604713-06E7-4FC0-8F40-EC0AEE2C6A35}" type="slidenum">
              <a:rPr lang="en-US" smtClean="0"/>
              <a:t>24</a:t>
            </a:fld>
            <a:endParaRPr lang="en-US" dirty="0"/>
          </a:p>
        </p:txBody>
      </p:sp>
    </p:spTree>
    <p:extLst>
      <p:ext uri="{BB962C8B-B14F-4D97-AF65-F5344CB8AC3E}">
        <p14:creationId xmlns:p14="http://schemas.microsoft.com/office/powerpoint/2010/main" val="26659820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RFP outlines what information the FSMC must submit in their proposal.  The SA has included in the RFP prototype some award criteria that can be used.  These can be kept as they are or changed. The agency must determine in advance the number of points assigned to each award criteria to equal 100 points.  Cost must receive the highest number of points.  </a:t>
            </a:r>
          </a:p>
        </p:txBody>
      </p:sp>
      <p:sp>
        <p:nvSpPr>
          <p:cNvPr id="4" name="Slide Number Placeholder 3"/>
          <p:cNvSpPr>
            <a:spLocks noGrp="1"/>
          </p:cNvSpPr>
          <p:nvPr>
            <p:ph type="sldNum" sz="quarter" idx="10"/>
          </p:nvPr>
        </p:nvSpPr>
        <p:spPr/>
        <p:txBody>
          <a:bodyPr/>
          <a:lstStyle/>
          <a:p>
            <a:fld id="{DC604713-06E7-4FC0-8F40-EC0AEE2C6A35}" type="slidenum">
              <a:rPr lang="en-US" smtClean="0"/>
              <a:t>25</a:t>
            </a:fld>
            <a:endParaRPr lang="en-US" dirty="0"/>
          </a:p>
        </p:txBody>
      </p:sp>
    </p:spTree>
    <p:extLst>
      <p:ext uri="{BB962C8B-B14F-4D97-AF65-F5344CB8AC3E}">
        <p14:creationId xmlns:p14="http://schemas.microsoft.com/office/powerpoint/2010/main" val="17681421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agency has completed the RFP, which includes all exhibits and attachments, the entire RFP packet must be given to the SA for approval before it is publicly posted in a statewide publication for notification.</a:t>
            </a:r>
          </a:p>
          <a:p>
            <a:r>
              <a:rPr lang="en-US" dirty="0"/>
              <a:t>Guidance does not address the length of time the notice must appear, so once is sufficient.</a:t>
            </a:r>
          </a:p>
          <a:p>
            <a:r>
              <a:rPr lang="en-US" dirty="0"/>
              <a:t>AT the same time, notification is sent to all FSMC contacts on the list provided by the SA.  </a:t>
            </a:r>
          </a:p>
        </p:txBody>
      </p:sp>
      <p:sp>
        <p:nvSpPr>
          <p:cNvPr id="4" name="Slide Number Placeholder 3"/>
          <p:cNvSpPr>
            <a:spLocks noGrp="1"/>
          </p:cNvSpPr>
          <p:nvPr>
            <p:ph type="sldNum" sz="quarter" idx="10"/>
          </p:nvPr>
        </p:nvSpPr>
        <p:spPr/>
        <p:txBody>
          <a:bodyPr/>
          <a:lstStyle/>
          <a:p>
            <a:fld id="{DC604713-06E7-4FC0-8F40-EC0AEE2C6A35}" type="slidenum">
              <a:rPr lang="en-US" smtClean="0"/>
              <a:t>26</a:t>
            </a:fld>
            <a:endParaRPr lang="en-US" dirty="0"/>
          </a:p>
        </p:txBody>
      </p:sp>
    </p:spTree>
    <p:extLst>
      <p:ext uri="{BB962C8B-B14F-4D97-AF65-F5344CB8AC3E}">
        <p14:creationId xmlns:p14="http://schemas.microsoft.com/office/powerpoint/2010/main" val="41680076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start of the 60 calendar days begins the date the notification appears in the statewide publication.  During the solicitation period, an on site, pre-proposal meeting may be conducted at the agency.  If the agency chooses to conduct this meeting, FSMC attendance for companies interested in responding can be made required or optional.   If this is your first time looking to hire a FSMC, I would suggest making it mandatory.</a:t>
            </a:r>
          </a:p>
          <a:p>
            <a:endParaRPr lang="en-US" dirty="0"/>
          </a:p>
          <a:p>
            <a:r>
              <a:rPr lang="en-US" dirty="0"/>
              <a:t>The agency must document who attends the meeting, questions asked and responses given at this meeting.  Any questions and their responses both from the meeting and throughout the solicitation period must be documented and shared with all FSMCs that may potentially respond to the RFP.</a:t>
            </a:r>
          </a:p>
          <a:p>
            <a:endParaRPr lang="en-US" dirty="0"/>
          </a:p>
          <a:p>
            <a:r>
              <a:rPr lang="en-US" dirty="0"/>
              <a:t>Requiring attendance or making attendance mandatory at a pre-proposal meeting is one way of narrowing down which FSMCs may potentially respond to your RFP.  Keep in mind that more than one pre-proposal meeting can be scheduled.  </a:t>
            </a:r>
          </a:p>
        </p:txBody>
      </p:sp>
      <p:sp>
        <p:nvSpPr>
          <p:cNvPr id="4" name="Slide Number Placeholder 3"/>
          <p:cNvSpPr>
            <a:spLocks noGrp="1"/>
          </p:cNvSpPr>
          <p:nvPr>
            <p:ph type="sldNum" sz="quarter" idx="10"/>
          </p:nvPr>
        </p:nvSpPr>
        <p:spPr/>
        <p:txBody>
          <a:bodyPr/>
          <a:lstStyle/>
          <a:p>
            <a:fld id="{DC604713-06E7-4FC0-8F40-EC0AEE2C6A35}" type="slidenum">
              <a:rPr lang="en-US" smtClean="0"/>
              <a:t>27</a:t>
            </a:fld>
            <a:endParaRPr lang="en-US" dirty="0"/>
          </a:p>
        </p:txBody>
      </p:sp>
    </p:spTree>
    <p:extLst>
      <p:ext uri="{BB962C8B-B14F-4D97-AF65-F5344CB8AC3E}">
        <p14:creationId xmlns:p14="http://schemas.microsoft.com/office/powerpoint/2010/main" val="35336141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specified in the RFP, proposals must be received by the agency at a specific date and time.  Proposals received after this time are ineligible and not reviewed.  </a:t>
            </a:r>
          </a:p>
          <a:p>
            <a:r>
              <a:rPr lang="en-US" dirty="0"/>
              <a:t>At the specified date and time proposals are opened but there is no public announcement of the information contained in the proposal.  </a:t>
            </a:r>
          </a:p>
        </p:txBody>
      </p:sp>
      <p:sp>
        <p:nvSpPr>
          <p:cNvPr id="4" name="Slide Number Placeholder 3"/>
          <p:cNvSpPr>
            <a:spLocks noGrp="1"/>
          </p:cNvSpPr>
          <p:nvPr>
            <p:ph type="sldNum" sz="quarter" idx="10"/>
          </p:nvPr>
        </p:nvSpPr>
        <p:spPr/>
        <p:txBody>
          <a:bodyPr/>
          <a:lstStyle/>
          <a:p>
            <a:fld id="{DC604713-06E7-4FC0-8F40-EC0AEE2C6A35}" type="slidenum">
              <a:rPr lang="en-US" smtClean="0"/>
              <a:t>28</a:t>
            </a:fld>
            <a:endParaRPr lang="en-US" dirty="0"/>
          </a:p>
        </p:txBody>
      </p:sp>
    </p:spTree>
    <p:extLst>
      <p:ext uri="{BB962C8B-B14F-4D97-AF65-F5344CB8AC3E}">
        <p14:creationId xmlns:p14="http://schemas.microsoft.com/office/powerpoint/2010/main" val="5859237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should have a RFP proposal committee.  These committee members should be familiar with goals the agency wants to achieve through contracting with a FSMC.  </a:t>
            </a:r>
          </a:p>
          <a:p>
            <a:r>
              <a:rPr lang="en-US" dirty="0"/>
              <a:t>It is a good idea for the members of the committee to have experience with school food service, financial management and evaluating proposals.  </a:t>
            </a:r>
          </a:p>
        </p:txBody>
      </p:sp>
      <p:sp>
        <p:nvSpPr>
          <p:cNvPr id="4" name="Slide Number Placeholder 3"/>
          <p:cNvSpPr>
            <a:spLocks noGrp="1"/>
          </p:cNvSpPr>
          <p:nvPr>
            <p:ph type="sldNum" sz="quarter" idx="10"/>
          </p:nvPr>
        </p:nvSpPr>
        <p:spPr/>
        <p:txBody>
          <a:bodyPr/>
          <a:lstStyle/>
          <a:p>
            <a:fld id="{DC604713-06E7-4FC0-8F40-EC0AEE2C6A35}" type="slidenum">
              <a:rPr lang="en-US" smtClean="0"/>
              <a:t>29</a:t>
            </a:fld>
            <a:endParaRPr lang="en-US" dirty="0"/>
          </a:p>
        </p:txBody>
      </p:sp>
    </p:spTree>
    <p:extLst>
      <p:ext uri="{BB962C8B-B14F-4D97-AF65-F5344CB8AC3E}">
        <p14:creationId xmlns:p14="http://schemas.microsoft.com/office/powerpoint/2010/main" val="2542276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604713-06E7-4FC0-8F40-EC0AEE2C6A35}" type="slidenum">
              <a:rPr lang="en-US" smtClean="0"/>
              <a:t>3</a:t>
            </a:fld>
            <a:endParaRPr lang="en-US" dirty="0"/>
          </a:p>
        </p:txBody>
      </p:sp>
    </p:spTree>
    <p:extLst>
      <p:ext uri="{BB962C8B-B14F-4D97-AF65-F5344CB8AC3E}">
        <p14:creationId xmlns:p14="http://schemas.microsoft.com/office/powerpoint/2010/main" val="9374613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evaluation committee reviews a proposal for completeness and evaluates the information provided.  </a:t>
            </a:r>
          </a:p>
          <a:p>
            <a:r>
              <a:rPr lang="en-US" dirty="0"/>
              <a:t>Each committee member should independently score the proposal based only on the scoring criteria listed in the RFP.  </a:t>
            </a:r>
          </a:p>
        </p:txBody>
      </p:sp>
      <p:sp>
        <p:nvSpPr>
          <p:cNvPr id="4" name="Slide Number Placeholder 3"/>
          <p:cNvSpPr>
            <a:spLocks noGrp="1"/>
          </p:cNvSpPr>
          <p:nvPr>
            <p:ph type="sldNum" sz="quarter" idx="10"/>
          </p:nvPr>
        </p:nvSpPr>
        <p:spPr/>
        <p:txBody>
          <a:bodyPr/>
          <a:lstStyle/>
          <a:p>
            <a:fld id="{DC604713-06E7-4FC0-8F40-EC0AEE2C6A35}" type="slidenum">
              <a:rPr lang="en-US" smtClean="0"/>
              <a:t>30</a:t>
            </a:fld>
            <a:endParaRPr lang="en-US" dirty="0"/>
          </a:p>
        </p:txBody>
      </p:sp>
    </p:spTree>
    <p:extLst>
      <p:ext uri="{BB962C8B-B14F-4D97-AF65-F5344CB8AC3E}">
        <p14:creationId xmlns:p14="http://schemas.microsoft.com/office/powerpoint/2010/main" val="10277341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Proposals that fail to address all the requirements of the RFP are considered unresponsive and cannot be considered. </a:t>
            </a:r>
          </a:p>
          <a:p>
            <a:endParaRPr lang="en-US" dirty="0"/>
          </a:p>
          <a:p>
            <a:r>
              <a:rPr lang="en-US" dirty="0"/>
              <a:t>Proposals containing services and or items not requested in the RFP are considered overly responsive.  These additional services or items cannot be taken into account when scoring the proposal.  </a:t>
            </a:r>
          </a:p>
          <a:p>
            <a:endParaRPr lang="en-US" dirty="0"/>
          </a:p>
          <a:p>
            <a:endParaRPr lang="en-US" dirty="0"/>
          </a:p>
        </p:txBody>
      </p:sp>
      <p:sp>
        <p:nvSpPr>
          <p:cNvPr id="4" name="Slide Number Placeholder 3"/>
          <p:cNvSpPr>
            <a:spLocks noGrp="1"/>
          </p:cNvSpPr>
          <p:nvPr>
            <p:ph type="sldNum" sz="quarter" idx="10"/>
          </p:nvPr>
        </p:nvSpPr>
        <p:spPr/>
        <p:txBody>
          <a:bodyPr/>
          <a:lstStyle/>
          <a:p>
            <a:fld id="{DC604713-06E7-4FC0-8F40-EC0AEE2C6A35}" type="slidenum">
              <a:rPr lang="en-US" smtClean="0"/>
              <a:t>31</a:t>
            </a:fld>
            <a:endParaRPr lang="en-US" dirty="0"/>
          </a:p>
        </p:txBody>
      </p:sp>
    </p:spTree>
    <p:extLst>
      <p:ext uri="{BB962C8B-B14F-4D97-AF65-F5344CB8AC3E}">
        <p14:creationId xmlns:p14="http://schemas.microsoft.com/office/powerpoint/2010/main" val="7155164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Contract award is made to the FSMC whose proposal is the most advantageous to the Agency, with cost being the primary factor along with the other criteria.</a:t>
            </a:r>
          </a:p>
          <a:p>
            <a:endParaRPr lang="en-US" dirty="0"/>
          </a:p>
          <a:p>
            <a:r>
              <a:rPr lang="en-US" dirty="0"/>
              <a:t>SA approval of the proposed contract is required before the contract can be signed be other parties and implemented.  </a:t>
            </a:r>
          </a:p>
        </p:txBody>
      </p:sp>
      <p:sp>
        <p:nvSpPr>
          <p:cNvPr id="4" name="Slide Number Placeholder 3"/>
          <p:cNvSpPr>
            <a:spLocks noGrp="1"/>
          </p:cNvSpPr>
          <p:nvPr>
            <p:ph type="sldNum" sz="quarter" idx="10"/>
          </p:nvPr>
        </p:nvSpPr>
        <p:spPr/>
        <p:txBody>
          <a:bodyPr/>
          <a:lstStyle/>
          <a:p>
            <a:fld id="{DC604713-06E7-4FC0-8F40-EC0AEE2C6A35}" type="slidenum">
              <a:rPr lang="en-US" smtClean="0"/>
              <a:t>32</a:t>
            </a:fld>
            <a:endParaRPr lang="en-US" dirty="0"/>
          </a:p>
        </p:txBody>
      </p:sp>
    </p:spTree>
    <p:extLst>
      <p:ext uri="{BB962C8B-B14F-4D97-AF65-F5344CB8AC3E}">
        <p14:creationId xmlns:p14="http://schemas.microsoft.com/office/powerpoint/2010/main" val="13304081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contract starts July 1 which is the start of the school year and initial year of the FSMC contract.  The agency is required to monitor the contract to ensure the FSMC is following required USDA regulations and that the FSMC contract is being implemented according to the provisions of the RFP and contract.  </a:t>
            </a:r>
          </a:p>
          <a:p>
            <a:r>
              <a:rPr lang="en-US" dirty="0"/>
              <a:t>The agency is required to complete periodic onsite visits to ensure the food service is in compliance with program regulations.  The agency must also review the FSMCs monthly billing for accuracy.  </a:t>
            </a:r>
          </a:p>
          <a:p>
            <a:r>
              <a:rPr lang="en-US" dirty="0"/>
              <a:t>The agency must ensure the FSMC is crediting the agency on the monthly billing for </a:t>
            </a:r>
            <a:r>
              <a:rPr lang="en-US" dirty="0" err="1"/>
              <a:t>usda</a:t>
            </a:r>
            <a:r>
              <a:rPr lang="en-US" dirty="0"/>
              <a:t> food usage and that the agencies entitlement is being fully utilized.  </a:t>
            </a:r>
          </a:p>
          <a:p>
            <a:endParaRPr lang="en-US" dirty="0"/>
          </a:p>
          <a:p>
            <a:r>
              <a:rPr lang="en-US" dirty="0"/>
              <a:t>The agency is also responsible for establishing and operating an advisory board composed of parents, administration, teachers, students and a member of the FSMC to assist in menu planning.  The advisory board must meet once per semester and minutes must be kept on file.  </a:t>
            </a:r>
          </a:p>
        </p:txBody>
      </p:sp>
      <p:sp>
        <p:nvSpPr>
          <p:cNvPr id="4" name="Slide Number Placeholder 3"/>
          <p:cNvSpPr>
            <a:spLocks noGrp="1"/>
          </p:cNvSpPr>
          <p:nvPr>
            <p:ph type="sldNum" sz="quarter" idx="10"/>
          </p:nvPr>
        </p:nvSpPr>
        <p:spPr/>
        <p:txBody>
          <a:bodyPr/>
          <a:lstStyle/>
          <a:p>
            <a:fld id="{DC604713-06E7-4FC0-8F40-EC0AEE2C6A35}" type="slidenum">
              <a:rPr lang="en-US" smtClean="0"/>
              <a:t>33</a:t>
            </a:fld>
            <a:endParaRPr lang="en-US" dirty="0"/>
          </a:p>
        </p:txBody>
      </p:sp>
    </p:spTree>
    <p:extLst>
      <p:ext uri="{BB962C8B-B14F-4D97-AF65-F5344CB8AC3E}">
        <p14:creationId xmlns:p14="http://schemas.microsoft.com/office/powerpoint/2010/main" val="5083479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your RFP and final contract you have to list what public index will be used to determine price changes for each yearly renewal or amendment.  The most common is www.bls.gov/cpi.  Once you get to this page you choose economic releases and then consumer price index and you will taken to the table of contents.</a:t>
            </a:r>
          </a:p>
        </p:txBody>
      </p:sp>
      <p:sp>
        <p:nvSpPr>
          <p:cNvPr id="4" name="Slide Number Placeholder 3"/>
          <p:cNvSpPr>
            <a:spLocks noGrp="1"/>
          </p:cNvSpPr>
          <p:nvPr>
            <p:ph type="sldNum" sz="quarter" idx="10"/>
          </p:nvPr>
        </p:nvSpPr>
        <p:spPr/>
        <p:txBody>
          <a:bodyPr/>
          <a:lstStyle/>
          <a:p>
            <a:fld id="{DC604713-06E7-4FC0-8F40-EC0AEE2C6A35}" type="slidenum">
              <a:rPr lang="en-US" smtClean="0"/>
              <a:t>34</a:t>
            </a:fld>
            <a:endParaRPr lang="en-US" dirty="0"/>
          </a:p>
        </p:txBody>
      </p:sp>
    </p:spTree>
    <p:extLst>
      <p:ext uri="{BB962C8B-B14F-4D97-AF65-F5344CB8AC3E}">
        <p14:creationId xmlns:p14="http://schemas.microsoft.com/office/powerpoint/2010/main" val="347010963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you can decide what public index you will use.  Lets say you were going to use All Urban Consumers: U. S. city average, by expenditure category.  When you click on that it will bring you to the next screen which breaks down items by expenditure category.  </a:t>
            </a:r>
          </a:p>
        </p:txBody>
      </p:sp>
      <p:sp>
        <p:nvSpPr>
          <p:cNvPr id="4" name="Slide Number Placeholder 3"/>
          <p:cNvSpPr>
            <a:spLocks noGrp="1"/>
          </p:cNvSpPr>
          <p:nvPr>
            <p:ph type="sldNum" sz="quarter" idx="10"/>
          </p:nvPr>
        </p:nvSpPr>
        <p:spPr/>
        <p:txBody>
          <a:bodyPr/>
          <a:lstStyle/>
          <a:p>
            <a:fld id="{DC604713-06E7-4FC0-8F40-EC0AEE2C6A35}" type="slidenum">
              <a:rPr lang="en-US" smtClean="0"/>
              <a:t>35</a:t>
            </a:fld>
            <a:endParaRPr lang="en-US" dirty="0"/>
          </a:p>
        </p:txBody>
      </p:sp>
    </p:spTree>
    <p:extLst>
      <p:ext uri="{BB962C8B-B14F-4D97-AF65-F5344CB8AC3E}">
        <p14:creationId xmlns:p14="http://schemas.microsoft.com/office/powerpoint/2010/main" val="38266096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Food Away From Home is the most common. IN this example you can see from October of 2017 to October of this year, the unadjusted percentage change was 2.5% .  You may want specific months, say from January to December in one year, or July to June.  This percentage will change from year to year.</a:t>
            </a:r>
          </a:p>
        </p:txBody>
      </p:sp>
      <p:sp>
        <p:nvSpPr>
          <p:cNvPr id="4" name="Slide Number Placeholder 3"/>
          <p:cNvSpPr>
            <a:spLocks noGrp="1"/>
          </p:cNvSpPr>
          <p:nvPr>
            <p:ph type="sldNum" sz="quarter" idx="10"/>
          </p:nvPr>
        </p:nvSpPr>
        <p:spPr/>
        <p:txBody>
          <a:bodyPr/>
          <a:lstStyle/>
          <a:p>
            <a:fld id="{DC604713-06E7-4FC0-8F40-EC0AEE2C6A35}" type="slidenum">
              <a:rPr lang="en-US" smtClean="0"/>
              <a:t>36</a:t>
            </a:fld>
            <a:endParaRPr lang="en-US" dirty="0"/>
          </a:p>
        </p:txBody>
      </p:sp>
    </p:spTree>
    <p:extLst>
      <p:ext uri="{BB962C8B-B14F-4D97-AF65-F5344CB8AC3E}">
        <p14:creationId xmlns:p14="http://schemas.microsoft.com/office/powerpoint/2010/main" val="388166470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encouraged to have the due date for responses and the opening at different times.  Options would be to have a different time for opening the responses, but later in the day.  An agency could also choose to have the opening on a later day.    </a:t>
            </a:r>
          </a:p>
          <a:p>
            <a:endParaRPr lang="en-US" dirty="0"/>
          </a:p>
          <a:p>
            <a:r>
              <a:rPr lang="en-US" dirty="0"/>
              <a:t>Having other in the matrix is really there for an agency to add something else that is important for their program.  It is optional.  If an agency decides to keep it in the matrix, it should be defined in the “weight criteria” section. </a:t>
            </a:r>
          </a:p>
          <a:p>
            <a:endParaRPr lang="en-US" dirty="0"/>
          </a:p>
          <a:p>
            <a:r>
              <a:rPr lang="en-US" dirty="0"/>
              <a:t>The unpaid meal policy should be addressed in the RFP.  It is not recommended to have FSMC employees taking payment for meals.  If this is something an agency insists on, a checks and balance system must also be defined.</a:t>
            </a:r>
          </a:p>
        </p:txBody>
      </p:sp>
      <p:sp>
        <p:nvSpPr>
          <p:cNvPr id="4" name="Slide Number Placeholder 3"/>
          <p:cNvSpPr>
            <a:spLocks noGrp="1"/>
          </p:cNvSpPr>
          <p:nvPr>
            <p:ph type="sldNum" sz="quarter" idx="10"/>
          </p:nvPr>
        </p:nvSpPr>
        <p:spPr/>
        <p:txBody>
          <a:bodyPr/>
          <a:lstStyle/>
          <a:p>
            <a:fld id="{DC604713-06E7-4FC0-8F40-EC0AEE2C6A35}" type="slidenum">
              <a:rPr lang="en-US" smtClean="0"/>
              <a:t>37</a:t>
            </a:fld>
            <a:endParaRPr lang="en-US" dirty="0"/>
          </a:p>
        </p:txBody>
      </p:sp>
    </p:spTree>
    <p:extLst>
      <p:ext uri="{BB962C8B-B14F-4D97-AF65-F5344CB8AC3E}">
        <p14:creationId xmlns:p14="http://schemas.microsoft.com/office/powerpoint/2010/main" val="8829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604713-06E7-4FC0-8F40-EC0AEE2C6A35}" type="slidenum">
              <a:rPr lang="en-US" smtClean="0"/>
              <a:t>38</a:t>
            </a:fld>
            <a:endParaRPr lang="en-US" dirty="0"/>
          </a:p>
        </p:txBody>
      </p:sp>
    </p:spTree>
    <p:extLst>
      <p:ext uri="{BB962C8B-B14F-4D97-AF65-F5344CB8AC3E}">
        <p14:creationId xmlns:p14="http://schemas.microsoft.com/office/powerpoint/2010/main" val="951401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604713-06E7-4FC0-8F40-EC0AEE2C6A35}" type="slidenum">
              <a:rPr lang="en-US" smtClean="0"/>
              <a:t>39</a:t>
            </a:fld>
            <a:endParaRPr lang="en-US" dirty="0"/>
          </a:p>
        </p:txBody>
      </p:sp>
    </p:spTree>
    <p:extLst>
      <p:ext uri="{BB962C8B-B14F-4D97-AF65-F5344CB8AC3E}">
        <p14:creationId xmlns:p14="http://schemas.microsoft.com/office/powerpoint/2010/main" val="2247646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State Agency, Child and Adult Nutrition Services (CANS) oversees the USDA Child Nutrition programs in the state of South Dakota.  The agency has an agreement with CANS to participate in Child Nutrition Programs.  The agency is responsible for operating the school nutrition programs they have agreed to in their application with the state and those program regulations.  </a:t>
            </a:r>
          </a:p>
          <a:p>
            <a:endParaRPr lang="en-US" dirty="0"/>
          </a:p>
          <a:p>
            <a:r>
              <a:rPr lang="en-US" dirty="0"/>
              <a:t>The agency is the entity that contracts with the FSMC to run all or parts of their food service program and they are responsible for all contract obligations listed in the final contract.  It is important to note that the SA has no contract with the FSMC. </a:t>
            </a:r>
          </a:p>
        </p:txBody>
      </p:sp>
      <p:sp>
        <p:nvSpPr>
          <p:cNvPr id="4" name="Slide Number Placeholder 3"/>
          <p:cNvSpPr>
            <a:spLocks noGrp="1"/>
          </p:cNvSpPr>
          <p:nvPr>
            <p:ph type="sldNum" sz="quarter" idx="10"/>
          </p:nvPr>
        </p:nvSpPr>
        <p:spPr/>
        <p:txBody>
          <a:bodyPr/>
          <a:lstStyle/>
          <a:p>
            <a:fld id="{DC604713-06E7-4FC0-8F40-EC0AEE2C6A35}" type="slidenum">
              <a:rPr lang="en-US" smtClean="0"/>
              <a:t>4</a:t>
            </a:fld>
            <a:endParaRPr lang="en-US" dirty="0"/>
          </a:p>
        </p:txBody>
      </p:sp>
    </p:spTree>
    <p:extLst>
      <p:ext uri="{BB962C8B-B14F-4D97-AF65-F5344CB8AC3E}">
        <p14:creationId xmlns:p14="http://schemas.microsoft.com/office/powerpoint/2010/main" val="355691051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604713-06E7-4FC0-8F40-EC0AEE2C6A35}" type="slidenum">
              <a:rPr lang="en-US" smtClean="0"/>
              <a:t>40</a:t>
            </a:fld>
            <a:endParaRPr lang="en-US" dirty="0"/>
          </a:p>
        </p:txBody>
      </p:sp>
    </p:spTree>
    <p:extLst>
      <p:ext uri="{BB962C8B-B14F-4D97-AF65-F5344CB8AC3E}">
        <p14:creationId xmlns:p14="http://schemas.microsoft.com/office/powerpoint/2010/main" val="90437091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604713-06E7-4FC0-8F40-EC0AEE2C6A35}" type="slidenum">
              <a:rPr lang="en-US" smtClean="0"/>
              <a:t>41</a:t>
            </a:fld>
            <a:endParaRPr lang="en-US" dirty="0"/>
          </a:p>
        </p:txBody>
      </p:sp>
    </p:spTree>
    <p:extLst>
      <p:ext uri="{BB962C8B-B14F-4D97-AF65-F5344CB8AC3E}">
        <p14:creationId xmlns:p14="http://schemas.microsoft.com/office/powerpoint/2010/main" val="1261566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State Agency is responsible for oversight of certain child nutrition programs within SD and it is required that we provide technical assistance to agencies during the contracting process.  The SA provides the required prototype for a fixed price request for proposal for the agency to complete in the contracting process.  </a:t>
            </a:r>
          </a:p>
          <a:p>
            <a:r>
              <a:rPr lang="en-US" dirty="0"/>
              <a:t>The SA is also required to review and approve all FSMC contracts and supporting documentation before the contract can begin.  </a:t>
            </a:r>
          </a:p>
          <a:p>
            <a:r>
              <a:rPr lang="en-US" dirty="0"/>
              <a:t>I cannot stress enough the importance of this.  It is very unfortunate when a contract has to be re-bid due to errors that could have been avoided if the agency would have followed this requirement.  </a:t>
            </a:r>
          </a:p>
          <a:p>
            <a:r>
              <a:rPr lang="en-US" dirty="0"/>
              <a:t>Agencies with FSMCs receive administrative an procurement reviews conducted by the SA. </a:t>
            </a:r>
          </a:p>
          <a:p>
            <a:r>
              <a:rPr lang="en-US" dirty="0"/>
              <a:t>SA provides the technical assistance and prototype documents for FSMC amendments as well.  </a:t>
            </a:r>
          </a:p>
        </p:txBody>
      </p:sp>
      <p:sp>
        <p:nvSpPr>
          <p:cNvPr id="4" name="Slide Number Placeholder 3"/>
          <p:cNvSpPr>
            <a:spLocks noGrp="1"/>
          </p:cNvSpPr>
          <p:nvPr>
            <p:ph type="sldNum" sz="quarter" idx="10"/>
          </p:nvPr>
        </p:nvSpPr>
        <p:spPr/>
        <p:txBody>
          <a:bodyPr/>
          <a:lstStyle/>
          <a:p>
            <a:fld id="{DC604713-06E7-4FC0-8F40-EC0AEE2C6A35}" type="slidenum">
              <a:rPr lang="en-US" smtClean="0"/>
              <a:t>5</a:t>
            </a:fld>
            <a:endParaRPr lang="en-US" dirty="0"/>
          </a:p>
        </p:txBody>
      </p:sp>
    </p:spTree>
    <p:extLst>
      <p:ext uri="{BB962C8B-B14F-4D97-AF65-F5344CB8AC3E}">
        <p14:creationId xmlns:p14="http://schemas.microsoft.com/office/powerpoint/2010/main" val="3709796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how does this process start?  Many times an agency considers contracting with a FSMC because the company has approached them.  Sometimes n agency has a neighboring district or an agency has a FSMC.  In either case the agency is considering hiring a company to run their food service program for them but still may be unsure.  </a:t>
            </a:r>
          </a:p>
        </p:txBody>
      </p:sp>
      <p:sp>
        <p:nvSpPr>
          <p:cNvPr id="4" name="Slide Number Placeholder 3"/>
          <p:cNvSpPr>
            <a:spLocks noGrp="1"/>
          </p:cNvSpPr>
          <p:nvPr>
            <p:ph type="sldNum" sz="quarter" idx="10"/>
          </p:nvPr>
        </p:nvSpPr>
        <p:spPr/>
        <p:txBody>
          <a:bodyPr/>
          <a:lstStyle/>
          <a:p>
            <a:fld id="{DC604713-06E7-4FC0-8F40-EC0AEE2C6A35}" type="slidenum">
              <a:rPr lang="en-US" smtClean="0"/>
              <a:t>6</a:t>
            </a:fld>
            <a:endParaRPr lang="en-US" dirty="0"/>
          </a:p>
        </p:txBody>
      </p:sp>
    </p:spTree>
    <p:extLst>
      <p:ext uri="{BB962C8B-B14F-4D97-AF65-F5344CB8AC3E}">
        <p14:creationId xmlns:p14="http://schemas.microsoft.com/office/powerpoint/2010/main" val="1905794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considering the idea of contracting with a FSMC you should contact your SA for more information and guidance.  The SA is there to provide technical assistance in evaluating the agencies current food service program.</a:t>
            </a:r>
          </a:p>
          <a:p>
            <a:endParaRPr lang="en-US" dirty="0"/>
          </a:p>
          <a:p>
            <a:r>
              <a:rPr lang="en-US" dirty="0"/>
              <a:t>The SA can email a copy of the USDA Guidance Manual, “Contracting with FSMCs Guidance for SFAs. This includes information on responsibilities and considerations for using a FSMC, how to procure one properly, characteristics of a good RFP and contract, contract duration and renewals along with many other helpful points.   The SA will also provide a list of FSMCs currently operating in the state of SD.  </a:t>
            </a:r>
          </a:p>
        </p:txBody>
      </p:sp>
      <p:sp>
        <p:nvSpPr>
          <p:cNvPr id="4" name="Slide Number Placeholder 3"/>
          <p:cNvSpPr>
            <a:spLocks noGrp="1"/>
          </p:cNvSpPr>
          <p:nvPr>
            <p:ph type="sldNum" sz="quarter" idx="10"/>
          </p:nvPr>
        </p:nvSpPr>
        <p:spPr/>
        <p:txBody>
          <a:bodyPr/>
          <a:lstStyle/>
          <a:p>
            <a:fld id="{DC604713-06E7-4FC0-8F40-EC0AEE2C6A35}" type="slidenum">
              <a:rPr lang="en-US" smtClean="0"/>
              <a:t>7</a:t>
            </a:fld>
            <a:endParaRPr lang="en-US" dirty="0"/>
          </a:p>
        </p:txBody>
      </p:sp>
    </p:spTree>
    <p:extLst>
      <p:ext uri="{BB962C8B-B14F-4D97-AF65-F5344CB8AC3E}">
        <p14:creationId xmlns:p14="http://schemas.microsoft.com/office/powerpoint/2010/main" val="4276684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Deciding if a FSMC is the route your agency wants to take should be a team decision with thorough evaluation of your current food service program.  The team could include administrators, teachers, school board members, food service personnel and students.  Involvement in the process will depend on what role each plays in the process.</a:t>
            </a:r>
          </a:p>
          <a:p>
            <a:r>
              <a:rPr lang="en-US" dirty="0"/>
              <a:t>An analysis of the financial aspects of the current food service program should look at what programs the agency is currently operating, how many feeding sites there are and the daily participation at each site. </a:t>
            </a:r>
          </a:p>
          <a:p>
            <a:r>
              <a:rPr lang="en-US" dirty="0"/>
              <a:t>Questions to ask may include how has participation changed compared to enrollment in previous years?  Is there room to increase participation?  What steps could be taken to do that?   </a:t>
            </a:r>
          </a:p>
          <a:p>
            <a:r>
              <a:rPr lang="en-US" dirty="0"/>
              <a:t>Is the current program self-supporting?  </a:t>
            </a:r>
          </a:p>
          <a:p>
            <a:r>
              <a:rPr lang="en-US" dirty="0"/>
              <a:t>What is the paid lunch price charged to students? Has that price been adjusted as indicated by the paid lunch equity tool? </a:t>
            </a:r>
          </a:p>
          <a:p>
            <a:r>
              <a:rPr lang="en-US" dirty="0"/>
              <a:t>What is the adult lunch price?  Does it cover the paid student lunch price plus the value of your US Foods?</a:t>
            </a:r>
          </a:p>
          <a:p>
            <a:r>
              <a:rPr lang="en-US" dirty="0"/>
              <a:t>What is your bottom line when you reconcile your food service account at the end of the year?</a:t>
            </a:r>
          </a:p>
          <a:p>
            <a:endParaRPr lang="en-US" dirty="0"/>
          </a:p>
          <a:p>
            <a:r>
              <a:rPr lang="en-US" dirty="0"/>
              <a:t>Operational factors should also be taken into consideration.  </a:t>
            </a:r>
          </a:p>
          <a:p>
            <a:r>
              <a:rPr lang="en-US" dirty="0"/>
              <a:t>Is the food preparation area and seating area accommodate the number of meals being served?</a:t>
            </a:r>
          </a:p>
          <a:p>
            <a:r>
              <a:rPr lang="en-US" dirty="0"/>
              <a:t>Is the current equipment adequate?</a:t>
            </a:r>
          </a:p>
          <a:p>
            <a:r>
              <a:rPr lang="en-US" dirty="0"/>
              <a:t>Do changes need to be made in food purchasing or menu planning?</a:t>
            </a:r>
          </a:p>
          <a:p>
            <a:r>
              <a:rPr lang="en-US" dirty="0"/>
              <a:t>Does the food service staff have the necessary training and skills to effectively do their job?</a:t>
            </a:r>
          </a:p>
          <a:p>
            <a:endParaRPr lang="en-US" dirty="0"/>
          </a:p>
          <a:p>
            <a:endParaRPr lang="en-US" dirty="0"/>
          </a:p>
        </p:txBody>
      </p:sp>
      <p:sp>
        <p:nvSpPr>
          <p:cNvPr id="4" name="Slide Number Placeholder 3"/>
          <p:cNvSpPr>
            <a:spLocks noGrp="1"/>
          </p:cNvSpPr>
          <p:nvPr>
            <p:ph type="sldNum" sz="quarter" idx="10"/>
          </p:nvPr>
        </p:nvSpPr>
        <p:spPr/>
        <p:txBody>
          <a:bodyPr/>
          <a:lstStyle/>
          <a:p>
            <a:fld id="{DC604713-06E7-4FC0-8F40-EC0AEE2C6A35}" type="slidenum">
              <a:rPr lang="en-US" smtClean="0"/>
              <a:t>8</a:t>
            </a:fld>
            <a:endParaRPr lang="en-US" dirty="0"/>
          </a:p>
        </p:txBody>
      </p:sp>
    </p:spTree>
    <p:extLst>
      <p:ext uri="{BB962C8B-B14F-4D97-AF65-F5344CB8AC3E}">
        <p14:creationId xmlns:p14="http://schemas.microsoft.com/office/powerpoint/2010/main" val="39355434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decision team could, and should, visit agencies contracting with different FSMCs that operate in SD.  Contact the other agencies and set up a time for a visit during meal serving.  It’s a great opportunity to see first-hand what food choices are offered and the quality and appearance of the meals. Look at the appearance and cleanliness of the kitchen, serving and storage areas. </a:t>
            </a:r>
          </a:p>
          <a:p>
            <a:r>
              <a:rPr lang="en-US" dirty="0"/>
              <a:t>What is the ratio of staff to students?  Are there enough staff available?</a:t>
            </a:r>
          </a:p>
          <a:p>
            <a:r>
              <a:rPr lang="en-US" dirty="0"/>
              <a:t>The team may also want to look at prices charged for ala carte items as well as student and adult meals.</a:t>
            </a:r>
          </a:p>
          <a:p>
            <a:r>
              <a:rPr lang="en-US" dirty="0"/>
              <a:t>The team should ask the question, “Can changes be made the current food service program that would improve participation and customer satisfaction without contracting with a FSMC.”</a:t>
            </a:r>
          </a:p>
          <a:p>
            <a:endParaRPr lang="en-US" dirty="0"/>
          </a:p>
        </p:txBody>
      </p:sp>
      <p:sp>
        <p:nvSpPr>
          <p:cNvPr id="4" name="Slide Number Placeholder 3"/>
          <p:cNvSpPr>
            <a:spLocks noGrp="1"/>
          </p:cNvSpPr>
          <p:nvPr>
            <p:ph type="sldNum" sz="quarter" idx="10"/>
          </p:nvPr>
        </p:nvSpPr>
        <p:spPr/>
        <p:txBody>
          <a:bodyPr/>
          <a:lstStyle/>
          <a:p>
            <a:fld id="{DC604713-06E7-4FC0-8F40-EC0AEE2C6A35}" type="slidenum">
              <a:rPr lang="en-US" smtClean="0"/>
              <a:t>9</a:t>
            </a:fld>
            <a:endParaRPr lang="en-US" dirty="0"/>
          </a:p>
        </p:txBody>
      </p:sp>
    </p:spTree>
    <p:extLst>
      <p:ext uri="{BB962C8B-B14F-4D97-AF65-F5344CB8AC3E}">
        <p14:creationId xmlns:p14="http://schemas.microsoft.com/office/powerpoint/2010/main" val="3786807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731610-6AF4-444D-A509-591E4BBA04D9}" type="datetime1">
              <a:rPr lang="en-US" smtClean="0"/>
              <a:t>08/27/2019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289DC0-E171-4188-8E60-2EB9DEAFAC1D}" type="datetime1">
              <a:rPr lang="en-US" smtClean="0"/>
              <a:t>08/27/2019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9400833-331C-4398-96DA-1A3692C14221}" type="datetime1">
              <a:rPr lang="en-US" smtClean="0"/>
              <a:t>08/27/2019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86EFB86-6625-4044-B603-F00F1193D95A}" type="datetime1">
              <a:rPr lang="en-US" smtClean="0"/>
              <a:t>08/27/2019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59BF1D13-48BB-4916-B09C-771091FC5BB0}" type="datetime1">
              <a:rPr lang="en-US" smtClean="0"/>
              <a:t>08/27/2019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630218C0-862A-4620-8EFD-74CEBBB4CA95}" type="datetime1">
              <a:rPr lang="en-US" smtClean="0"/>
              <a:t>08/27/2019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A562C9-EAE9-49E2-A5CA-DB76E7C21271}" type="datetime1">
              <a:rPr lang="en-US" smtClean="0"/>
              <a:t>08/27/2019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403D13-DA7E-43F7-897A-681C341F8C93}" type="datetime1">
              <a:rPr lang="en-US" smtClean="0"/>
              <a:t>08/27/2019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7394F2-0BC5-4F33-ACC4-B5D39E720C0B}" type="datetime1">
              <a:rPr lang="en-US" smtClean="0"/>
              <a:t>08/27/2019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8025B1C-706E-4186-B05F-D7F75095C4F1}" type="datetime1">
              <a:rPr lang="en-US" smtClean="0"/>
              <a:t>08/27/2019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D4F9F8-AFE0-4F06-95EE-E922489C25DB}" type="datetime1">
              <a:rPr lang="en-US" smtClean="0"/>
              <a:t>08/27/2019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E830324-F4C3-41EC-9B27-1449ACF9C2DC}" type="datetime1">
              <a:rPr lang="en-US" smtClean="0"/>
              <a:t>08/27/2019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F6A5B2-0401-4F59-B1EE-CE1FF06A1CCE}" type="datetime1">
              <a:rPr lang="en-US" smtClean="0"/>
              <a:t>08/27/2019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4369ED-F14F-4038-B5A0-287008C436B3}" type="datetime1">
              <a:rPr lang="en-US" smtClean="0"/>
              <a:t>08/27/2019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55D5325-A233-4A44-A523-E4A1451777E3}" type="datetime1">
              <a:rPr lang="en-US" smtClean="0"/>
              <a:t>08/27/2019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F2EB039-A3DB-4069-9331-CA5ECAA8C728}" type="datetime1">
              <a:rPr lang="en-US" smtClean="0"/>
              <a:t>08/27/2019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ABA8932-E6BB-4715-ADF3-2E3AFF85D0DA}" type="datetime1">
              <a:rPr lang="en-US" smtClean="0"/>
              <a:t>08/27/2019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mysticscripts.com/oracle/yes-no-oracle/"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bls.gov/cpi"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8.xml"/><Relationship Id="rId1" Type="http://schemas.openxmlformats.org/officeDocument/2006/relationships/slideLayout" Target="../slideLayouts/slideLayout2.xml"/><Relationship Id="rId5" Type="http://schemas.openxmlformats.org/officeDocument/2006/relationships/hyperlink" Target="https://creativecommons.org/licenses/by-nc-sa/3.0/" TargetMode="External"/><Relationship Id="rId4" Type="http://schemas.openxmlformats.org/officeDocument/2006/relationships/hyperlink" Target="http://louisamayalcottismypassion.com/2012/01/"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mailto:doe.schoollunch@state.sd.us"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hyperlink" Target="mailto:geriann.Headrick@state.sd.u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fns.usda.gov/"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mailto:courtney.martin@state.sd.us"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publicdomainpictures.net/view-image.php?image=174452&amp;picture=light-bulb"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fns.usda.gov/updated-guidance-contracting-food-service-management"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F2DA6-3F46-45D8-B85F-A52BD5C5C025}"/>
              </a:ext>
            </a:extLst>
          </p:cNvPr>
          <p:cNvSpPr>
            <a:spLocks noGrp="1"/>
          </p:cNvSpPr>
          <p:nvPr>
            <p:ph type="title"/>
          </p:nvPr>
        </p:nvSpPr>
        <p:spPr/>
        <p:txBody>
          <a:bodyPr>
            <a:normAutofit/>
          </a:bodyPr>
          <a:lstStyle/>
          <a:p>
            <a:r>
              <a:rPr lang="en-US" dirty="0"/>
              <a:t>Hiring a Food Service Management Company (FSMC)</a:t>
            </a:r>
          </a:p>
        </p:txBody>
      </p:sp>
      <p:sp>
        <p:nvSpPr>
          <p:cNvPr id="3" name="Content Placeholder 2">
            <a:extLst>
              <a:ext uri="{FF2B5EF4-FFF2-40B4-BE49-F238E27FC236}">
                <a16:creationId xmlns:a16="http://schemas.microsoft.com/office/drawing/2014/main" id="{9930E119-996F-4AD0-BFE3-103C44ED2606}"/>
              </a:ext>
            </a:extLst>
          </p:cNvPr>
          <p:cNvSpPr>
            <a:spLocks noGrp="1"/>
          </p:cNvSpPr>
          <p:nvPr>
            <p:ph idx="1"/>
          </p:nvPr>
        </p:nvSpPr>
        <p:spPr/>
        <p:txBody>
          <a:bodyPr/>
          <a:lstStyle/>
          <a:p>
            <a:pPr marL="0" indent="0">
              <a:buNone/>
            </a:pPr>
            <a:r>
              <a:rPr lang="en-US" dirty="0"/>
              <a:t>Geriann Headrick, Program Specialist</a:t>
            </a:r>
          </a:p>
          <a:p>
            <a:pPr marL="0" indent="0">
              <a:buNone/>
            </a:pPr>
            <a:r>
              <a:rPr lang="en-US" dirty="0"/>
              <a:t>Child and Adult Nutrition Services – DOE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r">
              <a:buNone/>
            </a:pPr>
            <a:r>
              <a:rPr lang="en-US" dirty="0"/>
              <a:t>December 2018</a:t>
            </a:r>
          </a:p>
        </p:txBody>
      </p:sp>
      <p:sp>
        <p:nvSpPr>
          <p:cNvPr id="4" name="Slide Number Placeholder 3">
            <a:extLst>
              <a:ext uri="{FF2B5EF4-FFF2-40B4-BE49-F238E27FC236}">
                <a16:creationId xmlns:a16="http://schemas.microsoft.com/office/drawing/2014/main" id="{0AD53FCD-7CBB-4922-A267-A2DAAD24667F}"/>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2092538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390E8-D38A-4837-A990-4032CC76AB21}"/>
              </a:ext>
            </a:extLst>
          </p:cNvPr>
          <p:cNvSpPr>
            <a:spLocks noGrp="1"/>
          </p:cNvSpPr>
          <p:nvPr>
            <p:ph type="title"/>
          </p:nvPr>
        </p:nvSpPr>
        <p:spPr/>
        <p:txBody>
          <a:bodyPr/>
          <a:lstStyle/>
          <a:p>
            <a:r>
              <a:rPr lang="en-US" dirty="0"/>
              <a:t>Agency Decides to Pursue FSMC Proposals</a:t>
            </a:r>
          </a:p>
        </p:txBody>
      </p:sp>
      <p:pic>
        <p:nvPicPr>
          <p:cNvPr id="6" name="Content Placeholder 5">
            <a:extLst>
              <a:ext uri="{FF2B5EF4-FFF2-40B4-BE49-F238E27FC236}">
                <a16:creationId xmlns:a16="http://schemas.microsoft.com/office/drawing/2014/main" id="{35F8DA4A-B602-4147-BF10-62A6C829B220}"/>
              </a:ext>
            </a:extLst>
          </p:cNvPr>
          <p:cNvPicPr>
            <a:picLocks noGrp="1" noChangeAspect="1"/>
          </p:cNvPicPr>
          <p:nvPr>
            <p:ph idx="1"/>
          </p:nvPr>
        </p:nvPicPr>
        <p:blipFill>
          <a:blip r:embed="rId3">
            <a:extLst>
              <a:ext uri="{837473B0-CC2E-450A-ABE3-18F120FF3D39}">
                <a1611:picAttrSrcUrl xmlns:a1611="http://schemas.microsoft.com/office/drawing/2016/11/main" r:id="rId4"/>
              </a:ext>
            </a:extLst>
          </a:blip>
          <a:stretch>
            <a:fillRect/>
          </a:stretch>
        </p:blipFill>
        <p:spPr>
          <a:xfrm>
            <a:off x="3352800" y="2542124"/>
            <a:ext cx="6583363" cy="3231614"/>
          </a:xfrm>
        </p:spPr>
      </p:pic>
      <p:sp>
        <p:nvSpPr>
          <p:cNvPr id="4" name="Slide Number Placeholder 3">
            <a:extLst>
              <a:ext uri="{FF2B5EF4-FFF2-40B4-BE49-F238E27FC236}">
                <a16:creationId xmlns:a16="http://schemas.microsoft.com/office/drawing/2014/main" id="{5F8795CD-F368-4F39-8498-3F2D72EB7E67}"/>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647234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2C742-4D99-4BB6-BC59-AB0CB37DB5FB}"/>
              </a:ext>
            </a:extLst>
          </p:cNvPr>
          <p:cNvSpPr>
            <a:spLocks noGrp="1"/>
          </p:cNvSpPr>
          <p:nvPr>
            <p:ph type="title"/>
          </p:nvPr>
        </p:nvSpPr>
        <p:spPr>
          <a:xfrm>
            <a:off x="2592925" y="624110"/>
            <a:ext cx="8911687" cy="807125"/>
          </a:xfrm>
        </p:spPr>
        <p:txBody>
          <a:bodyPr/>
          <a:lstStyle/>
          <a:p>
            <a:r>
              <a:rPr lang="en-US" dirty="0"/>
              <a:t>Procurement</a:t>
            </a:r>
          </a:p>
        </p:txBody>
      </p:sp>
      <p:sp>
        <p:nvSpPr>
          <p:cNvPr id="3" name="Content Placeholder 2">
            <a:extLst>
              <a:ext uri="{FF2B5EF4-FFF2-40B4-BE49-F238E27FC236}">
                <a16:creationId xmlns:a16="http://schemas.microsoft.com/office/drawing/2014/main" id="{41E70F17-5D40-404B-97D0-93324BDD5222}"/>
              </a:ext>
            </a:extLst>
          </p:cNvPr>
          <p:cNvSpPr>
            <a:spLocks noGrp="1"/>
          </p:cNvSpPr>
          <p:nvPr>
            <p:ph idx="1"/>
          </p:nvPr>
        </p:nvSpPr>
        <p:spPr>
          <a:xfrm>
            <a:off x="2589212" y="1431235"/>
            <a:ext cx="8915400" cy="4479987"/>
          </a:xfrm>
        </p:spPr>
        <p:txBody>
          <a:bodyPr/>
          <a:lstStyle/>
          <a:p>
            <a:pPr lvl="1"/>
            <a:r>
              <a:rPr lang="en-US" sz="2800" dirty="0"/>
              <a:t>Agency must use competitive procurement procedures in compliance with Federal (2 CFR 200), State and local procurement regulations.</a:t>
            </a:r>
          </a:p>
          <a:p>
            <a:pPr lvl="2"/>
            <a:r>
              <a:rPr lang="en-US" sz="2800" dirty="0"/>
              <a:t>Full and Open Competition</a:t>
            </a:r>
          </a:p>
          <a:p>
            <a:pPr lvl="1"/>
            <a:r>
              <a:rPr lang="en-US" sz="2800" dirty="0"/>
              <a:t>Agency Consults with their legal authority throughout the process.</a:t>
            </a:r>
          </a:p>
          <a:p>
            <a:pPr lvl="1"/>
            <a:endParaRPr lang="en-US" sz="2800" dirty="0"/>
          </a:p>
          <a:p>
            <a:pPr marL="914400" lvl="2" indent="0">
              <a:buNone/>
            </a:pPr>
            <a:endParaRPr lang="en-US" dirty="0"/>
          </a:p>
          <a:p>
            <a:pPr marL="514350" lvl="1" indent="0">
              <a:buNone/>
            </a:pPr>
            <a:endParaRPr lang="en-US" dirty="0"/>
          </a:p>
        </p:txBody>
      </p:sp>
      <p:sp>
        <p:nvSpPr>
          <p:cNvPr id="4" name="Slide Number Placeholder 3">
            <a:extLst>
              <a:ext uri="{FF2B5EF4-FFF2-40B4-BE49-F238E27FC236}">
                <a16:creationId xmlns:a16="http://schemas.microsoft.com/office/drawing/2014/main" id="{13DF8216-EC1F-4E28-9BE8-F7F653D790A4}"/>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4157684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45D3B-601D-40A5-86D8-922AC85B6891}"/>
              </a:ext>
            </a:extLst>
          </p:cNvPr>
          <p:cNvSpPr>
            <a:spLocks noGrp="1"/>
          </p:cNvSpPr>
          <p:nvPr>
            <p:ph type="title"/>
          </p:nvPr>
        </p:nvSpPr>
        <p:spPr/>
        <p:txBody>
          <a:bodyPr>
            <a:normAutofit/>
          </a:bodyPr>
          <a:lstStyle/>
          <a:p>
            <a:r>
              <a:rPr lang="en-US" dirty="0"/>
              <a:t>Obtaining the RFP</a:t>
            </a:r>
          </a:p>
        </p:txBody>
      </p:sp>
      <p:sp>
        <p:nvSpPr>
          <p:cNvPr id="3" name="Content Placeholder 2">
            <a:extLst>
              <a:ext uri="{FF2B5EF4-FFF2-40B4-BE49-F238E27FC236}">
                <a16:creationId xmlns:a16="http://schemas.microsoft.com/office/drawing/2014/main" id="{76EE6210-CA09-447D-8C4C-1373A66E62F2}"/>
              </a:ext>
            </a:extLst>
          </p:cNvPr>
          <p:cNvSpPr>
            <a:spLocks noGrp="1"/>
          </p:cNvSpPr>
          <p:nvPr>
            <p:ph idx="1"/>
          </p:nvPr>
        </p:nvSpPr>
        <p:spPr>
          <a:xfrm>
            <a:off x="2589212" y="1524000"/>
            <a:ext cx="8915400" cy="4387222"/>
          </a:xfrm>
        </p:spPr>
        <p:txBody>
          <a:bodyPr>
            <a:normAutofit/>
          </a:bodyPr>
          <a:lstStyle/>
          <a:p>
            <a:r>
              <a:rPr lang="en-US" sz="2800" dirty="0"/>
              <a:t>Contact SA to request the required Fixed Price FSMC RFP</a:t>
            </a:r>
          </a:p>
          <a:p>
            <a:pPr lvl="1"/>
            <a:r>
              <a:rPr lang="en-US" sz="2800" b="1" dirty="0">
                <a:solidFill>
                  <a:schemeClr val="accent1">
                    <a:lumMod val="75000"/>
                  </a:schemeClr>
                </a:solidFill>
              </a:rPr>
              <a:t>Agencies are REQUIRED to use the State RFP prototype for hiring a FSMC.  </a:t>
            </a:r>
          </a:p>
          <a:p>
            <a:pPr lvl="1"/>
            <a:r>
              <a:rPr lang="en-US" sz="2800" b="1" dirty="0">
                <a:solidFill>
                  <a:schemeClr val="accent1">
                    <a:lumMod val="75000"/>
                  </a:schemeClr>
                </a:solidFill>
              </a:rPr>
              <a:t>Agencies are not allowed to create their own</a:t>
            </a:r>
            <a:r>
              <a:rPr lang="en-US" sz="2800" dirty="0">
                <a:solidFill>
                  <a:srgbClr val="FF0000"/>
                </a:solidFill>
              </a:rPr>
              <a:t>.</a:t>
            </a:r>
          </a:p>
          <a:p>
            <a:r>
              <a:rPr lang="en-US" sz="2800" dirty="0"/>
              <a:t>RFP is updated annually to reflect current USDA policy.</a:t>
            </a:r>
          </a:p>
          <a:p>
            <a:r>
              <a:rPr lang="en-US" sz="2800" dirty="0"/>
              <a:t>Available November 1</a:t>
            </a:r>
          </a:p>
        </p:txBody>
      </p:sp>
      <p:sp>
        <p:nvSpPr>
          <p:cNvPr id="4" name="Slide Number Placeholder 3">
            <a:extLst>
              <a:ext uri="{FF2B5EF4-FFF2-40B4-BE49-F238E27FC236}">
                <a16:creationId xmlns:a16="http://schemas.microsoft.com/office/drawing/2014/main" id="{750363F4-4690-4638-8FBF-940524EBBA3E}"/>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3674909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6FA2-0134-41AD-969F-82BE04F486B9}"/>
              </a:ext>
            </a:extLst>
          </p:cNvPr>
          <p:cNvSpPr>
            <a:spLocks noGrp="1"/>
          </p:cNvSpPr>
          <p:nvPr>
            <p:ph type="title"/>
          </p:nvPr>
        </p:nvSpPr>
        <p:spPr>
          <a:xfrm>
            <a:off x="2592925" y="624110"/>
            <a:ext cx="8911687" cy="827003"/>
          </a:xfrm>
        </p:spPr>
        <p:txBody>
          <a:bodyPr/>
          <a:lstStyle/>
          <a:p>
            <a:r>
              <a:rPr lang="en-US" dirty="0"/>
              <a:t>Fixed Price FSMC Contract</a:t>
            </a:r>
          </a:p>
        </p:txBody>
      </p:sp>
      <p:sp>
        <p:nvSpPr>
          <p:cNvPr id="3" name="Content Placeholder 2">
            <a:extLst>
              <a:ext uri="{FF2B5EF4-FFF2-40B4-BE49-F238E27FC236}">
                <a16:creationId xmlns:a16="http://schemas.microsoft.com/office/drawing/2014/main" id="{25EBE8DB-6081-468F-9338-1FC546B162D2}"/>
              </a:ext>
            </a:extLst>
          </p:cNvPr>
          <p:cNvSpPr>
            <a:spLocks noGrp="1"/>
          </p:cNvSpPr>
          <p:nvPr>
            <p:ph idx="1"/>
          </p:nvPr>
        </p:nvSpPr>
        <p:spPr>
          <a:xfrm>
            <a:off x="2589212" y="1699591"/>
            <a:ext cx="8915400" cy="4211631"/>
          </a:xfrm>
        </p:spPr>
        <p:txBody>
          <a:bodyPr>
            <a:normAutofit/>
          </a:bodyPr>
          <a:lstStyle/>
          <a:p>
            <a:r>
              <a:rPr lang="en-US" sz="2800" dirty="0"/>
              <a:t>Fixed Price FSMC contracts in SD</a:t>
            </a:r>
          </a:p>
          <a:p>
            <a:r>
              <a:rPr lang="en-US" sz="2800" dirty="0"/>
              <a:t>FSMC charges a set price per meal type</a:t>
            </a:r>
          </a:p>
          <a:p>
            <a:r>
              <a:rPr lang="en-US" sz="2800" dirty="0"/>
              <a:t>Includes operational and administrative costs </a:t>
            </a:r>
          </a:p>
          <a:p>
            <a:pPr lvl="1"/>
            <a:r>
              <a:rPr lang="en-US" sz="2800" dirty="0"/>
              <a:t>Food</a:t>
            </a:r>
          </a:p>
          <a:p>
            <a:pPr lvl="1"/>
            <a:r>
              <a:rPr lang="en-US" sz="2800" dirty="0"/>
              <a:t>Labor</a:t>
            </a:r>
          </a:p>
          <a:p>
            <a:pPr lvl="1"/>
            <a:r>
              <a:rPr lang="en-US" sz="2800" dirty="0"/>
              <a:t>Expendable equipment</a:t>
            </a:r>
          </a:p>
          <a:p>
            <a:pPr lvl="1"/>
            <a:r>
              <a:rPr lang="en-US" sz="2800" dirty="0"/>
              <a:t>FSMC’s administrative costs and profit</a:t>
            </a:r>
          </a:p>
        </p:txBody>
      </p:sp>
      <p:sp>
        <p:nvSpPr>
          <p:cNvPr id="4" name="Slide Number Placeholder 3">
            <a:extLst>
              <a:ext uri="{FF2B5EF4-FFF2-40B4-BE49-F238E27FC236}">
                <a16:creationId xmlns:a16="http://schemas.microsoft.com/office/drawing/2014/main" id="{C353B7F3-8327-43E7-8DEC-65AD8D83F653}"/>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183737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6714A-92BB-42D7-8F43-BA11E49506D7}"/>
              </a:ext>
            </a:extLst>
          </p:cNvPr>
          <p:cNvSpPr>
            <a:spLocks noGrp="1"/>
          </p:cNvSpPr>
          <p:nvPr>
            <p:ph type="title"/>
          </p:nvPr>
        </p:nvSpPr>
        <p:spPr>
          <a:xfrm>
            <a:off x="2592925" y="624110"/>
            <a:ext cx="8911687" cy="1015847"/>
          </a:xfrm>
        </p:spPr>
        <p:txBody>
          <a:bodyPr/>
          <a:lstStyle/>
          <a:p>
            <a:r>
              <a:rPr lang="en-US" dirty="0"/>
              <a:t>Fixed Price FSMC Contract</a:t>
            </a:r>
          </a:p>
        </p:txBody>
      </p:sp>
      <p:sp>
        <p:nvSpPr>
          <p:cNvPr id="3" name="Content Placeholder 2">
            <a:extLst>
              <a:ext uri="{FF2B5EF4-FFF2-40B4-BE49-F238E27FC236}">
                <a16:creationId xmlns:a16="http://schemas.microsoft.com/office/drawing/2014/main" id="{9863AD4D-AA46-4CF5-8838-887D0C85EFE4}"/>
              </a:ext>
            </a:extLst>
          </p:cNvPr>
          <p:cNvSpPr>
            <a:spLocks noGrp="1"/>
          </p:cNvSpPr>
          <p:nvPr>
            <p:ph idx="1"/>
          </p:nvPr>
        </p:nvSpPr>
        <p:spPr>
          <a:xfrm>
            <a:off x="2589212" y="1639957"/>
            <a:ext cx="8915400" cy="4271265"/>
          </a:xfrm>
        </p:spPr>
        <p:txBody>
          <a:bodyPr/>
          <a:lstStyle/>
          <a:p>
            <a:endParaRPr lang="en-US" dirty="0"/>
          </a:p>
          <a:p>
            <a:r>
              <a:rPr lang="en-US" sz="2800" dirty="0"/>
              <a:t>Ala Carte sales are converted to meal equivalents for billing purposes</a:t>
            </a:r>
          </a:p>
          <a:p>
            <a:r>
              <a:rPr lang="en-US" sz="2800" dirty="0"/>
              <a:t>RFP/Contract allows for an annual economic cost adjustment provision tied to a public standard index</a:t>
            </a:r>
          </a:p>
        </p:txBody>
      </p:sp>
      <p:sp>
        <p:nvSpPr>
          <p:cNvPr id="4" name="Slide Number Placeholder 3">
            <a:extLst>
              <a:ext uri="{FF2B5EF4-FFF2-40B4-BE49-F238E27FC236}">
                <a16:creationId xmlns:a16="http://schemas.microsoft.com/office/drawing/2014/main" id="{57436130-97E3-449A-AF35-30ADEBA55785}"/>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1967724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244AF-E7D7-401C-9D7C-DAF9558BF4C2}"/>
              </a:ext>
            </a:extLst>
          </p:cNvPr>
          <p:cNvSpPr>
            <a:spLocks noGrp="1"/>
          </p:cNvSpPr>
          <p:nvPr>
            <p:ph type="title"/>
          </p:nvPr>
        </p:nvSpPr>
        <p:spPr/>
        <p:txBody>
          <a:bodyPr/>
          <a:lstStyle/>
          <a:p>
            <a:r>
              <a:rPr lang="en-US" dirty="0"/>
              <a:t>Fixed Price FSMC Contract</a:t>
            </a:r>
          </a:p>
        </p:txBody>
      </p:sp>
      <p:sp>
        <p:nvSpPr>
          <p:cNvPr id="3" name="Content Placeholder 2">
            <a:extLst>
              <a:ext uri="{FF2B5EF4-FFF2-40B4-BE49-F238E27FC236}">
                <a16:creationId xmlns:a16="http://schemas.microsoft.com/office/drawing/2014/main" id="{FA4FF37B-ACFD-4FBC-8D7B-2C861F8D4C6C}"/>
              </a:ext>
            </a:extLst>
          </p:cNvPr>
          <p:cNvSpPr>
            <a:spLocks noGrp="1"/>
          </p:cNvSpPr>
          <p:nvPr>
            <p:ph idx="1"/>
          </p:nvPr>
        </p:nvSpPr>
        <p:spPr/>
        <p:txBody>
          <a:bodyPr>
            <a:noAutofit/>
          </a:bodyPr>
          <a:lstStyle/>
          <a:p>
            <a:r>
              <a:rPr lang="en-US" sz="3200" dirty="0"/>
              <a:t>One Year Contract – Effective Date: July 1</a:t>
            </a:r>
          </a:p>
          <a:p>
            <a:pPr marL="2286000" lvl="5" indent="0">
              <a:buNone/>
            </a:pPr>
            <a:r>
              <a:rPr lang="en-US" sz="3200" dirty="0"/>
              <a:t>			End Date: June 30</a:t>
            </a:r>
          </a:p>
          <a:p>
            <a:pPr marL="400050" indent="-285750"/>
            <a:r>
              <a:rPr lang="en-US" sz="3200" dirty="0"/>
              <a:t>Option for up to four annual renewals</a:t>
            </a:r>
          </a:p>
          <a:p>
            <a:pPr marL="400050" indent="-285750"/>
            <a:r>
              <a:rPr lang="en-US" sz="3200" dirty="0"/>
              <a:t>Termination Clause for cause or convenience</a:t>
            </a:r>
          </a:p>
        </p:txBody>
      </p:sp>
      <p:sp>
        <p:nvSpPr>
          <p:cNvPr id="4" name="Slide Number Placeholder 3">
            <a:extLst>
              <a:ext uri="{FF2B5EF4-FFF2-40B4-BE49-F238E27FC236}">
                <a16:creationId xmlns:a16="http://schemas.microsoft.com/office/drawing/2014/main" id="{3F669567-5CFB-49C3-ABC4-6688D35D2497}"/>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3489655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C88A4-5720-422F-933B-6E1382BB0F3F}"/>
              </a:ext>
            </a:extLst>
          </p:cNvPr>
          <p:cNvSpPr>
            <a:spLocks noGrp="1"/>
          </p:cNvSpPr>
          <p:nvPr>
            <p:ph type="title"/>
          </p:nvPr>
        </p:nvSpPr>
        <p:spPr/>
        <p:txBody>
          <a:bodyPr/>
          <a:lstStyle/>
          <a:p>
            <a:r>
              <a:rPr lang="en-US" dirty="0"/>
              <a:t>Fixed Price FSMC Contract</a:t>
            </a:r>
          </a:p>
        </p:txBody>
      </p:sp>
      <p:sp>
        <p:nvSpPr>
          <p:cNvPr id="3" name="Content Placeholder 2">
            <a:extLst>
              <a:ext uri="{FF2B5EF4-FFF2-40B4-BE49-F238E27FC236}">
                <a16:creationId xmlns:a16="http://schemas.microsoft.com/office/drawing/2014/main" id="{8E9AD7D0-FEDA-43AB-8B7B-F65DB7470393}"/>
              </a:ext>
            </a:extLst>
          </p:cNvPr>
          <p:cNvSpPr>
            <a:spLocks noGrp="1"/>
          </p:cNvSpPr>
          <p:nvPr>
            <p:ph idx="1"/>
          </p:nvPr>
        </p:nvSpPr>
        <p:spPr/>
        <p:txBody>
          <a:bodyPr>
            <a:normAutofit/>
          </a:bodyPr>
          <a:lstStyle/>
          <a:p>
            <a:r>
              <a:rPr lang="en-US" sz="2800" dirty="0"/>
              <a:t>Contains provisions detailing the FSMC responsibilities in managing the Food Service program in accordance with Child Nutrition Regulations, the Agency - SA agreement, and the goals the Agency hopes to achieve.</a:t>
            </a:r>
          </a:p>
          <a:p>
            <a:r>
              <a:rPr lang="en-US" sz="2800" dirty="0"/>
              <a:t>Identifies responsibilities of both the Agency and FSMC.</a:t>
            </a:r>
          </a:p>
        </p:txBody>
      </p:sp>
      <p:sp>
        <p:nvSpPr>
          <p:cNvPr id="4" name="Slide Number Placeholder 3">
            <a:extLst>
              <a:ext uri="{FF2B5EF4-FFF2-40B4-BE49-F238E27FC236}">
                <a16:creationId xmlns:a16="http://schemas.microsoft.com/office/drawing/2014/main" id="{5F2F7DEB-0670-40E8-BC1F-964646253A8C}"/>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18001990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1F7E6-17FB-48D4-B55A-B09B399F2B92}"/>
              </a:ext>
            </a:extLst>
          </p:cNvPr>
          <p:cNvSpPr>
            <a:spLocks noGrp="1"/>
          </p:cNvSpPr>
          <p:nvPr>
            <p:ph type="title"/>
          </p:nvPr>
        </p:nvSpPr>
        <p:spPr/>
        <p:txBody>
          <a:bodyPr/>
          <a:lstStyle/>
          <a:p>
            <a:r>
              <a:rPr lang="en-US" dirty="0"/>
              <a:t>Timeline</a:t>
            </a:r>
          </a:p>
        </p:txBody>
      </p:sp>
      <p:sp>
        <p:nvSpPr>
          <p:cNvPr id="3" name="Content Placeholder 2">
            <a:extLst>
              <a:ext uri="{FF2B5EF4-FFF2-40B4-BE49-F238E27FC236}">
                <a16:creationId xmlns:a16="http://schemas.microsoft.com/office/drawing/2014/main" id="{92697991-6A8A-4BD6-9125-238B70211FBB}"/>
              </a:ext>
            </a:extLst>
          </p:cNvPr>
          <p:cNvSpPr>
            <a:spLocks noGrp="1"/>
          </p:cNvSpPr>
          <p:nvPr>
            <p:ph idx="1"/>
          </p:nvPr>
        </p:nvSpPr>
        <p:spPr>
          <a:xfrm>
            <a:off x="2589212" y="1779104"/>
            <a:ext cx="8915400" cy="4132118"/>
          </a:xfrm>
        </p:spPr>
        <p:txBody>
          <a:bodyPr>
            <a:normAutofit/>
          </a:bodyPr>
          <a:lstStyle/>
          <a:p>
            <a:r>
              <a:rPr lang="en-US" sz="2400" dirty="0"/>
              <a:t>November 1 – RFP available</a:t>
            </a:r>
          </a:p>
          <a:p>
            <a:r>
              <a:rPr lang="en-US" sz="2400" dirty="0"/>
              <a:t>December 1 – Deadline for requesting RFP prototype </a:t>
            </a:r>
          </a:p>
          <a:p>
            <a:pPr lvl="1"/>
            <a:r>
              <a:rPr lang="en-US" sz="2400" dirty="0"/>
              <a:t>Start completing the information, it takes time.</a:t>
            </a:r>
          </a:p>
          <a:p>
            <a:pPr lvl="1"/>
            <a:endParaRPr lang="en-US" sz="2400" dirty="0"/>
          </a:p>
          <a:p>
            <a:r>
              <a:rPr lang="en-US" sz="2400" dirty="0"/>
              <a:t>January 15 Submit completed RFP package to SA for approval</a:t>
            </a:r>
          </a:p>
          <a:p>
            <a:pPr lvl="1"/>
            <a:r>
              <a:rPr lang="en-US" sz="2400" dirty="0"/>
              <a:t>Be available to make modifications</a:t>
            </a:r>
          </a:p>
        </p:txBody>
      </p:sp>
      <p:sp>
        <p:nvSpPr>
          <p:cNvPr id="4" name="Slide Number Placeholder 3">
            <a:extLst>
              <a:ext uri="{FF2B5EF4-FFF2-40B4-BE49-F238E27FC236}">
                <a16:creationId xmlns:a16="http://schemas.microsoft.com/office/drawing/2014/main" id="{B8DF88FF-C137-4561-9B4A-70B0B3BDA5BF}"/>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3146197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85210-8D4A-400D-8507-E2B5F3C3D5A1}"/>
              </a:ext>
            </a:extLst>
          </p:cNvPr>
          <p:cNvSpPr>
            <a:spLocks noGrp="1"/>
          </p:cNvSpPr>
          <p:nvPr>
            <p:ph type="title"/>
          </p:nvPr>
        </p:nvSpPr>
        <p:spPr>
          <a:xfrm>
            <a:off x="2592925" y="624110"/>
            <a:ext cx="8911687" cy="827003"/>
          </a:xfrm>
        </p:spPr>
        <p:txBody>
          <a:bodyPr/>
          <a:lstStyle/>
          <a:p>
            <a:r>
              <a:rPr lang="en-US" dirty="0"/>
              <a:t>Timeline</a:t>
            </a:r>
          </a:p>
        </p:txBody>
      </p:sp>
      <p:sp>
        <p:nvSpPr>
          <p:cNvPr id="3" name="Content Placeholder 2">
            <a:extLst>
              <a:ext uri="{FF2B5EF4-FFF2-40B4-BE49-F238E27FC236}">
                <a16:creationId xmlns:a16="http://schemas.microsoft.com/office/drawing/2014/main" id="{E8312CCC-2DE4-4976-9D40-0191BD709325}"/>
              </a:ext>
            </a:extLst>
          </p:cNvPr>
          <p:cNvSpPr>
            <a:spLocks noGrp="1"/>
          </p:cNvSpPr>
          <p:nvPr>
            <p:ph idx="1"/>
          </p:nvPr>
        </p:nvSpPr>
        <p:spPr>
          <a:xfrm>
            <a:off x="2589212" y="1560443"/>
            <a:ext cx="8915400" cy="4350779"/>
          </a:xfrm>
        </p:spPr>
        <p:txBody>
          <a:bodyPr>
            <a:normAutofit/>
          </a:bodyPr>
          <a:lstStyle/>
          <a:p>
            <a:r>
              <a:rPr lang="en-US" sz="3200" dirty="0"/>
              <a:t>March 1 – Due date for RFP public notification.  Send notification to FSMCs operating in SD.</a:t>
            </a:r>
          </a:p>
          <a:p>
            <a:r>
              <a:rPr lang="en-US" sz="3200" dirty="0"/>
              <a:t>60 calendar day – Solicitation period after notification made public.</a:t>
            </a:r>
          </a:p>
          <a:p>
            <a:r>
              <a:rPr lang="en-US" sz="3200" dirty="0"/>
              <a:t>10-14 days after notification a pre-proposal meeting on site.</a:t>
            </a:r>
          </a:p>
        </p:txBody>
      </p:sp>
      <p:sp>
        <p:nvSpPr>
          <p:cNvPr id="4" name="Slide Number Placeholder 3">
            <a:extLst>
              <a:ext uri="{FF2B5EF4-FFF2-40B4-BE49-F238E27FC236}">
                <a16:creationId xmlns:a16="http://schemas.microsoft.com/office/drawing/2014/main" id="{D79178AD-6504-4523-89BB-3DB006EF72D6}"/>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3978287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719E2-3D61-4B23-9AF4-D8A100365849}"/>
              </a:ext>
            </a:extLst>
          </p:cNvPr>
          <p:cNvSpPr>
            <a:spLocks noGrp="1"/>
          </p:cNvSpPr>
          <p:nvPr>
            <p:ph type="title"/>
          </p:nvPr>
        </p:nvSpPr>
        <p:spPr/>
        <p:txBody>
          <a:bodyPr/>
          <a:lstStyle/>
          <a:p>
            <a:r>
              <a:rPr lang="en-US" dirty="0"/>
              <a:t>Timeline</a:t>
            </a:r>
          </a:p>
        </p:txBody>
      </p:sp>
      <p:sp>
        <p:nvSpPr>
          <p:cNvPr id="3" name="Content Placeholder 2">
            <a:extLst>
              <a:ext uri="{FF2B5EF4-FFF2-40B4-BE49-F238E27FC236}">
                <a16:creationId xmlns:a16="http://schemas.microsoft.com/office/drawing/2014/main" id="{4DD5E781-2C3B-410C-95D7-043E167E8D4B}"/>
              </a:ext>
            </a:extLst>
          </p:cNvPr>
          <p:cNvSpPr>
            <a:spLocks noGrp="1"/>
          </p:cNvSpPr>
          <p:nvPr>
            <p:ph idx="1"/>
          </p:nvPr>
        </p:nvSpPr>
        <p:spPr>
          <a:xfrm>
            <a:off x="2589212" y="1574800"/>
            <a:ext cx="8915400" cy="4336422"/>
          </a:xfrm>
        </p:spPr>
        <p:txBody>
          <a:bodyPr>
            <a:normAutofit lnSpcReduction="10000"/>
          </a:bodyPr>
          <a:lstStyle/>
          <a:p>
            <a:r>
              <a:rPr lang="en-US" sz="2400" dirty="0"/>
              <a:t>Agency establishes the due date/time for proposals to be received for the RFP.</a:t>
            </a:r>
          </a:p>
          <a:p>
            <a:endParaRPr lang="en-US" sz="2400" dirty="0"/>
          </a:p>
          <a:p>
            <a:r>
              <a:rPr lang="en-US" sz="2400" dirty="0"/>
              <a:t>May 15  - Deadline for SA to receive RFP/Contract/required information.  </a:t>
            </a:r>
          </a:p>
          <a:p>
            <a:pPr lvl="1"/>
            <a:r>
              <a:rPr lang="en-US" sz="2400" dirty="0"/>
              <a:t>SA </a:t>
            </a:r>
            <a:r>
              <a:rPr lang="en-US" sz="2400" b="1" dirty="0"/>
              <a:t>MUST</a:t>
            </a:r>
            <a:r>
              <a:rPr lang="en-US" sz="2400" dirty="0"/>
              <a:t> approve the Contract before it can be signed and implemented.</a:t>
            </a:r>
          </a:p>
          <a:p>
            <a:pPr lvl="1"/>
            <a:endParaRPr lang="en-US" sz="2400" dirty="0"/>
          </a:p>
          <a:p>
            <a:r>
              <a:rPr lang="en-US" sz="2400" dirty="0"/>
              <a:t>July 1 – Start of the new program year and the FSMC contract</a:t>
            </a:r>
            <a:r>
              <a:rPr lang="en-US" sz="2000" dirty="0"/>
              <a:t>.</a:t>
            </a:r>
          </a:p>
        </p:txBody>
      </p:sp>
      <p:sp>
        <p:nvSpPr>
          <p:cNvPr id="4" name="Slide Number Placeholder 3">
            <a:extLst>
              <a:ext uri="{FF2B5EF4-FFF2-40B4-BE49-F238E27FC236}">
                <a16:creationId xmlns:a16="http://schemas.microsoft.com/office/drawing/2014/main" id="{066F9A5A-97B6-4181-AFEB-DCFF3D5FDB96}"/>
              </a:ext>
            </a:extLst>
          </p:cNvPr>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3753269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34DFE-EEEC-47F8-9DAF-EEA87E8818CC}"/>
              </a:ext>
            </a:extLst>
          </p:cNvPr>
          <p:cNvSpPr>
            <a:spLocks noGrp="1"/>
          </p:cNvSpPr>
          <p:nvPr>
            <p:ph type="title"/>
          </p:nvPr>
        </p:nvSpPr>
        <p:spPr>
          <a:xfrm>
            <a:off x="2592925" y="624110"/>
            <a:ext cx="8911687" cy="889380"/>
          </a:xfrm>
        </p:spPr>
        <p:txBody>
          <a:bodyPr/>
          <a:lstStyle/>
          <a:p>
            <a:r>
              <a:rPr lang="en-US" dirty="0"/>
              <a:t>Terminology</a:t>
            </a:r>
          </a:p>
        </p:txBody>
      </p:sp>
      <p:sp>
        <p:nvSpPr>
          <p:cNvPr id="3" name="Content Placeholder 2">
            <a:extLst>
              <a:ext uri="{FF2B5EF4-FFF2-40B4-BE49-F238E27FC236}">
                <a16:creationId xmlns:a16="http://schemas.microsoft.com/office/drawing/2014/main" id="{162EBCD3-1636-4CDA-94C8-5587628AA75A}"/>
              </a:ext>
            </a:extLst>
          </p:cNvPr>
          <p:cNvSpPr>
            <a:spLocks noGrp="1"/>
          </p:cNvSpPr>
          <p:nvPr>
            <p:ph idx="1"/>
          </p:nvPr>
        </p:nvSpPr>
        <p:spPr>
          <a:xfrm>
            <a:off x="2589212" y="1364776"/>
            <a:ext cx="8915400" cy="4546446"/>
          </a:xfrm>
        </p:spPr>
        <p:txBody>
          <a:bodyPr>
            <a:noAutofit/>
          </a:bodyPr>
          <a:lstStyle/>
          <a:p>
            <a:r>
              <a:rPr lang="en-US" sz="2400" dirty="0"/>
              <a:t>Agency – Governing body which has responsibility for administration of one or more entities, and has legal authority to operate Child Nutrition Programs.</a:t>
            </a:r>
          </a:p>
          <a:p>
            <a:r>
              <a:rPr lang="en-US" sz="2400" dirty="0"/>
              <a:t>State Agency (SA) – South Dakota Department of Education – Child and Adult Nutrition Services (CANS)</a:t>
            </a:r>
          </a:p>
          <a:p>
            <a:r>
              <a:rPr lang="en-US" sz="2400" dirty="0"/>
              <a:t>Request for Proposal (RFP) – Type of solicitation document used for the formal procurement method of competitive proposals.</a:t>
            </a:r>
          </a:p>
          <a:p>
            <a:r>
              <a:rPr lang="en-US" sz="2400" dirty="0"/>
              <a:t>Food Service Management Company (FSMC) – A commercial enterprise or a nonprofit organization that enters into a contract with an Agency to manage any aspect of the Child Nutrition Programs.</a:t>
            </a:r>
          </a:p>
        </p:txBody>
      </p:sp>
      <p:sp>
        <p:nvSpPr>
          <p:cNvPr id="4" name="Slide Number Placeholder 3">
            <a:extLst>
              <a:ext uri="{FF2B5EF4-FFF2-40B4-BE49-F238E27FC236}">
                <a16:creationId xmlns:a16="http://schemas.microsoft.com/office/drawing/2014/main" id="{172EAFDE-E7CA-4DB4-9964-1513E882FB25}"/>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44025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D5B45-21ED-45E1-9328-950E8E33C6C2}"/>
              </a:ext>
            </a:extLst>
          </p:cNvPr>
          <p:cNvSpPr>
            <a:spLocks noGrp="1"/>
          </p:cNvSpPr>
          <p:nvPr>
            <p:ph type="title"/>
          </p:nvPr>
        </p:nvSpPr>
        <p:spPr/>
        <p:txBody>
          <a:bodyPr/>
          <a:lstStyle/>
          <a:p>
            <a:r>
              <a:rPr lang="en-US" dirty="0"/>
              <a:t>Agency Completes RFP</a:t>
            </a:r>
          </a:p>
        </p:txBody>
      </p:sp>
      <p:sp>
        <p:nvSpPr>
          <p:cNvPr id="3" name="Content Placeholder 2">
            <a:extLst>
              <a:ext uri="{FF2B5EF4-FFF2-40B4-BE49-F238E27FC236}">
                <a16:creationId xmlns:a16="http://schemas.microsoft.com/office/drawing/2014/main" id="{7441EBC0-FCC3-436E-91B5-7549F90804FF}"/>
              </a:ext>
            </a:extLst>
          </p:cNvPr>
          <p:cNvSpPr>
            <a:spLocks noGrp="1"/>
          </p:cNvSpPr>
          <p:nvPr>
            <p:ph idx="1"/>
          </p:nvPr>
        </p:nvSpPr>
        <p:spPr>
          <a:xfrm>
            <a:off x="2589212" y="1580322"/>
            <a:ext cx="8915400" cy="4330900"/>
          </a:xfrm>
        </p:spPr>
        <p:txBody>
          <a:bodyPr/>
          <a:lstStyle/>
          <a:p>
            <a:r>
              <a:rPr lang="en-US" sz="2000" dirty="0"/>
              <a:t>The RFP details the Agencies current and anticipated foodservice needs:</a:t>
            </a:r>
          </a:p>
          <a:p>
            <a:pPr lvl="1"/>
            <a:r>
              <a:rPr lang="en-US" sz="2000" dirty="0"/>
              <a:t>Programs agency currently participates in</a:t>
            </a:r>
          </a:p>
          <a:p>
            <a:pPr lvl="1"/>
            <a:r>
              <a:rPr lang="en-US" sz="2000" dirty="0"/>
              <a:t>Feeding sites:</a:t>
            </a:r>
          </a:p>
          <a:p>
            <a:pPr lvl="2"/>
            <a:r>
              <a:rPr lang="en-US" sz="2000" dirty="0"/>
              <a:t>Enrollment, Grade Levels, Kitchen Types</a:t>
            </a:r>
          </a:p>
          <a:p>
            <a:pPr lvl="2"/>
            <a:r>
              <a:rPr lang="en-US" sz="2000" dirty="0"/>
              <a:t>Number of Serving Periods</a:t>
            </a:r>
          </a:p>
          <a:p>
            <a:pPr lvl="2"/>
            <a:r>
              <a:rPr lang="en-US" sz="2000" dirty="0"/>
              <a:t>Meal Times</a:t>
            </a:r>
          </a:p>
          <a:p>
            <a:pPr lvl="2"/>
            <a:r>
              <a:rPr lang="en-US" sz="2000" dirty="0"/>
              <a:t>Number of Operating days</a:t>
            </a:r>
          </a:p>
          <a:p>
            <a:pPr lvl="1"/>
            <a:r>
              <a:rPr lang="en-US" sz="2000" dirty="0"/>
              <a:t>Programs planned in the future</a:t>
            </a:r>
          </a:p>
          <a:p>
            <a:pPr lvl="2"/>
            <a:r>
              <a:rPr lang="en-US" sz="2000" dirty="0"/>
              <a:t>Material Change</a:t>
            </a:r>
          </a:p>
          <a:p>
            <a:endParaRPr lang="en-US" dirty="0"/>
          </a:p>
          <a:p>
            <a:pPr marL="914400" lvl="2" indent="0">
              <a:buNone/>
            </a:pPr>
            <a:endParaRPr lang="en-US" dirty="0"/>
          </a:p>
          <a:p>
            <a:pPr lvl="1"/>
            <a:endParaRPr lang="en-US" dirty="0"/>
          </a:p>
        </p:txBody>
      </p:sp>
      <p:sp>
        <p:nvSpPr>
          <p:cNvPr id="4" name="Slide Number Placeholder 3">
            <a:extLst>
              <a:ext uri="{FF2B5EF4-FFF2-40B4-BE49-F238E27FC236}">
                <a16:creationId xmlns:a16="http://schemas.microsoft.com/office/drawing/2014/main" id="{49D66A63-E86D-462B-A770-E890C58637FE}"/>
              </a:ext>
            </a:extLst>
          </p:cNvPr>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42089614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6F231-E8FE-40BA-8EDF-F85636301089}"/>
              </a:ext>
            </a:extLst>
          </p:cNvPr>
          <p:cNvSpPr>
            <a:spLocks noGrp="1"/>
          </p:cNvSpPr>
          <p:nvPr>
            <p:ph type="title"/>
          </p:nvPr>
        </p:nvSpPr>
        <p:spPr>
          <a:xfrm>
            <a:off x="2592925" y="624110"/>
            <a:ext cx="8911687" cy="976090"/>
          </a:xfrm>
        </p:spPr>
        <p:txBody>
          <a:bodyPr/>
          <a:lstStyle/>
          <a:p>
            <a:r>
              <a:rPr lang="en-US" dirty="0"/>
              <a:t>Agency Completes RFP</a:t>
            </a:r>
          </a:p>
        </p:txBody>
      </p:sp>
      <p:sp>
        <p:nvSpPr>
          <p:cNvPr id="3" name="Content Placeholder 2">
            <a:extLst>
              <a:ext uri="{FF2B5EF4-FFF2-40B4-BE49-F238E27FC236}">
                <a16:creationId xmlns:a16="http://schemas.microsoft.com/office/drawing/2014/main" id="{B40BE1AF-0CEC-413C-BE5F-05F9913DF5E8}"/>
              </a:ext>
            </a:extLst>
          </p:cNvPr>
          <p:cNvSpPr>
            <a:spLocks noGrp="1"/>
          </p:cNvSpPr>
          <p:nvPr>
            <p:ph idx="1"/>
          </p:nvPr>
        </p:nvSpPr>
        <p:spPr>
          <a:xfrm>
            <a:off x="2589212" y="1779104"/>
            <a:ext cx="8915400" cy="4132118"/>
          </a:xfrm>
        </p:spPr>
        <p:txBody>
          <a:bodyPr>
            <a:normAutofit lnSpcReduction="10000"/>
          </a:bodyPr>
          <a:lstStyle/>
          <a:p>
            <a:r>
              <a:rPr lang="en-US" sz="2000" dirty="0"/>
              <a:t>Foodservice Budget</a:t>
            </a:r>
          </a:p>
          <a:p>
            <a:pPr lvl="1"/>
            <a:r>
              <a:rPr lang="en-US" sz="2000" dirty="0"/>
              <a:t>Labor Costs</a:t>
            </a:r>
          </a:p>
          <a:p>
            <a:pPr lvl="1"/>
            <a:r>
              <a:rPr lang="en-US" sz="2000" dirty="0"/>
              <a:t>Food Costs</a:t>
            </a:r>
          </a:p>
          <a:p>
            <a:pPr lvl="1"/>
            <a:r>
              <a:rPr lang="en-US" sz="2000" dirty="0"/>
              <a:t>Other Costs</a:t>
            </a:r>
          </a:p>
          <a:p>
            <a:pPr lvl="1"/>
            <a:r>
              <a:rPr lang="en-US" sz="2000" dirty="0"/>
              <a:t>Revenue</a:t>
            </a:r>
          </a:p>
          <a:p>
            <a:pPr lvl="1"/>
            <a:r>
              <a:rPr lang="en-US" sz="2000" dirty="0"/>
              <a:t>US Foods Entitlement/Actual Usage</a:t>
            </a:r>
          </a:p>
          <a:p>
            <a:r>
              <a:rPr lang="en-US" sz="2000" dirty="0"/>
              <a:t>Reimbursement Claims </a:t>
            </a:r>
          </a:p>
          <a:p>
            <a:r>
              <a:rPr lang="en-US" sz="2000" dirty="0"/>
              <a:t>Current/Anticipated Paid Student/Adult Meal Prices and Ala Carte Prices</a:t>
            </a:r>
          </a:p>
          <a:p>
            <a:r>
              <a:rPr lang="en-US" sz="2000" dirty="0"/>
              <a:t>Charge Policy</a:t>
            </a:r>
            <a:r>
              <a:rPr lang="en-US" dirty="0"/>
              <a:t>	</a:t>
            </a:r>
          </a:p>
        </p:txBody>
      </p:sp>
      <p:sp>
        <p:nvSpPr>
          <p:cNvPr id="4" name="Slide Number Placeholder 3">
            <a:extLst>
              <a:ext uri="{FF2B5EF4-FFF2-40B4-BE49-F238E27FC236}">
                <a16:creationId xmlns:a16="http://schemas.microsoft.com/office/drawing/2014/main" id="{DCED0F6B-457B-462B-9635-C3A4AAF3D742}"/>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1761070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02C18-4548-433E-AB75-1685AB9E9C03}"/>
              </a:ext>
            </a:extLst>
          </p:cNvPr>
          <p:cNvSpPr>
            <a:spLocks noGrp="1"/>
          </p:cNvSpPr>
          <p:nvPr>
            <p:ph type="title"/>
          </p:nvPr>
        </p:nvSpPr>
        <p:spPr/>
        <p:txBody>
          <a:bodyPr/>
          <a:lstStyle/>
          <a:p>
            <a:r>
              <a:rPr lang="en-US" dirty="0"/>
              <a:t>Agency Completes RFP</a:t>
            </a:r>
          </a:p>
        </p:txBody>
      </p:sp>
      <p:sp>
        <p:nvSpPr>
          <p:cNvPr id="3" name="Content Placeholder 2">
            <a:extLst>
              <a:ext uri="{FF2B5EF4-FFF2-40B4-BE49-F238E27FC236}">
                <a16:creationId xmlns:a16="http://schemas.microsoft.com/office/drawing/2014/main" id="{C79F58F9-DA4C-4875-9299-E52DAF7290EE}"/>
              </a:ext>
            </a:extLst>
          </p:cNvPr>
          <p:cNvSpPr>
            <a:spLocks noGrp="1"/>
          </p:cNvSpPr>
          <p:nvPr>
            <p:ph idx="1"/>
          </p:nvPr>
        </p:nvSpPr>
        <p:spPr>
          <a:xfrm>
            <a:off x="2589212" y="1739900"/>
            <a:ext cx="8915400" cy="4171322"/>
          </a:xfrm>
        </p:spPr>
        <p:txBody>
          <a:bodyPr>
            <a:normAutofit/>
          </a:bodyPr>
          <a:lstStyle/>
          <a:p>
            <a:r>
              <a:rPr lang="en-US" sz="2400" dirty="0"/>
              <a:t>Food Service Staff</a:t>
            </a:r>
          </a:p>
          <a:p>
            <a:pPr lvl="1"/>
            <a:r>
              <a:rPr lang="en-US" sz="2400" dirty="0"/>
              <a:t>FSMC will have a Food Service Director</a:t>
            </a:r>
          </a:p>
          <a:p>
            <a:pPr lvl="1"/>
            <a:r>
              <a:rPr lang="en-US" sz="2400" dirty="0"/>
              <a:t>Food Service Staff – can be either Agency staff or FSMC staff</a:t>
            </a:r>
          </a:p>
          <a:p>
            <a:pPr lvl="1"/>
            <a:r>
              <a:rPr lang="en-US" sz="2400" dirty="0"/>
              <a:t>Agency is required to have a Contract Manager, or Food Service Director </a:t>
            </a:r>
          </a:p>
          <a:p>
            <a:pPr lvl="2"/>
            <a:r>
              <a:rPr lang="en-US" sz="2400" dirty="0"/>
              <a:t>Must meet Professional Standards requirements.</a:t>
            </a:r>
          </a:p>
        </p:txBody>
      </p:sp>
      <p:sp>
        <p:nvSpPr>
          <p:cNvPr id="4" name="Slide Number Placeholder 3">
            <a:extLst>
              <a:ext uri="{FF2B5EF4-FFF2-40B4-BE49-F238E27FC236}">
                <a16:creationId xmlns:a16="http://schemas.microsoft.com/office/drawing/2014/main" id="{856592F0-B66E-45C7-A649-C2AF5D32AC69}"/>
              </a:ext>
            </a:extLst>
          </p:cNvPr>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30881872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037A2-52F6-4DE6-8969-F722FC0FCAB8}"/>
              </a:ext>
            </a:extLst>
          </p:cNvPr>
          <p:cNvSpPr>
            <a:spLocks noGrp="1"/>
          </p:cNvSpPr>
          <p:nvPr>
            <p:ph type="title"/>
          </p:nvPr>
        </p:nvSpPr>
        <p:spPr/>
        <p:txBody>
          <a:bodyPr/>
          <a:lstStyle/>
          <a:p>
            <a:r>
              <a:rPr lang="en-US" dirty="0"/>
              <a:t>Agency Completes RFP</a:t>
            </a:r>
          </a:p>
        </p:txBody>
      </p:sp>
      <p:sp>
        <p:nvSpPr>
          <p:cNvPr id="3" name="Content Placeholder 2">
            <a:extLst>
              <a:ext uri="{FF2B5EF4-FFF2-40B4-BE49-F238E27FC236}">
                <a16:creationId xmlns:a16="http://schemas.microsoft.com/office/drawing/2014/main" id="{EC142E87-4EF9-4A44-A065-C77254F50F06}"/>
              </a:ext>
            </a:extLst>
          </p:cNvPr>
          <p:cNvSpPr>
            <a:spLocks noGrp="1"/>
          </p:cNvSpPr>
          <p:nvPr>
            <p:ph idx="1"/>
          </p:nvPr>
        </p:nvSpPr>
        <p:spPr/>
        <p:txBody>
          <a:bodyPr>
            <a:normAutofit/>
          </a:bodyPr>
          <a:lstStyle/>
          <a:p>
            <a:r>
              <a:rPr lang="en-US" sz="2800" dirty="0"/>
              <a:t>Current program</a:t>
            </a:r>
          </a:p>
          <a:p>
            <a:pPr lvl="1"/>
            <a:r>
              <a:rPr lang="en-US" sz="2800" dirty="0"/>
              <a:t>What would you like to keep or change</a:t>
            </a:r>
          </a:p>
          <a:p>
            <a:pPr lvl="1"/>
            <a:endParaRPr lang="en-US" sz="2800" dirty="0"/>
          </a:p>
          <a:p>
            <a:r>
              <a:rPr lang="en-US" sz="2800" dirty="0"/>
              <a:t>Are there services, menu choices, or customer surveys the Agency is requesting?</a:t>
            </a:r>
          </a:p>
        </p:txBody>
      </p:sp>
      <p:sp>
        <p:nvSpPr>
          <p:cNvPr id="4" name="Slide Number Placeholder 3">
            <a:extLst>
              <a:ext uri="{FF2B5EF4-FFF2-40B4-BE49-F238E27FC236}">
                <a16:creationId xmlns:a16="http://schemas.microsoft.com/office/drawing/2014/main" id="{2976ADA6-76FB-4EC1-A146-3363504B24BC}"/>
              </a:ext>
            </a:extLst>
          </p:cNvPr>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35301991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8798B-62DD-4915-A90F-6B9D67D1CB28}"/>
              </a:ext>
            </a:extLst>
          </p:cNvPr>
          <p:cNvSpPr>
            <a:spLocks noGrp="1"/>
          </p:cNvSpPr>
          <p:nvPr>
            <p:ph type="title"/>
          </p:nvPr>
        </p:nvSpPr>
        <p:spPr/>
        <p:txBody>
          <a:bodyPr/>
          <a:lstStyle/>
          <a:p>
            <a:r>
              <a:rPr lang="en-US" dirty="0"/>
              <a:t>Agency RFP Development</a:t>
            </a:r>
          </a:p>
        </p:txBody>
      </p:sp>
      <p:sp>
        <p:nvSpPr>
          <p:cNvPr id="3" name="Content Placeholder 2">
            <a:extLst>
              <a:ext uri="{FF2B5EF4-FFF2-40B4-BE49-F238E27FC236}">
                <a16:creationId xmlns:a16="http://schemas.microsoft.com/office/drawing/2014/main" id="{C10C7624-1AE0-46A4-843C-524F6A14C88C}"/>
              </a:ext>
            </a:extLst>
          </p:cNvPr>
          <p:cNvSpPr>
            <a:spLocks noGrp="1"/>
          </p:cNvSpPr>
          <p:nvPr>
            <p:ph idx="1"/>
          </p:nvPr>
        </p:nvSpPr>
        <p:spPr/>
        <p:txBody>
          <a:bodyPr>
            <a:normAutofit/>
          </a:bodyPr>
          <a:lstStyle/>
          <a:p>
            <a:r>
              <a:rPr lang="en-US" sz="3200" dirty="0"/>
              <a:t>Agency may request a specified guaranteed year-end balance in the non-profit foodservice account.</a:t>
            </a:r>
          </a:p>
          <a:p>
            <a:pPr lvl="1"/>
            <a:r>
              <a:rPr lang="en-US" sz="3200" dirty="0"/>
              <a:t>Replace or purchase new equipment</a:t>
            </a:r>
          </a:p>
        </p:txBody>
      </p:sp>
      <p:sp>
        <p:nvSpPr>
          <p:cNvPr id="4" name="Slide Number Placeholder 3">
            <a:extLst>
              <a:ext uri="{FF2B5EF4-FFF2-40B4-BE49-F238E27FC236}">
                <a16:creationId xmlns:a16="http://schemas.microsoft.com/office/drawing/2014/main" id="{D6796742-E460-41D7-9720-4E85FE905EC1}"/>
              </a:ext>
            </a:extLst>
          </p:cNvPr>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25062900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EAB1D-964E-43B5-B031-464D443181EE}"/>
              </a:ext>
            </a:extLst>
          </p:cNvPr>
          <p:cNvSpPr>
            <a:spLocks noGrp="1"/>
          </p:cNvSpPr>
          <p:nvPr>
            <p:ph type="title"/>
          </p:nvPr>
        </p:nvSpPr>
        <p:spPr/>
        <p:txBody>
          <a:bodyPr/>
          <a:lstStyle/>
          <a:p>
            <a:r>
              <a:rPr lang="en-US" dirty="0"/>
              <a:t>Agency Completes RFP</a:t>
            </a:r>
          </a:p>
        </p:txBody>
      </p:sp>
      <p:sp>
        <p:nvSpPr>
          <p:cNvPr id="3" name="Content Placeholder 2">
            <a:extLst>
              <a:ext uri="{FF2B5EF4-FFF2-40B4-BE49-F238E27FC236}">
                <a16:creationId xmlns:a16="http://schemas.microsoft.com/office/drawing/2014/main" id="{BBF9BB8B-0322-4975-B69F-BD3FEF712A0D}"/>
              </a:ext>
            </a:extLst>
          </p:cNvPr>
          <p:cNvSpPr>
            <a:spLocks noGrp="1"/>
          </p:cNvSpPr>
          <p:nvPr>
            <p:ph idx="1"/>
          </p:nvPr>
        </p:nvSpPr>
        <p:spPr/>
        <p:txBody>
          <a:bodyPr/>
          <a:lstStyle/>
          <a:p>
            <a:r>
              <a:rPr lang="en-US" sz="2800" dirty="0"/>
              <a:t>Proposal award criteria is specified in the RFP/Contract.</a:t>
            </a:r>
          </a:p>
          <a:p>
            <a:endParaRPr lang="en-US" sz="2800" dirty="0"/>
          </a:p>
          <a:p>
            <a:r>
              <a:rPr lang="en-US" sz="2800" dirty="0"/>
              <a:t>Agency assigns points to each criteria.</a:t>
            </a:r>
          </a:p>
          <a:p>
            <a:endParaRPr lang="en-US" sz="2800" dirty="0"/>
          </a:p>
          <a:p>
            <a:r>
              <a:rPr lang="en-US" sz="2800" dirty="0"/>
              <a:t>Price must be the highest scored criteria</a:t>
            </a:r>
            <a:r>
              <a:rPr lang="en-US" dirty="0"/>
              <a:t>.</a:t>
            </a:r>
          </a:p>
        </p:txBody>
      </p:sp>
      <p:sp>
        <p:nvSpPr>
          <p:cNvPr id="4" name="Slide Number Placeholder 3">
            <a:extLst>
              <a:ext uri="{FF2B5EF4-FFF2-40B4-BE49-F238E27FC236}">
                <a16:creationId xmlns:a16="http://schemas.microsoft.com/office/drawing/2014/main" id="{7F60892E-EA5B-45F4-BE62-B014CA47C843}"/>
              </a:ext>
            </a:extLst>
          </p:cNvPr>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30375025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1E90D-A5B8-411E-AE75-E554CB3F969E}"/>
              </a:ext>
            </a:extLst>
          </p:cNvPr>
          <p:cNvSpPr>
            <a:spLocks noGrp="1"/>
          </p:cNvSpPr>
          <p:nvPr>
            <p:ph type="title"/>
          </p:nvPr>
        </p:nvSpPr>
        <p:spPr>
          <a:xfrm>
            <a:off x="2592925" y="624110"/>
            <a:ext cx="8911687" cy="995968"/>
          </a:xfrm>
        </p:spPr>
        <p:txBody>
          <a:bodyPr/>
          <a:lstStyle/>
          <a:p>
            <a:r>
              <a:rPr lang="en-US" dirty="0"/>
              <a:t>RFP Package Submitted to SA</a:t>
            </a:r>
          </a:p>
        </p:txBody>
      </p:sp>
      <p:sp>
        <p:nvSpPr>
          <p:cNvPr id="3" name="Content Placeholder 2">
            <a:extLst>
              <a:ext uri="{FF2B5EF4-FFF2-40B4-BE49-F238E27FC236}">
                <a16:creationId xmlns:a16="http://schemas.microsoft.com/office/drawing/2014/main" id="{374EC963-055F-4B6B-A529-45111ACC63F7}"/>
              </a:ext>
            </a:extLst>
          </p:cNvPr>
          <p:cNvSpPr>
            <a:spLocks noGrp="1"/>
          </p:cNvSpPr>
          <p:nvPr>
            <p:ph idx="1"/>
          </p:nvPr>
        </p:nvSpPr>
        <p:spPr>
          <a:xfrm>
            <a:off x="2589212" y="1858617"/>
            <a:ext cx="8915400" cy="4052605"/>
          </a:xfrm>
        </p:spPr>
        <p:txBody>
          <a:bodyPr>
            <a:normAutofit/>
          </a:bodyPr>
          <a:lstStyle/>
          <a:p>
            <a:r>
              <a:rPr lang="en-US" sz="2800" dirty="0"/>
              <a:t>Entire RFP packet, including all exhibits and attachments, must be submitted to the SA for approval PRIOR to publishing in the newspaper.</a:t>
            </a:r>
          </a:p>
          <a:p>
            <a:endParaRPr lang="en-US" sz="2800" dirty="0"/>
          </a:p>
          <a:p>
            <a:r>
              <a:rPr lang="en-US" sz="2800" dirty="0"/>
              <a:t>Notification must appear once and emailed to all FSMC contacts on the SA provided list. </a:t>
            </a:r>
          </a:p>
        </p:txBody>
      </p:sp>
      <p:sp>
        <p:nvSpPr>
          <p:cNvPr id="4" name="Slide Number Placeholder 3">
            <a:extLst>
              <a:ext uri="{FF2B5EF4-FFF2-40B4-BE49-F238E27FC236}">
                <a16:creationId xmlns:a16="http://schemas.microsoft.com/office/drawing/2014/main" id="{CB91B53C-57A2-4273-976F-32075DACF142}"/>
              </a:ext>
            </a:extLst>
          </p:cNvPr>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3569282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7ECDF-710E-47FF-A6D4-719689DD5051}"/>
              </a:ext>
            </a:extLst>
          </p:cNvPr>
          <p:cNvSpPr>
            <a:spLocks noGrp="1"/>
          </p:cNvSpPr>
          <p:nvPr>
            <p:ph type="title"/>
          </p:nvPr>
        </p:nvSpPr>
        <p:spPr/>
        <p:txBody>
          <a:bodyPr/>
          <a:lstStyle/>
          <a:p>
            <a:r>
              <a:rPr lang="en-US" dirty="0"/>
              <a:t>Solicitation Period</a:t>
            </a:r>
          </a:p>
        </p:txBody>
      </p:sp>
      <p:sp>
        <p:nvSpPr>
          <p:cNvPr id="3" name="Content Placeholder 2">
            <a:extLst>
              <a:ext uri="{FF2B5EF4-FFF2-40B4-BE49-F238E27FC236}">
                <a16:creationId xmlns:a16="http://schemas.microsoft.com/office/drawing/2014/main" id="{4841395A-AA69-4FB4-982D-A8458A9617ED}"/>
              </a:ext>
            </a:extLst>
          </p:cNvPr>
          <p:cNvSpPr>
            <a:spLocks noGrp="1"/>
          </p:cNvSpPr>
          <p:nvPr>
            <p:ph idx="1"/>
          </p:nvPr>
        </p:nvSpPr>
        <p:spPr/>
        <p:txBody>
          <a:bodyPr>
            <a:noAutofit/>
          </a:bodyPr>
          <a:lstStyle/>
          <a:p>
            <a:r>
              <a:rPr lang="en-US" sz="2800" dirty="0"/>
              <a:t>60 calendar days from public notification date until due date for proposals.</a:t>
            </a:r>
          </a:p>
          <a:p>
            <a:r>
              <a:rPr lang="en-US" sz="2800" dirty="0"/>
              <a:t>Pre-proposal on-site meeting</a:t>
            </a:r>
          </a:p>
          <a:p>
            <a:r>
              <a:rPr lang="en-US" sz="2800" dirty="0"/>
              <a:t>SFA documents and responds to questions from FSMCs throughout the solicitation period. </a:t>
            </a:r>
          </a:p>
          <a:p>
            <a:pPr lvl="1"/>
            <a:r>
              <a:rPr lang="en-US" sz="2800" dirty="0"/>
              <a:t>Share with all potential respondents. </a:t>
            </a:r>
          </a:p>
        </p:txBody>
      </p:sp>
      <p:sp>
        <p:nvSpPr>
          <p:cNvPr id="4" name="Slide Number Placeholder 3">
            <a:extLst>
              <a:ext uri="{FF2B5EF4-FFF2-40B4-BE49-F238E27FC236}">
                <a16:creationId xmlns:a16="http://schemas.microsoft.com/office/drawing/2014/main" id="{4C6A6313-62FB-4344-B231-4A85C975B785}"/>
              </a:ext>
            </a:extLst>
          </p:cNvPr>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24423359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3AEB8-D558-4B6C-BA05-A770EE2EFCCC}"/>
              </a:ext>
            </a:extLst>
          </p:cNvPr>
          <p:cNvSpPr>
            <a:spLocks noGrp="1"/>
          </p:cNvSpPr>
          <p:nvPr>
            <p:ph type="title"/>
          </p:nvPr>
        </p:nvSpPr>
        <p:spPr/>
        <p:txBody>
          <a:bodyPr/>
          <a:lstStyle/>
          <a:p>
            <a:r>
              <a:rPr lang="en-US" dirty="0"/>
              <a:t>Due Date for Proposals</a:t>
            </a:r>
          </a:p>
        </p:txBody>
      </p:sp>
      <p:sp>
        <p:nvSpPr>
          <p:cNvPr id="3" name="Content Placeholder 2">
            <a:extLst>
              <a:ext uri="{FF2B5EF4-FFF2-40B4-BE49-F238E27FC236}">
                <a16:creationId xmlns:a16="http://schemas.microsoft.com/office/drawing/2014/main" id="{C22DD874-7372-4DF9-8066-6BAAE3C7BFF9}"/>
              </a:ext>
            </a:extLst>
          </p:cNvPr>
          <p:cNvSpPr>
            <a:spLocks noGrp="1"/>
          </p:cNvSpPr>
          <p:nvPr>
            <p:ph idx="1"/>
          </p:nvPr>
        </p:nvSpPr>
        <p:spPr/>
        <p:txBody>
          <a:bodyPr/>
          <a:lstStyle/>
          <a:p>
            <a:r>
              <a:rPr lang="en-US" sz="2800" dirty="0"/>
              <a:t>Proposals must be received by the date and time specified in the RFP.</a:t>
            </a:r>
          </a:p>
          <a:p>
            <a:endParaRPr lang="en-US" sz="2800" dirty="0"/>
          </a:p>
          <a:p>
            <a:r>
              <a:rPr lang="en-US" sz="2800" dirty="0"/>
              <a:t>Proposals can be opened at that time, but no information is announced.</a:t>
            </a:r>
          </a:p>
          <a:p>
            <a:pPr marL="0" indent="0">
              <a:buNone/>
            </a:pPr>
            <a:endParaRPr lang="en-US" dirty="0"/>
          </a:p>
        </p:txBody>
      </p:sp>
      <p:sp>
        <p:nvSpPr>
          <p:cNvPr id="4" name="Slide Number Placeholder 3">
            <a:extLst>
              <a:ext uri="{FF2B5EF4-FFF2-40B4-BE49-F238E27FC236}">
                <a16:creationId xmlns:a16="http://schemas.microsoft.com/office/drawing/2014/main" id="{7C9AE415-E5D5-498F-B549-E217E03901B2}"/>
              </a:ext>
            </a:extLst>
          </p:cNvPr>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val="41448216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DB8F-E927-41AC-87B3-1725D376F13D}"/>
              </a:ext>
            </a:extLst>
          </p:cNvPr>
          <p:cNvSpPr>
            <a:spLocks noGrp="1"/>
          </p:cNvSpPr>
          <p:nvPr>
            <p:ph type="title"/>
          </p:nvPr>
        </p:nvSpPr>
        <p:spPr/>
        <p:txBody>
          <a:bodyPr/>
          <a:lstStyle/>
          <a:p>
            <a:r>
              <a:rPr lang="en-US" dirty="0"/>
              <a:t>Proposal Evaluation Committee</a:t>
            </a:r>
          </a:p>
        </p:txBody>
      </p:sp>
      <p:sp>
        <p:nvSpPr>
          <p:cNvPr id="3" name="Content Placeholder 2">
            <a:extLst>
              <a:ext uri="{FF2B5EF4-FFF2-40B4-BE49-F238E27FC236}">
                <a16:creationId xmlns:a16="http://schemas.microsoft.com/office/drawing/2014/main" id="{CD8C2B7E-4349-4FD7-BB9E-5F68EC283924}"/>
              </a:ext>
            </a:extLst>
          </p:cNvPr>
          <p:cNvSpPr>
            <a:spLocks noGrp="1"/>
          </p:cNvSpPr>
          <p:nvPr>
            <p:ph idx="1"/>
          </p:nvPr>
        </p:nvSpPr>
        <p:spPr>
          <a:xfrm>
            <a:off x="2589212" y="1746913"/>
            <a:ext cx="8915400" cy="4164309"/>
          </a:xfrm>
        </p:spPr>
        <p:txBody>
          <a:bodyPr/>
          <a:lstStyle/>
          <a:p>
            <a:r>
              <a:rPr lang="en-US" sz="2800" dirty="0"/>
              <a:t>Committee Members – Familiar with the goals of the agency and requirements of the RFP.</a:t>
            </a:r>
          </a:p>
          <a:p>
            <a:r>
              <a:rPr lang="en-US" sz="2800" dirty="0"/>
              <a:t>Experience in the following is beneficial:</a:t>
            </a:r>
          </a:p>
          <a:p>
            <a:pPr lvl="1"/>
            <a:r>
              <a:rPr lang="en-US" sz="2800" dirty="0"/>
              <a:t>School Food Service</a:t>
            </a:r>
          </a:p>
          <a:p>
            <a:pPr lvl="1"/>
            <a:r>
              <a:rPr lang="en-US" sz="2800" dirty="0"/>
              <a:t>Financial Management</a:t>
            </a:r>
          </a:p>
          <a:p>
            <a:pPr lvl="1"/>
            <a:r>
              <a:rPr lang="en-US" sz="2800" dirty="0"/>
              <a:t>Evaluating Proposals</a:t>
            </a:r>
          </a:p>
          <a:p>
            <a:pPr marL="457200" lvl="1" indent="0">
              <a:buNone/>
            </a:pPr>
            <a:endParaRPr lang="en-US" dirty="0"/>
          </a:p>
        </p:txBody>
      </p:sp>
      <p:sp>
        <p:nvSpPr>
          <p:cNvPr id="4" name="Slide Number Placeholder 3">
            <a:extLst>
              <a:ext uri="{FF2B5EF4-FFF2-40B4-BE49-F238E27FC236}">
                <a16:creationId xmlns:a16="http://schemas.microsoft.com/office/drawing/2014/main" id="{9A9109B5-C0C6-46C4-9445-6D983A61CBB8}"/>
              </a:ext>
            </a:extLst>
          </p:cNvPr>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825028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2D91D-C465-471E-9B0D-1469009C4C75}"/>
              </a:ext>
            </a:extLst>
          </p:cNvPr>
          <p:cNvSpPr>
            <a:spLocks noGrp="1"/>
          </p:cNvSpPr>
          <p:nvPr>
            <p:ph type="title"/>
          </p:nvPr>
        </p:nvSpPr>
        <p:spPr>
          <a:xfrm>
            <a:off x="2592925" y="624110"/>
            <a:ext cx="8911687" cy="797186"/>
          </a:xfrm>
        </p:spPr>
        <p:txBody>
          <a:bodyPr/>
          <a:lstStyle/>
          <a:p>
            <a:r>
              <a:rPr lang="en-US" dirty="0"/>
              <a:t>Topics</a:t>
            </a:r>
          </a:p>
        </p:txBody>
      </p:sp>
      <p:sp>
        <p:nvSpPr>
          <p:cNvPr id="3" name="Content Placeholder 2">
            <a:extLst>
              <a:ext uri="{FF2B5EF4-FFF2-40B4-BE49-F238E27FC236}">
                <a16:creationId xmlns:a16="http://schemas.microsoft.com/office/drawing/2014/main" id="{F807E90A-CD6E-455E-A29F-FFB7AA0E468A}"/>
              </a:ext>
            </a:extLst>
          </p:cNvPr>
          <p:cNvSpPr>
            <a:spLocks noGrp="1"/>
          </p:cNvSpPr>
          <p:nvPr>
            <p:ph idx="1"/>
          </p:nvPr>
        </p:nvSpPr>
        <p:spPr>
          <a:xfrm>
            <a:off x="2589212" y="1421296"/>
            <a:ext cx="8915400" cy="4489926"/>
          </a:xfrm>
        </p:spPr>
        <p:txBody>
          <a:bodyPr>
            <a:normAutofit/>
          </a:bodyPr>
          <a:lstStyle/>
          <a:p>
            <a:r>
              <a:rPr lang="en-US" sz="2800" dirty="0"/>
              <a:t>State Agencies role in the contracting process</a:t>
            </a:r>
          </a:p>
          <a:p>
            <a:r>
              <a:rPr lang="en-US" sz="2800" dirty="0"/>
              <a:t>Items to consider</a:t>
            </a:r>
          </a:p>
          <a:p>
            <a:r>
              <a:rPr lang="en-US" sz="2800" dirty="0"/>
              <a:t>Fixed Price FSMC RFP</a:t>
            </a:r>
          </a:p>
          <a:p>
            <a:r>
              <a:rPr lang="en-US" sz="2800" dirty="0"/>
              <a:t>Timeline</a:t>
            </a:r>
          </a:p>
          <a:p>
            <a:r>
              <a:rPr lang="en-US" sz="2800" dirty="0"/>
              <a:t>Agencies completion of RFP</a:t>
            </a:r>
          </a:p>
          <a:p>
            <a:r>
              <a:rPr lang="en-US" sz="2800" dirty="0"/>
              <a:t>Evaluation of FSMC Proposals by the Agency</a:t>
            </a:r>
          </a:p>
          <a:p>
            <a:r>
              <a:rPr lang="en-US" sz="2800" dirty="0"/>
              <a:t>SA’s approval of FSMC Proposal</a:t>
            </a:r>
          </a:p>
          <a:p>
            <a:r>
              <a:rPr lang="en-US" sz="2800" dirty="0"/>
              <a:t>Requirement to monitor the FSMC Contract </a:t>
            </a:r>
          </a:p>
        </p:txBody>
      </p:sp>
      <p:sp>
        <p:nvSpPr>
          <p:cNvPr id="5" name="Slide Number Placeholder 4">
            <a:extLst>
              <a:ext uri="{FF2B5EF4-FFF2-40B4-BE49-F238E27FC236}">
                <a16:creationId xmlns:a16="http://schemas.microsoft.com/office/drawing/2014/main" id="{F21457A6-AB16-42B1-870E-A3E767F3BE0D}"/>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6216430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043EF-5E9A-45B0-B84C-241B9945FDE2}"/>
              </a:ext>
            </a:extLst>
          </p:cNvPr>
          <p:cNvSpPr>
            <a:spLocks noGrp="1"/>
          </p:cNvSpPr>
          <p:nvPr>
            <p:ph type="title"/>
          </p:nvPr>
        </p:nvSpPr>
        <p:spPr/>
        <p:txBody>
          <a:bodyPr/>
          <a:lstStyle/>
          <a:p>
            <a:r>
              <a:rPr lang="en-US" dirty="0"/>
              <a:t>Proposal Evaluation Committee</a:t>
            </a:r>
          </a:p>
        </p:txBody>
      </p:sp>
      <p:sp>
        <p:nvSpPr>
          <p:cNvPr id="3" name="Content Placeholder 2">
            <a:extLst>
              <a:ext uri="{FF2B5EF4-FFF2-40B4-BE49-F238E27FC236}">
                <a16:creationId xmlns:a16="http://schemas.microsoft.com/office/drawing/2014/main" id="{CF2B916D-C15B-40DC-B5AA-ED7F3D3CDB01}"/>
              </a:ext>
            </a:extLst>
          </p:cNvPr>
          <p:cNvSpPr>
            <a:spLocks noGrp="1"/>
          </p:cNvSpPr>
          <p:nvPr>
            <p:ph idx="1"/>
          </p:nvPr>
        </p:nvSpPr>
        <p:spPr/>
        <p:txBody>
          <a:bodyPr>
            <a:normAutofit/>
          </a:bodyPr>
          <a:lstStyle/>
          <a:p>
            <a:r>
              <a:rPr lang="en-US" sz="2800" dirty="0"/>
              <a:t>Reviews proposals on completeness</a:t>
            </a:r>
          </a:p>
          <a:p>
            <a:r>
              <a:rPr lang="en-US" sz="2800" dirty="0"/>
              <a:t>Scores each proposal independently without comparison to other proposals.</a:t>
            </a:r>
          </a:p>
          <a:p>
            <a:r>
              <a:rPr lang="en-US" sz="2800" dirty="0"/>
              <a:t>Only scoring criteria listed in the RFP can be used. </a:t>
            </a:r>
          </a:p>
        </p:txBody>
      </p:sp>
      <p:sp>
        <p:nvSpPr>
          <p:cNvPr id="4" name="Slide Number Placeholder 3">
            <a:extLst>
              <a:ext uri="{FF2B5EF4-FFF2-40B4-BE49-F238E27FC236}">
                <a16:creationId xmlns:a16="http://schemas.microsoft.com/office/drawing/2014/main" id="{D73D0B68-C47E-4565-9BC0-17BBF5F4DBC5}"/>
              </a:ext>
            </a:extLst>
          </p:cNvPr>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val="7285541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A2CDC-6F0E-4BDE-8248-A064EF00868B}"/>
              </a:ext>
            </a:extLst>
          </p:cNvPr>
          <p:cNvSpPr>
            <a:spLocks noGrp="1"/>
          </p:cNvSpPr>
          <p:nvPr>
            <p:ph type="title"/>
          </p:nvPr>
        </p:nvSpPr>
        <p:spPr/>
        <p:txBody>
          <a:bodyPr/>
          <a:lstStyle/>
          <a:p>
            <a:r>
              <a:rPr lang="en-US" dirty="0"/>
              <a:t>Proposal Evaluation Committee</a:t>
            </a:r>
          </a:p>
        </p:txBody>
      </p:sp>
      <p:sp>
        <p:nvSpPr>
          <p:cNvPr id="3" name="Content Placeholder 2">
            <a:extLst>
              <a:ext uri="{FF2B5EF4-FFF2-40B4-BE49-F238E27FC236}">
                <a16:creationId xmlns:a16="http://schemas.microsoft.com/office/drawing/2014/main" id="{CD7A3872-6021-432F-82F7-ED9C0E0DCF60}"/>
              </a:ext>
            </a:extLst>
          </p:cNvPr>
          <p:cNvSpPr>
            <a:spLocks noGrp="1"/>
          </p:cNvSpPr>
          <p:nvPr>
            <p:ph idx="1"/>
          </p:nvPr>
        </p:nvSpPr>
        <p:spPr/>
        <p:txBody>
          <a:bodyPr/>
          <a:lstStyle/>
          <a:p>
            <a:r>
              <a:rPr lang="en-US" sz="2800" dirty="0"/>
              <a:t>Proposals failing to address all requirements of the RFP are considered unresponsive.</a:t>
            </a:r>
          </a:p>
          <a:p>
            <a:r>
              <a:rPr lang="en-US" sz="2800" dirty="0"/>
              <a:t>Proposals containing services or items not requested in the RFP are considered overly responsive.</a:t>
            </a:r>
          </a:p>
          <a:p>
            <a:endParaRPr lang="en-US" dirty="0"/>
          </a:p>
          <a:p>
            <a:endParaRPr lang="en-US" dirty="0"/>
          </a:p>
        </p:txBody>
      </p:sp>
      <p:sp>
        <p:nvSpPr>
          <p:cNvPr id="4" name="Slide Number Placeholder 3">
            <a:extLst>
              <a:ext uri="{FF2B5EF4-FFF2-40B4-BE49-F238E27FC236}">
                <a16:creationId xmlns:a16="http://schemas.microsoft.com/office/drawing/2014/main" id="{B38ACC07-30F1-47AA-999D-9C3376D164F3}"/>
              </a:ext>
            </a:extLst>
          </p:cNvPr>
          <p:cNvSpPr>
            <a:spLocks noGrp="1"/>
          </p:cNvSpPr>
          <p:nvPr>
            <p:ph type="sldNum" sz="quarter" idx="12"/>
          </p:nvPr>
        </p:nvSpPr>
        <p:spPr/>
        <p:txBody>
          <a:bodyPr/>
          <a:lstStyle/>
          <a:p>
            <a:fld id="{D57F1E4F-1CFF-5643-939E-217C01CDF565}" type="slidenum">
              <a:rPr lang="en-US" smtClean="0"/>
              <a:pPr/>
              <a:t>31</a:t>
            </a:fld>
            <a:endParaRPr lang="en-US" dirty="0"/>
          </a:p>
        </p:txBody>
      </p:sp>
    </p:spTree>
    <p:extLst>
      <p:ext uri="{BB962C8B-B14F-4D97-AF65-F5344CB8AC3E}">
        <p14:creationId xmlns:p14="http://schemas.microsoft.com/office/powerpoint/2010/main" val="6569083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01236-9043-4D95-A860-C3043929BCF9}"/>
              </a:ext>
            </a:extLst>
          </p:cNvPr>
          <p:cNvSpPr>
            <a:spLocks noGrp="1"/>
          </p:cNvSpPr>
          <p:nvPr>
            <p:ph type="title"/>
          </p:nvPr>
        </p:nvSpPr>
        <p:spPr>
          <a:xfrm>
            <a:off x="2592925" y="624110"/>
            <a:ext cx="8911687" cy="972678"/>
          </a:xfrm>
        </p:spPr>
        <p:txBody>
          <a:bodyPr/>
          <a:lstStyle/>
          <a:p>
            <a:r>
              <a:rPr lang="en-US" dirty="0"/>
              <a:t>Awarding the Contract</a:t>
            </a:r>
          </a:p>
        </p:txBody>
      </p:sp>
      <p:sp>
        <p:nvSpPr>
          <p:cNvPr id="3" name="Content Placeholder 2">
            <a:extLst>
              <a:ext uri="{FF2B5EF4-FFF2-40B4-BE49-F238E27FC236}">
                <a16:creationId xmlns:a16="http://schemas.microsoft.com/office/drawing/2014/main" id="{BD0E3F02-3808-4C18-AC6F-C160DEF1B712}"/>
              </a:ext>
            </a:extLst>
          </p:cNvPr>
          <p:cNvSpPr>
            <a:spLocks noGrp="1"/>
          </p:cNvSpPr>
          <p:nvPr>
            <p:ph idx="1"/>
          </p:nvPr>
        </p:nvSpPr>
        <p:spPr>
          <a:xfrm>
            <a:off x="2589212" y="1787857"/>
            <a:ext cx="8915400" cy="4123365"/>
          </a:xfrm>
        </p:spPr>
        <p:txBody>
          <a:bodyPr>
            <a:normAutofit/>
          </a:bodyPr>
          <a:lstStyle/>
          <a:p>
            <a:r>
              <a:rPr lang="en-US" sz="2800" dirty="0"/>
              <a:t>Award made to the FSMC whose proposal is the most advantageous to the Agency.</a:t>
            </a:r>
          </a:p>
          <a:p>
            <a:r>
              <a:rPr lang="en-US" sz="2800" dirty="0"/>
              <a:t>Cost has to be the primary factor.</a:t>
            </a:r>
          </a:p>
          <a:p>
            <a:r>
              <a:rPr lang="en-US" sz="2800" dirty="0"/>
              <a:t>SA approval of RFP/Contract is required BEFORE the contract can be signed/implemented.</a:t>
            </a:r>
          </a:p>
        </p:txBody>
      </p:sp>
      <p:sp>
        <p:nvSpPr>
          <p:cNvPr id="4" name="Slide Number Placeholder 3">
            <a:extLst>
              <a:ext uri="{FF2B5EF4-FFF2-40B4-BE49-F238E27FC236}">
                <a16:creationId xmlns:a16="http://schemas.microsoft.com/office/drawing/2014/main" id="{8C6C3B07-44C5-4290-A482-AF2E30BB6363}"/>
              </a:ext>
            </a:extLst>
          </p:cNvPr>
          <p:cNvSpPr>
            <a:spLocks noGrp="1"/>
          </p:cNvSpPr>
          <p:nvPr>
            <p:ph type="sldNum" sz="quarter" idx="12"/>
          </p:nvPr>
        </p:nvSpPr>
        <p:spPr/>
        <p:txBody>
          <a:bodyPr/>
          <a:lstStyle/>
          <a:p>
            <a:fld id="{D57F1E4F-1CFF-5643-939E-217C01CDF565}" type="slidenum">
              <a:rPr lang="en-US" smtClean="0"/>
              <a:pPr/>
              <a:t>32</a:t>
            </a:fld>
            <a:endParaRPr lang="en-US" dirty="0"/>
          </a:p>
        </p:txBody>
      </p:sp>
    </p:spTree>
    <p:extLst>
      <p:ext uri="{BB962C8B-B14F-4D97-AF65-F5344CB8AC3E}">
        <p14:creationId xmlns:p14="http://schemas.microsoft.com/office/powerpoint/2010/main" val="5784961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E6177-3FE2-4DC0-B81A-1CEF555E9942}"/>
              </a:ext>
            </a:extLst>
          </p:cNvPr>
          <p:cNvSpPr>
            <a:spLocks noGrp="1"/>
          </p:cNvSpPr>
          <p:nvPr>
            <p:ph type="title"/>
          </p:nvPr>
        </p:nvSpPr>
        <p:spPr/>
        <p:txBody>
          <a:bodyPr/>
          <a:lstStyle/>
          <a:p>
            <a:r>
              <a:rPr lang="en-US" dirty="0"/>
              <a:t>Contract</a:t>
            </a:r>
          </a:p>
        </p:txBody>
      </p:sp>
      <p:sp>
        <p:nvSpPr>
          <p:cNvPr id="3" name="Content Placeholder 2">
            <a:extLst>
              <a:ext uri="{FF2B5EF4-FFF2-40B4-BE49-F238E27FC236}">
                <a16:creationId xmlns:a16="http://schemas.microsoft.com/office/drawing/2014/main" id="{6E33A632-E615-49DB-8498-A897D8E3F5D3}"/>
              </a:ext>
            </a:extLst>
          </p:cNvPr>
          <p:cNvSpPr>
            <a:spLocks noGrp="1"/>
          </p:cNvSpPr>
          <p:nvPr>
            <p:ph idx="1"/>
          </p:nvPr>
        </p:nvSpPr>
        <p:spPr>
          <a:xfrm>
            <a:off x="2589212" y="1689100"/>
            <a:ext cx="8915400" cy="4222122"/>
          </a:xfrm>
        </p:spPr>
        <p:txBody>
          <a:bodyPr>
            <a:normAutofit/>
          </a:bodyPr>
          <a:lstStyle/>
          <a:p>
            <a:r>
              <a:rPr lang="en-US" sz="2800" dirty="0"/>
              <a:t>July 1 – Start of the School Year (SY) and initial year of the FSMC Contract.</a:t>
            </a:r>
          </a:p>
          <a:p>
            <a:r>
              <a:rPr lang="en-US" sz="2800" dirty="0"/>
              <a:t>Agency required to monitor contract</a:t>
            </a:r>
          </a:p>
          <a:p>
            <a:r>
              <a:rPr lang="en-US" sz="2800" dirty="0"/>
              <a:t>On-site visits to ensure compliance with program regulations</a:t>
            </a:r>
          </a:p>
          <a:p>
            <a:r>
              <a:rPr lang="en-US" sz="2800" dirty="0"/>
              <a:t>Monthly review of FSMC billing</a:t>
            </a:r>
          </a:p>
          <a:p>
            <a:r>
              <a:rPr lang="en-US" sz="2800" dirty="0"/>
              <a:t>Monthly credit received for US Foods</a:t>
            </a:r>
          </a:p>
          <a:p>
            <a:r>
              <a:rPr lang="en-US" sz="2800" dirty="0"/>
              <a:t>Establishment of Advisory Board</a:t>
            </a:r>
          </a:p>
        </p:txBody>
      </p:sp>
      <p:sp>
        <p:nvSpPr>
          <p:cNvPr id="4" name="Slide Number Placeholder 3">
            <a:extLst>
              <a:ext uri="{FF2B5EF4-FFF2-40B4-BE49-F238E27FC236}">
                <a16:creationId xmlns:a16="http://schemas.microsoft.com/office/drawing/2014/main" id="{9CFEA462-7D1B-4523-8F1C-C90E33979D80}"/>
              </a:ext>
            </a:extLst>
          </p:cNvPr>
          <p:cNvSpPr>
            <a:spLocks noGrp="1"/>
          </p:cNvSpPr>
          <p:nvPr>
            <p:ph type="sldNum" sz="quarter" idx="12"/>
          </p:nvPr>
        </p:nvSpPr>
        <p:spPr/>
        <p:txBody>
          <a:bodyPr/>
          <a:lstStyle/>
          <a:p>
            <a:fld id="{D57F1E4F-1CFF-5643-939E-217C01CDF565}" type="slidenum">
              <a:rPr lang="en-US" smtClean="0"/>
              <a:pPr/>
              <a:t>33</a:t>
            </a:fld>
            <a:endParaRPr lang="en-US" dirty="0"/>
          </a:p>
        </p:txBody>
      </p:sp>
    </p:spTree>
    <p:extLst>
      <p:ext uri="{BB962C8B-B14F-4D97-AF65-F5344CB8AC3E}">
        <p14:creationId xmlns:p14="http://schemas.microsoft.com/office/powerpoint/2010/main" val="25580459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A33A0-F049-498D-8D7C-099D1AE4D4D4}"/>
              </a:ext>
            </a:extLst>
          </p:cNvPr>
          <p:cNvSpPr>
            <a:spLocks noGrp="1"/>
          </p:cNvSpPr>
          <p:nvPr>
            <p:ph type="title"/>
          </p:nvPr>
        </p:nvSpPr>
        <p:spPr>
          <a:xfrm>
            <a:off x="2592925" y="624110"/>
            <a:ext cx="8911687" cy="956212"/>
          </a:xfrm>
        </p:spPr>
        <p:txBody>
          <a:bodyPr/>
          <a:lstStyle/>
          <a:p>
            <a:r>
              <a:rPr lang="en-US" dirty="0"/>
              <a:t>Specific Challenges	</a:t>
            </a:r>
          </a:p>
        </p:txBody>
      </p:sp>
      <p:sp>
        <p:nvSpPr>
          <p:cNvPr id="3" name="Content Placeholder 2">
            <a:extLst>
              <a:ext uri="{FF2B5EF4-FFF2-40B4-BE49-F238E27FC236}">
                <a16:creationId xmlns:a16="http://schemas.microsoft.com/office/drawing/2014/main" id="{DAACC532-28B6-48D8-97FE-99FF2B06E3B7}"/>
              </a:ext>
            </a:extLst>
          </p:cNvPr>
          <p:cNvSpPr>
            <a:spLocks noGrp="1"/>
          </p:cNvSpPr>
          <p:nvPr>
            <p:ph idx="1"/>
          </p:nvPr>
        </p:nvSpPr>
        <p:spPr>
          <a:xfrm>
            <a:off x="2589212" y="1323833"/>
            <a:ext cx="8915400" cy="4587389"/>
          </a:xfrm>
        </p:spPr>
        <p:txBody>
          <a:bodyPr/>
          <a:lstStyle/>
          <a:p>
            <a:r>
              <a:rPr lang="en-US" sz="2000" dirty="0"/>
              <a:t>Determining what public index to use and defining</a:t>
            </a:r>
          </a:p>
          <a:p>
            <a:pPr lvl="1"/>
            <a:r>
              <a:rPr lang="en-US" sz="2000" dirty="0"/>
              <a:t>Fixed Price Contract, II. General Terms and Conditions, C. Fees</a:t>
            </a:r>
          </a:p>
          <a:p>
            <a:pPr lvl="1"/>
            <a:r>
              <a:rPr lang="en-US" sz="2000" dirty="0"/>
              <a:t>List what public index is to be used and where to find it.</a:t>
            </a:r>
          </a:p>
          <a:p>
            <a:r>
              <a:rPr lang="en-US" sz="2000" dirty="0"/>
              <a:t>Bureau of Labor Statistics </a:t>
            </a:r>
            <a:r>
              <a:rPr lang="en-US" sz="2000" dirty="0">
                <a:hlinkClick r:id="rId3"/>
              </a:rPr>
              <a:t>www.bls.gov/cpi</a:t>
            </a:r>
            <a:endParaRPr lang="en-US" sz="2000" dirty="0"/>
          </a:p>
          <a:p>
            <a:pPr marL="457200" lvl="1" indent="0">
              <a:buNone/>
            </a:pPr>
            <a:endParaRPr lang="en-US" dirty="0"/>
          </a:p>
        </p:txBody>
      </p:sp>
      <p:pic>
        <p:nvPicPr>
          <p:cNvPr id="5" name="Picture 4">
            <a:extLst>
              <a:ext uri="{FF2B5EF4-FFF2-40B4-BE49-F238E27FC236}">
                <a16:creationId xmlns:a16="http://schemas.microsoft.com/office/drawing/2014/main" id="{1124CACC-615B-4055-A938-751A8868A8E1}"/>
              </a:ext>
            </a:extLst>
          </p:cNvPr>
          <p:cNvPicPr>
            <a:picLocks noChangeAspect="1"/>
          </p:cNvPicPr>
          <p:nvPr/>
        </p:nvPicPr>
        <p:blipFill>
          <a:blip r:embed="rId4"/>
          <a:stretch>
            <a:fillRect/>
          </a:stretch>
        </p:blipFill>
        <p:spPr>
          <a:xfrm>
            <a:off x="3385141" y="3064611"/>
            <a:ext cx="6699367" cy="3169279"/>
          </a:xfrm>
          <a:prstGeom prst="rect">
            <a:avLst/>
          </a:prstGeom>
        </p:spPr>
      </p:pic>
      <p:sp>
        <p:nvSpPr>
          <p:cNvPr id="4" name="Slide Number Placeholder 3">
            <a:extLst>
              <a:ext uri="{FF2B5EF4-FFF2-40B4-BE49-F238E27FC236}">
                <a16:creationId xmlns:a16="http://schemas.microsoft.com/office/drawing/2014/main" id="{1A2DFAC3-19F1-4AA1-9216-63CC6C06F314}"/>
              </a:ext>
            </a:extLst>
          </p:cNvPr>
          <p:cNvSpPr>
            <a:spLocks noGrp="1"/>
          </p:cNvSpPr>
          <p:nvPr>
            <p:ph type="sldNum" sz="quarter" idx="12"/>
          </p:nvPr>
        </p:nvSpPr>
        <p:spPr/>
        <p:txBody>
          <a:bodyPr/>
          <a:lstStyle/>
          <a:p>
            <a:fld id="{D57F1E4F-1CFF-5643-939E-217C01CDF565}" type="slidenum">
              <a:rPr lang="en-US" smtClean="0"/>
              <a:pPr/>
              <a:t>34</a:t>
            </a:fld>
            <a:endParaRPr lang="en-US" dirty="0"/>
          </a:p>
        </p:txBody>
      </p:sp>
    </p:spTree>
    <p:extLst>
      <p:ext uri="{BB962C8B-B14F-4D97-AF65-F5344CB8AC3E}">
        <p14:creationId xmlns:p14="http://schemas.microsoft.com/office/powerpoint/2010/main" val="13375021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3C542-DC2D-4828-8149-A1C44F0007F5}"/>
              </a:ext>
            </a:extLst>
          </p:cNvPr>
          <p:cNvSpPr>
            <a:spLocks noGrp="1"/>
          </p:cNvSpPr>
          <p:nvPr>
            <p:ph type="title"/>
          </p:nvPr>
        </p:nvSpPr>
        <p:spPr>
          <a:xfrm>
            <a:off x="2592925" y="624110"/>
            <a:ext cx="8911687" cy="817064"/>
          </a:xfrm>
        </p:spPr>
        <p:txBody>
          <a:bodyPr/>
          <a:lstStyle/>
          <a:p>
            <a:r>
              <a:rPr lang="en-US" dirty="0"/>
              <a:t>Specific Challenges</a:t>
            </a:r>
          </a:p>
        </p:txBody>
      </p:sp>
      <p:pic>
        <p:nvPicPr>
          <p:cNvPr id="4" name="Content Placeholder 3">
            <a:extLst>
              <a:ext uri="{FF2B5EF4-FFF2-40B4-BE49-F238E27FC236}">
                <a16:creationId xmlns:a16="http://schemas.microsoft.com/office/drawing/2014/main" id="{87975FC5-C262-4F53-A3F7-1E2273DF0D23}"/>
              </a:ext>
            </a:extLst>
          </p:cNvPr>
          <p:cNvPicPr>
            <a:picLocks noGrp="1" noChangeAspect="1"/>
          </p:cNvPicPr>
          <p:nvPr>
            <p:ph idx="1"/>
          </p:nvPr>
        </p:nvPicPr>
        <p:blipFill>
          <a:blip r:embed="rId3"/>
          <a:stretch>
            <a:fillRect/>
          </a:stretch>
        </p:blipFill>
        <p:spPr>
          <a:xfrm>
            <a:off x="2329470" y="1818861"/>
            <a:ext cx="8911687" cy="4186964"/>
          </a:xfrm>
          <a:prstGeom prst="rect">
            <a:avLst/>
          </a:prstGeom>
        </p:spPr>
      </p:pic>
      <p:sp>
        <p:nvSpPr>
          <p:cNvPr id="3" name="Slide Number Placeholder 2">
            <a:extLst>
              <a:ext uri="{FF2B5EF4-FFF2-40B4-BE49-F238E27FC236}">
                <a16:creationId xmlns:a16="http://schemas.microsoft.com/office/drawing/2014/main" id="{DE25DF65-FA53-4841-AA6D-6F49718A9998}"/>
              </a:ext>
            </a:extLst>
          </p:cNvPr>
          <p:cNvSpPr>
            <a:spLocks noGrp="1"/>
          </p:cNvSpPr>
          <p:nvPr>
            <p:ph type="sldNum" sz="quarter" idx="12"/>
          </p:nvPr>
        </p:nvSpPr>
        <p:spPr/>
        <p:txBody>
          <a:bodyPr/>
          <a:lstStyle/>
          <a:p>
            <a:fld id="{D57F1E4F-1CFF-5643-939E-217C01CDF565}" type="slidenum">
              <a:rPr lang="en-US" smtClean="0"/>
              <a:pPr/>
              <a:t>35</a:t>
            </a:fld>
            <a:endParaRPr lang="en-US" dirty="0"/>
          </a:p>
        </p:txBody>
      </p:sp>
    </p:spTree>
    <p:extLst>
      <p:ext uri="{BB962C8B-B14F-4D97-AF65-F5344CB8AC3E}">
        <p14:creationId xmlns:p14="http://schemas.microsoft.com/office/powerpoint/2010/main" val="19449747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66E1B-CBB9-41AC-BE53-5C13A1327C0D}"/>
              </a:ext>
            </a:extLst>
          </p:cNvPr>
          <p:cNvSpPr>
            <a:spLocks noGrp="1"/>
          </p:cNvSpPr>
          <p:nvPr>
            <p:ph type="title"/>
          </p:nvPr>
        </p:nvSpPr>
        <p:spPr/>
        <p:txBody>
          <a:bodyPr/>
          <a:lstStyle/>
          <a:p>
            <a:r>
              <a:rPr lang="en-US" dirty="0"/>
              <a:t>Specific Challenges</a:t>
            </a:r>
          </a:p>
        </p:txBody>
      </p:sp>
      <p:pic>
        <p:nvPicPr>
          <p:cNvPr id="4" name="Content Placeholder 3">
            <a:extLst>
              <a:ext uri="{FF2B5EF4-FFF2-40B4-BE49-F238E27FC236}">
                <a16:creationId xmlns:a16="http://schemas.microsoft.com/office/drawing/2014/main" id="{7462C13A-F731-4197-973E-F6522D5B424C}"/>
              </a:ext>
            </a:extLst>
          </p:cNvPr>
          <p:cNvPicPr>
            <a:picLocks noGrp="1" noChangeAspect="1"/>
          </p:cNvPicPr>
          <p:nvPr>
            <p:ph idx="1"/>
          </p:nvPr>
        </p:nvPicPr>
        <p:blipFill>
          <a:blip r:embed="rId3"/>
          <a:stretch>
            <a:fillRect/>
          </a:stretch>
        </p:blipFill>
        <p:spPr>
          <a:xfrm>
            <a:off x="1837986" y="2385392"/>
            <a:ext cx="9666627" cy="3717234"/>
          </a:xfrm>
          <a:prstGeom prst="rect">
            <a:avLst/>
          </a:prstGeom>
        </p:spPr>
      </p:pic>
      <p:sp>
        <p:nvSpPr>
          <p:cNvPr id="3" name="Slide Number Placeholder 2">
            <a:extLst>
              <a:ext uri="{FF2B5EF4-FFF2-40B4-BE49-F238E27FC236}">
                <a16:creationId xmlns:a16="http://schemas.microsoft.com/office/drawing/2014/main" id="{CDD2BCC3-318B-42F1-8020-9C854CA2B9B5}"/>
              </a:ext>
            </a:extLst>
          </p:cNvPr>
          <p:cNvSpPr>
            <a:spLocks noGrp="1"/>
          </p:cNvSpPr>
          <p:nvPr>
            <p:ph type="sldNum" sz="quarter" idx="12"/>
          </p:nvPr>
        </p:nvSpPr>
        <p:spPr/>
        <p:txBody>
          <a:bodyPr/>
          <a:lstStyle/>
          <a:p>
            <a:fld id="{D57F1E4F-1CFF-5643-939E-217C01CDF565}" type="slidenum">
              <a:rPr lang="en-US" smtClean="0"/>
              <a:pPr/>
              <a:t>36</a:t>
            </a:fld>
            <a:endParaRPr lang="en-US" dirty="0"/>
          </a:p>
        </p:txBody>
      </p:sp>
    </p:spTree>
    <p:extLst>
      <p:ext uri="{BB962C8B-B14F-4D97-AF65-F5344CB8AC3E}">
        <p14:creationId xmlns:p14="http://schemas.microsoft.com/office/powerpoint/2010/main" val="2970250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4172B-D6C1-4B51-98F0-5C908D2A9107}"/>
              </a:ext>
            </a:extLst>
          </p:cNvPr>
          <p:cNvSpPr>
            <a:spLocks noGrp="1"/>
          </p:cNvSpPr>
          <p:nvPr>
            <p:ph type="title"/>
          </p:nvPr>
        </p:nvSpPr>
        <p:spPr/>
        <p:txBody>
          <a:bodyPr/>
          <a:lstStyle/>
          <a:p>
            <a:r>
              <a:rPr lang="en-US" dirty="0"/>
              <a:t>Specific Challenges</a:t>
            </a:r>
          </a:p>
        </p:txBody>
      </p:sp>
      <p:sp>
        <p:nvSpPr>
          <p:cNvPr id="3" name="Content Placeholder 2">
            <a:extLst>
              <a:ext uri="{FF2B5EF4-FFF2-40B4-BE49-F238E27FC236}">
                <a16:creationId xmlns:a16="http://schemas.microsoft.com/office/drawing/2014/main" id="{7DB0599E-4670-40D3-8BD3-5242A08FF65D}"/>
              </a:ext>
            </a:extLst>
          </p:cNvPr>
          <p:cNvSpPr>
            <a:spLocks noGrp="1"/>
          </p:cNvSpPr>
          <p:nvPr>
            <p:ph idx="1"/>
          </p:nvPr>
        </p:nvSpPr>
        <p:spPr>
          <a:xfrm>
            <a:off x="2589212" y="1610436"/>
            <a:ext cx="8915400" cy="4300786"/>
          </a:xfrm>
        </p:spPr>
        <p:txBody>
          <a:bodyPr/>
          <a:lstStyle/>
          <a:p>
            <a:endParaRPr lang="en-US" sz="2800" dirty="0"/>
          </a:p>
          <a:p>
            <a:r>
              <a:rPr lang="en-US" sz="2800" dirty="0"/>
              <a:t>Due date for proposals versus opening of proposals.</a:t>
            </a:r>
          </a:p>
          <a:p>
            <a:r>
              <a:rPr lang="en-US" sz="2800" dirty="0"/>
              <a:t>Definition of “Other” in scoring matrix.</a:t>
            </a:r>
          </a:p>
          <a:p>
            <a:r>
              <a:rPr lang="en-US" sz="2800" dirty="0"/>
              <a:t>Unpaid Balance Policy and the FSMC.</a:t>
            </a:r>
          </a:p>
          <a:p>
            <a:endParaRPr lang="en-US" dirty="0"/>
          </a:p>
        </p:txBody>
      </p:sp>
      <p:sp>
        <p:nvSpPr>
          <p:cNvPr id="4" name="Slide Number Placeholder 3">
            <a:extLst>
              <a:ext uri="{FF2B5EF4-FFF2-40B4-BE49-F238E27FC236}">
                <a16:creationId xmlns:a16="http://schemas.microsoft.com/office/drawing/2014/main" id="{4E272714-F76D-4029-A3B8-7A12E91D0644}"/>
              </a:ext>
            </a:extLst>
          </p:cNvPr>
          <p:cNvSpPr>
            <a:spLocks noGrp="1"/>
          </p:cNvSpPr>
          <p:nvPr>
            <p:ph type="sldNum" sz="quarter" idx="12"/>
          </p:nvPr>
        </p:nvSpPr>
        <p:spPr/>
        <p:txBody>
          <a:bodyPr/>
          <a:lstStyle/>
          <a:p>
            <a:fld id="{D57F1E4F-1CFF-5643-939E-217C01CDF565}" type="slidenum">
              <a:rPr lang="en-US" smtClean="0"/>
              <a:pPr/>
              <a:t>37</a:t>
            </a:fld>
            <a:endParaRPr lang="en-US" dirty="0"/>
          </a:p>
        </p:txBody>
      </p:sp>
    </p:spTree>
    <p:extLst>
      <p:ext uri="{BB962C8B-B14F-4D97-AF65-F5344CB8AC3E}">
        <p14:creationId xmlns:p14="http://schemas.microsoft.com/office/powerpoint/2010/main" val="39481762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75EFB-887D-4A9E-A068-E1B779812E2F}"/>
              </a:ext>
            </a:extLst>
          </p:cNvPr>
          <p:cNvSpPr>
            <a:spLocks noGrp="1"/>
          </p:cNvSpPr>
          <p:nvPr>
            <p:ph type="title"/>
          </p:nvPr>
        </p:nvSpPr>
        <p:spPr/>
        <p:txBody>
          <a:bodyPr>
            <a:normAutofit fontScale="90000"/>
          </a:bodyPr>
          <a:lstStyle/>
          <a:p>
            <a:r>
              <a:rPr lang="en-US" sz="6000" dirty="0"/>
              <a:t>Questions?</a:t>
            </a:r>
            <a:br>
              <a:rPr lang="en-US" dirty="0"/>
            </a:br>
            <a:endParaRPr lang="en-US" dirty="0"/>
          </a:p>
        </p:txBody>
      </p:sp>
      <p:sp>
        <p:nvSpPr>
          <p:cNvPr id="3" name="Content Placeholder 2">
            <a:extLst>
              <a:ext uri="{FF2B5EF4-FFF2-40B4-BE49-F238E27FC236}">
                <a16:creationId xmlns:a16="http://schemas.microsoft.com/office/drawing/2014/main" id="{FC63ED11-0726-4791-B7A1-24E7317DD1A6}"/>
              </a:ext>
            </a:extLst>
          </p:cNvPr>
          <p:cNvSpPr>
            <a:spLocks noGrp="1"/>
          </p:cNvSpPr>
          <p:nvPr>
            <p:ph idx="1"/>
          </p:nvPr>
        </p:nvSpPr>
        <p:spPr>
          <a:xfrm>
            <a:off x="2589212" y="1759226"/>
            <a:ext cx="8915400" cy="4151996"/>
          </a:xfrm>
        </p:spPr>
        <p:txBody>
          <a:bodyPr>
            <a:normAutofit/>
          </a:bodyPr>
          <a:lstStyle/>
          <a:p>
            <a:endParaRPr lang="en-US" sz="4400" dirty="0"/>
          </a:p>
        </p:txBody>
      </p:sp>
      <p:sp>
        <p:nvSpPr>
          <p:cNvPr id="4" name="Slide Number Placeholder 3">
            <a:extLst>
              <a:ext uri="{FF2B5EF4-FFF2-40B4-BE49-F238E27FC236}">
                <a16:creationId xmlns:a16="http://schemas.microsoft.com/office/drawing/2014/main" id="{A842C34E-A745-4BF7-A095-1650FD1C2FE8}"/>
              </a:ext>
            </a:extLst>
          </p:cNvPr>
          <p:cNvSpPr>
            <a:spLocks noGrp="1"/>
          </p:cNvSpPr>
          <p:nvPr>
            <p:ph type="sldNum" sz="quarter" idx="12"/>
          </p:nvPr>
        </p:nvSpPr>
        <p:spPr/>
        <p:txBody>
          <a:bodyPr/>
          <a:lstStyle/>
          <a:p>
            <a:fld id="{D57F1E4F-1CFF-5643-939E-217C01CDF565}" type="slidenum">
              <a:rPr lang="en-US" smtClean="0"/>
              <a:pPr/>
              <a:t>38</a:t>
            </a:fld>
            <a:endParaRPr lang="en-US" dirty="0"/>
          </a:p>
        </p:txBody>
      </p:sp>
      <p:pic>
        <p:nvPicPr>
          <p:cNvPr id="9" name="Picture 8">
            <a:extLst>
              <a:ext uri="{FF2B5EF4-FFF2-40B4-BE49-F238E27FC236}">
                <a16:creationId xmlns:a16="http://schemas.microsoft.com/office/drawing/2014/main" id="{F7F0000B-20C6-4244-8756-F397A4EB39D2}"/>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4847129" y="2674908"/>
            <a:ext cx="3995140" cy="3236314"/>
          </a:xfrm>
          <a:prstGeom prst="rect">
            <a:avLst/>
          </a:prstGeom>
        </p:spPr>
      </p:pic>
      <p:sp>
        <p:nvSpPr>
          <p:cNvPr id="10" name="TextBox 9">
            <a:extLst>
              <a:ext uri="{FF2B5EF4-FFF2-40B4-BE49-F238E27FC236}">
                <a16:creationId xmlns:a16="http://schemas.microsoft.com/office/drawing/2014/main" id="{296D6A00-4E13-48EA-BBC8-6AE886C51A26}"/>
              </a:ext>
            </a:extLst>
          </p:cNvPr>
          <p:cNvSpPr txBox="1"/>
          <p:nvPr/>
        </p:nvSpPr>
        <p:spPr>
          <a:xfrm>
            <a:off x="8023403" y="6323507"/>
            <a:ext cx="3727317" cy="230832"/>
          </a:xfrm>
          <a:prstGeom prst="rect">
            <a:avLst/>
          </a:prstGeom>
          <a:noFill/>
        </p:spPr>
        <p:txBody>
          <a:bodyPr wrap="square" rtlCol="0">
            <a:spAutoFit/>
          </a:bodyPr>
          <a:lstStyle/>
          <a:p>
            <a:r>
              <a:rPr lang="en-US" sz="900" dirty="0">
                <a:hlinkClick r:id="rId4" tooltip="http://louisamayalcottismypassion.com/2012/01/"/>
              </a:rPr>
              <a:t>This Photo</a:t>
            </a:r>
            <a:r>
              <a:rPr lang="en-US" sz="900" dirty="0"/>
              <a:t> by Unknown Author is licensed under </a:t>
            </a:r>
            <a:r>
              <a:rPr lang="en-US" sz="900" dirty="0">
                <a:hlinkClick r:id="rId5" tooltip="https://creativecommons.org/licenses/by-nc-sa/3.0/"/>
              </a:rPr>
              <a:t>CC BY-SA-NC</a:t>
            </a:r>
            <a:endParaRPr lang="en-US" sz="900" dirty="0"/>
          </a:p>
        </p:txBody>
      </p:sp>
    </p:spTree>
    <p:extLst>
      <p:ext uri="{BB962C8B-B14F-4D97-AF65-F5344CB8AC3E}">
        <p14:creationId xmlns:p14="http://schemas.microsoft.com/office/powerpoint/2010/main" val="8926781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9E03A-E002-4F36-99F1-1BFFDB1A57FA}"/>
              </a:ext>
            </a:extLst>
          </p:cNvPr>
          <p:cNvSpPr>
            <a:spLocks noGrp="1"/>
          </p:cNvSpPr>
          <p:nvPr>
            <p:ph type="title"/>
          </p:nvPr>
        </p:nvSpPr>
        <p:spPr>
          <a:xfrm>
            <a:off x="2592925" y="624110"/>
            <a:ext cx="8911687" cy="686075"/>
          </a:xfrm>
        </p:spPr>
        <p:txBody>
          <a:bodyPr/>
          <a:lstStyle/>
          <a:p>
            <a:r>
              <a:rPr lang="en-US" dirty="0"/>
              <a:t>In Conclusion	</a:t>
            </a:r>
          </a:p>
        </p:txBody>
      </p:sp>
      <p:sp>
        <p:nvSpPr>
          <p:cNvPr id="3" name="Content Placeholder 2">
            <a:extLst>
              <a:ext uri="{FF2B5EF4-FFF2-40B4-BE49-F238E27FC236}">
                <a16:creationId xmlns:a16="http://schemas.microsoft.com/office/drawing/2014/main" id="{67953094-08A8-43E8-9A92-EF936850FCA0}"/>
              </a:ext>
            </a:extLst>
          </p:cNvPr>
          <p:cNvSpPr>
            <a:spLocks noGrp="1"/>
          </p:cNvSpPr>
          <p:nvPr>
            <p:ph idx="1"/>
          </p:nvPr>
        </p:nvSpPr>
        <p:spPr>
          <a:xfrm>
            <a:off x="2589212" y="1419367"/>
            <a:ext cx="8915400" cy="4814523"/>
          </a:xfrm>
        </p:spPr>
        <p:txBody>
          <a:bodyPr>
            <a:normAutofit lnSpcReduction="10000"/>
          </a:bodyPr>
          <a:lstStyle/>
          <a:p>
            <a:r>
              <a:rPr lang="en-US" sz="2400" dirty="0"/>
              <a:t>Involve various people at your agency throughout the entire process.</a:t>
            </a:r>
          </a:p>
          <a:p>
            <a:r>
              <a:rPr lang="en-US" sz="2400" dirty="0"/>
              <a:t>Talk to other agencies that have gone through the process.</a:t>
            </a:r>
          </a:p>
          <a:p>
            <a:r>
              <a:rPr lang="en-US" sz="2400" dirty="0"/>
              <a:t>Use your attorney.</a:t>
            </a:r>
          </a:p>
          <a:p>
            <a:r>
              <a:rPr lang="en-US" sz="2400" dirty="0"/>
              <a:t>Start early!!!</a:t>
            </a:r>
          </a:p>
          <a:p>
            <a:r>
              <a:rPr lang="en-US" sz="2400" dirty="0"/>
              <a:t>Contact CANS office if you have questions:</a:t>
            </a:r>
          </a:p>
          <a:p>
            <a:pPr lvl="1"/>
            <a:r>
              <a:rPr lang="en-US" sz="2400" dirty="0"/>
              <a:t>605-773-3413</a:t>
            </a:r>
          </a:p>
          <a:p>
            <a:pPr lvl="1"/>
            <a:r>
              <a:rPr lang="en-US" sz="2400" dirty="0">
                <a:hlinkClick r:id="rId3"/>
              </a:rPr>
              <a:t>doe.schoollunch@state.sd.us</a:t>
            </a:r>
            <a:endParaRPr lang="en-US" sz="2400" dirty="0"/>
          </a:p>
          <a:p>
            <a:pPr lvl="1"/>
            <a:r>
              <a:rPr lang="en-US" sz="2400" dirty="0">
                <a:hlinkClick r:id="rId4"/>
              </a:rPr>
              <a:t>geriann.Headrick@state.sd.us</a:t>
            </a:r>
            <a:r>
              <a:rPr lang="en-US" sz="2400" dirty="0"/>
              <a:t> or 605-773-4718 direct line</a:t>
            </a:r>
          </a:p>
          <a:p>
            <a:pPr lvl="1"/>
            <a:endParaRPr lang="en-US" dirty="0"/>
          </a:p>
        </p:txBody>
      </p:sp>
      <p:sp>
        <p:nvSpPr>
          <p:cNvPr id="4" name="Slide Number Placeholder 3">
            <a:extLst>
              <a:ext uri="{FF2B5EF4-FFF2-40B4-BE49-F238E27FC236}">
                <a16:creationId xmlns:a16="http://schemas.microsoft.com/office/drawing/2014/main" id="{430D47CB-CC5D-4E25-9374-45A2F4AFCA25}"/>
              </a:ext>
            </a:extLst>
          </p:cNvPr>
          <p:cNvSpPr>
            <a:spLocks noGrp="1"/>
          </p:cNvSpPr>
          <p:nvPr>
            <p:ph type="sldNum" sz="quarter" idx="12"/>
          </p:nvPr>
        </p:nvSpPr>
        <p:spPr/>
        <p:txBody>
          <a:bodyPr/>
          <a:lstStyle/>
          <a:p>
            <a:fld id="{D57F1E4F-1CFF-5643-939E-217C01CDF565}" type="slidenum">
              <a:rPr lang="en-US" smtClean="0"/>
              <a:pPr/>
              <a:t>39</a:t>
            </a:fld>
            <a:endParaRPr lang="en-US" dirty="0"/>
          </a:p>
        </p:txBody>
      </p:sp>
    </p:spTree>
    <p:extLst>
      <p:ext uri="{BB962C8B-B14F-4D97-AF65-F5344CB8AC3E}">
        <p14:creationId xmlns:p14="http://schemas.microsoft.com/office/powerpoint/2010/main" val="2014178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8D94A-60A2-4EA8-9C7C-EDEA5AD4B464}"/>
              </a:ext>
            </a:extLst>
          </p:cNvPr>
          <p:cNvSpPr>
            <a:spLocks noGrp="1"/>
          </p:cNvSpPr>
          <p:nvPr>
            <p:ph type="title"/>
          </p:nvPr>
        </p:nvSpPr>
        <p:spPr>
          <a:xfrm>
            <a:off x="2592925" y="624110"/>
            <a:ext cx="8911687" cy="787247"/>
          </a:xfrm>
        </p:spPr>
        <p:txBody>
          <a:bodyPr/>
          <a:lstStyle/>
          <a:p>
            <a:r>
              <a:rPr lang="en-US" dirty="0"/>
              <a:t>Responsibilities</a:t>
            </a:r>
          </a:p>
        </p:txBody>
      </p:sp>
      <p:sp>
        <p:nvSpPr>
          <p:cNvPr id="3" name="Content Placeholder 2">
            <a:extLst>
              <a:ext uri="{FF2B5EF4-FFF2-40B4-BE49-F238E27FC236}">
                <a16:creationId xmlns:a16="http://schemas.microsoft.com/office/drawing/2014/main" id="{84D3B2F4-E6EB-43EC-BF80-15E27A800CCB}"/>
              </a:ext>
            </a:extLst>
          </p:cNvPr>
          <p:cNvSpPr>
            <a:spLocks noGrp="1"/>
          </p:cNvSpPr>
          <p:nvPr>
            <p:ph idx="1"/>
          </p:nvPr>
        </p:nvSpPr>
        <p:spPr>
          <a:xfrm>
            <a:off x="2589212" y="1600200"/>
            <a:ext cx="8915400" cy="4311022"/>
          </a:xfrm>
        </p:spPr>
        <p:txBody>
          <a:bodyPr>
            <a:noAutofit/>
          </a:bodyPr>
          <a:lstStyle/>
          <a:p>
            <a:r>
              <a:rPr lang="en-US" sz="2800" dirty="0"/>
              <a:t>The SA administers the USDA Child Nutrition Programs in South Dakota</a:t>
            </a:r>
          </a:p>
          <a:p>
            <a:r>
              <a:rPr lang="en-US" sz="2800" dirty="0"/>
              <a:t>The Agency is responsible for Operating the Child Nutrition Programs in agreement with its annual application with the SA.</a:t>
            </a:r>
          </a:p>
          <a:p>
            <a:r>
              <a:rPr lang="en-US" sz="2800" dirty="0"/>
              <a:t>The Agency is responsible for all FSMC contractual agreements.</a:t>
            </a:r>
          </a:p>
        </p:txBody>
      </p:sp>
      <p:sp>
        <p:nvSpPr>
          <p:cNvPr id="4" name="Slide Number Placeholder 3">
            <a:extLst>
              <a:ext uri="{FF2B5EF4-FFF2-40B4-BE49-F238E27FC236}">
                <a16:creationId xmlns:a16="http://schemas.microsoft.com/office/drawing/2014/main" id="{A13A9700-941C-4459-917C-0A5BDF56BBB6}"/>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7790082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71A20-A275-40AF-B5D9-6FF94411571F}"/>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A9F67942-7460-4A74-8785-6D3D8AD191E9}"/>
              </a:ext>
            </a:extLst>
          </p:cNvPr>
          <p:cNvSpPr>
            <a:spLocks noGrp="1"/>
          </p:cNvSpPr>
          <p:nvPr>
            <p:ph idx="1"/>
          </p:nvPr>
        </p:nvSpPr>
        <p:spPr>
          <a:xfrm>
            <a:off x="2589212" y="1498600"/>
            <a:ext cx="8915400" cy="4412622"/>
          </a:xfrm>
        </p:spPr>
        <p:txBody>
          <a:bodyPr>
            <a:noAutofit/>
          </a:bodyPr>
          <a:lstStyle/>
          <a:p>
            <a:r>
              <a:rPr lang="en-US" sz="2400" dirty="0">
                <a:hlinkClick r:id="rId3"/>
              </a:rPr>
              <a:t>www.fns.usda.gov</a:t>
            </a:r>
            <a:endParaRPr lang="en-US" sz="2400" dirty="0"/>
          </a:p>
          <a:p>
            <a:pPr lvl="1"/>
            <a:r>
              <a:rPr lang="en-US" sz="2400" dirty="0"/>
              <a:t>7 CFR Part 210.16 Food Service Management Companies</a:t>
            </a:r>
          </a:p>
          <a:p>
            <a:r>
              <a:rPr lang="en-US" sz="2400" dirty="0"/>
              <a:t>USDA memo SP 05-2011, Crediting and Use of Donated Foods in Contracts with Food Service Management Companies</a:t>
            </a:r>
          </a:p>
          <a:p>
            <a:r>
              <a:rPr lang="en-US" sz="2400" dirty="0"/>
              <a:t>Contracting with Food Service Management Companies: Guidance for School Food Authorities</a:t>
            </a:r>
          </a:p>
          <a:p>
            <a:r>
              <a:rPr lang="en-US" sz="2400" dirty="0"/>
              <a:t>CANS office</a:t>
            </a:r>
          </a:p>
          <a:p>
            <a:r>
              <a:rPr lang="en-US" sz="2400" dirty="0"/>
              <a:t>Other Agencies</a:t>
            </a:r>
          </a:p>
        </p:txBody>
      </p:sp>
      <p:sp>
        <p:nvSpPr>
          <p:cNvPr id="4" name="Slide Number Placeholder 3">
            <a:extLst>
              <a:ext uri="{FF2B5EF4-FFF2-40B4-BE49-F238E27FC236}">
                <a16:creationId xmlns:a16="http://schemas.microsoft.com/office/drawing/2014/main" id="{4C0109BC-A114-4C8A-88CC-DE0E803BBADE}"/>
              </a:ext>
            </a:extLst>
          </p:cNvPr>
          <p:cNvSpPr>
            <a:spLocks noGrp="1"/>
          </p:cNvSpPr>
          <p:nvPr>
            <p:ph type="sldNum" sz="quarter" idx="12"/>
          </p:nvPr>
        </p:nvSpPr>
        <p:spPr/>
        <p:txBody>
          <a:bodyPr/>
          <a:lstStyle/>
          <a:p>
            <a:fld id="{D57F1E4F-1CFF-5643-939E-217C01CDF565}" type="slidenum">
              <a:rPr lang="en-US" smtClean="0"/>
              <a:pPr/>
              <a:t>40</a:t>
            </a:fld>
            <a:endParaRPr lang="en-US" dirty="0"/>
          </a:p>
        </p:txBody>
      </p:sp>
    </p:spTree>
    <p:extLst>
      <p:ext uri="{BB962C8B-B14F-4D97-AF65-F5344CB8AC3E}">
        <p14:creationId xmlns:p14="http://schemas.microsoft.com/office/powerpoint/2010/main" val="2011022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1D728-B710-48B8-86E3-B4EA900296EF}"/>
              </a:ext>
            </a:extLst>
          </p:cNvPr>
          <p:cNvSpPr>
            <a:spLocks noGrp="1"/>
          </p:cNvSpPr>
          <p:nvPr>
            <p:ph type="title"/>
          </p:nvPr>
        </p:nvSpPr>
        <p:spPr/>
        <p:txBody>
          <a:bodyPr/>
          <a:lstStyle/>
          <a:p>
            <a:r>
              <a:rPr lang="en-US" dirty="0"/>
              <a:t>Training Confirmation</a:t>
            </a:r>
          </a:p>
        </p:txBody>
      </p:sp>
      <p:sp>
        <p:nvSpPr>
          <p:cNvPr id="3" name="Content Placeholder 2">
            <a:extLst>
              <a:ext uri="{FF2B5EF4-FFF2-40B4-BE49-F238E27FC236}">
                <a16:creationId xmlns:a16="http://schemas.microsoft.com/office/drawing/2014/main" id="{3A2653E0-5506-465E-BDE8-2817558923D2}"/>
              </a:ext>
            </a:extLst>
          </p:cNvPr>
          <p:cNvSpPr>
            <a:spLocks noGrp="1"/>
          </p:cNvSpPr>
          <p:nvPr>
            <p:ph idx="1"/>
          </p:nvPr>
        </p:nvSpPr>
        <p:spPr>
          <a:xfrm>
            <a:off x="2589212" y="1550504"/>
            <a:ext cx="8915400" cy="4360718"/>
          </a:xfrm>
        </p:spPr>
        <p:txBody>
          <a:bodyPr>
            <a:normAutofit/>
          </a:bodyPr>
          <a:lstStyle/>
          <a:p>
            <a:pPr marL="0" indent="0" algn="ctr">
              <a:buNone/>
            </a:pPr>
            <a:r>
              <a:rPr lang="en-US" sz="3200" dirty="0"/>
              <a:t>Please send an email to</a:t>
            </a:r>
          </a:p>
          <a:p>
            <a:pPr marL="0" indent="0" algn="ctr">
              <a:buNone/>
            </a:pPr>
            <a:r>
              <a:rPr lang="en-US" sz="3200" dirty="0">
                <a:hlinkClick r:id="rId3"/>
              </a:rPr>
              <a:t>courtney.martin@state.sd.us</a:t>
            </a:r>
            <a:endParaRPr lang="en-US" sz="3200" dirty="0"/>
          </a:p>
          <a:p>
            <a:pPr marL="0" indent="0" algn="ctr">
              <a:buNone/>
            </a:pPr>
            <a:r>
              <a:rPr lang="en-US" sz="3200" dirty="0"/>
              <a:t>Titled: Hiring a Food Service Management Company</a:t>
            </a:r>
          </a:p>
          <a:p>
            <a:pPr marL="0" indent="0" algn="ctr">
              <a:buNone/>
            </a:pPr>
            <a:endParaRPr lang="en-US" sz="3200" dirty="0"/>
          </a:p>
          <a:p>
            <a:pPr marL="0" indent="0" algn="ctr">
              <a:buNone/>
            </a:pPr>
            <a:r>
              <a:rPr lang="en-US" sz="3200" dirty="0"/>
              <a:t>A certificate of completion will be emailed back to you. </a:t>
            </a:r>
          </a:p>
        </p:txBody>
      </p:sp>
      <p:sp>
        <p:nvSpPr>
          <p:cNvPr id="4" name="Slide Number Placeholder 3">
            <a:extLst>
              <a:ext uri="{FF2B5EF4-FFF2-40B4-BE49-F238E27FC236}">
                <a16:creationId xmlns:a16="http://schemas.microsoft.com/office/drawing/2014/main" id="{4EAA9284-C905-4DA4-8E25-D61977386742}"/>
              </a:ext>
            </a:extLst>
          </p:cNvPr>
          <p:cNvSpPr>
            <a:spLocks noGrp="1"/>
          </p:cNvSpPr>
          <p:nvPr>
            <p:ph type="sldNum" sz="quarter" idx="12"/>
          </p:nvPr>
        </p:nvSpPr>
        <p:spPr/>
        <p:txBody>
          <a:bodyPr/>
          <a:lstStyle/>
          <a:p>
            <a:fld id="{D57F1E4F-1CFF-5643-939E-217C01CDF565}" type="slidenum">
              <a:rPr lang="en-US" smtClean="0"/>
              <a:pPr/>
              <a:t>41</a:t>
            </a:fld>
            <a:endParaRPr lang="en-US" dirty="0"/>
          </a:p>
        </p:txBody>
      </p:sp>
    </p:spTree>
    <p:extLst>
      <p:ext uri="{BB962C8B-B14F-4D97-AF65-F5344CB8AC3E}">
        <p14:creationId xmlns:p14="http://schemas.microsoft.com/office/powerpoint/2010/main" val="2037526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05BF8-194D-40AE-8F18-976DC2572A73}"/>
              </a:ext>
            </a:extLst>
          </p:cNvPr>
          <p:cNvSpPr>
            <a:spLocks noGrp="1"/>
          </p:cNvSpPr>
          <p:nvPr>
            <p:ph type="title"/>
          </p:nvPr>
        </p:nvSpPr>
        <p:spPr>
          <a:xfrm>
            <a:off x="2592925" y="624110"/>
            <a:ext cx="8911687" cy="886638"/>
          </a:xfrm>
        </p:spPr>
        <p:txBody>
          <a:bodyPr/>
          <a:lstStyle/>
          <a:p>
            <a:r>
              <a:rPr lang="en-US" dirty="0"/>
              <a:t>State Agencies Role</a:t>
            </a:r>
          </a:p>
        </p:txBody>
      </p:sp>
      <p:sp>
        <p:nvSpPr>
          <p:cNvPr id="3" name="Content Placeholder 2">
            <a:extLst>
              <a:ext uri="{FF2B5EF4-FFF2-40B4-BE49-F238E27FC236}">
                <a16:creationId xmlns:a16="http://schemas.microsoft.com/office/drawing/2014/main" id="{DE867183-552D-40C5-A748-A80AEA2951AD}"/>
              </a:ext>
            </a:extLst>
          </p:cNvPr>
          <p:cNvSpPr>
            <a:spLocks noGrp="1"/>
          </p:cNvSpPr>
          <p:nvPr>
            <p:ph idx="1"/>
          </p:nvPr>
        </p:nvSpPr>
        <p:spPr>
          <a:xfrm>
            <a:off x="2589212" y="1510748"/>
            <a:ext cx="8915400" cy="4400474"/>
          </a:xfrm>
        </p:spPr>
        <p:txBody>
          <a:bodyPr/>
          <a:lstStyle/>
          <a:p>
            <a:r>
              <a:rPr lang="en-US" sz="2800" dirty="0"/>
              <a:t>Oversight of Child Nutrition Programs</a:t>
            </a:r>
          </a:p>
          <a:p>
            <a:r>
              <a:rPr lang="en-US" sz="2800" dirty="0"/>
              <a:t>Provide technical assistance to Agencies</a:t>
            </a:r>
          </a:p>
          <a:p>
            <a:r>
              <a:rPr lang="en-US" sz="2800" dirty="0"/>
              <a:t>Required prototype Fixed Price RFP</a:t>
            </a:r>
          </a:p>
          <a:p>
            <a:r>
              <a:rPr lang="en-US" sz="2800" dirty="0"/>
              <a:t>Review and approve all FSMC contracts and supporting documents PRIOR to contract execution</a:t>
            </a:r>
          </a:p>
          <a:p>
            <a:r>
              <a:rPr lang="en-US" sz="2800" dirty="0"/>
              <a:t>Administrative Review</a:t>
            </a:r>
          </a:p>
          <a:p>
            <a:r>
              <a:rPr lang="en-US" sz="2800" dirty="0"/>
              <a:t>Procurement Review</a:t>
            </a:r>
          </a:p>
          <a:p>
            <a:endParaRPr lang="en-US" dirty="0"/>
          </a:p>
        </p:txBody>
      </p:sp>
      <p:sp>
        <p:nvSpPr>
          <p:cNvPr id="4" name="Slide Number Placeholder 3">
            <a:extLst>
              <a:ext uri="{FF2B5EF4-FFF2-40B4-BE49-F238E27FC236}">
                <a16:creationId xmlns:a16="http://schemas.microsoft.com/office/drawing/2014/main" id="{3958CE4B-D018-484C-937A-90369B6213FA}"/>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953514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E8569-6C8B-49C6-B2E0-70DA0283B588}"/>
              </a:ext>
            </a:extLst>
          </p:cNvPr>
          <p:cNvSpPr>
            <a:spLocks noGrp="1"/>
          </p:cNvSpPr>
          <p:nvPr>
            <p:ph type="title"/>
          </p:nvPr>
        </p:nvSpPr>
        <p:spPr>
          <a:xfrm>
            <a:off x="2592925" y="624110"/>
            <a:ext cx="8911687" cy="887190"/>
          </a:xfrm>
        </p:spPr>
        <p:txBody>
          <a:bodyPr/>
          <a:lstStyle/>
          <a:p>
            <a:r>
              <a:rPr lang="en-US" dirty="0"/>
              <a:t>How Does the Process Start?</a:t>
            </a:r>
          </a:p>
        </p:txBody>
      </p:sp>
      <p:sp>
        <p:nvSpPr>
          <p:cNvPr id="3" name="Content Placeholder 2">
            <a:extLst>
              <a:ext uri="{FF2B5EF4-FFF2-40B4-BE49-F238E27FC236}">
                <a16:creationId xmlns:a16="http://schemas.microsoft.com/office/drawing/2014/main" id="{1FB0572E-9D63-4A5E-9B7E-5CB6F19B6412}"/>
              </a:ext>
            </a:extLst>
          </p:cNvPr>
          <p:cNvSpPr>
            <a:spLocks noGrp="1"/>
          </p:cNvSpPr>
          <p:nvPr>
            <p:ph idx="1"/>
          </p:nvPr>
        </p:nvSpPr>
        <p:spPr>
          <a:xfrm>
            <a:off x="2589212" y="1689100"/>
            <a:ext cx="8915400" cy="4222122"/>
          </a:xfrm>
        </p:spPr>
        <p:txBody>
          <a:bodyPr>
            <a:normAutofit/>
          </a:bodyPr>
          <a:lstStyle/>
          <a:p>
            <a:r>
              <a:rPr lang="en-US" sz="2800" dirty="0"/>
              <a:t>A FSMC has approached the Agency.</a:t>
            </a:r>
          </a:p>
          <a:p>
            <a:r>
              <a:rPr lang="en-US" sz="2800" dirty="0"/>
              <a:t>The Agency has contact with another Agency that is contracting with a FSMC.</a:t>
            </a:r>
          </a:p>
          <a:p>
            <a:pPr marL="0" indent="0">
              <a:buNone/>
            </a:pPr>
            <a:endParaRPr lang="en-US" sz="3200" dirty="0"/>
          </a:p>
        </p:txBody>
      </p:sp>
      <p:sp>
        <p:nvSpPr>
          <p:cNvPr id="4" name="Slide Number Placeholder 3">
            <a:extLst>
              <a:ext uri="{FF2B5EF4-FFF2-40B4-BE49-F238E27FC236}">
                <a16:creationId xmlns:a16="http://schemas.microsoft.com/office/drawing/2014/main" id="{2D234FFD-3B6C-449C-A884-DBA26048EE51}"/>
              </a:ext>
            </a:extLst>
          </p:cNvPr>
          <p:cNvSpPr>
            <a:spLocks noGrp="1"/>
          </p:cNvSpPr>
          <p:nvPr>
            <p:ph type="sldNum" sz="quarter" idx="12"/>
          </p:nvPr>
        </p:nvSpPr>
        <p:spPr/>
        <p:txBody>
          <a:bodyPr/>
          <a:lstStyle/>
          <a:p>
            <a:fld id="{D57F1E4F-1CFF-5643-939E-217C01CDF565}" type="slidenum">
              <a:rPr lang="en-US" smtClean="0"/>
              <a:pPr/>
              <a:t>6</a:t>
            </a:fld>
            <a:endParaRPr lang="en-US" dirty="0"/>
          </a:p>
        </p:txBody>
      </p:sp>
      <p:pic>
        <p:nvPicPr>
          <p:cNvPr id="9" name="Picture 8">
            <a:extLst>
              <a:ext uri="{FF2B5EF4-FFF2-40B4-BE49-F238E27FC236}">
                <a16:creationId xmlns:a16="http://schemas.microsoft.com/office/drawing/2014/main" id="{22BE3EE7-0C26-4B83-9173-941AAD7C491F}"/>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5829215" y="3800161"/>
            <a:ext cx="2435393" cy="2057400"/>
          </a:xfrm>
          <a:prstGeom prst="rect">
            <a:avLst/>
          </a:prstGeom>
        </p:spPr>
      </p:pic>
    </p:spTree>
    <p:extLst>
      <p:ext uri="{BB962C8B-B14F-4D97-AF65-F5344CB8AC3E}">
        <p14:creationId xmlns:p14="http://schemas.microsoft.com/office/powerpoint/2010/main" val="1064506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9B804-F9DD-4AAB-A308-0A95A3DBDF62}"/>
              </a:ext>
            </a:extLst>
          </p:cNvPr>
          <p:cNvSpPr>
            <a:spLocks noGrp="1"/>
          </p:cNvSpPr>
          <p:nvPr>
            <p:ph type="title"/>
          </p:nvPr>
        </p:nvSpPr>
        <p:spPr/>
        <p:txBody>
          <a:bodyPr/>
          <a:lstStyle/>
          <a:p>
            <a:r>
              <a:rPr lang="en-US" dirty="0"/>
              <a:t>State Agency 	</a:t>
            </a:r>
          </a:p>
        </p:txBody>
      </p:sp>
      <p:sp>
        <p:nvSpPr>
          <p:cNvPr id="3" name="Content Placeholder 2">
            <a:extLst>
              <a:ext uri="{FF2B5EF4-FFF2-40B4-BE49-F238E27FC236}">
                <a16:creationId xmlns:a16="http://schemas.microsoft.com/office/drawing/2014/main" id="{FAC15203-2F26-42E3-BEE4-33653E40F3C5}"/>
              </a:ext>
            </a:extLst>
          </p:cNvPr>
          <p:cNvSpPr>
            <a:spLocks noGrp="1"/>
          </p:cNvSpPr>
          <p:nvPr>
            <p:ph idx="1"/>
          </p:nvPr>
        </p:nvSpPr>
        <p:spPr>
          <a:xfrm>
            <a:off x="2589212" y="1625600"/>
            <a:ext cx="8915400" cy="4285622"/>
          </a:xfrm>
        </p:spPr>
        <p:txBody>
          <a:bodyPr>
            <a:normAutofit fontScale="92500" lnSpcReduction="10000"/>
          </a:bodyPr>
          <a:lstStyle/>
          <a:p>
            <a:endParaRPr lang="en-US" sz="2400" dirty="0"/>
          </a:p>
          <a:p>
            <a:r>
              <a:rPr lang="en-US" sz="3000" dirty="0"/>
              <a:t>USDA Guidance Manual, “Contracting with FSMCs: Guidance for SFAs</a:t>
            </a:r>
          </a:p>
          <a:p>
            <a:pPr marL="0" indent="0">
              <a:buNone/>
            </a:pPr>
            <a:r>
              <a:rPr lang="en-US" sz="3000" dirty="0">
                <a:hlinkClick r:id="rId3"/>
              </a:rPr>
              <a:t>https://www.fns.usda.gov/updated-guidance-contracting-food-service-management</a:t>
            </a:r>
            <a:br>
              <a:rPr lang="en-US" sz="3000" dirty="0"/>
            </a:br>
            <a:endParaRPr lang="en-US" sz="3000" dirty="0"/>
          </a:p>
          <a:p>
            <a:r>
              <a:rPr lang="en-US" sz="3000" dirty="0"/>
              <a:t>List of FSMC’s operating in the State of SD</a:t>
            </a:r>
          </a:p>
          <a:p>
            <a:endParaRPr lang="en-US" sz="2400" dirty="0"/>
          </a:p>
          <a:p>
            <a:endParaRPr lang="en-US" dirty="0"/>
          </a:p>
          <a:p>
            <a:pPr marL="0" indent="0">
              <a:buNone/>
            </a:pPr>
            <a:r>
              <a:rPr lang="en-US" dirty="0"/>
              <a:t>	</a:t>
            </a:r>
          </a:p>
        </p:txBody>
      </p:sp>
      <p:sp>
        <p:nvSpPr>
          <p:cNvPr id="4" name="Slide Number Placeholder 3">
            <a:extLst>
              <a:ext uri="{FF2B5EF4-FFF2-40B4-BE49-F238E27FC236}">
                <a16:creationId xmlns:a16="http://schemas.microsoft.com/office/drawing/2014/main" id="{6A62E88E-D9CC-401D-8C56-7476D480EA71}"/>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2596296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930C4-98B6-40C9-BABC-57EB5899DEAD}"/>
              </a:ext>
            </a:extLst>
          </p:cNvPr>
          <p:cNvSpPr>
            <a:spLocks noGrp="1"/>
          </p:cNvSpPr>
          <p:nvPr>
            <p:ph type="title"/>
          </p:nvPr>
        </p:nvSpPr>
        <p:spPr>
          <a:xfrm>
            <a:off x="2592925" y="624110"/>
            <a:ext cx="8911687" cy="912590"/>
          </a:xfrm>
        </p:spPr>
        <p:txBody>
          <a:bodyPr/>
          <a:lstStyle/>
          <a:p>
            <a:r>
              <a:rPr lang="en-US" dirty="0"/>
              <a:t>Team Decision</a:t>
            </a:r>
          </a:p>
        </p:txBody>
      </p:sp>
      <p:sp>
        <p:nvSpPr>
          <p:cNvPr id="3" name="Content Placeholder 2">
            <a:extLst>
              <a:ext uri="{FF2B5EF4-FFF2-40B4-BE49-F238E27FC236}">
                <a16:creationId xmlns:a16="http://schemas.microsoft.com/office/drawing/2014/main" id="{AA894351-9A7F-44B1-AC9D-F4B5FB694519}"/>
              </a:ext>
            </a:extLst>
          </p:cNvPr>
          <p:cNvSpPr>
            <a:spLocks noGrp="1"/>
          </p:cNvSpPr>
          <p:nvPr>
            <p:ph idx="1"/>
          </p:nvPr>
        </p:nvSpPr>
        <p:spPr>
          <a:xfrm>
            <a:off x="2589212" y="1323833"/>
            <a:ext cx="8915400" cy="5104263"/>
          </a:xfrm>
        </p:spPr>
        <p:txBody>
          <a:bodyPr>
            <a:normAutofit fontScale="92500" lnSpcReduction="20000"/>
          </a:bodyPr>
          <a:lstStyle/>
          <a:p>
            <a:r>
              <a:rPr lang="en-US" sz="3000" dirty="0"/>
              <a:t>Analyze current food service operation</a:t>
            </a:r>
          </a:p>
          <a:p>
            <a:pPr lvl="1"/>
            <a:r>
              <a:rPr lang="en-US" sz="3000" dirty="0"/>
              <a:t>Financial Factors:</a:t>
            </a:r>
          </a:p>
          <a:p>
            <a:pPr lvl="2"/>
            <a:r>
              <a:rPr lang="en-US" sz="3000" dirty="0"/>
              <a:t>Current programs, feeding sites, participation</a:t>
            </a:r>
          </a:p>
          <a:p>
            <a:pPr lvl="2"/>
            <a:r>
              <a:rPr lang="en-US" sz="3000" dirty="0"/>
              <a:t>Food costs, labor costs, total costs</a:t>
            </a:r>
          </a:p>
          <a:p>
            <a:pPr lvl="2"/>
            <a:r>
              <a:rPr lang="en-US" sz="3000" dirty="0"/>
              <a:t>US Foods (Commodities)</a:t>
            </a:r>
          </a:p>
          <a:p>
            <a:pPr lvl="2"/>
            <a:r>
              <a:rPr lang="en-US" sz="3000" dirty="0"/>
              <a:t>Profit/loss statement</a:t>
            </a:r>
          </a:p>
          <a:p>
            <a:pPr lvl="1"/>
            <a:r>
              <a:rPr lang="en-US" sz="3000" dirty="0"/>
              <a:t>Operational Factors:</a:t>
            </a:r>
          </a:p>
          <a:p>
            <a:pPr lvl="2"/>
            <a:r>
              <a:rPr lang="en-US" sz="3000" dirty="0"/>
              <a:t>Facilities</a:t>
            </a:r>
          </a:p>
          <a:p>
            <a:pPr lvl="2"/>
            <a:r>
              <a:rPr lang="en-US" sz="3000" dirty="0"/>
              <a:t>Equipment</a:t>
            </a:r>
          </a:p>
          <a:p>
            <a:pPr lvl="2"/>
            <a:r>
              <a:rPr lang="en-US" sz="3000" dirty="0"/>
              <a:t>STAFF</a:t>
            </a:r>
          </a:p>
          <a:p>
            <a:pPr marL="514350" lvl="1" indent="0">
              <a:buNone/>
            </a:pPr>
            <a:endParaRPr lang="en-US" dirty="0"/>
          </a:p>
        </p:txBody>
      </p:sp>
      <p:sp>
        <p:nvSpPr>
          <p:cNvPr id="4" name="Slide Number Placeholder 3">
            <a:extLst>
              <a:ext uri="{FF2B5EF4-FFF2-40B4-BE49-F238E27FC236}">
                <a16:creationId xmlns:a16="http://schemas.microsoft.com/office/drawing/2014/main" id="{345F1910-3581-4A17-A037-12B81315B130}"/>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308305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8121F-3AF3-4250-8550-7BB4DB0643AD}"/>
              </a:ext>
            </a:extLst>
          </p:cNvPr>
          <p:cNvSpPr>
            <a:spLocks noGrp="1"/>
          </p:cNvSpPr>
          <p:nvPr>
            <p:ph type="title"/>
          </p:nvPr>
        </p:nvSpPr>
        <p:spPr>
          <a:xfrm>
            <a:off x="2592925" y="624110"/>
            <a:ext cx="8911687" cy="976090"/>
          </a:xfrm>
        </p:spPr>
        <p:txBody>
          <a:bodyPr/>
          <a:lstStyle/>
          <a:p>
            <a:r>
              <a:rPr lang="en-US" dirty="0"/>
              <a:t>Team Decision</a:t>
            </a:r>
          </a:p>
        </p:txBody>
      </p:sp>
      <p:sp>
        <p:nvSpPr>
          <p:cNvPr id="3" name="Content Placeholder 2">
            <a:extLst>
              <a:ext uri="{FF2B5EF4-FFF2-40B4-BE49-F238E27FC236}">
                <a16:creationId xmlns:a16="http://schemas.microsoft.com/office/drawing/2014/main" id="{8DD97E88-1BDB-40F9-8B84-79C1CDE15FA2}"/>
              </a:ext>
            </a:extLst>
          </p:cNvPr>
          <p:cNvSpPr>
            <a:spLocks noGrp="1"/>
          </p:cNvSpPr>
          <p:nvPr>
            <p:ph idx="1"/>
          </p:nvPr>
        </p:nvSpPr>
        <p:spPr>
          <a:xfrm>
            <a:off x="2589212" y="1689100"/>
            <a:ext cx="8915400" cy="4222122"/>
          </a:xfrm>
        </p:spPr>
        <p:txBody>
          <a:bodyPr>
            <a:normAutofit/>
          </a:bodyPr>
          <a:lstStyle/>
          <a:p>
            <a:r>
              <a:rPr lang="en-US" sz="2800" dirty="0"/>
              <a:t>Visit Agencies contracting with different FSMCs</a:t>
            </a:r>
          </a:p>
          <a:p>
            <a:pPr lvl="1"/>
            <a:r>
              <a:rPr lang="en-US" sz="2800" dirty="0"/>
              <a:t>Food Choices/Quality/Appearance</a:t>
            </a:r>
          </a:p>
          <a:p>
            <a:pPr lvl="1"/>
            <a:r>
              <a:rPr lang="en-US" sz="2800" dirty="0"/>
              <a:t>Sanitation</a:t>
            </a:r>
          </a:p>
          <a:p>
            <a:pPr lvl="1"/>
            <a:r>
              <a:rPr lang="en-US" sz="2800" dirty="0"/>
              <a:t>Staffing</a:t>
            </a:r>
          </a:p>
          <a:p>
            <a:pPr lvl="1"/>
            <a:r>
              <a:rPr lang="en-US" sz="2800" dirty="0"/>
              <a:t>Student Acceptability</a:t>
            </a:r>
          </a:p>
          <a:p>
            <a:pPr lvl="1"/>
            <a:r>
              <a:rPr lang="en-US" sz="2800" dirty="0"/>
              <a:t>Cost of Services</a:t>
            </a:r>
          </a:p>
        </p:txBody>
      </p:sp>
      <p:sp>
        <p:nvSpPr>
          <p:cNvPr id="4" name="Slide Number Placeholder 3">
            <a:extLst>
              <a:ext uri="{FF2B5EF4-FFF2-40B4-BE49-F238E27FC236}">
                <a16:creationId xmlns:a16="http://schemas.microsoft.com/office/drawing/2014/main" id="{087F310D-1AB4-4913-BC16-3726DD795F58}"/>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85156699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1712</TotalTime>
  <Words>4892</Words>
  <Application>Microsoft Office PowerPoint</Application>
  <PresentationFormat>Widescreen</PresentationFormat>
  <Paragraphs>417</Paragraphs>
  <Slides>41</Slides>
  <Notes>41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Century Gothic</vt:lpstr>
      <vt:lpstr>Wingdings 3</vt:lpstr>
      <vt:lpstr>Wisp</vt:lpstr>
      <vt:lpstr>Hiring a Food Service Management Company (FSMC)</vt:lpstr>
      <vt:lpstr>Terminology</vt:lpstr>
      <vt:lpstr>Topics</vt:lpstr>
      <vt:lpstr>Responsibilities</vt:lpstr>
      <vt:lpstr>State Agencies Role</vt:lpstr>
      <vt:lpstr>How Does the Process Start?</vt:lpstr>
      <vt:lpstr>State Agency  </vt:lpstr>
      <vt:lpstr>Team Decision</vt:lpstr>
      <vt:lpstr>Team Decision</vt:lpstr>
      <vt:lpstr>Agency Decides to Pursue FSMC Proposals</vt:lpstr>
      <vt:lpstr>Procurement</vt:lpstr>
      <vt:lpstr>Obtaining the RFP</vt:lpstr>
      <vt:lpstr>Fixed Price FSMC Contract</vt:lpstr>
      <vt:lpstr>Fixed Price FSMC Contract</vt:lpstr>
      <vt:lpstr>Fixed Price FSMC Contract</vt:lpstr>
      <vt:lpstr>Fixed Price FSMC Contract</vt:lpstr>
      <vt:lpstr>Timeline</vt:lpstr>
      <vt:lpstr>Timeline</vt:lpstr>
      <vt:lpstr>Timeline</vt:lpstr>
      <vt:lpstr>Agency Completes RFP</vt:lpstr>
      <vt:lpstr>Agency Completes RFP</vt:lpstr>
      <vt:lpstr>Agency Completes RFP</vt:lpstr>
      <vt:lpstr>Agency Completes RFP</vt:lpstr>
      <vt:lpstr>Agency RFP Development</vt:lpstr>
      <vt:lpstr>Agency Completes RFP</vt:lpstr>
      <vt:lpstr>RFP Package Submitted to SA</vt:lpstr>
      <vt:lpstr>Solicitation Period</vt:lpstr>
      <vt:lpstr>Due Date for Proposals</vt:lpstr>
      <vt:lpstr>Proposal Evaluation Committee</vt:lpstr>
      <vt:lpstr>Proposal Evaluation Committee</vt:lpstr>
      <vt:lpstr>Proposal Evaluation Committee</vt:lpstr>
      <vt:lpstr>Awarding the Contract</vt:lpstr>
      <vt:lpstr>Contract</vt:lpstr>
      <vt:lpstr>Specific Challenges </vt:lpstr>
      <vt:lpstr>Specific Challenges</vt:lpstr>
      <vt:lpstr>Specific Challenges</vt:lpstr>
      <vt:lpstr>Specific Challenges</vt:lpstr>
      <vt:lpstr>Questions? </vt:lpstr>
      <vt:lpstr>In Conclusion </vt:lpstr>
      <vt:lpstr>Resources</vt:lpstr>
      <vt:lpstr>Training Confirmation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Hiring a Food Service Management Company (FSMC)</dc:title>
  <dc:creator>Headrick, Geriann</dc:creator>
  <cp:lastModifiedBy>Headrick, Geriann</cp:lastModifiedBy>
  <cp:revision>67</cp:revision>
  <cp:lastPrinted>2018-11-27T17:33:55Z</cp:lastPrinted>
  <dcterms:created xsi:type="dcterms:W3CDTF">2018-11-26T14:57:45Z</dcterms:created>
  <dcterms:modified xsi:type="dcterms:W3CDTF">2019-08-27T18:13:41Z</dcterms:modified>
</cp:coreProperties>
</file>