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7" r:id="rId1"/>
  </p:sldMasterIdLst>
  <p:notesMasterIdLst>
    <p:notesMasterId r:id="rId22"/>
  </p:notesMasterIdLst>
  <p:sldIdLst>
    <p:sldId id="256" r:id="rId2"/>
    <p:sldId id="267" r:id="rId3"/>
    <p:sldId id="258" r:id="rId4"/>
    <p:sldId id="260" r:id="rId5"/>
    <p:sldId id="272" r:id="rId6"/>
    <p:sldId id="261" r:id="rId7"/>
    <p:sldId id="273" r:id="rId8"/>
    <p:sldId id="262" r:id="rId9"/>
    <p:sldId id="263" r:id="rId10"/>
    <p:sldId id="264" r:id="rId11"/>
    <p:sldId id="265" r:id="rId12"/>
    <p:sldId id="268" r:id="rId13"/>
    <p:sldId id="269" r:id="rId14"/>
    <p:sldId id="270" r:id="rId15"/>
    <p:sldId id="271" r:id="rId16"/>
    <p:sldId id="274" r:id="rId17"/>
    <p:sldId id="275" r:id="rId18"/>
    <p:sldId id="277" r:id="rId19"/>
    <p:sldId id="280" r:id="rId20"/>
    <p:sldId id="279"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16"/>
    <a:srgbClr val="E4F410"/>
    <a:srgbClr val="B724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03" autoAdjust="0"/>
    <p:restoredTop sz="59199" autoAdjust="0"/>
  </p:normalViewPr>
  <p:slideViewPr>
    <p:cSldViewPr snapToGrid="0">
      <p:cViewPr varScale="1">
        <p:scale>
          <a:sx n="63" d="100"/>
          <a:sy n="63"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849D2E-A0F2-4867-8084-5C1AB72D8B2A}" type="datetimeFigureOut">
              <a:rPr lang="en-US" smtClean="0"/>
              <a:t>02/12/2019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B9279F-D7F4-460B-9C2E-6360A3555658}" type="slidenum">
              <a:rPr lang="en-US" smtClean="0"/>
              <a:t>‹#›</a:t>
            </a:fld>
            <a:endParaRPr lang="en-US"/>
          </a:p>
        </p:txBody>
      </p:sp>
    </p:spTree>
    <p:extLst>
      <p:ext uri="{BB962C8B-B14F-4D97-AF65-F5344CB8AC3E}">
        <p14:creationId xmlns:p14="http://schemas.microsoft.com/office/powerpoint/2010/main" val="1147856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1</a:t>
            </a:fld>
            <a:endParaRPr lang="en-US"/>
          </a:p>
        </p:txBody>
      </p:sp>
    </p:spTree>
    <p:extLst>
      <p:ext uri="{BB962C8B-B14F-4D97-AF65-F5344CB8AC3E}">
        <p14:creationId xmlns:p14="http://schemas.microsoft.com/office/powerpoint/2010/main" val="2483008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5 is managing your agreement.  That’s right.  Once you’ve awarded the business to a vendor you still have work to do.  Staying on top of your agreement is one of the most important aspects of the procurement process.  Things like receiving the right product and checking prices are very important. </a:t>
            </a:r>
          </a:p>
          <a:p>
            <a:endParaRPr lang="en-US" dirty="0"/>
          </a:p>
          <a:p>
            <a:r>
              <a:rPr lang="en-US" dirty="0"/>
              <a:t>If the price changes from what your agreement stated you need to contact your vendor and let them know.  They should honor the price they quoted you. If this doesn’t happen then a new procurement will have to be done.  </a:t>
            </a:r>
          </a:p>
          <a:p>
            <a:endParaRPr lang="en-US" dirty="0"/>
          </a:p>
          <a:p>
            <a:r>
              <a:rPr lang="en-US" dirty="0"/>
              <a:t>In the situation with milk and a public index, you should be able to easily find the public index the vendor has stated they would base their prices on. Then you can check the prices you are charged to see if they follow the public index.   </a:t>
            </a:r>
          </a:p>
        </p:txBody>
      </p:sp>
      <p:sp>
        <p:nvSpPr>
          <p:cNvPr id="4" name="Slide Number Placeholder 3"/>
          <p:cNvSpPr>
            <a:spLocks noGrp="1"/>
          </p:cNvSpPr>
          <p:nvPr>
            <p:ph type="sldNum" sz="quarter" idx="5"/>
          </p:nvPr>
        </p:nvSpPr>
        <p:spPr/>
        <p:txBody>
          <a:bodyPr/>
          <a:lstStyle/>
          <a:p>
            <a:fld id="{ECB9279F-D7F4-460B-9C2E-6360A3555658}" type="slidenum">
              <a:rPr lang="en-US" smtClean="0"/>
              <a:t>10</a:t>
            </a:fld>
            <a:endParaRPr lang="en-US"/>
          </a:p>
        </p:txBody>
      </p:sp>
    </p:spTree>
    <p:extLst>
      <p:ext uri="{BB962C8B-B14F-4D97-AF65-F5344CB8AC3E}">
        <p14:creationId xmlns:p14="http://schemas.microsoft.com/office/powerpoint/2010/main" val="194157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informal procurement process allows for more flexibility.  You can contact vendors without having to formally advertise.  It’s still a very competitive process and the final result will be competitive prices.  Keep in mind all vendors need to receive the same information and responses have to be documented.  </a:t>
            </a:r>
          </a:p>
        </p:txBody>
      </p:sp>
      <p:sp>
        <p:nvSpPr>
          <p:cNvPr id="4" name="Slide Number Placeholder 3"/>
          <p:cNvSpPr>
            <a:spLocks noGrp="1"/>
          </p:cNvSpPr>
          <p:nvPr>
            <p:ph type="sldNum" sz="quarter" idx="5"/>
          </p:nvPr>
        </p:nvSpPr>
        <p:spPr/>
        <p:txBody>
          <a:bodyPr/>
          <a:lstStyle/>
          <a:p>
            <a:fld id="{ECB9279F-D7F4-460B-9C2E-6360A3555658}" type="slidenum">
              <a:rPr lang="en-US" smtClean="0"/>
              <a:t>11</a:t>
            </a:fld>
            <a:endParaRPr lang="en-US"/>
          </a:p>
        </p:txBody>
      </p:sp>
    </p:spTree>
    <p:extLst>
      <p:ext uri="{BB962C8B-B14F-4D97-AF65-F5344CB8AC3E}">
        <p14:creationId xmlns:p14="http://schemas.microsoft.com/office/powerpoint/2010/main" val="3127563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is a misunderstanding that all procurement under the most restrictive threshold has to be done informally.  This is not the case.  You can follow a formal procurement method with any purchase you make, there are just a few more steps involved, like advertising, and your end result is a legally binding contract.  Some agencies feel this is the best way to get a quality product at a reasonable price.  </a:t>
            </a:r>
          </a:p>
        </p:txBody>
      </p:sp>
      <p:sp>
        <p:nvSpPr>
          <p:cNvPr id="4" name="Slide Number Placeholder 3"/>
          <p:cNvSpPr>
            <a:spLocks noGrp="1"/>
          </p:cNvSpPr>
          <p:nvPr>
            <p:ph type="sldNum" sz="quarter" idx="5"/>
          </p:nvPr>
        </p:nvSpPr>
        <p:spPr/>
        <p:txBody>
          <a:bodyPr/>
          <a:lstStyle/>
          <a:p>
            <a:fld id="{ECB9279F-D7F4-460B-9C2E-6360A3555658}" type="slidenum">
              <a:rPr lang="en-US" smtClean="0"/>
              <a:t>12</a:t>
            </a:fld>
            <a:endParaRPr lang="en-US"/>
          </a:p>
        </p:txBody>
      </p:sp>
    </p:spTree>
    <p:extLst>
      <p:ext uri="{BB962C8B-B14F-4D97-AF65-F5344CB8AC3E}">
        <p14:creationId xmlns:p14="http://schemas.microsoft.com/office/powerpoint/2010/main" val="1860099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Something else to talk about with informal purchasing is splitting purchases.  </a:t>
            </a:r>
          </a:p>
          <a:p>
            <a:endParaRPr lang="en-US" dirty="0"/>
          </a:p>
          <a:p>
            <a:r>
              <a:rPr lang="en-US" dirty="0"/>
              <a:t>Splitting purchases is the intentional breaking apart of an agencies purchases. This practice is allowed as long as it is justifiable. Does it make sense?  Many schools break apart their</a:t>
            </a:r>
          </a:p>
          <a:p>
            <a:r>
              <a:rPr lang="en-US" dirty="0"/>
              <a:t>Milk &amp; diary</a:t>
            </a:r>
          </a:p>
          <a:p>
            <a:r>
              <a:rPr lang="en-US" dirty="0"/>
              <a:t>Produce </a:t>
            </a:r>
          </a:p>
          <a:p>
            <a:r>
              <a:rPr lang="en-US" dirty="0"/>
              <a:t>Bread</a:t>
            </a:r>
          </a:p>
          <a:p>
            <a:endParaRPr lang="en-US" dirty="0"/>
          </a:p>
          <a:p>
            <a:r>
              <a:rPr lang="en-US" dirty="0"/>
              <a:t>Justification for doing this is usually that you will get a better deal by doing so.  More competition is another.  A vendor that carries just milk and dairy products wouldn’t be able to bid on solicitation that included everything an agency purchases, like canned goods, ground beef, etc.  They could however give you a very competitive price on milk and yogurt. </a:t>
            </a:r>
          </a:p>
          <a:p>
            <a:endParaRPr lang="en-US" dirty="0"/>
          </a:p>
          <a:p>
            <a:r>
              <a:rPr lang="en-US" dirty="0"/>
              <a:t>Some agencies feel it makes sense to break fresh fruit and vegetables apart from their regular items.  The market on fresh produce is very up and down, so a vendor who specializes may be able to give you a better price.</a:t>
            </a:r>
          </a:p>
          <a:p>
            <a:endParaRPr lang="en-US" dirty="0"/>
          </a:p>
          <a:p>
            <a:r>
              <a:rPr lang="en-US" dirty="0"/>
              <a:t>Bread is another example of there being vendors that specialize in just those products and they want to be competitive so you may get your best price with these vendors. </a:t>
            </a:r>
          </a:p>
          <a:p>
            <a:endParaRPr lang="en-US" dirty="0"/>
          </a:p>
          <a:p>
            <a:r>
              <a:rPr lang="en-US" dirty="0"/>
              <a:t>If you are splitting purchases you need to look at the total amount your agency spends for the entire year, not at each purchase, to determine if you have to do informal or formal procurement.  In the example of milk, you would see how much you spent on that for the entire year.  If you spend $15,000 a year and your local agency has a threshold of $12,000 you would need to complete a formal purchase.</a:t>
            </a:r>
          </a:p>
          <a:p>
            <a:endParaRPr lang="en-US" dirty="0"/>
          </a:p>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13</a:t>
            </a:fld>
            <a:endParaRPr lang="en-US"/>
          </a:p>
        </p:txBody>
      </p:sp>
    </p:spTree>
    <p:extLst>
      <p:ext uri="{BB962C8B-B14F-4D97-AF65-F5344CB8AC3E}">
        <p14:creationId xmlns:p14="http://schemas.microsoft.com/office/powerpoint/2010/main" val="1812125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talked earlier about what happens if only one vendor responds.  Again, it may be that the specification was too specific.  If this happens, I encourage the agency to review the specification and see if there is anything that is restricting competition.  </a:t>
            </a:r>
          </a:p>
          <a:p>
            <a:endParaRPr lang="en-US" dirty="0"/>
          </a:p>
          <a:p>
            <a:r>
              <a:rPr lang="en-US" dirty="0"/>
              <a:t>If only one vendor responds, I also suggest reaching out to other businesses in your community.  If there is a local café or community hospital, where do they get their food?  Check around with neighboring schools also.  Do a little digging to see what else is out there.  It’s a good way to stimulate competition and get your agency a better price.</a:t>
            </a:r>
          </a:p>
        </p:txBody>
      </p:sp>
      <p:sp>
        <p:nvSpPr>
          <p:cNvPr id="4" name="Slide Number Placeholder 3"/>
          <p:cNvSpPr>
            <a:spLocks noGrp="1"/>
          </p:cNvSpPr>
          <p:nvPr>
            <p:ph type="sldNum" sz="quarter" idx="5"/>
          </p:nvPr>
        </p:nvSpPr>
        <p:spPr/>
        <p:txBody>
          <a:bodyPr/>
          <a:lstStyle/>
          <a:p>
            <a:fld id="{ECB9279F-D7F4-460B-9C2E-6360A3555658}" type="slidenum">
              <a:rPr lang="en-US" smtClean="0"/>
              <a:t>14</a:t>
            </a:fld>
            <a:endParaRPr lang="en-US"/>
          </a:p>
        </p:txBody>
      </p:sp>
    </p:spTree>
    <p:extLst>
      <p:ext uri="{BB962C8B-B14F-4D97-AF65-F5344CB8AC3E}">
        <p14:creationId xmlns:p14="http://schemas.microsoft.com/office/powerpoint/2010/main" val="268828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looking for your potential vendors and putting out your solicitations one of the things that needs to be defined is the timeframe of the agreement.  It will really depend on the product and the vendors involved but this should be addressed clearly.  You want your vendor to understand how long they will be awarded the business.  Vendors are likely to give you a better price the longer they know they will get your business.  If a vendor knows they will get all of your bread purchases for 6 months, versus 1 week, they can offer a better price. </a:t>
            </a:r>
          </a:p>
        </p:txBody>
      </p:sp>
      <p:sp>
        <p:nvSpPr>
          <p:cNvPr id="4" name="Slide Number Placeholder 3"/>
          <p:cNvSpPr>
            <a:spLocks noGrp="1"/>
          </p:cNvSpPr>
          <p:nvPr>
            <p:ph type="sldNum" sz="quarter" idx="5"/>
          </p:nvPr>
        </p:nvSpPr>
        <p:spPr/>
        <p:txBody>
          <a:bodyPr/>
          <a:lstStyle/>
          <a:p>
            <a:fld id="{ECB9279F-D7F4-460B-9C2E-6360A3555658}" type="slidenum">
              <a:rPr lang="en-US" smtClean="0"/>
              <a:t>15</a:t>
            </a:fld>
            <a:endParaRPr lang="en-US"/>
          </a:p>
        </p:txBody>
      </p:sp>
    </p:spTree>
    <p:extLst>
      <p:ext uri="{BB962C8B-B14F-4D97-AF65-F5344CB8AC3E}">
        <p14:creationId xmlns:p14="http://schemas.microsoft.com/office/powerpoint/2010/main" val="1777748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topic I wanted to touch on was purchasing equipment versus supplies.  When purchasing equipment there are several things agencies need to know – </a:t>
            </a:r>
          </a:p>
          <a:p>
            <a:r>
              <a:rPr lang="en-US" dirty="0"/>
              <a:t>First of all, what is the definition of equipment – Equipment is any item of nonexpendable personal property with a useful life of more than one year.  In other words, equipment is an item that will be used, and be useful, for more than one year.  It may be something with a physical presence like a piece of equipment,  such as a freezer.  It could also be something intangible, or have no physical presence, such as a patent, inventions or copyrights.  </a:t>
            </a:r>
          </a:p>
          <a:p>
            <a:endParaRPr lang="en-US" dirty="0"/>
          </a:p>
          <a:p>
            <a:r>
              <a:rPr lang="en-US" dirty="0"/>
              <a:t>As always, agencies should check to see if they have a more restrictive local threshold for equipment purchases.</a:t>
            </a:r>
          </a:p>
          <a:p>
            <a:r>
              <a:rPr lang="en-US" dirty="0"/>
              <a:t>  </a:t>
            </a:r>
          </a:p>
          <a:p>
            <a:r>
              <a:rPr lang="en-US" dirty="0"/>
              <a:t>With the definition of equipment in mind, if a refrigerator costs $2,500 it would NOT be considered equipment because it cost less than $5000.  It would be a supply.  Supplies are items with a per unit cost of less than $5,000.00.</a:t>
            </a:r>
          </a:p>
          <a:p>
            <a:endParaRPr lang="en-US" dirty="0"/>
          </a:p>
          <a:p>
            <a:r>
              <a:rPr lang="en-US" dirty="0"/>
              <a:t>The CANS office has a memo, 241-1, that can be found on our website under Useful Links.  Agencies do not need to seek prior approval for purchasing a piece of equipment that is listed in this memo and under $5,000.00.  If the purchase is not a piece of equipment on this list, or the dollar amount is more that $5,000.00 a written request must be submitted to the SA prior to purchasing.  This memo can be found on our website, www.doe.sd.gov/cans under useful resources and links.  IF your agency has a lower threshold for equipment purchases, in other words – they are more restrictive, you have to use the most restrictive dollar amount.  </a:t>
            </a:r>
          </a:p>
        </p:txBody>
      </p:sp>
      <p:sp>
        <p:nvSpPr>
          <p:cNvPr id="4" name="Slide Number Placeholder 3"/>
          <p:cNvSpPr>
            <a:spLocks noGrp="1"/>
          </p:cNvSpPr>
          <p:nvPr>
            <p:ph type="sldNum" sz="quarter" idx="5"/>
          </p:nvPr>
        </p:nvSpPr>
        <p:spPr/>
        <p:txBody>
          <a:bodyPr/>
          <a:lstStyle/>
          <a:p>
            <a:fld id="{ECB9279F-D7F4-460B-9C2E-6360A3555658}" type="slidenum">
              <a:rPr lang="en-US" smtClean="0"/>
              <a:t>16</a:t>
            </a:fld>
            <a:endParaRPr lang="en-US"/>
          </a:p>
        </p:txBody>
      </p:sp>
    </p:spTree>
    <p:extLst>
      <p:ext uri="{BB962C8B-B14F-4D97-AF65-F5344CB8AC3E}">
        <p14:creationId xmlns:p14="http://schemas.microsoft.com/office/powerpoint/2010/main" val="4207047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18</a:t>
            </a:fld>
            <a:endParaRPr lang="en-US"/>
          </a:p>
        </p:txBody>
      </p:sp>
    </p:spTree>
    <p:extLst>
      <p:ext uri="{BB962C8B-B14F-4D97-AF65-F5344CB8AC3E}">
        <p14:creationId xmlns:p14="http://schemas.microsoft.com/office/powerpoint/2010/main" val="2771328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686BEB-CCE0-44B3-9167-13F87C5652A0}" type="slidenum">
              <a:rPr lang="en-US" smtClean="0"/>
              <a:t>20</a:t>
            </a:fld>
            <a:endParaRPr lang="en-US"/>
          </a:p>
        </p:txBody>
      </p:sp>
    </p:spTree>
    <p:extLst>
      <p:ext uri="{BB962C8B-B14F-4D97-AF65-F5344CB8AC3E}">
        <p14:creationId xmlns:p14="http://schemas.microsoft.com/office/powerpoint/2010/main" val="2612177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terms are interchangeable.  As we go through the presentation if I say one of these just know that for today’s call I may use any of these and they are all referring to the same thing.</a:t>
            </a:r>
          </a:p>
        </p:txBody>
      </p:sp>
      <p:sp>
        <p:nvSpPr>
          <p:cNvPr id="4" name="Slide Number Placeholder 3"/>
          <p:cNvSpPr>
            <a:spLocks noGrp="1"/>
          </p:cNvSpPr>
          <p:nvPr>
            <p:ph type="sldNum" sz="quarter" idx="5"/>
          </p:nvPr>
        </p:nvSpPr>
        <p:spPr/>
        <p:txBody>
          <a:bodyPr/>
          <a:lstStyle/>
          <a:p>
            <a:fld id="{ECB9279F-D7F4-460B-9C2E-6360A3555658}" type="slidenum">
              <a:rPr lang="en-US" smtClean="0"/>
              <a:t>2</a:t>
            </a:fld>
            <a:endParaRPr lang="en-US"/>
          </a:p>
        </p:txBody>
      </p:sp>
    </p:spTree>
    <p:extLst>
      <p:ext uri="{BB962C8B-B14F-4D97-AF65-F5344CB8AC3E}">
        <p14:creationId xmlns:p14="http://schemas.microsoft.com/office/powerpoint/2010/main" val="38017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purchases from the non-profit food service account must be competitively bid in one form or another.  Threshold can be set by the federal government, the state government or the local agency.  The key to remember is that you must use whichever threshold is the most restrictive.  You should check with your local agency to see if they have established any purchasing thresholds you need to be aware of.</a:t>
            </a:r>
          </a:p>
          <a:p>
            <a:endParaRPr lang="en-US" dirty="0"/>
          </a:p>
          <a:p>
            <a:r>
              <a:rPr lang="en-US" dirty="0"/>
              <a:t>Per Federal law, the thresholds for food, or perishables, is set at under $250,000.</a:t>
            </a:r>
          </a:p>
          <a:p>
            <a:endParaRPr lang="en-US" dirty="0"/>
          </a:p>
          <a:p>
            <a:r>
              <a:rPr lang="en-US" dirty="0"/>
              <a:t>The State of SD has set a lower threshold than the Federal for services and supplies so the threshold for these items is $25,000.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3</a:t>
            </a:fld>
            <a:endParaRPr lang="en-US"/>
          </a:p>
        </p:txBody>
      </p:sp>
    </p:spTree>
    <p:extLst>
      <p:ext uri="{BB962C8B-B14F-4D97-AF65-F5344CB8AC3E}">
        <p14:creationId xmlns:p14="http://schemas.microsoft.com/office/powerpoint/2010/main" val="3826299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procurement process?  There are 5 steps we talk about when we look at good procurement.  The first is specifications.  </a:t>
            </a:r>
          </a:p>
          <a:p>
            <a:endParaRPr lang="en-US" dirty="0"/>
          </a:p>
          <a:p>
            <a:r>
              <a:rPr lang="en-US" dirty="0"/>
              <a:t>Step one is writing your specification.  When writing your specifications, be clear and accurate in your description of the goods or services you are looking for, but don’t be so detailed it limits competition. The goal is to have as much competition as possible and still get the product you want. As an example, here’s a chicken nugget specification-</a:t>
            </a:r>
          </a:p>
          <a:p>
            <a:endParaRPr lang="en-US" dirty="0"/>
          </a:p>
          <a:p>
            <a:r>
              <a:rPr lang="en-US" dirty="0"/>
              <a:t>Chicken Nugget, Whole grain, breaded, cooked white meat, chopped and formed.  CN label needs to show that one serving provides 2 oz meat/meat alternate, 2 oz grain equivalent, 4-5 pieces per serving, 150 calories.  This is very specific in calories and limits competition.  If you instead gave a calorie range of 150 – 350 it would open up the competition without sacrificing the quality of your product.  </a:t>
            </a:r>
          </a:p>
          <a:p>
            <a:endParaRPr lang="en-US" dirty="0"/>
          </a:p>
          <a:p>
            <a:r>
              <a:rPr lang="en-US" dirty="0"/>
              <a:t>If you specify a brand name you must also include language that says, “equal or better”.  In your specification if you stated you wanted Tyson chicken nugget, product code 1234, you must also say “or equivalent”.</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4</a:t>
            </a:fld>
            <a:endParaRPr lang="en-US"/>
          </a:p>
        </p:txBody>
      </p:sp>
    </p:spTree>
    <p:extLst>
      <p:ext uri="{BB962C8B-B14F-4D97-AF65-F5344CB8AC3E}">
        <p14:creationId xmlns:p14="http://schemas.microsoft.com/office/powerpoint/2010/main" val="13513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above.</a:t>
            </a:r>
          </a:p>
        </p:txBody>
      </p:sp>
      <p:sp>
        <p:nvSpPr>
          <p:cNvPr id="4" name="Slide Number Placeholder 3"/>
          <p:cNvSpPr>
            <a:spLocks noGrp="1"/>
          </p:cNvSpPr>
          <p:nvPr>
            <p:ph type="sldNum" sz="quarter" idx="5"/>
          </p:nvPr>
        </p:nvSpPr>
        <p:spPr/>
        <p:txBody>
          <a:bodyPr/>
          <a:lstStyle/>
          <a:p>
            <a:fld id="{ECB9279F-D7F4-460B-9C2E-6360A3555658}" type="slidenum">
              <a:rPr lang="en-US" smtClean="0"/>
              <a:t>5</a:t>
            </a:fld>
            <a:endParaRPr lang="en-US"/>
          </a:p>
        </p:txBody>
      </p:sp>
    </p:spTree>
    <p:extLst>
      <p:ext uri="{BB962C8B-B14F-4D97-AF65-F5344CB8AC3E}">
        <p14:creationId xmlns:p14="http://schemas.microsoft.com/office/powerpoint/2010/main" val="7020242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2 is identifying what vendors are available in your area and notifying them that you are looking for prices.  USDA urges agencies to get 3 quotes or more if there are qualified vendors in your area. Two is the minimum.  </a:t>
            </a:r>
          </a:p>
          <a:p>
            <a:endParaRPr lang="en-US" dirty="0"/>
          </a:p>
          <a:p>
            <a:r>
              <a:rPr lang="en-US" dirty="0"/>
              <a:t>You can request quotes by email, phone, or mail.  If your agency is so inclined advertising can be done by public advertisement, however this is not required for informal purchasing.</a:t>
            </a:r>
          </a:p>
          <a:p>
            <a:endParaRPr lang="en-US" dirty="0"/>
          </a:p>
          <a:p>
            <a:r>
              <a:rPr lang="en-US" dirty="0"/>
              <a:t>When you request quotes, be sure to document in writing what the responses are and retain them for your records.  It is a best practice and it is encouraged that responses be collected by email.</a:t>
            </a:r>
          </a:p>
          <a:p>
            <a:endParaRPr lang="en-US" dirty="0"/>
          </a:p>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6</a:t>
            </a:fld>
            <a:endParaRPr lang="en-US"/>
          </a:p>
        </p:txBody>
      </p:sp>
    </p:spTree>
    <p:extLst>
      <p:ext uri="{BB962C8B-B14F-4D97-AF65-F5344CB8AC3E}">
        <p14:creationId xmlns:p14="http://schemas.microsoft.com/office/powerpoint/2010/main" val="219081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non-competitive procurement.  The question I get asked fairly often is, what happens if only one vendor responds? In this situation lets say, the SFA has solicited goods or services properly and only received one quote back. I would first encourage the agency to look at their specifications and requirements to see if maybe they are too restrictive.  </a:t>
            </a:r>
          </a:p>
          <a:p>
            <a:endParaRPr lang="en-US" dirty="0"/>
          </a:p>
          <a:p>
            <a:r>
              <a:rPr lang="en-US" dirty="0"/>
              <a:t>Another form of non-competitive procurement is when goods or services are only available from one source, or what is known as a sole source.  This is fairly typical with technology purchases.  The agency needs to contact the SA before making the purchase.  They should submit a written request including information on the product being purchased and information on the research they’ve done to determine that this is, in fact a sole source purchase.  The SA will review the specification to see if it is too restrictive and limits competition, among other things.</a:t>
            </a:r>
          </a:p>
          <a:p>
            <a:endParaRPr lang="en-US" dirty="0"/>
          </a:p>
          <a:p>
            <a:r>
              <a:rPr lang="en-US" dirty="0"/>
              <a:t>There is also urgent or public need or what is also referred to as an emergency purchase. – Say a fire destroyed an agencies food storage warehouse.  The agency would need to purchase food immediately to feed the students. This is an emergency purchase.  The SA needs to be notified, simply because we need to track what has happened, determine if any USDA foods or commodities were involved and see how we can help.</a:t>
            </a:r>
          </a:p>
          <a:p>
            <a:endParaRPr lang="en-US" dirty="0"/>
          </a:p>
          <a:p>
            <a:r>
              <a:rPr lang="en-US" dirty="0"/>
              <a:t> </a:t>
            </a:r>
          </a:p>
        </p:txBody>
      </p:sp>
      <p:sp>
        <p:nvSpPr>
          <p:cNvPr id="4" name="Slide Number Placeholder 3"/>
          <p:cNvSpPr>
            <a:spLocks noGrp="1"/>
          </p:cNvSpPr>
          <p:nvPr>
            <p:ph type="sldNum" sz="quarter" idx="5"/>
          </p:nvPr>
        </p:nvSpPr>
        <p:spPr/>
        <p:txBody>
          <a:bodyPr/>
          <a:lstStyle/>
          <a:p>
            <a:fld id="{ECB9279F-D7F4-460B-9C2E-6360A3555658}" type="slidenum">
              <a:rPr lang="en-US" smtClean="0"/>
              <a:t>7</a:t>
            </a:fld>
            <a:endParaRPr lang="en-US"/>
          </a:p>
        </p:txBody>
      </p:sp>
    </p:spTree>
    <p:extLst>
      <p:ext uri="{BB962C8B-B14F-4D97-AF65-F5344CB8AC3E}">
        <p14:creationId xmlns:p14="http://schemas.microsoft.com/office/powerpoint/2010/main" val="2251734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is to evaluate the responses you have received. You need to evaluate the responses to see if the vendors are able to meet the terms of your conditions.  Are they able to deliver when you need it and is the product they are responding with the same as you’ve described in the solicitation. </a:t>
            </a:r>
          </a:p>
          <a:p>
            <a:endParaRPr lang="en-US" dirty="0"/>
          </a:p>
          <a:p>
            <a:r>
              <a:rPr lang="en-US" dirty="0"/>
              <a:t>Potential vendors must be able to perform successfully under the terms and conditions of the agreement.  Checking references is a good idea to see what their track record is with other agencies. </a:t>
            </a:r>
          </a:p>
          <a:p>
            <a:r>
              <a:rPr lang="en-US" dirty="0"/>
              <a:t> </a:t>
            </a:r>
          </a:p>
          <a:p>
            <a:r>
              <a:rPr lang="en-US" dirty="0"/>
              <a:t>When a vendor responds remember that additional services cannot be considered.  This is overly responsive. </a:t>
            </a:r>
          </a:p>
          <a:p>
            <a:endParaRPr lang="en-US" dirty="0"/>
          </a:p>
          <a:p>
            <a:r>
              <a:rPr lang="en-US" dirty="0"/>
              <a:t>Awarding the business has to be based on information listed in the original solicitation and not on any additional factors the vendor has chosen to add.  To consider these extra, overly responsive items, allows unfair competition.  Other vendors, who strictly responded to the solicitation only, are now at an unfair disadvantage.</a:t>
            </a:r>
          </a:p>
        </p:txBody>
      </p:sp>
      <p:sp>
        <p:nvSpPr>
          <p:cNvPr id="4" name="Slide Number Placeholder 3"/>
          <p:cNvSpPr>
            <a:spLocks noGrp="1"/>
          </p:cNvSpPr>
          <p:nvPr>
            <p:ph type="sldNum" sz="quarter" idx="5"/>
          </p:nvPr>
        </p:nvSpPr>
        <p:spPr/>
        <p:txBody>
          <a:bodyPr/>
          <a:lstStyle/>
          <a:p>
            <a:fld id="{ECB9279F-D7F4-460B-9C2E-6360A3555658}" type="slidenum">
              <a:rPr lang="en-US" smtClean="0"/>
              <a:t>8</a:t>
            </a:fld>
            <a:endParaRPr lang="en-US"/>
          </a:p>
        </p:txBody>
      </p:sp>
    </p:spTree>
    <p:extLst>
      <p:ext uri="{BB962C8B-B14F-4D97-AF65-F5344CB8AC3E}">
        <p14:creationId xmlns:p14="http://schemas.microsoft.com/office/powerpoint/2010/main" val="22158244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step after receiving bids back and evaluating them is awarding the agreement.  The agency will choose a responsive and responsible vendor that offers the lowest price.  The agency must document the steps it takes to award the agreement.  Please note that an informal procurement must always result in a fixed price agreement.  It could be a fixed price that is tied to a public consumer price index with monthly, or another specified timeframe, adjustments to price.</a:t>
            </a:r>
          </a:p>
          <a:p>
            <a:endParaRPr lang="en-US" dirty="0"/>
          </a:p>
          <a:p>
            <a:r>
              <a:rPr lang="en-US" dirty="0"/>
              <a:t>Milk is an example. </a:t>
            </a:r>
          </a:p>
          <a:p>
            <a:endParaRPr lang="en-US" dirty="0"/>
          </a:p>
          <a:p>
            <a:r>
              <a:rPr lang="en-US" b="0" dirty="0"/>
              <a:t>Say ½ pint cartons of 1% white milk is the product.  A vendor could give a fixed price for one month of .23 cents per carton.  That means the cost on every invoice for the length of the agreement would be .23 cents per carton.  It cannot fluctuate.  </a:t>
            </a:r>
          </a:p>
          <a:p>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The vendor has the option to instead say the price will be based on the Consumer Price Index.  When a vendor gives you this response they need to indicate what public index their price is based on.  An example of a public index would be for “All Urban Consumers; US City Average, by expenditure category, Dairy and related products by month</a:t>
            </a:r>
            <a:r>
              <a:rPr lang="en-US" b="0" dirty="0">
                <a:highlight>
                  <a:srgbClr val="FFFF00"/>
                </a:highlight>
              </a:rPr>
              <a:t>.”  If this is the response then fluctuations in price can happen, as long as those changes mimic what happens in that public index.</a:t>
            </a:r>
          </a:p>
          <a:p>
            <a:endParaRPr lang="en-US" dirty="0"/>
          </a:p>
        </p:txBody>
      </p:sp>
      <p:sp>
        <p:nvSpPr>
          <p:cNvPr id="4" name="Slide Number Placeholder 3"/>
          <p:cNvSpPr>
            <a:spLocks noGrp="1"/>
          </p:cNvSpPr>
          <p:nvPr>
            <p:ph type="sldNum" sz="quarter" idx="5"/>
          </p:nvPr>
        </p:nvSpPr>
        <p:spPr/>
        <p:txBody>
          <a:bodyPr/>
          <a:lstStyle/>
          <a:p>
            <a:fld id="{ECB9279F-D7F4-460B-9C2E-6360A3555658}" type="slidenum">
              <a:rPr lang="en-US" smtClean="0"/>
              <a:t>9</a:t>
            </a:fld>
            <a:endParaRPr lang="en-US"/>
          </a:p>
        </p:txBody>
      </p:sp>
    </p:spTree>
    <p:extLst>
      <p:ext uri="{BB962C8B-B14F-4D97-AF65-F5344CB8AC3E}">
        <p14:creationId xmlns:p14="http://schemas.microsoft.com/office/powerpoint/2010/main" val="298208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9ACC413-D6BA-4B34-B4AD-48923BDA64F3}" type="datetime1">
              <a:rPr lang="en-US" smtClean="0"/>
              <a:t>02/12/2019</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8364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C1B8C9-2F9F-43D9-A7B5-7238B9BE3F34}" type="datetime1">
              <a:rPr lang="en-US" smtClean="0"/>
              <a:t>02/12/2019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43076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0BC56400-BD56-48C2-B388-ABBA54556DD7}" type="datetime1">
              <a:rPr lang="en-US" smtClean="0"/>
              <a:t>02/12/2019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0135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6080780C-66B5-4C3B-A953-52F686860F0B}" type="datetime1">
              <a:rPr lang="en-US" smtClean="0"/>
              <a:t>02/12/2019</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0790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2E6141D2-96A1-4DF6-881A-8861B519EE79}" type="datetime1">
              <a:rPr lang="en-US" smtClean="0"/>
              <a:t>02/12/2019</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0490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0275D554-E9EE-476A-ABC2-1F5A977E8366}" type="datetime1">
              <a:rPr lang="en-US" smtClean="0"/>
              <a:t>02/12/2019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0198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D340E25-9739-49AA-852A-F4873F0C303E}" type="datetime1">
              <a:rPr lang="en-US" smtClean="0"/>
              <a:t>02/12/2019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11845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8ABB45-58F9-4F50-92E6-47DF95F365B1}" type="datetime1">
              <a:rPr lang="en-US" smtClean="0"/>
              <a:t>02/12/2019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68998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54634C9F-F635-4082-AD94-10876F632189}" type="datetime1">
              <a:rPr lang="en-US" smtClean="0"/>
              <a:t>02/12/2019</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7300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ABE4BB-BD61-457E-81CF-2A8D4781B913}" type="datetime1">
              <a:rPr lang="en-US" smtClean="0"/>
              <a:t>02/12/2019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69568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F90C1809-F39F-4089-A24D-FCB20A9906A2}" type="datetime1">
              <a:rPr lang="en-US" smtClean="0"/>
              <a:t>02/12/2019</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5737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B6CB26-B91D-4D2B-B337-F671D71AD7E9}" type="datetime1">
              <a:rPr lang="en-US" smtClean="0"/>
              <a:t>02/12/2019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91903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DCF241-9981-4ABA-AF6F-AFE9A9851EB3}" type="datetime1">
              <a:rPr lang="en-US" smtClean="0"/>
              <a:t>02/12/2019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88546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64BD99-8361-48D8-A1EC-D702534AE4DE}" type="datetime1">
              <a:rPr lang="en-US" smtClean="0"/>
              <a:t>02/12/2019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0866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7BF8CE-DAF5-4F6D-9C74-B1C9874F02A4}" type="datetime1">
              <a:rPr lang="en-US" smtClean="0"/>
              <a:t>02/12/2019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69391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EB8BD36-66AE-4411-86AB-F363E7CA95EB}" type="datetime1">
              <a:rPr lang="en-US" smtClean="0"/>
              <a:t>02/12/2019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57892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7A15E96-E7D5-411C-BBF6-3331559EA833}" type="datetime1">
              <a:rPr lang="en-US" smtClean="0"/>
              <a:t>02/12/2019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07866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A172797E-99EE-42F3-81F7-23888F6774E9}" type="datetime1">
              <a:rPr lang="en-US" smtClean="0"/>
              <a:t>02/12/2019</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5109170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 id="2147483701" r:id="rId14"/>
    <p:sldLayoutId id="2147483702" r:id="rId15"/>
    <p:sldLayoutId id="2147483703" r:id="rId16"/>
    <p:sldLayoutId id="2147483704" r:id="rId17"/>
  </p:sldLayoutIdLst>
  <p:hf hdr="0" ft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fns.usda.gov/farmtoschool/procuring-local-foods" TargetMode="External"/><Relationship Id="rId2" Type="http://schemas.openxmlformats.org/officeDocument/2006/relationships/hyperlink" Target="https://theicn.docebosaas.com/" TargetMode="External"/><Relationship Id="rId1" Type="http://schemas.openxmlformats.org/officeDocument/2006/relationships/slideLayout" Target="../slideLayouts/slideLayout2.xml"/><Relationship Id="rId4" Type="http://schemas.openxmlformats.org/officeDocument/2006/relationships/hyperlink" Target="https://doe.sd.gov/can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2CAB6-A218-4815-8540-AAD0D34C1122}"/>
              </a:ext>
            </a:extLst>
          </p:cNvPr>
          <p:cNvSpPr>
            <a:spLocks noGrp="1"/>
          </p:cNvSpPr>
          <p:nvPr>
            <p:ph type="ctrTitle"/>
          </p:nvPr>
        </p:nvSpPr>
        <p:spPr>
          <a:xfrm>
            <a:off x="976184" y="1803405"/>
            <a:ext cx="9844216" cy="1422394"/>
          </a:xfrm>
        </p:spPr>
        <p:txBody>
          <a:bodyPr/>
          <a:lstStyle/>
          <a:p>
            <a:r>
              <a:rPr lang="en-US" dirty="0"/>
              <a:t>INFORMAL PROCUREMENT</a:t>
            </a:r>
          </a:p>
        </p:txBody>
      </p:sp>
      <p:sp>
        <p:nvSpPr>
          <p:cNvPr id="3" name="Subtitle 2">
            <a:extLst>
              <a:ext uri="{FF2B5EF4-FFF2-40B4-BE49-F238E27FC236}">
                <a16:creationId xmlns:a16="http://schemas.microsoft.com/office/drawing/2014/main" id="{2296ED74-D2AA-4846-942B-05B3342C1B0E}"/>
              </a:ext>
            </a:extLst>
          </p:cNvPr>
          <p:cNvSpPr>
            <a:spLocks noGrp="1"/>
          </p:cNvSpPr>
          <p:nvPr>
            <p:ph type="subTitle" idx="1"/>
          </p:nvPr>
        </p:nvSpPr>
        <p:spPr>
          <a:xfrm>
            <a:off x="1371600" y="3225799"/>
            <a:ext cx="9448800" cy="864287"/>
          </a:xfrm>
        </p:spPr>
        <p:txBody>
          <a:bodyPr/>
          <a:lstStyle/>
          <a:p>
            <a:r>
              <a:rPr lang="en-US" dirty="0"/>
              <a:t>THREE BIDS AND A BUY	</a:t>
            </a:r>
          </a:p>
        </p:txBody>
      </p:sp>
      <p:sp>
        <p:nvSpPr>
          <p:cNvPr id="4" name="Slide Number Placeholder 3">
            <a:extLst>
              <a:ext uri="{FF2B5EF4-FFF2-40B4-BE49-F238E27FC236}">
                <a16:creationId xmlns:a16="http://schemas.microsoft.com/office/drawing/2014/main" id="{2465EC23-90DC-4DF6-AB5A-B0FD5CD8986B}"/>
              </a:ext>
            </a:extLst>
          </p:cNvPr>
          <p:cNvSpPr>
            <a:spLocks noGrp="1"/>
          </p:cNvSpPr>
          <p:nvPr>
            <p:ph type="sldNum" sz="quarter" idx="12"/>
          </p:nvPr>
        </p:nvSpPr>
        <p:spPr/>
        <p:txBody>
          <a:bodyPr/>
          <a:lstStyle/>
          <a:p>
            <a:fld id="{6D22F896-40B5-4ADD-8801-0D06FADFA095}" type="slidenum">
              <a:rPr lang="en-US" smtClean="0"/>
              <a:t>1</a:t>
            </a:fld>
            <a:endParaRPr lang="en-US" dirty="0"/>
          </a:p>
        </p:txBody>
      </p:sp>
      <p:pic>
        <p:nvPicPr>
          <p:cNvPr id="5" name="Picture 4">
            <a:extLst>
              <a:ext uri="{FF2B5EF4-FFF2-40B4-BE49-F238E27FC236}">
                <a16:creationId xmlns:a16="http://schemas.microsoft.com/office/drawing/2014/main" id="{76A5A38C-37D6-4126-8450-CA4E3F156F88}"/>
              </a:ext>
            </a:extLst>
          </p:cNvPr>
          <p:cNvPicPr>
            <a:picLocks noChangeAspect="1"/>
          </p:cNvPicPr>
          <p:nvPr/>
        </p:nvPicPr>
        <p:blipFill>
          <a:blip r:embed="rId3"/>
          <a:stretch>
            <a:fillRect/>
          </a:stretch>
        </p:blipFill>
        <p:spPr>
          <a:xfrm>
            <a:off x="8334857" y="5844223"/>
            <a:ext cx="3857143" cy="1013777"/>
          </a:xfrm>
          <a:prstGeom prst="rect">
            <a:avLst/>
          </a:prstGeom>
        </p:spPr>
      </p:pic>
    </p:spTree>
    <p:extLst>
      <p:ext uri="{BB962C8B-B14F-4D97-AF65-F5344CB8AC3E}">
        <p14:creationId xmlns:p14="http://schemas.microsoft.com/office/powerpoint/2010/main" val="184794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E25E-E608-437A-A022-C57E27950CEF}"/>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B84F0C77-BF95-4CA9-AE29-E23A027CC944}"/>
              </a:ext>
            </a:extLst>
          </p:cNvPr>
          <p:cNvSpPr>
            <a:spLocks noGrp="1"/>
          </p:cNvSpPr>
          <p:nvPr>
            <p:ph idx="1"/>
          </p:nvPr>
        </p:nvSpPr>
        <p:spPr/>
        <p:txBody>
          <a:bodyPr>
            <a:normAutofit/>
          </a:bodyPr>
          <a:lstStyle/>
          <a:p>
            <a:r>
              <a:rPr lang="en-US" sz="3600" dirty="0"/>
              <a:t>STEP 5 – Manage the agreement</a:t>
            </a:r>
          </a:p>
          <a:p>
            <a:pPr lvl="1"/>
            <a:r>
              <a:rPr lang="en-US" sz="3400" dirty="0"/>
              <a:t>Receiving correct product</a:t>
            </a:r>
          </a:p>
          <a:p>
            <a:pPr lvl="1"/>
            <a:r>
              <a:rPr lang="en-US" sz="3400" dirty="0"/>
              <a:t>Vendor is meeting requirements</a:t>
            </a:r>
          </a:p>
        </p:txBody>
      </p:sp>
      <p:pic>
        <p:nvPicPr>
          <p:cNvPr id="4" name="Picture 3">
            <a:extLst>
              <a:ext uri="{FF2B5EF4-FFF2-40B4-BE49-F238E27FC236}">
                <a16:creationId xmlns:a16="http://schemas.microsoft.com/office/drawing/2014/main" id="{78702F95-3871-45BC-9C53-7383356E6EAE}"/>
              </a:ext>
            </a:extLst>
          </p:cNvPr>
          <p:cNvPicPr>
            <a:picLocks noChangeAspect="1"/>
          </p:cNvPicPr>
          <p:nvPr/>
        </p:nvPicPr>
        <p:blipFill>
          <a:blip r:embed="rId3"/>
          <a:stretch>
            <a:fillRect/>
          </a:stretch>
        </p:blipFill>
        <p:spPr>
          <a:xfrm>
            <a:off x="2108324" y="4307969"/>
            <a:ext cx="1867582" cy="2015999"/>
          </a:xfrm>
          <a:prstGeom prst="rect">
            <a:avLst/>
          </a:prstGeom>
        </p:spPr>
      </p:pic>
      <p:sp>
        <p:nvSpPr>
          <p:cNvPr id="5" name="Arrow: Right 4">
            <a:extLst>
              <a:ext uri="{FF2B5EF4-FFF2-40B4-BE49-F238E27FC236}">
                <a16:creationId xmlns:a16="http://schemas.microsoft.com/office/drawing/2014/main" id="{F64CB5DB-2C21-407B-9295-A53C2FB4F7BE}"/>
              </a:ext>
            </a:extLst>
          </p:cNvPr>
          <p:cNvSpPr/>
          <p:nvPr/>
        </p:nvSpPr>
        <p:spPr>
          <a:xfrm>
            <a:off x="4894983" y="5026090"/>
            <a:ext cx="1386840" cy="8032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F751801C-CD8D-4864-93EA-C3C4114111EB}"/>
              </a:ext>
            </a:extLst>
          </p:cNvPr>
          <p:cNvPicPr>
            <a:picLocks noChangeAspect="1"/>
          </p:cNvPicPr>
          <p:nvPr/>
        </p:nvPicPr>
        <p:blipFill>
          <a:blip r:embed="rId3"/>
          <a:stretch>
            <a:fillRect/>
          </a:stretch>
        </p:blipFill>
        <p:spPr>
          <a:xfrm>
            <a:off x="7200900" y="4422838"/>
            <a:ext cx="1867582" cy="2015999"/>
          </a:xfrm>
          <a:prstGeom prst="rect">
            <a:avLst/>
          </a:prstGeom>
        </p:spPr>
      </p:pic>
      <p:sp>
        <p:nvSpPr>
          <p:cNvPr id="7" name="Slide Number Placeholder 6">
            <a:extLst>
              <a:ext uri="{FF2B5EF4-FFF2-40B4-BE49-F238E27FC236}">
                <a16:creationId xmlns:a16="http://schemas.microsoft.com/office/drawing/2014/main" id="{9803F7A0-A4CF-4B36-BE48-D1AF03F2A39D}"/>
              </a:ext>
            </a:extLst>
          </p:cNvPr>
          <p:cNvSpPr>
            <a:spLocks noGrp="1"/>
          </p:cNvSpPr>
          <p:nvPr>
            <p:ph type="sldNum" sz="quarter" idx="12"/>
          </p:nvPr>
        </p:nvSpPr>
        <p:spPr/>
        <p:txBody>
          <a:bodyPr/>
          <a:lstStyle/>
          <a:p>
            <a:fld id="{6D22F896-40B5-4ADD-8801-0D06FADFA095}" type="slidenum">
              <a:rPr lang="en-US" smtClean="0"/>
              <a:t>10</a:t>
            </a:fld>
            <a:endParaRPr lang="en-US" dirty="0"/>
          </a:p>
        </p:txBody>
      </p:sp>
    </p:spTree>
    <p:extLst>
      <p:ext uri="{BB962C8B-B14F-4D97-AF65-F5344CB8AC3E}">
        <p14:creationId xmlns:p14="http://schemas.microsoft.com/office/powerpoint/2010/main" val="1063184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649B-7E61-43F8-B129-BBE4270ADCF3}"/>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B7DF8001-4A31-4185-A456-1B511ECC6BA5}"/>
              </a:ext>
            </a:extLst>
          </p:cNvPr>
          <p:cNvSpPr>
            <a:spLocks noGrp="1"/>
          </p:cNvSpPr>
          <p:nvPr>
            <p:ph idx="1"/>
          </p:nvPr>
        </p:nvSpPr>
        <p:spPr/>
        <p:txBody>
          <a:bodyPr>
            <a:normAutofit/>
          </a:bodyPr>
          <a:lstStyle/>
          <a:p>
            <a:pPr>
              <a:lnSpc>
                <a:spcPct val="100000"/>
              </a:lnSpc>
            </a:pPr>
            <a:r>
              <a:rPr lang="en-US" sz="3600" dirty="0"/>
              <a:t>More flexible</a:t>
            </a:r>
          </a:p>
          <a:p>
            <a:pPr lvl="1">
              <a:lnSpc>
                <a:spcPct val="100000"/>
              </a:lnSpc>
            </a:pPr>
            <a:r>
              <a:rPr lang="en-US" sz="3400" dirty="0"/>
              <a:t>You can contact vendors</a:t>
            </a:r>
          </a:p>
          <a:p>
            <a:pPr>
              <a:lnSpc>
                <a:spcPct val="100000"/>
              </a:lnSpc>
            </a:pPr>
            <a:r>
              <a:rPr lang="en-US" sz="3600" dirty="0"/>
              <a:t>Still competitive</a:t>
            </a:r>
          </a:p>
          <a:p>
            <a:pPr lvl="1">
              <a:lnSpc>
                <a:spcPct val="100000"/>
              </a:lnSpc>
            </a:pPr>
            <a:r>
              <a:rPr lang="en-US" sz="3400" dirty="0"/>
              <a:t>Several different quotes</a:t>
            </a:r>
          </a:p>
          <a:p>
            <a:pPr lvl="1">
              <a:lnSpc>
                <a:spcPct val="100000"/>
              </a:lnSpc>
            </a:pPr>
            <a:r>
              <a:rPr lang="en-US" sz="3400" dirty="0"/>
              <a:t>All vendors have same information</a:t>
            </a:r>
          </a:p>
          <a:p>
            <a:pPr>
              <a:lnSpc>
                <a:spcPct val="100000"/>
              </a:lnSpc>
            </a:pPr>
            <a:r>
              <a:rPr lang="en-US" sz="3600" dirty="0"/>
              <a:t>Must document</a:t>
            </a:r>
          </a:p>
          <a:p>
            <a:pPr lvl="1"/>
            <a:endParaRPr lang="en-US" sz="3400" dirty="0"/>
          </a:p>
        </p:txBody>
      </p:sp>
      <p:sp>
        <p:nvSpPr>
          <p:cNvPr id="4" name="Slide Number Placeholder 3">
            <a:extLst>
              <a:ext uri="{FF2B5EF4-FFF2-40B4-BE49-F238E27FC236}">
                <a16:creationId xmlns:a16="http://schemas.microsoft.com/office/drawing/2014/main" id="{44470D61-417E-48E6-A5A1-4DCA48E8CA18}"/>
              </a:ext>
            </a:extLst>
          </p:cNvPr>
          <p:cNvSpPr>
            <a:spLocks noGrp="1"/>
          </p:cNvSpPr>
          <p:nvPr>
            <p:ph type="sldNum" sz="quarter" idx="12"/>
          </p:nvPr>
        </p:nvSpPr>
        <p:spPr/>
        <p:txBody>
          <a:bodyPr/>
          <a:lstStyle/>
          <a:p>
            <a:fld id="{6D22F896-40B5-4ADD-8801-0D06FADFA095}" type="slidenum">
              <a:rPr lang="en-US" smtClean="0"/>
              <a:t>11</a:t>
            </a:fld>
            <a:endParaRPr lang="en-US" dirty="0"/>
          </a:p>
        </p:txBody>
      </p:sp>
    </p:spTree>
    <p:extLst>
      <p:ext uri="{BB962C8B-B14F-4D97-AF65-F5344CB8AC3E}">
        <p14:creationId xmlns:p14="http://schemas.microsoft.com/office/powerpoint/2010/main" val="256325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2B9BF-2FC0-487F-9F26-31BA04357BF2}"/>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6E9D2960-0A6E-4F0D-BE33-E5F997BFE885}"/>
              </a:ext>
            </a:extLst>
          </p:cNvPr>
          <p:cNvSpPr>
            <a:spLocks noGrp="1"/>
          </p:cNvSpPr>
          <p:nvPr>
            <p:ph idx="1"/>
          </p:nvPr>
        </p:nvSpPr>
        <p:spPr/>
        <p:txBody>
          <a:bodyPr>
            <a:normAutofit/>
          </a:bodyPr>
          <a:lstStyle/>
          <a:p>
            <a:r>
              <a:rPr lang="en-US" sz="3600" dirty="0"/>
              <a:t>Most restrictive</a:t>
            </a:r>
          </a:p>
          <a:p>
            <a:pPr marL="457200" lvl="1" indent="0">
              <a:buNone/>
            </a:pPr>
            <a:r>
              <a:rPr lang="en-US" sz="3400" dirty="0"/>
              <a:t> threshold</a:t>
            </a:r>
          </a:p>
          <a:p>
            <a:pPr marL="457200" lvl="1" indent="0">
              <a:buNone/>
            </a:pPr>
            <a:endParaRPr lang="en-US" sz="3400" dirty="0"/>
          </a:p>
          <a:p>
            <a:r>
              <a:rPr lang="en-US" sz="3600" dirty="0"/>
              <a:t>Formal method is </a:t>
            </a:r>
          </a:p>
          <a:p>
            <a:pPr marL="457200" lvl="1" indent="0">
              <a:buNone/>
            </a:pPr>
            <a:r>
              <a:rPr lang="en-US" sz="3400" dirty="0"/>
              <a:t>always an option</a:t>
            </a:r>
          </a:p>
        </p:txBody>
      </p:sp>
      <p:pic>
        <p:nvPicPr>
          <p:cNvPr id="4" name="Picture 3">
            <a:extLst>
              <a:ext uri="{FF2B5EF4-FFF2-40B4-BE49-F238E27FC236}">
                <a16:creationId xmlns:a16="http://schemas.microsoft.com/office/drawing/2014/main" id="{DB740BD8-A274-4C38-BF6E-C950D011201A}"/>
              </a:ext>
            </a:extLst>
          </p:cNvPr>
          <p:cNvPicPr>
            <a:picLocks noChangeAspect="1"/>
          </p:cNvPicPr>
          <p:nvPr/>
        </p:nvPicPr>
        <p:blipFill>
          <a:blip r:embed="rId3"/>
          <a:stretch>
            <a:fillRect/>
          </a:stretch>
        </p:blipFill>
        <p:spPr>
          <a:xfrm>
            <a:off x="6629400" y="2347002"/>
            <a:ext cx="3783042" cy="3978447"/>
          </a:xfrm>
          <a:prstGeom prst="rect">
            <a:avLst/>
          </a:prstGeom>
        </p:spPr>
      </p:pic>
      <p:sp>
        <p:nvSpPr>
          <p:cNvPr id="5" name="Slide Number Placeholder 4">
            <a:extLst>
              <a:ext uri="{FF2B5EF4-FFF2-40B4-BE49-F238E27FC236}">
                <a16:creationId xmlns:a16="http://schemas.microsoft.com/office/drawing/2014/main" id="{C90EC06A-35A3-4936-BF79-75B715BC8C05}"/>
              </a:ext>
            </a:extLst>
          </p:cNvPr>
          <p:cNvSpPr>
            <a:spLocks noGrp="1"/>
          </p:cNvSpPr>
          <p:nvPr>
            <p:ph type="sldNum" sz="quarter" idx="12"/>
          </p:nvPr>
        </p:nvSpPr>
        <p:spPr/>
        <p:txBody>
          <a:bodyPr/>
          <a:lstStyle/>
          <a:p>
            <a:fld id="{6D22F896-40B5-4ADD-8801-0D06FADFA095}" type="slidenum">
              <a:rPr lang="en-US" smtClean="0"/>
              <a:t>12</a:t>
            </a:fld>
            <a:endParaRPr lang="en-US" dirty="0"/>
          </a:p>
        </p:txBody>
      </p:sp>
    </p:spTree>
    <p:extLst>
      <p:ext uri="{BB962C8B-B14F-4D97-AF65-F5344CB8AC3E}">
        <p14:creationId xmlns:p14="http://schemas.microsoft.com/office/powerpoint/2010/main" val="3293727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5CF10-9579-401E-AEE9-BE0CA37A1D1D}"/>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BA99C8F8-F842-49B6-A1BE-A839A3B240FE}"/>
              </a:ext>
            </a:extLst>
          </p:cNvPr>
          <p:cNvSpPr>
            <a:spLocks noGrp="1"/>
          </p:cNvSpPr>
          <p:nvPr>
            <p:ph idx="1"/>
          </p:nvPr>
        </p:nvSpPr>
        <p:spPr/>
        <p:txBody>
          <a:bodyPr>
            <a:normAutofit/>
          </a:bodyPr>
          <a:lstStyle/>
          <a:p>
            <a:r>
              <a:rPr lang="en-US" sz="3600" dirty="0"/>
              <a:t>Splitting purchases</a:t>
            </a:r>
          </a:p>
          <a:p>
            <a:pPr lvl="1"/>
            <a:r>
              <a:rPr lang="en-US" sz="3400" dirty="0"/>
              <a:t>Justification</a:t>
            </a:r>
          </a:p>
          <a:p>
            <a:pPr lvl="1"/>
            <a:endParaRPr lang="en-US" sz="3400" dirty="0"/>
          </a:p>
          <a:p>
            <a:r>
              <a:rPr lang="en-US" sz="3600" dirty="0"/>
              <a:t>Total for the year</a:t>
            </a:r>
          </a:p>
          <a:p>
            <a:pPr lvl="1"/>
            <a:r>
              <a:rPr lang="en-US" sz="3400" dirty="0"/>
              <a:t>Not each purchase</a:t>
            </a:r>
          </a:p>
          <a:p>
            <a:pPr lvl="1"/>
            <a:endParaRPr lang="en-US" sz="3400" dirty="0"/>
          </a:p>
          <a:p>
            <a:endParaRPr lang="en-US" sz="3600" dirty="0"/>
          </a:p>
        </p:txBody>
      </p:sp>
      <p:pic>
        <p:nvPicPr>
          <p:cNvPr id="4" name="Picture 3">
            <a:extLst>
              <a:ext uri="{FF2B5EF4-FFF2-40B4-BE49-F238E27FC236}">
                <a16:creationId xmlns:a16="http://schemas.microsoft.com/office/drawing/2014/main" id="{B6A91239-17D5-4972-B746-4783AEE6A8BD}"/>
              </a:ext>
            </a:extLst>
          </p:cNvPr>
          <p:cNvPicPr>
            <a:picLocks noChangeAspect="1"/>
          </p:cNvPicPr>
          <p:nvPr/>
        </p:nvPicPr>
        <p:blipFill>
          <a:blip r:embed="rId3"/>
          <a:stretch>
            <a:fillRect/>
          </a:stretch>
        </p:blipFill>
        <p:spPr>
          <a:xfrm>
            <a:off x="6531594" y="3141246"/>
            <a:ext cx="4828571" cy="2952381"/>
          </a:xfrm>
          <a:prstGeom prst="rect">
            <a:avLst/>
          </a:prstGeom>
        </p:spPr>
      </p:pic>
      <p:sp>
        <p:nvSpPr>
          <p:cNvPr id="5" name="Slide Number Placeholder 4">
            <a:extLst>
              <a:ext uri="{FF2B5EF4-FFF2-40B4-BE49-F238E27FC236}">
                <a16:creationId xmlns:a16="http://schemas.microsoft.com/office/drawing/2014/main" id="{978CB2BC-E87F-4B4D-B287-83113D6A8BA8}"/>
              </a:ext>
            </a:extLst>
          </p:cNvPr>
          <p:cNvSpPr>
            <a:spLocks noGrp="1"/>
          </p:cNvSpPr>
          <p:nvPr>
            <p:ph type="sldNum" sz="quarter" idx="12"/>
          </p:nvPr>
        </p:nvSpPr>
        <p:spPr/>
        <p:txBody>
          <a:bodyPr/>
          <a:lstStyle/>
          <a:p>
            <a:fld id="{6D22F896-40B5-4ADD-8801-0D06FADFA095}" type="slidenum">
              <a:rPr lang="en-US" smtClean="0"/>
              <a:t>13</a:t>
            </a:fld>
            <a:endParaRPr lang="en-US" dirty="0"/>
          </a:p>
        </p:txBody>
      </p:sp>
    </p:spTree>
    <p:extLst>
      <p:ext uri="{BB962C8B-B14F-4D97-AF65-F5344CB8AC3E}">
        <p14:creationId xmlns:p14="http://schemas.microsoft.com/office/powerpoint/2010/main" val="2845636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B0ADF-06FA-4CB9-9124-4E5693C6F869}"/>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06DB4755-2AC0-4302-B96C-5C30D659A03F}"/>
              </a:ext>
            </a:extLst>
          </p:cNvPr>
          <p:cNvSpPr>
            <a:spLocks noGrp="1"/>
          </p:cNvSpPr>
          <p:nvPr>
            <p:ph idx="1"/>
          </p:nvPr>
        </p:nvSpPr>
        <p:spPr>
          <a:xfrm>
            <a:off x="685800" y="2194560"/>
            <a:ext cx="10820400" cy="4251960"/>
          </a:xfrm>
        </p:spPr>
        <p:txBody>
          <a:bodyPr>
            <a:normAutofit lnSpcReduction="10000"/>
          </a:bodyPr>
          <a:lstStyle/>
          <a:p>
            <a:pPr>
              <a:lnSpc>
                <a:spcPct val="150000"/>
              </a:lnSpc>
            </a:pPr>
            <a:r>
              <a:rPr lang="en-US" sz="3600" dirty="0"/>
              <a:t>Only one vendor responds</a:t>
            </a:r>
          </a:p>
          <a:p>
            <a:pPr lvl="1">
              <a:lnSpc>
                <a:spcPct val="150000"/>
              </a:lnSpc>
            </a:pPr>
            <a:r>
              <a:rPr lang="en-US" sz="3600" dirty="0"/>
              <a:t>Widen specifications</a:t>
            </a:r>
          </a:p>
          <a:p>
            <a:pPr lvl="1">
              <a:lnSpc>
                <a:spcPct val="150000"/>
              </a:lnSpc>
            </a:pPr>
            <a:r>
              <a:rPr lang="en-US" sz="3600" dirty="0"/>
              <a:t>Reach out to other entities</a:t>
            </a:r>
          </a:p>
          <a:p>
            <a:pPr lvl="2">
              <a:lnSpc>
                <a:spcPct val="150000"/>
              </a:lnSpc>
            </a:pPr>
            <a:r>
              <a:rPr lang="en-US" sz="3600" dirty="0"/>
              <a:t>Schools, hospitals, local café &amp; grocery stores</a:t>
            </a:r>
          </a:p>
        </p:txBody>
      </p:sp>
      <p:sp>
        <p:nvSpPr>
          <p:cNvPr id="4" name="Slide Number Placeholder 3">
            <a:extLst>
              <a:ext uri="{FF2B5EF4-FFF2-40B4-BE49-F238E27FC236}">
                <a16:creationId xmlns:a16="http://schemas.microsoft.com/office/drawing/2014/main" id="{FF21B386-8DDF-44A0-A4F9-EE414F9FBB1B}"/>
              </a:ext>
            </a:extLst>
          </p:cNvPr>
          <p:cNvSpPr>
            <a:spLocks noGrp="1"/>
          </p:cNvSpPr>
          <p:nvPr>
            <p:ph type="sldNum" sz="quarter" idx="12"/>
          </p:nvPr>
        </p:nvSpPr>
        <p:spPr/>
        <p:txBody>
          <a:bodyPr/>
          <a:lstStyle/>
          <a:p>
            <a:fld id="{6D22F896-40B5-4ADD-8801-0D06FADFA095}" type="slidenum">
              <a:rPr lang="en-US" smtClean="0"/>
              <a:t>14</a:t>
            </a:fld>
            <a:endParaRPr lang="en-US" dirty="0"/>
          </a:p>
        </p:txBody>
      </p:sp>
    </p:spTree>
    <p:extLst>
      <p:ext uri="{BB962C8B-B14F-4D97-AF65-F5344CB8AC3E}">
        <p14:creationId xmlns:p14="http://schemas.microsoft.com/office/powerpoint/2010/main" val="3120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5EF66-3460-4439-B6A7-D943891E4E8F}"/>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28FC26CB-3E3B-49DC-B3BE-6B2248C7E066}"/>
              </a:ext>
            </a:extLst>
          </p:cNvPr>
          <p:cNvSpPr>
            <a:spLocks noGrp="1"/>
          </p:cNvSpPr>
          <p:nvPr>
            <p:ph idx="1"/>
          </p:nvPr>
        </p:nvSpPr>
        <p:spPr/>
        <p:txBody>
          <a:bodyPr>
            <a:normAutofit/>
          </a:bodyPr>
          <a:lstStyle/>
          <a:p>
            <a:pPr>
              <a:lnSpc>
                <a:spcPct val="150000"/>
              </a:lnSpc>
            </a:pPr>
            <a:r>
              <a:rPr lang="en-US" sz="3600" dirty="0"/>
              <a:t>Timeframe</a:t>
            </a:r>
          </a:p>
          <a:p>
            <a:pPr lvl="1">
              <a:lnSpc>
                <a:spcPct val="150000"/>
              </a:lnSpc>
            </a:pPr>
            <a:r>
              <a:rPr lang="en-US" sz="3400" dirty="0"/>
              <a:t>Yearly</a:t>
            </a:r>
          </a:p>
          <a:p>
            <a:pPr lvl="1">
              <a:lnSpc>
                <a:spcPct val="150000"/>
              </a:lnSpc>
            </a:pPr>
            <a:r>
              <a:rPr lang="en-US" sz="3400" dirty="0"/>
              <a:t>Monthly</a:t>
            </a:r>
          </a:p>
          <a:p>
            <a:pPr lvl="1">
              <a:lnSpc>
                <a:spcPct val="150000"/>
              </a:lnSpc>
            </a:pPr>
            <a:r>
              <a:rPr lang="en-US" sz="3400" dirty="0"/>
              <a:t>Weekly</a:t>
            </a:r>
          </a:p>
          <a:p>
            <a:pPr marL="457200" lvl="1" indent="0">
              <a:buNone/>
            </a:pPr>
            <a:endParaRPr lang="en-US" sz="3400" dirty="0"/>
          </a:p>
        </p:txBody>
      </p:sp>
      <p:sp>
        <p:nvSpPr>
          <p:cNvPr id="4" name="Slide Number Placeholder 3">
            <a:extLst>
              <a:ext uri="{FF2B5EF4-FFF2-40B4-BE49-F238E27FC236}">
                <a16:creationId xmlns:a16="http://schemas.microsoft.com/office/drawing/2014/main" id="{A49F8035-D565-4118-92D4-4AAC899BD19E}"/>
              </a:ext>
            </a:extLst>
          </p:cNvPr>
          <p:cNvSpPr>
            <a:spLocks noGrp="1"/>
          </p:cNvSpPr>
          <p:nvPr>
            <p:ph type="sldNum" sz="quarter" idx="12"/>
          </p:nvPr>
        </p:nvSpPr>
        <p:spPr/>
        <p:txBody>
          <a:bodyPr/>
          <a:lstStyle/>
          <a:p>
            <a:fld id="{6D22F896-40B5-4ADD-8801-0D06FADFA095}" type="slidenum">
              <a:rPr lang="en-US" smtClean="0"/>
              <a:t>15</a:t>
            </a:fld>
            <a:endParaRPr lang="en-US" dirty="0"/>
          </a:p>
        </p:txBody>
      </p:sp>
      <p:pic>
        <p:nvPicPr>
          <p:cNvPr id="5" name="Picture 4">
            <a:extLst>
              <a:ext uri="{FF2B5EF4-FFF2-40B4-BE49-F238E27FC236}">
                <a16:creationId xmlns:a16="http://schemas.microsoft.com/office/drawing/2014/main" id="{886678C4-9A95-4003-9A3D-183E9E343867}"/>
              </a:ext>
            </a:extLst>
          </p:cNvPr>
          <p:cNvPicPr>
            <a:picLocks noChangeAspect="1"/>
          </p:cNvPicPr>
          <p:nvPr/>
        </p:nvPicPr>
        <p:blipFill>
          <a:blip r:embed="rId3"/>
          <a:stretch>
            <a:fillRect/>
          </a:stretch>
        </p:blipFill>
        <p:spPr>
          <a:xfrm>
            <a:off x="5951621" y="2613097"/>
            <a:ext cx="4783875" cy="3187050"/>
          </a:xfrm>
          <a:prstGeom prst="rect">
            <a:avLst/>
          </a:prstGeom>
        </p:spPr>
      </p:pic>
    </p:spTree>
    <p:extLst>
      <p:ext uri="{BB962C8B-B14F-4D97-AF65-F5344CB8AC3E}">
        <p14:creationId xmlns:p14="http://schemas.microsoft.com/office/powerpoint/2010/main" val="1014043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8F9B-2BB4-4294-95BE-33DB0434BE07}"/>
              </a:ext>
            </a:extLst>
          </p:cNvPr>
          <p:cNvSpPr>
            <a:spLocks noGrp="1"/>
          </p:cNvSpPr>
          <p:nvPr>
            <p:ph type="title"/>
          </p:nvPr>
        </p:nvSpPr>
        <p:spPr>
          <a:xfrm>
            <a:off x="2895600" y="381000"/>
            <a:ext cx="8610600" cy="1319463"/>
          </a:xfrm>
        </p:spPr>
        <p:txBody>
          <a:bodyPr/>
          <a:lstStyle/>
          <a:p>
            <a:r>
              <a:rPr lang="en-US" dirty="0"/>
              <a:t>Equipment versus supplies</a:t>
            </a:r>
          </a:p>
        </p:txBody>
      </p:sp>
      <p:sp>
        <p:nvSpPr>
          <p:cNvPr id="3" name="Content Placeholder 2">
            <a:extLst>
              <a:ext uri="{FF2B5EF4-FFF2-40B4-BE49-F238E27FC236}">
                <a16:creationId xmlns:a16="http://schemas.microsoft.com/office/drawing/2014/main" id="{874879C4-B314-456C-B665-794F7266F15F}"/>
              </a:ext>
            </a:extLst>
          </p:cNvPr>
          <p:cNvSpPr>
            <a:spLocks noGrp="1"/>
          </p:cNvSpPr>
          <p:nvPr>
            <p:ph idx="1"/>
          </p:nvPr>
        </p:nvSpPr>
        <p:spPr>
          <a:xfrm>
            <a:off x="685800" y="1524000"/>
            <a:ext cx="10820400" cy="5334000"/>
          </a:xfrm>
        </p:spPr>
        <p:txBody>
          <a:bodyPr>
            <a:normAutofit/>
          </a:bodyPr>
          <a:lstStyle/>
          <a:p>
            <a:r>
              <a:rPr lang="en-US" sz="3600" dirty="0"/>
              <a:t>Equipment is </a:t>
            </a:r>
            <a:r>
              <a:rPr lang="en-US" sz="3200" dirty="0"/>
              <a:t>–</a:t>
            </a:r>
          </a:p>
          <a:p>
            <a:pPr lvl="1">
              <a:lnSpc>
                <a:spcPct val="100000"/>
              </a:lnSpc>
            </a:pPr>
            <a:r>
              <a:rPr lang="en-US" sz="3200" dirty="0"/>
              <a:t>Any item of nonexpendable personal property with a useful life of more than a year.</a:t>
            </a:r>
          </a:p>
          <a:p>
            <a:pPr lvl="2">
              <a:lnSpc>
                <a:spcPct val="100000"/>
              </a:lnSpc>
            </a:pPr>
            <a:r>
              <a:rPr lang="en-US" sz="3000" dirty="0"/>
              <a:t>Includes information technology.</a:t>
            </a:r>
          </a:p>
          <a:p>
            <a:pPr lvl="2">
              <a:lnSpc>
                <a:spcPct val="100000"/>
              </a:lnSpc>
            </a:pPr>
            <a:r>
              <a:rPr lang="en-US" sz="3000" dirty="0"/>
              <a:t>Agency could have a lower threshold</a:t>
            </a:r>
            <a:endParaRPr lang="en-US" sz="3200" dirty="0"/>
          </a:p>
          <a:p>
            <a:pPr lvl="1">
              <a:lnSpc>
                <a:spcPct val="100000"/>
              </a:lnSpc>
            </a:pPr>
            <a:r>
              <a:rPr lang="en-US" sz="3200" dirty="0"/>
              <a:t>Per unit acquisition cost of $5,000 or more.</a:t>
            </a:r>
          </a:p>
          <a:p>
            <a:pPr lvl="1">
              <a:lnSpc>
                <a:spcPct val="100000"/>
              </a:lnSpc>
            </a:pPr>
            <a:r>
              <a:rPr lang="en-US" sz="3200" dirty="0"/>
              <a:t>Supplies - per unit cost is below $5,000</a:t>
            </a:r>
          </a:p>
          <a:p>
            <a:pPr lvl="1">
              <a:lnSpc>
                <a:spcPct val="100000"/>
              </a:lnSpc>
            </a:pPr>
            <a:r>
              <a:rPr lang="en-US" sz="3000" dirty="0"/>
              <a:t>Agency does not need prior approval if equipment is listed in the CANS Memo 241-1.</a:t>
            </a:r>
          </a:p>
        </p:txBody>
      </p:sp>
      <p:sp>
        <p:nvSpPr>
          <p:cNvPr id="4" name="Slide Number Placeholder 3">
            <a:extLst>
              <a:ext uri="{FF2B5EF4-FFF2-40B4-BE49-F238E27FC236}">
                <a16:creationId xmlns:a16="http://schemas.microsoft.com/office/drawing/2014/main" id="{8CD06F73-FB11-4D05-AC3A-ABEF5CCB0E7D}"/>
              </a:ext>
            </a:extLst>
          </p:cNvPr>
          <p:cNvSpPr>
            <a:spLocks noGrp="1"/>
          </p:cNvSpPr>
          <p:nvPr>
            <p:ph type="sldNum" sz="quarter" idx="12"/>
          </p:nvPr>
        </p:nvSpPr>
        <p:spPr/>
        <p:txBody>
          <a:bodyPr/>
          <a:lstStyle/>
          <a:p>
            <a:fld id="{6D22F896-40B5-4ADD-8801-0D06FADFA095}" type="slidenum">
              <a:rPr lang="en-US" smtClean="0"/>
              <a:t>16</a:t>
            </a:fld>
            <a:endParaRPr lang="en-US" dirty="0"/>
          </a:p>
        </p:txBody>
      </p:sp>
    </p:spTree>
    <p:extLst>
      <p:ext uri="{BB962C8B-B14F-4D97-AF65-F5344CB8AC3E}">
        <p14:creationId xmlns:p14="http://schemas.microsoft.com/office/powerpoint/2010/main" val="2029344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46FE8-1414-4BEB-9F63-10A8DA023DA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2154713-1CAA-40C4-A45B-5DC7B8EA45DD}"/>
              </a:ext>
            </a:extLst>
          </p:cNvPr>
          <p:cNvSpPr>
            <a:spLocks noGrp="1"/>
          </p:cNvSpPr>
          <p:nvPr>
            <p:ph idx="1"/>
          </p:nvPr>
        </p:nvSpPr>
        <p:spPr/>
        <p:txBody>
          <a:bodyPr>
            <a:normAutofit/>
          </a:bodyPr>
          <a:lstStyle/>
          <a:p>
            <a:r>
              <a:rPr lang="en-US" sz="3200" dirty="0"/>
              <a:t>USDA Procurement Topics 1- 3 through ICN at </a:t>
            </a:r>
            <a:r>
              <a:rPr lang="en-US" sz="3000" dirty="0">
                <a:hlinkClick r:id="rId2"/>
              </a:rPr>
              <a:t>https://</a:t>
            </a:r>
            <a:r>
              <a:rPr lang="en-US" sz="3000" dirty="0" err="1">
                <a:hlinkClick r:id="rId2"/>
              </a:rPr>
              <a:t>theicn.docebosaas.com</a:t>
            </a:r>
            <a:endParaRPr lang="en-US" sz="3000" dirty="0"/>
          </a:p>
          <a:p>
            <a:r>
              <a:rPr lang="en-US" sz="3200" dirty="0"/>
              <a:t>USDA Procuring Local Foods for Child Nutrition Programs at </a:t>
            </a:r>
            <a:r>
              <a:rPr lang="en-US" sz="3200" dirty="0">
                <a:hlinkClick r:id="rId3"/>
              </a:rPr>
              <a:t>https://www.fns.usda.gov/</a:t>
            </a:r>
            <a:r>
              <a:rPr lang="en-US" sz="3200" dirty="0" err="1">
                <a:hlinkClick r:id="rId3"/>
              </a:rPr>
              <a:t>farmtoschool</a:t>
            </a:r>
            <a:r>
              <a:rPr lang="en-US" sz="3200" dirty="0">
                <a:hlinkClick r:id="rId3"/>
              </a:rPr>
              <a:t>/procuring-local-foods</a:t>
            </a:r>
            <a:endParaRPr lang="en-US" sz="3200" dirty="0"/>
          </a:p>
          <a:p>
            <a:r>
              <a:rPr lang="en-US" sz="3200" dirty="0"/>
              <a:t>Child and Adult Nutrition Services website at </a:t>
            </a:r>
            <a:r>
              <a:rPr lang="en-US" sz="3200" dirty="0">
                <a:hlinkClick r:id="rId4"/>
              </a:rPr>
              <a:t>https://doe.sd.gov/cans</a:t>
            </a:r>
            <a:r>
              <a:rPr lang="en-US" sz="3200" dirty="0"/>
              <a:t> </a:t>
            </a:r>
          </a:p>
          <a:p>
            <a:endParaRPr lang="en-US" sz="3200" dirty="0"/>
          </a:p>
          <a:p>
            <a:pPr marL="0" indent="0">
              <a:buNone/>
            </a:pPr>
            <a:endParaRPr lang="en-US" sz="3200" dirty="0"/>
          </a:p>
        </p:txBody>
      </p:sp>
      <p:sp>
        <p:nvSpPr>
          <p:cNvPr id="4" name="Slide Number Placeholder 3">
            <a:extLst>
              <a:ext uri="{FF2B5EF4-FFF2-40B4-BE49-F238E27FC236}">
                <a16:creationId xmlns:a16="http://schemas.microsoft.com/office/drawing/2014/main" id="{F8B1C439-4600-4CAD-B2C1-C3C8BAAA8199}"/>
              </a:ext>
            </a:extLst>
          </p:cNvPr>
          <p:cNvSpPr>
            <a:spLocks noGrp="1"/>
          </p:cNvSpPr>
          <p:nvPr>
            <p:ph type="sldNum" sz="quarter" idx="12"/>
          </p:nvPr>
        </p:nvSpPr>
        <p:spPr/>
        <p:txBody>
          <a:bodyPr/>
          <a:lstStyle/>
          <a:p>
            <a:fld id="{6D22F896-40B5-4ADD-8801-0D06FADFA095}" type="slidenum">
              <a:rPr lang="en-US" smtClean="0"/>
              <a:t>17</a:t>
            </a:fld>
            <a:endParaRPr lang="en-US" dirty="0"/>
          </a:p>
        </p:txBody>
      </p:sp>
    </p:spTree>
    <p:extLst>
      <p:ext uri="{BB962C8B-B14F-4D97-AF65-F5344CB8AC3E}">
        <p14:creationId xmlns:p14="http://schemas.microsoft.com/office/powerpoint/2010/main" val="3450342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625DC-E9B3-4C5C-A7CE-2CA878A2048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6B89AB1-AB04-4299-9657-EF3E69E2728A}"/>
              </a:ext>
            </a:extLst>
          </p:cNvPr>
          <p:cNvSpPr>
            <a:spLocks noGrp="1"/>
          </p:cNvSpPr>
          <p:nvPr>
            <p:ph idx="1"/>
          </p:nvPr>
        </p:nvSpPr>
        <p:spPr/>
        <p:txBody>
          <a:bodyPr>
            <a:normAutofit lnSpcReduction="10000"/>
          </a:bodyPr>
          <a:lstStyle/>
          <a:p>
            <a:r>
              <a:rPr lang="en-US" sz="3600" dirty="0"/>
              <a:t>Uniform Grant Guidance: Title 2, Code of Federal Regulations (2CFR), Part 200, Sections 200.318 – 200.326 at http://</a:t>
            </a:r>
            <a:r>
              <a:rPr lang="en-US" sz="3600" dirty="0" err="1"/>
              <a:t>www.ecfr.gov</a:t>
            </a:r>
            <a:r>
              <a:rPr lang="en-US" sz="3600" dirty="0"/>
              <a:t>/</a:t>
            </a:r>
            <a:r>
              <a:rPr lang="en-US" sz="3600" dirty="0" err="1"/>
              <a:t>cgi</a:t>
            </a:r>
            <a:r>
              <a:rPr lang="en-US" sz="3600" dirty="0"/>
              <a:t>-bin/</a:t>
            </a:r>
            <a:r>
              <a:rPr lang="en-US" sz="3600" dirty="0" err="1"/>
              <a:t>text-idx?node</a:t>
            </a:r>
            <a:r>
              <a:rPr lang="en-US" sz="3600" dirty="0"/>
              <a:t>=2:1.1.2.2.1 </a:t>
            </a:r>
          </a:p>
          <a:p>
            <a:endParaRPr lang="en-US" sz="3600" dirty="0"/>
          </a:p>
          <a:p>
            <a:r>
              <a:rPr lang="en-US" sz="3600" dirty="0"/>
              <a:t>Geriann Headrick, Program Specialist, CANS at (605)773-4718 or (605)773-3413 or Geriann.Headrick@state.sd.us</a:t>
            </a:r>
          </a:p>
        </p:txBody>
      </p:sp>
      <p:sp>
        <p:nvSpPr>
          <p:cNvPr id="4" name="Slide Number Placeholder 3">
            <a:extLst>
              <a:ext uri="{FF2B5EF4-FFF2-40B4-BE49-F238E27FC236}">
                <a16:creationId xmlns:a16="http://schemas.microsoft.com/office/drawing/2014/main" id="{453AD814-95B2-4AC6-9155-71E85F9DA56B}"/>
              </a:ext>
            </a:extLst>
          </p:cNvPr>
          <p:cNvSpPr>
            <a:spLocks noGrp="1"/>
          </p:cNvSpPr>
          <p:nvPr>
            <p:ph type="sldNum" sz="quarter" idx="12"/>
          </p:nvPr>
        </p:nvSpPr>
        <p:spPr/>
        <p:txBody>
          <a:bodyPr/>
          <a:lstStyle/>
          <a:p>
            <a:fld id="{6D22F896-40B5-4ADD-8801-0D06FADFA095}" type="slidenum">
              <a:rPr lang="en-US" smtClean="0"/>
              <a:t>18</a:t>
            </a:fld>
            <a:endParaRPr lang="en-US" dirty="0"/>
          </a:p>
        </p:txBody>
      </p:sp>
    </p:spTree>
    <p:extLst>
      <p:ext uri="{BB962C8B-B14F-4D97-AF65-F5344CB8AC3E}">
        <p14:creationId xmlns:p14="http://schemas.microsoft.com/office/powerpoint/2010/main" val="61011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605EE-8FB5-47C4-A05A-D6DD9FCCBDCD}"/>
              </a:ext>
            </a:extLst>
          </p:cNvPr>
          <p:cNvSpPr>
            <a:spLocks noGrp="1"/>
          </p:cNvSpPr>
          <p:nvPr>
            <p:ph type="title"/>
          </p:nvPr>
        </p:nvSpPr>
        <p:spPr/>
        <p:txBody>
          <a:bodyPr/>
          <a:lstStyle/>
          <a:p>
            <a:r>
              <a:rPr lang="en-US" dirty="0"/>
              <a:t>questions</a:t>
            </a:r>
          </a:p>
        </p:txBody>
      </p:sp>
      <p:pic>
        <p:nvPicPr>
          <p:cNvPr id="6" name="Content Placeholder 5">
            <a:extLst>
              <a:ext uri="{FF2B5EF4-FFF2-40B4-BE49-F238E27FC236}">
                <a16:creationId xmlns:a16="http://schemas.microsoft.com/office/drawing/2014/main" id="{F927C6BF-8572-49FC-9CDF-506E2B6AECF1}"/>
              </a:ext>
            </a:extLst>
          </p:cNvPr>
          <p:cNvPicPr>
            <a:picLocks noGrp="1" noChangeAspect="1"/>
          </p:cNvPicPr>
          <p:nvPr>
            <p:ph idx="1"/>
          </p:nvPr>
        </p:nvPicPr>
        <p:blipFill>
          <a:blip r:embed="rId2"/>
          <a:stretch>
            <a:fillRect/>
          </a:stretch>
        </p:blipFill>
        <p:spPr>
          <a:xfrm>
            <a:off x="3849517" y="2057400"/>
            <a:ext cx="4492966" cy="4160838"/>
          </a:xfrm>
          <a:prstGeom prst="rect">
            <a:avLst/>
          </a:prstGeom>
        </p:spPr>
      </p:pic>
      <p:sp>
        <p:nvSpPr>
          <p:cNvPr id="4" name="Slide Number Placeholder 3">
            <a:extLst>
              <a:ext uri="{FF2B5EF4-FFF2-40B4-BE49-F238E27FC236}">
                <a16:creationId xmlns:a16="http://schemas.microsoft.com/office/drawing/2014/main" id="{33DA524E-6EBE-4653-BC9C-24E6CB675E91}"/>
              </a:ext>
            </a:extLst>
          </p:cNvPr>
          <p:cNvSpPr>
            <a:spLocks noGrp="1"/>
          </p:cNvSpPr>
          <p:nvPr>
            <p:ph type="sldNum" sz="quarter" idx="12"/>
          </p:nvPr>
        </p:nvSpPr>
        <p:spPr/>
        <p:txBody>
          <a:bodyPr/>
          <a:lstStyle/>
          <a:p>
            <a:fld id="{6D22F896-40B5-4ADD-8801-0D06FADFA095}" type="slidenum">
              <a:rPr lang="en-US" smtClean="0"/>
              <a:t>19</a:t>
            </a:fld>
            <a:endParaRPr lang="en-US" dirty="0"/>
          </a:p>
        </p:txBody>
      </p:sp>
    </p:spTree>
    <p:extLst>
      <p:ext uri="{BB962C8B-B14F-4D97-AF65-F5344CB8AC3E}">
        <p14:creationId xmlns:p14="http://schemas.microsoft.com/office/powerpoint/2010/main" val="136051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4039D-2A35-496B-A19B-2F3035AE383E}"/>
              </a:ext>
            </a:extLst>
          </p:cNvPr>
          <p:cNvSpPr>
            <a:spLocks noGrp="1"/>
          </p:cNvSpPr>
          <p:nvPr>
            <p:ph type="title"/>
          </p:nvPr>
        </p:nvSpPr>
        <p:spPr/>
        <p:txBody>
          <a:bodyPr/>
          <a:lstStyle/>
          <a:p>
            <a:r>
              <a:rPr lang="en-US" dirty="0"/>
              <a:t>terms</a:t>
            </a:r>
          </a:p>
        </p:txBody>
      </p:sp>
      <p:sp>
        <p:nvSpPr>
          <p:cNvPr id="4" name="Text Placeholder 3">
            <a:extLst>
              <a:ext uri="{FF2B5EF4-FFF2-40B4-BE49-F238E27FC236}">
                <a16:creationId xmlns:a16="http://schemas.microsoft.com/office/drawing/2014/main" id="{0EC0A261-6D29-4346-90E1-99C7C4E1F1B3}"/>
              </a:ext>
            </a:extLst>
          </p:cNvPr>
          <p:cNvSpPr>
            <a:spLocks noGrp="1"/>
          </p:cNvSpPr>
          <p:nvPr>
            <p:ph idx="1"/>
          </p:nvPr>
        </p:nvSpPr>
        <p:spPr>
          <a:xfrm>
            <a:off x="685800" y="2057402"/>
            <a:ext cx="10820400" cy="4161284"/>
          </a:xfrm>
        </p:spPr>
        <p:txBody>
          <a:bodyPr>
            <a:normAutofit/>
          </a:bodyPr>
          <a:lstStyle/>
          <a:p>
            <a:r>
              <a:rPr lang="en-US" sz="3200" dirty="0"/>
              <a:t>Small Purchase Threshold</a:t>
            </a:r>
          </a:p>
          <a:p>
            <a:endParaRPr lang="en-US" sz="3200" dirty="0"/>
          </a:p>
          <a:p>
            <a:r>
              <a:rPr lang="en-US" sz="3200" dirty="0"/>
              <a:t>Informal Procurement Method</a:t>
            </a:r>
          </a:p>
          <a:p>
            <a:endParaRPr lang="en-US" sz="3200" dirty="0"/>
          </a:p>
          <a:p>
            <a:r>
              <a:rPr lang="en-US" sz="3200" dirty="0"/>
              <a:t>Small Purchase Procedure</a:t>
            </a:r>
          </a:p>
          <a:p>
            <a:endParaRPr lang="en-US" sz="3200" dirty="0"/>
          </a:p>
          <a:p>
            <a:endParaRPr lang="en-US" sz="3200" dirty="0"/>
          </a:p>
        </p:txBody>
      </p:sp>
      <p:sp>
        <p:nvSpPr>
          <p:cNvPr id="11" name="Slide Number Placeholder 10">
            <a:extLst>
              <a:ext uri="{FF2B5EF4-FFF2-40B4-BE49-F238E27FC236}">
                <a16:creationId xmlns:a16="http://schemas.microsoft.com/office/drawing/2014/main" id="{AE6F1DC6-D353-4669-8475-A93DB9EC1AAF}"/>
              </a:ext>
            </a:extLst>
          </p:cNvPr>
          <p:cNvSpPr>
            <a:spLocks noGrp="1"/>
          </p:cNvSpPr>
          <p:nvPr>
            <p:ph type="sldNum" sz="quarter" idx="12"/>
          </p:nvPr>
        </p:nvSpPr>
        <p:spPr/>
        <p:txBody>
          <a:bodyPr/>
          <a:lstStyle/>
          <a:p>
            <a:fld id="{6D22F896-40B5-4ADD-8801-0D06FADFA095}" type="slidenum">
              <a:rPr lang="en-US" smtClean="0"/>
              <a:t>2</a:t>
            </a:fld>
            <a:endParaRPr lang="en-US" dirty="0"/>
          </a:p>
        </p:txBody>
      </p:sp>
      <p:sp>
        <p:nvSpPr>
          <p:cNvPr id="6" name="Text Placeholder 5">
            <a:extLst>
              <a:ext uri="{FF2B5EF4-FFF2-40B4-BE49-F238E27FC236}">
                <a16:creationId xmlns:a16="http://schemas.microsoft.com/office/drawing/2014/main" id="{4FA4DC09-58B1-446B-9523-7F8A62F65E05}"/>
              </a:ext>
            </a:extLst>
          </p:cNvPr>
          <p:cNvSpPr>
            <a:spLocks noGrp="1"/>
          </p:cNvSpPr>
          <p:nvPr>
            <p:ph type="body" sz="half" idx="4294967295"/>
          </p:nvPr>
        </p:nvSpPr>
        <p:spPr>
          <a:xfrm>
            <a:off x="0" y="2606675"/>
            <a:ext cx="45719" cy="3611563"/>
          </a:xfrm>
        </p:spPr>
        <p:txBody>
          <a:bodyPr>
            <a:normAutofit/>
          </a:bodyPr>
          <a:lstStyle/>
          <a:p>
            <a:pPr algn="ctr"/>
            <a:endParaRPr lang="en-US" sz="3200" dirty="0"/>
          </a:p>
          <a:p>
            <a:pPr algn="ctr"/>
            <a:endParaRPr lang="en-US" sz="3200" dirty="0"/>
          </a:p>
        </p:txBody>
      </p:sp>
      <p:sp>
        <p:nvSpPr>
          <p:cNvPr id="8" name="Text Placeholder 7">
            <a:extLst>
              <a:ext uri="{FF2B5EF4-FFF2-40B4-BE49-F238E27FC236}">
                <a16:creationId xmlns:a16="http://schemas.microsoft.com/office/drawing/2014/main" id="{C953CCB7-EB41-4559-B8CD-3F9806C38FEC}"/>
              </a:ext>
            </a:extLst>
          </p:cNvPr>
          <p:cNvSpPr>
            <a:spLocks noGrp="1"/>
          </p:cNvSpPr>
          <p:nvPr>
            <p:ph type="body" sz="half" idx="4294967295"/>
          </p:nvPr>
        </p:nvSpPr>
        <p:spPr>
          <a:xfrm>
            <a:off x="8736013" y="2606675"/>
            <a:ext cx="3455987" cy="3611563"/>
          </a:xfrm>
        </p:spPr>
        <p:txBody>
          <a:bodyPr>
            <a:normAutofit/>
          </a:bodyPr>
          <a:lstStyle/>
          <a:p>
            <a:pPr algn="ctr"/>
            <a:endParaRPr lang="en-US" sz="3200" dirty="0"/>
          </a:p>
          <a:p>
            <a:pPr algn="ctr"/>
            <a:endParaRPr lang="en-US" sz="3200" dirty="0"/>
          </a:p>
          <a:p>
            <a:pPr algn="ctr"/>
            <a:endParaRPr lang="en-US" sz="3200" dirty="0"/>
          </a:p>
          <a:p>
            <a:pPr algn="ctr"/>
            <a:endParaRPr lang="en-US" sz="3200" dirty="0"/>
          </a:p>
        </p:txBody>
      </p:sp>
      <p:sp>
        <p:nvSpPr>
          <p:cNvPr id="9" name="Equals 8">
            <a:extLst>
              <a:ext uri="{FF2B5EF4-FFF2-40B4-BE49-F238E27FC236}">
                <a16:creationId xmlns:a16="http://schemas.microsoft.com/office/drawing/2014/main" id="{780974B8-1694-404B-ADF5-765B923D5C65}"/>
              </a:ext>
            </a:extLst>
          </p:cNvPr>
          <p:cNvSpPr/>
          <p:nvPr/>
        </p:nvSpPr>
        <p:spPr>
          <a:xfrm>
            <a:off x="6203279" y="2075649"/>
            <a:ext cx="669962" cy="531026"/>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Equals 9">
            <a:extLst>
              <a:ext uri="{FF2B5EF4-FFF2-40B4-BE49-F238E27FC236}">
                <a16:creationId xmlns:a16="http://schemas.microsoft.com/office/drawing/2014/main" id="{EB8A85EC-E9C3-4750-ABF8-95F104AA6E17}"/>
              </a:ext>
            </a:extLst>
          </p:cNvPr>
          <p:cNvSpPr/>
          <p:nvPr/>
        </p:nvSpPr>
        <p:spPr>
          <a:xfrm>
            <a:off x="7195326" y="3157960"/>
            <a:ext cx="683754" cy="542079"/>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207898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071E3-AEDB-4DFE-836D-FD856F4EBF2B}"/>
              </a:ext>
            </a:extLst>
          </p:cNvPr>
          <p:cNvSpPr>
            <a:spLocks noGrp="1"/>
          </p:cNvSpPr>
          <p:nvPr>
            <p:ph type="title"/>
          </p:nvPr>
        </p:nvSpPr>
        <p:spPr/>
        <p:txBody>
          <a:bodyPr/>
          <a:lstStyle/>
          <a:p>
            <a:pPr algn="ctr"/>
            <a:r>
              <a:rPr lang="en-US" dirty="0"/>
              <a:t>SMALL Purchases Training</a:t>
            </a:r>
          </a:p>
        </p:txBody>
      </p:sp>
      <p:sp>
        <p:nvSpPr>
          <p:cNvPr id="3" name="Content Placeholder 2">
            <a:extLst>
              <a:ext uri="{FF2B5EF4-FFF2-40B4-BE49-F238E27FC236}">
                <a16:creationId xmlns:a16="http://schemas.microsoft.com/office/drawing/2014/main" id="{0C16818D-405F-4D03-ACE5-0CCF7CC5D75C}"/>
              </a:ext>
            </a:extLst>
          </p:cNvPr>
          <p:cNvSpPr>
            <a:spLocks noGrp="1"/>
          </p:cNvSpPr>
          <p:nvPr>
            <p:ph idx="1"/>
          </p:nvPr>
        </p:nvSpPr>
        <p:spPr>
          <a:xfrm>
            <a:off x="913774" y="1939636"/>
            <a:ext cx="10363826" cy="4299847"/>
          </a:xfrm>
        </p:spPr>
        <p:txBody>
          <a:bodyPr>
            <a:normAutofit/>
          </a:bodyPr>
          <a:lstStyle/>
          <a:p>
            <a:pPr marL="0" indent="0" algn="ctr">
              <a:buNone/>
            </a:pPr>
            <a:r>
              <a:rPr lang="en-US" sz="3600" dirty="0">
                <a:latin typeface="+mj-lt"/>
              </a:rPr>
              <a:t>Professional Standards – Small Purchases</a:t>
            </a:r>
          </a:p>
          <a:p>
            <a:pPr marL="0" indent="0" algn="ctr">
              <a:buNone/>
            </a:pPr>
            <a:r>
              <a:rPr lang="en-US" sz="2800" dirty="0">
                <a:latin typeface="+mj-lt"/>
              </a:rPr>
              <a:t>2400 Purchasing and procurement</a:t>
            </a:r>
          </a:p>
          <a:p>
            <a:pPr marL="0" indent="0" algn="ctr">
              <a:buNone/>
            </a:pPr>
            <a:r>
              <a:rPr lang="en-US" sz="2800" dirty="0">
                <a:latin typeface="+mj-lt"/>
              </a:rPr>
              <a:t>1 hour</a:t>
            </a:r>
          </a:p>
          <a:p>
            <a:pPr marL="0" indent="0" algn="ctr">
              <a:buNone/>
            </a:pPr>
            <a:r>
              <a:rPr lang="en-US" sz="2800" dirty="0">
                <a:latin typeface="+mj-lt"/>
              </a:rPr>
              <a:t>February 13, 2019</a:t>
            </a:r>
          </a:p>
          <a:p>
            <a:pPr marL="0" indent="0" algn="ctr">
              <a:buNone/>
            </a:pPr>
            <a:r>
              <a:rPr lang="en-US" sz="2800" dirty="0">
                <a:latin typeface="+mj-lt"/>
              </a:rPr>
              <a:t>Provided by Child and Adult Nutrition Services </a:t>
            </a:r>
          </a:p>
          <a:p>
            <a:pPr marL="0" indent="0" algn="ctr">
              <a:buNone/>
            </a:pPr>
            <a:r>
              <a:rPr lang="en-US" sz="2800" dirty="0">
                <a:latin typeface="+mj-lt"/>
              </a:rPr>
              <a:t>State of South Dakota</a:t>
            </a:r>
          </a:p>
        </p:txBody>
      </p:sp>
      <p:sp>
        <p:nvSpPr>
          <p:cNvPr id="7" name="Slide Number Placeholder 6">
            <a:extLst>
              <a:ext uri="{FF2B5EF4-FFF2-40B4-BE49-F238E27FC236}">
                <a16:creationId xmlns:a16="http://schemas.microsoft.com/office/drawing/2014/main" id="{353A91E8-8B27-41C7-98B2-C897588E2434}"/>
              </a:ext>
            </a:extLst>
          </p:cNvPr>
          <p:cNvSpPr>
            <a:spLocks noGrp="1"/>
          </p:cNvSpPr>
          <p:nvPr>
            <p:ph type="sldNum" sz="quarter" idx="12"/>
          </p:nvPr>
        </p:nvSpPr>
        <p:spPr/>
        <p:txBody>
          <a:bodyPr/>
          <a:lstStyle/>
          <a:p>
            <a:fld id="{6D22F896-40B5-4ADD-8801-0D06FADFA095}" type="slidenum">
              <a:rPr lang="en-US" smtClean="0"/>
              <a:t>20</a:t>
            </a:fld>
            <a:endParaRPr lang="en-US" dirty="0"/>
          </a:p>
        </p:txBody>
      </p:sp>
      <p:pic>
        <p:nvPicPr>
          <p:cNvPr id="6" name="Picture 5">
            <a:extLst>
              <a:ext uri="{FF2B5EF4-FFF2-40B4-BE49-F238E27FC236}">
                <a16:creationId xmlns:a16="http://schemas.microsoft.com/office/drawing/2014/main" id="{DF3081CF-0732-4C25-85CE-F7F1AD485592}"/>
              </a:ext>
            </a:extLst>
          </p:cNvPr>
          <p:cNvPicPr>
            <a:picLocks noChangeAspect="1"/>
          </p:cNvPicPr>
          <p:nvPr/>
        </p:nvPicPr>
        <p:blipFill>
          <a:blip r:embed="rId3"/>
          <a:stretch>
            <a:fillRect/>
          </a:stretch>
        </p:blipFill>
        <p:spPr>
          <a:xfrm>
            <a:off x="4167428" y="5573146"/>
            <a:ext cx="3857143" cy="1013777"/>
          </a:xfrm>
          <a:prstGeom prst="rect">
            <a:avLst/>
          </a:prstGeom>
        </p:spPr>
      </p:pic>
    </p:spTree>
    <p:extLst>
      <p:ext uri="{BB962C8B-B14F-4D97-AF65-F5344CB8AC3E}">
        <p14:creationId xmlns:p14="http://schemas.microsoft.com/office/powerpoint/2010/main" val="709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8CF43-1F8C-4BC3-836D-18C99D21D33A}"/>
              </a:ext>
            </a:extLst>
          </p:cNvPr>
          <p:cNvSpPr>
            <a:spLocks noGrp="1"/>
          </p:cNvSpPr>
          <p:nvPr>
            <p:ph type="title"/>
          </p:nvPr>
        </p:nvSpPr>
        <p:spPr/>
        <p:txBody>
          <a:bodyPr/>
          <a:lstStyle/>
          <a:p>
            <a:r>
              <a:rPr lang="en-US" dirty="0"/>
              <a:t>Small purchase thresholds</a:t>
            </a:r>
          </a:p>
        </p:txBody>
      </p:sp>
      <p:sp>
        <p:nvSpPr>
          <p:cNvPr id="3" name="Text Placeholder 2">
            <a:extLst>
              <a:ext uri="{FF2B5EF4-FFF2-40B4-BE49-F238E27FC236}">
                <a16:creationId xmlns:a16="http://schemas.microsoft.com/office/drawing/2014/main" id="{E2F00FE1-C962-4A99-8AEB-19AF4238F581}"/>
              </a:ext>
            </a:extLst>
          </p:cNvPr>
          <p:cNvSpPr>
            <a:spLocks noGrp="1"/>
          </p:cNvSpPr>
          <p:nvPr>
            <p:ph type="body" idx="1"/>
          </p:nvPr>
        </p:nvSpPr>
        <p:spPr>
          <a:xfrm>
            <a:off x="411480" y="2202080"/>
            <a:ext cx="3730752" cy="617320"/>
          </a:xfrm>
        </p:spPr>
        <p:txBody>
          <a:bodyPr/>
          <a:lstStyle/>
          <a:p>
            <a:r>
              <a:rPr lang="en-US" sz="3200" u="sng" dirty="0"/>
              <a:t>Food/Perishables</a:t>
            </a:r>
          </a:p>
        </p:txBody>
      </p:sp>
      <p:sp>
        <p:nvSpPr>
          <p:cNvPr id="4" name="Text Placeholder 3">
            <a:extLst>
              <a:ext uri="{FF2B5EF4-FFF2-40B4-BE49-F238E27FC236}">
                <a16:creationId xmlns:a16="http://schemas.microsoft.com/office/drawing/2014/main" id="{CA06A2A2-76B0-4BBB-A1B8-0F500A122D36}"/>
              </a:ext>
            </a:extLst>
          </p:cNvPr>
          <p:cNvSpPr>
            <a:spLocks noGrp="1"/>
          </p:cNvSpPr>
          <p:nvPr>
            <p:ph type="body" sz="half" idx="15"/>
          </p:nvPr>
        </p:nvSpPr>
        <p:spPr>
          <a:xfrm>
            <a:off x="685799" y="2904565"/>
            <a:ext cx="3456432" cy="1887570"/>
          </a:xfrm>
        </p:spPr>
        <p:txBody>
          <a:bodyPr>
            <a:normAutofit/>
          </a:bodyPr>
          <a:lstStyle/>
          <a:p>
            <a:r>
              <a:rPr lang="en-US" sz="2800" b="1" dirty="0"/>
              <a:t>&lt; $250,000</a:t>
            </a:r>
          </a:p>
          <a:p>
            <a:r>
              <a:rPr lang="en-US" sz="2800" dirty="0"/>
              <a:t>Federal Law</a:t>
            </a:r>
          </a:p>
          <a:p>
            <a:r>
              <a:rPr lang="en-US" sz="2800" dirty="0"/>
              <a:t>2 CFR 200.88</a:t>
            </a:r>
          </a:p>
          <a:p>
            <a:endParaRPr lang="en-US" sz="2400" dirty="0"/>
          </a:p>
          <a:p>
            <a:endParaRPr lang="en-US" sz="2400" dirty="0"/>
          </a:p>
          <a:p>
            <a:endParaRPr lang="en-US" sz="2400" dirty="0"/>
          </a:p>
          <a:p>
            <a:endParaRPr lang="en-US" sz="2400" dirty="0"/>
          </a:p>
        </p:txBody>
      </p:sp>
      <p:sp>
        <p:nvSpPr>
          <p:cNvPr id="5" name="Text Placeholder 4">
            <a:extLst>
              <a:ext uri="{FF2B5EF4-FFF2-40B4-BE49-F238E27FC236}">
                <a16:creationId xmlns:a16="http://schemas.microsoft.com/office/drawing/2014/main" id="{D7D6BDC5-5D59-4D65-B290-CD6D3A36908A}"/>
              </a:ext>
            </a:extLst>
          </p:cNvPr>
          <p:cNvSpPr>
            <a:spLocks noGrp="1"/>
          </p:cNvSpPr>
          <p:nvPr>
            <p:ph type="body" sz="quarter" idx="3"/>
          </p:nvPr>
        </p:nvSpPr>
        <p:spPr/>
        <p:txBody>
          <a:bodyPr/>
          <a:lstStyle/>
          <a:p>
            <a:r>
              <a:rPr lang="en-US" sz="3200" u="sng" dirty="0"/>
              <a:t>Services</a:t>
            </a:r>
            <a:r>
              <a:rPr lang="en-US" sz="2800" dirty="0"/>
              <a:t>	</a:t>
            </a:r>
            <a:r>
              <a:rPr lang="en-US" dirty="0"/>
              <a:t>	</a:t>
            </a:r>
          </a:p>
        </p:txBody>
      </p:sp>
      <p:sp>
        <p:nvSpPr>
          <p:cNvPr id="6" name="Text Placeholder 5">
            <a:extLst>
              <a:ext uri="{FF2B5EF4-FFF2-40B4-BE49-F238E27FC236}">
                <a16:creationId xmlns:a16="http://schemas.microsoft.com/office/drawing/2014/main" id="{F32C0CD0-998A-49A0-8627-B5CF238E5BC8}"/>
              </a:ext>
            </a:extLst>
          </p:cNvPr>
          <p:cNvSpPr>
            <a:spLocks noGrp="1"/>
          </p:cNvSpPr>
          <p:nvPr>
            <p:ph type="body" sz="half" idx="16"/>
          </p:nvPr>
        </p:nvSpPr>
        <p:spPr>
          <a:xfrm>
            <a:off x="4366858" y="2904067"/>
            <a:ext cx="3456432" cy="1888068"/>
          </a:xfrm>
        </p:spPr>
        <p:txBody>
          <a:bodyPr>
            <a:normAutofit/>
          </a:bodyPr>
          <a:lstStyle/>
          <a:p>
            <a:r>
              <a:rPr lang="en-US" sz="2800" b="1" dirty="0"/>
              <a:t>&lt; $25,000</a:t>
            </a:r>
            <a:r>
              <a:rPr lang="en-US" sz="2800" dirty="0"/>
              <a:t>	</a:t>
            </a:r>
          </a:p>
          <a:p>
            <a:r>
              <a:rPr lang="en-US" sz="2800" dirty="0"/>
              <a:t>South Dakota Law</a:t>
            </a:r>
          </a:p>
          <a:p>
            <a:r>
              <a:rPr lang="en-US" sz="2800" dirty="0"/>
              <a:t>SDCL 5-18A-14</a:t>
            </a:r>
            <a:r>
              <a:rPr lang="en-US" sz="2400" dirty="0"/>
              <a:t>	</a:t>
            </a:r>
          </a:p>
        </p:txBody>
      </p:sp>
      <p:sp>
        <p:nvSpPr>
          <p:cNvPr id="7" name="Text Placeholder 6">
            <a:extLst>
              <a:ext uri="{FF2B5EF4-FFF2-40B4-BE49-F238E27FC236}">
                <a16:creationId xmlns:a16="http://schemas.microsoft.com/office/drawing/2014/main" id="{9C899FF9-CC10-4222-9156-D0007E3D3DED}"/>
              </a:ext>
            </a:extLst>
          </p:cNvPr>
          <p:cNvSpPr>
            <a:spLocks noGrp="1"/>
          </p:cNvSpPr>
          <p:nvPr>
            <p:ph type="body" sz="quarter" idx="13"/>
          </p:nvPr>
        </p:nvSpPr>
        <p:spPr/>
        <p:txBody>
          <a:bodyPr/>
          <a:lstStyle/>
          <a:p>
            <a:r>
              <a:rPr lang="en-US" sz="3200" u="sng" dirty="0"/>
              <a:t>Supplies</a:t>
            </a:r>
          </a:p>
        </p:txBody>
      </p:sp>
      <p:sp>
        <p:nvSpPr>
          <p:cNvPr id="8" name="Text Placeholder 7">
            <a:extLst>
              <a:ext uri="{FF2B5EF4-FFF2-40B4-BE49-F238E27FC236}">
                <a16:creationId xmlns:a16="http://schemas.microsoft.com/office/drawing/2014/main" id="{67CD99E6-2005-4041-9CDC-BB3D14BE8A2A}"/>
              </a:ext>
            </a:extLst>
          </p:cNvPr>
          <p:cNvSpPr>
            <a:spLocks noGrp="1"/>
          </p:cNvSpPr>
          <p:nvPr>
            <p:ph type="body" sz="half" idx="17"/>
          </p:nvPr>
        </p:nvSpPr>
        <p:spPr>
          <a:xfrm>
            <a:off x="8051801" y="2904565"/>
            <a:ext cx="3456432" cy="2001067"/>
          </a:xfrm>
        </p:spPr>
        <p:txBody>
          <a:bodyPr>
            <a:noAutofit/>
          </a:bodyPr>
          <a:lstStyle/>
          <a:p>
            <a:r>
              <a:rPr lang="en-US" sz="2800" b="1" dirty="0"/>
              <a:t>&lt; $25,000</a:t>
            </a:r>
          </a:p>
          <a:p>
            <a:r>
              <a:rPr lang="en-US" sz="2800" dirty="0"/>
              <a:t>South Dakota Law</a:t>
            </a:r>
          </a:p>
          <a:p>
            <a:r>
              <a:rPr lang="en-US" sz="2800" dirty="0"/>
              <a:t>SDCL 5-18A-14</a:t>
            </a:r>
          </a:p>
          <a:p>
            <a:r>
              <a:rPr lang="en-US" sz="2800" dirty="0"/>
              <a:t>SDCL 5-18A-22(12)</a:t>
            </a:r>
          </a:p>
        </p:txBody>
      </p:sp>
      <p:pic>
        <p:nvPicPr>
          <p:cNvPr id="10" name="Picture 9">
            <a:extLst>
              <a:ext uri="{FF2B5EF4-FFF2-40B4-BE49-F238E27FC236}">
                <a16:creationId xmlns:a16="http://schemas.microsoft.com/office/drawing/2014/main" id="{D6B2E597-0D7E-4705-84B7-D2A30A707ABC}"/>
              </a:ext>
            </a:extLst>
          </p:cNvPr>
          <p:cNvPicPr>
            <a:picLocks noChangeAspect="1"/>
          </p:cNvPicPr>
          <p:nvPr/>
        </p:nvPicPr>
        <p:blipFill>
          <a:blip r:embed="rId3"/>
          <a:stretch>
            <a:fillRect/>
          </a:stretch>
        </p:blipFill>
        <p:spPr>
          <a:xfrm>
            <a:off x="1989760" y="4792135"/>
            <a:ext cx="3679519" cy="2001066"/>
          </a:xfrm>
          <a:prstGeom prst="rect">
            <a:avLst/>
          </a:prstGeom>
        </p:spPr>
      </p:pic>
      <p:sp>
        <p:nvSpPr>
          <p:cNvPr id="11" name="Slide Number Placeholder 10">
            <a:extLst>
              <a:ext uri="{FF2B5EF4-FFF2-40B4-BE49-F238E27FC236}">
                <a16:creationId xmlns:a16="http://schemas.microsoft.com/office/drawing/2014/main" id="{E63CAFAB-BC88-4D3E-9E79-152638A5D41A}"/>
              </a:ext>
            </a:extLst>
          </p:cNvPr>
          <p:cNvSpPr>
            <a:spLocks noGrp="1"/>
          </p:cNvSpPr>
          <p:nvPr>
            <p:ph type="sldNum" sz="quarter" idx="12"/>
          </p:nvPr>
        </p:nvSpPr>
        <p:spPr/>
        <p:txBody>
          <a:bodyPr/>
          <a:lstStyle/>
          <a:p>
            <a:fld id="{6D22F896-40B5-4ADD-8801-0D06FADFA095}" type="slidenum">
              <a:rPr lang="en-US" smtClean="0"/>
              <a:t>3</a:t>
            </a:fld>
            <a:endParaRPr lang="en-US" dirty="0"/>
          </a:p>
        </p:txBody>
      </p:sp>
    </p:spTree>
    <p:extLst>
      <p:ext uri="{BB962C8B-B14F-4D97-AF65-F5344CB8AC3E}">
        <p14:creationId xmlns:p14="http://schemas.microsoft.com/office/powerpoint/2010/main" val="80065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BEE82-88C5-4813-970F-CFA873CD7FE5}"/>
              </a:ext>
            </a:extLst>
          </p:cNvPr>
          <p:cNvSpPr>
            <a:spLocks noGrp="1"/>
          </p:cNvSpPr>
          <p:nvPr>
            <p:ph type="title"/>
          </p:nvPr>
        </p:nvSpPr>
        <p:spPr/>
        <p:txBody>
          <a:bodyPr/>
          <a:lstStyle/>
          <a:p>
            <a:r>
              <a:rPr lang="en-US" dirty="0"/>
              <a:t>Small purchase procedure</a:t>
            </a:r>
          </a:p>
        </p:txBody>
      </p:sp>
      <p:sp>
        <p:nvSpPr>
          <p:cNvPr id="3" name="Content Placeholder 2">
            <a:extLst>
              <a:ext uri="{FF2B5EF4-FFF2-40B4-BE49-F238E27FC236}">
                <a16:creationId xmlns:a16="http://schemas.microsoft.com/office/drawing/2014/main" id="{E54ED6BD-5403-44D3-9830-0151DCDBA5B7}"/>
              </a:ext>
            </a:extLst>
          </p:cNvPr>
          <p:cNvSpPr>
            <a:spLocks noGrp="1"/>
          </p:cNvSpPr>
          <p:nvPr>
            <p:ph idx="1"/>
          </p:nvPr>
        </p:nvSpPr>
        <p:spPr/>
        <p:txBody>
          <a:bodyPr>
            <a:normAutofit/>
          </a:bodyPr>
          <a:lstStyle/>
          <a:p>
            <a:r>
              <a:rPr lang="en-US" sz="3600" dirty="0"/>
              <a:t>STEP 1 - Draft specifications in writing</a:t>
            </a:r>
          </a:p>
          <a:p>
            <a:pPr lvl="1"/>
            <a:r>
              <a:rPr lang="en-US" sz="3400" dirty="0"/>
              <a:t>Same information to all vendors</a:t>
            </a:r>
          </a:p>
        </p:txBody>
      </p:sp>
      <p:pic>
        <p:nvPicPr>
          <p:cNvPr id="8" name="Picture 7">
            <a:extLst>
              <a:ext uri="{FF2B5EF4-FFF2-40B4-BE49-F238E27FC236}">
                <a16:creationId xmlns:a16="http://schemas.microsoft.com/office/drawing/2014/main" id="{73096531-E927-4A24-AA0C-D2D3A2DF05BF}"/>
              </a:ext>
            </a:extLst>
          </p:cNvPr>
          <p:cNvPicPr>
            <a:picLocks noChangeAspect="1"/>
          </p:cNvPicPr>
          <p:nvPr/>
        </p:nvPicPr>
        <p:blipFill>
          <a:blip r:embed="rId3"/>
          <a:stretch>
            <a:fillRect/>
          </a:stretch>
        </p:blipFill>
        <p:spPr>
          <a:xfrm>
            <a:off x="2895600" y="3722198"/>
            <a:ext cx="6085714" cy="2371429"/>
          </a:xfrm>
          <a:prstGeom prst="rect">
            <a:avLst/>
          </a:prstGeom>
        </p:spPr>
      </p:pic>
      <p:sp>
        <p:nvSpPr>
          <p:cNvPr id="9" name="Slide Number Placeholder 8">
            <a:extLst>
              <a:ext uri="{FF2B5EF4-FFF2-40B4-BE49-F238E27FC236}">
                <a16:creationId xmlns:a16="http://schemas.microsoft.com/office/drawing/2014/main" id="{DBEAF38C-56A9-42EC-9313-1B1C460EADA7}"/>
              </a:ext>
            </a:extLst>
          </p:cNvPr>
          <p:cNvSpPr>
            <a:spLocks noGrp="1"/>
          </p:cNvSpPr>
          <p:nvPr>
            <p:ph type="sldNum" sz="quarter" idx="12"/>
          </p:nvPr>
        </p:nvSpPr>
        <p:spPr/>
        <p:txBody>
          <a:bodyPr/>
          <a:lstStyle/>
          <a:p>
            <a:fld id="{6D22F896-40B5-4ADD-8801-0D06FADFA095}" type="slidenum">
              <a:rPr lang="en-US" smtClean="0"/>
              <a:t>4</a:t>
            </a:fld>
            <a:endParaRPr lang="en-US" dirty="0"/>
          </a:p>
        </p:txBody>
      </p:sp>
    </p:spTree>
    <p:extLst>
      <p:ext uri="{BB962C8B-B14F-4D97-AF65-F5344CB8AC3E}">
        <p14:creationId xmlns:p14="http://schemas.microsoft.com/office/powerpoint/2010/main" val="413771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01E93-67B6-4601-8B92-43CDB670272A}"/>
              </a:ext>
            </a:extLst>
          </p:cNvPr>
          <p:cNvSpPr>
            <a:spLocks noGrp="1"/>
          </p:cNvSpPr>
          <p:nvPr>
            <p:ph type="title"/>
          </p:nvPr>
        </p:nvSpPr>
        <p:spPr/>
        <p:txBody>
          <a:bodyPr/>
          <a:lstStyle/>
          <a:p>
            <a:r>
              <a:rPr lang="en-US" dirty="0"/>
              <a:t>Specifications</a:t>
            </a:r>
          </a:p>
        </p:txBody>
      </p:sp>
      <p:sp>
        <p:nvSpPr>
          <p:cNvPr id="3" name="Content Placeholder 2">
            <a:extLst>
              <a:ext uri="{FF2B5EF4-FFF2-40B4-BE49-F238E27FC236}">
                <a16:creationId xmlns:a16="http://schemas.microsoft.com/office/drawing/2014/main" id="{EDBC2056-7F6D-4BD7-94BD-26713EEE9A98}"/>
              </a:ext>
            </a:extLst>
          </p:cNvPr>
          <p:cNvSpPr>
            <a:spLocks noGrp="1"/>
          </p:cNvSpPr>
          <p:nvPr>
            <p:ph sz="half" idx="1"/>
          </p:nvPr>
        </p:nvSpPr>
        <p:spPr>
          <a:xfrm>
            <a:off x="289560" y="2194559"/>
            <a:ext cx="5730240" cy="4495801"/>
          </a:xfrm>
        </p:spPr>
        <p:txBody>
          <a:bodyPr>
            <a:normAutofit/>
          </a:bodyPr>
          <a:lstStyle/>
          <a:p>
            <a:r>
              <a:rPr lang="en-US" sz="3200" dirty="0"/>
              <a:t>Name of item</a:t>
            </a:r>
          </a:p>
          <a:p>
            <a:r>
              <a:rPr lang="en-US" sz="3200" dirty="0"/>
              <a:t>Description</a:t>
            </a:r>
          </a:p>
          <a:p>
            <a:r>
              <a:rPr lang="en-US" sz="3200" dirty="0"/>
              <a:t>Case pack and weight</a:t>
            </a:r>
          </a:p>
          <a:p>
            <a:r>
              <a:rPr lang="en-US" sz="3200" dirty="0"/>
              <a:t>Delivery needs</a:t>
            </a:r>
          </a:p>
          <a:p>
            <a:r>
              <a:rPr lang="en-US" sz="3200" dirty="0"/>
              <a:t>Minimum/maximum size</a:t>
            </a:r>
          </a:p>
          <a:p>
            <a:r>
              <a:rPr lang="en-US" sz="3200" dirty="0"/>
              <a:t>Main ingredient(s)</a:t>
            </a:r>
          </a:p>
          <a:p>
            <a:r>
              <a:rPr lang="en-US" sz="3200" dirty="0"/>
              <a:t>Other product ingredients</a:t>
            </a:r>
          </a:p>
        </p:txBody>
      </p:sp>
      <p:sp>
        <p:nvSpPr>
          <p:cNvPr id="7" name="Content Placeholder 6">
            <a:extLst>
              <a:ext uri="{FF2B5EF4-FFF2-40B4-BE49-F238E27FC236}">
                <a16:creationId xmlns:a16="http://schemas.microsoft.com/office/drawing/2014/main" id="{A899D3CB-8011-479C-8334-BE7D8C9FB94E}"/>
              </a:ext>
            </a:extLst>
          </p:cNvPr>
          <p:cNvSpPr>
            <a:spLocks noGrp="1"/>
          </p:cNvSpPr>
          <p:nvPr>
            <p:ph sz="half" idx="2"/>
          </p:nvPr>
        </p:nvSpPr>
        <p:spPr>
          <a:xfrm>
            <a:off x="6355080" y="2194559"/>
            <a:ext cx="5349240" cy="4495801"/>
          </a:xfrm>
        </p:spPr>
        <p:txBody>
          <a:bodyPr>
            <a:normAutofit/>
          </a:bodyPr>
          <a:lstStyle/>
          <a:p>
            <a:r>
              <a:rPr lang="en-US" sz="3200" dirty="0"/>
              <a:t>Prohibited ingredients</a:t>
            </a:r>
          </a:p>
          <a:p>
            <a:r>
              <a:rPr lang="en-US" sz="3200" dirty="0"/>
              <a:t>Nutritional standards</a:t>
            </a:r>
          </a:p>
          <a:p>
            <a:r>
              <a:rPr lang="en-US" sz="3200" dirty="0"/>
              <a:t>Unit/quantity needed</a:t>
            </a:r>
          </a:p>
          <a:p>
            <a:r>
              <a:rPr lang="en-US" sz="3200" dirty="0"/>
              <a:t>Quality indicators</a:t>
            </a:r>
          </a:p>
          <a:p>
            <a:r>
              <a:rPr lang="en-US" sz="3200" dirty="0"/>
              <a:t>Meal pattern requirements</a:t>
            </a:r>
          </a:p>
          <a:p>
            <a:r>
              <a:rPr lang="en-US" sz="3200" dirty="0"/>
              <a:t>Child Nutrition label</a:t>
            </a:r>
          </a:p>
        </p:txBody>
      </p:sp>
      <p:sp>
        <p:nvSpPr>
          <p:cNvPr id="8" name="Slide Number Placeholder 7">
            <a:extLst>
              <a:ext uri="{FF2B5EF4-FFF2-40B4-BE49-F238E27FC236}">
                <a16:creationId xmlns:a16="http://schemas.microsoft.com/office/drawing/2014/main" id="{A1FBDCA9-4B15-44CF-BEA6-41120D84ECC9}"/>
              </a:ext>
            </a:extLst>
          </p:cNvPr>
          <p:cNvSpPr>
            <a:spLocks noGrp="1"/>
          </p:cNvSpPr>
          <p:nvPr>
            <p:ph type="sldNum" sz="quarter" idx="12"/>
          </p:nvPr>
        </p:nvSpPr>
        <p:spPr/>
        <p:txBody>
          <a:bodyPr/>
          <a:lstStyle/>
          <a:p>
            <a:fld id="{6D22F896-40B5-4ADD-8801-0D06FADFA095}" type="slidenum">
              <a:rPr lang="en-US" smtClean="0"/>
              <a:t>5</a:t>
            </a:fld>
            <a:endParaRPr lang="en-US" dirty="0"/>
          </a:p>
        </p:txBody>
      </p:sp>
    </p:spTree>
    <p:extLst>
      <p:ext uri="{BB962C8B-B14F-4D97-AF65-F5344CB8AC3E}">
        <p14:creationId xmlns:p14="http://schemas.microsoft.com/office/powerpoint/2010/main" val="23705410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76AB-077D-4269-ADCE-8C5CC7E93571}"/>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616B6B6C-E6A1-4C28-9AB8-8845656DC437}"/>
              </a:ext>
            </a:extLst>
          </p:cNvPr>
          <p:cNvSpPr>
            <a:spLocks noGrp="1"/>
          </p:cNvSpPr>
          <p:nvPr>
            <p:ph idx="1"/>
          </p:nvPr>
        </p:nvSpPr>
        <p:spPr/>
        <p:txBody>
          <a:bodyPr>
            <a:normAutofit/>
          </a:bodyPr>
          <a:lstStyle/>
          <a:p>
            <a:r>
              <a:rPr lang="en-US" sz="3600" dirty="0"/>
              <a:t>STEP 2 – Identify and notify vendors</a:t>
            </a:r>
          </a:p>
          <a:p>
            <a:pPr lvl="1"/>
            <a:r>
              <a:rPr lang="en-US" sz="3400" dirty="0"/>
              <a:t>Preferably 3</a:t>
            </a:r>
          </a:p>
          <a:p>
            <a:pPr lvl="1"/>
            <a:r>
              <a:rPr lang="en-US" sz="3400" dirty="0"/>
              <a:t>Email, phone, mail </a:t>
            </a:r>
          </a:p>
          <a:p>
            <a:pPr lvl="1"/>
            <a:r>
              <a:rPr lang="en-US" sz="3400" dirty="0"/>
              <a:t>Public advertisement</a:t>
            </a:r>
          </a:p>
        </p:txBody>
      </p:sp>
      <p:pic>
        <p:nvPicPr>
          <p:cNvPr id="4" name="Picture 3">
            <a:extLst>
              <a:ext uri="{FF2B5EF4-FFF2-40B4-BE49-F238E27FC236}">
                <a16:creationId xmlns:a16="http://schemas.microsoft.com/office/drawing/2014/main" id="{8C6C5E98-93C8-495F-92ED-93671BBB710E}"/>
              </a:ext>
            </a:extLst>
          </p:cNvPr>
          <p:cNvPicPr>
            <a:picLocks noChangeAspect="1"/>
          </p:cNvPicPr>
          <p:nvPr/>
        </p:nvPicPr>
        <p:blipFill>
          <a:blip r:embed="rId3"/>
          <a:stretch>
            <a:fillRect/>
          </a:stretch>
        </p:blipFill>
        <p:spPr>
          <a:xfrm>
            <a:off x="6934200" y="4153238"/>
            <a:ext cx="4185933" cy="2326428"/>
          </a:xfrm>
          <a:prstGeom prst="rect">
            <a:avLst/>
          </a:prstGeom>
        </p:spPr>
      </p:pic>
      <p:sp>
        <p:nvSpPr>
          <p:cNvPr id="5" name="Slide Number Placeholder 4">
            <a:extLst>
              <a:ext uri="{FF2B5EF4-FFF2-40B4-BE49-F238E27FC236}">
                <a16:creationId xmlns:a16="http://schemas.microsoft.com/office/drawing/2014/main" id="{3272F6B5-F17E-4F5B-B22D-DCD32ED9E981}"/>
              </a:ext>
            </a:extLst>
          </p:cNvPr>
          <p:cNvSpPr>
            <a:spLocks noGrp="1"/>
          </p:cNvSpPr>
          <p:nvPr>
            <p:ph type="sldNum" sz="quarter" idx="12"/>
          </p:nvPr>
        </p:nvSpPr>
        <p:spPr/>
        <p:txBody>
          <a:bodyPr/>
          <a:lstStyle/>
          <a:p>
            <a:fld id="{6D22F896-40B5-4ADD-8801-0D06FADFA095}" type="slidenum">
              <a:rPr lang="en-US" smtClean="0"/>
              <a:t>6</a:t>
            </a:fld>
            <a:endParaRPr lang="en-US" dirty="0"/>
          </a:p>
        </p:txBody>
      </p:sp>
    </p:spTree>
    <p:extLst>
      <p:ext uri="{BB962C8B-B14F-4D97-AF65-F5344CB8AC3E}">
        <p14:creationId xmlns:p14="http://schemas.microsoft.com/office/powerpoint/2010/main" val="399067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62254-EF38-42BF-8C87-1FEA166F905D}"/>
              </a:ext>
            </a:extLst>
          </p:cNvPr>
          <p:cNvSpPr>
            <a:spLocks noGrp="1"/>
          </p:cNvSpPr>
          <p:nvPr>
            <p:ph type="title"/>
          </p:nvPr>
        </p:nvSpPr>
        <p:spPr/>
        <p:txBody>
          <a:bodyPr/>
          <a:lstStyle/>
          <a:p>
            <a:r>
              <a:rPr lang="en-US" dirty="0"/>
              <a:t>Non-competitive procurement</a:t>
            </a:r>
          </a:p>
        </p:txBody>
      </p:sp>
      <p:sp>
        <p:nvSpPr>
          <p:cNvPr id="3" name="Content Placeholder 2">
            <a:extLst>
              <a:ext uri="{FF2B5EF4-FFF2-40B4-BE49-F238E27FC236}">
                <a16:creationId xmlns:a16="http://schemas.microsoft.com/office/drawing/2014/main" id="{AD536971-0A60-40AE-824B-FB4589009066}"/>
              </a:ext>
            </a:extLst>
          </p:cNvPr>
          <p:cNvSpPr>
            <a:spLocks noGrp="1"/>
          </p:cNvSpPr>
          <p:nvPr>
            <p:ph idx="1"/>
          </p:nvPr>
        </p:nvSpPr>
        <p:spPr/>
        <p:txBody>
          <a:bodyPr>
            <a:normAutofit/>
          </a:bodyPr>
          <a:lstStyle/>
          <a:p>
            <a:pPr>
              <a:lnSpc>
                <a:spcPct val="100000"/>
              </a:lnSpc>
            </a:pPr>
            <a:r>
              <a:rPr lang="en-US" sz="3600" dirty="0"/>
              <a:t>After solicitation, competition is inadequate.</a:t>
            </a:r>
          </a:p>
          <a:p>
            <a:pPr>
              <a:lnSpc>
                <a:spcPct val="100000"/>
              </a:lnSpc>
            </a:pPr>
            <a:r>
              <a:rPr lang="en-US" sz="3600" dirty="0"/>
              <a:t>Only one source, or sole source</a:t>
            </a:r>
          </a:p>
          <a:p>
            <a:pPr>
              <a:lnSpc>
                <a:spcPct val="100000"/>
              </a:lnSpc>
            </a:pPr>
            <a:r>
              <a:rPr lang="en-US" sz="3600" dirty="0"/>
              <a:t>Urgent or public need that will not permit a delay.</a:t>
            </a:r>
          </a:p>
          <a:p>
            <a:pPr>
              <a:lnSpc>
                <a:spcPct val="100000"/>
              </a:lnSpc>
            </a:pPr>
            <a:r>
              <a:rPr lang="en-US" sz="3600" dirty="0"/>
              <a:t>State Agency approval</a:t>
            </a:r>
          </a:p>
        </p:txBody>
      </p:sp>
      <p:sp>
        <p:nvSpPr>
          <p:cNvPr id="4" name="Slide Number Placeholder 3">
            <a:extLst>
              <a:ext uri="{FF2B5EF4-FFF2-40B4-BE49-F238E27FC236}">
                <a16:creationId xmlns:a16="http://schemas.microsoft.com/office/drawing/2014/main" id="{0D4679CD-496A-4D95-8D27-D91796C4230E}"/>
              </a:ext>
            </a:extLst>
          </p:cNvPr>
          <p:cNvSpPr>
            <a:spLocks noGrp="1"/>
          </p:cNvSpPr>
          <p:nvPr>
            <p:ph type="sldNum" sz="quarter" idx="12"/>
          </p:nvPr>
        </p:nvSpPr>
        <p:spPr/>
        <p:txBody>
          <a:bodyPr/>
          <a:lstStyle/>
          <a:p>
            <a:fld id="{6D22F896-40B5-4ADD-8801-0D06FADFA095}" type="slidenum">
              <a:rPr lang="en-US" smtClean="0"/>
              <a:t>7</a:t>
            </a:fld>
            <a:endParaRPr lang="en-US" dirty="0"/>
          </a:p>
        </p:txBody>
      </p:sp>
    </p:spTree>
    <p:extLst>
      <p:ext uri="{BB962C8B-B14F-4D97-AF65-F5344CB8AC3E}">
        <p14:creationId xmlns:p14="http://schemas.microsoft.com/office/powerpoint/2010/main" val="3403807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B17AA-13D9-4C65-A44C-6FA9618B5693}"/>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09E6D756-2C5A-4362-8688-C8872280AAA5}"/>
              </a:ext>
            </a:extLst>
          </p:cNvPr>
          <p:cNvSpPr>
            <a:spLocks noGrp="1"/>
          </p:cNvSpPr>
          <p:nvPr>
            <p:ph sz="half" idx="1"/>
          </p:nvPr>
        </p:nvSpPr>
        <p:spPr>
          <a:xfrm>
            <a:off x="685800" y="3069490"/>
            <a:ext cx="4864768" cy="3544670"/>
          </a:xfrm>
          <a:solidFill>
            <a:srgbClr val="EEB516"/>
          </a:solidFill>
        </p:spPr>
        <p:txBody>
          <a:bodyPr>
            <a:normAutofit/>
          </a:bodyPr>
          <a:lstStyle/>
          <a:p>
            <a:pPr marL="0" indent="0" algn="ctr">
              <a:buNone/>
            </a:pPr>
            <a:r>
              <a:rPr lang="en-US" sz="3200" b="1" dirty="0"/>
              <a:t>Responsive</a:t>
            </a:r>
          </a:p>
          <a:p>
            <a:endParaRPr lang="en-US" sz="3200" b="1" dirty="0"/>
          </a:p>
          <a:p>
            <a:endParaRPr lang="en-US" sz="3200" b="1" dirty="0"/>
          </a:p>
          <a:p>
            <a:endParaRPr lang="en-US" sz="3200" dirty="0"/>
          </a:p>
          <a:p>
            <a:pPr marL="0" indent="0" algn="ctr">
              <a:buNone/>
            </a:pPr>
            <a:r>
              <a:rPr lang="en-US" sz="3200" dirty="0"/>
              <a:t>Can meet the terms and conditions</a:t>
            </a:r>
          </a:p>
          <a:p>
            <a:pPr marL="0" indent="0">
              <a:buNone/>
            </a:pPr>
            <a:endParaRPr lang="en-US" sz="3600" dirty="0"/>
          </a:p>
        </p:txBody>
      </p:sp>
      <p:sp>
        <p:nvSpPr>
          <p:cNvPr id="5" name="Content Placeholder 4">
            <a:extLst>
              <a:ext uri="{FF2B5EF4-FFF2-40B4-BE49-F238E27FC236}">
                <a16:creationId xmlns:a16="http://schemas.microsoft.com/office/drawing/2014/main" id="{768A6F39-0539-42BE-B239-6414DB60D5CA}"/>
              </a:ext>
            </a:extLst>
          </p:cNvPr>
          <p:cNvSpPr>
            <a:spLocks noGrp="1"/>
          </p:cNvSpPr>
          <p:nvPr>
            <p:ph sz="half" idx="2"/>
          </p:nvPr>
        </p:nvSpPr>
        <p:spPr>
          <a:xfrm>
            <a:off x="6641430" y="3069490"/>
            <a:ext cx="4864769" cy="3544670"/>
          </a:xfrm>
          <a:solidFill>
            <a:srgbClr val="EEB516"/>
          </a:solidFill>
        </p:spPr>
        <p:txBody>
          <a:bodyPr>
            <a:noAutofit/>
          </a:bodyPr>
          <a:lstStyle/>
          <a:p>
            <a:pPr marL="0" indent="0" algn="ctr">
              <a:buNone/>
            </a:pPr>
            <a:r>
              <a:rPr lang="en-US" sz="3200" b="1" dirty="0"/>
              <a:t>Responsible</a:t>
            </a:r>
            <a:endParaRPr lang="en-US" sz="3200" dirty="0"/>
          </a:p>
          <a:p>
            <a:pPr marL="0" indent="0" algn="ctr">
              <a:buNone/>
            </a:pPr>
            <a:endParaRPr lang="en-US" sz="3200" dirty="0"/>
          </a:p>
          <a:p>
            <a:pPr marL="0" indent="0" algn="ctr">
              <a:buNone/>
            </a:pPr>
            <a:endParaRPr lang="en-US" sz="3200" dirty="0"/>
          </a:p>
          <a:p>
            <a:pPr marL="0" indent="0" algn="ctr">
              <a:lnSpc>
                <a:spcPct val="100000"/>
              </a:lnSpc>
              <a:buNone/>
            </a:pPr>
            <a:endParaRPr lang="en-US" sz="3200" dirty="0"/>
          </a:p>
          <a:p>
            <a:pPr marL="0" indent="0" algn="ctr">
              <a:lnSpc>
                <a:spcPct val="100000"/>
              </a:lnSpc>
              <a:buNone/>
            </a:pPr>
            <a:r>
              <a:rPr lang="en-US" sz="3200" dirty="0"/>
              <a:t>Can successfully perform </a:t>
            </a:r>
          </a:p>
          <a:p>
            <a:pPr marL="0" indent="0">
              <a:buNone/>
            </a:pPr>
            <a:endParaRPr lang="en-US" sz="3600" dirty="0"/>
          </a:p>
        </p:txBody>
      </p:sp>
      <p:sp>
        <p:nvSpPr>
          <p:cNvPr id="6" name="TextBox 5">
            <a:extLst>
              <a:ext uri="{FF2B5EF4-FFF2-40B4-BE49-F238E27FC236}">
                <a16:creationId xmlns:a16="http://schemas.microsoft.com/office/drawing/2014/main" id="{3C08545D-9362-4F7B-B3F2-5B7A6521F5BE}"/>
              </a:ext>
            </a:extLst>
          </p:cNvPr>
          <p:cNvSpPr txBox="1"/>
          <p:nvPr/>
        </p:nvSpPr>
        <p:spPr>
          <a:xfrm>
            <a:off x="685800" y="2240280"/>
            <a:ext cx="6720840" cy="646331"/>
          </a:xfrm>
          <a:prstGeom prst="rect">
            <a:avLst/>
          </a:prstGeom>
          <a:noFill/>
        </p:spPr>
        <p:txBody>
          <a:bodyPr wrap="square" rtlCol="0">
            <a:spAutoFit/>
          </a:bodyPr>
          <a:lstStyle/>
          <a:p>
            <a:r>
              <a:rPr lang="en-US" sz="3600" dirty="0"/>
              <a:t>STEP 3 - Evaluate responses</a:t>
            </a:r>
          </a:p>
        </p:txBody>
      </p:sp>
      <p:sp>
        <p:nvSpPr>
          <p:cNvPr id="9" name="Slide Number Placeholder 8">
            <a:extLst>
              <a:ext uri="{FF2B5EF4-FFF2-40B4-BE49-F238E27FC236}">
                <a16:creationId xmlns:a16="http://schemas.microsoft.com/office/drawing/2014/main" id="{990254BD-BCC5-46FC-8501-3B89556B2A1E}"/>
              </a:ext>
            </a:extLst>
          </p:cNvPr>
          <p:cNvSpPr>
            <a:spLocks noGrp="1"/>
          </p:cNvSpPr>
          <p:nvPr>
            <p:ph type="sldNum" sz="quarter" idx="12"/>
          </p:nvPr>
        </p:nvSpPr>
        <p:spPr/>
        <p:txBody>
          <a:bodyPr/>
          <a:lstStyle/>
          <a:p>
            <a:fld id="{6D22F896-40B5-4ADD-8801-0D06FADFA095}" type="slidenum">
              <a:rPr lang="en-US" smtClean="0"/>
              <a:t>8</a:t>
            </a:fld>
            <a:endParaRPr lang="en-US" dirty="0"/>
          </a:p>
        </p:txBody>
      </p:sp>
      <p:sp>
        <p:nvSpPr>
          <p:cNvPr id="10" name="Arrow: Down 9">
            <a:extLst>
              <a:ext uri="{FF2B5EF4-FFF2-40B4-BE49-F238E27FC236}">
                <a16:creationId xmlns:a16="http://schemas.microsoft.com/office/drawing/2014/main" id="{802F14E0-D654-418D-ABC0-8580C1AB4C98}"/>
              </a:ext>
            </a:extLst>
          </p:cNvPr>
          <p:cNvSpPr/>
          <p:nvPr/>
        </p:nvSpPr>
        <p:spPr>
          <a:xfrm>
            <a:off x="2760044" y="3865145"/>
            <a:ext cx="716280" cy="123335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Arrow: Down 10">
            <a:extLst>
              <a:ext uri="{FF2B5EF4-FFF2-40B4-BE49-F238E27FC236}">
                <a16:creationId xmlns:a16="http://schemas.microsoft.com/office/drawing/2014/main" id="{2A3F8DA0-3FC8-4277-80C0-E6920B6DC89E}"/>
              </a:ext>
            </a:extLst>
          </p:cNvPr>
          <p:cNvSpPr/>
          <p:nvPr/>
        </p:nvSpPr>
        <p:spPr>
          <a:xfrm>
            <a:off x="8715674" y="3865145"/>
            <a:ext cx="716280" cy="1233354"/>
          </a:xfrm>
          <a:prstGeom prst="down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30760283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B603E-9777-42A3-BF66-D4E9B9C901E3}"/>
              </a:ext>
            </a:extLst>
          </p:cNvPr>
          <p:cNvSpPr>
            <a:spLocks noGrp="1"/>
          </p:cNvSpPr>
          <p:nvPr>
            <p:ph type="title"/>
          </p:nvPr>
        </p:nvSpPr>
        <p:spPr/>
        <p:txBody>
          <a:bodyPr/>
          <a:lstStyle/>
          <a:p>
            <a:r>
              <a:rPr lang="en-US" dirty="0"/>
              <a:t>Informal procurement process</a:t>
            </a:r>
          </a:p>
        </p:txBody>
      </p:sp>
      <p:sp>
        <p:nvSpPr>
          <p:cNvPr id="3" name="Content Placeholder 2">
            <a:extLst>
              <a:ext uri="{FF2B5EF4-FFF2-40B4-BE49-F238E27FC236}">
                <a16:creationId xmlns:a16="http://schemas.microsoft.com/office/drawing/2014/main" id="{FD3DF5D5-0BB8-450B-B5AC-2502996D490D}"/>
              </a:ext>
            </a:extLst>
          </p:cNvPr>
          <p:cNvSpPr>
            <a:spLocks noGrp="1"/>
          </p:cNvSpPr>
          <p:nvPr>
            <p:ph idx="1"/>
          </p:nvPr>
        </p:nvSpPr>
        <p:spPr/>
        <p:txBody>
          <a:bodyPr>
            <a:normAutofit/>
          </a:bodyPr>
          <a:lstStyle/>
          <a:p>
            <a:r>
              <a:rPr lang="en-US" sz="3600" dirty="0"/>
              <a:t>STEP 4 – Award agreement</a:t>
            </a:r>
          </a:p>
          <a:p>
            <a:pPr lvl="1"/>
            <a:r>
              <a:rPr lang="en-US" sz="3400" dirty="0"/>
              <a:t>Responsive</a:t>
            </a:r>
          </a:p>
          <a:p>
            <a:pPr lvl="1"/>
            <a:r>
              <a:rPr lang="en-US" sz="3400" dirty="0"/>
              <a:t>Responsible</a:t>
            </a:r>
          </a:p>
          <a:p>
            <a:pPr lvl="1"/>
            <a:r>
              <a:rPr lang="en-US" sz="3400" dirty="0"/>
              <a:t>Lowest price</a:t>
            </a:r>
          </a:p>
          <a:p>
            <a:pPr lvl="1"/>
            <a:r>
              <a:rPr lang="en-US" sz="3400" dirty="0"/>
              <a:t>Document</a:t>
            </a:r>
          </a:p>
          <a:p>
            <a:pPr lvl="1"/>
            <a:r>
              <a:rPr lang="en-US" sz="3400" dirty="0"/>
              <a:t>Fixed price agreement</a:t>
            </a:r>
          </a:p>
        </p:txBody>
      </p:sp>
      <p:pic>
        <p:nvPicPr>
          <p:cNvPr id="6" name="Picture 5">
            <a:extLst>
              <a:ext uri="{FF2B5EF4-FFF2-40B4-BE49-F238E27FC236}">
                <a16:creationId xmlns:a16="http://schemas.microsoft.com/office/drawing/2014/main" id="{DDE1A336-E12D-4B98-92A0-B6D90D5B3223}"/>
              </a:ext>
            </a:extLst>
          </p:cNvPr>
          <p:cNvPicPr>
            <a:picLocks noChangeAspect="1"/>
          </p:cNvPicPr>
          <p:nvPr/>
        </p:nvPicPr>
        <p:blipFill>
          <a:blip r:embed="rId3"/>
          <a:stretch>
            <a:fillRect/>
          </a:stretch>
        </p:blipFill>
        <p:spPr>
          <a:xfrm>
            <a:off x="6294712" y="3962399"/>
            <a:ext cx="5211488" cy="2256285"/>
          </a:xfrm>
          <a:prstGeom prst="rect">
            <a:avLst/>
          </a:prstGeom>
        </p:spPr>
      </p:pic>
      <p:sp>
        <p:nvSpPr>
          <p:cNvPr id="7" name="Slide Number Placeholder 6">
            <a:extLst>
              <a:ext uri="{FF2B5EF4-FFF2-40B4-BE49-F238E27FC236}">
                <a16:creationId xmlns:a16="http://schemas.microsoft.com/office/drawing/2014/main" id="{1E72E49E-740A-4D26-91CF-3FF08DB8C2B0}"/>
              </a:ext>
            </a:extLst>
          </p:cNvPr>
          <p:cNvSpPr>
            <a:spLocks noGrp="1"/>
          </p:cNvSpPr>
          <p:nvPr>
            <p:ph type="sldNum" sz="quarter" idx="12"/>
          </p:nvPr>
        </p:nvSpPr>
        <p:spPr/>
        <p:txBody>
          <a:bodyPr/>
          <a:lstStyle/>
          <a:p>
            <a:fld id="{6D22F896-40B5-4ADD-8801-0D06FADFA095}" type="slidenum">
              <a:rPr lang="en-US" smtClean="0"/>
              <a:t>9</a:t>
            </a:fld>
            <a:endParaRPr lang="en-US" dirty="0"/>
          </a:p>
        </p:txBody>
      </p:sp>
    </p:spTree>
    <p:extLst>
      <p:ext uri="{BB962C8B-B14F-4D97-AF65-F5344CB8AC3E}">
        <p14:creationId xmlns:p14="http://schemas.microsoft.com/office/powerpoint/2010/main" val="383910186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TM04033937[[fn=Vapor Trail]]</Template>
  <TotalTime>2183</TotalTime>
  <Words>2770</Words>
  <Application>Microsoft Office PowerPoint</Application>
  <PresentationFormat>Widescreen</PresentationFormat>
  <Paragraphs>242</Paragraphs>
  <Slides>20</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Century Gothic</vt:lpstr>
      <vt:lpstr>Vapor Trail</vt:lpstr>
      <vt:lpstr>INFORMAL PROCUREMENT</vt:lpstr>
      <vt:lpstr>terms</vt:lpstr>
      <vt:lpstr>Small purchase thresholds</vt:lpstr>
      <vt:lpstr>Small purchase procedure</vt:lpstr>
      <vt:lpstr>Specifications</vt:lpstr>
      <vt:lpstr>Informal procurement process</vt:lpstr>
      <vt:lpstr>Non-competitive procurement</vt:lpstr>
      <vt:lpstr>Informal procurement process</vt:lpstr>
      <vt:lpstr>Informal procurement process</vt:lpstr>
      <vt:lpstr>Informal procurement process</vt:lpstr>
      <vt:lpstr>Informal procurement process</vt:lpstr>
      <vt:lpstr>Informal procurement process</vt:lpstr>
      <vt:lpstr>Informal procurement process</vt:lpstr>
      <vt:lpstr>Informal procurement process</vt:lpstr>
      <vt:lpstr>Informal procurement process</vt:lpstr>
      <vt:lpstr>Equipment versus supplies</vt:lpstr>
      <vt:lpstr>resources</vt:lpstr>
      <vt:lpstr>Resources</vt:lpstr>
      <vt:lpstr>questions</vt:lpstr>
      <vt:lpstr>SMALL Purchases Training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INFORMAL PROCUREMENT</dc:title>
  <dc:creator>Headrick, Geriann</dc:creator>
  <cp:lastModifiedBy>Headrick, Geriann</cp:lastModifiedBy>
  <cp:revision>79</cp:revision>
  <dcterms:created xsi:type="dcterms:W3CDTF">2019-01-30T20:55:56Z</dcterms:created>
  <dcterms:modified xsi:type="dcterms:W3CDTF">2019-02-12T16:15:41Z</dcterms:modified>
</cp:coreProperties>
</file>