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61"/>
  </p:notes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1" r:id="rId15"/>
    <p:sldId id="272" r:id="rId16"/>
    <p:sldId id="273" r:id="rId17"/>
    <p:sldId id="274" r:id="rId18"/>
    <p:sldId id="276" r:id="rId19"/>
    <p:sldId id="275" r:id="rId20"/>
    <p:sldId id="277" r:id="rId21"/>
    <p:sldId id="278" r:id="rId22"/>
    <p:sldId id="293" r:id="rId23"/>
    <p:sldId id="294" r:id="rId24"/>
    <p:sldId id="280" r:id="rId25"/>
    <p:sldId id="281" r:id="rId26"/>
    <p:sldId id="282" r:id="rId27"/>
    <p:sldId id="295" r:id="rId28"/>
    <p:sldId id="296" r:id="rId29"/>
    <p:sldId id="283" r:id="rId30"/>
    <p:sldId id="285" r:id="rId31"/>
    <p:sldId id="297" r:id="rId32"/>
    <p:sldId id="298" r:id="rId33"/>
    <p:sldId id="299" r:id="rId34"/>
    <p:sldId id="301" r:id="rId35"/>
    <p:sldId id="290"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284" r:id="rId58"/>
    <p:sldId id="291" r:id="rId59"/>
    <p:sldId id="292" r:id="rId6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61" autoAdjust="0"/>
    <p:restoredTop sz="70588" autoAdjust="0"/>
  </p:normalViewPr>
  <p:slideViewPr>
    <p:cSldViewPr snapToGrid="0">
      <p:cViewPr varScale="1">
        <p:scale>
          <a:sx n="64" d="100"/>
          <a:sy n="64"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72798-C661-4F5F-B173-539EE8503BC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CED5DFC-5D30-43EA-9F36-B829392EF362}">
      <dgm:prSet phldrT="[Text]" custT="1"/>
      <dgm:spPr/>
      <dgm:t>
        <a:bodyPr/>
        <a:lstStyle/>
        <a:p>
          <a:r>
            <a:rPr lang="en-US" sz="2000" dirty="0"/>
            <a:t>1. Develop Specification</a:t>
          </a:r>
        </a:p>
      </dgm:t>
    </dgm:pt>
    <dgm:pt modelId="{444A8F91-C59C-4194-B961-E9D906B24828}" type="parTrans" cxnId="{F302767E-3028-4E98-ADAF-13510DBCADFB}">
      <dgm:prSet/>
      <dgm:spPr/>
      <dgm:t>
        <a:bodyPr/>
        <a:lstStyle/>
        <a:p>
          <a:endParaRPr lang="en-US"/>
        </a:p>
      </dgm:t>
    </dgm:pt>
    <dgm:pt modelId="{E8D155BD-41EF-4182-A673-4441494AFEB5}" type="sibTrans" cxnId="{F302767E-3028-4E98-ADAF-13510DBCADFB}">
      <dgm:prSet/>
      <dgm:spPr/>
      <dgm:t>
        <a:bodyPr/>
        <a:lstStyle/>
        <a:p>
          <a:endParaRPr lang="en-US"/>
        </a:p>
      </dgm:t>
    </dgm:pt>
    <dgm:pt modelId="{F3796B35-C9F8-4EB7-BF94-F75547EE2D6F}">
      <dgm:prSet phldrT="[Text]" custT="1"/>
      <dgm:spPr/>
      <dgm:t>
        <a:bodyPr/>
        <a:lstStyle/>
        <a:p>
          <a:r>
            <a:rPr lang="en-US" sz="2000" dirty="0"/>
            <a:t>2. Announce Solicitation</a:t>
          </a:r>
        </a:p>
      </dgm:t>
    </dgm:pt>
    <dgm:pt modelId="{1418EB38-DB50-48A5-8107-A3C16BF05786}" type="parTrans" cxnId="{DA8B87FB-1D3E-4FF8-B4DD-F1F053716863}">
      <dgm:prSet/>
      <dgm:spPr/>
      <dgm:t>
        <a:bodyPr/>
        <a:lstStyle/>
        <a:p>
          <a:endParaRPr lang="en-US"/>
        </a:p>
      </dgm:t>
    </dgm:pt>
    <dgm:pt modelId="{0D4E93B7-F18A-4F9E-AE01-34632B6C9F74}" type="sibTrans" cxnId="{DA8B87FB-1D3E-4FF8-B4DD-F1F053716863}">
      <dgm:prSet/>
      <dgm:spPr/>
      <dgm:t>
        <a:bodyPr/>
        <a:lstStyle/>
        <a:p>
          <a:endParaRPr lang="en-US"/>
        </a:p>
      </dgm:t>
    </dgm:pt>
    <dgm:pt modelId="{680E3C05-B9DE-402D-A7F5-BB8518206889}">
      <dgm:prSet phldrT="[Text]" custT="1"/>
      <dgm:spPr/>
      <dgm:t>
        <a:bodyPr/>
        <a:lstStyle/>
        <a:p>
          <a:r>
            <a:rPr lang="en-US" sz="2000" dirty="0"/>
            <a:t>3. Evaluate Bids &amp; Proposals</a:t>
          </a:r>
        </a:p>
      </dgm:t>
    </dgm:pt>
    <dgm:pt modelId="{D1F7F609-2FD1-408D-A1DB-AA9674A50279}" type="parTrans" cxnId="{CB0EA2BD-9677-4AEC-BEF8-47F38AFAB30A}">
      <dgm:prSet/>
      <dgm:spPr/>
      <dgm:t>
        <a:bodyPr/>
        <a:lstStyle/>
        <a:p>
          <a:endParaRPr lang="en-US"/>
        </a:p>
      </dgm:t>
    </dgm:pt>
    <dgm:pt modelId="{F3B0FC0D-2E67-4733-B717-10C06A76E6A9}" type="sibTrans" cxnId="{CB0EA2BD-9677-4AEC-BEF8-47F38AFAB30A}">
      <dgm:prSet/>
      <dgm:spPr/>
      <dgm:t>
        <a:bodyPr/>
        <a:lstStyle/>
        <a:p>
          <a:endParaRPr lang="en-US"/>
        </a:p>
      </dgm:t>
    </dgm:pt>
    <dgm:pt modelId="{6F5CE931-63EC-45EE-8A6E-455A9206B254}">
      <dgm:prSet phldrT="[Text]" custT="1"/>
      <dgm:spPr/>
      <dgm:t>
        <a:bodyPr/>
        <a:lstStyle/>
        <a:p>
          <a:r>
            <a:rPr lang="en-US" sz="2000" dirty="0"/>
            <a:t>4. Award the Contract</a:t>
          </a:r>
        </a:p>
      </dgm:t>
    </dgm:pt>
    <dgm:pt modelId="{202B7351-FC82-484A-BB68-3AE241B1851D}" type="parTrans" cxnId="{F1F142E8-BF2B-4F1D-AB8D-CC4B6391E6FD}">
      <dgm:prSet/>
      <dgm:spPr/>
      <dgm:t>
        <a:bodyPr/>
        <a:lstStyle/>
        <a:p>
          <a:endParaRPr lang="en-US"/>
        </a:p>
      </dgm:t>
    </dgm:pt>
    <dgm:pt modelId="{CB27EA70-5141-4A26-82BD-1A0E9D932DA5}" type="sibTrans" cxnId="{F1F142E8-BF2B-4F1D-AB8D-CC4B6391E6FD}">
      <dgm:prSet/>
      <dgm:spPr/>
      <dgm:t>
        <a:bodyPr/>
        <a:lstStyle/>
        <a:p>
          <a:endParaRPr lang="en-US"/>
        </a:p>
      </dgm:t>
    </dgm:pt>
    <dgm:pt modelId="{58D9A31D-E52A-4B6C-BF25-E2E5639A8731}">
      <dgm:prSet phldrT="[Text]" custT="1"/>
      <dgm:spPr/>
      <dgm:t>
        <a:bodyPr/>
        <a:lstStyle/>
        <a:p>
          <a:r>
            <a:rPr lang="en-US" sz="2000" dirty="0"/>
            <a:t>5. Manage the Contract</a:t>
          </a:r>
        </a:p>
      </dgm:t>
    </dgm:pt>
    <dgm:pt modelId="{0BDAAD5B-4EEB-482E-9D68-F326C890EC05}" type="parTrans" cxnId="{C035D5C3-ABC0-43EB-A495-10F0960308FF}">
      <dgm:prSet/>
      <dgm:spPr/>
      <dgm:t>
        <a:bodyPr/>
        <a:lstStyle/>
        <a:p>
          <a:endParaRPr lang="en-US"/>
        </a:p>
      </dgm:t>
    </dgm:pt>
    <dgm:pt modelId="{639B9973-929A-4C65-ABFE-153775DF66E6}" type="sibTrans" cxnId="{C035D5C3-ABC0-43EB-A495-10F0960308FF}">
      <dgm:prSet/>
      <dgm:spPr/>
      <dgm:t>
        <a:bodyPr/>
        <a:lstStyle/>
        <a:p>
          <a:endParaRPr lang="en-US"/>
        </a:p>
      </dgm:t>
    </dgm:pt>
    <dgm:pt modelId="{F1FC7296-41F8-4F90-9A00-FF688D78820F}" type="pres">
      <dgm:prSet presAssocID="{CDE72798-C661-4F5F-B173-539EE8503BC5}" presName="cycle" presStyleCnt="0">
        <dgm:presLayoutVars>
          <dgm:dir/>
          <dgm:resizeHandles val="exact"/>
        </dgm:presLayoutVars>
      </dgm:prSet>
      <dgm:spPr/>
    </dgm:pt>
    <dgm:pt modelId="{C9F2969C-CCE8-4787-A2F3-E4B2E05DFC32}" type="pres">
      <dgm:prSet presAssocID="{3CED5DFC-5D30-43EA-9F36-B829392EF362}" presName="node" presStyleLbl="node1" presStyleIdx="0" presStyleCnt="5">
        <dgm:presLayoutVars>
          <dgm:bulletEnabled val="1"/>
        </dgm:presLayoutVars>
      </dgm:prSet>
      <dgm:spPr/>
    </dgm:pt>
    <dgm:pt modelId="{DCF175B8-9175-439F-A3CA-29C4BA955EFA}" type="pres">
      <dgm:prSet presAssocID="{3CED5DFC-5D30-43EA-9F36-B829392EF362}" presName="spNode" presStyleCnt="0"/>
      <dgm:spPr/>
    </dgm:pt>
    <dgm:pt modelId="{DF4D2095-2E5D-4D90-B5A7-F688B184CF40}" type="pres">
      <dgm:prSet presAssocID="{E8D155BD-41EF-4182-A673-4441494AFEB5}" presName="sibTrans" presStyleLbl="sibTrans1D1" presStyleIdx="0" presStyleCnt="5"/>
      <dgm:spPr/>
    </dgm:pt>
    <dgm:pt modelId="{B194C862-E459-45A1-B908-C237CC0009F8}" type="pres">
      <dgm:prSet presAssocID="{F3796B35-C9F8-4EB7-BF94-F75547EE2D6F}" presName="node" presStyleLbl="node1" presStyleIdx="1" presStyleCnt="5">
        <dgm:presLayoutVars>
          <dgm:bulletEnabled val="1"/>
        </dgm:presLayoutVars>
      </dgm:prSet>
      <dgm:spPr/>
    </dgm:pt>
    <dgm:pt modelId="{A48A035A-5C0E-4B80-8C07-77435749321B}" type="pres">
      <dgm:prSet presAssocID="{F3796B35-C9F8-4EB7-BF94-F75547EE2D6F}" presName="spNode" presStyleCnt="0"/>
      <dgm:spPr/>
    </dgm:pt>
    <dgm:pt modelId="{E346FC5A-1A1D-493C-BF57-AB508509A6E5}" type="pres">
      <dgm:prSet presAssocID="{0D4E93B7-F18A-4F9E-AE01-34632B6C9F74}" presName="sibTrans" presStyleLbl="sibTrans1D1" presStyleIdx="1" presStyleCnt="5"/>
      <dgm:spPr/>
    </dgm:pt>
    <dgm:pt modelId="{657EA8DC-941E-44F4-98FA-6F5D227C1D1B}" type="pres">
      <dgm:prSet presAssocID="{680E3C05-B9DE-402D-A7F5-BB8518206889}" presName="node" presStyleLbl="node1" presStyleIdx="2" presStyleCnt="5">
        <dgm:presLayoutVars>
          <dgm:bulletEnabled val="1"/>
        </dgm:presLayoutVars>
      </dgm:prSet>
      <dgm:spPr/>
    </dgm:pt>
    <dgm:pt modelId="{5827E3B8-2E7B-4A92-9235-D3E7AE71AC26}" type="pres">
      <dgm:prSet presAssocID="{680E3C05-B9DE-402D-A7F5-BB8518206889}" presName="spNode" presStyleCnt="0"/>
      <dgm:spPr/>
    </dgm:pt>
    <dgm:pt modelId="{A4C951B9-5008-4EFC-BBEF-0415C8384DFD}" type="pres">
      <dgm:prSet presAssocID="{F3B0FC0D-2E67-4733-B717-10C06A76E6A9}" presName="sibTrans" presStyleLbl="sibTrans1D1" presStyleIdx="2" presStyleCnt="5"/>
      <dgm:spPr/>
    </dgm:pt>
    <dgm:pt modelId="{074750A2-0059-4A19-8FF7-7D298D343ACC}" type="pres">
      <dgm:prSet presAssocID="{6F5CE931-63EC-45EE-8A6E-455A9206B254}" presName="node" presStyleLbl="node1" presStyleIdx="3" presStyleCnt="5">
        <dgm:presLayoutVars>
          <dgm:bulletEnabled val="1"/>
        </dgm:presLayoutVars>
      </dgm:prSet>
      <dgm:spPr/>
    </dgm:pt>
    <dgm:pt modelId="{03E6EE61-0478-4BC5-98D3-9975EC5CD46C}" type="pres">
      <dgm:prSet presAssocID="{6F5CE931-63EC-45EE-8A6E-455A9206B254}" presName="spNode" presStyleCnt="0"/>
      <dgm:spPr/>
    </dgm:pt>
    <dgm:pt modelId="{0BF3A26A-B5FE-43C0-BB99-6B29C27D07FE}" type="pres">
      <dgm:prSet presAssocID="{CB27EA70-5141-4A26-82BD-1A0E9D932DA5}" presName="sibTrans" presStyleLbl="sibTrans1D1" presStyleIdx="3" presStyleCnt="5"/>
      <dgm:spPr/>
    </dgm:pt>
    <dgm:pt modelId="{BFB7912C-6803-41A8-A92F-D6E8A2196DC4}" type="pres">
      <dgm:prSet presAssocID="{58D9A31D-E52A-4B6C-BF25-E2E5639A8731}" presName="node" presStyleLbl="node1" presStyleIdx="4" presStyleCnt="5">
        <dgm:presLayoutVars>
          <dgm:bulletEnabled val="1"/>
        </dgm:presLayoutVars>
      </dgm:prSet>
      <dgm:spPr/>
    </dgm:pt>
    <dgm:pt modelId="{40E377A5-B4AA-431E-8943-B402B0468ED6}" type="pres">
      <dgm:prSet presAssocID="{58D9A31D-E52A-4B6C-BF25-E2E5639A8731}" presName="spNode" presStyleCnt="0"/>
      <dgm:spPr/>
    </dgm:pt>
    <dgm:pt modelId="{53F59AFB-21BD-4125-ABC9-878CE422F8E3}" type="pres">
      <dgm:prSet presAssocID="{639B9973-929A-4C65-ABFE-153775DF66E6}" presName="sibTrans" presStyleLbl="sibTrans1D1" presStyleIdx="4" presStyleCnt="5"/>
      <dgm:spPr/>
    </dgm:pt>
  </dgm:ptLst>
  <dgm:cxnLst>
    <dgm:cxn modelId="{4ECA0004-D6D7-4000-9613-9013B5945E07}" type="presOf" srcId="{CB27EA70-5141-4A26-82BD-1A0E9D932DA5}" destId="{0BF3A26A-B5FE-43C0-BB99-6B29C27D07FE}" srcOrd="0" destOrd="0" presId="urn:microsoft.com/office/officeart/2005/8/layout/cycle5"/>
    <dgm:cxn modelId="{46AAED22-1120-4B2D-A859-15F3B6A77276}" type="presOf" srcId="{E8D155BD-41EF-4182-A673-4441494AFEB5}" destId="{DF4D2095-2E5D-4D90-B5A7-F688B184CF40}" srcOrd="0" destOrd="0" presId="urn:microsoft.com/office/officeart/2005/8/layout/cycle5"/>
    <dgm:cxn modelId="{50E74B3E-D583-469E-94D0-1EBA49A0B763}" type="presOf" srcId="{639B9973-929A-4C65-ABFE-153775DF66E6}" destId="{53F59AFB-21BD-4125-ABC9-878CE422F8E3}" srcOrd="0" destOrd="0" presId="urn:microsoft.com/office/officeart/2005/8/layout/cycle5"/>
    <dgm:cxn modelId="{30CD793E-A6CC-4793-9962-6FA2B23FB5F5}" type="presOf" srcId="{CDE72798-C661-4F5F-B173-539EE8503BC5}" destId="{F1FC7296-41F8-4F90-9A00-FF688D78820F}" srcOrd="0" destOrd="0" presId="urn:microsoft.com/office/officeart/2005/8/layout/cycle5"/>
    <dgm:cxn modelId="{5BFA4461-D9B8-405F-995C-A26F697C8813}" type="presOf" srcId="{0D4E93B7-F18A-4F9E-AE01-34632B6C9F74}" destId="{E346FC5A-1A1D-493C-BF57-AB508509A6E5}" srcOrd="0" destOrd="0" presId="urn:microsoft.com/office/officeart/2005/8/layout/cycle5"/>
    <dgm:cxn modelId="{D1558568-D78E-4D8D-A3E0-E3181724EB07}" type="presOf" srcId="{F3B0FC0D-2E67-4733-B717-10C06A76E6A9}" destId="{A4C951B9-5008-4EFC-BBEF-0415C8384DFD}" srcOrd="0" destOrd="0" presId="urn:microsoft.com/office/officeart/2005/8/layout/cycle5"/>
    <dgm:cxn modelId="{F302767E-3028-4E98-ADAF-13510DBCADFB}" srcId="{CDE72798-C661-4F5F-B173-539EE8503BC5}" destId="{3CED5DFC-5D30-43EA-9F36-B829392EF362}" srcOrd="0" destOrd="0" parTransId="{444A8F91-C59C-4194-B961-E9D906B24828}" sibTransId="{E8D155BD-41EF-4182-A673-4441494AFEB5}"/>
    <dgm:cxn modelId="{CB0EA2BD-9677-4AEC-BEF8-47F38AFAB30A}" srcId="{CDE72798-C661-4F5F-B173-539EE8503BC5}" destId="{680E3C05-B9DE-402D-A7F5-BB8518206889}" srcOrd="2" destOrd="0" parTransId="{D1F7F609-2FD1-408D-A1DB-AA9674A50279}" sibTransId="{F3B0FC0D-2E67-4733-B717-10C06A76E6A9}"/>
    <dgm:cxn modelId="{C035D5C3-ABC0-43EB-A495-10F0960308FF}" srcId="{CDE72798-C661-4F5F-B173-539EE8503BC5}" destId="{58D9A31D-E52A-4B6C-BF25-E2E5639A8731}" srcOrd="4" destOrd="0" parTransId="{0BDAAD5B-4EEB-482E-9D68-F326C890EC05}" sibTransId="{639B9973-929A-4C65-ABFE-153775DF66E6}"/>
    <dgm:cxn modelId="{15BA29D6-BE43-4283-A601-A1A81CC9BB1A}" type="presOf" srcId="{58D9A31D-E52A-4B6C-BF25-E2E5639A8731}" destId="{BFB7912C-6803-41A8-A92F-D6E8A2196DC4}" srcOrd="0" destOrd="0" presId="urn:microsoft.com/office/officeart/2005/8/layout/cycle5"/>
    <dgm:cxn modelId="{F1F142E8-BF2B-4F1D-AB8D-CC4B6391E6FD}" srcId="{CDE72798-C661-4F5F-B173-539EE8503BC5}" destId="{6F5CE931-63EC-45EE-8A6E-455A9206B254}" srcOrd="3" destOrd="0" parTransId="{202B7351-FC82-484A-BB68-3AE241B1851D}" sibTransId="{CB27EA70-5141-4A26-82BD-1A0E9D932DA5}"/>
    <dgm:cxn modelId="{843CE4E8-ABF4-4A3D-B325-05E42F2C5EDE}" type="presOf" srcId="{680E3C05-B9DE-402D-A7F5-BB8518206889}" destId="{657EA8DC-941E-44F4-98FA-6F5D227C1D1B}" srcOrd="0" destOrd="0" presId="urn:microsoft.com/office/officeart/2005/8/layout/cycle5"/>
    <dgm:cxn modelId="{9EEF7FE9-BD1A-45DA-803E-30CF60BA0266}" type="presOf" srcId="{6F5CE931-63EC-45EE-8A6E-455A9206B254}" destId="{074750A2-0059-4A19-8FF7-7D298D343ACC}" srcOrd="0" destOrd="0" presId="urn:microsoft.com/office/officeart/2005/8/layout/cycle5"/>
    <dgm:cxn modelId="{D9049FED-F5CA-483D-B7B8-D57FB284229F}" type="presOf" srcId="{3CED5DFC-5D30-43EA-9F36-B829392EF362}" destId="{C9F2969C-CCE8-4787-A2F3-E4B2E05DFC32}" srcOrd="0" destOrd="0" presId="urn:microsoft.com/office/officeart/2005/8/layout/cycle5"/>
    <dgm:cxn modelId="{0F55ADFA-06FC-427D-8B44-3AAC70B6A301}" type="presOf" srcId="{F3796B35-C9F8-4EB7-BF94-F75547EE2D6F}" destId="{B194C862-E459-45A1-B908-C237CC0009F8}" srcOrd="0" destOrd="0" presId="urn:microsoft.com/office/officeart/2005/8/layout/cycle5"/>
    <dgm:cxn modelId="{DA8B87FB-1D3E-4FF8-B4DD-F1F053716863}" srcId="{CDE72798-C661-4F5F-B173-539EE8503BC5}" destId="{F3796B35-C9F8-4EB7-BF94-F75547EE2D6F}" srcOrd="1" destOrd="0" parTransId="{1418EB38-DB50-48A5-8107-A3C16BF05786}" sibTransId="{0D4E93B7-F18A-4F9E-AE01-34632B6C9F74}"/>
    <dgm:cxn modelId="{16BB22EE-8B07-4C41-97B6-0F6E01DDCAEC}" type="presParOf" srcId="{F1FC7296-41F8-4F90-9A00-FF688D78820F}" destId="{C9F2969C-CCE8-4787-A2F3-E4B2E05DFC32}" srcOrd="0" destOrd="0" presId="urn:microsoft.com/office/officeart/2005/8/layout/cycle5"/>
    <dgm:cxn modelId="{641D7D8C-6B58-4478-B5F9-F79CAC5938AA}" type="presParOf" srcId="{F1FC7296-41F8-4F90-9A00-FF688D78820F}" destId="{DCF175B8-9175-439F-A3CA-29C4BA955EFA}" srcOrd="1" destOrd="0" presId="urn:microsoft.com/office/officeart/2005/8/layout/cycle5"/>
    <dgm:cxn modelId="{428F394E-C851-47FD-8155-541B22CA4DB8}" type="presParOf" srcId="{F1FC7296-41F8-4F90-9A00-FF688D78820F}" destId="{DF4D2095-2E5D-4D90-B5A7-F688B184CF40}" srcOrd="2" destOrd="0" presId="urn:microsoft.com/office/officeart/2005/8/layout/cycle5"/>
    <dgm:cxn modelId="{182A921E-8CEB-4EA8-920F-9193C581165A}" type="presParOf" srcId="{F1FC7296-41F8-4F90-9A00-FF688D78820F}" destId="{B194C862-E459-45A1-B908-C237CC0009F8}" srcOrd="3" destOrd="0" presId="urn:microsoft.com/office/officeart/2005/8/layout/cycle5"/>
    <dgm:cxn modelId="{80A5070D-A9D1-4206-815C-8C67B081E120}" type="presParOf" srcId="{F1FC7296-41F8-4F90-9A00-FF688D78820F}" destId="{A48A035A-5C0E-4B80-8C07-77435749321B}" srcOrd="4" destOrd="0" presId="urn:microsoft.com/office/officeart/2005/8/layout/cycle5"/>
    <dgm:cxn modelId="{F0DD5904-4721-4FF4-8129-18E6209011F2}" type="presParOf" srcId="{F1FC7296-41F8-4F90-9A00-FF688D78820F}" destId="{E346FC5A-1A1D-493C-BF57-AB508509A6E5}" srcOrd="5" destOrd="0" presId="urn:microsoft.com/office/officeart/2005/8/layout/cycle5"/>
    <dgm:cxn modelId="{C36B57C7-2BDA-4500-AFA2-B6593E259FD8}" type="presParOf" srcId="{F1FC7296-41F8-4F90-9A00-FF688D78820F}" destId="{657EA8DC-941E-44F4-98FA-6F5D227C1D1B}" srcOrd="6" destOrd="0" presId="urn:microsoft.com/office/officeart/2005/8/layout/cycle5"/>
    <dgm:cxn modelId="{A1006E1A-B5BE-4448-8EA8-161CFE7E2BBF}" type="presParOf" srcId="{F1FC7296-41F8-4F90-9A00-FF688D78820F}" destId="{5827E3B8-2E7B-4A92-9235-D3E7AE71AC26}" srcOrd="7" destOrd="0" presId="urn:microsoft.com/office/officeart/2005/8/layout/cycle5"/>
    <dgm:cxn modelId="{9ED53A96-27AC-4C12-AC4B-53D9CE0AAAD2}" type="presParOf" srcId="{F1FC7296-41F8-4F90-9A00-FF688D78820F}" destId="{A4C951B9-5008-4EFC-BBEF-0415C8384DFD}" srcOrd="8" destOrd="0" presId="urn:microsoft.com/office/officeart/2005/8/layout/cycle5"/>
    <dgm:cxn modelId="{1498F820-F588-4BFA-9EE4-66578159E3C6}" type="presParOf" srcId="{F1FC7296-41F8-4F90-9A00-FF688D78820F}" destId="{074750A2-0059-4A19-8FF7-7D298D343ACC}" srcOrd="9" destOrd="0" presId="urn:microsoft.com/office/officeart/2005/8/layout/cycle5"/>
    <dgm:cxn modelId="{93B9C0EF-50BB-4AA0-8C89-3615B2465BF5}" type="presParOf" srcId="{F1FC7296-41F8-4F90-9A00-FF688D78820F}" destId="{03E6EE61-0478-4BC5-98D3-9975EC5CD46C}" srcOrd="10" destOrd="0" presId="urn:microsoft.com/office/officeart/2005/8/layout/cycle5"/>
    <dgm:cxn modelId="{9071C6D7-5B8C-4FEC-8B1B-DE3833DEC4A1}" type="presParOf" srcId="{F1FC7296-41F8-4F90-9A00-FF688D78820F}" destId="{0BF3A26A-B5FE-43C0-BB99-6B29C27D07FE}" srcOrd="11" destOrd="0" presId="urn:microsoft.com/office/officeart/2005/8/layout/cycle5"/>
    <dgm:cxn modelId="{B831F5A4-C879-439B-A8A9-BBC6E59FC4AC}" type="presParOf" srcId="{F1FC7296-41F8-4F90-9A00-FF688D78820F}" destId="{BFB7912C-6803-41A8-A92F-D6E8A2196DC4}" srcOrd="12" destOrd="0" presId="urn:microsoft.com/office/officeart/2005/8/layout/cycle5"/>
    <dgm:cxn modelId="{9B00474C-AED1-45EC-B599-54EB29114AAA}" type="presParOf" srcId="{F1FC7296-41F8-4F90-9A00-FF688D78820F}" destId="{40E377A5-B4AA-431E-8943-B402B0468ED6}" srcOrd="13" destOrd="0" presId="urn:microsoft.com/office/officeart/2005/8/layout/cycle5"/>
    <dgm:cxn modelId="{59255980-FA12-4D3A-AD7A-9DD3A8AF6338}" type="presParOf" srcId="{F1FC7296-41F8-4F90-9A00-FF688D78820F}" destId="{53F59AFB-21BD-4125-ABC9-878CE422F8E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72798-C661-4F5F-B173-539EE8503BC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CED5DFC-5D30-43EA-9F36-B829392EF362}">
      <dgm:prSet phldrT="[Text]" custT="1"/>
      <dgm:spPr/>
      <dgm:t>
        <a:bodyPr/>
        <a:lstStyle/>
        <a:p>
          <a:r>
            <a:rPr lang="en-US" sz="2000" dirty="0"/>
            <a:t>1. Develop Specification</a:t>
          </a:r>
        </a:p>
      </dgm:t>
    </dgm:pt>
    <dgm:pt modelId="{444A8F91-C59C-4194-B961-E9D906B24828}" type="parTrans" cxnId="{F302767E-3028-4E98-ADAF-13510DBCADFB}">
      <dgm:prSet/>
      <dgm:spPr/>
      <dgm:t>
        <a:bodyPr/>
        <a:lstStyle/>
        <a:p>
          <a:endParaRPr lang="en-US"/>
        </a:p>
      </dgm:t>
    </dgm:pt>
    <dgm:pt modelId="{E8D155BD-41EF-4182-A673-4441494AFEB5}" type="sibTrans" cxnId="{F302767E-3028-4E98-ADAF-13510DBCADFB}">
      <dgm:prSet/>
      <dgm:spPr/>
      <dgm:t>
        <a:bodyPr/>
        <a:lstStyle/>
        <a:p>
          <a:endParaRPr lang="en-US"/>
        </a:p>
      </dgm:t>
    </dgm:pt>
    <dgm:pt modelId="{F3796B35-C9F8-4EB7-BF94-F75547EE2D6F}">
      <dgm:prSet phldrT="[Text]" custT="1"/>
      <dgm:spPr/>
      <dgm:t>
        <a:bodyPr/>
        <a:lstStyle/>
        <a:p>
          <a:r>
            <a:rPr lang="en-US" sz="2000" dirty="0"/>
            <a:t>2. Announce Solicitation</a:t>
          </a:r>
        </a:p>
      </dgm:t>
    </dgm:pt>
    <dgm:pt modelId="{1418EB38-DB50-48A5-8107-A3C16BF05786}" type="parTrans" cxnId="{DA8B87FB-1D3E-4FF8-B4DD-F1F053716863}">
      <dgm:prSet/>
      <dgm:spPr/>
      <dgm:t>
        <a:bodyPr/>
        <a:lstStyle/>
        <a:p>
          <a:endParaRPr lang="en-US"/>
        </a:p>
      </dgm:t>
    </dgm:pt>
    <dgm:pt modelId="{0D4E93B7-F18A-4F9E-AE01-34632B6C9F74}" type="sibTrans" cxnId="{DA8B87FB-1D3E-4FF8-B4DD-F1F053716863}">
      <dgm:prSet/>
      <dgm:spPr/>
      <dgm:t>
        <a:bodyPr/>
        <a:lstStyle/>
        <a:p>
          <a:endParaRPr lang="en-US"/>
        </a:p>
      </dgm:t>
    </dgm:pt>
    <dgm:pt modelId="{680E3C05-B9DE-402D-A7F5-BB8518206889}">
      <dgm:prSet phldrT="[Text]" custT="1"/>
      <dgm:spPr/>
      <dgm:t>
        <a:bodyPr/>
        <a:lstStyle/>
        <a:p>
          <a:r>
            <a:rPr lang="en-US" sz="2000" dirty="0"/>
            <a:t>3. Evaluate Bids &amp; Proposals</a:t>
          </a:r>
        </a:p>
      </dgm:t>
    </dgm:pt>
    <dgm:pt modelId="{D1F7F609-2FD1-408D-A1DB-AA9674A50279}" type="parTrans" cxnId="{CB0EA2BD-9677-4AEC-BEF8-47F38AFAB30A}">
      <dgm:prSet/>
      <dgm:spPr/>
      <dgm:t>
        <a:bodyPr/>
        <a:lstStyle/>
        <a:p>
          <a:endParaRPr lang="en-US"/>
        </a:p>
      </dgm:t>
    </dgm:pt>
    <dgm:pt modelId="{F3B0FC0D-2E67-4733-B717-10C06A76E6A9}" type="sibTrans" cxnId="{CB0EA2BD-9677-4AEC-BEF8-47F38AFAB30A}">
      <dgm:prSet/>
      <dgm:spPr/>
      <dgm:t>
        <a:bodyPr/>
        <a:lstStyle/>
        <a:p>
          <a:endParaRPr lang="en-US"/>
        </a:p>
      </dgm:t>
    </dgm:pt>
    <dgm:pt modelId="{6F5CE931-63EC-45EE-8A6E-455A9206B254}">
      <dgm:prSet phldrT="[Text]" custT="1"/>
      <dgm:spPr/>
      <dgm:t>
        <a:bodyPr/>
        <a:lstStyle/>
        <a:p>
          <a:r>
            <a:rPr lang="en-US" sz="2000" dirty="0"/>
            <a:t>4. Award the Contract</a:t>
          </a:r>
        </a:p>
      </dgm:t>
    </dgm:pt>
    <dgm:pt modelId="{202B7351-FC82-484A-BB68-3AE241B1851D}" type="parTrans" cxnId="{F1F142E8-BF2B-4F1D-AB8D-CC4B6391E6FD}">
      <dgm:prSet/>
      <dgm:spPr/>
      <dgm:t>
        <a:bodyPr/>
        <a:lstStyle/>
        <a:p>
          <a:endParaRPr lang="en-US"/>
        </a:p>
      </dgm:t>
    </dgm:pt>
    <dgm:pt modelId="{CB27EA70-5141-4A26-82BD-1A0E9D932DA5}" type="sibTrans" cxnId="{F1F142E8-BF2B-4F1D-AB8D-CC4B6391E6FD}">
      <dgm:prSet/>
      <dgm:spPr/>
      <dgm:t>
        <a:bodyPr/>
        <a:lstStyle/>
        <a:p>
          <a:endParaRPr lang="en-US"/>
        </a:p>
      </dgm:t>
    </dgm:pt>
    <dgm:pt modelId="{58D9A31D-E52A-4B6C-BF25-E2E5639A8731}">
      <dgm:prSet phldrT="[Text]" custT="1"/>
      <dgm:spPr/>
      <dgm:t>
        <a:bodyPr/>
        <a:lstStyle/>
        <a:p>
          <a:r>
            <a:rPr lang="en-US" sz="2000" dirty="0"/>
            <a:t>5. Manage the Contract</a:t>
          </a:r>
        </a:p>
      </dgm:t>
    </dgm:pt>
    <dgm:pt modelId="{0BDAAD5B-4EEB-482E-9D68-F326C890EC05}" type="parTrans" cxnId="{C035D5C3-ABC0-43EB-A495-10F0960308FF}">
      <dgm:prSet/>
      <dgm:spPr/>
      <dgm:t>
        <a:bodyPr/>
        <a:lstStyle/>
        <a:p>
          <a:endParaRPr lang="en-US"/>
        </a:p>
      </dgm:t>
    </dgm:pt>
    <dgm:pt modelId="{639B9973-929A-4C65-ABFE-153775DF66E6}" type="sibTrans" cxnId="{C035D5C3-ABC0-43EB-A495-10F0960308FF}">
      <dgm:prSet/>
      <dgm:spPr/>
      <dgm:t>
        <a:bodyPr/>
        <a:lstStyle/>
        <a:p>
          <a:endParaRPr lang="en-US"/>
        </a:p>
      </dgm:t>
    </dgm:pt>
    <dgm:pt modelId="{F1FC7296-41F8-4F90-9A00-FF688D78820F}" type="pres">
      <dgm:prSet presAssocID="{CDE72798-C661-4F5F-B173-539EE8503BC5}" presName="cycle" presStyleCnt="0">
        <dgm:presLayoutVars>
          <dgm:dir/>
          <dgm:resizeHandles val="exact"/>
        </dgm:presLayoutVars>
      </dgm:prSet>
      <dgm:spPr/>
    </dgm:pt>
    <dgm:pt modelId="{C9F2969C-CCE8-4787-A2F3-E4B2E05DFC32}" type="pres">
      <dgm:prSet presAssocID="{3CED5DFC-5D30-43EA-9F36-B829392EF362}" presName="node" presStyleLbl="node1" presStyleIdx="0" presStyleCnt="5">
        <dgm:presLayoutVars>
          <dgm:bulletEnabled val="1"/>
        </dgm:presLayoutVars>
      </dgm:prSet>
      <dgm:spPr/>
    </dgm:pt>
    <dgm:pt modelId="{DCF175B8-9175-439F-A3CA-29C4BA955EFA}" type="pres">
      <dgm:prSet presAssocID="{3CED5DFC-5D30-43EA-9F36-B829392EF362}" presName="spNode" presStyleCnt="0"/>
      <dgm:spPr/>
    </dgm:pt>
    <dgm:pt modelId="{DF4D2095-2E5D-4D90-B5A7-F688B184CF40}" type="pres">
      <dgm:prSet presAssocID="{E8D155BD-41EF-4182-A673-4441494AFEB5}" presName="sibTrans" presStyleLbl="sibTrans1D1" presStyleIdx="0" presStyleCnt="5"/>
      <dgm:spPr/>
    </dgm:pt>
    <dgm:pt modelId="{B194C862-E459-45A1-B908-C237CC0009F8}" type="pres">
      <dgm:prSet presAssocID="{F3796B35-C9F8-4EB7-BF94-F75547EE2D6F}" presName="node" presStyleLbl="node1" presStyleIdx="1" presStyleCnt="5">
        <dgm:presLayoutVars>
          <dgm:bulletEnabled val="1"/>
        </dgm:presLayoutVars>
      </dgm:prSet>
      <dgm:spPr/>
    </dgm:pt>
    <dgm:pt modelId="{A48A035A-5C0E-4B80-8C07-77435749321B}" type="pres">
      <dgm:prSet presAssocID="{F3796B35-C9F8-4EB7-BF94-F75547EE2D6F}" presName="spNode" presStyleCnt="0"/>
      <dgm:spPr/>
    </dgm:pt>
    <dgm:pt modelId="{E346FC5A-1A1D-493C-BF57-AB508509A6E5}" type="pres">
      <dgm:prSet presAssocID="{0D4E93B7-F18A-4F9E-AE01-34632B6C9F74}" presName="sibTrans" presStyleLbl="sibTrans1D1" presStyleIdx="1" presStyleCnt="5"/>
      <dgm:spPr/>
    </dgm:pt>
    <dgm:pt modelId="{657EA8DC-941E-44F4-98FA-6F5D227C1D1B}" type="pres">
      <dgm:prSet presAssocID="{680E3C05-B9DE-402D-A7F5-BB8518206889}" presName="node" presStyleLbl="node1" presStyleIdx="2" presStyleCnt="5">
        <dgm:presLayoutVars>
          <dgm:bulletEnabled val="1"/>
        </dgm:presLayoutVars>
      </dgm:prSet>
      <dgm:spPr/>
    </dgm:pt>
    <dgm:pt modelId="{5827E3B8-2E7B-4A92-9235-D3E7AE71AC26}" type="pres">
      <dgm:prSet presAssocID="{680E3C05-B9DE-402D-A7F5-BB8518206889}" presName="spNode" presStyleCnt="0"/>
      <dgm:spPr/>
    </dgm:pt>
    <dgm:pt modelId="{A4C951B9-5008-4EFC-BBEF-0415C8384DFD}" type="pres">
      <dgm:prSet presAssocID="{F3B0FC0D-2E67-4733-B717-10C06A76E6A9}" presName="sibTrans" presStyleLbl="sibTrans1D1" presStyleIdx="2" presStyleCnt="5"/>
      <dgm:spPr/>
    </dgm:pt>
    <dgm:pt modelId="{074750A2-0059-4A19-8FF7-7D298D343ACC}" type="pres">
      <dgm:prSet presAssocID="{6F5CE931-63EC-45EE-8A6E-455A9206B254}" presName="node" presStyleLbl="node1" presStyleIdx="3" presStyleCnt="5">
        <dgm:presLayoutVars>
          <dgm:bulletEnabled val="1"/>
        </dgm:presLayoutVars>
      </dgm:prSet>
      <dgm:spPr/>
    </dgm:pt>
    <dgm:pt modelId="{03E6EE61-0478-4BC5-98D3-9975EC5CD46C}" type="pres">
      <dgm:prSet presAssocID="{6F5CE931-63EC-45EE-8A6E-455A9206B254}" presName="spNode" presStyleCnt="0"/>
      <dgm:spPr/>
    </dgm:pt>
    <dgm:pt modelId="{0BF3A26A-B5FE-43C0-BB99-6B29C27D07FE}" type="pres">
      <dgm:prSet presAssocID="{CB27EA70-5141-4A26-82BD-1A0E9D932DA5}" presName="sibTrans" presStyleLbl="sibTrans1D1" presStyleIdx="3" presStyleCnt="5"/>
      <dgm:spPr/>
    </dgm:pt>
    <dgm:pt modelId="{BFB7912C-6803-41A8-A92F-D6E8A2196DC4}" type="pres">
      <dgm:prSet presAssocID="{58D9A31D-E52A-4B6C-BF25-E2E5639A8731}" presName="node" presStyleLbl="node1" presStyleIdx="4" presStyleCnt="5">
        <dgm:presLayoutVars>
          <dgm:bulletEnabled val="1"/>
        </dgm:presLayoutVars>
      </dgm:prSet>
      <dgm:spPr/>
    </dgm:pt>
    <dgm:pt modelId="{40E377A5-B4AA-431E-8943-B402B0468ED6}" type="pres">
      <dgm:prSet presAssocID="{58D9A31D-E52A-4B6C-BF25-E2E5639A8731}" presName="spNode" presStyleCnt="0"/>
      <dgm:spPr/>
    </dgm:pt>
    <dgm:pt modelId="{53F59AFB-21BD-4125-ABC9-878CE422F8E3}" type="pres">
      <dgm:prSet presAssocID="{639B9973-929A-4C65-ABFE-153775DF66E6}" presName="sibTrans" presStyleLbl="sibTrans1D1" presStyleIdx="4" presStyleCnt="5"/>
      <dgm:spPr/>
    </dgm:pt>
  </dgm:ptLst>
  <dgm:cxnLst>
    <dgm:cxn modelId="{4ECA0004-D6D7-4000-9613-9013B5945E07}" type="presOf" srcId="{CB27EA70-5141-4A26-82BD-1A0E9D932DA5}" destId="{0BF3A26A-B5FE-43C0-BB99-6B29C27D07FE}" srcOrd="0" destOrd="0" presId="urn:microsoft.com/office/officeart/2005/8/layout/cycle5"/>
    <dgm:cxn modelId="{46AAED22-1120-4B2D-A859-15F3B6A77276}" type="presOf" srcId="{E8D155BD-41EF-4182-A673-4441494AFEB5}" destId="{DF4D2095-2E5D-4D90-B5A7-F688B184CF40}" srcOrd="0" destOrd="0" presId="urn:microsoft.com/office/officeart/2005/8/layout/cycle5"/>
    <dgm:cxn modelId="{50E74B3E-D583-469E-94D0-1EBA49A0B763}" type="presOf" srcId="{639B9973-929A-4C65-ABFE-153775DF66E6}" destId="{53F59AFB-21BD-4125-ABC9-878CE422F8E3}" srcOrd="0" destOrd="0" presId="urn:microsoft.com/office/officeart/2005/8/layout/cycle5"/>
    <dgm:cxn modelId="{30CD793E-A6CC-4793-9962-6FA2B23FB5F5}" type="presOf" srcId="{CDE72798-C661-4F5F-B173-539EE8503BC5}" destId="{F1FC7296-41F8-4F90-9A00-FF688D78820F}" srcOrd="0" destOrd="0" presId="urn:microsoft.com/office/officeart/2005/8/layout/cycle5"/>
    <dgm:cxn modelId="{5BFA4461-D9B8-405F-995C-A26F697C8813}" type="presOf" srcId="{0D4E93B7-F18A-4F9E-AE01-34632B6C9F74}" destId="{E346FC5A-1A1D-493C-BF57-AB508509A6E5}" srcOrd="0" destOrd="0" presId="urn:microsoft.com/office/officeart/2005/8/layout/cycle5"/>
    <dgm:cxn modelId="{D1558568-D78E-4D8D-A3E0-E3181724EB07}" type="presOf" srcId="{F3B0FC0D-2E67-4733-B717-10C06A76E6A9}" destId="{A4C951B9-5008-4EFC-BBEF-0415C8384DFD}" srcOrd="0" destOrd="0" presId="urn:microsoft.com/office/officeart/2005/8/layout/cycle5"/>
    <dgm:cxn modelId="{F302767E-3028-4E98-ADAF-13510DBCADFB}" srcId="{CDE72798-C661-4F5F-B173-539EE8503BC5}" destId="{3CED5DFC-5D30-43EA-9F36-B829392EF362}" srcOrd="0" destOrd="0" parTransId="{444A8F91-C59C-4194-B961-E9D906B24828}" sibTransId="{E8D155BD-41EF-4182-A673-4441494AFEB5}"/>
    <dgm:cxn modelId="{CB0EA2BD-9677-4AEC-BEF8-47F38AFAB30A}" srcId="{CDE72798-C661-4F5F-B173-539EE8503BC5}" destId="{680E3C05-B9DE-402D-A7F5-BB8518206889}" srcOrd="2" destOrd="0" parTransId="{D1F7F609-2FD1-408D-A1DB-AA9674A50279}" sibTransId="{F3B0FC0D-2E67-4733-B717-10C06A76E6A9}"/>
    <dgm:cxn modelId="{C035D5C3-ABC0-43EB-A495-10F0960308FF}" srcId="{CDE72798-C661-4F5F-B173-539EE8503BC5}" destId="{58D9A31D-E52A-4B6C-BF25-E2E5639A8731}" srcOrd="4" destOrd="0" parTransId="{0BDAAD5B-4EEB-482E-9D68-F326C890EC05}" sibTransId="{639B9973-929A-4C65-ABFE-153775DF66E6}"/>
    <dgm:cxn modelId="{15BA29D6-BE43-4283-A601-A1A81CC9BB1A}" type="presOf" srcId="{58D9A31D-E52A-4B6C-BF25-E2E5639A8731}" destId="{BFB7912C-6803-41A8-A92F-D6E8A2196DC4}" srcOrd="0" destOrd="0" presId="urn:microsoft.com/office/officeart/2005/8/layout/cycle5"/>
    <dgm:cxn modelId="{F1F142E8-BF2B-4F1D-AB8D-CC4B6391E6FD}" srcId="{CDE72798-C661-4F5F-B173-539EE8503BC5}" destId="{6F5CE931-63EC-45EE-8A6E-455A9206B254}" srcOrd="3" destOrd="0" parTransId="{202B7351-FC82-484A-BB68-3AE241B1851D}" sibTransId="{CB27EA70-5141-4A26-82BD-1A0E9D932DA5}"/>
    <dgm:cxn modelId="{843CE4E8-ABF4-4A3D-B325-05E42F2C5EDE}" type="presOf" srcId="{680E3C05-B9DE-402D-A7F5-BB8518206889}" destId="{657EA8DC-941E-44F4-98FA-6F5D227C1D1B}" srcOrd="0" destOrd="0" presId="urn:microsoft.com/office/officeart/2005/8/layout/cycle5"/>
    <dgm:cxn modelId="{9EEF7FE9-BD1A-45DA-803E-30CF60BA0266}" type="presOf" srcId="{6F5CE931-63EC-45EE-8A6E-455A9206B254}" destId="{074750A2-0059-4A19-8FF7-7D298D343ACC}" srcOrd="0" destOrd="0" presId="urn:microsoft.com/office/officeart/2005/8/layout/cycle5"/>
    <dgm:cxn modelId="{D9049FED-F5CA-483D-B7B8-D57FB284229F}" type="presOf" srcId="{3CED5DFC-5D30-43EA-9F36-B829392EF362}" destId="{C9F2969C-CCE8-4787-A2F3-E4B2E05DFC32}" srcOrd="0" destOrd="0" presId="urn:microsoft.com/office/officeart/2005/8/layout/cycle5"/>
    <dgm:cxn modelId="{0F55ADFA-06FC-427D-8B44-3AAC70B6A301}" type="presOf" srcId="{F3796B35-C9F8-4EB7-BF94-F75547EE2D6F}" destId="{B194C862-E459-45A1-B908-C237CC0009F8}" srcOrd="0" destOrd="0" presId="urn:microsoft.com/office/officeart/2005/8/layout/cycle5"/>
    <dgm:cxn modelId="{DA8B87FB-1D3E-4FF8-B4DD-F1F053716863}" srcId="{CDE72798-C661-4F5F-B173-539EE8503BC5}" destId="{F3796B35-C9F8-4EB7-BF94-F75547EE2D6F}" srcOrd="1" destOrd="0" parTransId="{1418EB38-DB50-48A5-8107-A3C16BF05786}" sibTransId="{0D4E93B7-F18A-4F9E-AE01-34632B6C9F74}"/>
    <dgm:cxn modelId="{16BB22EE-8B07-4C41-97B6-0F6E01DDCAEC}" type="presParOf" srcId="{F1FC7296-41F8-4F90-9A00-FF688D78820F}" destId="{C9F2969C-CCE8-4787-A2F3-E4B2E05DFC32}" srcOrd="0" destOrd="0" presId="urn:microsoft.com/office/officeart/2005/8/layout/cycle5"/>
    <dgm:cxn modelId="{641D7D8C-6B58-4478-B5F9-F79CAC5938AA}" type="presParOf" srcId="{F1FC7296-41F8-4F90-9A00-FF688D78820F}" destId="{DCF175B8-9175-439F-A3CA-29C4BA955EFA}" srcOrd="1" destOrd="0" presId="urn:microsoft.com/office/officeart/2005/8/layout/cycle5"/>
    <dgm:cxn modelId="{428F394E-C851-47FD-8155-541B22CA4DB8}" type="presParOf" srcId="{F1FC7296-41F8-4F90-9A00-FF688D78820F}" destId="{DF4D2095-2E5D-4D90-B5A7-F688B184CF40}" srcOrd="2" destOrd="0" presId="urn:microsoft.com/office/officeart/2005/8/layout/cycle5"/>
    <dgm:cxn modelId="{182A921E-8CEB-4EA8-920F-9193C581165A}" type="presParOf" srcId="{F1FC7296-41F8-4F90-9A00-FF688D78820F}" destId="{B194C862-E459-45A1-B908-C237CC0009F8}" srcOrd="3" destOrd="0" presId="urn:microsoft.com/office/officeart/2005/8/layout/cycle5"/>
    <dgm:cxn modelId="{80A5070D-A9D1-4206-815C-8C67B081E120}" type="presParOf" srcId="{F1FC7296-41F8-4F90-9A00-FF688D78820F}" destId="{A48A035A-5C0E-4B80-8C07-77435749321B}" srcOrd="4" destOrd="0" presId="urn:microsoft.com/office/officeart/2005/8/layout/cycle5"/>
    <dgm:cxn modelId="{F0DD5904-4721-4FF4-8129-18E6209011F2}" type="presParOf" srcId="{F1FC7296-41F8-4F90-9A00-FF688D78820F}" destId="{E346FC5A-1A1D-493C-BF57-AB508509A6E5}" srcOrd="5" destOrd="0" presId="urn:microsoft.com/office/officeart/2005/8/layout/cycle5"/>
    <dgm:cxn modelId="{C36B57C7-2BDA-4500-AFA2-B6593E259FD8}" type="presParOf" srcId="{F1FC7296-41F8-4F90-9A00-FF688D78820F}" destId="{657EA8DC-941E-44F4-98FA-6F5D227C1D1B}" srcOrd="6" destOrd="0" presId="urn:microsoft.com/office/officeart/2005/8/layout/cycle5"/>
    <dgm:cxn modelId="{A1006E1A-B5BE-4448-8EA8-161CFE7E2BBF}" type="presParOf" srcId="{F1FC7296-41F8-4F90-9A00-FF688D78820F}" destId="{5827E3B8-2E7B-4A92-9235-D3E7AE71AC26}" srcOrd="7" destOrd="0" presId="urn:microsoft.com/office/officeart/2005/8/layout/cycle5"/>
    <dgm:cxn modelId="{9ED53A96-27AC-4C12-AC4B-53D9CE0AAAD2}" type="presParOf" srcId="{F1FC7296-41F8-4F90-9A00-FF688D78820F}" destId="{A4C951B9-5008-4EFC-BBEF-0415C8384DFD}" srcOrd="8" destOrd="0" presId="urn:microsoft.com/office/officeart/2005/8/layout/cycle5"/>
    <dgm:cxn modelId="{1498F820-F588-4BFA-9EE4-66578159E3C6}" type="presParOf" srcId="{F1FC7296-41F8-4F90-9A00-FF688D78820F}" destId="{074750A2-0059-4A19-8FF7-7D298D343ACC}" srcOrd="9" destOrd="0" presId="urn:microsoft.com/office/officeart/2005/8/layout/cycle5"/>
    <dgm:cxn modelId="{93B9C0EF-50BB-4AA0-8C89-3615B2465BF5}" type="presParOf" srcId="{F1FC7296-41F8-4F90-9A00-FF688D78820F}" destId="{03E6EE61-0478-4BC5-98D3-9975EC5CD46C}" srcOrd="10" destOrd="0" presId="urn:microsoft.com/office/officeart/2005/8/layout/cycle5"/>
    <dgm:cxn modelId="{9071C6D7-5B8C-4FEC-8B1B-DE3833DEC4A1}" type="presParOf" srcId="{F1FC7296-41F8-4F90-9A00-FF688D78820F}" destId="{0BF3A26A-B5FE-43C0-BB99-6B29C27D07FE}" srcOrd="11" destOrd="0" presId="urn:microsoft.com/office/officeart/2005/8/layout/cycle5"/>
    <dgm:cxn modelId="{B831F5A4-C879-439B-A8A9-BBC6E59FC4AC}" type="presParOf" srcId="{F1FC7296-41F8-4F90-9A00-FF688D78820F}" destId="{BFB7912C-6803-41A8-A92F-D6E8A2196DC4}" srcOrd="12" destOrd="0" presId="urn:microsoft.com/office/officeart/2005/8/layout/cycle5"/>
    <dgm:cxn modelId="{9B00474C-AED1-45EC-B599-54EB29114AAA}" type="presParOf" srcId="{F1FC7296-41F8-4F90-9A00-FF688D78820F}" destId="{40E377A5-B4AA-431E-8943-B402B0468ED6}" srcOrd="13" destOrd="0" presId="urn:microsoft.com/office/officeart/2005/8/layout/cycle5"/>
    <dgm:cxn modelId="{59255980-FA12-4D3A-AD7A-9DD3A8AF6338}" type="presParOf" srcId="{F1FC7296-41F8-4F90-9A00-FF688D78820F}" destId="{53F59AFB-21BD-4125-ABC9-878CE422F8E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2969C-CCE8-4787-A2F3-E4B2E05DFC32}">
      <dsp:nvSpPr>
        <dsp:cNvPr id="0" name=""/>
        <dsp:cNvSpPr/>
      </dsp:nvSpPr>
      <dsp:spPr>
        <a:xfrm>
          <a:off x="2816423" y="1904"/>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 Develop Specification</a:t>
          </a:r>
        </a:p>
      </dsp:txBody>
      <dsp:txXfrm>
        <a:off x="2869805" y="55286"/>
        <a:ext cx="1575589" cy="986765"/>
      </dsp:txXfrm>
    </dsp:sp>
    <dsp:sp modelId="{DF4D2095-2E5D-4D90-B5A7-F688B184CF40}">
      <dsp:nvSpPr>
        <dsp:cNvPr id="0" name=""/>
        <dsp:cNvSpPr/>
      </dsp:nvSpPr>
      <dsp:spPr>
        <a:xfrm>
          <a:off x="1473190" y="548668"/>
          <a:ext cx="4368819" cy="4368819"/>
        </a:xfrm>
        <a:custGeom>
          <a:avLst/>
          <a:gdLst/>
          <a:ahLst/>
          <a:cxnLst/>
          <a:rect l="0" t="0" r="0" b="0"/>
          <a:pathLst>
            <a:path>
              <a:moveTo>
                <a:pt x="3250880" y="278029"/>
              </a:moveTo>
              <a:arcTo wR="2184409" hR="2184409" stAng="17953416" swAng="1211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194C862-E459-45A1-B908-C237CC0009F8}">
      <dsp:nvSpPr>
        <dsp:cNvPr id="0" name=""/>
        <dsp:cNvSpPr/>
      </dsp:nvSpPr>
      <dsp:spPr>
        <a:xfrm>
          <a:off x="4893920" y="1511294"/>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 Announce Solicitation</a:t>
          </a:r>
        </a:p>
      </dsp:txBody>
      <dsp:txXfrm>
        <a:off x="4947302" y="1564676"/>
        <a:ext cx="1575589" cy="986765"/>
      </dsp:txXfrm>
    </dsp:sp>
    <dsp:sp modelId="{E346FC5A-1A1D-493C-BF57-AB508509A6E5}">
      <dsp:nvSpPr>
        <dsp:cNvPr id="0" name=""/>
        <dsp:cNvSpPr/>
      </dsp:nvSpPr>
      <dsp:spPr>
        <a:xfrm>
          <a:off x="1473190" y="548668"/>
          <a:ext cx="4368819" cy="4368819"/>
        </a:xfrm>
        <a:custGeom>
          <a:avLst/>
          <a:gdLst/>
          <a:ahLst/>
          <a:cxnLst/>
          <a:rect l="0" t="0" r="0" b="0"/>
          <a:pathLst>
            <a:path>
              <a:moveTo>
                <a:pt x="4363580" y="2335615"/>
              </a:moveTo>
              <a:arcTo wR="2184409" hR="2184409" stAng="21838152" swAng="1359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57EA8DC-941E-44F4-98FA-6F5D227C1D1B}">
      <dsp:nvSpPr>
        <dsp:cNvPr id="0" name=""/>
        <dsp:cNvSpPr/>
      </dsp:nvSpPr>
      <dsp:spPr>
        <a:xfrm>
          <a:off x="4100387" y="3953538"/>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 Evaluate Bids &amp; Proposals</a:t>
          </a:r>
        </a:p>
      </dsp:txBody>
      <dsp:txXfrm>
        <a:off x="4153769" y="4006920"/>
        <a:ext cx="1575589" cy="986765"/>
      </dsp:txXfrm>
    </dsp:sp>
    <dsp:sp modelId="{A4C951B9-5008-4EFC-BBEF-0415C8384DFD}">
      <dsp:nvSpPr>
        <dsp:cNvPr id="0" name=""/>
        <dsp:cNvSpPr/>
      </dsp:nvSpPr>
      <dsp:spPr>
        <a:xfrm>
          <a:off x="1473190" y="548668"/>
          <a:ext cx="4368819" cy="4368819"/>
        </a:xfrm>
        <a:custGeom>
          <a:avLst/>
          <a:gdLst/>
          <a:ahLst/>
          <a:cxnLst/>
          <a:rect l="0" t="0" r="0" b="0"/>
          <a:pathLst>
            <a:path>
              <a:moveTo>
                <a:pt x="2452494" y="4352306"/>
              </a:moveTo>
              <a:arcTo wR="2184409" hR="2184409" stAng="4977032" swAng="8459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4750A2-0059-4A19-8FF7-7D298D343ACC}">
      <dsp:nvSpPr>
        <dsp:cNvPr id="0" name=""/>
        <dsp:cNvSpPr/>
      </dsp:nvSpPr>
      <dsp:spPr>
        <a:xfrm>
          <a:off x="1532459" y="3953538"/>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4. Award the Contract</a:t>
          </a:r>
        </a:p>
      </dsp:txBody>
      <dsp:txXfrm>
        <a:off x="1585841" y="4006920"/>
        <a:ext cx="1575589" cy="986765"/>
      </dsp:txXfrm>
    </dsp:sp>
    <dsp:sp modelId="{0BF3A26A-B5FE-43C0-BB99-6B29C27D07FE}">
      <dsp:nvSpPr>
        <dsp:cNvPr id="0" name=""/>
        <dsp:cNvSpPr/>
      </dsp:nvSpPr>
      <dsp:spPr>
        <a:xfrm>
          <a:off x="1473190" y="548668"/>
          <a:ext cx="4368819" cy="4368819"/>
        </a:xfrm>
        <a:custGeom>
          <a:avLst/>
          <a:gdLst/>
          <a:ahLst/>
          <a:cxnLst/>
          <a:rect l="0" t="0" r="0" b="0"/>
          <a:pathLst>
            <a:path>
              <a:moveTo>
                <a:pt x="231752" y="3163579"/>
              </a:moveTo>
              <a:arcTo wR="2184409" hR="2184409" stAng="9202098" swAng="1359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B7912C-6803-41A8-A92F-D6E8A2196DC4}">
      <dsp:nvSpPr>
        <dsp:cNvPr id="0" name=""/>
        <dsp:cNvSpPr/>
      </dsp:nvSpPr>
      <dsp:spPr>
        <a:xfrm>
          <a:off x="738926" y="1511294"/>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5. Manage the Contract</a:t>
          </a:r>
        </a:p>
      </dsp:txBody>
      <dsp:txXfrm>
        <a:off x="792308" y="1564676"/>
        <a:ext cx="1575589" cy="986765"/>
      </dsp:txXfrm>
    </dsp:sp>
    <dsp:sp modelId="{53F59AFB-21BD-4125-ABC9-878CE422F8E3}">
      <dsp:nvSpPr>
        <dsp:cNvPr id="0" name=""/>
        <dsp:cNvSpPr/>
      </dsp:nvSpPr>
      <dsp:spPr>
        <a:xfrm>
          <a:off x="1473190" y="548668"/>
          <a:ext cx="4368819" cy="4368819"/>
        </a:xfrm>
        <a:custGeom>
          <a:avLst/>
          <a:gdLst/>
          <a:ahLst/>
          <a:cxnLst/>
          <a:rect l="0" t="0" r="0" b="0"/>
          <a:pathLst>
            <a:path>
              <a:moveTo>
                <a:pt x="525442" y="763327"/>
              </a:moveTo>
              <a:arcTo wR="2184409" hR="2184409" stAng="13235015" swAng="1211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2969C-CCE8-4787-A2F3-E4B2E05DFC32}">
      <dsp:nvSpPr>
        <dsp:cNvPr id="0" name=""/>
        <dsp:cNvSpPr/>
      </dsp:nvSpPr>
      <dsp:spPr>
        <a:xfrm>
          <a:off x="2816423" y="1904"/>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 Develop Specification</a:t>
          </a:r>
        </a:p>
      </dsp:txBody>
      <dsp:txXfrm>
        <a:off x="2869805" y="55286"/>
        <a:ext cx="1575589" cy="986765"/>
      </dsp:txXfrm>
    </dsp:sp>
    <dsp:sp modelId="{DF4D2095-2E5D-4D90-B5A7-F688B184CF40}">
      <dsp:nvSpPr>
        <dsp:cNvPr id="0" name=""/>
        <dsp:cNvSpPr/>
      </dsp:nvSpPr>
      <dsp:spPr>
        <a:xfrm>
          <a:off x="1473190" y="548668"/>
          <a:ext cx="4368819" cy="4368819"/>
        </a:xfrm>
        <a:custGeom>
          <a:avLst/>
          <a:gdLst/>
          <a:ahLst/>
          <a:cxnLst/>
          <a:rect l="0" t="0" r="0" b="0"/>
          <a:pathLst>
            <a:path>
              <a:moveTo>
                <a:pt x="3250880" y="278029"/>
              </a:moveTo>
              <a:arcTo wR="2184409" hR="2184409" stAng="17953416" swAng="1211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194C862-E459-45A1-B908-C237CC0009F8}">
      <dsp:nvSpPr>
        <dsp:cNvPr id="0" name=""/>
        <dsp:cNvSpPr/>
      </dsp:nvSpPr>
      <dsp:spPr>
        <a:xfrm>
          <a:off x="4893920" y="1511294"/>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 Announce Solicitation</a:t>
          </a:r>
        </a:p>
      </dsp:txBody>
      <dsp:txXfrm>
        <a:off x="4947302" y="1564676"/>
        <a:ext cx="1575589" cy="986765"/>
      </dsp:txXfrm>
    </dsp:sp>
    <dsp:sp modelId="{E346FC5A-1A1D-493C-BF57-AB508509A6E5}">
      <dsp:nvSpPr>
        <dsp:cNvPr id="0" name=""/>
        <dsp:cNvSpPr/>
      </dsp:nvSpPr>
      <dsp:spPr>
        <a:xfrm>
          <a:off x="1473190" y="548668"/>
          <a:ext cx="4368819" cy="4368819"/>
        </a:xfrm>
        <a:custGeom>
          <a:avLst/>
          <a:gdLst/>
          <a:ahLst/>
          <a:cxnLst/>
          <a:rect l="0" t="0" r="0" b="0"/>
          <a:pathLst>
            <a:path>
              <a:moveTo>
                <a:pt x="4363580" y="2335615"/>
              </a:moveTo>
              <a:arcTo wR="2184409" hR="2184409" stAng="21838152" swAng="1359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57EA8DC-941E-44F4-98FA-6F5D227C1D1B}">
      <dsp:nvSpPr>
        <dsp:cNvPr id="0" name=""/>
        <dsp:cNvSpPr/>
      </dsp:nvSpPr>
      <dsp:spPr>
        <a:xfrm>
          <a:off x="4100387" y="3953538"/>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 Evaluate Bids &amp; Proposals</a:t>
          </a:r>
        </a:p>
      </dsp:txBody>
      <dsp:txXfrm>
        <a:off x="4153769" y="4006920"/>
        <a:ext cx="1575589" cy="986765"/>
      </dsp:txXfrm>
    </dsp:sp>
    <dsp:sp modelId="{A4C951B9-5008-4EFC-BBEF-0415C8384DFD}">
      <dsp:nvSpPr>
        <dsp:cNvPr id="0" name=""/>
        <dsp:cNvSpPr/>
      </dsp:nvSpPr>
      <dsp:spPr>
        <a:xfrm>
          <a:off x="1473190" y="548668"/>
          <a:ext cx="4368819" cy="4368819"/>
        </a:xfrm>
        <a:custGeom>
          <a:avLst/>
          <a:gdLst/>
          <a:ahLst/>
          <a:cxnLst/>
          <a:rect l="0" t="0" r="0" b="0"/>
          <a:pathLst>
            <a:path>
              <a:moveTo>
                <a:pt x="2452494" y="4352306"/>
              </a:moveTo>
              <a:arcTo wR="2184409" hR="2184409" stAng="4977032" swAng="8459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4750A2-0059-4A19-8FF7-7D298D343ACC}">
      <dsp:nvSpPr>
        <dsp:cNvPr id="0" name=""/>
        <dsp:cNvSpPr/>
      </dsp:nvSpPr>
      <dsp:spPr>
        <a:xfrm>
          <a:off x="1532459" y="3953538"/>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4. Award the Contract</a:t>
          </a:r>
        </a:p>
      </dsp:txBody>
      <dsp:txXfrm>
        <a:off x="1585841" y="4006920"/>
        <a:ext cx="1575589" cy="986765"/>
      </dsp:txXfrm>
    </dsp:sp>
    <dsp:sp modelId="{0BF3A26A-B5FE-43C0-BB99-6B29C27D07FE}">
      <dsp:nvSpPr>
        <dsp:cNvPr id="0" name=""/>
        <dsp:cNvSpPr/>
      </dsp:nvSpPr>
      <dsp:spPr>
        <a:xfrm>
          <a:off x="1473190" y="548668"/>
          <a:ext cx="4368819" cy="4368819"/>
        </a:xfrm>
        <a:custGeom>
          <a:avLst/>
          <a:gdLst/>
          <a:ahLst/>
          <a:cxnLst/>
          <a:rect l="0" t="0" r="0" b="0"/>
          <a:pathLst>
            <a:path>
              <a:moveTo>
                <a:pt x="231752" y="3163579"/>
              </a:moveTo>
              <a:arcTo wR="2184409" hR="2184409" stAng="9202098" swAng="1359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B7912C-6803-41A8-A92F-D6E8A2196DC4}">
      <dsp:nvSpPr>
        <dsp:cNvPr id="0" name=""/>
        <dsp:cNvSpPr/>
      </dsp:nvSpPr>
      <dsp:spPr>
        <a:xfrm>
          <a:off x="738926" y="1511294"/>
          <a:ext cx="1682353" cy="109352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5. Manage the Contract</a:t>
          </a:r>
        </a:p>
      </dsp:txBody>
      <dsp:txXfrm>
        <a:off x="792308" y="1564676"/>
        <a:ext cx="1575589" cy="986765"/>
      </dsp:txXfrm>
    </dsp:sp>
    <dsp:sp modelId="{53F59AFB-21BD-4125-ABC9-878CE422F8E3}">
      <dsp:nvSpPr>
        <dsp:cNvPr id="0" name=""/>
        <dsp:cNvSpPr/>
      </dsp:nvSpPr>
      <dsp:spPr>
        <a:xfrm>
          <a:off x="1473190" y="548668"/>
          <a:ext cx="4368819" cy="4368819"/>
        </a:xfrm>
        <a:custGeom>
          <a:avLst/>
          <a:gdLst/>
          <a:ahLst/>
          <a:cxnLst/>
          <a:rect l="0" t="0" r="0" b="0"/>
          <a:pathLst>
            <a:path>
              <a:moveTo>
                <a:pt x="525442" y="763327"/>
              </a:moveTo>
              <a:arcTo wR="2184409" hR="2184409" stAng="13235015" swAng="1211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920353-0FD4-420F-B070-2081B7EB1F21}" type="datetimeFigureOut">
              <a:rPr lang="en-US" smtClean="0"/>
              <a:t>04/09/2019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30AD2E-5864-421D-BD24-F66E36C7B917}" type="slidenum">
              <a:rPr lang="en-US" smtClean="0"/>
              <a:t>‹#›</a:t>
            </a:fld>
            <a:endParaRPr lang="en-US"/>
          </a:p>
        </p:txBody>
      </p:sp>
    </p:spTree>
    <p:extLst>
      <p:ext uri="{BB962C8B-B14F-4D97-AF65-F5344CB8AC3E}">
        <p14:creationId xmlns:p14="http://schemas.microsoft.com/office/powerpoint/2010/main" val="317985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1</a:t>
            </a:fld>
            <a:endParaRPr lang="en-US"/>
          </a:p>
        </p:txBody>
      </p:sp>
    </p:spTree>
    <p:extLst>
      <p:ext uri="{BB962C8B-B14F-4D97-AF65-F5344CB8AC3E}">
        <p14:creationId xmlns:p14="http://schemas.microsoft.com/office/powerpoint/2010/main" val="401077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regulations can be found at - </a:t>
            </a:r>
          </a:p>
        </p:txBody>
      </p:sp>
      <p:sp>
        <p:nvSpPr>
          <p:cNvPr id="4" name="Slide Number Placeholder 3"/>
          <p:cNvSpPr>
            <a:spLocks noGrp="1"/>
          </p:cNvSpPr>
          <p:nvPr>
            <p:ph type="sldNum" sz="quarter" idx="5"/>
          </p:nvPr>
        </p:nvSpPr>
        <p:spPr/>
        <p:txBody>
          <a:bodyPr/>
          <a:lstStyle/>
          <a:p>
            <a:fld id="{4730AD2E-5864-421D-BD24-F66E36C7B917}" type="slidenum">
              <a:rPr lang="en-US" smtClean="0"/>
              <a:t>10</a:t>
            </a:fld>
            <a:endParaRPr lang="en-US"/>
          </a:p>
        </p:txBody>
      </p:sp>
    </p:spTree>
    <p:extLst>
      <p:ext uri="{BB962C8B-B14F-4D97-AF65-F5344CB8AC3E}">
        <p14:creationId xmlns:p14="http://schemas.microsoft.com/office/powerpoint/2010/main" val="378474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Dakota Codified Law pertaining to Services and Supplies can be found at  - read slide.</a:t>
            </a:r>
          </a:p>
          <a:p>
            <a:endParaRPr lang="en-US" dirty="0"/>
          </a:p>
          <a:p>
            <a:r>
              <a:rPr lang="en-US" dirty="0"/>
              <a:t>In addition to knowing the regulation surrounding thresholds at the federal or state levels, agencies should always check to see if their district has a more restrictive threshold.</a:t>
            </a:r>
          </a:p>
        </p:txBody>
      </p:sp>
      <p:sp>
        <p:nvSpPr>
          <p:cNvPr id="4" name="Slide Number Placeholder 3"/>
          <p:cNvSpPr>
            <a:spLocks noGrp="1"/>
          </p:cNvSpPr>
          <p:nvPr>
            <p:ph type="sldNum" sz="quarter" idx="5"/>
          </p:nvPr>
        </p:nvSpPr>
        <p:spPr/>
        <p:txBody>
          <a:bodyPr/>
          <a:lstStyle/>
          <a:p>
            <a:fld id="{4730AD2E-5864-421D-BD24-F66E36C7B917}" type="slidenum">
              <a:rPr lang="en-US" smtClean="0"/>
              <a:t>11</a:t>
            </a:fld>
            <a:endParaRPr lang="en-US"/>
          </a:p>
        </p:txBody>
      </p:sp>
    </p:spTree>
    <p:extLst>
      <p:ext uri="{BB962C8B-B14F-4D97-AF65-F5344CB8AC3E}">
        <p14:creationId xmlns:p14="http://schemas.microsoft.com/office/powerpoint/2010/main" val="120607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purchasing threshold, knowing which contract certifications should be listed depending on what the procurement is for is necessary.  Read slide.  </a:t>
            </a:r>
          </a:p>
        </p:txBody>
      </p:sp>
      <p:sp>
        <p:nvSpPr>
          <p:cNvPr id="4" name="Slide Number Placeholder 3"/>
          <p:cNvSpPr>
            <a:spLocks noGrp="1"/>
          </p:cNvSpPr>
          <p:nvPr>
            <p:ph type="sldNum" sz="quarter" idx="5"/>
          </p:nvPr>
        </p:nvSpPr>
        <p:spPr/>
        <p:txBody>
          <a:bodyPr/>
          <a:lstStyle/>
          <a:p>
            <a:fld id="{4730AD2E-5864-421D-BD24-F66E36C7B917}" type="slidenum">
              <a:rPr lang="en-US" smtClean="0"/>
              <a:t>12</a:t>
            </a:fld>
            <a:endParaRPr lang="en-US"/>
          </a:p>
        </p:txBody>
      </p:sp>
    </p:spTree>
    <p:extLst>
      <p:ext uri="{BB962C8B-B14F-4D97-AF65-F5344CB8AC3E}">
        <p14:creationId xmlns:p14="http://schemas.microsoft.com/office/powerpoint/2010/main" val="82089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13</a:t>
            </a:fld>
            <a:endParaRPr lang="en-US"/>
          </a:p>
        </p:txBody>
      </p:sp>
    </p:spTree>
    <p:extLst>
      <p:ext uri="{BB962C8B-B14F-4D97-AF65-F5344CB8AC3E}">
        <p14:creationId xmlns:p14="http://schemas.microsoft.com/office/powerpoint/2010/main" val="190418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and open competition ensures that all potential vendors have the same opportunity to participate in responding to bids and provide pricing.  Fairness and integrity for both the agencies and vendors is critical in promoting fair and open competition.  Competition ensures the agency is getting the best quality product for the best possible price.  Regulation in regard to fair and open competition can be found at 2 CFR, Section 200.319.</a:t>
            </a:r>
          </a:p>
        </p:txBody>
      </p:sp>
      <p:sp>
        <p:nvSpPr>
          <p:cNvPr id="4" name="Slide Number Placeholder 3"/>
          <p:cNvSpPr>
            <a:spLocks noGrp="1"/>
          </p:cNvSpPr>
          <p:nvPr>
            <p:ph type="sldNum" sz="quarter" idx="5"/>
          </p:nvPr>
        </p:nvSpPr>
        <p:spPr/>
        <p:txBody>
          <a:bodyPr/>
          <a:lstStyle/>
          <a:p>
            <a:fld id="{4730AD2E-5864-421D-BD24-F66E36C7B917}" type="slidenum">
              <a:rPr lang="en-US" smtClean="0"/>
              <a:t>14</a:t>
            </a:fld>
            <a:endParaRPr lang="en-US"/>
          </a:p>
        </p:txBody>
      </p:sp>
    </p:spTree>
    <p:extLst>
      <p:ext uri="{BB962C8B-B14F-4D97-AF65-F5344CB8AC3E}">
        <p14:creationId xmlns:p14="http://schemas.microsoft.com/office/powerpoint/2010/main" val="201593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being said, promoting actions that restrict competition is unallowed.  This would include putting unreasonable requirements in your solicitation for vendors to be able to do business with your agency.  Organizational conflicts of interest, if unaddressed in your Code of Conduct, will restrict your competition as well.  Having unnecessary bonding and or experience requirements can also restrict competition.  A new company, which may be very capable, may not have the years of experience your solicitation requires.  </a:t>
            </a:r>
          </a:p>
          <a:p>
            <a:endParaRPr lang="en-US" dirty="0"/>
          </a:p>
          <a:p>
            <a:r>
              <a:rPr lang="en-US" dirty="0"/>
              <a:t>When developing specifications, you cannot specify a brand name unless you also include the language, “or equal”.</a:t>
            </a:r>
          </a:p>
        </p:txBody>
      </p:sp>
      <p:sp>
        <p:nvSpPr>
          <p:cNvPr id="4" name="Slide Number Placeholder 3"/>
          <p:cNvSpPr>
            <a:spLocks noGrp="1"/>
          </p:cNvSpPr>
          <p:nvPr>
            <p:ph type="sldNum" sz="quarter" idx="5"/>
          </p:nvPr>
        </p:nvSpPr>
        <p:spPr/>
        <p:txBody>
          <a:bodyPr/>
          <a:lstStyle/>
          <a:p>
            <a:fld id="{4730AD2E-5864-421D-BD24-F66E36C7B917}" type="slidenum">
              <a:rPr lang="en-US" smtClean="0"/>
              <a:t>15</a:t>
            </a:fld>
            <a:endParaRPr lang="en-US"/>
          </a:p>
        </p:txBody>
      </p:sp>
    </p:spTree>
    <p:extLst>
      <p:ext uri="{BB962C8B-B14F-4D97-AF65-F5344CB8AC3E}">
        <p14:creationId xmlns:p14="http://schemas.microsoft.com/office/powerpoint/2010/main" val="151402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Contractors who help write any part of your procurement including specifications, requirements, scope of work, IFB or RFP are automatically disqualified from responding to an agencies procurement event.  Agencies can ask questions of potential vendors to clarify the specifications for their </a:t>
            </a:r>
            <a:r>
              <a:rPr lang="en-US" dirty="0" err="1"/>
              <a:t>soliciation</a:t>
            </a:r>
            <a:r>
              <a:rPr lang="en-US" dirty="0"/>
              <a:t>, but vendors are not allowed to write any part.</a:t>
            </a:r>
          </a:p>
        </p:txBody>
      </p:sp>
      <p:sp>
        <p:nvSpPr>
          <p:cNvPr id="4" name="Slide Number Placeholder 3"/>
          <p:cNvSpPr>
            <a:spLocks noGrp="1"/>
          </p:cNvSpPr>
          <p:nvPr>
            <p:ph type="sldNum" sz="quarter" idx="5"/>
          </p:nvPr>
        </p:nvSpPr>
        <p:spPr/>
        <p:txBody>
          <a:bodyPr/>
          <a:lstStyle/>
          <a:p>
            <a:fld id="{4730AD2E-5864-421D-BD24-F66E36C7B917}" type="slidenum">
              <a:rPr lang="en-US" smtClean="0"/>
              <a:t>16</a:t>
            </a:fld>
            <a:endParaRPr lang="en-US"/>
          </a:p>
        </p:txBody>
      </p:sp>
    </p:spTree>
    <p:extLst>
      <p:ext uri="{BB962C8B-B14F-4D97-AF65-F5344CB8AC3E}">
        <p14:creationId xmlns:p14="http://schemas.microsoft.com/office/powerpoint/2010/main" val="363546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conducting proper procurement, agencies should always be looking for responsive and responsible venders.  Responsive means a vendor has the ability to provide and meet the needs and specifications of your solicitation.  As an example, if your agency required refrigerated delivery vehicles is the vendor able to meet that requirement.</a:t>
            </a:r>
          </a:p>
          <a:p>
            <a:endParaRPr lang="en-US" dirty="0"/>
          </a:p>
          <a:p>
            <a:r>
              <a:rPr lang="en-US" dirty="0"/>
              <a:t>A responsible vendor is one who meets terms and conditions detailed in your solicitation.  So in the example of the delivery vehicle, if the vendor has a reputation for delivering in vehicles that are not refrigerated, they are not responsible.</a:t>
            </a:r>
          </a:p>
          <a:p>
            <a:endParaRPr lang="en-US" dirty="0"/>
          </a:p>
        </p:txBody>
      </p:sp>
      <p:sp>
        <p:nvSpPr>
          <p:cNvPr id="4" name="Slide Number Placeholder 3"/>
          <p:cNvSpPr>
            <a:spLocks noGrp="1"/>
          </p:cNvSpPr>
          <p:nvPr>
            <p:ph type="sldNum" sz="quarter" idx="5"/>
          </p:nvPr>
        </p:nvSpPr>
        <p:spPr/>
        <p:txBody>
          <a:bodyPr/>
          <a:lstStyle/>
          <a:p>
            <a:fld id="{4730AD2E-5864-421D-BD24-F66E36C7B917}" type="slidenum">
              <a:rPr lang="en-US" smtClean="0"/>
              <a:t>17</a:t>
            </a:fld>
            <a:endParaRPr lang="en-US"/>
          </a:p>
        </p:txBody>
      </p:sp>
    </p:spTree>
    <p:extLst>
      <p:ext uri="{BB962C8B-B14F-4D97-AF65-F5344CB8AC3E}">
        <p14:creationId xmlns:p14="http://schemas.microsoft.com/office/powerpoint/2010/main" val="4111334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solicitation is the vehicle used to purchase goods, products or services.  It has a clear, accurate description of the technical needs for the item being purchased and it identifies all the requirements that the agency wants to have fulfilled.  The solicitation also tells the vendor what factors will be considered when evaluating the solicitation responses. </a:t>
            </a:r>
          </a:p>
        </p:txBody>
      </p:sp>
      <p:sp>
        <p:nvSpPr>
          <p:cNvPr id="4" name="Slide Number Placeholder 3"/>
          <p:cNvSpPr>
            <a:spLocks noGrp="1"/>
          </p:cNvSpPr>
          <p:nvPr>
            <p:ph type="sldNum" sz="quarter" idx="5"/>
          </p:nvPr>
        </p:nvSpPr>
        <p:spPr/>
        <p:txBody>
          <a:bodyPr/>
          <a:lstStyle/>
          <a:p>
            <a:fld id="{4730AD2E-5864-421D-BD24-F66E36C7B917}" type="slidenum">
              <a:rPr lang="en-US" smtClean="0"/>
              <a:t>18</a:t>
            </a:fld>
            <a:endParaRPr lang="en-US"/>
          </a:p>
        </p:txBody>
      </p:sp>
    </p:spTree>
    <p:extLst>
      <p:ext uri="{BB962C8B-B14F-4D97-AF65-F5344CB8AC3E}">
        <p14:creationId xmlns:p14="http://schemas.microsoft.com/office/powerpoint/2010/main" val="3727478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types of formal procurement methods to use when conducting a formal procurement. The first formal solicitation method is an Invitation to Bid, or what we’ll call an IFB today.  These are also known as competitive sealed bids.  </a:t>
            </a:r>
          </a:p>
          <a:p>
            <a:r>
              <a:rPr lang="en-US" dirty="0"/>
              <a:t>The second formal solicitation method is the Request for Proposal, or RFP.  These are also known as competitive proposals.</a:t>
            </a:r>
          </a:p>
          <a:p>
            <a:endParaRPr lang="en-US" dirty="0"/>
          </a:p>
          <a:p>
            <a:endParaRPr lang="en-US" dirty="0"/>
          </a:p>
        </p:txBody>
      </p:sp>
      <p:sp>
        <p:nvSpPr>
          <p:cNvPr id="4" name="Slide Number Placeholder 3"/>
          <p:cNvSpPr>
            <a:spLocks noGrp="1"/>
          </p:cNvSpPr>
          <p:nvPr>
            <p:ph type="sldNum" sz="quarter" idx="5"/>
          </p:nvPr>
        </p:nvSpPr>
        <p:spPr/>
        <p:txBody>
          <a:bodyPr/>
          <a:lstStyle/>
          <a:p>
            <a:fld id="{4730AD2E-5864-421D-BD24-F66E36C7B917}" type="slidenum">
              <a:rPr lang="en-US" smtClean="0"/>
              <a:t>19</a:t>
            </a:fld>
            <a:endParaRPr lang="en-US"/>
          </a:p>
        </p:txBody>
      </p:sp>
    </p:spTree>
    <p:extLst>
      <p:ext uri="{BB962C8B-B14F-4D97-AF65-F5344CB8AC3E}">
        <p14:creationId xmlns:p14="http://schemas.microsoft.com/office/powerpoint/2010/main" val="270860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objectives are to learn about formal procurement methods and when they must be used, Identify the four principals of procurement, recognize when it is in the agency’s best interest to use an Invitation for Bid, or IFB. Then, to be able to execute a an IFB properly using the five best practices.</a:t>
            </a:r>
          </a:p>
        </p:txBody>
      </p:sp>
      <p:sp>
        <p:nvSpPr>
          <p:cNvPr id="4" name="Slide Number Placeholder 3"/>
          <p:cNvSpPr>
            <a:spLocks noGrp="1"/>
          </p:cNvSpPr>
          <p:nvPr>
            <p:ph type="sldNum" sz="quarter" idx="5"/>
          </p:nvPr>
        </p:nvSpPr>
        <p:spPr/>
        <p:txBody>
          <a:bodyPr/>
          <a:lstStyle/>
          <a:p>
            <a:fld id="{4730AD2E-5864-421D-BD24-F66E36C7B917}" type="slidenum">
              <a:rPr lang="en-US" smtClean="0"/>
              <a:t>2</a:t>
            </a:fld>
            <a:endParaRPr lang="en-US"/>
          </a:p>
        </p:txBody>
      </p:sp>
    </p:spTree>
    <p:extLst>
      <p:ext uri="{BB962C8B-B14F-4D97-AF65-F5344CB8AC3E}">
        <p14:creationId xmlns:p14="http://schemas.microsoft.com/office/powerpoint/2010/main" val="958674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one can or should I use?</a:t>
            </a:r>
          </a:p>
        </p:txBody>
      </p:sp>
      <p:sp>
        <p:nvSpPr>
          <p:cNvPr id="4" name="Slide Number Placeholder 3"/>
          <p:cNvSpPr>
            <a:spLocks noGrp="1"/>
          </p:cNvSpPr>
          <p:nvPr>
            <p:ph type="sldNum" sz="quarter" idx="5"/>
          </p:nvPr>
        </p:nvSpPr>
        <p:spPr/>
        <p:txBody>
          <a:bodyPr/>
          <a:lstStyle/>
          <a:p>
            <a:fld id="{4730AD2E-5864-421D-BD24-F66E36C7B917}" type="slidenum">
              <a:rPr lang="en-US" smtClean="0"/>
              <a:t>20</a:t>
            </a:fld>
            <a:endParaRPr lang="en-US"/>
          </a:p>
        </p:txBody>
      </p:sp>
    </p:spTree>
    <p:extLst>
      <p:ext uri="{BB962C8B-B14F-4D97-AF65-F5344CB8AC3E}">
        <p14:creationId xmlns:p14="http://schemas.microsoft.com/office/powerpoint/2010/main" val="192509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background on IFBs.  In an IFB there is no substantial difference among the goods or services needed.  Salt is salt is salt so to speak.  The key difference in the solicitation is price.</a:t>
            </a:r>
          </a:p>
          <a:p>
            <a:endParaRPr lang="en-US" dirty="0"/>
          </a:p>
          <a:p>
            <a:r>
              <a:rPr lang="en-US" dirty="0"/>
              <a:t>Agencies need to clearly describe what their needs are and the contract is awarded to the most responsive and responsible vendor that provides the lowest price.</a:t>
            </a:r>
          </a:p>
        </p:txBody>
      </p:sp>
      <p:sp>
        <p:nvSpPr>
          <p:cNvPr id="4" name="Slide Number Placeholder 3"/>
          <p:cNvSpPr>
            <a:spLocks noGrp="1"/>
          </p:cNvSpPr>
          <p:nvPr>
            <p:ph type="sldNum" sz="quarter" idx="5"/>
          </p:nvPr>
        </p:nvSpPr>
        <p:spPr/>
        <p:txBody>
          <a:bodyPr/>
          <a:lstStyle/>
          <a:p>
            <a:fld id="{4730AD2E-5864-421D-BD24-F66E36C7B917}" type="slidenum">
              <a:rPr lang="en-US" smtClean="0"/>
              <a:t>21</a:t>
            </a:fld>
            <a:endParaRPr lang="en-US"/>
          </a:p>
        </p:txBody>
      </p:sp>
    </p:spTree>
    <p:extLst>
      <p:ext uri="{BB962C8B-B14F-4D97-AF65-F5344CB8AC3E}">
        <p14:creationId xmlns:p14="http://schemas.microsoft.com/office/powerpoint/2010/main" val="250470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IFB there is no negotiation of price or terms and it always results in a fixed price contact.  </a:t>
            </a:r>
          </a:p>
        </p:txBody>
      </p:sp>
      <p:sp>
        <p:nvSpPr>
          <p:cNvPr id="4" name="Slide Number Placeholder 3"/>
          <p:cNvSpPr>
            <a:spLocks noGrp="1"/>
          </p:cNvSpPr>
          <p:nvPr>
            <p:ph type="sldNum" sz="quarter" idx="5"/>
          </p:nvPr>
        </p:nvSpPr>
        <p:spPr/>
        <p:txBody>
          <a:bodyPr/>
          <a:lstStyle/>
          <a:p>
            <a:fld id="{4730AD2E-5864-421D-BD24-F66E36C7B917}" type="slidenum">
              <a:rPr lang="en-US" smtClean="0"/>
              <a:t>22</a:t>
            </a:fld>
            <a:endParaRPr lang="en-US"/>
          </a:p>
        </p:txBody>
      </p:sp>
    </p:spTree>
    <p:extLst>
      <p:ext uri="{BB962C8B-B14F-4D97-AF65-F5344CB8AC3E}">
        <p14:creationId xmlns:p14="http://schemas.microsoft.com/office/powerpoint/2010/main" val="1993010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federal regulations 2 CFR 200.320(c) in order for IFB to be feasible the following conditions should be present.</a:t>
            </a:r>
          </a:p>
          <a:p>
            <a:pPr marL="232943" indent="-232943">
              <a:buAutoNum type="arabicPeriod"/>
            </a:pPr>
            <a:r>
              <a:rPr lang="en-US" dirty="0"/>
              <a:t>A complete, adequate and realistic specification is available.  This means that the program operator knows exactly what they need and can accurately describe their need to potential vendors.  The requirement for a clear and accurate description is stated in 2 CFR 200.319(c); </a:t>
            </a:r>
          </a:p>
          <a:p>
            <a:pPr marL="232943" indent="-232943">
              <a:buAutoNum type="arabicPeriod"/>
            </a:pPr>
            <a:r>
              <a:rPr lang="en-US" dirty="0"/>
              <a:t>Two or more responsible vendors are willing and able to compete effectively for the business; and</a:t>
            </a:r>
          </a:p>
          <a:p>
            <a:pPr marL="232943" indent="-232943">
              <a:buAutoNum type="arabicPeriod"/>
            </a:pPr>
            <a:r>
              <a:rPr lang="en-US" dirty="0"/>
              <a:t>The procurement lends itself to a firm, fixed-price contract (in which the award is made for a set amount of product at a specific price) and the selection of the successful vendor can be made principally on the basis of price because the goods or services do not vary significantly among vendors.</a:t>
            </a:r>
          </a:p>
          <a:p>
            <a:pPr marL="232943" indent="-232943">
              <a:buAutoNum type="arabicPeriod"/>
            </a:pPr>
            <a:endParaRPr lang="en-US" dirty="0"/>
          </a:p>
          <a:p>
            <a:r>
              <a:rPr lang="en-US" dirty="0"/>
              <a:t>Please note that if the program operator intends on awarding a cost-reimbursable contract,  then an RFP must be used.</a:t>
            </a:r>
          </a:p>
          <a:p>
            <a:pPr marL="232943" indent="-232943">
              <a:buAutoNum type="arabicPeriod"/>
            </a:pPr>
            <a:endParaRPr lang="en-US" dirty="0"/>
          </a:p>
          <a:p>
            <a:r>
              <a:rPr lang="en-US" dirty="0"/>
              <a:t>If these three conditions are not present, the program operator should use the RFP solicitation method to conduct a formal procurement.</a:t>
            </a:r>
          </a:p>
          <a:p>
            <a:endParaRPr lang="en-US" dirty="0"/>
          </a:p>
        </p:txBody>
      </p:sp>
      <p:sp>
        <p:nvSpPr>
          <p:cNvPr id="4" name="Slide Number Placeholder 3"/>
          <p:cNvSpPr>
            <a:spLocks noGrp="1"/>
          </p:cNvSpPr>
          <p:nvPr>
            <p:ph type="sldNum" sz="quarter" idx="5"/>
          </p:nvPr>
        </p:nvSpPr>
        <p:spPr/>
        <p:txBody>
          <a:bodyPr/>
          <a:lstStyle/>
          <a:p>
            <a:fld id="{4730AD2E-5864-421D-BD24-F66E36C7B917}" type="slidenum">
              <a:rPr lang="en-US" smtClean="0"/>
              <a:t>23</a:t>
            </a:fld>
            <a:endParaRPr lang="en-US"/>
          </a:p>
        </p:txBody>
      </p:sp>
    </p:spTree>
    <p:extLst>
      <p:ext uri="{BB962C8B-B14F-4D97-AF65-F5344CB8AC3E}">
        <p14:creationId xmlns:p14="http://schemas.microsoft.com/office/powerpoint/2010/main" val="1083539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24</a:t>
            </a:fld>
            <a:endParaRPr lang="en-US"/>
          </a:p>
        </p:txBody>
      </p:sp>
    </p:spTree>
    <p:extLst>
      <p:ext uri="{BB962C8B-B14F-4D97-AF65-F5344CB8AC3E}">
        <p14:creationId xmlns:p14="http://schemas.microsoft.com/office/powerpoint/2010/main" val="1065175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25</a:t>
            </a:fld>
            <a:endParaRPr lang="en-US"/>
          </a:p>
        </p:txBody>
      </p:sp>
    </p:spTree>
    <p:extLst>
      <p:ext uri="{BB962C8B-B14F-4D97-AF65-F5344CB8AC3E}">
        <p14:creationId xmlns:p14="http://schemas.microsoft.com/office/powerpoint/2010/main" val="3713998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26</a:t>
            </a:fld>
            <a:endParaRPr lang="en-US"/>
          </a:p>
        </p:txBody>
      </p:sp>
    </p:spTree>
    <p:extLst>
      <p:ext uri="{BB962C8B-B14F-4D97-AF65-F5344CB8AC3E}">
        <p14:creationId xmlns:p14="http://schemas.microsoft.com/office/powerpoint/2010/main" val="1788282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the program operator may use an RFP even when the three conditions for using an IFB are present.</a:t>
            </a:r>
          </a:p>
        </p:txBody>
      </p:sp>
      <p:sp>
        <p:nvSpPr>
          <p:cNvPr id="4" name="Slide Number Placeholder 3"/>
          <p:cNvSpPr>
            <a:spLocks noGrp="1"/>
          </p:cNvSpPr>
          <p:nvPr>
            <p:ph type="sldNum" sz="quarter" idx="5"/>
          </p:nvPr>
        </p:nvSpPr>
        <p:spPr/>
        <p:txBody>
          <a:bodyPr/>
          <a:lstStyle/>
          <a:p>
            <a:fld id="{4730AD2E-5864-421D-BD24-F66E36C7B917}" type="slidenum">
              <a:rPr lang="en-US" smtClean="0"/>
              <a:t>27</a:t>
            </a:fld>
            <a:endParaRPr lang="en-US"/>
          </a:p>
        </p:txBody>
      </p:sp>
    </p:spTree>
    <p:extLst>
      <p:ext uri="{BB962C8B-B14F-4D97-AF65-F5344CB8AC3E}">
        <p14:creationId xmlns:p14="http://schemas.microsoft.com/office/powerpoint/2010/main" val="1286248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maybe the program operator wants to evaluate criteria, such as a taste test for pizza, on a scale using an RFP instead of writing an exact specifications and awarding based on price.  If the program operator wants to take the extra steps required to evaluate criteria on a scale, they are allowed to use an RFP, even though an IFB could be effectively used.</a:t>
            </a:r>
          </a:p>
        </p:txBody>
      </p:sp>
      <p:sp>
        <p:nvSpPr>
          <p:cNvPr id="4" name="Slide Number Placeholder 3"/>
          <p:cNvSpPr>
            <a:spLocks noGrp="1"/>
          </p:cNvSpPr>
          <p:nvPr>
            <p:ph type="sldNum" sz="quarter" idx="5"/>
          </p:nvPr>
        </p:nvSpPr>
        <p:spPr/>
        <p:txBody>
          <a:bodyPr/>
          <a:lstStyle/>
          <a:p>
            <a:fld id="{4730AD2E-5864-421D-BD24-F66E36C7B917}" type="slidenum">
              <a:rPr lang="en-US" smtClean="0"/>
              <a:t>28</a:t>
            </a:fld>
            <a:endParaRPr lang="en-US"/>
          </a:p>
        </p:txBody>
      </p:sp>
    </p:spTree>
    <p:extLst>
      <p:ext uri="{BB962C8B-B14F-4D97-AF65-F5344CB8AC3E}">
        <p14:creationId xmlns:p14="http://schemas.microsoft.com/office/powerpoint/2010/main" val="1202681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29</a:t>
            </a:fld>
            <a:endParaRPr lang="en-US"/>
          </a:p>
        </p:txBody>
      </p:sp>
    </p:spTree>
    <p:extLst>
      <p:ext uri="{BB962C8B-B14F-4D97-AF65-F5344CB8AC3E}">
        <p14:creationId xmlns:p14="http://schemas.microsoft.com/office/powerpoint/2010/main" val="380927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formal procurement method is required for any purchase above the agency’s most restrictive small purchase threshold.  Most agencies follow the federal threshold, which is $250,00.00 but every agency should check with their business office or legal department to find out what their small purchase threshold is.</a:t>
            </a:r>
          </a:p>
          <a:p>
            <a:endParaRPr lang="en-US" dirty="0"/>
          </a:p>
          <a:p>
            <a:r>
              <a:rPr lang="en-US" dirty="0"/>
              <a:t>For purchases at or below the most restrictive small purchase threshold, program operators may use either a formal procurement method or an informal procurement method.   </a:t>
            </a:r>
          </a:p>
        </p:txBody>
      </p:sp>
      <p:sp>
        <p:nvSpPr>
          <p:cNvPr id="4" name="Slide Number Placeholder 3"/>
          <p:cNvSpPr>
            <a:spLocks noGrp="1"/>
          </p:cNvSpPr>
          <p:nvPr>
            <p:ph type="sldNum" sz="quarter" idx="5"/>
          </p:nvPr>
        </p:nvSpPr>
        <p:spPr/>
        <p:txBody>
          <a:bodyPr/>
          <a:lstStyle/>
          <a:p>
            <a:fld id="{4730AD2E-5864-421D-BD24-F66E36C7B917}" type="slidenum">
              <a:rPr lang="en-US" smtClean="0"/>
              <a:t>3</a:t>
            </a:fld>
            <a:endParaRPr lang="en-US"/>
          </a:p>
        </p:txBody>
      </p:sp>
    </p:spTree>
    <p:extLst>
      <p:ext uri="{BB962C8B-B14F-4D97-AF65-F5344CB8AC3E}">
        <p14:creationId xmlns:p14="http://schemas.microsoft.com/office/powerpoint/2010/main" val="2653155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30</a:t>
            </a:fld>
            <a:endParaRPr lang="en-US"/>
          </a:p>
        </p:txBody>
      </p:sp>
    </p:spTree>
    <p:extLst>
      <p:ext uri="{BB962C8B-B14F-4D97-AF65-F5344CB8AC3E}">
        <p14:creationId xmlns:p14="http://schemas.microsoft.com/office/powerpoint/2010/main" val="3172993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in the formal procurement process is to develop the IFB soliciting by drafting solicitation language.  Per 2 CFR, Section 200.319, solicitations must</a:t>
            </a:r>
          </a:p>
          <a:p>
            <a:pPr lvl="1"/>
            <a:r>
              <a:rPr lang="en-US" sz="3100" dirty="0"/>
              <a:t>1. Have a clear and accurate description of the types of goods or services required.</a:t>
            </a:r>
          </a:p>
          <a:p>
            <a:pPr lvl="1"/>
            <a:r>
              <a:rPr lang="en-US" sz="3100" dirty="0"/>
              <a:t>2. Identify the requirements that the vendors must fulfill.</a:t>
            </a:r>
          </a:p>
          <a:p>
            <a:pPr lvl="1"/>
            <a:r>
              <a:rPr lang="en-US" sz="3100" dirty="0"/>
              <a:t>And 3. State the criteria against which the vendors will be evaluated.</a:t>
            </a:r>
          </a:p>
          <a:p>
            <a:endParaRPr lang="en-US" dirty="0"/>
          </a:p>
        </p:txBody>
      </p:sp>
      <p:sp>
        <p:nvSpPr>
          <p:cNvPr id="4" name="Slide Number Placeholder 3"/>
          <p:cNvSpPr>
            <a:spLocks noGrp="1"/>
          </p:cNvSpPr>
          <p:nvPr>
            <p:ph type="sldNum" sz="quarter" idx="5"/>
          </p:nvPr>
        </p:nvSpPr>
        <p:spPr/>
        <p:txBody>
          <a:bodyPr/>
          <a:lstStyle/>
          <a:p>
            <a:fld id="{4730AD2E-5864-421D-BD24-F66E36C7B917}" type="slidenum">
              <a:rPr lang="en-US" smtClean="0"/>
              <a:t>31</a:t>
            </a:fld>
            <a:endParaRPr lang="en-US"/>
          </a:p>
        </p:txBody>
      </p:sp>
    </p:spTree>
    <p:extLst>
      <p:ext uri="{BB962C8B-B14F-4D97-AF65-F5344CB8AC3E}">
        <p14:creationId xmlns:p14="http://schemas.microsoft.com/office/powerpoint/2010/main" val="918200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U.S. Department of Agriculture, or the USDA, Procuring Local Foods for Child Nutrition Programs, (CNP) Guide, there are certain sections that often appear in solicitation documents.  These items are:</a:t>
            </a:r>
          </a:p>
          <a:p>
            <a:r>
              <a:rPr lang="en-US" dirty="0"/>
              <a:t>Title of the solicitation and contract type.  For example, Milk IFB for Fixed-Price Contract.</a:t>
            </a:r>
          </a:p>
          <a:p>
            <a:r>
              <a:rPr lang="en-US" dirty="0"/>
              <a:t>Introduction and information about the agency.  For example, the number of sites, the average daily participation and size of the district;</a:t>
            </a:r>
          </a:p>
          <a:p>
            <a:pPr defTabSz="931774">
              <a:defRPr/>
            </a:pPr>
            <a:r>
              <a:rPr lang="en-US" dirty="0"/>
              <a:t>Specifications for goods or services, which is a description of the good and services to be procured.</a:t>
            </a:r>
          </a:p>
          <a:p>
            <a:r>
              <a:rPr lang="en-US" dirty="0"/>
              <a:t>Technical requirements .  For example, how many years of experience the vendor has in order to be considered for the contract.</a:t>
            </a:r>
          </a:p>
          <a:p>
            <a:r>
              <a:rPr lang="en-US" dirty="0"/>
              <a:t>Timelines and procedures  so the potential vendors are aware of the award procedures, delivery, invoice requirements, and payment schedules; and </a:t>
            </a:r>
          </a:p>
          <a:p>
            <a:r>
              <a:rPr lang="en-US" dirty="0"/>
              <a:t>Terms, conditions and required contract provisions, for example the Buy American Provision requirement to provide only domestic agricultural commodities and products if applicable.</a:t>
            </a:r>
          </a:p>
        </p:txBody>
      </p:sp>
      <p:sp>
        <p:nvSpPr>
          <p:cNvPr id="4" name="Slide Number Placeholder 3"/>
          <p:cNvSpPr>
            <a:spLocks noGrp="1"/>
          </p:cNvSpPr>
          <p:nvPr>
            <p:ph type="sldNum" sz="quarter" idx="5"/>
          </p:nvPr>
        </p:nvSpPr>
        <p:spPr/>
        <p:txBody>
          <a:bodyPr/>
          <a:lstStyle/>
          <a:p>
            <a:fld id="{4730AD2E-5864-421D-BD24-F66E36C7B917}" type="slidenum">
              <a:rPr lang="en-US" smtClean="0"/>
              <a:t>32</a:t>
            </a:fld>
            <a:endParaRPr lang="en-US"/>
          </a:p>
        </p:txBody>
      </p:sp>
    </p:spTree>
    <p:extLst>
      <p:ext uri="{BB962C8B-B14F-4D97-AF65-F5344CB8AC3E}">
        <p14:creationId xmlns:p14="http://schemas.microsoft.com/office/powerpoint/2010/main" val="4138138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Agencies must ensure that all solicitations include a clear and accurate description of the requirements for the goods or services to be procured so that vendors can understand what is requested.  This clear and accurate description is the specification.</a:t>
            </a:r>
          </a:p>
          <a:p>
            <a:r>
              <a:rPr lang="en-US" dirty="0"/>
              <a:t>Some specifications may be very brief, while others may be quite lengthy and detailed.  The more extensive and detailed the specification the more likely the agency will get what they need.</a:t>
            </a:r>
          </a:p>
          <a:p>
            <a:r>
              <a:rPr lang="en-US" dirty="0"/>
              <a:t>However, they cannot be so specific that it restricts competition. In an ideal situation, the program operator will get multiple vendors that can meet their needs.  This allows for competition and the ability of the program operator to get the most out of their food program dollars.</a:t>
            </a:r>
          </a:p>
          <a:p>
            <a:r>
              <a:rPr lang="en-US" dirty="0"/>
              <a:t>Proper forecasting allows the program operator to analyze past usage and more accurately determine the types and quantities of products and services required.</a:t>
            </a:r>
          </a:p>
          <a:p>
            <a:r>
              <a:rPr lang="en-US" dirty="0"/>
              <a:t>When developing specifications, agencies are allowed to identify a specific brand of product that they are interested in purchasing, as long as they include the language “or equivalent” after the brand name.  For example an agency could state in their specifications that they want Tyson’s Chicken Nuggets “or equivalent”.  Adding “or equivalent” opens competition.</a:t>
            </a:r>
          </a:p>
          <a:p>
            <a:r>
              <a:rPr lang="en-US" dirty="0"/>
              <a:t>Keep in mind that the agency must clearly define the method for how they determine what is an “equivalent” product. </a:t>
            </a:r>
          </a:p>
          <a:p>
            <a:endParaRPr lang="en-US" dirty="0"/>
          </a:p>
          <a:p>
            <a:endParaRPr lang="en-US" dirty="0"/>
          </a:p>
        </p:txBody>
      </p:sp>
      <p:sp>
        <p:nvSpPr>
          <p:cNvPr id="4" name="Slide Number Placeholder 3"/>
          <p:cNvSpPr>
            <a:spLocks noGrp="1"/>
          </p:cNvSpPr>
          <p:nvPr>
            <p:ph type="sldNum" sz="quarter" idx="5"/>
          </p:nvPr>
        </p:nvSpPr>
        <p:spPr/>
        <p:txBody>
          <a:bodyPr/>
          <a:lstStyle/>
          <a:p>
            <a:fld id="{4730AD2E-5864-421D-BD24-F66E36C7B917}" type="slidenum">
              <a:rPr lang="en-US" smtClean="0"/>
              <a:t>33</a:t>
            </a:fld>
            <a:endParaRPr lang="en-US"/>
          </a:p>
        </p:txBody>
      </p:sp>
    </p:spTree>
    <p:extLst>
      <p:ext uri="{BB962C8B-B14F-4D97-AF65-F5344CB8AC3E}">
        <p14:creationId xmlns:p14="http://schemas.microsoft.com/office/powerpoint/2010/main" val="414161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34</a:t>
            </a:fld>
            <a:endParaRPr lang="en-US"/>
          </a:p>
        </p:txBody>
      </p:sp>
    </p:spTree>
    <p:extLst>
      <p:ext uri="{BB962C8B-B14F-4D97-AF65-F5344CB8AC3E}">
        <p14:creationId xmlns:p14="http://schemas.microsoft.com/office/powerpoint/2010/main" val="1910017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2 CFR, Section 200.319(c)(2) agencies must identify:</a:t>
            </a:r>
          </a:p>
          <a:p>
            <a:r>
              <a:rPr lang="en-US" dirty="0"/>
              <a:t>All of the requirements which the potential vendor must fulfill</a:t>
            </a:r>
          </a:p>
          <a:p>
            <a:r>
              <a:rPr lang="en-US" dirty="0"/>
              <a:t>All other factors to be used in evaluating bids.</a:t>
            </a:r>
          </a:p>
          <a:p>
            <a:r>
              <a:rPr lang="en-US" dirty="0"/>
              <a:t>Technical requirements must appear in every type of procurement, even in an informal procurement.  In the technical requirements section, program operators will include criteria (in measurable terms) to determine whether a potential vendor is able to successfully meet the terms and conditions of the contract by including criteria like delivery schedule and years of experience.</a:t>
            </a:r>
          </a:p>
          <a:p>
            <a:r>
              <a:rPr lang="en-US" dirty="0"/>
              <a:t>For example, the program operator may state that they will only consider bids from vendors with at least 5 years of school food service experience</a:t>
            </a:r>
          </a:p>
          <a:p>
            <a:endParaRPr lang="en-US" dirty="0"/>
          </a:p>
        </p:txBody>
      </p:sp>
      <p:sp>
        <p:nvSpPr>
          <p:cNvPr id="4" name="Slide Number Placeholder 3"/>
          <p:cNvSpPr>
            <a:spLocks noGrp="1"/>
          </p:cNvSpPr>
          <p:nvPr>
            <p:ph type="sldNum" sz="quarter" idx="5"/>
          </p:nvPr>
        </p:nvSpPr>
        <p:spPr/>
        <p:txBody>
          <a:bodyPr/>
          <a:lstStyle/>
          <a:p>
            <a:fld id="{4730AD2E-5864-421D-BD24-F66E36C7B917}" type="slidenum">
              <a:rPr lang="en-US" smtClean="0"/>
              <a:t>35</a:t>
            </a:fld>
            <a:endParaRPr lang="en-US"/>
          </a:p>
        </p:txBody>
      </p:sp>
    </p:spTree>
    <p:extLst>
      <p:ext uri="{BB962C8B-B14F-4D97-AF65-F5344CB8AC3E}">
        <p14:creationId xmlns:p14="http://schemas.microsoft.com/office/powerpoint/2010/main" val="4090945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in the formal procurement process is to announce the IFB solicitation in order to notify potential vendors of the agencies needs.</a:t>
            </a:r>
          </a:p>
          <a:p>
            <a:r>
              <a:rPr lang="en-US" dirty="0"/>
              <a:t>This is done after a complete and realistic specification has been written and when the contract can be awarded based on price.</a:t>
            </a:r>
          </a:p>
        </p:txBody>
      </p:sp>
      <p:sp>
        <p:nvSpPr>
          <p:cNvPr id="4" name="Slide Number Placeholder 3"/>
          <p:cNvSpPr>
            <a:spLocks noGrp="1"/>
          </p:cNvSpPr>
          <p:nvPr>
            <p:ph type="sldNum" sz="quarter" idx="5"/>
          </p:nvPr>
        </p:nvSpPr>
        <p:spPr/>
        <p:txBody>
          <a:bodyPr/>
          <a:lstStyle/>
          <a:p>
            <a:fld id="{4730AD2E-5864-421D-BD24-F66E36C7B917}" type="slidenum">
              <a:rPr lang="en-US" smtClean="0"/>
              <a:t>36</a:t>
            </a:fld>
            <a:endParaRPr lang="en-US"/>
          </a:p>
        </p:txBody>
      </p:sp>
    </p:spTree>
    <p:extLst>
      <p:ext uri="{BB962C8B-B14F-4D97-AF65-F5344CB8AC3E}">
        <p14:creationId xmlns:p14="http://schemas.microsoft.com/office/powerpoint/2010/main" val="3991833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ensure there is sufficient competition, agencies must also solicit bids from an adequate number of known suppliers, providing them with sufficient response time prior to the date set for opening bids. </a:t>
            </a:r>
          </a:p>
          <a:p>
            <a:endParaRPr lang="en-US" dirty="0"/>
          </a:p>
          <a:p>
            <a:r>
              <a:rPr lang="en-US" dirty="0"/>
              <a:t>Per 2 CFR 200.319(c) a list of prequalified vendors must be kept current.  The agencies must not preclude potential vendors from qualifying during the solicitation period.  Solicited and advertised IFBs must provide potential vendors with all of the necessary details.  This may include requirements such as mandatory meetings and submission deadlines, so that the procurement occurs on a competitive basis with all potential vendors on a level playing field.</a:t>
            </a:r>
          </a:p>
          <a:p>
            <a:r>
              <a:rPr lang="en-US" dirty="0"/>
              <a:t>In addition to soliciting bids, some program operators must comply with advertising requirements.</a:t>
            </a:r>
          </a:p>
        </p:txBody>
      </p:sp>
      <p:sp>
        <p:nvSpPr>
          <p:cNvPr id="4" name="Slide Number Placeholder 3"/>
          <p:cNvSpPr>
            <a:spLocks noGrp="1"/>
          </p:cNvSpPr>
          <p:nvPr>
            <p:ph type="sldNum" sz="quarter" idx="5"/>
          </p:nvPr>
        </p:nvSpPr>
        <p:spPr/>
        <p:txBody>
          <a:bodyPr/>
          <a:lstStyle/>
          <a:p>
            <a:fld id="{4730AD2E-5864-421D-BD24-F66E36C7B917}" type="slidenum">
              <a:rPr lang="en-US" smtClean="0"/>
              <a:t>37</a:t>
            </a:fld>
            <a:endParaRPr lang="en-US"/>
          </a:p>
        </p:txBody>
      </p:sp>
    </p:spTree>
    <p:extLst>
      <p:ext uri="{BB962C8B-B14F-4D97-AF65-F5344CB8AC3E}">
        <p14:creationId xmlns:p14="http://schemas.microsoft.com/office/powerpoint/2010/main" val="3082836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advertising requirements are as follows:  The federal regulations in 2 CFR, 200.320(c) require local and tribal governments to publicly advertise IFBs.  South Dakota Law 5-18A-14 requires an agency to advertise for bids or proposals.  The first advertisement will be at least 10 days before opening the bid and be publicized as a legal notice in a legal newspaper, which is determined by the agency.  The second advertisement can be in any legal newspaper chosen by the agency.  The advertisement is required to state the time and place where the bids will be opened or the deadline for the submission of proposals.  The right to reject any or all bids or proposals will appear in each notice.</a:t>
            </a:r>
          </a:p>
          <a:p>
            <a:endParaRPr lang="en-US" dirty="0"/>
          </a:p>
        </p:txBody>
      </p:sp>
      <p:sp>
        <p:nvSpPr>
          <p:cNvPr id="4" name="Slide Number Placeholder 3"/>
          <p:cNvSpPr>
            <a:spLocks noGrp="1"/>
          </p:cNvSpPr>
          <p:nvPr>
            <p:ph type="sldNum" sz="quarter" idx="5"/>
          </p:nvPr>
        </p:nvSpPr>
        <p:spPr/>
        <p:txBody>
          <a:bodyPr/>
          <a:lstStyle/>
          <a:p>
            <a:fld id="{4730AD2E-5864-421D-BD24-F66E36C7B917}" type="slidenum">
              <a:rPr lang="en-US" smtClean="0"/>
              <a:t>38</a:t>
            </a:fld>
            <a:endParaRPr lang="en-US"/>
          </a:p>
        </p:txBody>
      </p:sp>
    </p:spTree>
    <p:extLst>
      <p:ext uri="{BB962C8B-B14F-4D97-AF65-F5344CB8AC3E}">
        <p14:creationId xmlns:p14="http://schemas.microsoft.com/office/powerpoint/2010/main" val="1466648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a program operator solicited an adequate number of vendors but they do not get a response from an adequate number of vendors?</a:t>
            </a:r>
          </a:p>
          <a:p>
            <a:r>
              <a:rPr lang="en-US" dirty="0"/>
              <a:t>For example, what if only one qualified source submits a bid or only on vendor exists that can provide the goods or services?  In these cases, the procurement may be considered a noncompetitive or sole source procurement.  The regulations allow noncompetitive procurements in the rare situations outlined in 2 CFR, 200.320(f).  When situations like this occur, program operators should review their solicitation to determine if it was overly restrictive.  If the program operator issued a similar solicitation in the past and received more than one response, then they may want to contact other vendors to find out why they did not respond to this particular solicitation.  </a:t>
            </a:r>
          </a:p>
          <a:p>
            <a:r>
              <a:rPr lang="en-US" dirty="0"/>
              <a:t>If there are a limited number of vendors in the area, the program operator may want to expand their solicitation or advertisement efforts to include a larger geographical area to avoid non-competitive procurements.</a:t>
            </a:r>
          </a:p>
          <a:p>
            <a:r>
              <a:rPr lang="en-US" dirty="0"/>
              <a:t>The bottom line is that if the program operator conducts a noncompetitive procurement, they will need to justify their rationale through detailed documentation.  Program operators should be aware that failure to adequately follow procurement guidelines and requirements related to noncompetitive sole source procurements may result in a financial finding against the agency.</a:t>
            </a:r>
          </a:p>
          <a:p>
            <a:endParaRPr lang="en-US" dirty="0"/>
          </a:p>
        </p:txBody>
      </p:sp>
      <p:sp>
        <p:nvSpPr>
          <p:cNvPr id="4" name="Slide Number Placeholder 3"/>
          <p:cNvSpPr>
            <a:spLocks noGrp="1"/>
          </p:cNvSpPr>
          <p:nvPr>
            <p:ph type="sldNum" sz="quarter" idx="5"/>
          </p:nvPr>
        </p:nvSpPr>
        <p:spPr/>
        <p:txBody>
          <a:bodyPr/>
          <a:lstStyle/>
          <a:p>
            <a:fld id="{4730AD2E-5864-421D-BD24-F66E36C7B917}" type="slidenum">
              <a:rPr lang="en-US" smtClean="0"/>
              <a:t>39</a:t>
            </a:fld>
            <a:endParaRPr lang="en-US"/>
          </a:p>
        </p:txBody>
      </p:sp>
    </p:spTree>
    <p:extLst>
      <p:ext uri="{BB962C8B-B14F-4D97-AF65-F5344CB8AC3E}">
        <p14:creationId xmlns:p14="http://schemas.microsoft.com/office/powerpoint/2010/main" val="373696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agencies have a more restrictive local small purchase threshold which has been set by their local government or their own district.  This can be lower than the Federal small purchase threshold of $250,000.  When considering which procurement method to use, agencies must know if they have a different threshold and use whichever threshold is more restrictive.  </a:t>
            </a:r>
          </a:p>
        </p:txBody>
      </p:sp>
      <p:sp>
        <p:nvSpPr>
          <p:cNvPr id="4" name="Slide Number Placeholder 3"/>
          <p:cNvSpPr>
            <a:spLocks noGrp="1"/>
          </p:cNvSpPr>
          <p:nvPr>
            <p:ph type="sldNum" sz="quarter" idx="5"/>
          </p:nvPr>
        </p:nvSpPr>
        <p:spPr/>
        <p:txBody>
          <a:bodyPr/>
          <a:lstStyle/>
          <a:p>
            <a:fld id="{4730AD2E-5864-421D-BD24-F66E36C7B917}" type="slidenum">
              <a:rPr lang="en-US" smtClean="0"/>
              <a:t>4</a:t>
            </a:fld>
            <a:endParaRPr lang="en-US"/>
          </a:p>
        </p:txBody>
      </p:sp>
    </p:spTree>
    <p:extLst>
      <p:ext uri="{BB962C8B-B14F-4D97-AF65-F5344CB8AC3E}">
        <p14:creationId xmlns:p14="http://schemas.microsoft.com/office/powerpoint/2010/main" val="4292317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in the formal procurement process is to evaluate the submitted bids.  Bids are evaluated using the criteria established in the IFB solicitation after the bids are received, documented, and opened by the program operator. It is important to note that bids must be opened at the time and place listed in the IFB.</a:t>
            </a:r>
          </a:p>
          <a:p>
            <a:r>
              <a:rPr lang="en-US" dirty="0"/>
              <a:t>However the regulations only require local and tribal governments to publicly open bids.  Local government agencies are defined in 2 CFR, 200.64 and include, but are not limited to, public school districts and county offices of education.</a:t>
            </a:r>
          </a:p>
        </p:txBody>
      </p:sp>
      <p:sp>
        <p:nvSpPr>
          <p:cNvPr id="4" name="Slide Number Placeholder 3"/>
          <p:cNvSpPr>
            <a:spLocks noGrp="1"/>
          </p:cNvSpPr>
          <p:nvPr>
            <p:ph type="sldNum" sz="quarter" idx="5"/>
          </p:nvPr>
        </p:nvSpPr>
        <p:spPr/>
        <p:txBody>
          <a:bodyPr/>
          <a:lstStyle/>
          <a:p>
            <a:fld id="{4730AD2E-5864-421D-BD24-F66E36C7B917}" type="slidenum">
              <a:rPr lang="en-US" smtClean="0"/>
              <a:t>40</a:t>
            </a:fld>
            <a:endParaRPr lang="en-US"/>
          </a:p>
        </p:txBody>
      </p:sp>
    </p:spTree>
    <p:extLst>
      <p:ext uri="{BB962C8B-B14F-4D97-AF65-F5344CB8AC3E}">
        <p14:creationId xmlns:p14="http://schemas.microsoft.com/office/powerpoint/2010/main" val="2046785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evaluating bids, the agency needs to ensure that the vendors are responsive, meaning that the vendor can meet the contract terms and conditions.  </a:t>
            </a:r>
          </a:p>
          <a:p>
            <a:r>
              <a:rPr lang="en-US" dirty="0"/>
              <a:t>For example, if a program operator requires refrigerated delivery trucks and the vendor does not own these, then the vendor is not responsive. </a:t>
            </a:r>
          </a:p>
          <a:p>
            <a:r>
              <a:rPr lang="en-US" dirty="0"/>
              <a:t>The program operator needs to also evaluate whether the vendor is responsible, meaning that the vendor can perform successfully under the terms and condition of the contract.</a:t>
            </a:r>
          </a:p>
          <a:p>
            <a:r>
              <a:rPr lang="en-US" dirty="0"/>
              <a:t>For example, if a vendor has a poor track record when the agency checked their references, they are not considered responsible. </a:t>
            </a:r>
          </a:p>
          <a:p>
            <a:r>
              <a:rPr lang="en-US" dirty="0"/>
              <a:t>When determining if a vendor is responsive and responsible, it is a black and white, pass or fail, evaluation in an IFB.  The vendor can either meet the technical requirements or they cannot, there is no middle ground.</a:t>
            </a:r>
          </a:p>
          <a:p>
            <a:r>
              <a:rPr lang="en-US" dirty="0"/>
              <a:t>Often agencies include a checklist to assess whether vendors are responsive and responsible.  This checklist may include requirements such as the ability to provide country of origin labeling to ensure compliance with the Buy American Provision, deliver to multiple locations, or the vendor has received favorable recommendations from past customers.  </a:t>
            </a:r>
          </a:p>
        </p:txBody>
      </p:sp>
      <p:sp>
        <p:nvSpPr>
          <p:cNvPr id="4" name="Slide Number Placeholder 3"/>
          <p:cNvSpPr>
            <a:spLocks noGrp="1"/>
          </p:cNvSpPr>
          <p:nvPr>
            <p:ph type="sldNum" sz="quarter" idx="5"/>
          </p:nvPr>
        </p:nvSpPr>
        <p:spPr/>
        <p:txBody>
          <a:bodyPr/>
          <a:lstStyle/>
          <a:p>
            <a:fld id="{4730AD2E-5864-421D-BD24-F66E36C7B917}" type="slidenum">
              <a:rPr lang="en-US" smtClean="0"/>
              <a:t>41</a:t>
            </a:fld>
            <a:endParaRPr lang="en-US"/>
          </a:p>
        </p:txBody>
      </p:sp>
    </p:spTree>
    <p:extLst>
      <p:ext uri="{BB962C8B-B14F-4D97-AF65-F5344CB8AC3E}">
        <p14:creationId xmlns:p14="http://schemas.microsoft.com/office/powerpoint/2010/main" val="1308868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operators must be objective when evaluating bids in order to award the contract to the responsive and responsible vendor who bid the lowest price.  Remember, the technical requirement section of a solicitation should clearly describe the minimum standards expected of a responsive and responsible vendor in measurable terms.  This allows the program operator to determine whether a vendor is responsive and responsible. </a:t>
            </a:r>
          </a:p>
        </p:txBody>
      </p:sp>
      <p:sp>
        <p:nvSpPr>
          <p:cNvPr id="4" name="Slide Number Placeholder 3"/>
          <p:cNvSpPr>
            <a:spLocks noGrp="1"/>
          </p:cNvSpPr>
          <p:nvPr>
            <p:ph type="sldNum" sz="quarter" idx="5"/>
          </p:nvPr>
        </p:nvSpPr>
        <p:spPr/>
        <p:txBody>
          <a:bodyPr/>
          <a:lstStyle/>
          <a:p>
            <a:fld id="{4730AD2E-5864-421D-BD24-F66E36C7B917}" type="slidenum">
              <a:rPr lang="en-US" smtClean="0"/>
              <a:t>42</a:t>
            </a:fld>
            <a:endParaRPr lang="en-US"/>
          </a:p>
        </p:txBody>
      </p:sp>
    </p:spTree>
    <p:extLst>
      <p:ext uri="{BB962C8B-B14F-4D97-AF65-F5344CB8AC3E}">
        <p14:creationId xmlns:p14="http://schemas.microsoft.com/office/powerpoint/2010/main" val="2482178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operator must document the evaluation of every bid; this documentation may be needed if the agency is ever required to demonstrate that full and open competition was maintained as required by federal regulation.</a:t>
            </a:r>
          </a:p>
        </p:txBody>
      </p:sp>
      <p:sp>
        <p:nvSpPr>
          <p:cNvPr id="4" name="Slide Number Placeholder 3"/>
          <p:cNvSpPr>
            <a:spLocks noGrp="1"/>
          </p:cNvSpPr>
          <p:nvPr>
            <p:ph type="sldNum" sz="quarter" idx="5"/>
          </p:nvPr>
        </p:nvSpPr>
        <p:spPr/>
        <p:txBody>
          <a:bodyPr/>
          <a:lstStyle/>
          <a:p>
            <a:fld id="{4730AD2E-5864-421D-BD24-F66E36C7B917}" type="slidenum">
              <a:rPr lang="en-US" smtClean="0"/>
              <a:t>43</a:t>
            </a:fld>
            <a:endParaRPr lang="en-US"/>
          </a:p>
        </p:txBody>
      </p:sp>
    </p:spTree>
    <p:extLst>
      <p:ext uri="{BB962C8B-B14F-4D97-AF65-F5344CB8AC3E}">
        <p14:creationId xmlns:p14="http://schemas.microsoft.com/office/powerpoint/2010/main" val="849706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evaluating bids, the agency cannot consider additional services that a potential vendor offers that are not listed in the original solicitation.  If this happens the vendor is considered “overly responsive”.</a:t>
            </a:r>
          </a:p>
          <a:p>
            <a:r>
              <a:rPr lang="en-US" dirty="0"/>
              <a:t>As an example, if a solicitation for produce does not include the requirement that the vendor host a farmer’s market at the school, but one of the vendors offers this service, then the offer of hosting a farmer’s market cannot be considered when evaluating the bid, and the vendor is considered overly responsive.</a:t>
            </a:r>
          </a:p>
          <a:p>
            <a:r>
              <a:rPr lang="en-US" dirty="0"/>
              <a:t>The decision to award a contract to a particular vendor must always be based only on the criteria outlined in the original solicitation and not on any additional factors a vendor has chosen to add.  </a:t>
            </a:r>
          </a:p>
          <a:p>
            <a:r>
              <a:rPr lang="en-US" dirty="0"/>
              <a:t>To factor in overly responsive items allows for unfair competition, as the vendors who were strictly responsive to the solicitation document are now at a disadvantage.</a:t>
            </a:r>
          </a:p>
        </p:txBody>
      </p:sp>
      <p:sp>
        <p:nvSpPr>
          <p:cNvPr id="4" name="Slide Number Placeholder 3"/>
          <p:cNvSpPr>
            <a:spLocks noGrp="1"/>
          </p:cNvSpPr>
          <p:nvPr>
            <p:ph type="sldNum" sz="quarter" idx="5"/>
          </p:nvPr>
        </p:nvSpPr>
        <p:spPr/>
        <p:txBody>
          <a:bodyPr/>
          <a:lstStyle/>
          <a:p>
            <a:fld id="{4730AD2E-5864-421D-BD24-F66E36C7B917}" type="slidenum">
              <a:rPr lang="en-US" smtClean="0"/>
              <a:t>44</a:t>
            </a:fld>
            <a:endParaRPr lang="en-US"/>
          </a:p>
        </p:txBody>
      </p:sp>
    </p:spTree>
    <p:extLst>
      <p:ext uri="{BB962C8B-B14F-4D97-AF65-F5344CB8AC3E}">
        <p14:creationId xmlns:p14="http://schemas.microsoft.com/office/powerpoint/2010/main" val="40844842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4 in the formal procurement process is to award the contract.</a:t>
            </a:r>
          </a:p>
          <a:p>
            <a:r>
              <a:rPr lang="en-US" dirty="0"/>
              <a:t>After evaluating the quotes, the program operator will select the responsible and responsive vendor that quotes the lowest price.  Remember, agencies must document the evaluation steps taken to award the contract to the lowest priced responsive and responsible vendor and retain this documentation for the term of the contract plus extension and three additional years.</a:t>
            </a:r>
          </a:p>
        </p:txBody>
      </p:sp>
      <p:sp>
        <p:nvSpPr>
          <p:cNvPr id="4" name="Slide Number Placeholder 3"/>
          <p:cNvSpPr>
            <a:spLocks noGrp="1"/>
          </p:cNvSpPr>
          <p:nvPr>
            <p:ph type="sldNum" sz="quarter" idx="5"/>
          </p:nvPr>
        </p:nvSpPr>
        <p:spPr/>
        <p:txBody>
          <a:bodyPr/>
          <a:lstStyle/>
          <a:p>
            <a:fld id="{4730AD2E-5864-421D-BD24-F66E36C7B917}" type="slidenum">
              <a:rPr lang="en-US" smtClean="0"/>
              <a:t>45</a:t>
            </a:fld>
            <a:endParaRPr lang="en-US"/>
          </a:p>
        </p:txBody>
      </p:sp>
    </p:spTree>
    <p:extLst>
      <p:ext uri="{BB962C8B-B14F-4D97-AF65-F5344CB8AC3E}">
        <p14:creationId xmlns:p14="http://schemas.microsoft.com/office/powerpoint/2010/main" val="1596724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an IFB as the solicitation method to conduct a formal procurement, negotiation of price or terms is not permitted. </a:t>
            </a:r>
          </a:p>
          <a:p>
            <a:r>
              <a:rPr lang="en-US" dirty="0"/>
              <a:t>A firm, fixed-price contract, one in which the award is made for the set amount of product at a specific price, is always the contract type resulting from this type of procurement.</a:t>
            </a:r>
          </a:p>
          <a:p>
            <a:r>
              <a:rPr lang="en-US" dirty="0"/>
              <a:t>If an agency wants to negotiate the terms or price, they must use the RFP solicitation method.</a:t>
            </a:r>
          </a:p>
          <a:p>
            <a:endParaRPr lang="en-US" dirty="0"/>
          </a:p>
        </p:txBody>
      </p:sp>
      <p:sp>
        <p:nvSpPr>
          <p:cNvPr id="4" name="Slide Number Placeholder 3"/>
          <p:cNvSpPr>
            <a:spLocks noGrp="1"/>
          </p:cNvSpPr>
          <p:nvPr>
            <p:ph type="sldNum" sz="quarter" idx="5"/>
          </p:nvPr>
        </p:nvSpPr>
        <p:spPr/>
        <p:txBody>
          <a:bodyPr/>
          <a:lstStyle/>
          <a:p>
            <a:fld id="{4730AD2E-5864-421D-BD24-F66E36C7B917}" type="slidenum">
              <a:rPr lang="en-US" smtClean="0"/>
              <a:t>46</a:t>
            </a:fld>
            <a:endParaRPr lang="en-US"/>
          </a:p>
        </p:txBody>
      </p:sp>
    </p:spTree>
    <p:extLst>
      <p:ext uri="{BB962C8B-B14F-4D97-AF65-F5344CB8AC3E}">
        <p14:creationId xmlns:p14="http://schemas.microsoft.com/office/powerpoint/2010/main" val="217550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Step 5 in the formal procurement process is to manage the contract.  This is an important, but often overlooked step in the procurement process.</a:t>
            </a:r>
          </a:p>
        </p:txBody>
      </p:sp>
      <p:sp>
        <p:nvSpPr>
          <p:cNvPr id="4" name="Slide Number Placeholder 3"/>
          <p:cNvSpPr>
            <a:spLocks noGrp="1"/>
          </p:cNvSpPr>
          <p:nvPr>
            <p:ph type="sldNum" sz="quarter" idx="5"/>
          </p:nvPr>
        </p:nvSpPr>
        <p:spPr/>
        <p:txBody>
          <a:bodyPr/>
          <a:lstStyle/>
          <a:p>
            <a:fld id="{4730AD2E-5864-421D-BD24-F66E36C7B917}" type="slidenum">
              <a:rPr lang="en-US" smtClean="0"/>
              <a:t>47</a:t>
            </a:fld>
            <a:endParaRPr lang="en-US"/>
          </a:p>
        </p:txBody>
      </p:sp>
    </p:spTree>
    <p:extLst>
      <p:ext uri="{BB962C8B-B14F-4D97-AF65-F5344CB8AC3E}">
        <p14:creationId xmlns:p14="http://schemas.microsoft.com/office/powerpoint/2010/main" val="613220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 oversight is a requirement in 2 CFR 200.318(b).  The purpose of the oversight is to ensure that the vendor is meeting the terms and conditions in the executed contract and that the program operator is receiving everything that the contract stipulates from the vendor.</a:t>
            </a:r>
          </a:p>
          <a:p>
            <a:r>
              <a:rPr lang="en-US" dirty="0"/>
              <a:t>This is an important step for agencies to ensure compliance during a CANS procurement review.</a:t>
            </a:r>
          </a:p>
          <a:p>
            <a:endParaRPr lang="en-US" dirty="0"/>
          </a:p>
          <a:p>
            <a:r>
              <a:rPr lang="en-US" dirty="0"/>
              <a:t>For example, the agency should ensure that the vendor is meeting the Buy American requirements by reviewing deliveries to verify that the vendor is providing only domestic agricultural commodities and products. </a:t>
            </a:r>
          </a:p>
          <a:p>
            <a:r>
              <a:rPr lang="en-US" dirty="0"/>
              <a:t>If the vendor is unable to fulfill the terms and conditions of the contract, an agency may terminate the contract as outlined in the contract.  It is very important that agencies have a termination clause in the contract boilerplate language for situations in which the vendor is not responsive or responsible.  </a:t>
            </a:r>
          </a:p>
        </p:txBody>
      </p:sp>
      <p:sp>
        <p:nvSpPr>
          <p:cNvPr id="4" name="Slide Number Placeholder 3"/>
          <p:cNvSpPr>
            <a:spLocks noGrp="1"/>
          </p:cNvSpPr>
          <p:nvPr>
            <p:ph type="sldNum" sz="quarter" idx="5"/>
          </p:nvPr>
        </p:nvSpPr>
        <p:spPr/>
        <p:txBody>
          <a:bodyPr/>
          <a:lstStyle/>
          <a:p>
            <a:fld id="{4730AD2E-5864-421D-BD24-F66E36C7B917}" type="slidenum">
              <a:rPr lang="en-US" smtClean="0"/>
              <a:t>48</a:t>
            </a:fld>
            <a:endParaRPr lang="en-US"/>
          </a:p>
        </p:txBody>
      </p:sp>
    </p:spTree>
    <p:extLst>
      <p:ext uri="{BB962C8B-B14F-4D97-AF65-F5344CB8AC3E}">
        <p14:creationId xmlns:p14="http://schemas.microsoft.com/office/powerpoint/2010/main" val="12058961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to a contract if an agencies needs change?</a:t>
            </a:r>
          </a:p>
          <a:p>
            <a:endParaRPr lang="en-US" dirty="0"/>
          </a:p>
          <a:p>
            <a:r>
              <a:rPr lang="en-US" dirty="0"/>
              <a:t>For example, what if the school recently began participation in the At-risk Afterschool Program and as a result, the amount of foods they originally forecasted as needing in their contract has increased significantly?  In this situation, an evaluation of the contract must be made to determine if the program operator’s new needs are significant enough to warrant a material change to the contract.</a:t>
            </a:r>
          </a:p>
          <a:p>
            <a:endParaRPr lang="en-US" dirty="0"/>
          </a:p>
          <a:p>
            <a:r>
              <a:rPr lang="en-US" dirty="0"/>
              <a:t>For example, a contract may state that a 10% increase in the cost of the contract constitutes a material change.</a:t>
            </a:r>
          </a:p>
          <a:p>
            <a:endParaRPr lang="en-US" dirty="0"/>
          </a:p>
          <a:p>
            <a:r>
              <a:rPr lang="en-US" dirty="0"/>
              <a:t>A material change is a change made to an executed contract that alters the terms and conditions of the contract substantially enough that, had other vendors known of these changes in advance, they may have submitted a different bid based on those changes.</a:t>
            </a:r>
          </a:p>
          <a:p>
            <a:endParaRPr lang="en-US" dirty="0"/>
          </a:p>
          <a:p>
            <a:r>
              <a:rPr lang="en-US" dirty="0"/>
              <a:t>Contract modifications can be made to executed contracts, as long as those changes do not result in material changes. It would be unfair and noncompliant with procurement regulations to allow the vendor to make a significant change to what the agency initially contracted for without allowing all vendors an opportunity to offer new bids based on the new requirements.</a:t>
            </a:r>
          </a:p>
          <a:p>
            <a:endParaRPr lang="en-US" dirty="0"/>
          </a:p>
          <a:p>
            <a:r>
              <a:rPr lang="en-US" dirty="0"/>
              <a:t>Agencies should always consult their legal counsel and the contract to determine if changes made to the contract will cause a material change. </a:t>
            </a:r>
          </a:p>
        </p:txBody>
      </p:sp>
      <p:sp>
        <p:nvSpPr>
          <p:cNvPr id="4" name="Slide Number Placeholder 3"/>
          <p:cNvSpPr>
            <a:spLocks noGrp="1"/>
          </p:cNvSpPr>
          <p:nvPr>
            <p:ph type="sldNum" sz="quarter" idx="5"/>
          </p:nvPr>
        </p:nvSpPr>
        <p:spPr/>
        <p:txBody>
          <a:bodyPr/>
          <a:lstStyle/>
          <a:p>
            <a:fld id="{4730AD2E-5864-421D-BD24-F66E36C7B917}" type="slidenum">
              <a:rPr lang="en-US" smtClean="0"/>
              <a:t>49</a:t>
            </a:fld>
            <a:endParaRPr lang="en-US"/>
          </a:p>
        </p:txBody>
      </p:sp>
    </p:spTree>
    <p:extLst>
      <p:ext uri="{BB962C8B-B14F-4D97-AF65-F5344CB8AC3E}">
        <p14:creationId xmlns:p14="http://schemas.microsoft.com/office/powerpoint/2010/main" val="327055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Thresholds can be set by either federal, state or local government,.  Here in SD we do have lower, more restrictive, thresholds for services and supplies. South Dakota Codified law 5-18A-14 establishes the threshold for services as $25,000.  That law, along with South Dakota Codified Law 5-18A-22(12) address the lower threshold for supplies as $25,000 also.   </a:t>
            </a:r>
          </a:p>
        </p:txBody>
      </p:sp>
      <p:sp>
        <p:nvSpPr>
          <p:cNvPr id="4" name="Slide Number Placeholder 3"/>
          <p:cNvSpPr>
            <a:spLocks noGrp="1"/>
          </p:cNvSpPr>
          <p:nvPr>
            <p:ph type="sldNum" sz="quarter" idx="5"/>
          </p:nvPr>
        </p:nvSpPr>
        <p:spPr/>
        <p:txBody>
          <a:bodyPr/>
          <a:lstStyle/>
          <a:p>
            <a:fld id="{4730AD2E-5864-421D-BD24-F66E36C7B917}" type="slidenum">
              <a:rPr lang="en-US" smtClean="0"/>
              <a:t>5</a:t>
            </a:fld>
            <a:endParaRPr lang="en-US"/>
          </a:p>
        </p:txBody>
      </p:sp>
    </p:spTree>
    <p:extLst>
      <p:ext uri="{BB962C8B-B14F-4D97-AF65-F5344CB8AC3E}">
        <p14:creationId xmlns:p14="http://schemas.microsoft.com/office/powerpoint/2010/main" val="772479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50</a:t>
            </a:fld>
            <a:endParaRPr lang="en-US"/>
          </a:p>
        </p:txBody>
      </p:sp>
    </p:spTree>
    <p:extLst>
      <p:ext uri="{BB962C8B-B14F-4D97-AF65-F5344CB8AC3E}">
        <p14:creationId xmlns:p14="http://schemas.microsoft.com/office/powerpoint/2010/main" val="1636547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keeping is essential when issuing an IFB for formal procurements.  </a:t>
            </a:r>
          </a:p>
          <a:p>
            <a:r>
              <a:rPr lang="en-US" dirty="0"/>
              <a:t>With all bids and solicitation documents, recordkeeping ensures that communication with vendors is documented, regardless of how the communication took place. For example, in person, by email, or over the phone.</a:t>
            </a:r>
          </a:p>
          <a:p>
            <a:r>
              <a:rPr lang="en-US" dirty="0"/>
              <a:t>Some operators may operate completely by email and create an email folder with each bid.   Others may prefer to retain hard copies.  It is recommended that agencies keep information for each procurement together, in one place for easy reference.  Program operators must keep procurement documentation for the term of the contract plus extensions and three additional school years and have it available for CANS staff during procurement reviews.  </a:t>
            </a:r>
          </a:p>
          <a:p>
            <a:r>
              <a:rPr lang="en-US" dirty="0"/>
              <a:t>For example, if a program operator entered </a:t>
            </a:r>
            <a:r>
              <a:rPr lang="en-US" dirty="0">
                <a:highlight>
                  <a:srgbClr val="FFFF00"/>
                </a:highlight>
              </a:rPr>
              <a:t>into a 1-year contract with the option to renew for 3, one year periods, t</a:t>
            </a:r>
            <a:r>
              <a:rPr lang="en-US" dirty="0"/>
              <a:t>hey will need to maintain all documentation.  In addition they will need to keep the documentation for an additional three school years.</a:t>
            </a:r>
          </a:p>
        </p:txBody>
      </p:sp>
      <p:sp>
        <p:nvSpPr>
          <p:cNvPr id="4" name="Slide Number Placeholder 3"/>
          <p:cNvSpPr>
            <a:spLocks noGrp="1"/>
          </p:cNvSpPr>
          <p:nvPr>
            <p:ph type="sldNum" sz="quarter" idx="5"/>
          </p:nvPr>
        </p:nvSpPr>
        <p:spPr/>
        <p:txBody>
          <a:bodyPr/>
          <a:lstStyle/>
          <a:p>
            <a:fld id="{4730AD2E-5864-421D-BD24-F66E36C7B917}" type="slidenum">
              <a:rPr lang="en-US" smtClean="0"/>
              <a:t>51</a:t>
            </a:fld>
            <a:endParaRPr lang="en-US"/>
          </a:p>
        </p:txBody>
      </p:sp>
    </p:spTree>
    <p:extLst>
      <p:ext uri="{BB962C8B-B14F-4D97-AF65-F5344CB8AC3E}">
        <p14:creationId xmlns:p14="http://schemas.microsoft.com/office/powerpoint/2010/main" val="114333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52</a:t>
            </a:fld>
            <a:endParaRPr lang="en-US"/>
          </a:p>
        </p:txBody>
      </p:sp>
    </p:spTree>
    <p:extLst>
      <p:ext uri="{BB962C8B-B14F-4D97-AF65-F5344CB8AC3E}">
        <p14:creationId xmlns:p14="http://schemas.microsoft.com/office/powerpoint/2010/main" val="3607030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 steps of the formal procurement method using the IFB procurement method include:</a:t>
            </a:r>
          </a:p>
          <a:p>
            <a:pPr marL="228600" indent="-228600">
              <a:buAutoNum type="arabicPeriod"/>
            </a:pPr>
            <a:r>
              <a:rPr lang="en-US" dirty="0"/>
              <a:t>Developing the solicitation which is actually done after the agency conducts a cost or price analysis.</a:t>
            </a:r>
          </a:p>
          <a:p>
            <a:pPr marL="0" indent="0">
              <a:buNone/>
            </a:pPr>
            <a:r>
              <a:rPr lang="en-US" dirty="0"/>
              <a:t>2. Announce the solicitation to notify vendors of the agencies needs.</a:t>
            </a:r>
          </a:p>
          <a:p>
            <a:pPr marL="0" indent="0">
              <a:buNone/>
            </a:pPr>
            <a:r>
              <a:rPr lang="en-US" dirty="0"/>
              <a:t>3. Evaluate bids using the criteria established in the solicitation.</a:t>
            </a:r>
          </a:p>
          <a:p>
            <a:pPr marL="0" indent="0">
              <a:buNone/>
            </a:pPr>
            <a:r>
              <a:rPr lang="en-US" dirty="0"/>
              <a:t>4. Award the contract to the responsive and responsible vendor who offers the lowest price.</a:t>
            </a:r>
          </a:p>
          <a:p>
            <a:pPr marL="0" indent="0">
              <a:buNone/>
            </a:pPr>
            <a:r>
              <a:rPr lang="en-US" dirty="0"/>
              <a:t>5. Manage the contract to ensure that the vendor is complying with the terms and conditions of the contract. </a:t>
            </a:r>
          </a:p>
        </p:txBody>
      </p:sp>
      <p:sp>
        <p:nvSpPr>
          <p:cNvPr id="4" name="Slide Number Placeholder 3"/>
          <p:cNvSpPr>
            <a:spLocks noGrp="1"/>
          </p:cNvSpPr>
          <p:nvPr>
            <p:ph type="sldNum" sz="quarter" idx="5"/>
          </p:nvPr>
        </p:nvSpPr>
        <p:spPr/>
        <p:txBody>
          <a:bodyPr/>
          <a:lstStyle/>
          <a:p>
            <a:fld id="{4730AD2E-5864-421D-BD24-F66E36C7B917}" type="slidenum">
              <a:rPr lang="en-US" smtClean="0"/>
              <a:t>53</a:t>
            </a:fld>
            <a:endParaRPr lang="en-US"/>
          </a:p>
        </p:txBody>
      </p:sp>
    </p:spTree>
    <p:extLst>
      <p:ext uri="{BB962C8B-B14F-4D97-AF65-F5344CB8AC3E}">
        <p14:creationId xmlns:p14="http://schemas.microsoft.com/office/powerpoint/2010/main" val="22340523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program operators using the IFB solicitation method must comply with all rules and policies including, but not limited to: 2 CFR, Section 200.318(c), which requires agencies to monitor the contract. </a:t>
            </a:r>
          </a:p>
          <a:p>
            <a:r>
              <a:rPr lang="en-US" dirty="0"/>
              <a:t>2 CFR Section 200.319(D) which requires agencies to:</a:t>
            </a:r>
          </a:p>
          <a:p>
            <a:r>
              <a:rPr lang="en-US" dirty="0"/>
              <a:t>	include a clear description of goods or services desired</a:t>
            </a:r>
          </a:p>
          <a:p>
            <a:r>
              <a:rPr lang="en-US" dirty="0"/>
              <a:t>	identify requirements and factors used to evaluate bids</a:t>
            </a:r>
          </a:p>
          <a:p>
            <a:r>
              <a:rPr lang="en-US" dirty="0"/>
              <a:t>	and document the evaluation of every bid.</a:t>
            </a:r>
          </a:p>
        </p:txBody>
      </p:sp>
      <p:sp>
        <p:nvSpPr>
          <p:cNvPr id="4" name="Slide Number Placeholder 3"/>
          <p:cNvSpPr>
            <a:spLocks noGrp="1"/>
          </p:cNvSpPr>
          <p:nvPr>
            <p:ph type="sldNum" sz="quarter" idx="5"/>
          </p:nvPr>
        </p:nvSpPr>
        <p:spPr/>
        <p:txBody>
          <a:bodyPr/>
          <a:lstStyle/>
          <a:p>
            <a:fld id="{4730AD2E-5864-421D-BD24-F66E36C7B917}" type="slidenum">
              <a:rPr lang="en-US" smtClean="0"/>
              <a:t>54</a:t>
            </a:fld>
            <a:endParaRPr lang="en-US"/>
          </a:p>
        </p:txBody>
      </p:sp>
    </p:spTree>
    <p:extLst>
      <p:ext uri="{BB962C8B-B14F-4D97-AF65-F5344CB8AC3E}">
        <p14:creationId xmlns:p14="http://schemas.microsoft.com/office/powerpoint/2010/main" val="28370948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question: </a:t>
            </a:r>
          </a:p>
          <a:p>
            <a:r>
              <a:rPr lang="en-US" dirty="0"/>
              <a:t>If a program operator wants to evaluate and award points on a scale for criteria in addition to price, then they need to use the RFP solicitation method.</a:t>
            </a:r>
          </a:p>
          <a:p>
            <a:endParaRPr lang="en-US" dirty="0"/>
          </a:p>
          <a:p>
            <a:r>
              <a:rPr lang="en-US" dirty="0"/>
              <a:t>With an IFB, all vendors must meet the minimum technical criteria and the contract is awarded based on price only after the minimum criteria are met.</a:t>
            </a:r>
          </a:p>
          <a:p>
            <a:endParaRPr lang="en-US" dirty="0"/>
          </a:p>
          <a:p>
            <a:r>
              <a:rPr lang="en-US" dirty="0"/>
              <a:t> </a:t>
            </a:r>
          </a:p>
        </p:txBody>
      </p:sp>
      <p:sp>
        <p:nvSpPr>
          <p:cNvPr id="4" name="Slide Number Placeholder 3"/>
          <p:cNvSpPr>
            <a:spLocks noGrp="1"/>
          </p:cNvSpPr>
          <p:nvPr>
            <p:ph type="sldNum" sz="quarter" idx="5"/>
          </p:nvPr>
        </p:nvSpPr>
        <p:spPr/>
        <p:txBody>
          <a:bodyPr/>
          <a:lstStyle/>
          <a:p>
            <a:fld id="{4730AD2E-5864-421D-BD24-F66E36C7B917}" type="slidenum">
              <a:rPr lang="en-US" smtClean="0"/>
              <a:t>55</a:t>
            </a:fld>
            <a:endParaRPr lang="en-US"/>
          </a:p>
        </p:txBody>
      </p:sp>
    </p:spTree>
    <p:extLst>
      <p:ext uri="{BB962C8B-B14F-4D97-AF65-F5344CB8AC3E}">
        <p14:creationId xmlns:p14="http://schemas.microsoft.com/office/powerpoint/2010/main" val="18028555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57</a:t>
            </a:fld>
            <a:endParaRPr lang="en-US"/>
          </a:p>
        </p:txBody>
      </p:sp>
    </p:spTree>
    <p:extLst>
      <p:ext uri="{BB962C8B-B14F-4D97-AF65-F5344CB8AC3E}">
        <p14:creationId xmlns:p14="http://schemas.microsoft.com/office/powerpoint/2010/main" val="41787246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58</a:t>
            </a:fld>
            <a:endParaRPr lang="en-US"/>
          </a:p>
        </p:txBody>
      </p:sp>
    </p:spTree>
    <p:extLst>
      <p:ext uri="{BB962C8B-B14F-4D97-AF65-F5344CB8AC3E}">
        <p14:creationId xmlns:p14="http://schemas.microsoft.com/office/powerpoint/2010/main" val="2156801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30AD2E-5864-421D-BD24-F66E36C7B917}" type="slidenum">
              <a:rPr lang="en-US" smtClean="0"/>
              <a:t>59</a:t>
            </a:fld>
            <a:endParaRPr lang="en-US"/>
          </a:p>
        </p:txBody>
      </p:sp>
    </p:spTree>
    <p:extLst>
      <p:ext uri="{BB962C8B-B14F-4D97-AF65-F5344CB8AC3E}">
        <p14:creationId xmlns:p14="http://schemas.microsoft.com/office/powerpoint/2010/main" val="16719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here are the four fundamentals for procurement.  Read slide.</a:t>
            </a:r>
          </a:p>
        </p:txBody>
      </p:sp>
      <p:sp>
        <p:nvSpPr>
          <p:cNvPr id="4" name="Slide Number Placeholder 3"/>
          <p:cNvSpPr>
            <a:spLocks noGrp="1"/>
          </p:cNvSpPr>
          <p:nvPr>
            <p:ph type="sldNum" sz="quarter" idx="5"/>
          </p:nvPr>
        </p:nvSpPr>
        <p:spPr/>
        <p:txBody>
          <a:bodyPr/>
          <a:lstStyle/>
          <a:p>
            <a:fld id="{4730AD2E-5864-421D-BD24-F66E36C7B917}" type="slidenum">
              <a:rPr lang="en-US" smtClean="0"/>
              <a:t>6</a:t>
            </a:fld>
            <a:endParaRPr lang="en-US"/>
          </a:p>
        </p:txBody>
      </p:sp>
    </p:spTree>
    <p:extLst>
      <p:ext uri="{BB962C8B-B14F-4D97-AF65-F5344CB8AC3E}">
        <p14:creationId xmlns:p14="http://schemas.microsoft.com/office/powerpoint/2010/main" val="368323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Agencies are require to buy, to the maximum extent possible, domestic agricultural commodities or products.  The regulation regarding this can be found in 7CFR, Sections 210.21(d) and 220.16(d).</a:t>
            </a:r>
          </a:p>
        </p:txBody>
      </p:sp>
      <p:sp>
        <p:nvSpPr>
          <p:cNvPr id="4" name="Slide Number Placeholder 3"/>
          <p:cNvSpPr>
            <a:spLocks noGrp="1"/>
          </p:cNvSpPr>
          <p:nvPr>
            <p:ph type="sldNum" sz="quarter" idx="5"/>
          </p:nvPr>
        </p:nvSpPr>
        <p:spPr/>
        <p:txBody>
          <a:bodyPr/>
          <a:lstStyle/>
          <a:p>
            <a:fld id="{4730AD2E-5864-421D-BD24-F66E36C7B917}" type="slidenum">
              <a:rPr lang="en-US" smtClean="0"/>
              <a:t>7</a:t>
            </a:fld>
            <a:endParaRPr lang="en-US"/>
          </a:p>
        </p:txBody>
      </p:sp>
    </p:spTree>
    <p:extLst>
      <p:ext uri="{BB962C8B-B14F-4D97-AF65-F5344CB8AC3E}">
        <p14:creationId xmlns:p14="http://schemas.microsoft.com/office/powerpoint/2010/main" val="352611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regulation language is required for the NSLP, SBP and FFVP solicitations, contracts and procurement procedures.  Exceptions for Buy American include lack of product available or product costs substantially more if purchased from within the United States.  </a:t>
            </a:r>
          </a:p>
          <a:p>
            <a:endParaRPr lang="en-US" dirty="0"/>
          </a:p>
          <a:p>
            <a:r>
              <a:rPr lang="en-US" dirty="0"/>
              <a:t>All exceptions to the Buy American rule must be documented and tracked by the agency. Agencies are also required to monitor their contracts to ensure they are receiving domestic products from the vendor.</a:t>
            </a:r>
          </a:p>
        </p:txBody>
      </p:sp>
      <p:sp>
        <p:nvSpPr>
          <p:cNvPr id="4" name="Slide Number Placeholder 3"/>
          <p:cNvSpPr>
            <a:spLocks noGrp="1"/>
          </p:cNvSpPr>
          <p:nvPr>
            <p:ph type="sldNum" sz="quarter" idx="5"/>
          </p:nvPr>
        </p:nvSpPr>
        <p:spPr/>
        <p:txBody>
          <a:bodyPr/>
          <a:lstStyle/>
          <a:p>
            <a:fld id="{4730AD2E-5864-421D-BD24-F66E36C7B917}" type="slidenum">
              <a:rPr lang="en-US" smtClean="0"/>
              <a:t>8</a:t>
            </a:fld>
            <a:endParaRPr lang="en-US"/>
          </a:p>
        </p:txBody>
      </p:sp>
    </p:spTree>
    <p:extLst>
      <p:ext uri="{BB962C8B-B14F-4D97-AF65-F5344CB8AC3E}">
        <p14:creationId xmlns:p14="http://schemas.microsoft.com/office/powerpoint/2010/main" val="330435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effective way to achieve proper procurement that is the best bang for the agencies buck is to understand the law and regulation surrounding proper procurement.  This includes federal, state and local regulations.  Any of these three forms of government can make regulation and policies in regard to the use of school meal funds.  Between these three – federal, state and local, the most restrictive must be followed.</a:t>
            </a:r>
          </a:p>
        </p:txBody>
      </p:sp>
      <p:sp>
        <p:nvSpPr>
          <p:cNvPr id="4" name="Slide Number Placeholder 3"/>
          <p:cNvSpPr>
            <a:spLocks noGrp="1"/>
          </p:cNvSpPr>
          <p:nvPr>
            <p:ph type="sldNum" sz="quarter" idx="5"/>
          </p:nvPr>
        </p:nvSpPr>
        <p:spPr/>
        <p:txBody>
          <a:bodyPr/>
          <a:lstStyle/>
          <a:p>
            <a:fld id="{4730AD2E-5864-421D-BD24-F66E36C7B917}" type="slidenum">
              <a:rPr lang="en-US" smtClean="0"/>
              <a:t>9</a:t>
            </a:fld>
            <a:endParaRPr lang="en-US"/>
          </a:p>
        </p:txBody>
      </p:sp>
    </p:spTree>
    <p:extLst>
      <p:ext uri="{BB962C8B-B14F-4D97-AF65-F5344CB8AC3E}">
        <p14:creationId xmlns:p14="http://schemas.microsoft.com/office/powerpoint/2010/main" val="209878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86DDE6-2781-4CE4-8BA5-65169980917F}" type="datetime1">
              <a:rPr lang="en-US" smtClean="0"/>
              <a:t>04/09/2019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F828EF-9814-494B-AF5A-9C6FF0B120B7}" type="datetime1">
              <a:rPr lang="en-US" smtClean="0"/>
              <a:t>04/09/2019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121845-869A-4230-AA13-DB2EF1A9F208}" type="datetime1">
              <a:rPr lang="en-US" smtClean="0"/>
              <a:t>04/09/2019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BEF5AC-55A4-4A81-A9A7-8B5EC54697A0}" type="datetime1">
              <a:rPr lang="en-US" smtClean="0"/>
              <a:t>04/09/2019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2F5B6EB-EEE4-4B73-BD95-2657875F2565}" type="datetime1">
              <a:rPr lang="en-US" smtClean="0"/>
              <a:t>04/09/2019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E71C23B5-E917-43A2-A7F4-09527952213A}" type="datetime1">
              <a:rPr lang="en-US" smtClean="0"/>
              <a:t>04/09/2019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5A540CF-3AD2-4F3E-91BF-7A3F81923404}" type="datetime1">
              <a:rPr lang="en-US" smtClean="0"/>
              <a:t>04/09/2019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6B3180-8483-4585-B6D0-6AB03255B2AC}" type="datetime1">
              <a:rPr lang="en-US" smtClean="0"/>
              <a:t>04/09/2019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3AD3219-C7C3-4848-9960-668883675167}" type="datetime1">
              <a:rPr lang="en-US" smtClean="0"/>
              <a:t>04/09/2019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B6EA8DF-F247-45AA-9079-5EACC64EA81D}" type="datetime1">
              <a:rPr lang="en-US" smtClean="0"/>
              <a:t>04/09/2019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A15CEA7-DD1C-461F-8780-A331771EE934}" type="datetime1">
              <a:rPr lang="en-US" smtClean="0"/>
              <a:t>04/09/2019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graphicdesign.stackexchange.com/questions/22181/what-is-the-best-way-to-make-arrows-in-circular-shap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priorprobability.com/2013/08/23/do-poor-people-prefer-cash-or-in-kind-benefit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frz40.wordpress.com/2010/12/05/i-quiz-della-domenica-nr-15/" TargetMode="Externa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doe.schoollunch@state.sd.u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40290-795B-41D6-8437-B0D00B74DB17}"/>
              </a:ext>
            </a:extLst>
          </p:cNvPr>
          <p:cNvSpPr>
            <a:spLocks noGrp="1"/>
          </p:cNvSpPr>
          <p:nvPr>
            <p:ph type="ctrTitle"/>
          </p:nvPr>
        </p:nvSpPr>
        <p:spPr/>
        <p:txBody>
          <a:bodyPr/>
          <a:lstStyle/>
          <a:p>
            <a:r>
              <a:rPr lang="en-US" dirty="0"/>
              <a:t>Introduction to Formal Procurement</a:t>
            </a:r>
          </a:p>
        </p:txBody>
      </p:sp>
      <p:sp>
        <p:nvSpPr>
          <p:cNvPr id="3" name="Subtitle 2">
            <a:extLst>
              <a:ext uri="{FF2B5EF4-FFF2-40B4-BE49-F238E27FC236}">
                <a16:creationId xmlns:a16="http://schemas.microsoft.com/office/drawing/2014/main" id="{1BAC0E57-5D0D-4551-B8D1-87EA57D5FCD0}"/>
              </a:ext>
            </a:extLst>
          </p:cNvPr>
          <p:cNvSpPr>
            <a:spLocks noGrp="1"/>
          </p:cNvSpPr>
          <p:nvPr>
            <p:ph type="subTitle" idx="1"/>
          </p:nvPr>
        </p:nvSpPr>
        <p:spPr/>
        <p:txBody>
          <a:bodyPr/>
          <a:lstStyle/>
          <a:p>
            <a:r>
              <a:rPr lang="en-US" dirty="0"/>
              <a:t>Invitation for Bid</a:t>
            </a:r>
          </a:p>
        </p:txBody>
      </p:sp>
      <p:sp>
        <p:nvSpPr>
          <p:cNvPr id="4" name="Date Placeholder 3">
            <a:extLst>
              <a:ext uri="{FF2B5EF4-FFF2-40B4-BE49-F238E27FC236}">
                <a16:creationId xmlns:a16="http://schemas.microsoft.com/office/drawing/2014/main" id="{AC947307-519F-4431-A3E1-1EDA080D1077}"/>
              </a:ext>
            </a:extLst>
          </p:cNvPr>
          <p:cNvSpPr>
            <a:spLocks noGrp="1"/>
          </p:cNvSpPr>
          <p:nvPr>
            <p:ph type="dt" sz="half" idx="10"/>
          </p:nvPr>
        </p:nvSpPr>
        <p:spPr/>
        <p:txBody>
          <a:bodyPr/>
          <a:lstStyle/>
          <a:p>
            <a:fld id="{128D9D79-DE2C-473B-B450-0C7FFB96EF5C}" type="datetime1">
              <a:rPr lang="en-US" smtClean="0"/>
              <a:t>04/09/2019</a:t>
            </a:fld>
            <a:endParaRPr lang="en-US" dirty="0"/>
          </a:p>
        </p:txBody>
      </p:sp>
      <p:sp>
        <p:nvSpPr>
          <p:cNvPr id="5" name="Slide Number Placeholder 4">
            <a:extLst>
              <a:ext uri="{FF2B5EF4-FFF2-40B4-BE49-F238E27FC236}">
                <a16:creationId xmlns:a16="http://schemas.microsoft.com/office/drawing/2014/main" id="{448E1BBC-9CB4-4626-B53A-15DD7F312906}"/>
              </a:ext>
            </a:extLst>
          </p:cNvPr>
          <p:cNvSpPr>
            <a:spLocks noGrp="1"/>
          </p:cNvSpPr>
          <p:nvPr>
            <p:ph type="sldNum" sz="quarter" idx="12"/>
          </p:nvPr>
        </p:nvSpPr>
        <p:spPr/>
        <p:txBody>
          <a:bodyPr/>
          <a:lstStyle/>
          <a:p>
            <a:fld id="{4FAB73BC-B049-4115-A692-8D63A059BFB8}" type="slidenum">
              <a:rPr lang="en-US" smtClean="0"/>
              <a:pPr/>
              <a:t>1</a:t>
            </a:fld>
            <a:endParaRPr lang="en-US" dirty="0"/>
          </a:p>
        </p:txBody>
      </p:sp>
      <p:pic>
        <p:nvPicPr>
          <p:cNvPr id="6" name="Picture 2">
            <a:extLst>
              <a:ext uri="{FF2B5EF4-FFF2-40B4-BE49-F238E27FC236}">
                <a16:creationId xmlns:a16="http://schemas.microsoft.com/office/drawing/2014/main" id="{736354C1-634B-4DCC-B5D3-7AAF4A06B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614" y="6070604"/>
            <a:ext cx="3657600" cy="6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6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299B-A51A-4F64-A18E-6C2A1BEA2D8C}"/>
              </a:ext>
            </a:extLst>
          </p:cNvPr>
          <p:cNvSpPr>
            <a:spLocks noGrp="1"/>
          </p:cNvSpPr>
          <p:nvPr>
            <p:ph type="title"/>
          </p:nvPr>
        </p:nvSpPr>
        <p:spPr/>
        <p:txBody>
          <a:bodyPr/>
          <a:lstStyle/>
          <a:p>
            <a:r>
              <a:rPr lang="en-US" dirty="0"/>
              <a:t>Federal Procurement Regulations	</a:t>
            </a:r>
          </a:p>
        </p:txBody>
      </p:sp>
      <p:sp>
        <p:nvSpPr>
          <p:cNvPr id="3" name="Content Placeholder 2">
            <a:extLst>
              <a:ext uri="{FF2B5EF4-FFF2-40B4-BE49-F238E27FC236}">
                <a16:creationId xmlns:a16="http://schemas.microsoft.com/office/drawing/2014/main" id="{3A923AA8-05FE-4E0C-B8A3-D2C8F96DD7DA}"/>
              </a:ext>
            </a:extLst>
          </p:cNvPr>
          <p:cNvSpPr>
            <a:spLocks noGrp="1"/>
          </p:cNvSpPr>
          <p:nvPr>
            <p:ph idx="1"/>
          </p:nvPr>
        </p:nvSpPr>
        <p:spPr/>
        <p:txBody>
          <a:bodyPr>
            <a:normAutofit/>
          </a:bodyPr>
          <a:lstStyle/>
          <a:p>
            <a:endParaRPr lang="en-US" sz="3200" dirty="0"/>
          </a:p>
          <a:p>
            <a:r>
              <a:rPr lang="en-US" sz="3200" dirty="0"/>
              <a:t>Title 2, Code of Federal Regulations (2 CFR) sections 200.318-200.326</a:t>
            </a:r>
          </a:p>
          <a:p>
            <a:r>
              <a:rPr lang="en-US" sz="3200" dirty="0"/>
              <a:t>Applies to all agencies receiving federal funds to operate a Child Nutrition Program (CNP).</a:t>
            </a:r>
          </a:p>
          <a:p>
            <a:r>
              <a:rPr lang="en-US" sz="3200" dirty="0"/>
              <a:t>7 CFR, parts 210, 220 and 250 (Subpart D)</a:t>
            </a:r>
          </a:p>
          <a:p>
            <a:endParaRPr lang="en-US" sz="3200" dirty="0"/>
          </a:p>
        </p:txBody>
      </p:sp>
      <p:sp>
        <p:nvSpPr>
          <p:cNvPr id="4" name="Date Placeholder 3">
            <a:extLst>
              <a:ext uri="{FF2B5EF4-FFF2-40B4-BE49-F238E27FC236}">
                <a16:creationId xmlns:a16="http://schemas.microsoft.com/office/drawing/2014/main" id="{44DF93ED-9970-40F0-BC57-851F14EA6262}"/>
              </a:ext>
            </a:extLst>
          </p:cNvPr>
          <p:cNvSpPr>
            <a:spLocks noGrp="1"/>
          </p:cNvSpPr>
          <p:nvPr>
            <p:ph type="dt" sz="half" idx="10"/>
          </p:nvPr>
        </p:nvSpPr>
        <p:spPr/>
        <p:txBody>
          <a:bodyPr/>
          <a:lstStyle/>
          <a:p>
            <a:fld id="{074B3164-CB72-481E-9819-E64D19B79880}" type="datetime1">
              <a:rPr lang="en-US" smtClean="0"/>
              <a:t>04/09/2019</a:t>
            </a:fld>
            <a:endParaRPr lang="en-US" dirty="0"/>
          </a:p>
        </p:txBody>
      </p:sp>
      <p:sp>
        <p:nvSpPr>
          <p:cNvPr id="5" name="Slide Number Placeholder 4">
            <a:extLst>
              <a:ext uri="{FF2B5EF4-FFF2-40B4-BE49-F238E27FC236}">
                <a16:creationId xmlns:a16="http://schemas.microsoft.com/office/drawing/2014/main" id="{D3F5FF23-549C-49D0-BEAE-AF6D2064D1F8}"/>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42992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1A51-8E39-4501-B4C3-988FCA16A9B8}"/>
              </a:ext>
            </a:extLst>
          </p:cNvPr>
          <p:cNvSpPr>
            <a:spLocks noGrp="1"/>
          </p:cNvSpPr>
          <p:nvPr>
            <p:ph type="title"/>
          </p:nvPr>
        </p:nvSpPr>
        <p:spPr/>
        <p:txBody>
          <a:bodyPr/>
          <a:lstStyle/>
          <a:p>
            <a:r>
              <a:rPr lang="en-US" dirty="0"/>
              <a:t>South Dakota Codified Law</a:t>
            </a:r>
          </a:p>
        </p:txBody>
      </p:sp>
      <p:sp>
        <p:nvSpPr>
          <p:cNvPr id="3" name="Content Placeholder 2">
            <a:extLst>
              <a:ext uri="{FF2B5EF4-FFF2-40B4-BE49-F238E27FC236}">
                <a16:creationId xmlns:a16="http://schemas.microsoft.com/office/drawing/2014/main" id="{0DF2BD7F-D048-440D-974C-253EDBB21534}"/>
              </a:ext>
            </a:extLst>
          </p:cNvPr>
          <p:cNvSpPr>
            <a:spLocks noGrp="1"/>
          </p:cNvSpPr>
          <p:nvPr>
            <p:ph idx="1"/>
          </p:nvPr>
        </p:nvSpPr>
        <p:spPr/>
        <p:txBody>
          <a:bodyPr>
            <a:normAutofit/>
          </a:bodyPr>
          <a:lstStyle/>
          <a:p>
            <a:r>
              <a:rPr lang="en-US" sz="3200" dirty="0"/>
              <a:t>SDCL 5-18A-14 </a:t>
            </a:r>
            <a:r>
              <a:rPr lang="en-US" sz="2400" dirty="0"/>
              <a:t>and </a:t>
            </a:r>
            <a:r>
              <a:rPr lang="en-US" sz="3200" dirty="0"/>
              <a:t>SDCL 5-18A-22(12) Services and supplies involving $25,000 or more </a:t>
            </a:r>
          </a:p>
          <a:p>
            <a:pPr marL="0" indent="0">
              <a:buNone/>
            </a:pPr>
            <a:endParaRPr lang="en-US" sz="3200" dirty="0"/>
          </a:p>
          <a:p>
            <a:endParaRPr lang="en-US" sz="3200" dirty="0"/>
          </a:p>
          <a:p>
            <a:endParaRPr lang="en-US" sz="3200" dirty="0"/>
          </a:p>
        </p:txBody>
      </p:sp>
      <p:sp>
        <p:nvSpPr>
          <p:cNvPr id="4" name="Date Placeholder 3">
            <a:extLst>
              <a:ext uri="{FF2B5EF4-FFF2-40B4-BE49-F238E27FC236}">
                <a16:creationId xmlns:a16="http://schemas.microsoft.com/office/drawing/2014/main" id="{C25678DA-A346-4426-B580-63B1082C67F1}"/>
              </a:ext>
            </a:extLst>
          </p:cNvPr>
          <p:cNvSpPr>
            <a:spLocks noGrp="1"/>
          </p:cNvSpPr>
          <p:nvPr>
            <p:ph type="dt" sz="half" idx="10"/>
          </p:nvPr>
        </p:nvSpPr>
        <p:spPr/>
        <p:txBody>
          <a:bodyPr/>
          <a:lstStyle/>
          <a:p>
            <a:fld id="{7FF9F0B1-46DC-48CB-9497-5DE06515D217}" type="datetime1">
              <a:rPr lang="en-US" smtClean="0"/>
              <a:t>04/09/2019</a:t>
            </a:fld>
            <a:endParaRPr lang="en-US" dirty="0"/>
          </a:p>
        </p:txBody>
      </p:sp>
      <p:sp>
        <p:nvSpPr>
          <p:cNvPr id="5" name="Slide Number Placeholder 4">
            <a:extLst>
              <a:ext uri="{FF2B5EF4-FFF2-40B4-BE49-F238E27FC236}">
                <a16:creationId xmlns:a16="http://schemas.microsoft.com/office/drawing/2014/main" id="{BCB23071-A526-4DBB-B3E6-57E9AD3D5EE7}"/>
              </a:ext>
            </a:extLst>
          </p:cNvPr>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6" name="Picture 5">
            <a:extLst>
              <a:ext uri="{FF2B5EF4-FFF2-40B4-BE49-F238E27FC236}">
                <a16:creationId xmlns:a16="http://schemas.microsoft.com/office/drawing/2014/main" id="{A3ABC7D5-857B-4615-B17E-B8AC3C4AEDC5}"/>
              </a:ext>
            </a:extLst>
          </p:cNvPr>
          <p:cNvPicPr>
            <a:picLocks noChangeAspect="1"/>
          </p:cNvPicPr>
          <p:nvPr/>
        </p:nvPicPr>
        <p:blipFill>
          <a:blip r:embed="rId3"/>
          <a:stretch>
            <a:fillRect/>
          </a:stretch>
        </p:blipFill>
        <p:spPr>
          <a:xfrm>
            <a:off x="5862976" y="3233691"/>
            <a:ext cx="2743200" cy="2491329"/>
          </a:xfrm>
          <a:prstGeom prst="rect">
            <a:avLst/>
          </a:prstGeom>
        </p:spPr>
      </p:pic>
    </p:spTree>
    <p:extLst>
      <p:ext uri="{BB962C8B-B14F-4D97-AF65-F5344CB8AC3E}">
        <p14:creationId xmlns:p14="http://schemas.microsoft.com/office/powerpoint/2010/main" val="38117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D65A-4722-48A9-A00D-8531281599D0}"/>
              </a:ext>
            </a:extLst>
          </p:cNvPr>
          <p:cNvSpPr>
            <a:spLocks noGrp="1"/>
          </p:cNvSpPr>
          <p:nvPr>
            <p:ph type="title"/>
          </p:nvPr>
        </p:nvSpPr>
        <p:spPr/>
        <p:txBody>
          <a:bodyPr/>
          <a:lstStyle/>
          <a:p>
            <a:r>
              <a:rPr lang="en-US" dirty="0"/>
              <a:t>Contract Certifications</a:t>
            </a:r>
          </a:p>
        </p:txBody>
      </p:sp>
      <p:sp>
        <p:nvSpPr>
          <p:cNvPr id="3" name="Content Placeholder 2">
            <a:extLst>
              <a:ext uri="{FF2B5EF4-FFF2-40B4-BE49-F238E27FC236}">
                <a16:creationId xmlns:a16="http://schemas.microsoft.com/office/drawing/2014/main" id="{6F20C362-0590-490F-94BE-39F28FCCB212}"/>
              </a:ext>
            </a:extLst>
          </p:cNvPr>
          <p:cNvSpPr>
            <a:spLocks noGrp="1"/>
          </p:cNvSpPr>
          <p:nvPr>
            <p:ph idx="1"/>
          </p:nvPr>
        </p:nvSpPr>
        <p:spPr>
          <a:xfrm>
            <a:off x="3869268" y="558800"/>
            <a:ext cx="7315200" cy="5425948"/>
          </a:xfrm>
        </p:spPr>
        <p:txBody>
          <a:bodyPr>
            <a:normAutofit/>
          </a:bodyPr>
          <a:lstStyle/>
          <a:p>
            <a:r>
              <a:rPr lang="en-US" sz="3200" dirty="0"/>
              <a:t>All Contract:</a:t>
            </a:r>
          </a:p>
          <a:p>
            <a:pPr lvl="1"/>
            <a:r>
              <a:rPr lang="en-US" sz="3000" dirty="0"/>
              <a:t>Debarment and Suspension (2 CFR, Part 200, Appendix II(H))</a:t>
            </a:r>
          </a:p>
          <a:p>
            <a:pPr lvl="1"/>
            <a:r>
              <a:rPr lang="en-US" sz="3000" dirty="0"/>
              <a:t>Equal Employment Opportunity (2 CFR, Part 200, Appendix II(C))</a:t>
            </a:r>
          </a:p>
          <a:p>
            <a:pPr lvl="1"/>
            <a:r>
              <a:rPr lang="en-US" sz="3000" dirty="0"/>
              <a:t>Over $10,000 Termination for Cause or </a:t>
            </a:r>
            <a:r>
              <a:rPr lang="en-US" sz="3000" dirty="0" err="1"/>
              <a:t>Conveniece</a:t>
            </a:r>
            <a:r>
              <a:rPr lang="en-US" sz="3000" dirty="0"/>
              <a:t> (2CFR, Part 200 Appendix II(B))</a:t>
            </a:r>
          </a:p>
          <a:p>
            <a:pPr lvl="1"/>
            <a:r>
              <a:rPr lang="en-US" sz="3000" dirty="0"/>
              <a:t>Over $100,000 Byrd Anti-Lobbying Amendment (Title 31, United States Code, Section 1352; 2 CFR, Part 200, Appendix II(G))</a:t>
            </a:r>
          </a:p>
        </p:txBody>
      </p:sp>
      <p:sp>
        <p:nvSpPr>
          <p:cNvPr id="4" name="Date Placeholder 3">
            <a:extLst>
              <a:ext uri="{FF2B5EF4-FFF2-40B4-BE49-F238E27FC236}">
                <a16:creationId xmlns:a16="http://schemas.microsoft.com/office/drawing/2014/main" id="{481C0652-6A3B-4E91-996D-89B2D8D12341}"/>
              </a:ext>
            </a:extLst>
          </p:cNvPr>
          <p:cNvSpPr>
            <a:spLocks noGrp="1"/>
          </p:cNvSpPr>
          <p:nvPr>
            <p:ph type="dt" sz="half" idx="10"/>
          </p:nvPr>
        </p:nvSpPr>
        <p:spPr/>
        <p:txBody>
          <a:bodyPr/>
          <a:lstStyle/>
          <a:p>
            <a:fld id="{A81F09B9-4A00-4745-BC15-E5EA314B958F}" type="datetime1">
              <a:rPr lang="en-US" smtClean="0"/>
              <a:t>04/09/2019</a:t>
            </a:fld>
            <a:endParaRPr lang="en-US" dirty="0"/>
          </a:p>
        </p:txBody>
      </p:sp>
      <p:sp>
        <p:nvSpPr>
          <p:cNvPr id="5" name="Slide Number Placeholder 4">
            <a:extLst>
              <a:ext uri="{FF2B5EF4-FFF2-40B4-BE49-F238E27FC236}">
                <a16:creationId xmlns:a16="http://schemas.microsoft.com/office/drawing/2014/main" id="{6CA613D1-26E9-4DEF-8FA3-FDF1E7627FE5}"/>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00907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15B0-B8E5-4FC4-9237-EF984E37CFCC}"/>
              </a:ext>
            </a:extLst>
          </p:cNvPr>
          <p:cNvSpPr>
            <a:spLocks noGrp="1"/>
          </p:cNvSpPr>
          <p:nvPr>
            <p:ph type="title"/>
          </p:nvPr>
        </p:nvSpPr>
        <p:spPr/>
        <p:txBody>
          <a:bodyPr/>
          <a:lstStyle/>
          <a:p>
            <a:r>
              <a:rPr lang="en-US" dirty="0"/>
              <a:t>Contract Certifications	</a:t>
            </a:r>
          </a:p>
        </p:txBody>
      </p:sp>
      <p:sp>
        <p:nvSpPr>
          <p:cNvPr id="3" name="Content Placeholder 2">
            <a:extLst>
              <a:ext uri="{FF2B5EF4-FFF2-40B4-BE49-F238E27FC236}">
                <a16:creationId xmlns:a16="http://schemas.microsoft.com/office/drawing/2014/main" id="{F8FC38C0-F782-4F65-B529-601406F0D3D3}"/>
              </a:ext>
            </a:extLst>
          </p:cNvPr>
          <p:cNvSpPr>
            <a:spLocks noGrp="1"/>
          </p:cNvSpPr>
          <p:nvPr>
            <p:ph idx="1"/>
          </p:nvPr>
        </p:nvSpPr>
        <p:spPr/>
        <p:txBody>
          <a:bodyPr>
            <a:normAutofit/>
          </a:bodyPr>
          <a:lstStyle/>
          <a:p>
            <a:r>
              <a:rPr lang="en-US" sz="3200" dirty="0"/>
              <a:t>Contracts over $150,000 Clean Air Act and Federal Water Pollution Control Act (2 CFR, Part 200, Appendix II(G))</a:t>
            </a:r>
          </a:p>
          <a:p>
            <a:r>
              <a:rPr lang="en-US" sz="3200" dirty="0"/>
              <a:t>Contracts over the simplified acquisition threshold ($250,000) must address administrative, contractual or legal remedies if contractor violate or breach contract terms.  Must provide sanctions and penalties as appropriate (2 CFR, Part 200, Appendix II(A)).</a:t>
            </a:r>
          </a:p>
        </p:txBody>
      </p:sp>
      <p:sp>
        <p:nvSpPr>
          <p:cNvPr id="4" name="Date Placeholder 3">
            <a:extLst>
              <a:ext uri="{FF2B5EF4-FFF2-40B4-BE49-F238E27FC236}">
                <a16:creationId xmlns:a16="http://schemas.microsoft.com/office/drawing/2014/main" id="{1B8A23D9-4C22-419A-BA34-A5D91B8C3A2C}"/>
              </a:ext>
            </a:extLst>
          </p:cNvPr>
          <p:cNvSpPr>
            <a:spLocks noGrp="1"/>
          </p:cNvSpPr>
          <p:nvPr>
            <p:ph type="dt" sz="half" idx="10"/>
          </p:nvPr>
        </p:nvSpPr>
        <p:spPr/>
        <p:txBody>
          <a:bodyPr/>
          <a:lstStyle/>
          <a:p>
            <a:fld id="{DEA5F71D-A013-48AC-BDB5-D7F5DD535DF8}" type="datetime1">
              <a:rPr lang="en-US" smtClean="0"/>
              <a:t>04/09/2019</a:t>
            </a:fld>
            <a:endParaRPr lang="en-US" dirty="0"/>
          </a:p>
        </p:txBody>
      </p:sp>
      <p:sp>
        <p:nvSpPr>
          <p:cNvPr id="5" name="Slide Number Placeholder 4">
            <a:extLst>
              <a:ext uri="{FF2B5EF4-FFF2-40B4-BE49-F238E27FC236}">
                <a16:creationId xmlns:a16="http://schemas.microsoft.com/office/drawing/2014/main" id="{0CD1EF5F-0691-4679-B034-48E03B1C00F7}"/>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141544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1951-919C-4CE6-A247-78280CCE9A9F}"/>
              </a:ext>
            </a:extLst>
          </p:cNvPr>
          <p:cNvSpPr>
            <a:spLocks noGrp="1"/>
          </p:cNvSpPr>
          <p:nvPr>
            <p:ph type="title"/>
          </p:nvPr>
        </p:nvSpPr>
        <p:spPr/>
        <p:txBody>
          <a:bodyPr/>
          <a:lstStyle/>
          <a:p>
            <a:r>
              <a:rPr lang="en-US" dirty="0"/>
              <a:t>Full and Open Competition</a:t>
            </a:r>
          </a:p>
        </p:txBody>
      </p:sp>
      <p:sp>
        <p:nvSpPr>
          <p:cNvPr id="3" name="Content Placeholder 2">
            <a:extLst>
              <a:ext uri="{FF2B5EF4-FFF2-40B4-BE49-F238E27FC236}">
                <a16:creationId xmlns:a16="http://schemas.microsoft.com/office/drawing/2014/main" id="{14995A0D-CCC1-4456-A656-5FC7053B1BBB}"/>
              </a:ext>
            </a:extLst>
          </p:cNvPr>
          <p:cNvSpPr>
            <a:spLocks noGrp="1"/>
          </p:cNvSpPr>
          <p:nvPr>
            <p:ph idx="1"/>
          </p:nvPr>
        </p:nvSpPr>
        <p:spPr/>
        <p:txBody>
          <a:bodyPr>
            <a:normAutofit/>
          </a:bodyPr>
          <a:lstStyle/>
          <a:p>
            <a:r>
              <a:rPr lang="en-US" sz="3200" dirty="0"/>
              <a:t>All potential suppliers are on a level playing field.</a:t>
            </a:r>
          </a:p>
          <a:p>
            <a:r>
              <a:rPr lang="en-US" sz="3200" dirty="0"/>
              <a:t>Fairness and integrity in all aspects of the procurement process is critical for full and open competition.</a:t>
            </a:r>
          </a:p>
          <a:p>
            <a:r>
              <a:rPr lang="en-US" sz="3200" dirty="0"/>
              <a:t>Competition ensures agencies are able to purchase high quality goods and services at the lowest possible price.</a:t>
            </a:r>
          </a:p>
          <a:p>
            <a:r>
              <a:rPr lang="en-US" sz="3200" dirty="0"/>
              <a:t>2 CFR, Section 200.319</a:t>
            </a:r>
          </a:p>
        </p:txBody>
      </p:sp>
      <p:sp>
        <p:nvSpPr>
          <p:cNvPr id="4" name="Date Placeholder 3">
            <a:extLst>
              <a:ext uri="{FF2B5EF4-FFF2-40B4-BE49-F238E27FC236}">
                <a16:creationId xmlns:a16="http://schemas.microsoft.com/office/drawing/2014/main" id="{69C9B50D-A6BD-4EAF-9CA8-F8CB3C3B282B}"/>
              </a:ext>
            </a:extLst>
          </p:cNvPr>
          <p:cNvSpPr>
            <a:spLocks noGrp="1"/>
          </p:cNvSpPr>
          <p:nvPr>
            <p:ph type="dt" sz="half" idx="10"/>
          </p:nvPr>
        </p:nvSpPr>
        <p:spPr/>
        <p:txBody>
          <a:bodyPr/>
          <a:lstStyle/>
          <a:p>
            <a:fld id="{6029325F-EC79-4DE3-A574-F2D2677EA763}" type="datetime1">
              <a:rPr lang="en-US" smtClean="0"/>
              <a:t>04/09/2019</a:t>
            </a:fld>
            <a:endParaRPr lang="en-US" dirty="0"/>
          </a:p>
        </p:txBody>
      </p:sp>
      <p:sp>
        <p:nvSpPr>
          <p:cNvPr id="5" name="Slide Number Placeholder 4">
            <a:extLst>
              <a:ext uri="{FF2B5EF4-FFF2-40B4-BE49-F238E27FC236}">
                <a16:creationId xmlns:a16="http://schemas.microsoft.com/office/drawing/2014/main" id="{90416FA2-E363-4CA8-BC9A-7BC030517B02}"/>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01832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B6E8-DD74-4BA6-8DB2-13A1F4384463}"/>
              </a:ext>
            </a:extLst>
          </p:cNvPr>
          <p:cNvSpPr>
            <a:spLocks noGrp="1"/>
          </p:cNvSpPr>
          <p:nvPr>
            <p:ph type="title"/>
          </p:nvPr>
        </p:nvSpPr>
        <p:spPr/>
        <p:txBody>
          <a:bodyPr/>
          <a:lstStyle/>
          <a:p>
            <a:r>
              <a:rPr lang="en-US" dirty="0"/>
              <a:t>Restricting Competition</a:t>
            </a:r>
          </a:p>
        </p:txBody>
      </p:sp>
      <p:sp>
        <p:nvSpPr>
          <p:cNvPr id="3" name="Content Placeholder 2">
            <a:extLst>
              <a:ext uri="{FF2B5EF4-FFF2-40B4-BE49-F238E27FC236}">
                <a16:creationId xmlns:a16="http://schemas.microsoft.com/office/drawing/2014/main" id="{B16F8E61-ECCD-4A2C-942C-A6CF2ADEE59E}"/>
              </a:ext>
            </a:extLst>
          </p:cNvPr>
          <p:cNvSpPr>
            <a:spLocks noGrp="1"/>
          </p:cNvSpPr>
          <p:nvPr>
            <p:ph idx="1"/>
          </p:nvPr>
        </p:nvSpPr>
        <p:spPr/>
        <p:txBody>
          <a:bodyPr>
            <a:normAutofit/>
          </a:bodyPr>
          <a:lstStyle/>
          <a:p>
            <a:r>
              <a:rPr lang="en-US" sz="3200" dirty="0"/>
              <a:t>Unreasonable requirements on vendors for vendors to qualify to do business.</a:t>
            </a:r>
          </a:p>
          <a:p>
            <a:r>
              <a:rPr lang="en-US" sz="3200" dirty="0"/>
              <a:t>Organizational conflicts of interest.</a:t>
            </a:r>
          </a:p>
          <a:p>
            <a:r>
              <a:rPr lang="en-US" sz="3200" dirty="0"/>
              <a:t>Having unnecessary bonding and experience requirements.</a:t>
            </a:r>
          </a:p>
          <a:p>
            <a:r>
              <a:rPr lang="en-US" sz="3200" dirty="0"/>
              <a:t>Specifying only brand name products instead of allowing an equal products.</a:t>
            </a:r>
          </a:p>
          <a:p>
            <a:pPr marL="0" indent="0">
              <a:buNone/>
            </a:pPr>
            <a:endParaRPr lang="en-US" sz="3200" dirty="0"/>
          </a:p>
        </p:txBody>
      </p:sp>
      <p:pic>
        <p:nvPicPr>
          <p:cNvPr id="4" name="Picture 3">
            <a:extLst>
              <a:ext uri="{FF2B5EF4-FFF2-40B4-BE49-F238E27FC236}">
                <a16:creationId xmlns:a16="http://schemas.microsoft.com/office/drawing/2014/main" id="{027080CB-852D-4FD4-A368-8E8D6CB33868}"/>
              </a:ext>
            </a:extLst>
          </p:cNvPr>
          <p:cNvPicPr>
            <a:picLocks noChangeAspect="1"/>
          </p:cNvPicPr>
          <p:nvPr/>
        </p:nvPicPr>
        <p:blipFill>
          <a:blip r:embed="rId3"/>
          <a:stretch>
            <a:fillRect/>
          </a:stretch>
        </p:blipFill>
        <p:spPr>
          <a:xfrm>
            <a:off x="7156224" y="5133848"/>
            <a:ext cx="4471875" cy="1701800"/>
          </a:xfrm>
          <a:prstGeom prst="rect">
            <a:avLst/>
          </a:prstGeom>
        </p:spPr>
      </p:pic>
      <p:sp>
        <p:nvSpPr>
          <p:cNvPr id="5" name="Date Placeholder 4">
            <a:extLst>
              <a:ext uri="{FF2B5EF4-FFF2-40B4-BE49-F238E27FC236}">
                <a16:creationId xmlns:a16="http://schemas.microsoft.com/office/drawing/2014/main" id="{F97FF09B-441D-448A-A93F-DC3BBBD2EBD7}"/>
              </a:ext>
            </a:extLst>
          </p:cNvPr>
          <p:cNvSpPr>
            <a:spLocks noGrp="1"/>
          </p:cNvSpPr>
          <p:nvPr>
            <p:ph type="dt" sz="half" idx="10"/>
          </p:nvPr>
        </p:nvSpPr>
        <p:spPr/>
        <p:txBody>
          <a:bodyPr/>
          <a:lstStyle/>
          <a:p>
            <a:fld id="{D49260BC-78B0-4453-9AEC-C98F2F4605A4}" type="datetime1">
              <a:rPr lang="en-US" smtClean="0"/>
              <a:t>04/09/2019</a:t>
            </a:fld>
            <a:endParaRPr lang="en-US" dirty="0"/>
          </a:p>
        </p:txBody>
      </p:sp>
      <p:sp>
        <p:nvSpPr>
          <p:cNvPr id="6" name="Slide Number Placeholder 5">
            <a:extLst>
              <a:ext uri="{FF2B5EF4-FFF2-40B4-BE49-F238E27FC236}">
                <a16:creationId xmlns:a16="http://schemas.microsoft.com/office/drawing/2014/main" id="{FF80DF5C-70CE-4B63-B6E4-6EDFEF62B6DA}"/>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092024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A249-7FD6-4E82-ABF1-E93ADD4F2883}"/>
              </a:ext>
            </a:extLst>
          </p:cNvPr>
          <p:cNvSpPr>
            <a:spLocks noGrp="1"/>
          </p:cNvSpPr>
          <p:nvPr>
            <p:ph type="title"/>
          </p:nvPr>
        </p:nvSpPr>
        <p:spPr/>
        <p:txBody>
          <a:bodyPr/>
          <a:lstStyle/>
          <a:p>
            <a:r>
              <a:rPr lang="en-US" dirty="0"/>
              <a:t>Contractor Involvement		</a:t>
            </a:r>
          </a:p>
        </p:txBody>
      </p:sp>
      <p:sp>
        <p:nvSpPr>
          <p:cNvPr id="3" name="Content Placeholder 2">
            <a:extLst>
              <a:ext uri="{FF2B5EF4-FFF2-40B4-BE49-F238E27FC236}">
                <a16:creationId xmlns:a16="http://schemas.microsoft.com/office/drawing/2014/main" id="{429C16AE-9CD1-46BE-AD27-68D33E4CA8CD}"/>
              </a:ext>
            </a:extLst>
          </p:cNvPr>
          <p:cNvSpPr>
            <a:spLocks noGrp="1"/>
          </p:cNvSpPr>
          <p:nvPr>
            <p:ph idx="1"/>
          </p:nvPr>
        </p:nvSpPr>
        <p:spPr>
          <a:xfrm>
            <a:off x="3869268" y="495300"/>
            <a:ext cx="7315200" cy="5489448"/>
          </a:xfrm>
        </p:spPr>
        <p:txBody>
          <a:bodyPr>
            <a:normAutofit/>
          </a:bodyPr>
          <a:lstStyle/>
          <a:p>
            <a:r>
              <a:rPr lang="en-US" sz="3200" dirty="0"/>
              <a:t>Contractors must be excluded from competing for a contract if they develop or write:</a:t>
            </a:r>
          </a:p>
          <a:p>
            <a:pPr lvl="1"/>
            <a:r>
              <a:rPr lang="en-US" sz="3000" dirty="0"/>
              <a:t>Specifications</a:t>
            </a:r>
          </a:p>
          <a:p>
            <a:pPr lvl="1"/>
            <a:r>
              <a:rPr lang="en-US" sz="3000" dirty="0"/>
              <a:t>Requirements</a:t>
            </a:r>
          </a:p>
          <a:p>
            <a:pPr lvl="1"/>
            <a:r>
              <a:rPr lang="en-US" sz="3000" dirty="0"/>
              <a:t>Scopes of Work</a:t>
            </a:r>
          </a:p>
          <a:p>
            <a:pPr lvl="1"/>
            <a:r>
              <a:rPr lang="en-US" sz="3000" dirty="0"/>
              <a:t>Invitation for Bids (IFB)</a:t>
            </a:r>
          </a:p>
          <a:p>
            <a:pPr lvl="1"/>
            <a:r>
              <a:rPr lang="en-US" sz="3000" dirty="0"/>
              <a:t>Request for Proposals (RFP</a:t>
            </a:r>
          </a:p>
          <a:p>
            <a:r>
              <a:rPr lang="en-US" sz="3200" dirty="0"/>
              <a:t>Program operator must develop the specification.</a:t>
            </a:r>
          </a:p>
        </p:txBody>
      </p:sp>
      <p:pic>
        <p:nvPicPr>
          <p:cNvPr id="4" name="Picture 3">
            <a:extLst>
              <a:ext uri="{FF2B5EF4-FFF2-40B4-BE49-F238E27FC236}">
                <a16:creationId xmlns:a16="http://schemas.microsoft.com/office/drawing/2014/main" id="{2A8CB9C2-2AD8-4016-84CF-EEBDF3E65131}"/>
              </a:ext>
            </a:extLst>
          </p:cNvPr>
          <p:cNvPicPr>
            <a:picLocks noChangeAspect="1"/>
          </p:cNvPicPr>
          <p:nvPr/>
        </p:nvPicPr>
        <p:blipFill>
          <a:blip r:embed="rId3"/>
          <a:stretch>
            <a:fillRect/>
          </a:stretch>
        </p:blipFill>
        <p:spPr>
          <a:xfrm>
            <a:off x="7997025" y="5208557"/>
            <a:ext cx="2057143" cy="1552381"/>
          </a:xfrm>
          <a:prstGeom prst="rect">
            <a:avLst/>
          </a:prstGeom>
        </p:spPr>
      </p:pic>
      <p:sp>
        <p:nvSpPr>
          <p:cNvPr id="5" name="Date Placeholder 4">
            <a:extLst>
              <a:ext uri="{FF2B5EF4-FFF2-40B4-BE49-F238E27FC236}">
                <a16:creationId xmlns:a16="http://schemas.microsoft.com/office/drawing/2014/main" id="{F7328EAF-BAC5-4591-A5EF-439D0FDC9D87}"/>
              </a:ext>
            </a:extLst>
          </p:cNvPr>
          <p:cNvSpPr>
            <a:spLocks noGrp="1"/>
          </p:cNvSpPr>
          <p:nvPr>
            <p:ph type="dt" sz="half" idx="10"/>
          </p:nvPr>
        </p:nvSpPr>
        <p:spPr/>
        <p:txBody>
          <a:bodyPr/>
          <a:lstStyle/>
          <a:p>
            <a:fld id="{F2772B2F-A398-4C6C-9A2D-674232F468F8}" type="datetime1">
              <a:rPr lang="en-US" smtClean="0"/>
              <a:t>04/09/2019</a:t>
            </a:fld>
            <a:endParaRPr lang="en-US" dirty="0"/>
          </a:p>
        </p:txBody>
      </p:sp>
      <p:sp>
        <p:nvSpPr>
          <p:cNvPr id="6" name="Slide Number Placeholder 5">
            <a:extLst>
              <a:ext uri="{FF2B5EF4-FFF2-40B4-BE49-F238E27FC236}">
                <a16:creationId xmlns:a16="http://schemas.microsoft.com/office/drawing/2014/main" id="{5F07F7F9-ACC8-4970-B5E5-4A298A886479}"/>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421609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9385-F49E-4838-A41E-AA146DCA072F}"/>
              </a:ext>
            </a:extLst>
          </p:cNvPr>
          <p:cNvSpPr>
            <a:spLocks noGrp="1"/>
          </p:cNvSpPr>
          <p:nvPr>
            <p:ph type="title"/>
          </p:nvPr>
        </p:nvSpPr>
        <p:spPr/>
        <p:txBody>
          <a:bodyPr/>
          <a:lstStyle/>
          <a:p>
            <a:r>
              <a:rPr lang="en-US" dirty="0"/>
              <a:t>Responsive and Responsible Vendor</a:t>
            </a:r>
          </a:p>
        </p:txBody>
      </p:sp>
      <p:sp>
        <p:nvSpPr>
          <p:cNvPr id="3" name="Content Placeholder 2">
            <a:extLst>
              <a:ext uri="{FF2B5EF4-FFF2-40B4-BE49-F238E27FC236}">
                <a16:creationId xmlns:a16="http://schemas.microsoft.com/office/drawing/2014/main" id="{A121E441-E428-47C3-970F-705003FEC0A4}"/>
              </a:ext>
            </a:extLst>
          </p:cNvPr>
          <p:cNvSpPr>
            <a:spLocks noGrp="1"/>
          </p:cNvSpPr>
          <p:nvPr>
            <p:ph idx="1"/>
          </p:nvPr>
        </p:nvSpPr>
        <p:spPr/>
        <p:txBody>
          <a:bodyPr>
            <a:normAutofit/>
          </a:bodyPr>
          <a:lstStyle/>
          <a:p>
            <a:r>
              <a:rPr lang="en-US" sz="3200" dirty="0"/>
              <a:t>Responsive: Vendor conforms to all the agencies stated terms and conditions.</a:t>
            </a:r>
          </a:p>
          <a:p>
            <a:r>
              <a:rPr lang="en-US" sz="3200" dirty="0"/>
              <a:t>Responsible: Vendor must be able to perform successfully under the terms and conditions of contract.</a:t>
            </a:r>
          </a:p>
          <a:p>
            <a:pPr marL="0" indent="0">
              <a:buNone/>
            </a:pPr>
            <a:endParaRPr lang="en-US" sz="3200" dirty="0"/>
          </a:p>
        </p:txBody>
      </p:sp>
      <p:pic>
        <p:nvPicPr>
          <p:cNvPr id="4" name="Picture 3">
            <a:extLst>
              <a:ext uri="{FF2B5EF4-FFF2-40B4-BE49-F238E27FC236}">
                <a16:creationId xmlns:a16="http://schemas.microsoft.com/office/drawing/2014/main" id="{BE5B6BFA-64F0-4453-AA5A-B3E282168599}"/>
              </a:ext>
            </a:extLst>
          </p:cNvPr>
          <p:cNvPicPr>
            <a:picLocks noChangeAspect="1"/>
          </p:cNvPicPr>
          <p:nvPr/>
        </p:nvPicPr>
        <p:blipFill>
          <a:blip r:embed="rId3"/>
          <a:stretch>
            <a:fillRect/>
          </a:stretch>
        </p:blipFill>
        <p:spPr>
          <a:xfrm>
            <a:off x="7898535" y="4711700"/>
            <a:ext cx="3085217" cy="1445120"/>
          </a:xfrm>
          <a:prstGeom prst="rect">
            <a:avLst/>
          </a:prstGeom>
        </p:spPr>
      </p:pic>
      <p:sp>
        <p:nvSpPr>
          <p:cNvPr id="5" name="Date Placeholder 4">
            <a:extLst>
              <a:ext uri="{FF2B5EF4-FFF2-40B4-BE49-F238E27FC236}">
                <a16:creationId xmlns:a16="http://schemas.microsoft.com/office/drawing/2014/main" id="{046D9587-8FF5-44E8-816F-A1C92F764144}"/>
              </a:ext>
            </a:extLst>
          </p:cNvPr>
          <p:cNvSpPr>
            <a:spLocks noGrp="1"/>
          </p:cNvSpPr>
          <p:nvPr>
            <p:ph type="dt" sz="half" idx="10"/>
          </p:nvPr>
        </p:nvSpPr>
        <p:spPr/>
        <p:txBody>
          <a:bodyPr/>
          <a:lstStyle/>
          <a:p>
            <a:fld id="{84F462CC-6F7C-4C99-A2E2-9E5EC58BA334}" type="datetime1">
              <a:rPr lang="en-US" smtClean="0"/>
              <a:t>04/09/2019</a:t>
            </a:fld>
            <a:endParaRPr lang="en-US" dirty="0"/>
          </a:p>
        </p:txBody>
      </p:sp>
      <p:sp>
        <p:nvSpPr>
          <p:cNvPr id="6" name="Slide Number Placeholder 5">
            <a:extLst>
              <a:ext uri="{FF2B5EF4-FFF2-40B4-BE49-F238E27FC236}">
                <a16:creationId xmlns:a16="http://schemas.microsoft.com/office/drawing/2014/main" id="{C5EAE68D-E419-46D2-B3E6-2088832390A1}"/>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200943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5A5F-D512-4C0E-B5E6-99613E0886B2}"/>
              </a:ext>
            </a:extLst>
          </p:cNvPr>
          <p:cNvSpPr>
            <a:spLocks noGrp="1"/>
          </p:cNvSpPr>
          <p:nvPr>
            <p:ph type="title"/>
          </p:nvPr>
        </p:nvSpPr>
        <p:spPr/>
        <p:txBody>
          <a:bodyPr/>
          <a:lstStyle/>
          <a:p>
            <a:r>
              <a:rPr lang="en-US" dirty="0"/>
              <a:t>Solicitations	</a:t>
            </a:r>
          </a:p>
        </p:txBody>
      </p:sp>
      <p:sp>
        <p:nvSpPr>
          <p:cNvPr id="3" name="Content Placeholder 2">
            <a:extLst>
              <a:ext uri="{FF2B5EF4-FFF2-40B4-BE49-F238E27FC236}">
                <a16:creationId xmlns:a16="http://schemas.microsoft.com/office/drawing/2014/main" id="{44759FA7-B26E-466B-B853-5FE07F4D8939}"/>
              </a:ext>
            </a:extLst>
          </p:cNvPr>
          <p:cNvSpPr>
            <a:spLocks noGrp="1"/>
          </p:cNvSpPr>
          <p:nvPr>
            <p:ph idx="1"/>
          </p:nvPr>
        </p:nvSpPr>
        <p:spPr/>
        <p:txBody>
          <a:bodyPr>
            <a:normAutofit/>
          </a:bodyPr>
          <a:lstStyle/>
          <a:p>
            <a:r>
              <a:rPr lang="en-US" sz="3200" dirty="0"/>
              <a:t>Document used by the agency to acquire goods, products or services.</a:t>
            </a:r>
          </a:p>
          <a:p>
            <a:r>
              <a:rPr lang="en-US" sz="3200" dirty="0"/>
              <a:t>Has a clear and accurate description of the technical needs for the product , material or service to be purchased.</a:t>
            </a:r>
          </a:p>
          <a:p>
            <a:r>
              <a:rPr lang="en-US" sz="3200" dirty="0"/>
              <a:t>Identifies all the requirements that the vendor must fulfill and all factors to be used in evaluating the solicitations or responses.</a:t>
            </a:r>
          </a:p>
        </p:txBody>
      </p:sp>
      <p:sp>
        <p:nvSpPr>
          <p:cNvPr id="4" name="Date Placeholder 3">
            <a:extLst>
              <a:ext uri="{FF2B5EF4-FFF2-40B4-BE49-F238E27FC236}">
                <a16:creationId xmlns:a16="http://schemas.microsoft.com/office/drawing/2014/main" id="{AA1F029E-EC00-4F5A-ADB3-B21438398396}"/>
              </a:ext>
            </a:extLst>
          </p:cNvPr>
          <p:cNvSpPr>
            <a:spLocks noGrp="1"/>
          </p:cNvSpPr>
          <p:nvPr>
            <p:ph type="dt" sz="half" idx="10"/>
          </p:nvPr>
        </p:nvSpPr>
        <p:spPr/>
        <p:txBody>
          <a:bodyPr/>
          <a:lstStyle/>
          <a:p>
            <a:fld id="{56B807E9-4680-4600-B70A-4692AF10449F}" type="datetime1">
              <a:rPr lang="en-US" smtClean="0"/>
              <a:t>04/09/2019</a:t>
            </a:fld>
            <a:endParaRPr lang="en-US" dirty="0"/>
          </a:p>
        </p:txBody>
      </p:sp>
      <p:sp>
        <p:nvSpPr>
          <p:cNvPr id="5" name="Slide Number Placeholder 4">
            <a:extLst>
              <a:ext uri="{FF2B5EF4-FFF2-40B4-BE49-F238E27FC236}">
                <a16:creationId xmlns:a16="http://schemas.microsoft.com/office/drawing/2014/main" id="{9170F9CC-D0BC-489A-B8FC-DAD68E601862}"/>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14127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7188-A6D7-4569-8C65-820112820B0E}"/>
              </a:ext>
            </a:extLst>
          </p:cNvPr>
          <p:cNvSpPr>
            <a:spLocks noGrp="1"/>
          </p:cNvSpPr>
          <p:nvPr>
            <p:ph type="title"/>
          </p:nvPr>
        </p:nvSpPr>
        <p:spPr/>
        <p:txBody>
          <a:bodyPr/>
          <a:lstStyle/>
          <a:p>
            <a:r>
              <a:rPr lang="en-US" dirty="0"/>
              <a:t>Two Types of Formal Solicitation Tools</a:t>
            </a:r>
          </a:p>
        </p:txBody>
      </p:sp>
      <p:sp>
        <p:nvSpPr>
          <p:cNvPr id="3" name="Content Placeholder 2">
            <a:extLst>
              <a:ext uri="{FF2B5EF4-FFF2-40B4-BE49-F238E27FC236}">
                <a16:creationId xmlns:a16="http://schemas.microsoft.com/office/drawing/2014/main" id="{24540518-EA68-4AD3-823A-6EB6B7D2A379}"/>
              </a:ext>
            </a:extLst>
          </p:cNvPr>
          <p:cNvSpPr>
            <a:spLocks noGrp="1"/>
          </p:cNvSpPr>
          <p:nvPr>
            <p:ph idx="1"/>
          </p:nvPr>
        </p:nvSpPr>
        <p:spPr>
          <a:xfrm>
            <a:off x="3956924" y="-520700"/>
            <a:ext cx="7315200" cy="6505448"/>
          </a:xfrm>
        </p:spPr>
        <p:txBody>
          <a:bodyPr>
            <a:normAutofit/>
          </a:bodyPr>
          <a:lstStyle/>
          <a:p>
            <a:r>
              <a:rPr lang="en-US" sz="3200" dirty="0"/>
              <a:t>Invitation for Bid (IFB)</a:t>
            </a:r>
          </a:p>
          <a:p>
            <a:pPr lvl="1"/>
            <a:r>
              <a:rPr lang="en-US" sz="3000" dirty="0"/>
              <a:t>Competitive Sealed Bid</a:t>
            </a:r>
          </a:p>
          <a:p>
            <a:pPr lvl="1"/>
            <a:endParaRPr lang="en-US" sz="3000" dirty="0"/>
          </a:p>
          <a:p>
            <a:pPr lvl="1"/>
            <a:endParaRPr lang="en-US" sz="3000" dirty="0"/>
          </a:p>
          <a:p>
            <a:pPr marL="502920" lvl="1" indent="0">
              <a:buNone/>
            </a:pPr>
            <a:endParaRPr lang="en-US" sz="3000" dirty="0"/>
          </a:p>
          <a:p>
            <a:r>
              <a:rPr lang="en-US" sz="3200" dirty="0"/>
              <a:t>Request for Proposal (RFP)</a:t>
            </a:r>
          </a:p>
          <a:p>
            <a:pPr lvl="1"/>
            <a:r>
              <a:rPr lang="en-US" sz="3000" dirty="0"/>
              <a:t>Competitive Proposal</a:t>
            </a:r>
          </a:p>
        </p:txBody>
      </p:sp>
      <p:pic>
        <p:nvPicPr>
          <p:cNvPr id="4" name="Picture 3">
            <a:extLst>
              <a:ext uri="{FF2B5EF4-FFF2-40B4-BE49-F238E27FC236}">
                <a16:creationId xmlns:a16="http://schemas.microsoft.com/office/drawing/2014/main" id="{2C28ECBA-4BCD-4F47-866A-5D452297DA4B}"/>
              </a:ext>
            </a:extLst>
          </p:cNvPr>
          <p:cNvPicPr>
            <a:picLocks noChangeAspect="1"/>
          </p:cNvPicPr>
          <p:nvPr/>
        </p:nvPicPr>
        <p:blipFill>
          <a:blip r:embed="rId3"/>
          <a:stretch>
            <a:fillRect/>
          </a:stretch>
        </p:blipFill>
        <p:spPr>
          <a:xfrm>
            <a:off x="8774951" y="1726519"/>
            <a:ext cx="2115173" cy="1697909"/>
          </a:xfrm>
          <a:prstGeom prst="rect">
            <a:avLst/>
          </a:prstGeom>
        </p:spPr>
      </p:pic>
      <p:pic>
        <p:nvPicPr>
          <p:cNvPr id="5" name="Picture 4">
            <a:extLst>
              <a:ext uri="{FF2B5EF4-FFF2-40B4-BE49-F238E27FC236}">
                <a16:creationId xmlns:a16="http://schemas.microsoft.com/office/drawing/2014/main" id="{A2D23AFB-6D2B-4679-BD0A-8DA692465BDB}"/>
              </a:ext>
            </a:extLst>
          </p:cNvPr>
          <p:cNvPicPr>
            <a:picLocks noChangeAspect="1"/>
          </p:cNvPicPr>
          <p:nvPr/>
        </p:nvPicPr>
        <p:blipFill>
          <a:blip r:embed="rId4"/>
          <a:stretch>
            <a:fillRect/>
          </a:stretch>
        </p:blipFill>
        <p:spPr>
          <a:xfrm>
            <a:off x="8235077" y="4473663"/>
            <a:ext cx="3194923" cy="1812837"/>
          </a:xfrm>
          <a:prstGeom prst="rect">
            <a:avLst/>
          </a:prstGeom>
        </p:spPr>
      </p:pic>
      <p:sp>
        <p:nvSpPr>
          <p:cNvPr id="6" name="Date Placeholder 5">
            <a:extLst>
              <a:ext uri="{FF2B5EF4-FFF2-40B4-BE49-F238E27FC236}">
                <a16:creationId xmlns:a16="http://schemas.microsoft.com/office/drawing/2014/main" id="{A2247941-57F1-4304-A6BE-69501BD1E215}"/>
              </a:ext>
            </a:extLst>
          </p:cNvPr>
          <p:cNvSpPr>
            <a:spLocks noGrp="1"/>
          </p:cNvSpPr>
          <p:nvPr>
            <p:ph type="dt" sz="half" idx="10"/>
          </p:nvPr>
        </p:nvSpPr>
        <p:spPr/>
        <p:txBody>
          <a:bodyPr/>
          <a:lstStyle/>
          <a:p>
            <a:fld id="{BC09C00B-CD74-490B-8E44-50024DE62474}" type="datetime1">
              <a:rPr lang="en-US" smtClean="0"/>
              <a:t>04/09/2019</a:t>
            </a:fld>
            <a:endParaRPr lang="en-US" dirty="0"/>
          </a:p>
        </p:txBody>
      </p:sp>
      <p:sp>
        <p:nvSpPr>
          <p:cNvPr id="7" name="Slide Number Placeholder 6">
            <a:extLst>
              <a:ext uri="{FF2B5EF4-FFF2-40B4-BE49-F238E27FC236}">
                <a16:creationId xmlns:a16="http://schemas.microsoft.com/office/drawing/2014/main" id="{25315756-4E80-46DE-8395-5F9A35585F28}"/>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302177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7420-3793-4A62-9CE8-C44E4020CE26}"/>
              </a:ext>
            </a:extLst>
          </p:cNvPr>
          <p:cNvSpPr>
            <a:spLocks noGrp="1"/>
          </p:cNvSpPr>
          <p:nvPr>
            <p:ph type="title"/>
          </p:nvPr>
        </p:nvSpPr>
        <p:spPr/>
        <p:txBody>
          <a:bodyPr/>
          <a:lstStyle/>
          <a:p>
            <a:r>
              <a:rPr lang="en-US" dirty="0"/>
              <a:t>Training Objectives			</a:t>
            </a:r>
          </a:p>
        </p:txBody>
      </p:sp>
      <p:sp>
        <p:nvSpPr>
          <p:cNvPr id="3" name="Content Placeholder 2">
            <a:extLst>
              <a:ext uri="{FF2B5EF4-FFF2-40B4-BE49-F238E27FC236}">
                <a16:creationId xmlns:a16="http://schemas.microsoft.com/office/drawing/2014/main" id="{69C2FA43-6656-4B88-A2BC-C87D4355A662}"/>
              </a:ext>
            </a:extLst>
          </p:cNvPr>
          <p:cNvSpPr>
            <a:spLocks noGrp="1"/>
          </p:cNvSpPr>
          <p:nvPr>
            <p:ph idx="1"/>
          </p:nvPr>
        </p:nvSpPr>
        <p:spPr>
          <a:xfrm>
            <a:off x="3869268" y="2351314"/>
            <a:ext cx="7315200" cy="3633434"/>
          </a:xfrm>
        </p:spPr>
        <p:txBody>
          <a:bodyPr>
            <a:normAutofit/>
          </a:bodyPr>
          <a:lstStyle/>
          <a:p>
            <a:r>
              <a:rPr lang="en-US" sz="3200" dirty="0"/>
              <a:t>Understand when Agencies must use the formal procurement method.</a:t>
            </a:r>
          </a:p>
          <a:p>
            <a:r>
              <a:rPr lang="en-US" sz="3200" dirty="0"/>
              <a:t>Identify the four principles of procurement</a:t>
            </a:r>
          </a:p>
          <a:p>
            <a:r>
              <a:rPr lang="en-US" sz="3200" dirty="0"/>
              <a:t>Understand when it is advantageous to use Invitation for Bids (IFB)</a:t>
            </a:r>
          </a:p>
          <a:p>
            <a:r>
              <a:rPr lang="en-US" sz="3200" dirty="0"/>
              <a:t>Five best practices and how to execute.</a:t>
            </a:r>
          </a:p>
          <a:p>
            <a:endParaRPr lang="en-US" sz="3200" dirty="0"/>
          </a:p>
          <a:p>
            <a:endParaRPr lang="en-US" sz="3200" dirty="0"/>
          </a:p>
        </p:txBody>
      </p:sp>
      <p:sp>
        <p:nvSpPr>
          <p:cNvPr id="12" name="Date Placeholder 11">
            <a:extLst>
              <a:ext uri="{FF2B5EF4-FFF2-40B4-BE49-F238E27FC236}">
                <a16:creationId xmlns:a16="http://schemas.microsoft.com/office/drawing/2014/main" id="{678276FE-A53A-48F0-9001-A7BD7A8C7C30}"/>
              </a:ext>
            </a:extLst>
          </p:cNvPr>
          <p:cNvSpPr>
            <a:spLocks noGrp="1"/>
          </p:cNvSpPr>
          <p:nvPr>
            <p:ph type="dt" sz="half" idx="10"/>
          </p:nvPr>
        </p:nvSpPr>
        <p:spPr/>
        <p:txBody>
          <a:bodyPr/>
          <a:lstStyle/>
          <a:p>
            <a:fld id="{A657423D-4CB9-492E-89A0-BF75CEFF71DD}" type="datetime1">
              <a:rPr lang="en-US" smtClean="0"/>
              <a:t>04/09/2019</a:t>
            </a:fld>
            <a:endParaRPr lang="en-US" dirty="0"/>
          </a:p>
        </p:txBody>
      </p:sp>
      <p:sp>
        <p:nvSpPr>
          <p:cNvPr id="13" name="Slide Number Placeholder 12">
            <a:extLst>
              <a:ext uri="{FF2B5EF4-FFF2-40B4-BE49-F238E27FC236}">
                <a16:creationId xmlns:a16="http://schemas.microsoft.com/office/drawing/2014/main" id="{AFDACDC2-B6DA-4061-A62E-FC9E65CEB0B0}"/>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73186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4691-A2F6-465D-98F2-7F93B15F256B}"/>
              </a:ext>
            </a:extLst>
          </p:cNvPr>
          <p:cNvSpPr>
            <a:spLocks noGrp="1"/>
          </p:cNvSpPr>
          <p:nvPr>
            <p:ph type="title"/>
          </p:nvPr>
        </p:nvSpPr>
        <p:spPr/>
        <p:txBody>
          <a:bodyPr/>
          <a:lstStyle/>
          <a:p>
            <a:r>
              <a:rPr lang="en-US" dirty="0"/>
              <a:t>IFB or RFP?</a:t>
            </a:r>
          </a:p>
        </p:txBody>
      </p:sp>
      <p:pic>
        <p:nvPicPr>
          <p:cNvPr id="4" name="Content Placeholder 3">
            <a:extLst>
              <a:ext uri="{FF2B5EF4-FFF2-40B4-BE49-F238E27FC236}">
                <a16:creationId xmlns:a16="http://schemas.microsoft.com/office/drawing/2014/main" id="{3CD374D5-CE9E-4F44-AD84-2596A89733D3}"/>
              </a:ext>
            </a:extLst>
          </p:cNvPr>
          <p:cNvPicPr>
            <a:picLocks noGrp="1" noChangeAspect="1"/>
          </p:cNvPicPr>
          <p:nvPr>
            <p:ph idx="1"/>
          </p:nvPr>
        </p:nvPicPr>
        <p:blipFill>
          <a:blip r:embed="rId3"/>
          <a:stretch>
            <a:fillRect/>
          </a:stretch>
        </p:blipFill>
        <p:spPr>
          <a:xfrm>
            <a:off x="4912615" y="1509561"/>
            <a:ext cx="6013847" cy="3838878"/>
          </a:xfrm>
          <a:prstGeom prst="rect">
            <a:avLst/>
          </a:prstGeom>
        </p:spPr>
      </p:pic>
      <p:sp>
        <p:nvSpPr>
          <p:cNvPr id="5" name="Date Placeholder 4">
            <a:extLst>
              <a:ext uri="{FF2B5EF4-FFF2-40B4-BE49-F238E27FC236}">
                <a16:creationId xmlns:a16="http://schemas.microsoft.com/office/drawing/2014/main" id="{49151965-F492-4E6A-8231-355CD913A617}"/>
              </a:ext>
            </a:extLst>
          </p:cNvPr>
          <p:cNvSpPr>
            <a:spLocks noGrp="1"/>
          </p:cNvSpPr>
          <p:nvPr>
            <p:ph type="dt" sz="half" idx="10"/>
          </p:nvPr>
        </p:nvSpPr>
        <p:spPr/>
        <p:txBody>
          <a:bodyPr/>
          <a:lstStyle/>
          <a:p>
            <a:fld id="{58C12AB1-95F4-44B6-83A6-E469B2687879}" type="datetime1">
              <a:rPr lang="en-US" smtClean="0"/>
              <a:t>04/09/2019</a:t>
            </a:fld>
            <a:endParaRPr lang="en-US" dirty="0"/>
          </a:p>
        </p:txBody>
      </p:sp>
      <p:sp>
        <p:nvSpPr>
          <p:cNvPr id="6" name="Slide Number Placeholder 5">
            <a:extLst>
              <a:ext uri="{FF2B5EF4-FFF2-40B4-BE49-F238E27FC236}">
                <a16:creationId xmlns:a16="http://schemas.microsoft.com/office/drawing/2014/main" id="{F37885D3-26BC-4A5C-8AAD-F483BEA62A26}"/>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204628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FB43-CB31-4738-BCCE-635F6AEB100D}"/>
              </a:ext>
            </a:extLst>
          </p:cNvPr>
          <p:cNvSpPr>
            <a:spLocks noGrp="1"/>
          </p:cNvSpPr>
          <p:nvPr>
            <p:ph type="title"/>
          </p:nvPr>
        </p:nvSpPr>
        <p:spPr/>
        <p:txBody>
          <a:bodyPr/>
          <a:lstStyle/>
          <a:p>
            <a:r>
              <a:rPr lang="en-US" dirty="0"/>
              <a:t>IFB	</a:t>
            </a:r>
          </a:p>
        </p:txBody>
      </p:sp>
      <p:sp>
        <p:nvSpPr>
          <p:cNvPr id="3" name="Content Placeholder 2">
            <a:extLst>
              <a:ext uri="{FF2B5EF4-FFF2-40B4-BE49-F238E27FC236}">
                <a16:creationId xmlns:a16="http://schemas.microsoft.com/office/drawing/2014/main" id="{E384079F-E882-4696-92B6-B82047FE6D9F}"/>
              </a:ext>
            </a:extLst>
          </p:cNvPr>
          <p:cNvSpPr>
            <a:spLocks noGrp="1"/>
          </p:cNvSpPr>
          <p:nvPr>
            <p:ph idx="1"/>
          </p:nvPr>
        </p:nvSpPr>
        <p:spPr>
          <a:xfrm>
            <a:off x="3869268" y="1123836"/>
            <a:ext cx="7315200" cy="5734164"/>
          </a:xfrm>
        </p:spPr>
        <p:txBody>
          <a:bodyPr>
            <a:normAutofit/>
          </a:bodyPr>
          <a:lstStyle/>
          <a:p>
            <a:r>
              <a:rPr lang="en-US" sz="3200" dirty="0"/>
              <a:t>No substantial difference among the goods or services in the specifications.</a:t>
            </a:r>
          </a:p>
          <a:p>
            <a:r>
              <a:rPr lang="en-US" sz="3200" dirty="0"/>
              <a:t>Key difference among responsive bids is price.</a:t>
            </a:r>
          </a:p>
          <a:p>
            <a:r>
              <a:rPr lang="en-US" sz="3200" dirty="0"/>
              <a:t>Program operator can clearly describe needs.</a:t>
            </a:r>
          </a:p>
          <a:p>
            <a:pPr lvl="1"/>
            <a:r>
              <a:rPr lang="en-US" sz="3000" dirty="0"/>
              <a:t>Contract is awarded to a responsive and responsible vendor.</a:t>
            </a:r>
          </a:p>
          <a:p>
            <a:pPr lvl="1"/>
            <a:r>
              <a:rPr lang="en-US" sz="3000" dirty="0"/>
              <a:t>Bid is awarded based on lowest in price.</a:t>
            </a:r>
          </a:p>
          <a:p>
            <a:endParaRPr lang="en-US" sz="3200" dirty="0"/>
          </a:p>
        </p:txBody>
      </p:sp>
      <p:sp>
        <p:nvSpPr>
          <p:cNvPr id="4" name="Date Placeholder 3">
            <a:extLst>
              <a:ext uri="{FF2B5EF4-FFF2-40B4-BE49-F238E27FC236}">
                <a16:creationId xmlns:a16="http://schemas.microsoft.com/office/drawing/2014/main" id="{B24EA810-B61B-40C7-BE5E-42C8854EDBD0}"/>
              </a:ext>
            </a:extLst>
          </p:cNvPr>
          <p:cNvSpPr>
            <a:spLocks noGrp="1"/>
          </p:cNvSpPr>
          <p:nvPr>
            <p:ph type="dt" sz="half" idx="10"/>
          </p:nvPr>
        </p:nvSpPr>
        <p:spPr/>
        <p:txBody>
          <a:bodyPr/>
          <a:lstStyle/>
          <a:p>
            <a:fld id="{362DFF74-76E4-48F7-ADAF-0023D1B8D681}" type="datetime1">
              <a:rPr lang="en-US" smtClean="0"/>
              <a:t>04/09/2019</a:t>
            </a:fld>
            <a:endParaRPr lang="en-US" dirty="0"/>
          </a:p>
        </p:txBody>
      </p:sp>
      <p:sp>
        <p:nvSpPr>
          <p:cNvPr id="5" name="Slide Number Placeholder 4">
            <a:extLst>
              <a:ext uri="{FF2B5EF4-FFF2-40B4-BE49-F238E27FC236}">
                <a16:creationId xmlns:a16="http://schemas.microsoft.com/office/drawing/2014/main" id="{607926F5-5A92-4D46-B0E9-0A70215D02D5}"/>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90582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0188-B81D-4A65-A9EA-C9BFA5352839}"/>
              </a:ext>
            </a:extLst>
          </p:cNvPr>
          <p:cNvSpPr>
            <a:spLocks noGrp="1"/>
          </p:cNvSpPr>
          <p:nvPr>
            <p:ph type="title"/>
          </p:nvPr>
        </p:nvSpPr>
        <p:spPr/>
        <p:txBody>
          <a:bodyPr/>
          <a:lstStyle/>
          <a:p>
            <a:r>
              <a:rPr lang="en-US" dirty="0"/>
              <a:t>IFB</a:t>
            </a:r>
          </a:p>
        </p:txBody>
      </p:sp>
      <p:sp>
        <p:nvSpPr>
          <p:cNvPr id="3" name="Content Placeholder 2">
            <a:extLst>
              <a:ext uri="{FF2B5EF4-FFF2-40B4-BE49-F238E27FC236}">
                <a16:creationId xmlns:a16="http://schemas.microsoft.com/office/drawing/2014/main" id="{5BBFBA0D-7642-41E8-97D2-1DA6FB07A51E}"/>
              </a:ext>
            </a:extLst>
          </p:cNvPr>
          <p:cNvSpPr>
            <a:spLocks noGrp="1"/>
          </p:cNvSpPr>
          <p:nvPr>
            <p:ph idx="1"/>
          </p:nvPr>
        </p:nvSpPr>
        <p:spPr/>
        <p:txBody>
          <a:bodyPr>
            <a:normAutofit/>
          </a:bodyPr>
          <a:lstStyle/>
          <a:p>
            <a:r>
              <a:rPr lang="en-US" sz="3600" dirty="0"/>
              <a:t>No negotiation of price or terms</a:t>
            </a:r>
          </a:p>
          <a:p>
            <a:r>
              <a:rPr lang="en-US" sz="3600" dirty="0"/>
              <a:t>Results in a fixed-price contract.</a:t>
            </a:r>
          </a:p>
          <a:p>
            <a:endParaRPr lang="en-US" sz="3600" dirty="0"/>
          </a:p>
          <a:p>
            <a:endParaRPr lang="en-US" sz="3600" dirty="0"/>
          </a:p>
        </p:txBody>
      </p:sp>
      <p:sp>
        <p:nvSpPr>
          <p:cNvPr id="4" name="Date Placeholder 3">
            <a:extLst>
              <a:ext uri="{FF2B5EF4-FFF2-40B4-BE49-F238E27FC236}">
                <a16:creationId xmlns:a16="http://schemas.microsoft.com/office/drawing/2014/main" id="{8754A92B-53AA-4643-B31E-96251D534A56}"/>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D66207BF-6F2C-4C7F-A347-489293F11922}"/>
              </a:ext>
            </a:extLst>
          </p:cNvPr>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6" name="Picture 5">
            <a:extLst>
              <a:ext uri="{FF2B5EF4-FFF2-40B4-BE49-F238E27FC236}">
                <a16:creationId xmlns:a16="http://schemas.microsoft.com/office/drawing/2014/main" id="{A0E41040-D80B-4BB5-8A7C-B82D05C4A704}"/>
              </a:ext>
            </a:extLst>
          </p:cNvPr>
          <p:cNvPicPr>
            <a:picLocks noChangeAspect="1"/>
          </p:cNvPicPr>
          <p:nvPr/>
        </p:nvPicPr>
        <p:blipFill>
          <a:blip r:embed="rId3"/>
          <a:stretch>
            <a:fillRect/>
          </a:stretch>
        </p:blipFill>
        <p:spPr>
          <a:xfrm>
            <a:off x="5486678" y="3575303"/>
            <a:ext cx="5036180" cy="2595246"/>
          </a:xfrm>
          <a:prstGeom prst="rect">
            <a:avLst/>
          </a:prstGeom>
        </p:spPr>
      </p:pic>
    </p:spTree>
    <p:extLst>
      <p:ext uri="{BB962C8B-B14F-4D97-AF65-F5344CB8AC3E}">
        <p14:creationId xmlns:p14="http://schemas.microsoft.com/office/powerpoint/2010/main" val="159146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D54E-6D28-483D-BBED-C6B03F9FF900}"/>
              </a:ext>
            </a:extLst>
          </p:cNvPr>
          <p:cNvSpPr>
            <a:spLocks noGrp="1"/>
          </p:cNvSpPr>
          <p:nvPr>
            <p:ph type="title"/>
          </p:nvPr>
        </p:nvSpPr>
        <p:spPr/>
        <p:txBody>
          <a:bodyPr/>
          <a:lstStyle/>
          <a:p>
            <a:r>
              <a:rPr lang="en-US" dirty="0"/>
              <a:t>IFB Conditions</a:t>
            </a:r>
          </a:p>
        </p:txBody>
      </p:sp>
      <p:sp>
        <p:nvSpPr>
          <p:cNvPr id="3" name="Content Placeholder 2">
            <a:extLst>
              <a:ext uri="{FF2B5EF4-FFF2-40B4-BE49-F238E27FC236}">
                <a16:creationId xmlns:a16="http://schemas.microsoft.com/office/drawing/2014/main" id="{E58690A9-0445-4608-8AD9-6CCDF15B52AC}"/>
              </a:ext>
            </a:extLst>
          </p:cNvPr>
          <p:cNvSpPr>
            <a:spLocks noGrp="1"/>
          </p:cNvSpPr>
          <p:nvPr>
            <p:ph idx="1"/>
          </p:nvPr>
        </p:nvSpPr>
        <p:spPr>
          <a:xfrm>
            <a:off x="3856568" y="634999"/>
            <a:ext cx="7315200" cy="6086475"/>
          </a:xfrm>
        </p:spPr>
        <p:txBody>
          <a:bodyPr>
            <a:normAutofit lnSpcReduction="10000"/>
          </a:bodyPr>
          <a:lstStyle/>
          <a:p>
            <a:r>
              <a:rPr lang="en-US" sz="3600" dirty="0"/>
              <a:t>2 CFR 200.320(c) – Three conditions that should be present.</a:t>
            </a:r>
          </a:p>
          <a:p>
            <a:pPr marL="0" indent="0">
              <a:buNone/>
            </a:pPr>
            <a:endParaRPr lang="en-US" sz="3600" dirty="0"/>
          </a:p>
          <a:p>
            <a:pPr lvl="1"/>
            <a:r>
              <a:rPr lang="en-US" sz="3400" dirty="0"/>
              <a:t>Complete, adequate and realistic specification is available.</a:t>
            </a:r>
          </a:p>
          <a:p>
            <a:pPr lvl="1"/>
            <a:r>
              <a:rPr lang="en-US" sz="3400" dirty="0"/>
              <a:t>Two or more responsive vendors are willing and able to compete for the business.</a:t>
            </a:r>
          </a:p>
          <a:p>
            <a:pPr lvl="1"/>
            <a:r>
              <a:rPr lang="en-US" sz="3400" dirty="0"/>
              <a:t>The purchase lends itself to a firm, fixed price contract and award of the contract can be made principally on the basis of price.</a:t>
            </a:r>
          </a:p>
        </p:txBody>
      </p:sp>
      <p:sp>
        <p:nvSpPr>
          <p:cNvPr id="4" name="Date Placeholder 3">
            <a:extLst>
              <a:ext uri="{FF2B5EF4-FFF2-40B4-BE49-F238E27FC236}">
                <a16:creationId xmlns:a16="http://schemas.microsoft.com/office/drawing/2014/main" id="{DC348EA6-BEDE-4E4E-9BCC-473D150D5DF9}"/>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91426253-64FC-4AC9-B5B5-8D990D8A8546}"/>
              </a:ext>
            </a:extLst>
          </p:cNvPr>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418550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4643-AF35-4586-AF36-2409DAF6E757}"/>
              </a:ext>
            </a:extLst>
          </p:cNvPr>
          <p:cNvSpPr>
            <a:spLocks noGrp="1"/>
          </p:cNvSpPr>
          <p:nvPr>
            <p:ph type="title"/>
          </p:nvPr>
        </p:nvSpPr>
        <p:spPr/>
        <p:txBody>
          <a:bodyPr/>
          <a:lstStyle/>
          <a:p>
            <a:r>
              <a:rPr lang="en-US" dirty="0"/>
              <a:t>RFP</a:t>
            </a:r>
          </a:p>
        </p:txBody>
      </p:sp>
      <p:sp>
        <p:nvSpPr>
          <p:cNvPr id="3" name="Content Placeholder 2">
            <a:extLst>
              <a:ext uri="{FF2B5EF4-FFF2-40B4-BE49-F238E27FC236}">
                <a16:creationId xmlns:a16="http://schemas.microsoft.com/office/drawing/2014/main" id="{D725A591-EAEE-408C-8BDD-71AC5C605583}"/>
              </a:ext>
            </a:extLst>
          </p:cNvPr>
          <p:cNvSpPr>
            <a:spLocks noGrp="1"/>
          </p:cNvSpPr>
          <p:nvPr>
            <p:ph idx="1"/>
          </p:nvPr>
        </p:nvSpPr>
        <p:spPr>
          <a:xfrm>
            <a:off x="3937000" y="800100"/>
            <a:ext cx="6235700" cy="6057900"/>
          </a:xfrm>
        </p:spPr>
        <p:txBody>
          <a:bodyPr>
            <a:normAutofit/>
          </a:bodyPr>
          <a:lstStyle/>
          <a:p>
            <a:r>
              <a:rPr lang="en-US" sz="3200" dirty="0"/>
              <a:t>The product or service varies among vendors</a:t>
            </a:r>
          </a:p>
          <a:p>
            <a:r>
              <a:rPr lang="en-US" sz="3200" dirty="0"/>
              <a:t>Price is the primary consideration, but only one of the considered criteria.</a:t>
            </a:r>
          </a:p>
          <a:p>
            <a:r>
              <a:rPr lang="en-US" sz="3200" dirty="0"/>
              <a:t>Negotiate price and other criteria before awarding.</a:t>
            </a:r>
          </a:p>
          <a:p>
            <a:r>
              <a:rPr lang="en-US" sz="3200" dirty="0"/>
              <a:t>Contracts are awarded to:</a:t>
            </a:r>
          </a:p>
          <a:p>
            <a:pPr lvl="1"/>
            <a:r>
              <a:rPr lang="en-US" sz="3000" dirty="0"/>
              <a:t>Responsive and responsible</a:t>
            </a:r>
          </a:p>
          <a:p>
            <a:pPr lvl="1"/>
            <a:r>
              <a:rPr lang="en-US" sz="3000" dirty="0"/>
              <a:t>Provides the value for the price.</a:t>
            </a:r>
          </a:p>
          <a:p>
            <a:endParaRPr lang="en-US" sz="3200" dirty="0"/>
          </a:p>
        </p:txBody>
      </p:sp>
      <p:sp>
        <p:nvSpPr>
          <p:cNvPr id="4" name="Date Placeholder 3">
            <a:extLst>
              <a:ext uri="{FF2B5EF4-FFF2-40B4-BE49-F238E27FC236}">
                <a16:creationId xmlns:a16="http://schemas.microsoft.com/office/drawing/2014/main" id="{BB8A12AD-6CC8-4E6F-9D0A-509AA38AE90A}"/>
              </a:ext>
            </a:extLst>
          </p:cNvPr>
          <p:cNvSpPr>
            <a:spLocks noGrp="1"/>
          </p:cNvSpPr>
          <p:nvPr>
            <p:ph type="dt" sz="half" idx="10"/>
          </p:nvPr>
        </p:nvSpPr>
        <p:spPr/>
        <p:txBody>
          <a:bodyPr/>
          <a:lstStyle/>
          <a:p>
            <a:fld id="{5FC22BF0-B579-4986-AE22-3B895AF2A72F}" type="datetime1">
              <a:rPr lang="en-US" smtClean="0"/>
              <a:t>04/09/2019</a:t>
            </a:fld>
            <a:endParaRPr lang="en-US" dirty="0"/>
          </a:p>
        </p:txBody>
      </p:sp>
      <p:sp>
        <p:nvSpPr>
          <p:cNvPr id="5" name="Slide Number Placeholder 4">
            <a:extLst>
              <a:ext uri="{FF2B5EF4-FFF2-40B4-BE49-F238E27FC236}">
                <a16:creationId xmlns:a16="http://schemas.microsoft.com/office/drawing/2014/main" id="{83204BE9-BAF1-477D-8AC1-82E4723765A9}"/>
              </a:ext>
            </a:extLst>
          </p:cNvPr>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6" name="Picture 5">
            <a:extLst>
              <a:ext uri="{FF2B5EF4-FFF2-40B4-BE49-F238E27FC236}">
                <a16:creationId xmlns:a16="http://schemas.microsoft.com/office/drawing/2014/main" id="{F0F59351-0B7E-40A6-B27C-DA6D9F473A16}"/>
              </a:ext>
            </a:extLst>
          </p:cNvPr>
          <p:cNvPicPr>
            <a:picLocks noChangeAspect="1"/>
          </p:cNvPicPr>
          <p:nvPr/>
        </p:nvPicPr>
        <p:blipFill>
          <a:blip r:embed="rId3"/>
          <a:stretch>
            <a:fillRect/>
          </a:stretch>
        </p:blipFill>
        <p:spPr>
          <a:xfrm>
            <a:off x="8839200" y="4911638"/>
            <a:ext cx="2345268" cy="1768026"/>
          </a:xfrm>
          <a:prstGeom prst="rect">
            <a:avLst/>
          </a:prstGeom>
        </p:spPr>
      </p:pic>
    </p:spTree>
    <p:extLst>
      <p:ext uri="{BB962C8B-B14F-4D97-AF65-F5344CB8AC3E}">
        <p14:creationId xmlns:p14="http://schemas.microsoft.com/office/powerpoint/2010/main" val="3823760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3FFF-F05D-439C-9E3F-75F348425042}"/>
              </a:ext>
            </a:extLst>
          </p:cNvPr>
          <p:cNvSpPr>
            <a:spLocks noGrp="1"/>
          </p:cNvSpPr>
          <p:nvPr>
            <p:ph type="title"/>
          </p:nvPr>
        </p:nvSpPr>
        <p:spPr/>
        <p:txBody>
          <a:bodyPr/>
          <a:lstStyle/>
          <a:p>
            <a:r>
              <a:rPr lang="en-US" dirty="0"/>
              <a:t>RFP</a:t>
            </a:r>
          </a:p>
        </p:txBody>
      </p:sp>
      <p:sp>
        <p:nvSpPr>
          <p:cNvPr id="3" name="Content Placeholder 2">
            <a:extLst>
              <a:ext uri="{FF2B5EF4-FFF2-40B4-BE49-F238E27FC236}">
                <a16:creationId xmlns:a16="http://schemas.microsoft.com/office/drawing/2014/main" id="{233F4F46-A587-4AF9-BB57-09724464AAA7}"/>
              </a:ext>
            </a:extLst>
          </p:cNvPr>
          <p:cNvSpPr>
            <a:spLocks noGrp="1"/>
          </p:cNvSpPr>
          <p:nvPr>
            <p:ph idx="1"/>
          </p:nvPr>
        </p:nvSpPr>
        <p:spPr/>
        <p:txBody>
          <a:bodyPr>
            <a:normAutofit/>
          </a:bodyPr>
          <a:lstStyle/>
          <a:p>
            <a:r>
              <a:rPr lang="en-US" sz="3200" dirty="0"/>
              <a:t>Results in a fixed-price or cost-reimbursable (cost plus a fixed fee) contract.</a:t>
            </a:r>
          </a:p>
          <a:p>
            <a:endParaRPr lang="en-US" sz="3200" dirty="0"/>
          </a:p>
          <a:p>
            <a:r>
              <a:rPr lang="en-US" sz="3200" dirty="0"/>
              <a:t>Cost plus percentage contracts are never allowed.</a:t>
            </a:r>
          </a:p>
          <a:p>
            <a:endParaRPr lang="en-US" sz="3200" dirty="0"/>
          </a:p>
          <a:p>
            <a:pPr marL="2743200" lvl="6" indent="0">
              <a:buNone/>
            </a:pPr>
            <a:r>
              <a:rPr lang="en-US" sz="6000" dirty="0">
                <a:latin typeface="Forte" panose="03060902040502070203" pitchFamily="66" charset="0"/>
              </a:rPr>
              <a:t>Never – Ever!</a:t>
            </a:r>
          </a:p>
        </p:txBody>
      </p:sp>
      <p:sp>
        <p:nvSpPr>
          <p:cNvPr id="5" name="Date Placeholder 4">
            <a:extLst>
              <a:ext uri="{FF2B5EF4-FFF2-40B4-BE49-F238E27FC236}">
                <a16:creationId xmlns:a16="http://schemas.microsoft.com/office/drawing/2014/main" id="{B189BE21-27D6-41A1-A2D7-688C0FECF54C}"/>
              </a:ext>
            </a:extLst>
          </p:cNvPr>
          <p:cNvSpPr>
            <a:spLocks noGrp="1"/>
          </p:cNvSpPr>
          <p:nvPr>
            <p:ph type="dt" sz="half" idx="10"/>
          </p:nvPr>
        </p:nvSpPr>
        <p:spPr/>
        <p:txBody>
          <a:bodyPr/>
          <a:lstStyle/>
          <a:p>
            <a:fld id="{A4A39C21-DEF1-4A7F-A64D-7D516446FF88}" type="datetime1">
              <a:rPr lang="en-US" smtClean="0"/>
              <a:t>04/09/2019</a:t>
            </a:fld>
            <a:endParaRPr lang="en-US" dirty="0"/>
          </a:p>
        </p:txBody>
      </p:sp>
      <p:sp>
        <p:nvSpPr>
          <p:cNvPr id="6" name="Slide Number Placeholder 5">
            <a:extLst>
              <a:ext uri="{FF2B5EF4-FFF2-40B4-BE49-F238E27FC236}">
                <a16:creationId xmlns:a16="http://schemas.microsoft.com/office/drawing/2014/main" id="{B7B65A84-6F70-4DBA-A264-130BFC171EAE}"/>
              </a:ext>
            </a:extLst>
          </p:cNvPr>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1438917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445D-A347-4E5A-87BF-00808652A80F}"/>
              </a:ext>
            </a:extLst>
          </p:cNvPr>
          <p:cNvSpPr>
            <a:spLocks noGrp="1"/>
          </p:cNvSpPr>
          <p:nvPr>
            <p:ph type="title"/>
          </p:nvPr>
        </p:nvSpPr>
        <p:spPr/>
        <p:txBody>
          <a:bodyPr/>
          <a:lstStyle/>
          <a:p>
            <a:r>
              <a:rPr lang="en-US" dirty="0"/>
              <a:t>RFP	Example</a:t>
            </a:r>
          </a:p>
        </p:txBody>
      </p:sp>
      <p:sp>
        <p:nvSpPr>
          <p:cNvPr id="3" name="Content Placeholder 2">
            <a:extLst>
              <a:ext uri="{FF2B5EF4-FFF2-40B4-BE49-F238E27FC236}">
                <a16:creationId xmlns:a16="http://schemas.microsoft.com/office/drawing/2014/main" id="{CE6F3418-B1F3-494F-817B-F11C9993F6A9}"/>
              </a:ext>
            </a:extLst>
          </p:cNvPr>
          <p:cNvSpPr>
            <a:spLocks noGrp="1"/>
          </p:cNvSpPr>
          <p:nvPr>
            <p:ph idx="1"/>
          </p:nvPr>
        </p:nvSpPr>
        <p:spPr>
          <a:xfrm>
            <a:off x="3869268" y="698500"/>
            <a:ext cx="7315200" cy="5854700"/>
          </a:xfrm>
        </p:spPr>
        <p:txBody>
          <a:bodyPr>
            <a:normAutofit/>
          </a:bodyPr>
          <a:lstStyle/>
          <a:p>
            <a:r>
              <a:rPr lang="en-US" sz="3600" dirty="0"/>
              <a:t>Kitchen remodel</a:t>
            </a:r>
          </a:p>
          <a:p>
            <a:pPr lvl="1"/>
            <a:r>
              <a:rPr lang="en-US" sz="3400" dirty="0"/>
              <a:t>Program operator unsure of their needs and cannot write a clear specification.</a:t>
            </a:r>
          </a:p>
          <a:p>
            <a:pPr lvl="1"/>
            <a:r>
              <a:rPr lang="en-US" sz="3400" dirty="0"/>
              <a:t>Vendors will propose to complete the remodel and the cost will be significantly different.</a:t>
            </a:r>
          </a:p>
          <a:p>
            <a:pPr lvl="1"/>
            <a:r>
              <a:rPr lang="en-US" sz="3400" dirty="0"/>
              <a:t>Award cannot be based on price alone:</a:t>
            </a:r>
          </a:p>
          <a:p>
            <a:pPr lvl="2"/>
            <a:r>
              <a:rPr lang="en-US" sz="3200" dirty="0"/>
              <a:t>Most advantageous for agency</a:t>
            </a:r>
          </a:p>
          <a:p>
            <a:pPr lvl="2"/>
            <a:r>
              <a:rPr lang="en-US" sz="3200" dirty="0"/>
              <a:t>Price and other factors considered</a:t>
            </a:r>
          </a:p>
        </p:txBody>
      </p:sp>
      <p:sp>
        <p:nvSpPr>
          <p:cNvPr id="4" name="Date Placeholder 3">
            <a:extLst>
              <a:ext uri="{FF2B5EF4-FFF2-40B4-BE49-F238E27FC236}">
                <a16:creationId xmlns:a16="http://schemas.microsoft.com/office/drawing/2014/main" id="{43655D45-E7E6-49E8-B2ED-C608AA11E0F5}"/>
              </a:ext>
            </a:extLst>
          </p:cNvPr>
          <p:cNvSpPr>
            <a:spLocks noGrp="1"/>
          </p:cNvSpPr>
          <p:nvPr>
            <p:ph type="dt" sz="half" idx="10"/>
          </p:nvPr>
        </p:nvSpPr>
        <p:spPr/>
        <p:txBody>
          <a:bodyPr/>
          <a:lstStyle/>
          <a:p>
            <a:fld id="{2BAE2570-03B9-4E77-961A-ECE945C920A0}" type="datetime1">
              <a:rPr lang="en-US" smtClean="0"/>
              <a:t>04/09/2019</a:t>
            </a:fld>
            <a:endParaRPr lang="en-US" dirty="0"/>
          </a:p>
        </p:txBody>
      </p:sp>
      <p:sp>
        <p:nvSpPr>
          <p:cNvPr id="5" name="Slide Number Placeholder 4">
            <a:extLst>
              <a:ext uri="{FF2B5EF4-FFF2-40B4-BE49-F238E27FC236}">
                <a16:creationId xmlns:a16="http://schemas.microsoft.com/office/drawing/2014/main" id="{22951C5C-B4BE-4E23-8712-9C969E689C75}"/>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413943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B7FE-A5D5-4A3A-865B-558A1654E97B}"/>
              </a:ext>
            </a:extLst>
          </p:cNvPr>
          <p:cNvSpPr>
            <a:spLocks noGrp="1"/>
          </p:cNvSpPr>
          <p:nvPr>
            <p:ph type="title"/>
          </p:nvPr>
        </p:nvSpPr>
        <p:spPr/>
        <p:txBody>
          <a:bodyPr/>
          <a:lstStyle/>
          <a:p>
            <a:r>
              <a:rPr lang="en-US" dirty="0"/>
              <a:t>RFP Instead of IFB</a:t>
            </a:r>
          </a:p>
        </p:txBody>
      </p:sp>
      <p:sp>
        <p:nvSpPr>
          <p:cNvPr id="3" name="Content Placeholder 2">
            <a:extLst>
              <a:ext uri="{FF2B5EF4-FFF2-40B4-BE49-F238E27FC236}">
                <a16:creationId xmlns:a16="http://schemas.microsoft.com/office/drawing/2014/main" id="{E85F5E49-DD26-49C8-A754-828AEE8B5930}"/>
              </a:ext>
            </a:extLst>
          </p:cNvPr>
          <p:cNvSpPr>
            <a:spLocks noGrp="1"/>
          </p:cNvSpPr>
          <p:nvPr>
            <p:ph idx="1"/>
          </p:nvPr>
        </p:nvSpPr>
        <p:spPr/>
        <p:txBody>
          <a:bodyPr>
            <a:normAutofit/>
          </a:bodyPr>
          <a:lstStyle/>
          <a:p>
            <a:r>
              <a:rPr lang="en-US" sz="3600" dirty="0"/>
              <a:t>There are times when the program operator may want to use and RFP even when the three conditions for using an IFB are present.</a:t>
            </a:r>
          </a:p>
          <a:p>
            <a:endParaRPr lang="en-US" sz="3600" dirty="0"/>
          </a:p>
        </p:txBody>
      </p:sp>
      <p:sp>
        <p:nvSpPr>
          <p:cNvPr id="4" name="Date Placeholder 3">
            <a:extLst>
              <a:ext uri="{FF2B5EF4-FFF2-40B4-BE49-F238E27FC236}">
                <a16:creationId xmlns:a16="http://schemas.microsoft.com/office/drawing/2014/main" id="{FA9762DE-38D8-40A4-BA1D-C9403EE19EE8}"/>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0AE9E32D-DA03-4001-AD3E-D3E7839F442A}"/>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58003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B072-C9D2-442D-87BB-D97634BE5304}"/>
              </a:ext>
            </a:extLst>
          </p:cNvPr>
          <p:cNvSpPr>
            <a:spLocks noGrp="1"/>
          </p:cNvSpPr>
          <p:nvPr>
            <p:ph type="title"/>
          </p:nvPr>
        </p:nvSpPr>
        <p:spPr/>
        <p:txBody>
          <a:bodyPr/>
          <a:lstStyle/>
          <a:p>
            <a:r>
              <a:rPr lang="en-US" dirty="0"/>
              <a:t>RFP Instead of IFB Example</a:t>
            </a:r>
          </a:p>
        </p:txBody>
      </p:sp>
      <p:sp>
        <p:nvSpPr>
          <p:cNvPr id="3" name="Content Placeholder 2">
            <a:extLst>
              <a:ext uri="{FF2B5EF4-FFF2-40B4-BE49-F238E27FC236}">
                <a16:creationId xmlns:a16="http://schemas.microsoft.com/office/drawing/2014/main" id="{BAE92461-B4CF-41A5-A5F8-BB37F304E0E1}"/>
              </a:ext>
            </a:extLst>
          </p:cNvPr>
          <p:cNvSpPr>
            <a:spLocks noGrp="1"/>
          </p:cNvSpPr>
          <p:nvPr>
            <p:ph idx="1"/>
          </p:nvPr>
        </p:nvSpPr>
        <p:spPr/>
        <p:txBody>
          <a:bodyPr>
            <a:normAutofit/>
          </a:bodyPr>
          <a:lstStyle/>
          <a:p>
            <a:r>
              <a:rPr lang="en-US" sz="3600" dirty="0"/>
              <a:t>Example: Program operator wants to evaluate criteria, such as a taste test pizza, on a scale using an RFP.</a:t>
            </a:r>
          </a:p>
          <a:p>
            <a:r>
              <a:rPr lang="en-US" sz="3600" dirty="0"/>
              <a:t>It is always allowable to use an RFP, even though an IFB could be used.</a:t>
            </a:r>
          </a:p>
        </p:txBody>
      </p:sp>
      <p:sp>
        <p:nvSpPr>
          <p:cNvPr id="4" name="Date Placeholder 3">
            <a:extLst>
              <a:ext uri="{FF2B5EF4-FFF2-40B4-BE49-F238E27FC236}">
                <a16:creationId xmlns:a16="http://schemas.microsoft.com/office/drawing/2014/main" id="{5BC70354-8202-4807-9E5C-BB205CFE937F}"/>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A5067A93-30F7-45C3-B32A-A2244E8C3C80}"/>
              </a:ext>
            </a:extLst>
          </p:cNvPr>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7" name="Picture 6">
            <a:extLst>
              <a:ext uri="{FF2B5EF4-FFF2-40B4-BE49-F238E27FC236}">
                <a16:creationId xmlns:a16="http://schemas.microsoft.com/office/drawing/2014/main" id="{FF3A8FD4-7338-4CE1-88D0-E9148C38B7A9}"/>
              </a:ext>
            </a:extLst>
          </p:cNvPr>
          <p:cNvPicPr>
            <a:picLocks noChangeAspect="1"/>
          </p:cNvPicPr>
          <p:nvPr/>
        </p:nvPicPr>
        <p:blipFill>
          <a:blip r:embed="rId3"/>
          <a:stretch>
            <a:fillRect/>
          </a:stretch>
        </p:blipFill>
        <p:spPr>
          <a:xfrm>
            <a:off x="7735887" y="4854575"/>
            <a:ext cx="3552825" cy="1866900"/>
          </a:xfrm>
          <a:prstGeom prst="rect">
            <a:avLst/>
          </a:prstGeom>
        </p:spPr>
      </p:pic>
    </p:spTree>
    <p:extLst>
      <p:ext uri="{BB962C8B-B14F-4D97-AF65-F5344CB8AC3E}">
        <p14:creationId xmlns:p14="http://schemas.microsoft.com/office/powerpoint/2010/main" val="380412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697C-0777-415F-A1AA-496A53B5E0DD}"/>
              </a:ext>
            </a:extLst>
          </p:cNvPr>
          <p:cNvSpPr>
            <a:spLocks noGrp="1"/>
          </p:cNvSpPr>
          <p:nvPr>
            <p:ph type="title"/>
          </p:nvPr>
        </p:nvSpPr>
        <p:spPr/>
        <p:txBody>
          <a:bodyPr/>
          <a:lstStyle/>
          <a:p>
            <a:r>
              <a:rPr lang="en-US" dirty="0"/>
              <a:t>Cost or Price Analysis	</a:t>
            </a:r>
          </a:p>
        </p:txBody>
      </p:sp>
      <p:sp>
        <p:nvSpPr>
          <p:cNvPr id="3" name="Content Placeholder 2">
            <a:extLst>
              <a:ext uri="{FF2B5EF4-FFF2-40B4-BE49-F238E27FC236}">
                <a16:creationId xmlns:a16="http://schemas.microsoft.com/office/drawing/2014/main" id="{12AC5373-B1D2-4C2A-AEE2-8FC16C50A24D}"/>
              </a:ext>
            </a:extLst>
          </p:cNvPr>
          <p:cNvSpPr>
            <a:spLocks noGrp="1"/>
          </p:cNvSpPr>
          <p:nvPr>
            <p:ph idx="1"/>
          </p:nvPr>
        </p:nvSpPr>
        <p:spPr>
          <a:xfrm>
            <a:off x="3869268" y="-114300"/>
            <a:ext cx="7315200" cy="6451600"/>
          </a:xfrm>
        </p:spPr>
        <p:txBody>
          <a:bodyPr>
            <a:normAutofit/>
          </a:bodyPr>
          <a:lstStyle/>
          <a:p>
            <a:r>
              <a:rPr lang="en-US" sz="3200" dirty="0"/>
              <a:t>Per 2 CFR, Section 200.323, program operators must:</a:t>
            </a:r>
          </a:p>
          <a:p>
            <a:pPr lvl="1"/>
            <a:r>
              <a:rPr lang="en-US" sz="3000" dirty="0"/>
              <a:t>Perform a cost/price analysis for every procurement action in excess of the small purchase threshold, including modification.</a:t>
            </a:r>
          </a:p>
          <a:p>
            <a:r>
              <a:rPr lang="en-US" sz="3200" dirty="0"/>
              <a:t>Independent estimates </a:t>
            </a:r>
            <a:r>
              <a:rPr lang="en-US" sz="3200" b="1" dirty="0"/>
              <a:t>before</a:t>
            </a:r>
            <a:r>
              <a:rPr lang="en-US" sz="3200" dirty="0"/>
              <a:t> receiving bids or proposals.</a:t>
            </a:r>
          </a:p>
          <a:p>
            <a:r>
              <a:rPr lang="en-US" sz="3200" dirty="0"/>
              <a:t>Tool to help determine the reasonableness of bids and proposals.</a:t>
            </a:r>
          </a:p>
        </p:txBody>
      </p:sp>
      <p:sp>
        <p:nvSpPr>
          <p:cNvPr id="4" name="Date Placeholder 3">
            <a:extLst>
              <a:ext uri="{FF2B5EF4-FFF2-40B4-BE49-F238E27FC236}">
                <a16:creationId xmlns:a16="http://schemas.microsoft.com/office/drawing/2014/main" id="{06F8985D-A7D3-42FD-AE48-CB6168AE03C6}"/>
              </a:ext>
            </a:extLst>
          </p:cNvPr>
          <p:cNvSpPr>
            <a:spLocks noGrp="1"/>
          </p:cNvSpPr>
          <p:nvPr>
            <p:ph type="dt" sz="half" idx="10"/>
          </p:nvPr>
        </p:nvSpPr>
        <p:spPr/>
        <p:txBody>
          <a:bodyPr/>
          <a:lstStyle/>
          <a:p>
            <a:fld id="{115B008C-E0CE-4D1D-B386-3203E8E2572A}" type="datetime1">
              <a:rPr lang="en-US" smtClean="0"/>
              <a:t>04/09/2019</a:t>
            </a:fld>
            <a:endParaRPr lang="en-US" dirty="0"/>
          </a:p>
        </p:txBody>
      </p:sp>
      <p:sp>
        <p:nvSpPr>
          <p:cNvPr id="5" name="Slide Number Placeholder 4">
            <a:extLst>
              <a:ext uri="{FF2B5EF4-FFF2-40B4-BE49-F238E27FC236}">
                <a16:creationId xmlns:a16="http://schemas.microsoft.com/office/drawing/2014/main" id="{B231D50E-30FA-44D5-B5E9-2CD74C73CA34}"/>
              </a:ext>
            </a:extLst>
          </p:cNvPr>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66160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F3A0-5AEF-4984-82D8-6E38AC2D98E9}"/>
              </a:ext>
            </a:extLst>
          </p:cNvPr>
          <p:cNvSpPr>
            <a:spLocks noGrp="1"/>
          </p:cNvSpPr>
          <p:nvPr>
            <p:ph type="title"/>
          </p:nvPr>
        </p:nvSpPr>
        <p:spPr/>
        <p:txBody>
          <a:bodyPr/>
          <a:lstStyle/>
          <a:p>
            <a:r>
              <a:rPr lang="en-US" dirty="0"/>
              <a:t>When is Formal Procurement Required</a:t>
            </a:r>
          </a:p>
        </p:txBody>
      </p:sp>
      <p:sp>
        <p:nvSpPr>
          <p:cNvPr id="3" name="Content Placeholder 2">
            <a:extLst>
              <a:ext uri="{FF2B5EF4-FFF2-40B4-BE49-F238E27FC236}">
                <a16:creationId xmlns:a16="http://schemas.microsoft.com/office/drawing/2014/main" id="{4ECCD920-FF85-4F3F-B3FB-8F72B3ACF770}"/>
              </a:ext>
            </a:extLst>
          </p:cNvPr>
          <p:cNvSpPr>
            <a:spLocks noGrp="1"/>
          </p:cNvSpPr>
          <p:nvPr>
            <p:ph idx="1"/>
          </p:nvPr>
        </p:nvSpPr>
        <p:spPr/>
        <p:txBody>
          <a:bodyPr>
            <a:normAutofit/>
          </a:bodyPr>
          <a:lstStyle/>
          <a:p>
            <a:r>
              <a:rPr lang="en-US" sz="3200" dirty="0"/>
              <a:t>Required anytime the purchase is above the most restrictive threshold.</a:t>
            </a:r>
          </a:p>
          <a:p>
            <a:r>
              <a:rPr lang="en-US" sz="3200" dirty="0"/>
              <a:t>Most agency operators follow the federal threshold which was increased as of August 1, 2018, from $150,000 to 250,000.</a:t>
            </a:r>
          </a:p>
          <a:p>
            <a:r>
              <a:rPr lang="en-US" sz="3200" dirty="0"/>
              <a:t>Agency operators should always check with their business or legal office for a more restrictive threshold.</a:t>
            </a:r>
          </a:p>
          <a:p>
            <a:endParaRPr lang="en-US" sz="3200" dirty="0"/>
          </a:p>
        </p:txBody>
      </p:sp>
      <p:sp>
        <p:nvSpPr>
          <p:cNvPr id="4" name="Date Placeholder 3">
            <a:extLst>
              <a:ext uri="{FF2B5EF4-FFF2-40B4-BE49-F238E27FC236}">
                <a16:creationId xmlns:a16="http://schemas.microsoft.com/office/drawing/2014/main" id="{35366ADD-A2BE-40F5-862F-D29AF9858D35}"/>
              </a:ext>
            </a:extLst>
          </p:cNvPr>
          <p:cNvSpPr>
            <a:spLocks noGrp="1"/>
          </p:cNvSpPr>
          <p:nvPr>
            <p:ph type="dt" sz="half" idx="10"/>
          </p:nvPr>
        </p:nvSpPr>
        <p:spPr/>
        <p:txBody>
          <a:bodyPr/>
          <a:lstStyle/>
          <a:p>
            <a:fld id="{80917D74-F1FC-4F49-9947-BBE03B649256}" type="datetime1">
              <a:rPr lang="en-US" smtClean="0"/>
              <a:t>04/09/2019</a:t>
            </a:fld>
            <a:endParaRPr lang="en-US" dirty="0"/>
          </a:p>
        </p:txBody>
      </p:sp>
      <p:sp>
        <p:nvSpPr>
          <p:cNvPr id="5" name="Slide Number Placeholder 4">
            <a:extLst>
              <a:ext uri="{FF2B5EF4-FFF2-40B4-BE49-F238E27FC236}">
                <a16:creationId xmlns:a16="http://schemas.microsoft.com/office/drawing/2014/main" id="{A2973C00-4126-4C94-AF8D-AB85CB9AF990}"/>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46792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D672-18F6-4FFC-B545-010616BBB4F5}"/>
              </a:ext>
            </a:extLst>
          </p:cNvPr>
          <p:cNvSpPr>
            <a:spLocks noGrp="1"/>
          </p:cNvSpPr>
          <p:nvPr>
            <p:ph type="title"/>
          </p:nvPr>
        </p:nvSpPr>
        <p:spPr/>
        <p:txBody>
          <a:bodyPr/>
          <a:lstStyle/>
          <a:p>
            <a:r>
              <a:rPr lang="en-US" dirty="0"/>
              <a:t>Formal Procurement Steps</a:t>
            </a:r>
          </a:p>
        </p:txBody>
      </p:sp>
      <p:graphicFrame>
        <p:nvGraphicFramePr>
          <p:cNvPr id="4" name="Content Placeholder 3">
            <a:extLst>
              <a:ext uri="{FF2B5EF4-FFF2-40B4-BE49-F238E27FC236}">
                <a16:creationId xmlns:a16="http://schemas.microsoft.com/office/drawing/2014/main" id="{DDC38145-8F31-422E-BCC4-E8C03E9A630B}"/>
              </a:ext>
            </a:extLst>
          </p:cNvPr>
          <p:cNvGraphicFramePr>
            <a:graphicFrameLocks noGrp="1"/>
          </p:cNvGraphicFramePr>
          <p:nvPr>
            <p:ph idx="1"/>
            <p:extLst>
              <p:ext uri="{D42A27DB-BD31-4B8C-83A1-F6EECF244321}">
                <p14:modId xmlns:p14="http://schemas.microsoft.com/office/powerpoint/2010/main" val="2347871946"/>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0B3E4E2-4325-4BAB-8AC9-FB2EB52D7C2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645729" y="2597604"/>
            <a:ext cx="1905000" cy="1924050"/>
          </a:xfrm>
          <a:prstGeom prst="rect">
            <a:avLst/>
          </a:prstGeom>
        </p:spPr>
      </p:pic>
      <p:sp>
        <p:nvSpPr>
          <p:cNvPr id="8" name="Date Placeholder 7">
            <a:extLst>
              <a:ext uri="{FF2B5EF4-FFF2-40B4-BE49-F238E27FC236}">
                <a16:creationId xmlns:a16="http://schemas.microsoft.com/office/drawing/2014/main" id="{C0C34B71-007C-4729-8FDA-F1C235505889}"/>
              </a:ext>
            </a:extLst>
          </p:cNvPr>
          <p:cNvSpPr>
            <a:spLocks noGrp="1"/>
          </p:cNvSpPr>
          <p:nvPr>
            <p:ph type="dt" sz="half" idx="10"/>
          </p:nvPr>
        </p:nvSpPr>
        <p:spPr/>
        <p:txBody>
          <a:bodyPr/>
          <a:lstStyle/>
          <a:p>
            <a:fld id="{8CD6D79F-62D7-46DF-A82B-890E521ED653}" type="datetime1">
              <a:rPr lang="en-US" smtClean="0"/>
              <a:t>04/09/2019</a:t>
            </a:fld>
            <a:endParaRPr lang="en-US" dirty="0"/>
          </a:p>
        </p:txBody>
      </p:sp>
      <p:sp>
        <p:nvSpPr>
          <p:cNvPr id="9" name="Slide Number Placeholder 8">
            <a:extLst>
              <a:ext uri="{FF2B5EF4-FFF2-40B4-BE49-F238E27FC236}">
                <a16:creationId xmlns:a16="http://schemas.microsoft.com/office/drawing/2014/main" id="{6FF2D2C8-A443-4B6C-A7B4-1F9262732BF0}"/>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3750358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8ADC-628F-4566-8BD9-AFB5AB9F3056}"/>
              </a:ext>
            </a:extLst>
          </p:cNvPr>
          <p:cNvSpPr>
            <a:spLocks noGrp="1"/>
          </p:cNvSpPr>
          <p:nvPr>
            <p:ph type="title"/>
          </p:nvPr>
        </p:nvSpPr>
        <p:spPr/>
        <p:txBody>
          <a:bodyPr/>
          <a:lstStyle/>
          <a:p>
            <a:r>
              <a:rPr lang="en-US" dirty="0"/>
              <a:t>Step 1: Develop Solicitation</a:t>
            </a:r>
          </a:p>
        </p:txBody>
      </p:sp>
      <p:sp>
        <p:nvSpPr>
          <p:cNvPr id="3" name="Content Placeholder 2">
            <a:extLst>
              <a:ext uri="{FF2B5EF4-FFF2-40B4-BE49-F238E27FC236}">
                <a16:creationId xmlns:a16="http://schemas.microsoft.com/office/drawing/2014/main" id="{DA9978C7-9050-4A42-BFB2-F32A396BF5E5}"/>
              </a:ext>
            </a:extLst>
          </p:cNvPr>
          <p:cNvSpPr>
            <a:spLocks noGrp="1"/>
          </p:cNvSpPr>
          <p:nvPr>
            <p:ph idx="1"/>
          </p:nvPr>
        </p:nvSpPr>
        <p:spPr>
          <a:xfrm>
            <a:off x="3869268" y="571500"/>
            <a:ext cx="7315200" cy="5689600"/>
          </a:xfrm>
        </p:spPr>
        <p:txBody>
          <a:bodyPr>
            <a:normAutofit/>
          </a:bodyPr>
          <a:lstStyle/>
          <a:p>
            <a:r>
              <a:rPr lang="en-US" sz="3200" dirty="0"/>
              <a:t>2 CFR 200.319, solicitations must </a:t>
            </a:r>
          </a:p>
          <a:p>
            <a:pPr lvl="1"/>
            <a:r>
              <a:rPr lang="en-US" sz="3200" dirty="0"/>
              <a:t>Have a clear and accurate description of the types of goods or services required.</a:t>
            </a:r>
          </a:p>
          <a:p>
            <a:pPr lvl="1"/>
            <a:r>
              <a:rPr lang="en-US" sz="3200" dirty="0"/>
              <a:t>Identify the requirements that the vendors must fulfill.</a:t>
            </a:r>
          </a:p>
          <a:p>
            <a:pPr lvl="1"/>
            <a:r>
              <a:rPr lang="en-US" sz="3200" dirty="0"/>
              <a:t>State the criteria against which the vendors will be evaluated.</a:t>
            </a:r>
          </a:p>
        </p:txBody>
      </p:sp>
      <p:sp>
        <p:nvSpPr>
          <p:cNvPr id="4" name="Date Placeholder 3">
            <a:extLst>
              <a:ext uri="{FF2B5EF4-FFF2-40B4-BE49-F238E27FC236}">
                <a16:creationId xmlns:a16="http://schemas.microsoft.com/office/drawing/2014/main" id="{38C40D39-2E26-4FA8-8FE9-B3F6360D56F6}"/>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D8E757F4-D7FC-455F-8469-F2C70CC72098}"/>
              </a:ext>
            </a:extLst>
          </p:cNvPr>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3235014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ACC4-093F-4CF5-9AE0-92EDD5E804DE}"/>
              </a:ext>
            </a:extLst>
          </p:cNvPr>
          <p:cNvSpPr>
            <a:spLocks noGrp="1"/>
          </p:cNvSpPr>
          <p:nvPr>
            <p:ph type="title"/>
          </p:nvPr>
        </p:nvSpPr>
        <p:spPr/>
        <p:txBody>
          <a:bodyPr/>
          <a:lstStyle/>
          <a:p>
            <a:r>
              <a:rPr lang="en-US" dirty="0"/>
              <a:t>Sections of a Solicitation</a:t>
            </a:r>
          </a:p>
        </p:txBody>
      </p:sp>
      <p:sp>
        <p:nvSpPr>
          <p:cNvPr id="3" name="Content Placeholder 2">
            <a:extLst>
              <a:ext uri="{FF2B5EF4-FFF2-40B4-BE49-F238E27FC236}">
                <a16:creationId xmlns:a16="http://schemas.microsoft.com/office/drawing/2014/main" id="{9AD32B8C-9119-44AE-B4F1-1EB00D931F4D}"/>
              </a:ext>
            </a:extLst>
          </p:cNvPr>
          <p:cNvSpPr>
            <a:spLocks noGrp="1"/>
          </p:cNvSpPr>
          <p:nvPr>
            <p:ph idx="1"/>
          </p:nvPr>
        </p:nvSpPr>
        <p:spPr>
          <a:xfrm>
            <a:off x="3780368" y="864108"/>
            <a:ext cx="7315200" cy="5120640"/>
          </a:xfrm>
        </p:spPr>
        <p:txBody>
          <a:bodyPr>
            <a:normAutofit/>
          </a:bodyPr>
          <a:lstStyle/>
          <a:p>
            <a:r>
              <a:rPr lang="en-US" sz="3600" dirty="0"/>
              <a:t>Title of the solicitation and contract type.</a:t>
            </a:r>
          </a:p>
          <a:p>
            <a:r>
              <a:rPr lang="en-US" sz="3600" dirty="0"/>
              <a:t>Introduction and information about the program operator.</a:t>
            </a:r>
          </a:p>
          <a:p>
            <a:r>
              <a:rPr lang="en-US" sz="3600" dirty="0"/>
              <a:t>Specifications for goods or services.</a:t>
            </a:r>
          </a:p>
          <a:p>
            <a:r>
              <a:rPr lang="en-US" sz="3600" dirty="0"/>
              <a:t>Technical requirements.</a:t>
            </a:r>
          </a:p>
          <a:p>
            <a:r>
              <a:rPr lang="en-US" sz="3600" dirty="0"/>
              <a:t>Timelines and procedures.</a:t>
            </a:r>
          </a:p>
          <a:p>
            <a:endParaRPr lang="en-US" sz="3600" dirty="0"/>
          </a:p>
        </p:txBody>
      </p:sp>
      <p:sp>
        <p:nvSpPr>
          <p:cNvPr id="4" name="Date Placeholder 3">
            <a:extLst>
              <a:ext uri="{FF2B5EF4-FFF2-40B4-BE49-F238E27FC236}">
                <a16:creationId xmlns:a16="http://schemas.microsoft.com/office/drawing/2014/main" id="{84DB6072-56B3-4FFB-8856-6D013A5C2792}"/>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9BABFA7D-9EDA-477D-900C-DDC6915F387A}"/>
              </a:ext>
            </a:extLst>
          </p:cNvPr>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3810980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CD98-4B89-49B2-827F-7CB24EC78DEE}"/>
              </a:ext>
            </a:extLst>
          </p:cNvPr>
          <p:cNvSpPr>
            <a:spLocks noGrp="1"/>
          </p:cNvSpPr>
          <p:nvPr>
            <p:ph type="title"/>
          </p:nvPr>
        </p:nvSpPr>
        <p:spPr/>
        <p:txBody>
          <a:bodyPr/>
          <a:lstStyle/>
          <a:p>
            <a:r>
              <a:rPr lang="en-US" dirty="0"/>
              <a:t>Specifications</a:t>
            </a:r>
          </a:p>
        </p:txBody>
      </p:sp>
      <p:sp>
        <p:nvSpPr>
          <p:cNvPr id="3" name="Content Placeholder 2">
            <a:extLst>
              <a:ext uri="{FF2B5EF4-FFF2-40B4-BE49-F238E27FC236}">
                <a16:creationId xmlns:a16="http://schemas.microsoft.com/office/drawing/2014/main" id="{9495707C-BBF3-46EB-871E-C5514B3AEDDC}"/>
              </a:ext>
            </a:extLst>
          </p:cNvPr>
          <p:cNvSpPr>
            <a:spLocks noGrp="1"/>
          </p:cNvSpPr>
          <p:nvPr>
            <p:ph idx="1"/>
          </p:nvPr>
        </p:nvSpPr>
        <p:spPr/>
        <p:txBody>
          <a:bodyPr>
            <a:normAutofit/>
          </a:bodyPr>
          <a:lstStyle/>
          <a:p>
            <a:r>
              <a:rPr lang="en-US" sz="3200" dirty="0"/>
              <a:t>Clear and accurate</a:t>
            </a:r>
          </a:p>
          <a:p>
            <a:r>
              <a:rPr lang="en-US" sz="3200" dirty="0"/>
              <a:t>Cannot restrict competition</a:t>
            </a:r>
          </a:p>
          <a:p>
            <a:r>
              <a:rPr lang="en-US" sz="3200" dirty="0"/>
              <a:t>Forecasting</a:t>
            </a:r>
          </a:p>
          <a:p>
            <a:r>
              <a:rPr lang="en-US" sz="3200" dirty="0"/>
              <a:t>Specifying a product</a:t>
            </a:r>
          </a:p>
          <a:p>
            <a:pPr lvl="1"/>
            <a:r>
              <a:rPr lang="en-US" sz="3000" dirty="0"/>
              <a:t>“or equivalent”</a:t>
            </a:r>
          </a:p>
        </p:txBody>
      </p:sp>
      <p:sp>
        <p:nvSpPr>
          <p:cNvPr id="4" name="Date Placeholder 3">
            <a:extLst>
              <a:ext uri="{FF2B5EF4-FFF2-40B4-BE49-F238E27FC236}">
                <a16:creationId xmlns:a16="http://schemas.microsoft.com/office/drawing/2014/main" id="{731DFE72-0422-49C2-8DB6-03C81D072E30}"/>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5487A5E7-26CE-4ED2-817E-5055E125E4EA}"/>
              </a:ext>
            </a:extLst>
          </p:cNvPr>
          <p:cNvSpPr>
            <a:spLocks noGrp="1"/>
          </p:cNvSpPr>
          <p:nvPr>
            <p:ph type="sldNum" sz="quarter" idx="12"/>
          </p:nvPr>
        </p:nvSpPr>
        <p:spPr/>
        <p:txBody>
          <a:bodyPr/>
          <a:lstStyle/>
          <a:p>
            <a:fld id="{4FAB73BC-B049-4115-A692-8D63A059BFB8}" type="slidenum">
              <a:rPr lang="en-US" smtClean="0"/>
              <a:pPr/>
              <a:t>33</a:t>
            </a:fld>
            <a:endParaRPr lang="en-US" dirty="0"/>
          </a:p>
        </p:txBody>
      </p:sp>
      <p:pic>
        <p:nvPicPr>
          <p:cNvPr id="6" name="Picture 5">
            <a:extLst>
              <a:ext uri="{FF2B5EF4-FFF2-40B4-BE49-F238E27FC236}">
                <a16:creationId xmlns:a16="http://schemas.microsoft.com/office/drawing/2014/main" id="{98731651-1D9C-45C6-8C77-99727A30AB85}"/>
              </a:ext>
            </a:extLst>
          </p:cNvPr>
          <p:cNvPicPr>
            <a:picLocks noChangeAspect="1"/>
          </p:cNvPicPr>
          <p:nvPr/>
        </p:nvPicPr>
        <p:blipFill>
          <a:blip r:embed="rId3"/>
          <a:stretch>
            <a:fillRect/>
          </a:stretch>
        </p:blipFill>
        <p:spPr>
          <a:xfrm>
            <a:off x="7874177" y="3712210"/>
            <a:ext cx="3593923" cy="3009266"/>
          </a:xfrm>
          <a:prstGeom prst="rect">
            <a:avLst/>
          </a:prstGeom>
        </p:spPr>
      </p:pic>
    </p:spTree>
    <p:extLst>
      <p:ext uri="{BB962C8B-B14F-4D97-AF65-F5344CB8AC3E}">
        <p14:creationId xmlns:p14="http://schemas.microsoft.com/office/powerpoint/2010/main" val="813461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77D02B-A638-4517-AB39-710842FFA8CA}"/>
              </a:ext>
            </a:extLst>
          </p:cNvPr>
          <p:cNvSpPr>
            <a:spLocks noGrp="1"/>
          </p:cNvSpPr>
          <p:nvPr>
            <p:ph type="title"/>
          </p:nvPr>
        </p:nvSpPr>
        <p:spPr/>
        <p:txBody>
          <a:bodyPr/>
          <a:lstStyle/>
          <a:p>
            <a:r>
              <a:rPr lang="en-US" dirty="0"/>
              <a:t>Developing Specifications</a:t>
            </a:r>
          </a:p>
        </p:txBody>
      </p:sp>
      <p:sp>
        <p:nvSpPr>
          <p:cNvPr id="7" name="Content Placeholder 6">
            <a:extLst>
              <a:ext uri="{FF2B5EF4-FFF2-40B4-BE49-F238E27FC236}">
                <a16:creationId xmlns:a16="http://schemas.microsoft.com/office/drawing/2014/main" id="{49DB34EE-D3AF-47F1-8C3A-EBC63546A019}"/>
              </a:ext>
            </a:extLst>
          </p:cNvPr>
          <p:cNvSpPr>
            <a:spLocks noGrp="1"/>
          </p:cNvSpPr>
          <p:nvPr>
            <p:ph sz="half" idx="1"/>
          </p:nvPr>
        </p:nvSpPr>
        <p:spPr>
          <a:xfrm>
            <a:off x="3867912" y="868680"/>
            <a:ext cx="3474720" cy="5487670"/>
          </a:xfrm>
        </p:spPr>
        <p:txBody>
          <a:bodyPr>
            <a:normAutofit/>
          </a:bodyPr>
          <a:lstStyle/>
          <a:p>
            <a:r>
              <a:rPr lang="en-US" sz="2800" dirty="0"/>
              <a:t>Name of the item</a:t>
            </a:r>
          </a:p>
          <a:p>
            <a:r>
              <a:rPr lang="en-US" sz="2800" dirty="0"/>
              <a:t>Description</a:t>
            </a:r>
          </a:p>
          <a:p>
            <a:r>
              <a:rPr lang="en-US" sz="2800" dirty="0"/>
              <a:t>Case pack and weight</a:t>
            </a:r>
          </a:p>
          <a:p>
            <a:r>
              <a:rPr lang="en-US" sz="2800" dirty="0"/>
              <a:t>Delivery needs</a:t>
            </a:r>
          </a:p>
          <a:p>
            <a:r>
              <a:rPr lang="en-US" sz="2800" dirty="0"/>
              <a:t>Minimum or maximum size</a:t>
            </a:r>
          </a:p>
          <a:p>
            <a:r>
              <a:rPr lang="en-US" sz="2800" dirty="0"/>
              <a:t>Main ingredients</a:t>
            </a:r>
          </a:p>
          <a:p>
            <a:r>
              <a:rPr lang="en-US" sz="2800" dirty="0"/>
              <a:t>Other product ingredients</a:t>
            </a:r>
          </a:p>
          <a:p>
            <a:endParaRPr lang="en-US" dirty="0"/>
          </a:p>
        </p:txBody>
      </p:sp>
      <p:sp>
        <p:nvSpPr>
          <p:cNvPr id="8" name="Content Placeholder 7">
            <a:extLst>
              <a:ext uri="{FF2B5EF4-FFF2-40B4-BE49-F238E27FC236}">
                <a16:creationId xmlns:a16="http://schemas.microsoft.com/office/drawing/2014/main" id="{BC0FFF42-B59E-4556-9E45-BBCB11055C7B}"/>
              </a:ext>
            </a:extLst>
          </p:cNvPr>
          <p:cNvSpPr>
            <a:spLocks noGrp="1"/>
          </p:cNvSpPr>
          <p:nvPr>
            <p:ph sz="half" idx="2"/>
          </p:nvPr>
        </p:nvSpPr>
        <p:spPr>
          <a:xfrm>
            <a:off x="7620000" y="868680"/>
            <a:ext cx="3672840" cy="5487670"/>
          </a:xfrm>
        </p:spPr>
        <p:txBody>
          <a:bodyPr>
            <a:normAutofit/>
          </a:bodyPr>
          <a:lstStyle/>
          <a:p>
            <a:r>
              <a:rPr lang="en-US" sz="2800" dirty="0"/>
              <a:t>Prohibited ingredients</a:t>
            </a:r>
          </a:p>
          <a:p>
            <a:r>
              <a:rPr lang="en-US" sz="2800" dirty="0"/>
              <a:t>Nutritional standards</a:t>
            </a:r>
          </a:p>
          <a:p>
            <a:r>
              <a:rPr lang="en-US" sz="2800" dirty="0"/>
              <a:t>Unity or quantity needed</a:t>
            </a:r>
          </a:p>
          <a:p>
            <a:r>
              <a:rPr lang="en-US" sz="2800" dirty="0"/>
              <a:t>Quality indicators</a:t>
            </a:r>
          </a:p>
          <a:p>
            <a:r>
              <a:rPr lang="en-US" sz="2800" dirty="0"/>
              <a:t>Buy American Provision</a:t>
            </a:r>
          </a:p>
          <a:p>
            <a:r>
              <a:rPr lang="en-US" sz="2800" dirty="0"/>
              <a:t>Meal pattern requirements</a:t>
            </a:r>
          </a:p>
          <a:p>
            <a:r>
              <a:rPr lang="en-US" sz="2800" dirty="0"/>
              <a:t>Child Nutrition labels</a:t>
            </a:r>
          </a:p>
          <a:p>
            <a:endParaRPr lang="en-US" dirty="0"/>
          </a:p>
        </p:txBody>
      </p:sp>
      <p:sp>
        <p:nvSpPr>
          <p:cNvPr id="4" name="Date Placeholder 3">
            <a:extLst>
              <a:ext uri="{FF2B5EF4-FFF2-40B4-BE49-F238E27FC236}">
                <a16:creationId xmlns:a16="http://schemas.microsoft.com/office/drawing/2014/main" id="{9480D78F-6AAF-421D-8083-7E9031DA3DD7}"/>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4CBA95EA-189D-47FD-9509-FE53EE7B3EB1}"/>
              </a:ext>
            </a:extLst>
          </p:cNvPr>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2968979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BEDF-10B0-4032-B109-284C46F4381C}"/>
              </a:ext>
            </a:extLst>
          </p:cNvPr>
          <p:cNvSpPr>
            <a:spLocks noGrp="1"/>
          </p:cNvSpPr>
          <p:nvPr>
            <p:ph type="title"/>
          </p:nvPr>
        </p:nvSpPr>
        <p:spPr/>
        <p:txBody>
          <a:bodyPr/>
          <a:lstStyle/>
          <a:p>
            <a:r>
              <a:rPr lang="en-US" dirty="0"/>
              <a:t>Five Steps in Formal Method</a:t>
            </a:r>
            <a:br>
              <a:rPr lang="en-US" dirty="0"/>
            </a:br>
            <a:br>
              <a:rPr lang="en-US" dirty="0"/>
            </a:br>
            <a:r>
              <a:rPr lang="en-US" dirty="0"/>
              <a:t>Step One</a:t>
            </a:r>
          </a:p>
        </p:txBody>
      </p:sp>
      <p:sp>
        <p:nvSpPr>
          <p:cNvPr id="3" name="Content Placeholder 2">
            <a:extLst>
              <a:ext uri="{FF2B5EF4-FFF2-40B4-BE49-F238E27FC236}">
                <a16:creationId xmlns:a16="http://schemas.microsoft.com/office/drawing/2014/main" id="{7B7BCA2E-DDFF-4128-978B-64A1C17E0A63}"/>
              </a:ext>
            </a:extLst>
          </p:cNvPr>
          <p:cNvSpPr>
            <a:spLocks noGrp="1"/>
          </p:cNvSpPr>
          <p:nvPr>
            <p:ph idx="1"/>
          </p:nvPr>
        </p:nvSpPr>
        <p:spPr>
          <a:xfrm>
            <a:off x="3869268" y="864108"/>
            <a:ext cx="7315200" cy="5384292"/>
          </a:xfrm>
        </p:spPr>
        <p:txBody>
          <a:bodyPr>
            <a:normAutofit/>
          </a:bodyPr>
          <a:lstStyle/>
          <a:p>
            <a:r>
              <a:rPr lang="en-US" sz="3600" dirty="0"/>
              <a:t>Per 2 CFR, Section 200.319(c)(2), agencies must identify:</a:t>
            </a:r>
          </a:p>
          <a:p>
            <a:pPr lvl="1"/>
            <a:r>
              <a:rPr lang="en-US" sz="3400" dirty="0"/>
              <a:t>All of the requirements which the potential vendor must fulfill.</a:t>
            </a:r>
          </a:p>
          <a:p>
            <a:pPr lvl="1"/>
            <a:r>
              <a:rPr lang="en-US" sz="3400" dirty="0"/>
              <a:t>All other factors to be used in evaluating bids.</a:t>
            </a:r>
          </a:p>
          <a:p>
            <a:pPr>
              <a:buFont typeface="Arial" panose="020B0604020202020204" pitchFamily="34" charset="0"/>
              <a:buChar char="•"/>
            </a:pPr>
            <a:r>
              <a:rPr lang="en-US" sz="3600" dirty="0"/>
              <a:t>Include measurable criteria</a:t>
            </a:r>
          </a:p>
          <a:p>
            <a:pPr>
              <a:buFont typeface="Arial" panose="020B0604020202020204" pitchFamily="34" charset="0"/>
              <a:buChar char="•"/>
            </a:pPr>
            <a:endParaRPr lang="en-US" sz="3600" dirty="0"/>
          </a:p>
        </p:txBody>
      </p:sp>
      <p:sp>
        <p:nvSpPr>
          <p:cNvPr id="4" name="Date Placeholder 3">
            <a:extLst>
              <a:ext uri="{FF2B5EF4-FFF2-40B4-BE49-F238E27FC236}">
                <a16:creationId xmlns:a16="http://schemas.microsoft.com/office/drawing/2014/main" id="{1BBC5FB7-5619-42C5-8336-2E77345E0501}"/>
              </a:ext>
            </a:extLst>
          </p:cNvPr>
          <p:cNvSpPr>
            <a:spLocks noGrp="1"/>
          </p:cNvSpPr>
          <p:nvPr>
            <p:ph type="dt" sz="half" idx="10"/>
          </p:nvPr>
        </p:nvSpPr>
        <p:spPr/>
        <p:txBody>
          <a:bodyPr/>
          <a:lstStyle/>
          <a:p>
            <a:fld id="{4857D536-C912-4903-962B-B0FC06EBC71A}" type="datetime1">
              <a:rPr lang="en-US" smtClean="0"/>
              <a:t>04/09/2019</a:t>
            </a:fld>
            <a:endParaRPr lang="en-US" dirty="0"/>
          </a:p>
        </p:txBody>
      </p:sp>
      <p:sp>
        <p:nvSpPr>
          <p:cNvPr id="5" name="Slide Number Placeholder 4">
            <a:extLst>
              <a:ext uri="{FF2B5EF4-FFF2-40B4-BE49-F238E27FC236}">
                <a16:creationId xmlns:a16="http://schemas.microsoft.com/office/drawing/2014/main" id="{D3BBAC49-50B0-435D-9E4D-174DC888E3D8}"/>
              </a:ext>
            </a:extLst>
          </p:cNvPr>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4019324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3481-3FC3-4931-983A-2ADD548D5469}"/>
              </a:ext>
            </a:extLst>
          </p:cNvPr>
          <p:cNvSpPr>
            <a:spLocks noGrp="1"/>
          </p:cNvSpPr>
          <p:nvPr>
            <p:ph type="title"/>
          </p:nvPr>
        </p:nvSpPr>
        <p:spPr/>
        <p:txBody>
          <a:bodyPr/>
          <a:lstStyle/>
          <a:p>
            <a:r>
              <a:rPr lang="en-US" dirty="0"/>
              <a:t>Five Steps in Formal Method</a:t>
            </a:r>
            <a:br>
              <a:rPr lang="en-US" dirty="0"/>
            </a:br>
            <a:br>
              <a:rPr lang="en-US" dirty="0"/>
            </a:br>
            <a:r>
              <a:rPr lang="en-US" dirty="0"/>
              <a:t>Step Two</a:t>
            </a:r>
          </a:p>
        </p:txBody>
      </p:sp>
      <p:sp>
        <p:nvSpPr>
          <p:cNvPr id="3" name="Content Placeholder 2">
            <a:extLst>
              <a:ext uri="{FF2B5EF4-FFF2-40B4-BE49-F238E27FC236}">
                <a16:creationId xmlns:a16="http://schemas.microsoft.com/office/drawing/2014/main" id="{26C8E7F9-A16B-4B22-9A00-C4C1D25D0A56}"/>
              </a:ext>
            </a:extLst>
          </p:cNvPr>
          <p:cNvSpPr>
            <a:spLocks noGrp="1"/>
          </p:cNvSpPr>
          <p:nvPr>
            <p:ph idx="1"/>
          </p:nvPr>
        </p:nvSpPr>
        <p:spPr>
          <a:xfrm>
            <a:off x="3945468" y="1123836"/>
            <a:ext cx="7315200" cy="4860911"/>
          </a:xfrm>
        </p:spPr>
        <p:txBody>
          <a:bodyPr>
            <a:normAutofit/>
          </a:bodyPr>
          <a:lstStyle/>
          <a:p>
            <a:pPr>
              <a:lnSpc>
                <a:spcPct val="100000"/>
              </a:lnSpc>
            </a:pPr>
            <a:r>
              <a:rPr lang="en-US" sz="3200" dirty="0"/>
              <a:t>Notify potential vendors</a:t>
            </a:r>
          </a:p>
          <a:p>
            <a:pPr lvl="1">
              <a:lnSpc>
                <a:spcPct val="100000"/>
              </a:lnSpc>
            </a:pPr>
            <a:r>
              <a:rPr lang="en-US" sz="3000" dirty="0"/>
              <a:t>After a complete and realistic specification has been written.</a:t>
            </a:r>
          </a:p>
          <a:p>
            <a:pPr lvl="1">
              <a:lnSpc>
                <a:spcPct val="100000"/>
              </a:lnSpc>
            </a:pPr>
            <a:r>
              <a:rPr lang="en-US" sz="3000" dirty="0"/>
              <a:t>When contract can be awarded based on price.</a:t>
            </a:r>
          </a:p>
        </p:txBody>
      </p:sp>
      <p:sp>
        <p:nvSpPr>
          <p:cNvPr id="4" name="Date Placeholder 3">
            <a:extLst>
              <a:ext uri="{FF2B5EF4-FFF2-40B4-BE49-F238E27FC236}">
                <a16:creationId xmlns:a16="http://schemas.microsoft.com/office/drawing/2014/main" id="{3B8806E6-15A4-4396-A3BC-D7B7D1599AC6}"/>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5C29B540-C2AA-40AB-86CE-CB6F3969E437}"/>
              </a:ext>
            </a:extLst>
          </p:cNvPr>
          <p:cNvSpPr>
            <a:spLocks noGrp="1"/>
          </p:cNvSpPr>
          <p:nvPr>
            <p:ph type="sldNum" sz="quarter" idx="12"/>
          </p:nvPr>
        </p:nvSpPr>
        <p:spPr/>
        <p:txBody>
          <a:bodyPr/>
          <a:lstStyle/>
          <a:p>
            <a:fld id="{4FAB73BC-B049-4115-A692-8D63A059BFB8}" type="slidenum">
              <a:rPr lang="en-US" smtClean="0"/>
              <a:pPr/>
              <a:t>36</a:t>
            </a:fld>
            <a:endParaRPr lang="en-US" dirty="0"/>
          </a:p>
        </p:txBody>
      </p:sp>
      <p:pic>
        <p:nvPicPr>
          <p:cNvPr id="7" name="Picture 6">
            <a:extLst>
              <a:ext uri="{FF2B5EF4-FFF2-40B4-BE49-F238E27FC236}">
                <a16:creationId xmlns:a16="http://schemas.microsoft.com/office/drawing/2014/main" id="{6C49C864-C4F2-47D2-ADDB-110A01D77E50}"/>
              </a:ext>
            </a:extLst>
          </p:cNvPr>
          <p:cNvPicPr>
            <a:picLocks noChangeAspect="1"/>
          </p:cNvPicPr>
          <p:nvPr/>
        </p:nvPicPr>
        <p:blipFill>
          <a:blip r:embed="rId3"/>
          <a:stretch>
            <a:fillRect/>
          </a:stretch>
        </p:blipFill>
        <p:spPr>
          <a:xfrm>
            <a:off x="8112309" y="136525"/>
            <a:ext cx="2952381" cy="2285714"/>
          </a:xfrm>
          <a:prstGeom prst="rect">
            <a:avLst/>
          </a:prstGeom>
        </p:spPr>
      </p:pic>
    </p:spTree>
    <p:extLst>
      <p:ext uri="{BB962C8B-B14F-4D97-AF65-F5344CB8AC3E}">
        <p14:creationId xmlns:p14="http://schemas.microsoft.com/office/powerpoint/2010/main" val="2273926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5D70-0F47-495B-85B1-CAB46DD88E01}"/>
              </a:ext>
            </a:extLst>
          </p:cNvPr>
          <p:cNvSpPr>
            <a:spLocks noGrp="1"/>
          </p:cNvSpPr>
          <p:nvPr>
            <p:ph type="title"/>
          </p:nvPr>
        </p:nvSpPr>
        <p:spPr/>
        <p:txBody>
          <a:bodyPr/>
          <a:lstStyle/>
          <a:p>
            <a:r>
              <a:rPr lang="en-US" dirty="0"/>
              <a:t>Ensuring Competition</a:t>
            </a:r>
          </a:p>
        </p:txBody>
      </p:sp>
      <p:sp>
        <p:nvSpPr>
          <p:cNvPr id="3" name="Content Placeholder 2">
            <a:extLst>
              <a:ext uri="{FF2B5EF4-FFF2-40B4-BE49-F238E27FC236}">
                <a16:creationId xmlns:a16="http://schemas.microsoft.com/office/drawing/2014/main" id="{24B69421-71B3-4652-8CB0-70BF6573C39F}"/>
              </a:ext>
            </a:extLst>
          </p:cNvPr>
          <p:cNvSpPr>
            <a:spLocks noGrp="1"/>
          </p:cNvSpPr>
          <p:nvPr>
            <p:ph idx="1"/>
          </p:nvPr>
        </p:nvSpPr>
        <p:spPr/>
        <p:txBody>
          <a:bodyPr>
            <a:normAutofit/>
          </a:bodyPr>
          <a:lstStyle/>
          <a:p>
            <a:r>
              <a:rPr lang="en-US" sz="3600" dirty="0"/>
              <a:t>Solicit bids from an adequate number of known vendors.</a:t>
            </a:r>
          </a:p>
          <a:p>
            <a:r>
              <a:rPr lang="en-US" sz="3600" dirty="0"/>
              <a:t>Give sufficient response time.</a:t>
            </a:r>
          </a:p>
          <a:p>
            <a:r>
              <a:rPr lang="en-US" sz="3600" dirty="0"/>
              <a:t>Keep a list of prequalified vendors.</a:t>
            </a:r>
          </a:p>
          <a:p>
            <a:r>
              <a:rPr lang="en-US" sz="3600" dirty="0"/>
              <a:t>Do not keep potential vendors from qualifying.</a:t>
            </a:r>
          </a:p>
          <a:p>
            <a:r>
              <a:rPr lang="en-US" sz="3600" dirty="0"/>
              <a:t>Provide necessary details.</a:t>
            </a:r>
          </a:p>
        </p:txBody>
      </p:sp>
      <p:sp>
        <p:nvSpPr>
          <p:cNvPr id="4" name="Date Placeholder 3">
            <a:extLst>
              <a:ext uri="{FF2B5EF4-FFF2-40B4-BE49-F238E27FC236}">
                <a16:creationId xmlns:a16="http://schemas.microsoft.com/office/drawing/2014/main" id="{81642568-1735-4088-9F3C-10513625193D}"/>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B9B46BD0-1C84-4090-A4B3-DBCDB78DB078}"/>
              </a:ext>
            </a:extLst>
          </p:cNvPr>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72311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67E5-D4F5-4424-BAEF-72F2518CF169}"/>
              </a:ext>
            </a:extLst>
          </p:cNvPr>
          <p:cNvSpPr>
            <a:spLocks noGrp="1"/>
          </p:cNvSpPr>
          <p:nvPr>
            <p:ph type="title"/>
          </p:nvPr>
        </p:nvSpPr>
        <p:spPr/>
        <p:txBody>
          <a:bodyPr/>
          <a:lstStyle/>
          <a:p>
            <a:r>
              <a:rPr lang="en-US" dirty="0"/>
              <a:t>Advertising Requirements</a:t>
            </a:r>
          </a:p>
        </p:txBody>
      </p:sp>
      <p:sp>
        <p:nvSpPr>
          <p:cNvPr id="3" name="Content Placeholder 2">
            <a:extLst>
              <a:ext uri="{FF2B5EF4-FFF2-40B4-BE49-F238E27FC236}">
                <a16:creationId xmlns:a16="http://schemas.microsoft.com/office/drawing/2014/main" id="{F52DB225-63CE-4AE4-A397-8D830B0565BC}"/>
              </a:ext>
            </a:extLst>
          </p:cNvPr>
          <p:cNvSpPr>
            <a:spLocks noGrp="1"/>
          </p:cNvSpPr>
          <p:nvPr>
            <p:ph idx="1"/>
          </p:nvPr>
        </p:nvSpPr>
        <p:spPr/>
        <p:txBody>
          <a:bodyPr>
            <a:normAutofit fontScale="92500"/>
          </a:bodyPr>
          <a:lstStyle/>
          <a:p>
            <a:endParaRPr lang="en-US" sz="3600" dirty="0"/>
          </a:p>
          <a:p>
            <a:r>
              <a:rPr lang="en-US" sz="3600" dirty="0"/>
              <a:t>2 CFR Section 200.320(c) Local and tribal governments must publicly advertise IFBs.</a:t>
            </a:r>
          </a:p>
          <a:p>
            <a:r>
              <a:rPr lang="en-US" sz="3600" dirty="0"/>
              <a:t>Per SDCL 5-18A-14 First advertisement will appear as a legal notice in the appointed legal newspaper and shall be printed at least twice.</a:t>
            </a:r>
          </a:p>
          <a:p>
            <a:r>
              <a:rPr lang="en-US" sz="3600" dirty="0"/>
              <a:t>First advertisement at least 10 days before opening of the bid.</a:t>
            </a:r>
          </a:p>
          <a:p>
            <a:endParaRPr lang="en-US" sz="3600" dirty="0"/>
          </a:p>
        </p:txBody>
      </p:sp>
      <p:sp>
        <p:nvSpPr>
          <p:cNvPr id="4" name="Date Placeholder 3">
            <a:extLst>
              <a:ext uri="{FF2B5EF4-FFF2-40B4-BE49-F238E27FC236}">
                <a16:creationId xmlns:a16="http://schemas.microsoft.com/office/drawing/2014/main" id="{2F6E2816-69A6-4414-BEEA-0566B5D0C117}"/>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5AA1C56D-F724-4FC5-A2AC-F3EA800621D5}"/>
              </a:ext>
            </a:extLst>
          </p:cNvPr>
          <p:cNvSpPr>
            <a:spLocks noGrp="1"/>
          </p:cNvSpPr>
          <p:nvPr>
            <p:ph type="sldNum" sz="quarter" idx="12"/>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val="1168539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364D-6CD5-487C-BBF1-5FB8F5329438}"/>
              </a:ext>
            </a:extLst>
          </p:cNvPr>
          <p:cNvSpPr>
            <a:spLocks noGrp="1"/>
          </p:cNvSpPr>
          <p:nvPr>
            <p:ph type="title"/>
          </p:nvPr>
        </p:nvSpPr>
        <p:spPr>
          <a:xfrm>
            <a:off x="0" y="1123837"/>
            <a:ext cx="3200401" cy="4601183"/>
          </a:xfrm>
        </p:spPr>
        <p:txBody>
          <a:bodyPr/>
          <a:lstStyle/>
          <a:p>
            <a:r>
              <a:rPr lang="en-US" dirty="0"/>
              <a:t>Noncompetitive Procurements</a:t>
            </a:r>
          </a:p>
        </p:txBody>
      </p:sp>
      <p:sp>
        <p:nvSpPr>
          <p:cNvPr id="3" name="Content Placeholder 2">
            <a:extLst>
              <a:ext uri="{FF2B5EF4-FFF2-40B4-BE49-F238E27FC236}">
                <a16:creationId xmlns:a16="http://schemas.microsoft.com/office/drawing/2014/main" id="{7CA74D72-1ECC-4A82-B4A1-40DCC15B92D3}"/>
              </a:ext>
            </a:extLst>
          </p:cNvPr>
          <p:cNvSpPr>
            <a:spLocks noGrp="1"/>
          </p:cNvSpPr>
          <p:nvPr>
            <p:ph idx="1"/>
          </p:nvPr>
        </p:nvSpPr>
        <p:spPr/>
        <p:txBody>
          <a:bodyPr>
            <a:normAutofit/>
          </a:bodyPr>
          <a:lstStyle/>
          <a:p>
            <a:r>
              <a:rPr lang="en-US" sz="3200" dirty="0"/>
              <a:t>Federal regulations allow noncompetitive procurements.</a:t>
            </a:r>
          </a:p>
          <a:p>
            <a:r>
              <a:rPr lang="en-US" sz="3200" dirty="0"/>
              <a:t>Review solicitation to determine if it is overly restrictive.</a:t>
            </a:r>
          </a:p>
          <a:p>
            <a:r>
              <a:rPr lang="en-US" sz="3200" dirty="0"/>
              <a:t>Expand efforts to include a larger geographic area.</a:t>
            </a:r>
          </a:p>
          <a:p>
            <a:r>
              <a:rPr lang="en-US" sz="3200" dirty="0"/>
              <a:t>Keep documentation justifying noncompetitive procurements.</a:t>
            </a:r>
          </a:p>
        </p:txBody>
      </p:sp>
      <p:sp>
        <p:nvSpPr>
          <p:cNvPr id="4" name="Date Placeholder 3">
            <a:extLst>
              <a:ext uri="{FF2B5EF4-FFF2-40B4-BE49-F238E27FC236}">
                <a16:creationId xmlns:a16="http://schemas.microsoft.com/office/drawing/2014/main" id="{613BF0B6-0221-4EE3-B900-B450C921CA35}"/>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56A88648-2F1D-4328-83A2-B22EF9184651}"/>
              </a:ext>
            </a:extLst>
          </p:cNvPr>
          <p:cNvSpPr>
            <a:spLocks noGrp="1"/>
          </p:cNvSpPr>
          <p:nvPr>
            <p:ph type="sldNum" sz="quarter" idx="12"/>
          </p:nvPr>
        </p:nvSpPr>
        <p:spPr/>
        <p:txBody>
          <a:bodyPr/>
          <a:lstStyle/>
          <a:p>
            <a:fld id="{4FAB73BC-B049-4115-A692-8D63A059BFB8}" type="slidenum">
              <a:rPr lang="en-US" smtClean="0"/>
              <a:pPr/>
              <a:t>39</a:t>
            </a:fld>
            <a:endParaRPr lang="en-US" dirty="0"/>
          </a:p>
        </p:txBody>
      </p:sp>
    </p:spTree>
    <p:extLst>
      <p:ext uri="{BB962C8B-B14F-4D97-AF65-F5344CB8AC3E}">
        <p14:creationId xmlns:p14="http://schemas.microsoft.com/office/powerpoint/2010/main" val="112602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3E4C-1491-4D84-B757-62A3933251C0}"/>
              </a:ext>
            </a:extLst>
          </p:cNvPr>
          <p:cNvSpPr>
            <a:spLocks noGrp="1"/>
          </p:cNvSpPr>
          <p:nvPr>
            <p:ph type="title"/>
          </p:nvPr>
        </p:nvSpPr>
        <p:spPr/>
        <p:txBody>
          <a:bodyPr/>
          <a:lstStyle/>
          <a:p>
            <a:r>
              <a:rPr lang="en-US" dirty="0"/>
              <a:t>Most Restrictive		</a:t>
            </a:r>
          </a:p>
        </p:txBody>
      </p:sp>
      <p:sp>
        <p:nvSpPr>
          <p:cNvPr id="3" name="Content Placeholder 2">
            <a:extLst>
              <a:ext uri="{FF2B5EF4-FFF2-40B4-BE49-F238E27FC236}">
                <a16:creationId xmlns:a16="http://schemas.microsoft.com/office/drawing/2014/main" id="{B8BD77CC-7650-47F1-BCBD-94E31DF08050}"/>
              </a:ext>
            </a:extLst>
          </p:cNvPr>
          <p:cNvSpPr>
            <a:spLocks noGrp="1"/>
          </p:cNvSpPr>
          <p:nvPr>
            <p:ph idx="1"/>
          </p:nvPr>
        </p:nvSpPr>
        <p:spPr/>
        <p:txBody>
          <a:bodyPr>
            <a:normAutofit/>
          </a:bodyPr>
          <a:lstStyle/>
          <a:p>
            <a:r>
              <a:rPr lang="en-US" sz="3200" dirty="0"/>
              <a:t>Some agency operators must comply with a more restrictive local small purchase threshold set by local government or their own agency.</a:t>
            </a:r>
          </a:p>
          <a:p>
            <a:r>
              <a:rPr lang="en-US" sz="3200" dirty="0"/>
              <a:t>Can be lower than the federal small purchase threshold of $250,ooo.</a:t>
            </a:r>
          </a:p>
          <a:p>
            <a:r>
              <a:rPr lang="en-US" sz="3200" dirty="0"/>
              <a:t>Required to adhere to the most restrictive.</a:t>
            </a:r>
          </a:p>
        </p:txBody>
      </p:sp>
      <p:sp>
        <p:nvSpPr>
          <p:cNvPr id="4" name="Date Placeholder 3">
            <a:extLst>
              <a:ext uri="{FF2B5EF4-FFF2-40B4-BE49-F238E27FC236}">
                <a16:creationId xmlns:a16="http://schemas.microsoft.com/office/drawing/2014/main" id="{6B53021A-78FB-4D5B-9CEE-21143D1DA6A8}"/>
              </a:ext>
            </a:extLst>
          </p:cNvPr>
          <p:cNvSpPr>
            <a:spLocks noGrp="1"/>
          </p:cNvSpPr>
          <p:nvPr>
            <p:ph type="dt" sz="half" idx="10"/>
          </p:nvPr>
        </p:nvSpPr>
        <p:spPr/>
        <p:txBody>
          <a:bodyPr/>
          <a:lstStyle/>
          <a:p>
            <a:fld id="{47026EFD-06F6-4618-AE0E-F510B9CE4EC4}" type="datetime1">
              <a:rPr lang="en-US" smtClean="0"/>
              <a:t>04/09/2019</a:t>
            </a:fld>
            <a:endParaRPr lang="en-US" dirty="0"/>
          </a:p>
        </p:txBody>
      </p:sp>
      <p:sp>
        <p:nvSpPr>
          <p:cNvPr id="5" name="Slide Number Placeholder 4">
            <a:extLst>
              <a:ext uri="{FF2B5EF4-FFF2-40B4-BE49-F238E27FC236}">
                <a16:creationId xmlns:a16="http://schemas.microsoft.com/office/drawing/2014/main" id="{EDDB8F3F-77AA-4473-86C3-72B4611C65D9}"/>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595407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00A-3173-4E5E-B4AA-C567B3C0C56D}"/>
              </a:ext>
            </a:extLst>
          </p:cNvPr>
          <p:cNvSpPr>
            <a:spLocks noGrp="1"/>
          </p:cNvSpPr>
          <p:nvPr>
            <p:ph type="title"/>
          </p:nvPr>
        </p:nvSpPr>
        <p:spPr/>
        <p:txBody>
          <a:bodyPr/>
          <a:lstStyle/>
          <a:p>
            <a:r>
              <a:rPr lang="en-US" dirty="0"/>
              <a:t>Five Steps in Formal Method</a:t>
            </a:r>
            <a:br>
              <a:rPr lang="en-US" dirty="0"/>
            </a:br>
            <a:br>
              <a:rPr lang="en-US" dirty="0"/>
            </a:br>
            <a:r>
              <a:rPr lang="en-US" dirty="0"/>
              <a:t>Step 3</a:t>
            </a:r>
          </a:p>
        </p:txBody>
      </p:sp>
      <p:sp>
        <p:nvSpPr>
          <p:cNvPr id="3" name="Content Placeholder 2">
            <a:extLst>
              <a:ext uri="{FF2B5EF4-FFF2-40B4-BE49-F238E27FC236}">
                <a16:creationId xmlns:a16="http://schemas.microsoft.com/office/drawing/2014/main" id="{AE8C0DAD-FE38-4A3D-9633-FA4687C4D270}"/>
              </a:ext>
            </a:extLst>
          </p:cNvPr>
          <p:cNvSpPr>
            <a:spLocks noGrp="1"/>
          </p:cNvSpPr>
          <p:nvPr>
            <p:ph idx="1"/>
          </p:nvPr>
        </p:nvSpPr>
        <p:spPr/>
        <p:txBody>
          <a:bodyPr>
            <a:normAutofit lnSpcReduction="10000"/>
          </a:bodyPr>
          <a:lstStyle/>
          <a:p>
            <a:endParaRPr lang="en-US" sz="3200" dirty="0"/>
          </a:p>
          <a:p>
            <a:r>
              <a:rPr lang="en-US" sz="3200" dirty="0"/>
              <a:t>Evaluate Bids</a:t>
            </a:r>
          </a:p>
          <a:p>
            <a:pPr lvl="1"/>
            <a:r>
              <a:rPr lang="en-US" sz="3000" dirty="0"/>
              <a:t>Use criteria established in the IFB solicitation.</a:t>
            </a:r>
          </a:p>
          <a:p>
            <a:pPr lvl="1"/>
            <a:r>
              <a:rPr lang="en-US" sz="3000" dirty="0"/>
              <a:t>Open at the time and place listed in IFB</a:t>
            </a:r>
          </a:p>
          <a:p>
            <a:pPr lvl="1"/>
            <a:r>
              <a:rPr lang="en-US" sz="3000" dirty="0"/>
              <a:t>Local and tribal governments must publicly open bids.</a:t>
            </a:r>
          </a:p>
          <a:p>
            <a:pPr lvl="1"/>
            <a:endParaRPr lang="en-US" sz="3000" dirty="0"/>
          </a:p>
          <a:p>
            <a:pPr marL="502920" lvl="1" indent="0">
              <a:buNone/>
            </a:pPr>
            <a:endParaRPr lang="en-US" sz="3000" dirty="0"/>
          </a:p>
          <a:p>
            <a:pPr lvl="1">
              <a:buFont typeface="Wingdings" panose="05000000000000000000" pitchFamily="2" charset="2"/>
              <a:buChar char="v"/>
            </a:pPr>
            <a:r>
              <a:rPr lang="en-US" sz="3000" dirty="0"/>
              <a:t>Local government agencies are defined in 2 CFR, 200.64</a:t>
            </a:r>
          </a:p>
        </p:txBody>
      </p:sp>
      <p:sp>
        <p:nvSpPr>
          <p:cNvPr id="4" name="Date Placeholder 3">
            <a:extLst>
              <a:ext uri="{FF2B5EF4-FFF2-40B4-BE49-F238E27FC236}">
                <a16:creationId xmlns:a16="http://schemas.microsoft.com/office/drawing/2014/main" id="{EC971D22-C540-4CF9-B360-CC6D3663EF7F}"/>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D6E8DC4F-5590-4031-BCD8-8C1B552191DE}"/>
              </a:ext>
            </a:extLst>
          </p:cNvPr>
          <p:cNvSpPr>
            <a:spLocks noGrp="1"/>
          </p:cNvSpPr>
          <p:nvPr>
            <p:ph type="sldNum" sz="quarter" idx="12"/>
          </p:nvPr>
        </p:nvSpPr>
        <p:spPr/>
        <p:txBody>
          <a:bodyPr/>
          <a:lstStyle/>
          <a:p>
            <a:fld id="{4FAB73BC-B049-4115-A692-8D63A059BFB8}" type="slidenum">
              <a:rPr lang="en-US" smtClean="0"/>
              <a:pPr/>
              <a:t>40</a:t>
            </a:fld>
            <a:endParaRPr lang="en-US" dirty="0"/>
          </a:p>
        </p:txBody>
      </p:sp>
    </p:spTree>
    <p:extLst>
      <p:ext uri="{BB962C8B-B14F-4D97-AF65-F5344CB8AC3E}">
        <p14:creationId xmlns:p14="http://schemas.microsoft.com/office/powerpoint/2010/main" val="105672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2588-C7A3-4906-8F7B-E01A57EEEEE0}"/>
              </a:ext>
            </a:extLst>
          </p:cNvPr>
          <p:cNvSpPr>
            <a:spLocks noGrp="1"/>
          </p:cNvSpPr>
          <p:nvPr>
            <p:ph type="title"/>
          </p:nvPr>
        </p:nvSpPr>
        <p:spPr/>
        <p:txBody>
          <a:bodyPr/>
          <a:lstStyle/>
          <a:p>
            <a:r>
              <a:rPr lang="en-US" dirty="0"/>
              <a:t>Responsive and Responsible</a:t>
            </a:r>
          </a:p>
        </p:txBody>
      </p:sp>
      <p:sp>
        <p:nvSpPr>
          <p:cNvPr id="3" name="Content Placeholder 2">
            <a:extLst>
              <a:ext uri="{FF2B5EF4-FFF2-40B4-BE49-F238E27FC236}">
                <a16:creationId xmlns:a16="http://schemas.microsoft.com/office/drawing/2014/main" id="{6994547B-A64D-4617-8958-3127B0A12080}"/>
              </a:ext>
            </a:extLst>
          </p:cNvPr>
          <p:cNvSpPr>
            <a:spLocks noGrp="1"/>
          </p:cNvSpPr>
          <p:nvPr>
            <p:ph idx="1"/>
          </p:nvPr>
        </p:nvSpPr>
        <p:spPr/>
        <p:txBody>
          <a:bodyPr>
            <a:normAutofit/>
          </a:bodyPr>
          <a:lstStyle/>
          <a:p>
            <a:r>
              <a:rPr lang="en-US" sz="3200" dirty="0"/>
              <a:t>Responsible: Vendor can meet all of the agencies stated terms and conditions.</a:t>
            </a:r>
          </a:p>
          <a:p>
            <a:r>
              <a:rPr lang="en-US" sz="3200" dirty="0"/>
              <a:t>Responsible: Vendor can perform successfully under these terms and conditions.</a:t>
            </a:r>
          </a:p>
          <a:p>
            <a:r>
              <a:rPr lang="en-US" sz="3200" dirty="0"/>
              <a:t>Black and white (pass or fail) evaluation.</a:t>
            </a:r>
          </a:p>
          <a:p>
            <a:r>
              <a:rPr lang="en-US" sz="3200" dirty="0"/>
              <a:t>Best practice: Use an objective checklist.</a:t>
            </a:r>
          </a:p>
        </p:txBody>
      </p:sp>
      <p:sp>
        <p:nvSpPr>
          <p:cNvPr id="4" name="Date Placeholder 3">
            <a:extLst>
              <a:ext uri="{FF2B5EF4-FFF2-40B4-BE49-F238E27FC236}">
                <a16:creationId xmlns:a16="http://schemas.microsoft.com/office/drawing/2014/main" id="{AA68BD94-774E-4EDB-B9BD-BC35D3BE64DD}"/>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25449F41-00EC-4303-B4A2-EFE66FFD2F8D}"/>
              </a:ext>
            </a:extLst>
          </p:cNvPr>
          <p:cNvSpPr>
            <a:spLocks noGrp="1"/>
          </p:cNvSpPr>
          <p:nvPr>
            <p:ph type="sldNum" sz="quarter" idx="12"/>
          </p:nvPr>
        </p:nvSpPr>
        <p:spPr/>
        <p:txBody>
          <a:bodyPr/>
          <a:lstStyle/>
          <a:p>
            <a:fld id="{4FAB73BC-B049-4115-A692-8D63A059BFB8}" type="slidenum">
              <a:rPr lang="en-US" smtClean="0"/>
              <a:pPr/>
              <a:t>41</a:t>
            </a:fld>
            <a:endParaRPr lang="en-US" dirty="0"/>
          </a:p>
        </p:txBody>
      </p:sp>
    </p:spTree>
    <p:extLst>
      <p:ext uri="{BB962C8B-B14F-4D97-AF65-F5344CB8AC3E}">
        <p14:creationId xmlns:p14="http://schemas.microsoft.com/office/powerpoint/2010/main" val="3288083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D7B8-2F4A-42BA-B673-46D16005BBFF}"/>
              </a:ext>
            </a:extLst>
          </p:cNvPr>
          <p:cNvSpPr>
            <a:spLocks noGrp="1"/>
          </p:cNvSpPr>
          <p:nvPr>
            <p:ph type="title"/>
          </p:nvPr>
        </p:nvSpPr>
        <p:spPr/>
        <p:txBody>
          <a:bodyPr/>
          <a:lstStyle/>
          <a:p>
            <a:r>
              <a:rPr lang="en-US" dirty="0"/>
              <a:t>Objectively Evaluate Each Bid</a:t>
            </a:r>
          </a:p>
        </p:txBody>
      </p:sp>
      <p:sp>
        <p:nvSpPr>
          <p:cNvPr id="3" name="Content Placeholder 2">
            <a:extLst>
              <a:ext uri="{FF2B5EF4-FFF2-40B4-BE49-F238E27FC236}">
                <a16:creationId xmlns:a16="http://schemas.microsoft.com/office/drawing/2014/main" id="{CA53507B-F7A1-4FB5-BB37-83BB3BBD8782}"/>
              </a:ext>
            </a:extLst>
          </p:cNvPr>
          <p:cNvSpPr>
            <a:spLocks noGrp="1"/>
          </p:cNvSpPr>
          <p:nvPr>
            <p:ph idx="1"/>
          </p:nvPr>
        </p:nvSpPr>
        <p:spPr>
          <a:xfrm>
            <a:off x="3869268" y="-787400"/>
            <a:ext cx="7315200" cy="6772148"/>
          </a:xfrm>
        </p:spPr>
        <p:txBody>
          <a:bodyPr>
            <a:normAutofit/>
          </a:bodyPr>
          <a:lstStyle/>
          <a:p>
            <a:pPr>
              <a:buFont typeface="Arial" panose="020B0604020202020204" pitchFamily="34" charset="0"/>
              <a:buChar char="•"/>
            </a:pPr>
            <a:r>
              <a:rPr lang="en-US" sz="3200" dirty="0"/>
              <a:t>Technical requirements need to clearly describe the minimum standards in measurable terms.</a:t>
            </a:r>
          </a:p>
          <a:p>
            <a:r>
              <a:rPr lang="en-US" sz="3200" dirty="0"/>
              <a:t>Allow the agency to determine if a vendor is responsive and responsible. </a:t>
            </a:r>
          </a:p>
          <a:p>
            <a:endParaRPr lang="en-US" sz="3200" dirty="0"/>
          </a:p>
          <a:p>
            <a:pPr marL="0" indent="0">
              <a:buNone/>
            </a:pPr>
            <a:endParaRPr lang="en-US" sz="3200" dirty="0"/>
          </a:p>
        </p:txBody>
      </p:sp>
      <p:sp>
        <p:nvSpPr>
          <p:cNvPr id="4" name="Date Placeholder 3">
            <a:extLst>
              <a:ext uri="{FF2B5EF4-FFF2-40B4-BE49-F238E27FC236}">
                <a16:creationId xmlns:a16="http://schemas.microsoft.com/office/drawing/2014/main" id="{B99FC859-D525-4D97-8DED-727131C6A7A0}"/>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4996595D-BCAB-471A-A812-5CFA01BBF459}"/>
              </a:ext>
            </a:extLst>
          </p:cNvPr>
          <p:cNvSpPr>
            <a:spLocks noGrp="1"/>
          </p:cNvSpPr>
          <p:nvPr>
            <p:ph type="sldNum" sz="quarter" idx="12"/>
          </p:nvPr>
        </p:nvSpPr>
        <p:spPr/>
        <p:txBody>
          <a:bodyPr/>
          <a:lstStyle/>
          <a:p>
            <a:fld id="{4FAB73BC-B049-4115-A692-8D63A059BFB8}" type="slidenum">
              <a:rPr lang="en-US" smtClean="0"/>
              <a:pPr/>
              <a:t>42</a:t>
            </a:fld>
            <a:endParaRPr lang="en-US" dirty="0"/>
          </a:p>
        </p:txBody>
      </p:sp>
      <p:pic>
        <p:nvPicPr>
          <p:cNvPr id="6" name="Picture 5">
            <a:extLst>
              <a:ext uri="{FF2B5EF4-FFF2-40B4-BE49-F238E27FC236}">
                <a16:creationId xmlns:a16="http://schemas.microsoft.com/office/drawing/2014/main" id="{6EC44EC9-3A37-4BCF-8600-3A1DCBE7D04C}"/>
              </a:ext>
            </a:extLst>
          </p:cNvPr>
          <p:cNvPicPr>
            <a:picLocks noChangeAspect="1"/>
          </p:cNvPicPr>
          <p:nvPr/>
        </p:nvPicPr>
        <p:blipFill>
          <a:blip r:embed="rId3"/>
          <a:stretch>
            <a:fillRect/>
          </a:stretch>
        </p:blipFill>
        <p:spPr>
          <a:xfrm>
            <a:off x="6173851" y="3949700"/>
            <a:ext cx="1564680" cy="2413000"/>
          </a:xfrm>
          <a:prstGeom prst="rect">
            <a:avLst/>
          </a:prstGeom>
        </p:spPr>
      </p:pic>
      <p:sp>
        <p:nvSpPr>
          <p:cNvPr id="7" name="Thought Bubble: Cloud 6">
            <a:extLst>
              <a:ext uri="{FF2B5EF4-FFF2-40B4-BE49-F238E27FC236}">
                <a16:creationId xmlns:a16="http://schemas.microsoft.com/office/drawing/2014/main" id="{7496462B-BF39-48CB-AF45-58BAB78312EA}"/>
              </a:ext>
            </a:extLst>
          </p:cNvPr>
          <p:cNvSpPr/>
          <p:nvPr/>
        </p:nvSpPr>
        <p:spPr>
          <a:xfrm rot="2121344">
            <a:off x="7779836" y="3365038"/>
            <a:ext cx="1890166" cy="1301153"/>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002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B57C-2943-4F87-8085-A10B4B677E86}"/>
              </a:ext>
            </a:extLst>
          </p:cNvPr>
          <p:cNvSpPr>
            <a:spLocks noGrp="1"/>
          </p:cNvSpPr>
          <p:nvPr>
            <p:ph type="title"/>
          </p:nvPr>
        </p:nvSpPr>
        <p:spPr/>
        <p:txBody>
          <a:bodyPr/>
          <a:lstStyle/>
          <a:p>
            <a:r>
              <a:rPr lang="en-US" dirty="0"/>
              <a:t>Document Every Bid Evaluation</a:t>
            </a:r>
          </a:p>
        </p:txBody>
      </p:sp>
      <p:sp>
        <p:nvSpPr>
          <p:cNvPr id="3" name="Content Placeholder 2">
            <a:extLst>
              <a:ext uri="{FF2B5EF4-FFF2-40B4-BE49-F238E27FC236}">
                <a16:creationId xmlns:a16="http://schemas.microsoft.com/office/drawing/2014/main" id="{64D37B77-FFB4-47E4-A721-BD8A1B869D12}"/>
              </a:ext>
            </a:extLst>
          </p:cNvPr>
          <p:cNvSpPr>
            <a:spLocks noGrp="1"/>
          </p:cNvSpPr>
          <p:nvPr>
            <p:ph idx="1"/>
          </p:nvPr>
        </p:nvSpPr>
        <p:spPr/>
        <p:txBody>
          <a:bodyPr>
            <a:normAutofit/>
          </a:bodyPr>
          <a:lstStyle/>
          <a:p>
            <a:r>
              <a:rPr lang="en-US" sz="3200" dirty="0"/>
              <a:t>Documentation may be needed if the agency is required to demonstrate the full and open competition was maintained, as required in 2 CFR, 200.319.</a:t>
            </a:r>
          </a:p>
          <a:p>
            <a:endParaRPr lang="en-US" sz="3200" dirty="0"/>
          </a:p>
          <a:p>
            <a:endParaRPr lang="en-US" sz="3200" dirty="0"/>
          </a:p>
          <a:p>
            <a:endParaRPr lang="en-US" sz="3200" dirty="0"/>
          </a:p>
          <a:p>
            <a:endParaRPr lang="en-US" sz="3200" dirty="0"/>
          </a:p>
        </p:txBody>
      </p:sp>
      <p:sp>
        <p:nvSpPr>
          <p:cNvPr id="4" name="Date Placeholder 3">
            <a:extLst>
              <a:ext uri="{FF2B5EF4-FFF2-40B4-BE49-F238E27FC236}">
                <a16:creationId xmlns:a16="http://schemas.microsoft.com/office/drawing/2014/main" id="{1EE42AF3-F16B-4F22-A886-F0B7E9AA9870}"/>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2AC9C5C0-710D-4C9C-85C2-AD70FE507C0E}"/>
              </a:ext>
            </a:extLst>
          </p:cNvPr>
          <p:cNvSpPr>
            <a:spLocks noGrp="1"/>
          </p:cNvSpPr>
          <p:nvPr>
            <p:ph type="sldNum" sz="quarter" idx="12"/>
          </p:nvPr>
        </p:nvSpPr>
        <p:spPr/>
        <p:txBody>
          <a:bodyPr/>
          <a:lstStyle/>
          <a:p>
            <a:fld id="{4FAB73BC-B049-4115-A692-8D63A059BFB8}" type="slidenum">
              <a:rPr lang="en-US" smtClean="0"/>
              <a:pPr/>
              <a:t>43</a:t>
            </a:fld>
            <a:endParaRPr lang="en-US" dirty="0"/>
          </a:p>
        </p:txBody>
      </p:sp>
      <p:pic>
        <p:nvPicPr>
          <p:cNvPr id="6" name="Picture 5">
            <a:extLst>
              <a:ext uri="{FF2B5EF4-FFF2-40B4-BE49-F238E27FC236}">
                <a16:creationId xmlns:a16="http://schemas.microsoft.com/office/drawing/2014/main" id="{8F60C6AA-2D55-422F-90F2-88376C991A0B}"/>
              </a:ext>
            </a:extLst>
          </p:cNvPr>
          <p:cNvPicPr>
            <a:picLocks noChangeAspect="1"/>
          </p:cNvPicPr>
          <p:nvPr/>
        </p:nvPicPr>
        <p:blipFill>
          <a:blip r:embed="rId3"/>
          <a:stretch>
            <a:fillRect/>
          </a:stretch>
        </p:blipFill>
        <p:spPr>
          <a:xfrm>
            <a:off x="7645586" y="3394074"/>
            <a:ext cx="2750684" cy="2962275"/>
          </a:xfrm>
          <a:prstGeom prst="rect">
            <a:avLst/>
          </a:prstGeom>
        </p:spPr>
      </p:pic>
    </p:spTree>
    <p:extLst>
      <p:ext uri="{BB962C8B-B14F-4D97-AF65-F5344CB8AC3E}">
        <p14:creationId xmlns:p14="http://schemas.microsoft.com/office/powerpoint/2010/main" val="2109176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36AE-F569-4C5E-98AC-A8A097B96929}"/>
              </a:ext>
            </a:extLst>
          </p:cNvPr>
          <p:cNvSpPr>
            <a:spLocks noGrp="1"/>
          </p:cNvSpPr>
          <p:nvPr>
            <p:ph type="title"/>
          </p:nvPr>
        </p:nvSpPr>
        <p:spPr/>
        <p:txBody>
          <a:bodyPr/>
          <a:lstStyle/>
          <a:p>
            <a:r>
              <a:rPr lang="en-US" dirty="0"/>
              <a:t>Overly Responsive Not Allowed</a:t>
            </a:r>
          </a:p>
        </p:txBody>
      </p:sp>
      <p:sp>
        <p:nvSpPr>
          <p:cNvPr id="3" name="Content Placeholder 2">
            <a:extLst>
              <a:ext uri="{FF2B5EF4-FFF2-40B4-BE49-F238E27FC236}">
                <a16:creationId xmlns:a16="http://schemas.microsoft.com/office/drawing/2014/main" id="{D3A3EA21-9646-4386-AAED-068571AD1B34}"/>
              </a:ext>
            </a:extLst>
          </p:cNvPr>
          <p:cNvSpPr>
            <a:spLocks noGrp="1"/>
          </p:cNvSpPr>
          <p:nvPr>
            <p:ph idx="1"/>
          </p:nvPr>
        </p:nvSpPr>
        <p:spPr/>
        <p:txBody>
          <a:bodyPr>
            <a:normAutofit/>
          </a:bodyPr>
          <a:lstStyle/>
          <a:p>
            <a:r>
              <a:rPr lang="en-US" sz="3200" dirty="0"/>
              <a:t>Agencies </a:t>
            </a:r>
            <a:r>
              <a:rPr lang="en-US" sz="3200" b="1" dirty="0"/>
              <a:t>cannot</a:t>
            </a:r>
            <a:r>
              <a:rPr lang="en-US" sz="3200" dirty="0"/>
              <a:t> consider additional services – </a:t>
            </a:r>
            <a:r>
              <a:rPr lang="en-US" sz="3200" b="1" dirty="0"/>
              <a:t>overly responsive.</a:t>
            </a:r>
            <a:endParaRPr lang="en-US" sz="3200" dirty="0"/>
          </a:p>
          <a:p>
            <a:r>
              <a:rPr lang="en-US" sz="3200" dirty="0"/>
              <a:t>Contract award must always be based </a:t>
            </a:r>
            <a:r>
              <a:rPr lang="en-US" sz="3200" b="1" dirty="0"/>
              <a:t>only</a:t>
            </a:r>
            <a:r>
              <a:rPr lang="en-US" sz="3200" dirty="0"/>
              <a:t> on criteria in original solicitation.</a:t>
            </a:r>
          </a:p>
          <a:p>
            <a:r>
              <a:rPr lang="en-US" sz="3200" dirty="0"/>
              <a:t>To consider overly responsive items allows for unfair competition.</a:t>
            </a:r>
          </a:p>
          <a:p>
            <a:endParaRPr lang="en-US" sz="3200" dirty="0"/>
          </a:p>
          <a:p>
            <a:endParaRPr lang="en-US" sz="3200" dirty="0"/>
          </a:p>
          <a:p>
            <a:endParaRPr lang="en-US" sz="3200" dirty="0"/>
          </a:p>
        </p:txBody>
      </p:sp>
      <p:sp>
        <p:nvSpPr>
          <p:cNvPr id="4" name="Date Placeholder 3">
            <a:extLst>
              <a:ext uri="{FF2B5EF4-FFF2-40B4-BE49-F238E27FC236}">
                <a16:creationId xmlns:a16="http://schemas.microsoft.com/office/drawing/2014/main" id="{F7986B92-7A7D-4A82-B65A-213028C99316}"/>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E04850B2-E021-4753-9625-14990E7EDB99}"/>
              </a:ext>
            </a:extLst>
          </p:cNvPr>
          <p:cNvSpPr>
            <a:spLocks noGrp="1"/>
          </p:cNvSpPr>
          <p:nvPr>
            <p:ph type="sldNum" sz="quarter" idx="12"/>
          </p:nvPr>
        </p:nvSpPr>
        <p:spPr/>
        <p:txBody>
          <a:bodyPr/>
          <a:lstStyle/>
          <a:p>
            <a:fld id="{4FAB73BC-B049-4115-A692-8D63A059BFB8}" type="slidenum">
              <a:rPr lang="en-US" smtClean="0"/>
              <a:pPr/>
              <a:t>44</a:t>
            </a:fld>
            <a:endParaRPr lang="en-US" dirty="0"/>
          </a:p>
        </p:txBody>
      </p:sp>
      <p:pic>
        <p:nvPicPr>
          <p:cNvPr id="6" name="Picture 5">
            <a:extLst>
              <a:ext uri="{FF2B5EF4-FFF2-40B4-BE49-F238E27FC236}">
                <a16:creationId xmlns:a16="http://schemas.microsoft.com/office/drawing/2014/main" id="{09F5B573-814D-4F55-B81B-FB59DCD838FD}"/>
              </a:ext>
            </a:extLst>
          </p:cNvPr>
          <p:cNvPicPr>
            <a:picLocks noChangeAspect="1"/>
          </p:cNvPicPr>
          <p:nvPr/>
        </p:nvPicPr>
        <p:blipFill>
          <a:blip r:embed="rId3"/>
          <a:stretch>
            <a:fillRect/>
          </a:stretch>
        </p:blipFill>
        <p:spPr>
          <a:xfrm>
            <a:off x="7416800" y="4219602"/>
            <a:ext cx="3608281" cy="2136748"/>
          </a:xfrm>
          <a:prstGeom prst="rect">
            <a:avLst/>
          </a:prstGeom>
        </p:spPr>
      </p:pic>
    </p:spTree>
    <p:extLst>
      <p:ext uri="{BB962C8B-B14F-4D97-AF65-F5344CB8AC3E}">
        <p14:creationId xmlns:p14="http://schemas.microsoft.com/office/powerpoint/2010/main" val="4059803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360B-4746-4416-AE48-20560CEA0FB9}"/>
              </a:ext>
            </a:extLst>
          </p:cNvPr>
          <p:cNvSpPr>
            <a:spLocks noGrp="1"/>
          </p:cNvSpPr>
          <p:nvPr>
            <p:ph type="title"/>
          </p:nvPr>
        </p:nvSpPr>
        <p:spPr/>
        <p:txBody>
          <a:bodyPr/>
          <a:lstStyle/>
          <a:p>
            <a:r>
              <a:rPr lang="en-US" dirty="0"/>
              <a:t>Five Steps in Formal Method</a:t>
            </a:r>
            <a:br>
              <a:rPr lang="en-US" dirty="0"/>
            </a:br>
            <a:br>
              <a:rPr lang="en-US" dirty="0"/>
            </a:br>
            <a:r>
              <a:rPr lang="en-US" dirty="0"/>
              <a:t>Step 4</a:t>
            </a:r>
          </a:p>
        </p:txBody>
      </p:sp>
      <p:sp>
        <p:nvSpPr>
          <p:cNvPr id="3" name="Content Placeholder 2">
            <a:extLst>
              <a:ext uri="{FF2B5EF4-FFF2-40B4-BE49-F238E27FC236}">
                <a16:creationId xmlns:a16="http://schemas.microsoft.com/office/drawing/2014/main" id="{336A68ED-FE2D-42DF-9794-9BE8F67F7501}"/>
              </a:ext>
            </a:extLst>
          </p:cNvPr>
          <p:cNvSpPr>
            <a:spLocks noGrp="1"/>
          </p:cNvSpPr>
          <p:nvPr>
            <p:ph idx="1"/>
          </p:nvPr>
        </p:nvSpPr>
        <p:spPr/>
        <p:txBody>
          <a:bodyPr>
            <a:normAutofit/>
          </a:bodyPr>
          <a:lstStyle/>
          <a:p>
            <a:r>
              <a:rPr lang="en-US" sz="3200" dirty="0"/>
              <a:t>Award the Contract</a:t>
            </a:r>
          </a:p>
          <a:p>
            <a:pPr lvl="1"/>
            <a:r>
              <a:rPr lang="en-US" sz="3000" dirty="0"/>
              <a:t>Responsive, responsible, lowest price quote.</a:t>
            </a:r>
          </a:p>
          <a:p>
            <a:pPr lvl="1"/>
            <a:r>
              <a:rPr lang="en-US" sz="3000" dirty="0"/>
              <a:t>Document, document, document!</a:t>
            </a:r>
          </a:p>
          <a:p>
            <a:pPr lvl="1"/>
            <a:endParaRPr lang="en-US" sz="3000" dirty="0"/>
          </a:p>
          <a:p>
            <a:pPr lvl="1"/>
            <a:endParaRPr lang="en-US" sz="3000" dirty="0"/>
          </a:p>
          <a:p>
            <a:pPr lvl="1"/>
            <a:endParaRPr lang="en-US" sz="3000" dirty="0"/>
          </a:p>
          <a:p>
            <a:pPr lvl="1"/>
            <a:endParaRPr lang="en-US" sz="3000" dirty="0"/>
          </a:p>
        </p:txBody>
      </p:sp>
      <p:sp>
        <p:nvSpPr>
          <p:cNvPr id="4" name="Date Placeholder 3">
            <a:extLst>
              <a:ext uri="{FF2B5EF4-FFF2-40B4-BE49-F238E27FC236}">
                <a16:creationId xmlns:a16="http://schemas.microsoft.com/office/drawing/2014/main" id="{D8159681-1D93-497D-B096-5BD6A525AF54}"/>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D0E81421-4F60-41C6-80FA-068BE9E7EA8B}"/>
              </a:ext>
            </a:extLst>
          </p:cNvPr>
          <p:cNvSpPr>
            <a:spLocks noGrp="1"/>
          </p:cNvSpPr>
          <p:nvPr>
            <p:ph type="sldNum" sz="quarter" idx="12"/>
          </p:nvPr>
        </p:nvSpPr>
        <p:spPr/>
        <p:txBody>
          <a:bodyPr/>
          <a:lstStyle/>
          <a:p>
            <a:fld id="{4FAB73BC-B049-4115-A692-8D63A059BFB8}" type="slidenum">
              <a:rPr lang="en-US" smtClean="0"/>
              <a:pPr/>
              <a:t>45</a:t>
            </a:fld>
            <a:endParaRPr lang="en-US" dirty="0"/>
          </a:p>
        </p:txBody>
      </p:sp>
      <p:pic>
        <p:nvPicPr>
          <p:cNvPr id="6" name="Picture 5">
            <a:extLst>
              <a:ext uri="{FF2B5EF4-FFF2-40B4-BE49-F238E27FC236}">
                <a16:creationId xmlns:a16="http://schemas.microsoft.com/office/drawing/2014/main" id="{36893EC8-762A-4806-AD84-F413D2CB0B59}"/>
              </a:ext>
            </a:extLst>
          </p:cNvPr>
          <p:cNvPicPr>
            <a:picLocks noChangeAspect="1"/>
          </p:cNvPicPr>
          <p:nvPr/>
        </p:nvPicPr>
        <p:blipFill>
          <a:blip r:embed="rId3"/>
          <a:stretch>
            <a:fillRect/>
          </a:stretch>
        </p:blipFill>
        <p:spPr>
          <a:xfrm>
            <a:off x="8528272" y="3584921"/>
            <a:ext cx="1771429" cy="2771429"/>
          </a:xfrm>
          <a:prstGeom prst="rect">
            <a:avLst/>
          </a:prstGeom>
        </p:spPr>
      </p:pic>
    </p:spTree>
    <p:extLst>
      <p:ext uri="{BB962C8B-B14F-4D97-AF65-F5344CB8AC3E}">
        <p14:creationId xmlns:p14="http://schemas.microsoft.com/office/powerpoint/2010/main" val="1398942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9986-865B-4314-95D4-A9FB60DF6253}"/>
              </a:ext>
            </a:extLst>
          </p:cNvPr>
          <p:cNvSpPr>
            <a:spLocks noGrp="1"/>
          </p:cNvSpPr>
          <p:nvPr>
            <p:ph type="title"/>
          </p:nvPr>
        </p:nvSpPr>
        <p:spPr/>
        <p:txBody>
          <a:bodyPr/>
          <a:lstStyle/>
          <a:p>
            <a:r>
              <a:rPr lang="en-US" dirty="0"/>
              <a:t>Negotiating the IFB</a:t>
            </a:r>
          </a:p>
        </p:txBody>
      </p:sp>
      <p:sp>
        <p:nvSpPr>
          <p:cNvPr id="3" name="Content Placeholder 2">
            <a:extLst>
              <a:ext uri="{FF2B5EF4-FFF2-40B4-BE49-F238E27FC236}">
                <a16:creationId xmlns:a16="http://schemas.microsoft.com/office/drawing/2014/main" id="{F9FEAE20-3040-4114-BE58-69E87CC729D5}"/>
              </a:ext>
            </a:extLst>
          </p:cNvPr>
          <p:cNvSpPr>
            <a:spLocks noGrp="1"/>
          </p:cNvSpPr>
          <p:nvPr>
            <p:ph idx="1"/>
          </p:nvPr>
        </p:nvSpPr>
        <p:spPr/>
        <p:txBody>
          <a:bodyPr>
            <a:normAutofit/>
          </a:bodyPr>
          <a:lstStyle/>
          <a:p>
            <a:r>
              <a:rPr lang="en-US" sz="3200" dirty="0"/>
              <a:t>IFBs </a:t>
            </a:r>
            <a:r>
              <a:rPr lang="en-US" sz="3200" b="1" dirty="0"/>
              <a:t>do not permit negotiation </a:t>
            </a:r>
            <a:r>
              <a:rPr lang="en-US" sz="3200" dirty="0"/>
              <a:t>of terms or prices.</a:t>
            </a:r>
          </a:p>
          <a:p>
            <a:r>
              <a:rPr lang="en-US" sz="3200" dirty="0"/>
              <a:t>This type of procurement always results in a firm, fixed-price contract.</a:t>
            </a:r>
          </a:p>
          <a:p>
            <a:r>
              <a:rPr lang="en-US" sz="3200" dirty="0"/>
              <a:t>RFP allows negotiation of terms and price.</a:t>
            </a:r>
          </a:p>
          <a:p>
            <a:endParaRPr lang="en-US" sz="3200" dirty="0"/>
          </a:p>
          <a:p>
            <a:endParaRPr lang="en-US" sz="3200" dirty="0"/>
          </a:p>
          <a:p>
            <a:endParaRPr lang="en-US" sz="3200" dirty="0"/>
          </a:p>
        </p:txBody>
      </p:sp>
      <p:sp>
        <p:nvSpPr>
          <p:cNvPr id="4" name="Date Placeholder 3">
            <a:extLst>
              <a:ext uri="{FF2B5EF4-FFF2-40B4-BE49-F238E27FC236}">
                <a16:creationId xmlns:a16="http://schemas.microsoft.com/office/drawing/2014/main" id="{6ECAF9D5-EB84-49C9-80DA-740DD9788240}"/>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A9E865CB-7E03-49A0-8EB9-8C18B29ED4ED}"/>
              </a:ext>
            </a:extLst>
          </p:cNvPr>
          <p:cNvSpPr>
            <a:spLocks noGrp="1"/>
          </p:cNvSpPr>
          <p:nvPr>
            <p:ph type="sldNum" sz="quarter" idx="12"/>
          </p:nvPr>
        </p:nvSpPr>
        <p:spPr/>
        <p:txBody>
          <a:bodyPr/>
          <a:lstStyle/>
          <a:p>
            <a:fld id="{4FAB73BC-B049-4115-A692-8D63A059BFB8}" type="slidenum">
              <a:rPr lang="en-US" smtClean="0"/>
              <a:pPr/>
              <a:t>46</a:t>
            </a:fld>
            <a:endParaRPr lang="en-US" dirty="0"/>
          </a:p>
        </p:txBody>
      </p:sp>
      <p:pic>
        <p:nvPicPr>
          <p:cNvPr id="7" name="Picture 6">
            <a:extLst>
              <a:ext uri="{FF2B5EF4-FFF2-40B4-BE49-F238E27FC236}">
                <a16:creationId xmlns:a16="http://schemas.microsoft.com/office/drawing/2014/main" id="{D56F1CCC-7B8C-4127-B1EF-A4AE470C1AAD}"/>
              </a:ext>
            </a:extLst>
          </p:cNvPr>
          <p:cNvPicPr>
            <a:picLocks noChangeAspect="1"/>
          </p:cNvPicPr>
          <p:nvPr/>
        </p:nvPicPr>
        <p:blipFill>
          <a:blip r:embed="rId3"/>
          <a:stretch>
            <a:fillRect/>
          </a:stretch>
        </p:blipFill>
        <p:spPr>
          <a:xfrm>
            <a:off x="7782114" y="3759837"/>
            <a:ext cx="2584324" cy="2596513"/>
          </a:xfrm>
          <a:prstGeom prst="rect">
            <a:avLst/>
          </a:prstGeom>
        </p:spPr>
      </p:pic>
    </p:spTree>
    <p:extLst>
      <p:ext uri="{BB962C8B-B14F-4D97-AF65-F5344CB8AC3E}">
        <p14:creationId xmlns:p14="http://schemas.microsoft.com/office/powerpoint/2010/main" val="2859241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71E2-2AC2-424F-A23D-C0FF5CB75E64}"/>
              </a:ext>
            </a:extLst>
          </p:cNvPr>
          <p:cNvSpPr>
            <a:spLocks noGrp="1"/>
          </p:cNvSpPr>
          <p:nvPr>
            <p:ph type="title"/>
          </p:nvPr>
        </p:nvSpPr>
        <p:spPr/>
        <p:txBody>
          <a:bodyPr/>
          <a:lstStyle/>
          <a:p>
            <a:r>
              <a:rPr lang="en-US" dirty="0"/>
              <a:t>Five Steps in Formal Method</a:t>
            </a:r>
            <a:br>
              <a:rPr lang="en-US" dirty="0"/>
            </a:br>
            <a:br>
              <a:rPr lang="en-US" dirty="0"/>
            </a:br>
            <a:r>
              <a:rPr lang="en-US" dirty="0"/>
              <a:t>Step 5</a:t>
            </a:r>
          </a:p>
        </p:txBody>
      </p:sp>
      <p:sp>
        <p:nvSpPr>
          <p:cNvPr id="3" name="Content Placeholder 2">
            <a:extLst>
              <a:ext uri="{FF2B5EF4-FFF2-40B4-BE49-F238E27FC236}">
                <a16:creationId xmlns:a16="http://schemas.microsoft.com/office/drawing/2014/main" id="{8C848F7F-0141-4102-9439-53569DD3EC7D}"/>
              </a:ext>
            </a:extLst>
          </p:cNvPr>
          <p:cNvSpPr>
            <a:spLocks noGrp="1"/>
          </p:cNvSpPr>
          <p:nvPr>
            <p:ph idx="1"/>
          </p:nvPr>
        </p:nvSpPr>
        <p:spPr/>
        <p:txBody>
          <a:bodyPr>
            <a:normAutofit/>
          </a:bodyPr>
          <a:lstStyle/>
          <a:p>
            <a:pPr marL="0" indent="0" algn="ctr">
              <a:buNone/>
            </a:pPr>
            <a:r>
              <a:rPr lang="en-US" sz="3200" dirty="0"/>
              <a:t>Manage the Contract</a:t>
            </a:r>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buNone/>
            </a:pPr>
            <a:endParaRPr lang="en-US" sz="3200" dirty="0"/>
          </a:p>
        </p:txBody>
      </p:sp>
      <p:sp>
        <p:nvSpPr>
          <p:cNvPr id="4" name="Date Placeholder 3">
            <a:extLst>
              <a:ext uri="{FF2B5EF4-FFF2-40B4-BE49-F238E27FC236}">
                <a16:creationId xmlns:a16="http://schemas.microsoft.com/office/drawing/2014/main" id="{079FBDC2-A994-408C-AD81-74B43CCCC4E1}"/>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DCCC64DE-4607-41C9-A4FD-DA7DE64F0A28}"/>
              </a:ext>
            </a:extLst>
          </p:cNvPr>
          <p:cNvSpPr>
            <a:spLocks noGrp="1"/>
          </p:cNvSpPr>
          <p:nvPr>
            <p:ph type="sldNum" sz="quarter" idx="12"/>
          </p:nvPr>
        </p:nvSpPr>
        <p:spPr/>
        <p:txBody>
          <a:bodyPr/>
          <a:lstStyle/>
          <a:p>
            <a:fld id="{4FAB73BC-B049-4115-A692-8D63A059BFB8}" type="slidenum">
              <a:rPr lang="en-US" smtClean="0"/>
              <a:pPr/>
              <a:t>47</a:t>
            </a:fld>
            <a:endParaRPr lang="en-US" dirty="0"/>
          </a:p>
        </p:txBody>
      </p:sp>
      <p:pic>
        <p:nvPicPr>
          <p:cNvPr id="6" name="Picture 5">
            <a:extLst>
              <a:ext uri="{FF2B5EF4-FFF2-40B4-BE49-F238E27FC236}">
                <a16:creationId xmlns:a16="http://schemas.microsoft.com/office/drawing/2014/main" id="{54865C6C-FDBB-4814-8131-9B3013FFE3F5}"/>
              </a:ext>
            </a:extLst>
          </p:cNvPr>
          <p:cNvPicPr>
            <a:picLocks noChangeAspect="1"/>
          </p:cNvPicPr>
          <p:nvPr/>
        </p:nvPicPr>
        <p:blipFill>
          <a:blip r:embed="rId3"/>
          <a:stretch>
            <a:fillRect/>
          </a:stretch>
        </p:blipFill>
        <p:spPr>
          <a:xfrm>
            <a:off x="3938897" y="1889510"/>
            <a:ext cx="6695238" cy="4095238"/>
          </a:xfrm>
          <a:prstGeom prst="rect">
            <a:avLst/>
          </a:prstGeom>
        </p:spPr>
      </p:pic>
    </p:spTree>
    <p:extLst>
      <p:ext uri="{BB962C8B-B14F-4D97-AF65-F5344CB8AC3E}">
        <p14:creationId xmlns:p14="http://schemas.microsoft.com/office/powerpoint/2010/main" val="2714426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D982-82EF-4A2C-90F9-DCA388139326}"/>
              </a:ext>
            </a:extLst>
          </p:cNvPr>
          <p:cNvSpPr>
            <a:spLocks noGrp="1"/>
          </p:cNvSpPr>
          <p:nvPr>
            <p:ph type="title"/>
          </p:nvPr>
        </p:nvSpPr>
        <p:spPr/>
        <p:txBody>
          <a:bodyPr/>
          <a:lstStyle/>
          <a:p>
            <a:r>
              <a:rPr lang="en-US" dirty="0"/>
              <a:t>Ensure Terms and Conditions are Met.</a:t>
            </a:r>
          </a:p>
        </p:txBody>
      </p:sp>
      <p:sp>
        <p:nvSpPr>
          <p:cNvPr id="3" name="Content Placeholder 2">
            <a:extLst>
              <a:ext uri="{FF2B5EF4-FFF2-40B4-BE49-F238E27FC236}">
                <a16:creationId xmlns:a16="http://schemas.microsoft.com/office/drawing/2014/main" id="{7FEE8C64-967C-42A8-8BD4-B00E989E7E86}"/>
              </a:ext>
            </a:extLst>
          </p:cNvPr>
          <p:cNvSpPr>
            <a:spLocks noGrp="1"/>
          </p:cNvSpPr>
          <p:nvPr>
            <p:ph idx="1"/>
          </p:nvPr>
        </p:nvSpPr>
        <p:spPr/>
        <p:txBody>
          <a:bodyPr>
            <a:normAutofit/>
          </a:bodyPr>
          <a:lstStyle/>
          <a:p>
            <a:r>
              <a:rPr lang="en-US" sz="3200" dirty="0"/>
              <a:t>2 CFR, Section 200.318(b)</a:t>
            </a:r>
          </a:p>
          <a:p>
            <a:r>
              <a:rPr lang="en-US" sz="3200" dirty="0"/>
              <a:t>Ensure vendor is meeting terms and conditions.</a:t>
            </a:r>
          </a:p>
          <a:p>
            <a:r>
              <a:rPr lang="en-US" sz="3200" dirty="0"/>
              <a:t>Vital step in compliance during a procurement review.</a:t>
            </a:r>
          </a:p>
          <a:p>
            <a:r>
              <a:rPr lang="en-US" sz="3200" dirty="0"/>
              <a:t>Termination clause</a:t>
            </a:r>
          </a:p>
          <a:p>
            <a:endParaRPr lang="en-US" sz="3200" dirty="0"/>
          </a:p>
          <a:p>
            <a:endParaRPr lang="en-US" sz="3200" dirty="0"/>
          </a:p>
          <a:p>
            <a:endParaRPr lang="en-US" sz="3200" dirty="0"/>
          </a:p>
        </p:txBody>
      </p:sp>
      <p:sp>
        <p:nvSpPr>
          <p:cNvPr id="4" name="Date Placeholder 3">
            <a:extLst>
              <a:ext uri="{FF2B5EF4-FFF2-40B4-BE49-F238E27FC236}">
                <a16:creationId xmlns:a16="http://schemas.microsoft.com/office/drawing/2014/main" id="{A0C6F3AA-1FCC-4DA8-91C3-D129049D38A4}"/>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684E1C63-334A-467C-97E1-BC3106C24855}"/>
              </a:ext>
            </a:extLst>
          </p:cNvPr>
          <p:cNvSpPr>
            <a:spLocks noGrp="1"/>
          </p:cNvSpPr>
          <p:nvPr>
            <p:ph type="sldNum" sz="quarter" idx="12"/>
          </p:nvPr>
        </p:nvSpPr>
        <p:spPr/>
        <p:txBody>
          <a:bodyPr/>
          <a:lstStyle/>
          <a:p>
            <a:fld id="{4FAB73BC-B049-4115-A692-8D63A059BFB8}" type="slidenum">
              <a:rPr lang="en-US" smtClean="0"/>
              <a:pPr/>
              <a:t>48</a:t>
            </a:fld>
            <a:endParaRPr lang="en-US" dirty="0"/>
          </a:p>
        </p:txBody>
      </p:sp>
      <p:pic>
        <p:nvPicPr>
          <p:cNvPr id="6" name="Picture 5">
            <a:extLst>
              <a:ext uri="{FF2B5EF4-FFF2-40B4-BE49-F238E27FC236}">
                <a16:creationId xmlns:a16="http://schemas.microsoft.com/office/drawing/2014/main" id="{ED641954-1149-4A01-A056-1F8B2C07F76C}"/>
              </a:ext>
            </a:extLst>
          </p:cNvPr>
          <p:cNvPicPr>
            <a:picLocks noChangeAspect="1"/>
          </p:cNvPicPr>
          <p:nvPr/>
        </p:nvPicPr>
        <p:blipFill>
          <a:blip r:embed="rId3"/>
          <a:stretch>
            <a:fillRect/>
          </a:stretch>
        </p:blipFill>
        <p:spPr>
          <a:xfrm>
            <a:off x="4635500" y="4391581"/>
            <a:ext cx="5507568" cy="2147331"/>
          </a:xfrm>
          <a:prstGeom prst="rect">
            <a:avLst/>
          </a:prstGeom>
        </p:spPr>
      </p:pic>
    </p:spTree>
    <p:extLst>
      <p:ext uri="{BB962C8B-B14F-4D97-AF65-F5344CB8AC3E}">
        <p14:creationId xmlns:p14="http://schemas.microsoft.com/office/powerpoint/2010/main" val="709346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1F0C-44E7-4B22-8729-B214D24DFAEF}"/>
              </a:ext>
            </a:extLst>
          </p:cNvPr>
          <p:cNvSpPr>
            <a:spLocks noGrp="1"/>
          </p:cNvSpPr>
          <p:nvPr>
            <p:ph type="title"/>
          </p:nvPr>
        </p:nvSpPr>
        <p:spPr/>
        <p:txBody>
          <a:bodyPr/>
          <a:lstStyle/>
          <a:p>
            <a:r>
              <a:rPr lang="en-US" dirty="0"/>
              <a:t>Evaluate for Material Change</a:t>
            </a:r>
          </a:p>
        </p:txBody>
      </p:sp>
      <p:sp>
        <p:nvSpPr>
          <p:cNvPr id="3" name="Content Placeholder 2">
            <a:extLst>
              <a:ext uri="{FF2B5EF4-FFF2-40B4-BE49-F238E27FC236}">
                <a16:creationId xmlns:a16="http://schemas.microsoft.com/office/drawing/2014/main" id="{CD046C0E-46B1-4D89-A39E-24CDDC90CB30}"/>
              </a:ext>
            </a:extLst>
          </p:cNvPr>
          <p:cNvSpPr>
            <a:spLocks noGrp="1"/>
          </p:cNvSpPr>
          <p:nvPr>
            <p:ph idx="1"/>
          </p:nvPr>
        </p:nvSpPr>
        <p:spPr/>
        <p:txBody>
          <a:bodyPr>
            <a:normAutofit/>
          </a:bodyPr>
          <a:lstStyle/>
          <a:p>
            <a:r>
              <a:rPr lang="en-US" sz="3600" dirty="0"/>
              <a:t>What if an agencies needs change?</a:t>
            </a:r>
          </a:p>
          <a:p>
            <a:pPr lvl="1"/>
            <a:r>
              <a:rPr lang="en-US" sz="3400" dirty="0"/>
              <a:t>Evaluate contract to determine if it is a material change.</a:t>
            </a:r>
          </a:p>
          <a:p>
            <a:r>
              <a:rPr lang="en-US" sz="3600" dirty="0"/>
              <a:t>Material change: Change made to a contract that alters the contract enough so that if other vendors had known of these changes in advance, they may have submitted a different bid based on those changes.</a:t>
            </a:r>
          </a:p>
          <a:p>
            <a:endParaRPr lang="en-US" sz="3600" dirty="0"/>
          </a:p>
        </p:txBody>
      </p:sp>
      <p:sp>
        <p:nvSpPr>
          <p:cNvPr id="4" name="Date Placeholder 3">
            <a:extLst>
              <a:ext uri="{FF2B5EF4-FFF2-40B4-BE49-F238E27FC236}">
                <a16:creationId xmlns:a16="http://schemas.microsoft.com/office/drawing/2014/main" id="{164CFF2F-8718-4EC2-8312-B35E945160A9}"/>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60194505-F27B-4084-9E31-9E65E031FD1A}"/>
              </a:ext>
            </a:extLst>
          </p:cNvPr>
          <p:cNvSpPr>
            <a:spLocks noGrp="1"/>
          </p:cNvSpPr>
          <p:nvPr>
            <p:ph type="sldNum" sz="quarter" idx="12"/>
          </p:nvPr>
        </p:nvSpPr>
        <p:spPr/>
        <p:txBody>
          <a:bodyPr/>
          <a:lstStyle/>
          <a:p>
            <a:fld id="{4FAB73BC-B049-4115-A692-8D63A059BFB8}" type="slidenum">
              <a:rPr lang="en-US" smtClean="0"/>
              <a:pPr/>
              <a:t>49</a:t>
            </a:fld>
            <a:endParaRPr lang="en-US" dirty="0"/>
          </a:p>
        </p:txBody>
      </p:sp>
    </p:spTree>
    <p:extLst>
      <p:ext uri="{BB962C8B-B14F-4D97-AF65-F5344CB8AC3E}">
        <p14:creationId xmlns:p14="http://schemas.microsoft.com/office/powerpoint/2010/main" val="109479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5874-3DCF-476C-BAEB-702A92C4E8A5}"/>
              </a:ext>
            </a:extLst>
          </p:cNvPr>
          <p:cNvSpPr>
            <a:spLocks noGrp="1"/>
          </p:cNvSpPr>
          <p:nvPr>
            <p:ph type="title"/>
          </p:nvPr>
        </p:nvSpPr>
        <p:spPr/>
        <p:txBody>
          <a:bodyPr/>
          <a:lstStyle/>
          <a:p>
            <a:r>
              <a:rPr lang="en-US" dirty="0"/>
              <a:t>South Dakota	</a:t>
            </a:r>
          </a:p>
        </p:txBody>
      </p:sp>
      <p:sp>
        <p:nvSpPr>
          <p:cNvPr id="3" name="Content Placeholder 2">
            <a:extLst>
              <a:ext uri="{FF2B5EF4-FFF2-40B4-BE49-F238E27FC236}">
                <a16:creationId xmlns:a16="http://schemas.microsoft.com/office/drawing/2014/main" id="{97F64EFE-6A40-4FDC-8681-A5D9E5E9B861}"/>
              </a:ext>
            </a:extLst>
          </p:cNvPr>
          <p:cNvSpPr>
            <a:spLocks noGrp="1"/>
          </p:cNvSpPr>
          <p:nvPr>
            <p:ph sz="half" idx="1"/>
          </p:nvPr>
        </p:nvSpPr>
        <p:spPr/>
        <p:txBody>
          <a:bodyPr>
            <a:normAutofit/>
          </a:bodyPr>
          <a:lstStyle/>
          <a:p>
            <a:pPr indent="0"/>
            <a:r>
              <a:rPr lang="en-US" sz="3600" b="1" dirty="0"/>
              <a:t>Services</a:t>
            </a:r>
            <a:r>
              <a:rPr lang="en-US" sz="3200" dirty="0"/>
              <a:t> – less than $25,000</a:t>
            </a:r>
          </a:p>
          <a:p>
            <a:pPr indent="0">
              <a:buNone/>
            </a:pPr>
            <a:r>
              <a:rPr lang="en-US" sz="3200" dirty="0"/>
              <a:t>SDCL 5-18A-14</a:t>
            </a:r>
          </a:p>
          <a:p>
            <a:pPr indent="0">
              <a:buNone/>
            </a:pPr>
            <a:endParaRPr lang="en-US" sz="3200" dirty="0"/>
          </a:p>
          <a:p>
            <a:pPr indent="0"/>
            <a:r>
              <a:rPr lang="en-US" sz="3600" b="1" dirty="0"/>
              <a:t>Supplies </a:t>
            </a:r>
            <a:r>
              <a:rPr lang="en-US" sz="3200" dirty="0"/>
              <a:t>– less than $25,000</a:t>
            </a:r>
          </a:p>
          <a:p>
            <a:pPr indent="0">
              <a:buNone/>
            </a:pPr>
            <a:r>
              <a:rPr lang="en-US" sz="3200" dirty="0"/>
              <a:t>SDCL 5-18A-14 </a:t>
            </a:r>
            <a:r>
              <a:rPr lang="en-US" sz="2400" dirty="0"/>
              <a:t>and </a:t>
            </a:r>
            <a:r>
              <a:rPr lang="en-US" sz="3200" dirty="0"/>
              <a:t>SDCL 5-18A-22(12)</a:t>
            </a:r>
          </a:p>
          <a:p>
            <a:pPr indent="0"/>
            <a:endParaRPr lang="en-US" sz="3200" dirty="0"/>
          </a:p>
        </p:txBody>
      </p:sp>
      <p:sp>
        <p:nvSpPr>
          <p:cNvPr id="4" name="Content Placeholder 3">
            <a:extLst>
              <a:ext uri="{FF2B5EF4-FFF2-40B4-BE49-F238E27FC236}">
                <a16:creationId xmlns:a16="http://schemas.microsoft.com/office/drawing/2014/main" id="{B9CF5F6E-2013-4AB1-A58A-C8BA3D6B34C2}"/>
              </a:ext>
            </a:extLst>
          </p:cNvPr>
          <p:cNvSpPr>
            <a:spLocks noGrp="1"/>
          </p:cNvSpPr>
          <p:nvPr>
            <p:ph sz="half" idx="2"/>
          </p:nvPr>
        </p:nvSpPr>
        <p:spPr>
          <a:xfrm>
            <a:off x="7342632" y="868680"/>
            <a:ext cx="3950208" cy="5120640"/>
          </a:xfrm>
        </p:spPr>
        <p:txBody>
          <a:bodyPr>
            <a:normAutofit/>
          </a:bodyPr>
          <a:lstStyle/>
          <a:p>
            <a:r>
              <a:rPr lang="en-US" sz="3600" b="1" dirty="0"/>
              <a:t>Food/Perishables </a:t>
            </a:r>
            <a:r>
              <a:rPr lang="en-US" sz="3200" dirty="0"/>
              <a:t>less than $250,000 2CFR 200.88 </a:t>
            </a:r>
          </a:p>
          <a:p>
            <a:pPr marL="0" indent="0">
              <a:buNone/>
            </a:pPr>
            <a:r>
              <a:rPr lang="en-US" sz="3200" dirty="0"/>
              <a:t>Federal Acquisition Regulations (FAR Part 2.101</a:t>
            </a:r>
          </a:p>
          <a:p>
            <a:pPr marL="0" indent="0">
              <a:buNone/>
            </a:pPr>
            <a:endParaRPr lang="en-US" sz="3200" dirty="0"/>
          </a:p>
        </p:txBody>
      </p:sp>
      <p:sp>
        <p:nvSpPr>
          <p:cNvPr id="5" name="Date Placeholder 4">
            <a:extLst>
              <a:ext uri="{FF2B5EF4-FFF2-40B4-BE49-F238E27FC236}">
                <a16:creationId xmlns:a16="http://schemas.microsoft.com/office/drawing/2014/main" id="{DDB5EE80-7D4A-4AD7-8A61-574FBC676CE0}"/>
              </a:ext>
            </a:extLst>
          </p:cNvPr>
          <p:cNvSpPr>
            <a:spLocks noGrp="1"/>
          </p:cNvSpPr>
          <p:nvPr>
            <p:ph type="dt" sz="half" idx="10"/>
          </p:nvPr>
        </p:nvSpPr>
        <p:spPr/>
        <p:txBody>
          <a:bodyPr/>
          <a:lstStyle/>
          <a:p>
            <a:fld id="{F7437367-2C72-4496-8B75-32A9CBFBBEEB}" type="datetime1">
              <a:rPr lang="en-US" smtClean="0"/>
              <a:t>04/09/2019</a:t>
            </a:fld>
            <a:endParaRPr lang="en-US" dirty="0"/>
          </a:p>
        </p:txBody>
      </p:sp>
      <p:sp>
        <p:nvSpPr>
          <p:cNvPr id="6" name="Slide Number Placeholder 5">
            <a:extLst>
              <a:ext uri="{FF2B5EF4-FFF2-40B4-BE49-F238E27FC236}">
                <a16:creationId xmlns:a16="http://schemas.microsoft.com/office/drawing/2014/main" id="{3A0DA929-B912-494E-86F0-E89A7717290D}"/>
              </a:ext>
            </a:extLst>
          </p:cNvPr>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8" name="Picture 7">
            <a:extLst>
              <a:ext uri="{FF2B5EF4-FFF2-40B4-BE49-F238E27FC236}">
                <a16:creationId xmlns:a16="http://schemas.microsoft.com/office/drawing/2014/main" id="{24A242D9-8D00-4FA0-BCD7-90CC7124AA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92061" y="4515261"/>
            <a:ext cx="2242074" cy="2342739"/>
          </a:xfrm>
          <a:prstGeom prst="rect">
            <a:avLst/>
          </a:prstGeom>
        </p:spPr>
      </p:pic>
    </p:spTree>
    <p:extLst>
      <p:ext uri="{BB962C8B-B14F-4D97-AF65-F5344CB8AC3E}">
        <p14:creationId xmlns:p14="http://schemas.microsoft.com/office/powerpoint/2010/main" val="2149183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9D42-8984-41DC-A5AB-9D8EBEAD766F}"/>
              </a:ext>
            </a:extLst>
          </p:cNvPr>
          <p:cNvSpPr>
            <a:spLocks noGrp="1"/>
          </p:cNvSpPr>
          <p:nvPr>
            <p:ph type="title"/>
          </p:nvPr>
        </p:nvSpPr>
        <p:spPr/>
        <p:txBody>
          <a:bodyPr/>
          <a:lstStyle/>
          <a:p>
            <a:r>
              <a:rPr lang="en-US" dirty="0"/>
              <a:t>Evaluation for Material Change</a:t>
            </a:r>
          </a:p>
        </p:txBody>
      </p:sp>
      <p:sp>
        <p:nvSpPr>
          <p:cNvPr id="3" name="Content Placeholder 2">
            <a:extLst>
              <a:ext uri="{FF2B5EF4-FFF2-40B4-BE49-F238E27FC236}">
                <a16:creationId xmlns:a16="http://schemas.microsoft.com/office/drawing/2014/main" id="{8BB33759-B3C3-415E-985F-D7C719A0A2D0}"/>
              </a:ext>
            </a:extLst>
          </p:cNvPr>
          <p:cNvSpPr>
            <a:spLocks noGrp="1"/>
          </p:cNvSpPr>
          <p:nvPr>
            <p:ph idx="1"/>
          </p:nvPr>
        </p:nvSpPr>
        <p:spPr/>
        <p:txBody>
          <a:bodyPr>
            <a:normAutofit/>
          </a:bodyPr>
          <a:lstStyle/>
          <a:p>
            <a:r>
              <a:rPr lang="en-US" sz="3200" dirty="0"/>
              <a:t>Contract modifications are allowable if they do not result in material change.</a:t>
            </a:r>
          </a:p>
          <a:p>
            <a:r>
              <a:rPr lang="en-US" sz="3200" dirty="0"/>
              <a:t>Consult legal counsel and the contract to determine if there is a material change.</a:t>
            </a:r>
          </a:p>
          <a:p>
            <a:endParaRPr lang="en-US" sz="3200" dirty="0"/>
          </a:p>
          <a:p>
            <a:endParaRPr lang="en-US" sz="3200" dirty="0"/>
          </a:p>
          <a:p>
            <a:endParaRPr lang="en-US" sz="3200" dirty="0"/>
          </a:p>
          <a:p>
            <a:endParaRPr lang="en-US" sz="3200" dirty="0"/>
          </a:p>
        </p:txBody>
      </p:sp>
      <p:sp>
        <p:nvSpPr>
          <p:cNvPr id="4" name="Date Placeholder 3">
            <a:extLst>
              <a:ext uri="{FF2B5EF4-FFF2-40B4-BE49-F238E27FC236}">
                <a16:creationId xmlns:a16="http://schemas.microsoft.com/office/drawing/2014/main" id="{CEA4B9A6-35A8-4DA2-B165-D3ACB42B0062}"/>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E57CC73A-512F-45BD-AA51-3E3B1B578D88}"/>
              </a:ext>
            </a:extLst>
          </p:cNvPr>
          <p:cNvSpPr>
            <a:spLocks noGrp="1"/>
          </p:cNvSpPr>
          <p:nvPr>
            <p:ph type="sldNum" sz="quarter" idx="12"/>
          </p:nvPr>
        </p:nvSpPr>
        <p:spPr/>
        <p:txBody>
          <a:bodyPr/>
          <a:lstStyle/>
          <a:p>
            <a:fld id="{4FAB73BC-B049-4115-A692-8D63A059BFB8}" type="slidenum">
              <a:rPr lang="en-US" smtClean="0"/>
              <a:pPr/>
              <a:t>50</a:t>
            </a:fld>
            <a:endParaRPr lang="en-US" dirty="0"/>
          </a:p>
        </p:txBody>
      </p:sp>
      <p:pic>
        <p:nvPicPr>
          <p:cNvPr id="6" name="Picture 5">
            <a:extLst>
              <a:ext uri="{FF2B5EF4-FFF2-40B4-BE49-F238E27FC236}">
                <a16:creationId xmlns:a16="http://schemas.microsoft.com/office/drawing/2014/main" id="{D68DEAEF-2B5C-4726-8E2D-0441D62712A7}"/>
              </a:ext>
            </a:extLst>
          </p:cNvPr>
          <p:cNvPicPr>
            <a:picLocks noChangeAspect="1"/>
          </p:cNvPicPr>
          <p:nvPr/>
        </p:nvPicPr>
        <p:blipFill>
          <a:blip r:embed="rId3"/>
          <a:stretch>
            <a:fillRect/>
          </a:stretch>
        </p:blipFill>
        <p:spPr>
          <a:xfrm>
            <a:off x="5010086" y="3773587"/>
            <a:ext cx="5033563" cy="2211161"/>
          </a:xfrm>
          <a:prstGeom prst="rect">
            <a:avLst/>
          </a:prstGeom>
        </p:spPr>
      </p:pic>
    </p:spTree>
    <p:extLst>
      <p:ext uri="{BB962C8B-B14F-4D97-AF65-F5344CB8AC3E}">
        <p14:creationId xmlns:p14="http://schemas.microsoft.com/office/powerpoint/2010/main" val="3931214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2B1D-B4F2-482B-B42C-83B32D58DF75}"/>
              </a:ext>
            </a:extLst>
          </p:cNvPr>
          <p:cNvSpPr>
            <a:spLocks noGrp="1"/>
          </p:cNvSpPr>
          <p:nvPr>
            <p:ph type="title"/>
          </p:nvPr>
        </p:nvSpPr>
        <p:spPr/>
        <p:txBody>
          <a:bodyPr/>
          <a:lstStyle/>
          <a:p>
            <a:r>
              <a:rPr lang="en-US" dirty="0"/>
              <a:t>Record Keeping</a:t>
            </a:r>
          </a:p>
        </p:txBody>
      </p:sp>
      <p:sp>
        <p:nvSpPr>
          <p:cNvPr id="3" name="Content Placeholder 2">
            <a:extLst>
              <a:ext uri="{FF2B5EF4-FFF2-40B4-BE49-F238E27FC236}">
                <a16:creationId xmlns:a16="http://schemas.microsoft.com/office/drawing/2014/main" id="{229FB013-C2D8-46A0-834A-3FDE5C83CA94}"/>
              </a:ext>
            </a:extLst>
          </p:cNvPr>
          <p:cNvSpPr>
            <a:spLocks noGrp="1"/>
          </p:cNvSpPr>
          <p:nvPr>
            <p:ph idx="1"/>
          </p:nvPr>
        </p:nvSpPr>
        <p:spPr>
          <a:xfrm>
            <a:off x="3869268" y="864108"/>
            <a:ext cx="7315200" cy="5754406"/>
          </a:xfrm>
        </p:spPr>
        <p:txBody>
          <a:bodyPr>
            <a:normAutofit/>
          </a:bodyPr>
          <a:lstStyle/>
          <a:p>
            <a:endParaRPr lang="en-US" sz="3200" dirty="0"/>
          </a:p>
          <a:p>
            <a:endParaRPr lang="en-US" sz="3200" dirty="0"/>
          </a:p>
          <a:p>
            <a:endParaRPr lang="en-US" sz="3200" dirty="0"/>
          </a:p>
          <a:p>
            <a:r>
              <a:rPr lang="en-US" sz="3200" dirty="0"/>
              <a:t>Ensures communication with vendors is documented, regardless of method.</a:t>
            </a:r>
          </a:p>
          <a:p>
            <a:r>
              <a:rPr lang="en-US" sz="3200" dirty="0"/>
              <a:t>Best practice to keep information for each procurement in one place.</a:t>
            </a:r>
          </a:p>
          <a:p>
            <a:r>
              <a:rPr lang="en-US" sz="3200" dirty="0"/>
              <a:t>Keep procurement documents for the term of the contract, plus any extensions and three additional years. </a:t>
            </a:r>
          </a:p>
        </p:txBody>
      </p:sp>
      <p:sp>
        <p:nvSpPr>
          <p:cNvPr id="4" name="Date Placeholder 3">
            <a:extLst>
              <a:ext uri="{FF2B5EF4-FFF2-40B4-BE49-F238E27FC236}">
                <a16:creationId xmlns:a16="http://schemas.microsoft.com/office/drawing/2014/main" id="{69214059-09CA-4D81-B33A-0CD3F039497C}"/>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B121D4DB-5A86-4CBE-98B3-929001E230DB}"/>
              </a:ext>
            </a:extLst>
          </p:cNvPr>
          <p:cNvSpPr>
            <a:spLocks noGrp="1"/>
          </p:cNvSpPr>
          <p:nvPr>
            <p:ph type="sldNum" sz="quarter" idx="12"/>
          </p:nvPr>
        </p:nvSpPr>
        <p:spPr/>
        <p:txBody>
          <a:bodyPr/>
          <a:lstStyle/>
          <a:p>
            <a:fld id="{4FAB73BC-B049-4115-A692-8D63A059BFB8}" type="slidenum">
              <a:rPr lang="en-US" smtClean="0"/>
              <a:pPr/>
              <a:t>51</a:t>
            </a:fld>
            <a:endParaRPr lang="en-US" dirty="0"/>
          </a:p>
        </p:txBody>
      </p:sp>
      <p:pic>
        <p:nvPicPr>
          <p:cNvPr id="6" name="Picture 5">
            <a:extLst>
              <a:ext uri="{FF2B5EF4-FFF2-40B4-BE49-F238E27FC236}">
                <a16:creationId xmlns:a16="http://schemas.microsoft.com/office/drawing/2014/main" id="{1D1D7839-4E5B-4D0F-AD22-856D7FA98551}"/>
              </a:ext>
            </a:extLst>
          </p:cNvPr>
          <p:cNvPicPr>
            <a:picLocks noChangeAspect="1"/>
          </p:cNvPicPr>
          <p:nvPr/>
        </p:nvPicPr>
        <p:blipFill>
          <a:blip r:embed="rId3"/>
          <a:stretch>
            <a:fillRect/>
          </a:stretch>
        </p:blipFill>
        <p:spPr>
          <a:xfrm>
            <a:off x="6096000" y="628768"/>
            <a:ext cx="2704243" cy="2140193"/>
          </a:xfrm>
          <a:prstGeom prst="rect">
            <a:avLst/>
          </a:prstGeom>
        </p:spPr>
      </p:pic>
    </p:spTree>
    <p:extLst>
      <p:ext uri="{BB962C8B-B14F-4D97-AF65-F5344CB8AC3E}">
        <p14:creationId xmlns:p14="http://schemas.microsoft.com/office/powerpoint/2010/main" val="3480240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0E32-2210-49A1-8588-109180DC802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8247B03-192A-4FFF-9BA0-C65B0ED5BAF2}"/>
              </a:ext>
            </a:extLst>
          </p:cNvPr>
          <p:cNvSpPr>
            <a:spLocks noGrp="1"/>
          </p:cNvSpPr>
          <p:nvPr>
            <p:ph idx="1"/>
          </p:nvPr>
        </p:nvSpPr>
        <p:spPr/>
        <p:txBody>
          <a:bodyPr>
            <a:normAutofit/>
          </a:bodyPr>
          <a:lstStyle/>
          <a:p>
            <a:r>
              <a:rPr lang="en-US" sz="3200" dirty="0"/>
              <a:t>When to use an IFB</a:t>
            </a:r>
          </a:p>
          <a:p>
            <a:pPr lvl="1"/>
            <a:r>
              <a:rPr lang="en-US" sz="3000" dirty="0"/>
              <a:t>Complete, adequate and realistic specifications are available.</a:t>
            </a:r>
          </a:p>
          <a:p>
            <a:pPr lvl="1"/>
            <a:r>
              <a:rPr lang="en-US" sz="3000" dirty="0"/>
              <a:t>Two or more responsible vendors are willing and able to compete for business</a:t>
            </a:r>
          </a:p>
          <a:p>
            <a:pPr lvl="1"/>
            <a:r>
              <a:rPr lang="en-US" sz="3000" dirty="0"/>
              <a:t>The procurement lends itself to a firm, fixed-price contract that can be awarded on the basis of price.</a:t>
            </a:r>
          </a:p>
          <a:p>
            <a:pPr lvl="1"/>
            <a:endParaRPr lang="en-US" sz="3000" dirty="0"/>
          </a:p>
        </p:txBody>
      </p:sp>
      <p:sp>
        <p:nvSpPr>
          <p:cNvPr id="4" name="Date Placeholder 3">
            <a:extLst>
              <a:ext uri="{FF2B5EF4-FFF2-40B4-BE49-F238E27FC236}">
                <a16:creationId xmlns:a16="http://schemas.microsoft.com/office/drawing/2014/main" id="{20ACF42F-AF41-4321-88BD-BBC606C8B820}"/>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7D92BCD0-A09A-47CB-9BB0-B21E337C6CD5}"/>
              </a:ext>
            </a:extLst>
          </p:cNvPr>
          <p:cNvSpPr>
            <a:spLocks noGrp="1"/>
          </p:cNvSpPr>
          <p:nvPr>
            <p:ph type="sldNum" sz="quarter" idx="12"/>
          </p:nvPr>
        </p:nvSpPr>
        <p:spPr/>
        <p:txBody>
          <a:bodyPr/>
          <a:lstStyle/>
          <a:p>
            <a:fld id="{4FAB73BC-B049-4115-A692-8D63A059BFB8}" type="slidenum">
              <a:rPr lang="en-US" smtClean="0"/>
              <a:pPr/>
              <a:t>52</a:t>
            </a:fld>
            <a:endParaRPr lang="en-US" dirty="0"/>
          </a:p>
        </p:txBody>
      </p:sp>
      <p:pic>
        <p:nvPicPr>
          <p:cNvPr id="7" name="Picture 6">
            <a:extLst>
              <a:ext uri="{FF2B5EF4-FFF2-40B4-BE49-F238E27FC236}">
                <a16:creationId xmlns:a16="http://schemas.microsoft.com/office/drawing/2014/main" id="{8272CA5B-7513-4800-8330-D7AC24DFA32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14132" y="5196113"/>
            <a:ext cx="6970336" cy="1525361"/>
          </a:xfrm>
          <a:prstGeom prst="rect">
            <a:avLst/>
          </a:prstGeom>
        </p:spPr>
      </p:pic>
    </p:spTree>
    <p:extLst>
      <p:ext uri="{BB962C8B-B14F-4D97-AF65-F5344CB8AC3E}">
        <p14:creationId xmlns:p14="http://schemas.microsoft.com/office/powerpoint/2010/main" val="2524510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50F9-F07F-49C6-93DB-37166AA92132}"/>
              </a:ext>
            </a:extLst>
          </p:cNvPr>
          <p:cNvSpPr>
            <a:spLocks noGrp="1"/>
          </p:cNvSpPr>
          <p:nvPr>
            <p:ph type="title"/>
          </p:nvPr>
        </p:nvSpPr>
        <p:spPr/>
        <p:txBody>
          <a:bodyPr/>
          <a:lstStyle/>
          <a:p>
            <a:r>
              <a:rPr lang="en-US" dirty="0"/>
              <a:t>Formal Procurement Steps</a:t>
            </a:r>
          </a:p>
        </p:txBody>
      </p:sp>
      <p:sp>
        <p:nvSpPr>
          <p:cNvPr id="4" name="Date Placeholder 3">
            <a:extLst>
              <a:ext uri="{FF2B5EF4-FFF2-40B4-BE49-F238E27FC236}">
                <a16:creationId xmlns:a16="http://schemas.microsoft.com/office/drawing/2014/main" id="{FBDFD02F-2573-4A7B-A5A2-E541F723529C}"/>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E73B1FB1-DDCF-4AB8-9CC0-D97C4F312D2D}"/>
              </a:ext>
            </a:extLst>
          </p:cNvPr>
          <p:cNvSpPr>
            <a:spLocks noGrp="1"/>
          </p:cNvSpPr>
          <p:nvPr>
            <p:ph type="sldNum" sz="quarter" idx="12"/>
          </p:nvPr>
        </p:nvSpPr>
        <p:spPr/>
        <p:txBody>
          <a:bodyPr/>
          <a:lstStyle/>
          <a:p>
            <a:fld id="{4FAB73BC-B049-4115-A692-8D63A059BFB8}" type="slidenum">
              <a:rPr lang="en-US" smtClean="0"/>
              <a:pPr/>
              <a:t>53</a:t>
            </a:fld>
            <a:endParaRPr lang="en-US" dirty="0"/>
          </a:p>
        </p:txBody>
      </p:sp>
      <p:graphicFrame>
        <p:nvGraphicFramePr>
          <p:cNvPr id="6" name="Content Placeholder 3">
            <a:extLst>
              <a:ext uri="{FF2B5EF4-FFF2-40B4-BE49-F238E27FC236}">
                <a16:creationId xmlns:a16="http://schemas.microsoft.com/office/drawing/2014/main" id="{A4BEBF9D-263A-4999-81D8-3CA5F317BBAE}"/>
              </a:ext>
            </a:extLst>
          </p:cNvPr>
          <p:cNvGraphicFramePr>
            <a:graphicFrameLocks noGrp="1"/>
          </p:cNvGraphicFramePr>
          <p:nvPr>
            <p:ph idx="1"/>
            <p:extLst>
              <p:ext uri="{D42A27DB-BD31-4B8C-83A1-F6EECF244321}">
                <p14:modId xmlns:p14="http://schemas.microsoft.com/office/powerpoint/2010/main" val="1260463867"/>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8965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E7AF-53B1-4158-97DF-FA94959457E0}"/>
              </a:ext>
            </a:extLst>
          </p:cNvPr>
          <p:cNvSpPr>
            <a:spLocks noGrp="1"/>
          </p:cNvSpPr>
          <p:nvPr>
            <p:ph type="title"/>
          </p:nvPr>
        </p:nvSpPr>
        <p:spPr/>
        <p:txBody>
          <a:bodyPr/>
          <a:lstStyle/>
          <a:p>
            <a:r>
              <a:rPr lang="en-US" dirty="0"/>
              <a:t>Comply with All Rules</a:t>
            </a:r>
          </a:p>
        </p:txBody>
      </p:sp>
      <p:sp>
        <p:nvSpPr>
          <p:cNvPr id="3" name="Content Placeholder 2">
            <a:extLst>
              <a:ext uri="{FF2B5EF4-FFF2-40B4-BE49-F238E27FC236}">
                <a16:creationId xmlns:a16="http://schemas.microsoft.com/office/drawing/2014/main" id="{1E952D78-C297-4A15-8CCD-AEE131EA6157}"/>
              </a:ext>
            </a:extLst>
          </p:cNvPr>
          <p:cNvSpPr>
            <a:spLocks noGrp="1"/>
          </p:cNvSpPr>
          <p:nvPr>
            <p:ph idx="1"/>
          </p:nvPr>
        </p:nvSpPr>
        <p:spPr/>
        <p:txBody>
          <a:bodyPr>
            <a:normAutofit/>
          </a:bodyPr>
          <a:lstStyle/>
          <a:p>
            <a:r>
              <a:rPr lang="en-US" sz="3200" dirty="0"/>
              <a:t>2 CFR, Section 200.318(c):</a:t>
            </a:r>
          </a:p>
          <a:p>
            <a:pPr lvl="1"/>
            <a:r>
              <a:rPr lang="en-US" sz="3000" dirty="0"/>
              <a:t>Monitor the contract.</a:t>
            </a:r>
          </a:p>
          <a:p>
            <a:pPr lvl="1"/>
            <a:endParaRPr lang="en-US" sz="3000" dirty="0"/>
          </a:p>
          <a:p>
            <a:r>
              <a:rPr lang="en-US" sz="3200" dirty="0"/>
              <a:t>2 CFR, Section 200.319(d):</a:t>
            </a:r>
          </a:p>
          <a:p>
            <a:pPr lvl="1"/>
            <a:r>
              <a:rPr lang="en-US" sz="3000" dirty="0"/>
              <a:t>Include</a:t>
            </a:r>
            <a:r>
              <a:rPr lang="en-US" sz="3200" dirty="0"/>
              <a:t> a clear description of goods or services desired,</a:t>
            </a:r>
          </a:p>
          <a:p>
            <a:pPr lvl="1"/>
            <a:r>
              <a:rPr lang="en-US" sz="3200" dirty="0"/>
              <a:t>identify requirements and factors used to evaluate bids,</a:t>
            </a:r>
          </a:p>
          <a:p>
            <a:pPr lvl="1"/>
            <a:r>
              <a:rPr lang="en-US" sz="3200" dirty="0"/>
              <a:t>document the evaluation of every bid.</a:t>
            </a:r>
            <a:endParaRPr lang="en-US" sz="3000" dirty="0"/>
          </a:p>
        </p:txBody>
      </p:sp>
      <p:sp>
        <p:nvSpPr>
          <p:cNvPr id="4" name="Date Placeholder 3">
            <a:extLst>
              <a:ext uri="{FF2B5EF4-FFF2-40B4-BE49-F238E27FC236}">
                <a16:creationId xmlns:a16="http://schemas.microsoft.com/office/drawing/2014/main" id="{189FDD09-651D-4438-87AB-0020A5A3F033}"/>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DA49414C-92F4-4356-BB3D-0B26A700C0AF}"/>
              </a:ext>
            </a:extLst>
          </p:cNvPr>
          <p:cNvSpPr>
            <a:spLocks noGrp="1"/>
          </p:cNvSpPr>
          <p:nvPr>
            <p:ph type="sldNum" sz="quarter" idx="12"/>
          </p:nvPr>
        </p:nvSpPr>
        <p:spPr/>
        <p:txBody>
          <a:bodyPr/>
          <a:lstStyle/>
          <a:p>
            <a:fld id="{4FAB73BC-B049-4115-A692-8D63A059BFB8}" type="slidenum">
              <a:rPr lang="en-US" smtClean="0"/>
              <a:pPr/>
              <a:t>54</a:t>
            </a:fld>
            <a:endParaRPr lang="en-US" dirty="0"/>
          </a:p>
        </p:txBody>
      </p:sp>
    </p:spTree>
    <p:extLst>
      <p:ext uri="{BB962C8B-B14F-4D97-AF65-F5344CB8AC3E}">
        <p14:creationId xmlns:p14="http://schemas.microsoft.com/office/powerpoint/2010/main" val="3227817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50A3-6FC5-4562-9725-E9CA70522167}"/>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9DEF26C4-B77B-4BFD-8FF5-8B5F69BDB60E}"/>
              </a:ext>
            </a:extLst>
          </p:cNvPr>
          <p:cNvSpPr>
            <a:spLocks noGrp="1"/>
          </p:cNvSpPr>
          <p:nvPr>
            <p:ph idx="1"/>
          </p:nvPr>
        </p:nvSpPr>
        <p:spPr/>
        <p:txBody>
          <a:bodyPr>
            <a:normAutofit/>
          </a:bodyPr>
          <a:lstStyle/>
          <a:p>
            <a:r>
              <a:rPr lang="en-US" sz="3200" dirty="0"/>
              <a:t>Question: The agency wants to evaluate and award points on a scale for criteria other than price.  Which one do they use?</a:t>
            </a:r>
          </a:p>
          <a:p>
            <a:endParaRPr lang="en-US" sz="3200" dirty="0"/>
          </a:p>
          <a:p>
            <a:pPr lvl="1"/>
            <a:r>
              <a:rPr lang="en-US" sz="3000" dirty="0"/>
              <a:t>A. IFB</a:t>
            </a:r>
          </a:p>
          <a:p>
            <a:pPr lvl="1"/>
            <a:r>
              <a:rPr lang="en-US" sz="3000" dirty="0"/>
              <a:t>B. RFP</a:t>
            </a:r>
          </a:p>
        </p:txBody>
      </p:sp>
      <p:sp>
        <p:nvSpPr>
          <p:cNvPr id="4" name="Date Placeholder 3">
            <a:extLst>
              <a:ext uri="{FF2B5EF4-FFF2-40B4-BE49-F238E27FC236}">
                <a16:creationId xmlns:a16="http://schemas.microsoft.com/office/drawing/2014/main" id="{552F03FC-1ACC-41EE-8804-9F0A0E755DD5}"/>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CACF4000-DE57-444E-9E59-BAA81EFE5957}"/>
              </a:ext>
            </a:extLst>
          </p:cNvPr>
          <p:cNvSpPr>
            <a:spLocks noGrp="1"/>
          </p:cNvSpPr>
          <p:nvPr>
            <p:ph type="sldNum" sz="quarter" idx="12"/>
          </p:nvPr>
        </p:nvSpPr>
        <p:spPr/>
        <p:txBody>
          <a:bodyPr/>
          <a:lstStyle/>
          <a:p>
            <a:fld id="{4FAB73BC-B049-4115-A692-8D63A059BFB8}" type="slidenum">
              <a:rPr lang="en-US" smtClean="0"/>
              <a:pPr/>
              <a:t>55</a:t>
            </a:fld>
            <a:endParaRPr lang="en-US" dirty="0"/>
          </a:p>
        </p:txBody>
      </p:sp>
    </p:spTree>
    <p:extLst>
      <p:ext uri="{BB962C8B-B14F-4D97-AF65-F5344CB8AC3E}">
        <p14:creationId xmlns:p14="http://schemas.microsoft.com/office/powerpoint/2010/main" val="1475880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3482-F69E-42C5-A3E0-B7AE2581467B}"/>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B7AE039E-55A2-409B-9D5B-B65FB7108332}"/>
              </a:ext>
            </a:extLst>
          </p:cNvPr>
          <p:cNvSpPr>
            <a:spLocks noGrp="1"/>
          </p:cNvSpPr>
          <p:nvPr>
            <p:ph idx="1"/>
          </p:nvPr>
        </p:nvSpPr>
        <p:spPr>
          <a:xfrm>
            <a:off x="3869268" y="493486"/>
            <a:ext cx="7315200" cy="6110514"/>
          </a:xfrm>
        </p:spPr>
        <p:txBody>
          <a:bodyPr>
            <a:normAutofit/>
          </a:bodyPr>
          <a:lstStyle/>
          <a:p>
            <a:r>
              <a:rPr lang="en-US" sz="3200" dirty="0"/>
              <a:t>True or False:</a:t>
            </a:r>
          </a:p>
          <a:p>
            <a:pPr lvl="1"/>
            <a:r>
              <a:rPr lang="en-US" sz="3000" dirty="0"/>
              <a:t>All program operators must solicit bids from an adequate number of known suppliers, providing them with sufficient response time prior to the date set for the opening of bids.</a:t>
            </a:r>
          </a:p>
          <a:p>
            <a:r>
              <a:rPr lang="en-US" sz="3200" b="1" dirty="0"/>
              <a:t>True</a:t>
            </a:r>
            <a:r>
              <a:rPr lang="en-US" sz="3200" dirty="0"/>
              <a:t>: 2 CFR, Section 200.320(c) requires agencies to publicly solicit bids from an adequate number of suppliers, providing sufficient time prior to bid opening date.</a:t>
            </a:r>
            <a:endParaRPr lang="en-US" sz="3200" b="1" dirty="0"/>
          </a:p>
        </p:txBody>
      </p:sp>
      <p:sp>
        <p:nvSpPr>
          <p:cNvPr id="4" name="Date Placeholder 3">
            <a:extLst>
              <a:ext uri="{FF2B5EF4-FFF2-40B4-BE49-F238E27FC236}">
                <a16:creationId xmlns:a16="http://schemas.microsoft.com/office/drawing/2014/main" id="{D183CE5D-F99F-4668-9848-97AF6C240E4F}"/>
              </a:ext>
            </a:extLst>
          </p:cNvPr>
          <p:cNvSpPr>
            <a:spLocks noGrp="1"/>
          </p:cNvSpPr>
          <p:nvPr>
            <p:ph type="dt" sz="half" idx="10"/>
          </p:nvPr>
        </p:nvSpPr>
        <p:spPr/>
        <p:txBody>
          <a:bodyPr/>
          <a:lstStyle/>
          <a:p>
            <a:fld id="{C85CE3A6-6B02-405F-BD26-C6270D20CF47}" type="datetime1">
              <a:rPr lang="en-US" smtClean="0"/>
              <a:t>04/09/2019</a:t>
            </a:fld>
            <a:endParaRPr lang="en-US" dirty="0"/>
          </a:p>
        </p:txBody>
      </p:sp>
      <p:sp>
        <p:nvSpPr>
          <p:cNvPr id="5" name="Slide Number Placeholder 4">
            <a:extLst>
              <a:ext uri="{FF2B5EF4-FFF2-40B4-BE49-F238E27FC236}">
                <a16:creationId xmlns:a16="http://schemas.microsoft.com/office/drawing/2014/main" id="{A183964D-DD6B-4D1C-AE5E-F59AAE2AD8D2}"/>
              </a:ext>
            </a:extLst>
          </p:cNvPr>
          <p:cNvSpPr>
            <a:spLocks noGrp="1"/>
          </p:cNvSpPr>
          <p:nvPr>
            <p:ph type="sldNum" sz="quarter" idx="12"/>
          </p:nvPr>
        </p:nvSpPr>
        <p:spPr/>
        <p:txBody>
          <a:bodyPr/>
          <a:lstStyle/>
          <a:p>
            <a:fld id="{4FAB73BC-B049-4115-A692-8D63A059BFB8}" type="slidenum">
              <a:rPr lang="en-US" smtClean="0"/>
              <a:pPr/>
              <a:t>56</a:t>
            </a:fld>
            <a:endParaRPr lang="en-US" dirty="0"/>
          </a:p>
        </p:txBody>
      </p:sp>
    </p:spTree>
    <p:extLst>
      <p:ext uri="{BB962C8B-B14F-4D97-AF65-F5344CB8AC3E}">
        <p14:creationId xmlns:p14="http://schemas.microsoft.com/office/powerpoint/2010/main" val="39098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7AA5-2E2B-4F38-949E-6E28DD2DBB0C}"/>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D0CC4E56-0E04-49EC-A0DA-BAD84D5FDA28}"/>
              </a:ext>
            </a:extLst>
          </p:cNvPr>
          <p:cNvSpPr>
            <a:spLocks noGrp="1"/>
          </p:cNvSpPr>
          <p:nvPr>
            <p:ph idx="1"/>
          </p:nvPr>
        </p:nvSpPr>
        <p:spPr>
          <a:xfrm>
            <a:off x="3869268" y="864108"/>
            <a:ext cx="7315200" cy="6920992"/>
          </a:xfrm>
        </p:spPr>
        <p:txBody>
          <a:bodyPr>
            <a:normAutofit/>
          </a:bodyPr>
          <a:lstStyle/>
          <a:p>
            <a:r>
              <a:rPr lang="en-US" sz="3600" dirty="0"/>
              <a:t>USDA Procuring Local Foods for Child Nutrition Programs</a:t>
            </a:r>
          </a:p>
          <a:p>
            <a:pPr lvl="1"/>
            <a:r>
              <a:rPr lang="en-US" sz="3200" dirty="0"/>
              <a:t>https://</a:t>
            </a:r>
            <a:r>
              <a:rPr lang="en-US" sz="3200" dirty="0" err="1"/>
              <a:t>fns-prod.azureedge.net</a:t>
            </a:r>
            <a:r>
              <a:rPr lang="en-US" sz="3200" dirty="0"/>
              <a:t>/sites/default/files/f2s/F2S_Procuring_Local_Foods_Child_Nutrition_Prog_Guide.pdf</a:t>
            </a:r>
          </a:p>
          <a:p>
            <a:r>
              <a:rPr lang="en-US" sz="3600" dirty="0"/>
              <a:t>CANS web page and Procurement Section</a:t>
            </a:r>
          </a:p>
          <a:p>
            <a:pPr lvl="1"/>
            <a:r>
              <a:rPr lang="en-US" sz="3400" dirty="0"/>
              <a:t>doe.sd.gov/cans/</a:t>
            </a:r>
          </a:p>
          <a:p>
            <a:endParaRPr lang="en-US" sz="3600" dirty="0"/>
          </a:p>
          <a:p>
            <a:endParaRPr lang="en-US" sz="3600" dirty="0"/>
          </a:p>
        </p:txBody>
      </p:sp>
      <p:sp>
        <p:nvSpPr>
          <p:cNvPr id="4" name="Date Placeholder 3">
            <a:extLst>
              <a:ext uri="{FF2B5EF4-FFF2-40B4-BE49-F238E27FC236}">
                <a16:creationId xmlns:a16="http://schemas.microsoft.com/office/drawing/2014/main" id="{C4987247-FB96-4CC6-AEF5-FEEFE7D768D8}"/>
              </a:ext>
            </a:extLst>
          </p:cNvPr>
          <p:cNvSpPr>
            <a:spLocks noGrp="1"/>
          </p:cNvSpPr>
          <p:nvPr>
            <p:ph type="dt" sz="half" idx="10"/>
          </p:nvPr>
        </p:nvSpPr>
        <p:spPr/>
        <p:txBody>
          <a:bodyPr/>
          <a:lstStyle/>
          <a:p>
            <a:fld id="{39585F71-CE55-48B0-8A2F-1692704FC552}" type="datetime1">
              <a:rPr lang="en-US" smtClean="0"/>
              <a:t>04/09/2019</a:t>
            </a:fld>
            <a:endParaRPr lang="en-US" dirty="0"/>
          </a:p>
        </p:txBody>
      </p:sp>
      <p:sp>
        <p:nvSpPr>
          <p:cNvPr id="5" name="Slide Number Placeholder 4">
            <a:extLst>
              <a:ext uri="{FF2B5EF4-FFF2-40B4-BE49-F238E27FC236}">
                <a16:creationId xmlns:a16="http://schemas.microsoft.com/office/drawing/2014/main" id="{C4610344-004D-45ED-ABA5-FC452638B6AD}"/>
              </a:ext>
            </a:extLst>
          </p:cNvPr>
          <p:cNvSpPr>
            <a:spLocks noGrp="1"/>
          </p:cNvSpPr>
          <p:nvPr>
            <p:ph type="sldNum" sz="quarter" idx="12"/>
          </p:nvPr>
        </p:nvSpPr>
        <p:spPr/>
        <p:txBody>
          <a:bodyPr/>
          <a:lstStyle/>
          <a:p>
            <a:fld id="{4FAB73BC-B049-4115-A692-8D63A059BFB8}" type="slidenum">
              <a:rPr lang="en-US" smtClean="0"/>
              <a:pPr/>
              <a:t>57</a:t>
            </a:fld>
            <a:endParaRPr lang="en-US" dirty="0"/>
          </a:p>
        </p:txBody>
      </p:sp>
    </p:spTree>
    <p:extLst>
      <p:ext uri="{BB962C8B-B14F-4D97-AF65-F5344CB8AC3E}">
        <p14:creationId xmlns:p14="http://schemas.microsoft.com/office/powerpoint/2010/main" val="4003256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1CB0-BA35-4635-B826-7201845A0FAD}"/>
              </a:ext>
            </a:extLst>
          </p:cNvPr>
          <p:cNvSpPr>
            <a:spLocks noGrp="1"/>
          </p:cNvSpPr>
          <p:nvPr>
            <p:ph type="title"/>
          </p:nvPr>
        </p:nvSpPr>
        <p:spPr/>
        <p:txBody>
          <a:bodyPr/>
          <a:lstStyle/>
          <a:p>
            <a:r>
              <a:rPr lang="en-US" dirty="0"/>
              <a:t>Contact Information</a:t>
            </a:r>
            <a:br>
              <a:rPr lang="en-US" dirty="0"/>
            </a:br>
            <a:endParaRPr lang="en-US" dirty="0"/>
          </a:p>
        </p:txBody>
      </p:sp>
      <p:sp>
        <p:nvSpPr>
          <p:cNvPr id="3" name="Content Placeholder 2">
            <a:extLst>
              <a:ext uri="{FF2B5EF4-FFF2-40B4-BE49-F238E27FC236}">
                <a16:creationId xmlns:a16="http://schemas.microsoft.com/office/drawing/2014/main" id="{F83A90A9-2D83-4B63-977E-47B35621B69D}"/>
              </a:ext>
            </a:extLst>
          </p:cNvPr>
          <p:cNvSpPr>
            <a:spLocks noGrp="1"/>
          </p:cNvSpPr>
          <p:nvPr>
            <p:ph idx="1"/>
          </p:nvPr>
        </p:nvSpPr>
        <p:spPr/>
        <p:txBody>
          <a:bodyPr>
            <a:normAutofit/>
          </a:bodyPr>
          <a:lstStyle/>
          <a:p>
            <a:r>
              <a:rPr lang="en-US" sz="3600" dirty="0"/>
              <a:t>Institute of Child Nutrition</a:t>
            </a:r>
          </a:p>
          <a:p>
            <a:pPr lvl="1"/>
            <a:r>
              <a:rPr lang="en-US" sz="3400" err="1"/>
              <a:t>theicn</a:t>
            </a:r>
            <a:r>
              <a:rPr lang="en-US" sz="3400"/>
              <a:t>.org</a:t>
            </a:r>
            <a:endParaRPr lang="en-US" sz="3400" dirty="0"/>
          </a:p>
          <a:p>
            <a:endParaRPr lang="en-US" sz="3600" dirty="0"/>
          </a:p>
          <a:p>
            <a:r>
              <a:rPr lang="en-US" sz="3600" dirty="0"/>
              <a:t>Geriann Headrick</a:t>
            </a:r>
          </a:p>
          <a:p>
            <a:pPr lvl="1"/>
            <a:r>
              <a:rPr lang="en-US" sz="3400" dirty="0"/>
              <a:t>(605) 773-4718</a:t>
            </a:r>
          </a:p>
          <a:p>
            <a:pPr lvl="1"/>
            <a:endParaRPr lang="en-US" sz="3400" dirty="0"/>
          </a:p>
          <a:p>
            <a:r>
              <a:rPr lang="en-US" sz="3600" dirty="0">
                <a:hlinkClick r:id="rId3"/>
              </a:rPr>
              <a:t>doe.schoollunch@state.sd.us</a:t>
            </a:r>
            <a:r>
              <a:rPr lang="en-US" sz="3600" dirty="0"/>
              <a:t> or (605) 773-3413.</a:t>
            </a:r>
          </a:p>
          <a:p>
            <a:endParaRPr lang="en-US" sz="3600" dirty="0"/>
          </a:p>
        </p:txBody>
      </p:sp>
      <p:sp>
        <p:nvSpPr>
          <p:cNvPr id="4" name="Date Placeholder 3">
            <a:extLst>
              <a:ext uri="{FF2B5EF4-FFF2-40B4-BE49-F238E27FC236}">
                <a16:creationId xmlns:a16="http://schemas.microsoft.com/office/drawing/2014/main" id="{5F354545-2CCD-4B26-B88E-C3CBD0DDE7E5}"/>
              </a:ext>
            </a:extLst>
          </p:cNvPr>
          <p:cNvSpPr>
            <a:spLocks noGrp="1"/>
          </p:cNvSpPr>
          <p:nvPr>
            <p:ph type="dt" sz="half" idx="10"/>
          </p:nvPr>
        </p:nvSpPr>
        <p:spPr/>
        <p:txBody>
          <a:bodyPr/>
          <a:lstStyle/>
          <a:p>
            <a:fld id="{7E5FD18F-A496-46D1-B3AA-370224B8D572}" type="datetime1">
              <a:rPr lang="en-US" smtClean="0"/>
              <a:t>04/09/2019</a:t>
            </a:fld>
            <a:endParaRPr lang="en-US" dirty="0"/>
          </a:p>
        </p:txBody>
      </p:sp>
      <p:sp>
        <p:nvSpPr>
          <p:cNvPr id="5" name="Slide Number Placeholder 4">
            <a:extLst>
              <a:ext uri="{FF2B5EF4-FFF2-40B4-BE49-F238E27FC236}">
                <a16:creationId xmlns:a16="http://schemas.microsoft.com/office/drawing/2014/main" id="{6DDF38B3-161B-48CD-A956-36728BBFBEED}"/>
              </a:ext>
            </a:extLst>
          </p:cNvPr>
          <p:cNvSpPr>
            <a:spLocks noGrp="1"/>
          </p:cNvSpPr>
          <p:nvPr>
            <p:ph type="sldNum" sz="quarter" idx="12"/>
          </p:nvPr>
        </p:nvSpPr>
        <p:spPr/>
        <p:txBody>
          <a:bodyPr/>
          <a:lstStyle/>
          <a:p>
            <a:fld id="{4FAB73BC-B049-4115-A692-8D63A059BFB8}" type="slidenum">
              <a:rPr lang="en-US" smtClean="0"/>
              <a:pPr/>
              <a:t>58</a:t>
            </a:fld>
            <a:endParaRPr lang="en-US" dirty="0"/>
          </a:p>
        </p:txBody>
      </p:sp>
    </p:spTree>
    <p:extLst>
      <p:ext uri="{BB962C8B-B14F-4D97-AF65-F5344CB8AC3E}">
        <p14:creationId xmlns:p14="http://schemas.microsoft.com/office/powerpoint/2010/main" val="1951132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369E3C-CA29-4F99-B8E0-3F1F08A4A0D7}"/>
              </a:ext>
            </a:extLst>
          </p:cNvPr>
          <p:cNvSpPr txBox="1"/>
          <p:nvPr/>
        </p:nvSpPr>
        <p:spPr>
          <a:xfrm>
            <a:off x="832757" y="408214"/>
            <a:ext cx="10531929" cy="1569660"/>
          </a:xfrm>
          <a:prstGeom prst="rect">
            <a:avLst/>
          </a:prstGeom>
          <a:noFill/>
        </p:spPr>
        <p:txBody>
          <a:bodyPr wrap="square" rtlCol="0">
            <a:spAutoFit/>
          </a:bodyPr>
          <a:lstStyle/>
          <a:p>
            <a:pPr algn="ctr"/>
            <a:r>
              <a:rPr lang="en-US" sz="3200" b="1" dirty="0"/>
              <a:t>Child Nutrition Procurement:</a:t>
            </a:r>
          </a:p>
          <a:p>
            <a:pPr algn="ctr"/>
            <a:r>
              <a:rPr lang="en-US" sz="3200" b="1" dirty="0"/>
              <a:t>Formal Purchasing </a:t>
            </a:r>
          </a:p>
          <a:p>
            <a:pPr algn="ctr"/>
            <a:r>
              <a:rPr lang="en-US" sz="3200" b="1" dirty="0"/>
              <a:t>March 2019</a:t>
            </a:r>
          </a:p>
        </p:txBody>
      </p:sp>
      <p:sp>
        <p:nvSpPr>
          <p:cNvPr id="7" name="Date Placeholder 6">
            <a:extLst>
              <a:ext uri="{FF2B5EF4-FFF2-40B4-BE49-F238E27FC236}">
                <a16:creationId xmlns:a16="http://schemas.microsoft.com/office/drawing/2014/main" id="{B71CAA65-283C-4812-97E2-AC84F9116BF4}"/>
              </a:ext>
            </a:extLst>
          </p:cNvPr>
          <p:cNvSpPr>
            <a:spLocks noGrp="1"/>
          </p:cNvSpPr>
          <p:nvPr>
            <p:ph type="dt" sz="half" idx="10"/>
          </p:nvPr>
        </p:nvSpPr>
        <p:spPr/>
        <p:txBody>
          <a:bodyPr/>
          <a:lstStyle/>
          <a:p>
            <a:fld id="{1F02F571-60E6-43BA-B2B3-393C4E601806}" type="datetime1">
              <a:rPr lang="en-US" smtClean="0"/>
              <a:t>04/09/2019</a:t>
            </a:fld>
            <a:endParaRPr lang="en-US" dirty="0"/>
          </a:p>
        </p:txBody>
      </p:sp>
      <p:sp>
        <p:nvSpPr>
          <p:cNvPr id="8" name="Slide Number Placeholder 7">
            <a:extLst>
              <a:ext uri="{FF2B5EF4-FFF2-40B4-BE49-F238E27FC236}">
                <a16:creationId xmlns:a16="http://schemas.microsoft.com/office/drawing/2014/main" id="{5E6A4733-C1A3-4122-ACAE-F027CA78C097}"/>
              </a:ext>
            </a:extLst>
          </p:cNvPr>
          <p:cNvSpPr>
            <a:spLocks noGrp="1"/>
          </p:cNvSpPr>
          <p:nvPr>
            <p:ph type="sldNum" sz="quarter" idx="12"/>
          </p:nvPr>
        </p:nvSpPr>
        <p:spPr/>
        <p:txBody>
          <a:bodyPr/>
          <a:lstStyle/>
          <a:p>
            <a:fld id="{4FAB73BC-B049-4115-A692-8D63A059BFB8}" type="slidenum">
              <a:rPr lang="en-US" smtClean="0"/>
              <a:pPr/>
              <a:t>59</a:t>
            </a:fld>
            <a:endParaRPr lang="en-US" dirty="0"/>
          </a:p>
        </p:txBody>
      </p:sp>
      <p:sp>
        <p:nvSpPr>
          <p:cNvPr id="9" name="TextBox 8">
            <a:extLst>
              <a:ext uri="{FF2B5EF4-FFF2-40B4-BE49-F238E27FC236}">
                <a16:creationId xmlns:a16="http://schemas.microsoft.com/office/drawing/2014/main" id="{7AF13615-DD2D-45EB-B401-A5E39887B925}"/>
              </a:ext>
            </a:extLst>
          </p:cNvPr>
          <p:cNvSpPr txBox="1"/>
          <p:nvPr/>
        </p:nvSpPr>
        <p:spPr>
          <a:xfrm>
            <a:off x="1045029" y="2253343"/>
            <a:ext cx="10531929" cy="4524315"/>
          </a:xfrm>
          <a:prstGeom prst="rect">
            <a:avLst/>
          </a:prstGeom>
          <a:noFill/>
        </p:spPr>
        <p:txBody>
          <a:bodyPr wrap="square" rtlCol="0">
            <a:spAutoFit/>
          </a:bodyPr>
          <a:lstStyle/>
          <a:p>
            <a:pPr algn="ctr"/>
            <a:r>
              <a:rPr lang="en-US" sz="3200" dirty="0"/>
              <a:t>Training Certificate</a:t>
            </a:r>
          </a:p>
          <a:p>
            <a:pPr algn="ctr"/>
            <a:r>
              <a:rPr lang="en-US" sz="3200" dirty="0"/>
              <a:t>60 minutes in</a:t>
            </a:r>
          </a:p>
          <a:p>
            <a:pPr algn="ctr"/>
            <a:r>
              <a:rPr lang="en-US" sz="3200" dirty="0"/>
              <a:t>Key Area 2: Operations</a:t>
            </a:r>
          </a:p>
          <a:p>
            <a:pPr algn="ctr"/>
            <a:r>
              <a:rPr lang="en-US" sz="3200" dirty="0"/>
              <a:t>2400 Purchasing/Procurement</a:t>
            </a:r>
          </a:p>
          <a:p>
            <a:pPr algn="ctr"/>
            <a:endParaRPr lang="en-US" sz="3200" dirty="0"/>
          </a:p>
          <a:p>
            <a:pPr algn="ctr"/>
            <a:r>
              <a:rPr lang="en-US" sz="3200" dirty="0"/>
              <a:t>Key Area 3: Administration</a:t>
            </a:r>
          </a:p>
          <a:p>
            <a:pPr algn="ctr"/>
            <a:r>
              <a:rPr lang="en-US" sz="3200" dirty="0"/>
              <a:t>3320 Compliance with Regulations/Policies</a:t>
            </a:r>
          </a:p>
          <a:p>
            <a:endParaRPr lang="en-US" sz="3200" dirty="0"/>
          </a:p>
          <a:p>
            <a:endParaRPr lang="en-US" sz="3200" dirty="0"/>
          </a:p>
        </p:txBody>
      </p:sp>
      <p:pic>
        <p:nvPicPr>
          <p:cNvPr id="10" name="Picture 2">
            <a:extLst>
              <a:ext uri="{FF2B5EF4-FFF2-40B4-BE49-F238E27FC236}">
                <a16:creationId xmlns:a16="http://schemas.microsoft.com/office/drawing/2014/main" id="{F91F3913-BD43-4DA5-BCA1-46FB6D120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5903602"/>
            <a:ext cx="3657600" cy="6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03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C1F0-2013-4585-B886-30D222E7900E}"/>
              </a:ext>
            </a:extLst>
          </p:cNvPr>
          <p:cNvSpPr>
            <a:spLocks noGrp="1"/>
          </p:cNvSpPr>
          <p:nvPr>
            <p:ph type="title"/>
          </p:nvPr>
        </p:nvSpPr>
        <p:spPr/>
        <p:txBody>
          <a:bodyPr/>
          <a:lstStyle/>
          <a:p>
            <a:r>
              <a:rPr lang="en-US" dirty="0"/>
              <a:t>Fundamental Principals of Procurement	</a:t>
            </a:r>
          </a:p>
        </p:txBody>
      </p:sp>
      <p:sp>
        <p:nvSpPr>
          <p:cNvPr id="3" name="Content Placeholder 2">
            <a:extLst>
              <a:ext uri="{FF2B5EF4-FFF2-40B4-BE49-F238E27FC236}">
                <a16:creationId xmlns:a16="http://schemas.microsoft.com/office/drawing/2014/main" id="{70819A52-ED92-4A73-87A1-379ABA3946AC}"/>
              </a:ext>
            </a:extLst>
          </p:cNvPr>
          <p:cNvSpPr>
            <a:spLocks noGrp="1"/>
          </p:cNvSpPr>
          <p:nvPr>
            <p:ph idx="1"/>
          </p:nvPr>
        </p:nvSpPr>
        <p:spPr/>
        <p:txBody>
          <a:bodyPr>
            <a:normAutofit/>
          </a:bodyPr>
          <a:lstStyle/>
          <a:p>
            <a:r>
              <a:rPr lang="en-US" sz="3200" dirty="0"/>
              <a:t>1. Adhere to the Buy American Provision.</a:t>
            </a:r>
          </a:p>
          <a:p>
            <a:r>
              <a:rPr lang="en-US" sz="3200" dirty="0"/>
              <a:t>2. Understand and comply with federal, state and local requirements.</a:t>
            </a:r>
          </a:p>
          <a:p>
            <a:r>
              <a:rPr lang="en-US" sz="3200" dirty="0"/>
              <a:t>3. Ensure full and open competition.</a:t>
            </a:r>
          </a:p>
          <a:p>
            <a:r>
              <a:rPr lang="en-US" sz="3200" dirty="0"/>
              <a:t>4. Award to responsive and responsible vendors.</a:t>
            </a:r>
          </a:p>
        </p:txBody>
      </p:sp>
      <p:sp>
        <p:nvSpPr>
          <p:cNvPr id="4" name="Date Placeholder 3">
            <a:extLst>
              <a:ext uri="{FF2B5EF4-FFF2-40B4-BE49-F238E27FC236}">
                <a16:creationId xmlns:a16="http://schemas.microsoft.com/office/drawing/2014/main" id="{CDFE625A-25C3-488F-AFFC-B12F4F913D31}"/>
              </a:ext>
            </a:extLst>
          </p:cNvPr>
          <p:cNvSpPr>
            <a:spLocks noGrp="1"/>
          </p:cNvSpPr>
          <p:nvPr>
            <p:ph type="dt" sz="half" idx="10"/>
          </p:nvPr>
        </p:nvSpPr>
        <p:spPr/>
        <p:txBody>
          <a:bodyPr/>
          <a:lstStyle/>
          <a:p>
            <a:fld id="{4BEADC36-6990-4BFB-ACF0-95BF7C6FC45E}" type="datetime1">
              <a:rPr lang="en-US" smtClean="0"/>
              <a:t>04/09/2019</a:t>
            </a:fld>
            <a:endParaRPr lang="en-US" dirty="0"/>
          </a:p>
        </p:txBody>
      </p:sp>
      <p:sp>
        <p:nvSpPr>
          <p:cNvPr id="5" name="Slide Number Placeholder 4">
            <a:extLst>
              <a:ext uri="{FF2B5EF4-FFF2-40B4-BE49-F238E27FC236}">
                <a16:creationId xmlns:a16="http://schemas.microsoft.com/office/drawing/2014/main" id="{FF942D22-3D48-40E5-B8AB-D155D35F483A}"/>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24062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63C4-1615-4F54-9360-DF9541D6AEAE}"/>
              </a:ext>
            </a:extLst>
          </p:cNvPr>
          <p:cNvSpPr>
            <a:spLocks noGrp="1"/>
          </p:cNvSpPr>
          <p:nvPr>
            <p:ph type="title"/>
          </p:nvPr>
        </p:nvSpPr>
        <p:spPr/>
        <p:txBody>
          <a:bodyPr/>
          <a:lstStyle/>
          <a:p>
            <a:r>
              <a:rPr lang="en-US" dirty="0"/>
              <a:t>Buy American</a:t>
            </a:r>
          </a:p>
        </p:txBody>
      </p:sp>
      <p:sp>
        <p:nvSpPr>
          <p:cNvPr id="3" name="Content Placeholder 2">
            <a:extLst>
              <a:ext uri="{FF2B5EF4-FFF2-40B4-BE49-F238E27FC236}">
                <a16:creationId xmlns:a16="http://schemas.microsoft.com/office/drawing/2014/main" id="{64746255-E188-48DE-8F5D-E00B8CD6FC68}"/>
              </a:ext>
            </a:extLst>
          </p:cNvPr>
          <p:cNvSpPr>
            <a:spLocks noGrp="1"/>
          </p:cNvSpPr>
          <p:nvPr>
            <p:ph idx="1"/>
          </p:nvPr>
        </p:nvSpPr>
        <p:spPr/>
        <p:txBody>
          <a:bodyPr>
            <a:normAutofit/>
          </a:bodyPr>
          <a:lstStyle/>
          <a:p>
            <a:r>
              <a:rPr lang="en-US" sz="3200" dirty="0"/>
              <a:t>Agencies are required to purchase, to the maximum extent practical, domestic agricultural commodities and/or products.</a:t>
            </a:r>
          </a:p>
          <a:p>
            <a:r>
              <a:rPr lang="en-US" sz="3200" dirty="0"/>
              <a:t>Title 7, Code of Federal Regulations (7CFR), sections 210.21(d) and 220.16(d)</a:t>
            </a:r>
          </a:p>
          <a:p>
            <a:pPr marL="0" indent="0">
              <a:buNone/>
            </a:pPr>
            <a:endParaRPr lang="en-US" sz="3200" dirty="0"/>
          </a:p>
          <a:p>
            <a:pPr marL="0" indent="0">
              <a:buNone/>
            </a:pPr>
            <a:endParaRPr lang="en-US" sz="3200" dirty="0"/>
          </a:p>
        </p:txBody>
      </p:sp>
      <p:pic>
        <p:nvPicPr>
          <p:cNvPr id="4" name="Picture 3">
            <a:extLst>
              <a:ext uri="{FF2B5EF4-FFF2-40B4-BE49-F238E27FC236}">
                <a16:creationId xmlns:a16="http://schemas.microsoft.com/office/drawing/2014/main" id="{B901CB2A-AD60-4AD4-AFF6-6EDD93B202ED}"/>
              </a:ext>
            </a:extLst>
          </p:cNvPr>
          <p:cNvPicPr>
            <a:picLocks noChangeAspect="1"/>
          </p:cNvPicPr>
          <p:nvPr/>
        </p:nvPicPr>
        <p:blipFill>
          <a:blip r:embed="rId3"/>
          <a:stretch>
            <a:fillRect/>
          </a:stretch>
        </p:blipFill>
        <p:spPr>
          <a:xfrm>
            <a:off x="5431630" y="5089130"/>
            <a:ext cx="4190476" cy="904762"/>
          </a:xfrm>
          <a:prstGeom prst="rect">
            <a:avLst/>
          </a:prstGeom>
        </p:spPr>
      </p:pic>
      <p:sp>
        <p:nvSpPr>
          <p:cNvPr id="5" name="Date Placeholder 4">
            <a:extLst>
              <a:ext uri="{FF2B5EF4-FFF2-40B4-BE49-F238E27FC236}">
                <a16:creationId xmlns:a16="http://schemas.microsoft.com/office/drawing/2014/main" id="{330A660B-32D0-44FF-A595-B3AA0628CAAE}"/>
              </a:ext>
            </a:extLst>
          </p:cNvPr>
          <p:cNvSpPr>
            <a:spLocks noGrp="1"/>
          </p:cNvSpPr>
          <p:nvPr>
            <p:ph type="dt" sz="half" idx="10"/>
          </p:nvPr>
        </p:nvSpPr>
        <p:spPr/>
        <p:txBody>
          <a:bodyPr/>
          <a:lstStyle/>
          <a:p>
            <a:fld id="{C1EFB458-917A-455F-B876-92017752AC23}" type="datetime1">
              <a:rPr lang="en-US" smtClean="0"/>
              <a:t>04/09/2019</a:t>
            </a:fld>
            <a:endParaRPr lang="en-US" dirty="0"/>
          </a:p>
        </p:txBody>
      </p:sp>
      <p:sp>
        <p:nvSpPr>
          <p:cNvPr id="6" name="Slide Number Placeholder 5">
            <a:extLst>
              <a:ext uri="{FF2B5EF4-FFF2-40B4-BE49-F238E27FC236}">
                <a16:creationId xmlns:a16="http://schemas.microsoft.com/office/drawing/2014/main" id="{4E2A78D7-0C8F-48DD-8DC6-AD76DA7B6B31}"/>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303509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C50A-69B9-46B0-93B6-9D1F24394DF4}"/>
              </a:ext>
            </a:extLst>
          </p:cNvPr>
          <p:cNvSpPr>
            <a:spLocks noGrp="1"/>
          </p:cNvSpPr>
          <p:nvPr>
            <p:ph type="title"/>
          </p:nvPr>
        </p:nvSpPr>
        <p:spPr/>
        <p:txBody>
          <a:bodyPr/>
          <a:lstStyle/>
          <a:p>
            <a:r>
              <a:rPr lang="en-US" dirty="0"/>
              <a:t>Buy American</a:t>
            </a:r>
          </a:p>
        </p:txBody>
      </p:sp>
      <p:sp>
        <p:nvSpPr>
          <p:cNvPr id="3" name="Content Placeholder 2">
            <a:extLst>
              <a:ext uri="{FF2B5EF4-FFF2-40B4-BE49-F238E27FC236}">
                <a16:creationId xmlns:a16="http://schemas.microsoft.com/office/drawing/2014/main" id="{EF6B3751-E7A1-455E-A109-A81351B3713C}"/>
              </a:ext>
            </a:extLst>
          </p:cNvPr>
          <p:cNvSpPr>
            <a:spLocks noGrp="1"/>
          </p:cNvSpPr>
          <p:nvPr>
            <p:ph idx="1"/>
          </p:nvPr>
        </p:nvSpPr>
        <p:spPr/>
        <p:txBody>
          <a:bodyPr>
            <a:normAutofit/>
          </a:bodyPr>
          <a:lstStyle/>
          <a:p>
            <a:r>
              <a:rPr lang="en-US" sz="3200" dirty="0"/>
              <a:t>Required for National School Lunch Program, School Breakfast Program and Fresh Fruit and Vegetable Program</a:t>
            </a:r>
          </a:p>
          <a:p>
            <a:r>
              <a:rPr lang="en-US" sz="3200" dirty="0"/>
              <a:t>Solicitations, contracts and procurement procedures must include the Buy American requirements.</a:t>
            </a:r>
          </a:p>
          <a:p>
            <a:r>
              <a:rPr lang="en-US" sz="3200" dirty="0"/>
              <a:t>Document exceptions for nondomestic foods and processed products.</a:t>
            </a:r>
          </a:p>
          <a:p>
            <a:r>
              <a:rPr lang="en-US" sz="3200" dirty="0"/>
              <a:t>Monitor the contract.</a:t>
            </a:r>
          </a:p>
        </p:txBody>
      </p:sp>
      <p:sp>
        <p:nvSpPr>
          <p:cNvPr id="4" name="Date Placeholder 3">
            <a:extLst>
              <a:ext uri="{FF2B5EF4-FFF2-40B4-BE49-F238E27FC236}">
                <a16:creationId xmlns:a16="http://schemas.microsoft.com/office/drawing/2014/main" id="{6B7704DE-5476-4EED-837B-0AC75B8E0AA1}"/>
              </a:ext>
            </a:extLst>
          </p:cNvPr>
          <p:cNvSpPr>
            <a:spLocks noGrp="1"/>
          </p:cNvSpPr>
          <p:nvPr>
            <p:ph type="dt" sz="half" idx="10"/>
          </p:nvPr>
        </p:nvSpPr>
        <p:spPr/>
        <p:txBody>
          <a:bodyPr/>
          <a:lstStyle/>
          <a:p>
            <a:fld id="{60C1694E-40C4-40F6-ABDA-0046B0D36934}" type="datetime1">
              <a:rPr lang="en-US" smtClean="0"/>
              <a:t>04/09/2019</a:t>
            </a:fld>
            <a:endParaRPr lang="en-US" dirty="0"/>
          </a:p>
        </p:txBody>
      </p:sp>
      <p:sp>
        <p:nvSpPr>
          <p:cNvPr id="5" name="Slide Number Placeholder 4">
            <a:extLst>
              <a:ext uri="{FF2B5EF4-FFF2-40B4-BE49-F238E27FC236}">
                <a16:creationId xmlns:a16="http://schemas.microsoft.com/office/drawing/2014/main" id="{AEECC84E-26ED-4FFC-8E17-41966ABBCCA7}"/>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7948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9C91-CD9E-4248-9D0D-44ABF6FB2882}"/>
              </a:ext>
            </a:extLst>
          </p:cNvPr>
          <p:cNvSpPr>
            <a:spLocks noGrp="1"/>
          </p:cNvSpPr>
          <p:nvPr>
            <p:ph type="title"/>
          </p:nvPr>
        </p:nvSpPr>
        <p:spPr/>
        <p:txBody>
          <a:bodyPr/>
          <a:lstStyle/>
          <a:p>
            <a:r>
              <a:rPr lang="en-US" dirty="0"/>
              <a:t>Compliance with Federal, State and Local Rules	</a:t>
            </a:r>
          </a:p>
        </p:txBody>
      </p:sp>
      <p:sp>
        <p:nvSpPr>
          <p:cNvPr id="3" name="Content Placeholder 2">
            <a:extLst>
              <a:ext uri="{FF2B5EF4-FFF2-40B4-BE49-F238E27FC236}">
                <a16:creationId xmlns:a16="http://schemas.microsoft.com/office/drawing/2014/main" id="{D4327CB5-47B0-4007-80BA-49D0CB253D72}"/>
              </a:ext>
            </a:extLst>
          </p:cNvPr>
          <p:cNvSpPr>
            <a:spLocks noGrp="1"/>
          </p:cNvSpPr>
          <p:nvPr>
            <p:ph idx="1"/>
          </p:nvPr>
        </p:nvSpPr>
        <p:spPr/>
        <p:txBody>
          <a:bodyPr>
            <a:normAutofit/>
          </a:bodyPr>
          <a:lstStyle/>
          <a:p>
            <a:r>
              <a:rPr lang="en-US" sz="3200" dirty="0"/>
              <a:t>Understanding laws and regulations is key to procuring goods and services in compliance with federal, state and local rules.</a:t>
            </a:r>
          </a:p>
          <a:p>
            <a:r>
              <a:rPr lang="en-US" sz="3200" dirty="0"/>
              <a:t>Each level of government can make regulations and policies about the use of school meal funds.</a:t>
            </a:r>
          </a:p>
          <a:p>
            <a:r>
              <a:rPr lang="en-US" sz="3200" dirty="0"/>
              <a:t>State and local rules can be more restrictive than federal.  Agencies must follow the most restrictive rules.</a:t>
            </a:r>
          </a:p>
        </p:txBody>
      </p:sp>
      <p:sp>
        <p:nvSpPr>
          <p:cNvPr id="4" name="Date Placeholder 3">
            <a:extLst>
              <a:ext uri="{FF2B5EF4-FFF2-40B4-BE49-F238E27FC236}">
                <a16:creationId xmlns:a16="http://schemas.microsoft.com/office/drawing/2014/main" id="{C0788646-9A4B-4906-B067-383B3277FC4C}"/>
              </a:ext>
            </a:extLst>
          </p:cNvPr>
          <p:cNvSpPr>
            <a:spLocks noGrp="1"/>
          </p:cNvSpPr>
          <p:nvPr>
            <p:ph type="dt" sz="half" idx="10"/>
          </p:nvPr>
        </p:nvSpPr>
        <p:spPr/>
        <p:txBody>
          <a:bodyPr/>
          <a:lstStyle/>
          <a:p>
            <a:fld id="{56E91696-1A87-47F1-B541-E03B4F3074A6}" type="datetime1">
              <a:rPr lang="en-US" smtClean="0"/>
              <a:t>04/09/2019</a:t>
            </a:fld>
            <a:endParaRPr lang="en-US" dirty="0"/>
          </a:p>
        </p:txBody>
      </p:sp>
      <p:sp>
        <p:nvSpPr>
          <p:cNvPr id="5" name="Slide Number Placeholder 4">
            <a:extLst>
              <a:ext uri="{FF2B5EF4-FFF2-40B4-BE49-F238E27FC236}">
                <a16:creationId xmlns:a16="http://schemas.microsoft.com/office/drawing/2014/main" id="{557AF342-0619-4D95-8813-3331F0CA88C6}"/>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266333675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957</TotalTime>
  <Words>6568</Words>
  <Application>Microsoft Office PowerPoint</Application>
  <PresentationFormat>Widescreen</PresentationFormat>
  <Paragraphs>625</Paragraphs>
  <Slides>59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Corbel</vt:lpstr>
      <vt:lpstr>Forte</vt:lpstr>
      <vt:lpstr>Wingdings</vt:lpstr>
      <vt:lpstr>Wingdings 2</vt:lpstr>
      <vt:lpstr>Frame</vt:lpstr>
      <vt:lpstr>Introduction to Formal Procurement</vt:lpstr>
      <vt:lpstr>Training Objectives   </vt:lpstr>
      <vt:lpstr>When is Formal Procurement Required</vt:lpstr>
      <vt:lpstr>Most Restrictive  </vt:lpstr>
      <vt:lpstr>South Dakota </vt:lpstr>
      <vt:lpstr>Fundamental Principals of Procurement </vt:lpstr>
      <vt:lpstr>Buy American</vt:lpstr>
      <vt:lpstr>Buy American</vt:lpstr>
      <vt:lpstr>Compliance with Federal, State and Local Rules </vt:lpstr>
      <vt:lpstr>Federal Procurement Regulations </vt:lpstr>
      <vt:lpstr>South Dakota Codified Law</vt:lpstr>
      <vt:lpstr>Contract Certifications</vt:lpstr>
      <vt:lpstr>Contract Certifications </vt:lpstr>
      <vt:lpstr>Full and Open Competition</vt:lpstr>
      <vt:lpstr>Restricting Competition</vt:lpstr>
      <vt:lpstr>Contractor Involvement  </vt:lpstr>
      <vt:lpstr>Responsive and Responsible Vendor</vt:lpstr>
      <vt:lpstr>Solicitations </vt:lpstr>
      <vt:lpstr>Two Types of Formal Solicitation Tools</vt:lpstr>
      <vt:lpstr>IFB or RFP?</vt:lpstr>
      <vt:lpstr>IFB </vt:lpstr>
      <vt:lpstr>IFB</vt:lpstr>
      <vt:lpstr>IFB Conditions</vt:lpstr>
      <vt:lpstr>RFP</vt:lpstr>
      <vt:lpstr>RFP</vt:lpstr>
      <vt:lpstr>RFP Example</vt:lpstr>
      <vt:lpstr>RFP Instead of IFB</vt:lpstr>
      <vt:lpstr>RFP Instead of IFB Example</vt:lpstr>
      <vt:lpstr>Cost or Price Analysis </vt:lpstr>
      <vt:lpstr>Formal Procurement Steps</vt:lpstr>
      <vt:lpstr>Step 1: Develop Solicitation</vt:lpstr>
      <vt:lpstr>Sections of a Solicitation</vt:lpstr>
      <vt:lpstr>Specifications</vt:lpstr>
      <vt:lpstr>Developing Specifications</vt:lpstr>
      <vt:lpstr>Five Steps in Formal Method  Step One</vt:lpstr>
      <vt:lpstr>Five Steps in Formal Method  Step Two</vt:lpstr>
      <vt:lpstr>Ensuring Competition</vt:lpstr>
      <vt:lpstr>Advertising Requirements</vt:lpstr>
      <vt:lpstr>Noncompetitive Procurements</vt:lpstr>
      <vt:lpstr>Five Steps in Formal Method  Step 3</vt:lpstr>
      <vt:lpstr>Responsive and Responsible</vt:lpstr>
      <vt:lpstr>Objectively Evaluate Each Bid</vt:lpstr>
      <vt:lpstr>Document Every Bid Evaluation</vt:lpstr>
      <vt:lpstr>Overly Responsive Not Allowed</vt:lpstr>
      <vt:lpstr>Five Steps in Formal Method  Step 4</vt:lpstr>
      <vt:lpstr>Negotiating the IFB</vt:lpstr>
      <vt:lpstr>Five Steps in Formal Method  Step 5</vt:lpstr>
      <vt:lpstr>Ensure Terms and Conditions are Met.</vt:lpstr>
      <vt:lpstr>Evaluate for Material Change</vt:lpstr>
      <vt:lpstr>Evaluation for Material Change</vt:lpstr>
      <vt:lpstr>Record Keeping</vt:lpstr>
      <vt:lpstr>Summary</vt:lpstr>
      <vt:lpstr>Formal Procurement Steps</vt:lpstr>
      <vt:lpstr>Comply with All Rules</vt:lpstr>
      <vt:lpstr>Test Your Knowledge</vt:lpstr>
      <vt:lpstr>Test Your Knowledge</vt:lpstr>
      <vt:lpstr>Resources </vt:lpstr>
      <vt:lpstr>Contact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Formal Procurement</dc:title>
  <dc:creator>Headrick, Geriann</dc:creator>
  <cp:lastModifiedBy>Headrick, Geriann</cp:lastModifiedBy>
  <cp:revision>72</cp:revision>
  <cp:lastPrinted>2019-03-12T16:20:32Z</cp:lastPrinted>
  <dcterms:created xsi:type="dcterms:W3CDTF">2019-03-11T13:37:35Z</dcterms:created>
  <dcterms:modified xsi:type="dcterms:W3CDTF">2019-04-09T15:12:43Z</dcterms:modified>
</cp:coreProperties>
</file>