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6"/>
  </p:notesMasterIdLst>
  <p:sldIdLst>
    <p:sldId id="257" r:id="rId2"/>
    <p:sldId id="258" r:id="rId3"/>
    <p:sldId id="259" r:id="rId4"/>
    <p:sldId id="260" r:id="rId5"/>
    <p:sldId id="261" r:id="rId6"/>
    <p:sldId id="262" r:id="rId7"/>
    <p:sldId id="263" r:id="rId8"/>
    <p:sldId id="265" r:id="rId9"/>
    <p:sldId id="280"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82"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196" autoAdjust="0"/>
  </p:normalViewPr>
  <p:slideViewPr>
    <p:cSldViewPr snapToGrid="0">
      <p:cViewPr varScale="1">
        <p:scale>
          <a:sx n="60" d="100"/>
          <a:sy n="60" d="100"/>
        </p:scale>
        <p:origin x="102" y="90"/>
      </p:cViewPr>
      <p:guideLst/>
    </p:cSldViewPr>
  </p:slideViewPr>
  <p:notesTextViewPr>
    <p:cViewPr>
      <p:scale>
        <a:sx n="1" d="1"/>
        <a:sy n="1" d="1"/>
      </p:scale>
      <p:origin x="0" y="0"/>
    </p:cViewPr>
  </p:notesTextViewPr>
  <p:notesViewPr>
    <p:cSldViewPr snapToGrid="0">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50344-4F2A-4DDB-9522-41A2330662E0}" type="datetimeFigureOut">
              <a:rPr lang="en-US" smtClean="0"/>
              <a:t>05/08/2019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E1CB4-5EA5-4E7F-8FA6-13957F02D4A6}" type="slidenum">
              <a:rPr lang="en-US" smtClean="0"/>
              <a:t>‹#›</a:t>
            </a:fld>
            <a:endParaRPr lang="en-US"/>
          </a:p>
        </p:txBody>
      </p:sp>
    </p:spTree>
    <p:extLst>
      <p:ext uri="{BB962C8B-B14F-4D97-AF65-F5344CB8AC3E}">
        <p14:creationId xmlns:p14="http://schemas.microsoft.com/office/powerpoint/2010/main" val="178146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1</a:t>
            </a:fld>
            <a:endParaRPr lang="en-US"/>
          </a:p>
        </p:txBody>
      </p:sp>
    </p:spTree>
    <p:extLst>
      <p:ext uri="{BB962C8B-B14F-4D97-AF65-F5344CB8AC3E}">
        <p14:creationId xmlns:p14="http://schemas.microsoft.com/office/powerpoint/2010/main" val="297886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 from Up the Hill school district believes she has made a good contract with Crown Distributing for their frozen pizza.  Jane trusted the distributor to monitor the contact over the course of the year.   After about 3 months Jane started receiving complaints from her employees and students.  She started looking at her sales numbers and noticed her pizza sales had declined in the last 3 months which coincided with her contract with Crown Distributing.  She immediately called Crown Distributing to talk about the decline in sales.  It was discovered that the distributor was not providing the agreed upon pizza product.  Through communication they were able to resolve the problem and get the correct pizza delivered.  </a:t>
            </a:r>
          </a:p>
        </p:txBody>
      </p:sp>
      <p:sp>
        <p:nvSpPr>
          <p:cNvPr id="4" name="Slide Number Placeholder 3"/>
          <p:cNvSpPr>
            <a:spLocks noGrp="1"/>
          </p:cNvSpPr>
          <p:nvPr>
            <p:ph type="sldNum" sz="quarter" idx="5"/>
          </p:nvPr>
        </p:nvSpPr>
        <p:spPr/>
        <p:txBody>
          <a:bodyPr/>
          <a:lstStyle/>
          <a:p>
            <a:fld id="{FD5E1CB4-5EA5-4E7F-8FA6-13957F02D4A6}" type="slidenum">
              <a:rPr lang="en-US" smtClean="0"/>
              <a:t>10</a:t>
            </a:fld>
            <a:endParaRPr lang="en-US"/>
          </a:p>
        </p:txBody>
      </p:sp>
    </p:spTree>
    <p:extLst>
      <p:ext uri="{BB962C8B-B14F-4D97-AF65-F5344CB8AC3E}">
        <p14:creationId xmlns:p14="http://schemas.microsoft.com/office/powerpoint/2010/main" val="278990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any other interaction, contract management requires careful cultivation of relationships.  A relationship that runs smoothly will produce better results for all parties involved.  A large part of relationship development is treating people with respect.  Maintaining a professional relationship is not only good business in the present, but it also creates contacts for the future.</a:t>
            </a:r>
          </a:p>
        </p:txBody>
      </p:sp>
      <p:sp>
        <p:nvSpPr>
          <p:cNvPr id="4" name="Slide Number Placeholder 3"/>
          <p:cNvSpPr>
            <a:spLocks noGrp="1"/>
          </p:cNvSpPr>
          <p:nvPr>
            <p:ph type="sldNum" sz="quarter" idx="5"/>
          </p:nvPr>
        </p:nvSpPr>
        <p:spPr/>
        <p:txBody>
          <a:bodyPr/>
          <a:lstStyle/>
          <a:p>
            <a:fld id="{FD5E1CB4-5EA5-4E7F-8FA6-13957F02D4A6}" type="slidenum">
              <a:rPr lang="en-US" smtClean="0"/>
              <a:t>11</a:t>
            </a:fld>
            <a:endParaRPr lang="en-US"/>
          </a:p>
        </p:txBody>
      </p:sp>
    </p:spTree>
    <p:extLst>
      <p:ext uri="{BB962C8B-B14F-4D97-AF65-F5344CB8AC3E}">
        <p14:creationId xmlns:p14="http://schemas.microsoft.com/office/powerpoint/2010/main" val="269066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relationships share some basic qualities based on respect.  In business and contract relationships there are some basic factors that will develop healthy relationships when they are made priority and carefully nurtured.  The relationship is mutually beneficial for both parties.  Both parties take responsibility for contract management.  The communication is open and honest and there is a level of mutual trust between the parties.  When these and other relationship factors are taken into consideration the foundation for a good business relationship is built.  </a:t>
            </a:r>
          </a:p>
        </p:txBody>
      </p:sp>
      <p:sp>
        <p:nvSpPr>
          <p:cNvPr id="4" name="Slide Number Placeholder 3"/>
          <p:cNvSpPr>
            <a:spLocks noGrp="1"/>
          </p:cNvSpPr>
          <p:nvPr>
            <p:ph type="sldNum" sz="quarter" idx="5"/>
          </p:nvPr>
        </p:nvSpPr>
        <p:spPr/>
        <p:txBody>
          <a:bodyPr/>
          <a:lstStyle/>
          <a:p>
            <a:fld id="{FD5E1CB4-5EA5-4E7F-8FA6-13957F02D4A6}" type="slidenum">
              <a:rPr lang="en-US" smtClean="0"/>
              <a:t>12</a:t>
            </a:fld>
            <a:endParaRPr lang="en-US"/>
          </a:p>
        </p:txBody>
      </p:sp>
    </p:spTree>
    <p:extLst>
      <p:ext uri="{BB962C8B-B14F-4D97-AF65-F5344CB8AC3E}">
        <p14:creationId xmlns:p14="http://schemas.microsoft.com/office/powerpoint/2010/main" val="263097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relationships can be susceptible to pitfalls and business relationships are not different.  When the risks are not monitored carefully the relationship can break down.  The breakdown is often avoidable and repairable when the parties involved understand the expectations and potential problems.  </a:t>
            </a:r>
          </a:p>
          <a:p>
            <a:r>
              <a:rPr lang="en-US" dirty="0"/>
              <a:t>Dependency occurs when one business relies on the contract more than the other.  An unequal relationship can build distrust. </a:t>
            </a:r>
          </a:p>
          <a:p>
            <a:r>
              <a:rPr lang="en-US" dirty="0"/>
              <a:t>Culture - Each business has a unique culture.  If company cultures are not compatible, problems can occur.</a:t>
            </a:r>
          </a:p>
          <a:p>
            <a:r>
              <a:rPr lang="en-US" dirty="0"/>
              <a:t>Communication - Poor or inconsistent communication will create problems between organizations and is one of the easiest issues to correct. </a:t>
            </a:r>
          </a:p>
          <a:p>
            <a:r>
              <a:rPr lang="en-US" dirty="0"/>
              <a:t>Unclear roles and responsibilities. Both partners need to clearly understand their roles and responsibilities to avoid confusion.</a:t>
            </a:r>
          </a:p>
          <a:p>
            <a:endParaRPr lang="en-US" dirty="0"/>
          </a:p>
          <a:p>
            <a:r>
              <a:rPr lang="en-US" dirty="0"/>
              <a:t>Many contracts can fall prey to these pitfalls, but paying attention to these details will develop trust and ensure a better relationship. </a:t>
            </a:r>
          </a:p>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13</a:t>
            </a:fld>
            <a:endParaRPr lang="en-US"/>
          </a:p>
        </p:txBody>
      </p:sp>
    </p:spTree>
    <p:extLst>
      <p:ext uri="{BB962C8B-B14F-4D97-AF65-F5344CB8AC3E}">
        <p14:creationId xmlns:p14="http://schemas.microsoft.com/office/powerpoint/2010/main" val="355751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is the cornerstone for any good business relationship.  When an agency is developing an agreement or contract, there is a level of trust developed as you go through the process.  Some basic factors to build trust include - </a:t>
            </a:r>
          </a:p>
          <a:p>
            <a:endParaRPr lang="en-US" dirty="0"/>
          </a:p>
          <a:p>
            <a:r>
              <a:rPr lang="en-US" dirty="0"/>
              <a:t>Good Faith - Everyone is acting in the best interest of the contract and the business relationship.  </a:t>
            </a:r>
          </a:p>
          <a:p>
            <a:endParaRPr lang="en-US" dirty="0"/>
          </a:p>
          <a:p>
            <a:r>
              <a:rPr lang="en-US" dirty="0"/>
              <a:t>Belief in abilities - each party is confident in the capability of the other.  </a:t>
            </a:r>
          </a:p>
          <a:p>
            <a:endParaRPr lang="en-US" dirty="0"/>
          </a:p>
          <a:p>
            <a:r>
              <a:rPr lang="en-US" dirty="0"/>
              <a:t>Integrity - Both parties are honest in word and deed.  </a:t>
            </a:r>
          </a:p>
          <a:p>
            <a:endParaRPr lang="en-US" dirty="0"/>
          </a:p>
          <a:p>
            <a:r>
              <a:rPr lang="en-US" dirty="0"/>
              <a:t>Commitment in a good relationship ensures both parties are willing to go above and beyond the specific tasks of the contract.</a:t>
            </a:r>
          </a:p>
          <a:p>
            <a:r>
              <a:rPr lang="en-US" dirty="0"/>
              <a:t> </a:t>
            </a:r>
          </a:p>
          <a:p>
            <a:r>
              <a:rPr lang="en-US" dirty="0"/>
              <a:t>Keep in mind, no relationship is perfect. If both parties monitor the contract carefully and are realistic it can be a beneficial relationship.  </a:t>
            </a:r>
          </a:p>
        </p:txBody>
      </p:sp>
      <p:sp>
        <p:nvSpPr>
          <p:cNvPr id="4" name="Slide Number Placeholder 3"/>
          <p:cNvSpPr>
            <a:spLocks noGrp="1"/>
          </p:cNvSpPr>
          <p:nvPr>
            <p:ph type="sldNum" sz="quarter" idx="5"/>
          </p:nvPr>
        </p:nvSpPr>
        <p:spPr/>
        <p:txBody>
          <a:bodyPr/>
          <a:lstStyle/>
          <a:p>
            <a:fld id="{FD5E1CB4-5EA5-4E7F-8FA6-13957F02D4A6}" type="slidenum">
              <a:rPr lang="en-US" smtClean="0"/>
              <a:t>14</a:t>
            </a:fld>
            <a:endParaRPr lang="en-US"/>
          </a:p>
        </p:txBody>
      </p:sp>
    </p:spTree>
    <p:extLst>
      <p:ext uri="{BB962C8B-B14F-4D97-AF65-F5344CB8AC3E}">
        <p14:creationId xmlns:p14="http://schemas.microsoft.com/office/powerpoint/2010/main" val="93072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having defined, measurable performance evaluators, it is possible to improve the success of the contract.  Contract managers should always be measuring contract performance, determine if goals are being reached and requirements enforced.  </a:t>
            </a:r>
          </a:p>
        </p:txBody>
      </p:sp>
      <p:sp>
        <p:nvSpPr>
          <p:cNvPr id="4" name="Slide Number Placeholder 3"/>
          <p:cNvSpPr>
            <a:spLocks noGrp="1"/>
          </p:cNvSpPr>
          <p:nvPr>
            <p:ph type="sldNum" sz="quarter" idx="5"/>
          </p:nvPr>
        </p:nvSpPr>
        <p:spPr/>
        <p:txBody>
          <a:bodyPr/>
          <a:lstStyle/>
          <a:p>
            <a:fld id="{FD5E1CB4-5EA5-4E7F-8FA6-13957F02D4A6}" type="slidenum">
              <a:rPr lang="en-US" smtClean="0"/>
              <a:t>15</a:t>
            </a:fld>
            <a:endParaRPr lang="en-US"/>
          </a:p>
        </p:txBody>
      </p:sp>
    </p:spTree>
    <p:extLst>
      <p:ext uri="{BB962C8B-B14F-4D97-AF65-F5344CB8AC3E}">
        <p14:creationId xmlns:p14="http://schemas.microsoft.com/office/powerpoint/2010/main" val="101086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Noncompliance has its risk for all parties involved.  Failure to develop effective contracts can void contracts and involve other legal pitfalls. If there is legal or operational consequences due to non-compliance a company may face legal action and loss of reputation.  </a:t>
            </a:r>
          </a:p>
        </p:txBody>
      </p:sp>
      <p:sp>
        <p:nvSpPr>
          <p:cNvPr id="4" name="Slide Number Placeholder 3"/>
          <p:cNvSpPr>
            <a:spLocks noGrp="1"/>
          </p:cNvSpPr>
          <p:nvPr>
            <p:ph type="sldNum" sz="quarter" idx="5"/>
          </p:nvPr>
        </p:nvSpPr>
        <p:spPr/>
        <p:txBody>
          <a:bodyPr/>
          <a:lstStyle/>
          <a:p>
            <a:fld id="{FD5E1CB4-5EA5-4E7F-8FA6-13957F02D4A6}" type="slidenum">
              <a:rPr lang="en-US" smtClean="0"/>
              <a:t>16</a:t>
            </a:fld>
            <a:endParaRPr lang="en-US"/>
          </a:p>
        </p:txBody>
      </p:sp>
    </p:spTree>
    <p:extLst>
      <p:ext uri="{BB962C8B-B14F-4D97-AF65-F5344CB8AC3E}">
        <p14:creationId xmlns:p14="http://schemas.microsoft.com/office/powerpoint/2010/main" val="79193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Audits are often seen as unpleasant, but necessary tasks.  Having the right preparation can reduce the stress.  Careful planning, evaluation and execution is essential.  A good strategy is the key to having a good experience and a smooth transition to conducting further business with a company.  </a:t>
            </a:r>
          </a:p>
        </p:txBody>
      </p:sp>
      <p:sp>
        <p:nvSpPr>
          <p:cNvPr id="4" name="Slide Number Placeholder 3"/>
          <p:cNvSpPr>
            <a:spLocks noGrp="1"/>
          </p:cNvSpPr>
          <p:nvPr>
            <p:ph type="sldNum" sz="quarter" idx="5"/>
          </p:nvPr>
        </p:nvSpPr>
        <p:spPr/>
        <p:txBody>
          <a:bodyPr/>
          <a:lstStyle/>
          <a:p>
            <a:fld id="{FD5E1CB4-5EA5-4E7F-8FA6-13957F02D4A6}" type="slidenum">
              <a:rPr lang="en-US" smtClean="0"/>
              <a:t>17</a:t>
            </a:fld>
            <a:endParaRPr lang="en-US"/>
          </a:p>
        </p:txBody>
      </p:sp>
    </p:spTree>
    <p:extLst>
      <p:ext uri="{BB962C8B-B14F-4D97-AF65-F5344CB8AC3E}">
        <p14:creationId xmlns:p14="http://schemas.microsoft.com/office/powerpoint/2010/main" val="791562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why you should audit your contract.  An audit will identify any overpayments or other financial mistakes.  Additionally the audit will identify contract weaknesses.  Errors found will identify the weakness in the policies, procedures and controls both parties have in place.  Each audit conducted strengthens the contract process and decreases the likelihood of mistakes in the future.  </a:t>
            </a:r>
          </a:p>
          <a:p>
            <a:r>
              <a:rPr lang="en-US" dirty="0"/>
              <a:t>Over time the auditing process will become easier.  The information learned during audits will help to improve future business dealings.  </a:t>
            </a:r>
          </a:p>
        </p:txBody>
      </p:sp>
      <p:sp>
        <p:nvSpPr>
          <p:cNvPr id="4" name="Slide Number Placeholder 3"/>
          <p:cNvSpPr>
            <a:spLocks noGrp="1"/>
          </p:cNvSpPr>
          <p:nvPr>
            <p:ph type="sldNum" sz="quarter" idx="5"/>
          </p:nvPr>
        </p:nvSpPr>
        <p:spPr/>
        <p:txBody>
          <a:bodyPr/>
          <a:lstStyle/>
          <a:p>
            <a:fld id="{FD5E1CB4-5EA5-4E7F-8FA6-13957F02D4A6}" type="slidenum">
              <a:rPr lang="en-US" smtClean="0"/>
              <a:t>18</a:t>
            </a:fld>
            <a:endParaRPr lang="en-US"/>
          </a:p>
        </p:txBody>
      </p:sp>
    </p:spTree>
    <p:extLst>
      <p:ext uri="{BB962C8B-B14F-4D97-AF65-F5344CB8AC3E}">
        <p14:creationId xmlns:p14="http://schemas.microsoft.com/office/powerpoint/2010/main" val="2099507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plan when conducting an audit is essential to the process.  Different topics, depending on the type of contract will need to be addressed in the planning phase of the audit.  It is a good idea to list all of the goals and steps before beginning the process.  </a:t>
            </a:r>
          </a:p>
          <a:p>
            <a:r>
              <a:rPr lang="en-US" dirty="0"/>
              <a:t>Determine the scope and objectives of the audit.  Define the resources necessary to complete the audit.  List who will have the results.  Speak with anyone who will need to be aware of the audit.  Make sure that the strategy for the audit is approved by the necessary parties.  </a:t>
            </a:r>
          </a:p>
        </p:txBody>
      </p:sp>
      <p:sp>
        <p:nvSpPr>
          <p:cNvPr id="4" name="Slide Number Placeholder 3"/>
          <p:cNvSpPr>
            <a:spLocks noGrp="1"/>
          </p:cNvSpPr>
          <p:nvPr>
            <p:ph type="sldNum" sz="quarter" idx="5"/>
          </p:nvPr>
        </p:nvSpPr>
        <p:spPr/>
        <p:txBody>
          <a:bodyPr/>
          <a:lstStyle/>
          <a:p>
            <a:fld id="{FD5E1CB4-5EA5-4E7F-8FA6-13957F02D4A6}" type="slidenum">
              <a:rPr lang="en-US" smtClean="0"/>
              <a:t>19</a:t>
            </a:fld>
            <a:endParaRPr lang="en-US"/>
          </a:p>
        </p:txBody>
      </p:sp>
    </p:spTree>
    <p:extLst>
      <p:ext uri="{BB962C8B-B14F-4D97-AF65-F5344CB8AC3E}">
        <p14:creationId xmlns:p14="http://schemas.microsoft.com/office/powerpoint/2010/main" val="221203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forget about this step in the procurement process.  It can seem like a boring, mundane process. Contracts, however, are the basis for most business relationships.  Your agencies food service program is a business.  If agreements and contracts are managed well, the business relationships will flourish.  If they are not, the consequences can be financial loss, relationship harm and damaged reputations.</a:t>
            </a:r>
          </a:p>
          <a:p>
            <a:endParaRPr lang="en-US" dirty="0"/>
          </a:p>
          <a:p>
            <a:r>
              <a:rPr lang="en-US" dirty="0"/>
              <a:t>As we go through this powerpoint today, I am going to say the word “contract” as we go.  While many small agencies do not end their procurement process with a formal contract, much of this information can be applied to informal agreements also.  </a:t>
            </a:r>
          </a:p>
        </p:txBody>
      </p:sp>
      <p:sp>
        <p:nvSpPr>
          <p:cNvPr id="4" name="Slide Number Placeholder 3"/>
          <p:cNvSpPr>
            <a:spLocks noGrp="1"/>
          </p:cNvSpPr>
          <p:nvPr>
            <p:ph type="sldNum" sz="quarter" idx="5"/>
          </p:nvPr>
        </p:nvSpPr>
        <p:spPr/>
        <p:txBody>
          <a:bodyPr/>
          <a:lstStyle/>
          <a:p>
            <a:fld id="{FD5E1CB4-5EA5-4E7F-8FA6-13957F02D4A6}" type="slidenum">
              <a:rPr lang="en-US" smtClean="0"/>
              <a:t>2</a:t>
            </a:fld>
            <a:endParaRPr lang="en-US"/>
          </a:p>
        </p:txBody>
      </p:sp>
    </p:spTree>
    <p:extLst>
      <p:ext uri="{BB962C8B-B14F-4D97-AF65-F5344CB8AC3E}">
        <p14:creationId xmlns:p14="http://schemas.microsoft.com/office/powerpoint/2010/main" val="284139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audit is unique and so are the procedures that are involved.   There are some basic features that most audits share, regardless of what the contract is for.  </a:t>
            </a:r>
          </a:p>
          <a:p>
            <a:endParaRPr lang="en-US" dirty="0"/>
          </a:p>
          <a:p>
            <a:r>
              <a:rPr lang="en-US" dirty="0"/>
              <a:t>Most audits include ways to identify high areas of risk.  As an example, food service contract may identify high areas of risk as quality of product, price of product or delivery of specific product.</a:t>
            </a:r>
          </a:p>
          <a:p>
            <a:endParaRPr lang="en-US" dirty="0"/>
          </a:p>
          <a:p>
            <a:r>
              <a:rPr lang="en-US" dirty="0"/>
              <a:t>Testing – test and evaluate evidence collected using different techniques.  </a:t>
            </a:r>
          </a:p>
          <a:p>
            <a:endParaRPr lang="en-US" dirty="0"/>
          </a:p>
          <a:p>
            <a:r>
              <a:rPr lang="en-US" dirty="0"/>
              <a:t>Questioning – make inquiries to the people involved. </a:t>
            </a:r>
          </a:p>
          <a:p>
            <a:endParaRPr lang="en-US" dirty="0"/>
          </a:p>
          <a:p>
            <a:r>
              <a:rPr lang="en-US" dirty="0"/>
              <a:t>Observation – observe the actions, policies and procedures involved in the contract.</a:t>
            </a:r>
          </a:p>
          <a:p>
            <a:r>
              <a:rPr lang="en-US" dirty="0"/>
              <a:t>  </a:t>
            </a:r>
          </a:p>
          <a:p>
            <a:r>
              <a:rPr lang="en-US" dirty="0"/>
              <a:t>When developing the guidelines and policies for audits, he roles and responsibilities should be defined before the audit happens.   </a:t>
            </a:r>
          </a:p>
        </p:txBody>
      </p:sp>
      <p:sp>
        <p:nvSpPr>
          <p:cNvPr id="4" name="Slide Number Placeholder 3"/>
          <p:cNvSpPr>
            <a:spLocks noGrp="1"/>
          </p:cNvSpPr>
          <p:nvPr>
            <p:ph type="sldNum" sz="quarter" idx="5"/>
          </p:nvPr>
        </p:nvSpPr>
        <p:spPr/>
        <p:txBody>
          <a:bodyPr/>
          <a:lstStyle/>
          <a:p>
            <a:fld id="{FD5E1CB4-5EA5-4E7F-8FA6-13957F02D4A6}" type="slidenum">
              <a:rPr lang="en-US" smtClean="0"/>
              <a:t>20</a:t>
            </a:fld>
            <a:endParaRPr lang="en-US"/>
          </a:p>
        </p:txBody>
      </p:sp>
    </p:spTree>
    <p:extLst>
      <p:ext uri="{BB962C8B-B14F-4D97-AF65-F5344CB8AC3E}">
        <p14:creationId xmlns:p14="http://schemas.microsoft.com/office/powerpoint/2010/main" val="16260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auditing a contract, the auditor should be objective and supervised during the audit process.  All of the information gathered is analyzed using the established techniques chosen.  The findings must be documented carefully and the documentation must include findings and analysis.  The documentation will support and provide recommendations.  After all investigation and procedures have been followed the investigator will need to submit a report. Who that is will depend on your agency and the type of contract you have in place.  </a:t>
            </a:r>
          </a:p>
        </p:txBody>
      </p:sp>
      <p:sp>
        <p:nvSpPr>
          <p:cNvPr id="4" name="Slide Number Placeholder 3"/>
          <p:cNvSpPr>
            <a:spLocks noGrp="1"/>
          </p:cNvSpPr>
          <p:nvPr>
            <p:ph type="sldNum" sz="quarter" idx="5"/>
          </p:nvPr>
        </p:nvSpPr>
        <p:spPr/>
        <p:txBody>
          <a:bodyPr/>
          <a:lstStyle/>
          <a:p>
            <a:fld id="{FD5E1CB4-5EA5-4E7F-8FA6-13957F02D4A6}" type="slidenum">
              <a:rPr lang="en-US" smtClean="0"/>
              <a:t>21</a:t>
            </a:fld>
            <a:endParaRPr lang="en-US"/>
          </a:p>
        </p:txBody>
      </p:sp>
    </p:spTree>
    <p:extLst>
      <p:ext uri="{BB962C8B-B14F-4D97-AF65-F5344CB8AC3E}">
        <p14:creationId xmlns:p14="http://schemas.microsoft.com/office/powerpoint/2010/main" val="260627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contract for canned goods, items such as canned carrots, corn, green beans, corned beef hash, refried beans, and etc.  As an agency you have forecasted the amount you need, given all vendors an equal opportunity to respond and all the same information.  You end up in a contract with Sysco.  You’ve asked for delivery twice a week to two different agencies.</a:t>
            </a:r>
          </a:p>
          <a:p>
            <a:r>
              <a:rPr lang="en-US" sz="1200" kern="1200" dirty="0">
                <a:solidFill>
                  <a:schemeClr val="tx1"/>
                </a:solidFill>
                <a:effectLst/>
                <a:latin typeface="+mn-lt"/>
                <a:ea typeface="+mn-ea"/>
                <a:cs typeface="+mn-cs"/>
              </a:rPr>
              <a:t>What are the deliverables in this contract?  </a:t>
            </a:r>
          </a:p>
          <a:p>
            <a:r>
              <a:rPr lang="en-US" sz="1200" kern="1200" dirty="0">
                <a:solidFill>
                  <a:schemeClr val="tx1"/>
                </a:solidFill>
                <a:effectLst/>
                <a:latin typeface="+mn-lt"/>
                <a:ea typeface="+mn-ea"/>
                <a:cs typeface="+mn-cs"/>
              </a:rPr>
              <a:t>	The canned food</a:t>
            </a:r>
          </a:p>
          <a:p>
            <a:r>
              <a:rPr lang="en-US" sz="1200" kern="1200" dirty="0">
                <a:solidFill>
                  <a:schemeClr val="tx1"/>
                </a:solidFill>
                <a:effectLst/>
                <a:latin typeface="+mn-lt"/>
                <a:ea typeface="+mn-ea"/>
                <a:cs typeface="+mn-cs"/>
              </a:rPr>
              <a:t>	The deliveries</a:t>
            </a:r>
          </a:p>
          <a:p>
            <a:r>
              <a:rPr lang="en-US" sz="1200" kern="1200" dirty="0">
                <a:solidFill>
                  <a:schemeClr val="tx1"/>
                </a:solidFill>
                <a:effectLst/>
                <a:latin typeface="+mn-lt"/>
                <a:ea typeface="+mn-ea"/>
                <a:cs typeface="+mn-cs"/>
              </a:rPr>
              <a:t>When your agency conducts an audit you find that 3 products out of the 10 you checked were incorrectly billed to you.  The overcharged by $.05.  What are your options?  How do you handle this?  The first step is to verify your findings and come up with potential solutions to this error.  Then contact the vendor and explain what you’ve found.  If there is a good working relationship between your agency and the vendor this should easily be resolved.  The vendor would issue a credit back to you for the overcharged amount.</a:t>
            </a:r>
          </a:p>
          <a:p>
            <a:r>
              <a:rPr lang="en-US" sz="1200" kern="1200" dirty="0">
                <a:solidFill>
                  <a:schemeClr val="tx1"/>
                </a:solidFill>
                <a:effectLst/>
                <a:latin typeface="+mn-lt"/>
                <a:ea typeface="+mn-ea"/>
                <a:cs typeface="+mn-cs"/>
              </a:rPr>
              <a:t>What else could happen at this point?  There’s a potential for auditing more products to verify the correct price was billed.  </a:t>
            </a:r>
          </a:p>
          <a:p>
            <a:r>
              <a:rPr lang="en-US" sz="1200" kern="1200" dirty="0">
                <a:solidFill>
                  <a:schemeClr val="tx1"/>
                </a:solidFill>
                <a:effectLst/>
                <a:latin typeface="+mn-lt"/>
                <a:ea typeface="+mn-ea"/>
                <a:cs typeface="+mn-cs"/>
              </a:rPr>
              <a:t>What happens if the vendor refuses to do anything about it?  As an agency you always have the option to rebid your contract or conduct a new procurement.  Whether you are in an informal agreement or a formal contract, there should always be a termination clause.  Something that states if either party fails to live up to the terms of the agreement or contract, there is the option to terminate.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22</a:t>
            </a:fld>
            <a:endParaRPr lang="en-US"/>
          </a:p>
        </p:txBody>
      </p:sp>
    </p:spTree>
    <p:extLst>
      <p:ext uri="{BB962C8B-B14F-4D97-AF65-F5344CB8AC3E}">
        <p14:creationId xmlns:p14="http://schemas.microsoft.com/office/powerpoint/2010/main" val="331222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23</a:t>
            </a:fld>
            <a:endParaRPr lang="en-US"/>
          </a:p>
        </p:txBody>
      </p:sp>
    </p:spTree>
    <p:extLst>
      <p:ext uri="{BB962C8B-B14F-4D97-AF65-F5344CB8AC3E}">
        <p14:creationId xmlns:p14="http://schemas.microsoft.com/office/powerpoint/2010/main" val="376429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24</a:t>
            </a:fld>
            <a:endParaRPr lang="en-US"/>
          </a:p>
        </p:txBody>
      </p:sp>
    </p:spTree>
    <p:extLst>
      <p:ext uri="{BB962C8B-B14F-4D97-AF65-F5344CB8AC3E}">
        <p14:creationId xmlns:p14="http://schemas.microsoft.com/office/powerpoint/2010/main" val="4238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standard process for contract management helps to decrease “maverick” spending.  A buyer can immediately determine if there is a contract in place, who the suppliers of the products are and what the contracted price is.  The end effect is purchasing as a whole becomes less costly and more valuable to your agency.  The benefits of managing any contract you are a part of are immense.  Probably the most valuable benefit of having a contract management system is knowing that you are buying from the vendors you are suppose to be buying from at the right times, the right quantities and at the right prices.  </a:t>
            </a:r>
          </a:p>
          <a:p>
            <a:r>
              <a:rPr lang="en-US" dirty="0"/>
              <a:t>Managing your contracts can improve compliance by up to 55% according to some business analyst.  With all the conditions and prices in one central location it is much easier to compare actual purchases against what is bought.  This allows for errors to be caught and dealt with right away.  </a:t>
            </a:r>
          </a:p>
          <a:p>
            <a:r>
              <a:rPr lang="en-US" dirty="0"/>
              <a:t>Rebate management – Managing your contract makes it easier to track discounts, rebates and credits and verify they have been credited to your agency.  Having those returned to you by the vendor is a requirement.</a:t>
            </a:r>
          </a:p>
        </p:txBody>
      </p:sp>
      <p:sp>
        <p:nvSpPr>
          <p:cNvPr id="4" name="Slide Number Placeholder 3"/>
          <p:cNvSpPr>
            <a:spLocks noGrp="1"/>
          </p:cNvSpPr>
          <p:nvPr>
            <p:ph type="sldNum" sz="quarter" idx="5"/>
          </p:nvPr>
        </p:nvSpPr>
        <p:spPr/>
        <p:txBody>
          <a:bodyPr/>
          <a:lstStyle/>
          <a:p>
            <a:fld id="{FD5E1CB4-5EA5-4E7F-8FA6-13957F02D4A6}" type="slidenum">
              <a:rPr lang="en-US" smtClean="0"/>
              <a:t>3</a:t>
            </a:fld>
            <a:endParaRPr lang="en-US"/>
          </a:p>
        </p:txBody>
      </p:sp>
    </p:spTree>
    <p:extLst>
      <p:ext uri="{BB962C8B-B14F-4D97-AF65-F5344CB8AC3E}">
        <p14:creationId xmlns:p14="http://schemas.microsoft.com/office/powerpoint/2010/main" val="62877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need to have quick access to your contracts versus searching through mountains off files.  Just doing this first step will save you hours of wasted time and effort.  </a:t>
            </a:r>
          </a:p>
          <a:p>
            <a:endParaRPr lang="en-US" dirty="0"/>
          </a:p>
          <a:p>
            <a:r>
              <a:rPr lang="en-US" dirty="0"/>
              <a:t>The first step in designing your plan is to determine how much data you need to track.  This can vary greatly from agency to agency.  What you decide at this stage is very important.  Track too much or non-essential information and you will be wasting valuable time and resources.  Not tracking enough information will make your system ineffective.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4</a:t>
            </a:fld>
            <a:endParaRPr lang="en-US"/>
          </a:p>
        </p:txBody>
      </p:sp>
    </p:spTree>
    <p:extLst>
      <p:ext uri="{BB962C8B-B14F-4D97-AF65-F5344CB8AC3E}">
        <p14:creationId xmlns:p14="http://schemas.microsoft.com/office/powerpoint/2010/main" val="418338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 when developing a contract management plan include – read slide</a:t>
            </a:r>
          </a:p>
        </p:txBody>
      </p:sp>
      <p:sp>
        <p:nvSpPr>
          <p:cNvPr id="4" name="Slide Number Placeholder 3"/>
          <p:cNvSpPr>
            <a:spLocks noGrp="1"/>
          </p:cNvSpPr>
          <p:nvPr>
            <p:ph type="sldNum" sz="quarter" idx="5"/>
          </p:nvPr>
        </p:nvSpPr>
        <p:spPr/>
        <p:txBody>
          <a:bodyPr/>
          <a:lstStyle/>
          <a:p>
            <a:fld id="{FD5E1CB4-5EA5-4E7F-8FA6-13957F02D4A6}" type="slidenum">
              <a:rPr lang="en-US" smtClean="0"/>
              <a:t>5</a:t>
            </a:fld>
            <a:endParaRPr lang="en-US"/>
          </a:p>
        </p:txBody>
      </p:sp>
    </p:spTree>
    <p:extLst>
      <p:ext uri="{BB962C8B-B14F-4D97-AF65-F5344CB8AC3E}">
        <p14:creationId xmlns:p14="http://schemas.microsoft.com/office/powerpoint/2010/main" val="355154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6</a:t>
            </a:fld>
            <a:endParaRPr lang="en-US"/>
          </a:p>
        </p:txBody>
      </p:sp>
    </p:spTree>
    <p:extLst>
      <p:ext uri="{BB962C8B-B14F-4D97-AF65-F5344CB8AC3E}">
        <p14:creationId xmlns:p14="http://schemas.microsoft.com/office/powerpoint/2010/main" val="144174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Answering these questions will help you develop an efficient management plan that works for your agency.  As you develop the system it will become comfortable and second nature to complete the steps in your plan.  The goal is to save your agency time and money.</a:t>
            </a:r>
          </a:p>
        </p:txBody>
      </p:sp>
      <p:sp>
        <p:nvSpPr>
          <p:cNvPr id="4" name="Slide Number Placeholder 3"/>
          <p:cNvSpPr>
            <a:spLocks noGrp="1"/>
          </p:cNvSpPr>
          <p:nvPr>
            <p:ph type="sldNum" sz="quarter" idx="5"/>
          </p:nvPr>
        </p:nvSpPr>
        <p:spPr/>
        <p:txBody>
          <a:bodyPr/>
          <a:lstStyle/>
          <a:p>
            <a:fld id="{FD5E1CB4-5EA5-4E7F-8FA6-13957F02D4A6}" type="slidenum">
              <a:rPr lang="en-US" smtClean="0"/>
              <a:t>7</a:t>
            </a:fld>
            <a:endParaRPr lang="en-US"/>
          </a:p>
        </p:txBody>
      </p:sp>
    </p:spTree>
    <p:extLst>
      <p:ext uri="{BB962C8B-B14F-4D97-AF65-F5344CB8AC3E}">
        <p14:creationId xmlns:p14="http://schemas.microsoft.com/office/powerpoint/2010/main" val="206184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ways to measure performance.  Some are simple yes or no answers.  </a:t>
            </a:r>
          </a:p>
          <a:p>
            <a:r>
              <a:rPr lang="en-US" dirty="0"/>
              <a:t>Some are mathematical assessments and some are more subjective.  </a:t>
            </a:r>
          </a:p>
          <a:p>
            <a:r>
              <a:rPr lang="en-US" dirty="0"/>
              <a:t>A yes or no performance indicator could be something like, “Did the vendor deliver the product to the specified area?  Did they put the frozen food in the freezer?”</a:t>
            </a:r>
          </a:p>
          <a:p>
            <a:r>
              <a:rPr lang="en-US" dirty="0"/>
              <a:t>Mathematical assessment could include the vendor charging you the right price or the correct amount of product.</a:t>
            </a:r>
          </a:p>
          <a:p>
            <a:r>
              <a:rPr lang="en-US" dirty="0"/>
              <a:t>Items that are more subjective would include the “feeling” type questions.  Is the vendor easy to deal with?  Does communication usually go smoothly and easily?  </a:t>
            </a:r>
          </a:p>
        </p:txBody>
      </p:sp>
      <p:sp>
        <p:nvSpPr>
          <p:cNvPr id="4" name="Slide Number Placeholder 3"/>
          <p:cNvSpPr>
            <a:spLocks noGrp="1"/>
          </p:cNvSpPr>
          <p:nvPr>
            <p:ph type="sldNum" sz="quarter" idx="5"/>
          </p:nvPr>
        </p:nvSpPr>
        <p:spPr/>
        <p:txBody>
          <a:bodyPr/>
          <a:lstStyle/>
          <a:p>
            <a:fld id="{FD5E1CB4-5EA5-4E7F-8FA6-13957F02D4A6}" type="slidenum">
              <a:rPr lang="en-US" smtClean="0"/>
              <a:t>8</a:t>
            </a:fld>
            <a:endParaRPr lang="en-US"/>
          </a:p>
        </p:txBody>
      </p:sp>
    </p:spTree>
    <p:extLst>
      <p:ext uri="{BB962C8B-B14F-4D97-AF65-F5344CB8AC3E}">
        <p14:creationId xmlns:p14="http://schemas.microsoft.com/office/powerpoint/2010/main" val="331731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 contract many things can be evaluated, depending on the goal.  Items need to be measurable or it becomes hard to analyze.  Items in a contract that can be assessed include cost, safety, quality and accuracy.  Assessment of these will vary based on what the contract is for.  </a:t>
            </a:r>
          </a:p>
          <a:p>
            <a:endParaRPr lang="en-US" dirty="0"/>
          </a:p>
        </p:txBody>
      </p:sp>
      <p:sp>
        <p:nvSpPr>
          <p:cNvPr id="4" name="Slide Number Placeholder 3"/>
          <p:cNvSpPr>
            <a:spLocks noGrp="1"/>
          </p:cNvSpPr>
          <p:nvPr>
            <p:ph type="sldNum" sz="quarter" idx="5"/>
          </p:nvPr>
        </p:nvSpPr>
        <p:spPr/>
        <p:txBody>
          <a:bodyPr/>
          <a:lstStyle/>
          <a:p>
            <a:fld id="{FD5E1CB4-5EA5-4E7F-8FA6-13957F02D4A6}" type="slidenum">
              <a:rPr lang="en-US" smtClean="0"/>
              <a:t>9</a:t>
            </a:fld>
            <a:endParaRPr lang="en-US"/>
          </a:p>
        </p:txBody>
      </p:sp>
    </p:spTree>
    <p:extLst>
      <p:ext uri="{BB962C8B-B14F-4D97-AF65-F5344CB8AC3E}">
        <p14:creationId xmlns:p14="http://schemas.microsoft.com/office/powerpoint/2010/main" val="2177136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56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656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46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57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28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72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536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1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39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lvl1pPr>
              <a:defRPr sz="4000"/>
            </a:lvl1pPr>
            <a:lvl2pPr>
              <a:defRPr sz="3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r>
              <a:rPr lang="en-US" dirty="0"/>
              <a:t>South Dakota Department of Education</a:t>
            </a:r>
          </a:p>
          <a:p>
            <a:r>
              <a:rPr lang="en-US" dirty="0"/>
              <a:t>Child and Adult Nutrition Services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5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30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941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775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18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59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990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05/08/2019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1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05/08/2019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92623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Supreme_pizza.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onservationbytes.com/2009/page/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greenlivingpedia.org/Sustainable_house_design_features_checkli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flickr.com/photos/tsausawest/850806957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teegardin/609370015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0A77-59FF-4D88-8BA6-868EBCFB5BAC}"/>
              </a:ext>
            </a:extLst>
          </p:cNvPr>
          <p:cNvSpPr>
            <a:spLocks noGrp="1"/>
          </p:cNvSpPr>
          <p:nvPr>
            <p:ph type="title"/>
          </p:nvPr>
        </p:nvSpPr>
        <p:spPr>
          <a:xfrm>
            <a:off x="1154954" y="947920"/>
            <a:ext cx="8761413" cy="1172980"/>
          </a:xfrm>
        </p:spPr>
        <p:txBody>
          <a:bodyPr/>
          <a:lstStyle/>
          <a:p>
            <a:pPr algn="ctr"/>
            <a:r>
              <a:rPr lang="en-US" dirty="0"/>
              <a:t>Managing Your Agreements &amp; Contracts</a:t>
            </a:r>
          </a:p>
        </p:txBody>
      </p:sp>
      <p:pic>
        <p:nvPicPr>
          <p:cNvPr id="4" name="Picture 2">
            <a:extLst>
              <a:ext uri="{FF2B5EF4-FFF2-40B4-BE49-F238E27FC236}">
                <a16:creationId xmlns:a16="http://schemas.microsoft.com/office/drawing/2014/main" id="{3C58B2E3-0D6D-41C2-8636-898A12FA0B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560" y="5613901"/>
            <a:ext cx="4328535" cy="108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78B3354-5381-41EA-BE94-91B9AF40D5E1}"/>
              </a:ext>
            </a:extLst>
          </p:cNvPr>
          <p:cNvSpPr txBox="1"/>
          <p:nvPr/>
        </p:nvSpPr>
        <p:spPr>
          <a:xfrm>
            <a:off x="6096000" y="5839326"/>
            <a:ext cx="5951621" cy="646331"/>
          </a:xfrm>
          <a:prstGeom prst="rect">
            <a:avLst/>
          </a:prstGeom>
          <a:noFill/>
        </p:spPr>
        <p:txBody>
          <a:bodyPr wrap="square" rtlCol="0">
            <a:spAutoFit/>
          </a:bodyPr>
          <a:lstStyle/>
          <a:p>
            <a:pPr algn="r"/>
            <a:r>
              <a:rPr lang="en-US" dirty="0"/>
              <a:t>Geriann Headrick, Program Specialist</a:t>
            </a:r>
          </a:p>
          <a:p>
            <a:pPr algn="r"/>
            <a:r>
              <a:rPr lang="en-US" dirty="0"/>
              <a:t>May 2019</a:t>
            </a:r>
          </a:p>
        </p:txBody>
      </p:sp>
    </p:spTree>
    <p:extLst>
      <p:ext uri="{BB962C8B-B14F-4D97-AF65-F5344CB8AC3E}">
        <p14:creationId xmlns:p14="http://schemas.microsoft.com/office/powerpoint/2010/main" val="30971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4471-FD9E-4AE3-8FB9-B8633CBC6949}"/>
              </a:ext>
            </a:extLst>
          </p:cNvPr>
          <p:cNvSpPr>
            <a:spLocks noGrp="1"/>
          </p:cNvSpPr>
          <p:nvPr>
            <p:ph type="title"/>
          </p:nvPr>
        </p:nvSpPr>
        <p:spPr/>
        <p:txBody>
          <a:bodyPr/>
          <a:lstStyle/>
          <a:p>
            <a:r>
              <a:rPr lang="en-US" dirty="0"/>
              <a:t>Case study</a:t>
            </a:r>
          </a:p>
        </p:txBody>
      </p:sp>
      <p:pic>
        <p:nvPicPr>
          <p:cNvPr id="5" name="Content Placeholder 4" descr="Pizza with peperoni, mushrooms, black olives, green peppers.">
            <a:extLst>
              <a:ext uri="{FF2B5EF4-FFF2-40B4-BE49-F238E27FC236}">
                <a16:creationId xmlns:a16="http://schemas.microsoft.com/office/drawing/2014/main" id="{467D8A46-D72C-4379-892E-FD5E56D885B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93459" y="2680685"/>
            <a:ext cx="5454365" cy="3654425"/>
          </a:xfrm>
        </p:spPr>
      </p:pic>
      <p:sp>
        <p:nvSpPr>
          <p:cNvPr id="6" name="TextBox 5">
            <a:extLst>
              <a:ext uri="{FF2B5EF4-FFF2-40B4-BE49-F238E27FC236}">
                <a16:creationId xmlns:a16="http://schemas.microsoft.com/office/drawing/2014/main" id="{59AEBFCE-0B8C-4F3B-B98A-B00FDD538E8F}"/>
              </a:ext>
            </a:extLst>
          </p:cNvPr>
          <p:cNvSpPr txBox="1"/>
          <p:nvPr/>
        </p:nvSpPr>
        <p:spPr>
          <a:xfrm>
            <a:off x="2793459" y="6335110"/>
            <a:ext cx="5454365" cy="230832"/>
          </a:xfrm>
          <a:prstGeom prst="rect">
            <a:avLst/>
          </a:prstGeom>
          <a:noFill/>
        </p:spPr>
        <p:txBody>
          <a:bodyPr wrap="square" rtlCol="0">
            <a:spAutoFit/>
          </a:bodyPr>
          <a:lstStyle/>
          <a:p>
            <a:r>
              <a:rPr lang="en-US" sz="900">
                <a:hlinkClick r:id="rId4" tooltip="http://en.wikipedia.org/wiki/File:Supreme_pizza.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8361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A7D-A2C6-4648-88AA-9F528C3007AE}"/>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C98EDFE1-B585-42DB-9323-CA7F67954625}"/>
              </a:ext>
            </a:extLst>
          </p:cNvPr>
          <p:cNvSpPr>
            <a:spLocks noGrp="1"/>
          </p:cNvSpPr>
          <p:nvPr>
            <p:ph idx="1"/>
          </p:nvPr>
        </p:nvSpPr>
        <p:spPr>
          <a:xfrm>
            <a:off x="1154954" y="2286000"/>
            <a:ext cx="8761413" cy="3733800"/>
          </a:xfrm>
        </p:spPr>
        <p:txBody>
          <a:bodyPr/>
          <a:lstStyle/>
          <a:p>
            <a:r>
              <a:rPr lang="en-US" dirty="0"/>
              <a:t>Contract management requires careful cultivation of relationships.</a:t>
            </a:r>
          </a:p>
          <a:p>
            <a:r>
              <a:rPr lang="en-US" dirty="0"/>
              <a:t>Relationships that run smoothly will produce better results.</a:t>
            </a:r>
          </a:p>
        </p:txBody>
      </p:sp>
    </p:spTree>
    <p:extLst>
      <p:ext uri="{BB962C8B-B14F-4D97-AF65-F5344CB8AC3E}">
        <p14:creationId xmlns:p14="http://schemas.microsoft.com/office/powerpoint/2010/main" val="218104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0064-74B2-46FC-9B99-0E23C6C32323}"/>
              </a:ext>
            </a:extLst>
          </p:cNvPr>
          <p:cNvSpPr>
            <a:spLocks noGrp="1"/>
          </p:cNvSpPr>
          <p:nvPr>
            <p:ph type="title"/>
          </p:nvPr>
        </p:nvSpPr>
        <p:spPr/>
        <p:txBody>
          <a:bodyPr/>
          <a:lstStyle/>
          <a:p>
            <a:r>
              <a:rPr lang="en-US" dirty="0"/>
              <a:t>Good Relationships</a:t>
            </a:r>
          </a:p>
        </p:txBody>
      </p:sp>
      <p:sp>
        <p:nvSpPr>
          <p:cNvPr id="3" name="Content Placeholder 2">
            <a:extLst>
              <a:ext uri="{FF2B5EF4-FFF2-40B4-BE49-F238E27FC236}">
                <a16:creationId xmlns:a16="http://schemas.microsoft.com/office/drawing/2014/main" id="{A7C37979-6B7B-4744-A1A0-19B43D04DC8C}"/>
              </a:ext>
            </a:extLst>
          </p:cNvPr>
          <p:cNvSpPr>
            <a:spLocks noGrp="1"/>
          </p:cNvSpPr>
          <p:nvPr>
            <p:ph idx="1"/>
          </p:nvPr>
        </p:nvSpPr>
        <p:spPr>
          <a:xfrm>
            <a:off x="1154954" y="2342147"/>
            <a:ext cx="8761413" cy="3677653"/>
          </a:xfrm>
        </p:spPr>
        <p:txBody>
          <a:bodyPr/>
          <a:lstStyle/>
          <a:p>
            <a:r>
              <a:rPr lang="en-US" dirty="0"/>
              <a:t>Mutually beneficial</a:t>
            </a:r>
          </a:p>
          <a:p>
            <a:r>
              <a:rPr lang="en-US" dirty="0"/>
              <a:t>Joint responsibility</a:t>
            </a:r>
          </a:p>
          <a:p>
            <a:r>
              <a:rPr lang="en-US" dirty="0"/>
              <a:t>Communication is open and honest</a:t>
            </a:r>
          </a:p>
          <a:p>
            <a:r>
              <a:rPr lang="en-US" dirty="0"/>
              <a:t>Trust</a:t>
            </a:r>
          </a:p>
          <a:p>
            <a:endParaRPr lang="en-US" dirty="0"/>
          </a:p>
        </p:txBody>
      </p:sp>
    </p:spTree>
    <p:extLst>
      <p:ext uri="{BB962C8B-B14F-4D97-AF65-F5344CB8AC3E}">
        <p14:creationId xmlns:p14="http://schemas.microsoft.com/office/powerpoint/2010/main" val="72442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1180-128B-4E90-827F-BBB97495C8C9}"/>
              </a:ext>
            </a:extLst>
          </p:cNvPr>
          <p:cNvSpPr>
            <a:spLocks noGrp="1"/>
          </p:cNvSpPr>
          <p:nvPr>
            <p:ph type="title"/>
          </p:nvPr>
        </p:nvSpPr>
        <p:spPr/>
        <p:txBody>
          <a:bodyPr/>
          <a:lstStyle/>
          <a:p>
            <a:r>
              <a:rPr lang="en-US" dirty="0"/>
              <a:t>Relationship Problems</a:t>
            </a:r>
          </a:p>
        </p:txBody>
      </p:sp>
      <p:sp>
        <p:nvSpPr>
          <p:cNvPr id="3" name="Content Placeholder 2">
            <a:extLst>
              <a:ext uri="{FF2B5EF4-FFF2-40B4-BE49-F238E27FC236}">
                <a16:creationId xmlns:a16="http://schemas.microsoft.com/office/drawing/2014/main" id="{97FA2FDE-8C08-4796-8BE8-2A92E621B5D1}"/>
              </a:ext>
            </a:extLst>
          </p:cNvPr>
          <p:cNvSpPr>
            <a:spLocks noGrp="1"/>
          </p:cNvSpPr>
          <p:nvPr>
            <p:ph idx="1"/>
          </p:nvPr>
        </p:nvSpPr>
        <p:spPr>
          <a:xfrm>
            <a:off x="1154954" y="2261937"/>
            <a:ext cx="8761413" cy="4203031"/>
          </a:xfrm>
        </p:spPr>
        <p:txBody>
          <a:bodyPr/>
          <a:lstStyle/>
          <a:p>
            <a:r>
              <a:rPr lang="en-US" dirty="0"/>
              <a:t>Dependency</a:t>
            </a:r>
          </a:p>
          <a:p>
            <a:r>
              <a:rPr lang="en-US" dirty="0"/>
              <a:t>Culture</a:t>
            </a:r>
          </a:p>
          <a:p>
            <a:r>
              <a:rPr lang="en-US" dirty="0"/>
              <a:t>Communication</a:t>
            </a:r>
          </a:p>
          <a:p>
            <a:r>
              <a:rPr lang="en-US" dirty="0"/>
              <a:t>Unclear roles and responsibilities</a:t>
            </a:r>
          </a:p>
        </p:txBody>
      </p:sp>
    </p:spTree>
    <p:extLst>
      <p:ext uri="{BB962C8B-B14F-4D97-AF65-F5344CB8AC3E}">
        <p14:creationId xmlns:p14="http://schemas.microsoft.com/office/powerpoint/2010/main" val="294909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69B6-5995-4A70-9781-5597E5B11D88}"/>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7FBC15EB-D1F1-4D30-A5E5-139A1ADA8EA9}"/>
              </a:ext>
            </a:extLst>
          </p:cNvPr>
          <p:cNvSpPr>
            <a:spLocks noGrp="1"/>
          </p:cNvSpPr>
          <p:nvPr>
            <p:ph idx="1"/>
          </p:nvPr>
        </p:nvSpPr>
        <p:spPr>
          <a:xfrm>
            <a:off x="1154954" y="2149642"/>
            <a:ext cx="8761413" cy="3870158"/>
          </a:xfrm>
        </p:spPr>
        <p:txBody>
          <a:bodyPr/>
          <a:lstStyle/>
          <a:p>
            <a:r>
              <a:rPr lang="en-US" dirty="0"/>
              <a:t>Good faith</a:t>
            </a:r>
          </a:p>
          <a:p>
            <a:r>
              <a:rPr lang="en-US" dirty="0"/>
              <a:t>Belief in abilities</a:t>
            </a:r>
          </a:p>
          <a:p>
            <a:r>
              <a:rPr lang="en-US" dirty="0"/>
              <a:t>Integrity</a:t>
            </a:r>
          </a:p>
          <a:p>
            <a:r>
              <a:rPr lang="en-US" dirty="0"/>
              <a:t>Commitment</a:t>
            </a:r>
          </a:p>
        </p:txBody>
      </p:sp>
    </p:spTree>
    <p:extLst>
      <p:ext uri="{BB962C8B-B14F-4D97-AF65-F5344CB8AC3E}">
        <p14:creationId xmlns:p14="http://schemas.microsoft.com/office/powerpoint/2010/main" val="16457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94FC-7073-42F1-96C8-0E7A8DE518A9}"/>
              </a:ext>
            </a:extLst>
          </p:cNvPr>
          <p:cNvSpPr>
            <a:spLocks noGrp="1"/>
          </p:cNvSpPr>
          <p:nvPr>
            <p:ph type="title"/>
          </p:nvPr>
        </p:nvSpPr>
        <p:spPr/>
        <p:txBody>
          <a:bodyPr/>
          <a:lstStyle/>
          <a:p>
            <a:r>
              <a:rPr lang="en-US" dirty="0"/>
              <a:t>Assessing Performance</a:t>
            </a:r>
          </a:p>
        </p:txBody>
      </p:sp>
      <p:sp>
        <p:nvSpPr>
          <p:cNvPr id="3" name="Content Placeholder 2">
            <a:extLst>
              <a:ext uri="{FF2B5EF4-FFF2-40B4-BE49-F238E27FC236}">
                <a16:creationId xmlns:a16="http://schemas.microsoft.com/office/drawing/2014/main" id="{75C72484-459A-4EE2-B8DC-C4805C97EB98}"/>
              </a:ext>
            </a:extLst>
          </p:cNvPr>
          <p:cNvSpPr>
            <a:spLocks noGrp="1"/>
          </p:cNvSpPr>
          <p:nvPr>
            <p:ph idx="1"/>
          </p:nvPr>
        </p:nvSpPr>
        <p:spPr>
          <a:xfrm>
            <a:off x="1154954" y="2530543"/>
            <a:ext cx="8761413" cy="3416300"/>
          </a:xfrm>
        </p:spPr>
        <p:txBody>
          <a:bodyPr/>
          <a:lstStyle/>
          <a:p>
            <a:r>
              <a:rPr lang="en-US" dirty="0"/>
              <a:t>Defined</a:t>
            </a:r>
          </a:p>
          <a:p>
            <a:r>
              <a:rPr lang="en-US" dirty="0"/>
              <a:t>Measurable</a:t>
            </a:r>
          </a:p>
          <a:p>
            <a:r>
              <a:rPr lang="en-US" dirty="0"/>
              <a:t>Goals</a:t>
            </a:r>
          </a:p>
          <a:p>
            <a:r>
              <a:rPr lang="en-US" dirty="0"/>
              <a:t>Requirements</a:t>
            </a:r>
          </a:p>
        </p:txBody>
      </p:sp>
    </p:spTree>
    <p:extLst>
      <p:ext uri="{BB962C8B-B14F-4D97-AF65-F5344CB8AC3E}">
        <p14:creationId xmlns:p14="http://schemas.microsoft.com/office/powerpoint/2010/main" val="350951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7B20-FDC2-4F7D-898E-0E8D413778E5}"/>
              </a:ext>
            </a:extLst>
          </p:cNvPr>
          <p:cNvSpPr>
            <a:spLocks noGrp="1"/>
          </p:cNvSpPr>
          <p:nvPr>
            <p:ph type="title"/>
          </p:nvPr>
        </p:nvSpPr>
        <p:spPr/>
        <p:txBody>
          <a:bodyPr/>
          <a:lstStyle/>
          <a:p>
            <a:r>
              <a:rPr lang="en-US" dirty="0"/>
              <a:t>Risks of Noncompliance</a:t>
            </a:r>
          </a:p>
        </p:txBody>
      </p:sp>
      <p:sp>
        <p:nvSpPr>
          <p:cNvPr id="3" name="Content Placeholder 2">
            <a:extLst>
              <a:ext uri="{FF2B5EF4-FFF2-40B4-BE49-F238E27FC236}">
                <a16:creationId xmlns:a16="http://schemas.microsoft.com/office/drawing/2014/main" id="{0307631D-D6B2-48A9-9DB4-DEA87524BFC6}"/>
              </a:ext>
            </a:extLst>
          </p:cNvPr>
          <p:cNvSpPr>
            <a:spLocks noGrp="1"/>
          </p:cNvSpPr>
          <p:nvPr>
            <p:ph idx="1"/>
          </p:nvPr>
        </p:nvSpPr>
        <p:spPr/>
        <p:txBody>
          <a:bodyPr/>
          <a:lstStyle/>
          <a:p>
            <a:r>
              <a:rPr lang="en-US" dirty="0"/>
              <a:t>Voids contract</a:t>
            </a:r>
          </a:p>
          <a:p>
            <a:r>
              <a:rPr lang="en-US" dirty="0"/>
              <a:t>Legal action</a:t>
            </a:r>
          </a:p>
          <a:p>
            <a:r>
              <a:rPr lang="en-US" dirty="0"/>
              <a:t>Loss of reputation</a:t>
            </a:r>
          </a:p>
        </p:txBody>
      </p:sp>
    </p:spTree>
    <p:extLst>
      <p:ext uri="{BB962C8B-B14F-4D97-AF65-F5344CB8AC3E}">
        <p14:creationId xmlns:p14="http://schemas.microsoft.com/office/powerpoint/2010/main" val="203402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0FA1-E5E1-4DB3-B3FC-14AAECC9331B}"/>
              </a:ext>
            </a:extLst>
          </p:cNvPr>
          <p:cNvSpPr>
            <a:spLocks noGrp="1"/>
          </p:cNvSpPr>
          <p:nvPr>
            <p:ph type="title"/>
          </p:nvPr>
        </p:nvSpPr>
        <p:spPr/>
        <p:txBody>
          <a:bodyPr/>
          <a:lstStyle/>
          <a:p>
            <a:r>
              <a:rPr lang="en-US" dirty="0"/>
              <a:t>Conducting Audits</a:t>
            </a:r>
          </a:p>
        </p:txBody>
      </p:sp>
      <p:sp>
        <p:nvSpPr>
          <p:cNvPr id="3" name="Content Placeholder 2">
            <a:extLst>
              <a:ext uri="{FF2B5EF4-FFF2-40B4-BE49-F238E27FC236}">
                <a16:creationId xmlns:a16="http://schemas.microsoft.com/office/drawing/2014/main" id="{B8187B22-190B-4785-9771-6C11BE0D3FD0}"/>
              </a:ext>
            </a:extLst>
          </p:cNvPr>
          <p:cNvSpPr>
            <a:spLocks noGrp="1"/>
          </p:cNvSpPr>
          <p:nvPr>
            <p:ph idx="1"/>
          </p:nvPr>
        </p:nvSpPr>
        <p:spPr>
          <a:xfrm>
            <a:off x="1154954" y="2374231"/>
            <a:ext cx="8761413" cy="3693695"/>
          </a:xfrm>
        </p:spPr>
        <p:txBody>
          <a:bodyPr/>
          <a:lstStyle/>
          <a:p>
            <a:r>
              <a:rPr lang="en-US" dirty="0"/>
              <a:t>Planning </a:t>
            </a:r>
          </a:p>
          <a:p>
            <a:r>
              <a:rPr lang="en-US" dirty="0"/>
              <a:t>Evaluation</a:t>
            </a:r>
          </a:p>
          <a:p>
            <a:r>
              <a:rPr lang="en-US" dirty="0"/>
              <a:t>Execution</a:t>
            </a:r>
          </a:p>
        </p:txBody>
      </p:sp>
    </p:spTree>
    <p:extLst>
      <p:ext uri="{BB962C8B-B14F-4D97-AF65-F5344CB8AC3E}">
        <p14:creationId xmlns:p14="http://schemas.microsoft.com/office/powerpoint/2010/main" val="10336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A4B6-2F1D-40B3-9EBB-8C0191FD6658}"/>
              </a:ext>
            </a:extLst>
          </p:cNvPr>
          <p:cNvSpPr>
            <a:spLocks noGrp="1"/>
          </p:cNvSpPr>
          <p:nvPr>
            <p:ph type="title"/>
          </p:nvPr>
        </p:nvSpPr>
        <p:spPr/>
        <p:txBody>
          <a:bodyPr/>
          <a:lstStyle/>
          <a:p>
            <a:r>
              <a:rPr lang="en-US" dirty="0"/>
              <a:t>Why Audit?</a:t>
            </a:r>
          </a:p>
        </p:txBody>
      </p:sp>
      <p:sp>
        <p:nvSpPr>
          <p:cNvPr id="3" name="Content Placeholder 2">
            <a:extLst>
              <a:ext uri="{FF2B5EF4-FFF2-40B4-BE49-F238E27FC236}">
                <a16:creationId xmlns:a16="http://schemas.microsoft.com/office/drawing/2014/main" id="{5FD1608A-9550-4001-9684-60FDED1015E5}"/>
              </a:ext>
            </a:extLst>
          </p:cNvPr>
          <p:cNvSpPr>
            <a:spLocks noGrp="1"/>
          </p:cNvSpPr>
          <p:nvPr>
            <p:ph idx="1"/>
          </p:nvPr>
        </p:nvSpPr>
        <p:spPr/>
        <p:txBody>
          <a:bodyPr/>
          <a:lstStyle/>
          <a:p>
            <a:r>
              <a:rPr lang="en-US" dirty="0"/>
              <a:t>Identify financial mistakes</a:t>
            </a:r>
          </a:p>
          <a:p>
            <a:r>
              <a:rPr lang="en-US" dirty="0"/>
              <a:t>Identify weaknesses</a:t>
            </a:r>
          </a:p>
          <a:p>
            <a:r>
              <a:rPr lang="en-US" dirty="0"/>
              <a:t>Improve the future</a:t>
            </a:r>
          </a:p>
        </p:txBody>
      </p:sp>
      <p:pic>
        <p:nvPicPr>
          <p:cNvPr id="5" name="Picture 4" descr="Road sign that says, &quot;The Future&quot;">
            <a:extLst>
              <a:ext uri="{FF2B5EF4-FFF2-40B4-BE49-F238E27FC236}">
                <a16:creationId xmlns:a16="http://schemas.microsoft.com/office/drawing/2014/main" id="{20024768-B730-4BB7-B1D3-041E7C86C4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13263" y="4081060"/>
            <a:ext cx="3049976" cy="2436045"/>
          </a:xfrm>
          <a:prstGeom prst="rect">
            <a:avLst/>
          </a:prstGeom>
        </p:spPr>
      </p:pic>
    </p:spTree>
    <p:extLst>
      <p:ext uri="{BB962C8B-B14F-4D97-AF65-F5344CB8AC3E}">
        <p14:creationId xmlns:p14="http://schemas.microsoft.com/office/powerpoint/2010/main" val="114760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ACA8-FC8C-46C7-B1D4-A9DDCA59A2CA}"/>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68886B95-5486-400A-83B7-DABD5B9DE24F}"/>
              </a:ext>
            </a:extLst>
          </p:cNvPr>
          <p:cNvSpPr>
            <a:spLocks noGrp="1"/>
          </p:cNvSpPr>
          <p:nvPr>
            <p:ph idx="1"/>
          </p:nvPr>
        </p:nvSpPr>
        <p:spPr>
          <a:xfrm>
            <a:off x="1154954" y="2603500"/>
            <a:ext cx="8761413" cy="4037932"/>
          </a:xfrm>
        </p:spPr>
        <p:txBody>
          <a:bodyPr>
            <a:normAutofit/>
          </a:bodyPr>
          <a:lstStyle/>
          <a:p>
            <a:r>
              <a:rPr lang="en-US" dirty="0"/>
              <a:t>Scope and objectives</a:t>
            </a:r>
          </a:p>
          <a:p>
            <a:r>
              <a:rPr lang="en-US" dirty="0"/>
              <a:t>Necessary resources</a:t>
            </a:r>
          </a:p>
          <a:p>
            <a:r>
              <a:rPr lang="en-US" dirty="0"/>
              <a:t>Who will have the results</a:t>
            </a:r>
          </a:p>
          <a:p>
            <a:r>
              <a:rPr lang="en-US" dirty="0"/>
              <a:t>Communicate</a:t>
            </a:r>
          </a:p>
          <a:p>
            <a:r>
              <a:rPr lang="en-US" dirty="0"/>
              <a:t>Strategy  </a:t>
            </a:r>
          </a:p>
          <a:p>
            <a:endParaRPr lang="en-US" dirty="0"/>
          </a:p>
        </p:txBody>
      </p:sp>
      <p:pic>
        <p:nvPicPr>
          <p:cNvPr id="5" name="Picture 4" descr="checklist with square boxes and green checks">
            <a:extLst>
              <a:ext uri="{FF2B5EF4-FFF2-40B4-BE49-F238E27FC236}">
                <a16:creationId xmlns:a16="http://schemas.microsoft.com/office/drawing/2014/main" id="{A130E291-9A5E-412A-9C66-81770EE556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72457" y="4212922"/>
            <a:ext cx="3053347" cy="2290010"/>
          </a:xfrm>
          <a:prstGeom prst="rect">
            <a:avLst/>
          </a:prstGeom>
        </p:spPr>
      </p:pic>
    </p:spTree>
    <p:extLst>
      <p:ext uri="{BB962C8B-B14F-4D97-AF65-F5344CB8AC3E}">
        <p14:creationId xmlns:p14="http://schemas.microsoft.com/office/powerpoint/2010/main" val="110742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D579-0ED2-4726-B983-B499D270C1E4}"/>
              </a:ext>
            </a:extLst>
          </p:cNvPr>
          <p:cNvSpPr>
            <a:spLocks noGrp="1"/>
          </p:cNvSpPr>
          <p:nvPr>
            <p:ph type="title"/>
          </p:nvPr>
        </p:nvSpPr>
        <p:spPr>
          <a:xfrm>
            <a:off x="705853" y="449179"/>
            <a:ext cx="10459451" cy="1684421"/>
          </a:xfrm>
        </p:spPr>
        <p:txBody>
          <a:bodyPr/>
          <a:lstStyle/>
          <a:p>
            <a:r>
              <a:rPr lang="en-US" dirty="0"/>
              <a:t>What is </a:t>
            </a:r>
            <a:r>
              <a:rPr lang="en-US" sz="4800" dirty="0"/>
              <a:t>contract </a:t>
            </a:r>
            <a:r>
              <a:rPr lang="en-US" dirty="0"/>
              <a:t>management?</a:t>
            </a:r>
          </a:p>
        </p:txBody>
      </p:sp>
      <p:sp>
        <p:nvSpPr>
          <p:cNvPr id="3" name="Content Placeholder 2">
            <a:extLst>
              <a:ext uri="{FF2B5EF4-FFF2-40B4-BE49-F238E27FC236}">
                <a16:creationId xmlns:a16="http://schemas.microsoft.com/office/drawing/2014/main" id="{C174CF2C-8DD7-43F1-9AB1-83570AE298EA}"/>
              </a:ext>
            </a:extLst>
          </p:cNvPr>
          <p:cNvSpPr>
            <a:spLocks noGrp="1"/>
          </p:cNvSpPr>
          <p:nvPr>
            <p:ph idx="1"/>
          </p:nvPr>
        </p:nvSpPr>
        <p:spPr>
          <a:xfrm>
            <a:off x="1154954" y="2451100"/>
            <a:ext cx="8761413" cy="3568700"/>
          </a:xfrm>
        </p:spPr>
        <p:txBody>
          <a:bodyPr>
            <a:normAutofit lnSpcReduction="10000"/>
          </a:bodyPr>
          <a:lstStyle/>
          <a:p>
            <a:r>
              <a:rPr lang="en-US" sz="4000" dirty="0"/>
              <a:t>The process of systematically &amp; efficiently managing a contract execution &amp; analysis for the purpose of maximizing financial and operational performance &amp; minimizing risk.</a:t>
            </a:r>
          </a:p>
        </p:txBody>
      </p:sp>
    </p:spTree>
    <p:extLst>
      <p:ext uri="{BB962C8B-B14F-4D97-AF65-F5344CB8AC3E}">
        <p14:creationId xmlns:p14="http://schemas.microsoft.com/office/powerpoint/2010/main" val="4189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A0EB-1CA0-42E8-9CB8-7C95484146D6}"/>
              </a:ext>
            </a:extLst>
          </p:cNvPr>
          <p:cNvSpPr>
            <a:spLocks noGrp="1"/>
          </p:cNvSpPr>
          <p:nvPr>
            <p:ph type="title"/>
          </p:nvPr>
        </p:nvSpPr>
        <p:spPr/>
        <p:txBody>
          <a:bodyPr/>
          <a:lstStyle/>
          <a:p>
            <a:r>
              <a:rPr lang="en-US" dirty="0"/>
              <a:t>Establishing Procedures</a:t>
            </a:r>
          </a:p>
        </p:txBody>
      </p:sp>
      <p:sp>
        <p:nvSpPr>
          <p:cNvPr id="3" name="Content Placeholder 2">
            <a:extLst>
              <a:ext uri="{FF2B5EF4-FFF2-40B4-BE49-F238E27FC236}">
                <a16:creationId xmlns:a16="http://schemas.microsoft.com/office/drawing/2014/main" id="{91BCD8CE-961A-47E2-A8C0-9CAA36DD365C}"/>
              </a:ext>
            </a:extLst>
          </p:cNvPr>
          <p:cNvSpPr>
            <a:spLocks noGrp="1"/>
          </p:cNvSpPr>
          <p:nvPr>
            <p:ph idx="1"/>
          </p:nvPr>
        </p:nvSpPr>
        <p:spPr/>
        <p:txBody>
          <a:bodyPr/>
          <a:lstStyle/>
          <a:p>
            <a:r>
              <a:rPr lang="en-US" dirty="0"/>
              <a:t>Risk Assessment</a:t>
            </a:r>
          </a:p>
          <a:p>
            <a:r>
              <a:rPr lang="en-US" dirty="0"/>
              <a:t>Testing</a:t>
            </a:r>
          </a:p>
          <a:p>
            <a:r>
              <a:rPr lang="en-US" dirty="0"/>
              <a:t>Questioning</a:t>
            </a:r>
          </a:p>
          <a:p>
            <a:r>
              <a:rPr lang="en-US" dirty="0"/>
              <a:t>Observation</a:t>
            </a:r>
          </a:p>
        </p:txBody>
      </p:sp>
    </p:spTree>
    <p:extLst>
      <p:ext uri="{BB962C8B-B14F-4D97-AF65-F5344CB8AC3E}">
        <p14:creationId xmlns:p14="http://schemas.microsoft.com/office/powerpoint/2010/main" val="295476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BEFA-5089-45FE-B858-863C8FC6B8E9}"/>
              </a:ext>
            </a:extLst>
          </p:cNvPr>
          <p:cNvSpPr>
            <a:spLocks noGrp="1"/>
          </p:cNvSpPr>
          <p:nvPr>
            <p:ph type="title"/>
          </p:nvPr>
        </p:nvSpPr>
        <p:spPr/>
        <p:txBody>
          <a:bodyPr/>
          <a:lstStyle/>
          <a:p>
            <a:r>
              <a:rPr lang="en-US" dirty="0"/>
              <a:t>Investigate and Report</a:t>
            </a:r>
          </a:p>
        </p:txBody>
      </p:sp>
      <p:sp>
        <p:nvSpPr>
          <p:cNvPr id="3" name="Content Placeholder 2">
            <a:extLst>
              <a:ext uri="{FF2B5EF4-FFF2-40B4-BE49-F238E27FC236}">
                <a16:creationId xmlns:a16="http://schemas.microsoft.com/office/drawing/2014/main" id="{8CBE1DFB-393E-420D-9FBE-591733CBD024}"/>
              </a:ext>
            </a:extLst>
          </p:cNvPr>
          <p:cNvSpPr>
            <a:spLocks noGrp="1"/>
          </p:cNvSpPr>
          <p:nvPr>
            <p:ph idx="1"/>
          </p:nvPr>
        </p:nvSpPr>
        <p:spPr/>
        <p:txBody>
          <a:bodyPr/>
          <a:lstStyle/>
          <a:p>
            <a:r>
              <a:rPr lang="en-US" dirty="0"/>
              <a:t>Document all findings</a:t>
            </a:r>
          </a:p>
          <a:p>
            <a:r>
              <a:rPr lang="en-US" dirty="0"/>
              <a:t>Create recommendations</a:t>
            </a:r>
          </a:p>
          <a:p>
            <a:r>
              <a:rPr lang="en-US" dirty="0"/>
              <a:t>Submit a report</a:t>
            </a:r>
          </a:p>
        </p:txBody>
      </p:sp>
    </p:spTree>
    <p:extLst>
      <p:ext uri="{BB962C8B-B14F-4D97-AF65-F5344CB8AC3E}">
        <p14:creationId xmlns:p14="http://schemas.microsoft.com/office/powerpoint/2010/main" val="149330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17A4-B8BC-42CB-AAB3-68686C044D53}"/>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E89E05F-FD47-4C55-870C-F2D99387B7D7}"/>
              </a:ext>
            </a:extLst>
          </p:cNvPr>
          <p:cNvSpPr>
            <a:spLocks noGrp="1"/>
          </p:cNvSpPr>
          <p:nvPr>
            <p:ph idx="1"/>
          </p:nvPr>
        </p:nvSpPr>
        <p:spPr>
          <a:xfrm>
            <a:off x="1154954" y="2222937"/>
            <a:ext cx="8761413" cy="4067503"/>
          </a:xfrm>
        </p:spPr>
        <p:txBody>
          <a:bodyPr/>
          <a:lstStyle/>
          <a:p>
            <a:r>
              <a:rPr lang="en-US" dirty="0"/>
              <a:t>Canned goods</a:t>
            </a:r>
          </a:p>
          <a:p>
            <a:pPr lvl="1"/>
            <a:r>
              <a:rPr lang="en-US" dirty="0"/>
              <a:t>Deliverables</a:t>
            </a:r>
          </a:p>
          <a:p>
            <a:pPr lvl="1"/>
            <a:r>
              <a:rPr lang="en-US" dirty="0"/>
              <a:t>Audit </a:t>
            </a:r>
          </a:p>
          <a:p>
            <a:pPr lvl="1"/>
            <a:r>
              <a:rPr lang="en-US" dirty="0"/>
              <a:t>Findings</a:t>
            </a:r>
          </a:p>
          <a:p>
            <a:pPr lvl="1"/>
            <a:r>
              <a:rPr lang="en-US" dirty="0"/>
              <a:t>Correction</a:t>
            </a:r>
          </a:p>
        </p:txBody>
      </p:sp>
      <p:pic>
        <p:nvPicPr>
          <p:cNvPr id="5" name="Picture 4" descr="Canned goods">
            <a:extLst>
              <a:ext uri="{FF2B5EF4-FFF2-40B4-BE49-F238E27FC236}">
                <a16:creationId xmlns:a16="http://schemas.microsoft.com/office/drawing/2014/main" id="{C537E39F-CD37-4763-BA78-16DE1E73B1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87726" y="3121572"/>
            <a:ext cx="4526949" cy="3006177"/>
          </a:xfrm>
          <a:prstGeom prst="rect">
            <a:avLst/>
          </a:prstGeom>
        </p:spPr>
      </p:pic>
    </p:spTree>
    <p:extLst>
      <p:ext uri="{BB962C8B-B14F-4D97-AF65-F5344CB8AC3E}">
        <p14:creationId xmlns:p14="http://schemas.microsoft.com/office/powerpoint/2010/main" val="416076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AF66-0C85-4316-9CC2-437C9189CBF2}"/>
              </a:ext>
            </a:extLst>
          </p:cNvPr>
          <p:cNvSpPr>
            <a:spLocks noGrp="1"/>
          </p:cNvSpPr>
          <p:nvPr>
            <p:ph type="title"/>
          </p:nvPr>
        </p:nvSpPr>
        <p:spPr/>
        <p:txBody>
          <a:bodyPr/>
          <a:lstStyle/>
          <a:p>
            <a:r>
              <a:rPr lang="en-US" dirty="0"/>
              <a:t>Questions</a:t>
            </a:r>
          </a:p>
        </p:txBody>
      </p:sp>
      <p:pic>
        <p:nvPicPr>
          <p:cNvPr id="6" name="Content Placeholder 5">
            <a:extLst>
              <a:ext uri="{FF2B5EF4-FFF2-40B4-BE49-F238E27FC236}">
                <a16:creationId xmlns:a16="http://schemas.microsoft.com/office/drawing/2014/main" id="{B301A5A6-D04E-4397-9805-4A4EC384CF80}"/>
              </a:ext>
            </a:extLst>
          </p:cNvPr>
          <p:cNvPicPr>
            <a:picLocks noGrp="1" noChangeAspect="1"/>
          </p:cNvPicPr>
          <p:nvPr>
            <p:ph idx="1"/>
          </p:nvPr>
        </p:nvPicPr>
        <p:blipFill>
          <a:blip r:embed="rId3"/>
          <a:stretch>
            <a:fillRect/>
          </a:stretch>
        </p:blipFill>
        <p:spPr>
          <a:xfrm>
            <a:off x="1805286" y="2305300"/>
            <a:ext cx="8894798" cy="4396469"/>
          </a:xfrm>
          <a:prstGeom prst="rect">
            <a:avLst/>
          </a:prstGeom>
        </p:spPr>
      </p:pic>
    </p:spTree>
    <p:extLst>
      <p:ext uri="{BB962C8B-B14F-4D97-AF65-F5344CB8AC3E}">
        <p14:creationId xmlns:p14="http://schemas.microsoft.com/office/powerpoint/2010/main" val="188583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700B-8287-4C68-A076-EDE76D057689}"/>
              </a:ext>
            </a:extLst>
          </p:cNvPr>
          <p:cNvSpPr>
            <a:spLocks noGrp="1"/>
          </p:cNvSpPr>
          <p:nvPr>
            <p:ph type="title"/>
          </p:nvPr>
        </p:nvSpPr>
        <p:spPr>
          <a:xfrm>
            <a:off x="1154954" y="947920"/>
            <a:ext cx="8761413" cy="1655580"/>
          </a:xfrm>
        </p:spPr>
        <p:txBody>
          <a:bodyPr/>
          <a:lstStyle/>
          <a:p>
            <a:pPr algn="ctr"/>
            <a:r>
              <a:rPr lang="en-US" sz="3200" dirty="0">
                <a:solidFill>
                  <a:schemeClr val="tx1"/>
                </a:solidFill>
              </a:rPr>
              <a:t>Child Nutrition Procurement:</a:t>
            </a:r>
            <a:br>
              <a:rPr lang="en-US" sz="3200" dirty="0">
                <a:solidFill>
                  <a:schemeClr val="tx1"/>
                </a:solidFill>
              </a:rPr>
            </a:br>
            <a:r>
              <a:rPr lang="en-US" sz="3200" dirty="0">
                <a:solidFill>
                  <a:schemeClr val="tx1"/>
                </a:solidFill>
              </a:rPr>
              <a:t>Formal Purchasing </a:t>
            </a:r>
            <a:br>
              <a:rPr lang="en-US" sz="3200" dirty="0">
                <a:solidFill>
                  <a:schemeClr val="tx1"/>
                </a:solidFill>
              </a:rPr>
            </a:br>
            <a:r>
              <a:rPr lang="en-US" sz="3200" dirty="0">
                <a:solidFill>
                  <a:schemeClr val="tx1"/>
                </a:solidFill>
              </a:rPr>
              <a:t>May 2019</a:t>
            </a:r>
            <a:br>
              <a:rPr lang="en-US" b="1" dirty="0"/>
            </a:br>
            <a:endParaRPr lang="en-US" dirty="0"/>
          </a:p>
        </p:txBody>
      </p:sp>
      <p:sp>
        <p:nvSpPr>
          <p:cNvPr id="3" name="Content Placeholder 2">
            <a:extLst>
              <a:ext uri="{FF2B5EF4-FFF2-40B4-BE49-F238E27FC236}">
                <a16:creationId xmlns:a16="http://schemas.microsoft.com/office/drawing/2014/main" id="{AE6CD0EA-8C81-4160-8880-859EFD1E2939}"/>
              </a:ext>
            </a:extLst>
          </p:cNvPr>
          <p:cNvSpPr>
            <a:spLocks noGrp="1"/>
          </p:cNvSpPr>
          <p:nvPr>
            <p:ph idx="1"/>
          </p:nvPr>
        </p:nvSpPr>
        <p:spPr>
          <a:xfrm>
            <a:off x="1154954" y="2310063"/>
            <a:ext cx="8761413" cy="4090737"/>
          </a:xfrm>
        </p:spPr>
        <p:txBody>
          <a:bodyPr>
            <a:normAutofit fontScale="77500" lnSpcReduction="20000"/>
          </a:bodyPr>
          <a:lstStyle/>
          <a:p>
            <a:pPr marL="0" indent="0" algn="ctr">
              <a:buNone/>
            </a:pPr>
            <a:r>
              <a:rPr lang="en-US" dirty="0"/>
              <a:t>Training Certificate</a:t>
            </a:r>
          </a:p>
          <a:p>
            <a:pPr marL="0" indent="0" algn="ctr">
              <a:buNone/>
            </a:pPr>
            <a:r>
              <a:rPr lang="en-US" dirty="0"/>
              <a:t>60 minutes in</a:t>
            </a:r>
          </a:p>
          <a:p>
            <a:pPr marL="0" indent="0" algn="ctr">
              <a:buNone/>
            </a:pPr>
            <a:endParaRPr lang="en-US" dirty="0"/>
          </a:p>
          <a:p>
            <a:pPr marL="0" indent="0" algn="ctr">
              <a:buNone/>
            </a:pPr>
            <a:r>
              <a:rPr lang="en-US" dirty="0"/>
              <a:t>Key Area 2: Operations</a:t>
            </a:r>
          </a:p>
          <a:p>
            <a:pPr marL="0" indent="0" algn="ctr">
              <a:lnSpc>
                <a:spcPct val="120000"/>
              </a:lnSpc>
              <a:buNone/>
            </a:pPr>
            <a:r>
              <a:rPr lang="en-US" dirty="0"/>
              <a:t>2400 Purchasing/Procurement</a:t>
            </a:r>
          </a:p>
          <a:p>
            <a:pPr marL="0" indent="0" algn="ctr">
              <a:lnSpc>
                <a:spcPct val="120000"/>
              </a:lnSpc>
              <a:buNone/>
            </a:pPr>
            <a:r>
              <a:rPr lang="en-US" dirty="0"/>
              <a:t>Key Area 3: Administration</a:t>
            </a:r>
          </a:p>
          <a:p>
            <a:pPr marL="0" indent="0" algn="ctr">
              <a:buNone/>
            </a:pPr>
            <a:r>
              <a:rPr lang="en-US" dirty="0"/>
              <a:t>3320 Compliance with Regulations/Policies</a:t>
            </a:r>
          </a:p>
          <a:p>
            <a:endParaRPr lang="en-US" dirty="0"/>
          </a:p>
        </p:txBody>
      </p:sp>
      <p:pic>
        <p:nvPicPr>
          <p:cNvPr id="4" name="Picture 2">
            <a:extLst>
              <a:ext uri="{FF2B5EF4-FFF2-40B4-BE49-F238E27FC236}">
                <a16:creationId xmlns:a16="http://schemas.microsoft.com/office/drawing/2014/main" id="{55DF0F6B-7B75-4714-9E8D-6506360A7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169936"/>
            <a:ext cx="3657600" cy="6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81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8A58-69E3-43EA-A24C-BA10D2E06C06}"/>
              </a:ext>
            </a:extLst>
          </p:cNvPr>
          <p:cNvSpPr>
            <a:spLocks noGrp="1"/>
          </p:cNvSpPr>
          <p:nvPr>
            <p:ph type="title"/>
          </p:nvPr>
        </p:nvSpPr>
        <p:spPr/>
        <p:txBody>
          <a:bodyPr/>
          <a:lstStyle/>
          <a:p>
            <a:r>
              <a:rPr lang="en-US" sz="4800" dirty="0"/>
              <a:t>Benefits of contract management</a:t>
            </a:r>
          </a:p>
        </p:txBody>
      </p:sp>
      <p:sp>
        <p:nvSpPr>
          <p:cNvPr id="3" name="Content Placeholder 2">
            <a:extLst>
              <a:ext uri="{FF2B5EF4-FFF2-40B4-BE49-F238E27FC236}">
                <a16:creationId xmlns:a16="http://schemas.microsoft.com/office/drawing/2014/main" id="{E8266070-D860-4CED-8AED-A0188702FE42}"/>
              </a:ext>
            </a:extLst>
          </p:cNvPr>
          <p:cNvSpPr>
            <a:spLocks noGrp="1"/>
          </p:cNvSpPr>
          <p:nvPr>
            <p:ph idx="1"/>
          </p:nvPr>
        </p:nvSpPr>
        <p:spPr>
          <a:xfrm>
            <a:off x="1154954" y="2603500"/>
            <a:ext cx="8761413" cy="4254500"/>
          </a:xfrm>
        </p:spPr>
        <p:txBody>
          <a:bodyPr>
            <a:normAutofit lnSpcReduction="10000"/>
          </a:bodyPr>
          <a:lstStyle/>
          <a:p>
            <a:r>
              <a:rPr lang="en-US" sz="4000" dirty="0"/>
              <a:t>Standardized Processes</a:t>
            </a:r>
          </a:p>
          <a:p>
            <a:r>
              <a:rPr lang="en-US" sz="4000" dirty="0"/>
              <a:t>Spend visibility</a:t>
            </a:r>
          </a:p>
          <a:p>
            <a:r>
              <a:rPr lang="en-US" sz="4000" dirty="0"/>
              <a:t>Improved compliance</a:t>
            </a:r>
          </a:p>
          <a:p>
            <a:r>
              <a:rPr lang="en-US" sz="4000" dirty="0"/>
              <a:t>Risk reduction</a:t>
            </a:r>
          </a:p>
          <a:p>
            <a:r>
              <a:rPr lang="en-US" sz="4000" dirty="0"/>
              <a:t>Discount, rebate and credit management </a:t>
            </a:r>
          </a:p>
        </p:txBody>
      </p:sp>
    </p:spTree>
    <p:extLst>
      <p:ext uri="{BB962C8B-B14F-4D97-AF65-F5344CB8AC3E}">
        <p14:creationId xmlns:p14="http://schemas.microsoft.com/office/powerpoint/2010/main" val="204422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B5CA-357D-418C-B4CB-41756BA716D2}"/>
              </a:ext>
            </a:extLst>
          </p:cNvPr>
          <p:cNvSpPr>
            <a:spLocks noGrp="1"/>
          </p:cNvSpPr>
          <p:nvPr>
            <p:ph type="title"/>
          </p:nvPr>
        </p:nvSpPr>
        <p:spPr/>
        <p:txBody>
          <a:bodyPr/>
          <a:lstStyle/>
          <a:p>
            <a:r>
              <a:rPr lang="en-US" sz="4800" dirty="0"/>
              <a:t>How to improve contract management</a:t>
            </a:r>
          </a:p>
        </p:txBody>
      </p:sp>
      <p:sp>
        <p:nvSpPr>
          <p:cNvPr id="3" name="Content Placeholder 2">
            <a:extLst>
              <a:ext uri="{FF2B5EF4-FFF2-40B4-BE49-F238E27FC236}">
                <a16:creationId xmlns:a16="http://schemas.microsoft.com/office/drawing/2014/main" id="{346E1164-FD49-43A2-B034-892A377B3753}"/>
              </a:ext>
            </a:extLst>
          </p:cNvPr>
          <p:cNvSpPr>
            <a:spLocks noGrp="1"/>
          </p:cNvSpPr>
          <p:nvPr>
            <p:ph idx="1"/>
          </p:nvPr>
        </p:nvSpPr>
        <p:spPr/>
        <p:txBody>
          <a:bodyPr>
            <a:normAutofit/>
          </a:bodyPr>
          <a:lstStyle/>
          <a:p>
            <a:r>
              <a:rPr lang="en-US" sz="4400" dirty="0"/>
              <a:t>Contracts in one place</a:t>
            </a:r>
          </a:p>
          <a:p>
            <a:r>
              <a:rPr lang="en-US" sz="4400" dirty="0"/>
              <a:t>Organized, systematic plan for checks and balances.</a:t>
            </a:r>
          </a:p>
        </p:txBody>
      </p:sp>
    </p:spTree>
    <p:extLst>
      <p:ext uri="{BB962C8B-B14F-4D97-AF65-F5344CB8AC3E}">
        <p14:creationId xmlns:p14="http://schemas.microsoft.com/office/powerpoint/2010/main" val="138034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9676-E315-4F2F-8F5D-3B0BF497BD72}"/>
              </a:ext>
            </a:extLst>
          </p:cNvPr>
          <p:cNvSpPr>
            <a:spLocks noGrp="1"/>
          </p:cNvSpPr>
          <p:nvPr>
            <p:ph type="title"/>
          </p:nvPr>
        </p:nvSpPr>
        <p:spPr/>
        <p:txBody>
          <a:bodyPr/>
          <a:lstStyle/>
          <a:p>
            <a:r>
              <a:rPr lang="en-US" dirty="0"/>
              <a:t>How do you do it?</a:t>
            </a:r>
          </a:p>
        </p:txBody>
      </p:sp>
      <p:sp>
        <p:nvSpPr>
          <p:cNvPr id="3" name="Content Placeholder 2">
            <a:extLst>
              <a:ext uri="{FF2B5EF4-FFF2-40B4-BE49-F238E27FC236}">
                <a16:creationId xmlns:a16="http://schemas.microsoft.com/office/drawing/2014/main" id="{327B47BC-82B7-463D-83DD-3CA029F8F905}"/>
              </a:ext>
            </a:extLst>
          </p:cNvPr>
          <p:cNvSpPr>
            <a:spLocks noGrp="1"/>
          </p:cNvSpPr>
          <p:nvPr>
            <p:ph idx="1"/>
          </p:nvPr>
        </p:nvSpPr>
        <p:spPr/>
        <p:txBody>
          <a:bodyPr/>
          <a:lstStyle/>
          <a:p>
            <a:r>
              <a:rPr lang="en-US" dirty="0"/>
              <a:t>What is the detail level you have in your contract management system?</a:t>
            </a:r>
          </a:p>
          <a:p>
            <a:r>
              <a:rPr lang="en-US" dirty="0"/>
              <a:t>What is the level of detail that you want to have?</a:t>
            </a:r>
          </a:p>
        </p:txBody>
      </p:sp>
    </p:spTree>
    <p:extLst>
      <p:ext uri="{BB962C8B-B14F-4D97-AF65-F5344CB8AC3E}">
        <p14:creationId xmlns:p14="http://schemas.microsoft.com/office/powerpoint/2010/main" val="352832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039C-019B-408F-B930-1C3201BD65F8}"/>
              </a:ext>
            </a:extLst>
          </p:cNvPr>
          <p:cNvSpPr>
            <a:spLocks noGrp="1"/>
          </p:cNvSpPr>
          <p:nvPr>
            <p:ph type="title"/>
          </p:nvPr>
        </p:nvSpPr>
        <p:spPr/>
        <p:txBody>
          <a:bodyPr/>
          <a:lstStyle/>
          <a:p>
            <a:r>
              <a:rPr lang="en-US" dirty="0"/>
              <a:t>How do you do it?</a:t>
            </a:r>
          </a:p>
        </p:txBody>
      </p:sp>
      <p:sp>
        <p:nvSpPr>
          <p:cNvPr id="3" name="Content Placeholder 2">
            <a:extLst>
              <a:ext uri="{FF2B5EF4-FFF2-40B4-BE49-F238E27FC236}">
                <a16:creationId xmlns:a16="http://schemas.microsoft.com/office/drawing/2014/main" id="{B7F1F4C1-9005-4664-BE08-8F6A5CA93C24}"/>
              </a:ext>
            </a:extLst>
          </p:cNvPr>
          <p:cNvSpPr>
            <a:spLocks noGrp="1"/>
          </p:cNvSpPr>
          <p:nvPr>
            <p:ph idx="1"/>
          </p:nvPr>
        </p:nvSpPr>
        <p:spPr>
          <a:xfrm>
            <a:off x="1154954" y="2603500"/>
            <a:ext cx="8761413" cy="3718472"/>
          </a:xfrm>
        </p:spPr>
        <p:txBody>
          <a:bodyPr/>
          <a:lstStyle/>
          <a:p>
            <a:r>
              <a:rPr lang="en-US" dirty="0"/>
              <a:t>How many resources do you want to attach to your system?</a:t>
            </a:r>
          </a:p>
          <a:p>
            <a:r>
              <a:rPr lang="en-US" dirty="0"/>
              <a:t>How many resources can you afford to allocate to you system?</a:t>
            </a:r>
          </a:p>
        </p:txBody>
      </p:sp>
    </p:spTree>
    <p:extLst>
      <p:ext uri="{BB962C8B-B14F-4D97-AF65-F5344CB8AC3E}">
        <p14:creationId xmlns:p14="http://schemas.microsoft.com/office/powerpoint/2010/main" val="550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332F-FC0C-40C9-9721-EE87C6BDE71B}"/>
              </a:ext>
            </a:extLst>
          </p:cNvPr>
          <p:cNvSpPr>
            <a:spLocks noGrp="1"/>
          </p:cNvSpPr>
          <p:nvPr>
            <p:ph type="title"/>
          </p:nvPr>
        </p:nvSpPr>
        <p:spPr/>
        <p:txBody>
          <a:bodyPr/>
          <a:lstStyle/>
          <a:p>
            <a:r>
              <a:rPr lang="en-US" dirty="0"/>
              <a:t>Answering these 4 Questions</a:t>
            </a:r>
          </a:p>
        </p:txBody>
      </p:sp>
      <p:sp>
        <p:nvSpPr>
          <p:cNvPr id="3" name="Content Placeholder 2">
            <a:extLst>
              <a:ext uri="{FF2B5EF4-FFF2-40B4-BE49-F238E27FC236}">
                <a16:creationId xmlns:a16="http://schemas.microsoft.com/office/drawing/2014/main" id="{5525FB37-F1BD-4099-A9C0-79C25C7D1A7A}"/>
              </a:ext>
            </a:extLst>
          </p:cNvPr>
          <p:cNvSpPr>
            <a:spLocks noGrp="1"/>
          </p:cNvSpPr>
          <p:nvPr>
            <p:ph idx="1"/>
          </p:nvPr>
        </p:nvSpPr>
        <p:spPr/>
        <p:txBody>
          <a:bodyPr/>
          <a:lstStyle/>
          <a:p>
            <a:r>
              <a:rPr lang="en-US" dirty="0"/>
              <a:t>Works</a:t>
            </a:r>
          </a:p>
          <a:p>
            <a:r>
              <a:rPr lang="en-US" dirty="0"/>
              <a:t>Comfortable</a:t>
            </a:r>
          </a:p>
          <a:p>
            <a:r>
              <a:rPr lang="en-US" dirty="0"/>
              <a:t>Saves you time and money</a:t>
            </a:r>
          </a:p>
        </p:txBody>
      </p:sp>
      <p:pic>
        <p:nvPicPr>
          <p:cNvPr id="5" name="Picture 4" descr="Pink piggy bank with a hand dropping a quarter in it.">
            <a:extLst>
              <a:ext uri="{FF2B5EF4-FFF2-40B4-BE49-F238E27FC236}">
                <a16:creationId xmlns:a16="http://schemas.microsoft.com/office/drawing/2014/main" id="{A3A4DBE0-97D5-4246-84D5-A32D93B578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22161" y="4688051"/>
            <a:ext cx="2988411" cy="1900443"/>
          </a:xfrm>
          <a:prstGeom prst="rect">
            <a:avLst/>
          </a:prstGeom>
        </p:spPr>
      </p:pic>
    </p:spTree>
    <p:extLst>
      <p:ext uri="{BB962C8B-B14F-4D97-AF65-F5344CB8AC3E}">
        <p14:creationId xmlns:p14="http://schemas.microsoft.com/office/powerpoint/2010/main" val="15212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C82A-6E22-4C11-BDA6-FDBDEE82B0BA}"/>
              </a:ext>
            </a:extLst>
          </p:cNvPr>
          <p:cNvSpPr>
            <a:spLocks noGrp="1"/>
          </p:cNvSpPr>
          <p:nvPr>
            <p:ph type="title"/>
          </p:nvPr>
        </p:nvSpPr>
        <p:spPr/>
        <p:txBody>
          <a:bodyPr/>
          <a:lstStyle/>
          <a:p>
            <a:r>
              <a:rPr lang="en-US" dirty="0"/>
              <a:t>Measuring Performance</a:t>
            </a:r>
          </a:p>
        </p:txBody>
      </p:sp>
      <p:sp>
        <p:nvSpPr>
          <p:cNvPr id="3" name="Content Placeholder 2">
            <a:extLst>
              <a:ext uri="{FF2B5EF4-FFF2-40B4-BE49-F238E27FC236}">
                <a16:creationId xmlns:a16="http://schemas.microsoft.com/office/drawing/2014/main" id="{F95DCBA8-10F0-46B1-8F82-3D0AC713ACE2}"/>
              </a:ext>
            </a:extLst>
          </p:cNvPr>
          <p:cNvSpPr>
            <a:spLocks noGrp="1"/>
          </p:cNvSpPr>
          <p:nvPr>
            <p:ph idx="1"/>
          </p:nvPr>
        </p:nvSpPr>
        <p:spPr/>
        <p:txBody>
          <a:bodyPr/>
          <a:lstStyle/>
          <a:p>
            <a:r>
              <a:rPr lang="en-US" dirty="0"/>
              <a:t>Yes or no questions</a:t>
            </a:r>
          </a:p>
          <a:p>
            <a:r>
              <a:rPr lang="en-US" dirty="0"/>
              <a:t>Mathematical Assessments</a:t>
            </a:r>
          </a:p>
          <a:p>
            <a:r>
              <a:rPr lang="en-US" dirty="0"/>
              <a:t>Subjective</a:t>
            </a:r>
          </a:p>
        </p:txBody>
      </p:sp>
    </p:spTree>
    <p:extLst>
      <p:ext uri="{BB962C8B-B14F-4D97-AF65-F5344CB8AC3E}">
        <p14:creationId xmlns:p14="http://schemas.microsoft.com/office/powerpoint/2010/main" val="225819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B94F-5EDD-4ECD-8A50-A4DE72EC5513}"/>
              </a:ext>
            </a:extLst>
          </p:cNvPr>
          <p:cNvSpPr>
            <a:spLocks noGrp="1"/>
          </p:cNvSpPr>
          <p:nvPr>
            <p:ph type="title"/>
          </p:nvPr>
        </p:nvSpPr>
        <p:spPr/>
        <p:txBody>
          <a:bodyPr/>
          <a:lstStyle/>
          <a:p>
            <a:r>
              <a:rPr lang="en-US" dirty="0"/>
              <a:t>Contract Management</a:t>
            </a:r>
          </a:p>
        </p:txBody>
      </p:sp>
      <p:sp>
        <p:nvSpPr>
          <p:cNvPr id="3" name="Content Placeholder 2">
            <a:extLst>
              <a:ext uri="{FF2B5EF4-FFF2-40B4-BE49-F238E27FC236}">
                <a16:creationId xmlns:a16="http://schemas.microsoft.com/office/drawing/2014/main" id="{AEE517DB-FFFC-4118-99C8-0B0455A1B973}"/>
              </a:ext>
            </a:extLst>
          </p:cNvPr>
          <p:cNvSpPr>
            <a:spLocks noGrp="1"/>
          </p:cNvSpPr>
          <p:nvPr>
            <p:ph idx="1"/>
          </p:nvPr>
        </p:nvSpPr>
        <p:spPr>
          <a:xfrm>
            <a:off x="1154954" y="2603499"/>
            <a:ext cx="8761413" cy="3668963"/>
          </a:xfrm>
        </p:spPr>
        <p:txBody>
          <a:bodyPr>
            <a:normAutofit/>
          </a:bodyPr>
          <a:lstStyle/>
          <a:p>
            <a:pPr lvl="1"/>
            <a:r>
              <a:rPr lang="en-US" sz="4000" dirty="0"/>
              <a:t>Cost</a:t>
            </a:r>
          </a:p>
          <a:p>
            <a:pPr lvl="1"/>
            <a:r>
              <a:rPr lang="en-US" sz="4000" dirty="0"/>
              <a:t>Safety</a:t>
            </a:r>
          </a:p>
          <a:p>
            <a:pPr lvl="1"/>
            <a:r>
              <a:rPr lang="en-US" sz="4000" dirty="0"/>
              <a:t>Quality</a:t>
            </a:r>
          </a:p>
          <a:p>
            <a:pPr lvl="1"/>
            <a:r>
              <a:rPr lang="en-US" sz="4000" dirty="0"/>
              <a:t>Accuracy</a:t>
            </a:r>
          </a:p>
          <a:p>
            <a:pPr marL="0" indent="0">
              <a:buNone/>
            </a:pPr>
            <a:endParaRPr lang="en-US" dirty="0"/>
          </a:p>
          <a:p>
            <a:pPr lvl="1"/>
            <a:endParaRPr lang="en-US" dirty="0"/>
          </a:p>
        </p:txBody>
      </p:sp>
    </p:spTree>
    <p:extLst>
      <p:ext uri="{BB962C8B-B14F-4D97-AF65-F5344CB8AC3E}">
        <p14:creationId xmlns:p14="http://schemas.microsoft.com/office/powerpoint/2010/main" val="1254375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315</TotalTime>
  <Words>2179</Words>
  <Application>Microsoft Office PowerPoint</Application>
  <PresentationFormat>Widescreen</PresentationFormat>
  <Paragraphs>189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Managing Your Agreements &amp; Contracts</vt:lpstr>
      <vt:lpstr>What is contract management?</vt:lpstr>
      <vt:lpstr>Benefits of contract management</vt:lpstr>
      <vt:lpstr>How to improve contract management</vt:lpstr>
      <vt:lpstr>How do you do it?</vt:lpstr>
      <vt:lpstr>How do you do it?</vt:lpstr>
      <vt:lpstr>Answering these 4 Questions</vt:lpstr>
      <vt:lpstr>Measuring Performance</vt:lpstr>
      <vt:lpstr>Contract Management</vt:lpstr>
      <vt:lpstr>Case study</vt:lpstr>
      <vt:lpstr>Relationships</vt:lpstr>
      <vt:lpstr>Good Relationships</vt:lpstr>
      <vt:lpstr>Relationship Problems</vt:lpstr>
      <vt:lpstr>Trust</vt:lpstr>
      <vt:lpstr>Assessing Performance</vt:lpstr>
      <vt:lpstr>Risks of Noncompliance</vt:lpstr>
      <vt:lpstr>Conducting Audits</vt:lpstr>
      <vt:lpstr>Why Audit?</vt:lpstr>
      <vt:lpstr>Plan</vt:lpstr>
      <vt:lpstr>Establishing Procedures</vt:lpstr>
      <vt:lpstr>Investigate and Report</vt:lpstr>
      <vt:lpstr>Case Study</vt:lpstr>
      <vt:lpstr>Questions</vt:lpstr>
      <vt:lpstr>Child Nutrition Procurement: Formal Purchasing  May 2019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contract</dc:title>
  <dc:creator>Headrick, Geriann</dc:creator>
  <cp:lastModifiedBy>Headrick, Geriann</cp:lastModifiedBy>
  <cp:revision>30</cp:revision>
  <dcterms:created xsi:type="dcterms:W3CDTF">2019-05-06T13:13:10Z</dcterms:created>
  <dcterms:modified xsi:type="dcterms:W3CDTF">2019-05-08T13:24:37Z</dcterms:modified>
</cp:coreProperties>
</file>