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5"/>
  </p:notesMasterIdLst>
  <p:sldIdLst>
    <p:sldId id="256" r:id="rId2"/>
    <p:sldId id="257" r:id="rId3"/>
    <p:sldId id="285" r:id="rId4"/>
    <p:sldId id="258" r:id="rId5"/>
    <p:sldId id="259" r:id="rId6"/>
    <p:sldId id="283" r:id="rId7"/>
    <p:sldId id="286" r:id="rId8"/>
    <p:sldId id="260" r:id="rId9"/>
    <p:sldId id="282" r:id="rId10"/>
    <p:sldId id="261" r:id="rId11"/>
    <p:sldId id="281" r:id="rId12"/>
    <p:sldId id="284" r:id="rId13"/>
    <p:sldId id="264" r:id="rId14"/>
    <p:sldId id="265" r:id="rId15"/>
    <p:sldId id="266" r:id="rId16"/>
    <p:sldId id="267" r:id="rId17"/>
    <p:sldId id="268" r:id="rId18"/>
    <p:sldId id="270" r:id="rId19"/>
    <p:sldId id="271" r:id="rId20"/>
    <p:sldId id="287" r:id="rId21"/>
    <p:sldId id="273" r:id="rId22"/>
    <p:sldId id="274" r:id="rId23"/>
    <p:sldId id="288" r:id="rId24"/>
    <p:sldId id="275" r:id="rId25"/>
    <p:sldId id="289" r:id="rId26"/>
    <p:sldId id="276" r:id="rId27"/>
    <p:sldId id="263" r:id="rId28"/>
    <p:sldId id="269" r:id="rId29"/>
    <p:sldId id="262" r:id="rId30"/>
    <p:sldId id="277" r:id="rId31"/>
    <p:sldId id="279" r:id="rId32"/>
    <p:sldId id="278" r:id="rId33"/>
    <p:sldId id="2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557" autoAdjust="0"/>
  </p:normalViewPr>
  <p:slideViewPr>
    <p:cSldViewPr snapToGrid="0">
      <p:cViewPr varScale="1">
        <p:scale>
          <a:sx n="67" d="100"/>
          <a:sy n="67" d="100"/>
        </p:scale>
        <p:origin x="450" y="60"/>
      </p:cViewPr>
      <p:guideLst/>
    </p:cSldViewPr>
  </p:slideViewPr>
  <p:notesTextViewPr>
    <p:cViewPr>
      <p:scale>
        <a:sx n="1" d="1"/>
        <a:sy n="1" d="1"/>
      </p:scale>
      <p:origin x="0" y="0"/>
    </p:cViewPr>
  </p:notesTextViewPr>
  <p:sorterViewPr>
    <p:cViewPr>
      <p:scale>
        <a:sx n="100" d="100"/>
        <a:sy n="100" d="100"/>
      </p:scale>
      <p:origin x="0" y="-6912"/>
    </p:cViewPr>
  </p:sorterViewPr>
  <p:notesViewPr>
    <p:cSldViewPr snapToGrid="0">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140E0-9884-44EB-871D-D6AF83993CDA}"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B4618-103C-422D-A965-CD008C1D9AA7}" type="slidenum">
              <a:rPr lang="en-US" smtClean="0"/>
              <a:t>‹#›</a:t>
            </a:fld>
            <a:endParaRPr lang="en-US"/>
          </a:p>
        </p:txBody>
      </p:sp>
    </p:spTree>
    <p:extLst>
      <p:ext uri="{BB962C8B-B14F-4D97-AF65-F5344CB8AC3E}">
        <p14:creationId xmlns:p14="http://schemas.microsoft.com/office/powerpoint/2010/main" val="379978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Why is it a big deal?  Plain and simple,  federal dollars equals federal regulations.  If you are receiving reimbursement dollars for food you are serving then you have to follow federal rules. </a:t>
            </a:r>
          </a:p>
          <a:p>
            <a:endParaRPr lang="en-US" dirty="0"/>
          </a:p>
          <a:p>
            <a:r>
              <a:rPr lang="en-US" dirty="0"/>
              <a:t>Think of your procurement plan as a recipe.  We deal with recipes in Food Service all the time and isn’t it nice when there’s a recipe to follow when maybe you’ve never cooked for 200 people before?  It’s the same thing with your procurement plan.  If someone had to come in blind to take over ordering for your school or agency, would they be able to?  Having a procurement plan in place makes that much easier.</a:t>
            </a:r>
          </a:p>
          <a:p>
            <a:endParaRPr lang="en-US" dirty="0"/>
          </a:p>
          <a:p>
            <a:r>
              <a:rPr lang="en-US" dirty="0"/>
              <a:t>Plus, it’s a requirement. </a:t>
            </a:r>
          </a:p>
        </p:txBody>
      </p:sp>
      <p:sp>
        <p:nvSpPr>
          <p:cNvPr id="4" name="Slide Number Placeholder 3"/>
          <p:cNvSpPr>
            <a:spLocks noGrp="1"/>
          </p:cNvSpPr>
          <p:nvPr>
            <p:ph type="sldNum" sz="quarter" idx="10"/>
          </p:nvPr>
        </p:nvSpPr>
        <p:spPr/>
        <p:txBody>
          <a:bodyPr/>
          <a:lstStyle/>
          <a:p>
            <a:fld id="{701B4618-103C-422D-A965-CD008C1D9AA7}" type="slidenum">
              <a:rPr lang="en-US" smtClean="0"/>
              <a:t>1</a:t>
            </a:fld>
            <a:endParaRPr lang="en-US"/>
          </a:p>
        </p:txBody>
      </p:sp>
    </p:spTree>
    <p:extLst>
      <p:ext uri="{BB962C8B-B14F-4D97-AF65-F5344CB8AC3E}">
        <p14:creationId xmlns:p14="http://schemas.microsoft.com/office/powerpoint/2010/main" val="410912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talked with your vendor about how they will identify country of origin. This is not an FDA label requirement, so you will not always find this information on the case or food label. </a:t>
            </a:r>
          </a:p>
          <a:p>
            <a:endParaRPr lang="en-US" dirty="0">
              <a:highlight>
                <a:srgbClr val="FFFF00"/>
              </a:highlight>
            </a:endParaRPr>
          </a:p>
          <a:p>
            <a:r>
              <a:rPr lang="en-US" dirty="0">
                <a:highlight>
                  <a:srgbClr val="FFFF00"/>
                </a:highlight>
              </a:rPr>
              <a:t>Ideas: </a:t>
            </a:r>
          </a:p>
          <a:p>
            <a:r>
              <a:rPr lang="en-US" dirty="0">
                <a:highlight>
                  <a:srgbClr val="FFFF00"/>
                </a:highlight>
              </a:rPr>
              <a:t>Can your vendor add it to the invoice? </a:t>
            </a:r>
          </a:p>
          <a:p>
            <a:r>
              <a:rPr lang="en-US" dirty="0">
                <a:highlight>
                  <a:srgbClr val="FFFF00"/>
                </a:highlight>
              </a:rPr>
              <a:t>Will your vendor send an email or call you before non-domestic food is sent? </a:t>
            </a:r>
          </a:p>
          <a:p>
            <a:r>
              <a:rPr lang="en-US" dirty="0">
                <a:highlight>
                  <a:srgbClr val="FFFF00"/>
                </a:highlight>
              </a:rPr>
              <a:t>If it is a processed product – does it say on the Produce Formulation Statement? </a:t>
            </a:r>
          </a:p>
          <a:p>
            <a:r>
              <a:rPr lang="en-US" dirty="0">
                <a:highlight>
                  <a:srgbClr val="FFFF00"/>
                </a:highlight>
              </a:rPr>
              <a:t>What other documentation have you seen? </a:t>
            </a:r>
          </a:p>
        </p:txBody>
      </p:sp>
      <p:sp>
        <p:nvSpPr>
          <p:cNvPr id="4" name="Slide Number Placeholder 3"/>
          <p:cNvSpPr>
            <a:spLocks noGrp="1"/>
          </p:cNvSpPr>
          <p:nvPr>
            <p:ph type="sldNum" sz="quarter" idx="10"/>
          </p:nvPr>
        </p:nvSpPr>
        <p:spPr/>
        <p:txBody>
          <a:bodyPr/>
          <a:lstStyle/>
          <a:p>
            <a:fld id="{701B4618-103C-422D-A965-CD008C1D9AA7}" type="slidenum">
              <a:rPr lang="en-US" smtClean="0"/>
              <a:t>11</a:t>
            </a:fld>
            <a:endParaRPr lang="en-US"/>
          </a:p>
        </p:txBody>
      </p:sp>
    </p:spTree>
    <p:extLst>
      <p:ext uri="{BB962C8B-B14F-4D97-AF65-F5344CB8AC3E}">
        <p14:creationId xmlns:p14="http://schemas.microsoft.com/office/powerpoint/2010/main" val="278207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MEMO SP-18-2011, Procurement Geographic Preference Q &amp; As is very helpful</a:t>
            </a:r>
          </a:p>
          <a:p>
            <a:endParaRPr lang="en-US" dirty="0"/>
          </a:p>
          <a:p>
            <a:r>
              <a:rPr lang="en-US" dirty="0"/>
              <a:t>If you are looking for local producers to work with contact South Dakota Rural Action or check out the link we have on our website under Procurement labeled as Local Foods Directory. They have product lists for both west and east river with contact information for various producers.</a:t>
            </a:r>
          </a:p>
        </p:txBody>
      </p:sp>
      <p:sp>
        <p:nvSpPr>
          <p:cNvPr id="4" name="Slide Number Placeholder 3"/>
          <p:cNvSpPr>
            <a:spLocks noGrp="1"/>
          </p:cNvSpPr>
          <p:nvPr>
            <p:ph type="sldNum" sz="quarter" idx="10"/>
          </p:nvPr>
        </p:nvSpPr>
        <p:spPr/>
        <p:txBody>
          <a:bodyPr/>
          <a:lstStyle/>
          <a:p>
            <a:fld id="{701B4618-103C-422D-A965-CD008C1D9AA7}" type="slidenum">
              <a:rPr lang="en-US" smtClean="0"/>
              <a:t>12</a:t>
            </a:fld>
            <a:endParaRPr lang="en-US"/>
          </a:p>
        </p:txBody>
      </p:sp>
    </p:spTree>
    <p:extLst>
      <p:ext uri="{BB962C8B-B14F-4D97-AF65-F5344CB8AC3E}">
        <p14:creationId xmlns:p14="http://schemas.microsoft.com/office/powerpoint/2010/main" val="308686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slides</a:t>
            </a:r>
          </a:p>
        </p:txBody>
      </p:sp>
      <p:sp>
        <p:nvSpPr>
          <p:cNvPr id="4" name="Slide Number Placeholder 3"/>
          <p:cNvSpPr>
            <a:spLocks noGrp="1"/>
          </p:cNvSpPr>
          <p:nvPr>
            <p:ph type="sldNum" sz="quarter" idx="10"/>
          </p:nvPr>
        </p:nvSpPr>
        <p:spPr/>
        <p:txBody>
          <a:bodyPr/>
          <a:lstStyle/>
          <a:p>
            <a:fld id="{701B4618-103C-422D-A965-CD008C1D9AA7}" type="slidenum">
              <a:rPr lang="en-US" smtClean="0"/>
              <a:t>13</a:t>
            </a:fld>
            <a:endParaRPr lang="en-US"/>
          </a:p>
        </p:txBody>
      </p:sp>
    </p:spTree>
    <p:extLst>
      <p:ext uri="{BB962C8B-B14F-4D97-AF65-F5344CB8AC3E}">
        <p14:creationId xmlns:p14="http://schemas.microsoft.com/office/powerpoint/2010/main" val="261048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use of micro-purchasing was for “emergency type” situations, something like your distributor did not send enough of a certain product.  For example, Say you ordered 3 cases of chicken patties.  Your distributor substituted your normal 96 count box with a 72 count box, and you need to quickly order/buy some more chicken patties to serve all the kids.  Or lettuce comes in on the truck frozen or spoiled, and you run to your local store to buy what you need.  </a:t>
            </a:r>
          </a:p>
          <a:p>
            <a:endParaRPr lang="en-US" dirty="0"/>
          </a:p>
          <a:p>
            <a:r>
              <a:rPr lang="en-US" dirty="0"/>
              <a:t>This thinking has evolved to include very small purchases or very small local agencies/schools. The key is to record how you use </a:t>
            </a:r>
            <a:r>
              <a:rPr lang="en-US" dirty="0" err="1"/>
              <a:t>micropurchases</a:t>
            </a:r>
            <a:r>
              <a:rPr lang="en-US" dirty="0"/>
              <a:t> in your procurement plan, if you are choosing particular stores and excluding others (for example a grocery store that is 3 miles away versus a grocery store that is 50 miles away), simple record that reasoning in your procurement plan. </a:t>
            </a:r>
          </a:p>
          <a:p>
            <a:endParaRPr lang="en-US" dirty="0"/>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14</a:t>
            </a:fld>
            <a:endParaRPr lang="en-US"/>
          </a:p>
        </p:txBody>
      </p:sp>
    </p:spTree>
    <p:extLst>
      <p:ext uri="{BB962C8B-B14F-4D97-AF65-F5344CB8AC3E}">
        <p14:creationId xmlns:p14="http://schemas.microsoft.com/office/powerpoint/2010/main" val="325858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template we have a grid that you can use to explain how you will use micro-purchasing and who you will purchase from.  As you’re going through this look at …read above.  </a:t>
            </a:r>
          </a:p>
        </p:txBody>
      </p:sp>
      <p:sp>
        <p:nvSpPr>
          <p:cNvPr id="4" name="Slide Number Placeholder 3"/>
          <p:cNvSpPr>
            <a:spLocks noGrp="1"/>
          </p:cNvSpPr>
          <p:nvPr>
            <p:ph type="sldNum" sz="quarter" idx="10"/>
          </p:nvPr>
        </p:nvSpPr>
        <p:spPr/>
        <p:txBody>
          <a:bodyPr/>
          <a:lstStyle/>
          <a:p>
            <a:fld id="{701B4618-103C-422D-A965-CD008C1D9AA7}" type="slidenum">
              <a:rPr lang="en-US" smtClean="0"/>
              <a:t>15</a:t>
            </a:fld>
            <a:endParaRPr lang="en-US"/>
          </a:p>
        </p:txBody>
      </p:sp>
    </p:spTree>
    <p:extLst>
      <p:ext uri="{BB962C8B-B14F-4D97-AF65-F5344CB8AC3E}">
        <p14:creationId xmlns:p14="http://schemas.microsoft.com/office/powerpoint/2010/main" val="201065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 your district thresholds are, if there are any that are more restrictive.  </a:t>
            </a:r>
          </a:p>
          <a:p>
            <a:r>
              <a:rPr lang="en-US" dirty="0"/>
              <a:t>Vendors – who is in your area?  Take a look around at local restaurants, hospitals, nursing homes.  You may see a new vendor that is willing to do business with you.  If they’re already coming to town, why not to your agency too?</a:t>
            </a:r>
          </a:p>
          <a:p>
            <a:endParaRPr lang="en-US" dirty="0"/>
          </a:p>
          <a:p>
            <a:r>
              <a:rPr lang="en-US" dirty="0"/>
              <a:t>What products do you need?  Write the best specification you can.  Just saying you need a chicken patty won’t help your vendor get you the right product.  </a:t>
            </a:r>
          </a:p>
          <a:p>
            <a:r>
              <a:rPr lang="en-US" dirty="0"/>
              <a:t>How will you let vendors know you need product?  Who is responsible for contacting the vendor?  Remember as you go through this process, vendor prices must be kept confidential.  As tempting as it is to tell other vendors, well I can get it from XYZ for $1.00 cheaper, vendors won’t appreciate it and will stop doing business with you.</a:t>
            </a:r>
          </a:p>
          <a:p>
            <a:r>
              <a:rPr lang="en-US" dirty="0"/>
              <a:t>Will you accept alternatives to what you have written your specification for?</a:t>
            </a:r>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16</a:t>
            </a:fld>
            <a:endParaRPr lang="en-US"/>
          </a:p>
        </p:txBody>
      </p:sp>
    </p:spTree>
    <p:extLst>
      <p:ext uri="{BB962C8B-B14F-4D97-AF65-F5344CB8AC3E}">
        <p14:creationId xmlns:p14="http://schemas.microsoft.com/office/powerpoint/2010/main" val="43733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procurement plan you need to state that business will be awarded based on best price and how or you will be notifying vendors after decisions are made.  Will you follow up with a phone call or email?  </a:t>
            </a:r>
            <a:endParaRPr lang="en-US" dirty="0">
              <a:highlight>
                <a:srgbClr val="00FFFF"/>
              </a:highlight>
            </a:endParaRPr>
          </a:p>
          <a:p>
            <a:endParaRPr lang="en-US" dirty="0"/>
          </a:p>
          <a:p>
            <a:r>
              <a:rPr lang="en-US" dirty="0"/>
              <a:t>Audit requirements. – It should be stated in the procurement plan that you will be auditing a vendor, how often and how many products.  You’ll be checking for price accuracy, seeing if specifications have been met (case size, servings per case, credits properly towards your menu, etc.) and are they following the Buy American clause.</a:t>
            </a:r>
          </a:p>
          <a:p>
            <a:endParaRPr lang="en-US" dirty="0"/>
          </a:p>
          <a:p>
            <a:r>
              <a:rPr lang="en-US" dirty="0"/>
              <a:t>Also, a termination for cause explanation is required for any contract over $10,000 and it is just a good idea to add it to any agreement you have with a distributor/vendor.</a:t>
            </a:r>
          </a:p>
        </p:txBody>
      </p:sp>
      <p:sp>
        <p:nvSpPr>
          <p:cNvPr id="4" name="Slide Number Placeholder 3"/>
          <p:cNvSpPr>
            <a:spLocks noGrp="1"/>
          </p:cNvSpPr>
          <p:nvPr>
            <p:ph type="sldNum" sz="quarter" idx="10"/>
          </p:nvPr>
        </p:nvSpPr>
        <p:spPr/>
        <p:txBody>
          <a:bodyPr/>
          <a:lstStyle/>
          <a:p>
            <a:fld id="{701B4618-103C-422D-A965-CD008C1D9AA7}" type="slidenum">
              <a:rPr lang="en-US" smtClean="0"/>
              <a:t>17</a:t>
            </a:fld>
            <a:endParaRPr lang="en-US"/>
          </a:p>
        </p:txBody>
      </p:sp>
    </p:spTree>
    <p:extLst>
      <p:ext uri="{BB962C8B-B14F-4D97-AF65-F5344CB8AC3E}">
        <p14:creationId xmlns:p14="http://schemas.microsoft.com/office/powerpoint/2010/main" val="2563115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formal procurement it needs to be stated clearly what procedures will be followed, in what order, with dates, times – all the who, what, where and when’s.  </a:t>
            </a:r>
          </a:p>
          <a:p>
            <a:endParaRPr lang="en-US" dirty="0"/>
          </a:p>
          <a:p>
            <a:r>
              <a:rPr lang="en-US" dirty="0"/>
              <a:t>Your plan should explain where your public notice will typically be listed?  Where will you be advertising the IFB or RFP? Will you have it on your website also?  What method will you use to contact potential vendors?</a:t>
            </a:r>
          </a:p>
          <a:p>
            <a:endParaRPr lang="en-US" dirty="0"/>
          </a:p>
          <a:p>
            <a:r>
              <a:rPr lang="en-US" dirty="0"/>
              <a:t>IFB requires a public opening at the specified date and time.  </a:t>
            </a:r>
          </a:p>
          <a:p>
            <a:endParaRPr lang="en-US" dirty="0"/>
          </a:p>
          <a:p>
            <a:r>
              <a:rPr lang="en-US" dirty="0"/>
              <a:t>Your plan should explain how many days there will typically be between the public advertisement and the bid deadline.  Allow yourself plenty of time.  45-60 days is very common. </a:t>
            </a:r>
          </a:p>
          <a:p>
            <a:endParaRPr lang="en-US" dirty="0"/>
          </a:p>
          <a:p>
            <a:r>
              <a:rPr lang="en-US" dirty="0"/>
              <a:t>Vendors who help write cannot respond</a:t>
            </a:r>
          </a:p>
          <a:p>
            <a:endParaRPr lang="en-US" dirty="0"/>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18</a:t>
            </a:fld>
            <a:endParaRPr lang="en-US"/>
          </a:p>
        </p:txBody>
      </p:sp>
    </p:spTree>
    <p:extLst>
      <p:ext uri="{BB962C8B-B14F-4D97-AF65-F5344CB8AC3E}">
        <p14:creationId xmlns:p14="http://schemas.microsoft.com/office/powerpoint/2010/main" val="402105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Buy American, required in School Nutrition Programs but not in CACFP or SFSP</a:t>
            </a:r>
          </a:p>
          <a:p>
            <a:endParaRPr lang="en-US" dirty="0"/>
          </a:p>
          <a:p>
            <a:r>
              <a:rPr lang="en-US" dirty="0"/>
              <a:t>Purchase conditions include items like the Buy American clause, geographic preference (if it’s applicable to your procurement), </a:t>
            </a:r>
          </a:p>
          <a:p>
            <a:r>
              <a:rPr lang="en-US" dirty="0"/>
              <a:t>How long the contract will be for and what dates?</a:t>
            </a:r>
          </a:p>
          <a:p>
            <a:r>
              <a:rPr lang="en-US" dirty="0"/>
              <a:t>Statement of responsibility is stating who will be responsible for what. </a:t>
            </a:r>
          </a:p>
          <a:p>
            <a:r>
              <a:rPr lang="en-US" dirty="0"/>
              <a:t>What is the date time and location of the bid opening?  Will each procurement you be at the same place, date and time? Or will you spread them out through out the year?</a:t>
            </a:r>
          </a:p>
          <a:p>
            <a:endParaRPr lang="en-US" dirty="0"/>
          </a:p>
          <a:p>
            <a:r>
              <a:rPr lang="en-US" dirty="0"/>
              <a:t>What process will be used to inform the vendor of notifying them if they were awarded the contract?</a:t>
            </a:r>
          </a:p>
          <a:p>
            <a:endParaRPr lang="en-US" dirty="0"/>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19</a:t>
            </a:fld>
            <a:endParaRPr lang="en-US"/>
          </a:p>
        </p:txBody>
      </p:sp>
    </p:spTree>
    <p:extLst>
      <p:ext uri="{BB962C8B-B14F-4D97-AF65-F5344CB8AC3E}">
        <p14:creationId xmlns:p14="http://schemas.microsoft.com/office/powerpoint/2010/main" val="2546978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looking for in a delivery schedule?  Do you want 2 deliveries a week?  Will one work? Where will deliveries be made?</a:t>
            </a:r>
          </a:p>
          <a:p>
            <a:r>
              <a:rPr lang="en-US" dirty="0"/>
              <a:t> Your procurement plan should explain what steps will be taken if there is an issue with performance of the contract.  Communication is very important in managing the contract so it needs to be spelled out how problems will be handled.</a:t>
            </a:r>
          </a:p>
          <a:p>
            <a:r>
              <a:rPr lang="en-US" dirty="0"/>
              <a:t>What does your termination clause look like? This will explain the circumstances under which the parties may end their legal agreement.  </a:t>
            </a:r>
          </a:p>
        </p:txBody>
      </p:sp>
      <p:sp>
        <p:nvSpPr>
          <p:cNvPr id="4" name="Slide Number Placeholder 3"/>
          <p:cNvSpPr>
            <a:spLocks noGrp="1"/>
          </p:cNvSpPr>
          <p:nvPr>
            <p:ph type="sldNum" sz="quarter" idx="10"/>
          </p:nvPr>
        </p:nvSpPr>
        <p:spPr/>
        <p:txBody>
          <a:bodyPr/>
          <a:lstStyle/>
          <a:p>
            <a:fld id="{701B4618-103C-422D-A965-CD008C1D9AA7}" type="slidenum">
              <a:rPr lang="en-US" smtClean="0"/>
              <a:t>20</a:t>
            </a:fld>
            <a:endParaRPr lang="en-US"/>
          </a:p>
        </p:txBody>
      </p:sp>
    </p:spTree>
    <p:extLst>
      <p:ext uri="{BB962C8B-B14F-4D97-AF65-F5344CB8AC3E}">
        <p14:creationId xmlns:p14="http://schemas.microsoft.com/office/powerpoint/2010/main" val="58677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about some of these more in depth a we go along today.  </a:t>
            </a:r>
          </a:p>
          <a:p>
            <a:endParaRPr lang="en-US" dirty="0"/>
          </a:p>
          <a:p>
            <a:r>
              <a:rPr lang="en-US" dirty="0"/>
              <a:t>Go over terms.</a:t>
            </a:r>
          </a:p>
        </p:txBody>
      </p:sp>
      <p:sp>
        <p:nvSpPr>
          <p:cNvPr id="4" name="Slide Number Placeholder 3"/>
          <p:cNvSpPr>
            <a:spLocks noGrp="1"/>
          </p:cNvSpPr>
          <p:nvPr>
            <p:ph type="sldNum" sz="quarter" idx="10"/>
          </p:nvPr>
        </p:nvSpPr>
        <p:spPr/>
        <p:txBody>
          <a:bodyPr/>
          <a:lstStyle/>
          <a:p>
            <a:fld id="{701B4618-103C-422D-A965-CD008C1D9AA7}" type="slidenum">
              <a:rPr lang="en-US" smtClean="0"/>
              <a:t>2</a:t>
            </a:fld>
            <a:endParaRPr lang="en-US"/>
          </a:p>
        </p:txBody>
      </p:sp>
    </p:spTree>
    <p:extLst>
      <p:ext uri="{BB962C8B-B14F-4D97-AF65-F5344CB8AC3E}">
        <p14:creationId xmlns:p14="http://schemas.microsoft.com/office/powerpoint/2010/main" val="1248054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contract is going to be renewed what public index will be used to adjust for price increases or decreases?  An example of a public index for food would be Consumer price index from the US Bureau of Labor Statistics.  They have many consumer price indexes you can view.  A common one that is used for food is All urban consumers, us city average, food away from home.</a:t>
            </a:r>
          </a:p>
          <a:p>
            <a:endParaRPr lang="en-US" dirty="0"/>
          </a:p>
          <a:p>
            <a:r>
              <a:rPr lang="en-US" dirty="0"/>
              <a:t>Your plan should outline and define the process a vendor will use to inform you and your legal representation that they want to protest a bid award.</a:t>
            </a:r>
          </a:p>
          <a:p>
            <a:endParaRPr lang="en-US" dirty="0"/>
          </a:p>
          <a:p>
            <a:r>
              <a:rPr lang="en-US" dirty="0"/>
              <a:t>Delivery options should be stated including where deliveries will be made and any special situations you may have.  Example.  </a:t>
            </a:r>
          </a:p>
          <a:p>
            <a:endParaRPr lang="en-US" dirty="0"/>
          </a:p>
          <a:p>
            <a:r>
              <a:rPr lang="en-US" dirty="0"/>
              <a:t>The statement should be included in the procurement plan that all documentation must be kept for 3 years plus the current year or if an agency is in an audit situation, three years from when that audit is closed.</a:t>
            </a:r>
          </a:p>
          <a:p>
            <a:endParaRPr lang="en-US" dirty="0"/>
          </a:p>
          <a:p>
            <a:r>
              <a:rPr lang="en-US" dirty="0"/>
              <a:t>Anti-Collusions statement needs to be included. </a:t>
            </a:r>
            <a:r>
              <a:rPr lang="en-US" sz="1200" b="0" i="0" kern="1200" dirty="0">
                <a:solidFill>
                  <a:schemeClr val="tx1"/>
                </a:solidFill>
                <a:effectLst/>
                <a:latin typeface="+mn-lt"/>
                <a:ea typeface="+mn-ea"/>
                <a:cs typeface="+mn-cs"/>
              </a:rPr>
              <a:t>The price(s) and amount of this bid have been arrived at independently, without consultation, communication or agreement for the purpose or with the effect of restricting competition with any other firm or person who is a bidder or potential prime bidder.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Your plan should state that a Debarment/suspension certificate will be required.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agency or school will be using a market basket to award a contract it should be stated in that as well.</a:t>
            </a:r>
          </a:p>
          <a:p>
            <a:endParaRPr lang="en-US" sz="1200" b="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21</a:t>
            </a:fld>
            <a:endParaRPr lang="en-US"/>
          </a:p>
        </p:txBody>
      </p:sp>
    </p:spTree>
    <p:extLst>
      <p:ext uri="{BB962C8B-B14F-4D97-AF65-F5344CB8AC3E}">
        <p14:creationId xmlns:p14="http://schemas.microsoft.com/office/powerpoint/2010/main" val="2526427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26</a:t>
            </a:fld>
            <a:endParaRPr lang="en-US"/>
          </a:p>
        </p:txBody>
      </p:sp>
    </p:spTree>
    <p:extLst>
      <p:ext uri="{BB962C8B-B14F-4D97-AF65-F5344CB8AC3E}">
        <p14:creationId xmlns:p14="http://schemas.microsoft.com/office/powerpoint/2010/main" val="59004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Piggybacking is when you use an existing contract to acquire the same product or services at the same or lower price from another agencies contract. You must have a contract provision added to your original solicitation and the amount added through piggybacking cannot be a material change. </a:t>
            </a:r>
            <a:br>
              <a:rPr lang="en-US" dirty="0"/>
            </a:br>
            <a:endParaRPr lang="en-US" dirty="0"/>
          </a:p>
          <a:p>
            <a:r>
              <a:rPr lang="en-US" sz="1200" b="0" i="0" kern="1200" dirty="0">
                <a:solidFill>
                  <a:schemeClr val="tx1"/>
                </a:solidFill>
                <a:effectLst/>
                <a:latin typeface="+mn-lt"/>
                <a:ea typeface="+mn-ea"/>
                <a:cs typeface="+mn-cs"/>
              </a:rPr>
              <a:t>When using this form of procurement, there are several factors to consider including: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 – Person who normally does the purchasing quit.  No one has any idea about purchasing product because this one person took care of it all.  First of all, that’s why you have a procurement plan!  </a:t>
            </a:r>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27</a:t>
            </a:fld>
            <a:endParaRPr lang="en-US"/>
          </a:p>
        </p:txBody>
      </p:sp>
    </p:spTree>
    <p:extLst>
      <p:ext uri="{BB962C8B-B14F-4D97-AF65-F5344CB8AC3E}">
        <p14:creationId xmlns:p14="http://schemas.microsoft.com/office/powerpoint/2010/main" val="217570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doesn’t happen with food as much as services or supplies.  Needs SA approval PRIOR to purchasing.</a:t>
            </a:r>
          </a:p>
          <a:p>
            <a:r>
              <a:rPr lang="en-US" dirty="0"/>
              <a:t>To request preapproval. Send an email to DOE.SChoolLunch@state.sd.us before you make the purchase with details of the sole source purchase and why you have called it sole source. </a:t>
            </a:r>
          </a:p>
        </p:txBody>
      </p:sp>
      <p:sp>
        <p:nvSpPr>
          <p:cNvPr id="4" name="Slide Number Placeholder 3"/>
          <p:cNvSpPr>
            <a:spLocks noGrp="1"/>
          </p:cNvSpPr>
          <p:nvPr>
            <p:ph type="sldNum" sz="quarter" idx="10"/>
          </p:nvPr>
        </p:nvSpPr>
        <p:spPr/>
        <p:txBody>
          <a:bodyPr/>
          <a:lstStyle/>
          <a:p>
            <a:fld id="{701B4618-103C-422D-A965-CD008C1D9AA7}" type="slidenum">
              <a:rPr lang="en-US" smtClean="0"/>
              <a:t>28</a:t>
            </a:fld>
            <a:endParaRPr lang="en-US"/>
          </a:p>
        </p:txBody>
      </p:sp>
    </p:spTree>
    <p:extLst>
      <p:ext uri="{BB962C8B-B14F-4D97-AF65-F5344CB8AC3E}">
        <p14:creationId xmlns:p14="http://schemas.microsoft.com/office/powerpoint/2010/main" val="3888520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p>
          <a:p>
            <a:r>
              <a:rPr lang="en-US" dirty="0"/>
              <a:t>Your freezer goes down and all of your frozen food is thawed and warm. You can’t use the frozen food. But you also need to serve lunch today. </a:t>
            </a:r>
          </a:p>
          <a:p>
            <a:r>
              <a:rPr lang="en-US" dirty="0"/>
              <a:t>You may need to run to the local grocery store or have a special delivery to feed the kids. </a:t>
            </a:r>
          </a:p>
          <a:p>
            <a:r>
              <a:rPr lang="en-US" dirty="0"/>
              <a:t>Write up a note about the freezer going down and that you had to purchase food quickly in order to serve lunch that day. Keep that documentation on file to show you have a reasonable justification for the emergency. </a:t>
            </a:r>
          </a:p>
          <a:p>
            <a:endParaRPr lang="en-US" dirty="0"/>
          </a:p>
          <a:p>
            <a:r>
              <a:rPr lang="en-US" dirty="0"/>
              <a:t>OR This could be classified as a </a:t>
            </a:r>
            <a:r>
              <a:rPr lang="en-US" dirty="0" err="1"/>
              <a:t>micropurchase</a:t>
            </a:r>
            <a:r>
              <a:rPr lang="en-US" dirty="0"/>
              <a:t>, as long as </a:t>
            </a:r>
            <a:r>
              <a:rPr lang="en-US" dirty="0" err="1"/>
              <a:t>micropurchase</a:t>
            </a:r>
            <a:r>
              <a:rPr lang="en-US" dirty="0"/>
              <a:t> is defined in the local agency </a:t>
            </a:r>
            <a:r>
              <a:rPr lang="en-US"/>
              <a:t>or school procurement </a:t>
            </a:r>
            <a:r>
              <a:rPr lang="en-US" dirty="0"/>
              <a:t>plan. </a:t>
            </a:r>
          </a:p>
          <a:p>
            <a:endParaRPr lang="en-US" dirty="0"/>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29</a:t>
            </a:fld>
            <a:endParaRPr lang="en-US"/>
          </a:p>
        </p:txBody>
      </p:sp>
    </p:spTree>
    <p:extLst>
      <p:ext uri="{BB962C8B-B14F-4D97-AF65-F5344CB8AC3E}">
        <p14:creationId xmlns:p14="http://schemas.microsoft.com/office/powerpoint/2010/main" val="60653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CANS has only done a few reviews, but commonly the agency or school does not have a procurement plan.  Get started with something and keep working on it.  This is a living document that will change as situations change with your agency, vendors and regulation.  </a:t>
            </a:r>
          </a:p>
        </p:txBody>
      </p:sp>
      <p:sp>
        <p:nvSpPr>
          <p:cNvPr id="4" name="Slide Number Placeholder 3"/>
          <p:cNvSpPr>
            <a:spLocks noGrp="1"/>
          </p:cNvSpPr>
          <p:nvPr>
            <p:ph type="sldNum" sz="quarter" idx="10"/>
          </p:nvPr>
        </p:nvSpPr>
        <p:spPr/>
        <p:txBody>
          <a:bodyPr/>
          <a:lstStyle/>
          <a:p>
            <a:fld id="{701B4618-103C-422D-A965-CD008C1D9AA7}" type="slidenum">
              <a:rPr lang="en-US" smtClean="0"/>
              <a:t>30</a:t>
            </a:fld>
            <a:endParaRPr lang="en-US"/>
          </a:p>
        </p:txBody>
      </p:sp>
    </p:spTree>
    <p:extLst>
      <p:ext uri="{BB962C8B-B14F-4D97-AF65-F5344CB8AC3E}">
        <p14:creationId xmlns:p14="http://schemas.microsoft.com/office/powerpoint/2010/main" val="4263611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32</a:t>
            </a:fld>
            <a:endParaRPr lang="en-US"/>
          </a:p>
        </p:txBody>
      </p:sp>
    </p:spTree>
    <p:extLst>
      <p:ext uri="{BB962C8B-B14F-4D97-AF65-F5344CB8AC3E}">
        <p14:creationId xmlns:p14="http://schemas.microsoft.com/office/powerpoint/2010/main" val="128033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check with your agency to see if they have one in place.  If they do you should review it to see if it addresses purchasing in a way that meets USDA  and State regulation.</a:t>
            </a:r>
          </a:p>
          <a:p>
            <a:endParaRPr lang="en-US" dirty="0"/>
          </a:p>
          <a:p>
            <a:r>
              <a:rPr lang="en-US" dirty="0"/>
              <a:t>If you don’t, our template can be located at….</a:t>
            </a:r>
          </a:p>
        </p:txBody>
      </p:sp>
      <p:sp>
        <p:nvSpPr>
          <p:cNvPr id="4" name="Slide Number Placeholder 3"/>
          <p:cNvSpPr>
            <a:spLocks noGrp="1"/>
          </p:cNvSpPr>
          <p:nvPr>
            <p:ph type="sldNum" sz="quarter" idx="10"/>
          </p:nvPr>
        </p:nvSpPr>
        <p:spPr/>
        <p:txBody>
          <a:bodyPr/>
          <a:lstStyle/>
          <a:p>
            <a:fld id="{701B4618-103C-422D-A965-CD008C1D9AA7}" type="slidenum">
              <a:rPr lang="en-US" smtClean="0"/>
              <a:t>4</a:t>
            </a:fld>
            <a:endParaRPr lang="en-US"/>
          </a:p>
        </p:txBody>
      </p:sp>
    </p:spTree>
    <p:extLst>
      <p:ext uri="{BB962C8B-B14F-4D97-AF65-F5344CB8AC3E}">
        <p14:creationId xmlns:p14="http://schemas.microsoft.com/office/powerpoint/2010/main" val="35928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does your local agency have a dollar amount that requires you to do formal versus an informal method?  And is it more or less restrictive than the state and federal limits?</a:t>
            </a:r>
          </a:p>
          <a:p>
            <a:endParaRPr lang="en-US" dirty="0"/>
          </a:p>
          <a:p>
            <a:r>
              <a:rPr lang="en-US" dirty="0"/>
              <a:t>Services and supplies – SDCL 5-18A-14 (services)</a:t>
            </a:r>
          </a:p>
          <a:p>
            <a:r>
              <a:rPr lang="en-US" dirty="0"/>
              <a:t>		- SDCL 5-18A-14 and 5-18A-22(12)</a:t>
            </a:r>
          </a:p>
          <a:p>
            <a:endParaRPr lang="en-US" dirty="0"/>
          </a:p>
          <a:p>
            <a:r>
              <a:rPr lang="en-US" dirty="0"/>
              <a:t>Federal 2 CFR 200.88</a:t>
            </a:r>
          </a:p>
          <a:p>
            <a:endParaRPr lang="en-US" dirty="0"/>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5</a:t>
            </a:fld>
            <a:endParaRPr lang="en-US"/>
          </a:p>
        </p:txBody>
      </p:sp>
    </p:spTree>
    <p:extLst>
      <p:ext uri="{BB962C8B-B14F-4D97-AF65-F5344CB8AC3E}">
        <p14:creationId xmlns:p14="http://schemas.microsoft.com/office/powerpoint/2010/main" val="332445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procurement is to promote fair and open competition.  Getting companies to compete for your business can only be a good thing for your agency or school.</a:t>
            </a:r>
          </a:p>
          <a:p>
            <a:endParaRPr lang="en-US" dirty="0"/>
          </a:p>
          <a:p>
            <a:r>
              <a:rPr lang="en-US" dirty="0"/>
              <a:t>Something else that sometimes can be forgotten is transparency.  There is a large focus on open government which you could say trickles down to local agencies and schools.  Anyone can request to see your procurement plan and to see what the Federal funds are being spent on.  How you spend money at your agency or school is public information.</a:t>
            </a:r>
          </a:p>
        </p:txBody>
      </p:sp>
      <p:sp>
        <p:nvSpPr>
          <p:cNvPr id="4" name="Slide Number Placeholder 3"/>
          <p:cNvSpPr>
            <a:spLocks noGrp="1"/>
          </p:cNvSpPr>
          <p:nvPr>
            <p:ph type="sldNum" sz="quarter" idx="10"/>
          </p:nvPr>
        </p:nvSpPr>
        <p:spPr/>
        <p:txBody>
          <a:bodyPr/>
          <a:lstStyle/>
          <a:p>
            <a:fld id="{701B4618-103C-422D-A965-CD008C1D9AA7}" type="slidenum">
              <a:rPr lang="en-US" smtClean="0"/>
              <a:t>6</a:t>
            </a:fld>
            <a:endParaRPr lang="en-US"/>
          </a:p>
        </p:txBody>
      </p:sp>
    </p:spTree>
    <p:extLst>
      <p:ext uri="{BB962C8B-B14F-4D97-AF65-F5344CB8AC3E}">
        <p14:creationId xmlns:p14="http://schemas.microsoft.com/office/powerpoint/2010/main" val="98897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slides.</a:t>
            </a:r>
          </a:p>
        </p:txBody>
      </p:sp>
      <p:sp>
        <p:nvSpPr>
          <p:cNvPr id="4" name="Slide Number Placeholder 3"/>
          <p:cNvSpPr>
            <a:spLocks noGrp="1"/>
          </p:cNvSpPr>
          <p:nvPr>
            <p:ph type="sldNum" sz="quarter" idx="10"/>
          </p:nvPr>
        </p:nvSpPr>
        <p:spPr/>
        <p:txBody>
          <a:bodyPr/>
          <a:lstStyle/>
          <a:p>
            <a:fld id="{701B4618-103C-422D-A965-CD008C1D9AA7}" type="slidenum">
              <a:rPr lang="en-US" smtClean="0"/>
              <a:t>7</a:t>
            </a:fld>
            <a:endParaRPr lang="en-US"/>
          </a:p>
        </p:txBody>
      </p:sp>
    </p:spTree>
    <p:extLst>
      <p:ext uri="{BB962C8B-B14F-4D97-AF65-F5344CB8AC3E}">
        <p14:creationId xmlns:p14="http://schemas.microsoft.com/office/powerpoint/2010/main" val="338473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CFR 210.21</a:t>
            </a:r>
          </a:p>
          <a:p>
            <a:r>
              <a:rPr lang="en-US" dirty="0"/>
              <a:t>SP 38-2017 Compliance with and Enforcement of the Buy American Provision in the National School Lunch Program  https://fns-prod.azureedge.net/sites/default/files/cn/SP38-2017os.pdf </a:t>
            </a:r>
          </a:p>
          <a:p>
            <a:endParaRPr lang="en-US" dirty="0"/>
          </a:p>
          <a:p>
            <a:r>
              <a:rPr lang="en-US" b="1" dirty="0"/>
              <a:t>The federal funds that make up your meal reimbursements are generated by American taxpayers. These are generated</a:t>
            </a:r>
            <a:r>
              <a:rPr lang="en-US" b="1" baseline="0" dirty="0"/>
              <a:t> to </a:t>
            </a:r>
            <a:r>
              <a:rPr lang="en-US" b="1" dirty="0"/>
              <a:t>support the child nutrition programs AND to support American farmers and manufacturers. </a:t>
            </a:r>
          </a:p>
          <a:p>
            <a:pPr marL="174708" indent="-174708">
              <a:buFont typeface="Arial" panose="020B0604020202020204" pitchFamily="34" charset="0"/>
              <a:buChar char="•"/>
            </a:pPr>
            <a:r>
              <a:rPr lang="en-US" b="1" dirty="0"/>
              <a:t>requires schools to purchase domestically grown and processed foods</a:t>
            </a:r>
            <a:r>
              <a:rPr lang="en-US" dirty="0"/>
              <a:t>, whenever possible</a:t>
            </a:r>
          </a:p>
          <a:p>
            <a:pPr marL="174708" indent="-174708">
              <a:buFont typeface="Arial" panose="020B0604020202020204" pitchFamily="34" charset="0"/>
              <a:buChar char="•"/>
            </a:pPr>
            <a:r>
              <a:rPr lang="en-US" dirty="0"/>
              <a:t>Exceptions should be rare. there are two situations which warrant a waiver of the "Buy American" provision and permit purchases of foreign products: </a:t>
            </a:r>
          </a:p>
          <a:p>
            <a:pPr marL="640594" lvl="1" indent="-174708">
              <a:buFont typeface="Arial" panose="020B0604020202020204" pitchFamily="34" charset="0"/>
              <a:buChar char="•"/>
            </a:pPr>
            <a:r>
              <a:rPr lang="en-US" b="1" dirty="0"/>
              <a:t>Availability: </a:t>
            </a:r>
            <a:r>
              <a:rPr lang="en-US" dirty="0"/>
              <a:t>when the product is not produced or manufactured in the U.S. in sufficient and reasonable available quantities of a satisfactory quality</a:t>
            </a:r>
          </a:p>
          <a:p>
            <a:pPr marL="640594" lvl="1" indent="-174708">
              <a:buFont typeface="Arial" panose="020B0604020202020204" pitchFamily="34" charset="0"/>
              <a:buChar char="•"/>
            </a:pPr>
            <a:r>
              <a:rPr lang="en-US" b="1" dirty="0"/>
              <a:t>Cost: </a:t>
            </a:r>
            <a:r>
              <a:rPr lang="en-US" dirty="0"/>
              <a:t>when competitive bids reveal that the cost of a U.S. product is significantly higher than the cost of a comparable foreign product.</a:t>
            </a:r>
          </a:p>
          <a:p>
            <a:pPr marL="640594" lvl="1" indent="-174708">
              <a:buFont typeface="Arial" panose="020B0604020202020204" pitchFamily="34" charset="0"/>
              <a:buChar char="•"/>
            </a:pPr>
            <a:r>
              <a:rPr lang="en-US" b="1" dirty="0"/>
              <a:t>Be sure to keep documentation on file to show/justify that your SFA tried to follow the</a:t>
            </a:r>
            <a:r>
              <a:rPr lang="en-US" b="1" baseline="0" dirty="0"/>
              <a:t> Buy American rules. </a:t>
            </a:r>
            <a:endParaRPr lang="en-US" b="1" dirty="0"/>
          </a:p>
          <a:p>
            <a:pPr marL="174708" indent="-174708">
              <a:buFont typeface="Arial" panose="020B0604020202020204" pitchFamily="34" charset="0"/>
              <a:buChar char="•"/>
            </a:pPr>
            <a:endParaRPr lang="en-US" dirty="0"/>
          </a:p>
          <a:p>
            <a:r>
              <a:rPr lang="en-US" b="0" dirty="0"/>
              <a:t>Don’t Read</a:t>
            </a:r>
            <a:r>
              <a:rPr lang="en-US" b="0" baseline="0" dirty="0"/>
              <a:t>: </a:t>
            </a:r>
            <a:endParaRPr lang="en-US" b="0" dirty="0"/>
          </a:p>
          <a:p>
            <a:pPr marL="174708" indent="-174708">
              <a:buFont typeface="Arial" panose="020B0604020202020204" pitchFamily="34" charset="0"/>
              <a:buChar char="•"/>
            </a:pPr>
            <a:r>
              <a:rPr lang="en-US" dirty="0"/>
              <a:t>The law defines "domestic commodity or product" as one that is produced and processed in the United States substantially using agricultural commodities that are produced in the United States.</a:t>
            </a:r>
          </a:p>
          <a:p>
            <a:pPr marL="174708" indent="-174708">
              <a:buFont typeface="Arial" panose="020B0604020202020204" pitchFamily="34" charset="0"/>
              <a:buChar char="•"/>
            </a:pPr>
            <a:r>
              <a:rPr lang="en-US" dirty="0"/>
              <a:t>The report accompanying the Law stipulated that "substantially" means that over 51% of the final processed product consists of agricultural commodities that were grown in the United States.</a:t>
            </a:r>
          </a:p>
          <a:p>
            <a:endParaRPr lang="en-US" dirty="0"/>
          </a:p>
        </p:txBody>
      </p:sp>
      <p:sp>
        <p:nvSpPr>
          <p:cNvPr id="4" name="Slide Number Placeholder 3"/>
          <p:cNvSpPr>
            <a:spLocks noGrp="1"/>
          </p:cNvSpPr>
          <p:nvPr>
            <p:ph type="sldNum" sz="quarter" idx="10"/>
          </p:nvPr>
        </p:nvSpPr>
        <p:spPr/>
        <p:txBody>
          <a:bodyPr/>
          <a:lstStyle/>
          <a:p>
            <a:fld id="{701B4618-103C-422D-A965-CD008C1D9AA7}" type="slidenum">
              <a:rPr lang="en-US" smtClean="0"/>
              <a:t>8</a:t>
            </a:fld>
            <a:endParaRPr lang="en-US"/>
          </a:p>
        </p:txBody>
      </p:sp>
    </p:spTree>
    <p:extLst>
      <p:ext uri="{BB962C8B-B14F-4D97-AF65-F5344CB8AC3E}">
        <p14:creationId xmlns:p14="http://schemas.microsoft.com/office/powerpoint/2010/main" val="39141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an example of each exception.  </a:t>
            </a:r>
            <a:endParaRPr lang="en-US" dirty="0">
              <a:highlight>
                <a:srgbClr val="FFFF00"/>
              </a:highlight>
            </a:endParaRPr>
          </a:p>
          <a:p>
            <a:endParaRPr lang="en-US" dirty="0">
              <a:highlight>
                <a:srgbClr val="FFFF00"/>
              </a:highlight>
            </a:endParaRPr>
          </a:p>
          <a:p>
            <a:r>
              <a:rPr lang="en-US" dirty="0">
                <a:highlight>
                  <a:srgbClr val="FFFF00"/>
                </a:highlight>
              </a:rPr>
              <a:t>The federal guidance purposefully leaves these exceptions undefined to allow state and local agency discretion, it is up to your local agency/school to make a reasonable purchase decision. </a:t>
            </a:r>
          </a:p>
          <a:p>
            <a:endParaRPr lang="en-US" dirty="0">
              <a:highlight>
                <a:srgbClr val="FFFF00"/>
              </a:highlight>
            </a:endParaRPr>
          </a:p>
          <a:p>
            <a:r>
              <a:rPr lang="en-US" dirty="0">
                <a:highlight>
                  <a:srgbClr val="00FFFF"/>
                </a:highlight>
              </a:rPr>
              <a:t>An example of not enough food produced in the U.S. : </a:t>
            </a:r>
          </a:p>
          <a:p>
            <a:r>
              <a:rPr lang="en-US" dirty="0">
                <a:highlight>
                  <a:srgbClr val="FFFF00"/>
                </a:highlight>
              </a:rPr>
              <a:t>If there is an unexpected freeze in Florida that takes damages the green bell peppers, can you purchase peppers grown in California or Georgia? </a:t>
            </a:r>
          </a:p>
          <a:p>
            <a:pPr marL="171450" indent="-171450">
              <a:buFont typeface="Arial" panose="020B0604020202020204" pitchFamily="34" charset="0"/>
              <a:buChar char="•"/>
            </a:pPr>
            <a:r>
              <a:rPr lang="en-US" dirty="0">
                <a:highlight>
                  <a:srgbClr val="FFFF00"/>
                </a:highlight>
              </a:rPr>
              <a:t>Maybe, if they are still growing in California or Georgia and if the price hasn’t increased because of a shortage. </a:t>
            </a:r>
          </a:p>
          <a:p>
            <a:pPr marL="171450" indent="-171450">
              <a:buFont typeface="Arial" panose="020B0604020202020204" pitchFamily="34" charset="0"/>
              <a:buChar char="•"/>
            </a:pPr>
            <a:r>
              <a:rPr lang="en-US" dirty="0">
                <a:highlight>
                  <a:srgbClr val="FFFF00"/>
                </a:highlight>
              </a:rPr>
              <a:t>If they are not available in the quantity you need or the price has increased significantly for domestic – those would be allowable exceptions. </a:t>
            </a:r>
          </a:p>
          <a:p>
            <a:pPr marL="0" indent="0">
              <a:buFont typeface="Arial" panose="020B0604020202020204" pitchFamily="34" charset="0"/>
              <a:buNone/>
            </a:pPr>
            <a:endParaRPr lang="en-US" dirty="0">
              <a:highlight>
                <a:srgbClr val="FFFF00"/>
              </a:highlight>
            </a:endParaRPr>
          </a:p>
          <a:p>
            <a:pPr marL="0" indent="0">
              <a:buFont typeface="Arial" panose="020B0604020202020204" pitchFamily="34" charset="0"/>
              <a:buNone/>
            </a:pPr>
            <a:r>
              <a:rPr lang="en-US" dirty="0">
                <a:highlight>
                  <a:srgbClr val="FFFF00"/>
                </a:highlight>
              </a:rPr>
              <a:t>How do you know where food is grown? The </a:t>
            </a:r>
            <a:r>
              <a:rPr lang="en-US" b="1" dirty="0">
                <a:highlight>
                  <a:srgbClr val="FFFF00"/>
                </a:highlight>
              </a:rPr>
              <a:t>USDA Agricultural Marketing Service </a:t>
            </a:r>
            <a:r>
              <a:rPr lang="en-US" dirty="0">
                <a:highlight>
                  <a:srgbClr val="FFFF00"/>
                </a:highlight>
              </a:rPr>
              <a:t>– Market News: </a:t>
            </a:r>
            <a:r>
              <a:rPr lang="en-US" dirty="0"/>
              <a:t>https://www.marketnews.usda.gov/mnp/fv-nav-byCom?navClass=VEGETABLES&amp;navType=byComm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 example of significant cost is on the next slide. </a:t>
            </a:r>
          </a:p>
          <a:p>
            <a:pPr marL="171450" indent="-171450">
              <a:buFont typeface="Arial" panose="020B0604020202020204" pitchFamily="34" charset="0"/>
              <a:buChar char="•"/>
            </a:pPr>
            <a:endParaRPr lang="en-US" dirty="0"/>
          </a:p>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701B4618-103C-422D-A965-CD008C1D9AA7}" type="slidenum">
              <a:rPr lang="en-US" smtClean="0"/>
              <a:t>9</a:t>
            </a:fld>
            <a:endParaRPr lang="en-US"/>
          </a:p>
        </p:txBody>
      </p:sp>
    </p:spTree>
    <p:extLst>
      <p:ext uri="{BB962C8B-B14F-4D97-AF65-F5344CB8AC3E}">
        <p14:creationId xmlns:p14="http://schemas.microsoft.com/office/powerpoint/2010/main" val="212932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discuss “significantly higher cost” let’s look at an example. </a:t>
            </a:r>
          </a:p>
          <a:p>
            <a:endParaRPr lang="en-US" dirty="0">
              <a:highlight>
                <a:srgbClr val="FFFF00"/>
              </a:highlight>
            </a:endParaRPr>
          </a:p>
          <a:p>
            <a:r>
              <a:rPr lang="en-US" dirty="0">
                <a:highlight>
                  <a:srgbClr val="FFFF00"/>
                </a:highlight>
              </a:rPr>
              <a:t>School A uses a lot more tomatoes so even a few dollars per case difference can add up to a very large increase in cost over the school year. Where School B, sees the same price increase but they do not use very many tomatoes so the impact to their budget is a lot smaller. </a:t>
            </a:r>
          </a:p>
          <a:p>
            <a:endParaRPr lang="en-US" dirty="0">
              <a:highlight>
                <a:srgbClr val="FFFF00"/>
              </a:highlight>
            </a:endParaRPr>
          </a:p>
          <a:p>
            <a:r>
              <a:rPr lang="en-US" dirty="0">
                <a:highlight>
                  <a:srgbClr val="FFFF00"/>
                </a:highlight>
              </a:rPr>
              <a:t>That being said, $2,000 can be a very significant price increase is your annual budget is small. That is why there is local discretion to make this decision. Write your reasons down, include the math, and that is the documentation that we look for to support a Buy American exception. </a:t>
            </a:r>
          </a:p>
        </p:txBody>
      </p:sp>
      <p:sp>
        <p:nvSpPr>
          <p:cNvPr id="4" name="Slide Number Placeholder 3"/>
          <p:cNvSpPr>
            <a:spLocks noGrp="1"/>
          </p:cNvSpPr>
          <p:nvPr>
            <p:ph type="sldNum" sz="quarter" idx="10"/>
          </p:nvPr>
        </p:nvSpPr>
        <p:spPr/>
        <p:txBody>
          <a:bodyPr/>
          <a:lstStyle/>
          <a:p>
            <a:fld id="{701B4618-103C-422D-A965-CD008C1D9AA7}" type="slidenum">
              <a:rPr lang="en-US" smtClean="0"/>
              <a:t>10</a:t>
            </a:fld>
            <a:endParaRPr lang="en-US"/>
          </a:p>
        </p:txBody>
      </p:sp>
    </p:spTree>
    <p:extLst>
      <p:ext uri="{BB962C8B-B14F-4D97-AF65-F5344CB8AC3E}">
        <p14:creationId xmlns:p14="http://schemas.microsoft.com/office/powerpoint/2010/main" val="155619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DFC3E58-353D-4D4B-9E7B-1B42E75ACC35}" type="datetime1">
              <a:rPr lang="en-US" smtClean="0"/>
              <a:t>12/11/2018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49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B572E-16D3-496C-9BA3-03F50950CCA0}" type="datetime1">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890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5E7DA4F-67B8-4AF0-AF4A-2960DFF25F15}" type="datetime1">
              <a:rPr lang="en-US" smtClean="0"/>
              <a:t>12/11/2018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50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6A120C-EF91-49B1-AD1E-E0679DF4BF69}" type="datetime1">
              <a:rPr lang="en-US" smtClean="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74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62BE2F1-11A3-4388-A481-AB15091EC9F5}" type="datetime1">
              <a:rPr lang="en-US" smtClean="0"/>
              <a:t>12/11/2018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11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B5CC99-2819-42A0-94B0-42BA6E0E2C20}" type="datetime1">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0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F78CF-4C10-42F1-B772-C7834E4839FB}" type="datetime1">
              <a:rPr lang="en-US" smtClean="0"/>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41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380CD5-2D51-409E-A46B-0C6623104EED}" type="datetime1">
              <a:rPr lang="en-US" smtClean="0"/>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5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8BDB3-F6B3-4F6D-A705-174D7723EE54}" type="datetime1">
              <a:rPr lang="en-US" smtClean="0"/>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08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3CCF6AA-0A53-494C-BF3C-8494EBB427CD}" type="datetime1">
              <a:rPr lang="en-US" smtClean="0"/>
              <a:t>12/11/2018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14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DE2545-48BD-49DF-B710-32371F95BFD2}" type="datetime1">
              <a:rPr lang="en-US" smtClean="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1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E1CDAB0-823D-485B-B807-07FAB1F6C167}" type="datetime1">
              <a:rPr lang="en-US" smtClean="0"/>
              <a:t>12/11/2018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74688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life.ca/audio/andrew-fountain-bible-truth"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OE.SchoolLunch@state.sd.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Geriann.Headrick@state.sd.u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oe.sd.gov/ca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E3F-770B-41F8-896F-F647FD9CBC31}"/>
              </a:ext>
            </a:extLst>
          </p:cNvPr>
          <p:cNvSpPr>
            <a:spLocks noGrp="1"/>
          </p:cNvSpPr>
          <p:nvPr>
            <p:ph type="ctrTitle"/>
          </p:nvPr>
        </p:nvSpPr>
        <p:spPr/>
        <p:txBody>
          <a:bodyPr>
            <a:normAutofit/>
          </a:bodyPr>
          <a:lstStyle/>
          <a:p>
            <a:r>
              <a:rPr lang="en-US" sz="5400" dirty="0"/>
              <a:t>Procurement Plan</a:t>
            </a:r>
          </a:p>
        </p:txBody>
      </p:sp>
      <p:sp>
        <p:nvSpPr>
          <p:cNvPr id="3" name="Subtitle 2">
            <a:extLst>
              <a:ext uri="{FF2B5EF4-FFF2-40B4-BE49-F238E27FC236}">
                <a16:creationId xmlns:a16="http://schemas.microsoft.com/office/drawing/2014/main" id="{21C36E01-EE3C-4D53-B1D3-ECBB0858538C}"/>
              </a:ext>
            </a:extLst>
          </p:cNvPr>
          <p:cNvSpPr>
            <a:spLocks noGrp="1"/>
          </p:cNvSpPr>
          <p:nvPr>
            <p:ph type="subTitle" idx="1"/>
          </p:nvPr>
        </p:nvSpPr>
        <p:spPr/>
        <p:txBody>
          <a:bodyPr>
            <a:normAutofit/>
          </a:bodyPr>
          <a:lstStyle/>
          <a:p>
            <a:r>
              <a:rPr lang="en-US" sz="2800" dirty="0"/>
              <a:t>What’s in yours?</a:t>
            </a:r>
          </a:p>
        </p:txBody>
      </p:sp>
      <p:sp>
        <p:nvSpPr>
          <p:cNvPr id="5" name="Slide Number Placeholder 4">
            <a:extLst>
              <a:ext uri="{FF2B5EF4-FFF2-40B4-BE49-F238E27FC236}">
                <a16:creationId xmlns:a16="http://schemas.microsoft.com/office/drawing/2014/main" id="{6467677F-635C-4B8E-A36F-3D13D0259DAF}"/>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4" name="TextBox 3">
            <a:extLst>
              <a:ext uri="{FF2B5EF4-FFF2-40B4-BE49-F238E27FC236}">
                <a16:creationId xmlns:a16="http://schemas.microsoft.com/office/drawing/2014/main" id="{FA1BD45D-BC09-4D4F-8B2C-6EEB0BA68C15}"/>
              </a:ext>
            </a:extLst>
          </p:cNvPr>
          <p:cNvSpPr txBox="1"/>
          <p:nvPr/>
        </p:nvSpPr>
        <p:spPr>
          <a:xfrm>
            <a:off x="7083706" y="4936267"/>
            <a:ext cx="4491034" cy="1384995"/>
          </a:xfrm>
          <a:prstGeom prst="rect">
            <a:avLst/>
          </a:prstGeom>
          <a:noFill/>
        </p:spPr>
        <p:txBody>
          <a:bodyPr wrap="square" rtlCol="0">
            <a:spAutoFit/>
          </a:bodyPr>
          <a:lstStyle/>
          <a:p>
            <a:r>
              <a:rPr lang="en-US" sz="2800" dirty="0">
                <a:solidFill>
                  <a:schemeClr val="bg1"/>
                </a:solidFill>
              </a:rPr>
              <a:t>Geriann Headrick, Program Specialist</a:t>
            </a:r>
          </a:p>
          <a:p>
            <a:r>
              <a:rPr lang="en-US" sz="2800" dirty="0">
                <a:solidFill>
                  <a:schemeClr val="bg1"/>
                </a:solidFill>
              </a:rPr>
              <a:t>December 2018</a:t>
            </a:r>
          </a:p>
        </p:txBody>
      </p:sp>
      <p:pic>
        <p:nvPicPr>
          <p:cNvPr id="8" name="Picture 7">
            <a:extLst>
              <a:ext uri="{FF2B5EF4-FFF2-40B4-BE49-F238E27FC236}">
                <a16:creationId xmlns:a16="http://schemas.microsoft.com/office/drawing/2014/main" id="{FD20B9BB-04EC-443B-B150-F744462A52BD}"/>
              </a:ext>
            </a:extLst>
          </p:cNvPr>
          <p:cNvPicPr>
            <a:picLocks noChangeAspect="1"/>
          </p:cNvPicPr>
          <p:nvPr/>
        </p:nvPicPr>
        <p:blipFill>
          <a:blip r:embed="rId3"/>
          <a:stretch>
            <a:fillRect/>
          </a:stretch>
        </p:blipFill>
        <p:spPr>
          <a:xfrm>
            <a:off x="471488" y="5403156"/>
            <a:ext cx="3857143" cy="933333"/>
          </a:xfrm>
          <a:prstGeom prst="rect">
            <a:avLst/>
          </a:prstGeom>
        </p:spPr>
      </p:pic>
    </p:spTree>
    <p:extLst>
      <p:ext uri="{BB962C8B-B14F-4D97-AF65-F5344CB8AC3E}">
        <p14:creationId xmlns:p14="http://schemas.microsoft.com/office/powerpoint/2010/main" val="360874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8CBD-05E8-4EB5-BE1D-D37B7B2DB9A7}"/>
              </a:ext>
            </a:extLst>
          </p:cNvPr>
          <p:cNvSpPr>
            <a:spLocks noGrp="1"/>
          </p:cNvSpPr>
          <p:nvPr>
            <p:ph type="title"/>
          </p:nvPr>
        </p:nvSpPr>
        <p:spPr/>
        <p:txBody>
          <a:bodyPr/>
          <a:lstStyle/>
          <a:p>
            <a:r>
              <a:rPr lang="en-US" dirty="0"/>
              <a:t>Buy American</a:t>
            </a:r>
          </a:p>
        </p:txBody>
      </p:sp>
      <p:sp>
        <p:nvSpPr>
          <p:cNvPr id="3" name="Content Placeholder 2">
            <a:extLst>
              <a:ext uri="{FF2B5EF4-FFF2-40B4-BE49-F238E27FC236}">
                <a16:creationId xmlns:a16="http://schemas.microsoft.com/office/drawing/2014/main" id="{35AE896F-6287-4386-B0C4-824738DC7DB6}"/>
              </a:ext>
            </a:extLst>
          </p:cNvPr>
          <p:cNvSpPr>
            <a:spLocks noGrp="1"/>
          </p:cNvSpPr>
          <p:nvPr>
            <p:ph idx="1"/>
          </p:nvPr>
        </p:nvSpPr>
        <p:spPr>
          <a:xfrm>
            <a:off x="581192" y="1910444"/>
            <a:ext cx="11029615" cy="4947556"/>
          </a:xfrm>
        </p:spPr>
        <p:txBody>
          <a:bodyPr>
            <a:normAutofit fontScale="92500" lnSpcReduction="20000"/>
          </a:bodyPr>
          <a:lstStyle/>
          <a:p>
            <a:pPr marL="324000" lvl="1" indent="0">
              <a:buNone/>
            </a:pPr>
            <a:r>
              <a:rPr lang="en-US" sz="2800" b="1" dirty="0"/>
              <a:t>Examples of significantly higher cost:</a:t>
            </a:r>
            <a:endParaRPr lang="en-US" sz="2800" b="1" dirty="0">
              <a:highlight>
                <a:srgbClr val="00FFFF"/>
              </a:highlight>
            </a:endParaRPr>
          </a:p>
          <a:p>
            <a:pPr marL="324000" lvl="1" indent="0">
              <a:buNone/>
            </a:pPr>
            <a:r>
              <a:rPr lang="en-US" sz="2800" b="1" dirty="0"/>
              <a:t>School A: </a:t>
            </a:r>
            <a:r>
              <a:rPr lang="en-US" sz="2800" dirty="0"/>
              <a:t>Needs to purchase 1,000 - 25# cases of tomatoes every week</a:t>
            </a:r>
          </a:p>
          <a:p>
            <a:pPr marL="936000" lvl="3" indent="0">
              <a:buNone/>
            </a:pPr>
            <a:r>
              <a:rPr lang="en-US" sz="2800" dirty="0"/>
              <a:t>Domestic price: $35.00/case = $35,000</a:t>
            </a:r>
          </a:p>
          <a:p>
            <a:pPr marL="936000" lvl="3" indent="0">
              <a:buNone/>
            </a:pPr>
            <a:r>
              <a:rPr lang="en-US" sz="2800" dirty="0"/>
              <a:t>Foreign price: $33.00/case = $33,000</a:t>
            </a:r>
          </a:p>
          <a:p>
            <a:pPr marL="936000" lvl="3" indent="0">
              <a:buNone/>
            </a:pPr>
            <a:r>
              <a:rPr lang="en-US" sz="2800" dirty="0"/>
              <a:t>Difference of $2,000 each week and $72,000 over the school year</a:t>
            </a:r>
          </a:p>
          <a:p>
            <a:pPr marL="324000" lvl="1" indent="0">
              <a:buNone/>
            </a:pPr>
            <a:r>
              <a:rPr lang="en-US" sz="2800" b="1" dirty="0"/>
              <a:t>School B: </a:t>
            </a:r>
            <a:r>
              <a:rPr lang="en-US" sz="2800" dirty="0"/>
              <a:t>Needs to purchase 1,000 – 25# cases of tomatoes for the entire school year</a:t>
            </a:r>
          </a:p>
          <a:p>
            <a:pPr marL="936000" lvl="3" indent="0">
              <a:buNone/>
            </a:pPr>
            <a:r>
              <a:rPr lang="en-US" sz="2800" dirty="0"/>
              <a:t>Domestic price: $35.00/case = $35,000</a:t>
            </a:r>
          </a:p>
          <a:p>
            <a:pPr marL="936000" lvl="3" indent="0">
              <a:buNone/>
            </a:pPr>
            <a:r>
              <a:rPr lang="en-US" sz="2800" dirty="0"/>
              <a:t>Foreign price: $33.00/case = $33,000</a:t>
            </a:r>
          </a:p>
          <a:p>
            <a:pPr marL="936000" lvl="3" indent="0">
              <a:buNone/>
            </a:pPr>
            <a:r>
              <a:rPr lang="en-US" sz="2800" dirty="0"/>
              <a:t>Difference of $2,000 for the entire school year</a:t>
            </a:r>
          </a:p>
          <a:p>
            <a:pPr marL="324000" lvl="1" indent="0">
              <a:buNone/>
            </a:pPr>
            <a:r>
              <a:rPr lang="en-US" dirty="0"/>
              <a:t>	</a:t>
            </a:r>
          </a:p>
        </p:txBody>
      </p:sp>
      <p:sp>
        <p:nvSpPr>
          <p:cNvPr id="4" name="Slide Number Placeholder 3">
            <a:extLst>
              <a:ext uri="{FF2B5EF4-FFF2-40B4-BE49-F238E27FC236}">
                <a16:creationId xmlns:a16="http://schemas.microsoft.com/office/drawing/2014/main" id="{FADB22F0-B70E-4E2E-8BC9-D1582EAC4C5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3609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8CBD-05E8-4EB5-BE1D-D37B7B2DB9A7}"/>
              </a:ext>
            </a:extLst>
          </p:cNvPr>
          <p:cNvSpPr>
            <a:spLocks noGrp="1"/>
          </p:cNvSpPr>
          <p:nvPr>
            <p:ph type="title"/>
          </p:nvPr>
        </p:nvSpPr>
        <p:spPr/>
        <p:txBody>
          <a:bodyPr/>
          <a:lstStyle/>
          <a:p>
            <a:r>
              <a:rPr lang="en-US" dirty="0"/>
              <a:t>Buy American</a:t>
            </a:r>
          </a:p>
        </p:txBody>
      </p:sp>
      <p:sp>
        <p:nvSpPr>
          <p:cNvPr id="3" name="Content Placeholder 2">
            <a:extLst>
              <a:ext uri="{FF2B5EF4-FFF2-40B4-BE49-F238E27FC236}">
                <a16:creationId xmlns:a16="http://schemas.microsoft.com/office/drawing/2014/main" id="{35AE896F-6287-4386-B0C4-824738DC7DB6}"/>
              </a:ext>
            </a:extLst>
          </p:cNvPr>
          <p:cNvSpPr>
            <a:spLocks noGrp="1"/>
          </p:cNvSpPr>
          <p:nvPr>
            <p:ph idx="1"/>
          </p:nvPr>
        </p:nvSpPr>
        <p:spPr/>
        <p:txBody>
          <a:bodyPr anchor="t"/>
          <a:lstStyle/>
          <a:p>
            <a:endParaRPr lang="en-US" sz="2800" dirty="0"/>
          </a:p>
          <a:p>
            <a:r>
              <a:rPr lang="en-US" sz="2800" dirty="0"/>
              <a:t>All non-domestic must identify a country of origin </a:t>
            </a:r>
          </a:p>
          <a:p>
            <a:endParaRPr lang="en-US" sz="2800" dirty="0"/>
          </a:p>
          <a:p>
            <a:r>
              <a:rPr lang="en-US" sz="2800" dirty="0"/>
              <a:t>How will your distributor notify you?</a:t>
            </a:r>
          </a:p>
          <a:p>
            <a:endParaRPr lang="en-US" dirty="0"/>
          </a:p>
        </p:txBody>
      </p:sp>
      <p:sp>
        <p:nvSpPr>
          <p:cNvPr id="4" name="Slide Number Placeholder 3">
            <a:extLst>
              <a:ext uri="{FF2B5EF4-FFF2-40B4-BE49-F238E27FC236}">
                <a16:creationId xmlns:a16="http://schemas.microsoft.com/office/drawing/2014/main" id="{FADB22F0-B70E-4E2E-8BC9-D1582EAC4C5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3691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FD46-3BDD-4668-8A5B-C4BB040DDEFE}"/>
              </a:ext>
            </a:extLst>
          </p:cNvPr>
          <p:cNvSpPr>
            <a:spLocks noGrp="1"/>
          </p:cNvSpPr>
          <p:nvPr>
            <p:ph type="title"/>
          </p:nvPr>
        </p:nvSpPr>
        <p:spPr/>
        <p:txBody>
          <a:bodyPr/>
          <a:lstStyle/>
          <a:p>
            <a:r>
              <a:rPr lang="en-US" dirty="0"/>
              <a:t>Buying Local : Using Geographic Preference</a:t>
            </a:r>
          </a:p>
        </p:txBody>
      </p:sp>
      <p:sp>
        <p:nvSpPr>
          <p:cNvPr id="3" name="Content Placeholder 2">
            <a:extLst>
              <a:ext uri="{FF2B5EF4-FFF2-40B4-BE49-F238E27FC236}">
                <a16:creationId xmlns:a16="http://schemas.microsoft.com/office/drawing/2014/main" id="{42C79BC2-2CBF-4903-A64E-BF50FE585333}"/>
              </a:ext>
            </a:extLst>
          </p:cNvPr>
          <p:cNvSpPr>
            <a:spLocks noGrp="1"/>
          </p:cNvSpPr>
          <p:nvPr>
            <p:ph idx="1"/>
          </p:nvPr>
        </p:nvSpPr>
        <p:spPr>
          <a:xfrm>
            <a:off x="581192" y="1956816"/>
            <a:ext cx="11029615" cy="4626864"/>
          </a:xfrm>
        </p:spPr>
        <p:txBody>
          <a:bodyPr>
            <a:normAutofit/>
          </a:bodyPr>
          <a:lstStyle/>
          <a:p>
            <a:r>
              <a:rPr lang="en-US" sz="2800" dirty="0"/>
              <a:t>Farm to School</a:t>
            </a:r>
          </a:p>
          <a:p>
            <a:pPr marL="0" indent="0">
              <a:buNone/>
            </a:pPr>
            <a:endParaRPr lang="en-US" sz="2800" dirty="0"/>
          </a:p>
          <a:p>
            <a:r>
              <a:rPr lang="en-US" sz="2800" dirty="0"/>
              <a:t>For locally grown or raised unprocessed agricultural products.</a:t>
            </a:r>
          </a:p>
          <a:p>
            <a:endParaRPr lang="en-US" sz="2800" dirty="0"/>
          </a:p>
          <a:p>
            <a:r>
              <a:rPr lang="en-US" sz="2800" dirty="0"/>
              <a:t>Local Agency or School defines geographic area.</a:t>
            </a:r>
          </a:p>
          <a:p>
            <a:endParaRPr lang="en-US" sz="2800" dirty="0"/>
          </a:p>
          <a:p>
            <a:r>
              <a:rPr lang="en-US" sz="2800" dirty="0"/>
              <a:t>Retains inherent character.</a:t>
            </a:r>
          </a:p>
        </p:txBody>
      </p:sp>
      <p:sp>
        <p:nvSpPr>
          <p:cNvPr id="4" name="Slide Number Placeholder 3">
            <a:extLst>
              <a:ext uri="{FF2B5EF4-FFF2-40B4-BE49-F238E27FC236}">
                <a16:creationId xmlns:a16="http://schemas.microsoft.com/office/drawing/2014/main" id="{0B3B1545-9F77-4CDB-9B07-9E338285580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4871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3FCC-E3F8-462B-8B19-FE9CD6945636}"/>
              </a:ext>
            </a:extLst>
          </p:cNvPr>
          <p:cNvSpPr>
            <a:spLocks noGrp="1"/>
          </p:cNvSpPr>
          <p:nvPr>
            <p:ph type="title"/>
          </p:nvPr>
        </p:nvSpPr>
        <p:spPr/>
        <p:txBody>
          <a:bodyPr/>
          <a:lstStyle/>
          <a:p>
            <a:r>
              <a:rPr lang="en-US" dirty="0"/>
              <a:t>Micro-purchases</a:t>
            </a:r>
          </a:p>
        </p:txBody>
      </p:sp>
      <p:sp>
        <p:nvSpPr>
          <p:cNvPr id="3" name="Content Placeholder 2">
            <a:extLst>
              <a:ext uri="{FF2B5EF4-FFF2-40B4-BE49-F238E27FC236}">
                <a16:creationId xmlns:a16="http://schemas.microsoft.com/office/drawing/2014/main" id="{A7696D09-0627-4E10-97B7-40950CDE7BDC}"/>
              </a:ext>
            </a:extLst>
          </p:cNvPr>
          <p:cNvSpPr>
            <a:spLocks noGrp="1"/>
          </p:cNvSpPr>
          <p:nvPr>
            <p:ph idx="1"/>
          </p:nvPr>
        </p:nvSpPr>
        <p:spPr/>
        <p:txBody>
          <a:bodyPr>
            <a:noAutofit/>
          </a:bodyPr>
          <a:lstStyle/>
          <a:p>
            <a:r>
              <a:rPr lang="en-US" sz="2800" dirty="0"/>
              <a:t>Conditions</a:t>
            </a:r>
          </a:p>
          <a:p>
            <a:pPr lvl="1"/>
            <a:r>
              <a:rPr lang="en-US" sz="2800" dirty="0"/>
              <a:t>One total purchase does not exceed $10,000</a:t>
            </a:r>
          </a:p>
          <a:p>
            <a:pPr lvl="1"/>
            <a:r>
              <a:rPr lang="en-US" sz="2800" dirty="0"/>
              <a:t>Purchases are distributed evenly among qualified distributers - “share the wealth”</a:t>
            </a:r>
          </a:p>
          <a:p>
            <a:pPr lvl="1"/>
            <a:r>
              <a:rPr lang="en-US" sz="2800" dirty="0"/>
              <a:t>Price is reasonable</a:t>
            </a:r>
          </a:p>
          <a:p>
            <a:pPr lvl="1"/>
            <a:endParaRPr lang="en-US" sz="2800" dirty="0"/>
          </a:p>
          <a:p>
            <a:r>
              <a:rPr lang="en-US" sz="2800" dirty="0"/>
              <a:t>Cannot be used avoid properly procuring </a:t>
            </a:r>
          </a:p>
        </p:txBody>
      </p:sp>
      <p:sp>
        <p:nvSpPr>
          <p:cNvPr id="4" name="Slide Number Placeholder 3">
            <a:extLst>
              <a:ext uri="{FF2B5EF4-FFF2-40B4-BE49-F238E27FC236}">
                <a16:creationId xmlns:a16="http://schemas.microsoft.com/office/drawing/2014/main" id="{1682C302-1D00-4090-897E-6245B0583C1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45579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D7CB-50B3-4B01-933E-FCF959463B28}"/>
              </a:ext>
            </a:extLst>
          </p:cNvPr>
          <p:cNvSpPr>
            <a:spLocks noGrp="1"/>
          </p:cNvSpPr>
          <p:nvPr>
            <p:ph type="title"/>
          </p:nvPr>
        </p:nvSpPr>
        <p:spPr/>
        <p:txBody>
          <a:bodyPr/>
          <a:lstStyle/>
          <a:p>
            <a:r>
              <a:rPr lang="en-US" dirty="0"/>
              <a:t>Micro-purchasing</a:t>
            </a:r>
          </a:p>
        </p:txBody>
      </p:sp>
      <p:sp>
        <p:nvSpPr>
          <p:cNvPr id="3" name="Content Placeholder 2">
            <a:extLst>
              <a:ext uri="{FF2B5EF4-FFF2-40B4-BE49-F238E27FC236}">
                <a16:creationId xmlns:a16="http://schemas.microsoft.com/office/drawing/2014/main" id="{543DF2D9-75CF-420F-8536-A5F895D33A4F}"/>
              </a:ext>
            </a:extLst>
          </p:cNvPr>
          <p:cNvSpPr>
            <a:spLocks noGrp="1"/>
          </p:cNvSpPr>
          <p:nvPr>
            <p:ph idx="1"/>
          </p:nvPr>
        </p:nvSpPr>
        <p:spPr>
          <a:xfrm>
            <a:off x="581192" y="2057400"/>
            <a:ext cx="11029615" cy="4800600"/>
          </a:xfrm>
        </p:spPr>
        <p:txBody>
          <a:bodyPr>
            <a:normAutofit fontScale="92500" lnSpcReduction="10000"/>
          </a:bodyPr>
          <a:lstStyle/>
          <a:p>
            <a:r>
              <a:rPr lang="en-US" sz="2800" dirty="0"/>
              <a:t>How will your Agency use micro-purchasing?</a:t>
            </a:r>
            <a:endParaRPr lang="en-US" sz="2800" dirty="0">
              <a:highlight>
                <a:srgbClr val="00FFFF"/>
              </a:highlight>
            </a:endParaRPr>
          </a:p>
          <a:p>
            <a:pPr lvl="1"/>
            <a:r>
              <a:rPr lang="en-US" sz="2800" dirty="0"/>
              <a:t>Spend equal amounts at qualified vendors</a:t>
            </a:r>
          </a:p>
          <a:p>
            <a:pPr lvl="1"/>
            <a:r>
              <a:rPr lang="en-US" sz="2800" dirty="0"/>
              <a:t>Rotate vendors by each purchase </a:t>
            </a:r>
          </a:p>
          <a:p>
            <a:pPr lvl="1"/>
            <a:endParaRPr lang="en-US" sz="2800" dirty="0"/>
          </a:p>
          <a:p>
            <a:r>
              <a:rPr lang="en-US" sz="2800" dirty="0"/>
              <a:t>What if’s</a:t>
            </a:r>
          </a:p>
          <a:p>
            <a:pPr lvl="1"/>
            <a:r>
              <a:rPr lang="en-US" sz="2800" dirty="0"/>
              <a:t>Only one store nearby</a:t>
            </a:r>
          </a:p>
          <a:p>
            <a:pPr lvl="1"/>
            <a:r>
              <a:rPr lang="en-US" sz="2800" dirty="0"/>
              <a:t>Your agency doesn’t purchase large quantities</a:t>
            </a:r>
          </a:p>
          <a:p>
            <a:pPr lvl="2"/>
            <a:r>
              <a:rPr lang="en-US" sz="2800" dirty="0"/>
              <a:t>Too small amounts for your distributor to deliver every week</a:t>
            </a:r>
          </a:p>
          <a:p>
            <a:pPr lvl="2"/>
            <a:r>
              <a:rPr lang="en-US" sz="2800" dirty="0"/>
              <a:t>Short food shelf life, when food spoils fast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D3BCEE4-D64D-42D1-A07D-0B3E436954A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9120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4E16-5101-4AEA-B3D4-1D182162F94C}"/>
              </a:ext>
            </a:extLst>
          </p:cNvPr>
          <p:cNvSpPr>
            <a:spLocks noGrp="1"/>
          </p:cNvSpPr>
          <p:nvPr>
            <p:ph type="title"/>
          </p:nvPr>
        </p:nvSpPr>
        <p:spPr/>
        <p:txBody>
          <a:bodyPr/>
          <a:lstStyle/>
          <a:p>
            <a:r>
              <a:rPr lang="en-US" dirty="0"/>
              <a:t>Micro-purchasing</a:t>
            </a:r>
          </a:p>
        </p:txBody>
      </p:sp>
      <p:sp>
        <p:nvSpPr>
          <p:cNvPr id="3" name="Content Placeholder 2">
            <a:extLst>
              <a:ext uri="{FF2B5EF4-FFF2-40B4-BE49-F238E27FC236}">
                <a16:creationId xmlns:a16="http://schemas.microsoft.com/office/drawing/2014/main" id="{A739C76D-3904-402E-B3D0-E36E1E562A00}"/>
              </a:ext>
            </a:extLst>
          </p:cNvPr>
          <p:cNvSpPr>
            <a:spLocks noGrp="1"/>
          </p:cNvSpPr>
          <p:nvPr>
            <p:ph idx="1"/>
          </p:nvPr>
        </p:nvSpPr>
        <p:spPr/>
        <p:txBody>
          <a:bodyPr>
            <a:normAutofit/>
          </a:bodyPr>
          <a:lstStyle/>
          <a:p>
            <a:r>
              <a:rPr lang="en-US" sz="2800" dirty="0"/>
              <a:t>Procurement Plan Example</a:t>
            </a:r>
          </a:p>
          <a:p>
            <a:pPr lvl="1"/>
            <a:r>
              <a:rPr lang="en-US" sz="2800" dirty="0"/>
              <a:t>List what vendors are available in your area.</a:t>
            </a:r>
          </a:p>
          <a:p>
            <a:pPr lvl="1"/>
            <a:r>
              <a:rPr lang="en-US" sz="2800" dirty="0"/>
              <a:t>Look at past years purchases.</a:t>
            </a:r>
          </a:p>
          <a:p>
            <a:pPr lvl="1"/>
            <a:r>
              <a:rPr lang="en-US" sz="2800" dirty="0"/>
              <a:t>What will you potentially purchase from them?</a:t>
            </a:r>
          </a:p>
          <a:p>
            <a:pPr lvl="1"/>
            <a:r>
              <a:rPr lang="en-US" sz="2800" dirty="0"/>
              <a:t>Will you use them or not?</a:t>
            </a:r>
          </a:p>
          <a:p>
            <a:pPr lvl="1"/>
            <a:r>
              <a:rPr lang="en-US" sz="2800" dirty="0"/>
              <a:t>Why will you or why won’t you use them?</a:t>
            </a:r>
          </a:p>
        </p:txBody>
      </p:sp>
      <p:sp>
        <p:nvSpPr>
          <p:cNvPr id="4" name="Slide Number Placeholder 3">
            <a:extLst>
              <a:ext uri="{FF2B5EF4-FFF2-40B4-BE49-F238E27FC236}">
                <a16:creationId xmlns:a16="http://schemas.microsoft.com/office/drawing/2014/main" id="{6E3B5087-5C75-49BA-91DA-151034A3BAF4}"/>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53599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72C3-F620-4CBF-B21B-15FE3767FECC}"/>
              </a:ext>
            </a:extLst>
          </p:cNvPr>
          <p:cNvSpPr>
            <a:spLocks noGrp="1"/>
          </p:cNvSpPr>
          <p:nvPr>
            <p:ph type="title"/>
          </p:nvPr>
        </p:nvSpPr>
        <p:spPr/>
        <p:txBody>
          <a:bodyPr/>
          <a:lstStyle/>
          <a:p>
            <a:r>
              <a:rPr lang="en-US" dirty="0"/>
              <a:t>Small purchase (Quotes or informal)</a:t>
            </a:r>
          </a:p>
        </p:txBody>
      </p:sp>
      <p:sp>
        <p:nvSpPr>
          <p:cNvPr id="3" name="Content Placeholder 2">
            <a:extLst>
              <a:ext uri="{FF2B5EF4-FFF2-40B4-BE49-F238E27FC236}">
                <a16:creationId xmlns:a16="http://schemas.microsoft.com/office/drawing/2014/main" id="{B86249F2-F33F-43A7-9519-4A2252DBC502}"/>
              </a:ext>
            </a:extLst>
          </p:cNvPr>
          <p:cNvSpPr>
            <a:spLocks noGrp="1"/>
          </p:cNvSpPr>
          <p:nvPr>
            <p:ph idx="1"/>
          </p:nvPr>
        </p:nvSpPr>
        <p:spPr>
          <a:xfrm>
            <a:off x="581192" y="2180496"/>
            <a:ext cx="11029615" cy="4534629"/>
          </a:xfrm>
        </p:spPr>
        <p:txBody>
          <a:bodyPr>
            <a:noAutofit/>
          </a:bodyPr>
          <a:lstStyle/>
          <a:p>
            <a:r>
              <a:rPr lang="en-US" sz="2800" dirty="0"/>
              <a:t>Know your district or local thresholds. </a:t>
            </a:r>
          </a:p>
          <a:p>
            <a:pPr lvl="1"/>
            <a:r>
              <a:rPr lang="en-US" sz="2800" dirty="0"/>
              <a:t>Some boards set a lower purchase dollar amount.</a:t>
            </a:r>
          </a:p>
          <a:p>
            <a:pPr lvl="1"/>
            <a:r>
              <a:rPr lang="en-US" sz="2800" dirty="0"/>
              <a:t> You must follow the most restrictive/lower threshold</a:t>
            </a:r>
          </a:p>
          <a:p>
            <a:r>
              <a:rPr lang="en-US" sz="2800" dirty="0"/>
              <a:t>Adequate number of suppliers</a:t>
            </a:r>
          </a:p>
          <a:p>
            <a:r>
              <a:rPr lang="en-US" sz="2800" dirty="0"/>
              <a:t>Specification</a:t>
            </a:r>
          </a:p>
          <a:p>
            <a:r>
              <a:rPr lang="en-US" sz="2800" dirty="0"/>
              <a:t>Contact vendors (email, fax, phone)</a:t>
            </a:r>
          </a:p>
          <a:p>
            <a:pPr lvl="1"/>
            <a:r>
              <a:rPr lang="en-US" sz="2800" dirty="0"/>
              <a:t>Who is responsible</a:t>
            </a:r>
          </a:p>
          <a:p>
            <a:r>
              <a:rPr lang="en-US" sz="2800" dirty="0"/>
              <a:t>Are there acceptable alternatives?</a:t>
            </a:r>
          </a:p>
        </p:txBody>
      </p:sp>
      <p:sp>
        <p:nvSpPr>
          <p:cNvPr id="4" name="Slide Number Placeholder 3">
            <a:extLst>
              <a:ext uri="{FF2B5EF4-FFF2-40B4-BE49-F238E27FC236}">
                <a16:creationId xmlns:a16="http://schemas.microsoft.com/office/drawing/2014/main" id="{24110336-E370-44BE-9AC7-113E4F1F23F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22093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1E7B-F820-4EBF-944C-2745E14AD54C}"/>
              </a:ext>
            </a:extLst>
          </p:cNvPr>
          <p:cNvSpPr>
            <a:spLocks noGrp="1"/>
          </p:cNvSpPr>
          <p:nvPr>
            <p:ph type="title"/>
          </p:nvPr>
        </p:nvSpPr>
        <p:spPr/>
        <p:txBody>
          <a:bodyPr/>
          <a:lstStyle/>
          <a:p>
            <a:r>
              <a:rPr lang="en-US" dirty="0"/>
              <a:t>Small purchases (informal or quotes)</a:t>
            </a:r>
          </a:p>
        </p:txBody>
      </p:sp>
      <p:sp>
        <p:nvSpPr>
          <p:cNvPr id="3" name="Content Placeholder 2">
            <a:extLst>
              <a:ext uri="{FF2B5EF4-FFF2-40B4-BE49-F238E27FC236}">
                <a16:creationId xmlns:a16="http://schemas.microsoft.com/office/drawing/2014/main" id="{B76272DB-740B-4F4B-A50D-FA726B29CDD6}"/>
              </a:ext>
            </a:extLst>
          </p:cNvPr>
          <p:cNvSpPr>
            <a:spLocks noGrp="1"/>
          </p:cNvSpPr>
          <p:nvPr>
            <p:ph idx="1"/>
          </p:nvPr>
        </p:nvSpPr>
        <p:spPr>
          <a:xfrm>
            <a:off x="766929" y="1865376"/>
            <a:ext cx="11029615" cy="4992624"/>
          </a:xfrm>
        </p:spPr>
        <p:txBody>
          <a:bodyPr>
            <a:normAutofit/>
          </a:bodyPr>
          <a:lstStyle/>
          <a:p>
            <a:r>
              <a:rPr lang="en-US" sz="2800" dirty="0"/>
              <a:t>How will business be awarded?</a:t>
            </a:r>
          </a:p>
          <a:p>
            <a:pPr lvl="1"/>
            <a:r>
              <a:rPr lang="en-US" sz="2800" dirty="0"/>
              <a:t>Price is the only factor</a:t>
            </a:r>
          </a:p>
          <a:p>
            <a:r>
              <a:rPr lang="en-US" sz="2800" dirty="0"/>
              <a:t>Audit requirements </a:t>
            </a:r>
          </a:p>
          <a:p>
            <a:pPr lvl="1"/>
            <a:r>
              <a:rPr lang="en-US" sz="2800" dirty="0"/>
              <a:t>Price accuracy</a:t>
            </a:r>
          </a:p>
          <a:p>
            <a:pPr lvl="1"/>
            <a:r>
              <a:rPr lang="en-US" sz="2800" dirty="0"/>
              <a:t>Meets specifications</a:t>
            </a:r>
          </a:p>
          <a:p>
            <a:pPr lvl="1"/>
            <a:r>
              <a:rPr lang="en-US" sz="2800" dirty="0"/>
              <a:t>Buy American </a:t>
            </a:r>
          </a:p>
          <a:p>
            <a:pPr lvl="1"/>
            <a:r>
              <a:rPr lang="en-US" sz="2800" dirty="0"/>
              <a:t>Credits or refunds are returned to food service account</a:t>
            </a:r>
          </a:p>
          <a:p>
            <a:r>
              <a:rPr lang="en-US" sz="2800" dirty="0"/>
              <a:t>Termination for cause</a:t>
            </a:r>
          </a:p>
          <a:p>
            <a:endParaRPr lang="en-US" dirty="0"/>
          </a:p>
        </p:txBody>
      </p:sp>
      <p:sp>
        <p:nvSpPr>
          <p:cNvPr id="4" name="Slide Number Placeholder 3">
            <a:extLst>
              <a:ext uri="{FF2B5EF4-FFF2-40B4-BE49-F238E27FC236}">
                <a16:creationId xmlns:a16="http://schemas.microsoft.com/office/drawing/2014/main" id="{6AA03809-6150-4D00-9523-754719F7494D}"/>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88249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D5EA-FAC2-42A6-9ABE-D9ECD5C62EE7}"/>
              </a:ext>
            </a:extLst>
          </p:cNvPr>
          <p:cNvSpPr>
            <a:spLocks noGrp="1"/>
          </p:cNvSpPr>
          <p:nvPr>
            <p:ph type="title"/>
          </p:nvPr>
        </p:nvSpPr>
        <p:spPr/>
        <p:txBody>
          <a:bodyPr/>
          <a:lstStyle/>
          <a:p>
            <a:r>
              <a:rPr lang="en-US" dirty="0"/>
              <a:t>Formal procurement </a:t>
            </a:r>
            <a:br>
              <a:rPr lang="en-US" dirty="0"/>
            </a:br>
            <a:r>
              <a:rPr lang="en-US" dirty="0"/>
              <a:t>Invitation for bid (IFB) or request for proposal (RFP)</a:t>
            </a:r>
          </a:p>
        </p:txBody>
      </p:sp>
      <p:sp>
        <p:nvSpPr>
          <p:cNvPr id="3" name="Content Placeholder 2">
            <a:extLst>
              <a:ext uri="{FF2B5EF4-FFF2-40B4-BE49-F238E27FC236}">
                <a16:creationId xmlns:a16="http://schemas.microsoft.com/office/drawing/2014/main" id="{7528ABA2-98B9-4442-9C8A-F1488907F368}"/>
              </a:ext>
            </a:extLst>
          </p:cNvPr>
          <p:cNvSpPr>
            <a:spLocks noGrp="1"/>
          </p:cNvSpPr>
          <p:nvPr>
            <p:ph idx="1"/>
          </p:nvPr>
        </p:nvSpPr>
        <p:spPr>
          <a:xfrm>
            <a:off x="581192" y="2286000"/>
            <a:ext cx="11029615" cy="5413248"/>
          </a:xfrm>
        </p:spPr>
        <p:txBody>
          <a:bodyPr>
            <a:normAutofit/>
          </a:bodyPr>
          <a:lstStyle/>
          <a:p>
            <a:r>
              <a:rPr lang="en-US" sz="3000" dirty="0"/>
              <a:t>What procedures will be followed in this process?</a:t>
            </a:r>
          </a:p>
          <a:p>
            <a:r>
              <a:rPr lang="en-US" sz="3000" dirty="0"/>
              <a:t>Public notice – where?</a:t>
            </a:r>
          </a:p>
          <a:p>
            <a:pPr lvl="1"/>
            <a:r>
              <a:rPr lang="en-US" sz="3000" dirty="0"/>
              <a:t>What is included in the public notice?</a:t>
            </a:r>
          </a:p>
          <a:p>
            <a:pPr lvl="1"/>
            <a:r>
              <a:rPr lang="en-US" sz="3000" dirty="0"/>
              <a:t>Other methods of notification to potential vendors</a:t>
            </a:r>
          </a:p>
          <a:p>
            <a:pPr lvl="1"/>
            <a:r>
              <a:rPr lang="en-US" sz="3000" dirty="0"/>
              <a:t>Public opening</a:t>
            </a:r>
          </a:p>
          <a:p>
            <a:r>
              <a:rPr lang="en-US" sz="3000" dirty="0"/>
              <a:t>Equal opportunity to respond</a:t>
            </a:r>
          </a:p>
          <a:p>
            <a:r>
              <a:rPr lang="en-US" sz="3000" dirty="0"/>
              <a:t>Vendors who help write a solicitation cannot respond</a:t>
            </a:r>
          </a:p>
          <a:p>
            <a:endParaRPr lang="en-US"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DF7B0DA-31BB-41E0-9219-0AB7A4C0C9A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7884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3D33-545E-4844-8D0A-2E4F2384D0D0}"/>
              </a:ext>
            </a:extLst>
          </p:cNvPr>
          <p:cNvSpPr>
            <a:spLocks noGrp="1"/>
          </p:cNvSpPr>
          <p:nvPr>
            <p:ph type="title"/>
          </p:nvPr>
        </p:nvSpPr>
        <p:spPr/>
        <p:txBody>
          <a:bodyPr/>
          <a:lstStyle/>
          <a:p>
            <a:r>
              <a:rPr lang="en-US" dirty="0"/>
              <a:t>Formal procurement </a:t>
            </a:r>
            <a:br>
              <a:rPr lang="en-US" dirty="0"/>
            </a:br>
            <a:r>
              <a:rPr lang="en-US" dirty="0"/>
              <a:t>Invitation for bid (IFB) or request for proposal (RFP)</a:t>
            </a:r>
          </a:p>
        </p:txBody>
      </p:sp>
      <p:sp>
        <p:nvSpPr>
          <p:cNvPr id="3" name="Content Placeholder 2">
            <a:extLst>
              <a:ext uri="{FF2B5EF4-FFF2-40B4-BE49-F238E27FC236}">
                <a16:creationId xmlns:a16="http://schemas.microsoft.com/office/drawing/2014/main" id="{E5A091E6-DC75-4215-B248-2252141B534B}"/>
              </a:ext>
            </a:extLst>
          </p:cNvPr>
          <p:cNvSpPr>
            <a:spLocks noGrp="1"/>
          </p:cNvSpPr>
          <p:nvPr>
            <p:ph idx="1"/>
          </p:nvPr>
        </p:nvSpPr>
        <p:spPr/>
        <p:txBody>
          <a:bodyPr>
            <a:normAutofit/>
          </a:bodyPr>
          <a:lstStyle/>
          <a:p>
            <a:r>
              <a:rPr lang="en-US" sz="2800" dirty="0"/>
              <a:t>Purchase conditions</a:t>
            </a:r>
          </a:p>
          <a:p>
            <a:pPr lvl="1"/>
            <a:r>
              <a:rPr lang="en-US" sz="2800" dirty="0"/>
              <a:t>Contract period</a:t>
            </a:r>
          </a:p>
          <a:p>
            <a:pPr lvl="1"/>
            <a:r>
              <a:rPr lang="en-US" sz="2800" dirty="0"/>
              <a:t>Statement of responsibility</a:t>
            </a:r>
          </a:p>
          <a:p>
            <a:pPr lvl="1"/>
            <a:r>
              <a:rPr lang="en-US" sz="2800" dirty="0"/>
              <a:t>Date, time, location of bid opening</a:t>
            </a:r>
          </a:p>
          <a:p>
            <a:pPr lvl="1"/>
            <a:r>
              <a:rPr lang="en-US" sz="2800" dirty="0"/>
              <a:t>How will vendor be informed of award or non-award</a:t>
            </a:r>
          </a:p>
          <a:p>
            <a:pPr lvl="1"/>
            <a:endParaRPr lang="en-US" dirty="0"/>
          </a:p>
        </p:txBody>
      </p:sp>
      <p:sp>
        <p:nvSpPr>
          <p:cNvPr id="4" name="Slide Number Placeholder 3">
            <a:extLst>
              <a:ext uri="{FF2B5EF4-FFF2-40B4-BE49-F238E27FC236}">
                <a16:creationId xmlns:a16="http://schemas.microsoft.com/office/drawing/2014/main" id="{52F3DDEA-C9E2-41ED-9499-9206ADC6FD0D}"/>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666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F8A9-C147-4EC1-ABFD-D2F365B6A9D2}"/>
              </a:ext>
            </a:extLst>
          </p:cNvPr>
          <p:cNvSpPr>
            <a:spLocks noGrp="1"/>
          </p:cNvSpPr>
          <p:nvPr>
            <p:ph type="title"/>
          </p:nvPr>
        </p:nvSpPr>
        <p:spPr>
          <a:xfrm>
            <a:off x="581192" y="702156"/>
            <a:ext cx="11029616" cy="898044"/>
          </a:xfrm>
        </p:spPr>
        <p:txBody>
          <a:bodyPr/>
          <a:lstStyle/>
          <a:p>
            <a:r>
              <a:rPr lang="en-US" dirty="0"/>
              <a:t>terms</a:t>
            </a:r>
          </a:p>
        </p:txBody>
      </p:sp>
      <p:sp>
        <p:nvSpPr>
          <p:cNvPr id="3" name="Content Placeholder 2">
            <a:extLst>
              <a:ext uri="{FF2B5EF4-FFF2-40B4-BE49-F238E27FC236}">
                <a16:creationId xmlns:a16="http://schemas.microsoft.com/office/drawing/2014/main" id="{77662344-DED4-4880-81C1-1109CA3184B9}"/>
              </a:ext>
            </a:extLst>
          </p:cNvPr>
          <p:cNvSpPr>
            <a:spLocks noGrp="1"/>
          </p:cNvSpPr>
          <p:nvPr>
            <p:ph idx="1"/>
          </p:nvPr>
        </p:nvSpPr>
        <p:spPr>
          <a:xfrm>
            <a:off x="581192" y="1930400"/>
            <a:ext cx="11029615" cy="3928399"/>
          </a:xfrm>
        </p:spPr>
        <p:txBody>
          <a:bodyPr>
            <a:normAutofit/>
          </a:bodyPr>
          <a:lstStyle/>
          <a:p>
            <a:r>
              <a:rPr lang="en-US" sz="2800" dirty="0"/>
              <a:t>Local Agency or School – That’s you!</a:t>
            </a:r>
          </a:p>
          <a:p>
            <a:r>
              <a:rPr lang="en-US" sz="2800" dirty="0"/>
              <a:t>Small Purchase – Informal Procurement or Quotes</a:t>
            </a:r>
          </a:p>
          <a:p>
            <a:r>
              <a:rPr lang="en-US" sz="2800" dirty="0"/>
              <a:t>Formal Purchase – Formal Procurement</a:t>
            </a:r>
          </a:p>
          <a:p>
            <a:r>
              <a:rPr lang="en-US" sz="2800" dirty="0"/>
              <a:t>IFB – Invitation for Bid (part of Formal Procurement)</a:t>
            </a:r>
          </a:p>
          <a:p>
            <a:r>
              <a:rPr lang="en-US" sz="2800" dirty="0"/>
              <a:t>RFP – Request for Proposal (part of Formal Procurement)</a:t>
            </a:r>
          </a:p>
        </p:txBody>
      </p:sp>
      <p:sp>
        <p:nvSpPr>
          <p:cNvPr id="4" name="Slide Number Placeholder 3">
            <a:extLst>
              <a:ext uri="{FF2B5EF4-FFF2-40B4-BE49-F238E27FC236}">
                <a16:creationId xmlns:a16="http://schemas.microsoft.com/office/drawing/2014/main" id="{9A985679-CBD9-4649-BC62-35F5B3FF178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43036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7958-BC98-4B9F-AA36-D2C074D0C8DA}"/>
              </a:ext>
            </a:extLst>
          </p:cNvPr>
          <p:cNvSpPr>
            <a:spLocks noGrp="1"/>
          </p:cNvSpPr>
          <p:nvPr>
            <p:ph type="title"/>
          </p:nvPr>
        </p:nvSpPr>
        <p:spPr/>
        <p:txBody>
          <a:bodyPr/>
          <a:lstStyle/>
          <a:p>
            <a:r>
              <a:rPr lang="en-US" dirty="0"/>
              <a:t>Formal procurement </a:t>
            </a:r>
            <a:br>
              <a:rPr lang="en-US" dirty="0"/>
            </a:br>
            <a:r>
              <a:rPr lang="en-US" dirty="0"/>
              <a:t>Invitation for bid (IFB) or request for proposal (RFP)</a:t>
            </a:r>
          </a:p>
        </p:txBody>
      </p:sp>
      <p:sp>
        <p:nvSpPr>
          <p:cNvPr id="3" name="Content Placeholder 2">
            <a:extLst>
              <a:ext uri="{FF2B5EF4-FFF2-40B4-BE49-F238E27FC236}">
                <a16:creationId xmlns:a16="http://schemas.microsoft.com/office/drawing/2014/main" id="{2FF04168-7EA8-4E2F-8E9C-89EC4488DE98}"/>
              </a:ext>
            </a:extLst>
          </p:cNvPr>
          <p:cNvSpPr>
            <a:spLocks noGrp="1"/>
          </p:cNvSpPr>
          <p:nvPr>
            <p:ph idx="1"/>
          </p:nvPr>
        </p:nvSpPr>
        <p:spPr/>
        <p:txBody>
          <a:bodyPr/>
          <a:lstStyle/>
          <a:p>
            <a:pPr lvl="1"/>
            <a:r>
              <a:rPr lang="en-US" sz="2800" dirty="0"/>
              <a:t>Delivery schedule</a:t>
            </a:r>
          </a:p>
          <a:p>
            <a:pPr lvl="1"/>
            <a:r>
              <a:rPr lang="en-US" sz="2800" dirty="0"/>
              <a:t>Terms and conditions</a:t>
            </a:r>
          </a:p>
          <a:p>
            <a:pPr lvl="1"/>
            <a:r>
              <a:rPr lang="en-US" sz="2800" dirty="0"/>
              <a:t>Non-performance</a:t>
            </a:r>
          </a:p>
          <a:p>
            <a:pPr lvl="1"/>
            <a:r>
              <a:rPr lang="en-US" sz="2800" dirty="0"/>
              <a:t>Termination clause</a:t>
            </a:r>
          </a:p>
          <a:p>
            <a:pPr lvl="1"/>
            <a:r>
              <a:rPr lang="en-US" sz="2800" dirty="0"/>
              <a:t>Statement to involve women, minority, and small businesses</a:t>
            </a:r>
          </a:p>
          <a:p>
            <a:endParaRPr lang="en-US" dirty="0"/>
          </a:p>
        </p:txBody>
      </p:sp>
      <p:sp>
        <p:nvSpPr>
          <p:cNvPr id="4" name="Slide Number Placeholder 3">
            <a:extLst>
              <a:ext uri="{FF2B5EF4-FFF2-40B4-BE49-F238E27FC236}">
                <a16:creationId xmlns:a16="http://schemas.microsoft.com/office/drawing/2014/main" id="{37784A5D-C005-4C27-B058-07B7DFB270B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8035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526C-CCCD-48E4-A5B4-105BC217B78C}"/>
              </a:ext>
            </a:extLst>
          </p:cNvPr>
          <p:cNvSpPr>
            <a:spLocks noGrp="1"/>
          </p:cNvSpPr>
          <p:nvPr>
            <p:ph type="title"/>
          </p:nvPr>
        </p:nvSpPr>
        <p:spPr>
          <a:xfrm>
            <a:off x="581192" y="825500"/>
            <a:ext cx="11029616" cy="1354996"/>
          </a:xfrm>
        </p:spPr>
        <p:txBody>
          <a:bodyPr>
            <a:normAutofit fontScale="90000"/>
          </a:bodyPr>
          <a:lstStyle/>
          <a:p>
            <a:br>
              <a:rPr lang="en-US" dirty="0"/>
            </a:br>
            <a:br>
              <a:rPr lang="en-US" dirty="0"/>
            </a:br>
            <a:br>
              <a:rPr lang="en-US" dirty="0"/>
            </a:br>
            <a:r>
              <a:rPr lang="en-US" dirty="0"/>
              <a:t>Formal procurement </a:t>
            </a:r>
            <a:br>
              <a:rPr lang="en-US" dirty="0"/>
            </a:br>
            <a:r>
              <a:rPr lang="en-US" dirty="0"/>
              <a:t>Invitation for bid (IFB) or request for proposal (RFP)</a:t>
            </a:r>
            <a:br>
              <a:rPr lang="en-US" dirty="0"/>
            </a:br>
            <a:endParaRPr lang="en-US" dirty="0"/>
          </a:p>
        </p:txBody>
      </p:sp>
      <p:sp>
        <p:nvSpPr>
          <p:cNvPr id="3" name="Content Placeholder 2">
            <a:extLst>
              <a:ext uri="{FF2B5EF4-FFF2-40B4-BE49-F238E27FC236}">
                <a16:creationId xmlns:a16="http://schemas.microsoft.com/office/drawing/2014/main" id="{4CC319A5-08F0-467B-97A1-6754D2383456}"/>
              </a:ext>
            </a:extLst>
          </p:cNvPr>
          <p:cNvSpPr>
            <a:spLocks noGrp="1"/>
          </p:cNvSpPr>
          <p:nvPr>
            <p:ph idx="1"/>
          </p:nvPr>
        </p:nvSpPr>
        <p:spPr>
          <a:xfrm>
            <a:off x="581192" y="1975104"/>
            <a:ext cx="11029615" cy="4718304"/>
          </a:xfrm>
        </p:spPr>
        <p:txBody>
          <a:bodyPr>
            <a:noAutofit/>
          </a:bodyPr>
          <a:lstStyle/>
          <a:p>
            <a:pPr lvl="1"/>
            <a:r>
              <a:rPr lang="en-US" sz="2800" dirty="0"/>
              <a:t>Price adjustment clause based on public index that is defined</a:t>
            </a:r>
          </a:p>
          <a:p>
            <a:pPr lvl="1"/>
            <a:r>
              <a:rPr lang="en-US" sz="2800" dirty="0"/>
              <a:t>Bid protest procedures</a:t>
            </a:r>
          </a:p>
          <a:p>
            <a:pPr lvl="1"/>
            <a:r>
              <a:rPr lang="en-US" sz="2800" dirty="0"/>
              <a:t>Delivery method</a:t>
            </a:r>
          </a:p>
          <a:p>
            <a:pPr lvl="1"/>
            <a:r>
              <a:rPr lang="en-US" sz="2800" dirty="0"/>
              <a:t>Provisions for contractor to keep records,  at least three years plus current year</a:t>
            </a:r>
          </a:p>
          <a:p>
            <a:pPr lvl="1"/>
            <a:r>
              <a:rPr lang="en-US" sz="2800" dirty="0"/>
              <a:t>Statement of Integrity (Anti-Collusion)</a:t>
            </a:r>
          </a:p>
          <a:p>
            <a:pPr lvl="1"/>
            <a:r>
              <a:rPr lang="en-US" sz="2800" dirty="0"/>
              <a:t>Debarment/Suspension Certificate</a:t>
            </a:r>
          </a:p>
          <a:p>
            <a:pPr lvl="1"/>
            <a:r>
              <a:rPr lang="en-US" sz="2800" dirty="0"/>
              <a:t>Market Basket</a:t>
            </a:r>
          </a:p>
        </p:txBody>
      </p:sp>
      <p:sp>
        <p:nvSpPr>
          <p:cNvPr id="4" name="Slide Number Placeholder 3">
            <a:extLst>
              <a:ext uri="{FF2B5EF4-FFF2-40B4-BE49-F238E27FC236}">
                <a16:creationId xmlns:a16="http://schemas.microsoft.com/office/drawing/2014/main" id="{598CDDF7-FB48-44AE-AE1A-65C35ABA3D7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76482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4173-2BCA-475A-B787-709802949955}"/>
              </a:ext>
            </a:extLst>
          </p:cNvPr>
          <p:cNvSpPr>
            <a:spLocks noGrp="1"/>
          </p:cNvSpPr>
          <p:nvPr>
            <p:ph type="title"/>
          </p:nvPr>
        </p:nvSpPr>
        <p:spPr/>
        <p:txBody>
          <a:bodyPr/>
          <a:lstStyle/>
          <a:p>
            <a:r>
              <a:rPr lang="en-US" dirty="0"/>
              <a:t>Formal procurement (Invitation for bid (IFB) or request for proposal (RFP)</a:t>
            </a:r>
          </a:p>
        </p:txBody>
      </p:sp>
      <p:sp>
        <p:nvSpPr>
          <p:cNvPr id="3" name="Content Placeholder 2">
            <a:extLst>
              <a:ext uri="{FF2B5EF4-FFF2-40B4-BE49-F238E27FC236}">
                <a16:creationId xmlns:a16="http://schemas.microsoft.com/office/drawing/2014/main" id="{19B0689C-94C3-4010-BE81-6001C794CB74}"/>
              </a:ext>
            </a:extLst>
          </p:cNvPr>
          <p:cNvSpPr>
            <a:spLocks noGrp="1"/>
          </p:cNvSpPr>
          <p:nvPr>
            <p:ph idx="1"/>
          </p:nvPr>
        </p:nvSpPr>
        <p:spPr>
          <a:xfrm>
            <a:off x="409741" y="1715956"/>
            <a:ext cx="11029615" cy="4768231"/>
          </a:xfrm>
        </p:spPr>
        <p:txBody>
          <a:bodyPr>
            <a:normAutofit/>
          </a:bodyPr>
          <a:lstStyle/>
          <a:p>
            <a:r>
              <a:rPr lang="en-US" sz="2800" dirty="0"/>
              <a:t>Purchase conditions</a:t>
            </a:r>
          </a:p>
          <a:p>
            <a:pPr lvl="1"/>
            <a:r>
              <a:rPr lang="en-US" sz="2800" dirty="0"/>
              <a:t>Buy American</a:t>
            </a:r>
          </a:p>
          <a:p>
            <a:pPr lvl="1"/>
            <a:r>
              <a:rPr lang="en-US" sz="2800" dirty="0"/>
              <a:t>Government surplus</a:t>
            </a:r>
          </a:p>
          <a:p>
            <a:pPr lvl="1"/>
            <a:r>
              <a:rPr lang="en-US" sz="2800" dirty="0"/>
              <a:t>Process to ensure no unnecessary or duplicate goods</a:t>
            </a:r>
          </a:p>
          <a:p>
            <a:pPr lvl="1"/>
            <a:r>
              <a:rPr lang="en-US" sz="2800" dirty="0"/>
              <a:t>Geographic or local preference</a:t>
            </a:r>
          </a:p>
          <a:p>
            <a:endParaRPr lang="en-US" dirty="0"/>
          </a:p>
        </p:txBody>
      </p:sp>
      <p:sp>
        <p:nvSpPr>
          <p:cNvPr id="4" name="Slide Number Placeholder 3">
            <a:extLst>
              <a:ext uri="{FF2B5EF4-FFF2-40B4-BE49-F238E27FC236}">
                <a16:creationId xmlns:a16="http://schemas.microsoft.com/office/drawing/2014/main" id="{2351A687-DA69-4C76-83FE-010D0FC5B296}"/>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053533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E90E-028A-4AED-A41F-768332B364C7}"/>
              </a:ext>
            </a:extLst>
          </p:cNvPr>
          <p:cNvSpPr>
            <a:spLocks noGrp="1"/>
          </p:cNvSpPr>
          <p:nvPr>
            <p:ph type="title"/>
          </p:nvPr>
        </p:nvSpPr>
        <p:spPr/>
        <p:txBody>
          <a:bodyPr/>
          <a:lstStyle/>
          <a:p>
            <a:r>
              <a:rPr lang="en-US" dirty="0"/>
              <a:t>Formal procurement (Invitation for bid (IFB) or request for proposal (RFP)</a:t>
            </a:r>
          </a:p>
        </p:txBody>
      </p:sp>
      <p:sp>
        <p:nvSpPr>
          <p:cNvPr id="3" name="Content Placeholder 2">
            <a:extLst>
              <a:ext uri="{FF2B5EF4-FFF2-40B4-BE49-F238E27FC236}">
                <a16:creationId xmlns:a16="http://schemas.microsoft.com/office/drawing/2014/main" id="{BFAE312B-B853-4624-B6F2-339DFD4C685B}"/>
              </a:ext>
            </a:extLst>
          </p:cNvPr>
          <p:cNvSpPr>
            <a:spLocks noGrp="1"/>
          </p:cNvSpPr>
          <p:nvPr>
            <p:ph idx="1"/>
          </p:nvPr>
        </p:nvSpPr>
        <p:spPr>
          <a:xfrm>
            <a:off x="581192" y="2180496"/>
            <a:ext cx="11029615" cy="4140766"/>
          </a:xfrm>
        </p:spPr>
        <p:txBody>
          <a:bodyPr>
            <a:normAutofit/>
          </a:bodyPr>
          <a:lstStyle/>
          <a:p>
            <a:pPr lvl="1"/>
            <a:r>
              <a:rPr lang="en-US" sz="2800" dirty="0"/>
              <a:t>SFSP requirement: local agency must include a procedure for notifying the State Agency of day, time and place of bid opening</a:t>
            </a:r>
          </a:p>
          <a:p>
            <a:pPr lvl="1"/>
            <a:r>
              <a:rPr lang="en-US" sz="2800" dirty="0"/>
              <a:t>Description of contract monitoring process, including auditing</a:t>
            </a:r>
          </a:p>
          <a:p>
            <a:pPr lvl="1"/>
            <a:r>
              <a:rPr lang="en-US" sz="2800" dirty="0"/>
              <a:t>Rebates, discounts, refunds</a:t>
            </a:r>
          </a:p>
          <a:p>
            <a:pPr lvl="1"/>
            <a:r>
              <a:rPr lang="en-US" sz="2800" dirty="0"/>
              <a:t>Communication methods for bid responses</a:t>
            </a:r>
          </a:p>
          <a:p>
            <a:pPr lvl="1"/>
            <a:r>
              <a:rPr lang="en-US" sz="2800" dirty="0"/>
              <a:t>Who is responsible for awarding and monitoring contracts</a:t>
            </a:r>
          </a:p>
          <a:p>
            <a:pPr lvl="1"/>
            <a:r>
              <a:rPr lang="en-US" sz="2800" dirty="0"/>
              <a:t>Award criteria</a:t>
            </a:r>
          </a:p>
          <a:p>
            <a:endParaRPr lang="en-US" dirty="0"/>
          </a:p>
        </p:txBody>
      </p:sp>
      <p:sp>
        <p:nvSpPr>
          <p:cNvPr id="4" name="Slide Number Placeholder 3">
            <a:extLst>
              <a:ext uri="{FF2B5EF4-FFF2-40B4-BE49-F238E27FC236}">
                <a16:creationId xmlns:a16="http://schemas.microsoft.com/office/drawing/2014/main" id="{038BEDC4-3F7B-45D5-A965-2BB46365900A}"/>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29499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45A6-0F54-49A6-AB60-4D99BCDB0EF3}"/>
              </a:ext>
            </a:extLst>
          </p:cNvPr>
          <p:cNvSpPr>
            <a:spLocks noGrp="1"/>
          </p:cNvSpPr>
          <p:nvPr>
            <p:ph type="title"/>
          </p:nvPr>
        </p:nvSpPr>
        <p:spPr>
          <a:xfrm>
            <a:off x="581192" y="702156"/>
            <a:ext cx="11029616" cy="1013800"/>
          </a:xfrm>
        </p:spPr>
        <p:txBody>
          <a:bodyPr/>
          <a:lstStyle/>
          <a:p>
            <a:r>
              <a:rPr lang="en-US" dirty="0"/>
              <a:t>Formal procurement </a:t>
            </a:r>
            <a:br>
              <a:rPr lang="en-US" dirty="0"/>
            </a:br>
            <a:r>
              <a:rPr lang="en-US" dirty="0"/>
              <a:t>Invitation for bid (IFB) or request for proposal (RFP)</a:t>
            </a:r>
          </a:p>
        </p:txBody>
      </p:sp>
      <p:sp>
        <p:nvSpPr>
          <p:cNvPr id="3" name="Content Placeholder 2">
            <a:extLst>
              <a:ext uri="{FF2B5EF4-FFF2-40B4-BE49-F238E27FC236}">
                <a16:creationId xmlns:a16="http://schemas.microsoft.com/office/drawing/2014/main" id="{575C14C9-0F60-468A-A3A9-3F52E083AE96}"/>
              </a:ext>
            </a:extLst>
          </p:cNvPr>
          <p:cNvSpPr>
            <a:spLocks noGrp="1"/>
          </p:cNvSpPr>
          <p:nvPr>
            <p:ph idx="1"/>
          </p:nvPr>
        </p:nvSpPr>
        <p:spPr/>
        <p:txBody>
          <a:bodyPr>
            <a:normAutofit/>
          </a:bodyPr>
          <a:lstStyle/>
          <a:p>
            <a:r>
              <a:rPr lang="en-US" sz="2800" dirty="0"/>
              <a:t>Criteria for awarding contract</a:t>
            </a:r>
          </a:p>
          <a:p>
            <a:pPr lvl="1"/>
            <a:r>
              <a:rPr lang="en-US" sz="2800" dirty="0"/>
              <a:t>IFB: Price is only consideration</a:t>
            </a:r>
          </a:p>
          <a:p>
            <a:pPr lvl="1"/>
            <a:r>
              <a:rPr lang="en-US" sz="2800" dirty="0"/>
              <a:t>RFP: Price must be primary consideration, the solicitation score card defines other criteria</a:t>
            </a:r>
          </a:p>
          <a:p>
            <a:r>
              <a:rPr lang="en-US" sz="2800" dirty="0"/>
              <a:t>Awarded to responsive, responsible, and most advantageous bid response</a:t>
            </a:r>
          </a:p>
        </p:txBody>
      </p:sp>
      <p:sp>
        <p:nvSpPr>
          <p:cNvPr id="4" name="Slide Number Placeholder 3">
            <a:extLst>
              <a:ext uri="{FF2B5EF4-FFF2-40B4-BE49-F238E27FC236}">
                <a16:creationId xmlns:a16="http://schemas.microsoft.com/office/drawing/2014/main" id="{0FB77DA1-1088-4047-9F94-A5A4E940335A}"/>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13535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3D7E-9372-420D-BA4B-23A7F26714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DCA51D-5EB1-4D86-A014-1DB48EDF564B}"/>
              </a:ext>
            </a:extLst>
          </p:cNvPr>
          <p:cNvSpPr>
            <a:spLocks noGrp="1"/>
          </p:cNvSpPr>
          <p:nvPr>
            <p:ph idx="1"/>
          </p:nvPr>
        </p:nvSpPr>
        <p:spPr/>
        <p:txBody>
          <a:bodyPr/>
          <a:lstStyle/>
          <a:p>
            <a:r>
              <a:rPr lang="en-US" sz="2800" dirty="0"/>
              <a:t>Person responsible for compliance and monitoring</a:t>
            </a:r>
          </a:p>
          <a:p>
            <a:r>
              <a:rPr lang="en-US" sz="2800" dirty="0"/>
              <a:t>Define substitution procedures</a:t>
            </a:r>
          </a:p>
          <a:p>
            <a:r>
              <a:rPr lang="en-US" sz="2800" dirty="0"/>
              <a:t>Define person responsible for keeping all procurement documentation</a:t>
            </a:r>
          </a:p>
          <a:p>
            <a:r>
              <a:rPr lang="en-US" sz="2800" dirty="0"/>
              <a:t>Don’t forget to turn your IFB or RFP solicitation and winning bid response into a contract that is signed by the local agency and the distributor or vendor</a:t>
            </a:r>
          </a:p>
          <a:p>
            <a:endParaRPr lang="en-US" dirty="0"/>
          </a:p>
        </p:txBody>
      </p:sp>
      <p:sp>
        <p:nvSpPr>
          <p:cNvPr id="4" name="Slide Number Placeholder 3">
            <a:extLst>
              <a:ext uri="{FF2B5EF4-FFF2-40B4-BE49-F238E27FC236}">
                <a16:creationId xmlns:a16="http://schemas.microsoft.com/office/drawing/2014/main" id="{73001F16-A168-47E0-9742-6DF526981D4B}"/>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043722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FF48-913F-4921-925F-2A4A60901C45}"/>
              </a:ext>
            </a:extLst>
          </p:cNvPr>
          <p:cNvSpPr>
            <a:spLocks noGrp="1"/>
          </p:cNvSpPr>
          <p:nvPr>
            <p:ph type="title"/>
          </p:nvPr>
        </p:nvSpPr>
        <p:spPr/>
        <p:txBody>
          <a:bodyPr/>
          <a:lstStyle/>
          <a:p>
            <a:r>
              <a:rPr lang="en-US" dirty="0"/>
              <a:t>Other provisions</a:t>
            </a:r>
          </a:p>
        </p:txBody>
      </p:sp>
      <p:sp>
        <p:nvSpPr>
          <p:cNvPr id="3" name="Content Placeholder 2">
            <a:extLst>
              <a:ext uri="{FF2B5EF4-FFF2-40B4-BE49-F238E27FC236}">
                <a16:creationId xmlns:a16="http://schemas.microsoft.com/office/drawing/2014/main" id="{2E7A9644-9849-4F69-9E13-2593A117EF26}"/>
              </a:ext>
            </a:extLst>
          </p:cNvPr>
          <p:cNvSpPr>
            <a:spLocks noGrp="1"/>
          </p:cNvSpPr>
          <p:nvPr>
            <p:ph idx="1"/>
          </p:nvPr>
        </p:nvSpPr>
        <p:spPr/>
        <p:txBody>
          <a:bodyPr>
            <a:normAutofit/>
          </a:bodyPr>
          <a:lstStyle/>
          <a:p>
            <a:r>
              <a:rPr lang="en-US" sz="2800" dirty="0"/>
              <a:t>Process for testing new products</a:t>
            </a:r>
          </a:p>
          <a:p>
            <a:r>
              <a:rPr lang="en-US" sz="2800" dirty="0"/>
              <a:t>Who is responsible for review transactions</a:t>
            </a:r>
          </a:p>
          <a:p>
            <a:r>
              <a:rPr lang="en-US" sz="2800" dirty="0"/>
              <a:t>Payment/invoice process and timelines</a:t>
            </a:r>
          </a:p>
          <a:p>
            <a:r>
              <a:rPr lang="en-US" sz="2800" dirty="0"/>
              <a:t>How will product specifications be updated</a:t>
            </a:r>
          </a:p>
          <a:p>
            <a:r>
              <a:rPr lang="en-US" sz="2800" dirty="0"/>
              <a:t>What is procedure if product is not as specified or substituted</a:t>
            </a:r>
          </a:p>
          <a:p>
            <a:r>
              <a:rPr lang="en-US" sz="2800" dirty="0"/>
              <a:t>Code of Conduct</a:t>
            </a:r>
          </a:p>
        </p:txBody>
      </p:sp>
      <p:sp>
        <p:nvSpPr>
          <p:cNvPr id="4" name="Slide Number Placeholder 3">
            <a:extLst>
              <a:ext uri="{FF2B5EF4-FFF2-40B4-BE49-F238E27FC236}">
                <a16:creationId xmlns:a16="http://schemas.microsoft.com/office/drawing/2014/main" id="{1E510378-FF96-47DF-9C71-0D5F45C7F69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00416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8892-1D03-4EFF-A41F-CD6385B49795}"/>
              </a:ext>
            </a:extLst>
          </p:cNvPr>
          <p:cNvSpPr>
            <a:spLocks noGrp="1"/>
          </p:cNvSpPr>
          <p:nvPr>
            <p:ph type="title"/>
          </p:nvPr>
        </p:nvSpPr>
        <p:spPr/>
        <p:txBody>
          <a:bodyPr/>
          <a:lstStyle/>
          <a:p>
            <a:r>
              <a:rPr lang="en-US" dirty="0"/>
              <a:t>Other purchase Options</a:t>
            </a:r>
            <a:br>
              <a:rPr lang="en-US" dirty="0"/>
            </a:br>
            <a:r>
              <a:rPr lang="en-US" dirty="0"/>
              <a:t>Piggybacking</a:t>
            </a:r>
          </a:p>
        </p:txBody>
      </p:sp>
      <p:sp>
        <p:nvSpPr>
          <p:cNvPr id="3" name="Content Placeholder 2">
            <a:extLst>
              <a:ext uri="{FF2B5EF4-FFF2-40B4-BE49-F238E27FC236}">
                <a16:creationId xmlns:a16="http://schemas.microsoft.com/office/drawing/2014/main" id="{550B1BFD-64F6-442E-83EA-269BCB5E377A}"/>
              </a:ext>
            </a:extLst>
          </p:cNvPr>
          <p:cNvSpPr>
            <a:spLocks noGrp="1"/>
          </p:cNvSpPr>
          <p:nvPr>
            <p:ph idx="1"/>
          </p:nvPr>
        </p:nvSpPr>
        <p:spPr>
          <a:xfrm>
            <a:off x="581192" y="2328862"/>
            <a:ext cx="11029615" cy="4757737"/>
          </a:xfrm>
        </p:spPr>
        <p:txBody>
          <a:bodyPr>
            <a:normAutofit fontScale="92500"/>
          </a:bodyPr>
          <a:lstStyle/>
          <a:p>
            <a:r>
              <a:rPr lang="en-US" sz="2800" dirty="0"/>
              <a:t>Piggybacking onto another local agency or schools formal procurement – </a:t>
            </a:r>
          </a:p>
          <a:p>
            <a:pPr lvl="1"/>
            <a:r>
              <a:rPr lang="en-US" sz="2800" dirty="0"/>
              <a:t>The local agency/school must allow piggybacking in their contract terms</a:t>
            </a:r>
          </a:p>
          <a:p>
            <a:pPr lvl="1"/>
            <a:r>
              <a:rPr lang="en-US" sz="2800" dirty="0"/>
              <a:t>Document the reason why it is necessary </a:t>
            </a:r>
          </a:p>
          <a:p>
            <a:pPr lvl="1"/>
            <a:r>
              <a:rPr lang="en-US" sz="2800" dirty="0"/>
              <a:t>The addition of other local agencies or schools cannot result in a material change to the original contract. </a:t>
            </a:r>
          </a:p>
          <a:p>
            <a:pPr lvl="1"/>
            <a:r>
              <a:rPr lang="en-US" sz="2800" dirty="0"/>
              <a:t>Contract or agreement between purchasing agency and original agency to define roles and responsibilities</a:t>
            </a:r>
          </a:p>
          <a:p>
            <a:pPr lvl="1"/>
            <a:r>
              <a:rPr lang="en-US" sz="2800" dirty="0"/>
              <a:t>Approval from the distributor</a:t>
            </a:r>
          </a:p>
          <a:p>
            <a:pPr lvl="1"/>
            <a:r>
              <a:rPr lang="en-US" sz="2800" dirty="0"/>
              <a:t>Other options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C27F0B14-8EE2-4C02-AB27-683800DF698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55407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A817-AE3E-49F4-A28E-ED9EE1372B88}"/>
              </a:ext>
            </a:extLst>
          </p:cNvPr>
          <p:cNvSpPr>
            <a:spLocks noGrp="1"/>
          </p:cNvSpPr>
          <p:nvPr>
            <p:ph type="title"/>
          </p:nvPr>
        </p:nvSpPr>
        <p:spPr/>
        <p:txBody>
          <a:bodyPr/>
          <a:lstStyle/>
          <a:p>
            <a:r>
              <a:rPr lang="en-US" dirty="0"/>
              <a:t>Sole source</a:t>
            </a:r>
          </a:p>
        </p:txBody>
      </p:sp>
      <p:sp>
        <p:nvSpPr>
          <p:cNvPr id="3" name="Content Placeholder 2">
            <a:extLst>
              <a:ext uri="{FF2B5EF4-FFF2-40B4-BE49-F238E27FC236}">
                <a16:creationId xmlns:a16="http://schemas.microsoft.com/office/drawing/2014/main" id="{C00FB5FA-A03F-4617-83B2-AFD27A5C9D97}"/>
              </a:ext>
            </a:extLst>
          </p:cNvPr>
          <p:cNvSpPr>
            <a:spLocks noGrp="1"/>
          </p:cNvSpPr>
          <p:nvPr>
            <p:ph idx="1"/>
          </p:nvPr>
        </p:nvSpPr>
        <p:spPr>
          <a:xfrm>
            <a:off x="581192" y="1715956"/>
            <a:ext cx="11029615" cy="5142044"/>
          </a:xfrm>
        </p:spPr>
        <p:txBody>
          <a:bodyPr>
            <a:normAutofit/>
          </a:bodyPr>
          <a:lstStyle/>
          <a:p>
            <a:r>
              <a:rPr lang="en-US" sz="2800" dirty="0"/>
              <a:t>Request for sole source must be preapproved by the State Agency, CANS ***THIS IS REQUIRED***</a:t>
            </a:r>
          </a:p>
          <a:p>
            <a:r>
              <a:rPr lang="en-US" sz="2800" dirty="0"/>
              <a:t>Non-competitive negotiation</a:t>
            </a:r>
          </a:p>
          <a:p>
            <a:r>
              <a:rPr lang="en-US" sz="2800" dirty="0"/>
              <a:t>Only available from one vendor</a:t>
            </a:r>
          </a:p>
          <a:p>
            <a:r>
              <a:rPr lang="en-US" sz="2800" dirty="0"/>
              <a:t>Specification</a:t>
            </a:r>
          </a:p>
          <a:p>
            <a:r>
              <a:rPr lang="en-US" sz="2800" dirty="0"/>
              <a:t>Who is responsible </a:t>
            </a:r>
          </a:p>
          <a:p>
            <a:r>
              <a:rPr lang="en-US" sz="2800" dirty="0"/>
              <a:t>Other situations for non-competitive</a:t>
            </a:r>
          </a:p>
          <a:p>
            <a:endParaRPr lang="en-US" dirty="0"/>
          </a:p>
        </p:txBody>
      </p:sp>
      <p:sp>
        <p:nvSpPr>
          <p:cNvPr id="4" name="Slide Number Placeholder 3">
            <a:extLst>
              <a:ext uri="{FF2B5EF4-FFF2-40B4-BE49-F238E27FC236}">
                <a16:creationId xmlns:a16="http://schemas.microsoft.com/office/drawing/2014/main" id="{F652A81B-2923-42DD-9E70-330672FDE773}"/>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36446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5D3B-D937-417F-AD5A-9D27878722FC}"/>
              </a:ext>
            </a:extLst>
          </p:cNvPr>
          <p:cNvSpPr>
            <a:spLocks noGrp="1"/>
          </p:cNvSpPr>
          <p:nvPr>
            <p:ph type="title"/>
          </p:nvPr>
        </p:nvSpPr>
        <p:spPr/>
        <p:txBody>
          <a:bodyPr/>
          <a:lstStyle/>
          <a:p>
            <a:r>
              <a:rPr lang="en-US" dirty="0"/>
              <a:t>Emergency purchases</a:t>
            </a:r>
          </a:p>
        </p:txBody>
      </p:sp>
      <p:sp>
        <p:nvSpPr>
          <p:cNvPr id="3" name="Content Placeholder 2">
            <a:extLst>
              <a:ext uri="{FF2B5EF4-FFF2-40B4-BE49-F238E27FC236}">
                <a16:creationId xmlns:a16="http://schemas.microsoft.com/office/drawing/2014/main" id="{F8A9CEF8-D25F-4B54-BD26-3941DC85399B}"/>
              </a:ext>
            </a:extLst>
          </p:cNvPr>
          <p:cNvSpPr>
            <a:spLocks noGrp="1"/>
          </p:cNvSpPr>
          <p:nvPr>
            <p:ph idx="1"/>
          </p:nvPr>
        </p:nvSpPr>
        <p:spPr/>
        <p:txBody>
          <a:bodyPr/>
          <a:lstStyle/>
          <a:p>
            <a:r>
              <a:rPr lang="en-US" sz="2800" dirty="0"/>
              <a:t>Necessary to continue operation </a:t>
            </a:r>
          </a:p>
          <a:p>
            <a:r>
              <a:rPr lang="en-US" sz="2800" dirty="0"/>
              <a:t>Keep track</a:t>
            </a:r>
          </a:p>
          <a:p>
            <a:pPr lvl="1"/>
            <a:r>
              <a:rPr lang="en-US" sz="2800" dirty="0"/>
              <a:t>What it is</a:t>
            </a:r>
          </a:p>
          <a:p>
            <a:pPr lvl="1"/>
            <a:r>
              <a:rPr lang="en-US" sz="2800" dirty="0"/>
              <a:t>How much is cost</a:t>
            </a:r>
          </a:p>
          <a:p>
            <a:pPr lvl="1"/>
            <a:r>
              <a:rPr lang="en-US" sz="2800" dirty="0"/>
              <a:t>Who you bought it from</a:t>
            </a:r>
          </a:p>
          <a:p>
            <a:pPr lvl="1"/>
            <a:r>
              <a:rPr lang="en-US" sz="2800" dirty="0"/>
              <a:t>Reason it was an emergency purchase</a:t>
            </a:r>
          </a:p>
          <a:p>
            <a:endParaRPr lang="en-US" sz="2800" dirty="0"/>
          </a:p>
        </p:txBody>
      </p:sp>
      <p:sp>
        <p:nvSpPr>
          <p:cNvPr id="4" name="Slide Number Placeholder 3">
            <a:extLst>
              <a:ext uri="{FF2B5EF4-FFF2-40B4-BE49-F238E27FC236}">
                <a16:creationId xmlns:a16="http://schemas.microsoft.com/office/drawing/2014/main" id="{B23F356F-D5BE-4E92-97B8-4EF4DA7CF9B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61544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2226-7DE9-4583-A8C4-313B9534BC39}"/>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5E116986-DE5D-4DCE-BD24-2A6ADEF15CB5}"/>
              </a:ext>
            </a:extLst>
          </p:cNvPr>
          <p:cNvSpPr>
            <a:spLocks noGrp="1"/>
          </p:cNvSpPr>
          <p:nvPr>
            <p:ph idx="1"/>
          </p:nvPr>
        </p:nvSpPr>
        <p:spPr/>
        <p:txBody>
          <a:bodyPr/>
          <a:lstStyle/>
          <a:p>
            <a:r>
              <a:rPr lang="en-US" sz="2800" dirty="0"/>
              <a:t>Sole Source – Item only available from one vendor</a:t>
            </a:r>
          </a:p>
          <a:p>
            <a:r>
              <a:rPr lang="en-US" sz="2800" dirty="0"/>
              <a:t>CACFP – Child and Adult Care Food Program</a:t>
            </a:r>
          </a:p>
          <a:p>
            <a:r>
              <a:rPr lang="en-US" sz="2800" dirty="0"/>
              <a:t>SFSP – Summer Food Service Program</a:t>
            </a:r>
          </a:p>
          <a:p>
            <a:r>
              <a:rPr lang="en-US" sz="2800" dirty="0"/>
              <a:t>Piggybacking – Using another agencies bid to make your own purchases</a:t>
            </a:r>
          </a:p>
          <a:p>
            <a:r>
              <a:rPr lang="en-US" sz="2800" dirty="0"/>
              <a:t>CANS – Child and Adult Nutrition Services or the State Agency</a:t>
            </a:r>
          </a:p>
          <a:p>
            <a:endParaRPr lang="en-US" dirty="0"/>
          </a:p>
        </p:txBody>
      </p:sp>
      <p:sp>
        <p:nvSpPr>
          <p:cNvPr id="4" name="Slide Number Placeholder 3">
            <a:extLst>
              <a:ext uri="{FF2B5EF4-FFF2-40B4-BE49-F238E27FC236}">
                <a16:creationId xmlns:a16="http://schemas.microsoft.com/office/drawing/2014/main" id="{AD9F365E-614D-4D6E-8033-948E6B37948B}"/>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805067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3925-C50D-4552-BFAF-F4C6DE88204B}"/>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ECEA0340-65B7-4CD1-A650-80860A3D93AD}"/>
              </a:ext>
            </a:extLst>
          </p:cNvPr>
          <p:cNvSpPr>
            <a:spLocks noGrp="1"/>
          </p:cNvSpPr>
          <p:nvPr>
            <p:ph idx="1"/>
          </p:nvPr>
        </p:nvSpPr>
        <p:spPr>
          <a:xfrm>
            <a:off x="581192" y="2180496"/>
            <a:ext cx="11029615" cy="4863242"/>
          </a:xfrm>
        </p:spPr>
        <p:txBody>
          <a:bodyPr/>
          <a:lstStyle/>
          <a:p>
            <a:r>
              <a:rPr lang="en-US" sz="2800" dirty="0"/>
              <a:t>Write a procurement plan</a:t>
            </a:r>
          </a:p>
          <a:p>
            <a:r>
              <a:rPr lang="en-US" sz="2800" dirty="0"/>
              <a:t>Know what is in your procurement plan</a:t>
            </a:r>
          </a:p>
          <a:p>
            <a:r>
              <a:rPr lang="en-US" sz="2800" dirty="0"/>
              <a:t>Make updates as needed and review annually</a:t>
            </a:r>
          </a:p>
          <a:p>
            <a:r>
              <a:rPr lang="en-US" sz="2800" dirty="0"/>
              <a:t>Sign up for Check in With CANS monthly call and newsletter</a:t>
            </a:r>
          </a:p>
          <a:p>
            <a:r>
              <a:rPr lang="en-US" sz="2800" dirty="0"/>
              <a:t>Be pro-active</a:t>
            </a:r>
          </a:p>
          <a:p>
            <a:r>
              <a:rPr lang="en-US" sz="2800" dirty="0"/>
              <a:t>Don’t guess, call CANS with questions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4C4097-18C7-4BFF-8A29-25DE37462318}"/>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50164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A6A8-5CE7-45B5-8FD0-DFFA9E9ECA72}"/>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850EAB81-E9B4-4181-8786-987339E1983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246133" y="2235994"/>
            <a:ext cx="5231117" cy="3919850"/>
          </a:xfrm>
        </p:spPr>
      </p:pic>
      <p:sp>
        <p:nvSpPr>
          <p:cNvPr id="3" name="Slide Number Placeholder 2">
            <a:extLst>
              <a:ext uri="{FF2B5EF4-FFF2-40B4-BE49-F238E27FC236}">
                <a16:creationId xmlns:a16="http://schemas.microsoft.com/office/drawing/2014/main" id="{A715D7A7-B858-49D5-9E1D-FFB50A5D3D53}"/>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712621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DF71-09E3-4202-8ACF-EF3B68FDA31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93F960E-7F94-4B7F-AF08-43DD3D9BF2B4}"/>
              </a:ext>
            </a:extLst>
          </p:cNvPr>
          <p:cNvSpPr>
            <a:spLocks noGrp="1"/>
          </p:cNvSpPr>
          <p:nvPr>
            <p:ph idx="1"/>
          </p:nvPr>
        </p:nvSpPr>
        <p:spPr>
          <a:xfrm>
            <a:off x="581192" y="2019300"/>
            <a:ext cx="11029615" cy="4481513"/>
          </a:xfrm>
        </p:spPr>
        <p:txBody>
          <a:bodyPr>
            <a:noAutofit/>
          </a:bodyPr>
          <a:lstStyle/>
          <a:p>
            <a:r>
              <a:rPr lang="en-US" sz="2800" dirty="0"/>
              <a:t>Code of Federal Regulations 7 CFR Part 210.21 and 220.16</a:t>
            </a:r>
          </a:p>
          <a:p>
            <a:r>
              <a:rPr lang="en-US" sz="2800" dirty="0"/>
              <a:t>South Dakota Codified Law 5-18A-14 (Services)</a:t>
            </a:r>
          </a:p>
          <a:p>
            <a:r>
              <a:rPr lang="en-US" sz="2800" dirty="0"/>
              <a:t>South Dakota Codified Law 5-18A-14 and 22(12) (Supplies or Non-perishables)</a:t>
            </a:r>
          </a:p>
          <a:p>
            <a:r>
              <a:rPr lang="en-US" sz="2800" dirty="0"/>
              <a:t>State Agency, CAN office</a:t>
            </a:r>
          </a:p>
          <a:p>
            <a:pPr lvl="1"/>
            <a:r>
              <a:rPr lang="en-US" sz="2800" dirty="0"/>
              <a:t>Email: </a:t>
            </a:r>
            <a:r>
              <a:rPr lang="en-US" sz="2800" dirty="0">
                <a:hlinkClick r:id="rId3"/>
              </a:rPr>
              <a:t>DOE.SchoolLunch@state.sd.us</a:t>
            </a:r>
            <a:r>
              <a:rPr lang="en-US" sz="2800" dirty="0"/>
              <a:t> or </a:t>
            </a:r>
            <a:r>
              <a:rPr lang="en-US" sz="2800" dirty="0">
                <a:hlinkClick r:id="rId4"/>
              </a:rPr>
              <a:t>Geriann.Headrick@state.sd.us</a:t>
            </a:r>
            <a:endParaRPr lang="en-US" sz="2800" dirty="0"/>
          </a:p>
          <a:p>
            <a:pPr lvl="1"/>
            <a:r>
              <a:rPr lang="en-US" sz="2800" dirty="0"/>
              <a:t>Phone: 605-773-3413 or 605-773-4718</a:t>
            </a:r>
          </a:p>
          <a:p>
            <a:r>
              <a:rPr lang="en-US" sz="2800" dirty="0"/>
              <a:t>Other Agencies </a:t>
            </a:r>
          </a:p>
        </p:txBody>
      </p:sp>
      <p:sp>
        <p:nvSpPr>
          <p:cNvPr id="4" name="Slide Number Placeholder 3">
            <a:extLst>
              <a:ext uri="{FF2B5EF4-FFF2-40B4-BE49-F238E27FC236}">
                <a16:creationId xmlns:a16="http://schemas.microsoft.com/office/drawing/2014/main" id="{7D5DE4CF-BBCD-4DDC-8FEC-460E18C3C229}"/>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64436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8DD381-84D4-4003-AB2B-1C982FA905D5}"/>
              </a:ext>
            </a:extLst>
          </p:cNvPr>
          <p:cNvSpPr/>
          <p:nvPr/>
        </p:nvSpPr>
        <p:spPr>
          <a:xfrm>
            <a:off x="444500" y="606336"/>
            <a:ext cx="11264900" cy="1815882"/>
          </a:xfrm>
          <a:prstGeom prst="rect">
            <a:avLst/>
          </a:prstGeom>
        </p:spPr>
        <p:txBody>
          <a:bodyPr wrap="square">
            <a:spAutoFit/>
          </a:bodyPr>
          <a:lstStyle/>
          <a:p>
            <a:pPr algn="ctr"/>
            <a:r>
              <a:rPr lang="en-US" sz="2800" b="1" dirty="0"/>
              <a:t>Child Nutrition Procurement: </a:t>
            </a:r>
            <a:br>
              <a:rPr lang="en-US" sz="2800" b="1" dirty="0"/>
            </a:br>
            <a:r>
              <a:rPr lang="en-US" sz="2800" b="1" dirty="0"/>
              <a:t>Procurement Plan</a:t>
            </a:r>
            <a:br>
              <a:rPr lang="en-US" sz="2800" b="1" dirty="0"/>
            </a:br>
            <a:r>
              <a:rPr lang="en-US" sz="2800" b="1" dirty="0"/>
              <a:t>December 2018</a:t>
            </a:r>
            <a:br>
              <a:rPr lang="en-US" sz="2800" dirty="0"/>
            </a:br>
            <a:endParaRPr lang="en-US" sz="2800" dirty="0"/>
          </a:p>
        </p:txBody>
      </p:sp>
      <p:sp>
        <p:nvSpPr>
          <p:cNvPr id="3" name="Rectangle 2">
            <a:extLst>
              <a:ext uri="{FF2B5EF4-FFF2-40B4-BE49-F238E27FC236}">
                <a16:creationId xmlns:a16="http://schemas.microsoft.com/office/drawing/2014/main" id="{D79839AA-DC54-4D34-9224-B2BE35C34618}"/>
              </a:ext>
            </a:extLst>
          </p:cNvPr>
          <p:cNvSpPr/>
          <p:nvPr/>
        </p:nvSpPr>
        <p:spPr>
          <a:xfrm>
            <a:off x="355600" y="2422218"/>
            <a:ext cx="11176000" cy="3991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4562F7-1893-4E05-AB84-3FA916FE247C}"/>
              </a:ext>
            </a:extLst>
          </p:cNvPr>
          <p:cNvSpPr txBox="1"/>
          <p:nvPr/>
        </p:nvSpPr>
        <p:spPr>
          <a:xfrm>
            <a:off x="660400" y="2615932"/>
            <a:ext cx="10388600" cy="3785652"/>
          </a:xfrm>
          <a:prstGeom prst="rect">
            <a:avLst/>
          </a:prstGeom>
          <a:noFill/>
        </p:spPr>
        <p:txBody>
          <a:bodyPr wrap="square" rtlCol="0">
            <a:spAutoFit/>
          </a:bodyPr>
          <a:lstStyle/>
          <a:p>
            <a:pPr algn="ctr"/>
            <a:r>
              <a:rPr lang="en-US" sz="2000" b="1" dirty="0"/>
              <a:t>Training Certificate</a:t>
            </a:r>
          </a:p>
          <a:p>
            <a:pPr algn="ctr"/>
            <a:r>
              <a:rPr lang="en-US" sz="2000" dirty="0"/>
              <a:t>60 minutes in </a:t>
            </a:r>
          </a:p>
          <a:p>
            <a:pPr algn="ctr"/>
            <a:r>
              <a:rPr lang="en-US" sz="2000" dirty="0"/>
              <a:t>Key Area 2: Operations</a:t>
            </a:r>
          </a:p>
          <a:p>
            <a:pPr algn="ctr"/>
            <a:r>
              <a:rPr lang="en-US" sz="2000" dirty="0"/>
              <a:t>2400 Purchasing/Procurement</a:t>
            </a:r>
          </a:p>
          <a:p>
            <a:pPr algn="ctr"/>
            <a:endParaRPr lang="en-US" sz="2000" dirty="0"/>
          </a:p>
          <a:p>
            <a:pPr algn="ctr"/>
            <a:r>
              <a:rPr lang="en-US" sz="2000" dirty="0"/>
              <a:t>Key Area 3: Administration</a:t>
            </a:r>
          </a:p>
          <a:p>
            <a:pPr algn="ctr"/>
            <a:r>
              <a:rPr lang="en-US" sz="2000" dirty="0"/>
              <a:t>3320 Compliance with Regulations/Policies</a:t>
            </a:r>
          </a:p>
          <a:p>
            <a:pPr algn="ctr"/>
            <a:r>
              <a:rPr lang="en-US" sz="2000" dirty="0"/>
              <a:t>3520 Equipment Purchasing and Maintenance</a:t>
            </a:r>
          </a:p>
          <a:p>
            <a:pPr algn="ctr"/>
            <a:endParaRPr lang="en-US" sz="2000" dirty="0"/>
          </a:p>
          <a:p>
            <a:r>
              <a:rPr lang="en-US" sz="2000" dirty="0"/>
              <a:t>Name:											Date: December 12, 2018</a:t>
            </a:r>
          </a:p>
          <a:p>
            <a:endParaRPr lang="en-US" sz="2000" dirty="0"/>
          </a:p>
          <a:p>
            <a:endParaRPr lang="en-US" sz="2000" dirty="0"/>
          </a:p>
        </p:txBody>
      </p:sp>
      <p:pic>
        <p:nvPicPr>
          <p:cNvPr id="6" name="Picture 2">
            <a:extLst>
              <a:ext uri="{FF2B5EF4-FFF2-40B4-BE49-F238E27FC236}">
                <a16:creationId xmlns:a16="http://schemas.microsoft.com/office/drawing/2014/main" id="{28749B20-B551-4A87-B4B2-81C667044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5903602"/>
            <a:ext cx="3657600" cy="6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3BDD698B-3390-41C8-B9B1-91D00966E89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55161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6C68-AAAA-4F15-803C-659F25517E1E}"/>
              </a:ext>
            </a:extLst>
          </p:cNvPr>
          <p:cNvSpPr>
            <a:spLocks noGrp="1"/>
          </p:cNvSpPr>
          <p:nvPr>
            <p:ph type="title"/>
          </p:nvPr>
        </p:nvSpPr>
        <p:spPr/>
        <p:txBody>
          <a:bodyPr/>
          <a:lstStyle/>
          <a:p>
            <a:r>
              <a:rPr lang="en-US" dirty="0"/>
              <a:t>How to begin	</a:t>
            </a:r>
          </a:p>
        </p:txBody>
      </p:sp>
      <p:sp>
        <p:nvSpPr>
          <p:cNvPr id="3" name="Content Placeholder 2">
            <a:extLst>
              <a:ext uri="{FF2B5EF4-FFF2-40B4-BE49-F238E27FC236}">
                <a16:creationId xmlns:a16="http://schemas.microsoft.com/office/drawing/2014/main" id="{DB438E79-5209-4E5F-B48D-00CEE3050910}"/>
              </a:ext>
            </a:extLst>
          </p:cNvPr>
          <p:cNvSpPr>
            <a:spLocks noGrp="1"/>
          </p:cNvSpPr>
          <p:nvPr>
            <p:ph idx="1"/>
          </p:nvPr>
        </p:nvSpPr>
        <p:spPr/>
        <p:txBody>
          <a:bodyPr/>
          <a:lstStyle/>
          <a:p>
            <a:r>
              <a:rPr lang="en-US" sz="2800" dirty="0"/>
              <a:t>Procurement Plan Example – found at </a:t>
            </a:r>
            <a:r>
              <a:rPr lang="en-US" sz="2800" dirty="0">
                <a:hlinkClick r:id="rId3"/>
              </a:rPr>
              <a:t>https://doe.sd.gov/cans/</a:t>
            </a:r>
            <a:r>
              <a:rPr lang="en-US" sz="2800" dirty="0"/>
              <a:t> under Procurement</a:t>
            </a:r>
          </a:p>
          <a:p>
            <a:pPr lvl="1"/>
            <a:r>
              <a:rPr lang="en-US" sz="2800" dirty="0"/>
              <a:t>Labeled as Procurement Plan Example</a:t>
            </a:r>
          </a:p>
          <a:p>
            <a:endParaRPr lang="en-US" dirty="0"/>
          </a:p>
        </p:txBody>
      </p:sp>
      <p:sp>
        <p:nvSpPr>
          <p:cNvPr id="4" name="Slide Number Placeholder 3">
            <a:extLst>
              <a:ext uri="{FF2B5EF4-FFF2-40B4-BE49-F238E27FC236}">
                <a16:creationId xmlns:a16="http://schemas.microsoft.com/office/drawing/2014/main" id="{C1865762-FABE-486D-BFD9-D71144B642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04398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13D5-2E72-4EA1-A221-BC12D46CCA18}"/>
              </a:ext>
            </a:extLst>
          </p:cNvPr>
          <p:cNvSpPr>
            <a:spLocks noGrp="1"/>
          </p:cNvSpPr>
          <p:nvPr>
            <p:ph type="title"/>
          </p:nvPr>
        </p:nvSpPr>
        <p:spPr/>
        <p:txBody>
          <a:bodyPr/>
          <a:lstStyle/>
          <a:p>
            <a:r>
              <a:rPr lang="en-US" dirty="0"/>
              <a:t>Thresholds</a:t>
            </a:r>
          </a:p>
        </p:txBody>
      </p:sp>
      <p:sp>
        <p:nvSpPr>
          <p:cNvPr id="3" name="Content Placeholder 2">
            <a:extLst>
              <a:ext uri="{FF2B5EF4-FFF2-40B4-BE49-F238E27FC236}">
                <a16:creationId xmlns:a16="http://schemas.microsoft.com/office/drawing/2014/main" id="{59F222D2-02C9-4673-B524-9AE91828B8C7}"/>
              </a:ext>
            </a:extLst>
          </p:cNvPr>
          <p:cNvSpPr>
            <a:spLocks noGrp="1"/>
          </p:cNvSpPr>
          <p:nvPr>
            <p:ph idx="1"/>
          </p:nvPr>
        </p:nvSpPr>
        <p:spPr/>
        <p:txBody>
          <a:bodyPr>
            <a:noAutofit/>
          </a:bodyPr>
          <a:lstStyle/>
          <a:p>
            <a:r>
              <a:rPr lang="en-US" sz="2800" dirty="0"/>
              <a:t>Local – Does your Local Agency or School have one?</a:t>
            </a:r>
          </a:p>
          <a:p>
            <a:r>
              <a:rPr lang="en-US" sz="2800" dirty="0"/>
              <a:t>State – Supplies and Services</a:t>
            </a:r>
          </a:p>
          <a:p>
            <a:pPr lvl="1"/>
            <a:r>
              <a:rPr lang="en-US" sz="2800" dirty="0"/>
              <a:t>$25,000 or less</a:t>
            </a:r>
          </a:p>
          <a:p>
            <a:r>
              <a:rPr lang="en-US" sz="2800" dirty="0"/>
              <a:t>Federal – Perishable Food</a:t>
            </a:r>
          </a:p>
          <a:p>
            <a:pPr lvl="1"/>
            <a:r>
              <a:rPr lang="en-US" sz="2800" dirty="0"/>
              <a:t>Micro-purchasing - $10,000 or less</a:t>
            </a:r>
          </a:p>
          <a:p>
            <a:pPr lvl="1"/>
            <a:r>
              <a:rPr lang="en-US" sz="2800" dirty="0"/>
              <a:t>Informal - $250,000 or less</a:t>
            </a:r>
          </a:p>
          <a:p>
            <a:pPr lvl="1"/>
            <a:r>
              <a:rPr lang="en-US" sz="2800" dirty="0"/>
              <a:t>Formal - $250,000 or more</a:t>
            </a:r>
          </a:p>
        </p:txBody>
      </p:sp>
      <p:sp>
        <p:nvSpPr>
          <p:cNvPr id="4" name="Slide Number Placeholder 3">
            <a:extLst>
              <a:ext uri="{FF2B5EF4-FFF2-40B4-BE49-F238E27FC236}">
                <a16:creationId xmlns:a16="http://schemas.microsoft.com/office/drawing/2014/main" id="{1528807A-F005-48C8-9A99-BB9CCEF5847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5322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94C3-6585-4860-910B-01CD15CEC3D0}"/>
              </a:ext>
            </a:extLst>
          </p:cNvPr>
          <p:cNvSpPr>
            <a:spLocks noGrp="1"/>
          </p:cNvSpPr>
          <p:nvPr>
            <p:ph type="title"/>
          </p:nvPr>
        </p:nvSpPr>
        <p:spPr/>
        <p:txBody>
          <a:bodyPr/>
          <a:lstStyle/>
          <a:p>
            <a:r>
              <a:rPr lang="en-US" dirty="0"/>
              <a:t>Procurement</a:t>
            </a:r>
          </a:p>
        </p:txBody>
      </p:sp>
      <p:sp>
        <p:nvSpPr>
          <p:cNvPr id="3" name="Content Placeholder 2">
            <a:extLst>
              <a:ext uri="{FF2B5EF4-FFF2-40B4-BE49-F238E27FC236}">
                <a16:creationId xmlns:a16="http://schemas.microsoft.com/office/drawing/2014/main" id="{602176F4-23E3-4AF8-8B63-312E060A3FA9}"/>
              </a:ext>
            </a:extLst>
          </p:cNvPr>
          <p:cNvSpPr>
            <a:spLocks noGrp="1"/>
          </p:cNvSpPr>
          <p:nvPr>
            <p:ph idx="1"/>
          </p:nvPr>
        </p:nvSpPr>
        <p:spPr/>
        <p:txBody>
          <a:bodyPr/>
          <a:lstStyle/>
          <a:p>
            <a:r>
              <a:rPr lang="en-US" sz="2800" dirty="0"/>
              <a:t>All purchases made using federal funds must be </a:t>
            </a:r>
          </a:p>
          <a:p>
            <a:pPr lvl="1"/>
            <a:r>
              <a:rPr lang="en-US" sz="2800" dirty="0"/>
              <a:t>Fair </a:t>
            </a:r>
          </a:p>
          <a:p>
            <a:pPr lvl="1"/>
            <a:r>
              <a:rPr lang="en-US" sz="2800" dirty="0"/>
              <a:t>Open</a:t>
            </a:r>
          </a:p>
          <a:p>
            <a:pPr lvl="1"/>
            <a:r>
              <a:rPr lang="en-US" sz="2800" dirty="0"/>
              <a:t>To promote competition</a:t>
            </a:r>
          </a:p>
          <a:p>
            <a:pPr lvl="1"/>
            <a:r>
              <a:rPr lang="en-US" sz="2800" dirty="0"/>
              <a:t>Transparent</a:t>
            </a:r>
          </a:p>
          <a:p>
            <a:endParaRPr lang="en-US" sz="2800" dirty="0"/>
          </a:p>
          <a:p>
            <a:pPr lvl="1"/>
            <a:endParaRPr lang="en-US" dirty="0"/>
          </a:p>
        </p:txBody>
      </p:sp>
      <p:sp>
        <p:nvSpPr>
          <p:cNvPr id="4" name="Slide Number Placeholder 3">
            <a:extLst>
              <a:ext uri="{FF2B5EF4-FFF2-40B4-BE49-F238E27FC236}">
                <a16:creationId xmlns:a16="http://schemas.microsoft.com/office/drawing/2014/main" id="{6D9F9DC6-2C3F-499D-939C-804429AC882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81537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D590-4DB5-405C-A458-E71CABE05301}"/>
              </a:ext>
            </a:extLst>
          </p:cNvPr>
          <p:cNvSpPr>
            <a:spLocks noGrp="1"/>
          </p:cNvSpPr>
          <p:nvPr>
            <p:ph type="title"/>
          </p:nvPr>
        </p:nvSpPr>
        <p:spPr/>
        <p:txBody>
          <a:bodyPr/>
          <a:lstStyle/>
          <a:p>
            <a:r>
              <a:rPr lang="en-US" dirty="0"/>
              <a:t>Procurement</a:t>
            </a:r>
          </a:p>
        </p:txBody>
      </p:sp>
      <p:sp>
        <p:nvSpPr>
          <p:cNvPr id="3" name="Content Placeholder 2">
            <a:extLst>
              <a:ext uri="{FF2B5EF4-FFF2-40B4-BE49-F238E27FC236}">
                <a16:creationId xmlns:a16="http://schemas.microsoft.com/office/drawing/2014/main" id="{7702923D-12E0-4D5E-9E26-F835BAEFAEB4}"/>
              </a:ext>
            </a:extLst>
          </p:cNvPr>
          <p:cNvSpPr>
            <a:spLocks noGrp="1"/>
          </p:cNvSpPr>
          <p:nvPr>
            <p:ph idx="1"/>
          </p:nvPr>
        </p:nvSpPr>
        <p:spPr/>
        <p:txBody>
          <a:bodyPr/>
          <a:lstStyle/>
          <a:p>
            <a:r>
              <a:rPr lang="en-US" sz="2800" dirty="0"/>
              <a:t>Avoid unfair practices like: </a:t>
            </a:r>
          </a:p>
          <a:p>
            <a:pPr lvl="1"/>
            <a:r>
              <a:rPr lang="en-US" sz="2800" dirty="0"/>
              <a:t>During purchase process or finding a vendor, it is not ethical to discuss the competition with potential vendors</a:t>
            </a:r>
          </a:p>
          <a:p>
            <a:pPr lvl="1"/>
            <a:r>
              <a:rPr lang="en-US" sz="2800" dirty="0"/>
              <a:t>Vendors/distributors cannot write specification or any part of the solicitation documents</a:t>
            </a:r>
          </a:p>
          <a:p>
            <a:r>
              <a:rPr lang="en-US" sz="2800" dirty="0"/>
              <a:t>Be sure to follow your schools code of conduct/ethics</a:t>
            </a:r>
          </a:p>
          <a:p>
            <a:endParaRPr lang="en-US" dirty="0"/>
          </a:p>
        </p:txBody>
      </p:sp>
      <p:sp>
        <p:nvSpPr>
          <p:cNvPr id="4" name="Slide Number Placeholder 3">
            <a:extLst>
              <a:ext uri="{FF2B5EF4-FFF2-40B4-BE49-F238E27FC236}">
                <a16:creationId xmlns:a16="http://schemas.microsoft.com/office/drawing/2014/main" id="{F91C779D-73EF-4C32-A870-7312F59B392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7450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7310-A5FE-463C-B634-3B4A9E3976E5}"/>
              </a:ext>
            </a:extLst>
          </p:cNvPr>
          <p:cNvSpPr>
            <a:spLocks noGrp="1"/>
          </p:cNvSpPr>
          <p:nvPr>
            <p:ph type="title"/>
          </p:nvPr>
        </p:nvSpPr>
        <p:spPr/>
        <p:txBody>
          <a:bodyPr/>
          <a:lstStyle/>
          <a:p>
            <a:r>
              <a:rPr lang="en-US" dirty="0"/>
              <a:t>Buy American	</a:t>
            </a:r>
          </a:p>
        </p:txBody>
      </p:sp>
      <p:sp>
        <p:nvSpPr>
          <p:cNvPr id="3" name="Content Placeholder 2">
            <a:extLst>
              <a:ext uri="{FF2B5EF4-FFF2-40B4-BE49-F238E27FC236}">
                <a16:creationId xmlns:a16="http://schemas.microsoft.com/office/drawing/2014/main" id="{A4408262-A044-4EC3-B803-D306403430BD}"/>
              </a:ext>
            </a:extLst>
          </p:cNvPr>
          <p:cNvSpPr>
            <a:spLocks noGrp="1"/>
          </p:cNvSpPr>
          <p:nvPr>
            <p:ph idx="1"/>
          </p:nvPr>
        </p:nvSpPr>
        <p:spPr>
          <a:xfrm>
            <a:off x="581192" y="2180496"/>
            <a:ext cx="11029615" cy="4263167"/>
          </a:xfrm>
        </p:spPr>
        <p:txBody>
          <a:bodyPr>
            <a:noAutofit/>
          </a:bodyPr>
          <a:lstStyle/>
          <a:p>
            <a:r>
              <a:rPr lang="en-US" sz="2800" dirty="0"/>
              <a:t>Schools and agencies are required to purchase domestic, to the maximum extent possible</a:t>
            </a:r>
          </a:p>
          <a:p>
            <a:pPr lvl="1"/>
            <a:r>
              <a:rPr lang="en-US" sz="2800" dirty="0"/>
              <a:t>This is not required of CACFP or SFSP</a:t>
            </a:r>
          </a:p>
          <a:p>
            <a:r>
              <a:rPr lang="en-US" sz="2800" dirty="0"/>
              <a:t>Grown in the United States</a:t>
            </a:r>
          </a:p>
          <a:p>
            <a:pPr marL="324000" lvl="1" indent="0">
              <a:buNone/>
            </a:pPr>
            <a:r>
              <a:rPr lang="en-US" sz="2800" dirty="0"/>
              <a:t>Or </a:t>
            </a:r>
          </a:p>
          <a:p>
            <a:r>
              <a:rPr lang="en-US" sz="2800" dirty="0"/>
              <a:t>Processed in the United States</a:t>
            </a:r>
          </a:p>
          <a:p>
            <a:pPr lvl="1"/>
            <a:r>
              <a:rPr lang="en-US" sz="2800" dirty="0"/>
              <a:t>over 51% of the final processed product (by weight or volume) must be made up of U.S. grown foods</a:t>
            </a:r>
          </a:p>
        </p:txBody>
      </p:sp>
      <p:sp>
        <p:nvSpPr>
          <p:cNvPr id="4" name="Slide Number Placeholder 3">
            <a:extLst>
              <a:ext uri="{FF2B5EF4-FFF2-40B4-BE49-F238E27FC236}">
                <a16:creationId xmlns:a16="http://schemas.microsoft.com/office/drawing/2014/main" id="{0D4FB9AE-22F0-4F4C-A5F8-4820F865770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8542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8CBD-05E8-4EB5-BE1D-D37B7B2DB9A7}"/>
              </a:ext>
            </a:extLst>
          </p:cNvPr>
          <p:cNvSpPr>
            <a:spLocks noGrp="1"/>
          </p:cNvSpPr>
          <p:nvPr>
            <p:ph type="title"/>
          </p:nvPr>
        </p:nvSpPr>
        <p:spPr/>
        <p:txBody>
          <a:bodyPr/>
          <a:lstStyle/>
          <a:p>
            <a:r>
              <a:rPr lang="en-US" dirty="0"/>
              <a:t>Buy American</a:t>
            </a:r>
          </a:p>
        </p:txBody>
      </p:sp>
      <p:sp>
        <p:nvSpPr>
          <p:cNvPr id="3" name="Content Placeholder 2">
            <a:extLst>
              <a:ext uri="{FF2B5EF4-FFF2-40B4-BE49-F238E27FC236}">
                <a16:creationId xmlns:a16="http://schemas.microsoft.com/office/drawing/2014/main" id="{35AE896F-6287-4386-B0C4-824738DC7DB6}"/>
              </a:ext>
            </a:extLst>
          </p:cNvPr>
          <p:cNvSpPr>
            <a:spLocks noGrp="1"/>
          </p:cNvSpPr>
          <p:nvPr>
            <p:ph idx="1"/>
          </p:nvPr>
        </p:nvSpPr>
        <p:spPr>
          <a:xfrm>
            <a:off x="581192" y="1957388"/>
            <a:ext cx="11029615" cy="4672012"/>
          </a:xfrm>
        </p:spPr>
        <p:txBody>
          <a:bodyPr anchor="t">
            <a:normAutofit lnSpcReduction="10000"/>
          </a:bodyPr>
          <a:lstStyle/>
          <a:p>
            <a:r>
              <a:rPr lang="en-US" sz="2800" dirty="0"/>
              <a:t>Two Exceptions</a:t>
            </a:r>
          </a:p>
          <a:p>
            <a:pPr lvl="1"/>
            <a:r>
              <a:rPr lang="en-US" sz="2800" dirty="0"/>
              <a:t>Not enough of this food is produced or manufactured in the US</a:t>
            </a:r>
          </a:p>
          <a:p>
            <a:pPr lvl="1"/>
            <a:r>
              <a:rPr lang="en-US" sz="2800" dirty="0"/>
              <a:t>Cost is significantly higher for American products	</a:t>
            </a:r>
          </a:p>
          <a:p>
            <a:pPr lvl="1"/>
            <a:endParaRPr lang="en-US" sz="2800" dirty="0"/>
          </a:p>
          <a:p>
            <a:r>
              <a:rPr lang="en-US" sz="3000" dirty="0"/>
              <a:t>If using an exception, your local agency must keep documentation to support that exception </a:t>
            </a:r>
          </a:p>
          <a:p>
            <a:pPr lvl="1"/>
            <a:r>
              <a:rPr lang="en-US" sz="2800" dirty="0"/>
              <a:t>For some items, like bananas, that are not grown domestically – a year long exception documentation may be appropriate</a:t>
            </a:r>
          </a:p>
          <a:p>
            <a:pPr lvl="1"/>
            <a:r>
              <a:rPr lang="en-US" sz="2800" dirty="0"/>
              <a:t>For most other items, a year long exception is not appropriate.  </a:t>
            </a:r>
          </a:p>
        </p:txBody>
      </p:sp>
      <p:sp>
        <p:nvSpPr>
          <p:cNvPr id="4" name="Slide Number Placeholder 3">
            <a:extLst>
              <a:ext uri="{FF2B5EF4-FFF2-40B4-BE49-F238E27FC236}">
                <a16:creationId xmlns:a16="http://schemas.microsoft.com/office/drawing/2014/main" id="{FADB22F0-B70E-4E2E-8BC9-D1582EAC4C5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1146364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2044</TotalTime>
  <Words>3803</Words>
  <Application>Microsoft Office PowerPoint</Application>
  <PresentationFormat>Widescreen</PresentationFormat>
  <Paragraphs>413</Paragraphs>
  <Slides>33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Wingdings 2</vt:lpstr>
      <vt:lpstr>Dividend</vt:lpstr>
      <vt:lpstr>Procurement Plan</vt:lpstr>
      <vt:lpstr>terms</vt:lpstr>
      <vt:lpstr>Terms</vt:lpstr>
      <vt:lpstr>How to begin </vt:lpstr>
      <vt:lpstr>Thresholds</vt:lpstr>
      <vt:lpstr>Procurement</vt:lpstr>
      <vt:lpstr>Procurement</vt:lpstr>
      <vt:lpstr>Buy American </vt:lpstr>
      <vt:lpstr>Buy American</vt:lpstr>
      <vt:lpstr>Buy American</vt:lpstr>
      <vt:lpstr>Buy American</vt:lpstr>
      <vt:lpstr>Buying Local : Using Geographic Preference</vt:lpstr>
      <vt:lpstr>Micro-purchases</vt:lpstr>
      <vt:lpstr>Micro-purchasing</vt:lpstr>
      <vt:lpstr>Micro-purchasing</vt:lpstr>
      <vt:lpstr>Small purchase (Quotes or informal)</vt:lpstr>
      <vt:lpstr>Small purchases (informal or quotes)</vt:lpstr>
      <vt:lpstr>Formal procurement  Invitation for bid (IFB) or request for proposal (RFP)</vt:lpstr>
      <vt:lpstr>Formal procurement  Invitation for bid (IFB) or request for proposal (RFP)</vt:lpstr>
      <vt:lpstr>Formal procurement  Invitation for bid (IFB) or request for proposal (RFP)</vt:lpstr>
      <vt:lpstr>   Formal procurement  Invitation for bid (IFB) or request for proposal (RFP) </vt:lpstr>
      <vt:lpstr>Formal procurement (Invitation for bid (IFB) or request for proposal (RFP)</vt:lpstr>
      <vt:lpstr>Formal procurement (Invitation for bid (IFB) or request for proposal (RFP)</vt:lpstr>
      <vt:lpstr>Formal procurement  Invitation for bid (IFB) or request for proposal (RFP)</vt:lpstr>
      <vt:lpstr>PowerPoint Presentation</vt:lpstr>
      <vt:lpstr>Other provisions</vt:lpstr>
      <vt:lpstr>Other purchase Options Piggybacking</vt:lpstr>
      <vt:lpstr>Sole source</vt:lpstr>
      <vt:lpstr>Emergency purchases</vt:lpstr>
      <vt:lpstr>Conclusion </vt:lpstr>
      <vt:lpstr>questions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Plan</dc:title>
  <dc:creator>Headrick, Geriann</dc:creator>
  <cp:lastModifiedBy>Headrick, Geriann</cp:lastModifiedBy>
  <cp:revision>78</cp:revision>
  <dcterms:created xsi:type="dcterms:W3CDTF">2018-12-07T15:21:34Z</dcterms:created>
  <dcterms:modified xsi:type="dcterms:W3CDTF">2018-12-12T15:26:58Z</dcterms:modified>
</cp:coreProperties>
</file>