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8" r:id="rId3"/>
    <p:sldId id="259" r:id="rId4"/>
    <p:sldId id="260" r:id="rId5"/>
    <p:sldId id="264" r:id="rId6"/>
    <p:sldId id="277" r:id="rId7"/>
    <p:sldId id="274" r:id="rId8"/>
    <p:sldId id="292" r:id="rId9"/>
    <p:sldId id="293" r:id="rId10"/>
    <p:sldId id="298" r:id="rId11"/>
    <p:sldId id="299" r:id="rId12"/>
    <p:sldId id="297" r:id="rId13"/>
    <p:sldId id="312" r:id="rId14"/>
    <p:sldId id="311" r:id="rId15"/>
    <p:sldId id="31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BEB8606-6A41-43FD-8EE6-E49916F0ADBA}">
  <a:tblStyle styleId="{BBEB8606-6A41-43FD-8EE6-E49916F0ADBA}"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med" len="med"/>
              <a:tailEnd type="none" w="med" len="med"/>
            </a:ln>
          </a:left>
          <a:right>
            <a:ln w="12700" cap="flat" cmpd="sng">
              <a:solidFill>
                <a:schemeClr val="accent2"/>
              </a:solidFill>
              <a:prstDash val="solid"/>
              <a:round/>
              <a:headEnd type="none" w="med" len="med"/>
              <a:tailEnd type="none" w="med" len="med"/>
            </a:ln>
          </a:right>
          <a:top>
            <a:ln w="12700" cap="flat" cmpd="sng">
              <a:solidFill>
                <a:schemeClr val="accent2"/>
              </a:solidFill>
              <a:prstDash val="solid"/>
              <a:round/>
              <a:headEnd type="none" w="med" len="med"/>
              <a:tailEnd type="none" w="med" len="med"/>
            </a:ln>
          </a:top>
          <a:bottom>
            <a:ln w="12700" cap="flat" cmpd="sng">
              <a:solidFill>
                <a:schemeClr val="accent2"/>
              </a:solidFill>
              <a:prstDash val="solid"/>
              <a:round/>
              <a:headEnd type="none" w="med" len="med"/>
              <a:tailEnd type="none" w="med" len="med"/>
            </a:ln>
          </a:bottom>
          <a:insideH>
            <a:ln w="12700" cap="flat" cmpd="sng">
              <a:solidFill>
                <a:schemeClr val="accent2"/>
              </a:solidFill>
              <a:prstDash val="solid"/>
              <a:round/>
              <a:headEnd type="none" w="med" len="med"/>
              <a:tailEnd type="none" w="med" len="med"/>
            </a:ln>
          </a:insideH>
          <a:insideV>
            <a:ln w="12700" cap="flat" cmpd="sng">
              <a:solidFill>
                <a:schemeClr val="accent2"/>
              </a:solidFill>
              <a:prstDash val="solid"/>
              <a:round/>
              <a:headEnd type="none" w="med" len="med"/>
              <a:tailEnd type="none" w="med" len="med"/>
            </a:ln>
          </a:insideV>
        </a:tcBdr>
        <a:fill>
          <a:solidFill>
            <a:srgbClr val="F6E9E8"/>
          </a:solidFill>
        </a:fill>
      </a:tcStyle>
    </a:wholeTbl>
    <a:band1H>
      <a:tcStyle>
        <a:tcBdr/>
        <a:fill>
          <a:solidFill>
            <a:srgbClr val="EDCFCD"/>
          </a:solidFill>
        </a:fill>
      </a:tcStyle>
    </a:band1H>
    <a:band1V>
      <a:tcStyle>
        <a:tcBdr/>
        <a:fill>
          <a:solidFill>
            <a:srgbClr val="EDCFCD"/>
          </a:solidFill>
        </a:fill>
      </a:tcStyle>
    </a:band1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med" len="med"/>
              <a:tailEnd type="none" w="med" len="med"/>
            </a:ln>
          </a:top>
        </a:tcBdr>
        <a:fill>
          <a:solidFill>
            <a:srgbClr val="F6E9E8"/>
          </a:solidFill>
        </a:fill>
      </a:tcStyle>
    </a:lastRow>
    <a:firstRow>
      <a:tcTxStyle b="on" i="off"/>
      <a:tcStyle>
        <a:tcBdr/>
        <a:fill>
          <a:solidFill>
            <a:srgbClr val="F6E9E8"/>
          </a:solidFill>
        </a:fill>
      </a:tcStyle>
    </a:firstRow>
  </a:tblStyle>
  <a:tblStyle styleId="{BE84B540-4898-4558-AB70-52E97BE9E15F}" styleName="Table_1">
    <a:wholeTbl>
      <a:tcTxStyle b="off" i="off">
        <a:font>
          <a:latin typeface="Calibri"/>
          <a:ea typeface="Calibri"/>
          <a:cs typeface="Calibri"/>
        </a:font>
        <a:schemeClr val="dk1"/>
      </a:tcTxStyle>
      <a:tcStyle>
        <a:tcBdr>
          <a:left>
            <a:ln w="12700" cap="flat" cmpd="sng">
              <a:solidFill>
                <a:schemeClr val="accent2"/>
              </a:solidFill>
              <a:prstDash val="solid"/>
              <a:round/>
              <a:headEnd type="none" w="med" len="med"/>
              <a:tailEnd type="none" w="med" len="med"/>
            </a:ln>
          </a:left>
          <a:right>
            <a:ln w="12700" cap="flat" cmpd="sng">
              <a:solidFill>
                <a:schemeClr val="accent2"/>
              </a:solidFill>
              <a:prstDash val="solid"/>
              <a:round/>
              <a:headEnd type="none" w="med" len="med"/>
              <a:tailEnd type="none" w="med" len="med"/>
            </a:ln>
          </a:right>
          <a:top>
            <a:ln w="12700" cap="flat" cmpd="sng">
              <a:solidFill>
                <a:schemeClr val="accent2"/>
              </a:solidFill>
              <a:prstDash val="solid"/>
              <a:round/>
              <a:headEnd type="none" w="med" len="med"/>
              <a:tailEnd type="none" w="med" len="med"/>
            </a:ln>
          </a:top>
          <a:bottom>
            <a:ln w="12700" cap="flat" cmpd="sng">
              <a:solidFill>
                <a:schemeClr val="accent2"/>
              </a:solidFill>
              <a:prstDash val="solid"/>
              <a:round/>
              <a:headEnd type="none" w="med" len="med"/>
              <a:tailEnd type="none" w="med" len="med"/>
            </a:ln>
          </a:bottom>
          <a:insideH>
            <a:ln w="12700" cap="flat" cmpd="sng">
              <a:solidFill>
                <a:schemeClr val="accent2"/>
              </a:solidFill>
              <a:prstDash val="solid"/>
              <a:round/>
              <a:headEnd type="none" w="med" len="med"/>
              <a:tailEnd type="none" w="med" len="med"/>
            </a:ln>
          </a:insideH>
          <a:insideV>
            <a:ln w="12700" cap="flat" cmpd="sng">
              <a:solidFill>
                <a:schemeClr val="accent2"/>
              </a:solidFill>
              <a:prstDash val="solid"/>
              <a:round/>
              <a:headEnd type="none" w="med" len="med"/>
              <a:tailEnd type="none" w="med" len="med"/>
            </a:ln>
          </a:insideV>
        </a:tcBdr>
        <a:fill>
          <a:solidFill>
            <a:srgbClr val="FFFFFF">
              <a:alpha val="0"/>
            </a:srgbClr>
          </a:solid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accent2"/>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124"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3387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667000" y="152400"/>
            <a:ext cx="6324600" cy="6095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819400" y="76200"/>
            <a:ext cx="6172199" cy="762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990600"/>
            <a:ext cx="3008313" cy="6095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81400" y="990600"/>
            <a:ext cx="5105399" cy="51355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600200"/>
            <a:ext cx="3008313" cy="45259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743200" y="76200"/>
            <a:ext cx="6248399" cy="6095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b="-1998"/>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1447800"/>
            <a:ext cx="7772400" cy="2819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dirty="0" smtClean="0">
                <a:solidFill>
                  <a:schemeClr val="dk1"/>
                </a:solidFill>
                <a:latin typeface="Cambria"/>
                <a:ea typeface="Cambria"/>
                <a:cs typeface="Cambria"/>
                <a:sym typeface="Cambria"/>
              </a:rPr>
              <a:t>Standards for Mathematical Practice </a:t>
            </a:r>
            <a:r>
              <a:rPr lang="en-US" sz="4400" b="1" i="0" u="none" strike="noStrike" cap="none" dirty="0">
                <a:solidFill>
                  <a:schemeClr val="dk1"/>
                </a:solidFill>
                <a:latin typeface="Cambria"/>
                <a:ea typeface="Cambria"/>
                <a:cs typeface="Cambria"/>
                <a:sym typeface="Cambria"/>
              </a:rPr>
              <a:t>Review</a:t>
            </a:r>
            <a:br>
              <a:rPr lang="en-US" sz="4400" b="1" i="0" u="none" strike="noStrike" cap="none" dirty="0">
                <a:solidFill>
                  <a:schemeClr val="dk1"/>
                </a:solidFill>
                <a:latin typeface="Cambria"/>
                <a:ea typeface="Cambria"/>
                <a:cs typeface="Cambria"/>
                <a:sym typeface="Cambria"/>
              </a:rPr>
            </a:br>
            <a:r>
              <a:rPr lang="en-US" sz="4400" b="1" i="0" u="none" strike="noStrike" cap="none" dirty="0">
                <a:solidFill>
                  <a:schemeClr val="dk1"/>
                </a:solidFill>
                <a:latin typeface="Cambria"/>
                <a:ea typeface="Cambria"/>
                <a:cs typeface="Cambria"/>
                <a:sym typeface="Cambria"/>
              </a:rPr>
              <a:t>Meeting</a:t>
            </a:r>
          </a:p>
        </p:txBody>
      </p:sp>
      <p:sp>
        <p:nvSpPr>
          <p:cNvPr id="89" name="Shape 89"/>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n-US" dirty="0" smtClean="0"/>
              <a:t>April 12, 2017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2667000" y="152400"/>
            <a:ext cx="6324600"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Cambria"/>
                <a:ea typeface="Cambria"/>
                <a:cs typeface="Cambria"/>
                <a:sym typeface="Cambria"/>
              </a:rPr>
              <a:t>Documentation Rules</a:t>
            </a:r>
          </a:p>
        </p:txBody>
      </p:sp>
      <p:sp>
        <p:nvSpPr>
          <p:cNvPr id="481" name="Shape 481"/>
          <p:cNvSpPr txBox="1">
            <a:spLocks noGrp="1"/>
          </p:cNvSpPr>
          <p:nvPr>
            <p:ph type="body" idx="1"/>
          </p:nvPr>
        </p:nvSpPr>
        <p:spPr>
          <a:xfrm>
            <a:off x="457200" y="1066800"/>
            <a:ext cx="8229600" cy="50593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Strike through words the team wants eliminated </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Use red and bold font for additions to the standards</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Identify if the standards will stay the same or has a proposed change</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Identify the type of change</a:t>
            </a:r>
          </a:p>
          <a:p>
            <a:pPr marL="742950" marR="0" lvl="1" indent="-28575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Removed, Re-written, broken-up, combined, moved to a different grade level</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Identify the Quality Standards Rule # that was used to justify improvements</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mbria"/>
                <a:ea typeface="Cambria"/>
                <a:cs typeface="Cambria"/>
                <a:sym typeface="Cambria"/>
              </a:rPr>
              <a:t>Summarize reason for proposed change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2667000" y="152400"/>
            <a:ext cx="6324600"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Calibri"/>
                <a:ea typeface="Calibri"/>
                <a:cs typeface="Calibri"/>
                <a:sym typeface="Calibri"/>
              </a:rPr>
              <a:t>Questions to Discuss</a:t>
            </a:r>
          </a:p>
        </p:txBody>
      </p:sp>
      <p:sp>
        <p:nvSpPr>
          <p:cNvPr id="487" name="Shape 48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Is the edit necessary?</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Does the proposed wording of the revised standard meet the qualities standards guidance?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Do the proposed edits maintain connections within and across grades?  If not, what other standards are impacted?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2667000" y="152400"/>
            <a:ext cx="6324600"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smtClean="0">
                <a:solidFill>
                  <a:schemeClr val="lt1"/>
                </a:solidFill>
                <a:latin typeface="Cambria"/>
                <a:ea typeface="Cambria"/>
                <a:cs typeface="Cambria"/>
                <a:sym typeface="Cambria"/>
              </a:rPr>
              <a:t>Initial SMP Review</a:t>
            </a:r>
            <a:endParaRPr lang="en-US" sz="3600" b="0" i="0" u="none" strike="noStrike" cap="none" dirty="0">
              <a:solidFill>
                <a:schemeClr val="lt1"/>
              </a:solidFill>
              <a:latin typeface="Cambria"/>
              <a:ea typeface="Cambria"/>
              <a:cs typeface="Cambria"/>
              <a:sym typeface="Cambria"/>
            </a:endParaRPr>
          </a:p>
        </p:txBody>
      </p:sp>
      <p:sp>
        <p:nvSpPr>
          <p:cNvPr id="475" name="Shape 475"/>
          <p:cNvSpPr txBox="1">
            <a:spLocks noGrp="1"/>
          </p:cNvSpPr>
          <p:nvPr>
            <p:ph type="body" idx="1"/>
          </p:nvPr>
        </p:nvSpPr>
        <p:spPr>
          <a:xfrm>
            <a:off x="457200" y="1270500"/>
            <a:ext cx="8229600" cy="46974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US" sz="3000" dirty="0">
                <a:latin typeface="Cambria"/>
                <a:ea typeface="Cambria"/>
                <a:cs typeface="Cambria"/>
                <a:sym typeface="Cambria"/>
              </a:rPr>
              <a:t>Take a few minutes of silence to individually read the standards that are in </a:t>
            </a:r>
            <a:r>
              <a:rPr lang="en-US" sz="3000" dirty="0" smtClean="0">
                <a:latin typeface="Cambria"/>
                <a:ea typeface="Cambria"/>
                <a:cs typeface="Cambria"/>
                <a:sym typeface="Cambria"/>
              </a:rPr>
              <a:t>front of you.</a:t>
            </a:r>
            <a:endParaRPr lang="en-US" sz="3000" dirty="0">
              <a:latin typeface="Cambria"/>
              <a:ea typeface="Cambria"/>
              <a:cs typeface="Cambria"/>
              <a:sym typeface="Cambria"/>
            </a:endParaRPr>
          </a:p>
          <a:p>
            <a:pPr marL="342900" marR="0" lvl="0" indent="-330200" algn="l" rtl="0">
              <a:spcBef>
                <a:spcPts val="0"/>
              </a:spcBef>
              <a:spcAft>
                <a:spcPts val="0"/>
              </a:spcAft>
              <a:buClr>
                <a:schemeClr val="dk1"/>
              </a:buClr>
              <a:buSzPct val="100000"/>
              <a:buFont typeface="Arial"/>
              <a:buChar char="•"/>
            </a:pPr>
            <a:r>
              <a:rPr lang="en-US" sz="3000" dirty="0" smtClean="0">
                <a:latin typeface="Cambria"/>
                <a:ea typeface="Cambria"/>
                <a:cs typeface="Cambria"/>
                <a:sym typeface="Cambria"/>
              </a:rPr>
              <a:t>Summarize the meaning or intent of that standard in the column beside the standard.</a:t>
            </a:r>
          </a:p>
          <a:p>
            <a:pPr marL="12700" marR="0" lvl="0" indent="0" algn="l" rtl="0">
              <a:spcBef>
                <a:spcPts val="0"/>
              </a:spcBef>
              <a:spcAft>
                <a:spcPts val="0"/>
              </a:spcAft>
              <a:buClr>
                <a:schemeClr val="dk1"/>
              </a:buClr>
              <a:buSzPct val="100000"/>
              <a:buNone/>
            </a:pPr>
            <a:endParaRPr lang="en-US" sz="3000" dirty="0">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2667000" y="152400"/>
            <a:ext cx="6324600"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smtClean="0">
                <a:solidFill>
                  <a:schemeClr val="lt1"/>
                </a:solidFill>
                <a:latin typeface="Cambria"/>
                <a:ea typeface="Cambria"/>
                <a:cs typeface="Cambria"/>
                <a:sym typeface="Cambria"/>
              </a:rPr>
              <a:t>Initial SMP Review</a:t>
            </a:r>
            <a:endParaRPr lang="en-US" sz="3600" b="0" i="0" u="none" strike="noStrike" cap="none" dirty="0">
              <a:solidFill>
                <a:schemeClr val="lt1"/>
              </a:solidFill>
              <a:latin typeface="Cambria"/>
              <a:ea typeface="Cambria"/>
              <a:cs typeface="Cambria"/>
              <a:sym typeface="Cambria"/>
            </a:endParaRPr>
          </a:p>
        </p:txBody>
      </p:sp>
      <p:sp>
        <p:nvSpPr>
          <p:cNvPr id="475" name="Shape 475"/>
          <p:cNvSpPr txBox="1">
            <a:spLocks noGrp="1"/>
          </p:cNvSpPr>
          <p:nvPr>
            <p:ph type="body" idx="1"/>
          </p:nvPr>
        </p:nvSpPr>
        <p:spPr>
          <a:xfrm>
            <a:off x="457200" y="1270500"/>
            <a:ext cx="8229600" cy="46974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US" sz="3000" dirty="0">
                <a:latin typeface="Cambria"/>
                <a:ea typeface="Cambria"/>
                <a:cs typeface="Cambria"/>
                <a:sym typeface="Cambria"/>
              </a:rPr>
              <a:t>Take a few minutes of silence to individually read the standards that are in </a:t>
            </a:r>
            <a:r>
              <a:rPr lang="en-US" sz="3000" dirty="0" smtClean="0">
                <a:latin typeface="Cambria"/>
                <a:ea typeface="Cambria"/>
                <a:cs typeface="Cambria"/>
                <a:sym typeface="Cambria"/>
              </a:rPr>
              <a:t>front of you.</a:t>
            </a:r>
            <a:endParaRPr lang="en-US" sz="3000" dirty="0">
              <a:latin typeface="Cambria"/>
              <a:ea typeface="Cambria"/>
              <a:cs typeface="Cambria"/>
              <a:sym typeface="Cambria"/>
            </a:endParaRPr>
          </a:p>
          <a:p>
            <a:pPr marL="342900" marR="0" lvl="0" indent="-330200" algn="l" rtl="0">
              <a:spcBef>
                <a:spcPts val="0"/>
              </a:spcBef>
              <a:spcAft>
                <a:spcPts val="0"/>
              </a:spcAft>
              <a:buClr>
                <a:schemeClr val="dk1"/>
              </a:buClr>
              <a:buSzPct val="100000"/>
              <a:buFont typeface="Arial"/>
              <a:buChar char="•"/>
            </a:pPr>
            <a:r>
              <a:rPr lang="en-US" sz="3000" dirty="0" smtClean="0">
                <a:latin typeface="Cambria"/>
                <a:ea typeface="Cambria"/>
                <a:cs typeface="Cambria"/>
                <a:sym typeface="Cambria"/>
              </a:rPr>
              <a:t>Summarize the meaning or intent of that standard in the column beside the standard.</a:t>
            </a:r>
          </a:p>
          <a:p>
            <a:pPr marL="342900" marR="0" lvl="0" indent="-330200" algn="l" rtl="0">
              <a:spcBef>
                <a:spcPts val="0"/>
              </a:spcBef>
              <a:spcAft>
                <a:spcPts val="0"/>
              </a:spcAft>
              <a:buClr>
                <a:schemeClr val="dk1"/>
              </a:buClr>
              <a:buSzPct val="100000"/>
              <a:buFont typeface="Arial"/>
              <a:buChar char="•"/>
            </a:pPr>
            <a:endParaRPr lang="en-US" sz="3000" dirty="0">
              <a:latin typeface="Cambria"/>
              <a:ea typeface="Cambria"/>
              <a:cs typeface="Cambria"/>
              <a:sym typeface="Cambria"/>
            </a:endParaRPr>
          </a:p>
          <a:p>
            <a:pPr marL="342900" marR="0" lvl="0" indent="-330200" algn="l" rtl="0">
              <a:spcBef>
                <a:spcPts val="0"/>
              </a:spcBef>
              <a:spcAft>
                <a:spcPts val="0"/>
              </a:spcAft>
              <a:buClr>
                <a:schemeClr val="dk1"/>
              </a:buClr>
              <a:buSzPct val="100000"/>
              <a:buFont typeface="Arial"/>
              <a:buChar char="•"/>
            </a:pPr>
            <a:r>
              <a:rPr lang="en-US" sz="3000" dirty="0" smtClean="0">
                <a:latin typeface="Cambria"/>
                <a:ea typeface="Cambria"/>
                <a:cs typeface="Cambria"/>
                <a:sym typeface="Cambria"/>
              </a:rPr>
              <a:t>Compare our own personal summaries to the explanatory text.</a:t>
            </a:r>
          </a:p>
          <a:p>
            <a:pPr marL="342900" marR="0" lvl="0" indent="-330200" algn="l" rtl="0">
              <a:spcBef>
                <a:spcPts val="0"/>
              </a:spcBef>
              <a:spcAft>
                <a:spcPts val="0"/>
              </a:spcAft>
              <a:buClr>
                <a:schemeClr val="dk1"/>
              </a:buClr>
              <a:buSzPct val="100000"/>
              <a:buFont typeface="Arial"/>
              <a:buChar char="•"/>
            </a:pPr>
            <a:r>
              <a:rPr lang="en-US" sz="3000" dirty="0" smtClean="0">
                <a:latin typeface="Cambria"/>
                <a:ea typeface="Cambria"/>
                <a:cs typeface="Cambria"/>
                <a:sym typeface="Cambria"/>
              </a:rPr>
              <a:t>What did we notice?</a:t>
            </a:r>
          </a:p>
          <a:p>
            <a:pPr marL="342900" marR="0" lvl="0" indent="-330200" algn="l" rtl="0">
              <a:spcBef>
                <a:spcPts val="0"/>
              </a:spcBef>
              <a:spcAft>
                <a:spcPts val="0"/>
              </a:spcAft>
              <a:buClr>
                <a:schemeClr val="dk1"/>
              </a:buClr>
              <a:buSzPct val="100000"/>
              <a:buFont typeface="Arial"/>
              <a:buChar char="•"/>
            </a:pPr>
            <a:endParaRPr lang="en-US" sz="3000" b="0" i="0" u="none" strike="noStrike" cap="none" dirty="0">
              <a:solidFill>
                <a:schemeClr val="dk1"/>
              </a:solidFill>
              <a:latin typeface="Cambria"/>
              <a:ea typeface="Cambria"/>
              <a:cs typeface="Cambria"/>
              <a:sym typeface="Cambria"/>
            </a:endParaRPr>
          </a:p>
          <a:p>
            <a:pPr marL="342900" marR="0" lvl="0" indent="-330200" algn="l" rtl="0">
              <a:spcBef>
                <a:spcPts val="0"/>
              </a:spcBef>
              <a:spcAft>
                <a:spcPts val="0"/>
              </a:spcAft>
              <a:buClr>
                <a:schemeClr val="dk1"/>
              </a:buClr>
              <a:buSzPct val="100000"/>
              <a:buFont typeface="Arial"/>
              <a:buChar char="•"/>
            </a:pPr>
            <a:r>
              <a:rPr lang="en-US" sz="3000" dirty="0" smtClean="0">
                <a:latin typeface="Cambria"/>
                <a:ea typeface="Cambria"/>
                <a:cs typeface="Cambria"/>
                <a:sym typeface="Cambria"/>
              </a:rPr>
              <a:t>Review previous feedback from Table Leads</a:t>
            </a:r>
            <a:endParaRPr lang="en-US" sz="3000" b="0" i="0" u="none" strike="noStrike" cap="none"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220712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2667000" y="152400"/>
            <a:ext cx="6324600"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smtClean="0">
                <a:latin typeface="Cambria"/>
                <a:ea typeface="Cambria"/>
                <a:cs typeface="Cambria"/>
                <a:sym typeface="Cambria"/>
              </a:rPr>
              <a:t>Overall SMP </a:t>
            </a:r>
            <a:r>
              <a:rPr lang="en-US" sz="3600" b="0" i="0" u="none" strike="noStrike" cap="none" dirty="0" smtClean="0">
                <a:solidFill>
                  <a:schemeClr val="lt1"/>
                </a:solidFill>
                <a:latin typeface="Cambria"/>
                <a:ea typeface="Cambria"/>
                <a:cs typeface="Cambria"/>
                <a:sym typeface="Cambria"/>
              </a:rPr>
              <a:t>Review</a:t>
            </a:r>
            <a:endParaRPr lang="en-US" sz="3600" b="0" i="0" u="none" strike="noStrike" cap="none" dirty="0">
              <a:solidFill>
                <a:schemeClr val="lt1"/>
              </a:solidFill>
              <a:latin typeface="Cambria"/>
              <a:ea typeface="Cambria"/>
              <a:cs typeface="Cambria"/>
              <a:sym typeface="Cambria"/>
            </a:endParaRPr>
          </a:p>
        </p:txBody>
      </p:sp>
      <p:sp>
        <p:nvSpPr>
          <p:cNvPr id="475" name="Shape 475"/>
          <p:cNvSpPr txBox="1">
            <a:spLocks noGrp="1"/>
          </p:cNvSpPr>
          <p:nvPr>
            <p:ph type="body" idx="1"/>
          </p:nvPr>
        </p:nvSpPr>
        <p:spPr>
          <a:xfrm>
            <a:off x="457200" y="1270500"/>
            <a:ext cx="8229600" cy="4697400"/>
          </a:xfrm>
          <a:prstGeom prst="rect">
            <a:avLst/>
          </a:prstGeom>
          <a:noFill/>
          <a:ln>
            <a:noFill/>
          </a:ln>
        </p:spPr>
        <p:txBody>
          <a:bodyPr lIns="91425" tIns="45700" rIns="91425" bIns="45700" anchor="t" anchorCtr="0">
            <a:noAutofit/>
          </a:bodyPr>
          <a:lstStyle/>
          <a:p>
            <a:pPr marL="342900" marR="0" lvl="0" indent="-330200" algn="l" rtl="0">
              <a:spcBef>
                <a:spcPts val="0"/>
              </a:spcBef>
              <a:spcAft>
                <a:spcPts val="0"/>
              </a:spcAft>
              <a:buClr>
                <a:schemeClr val="dk1"/>
              </a:buClr>
              <a:buSzPct val="100000"/>
              <a:buFont typeface="Arial"/>
              <a:buChar char="•"/>
            </a:pPr>
            <a:r>
              <a:rPr lang="en-US" sz="3000" dirty="0">
                <a:latin typeface="Cambria"/>
                <a:ea typeface="Cambria"/>
                <a:cs typeface="Cambria"/>
                <a:sym typeface="Cambria"/>
              </a:rPr>
              <a:t>Take a few minutes of silence to individually read the </a:t>
            </a:r>
            <a:r>
              <a:rPr lang="en-US" sz="3000" dirty="0" smtClean="0">
                <a:latin typeface="Cambria"/>
                <a:ea typeface="Cambria"/>
                <a:cs typeface="Cambria"/>
                <a:sym typeface="Cambria"/>
              </a:rPr>
              <a:t>full text of the Standards for Mathematical Practice.  </a:t>
            </a:r>
            <a:endParaRPr lang="en-US" sz="3000" dirty="0">
              <a:latin typeface="Cambria"/>
              <a:ea typeface="Cambria"/>
              <a:cs typeface="Cambria"/>
              <a:sym typeface="Cambria"/>
            </a:endParaRPr>
          </a:p>
          <a:p>
            <a:pPr marL="342900" marR="0" lvl="0" indent="-330200" algn="l" rtl="0">
              <a:spcBef>
                <a:spcPts val="0"/>
              </a:spcBef>
              <a:spcAft>
                <a:spcPts val="0"/>
              </a:spcAft>
              <a:buClr>
                <a:schemeClr val="dk1"/>
              </a:buClr>
              <a:buSzPct val="100000"/>
              <a:buFont typeface="Arial"/>
              <a:buChar char="•"/>
            </a:pPr>
            <a:r>
              <a:rPr lang="en-US" sz="3000" b="0" i="0" u="none" strike="noStrike" cap="none" dirty="0" smtClean="0">
                <a:solidFill>
                  <a:schemeClr val="dk1"/>
                </a:solidFill>
                <a:latin typeface="Cambria"/>
                <a:ea typeface="Cambria"/>
                <a:cs typeface="Cambria"/>
                <a:sym typeface="Cambria"/>
              </a:rPr>
              <a:t>Use </a:t>
            </a:r>
            <a:r>
              <a:rPr lang="en-US" sz="3000" b="0" i="0" u="none" strike="noStrike" cap="none" dirty="0">
                <a:solidFill>
                  <a:schemeClr val="dk1"/>
                </a:solidFill>
                <a:latin typeface="Cambria"/>
                <a:ea typeface="Cambria"/>
                <a:cs typeface="Cambria"/>
                <a:sym typeface="Cambria"/>
              </a:rPr>
              <a:t>the </a:t>
            </a:r>
            <a:r>
              <a:rPr lang="en-US" sz="3000" b="0" i="1" u="none" strike="noStrike" cap="none" dirty="0" smtClean="0">
                <a:solidFill>
                  <a:schemeClr val="dk1"/>
                </a:solidFill>
                <a:latin typeface="Cambria"/>
                <a:ea typeface="Cambria"/>
                <a:cs typeface="Cambria"/>
                <a:sym typeface="Cambria"/>
              </a:rPr>
              <a:t>Features </a:t>
            </a:r>
            <a:r>
              <a:rPr lang="en-US" sz="3000" b="0" i="1" u="none" strike="noStrike" cap="none" dirty="0">
                <a:solidFill>
                  <a:schemeClr val="dk1"/>
                </a:solidFill>
                <a:latin typeface="Cambria"/>
                <a:ea typeface="Cambria"/>
                <a:cs typeface="Cambria"/>
                <a:sym typeface="Cambria"/>
              </a:rPr>
              <a:t>of Quality Standards</a:t>
            </a:r>
            <a:r>
              <a:rPr lang="en-US" sz="3000" b="0" i="0" u="none" strike="noStrike" cap="none" dirty="0">
                <a:solidFill>
                  <a:schemeClr val="dk1"/>
                </a:solidFill>
                <a:latin typeface="Cambria"/>
                <a:ea typeface="Cambria"/>
                <a:cs typeface="Cambria"/>
                <a:sym typeface="Cambria"/>
              </a:rPr>
              <a:t> to review </a:t>
            </a:r>
            <a:r>
              <a:rPr lang="en-US" sz="3000" dirty="0">
                <a:latin typeface="Cambria"/>
                <a:ea typeface="Cambria"/>
                <a:cs typeface="Cambria"/>
                <a:sym typeface="Cambria"/>
              </a:rPr>
              <a:t>the</a:t>
            </a:r>
            <a:r>
              <a:rPr lang="en-US" sz="3000" b="0" i="0" u="none" strike="noStrike" cap="none" dirty="0">
                <a:solidFill>
                  <a:schemeClr val="dk1"/>
                </a:solidFill>
                <a:latin typeface="Cambria"/>
                <a:ea typeface="Cambria"/>
                <a:cs typeface="Cambria"/>
                <a:sym typeface="Cambria"/>
              </a:rPr>
              <a:t> </a:t>
            </a:r>
            <a:r>
              <a:rPr lang="en-US" sz="3000" b="0" i="0" u="none" strike="noStrike" cap="none" dirty="0" smtClean="0">
                <a:solidFill>
                  <a:schemeClr val="dk1"/>
                </a:solidFill>
                <a:latin typeface="Cambria"/>
                <a:ea typeface="Cambria"/>
                <a:cs typeface="Cambria"/>
                <a:sym typeface="Cambria"/>
              </a:rPr>
              <a:t>standard </a:t>
            </a:r>
            <a:r>
              <a:rPr lang="en-US" sz="3000" b="0" i="0" u="none" strike="noStrike" cap="none" dirty="0">
                <a:solidFill>
                  <a:schemeClr val="dk1"/>
                </a:solidFill>
                <a:latin typeface="Cambria"/>
                <a:ea typeface="Cambria"/>
                <a:cs typeface="Cambria"/>
                <a:sym typeface="Cambria"/>
              </a:rPr>
              <a:t>and </a:t>
            </a:r>
            <a:r>
              <a:rPr lang="en-US" sz="3000" dirty="0">
                <a:latin typeface="Cambria"/>
                <a:ea typeface="Cambria"/>
                <a:cs typeface="Cambria"/>
                <a:sym typeface="Cambria"/>
              </a:rPr>
              <a:t>justify and explain any changes</a:t>
            </a:r>
            <a:r>
              <a:rPr lang="en-US" sz="3000" b="0" i="0" u="none" strike="noStrike" cap="none" dirty="0" smtClean="0">
                <a:solidFill>
                  <a:schemeClr val="dk1"/>
                </a:solidFill>
                <a:latin typeface="Cambria"/>
                <a:ea typeface="Cambria"/>
                <a:cs typeface="Cambria"/>
                <a:sym typeface="Cambria"/>
              </a:rPr>
              <a:t>.</a:t>
            </a:r>
          </a:p>
          <a:p>
            <a:pPr marL="342900" marR="0" lvl="0" indent="-330200" algn="l" rtl="0">
              <a:spcBef>
                <a:spcPts val="0"/>
              </a:spcBef>
              <a:spcAft>
                <a:spcPts val="0"/>
              </a:spcAft>
              <a:buClr>
                <a:schemeClr val="dk1"/>
              </a:buClr>
              <a:buSzPct val="100000"/>
              <a:buFont typeface="Arial"/>
              <a:buChar char="•"/>
            </a:pPr>
            <a:r>
              <a:rPr lang="en-US" sz="3000" dirty="0" smtClean="0">
                <a:latin typeface="Cambria"/>
                <a:ea typeface="Cambria"/>
                <a:cs typeface="Cambria"/>
                <a:sym typeface="Cambria"/>
              </a:rPr>
              <a:t>Sort – Changes vs. No Changes</a:t>
            </a:r>
            <a:endParaRPr lang="en-US" sz="3000" b="0" i="0" u="none" strike="noStrike" cap="none" dirty="0">
              <a:solidFill>
                <a:schemeClr val="dk1"/>
              </a:solidFill>
              <a:latin typeface="Cambria"/>
              <a:ea typeface="Cambria"/>
              <a:cs typeface="Cambria"/>
              <a:sym typeface="Cambria"/>
            </a:endParaRPr>
          </a:p>
          <a:p>
            <a:pPr marL="342900" marR="0" lvl="0" indent="-330200" algn="l" rtl="0">
              <a:spcBef>
                <a:spcPts val="640"/>
              </a:spcBef>
              <a:spcAft>
                <a:spcPts val="0"/>
              </a:spcAft>
              <a:buClr>
                <a:schemeClr val="dk1"/>
              </a:buClr>
              <a:buSzPct val="100000"/>
              <a:buFont typeface="Arial"/>
              <a:buChar char="•"/>
            </a:pPr>
            <a:r>
              <a:rPr lang="en-US" sz="3000" dirty="0">
                <a:latin typeface="Cambria"/>
                <a:ea typeface="Cambria"/>
                <a:cs typeface="Cambria"/>
                <a:sym typeface="Cambria"/>
              </a:rPr>
              <a:t>Share thoughts, c</a:t>
            </a:r>
            <a:r>
              <a:rPr lang="en-US" sz="3000" b="0" i="0" u="none" strike="noStrike" cap="none" dirty="0">
                <a:solidFill>
                  <a:schemeClr val="dk1"/>
                </a:solidFill>
                <a:latin typeface="Cambria"/>
                <a:ea typeface="Cambria"/>
                <a:cs typeface="Cambria"/>
                <a:sym typeface="Cambria"/>
              </a:rPr>
              <a:t>ome to a consensus, and document proposed changes.</a:t>
            </a:r>
          </a:p>
        </p:txBody>
      </p:sp>
    </p:spTree>
    <p:extLst>
      <p:ext uri="{BB962C8B-B14F-4D97-AF65-F5344CB8AC3E}">
        <p14:creationId xmlns:p14="http://schemas.microsoft.com/office/powerpoint/2010/main" val="206603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p:nvPr/>
        </p:nvSpPr>
        <p:spPr>
          <a:xfrm>
            <a:off x="685800" y="1378200"/>
            <a:ext cx="7807500" cy="4629300"/>
          </a:xfrm>
          <a:prstGeom prst="rect">
            <a:avLst/>
          </a:prstGeom>
          <a:noFill/>
          <a:ln>
            <a:noFill/>
          </a:ln>
        </p:spPr>
        <p:txBody>
          <a:bodyPr lIns="91425" tIns="91425" rIns="91425" bIns="91425" anchor="t" anchorCtr="0">
            <a:noAutofit/>
          </a:bodyPr>
          <a:lstStyle/>
          <a:p>
            <a:pPr lvl="0" rtl="0">
              <a:spcBef>
                <a:spcPts val="0"/>
              </a:spcBef>
              <a:buNone/>
            </a:pPr>
            <a:r>
              <a:rPr lang="en-US" sz="3600" b="1">
                <a:solidFill>
                  <a:schemeClr val="dk1"/>
                </a:solidFill>
                <a:highlight>
                  <a:srgbClr val="FFFFFF"/>
                </a:highlight>
                <a:latin typeface="Calibri"/>
                <a:ea typeface="Calibri"/>
                <a:cs typeface="Calibri"/>
                <a:sym typeface="Calibri"/>
              </a:rPr>
              <a:t>End of Day Reflection and Feedback - </a:t>
            </a:r>
          </a:p>
          <a:p>
            <a:pPr marL="457200" lvl="0" indent="-457200" rtl="0">
              <a:spcBef>
                <a:spcPts val="0"/>
              </a:spcBef>
              <a:buClr>
                <a:schemeClr val="dk1"/>
              </a:buClr>
              <a:buSzPct val="100000"/>
              <a:buFont typeface="Calibri"/>
              <a:buChar char="●"/>
            </a:pPr>
            <a:r>
              <a:rPr lang="en-US" sz="3600">
                <a:solidFill>
                  <a:schemeClr val="dk1"/>
                </a:solidFill>
                <a:highlight>
                  <a:srgbClr val="FFFFFF"/>
                </a:highlight>
                <a:latin typeface="Calibri"/>
                <a:ea typeface="Calibri"/>
                <a:cs typeface="Calibri"/>
                <a:sym typeface="Calibri"/>
              </a:rPr>
              <a:t>What went well today?  What progress do you feel good about?</a:t>
            </a:r>
          </a:p>
          <a:p>
            <a:pPr marL="457200" lvl="0" indent="-457200" rtl="0">
              <a:spcBef>
                <a:spcPts val="0"/>
              </a:spcBef>
              <a:buClr>
                <a:schemeClr val="dk1"/>
              </a:buClr>
              <a:buSzPct val="100000"/>
              <a:buFont typeface="Calibri"/>
              <a:buChar char="●"/>
            </a:pPr>
            <a:r>
              <a:rPr lang="en-US" sz="3600">
                <a:solidFill>
                  <a:schemeClr val="dk1"/>
                </a:solidFill>
                <a:highlight>
                  <a:srgbClr val="FFFFFF"/>
                </a:highlight>
                <a:latin typeface="Calibri"/>
                <a:ea typeface="Calibri"/>
                <a:cs typeface="Calibri"/>
                <a:sym typeface="Calibri"/>
              </a:rPr>
              <a:t>What suggestion do you have to improve and refine the process?</a:t>
            </a:r>
          </a:p>
          <a:p>
            <a:pPr marL="457200" lvl="0" indent="-457200" rtl="0">
              <a:spcBef>
                <a:spcPts val="0"/>
              </a:spcBef>
              <a:buClr>
                <a:schemeClr val="dk1"/>
              </a:buClr>
              <a:buSzPct val="100000"/>
              <a:buFont typeface="Calibri"/>
              <a:buChar char="●"/>
            </a:pPr>
            <a:r>
              <a:rPr lang="en-US" sz="3600">
                <a:solidFill>
                  <a:schemeClr val="dk1"/>
                </a:solidFill>
                <a:highlight>
                  <a:srgbClr val="FFFFFF"/>
                </a:highlight>
                <a:latin typeface="Calibri"/>
                <a:ea typeface="Calibri"/>
                <a:cs typeface="Calibri"/>
                <a:sym typeface="Calibri"/>
              </a:rPr>
              <a:t>What else would you like us to know?  What questions do you have?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667000" y="152400"/>
            <a:ext cx="6324600" cy="609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Cambria"/>
                <a:ea typeface="Cambria"/>
                <a:cs typeface="Cambria"/>
                <a:sym typeface="Cambria"/>
              </a:rPr>
              <a:t>Objectives for Today</a:t>
            </a:r>
          </a:p>
        </p:txBody>
      </p:sp>
      <p:sp>
        <p:nvSpPr>
          <p:cNvPr id="102" name="Shape 102"/>
          <p:cNvSpPr txBox="1">
            <a:spLocks noGrp="1"/>
          </p:cNvSpPr>
          <p:nvPr>
            <p:ph type="body" idx="1"/>
          </p:nvPr>
        </p:nvSpPr>
        <p:spPr>
          <a:xfrm>
            <a:off x="457200" y="1143000"/>
            <a:ext cx="8229600" cy="49831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dirty="0" smtClean="0">
                <a:latin typeface="Cambria"/>
                <a:ea typeface="Cambria"/>
                <a:cs typeface="Cambria"/>
                <a:sym typeface="Cambria"/>
              </a:rPr>
              <a:t>Finalize the 8 Standards for Mathematical Practice</a:t>
            </a:r>
          </a:p>
          <a:p>
            <a:pPr marL="342900" marR="0" lvl="0" indent="-342900" algn="l" rtl="0">
              <a:spcBef>
                <a:spcPts val="0"/>
              </a:spcBef>
              <a:spcAft>
                <a:spcPts val="0"/>
              </a:spcAft>
              <a:buClr>
                <a:schemeClr val="dk1"/>
              </a:buClr>
              <a:buSzPct val="100000"/>
              <a:buFont typeface="Arial"/>
              <a:buChar char="•"/>
            </a:pPr>
            <a:endParaRPr lang="en-US" sz="3200" b="0" i="0" u="none" strike="noStrike" cap="none" dirty="0">
              <a:solidFill>
                <a:schemeClr val="dk1"/>
              </a:solidFill>
              <a:latin typeface="Cambria"/>
              <a:ea typeface="Cambria"/>
              <a:cs typeface="Cambria"/>
              <a:sym typeface="Cambria"/>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667000" y="152400"/>
            <a:ext cx="6324600" cy="609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latin typeface="Cambria"/>
                <a:ea typeface="Cambria"/>
                <a:cs typeface="Cambria"/>
                <a:sym typeface="Cambria"/>
              </a:rPr>
              <a:t>Norms</a:t>
            </a:r>
            <a:r>
              <a:rPr lang="en-US" sz="3600" b="0" i="0" u="none" strike="noStrike" cap="none">
                <a:solidFill>
                  <a:schemeClr val="lt1"/>
                </a:solidFill>
                <a:latin typeface="Cambria"/>
                <a:ea typeface="Cambria"/>
                <a:cs typeface="Cambria"/>
                <a:sym typeface="Cambria"/>
              </a:rPr>
              <a:t> for Today</a:t>
            </a:r>
          </a:p>
        </p:txBody>
      </p:sp>
      <p:sp>
        <p:nvSpPr>
          <p:cNvPr id="108" name="Shape 108"/>
          <p:cNvSpPr txBox="1">
            <a:spLocks noGrp="1"/>
          </p:cNvSpPr>
          <p:nvPr>
            <p:ph type="body" idx="1"/>
          </p:nvPr>
        </p:nvSpPr>
        <p:spPr>
          <a:xfrm>
            <a:off x="457200" y="1143000"/>
            <a:ext cx="8229600" cy="4983300"/>
          </a:xfrm>
          <a:prstGeom prst="rect">
            <a:avLst/>
          </a:prstGeom>
          <a:noFill/>
          <a:ln>
            <a:noFill/>
          </a:ln>
        </p:spPr>
        <p:txBody>
          <a:bodyPr lIns="91425" tIns="45700" rIns="91425" bIns="45700" anchor="t" anchorCtr="0">
            <a:noAutofit/>
          </a:bodyPr>
          <a:lstStyle/>
          <a:p>
            <a:pPr marL="457200" lvl="0" indent="-419100" rtl="0">
              <a:spcBef>
                <a:spcPts val="0"/>
              </a:spcBef>
              <a:buSzPct val="100000"/>
            </a:pPr>
            <a:r>
              <a:rPr lang="en-US" sz="3000">
                <a:highlight>
                  <a:srgbClr val="FFFFFF"/>
                </a:highlight>
              </a:rPr>
              <a:t>Speak with the possibility of being heard and listen with the possibility of being changed.</a:t>
            </a:r>
          </a:p>
          <a:p>
            <a:pPr marL="457200" lvl="0" indent="-419100" rtl="0">
              <a:spcBef>
                <a:spcPts val="0"/>
              </a:spcBef>
              <a:buSzPct val="100000"/>
            </a:pPr>
            <a:r>
              <a:rPr lang="en-US" sz="3000">
                <a:highlight>
                  <a:srgbClr val="FFFFFF"/>
                </a:highlight>
              </a:rPr>
              <a:t>Be present, and be your best self.</a:t>
            </a:r>
          </a:p>
          <a:p>
            <a:pPr marL="457200" lvl="0" indent="-419100" rtl="0">
              <a:spcBef>
                <a:spcPts val="0"/>
              </a:spcBef>
              <a:buSzPct val="100000"/>
            </a:pPr>
            <a:r>
              <a:rPr lang="en-US" sz="3000">
                <a:highlight>
                  <a:srgbClr val="FFFFFF"/>
                </a:highlight>
              </a:rPr>
              <a:t>Everyone has something to learn.  Everyone has expertise to offer. </a:t>
            </a:r>
          </a:p>
          <a:p>
            <a:pPr marL="457200" lvl="0" indent="-419100" rtl="0">
              <a:spcBef>
                <a:spcPts val="0"/>
              </a:spcBef>
              <a:buSzPct val="100000"/>
            </a:pPr>
            <a:r>
              <a:rPr lang="en-US" sz="3000">
                <a:highlight>
                  <a:srgbClr val="FFFFFF"/>
                </a:highlight>
              </a:rPr>
              <a:t>We need each other.</a:t>
            </a:r>
          </a:p>
          <a:p>
            <a:pPr marL="457200" lvl="0" indent="-419100" rtl="0">
              <a:spcBef>
                <a:spcPts val="0"/>
              </a:spcBef>
              <a:buSzPct val="100000"/>
            </a:pPr>
            <a:r>
              <a:rPr lang="en-US" sz="3000">
                <a:highlight>
                  <a:srgbClr val="FFFFFF"/>
                </a:highlight>
              </a:rPr>
              <a:t>You have the right to ask for help, and the duty to assist.</a:t>
            </a:r>
          </a:p>
          <a:p>
            <a:pPr marL="457200" lvl="0" indent="-419100" rtl="0">
              <a:spcBef>
                <a:spcPts val="0"/>
              </a:spcBef>
              <a:buSzPct val="100000"/>
            </a:pPr>
            <a:r>
              <a:rPr lang="en-US" sz="3000">
                <a:highlight>
                  <a:srgbClr val="FFFFFF"/>
                </a:highlight>
              </a:rPr>
              <a:t>Be willing to experience discomfort.</a:t>
            </a:r>
          </a:p>
          <a:p>
            <a:pPr marL="457200" lvl="0" indent="-419100" rtl="0">
              <a:spcBef>
                <a:spcPts val="0"/>
              </a:spcBef>
              <a:buSzPct val="100000"/>
            </a:pPr>
            <a:r>
              <a:rPr lang="en-US" sz="3000">
                <a:highlight>
                  <a:srgbClr val="FFFFFF"/>
                </a:highlight>
              </a:rPr>
              <a:t>Expect and accept non-closure.​</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667000" y="152400"/>
            <a:ext cx="6324600" cy="609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Participant</a:t>
            </a:r>
            <a:r>
              <a:rPr lang="en-US" sz="3600" b="0" i="0" u="none" strike="noStrike" cap="none">
                <a:solidFill>
                  <a:schemeClr val="lt1"/>
                </a:solidFill>
                <a:latin typeface="Calibri"/>
                <a:ea typeface="Calibri"/>
                <a:cs typeface="Calibri"/>
                <a:sym typeface="Calibri"/>
              </a:rPr>
              <a:t> Role….</a:t>
            </a:r>
          </a:p>
        </p:txBody>
      </p:sp>
      <p:grpSp>
        <p:nvGrpSpPr>
          <p:cNvPr id="114" name="Shape 114"/>
          <p:cNvGrpSpPr/>
          <p:nvPr/>
        </p:nvGrpSpPr>
        <p:grpSpPr>
          <a:xfrm>
            <a:off x="838200" y="1377820"/>
            <a:ext cx="7467599" cy="4565798"/>
            <a:chOff x="0" y="6220"/>
            <a:chExt cx="7467599" cy="4565798"/>
          </a:xfrm>
        </p:grpSpPr>
        <p:sp>
          <p:nvSpPr>
            <p:cNvPr id="115" name="Shape 115"/>
            <p:cNvSpPr/>
            <p:nvPr/>
          </p:nvSpPr>
          <p:spPr>
            <a:xfrm rot="5400000">
              <a:off x="-236504" y="242769"/>
              <a:ext cx="1576799" cy="1103700"/>
            </a:xfrm>
            <a:prstGeom prst="chevron">
              <a:avLst>
                <a:gd name="adj" fmla="val 50000"/>
              </a:avLst>
            </a:prstGeom>
            <a:solidFill>
              <a:srgbClr val="6C261A"/>
            </a:solidFill>
            <a:ln w="25400" cap="flat" cmpd="sng">
              <a:solidFill>
                <a:srgbClr val="E7B4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txBox="1"/>
            <p:nvPr/>
          </p:nvSpPr>
          <p:spPr>
            <a:xfrm>
              <a:off x="0" y="558093"/>
              <a:ext cx="1103700" cy="473100"/>
            </a:xfrm>
            <a:prstGeom prst="rect">
              <a:avLst/>
            </a:prstGeom>
            <a:noFill/>
            <a:ln>
              <a:noFill/>
            </a:ln>
          </p:spPr>
          <p:txBody>
            <a:bodyPr lIns="19675" tIns="19675" rIns="19675" bIns="19675" anchor="ctr" anchorCtr="0">
              <a:noAutofit/>
            </a:bodyPr>
            <a:lstStyle/>
            <a:p>
              <a:pPr marL="0" marR="0" lvl="0" indent="0" algn="ctr" rtl="0">
                <a:lnSpc>
                  <a:spcPct val="90000"/>
                </a:lnSpc>
                <a:spcBef>
                  <a:spcPts val="0"/>
                </a:spcBef>
                <a:spcAft>
                  <a:spcPts val="0"/>
                </a:spcAft>
                <a:buNone/>
              </a:pPr>
              <a:endParaRPr sz="3100" b="0" i="0" u="none" strike="noStrike" cap="none">
                <a:solidFill>
                  <a:schemeClr val="lt1"/>
                </a:solidFill>
                <a:latin typeface="Calibri"/>
                <a:ea typeface="Calibri"/>
                <a:cs typeface="Calibri"/>
                <a:sym typeface="Calibri"/>
              </a:endParaRPr>
            </a:p>
          </p:txBody>
        </p:sp>
        <p:sp>
          <p:nvSpPr>
            <p:cNvPr id="117" name="Shape 117"/>
            <p:cNvSpPr/>
            <p:nvPr/>
          </p:nvSpPr>
          <p:spPr>
            <a:xfrm rot="5400000">
              <a:off x="3773249" y="-2663329"/>
              <a:ext cx="1024800" cy="6363900"/>
            </a:xfrm>
            <a:prstGeom prst="round2SameRect">
              <a:avLst>
                <a:gd name="adj1" fmla="val 16667"/>
                <a:gd name="adj2" fmla="val 0"/>
              </a:avLst>
            </a:prstGeom>
            <a:solidFill>
              <a:schemeClr val="lt1">
                <a:alpha val="89800"/>
              </a:schemeClr>
            </a:solidFill>
            <a:ln w="25400" cap="flat" cmpd="sng">
              <a:solidFill>
                <a:srgbClr val="6C261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txBox="1"/>
            <p:nvPr/>
          </p:nvSpPr>
          <p:spPr>
            <a:xfrm>
              <a:off x="1103745" y="56253"/>
              <a:ext cx="6313800" cy="924900"/>
            </a:xfrm>
            <a:prstGeom prst="rect">
              <a:avLst/>
            </a:prstGeom>
            <a:noFill/>
            <a:ln>
              <a:noFill/>
            </a:ln>
          </p:spPr>
          <p:txBody>
            <a:bodyPr lIns="227575" tIns="20300" rIns="20300" bIns="20300" anchor="ctr" anchorCtr="0">
              <a:noAutofit/>
            </a:bodyPr>
            <a:lstStyle/>
            <a:p>
              <a:pPr marL="285750" marR="0" lvl="1" indent="-285750" algn="l" rtl="0">
                <a:lnSpc>
                  <a:spcPct val="90000"/>
                </a:lnSpc>
                <a:spcBef>
                  <a:spcPts val="0"/>
                </a:spcBef>
                <a:spcAft>
                  <a:spcPts val="0"/>
                </a:spcAft>
                <a:buClr>
                  <a:schemeClr val="dk1"/>
                </a:buClr>
                <a:buSzPct val="100000"/>
                <a:buFont typeface="Cambria"/>
                <a:buChar char="•"/>
              </a:pPr>
              <a:r>
                <a:rPr lang="en-US" sz="3200">
                  <a:solidFill>
                    <a:schemeClr val="dk1"/>
                  </a:solidFill>
                  <a:latin typeface="Cambria"/>
                  <a:ea typeface="Cambria"/>
                  <a:cs typeface="Cambria"/>
                  <a:sym typeface="Cambria"/>
                </a:rPr>
                <a:t>Actively participate and offer ideas during discussion</a:t>
              </a:r>
            </a:p>
          </p:txBody>
        </p:sp>
        <p:sp>
          <p:nvSpPr>
            <p:cNvPr id="119" name="Shape 119"/>
            <p:cNvSpPr/>
            <p:nvPr/>
          </p:nvSpPr>
          <p:spPr>
            <a:xfrm rot="5400000">
              <a:off x="-236504" y="1634807"/>
              <a:ext cx="1576800" cy="1103700"/>
            </a:xfrm>
            <a:prstGeom prst="chevron">
              <a:avLst>
                <a:gd name="adj" fmla="val 50000"/>
              </a:avLst>
            </a:prstGeom>
            <a:solidFill>
              <a:srgbClr val="00B050"/>
            </a:solidFill>
            <a:ln w="25400" cap="flat" cmpd="sng">
              <a:solidFill>
                <a:srgbClr val="54A9B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txBox="1"/>
            <p:nvPr/>
          </p:nvSpPr>
          <p:spPr>
            <a:xfrm>
              <a:off x="0" y="1950130"/>
              <a:ext cx="1103700" cy="473100"/>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0"/>
                </a:spcAft>
                <a:buNone/>
              </a:pPr>
              <a:endParaRPr sz="2400" b="0" i="0" u="none" strike="noStrike" cap="none">
                <a:solidFill>
                  <a:schemeClr val="lt1"/>
                </a:solidFill>
                <a:latin typeface="Cambria"/>
                <a:ea typeface="Cambria"/>
                <a:cs typeface="Cambria"/>
                <a:sym typeface="Cambria"/>
              </a:endParaRPr>
            </a:p>
          </p:txBody>
        </p:sp>
        <p:sp>
          <p:nvSpPr>
            <p:cNvPr id="121" name="Shape 121"/>
            <p:cNvSpPr/>
            <p:nvPr/>
          </p:nvSpPr>
          <p:spPr>
            <a:xfrm rot="5400000">
              <a:off x="3773249" y="-1271291"/>
              <a:ext cx="1024799" cy="6363900"/>
            </a:xfrm>
            <a:prstGeom prst="round2SameRect">
              <a:avLst>
                <a:gd name="adj1" fmla="val 16667"/>
                <a:gd name="adj2" fmla="val 0"/>
              </a:avLst>
            </a:prstGeom>
            <a:solidFill>
              <a:schemeClr val="lt1">
                <a:alpha val="89800"/>
              </a:schemeClr>
            </a:solidFill>
            <a:ln w="25400" cap="flat" cmpd="sng">
              <a:solidFill>
                <a:srgbClr val="00B0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txBox="1"/>
            <p:nvPr/>
          </p:nvSpPr>
          <p:spPr>
            <a:xfrm>
              <a:off x="1103745" y="1448290"/>
              <a:ext cx="6313800" cy="924899"/>
            </a:xfrm>
            <a:prstGeom prst="rect">
              <a:avLst/>
            </a:prstGeom>
            <a:noFill/>
            <a:ln>
              <a:noFill/>
            </a:ln>
          </p:spPr>
          <p:txBody>
            <a:bodyPr lIns="227575" tIns="20300" rIns="20300" bIns="20300" anchor="ctr" anchorCtr="0">
              <a:noAutofit/>
            </a:bodyPr>
            <a:lstStyle/>
            <a:p>
              <a:pPr marL="285750" marR="0" lvl="1" indent="-285750" algn="l" rtl="0">
                <a:lnSpc>
                  <a:spcPct val="90000"/>
                </a:lnSpc>
                <a:spcBef>
                  <a:spcPts val="0"/>
                </a:spcBef>
                <a:spcAft>
                  <a:spcPts val="0"/>
                </a:spcAft>
                <a:buClr>
                  <a:schemeClr val="dk1"/>
                </a:buClr>
                <a:buSzPct val="100000"/>
                <a:buFont typeface="Cambria"/>
                <a:buChar char="•"/>
              </a:pPr>
              <a:r>
                <a:rPr lang="en-US" sz="3200">
                  <a:solidFill>
                    <a:schemeClr val="dk1"/>
                  </a:solidFill>
                  <a:latin typeface="Cambria"/>
                  <a:ea typeface="Cambria"/>
                  <a:cs typeface="Cambria"/>
                  <a:sym typeface="Cambria"/>
                </a:rPr>
                <a:t>Ensure that every voice is heard</a:t>
              </a:r>
            </a:p>
          </p:txBody>
        </p:sp>
        <p:sp>
          <p:nvSpPr>
            <p:cNvPr id="123" name="Shape 123"/>
            <p:cNvSpPr/>
            <p:nvPr/>
          </p:nvSpPr>
          <p:spPr>
            <a:xfrm rot="5400000">
              <a:off x="-236504" y="3231768"/>
              <a:ext cx="1576799" cy="1103700"/>
            </a:xfrm>
            <a:prstGeom prst="chevron">
              <a:avLst>
                <a:gd name="adj" fmla="val 50000"/>
              </a:avLst>
            </a:prstGeom>
            <a:solidFill>
              <a:srgbClr val="0070C0"/>
            </a:solidFill>
            <a:ln w="25400" cap="flat" cmpd="sng">
              <a:solidFill>
                <a:srgbClr val="766B7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txBox="1"/>
            <p:nvPr/>
          </p:nvSpPr>
          <p:spPr>
            <a:xfrm>
              <a:off x="0" y="3547092"/>
              <a:ext cx="1103700" cy="473100"/>
            </a:xfrm>
            <a:prstGeom prst="rect">
              <a:avLst/>
            </a:prstGeom>
            <a:noFill/>
            <a:ln>
              <a:noFill/>
            </a:ln>
          </p:spPr>
          <p:txBody>
            <a:bodyPr lIns="15225" tIns="15225" rIns="15225" bIns="15225" anchor="ctr" anchorCtr="0">
              <a:noAutofit/>
            </a:bodyPr>
            <a:lstStyle/>
            <a:p>
              <a:pPr marL="0" marR="0" lvl="0" indent="0" algn="ctr" rtl="0">
                <a:lnSpc>
                  <a:spcPct val="90000"/>
                </a:lnSpc>
                <a:spcBef>
                  <a:spcPts val="0"/>
                </a:spcBef>
                <a:spcAft>
                  <a:spcPts val="0"/>
                </a:spcAft>
                <a:buNone/>
              </a:pPr>
              <a:endParaRPr sz="2400" b="0" i="0" u="none" strike="noStrike" cap="none">
                <a:solidFill>
                  <a:schemeClr val="lt1"/>
                </a:solidFill>
                <a:latin typeface="Cambria"/>
                <a:ea typeface="Cambria"/>
                <a:cs typeface="Cambria"/>
                <a:sym typeface="Cambria"/>
              </a:endParaRPr>
            </a:p>
          </p:txBody>
        </p:sp>
        <p:sp>
          <p:nvSpPr>
            <p:cNvPr id="125" name="Shape 125"/>
            <p:cNvSpPr/>
            <p:nvPr/>
          </p:nvSpPr>
          <p:spPr>
            <a:xfrm rot="5400000">
              <a:off x="3574499" y="319493"/>
              <a:ext cx="1422300" cy="6363900"/>
            </a:xfrm>
            <a:prstGeom prst="round2SameRect">
              <a:avLst>
                <a:gd name="adj1" fmla="val 16667"/>
                <a:gd name="adj2" fmla="val 0"/>
              </a:avLst>
            </a:prstGeom>
            <a:solidFill>
              <a:schemeClr val="lt1">
                <a:alpha val="89800"/>
              </a:schemeClr>
            </a:solidFill>
            <a:ln w="254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txBox="1"/>
            <p:nvPr/>
          </p:nvSpPr>
          <p:spPr>
            <a:xfrm>
              <a:off x="1103745" y="2859725"/>
              <a:ext cx="6294300" cy="1283400"/>
            </a:xfrm>
            <a:prstGeom prst="rect">
              <a:avLst/>
            </a:prstGeom>
            <a:noFill/>
            <a:ln>
              <a:noFill/>
            </a:ln>
          </p:spPr>
          <p:txBody>
            <a:bodyPr lIns="227575" tIns="20300" rIns="20300" bIns="20300" anchor="ctr" anchorCtr="0">
              <a:noAutofit/>
            </a:bodyPr>
            <a:lstStyle/>
            <a:p>
              <a:pPr marL="285750" marR="0" lvl="1" indent="-285750" algn="l" rtl="0">
                <a:lnSpc>
                  <a:spcPct val="90000"/>
                </a:lnSpc>
                <a:spcBef>
                  <a:spcPts val="0"/>
                </a:spcBef>
                <a:spcAft>
                  <a:spcPts val="0"/>
                </a:spcAft>
                <a:buClr>
                  <a:schemeClr val="dk1"/>
                </a:buClr>
                <a:buSzPct val="100000"/>
                <a:buFont typeface="Cambria"/>
                <a:buChar char="•"/>
              </a:pPr>
              <a:r>
                <a:rPr lang="en-US" sz="3200">
                  <a:solidFill>
                    <a:schemeClr val="dk1"/>
                  </a:solidFill>
                  <a:latin typeface="Cambria"/>
                  <a:ea typeface="Cambria"/>
                  <a:cs typeface="Cambria"/>
                  <a:sym typeface="Cambria"/>
                </a:rPr>
                <a:t>Use provided resources to inform decisions made about standard revisions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883625" y="1193550"/>
            <a:ext cx="7365600" cy="4866600"/>
          </a:xfrm>
          <a:prstGeom prst="rect">
            <a:avLst/>
          </a:prstGeom>
          <a:noFill/>
          <a:ln>
            <a:noFill/>
          </a:ln>
        </p:spPr>
        <p:txBody>
          <a:bodyPr lIns="91425" tIns="91425" rIns="91425" bIns="91425" anchor="t" anchorCtr="0">
            <a:noAutofit/>
          </a:bodyPr>
          <a:lstStyle/>
          <a:p>
            <a:pPr lvl="0">
              <a:spcBef>
                <a:spcPts val="0"/>
              </a:spcBef>
              <a:buNone/>
            </a:pPr>
            <a:r>
              <a:rPr lang="en-US" sz="3600" u="sng" dirty="0" smtClean="0"/>
              <a:t>Share:</a:t>
            </a:r>
            <a:endParaRPr lang="en-US" sz="3600" u="sng" dirty="0"/>
          </a:p>
          <a:p>
            <a:pPr marL="457200" lvl="0" indent="-457200" rtl="0">
              <a:spcBef>
                <a:spcPts val="0"/>
              </a:spcBef>
              <a:buSzPct val="100000"/>
              <a:buChar char="●"/>
            </a:pPr>
            <a:r>
              <a:rPr lang="en-US" sz="3600" dirty="0"/>
              <a:t>Name and where you are from</a:t>
            </a:r>
          </a:p>
          <a:p>
            <a:pPr marL="457200" lvl="0" indent="-457200" rtl="0">
              <a:spcBef>
                <a:spcPts val="0"/>
              </a:spcBef>
              <a:buSzPct val="100000"/>
              <a:buChar char="●"/>
            </a:pPr>
            <a:r>
              <a:rPr lang="en-US" sz="3600" dirty="0" smtClean="0"/>
              <a:t>How </a:t>
            </a:r>
            <a:r>
              <a:rPr lang="en-US" sz="3600" dirty="0"/>
              <a:t>you feel about being here today</a:t>
            </a:r>
          </a:p>
          <a:p>
            <a:pPr marL="457200" lvl="0" indent="-457200">
              <a:spcBef>
                <a:spcPts val="0"/>
              </a:spcBef>
              <a:buSzPct val="100000"/>
              <a:buChar char="●"/>
            </a:pPr>
            <a:r>
              <a:rPr lang="en-US" sz="3600" dirty="0"/>
              <a:t>Expectations for today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1430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Cambria"/>
                <a:ea typeface="Cambria"/>
                <a:cs typeface="Cambria"/>
                <a:sym typeface="Cambria"/>
              </a:rPr>
              <a:t>           South Dakota Content Standards</a:t>
            </a:r>
          </a:p>
        </p:txBody>
      </p:sp>
      <p:sp>
        <p:nvSpPr>
          <p:cNvPr id="250" name="Shape 250"/>
          <p:cNvSpPr txBox="1">
            <a:spLocks noGrp="1"/>
          </p:cNvSpPr>
          <p:nvPr>
            <p:ph type="body" idx="1"/>
          </p:nvPr>
        </p:nvSpPr>
        <p:spPr>
          <a:xfrm>
            <a:off x="533400" y="1143000"/>
            <a:ext cx="8229600" cy="5257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400" b="0" i="0" u="none" strike="noStrike" cap="none">
                <a:solidFill>
                  <a:srgbClr val="000000"/>
                </a:solidFill>
                <a:latin typeface="Cambria"/>
                <a:ea typeface="Cambria"/>
                <a:cs typeface="Cambria"/>
                <a:sym typeface="Cambria"/>
              </a:rPr>
              <a:t>Define what a student should know or be able to accomplish by the end of a specific time period or grade level or completion of a course</a:t>
            </a:r>
          </a:p>
          <a:p>
            <a:pPr marL="0" marR="0" lvl="0" indent="0" algn="l" rtl="0">
              <a:spcBef>
                <a:spcPts val="0"/>
              </a:spcBef>
              <a:spcAft>
                <a:spcPts val="0"/>
              </a:spcAft>
              <a:buClr>
                <a:schemeClr val="dk1"/>
              </a:buClr>
              <a:buSzPct val="25000"/>
              <a:buFont typeface="Arial"/>
              <a:buNone/>
            </a:pPr>
            <a:endParaRPr sz="2400" b="0" i="0" u="none" strike="noStrike" cap="none">
              <a:solidFill>
                <a:srgbClr val="000000"/>
              </a:solidFill>
              <a:latin typeface="Cambria"/>
              <a:ea typeface="Cambria"/>
              <a:cs typeface="Cambria"/>
              <a:sym typeface="Cambria"/>
            </a:endParaRPr>
          </a:p>
          <a:p>
            <a:pPr marL="342900" marR="0" lvl="0" indent="-342900" algn="l" rtl="0">
              <a:spcBef>
                <a:spcPts val="0"/>
              </a:spcBef>
              <a:spcAft>
                <a:spcPts val="0"/>
              </a:spcAft>
              <a:buClr>
                <a:srgbClr val="000000"/>
              </a:buClr>
              <a:buSzPct val="100000"/>
              <a:buFont typeface="Arial"/>
              <a:buChar char="•"/>
            </a:pPr>
            <a:r>
              <a:rPr lang="en-US" sz="2400" b="0" i="0" u="none" strike="noStrike" cap="none">
                <a:solidFill>
                  <a:srgbClr val="000000"/>
                </a:solidFill>
                <a:latin typeface="Cambria"/>
                <a:ea typeface="Cambria"/>
                <a:cs typeface="Cambria"/>
                <a:sym typeface="Cambria"/>
              </a:rPr>
              <a:t>Build on skills learned in previous years; each standard is not a new event, but an extension of previous learning.</a:t>
            </a:r>
          </a:p>
          <a:p>
            <a:pPr marL="0" marR="0" lvl="0" indent="0" algn="l" rtl="0">
              <a:spcBef>
                <a:spcPts val="0"/>
              </a:spcBef>
              <a:spcAft>
                <a:spcPts val="0"/>
              </a:spcAft>
              <a:buClr>
                <a:schemeClr val="dk1"/>
              </a:buClr>
              <a:buSzPct val="25000"/>
              <a:buFont typeface="Arial"/>
              <a:buNone/>
            </a:pPr>
            <a:endParaRPr sz="2400" b="0" i="0" u="none" strike="noStrike" cap="none">
              <a:solidFill>
                <a:srgbClr val="000000"/>
              </a:solidFill>
              <a:latin typeface="Cambria"/>
              <a:ea typeface="Cambria"/>
              <a:cs typeface="Cambria"/>
              <a:sym typeface="Cambria"/>
            </a:endParaRPr>
          </a:p>
          <a:p>
            <a:pPr marL="342900" marR="0" lvl="0" indent="-342900" algn="l" rtl="0">
              <a:spcBef>
                <a:spcPts val="0"/>
              </a:spcBef>
              <a:spcAft>
                <a:spcPts val="0"/>
              </a:spcAft>
              <a:buClr>
                <a:srgbClr val="000000"/>
              </a:buClr>
              <a:buSzPct val="100000"/>
              <a:buFont typeface="Arial"/>
              <a:buChar char="•"/>
            </a:pPr>
            <a:r>
              <a:rPr lang="en-US" sz="2400" b="0" i="0" u="none" strike="noStrike" cap="none">
                <a:solidFill>
                  <a:srgbClr val="000000"/>
                </a:solidFill>
                <a:latin typeface="Cambria"/>
                <a:ea typeface="Cambria"/>
                <a:cs typeface="Cambria"/>
                <a:sym typeface="Cambria"/>
              </a:rPr>
              <a:t>Represent the knowledge and skills needed to successfully transition to postsecondary education and the workplace</a:t>
            </a:r>
          </a:p>
          <a:p>
            <a:pPr marL="342900" marR="0" lvl="0" indent="-342900" algn="l" rtl="0">
              <a:spcBef>
                <a:spcPts val="0"/>
              </a:spcBef>
              <a:spcAft>
                <a:spcPts val="0"/>
              </a:spcAft>
              <a:buClr>
                <a:schemeClr val="dk1"/>
              </a:buClr>
              <a:buSzPct val="100000"/>
              <a:buFont typeface="Arial"/>
              <a:buNone/>
            </a:pPr>
            <a:endParaRPr sz="2400" b="0" i="0" u="none" strike="noStrike" cap="none">
              <a:solidFill>
                <a:srgbClr val="000000"/>
              </a:solidFill>
              <a:latin typeface="Cambria"/>
              <a:ea typeface="Cambria"/>
              <a:cs typeface="Cambria"/>
              <a:sym typeface="Cambria"/>
            </a:endParaRPr>
          </a:p>
          <a:p>
            <a:pPr marL="342900" marR="0" lvl="0" indent="-342900" algn="l" rtl="0">
              <a:spcBef>
                <a:spcPts val="0"/>
              </a:spcBef>
              <a:spcAft>
                <a:spcPts val="0"/>
              </a:spcAft>
              <a:buClr>
                <a:srgbClr val="000000"/>
              </a:buClr>
              <a:buSzPct val="133333"/>
              <a:buFont typeface="Arial"/>
              <a:buChar char="•"/>
            </a:pPr>
            <a:r>
              <a:rPr lang="en-US" sz="2400" b="0" i="0" u="none" strike="noStrike" cap="none">
                <a:solidFill>
                  <a:srgbClr val="000000"/>
                </a:solidFill>
                <a:latin typeface="Cambria"/>
                <a:ea typeface="Cambria"/>
                <a:cs typeface="Cambria"/>
                <a:sym typeface="Cambria"/>
              </a:rPr>
              <a:t>Allow local districts, schools, and teachers to develop and implement curriculum, content and methodology </a:t>
            </a:r>
            <a:r>
              <a:rPr lang="en-US" sz="3200" b="0" i="0" u="none" strike="noStrike" cap="none">
                <a:solidFill>
                  <a:srgbClr val="000000"/>
                </a:solidFill>
                <a:latin typeface="Calibri"/>
                <a:ea typeface="Calibri"/>
                <a:cs typeface="Calibri"/>
                <a:sym typeface="Calibri"/>
              </a:rPr>
              <a:t> </a:t>
            </a:r>
          </a:p>
          <a:p>
            <a:pPr marL="342900" marR="0" lvl="0" indent="-342900" algn="l" rtl="0">
              <a:spcBef>
                <a:spcPts val="1480"/>
              </a:spcBef>
              <a:spcAft>
                <a:spcPts val="0"/>
              </a:spcAft>
              <a:buClr>
                <a:srgbClr val="000000"/>
              </a:buClr>
              <a:buSzPct val="100000"/>
              <a:buFont typeface="Arial"/>
              <a:buChar char="•"/>
            </a:pPr>
            <a:r>
              <a:rPr lang="en-US" sz="2400" b="0" i="0" u="none" strike="noStrike" cap="none">
                <a:solidFill>
                  <a:srgbClr val="000000"/>
                </a:solidFill>
                <a:latin typeface="Cambria"/>
                <a:ea typeface="Cambria"/>
                <a:cs typeface="Cambria"/>
                <a:sym typeface="Cambria"/>
              </a:rPr>
              <a:t>Serve as the basis for state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85800" y="762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Cambria"/>
                <a:ea typeface="Cambria"/>
                <a:cs typeface="Cambria"/>
                <a:sym typeface="Cambria"/>
              </a:rPr>
              <a:t>						Timeline</a:t>
            </a:r>
          </a:p>
        </p:txBody>
      </p:sp>
      <p:sp>
        <p:nvSpPr>
          <p:cNvPr id="214" name="Shape 214"/>
          <p:cNvSpPr/>
          <p:nvPr/>
        </p:nvSpPr>
        <p:spPr>
          <a:xfrm>
            <a:off x="1533525" y="2857500"/>
            <a:ext cx="9144000"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p:txBody>
      </p:sp>
      <p:grpSp>
        <p:nvGrpSpPr>
          <p:cNvPr id="215" name="Shape 215"/>
          <p:cNvGrpSpPr/>
          <p:nvPr/>
        </p:nvGrpSpPr>
        <p:grpSpPr>
          <a:xfrm>
            <a:off x="1066801" y="1298229"/>
            <a:ext cx="6857998" cy="5112439"/>
            <a:chOff x="1" y="2829"/>
            <a:chExt cx="6857998" cy="5112439"/>
          </a:xfrm>
        </p:grpSpPr>
        <p:sp>
          <p:nvSpPr>
            <p:cNvPr id="216" name="Shape 216"/>
            <p:cNvSpPr/>
            <p:nvPr/>
          </p:nvSpPr>
          <p:spPr>
            <a:xfrm rot="5400000">
              <a:off x="-208046" y="210878"/>
              <a:ext cx="1386985" cy="970889"/>
            </a:xfrm>
            <a:prstGeom prst="chevron">
              <a:avLst>
                <a:gd name="adj" fmla="val 50000"/>
              </a:avLst>
            </a:prstGeom>
            <a:solidFill>
              <a:srgbClr val="6C261A"/>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17" name="Shape 217"/>
            <p:cNvSpPr txBox="1"/>
            <p:nvPr/>
          </p:nvSpPr>
          <p:spPr>
            <a:xfrm>
              <a:off x="1" y="488275"/>
              <a:ext cx="970889" cy="416096"/>
            </a:xfrm>
            <a:prstGeom prst="rect">
              <a:avLst/>
            </a:prstGeom>
            <a:noFill/>
            <a:ln>
              <a:noFill/>
            </a:ln>
          </p:spPr>
          <p:txBody>
            <a:bodyPr lIns="17125" tIns="17125" rIns="17125" bIns="17125" anchor="ctr" anchorCtr="0">
              <a:noAutofit/>
            </a:bodyPr>
            <a:lstStyle/>
            <a:p>
              <a:pPr marL="0" marR="0" lvl="0" indent="0" algn="ctr" rtl="0">
                <a:lnSpc>
                  <a:spcPct val="90000"/>
                </a:lnSpc>
                <a:spcBef>
                  <a:spcPts val="0"/>
                </a:spcBef>
                <a:spcAft>
                  <a:spcPts val="0"/>
                </a:spcAft>
                <a:buNone/>
              </a:pPr>
              <a:endParaRPr sz="2700">
                <a:solidFill>
                  <a:schemeClr val="lt1"/>
                </a:solidFill>
                <a:latin typeface="Calibri"/>
                <a:ea typeface="Calibri"/>
                <a:cs typeface="Calibri"/>
                <a:sym typeface="Calibri"/>
              </a:endParaRPr>
            </a:p>
          </p:txBody>
        </p:sp>
        <p:sp>
          <p:nvSpPr>
            <p:cNvPr id="218" name="Shape 218"/>
            <p:cNvSpPr/>
            <p:nvPr/>
          </p:nvSpPr>
          <p:spPr>
            <a:xfrm rot="5400000">
              <a:off x="3463674" y="-2489954"/>
              <a:ext cx="901539" cy="5887110"/>
            </a:xfrm>
            <a:prstGeom prst="round2SameRect">
              <a:avLst>
                <a:gd name="adj1" fmla="val 16667"/>
                <a:gd name="adj2" fmla="val 0"/>
              </a:avLst>
            </a:prstGeom>
            <a:solidFill>
              <a:schemeClr val="lt1">
                <a:alpha val="89803"/>
              </a:schemeClr>
            </a:solidFill>
            <a:ln>
              <a:noFill/>
            </a:ln>
          </p:spPr>
          <p:txBody>
            <a:bodyPr lIns="91425" tIns="91425" rIns="91425" bIns="91425" anchor="ctr" anchorCtr="0">
              <a:noAutofit/>
            </a:bodyPr>
            <a:lstStyle/>
            <a:p>
              <a:pPr lvl="0">
                <a:spcBef>
                  <a:spcPts val="0"/>
                </a:spcBef>
                <a:buNone/>
              </a:pPr>
              <a:endParaRPr/>
            </a:p>
          </p:txBody>
        </p:sp>
        <p:sp>
          <p:nvSpPr>
            <p:cNvPr id="219" name="Shape 219"/>
            <p:cNvSpPr txBox="1"/>
            <p:nvPr/>
          </p:nvSpPr>
          <p:spPr>
            <a:xfrm>
              <a:off x="970888" y="46841"/>
              <a:ext cx="5843100" cy="813519"/>
            </a:xfrm>
            <a:prstGeom prst="rect">
              <a:avLst/>
            </a:prstGeom>
            <a:noFill/>
            <a:ln>
              <a:noFill/>
            </a:ln>
          </p:spPr>
          <p:txBody>
            <a:bodyPr lIns="184900" tIns="16500" rIns="16500" bIns="16500" anchor="ctr" anchorCtr="0">
              <a:noAutofit/>
            </a:bodyPr>
            <a:lstStyle/>
            <a:p>
              <a:pPr marL="228600" marR="0" lvl="1" indent="-228600" algn="l" rtl="0">
                <a:lnSpc>
                  <a:spcPct val="90000"/>
                </a:lnSpc>
                <a:spcBef>
                  <a:spcPts val="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June &amp; July 2016</a:t>
              </a:r>
            </a:p>
            <a:p>
              <a:pPr marL="228600" marR="0" lvl="1" indent="-228600" algn="l" rtl="0">
                <a:lnSpc>
                  <a:spcPct val="90000"/>
                </a:lnSpc>
                <a:spcBef>
                  <a:spcPts val="39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Initial Review</a:t>
              </a:r>
            </a:p>
          </p:txBody>
        </p:sp>
        <p:sp>
          <p:nvSpPr>
            <p:cNvPr id="220" name="Shape 220"/>
            <p:cNvSpPr/>
            <p:nvPr/>
          </p:nvSpPr>
          <p:spPr>
            <a:xfrm rot="5400000">
              <a:off x="-208046" y="1452696"/>
              <a:ext cx="1386985" cy="970889"/>
            </a:xfrm>
            <a:prstGeom prst="chevron">
              <a:avLst>
                <a:gd name="adj" fmla="val 50000"/>
              </a:avLst>
            </a:prstGeom>
            <a:solidFill>
              <a:srgbClr val="00B050"/>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1" name="Shape 221"/>
            <p:cNvSpPr txBox="1"/>
            <p:nvPr/>
          </p:nvSpPr>
          <p:spPr>
            <a:xfrm>
              <a:off x="1" y="1730092"/>
              <a:ext cx="970889" cy="416096"/>
            </a:xfrm>
            <a:prstGeom prst="rect">
              <a:avLst/>
            </a:prstGeom>
            <a:noFill/>
            <a:ln>
              <a:noFill/>
            </a:ln>
          </p:spPr>
          <p:txBody>
            <a:bodyPr lIns="17125" tIns="17125" rIns="17125" bIns="17125" anchor="ctr" anchorCtr="0">
              <a:noAutofit/>
            </a:bodyPr>
            <a:lstStyle/>
            <a:p>
              <a:pPr marL="0" marR="0" lvl="0" indent="0" algn="ctr" rtl="0">
                <a:lnSpc>
                  <a:spcPct val="90000"/>
                </a:lnSpc>
                <a:spcBef>
                  <a:spcPts val="0"/>
                </a:spcBef>
                <a:spcAft>
                  <a:spcPts val="0"/>
                </a:spcAft>
                <a:buNone/>
              </a:pPr>
              <a:endParaRPr sz="2700">
                <a:solidFill>
                  <a:schemeClr val="lt1"/>
                </a:solidFill>
                <a:latin typeface="Calibri"/>
                <a:ea typeface="Calibri"/>
                <a:cs typeface="Calibri"/>
                <a:sym typeface="Calibri"/>
              </a:endParaRPr>
            </a:p>
          </p:txBody>
        </p:sp>
        <p:sp>
          <p:nvSpPr>
            <p:cNvPr id="222" name="Shape 222"/>
            <p:cNvSpPr/>
            <p:nvPr/>
          </p:nvSpPr>
          <p:spPr>
            <a:xfrm rot="5400000">
              <a:off x="3463674" y="-1248136"/>
              <a:ext cx="901539" cy="5887110"/>
            </a:xfrm>
            <a:prstGeom prst="round2SameRect">
              <a:avLst>
                <a:gd name="adj1" fmla="val 16667"/>
                <a:gd name="adj2" fmla="val 0"/>
              </a:avLst>
            </a:prstGeom>
            <a:solidFill>
              <a:schemeClr val="lt1">
                <a:alpha val="89803"/>
              </a:schemeClr>
            </a:solidFill>
            <a:ln>
              <a:noFill/>
            </a:ln>
          </p:spPr>
          <p:txBody>
            <a:bodyPr lIns="91425" tIns="91425" rIns="91425" bIns="91425" anchor="ctr" anchorCtr="0">
              <a:noAutofit/>
            </a:bodyPr>
            <a:lstStyle/>
            <a:p>
              <a:pPr lvl="0">
                <a:spcBef>
                  <a:spcPts val="0"/>
                </a:spcBef>
                <a:buNone/>
              </a:pPr>
              <a:endParaRPr/>
            </a:p>
          </p:txBody>
        </p:sp>
        <p:sp>
          <p:nvSpPr>
            <p:cNvPr id="223" name="Shape 223"/>
            <p:cNvSpPr txBox="1"/>
            <p:nvPr/>
          </p:nvSpPr>
          <p:spPr>
            <a:xfrm>
              <a:off x="970888" y="1288658"/>
              <a:ext cx="5843100" cy="813519"/>
            </a:xfrm>
            <a:prstGeom prst="rect">
              <a:avLst/>
            </a:prstGeom>
            <a:noFill/>
            <a:ln>
              <a:noFill/>
            </a:ln>
          </p:spPr>
          <p:txBody>
            <a:bodyPr lIns="184900" tIns="16500" rIns="16500" bIns="16500" anchor="ctr" anchorCtr="0">
              <a:noAutofit/>
            </a:bodyPr>
            <a:lstStyle/>
            <a:p>
              <a:pPr marL="228600" marR="0" lvl="1" indent="-228600" algn="l" rtl="0">
                <a:lnSpc>
                  <a:spcPct val="90000"/>
                </a:lnSpc>
                <a:spcBef>
                  <a:spcPts val="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August 2016 – April 2017</a:t>
              </a:r>
            </a:p>
            <a:p>
              <a:pPr marL="228600" marR="0" lvl="1" indent="-228600" algn="l" rtl="0">
                <a:lnSpc>
                  <a:spcPct val="90000"/>
                </a:lnSpc>
                <a:spcBef>
                  <a:spcPts val="39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Educator Feedback Period</a:t>
              </a:r>
            </a:p>
          </p:txBody>
        </p:sp>
        <p:sp>
          <p:nvSpPr>
            <p:cNvPr id="224" name="Shape 224"/>
            <p:cNvSpPr/>
            <p:nvPr/>
          </p:nvSpPr>
          <p:spPr>
            <a:xfrm rot="5400000">
              <a:off x="-208046" y="2694514"/>
              <a:ext cx="1386985" cy="970889"/>
            </a:xfrm>
            <a:prstGeom prst="chevron">
              <a:avLst>
                <a:gd name="adj" fmla="val 50000"/>
              </a:avLst>
            </a:prstGeom>
            <a:solidFill>
              <a:srgbClr val="00B0F0"/>
            </a:solidFill>
            <a:ln w="9525" cap="flat" cmpd="sng">
              <a:solidFill>
                <a:srgbClr val="00B0F0"/>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5" name="Shape 225"/>
            <p:cNvSpPr txBox="1"/>
            <p:nvPr/>
          </p:nvSpPr>
          <p:spPr>
            <a:xfrm>
              <a:off x="1" y="2971910"/>
              <a:ext cx="970889" cy="416096"/>
            </a:xfrm>
            <a:prstGeom prst="rect">
              <a:avLst/>
            </a:prstGeom>
            <a:noFill/>
            <a:ln>
              <a:noFill/>
            </a:ln>
          </p:spPr>
          <p:txBody>
            <a:bodyPr lIns="17125" tIns="17125" rIns="17125" bIns="17125" anchor="ctr" anchorCtr="0">
              <a:noAutofit/>
            </a:bodyPr>
            <a:lstStyle/>
            <a:p>
              <a:pPr marL="0" marR="0" lvl="0" indent="0" algn="ctr" rtl="0">
                <a:lnSpc>
                  <a:spcPct val="90000"/>
                </a:lnSpc>
                <a:spcBef>
                  <a:spcPts val="0"/>
                </a:spcBef>
                <a:spcAft>
                  <a:spcPts val="0"/>
                </a:spcAft>
                <a:buNone/>
              </a:pPr>
              <a:endParaRPr sz="2700">
                <a:solidFill>
                  <a:schemeClr val="lt1"/>
                </a:solidFill>
                <a:latin typeface="Calibri"/>
                <a:ea typeface="Calibri"/>
                <a:cs typeface="Calibri"/>
                <a:sym typeface="Calibri"/>
              </a:endParaRPr>
            </a:p>
          </p:txBody>
        </p:sp>
        <p:sp>
          <p:nvSpPr>
            <p:cNvPr id="226" name="Shape 226"/>
            <p:cNvSpPr/>
            <p:nvPr/>
          </p:nvSpPr>
          <p:spPr>
            <a:xfrm rot="5400000">
              <a:off x="3463674" y="-6318"/>
              <a:ext cx="901539" cy="5887110"/>
            </a:xfrm>
            <a:prstGeom prst="round2SameRect">
              <a:avLst>
                <a:gd name="adj1" fmla="val 16667"/>
                <a:gd name="adj2" fmla="val 0"/>
              </a:avLst>
            </a:prstGeom>
            <a:solidFill>
              <a:schemeClr val="lt1">
                <a:alpha val="89803"/>
              </a:schemeClr>
            </a:solidFill>
            <a:ln>
              <a:noFill/>
            </a:ln>
          </p:spPr>
          <p:txBody>
            <a:bodyPr lIns="91425" tIns="91425" rIns="91425" bIns="91425" anchor="ctr" anchorCtr="0">
              <a:noAutofit/>
            </a:bodyPr>
            <a:lstStyle/>
            <a:p>
              <a:pPr lvl="0">
                <a:spcBef>
                  <a:spcPts val="0"/>
                </a:spcBef>
                <a:buNone/>
              </a:pPr>
              <a:endParaRPr/>
            </a:p>
          </p:txBody>
        </p:sp>
        <p:sp>
          <p:nvSpPr>
            <p:cNvPr id="227" name="Shape 227"/>
            <p:cNvSpPr txBox="1"/>
            <p:nvPr/>
          </p:nvSpPr>
          <p:spPr>
            <a:xfrm>
              <a:off x="970888" y="2530476"/>
              <a:ext cx="5843100" cy="813519"/>
            </a:xfrm>
            <a:prstGeom prst="rect">
              <a:avLst/>
            </a:prstGeom>
            <a:noFill/>
            <a:ln>
              <a:noFill/>
            </a:ln>
          </p:spPr>
          <p:txBody>
            <a:bodyPr lIns="184900" tIns="16500" rIns="16500" bIns="16500" anchor="ctr" anchorCtr="0">
              <a:noAutofit/>
            </a:bodyPr>
            <a:lstStyle/>
            <a:p>
              <a:pPr marL="228600" marR="0" lvl="1" indent="-228600" algn="l" rtl="0">
                <a:lnSpc>
                  <a:spcPct val="90000"/>
                </a:lnSpc>
                <a:spcBef>
                  <a:spcPts val="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June 2017</a:t>
              </a:r>
            </a:p>
            <a:p>
              <a:pPr marL="228600" marR="0" lvl="1" indent="-228600" algn="l" rtl="0">
                <a:lnSpc>
                  <a:spcPct val="90000"/>
                </a:lnSpc>
                <a:spcBef>
                  <a:spcPts val="39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Final Review</a:t>
              </a:r>
            </a:p>
          </p:txBody>
        </p:sp>
        <p:sp>
          <p:nvSpPr>
            <p:cNvPr id="228" name="Shape 228"/>
            <p:cNvSpPr/>
            <p:nvPr/>
          </p:nvSpPr>
          <p:spPr>
            <a:xfrm rot="5400000">
              <a:off x="-208046" y="3936331"/>
              <a:ext cx="1386985" cy="970889"/>
            </a:xfrm>
            <a:prstGeom prst="chevron">
              <a:avLst>
                <a:gd name="adj" fmla="val 50000"/>
              </a:avLst>
            </a:prstGeom>
            <a:solidFill>
              <a:srgbClr val="5A5154"/>
            </a:soli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9" name="Shape 229"/>
            <p:cNvSpPr txBox="1"/>
            <p:nvPr/>
          </p:nvSpPr>
          <p:spPr>
            <a:xfrm>
              <a:off x="1" y="4213728"/>
              <a:ext cx="970889" cy="416096"/>
            </a:xfrm>
            <a:prstGeom prst="rect">
              <a:avLst/>
            </a:prstGeom>
            <a:noFill/>
            <a:ln>
              <a:noFill/>
            </a:ln>
          </p:spPr>
          <p:txBody>
            <a:bodyPr lIns="17125" tIns="17125" rIns="17125" bIns="17125" anchor="ctr" anchorCtr="0">
              <a:noAutofit/>
            </a:bodyPr>
            <a:lstStyle/>
            <a:p>
              <a:pPr marL="0" marR="0" lvl="0" indent="0" algn="ctr" rtl="0">
                <a:lnSpc>
                  <a:spcPct val="90000"/>
                </a:lnSpc>
                <a:spcBef>
                  <a:spcPts val="0"/>
                </a:spcBef>
                <a:spcAft>
                  <a:spcPts val="0"/>
                </a:spcAft>
                <a:buNone/>
              </a:pPr>
              <a:endParaRPr sz="2700">
                <a:solidFill>
                  <a:schemeClr val="lt1"/>
                </a:solidFill>
                <a:latin typeface="Calibri"/>
                <a:ea typeface="Calibri"/>
                <a:cs typeface="Calibri"/>
                <a:sym typeface="Calibri"/>
              </a:endParaRPr>
            </a:p>
          </p:txBody>
        </p:sp>
        <p:sp>
          <p:nvSpPr>
            <p:cNvPr id="230" name="Shape 230"/>
            <p:cNvSpPr/>
            <p:nvPr/>
          </p:nvSpPr>
          <p:spPr>
            <a:xfrm rot="5400000">
              <a:off x="3463674" y="1235498"/>
              <a:ext cx="901539" cy="5887110"/>
            </a:xfrm>
            <a:prstGeom prst="round2SameRect">
              <a:avLst>
                <a:gd name="adj1" fmla="val 16667"/>
                <a:gd name="adj2" fmla="val 0"/>
              </a:avLst>
            </a:prstGeom>
            <a:solidFill>
              <a:schemeClr val="lt1">
                <a:alpha val="89803"/>
              </a:schemeClr>
            </a:solidFill>
            <a:ln>
              <a:noFill/>
            </a:ln>
          </p:spPr>
          <p:txBody>
            <a:bodyPr lIns="91425" tIns="91425" rIns="91425" bIns="91425" anchor="ctr" anchorCtr="0">
              <a:noAutofit/>
            </a:bodyPr>
            <a:lstStyle/>
            <a:p>
              <a:pPr lvl="0">
                <a:spcBef>
                  <a:spcPts val="0"/>
                </a:spcBef>
                <a:buNone/>
              </a:pPr>
              <a:endParaRPr/>
            </a:p>
          </p:txBody>
        </p:sp>
        <p:sp>
          <p:nvSpPr>
            <p:cNvPr id="231" name="Shape 231"/>
            <p:cNvSpPr txBox="1"/>
            <p:nvPr/>
          </p:nvSpPr>
          <p:spPr>
            <a:xfrm>
              <a:off x="970888" y="3772294"/>
              <a:ext cx="5843100" cy="813519"/>
            </a:xfrm>
            <a:prstGeom prst="rect">
              <a:avLst/>
            </a:prstGeom>
            <a:noFill/>
            <a:ln>
              <a:noFill/>
            </a:ln>
          </p:spPr>
          <p:txBody>
            <a:bodyPr lIns="184900" tIns="16500" rIns="16500" bIns="16500" anchor="ctr" anchorCtr="0">
              <a:noAutofit/>
            </a:bodyPr>
            <a:lstStyle/>
            <a:p>
              <a:pPr marL="228600" marR="0" lvl="1" indent="-228600" algn="l" rtl="0">
                <a:lnSpc>
                  <a:spcPct val="90000"/>
                </a:lnSpc>
                <a:spcBef>
                  <a:spcPts val="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Sept. 2017 – May 2018</a:t>
              </a:r>
            </a:p>
            <a:p>
              <a:pPr marL="228600" marR="0" lvl="1" indent="-228600" algn="l" rtl="0">
                <a:lnSpc>
                  <a:spcPct val="90000"/>
                </a:lnSpc>
                <a:spcBef>
                  <a:spcPts val="390"/>
                </a:spcBef>
                <a:spcAft>
                  <a:spcPts val="0"/>
                </a:spcAft>
                <a:buClr>
                  <a:schemeClr val="dk1"/>
                </a:buClr>
                <a:buSzPct val="100000"/>
                <a:buFont typeface="Cambria"/>
                <a:buChar char="•"/>
              </a:pPr>
              <a:r>
                <a:rPr lang="en-US" sz="2600" b="0" i="0" u="none" strike="noStrike" cap="none">
                  <a:solidFill>
                    <a:schemeClr val="dk1"/>
                  </a:solidFill>
                  <a:latin typeface="Cambria"/>
                  <a:ea typeface="Cambria"/>
                  <a:cs typeface="Cambria"/>
                  <a:sym typeface="Cambria"/>
                </a:rPr>
                <a:t>Public Hearings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Shape 443" descr="http://api.ning.com/files/BybgAqvu3Om0qbKFvJWZIOMWdklfnrFBpS88dVUrgwCe-mmTT2uS5iljogaVQMA6hFkA42hBehHl7lJis6-DCzGrBVGGXz6B/PlusDelta.jpg"/>
          <p:cNvPicPr preferRelativeResize="0"/>
          <p:nvPr/>
        </p:nvPicPr>
        <p:blipFill rotWithShape="1">
          <a:blip r:embed="rId3">
            <a:alphaModFix/>
          </a:blip>
          <a:srcRect l="17551" t="8966" r="6877" b="22069"/>
          <a:stretch/>
        </p:blipFill>
        <p:spPr>
          <a:xfrm>
            <a:off x="4527007" y="952498"/>
            <a:ext cx="4234133" cy="5010807"/>
          </a:xfrm>
          <a:prstGeom prst="rect">
            <a:avLst/>
          </a:prstGeom>
          <a:noFill/>
          <a:ln>
            <a:noFill/>
          </a:ln>
        </p:spPr>
      </p:pic>
      <p:sp>
        <p:nvSpPr>
          <p:cNvPr id="444" name="Shape 444"/>
          <p:cNvSpPr txBox="1"/>
          <p:nvPr/>
        </p:nvSpPr>
        <p:spPr>
          <a:xfrm>
            <a:off x="304800" y="1600200"/>
            <a:ext cx="4419599" cy="366254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a:solidFill>
                  <a:schemeClr val="dk1"/>
                </a:solidFill>
                <a:latin typeface="Cambria"/>
                <a:ea typeface="Cambria"/>
                <a:cs typeface="Cambria"/>
                <a:sym typeface="Cambria"/>
              </a:rPr>
              <a:t>Big Picture</a:t>
            </a:r>
          </a:p>
          <a:p>
            <a:pPr marL="0" marR="0" lvl="0" indent="0" algn="ctr" rtl="0">
              <a:spcBef>
                <a:spcPts val="0"/>
              </a:spcBef>
              <a:spcAft>
                <a:spcPts val="0"/>
              </a:spcAft>
              <a:buNone/>
            </a:pPr>
            <a:endParaRPr sz="3200" b="1">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en-US" sz="3200" b="1">
                <a:solidFill>
                  <a:schemeClr val="dk1"/>
                </a:solidFill>
                <a:latin typeface="Cambria"/>
                <a:ea typeface="Cambria"/>
                <a:cs typeface="Cambria"/>
                <a:sym typeface="Cambria"/>
              </a:rPr>
              <a:t>Pluses </a:t>
            </a:r>
          </a:p>
          <a:p>
            <a:pPr marL="0" marR="0" lvl="0" indent="0" algn="ctr" rtl="0">
              <a:spcBef>
                <a:spcPts val="0"/>
              </a:spcBef>
              <a:spcAft>
                <a:spcPts val="0"/>
              </a:spcAft>
              <a:buSzPct val="25000"/>
              <a:buNone/>
            </a:pPr>
            <a:r>
              <a:rPr lang="en-US" sz="3200" b="1">
                <a:solidFill>
                  <a:schemeClr val="dk1"/>
                </a:solidFill>
                <a:latin typeface="Cambria"/>
                <a:ea typeface="Cambria"/>
                <a:cs typeface="Cambria"/>
                <a:sym typeface="Cambria"/>
              </a:rPr>
              <a:t>(Want to Preserve)</a:t>
            </a:r>
          </a:p>
          <a:p>
            <a:pPr marL="0" marR="0" lvl="0" indent="0" algn="ctr" rtl="0">
              <a:spcBef>
                <a:spcPts val="0"/>
              </a:spcBef>
              <a:spcAft>
                <a:spcPts val="0"/>
              </a:spcAft>
              <a:buNone/>
            </a:pPr>
            <a:endParaRPr sz="3200" b="1">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en-US" sz="3200" b="1">
                <a:solidFill>
                  <a:schemeClr val="dk1"/>
                </a:solidFill>
                <a:latin typeface="Cambria"/>
                <a:ea typeface="Cambria"/>
                <a:cs typeface="Cambria"/>
                <a:sym typeface="Cambria"/>
              </a:rPr>
              <a:t>Delta’s </a:t>
            </a:r>
          </a:p>
          <a:p>
            <a:pPr marL="0" marR="0" lvl="0" indent="0" algn="ctr" rtl="0">
              <a:spcBef>
                <a:spcPts val="0"/>
              </a:spcBef>
              <a:spcAft>
                <a:spcPts val="0"/>
              </a:spcAft>
              <a:buSzPct val="25000"/>
              <a:buNone/>
            </a:pPr>
            <a:r>
              <a:rPr lang="en-US" sz="3200" b="1">
                <a:solidFill>
                  <a:schemeClr val="dk1"/>
                </a:solidFill>
                <a:latin typeface="Cambria"/>
                <a:ea typeface="Cambria"/>
                <a:cs typeface="Cambria"/>
                <a:sym typeface="Cambria"/>
              </a:rPr>
              <a:t>(Want to Improve)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304800" y="1600200"/>
            <a:ext cx="4419600" cy="4776300"/>
          </a:xfrm>
          <a:prstGeom prst="rect">
            <a:avLst/>
          </a:prstGeom>
          <a:noFill/>
          <a:ln>
            <a:noFill/>
          </a:ln>
        </p:spPr>
        <p:txBody>
          <a:bodyPr lIns="91425" tIns="45700" rIns="91425" bIns="45700" anchor="t" anchorCtr="0">
            <a:noAutofit/>
          </a:bodyPr>
          <a:lstStyle/>
          <a:p>
            <a:pPr lvl="0" rtl="0">
              <a:spcBef>
                <a:spcPts val="0"/>
              </a:spcBef>
              <a:buClr>
                <a:schemeClr val="dk1"/>
              </a:buClr>
              <a:buSzPct val="36666"/>
              <a:buFont typeface="Arial"/>
              <a:buNone/>
            </a:pPr>
            <a:r>
              <a:rPr lang="en-US" sz="3000" b="1">
                <a:solidFill>
                  <a:schemeClr val="dk1"/>
                </a:solidFill>
              </a:rPr>
              <a:t>Consensus has been achieved when every person involved in the decision can say, “I believe this is the best decision we can arrive at for the organization at this time, and I will support its implementation.”</a:t>
            </a:r>
          </a:p>
        </p:txBody>
      </p:sp>
      <p:pic>
        <p:nvPicPr>
          <p:cNvPr id="450" name="Shape 450"/>
          <p:cNvPicPr preferRelativeResize="0"/>
          <p:nvPr/>
        </p:nvPicPr>
        <p:blipFill rotWithShape="1">
          <a:blip r:embed="rId3">
            <a:alphaModFix/>
          </a:blip>
          <a:srcRect b="6059"/>
          <a:stretch/>
        </p:blipFill>
        <p:spPr>
          <a:xfrm>
            <a:off x="4873150" y="1837699"/>
            <a:ext cx="3967499" cy="3985001"/>
          </a:xfrm>
          <a:prstGeom prst="rect">
            <a:avLst/>
          </a:prstGeom>
          <a:noFill/>
          <a:ln>
            <a:noFill/>
          </a:ln>
        </p:spPr>
      </p:pic>
    </p:spTree>
  </p:cSld>
  <p:clrMapOvr>
    <a:masterClrMapping/>
  </p:clrMapOvr>
</p:sld>
</file>

<file path=ppt/theme/theme1.xml><?xml version="1.0" encoding="utf-8"?>
<a:theme xmlns:a="http://schemas.openxmlformats.org/drawingml/2006/main" name="DOEppt-Purple">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611</Words>
  <Application>Microsoft Office PowerPoint</Application>
  <PresentationFormat>On-screen Show (4:3)</PresentationFormat>
  <Paragraphs>81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DOEppt-Purple</vt:lpstr>
      <vt:lpstr>Standards for Mathematical Practice Review Meeting</vt:lpstr>
      <vt:lpstr>Objectives for Today</vt:lpstr>
      <vt:lpstr>Norms for Today</vt:lpstr>
      <vt:lpstr>Participant Role….</vt:lpstr>
      <vt:lpstr>PowerPoint Presentation</vt:lpstr>
      <vt:lpstr>           South Dakota Content Standards</vt:lpstr>
      <vt:lpstr>      Timeline</vt:lpstr>
      <vt:lpstr>PowerPoint Presentation</vt:lpstr>
      <vt:lpstr>PowerPoint Presentation</vt:lpstr>
      <vt:lpstr>Documentation Rules</vt:lpstr>
      <vt:lpstr>Questions to Discuss</vt:lpstr>
      <vt:lpstr>Initial SMP Review</vt:lpstr>
      <vt:lpstr>Initial SMP Review</vt:lpstr>
      <vt:lpstr>Overall SMP Review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Review Meeting</dc:title>
  <dc:creator>Berndt, Teresa</dc:creator>
  <cp:lastModifiedBy>Reiner, Nicol</cp:lastModifiedBy>
  <cp:revision>9</cp:revision>
  <dcterms:modified xsi:type="dcterms:W3CDTF">2017-08-03T03:44:37Z</dcterms:modified>
</cp:coreProperties>
</file>