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73" r:id="rId8"/>
    <p:sldId id="271" r:id="rId9"/>
    <p:sldId id="272" r:id="rId10"/>
    <p:sldId id="261" r:id="rId11"/>
    <p:sldId id="27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86" autoAdjust="0"/>
  </p:normalViewPr>
  <p:slideViewPr>
    <p:cSldViewPr>
      <p:cViewPr>
        <p:scale>
          <a:sx n="70" d="100"/>
          <a:sy n="70" d="100"/>
        </p:scale>
        <p:origin x="-2814" y="-7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987749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Shape 2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n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Discuss examples - are they useful, are they limiting, are they illuminating</a:t>
            </a:r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Quality Checklist that is in your folder and the document that will help to guide you through the standards review process.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Each standard should be compared to this checklist to help guide the discussions, revisions, proposals, or acceptance of a standards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FYI—Table Leads helped to create this document with clear language/focus for the work.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597818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2743200" y="114300"/>
            <a:ext cx="6248399" cy="45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2819400" y="57150"/>
            <a:ext cx="61721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742950"/>
            <a:ext cx="3008313" cy="45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581400" y="742950"/>
            <a:ext cx="5105399" cy="38516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2"/>
          </p:nvPr>
        </p:nvSpPr>
        <p:spPr>
          <a:xfrm>
            <a:off x="457200" y="1200150"/>
            <a:ext cx="3008313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2743200" y="57150"/>
            <a:ext cx="6248399" cy="45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 rot="5400000">
            <a:off x="5463778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b="-1998"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ctrTitle"/>
          </p:nvPr>
        </p:nvSpPr>
        <p:spPr>
          <a:xfrm>
            <a:off x="685800" y="1085850"/>
            <a:ext cx="7772400" cy="2114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44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Standards </a:t>
            </a:r>
            <a:r>
              <a:rPr lang="en" b="1" dirty="0" smtClean="0">
                <a:latin typeface="Cambria"/>
                <a:ea typeface="Cambria"/>
                <a:cs typeface="Cambria"/>
                <a:sym typeface="Cambria"/>
              </a:rPr>
              <a:t>Feedback Review</a:t>
            </a:r>
            <a:r>
              <a:rPr lang="en" sz="44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Meeting</a:t>
            </a:r>
            <a:endParaRPr lang="en" sz="4400" b="1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rPr lang="en" dirty="0"/>
              <a:t>June 6</a:t>
            </a:r>
            <a:r>
              <a:rPr lang="en" dirty="0" smtClean="0"/>
              <a:t>, </a:t>
            </a:r>
            <a:r>
              <a:rPr lang="en" dirty="0"/>
              <a:t>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/>
        </p:nvSpPr>
        <p:spPr>
          <a:xfrm>
            <a:off x="668250" y="835762"/>
            <a:ext cx="7807500" cy="347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 b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End of Day Reflection and Feedback - 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What went well today?  What progress do you feel good about?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What suggestion do you have to improve and refine the process?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What else would you like us to know?  What questions do you have?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2971800" y="-16726"/>
            <a:ext cx="6019799" cy="5882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 Overview of Review Process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457200" y="971550"/>
            <a:ext cx="8229600" cy="36230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 the guidelines for quality standards and other state standards and resources to discuss SD standards one at a time.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Capture recommendations on Google Excel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Review a section or set of the standards at a time  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As a large group review the section or set standards for vertical alignment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Arial"/>
              <a:buChar char="•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Repeat the process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Grade Level Review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457200" y="952875"/>
            <a:ext cx="8229600" cy="35230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>
                <a:latin typeface="Cambria"/>
                <a:ea typeface="Cambria"/>
                <a:cs typeface="Cambria"/>
                <a:sym typeface="Cambria"/>
              </a:rPr>
              <a:t>Take a few minutes of silence to individually read the standards that are in the category to be reviewed.  </a:t>
            </a:r>
          </a:p>
          <a:p>
            <a:pPr marL="342900" marR="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>
                <a:latin typeface="Cambria"/>
                <a:ea typeface="Cambria"/>
                <a:cs typeface="Cambria"/>
                <a:sym typeface="Cambria"/>
              </a:rPr>
              <a:t>Mark or note standards that you would like to discuss at your table.</a:t>
            </a:r>
          </a:p>
          <a:p>
            <a:pPr marL="342900" marR="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 the resources and </a:t>
            </a:r>
            <a:r>
              <a:rPr lang="en" sz="2400" b="0" i="1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Features of Quality Standards</a:t>
            </a:r>
            <a:r>
              <a:rPr lang="en"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to review </a:t>
            </a:r>
            <a:r>
              <a:rPr lang="en" sz="2400">
                <a:latin typeface="Cambria"/>
                <a:ea typeface="Cambria"/>
                <a:cs typeface="Cambria"/>
                <a:sym typeface="Cambria"/>
              </a:rPr>
              <a:t>the</a:t>
            </a:r>
            <a:r>
              <a:rPr lang="en"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South Dakota standard and </a:t>
            </a:r>
            <a:r>
              <a:rPr lang="en" sz="2400">
                <a:latin typeface="Cambria"/>
                <a:ea typeface="Cambria"/>
                <a:cs typeface="Cambria"/>
                <a:sym typeface="Cambria"/>
              </a:rPr>
              <a:t>justify and explain any changes</a:t>
            </a:r>
            <a:r>
              <a:rPr lang="en"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  <a:p>
            <a:pPr marL="342900" marR="0" lvl="0" indent="-2921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400">
                <a:latin typeface="Cambria"/>
                <a:ea typeface="Cambria"/>
                <a:cs typeface="Cambria"/>
                <a:sym typeface="Cambria"/>
              </a:rPr>
              <a:t>Share thoughts, c</a:t>
            </a:r>
            <a:r>
              <a:rPr lang="en"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ome to a consensus, and document proposed changes.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Documentation Rules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457200" y="800100"/>
            <a:ext cx="8229600" cy="4928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Strike through words the team wants eliminated 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 red and bold font for additions to the standards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Identify if the standards will stay the same or has a proposed change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Identify the type of change</a:t>
            </a:r>
          </a:p>
          <a:p>
            <a:pPr marL="742950" marR="0" lvl="1" indent="-260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Removed, Re-written, broken-up, combined, moved to a different grade level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Identify the Quality Standards Rule # that was used to justify improvements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Summarize reason for proposed change </a:t>
            </a:r>
          </a:p>
          <a:p>
            <a:pPr marL="342900" marR="0" lvl="0" indent="-317500" algn="l" rtl="0"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Arial"/>
              <a:buChar char="•"/>
            </a:pPr>
            <a:r>
              <a:rPr lang="en" sz="2000" b="0" i="0" u="none" strike="noStrike" cap="none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Open the vertical alignment excel document and make the formatting changes to the appropriate standard.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Questions to Discuss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edit necessary?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the proposed wording of the revised standard meet the qualities standards guidance?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the proposed edits maintain connections within and across grades?  If not, what other standards are impacted?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Vertical Alignment Reminders</a:t>
            </a:r>
          </a:p>
        </p:txBody>
      </p:sp>
      <p:grpSp>
        <p:nvGrpSpPr>
          <p:cNvPr id="188" name="Shape 188"/>
          <p:cNvGrpSpPr/>
          <p:nvPr/>
        </p:nvGrpSpPr>
        <p:grpSpPr>
          <a:xfrm>
            <a:off x="1066800" y="973833"/>
            <a:ext cx="6857998" cy="3834005"/>
            <a:chOff x="0" y="3045"/>
            <a:chExt cx="6857998" cy="5112007"/>
          </a:xfrm>
        </p:grpSpPr>
        <p:sp>
          <p:nvSpPr>
            <p:cNvPr id="189" name="Shape 189"/>
            <p:cNvSpPr/>
            <p:nvPr/>
          </p:nvSpPr>
          <p:spPr>
            <a:xfrm rot="5400000">
              <a:off x="-274771" y="277817"/>
              <a:ext cx="1831818" cy="1282273"/>
            </a:xfrm>
            <a:prstGeom prst="chevron">
              <a:avLst>
                <a:gd name="adj" fmla="val 50000"/>
              </a:avLst>
            </a:prstGeom>
            <a:solidFill>
              <a:srgbClr val="6C261A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1"/>
                </a:srgbClr>
              </a:outerShdw>
            </a:effectLst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0" name="Shape 190"/>
            <p:cNvSpPr txBox="1"/>
            <p:nvPr/>
          </p:nvSpPr>
          <p:spPr>
            <a:xfrm>
              <a:off x="1" y="644181"/>
              <a:ext cx="1282273" cy="549546"/>
            </a:xfrm>
            <a:prstGeom prst="rect">
              <a:avLst/>
            </a:prstGeom>
            <a:noFill/>
            <a:ln>
              <a:noFill/>
            </a:ln>
          </p:spPr>
          <p:txBody>
            <a:bodyPr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Shape 191"/>
            <p:cNvSpPr/>
            <p:nvPr/>
          </p:nvSpPr>
          <p:spPr>
            <a:xfrm rot="5400000">
              <a:off x="3474795" y="-2189476"/>
              <a:ext cx="1190682" cy="5575726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1282273" y="61170"/>
              <a:ext cx="5517601" cy="1074434"/>
            </a:xfrm>
            <a:prstGeom prst="rect">
              <a:avLst/>
            </a:prstGeom>
            <a:noFill/>
            <a:ln>
              <a:noFill/>
            </a:ln>
          </p:spPr>
          <p:txBody>
            <a:bodyPr lIns="177800" tIns="15875" rIns="15875" bIns="15875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mbria"/>
                <a:buChar char="•"/>
              </a:pPr>
              <a:r>
                <a:rPr lang="en" sz="2500" b="0" i="0" u="none" strike="noStrike" cap="non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Reflect a logical, consistent order</a:t>
              </a:r>
            </a:p>
          </p:txBody>
        </p:sp>
        <p:sp>
          <p:nvSpPr>
            <p:cNvPr id="193" name="Shape 193"/>
            <p:cNvSpPr/>
            <p:nvPr/>
          </p:nvSpPr>
          <p:spPr>
            <a:xfrm rot="5400000">
              <a:off x="-274771" y="1917912"/>
              <a:ext cx="1831818" cy="1282273"/>
            </a:xfrm>
            <a:prstGeom prst="chevron">
              <a:avLst>
                <a:gd name="adj" fmla="val 50000"/>
              </a:avLst>
            </a:prstGeom>
            <a:solidFill>
              <a:srgbClr val="00B050"/>
            </a:solidFill>
            <a:ln>
              <a:noFill/>
            </a:ln>
            <a:effectLst>
              <a:outerShdw blurRad="39999" dist="23000" dir="5400000" rotWithShape="0">
                <a:srgbClr val="000000">
                  <a:alpha val="34901"/>
                </a:srgbClr>
              </a:outerShdw>
            </a:effectLst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1" y="2284276"/>
              <a:ext cx="1282273" cy="549546"/>
            </a:xfrm>
            <a:prstGeom prst="rect">
              <a:avLst/>
            </a:prstGeom>
            <a:noFill/>
            <a:ln>
              <a:noFill/>
            </a:ln>
          </p:spPr>
          <p:txBody>
            <a:bodyPr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Shape 195"/>
            <p:cNvSpPr/>
            <p:nvPr/>
          </p:nvSpPr>
          <p:spPr>
            <a:xfrm rot="5400000">
              <a:off x="3474795" y="-549380"/>
              <a:ext cx="1190682" cy="5575726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6" name="Shape 196"/>
            <p:cNvSpPr txBox="1"/>
            <p:nvPr/>
          </p:nvSpPr>
          <p:spPr>
            <a:xfrm>
              <a:off x="1282273" y="1701265"/>
              <a:ext cx="5517601" cy="1074434"/>
            </a:xfrm>
            <a:prstGeom prst="rect">
              <a:avLst/>
            </a:prstGeom>
            <a:noFill/>
            <a:ln>
              <a:noFill/>
            </a:ln>
          </p:spPr>
          <p:txBody>
            <a:bodyPr lIns="177800" tIns="15875" rIns="15875" bIns="15875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mbria"/>
                <a:buChar char="•"/>
              </a:pPr>
              <a:r>
                <a:rPr lang="en" sz="2500" b="0" i="0" u="none" strike="noStrike" cap="non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Key terminology should be consistent or show a progression</a:t>
              </a:r>
            </a:p>
          </p:txBody>
        </p:sp>
        <p:sp>
          <p:nvSpPr>
            <p:cNvPr id="197" name="Shape 197"/>
            <p:cNvSpPr/>
            <p:nvPr/>
          </p:nvSpPr>
          <p:spPr>
            <a:xfrm rot="5400000">
              <a:off x="-274771" y="3558006"/>
              <a:ext cx="1831818" cy="1282273"/>
            </a:xfrm>
            <a:prstGeom prst="chevron">
              <a:avLst>
                <a:gd name="adj" fmla="val 50000"/>
              </a:avLst>
            </a:prstGeom>
            <a:solidFill>
              <a:srgbClr val="00B0F0"/>
            </a:solidFill>
            <a:ln w="9525" cap="flat" cmpd="sng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9999" dist="23000" dir="5400000" rotWithShape="0">
                <a:srgbClr val="000000">
                  <a:alpha val="34901"/>
                </a:srgbClr>
              </a:outerShdw>
            </a:effectLst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8" name="Shape 198"/>
            <p:cNvSpPr txBox="1"/>
            <p:nvPr/>
          </p:nvSpPr>
          <p:spPr>
            <a:xfrm>
              <a:off x="1" y="3924371"/>
              <a:ext cx="1282273" cy="549546"/>
            </a:xfrm>
            <a:prstGeom prst="rect">
              <a:avLst/>
            </a:prstGeom>
            <a:noFill/>
            <a:ln>
              <a:noFill/>
            </a:ln>
          </p:spPr>
          <p:txBody>
            <a:bodyPr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Shape 199"/>
            <p:cNvSpPr/>
            <p:nvPr/>
          </p:nvSpPr>
          <p:spPr>
            <a:xfrm rot="5400000">
              <a:off x="3474795" y="1090713"/>
              <a:ext cx="1190682" cy="5575726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0" name="Shape 200"/>
            <p:cNvSpPr txBox="1"/>
            <p:nvPr/>
          </p:nvSpPr>
          <p:spPr>
            <a:xfrm>
              <a:off x="1282273" y="3341358"/>
              <a:ext cx="5517601" cy="1074434"/>
            </a:xfrm>
            <a:prstGeom prst="rect">
              <a:avLst/>
            </a:prstGeom>
            <a:noFill/>
            <a:ln>
              <a:noFill/>
            </a:ln>
          </p:spPr>
          <p:txBody>
            <a:bodyPr lIns="177800" tIns="15875" rIns="15875" bIns="15875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mbria"/>
                <a:buChar char="•"/>
              </a:pPr>
              <a:r>
                <a:rPr lang="en" sz="2500" b="0" i="0" u="none" strike="noStrike" cap="non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The rigor (depth of knowledge) across the standards should show a progression  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Vertical Alignment Process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457200" y="800100"/>
            <a:ext cx="8229600" cy="40576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Grade Level Review:  </a:t>
            </a:r>
          </a:p>
          <a:p>
            <a:pPr marL="742950" marR="0" lvl="1" indent="-2476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Grade level teams will review </a:t>
            </a: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s</a:t>
            </a: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tandard</a:t>
            </a: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 changes</a:t>
            </a: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in the two grades above and below their own grade.  First, review silently. </a:t>
            </a:r>
          </a:p>
          <a:p>
            <a:pPr marL="342900" marR="0" lvl="0" indent="-2794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Grade Level Discussion:</a:t>
            </a:r>
          </a:p>
          <a:p>
            <a:pPr marL="742950" marR="0" lvl="1" indent="-2476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Grade level teams will discuss questions or concerns and </a:t>
            </a: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table leader</a:t>
            </a:r>
            <a:r>
              <a:rPr lang="en" sz="2200" b="0" i="0" u="none" strike="noStrike" cap="none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"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will document the team’s questions or concerns by </a:t>
            </a: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putting a comment on the “Comments” Google document.</a:t>
            </a:r>
          </a:p>
          <a:p>
            <a:pPr marL="742950" marR="0" lvl="1" indent="-2476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Be sure to think about the purpose of the comment by using the Quality Standards Checklist.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Vertical Alignment Process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457200" y="800100"/>
            <a:ext cx="8229600" cy="4057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Please consider the following when commenting: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Have you looked at the reasoning on the grade level standards document?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Does it meet one of the justifications or criteria on the Quality Standards Checklist?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Does it move the work forward?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Does it make a specific suggestion for improvement?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How does this change impact your grade level?</a:t>
            </a:r>
          </a:p>
          <a:p>
            <a: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mbria"/>
              <a:buChar char="–"/>
            </a:pPr>
            <a:r>
              <a:rPr lang="en" sz="2200">
                <a:latin typeface="Cambria"/>
                <a:ea typeface="Cambria"/>
                <a:cs typeface="Cambria"/>
                <a:sym typeface="Cambria"/>
              </a:rPr>
              <a:t>How does the change impact the intent or rigor of the standard?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Vertical Alignment Process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457200" y="800100"/>
            <a:ext cx="8458200" cy="40576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Grade Level Review of Comments, Questions  &amp; Recommendations</a:t>
            </a:r>
          </a:p>
          <a:p>
            <a:pPr marL="742950" marR="0" lvl="1" indent="-2222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Make changes as needed.  Note any questions to bring to the whole group.</a:t>
            </a:r>
          </a:p>
          <a:p>
            <a:pPr marL="342900" marR="0" lvl="0" indent="-2540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Whole Group Discussion:</a:t>
            </a:r>
          </a:p>
          <a:p>
            <a:pPr marL="742950" marR="0" lvl="1" indent="-2222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Table Leads d</a:t>
            </a: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iscuss 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changes and concerns</a:t>
            </a: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, starting with 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Kindergarten and moving through the grades</a:t>
            </a: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  If there are concerns, ta</a:t>
            </a:r>
            <a:r>
              <a:rPr lang="en" sz="1800">
                <a:latin typeface="Cambria"/>
                <a:ea typeface="Cambria"/>
                <a:cs typeface="Cambria"/>
                <a:sym typeface="Cambria"/>
              </a:rPr>
              <a:t>ble leads can discuss reasoning, whole group will be allowed to ask clarifying questions.  Consensus cards will be used to c</a:t>
            </a: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ome to a decision.</a:t>
            </a:r>
          </a:p>
          <a:p>
            <a:pPr marL="342900" marR="0" lvl="0" indent="-2540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Final Decisions</a:t>
            </a:r>
          </a:p>
          <a:p>
            <a:pPr marR="0" lvl="1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" sz="1800"/>
              <a:t>After final decisions are made, table leaders will make edits on both the grade level and vertical documents.</a:t>
            </a:r>
          </a:p>
          <a:p>
            <a: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Objectives for Today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857250"/>
            <a:ext cx="8229600" cy="37373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dirty="0" smtClean="0">
                <a:latin typeface="Cambria"/>
                <a:ea typeface="Cambria"/>
                <a:cs typeface="Cambria"/>
                <a:sym typeface="Cambria"/>
              </a:rPr>
              <a:t>Analyze educator feedback and use it to make any needed additional revisions to the South Dakota Math Standards.</a:t>
            </a:r>
            <a:endParaRPr lang="en" sz="3200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dirty="0" smtClean="0">
                <a:latin typeface="Cambria"/>
                <a:ea typeface="Cambria"/>
                <a:cs typeface="Cambria"/>
                <a:sym typeface="Cambria"/>
              </a:rPr>
              <a:t>Use </a:t>
            </a:r>
            <a:r>
              <a:rPr lang="en" sz="3200" b="0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the </a:t>
            </a: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E</a:t>
            </a:r>
            <a:r>
              <a:rPr lang="en" sz="320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lements of </a:t>
            </a: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Q</a:t>
            </a:r>
            <a:r>
              <a:rPr lang="en" sz="320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uality </a:t>
            </a: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S</a:t>
            </a:r>
            <a:r>
              <a:rPr lang="en" sz="320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tandards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to revise the math</a:t>
            </a: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ematics standards for South Dakota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Employ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effective strategies to </a:t>
            </a:r>
            <a:r>
              <a:rPr lang="en" dirty="0">
                <a:latin typeface="Cambria"/>
                <a:ea typeface="Cambria"/>
                <a:cs typeface="Cambria"/>
                <a:sym typeface="Cambria"/>
              </a:rPr>
              <a:t>communicate and work with a 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team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2667000" y="114300"/>
            <a:ext cx="6324600" cy="45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Norms</a:t>
            </a: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 for Today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857250"/>
            <a:ext cx="8229600" cy="3737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Speak with the possibility of being heard and listen with the possibility of being changed.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Be present, and be your best self.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Everyone has something to learn.  Everyone has expertise to offer. 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We need each other.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You have the right to ask for help, and the duty to assist.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Be willing to experience discomfort.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" sz="2400">
                <a:highlight>
                  <a:srgbClr val="FFFFFF"/>
                </a:highlight>
              </a:rPr>
              <a:t>Expect and accept non-closure.​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ctrTitle"/>
          </p:nvPr>
        </p:nvSpPr>
        <p:spPr>
          <a:xfrm>
            <a:off x="685800" y="1085850"/>
            <a:ext cx="7772400" cy="211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b="1" dirty="0" smtClean="0">
                <a:latin typeface="Cambria"/>
                <a:ea typeface="Cambria"/>
                <a:cs typeface="Cambria"/>
                <a:sym typeface="Cambria"/>
              </a:rPr>
              <a:t>Housekeeping</a:t>
            </a:r>
            <a:endParaRPr lang="en" b="1" dirty="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/>
        </p:nvSpPr>
        <p:spPr>
          <a:xfrm>
            <a:off x="669750" y="806073"/>
            <a:ext cx="7804500" cy="37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6000" b="1" i="1">
                <a:solidFill>
                  <a:schemeClr val="dk1"/>
                </a:solidFill>
              </a:rPr>
              <a:t>“A way of seeing is also at the same time, a way of not seeing.”        </a:t>
            </a:r>
            <a:r>
              <a:rPr lang="en" sz="3600" b="1" i="1">
                <a:solidFill>
                  <a:schemeClr val="dk1"/>
                </a:solidFill>
              </a:rPr>
              <a:t>~Elliot Eisner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9550"/>
            <a:ext cx="6400800" cy="4567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3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42267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dirty="0" smtClean="0">
                <a:latin typeface="Cambria"/>
                <a:ea typeface="Cambria"/>
                <a:cs typeface="Cambria"/>
                <a:sym typeface="Cambria"/>
              </a:rPr>
              <a:t>Today’s Plan</a:t>
            </a:r>
            <a:endParaRPr lang="en" sz="3600" b="0" i="0" u="none" strike="noStrike" cap="none" dirty="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6675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anose="02040503050406030204" pitchFamily="18" charset="0"/>
              </a:rPr>
              <a:t>Refresh – Getting in the Same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Review where we are in the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Review grade level standards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Review change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Review Quality Standards Checklist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Tour of the Feedback Spreadsheets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Review Educator Feedback</a:t>
            </a:r>
          </a:p>
          <a:p>
            <a:r>
              <a:rPr lang="en-US" sz="2000" dirty="0" smtClean="0">
                <a:latin typeface="Cambria" panose="02040503050406030204" pitchFamily="18" charset="0"/>
              </a:rPr>
              <a:t>Discuss – Patterns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What did you notice?  What was received well?  What was not received well?  Why? </a:t>
            </a:r>
          </a:p>
        </p:txBody>
      </p:sp>
    </p:spTree>
    <p:extLst>
      <p:ext uri="{BB962C8B-B14F-4D97-AF65-F5344CB8AC3E}">
        <p14:creationId xmlns:p14="http://schemas.microsoft.com/office/powerpoint/2010/main" val="9263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42267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dirty="0" smtClean="0">
                <a:latin typeface="Cambria"/>
                <a:ea typeface="Cambria"/>
                <a:cs typeface="Cambria"/>
                <a:sym typeface="Cambria"/>
              </a:rPr>
              <a:t>Today’s Plan</a:t>
            </a:r>
            <a:endParaRPr lang="en" sz="3600" b="0" i="0" u="none" strike="noStrike" cap="none" dirty="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123950"/>
            <a:ext cx="838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" panose="02040503050406030204" pitchFamily="18" charset="0"/>
              </a:rPr>
              <a:t>Updates/Discussion </a:t>
            </a:r>
            <a:r>
              <a:rPr lang="en-US" sz="2000" dirty="0">
                <a:latin typeface="Cambria" panose="02040503050406030204" pitchFamily="18" charset="0"/>
              </a:rPr>
              <a:t>(if time allows)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Formatting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Overall Introduction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Parent </a:t>
            </a:r>
            <a:r>
              <a:rPr lang="en-US" sz="2000" dirty="0" smtClean="0">
                <a:latin typeface="Cambria" panose="02040503050406030204" pitchFamily="18" charset="0"/>
              </a:rPr>
              <a:t>Resource – Prep/Be informed for the Public Hearings</a:t>
            </a:r>
            <a:endParaRPr lang="en-US" sz="20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Advocating for the </a:t>
            </a:r>
            <a:r>
              <a:rPr lang="en-US" sz="2000" dirty="0" smtClean="0">
                <a:latin typeface="Cambria" panose="02040503050406030204" pitchFamily="18" charset="0"/>
              </a:rPr>
              <a:t>Standards - Opportunities</a:t>
            </a:r>
          </a:p>
        </p:txBody>
      </p:sp>
    </p:spTree>
    <p:extLst>
      <p:ext uri="{BB962C8B-B14F-4D97-AF65-F5344CB8AC3E}">
        <p14:creationId xmlns:p14="http://schemas.microsoft.com/office/powerpoint/2010/main" val="297864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42267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36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Features of a Quality Standard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3100" y="701493"/>
            <a:ext cx="4054800" cy="39669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OEppt-Purple">
  <a:themeElements>
    <a:clrScheme name="Apothecary">
      <a:dk1>
        <a:srgbClr val="000000"/>
      </a:dk1>
      <a:lt1>
        <a:srgbClr val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903</Words>
  <Application>Microsoft Office PowerPoint</Application>
  <PresentationFormat>On-screen Show (16:9)</PresentationFormat>
  <Paragraphs>93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simple-light-2</vt:lpstr>
      <vt:lpstr>DOEppt-Purple</vt:lpstr>
      <vt:lpstr>Standards Feedback Review Meeting</vt:lpstr>
      <vt:lpstr>Objectives for Today</vt:lpstr>
      <vt:lpstr>Norms for Today</vt:lpstr>
      <vt:lpstr>Housekeeping</vt:lpstr>
      <vt:lpstr>PowerPoint Presentation</vt:lpstr>
      <vt:lpstr>PowerPoint Presentation</vt:lpstr>
      <vt:lpstr>Today’s Plan</vt:lpstr>
      <vt:lpstr>Today’s Plan</vt:lpstr>
      <vt:lpstr>Features of a Quality Standard</vt:lpstr>
      <vt:lpstr>PowerPoint Presentation</vt:lpstr>
      <vt:lpstr> Overview of Review Process</vt:lpstr>
      <vt:lpstr>Grade Level Review</vt:lpstr>
      <vt:lpstr>Documentation Rules</vt:lpstr>
      <vt:lpstr>Questions to Discuss</vt:lpstr>
      <vt:lpstr>Vertical Alignment Reminders</vt:lpstr>
      <vt:lpstr>Vertical Alignment Process</vt:lpstr>
      <vt:lpstr>Vertical Alignment Process</vt:lpstr>
      <vt:lpstr>Vertical Alignment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Review Meeting</dc:title>
  <dc:creator>Reiner, Nicol</dc:creator>
  <cp:lastModifiedBy>Reiner, Nicol</cp:lastModifiedBy>
  <cp:revision>15</cp:revision>
  <dcterms:modified xsi:type="dcterms:W3CDTF">2017-08-03T03:48:38Z</dcterms:modified>
</cp:coreProperties>
</file>