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102"/>
  </p:notesMasterIdLst>
  <p:sldIdLst>
    <p:sldId id="256" r:id="rId4"/>
    <p:sldId id="383" r:id="rId5"/>
    <p:sldId id="259" r:id="rId6"/>
    <p:sldId id="260" r:id="rId7"/>
    <p:sldId id="302" r:id="rId8"/>
    <p:sldId id="360" r:id="rId9"/>
    <p:sldId id="263" r:id="rId10"/>
    <p:sldId id="361" r:id="rId11"/>
    <p:sldId id="336" r:id="rId12"/>
    <p:sldId id="337" r:id="rId13"/>
    <p:sldId id="339" r:id="rId14"/>
    <p:sldId id="267" r:id="rId15"/>
    <p:sldId id="268" r:id="rId16"/>
    <p:sldId id="385" r:id="rId17"/>
    <p:sldId id="270" r:id="rId18"/>
    <p:sldId id="303" r:id="rId19"/>
    <p:sldId id="328" r:id="rId20"/>
    <p:sldId id="329" r:id="rId21"/>
    <p:sldId id="285" r:id="rId22"/>
    <p:sldId id="275" r:id="rId23"/>
    <p:sldId id="271" r:id="rId24"/>
    <p:sldId id="264" r:id="rId25"/>
    <p:sldId id="304" r:id="rId26"/>
    <p:sldId id="279" r:id="rId27"/>
    <p:sldId id="284" r:id="rId28"/>
    <p:sldId id="280" r:id="rId29"/>
    <p:sldId id="281" r:id="rId30"/>
    <p:sldId id="282" r:id="rId31"/>
    <p:sldId id="343" r:id="rId32"/>
    <p:sldId id="283" r:id="rId33"/>
    <p:sldId id="388" r:id="rId34"/>
    <p:sldId id="389" r:id="rId35"/>
    <p:sldId id="390" r:id="rId36"/>
    <p:sldId id="342" r:id="rId37"/>
    <p:sldId id="351" r:id="rId38"/>
    <p:sldId id="353" r:id="rId39"/>
    <p:sldId id="313" r:id="rId40"/>
    <p:sldId id="392" r:id="rId41"/>
    <p:sldId id="393" r:id="rId42"/>
    <p:sldId id="384" r:id="rId43"/>
    <p:sldId id="363" r:id="rId44"/>
    <p:sldId id="364" r:id="rId45"/>
    <p:sldId id="365" r:id="rId46"/>
    <p:sldId id="366" r:id="rId47"/>
    <p:sldId id="367" r:id="rId48"/>
    <p:sldId id="368" r:id="rId49"/>
    <p:sldId id="293" r:id="rId50"/>
    <p:sldId id="294" r:id="rId51"/>
    <p:sldId id="295" r:id="rId52"/>
    <p:sldId id="369" r:id="rId53"/>
    <p:sldId id="297" r:id="rId54"/>
    <p:sldId id="298" r:id="rId55"/>
    <p:sldId id="299" r:id="rId56"/>
    <p:sldId id="300" r:id="rId57"/>
    <p:sldId id="370" r:id="rId58"/>
    <p:sldId id="371" r:id="rId59"/>
    <p:sldId id="372" r:id="rId60"/>
    <p:sldId id="373" r:id="rId61"/>
    <p:sldId id="305" r:id="rId62"/>
    <p:sldId id="306" r:id="rId63"/>
    <p:sldId id="307" r:id="rId64"/>
    <p:sldId id="308" r:id="rId65"/>
    <p:sldId id="309" r:id="rId66"/>
    <p:sldId id="362" r:id="rId67"/>
    <p:sldId id="286" r:id="rId68"/>
    <p:sldId id="287" r:id="rId69"/>
    <p:sldId id="288" r:id="rId70"/>
    <p:sldId id="344" r:id="rId71"/>
    <p:sldId id="290" r:id="rId72"/>
    <p:sldId id="346" r:id="rId73"/>
    <p:sldId id="347" r:id="rId74"/>
    <p:sldId id="391" r:id="rId75"/>
    <p:sldId id="350" r:id="rId76"/>
    <p:sldId id="319" r:id="rId77"/>
    <p:sldId id="320" r:id="rId78"/>
    <p:sldId id="321" r:id="rId79"/>
    <p:sldId id="322" r:id="rId80"/>
    <p:sldId id="323" r:id="rId81"/>
    <p:sldId id="394" r:id="rId82"/>
    <p:sldId id="324" r:id="rId83"/>
    <p:sldId id="325" r:id="rId84"/>
    <p:sldId id="326" r:id="rId85"/>
    <p:sldId id="374" r:id="rId86"/>
    <p:sldId id="375" r:id="rId87"/>
    <p:sldId id="376" r:id="rId88"/>
    <p:sldId id="330" r:id="rId89"/>
    <p:sldId id="331" r:id="rId90"/>
    <p:sldId id="377" r:id="rId91"/>
    <p:sldId id="378" r:id="rId92"/>
    <p:sldId id="333" r:id="rId93"/>
    <p:sldId id="335" r:id="rId94"/>
    <p:sldId id="379" r:id="rId95"/>
    <p:sldId id="380" r:id="rId96"/>
    <p:sldId id="338" r:id="rId97"/>
    <p:sldId id="381" r:id="rId98"/>
    <p:sldId id="382" r:id="rId99"/>
    <p:sldId id="341" r:id="rId100"/>
    <p:sldId id="262" r:id="rId10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don, Stephanie" initials="HS" lastIdx="1" clrIdx="0">
    <p:extLst>
      <p:ext uri="{19B8F6BF-5375-455C-9EA6-DF929625EA0E}">
        <p15:presenceInfo xmlns:p15="http://schemas.microsoft.com/office/powerpoint/2012/main" userId="S-1-5-21-1133191089-1850170202-1535859923-2398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1E43"/>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567" autoAdjust="0"/>
    <p:restoredTop sz="67660" autoAdjust="0"/>
  </p:normalViewPr>
  <p:slideViewPr>
    <p:cSldViewPr>
      <p:cViewPr varScale="1">
        <p:scale>
          <a:sx n="61" d="100"/>
          <a:sy n="61" d="100"/>
        </p:scale>
        <p:origin x="2346" y="60"/>
      </p:cViewPr>
      <p:guideLst>
        <p:guide orient="horz" pos="2160"/>
        <p:guide pos="2880"/>
      </p:guideLst>
    </p:cSldViewPr>
  </p:slideViewPr>
  <p:notesTextViewPr>
    <p:cViewPr>
      <p:scale>
        <a:sx n="3" d="2"/>
        <a:sy n="3" d="2"/>
      </p:scale>
      <p:origin x="0" y="-906"/>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2696CF29-9C27-43A2-8EEF-A8449DFC2C1C}" type="datetimeFigureOut">
              <a:rPr lang="en-US" smtClean="0"/>
              <a:t>08/23/2019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7E71926E-82D2-4752-8ABE-4E4A7EBEBBD2}" type="slidenum">
              <a:rPr lang="en-US" smtClean="0"/>
              <a:t>‹#›</a:t>
            </a:fld>
            <a:endParaRPr lang="en-US"/>
          </a:p>
        </p:txBody>
      </p:sp>
    </p:spTree>
    <p:extLst>
      <p:ext uri="{BB962C8B-B14F-4D97-AF65-F5344CB8AC3E}">
        <p14:creationId xmlns:p14="http://schemas.microsoft.com/office/powerpoint/2010/main" val="13322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e.sd.gov/contentstandards/documents/ELA-Standards.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e.sd.gov/contentstandards/ELA-resources.asp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e.sd.gov/contentstandards/ELA-resources.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e.sd.gov/"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e.sd.gov/ContentStandard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doe.sd.gov/ContentStandards/ELA.aspx"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e.sd.gov/contentstandards/ELA-resources.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e.sd.gov/contentstandards/ELA.aspx"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e.sd.gov/contentstandards/ELA.aspx"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oe.sd.gov/contentstandards/documents/QStandardsChecklist.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e.sd.gov/ContentStandards/ELA.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e.sd.gov/ContentStandards/documents/ELA-summary.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oe.sd.gov/contentstandards/ELA-resources.aspx"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oe.sd.gov/contentstandards/ELA-resources.aspx"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k12.sd.us/MailingList/DOELanguageArts"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scholastic.com/teachers/blog-posts/genia-connell/chalk-talks-engage-all-student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doe.sd.gov/contentstandards/ELA-resources.aspx"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doe.sd.gov/contentstandards/ELA-resources.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doe.sd.gov/contentstandards/ELA-resources.aspx"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shout-out to the ELA team members who collaborated to ensure that the activities, questions, timeframes, and resources would allow districts options for flexibility in both time and options.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visual on this slide was created by the ELA Team Members as a way to ensure that all the work in SD education is seen in a connected way.  Educators often feel like it is “another thing” added to their plate, so the goal of the visual was to show how the standards/unpacked standards documents are at the center of student learning and overall objectives.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Unpacked standards connect to the current work happening in classrooms across the state. Standards and the unpacked documents can assist with student learning objectives (SLO) work, evaluation components for teacher, self, students, state wide assessments, and the lesson planning and accreditation work that those plans provide in evidence of standards being taught to depth and rigor required.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visual will be repeated throughout this PPT to keep viewers connecting the work versus seeing all of it in isolation.</a:t>
            </a:r>
            <a:endParaRPr dirty="0"/>
          </a:p>
        </p:txBody>
      </p:sp>
      <p:sp>
        <p:nvSpPr>
          <p:cNvPr id="226" name="Google Shape;226;p1: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can be found on page 12 and 13  in the complete  K-12 ELA standards document found at this link.</a:t>
            </a:r>
          </a:p>
          <a:p>
            <a:r>
              <a:rPr lang="en-US" dirty="0">
                <a:hlinkClick r:id="rId3"/>
              </a:rPr>
              <a:t>https://doe.sd.gov/contentstandards/documents/ELA-Standards.pdf</a:t>
            </a:r>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10</a:t>
            </a:fld>
            <a:endParaRPr lang="en-US"/>
          </a:p>
        </p:txBody>
      </p:sp>
    </p:spTree>
    <p:extLst>
      <p:ext uri="{BB962C8B-B14F-4D97-AF65-F5344CB8AC3E}">
        <p14:creationId xmlns:p14="http://schemas.microsoft.com/office/powerpoint/2010/main" val="1349665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visual represents how the unpacked standards connect to many of the other pieces that educators/districts incorporate into their ongoing objectives.</a:t>
            </a:r>
          </a:p>
          <a:p>
            <a:r>
              <a:rPr lang="en-US" dirty="0"/>
              <a:t>SLO/Lesson Planning/Accreditation/Evaluations-Daniels/State-wide assessments---all of these pieces require the skills in the standards/unpacked documents to be considered, implemented or evaluated.</a:t>
            </a:r>
          </a:p>
        </p:txBody>
      </p:sp>
      <p:sp>
        <p:nvSpPr>
          <p:cNvPr id="4" name="Slide Number Placeholder 3"/>
          <p:cNvSpPr>
            <a:spLocks noGrp="1"/>
          </p:cNvSpPr>
          <p:nvPr>
            <p:ph type="sldNum" sz="quarter" idx="5"/>
          </p:nvPr>
        </p:nvSpPr>
        <p:spPr/>
        <p:txBody>
          <a:bodyPr/>
          <a:lstStyle/>
          <a:p>
            <a:fld id="{7E71926E-82D2-4752-8ABE-4E4A7EBEBBD2}" type="slidenum">
              <a:rPr lang="en-US" smtClean="0"/>
              <a:t>11</a:t>
            </a:fld>
            <a:endParaRPr lang="en-US"/>
          </a:p>
        </p:txBody>
      </p:sp>
    </p:spTree>
    <p:extLst>
      <p:ext uri="{BB962C8B-B14F-4D97-AF65-F5344CB8AC3E}">
        <p14:creationId xmlns:p14="http://schemas.microsoft.com/office/powerpoint/2010/main" val="1517027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7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73: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following documents can be found on the ELA Resource page:  </a:t>
            </a:r>
            <a:r>
              <a:rPr lang="en-US" dirty="0">
                <a:hlinkClick r:id="rId3"/>
              </a:rPr>
              <a:t>https://doe.sd.gov/contentstandards/ELA-resources.aspx</a:t>
            </a:r>
            <a:endParaRPr lang="en-US" dirty="0"/>
          </a:p>
          <a:p>
            <a:pPr marL="0" lvl="0" indent="0" algn="l" rtl="0">
              <a:spcBef>
                <a:spcPts val="0"/>
              </a:spcBef>
              <a:spcAft>
                <a:spcPts val="0"/>
              </a:spcAft>
              <a:buNone/>
            </a:pPr>
            <a:r>
              <a:rPr lang="en-US" b="1" dirty="0"/>
              <a:t>In the Articles/Activities Section on that page, the following links/download information can be found:</a:t>
            </a:r>
          </a:p>
          <a:p>
            <a:pPr marL="171450" lvl="0" indent="-171450" algn="l" rtl="0">
              <a:spcBef>
                <a:spcPts val="0"/>
              </a:spcBef>
              <a:spcAft>
                <a:spcPts val="0"/>
              </a:spcAft>
              <a:buFont typeface="Arial" panose="020B0604020202020204" pitchFamily="34" charset="0"/>
              <a:buChar char="•"/>
            </a:pPr>
            <a:r>
              <a:rPr lang="en-US" dirty="0"/>
              <a:t>Participants will read/annotate the article: </a:t>
            </a:r>
            <a:r>
              <a:rPr lang="en-US" i="1" dirty="0"/>
              <a:t>The Grecian Urn Article</a:t>
            </a:r>
            <a:endParaRPr i="1" dirty="0"/>
          </a:p>
          <a:p>
            <a:pPr marL="171450" lvl="0" indent="-171450" algn="l" rtl="0">
              <a:spcBef>
                <a:spcPts val="0"/>
              </a:spcBef>
              <a:spcAft>
                <a:spcPts val="0"/>
              </a:spcAft>
              <a:buFont typeface="Arial" panose="020B0604020202020204" pitchFamily="34" charset="0"/>
              <a:buChar char="•"/>
            </a:pPr>
            <a:r>
              <a:rPr lang="en-US" dirty="0"/>
              <a:t>Participants will use the </a:t>
            </a:r>
            <a:r>
              <a:rPr lang="en-US" u="sng" dirty="0"/>
              <a:t>Connect, Extend, Challenge chart </a:t>
            </a:r>
            <a:r>
              <a:rPr lang="en-US" dirty="0"/>
              <a:t>to document their ideas </a:t>
            </a:r>
            <a:endParaRPr dirty="0"/>
          </a:p>
          <a:p>
            <a:pPr marL="0" lvl="0" indent="0" algn="l" rtl="0">
              <a:spcBef>
                <a:spcPts val="0"/>
              </a:spcBef>
              <a:spcAft>
                <a:spcPts val="0"/>
              </a:spcAft>
              <a:buNone/>
            </a:pPr>
            <a:r>
              <a:rPr lang="en-US" dirty="0"/>
              <a:t>Allow time for a elbow partner or small group discussion to share thoughts.</a:t>
            </a:r>
            <a:endParaRPr dirty="0"/>
          </a:p>
          <a:p>
            <a:pPr marL="0" lvl="0" indent="0" algn="l" rtl="0">
              <a:spcBef>
                <a:spcPts val="0"/>
              </a:spcBef>
              <a:spcAft>
                <a:spcPts val="0"/>
              </a:spcAft>
              <a:buNone/>
            </a:pPr>
            <a:r>
              <a:rPr lang="en-US" dirty="0"/>
              <a:t>If time allows, this could be come a table/or large group share out activity.</a:t>
            </a:r>
            <a:endParaRPr dirty="0"/>
          </a:p>
        </p:txBody>
      </p:sp>
      <p:sp>
        <p:nvSpPr>
          <p:cNvPr id="311" name="Google Shape;311;p73: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4: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Directions:</a:t>
            </a:r>
          </a:p>
          <a:p>
            <a:pPr marL="171450" lvl="0" indent="-171450" algn="l" rtl="0">
              <a:spcBef>
                <a:spcPts val="0"/>
              </a:spcBef>
              <a:spcAft>
                <a:spcPts val="0"/>
              </a:spcAft>
              <a:buFont typeface="Arial" panose="020B0604020202020204" pitchFamily="34" charset="0"/>
              <a:buChar char="•"/>
            </a:pPr>
            <a:r>
              <a:rPr lang="en-US" dirty="0"/>
              <a:t>Located in the Unpacked Guidance Document are the Poster Formats that could be printed, placed around the room taped to the wall, or  projected up on the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Option1: </a:t>
            </a:r>
            <a:r>
              <a:rPr lang="en-US" dirty="0"/>
              <a:t>Have audience view all of the poster options and have them write on a post-it-note some brief line on why they selected that particular poster OR what question that poster brings to mind.  The goal is to have them write BEFORE they move. *Questions are on the slides that can help guide what to place on the sticky notes.</a:t>
            </a:r>
          </a:p>
          <a:p>
            <a:pPr marL="171450" lvl="0" indent="-171450" algn="l" rtl="0">
              <a:spcBef>
                <a:spcPts val="0"/>
              </a:spcBef>
              <a:spcAft>
                <a:spcPts val="0"/>
              </a:spcAft>
              <a:buFont typeface="Arial" panose="020B0604020202020204" pitchFamily="34" charset="0"/>
              <a:buChar char="•"/>
            </a:pPr>
            <a:endParaRPr lang="en-US" dirty="0"/>
          </a:p>
          <a:p>
            <a:pPr marL="628650" lvl="1" indent="-171450" algn="l" rtl="0">
              <a:spcBef>
                <a:spcPts val="0"/>
              </a:spcBef>
              <a:spcAft>
                <a:spcPts val="0"/>
              </a:spcAft>
              <a:buFont typeface="Arial" panose="020B0604020202020204" pitchFamily="34" charset="0"/>
              <a:buChar char="•"/>
            </a:pPr>
            <a:r>
              <a:rPr lang="en-US" dirty="0"/>
              <a:t>Next, participants are asked to stand in front of the poster that they selected.</a:t>
            </a:r>
          </a:p>
          <a:p>
            <a:pPr marL="628650" lvl="1" indent="-171450" algn="l" rtl="0">
              <a:spcBef>
                <a:spcPts val="0"/>
              </a:spcBef>
              <a:spcAft>
                <a:spcPts val="0"/>
              </a:spcAft>
              <a:buFont typeface="Arial" panose="020B0604020202020204" pitchFamily="34" charset="0"/>
              <a:buChar char="•"/>
            </a:pPr>
            <a:r>
              <a:rPr lang="en-US" dirty="0"/>
              <a:t>Each person at that poster will then share what they had on the sticky note with the group.</a:t>
            </a:r>
          </a:p>
          <a:p>
            <a:pPr marL="628650" lvl="1" indent="-171450" algn="l" rtl="0">
              <a:spcBef>
                <a:spcPts val="0"/>
              </a:spcBef>
              <a:spcAft>
                <a:spcPts val="0"/>
              </a:spcAft>
              <a:buFont typeface="Arial" panose="020B0604020202020204" pitchFamily="34" charset="0"/>
              <a:buChar char="•"/>
            </a:pPr>
            <a:r>
              <a:rPr lang="en-US" dirty="0"/>
              <a:t>After sharing, they should place the sticky note on/beside the poster.  This allows a visual to determine if all are finished with their sharing/discussion.</a:t>
            </a:r>
          </a:p>
          <a:p>
            <a:pPr marL="628650" lvl="1" indent="-171450" algn="l" rtl="0">
              <a:spcBef>
                <a:spcPts val="0"/>
              </a:spcBef>
              <a:spcAft>
                <a:spcPts val="0"/>
              </a:spcAft>
              <a:buFont typeface="Arial" panose="020B0604020202020204" pitchFamily="34" charset="0"/>
              <a:buChar char="•"/>
            </a:pPr>
            <a:r>
              <a:rPr lang="en-US" dirty="0"/>
              <a:t>Allow time for each one to share and to discuss ideas after the sharing. </a:t>
            </a:r>
          </a:p>
          <a:p>
            <a:pPr marL="628650" lvl="1"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b="1" dirty="0"/>
              <a:t>Option 2:  </a:t>
            </a:r>
            <a:r>
              <a:rPr lang="en-US" dirty="0"/>
              <a:t>If there is a particular poster that connects to district goals, selecting just one or two posters and using the sticky notes to share ideas within small groups in the audience would be another option.</a:t>
            </a:r>
          </a:p>
          <a:p>
            <a:pPr marL="0" lvl="0" indent="0" algn="l" rtl="0">
              <a:spcBef>
                <a:spcPts val="0"/>
              </a:spcBef>
              <a:spcAft>
                <a:spcPts val="0"/>
              </a:spcAft>
              <a:buNone/>
            </a:pPr>
            <a:r>
              <a:rPr lang="en-US" dirty="0"/>
              <a:t>_____________________________________</a:t>
            </a:r>
          </a:p>
          <a:p>
            <a:pPr marL="171450" lvl="0" indent="-171450" algn="l" rtl="0">
              <a:spcBef>
                <a:spcPts val="0"/>
              </a:spcBef>
              <a:spcAft>
                <a:spcPts val="0"/>
              </a:spcAft>
              <a:buFont typeface="Arial" panose="020B0604020202020204" pitchFamily="34" charset="0"/>
              <a:buChar char="•"/>
            </a:pPr>
            <a:r>
              <a:rPr lang="en-US" b="1" dirty="0"/>
              <a:t>Option 3:  </a:t>
            </a:r>
            <a:r>
              <a:rPr lang="en-US" dirty="0"/>
              <a:t>This could be used as an icebreaker activity instead of the previous one described on Slide #2</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18" name="Google Shape;318;p4: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3:notes"/>
          <p:cNvSpPr txBox="1">
            <a:spLocks noGrp="1"/>
          </p:cNvSpPr>
          <p:nvPr>
            <p:ph type="body" idx="1"/>
          </p:nvPr>
        </p:nvSpPr>
        <p:spPr>
          <a:xfrm>
            <a:off x="701040" y="4415790"/>
            <a:ext cx="5608320" cy="41833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Following will be options for a 15 minutes time frame. This could be at a staff meeting, department level meeting, or grade level meeting.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Slide 15: </a:t>
            </a:r>
            <a:r>
              <a:rPr lang="en-US" b="1" dirty="0"/>
              <a:t>Scavenger Hunt   </a:t>
            </a:r>
          </a:p>
          <a:p>
            <a:pPr marL="0" lvl="0" indent="0" algn="l" rtl="0">
              <a:spcBef>
                <a:spcPts val="0"/>
              </a:spcBef>
              <a:spcAft>
                <a:spcPts val="0"/>
              </a:spcAft>
              <a:buNone/>
            </a:pPr>
            <a:r>
              <a:rPr lang="en-US" dirty="0"/>
              <a:t>Slides 16, 17, 18, 19:  </a:t>
            </a:r>
            <a:r>
              <a:rPr lang="en-US" b="1" dirty="0"/>
              <a:t>Extension Activity </a:t>
            </a:r>
            <a:r>
              <a:rPr lang="en-US" dirty="0"/>
              <a:t>to review the ELA Tables of Information   </a:t>
            </a:r>
          </a:p>
          <a:p>
            <a:pPr marL="0" lvl="0" indent="0" algn="l" rtl="0">
              <a:spcBef>
                <a:spcPts val="0"/>
              </a:spcBef>
              <a:spcAft>
                <a:spcPts val="0"/>
              </a:spcAft>
              <a:buNone/>
            </a:pPr>
            <a:r>
              <a:rPr lang="en-US" dirty="0"/>
              <a:t>Slides 20, 21, 22, 23, 24, 25:  </a:t>
            </a:r>
            <a:r>
              <a:rPr lang="en-US" b="1" dirty="0"/>
              <a:t>Strike-Through Documents                 </a:t>
            </a:r>
            <a:endParaRPr b="1" dirty="0"/>
          </a:p>
        </p:txBody>
      </p:sp>
      <p:sp>
        <p:nvSpPr>
          <p:cNvPr id="326" name="Google Shape;326;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701040" y="4415790"/>
            <a:ext cx="5608320" cy="41833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Scavenger Hunt Document can be found on the ELA Resources Page:  </a:t>
            </a:r>
            <a:r>
              <a:rPr lang="en-US" dirty="0">
                <a:hlinkClick r:id="rId3"/>
              </a:rPr>
              <a:t>https://doe.sd.gov/contentstandards/ELA-resources.aspx</a:t>
            </a:r>
            <a:endParaRPr lang="en-US" dirty="0"/>
          </a:p>
          <a:p>
            <a:pPr marL="0" lvl="0" indent="0" algn="l" rtl="0">
              <a:spcBef>
                <a:spcPts val="0"/>
              </a:spcBef>
              <a:spcAft>
                <a:spcPts val="0"/>
              </a:spcAft>
              <a:buNone/>
            </a:pPr>
            <a:r>
              <a:rPr lang="en-US" dirty="0"/>
              <a:t>In the </a:t>
            </a:r>
            <a:r>
              <a:rPr lang="en-US" b="1" dirty="0"/>
              <a:t>15 Minute Activity Options </a:t>
            </a:r>
            <a:r>
              <a:rPr lang="en-US" dirty="0"/>
              <a:t>there is a link for this document.</a:t>
            </a:r>
          </a:p>
          <a:p>
            <a:pPr marL="0" lvl="0" indent="0" algn="l" rtl="0">
              <a:spcBef>
                <a:spcPts val="0"/>
              </a:spcBef>
              <a:spcAft>
                <a:spcPts val="0"/>
              </a:spcAft>
              <a:buNone/>
            </a:pPr>
            <a:r>
              <a:rPr lang="en-US" dirty="0"/>
              <a:t>If an </a:t>
            </a:r>
            <a:r>
              <a:rPr lang="en-US" b="1" dirty="0"/>
              <a:t>answer key is needed, email for that document----</a:t>
            </a:r>
            <a:r>
              <a:rPr lang="en-US" dirty="0"/>
              <a:t> please email Teresa.Berndt@state.sd.us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33" name="Google Shape;333;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PPT Slides 16, 17, 18, 19:  </a:t>
            </a:r>
            <a:r>
              <a:rPr lang="en-US" b="1" dirty="0"/>
              <a:t>Extension Activity </a:t>
            </a:r>
            <a:r>
              <a:rPr lang="en-US" dirty="0"/>
              <a:t>to review the ELA Tables of Information   </a:t>
            </a:r>
          </a:p>
          <a:p>
            <a:pPr rtl="0" fontAlgn="base"/>
            <a:r>
              <a:rPr lang="en-US" dirty="0"/>
              <a:t>Unpacked Guidance Document:  </a:t>
            </a:r>
            <a:r>
              <a:rPr lang="fr-FR" sz="1200" b="1" i="0" u="none" strike="noStrike" kern="1200" dirty="0">
                <a:solidFill>
                  <a:schemeClr val="tx1"/>
                </a:solidFill>
                <a:effectLst/>
                <a:latin typeface="+mn-lt"/>
                <a:ea typeface="+mn-ea"/>
                <a:cs typeface="+mn-cs"/>
              </a:rPr>
              <a:t>Appendix A~ 15 Minute Extension/Option 1 </a:t>
            </a:r>
            <a:r>
              <a:rPr lang="fr-FR" sz="1200" b="1" i="0" u="none" strike="noStrike" kern="1200" dirty="0" err="1">
                <a:solidFill>
                  <a:schemeClr val="tx1"/>
                </a:solidFill>
                <a:effectLst/>
                <a:latin typeface="+mn-lt"/>
                <a:ea typeface="+mn-ea"/>
                <a:cs typeface="+mn-cs"/>
              </a:rPr>
              <a:t>provides</a:t>
            </a:r>
            <a:r>
              <a:rPr lang="fr-FR" sz="1200" b="1" i="0" u="none" strike="noStrike" kern="1200" dirty="0">
                <a:solidFill>
                  <a:schemeClr val="tx1"/>
                </a:solidFill>
                <a:effectLst/>
                <a:latin typeface="+mn-lt"/>
                <a:ea typeface="+mn-ea"/>
                <a:cs typeface="+mn-cs"/>
              </a:rPr>
              <a:t> directions and information to guide </a:t>
            </a:r>
            <a:r>
              <a:rPr lang="fr-FR" sz="1200" b="1" i="0" u="none" strike="noStrike" kern="1200" dirty="0" err="1">
                <a:solidFill>
                  <a:schemeClr val="tx1"/>
                </a:solidFill>
                <a:effectLst/>
                <a:latin typeface="+mn-lt"/>
                <a:ea typeface="+mn-ea"/>
                <a:cs typeface="+mn-cs"/>
              </a:rPr>
              <a:t>this</a:t>
            </a:r>
            <a:r>
              <a:rPr lang="fr-FR" sz="1200" b="1" i="0" u="none" strike="noStrike" kern="1200" dirty="0">
                <a:solidFill>
                  <a:schemeClr val="tx1"/>
                </a:solidFill>
                <a:effectLst/>
                <a:latin typeface="+mn-lt"/>
                <a:ea typeface="+mn-ea"/>
                <a:cs typeface="+mn-cs"/>
              </a:rPr>
              <a:t> extension </a:t>
            </a:r>
            <a:r>
              <a:rPr lang="fr-FR" sz="1200" b="1" i="0" u="none" strike="noStrike" kern="1200" dirty="0" err="1">
                <a:solidFill>
                  <a:schemeClr val="tx1"/>
                </a:solidFill>
                <a:effectLst/>
                <a:latin typeface="+mn-lt"/>
                <a:ea typeface="+mn-ea"/>
                <a:cs typeface="+mn-cs"/>
              </a:rPr>
              <a:t>activity</a:t>
            </a:r>
            <a:r>
              <a:rPr lang="fr-FR" sz="1200" b="1" i="0" u="none" strike="noStrike" kern="1200" dirty="0">
                <a:solidFill>
                  <a:schemeClr val="tx1"/>
                </a:solidFill>
                <a:effectLst/>
                <a:latin typeface="+mn-lt"/>
                <a:ea typeface="+mn-ea"/>
                <a:cs typeface="+mn-cs"/>
              </a:rPr>
              <a:t> and the table information </a:t>
            </a:r>
            <a:r>
              <a:rPr lang="fr-FR" sz="1200" b="1" i="0" u="none" strike="noStrike" kern="1200" dirty="0" err="1">
                <a:solidFill>
                  <a:schemeClr val="tx1"/>
                </a:solidFill>
                <a:effectLst/>
                <a:latin typeface="+mn-lt"/>
                <a:ea typeface="+mn-ea"/>
                <a:cs typeface="+mn-cs"/>
              </a:rPr>
              <a:t>found</a:t>
            </a:r>
            <a:r>
              <a:rPr lang="fr-FR" sz="1200" b="1" i="0" u="none" strike="noStrike" kern="1200" dirty="0">
                <a:solidFill>
                  <a:schemeClr val="tx1"/>
                </a:solidFill>
                <a:effectLst/>
                <a:latin typeface="+mn-lt"/>
                <a:ea typeface="+mn-ea"/>
                <a:cs typeface="+mn-cs"/>
              </a:rPr>
              <a:t> on the ELA page.</a:t>
            </a:r>
          </a:p>
          <a:p>
            <a:pPr rtl="0" fontAlgn="base"/>
            <a:endParaRPr lang="en-US" sz="1200" b="1" i="0" u="none" strike="noStrike" kern="1200" dirty="0">
              <a:solidFill>
                <a:schemeClr val="tx1"/>
              </a:solidFill>
              <a:effectLst/>
              <a:latin typeface="+mn-lt"/>
              <a:ea typeface="+mn-ea"/>
              <a:cs typeface="+mn-cs"/>
            </a:endParaRPr>
          </a:p>
          <a:p>
            <a:pPr rtl="0" fontAlgn="base"/>
            <a:r>
              <a:rPr lang="en-US" dirty="0"/>
              <a:t>The new DOE website landing page. </a:t>
            </a:r>
            <a:r>
              <a:rPr lang="en-US" dirty="0">
                <a:hlinkClick r:id="rId3"/>
              </a:rPr>
              <a:t>https://doe.sd.gov/</a:t>
            </a:r>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16</a:t>
            </a:fld>
            <a:endParaRPr lang="en-US"/>
          </a:p>
        </p:txBody>
      </p:sp>
    </p:spTree>
    <p:extLst>
      <p:ext uri="{BB962C8B-B14F-4D97-AF65-F5344CB8AC3E}">
        <p14:creationId xmlns:p14="http://schemas.microsoft.com/office/powerpoint/2010/main" val="649092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PPT Slides 16, 17, 18, 19:  </a:t>
            </a:r>
            <a:r>
              <a:rPr lang="en-US" b="1" dirty="0"/>
              <a:t>Extension Activity </a:t>
            </a:r>
            <a:r>
              <a:rPr lang="en-US" dirty="0"/>
              <a:t>to review the ELA Tables of Information   </a:t>
            </a:r>
          </a:p>
          <a:p>
            <a:pPr rtl="0" fontAlgn="base"/>
            <a:r>
              <a:rPr lang="en-US" dirty="0"/>
              <a:t>Unpacked Guidance Document:  </a:t>
            </a:r>
            <a:r>
              <a:rPr lang="fr-FR" sz="1200" b="1" i="0" u="none" strike="noStrike" kern="1200" dirty="0">
                <a:solidFill>
                  <a:schemeClr val="tx1"/>
                </a:solidFill>
                <a:effectLst/>
                <a:latin typeface="+mn-lt"/>
                <a:ea typeface="+mn-ea"/>
                <a:cs typeface="+mn-cs"/>
              </a:rPr>
              <a:t>Appendix A~ 15 Minute Extension/Option 1 </a:t>
            </a:r>
            <a:r>
              <a:rPr lang="fr-FR" sz="1200" b="1" i="0" u="none" strike="noStrike" kern="1200" dirty="0" err="1">
                <a:solidFill>
                  <a:schemeClr val="tx1"/>
                </a:solidFill>
                <a:effectLst/>
                <a:latin typeface="+mn-lt"/>
                <a:ea typeface="+mn-ea"/>
                <a:cs typeface="+mn-cs"/>
              </a:rPr>
              <a:t>provides</a:t>
            </a:r>
            <a:r>
              <a:rPr lang="fr-FR" sz="1200" b="1" i="0" u="none" strike="noStrike" kern="1200" dirty="0">
                <a:solidFill>
                  <a:schemeClr val="tx1"/>
                </a:solidFill>
                <a:effectLst/>
                <a:latin typeface="+mn-lt"/>
                <a:ea typeface="+mn-ea"/>
                <a:cs typeface="+mn-cs"/>
              </a:rPr>
              <a:t> directions and information to guide </a:t>
            </a:r>
            <a:r>
              <a:rPr lang="fr-FR" sz="1200" b="1" i="0" u="none" strike="noStrike" kern="1200" dirty="0" err="1">
                <a:solidFill>
                  <a:schemeClr val="tx1"/>
                </a:solidFill>
                <a:effectLst/>
                <a:latin typeface="+mn-lt"/>
                <a:ea typeface="+mn-ea"/>
                <a:cs typeface="+mn-cs"/>
              </a:rPr>
              <a:t>this</a:t>
            </a:r>
            <a:r>
              <a:rPr lang="fr-FR" sz="1200" b="1" i="0" u="none" strike="noStrike" kern="1200" dirty="0">
                <a:solidFill>
                  <a:schemeClr val="tx1"/>
                </a:solidFill>
                <a:effectLst/>
                <a:latin typeface="+mn-lt"/>
                <a:ea typeface="+mn-ea"/>
                <a:cs typeface="+mn-cs"/>
              </a:rPr>
              <a:t> extension </a:t>
            </a:r>
            <a:r>
              <a:rPr lang="fr-FR" sz="1200" b="1" i="0" u="none" strike="noStrike" kern="1200" dirty="0" err="1">
                <a:solidFill>
                  <a:schemeClr val="tx1"/>
                </a:solidFill>
                <a:effectLst/>
                <a:latin typeface="+mn-lt"/>
                <a:ea typeface="+mn-ea"/>
                <a:cs typeface="+mn-cs"/>
              </a:rPr>
              <a:t>activity</a:t>
            </a:r>
            <a:r>
              <a:rPr lang="fr-FR" sz="1200" b="1" i="0" u="none" strike="noStrike" kern="1200" dirty="0">
                <a:solidFill>
                  <a:schemeClr val="tx1"/>
                </a:solidFill>
                <a:effectLst/>
                <a:latin typeface="+mn-lt"/>
                <a:ea typeface="+mn-ea"/>
                <a:cs typeface="+mn-cs"/>
              </a:rPr>
              <a:t> and the table information </a:t>
            </a:r>
            <a:r>
              <a:rPr lang="fr-FR" sz="1200" b="1" i="0" u="none" strike="noStrike" kern="1200" dirty="0" err="1">
                <a:solidFill>
                  <a:schemeClr val="tx1"/>
                </a:solidFill>
                <a:effectLst/>
                <a:latin typeface="+mn-lt"/>
                <a:ea typeface="+mn-ea"/>
                <a:cs typeface="+mn-cs"/>
              </a:rPr>
              <a:t>found</a:t>
            </a:r>
            <a:r>
              <a:rPr lang="fr-FR" sz="1200" b="1" i="0" u="none" strike="noStrike" kern="1200" dirty="0">
                <a:solidFill>
                  <a:schemeClr val="tx1"/>
                </a:solidFill>
                <a:effectLst/>
                <a:latin typeface="+mn-lt"/>
                <a:ea typeface="+mn-ea"/>
                <a:cs typeface="+mn-cs"/>
              </a:rPr>
              <a:t> on the ELA page.</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To gain access to the table above /ELA Unpacked Standards &amp; K-12 Strike Through Documents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https://doe.sd.gov/ContentStandards/ELA.aspx</a:t>
            </a:r>
            <a:r>
              <a:rPr kumimoji="0" lang="en-US" sz="1200" b="0" i="1" u="none" strike="noStrike" kern="1200" cap="none" spc="0" normalizeH="0" baseline="0" noProof="0" dirty="0">
                <a:ln>
                  <a:noFill/>
                </a:ln>
                <a:solidFill>
                  <a:prstClr val="black"/>
                </a:solidFill>
                <a:effectLst/>
                <a:uLnTx/>
                <a:uFillTx/>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E71926E-82D2-4752-8ABE-4E4A7EBEBBD2}" type="slidenum">
              <a:rPr lang="en-US" smtClean="0"/>
              <a:t>17</a:t>
            </a:fld>
            <a:endParaRPr lang="en-US"/>
          </a:p>
        </p:txBody>
      </p:sp>
    </p:spTree>
    <p:extLst>
      <p:ext uri="{BB962C8B-B14F-4D97-AF65-F5344CB8AC3E}">
        <p14:creationId xmlns:p14="http://schemas.microsoft.com/office/powerpoint/2010/main" val="1863257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u="none" strike="noStrike" kern="1200" dirty="0">
                <a:solidFill>
                  <a:schemeClr val="tx1"/>
                </a:solidFill>
                <a:effectLst/>
                <a:latin typeface="+mn-lt"/>
                <a:ea typeface="+mn-ea"/>
                <a:cs typeface="+mn-cs"/>
              </a:rPr>
              <a:t> </a:t>
            </a:r>
            <a:r>
              <a:rPr lang="en-US" dirty="0"/>
              <a:t>PPT Slides 16, 17, 18, 19:  </a:t>
            </a:r>
            <a:r>
              <a:rPr lang="en-US" b="1" dirty="0"/>
              <a:t>Extension Activity </a:t>
            </a:r>
            <a:r>
              <a:rPr lang="en-US" dirty="0"/>
              <a:t>to review the ELA Tables of Information   </a:t>
            </a:r>
          </a:p>
          <a:p>
            <a:pPr rtl="0" fontAlgn="base"/>
            <a:r>
              <a:rPr lang="en-US" dirty="0"/>
              <a:t>Unpacked Guidance Document:  </a:t>
            </a:r>
            <a:r>
              <a:rPr lang="fr-FR" sz="1200" b="1" i="0" u="none" strike="noStrike" kern="1200" dirty="0">
                <a:solidFill>
                  <a:schemeClr val="tx1"/>
                </a:solidFill>
                <a:effectLst/>
                <a:latin typeface="+mn-lt"/>
                <a:ea typeface="+mn-ea"/>
                <a:cs typeface="+mn-cs"/>
              </a:rPr>
              <a:t>Appendix A~ 15 Minute Extension/Option 1 </a:t>
            </a:r>
            <a:r>
              <a:rPr lang="fr-FR" sz="1200" b="1" i="0" u="none" strike="noStrike" kern="1200" dirty="0" err="1">
                <a:solidFill>
                  <a:schemeClr val="tx1"/>
                </a:solidFill>
                <a:effectLst/>
                <a:latin typeface="+mn-lt"/>
                <a:ea typeface="+mn-ea"/>
                <a:cs typeface="+mn-cs"/>
              </a:rPr>
              <a:t>provides</a:t>
            </a:r>
            <a:r>
              <a:rPr lang="fr-FR" sz="1200" b="1" i="0" u="none" strike="noStrike" kern="1200" dirty="0">
                <a:solidFill>
                  <a:schemeClr val="tx1"/>
                </a:solidFill>
                <a:effectLst/>
                <a:latin typeface="+mn-lt"/>
                <a:ea typeface="+mn-ea"/>
                <a:cs typeface="+mn-cs"/>
              </a:rPr>
              <a:t> directions and information to guide </a:t>
            </a:r>
            <a:r>
              <a:rPr lang="fr-FR" sz="1200" b="1" i="0" u="none" strike="noStrike" kern="1200" dirty="0" err="1">
                <a:solidFill>
                  <a:schemeClr val="tx1"/>
                </a:solidFill>
                <a:effectLst/>
                <a:latin typeface="+mn-lt"/>
                <a:ea typeface="+mn-ea"/>
                <a:cs typeface="+mn-cs"/>
              </a:rPr>
              <a:t>this</a:t>
            </a:r>
            <a:r>
              <a:rPr lang="fr-FR" sz="1200" b="1" i="0" u="none" strike="noStrike" kern="1200" dirty="0">
                <a:solidFill>
                  <a:schemeClr val="tx1"/>
                </a:solidFill>
                <a:effectLst/>
                <a:latin typeface="+mn-lt"/>
                <a:ea typeface="+mn-ea"/>
                <a:cs typeface="+mn-cs"/>
              </a:rPr>
              <a:t> extension </a:t>
            </a:r>
            <a:r>
              <a:rPr lang="fr-FR" sz="1200" b="1" i="0" u="none" strike="noStrike" kern="1200" dirty="0" err="1">
                <a:solidFill>
                  <a:schemeClr val="tx1"/>
                </a:solidFill>
                <a:effectLst/>
                <a:latin typeface="+mn-lt"/>
                <a:ea typeface="+mn-ea"/>
                <a:cs typeface="+mn-cs"/>
              </a:rPr>
              <a:t>activity</a:t>
            </a:r>
            <a:r>
              <a:rPr lang="fr-FR" sz="1200" b="1" i="0" u="none" strike="noStrike" kern="1200" dirty="0">
                <a:solidFill>
                  <a:schemeClr val="tx1"/>
                </a:solidFill>
                <a:effectLst/>
                <a:latin typeface="+mn-lt"/>
                <a:ea typeface="+mn-ea"/>
                <a:cs typeface="+mn-cs"/>
              </a:rPr>
              <a:t> and the table information </a:t>
            </a:r>
            <a:r>
              <a:rPr lang="fr-FR" sz="1200" b="1" i="0" u="none" strike="noStrike" kern="1200" dirty="0" err="1">
                <a:solidFill>
                  <a:schemeClr val="tx1"/>
                </a:solidFill>
                <a:effectLst/>
                <a:latin typeface="+mn-lt"/>
                <a:ea typeface="+mn-ea"/>
                <a:cs typeface="+mn-cs"/>
              </a:rPr>
              <a:t>found</a:t>
            </a:r>
            <a:r>
              <a:rPr lang="fr-FR" sz="1200" b="1" i="0" u="none" strike="noStrike" kern="1200" dirty="0">
                <a:solidFill>
                  <a:schemeClr val="tx1"/>
                </a:solidFill>
                <a:effectLst/>
                <a:latin typeface="+mn-lt"/>
                <a:ea typeface="+mn-ea"/>
                <a:cs typeface="+mn-cs"/>
              </a:rPr>
              <a:t> on the ELA page.</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ELA Unpacked Standards and Achievement Level Descriptors.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Unpacked Standards documents are now clustered into the four areas indicated visually below.  Unpacked documents will have clusters of standards as this is the way they are intended to be taught.  Previously, the unpacked ELA standards had a separate document for each standard in every strand which did not allow educators, students, or parents to view them as a cluster of skills taught collectively.</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18</a:t>
            </a:fld>
            <a:endParaRPr lang="en-US"/>
          </a:p>
        </p:txBody>
      </p:sp>
    </p:spTree>
    <p:extLst>
      <p:ext uri="{BB962C8B-B14F-4D97-AF65-F5344CB8AC3E}">
        <p14:creationId xmlns:p14="http://schemas.microsoft.com/office/powerpoint/2010/main" val="1822318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PPT Slides 16, 17, 18, 19:  </a:t>
            </a:r>
            <a:r>
              <a:rPr lang="en-US" b="1" dirty="0"/>
              <a:t>Extension Activity </a:t>
            </a:r>
            <a:r>
              <a:rPr lang="en-US" dirty="0"/>
              <a:t>to review the ELA Tables of Information   </a:t>
            </a:r>
          </a:p>
          <a:p>
            <a:pPr rtl="0" fontAlgn="base"/>
            <a:r>
              <a:rPr lang="en-US" dirty="0"/>
              <a:t>Unpacked Guidance Document:  </a:t>
            </a:r>
            <a:r>
              <a:rPr lang="fr-FR" sz="1200" b="1" i="0" u="none" strike="noStrike" kern="1200" dirty="0">
                <a:solidFill>
                  <a:schemeClr val="tx1"/>
                </a:solidFill>
                <a:effectLst/>
                <a:latin typeface="+mn-lt"/>
                <a:ea typeface="+mn-ea"/>
                <a:cs typeface="+mn-cs"/>
              </a:rPr>
              <a:t>Appendix A~ 15 Minute Extension/Option 1 </a:t>
            </a:r>
            <a:r>
              <a:rPr lang="fr-FR" sz="1200" b="1" i="0" u="none" strike="noStrike" kern="1200" dirty="0" err="1">
                <a:solidFill>
                  <a:schemeClr val="tx1"/>
                </a:solidFill>
                <a:effectLst/>
                <a:latin typeface="+mn-lt"/>
                <a:ea typeface="+mn-ea"/>
                <a:cs typeface="+mn-cs"/>
              </a:rPr>
              <a:t>provides</a:t>
            </a:r>
            <a:r>
              <a:rPr lang="fr-FR" sz="1200" b="1" i="0" u="none" strike="noStrike" kern="1200" dirty="0">
                <a:solidFill>
                  <a:schemeClr val="tx1"/>
                </a:solidFill>
                <a:effectLst/>
                <a:latin typeface="+mn-lt"/>
                <a:ea typeface="+mn-ea"/>
                <a:cs typeface="+mn-cs"/>
              </a:rPr>
              <a:t> directions and information to guide </a:t>
            </a:r>
            <a:r>
              <a:rPr lang="fr-FR" sz="1200" b="1" i="0" u="none" strike="noStrike" kern="1200" dirty="0" err="1">
                <a:solidFill>
                  <a:schemeClr val="tx1"/>
                </a:solidFill>
                <a:effectLst/>
                <a:latin typeface="+mn-lt"/>
                <a:ea typeface="+mn-ea"/>
                <a:cs typeface="+mn-cs"/>
              </a:rPr>
              <a:t>this</a:t>
            </a:r>
            <a:r>
              <a:rPr lang="fr-FR" sz="1200" b="1" i="0" u="none" strike="noStrike" kern="1200" dirty="0">
                <a:solidFill>
                  <a:schemeClr val="tx1"/>
                </a:solidFill>
                <a:effectLst/>
                <a:latin typeface="+mn-lt"/>
                <a:ea typeface="+mn-ea"/>
                <a:cs typeface="+mn-cs"/>
              </a:rPr>
              <a:t> extension </a:t>
            </a:r>
            <a:r>
              <a:rPr lang="fr-FR" sz="1200" b="1" i="0" u="none" strike="noStrike" kern="1200" dirty="0" err="1">
                <a:solidFill>
                  <a:schemeClr val="tx1"/>
                </a:solidFill>
                <a:effectLst/>
                <a:latin typeface="+mn-lt"/>
                <a:ea typeface="+mn-ea"/>
                <a:cs typeface="+mn-cs"/>
              </a:rPr>
              <a:t>activity</a:t>
            </a:r>
            <a:r>
              <a:rPr lang="fr-FR" sz="1200" b="1" i="0" u="none" strike="noStrike" kern="1200" dirty="0">
                <a:solidFill>
                  <a:schemeClr val="tx1"/>
                </a:solidFill>
                <a:effectLst/>
                <a:latin typeface="+mn-lt"/>
                <a:ea typeface="+mn-ea"/>
                <a:cs typeface="+mn-cs"/>
              </a:rPr>
              <a:t> and the table information </a:t>
            </a:r>
            <a:r>
              <a:rPr lang="fr-FR" sz="1200" b="1" i="0" u="none" strike="noStrike" kern="1200" dirty="0" err="1">
                <a:solidFill>
                  <a:schemeClr val="tx1"/>
                </a:solidFill>
                <a:effectLst/>
                <a:latin typeface="+mn-lt"/>
                <a:ea typeface="+mn-ea"/>
                <a:cs typeface="+mn-cs"/>
              </a:rPr>
              <a:t>found</a:t>
            </a:r>
            <a:r>
              <a:rPr lang="fr-FR" sz="1200" b="1" i="0" u="none" strike="noStrike" kern="1200" dirty="0">
                <a:solidFill>
                  <a:schemeClr val="tx1"/>
                </a:solidFill>
                <a:effectLst/>
                <a:latin typeface="+mn-lt"/>
                <a:ea typeface="+mn-ea"/>
                <a:cs typeface="+mn-cs"/>
              </a:rPr>
              <a:t> on the ELA page.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purpose of these documents is to show the changes from the 2010 standards to those adopted in 2018. </a:t>
            </a:r>
          </a:p>
          <a:p>
            <a:pPr rtl="0" fontAlgn="base"/>
            <a:r>
              <a:rPr lang="en-US" sz="1200" b="0" i="0" u="none" strike="noStrike" kern="1200" dirty="0">
                <a:solidFill>
                  <a:schemeClr val="tx1"/>
                </a:solidFill>
                <a:effectLst/>
                <a:latin typeface="+mn-lt"/>
                <a:ea typeface="+mn-ea"/>
                <a:cs typeface="+mn-cs"/>
              </a:rPr>
              <a:t>Both ELA and Math Strike-Through documents can be found from the Content Standards</a:t>
            </a:r>
          </a:p>
          <a:p>
            <a:pPr rtl="0" fontAlgn="base"/>
            <a:endParaRPr lang="en-US" sz="1200" b="0"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Slide 20 will  provide a digger dive into the Strike-Through Documents and provide Option 2 for a 15 minute activity.</a:t>
            </a:r>
          </a:p>
          <a:p>
            <a:br>
              <a:rPr lang="en-US" b="1" dirty="0">
                <a:effectLst/>
              </a:rPr>
            </a:br>
            <a:endParaRPr lang="en-US" b="1" dirty="0"/>
          </a:p>
        </p:txBody>
      </p:sp>
      <p:sp>
        <p:nvSpPr>
          <p:cNvPr id="4" name="Slide Number Placeholder 3"/>
          <p:cNvSpPr>
            <a:spLocks noGrp="1"/>
          </p:cNvSpPr>
          <p:nvPr>
            <p:ph type="sldNum" sz="quarter" idx="10"/>
          </p:nvPr>
        </p:nvSpPr>
        <p:spPr/>
        <p:txBody>
          <a:bodyPr/>
          <a:lstStyle/>
          <a:p>
            <a:fld id="{7E71926E-82D2-4752-8ABE-4E4A7EBEBBD2}" type="slidenum">
              <a:rPr lang="en-US" smtClean="0"/>
              <a:t>19</a:t>
            </a:fld>
            <a:endParaRPr lang="en-US"/>
          </a:p>
        </p:txBody>
      </p:sp>
    </p:spTree>
    <p:extLst>
      <p:ext uri="{BB962C8B-B14F-4D97-AF65-F5344CB8AC3E}">
        <p14:creationId xmlns:p14="http://schemas.microsoft.com/office/powerpoint/2010/main" val="70432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Musical Mingle Activity:</a:t>
            </a:r>
          </a:p>
          <a:p>
            <a:r>
              <a:rPr lang="en-US" sz="1200" kern="1200" dirty="0">
                <a:solidFill>
                  <a:schemeClr val="tx1"/>
                </a:solidFill>
                <a:effectLst/>
                <a:latin typeface="+mn-lt"/>
                <a:ea typeface="+mn-ea"/>
                <a:cs typeface="+mn-cs"/>
              </a:rPr>
              <a:t>Mingle around while the music plays when the music stops </a:t>
            </a:r>
            <a:r>
              <a:rPr lang="en-US" sz="1200" b="1" kern="1200" dirty="0">
                <a:solidFill>
                  <a:schemeClr val="tx1"/>
                </a:solidFill>
                <a:effectLst/>
                <a:latin typeface="+mn-lt"/>
                <a:ea typeface="+mn-ea"/>
                <a:cs typeface="+mn-cs"/>
              </a:rPr>
              <a:t>form triads- </a:t>
            </a:r>
            <a:r>
              <a:rPr lang="en-US" sz="1200" kern="1200" dirty="0">
                <a:solidFill>
                  <a:schemeClr val="tx1"/>
                </a:solidFill>
                <a:effectLst/>
                <a:latin typeface="+mn-lt"/>
                <a:ea typeface="+mn-ea"/>
                <a:cs typeface="+mn-cs"/>
              </a:rPr>
              <a:t>try to connect with people you may not know outside of your department.</a:t>
            </a:r>
          </a:p>
          <a:p>
            <a:r>
              <a:rPr lang="en-US" sz="1200" b="1" kern="1200" dirty="0">
                <a:solidFill>
                  <a:schemeClr val="tx1"/>
                </a:solidFill>
                <a:effectLst/>
                <a:latin typeface="+mn-lt"/>
                <a:ea typeface="+mn-ea"/>
                <a:cs typeface="+mn-cs"/>
              </a:rPr>
              <a:t>Question 1: </a:t>
            </a:r>
            <a:r>
              <a:rPr lang="en-US" sz="1200" kern="1200" dirty="0">
                <a:solidFill>
                  <a:schemeClr val="tx1"/>
                </a:solidFill>
                <a:effectLst/>
                <a:latin typeface="+mn-lt"/>
                <a:ea typeface="+mn-ea"/>
                <a:cs typeface="+mn-cs"/>
              </a:rPr>
              <a:t>If you won the lotto, what is one selfish thing you would do for yourself? What is one charity you would give to?</a:t>
            </a:r>
          </a:p>
          <a:p>
            <a:r>
              <a:rPr lang="en-US" sz="1200" kern="1200" dirty="0">
                <a:solidFill>
                  <a:schemeClr val="tx1"/>
                </a:solidFill>
                <a:effectLst/>
                <a:latin typeface="+mn-lt"/>
                <a:ea typeface="+mn-ea"/>
                <a:cs typeface="+mn-cs"/>
              </a:rPr>
              <a:t>20 seconds to think- and a structure to share out. (tallest person goes first)</a:t>
            </a:r>
          </a:p>
          <a:p>
            <a:r>
              <a:rPr lang="en-US" sz="1200" kern="1200" dirty="0">
                <a:solidFill>
                  <a:schemeClr val="tx1"/>
                </a:solidFill>
                <a:effectLst/>
                <a:latin typeface="+mn-lt"/>
                <a:ea typeface="+mn-ea"/>
                <a:cs typeface="+mn-cs"/>
              </a:rPr>
              <a:t>SHARE out 3-5 minutes</a:t>
            </a:r>
          </a:p>
          <a:p>
            <a:r>
              <a:rPr lang="en-US" sz="1200" b="1" kern="1200" dirty="0">
                <a:solidFill>
                  <a:schemeClr val="tx1"/>
                </a:solidFill>
                <a:effectLst/>
                <a:latin typeface="+mn-lt"/>
                <a:ea typeface="+mn-ea"/>
                <a:cs typeface="+mn-cs"/>
              </a:rPr>
              <a:t>Question 2: </a:t>
            </a:r>
            <a:r>
              <a:rPr lang="en-US" sz="1200" kern="1200" dirty="0">
                <a:solidFill>
                  <a:schemeClr val="tx1"/>
                </a:solidFill>
                <a:effectLst/>
                <a:latin typeface="+mn-lt"/>
                <a:ea typeface="+mn-ea"/>
                <a:cs typeface="+mn-cs"/>
              </a:rPr>
              <a:t>What is a quality in colleagues/teachers/leaders you appreciate, and you wish you had more of in yourself?</a:t>
            </a:r>
          </a:p>
          <a:p>
            <a:r>
              <a:rPr lang="en-US" sz="1200" kern="1200" dirty="0">
                <a:solidFill>
                  <a:schemeClr val="tx1"/>
                </a:solidFill>
                <a:effectLst/>
                <a:latin typeface="+mn-lt"/>
                <a:ea typeface="+mn-ea"/>
                <a:cs typeface="+mn-cs"/>
              </a:rPr>
              <a:t>20 seconds to think… reverse order</a:t>
            </a:r>
          </a:p>
          <a:p>
            <a:r>
              <a:rPr lang="en-US" sz="1200" kern="1200" dirty="0">
                <a:solidFill>
                  <a:schemeClr val="tx1"/>
                </a:solidFill>
                <a:effectLst/>
                <a:latin typeface="+mn-lt"/>
                <a:ea typeface="+mn-ea"/>
                <a:cs typeface="+mn-cs"/>
              </a:rPr>
              <a:t>SHARE OUT 3-5 minutes</a:t>
            </a:r>
          </a:p>
          <a:p>
            <a:r>
              <a:rPr lang="en-US" sz="1200" kern="1200" dirty="0">
                <a:solidFill>
                  <a:schemeClr val="tx1"/>
                </a:solidFill>
                <a:effectLst/>
                <a:latin typeface="+mn-lt"/>
                <a:ea typeface="+mn-ea"/>
                <a:cs typeface="+mn-cs"/>
              </a:rPr>
              <a:t>Switch triads-</a:t>
            </a:r>
          </a:p>
          <a:p>
            <a:r>
              <a:rPr lang="en-US" sz="1200" b="1" kern="1200" dirty="0">
                <a:solidFill>
                  <a:schemeClr val="tx1"/>
                </a:solidFill>
                <a:effectLst/>
                <a:latin typeface="+mn-lt"/>
                <a:ea typeface="+mn-ea"/>
                <a:cs typeface="+mn-cs"/>
              </a:rPr>
              <a:t>Question 1: </a:t>
            </a:r>
            <a:r>
              <a:rPr lang="en-US" sz="1200" kern="1200" dirty="0">
                <a:solidFill>
                  <a:schemeClr val="tx1"/>
                </a:solidFill>
                <a:effectLst/>
                <a:latin typeface="+mn-lt"/>
                <a:ea typeface="+mn-ea"/>
                <a:cs typeface="+mn-cs"/>
              </a:rPr>
              <a:t>What excites you most about  the new school year? </a:t>
            </a:r>
          </a:p>
          <a:p>
            <a:r>
              <a:rPr lang="en-US" sz="1200" b="1" kern="1200" dirty="0">
                <a:solidFill>
                  <a:schemeClr val="tx1"/>
                </a:solidFill>
                <a:effectLst/>
                <a:latin typeface="+mn-lt"/>
                <a:ea typeface="+mn-ea"/>
                <a:cs typeface="+mn-cs"/>
              </a:rPr>
              <a:t>Question 2: </a:t>
            </a:r>
            <a:r>
              <a:rPr lang="en-US" sz="1200" kern="1200" dirty="0">
                <a:solidFill>
                  <a:schemeClr val="tx1"/>
                </a:solidFill>
                <a:effectLst/>
                <a:latin typeface="+mn-lt"/>
                <a:ea typeface="+mn-ea"/>
                <a:cs typeface="+mn-cs"/>
              </a:rPr>
              <a:t>If there is one quality/value about public education or your school/district specifically you could change with a wand, what would it be and why?</a:t>
            </a:r>
          </a:p>
          <a:p>
            <a:r>
              <a:rPr lang="en-US" sz="1200" kern="1200" dirty="0">
                <a:solidFill>
                  <a:schemeClr val="tx1"/>
                </a:solidFill>
                <a:effectLst/>
                <a:latin typeface="+mn-lt"/>
                <a:ea typeface="+mn-ea"/>
                <a:cs typeface="+mn-cs"/>
              </a:rPr>
              <a:t>20 seconds to think (person with the longest hair) </a:t>
            </a:r>
          </a:p>
          <a:p>
            <a:r>
              <a:rPr lang="en-US" sz="1200" kern="1200" dirty="0">
                <a:solidFill>
                  <a:schemeClr val="tx1"/>
                </a:solidFill>
                <a:effectLst/>
                <a:latin typeface="+mn-lt"/>
                <a:ea typeface="+mn-ea"/>
                <a:cs typeface="+mn-cs"/>
              </a:rPr>
              <a:t>(switch order)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Other Options you could use for this activity:</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Who goes first within the group:</a:t>
            </a:r>
            <a:r>
              <a:rPr lang="en-US" sz="1200" kern="1200" dirty="0">
                <a:solidFill>
                  <a:schemeClr val="tx1"/>
                </a:solidFill>
                <a:effectLst/>
                <a:latin typeface="+mn-lt"/>
                <a:ea typeface="+mn-ea"/>
                <a:cs typeface="+mn-cs"/>
              </a:rPr>
              <a:t>    Determine who has the most siblings? The one with the least goes first.</a:t>
            </a:r>
          </a:p>
          <a:p>
            <a:r>
              <a:rPr lang="en-US" sz="1200" b="1" kern="1200" dirty="0">
                <a:solidFill>
                  <a:schemeClr val="tx1"/>
                </a:solidFill>
                <a:effectLst/>
                <a:latin typeface="+mn-lt"/>
                <a:ea typeface="+mn-ea"/>
                <a:cs typeface="+mn-cs"/>
              </a:rPr>
              <a:t>Questions from the other day: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was the best ever bargain hunting/shopping item you ever scored?</a:t>
            </a:r>
          </a:p>
          <a:p>
            <a:pPr lvl="0"/>
            <a:r>
              <a:rPr lang="en-US" sz="1200" kern="1200" dirty="0">
                <a:solidFill>
                  <a:schemeClr val="tx1"/>
                </a:solidFill>
                <a:effectLst/>
                <a:latin typeface="+mn-lt"/>
                <a:ea typeface="+mn-ea"/>
                <a:cs typeface="+mn-cs"/>
              </a:rPr>
              <a:t>If you could have one room designed specifically for you, what would its features look like or include?</a:t>
            </a:r>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2</a:t>
            </a:fld>
            <a:endParaRPr lang="en-US"/>
          </a:p>
        </p:txBody>
      </p:sp>
    </p:spTree>
    <p:extLst>
      <p:ext uri="{BB962C8B-B14F-4D97-AF65-F5344CB8AC3E}">
        <p14:creationId xmlns:p14="http://schemas.microsoft.com/office/powerpoint/2010/main" val="2215678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9:notes"/>
          <p:cNvSpPr txBox="1">
            <a:spLocks noGrp="1"/>
          </p:cNvSpPr>
          <p:nvPr>
            <p:ph type="body" idx="1"/>
          </p:nvPr>
        </p:nvSpPr>
        <p:spPr>
          <a:xfrm>
            <a:off x="701040" y="4415790"/>
            <a:ext cx="5608320" cy="41833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Unpacked  Toolkit Guidance document, Appendix B (Strike Through Documents/options 2 in 15 minute time frame) can provide you an activity to process through this topic.</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b="1" dirty="0"/>
              <a:t>Appendix B</a:t>
            </a:r>
            <a:r>
              <a:rPr lang="en-US" dirty="0"/>
              <a:t> document is also on the ELA Resource Page:  </a:t>
            </a:r>
            <a:r>
              <a:rPr lang="en-US" dirty="0">
                <a:hlinkClick r:id="rId3"/>
              </a:rPr>
              <a:t>https://doe.sd.gov/contentstandards/ELA-resources.aspx</a:t>
            </a:r>
            <a:endParaRPr lang="en-US" dirty="0"/>
          </a:p>
          <a:p>
            <a:pPr marL="171450" lvl="0" indent="-171450" algn="l" rtl="0">
              <a:spcBef>
                <a:spcPts val="0"/>
              </a:spcBef>
              <a:spcAft>
                <a:spcPts val="0"/>
              </a:spcAft>
              <a:buFont typeface="Arial" panose="020B0604020202020204" pitchFamily="34" charset="0"/>
              <a:buChar char="•"/>
            </a:pPr>
            <a:r>
              <a:rPr lang="en-US" dirty="0"/>
              <a:t>On that page, see the </a:t>
            </a:r>
            <a:r>
              <a:rPr lang="en-US" b="1" dirty="0"/>
              <a:t>15 Minute Activity Options </a:t>
            </a:r>
            <a:r>
              <a:rPr lang="en-US" dirty="0"/>
              <a:t>to </a:t>
            </a:r>
            <a:r>
              <a:rPr lang="en-US" u="sng" dirty="0"/>
              <a:t>download </a:t>
            </a:r>
            <a:r>
              <a:rPr lang="en-US" dirty="0"/>
              <a:t>the Strike-Through Document </a:t>
            </a:r>
          </a:p>
          <a:p>
            <a:pPr marL="171450" lvl="0" indent="-171450" algn="l" rtl="0">
              <a:spcBef>
                <a:spcPts val="0"/>
              </a:spcBef>
              <a:spcAft>
                <a:spcPts val="0"/>
              </a:spcAft>
              <a:buFont typeface="Arial" panose="020B0604020202020204" pitchFamily="34" charset="0"/>
              <a:buChar char="•"/>
            </a:pPr>
            <a:r>
              <a:rPr lang="en-US" b="1" dirty="0"/>
              <a:t>Power Point Slides 20, 21, 22, 23, 24, 25, 26  </a:t>
            </a:r>
            <a:r>
              <a:rPr lang="en-US" dirty="0"/>
              <a:t>cover aspects of the unpacked documents that can be used in conjunction with Appendix B.</a:t>
            </a:r>
            <a:endParaRPr dirty="0"/>
          </a:p>
        </p:txBody>
      </p:sp>
      <p:sp>
        <p:nvSpPr>
          <p:cNvPr id="378" name="Google Shape;378;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https://doe.sd.gov/contentstandards/ELA.aspx</a:t>
            </a:r>
            <a:r>
              <a:rPr kumimoji="0" lang="en-US" sz="1200" b="0" i="1" u="none" strike="noStrike" kern="1200" cap="none" spc="0" normalizeH="0" baseline="0" noProof="0" dirty="0">
                <a:ln>
                  <a:noFill/>
                </a:ln>
                <a:solidFill>
                  <a:prstClr val="black"/>
                </a:solidFill>
                <a:effectLst/>
                <a:uLnTx/>
                <a:uFillTx/>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E71926E-82D2-4752-8ABE-4E4A7EBEBBD2}" type="slidenum">
              <a:rPr lang="en-US" smtClean="0"/>
              <a:t>21</a:t>
            </a:fld>
            <a:endParaRPr lang="en-US"/>
          </a:p>
        </p:txBody>
      </p:sp>
    </p:spTree>
    <p:extLst>
      <p:ext uri="{BB962C8B-B14F-4D97-AF65-F5344CB8AC3E}">
        <p14:creationId xmlns:p14="http://schemas.microsoft.com/office/powerpoint/2010/main" val="3873402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701045" y="4415790"/>
            <a:ext cx="5608319" cy="4183380"/>
          </a:xfrm>
          <a:prstGeom prst="rect">
            <a:avLst/>
          </a:prstGeom>
          <a:noFill/>
          <a:ln>
            <a:noFill/>
          </a:ln>
        </p:spPr>
        <p:txBody>
          <a:bodyPr lIns="91425" tIns="91425" rIns="91425" bIns="91425" anchor="ctr" anchorCtr="0">
            <a:noAutofit/>
          </a:bodyPr>
          <a:lstStyle/>
          <a:p>
            <a:pPr lvl="0">
              <a:lnSpc>
                <a:spcPct val="115000"/>
              </a:lnSpc>
              <a:spcBef>
                <a:spcPts val="0"/>
              </a:spcBef>
              <a:buClr>
                <a:schemeClr val="dk1"/>
              </a:buClr>
              <a:buFont typeface="Arial"/>
              <a:buNone/>
            </a:pPr>
            <a:r>
              <a:rPr lang="en-US" baseline="0" dirty="0"/>
              <a:t>The Quality Standard Checklist can be found in the K12 Strike Through table on this page: </a:t>
            </a:r>
            <a:r>
              <a:rPr lang="en-US" dirty="0">
                <a:hlinkClick r:id="rId3"/>
              </a:rPr>
              <a:t>https://doe.sd.gov/contentstandards/ELA.aspx</a:t>
            </a:r>
            <a:endParaRPr lang="en" baseline="0" dirty="0"/>
          </a:p>
          <a:p>
            <a:pPr lvl="0">
              <a:lnSpc>
                <a:spcPct val="115000"/>
              </a:lnSpc>
              <a:spcBef>
                <a:spcPts val="0"/>
              </a:spcBef>
              <a:buClr>
                <a:schemeClr val="dk1"/>
              </a:buClr>
              <a:buFont typeface="Arial"/>
              <a:buNone/>
            </a:pPr>
            <a:r>
              <a:rPr lang="en" dirty="0"/>
              <a:t>Quality Checklist </a:t>
            </a:r>
            <a:r>
              <a:rPr lang="en-US" dirty="0"/>
              <a:t>can be downloaded  </a:t>
            </a:r>
            <a:r>
              <a:rPr lang="en-US" dirty="0">
                <a:hlinkClick r:id="rId4"/>
              </a:rPr>
              <a:t>https://doe.sd.gov/contentstandards/documents/QStandardsChecklist.pdf</a:t>
            </a:r>
            <a:endParaRPr lang="en" dirty="0"/>
          </a:p>
          <a:p>
            <a:pPr lvl="0">
              <a:lnSpc>
                <a:spcPct val="115000"/>
              </a:lnSpc>
              <a:spcBef>
                <a:spcPts val="0"/>
              </a:spcBef>
              <a:buClr>
                <a:schemeClr val="dk1"/>
              </a:buClr>
              <a:buFont typeface="Arial"/>
              <a:buNone/>
            </a:pPr>
            <a:r>
              <a:rPr lang="en" dirty="0"/>
              <a:t>Each standard should be compared to this checklist to help guide the discussions, revisions, proposals, or acceptance of a standards</a:t>
            </a:r>
          </a:p>
          <a:p>
            <a:pPr lvl="0">
              <a:lnSpc>
                <a:spcPct val="115000"/>
              </a:lnSpc>
              <a:spcBef>
                <a:spcPts val="0"/>
              </a:spcBef>
              <a:buClr>
                <a:schemeClr val="dk1"/>
              </a:buClr>
              <a:buFont typeface="Arial"/>
              <a:buNone/>
            </a:pPr>
            <a:endParaRPr lang="en" dirty="0"/>
          </a:p>
          <a:p>
            <a:pPr lvl="0">
              <a:lnSpc>
                <a:spcPct val="115000"/>
              </a:lnSpc>
              <a:spcBef>
                <a:spcPts val="0"/>
              </a:spcBef>
              <a:buClr>
                <a:schemeClr val="dk1"/>
              </a:buClr>
              <a:buFont typeface="Arial"/>
              <a:buNone/>
            </a:pPr>
            <a:endParaRPr lang="en" dirty="0"/>
          </a:p>
          <a:p>
            <a:pPr lvl="0">
              <a:lnSpc>
                <a:spcPct val="115000"/>
              </a:lnSpc>
              <a:spcBef>
                <a:spcPts val="0"/>
              </a:spcBef>
              <a:buClr>
                <a:schemeClr val="dk1"/>
              </a:buClr>
              <a:buFont typeface="Arial"/>
              <a:buNone/>
            </a:pPr>
            <a:r>
              <a:rPr lang="en" dirty="0"/>
              <a:t>FYI—</a:t>
            </a:r>
            <a:r>
              <a:rPr lang="en-US" dirty="0"/>
              <a:t>ELA Standards Work group </a:t>
            </a:r>
            <a:r>
              <a:rPr lang="en" dirty="0"/>
              <a:t>Table Leads helped to create this document with clear language/focus for the work.</a:t>
            </a:r>
          </a:p>
          <a:p>
            <a:pPr lvl="0">
              <a:spcBef>
                <a:spcPts val="0"/>
              </a:spcBef>
              <a:buNone/>
            </a:pPr>
            <a:endParaRPr dirty="0"/>
          </a:p>
        </p:txBody>
      </p:sp>
      <p:sp>
        <p:nvSpPr>
          <p:cNvPr id="155" name="Shape 1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5626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purpose of these documents is to show the changes from the 2010 standards to those adopted in 2018. </a:t>
            </a:r>
            <a:endParaRPr lang="en-US" b="0" dirty="0">
              <a:effectLst/>
            </a:endParaRPr>
          </a:p>
          <a:p>
            <a:pPr rtl="0" fontAlgn="base"/>
            <a:r>
              <a:rPr lang="en-US" sz="1200" b="0" i="0" u="none" strike="noStrike" kern="1200" dirty="0">
                <a:solidFill>
                  <a:schemeClr val="tx1"/>
                </a:solidFill>
                <a:effectLst/>
                <a:latin typeface="+mn-lt"/>
                <a:ea typeface="+mn-ea"/>
                <a:cs typeface="+mn-cs"/>
              </a:rPr>
              <a:t>ELA Strike-Through documents can be found from the Content Standards </a:t>
            </a:r>
            <a:r>
              <a:rPr lang="en-US" dirty="0">
                <a:hlinkClick r:id="rId3"/>
              </a:rPr>
              <a:t>https://doe.sd.gov/ContentStandards/ELA.aspx</a:t>
            </a:r>
            <a:endParaRPr lang="en-US" dirty="0"/>
          </a:p>
          <a:p>
            <a:pPr rtl="0" fontAlgn="base"/>
            <a:endParaRPr lang="en-US" sz="1200" b="0" i="0" u="none" strike="noStrike" kern="1200" dirty="0">
              <a:solidFill>
                <a:schemeClr val="tx1"/>
              </a:solidFill>
              <a:effectLst/>
              <a:latin typeface="+mn-lt"/>
              <a:ea typeface="+mn-ea"/>
              <a:cs typeface="+mn-cs"/>
            </a:endParaRPr>
          </a:p>
          <a:p>
            <a:r>
              <a:rPr lang="en-US" sz="1200" i="1" dirty="0"/>
              <a:t>*</a:t>
            </a:r>
            <a:r>
              <a:rPr lang="en-US" sz="1200" b="1" i="1" u="sng" dirty="0"/>
              <a:t>Note: </a:t>
            </a:r>
            <a:r>
              <a:rPr lang="en-US" sz="1200" i="1" dirty="0"/>
              <a:t>6-12 Literacy Standards in History/Social Studies, Science, and Technical Subjects </a:t>
            </a:r>
          </a:p>
          <a:p>
            <a:r>
              <a:rPr lang="en-US" sz="1200" i="1" dirty="0"/>
              <a:t>are located at the end section of the strike-through documents.</a:t>
            </a:r>
          </a:p>
          <a:p>
            <a:r>
              <a:rPr lang="en-US" sz="1200" i="1" dirty="0"/>
              <a:t>*Codes are different in the standards for History/Soc Studies, Science/Technical Subjects</a:t>
            </a:r>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23</a:t>
            </a:fld>
            <a:endParaRPr lang="en-US"/>
          </a:p>
        </p:txBody>
      </p:sp>
    </p:spTree>
    <p:extLst>
      <p:ext uri="{BB962C8B-B14F-4D97-AF65-F5344CB8AC3E}">
        <p14:creationId xmlns:p14="http://schemas.microsoft.com/office/powerpoint/2010/main" val="261109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3: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How would this document benefit educators/districts as they review the current standards to the newly adopted ones?</a:t>
            </a:r>
            <a:endParaRPr dirty="0"/>
          </a:p>
          <a:p>
            <a:pPr marL="0" lvl="0" indent="0" algn="l" rtl="0">
              <a:spcBef>
                <a:spcPts val="0"/>
              </a:spcBef>
              <a:spcAft>
                <a:spcPts val="0"/>
              </a:spcAft>
              <a:buNone/>
            </a:pPr>
            <a:r>
              <a:rPr lang="en-US" dirty="0"/>
              <a:t>Why is this a beneficial tool for educators? For district K-12 </a:t>
            </a:r>
            <a:r>
              <a:rPr lang="en-US" dirty="0" err="1"/>
              <a:t>progresson</a:t>
            </a:r>
            <a:r>
              <a:rPr lang="en-US" dirty="0"/>
              <a:t> conversations?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 This example is for K-12 ELA standards.  Ex: 9-10.RL.5</a:t>
            </a:r>
          </a:p>
          <a:p>
            <a:pPr marL="0" lvl="0" indent="0" algn="l" rtl="0">
              <a:spcBef>
                <a:spcPts val="0"/>
              </a:spcBef>
              <a:spcAft>
                <a:spcPts val="0"/>
              </a:spcAft>
              <a:buNone/>
            </a:pPr>
            <a:r>
              <a:rPr lang="en-US" dirty="0"/>
              <a:t>Again, these are the new ELA State Standards codes that should be used on lesson plans and evidence submitted for accreditation.</a:t>
            </a:r>
            <a:endParaRPr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406" name="Google Shape;406;p23: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this document benefit educators/districts as they review the current standards to the newly adopted ones?</a:t>
            </a:r>
          </a:p>
          <a:p>
            <a:r>
              <a:rPr lang="en-US" dirty="0"/>
              <a:t>Why is this a beneficial tool for educators?</a:t>
            </a:r>
          </a:p>
          <a:p>
            <a:endParaRPr lang="en-US" dirty="0"/>
          </a:p>
          <a:p>
            <a:r>
              <a:rPr lang="en-US" dirty="0"/>
              <a:t>NOTE: This example is for 6-12 literacy standards for reading in science and technical subjects.  Ex:  11-12. RST.8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these are the new ELA State Standards codes that should be used on lesson plans and evidence submitted for accreditation.</a:t>
            </a:r>
          </a:p>
          <a:p>
            <a:endParaRPr lang="en-US" dirty="0"/>
          </a:p>
        </p:txBody>
      </p:sp>
      <p:sp>
        <p:nvSpPr>
          <p:cNvPr id="4" name="Slide Number Placeholder 3"/>
          <p:cNvSpPr>
            <a:spLocks noGrp="1"/>
          </p:cNvSpPr>
          <p:nvPr>
            <p:ph type="sldNum" sz="quarter" idx="10"/>
          </p:nvPr>
        </p:nvSpPr>
        <p:spPr/>
        <p:txBody>
          <a:bodyPr/>
          <a:lstStyle/>
          <a:p>
            <a:fld id="{7E71926E-82D2-4752-8ABE-4E4A7EBEBBD2}" type="slidenum">
              <a:rPr lang="en-US" smtClean="0"/>
              <a:t>25</a:t>
            </a:fld>
            <a:endParaRPr lang="en-US"/>
          </a:p>
        </p:txBody>
      </p:sp>
    </p:spTree>
    <p:extLst>
      <p:ext uri="{BB962C8B-B14F-4D97-AF65-F5344CB8AC3E}">
        <p14:creationId xmlns:p14="http://schemas.microsoft.com/office/powerpoint/2010/main" val="1624266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4: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Vector Infographics.com  *source*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15minute Overview of the Unpacked Standards Document.</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Go to one of the unpacked standards.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Depending on the audience, you may want to direct teachers to all go to the same unpacked document OR you may direct each teacher to their grade level.</a:t>
            </a:r>
            <a:endParaRPr dirty="0"/>
          </a:p>
          <a:p>
            <a:pPr marL="171450" lvl="0" indent="-171450" algn="l" rtl="0">
              <a:spcBef>
                <a:spcPts val="0"/>
              </a:spcBef>
              <a:spcAft>
                <a:spcPts val="0"/>
              </a:spcAft>
              <a:buClr>
                <a:schemeClr val="dk1"/>
              </a:buClr>
              <a:buSzPts val="1200"/>
              <a:buFont typeface="Arial"/>
              <a:buChar char="•"/>
            </a:pPr>
            <a:r>
              <a:rPr lang="en-US" sz="1200" b="1" i="0" u="none" strike="noStrike" dirty="0">
                <a:solidFill>
                  <a:schemeClr val="dk1"/>
                </a:solidFill>
                <a:latin typeface="Calibri"/>
                <a:ea typeface="Calibri"/>
                <a:cs typeface="Calibri"/>
                <a:sym typeface="Calibri"/>
              </a:rPr>
              <a:t>Use the 15 minute </a:t>
            </a:r>
            <a:r>
              <a:rPr lang="en-US" sz="1200" b="1" i="0" u="sng" strike="noStrike" dirty="0">
                <a:solidFill>
                  <a:schemeClr val="dk1"/>
                </a:solidFill>
                <a:highlight>
                  <a:srgbClr val="FFFF00"/>
                </a:highlight>
                <a:latin typeface="Calibri"/>
                <a:ea typeface="Calibri"/>
                <a:cs typeface="Calibri"/>
                <a:sym typeface="Calibri"/>
              </a:rPr>
              <a:t>handout in </a:t>
            </a:r>
            <a:r>
              <a:rPr lang="en-US" sz="1200" b="1" i="0" u="none" strike="noStrike" dirty="0">
                <a:solidFill>
                  <a:schemeClr val="dk1"/>
                </a:solidFill>
                <a:latin typeface="Calibri"/>
                <a:ea typeface="Calibri"/>
                <a:cs typeface="Calibri"/>
                <a:sym typeface="Calibri"/>
              </a:rPr>
              <a:t>the Unpacked Toolkit Guidance document to provide a brief background of each of the sections within the unpacked document. (If time allows, there are also questions to help guide discussions.</a:t>
            </a:r>
            <a:endParaRPr lang="en-US"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Do a turn/talk or small group discussion based on some of the following:</a:t>
            </a:r>
            <a:endParaRPr dirty="0"/>
          </a:p>
          <a:p>
            <a:pPr marL="628650" lvl="1"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What did they see that was new compared to the last unpacked documents?</a:t>
            </a:r>
            <a:endParaRPr dirty="0"/>
          </a:p>
          <a:p>
            <a:pPr marL="628650" lvl="1"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What section did they find the most useful to assist them as a teacher in their lesson planning?</a:t>
            </a:r>
            <a:endParaRPr dirty="0"/>
          </a:p>
          <a:p>
            <a:pPr marL="628650" lvl="1"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What section would they use that they might not have in the past?</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IF time allows, you can </a:t>
            </a:r>
            <a:r>
              <a:rPr lang="en-US" sz="1200" b="0" i="0" u="sng" strike="noStrike" dirty="0">
                <a:solidFill>
                  <a:schemeClr val="dk1"/>
                </a:solidFill>
                <a:latin typeface="Calibri"/>
                <a:ea typeface="Calibri"/>
                <a:cs typeface="Calibri"/>
                <a:sym typeface="Calibri"/>
              </a:rPr>
              <a:t>select questions from the handout </a:t>
            </a:r>
            <a:r>
              <a:rPr lang="en-US" sz="1200" b="0" i="0" u="none" strike="noStrike" dirty="0">
                <a:solidFill>
                  <a:schemeClr val="dk1"/>
                </a:solidFill>
                <a:latin typeface="Calibri"/>
                <a:ea typeface="Calibri"/>
                <a:cs typeface="Calibri"/>
                <a:sym typeface="Calibri"/>
              </a:rPr>
              <a:t>for the group to discuss.</a:t>
            </a:r>
            <a:endParaRPr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Slides 27/28 assist with reflection options/discussions.</a:t>
            </a:r>
            <a:br>
              <a:rPr lang="en-US" dirty="0"/>
            </a:br>
            <a:endParaRPr b="1" dirty="0"/>
          </a:p>
        </p:txBody>
      </p:sp>
      <p:sp>
        <p:nvSpPr>
          <p:cNvPr id="413" name="Google Shape;413;p24: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25: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sng" strike="noStrike" dirty="0">
                <a:solidFill>
                  <a:schemeClr val="dk1"/>
                </a:solidFill>
                <a:latin typeface="Calibri"/>
                <a:ea typeface="Calibri"/>
                <a:cs typeface="Calibri"/>
                <a:sym typeface="Calibri"/>
              </a:rPr>
              <a:t>This Reflective Questions could be used as:</a:t>
            </a:r>
            <a:endParaRPr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  reflective journal entry</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an exit slip at the end of the day</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 sticky note with one of their ideas to be shared and placed on a designated “parking lot”/bulletin board/chart paper </a:t>
            </a:r>
            <a:endParaRPr dirty="0"/>
          </a:p>
          <a:p>
            <a:pPr marL="171450" lvl="0" indent="-171450" algn="l" rtl="0">
              <a:spcBef>
                <a:spcPts val="0"/>
              </a:spcBef>
              <a:spcAft>
                <a:spcPts val="0"/>
              </a:spcAft>
              <a:buClr>
                <a:schemeClr val="dk1"/>
              </a:buClr>
              <a:buSzPts val="1200"/>
              <a:buFont typeface="Arial"/>
              <a:buChar char="•"/>
            </a:pPr>
            <a:r>
              <a:rPr lang="en-US" sz="1200" b="1" i="0" u="none" strike="noStrike" dirty="0">
                <a:solidFill>
                  <a:schemeClr val="dk1"/>
                </a:solidFill>
                <a:latin typeface="Calibri"/>
                <a:ea typeface="Calibri"/>
                <a:cs typeface="Calibri"/>
                <a:sym typeface="Calibri"/>
              </a:rPr>
              <a:t>See PPT Slide 28 for a sharing out verbally</a:t>
            </a:r>
            <a:endParaRPr dirty="0"/>
          </a:p>
          <a:p>
            <a:pPr marL="0" lvl="0" indent="0" algn="l" rtl="0">
              <a:spcBef>
                <a:spcPts val="0"/>
              </a:spcBef>
              <a:spcAft>
                <a:spcPts val="0"/>
              </a:spcAft>
              <a:buNone/>
            </a:pPr>
            <a:endParaRPr dirty="0"/>
          </a:p>
        </p:txBody>
      </p:sp>
      <p:sp>
        <p:nvSpPr>
          <p:cNvPr id="431" name="Google Shape;431;p25: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6: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Follow up to PPT Slide # 26/27 </a:t>
            </a:r>
            <a:r>
              <a:rPr lang="en-US" sz="1200" b="0" i="0" u="none" strike="noStrike" dirty="0">
                <a:solidFill>
                  <a:schemeClr val="dk1"/>
                </a:solidFill>
                <a:latin typeface="Calibri"/>
                <a:ea typeface="Calibri"/>
                <a:cs typeface="Calibri"/>
                <a:sym typeface="Calibri"/>
              </a:rPr>
              <a:t>Question: After looking at the unpacked standards documents, </a:t>
            </a:r>
            <a:r>
              <a:rPr lang="en-US" sz="1200" b="1" i="0" u="none" strike="noStrike" dirty="0">
                <a:solidFill>
                  <a:schemeClr val="dk1"/>
                </a:solidFill>
                <a:latin typeface="Calibri"/>
                <a:ea typeface="Calibri"/>
                <a:cs typeface="Calibri"/>
                <a:sym typeface="Calibri"/>
              </a:rPr>
              <a:t>think and discuss: </a:t>
            </a:r>
            <a:r>
              <a:rPr lang="en-US" sz="1200" b="0" i="0" u="none" strike="noStrike" dirty="0">
                <a:solidFill>
                  <a:schemeClr val="dk1"/>
                </a:solidFill>
                <a:latin typeface="Calibri"/>
                <a:ea typeface="Calibri"/>
                <a:cs typeface="Calibri"/>
                <a:sym typeface="Calibri"/>
              </a:rPr>
              <a:t>What have you discovered that you can use to add to/revise lessons you teach to more explicitly build instruction based on the skills found in the standards/unpacked documents?  </a:t>
            </a:r>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 </a:t>
            </a:r>
            <a:r>
              <a:rPr lang="en-US" sz="1200" b="1" i="0" u="none" strike="noStrike" dirty="0">
                <a:solidFill>
                  <a:schemeClr val="dk1"/>
                </a:solidFill>
                <a:latin typeface="Calibri"/>
                <a:ea typeface="Calibri"/>
                <a:cs typeface="Calibri"/>
                <a:sym typeface="Calibri"/>
              </a:rPr>
              <a:t>Slide 28/Talk Amongst Yourselves </a:t>
            </a:r>
            <a:r>
              <a:rPr lang="en-US" sz="1200" b="0" i="0" u="none" strike="noStrike" dirty="0">
                <a:solidFill>
                  <a:schemeClr val="dk1"/>
                </a:solidFill>
                <a:latin typeface="Calibri"/>
                <a:ea typeface="Calibri"/>
                <a:cs typeface="Calibri"/>
                <a:sym typeface="Calibri"/>
              </a:rPr>
              <a:t>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sng" strike="noStrike" dirty="0">
                <a:solidFill>
                  <a:schemeClr val="dk1"/>
                </a:solidFill>
                <a:latin typeface="Calibri"/>
                <a:ea typeface="Calibri"/>
                <a:cs typeface="Calibri"/>
                <a:sym typeface="Calibri"/>
              </a:rPr>
              <a:t>Reflective Questions could be used as:</a:t>
            </a:r>
            <a:endParaRPr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 share out with partner, or team before they end this section (or 15 minute meeting)</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Participants could share at their table and then designate 2 people to move to the next table to share out their ideas. A way to allow more people to share with others vs. just their team.</a:t>
            </a:r>
            <a:endParaRPr dirty="0"/>
          </a:p>
          <a:p>
            <a:pPr marL="171450" lvl="0" indent="-95250" algn="l" rtl="0">
              <a:spcBef>
                <a:spcPts val="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439" name="Google Shape;439;p26: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7:notes"/>
          <p:cNvSpPr txBox="1">
            <a:spLocks noGrp="1"/>
          </p:cNvSpPr>
          <p:nvPr>
            <p:ph type="body" idx="1"/>
          </p:nvPr>
        </p:nvSpPr>
        <p:spPr>
          <a:xfrm>
            <a:off x="701040" y="4415790"/>
            <a:ext cx="5608320" cy="4183380"/>
          </a:xfrm>
          <a:prstGeom prst="rect">
            <a:avLst/>
          </a:prstGeom>
        </p:spPr>
        <p:txBody>
          <a:bodyPr spcFirstLastPara="1" wrap="square" lIns="91425" tIns="45700" rIns="91425" bIns="45700" anchor="t" anchorCtr="0">
            <a:noAutofit/>
          </a:bodyPr>
          <a:lstStyle/>
          <a:p>
            <a:pPr rtl="0"/>
            <a:r>
              <a:rPr lang="en-US" sz="1200" b="1" i="0" u="sng" kern="1200" dirty="0">
                <a:solidFill>
                  <a:schemeClr val="tx1"/>
                </a:solidFill>
                <a:effectLst/>
                <a:latin typeface="+mn-lt"/>
                <a:ea typeface="+mn-ea"/>
                <a:cs typeface="+mn-cs"/>
              </a:rPr>
              <a:t>30 Minute Options:</a:t>
            </a:r>
            <a:endParaRPr lang="en-US" b="0" dirty="0">
              <a:effectLst/>
            </a:endParaRPr>
          </a:p>
          <a:p>
            <a:pPr rtl="0"/>
            <a:r>
              <a:rPr lang="en-US" sz="1200" b="0" i="0" u="none" strike="noStrike" kern="1200" dirty="0">
                <a:solidFill>
                  <a:schemeClr val="tx1"/>
                </a:solidFill>
                <a:effectLst/>
                <a:latin typeface="+mn-lt"/>
                <a:ea typeface="+mn-ea"/>
                <a:cs typeface="+mn-cs"/>
              </a:rPr>
              <a:t>Below are only suggested options to help guide a 30 minute time frame. The pairings of the options are based on connections within the unpacked document, or to activities that would allow exploration of the unpacked document/standards at a deeper level.</a:t>
            </a:r>
            <a:endParaRPr lang="en-US" b="0" dirty="0">
              <a:effectLst/>
            </a:endParaRPr>
          </a:p>
          <a:p>
            <a:pPr rtl="0"/>
            <a:r>
              <a:rPr lang="en-US" sz="1200" b="0" i="0" u="none" strike="noStrike" kern="1200" dirty="0">
                <a:solidFill>
                  <a:schemeClr val="tx1"/>
                </a:solidFill>
                <a:effectLst/>
                <a:latin typeface="+mn-lt"/>
                <a:ea typeface="+mn-ea"/>
                <a:cs typeface="+mn-cs"/>
              </a:rPr>
              <a:t>Note that questions may repeat from previous time frames</a:t>
            </a:r>
            <a:r>
              <a:rPr lang="en-US" sz="1200" b="1" i="0" u="none" strike="noStrike"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rPr>
              <a:t>questions might have been added to extend the conversation on the various sections of the unpacked document.</a:t>
            </a:r>
            <a:endParaRPr lang="en-US" b="0" dirty="0">
              <a:effectLst/>
            </a:endParaRPr>
          </a:p>
          <a:p>
            <a:pPr rtl="0"/>
            <a:r>
              <a:rPr lang="en-US" sz="1200" b="0" i="0" u="none" strike="noStrike" kern="1200" dirty="0">
                <a:solidFill>
                  <a:schemeClr val="tx1"/>
                </a:solidFill>
                <a:effectLst/>
                <a:latin typeface="+mn-lt"/>
                <a:ea typeface="+mn-ea"/>
                <a:cs typeface="+mn-cs"/>
              </a:rPr>
              <a:t>PowerPoint slides are provided to assist with a visual for the questions/sections.</a:t>
            </a:r>
            <a:endParaRPr lang="en-US" b="0" dirty="0">
              <a:effectLst/>
            </a:endParaRPr>
          </a:p>
          <a:p>
            <a:pPr rtl="0"/>
            <a:r>
              <a:rPr lang="en-US" sz="1200" b="1" i="0" u="sng" kern="1200" dirty="0">
                <a:solidFill>
                  <a:schemeClr val="tx1"/>
                </a:solidFill>
                <a:effectLst/>
                <a:latin typeface="+mn-lt"/>
                <a:ea typeface="+mn-ea"/>
                <a:cs typeface="+mn-cs"/>
              </a:rPr>
              <a:t>See Appendix D </a:t>
            </a:r>
            <a:r>
              <a:rPr lang="en-US" sz="1200" b="0" i="0" u="none" strike="noStrike" kern="1200" dirty="0">
                <a:solidFill>
                  <a:schemeClr val="tx1"/>
                </a:solidFill>
                <a:effectLst/>
                <a:latin typeface="+mn-lt"/>
                <a:ea typeface="+mn-ea"/>
                <a:cs typeface="+mn-cs"/>
              </a:rPr>
              <a:t>for the guiding questions and reflections</a:t>
            </a:r>
            <a:endParaRPr lang="en-US" b="0" dirty="0">
              <a:effectLst/>
            </a:endParaRPr>
          </a:p>
          <a:p>
            <a:pPr rtl="0" fontAlgn="base"/>
            <a:r>
              <a:rPr lang="en-US" sz="1200" b="1" i="0" u="none" strike="noStrike" kern="1200" dirty="0">
                <a:solidFill>
                  <a:schemeClr val="tx1"/>
                </a:solidFill>
                <a:effectLst/>
                <a:latin typeface="+mn-lt"/>
                <a:ea typeface="+mn-ea"/>
                <a:cs typeface="+mn-cs"/>
              </a:rPr>
              <a:t>Option 1: </a:t>
            </a:r>
            <a:r>
              <a:rPr lang="en-US" sz="1200" b="0" i="0" u="none" strike="noStrike" kern="1200" dirty="0">
                <a:solidFill>
                  <a:schemeClr val="tx1"/>
                </a:solidFill>
                <a:effectLst/>
                <a:latin typeface="+mn-lt"/>
                <a:ea typeface="+mn-ea"/>
                <a:cs typeface="+mn-cs"/>
              </a:rPr>
              <a:t>Overview of Unpacked Standards (Appendix C) &amp; Strike-through documents (See Appendix B in 15 minute options)</a:t>
            </a:r>
          </a:p>
          <a:p>
            <a:pPr rtl="0" fontAlgn="base"/>
            <a:r>
              <a:rPr lang="en-US" sz="1200" b="1" i="0" u="none" strike="noStrike" kern="1200" dirty="0">
                <a:solidFill>
                  <a:schemeClr val="tx1"/>
                </a:solidFill>
                <a:effectLst/>
                <a:latin typeface="+mn-lt"/>
                <a:ea typeface="+mn-ea"/>
                <a:cs typeface="+mn-cs"/>
              </a:rPr>
              <a:t>Option 2:</a:t>
            </a:r>
            <a:r>
              <a:rPr lang="en-US" sz="1200" b="0" i="0" u="none" strike="noStrike" kern="1200" dirty="0">
                <a:solidFill>
                  <a:schemeClr val="tx1"/>
                </a:solidFill>
                <a:effectLst/>
                <a:latin typeface="+mn-lt"/>
                <a:ea typeface="+mn-ea"/>
                <a:cs typeface="+mn-cs"/>
              </a:rPr>
              <a:t> Essential Questions/Big Ideas</a:t>
            </a:r>
          </a:p>
          <a:p>
            <a:pPr rtl="0" fontAlgn="base"/>
            <a:r>
              <a:rPr lang="en-US" sz="1200" b="1" i="0" u="none" strike="noStrike" kern="1200" dirty="0">
                <a:solidFill>
                  <a:schemeClr val="tx1"/>
                </a:solidFill>
                <a:effectLst/>
                <a:latin typeface="+mn-lt"/>
                <a:ea typeface="+mn-ea"/>
                <a:cs typeface="+mn-cs"/>
              </a:rPr>
              <a:t>Option 3: </a:t>
            </a:r>
            <a:r>
              <a:rPr lang="en-US" sz="1200" b="0" i="0" u="none" strike="noStrike" kern="1200" dirty="0">
                <a:solidFill>
                  <a:schemeClr val="tx1"/>
                </a:solidFill>
                <a:effectLst/>
                <a:latin typeface="+mn-lt"/>
                <a:ea typeface="+mn-ea"/>
                <a:cs typeface="+mn-cs"/>
              </a:rPr>
              <a:t> Student Friendly Language/Relevance</a:t>
            </a:r>
          </a:p>
          <a:p>
            <a:pPr rtl="0" fontAlgn="base"/>
            <a:r>
              <a:rPr lang="en-US" sz="1200" b="1" i="0" u="none" strike="noStrike" kern="1200" dirty="0">
                <a:solidFill>
                  <a:schemeClr val="tx1"/>
                </a:solidFill>
                <a:effectLst/>
                <a:latin typeface="+mn-lt"/>
                <a:ea typeface="+mn-ea"/>
                <a:cs typeface="+mn-cs"/>
              </a:rPr>
              <a:t>Option 4:  </a:t>
            </a:r>
            <a:r>
              <a:rPr lang="en-US" sz="1200" b="0" i="0" u="none" strike="noStrike" kern="1200" dirty="0">
                <a:solidFill>
                  <a:schemeClr val="tx1"/>
                </a:solidFill>
                <a:effectLst/>
                <a:latin typeface="+mn-lt"/>
                <a:ea typeface="+mn-ea"/>
                <a:cs typeface="+mn-cs"/>
              </a:rPr>
              <a:t>Learning Progression</a:t>
            </a:r>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Option 5:</a:t>
            </a:r>
            <a:r>
              <a:rPr lang="en-US" sz="1200" b="0" i="0" u="none" strike="noStrike" kern="1200" dirty="0">
                <a:solidFill>
                  <a:schemeClr val="tx1"/>
                </a:solidFill>
                <a:effectLst/>
                <a:latin typeface="+mn-lt"/>
                <a:ea typeface="+mn-ea"/>
                <a:cs typeface="+mn-cs"/>
              </a:rPr>
              <a:t> Rigor and Cognitive Complexity (Know, Understand, Do)</a:t>
            </a:r>
            <a:endParaRPr dirty="0"/>
          </a:p>
        </p:txBody>
      </p:sp>
      <p:sp>
        <p:nvSpPr>
          <p:cNvPr id="445" name="Google Shape;445;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3: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Guidelines for what norms for the day could look like, but these can be adapted for the audience.</a:t>
            </a:r>
            <a:endParaRPr dirty="0"/>
          </a:p>
        </p:txBody>
      </p:sp>
      <p:sp>
        <p:nvSpPr>
          <p:cNvPr id="250" name="Google Shape;250;p3: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8: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Use the Toolkit to view the questions/activities/options you can utilize to fill a 30 minute PD/</a:t>
            </a:r>
            <a:r>
              <a:rPr lang="en-US" dirty="0" err="1"/>
              <a:t>inservice</a:t>
            </a:r>
            <a:r>
              <a:rPr lang="en-US" dirty="0"/>
              <a:t>/dept meeting time frame.</a:t>
            </a:r>
            <a:endParaRPr dirty="0"/>
          </a:p>
          <a:p>
            <a:pPr rtl="0"/>
            <a:endParaRPr lang="en-US" sz="1200" b="1" i="0" u="sng" kern="1200" dirty="0">
              <a:solidFill>
                <a:schemeClr val="tx1"/>
              </a:solidFill>
              <a:effectLst/>
              <a:latin typeface="+mn-lt"/>
              <a:ea typeface="+mn-ea"/>
              <a:cs typeface="+mn-cs"/>
            </a:endParaRPr>
          </a:p>
          <a:p>
            <a:pPr rtl="0"/>
            <a:r>
              <a:rPr lang="en-US" sz="1200" b="1" i="0" u="sng" kern="1200" dirty="0">
                <a:solidFill>
                  <a:schemeClr val="tx1"/>
                </a:solidFill>
                <a:effectLst/>
                <a:latin typeface="+mn-lt"/>
                <a:ea typeface="+mn-ea"/>
                <a:cs typeface="+mn-cs"/>
              </a:rPr>
              <a:t>30 Minute Options: </a:t>
            </a:r>
          </a:p>
          <a:p>
            <a:pPr rtl="0"/>
            <a:r>
              <a:rPr lang="en-US" sz="1200" b="1" i="0" u="sng"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Appendix </a:t>
            </a:r>
            <a:r>
              <a:rPr lang="en-US" sz="1200" b="1" i="0" u="none" strike="noStrike" kern="1200" dirty="0" err="1">
                <a:solidFill>
                  <a:schemeClr val="tx1"/>
                </a:solidFill>
                <a:effectLst/>
                <a:latin typeface="+mn-lt"/>
                <a:ea typeface="+mn-ea"/>
                <a:cs typeface="+mn-cs"/>
              </a:rPr>
              <a:t>D~Puzzle</a:t>
            </a:r>
            <a:r>
              <a:rPr lang="en-US" sz="1200" b="1" i="0" u="none" strike="noStrike" kern="1200" dirty="0">
                <a:solidFill>
                  <a:schemeClr val="tx1"/>
                </a:solidFill>
                <a:effectLst/>
                <a:latin typeface="+mn-lt"/>
                <a:ea typeface="+mn-ea"/>
                <a:cs typeface="+mn-cs"/>
              </a:rPr>
              <a:t> Piecing The Unpacked Sections Together</a:t>
            </a:r>
            <a:endParaRPr lang="en-US" b="0" dirty="0">
              <a:effectLst/>
            </a:endParaRPr>
          </a:p>
          <a:p>
            <a:pPr rtl="0"/>
            <a:r>
              <a:rPr lang="en-US" sz="1200" b="1" i="0" u="sng" kern="1200" dirty="0">
                <a:solidFill>
                  <a:schemeClr val="tx1"/>
                </a:solidFill>
                <a:effectLst/>
                <a:latin typeface="+mn-lt"/>
                <a:ea typeface="+mn-ea"/>
                <a:cs typeface="+mn-cs"/>
              </a:rPr>
              <a:t>Looking at the Unpacked Standards in 30 mins</a:t>
            </a:r>
            <a:endParaRPr lang="en-US" b="0" dirty="0">
              <a:effectLst/>
            </a:endParaRPr>
          </a:p>
          <a:p>
            <a:endParaRPr lang="en-US" b="0" dirty="0">
              <a:effectLst/>
            </a:endParaRPr>
          </a:p>
          <a:p>
            <a:pPr rtl="0"/>
            <a:r>
              <a:rPr lang="en-US" sz="1200" b="0" i="0" u="none" strike="noStrike" kern="1200" dirty="0">
                <a:solidFill>
                  <a:schemeClr val="tx1"/>
                </a:solidFill>
                <a:effectLst/>
                <a:latin typeface="+mn-lt"/>
                <a:ea typeface="+mn-ea"/>
                <a:cs typeface="+mn-cs"/>
              </a:rPr>
              <a:t>Below are only suggested options to help guide a 30 minute time frame. The pairings of the options are based on connections within the unpacked document, or to activities that would allow exploration of the unpacked document/standards at a deeper level.</a:t>
            </a:r>
            <a:endParaRPr lang="en-US" b="0" dirty="0">
              <a:effectLst/>
            </a:endParaRPr>
          </a:p>
          <a:p>
            <a:pPr rtl="0"/>
            <a:r>
              <a:rPr lang="en-US" sz="1200" b="0" i="0" u="none" strike="noStrike" kern="1200" dirty="0">
                <a:solidFill>
                  <a:schemeClr val="tx1"/>
                </a:solidFill>
                <a:effectLst/>
                <a:latin typeface="+mn-lt"/>
                <a:ea typeface="+mn-ea"/>
                <a:cs typeface="+mn-cs"/>
              </a:rPr>
              <a:t>Note that questions may repeat from previous time frames</a:t>
            </a:r>
            <a:r>
              <a:rPr lang="en-US" sz="1200" b="1" i="0" u="none" strike="noStrike"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rPr>
              <a:t>questions might have been added to extend the conversation on the various sections of the unpacked document.</a:t>
            </a:r>
            <a:endParaRPr lang="en-US" b="0" dirty="0">
              <a:effectLst/>
            </a:endParaRPr>
          </a:p>
          <a:p>
            <a:pPr rtl="0"/>
            <a:r>
              <a:rPr lang="en-US" sz="1200" b="0" i="0" u="none" strike="noStrike" kern="1200" dirty="0">
                <a:solidFill>
                  <a:schemeClr val="tx1"/>
                </a:solidFill>
                <a:effectLst/>
                <a:latin typeface="+mn-lt"/>
                <a:ea typeface="+mn-ea"/>
                <a:cs typeface="+mn-cs"/>
              </a:rPr>
              <a:t>PowerPoint slides are provided to assist with a visual for the questions/sections.  </a:t>
            </a:r>
          </a:p>
          <a:p>
            <a:pPr rtl="0"/>
            <a:endParaRPr lang="en-US" sz="1200" b="1" i="0" u="sng" strike="noStrike" kern="1200" dirty="0">
              <a:solidFill>
                <a:schemeClr val="tx1"/>
              </a:solidFill>
              <a:effectLst/>
              <a:latin typeface="+mn-lt"/>
              <a:ea typeface="+mn-ea"/>
              <a:cs typeface="+mn-cs"/>
            </a:endParaRPr>
          </a:p>
          <a:p>
            <a:pPr rtl="0"/>
            <a:r>
              <a:rPr lang="en-US" sz="1200" b="1" i="0" u="sng" strike="noStrike" kern="1200" dirty="0">
                <a:solidFill>
                  <a:schemeClr val="tx1"/>
                </a:solidFill>
                <a:effectLst/>
                <a:latin typeface="+mn-lt"/>
                <a:ea typeface="+mn-ea"/>
                <a:cs typeface="+mn-cs"/>
              </a:rPr>
              <a:t>Slide 30, 33, 34 </a:t>
            </a:r>
            <a:r>
              <a:rPr lang="en-US" sz="1200" b="0" i="0" u="none" strike="noStrike" kern="1200" dirty="0">
                <a:solidFill>
                  <a:schemeClr val="tx1"/>
                </a:solidFill>
                <a:effectLst/>
                <a:latin typeface="+mn-lt"/>
                <a:ea typeface="+mn-ea"/>
                <a:cs typeface="+mn-cs"/>
              </a:rPr>
              <a:t>introduce the sections of Unpacked documents</a:t>
            </a:r>
          </a:p>
          <a:p>
            <a:pPr rtl="0"/>
            <a:endParaRPr lang="en-US" b="0" dirty="0">
              <a:effectLst/>
            </a:endParaRPr>
          </a:p>
          <a:p>
            <a:pPr rtl="0"/>
            <a:r>
              <a:rPr lang="en-US" sz="1200" b="1" i="0" u="sng" kern="1200" dirty="0">
                <a:solidFill>
                  <a:schemeClr val="tx1"/>
                </a:solidFill>
                <a:effectLst/>
                <a:latin typeface="+mn-lt"/>
                <a:ea typeface="+mn-ea"/>
                <a:cs typeface="+mn-cs"/>
              </a:rPr>
              <a:t>See Appendix D </a:t>
            </a:r>
            <a:r>
              <a:rPr lang="en-US" sz="1200" b="0" i="0" u="none" strike="noStrike" kern="1200" dirty="0">
                <a:solidFill>
                  <a:schemeClr val="tx1"/>
                </a:solidFill>
                <a:effectLst/>
                <a:latin typeface="+mn-lt"/>
                <a:ea typeface="+mn-ea"/>
                <a:cs typeface="+mn-cs"/>
              </a:rPr>
              <a:t>for the guiding questions and reflections in the Unpacked Toolkit Guidance Document OR use the Power Point slides indicated below.  </a:t>
            </a:r>
            <a:r>
              <a:rPr lang="en-US" sz="1200" b="1" i="0" u="none" strike="noStrike" kern="1200" dirty="0">
                <a:solidFill>
                  <a:schemeClr val="tx1"/>
                </a:solidFill>
                <a:effectLst/>
                <a:latin typeface="+mn-lt"/>
                <a:ea typeface="+mn-ea"/>
                <a:cs typeface="+mn-cs"/>
              </a:rPr>
              <a:t>Unpacked Section Visuals and Exact Questions that could be used are provided on these PPT slides.</a:t>
            </a:r>
            <a:endParaRPr lang="en-US" b="1" dirty="0">
              <a:effectLst/>
            </a:endParaRPr>
          </a:p>
          <a:p>
            <a:pPr rtl="0" fontAlgn="base"/>
            <a:r>
              <a:rPr lang="en-US" sz="1200" b="1" i="0" u="none" strike="noStrike" kern="1200" dirty="0">
                <a:solidFill>
                  <a:schemeClr val="tx1"/>
                </a:solidFill>
                <a:effectLst/>
                <a:latin typeface="+mn-lt"/>
                <a:ea typeface="+mn-ea"/>
                <a:cs typeface="+mn-cs"/>
              </a:rPr>
              <a:t>Option 1: </a:t>
            </a:r>
            <a:r>
              <a:rPr lang="en-US" sz="1200" b="0" i="0" u="none" strike="noStrike" kern="1200" dirty="0">
                <a:solidFill>
                  <a:schemeClr val="tx1"/>
                </a:solidFill>
                <a:effectLst/>
                <a:latin typeface="+mn-lt"/>
                <a:ea typeface="+mn-ea"/>
                <a:cs typeface="+mn-cs"/>
              </a:rPr>
              <a:t>Overview of Unpacked Standards (Appendix C) &amp; Strike-through documents (See Appendix B in 15 minute options)</a:t>
            </a:r>
          </a:p>
          <a:p>
            <a:pPr rtl="0" fontAlgn="base"/>
            <a:r>
              <a:rPr lang="en-US" sz="1200" b="1" i="0" u="none" strike="noStrike" kern="1200" dirty="0">
                <a:solidFill>
                  <a:schemeClr val="tx1"/>
                </a:solidFill>
                <a:effectLst/>
                <a:latin typeface="+mn-lt"/>
                <a:ea typeface="+mn-ea"/>
                <a:cs typeface="+mn-cs"/>
              </a:rPr>
              <a:t>Option 2:</a:t>
            </a:r>
            <a:r>
              <a:rPr lang="en-US" sz="1200" b="0" i="0" u="none" strike="noStrike" kern="1200" dirty="0">
                <a:solidFill>
                  <a:schemeClr val="tx1"/>
                </a:solidFill>
                <a:effectLst/>
                <a:latin typeface="+mn-lt"/>
                <a:ea typeface="+mn-ea"/>
                <a:cs typeface="+mn-cs"/>
              </a:rPr>
              <a:t> Essential Questions/Big Ideas   ( PPT 44, 45)</a:t>
            </a:r>
          </a:p>
          <a:p>
            <a:pPr rtl="0" fontAlgn="base"/>
            <a:r>
              <a:rPr lang="en-US" sz="1200" b="1" i="0" u="none" strike="noStrike" kern="1200" dirty="0">
                <a:solidFill>
                  <a:schemeClr val="tx1"/>
                </a:solidFill>
                <a:effectLst/>
                <a:latin typeface="+mn-lt"/>
                <a:ea typeface="+mn-ea"/>
                <a:cs typeface="+mn-cs"/>
              </a:rPr>
              <a:t>Option 3: </a:t>
            </a:r>
            <a:r>
              <a:rPr lang="en-US" sz="1200" b="0" i="0" u="none" strike="noStrike" kern="1200" dirty="0">
                <a:solidFill>
                  <a:schemeClr val="tx1"/>
                </a:solidFill>
                <a:effectLst/>
                <a:latin typeface="+mn-lt"/>
                <a:ea typeface="+mn-ea"/>
                <a:cs typeface="+mn-cs"/>
              </a:rPr>
              <a:t> Student Friendly Language/Relevance (PPT 50, 51)</a:t>
            </a:r>
          </a:p>
          <a:p>
            <a:pPr rtl="0" fontAlgn="base"/>
            <a:r>
              <a:rPr lang="en-US" sz="1200" b="1" i="0" u="none" strike="noStrike" kern="1200" dirty="0">
                <a:solidFill>
                  <a:schemeClr val="tx1"/>
                </a:solidFill>
                <a:effectLst/>
                <a:latin typeface="+mn-lt"/>
                <a:ea typeface="+mn-ea"/>
                <a:cs typeface="+mn-cs"/>
              </a:rPr>
              <a:t>Option 4:  </a:t>
            </a:r>
            <a:r>
              <a:rPr lang="en-US" sz="1200" b="0" i="0" u="none" strike="noStrike" kern="1200" dirty="0">
                <a:solidFill>
                  <a:schemeClr val="tx1"/>
                </a:solidFill>
                <a:effectLst/>
                <a:latin typeface="+mn-lt"/>
                <a:ea typeface="+mn-ea"/>
                <a:cs typeface="+mn-cs"/>
              </a:rPr>
              <a:t>Learning Progression (PPT 48, 49)</a:t>
            </a:r>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Option 5:</a:t>
            </a:r>
            <a:r>
              <a:rPr lang="en-US" sz="1200" b="0" i="0" u="none" strike="noStrike" kern="1200" dirty="0">
                <a:solidFill>
                  <a:schemeClr val="tx1"/>
                </a:solidFill>
                <a:effectLst/>
                <a:latin typeface="+mn-lt"/>
                <a:ea typeface="+mn-ea"/>
                <a:cs typeface="+mn-cs"/>
              </a:rPr>
              <a:t> Rigor and Cognitive Complexity (Know, Understand, Do) (PPT 52, 53, 54)  Webb Levels can assist in creating questions/assessments/lesson plans that incorporate the depth and rigor expected by the standards and skills learned.</a:t>
            </a:r>
            <a:endParaRPr dirty="0"/>
          </a:p>
          <a:p>
            <a:pPr marL="0" lvl="0" indent="0" algn="l" rtl="0">
              <a:spcBef>
                <a:spcPts val="0"/>
              </a:spcBef>
              <a:spcAft>
                <a:spcPts val="0"/>
              </a:spcAft>
              <a:buNone/>
            </a:pPr>
            <a:endParaRPr dirty="0"/>
          </a:p>
        </p:txBody>
      </p:sp>
      <p:sp>
        <p:nvSpPr>
          <p:cNvPr id="452" name="Google Shape;452;p28: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9:notes"/>
          <p:cNvSpPr txBox="1">
            <a:spLocks noGrp="1"/>
          </p:cNvSpPr>
          <p:nvPr>
            <p:ph type="body" idx="1"/>
          </p:nvPr>
        </p:nvSpPr>
        <p:spPr>
          <a:xfrm>
            <a:off x="701040" y="4415790"/>
            <a:ext cx="5608320" cy="41833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sng" strike="noStrike" dirty="0">
                <a:solidFill>
                  <a:schemeClr val="dk1"/>
                </a:solidFill>
                <a:latin typeface="+mn-lt"/>
                <a:ea typeface="Calibri"/>
                <a:cs typeface="Calibri"/>
                <a:sym typeface="Calibri"/>
              </a:rPr>
              <a:t>This Reflective Questions could be used as:</a:t>
            </a:r>
            <a:endParaRPr lang="en-US"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a  reflective journal entry</a:t>
            </a:r>
            <a:endParaRPr lang="en-US"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an exit slip at the end of the day</a:t>
            </a:r>
            <a:endParaRPr lang="en-US"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a sticky note with one of their ideas to be shared and placed on a designated “parking lot”/bulletin board/chart paper </a:t>
            </a:r>
            <a:endParaRPr lang="en-US" dirty="0"/>
          </a:p>
          <a:p>
            <a:pPr marL="171450" lvl="0" indent="-171450" algn="l" rtl="0">
              <a:spcBef>
                <a:spcPts val="0"/>
              </a:spcBef>
              <a:spcAft>
                <a:spcPts val="0"/>
              </a:spcAft>
              <a:buClr>
                <a:schemeClr val="dk1"/>
              </a:buClr>
              <a:buSzPts val="1200"/>
              <a:buFont typeface="Arial"/>
              <a:buChar char="•"/>
            </a:pPr>
            <a:r>
              <a:rPr lang="en-US" sz="1200" b="1" i="0" u="none" strike="noStrike" dirty="0">
                <a:solidFill>
                  <a:schemeClr val="dk1"/>
                </a:solidFill>
                <a:latin typeface="+mn-lt"/>
                <a:ea typeface="Calibri"/>
                <a:cs typeface="Calibri"/>
                <a:sym typeface="Calibri"/>
              </a:rPr>
              <a:t>See PPT Slide 32 for a sharing out verbally</a:t>
            </a:r>
            <a:endParaRPr lang="en-US" dirty="0"/>
          </a:p>
          <a:p>
            <a:pPr marL="0" lvl="0" indent="0" algn="l" rtl="0">
              <a:spcBef>
                <a:spcPts val="0"/>
              </a:spcBef>
              <a:spcAft>
                <a:spcPts val="0"/>
              </a:spcAft>
              <a:buNone/>
            </a:pPr>
            <a:endParaRPr dirty="0"/>
          </a:p>
        </p:txBody>
      </p:sp>
      <p:sp>
        <p:nvSpPr>
          <p:cNvPr id="465" name="Google Shape;465;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30: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mn-lt"/>
                <a:ea typeface="Calibri"/>
                <a:cs typeface="Calibri"/>
                <a:sym typeface="Calibri"/>
              </a:rPr>
              <a:t>Talk Amongst Yourselves </a:t>
            </a:r>
            <a:r>
              <a:rPr lang="en-US" sz="1200" b="0" i="0" u="none" strike="noStrike" dirty="0">
                <a:solidFill>
                  <a:schemeClr val="dk1"/>
                </a:solidFill>
                <a:latin typeface="+mn-lt"/>
                <a:ea typeface="Calibri"/>
                <a:cs typeface="Calibri"/>
                <a:sym typeface="Calibri"/>
              </a:rPr>
              <a:t>      (use in connection with PPT slides 30, 31)     </a:t>
            </a:r>
            <a:endParaRPr lang="en-US" dirty="0"/>
          </a:p>
          <a:p>
            <a:pPr marL="0" lvl="0" indent="0" algn="l" rtl="0">
              <a:spcBef>
                <a:spcPts val="0"/>
              </a:spcBef>
              <a:spcAft>
                <a:spcPts val="0"/>
              </a:spcAft>
              <a:buNone/>
            </a:pPr>
            <a:endParaRPr lang="en-US"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US" sz="1200" b="0" i="0" u="sng" strike="noStrike" dirty="0">
                <a:solidFill>
                  <a:schemeClr val="dk1"/>
                </a:solidFill>
                <a:latin typeface="+mn-lt"/>
                <a:ea typeface="Calibri"/>
                <a:cs typeface="Calibri"/>
                <a:sym typeface="Calibri"/>
              </a:rPr>
              <a:t>Reflective Questions could be used as:</a:t>
            </a:r>
            <a:endParaRPr lang="en-US"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A share out with partner, or team before they end this section (or 15 minute meeting)</a:t>
            </a:r>
            <a:endParaRPr lang="en-US"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Participants could share at their table and then designate 2 people to move to the next table to share out their ideas. A way to allow more people to share with others vs. just their team.</a:t>
            </a:r>
            <a:endParaRPr lang="en-US" dirty="0"/>
          </a:p>
          <a:p>
            <a:pPr marL="171450" lvl="0" indent="-95250" algn="l" rtl="0">
              <a:spcBef>
                <a:spcPts val="0"/>
              </a:spcBef>
              <a:spcAft>
                <a:spcPts val="0"/>
              </a:spcAft>
              <a:buClr>
                <a:schemeClr val="dk1"/>
              </a:buClr>
              <a:buSzPts val="1200"/>
              <a:buFont typeface="Arial"/>
              <a:buNone/>
            </a:pPr>
            <a:endParaRPr lang="en-US"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endParaRPr dirty="0"/>
          </a:p>
        </p:txBody>
      </p:sp>
      <p:sp>
        <p:nvSpPr>
          <p:cNvPr id="473" name="Google Shape;473;p30: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Overview of 60 minute Options</a:t>
            </a:r>
          </a:p>
          <a:p>
            <a:pPr rtl="0"/>
            <a:r>
              <a:rPr lang="en-US" sz="1200" b="1" i="0" u="none" strike="noStrike" kern="1200" dirty="0">
                <a:solidFill>
                  <a:schemeClr val="tx1"/>
                </a:solidFill>
                <a:effectLst/>
                <a:latin typeface="+mn-lt"/>
                <a:ea typeface="+mn-ea"/>
                <a:cs typeface="+mn-cs"/>
              </a:rPr>
              <a:t>Appendix </a:t>
            </a:r>
            <a:r>
              <a:rPr lang="en-US" sz="1200" b="1" i="0" u="none" strike="noStrike" kern="1200" dirty="0" err="1">
                <a:solidFill>
                  <a:schemeClr val="tx1"/>
                </a:solidFill>
                <a:effectLst/>
                <a:latin typeface="+mn-lt"/>
                <a:ea typeface="+mn-ea"/>
                <a:cs typeface="+mn-cs"/>
              </a:rPr>
              <a:t>E~Puzzle</a:t>
            </a:r>
            <a:r>
              <a:rPr lang="en-US" sz="1200" b="1" i="0" u="none" strike="noStrike" kern="1200" dirty="0">
                <a:solidFill>
                  <a:schemeClr val="tx1"/>
                </a:solidFill>
                <a:effectLst/>
                <a:latin typeface="+mn-lt"/>
                <a:ea typeface="+mn-ea"/>
                <a:cs typeface="+mn-cs"/>
              </a:rPr>
              <a:t> Piecing The Unpacked Sections (60 minutes)</a:t>
            </a:r>
            <a:br>
              <a:rPr lang="en-US" sz="1200" b="1" i="0" u="sng" kern="1200" dirty="0">
                <a:solidFill>
                  <a:schemeClr val="tx1"/>
                </a:solidFill>
                <a:effectLst/>
                <a:latin typeface="+mn-lt"/>
                <a:ea typeface="+mn-ea"/>
                <a:cs typeface="+mn-cs"/>
              </a:rPr>
            </a:br>
            <a:endParaRPr lang="en-US" b="0" dirty="0">
              <a:effectLst/>
            </a:endParaRPr>
          </a:p>
          <a:p>
            <a:pPr rtl="0"/>
            <a:r>
              <a:rPr lang="en-US" sz="1200" b="1" i="0" u="sng" kern="1200" dirty="0">
                <a:solidFill>
                  <a:schemeClr val="tx1"/>
                </a:solidFill>
                <a:effectLst/>
                <a:latin typeface="+mn-lt"/>
                <a:ea typeface="+mn-ea"/>
                <a:cs typeface="+mn-cs"/>
              </a:rPr>
              <a:t>60 Minute Options:</a:t>
            </a:r>
            <a:endParaRPr lang="en-US" b="0" dirty="0">
              <a:effectLst/>
            </a:endParaRPr>
          </a:p>
          <a:p>
            <a:pPr rtl="0"/>
            <a:r>
              <a:rPr lang="en-US" sz="1200" b="1" i="0" u="none" strike="noStrike" kern="1200" dirty="0">
                <a:solidFill>
                  <a:schemeClr val="tx1"/>
                </a:solidFill>
                <a:effectLst/>
                <a:latin typeface="+mn-lt"/>
                <a:ea typeface="+mn-ea"/>
                <a:cs typeface="+mn-cs"/>
              </a:rPr>
              <a:t>Below are only suggested options to help guide a 60 minute time frame</a:t>
            </a:r>
            <a:r>
              <a:rPr lang="en-US" sz="1200" b="0" i="0" u="none" strike="noStrike" kern="1200" dirty="0">
                <a:solidFill>
                  <a:schemeClr val="tx1"/>
                </a:solidFill>
                <a:effectLst/>
                <a:latin typeface="+mn-lt"/>
                <a:ea typeface="+mn-ea"/>
                <a:cs typeface="+mn-cs"/>
              </a:rPr>
              <a:t>. The pairings of the options are based on connections within the unpacked document, or to activities that would allow exploration of the unpacked document/standards at a deeper level.</a:t>
            </a:r>
            <a:endParaRPr lang="en-US" b="0" dirty="0">
              <a:effectLst/>
            </a:endParaRPr>
          </a:p>
          <a:p>
            <a:pPr rtl="0"/>
            <a:r>
              <a:rPr lang="en-US" sz="1200" b="0" i="0" u="none" strike="noStrike" kern="1200" dirty="0">
                <a:solidFill>
                  <a:schemeClr val="tx1"/>
                </a:solidFill>
                <a:effectLst/>
                <a:latin typeface="+mn-lt"/>
                <a:ea typeface="+mn-ea"/>
                <a:cs typeface="+mn-cs"/>
              </a:rPr>
              <a:t>Note that questions may repeat from previous time frames</a:t>
            </a:r>
            <a:r>
              <a:rPr lang="en-US" sz="1200" b="1" i="0" u="none" strike="noStrike" kern="1200" dirty="0">
                <a:solidFill>
                  <a:schemeClr val="tx1"/>
                </a:solidFill>
                <a:effectLst/>
                <a:latin typeface="+mn-lt"/>
                <a:ea typeface="+mn-ea"/>
                <a:cs typeface="+mn-cs"/>
              </a:rPr>
              <a:t> OR </a:t>
            </a:r>
            <a:r>
              <a:rPr lang="en-US" sz="1200" b="0" i="0" u="sng" kern="1200" dirty="0">
                <a:solidFill>
                  <a:schemeClr val="tx1"/>
                </a:solidFill>
                <a:effectLst/>
                <a:latin typeface="+mn-lt"/>
                <a:ea typeface="+mn-ea"/>
                <a:cs typeface="+mn-cs"/>
              </a:rPr>
              <a:t>questions might have been added</a:t>
            </a:r>
            <a:r>
              <a:rPr lang="en-US" sz="1200" b="0" i="0" u="none" strike="noStrike" kern="1200" dirty="0">
                <a:solidFill>
                  <a:schemeClr val="tx1"/>
                </a:solidFill>
                <a:effectLst/>
                <a:latin typeface="+mn-lt"/>
                <a:ea typeface="+mn-ea"/>
                <a:cs typeface="+mn-cs"/>
              </a:rPr>
              <a:t> to extend the conversation on the various sections of the unpacked document.</a:t>
            </a:r>
            <a:endParaRPr lang="en-US" b="0" dirty="0">
              <a:effectLst/>
            </a:endParaRPr>
          </a:p>
          <a:p>
            <a:pPr rtl="0"/>
            <a:r>
              <a:rPr lang="en-US" sz="1200" b="0" i="0" u="none" strike="noStrike" kern="1200" dirty="0">
                <a:solidFill>
                  <a:schemeClr val="tx1"/>
                </a:solidFill>
                <a:effectLst/>
                <a:latin typeface="+mn-lt"/>
                <a:ea typeface="+mn-ea"/>
                <a:cs typeface="+mn-cs"/>
              </a:rPr>
              <a:t>PowerPoint slides are provided to assist with a visual for the questions/sections.</a:t>
            </a:r>
            <a:endParaRPr lang="en-US" b="0" dirty="0">
              <a:effectLst/>
            </a:endParaRPr>
          </a:p>
          <a:p>
            <a:pPr rtl="0"/>
            <a:r>
              <a:rPr lang="en-US" sz="1200" b="1" i="0" u="sng" kern="1200" dirty="0">
                <a:solidFill>
                  <a:schemeClr val="tx1"/>
                </a:solidFill>
                <a:effectLst/>
                <a:latin typeface="+mn-lt"/>
                <a:ea typeface="+mn-ea"/>
                <a:cs typeface="+mn-cs"/>
              </a:rPr>
              <a:t>See Appendix E </a:t>
            </a:r>
            <a:r>
              <a:rPr lang="en-US" sz="1200" b="0" i="0" u="none" strike="noStrike" kern="1200" dirty="0">
                <a:solidFill>
                  <a:schemeClr val="tx1"/>
                </a:solidFill>
                <a:effectLst/>
                <a:latin typeface="+mn-lt"/>
                <a:ea typeface="+mn-ea"/>
                <a:cs typeface="+mn-cs"/>
              </a:rPr>
              <a:t>for the guidelines, questions, activities/reflections</a:t>
            </a:r>
            <a:endParaRPr lang="en-US" b="0" dirty="0">
              <a:effectLst/>
            </a:endParaRPr>
          </a:p>
          <a:p>
            <a:pPr rtl="0" fontAlgn="base"/>
            <a:r>
              <a:rPr lang="en-US" sz="1200" b="1" i="0" u="none" strike="noStrike" kern="1200" dirty="0">
                <a:solidFill>
                  <a:schemeClr val="tx1"/>
                </a:solidFill>
                <a:effectLst/>
                <a:latin typeface="+mn-lt"/>
                <a:ea typeface="+mn-ea"/>
                <a:cs typeface="+mn-cs"/>
              </a:rPr>
              <a:t>Option 1: </a:t>
            </a:r>
            <a:r>
              <a:rPr lang="en-US" sz="1200" b="0" i="0" u="none" strike="noStrike" kern="1200" dirty="0">
                <a:solidFill>
                  <a:schemeClr val="tx1"/>
                </a:solidFill>
                <a:effectLst/>
                <a:latin typeface="+mn-lt"/>
                <a:ea typeface="+mn-ea"/>
                <a:cs typeface="+mn-cs"/>
              </a:rPr>
              <a:t>Overview of Unpacked Standards (Appendix C) &amp; Strike-through documents (See Appendix B in 15 minute options)</a:t>
            </a:r>
          </a:p>
          <a:p>
            <a:pPr lvl="1" rtl="0" fontAlgn="base"/>
            <a:r>
              <a:rPr lang="en-US" sz="1200" b="0" i="0" u="none" strike="noStrike" kern="1200" dirty="0">
                <a:solidFill>
                  <a:schemeClr val="tx1"/>
                </a:solidFill>
                <a:effectLst/>
                <a:latin typeface="+mn-lt"/>
                <a:ea typeface="+mn-ea"/>
                <a:cs typeface="+mn-cs"/>
              </a:rPr>
              <a:t>  *Use this option only if K-12 has not reviewed these documents.</a:t>
            </a:r>
          </a:p>
          <a:p>
            <a:pPr lvl="1" rtl="0" fontAlgn="base"/>
            <a:r>
              <a:rPr lang="en-US" sz="1200" b="0" i="0" u="none" strike="noStrike" kern="1200" dirty="0">
                <a:solidFill>
                  <a:schemeClr val="tx1"/>
                </a:solidFill>
                <a:effectLst/>
                <a:latin typeface="+mn-lt"/>
                <a:ea typeface="+mn-ea"/>
                <a:cs typeface="+mn-cs"/>
              </a:rPr>
              <a:t>  *Use the poster activity/icebreaker or article activities that are additional options to be used in this time frame.</a:t>
            </a:r>
          </a:p>
          <a:p>
            <a:pPr rtl="0" fontAlgn="base"/>
            <a:r>
              <a:rPr lang="en-US" sz="1200" b="1" i="0" u="none" strike="noStrike" kern="1200" dirty="0">
                <a:solidFill>
                  <a:schemeClr val="tx1"/>
                </a:solidFill>
                <a:effectLst/>
                <a:latin typeface="+mn-lt"/>
                <a:ea typeface="+mn-ea"/>
                <a:cs typeface="+mn-cs"/>
              </a:rPr>
              <a:t>Option 2:</a:t>
            </a:r>
            <a:r>
              <a:rPr lang="en-US" sz="1200" b="0" i="0" u="none" strike="noStrike" kern="1200" dirty="0">
                <a:solidFill>
                  <a:schemeClr val="tx1"/>
                </a:solidFill>
                <a:effectLst/>
                <a:latin typeface="+mn-lt"/>
                <a:ea typeface="+mn-ea"/>
                <a:cs typeface="+mn-cs"/>
              </a:rPr>
              <a:t> Essential Questions/Big Ideas  (PPT 44, 45)</a:t>
            </a:r>
          </a:p>
          <a:p>
            <a:pPr rtl="0" fontAlgn="base"/>
            <a:r>
              <a:rPr lang="en-US" sz="1200" b="1" i="0" u="none" strike="noStrike" kern="1200" dirty="0">
                <a:solidFill>
                  <a:schemeClr val="tx1"/>
                </a:solidFill>
                <a:effectLst/>
                <a:latin typeface="+mn-lt"/>
                <a:ea typeface="+mn-ea"/>
                <a:cs typeface="+mn-cs"/>
              </a:rPr>
              <a:t>Option 3: </a:t>
            </a:r>
            <a:r>
              <a:rPr lang="en-US" sz="1200" b="0" i="0" u="none" strike="noStrike" kern="1200" dirty="0">
                <a:solidFill>
                  <a:schemeClr val="tx1"/>
                </a:solidFill>
                <a:effectLst/>
                <a:latin typeface="+mn-lt"/>
                <a:ea typeface="+mn-ea"/>
                <a:cs typeface="+mn-cs"/>
              </a:rPr>
              <a:t> Student Friendly Language/Relevance (PPT, 50-51; 57-58)</a:t>
            </a:r>
          </a:p>
          <a:p>
            <a:pPr rtl="0" fontAlgn="base"/>
            <a:r>
              <a:rPr lang="en-US" sz="1200" b="1" i="0" u="none" strike="noStrike" kern="1200" dirty="0">
                <a:solidFill>
                  <a:schemeClr val="tx1"/>
                </a:solidFill>
                <a:effectLst/>
                <a:latin typeface="+mn-lt"/>
                <a:ea typeface="+mn-ea"/>
                <a:cs typeface="+mn-cs"/>
              </a:rPr>
              <a:t>Option 4:</a:t>
            </a:r>
            <a:r>
              <a:rPr lang="en-US" sz="1200" b="0" i="0" u="none" strike="noStrike" kern="1200" dirty="0">
                <a:solidFill>
                  <a:schemeClr val="tx1"/>
                </a:solidFill>
                <a:effectLst/>
                <a:latin typeface="+mn-lt"/>
                <a:ea typeface="+mn-ea"/>
                <a:cs typeface="+mn-cs"/>
              </a:rPr>
              <a:t> Key Vocabulary and Resources (PPT 55, 56, 59)</a:t>
            </a:r>
          </a:p>
          <a:p>
            <a:pPr rtl="0" fontAlgn="base"/>
            <a:r>
              <a:rPr lang="en-US" sz="1200" b="1" i="0" u="none" strike="noStrike" kern="1200" dirty="0">
                <a:solidFill>
                  <a:schemeClr val="tx1"/>
                </a:solidFill>
                <a:effectLst/>
                <a:latin typeface="+mn-lt"/>
                <a:ea typeface="+mn-ea"/>
                <a:cs typeface="+mn-cs"/>
              </a:rPr>
              <a:t>Option 5:  </a:t>
            </a:r>
            <a:r>
              <a:rPr lang="en-US" sz="1200" b="0" i="0" u="none" strike="noStrike" kern="1200" dirty="0">
                <a:solidFill>
                  <a:schemeClr val="tx1"/>
                </a:solidFill>
                <a:effectLst/>
                <a:latin typeface="+mn-lt"/>
                <a:ea typeface="+mn-ea"/>
                <a:cs typeface="+mn-cs"/>
              </a:rPr>
              <a:t>Learning Progression (extension activity) (PPT 48, 49----see Guidance document for additional questions appendix E)</a:t>
            </a:r>
            <a:endParaRPr lang="en-US" sz="1200" b="1"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Option 6:</a:t>
            </a:r>
            <a:r>
              <a:rPr lang="en-US" sz="1200" b="0" i="0" u="none" strike="noStrike" kern="1200" dirty="0">
                <a:solidFill>
                  <a:schemeClr val="tx1"/>
                </a:solidFill>
                <a:effectLst/>
                <a:latin typeface="+mn-lt"/>
                <a:ea typeface="+mn-ea"/>
                <a:cs typeface="+mn-cs"/>
              </a:rPr>
              <a:t> Rigor and Cognitive Complexity (Know, Understand, Do)&amp; Webb Levels (52, 53, 54)</a:t>
            </a:r>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34</a:t>
            </a:fld>
            <a:endParaRPr lang="en-US"/>
          </a:p>
        </p:txBody>
      </p:sp>
    </p:spTree>
    <p:extLst>
      <p:ext uri="{BB962C8B-B14F-4D97-AF65-F5344CB8AC3E}">
        <p14:creationId xmlns:p14="http://schemas.microsoft.com/office/powerpoint/2010/main" val="665340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sng" kern="1200" dirty="0">
                <a:solidFill>
                  <a:schemeClr val="tx1"/>
                </a:solidFill>
                <a:effectLst/>
                <a:latin typeface="+mn-lt"/>
                <a:ea typeface="+mn-ea"/>
                <a:cs typeface="+mn-cs"/>
              </a:rPr>
              <a:t>60 Minute Options:</a:t>
            </a:r>
          </a:p>
          <a:p>
            <a:pPr rtl="0"/>
            <a:r>
              <a:rPr lang="en-US" sz="1200" b="1" i="0" u="none" strike="noStrike" kern="1200" dirty="0">
                <a:solidFill>
                  <a:schemeClr val="tx1"/>
                </a:solidFill>
                <a:effectLst/>
                <a:latin typeface="+mn-lt"/>
                <a:ea typeface="+mn-ea"/>
                <a:cs typeface="+mn-cs"/>
              </a:rPr>
              <a:t>Appendix </a:t>
            </a:r>
            <a:r>
              <a:rPr lang="en-US" sz="1200" b="1" i="0" u="none" strike="noStrike" kern="1200" dirty="0" err="1">
                <a:solidFill>
                  <a:schemeClr val="tx1"/>
                </a:solidFill>
                <a:effectLst/>
                <a:latin typeface="+mn-lt"/>
                <a:ea typeface="+mn-ea"/>
                <a:cs typeface="+mn-cs"/>
              </a:rPr>
              <a:t>E~Puzzle</a:t>
            </a:r>
            <a:r>
              <a:rPr lang="en-US" sz="1200" b="1" i="0" u="none" strike="noStrike" kern="1200" dirty="0">
                <a:solidFill>
                  <a:schemeClr val="tx1"/>
                </a:solidFill>
                <a:effectLst/>
                <a:latin typeface="+mn-lt"/>
                <a:ea typeface="+mn-ea"/>
                <a:cs typeface="+mn-cs"/>
              </a:rPr>
              <a:t> Piecing The Unpacked Sections (60 minutes)</a:t>
            </a:r>
          </a:p>
          <a:p>
            <a:pPr rtl="0"/>
            <a:endParaRPr lang="en-US" b="0" dirty="0">
              <a:effectLst/>
            </a:endParaRPr>
          </a:p>
          <a:p>
            <a:pPr rtl="0"/>
            <a:r>
              <a:rPr lang="en-US" sz="1200" b="1" i="0" u="none" strike="noStrike" kern="1200" dirty="0">
                <a:solidFill>
                  <a:schemeClr val="tx1"/>
                </a:solidFill>
                <a:effectLst/>
                <a:latin typeface="+mn-lt"/>
                <a:ea typeface="+mn-ea"/>
                <a:cs typeface="+mn-cs"/>
              </a:rPr>
              <a:t>Below are only suggested options to help guide a 60 minute time frame</a:t>
            </a:r>
            <a:r>
              <a:rPr lang="en-US" sz="1200" b="0" i="0" u="none" strike="noStrike" kern="1200" dirty="0">
                <a:solidFill>
                  <a:schemeClr val="tx1"/>
                </a:solidFill>
                <a:effectLst/>
                <a:latin typeface="+mn-lt"/>
                <a:ea typeface="+mn-ea"/>
                <a:cs typeface="+mn-cs"/>
              </a:rPr>
              <a:t>. The pairings of the options are based on connections within the unpacked document, or to activities that would allow exploration of the unpacked document/standards at a deeper level.</a:t>
            </a:r>
            <a:endParaRPr lang="en-US" b="0" dirty="0">
              <a:effectLst/>
            </a:endParaRPr>
          </a:p>
          <a:p>
            <a:pPr rtl="0"/>
            <a:r>
              <a:rPr lang="en-US" sz="1200" b="0" i="0" u="none" strike="noStrike" kern="1200" dirty="0">
                <a:solidFill>
                  <a:schemeClr val="tx1"/>
                </a:solidFill>
                <a:effectLst/>
                <a:latin typeface="+mn-lt"/>
                <a:ea typeface="+mn-ea"/>
                <a:cs typeface="+mn-cs"/>
              </a:rPr>
              <a:t>Note that questions may repeat from previous time frames</a:t>
            </a:r>
            <a:r>
              <a:rPr lang="en-US" sz="1200" b="1" i="0" u="none" strike="noStrike" kern="1200" dirty="0">
                <a:solidFill>
                  <a:schemeClr val="tx1"/>
                </a:solidFill>
                <a:effectLst/>
                <a:latin typeface="+mn-lt"/>
                <a:ea typeface="+mn-ea"/>
                <a:cs typeface="+mn-cs"/>
              </a:rPr>
              <a:t> OR </a:t>
            </a:r>
            <a:r>
              <a:rPr lang="en-US" sz="1200" b="0" i="0" u="sng" kern="1200" dirty="0">
                <a:solidFill>
                  <a:schemeClr val="tx1"/>
                </a:solidFill>
                <a:effectLst/>
                <a:latin typeface="+mn-lt"/>
                <a:ea typeface="+mn-ea"/>
                <a:cs typeface="+mn-cs"/>
              </a:rPr>
              <a:t>questions might have been added</a:t>
            </a:r>
            <a:r>
              <a:rPr lang="en-US" sz="1200" b="0" i="0" u="none" strike="noStrike" kern="1200" dirty="0">
                <a:solidFill>
                  <a:schemeClr val="tx1"/>
                </a:solidFill>
                <a:effectLst/>
                <a:latin typeface="+mn-lt"/>
                <a:ea typeface="+mn-ea"/>
                <a:cs typeface="+mn-cs"/>
              </a:rPr>
              <a:t> to extend the conversation on the various sections of the unpacked document.</a:t>
            </a:r>
            <a:endParaRPr lang="en-US" b="0" dirty="0">
              <a:effectLst/>
            </a:endParaRPr>
          </a:p>
          <a:p>
            <a:pPr rtl="0"/>
            <a:r>
              <a:rPr lang="en-US" sz="1200" b="0" i="0" u="none" strike="noStrike" kern="1200" dirty="0">
                <a:solidFill>
                  <a:schemeClr val="tx1"/>
                </a:solidFill>
                <a:effectLst/>
                <a:latin typeface="+mn-lt"/>
                <a:ea typeface="+mn-ea"/>
                <a:cs typeface="+mn-cs"/>
              </a:rPr>
              <a:t>PowerPoint slides are provided to assist with a visual for the questions/sections.</a:t>
            </a:r>
            <a:endParaRPr lang="en-US" b="0" dirty="0">
              <a:effectLst/>
            </a:endParaRPr>
          </a:p>
          <a:p>
            <a:pPr rtl="0"/>
            <a:r>
              <a:rPr lang="en-US" sz="1200" b="1" i="0" u="sng" kern="1200" dirty="0">
                <a:solidFill>
                  <a:schemeClr val="tx1"/>
                </a:solidFill>
                <a:effectLst/>
                <a:latin typeface="+mn-lt"/>
                <a:ea typeface="+mn-ea"/>
                <a:cs typeface="+mn-cs"/>
              </a:rPr>
              <a:t>See Appendix E </a:t>
            </a:r>
            <a:r>
              <a:rPr lang="en-US" sz="1200" b="0" i="0" u="none" strike="noStrike" kern="1200" dirty="0">
                <a:solidFill>
                  <a:schemeClr val="tx1"/>
                </a:solidFill>
                <a:effectLst/>
                <a:latin typeface="+mn-lt"/>
                <a:ea typeface="+mn-ea"/>
                <a:cs typeface="+mn-cs"/>
              </a:rPr>
              <a:t>for the guidelines, questions, activities/reflections</a:t>
            </a:r>
            <a:endParaRPr lang="en-US" b="0" dirty="0">
              <a:effectLst/>
            </a:endParaRPr>
          </a:p>
          <a:p>
            <a:pPr rtl="0" fontAlgn="base"/>
            <a:r>
              <a:rPr lang="en-US" sz="1200" b="1" i="0" u="none" strike="noStrike" kern="1200" dirty="0">
                <a:solidFill>
                  <a:schemeClr val="tx1"/>
                </a:solidFill>
                <a:effectLst/>
                <a:latin typeface="+mn-lt"/>
                <a:ea typeface="+mn-ea"/>
                <a:cs typeface="+mn-cs"/>
              </a:rPr>
              <a:t>Option 1: </a:t>
            </a:r>
            <a:r>
              <a:rPr lang="en-US" sz="1200" b="0" i="0" u="none" strike="noStrike" kern="1200" dirty="0">
                <a:solidFill>
                  <a:schemeClr val="tx1"/>
                </a:solidFill>
                <a:effectLst/>
                <a:latin typeface="+mn-lt"/>
                <a:ea typeface="+mn-ea"/>
                <a:cs typeface="+mn-cs"/>
              </a:rPr>
              <a:t>Overview of Unpacked Standards (Appendix C) &amp; Strike-through documents (See Appendix B in 15 minute options)</a:t>
            </a:r>
          </a:p>
          <a:p>
            <a:pPr lvl="1" rtl="0" fontAlgn="base"/>
            <a:r>
              <a:rPr lang="en-US" sz="1200" b="0" i="0" u="none" strike="noStrike" kern="1200" dirty="0">
                <a:solidFill>
                  <a:schemeClr val="tx1"/>
                </a:solidFill>
                <a:effectLst/>
                <a:latin typeface="+mn-lt"/>
                <a:ea typeface="+mn-ea"/>
                <a:cs typeface="+mn-cs"/>
              </a:rPr>
              <a:t>  *Use this option only if K-12 has not reviewed these documents.</a:t>
            </a:r>
          </a:p>
          <a:p>
            <a:pPr rtl="0" fontAlgn="base"/>
            <a:r>
              <a:rPr lang="en-US" sz="1200" b="1" i="0" u="none" strike="noStrike" kern="1200" dirty="0">
                <a:solidFill>
                  <a:schemeClr val="tx1"/>
                </a:solidFill>
                <a:effectLst/>
                <a:latin typeface="+mn-lt"/>
                <a:ea typeface="+mn-ea"/>
                <a:cs typeface="+mn-cs"/>
              </a:rPr>
              <a:t>Option 2:</a:t>
            </a:r>
            <a:r>
              <a:rPr lang="en-US" sz="1200" b="0" i="0" u="none" strike="noStrike" kern="1200" dirty="0">
                <a:solidFill>
                  <a:schemeClr val="tx1"/>
                </a:solidFill>
                <a:effectLst/>
                <a:latin typeface="+mn-lt"/>
                <a:ea typeface="+mn-ea"/>
                <a:cs typeface="+mn-cs"/>
              </a:rPr>
              <a:t> Essential Questions/Big Ideas  (PPT 44, 45; 46-47)</a:t>
            </a:r>
          </a:p>
          <a:p>
            <a:pPr rtl="0" fontAlgn="base"/>
            <a:r>
              <a:rPr lang="en-US" sz="1200" b="1" i="0" u="none" strike="noStrike" kern="1200" dirty="0">
                <a:solidFill>
                  <a:schemeClr val="tx1"/>
                </a:solidFill>
                <a:effectLst/>
                <a:latin typeface="+mn-lt"/>
                <a:ea typeface="+mn-ea"/>
                <a:cs typeface="+mn-cs"/>
              </a:rPr>
              <a:t>Option 3: </a:t>
            </a:r>
            <a:r>
              <a:rPr lang="en-US" sz="1200" b="0" i="0" u="none" strike="noStrike" kern="1200" dirty="0">
                <a:solidFill>
                  <a:schemeClr val="tx1"/>
                </a:solidFill>
                <a:effectLst/>
                <a:latin typeface="+mn-lt"/>
                <a:ea typeface="+mn-ea"/>
                <a:cs typeface="+mn-cs"/>
              </a:rPr>
              <a:t> Student Friendly Language/Relevance (PPT 50-51; 57-58)</a:t>
            </a:r>
          </a:p>
          <a:p>
            <a:pPr rtl="0" fontAlgn="base"/>
            <a:r>
              <a:rPr lang="en-US" sz="1200" b="1" i="0" u="none" strike="noStrike" kern="1200" dirty="0">
                <a:solidFill>
                  <a:schemeClr val="tx1"/>
                </a:solidFill>
                <a:effectLst/>
                <a:latin typeface="+mn-lt"/>
                <a:ea typeface="+mn-ea"/>
                <a:cs typeface="+mn-cs"/>
              </a:rPr>
              <a:t>Option 4:</a:t>
            </a:r>
            <a:r>
              <a:rPr lang="en-US" sz="1200" b="0" i="0" u="none" strike="noStrike" kern="1200" dirty="0">
                <a:solidFill>
                  <a:schemeClr val="tx1"/>
                </a:solidFill>
                <a:effectLst/>
                <a:latin typeface="+mn-lt"/>
                <a:ea typeface="+mn-ea"/>
                <a:cs typeface="+mn-cs"/>
              </a:rPr>
              <a:t> Key Vocabulary and Resources (PPT 55-56; 59)</a:t>
            </a:r>
          </a:p>
          <a:p>
            <a:pPr rtl="0" fontAlgn="base"/>
            <a:r>
              <a:rPr lang="en-US" sz="1200" b="1" i="0" u="none" strike="noStrike" kern="1200" dirty="0">
                <a:solidFill>
                  <a:schemeClr val="tx1"/>
                </a:solidFill>
                <a:effectLst/>
                <a:latin typeface="+mn-lt"/>
                <a:ea typeface="+mn-ea"/>
                <a:cs typeface="+mn-cs"/>
              </a:rPr>
              <a:t>Option 5:  </a:t>
            </a:r>
            <a:r>
              <a:rPr lang="en-US" sz="1200" b="0" i="0" u="none" strike="noStrike" kern="1200" dirty="0">
                <a:solidFill>
                  <a:schemeClr val="tx1"/>
                </a:solidFill>
                <a:effectLst/>
                <a:latin typeface="+mn-lt"/>
                <a:ea typeface="+mn-ea"/>
                <a:cs typeface="+mn-cs"/>
              </a:rPr>
              <a:t>Learning Progression (</a:t>
            </a:r>
            <a:r>
              <a:rPr lang="en-US" sz="1200" b="1" i="0" u="none" strike="noStrike" kern="1200" dirty="0">
                <a:solidFill>
                  <a:schemeClr val="tx1"/>
                </a:solidFill>
                <a:effectLst/>
                <a:latin typeface="+mn-lt"/>
                <a:ea typeface="+mn-ea"/>
                <a:cs typeface="+mn-cs"/>
              </a:rPr>
              <a:t>extension activity in guidance document Appendix E</a:t>
            </a:r>
            <a:r>
              <a:rPr lang="en-US" sz="1200" b="0" i="0" u="none" strike="noStrike" kern="1200" dirty="0">
                <a:solidFill>
                  <a:schemeClr val="tx1"/>
                </a:solidFill>
                <a:effectLst/>
                <a:latin typeface="+mn-lt"/>
                <a:ea typeface="+mn-ea"/>
                <a:cs typeface="+mn-cs"/>
              </a:rPr>
              <a:t>) (PPT 48-49)</a:t>
            </a:r>
            <a:endParaRPr lang="en-US" sz="1200" b="1"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Option 6:</a:t>
            </a:r>
            <a:r>
              <a:rPr lang="en-US" sz="1200" b="0" i="0" u="none" strike="noStrike" kern="1200" dirty="0">
                <a:solidFill>
                  <a:schemeClr val="tx1"/>
                </a:solidFill>
                <a:effectLst/>
                <a:latin typeface="+mn-lt"/>
                <a:ea typeface="+mn-ea"/>
                <a:cs typeface="+mn-cs"/>
              </a:rPr>
              <a:t> Rigor and Cognitive Complexity (Know, Understand, Do)&amp; Webb Levels  (PPT 52-54)</a:t>
            </a:r>
          </a:p>
          <a:p>
            <a:br>
              <a:rPr lang="en-US" b="0" dirty="0">
                <a:effectLst/>
              </a:rPr>
            </a:br>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35</a:t>
            </a:fld>
            <a:endParaRPr lang="en-US"/>
          </a:p>
        </p:txBody>
      </p:sp>
    </p:spTree>
    <p:extLst>
      <p:ext uri="{BB962C8B-B14F-4D97-AF65-F5344CB8AC3E}">
        <p14:creationId xmlns:p14="http://schemas.microsoft.com/office/powerpoint/2010/main" val="2159384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sng" strike="noStrike" dirty="0">
                <a:solidFill>
                  <a:schemeClr val="dk1"/>
                </a:solidFill>
                <a:latin typeface="+mn-lt"/>
                <a:ea typeface="Calibri"/>
                <a:cs typeface="Calibri"/>
                <a:sym typeface="Calibri"/>
              </a:rPr>
              <a:t>This Reflective Questions could be used as:</a:t>
            </a:r>
            <a:endParaRPr lang="en-US"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a  reflective journal entry</a:t>
            </a:r>
            <a:endParaRPr lang="en-US"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an exit slip at the end of the day</a:t>
            </a:r>
            <a:endParaRPr lang="en-US"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a sticky note with one of their ideas to be shared and placed on a designated “parking lot”/bulletin board/chart paper </a:t>
            </a:r>
            <a:endParaRPr lang="en-US" dirty="0"/>
          </a:p>
          <a:p>
            <a:pPr marL="171450" lvl="0" indent="-171450" algn="l" rtl="0">
              <a:spcBef>
                <a:spcPts val="0"/>
              </a:spcBef>
              <a:spcAft>
                <a:spcPts val="0"/>
              </a:spcAft>
              <a:buClr>
                <a:schemeClr val="dk1"/>
              </a:buClr>
              <a:buSzPts val="1200"/>
              <a:buFont typeface="Arial"/>
              <a:buChar char="•"/>
            </a:pPr>
            <a:r>
              <a:rPr lang="en-US" sz="1200" b="1" i="0" u="none" strike="noStrike" dirty="0">
                <a:solidFill>
                  <a:schemeClr val="dk1"/>
                </a:solidFill>
                <a:latin typeface="+mn-lt"/>
                <a:ea typeface="Calibri"/>
                <a:cs typeface="Calibri"/>
                <a:sym typeface="Calibri"/>
              </a:rPr>
              <a:t>See PPT Slide 37 for a sharing out verbally</a:t>
            </a:r>
            <a:endParaRPr lang="en-US" dirty="0"/>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36</a:t>
            </a:fld>
            <a:endParaRPr lang="en-US"/>
          </a:p>
        </p:txBody>
      </p:sp>
    </p:spTree>
    <p:extLst>
      <p:ext uri="{BB962C8B-B14F-4D97-AF65-F5344CB8AC3E}">
        <p14:creationId xmlns:p14="http://schemas.microsoft.com/office/powerpoint/2010/main" val="3642202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mn-lt"/>
                <a:ea typeface="Calibri"/>
                <a:cs typeface="Calibri"/>
                <a:sym typeface="Calibri"/>
              </a:rPr>
              <a:t>Talk Amongst Yourselves </a:t>
            </a:r>
            <a:r>
              <a:rPr lang="en-US" sz="1200" b="0" i="0" u="none" strike="noStrike" dirty="0">
                <a:solidFill>
                  <a:schemeClr val="dk1"/>
                </a:solidFill>
                <a:latin typeface="+mn-lt"/>
                <a:ea typeface="Calibri"/>
                <a:cs typeface="Calibri"/>
                <a:sym typeface="Calibri"/>
              </a:rPr>
              <a:t>      (use in connection with PPT slides 35, 36)     </a:t>
            </a:r>
            <a:endParaRPr lang="en-US" dirty="0"/>
          </a:p>
          <a:p>
            <a:pPr marL="0" lvl="0" indent="0" algn="l" rtl="0">
              <a:spcBef>
                <a:spcPts val="0"/>
              </a:spcBef>
              <a:spcAft>
                <a:spcPts val="0"/>
              </a:spcAft>
              <a:buNone/>
            </a:pPr>
            <a:endParaRPr lang="en-US"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US" sz="1200" b="0" i="0" u="sng" strike="noStrike" dirty="0">
                <a:solidFill>
                  <a:schemeClr val="dk1"/>
                </a:solidFill>
                <a:latin typeface="+mn-lt"/>
                <a:ea typeface="Calibri"/>
                <a:cs typeface="Calibri"/>
                <a:sym typeface="Calibri"/>
              </a:rPr>
              <a:t>Reflective Questions could be used as:</a:t>
            </a:r>
            <a:endParaRPr lang="en-US"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A share out with partner, or team before they end this section (or 15 minute meeting)</a:t>
            </a:r>
            <a:endParaRPr lang="en-US"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Participants could share at their table and then designate 2 people to move to the next table to share out their ideas. A way to allow more people to share with others vs. just their team.</a:t>
            </a:r>
            <a:endParaRPr lang="en-US" dirty="0"/>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37</a:t>
            </a:fld>
            <a:endParaRPr lang="en-US"/>
          </a:p>
        </p:txBody>
      </p:sp>
    </p:spTree>
    <p:extLst>
      <p:ext uri="{BB962C8B-B14F-4D97-AF65-F5344CB8AC3E}">
        <p14:creationId xmlns:p14="http://schemas.microsoft.com/office/powerpoint/2010/main" val="1123721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Overview of 2-3 Hour Options</a:t>
            </a:r>
          </a:p>
          <a:p>
            <a:pPr rtl="0"/>
            <a:r>
              <a:rPr lang="en-US" sz="1200" b="1" i="0" u="none" strike="noStrike" kern="1200" dirty="0">
                <a:solidFill>
                  <a:schemeClr val="tx1"/>
                </a:solidFill>
                <a:effectLst/>
                <a:latin typeface="+mn-lt"/>
                <a:ea typeface="+mn-ea"/>
                <a:cs typeface="+mn-cs"/>
              </a:rPr>
              <a:t>Appendix </a:t>
            </a:r>
            <a:r>
              <a:rPr lang="en-US" sz="1200" b="1" i="0" u="none" strike="noStrike" kern="1200" dirty="0" err="1">
                <a:solidFill>
                  <a:schemeClr val="tx1"/>
                </a:solidFill>
                <a:effectLst/>
                <a:latin typeface="+mn-lt"/>
                <a:ea typeface="+mn-ea"/>
                <a:cs typeface="+mn-cs"/>
              </a:rPr>
              <a:t>F~Puzzle</a:t>
            </a:r>
            <a:r>
              <a:rPr lang="en-US" sz="1200" b="1" i="0" u="none" strike="noStrike" kern="1200" dirty="0">
                <a:solidFill>
                  <a:schemeClr val="tx1"/>
                </a:solidFill>
                <a:effectLst/>
                <a:latin typeface="+mn-lt"/>
                <a:ea typeface="+mn-ea"/>
                <a:cs typeface="+mn-cs"/>
              </a:rPr>
              <a:t> Piecing The Unpacked Sections (2-3 hours)</a:t>
            </a:r>
            <a:endParaRPr lang="en-US" b="0" dirty="0">
              <a:effectLst/>
            </a:endParaRPr>
          </a:p>
          <a:p>
            <a:endParaRPr lang="en-US" b="0" dirty="0">
              <a:effectLst/>
            </a:endParaRPr>
          </a:p>
          <a:p>
            <a:pPr rtl="0"/>
            <a:r>
              <a:rPr lang="en-US" sz="1200" b="1" i="0" u="sng" kern="1200" dirty="0">
                <a:solidFill>
                  <a:schemeClr val="tx1"/>
                </a:solidFill>
                <a:effectLst/>
                <a:latin typeface="+mn-lt"/>
                <a:ea typeface="+mn-ea"/>
                <a:cs typeface="+mn-cs"/>
              </a:rPr>
              <a:t>2-3 Hour Options:</a:t>
            </a:r>
            <a:endParaRPr lang="en-US" b="0" dirty="0">
              <a:effectLst/>
            </a:endParaRPr>
          </a:p>
          <a:p>
            <a:pPr rtl="0"/>
            <a:r>
              <a:rPr lang="en-US" sz="1200" b="1" i="0" u="none" strike="noStrike" kern="1200" dirty="0">
                <a:solidFill>
                  <a:schemeClr val="tx1"/>
                </a:solidFill>
                <a:effectLst/>
                <a:latin typeface="+mn-lt"/>
                <a:ea typeface="+mn-ea"/>
                <a:cs typeface="+mn-cs"/>
              </a:rPr>
              <a:t>Below are only suggested options to help guide a 2-3 hour time frame</a:t>
            </a:r>
            <a:r>
              <a:rPr lang="en-US" sz="1200" b="0" i="0" u="none" strike="noStrike" kern="1200" dirty="0">
                <a:solidFill>
                  <a:schemeClr val="tx1"/>
                </a:solidFill>
                <a:effectLst/>
                <a:latin typeface="+mn-lt"/>
                <a:ea typeface="+mn-ea"/>
                <a:cs typeface="+mn-cs"/>
              </a:rPr>
              <a:t>. All of the sections found within the unpacked documents are included in this  option. </a:t>
            </a:r>
            <a:endParaRPr lang="en-US" b="0" dirty="0">
              <a:effectLst/>
            </a:endParaRPr>
          </a:p>
          <a:p>
            <a:pPr rtl="0"/>
            <a:r>
              <a:rPr lang="en-US" sz="1200" b="0" i="0" u="none" strike="noStrike" kern="1200" dirty="0">
                <a:solidFill>
                  <a:schemeClr val="tx1"/>
                </a:solidFill>
                <a:effectLst/>
                <a:latin typeface="+mn-lt"/>
                <a:ea typeface="+mn-ea"/>
                <a:cs typeface="+mn-cs"/>
              </a:rPr>
              <a:t>Note that questions may repeat from previous time frames</a:t>
            </a:r>
            <a:r>
              <a:rPr lang="en-US" sz="1200" b="1" i="0" u="none" strike="noStrike" kern="1200" dirty="0">
                <a:solidFill>
                  <a:schemeClr val="tx1"/>
                </a:solidFill>
                <a:effectLst/>
                <a:latin typeface="+mn-lt"/>
                <a:ea typeface="+mn-ea"/>
                <a:cs typeface="+mn-cs"/>
              </a:rPr>
              <a:t> OR </a:t>
            </a:r>
            <a:r>
              <a:rPr lang="en-US" sz="1200" b="0" i="0" u="sng" kern="1200" dirty="0">
                <a:solidFill>
                  <a:schemeClr val="tx1"/>
                </a:solidFill>
                <a:effectLst/>
                <a:latin typeface="+mn-lt"/>
                <a:ea typeface="+mn-ea"/>
                <a:cs typeface="+mn-cs"/>
              </a:rPr>
              <a:t>questions might have been added</a:t>
            </a:r>
            <a:r>
              <a:rPr lang="en-US" sz="1200" b="0" i="0" u="none" strike="noStrike" kern="1200" dirty="0">
                <a:solidFill>
                  <a:schemeClr val="tx1"/>
                </a:solidFill>
                <a:effectLst/>
                <a:latin typeface="+mn-lt"/>
                <a:ea typeface="+mn-ea"/>
                <a:cs typeface="+mn-cs"/>
              </a:rPr>
              <a:t> to extend the conversation on the various sections of the unpacked document.</a:t>
            </a:r>
            <a:endParaRPr lang="en-US" b="0" dirty="0">
              <a:effectLst/>
            </a:endParaRPr>
          </a:p>
          <a:p>
            <a:pPr rtl="0"/>
            <a:r>
              <a:rPr lang="en-US" sz="1200" b="0" i="0" u="none" strike="noStrike" kern="1200" dirty="0">
                <a:solidFill>
                  <a:schemeClr val="tx1"/>
                </a:solidFill>
                <a:effectLst/>
                <a:latin typeface="+mn-lt"/>
                <a:ea typeface="+mn-ea"/>
                <a:cs typeface="+mn-cs"/>
              </a:rPr>
              <a:t>Extension activities will be found in both the 1 hour and 2-3 hour documents. Review and select the pieces that best support your district’s timeframe and purpose for the </a:t>
            </a:r>
            <a:r>
              <a:rPr lang="en-US" sz="1200" b="0" i="0" u="none" strike="noStrike" kern="1200" dirty="0" err="1">
                <a:solidFill>
                  <a:schemeClr val="tx1"/>
                </a:solidFill>
                <a:effectLst/>
                <a:latin typeface="+mn-lt"/>
                <a:ea typeface="+mn-ea"/>
                <a:cs typeface="+mn-cs"/>
              </a:rPr>
              <a:t>inservice</a:t>
            </a:r>
            <a:r>
              <a:rPr lang="en-US" sz="1200" b="0" i="0" u="none" strike="noStrike" kern="1200" dirty="0">
                <a:solidFill>
                  <a:schemeClr val="tx1"/>
                </a:solidFill>
                <a:effectLst/>
                <a:latin typeface="+mn-lt"/>
                <a:ea typeface="+mn-ea"/>
                <a:cs typeface="+mn-cs"/>
              </a:rPr>
              <a:t>/PD.</a:t>
            </a:r>
            <a:endParaRPr lang="en-US" b="0" dirty="0">
              <a:effectLst/>
            </a:endParaRPr>
          </a:p>
          <a:p>
            <a:pPr rtl="0"/>
            <a:r>
              <a:rPr lang="en-US" sz="1200" b="0" i="0" u="none" strike="noStrike" kern="1200" dirty="0">
                <a:solidFill>
                  <a:schemeClr val="tx1"/>
                </a:solidFill>
                <a:effectLst/>
                <a:latin typeface="+mn-lt"/>
                <a:ea typeface="+mn-ea"/>
                <a:cs typeface="+mn-cs"/>
              </a:rPr>
              <a:t>PowerPoint slides are provided to assist with a visual for the questions/sections.</a:t>
            </a:r>
            <a:endParaRPr lang="en-US" b="0" dirty="0">
              <a:effectLst/>
            </a:endParaRPr>
          </a:p>
          <a:p>
            <a:pPr rtl="0"/>
            <a:r>
              <a:rPr lang="en-US" sz="1200" b="1" i="0" u="sng" kern="1200" dirty="0">
                <a:solidFill>
                  <a:schemeClr val="tx1"/>
                </a:solidFill>
                <a:effectLst/>
                <a:latin typeface="+mn-lt"/>
                <a:ea typeface="+mn-ea"/>
                <a:cs typeface="+mn-cs"/>
              </a:rPr>
              <a:t>See Appendix F</a:t>
            </a:r>
          </a:p>
          <a:p>
            <a:pPr rtl="0"/>
            <a:r>
              <a:rPr lang="en-US" sz="1200" b="1" i="0" u="sng"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for the guidelines, questions, activities/reflections</a:t>
            </a:r>
            <a:endParaRPr lang="en-US" b="0" dirty="0">
              <a:effectLst/>
            </a:endParaRPr>
          </a:p>
          <a:p>
            <a:pPr rtl="0" fontAlgn="base"/>
            <a:r>
              <a:rPr lang="en-US" sz="1200" b="1" i="0" u="none" strike="noStrike" kern="1200" dirty="0">
                <a:solidFill>
                  <a:schemeClr val="tx1"/>
                </a:solidFill>
                <a:effectLst/>
                <a:latin typeface="+mn-lt"/>
                <a:ea typeface="+mn-ea"/>
                <a:cs typeface="+mn-cs"/>
              </a:rPr>
              <a:t>All of the Sections listed in the Unpacked Documents appear in the 2 to 3 hour timeframe. </a:t>
            </a:r>
          </a:p>
          <a:p>
            <a:pPr lvl="1" rtl="0" fontAlgn="base"/>
            <a:r>
              <a:rPr lang="en-US" sz="1200" b="1" i="0" u="none" strike="noStrike" kern="1200" dirty="0">
                <a:solidFill>
                  <a:schemeClr val="tx1"/>
                </a:solidFill>
                <a:effectLst/>
                <a:latin typeface="+mn-lt"/>
                <a:ea typeface="+mn-ea"/>
                <a:cs typeface="+mn-cs"/>
              </a:rPr>
              <a:t>Standards</a:t>
            </a:r>
          </a:p>
          <a:p>
            <a:pPr lvl="1" rtl="0" fontAlgn="base"/>
            <a:r>
              <a:rPr lang="en-US" sz="1200" b="1" i="0" u="none" strike="noStrike" kern="1200" dirty="0">
                <a:solidFill>
                  <a:schemeClr val="tx1"/>
                </a:solidFill>
                <a:effectLst/>
                <a:latin typeface="+mn-lt"/>
                <a:ea typeface="+mn-ea"/>
                <a:cs typeface="+mn-cs"/>
              </a:rPr>
              <a:t>Essential Questions/Big Ideas</a:t>
            </a:r>
          </a:p>
          <a:p>
            <a:pPr lvl="1" rtl="0" fontAlgn="base"/>
            <a:r>
              <a:rPr lang="en-US" sz="1200" b="1" i="0" u="none" strike="noStrike" kern="1200" dirty="0">
                <a:solidFill>
                  <a:schemeClr val="tx1"/>
                </a:solidFill>
                <a:effectLst/>
                <a:latin typeface="+mn-lt"/>
                <a:ea typeface="+mn-ea"/>
                <a:cs typeface="+mn-cs"/>
              </a:rPr>
              <a:t>Learning Progressions (extension activities)</a:t>
            </a:r>
          </a:p>
          <a:p>
            <a:pPr lvl="1" rtl="0" fontAlgn="base"/>
            <a:r>
              <a:rPr lang="en-US" sz="1200" b="1" i="0" u="none" strike="noStrike" kern="1200" dirty="0">
                <a:solidFill>
                  <a:schemeClr val="tx1"/>
                </a:solidFill>
                <a:effectLst/>
                <a:latin typeface="+mn-lt"/>
                <a:ea typeface="+mn-ea"/>
                <a:cs typeface="+mn-cs"/>
              </a:rPr>
              <a:t>Rigor and Cognitive Complexity (Know, Understand, Do) (article activity)</a:t>
            </a:r>
          </a:p>
          <a:p>
            <a:pPr lvl="1" rtl="0" fontAlgn="base"/>
            <a:r>
              <a:rPr lang="en-US" sz="1200" b="1" i="0" u="none" strike="noStrike" kern="1200" dirty="0">
                <a:solidFill>
                  <a:schemeClr val="tx1"/>
                </a:solidFill>
                <a:effectLst/>
                <a:latin typeface="+mn-lt"/>
                <a:ea typeface="+mn-ea"/>
                <a:cs typeface="+mn-cs"/>
              </a:rPr>
              <a:t>Student Friendly Language</a:t>
            </a:r>
          </a:p>
          <a:p>
            <a:pPr lvl="1" rtl="0" fontAlgn="base"/>
            <a:r>
              <a:rPr lang="en-US" sz="1200" b="1" i="0" u="none" strike="noStrike" kern="1200" dirty="0">
                <a:solidFill>
                  <a:schemeClr val="tx1"/>
                </a:solidFill>
                <a:effectLst/>
                <a:latin typeface="+mn-lt"/>
                <a:ea typeface="+mn-ea"/>
                <a:cs typeface="+mn-cs"/>
              </a:rPr>
              <a:t>Key Vocabulary</a:t>
            </a:r>
          </a:p>
          <a:p>
            <a:pPr lvl="1" rtl="0" fontAlgn="base"/>
            <a:r>
              <a:rPr lang="en-US" sz="1200" b="1" i="0" u="none" strike="noStrike" kern="1200" dirty="0">
                <a:solidFill>
                  <a:schemeClr val="tx1"/>
                </a:solidFill>
                <a:effectLst/>
                <a:latin typeface="+mn-lt"/>
                <a:ea typeface="+mn-ea"/>
                <a:cs typeface="+mn-cs"/>
              </a:rPr>
              <a:t>Relevance</a:t>
            </a:r>
          </a:p>
          <a:p>
            <a:pPr lvl="1" rtl="0" fontAlgn="base"/>
            <a:r>
              <a:rPr lang="en-US" sz="1200" b="1" i="0" u="none" strike="noStrike" kern="1200" dirty="0">
                <a:solidFill>
                  <a:schemeClr val="tx1"/>
                </a:solidFill>
                <a:effectLst/>
                <a:latin typeface="+mn-lt"/>
                <a:ea typeface="+mn-ea"/>
                <a:cs typeface="+mn-cs"/>
              </a:rPr>
              <a:t>Resources</a:t>
            </a:r>
          </a:p>
          <a:p>
            <a:pPr lvl="1" rtl="0" fontAlgn="base"/>
            <a:r>
              <a:rPr lang="en-US" sz="1200" b="1" i="0" u="none" strike="noStrike" kern="1200" dirty="0">
                <a:solidFill>
                  <a:schemeClr val="tx1"/>
                </a:solidFill>
                <a:effectLst/>
                <a:latin typeface="+mn-lt"/>
                <a:ea typeface="+mn-ea"/>
                <a:cs typeface="+mn-cs"/>
              </a:rPr>
              <a:t>Achievement Level Descriptors (ALD) (questions)</a:t>
            </a:r>
          </a:p>
          <a:p>
            <a:br>
              <a:rPr lang="en-US" b="0" dirty="0">
                <a:effectLst/>
              </a:rPr>
            </a:b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38</a:t>
            </a:fld>
            <a:endParaRPr lang="en-US"/>
          </a:p>
        </p:txBody>
      </p:sp>
    </p:spTree>
    <p:extLst>
      <p:ext uri="{BB962C8B-B14F-4D97-AF65-F5344CB8AC3E}">
        <p14:creationId xmlns:p14="http://schemas.microsoft.com/office/powerpoint/2010/main" val="4019159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mn-lt"/>
                <a:ea typeface="Calibri"/>
                <a:cs typeface="Calibri"/>
                <a:sym typeface="Calibri"/>
              </a:rPr>
              <a:t>This Reflective Questions could be used as:</a:t>
            </a:r>
            <a:endParaRPr kumimoji="0" lang="en-US" sz="1200" b="0" i="0" u="sng"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a  reflective journal entry</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an exit slip at the end of the day</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a sticky note with one of their ideas to be shared and placed on a designated “parking lot”/bulletin board/chart paper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r>
              <a:rPr kumimoji="0" lang="en-US" sz="1200" b="1" i="0" u="none" strike="noStrike" kern="1200" cap="none" spc="0" normalizeH="0" baseline="0" noProof="0" dirty="0">
                <a:ln>
                  <a:noFill/>
                </a:ln>
                <a:solidFill>
                  <a:prstClr val="black"/>
                </a:solidFill>
                <a:effectLst/>
                <a:uLnTx/>
                <a:uFillTx/>
                <a:latin typeface="+mn-lt"/>
                <a:ea typeface="Calibri"/>
                <a:cs typeface="Calibri"/>
                <a:sym typeface="Calibri"/>
              </a:rPr>
              <a:t>See PPT Slide 38 for a sharing out verbally</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39</a:t>
            </a:fld>
            <a:endParaRPr lang="en-US"/>
          </a:p>
        </p:txBody>
      </p:sp>
    </p:spTree>
    <p:extLst>
      <p:ext uri="{BB962C8B-B14F-4D97-AF65-F5344CB8AC3E}">
        <p14:creationId xmlns:p14="http://schemas.microsoft.com/office/powerpoint/2010/main" val="3233064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mn-lt"/>
                <a:ea typeface="Calibri"/>
                <a:cs typeface="Calibri"/>
                <a:sym typeface="Calibri"/>
              </a:rPr>
              <a:t>Talk Amongst Yourselves </a:t>
            </a:r>
            <a:r>
              <a:rPr lang="en-US" sz="1200" b="0" i="0" u="none" strike="noStrike" dirty="0">
                <a:solidFill>
                  <a:schemeClr val="dk1"/>
                </a:solidFill>
                <a:latin typeface="+mn-lt"/>
                <a:ea typeface="Calibri"/>
                <a:cs typeface="Calibri"/>
                <a:sym typeface="Calibri"/>
              </a:rPr>
              <a:t>      (use in connection with PPT slides 38, 39)     </a:t>
            </a:r>
            <a:endParaRPr lang="en-US" dirty="0"/>
          </a:p>
          <a:p>
            <a:pPr marL="0" lvl="0" indent="0" algn="l" rtl="0">
              <a:spcBef>
                <a:spcPts val="0"/>
              </a:spcBef>
              <a:spcAft>
                <a:spcPts val="0"/>
              </a:spcAft>
              <a:buNone/>
            </a:pPr>
            <a:endParaRPr lang="en-US"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US" sz="1200" b="0" i="0" u="sng" strike="noStrike" dirty="0">
                <a:solidFill>
                  <a:schemeClr val="dk1"/>
                </a:solidFill>
                <a:latin typeface="+mn-lt"/>
                <a:ea typeface="Calibri"/>
                <a:cs typeface="Calibri"/>
                <a:sym typeface="Calibri"/>
              </a:rPr>
              <a:t>Reflective Questions could be used as:</a:t>
            </a:r>
            <a:endParaRPr lang="en-US"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A share out with partner, or team before they end this section (or 15 minute meeting)</a:t>
            </a:r>
            <a:endParaRPr lang="en-US"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mn-lt"/>
                <a:ea typeface="Calibri"/>
                <a:cs typeface="Calibri"/>
                <a:sym typeface="Calibri"/>
              </a:rPr>
              <a:t>Participants could share at their table and then designate 2 people to move to the next table to share out their ideas. A way to allow more people to share with others vs. just their team.</a:t>
            </a:r>
            <a:endParaRPr lang="en-US" dirty="0"/>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40</a:t>
            </a:fld>
            <a:endParaRPr lang="en-US"/>
          </a:p>
        </p:txBody>
      </p:sp>
    </p:spTree>
    <p:extLst>
      <p:ext uri="{BB962C8B-B14F-4D97-AF65-F5344CB8AC3E}">
        <p14:creationId xmlns:p14="http://schemas.microsoft.com/office/powerpoint/2010/main" val="369727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701040" y="4415790"/>
            <a:ext cx="5608320" cy="418338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Little Humor to start the session.</a:t>
            </a:r>
            <a:endParaRPr lang="en-US" dirty="0"/>
          </a:p>
          <a:p>
            <a:pPr marL="0" lvl="0" indent="0" algn="l" rtl="0">
              <a:spcBef>
                <a:spcPts val="0"/>
              </a:spcBef>
              <a:spcAft>
                <a:spcPts val="0"/>
              </a:spcAft>
              <a:buNone/>
            </a:pPr>
            <a:r>
              <a:rPr lang="en-US" dirty="0"/>
              <a:t>How many educators (teachers, admin.) feel with new initiatives and standards work.</a:t>
            </a:r>
          </a:p>
        </p:txBody>
      </p:sp>
      <p:sp>
        <p:nvSpPr>
          <p:cNvPr id="256" name="Google Shape;256;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1:notes"/>
          <p:cNvSpPr txBox="1">
            <a:spLocks noGrp="1"/>
          </p:cNvSpPr>
          <p:nvPr>
            <p:ph type="body" idx="1"/>
          </p:nvPr>
        </p:nvSpPr>
        <p:spPr>
          <a:xfrm>
            <a:off x="701040" y="4415790"/>
            <a:ext cx="5608320" cy="41833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following slides correspond to information in the Unpacked Toolkit Guidance/Appendixes Document.</a:t>
            </a:r>
          </a:p>
          <a:p>
            <a:pPr marL="0" lvl="0" indent="0" algn="l" rtl="0">
              <a:spcBef>
                <a:spcPts val="0"/>
              </a:spcBef>
              <a:spcAft>
                <a:spcPts val="0"/>
              </a:spcAft>
              <a:buNone/>
            </a:pPr>
            <a:r>
              <a:rPr lang="en-US" dirty="0"/>
              <a:t>NOTE: Remember that information is placed in the Note sections of each slide to provide information that can be used in the presentations and that connect back to the Guidance Appendixes.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slides are in the order of the unpacked standards documents. Again, the goal of these resources is to make it usable for each district’s needs. You can rearrange the slides to fit your time frame or topics.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Slides 41-63  </a:t>
            </a:r>
            <a:r>
              <a:rPr lang="en-US" dirty="0"/>
              <a:t>cover the Unpacked Documents for K-12 English Language Arts Standards </a:t>
            </a:r>
          </a:p>
          <a:p>
            <a:pPr marL="0" lvl="0" indent="0" algn="l" rtl="0">
              <a:spcBef>
                <a:spcPts val="0"/>
              </a:spcBef>
              <a:spcAft>
                <a:spcPts val="0"/>
              </a:spcAft>
              <a:buNone/>
            </a:pPr>
            <a:r>
              <a:rPr lang="en-US" dirty="0"/>
              <a:t>Slides provide Questions for each section of the unpacked documents that can be used for small/large group discussions</a:t>
            </a:r>
          </a:p>
          <a:p>
            <a:pPr marL="0" lvl="0" indent="0" algn="l" rtl="0">
              <a:spcBef>
                <a:spcPts val="0"/>
              </a:spcBef>
              <a:spcAft>
                <a:spcPts val="0"/>
              </a:spcAft>
              <a:buNone/>
            </a:pPr>
            <a:r>
              <a:rPr lang="en-US" b="1" dirty="0"/>
              <a:t>Slides 64-73  </a:t>
            </a:r>
            <a:r>
              <a:rPr lang="en-US" dirty="0"/>
              <a:t>cover the 6-12 Literacy Standards in Social Studies/History, Science, and Technical Subjects</a:t>
            </a:r>
          </a:p>
          <a:p>
            <a:pPr marL="0" lvl="0" indent="0" algn="l" rtl="0">
              <a:spcBef>
                <a:spcPts val="0"/>
              </a:spcBef>
              <a:spcAft>
                <a:spcPts val="0"/>
              </a:spcAft>
              <a:buNone/>
            </a:pPr>
            <a:r>
              <a:rPr lang="en-US" dirty="0"/>
              <a:t>    *Slides with the questions from the K-12 slides can be used with these slides  </a:t>
            </a:r>
          </a:p>
          <a:p>
            <a:pPr marL="0" lvl="0" indent="0" algn="l" rtl="0">
              <a:spcBef>
                <a:spcPts val="0"/>
              </a:spcBef>
              <a:spcAft>
                <a:spcPts val="0"/>
              </a:spcAft>
              <a:buNone/>
            </a:pPr>
            <a:endParaRPr lang="en-US" dirty="0"/>
          </a:p>
        </p:txBody>
      </p:sp>
      <p:sp>
        <p:nvSpPr>
          <p:cNvPr id="479" name="Google Shape;479;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2: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Notice that the standards are not shown in isolation….standards seem overwhelming to teachers with SOOO many; however, many are clustered together when taught, so the templates reflect this forward thinking in how to teach/attack the many standards skills.</a:t>
            </a:r>
            <a:endParaRPr dirty="0"/>
          </a:p>
          <a:p>
            <a:pPr marL="0" lvl="0" indent="0" algn="l" rtl="0">
              <a:spcBef>
                <a:spcPts val="0"/>
              </a:spcBef>
              <a:spcAft>
                <a:spcPts val="0"/>
              </a:spcAft>
              <a:buNone/>
            </a:pPr>
            <a:r>
              <a:rPr lang="en-US" b="1" dirty="0"/>
              <a:t>Questions to pose:  </a:t>
            </a:r>
            <a:r>
              <a:rPr lang="en-US" sz="1200" b="1" i="0" u="none" strike="noStrike" dirty="0">
                <a:solidFill>
                  <a:schemeClr val="dk1"/>
                </a:solidFill>
                <a:latin typeface="Calibri"/>
                <a:ea typeface="Calibri"/>
                <a:cs typeface="Calibri"/>
                <a:sym typeface="Calibri"/>
              </a:rPr>
              <a:t>Standards: </a:t>
            </a:r>
            <a:r>
              <a:rPr lang="en-US" sz="1200" b="0" i="0" u="none" strike="noStrike" dirty="0">
                <a:solidFill>
                  <a:schemeClr val="dk1"/>
                </a:solidFill>
                <a:latin typeface="Calibri"/>
                <a:ea typeface="Calibri"/>
                <a:cs typeface="Calibri"/>
                <a:sym typeface="Calibri"/>
              </a:rPr>
              <a:t>The standards</a:t>
            </a:r>
            <a:r>
              <a:rPr lang="en-US" sz="1200" b="1" i="0" u="none" strike="noStrike" dirty="0">
                <a:solidFill>
                  <a:schemeClr val="dk1"/>
                </a:solidFill>
                <a:latin typeface="Calibri"/>
                <a:ea typeface="Calibri"/>
                <a:cs typeface="Calibri"/>
                <a:sym typeface="Calibri"/>
              </a:rPr>
              <a:t> </a:t>
            </a:r>
            <a:r>
              <a:rPr lang="en-US" sz="1200" b="0" i="0" u="none" strike="noStrike" dirty="0">
                <a:solidFill>
                  <a:schemeClr val="dk1"/>
                </a:solidFill>
                <a:latin typeface="Calibri"/>
                <a:ea typeface="Calibri"/>
                <a:cs typeface="Calibri"/>
                <a:sym typeface="Calibri"/>
              </a:rPr>
              <a:t>are clustered three at a time.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What purpose does this serve?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What are the benefits of presenting them this way?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Does this structure change your perception of the standards? If so, how?</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Anchor Standards fall into four categories:</a:t>
            </a:r>
            <a:endParaRPr dirty="0"/>
          </a:p>
          <a:p>
            <a:pPr marL="0" lvl="0" indent="0" algn="l" rtl="0">
              <a:spcBef>
                <a:spcPts val="0"/>
              </a:spcBef>
              <a:spcAft>
                <a:spcPts val="0"/>
              </a:spcAft>
              <a:buNone/>
            </a:pPr>
            <a:r>
              <a:rPr lang="en-US" dirty="0"/>
              <a:t>Key Ideas &amp; Details</a:t>
            </a:r>
            <a:endParaRPr dirty="0"/>
          </a:p>
          <a:p>
            <a:pPr marL="0" lvl="0" indent="0" algn="l" rtl="0">
              <a:spcBef>
                <a:spcPts val="0"/>
              </a:spcBef>
              <a:spcAft>
                <a:spcPts val="0"/>
              </a:spcAft>
              <a:buNone/>
            </a:pPr>
            <a:r>
              <a:rPr lang="en-US" dirty="0"/>
              <a:t>Craft &amp; Structure</a:t>
            </a:r>
            <a:endParaRPr dirty="0"/>
          </a:p>
          <a:p>
            <a:pPr marL="0" lvl="0" indent="0" algn="l" rtl="0">
              <a:spcBef>
                <a:spcPts val="0"/>
              </a:spcBef>
              <a:spcAft>
                <a:spcPts val="0"/>
              </a:spcAft>
              <a:buNone/>
            </a:pPr>
            <a:r>
              <a:rPr lang="en-US" dirty="0"/>
              <a:t>Integration of knowledge</a:t>
            </a:r>
            <a:endParaRPr dirty="0"/>
          </a:p>
          <a:p>
            <a:pPr marL="0" lvl="0" indent="0" algn="l" rtl="0">
              <a:spcBef>
                <a:spcPts val="0"/>
              </a:spcBef>
              <a:spcAft>
                <a:spcPts val="0"/>
              </a:spcAft>
              <a:buNone/>
            </a:pPr>
            <a:r>
              <a:rPr lang="en-US" dirty="0"/>
              <a:t>Range of reading and level of text complexity</a:t>
            </a:r>
            <a:endParaRPr dirty="0"/>
          </a:p>
          <a:p>
            <a:pPr marL="0" lvl="0" indent="0" algn="l" rtl="0">
              <a:spcBef>
                <a:spcPts val="0"/>
              </a:spcBef>
              <a:spcAft>
                <a:spcPts val="0"/>
              </a:spcAft>
              <a:buNone/>
            </a:pPr>
            <a:endParaRPr dirty="0"/>
          </a:p>
        </p:txBody>
      </p:sp>
      <p:sp>
        <p:nvSpPr>
          <p:cNvPr id="487" name="Google Shape;487;p32: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33: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Appendix C/15 Minute Puzzle Piecing the Unpacked Sections</a:t>
            </a:r>
            <a:r>
              <a:rPr lang="en-US" sz="1200" b="0" i="0" u="none" strike="noStrik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15 minutes these are the </a:t>
            </a:r>
            <a:r>
              <a:rPr lang="en-US" sz="1200" b="1" i="0" u="none" strike="noStrike" dirty="0">
                <a:solidFill>
                  <a:schemeClr val="dk1"/>
                </a:solidFill>
                <a:latin typeface="Calibri"/>
                <a:ea typeface="Calibri"/>
                <a:cs typeface="Calibri"/>
                <a:sym typeface="Calibri"/>
              </a:rPr>
              <a:t>main </a:t>
            </a:r>
            <a:r>
              <a:rPr lang="en-US" sz="1200" b="0" i="0" u="none" strike="noStrike" dirty="0">
                <a:solidFill>
                  <a:schemeClr val="dk1"/>
                </a:solidFill>
                <a:latin typeface="Calibri"/>
                <a:ea typeface="Calibri"/>
                <a:cs typeface="Calibri"/>
                <a:sym typeface="Calibri"/>
              </a:rPr>
              <a:t>sections to focus on:  </a:t>
            </a:r>
            <a:r>
              <a:rPr lang="en-US" sz="1200" b="1" i="0" u="none" strike="noStrike" dirty="0">
                <a:solidFill>
                  <a:schemeClr val="dk1"/>
                </a:solidFill>
                <a:latin typeface="Calibri"/>
                <a:ea typeface="Calibri"/>
                <a:cs typeface="Calibri"/>
                <a:sym typeface="Calibri"/>
              </a:rPr>
              <a:t>Essential Questions</a:t>
            </a:r>
            <a:r>
              <a:rPr lang="en-US" sz="1200" b="0" i="0" u="none" strike="noStrike" dirty="0">
                <a:solidFill>
                  <a:schemeClr val="dk1"/>
                </a:solidFill>
                <a:latin typeface="Calibri"/>
                <a:ea typeface="Calibri"/>
                <a:cs typeface="Calibri"/>
                <a:sym typeface="Calibri"/>
              </a:rPr>
              <a:t>, Student Friendly Language, Relevance.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next slides will focus on each topic and provide guiding questions to use to start and/or guide discussions for your participants in small groups is suggested initially with a large group follow-up time.</a:t>
            </a:r>
            <a:endParaRPr dirty="0"/>
          </a:p>
          <a:p>
            <a:pPr marL="0" lvl="0" indent="0" algn="l" rtl="0">
              <a:spcBef>
                <a:spcPts val="0"/>
              </a:spcBef>
              <a:spcAft>
                <a:spcPts val="0"/>
              </a:spcAft>
              <a:buNone/>
            </a:pPr>
            <a:r>
              <a:rPr lang="en-US" dirty="0"/>
              <a:t>Use </a:t>
            </a:r>
            <a:r>
              <a:rPr lang="en-US" u="sng" dirty="0">
                <a:highlight>
                  <a:srgbClr val="FFFF00"/>
                </a:highlight>
              </a:rPr>
              <a:t>Slide 42 </a:t>
            </a:r>
            <a:r>
              <a:rPr lang="en-US" dirty="0"/>
              <a:t>to assist with a visual for this section/discussion time.</a:t>
            </a:r>
            <a:endParaRPr dirty="0"/>
          </a:p>
        </p:txBody>
      </p:sp>
      <p:sp>
        <p:nvSpPr>
          <p:cNvPr id="494" name="Google Shape;494;p33: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34: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Table talk with your partner your thoughts about this addition to the unpacked template.</a:t>
            </a:r>
            <a:endParaRPr/>
          </a:p>
          <a:p>
            <a:pPr marL="0" lvl="0" indent="0" algn="l" rtl="0">
              <a:spcBef>
                <a:spcPts val="0"/>
              </a:spcBef>
              <a:spcAft>
                <a:spcPts val="0"/>
              </a:spcAft>
              <a:buNone/>
            </a:pPr>
            <a:r>
              <a:rPr lang="en-US"/>
              <a:t>Share how you would use these pieces in your classroom with students, with parents, within lesson planning itself.</a:t>
            </a:r>
            <a:endParaRPr/>
          </a:p>
        </p:txBody>
      </p:sp>
      <p:sp>
        <p:nvSpPr>
          <p:cNvPr id="504" name="Google Shape;504;p34: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5: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Appendix C/15 Minute Puzzle Piecing the Unpacked Sections</a:t>
            </a:r>
            <a:r>
              <a:rPr lang="en-US" sz="1200" b="0" i="0" u="none" strike="noStrik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15 minutes these are the </a:t>
            </a:r>
            <a:r>
              <a:rPr lang="en-US" sz="1200" b="1" i="0" u="none" strike="noStrike" dirty="0">
                <a:solidFill>
                  <a:schemeClr val="dk1"/>
                </a:solidFill>
                <a:latin typeface="Calibri"/>
                <a:ea typeface="Calibri"/>
                <a:cs typeface="Calibri"/>
                <a:sym typeface="Calibri"/>
              </a:rPr>
              <a:t>main </a:t>
            </a:r>
            <a:r>
              <a:rPr lang="en-US" sz="1200" b="0" i="0" u="none" strike="noStrike" dirty="0">
                <a:solidFill>
                  <a:schemeClr val="dk1"/>
                </a:solidFill>
                <a:latin typeface="Calibri"/>
                <a:ea typeface="Calibri"/>
                <a:cs typeface="Calibri"/>
                <a:sym typeface="Calibri"/>
              </a:rPr>
              <a:t>sections to focus on:  </a:t>
            </a:r>
            <a:r>
              <a:rPr lang="en-US" sz="1200" b="1" i="0" u="none" strike="noStrike" dirty="0">
                <a:solidFill>
                  <a:schemeClr val="dk1"/>
                </a:solidFill>
                <a:latin typeface="Calibri"/>
                <a:ea typeface="Calibri"/>
                <a:cs typeface="Calibri"/>
                <a:sym typeface="Calibri"/>
              </a:rPr>
              <a:t>Essential Questions</a:t>
            </a:r>
            <a:r>
              <a:rPr lang="en-US" sz="1200" b="0" i="0" u="none" strike="noStrike" dirty="0">
                <a:solidFill>
                  <a:schemeClr val="dk1"/>
                </a:solidFill>
                <a:latin typeface="Calibri"/>
                <a:ea typeface="Calibri"/>
                <a:cs typeface="Calibri"/>
                <a:sym typeface="Calibri"/>
              </a:rPr>
              <a:t>, Student Friendly Language, Relevance.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next slides will focus on each topic and provide guiding questions to use to start and/or guide discussions for your participants in small groups is suggested initially with a large group follow-up time.</a:t>
            </a:r>
            <a:endParaRPr dirty="0"/>
          </a:p>
          <a:p>
            <a:pPr marL="0" lvl="0" indent="0" algn="l" rtl="0">
              <a:spcBef>
                <a:spcPts val="0"/>
              </a:spcBef>
              <a:spcAft>
                <a:spcPts val="0"/>
              </a:spcAft>
              <a:buNone/>
            </a:pPr>
            <a:r>
              <a:rPr lang="en-US" dirty="0"/>
              <a:t>Use Slide 26 to assist with a visual for this section/discussion time.</a:t>
            </a:r>
            <a:endParaRPr dirty="0"/>
          </a:p>
        </p:txBody>
      </p:sp>
      <p:sp>
        <p:nvSpPr>
          <p:cNvPr id="511" name="Google Shape;511;p35: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6: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Appendix C/15 Minute Puzzle Piecing the Unpacked Sections</a:t>
            </a:r>
            <a:r>
              <a:rPr lang="en-US" sz="1200" b="0" i="0" u="none" strike="noStrik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15 minutes these are the </a:t>
            </a:r>
            <a:r>
              <a:rPr lang="en-US" sz="1200" b="1" i="0" u="none" strike="noStrike" dirty="0">
                <a:solidFill>
                  <a:schemeClr val="dk1"/>
                </a:solidFill>
                <a:latin typeface="Calibri"/>
                <a:ea typeface="Calibri"/>
                <a:cs typeface="Calibri"/>
                <a:sym typeface="Calibri"/>
              </a:rPr>
              <a:t>main </a:t>
            </a:r>
            <a:r>
              <a:rPr lang="en-US" sz="1200" b="0" i="0" u="none" strike="noStrike" dirty="0">
                <a:solidFill>
                  <a:schemeClr val="dk1"/>
                </a:solidFill>
                <a:latin typeface="Calibri"/>
                <a:ea typeface="Calibri"/>
                <a:cs typeface="Calibri"/>
                <a:sym typeface="Calibri"/>
              </a:rPr>
              <a:t>sections to focus on:  </a:t>
            </a:r>
            <a:r>
              <a:rPr lang="en-US" sz="1200" b="1" i="0" u="none" strike="noStrike" dirty="0">
                <a:solidFill>
                  <a:schemeClr val="dk1"/>
                </a:solidFill>
                <a:latin typeface="Calibri"/>
                <a:ea typeface="Calibri"/>
                <a:cs typeface="Calibri"/>
                <a:sym typeface="Calibri"/>
              </a:rPr>
              <a:t>Essential Questions</a:t>
            </a:r>
            <a:r>
              <a:rPr lang="en-US" sz="1200" b="0" i="0" u="none" strike="noStrike" dirty="0">
                <a:solidFill>
                  <a:schemeClr val="dk1"/>
                </a:solidFill>
                <a:latin typeface="Calibri"/>
                <a:ea typeface="Calibri"/>
                <a:cs typeface="Calibri"/>
                <a:sym typeface="Calibri"/>
              </a:rPr>
              <a:t>, Student Friendly Language, Relevance.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next slides will focus on each topic and provide guiding questions to use to start and/or guide discussions for your participants in small groups is suggested initially with a large group follow-up time.</a:t>
            </a:r>
            <a:endParaRPr dirty="0"/>
          </a:p>
          <a:p>
            <a:pPr marL="0" lvl="0" indent="0" algn="l" rtl="0">
              <a:spcBef>
                <a:spcPts val="0"/>
              </a:spcBef>
              <a:spcAft>
                <a:spcPts val="0"/>
              </a:spcAft>
              <a:buNone/>
            </a:pPr>
            <a:r>
              <a:rPr lang="en-US" dirty="0"/>
              <a:t>Use Slide 26 to assist with a visual for this section/discussion time.</a:t>
            </a:r>
            <a:endParaRPr dirty="0"/>
          </a:p>
        </p:txBody>
      </p:sp>
      <p:sp>
        <p:nvSpPr>
          <p:cNvPr id="519" name="Google Shape;519;p36: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7: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rtl="0"/>
            <a:r>
              <a:rPr lang="en-US" sz="1200" b="1" i="0" u="none" strike="noStrike" kern="1200" dirty="0">
                <a:solidFill>
                  <a:schemeClr val="tx1"/>
                </a:solidFill>
                <a:effectLst/>
                <a:latin typeface="+mn-lt"/>
                <a:ea typeface="+mn-ea"/>
                <a:cs typeface="+mn-cs"/>
              </a:rPr>
              <a:t>In the Unpacked Toolkit Guidance Document there are two appendix options that could help with this particular section:</a:t>
            </a:r>
          </a:p>
          <a:p>
            <a:pPr marL="0" lvl="0" indent="0" algn="l" rtl="0">
              <a:spcBef>
                <a:spcPts val="0"/>
              </a:spcBef>
              <a:spcAft>
                <a:spcPts val="0"/>
              </a:spcAft>
              <a:buNone/>
            </a:pPr>
            <a:r>
              <a:rPr lang="en-US" sz="1200" b="1" i="0" u="none" strike="noStrike" kern="1200" dirty="0">
                <a:solidFill>
                  <a:schemeClr val="tx1"/>
                </a:solidFill>
                <a:effectLst/>
                <a:latin typeface="+mn-lt"/>
                <a:ea typeface="+mn-ea"/>
                <a:cs typeface="+mn-cs"/>
              </a:rPr>
              <a:t>Option 1: </a:t>
            </a:r>
            <a:r>
              <a:rPr lang="en-US" sz="1200" b="1" i="0" u="none" strike="noStrike" dirty="0">
                <a:solidFill>
                  <a:schemeClr val="dk1"/>
                </a:solidFill>
                <a:latin typeface="+mn-lt"/>
                <a:ea typeface="Calibri"/>
                <a:cs typeface="Calibri"/>
                <a:sym typeface="Calibri"/>
              </a:rPr>
              <a:t>Appendix C/15 Minute Puzzle Piecing the Unpacked Sections</a:t>
            </a:r>
            <a:r>
              <a:rPr lang="en-US" sz="1200" b="0" i="0" u="none" strike="noStrike" dirty="0">
                <a:solidFill>
                  <a:schemeClr val="dk1"/>
                </a:solidFill>
                <a:latin typeface="+mn-lt"/>
                <a:ea typeface="Calibri"/>
                <a:cs typeface="Calibri"/>
                <a:sym typeface="Calibri"/>
              </a:rPr>
              <a:t> </a:t>
            </a:r>
            <a:endParaRPr lang="en-US" dirty="0"/>
          </a:p>
          <a:p>
            <a:pPr marL="0" lvl="0" indent="0" algn="l" rtl="0">
              <a:spcBef>
                <a:spcPts val="0"/>
              </a:spcBef>
              <a:spcAft>
                <a:spcPts val="0"/>
              </a:spcAft>
              <a:buNone/>
            </a:pPr>
            <a:r>
              <a:rPr lang="en-US" sz="1200" b="0" i="0" u="none" strike="noStrike" dirty="0">
                <a:solidFill>
                  <a:schemeClr val="dk1"/>
                </a:solidFill>
                <a:latin typeface="+mn-lt"/>
                <a:ea typeface="Calibri"/>
                <a:cs typeface="Calibri"/>
                <a:sym typeface="Calibri"/>
              </a:rPr>
              <a:t>In 15 minutes these are the </a:t>
            </a:r>
            <a:r>
              <a:rPr lang="en-US" sz="1200" b="1" i="0" u="none" strike="noStrike" dirty="0">
                <a:solidFill>
                  <a:schemeClr val="dk1"/>
                </a:solidFill>
                <a:latin typeface="+mn-lt"/>
                <a:ea typeface="Calibri"/>
                <a:cs typeface="Calibri"/>
                <a:sym typeface="Calibri"/>
              </a:rPr>
              <a:t>main </a:t>
            </a:r>
            <a:r>
              <a:rPr lang="en-US" sz="1200" b="0" i="0" u="none" strike="noStrike" dirty="0">
                <a:solidFill>
                  <a:schemeClr val="dk1"/>
                </a:solidFill>
                <a:latin typeface="+mn-lt"/>
                <a:ea typeface="Calibri"/>
                <a:cs typeface="Calibri"/>
                <a:sym typeface="Calibri"/>
              </a:rPr>
              <a:t>sections to focus on:  </a:t>
            </a:r>
            <a:r>
              <a:rPr lang="en-US" sz="1200" b="1" i="0" u="none" strike="noStrike" dirty="0">
                <a:solidFill>
                  <a:schemeClr val="dk1"/>
                </a:solidFill>
                <a:latin typeface="+mn-lt"/>
                <a:ea typeface="Calibri"/>
                <a:cs typeface="Calibri"/>
                <a:sym typeface="Calibri"/>
              </a:rPr>
              <a:t>Essential Questions</a:t>
            </a:r>
            <a:r>
              <a:rPr lang="en-US" sz="1200" b="0" i="0" u="none" strike="noStrike" dirty="0">
                <a:solidFill>
                  <a:schemeClr val="dk1"/>
                </a:solidFill>
                <a:latin typeface="+mn-lt"/>
                <a:ea typeface="Calibri"/>
                <a:cs typeface="Calibri"/>
                <a:sym typeface="Calibri"/>
              </a:rPr>
              <a:t>, Student Friendly Language, Relevance.</a:t>
            </a:r>
            <a:endParaRPr lang="en-US" dirty="0"/>
          </a:p>
          <a:p>
            <a:pPr marL="0" lvl="0" indent="0" algn="l" rtl="0">
              <a:spcBef>
                <a:spcPts val="0"/>
              </a:spcBef>
              <a:spcAft>
                <a:spcPts val="0"/>
              </a:spcAft>
              <a:buNone/>
            </a:pPr>
            <a:r>
              <a:rPr lang="en-US" sz="1200" b="0" i="0" u="none" strike="noStrike" dirty="0">
                <a:solidFill>
                  <a:schemeClr val="dk1"/>
                </a:solidFill>
                <a:latin typeface="+mn-lt"/>
                <a:ea typeface="Calibri"/>
                <a:cs typeface="Calibri"/>
                <a:sym typeface="Calibri"/>
              </a:rPr>
              <a:t>The next slides will focus on each topic and provide guiding questions to use to start and/or guide discussions for your participants in small groups is suggested initially with a large group follow-up time.</a:t>
            </a:r>
            <a:endParaRPr lang="en-US" dirty="0"/>
          </a:p>
          <a:p>
            <a:pPr marL="0" lvl="0" indent="0" algn="l" rtl="0">
              <a:spcBef>
                <a:spcPts val="0"/>
              </a:spcBef>
              <a:spcAft>
                <a:spcPts val="0"/>
              </a:spcAft>
              <a:buNone/>
            </a:pPr>
            <a:r>
              <a:rPr lang="en-US" dirty="0"/>
              <a:t>Use Slide 26 to assist with a visual for this section/discussion time.</a:t>
            </a:r>
          </a:p>
          <a:p>
            <a:pPr rtl="0"/>
            <a:endParaRPr lang="en-US" sz="1200" b="1" i="0" u="none" strike="noStrike" kern="1200" dirty="0">
              <a:solidFill>
                <a:schemeClr val="tx1"/>
              </a:solidFill>
              <a:effectLst/>
              <a:latin typeface="+mn-lt"/>
              <a:ea typeface="+mn-ea"/>
              <a:cs typeface="+mn-cs"/>
            </a:endParaRPr>
          </a:p>
          <a:p>
            <a:pPr rtl="0"/>
            <a:endParaRPr lang="en-US" sz="1200" b="1" i="0" u="none" strike="noStrike" kern="1200" dirty="0">
              <a:solidFill>
                <a:schemeClr val="tx1"/>
              </a:solidFill>
              <a:effectLst/>
              <a:latin typeface="+mn-lt"/>
              <a:ea typeface="+mn-ea"/>
              <a:cs typeface="+mn-cs"/>
            </a:endParaRPr>
          </a:p>
          <a:p>
            <a:pPr rtl="0"/>
            <a:r>
              <a:rPr lang="en-US" sz="1200" b="1" i="0" u="sng" kern="1200" dirty="0">
                <a:solidFill>
                  <a:schemeClr val="tx1"/>
                </a:solidFill>
                <a:effectLst/>
                <a:latin typeface="+mn-lt"/>
                <a:ea typeface="+mn-ea"/>
                <a:cs typeface="+mn-cs"/>
              </a:rPr>
              <a:t>Option 2: </a:t>
            </a:r>
            <a:r>
              <a:rPr lang="en-US" sz="1200" b="1" i="0" u="none" strike="noStrike" kern="1200" dirty="0">
                <a:solidFill>
                  <a:schemeClr val="tx1"/>
                </a:solidFill>
                <a:effectLst/>
                <a:latin typeface="+mn-lt"/>
                <a:ea typeface="+mn-ea"/>
                <a:cs typeface="+mn-cs"/>
              </a:rPr>
              <a:t>Appendix </a:t>
            </a:r>
            <a:r>
              <a:rPr lang="en-US" sz="1200" b="1" i="0" u="none" strike="noStrike" kern="1200" dirty="0" err="1">
                <a:solidFill>
                  <a:schemeClr val="tx1"/>
                </a:solidFill>
                <a:effectLst/>
                <a:latin typeface="+mn-lt"/>
                <a:ea typeface="+mn-ea"/>
                <a:cs typeface="+mn-cs"/>
              </a:rPr>
              <a:t>E~Puzzle</a:t>
            </a:r>
            <a:r>
              <a:rPr lang="en-US" sz="1200" b="1" i="0" u="none" strike="noStrike" kern="1200" dirty="0">
                <a:solidFill>
                  <a:schemeClr val="tx1"/>
                </a:solidFill>
                <a:effectLst/>
                <a:latin typeface="+mn-lt"/>
                <a:ea typeface="+mn-ea"/>
                <a:cs typeface="+mn-cs"/>
              </a:rPr>
              <a:t> Piecing The Unpacked Sections (60 minutes)</a:t>
            </a:r>
            <a:endParaRPr lang="en-US" b="0" dirty="0">
              <a:effectLst/>
            </a:endParaRPr>
          </a:p>
          <a:p>
            <a:pPr rtl="0"/>
            <a:r>
              <a:rPr lang="en-US" sz="1200" b="1" i="0" u="sng" kern="1200" dirty="0">
                <a:solidFill>
                  <a:schemeClr val="tx1"/>
                </a:solidFill>
                <a:effectLst/>
                <a:latin typeface="+mn-lt"/>
                <a:ea typeface="+mn-ea"/>
                <a:cs typeface="+mn-cs"/>
              </a:rPr>
              <a:t>Diving Deeper into Learning Progressions</a:t>
            </a:r>
            <a:endParaRPr lang="en-US" b="0" dirty="0">
              <a:effectLst/>
            </a:endParaRPr>
          </a:p>
          <a:p>
            <a:pPr rtl="0"/>
            <a:r>
              <a:rPr lang="en-US" sz="1200" b="0" i="0" u="none" strike="noStrike" kern="1200" dirty="0">
                <a:solidFill>
                  <a:schemeClr val="tx1"/>
                </a:solidFill>
                <a:effectLst/>
                <a:latin typeface="+mn-lt"/>
                <a:ea typeface="+mn-ea"/>
                <a:cs typeface="+mn-cs"/>
              </a:rPr>
              <a:t>Take time to review a shared learning progression as a whole group, making note participants will have time to develop a better understanding of their own grade level at a later point. </a:t>
            </a:r>
            <a:endParaRPr lang="en-US" b="0" dirty="0">
              <a:effectLst/>
            </a:endParaRPr>
          </a:p>
          <a:p>
            <a:pPr rtl="0"/>
            <a:br>
              <a:rPr lang="en-US" b="0" dirty="0">
                <a:effectLst/>
              </a:rPr>
            </a:br>
            <a:r>
              <a:rPr lang="en-US" sz="1200" b="1" i="0" u="sng" kern="1200" dirty="0">
                <a:solidFill>
                  <a:schemeClr val="tx1"/>
                </a:solidFill>
                <a:effectLst/>
                <a:latin typeface="+mn-lt"/>
                <a:ea typeface="+mn-ea"/>
                <a:cs typeface="+mn-cs"/>
              </a:rPr>
              <a:t>Please highlight within this progression the following information: </a:t>
            </a:r>
            <a:endParaRPr lang="en-US" b="0" dirty="0">
              <a:effectLst/>
            </a:endParaRPr>
          </a:p>
          <a:p>
            <a:pPr rtl="0" fontAlgn="base"/>
            <a:r>
              <a:rPr lang="en-US" sz="1200" b="1" i="0" u="none" strike="noStrike" kern="1200" dirty="0">
                <a:solidFill>
                  <a:schemeClr val="tx1"/>
                </a:solidFill>
                <a:effectLst/>
                <a:latin typeface="+mn-lt"/>
                <a:ea typeface="+mn-ea"/>
                <a:cs typeface="+mn-cs"/>
              </a:rPr>
              <a:t>Previous: </a:t>
            </a:r>
            <a:r>
              <a:rPr lang="en-US" sz="1200" b="0" i="0" u="none" strike="noStrike" kern="1200" dirty="0">
                <a:solidFill>
                  <a:schemeClr val="tx1"/>
                </a:solidFill>
                <a:effectLst/>
                <a:latin typeface="+mn-lt"/>
                <a:ea typeface="+mn-ea"/>
                <a:cs typeface="+mn-cs"/>
              </a:rPr>
              <a:t>(grade before, or previous learning)3rd grade Reading informational text Key Ideas and Details standards that connect to the corresponding 4th grade standards. </a:t>
            </a:r>
          </a:p>
          <a:p>
            <a:pPr rtl="0" fontAlgn="base"/>
            <a:r>
              <a:rPr lang="en-US" sz="1200" b="1" i="0" u="none" strike="noStrike" kern="1200" dirty="0">
                <a:solidFill>
                  <a:schemeClr val="tx1"/>
                </a:solidFill>
                <a:effectLst/>
                <a:latin typeface="+mn-lt"/>
                <a:ea typeface="+mn-ea"/>
                <a:cs typeface="+mn-cs"/>
              </a:rPr>
              <a:t>Current: </a:t>
            </a:r>
            <a:r>
              <a:rPr lang="en-US" sz="1200" b="0" i="0" u="none" strike="noStrike" kern="1200" dirty="0">
                <a:solidFill>
                  <a:schemeClr val="tx1"/>
                </a:solidFill>
                <a:effectLst/>
                <a:latin typeface="+mn-lt"/>
                <a:ea typeface="+mn-ea"/>
                <a:cs typeface="+mn-cs"/>
              </a:rPr>
              <a:t>The 4th grade Key Ideas and Details Standards.</a:t>
            </a:r>
          </a:p>
          <a:p>
            <a:pPr rtl="0" fontAlgn="base"/>
            <a:r>
              <a:rPr lang="en-US" sz="1200" b="1" i="0" u="none" strike="noStrike" kern="1200" dirty="0">
                <a:solidFill>
                  <a:schemeClr val="tx1"/>
                </a:solidFill>
                <a:effectLst/>
                <a:latin typeface="+mn-lt"/>
                <a:ea typeface="+mn-ea"/>
                <a:cs typeface="+mn-cs"/>
              </a:rPr>
              <a:t>Future:</a:t>
            </a:r>
            <a:r>
              <a:rPr lang="en-US" sz="1200" b="0" i="0" u="none" strike="noStrike" kern="1200" dirty="0">
                <a:solidFill>
                  <a:schemeClr val="tx1"/>
                </a:solidFill>
                <a:effectLst/>
                <a:latin typeface="+mn-lt"/>
                <a:ea typeface="+mn-ea"/>
                <a:cs typeface="+mn-cs"/>
              </a:rPr>
              <a:t> (within the grade or in subsequent years) 5th grade Reading informational text Key Ideas and Details standards that connect to the corresponding 4th grade standards. </a:t>
            </a:r>
          </a:p>
          <a:p>
            <a:pPr rtl="0" fontAlgn="base"/>
            <a:r>
              <a:rPr lang="en-US" sz="1200" b="0" i="0" u="none" strike="noStrike" kern="1200" dirty="0">
                <a:solidFill>
                  <a:schemeClr val="tx1"/>
                </a:solidFill>
                <a:effectLst/>
                <a:latin typeface="+mn-lt"/>
                <a:ea typeface="+mn-ea"/>
                <a:cs typeface="+mn-cs"/>
              </a:rPr>
              <a:t>Teachers should make the connection of how their current grade level standards connect to those grade levels below and above, and how the standards build.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Notes on the Learning Progression Visuals on this slide:</a:t>
            </a:r>
          </a:p>
          <a:p>
            <a:pPr marL="171450" lvl="0" indent="-171450" algn="l" rtl="0">
              <a:spcBef>
                <a:spcPts val="0"/>
              </a:spcBef>
              <a:spcAft>
                <a:spcPts val="0"/>
              </a:spcAft>
              <a:buFont typeface="Arial" panose="020B0604020202020204" pitchFamily="34" charset="0"/>
              <a:buChar char="•"/>
            </a:pPr>
            <a:r>
              <a:rPr lang="en-US" dirty="0"/>
              <a:t>Center/bold is the standard being taught; others show the progression</a:t>
            </a:r>
            <a:endParaRPr dirty="0"/>
          </a:p>
          <a:p>
            <a:pPr marL="171450" lvl="0" indent="-171450" algn="l" rtl="0">
              <a:spcBef>
                <a:spcPts val="0"/>
              </a:spcBef>
              <a:spcAft>
                <a:spcPts val="0"/>
              </a:spcAft>
              <a:buFont typeface="Arial" panose="020B0604020202020204" pitchFamily="34" charset="0"/>
              <a:buChar char="•"/>
            </a:pPr>
            <a:r>
              <a:rPr lang="en-US" dirty="0"/>
              <a:t>Vertical progressions/grade-band conversations were essential in both the writing and unpacking of the standards.</a:t>
            </a:r>
            <a:br>
              <a:rPr lang="en-US" dirty="0"/>
            </a:br>
            <a:r>
              <a:rPr lang="en-US" dirty="0"/>
              <a:t>This helps students/parents/teachers see the progression of skills and to where students should be growing or moving towards.</a:t>
            </a:r>
            <a:endParaRPr dirty="0"/>
          </a:p>
          <a:p>
            <a:pPr marL="171450" lvl="0" indent="-171450" algn="l" rtl="0">
              <a:spcBef>
                <a:spcPts val="0"/>
              </a:spcBef>
              <a:spcAft>
                <a:spcPts val="0"/>
              </a:spcAft>
              <a:buFont typeface="Arial" panose="020B0604020202020204" pitchFamily="34" charset="0"/>
              <a:buChar char="•"/>
            </a:pPr>
            <a:r>
              <a:rPr lang="en-US" dirty="0"/>
              <a:t>For those doing multi-age classrooms, or personalized learning, these progressions allow movement in lesson planning/students understanding of skills expected, taught, learned for them to progress to next level.</a:t>
            </a:r>
            <a:endParaRPr dirty="0"/>
          </a:p>
          <a:p>
            <a:pPr marL="0" lvl="0" indent="0" algn="l" rtl="0">
              <a:spcBef>
                <a:spcPts val="0"/>
              </a:spcBef>
              <a:spcAft>
                <a:spcPts val="0"/>
              </a:spcAft>
              <a:buNone/>
            </a:pPr>
            <a:endParaRPr dirty="0"/>
          </a:p>
        </p:txBody>
      </p:sp>
      <p:sp>
        <p:nvSpPr>
          <p:cNvPr id="527" name="Google Shape;527;p37: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8: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Learning </a:t>
            </a:r>
            <a:r>
              <a:rPr lang="en-US" sz="1200" b="1" i="0" u="none" strike="noStrike" dirty="0" err="1">
                <a:solidFill>
                  <a:schemeClr val="dk1"/>
                </a:solidFill>
                <a:latin typeface="Calibri"/>
                <a:ea typeface="Calibri"/>
                <a:cs typeface="Calibri"/>
                <a:sym typeface="Calibri"/>
              </a:rPr>
              <a:t>Progression:</a:t>
            </a:r>
            <a:r>
              <a:rPr lang="en-US" sz="1200" b="0" i="0" u="none" strike="noStrike" dirty="0" err="1">
                <a:solidFill>
                  <a:schemeClr val="dk1"/>
                </a:solidFill>
                <a:latin typeface="Calibri"/>
                <a:ea typeface="Calibri"/>
                <a:cs typeface="Calibri"/>
                <a:sym typeface="Calibri"/>
              </a:rPr>
              <a:t>The</a:t>
            </a:r>
            <a:r>
              <a:rPr lang="en-US" sz="1200" b="0" i="0" u="none" strike="noStrike" dirty="0">
                <a:solidFill>
                  <a:schemeClr val="dk1"/>
                </a:solidFill>
                <a:latin typeface="Calibri"/>
                <a:ea typeface="Calibri"/>
                <a:cs typeface="Calibri"/>
                <a:sym typeface="Calibri"/>
              </a:rPr>
              <a:t> unpacked standard contains the corresponding standard for the grade below and the grade above. </a:t>
            </a:r>
            <a:endParaRPr sz="1200" b="1"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Go look 1 grade level below and 1 grade level above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How can you connect the learning in your classroom/grade level to previous or future learning? </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If time allows, consider looking TWO grade levels below and TWO grade levels above.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How does understanding the standards progressions create a deeper understanding of our own grade-level standards?</a:t>
            </a:r>
            <a:endParaRPr dirty="0"/>
          </a:p>
          <a:p>
            <a:pPr marL="0" lvl="0" indent="0" algn="l" rtl="0">
              <a:spcBef>
                <a:spcPts val="0"/>
              </a:spcBef>
              <a:spcAft>
                <a:spcPts val="0"/>
              </a:spcAft>
              <a:buNone/>
            </a:pPr>
            <a:endParaRPr lang="en-US" dirty="0"/>
          </a:p>
          <a:p>
            <a:pPr rtl="0"/>
            <a:r>
              <a:rPr lang="en-US" sz="1200" b="1" i="0" u="sng" kern="1200" dirty="0">
                <a:solidFill>
                  <a:schemeClr val="tx1"/>
                </a:solidFill>
                <a:effectLst/>
                <a:latin typeface="+mn-lt"/>
                <a:ea typeface="+mn-ea"/>
                <a:cs typeface="+mn-cs"/>
              </a:rPr>
              <a:t>Option 2: </a:t>
            </a:r>
            <a:r>
              <a:rPr lang="en-US" sz="1200" b="1" i="0" u="none" strike="noStrike" kern="1200" dirty="0">
                <a:solidFill>
                  <a:schemeClr val="tx1"/>
                </a:solidFill>
                <a:effectLst/>
                <a:latin typeface="+mn-lt"/>
                <a:ea typeface="+mn-ea"/>
                <a:cs typeface="+mn-cs"/>
              </a:rPr>
              <a:t>Appendix </a:t>
            </a:r>
            <a:r>
              <a:rPr lang="en-US" sz="1200" b="1" i="0" u="none" strike="noStrike" kern="1200" dirty="0" err="1">
                <a:solidFill>
                  <a:schemeClr val="tx1"/>
                </a:solidFill>
                <a:effectLst/>
                <a:latin typeface="+mn-lt"/>
                <a:ea typeface="+mn-ea"/>
                <a:cs typeface="+mn-cs"/>
              </a:rPr>
              <a:t>E~Puzzle</a:t>
            </a:r>
            <a:r>
              <a:rPr lang="en-US" sz="1200" b="1" i="0" u="none" strike="noStrike" kern="1200" dirty="0">
                <a:solidFill>
                  <a:schemeClr val="tx1"/>
                </a:solidFill>
                <a:effectLst/>
                <a:latin typeface="+mn-lt"/>
                <a:ea typeface="+mn-ea"/>
                <a:cs typeface="+mn-cs"/>
              </a:rPr>
              <a:t> Piecing The Unpacked Sections (60 minutes)</a:t>
            </a:r>
            <a:endParaRPr lang="en-US" b="0" dirty="0">
              <a:effectLst/>
            </a:endParaRPr>
          </a:p>
          <a:p>
            <a:pPr rtl="0"/>
            <a:r>
              <a:rPr lang="en-US" sz="1200" b="1" i="0" u="sng" kern="1200" dirty="0">
                <a:solidFill>
                  <a:schemeClr val="tx1"/>
                </a:solidFill>
                <a:effectLst/>
                <a:latin typeface="+mn-lt"/>
                <a:ea typeface="+mn-ea"/>
                <a:cs typeface="+mn-cs"/>
              </a:rPr>
              <a:t>Diving Deeper into Learning Progressions</a:t>
            </a:r>
            <a:endParaRPr lang="en-US" b="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534" name="Google Shape;534;p38: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39: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Learning </a:t>
            </a:r>
            <a:r>
              <a:rPr lang="en-US" sz="1200" b="1" i="0" u="none" strike="noStrike" dirty="0" err="1">
                <a:solidFill>
                  <a:schemeClr val="dk1"/>
                </a:solidFill>
                <a:latin typeface="Calibri"/>
                <a:ea typeface="Calibri"/>
                <a:cs typeface="Calibri"/>
                <a:sym typeface="Calibri"/>
              </a:rPr>
              <a:t>Progression:</a:t>
            </a:r>
            <a:r>
              <a:rPr lang="en-US" sz="1200" b="0" i="0" u="none" strike="noStrike" dirty="0" err="1">
                <a:solidFill>
                  <a:schemeClr val="dk1"/>
                </a:solidFill>
                <a:latin typeface="Calibri"/>
                <a:ea typeface="Calibri"/>
                <a:cs typeface="Calibri"/>
                <a:sym typeface="Calibri"/>
              </a:rPr>
              <a:t>The</a:t>
            </a:r>
            <a:r>
              <a:rPr lang="en-US" sz="1200" b="0" i="0" u="none" strike="noStrike" dirty="0">
                <a:solidFill>
                  <a:schemeClr val="dk1"/>
                </a:solidFill>
                <a:latin typeface="Calibri"/>
                <a:ea typeface="Calibri"/>
                <a:cs typeface="Calibri"/>
                <a:sym typeface="Calibri"/>
              </a:rPr>
              <a:t> unpacked standard contains the corresponding standard for the grade below and the grade above. </a:t>
            </a:r>
            <a:endParaRPr sz="1200" b="1"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Go look 1 grade level below and 1 grade level above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How can you connect the learning in your classroom/grade level to previous or future learning? </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If time allows, consider looking TWO grade levels below and TWO grade levels above.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How does understanding the standards progressions create a deeper understanding of our own grade-level standards?</a:t>
            </a:r>
            <a:endParaRPr dirty="0"/>
          </a:p>
          <a:p>
            <a:pPr marL="0" lvl="0" indent="0" algn="l" rtl="0">
              <a:spcBef>
                <a:spcPts val="0"/>
              </a:spcBef>
              <a:spcAft>
                <a:spcPts val="0"/>
              </a:spcAft>
              <a:buNone/>
            </a:pPr>
            <a:endParaRPr lang="en-US" dirty="0"/>
          </a:p>
          <a:p>
            <a:pPr rtl="0"/>
            <a:r>
              <a:rPr lang="en-US" sz="1200" b="1" i="0" u="sng" kern="1200" dirty="0">
                <a:solidFill>
                  <a:schemeClr val="tx1"/>
                </a:solidFill>
                <a:effectLst/>
                <a:latin typeface="+mn-lt"/>
                <a:ea typeface="+mn-ea"/>
                <a:cs typeface="+mn-cs"/>
              </a:rPr>
              <a:t>Option 2: </a:t>
            </a:r>
            <a:r>
              <a:rPr lang="en-US" sz="1200" b="1" i="0" u="none" strike="noStrike" kern="1200" dirty="0">
                <a:solidFill>
                  <a:schemeClr val="tx1"/>
                </a:solidFill>
                <a:effectLst/>
                <a:latin typeface="+mn-lt"/>
                <a:ea typeface="+mn-ea"/>
                <a:cs typeface="+mn-cs"/>
              </a:rPr>
              <a:t>Appendix </a:t>
            </a:r>
            <a:r>
              <a:rPr lang="en-US" sz="1200" b="1" i="0" u="none" strike="noStrike" kern="1200" dirty="0" err="1">
                <a:solidFill>
                  <a:schemeClr val="tx1"/>
                </a:solidFill>
                <a:effectLst/>
                <a:latin typeface="+mn-lt"/>
                <a:ea typeface="+mn-ea"/>
                <a:cs typeface="+mn-cs"/>
              </a:rPr>
              <a:t>E~Puzzle</a:t>
            </a:r>
            <a:r>
              <a:rPr lang="en-US" sz="1200" b="1" i="0" u="none" strike="noStrike" kern="1200" dirty="0">
                <a:solidFill>
                  <a:schemeClr val="tx1"/>
                </a:solidFill>
                <a:effectLst/>
                <a:latin typeface="+mn-lt"/>
                <a:ea typeface="+mn-ea"/>
                <a:cs typeface="+mn-cs"/>
              </a:rPr>
              <a:t> Piecing The Unpacked Sections (60 minutes)</a:t>
            </a:r>
            <a:endParaRPr lang="en-US" b="0" dirty="0">
              <a:effectLst/>
            </a:endParaRPr>
          </a:p>
          <a:p>
            <a:pPr rtl="0"/>
            <a:r>
              <a:rPr lang="en-US" sz="1200" b="1" i="0" u="sng" kern="1200" dirty="0">
                <a:solidFill>
                  <a:schemeClr val="tx1"/>
                </a:solidFill>
                <a:effectLst/>
                <a:latin typeface="+mn-lt"/>
                <a:ea typeface="+mn-ea"/>
                <a:cs typeface="+mn-cs"/>
              </a:rPr>
              <a:t>Diving Deeper into Learning Progressions</a:t>
            </a:r>
            <a:endParaRPr lang="en-US" b="0" dirty="0">
              <a:effectLst/>
            </a:endParaRPr>
          </a:p>
          <a:p>
            <a:pPr marL="0" lvl="0" indent="0" algn="l" rtl="0">
              <a:spcBef>
                <a:spcPts val="0"/>
              </a:spcBef>
              <a:spcAft>
                <a:spcPts val="0"/>
              </a:spcAft>
              <a:buNone/>
            </a:pPr>
            <a:endParaRPr dirty="0"/>
          </a:p>
        </p:txBody>
      </p:sp>
      <p:sp>
        <p:nvSpPr>
          <p:cNvPr id="542" name="Google Shape;542;p39: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40: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Student------ I can statements to clearly identify what students should be doing within each standard/cluster</a:t>
            </a:r>
            <a:endParaRPr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Student Friendly Language:</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Have teachers locate this section, making note that this language is intended to provide teachers with examples they can adjust to meet the needs of their own lessons when teaching the appropriate cluster of standards. </a:t>
            </a:r>
            <a:endParaRPr b="0" dirty="0"/>
          </a:p>
          <a:p>
            <a:pPr marL="0" lvl="0" indent="0" algn="l" rtl="0">
              <a:spcBef>
                <a:spcPts val="0"/>
              </a:spcBef>
              <a:spcAft>
                <a:spcPts val="0"/>
              </a:spcAft>
              <a:buNone/>
            </a:pPr>
            <a:br>
              <a:rPr lang="en-US" b="0" dirty="0"/>
            </a:br>
            <a:endParaRPr dirty="0"/>
          </a:p>
        </p:txBody>
      </p:sp>
      <p:sp>
        <p:nvSpPr>
          <p:cNvPr id="551" name="Google Shape;551;p40: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Summer 2016—a workgroup of educators, stake-holders, and community members came together over several days. The workgroup:</a:t>
            </a:r>
          </a:p>
          <a:p>
            <a:pPr lvl="1" rtl="0" fontAlgn="base"/>
            <a:r>
              <a:rPr lang="en-US" sz="1200" b="0" i="0" u="none" strike="noStrike" kern="1200" dirty="0">
                <a:solidFill>
                  <a:schemeClr val="tx1"/>
                </a:solidFill>
                <a:effectLst/>
                <a:latin typeface="+mn-lt"/>
                <a:ea typeface="+mn-ea"/>
                <a:cs typeface="+mn-cs"/>
              </a:rPr>
              <a:t>used research-based criteria. The work group wanted to maintain the rigor in the standards while improving the clarity of the language used within the standards.  </a:t>
            </a:r>
            <a:r>
              <a:rPr lang="en-US" sz="1200" b="1" i="0" u="none" strike="noStrike" kern="1200" dirty="0">
                <a:solidFill>
                  <a:schemeClr val="tx1"/>
                </a:solidFill>
                <a:effectLst/>
                <a:latin typeface="+mn-lt"/>
                <a:ea typeface="+mn-ea"/>
                <a:cs typeface="+mn-cs"/>
              </a:rPr>
              <a:t>A ELA Standards Revision Summary document </a:t>
            </a:r>
            <a:r>
              <a:rPr lang="en-US" sz="1200" b="0" i="0" u="none" strike="noStrike" kern="1200" dirty="0">
                <a:solidFill>
                  <a:schemeClr val="tx1"/>
                </a:solidFill>
                <a:effectLst/>
                <a:latin typeface="+mn-lt"/>
                <a:ea typeface="+mn-ea"/>
                <a:cs typeface="+mn-cs"/>
              </a:rPr>
              <a:t>can be found at </a:t>
            </a:r>
            <a:r>
              <a:rPr lang="en-US" dirty="0">
                <a:hlinkClick r:id="rId3"/>
              </a:rPr>
              <a:t>https://doe.sd.gov/ContentStandards/documents/ELA-summary.pdf</a:t>
            </a: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Summer 2017—the workgroup met again to consider feedback from teachers, administrators, and higher education teachers.</a:t>
            </a:r>
          </a:p>
          <a:p>
            <a:pPr rtl="0" fontAlgn="base"/>
            <a:r>
              <a:rPr lang="en-US" sz="1200" b="0" i="0" u="none" strike="noStrike" kern="1200" dirty="0">
                <a:solidFill>
                  <a:schemeClr val="tx1"/>
                </a:solidFill>
                <a:effectLst/>
                <a:latin typeface="+mn-lt"/>
                <a:ea typeface="+mn-ea"/>
                <a:cs typeface="+mn-cs"/>
              </a:rPr>
              <a:t>March 2018—The revised standards were approved by the South Dakota Board of Education after four public hearings.</a:t>
            </a:r>
          </a:p>
          <a:p>
            <a:r>
              <a:rPr lang="en-US" sz="1200" b="0" i="0" u="none" strike="noStrike" kern="1200" dirty="0">
                <a:solidFill>
                  <a:schemeClr val="tx1"/>
                </a:solidFill>
                <a:effectLst/>
                <a:latin typeface="+mn-lt"/>
                <a:ea typeface="+mn-ea"/>
                <a:cs typeface="+mn-cs"/>
              </a:rPr>
              <a:t>Summer 2018—a workgroup of educators came together over several days to unpack the adopted mathematics standards, and create documents for teachers. </a:t>
            </a:r>
          </a:p>
          <a:p>
            <a:r>
              <a:rPr lang="en-US" sz="1200" b="0" i="0" u="none" strike="noStrike" kern="1200" dirty="0">
                <a:solidFill>
                  <a:schemeClr val="tx1"/>
                </a:solidFill>
                <a:effectLst/>
                <a:latin typeface="+mn-lt"/>
                <a:ea typeface="+mn-ea"/>
                <a:cs typeface="+mn-cs"/>
              </a:rPr>
              <a:t>Summer of 2019:  ELA teacher leaders were selected to attend summer trainings in Chamberlain and Tea to help districts develop and understanding of the unpacked documents and to provide a toolkit of resources to take back to districts to use and build capacity. Administrators were offered a session in Sioux Falls to provide them the same background and toolkit resources to use in district meetings and </a:t>
            </a:r>
            <a:r>
              <a:rPr lang="en-US" sz="1200" b="0" i="0" u="none" strike="noStrike" kern="1200" dirty="0" err="1">
                <a:solidFill>
                  <a:schemeClr val="tx1"/>
                </a:solidFill>
                <a:effectLst/>
                <a:latin typeface="+mn-lt"/>
                <a:ea typeface="+mn-ea"/>
                <a:cs typeface="+mn-cs"/>
              </a:rPr>
              <a:t>inservice</a:t>
            </a:r>
            <a:r>
              <a:rPr lang="en-US" sz="1200" b="0" i="0" u="none" strike="noStrike" kern="1200" dirty="0">
                <a:solidFill>
                  <a:schemeClr val="tx1"/>
                </a:solidFill>
                <a:effectLst/>
                <a:latin typeface="+mn-lt"/>
                <a:ea typeface="+mn-ea"/>
                <a:cs typeface="+mn-cs"/>
              </a:rPr>
              <a:t> sessions.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Reminder:  The mathematics standards will be fully implemented the 2019-2020 school year and assessed in Spring, 2020.</a:t>
            </a:r>
            <a:endParaRPr lang="en-US" dirty="0"/>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5</a:t>
            </a:fld>
            <a:endParaRPr lang="en-US"/>
          </a:p>
        </p:txBody>
      </p:sp>
    </p:spTree>
    <p:extLst>
      <p:ext uri="{BB962C8B-B14F-4D97-AF65-F5344CB8AC3E}">
        <p14:creationId xmlns:p14="http://schemas.microsoft.com/office/powerpoint/2010/main" val="3253069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1: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Puzzle Piecing the Unpacked Sections</a:t>
            </a:r>
            <a:r>
              <a:rPr lang="en-US" sz="1200" b="0" i="0" u="none" strike="noStrike" dirty="0">
                <a:solidFill>
                  <a:schemeClr val="dk1"/>
                </a:solidFill>
                <a:latin typeface="Calibri"/>
                <a:ea typeface="Calibri"/>
                <a:cs typeface="Calibri"/>
                <a:sym typeface="Calibri"/>
              </a:rPr>
              <a:t> </a:t>
            </a:r>
          </a:p>
          <a:p>
            <a:pPr marL="0" lvl="0" indent="0" algn="l" rtl="0">
              <a:spcBef>
                <a:spcPts val="0"/>
              </a:spcBef>
              <a:spcAft>
                <a:spcPts val="0"/>
              </a:spcAft>
              <a:buNone/>
            </a:pPr>
            <a:r>
              <a:rPr lang="en-US" sz="1200" b="0" i="0" u="none" strike="noStrike" dirty="0">
                <a:solidFill>
                  <a:schemeClr val="dk1"/>
                </a:solidFill>
                <a:latin typeface="Calibri"/>
                <a:cs typeface="Calibri"/>
                <a:sym typeface="Calibri"/>
              </a:rPr>
              <a:t>The questions on this slide come from </a:t>
            </a:r>
            <a:r>
              <a:rPr lang="en-US" sz="1200" b="1" i="0" u="none" strike="noStrike" kern="1200" dirty="0">
                <a:solidFill>
                  <a:schemeClr val="tx1"/>
                </a:solidFill>
                <a:effectLst/>
                <a:latin typeface="+mn-lt"/>
                <a:ea typeface="+mn-ea"/>
                <a:cs typeface="+mn-cs"/>
              </a:rPr>
              <a:t>Appendix </a:t>
            </a:r>
            <a:r>
              <a:rPr lang="en-US" sz="1200" b="1" i="0" u="none" strike="noStrike" kern="1200" dirty="0" err="1">
                <a:solidFill>
                  <a:schemeClr val="tx1"/>
                </a:solidFill>
                <a:effectLst/>
                <a:latin typeface="+mn-lt"/>
                <a:ea typeface="+mn-ea"/>
                <a:cs typeface="+mn-cs"/>
              </a:rPr>
              <a:t>E~Puzzle</a:t>
            </a:r>
            <a:r>
              <a:rPr lang="en-US" sz="1200" b="1" i="0" u="none" strike="noStrike" kern="1200" dirty="0">
                <a:solidFill>
                  <a:schemeClr val="tx1"/>
                </a:solidFill>
                <a:effectLst/>
                <a:latin typeface="+mn-lt"/>
                <a:ea typeface="+mn-ea"/>
                <a:cs typeface="+mn-cs"/>
              </a:rPr>
              <a:t> Piecing The Unpacked Sections (60 minutes)</a:t>
            </a:r>
            <a:endParaRPr dirty="0"/>
          </a:p>
        </p:txBody>
      </p:sp>
      <p:sp>
        <p:nvSpPr>
          <p:cNvPr id="558" name="Google Shape;558;p41: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42: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Separated by bullets for each standards to show each one individually and within the cluster</a:t>
            </a:r>
            <a:endParaRPr dirty="0"/>
          </a:p>
          <a:p>
            <a:pPr marL="171450" lvl="0" indent="-171450" algn="l" rtl="0">
              <a:spcBef>
                <a:spcPts val="0"/>
              </a:spcBef>
              <a:spcAft>
                <a:spcPts val="0"/>
              </a:spcAft>
              <a:buFont typeface="Arial" panose="020B0604020202020204" pitchFamily="34" charset="0"/>
              <a:buChar char="•"/>
            </a:pPr>
            <a:r>
              <a:rPr lang="en-US" dirty="0"/>
              <a:t>Know---Understand---Do    provides assistance in what is to be taught/learned/assessed for mastery of skills</a:t>
            </a:r>
            <a:endParaRPr dirty="0"/>
          </a:p>
          <a:p>
            <a:pPr marL="171450" lvl="0" indent="-171450" algn="l" rtl="0">
              <a:spcBef>
                <a:spcPts val="0"/>
              </a:spcBef>
              <a:spcAft>
                <a:spcPts val="0"/>
              </a:spcAft>
              <a:buFont typeface="Arial" panose="020B0604020202020204" pitchFamily="34" charset="0"/>
              <a:buChar char="•"/>
            </a:pPr>
            <a:r>
              <a:rPr lang="en-US" dirty="0"/>
              <a:t>This visual Is important to lesson planning and the skills to include within the plans. It connects to the slides that come later in this PPT.</a:t>
            </a:r>
          </a:p>
          <a:p>
            <a:pPr marL="0" lvl="0" indent="0" algn="l" rtl="0">
              <a:spcBef>
                <a:spcPts val="0"/>
              </a:spcBef>
              <a:spcAft>
                <a:spcPts val="0"/>
              </a:spcAft>
              <a:buNone/>
            </a:pPr>
            <a:endParaRPr dirty="0"/>
          </a:p>
        </p:txBody>
      </p:sp>
      <p:sp>
        <p:nvSpPr>
          <p:cNvPr id="566" name="Google Shape;566;p42: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43: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kern="1200" dirty="0">
                <a:solidFill>
                  <a:schemeClr val="tx1"/>
                </a:solidFill>
                <a:effectLst/>
                <a:latin typeface="+mn-lt"/>
                <a:ea typeface="+mn-ea"/>
                <a:cs typeface="+mn-cs"/>
              </a:rPr>
              <a:t>Unpacked Toolkit Guidance: Appendix </a:t>
            </a:r>
            <a:r>
              <a:rPr lang="en-US" sz="1200" b="1" i="0" u="none" strike="noStrike" kern="1200" dirty="0" err="1">
                <a:solidFill>
                  <a:schemeClr val="tx1"/>
                </a:solidFill>
                <a:effectLst/>
                <a:latin typeface="+mn-lt"/>
                <a:ea typeface="+mn-ea"/>
                <a:cs typeface="+mn-cs"/>
              </a:rPr>
              <a:t>F~Puzzle</a:t>
            </a:r>
            <a:r>
              <a:rPr lang="en-US" sz="1200" b="1" i="0" u="none" strike="noStrike" kern="1200" dirty="0">
                <a:solidFill>
                  <a:schemeClr val="tx1"/>
                </a:solidFill>
                <a:effectLst/>
                <a:latin typeface="+mn-lt"/>
                <a:ea typeface="+mn-ea"/>
                <a:cs typeface="+mn-cs"/>
              </a:rPr>
              <a:t> Piecing The Unpacked Sections (2-3 hours)</a:t>
            </a:r>
            <a:endParaRPr lang="en-US" dirty="0"/>
          </a:p>
          <a:p>
            <a:pPr rtl="0" fontAlgn="base"/>
            <a:r>
              <a:rPr lang="en-US" sz="1200" b="1" i="0" u="none" strike="noStrike" kern="1200" dirty="0">
                <a:solidFill>
                  <a:schemeClr val="tx1"/>
                </a:solidFill>
                <a:effectLst/>
                <a:latin typeface="+mn-lt"/>
                <a:ea typeface="+mn-ea"/>
                <a:cs typeface="+mn-cs"/>
              </a:rPr>
              <a:t>Rigor and Cognitive Complexity (Know, Understand, Do): </a:t>
            </a:r>
            <a:r>
              <a:rPr lang="en-US" sz="1200" b="0" i="0" u="none" strike="noStrike" kern="1200" dirty="0">
                <a:solidFill>
                  <a:schemeClr val="tx1"/>
                </a:solidFill>
                <a:effectLst/>
                <a:latin typeface="+mn-lt"/>
                <a:ea typeface="+mn-ea"/>
                <a:cs typeface="+mn-cs"/>
              </a:rPr>
              <a:t>This section includes factual information students need to know for this standard, concepts students need to understand as a result of the standard, and procedures/applications/actions students can perform to master the standard.</a:t>
            </a:r>
          </a:p>
          <a:p>
            <a:pPr rtl="0" fontAlgn="base"/>
            <a:r>
              <a:rPr lang="en-US" sz="1200" b="0" i="0" u="none" strike="noStrike" kern="1200" dirty="0">
                <a:solidFill>
                  <a:schemeClr val="tx1"/>
                </a:solidFill>
                <a:effectLst/>
                <a:latin typeface="+mn-lt"/>
                <a:ea typeface="+mn-ea"/>
                <a:cs typeface="+mn-cs"/>
              </a:rPr>
              <a:t>Discuss the difference between “know”, “understand”, and “do.”</a:t>
            </a:r>
          </a:p>
          <a:p>
            <a:pPr rtl="0" fontAlgn="base"/>
            <a:r>
              <a:rPr lang="en-US" sz="1200" b="0" i="0" u="none" strike="noStrike" kern="1200" dirty="0">
                <a:solidFill>
                  <a:schemeClr val="tx1"/>
                </a:solidFill>
                <a:effectLst/>
                <a:latin typeface="+mn-lt"/>
                <a:ea typeface="+mn-ea"/>
                <a:cs typeface="+mn-cs"/>
              </a:rPr>
              <a:t>What is the balance between the “know”, “understand”, and “do” sections?</a:t>
            </a:r>
          </a:p>
          <a:p>
            <a:pPr rtl="0" fontAlgn="base"/>
            <a:r>
              <a:rPr lang="en-US" sz="1200" b="0" i="0" u="none" strike="noStrike" kern="1200" dirty="0">
                <a:solidFill>
                  <a:schemeClr val="tx1"/>
                </a:solidFill>
                <a:effectLst/>
                <a:latin typeface="+mn-lt"/>
                <a:ea typeface="+mn-ea"/>
                <a:cs typeface="+mn-cs"/>
              </a:rPr>
              <a:t>Where would you use these in your class? In lesson planning? </a:t>
            </a:r>
          </a:p>
          <a:p>
            <a:pPr rtl="0" fontAlgn="base"/>
            <a:r>
              <a:rPr lang="en-US" sz="1200" b="0" i="0" u="none" strike="noStrike" kern="1200" dirty="0">
                <a:solidFill>
                  <a:schemeClr val="tx1"/>
                </a:solidFill>
                <a:effectLst/>
                <a:latin typeface="+mn-lt"/>
                <a:ea typeface="+mn-ea"/>
                <a:cs typeface="+mn-cs"/>
              </a:rPr>
              <a:t>What does </a:t>
            </a:r>
            <a:r>
              <a:rPr lang="en-US" sz="1200" b="1" i="0" u="none" strike="noStrike" kern="1200" dirty="0">
                <a:solidFill>
                  <a:schemeClr val="tx1"/>
                </a:solidFill>
                <a:effectLst/>
                <a:latin typeface="+mn-lt"/>
                <a:ea typeface="+mn-ea"/>
                <a:cs typeface="+mn-cs"/>
              </a:rPr>
              <a:t>rigor </a:t>
            </a:r>
            <a:r>
              <a:rPr lang="en-US" sz="1200" b="0" i="0" u="none" strike="noStrike" kern="1200" dirty="0">
                <a:solidFill>
                  <a:schemeClr val="tx1"/>
                </a:solidFill>
                <a:effectLst/>
                <a:latin typeface="+mn-lt"/>
                <a:ea typeface="+mn-ea"/>
                <a:cs typeface="+mn-cs"/>
              </a:rPr>
              <a:t>mean? </a:t>
            </a:r>
          </a:p>
          <a:p>
            <a:pPr rtl="0" fontAlgn="base"/>
            <a:r>
              <a:rPr lang="en-US" sz="1200" b="0" i="0" u="none" strike="noStrike" kern="1200" dirty="0">
                <a:solidFill>
                  <a:schemeClr val="tx1"/>
                </a:solidFill>
                <a:effectLst/>
                <a:latin typeface="+mn-lt"/>
                <a:ea typeface="+mn-ea"/>
                <a:cs typeface="+mn-cs"/>
              </a:rPr>
              <a:t>How does each section of “know, understand, and do” support rigor? </a:t>
            </a:r>
          </a:p>
          <a:p>
            <a:pPr rtl="0" fontAlgn="base"/>
            <a:r>
              <a:rPr lang="en-US" sz="1200" b="0" i="0" u="none" strike="noStrike" kern="1200" dirty="0">
                <a:solidFill>
                  <a:schemeClr val="tx1"/>
                </a:solidFill>
                <a:effectLst/>
                <a:latin typeface="+mn-lt"/>
                <a:ea typeface="+mn-ea"/>
                <a:cs typeface="+mn-cs"/>
              </a:rPr>
              <a:t>Look at the Webb Level Slide # 54 or  on the ELA Resources page:  </a:t>
            </a:r>
          </a:p>
          <a:p>
            <a:pPr lvl="1" rtl="0" fontAlgn="base"/>
            <a:r>
              <a:rPr lang="en-US" sz="1200" b="0" i="0" u="none" strike="noStrike" kern="1200" dirty="0">
                <a:solidFill>
                  <a:schemeClr val="tx1"/>
                </a:solidFill>
                <a:effectLst/>
                <a:latin typeface="+mn-lt"/>
                <a:ea typeface="+mn-ea"/>
                <a:cs typeface="+mn-cs"/>
              </a:rPr>
              <a:t>How does the Webb Leveling relate to the “Know, Understand, Do”</a:t>
            </a:r>
          </a:p>
          <a:p>
            <a:pPr lvl="1" rtl="0" fontAlgn="base"/>
            <a:r>
              <a:rPr lang="en-US" sz="1200" b="0" i="0" u="none" strike="noStrike" kern="1200" dirty="0">
                <a:solidFill>
                  <a:schemeClr val="tx1"/>
                </a:solidFill>
                <a:effectLst/>
                <a:latin typeface="+mn-lt"/>
                <a:ea typeface="+mn-ea"/>
                <a:cs typeface="+mn-cs"/>
              </a:rPr>
              <a:t>What level is your instruction? </a:t>
            </a:r>
          </a:p>
          <a:p>
            <a:pPr lvl="1" rtl="0" fontAlgn="base"/>
            <a:r>
              <a:rPr lang="en-US" sz="1200" b="0" i="0" u="none" strike="noStrike" kern="1200" dirty="0">
                <a:solidFill>
                  <a:schemeClr val="tx1"/>
                </a:solidFill>
                <a:effectLst/>
                <a:latin typeface="+mn-lt"/>
                <a:ea typeface="+mn-ea"/>
                <a:cs typeface="+mn-cs"/>
              </a:rPr>
              <a:t>What level are your students? </a:t>
            </a:r>
          </a:p>
          <a:p>
            <a:pPr lvl="1" rtl="0" fontAlgn="base"/>
            <a:r>
              <a:rPr lang="en-US" sz="1200" b="0" i="0" u="none" strike="noStrike" kern="1200" dirty="0">
                <a:solidFill>
                  <a:schemeClr val="tx1"/>
                </a:solidFill>
                <a:effectLst/>
                <a:latin typeface="+mn-lt"/>
                <a:ea typeface="+mn-ea"/>
                <a:cs typeface="+mn-cs"/>
              </a:rPr>
              <a:t>Where do you do most of your instruction? </a:t>
            </a:r>
          </a:p>
          <a:p>
            <a:pPr lvl="1" rtl="0" fontAlgn="base"/>
            <a:r>
              <a:rPr lang="en-US" sz="1200" b="0" i="0" u="none" strike="noStrike" kern="1200" dirty="0">
                <a:solidFill>
                  <a:schemeClr val="tx1"/>
                </a:solidFill>
                <a:effectLst/>
                <a:latin typeface="+mn-lt"/>
                <a:ea typeface="+mn-ea"/>
                <a:cs typeface="+mn-cs"/>
              </a:rPr>
              <a:t>How can we move the balance of our instruction to more levels 3 and 4?</a:t>
            </a:r>
          </a:p>
          <a:p>
            <a:pPr marL="171450" lvl="0" indent="-171450" algn="l" rtl="0">
              <a:spcBef>
                <a:spcPts val="0"/>
              </a:spcBef>
              <a:spcAft>
                <a:spcPts val="0"/>
              </a:spcAft>
              <a:buClr>
                <a:schemeClr val="dk1"/>
              </a:buClr>
              <a:buSzPts val="1200"/>
              <a:buFont typeface="Arial"/>
              <a:buChar char="•"/>
            </a:pPr>
            <a:endParaRPr lang="en-US" dirty="0"/>
          </a:p>
          <a:p>
            <a:pPr marL="0" lvl="0" indent="0" algn="l" rtl="0">
              <a:spcBef>
                <a:spcPts val="0"/>
              </a:spcBef>
              <a:spcAft>
                <a:spcPts val="0"/>
              </a:spcAft>
              <a:buNone/>
            </a:pPr>
            <a:endParaRPr dirty="0"/>
          </a:p>
        </p:txBody>
      </p:sp>
      <p:sp>
        <p:nvSpPr>
          <p:cNvPr id="573" name="Google Shape;573;p43: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44: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Webb Level Link on DOE Webpage can be accessed to save printing.</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Look at the Webb Level document on the ELA Resource Page: (</a:t>
            </a:r>
            <a:r>
              <a:rPr lang="en-US" dirty="0">
                <a:hlinkClick r:id="rId3"/>
              </a:rPr>
              <a:t>https://doe.sd.gov/contentstandards/ELA-resources.aspx</a:t>
            </a:r>
            <a:r>
              <a:rPr lang="en-US" sz="1200" b="0" i="0" u="none" strike="noStrike" dirty="0">
                <a:solidFill>
                  <a:schemeClr val="dk1"/>
                </a:solidFill>
                <a:latin typeface="Calibri"/>
                <a:ea typeface="Calibri"/>
                <a:cs typeface="Calibri"/>
                <a:sym typeface="Calibri"/>
              </a:rPr>
              <a:t>) </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How does the Webb Leveling relate to the “Know, Understand, Do”</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What level is your instruction? </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What level are your students? </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Where do you do most of your instruction? </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How can we move the balance of our instruction to more levels 3 and 4?</a:t>
            </a:r>
            <a:endParaRPr dirty="0"/>
          </a:p>
          <a:p>
            <a:pPr marL="0" lvl="0" indent="0" algn="l" rtl="0">
              <a:spcBef>
                <a:spcPts val="0"/>
              </a:spcBef>
              <a:spcAft>
                <a:spcPts val="0"/>
              </a:spcAft>
              <a:buNone/>
            </a:pPr>
            <a:endParaRPr dirty="0"/>
          </a:p>
        </p:txBody>
      </p:sp>
      <p:sp>
        <p:nvSpPr>
          <p:cNvPr id="581" name="Google Shape;581;p44: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45: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Academic vocabulary is important for student learning and consistency from grade to grade in that vocabulary.</a:t>
            </a:r>
          </a:p>
          <a:p>
            <a:pPr marL="171450" lvl="0" indent="-171450" algn="l" rtl="0">
              <a:spcBef>
                <a:spcPts val="0"/>
              </a:spcBef>
              <a:spcAft>
                <a:spcPts val="0"/>
              </a:spcAft>
              <a:buFont typeface="Arial" panose="020B0604020202020204" pitchFamily="34" charset="0"/>
              <a:buChar char="•"/>
            </a:pPr>
            <a:r>
              <a:rPr lang="en-US" dirty="0"/>
              <a:t>On assessments, students are perplexed if academic language used is different from what they have heard in a classroom.</a:t>
            </a:r>
          </a:p>
          <a:p>
            <a:pPr marL="171450" lvl="0" indent="-171450" algn="l" rtl="0">
              <a:spcBef>
                <a:spcPts val="0"/>
              </a:spcBef>
              <a:spcAft>
                <a:spcPts val="0"/>
              </a:spcAft>
              <a:buFont typeface="Arial" panose="020B0604020202020204" pitchFamily="34" charset="0"/>
              <a:buChar char="•"/>
            </a:pPr>
            <a:r>
              <a:rPr lang="en-US" dirty="0"/>
              <a:t>Discussion by teachers have revolved around a consistent understanding of how some figurative language is used/defined from classroom to classroom.</a:t>
            </a:r>
          </a:p>
          <a:p>
            <a:pPr marL="0" lvl="0" indent="0" algn="l" rtl="0">
              <a:spcBef>
                <a:spcPts val="0"/>
              </a:spcBef>
              <a:spcAft>
                <a:spcPts val="0"/>
              </a:spcAft>
              <a:buNone/>
            </a:pPr>
            <a:endParaRPr dirty="0"/>
          </a:p>
        </p:txBody>
      </p:sp>
      <p:sp>
        <p:nvSpPr>
          <p:cNvPr id="587" name="Google Shape;587;p45: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46: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Option 1: Appendix C/15 Minute Puzzle Piecing the Unpacked Sections</a:t>
            </a:r>
            <a:r>
              <a:rPr lang="en-US" sz="1200" b="0" i="0" u="none" strike="noStrik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15 minutes these are the </a:t>
            </a:r>
            <a:r>
              <a:rPr lang="en-US" sz="1200" b="1" i="0" u="none" strike="noStrike" dirty="0">
                <a:solidFill>
                  <a:schemeClr val="dk1"/>
                </a:solidFill>
                <a:latin typeface="Calibri"/>
                <a:ea typeface="Calibri"/>
                <a:cs typeface="Calibri"/>
                <a:sym typeface="Calibri"/>
              </a:rPr>
              <a:t>main </a:t>
            </a:r>
            <a:r>
              <a:rPr lang="en-US" sz="1200" b="0" i="0" u="none" strike="noStrike" dirty="0">
                <a:solidFill>
                  <a:schemeClr val="dk1"/>
                </a:solidFill>
                <a:latin typeface="Calibri"/>
                <a:ea typeface="Calibri"/>
                <a:cs typeface="Calibri"/>
                <a:sym typeface="Calibri"/>
              </a:rPr>
              <a:t>sections to focus on:  Essential Questions, Student Friendly Language, </a:t>
            </a:r>
            <a:r>
              <a:rPr lang="en-US" sz="1200" b="1" i="0" u="none" strike="noStrike" dirty="0">
                <a:solidFill>
                  <a:schemeClr val="dk1"/>
                </a:solidFill>
                <a:latin typeface="Calibri"/>
                <a:ea typeface="Calibri"/>
                <a:cs typeface="Calibri"/>
                <a:sym typeface="Calibri"/>
              </a:rPr>
              <a:t>Relevance.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next slides will focus on each topic and provide guiding questions to use to start and/or guide discussions for your participants in small groups is suggested initially with a large group follow-up time.</a:t>
            </a:r>
            <a:endParaRPr dirty="0"/>
          </a:p>
          <a:p>
            <a:pPr marL="0" lvl="0" indent="0" algn="l" rtl="0">
              <a:spcBef>
                <a:spcPts val="0"/>
              </a:spcBef>
              <a:spcAft>
                <a:spcPts val="0"/>
              </a:spcAft>
              <a:buNone/>
            </a:pPr>
            <a:r>
              <a:rPr lang="en-US" dirty="0"/>
              <a:t>Use Slides 30/31 to assist with guiding questions for small/large group discussions and visual.</a:t>
            </a:r>
            <a:endParaRPr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594" name="Google Shape;594;p46: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7: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How might “We” use these skills in the real world?</a:t>
            </a:r>
            <a:endParaRPr dirty="0"/>
          </a:p>
          <a:p>
            <a:pPr marL="171450" lvl="0" indent="-171450" algn="l" rtl="0">
              <a:spcBef>
                <a:spcPts val="0"/>
              </a:spcBef>
              <a:spcAft>
                <a:spcPts val="0"/>
              </a:spcAft>
              <a:buFont typeface="Arial" panose="020B0604020202020204" pitchFamily="34" charset="0"/>
              <a:buChar char="•"/>
            </a:pPr>
            <a:r>
              <a:rPr lang="en-US" dirty="0"/>
              <a:t>Notice voice has shifted from I can/student friendly  to we/real world application for all needing this skill.</a:t>
            </a:r>
          </a:p>
          <a:p>
            <a:pPr marL="171450" lvl="0" indent="-171450" algn="l" rtl="0">
              <a:spcBef>
                <a:spcPts val="0"/>
              </a:spcBef>
              <a:spcAft>
                <a:spcPts val="0"/>
              </a:spcAft>
              <a:buFont typeface="Arial" panose="020B0604020202020204" pitchFamily="34" charset="0"/>
              <a:buChar char="•"/>
            </a:pPr>
            <a:r>
              <a:rPr lang="en-US" dirty="0"/>
              <a:t>Activity:  How might teachers and/or students create their own relevance statements?</a:t>
            </a:r>
            <a:endParaRPr dirty="0"/>
          </a:p>
        </p:txBody>
      </p:sp>
      <p:sp>
        <p:nvSpPr>
          <p:cNvPr id="602" name="Google Shape;602;p47: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48: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kern="1200" dirty="0">
                <a:solidFill>
                  <a:schemeClr val="tx1"/>
                </a:solidFill>
                <a:effectLst/>
                <a:latin typeface="+mn-lt"/>
                <a:ea typeface="+mn-ea"/>
                <a:cs typeface="+mn-cs"/>
              </a:rPr>
              <a:t>Guidance Document: Appendix </a:t>
            </a:r>
            <a:r>
              <a:rPr lang="en-US" sz="1200" b="1" i="0" u="none" strike="noStrike" kern="1200" dirty="0" err="1">
                <a:solidFill>
                  <a:schemeClr val="tx1"/>
                </a:solidFill>
                <a:effectLst/>
                <a:latin typeface="+mn-lt"/>
                <a:ea typeface="+mn-ea"/>
                <a:cs typeface="+mn-cs"/>
              </a:rPr>
              <a:t>F~Puzzle</a:t>
            </a:r>
            <a:r>
              <a:rPr lang="en-US" sz="1200" b="1" i="0" u="none" strike="noStrike" kern="1200" dirty="0">
                <a:solidFill>
                  <a:schemeClr val="tx1"/>
                </a:solidFill>
                <a:effectLst/>
                <a:latin typeface="+mn-lt"/>
                <a:ea typeface="+mn-ea"/>
                <a:cs typeface="+mn-cs"/>
              </a:rPr>
              <a:t> Piecing The Unpacked Sections (2-3 hours)</a:t>
            </a:r>
          </a:p>
          <a:p>
            <a:pPr marL="0" lvl="0" indent="0" algn="l" rtl="0">
              <a:spcBef>
                <a:spcPts val="0"/>
              </a:spcBef>
              <a:spcAft>
                <a:spcPts val="0"/>
              </a:spcAft>
              <a:buNone/>
            </a:pPr>
            <a:r>
              <a:rPr lang="en-US" sz="1200" b="1" i="0" u="none" strike="noStrike" kern="1200" dirty="0">
                <a:solidFill>
                  <a:schemeClr val="tx1"/>
                </a:solidFill>
                <a:effectLst/>
                <a:latin typeface="+mn-lt"/>
                <a:ea typeface="+mn-ea"/>
                <a:cs typeface="+mn-cs"/>
              </a:rPr>
              <a:t>Questions for the Relevance can be found throughout the time frames. </a:t>
            </a:r>
            <a:endParaRPr dirty="0"/>
          </a:p>
        </p:txBody>
      </p:sp>
      <p:sp>
        <p:nvSpPr>
          <p:cNvPr id="609" name="Google Shape;609;p48: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49: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ELA Resources: </a:t>
            </a:r>
            <a:r>
              <a:rPr lang="en-US" dirty="0">
                <a:hlinkClick r:id="rId3"/>
              </a:rPr>
              <a:t>https://doe.sd.gov/contentstandards/ELA-resources.aspx</a:t>
            </a:r>
            <a:endParaRPr lang="en-US" sz="1200" b="1"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Currently this section hosts the Unpacked Standards Toolkit and Guidance/Appendix document to assist districts with the standards/unpacked standards work.  Over the course of the year, updates will be made to this page.  Information will be sent out in the ELA Listserv-Thursday’s Tidbits to inform teachers of new additions to the page.</a:t>
            </a:r>
          </a:p>
          <a:p>
            <a:pPr marL="0" lvl="0" indent="0" algn="l" rtl="0">
              <a:spcBef>
                <a:spcPts val="0"/>
              </a:spcBef>
              <a:spcAft>
                <a:spcPts val="0"/>
              </a:spcAft>
              <a:buNone/>
            </a:pPr>
            <a:endParaRPr lang="en-US" sz="1200" b="0" i="0" u="none" strike="noStrike" dirty="0">
              <a:solidFill>
                <a:schemeClr val="dk1"/>
              </a:solidFill>
              <a:latin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cs typeface="Calibri"/>
                <a:sym typeface="Calibri"/>
              </a:rPr>
              <a:t>If teachers want to sign up for the ELA Listserv, an easy subscription link can be shared: </a:t>
            </a:r>
            <a:r>
              <a:rPr lang="en-US" dirty="0">
                <a:hlinkClick r:id="rId4"/>
              </a:rPr>
              <a:t>https://www.k12.sd.us/MailingList/DOELanguageArts</a:t>
            </a:r>
            <a:endParaRPr dirty="0"/>
          </a:p>
        </p:txBody>
      </p:sp>
      <p:sp>
        <p:nvSpPr>
          <p:cNvPr id="617" name="Google Shape;617;p49: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0:notes"/>
          <p:cNvSpPr txBox="1">
            <a:spLocks noGrp="1"/>
          </p:cNvSpPr>
          <p:nvPr>
            <p:ph type="body" idx="1"/>
          </p:nvPr>
        </p:nvSpPr>
        <p:spPr>
          <a:xfrm>
            <a:off x="701040" y="4415790"/>
            <a:ext cx="5608320" cy="41833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kern="1200" dirty="0">
                <a:solidFill>
                  <a:schemeClr val="tx1"/>
                </a:solidFill>
                <a:effectLst/>
                <a:latin typeface="+mn-lt"/>
                <a:ea typeface="+mn-ea"/>
                <a:cs typeface="+mn-cs"/>
              </a:rPr>
              <a:t>Achievement Level Descriptors: </a:t>
            </a:r>
            <a:r>
              <a:rPr lang="en-US" sz="1200" b="0" i="0" u="none" strike="noStrike" kern="1200" dirty="0">
                <a:solidFill>
                  <a:schemeClr val="tx1"/>
                </a:solidFill>
                <a:effectLst/>
                <a:latin typeface="+mn-lt"/>
                <a:ea typeface="+mn-ea"/>
                <a:cs typeface="+mn-cs"/>
              </a:rPr>
              <a:t> Their purpose is to properly assess students at the cluster level, give students opportunities to learn at this level, and give a good indication of how students will perform on standardized assessments within this cluster.</a:t>
            </a:r>
          </a:p>
          <a:p>
            <a:pPr marL="0" lvl="0" indent="0" algn="l" rtl="0">
              <a:spcBef>
                <a:spcPts val="0"/>
              </a:spcBef>
              <a:spcAft>
                <a:spcPts val="0"/>
              </a:spcAft>
              <a:buNone/>
            </a:pPr>
            <a:endParaRPr lang="en-US" sz="1200" b="0" i="0" u="none" strike="noStrike" kern="1200" dirty="0">
              <a:solidFill>
                <a:schemeClr val="tx1"/>
              </a:solidFill>
              <a:effectLst/>
              <a:latin typeface="+mn-lt"/>
              <a:ea typeface="+mn-ea"/>
              <a:cs typeface="+mn-cs"/>
            </a:endParaRPr>
          </a:p>
          <a:p>
            <a:pPr marL="171450" lvl="0" indent="-171450" algn="l" rtl="0">
              <a:spcBef>
                <a:spcPts val="0"/>
              </a:spcBef>
              <a:spcAft>
                <a:spcPts val="0"/>
              </a:spcAft>
              <a:buFont typeface="Arial" panose="020B0604020202020204" pitchFamily="34" charset="0"/>
              <a:buChar char="•"/>
            </a:pPr>
            <a:r>
              <a:rPr lang="en-US" sz="1200" b="0" i="0" u="none" strike="noStrike" kern="1200" dirty="0">
                <a:solidFill>
                  <a:schemeClr val="tx1"/>
                </a:solidFill>
                <a:effectLst/>
                <a:latin typeface="+mn-lt"/>
                <a:ea typeface="+mn-ea"/>
                <a:cs typeface="+mn-cs"/>
              </a:rPr>
              <a:t>This is a new addition to the unpacked documents that previously were used in ELA.</a:t>
            </a:r>
          </a:p>
          <a:p>
            <a:pPr marL="171450" lvl="0" indent="-171450" algn="l" rtl="0">
              <a:spcBef>
                <a:spcPts val="0"/>
              </a:spcBef>
              <a:spcAft>
                <a:spcPts val="0"/>
              </a:spcAft>
              <a:buFont typeface="Arial" panose="020B0604020202020204" pitchFamily="34" charset="0"/>
              <a:buChar char="•"/>
            </a:pPr>
            <a:r>
              <a:rPr lang="en-US" sz="1200" b="0" i="0" u="none" strike="noStrike" kern="1200" dirty="0">
                <a:solidFill>
                  <a:schemeClr val="tx1"/>
                </a:solidFill>
                <a:effectLst/>
                <a:latin typeface="+mn-lt"/>
                <a:ea typeface="+mn-ea"/>
                <a:cs typeface="+mn-cs"/>
              </a:rPr>
              <a:t>The wording focuses on just the standards indicated on each unpacked document.</a:t>
            </a:r>
          </a:p>
          <a:p>
            <a:pPr marL="171450" lvl="0" indent="-171450" algn="l" rtl="0">
              <a:spcBef>
                <a:spcPts val="0"/>
              </a:spcBef>
              <a:spcAft>
                <a:spcPts val="0"/>
              </a:spcAft>
              <a:buFont typeface="Arial" panose="020B0604020202020204" pitchFamily="34" charset="0"/>
              <a:buChar char="•"/>
            </a:pPr>
            <a:r>
              <a:rPr lang="en-US" sz="1200" b="0" i="0" u="none" strike="noStrike" kern="1200" dirty="0">
                <a:solidFill>
                  <a:schemeClr val="tx1"/>
                </a:solidFill>
                <a:effectLst/>
                <a:latin typeface="+mn-lt"/>
                <a:ea typeface="+mn-ea"/>
                <a:cs typeface="+mn-cs"/>
              </a:rPr>
              <a:t>To help develop an understanding of the scaffolding of skills, read Level 3 first, and then go to level 1 and then 2. This helps educators, students, and parents to understand the progression of learning that takes place to move from one level to the next. The level 4 shows the highest level of learning in the skills for the standards.</a:t>
            </a:r>
          </a:p>
          <a:p>
            <a:pPr marL="171450" lvl="0" indent="-171450" algn="l" rtl="0">
              <a:spcBef>
                <a:spcPts val="0"/>
              </a:spcBef>
              <a:spcAft>
                <a:spcPts val="0"/>
              </a:spcAft>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625" name="Google Shape;625;p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8: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sng" strike="noStrike" dirty="0">
                <a:solidFill>
                  <a:schemeClr val="dk1"/>
                </a:solidFill>
                <a:latin typeface="Calibri"/>
                <a:ea typeface="Calibri"/>
                <a:cs typeface="Calibri"/>
                <a:sym typeface="Calibri"/>
              </a:rPr>
              <a:t>Potential Activity for adopted ELA Standards:</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Have teachers read and annotate the introduction to the ELA standards, and then share with partner, small or large group their takeaways for the content standards changes and overall justifications for the changes made by the ELA work group. Either of the following documents could be used:</a:t>
            </a:r>
            <a:endParaRPr dirty="0"/>
          </a:p>
          <a:p>
            <a:pPr marL="171450" lvl="0" indent="-171450" algn="l" rtl="0">
              <a:spcBef>
                <a:spcPts val="0"/>
              </a:spcBef>
              <a:spcAft>
                <a:spcPts val="0"/>
              </a:spcAft>
              <a:buClr>
                <a:schemeClr val="dk1"/>
              </a:buClr>
              <a:buSzPts val="1200"/>
              <a:buFont typeface="Noto Sans Symbols"/>
              <a:buChar char="▪"/>
            </a:pPr>
            <a:r>
              <a:rPr lang="en-US" sz="1200" b="0" i="0" u="none" strike="noStrike" dirty="0">
                <a:solidFill>
                  <a:schemeClr val="dk1"/>
                </a:solidFill>
                <a:latin typeface="Calibri"/>
                <a:ea typeface="Calibri"/>
                <a:cs typeface="Calibri"/>
                <a:sym typeface="Calibri"/>
              </a:rPr>
              <a:t>Preface page 3 </a:t>
            </a:r>
            <a:endParaRPr dirty="0"/>
          </a:p>
          <a:p>
            <a:pPr marL="171450" lvl="0" indent="-171450" algn="l" rtl="0">
              <a:spcBef>
                <a:spcPts val="0"/>
              </a:spcBef>
              <a:spcAft>
                <a:spcPts val="0"/>
              </a:spcAft>
              <a:buClr>
                <a:schemeClr val="dk1"/>
              </a:buClr>
              <a:buSzPts val="1200"/>
              <a:buFont typeface="Noto Sans Symbols"/>
              <a:buChar char="▪"/>
            </a:pPr>
            <a:r>
              <a:rPr lang="en-US" sz="1200" b="0" i="0" u="none" strike="noStrike" dirty="0">
                <a:solidFill>
                  <a:schemeClr val="dk1"/>
                </a:solidFill>
                <a:latin typeface="Calibri"/>
                <a:ea typeface="Calibri"/>
                <a:cs typeface="Calibri"/>
                <a:sym typeface="Calibri"/>
              </a:rPr>
              <a:t>Introduction pages 7-9</a:t>
            </a:r>
          </a:p>
          <a:p>
            <a:pPr marL="0" lvl="0" indent="0" algn="l" rtl="0">
              <a:spcBef>
                <a:spcPts val="0"/>
              </a:spcBef>
              <a:spcAft>
                <a:spcPts val="0"/>
              </a:spcAft>
              <a:buClr>
                <a:schemeClr val="dk1"/>
              </a:buClr>
              <a:buSzPts val="1200"/>
              <a:buFont typeface="Noto Sans Symbols"/>
              <a:buNone/>
            </a:pPr>
            <a:endParaRPr dirty="0"/>
          </a:p>
          <a:p>
            <a:pPr marL="171450" lvl="0" indent="-95250" algn="l" rtl="0">
              <a:spcBef>
                <a:spcPts val="0"/>
              </a:spcBef>
              <a:spcAft>
                <a:spcPts val="0"/>
              </a:spcAft>
              <a:buClr>
                <a:schemeClr val="dk1"/>
              </a:buClr>
              <a:buSzPts val="1200"/>
              <a:buFont typeface="Noto Sans Symbols"/>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br>
              <a:rPr lang="en-US" sz="1200" b="0" i="0" u="none" strike="noStrike" dirty="0">
                <a:solidFill>
                  <a:schemeClr val="dk1"/>
                </a:solidFill>
                <a:latin typeface="Calibri"/>
                <a:ea typeface="Calibri"/>
                <a:cs typeface="Calibri"/>
                <a:sym typeface="Calibri"/>
              </a:rPr>
            </a:b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 I didn’t know if you had an introduction to the unpacked documents. Is there a write up that states why you unpacked at the cluster level, or the process that was used?</a:t>
            </a:r>
            <a:endParaRPr dirty="0"/>
          </a:p>
        </p:txBody>
      </p:sp>
      <p:sp>
        <p:nvSpPr>
          <p:cNvPr id="275" name="Google Shape;275;p8: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51: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rtl="0"/>
            <a:r>
              <a:rPr lang="en-US" sz="1200" b="1" i="0" u="none" strike="noStrike" kern="1200" dirty="0">
                <a:solidFill>
                  <a:schemeClr val="tx1"/>
                </a:solidFill>
                <a:effectLst/>
                <a:latin typeface="+mn-lt"/>
                <a:ea typeface="+mn-ea"/>
                <a:cs typeface="+mn-cs"/>
              </a:rPr>
              <a:t>Appendix </a:t>
            </a:r>
            <a:r>
              <a:rPr lang="en-US" sz="1200" b="1" i="0" u="none" strike="noStrike" kern="1200" dirty="0" err="1">
                <a:solidFill>
                  <a:schemeClr val="tx1"/>
                </a:solidFill>
                <a:effectLst/>
                <a:latin typeface="+mn-lt"/>
                <a:ea typeface="+mn-ea"/>
                <a:cs typeface="+mn-cs"/>
              </a:rPr>
              <a:t>F~Puzzle</a:t>
            </a:r>
            <a:r>
              <a:rPr lang="en-US" sz="1200" b="1" i="0" u="none" strike="noStrike" kern="1200" dirty="0">
                <a:solidFill>
                  <a:schemeClr val="tx1"/>
                </a:solidFill>
                <a:effectLst/>
                <a:latin typeface="+mn-lt"/>
                <a:ea typeface="+mn-ea"/>
                <a:cs typeface="+mn-cs"/>
              </a:rPr>
              <a:t> Piecing The Unpacked Sections (2-3 hours)</a:t>
            </a:r>
            <a:endParaRPr lang="en-US" b="0" dirty="0">
              <a:effectLst/>
            </a:endParaRPr>
          </a:p>
          <a:p>
            <a:br>
              <a:rPr lang="en-US" dirty="0"/>
            </a:br>
            <a:r>
              <a:rPr lang="en-US" b="1" dirty="0"/>
              <a:t>Extension Activity/Questions for this slide on Achievement Level Descriptors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After looking at the unpacked standards documents, think and discuss: </a:t>
            </a:r>
          </a:p>
          <a:p>
            <a:pPr rtl="0" fontAlgn="base"/>
            <a:r>
              <a:rPr lang="en-US" sz="1200" b="0" i="0" u="none" strike="noStrike" kern="1200" dirty="0">
                <a:solidFill>
                  <a:schemeClr val="tx1"/>
                </a:solidFill>
                <a:effectLst/>
                <a:latin typeface="+mn-lt"/>
                <a:ea typeface="+mn-ea"/>
                <a:cs typeface="+mn-cs"/>
              </a:rPr>
              <a:t>What are the gaps between what you </a:t>
            </a:r>
            <a:r>
              <a:rPr lang="en-US" sz="1200" b="1" i="1" u="none" strike="noStrike" kern="1200" dirty="0">
                <a:solidFill>
                  <a:schemeClr val="tx1"/>
                </a:solidFill>
                <a:effectLst/>
                <a:latin typeface="+mn-lt"/>
                <a:ea typeface="+mn-ea"/>
                <a:cs typeface="+mn-cs"/>
              </a:rPr>
              <a:t>are </a:t>
            </a:r>
            <a:r>
              <a:rPr lang="en-US" sz="1200" b="0" i="0" u="none" strike="noStrike" kern="1200" dirty="0">
                <a:solidFill>
                  <a:schemeClr val="tx1"/>
                </a:solidFill>
                <a:effectLst/>
                <a:latin typeface="+mn-lt"/>
                <a:ea typeface="+mn-ea"/>
                <a:cs typeface="+mn-cs"/>
              </a:rPr>
              <a:t>teaching and what you </a:t>
            </a:r>
            <a:r>
              <a:rPr lang="en-US" sz="1200" b="1" i="1" u="none" strike="noStrike" kern="1200" dirty="0">
                <a:solidFill>
                  <a:schemeClr val="tx1"/>
                </a:solidFill>
                <a:effectLst/>
                <a:latin typeface="+mn-lt"/>
                <a:ea typeface="+mn-ea"/>
                <a:cs typeface="+mn-cs"/>
              </a:rPr>
              <a:t>should be </a:t>
            </a:r>
            <a:r>
              <a:rPr lang="en-US" sz="1200" b="0" i="0" u="none" strike="noStrike" kern="1200" dirty="0">
                <a:solidFill>
                  <a:schemeClr val="tx1"/>
                </a:solidFill>
                <a:effectLst/>
                <a:latin typeface="+mn-lt"/>
                <a:ea typeface="+mn-ea"/>
                <a:cs typeface="+mn-cs"/>
              </a:rPr>
              <a:t>teaching?</a:t>
            </a:r>
          </a:p>
          <a:p>
            <a:pPr lvl="1" rtl="0" fontAlgn="base"/>
            <a:r>
              <a:rPr lang="en-US" sz="1200" b="0" i="0" u="none" strike="noStrike" kern="1200" dirty="0">
                <a:solidFill>
                  <a:schemeClr val="tx1"/>
                </a:solidFill>
                <a:effectLst/>
                <a:latin typeface="+mn-lt"/>
                <a:ea typeface="+mn-ea"/>
                <a:cs typeface="+mn-cs"/>
              </a:rPr>
              <a:t>How can we enhance student learning by more closely aligning lessons with the standards? </a:t>
            </a:r>
          </a:p>
          <a:p>
            <a:pPr lvl="1" rtl="0" fontAlgn="base"/>
            <a:r>
              <a:rPr lang="en-US" sz="1200" b="0" i="0" u="none" strike="noStrike" kern="1200" dirty="0">
                <a:solidFill>
                  <a:schemeClr val="tx1"/>
                </a:solidFill>
                <a:effectLst/>
                <a:latin typeface="+mn-lt"/>
                <a:ea typeface="+mn-ea"/>
                <a:cs typeface="+mn-cs"/>
              </a:rPr>
              <a:t>What have you learned/found that you can use to add to/revise what you already do to more explicitly build instruction based on the standards?</a:t>
            </a:r>
          </a:p>
          <a:p>
            <a:pPr lvl="1" rtl="0" fontAlgn="base"/>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Think and Discuss: </a:t>
            </a:r>
            <a:r>
              <a:rPr lang="en-US" sz="1200" b="0" i="0" u="none" strike="noStrike" kern="1200" dirty="0">
                <a:solidFill>
                  <a:schemeClr val="tx1"/>
                </a:solidFill>
                <a:effectLst/>
                <a:latin typeface="+mn-lt"/>
                <a:ea typeface="+mn-ea"/>
                <a:cs typeface="+mn-cs"/>
              </a:rPr>
              <a:t>What have you discovered that you can use to add to/revise lessons you teach to more explicitly build instruction based on the skills found in the standards/unpacked documents? </a:t>
            </a:r>
            <a:endParaRPr dirty="0"/>
          </a:p>
        </p:txBody>
      </p:sp>
      <p:sp>
        <p:nvSpPr>
          <p:cNvPr id="632" name="Google Shape;632;p51: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52: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sng" strike="noStrike" dirty="0">
                <a:solidFill>
                  <a:schemeClr val="dk1"/>
                </a:solidFill>
                <a:latin typeface="Calibri"/>
                <a:ea typeface="Calibri"/>
                <a:cs typeface="Calibri"/>
                <a:sym typeface="Calibri"/>
              </a:rPr>
              <a:t>This Reflective Questions could be used as:</a:t>
            </a:r>
            <a:endParaRPr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  reflective journal entry</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an exit slip at the end of the day</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 sticky note with one of their ideas to be shared and placed on a designated “parking lot”/bulletin board/chart paper </a:t>
            </a:r>
            <a:endParaRPr dirty="0"/>
          </a:p>
          <a:p>
            <a:pPr marL="171450" lvl="0" indent="-171450" algn="l" rtl="0">
              <a:spcBef>
                <a:spcPts val="0"/>
              </a:spcBef>
              <a:spcAft>
                <a:spcPts val="0"/>
              </a:spcAft>
              <a:buClr>
                <a:schemeClr val="dk1"/>
              </a:buClr>
              <a:buSzPts val="1200"/>
              <a:buFont typeface="Arial"/>
              <a:buChar char="•"/>
            </a:pPr>
            <a:r>
              <a:rPr lang="en-US" sz="1200" b="1" i="0" u="none" strike="noStrike" dirty="0">
                <a:solidFill>
                  <a:schemeClr val="dk1"/>
                </a:solidFill>
                <a:latin typeface="Calibri"/>
                <a:ea typeface="Calibri"/>
                <a:cs typeface="Calibri"/>
                <a:sym typeface="Calibri"/>
              </a:rPr>
              <a:t>See PPT Slide 61 for a sharing out verbally</a:t>
            </a:r>
            <a:endParaRPr dirty="0"/>
          </a:p>
          <a:p>
            <a:pPr marL="0" lvl="0" indent="0" algn="l" rtl="0">
              <a:spcBef>
                <a:spcPts val="0"/>
              </a:spcBef>
              <a:spcAft>
                <a:spcPts val="0"/>
              </a:spcAft>
              <a:buNone/>
            </a:pPr>
            <a:endParaRPr dirty="0"/>
          </a:p>
        </p:txBody>
      </p:sp>
      <p:sp>
        <p:nvSpPr>
          <p:cNvPr id="640" name="Google Shape;640;p52: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53: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Follow up to PPT Slide # 60/61</a:t>
            </a:r>
            <a:r>
              <a:rPr lang="en-US" sz="1200" b="0" i="0" u="none" strike="noStrike" dirty="0">
                <a:solidFill>
                  <a:schemeClr val="dk1"/>
                </a:solidFill>
                <a:latin typeface="Calibri"/>
                <a:ea typeface="Calibri"/>
                <a:cs typeface="Calibri"/>
                <a:sym typeface="Calibri"/>
              </a:rPr>
              <a:t>Question: After looking at the unpacked standards documents, </a:t>
            </a:r>
            <a:r>
              <a:rPr lang="en-US" sz="1200" b="1" i="0" u="none" strike="noStrike" dirty="0">
                <a:solidFill>
                  <a:schemeClr val="dk1"/>
                </a:solidFill>
                <a:latin typeface="Calibri"/>
                <a:ea typeface="Calibri"/>
                <a:cs typeface="Calibri"/>
                <a:sym typeface="Calibri"/>
              </a:rPr>
              <a:t>think and discuss: </a:t>
            </a:r>
            <a:r>
              <a:rPr lang="en-US" sz="1200" b="0" i="0" u="none" strike="noStrike" dirty="0">
                <a:solidFill>
                  <a:schemeClr val="dk1"/>
                </a:solidFill>
                <a:latin typeface="Calibri"/>
                <a:ea typeface="Calibri"/>
                <a:cs typeface="Calibri"/>
                <a:sym typeface="Calibri"/>
              </a:rPr>
              <a:t>What have you discovered that you can use to add to/revise lessons you teach to more explicitly build instruction based on the skills found in the standards/unpacked documents?  </a:t>
            </a:r>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 </a:t>
            </a:r>
            <a:r>
              <a:rPr lang="en-US" sz="1200" b="1" i="0" u="none" strike="noStrike" dirty="0">
                <a:solidFill>
                  <a:schemeClr val="dk1"/>
                </a:solidFill>
                <a:latin typeface="Calibri"/>
                <a:ea typeface="Calibri"/>
                <a:cs typeface="Calibri"/>
                <a:sym typeface="Calibri"/>
              </a:rPr>
              <a:t>Slide 63/Talk Amongst Yourselves </a:t>
            </a:r>
            <a:r>
              <a:rPr lang="en-US" sz="1200" b="0" i="0" u="none" strike="noStrike" dirty="0">
                <a:solidFill>
                  <a:schemeClr val="dk1"/>
                </a:solidFill>
                <a:latin typeface="Calibri"/>
                <a:ea typeface="Calibri"/>
                <a:cs typeface="Calibri"/>
                <a:sym typeface="Calibri"/>
              </a:rPr>
              <a:t>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sng" strike="noStrike" dirty="0">
                <a:solidFill>
                  <a:schemeClr val="dk1"/>
                </a:solidFill>
                <a:latin typeface="Calibri"/>
                <a:ea typeface="Calibri"/>
                <a:cs typeface="Calibri"/>
                <a:sym typeface="Calibri"/>
              </a:rPr>
              <a:t>Reflective Questions could be used as:</a:t>
            </a:r>
            <a:endParaRPr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 share out with partner, or team before they end this section (or 15 minute meeting)</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Participants could share at their table and then designate 2 people to move to the next table to share out their ideas. A way to allow more people to share with others vs. just their team.</a:t>
            </a:r>
            <a:endParaRPr dirty="0"/>
          </a:p>
          <a:p>
            <a:pPr marL="171450" lvl="0" indent="-95250" algn="l" rtl="0">
              <a:spcBef>
                <a:spcPts val="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648" name="Google Shape;648;p53: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Unpacked Documents for 6-12 Literacy in History/Social Studies, Science, and Technical Subjects  </a:t>
            </a:r>
          </a:p>
          <a:p>
            <a:r>
              <a:rPr lang="en-US" dirty="0"/>
              <a:t>PPT Slides 64-73</a:t>
            </a:r>
          </a:p>
          <a:p>
            <a:pPr marL="171450" indent="-171450">
              <a:buFont typeface="Arial" panose="020B0604020202020204" pitchFamily="34" charset="0"/>
              <a:buChar char="•"/>
            </a:pPr>
            <a:r>
              <a:rPr lang="en-US" dirty="0"/>
              <a:t>These slides can be used to review the same components found in the K-12 ELA slides.</a:t>
            </a:r>
          </a:p>
          <a:p>
            <a:pPr marL="171450" indent="-171450">
              <a:buFont typeface="Arial" panose="020B0604020202020204" pitchFamily="34" charset="0"/>
              <a:buChar char="•"/>
            </a:pPr>
            <a:r>
              <a:rPr lang="en-US" dirty="0"/>
              <a:t>The same Questions/Appendixes from the guidance document can be used for these slides.</a:t>
            </a:r>
          </a:p>
          <a:p>
            <a:pPr marL="171450" indent="-171450">
              <a:buFont typeface="Arial" panose="020B0604020202020204" pitchFamily="34" charset="0"/>
              <a:buChar char="•"/>
            </a:pPr>
            <a:r>
              <a:rPr lang="en-US" dirty="0"/>
              <a:t>Areas to note for these content areas is that the language found in these standards may have some reading/writing also found in the ELA, but a group of content educators also reviewed the standards and unpacked documents to ensure that language/vocabulary from these contents would be present in the unpacked work.</a:t>
            </a:r>
          </a:p>
          <a:p>
            <a:pPr marL="171450" indent="-171450">
              <a:buFont typeface="Arial" panose="020B0604020202020204" pitchFamily="34" charset="0"/>
              <a:buChar char="•"/>
            </a:pPr>
            <a:r>
              <a:rPr lang="en-US" dirty="0"/>
              <a:t>Also note that these unpacked documents have the new 11-12.RST.1 numbering that should be used on lesson plans/syllabus information.</a:t>
            </a:r>
          </a:p>
        </p:txBody>
      </p:sp>
      <p:sp>
        <p:nvSpPr>
          <p:cNvPr id="4" name="Slide Number Placeholder 3"/>
          <p:cNvSpPr>
            <a:spLocks noGrp="1"/>
          </p:cNvSpPr>
          <p:nvPr>
            <p:ph type="sldNum" sz="quarter" idx="5"/>
          </p:nvPr>
        </p:nvSpPr>
        <p:spPr/>
        <p:txBody>
          <a:bodyPr/>
          <a:lstStyle/>
          <a:p>
            <a:fld id="{7E71926E-82D2-4752-8ABE-4E4A7EBEBBD2}" type="slidenum">
              <a:rPr lang="en-US" smtClean="0"/>
              <a:t>64</a:t>
            </a:fld>
            <a:endParaRPr lang="en-US"/>
          </a:p>
        </p:txBody>
      </p:sp>
    </p:spTree>
    <p:extLst>
      <p:ext uri="{BB962C8B-B14F-4D97-AF65-F5344CB8AC3E}">
        <p14:creationId xmlns:p14="http://schemas.microsoft.com/office/powerpoint/2010/main" val="35486159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 standards are not shown in isolation….standards seem overwhelming to teachers with SOOO many; however, many are clustered together when taught, so the templates reflect this forward thinking in how to teach/attack the many standards skills.</a:t>
            </a:r>
          </a:p>
          <a:p>
            <a:endParaRPr lang="en-US" dirty="0"/>
          </a:p>
          <a:p>
            <a:r>
              <a:rPr lang="en-US" dirty="0"/>
              <a:t>Key Ideas &amp; Details</a:t>
            </a:r>
          </a:p>
          <a:p>
            <a:r>
              <a:rPr lang="en-US" dirty="0"/>
              <a:t>Craft &amp; Structure</a:t>
            </a:r>
          </a:p>
          <a:p>
            <a:r>
              <a:rPr lang="en-US" dirty="0"/>
              <a:t>Integration of knowledge</a:t>
            </a:r>
          </a:p>
          <a:p>
            <a:r>
              <a:rPr lang="en-US" dirty="0"/>
              <a:t>Range of reading and level of text complexity</a:t>
            </a:r>
          </a:p>
          <a:p>
            <a:endParaRPr lang="en-US" dirty="0"/>
          </a:p>
        </p:txBody>
      </p:sp>
      <p:sp>
        <p:nvSpPr>
          <p:cNvPr id="4" name="Slide Number Placeholder 3"/>
          <p:cNvSpPr>
            <a:spLocks noGrp="1"/>
          </p:cNvSpPr>
          <p:nvPr>
            <p:ph type="sldNum" sz="quarter" idx="10"/>
          </p:nvPr>
        </p:nvSpPr>
        <p:spPr/>
        <p:txBody>
          <a:bodyPr/>
          <a:lstStyle/>
          <a:p>
            <a:fld id="{7E71926E-82D2-4752-8ABE-4E4A7EBEBBD2}" type="slidenum">
              <a:rPr lang="en-US" smtClean="0"/>
              <a:t>65</a:t>
            </a:fld>
            <a:endParaRPr lang="en-US"/>
          </a:p>
        </p:txBody>
      </p:sp>
    </p:spTree>
    <p:extLst>
      <p:ext uri="{BB962C8B-B14F-4D97-AF65-F5344CB8AC3E}">
        <p14:creationId xmlns:p14="http://schemas.microsoft.com/office/powerpoint/2010/main" val="4405858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talk with your partner your thoughts about this addition to the unpacked template.</a:t>
            </a:r>
          </a:p>
          <a:p>
            <a:r>
              <a:rPr lang="en-US" dirty="0"/>
              <a:t>Share how you would use these pieces in your classroom with students, with parents, within lesson planning itself.</a:t>
            </a:r>
          </a:p>
        </p:txBody>
      </p:sp>
      <p:sp>
        <p:nvSpPr>
          <p:cNvPr id="4" name="Slide Number Placeholder 3"/>
          <p:cNvSpPr>
            <a:spLocks noGrp="1"/>
          </p:cNvSpPr>
          <p:nvPr>
            <p:ph type="sldNum" sz="quarter" idx="10"/>
          </p:nvPr>
        </p:nvSpPr>
        <p:spPr/>
        <p:txBody>
          <a:bodyPr/>
          <a:lstStyle/>
          <a:p>
            <a:fld id="{7E71926E-82D2-4752-8ABE-4E4A7EBEBBD2}" type="slidenum">
              <a:rPr lang="en-US" smtClean="0"/>
              <a:t>66</a:t>
            </a:fld>
            <a:endParaRPr lang="en-US"/>
          </a:p>
        </p:txBody>
      </p:sp>
    </p:spTree>
    <p:extLst>
      <p:ext uri="{BB962C8B-B14F-4D97-AF65-F5344CB8AC3E}">
        <p14:creationId xmlns:p14="http://schemas.microsoft.com/office/powerpoint/2010/main" val="881380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Center/bold is the standard being taught; others show the progression</a:t>
            </a:r>
          </a:p>
          <a:p>
            <a:r>
              <a:rPr lang="en-US" dirty="0"/>
              <a:t>Vertical progressions/grade-band conversations were essential in both the writing and unpacking of the standards.</a:t>
            </a:r>
            <a:br>
              <a:rPr lang="en-US" dirty="0"/>
            </a:br>
            <a:r>
              <a:rPr lang="en-US" dirty="0"/>
              <a:t>This helps students/parents/teachers see the progression of skills and to where students should be growing or moving towards.</a:t>
            </a:r>
          </a:p>
          <a:p>
            <a:r>
              <a:rPr lang="en-US" dirty="0"/>
              <a:t>For those doing multi-age classrooms, or personalized learning, these progressions allow movement in lesson planning/students understanding of skills expected, taught, learned for them to progress to next level.</a:t>
            </a:r>
          </a:p>
          <a:p>
            <a:endParaRPr lang="en-US" dirty="0"/>
          </a:p>
        </p:txBody>
      </p:sp>
      <p:sp>
        <p:nvSpPr>
          <p:cNvPr id="4" name="Slide Number Placeholder 3"/>
          <p:cNvSpPr>
            <a:spLocks noGrp="1"/>
          </p:cNvSpPr>
          <p:nvPr>
            <p:ph type="sldNum" sz="quarter" idx="10"/>
          </p:nvPr>
        </p:nvSpPr>
        <p:spPr/>
        <p:txBody>
          <a:bodyPr/>
          <a:lstStyle/>
          <a:p>
            <a:fld id="{7E71926E-82D2-4752-8ABE-4E4A7EBEBBD2}" type="slidenum">
              <a:rPr lang="en-US" smtClean="0"/>
              <a:t>67</a:t>
            </a:fld>
            <a:endParaRPr lang="en-US"/>
          </a:p>
        </p:txBody>
      </p:sp>
    </p:spTree>
    <p:extLst>
      <p:ext uri="{BB962C8B-B14F-4D97-AF65-F5344CB8AC3E}">
        <p14:creationId xmlns:p14="http://schemas.microsoft.com/office/powerpoint/2010/main" val="1146431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Separated by standards to show each one individually and within the cluster</a:t>
            </a:r>
          </a:p>
          <a:p>
            <a:r>
              <a:rPr lang="en-US" dirty="0"/>
              <a:t>Know---Understand---Do    provides assistance in what is to be taught/learned/assessed for mastery of skills</a:t>
            </a:r>
          </a:p>
          <a:p>
            <a:endParaRPr lang="en-US" dirty="0"/>
          </a:p>
        </p:txBody>
      </p:sp>
      <p:sp>
        <p:nvSpPr>
          <p:cNvPr id="4" name="Slide Number Placeholder 3"/>
          <p:cNvSpPr>
            <a:spLocks noGrp="1"/>
          </p:cNvSpPr>
          <p:nvPr>
            <p:ph type="sldNum" sz="quarter" idx="10"/>
          </p:nvPr>
        </p:nvSpPr>
        <p:spPr/>
        <p:txBody>
          <a:bodyPr/>
          <a:lstStyle/>
          <a:p>
            <a:fld id="{7E71926E-82D2-4752-8ABE-4E4A7EBEBBD2}" type="slidenum">
              <a:rPr lang="en-US" smtClean="0"/>
              <a:t>68</a:t>
            </a:fld>
            <a:endParaRPr lang="en-US"/>
          </a:p>
        </p:txBody>
      </p:sp>
    </p:spTree>
    <p:extLst>
      <p:ext uri="{BB962C8B-B14F-4D97-AF65-F5344CB8AC3E}">
        <p14:creationId xmlns:p14="http://schemas.microsoft.com/office/powerpoint/2010/main" val="28141049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I can statements to clearly identify what students should be doing within each standard/cluster</a:t>
            </a:r>
          </a:p>
          <a:p>
            <a:endParaRPr lang="en-US" dirty="0"/>
          </a:p>
        </p:txBody>
      </p:sp>
      <p:sp>
        <p:nvSpPr>
          <p:cNvPr id="4" name="Slide Number Placeholder 3"/>
          <p:cNvSpPr>
            <a:spLocks noGrp="1"/>
          </p:cNvSpPr>
          <p:nvPr>
            <p:ph type="sldNum" sz="quarter" idx="10"/>
          </p:nvPr>
        </p:nvSpPr>
        <p:spPr/>
        <p:txBody>
          <a:bodyPr/>
          <a:lstStyle/>
          <a:p>
            <a:fld id="{7E71926E-82D2-4752-8ABE-4E4A7EBEBBD2}" type="slidenum">
              <a:rPr lang="en-US" smtClean="0"/>
              <a:t>69</a:t>
            </a:fld>
            <a:endParaRPr lang="en-US"/>
          </a:p>
        </p:txBody>
      </p:sp>
    </p:spTree>
    <p:extLst>
      <p:ext uri="{BB962C8B-B14F-4D97-AF65-F5344CB8AC3E}">
        <p14:creationId xmlns:p14="http://schemas.microsoft.com/office/powerpoint/2010/main" val="16132373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71926E-82D2-4752-8ABE-4E4A7EBEBBD2}" type="slidenum">
              <a:rPr lang="en-US" smtClean="0"/>
              <a:t>70</a:t>
            </a:fld>
            <a:endParaRPr lang="en-US"/>
          </a:p>
        </p:txBody>
      </p:sp>
    </p:spTree>
    <p:extLst>
      <p:ext uri="{BB962C8B-B14F-4D97-AF65-F5344CB8AC3E}">
        <p14:creationId xmlns:p14="http://schemas.microsoft.com/office/powerpoint/2010/main" val="632960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9: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342900" lvl="0" indent="-266700" algn="l" rtl="0">
              <a:lnSpc>
                <a:spcPct val="115000"/>
              </a:lnSpc>
              <a:spcBef>
                <a:spcPts val="0"/>
              </a:spcBef>
              <a:spcAft>
                <a:spcPts val="0"/>
              </a:spcAft>
              <a:buClr>
                <a:schemeClr val="dk1"/>
              </a:buClr>
              <a:buSzPts val="1200"/>
              <a:buFont typeface="Noto Sans Symbols"/>
              <a:buNone/>
            </a:pPr>
            <a:r>
              <a:rPr lang="en-US" sz="1200" dirty="0">
                <a:solidFill>
                  <a:srgbClr val="000000"/>
                </a:solidFill>
                <a:latin typeface="Calibri"/>
                <a:ea typeface="Calibri"/>
                <a:cs typeface="Calibri"/>
                <a:sym typeface="Calibri"/>
              </a:rPr>
              <a:t>The slide briefly overviews a few key notable changes.</a:t>
            </a:r>
          </a:p>
          <a:p>
            <a:pPr marL="342900" lvl="0" indent="-266700" algn="l" rtl="0">
              <a:lnSpc>
                <a:spcPct val="115000"/>
              </a:lnSpc>
              <a:spcBef>
                <a:spcPts val="0"/>
              </a:spcBef>
              <a:spcAft>
                <a:spcPts val="0"/>
              </a:spcAft>
              <a:buClr>
                <a:schemeClr val="dk1"/>
              </a:buClr>
              <a:buSzPts val="1200"/>
              <a:buFont typeface="Noto Sans Symbols"/>
              <a:buNone/>
            </a:pPr>
            <a:r>
              <a:rPr lang="en-US" sz="1200" dirty="0">
                <a:solidFill>
                  <a:srgbClr val="000000"/>
                </a:solidFill>
                <a:latin typeface="Calibri"/>
                <a:ea typeface="Calibri"/>
                <a:cs typeface="Calibri"/>
                <a:sym typeface="Calibri"/>
              </a:rPr>
              <a:t>The ELA Standards Revision Summary document provides additional information on the changes at each level K-12 and in the 6-12 Literacy Standards in history/social studies, science, and technical subjects.</a:t>
            </a:r>
            <a:endParaRPr dirty="0"/>
          </a:p>
          <a:p>
            <a:pPr marL="0" lvl="0" indent="0" algn="l" rtl="0">
              <a:spcBef>
                <a:spcPts val="0"/>
              </a:spcBef>
              <a:spcAft>
                <a:spcPts val="0"/>
              </a:spcAft>
              <a:buNone/>
            </a:pPr>
            <a:endParaRPr dirty="0"/>
          </a:p>
        </p:txBody>
      </p:sp>
      <p:sp>
        <p:nvSpPr>
          <p:cNvPr id="282" name="Google Shape;282;p9: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might “We” use these skills in the real world?</a:t>
            </a:r>
          </a:p>
          <a:p>
            <a:r>
              <a:rPr lang="en-US" dirty="0"/>
              <a:t>Notice voice has shifted from I can/student friendly    to we/real world application for all needing this skill</a:t>
            </a:r>
          </a:p>
        </p:txBody>
      </p:sp>
      <p:sp>
        <p:nvSpPr>
          <p:cNvPr id="4" name="Slide Number Placeholder 3"/>
          <p:cNvSpPr>
            <a:spLocks noGrp="1"/>
          </p:cNvSpPr>
          <p:nvPr>
            <p:ph type="sldNum" sz="quarter" idx="10"/>
          </p:nvPr>
        </p:nvSpPr>
        <p:spPr/>
        <p:txBody>
          <a:bodyPr/>
          <a:lstStyle/>
          <a:p>
            <a:fld id="{7E71926E-82D2-4752-8ABE-4E4A7EBEBBD2}" type="slidenum">
              <a:rPr lang="en-US" smtClean="0"/>
              <a:t>71</a:t>
            </a:fld>
            <a:endParaRPr lang="en-US"/>
          </a:p>
        </p:txBody>
      </p:sp>
    </p:spTree>
    <p:extLst>
      <p:ext uri="{BB962C8B-B14F-4D97-AF65-F5344CB8AC3E}">
        <p14:creationId xmlns:p14="http://schemas.microsoft.com/office/powerpoint/2010/main" val="10187257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49: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Resources: </a:t>
            </a:r>
            <a:r>
              <a:rPr lang="en-US" sz="1200" b="0" i="0" u="none" strike="noStrike">
                <a:solidFill>
                  <a:schemeClr val="dk1"/>
                </a:solidFill>
                <a:latin typeface="Calibri"/>
                <a:ea typeface="Calibri"/>
                <a:cs typeface="Calibri"/>
                <a:sym typeface="Calibri"/>
              </a:rPr>
              <a:t>This section is being vetted by the DOE currently, but there will be ample resources provided. Check back to the DOE website for updates. </a:t>
            </a:r>
            <a:endParaRPr/>
          </a:p>
        </p:txBody>
      </p:sp>
      <p:sp>
        <p:nvSpPr>
          <p:cNvPr id="617" name="Google Shape;617;p49: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71926E-82D2-4752-8ABE-4E4A7EBEBBD2}" type="slidenum">
              <a:rPr lang="en-US" smtClean="0"/>
              <a:t>73</a:t>
            </a:fld>
            <a:endParaRPr lang="en-US"/>
          </a:p>
        </p:txBody>
      </p:sp>
    </p:spTree>
    <p:extLst>
      <p:ext uri="{BB962C8B-B14F-4D97-AF65-F5344CB8AC3E}">
        <p14:creationId xmlns:p14="http://schemas.microsoft.com/office/powerpoint/2010/main" val="22063905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6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62: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Accreditation Connections: (It’s NOT one more thing----it connects ALL initiatives throughout an educator’s year)</a:t>
            </a:r>
          </a:p>
          <a:p>
            <a:pPr marL="0" lvl="0" indent="0" algn="l" rtl="0">
              <a:spcBef>
                <a:spcPts val="0"/>
              </a:spcBef>
              <a:spcAft>
                <a:spcPts val="0"/>
              </a:spcAft>
              <a:buNone/>
            </a:pPr>
            <a:r>
              <a:rPr lang="en-US" b="1" dirty="0"/>
              <a:t>Slides 75-78  </a:t>
            </a:r>
            <a:r>
              <a:rPr lang="en-US" dirty="0"/>
              <a:t>Review the questions used for the Teaching Standards/evidence part of the accreditation review process districts complete.</a:t>
            </a:r>
          </a:p>
          <a:p>
            <a:pPr marL="0" lvl="0" indent="0" algn="l" rtl="0">
              <a:spcBef>
                <a:spcPts val="0"/>
              </a:spcBef>
              <a:spcAft>
                <a:spcPts val="0"/>
              </a:spcAft>
              <a:buNone/>
            </a:pPr>
            <a:r>
              <a:rPr lang="en-US" dirty="0"/>
              <a:t>These are optional slides that can help to guide conversations as districts discuss both accreditation evidence, and also, how lesson plans are created to ensure that all students are learning skills required at each grade level.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Slides 79-88 </a:t>
            </a:r>
            <a:r>
              <a:rPr lang="en-US" dirty="0"/>
              <a:t>provide some examples of lesson plans submitted for review and in the NOTES section of each slide are some questions to ponder and use in discussions. The goal is to provide some slides to assist district in hosting conversations about how to use the unpacked standards to help ensure skills are being taught to the depth and rigor required.  Some districts are having conversations about the template they use, what they select to be included, and reviewing the unpacked documents for some guidance.</a:t>
            </a:r>
          </a:p>
          <a:p>
            <a:pPr marL="0" lvl="0" indent="0" algn="l" rtl="0">
              <a:spcBef>
                <a:spcPts val="0"/>
              </a:spcBef>
              <a:spcAft>
                <a:spcPts val="0"/>
              </a:spcAft>
              <a:buNone/>
            </a:pPr>
            <a:r>
              <a:rPr lang="en-US" dirty="0" err="1"/>
              <a:t>Accrediation</a:t>
            </a:r>
            <a:r>
              <a:rPr lang="en-US" dirty="0"/>
              <a:t> conversations can review the slides for discussions that connect to both the evidence needed and the understanding to answer question 1 &amp; 2 in the review process.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38" name="Google Shape;738;p62: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6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63: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Question # 1 </a:t>
            </a:r>
            <a:r>
              <a:rPr lang="en-US" dirty="0"/>
              <a:t>focuses on the “What” as in what is being taught and the timeline that “What” is being implemented. The slide provides possible evidence.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Utilize the 2 Accreditation Questions to help Administrators/Teachers contemplate why the standards/unpacked documents play a role in their work with the review process, teacher evaluation/walk-</a:t>
            </a:r>
            <a:r>
              <a:rPr lang="en-US" dirty="0" err="1"/>
              <a:t>thrus</a:t>
            </a:r>
            <a:r>
              <a:rPr lang="en-US" dirty="0"/>
              <a:t> (Danielson Framework).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 district goal could include discussions to assist in understanding the connections and importance for PD time to discuss, share, cross-over conversations between contents to understand the value of skills taught across K-12.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endParaRPr dirty="0"/>
          </a:p>
        </p:txBody>
      </p:sp>
      <p:sp>
        <p:nvSpPr>
          <p:cNvPr id="744" name="Google Shape;744;p63: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6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64: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Question # 2: </a:t>
            </a:r>
            <a:r>
              <a:rPr lang="en-US" sz="1200" b="0" i="0" u="none" strike="noStrike" dirty="0">
                <a:solidFill>
                  <a:schemeClr val="dk1"/>
                </a:solidFill>
                <a:latin typeface="Calibri"/>
                <a:ea typeface="Calibri"/>
                <a:cs typeface="Calibri"/>
                <a:sym typeface="Calibri"/>
              </a:rPr>
              <a:t>This is asking for the “HOW” the standards/skills are being taught in the classroom. The evidence provided does not just list the “what” but provides insight into “how” the skills are taught to students, “how” engagement is occurring, and how skills are assessed to ensure learning is occurring</a:t>
            </a:r>
            <a:r>
              <a:rPr lang="en-US" sz="1200" b="1" i="0" u="none" strike="noStrike" dirty="0">
                <a:solidFill>
                  <a:schemeClr val="dk1"/>
                </a:solidFill>
                <a:latin typeface="Calibri"/>
                <a:ea typeface="Calibri"/>
                <a:cs typeface="Calibri"/>
                <a:sym typeface="Calibri"/>
              </a:rPr>
              <a:t>.</a:t>
            </a:r>
          </a:p>
          <a:p>
            <a:pPr marL="0" lvl="0" indent="0" algn="l" rtl="0">
              <a:spcBef>
                <a:spcPts val="0"/>
              </a:spcBef>
              <a:spcAft>
                <a:spcPts val="0"/>
              </a:spcAft>
              <a:buNone/>
            </a:pPr>
            <a:endParaRPr lang="en-US" sz="1200" b="1"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Evidence requirements: </a:t>
            </a:r>
            <a:r>
              <a:rPr lang="en-US" sz="1200" b="0" i="0" u="none" strike="noStrike" dirty="0">
                <a:solidFill>
                  <a:schemeClr val="dk1"/>
                </a:solidFill>
                <a:latin typeface="Calibri"/>
                <a:ea typeface="Calibri"/>
                <a:cs typeface="Calibri"/>
                <a:sym typeface="Calibri"/>
              </a:rPr>
              <a:t>(4 pieces of evidence per district) </a:t>
            </a:r>
            <a:endParaRPr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Upload evidence from </a:t>
            </a:r>
            <a:r>
              <a:rPr lang="en-US" sz="1200" b="0" i="0" u="none" strike="noStrike" dirty="0">
                <a:solidFill>
                  <a:schemeClr val="dk1"/>
                </a:solidFill>
                <a:latin typeface="Calibri"/>
                <a:ea typeface="Calibri"/>
                <a:cs typeface="Calibri"/>
                <a:sym typeface="Calibri"/>
              </a:rPr>
              <a:t>three of the four core content areas (English language arts, math, science, social studies) and at least one non-core content area. </a:t>
            </a:r>
            <a:endParaRPr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Evidence should represent grade-bands K-5, 6-8, and 9-12. </a:t>
            </a:r>
            <a:r>
              <a:rPr lang="en-US" sz="1200" b="0" i="0" u="none" strike="noStrike" dirty="0">
                <a:solidFill>
                  <a:schemeClr val="dk1"/>
                </a:solidFill>
                <a:latin typeface="Calibri"/>
                <a:ea typeface="Calibri"/>
                <a:cs typeface="Calibri"/>
                <a:sym typeface="Calibri"/>
              </a:rPr>
              <a:t>Label which grade band (e.g. k-5, 6-8, 9-12) each piece of evidence is from, again, each grade-band should be represented at least once. Only four pieces of evidence per district are required. </a:t>
            </a:r>
            <a:endParaRPr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Examples of evidence include, but are not limited to: </a:t>
            </a:r>
            <a:r>
              <a:rPr lang="en-US" sz="1200" b="0" i="0" u="none" strike="noStrike" dirty="0">
                <a:solidFill>
                  <a:schemeClr val="dk1"/>
                </a:solidFill>
                <a:latin typeface="Calibri"/>
                <a:ea typeface="Calibri"/>
                <a:cs typeface="Calibri"/>
                <a:sym typeface="Calibri"/>
              </a:rPr>
              <a:t>blueprint, units of instruction, scope and sequence, or curriculum plan/map, in-depth lesson plans. Keep in mind that some pieces of evidence may not address both questions. </a:t>
            </a:r>
            <a:endParaRPr dirty="0"/>
          </a:p>
        </p:txBody>
      </p:sp>
      <p:sp>
        <p:nvSpPr>
          <p:cNvPr id="752" name="Google Shape;752;p64: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68: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would convince you if you were reviewing lesson plans or an accreditation piece of evidence?</a:t>
            </a:r>
            <a:endParaRPr dirty="0"/>
          </a:p>
          <a:p>
            <a:pPr marL="0" lvl="0" indent="0" algn="l" rtl="0">
              <a:spcBef>
                <a:spcPts val="0"/>
              </a:spcBef>
              <a:spcAft>
                <a:spcPts val="0"/>
              </a:spcAft>
              <a:buNone/>
            </a:pPr>
            <a:r>
              <a:rPr lang="en-US" dirty="0"/>
              <a:t>____________________________</a:t>
            </a:r>
            <a:endParaRPr dirty="0"/>
          </a:p>
          <a:p>
            <a:pPr marL="0" lvl="0" indent="0" algn="l" rtl="0">
              <a:spcBef>
                <a:spcPts val="0"/>
              </a:spcBef>
              <a:spcAft>
                <a:spcPts val="0"/>
              </a:spcAft>
              <a:buNone/>
            </a:pPr>
            <a:r>
              <a:rPr lang="en-US" dirty="0"/>
              <a:t>What examples can help them contemplate lesson plans and what depth/rigor looks like?</a:t>
            </a:r>
            <a:endParaRPr dirty="0"/>
          </a:p>
          <a:p>
            <a:pPr marL="0" lvl="0" indent="0" algn="l" rtl="0">
              <a:spcBef>
                <a:spcPts val="0"/>
              </a:spcBef>
              <a:spcAft>
                <a:spcPts val="0"/>
              </a:spcAft>
              <a:buNone/>
            </a:pPr>
            <a:r>
              <a:rPr lang="en-US" dirty="0"/>
              <a:t>What do lesson plans look like from district to district?  </a:t>
            </a:r>
            <a:endParaRPr dirty="0"/>
          </a:p>
          <a:p>
            <a:pPr marL="0" lvl="0" indent="0" algn="l" rtl="0">
              <a:spcBef>
                <a:spcPts val="0"/>
              </a:spcBef>
              <a:spcAft>
                <a:spcPts val="0"/>
              </a:spcAft>
              <a:buNone/>
            </a:pPr>
            <a:r>
              <a:rPr lang="en-US" dirty="0"/>
              <a:t>What are the most essential pieces needed? </a:t>
            </a:r>
            <a:endParaRPr dirty="0"/>
          </a:p>
          <a:p>
            <a:pPr marL="0" lvl="0" indent="0" algn="l" rtl="0">
              <a:spcBef>
                <a:spcPts val="0"/>
              </a:spcBef>
              <a:spcAft>
                <a:spcPts val="0"/>
              </a:spcAft>
              <a:buNone/>
            </a:pPr>
            <a:r>
              <a:rPr lang="en-US" dirty="0"/>
              <a:t>How do unpacked documents help to guide the plans for depth/rigor? Engagement? Learning of skills?</a:t>
            </a:r>
            <a:endParaRPr dirty="0"/>
          </a:p>
          <a:p>
            <a:pPr marL="0" lvl="0" indent="0" algn="l" rtl="0">
              <a:spcBef>
                <a:spcPts val="0"/>
              </a:spcBef>
              <a:spcAft>
                <a:spcPts val="0"/>
              </a:spcAft>
              <a:buNone/>
            </a:pPr>
            <a:endParaRPr dirty="0"/>
          </a:p>
        </p:txBody>
      </p:sp>
      <p:sp>
        <p:nvSpPr>
          <p:cNvPr id="760" name="Google Shape;760;p68: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6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67: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would convince you?</a:t>
            </a:r>
            <a:endParaRPr/>
          </a:p>
          <a:p>
            <a:pPr marL="0" lvl="0" indent="0" algn="l" rtl="0">
              <a:spcBef>
                <a:spcPts val="0"/>
              </a:spcBef>
              <a:spcAft>
                <a:spcPts val="0"/>
              </a:spcAft>
              <a:buNone/>
            </a:pPr>
            <a:r>
              <a:rPr lang="en-US"/>
              <a:t>____________________________</a:t>
            </a:r>
            <a:endParaRPr/>
          </a:p>
          <a:p>
            <a:pPr marL="0" lvl="0" indent="0" algn="l" rtl="0">
              <a:spcBef>
                <a:spcPts val="0"/>
              </a:spcBef>
              <a:spcAft>
                <a:spcPts val="0"/>
              </a:spcAft>
              <a:buNone/>
            </a:pPr>
            <a:r>
              <a:rPr lang="en-US"/>
              <a:t>What examples can help them contemplate lesson plans and what depth/rigor looks like?</a:t>
            </a:r>
            <a:endParaRPr/>
          </a:p>
          <a:p>
            <a:pPr marL="0" lvl="0" indent="0" algn="l" rtl="0">
              <a:spcBef>
                <a:spcPts val="0"/>
              </a:spcBef>
              <a:spcAft>
                <a:spcPts val="0"/>
              </a:spcAft>
              <a:buNone/>
            </a:pPr>
            <a:r>
              <a:rPr lang="en-US"/>
              <a:t>What do lesson plans look like from district to district?  </a:t>
            </a:r>
            <a:endParaRPr/>
          </a:p>
          <a:p>
            <a:pPr marL="0" lvl="0" indent="0" algn="l" rtl="0">
              <a:spcBef>
                <a:spcPts val="0"/>
              </a:spcBef>
              <a:spcAft>
                <a:spcPts val="0"/>
              </a:spcAft>
              <a:buNone/>
            </a:pPr>
            <a:r>
              <a:rPr lang="en-US"/>
              <a:t>What are the most essential pieces needed? </a:t>
            </a:r>
            <a:endParaRPr/>
          </a:p>
          <a:p>
            <a:pPr marL="0" lvl="0" indent="0" algn="l" rtl="0">
              <a:spcBef>
                <a:spcPts val="0"/>
              </a:spcBef>
              <a:spcAft>
                <a:spcPts val="0"/>
              </a:spcAft>
              <a:buNone/>
            </a:pPr>
            <a:r>
              <a:rPr lang="en-US"/>
              <a:t>How do unpacked help to guide the plans for depth/rigor? Engagement? Learning of skills?</a:t>
            </a:r>
            <a:endParaRPr/>
          </a:p>
          <a:p>
            <a:pPr marL="0" lvl="0" indent="0" algn="l" rtl="0">
              <a:spcBef>
                <a:spcPts val="0"/>
              </a:spcBef>
              <a:spcAft>
                <a:spcPts val="0"/>
              </a:spcAft>
              <a:buNone/>
            </a:pPr>
            <a:endParaRPr/>
          </a:p>
        </p:txBody>
      </p:sp>
      <p:sp>
        <p:nvSpPr>
          <p:cNvPr id="770" name="Google Shape;770;p67: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6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69: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you see?</a:t>
            </a:r>
          </a:p>
          <a:p>
            <a:pPr marL="0" lvl="0" indent="0" algn="l" rtl="0">
              <a:spcBef>
                <a:spcPts val="0"/>
              </a:spcBef>
              <a:spcAft>
                <a:spcPts val="0"/>
              </a:spcAft>
              <a:buNone/>
            </a:pPr>
            <a:r>
              <a:rPr lang="en-US" dirty="0"/>
              <a:t>What do you Not see?</a:t>
            </a:r>
          </a:p>
          <a:p>
            <a:pPr marL="0" lvl="0" indent="0" algn="l" rtl="0">
              <a:spcBef>
                <a:spcPts val="0"/>
              </a:spcBef>
              <a:spcAft>
                <a:spcPts val="0"/>
              </a:spcAft>
              <a:buNone/>
            </a:pPr>
            <a:r>
              <a:rPr lang="en-US" dirty="0"/>
              <a:t>Does this answer question 1 or 2?</a:t>
            </a:r>
          </a:p>
          <a:p>
            <a:pPr marL="0" lvl="0" indent="0" algn="l" rtl="0">
              <a:spcBef>
                <a:spcPts val="0"/>
              </a:spcBef>
              <a:spcAft>
                <a:spcPts val="0"/>
              </a:spcAft>
              <a:buNone/>
            </a:pPr>
            <a:r>
              <a:rPr lang="en-US" dirty="0"/>
              <a:t>Discuss as a group what is a strength? </a:t>
            </a:r>
          </a:p>
          <a:p>
            <a:pPr marL="0" lvl="0" indent="0" algn="l" rtl="0">
              <a:spcBef>
                <a:spcPts val="0"/>
              </a:spcBef>
              <a:spcAft>
                <a:spcPts val="0"/>
              </a:spcAft>
              <a:buNone/>
            </a:pPr>
            <a:r>
              <a:rPr lang="en-US" dirty="0"/>
              <a:t>What is a weakness in the evidence/example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____How can the evidence be expanded to answer both to ensure standards K-12 and depth /rigor?</a:t>
            </a:r>
          </a:p>
          <a:p>
            <a:pPr marL="0" lvl="0" indent="0" algn="l" rtl="0">
              <a:spcBef>
                <a:spcPts val="0"/>
              </a:spcBef>
              <a:spcAft>
                <a:spcPts val="0"/>
              </a:spcAft>
              <a:buNone/>
            </a:pPr>
            <a:r>
              <a:rPr lang="en-US" dirty="0"/>
              <a:t>________________________</a:t>
            </a:r>
          </a:p>
          <a:p>
            <a:pPr marL="0" lvl="0" indent="0" algn="l" rtl="0">
              <a:spcBef>
                <a:spcPts val="0"/>
              </a:spcBef>
              <a:spcAft>
                <a:spcPts val="0"/>
              </a:spcAft>
              <a:buNone/>
            </a:pPr>
            <a:r>
              <a:rPr lang="en-US" dirty="0"/>
              <a:t>What examples can help them contemplate lesson plans and what depth/rigor looks like?</a:t>
            </a:r>
          </a:p>
          <a:p>
            <a:pPr marL="0" lvl="0" indent="0" algn="l" rtl="0">
              <a:spcBef>
                <a:spcPts val="0"/>
              </a:spcBef>
              <a:spcAft>
                <a:spcPts val="0"/>
              </a:spcAft>
              <a:buNone/>
            </a:pPr>
            <a:r>
              <a:rPr lang="en-US" dirty="0"/>
              <a:t>What do lesson plans look like from district to district?  </a:t>
            </a:r>
          </a:p>
          <a:p>
            <a:pPr marL="0" lvl="0" indent="0" algn="l" rtl="0">
              <a:spcBef>
                <a:spcPts val="0"/>
              </a:spcBef>
              <a:spcAft>
                <a:spcPts val="0"/>
              </a:spcAft>
              <a:buNone/>
            </a:pPr>
            <a:r>
              <a:rPr lang="en-US" dirty="0"/>
              <a:t>What are the most essential pieces needed? </a:t>
            </a:r>
          </a:p>
          <a:p>
            <a:pPr marL="0" lvl="0" indent="0" algn="l" rtl="0">
              <a:spcBef>
                <a:spcPts val="0"/>
              </a:spcBef>
              <a:spcAft>
                <a:spcPts val="0"/>
              </a:spcAft>
              <a:buNone/>
            </a:pPr>
            <a:r>
              <a:rPr lang="en-US" dirty="0"/>
              <a:t>How do unpacked help to guide the plans for depth/rigor? Engagement? Learning of skills?</a:t>
            </a:r>
          </a:p>
          <a:p>
            <a:pPr marL="0" lvl="0" indent="0" algn="l" rtl="0">
              <a:spcBef>
                <a:spcPts val="0"/>
              </a:spcBef>
              <a:spcAft>
                <a:spcPts val="0"/>
              </a:spcAft>
              <a:buNone/>
            </a:pPr>
            <a:endParaRPr dirty="0"/>
          </a:p>
        </p:txBody>
      </p:sp>
      <p:sp>
        <p:nvSpPr>
          <p:cNvPr id="777" name="Google Shape;777;p69: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7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70: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you see?</a:t>
            </a:r>
          </a:p>
          <a:p>
            <a:pPr marL="0" lvl="0" indent="0" algn="l" rtl="0">
              <a:spcBef>
                <a:spcPts val="0"/>
              </a:spcBef>
              <a:spcAft>
                <a:spcPts val="0"/>
              </a:spcAft>
              <a:buNone/>
            </a:pPr>
            <a:r>
              <a:rPr lang="en-US" dirty="0"/>
              <a:t>What do you Not see?</a:t>
            </a:r>
          </a:p>
          <a:p>
            <a:pPr marL="0" lvl="0" indent="0" algn="l" rtl="0">
              <a:spcBef>
                <a:spcPts val="0"/>
              </a:spcBef>
              <a:spcAft>
                <a:spcPts val="0"/>
              </a:spcAft>
              <a:buNone/>
            </a:pPr>
            <a:r>
              <a:rPr lang="en-US" dirty="0"/>
              <a:t>Does this answer question 1 or 2?</a:t>
            </a:r>
          </a:p>
          <a:p>
            <a:pPr marL="0" lvl="0" indent="0" algn="l" rtl="0">
              <a:spcBef>
                <a:spcPts val="0"/>
              </a:spcBef>
              <a:spcAft>
                <a:spcPts val="0"/>
              </a:spcAft>
              <a:buNone/>
            </a:pPr>
            <a:r>
              <a:rPr lang="en-US" dirty="0"/>
              <a:t>Discuss as a group what is a strength? </a:t>
            </a:r>
          </a:p>
          <a:p>
            <a:pPr marL="0" lvl="0" indent="0" algn="l" rtl="0">
              <a:spcBef>
                <a:spcPts val="0"/>
              </a:spcBef>
              <a:spcAft>
                <a:spcPts val="0"/>
              </a:spcAft>
              <a:buNone/>
            </a:pPr>
            <a:r>
              <a:rPr lang="en-US" dirty="0"/>
              <a:t>What is a weakness in the evidence/example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____How can the evidence be expanded to answer both to ensure standards K-12 and depth /rigor?</a:t>
            </a:r>
          </a:p>
          <a:p>
            <a:pPr marL="0" lvl="0" indent="0" algn="l" rtl="0">
              <a:spcBef>
                <a:spcPts val="0"/>
              </a:spcBef>
              <a:spcAft>
                <a:spcPts val="0"/>
              </a:spcAft>
              <a:buNone/>
            </a:pPr>
            <a:r>
              <a:rPr lang="en-US" dirty="0"/>
              <a:t>________________________</a:t>
            </a:r>
          </a:p>
          <a:p>
            <a:pPr marL="0" lvl="0" indent="0" algn="l" rtl="0">
              <a:spcBef>
                <a:spcPts val="0"/>
              </a:spcBef>
              <a:spcAft>
                <a:spcPts val="0"/>
              </a:spcAft>
              <a:buNone/>
            </a:pPr>
            <a:r>
              <a:rPr lang="en-US" dirty="0"/>
              <a:t>What examples can help them contemplate lesson plans and what depth/rigor looks like?</a:t>
            </a:r>
          </a:p>
          <a:p>
            <a:pPr marL="0" lvl="0" indent="0" algn="l" rtl="0">
              <a:spcBef>
                <a:spcPts val="0"/>
              </a:spcBef>
              <a:spcAft>
                <a:spcPts val="0"/>
              </a:spcAft>
              <a:buNone/>
            </a:pPr>
            <a:r>
              <a:rPr lang="en-US" dirty="0"/>
              <a:t>What do lesson plans look like from district to district?  </a:t>
            </a:r>
          </a:p>
          <a:p>
            <a:pPr marL="0" lvl="0" indent="0" algn="l" rtl="0">
              <a:spcBef>
                <a:spcPts val="0"/>
              </a:spcBef>
              <a:spcAft>
                <a:spcPts val="0"/>
              </a:spcAft>
              <a:buNone/>
            </a:pPr>
            <a:r>
              <a:rPr lang="en-US" dirty="0"/>
              <a:t>What are the most essential pieces needed? </a:t>
            </a:r>
          </a:p>
          <a:p>
            <a:pPr marL="0" lvl="0" indent="0" algn="l" rtl="0">
              <a:spcBef>
                <a:spcPts val="0"/>
              </a:spcBef>
              <a:spcAft>
                <a:spcPts val="0"/>
              </a:spcAft>
              <a:buNone/>
            </a:pPr>
            <a:r>
              <a:rPr lang="en-US" dirty="0"/>
              <a:t>How do unpacked help to guide the plans for depth/rigor? Engagement? Learning of skills?</a:t>
            </a:r>
          </a:p>
          <a:p>
            <a:pPr marL="0" lvl="0" indent="0" algn="l" rtl="0">
              <a:spcBef>
                <a:spcPts val="0"/>
              </a:spcBef>
              <a:spcAft>
                <a:spcPts val="0"/>
              </a:spcAft>
              <a:buNone/>
            </a:pPr>
            <a:endParaRPr dirty="0"/>
          </a:p>
        </p:txBody>
      </p:sp>
      <p:sp>
        <p:nvSpPr>
          <p:cNvPr id="787" name="Google Shape;787;p70: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0:notes"/>
          <p:cNvSpPr txBox="1">
            <a:spLocks noGrp="1"/>
          </p:cNvSpPr>
          <p:nvPr>
            <p:ph type="body" idx="1"/>
          </p:nvPr>
        </p:nvSpPr>
        <p:spPr>
          <a:xfrm>
            <a:off x="701040" y="4415790"/>
            <a:ext cx="5608320" cy="41833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Example of the format changes</a:t>
            </a:r>
          </a:p>
          <a:p>
            <a:pPr marL="0" lvl="0" indent="0" algn="l" rtl="0">
              <a:spcBef>
                <a:spcPts val="0"/>
              </a:spcBef>
              <a:spcAft>
                <a:spcPts val="0"/>
              </a:spcAft>
              <a:buNone/>
            </a:pPr>
            <a:r>
              <a:rPr lang="en-US" dirty="0"/>
              <a:t>Educators shared that the top version was somewhat confusing and required much more reading of the </a:t>
            </a:r>
            <a:r>
              <a:rPr lang="en-US" dirty="0" err="1"/>
              <a:t>the</a:t>
            </a:r>
            <a:r>
              <a:rPr lang="en-US" dirty="0"/>
              <a:t> headlines to help determine the standard and standards numbers.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bottom/new version is the identification for the ELA standards starting in 2019. These are the identifying codes that should be used on lesson plans so that when evidence is submitted to DOE for accreditation it provides additional evidence that the district is reviewing and implementing the newly adopted standards and coding.  Ex:  K.RL.1</a:t>
            </a:r>
            <a:endParaRPr dirty="0"/>
          </a:p>
        </p:txBody>
      </p:sp>
      <p:sp>
        <p:nvSpPr>
          <p:cNvPr id="291" name="Google Shape;291;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7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71: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you see?</a:t>
            </a:r>
          </a:p>
          <a:p>
            <a:pPr marL="0" lvl="0" indent="0" algn="l" rtl="0">
              <a:spcBef>
                <a:spcPts val="0"/>
              </a:spcBef>
              <a:spcAft>
                <a:spcPts val="0"/>
              </a:spcAft>
              <a:buNone/>
            </a:pPr>
            <a:r>
              <a:rPr lang="en-US" dirty="0"/>
              <a:t>What do you Not see?</a:t>
            </a:r>
          </a:p>
          <a:p>
            <a:pPr marL="0" lvl="0" indent="0" algn="l" rtl="0">
              <a:spcBef>
                <a:spcPts val="0"/>
              </a:spcBef>
              <a:spcAft>
                <a:spcPts val="0"/>
              </a:spcAft>
              <a:buNone/>
            </a:pPr>
            <a:r>
              <a:rPr lang="en-US" dirty="0"/>
              <a:t>Does this answer question 1 or 2?</a:t>
            </a:r>
          </a:p>
          <a:p>
            <a:pPr marL="0" lvl="0" indent="0" algn="l" rtl="0">
              <a:spcBef>
                <a:spcPts val="0"/>
              </a:spcBef>
              <a:spcAft>
                <a:spcPts val="0"/>
              </a:spcAft>
              <a:buNone/>
            </a:pPr>
            <a:r>
              <a:rPr lang="en-US" dirty="0"/>
              <a:t>Discuss as a group what is a strength? </a:t>
            </a:r>
          </a:p>
          <a:p>
            <a:pPr marL="0" lvl="0" indent="0" algn="l" rtl="0">
              <a:spcBef>
                <a:spcPts val="0"/>
              </a:spcBef>
              <a:spcAft>
                <a:spcPts val="0"/>
              </a:spcAft>
              <a:buNone/>
            </a:pPr>
            <a:r>
              <a:rPr lang="en-US" dirty="0"/>
              <a:t>What is a weakness in the evidence/example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____How can the evidence be expanded to answer both to ensure standards K-12 and depth /rigor?</a:t>
            </a:r>
          </a:p>
          <a:p>
            <a:pPr marL="0" lvl="0" indent="0" algn="l" rtl="0">
              <a:spcBef>
                <a:spcPts val="0"/>
              </a:spcBef>
              <a:spcAft>
                <a:spcPts val="0"/>
              </a:spcAft>
              <a:buNone/>
            </a:pPr>
            <a:r>
              <a:rPr lang="en-US" dirty="0"/>
              <a:t>________________________</a:t>
            </a:r>
          </a:p>
          <a:p>
            <a:pPr marL="0" lvl="0" indent="0" algn="l" rtl="0">
              <a:spcBef>
                <a:spcPts val="0"/>
              </a:spcBef>
              <a:spcAft>
                <a:spcPts val="0"/>
              </a:spcAft>
              <a:buNone/>
            </a:pPr>
            <a:r>
              <a:rPr lang="en-US" dirty="0"/>
              <a:t>What examples can help them contemplate lesson plans and what depth/rigor looks like?</a:t>
            </a:r>
          </a:p>
          <a:p>
            <a:pPr marL="0" lvl="0" indent="0" algn="l" rtl="0">
              <a:spcBef>
                <a:spcPts val="0"/>
              </a:spcBef>
              <a:spcAft>
                <a:spcPts val="0"/>
              </a:spcAft>
              <a:buNone/>
            </a:pPr>
            <a:r>
              <a:rPr lang="en-US" dirty="0"/>
              <a:t>What do lesson plans look like from district to district?  </a:t>
            </a:r>
          </a:p>
          <a:p>
            <a:pPr marL="0" lvl="0" indent="0" algn="l" rtl="0">
              <a:spcBef>
                <a:spcPts val="0"/>
              </a:spcBef>
              <a:spcAft>
                <a:spcPts val="0"/>
              </a:spcAft>
              <a:buNone/>
            </a:pPr>
            <a:r>
              <a:rPr lang="en-US" dirty="0"/>
              <a:t>What are the most essential pieces needed? </a:t>
            </a:r>
          </a:p>
          <a:p>
            <a:pPr marL="0" lvl="0" indent="0" algn="l" rtl="0">
              <a:spcBef>
                <a:spcPts val="0"/>
              </a:spcBef>
              <a:spcAft>
                <a:spcPts val="0"/>
              </a:spcAft>
              <a:buNone/>
            </a:pPr>
            <a:r>
              <a:rPr lang="en-US" dirty="0"/>
              <a:t>How do unpacked help to guide the plans for depth/rigor? Engagement? Learning of skills?</a:t>
            </a:r>
          </a:p>
          <a:p>
            <a:pPr marL="0" lvl="0" indent="0" algn="l" rtl="0">
              <a:spcBef>
                <a:spcPts val="0"/>
              </a:spcBef>
              <a:spcAft>
                <a:spcPts val="0"/>
              </a:spcAft>
              <a:buNone/>
            </a:pPr>
            <a:endParaRPr dirty="0"/>
          </a:p>
        </p:txBody>
      </p:sp>
      <p:sp>
        <p:nvSpPr>
          <p:cNvPr id="797" name="Google Shape;797;p71: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5d1c47a36e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5d1c47a36e_1_0: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you see?</a:t>
            </a:r>
          </a:p>
          <a:p>
            <a:pPr marL="0" lvl="0" indent="0" algn="l" rtl="0">
              <a:spcBef>
                <a:spcPts val="0"/>
              </a:spcBef>
              <a:spcAft>
                <a:spcPts val="0"/>
              </a:spcAft>
              <a:buNone/>
            </a:pPr>
            <a:r>
              <a:rPr lang="en-US" dirty="0"/>
              <a:t>What do you Not see?</a:t>
            </a:r>
          </a:p>
          <a:p>
            <a:pPr marL="0" lvl="0" indent="0" algn="l" rtl="0">
              <a:spcBef>
                <a:spcPts val="0"/>
              </a:spcBef>
              <a:spcAft>
                <a:spcPts val="0"/>
              </a:spcAft>
              <a:buNone/>
            </a:pPr>
            <a:r>
              <a:rPr lang="en-US" dirty="0"/>
              <a:t>Does this answer question 1 or 2?</a:t>
            </a:r>
          </a:p>
          <a:p>
            <a:pPr marL="0" lvl="0" indent="0" algn="l" rtl="0">
              <a:spcBef>
                <a:spcPts val="0"/>
              </a:spcBef>
              <a:spcAft>
                <a:spcPts val="0"/>
              </a:spcAft>
              <a:buNone/>
            </a:pPr>
            <a:r>
              <a:rPr lang="en-US" dirty="0"/>
              <a:t>Discuss as a group what is a strength? </a:t>
            </a:r>
          </a:p>
          <a:p>
            <a:pPr marL="0" lvl="0" indent="0" algn="l" rtl="0">
              <a:spcBef>
                <a:spcPts val="0"/>
              </a:spcBef>
              <a:spcAft>
                <a:spcPts val="0"/>
              </a:spcAft>
              <a:buNone/>
            </a:pPr>
            <a:r>
              <a:rPr lang="en-US" dirty="0"/>
              <a:t>What is a weakness in the evidence/example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____How can the evidence be expanded to answer both to ensure standards K-12 and depth /rigor?</a:t>
            </a:r>
          </a:p>
          <a:p>
            <a:pPr marL="0" lvl="0" indent="0" algn="l" rtl="0">
              <a:spcBef>
                <a:spcPts val="0"/>
              </a:spcBef>
              <a:spcAft>
                <a:spcPts val="0"/>
              </a:spcAft>
              <a:buNone/>
            </a:pPr>
            <a:r>
              <a:rPr lang="en-US" dirty="0"/>
              <a:t>________________________</a:t>
            </a:r>
          </a:p>
          <a:p>
            <a:pPr marL="0" lvl="0" indent="0" algn="l" rtl="0">
              <a:spcBef>
                <a:spcPts val="0"/>
              </a:spcBef>
              <a:spcAft>
                <a:spcPts val="0"/>
              </a:spcAft>
              <a:buNone/>
            </a:pPr>
            <a:r>
              <a:rPr lang="en-US" dirty="0"/>
              <a:t>What examples can help them contemplate lesson plans and what depth/rigor looks like?</a:t>
            </a:r>
          </a:p>
          <a:p>
            <a:pPr marL="0" lvl="0" indent="0" algn="l" rtl="0">
              <a:spcBef>
                <a:spcPts val="0"/>
              </a:spcBef>
              <a:spcAft>
                <a:spcPts val="0"/>
              </a:spcAft>
              <a:buNone/>
            </a:pPr>
            <a:r>
              <a:rPr lang="en-US" dirty="0"/>
              <a:t>What do lesson plans look like from district to district?  </a:t>
            </a:r>
          </a:p>
          <a:p>
            <a:pPr marL="0" lvl="0" indent="0" algn="l" rtl="0">
              <a:spcBef>
                <a:spcPts val="0"/>
              </a:spcBef>
              <a:spcAft>
                <a:spcPts val="0"/>
              </a:spcAft>
              <a:buNone/>
            </a:pPr>
            <a:r>
              <a:rPr lang="en-US" dirty="0"/>
              <a:t>What are the most essential pieces needed? </a:t>
            </a:r>
          </a:p>
          <a:p>
            <a:pPr marL="0" lvl="0" indent="0" algn="l" rtl="0">
              <a:spcBef>
                <a:spcPts val="0"/>
              </a:spcBef>
              <a:spcAft>
                <a:spcPts val="0"/>
              </a:spcAft>
              <a:buNone/>
            </a:pPr>
            <a:r>
              <a:rPr lang="en-US" dirty="0"/>
              <a:t>How do unpacked help to guide the plans for depth/rigor? Engagement? Learning of skills?</a:t>
            </a:r>
          </a:p>
          <a:p>
            <a:pPr marL="0" lvl="0" indent="0" algn="l" rtl="0">
              <a:spcBef>
                <a:spcPts val="0"/>
              </a:spcBef>
              <a:spcAft>
                <a:spcPts val="0"/>
              </a:spcAft>
              <a:buNone/>
            </a:pPr>
            <a:endParaRPr dirty="0"/>
          </a:p>
        </p:txBody>
      </p:sp>
      <p:sp>
        <p:nvSpPr>
          <p:cNvPr id="807" name="Google Shape;807;g5d1c47a36e_1_0:notes"/>
          <p:cNvSpPr txBox="1">
            <a:spLocks noGrp="1"/>
          </p:cNvSpPr>
          <p:nvPr>
            <p:ph type="sldNum" idx="12"/>
          </p:nvPr>
        </p:nvSpPr>
        <p:spPr>
          <a:xfrm>
            <a:off x="3970938" y="8829967"/>
            <a:ext cx="3037800" cy="464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5d1c47a36e_1_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5d1c47a36e_1_8: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you see?</a:t>
            </a:r>
          </a:p>
          <a:p>
            <a:pPr marL="0" lvl="0" indent="0" algn="l" rtl="0">
              <a:spcBef>
                <a:spcPts val="0"/>
              </a:spcBef>
              <a:spcAft>
                <a:spcPts val="0"/>
              </a:spcAft>
              <a:buNone/>
            </a:pPr>
            <a:r>
              <a:rPr lang="en-US" dirty="0"/>
              <a:t>What do you Not see?</a:t>
            </a:r>
          </a:p>
          <a:p>
            <a:pPr marL="0" lvl="0" indent="0" algn="l" rtl="0">
              <a:spcBef>
                <a:spcPts val="0"/>
              </a:spcBef>
              <a:spcAft>
                <a:spcPts val="0"/>
              </a:spcAft>
              <a:buNone/>
            </a:pPr>
            <a:r>
              <a:rPr lang="en-US" dirty="0"/>
              <a:t>Does this answer question 1 or 2?</a:t>
            </a:r>
          </a:p>
          <a:p>
            <a:pPr marL="0" lvl="0" indent="0" algn="l" rtl="0">
              <a:spcBef>
                <a:spcPts val="0"/>
              </a:spcBef>
              <a:spcAft>
                <a:spcPts val="0"/>
              </a:spcAft>
              <a:buNone/>
            </a:pPr>
            <a:r>
              <a:rPr lang="en-US" dirty="0"/>
              <a:t>Discuss as a group what is a strength? </a:t>
            </a:r>
          </a:p>
          <a:p>
            <a:pPr marL="0" lvl="0" indent="0" algn="l" rtl="0">
              <a:spcBef>
                <a:spcPts val="0"/>
              </a:spcBef>
              <a:spcAft>
                <a:spcPts val="0"/>
              </a:spcAft>
              <a:buNone/>
            </a:pPr>
            <a:r>
              <a:rPr lang="en-US" dirty="0"/>
              <a:t>What is a weakness in the evidence/example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____How can the evidence be expanded to answer both to ensure standards K-12 and depth /rigor?</a:t>
            </a:r>
          </a:p>
          <a:p>
            <a:pPr marL="0" lvl="0" indent="0" algn="l" rtl="0">
              <a:spcBef>
                <a:spcPts val="0"/>
              </a:spcBef>
              <a:spcAft>
                <a:spcPts val="0"/>
              </a:spcAft>
              <a:buNone/>
            </a:pPr>
            <a:r>
              <a:rPr lang="en-US" dirty="0"/>
              <a:t>________________________</a:t>
            </a:r>
          </a:p>
          <a:p>
            <a:pPr marL="0" lvl="0" indent="0" algn="l" rtl="0">
              <a:spcBef>
                <a:spcPts val="0"/>
              </a:spcBef>
              <a:spcAft>
                <a:spcPts val="0"/>
              </a:spcAft>
              <a:buNone/>
            </a:pPr>
            <a:r>
              <a:rPr lang="en-US" dirty="0"/>
              <a:t>What examples can help them contemplate lesson plans and what depth/rigor looks like?</a:t>
            </a:r>
          </a:p>
          <a:p>
            <a:pPr marL="0" lvl="0" indent="0" algn="l" rtl="0">
              <a:spcBef>
                <a:spcPts val="0"/>
              </a:spcBef>
              <a:spcAft>
                <a:spcPts val="0"/>
              </a:spcAft>
              <a:buNone/>
            </a:pPr>
            <a:r>
              <a:rPr lang="en-US" dirty="0"/>
              <a:t>What do lesson plans look like from district to district?  </a:t>
            </a:r>
          </a:p>
          <a:p>
            <a:pPr marL="0" lvl="0" indent="0" algn="l" rtl="0">
              <a:spcBef>
                <a:spcPts val="0"/>
              </a:spcBef>
              <a:spcAft>
                <a:spcPts val="0"/>
              </a:spcAft>
              <a:buNone/>
            </a:pPr>
            <a:r>
              <a:rPr lang="en-US" dirty="0"/>
              <a:t>What are the most essential pieces needed? </a:t>
            </a:r>
          </a:p>
          <a:p>
            <a:pPr marL="0" lvl="0" indent="0" algn="l" rtl="0">
              <a:spcBef>
                <a:spcPts val="0"/>
              </a:spcBef>
              <a:spcAft>
                <a:spcPts val="0"/>
              </a:spcAft>
              <a:buNone/>
            </a:pPr>
            <a:r>
              <a:rPr lang="en-US" dirty="0"/>
              <a:t>How do unpacked help to guide the plans for depth/rigor? Engagement? Learning of skills?</a:t>
            </a:r>
          </a:p>
          <a:p>
            <a:pPr marL="0" lvl="0" indent="0" algn="l" rtl="0">
              <a:spcBef>
                <a:spcPts val="0"/>
              </a:spcBef>
              <a:spcAft>
                <a:spcPts val="0"/>
              </a:spcAft>
              <a:buNone/>
            </a:pPr>
            <a:r>
              <a:rPr lang="en-US" dirty="0"/>
              <a:t>__________________________________</a:t>
            </a:r>
            <a:endParaRPr dirty="0"/>
          </a:p>
        </p:txBody>
      </p:sp>
      <p:sp>
        <p:nvSpPr>
          <p:cNvPr id="814" name="Google Shape;814;g5d1c47a36e_1_8:notes"/>
          <p:cNvSpPr txBox="1">
            <a:spLocks noGrp="1"/>
          </p:cNvSpPr>
          <p:nvPr>
            <p:ph type="sldNum" idx="12"/>
          </p:nvPr>
        </p:nvSpPr>
        <p:spPr>
          <a:xfrm>
            <a:off x="3970938" y="8829967"/>
            <a:ext cx="3037800" cy="464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7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72: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you see?</a:t>
            </a:r>
          </a:p>
          <a:p>
            <a:pPr marL="0" lvl="0" indent="0" algn="l" rtl="0">
              <a:spcBef>
                <a:spcPts val="0"/>
              </a:spcBef>
              <a:spcAft>
                <a:spcPts val="0"/>
              </a:spcAft>
              <a:buNone/>
            </a:pPr>
            <a:r>
              <a:rPr lang="en-US" dirty="0"/>
              <a:t>What do you Not see?</a:t>
            </a:r>
          </a:p>
          <a:p>
            <a:pPr marL="0" lvl="0" indent="0" algn="l" rtl="0">
              <a:spcBef>
                <a:spcPts val="0"/>
              </a:spcBef>
              <a:spcAft>
                <a:spcPts val="0"/>
              </a:spcAft>
              <a:buNone/>
            </a:pPr>
            <a:r>
              <a:rPr lang="en-US" dirty="0"/>
              <a:t>Does this answer question 1 or 2?</a:t>
            </a:r>
          </a:p>
          <a:p>
            <a:pPr marL="0" lvl="0" indent="0" algn="l" rtl="0">
              <a:spcBef>
                <a:spcPts val="0"/>
              </a:spcBef>
              <a:spcAft>
                <a:spcPts val="0"/>
              </a:spcAft>
              <a:buNone/>
            </a:pPr>
            <a:r>
              <a:rPr lang="en-US" dirty="0"/>
              <a:t>Discuss as a group what is a strength? </a:t>
            </a:r>
          </a:p>
          <a:p>
            <a:pPr marL="0" lvl="0" indent="0" algn="l" rtl="0">
              <a:spcBef>
                <a:spcPts val="0"/>
              </a:spcBef>
              <a:spcAft>
                <a:spcPts val="0"/>
              </a:spcAft>
              <a:buNone/>
            </a:pPr>
            <a:r>
              <a:rPr lang="en-US" dirty="0"/>
              <a:t>What is a weakness in the evidence/example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____How can the evidence be expanded to answer both to ensure standards K-12 and depth /rigor?</a:t>
            </a:r>
          </a:p>
          <a:p>
            <a:pPr marL="0" lvl="0" indent="0" algn="l" rtl="0">
              <a:spcBef>
                <a:spcPts val="0"/>
              </a:spcBef>
              <a:spcAft>
                <a:spcPts val="0"/>
              </a:spcAft>
              <a:buNone/>
            </a:pPr>
            <a:r>
              <a:rPr lang="en-US" dirty="0"/>
              <a:t>________________________</a:t>
            </a:r>
          </a:p>
          <a:p>
            <a:pPr marL="0" lvl="0" indent="0" algn="l" rtl="0">
              <a:spcBef>
                <a:spcPts val="0"/>
              </a:spcBef>
              <a:spcAft>
                <a:spcPts val="0"/>
              </a:spcAft>
              <a:buNone/>
            </a:pPr>
            <a:r>
              <a:rPr lang="en-US" dirty="0"/>
              <a:t>What examples can help them contemplate lesson plans and what depth/rigor looks like?</a:t>
            </a:r>
          </a:p>
          <a:p>
            <a:pPr marL="0" lvl="0" indent="0" algn="l" rtl="0">
              <a:spcBef>
                <a:spcPts val="0"/>
              </a:spcBef>
              <a:spcAft>
                <a:spcPts val="0"/>
              </a:spcAft>
              <a:buNone/>
            </a:pPr>
            <a:r>
              <a:rPr lang="en-US" dirty="0"/>
              <a:t>What do lesson plans look like from district to district?  </a:t>
            </a:r>
          </a:p>
          <a:p>
            <a:pPr marL="0" lvl="0" indent="0" algn="l" rtl="0">
              <a:spcBef>
                <a:spcPts val="0"/>
              </a:spcBef>
              <a:spcAft>
                <a:spcPts val="0"/>
              </a:spcAft>
              <a:buNone/>
            </a:pPr>
            <a:r>
              <a:rPr lang="en-US" dirty="0"/>
              <a:t>What are the most essential pieces needed? </a:t>
            </a:r>
          </a:p>
          <a:p>
            <a:pPr marL="0" lvl="0" indent="0" algn="l" rtl="0">
              <a:spcBef>
                <a:spcPts val="0"/>
              </a:spcBef>
              <a:spcAft>
                <a:spcPts val="0"/>
              </a:spcAft>
              <a:buNone/>
            </a:pPr>
            <a:r>
              <a:rPr lang="en-US" dirty="0"/>
              <a:t>How do unpacked help to guide the plans for depth/rigor? Engagement? Learning of skills?</a:t>
            </a:r>
          </a:p>
          <a:p>
            <a:pPr marL="0" lvl="0" indent="0" algn="l" rtl="0">
              <a:spcBef>
                <a:spcPts val="0"/>
              </a:spcBef>
              <a:spcAft>
                <a:spcPts val="0"/>
              </a:spcAft>
              <a:buNone/>
            </a:pPr>
            <a:endParaRPr dirty="0"/>
          </a:p>
        </p:txBody>
      </p:sp>
      <p:sp>
        <p:nvSpPr>
          <p:cNvPr id="821" name="Google Shape;821;p72: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5d1c47a36e_1_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d1c47a36e_1_19: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you see?</a:t>
            </a:r>
          </a:p>
          <a:p>
            <a:pPr marL="0" lvl="0" indent="0" algn="l" rtl="0">
              <a:spcBef>
                <a:spcPts val="0"/>
              </a:spcBef>
              <a:spcAft>
                <a:spcPts val="0"/>
              </a:spcAft>
              <a:buNone/>
            </a:pPr>
            <a:r>
              <a:rPr lang="en-US" dirty="0"/>
              <a:t>What do you Not see?</a:t>
            </a:r>
          </a:p>
          <a:p>
            <a:pPr marL="0" lvl="0" indent="0" algn="l" rtl="0">
              <a:spcBef>
                <a:spcPts val="0"/>
              </a:spcBef>
              <a:spcAft>
                <a:spcPts val="0"/>
              </a:spcAft>
              <a:buNone/>
            </a:pPr>
            <a:r>
              <a:rPr lang="en-US" dirty="0"/>
              <a:t>Does this answer question 1 or 2?</a:t>
            </a:r>
          </a:p>
          <a:p>
            <a:pPr marL="0" lvl="0" indent="0" algn="l" rtl="0">
              <a:spcBef>
                <a:spcPts val="0"/>
              </a:spcBef>
              <a:spcAft>
                <a:spcPts val="0"/>
              </a:spcAft>
              <a:buNone/>
            </a:pPr>
            <a:r>
              <a:rPr lang="en-US" dirty="0"/>
              <a:t>Discuss as a group what is a strength? </a:t>
            </a:r>
          </a:p>
          <a:p>
            <a:pPr marL="0" lvl="0" indent="0" algn="l" rtl="0">
              <a:spcBef>
                <a:spcPts val="0"/>
              </a:spcBef>
              <a:spcAft>
                <a:spcPts val="0"/>
              </a:spcAft>
              <a:buNone/>
            </a:pPr>
            <a:r>
              <a:rPr lang="en-US" dirty="0"/>
              <a:t>What is a weakness in the evidence/example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____How can the evidence be expanded to answer both to ensure standards K-12 and depth /rigor?</a:t>
            </a:r>
          </a:p>
          <a:p>
            <a:pPr marL="0" lvl="0" indent="0" algn="l" rtl="0">
              <a:spcBef>
                <a:spcPts val="0"/>
              </a:spcBef>
              <a:spcAft>
                <a:spcPts val="0"/>
              </a:spcAft>
              <a:buNone/>
            </a:pPr>
            <a:r>
              <a:rPr lang="en-US" dirty="0"/>
              <a:t>________________________</a:t>
            </a:r>
          </a:p>
          <a:p>
            <a:pPr marL="0" lvl="0" indent="0" algn="l" rtl="0">
              <a:spcBef>
                <a:spcPts val="0"/>
              </a:spcBef>
              <a:spcAft>
                <a:spcPts val="0"/>
              </a:spcAft>
              <a:buNone/>
            </a:pPr>
            <a:r>
              <a:rPr lang="en-US" dirty="0"/>
              <a:t>What examples can help them contemplate lesson plans and what depth/rigor looks like?</a:t>
            </a:r>
          </a:p>
          <a:p>
            <a:pPr marL="0" lvl="0" indent="0" algn="l" rtl="0">
              <a:spcBef>
                <a:spcPts val="0"/>
              </a:spcBef>
              <a:spcAft>
                <a:spcPts val="0"/>
              </a:spcAft>
              <a:buNone/>
            </a:pPr>
            <a:r>
              <a:rPr lang="en-US" dirty="0"/>
              <a:t>What do lesson plans look like from district to district?  </a:t>
            </a:r>
          </a:p>
          <a:p>
            <a:pPr marL="0" lvl="0" indent="0" algn="l" rtl="0">
              <a:spcBef>
                <a:spcPts val="0"/>
              </a:spcBef>
              <a:spcAft>
                <a:spcPts val="0"/>
              </a:spcAft>
              <a:buNone/>
            </a:pPr>
            <a:r>
              <a:rPr lang="en-US" dirty="0"/>
              <a:t>What are the most essential pieces needed? </a:t>
            </a:r>
          </a:p>
          <a:p>
            <a:pPr marL="0" lvl="0" indent="0" algn="l" rtl="0">
              <a:spcBef>
                <a:spcPts val="0"/>
              </a:spcBef>
              <a:spcAft>
                <a:spcPts val="0"/>
              </a:spcAft>
              <a:buNone/>
            </a:pPr>
            <a:r>
              <a:rPr lang="en-US" dirty="0"/>
              <a:t>How do unpacked help to guide the plans for depth/rigor? Engagement? Learning of skills?</a:t>
            </a:r>
          </a:p>
          <a:p>
            <a:pPr marL="0" lvl="0" indent="0" algn="l" rtl="0">
              <a:spcBef>
                <a:spcPts val="0"/>
              </a:spcBef>
              <a:spcAft>
                <a:spcPts val="0"/>
              </a:spcAft>
              <a:buNone/>
            </a:pPr>
            <a:endParaRPr dirty="0"/>
          </a:p>
        </p:txBody>
      </p:sp>
      <p:sp>
        <p:nvSpPr>
          <p:cNvPr id="829" name="Google Shape;829;g5d1c47a36e_1_19:notes"/>
          <p:cNvSpPr txBox="1">
            <a:spLocks noGrp="1"/>
          </p:cNvSpPr>
          <p:nvPr>
            <p:ph type="sldNum" idx="12"/>
          </p:nvPr>
        </p:nvSpPr>
        <p:spPr>
          <a:xfrm>
            <a:off x="3970938" y="8829967"/>
            <a:ext cx="3037800" cy="464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5d1c47a36e_1_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5d1c47a36e_1_29: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you see?</a:t>
            </a:r>
          </a:p>
          <a:p>
            <a:pPr marL="0" lvl="0" indent="0" algn="l" rtl="0">
              <a:spcBef>
                <a:spcPts val="0"/>
              </a:spcBef>
              <a:spcAft>
                <a:spcPts val="0"/>
              </a:spcAft>
              <a:buNone/>
            </a:pPr>
            <a:r>
              <a:rPr lang="en-US" dirty="0"/>
              <a:t>What do you Not see?</a:t>
            </a:r>
          </a:p>
          <a:p>
            <a:pPr marL="0" lvl="0" indent="0" algn="l" rtl="0">
              <a:spcBef>
                <a:spcPts val="0"/>
              </a:spcBef>
              <a:spcAft>
                <a:spcPts val="0"/>
              </a:spcAft>
              <a:buNone/>
            </a:pPr>
            <a:r>
              <a:rPr lang="en-US" dirty="0"/>
              <a:t>Does this answer question 1 or 2?</a:t>
            </a:r>
          </a:p>
          <a:p>
            <a:pPr marL="0" lvl="0" indent="0" algn="l" rtl="0">
              <a:spcBef>
                <a:spcPts val="0"/>
              </a:spcBef>
              <a:spcAft>
                <a:spcPts val="0"/>
              </a:spcAft>
              <a:buNone/>
            </a:pPr>
            <a:r>
              <a:rPr lang="en-US" dirty="0"/>
              <a:t>Discuss as a group what is a strength? </a:t>
            </a:r>
          </a:p>
          <a:p>
            <a:pPr marL="0" lvl="0" indent="0" algn="l" rtl="0">
              <a:spcBef>
                <a:spcPts val="0"/>
              </a:spcBef>
              <a:spcAft>
                <a:spcPts val="0"/>
              </a:spcAft>
              <a:buNone/>
            </a:pPr>
            <a:r>
              <a:rPr lang="en-US" dirty="0"/>
              <a:t>What is a weakness in the evidence/example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____How can the evidence be expanded to answer both to ensure standards K-12 and depth /rigor?</a:t>
            </a:r>
          </a:p>
          <a:p>
            <a:pPr marL="0" lvl="0" indent="0" algn="l" rtl="0">
              <a:spcBef>
                <a:spcPts val="0"/>
              </a:spcBef>
              <a:spcAft>
                <a:spcPts val="0"/>
              </a:spcAft>
              <a:buNone/>
            </a:pPr>
            <a:r>
              <a:rPr lang="en-US" dirty="0"/>
              <a:t>________________________</a:t>
            </a:r>
          </a:p>
          <a:p>
            <a:pPr marL="0" lvl="0" indent="0" algn="l" rtl="0">
              <a:spcBef>
                <a:spcPts val="0"/>
              </a:spcBef>
              <a:spcAft>
                <a:spcPts val="0"/>
              </a:spcAft>
              <a:buNone/>
            </a:pPr>
            <a:r>
              <a:rPr lang="en-US" dirty="0"/>
              <a:t>What examples can help them contemplate lesson plans and what depth/rigor looks like?</a:t>
            </a:r>
          </a:p>
          <a:p>
            <a:pPr marL="0" lvl="0" indent="0" algn="l" rtl="0">
              <a:spcBef>
                <a:spcPts val="0"/>
              </a:spcBef>
              <a:spcAft>
                <a:spcPts val="0"/>
              </a:spcAft>
              <a:buNone/>
            </a:pPr>
            <a:r>
              <a:rPr lang="en-US" dirty="0"/>
              <a:t>What do lesson plans look like from district to district?  </a:t>
            </a:r>
          </a:p>
          <a:p>
            <a:pPr marL="0" lvl="0" indent="0" algn="l" rtl="0">
              <a:spcBef>
                <a:spcPts val="0"/>
              </a:spcBef>
              <a:spcAft>
                <a:spcPts val="0"/>
              </a:spcAft>
              <a:buNone/>
            </a:pPr>
            <a:r>
              <a:rPr lang="en-US" dirty="0"/>
              <a:t>What are the most essential pieces needed? </a:t>
            </a:r>
          </a:p>
          <a:p>
            <a:pPr marL="0" lvl="0" indent="0" algn="l" rtl="0">
              <a:spcBef>
                <a:spcPts val="0"/>
              </a:spcBef>
              <a:spcAft>
                <a:spcPts val="0"/>
              </a:spcAft>
              <a:buNone/>
            </a:pPr>
            <a:r>
              <a:rPr lang="en-US" dirty="0"/>
              <a:t>How do unpacked help to guide the plans for depth/rigor? Engagement? Learning of skills?</a:t>
            </a:r>
          </a:p>
          <a:p>
            <a:pPr marL="0" lvl="0" indent="0" algn="l" rtl="0">
              <a:spcBef>
                <a:spcPts val="0"/>
              </a:spcBef>
              <a:spcAft>
                <a:spcPts val="0"/>
              </a:spcAft>
              <a:buNone/>
            </a:pPr>
            <a:endParaRPr dirty="0"/>
          </a:p>
        </p:txBody>
      </p:sp>
      <p:sp>
        <p:nvSpPr>
          <p:cNvPr id="836" name="Google Shape;836;g5d1c47a36e_1_29:notes"/>
          <p:cNvSpPr txBox="1">
            <a:spLocks noGrp="1"/>
          </p:cNvSpPr>
          <p:nvPr>
            <p:ph type="sldNum" idx="12"/>
          </p:nvPr>
        </p:nvSpPr>
        <p:spPr>
          <a:xfrm>
            <a:off x="3970938" y="8829967"/>
            <a:ext cx="3037800" cy="464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d1c47a36e_1_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d1c47a36e_1_37: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you see?</a:t>
            </a:r>
          </a:p>
          <a:p>
            <a:pPr marL="0" lvl="0" indent="0" algn="l" rtl="0">
              <a:spcBef>
                <a:spcPts val="0"/>
              </a:spcBef>
              <a:spcAft>
                <a:spcPts val="0"/>
              </a:spcAft>
              <a:buNone/>
            </a:pPr>
            <a:r>
              <a:rPr lang="en-US" dirty="0"/>
              <a:t>What do you Not see?</a:t>
            </a:r>
          </a:p>
          <a:p>
            <a:pPr marL="0" lvl="0" indent="0" algn="l" rtl="0">
              <a:spcBef>
                <a:spcPts val="0"/>
              </a:spcBef>
              <a:spcAft>
                <a:spcPts val="0"/>
              </a:spcAft>
              <a:buNone/>
            </a:pPr>
            <a:r>
              <a:rPr lang="en-US" dirty="0"/>
              <a:t>Does this answer question 1 or 2?</a:t>
            </a:r>
          </a:p>
          <a:p>
            <a:pPr marL="0" lvl="0" indent="0" algn="l" rtl="0">
              <a:spcBef>
                <a:spcPts val="0"/>
              </a:spcBef>
              <a:spcAft>
                <a:spcPts val="0"/>
              </a:spcAft>
              <a:buNone/>
            </a:pPr>
            <a:r>
              <a:rPr lang="en-US" dirty="0"/>
              <a:t>Discuss as a group what is a strength? </a:t>
            </a:r>
          </a:p>
          <a:p>
            <a:pPr marL="0" lvl="0" indent="0" algn="l" rtl="0">
              <a:spcBef>
                <a:spcPts val="0"/>
              </a:spcBef>
              <a:spcAft>
                <a:spcPts val="0"/>
              </a:spcAft>
              <a:buNone/>
            </a:pPr>
            <a:r>
              <a:rPr lang="en-US" dirty="0"/>
              <a:t>What is a weakness in the evidence/example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____How can the evidence be expanded to answer both to ensure standards K-12 and depth /rigor?</a:t>
            </a:r>
          </a:p>
          <a:p>
            <a:pPr marL="0" lvl="0" indent="0" algn="l" rtl="0">
              <a:spcBef>
                <a:spcPts val="0"/>
              </a:spcBef>
              <a:spcAft>
                <a:spcPts val="0"/>
              </a:spcAft>
              <a:buNone/>
            </a:pPr>
            <a:r>
              <a:rPr lang="en-US" dirty="0"/>
              <a:t>________________________</a:t>
            </a:r>
          </a:p>
          <a:p>
            <a:pPr marL="0" lvl="0" indent="0" algn="l" rtl="0">
              <a:spcBef>
                <a:spcPts val="0"/>
              </a:spcBef>
              <a:spcAft>
                <a:spcPts val="0"/>
              </a:spcAft>
              <a:buNone/>
            </a:pPr>
            <a:r>
              <a:rPr lang="en-US" dirty="0"/>
              <a:t>What examples can help them contemplate lesson plans and what depth/rigor looks like?</a:t>
            </a:r>
          </a:p>
          <a:p>
            <a:pPr marL="0" lvl="0" indent="0" algn="l" rtl="0">
              <a:spcBef>
                <a:spcPts val="0"/>
              </a:spcBef>
              <a:spcAft>
                <a:spcPts val="0"/>
              </a:spcAft>
              <a:buNone/>
            </a:pPr>
            <a:r>
              <a:rPr lang="en-US" dirty="0"/>
              <a:t>What do lesson plans look like from district to district?  </a:t>
            </a:r>
          </a:p>
          <a:p>
            <a:pPr marL="0" lvl="0" indent="0" algn="l" rtl="0">
              <a:spcBef>
                <a:spcPts val="0"/>
              </a:spcBef>
              <a:spcAft>
                <a:spcPts val="0"/>
              </a:spcAft>
              <a:buNone/>
            </a:pPr>
            <a:r>
              <a:rPr lang="en-US" dirty="0"/>
              <a:t>What are the most essential pieces needed? </a:t>
            </a:r>
          </a:p>
          <a:p>
            <a:pPr marL="0" lvl="0" indent="0" algn="l" rtl="0">
              <a:spcBef>
                <a:spcPts val="0"/>
              </a:spcBef>
              <a:spcAft>
                <a:spcPts val="0"/>
              </a:spcAft>
              <a:buNone/>
            </a:pPr>
            <a:r>
              <a:rPr lang="en-US" dirty="0"/>
              <a:t>How do unpacked help to guide the plans for depth/rigor? Engagement? Learning of skills?</a:t>
            </a:r>
          </a:p>
          <a:p>
            <a:pPr marL="0" lvl="0" indent="0" algn="l" rtl="0">
              <a:spcBef>
                <a:spcPts val="0"/>
              </a:spcBef>
              <a:spcAft>
                <a:spcPts val="0"/>
              </a:spcAft>
              <a:buNone/>
            </a:pPr>
            <a:endParaRPr dirty="0"/>
          </a:p>
        </p:txBody>
      </p:sp>
      <p:sp>
        <p:nvSpPr>
          <p:cNvPr id="843" name="Google Shape;843;g5d1c47a36e_1_37:notes"/>
          <p:cNvSpPr txBox="1">
            <a:spLocks noGrp="1"/>
          </p:cNvSpPr>
          <p:nvPr>
            <p:ph type="sldNum" idx="12"/>
          </p:nvPr>
        </p:nvSpPr>
        <p:spPr>
          <a:xfrm>
            <a:off x="3970938" y="8829967"/>
            <a:ext cx="3037800" cy="464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5b3aef13b9_0_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5b3aef13b9_0_13: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Slides 89-96 focus on lesson planning ideas and resources to help guide teachers in using both the unpacked standards/ELA standards and some guidelines on what to include in lessons to ensure that depth and rigor is occurring. </a:t>
            </a:r>
            <a:endParaRPr dirty="0"/>
          </a:p>
        </p:txBody>
      </p:sp>
      <p:sp>
        <p:nvSpPr>
          <p:cNvPr id="858" name="Google Shape;858;g5b3aef13b9_0_13:notes"/>
          <p:cNvSpPr txBox="1">
            <a:spLocks noGrp="1"/>
          </p:cNvSpPr>
          <p:nvPr>
            <p:ph type="sldNum" idx="12"/>
          </p:nvPr>
        </p:nvSpPr>
        <p:spPr>
          <a:xfrm>
            <a:off x="3970938" y="8829967"/>
            <a:ext cx="3037800" cy="464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12: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hlinkClick r:id="rId3"/>
              </a:rPr>
              <a:t>This link will provide </a:t>
            </a:r>
            <a:r>
              <a:rPr lang="en-US" u="sng" dirty="0" err="1">
                <a:solidFill>
                  <a:schemeClr val="hlink"/>
                </a:solidFill>
                <a:hlinkClick r:id="rId3"/>
              </a:rPr>
              <a:t>diretions</a:t>
            </a:r>
            <a:r>
              <a:rPr lang="en-US" u="sng" dirty="0">
                <a:solidFill>
                  <a:schemeClr val="hlink"/>
                </a:solidFill>
                <a:hlinkClick r:id="rId3"/>
              </a:rPr>
              <a:t> on how to do a Chalk Talk Activity: </a:t>
            </a:r>
          </a:p>
          <a:p>
            <a:pPr marL="0" lvl="0" indent="0" algn="l" rtl="0">
              <a:spcBef>
                <a:spcPts val="0"/>
              </a:spcBef>
              <a:spcAft>
                <a:spcPts val="0"/>
              </a:spcAft>
              <a:buNone/>
            </a:pPr>
            <a:r>
              <a:rPr lang="en-US" u="sng" dirty="0">
                <a:solidFill>
                  <a:schemeClr val="hlink"/>
                </a:solidFill>
                <a:hlinkClick r:id="rId3"/>
              </a:rPr>
              <a:t>Https://www.scholastic.com/teachers/blog-posts/genia-connell/chalk-talks-engage-all-students/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Do this with the </a:t>
            </a:r>
            <a:r>
              <a:rPr lang="en-US" i="1" dirty="0"/>
              <a:t>How to Plan Effective Lessons </a:t>
            </a:r>
            <a:r>
              <a:rPr lang="en-US" dirty="0"/>
              <a:t>(ASCD Education Update article)</a:t>
            </a:r>
          </a:p>
          <a:p>
            <a:pPr marL="0" lvl="0" indent="0" algn="l" rtl="0">
              <a:spcBef>
                <a:spcPts val="0"/>
              </a:spcBef>
              <a:spcAft>
                <a:spcPts val="0"/>
              </a:spcAft>
              <a:buNone/>
            </a:pPr>
            <a:r>
              <a:rPr lang="en-US" dirty="0"/>
              <a:t>That article can be located on the ELA Resource page: </a:t>
            </a:r>
            <a:r>
              <a:rPr lang="en-US" dirty="0">
                <a:hlinkClick r:id="rId4"/>
              </a:rPr>
              <a:t>https://doe.sd.gov/contentstandards/ELA-resources.aspx</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*Group size might dictate what can be done with this activity.</a:t>
            </a:r>
            <a:endParaRPr dirty="0"/>
          </a:p>
          <a:p>
            <a:pPr marL="0" lvl="0" indent="0" algn="l" rtl="0">
              <a:spcBef>
                <a:spcPts val="0"/>
              </a:spcBef>
              <a:spcAft>
                <a:spcPts val="0"/>
              </a:spcAft>
              <a:buNone/>
            </a:pPr>
            <a:r>
              <a:rPr lang="en-US" dirty="0"/>
              <a:t>Option1:  As shown in picture, small groups at the table create the chalk talk---could share with 1 other table to see differences/</a:t>
            </a:r>
            <a:r>
              <a:rPr lang="en-US" dirty="0" err="1"/>
              <a:t>similartieis</a:t>
            </a:r>
            <a:r>
              <a:rPr lang="en-US" dirty="0"/>
              <a:t> in ideas.</a:t>
            </a:r>
            <a:endParaRPr dirty="0"/>
          </a:p>
          <a:p>
            <a:pPr marL="0" lvl="0" indent="0" algn="l" rtl="0">
              <a:spcBef>
                <a:spcPts val="0"/>
              </a:spcBef>
              <a:spcAft>
                <a:spcPts val="0"/>
              </a:spcAft>
              <a:buNone/>
            </a:pPr>
            <a:r>
              <a:rPr lang="en-US" dirty="0"/>
              <a:t>Option 2:  Smaller sized group, do a carousel walk.  </a:t>
            </a:r>
            <a:endParaRPr dirty="0"/>
          </a:p>
          <a:p>
            <a:pPr marL="228600" lvl="0" indent="-228600" algn="l" rtl="0">
              <a:spcBef>
                <a:spcPts val="0"/>
              </a:spcBef>
              <a:spcAft>
                <a:spcPts val="0"/>
              </a:spcAft>
              <a:buClr>
                <a:schemeClr val="dk1"/>
              </a:buClr>
              <a:buSzPts val="1200"/>
              <a:buFont typeface="Calibri"/>
              <a:buAutoNum type="arabicPeriod"/>
            </a:pPr>
            <a:r>
              <a:rPr lang="en-US" dirty="0"/>
              <a:t>Each person reads the articles/annotates/questions/aha/connections indicated</a:t>
            </a:r>
            <a:endParaRPr dirty="0"/>
          </a:p>
          <a:p>
            <a:pPr marL="228600" lvl="0" indent="-228600" algn="l" rtl="0">
              <a:spcBef>
                <a:spcPts val="0"/>
              </a:spcBef>
              <a:spcAft>
                <a:spcPts val="0"/>
              </a:spcAft>
              <a:buClr>
                <a:schemeClr val="dk1"/>
              </a:buClr>
              <a:buSzPts val="1200"/>
              <a:buFont typeface="Calibri"/>
              <a:buAutoNum type="arabicPeriod"/>
            </a:pPr>
            <a:r>
              <a:rPr lang="en-US" dirty="0"/>
              <a:t>Each person assigned a group number   (Ex. 30 people   5 groups of 6)</a:t>
            </a:r>
            <a:endParaRPr dirty="0"/>
          </a:p>
          <a:p>
            <a:pPr marL="228600" lvl="0" indent="-228600" algn="l" rtl="0">
              <a:spcBef>
                <a:spcPts val="0"/>
              </a:spcBef>
              <a:spcAft>
                <a:spcPts val="0"/>
              </a:spcAft>
              <a:buClr>
                <a:schemeClr val="dk1"/>
              </a:buClr>
              <a:buSzPts val="1200"/>
              <a:buFont typeface="Calibri"/>
              <a:buAutoNum type="arabicPeriod"/>
            </a:pPr>
            <a:r>
              <a:rPr lang="en-US" dirty="0"/>
              <a:t>Chart paper with article attached &amp; assigned a number (1-5)</a:t>
            </a:r>
            <a:endParaRPr dirty="0"/>
          </a:p>
          <a:p>
            <a:pPr marL="228600" lvl="0" indent="-228600" algn="l" rtl="0">
              <a:spcBef>
                <a:spcPts val="0"/>
              </a:spcBef>
              <a:spcAft>
                <a:spcPts val="0"/>
              </a:spcAft>
              <a:buClr>
                <a:schemeClr val="dk1"/>
              </a:buClr>
              <a:buSzPts val="1200"/>
              <a:buFont typeface="Calibri"/>
              <a:buAutoNum type="arabicPeriod"/>
            </a:pPr>
            <a:r>
              <a:rPr lang="en-US" dirty="0"/>
              <a:t>Participants take their article and go to the assigned chart.  Participants WITHOUT TALKING will add 1-2 annotations from their sheet onto the chart paper article.</a:t>
            </a:r>
            <a:endParaRPr dirty="0"/>
          </a:p>
          <a:p>
            <a:pPr marL="228600" lvl="0" indent="-228600" algn="l" rtl="0">
              <a:spcBef>
                <a:spcPts val="0"/>
              </a:spcBef>
              <a:spcAft>
                <a:spcPts val="0"/>
              </a:spcAft>
              <a:buClr>
                <a:schemeClr val="dk1"/>
              </a:buClr>
              <a:buSzPts val="1200"/>
              <a:buFont typeface="Calibri"/>
              <a:buAutoNum type="arabicPeriod"/>
            </a:pPr>
            <a:r>
              <a:rPr lang="en-US" dirty="0"/>
              <a:t>After 1-2 minutes (you decide based on activity/writing by groups), the group will move collectively to the next chart paper group. </a:t>
            </a:r>
            <a:endParaRPr dirty="0"/>
          </a:p>
          <a:p>
            <a:pPr marL="228600" lvl="0" indent="-228600" algn="l" rtl="0">
              <a:spcBef>
                <a:spcPts val="0"/>
              </a:spcBef>
              <a:spcAft>
                <a:spcPts val="0"/>
              </a:spcAft>
              <a:buClr>
                <a:schemeClr val="dk1"/>
              </a:buClr>
              <a:buSzPts val="1200"/>
              <a:buFont typeface="Calibri"/>
              <a:buAutoNum type="arabicPeriod"/>
            </a:pPr>
            <a:r>
              <a:rPr lang="en-US" dirty="0"/>
              <a:t>Participants will read the annotations from the previous group and WILL ADD their own annotations to the article.  WHILE NOT TALKING!!</a:t>
            </a:r>
            <a:endParaRPr dirty="0"/>
          </a:p>
          <a:p>
            <a:pPr marL="228600" lvl="0" indent="-152400" algn="l" rtl="0">
              <a:spcBef>
                <a:spcPts val="0"/>
              </a:spcBef>
              <a:spcAft>
                <a:spcPts val="0"/>
              </a:spcAft>
              <a:buClr>
                <a:schemeClr val="dk1"/>
              </a:buClr>
              <a:buSzPts val="1200"/>
              <a:buFont typeface="Calibri"/>
              <a:buNone/>
            </a:pPr>
            <a:endParaRPr dirty="0"/>
          </a:p>
        </p:txBody>
      </p:sp>
      <p:sp>
        <p:nvSpPr>
          <p:cNvPr id="850" name="Google Shape;850;p12: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5d1c47a36e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5d1c47a36e_0_0: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Jill Jackson is a national consultant who has worked with South Dakota on several projects. </a:t>
            </a:r>
          </a:p>
          <a:p>
            <a:pPr marL="0" lvl="0" indent="0" algn="l" rtl="0">
              <a:spcBef>
                <a:spcPts val="0"/>
              </a:spcBef>
              <a:spcAft>
                <a:spcPts val="0"/>
              </a:spcAft>
              <a:buNone/>
            </a:pPr>
            <a:r>
              <a:rPr lang="en-US" dirty="0"/>
              <a:t>DOE is NOT promoting her book or requiring any district to purchase it.  This is just a resource that could be reviewed IF your district is struggling with lesson planning strategies for new teachers or looking to revise lesson planning overall.</a:t>
            </a:r>
            <a:endParaRPr dirty="0"/>
          </a:p>
        </p:txBody>
      </p:sp>
      <p:sp>
        <p:nvSpPr>
          <p:cNvPr id="866" name="Google Shape;866;g5d1c47a36e_0_0:notes"/>
          <p:cNvSpPr txBox="1">
            <a:spLocks noGrp="1"/>
          </p:cNvSpPr>
          <p:nvPr>
            <p:ph type="sldNum" idx="12"/>
          </p:nvPr>
        </p:nvSpPr>
        <p:spPr>
          <a:xfrm>
            <a:off x="3970938" y="8829967"/>
            <a:ext cx="3037800" cy="464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Standards for Literacy in Social Studies, History, Science and Technical Subjects.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bottom/new version is the identification for the 6-12 Literacy Standards in other content areas. These are the identifying codes that should be used on lesson plans so that when evidence is submitted to DOE for accreditation it provides additional evidence that the district is reviewing and implementing the newly adopted standards and coding.  Ex:  6-8.RST.1  (reading for science/technical subjects)</a:t>
            </a:r>
          </a:p>
          <a:p>
            <a:endParaRPr lang="en-US" dirty="0"/>
          </a:p>
        </p:txBody>
      </p:sp>
      <p:sp>
        <p:nvSpPr>
          <p:cNvPr id="4" name="Slide Number Placeholder 3"/>
          <p:cNvSpPr>
            <a:spLocks noGrp="1"/>
          </p:cNvSpPr>
          <p:nvPr>
            <p:ph type="sldNum" sz="quarter" idx="5"/>
          </p:nvPr>
        </p:nvSpPr>
        <p:spPr/>
        <p:txBody>
          <a:bodyPr/>
          <a:lstStyle/>
          <a:p>
            <a:fld id="{7E71926E-82D2-4752-8ABE-4E4A7EBEBBD2}" type="slidenum">
              <a:rPr lang="en-US" smtClean="0"/>
              <a:t>9</a:t>
            </a:fld>
            <a:endParaRPr lang="en-US"/>
          </a:p>
        </p:txBody>
      </p:sp>
    </p:spTree>
    <p:extLst>
      <p:ext uri="{BB962C8B-B14F-4D97-AF65-F5344CB8AC3E}">
        <p14:creationId xmlns:p14="http://schemas.microsoft.com/office/powerpoint/2010/main" val="13221718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5d1c47a36e_0_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5d1c47a36e_0_7: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Both need to be incorporated into lesson planning AND lesson prepping. If only the WHAT is listed on a lesson plan, there needs to be time to purposefully create the HOW it will be delivered to students.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u="sng" dirty="0"/>
              <a:t>SMALL/LARGE GROUPO Questions:</a:t>
            </a:r>
          </a:p>
          <a:p>
            <a:pPr marL="0" lvl="0" indent="0" algn="l" rtl="0">
              <a:spcBef>
                <a:spcPts val="0"/>
              </a:spcBef>
              <a:spcAft>
                <a:spcPts val="0"/>
              </a:spcAft>
              <a:buNone/>
            </a:pPr>
            <a:r>
              <a:rPr lang="en-US" dirty="0"/>
              <a:t>What is the way that most teachers approach lesson planning?</a:t>
            </a:r>
          </a:p>
          <a:p>
            <a:pPr marL="0" lvl="0" indent="0" algn="l" rtl="0">
              <a:spcBef>
                <a:spcPts val="0"/>
              </a:spcBef>
              <a:spcAft>
                <a:spcPts val="0"/>
              </a:spcAft>
              <a:buNone/>
            </a:pPr>
            <a:r>
              <a:rPr lang="en-US" dirty="0"/>
              <a:t>How much time was spent in teacher preparation programs to assist you as a teacher with lesson planning strategies?</a:t>
            </a:r>
          </a:p>
          <a:p>
            <a:pPr marL="0" lvl="0" indent="0" algn="l" rtl="0">
              <a:spcBef>
                <a:spcPts val="0"/>
              </a:spcBef>
              <a:spcAft>
                <a:spcPts val="0"/>
              </a:spcAft>
              <a:buNone/>
            </a:pPr>
            <a:r>
              <a:rPr lang="en-US" dirty="0"/>
              <a:t>Have you used unpacked standards previously when planning/prepping lessons?  </a:t>
            </a:r>
          </a:p>
          <a:p>
            <a:pPr marL="0" lvl="0" indent="0" algn="l" rtl="0">
              <a:spcBef>
                <a:spcPts val="0"/>
              </a:spcBef>
              <a:spcAft>
                <a:spcPts val="0"/>
              </a:spcAft>
              <a:buNone/>
            </a:pPr>
            <a:r>
              <a:rPr lang="en-US" dirty="0"/>
              <a:t>What is one item you’ve seen in the unpacked documents you know you could use to build your lesson plans with depth and rigor?</a:t>
            </a:r>
          </a:p>
          <a:p>
            <a:pPr marL="0" lvl="0" indent="0" algn="l" rtl="0">
              <a:spcBef>
                <a:spcPts val="0"/>
              </a:spcBef>
              <a:spcAft>
                <a:spcPts val="0"/>
              </a:spcAft>
              <a:buNone/>
            </a:pPr>
            <a:r>
              <a:rPr lang="en-US" dirty="0"/>
              <a:t>How much time is devoted to planning for lessons in your classes?</a:t>
            </a:r>
          </a:p>
          <a:p>
            <a:pPr marL="0" lvl="0" indent="0" algn="l" rtl="0">
              <a:spcBef>
                <a:spcPts val="0"/>
              </a:spcBef>
              <a:spcAft>
                <a:spcPts val="0"/>
              </a:spcAft>
              <a:buNone/>
            </a:pPr>
            <a:r>
              <a:rPr lang="en-US" dirty="0"/>
              <a:t>Is the same amount of time devoted to purposeful prepping of those ideas? </a:t>
            </a:r>
            <a:endParaRPr dirty="0"/>
          </a:p>
        </p:txBody>
      </p:sp>
      <p:sp>
        <p:nvSpPr>
          <p:cNvPr id="873" name="Google Shape;873;g5d1c47a36e_0_7:notes"/>
          <p:cNvSpPr txBox="1">
            <a:spLocks noGrp="1"/>
          </p:cNvSpPr>
          <p:nvPr>
            <p:ph type="sldNum" idx="12"/>
          </p:nvPr>
        </p:nvSpPr>
        <p:spPr>
          <a:xfrm>
            <a:off x="3970938" y="8829967"/>
            <a:ext cx="3037800" cy="464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5d1c47a36e_0_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5d1c47a36e_0_13: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Lesson planning is 140 hours</a:t>
            </a:r>
            <a:endParaRPr dirty="0"/>
          </a:p>
          <a:p>
            <a:pPr marL="0" lvl="0" indent="0" algn="l" rtl="0">
              <a:spcBef>
                <a:spcPts val="0"/>
              </a:spcBef>
              <a:spcAft>
                <a:spcPts val="0"/>
              </a:spcAft>
              <a:buNone/>
            </a:pPr>
            <a:r>
              <a:rPr lang="en-US" dirty="0"/>
              <a:t>Lesson PREPPING is 450 hours---the HOW am I going to do it takes longer than the roadmap of what.</a:t>
            </a:r>
            <a:endParaRPr dirty="0"/>
          </a:p>
          <a:p>
            <a:pPr marL="0" lvl="0" indent="0" algn="l" rtl="0">
              <a:spcBef>
                <a:spcPts val="0"/>
              </a:spcBef>
              <a:spcAft>
                <a:spcPts val="0"/>
              </a:spcAft>
              <a:buNone/>
            </a:pPr>
            <a:r>
              <a:rPr lang="en-US" dirty="0"/>
              <a:t>Using unpacked standards components help to be guides as to the “What” and the “How” needed for student learning of skills found within the standards.</a:t>
            </a:r>
            <a:endParaRPr dirty="0"/>
          </a:p>
          <a:p>
            <a:pPr marL="0" lvl="0" indent="0" algn="l" rtl="0">
              <a:spcBef>
                <a:spcPts val="0"/>
              </a:spcBef>
              <a:spcAft>
                <a:spcPts val="0"/>
              </a:spcAft>
              <a:buNone/>
            </a:pPr>
            <a:r>
              <a:rPr lang="en-US" dirty="0">
                <a:highlight>
                  <a:srgbClr val="FFFF00"/>
                </a:highlight>
              </a:rPr>
              <a:t>ASCD infographic</a:t>
            </a:r>
            <a:endParaRPr dirty="0">
              <a:highlight>
                <a:srgbClr val="FFFF00"/>
              </a:highlight>
            </a:endParaRPr>
          </a:p>
        </p:txBody>
      </p:sp>
      <p:sp>
        <p:nvSpPr>
          <p:cNvPr id="880" name="Google Shape;880;g5d1c47a36e_0_13:notes"/>
          <p:cNvSpPr txBox="1">
            <a:spLocks noGrp="1"/>
          </p:cNvSpPr>
          <p:nvPr>
            <p:ph type="sldNum" idx="12"/>
          </p:nvPr>
        </p:nvSpPr>
        <p:spPr>
          <a:xfrm>
            <a:off x="3970938" y="8829967"/>
            <a:ext cx="3037800" cy="464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7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74: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1 Page Lesson Plan Cheat Sheet is on the </a:t>
            </a:r>
            <a:r>
              <a:rPr lang="en-US" b="1" dirty="0"/>
              <a:t>ELA Resource Page </a:t>
            </a:r>
            <a:r>
              <a:rPr lang="en-US" dirty="0"/>
              <a:t>and can be </a:t>
            </a:r>
            <a:r>
              <a:rPr lang="en-US" b="1" dirty="0"/>
              <a:t>downloaded</a:t>
            </a:r>
            <a:endParaRPr b="1" dirty="0"/>
          </a:p>
          <a:p>
            <a:pPr marL="0" lvl="0" indent="0" algn="l" rtl="0">
              <a:spcBef>
                <a:spcPts val="0"/>
              </a:spcBef>
              <a:spcAft>
                <a:spcPts val="0"/>
              </a:spcAft>
              <a:buNone/>
            </a:pPr>
            <a:r>
              <a:rPr lang="en-US" dirty="0">
                <a:hlinkClick r:id="rId3"/>
              </a:rPr>
              <a:t>https://doe.sd.gov/contentstandards/ELA-resources.aspx</a:t>
            </a:r>
            <a:endParaRPr lang="en-US" dirty="0"/>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Notice bold wording comes directly from the Unpacked standards sections. Other wording is pulled from Danielson Domains, one-page strategies, and state initiatives (SLO).</a:t>
            </a:r>
          </a:p>
          <a:p>
            <a:pPr marL="0" lvl="0" indent="0" algn="l" rtl="0">
              <a:spcBef>
                <a:spcPts val="0"/>
              </a:spcBef>
              <a:spcAft>
                <a:spcPts val="0"/>
              </a:spcAft>
              <a:buNone/>
            </a:pPr>
            <a:r>
              <a:rPr lang="en-US" b="1" dirty="0"/>
              <a:t>In the Full day training Agenda:</a:t>
            </a:r>
            <a:endParaRPr b="1" dirty="0"/>
          </a:p>
          <a:p>
            <a:pPr marL="0" lvl="0" indent="0" algn="l" rtl="0">
              <a:spcBef>
                <a:spcPts val="0"/>
              </a:spcBef>
              <a:spcAft>
                <a:spcPts val="0"/>
              </a:spcAft>
              <a:buNone/>
            </a:pPr>
            <a:r>
              <a:rPr lang="en-US" dirty="0"/>
              <a:t>Participants will use multiple tools in their lesson planning “reboot” time.  This 1 page along with the articles/unpacked documents will allow them time to revisit their lessons.</a:t>
            </a:r>
            <a:endParaRPr dirty="0"/>
          </a:p>
          <a:p>
            <a:pPr marL="0" lvl="0" indent="0" algn="l" rtl="0">
              <a:spcBef>
                <a:spcPts val="0"/>
              </a:spcBef>
              <a:spcAft>
                <a:spcPts val="0"/>
              </a:spcAft>
              <a:buNone/>
            </a:pPr>
            <a:r>
              <a:rPr lang="en-US" dirty="0"/>
              <a:t>Participants will work on their lesson plans to embed pieces that are missing in planning/prepping, rigor, unpacked components etc. At the end of the allotted time, allow participants to talk with a partner(s) to share out items they revisited in their current lesson.</a:t>
            </a:r>
            <a:endParaRPr dirty="0"/>
          </a:p>
          <a:p>
            <a:pPr marL="0" lvl="0" indent="0" algn="l" rtl="0">
              <a:spcBef>
                <a:spcPts val="0"/>
              </a:spcBef>
              <a:spcAft>
                <a:spcPts val="0"/>
              </a:spcAft>
              <a:buNone/>
            </a:pPr>
            <a:r>
              <a:rPr lang="en-US" dirty="0"/>
              <a:t>Allow a table or large group on “aha” moments, concerns with planning, etc.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possible, allow participants to share with a couple of partners in smaller groups before moving into large groups.  Less threatening to those who might be uncomfortable sharing in a large setting initially.</a:t>
            </a:r>
            <a:endParaRPr dirty="0"/>
          </a:p>
        </p:txBody>
      </p:sp>
      <p:sp>
        <p:nvSpPr>
          <p:cNvPr id="886" name="Google Shape;886;p74: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5b3aef13b9_0_7:notes"/>
          <p:cNvSpPr txBox="1">
            <a:spLocks noGrp="1"/>
          </p:cNvSpPr>
          <p:nvPr>
            <p:ph type="body" idx="1"/>
          </p:nvPr>
        </p:nvSpPr>
        <p:spPr>
          <a:xfrm>
            <a:off x="701041"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After time with the lesson planning slides and activities, allow teachers time to reflect and process the key pieces that they will take back with them to their classrooms.  Reflection is vital for real processing to occur.</a:t>
            </a:r>
            <a:endParaRPr dirty="0"/>
          </a:p>
        </p:txBody>
      </p:sp>
      <p:sp>
        <p:nvSpPr>
          <p:cNvPr id="892" name="Google Shape;892;g5b3aef13b9_0_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53: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 </a:t>
            </a:r>
            <a:r>
              <a:rPr lang="en-US" sz="1200" b="1" i="0" u="none" strike="noStrike" dirty="0">
                <a:solidFill>
                  <a:schemeClr val="dk1"/>
                </a:solidFill>
                <a:latin typeface="Calibri"/>
                <a:ea typeface="Calibri"/>
                <a:cs typeface="Calibri"/>
                <a:sym typeface="Calibri"/>
              </a:rPr>
              <a:t>/Talk Amongst Yourselves </a:t>
            </a:r>
            <a:r>
              <a:rPr lang="en-US" sz="1200" b="0" i="0" u="none" strike="noStrike" dirty="0">
                <a:solidFill>
                  <a:schemeClr val="dk1"/>
                </a:solidFill>
                <a:latin typeface="Calibri"/>
                <a:ea typeface="Calibri"/>
                <a:cs typeface="Calibri"/>
                <a:sym typeface="Calibri"/>
              </a:rPr>
              <a:t>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sng" strike="noStrike" dirty="0">
                <a:solidFill>
                  <a:schemeClr val="dk1"/>
                </a:solidFill>
                <a:latin typeface="Calibri"/>
                <a:ea typeface="Calibri"/>
                <a:cs typeface="Calibri"/>
                <a:sym typeface="Calibri"/>
              </a:rPr>
              <a:t>Reflective Questions could be used as:</a:t>
            </a:r>
            <a:endParaRPr b="0" u="sng"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 share out with partner, or team before they end this section (or 15 minute meeting)</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Participants could share at their table and then designate 2 people to move to the next table to share out their ideas. A way to allow more people to share with others vs. just their team.</a:t>
            </a:r>
            <a:endParaRPr dirty="0"/>
          </a:p>
          <a:p>
            <a:pPr marL="171450" lvl="0" indent="-95250" algn="l" rtl="0">
              <a:spcBef>
                <a:spcPts val="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648" name="Google Shape;648;p53: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extLst>
      <p:ext uri="{BB962C8B-B14F-4D97-AF65-F5344CB8AC3E}">
        <p14:creationId xmlns:p14="http://schemas.microsoft.com/office/powerpoint/2010/main" val="20831285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75:notes"/>
          <p:cNvSpPr txBox="1">
            <a:spLocks noGrp="1"/>
          </p:cNvSpPr>
          <p:nvPr>
            <p:ph type="body" idx="1"/>
          </p:nvPr>
        </p:nvSpPr>
        <p:spPr>
          <a:xfrm>
            <a:off x="701040" y="4415790"/>
            <a:ext cx="560832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Participants can complete this as an exit slip to help guide them and to allow feedback to trainer on session/next steps.</a:t>
            </a:r>
            <a:endParaRPr dirty="0"/>
          </a:p>
          <a:p>
            <a:pPr marL="0" lvl="0" indent="0" algn="l" rtl="0">
              <a:spcBef>
                <a:spcPts val="0"/>
              </a:spcBef>
              <a:spcAft>
                <a:spcPts val="0"/>
              </a:spcAft>
              <a:buNone/>
            </a:pPr>
            <a:r>
              <a:rPr lang="en-US" b="1" dirty="0"/>
              <a:t>ELA Resource Page this WWWW document</a:t>
            </a:r>
            <a:r>
              <a:rPr lang="en-US" dirty="0"/>
              <a:t> can be </a:t>
            </a:r>
            <a:r>
              <a:rPr lang="en-US" b="1" dirty="0"/>
              <a:t>downloaded</a:t>
            </a:r>
          </a:p>
          <a:p>
            <a:pPr marL="0" lvl="0" indent="0" algn="l" rtl="0">
              <a:spcBef>
                <a:spcPts val="0"/>
              </a:spcBef>
              <a:spcAft>
                <a:spcPts val="0"/>
              </a:spcAft>
              <a:buNone/>
            </a:pPr>
            <a:r>
              <a:rPr lang="en-US" dirty="0">
                <a:hlinkClick r:id="rId3"/>
              </a:rPr>
              <a:t>https://doe.sd.gov/contentstandards/ELA-resources.aspx</a:t>
            </a:r>
            <a:endParaRPr lang="en-US" dirty="0"/>
          </a:p>
          <a:p>
            <a:pPr marL="0" lvl="0" indent="0" algn="l" rtl="0">
              <a:spcBef>
                <a:spcPts val="0"/>
              </a:spcBef>
              <a:spcAft>
                <a:spcPts val="0"/>
              </a:spcAft>
              <a:buNone/>
            </a:pPr>
            <a:endParaRPr dirty="0"/>
          </a:p>
        </p:txBody>
      </p:sp>
      <p:sp>
        <p:nvSpPr>
          <p:cNvPr id="908" name="Google Shape;908;p75:notes"/>
          <p:cNvSpPr txBox="1">
            <a:spLocks noGrp="1"/>
          </p:cNvSpPr>
          <p:nvPr>
            <p:ph type="sldNum" idx="12"/>
          </p:nvPr>
        </p:nvSpPr>
        <p:spPr>
          <a:xfrm>
            <a:off x="3970938" y="8829967"/>
            <a:ext cx="303784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1926E-82D2-4752-8ABE-4E4A7EBEBBD2}" type="slidenum">
              <a:rPr lang="en-US" smtClean="0"/>
              <a:t>98</a:t>
            </a:fld>
            <a:endParaRPr lang="en-US"/>
          </a:p>
        </p:txBody>
      </p:sp>
    </p:spTree>
    <p:extLst>
      <p:ext uri="{BB962C8B-B14F-4D97-AF65-F5344CB8AC3E}">
        <p14:creationId xmlns:p14="http://schemas.microsoft.com/office/powerpoint/2010/main" val="58831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27808EE-BA44-4EF4-82B1-932436870093}" type="datetimeFigureOut">
              <a:rPr lang="en-US"/>
              <a:pPr>
                <a:defRPr/>
              </a:pPr>
              <a:t>08/23/2019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46F654-8CDB-4F9E-A01F-E69AA51B2B42}" type="slidenum">
              <a:rPr lang="en-US"/>
              <a:pPr>
                <a:defRPr/>
              </a:pPr>
              <a:t>‹#›</a:t>
            </a:fld>
            <a:endParaRPr lang="en-US"/>
          </a:p>
        </p:txBody>
      </p:sp>
    </p:spTree>
    <p:extLst>
      <p:ext uri="{BB962C8B-B14F-4D97-AF65-F5344CB8AC3E}">
        <p14:creationId xmlns:p14="http://schemas.microsoft.com/office/powerpoint/2010/main" val="2966219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5A0DC1-FB27-4E59-97C6-4A137AF4744B}" type="datetimeFigureOut">
              <a:rPr lang="en-US"/>
              <a:pPr>
                <a:defRPr/>
              </a:pPr>
              <a:t>08/23/2019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FD097A-CFC2-41BE-BEA3-C94615124D8C}" type="slidenum">
              <a:rPr lang="en-US"/>
              <a:pPr>
                <a:defRPr/>
              </a:pPr>
              <a:t>‹#›</a:t>
            </a:fld>
            <a:endParaRPr lang="en-US"/>
          </a:p>
        </p:txBody>
      </p:sp>
    </p:spTree>
    <p:extLst>
      <p:ext uri="{BB962C8B-B14F-4D97-AF65-F5344CB8AC3E}">
        <p14:creationId xmlns:p14="http://schemas.microsoft.com/office/powerpoint/2010/main" val="137290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88E8A1-BD99-4F71-8FBF-653948AA7F20}" type="datetimeFigureOut">
              <a:rPr lang="en-US"/>
              <a:pPr>
                <a:defRPr/>
              </a:pPr>
              <a:t>08/23/2019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A726F5-B92F-478C-8584-66172955F0E8}" type="slidenum">
              <a:rPr lang="en-US"/>
              <a:pPr>
                <a:defRPr/>
              </a:pPr>
              <a:t>‹#›</a:t>
            </a:fld>
            <a:endParaRPr lang="en-US"/>
          </a:p>
        </p:txBody>
      </p:sp>
    </p:spTree>
    <p:extLst>
      <p:ext uri="{BB962C8B-B14F-4D97-AF65-F5344CB8AC3E}">
        <p14:creationId xmlns:p14="http://schemas.microsoft.com/office/powerpoint/2010/main" val="519103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030771-85C5-42BD-9246-0EA170DFE9F4}" type="datetimeFigureOut">
              <a:rPr lang="en-US">
                <a:solidFill>
                  <a:prstClr val="black">
                    <a:tint val="75000"/>
                  </a:prstClr>
                </a:solidFill>
              </a:rPr>
              <a:pPr>
                <a:defRPr/>
              </a:pPr>
              <a:t>08/23/2019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6A168A0-524E-4061-B4FE-2667D58F98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20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9A15C06-736A-4C01-94E8-10B8DD4E41C0}" type="datetimeFigureOut">
              <a:rPr lang="en-US">
                <a:solidFill>
                  <a:prstClr val="black">
                    <a:tint val="75000"/>
                  </a:prstClr>
                </a:solidFill>
              </a:rPr>
              <a:pPr>
                <a:defRPr/>
              </a:pPr>
              <a:t>08/23/2019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87D47D-2EC5-4C8A-B6DF-F028FC0F37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1688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F8BAEDC-3EF4-484C-AAC8-4A5EA5FAF572}" type="datetimeFigureOut">
              <a:rPr lang="en-US">
                <a:solidFill>
                  <a:prstClr val="black">
                    <a:tint val="75000"/>
                  </a:prstClr>
                </a:solidFill>
              </a:rPr>
              <a:pPr>
                <a:defRPr/>
              </a:pPr>
              <a:t>08/23/2019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6C9B95-41B1-40B7-B10D-0668E8FDB4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8689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D32C01-1E37-4423-B5CA-C176953A9B32}" type="datetimeFigureOut">
              <a:rPr lang="en-US">
                <a:solidFill>
                  <a:prstClr val="black">
                    <a:tint val="75000"/>
                  </a:prstClr>
                </a:solidFill>
              </a:rPr>
              <a:pPr>
                <a:defRPr/>
              </a:pPr>
              <a:t>08/23/2019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5575E5-575D-46B1-AC3F-50D4DF83F8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30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3D2197F-53BA-4433-9A38-20E4354BA7F8}" type="datetimeFigureOut">
              <a:rPr lang="en-US">
                <a:solidFill>
                  <a:prstClr val="black">
                    <a:tint val="75000"/>
                  </a:prstClr>
                </a:solidFill>
              </a:rPr>
              <a:pPr>
                <a:defRPr/>
              </a:pPr>
              <a:t>08/23/2019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1A70D33-E27E-44C7-BE21-BE6215086D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5102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BF4BA36-9B98-43BF-90F6-8E80F8A5AB49}" type="datetimeFigureOut">
              <a:rPr lang="en-US">
                <a:solidFill>
                  <a:prstClr val="black">
                    <a:tint val="75000"/>
                  </a:prstClr>
                </a:solidFill>
              </a:rPr>
              <a:pPr>
                <a:defRPr/>
              </a:pPr>
              <a:t>08/23/2019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41BAF23-B808-4891-8291-DFF58C4366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3776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6509354-150D-445F-AEC3-E2BE7D323571}" type="datetimeFigureOut">
              <a:rPr lang="en-US">
                <a:solidFill>
                  <a:prstClr val="black">
                    <a:tint val="75000"/>
                  </a:prstClr>
                </a:solidFill>
              </a:rPr>
              <a:pPr>
                <a:defRPr/>
              </a:pPr>
              <a:t>08/23/2019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67F174-7BE9-45A4-BEE2-DEA37C3412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426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7118CFE-780C-4EEF-B73E-8BA959739EB9}" type="datetimeFigureOut">
              <a:rPr lang="en-US">
                <a:solidFill>
                  <a:prstClr val="black">
                    <a:tint val="75000"/>
                  </a:prstClr>
                </a:solidFill>
              </a:rPr>
              <a:pPr>
                <a:defRPr/>
              </a:pPr>
              <a:t>08/23/2019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E242E74-BAB5-45EF-9A5C-F341B5339B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941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3D3E3D-9031-4F63-9CA4-B1B4738C3322}" type="datetimeFigureOut">
              <a:rPr lang="en-US"/>
              <a:pPr>
                <a:defRPr/>
              </a:pPr>
              <a:t>08/23/2019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64E9F0-EB04-4149-9380-691BD3CC5AF1}" type="slidenum">
              <a:rPr lang="en-US"/>
              <a:pPr>
                <a:defRPr/>
              </a:pPr>
              <a:t>‹#›</a:t>
            </a:fld>
            <a:endParaRPr lang="en-US"/>
          </a:p>
        </p:txBody>
      </p:sp>
    </p:spTree>
    <p:extLst>
      <p:ext uri="{BB962C8B-B14F-4D97-AF65-F5344CB8AC3E}">
        <p14:creationId xmlns:p14="http://schemas.microsoft.com/office/powerpoint/2010/main" val="3471571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AB1163-5333-4664-A5B6-5943D464DEC0}" type="datetimeFigureOut">
              <a:rPr lang="en-US">
                <a:solidFill>
                  <a:prstClr val="black">
                    <a:tint val="75000"/>
                  </a:prstClr>
                </a:solidFill>
              </a:rPr>
              <a:pPr>
                <a:defRPr/>
              </a:pPr>
              <a:t>08/23/2019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85668B-EA6E-4016-8E58-7B0DF70C44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6231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0CD102C-5CAF-47DF-9E66-52B4215154D0}" type="datetimeFigureOut">
              <a:rPr lang="en-US">
                <a:solidFill>
                  <a:prstClr val="black">
                    <a:tint val="75000"/>
                  </a:prstClr>
                </a:solidFill>
              </a:rPr>
              <a:pPr>
                <a:defRPr/>
              </a:pPr>
              <a:t>08/23/2019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A9002D-79C9-45F7-8AD1-CD79CCBD87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1695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5C943B-256D-454A-BE67-D3D89BD583C7}" type="datetimeFigureOut">
              <a:rPr lang="en-US">
                <a:solidFill>
                  <a:prstClr val="black">
                    <a:tint val="75000"/>
                  </a:prstClr>
                </a:solidFill>
              </a:rPr>
              <a:pPr>
                <a:defRPr/>
              </a:pPr>
              <a:t>08/23/2019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7E46EE-8D5D-4215-891B-BE72A766C2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2618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79"/>
          <p:cNvSpPr txBox="1">
            <a:spLocks noGrp="1"/>
          </p:cNvSpPr>
          <p:nvPr>
            <p:ph type="ctrTitle"/>
          </p:nvPr>
        </p:nvSpPr>
        <p:spPr>
          <a:xfrm>
            <a:off x="685800" y="2130426"/>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7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9"/>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9"/>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9"/>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5678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80"/>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80"/>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80"/>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0"/>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69382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84"/>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84"/>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4"/>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4"/>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3127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85"/>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5"/>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5"/>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9003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88"/>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8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88"/>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8"/>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88"/>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5142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89"/>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89"/>
          <p:cNvSpPr txBox="1">
            <a:spLocks noGrp="1"/>
          </p:cNvSpPr>
          <p:nvPr>
            <p:ph type="body" idx="1"/>
          </p:nvPr>
        </p:nvSpPr>
        <p:spPr>
          <a:xfrm>
            <a:off x="457200" y="1600201"/>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89"/>
          <p:cNvSpPr txBox="1">
            <a:spLocks noGrp="1"/>
          </p:cNvSpPr>
          <p:nvPr>
            <p:ph type="body" idx="2"/>
          </p:nvPr>
        </p:nvSpPr>
        <p:spPr>
          <a:xfrm>
            <a:off x="4648200" y="1600201"/>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89"/>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9"/>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9"/>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82969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90"/>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90"/>
          <p:cNvSpPr txBox="1">
            <a:spLocks noGrp="1"/>
          </p:cNvSpPr>
          <p:nvPr>
            <p:ph type="body" idx="1"/>
          </p:nvPr>
        </p:nvSpPr>
        <p:spPr>
          <a:xfrm>
            <a:off x="457200" y="1535113"/>
            <a:ext cx="4040188"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9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90"/>
          <p:cNvSpPr txBox="1">
            <a:spLocks noGrp="1"/>
          </p:cNvSpPr>
          <p:nvPr>
            <p:ph type="body" idx="3"/>
          </p:nvPr>
        </p:nvSpPr>
        <p:spPr>
          <a:xfrm>
            <a:off x="4645027" y="1535113"/>
            <a:ext cx="4041775"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90"/>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90"/>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0"/>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3123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7C76A32-9B42-4E2A-AAFA-BCF460222A6F}" type="datetimeFigureOut">
              <a:rPr lang="en-US"/>
              <a:pPr>
                <a:defRPr/>
              </a:pPr>
              <a:t>08/23/2019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E4D62E-2868-495D-AA62-03FF3CE40A5E}" type="slidenum">
              <a:rPr lang="en-US"/>
              <a:pPr>
                <a:defRPr/>
              </a:pPr>
              <a:t>‹#›</a:t>
            </a:fld>
            <a:endParaRPr lang="en-US"/>
          </a:p>
        </p:txBody>
      </p:sp>
    </p:spTree>
    <p:extLst>
      <p:ext uri="{BB962C8B-B14F-4D97-AF65-F5344CB8AC3E}">
        <p14:creationId xmlns:p14="http://schemas.microsoft.com/office/powerpoint/2010/main" val="700594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1"/>
          <p:cNvSpPr txBox="1">
            <a:spLocks noGrp="1"/>
          </p:cNvSpPr>
          <p:nvPr>
            <p:ph type="title"/>
          </p:nvPr>
        </p:nvSpPr>
        <p:spPr>
          <a:xfrm>
            <a:off x="457202" y="273049"/>
            <a:ext cx="3008313"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1"/>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1"/>
          <p:cNvSpPr txBox="1">
            <a:spLocks noGrp="1"/>
          </p:cNvSpPr>
          <p:nvPr>
            <p:ph type="body" idx="2"/>
          </p:nvPr>
        </p:nvSpPr>
        <p:spPr>
          <a:xfrm>
            <a:off x="457202" y="1435102"/>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1"/>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1"/>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1"/>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3821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92"/>
          <p:cNvSpPr txBox="1">
            <a:spLocks noGrp="1"/>
          </p:cNvSpPr>
          <p:nvPr>
            <p:ph type="title"/>
          </p:nvPr>
        </p:nvSpPr>
        <p:spPr>
          <a:xfrm>
            <a:off x="1792288" y="4800600"/>
            <a:ext cx="54864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9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2"/>
          <p:cNvSpPr txBox="1">
            <a:spLocks noGrp="1"/>
          </p:cNvSpPr>
          <p:nvPr>
            <p:ph type="body" idx="1"/>
          </p:nvPr>
        </p:nvSpPr>
        <p:spPr>
          <a:xfrm>
            <a:off x="1792288" y="5367338"/>
            <a:ext cx="54864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92"/>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2"/>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2"/>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60652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93"/>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93"/>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93"/>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3"/>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3"/>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129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94"/>
          <p:cNvSpPr txBox="1">
            <a:spLocks noGrp="1"/>
          </p:cNvSpPr>
          <p:nvPr>
            <p:ph type="title"/>
          </p:nvPr>
        </p:nvSpPr>
        <p:spPr>
          <a:xfrm rot="5400000">
            <a:off x="4732337"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94"/>
          <p:cNvSpPr txBox="1">
            <a:spLocks noGrp="1"/>
          </p:cNvSpPr>
          <p:nvPr>
            <p:ph type="body" idx="1"/>
          </p:nvPr>
        </p:nvSpPr>
        <p:spPr>
          <a:xfrm rot="5400000">
            <a:off x="541338" y="190502"/>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94"/>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4"/>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4"/>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6793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EA16E77-C6D8-4C74-8454-6EE28F61EF16}" type="datetimeFigureOut">
              <a:rPr lang="en-US"/>
              <a:pPr>
                <a:defRPr/>
              </a:pPr>
              <a:t>08/23/2019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286B4D-D15C-4579-BB4C-56D13F0DF638}" type="slidenum">
              <a:rPr lang="en-US"/>
              <a:pPr>
                <a:defRPr/>
              </a:pPr>
              <a:t>‹#›</a:t>
            </a:fld>
            <a:endParaRPr lang="en-US"/>
          </a:p>
        </p:txBody>
      </p:sp>
    </p:spTree>
    <p:extLst>
      <p:ext uri="{BB962C8B-B14F-4D97-AF65-F5344CB8AC3E}">
        <p14:creationId xmlns:p14="http://schemas.microsoft.com/office/powerpoint/2010/main" val="292599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8A7C60-2475-460D-A17F-D3F5B8EA23EA}" type="datetimeFigureOut">
              <a:rPr lang="en-US"/>
              <a:pPr>
                <a:defRPr/>
              </a:pPr>
              <a:t>08/23/2019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513B96-C756-4C34-B07C-29C99B5B44B5}" type="slidenum">
              <a:rPr lang="en-US"/>
              <a:pPr>
                <a:defRPr/>
              </a:pPr>
              <a:t>‹#›</a:t>
            </a:fld>
            <a:endParaRPr lang="en-US"/>
          </a:p>
        </p:txBody>
      </p:sp>
    </p:spTree>
    <p:extLst>
      <p:ext uri="{BB962C8B-B14F-4D97-AF65-F5344CB8AC3E}">
        <p14:creationId xmlns:p14="http://schemas.microsoft.com/office/powerpoint/2010/main" val="1136831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64F1CC2-3309-4F2A-A8E3-041643B7C56F}" type="datetimeFigureOut">
              <a:rPr lang="en-US"/>
              <a:pPr>
                <a:defRPr/>
              </a:pPr>
              <a:t>08/23/2019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664D6EA-14D0-4870-99F2-E18580051B70}" type="slidenum">
              <a:rPr lang="en-US"/>
              <a:pPr>
                <a:defRPr/>
              </a:pPr>
              <a:t>‹#›</a:t>
            </a:fld>
            <a:endParaRPr lang="en-US"/>
          </a:p>
        </p:txBody>
      </p:sp>
    </p:spTree>
    <p:extLst>
      <p:ext uri="{BB962C8B-B14F-4D97-AF65-F5344CB8AC3E}">
        <p14:creationId xmlns:p14="http://schemas.microsoft.com/office/powerpoint/2010/main" val="46142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523AFD-2E7C-48D9-BCB1-55DF6EB8B3D1}" type="datetimeFigureOut">
              <a:rPr lang="en-US"/>
              <a:pPr>
                <a:defRPr/>
              </a:pPr>
              <a:t>08/23/2019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93D4098-140A-49F8-924B-2B5CA2782B88}" type="slidenum">
              <a:rPr lang="en-US"/>
              <a:pPr>
                <a:defRPr/>
              </a:pPr>
              <a:t>‹#›</a:t>
            </a:fld>
            <a:endParaRPr lang="en-US"/>
          </a:p>
        </p:txBody>
      </p:sp>
    </p:spTree>
    <p:extLst>
      <p:ext uri="{BB962C8B-B14F-4D97-AF65-F5344CB8AC3E}">
        <p14:creationId xmlns:p14="http://schemas.microsoft.com/office/powerpoint/2010/main" val="3958584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FCC0CE-43FA-4701-BA0A-EDD0D42CCF9B}" type="datetimeFigureOut">
              <a:rPr lang="en-US"/>
              <a:pPr>
                <a:defRPr/>
              </a:pPr>
              <a:t>08/23/2019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16BEB5-6778-40DA-B619-E2A304682957}" type="slidenum">
              <a:rPr lang="en-US"/>
              <a:pPr>
                <a:defRPr/>
              </a:pPr>
              <a:t>‹#›</a:t>
            </a:fld>
            <a:endParaRPr lang="en-US"/>
          </a:p>
        </p:txBody>
      </p:sp>
    </p:spTree>
    <p:extLst>
      <p:ext uri="{BB962C8B-B14F-4D97-AF65-F5344CB8AC3E}">
        <p14:creationId xmlns:p14="http://schemas.microsoft.com/office/powerpoint/2010/main" val="268042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D7339B-6B2B-48B0-9943-CB4CBDAAA6DC}" type="datetimeFigureOut">
              <a:rPr lang="en-US"/>
              <a:pPr>
                <a:defRPr/>
              </a:pPr>
              <a:t>08/23/2019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C4D398-BC2A-404D-A99F-0BE93DD96E95}" type="slidenum">
              <a:rPr lang="en-US"/>
              <a:pPr>
                <a:defRPr/>
              </a:pPr>
              <a:t>‹#›</a:t>
            </a:fld>
            <a:endParaRPr lang="en-US"/>
          </a:p>
        </p:txBody>
      </p:sp>
    </p:spTree>
    <p:extLst>
      <p:ext uri="{BB962C8B-B14F-4D97-AF65-F5344CB8AC3E}">
        <p14:creationId xmlns:p14="http://schemas.microsoft.com/office/powerpoint/2010/main" val="153760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EFC51F-B86B-4F28-8845-CE1B8B39AA68}" type="datetimeFigureOut">
              <a:rPr lang="en-US"/>
              <a:pPr>
                <a:defRPr/>
              </a:pPr>
              <a:t>08/23/2019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5D93A74-1F9F-4BED-AA86-4DBDB117F6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F4C8D80-1535-4664-8C78-11E6A8AC6EA8}" type="datetimeFigureOut">
              <a:rPr lang="en-US">
                <a:solidFill>
                  <a:prstClr val="black">
                    <a:tint val="75000"/>
                  </a:prstClr>
                </a:solidFill>
                <a:cs typeface="+mn-cs"/>
              </a:rPr>
              <a:pPr>
                <a:defRPr/>
              </a:pPr>
              <a:t>08/23/2019</a:t>
            </a:fld>
            <a:endParaRPr lang="en-US">
              <a:solidFill>
                <a:prstClr val="black">
                  <a:tint val="75000"/>
                </a:prstClr>
              </a:solidFill>
              <a:cs typeface="+mn-cs"/>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90EFA21-69EC-486F-ACE5-1CEBA7D11661}" type="slidenum">
              <a:rPr lang="en-US">
                <a:solidFill>
                  <a:prstClr val="black">
                    <a:tint val="75000"/>
                  </a:prstClr>
                </a:solidFill>
                <a:cs typeface="+mn-cs"/>
              </a:rPr>
              <a:pPr>
                <a:defRPr/>
              </a:pPr>
              <a:t>‹#›</a:t>
            </a:fld>
            <a:endParaRPr lang="en-US">
              <a:solidFill>
                <a:prstClr val="black">
                  <a:tint val="75000"/>
                </a:prstClr>
              </a:solidFill>
              <a:cs typeface="+mn-cs"/>
            </a:endParaRPr>
          </a:p>
        </p:txBody>
      </p:sp>
    </p:spTree>
    <p:extLst>
      <p:ext uri="{BB962C8B-B14F-4D97-AF65-F5344CB8AC3E}">
        <p14:creationId xmlns:p14="http://schemas.microsoft.com/office/powerpoint/2010/main" val="328125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78"/>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78"/>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8"/>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8"/>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8"/>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616979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doe.sd.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hyperlink" Target="https://doe.sd.gov/ContentStandards/ELA.aspx"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hyperlink" Target="https://doe.sd.gov/contentstandards/ELA.aspx"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oe.sd.gov/contentstandards/documents/QStandardsChecklist.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hyperlink" Target="https://doe.sd.gov/contentstandards/documents/KeyIdeas-SCI.pdf" TargetMode="External"/><Relationship Id="rId13" Type="http://schemas.openxmlformats.org/officeDocument/2006/relationships/hyperlink" Target="https://doe.sd.gov/oatq/documents/curriculumalignment.pdf" TargetMode="External"/><Relationship Id="rId3" Type="http://schemas.openxmlformats.org/officeDocument/2006/relationships/hyperlink" Target="https://www.cultofpedagogy.com/grecian-urn-lesson/" TargetMode="External"/><Relationship Id="rId7" Type="http://schemas.openxmlformats.org/officeDocument/2006/relationships/hyperlink" Target="https://doe.sd.gov/contentstandards/documents/7-RL7.pdf" TargetMode="External"/><Relationship Id="rId12" Type="http://schemas.openxmlformats.org/officeDocument/2006/relationships/hyperlink" Target="https://doe.sd.gov/contentstandards/documents/WWWW-ExitReflectionSlip.docx"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hyperlink" Target="https://www.scholastic.com/teachers/blog-posts/genia-connell/chalk-talks-engage-all-students/" TargetMode="External"/><Relationship Id="rId11" Type="http://schemas.openxmlformats.org/officeDocument/2006/relationships/hyperlink" Target="https://danielsongroup.org/downloads/framework-teaching-smart-card" TargetMode="External"/><Relationship Id="rId5" Type="http://schemas.openxmlformats.org/officeDocument/2006/relationships/hyperlink" Target="https://www.facinghistory.org/resource-library/teaching-strategies/connect-extend-challenge" TargetMode="External"/><Relationship Id="rId10" Type="http://schemas.openxmlformats.org/officeDocument/2006/relationships/hyperlink" Target="https://doe.sd.gov/contentstandards/documents/WebbLevel.pdf" TargetMode="External"/><Relationship Id="rId4" Type="http://schemas.openxmlformats.org/officeDocument/2006/relationships/hyperlink" Target="http://www.ascd.org/publications/newsletters/education-update/oct11/vol53/num10/How-To-Plan-Effective-Lessons.aspx" TargetMode="External"/><Relationship Id="rId9" Type="http://schemas.openxmlformats.org/officeDocument/2006/relationships/hyperlink" Target="https://doe.sd.gov/contentstandards/documents/LessonPlan-CheatSheet.docx" TargetMode="External"/><Relationship Id="rId14" Type="http://schemas.openxmlformats.org/officeDocument/2006/relationships/hyperlink" Target="ELA%20Resour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hyperlink" Target="https://doe.sd.gov/contentstandards/documents/KeyIdeas-SCI.pdf" TargetMode="External"/><Relationship Id="rId13" Type="http://schemas.openxmlformats.org/officeDocument/2006/relationships/hyperlink" Target="https://doe.sd.gov/oatq/documents/curriculumalignment.pdf" TargetMode="External"/><Relationship Id="rId3" Type="http://schemas.openxmlformats.org/officeDocument/2006/relationships/hyperlink" Target="https://www.cultofpedagogy.com/grecian-urn-lesson/" TargetMode="External"/><Relationship Id="rId7" Type="http://schemas.openxmlformats.org/officeDocument/2006/relationships/hyperlink" Target="https://doe.sd.gov/contentstandards/documents/7-RL7.pdf" TargetMode="External"/><Relationship Id="rId12" Type="http://schemas.openxmlformats.org/officeDocument/2006/relationships/hyperlink" Target="https://doe.sd.gov/contentstandards/documents/WWWW-ExitReflectionSlip.docx" TargetMode="External"/><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hyperlink" Target="https://www.scholastic.com/teachers/blog-posts/genia-connell/chalk-talks-engage-all-students/" TargetMode="External"/><Relationship Id="rId11" Type="http://schemas.openxmlformats.org/officeDocument/2006/relationships/hyperlink" Target="https://danielsongroup.org/downloads/framework-teaching-smart-card" TargetMode="External"/><Relationship Id="rId5" Type="http://schemas.openxmlformats.org/officeDocument/2006/relationships/hyperlink" Target="https://www.facinghistory.org/resource-library/teaching-strategies/connect-extend-challenge" TargetMode="External"/><Relationship Id="rId10" Type="http://schemas.openxmlformats.org/officeDocument/2006/relationships/hyperlink" Target="https://doe.sd.gov/contentstandards/documents/WebbLevel.pdf" TargetMode="External"/><Relationship Id="rId4" Type="http://schemas.openxmlformats.org/officeDocument/2006/relationships/hyperlink" Target="http://www.ascd.org/publications/newsletters/education-update/oct11/vol53/num10/How-To-Plan-Effective-Lessons.aspx" TargetMode="External"/><Relationship Id="rId9" Type="http://schemas.openxmlformats.org/officeDocument/2006/relationships/hyperlink" Target="https://doe.sd.gov/contentstandards/documents/LessonPlan-CheatSheet.docx" TargetMode="External"/><Relationship Id="rId14" Type="http://schemas.openxmlformats.org/officeDocument/2006/relationships/hyperlink" Target="ELA%20Resources"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
          <p:cNvSpPr txBox="1">
            <a:spLocks noGrp="1"/>
          </p:cNvSpPr>
          <p:nvPr>
            <p:ph type="subTitle" idx="1"/>
          </p:nvPr>
        </p:nvSpPr>
        <p:spPr>
          <a:xfrm>
            <a:off x="5647668" y="1301234"/>
            <a:ext cx="3048000" cy="4800600"/>
          </a:xfrm>
          <a:prstGeom prst="rect">
            <a:avLst/>
          </a:prstGeom>
          <a:solidFill>
            <a:schemeClr val="dk1"/>
          </a:solid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000"/>
              <a:buNone/>
            </a:pPr>
            <a:endParaRPr sz="2000" b="1" dirty="0">
              <a:solidFill>
                <a:schemeClr val="dk1"/>
              </a:solidFill>
              <a:latin typeface="Cambria"/>
              <a:ea typeface="Cambria"/>
              <a:cs typeface="Cambria"/>
              <a:sym typeface="Cambria"/>
            </a:endParaRPr>
          </a:p>
          <a:p>
            <a:pPr marL="0" lvl="0" indent="0" algn="ctr" rtl="0">
              <a:spcBef>
                <a:spcPts val="400"/>
              </a:spcBef>
              <a:spcAft>
                <a:spcPts val="0"/>
              </a:spcAft>
              <a:buClr>
                <a:schemeClr val="lt1"/>
              </a:buClr>
              <a:buSzPts val="2000"/>
              <a:buNone/>
            </a:pPr>
            <a:r>
              <a:rPr lang="en-US" sz="2400" b="1" dirty="0">
                <a:solidFill>
                  <a:schemeClr val="lt1"/>
                </a:solidFill>
                <a:latin typeface="Cambria"/>
                <a:ea typeface="Cambria"/>
                <a:cs typeface="Cambria"/>
                <a:sym typeface="Cambria"/>
              </a:rPr>
              <a:t>ELA Unpacked Standards </a:t>
            </a:r>
            <a:endParaRPr sz="2400" dirty="0"/>
          </a:p>
          <a:p>
            <a:pPr marL="0" lvl="0" indent="0" algn="ctr" rtl="0">
              <a:spcBef>
                <a:spcPts val="320"/>
              </a:spcBef>
              <a:spcAft>
                <a:spcPts val="0"/>
              </a:spcAft>
              <a:buClr>
                <a:schemeClr val="lt1"/>
              </a:buClr>
              <a:buSzPts val="1600"/>
              <a:buNone/>
            </a:pPr>
            <a:r>
              <a:rPr lang="en-US" sz="2400" b="1" dirty="0">
                <a:solidFill>
                  <a:schemeClr val="lt1"/>
                </a:solidFill>
                <a:latin typeface="Cambria"/>
                <a:ea typeface="Cambria"/>
                <a:cs typeface="Cambria"/>
                <a:sym typeface="Cambria"/>
              </a:rPr>
              <a:t>Toolkit</a:t>
            </a:r>
            <a:endParaRPr sz="2400" b="1" dirty="0">
              <a:solidFill>
                <a:schemeClr val="lt1"/>
              </a:solidFill>
              <a:latin typeface="Cambria"/>
              <a:ea typeface="Cambria"/>
              <a:cs typeface="Cambria"/>
              <a:sym typeface="Cambria"/>
            </a:endParaRPr>
          </a:p>
          <a:p>
            <a:pPr marL="0" lvl="0" indent="0" algn="ctr" rtl="0">
              <a:spcBef>
                <a:spcPts val="320"/>
              </a:spcBef>
              <a:spcAft>
                <a:spcPts val="0"/>
              </a:spcAft>
              <a:buClr>
                <a:schemeClr val="lt1"/>
              </a:buClr>
              <a:buSzPts val="1600"/>
              <a:buNone/>
            </a:pPr>
            <a:endParaRPr sz="1600" b="1" dirty="0">
              <a:solidFill>
                <a:schemeClr val="lt1"/>
              </a:solidFill>
              <a:latin typeface="Cambria"/>
              <a:ea typeface="Cambria"/>
              <a:cs typeface="Cambria"/>
              <a:sym typeface="Cambria"/>
            </a:endParaRPr>
          </a:p>
          <a:p>
            <a:pPr marL="0" lvl="0" indent="0" algn="ctr" rtl="0">
              <a:spcBef>
                <a:spcPts val="320"/>
              </a:spcBef>
              <a:spcAft>
                <a:spcPts val="0"/>
              </a:spcAft>
              <a:buClr>
                <a:srgbClr val="888888"/>
              </a:buClr>
              <a:buSzPts val="1600"/>
              <a:buNone/>
            </a:pPr>
            <a:r>
              <a:rPr lang="en-US" sz="1600" b="1" dirty="0">
                <a:solidFill>
                  <a:schemeClr val="bg1"/>
                </a:solidFill>
                <a:latin typeface="Cambria"/>
                <a:ea typeface="Cambria"/>
                <a:cs typeface="Cambria"/>
                <a:sym typeface="Cambria"/>
              </a:rPr>
              <a:t> Created Summer 2019</a:t>
            </a:r>
          </a:p>
          <a:p>
            <a:pPr marL="0" lvl="0" indent="0" algn="ctr" rtl="0">
              <a:spcBef>
                <a:spcPts val="320"/>
              </a:spcBef>
              <a:spcAft>
                <a:spcPts val="0"/>
              </a:spcAft>
              <a:buClr>
                <a:srgbClr val="888888"/>
              </a:buClr>
              <a:buSzPts val="1600"/>
              <a:buNone/>
            </a:pPr>
            <a:r>
              <a:rPr lang="en-US" sz="1600" b="1" u="sng" dirty="0">
                <a:solidFill>
                  <a:schemeClr val="bg1"/>
                </a:solidFill>
                <a:latin typeface="Cambria"/>
                <a:ea typeface="Cambria"/>
                <a:cs typeface="Cambria"/>
                <a:sym typeface="Cambria"/>
              </a:rPr>
              <a:t>By the ELA  Team Members:</a:t>
            </a:r>
          </a:p>
          <a:p>
            <a:pPr marL="0" lvl="0" indent="0" algn="ctr" rtl="0">
              <a:spcBef>
                <a:spcPts val="320"/>
              </a:spcBef>
              <a:spcAft>
                <a:spcPts val="0"/>
              </a:spcAft>
              <a:buClr>
                <a:srgbClr val="888888"/>
              </a:buClr>
              <a:buSzPts val="1600"/>
              <a:buNone/>
            </a:pPr>
            <a:r>
              <a:rPr lang="en-US" sz="1600" b="1" dirty="0">
                <a:solidFill>
                  <a:schemeClr val="bg1"/>
                </a:solidFill>
                <a:latin typeface="Cambria"/>
                <a:ea typeface="Cambria"/>
                <a:cs typeface="Cambria"/>
                <a:sym typeface="Cambria"/>
              </a:rPr>
              <a:t>Kelsey Buchholz</a:t>
            </a:r>
          </a:p>
          <a:p>
            <a:pPr marL="0" lvl="0" indent="0" algn="ctr" rtl="0">
              <a:spcBef>
                <a:spcPts val="320"/>
              </a:spcBef>
              <a:spcAft>
                <a:spcPts val="0"/>
              </a:spcAft>
              <a:buClr>
                <a:srgbClr val="888888"/>
              </a:buClr>
              <a:buSzPts val="1600"/>
              <a:buNone/>
            </a:pPr>
            <a:r>
              <a:rPr lang="en-US" sz="1600" b="1" dirty="0">
                <a:solidFill>
                  <a:schemeClr val="bg1"/>
                </a:solidFill>
                <a:latin typeface="Cambria"/>
                <a:ea typeface="Cambria"/>
                <a:cs typeface="Cambria"/>
                <a:sym typeface="Cambria"/>
              </a:rPr>
              <a:t>Sally Crowser</a:t>
            </a:r>
          </a:p>
          <a:p>
            <a:pPr marL="0" lvl="0" indent="0" algn="ctr" rtl="0">
              <a:spcBef>
                <a:spcPts val="320"/>
              </a:spcBef>
              <a:spcAft>
                <a:spcPts val="0"/>
              </a:spcAft>
              <a:buClr>
                <a:srgbClr val="888888"/>
              </a:buClr>
              <a:buSzPts val="1600"/>
              <a:buNone/>
            </a:pPr>
            <a:r>
              <a:rPr lang="en-US" sz="1600" b="1" dirty="0">
                <a:solidFill>
                  <a:schemeClr val="bg1"/>
                </a:solidFill>
                <a:latin typeface="Cambria"/>
                <a:ea typeface="Cambria"/>
                <a:cs typeface="Cambria"/>
                <a:sym typeface="Cambria"/>
              </a:rPr>
              <a:t>Nicole Finnesand</a:t>
            </a:r>
          </a:p>
          <a:p>
            <a:pPr marL="0" lvl="0" indent="0" algn="ctr" rtl="0">
              <a:spcBef>
                <a:spcPts val="320"/>
              </a:spcBef>
              <a:spcAft>
                <a:spcPts val="0"/>
              </a:spcAft>
              <a:buClr>
                <a:srgbClr val="888888"/>
              </a:buClr>
              <a:buSzPts val="1600"/>
              <a:buNone/>
            </a:pPr>
            <a:r>
              <a:rPr lang="en-US" sz="1600" b="1" dirty="0">
                <a:solidFill>
                  <a:schemeClr val="bg1"/>
                </a:solidFill>
                <a:latin typeface="Cambria"/>
                <a:ea typeface="Cambria"/>
                <a:cs typeface="Cambria"/>
                <a:sym typeface="Cambria"/>
              </a:rPr>
              <a:t>Carla McMurray-Kozak</a:t>
            </a:r>
          </a:p>
          <a:p>
            <a:pPr marL="0" lvl="0" indent="0" algn="ctr" rtl="0">
              <a:spcBef>
                <a:spcPts val="320"/>
              </a:spcBef>
              <a:spcAft>
                <a:spcPts val="0"/>
              </a:spcAft>
              <a:buClr>
                <a:srgbClr val="888888"/>
              </a:buClr>
              <a:buSzPts val="1600"/>
              <a:buNone/>
            </a:pPr>
            <a:r>
              <a:rPr lang="en-US" sz="1600" b="1" dirty="0">
                <a:solidFill>
                  <a:schemeClr val="bg1"/>
                </a:solidFill>
                <a:latin typeface="Cambria"/>
                <a:ea typeface="Cambria"/>
                <a:cs typeface="Cambria"/>
                <a:sym typeface="Cambria"/>
              </a:rPr>
              <a:t>Anne Moege</a:t>
            </a:r>
          </a:p>
          <a:p>
            <a:pPr marL="0" lvl="0" indent="0" algn="ctr" rtl="0">
              <a:spcBef>
                <a:spcPts val="320"/>
              </a:spcBef>
              <a:spcAft>
                <a:spcPts val="0"/>
              </a:spcAft>
              <a:buClr>
                <a:srgbClr val="888888"/>
              </a:buClr>
              <a:buSzPts val="1600"/>
              <a:buNone/>
            </a:pPr>
            <a:r>
              <a:rPr lang="en-US" sz="1600" b="1" dirty="0">
                <a:solidFill>
                  <a:schemeClr val="bg1"/>
                </a:solidFill>
                <a:latin typeface="Cambria"/>
                <a:ea typeface="Cambria"/>
                <a:cs typeface="Cambria"/>
                <a:sym typeface="Cambria"/>
              </a:rPr>
              <a:t>Holly Mosterd</a:t>
            </a:r>
          </a:p>
          <a:p>
            <a:pPr marL="0" lvl="0" indent="0" algn="ctr" rtl="0">
              <a:spcBef>
                <a:spcPts val="320"/>
              </a:spcBef>
              <a:spcAft>
                <a:spcPts val="0"/>
              </a:spcAft>
              <a:buClr>
                <a:srgbClr val="888888"/>
              </a:buClr>
              <a:buSzPts val="1600"/>
              <a:buNone/>
            </a:pPr>
            <a:r>
              <a:rPr lang="en-US" sz="1600" b="1" dirty="0">
                <a:solidFill>
                  <a:schemeClr val="bg1"/>
                </a:solidFill>
                <a:latin typeface="Cambria"/>
                <a:ea typeface="Cambria"/>
                <a:cs typeface="Cambria"/>
                <a:sym typeface="Cambria"/>
              </a:rPr>
              <a:t>Samantha Walder</a:t>
            </a:r>
          </a:p>
          <a:p>
            <a:pPr marL="0" lvl="0" indent="0" algn="ctr" rtl="0">
              <a:spcBef>
                <a:spcPts val="320"/>
              </a:spcBef>
              <a:spcAft>
                <a:spcPts val="0"/>
              </a:spcAft>
              <a:buClr>
                <a:srgbClr val="888888"/>
              </a:buClr>
              <a:buSzPts val="1600"/>
              <a:buNone/>
            </a:pPr>
            <a:r>
              <a:rPr lang="en-US" sz="1600" b="1" dirty="0">
                <a:solidFill>
                  <a:schemeClr val="bg1"/>
                </a:solidFill>
                <a:latin typeface="Cambria"/>
                <a:ea typeface="Cambria"/>
                <a:cs typeface="Cambria"/>
                <a:sym typeface="Cambria"/>
              </a:rPr>
              <a:t>DOE/Teresa Berndt</a:t>
            </a:r>
          </a:p>
          <a:p>
            <a:pPr marL="0" lvl="0" indent="0" algn="ctr" rtl="0">
              <a:spcBef>
                <a:spcPts val="320"/>
              </a:spcBef>
              <a:spcAft>
                <a:spcPts val="0"/>
              </a:spcAft>
              <a:buClr>
                <a:srgbClr val="888888"/>
              </a:buClr>
              <a:buSzPts val="1600"/>
              <a:buNone/>
            </a:pPr>
            <a:endParaRPr lang="en-US" sz="1600" b="1" dirty="0">
              <a:solidFill>
                <a:schemeClr val="bg1"/>
              </a:solidFill>
              <a:latin typeface="Cambria"/>
              <a:ea typeface="Cambria"/>
              <a:cs typeface="Cambria"/>
              <a:sym typeface="Cambria"/>
            </a:endParaRPr>
          </a:p>
          <a:p>
            <a:pPr marL="0" lvl="0" indent="0" algn="ctr" rtl="0">
              <a:spcBef>
                <a:spcPts val="320"/>
              </a:spcBef>
              <a:spcAft>
                <a:spcPts val="0"/>
              </a:spcAft>
              <a:buClr>
                <a:srgbClr val="888888"/>
              </a:buClr>
              <a:buSzPts val="1600"/>
              <a:buNone/>
            </a:pPr>
            <a:endParaRPr lang="en-US" sz="1600" b="1" dirty="0">
              <a:solidFill>
                <a:schemeClr val="bg1"/>
              </a:solidFill>
              <a:latin typeface="Cambria"/>
              <a:ea typeface="Cambria"/>
              <a:cs typeface="Cambria"/>
              <a:sym typeface="Cambria"/>
            </a:endParaRPr>
          </a:p>
          <a:p>
            <a:pPr marL="0" lvl="0" indent="0" algn="ctr" rtl="0">
              <a:spcBef>
                <a:spcPts val="320"/>
              </a:spcBef>
              <a:spcAft>
                <a:spcPts val="0"/>
              </a:spcAft>
              <a:buClr>
                <a:srgbClr val="888888"/>
              </a:buClr>
              <a:buSzPts val="1600"/>
              <a:buNone/>
            </a:pPr>
            <a:endParaRPr lang="en-US" sz="1600" b="1" dirty="0">
              <a:solidFill>
                <a:schemeClr val="bg1"/>
              </a:solidFill>
              <a:latin typeface="Cambria"/>
              <a:ea typeface="Cambria"/>
              <a:cs typeface="Cambria"/>
              <a:sym typeface="Cambria"/>
            </a:endParaRPr>
          </a:p>
        </p:txBody>
      </p:sp>
      <p:sp>
        <p:nvSpPr>
          <p:cNvPr id="229" name="Google Shape;229;p1"/>
          <p:cNvSpPr/>
          <p:nvPr/>
        </p:nvSpPr>
        <p:spPr>
          <a:xfrm>
            <a:off x="2362200" y="6488668"/>
            <a:ext cx="2808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a:t>
            </a:r>
            <a:endParaRPr/>
          </a:p>
        </p:txBody>
      </p:sp>
      <p:pic>
        <p:nvPicPr>
          <p:cNvPr id="230" name="Google Shape;230;p1"/>
          <p:cNvPicPr preferRelativeResize="0"/>
          <p:nvPr/>
        </p:nvPicPr>
        <p:blipFill rotWithShape="1">
          <a:blip r:embed="rId3">
            <a:alphaModFix/>
          </a:blip>
          <a:srcRect/>
          <a:stretch/>
        </p:blipFill>
        <p:spPr>
          <a:xfrm>
            <a:off x="466725" y="914400"/>
            <a:ext cx="5115858" cy="55742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0A4B-B79D-403E-B940-8E57A4465634}"/>
              </a:ext>
            </a:extLst>
          </p:cNvPr>
          <p:cNvSpPr>
            <a:spLocks noGrp="1"/>
          </p:cNvSpPr>
          <p:nvPr>
            <p:ph type="title"/>
          </p:nvPr>
        </p:nvSpPr>
        <p:spPr>
          <a:xfrm>
            <a:off x="4267200" y="262258"/>
            <a:ext cx="4495800" cy="457198"/>
          </a:xfrm>
        </p:spPr>
        <p:txBody>
          <a:bodyPr/>
          <a:lstStyle/>
          <a:p>
            <a:r>
              <a:rPr lang="en-US" dirty="0">
                <a:solidFill>
                  <a:schemeClr val="bg1"/>
                </a:solidFill>
              </a:rPr>
              <a:t>New Format</a:t>
            </a:r>
          </a:p>
        </p:txBody>
      </p:sp>
      <p:pic>
        <p:nvPicPr>
          <p:cNvPr id="4" name="Content Placeholder 3">
            <a:extLst>
              <a:ext uri="{FF2B5EF4-FFF2-40B4-BE49-F238E27FC236}">
                <a16:creationId xmlns:a16="http://schemas.microsoft.com/office/drawing/2014/main" id="{A15581CA-A41E-4506-841B-5F6DBA0963FD}"/>
              </a:ext>
            </a:extLst>
          </p:cNvPr>
          <p:cNvPicPr>
            <a:picLocks noGrp="1" noChangeAspect="1"/>
          </p:cNvPicPr>
          <p:nvPr>
            <p:ph idx="1"/>
          </p:nvPr>
        </p:nvPicPr>
        <p:blipFill>
          <a:blip r:embed="rId3"/>
          <a:stretch>
            <a:fillRect/>
          </a:stretch>
        </p:blipFill>
        <p:spPr>
          <a:xfrm>
            <a:off x="-24809" y="914400"/>
            <a:ext cx="5825594" cy="3786982"/>
          </a:xfrm>
          <a:prstGeom prst="rect">
            <a:avLst/>
          </a:prstGeom>
        </p:spPr>
      </p:pic>
      <p:pic>
        <p:nvPicPr>
          <p:cNvPr id="3" name="Picture 2">
            <a:extLst>
              <a:ext uri="{FF2B5EF4-FFF2-40B4-BE49-F238E27FC236}">
                <a16:creationId xmlns:a16="http://schemas.microsoft.com/office/drawing/2014/main" id="{F4FE28B7-A1FC-4D87-936B-E77804E41BB2}"/>
              </a:ext>
            </a:extLst>
          </p:cNvPr>
          <p:cNvPicPr>
            <a:picLocks noChangeAspect="1"/>
          </p:cNvPicPr>
          <p:nvPr/>
        </p:nvPicPr>
        <p:blipFill>
          <a:blip r:embed="rId4"/>
          <a:stretch>
            <a:fillRect/>
          </a:stretch>
        </p:blipFill>
        <p:spPr>
          <a:xfrm>
            <a:off x="6080158" y="2807891"/>
            <a:ext cx="2590800" cy="1117761"/>
          </a:xfrm>
          <a:prstGeom prst="rect">
            <a:avLst/>
          </a:prstGeom>
        </p:spPr>
      </p:pic>
      <p:pic>
        <p:nvPicPr>
          <p:cNvPr id="5" name="Picture 4">
            <a:extLst>
              <a:ext uri="{FF2B5EF4-FFF2-40B4-BE49-F238E27FC236}">
                <a16:creationId xmlns:a16="http://schemas.microsoft.com/office/drawing/2014/main" id="{18DBD4B2-7FDC-44F6-905C-22BB1C28929D}"/>
              </a:ext>
            </a:extLst>
          </p:cNvPr>
          <p:cNvPicPr>
            <a:picLocks noChangeAspect="1"/>
          </p:cNvPicPr>
          <p:nvPr/>
        </p:nvPicPr>
        <p:blipFill>
          <a:blip r:embed="rId5"/>
          <a:stretch>
            <a:fillRect/>
          </a:stretch>
        </p:blipFill>
        <p:spPr>
          <a:xfrm>
            <a:off x="5834455" y="4038600"/>
            <a:ext cx="3082207" cy="2260285"/>
          </a:xfrm>
          <a:prstGeom prst="rect">
            <a:avLst/>
          </a:prstGeom>
        </p:spPr>
      </p:pic>
    </p:spTree>
    <p:extLst>
      <p:ext uri="{BB962C8B-B14F-4D97-AF65-F5344CB8AC3E}">
        <p14:creationId xmlns:p14="http://schemas.microsoft.com/office/powerpoint/2010/main" val="253164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12CE-4B72-4344-9E39-5D1FCAD18704}"/>
              </a:ext>
            </a:extLst>
          </p:cNvPr>
          <p:cNvSpPr>
            <a:spLocks noGrp="1"/>
          </p:cNvSpPr>
          <p:nvPr>
            <p:ph type="title"/>
          </p:nvPr>
        </p:nvSpPr>
        <p:spPr>
          <a:xfrm>
            <a:off x="2895600" y="274639"/>
            <a:ext cx="5791200" cy="411161"/>
          </a:xfrm>
        </p:spPr>
        <p:txBody>
          <a:bodyPr/>
          <a:lstStyle/>
          <a:p>
            <a:endParaRPr lang="en-US" dirty="0"/>
          </a:p>
        </p:txBody>
      </p:sp>
      <p:pic>
        <p:nvPicPr>
          <p:cNvPr id="4" name="Content Placeholder 3">
            <a:extLst>
              <a:ext uri="{FF2B5EF4-FFF2-40B4-BE49-F238E27FC236}">
                <a16:creationId xmlns:a16="http://schemas.microsoft.com/office/drawing/2014/main" id="{D42AD3AF-35D0-49CF-A7F0-2FF4CB5EDB3C}"/>
              </a:ext>
            </a:extLst>
          </p:cNvPr>
          <p:cNvPicPr>
            <a:picLocks noGrp="1" noChangeAspect="1"/>
          </p:cNvPicPr>
          <p:nvPr>
            <p:ph idx="1"/>
          </p:nvPr>
        </p:nvPicPr>
        <p:blipFill>
          <a:blip r:embed="rId3"/>
          <a:stretch>
            <a:fillRect/>
          </a:stretch>
        </p:blipFill>
        <p:spPr>
          <a:xfrm>
            <a:off x="1752600" y="914400"/>
            <a:ext cx="5484602" cy="5510595"/>
          </a:xfrm>
          <a:prstGeom prst="rect">
            <a:avLst/>
          </a:prstGeom>
        </p:spPr>
      </p:pic>
    </p:spTree>
    <p:extLst>
      <p:ext uri="{BB962C8B-B14F-4D97-AF65-F5344CB8AC3E}">
        <p14:creationId xmlns:p14="http://schemas.microsoft.com/office/powerpoint/2010/main" val="141867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73"/>
          <p:cNvSpPr txBox="1">
            <a:spLocks noGrp="1"/>
          </p:cNvSpPr>
          <p:nvPr>
            <p:ph type="title"/>
          </p:nvPr>
        </p:nvSpPr>
        <p:spPr>
          <a:xfrm>
            <a:off x="1447800" y="-48141"/>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Connect, Extend, Challenge</a:t>
            </a:r>
            <a:endParaRPr/>
          </a:p>
        </p:txBody>
      </p:sp>
      <p:pic>
        <p:nvPicPr>
          <p:cNvPr id="314" name="Google Shape;314;p73"/>
          <p:cNvPicPr preferRelativeResize="0">
            <a:picLocks noGrp="1"/>
          </p:cNvPicPr>
          <p:nvPr>
            <p:ph type="body" idx="1"/>
          </p:nvPr>
        </p:nvPicPr>
        <p:blipFill rotWithShape="1">
          <a:blip r:embed="rId3">
            <a:alphaModFix/>
          </a:blip>
          <a:srcRect/>
          <a:stretch/>
        </p:blipFill>
        <p:spPr>
          <a:xfrm>
            <a:off x="2888722" y="1054518"/>
            <a:ext cx="3948644" cy="51388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
          <p:cNvSpPr txBox="1">
            <a:spLocks noGrp="1"/>
          </p:cNvSpPr>
          <p:nvPr>
            <p:ph type="title"/>
          </p:nvPr>
        </p:nvSpPr>
        <p:spPr>
          <a:xfrm>
            <a:off x="4495800" y="-152400"/>
            <a:ext cx="4953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Poster Activity</a:t>
            </a:r>
            <a:endParaRPr/>
          </a:p>
        </p:txBody>
      </p:sp>
      <p:sp>
        <p:nvSpPr>
          <p:cNvPr id="321" name="Google Shape;321;p4"/>
          <p:cNvSpPr txBox="1">
            <a:spLocks noGrp="1"/>
          </p:cNvSpPr>
          <p:nvPr>
            <p:ph type="body" idx="1"/>
          </p:nvPr>
        </p:nvSpPr>
        <p:spPr>
          <a:xfrm>
            <a:off x="457200" y="9906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a:t>Select a Poster </a:t>
            </a:r>
            <a:endParaRPr/>
          </a:p>
          <a:p>
            <a:pPr marL="342900" lvl="0" indent="-342900" algn="l" rtl="0">
              <a:spcBef>
                <a:spcPts val="560"/>
              </a:spcBef>
              <a:spcAft>
                <a:spcPts val="0"/>
              </a:spcAft>
              <a:buClr>
                <a:schemeClr val="dk1"/>
              </a:buClr>
              <a:buSzPts val="2800"/>
              <a:buChar char="•"/>
            </a:pPr>
            <a:r>
              <a:rPr lang="en-US" sz="2800"/>
              <a:t>Discuss with others any of the following?</a:t>
            </a:r>
            <a:endParaRPr/>
          </a:p>
          <a:p>
            <a:pPr marL="742950" lvl="1" indent="-285750" algn="l" rtl="0">
              <a:spcBef>
                <a:spcPts val="480"/>
              </a:spcBef>
              <a:spcAft>
                <a:spcPts val="0"/>
              </a:spcAft>
              <a:buClr>
                <a:schemeClr val="dk1"/>
              </a:buClr>
              <a:buSzPts val="2400"/>
              <a:buChar char="–"/>
            </a:pPr>
            <a:r>
              <a:rPr lang="en-US" sz="2400"/>
              <a:t>Why did you select this particular poster?</a:t>
            </a:r>
            <a:endParaRPr/>
          </a:p>
          <a:p>
            <a:pPr marL="742950" lvl="1" indent="-285750" algn="l" rtl="0">
              <a:spcBef>
                <a:spcPts val="480"/>
              </a:spcBef>
              <a:spcAft>
                <a:spcPts val="0"/>
              </a:spcAft>
              <a:buClr>
                <a:schemeClr val="dk1"/>
              </a:buClr>
              <a:buSzPts val="2400"/>
              <a:buChar char="–"/>
            </a:pPr>
            <a:r>
              <a:rPr lang="en-US" sz="2400"/>
              <a:t>What questions does this poster raise for you in connection to either the standards work or your classroom instruction?</a:t>
            </a:r>
            <a:endParaRPr/>
          </a:p>
          <a:p>
            <a:pPr marL="742950" lvl="1" indent="-285750" algn="l" rtl="0">
              <a:spcBef>
                <a:spcPts val="480"/>
              </a:spcBef>
              <a:spcAft>
                <a:spcPts val="0"/>
              </a:spcAft>
              <a:buClr>
                <a:schemeClr val="dk1"/>
              </a:buClr>
              <a:buSzPts val="2400"/>
              <a:buChar char="–"/>
            </a:pPr>
            <a:r>
              <a:rPr lang="en-US" sz="2400"/>
              <a:t>How would you use this poster in a professional development training of your own?</a:t>
            </a:r>
            <a:endParaRPr/>
          </a:p>
        </p:txBody>
      </p:sp>
      <p:pic>
        <p:nvPicPr>
          <p:cNvPr id="322" name="Google Shape;322;p4"/>
          <p:cNvPicPr preferRelativeResize="0"/>
          <p:nvPr/>
        </p:nvPicPr>
        <p:blipFill rotWithShape="1">
          <a:blip r:embed="rId3">
            <a:alphaModFix/>
          </a:blip>
          <a:srcRect/>
          <a:stretch/>
        </p:blipFill>
        <p:spPr>
          <a:xfrm>
            <a:off x="48036" y="4827588"/>
            <a:ext cx="1582420" cy="1377950"/>
          </a:xfrm>
          <a:prstGeom prst="rect">
            <a:avLst/>
          </a:prstGeom>
          <a:noFill/>
          <a:ln>
            <a:noFill/>
          </a:ln>
        </p:spPr>
      </p:pic>
      <p:pic>
        <p:nvPicPr>
          <p:cNvPr id="323" name="Google Shape;323;p4"/>
          <p:cNvPicPr preferRelativeResize="0"/>
          <p:nvPr/>
        </p:nvPicPr>
        <p:blipFill rotWithShape="1">
          <a:blip r:embed="rId4">
            <a:alphaModFix/>
          </a:blip>
          <a:srcRect/>
          <a:stretch/>
        </p:blipFill>
        <p:spPr>
          <a:xfrm>
            <a:off x="1352550" y="4730750"/>
            <a:ext cx="7791450" cy="1571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3"/>
          <p:cNvSpPr txBox="1">
            <a:spLocks noGrp="1"/>
          </p:cNvSpPr>
          <p:nvPr>
            <p:ph type="title"/>
          </p:nvPr>
        </p:nvSpPr>
        <p:spPr>
          <a:xfrm>
            <a:off x="3048000" y="274639"/>
            <a:ext cx="5638800" cy="45719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329" name="Google Shape;329;p1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endParaRPr/>
          </a:p>
        </p:txBody>
      </p:sp>
      <p:pic>
        <p:nvPicPr>
          <p:cNvPr id="330" name="Google Shape;330;p13"/>
          <p:cNvPicPr preferRelativeResize="0"/>
          <p:nvPr/>
        </p:nvPicPr>
        <p:blipFill rotWithShape="1">
          <a:blip r:embed="rId3">
            <a:alphaModFix/>
          </a:blip>
          <a:srcRect/>
          <a:stretch/>
        </p:blipFill>
        <p:spPr>
          <a:xfrm>
            <a:off x="2057400" y="1081880"/>
            <a:ext cx="5380140" cy="4953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4"/>
          <p:cNvSpPr txBox="1">
            <a:spLocks noGrp="1"/>
          </p:cNvSpPr>
          <p:nvPr>
            <p:ph type="title"/>
          </p:nvPr>
        </p:nvSpPr>
        <p:spPr>
          <a:xfrm>
            <a:off x="3276600" y="274639"/>
            <a:ext cx="5410200" cy="45719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15 Minutes: Option 1</a:t>
            </a:r>
            <a:endParaRPr/>
          </a:p>
        </p:txBody>
      </p:sp>
      <p:pic>
        <p:nvPicPr>
          <p:cNvPr id="336" name="Google Shape;336;p14"/>
          <p:cNvPicPr preferRelativeResize="0">
            <a:picLocks noGrp="1"/>
          </p:cNvPicPr>
          <p:nvPr>
            <p:ph type="body" idx="1"/>
          </p:nvPr>
        </p:nvPicPr>
        <p:blipFill rotWithShape="1">
          <a:blip r:embed="rId3">
            <a:alphaModFix/>
          </a:blip>
          <a:srcRect/>
          <a:stretch/>
        </p:blipFill>
        <p:spPr>
          <a:xfrm>
            <a:off x="914400" y="1447800"/>
            <a:ext cx="7089228" cy="1447800"/>
          </a:xfrm>
          <a:prstGeom prst="rect">
            <a:avLst/>
          </a:prstGeom>
          <a:noFill/>
          <a:ln>
            <a:noFill/>
          </a:ln>
        </p:spPr>
      </p:pic>
      <p:pic>
        <p:nvPicPr>
          <p:cNvPr id="337" name="Google Shape;337;p14"/>
          <p:cNvPicPr preferRelativeResize="0"/>
          <p:nvPr/>
        </p:nvPicPr>
        <p:blipFill rotWithShape="1">
          <a:blip r:embed="rId4">
            <a:alphaModFix/>
          </a:blip>
          <a:srcRect/>
          <a:stretch/>
        </p:blipFill>
        <p:spPr>
          <a:xfrm>
            <a:off x="1487214" y="2524171"/>
            <a:ext cx="5943600" cy="23497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04AA5-63FF-4AB0-9F05-4C3B0A2ADCAE}"/>
              </a:ext>
            </a:extLst>
          </p:cNvPr>
          <p:cNvSpPr>
            <a:spLocks noGrp="1"/>
          </p:cNvSpPr>
          <p:nvPr>
            <p:ph type="title"/>
          </p:nvPr>
        </p:nvSpPr>
        <p:spPr>
          <a:xfrm>
            <a:off x="2590800" y="274639"/>
            <a:ext cx="6324600" cy="457197"/>
          </a:xfrm>
        </p:spPr>
        <p:txBody>
          <a:bodyPr/>
          <a:lstStyle/>
          <a:p>
            <a:r>
              <a:rPr lang="en-US" dirty="0">
                <a:solidFill>
                  <a:schemeClr val="bg1"/>
                </a:solidFill>
              </a:rPr>
              <a:t>SD DOE Content Standards</a:t>
            </a:r>
          </a:p>
        </p:txBody>
      </p:sp>
      <p:sp>
        <p:nvSpPr>
          <p:cNvPr id="4" name="TextBox 3">
            <a:extLst>
              <a:ext uri="{FF2B5EF4-FFF2-40B4-BE49-F238E27FC236}">
                <a16:creationId xmlns:a16="http://schemas.microsoft.com/office/drawing/2014/main" id="{72A23734-17BF-460B-B435-C60CA3AD28C8}"/>
              </a:ext>
            </a:extLst>
          </p:cNvPr>
          <p:cNvSpPr txBox="1"/>
          <p:nvPr/>
        </p:nvSpPr>
        <p:spPr>
          <a:xfrm>
            <a:off x="1295400" y="1295400"/>
            <a:ext cx="5943600" cy="523220"/>
          </a:xfrm>
          <a:prstGeom prst="rect">
            <a:avLst/>
          </a:prstGeom>
          <a:noFill/>
        </p:spPr>
        <p:txBody>
          <a:bodyPr wrap="square" rtlCol="0">
            <a:spAutoFit/>
          </a:bodyPr>
          <a:lstStyle/>
          <a:p>
            <a:pPr algn="ctr"/>
            <a:r>
              <a:rPr lang="en-US" sz="2800" dirty="0">
                <a:hlinkClick r:id="rId3"/>
              </a:rPr>
              <a:t>https://doe.sd.gov/</a:t>
            </a:r>
            <a:endParaRPr lang="en-US" sz="2800" dirty="0"/>
          </a:p>
        </p:txBody>
      </p:sp>
      <p:sp>
        <p:nvSpPr>
          <p:cNvPr id="6" name="Rectangle 5">
            <a:extLst>
              <a:ext uri="{FF2B5EF4-FFF2-40B4-BE49-F238E27FC236}">
                <a16:creationId xmlns:a16="http://schemas.microsoft.com/office/drawing/2014/main" id="{6D8C386A-A01A-4B2A-BA7F-6C5E9EA2E8D8}"/>
              </a:ext>
            </a:extLst>
          </p:cNvPr>
          <p:cNvSpPr/>
          <p:nvPr/>
        </p:nvSpPr>
        <p:spPr>
          <a:xfrm>
            <a:off x="4453217" y="3244334"/>
            <a:ext cx="237566" cy="369332"/>
          </a:xfrm>
          <a:prstGeom prst="rect">
            <a:avLst/>
          </a:prstGeom>
        </p:spPr>
        <p:txBody>
          <a:bodyPr wrap="none">
            <a:spAutoFit/>
          </a:bodyPr>
          <a:lstStyle/>
          <a:p>
            <a:r>
              <a:rPr lang="en-US" dirty="0"/>
              <a:t> </a:t>
            </a:r>
          </a:p>
        </p:txBody>
      </p:sp>
      <p:pic>
        <p:nvPicPr>
          <p:cNvPr id="5" name="Content Placeholder 4">
            <a:extLst>
              <a:ext uri="{FF2B5EF4-FFF2-40B4-BE49-F238E27FC236}">
                <a16:creationId xmlns:a16="http://schemas.microsoft.com/office/drawing/2014/main" id="{A339D76C-1067-4522-9059-D43DBB974F79}"/>
              </a:ext>
            </a:extLst>
          </p:cNvPr>
          <p:cNvPicPr>
            <a:picLocks noGrp="1" noChangeAspect="1"/>
          </p:cNvPicPr>
          <p:nvPr>
            <p:ph idx="1"/>
          </p:nvPr>
        </p:nvPicPr>
        <p:blipFill>
          <a:blip r:embed="rId4"/>
          <a:stretch>
            <a:fillRect/>
          </a:stretch>
        </p:blipFill>
        <p:spPr>
          <a:xfrm>
            <a:off x="696686" y="2363956"/>
            <a:ext cx="8229600" cy="2499419"/>
          </a:xfrm>
          <a:prstGeom prst="rect">
            <a:avLst/>
          </a:prstGeom>
        </p:spPr>
      </p:pic>
      <p:sp>
        <p:nvSpPr>
          <p:cNvPr id="3" name="Oval 2">
            <a:extLst>
              <a:ext uri="{FF2B5EF4-FFF2-40B4-BE49-F238E27FC236}">
                <a16:creationId xmlns:a16="http://schemas.microsoft.com/office/drawing/2014/main" id="{2CFF3DA6-CE68-47D3-AECF-ADDC10456647}"/>
              </a:ext>
            </a:extLst>
          </p:cNvPr>
          <p:cNvSpPr/>
          <p:nvPr/>
        </p:nvSpPr>
        <p:spPr>
          <a:xfrm>
            <a:off x="3657600" y="2209800"/>
            <a:ext cx="1828800" cy="173736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091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872" y="152400"/>
            <a:ext cx="8373327" cy="639761"/>
          </a:xfrm>
        </p:spPr>
        <p:txBody>
          <a:bodyPr/>
          <a:lstStyle/>
          <a:p>
            <a:pPr algn="r"/>
            <a:r>
              <a:rPr lang="en-US" dirty="0">
                <a:solidFill>
                  <a:schemeClr val="bg1"/>
                </a:solidFill>
              </a:rPr>
              <a:t>ELA Content Standards</a:t>
            </a:r>
          </a:p>
        </p:txBody>
      </p:sp>
      <p:sp>
        <p:nvSpPr>
          <p:cNvPr id="2" name="Rectangle 1">
            <a:extLst>
              <a:ext uri="{FF2B5EF4-FFF2-40B4-BE49-F238E27FC236}">
                <a16:creationId xmlns:a16="http://schemas.microsoft.com/office/drawing/2014/main" id="{84F3AA8F-488C-4341-BC6F-022B4152549A}"/>
              </a:ext>
            </a:extLst>
          </p:cNvPr>
          <p:cNvSpPr/>
          <p:nvPr/>
        </p:nvSpPr>
        <p:spPr>
          <a:xfrm>
            <a:off x="2997451" y="1941932"/>
            <a:ext cx="6036204" cy="369332"/>
          </a:xfrm>
          <a:prstGeom prst="rect">
            <a:avLst/>
          </a:prstGeom>
        </p:spPr>
        <p:txBody>
          <a:bodyPr wrap="none">
            <a:spAutoFit/>
          </a:bodyPr>
          <a:lstStyle/>
          <a:p>
            <a:pPr marL="285750" indent="-285750">
              <a:buFont typeface="Wingdings" panose="05000000000000000000" pitchFamily="2" charset="2"/>
              <a:buChar char="Ø"/>
            </a:pPr>
            <a:r>
              <a:rPr lang="en-US" dirty="0">
                <a:hlinkClick r:id="rId3"/>
              </a:rPr>
              <a:t>ELA Unpacked Standards &amp; K-12 Strike-Through Documents</a:t>
            </a:r>
            <a:endParaRPr lang="en-US" dirty="0"/>
          </a:p>
        </p:txBody>
      </p:sp>
      <p:pic>
        <p:nvPicPr>
          <p:cNvPr id="5" name="Picture 4">
            <a:extLst>
              <a:ext uri="{FF2B5EF4-FFF2-40B4-BE49-F238E27FC236}">
                <a16:creationId xmlns:a16="http://schemas.microsoft.com/office/drawing/2014/main" id="{87852900-3FC5-4E48-8C3F-767631E7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066800"/>
            <a:ext cx="2743200" cy="1828800"/>
          </a:xfrm>
          <a:prstGeom prst="rect">
            <a:avLst/>
          </a:prstGeom>
        </p:spPr>
      </p:pic>
      <p:pic>
        <p:nvPicPr>
          <p:cNvPr id="7" name="Picture 6">
            <a:extLst>
              <a:ext uri="{FF2B5EF4-FFF2-40B4-BE49-F238E27FC236}">
                <a16:creationId xmlns:a16="http://schemas.microsoft.com/office/drawing/2014/main" id="{D63A8C19-B14C-4A50-8D0E-6F214F0E85D8}"/>
              </a:ext>
            </a:extLst>
          </p:cNvPr>
          <p:cNvPicPr>
            <a:picLocks noChangeAspect="1"/>
          </p:cNvPicPr>
          <p:nvPr/>
        </p:nvPicPr>
        <p:blipFill>
          <a:blip r:embed="rId5"/>
          <a:stretch>
            <a:fillRect/>
          </a:stretch>
        </p:blipFill>
        <p:spPr>
          <a:xfrm>
            <a:off x="40759" y="3429000"/>
            <a:ext cx="9076293" cy="2644178"/>
          </a:xfrm>
          <a:prstGeom prst="rect">
            <a:avLst/>
          </a:prstGeom>
        </p:spPr>
      </p:pic>
      <p:pic>
        <p:nvPicPr>
          <p:cNvPr id="6" name="Picture 5">
            <a:extLst>
              <a:ext uri="{FF2B5EF4-FFF2-40B4-BE49-F238E27FC236}">
                <a16:creationId xmlns:a16="http://schemas.microsoft.com/office/drawing/2014/main" id="{E9AA84E1-EFE8-482F-B6EB-CFBC8A95B3E0}"/>
              </a:ext>
            </a:extLst>
          </p:cNvPr>
          <p:cNvPicPr>
            <a:picLocks noChangeAspect="1"/>
          </p:cNvPicPr>
          <p:nvPr/>
        </p:nvPicPr>
        <p:blipFill>
          <a:blip r:embed="rId6"/>
          <a:stretch>
            <a:fillRect/>
          </a:stretch>
        </p:blipFill>
        <p:spPr>
          <a:xfrm>
            <a:off x="6324600" y="4114800"/>
            <a:ext cx="1963764" cy="262010"/>
          </a:xfrm>
          <a:prstGeom prst="rect">
            <a:avLst/>
          </a:prstGeom>
        </p:spPr>
      </p:pic>
    </p:spTree>
    <p:extLst>
      <p:ext uri="{BB962C8B-B14F-4D97-AF65-F5344CB8AC3E}">
        <p14:creationId xmlns:p14="http://schemas.microsoft.com/office/powerpoint/2010/main" val="2858819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7CF36-3059-4C00-B41B-A6F9E5783496}"/>
              </a:ext>
            </a:extLst>
          </p:cNvPr>
          <p:cNvSpPr>
            <a:spLocks noGrp="1"/>
          </p:cNvSpPr>
          <p:nvPr>
            <p:ph type="title"/>
          </p:nvPr>
        </p:nvSpPr>
        <p:spPr>
          <a:xfrm>
            <a:off x="1447800" y="0"/>
            <a:ext cx="8229600" cy="1143000"/>
          </a:xfrm>
        </p:spPr>
        <p:txBody>
          <a:bodyPr/>
          <a:lstStyle/>
          <a:p>
            <a:r>
              <a:rPr lang="en-US" dirty="0">
                <a:solidFill>
                  <a:schemeClr val="bg1"/>
                </a:solidFill>
              </a:rPr>
              <a:t>ELA Content Standards</a:t>
            </a:r>
            <a:endParaRPr lang="en-US" dirty="0"/>
          </a:p>
        </p:txBody>
      </p:sp>
      <p:pic>
        <p:nvPicPr>
          <p:cNvPr id="5" name="Picture 4">
            <a:extLst>
              <a:ext uri="{FF2B5EF4-FFF2-40B4-BE49-F238E27FC236}">
                <a16:creationId xmlns:a16="http://schemas.microsoft.com/office/drawing/2014/main" id="{14177A9D-23C6-4C4E-84B6-4BF6A941C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315" y="1362075"/>
            <a:ext cx="4530685" cy="4691063"/>
          </a:xfrm>
          <a:prstGeom prst="rect">
            <a:avLst/>
          </a:prstGeom>
        </p:spPr>
      </p:pic>
      <p:sp>
        <p:nvSpPr>
          <p:cNvPr id="6" name="TextBox 5">
            <a:extLst>
              <a:ext uri="{FF2B5EF4-FFF2-40B4-BE49-F238E27FC236}">
                <a16:creationId xmlns:a16="http://schemas.microsoft.com/office/drawing/2014/main" id="{58030A9F-F9B0-49E7-A954-F4834EFCF563}"/>
              </a:ext>
            </a:extLst>
          </p:cNvPr>
          <p:cNvSpPr txBox="1"/>
          <p:nvPr/>
        </p:nvSpPr>
        <p:spPr>
          <a:xfrm>
            <a:off x="228600" y="1388969"/>
            <a:ext cx="3627977" cy="954107"/>
          </a:xfrm>
          <a:prstGeom prst="rect">
            <a:avLst/>
          </a:prstGeom>
          <a:noFill/>
        </p:spPr>
        <p:txBody>
          <a:bodyPr wrap="square" rtlCol="0">
            <a:spAutoFit/>
          </a:bodyPr>
          <a:lstStyle/>
          <a:p>
            <a:pPr marL="571500" indent="-571500">
              <a:buFont typeface="Wingdings" panose="05000000000000000000" pitchFamily="2" charset="2"/>
              <a:buChar char="Ø"/>
            </a:pPr>
            <a:r>
              <a:rPr lang="en-US" sz="2800" dirty="0"/>
              <a:t>Anchor Standards</a:t>
            </a:r>
          </a:p>
          <a:p>
            <a:pPr marL="571500" indent="-571500">
              <a:buFont typeface="Wingdings" panose="05000000000000000000" pitchFamily="2" charset="2"/>
              <a:buChar char="Ø"/>
            </a:pPr>
            <a:r>
              <a:rPr lang="en-US" sz="2800" dirty="0"/>
              <a:t>Clusters</a:t>
            </a:r>
          </a:p>
        </p:txBody>
      </p:sp>
      <p:pic>
        <p:nvPicPr>
          <p:cNvPr id="7" name="Picture 6">
            <a:extLst>
              <a:ext uri="{FF2B5EF4-FFF2-40B4-BE49-F238E27FC236}">
                <a16:creationId xmlns:a16="http://schemas.microsoft.com/office/drawing/2014/main" id="{32096DEA-2E73-48C8-9EBB-A9D26CD37782}"/>
              </a:ext>
            </a:extLst>
          </p:cNvPr>
          <p:cNvPicPr>
            <a:picLocks noChangeAspect="1"/>
          </p:cNvPicPr>
          <p:nvPr/>
        </p:nvPicPr>
        <p:blipFill>
          <a:blip r:embed="rId4"/>
          <a:stretch>
            <a:fillRect/>
          </a:stretch>
        </p:blipFill>
        <p:spPr>
          <a:xfrm>
            <a:off x="51254" y="2819400"/>
            <a:ext cx="4530685" cy="3133725"/>
          </a:xfrm>
          <a:prstGeom prst="rect">
            <a:avLst/>
          </a:prstGeom>
        </p:spPr>
      </p:pic>
    </p:spTree>
    <p:extLst>
      <p:ext uri="{BB962C8B-B14F-4D97-AF65-F5344CB8AC3E}">
        <p14:creationId xmlns:p14="http://schemas.microsoft.com/office/powerpoint/2010/main" val="3052068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05EEE-0792-4BA2-879B-C1DE17619AE3}"/>
              </a:ext>
            </a:extLst>
          </p:cNvPr>
          <p:cNvSpPr>
            <a:spLocks noGrp="1"/>
          </p:cNvSpPr>
          <p:nvPr>
            <p:ph type="title"/>
          </p:nvPr>
        </p:nvSpPr>
        <p:spPr>
          <a:xfrm>
            <a:off x="879764" y="304800"/>
            <a:ext cx="8229600" cy="487361"/>
          </a:xfrm>
        </p:spPr>
        <p:txBody>
          <a:bodyPr/>
          <a:lstStyle/>
          <a:p>
            <a:pPr algn="r"/>
            <a:r>
              <a:rPr lang="en-US" dirty="0">
                <a:solidFill>
                  <a:schemeClr val="bg1"/>
                </a:solidFill>
              </a:rPr>
              <a:t>Strike-Through Documents</a:t>
            </a:r>
          </a:p>
        </p:txBody>
      </p:sp>
      <p:pic>
        <p:nvPicPr>
          <p:cNvPr id="3" name="Picture 2">
            <a:extLst>
              <a:ext uri="{FF2B5EF4-FFF2-40B4-BE49-F238E27FC236}">
                <a16:creationId xmlns:a16="http://schemas.microsoft.com/office/drawing/2014/main" id="{4DAB2CC7-75A4-4CE4-BDD4-BF0E0D59005E}"/>
              </a:ext>
            </a:extLst>
          </p:cNvPr>
          <p:cNvPicPr>
            <a:picLocks noChangeAspect="1"/>
          </p:cNvPicPr>
          <p:nvPr/>
        </p:nvPicPr>
        <p:blipFill>
          <a:blip r:embed="rId3"/>
          <a:stretch>
            <a:fillRect/>
          </a:stretch>
        </p:blipFill>
        <p:spPr>
          <a:xfrm>
            <a:off x="221956" y="1827245"/>
            <a:ext cx="8915400" cy="3834057"/>
          </a:xfrm>
          <a:prstGeom prst="rect">
            <a:avLst/>
          </a:prstGeom>
        </p:spPr>
      </p:pic>
      <p:sp>
        <p:nvSpPr>
          <p:cNvPr id="7" name="Arrow: Left 6">
            <a:extLst>
              <a:ext uri="{FF2B5EF4-FFF2-40B4-BE49-F238E27FC236}">
                <a16:creationId xmlns:a16="http://schemas.microsoft.com/office/drawing/2014/main" id="{B4DB1C7E-7377-49C7-AB31-B5B7C875AFEE}"/>
              </a:ext>
            </a:extLst>
          </p:cNvPr>
          <p:cNvSpPr/>
          <p:nvPr/>
        </p:nvSpPr>
        <p:spPr>
          <a:xfrm>
            <a:off x="6400800" y="2819400"/>
            <a:ext cx="838200" cy="228600"/>
          </a:xfrm>
          <a:prstGeom prst="lef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917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DB75-8574-4A08-BF6A-D635B9F5421C}"/>
              </a:ext>
            </a:extLst>
          </p:cNvPr>
          <p:cNvSpPr>
            <a:spLocks noGrp="1"/>
          </p:cNvSpPr>
          <p:nvPr>
            <p:ph type="title"/>
          </p:nvPr>
        </p:nvSpPr>
        <p:spPr>
          <a:xfrm>
            <a:off x="2667000" y="0"/>
            <a:ext cx="8229600" cy="1143000"/>
          </a:xfrm>
        </p:spPr>
        <p:txBody>
          <a:bodyPr/>
          <a:lstStyle/>
          <a:p>
            <a:r>
              <a:rPr lang="en-US" dirty="0">
                <a:solidFill>
                  <a:schemeClr val="bg1"/>
                </a:solidFill>
              </a:rPr>
              <a:t>P.M. Session</a:t>
            </a:r>
          </a:p>
        </p:txBody>
      </p:sp>
      <p:pic>
        <p:nvPicPr>
          <p:cNvPr id="5" name="Picture 4">
            <a:extLst>
              <a:ext uri="{FF2B5EF4-FFF2-40B4-BE49-F238E27FC236}">
                <a16:creationId xmlns:a16="http://schemas.microsoft.com/office/drawing/2014/main" id="{A455E9D5-93AD-4643-950C-E5251BDC5B50}"/>
              </a:ext>
            </a:extLst>
          </p:cNvPr>
          <p:cNvPicPr>
            <a:picLocks noChangeAspect="1"/>
          </p:cNvPicPr>
          <p:nvPr/>
        </p:nvPicPr>
        <p:blipFill>
          <a:blip r:embed="rId3"/>
          <a:stretch>
            <a:fillRect/>
          </a:stretch>
        </p:blipFill>
        <p:spPr>
          <a:xfrm>
            <a:off x="304063" y="2235994"/>
            <a:ext cx="8535874" cy="2386012"/>
          </a:xfrm>
          <a:prstGeom prst="rect">
            <a:avLst/>
          </a:prstGeom>
        </p:spPr>
      </p:pic>
    </p:spTree>
    <p:extLst>
      <p:ext uri="{BB962C8B-B14F-4D97-AF65-F5344CB8AC3E}">
        <p14:creationId xmlns:p14="http://schemas.microsoft.com/office/powerpoint/2010/main" val="154047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9"/>
          <p:cNvSpPr txBox="1">
            <a:spLocks noGrp="1"/>
          </p:cNvSpPr>
          <p:nvPr>
            <p:ph type="title"/>
          </p:nvPr>
        </p:nvSpPr>
        <p:spPr>
          <a:xfrm>
            <a:off x="3097306" y="127934"/>
            <a:ext cx="6019800" cy="63976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15 Minutes: Option 2</a:t>
            </a:r>
            <a:endParaRPr/>
          </a:p>
        </p:txBody>
      </p:sp>
      <p:sp>
        <p:nvSpPr>
          <p:cNvPr id="381" name="Google Shape;381;p19"/>
          <p:cNvSpPr txBox="1">
            <a:spLocks noGrp="1"/>
          </p:cNvSpPr>
          <p:nvPr>
            <p:ph type="body" idx="1"/>
          </p:nvPr>
        </p:nvSpPr>
        <p:spPr>
          <a:xfrm>
            <a:off x="533400" y="2438400"/>
            <a:ext cx="8964706" cy="49529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660033"/>
              </a:buClr>
              <a:buSzPts val="5400"/>
              <a:buChar char="•"/>
            </a:pPr>
            <a:r>
              <a:rPr lang="en-US" sz="5400" b="1" strike="sngStrike">
                <a:solidFill>
                  <a:srgbClr val="660033"/>
                </a:solidFill>
              </a:rPr>
              <a:t>Strike-Through Documents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872" y="152400"/>
            <a:ext cx="8373327" cy="639761"/>
          </a:xfrm>
        </p:spPr>
        <p:txBody>
          <a:bodyPr/>
          <a:lstStyle/>
          <a:p>
            <a:pPr algn="r"/>
            <a:r>
              <a:rPr lang="en-US" dirty="0">
                <a:solidFill>
                  <a:schemeClr val="bg1"/>
                </a:solidFill>
              </a:rPr>
              <a:t>ELA Websites</a:t>
            </a:r>
          </a:p>
        </p:txBody>
      </p:sp>
      <p:pic>
        <p:nvPicPr>
          <p:cNvPr id="5" name="Picture 4">
            <a:extLst>
              <a:ext uri="{FF2B5EF4-FFF2-40B4-BE49-F238E27FC236}">
                <a16:creationId xmlns:a16="http://schemas.microsoft.com/office/drawing/2014/main" id="{87852900-3FC5-4E48-8C3F-767631E75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066800"/>
            <a:ext cx="2743200" cy="1828800"/>
          </a:xfrm>
          <a:prstGeom prst="rect">
            <a:avLst/>
          </a:prstGeom>
        </p:spPr>
      </p:pic>
      <p:pic>
        <p:nvPicPr>
          <p:cNvPr id="6" name="Picture 5">
            <a:extLst>
              <a:ext uri="{FF2B5EF4-FFF2-40B4-BE49-F238E27FC236}">
                <a16:creationId xmlns:a16="http://schemas.microsoft.com/office/drawing/2014/main" id="{E9AA84E1-EFE8-482F-B6EB-CFBC8A95B3E0}"/>
              </a:ext>
            </a:extLst>
          </p:cNvPr>
          <p:cNvPicPr>
            <a:picLocks noChangeAspect="1"/>
          </p:cNvPicPr>
          <p:nvPr/>
        </p:nvPicPr>
        <p:blipFill>
          <a:blip r:embed="rId4"/>
          <a:stretch>
            <a:fillRect/>
          </a:stretch>
        </p:blipFill>
        <p:spPr>
          <a:xfrm rot="10800000">
            <a:off x="400493" y="3376785"/>
            <a:ext cx="1120366" cy="256054"/>
          </a:xfrm>
          <a:prstGeom prst="rect">
            <a:avLst/>
          </a:prstGeom>
        </p:spPr>
      </p:pic>
      <p:sp>
        <p:nvSpPr>
          <p:cNvPr id="3" name="Rectangle 2">
            <a:extLst>
              <a:ext uri="{FF2B5EF4-FFF2-40B4-BE49-F238E27FC236}">
                <a16:creationId xmlns:a16="http://schemas.microsoft.com/office/drawing/2014/main" id="{F0D1B008-F404-4C4B-AF23-EBD8D1EC1BE6}"/>
              </a:ext>
            </a:extLst>
          </p:cNvPr>
          <p:cNvSpPr/>
          <p:nvPr/>
        </p:nvSpPr>
        <p:spPr>
          <a:xfrm>
            <a:off x="3352800" y="1918121"/>
            <a:ext cx="5105400" cy="369332"/>
          </a:xfrm>
          <a:prstGeom prst="rect">
            <a:avLst/>
          </a:prstGeom>
        </p:spPr>
        <p:txBody>
          <a:bodyPr wrap="square">
            <a:spAutoFit/>
          </a:bodyPr>
          <a:lstStyle/>
          <a:p>
            <a:r>
              <a:rPr lang="en-US" dirty="0">
                <a:hlinkClick r:id="rId5"/>
              </a:rPr>
              <a:t>https://doe.sd.gov/contentstandards/ELA.aspx</a:t>
            </a:r>
            <a:endParaRPr lang="en-US" dirty="0"/>
          </a:p>
        </p:txBody>
      </p:sp>
      <p:pic>
        <p:nvPicPr>
          <p:cNvPr id="7" name="Picture 6">
            <a:extLst>
              <a:ext uri="{FF2B5EF4-FFF2-40B4-BE49-F238E27FC236}">
                <a16:creationId xmlns:a16="http://schemas.microsoft.com/office/drawing/2014/main" id="{39E9CB48-2770-43E3-BF5D-577CBF6CF1FB}"/>
              </a:ext>
            </a:extLst>
          </p:cNvPr>
          <p:cNvPicPr>
            <a:picLocks noChangeAspect="1"/>
          </p:cNvPicPr>
          <p:nvPr/>
        </p:nvPicPr>
        <p:blipFill>
          <a:blip r:embed="rId6"/>
          <a:stretch>
            <a:fillRect/>
          </a:stretch>
        </p:blipFill>
        <p:spPr>
          <a:xfrm>
            <a:off x="1520859" y="3196916"/>
            <a:ext cx="6828469" cy="639761"/>
          </a:xfrm>
          <a:prstGeom prst="rect">
            <a:avLst/>
          </a:prstGeom>
        </p:spPr>
      </p:pic>
      <p:pic>
        <p:nvPicPr>
          <p:cNvPr id="9" name="Picture 8">
            <a:extLst>
              <a:ext uri="{FF2B5EF4-FFF2-40B4-BE49-F238E27FC236}">
                <a16:creationId xmlns:a16="http://schemas.microsoft.com/office/drawing/2014/main" id="{22B5F5CA-CC72-4345-B046-0A73F7E9029D}"/>
              </a:ext>
            </a:extLst>
          </p:cNvPr>
          <p:cNvPicPr>
            <a:picLocks noChangeAspect="1"/>
          </p:cNvPicPr>
          <p:nvPr/>
        </p:nvPicPr>
        <p:blipFill>
          <a:blip r:embed="rId7"/>
          <a:stretch>
            <a:fillRect/>
          </a:stretch>
        </p:blipFill>
        <p:spPr>
          <a:xfrm>
            <a:off x="0" y="3812708"/>
            <a:ext cx="9144000" cy="1986137"/>
          </a:xfrm>
          <a:prstGeom prst="rect">
            <a:avLst/>
          </a:prstGeom>
        </p:spPr>
      </p:pic>
    </p:spTree>
    <p:extLst>
      <p:ext uri="{BB962C8B-B14F-4D97-AF65-F5344CB8AC3E}">
        <p14:creationId xmlns:p14="http://schemas.microsoft.com/office/powerpoint/2010/main" val="4017089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152400"/>
            <a:ext cx="8458200" cy="563561"/>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 sz="4000" b="0" i="0" u="none" strike="noStrike" cap="none" dirty="0">
                <a:solidFill>
                  <a:schemeClr val="lt1"/>
                </a:solidFill>
                <a:latin typeface="Calibri" panose="020F0502020204030204" pitchFamily="34" charset="0"/>
                <a:ea typeface="Cambria"/>
                <a:cs typeface="Cambria"/>
                <a:sym typeface="Cambria"/>
              </a:rPr>
              <a:t>Features of a Quality Standard</a:t>
            </a:r>
          </a:p>
        </p:txBody>
      </p:sp>
      <p:pic>
        <p:nvPicPr>
          <p:cNvPr id="2" name="Picture 1">
            <a:extLst>
              <a:ext uri="{FF2B5EF4-FFF2-40B4-BE49-F238E27FC236}">
                <a16:creationId xmlns:a16="http://schemas.microsoft.com/office/drawing/2014/main" id="{9C57711F-393C-449A-9AF5-44BD26193C73}"/>
              </a:ext>
            </a:extLst>
          </p:cNvPr>
          <p:cNvPicPr>
            <a:picLocks noChangeAspect="1"/>
          </p:cNvPicPr>
          <p:nvPr/>
        </p:nvPicPr>
        <p:blipFill>
          <a:blip r:embed="rId3"/>
          <a:stretch>
            <a:fillRect/>
          </a:stretch>
        </p:blipFill>
        <p:spPr>
          <a:xfrm>
            <a:off x="3733800" y="827314"/>
            <a:ext cx="4658731" cy="5867400"/>
          </a:xfrm>
          <a:prstGeom prst="rect">
            <a:avLst/>
          </a:prstGeom>
        </p:spPr>
      </p:pic>
      <p:sp>
        <p:nvSpPr>
          <p:cNvPr id="3" name="Rectangle 2">
            <a:extLst>
              <a:ext uri="{FF2B5EF4-FFF2-40B4-BE49-F238E27FC236}">
                <a16:creationId xmlns:a16="http://schemas.microsoft.com/office/drawing/2014/main" id="{5111C3A8-6D17-4F03-B5DD-2E3823988941}"/>
              </a:ext>
            </a:extLst>
          </p:cNvPr>
          <p:cNvSpPr/>
          <p:nvPr/>
        </p:nvSpPr>
        <p:spPr>
          <a:xfrm>
            <a:off x="468086" y="2057400"/>
            <a:ext cx="2732314" cy="1477328"/>
          </a:xfrm>
          <a:prstGeom prst="rect">
            <a:avLst/>
          </a:prstGeom>
        </p:spPr>
        <p:txBody>
          <a:bodyPr wrap="square">
            <a:spAutoFit/>
          </a:bodyPr>
          <a:lstStyle/>
          <a:p>
            <a:r>
              <a:rPr lang="en-US" dirty="0"/>
              <a:t>This document can be viewed or downloaded by visiting:</a:t>
            </a:r>
          </a:p>
          <a:p>
            <a:endParaRPr lang="en-US" dirty="0"/>
          </a:p>
          <a:p>
            <a:r>
              <a:rPr lang="en-US" dirty="0">
                <a:solidFill>
                  <a:schemeClr val="accent2">
                    <a:lumMod val="50000"/>
                  </a:schemeClr>
                </a:solidFill>
                <a:hlinkClick r:id="rId4">
                  <a:extLst>
                    <a:ext uri="{A12FA001-AC4F-418D-AE19-62706E023703}">
                      <ahyp:hlinkClr xmlns:ahyp="http://schemas.microsoft.com/office/drawing/2018/hyperlinkcolor" val="tx"/>
                    </a:ext>
                  </a:extLst>
                </a:hlinkClick>
              </a:rPr>
              <a:t>Quality Standards Checklist</a:t>
            </a:r>
            <a:endParaRPr lang="en-US" dirty="0">
              <a:solidFill>
                <a:schemeClr val="accent2">
                  <a:lumMod val="50000"/>
                </a:schemeClr>
              </a:solidFill>
            </a:endParaRPr>
          </a:p>
        </p:txBody>
      </p:sp>
    </p:spTree>
    <p:extLst>
      <p:ext uri="{BB962C8B-B14F-4D97-AF65-F5344CB8AC3E}">
        <p14:creationId xmlns:p14="http://schemas.microsoft.com/office/powerpoint/2010/main" val="3725757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FDB1A6-3CC4-4BC6-B33C-235A84A1A4D2}"/>
              </a:ext>
            </a:extLst>
          </p:cNvPr>
          <p:cNvSpPr>
            <a:spLocks noGrp="1"/>
          </p:cNvSpPr>
          <p:nvPr>
            <p:ph type="title"/>
          </p:nvPr>
        </p:nvSpPr>
        <p:spPr>
          <a:xfrm>
            <a:off x="2667000" y="274639"/>
            <a:ext cx="6324600" cy="563561"/>
          </a:xfrm>
        </p:spPr>
        <p:txBody>
          <a:bodyPr/>
          <a:lstStyle/>
          <a:p>
            <a:pPr algn="r"/>
            <a:r>
              <a:rPr lang="en-US" dirty="0">
                <a:solidFill>
                  <a:schemeClr val="bg1"/>
                </a:solidFill>
              </a:rPr>
              <a:t>ELA Strike-Through Docs</a:t>
            </a:r>
          </a:p>
        </p:txBody>
      </p:sp>
      <p:pic>
        <p:nvPicPr>
          <p:cNvPr id="2" name="Picture 1">
            <a:extLst>
              <a:ext uri="{FF2B5EF4-FFF2-40B4-BE49-F238E27FC236}">
                <a16:creationId xmlns:a16="http://schemas.microsoft.com/office/drawing/2014/main" id="{076426F6-A833-47BC-9E52-53DEB27421BA}"/>
              </a:ext>
            </a:extLst>
          </p:cNvPr>
          <p:cNvPicPr>
            <a:picLocks noChangeAspect="1"/>
          </p:cNvPicPr>
          <p:nvPr/>
        </p:nvPicPr>
        <p:blipFill>
          <a:blip r:embed="rId3"/>
          <a:stretch>
            <a:fillRect/>
          </a:stretch>
        </p:blipFill>
        <p:spPr>
          <a:xfrm>
            <a:off x="17212" y="838200"/>
            <a:ext cx="9109575" cy="3917616"/>
          </a:xfrm>
          <a:prstGeom prst="rect">
            <a:avLst/>
          </a:prstGeom>
        </p:spPr>
      </p:pic>
      <p:sp>
        <p:nvSpPr>
          <p:cNvPr id="3" name="TextBox 2">
            <a:extLst>
              <a:ext uri="{FF2B5EF4-FFF2-40B4-BE49-F238E27FC236}">
                <a16:creationId xmlns:a16="http://schemas.microsoft.com/office/drawing/2014/main" id="{3ABC8C13-8EB6-4062-B1E7-3EEFC0887313}"/>
              </a:ext>
            </a:extLst>
          </p:cNvPr>
          <p:cNvSpPr txBox="1"/>
          <p:nvPr/>
        </p:nvSpPr>
        <p:spPr>
          <a:xfrm>
            <a:off x="4542759" y="5581668"/>
            <a:ext cx="3860656" cy="1231106"/>
          </a:xfrm>
          <a:prstGeom prst="rect">
            <a:avLst/>
          </a:prstGeom>
          <a:noFill/>
        </p:spPr>
        <p:txBody>
          <a:bodyPr wrap="square" rtlCol="0">
            <a:spAutoFit/>
          </a:bodyPr>
          <a:lstStyle/>
          <a:p>
            <a:r>
              <a:rPr lang="en-US" sz="1400" i="1" dirty="0"/>
              <a:t>*</a:t>
            </a:r>
            <a:r>
              <a:rPr lang="en-US" sz="1400" b="1" i="1" u="sng" dirty="0"/>
              <a:t>Note: </a:t>
            </a:r>
            <a:r>
              <a:rPr lang="en-US" sz="1400" i="1" dirty="0"/>
              <a:t>6-12 Literacy Standards in History/Social Studies, Science, and Technical Subjects </a:t>
            </a:r>
          </a:p>
          <a:p>
            <a:r>
              <a:rPr lang="en-US" sz="1400" i="1" dirty="0"/>
              <a:t>are located at the end section of the strike-through documents.</a:t>
            </a:r>
          </a:p>
          <a:p>
            <a:pPr algn="ctr"/>
            <a:endParaRPr lang="en-US" i="1" dirty="0"/>
          </a:p>
        </p:txBody>
      </p:sp>
      <p:pic>
        <p:nvPicPr>
          <p:cNvPr id="4" name="Picture 3">
            <a:extLst>
              <a:ext uri="{FF2B5EF4-FFF2-40B4-BE49-F238E27FC236}">
                <a16:creationId xmlns:a16="http://schemas.microsoft.com/office/drawing/2014/main" id="{4777FBC1-CB63-494F-8C97-3B11447F5E37}"/>
              </a:ext>
            </a:extLst>
          </p:cNvPr>
          <p:cNvPicPr>
            <a:picLocks noChangeAspect="1"/>
          </p:cNvPicPr>
          <p:nvPr/>
        </p:nvPicPr>
        <p:blipFill>
          <a:blip r:embed="rId4"/>
          <a:stretch>
            <a:fillRect/>
          </a:stretch>
        </p:blipFill>
        <p:spPr>
          <a:xfrm>
            <a:off x="1295400" y="4800600"/>
            <a:ext cx="3145964" cy="1655249"/>
          </a:xfrm>
          <a:prstGeom prst="rect">
            <a:avLst/>
          </a:prstGeom>
        </p:spPr>
      </p:pic>
    </p:spTree>
    <p:extLst>
      <p:ext uri="{BB962C8B-B14F-4D97-AF65-F5344CB8AC3E}">
        <p14:creationId xmlns:p14="http://schemas.microsoft.com/office/powerpoint/2010/main" val="3936399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3"/>
          <p:cNvSpPr txBox="1">
            <a:spLocks noGrp="1"/>
          </p:cNvSpPr>
          <p:nvPr>
            <p:ph type="title"/>
          </p:nvPr>
        </p:nvSpPr>
        <p:spPr>
          <a:xfrm>
            <a:off x="1600200" y="-21662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Grade 9-10 RL Strikethrough</a:t>
            </a:r>
            <a:endParaRPr/>
          </a:p>
        </p:txBody>
      </p:sp>
      <p:pic>
        <p:nvPicPr>
          <p:cNvPr id="409" name="Google Shape;409;p23"/>
          <p:cNvPicPr preferRelativeResize="0"/>
          <p:nvPr/>
        </p:nvPicPr>
        <p:blipFill rotWithShape="1">
          <a:blip r:embed="rId3">
            <a:alphaModFix/>
          </a:blip>
          <a:srcRect/>
          <a:stretch/>
        </p:blipFill>
        <p:spPr>
          <a:xfrm>
            <a:off x="147637" y="873848"/>
            <a:ext cx="8848725" cy="5629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64D0C-CC8C-49B1-989C-31808A7A4F6A}"/>
              </a:ext>
            </a:extLst>
          </p:cNvPr>
          <p:cNvSpPr>
            <a:spLocks noGrp="1"/>
          </p:cNvSpPr>
          <p:nvPr>
            <p:ph type="title"/>
          </p:nvPr>
        </p:nvSpPr>
        <p:spPr>
          <a:xfrm>
            <a:off x="1600200" y="-216623"/>
            <a:ext cx="8229600" cy="1143000"/>
          </a:xfrm>
        </p:spPr>
        <p:txBody>
          <a:bodyPr/>
          <a:lstStyle/>
          <a:p>
            <a:r>
              <a:rPr lang="en-US" sz="4000" dirty="0">
                <a:solidFill>
                  <a:schemeClr val="bg1"/>
                </a:solidFill>
              </a:rPr>
              <a:t>Grade 11-12 RST Strikethrough</a:t>
            </a:r>
          </a:p>
        </p:txBody>
      </p:sp>
      <p:pic>
        <p:nvPicPr>
          <p:cNvPr id="4" name="Picture 3">
            <a:extLst>
              <a:ext uri="{FF2B5EF4-FFF2-40B4-BE49-F238E27FC236}">
                <a16:creationId xmlns:a16="http://schemas.microsoft.com/office/drawing/2014/main" id="{CE4BECDA-BFAB-4F81-8775-932AC3FA9035}"/>
              </a:ext>
            </a:extLst>
          </p:cNvPr>
          <p:cNvPicPr>
            <a:picLocks noChangeAspect="1"/>
          </p:cNvPicPr>
          <p:nvPr/>
        </p:nvPicPr>
        <p:blipFill>
          <a:blip r:embed="rId3"/>
          <a:stretch>
            <a:fillRect/>
          </a:stretch>
        </p:blipFill>
        <p:spPr>
          <a:xfrm>
            <a:off x="685800" y="926377"/>
            <a:ext cx="8229600" cy="5647239"/>
          </a:xfrm>
          <a:prstGeom prst="rect">
            <a:avLst/>
          </a:prstGeom>
        </p:spPr>
      </p:pic>
    </p:spTree>
    <p:extLst>
      <p:ext uri="{BB962C8B-B14F-4D97-AF65-F5344CB8AC3E}">
        <p14:creationId xmlns:p14="http://schemas.microsoft.com/office/powerpoint/2010/main" val="2200966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4"/>
          <p:cNvSpPr txBox="1">
            <a:spLocks noGrp="1"/>
          </p:cNvSpPr>
          <p:nvPr>
            <p:ph type="title"/>
          </p:nvPr>
        </p:nvSpPr>
        <p:spPr>
          <a:xfrm>
            <a:off x="1667588" y="141217"/>
            <a:ext cx="725904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3600">
                <a:solidFill>
                  <a:schemeClr val="lt1"/>
                </a:solidFill>
              </a:rPr>
              <a:t>15 Minutes Overview: Option </a:t>
            </a:r>
            <a:r>
              <a:rPr lang="en-US">
                <a:solidFill>
                  <a:schemeClr val="lt1"/>
                </a:solidFill>
              </a:rPr>
              <a:t>3</a:t>
            </a:r>
            <a:endParaRPr/>
          </a:p>
        </p:txBody>
      </p:sp>
      <p:pic>
        <p:nvPicPr>
          <p:cNvPr id="416" name="Google Shape;416;p24"/>
          <p:cNvPicPr preferRelativeResize="0"/>
          <p:nvPr/>
        </p:nvPicPr>
        <p:blipFill rotWithShape="1">
          <a:blip r:embed="rId3">
            <a:alphaModFix/>
          </a:blip>
          <a:srcRect/>
          <a:stretch/>
        </p:blipFill>
        <p:spPr>
          <a:xfrm>
            <a:off x="115734" y="840774"/>
            <a:ext cx="2931875" cy="2969225"/>
          </a:xfrm>
          <a:prstGeom prst="rect">
            <a:avLst/>
          </a:prstGeom>
          <a:noFill/>
          <a:ln>
            <a:noFill/>
          </a:ln>
        </p:spPr>
      </p:pic>
      <p:sp>
        <p:nvSpPr>
          <p:cNvPr id="417" name="Google Shape;417;p24"/>
          <p:cNvSpPr txBox="1"/>
          <p:nvPr/>
        </p:nvSpPr>
        <p:spPr>
          <a:xfrm>
            <a:off x="180604" y="1465661"/>
            <a:ext cx="16878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Essential  ???</a:t>
            </a:r>
            <a:endParaRPr/>
          </a:p>
        </p:txBody>
      </p:sp>
      <p:sp>
        <p:nvSpPr>
          <p:cNvPr id="418" name="Google Shape;418;p24"/>
          <p:cNvSpPr txBox="1"/>
          <p:nvPr/>
        </p:nvSpPr>
        <p:spPr>
          <a:xfrm rot="-1507464">
            <a:off x="110756" y="2538313"/>
            <a:ext cx="1762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Relevance</a:t>
            </a:r>
            <a:endParaRPr/>
          </a:p>
        </p:txBody>
      </p:sp>
      <p:sp>
        <p:nvSpPr>
          <p:cNvPr id="419" name="Google Shape;419;p24"/>
          <p:cNvSpPr txBox="1"/>
          <p:nvPr/>
        </p:nvSpPr>
        <p:spPr>
          <a:xfrm>
            <a:off x="1371211" y="2777392"/>
            <a:ext cx="194721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Student Friendly</a:t>
            </a:r>
            <a:endParaRPr/>
          </a:p>
          <a:p>
            <a:pPr marL="0" marR="0" lvl="0" indent="0" algn="ctr" rtl="0">
              <a:spcBef>
                <a:spcPts val="0"/>
              </a:spcBef>
              <a:spcAft>
                <a:spcPts val="0"/>
              </a:spcAft>
              <a:buNone/>
            </a:pPr>
            <a:r>
              <a:rPr lang="en-US" sz="1600" b="1">
                <a:solidFill>
                  <a:schemeClr val="dk1"/>
                </a:solidFill>
                <a:latin typeface="Calibri"/>
                <a:ea typeface="Calibri"/>
                <a:cs typeface="Calibri"/>
                <a:sym typeface="Calibri"/>
              </a:rPr>
              <a:t> Language</a:t>
            </a:r>
            <a:endParaRPr/>
          </a:p>
        </p:txBody>
      </p:sp>
      <p:pic>
        <p:nvPicPr>
          <p:cNvPr id="420" name="Google Shape;420;p24"/>
          <p:cNvPicPr preferRelativeResize="0"/>
          <p:nvPr/>
        </p:nvPicPr>
        <p:blipFill rotWithShape="1">
          <a:blip r:embed="rId4">
            <a:alphaModFix/>
          </a:blip>
          <a:srcRect/>
          <a:stretch/>
        </p:blipFill>
        <p:spPr>
          <a:xfrm>
            <a:off x="3006531" y="1638305"/>
            <a:ext cx="3130937" cy="3170073"/>
          </a:xfrm>
          <a:prstGeom prst="rect">
            <a:avLst/>
          </a:prstGeom>
          <a:noFill/>
          <a:ln>
            <a:noFill/>
          </a:ln>
        </p:spPr>
      </p:pic>
      <p:sp>
        <p:nvSpPr>
          <p:cNvPr id="421" name="Google Shape;421;p24"/>
          <p:cNvSpPr txBox="1"/>
          <p:nvPr/>
        </p:nvSpPr>
        <p:spPr>
          <a:xfrm rot="-2983907">
            <a:off x="4102271" y="1935550"/>
            <a:ext cx="29424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Learning </a:t>
            </a:r>
            <a:r>
              <a:rPr lang="en-US" sz="1400" b="1">
                <a:solidFill>
                  <a:schemeClr val="dk1"/>
                </a:solidFill>
                <a:latin typeface="Calibri"/>
                <a:ea typeface="Calibri"/>
                <a:cs typeface="Calibri"/>
                <a:sym typeface="Calibri"/>
              </a:rPr>
              <a:t>Progressions</a:t>
            </a:r>
            <a:endParaRPr sz="1800" b="1">
              <a:solidFill>
                <a:schemeClr val="dk1"/>
              </a:solidFill>
              <a:latin typeface="Calibri"/>
              <a:ea typeface="Calibri"/>
              <a:cs typeface="Calibri"/>
              <a:sym typeface="Calibri"/>
            </a:endParaRPr>
          </a:p>
        </p:txBody>
      </p:sp>
      <p:sp>
        <p:nvSpPr>
          <p:cNvPr id="422" name="Google Shape;422;p24"/>
          <p:cNvSpPr/>
          <p:nvPr/>
        </p:nvSpPr>
        <p:spPr>
          <a:xfrm>
            <a:off x="3010620" y="2207719"/>
            <a:ext cx="191398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BIG Idea Statements</a:t>
            </a:r>
            <a:endParaRPr/>
          </a:p>
        </p:txBody>
      </p:sp>
      <p:pic>
        <p:nvPicPr>
          <p:cNvPr id="423" name="Google Shape;423;p24"/>
          <p:cNvPicPr preferRelativeResize="0"/>
          <p:nvPr/>
        </p:nvPicPr>
        <p:blipFill rotWithShape="1">
          <a:blip r:embed="rId5">
            <a:alphaModFix/>
          </a:blip>
          <a:srcRect/>
          <a:stretch/>
        </p:blipFill>
        <p:spPr>
          <a:xfrm>
            <a:off x="5825577" y="3295446"/>
            <a:ext cx="3243654" cy="3287915"/>
          </a:xfrm>
          <a:prstGeom prst="rect">
            <a:avLst/>
          </a:prstGeom>
          <a:noFill/>
          <a:ln>
            <a:noFill/>
          </a:ln>
        </p:spPr>
      </p:pic>
      <p:sp>
        <p:nvSpPr>
          <p:cNvPr id="424" name="Google Shape;424;p24"/>
          <p:cNvSpPr txBox="1"/>
          <p:nvPr/>
        </p:nvSpPr>
        <p:spPr>
          <a:xfrm>
            <a:off x="5853208" y="3713807"/>
            <a:ext cx="162819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Key Vocabulary</a:t>
            </a:r>
            <a:endParaRPr/>
          </a:p>
        </p:txBody>
      </p:sp>
      <p:sp>
        <p:nvSpPr>
          <p:cNvPr id="425" name="Google Shape;425;p24"/>
          <p:cNvSpPr txBox="1"/>
          <p:nvPr/>
        </p:nvSpPr>
        <p:spPr>
          <a:xfrm rot="-1988528">
            <a:off x="5647310" y="5327464"/>
            <a:ext cx="180658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Achievement Level Descriptors (ALD)</a:t>
            </a:r>
            <a:endParaRPr/>
          </a:p>
        </p:txBody>
      </p:sp>
      <p:sp>
        <p:nvSpPr>
          <p:cNvPr id="426" name="Google Shape;426;p24"/>
          <p:cNvSpPr txBox="1"/>
          <p:nvPr/>
        </p:nvSpPr>
        <p:spPr>
          <a:xfrm>
            <a:off x="7513516" y="3615964"/>
            <a:ext cx="1406402"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Rigor </a:t>
            </a:r>
            <a:endParaRPr/>
          </a:p>
          <a:p>
            <a:pPr marL="0" marR="0" lvl="0" indent="0" algn="ctr" rtl="0">
              <a:spcBef>
                <a:spcPts val="0"/>
              </a:spcBef>
              <a:spcAft>
                <a:spcPts val="0"/>
              </a:spcAft>
              <a:buNone/>
            </a:pPr>
            <a:r>
              <a:rPr lang="en-US" sz="2000" b="1">
                <a:solidFill>
                  <a:schemeClr val="dk1"/>
                </a:solidFill>
                <a:latin typeface="Calibri"/>
                <a:ea typeface="Calibri"/>
                <a:cs typeface="Calibri"/>
                <a:sym typeface="Calibri"/>
              </a:rPr>
              <a:t>&amp; </a:t>
            </a:r>
            <a:endParaRPr/>
          </a:p>
          <a:p>
            <a:pPr marL="0" marR="0" lvl="0" indent="0" algn="ctr" rtl="0">
              <a:spcBef>
                <a:spcPts val="0"/>
              </a:spcBef>
              <a:spcAft>
                <a:spcPts val="0"/>
              </a:spcAft>
              <a:buNone/>
            </a:pPr>
            <a:r>
              <a:rPr lang="en-US" sz="2000" b="1">
                <a:solidFill>
                  <a:schemeClr val="dk1"/>
                </a:solidFill>
                <a:latin typeface="Calibri"/>
                <a:ea typeface="Calibri"/>
                <a:cs typeface="Calibri"/>
                <a:sym typeface="Calibri"/>
              </a:rPr>
              <a:t>Cognitive Complexity</a:t>
            </a:r>
            <a:endParaRPr/>
          </a:p>
        </p:txBody>
      </p:sp>
      <p:sp>
        <p:nvSpPr>
          <p:cNvPr id="427" name="Google Shape;427;p24"/>
          <p:cNvSpPr txBox="1"/>
          <p:nvPr/>
        </p:nvSpPr>
        <p:spPr>
          <a:xfrm>
            <a:off x="7597101" y="5628816"/>
            <a:ext cx="12392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Resources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5"/>
          <p:cNvSpPr txBox="1">
            <a:spLocks noGrp="1"/>
          </p:cNvSpPr>
          <p:nvPr>
            <p:ph type="title"/>
          </p:nvPr>
        </p:nvSpPr>
        <p:spPr>
          <a:xfrm>
            <a:off x="3048000" y="274639"/>
            <a:ext cx="5638800" cy="4873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Reflection Question</a:t>
            </a:r>
            <a:endParaRPr/>
          </a:p>
        </p:txBody>
      </p:sp>
      <p:sp>
        <p:nvSpPr>
          <p:cNvPr id="434" name="Google Shape;434;p25"/>
          <p:cNvSpPr txBox="1"/>
          <p:nvPr/>
        </p:nvSpPr>
        <p:spPr>
          <a:xfrm>
            <a:off x="304800" y="1752600"/>
            <a:ext cx="8534400" cy="29416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3600" b="0" i="1" u="none" strike="noStrike" cap="none">
                <a:solidFill>
                  <a:srgbClr val="000000"/>
                </a:solidFill>
                <a:latin typeface="Calibri"/>
                <a:ea typeface="Calibri"/>
                <a:cs typeface="Calibri"/>
                <a:sym typeface="Calibri"/>
              </a:rPr>
              <a:t>What have you discovered that you can use to add to/revise lessons you teach to more explicitly build instruction based on the skills found in the standards/unpacked documents?</a:t>
            </a:r>
            <a:endParaRPr/>
          </a:p>
        </p:txBody>
      </p:sp>
      <p:pic>
        <p:nvPicPr>
          <p:cNvPr id="435" name="Google Shape;435;p25"/>
          <p:cNvPicPr preferRelativeResize="0"/>
          <p:nvPr/>
        </p:nvPicPr>
        <p:blipFill rotWithShape="1">
          <a:blip r:embed="rId3">
            <a:alphaModFix/>
          </a:blip>
          <a:srcRect/>
          <a:stretch/>
        </p:blipFill>
        <p:spPr>
          <a:xfrm>
            <a:off x="6629400" y="4160839"/>
            <a:ext cx="1905000" cy="1724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6"/>
          <p:cNvSpPr txBox="1">
            <a:spLocks noGrp="1"/>
          </p:cNvSpPr>
          <p:nvPr>
            <p:ph type="title"/>
          </p:nvPr>
        </p:nvSpPr>
        <p:spPr>
          <a:xfrm>
            <a:off x="1752600" y="17721"/>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Talk Amongst Yourselves</a:t>
            </a:r>
            <a:endParaRPr/>
          </a:p>
        </p:txBody>
      </p:sp>
      <p:pic>
        <p:nvPicPr>
          <p:cNvPr id="442" name="Google Shape;442;p26"/>
          <p:cNvPicPr preferRelativeResize="0"/>
          <p:nvPr/>
        </p:nvPicPr>
        <p:blipFill rotWithShape="1">
          <a:blip r:embed="rId3">
            <a:alphaModFix/>
          </a:blip>
          <a:srcRect/>
          <a:stretch/>
        </p:blipFill>
        <p:spPr>
          <a:xfrm>
            <a:off x="1600200" y="1849325"/>
            <a:ext cx="5592037" cy="3789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A17232-D383-4999-97BC-776C6AC33D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1091" y="1066800"/>
            <a:ext cx="5355509" cy="5003173"/>
          </a:xfrm>
        </p:spPr>
      </p:pic>
    </p:spTree>
    <p:extLst>
      <p:ext uri="{BB962C8B-B14F-4D97-AF65-F5344CB8AC3E}">
        <p14:creationId xmlns:p14="http://schemas.microsoft.com/office/powerpoint/2010/main" val="1254850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
          <p:cNvSpPr txBox="1">
            <a:spLocks noGrp="1"/>
          </p:cNvSpPr>
          <p:nvPr>
            <p:ph type="title"/>
          </p:nvPr>
        </p:nvSpPr>
        <p:spPr>
          <a:xfrm>
            <a:off x="2362200" y="274639"/>
            <a:ext cx="6324600" cy="4571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Norms for the Day</a:t>
            </a:r>
            <a:endParaRPr/>
          </a:p>
        </p:txBody>
      </p:sp>
      <p:sp>
        <p:nvSpPr>
          <p:cNvPr id="253" name="Google Shape;253;p3"/>
          <p:cNvSpPr txBox="1">
            <a:spLocks noGrp="1"/>
          </p:cNvSpPr>
          <p:nvPr>
            <p:ph type="body" idx="1"/>
          </p:nvPr>
        </p:nvSpPr>
        <p:spPr>
          <a:xfrm>
            <a:off x="466165" y="12954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sz="2400">
                <a:latin typeface="Cambria"/>
                <a:ea typeface="Cambria"/>
                <a:cs typeface="Cambria"/>
                <a:sym typeface="Cambria"/>
              </a:rPr>
              <a:t>Speak with the possibility of being heard and listen with the possibility of being changed.</a:t>
            </a:r>
            <a:endParaRPr/>
          </a:p>
          <a:p>
            <a:pPr marL="342900" lvl="0" indent="-342900" algn="l" rtl="0">
              <a:spcBef>
                <a:spcPts val="480"/>
              </a:spcBef>
              <a:spcAft>
                <a:spcPts val="0"/>
              </a:spcAft>
              <a:buClr>
                <a:schemeClr val="dk1"/>
              </a:buClr>
              <a:buSzPts val="2400"/>
              <a:buChar char="•"/>
            </a:pPr>
            <a:r>
              <a:rPr lang="en-US" sz="2400">
                <a:latin typeface="Cambria"/>
                <a:ea typeface="Cambria"/>
                <a:cs typeface="Cambria"/>
                <a:sym typeface="Cambria"/>
              </a:rPr>
              <a:t>Stay engaged and responsive - sustained, voluntary, focused attention.</a:t>
            </a:r>
            <a:endParaRPr/>
          </a:p>
          <a:p>
            <a:pPr marL="342900" lvl="0" indent="-342900" algn="l" rtl="0">
              <a:spcBef>
                <a:spcPts val="480"/>
              </a:spcBef>
              <a:spcAft>
                <a:spcPts val="0"/>
              </a:spcAft>
              <a:buClr>
                <a:schemeClr val="dk1"/>
              </a:buClr>
              <a:buSzPts val="2400"/>
              <a:buChar char="•"/>
            </a:pPr>
            <a:r>
              <a:rPr lang="en-US" sz="2400">
                <a:latin typeface="Cambria"/>
                <a:ea typeface="Cambria"/>
                <a:cs typeface="Cambria"/>
                <a:sym typeface="Cambria"/>
              </a:rPr>
              <a:t>Expect and accept non-closure.</a:t>
            </a:r>
            <a:endParaRPr/>
          </a:p>
          <a:p>
            <a:pPr marL="342900" lvl="0" indent="-342900" algn="l" rtl="0">
              <a:spcBef>
                <a:spcPts val="480"/>
              </a:spcBef>
              <a:spcAft>
                <a:spcPts val="0"/>
              </a:spcAft>
              <a:buClr>
                <a:schemeClr val="dk1"/>
              </a:buClr>
              <a:buSzPts val="2400"/>
              <a:buChar char="•"/>
            </a:pPr>
            <a:r>
              <a:rPr lang="en-US" sz="2400">
                <a:latin typeface="Cambria"/>
                <a:ea typeface="Cambria"/>
                <a:cs typeface="Cambria"/>
                <a:sym typeface="Cambria"/>
              </a:rPr>
              <a:t>Be willing to experience discomfort.</a:t>
            </a:r>
            <a:endParaRPr/>
          </a:p>
          <a:p>
            <a:pPr marL="342900" lvl="0" indent="-342900" algn="l" rtl="0">
              <a:spcBef>
                <a:spcPts val="480"/>
              </a:spcBef>
              <a:spcAft>
                <a:spcPts val="0"/>
              </a:spcAft>
              <a:buClr>
                <a:schemeClr val="dk1"/>
              </a:buClr>
              <a:buSzPts val="2400"/>
              <a:buChar char="•"/>
            </a:pPr>
            <a:r>
              <a:rPr lang="en-US" sz="2400">
                <a:latin typeface="Cambria"/>
                <a:ea typeface="Cambria"/>
                <a:cs typeface="Cambria"/>
                <a:sym typeface="Cambria"/>
              </a:rPr>
              <a:t>Everyone here has expertise to offer.  </a:t>
            </a:r>
            <a:endParaRPr/>
          </a:p>
          <a:p>
            <a:pPr marL="342900" lvl="0" indent="-342900" algn="l" rtl="0">
              <a:spcBef>
                <a:spcPts val="480"/>
              </a:spcBef>
              <a:spcAft>
                <a:spcPts val="0"/>
              </a:spcAft>
              <a:buClr>
                <a:schemeClr val="dk1"/>
              </a:buClr>
              <a:buSzPts val="2400"/>
              <a:buChar char="•"/>
            </a:pPr>
            <a:r>
              <a:rPr lang="en-US" sz="2400">
                <a:latin typeface="Cambria"/>
                <a:ea typeface="Cambria"/>
                <a:cs typeface="Cambria"/>
                <a:sym typeface="Cambria"/>
              </a:rPr>
              <a:t>Everyone here has something to learn.  </a:t>
            </a:r>
            <a:endParaRPr/>
          </a:p>
          <a:p>
            <a:pPr marL="342900" lvl="0" indent="-342900" algn="l" rtl="0">
              <a:spcBef>
                <a:spcPts val="480"/>
              </a:spcBef>
              <a:spcAft>
                <a:spcPts val="0"/>
              </a:spcAft>
              <a:buClr>
                <a:schemeClr val="dk1"/>
              </a:buClr>
              <a:buSzPts val="2400"/>
              <a:buChar char="•"/>
            </a:pPr>
            <a:r>
              <a:rPr lang="en-US" sz="2400">
                <a:latin typeface="Cambria"/>
                <a:ea typeface="Cambria"/>
                <a:cs typeface="Cambria"/>
                <a:sym typeface="Cambria"/>
              </a:rPr>
              <a:t>Pay attention to what peers need (speak loudly enough, include everyone, monitor your airtime, encourage others, ask good questions).</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7"/>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endParaRPr/>
          </a:p>
        </p:txBody>
      </p:sp>
      <p:pic>
        <p:nvPicPr>
          <p:cNvPr id="448" name="Google Shape;448;p27"/>
          <p:cNvPicPr preferRelativeResize="0"/>
          <p:nvPr/>
        </p:nvPicPr>
        <p:blipFill rotWithShape="1">
          <a:blip r:embed="rId3">
            <a:alphaModFix/>
          </a:blip>
          <a:srcRect/>
          <a:stretch/>
        </p:blipFill>
        <p:spPr>
          <a:xfrm>
            <a:off x="2097483" y="1066801"/>
            <a:ext cx="4949034" cy="50593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8"/>
          <p:cNvSpPr txBox="1">
            <a:spLocks noGrp="1"/>
          </p:cNvSpPr>
          <p:nvPr>
            <p:ph type="title"/>
          </p:nvPr>
        </p:nvSpPr>
        <p:spPr>
          <a:xfrm>
            <a:off x="2133600" y="274639"/>
            <a:ext cx="6856358"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3600">
                <a:solidFill>
                  <a:schemeClr val="lt1"/>
                </a:solidFill>
              </a:rPr>
              <a:t>30 Minutes: Unpack the Sections</a:t>
            </a:r>
            <a:endParaRPr/>
          </a:p>
        </p:txBody>
      </p:sp>
      <p:pic>
        <p:nvPicPr>
          <p:cNvPr id="455" name="Google Shape;455;p28"/>
          <p:cNvPicPr preferRelativeResize="0"/>
          <p:nvPr/>
        </p:nvPicPr>
        <p:blipFill rotWithShape="1">
          <a:blip r:embed="rId3">
            <a:alphaModFix/>
          </a:blip>
          <a:srcRect/>
          <a:stretch/>
        </p:blipFill>
        <p:spPr>
          <a:xfrm>
            <a:off x="225377" y="1318019"/>
            <a:ext cx="4404511" cy="4460620"/>
          </a:xfrm>
          <a:prstGeom prst="rect">
            <a:avLst/>
          </a:prstGeom>
          <a:noFill/>
          <a:ln>
            <a:noFill/>
          </a:ln>
        </p:spPr>
      </p:pic>
      <p:sp>
        <p:nvSpPr>
          <p:cNvPr id="456" name="Google Shape;456;p28"/>
          <p:cNvSpPr txBox="1"/>
          <p:nvPr/>
        </p:nvSpPr>
        <p:spPr>
          <a:xfrm>
            <a:off x="225377" y="1318019"/>
            <a:ext cx="25146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Essential  ???</a:t>
            </a:r>
            <a:endParaRPr/>
          </a:p>
        </p:txBody>
      </p:sp>
      <p:sp>
        <p:nvSpPr>
          <p:cNvPr id="457" name="Google Shape;457;p28"/>
          <p:cNvSpPr txBox="1"/>
          <p:nvPr/>
        </p:nvSpPr>
        <p:spPr>
          <a:xfrm rot="-1507464">
            <a:off x="324450" y="3778446"/>
            <a:ext cx="17626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Relevance</a:t>
            </a:r>
            <a:endParaRPr sz="1800" b="1">
              <a:solidFill>
                <a:schemeClr val="dk1"/>
              </a:solidFill>
              <a:latin typeface="Calibri"/>
              <a:ea typeface="Calibri"/>
              <a:cs typeface="Calibri"/>
              <a:sym typeface="Calibri"/>
            </a:endParaRPr>
          </a:p>
        </p:txBody>
      </p:sp>
      <p:sp>
        <p:nvSpPr>
          <p:cNvPr id="458" name="Google Shape;458;p28"/>
          <p:cNvSpPr txBox="1"/>
          <p:nvPr/>
        </p:nvSpPr>
        <p:spPr>
          <a:xfrm>
            <a:off x="2257508" y="4040056"/>
            <a:ext cx="242763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Student Friendly Language</a:t>
            </a:r>
            <a:endParaRPr/>
          </a:p>
        </p:txBody>
      </p:sp>
      <p:pic>
        <p:nvPicPr>
          <p:cNvPr id="459" name="Google Shape;459;p28"/>
          <p:cNvPicPr preferRelativeResize="0"/>
          <p:nvPr/>
        </p:nvPicPr>
        <p:blipFill rotWithShape="1">
          <a:blip r:embed="rId4">
            <a:alphaModFix/>
          </a:blip>
          <a:srcRect/>
          <a:stretch/>
        </p:blipFill>
        <p:spPr>
          <a:xfrm>
            <a:off x="4554071" y="1810272"/>
            <a:ext cx="4404511" cy="4459567"/>
          </a:xfrm>
          <a:prstGeom prst="rect">
            <a:avLst/>
          </a:prstGeom>
          <a:noFill/>
          <a:ln>
            <a:noFill/>
          </a:ln>
        </p:spPr>
      </p:pic>
      <p:sp>
        <p:nvSpPr>
          <p:cNvPr id="460" name="Google Shape;460;p28"/>
          <p:cNvSpPr txBox="1"/>
          <p:nvPr/>
        </p:nvSpPr>
        <p:spPr>
          <a:xfrm rot="-2983907">
            <a:off x="6391640" y="2752417"/>
            <a:ext cx="29424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Learning Progressions</a:t>
            </a:r>
            <a:endParaRPr/>
          </a:p>
        </p:txBody>
      </p:sp>
      <p:sp>
        <p:nvSpPr>
          <p:cNvPr id="461" name="Google Shape;461;p28"/>
          <p:cNvSpPr/>
          <p:nvPr/>
        </p:nvSpPr>
        <p:spPr>
          <a:xfrm>
            <a:off x="3101687" y="2108271"/>
            <a:ext cx="181803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BIG </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Idea Statements</a:t>
            </a:r>
            <a:endParaRPr/>
          </a:p>
        </p:txBody>
      </p:sp>
      <p:sp>
        <p:nvSpPr>
          <p:cNvPr id="462" name="Google Shape;462;p28"/>
          <p:cNvSpPr/>
          <p:nvPr/>
        </p:nvSpPr>
        <p:spPr>
          <a:xfrm>
            <a:off x="4676674" y="2108270"/>
            <a:ext cx="1905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Rigor </a:t>
            </a:r>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&amp; </a:t>
            </a:r>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Cognitive Complexity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9"/>
          <p:cNvSpPr txBox="1">
            <a:spLocks noGrp="1"/>
          </p:cNvSpPr>
          <p:nvPr>
            <p:ph type="title"/>
          </p:nvPr>
        </p:nvSpPr>
        <p:spPr>
          <a:xfrm>
            <a:off x="3048000" y="274639"/>
            <a:ext cx="5638800" cy="4873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Reflection Question</a:t>
            </a:r>
            <a:endParaRPr/>
          </a:p>
        </p:txBody>
      </p:sp>
      <p:sp>
        <p:nvSpPr>
          <p:cNvPr id="468" name="Google Shape;468;p29"/>
          <p:cNvSpPr txBox="1"/>
          <p:nvPr/>
        </p:nvSpPr>
        <p:spPr>
          <a:xfrm>
            <a:off x="304800" y="1752600"/>
            <a:ext cx="8534400" cy="29416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i="1">
                <a:solidFill>
                  <a:schemeClr val="dk1"/>
                </a:solidFill>
                <a:latin typeface="Calibri"/>
                <a:ea typeface="Calibri"/>
                <a:cs typeface="Calibri"/>
                <a:sym typeface="Calibri"/>
              </a:rPr>
              <a:t>What have you discovered that you can use to add to/revise lessons you teach to more explicitly build instruction based on the skills found in the standards/unpacked documents?</a:t>
            </a:r>
            <a:endParaRPr/>
          </a:p>
        </p:txBody>
      </p:sp>
      <p:pic>
        <p:nvPicPr>
          <p:cNvPr id="469" name="Google Shape;469;p29"/>
          <p:cNvPicPr preferRelativeResize="0"/>
          <p:nvPr/>
        </p:nvPicPr>
        <p:blipFill rotWithShape="1">
          <a:blip r:embed="rId3">
            <a:alphaModFix/>
          </a:blip>
          <a:srcRect/>
          <a:stretch/>
        </p:blipFill>
        <p:spPr>
          <a:xfrm>
            <a:off x="6629400" y="4160839"/>
            <a:ext cx="1905000" cy="1724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0"/>
          <p:cNvSpPr txBox="1">
            <a:spLocks noGrp="1"/>
          </p:cNvSpPr>
          <p:nvPr>
            <p:ph type="title"/>
          </p:nvPr>
        </p:nvSpPr>
        <p:spPr>
          <a:xfrm>
            <a:off x="1752600" y="17721"/>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Talk Amongst Yourselves</a:t>
            </a:r>
            <a:endParaRPr/>
          </a:p>
        </p:txBody>
      </p:sp>
      <p:pic>
        <p:nvPicPr>
          <p:cNvPr id="476" name="Google Shape;476;p30"/>
          <p:cNvPicPr preferRelativeResize="0"/>
          <p:nvPr/>
        </p:nvPicPr>
        <p:blipFill rotWithShape="1">
          <a:blip r:embed="rId3">
            <a:alphaModFix/>
          </a:blip>
          <a:srcRect/>
          <a:stretch/>
        </p:blipFill>
        <p:spPr>
          <a:xfrm>
            <a:off x="1600200" y="1849325"/>
            <a:ext cx="5592037" cy="3789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851B0B-4A4E-4701-90D1-B2C2EFA1E2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800" y="1295400"/>
            <a:ext cx="3962400" cy="4613160"/>
          </a:xfrm>
        </p:spPr>
      </p:pic>
    </p:spTree>
    <p:extLst>
      <p:ext uri="{BB962C8B-B14F-4D97-AF65-F5344CB8AC3E}">
        <p14:creationId xmlns:p14="http://schemas.microsoft.com/office/powerpoint/2010/main" val="412281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FA380-88A3-4914-AC4C-4648B08662B7}"/>
              </a:ext>
            </a:extLst>
          </p:cNvPr>
          <p:cNvSpPr>
            <a:spLocks noGrp="1"/>
          </p:cNvSpPr>
          <p:nvPr>
            <p:ph type="title"/>
          </p:nvPr>
        </p:nvSpPr>
        <p:spPr>
          <a:xfrm>
            <a:off x="2133600" y="274639"/>
            <a:ext cx="6553200" cy="563561"/>
          </a:xfrm>
        </p:spPr>
        <p:txBody>
          <a:bodyPr/>
          <a:lstStyle/>
          <a:p>
            <a:pPr algn="r"/>
            <a:r>
              <a:rPr lang="en-US" dirty="0">
                <a:solidFill>
                  <a:schemeClr val="bg1"/>
                </a:solidFill>
              </a:rPr>
              <a:t>60 Minutes: Options</a:t>
            </a:r>
          </a:p>
        </p:txBody>
      </p:sp>
      <p:pic>
        <p:nvPicPr>
          <p:cNvPr id="4" name="Picture 3">
            <a:extLst>
              <a:ext uri="{FF2B5EF4-FFF2-40B4-BE49-F238E27FC236}">
                <a16:creationId xmlns:a16="http://schemas.microsoft.com/office/drawing/2014/main" id="{61A71483-89F7-4B2E-9FCB-64B8568EE8A4}"/>
              </a:ext>
            </a:extLst>
          </p:cNvPr>
          <p:cNvPicPr>
            <a:picLocks noChangeAspect="1"/>
          </p:cNvPicPr>
          <p:nvPr/>
        </p:nvPicPr>
        <p:blipFill>
          <a:blip r:embed="rId3"/>
          <a:stretch>
            <a:fillRect/>
          </a:stretch>
        </p:blipFill>
        <p:spPr>
          <a:xfrm>
            <a:off x="115734" y="840774"/>
            <a:ext cx="2931875" cy="2969225"/>
          </a:xfrm>
          <a:prstGeom prst="rect">
            <a:avLst/>
          </a:prstGeom>
        </p:spPr>
      </p:pic>
      <p:sp>
        <p:nvSpPr>
          <p:cNvPr id="5" name="TextBox 4">
            <a:extLst>
              <a:ext uri="{FF2B5EF4-FFF2-40B4-BE49-F238E27FC236}">
                <a16:creationId xmlns:a16="http://schemas.microsoft.com/office/drawing/2014/main" id="{EAC672D9-D2FB-4F8F-A0A2-8DE1379EEA22}"/>
              </a:ext>
            </a:extLst>
          </p:cNvPr>
          <p:cNvSpPr txBox="1"/>
          <p:nvPr/>
        </p:nvSpPr>
        <p:spPr>
          <a:xfrm>
            <a:off x="180604" y="1465661"/>
            <a:ext cx="1687825" cy="369332"/>
          </a:xfrm>
          <a:prstGeom prst="rect">
            <a:avLst/>
          </a:prstGeom>
          <a:noFill/>
        </p:spPr>
        <p:txBody>
          <a:bodyPr wrap="square" rtlCol="0">
            <a:spAutoFit/>
          </a:bodyPr>
          <a:lstStyle/>
          <a:p>
            <a:r>
              <a:rPr lang="en-US" b="1" dirty="0"/>
              <a:t>Essential  ???</a:t>
            </a:r>
          </a:p>
        </p:txBody>
      </p:sp>
      <p:sp>
        <p:nvSpPr>
          <p:cNvPr id="6" name="TextBox 5">
            <a:extLst>
              <a:ext uri="{FF2B5EF4-FFF2-40B4-BE49-F238E27FC236}">
                <a16:creationId xmlns:a16="http://schemas.microsoft.com/office/drawing/2014/main" id="{60FD3660-B5DB-4C0D-A117-A4EAFB7BBFD8}"/>
              </a:ext>
            </a:extLst>
          </p:cNvPr>
          <p:cNvSpPr txBox="1"/>
          <p:nvPr/>
        </p:nvSpPr>
        <p:spPr>
          <a:xfrm rot="20092536">
            <a:off x="110756" y="2538313"/>
            <a:ext cx="1762650" cy="369332"/>
          </a:xfrm>
          <a:prstGeom prst="rect">
            <a:avLst/>
          </a:prstGeom>
          <a:noFill/>
        </p:spPr>
        <p:txBody>
          <a:bodyPr wrap="square" rtlCol="0">
            <a:spAutoFit/>
          </a:bodyPr>
          <a:lstStyle/>
          <a:p>
            <a:r>
              <a:rPr lang="en-US" b="1" dirty="0"/>
              <a:t>Relevance</a:t>
            </a:r>
          </a:p>
        </p:txBody>
      </p:sp>
      <p:sp>
        <p:nvSpPr>
          <p:cNvPr id="7" name="TextBox 6">
            <a:extLst>
              <a:ext uri="{FF2B5EF4-FFF2-40B4-BE49-F238E27FC236}">
                <a16:creationId xmlns:a16="http://schemas.microsoft.com/office/drawing/2014/main" id="{6FFDFACE-718C-4BC2-B323-E41318ACEB78}"/>
              </a:ext>
            </a:extLst>
          </p:cNvPr>
          <p:cNvSpPr txBox="1"/>
          <p:nvPr/>
        </p:nvSpPr>
        <p:spPr>
          <a:xfrm>
            <a:off x="1371211" y="2777392"/>
            <a:ext cx="1947215" cy="584775"/>
          </a:xfrm>
          <a:prstGeom prst="rect">
            <a:avLst/>
          </a:prstGeom>
          <a:noFill/>
        </p:spPr>
        <p:txBody>
          <a:bodyPr wrap="square" rtlCol="0">
            <a:spAutoFit/>
          </a:bodyPr>
          <a:lstStyle/>
          <a:p>
            <a:pPr algn="ctr"/>
            <a:r>
              <a:rPr lang="en-US" sz="1600" b="1" dirty="0"/>
              <a:t>Student Friendly</a:t>
            </a:r>
          </a:p>
          <a:p>
            <a:pPr algn="ctr"/>
            <a:r>
              <a:rPr lang="en-US" sz="1600" b="1" dirty="0"/>
              <a:t> Language</a:t>
            </a:r>
          </a:p>
        </p:txBody>
      </p:sp>
      <p:pic>
        <p:nvPicPr>
          <p:cNvPr id="3" name="Picture 2">
            <a:extLst>
              <a:ext uri="{FF2B5EF4-FFF2-40B4-BE49-F238E27FC236}">
                <a16:creationId xmlns:a16="http://schemas.microsoft.com/office/drawing/2014/main" id="{C9361CF9-AD31-4729-AFB2-915F934230AF}"/>
              </a:ext>
            </a:extLst>
          </p:cNvPr>
          <p:cNvPicPr>
            <a:picLocks noChangeAspect="1"/>
          </p:cNvPicPr>
          <p:nvPr/>
        </p:nvPicPr>
        <p:blipFill>
          <a:blip r:embed="rId4"/>
          <a:stretch>
            <a:fillRect/>
          </a:stretch>
        </p:blipFill>
        <p:spPr>
          <a:xfrm>
            <a:off x="3006531" y="1638305"/>
            <a:ext cx="3130937" cy="3170073"/>
          </a:xfrm>
          <a:prstGeom prst="rect">
            <a:avLst/>
          </a:prstGeom>
        </p:spPr>
      </p:pic>
      <p:sp>
        <p:nvSpPr>
          <p:cNvPr id="11" name="TextBox 10">
            <a:extLst>
              <a:ext uri="{FF2B5EF4-FFF2-40B4-BE49-F238E27FC236}">
                <a16:creationId xmlns:a16="http://schemas.microsoft.com/office/drawing/2014/main" id="{BCDAFC33-31BC-4B3E-AEAB-A941513E47B4}"/>
              </a:ext>
            </a:extLst>
          </p:cNvPr>
          <p:cNvSpPr txBox="1"/>
          <p:nvPr/>
        </p:nvSpPr>
        <p:spPr>
          <a:xfrm rot="18616093">
            <a:off x="4102271" y="1935550"/>
            <a:ext cx="2942463" cy="369332"/>
          </a:xfrm>
          <a:prstGeom prst="rect">
            <a:avLst/>
          </a:prstGeom>
          <a:noFill/>
        </p:spPr>
        <p:txBody>
          <a:bodyPr wrap="square" rtlCol="0">
            <a:spAutoFit/>
          </a:bodyPr>
          <a:lstStyle/>
          <a:p>
            <a:r>
              <a:rPr lang="en-US" b="1" dirty="0"/>
              <a:t>Learning </a:t>
            </a:r>
            <a:r>
              <a:rPr lang="en-US" sz="1400" b="1" dirty="0"/>
              <a:t>Progressions</a:t>
            </a:r>
            <a:endParaRPr lang="en-US" b="1" dirty="0"/>
          </a:p>
        </p:txBody>
      </p:sp>
      <p:sp>
        <p:nvSpPr>
          <p:cNvPr id="12" name="Rectangle 11">
            <a:extLst>
              <a:ext uri="{FF2B5EF4-FFF2-40B4-BE49-F238E27FC236}">
                <a16:creationId xmlns:a16="http://schemas.microsoft.com/office/drawing/2014/main" id="{A2DFF5FB-1BC4-4678-B112-EDC96143186C}"/>
              </a:ext>
            </a:extLst>
          </p:cNvPr>
          <p:cNvSpPr/>
          <p:nvPr/>
        </p:nvSpPr>
        <p:spPr>
          <a:xfrm>
            <a:off x="3010620" y="2207719"/>
            <a:ext cx="1913985" cy="338554"/>
          </a:xfrm>
          <a:prstGeom prst="rect">
            <a:avLst/>
          </a:prstGeom>
        </p:spPr>
        <p:txBody>
          <a:bodyPr wrap="none">
            <a:spAutoFit/>
          </a:bodyPr>
          <a:lstStyle/>
          <a:p>
            <a:r>
              <a:rPr lang="en-US" sz="1600" b="1" dirty="0"/>
              <a:t>BIG Idea Statements</a:t>
            </a:r>
          </a:p>
        </p:txBody>
      </p:sp>
      <p:pic>
        <p:nvPicPr>
          <p:cNvPr id="9" name="Picture 8">
            <a:extLst>
              <a:ext uri="{FF2B5EF4-FFF2-40B4-BE49-F238E27FC236}">
                <a16:creationId xmlns:a16="http://schemas.microsoft.com/office/drawing/2014/main" id="{909C0F35-163E-4367-9A9A-F8FBF10E44CC}"/>
              </a:ext>
            </a:extLst>
          </p:cNvPr>
          <p:cNvPicPr>
            <a:picLocks noChangeAspect="1"/>
          </p:cNvPicPr>
          <p:nvPr/>
        </p:nvPicPr>
        <p:blipFill>
          <a:blip r:embed="rId5"/>
          <a:stretch>
            <a:fillRect/>
          </a:stretch>
        </p:blipFill>
        <p:spPr>
          <a:xfrm>
            <a:off x="5825577" y="3295446"/>
            <a:ext cx="3243654" cy="3287915"/>
          </a:xfrm>
          <a:prstGeom prst="rect">
            <a:avLst/>
          </a:prstGeom>
        </p:spPr>
      </p:pic>
      <p:sp>
        <p:nvSpPr>
          <p:cNvPr id="14" name="TextBox 13">
            <a:extLst>
              <a:ext uri="{FF2B5EF4-FFF2-40B4-BE49-F238E27FC236}">
                <a16:creationId xmlns:a16="http://schemas.microsoft.com/office/drawing/2014/main" id="{79EEA225-FCD5-457E-AF2F-F2CE793A1752}"/>
              </a:ext>
            </a:extLst>
          </p:cNvPr>
          <p:cNvSpPr txBox="1"/>
          <p:nvPr/>
        </p:nvSpPr>
        <p:spPr>
          <a:xfrm>
            <a:off x="5853208" y="3713807"/>
            <a:ext cx="1628195" cy="646331"/>
          </a:xfrm>
          <a:prstGeom prst="rect">
            <a:avLst/>
          </a:prstGeom>
          <a:noFill/>
        </p:spPr>
        <p:txBody>
          <a:bodyPr wrap="square" rtlCol="0">
            <a:spAutoFit/>
          </a:bodyPr>
          <a:lstStyle/>
          <a:p>
            <a:pPr algn="ctr"/>
            <a:r>
              <a:rPr lang="en-US" b="1" dirty="0"/>
              <a:t>Key Vocabulary</a:t>
            </a:r>
          </a:p>
        </p:txBody>
      </p:sp>
      <p:sp>
        <p:nvSpPr>
          <p:cNvPr id="16" name="TextBox 15">
            <a:extLst>
              <a:ext uri="{FF2B5EF4-FFF2-40B4-BE49-F238E27FC236}">
                <a16:creationId xmlns:a16="http://schemas.microsoft.com/office/drawing/2014/main" id="{C7CB2137-9E28-46F3-81C2-4F879B6949B0}"/>
              </a:ext>
            </a:extLst>
          </p:cNvPr>
          <p:cNvSpPr txBox="1"/>
          <p:nvPr/>
        </p:nvSpPr>
        <p:spPr>
          <a:xfrm>
            <a:off x="7513516" y="3615964"/>
            <a:ext cx="1406402" cy="1323439"/>
          </a:xfrm>
          <a:prstGeom prst="rect">
            <a:avLst/>
          </a:prstGeom>
          <a:noFill/>
        </p:spPr>
        <p:txBody>
          <a:bodyPr wrap="square" rtlCol="0">
            <a:spAutoFit/>
          </a:bodyPr>
          <a:lstStyle/>
          <a:p>
            <a:pPr algn="ctr"/>
            <a:r>
              <a:rPr lang="en-US" sz="2000" b="1" dirty="0"/>
              <a:t>Rigor </a:t>
            </a:r>
          </a:p>
          <a:p>
            <a:pPr algn="ctr"/>
            <a:r>
              <a:rPr lang="en-US" sz="2000" b="1" dirty="0"/>
              <a:t>&amp; </a:t>
            </a:r>
          </a:p>
          <a:p>
            <a:pPr algn="ctr"/>
            <a:r>
              <a:rPr lang="en-US" sz="2000" b="1" dirty="0"/>
              <a:t>Cognitive Complexity</a:t>
            </a:r>
          </a:p>
        </p:txBody>
      </p:sp>
      <p:sp>
        <p:nvSpPr>
          <p:cNvPr id="17" name="TextBox 16">
            <a:extLst>
              <a:ext uri="{FF2B5EF4-FFF2-40B4-BE49-F238E27FC236}">
                <a16:creationId xmlns:a16="http://schemas.microsoft.com/office/drawing/2014/main" id="{05A2AD40-38CC-48F8-98F5-74469A3349F2}"/>
              </a:ext>
            </a:extLst>
          </p:cNvPr>
          <p:cNvSpPr txBox="1"/>
          <p:nvPr/>
        </p:nvSpPr>
        <p:spPr>
          <a:xfrm>
            <a:off x="7597101" y="5628816"/>
            <a:ext cx="1239232" cy="369332"/>
          </a:xfrm>
          <a:prstGeom prst="rect">
            <a:avLst/>
          </a:prstGeom>
          <a:noFill/>
        </p:spPr>
        <p:txBody>
          <a:bodyPr wrap="square" rtlCol="0">
            <a:spAutoFit/>
          </a:bodyPr>
          <a:lstStyle/>
          <a:p>
            <a:r>
              <a:rPr lang="en-US" b="1" dirty="0"/>
              <a:t>Resources</a:t>
            </a:r>
          </a:p>
        </p:txBody>
      </p:sp>
    </p:spTree>
    <p:extLst>
      <p:ext uri="{BB962C8B-B14F-4D97-AF65-F5344CB8AC3E}">
        <p14:creationId xmlns:p14="http://schemas.microsoft.com/office/powerpoint/2010/main" val="2109276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E387A-C40F-4B47-BD51-646302540691}"/>
              </a:ext>
            </a:extLst>
          </p:cNvPr>
          <p:cNvSpPr>
            <a:spLocks noGrp="1"/>
          </p:cNvSpPr>
          <p:nvPr>
            <p:ph type="title"/>
          </p:nvPr>
        </p:nvSpPr>
        <p:spPr>
          <a:xfrm>
            <a:off x="3048000" y="274639"/>
            <a:ext cx="5638800" cy="487361"/>
          </a:xfrm>
        </p:spPr>
        <p:txBody>
          <a:bodyPr/>
          <a:lstStyle/>
          <a:p>
            <a:pPr algn="r"/>
            <a:r>
              <a:rPr lang="en-US" dirty="0">
                <a:solidFill>
                  <a:schemeClr val="bg1"/>
                </a:solidFill>
              </a:rPr>
              <a:t>Reflection Question</a:t>
            </a:r>
          </a:p>
        </p:txBody>
      </p:sp>
      <p:sp>
        <p:nvSpPr>
          <p:cNvPr id="3" name="TextBox 2">
            <a:extLst>
              <a:ext uri="{FF2B5EF4-FFF2-40B4-BE49-F238E27FC236}">
                <a16:creationId xmlns:a16="http://schemas.microsoft.com/office/drawing/2014/main" id="{C6CA36B6-1BE2-48AF-B76B-690EC92A0AE5}"/>
              </a:ext>
            </a:extLst>
          </p:cNvPr>
          <p:cNvSpPr txBox="1"/>
          <p:nvPr/>
        </p:nvSpPr>
        <p:spPr>
          <a:xfrm>
            <a:off x="304800" y="1752600"/>
            <a:ext cx="8534400" cy="2941639"/>
          </a:xfrm>
          <a:prstGeom prst="rect">
            <a:avLst/>
          </a:prstGeom>
          <a:noFill/>
        </p:spPr>
        <p:txBody>
          <a:bodyPr wrap="square" rtlCol="0">
            <a:spAutoFit/>
          </a:bodyPr>
          <a:lstStyle/>
          <a:p>
            <a:pPr algn="ctr"/>
            <a:r>
              <a:rPr lang="en-US" sz="3600" i="1" dirty="0">
                <a:latin typeface="+mn-lt"/>
              </a:rPr>
              <a:t>What have you discovered that you can use to add to/revise lessons you teach to more explicitly build instruction based on the skills found in the standards/unpacked documents?</a:t>
            </a:r>
          </a:p>
        </p:txBody>
      </p:sp>
      <p:pic>
        <p:nvPicPr>
          <p:cNvPr id="6" name="Picture 5">
            <a:extLst>
              <a:ext uri="{FF2B5EF4-FFF2-40B4-BE49-F238E27FC236}">
                <a16:creationId xmlns:a16="http://schemas.microsoft.com/office/drawing/2014/main" id="{0F6F8F70-D0FD-4437-A0D1-0D8CB213137E}"/>
              </a:ext>
            </a:extLst>
          </p:cNvPr>
          <p:cNvPicPr>
            <a:picLocks noChangeAspect="1"/>
          </p:cNvPicPr>
          <p:nvPr/>
        </p:nvPicPr>
        <p:blipFill>
          <a:blip r:embed="rId3"/>
          <a:stretch>
            <a:fillRect/>
          </a:stretch>
        </p:blipFill>
        <p:spPr>
          <a:xfrm>
            <a:off x="6629400" y="4160839"/>
            <a:ext cx="1905000" cy="1724025"/>
          </a:xfrm>
          <a:prstGeom prst="rect">
            <a:avLst/>
          </a:prstGeom>
        </p:spPr>
      </p:pic>
    </p:spTree>
    <p:extLst>
      <p:ext uri="{BB962C8B-B14F-4D97-AF65-F5344CB8AC3E}">
        <p14:creationId xmlns:p14="http://schemas.microsoft.com/office/powerpoint/2010/main" val="2895959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ABC2-B1CC-42FC-9033-8D972B62202C}"/>
              </a:ext>
            </a:extLst>
          </p:cNvPr>
          <p:cNvSpPr>
            <a:spLocks noGrp="1"/>
          </p:cNvSpPr>
          <p:nvPr>
            <p:ph type="title"/>
          </p:nvPr>
        </p:nvSpPr>
        <p:spPr>
          <a:xfrm>
            <a:off x="1752600" y="17721"/>
            <a:ext cx="8229600" cy="1143000"/>
          </a:xfrm>
        </p:spPr>
        <p:txBody>
          <a:bodyPr/>
          <a:lstStyle/>
          <a:p>
            <a:r>
              <a:rPr lang="en-US" dirty="0">
                <a:solidFill>
                  <a:schemeClr val="bg1"/>
                </a:solidFill>
              </a:rPr>
              <a:t>Talk Amongst Yourselves</a:t>
            </a:r>
            <a:endParaRPr lang="en-US" dirty="0"/>
          </a:p>
        </p:txBody>
      </p:sp>
      <p:pic>
        <p:nvPicPr>
          <p:cNvPr id="3" name="Picture 2">
            <a:extLst>
              <a:ext uri="{FF2B5EF4-FFF2-40B4-BE49-F238E27FC236}">
                <a16:creationId xmlns:a16="http://schemas.microsoft.com/office/drawing/2014/main" id="{A22CD599-EDCA-4AA7-9AA9-0920EBB95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49325"/>
            <a:ext cx="5592037" cy="378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559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FA380-88A3-4914-AC4C-4648B08662B7}"/>
              </a:ext>
            </a:extLst>
          </p:cNvPr>
          <p:cNvSpPr>
            <a:spLocks noGrp="1"/>
          </p:cNvSpPr>
          <p:nvPr>
            <p:ph type="title"/>
          </p:nvPr>
        </p:nvSpPr>
        <p:spPr>
          <a:xfrm>
            <a:off x="2133600" y="274639"/>
            <a:ext cx="6553200" cy="563561"/>
          </a:xfrm>
        </p:spPr>
        <p:txBody>
          <a:bodyPr/>
          <a:lstStyle/>
          <a:p>
            <a:pPr algn="r"/>
            <a:r>
              <a:rPr lang="en-US" dirty="0">
                <a:solidFill>
                  <a:schemeClr val="bg1"/>
                </a:solidFill>
              </a:rPr>
              <a:t>2-3 Hour Options</a:t>
            </a:r>
          </a:p>
        </p:txBody>
      </p:sp>
      <p:pic>
        <p:nvPicPr>
          <p:cNvPr id="4" name="Picture 3">
            <a:extLst>
              <a:ext uri="{FF2B5EF4-FFF2-40B4-BE49-F238E27FC236}">
                <a16:creationId xmlns:a16="http://schemas.microsoft.com/office/drawing/2014/main" id="{61A71483-89F7-4B2E-9FCB-64B8568EE8A4}"/>
              </a:ext>
            </a:extLst>
          </p:cNvPr>
          <p:cNvPicPr>
            <a:picLocks noChangeAspect="1"/>
          </p:cNvPicPr>
          <p:nvPr/>
        </p:nvPicPr>
        <p:blipFill>
          <a:blip r:embed="rId3"/>
          <a:stretch>
            <a:fillRect/>
          </a:stretch>
        </p:blipFill>
        <p:spPr>
          <a:xfrm>
            <a:off x="115734" y="840774"/>
            <a:ext cx="2931875" cy="2969225"/>
          </a:xfrm>
          <a:prstGeom prst="rect">
            <a:avLst/>
          </a:prstGeom>
        </p:spPr>
      </p:pic>
      <p:sp>
        <p:nvSpPr>
          <p:cNvPr id="5" name="TextBox 4">
            <a:extLst>
              <a:ext uri="{FF2B5EF4-FFF2-40B4-BE49-F238E27FC236}">
                <a16:creationId xmlns:a16="http://schemas.microsoft.com/office/drawing/2014/main" id="{EAC672D9-D2FB-4F8F-A0A2-8DE1379EEA22}"/>
              </a:ext>
            </a:extLst>
          </p:cNvPr>
          <p:cNvSpPr txBox="1"/>
          <p:nvPr/>
        </p:nvSpPr>
        <p:spPr>
          <a:xfrm>
            <a:off x="180604" y="1465661"/>
            <a:ext cx="1687825" cy="369332"/>
          </a:xfrm>
          <a:prstGeom prst="rect">
            <a:avLst/>
          </a:prstGeom>
          <a:noFill/>
        </p:spPr>
        <p:txBody>
          <a:bodyPr wrap="square" rtlCol="0">
            <a:spAutoFit/>
          </a:bodyPr>
          <a:lstStyle/>
          <a:p>
            <a:r>
              <a:rPr lang="en-US" b="1" dirty="0"/>
              <a:t>Essential  ???</a:t>
            </a:r>
          </a:p>
        </p:txBody>
      </p:sp>
      <p:sp>
        <p:nvSpPr>
          <p:cNvPr id="6" name="TextBox 5">
            <a:extLst>
              <a:ext uri="{FF2B5EF4-FFF2-40B4-BE49-F238E27FC236}">
                <a16:creationId xmlns:a16="http://schemas.microsoft.com/office/drawing/2014/main" id="{60FD3660-B5DB-4C0D-A117-A4EAFB7BBFD8}"/>
              </a:ext>
            </a:extLst>
          </p:cNvPr>
          <p:cNvSpPr txBox="1"/>
          <p:nvPr/>
        </p:nvSpPr>
        <p:spPr>
          <a:xfrm rot="20092536">
            <a:off x="110756" y="2538313"/>
            <a:ext cx="1762650" cy="369332"/>
          </a:xfrm>
          <a:prstGeom prst="rect">
            <a:avLst/>
          </a:prstGeom>
          <a:noFill/>
        </p:spPr>
        <p:txBody>
          <a:bodyPr wrap="square" rtlCol="0">
            <a:spAutoFit/>
          </a:bodyPr>
          <a:lstStyle/>
          <a:p>
            <a:r>
              <a:rPr lang="en-US" b="1" dirty="0"/>
              <a:t>Relevance</a:t>
            </a:r>
          </a:p>
        </p:txBody>
      </p:sp>
      <p:sp>
        <p:nvSpPr>
          <p:cNvPr id="7" name="TextBox 6">
            <a:extLst>
              <a:ext uri="{FF2B5EF4-FFF2-40B4-BE49-F238E27FC236}">
                <a16:creationId xmlns:a16="http://schemas.microsoft.com/office/drawing/2014/main" id="{6FFDFACE-718C-4BC2-B323-E41318ACEB78}"/>
              </a:ext>
            </a:extLst>
          </p:cNvPr>
          <p:cNvSpPr txBox="1"/>
          <p:nvPr/>
        </p:nvSpPr>
        <p:spPr>
          <a:xfrm>
            <a:off x="1371211" y="2777392"/>
            <a:ext cx="1947215" cy="584775"/>
          </a:xfrm>
          <a:prstGeom prst="rect">
            <a:avLst/>
          </a:prstGeom>
          <a:noFill/>
        </p:spPr>
        <p:txBody>
          <a:bodyPr wrap="square" rtlCol="0">
            <a:spAutoFit/>
          </a:bodyPr>
          <a:lstStyle/>
          <a:p>
            <a:pPr algn="ctr"/>
            <a:r>
              <a:rPr lang="en-US" sz="1600" b="1" dirty="0"/>
              <a:t>Student Friendly</a:t>
            </a:r>
          </a:p>
          <a:p>
            <a:pPr algn="ctr"/>
            <a:r>
              <a:rPr lang="en-US" sz="1600" b="1" dirty="0"/>
              <a:t> Language</a:t>
            </a:r>
          </a:p>
        </p:txBody>
      </p:sp>
      <p:pic>
        <p:nvPicPr>
          <p:cNvPr id="3" name="Picture 2">
            <a:extLst>
              <a:ext uri="{FF2B5EF4-FFF2-40B4-BE49-F238E27FC236}">
                <a16:creationId xmlns:a16="http://schemas.microsoft.com/office/drawing/2014/main" id="{C9361CF9-AD31-4729-AFB2-915F934230AF}"/>
              </a:ext>
            </a:extLst>
          </p:cNvPr>
          <p:cNvPicPr>
            <a:picLocks noChangeAspect="1"/>
          </p:cNvPicPr>
          <p:nvPr/>
        </p:nvPicPr>
        <p:blipFill>
          <a:blip r:embed="rId4"/>
          <a:stretch>
            <a:fillRect/>
          </a:stretch>
        </p:blipFill>
        <p:spPr>
          <a:xfrm>
            <a:off x="3006531" y="1638305"/>
            <a:ext cx="3130937" cy="3170073"/>
          </a:xfrm>
          <a:prstGeom prst="rect">
            <a:avLst/>
          </a:prstGeom>
        </p:spPr>
      </p:pic>
      <p:sp>
        <p:nvSpPr>
          <p:cNvPr id="8" name="TextBox 7">
            <a:extLst>
              <a:ext uri="{FF2B5EF4-FFF2-40B4-BE49-F238E27FC236}">
                <a16:creationId xmlns:a16="http://schemas.microsoft.com/office/drawing/2014/main" id="{9CD3CA54-5AE1-4ABC-9087-63C71F1AB1A0}"/>
              </a:ext>
            </a:extLst>
          </p:cNvPr>
          <p:cNvSpPr txBox="1"/>
          <p:nvPr/>
        </p:nvSpPr>
        <p:spPr>
          <a:xfrm>
            <a:off x="512162" y="861817"/>
            <a:ext cx="2170542" cy="400110"/>
          </a:xfrm>
          <a:prstGeom prst="rect">
            <a:avLst/>
          </a:prstGeom>
          <a:noFill/>
        </p:spPr>
        <p:txBody>
          <a:bodyPr wrap="square" rtlCol="0">
            <a:spAutoFit/>
          </a:bodyPr>
          <a:lstStyle/>
          <a:p>
            <a:r>
              <a:rPr lang="en-US" sz="2000" b="1" u="sng" dirty="0"/>
              <a:t>15 Minute Topics</a:t>
            </a:r>
          </a:p>
        </p:txBody>
      </p:sp>
      <p:sp>
        <p:nvSpPr>
          <p:cNvPr id="10" name="TextBox 9">
            <a:extLst>
              <a:ext uri="{FF2B5EF4-FFF2-40B4-BE49-F238E27FC236}">
                <a16:creationId xmlns:a16="http://schemas.microsoft.com/office/drawing/2014/main" id="{7128509E-2673-412D-AB96-850872F7153A}"/>
              </a:ext>
            </a:extLst>
          </p:cNvPr>
          <p:cNvSpPr txBox="1"/>
          <p:nvPr/>
        </p:nvSpPr>
        <p:spPr>
          <a:xfrm>
            <a:off x="2998883" y="1589276"/>
            <a:ext cx="2590800" cy="400110"/>
          </a:xfrm>
          <a:prstGeom prst="rect">
            <a:avLst/>
          </a:prstGeom>
          <a:noFill/>
        </p:spPr>
        <p:txBody>
          <a:bodyPr wrap="square" rtlCol="0">
            <a:spAutoFit/>
          </a:bodyPr>
          <a:lstStyle/>
          <a:p>
            <a:pPr algn="ctr"/>
            <a:r>
              <a:rPr lang="en-US" sz="2000" b="1" u="sng" dirty="0"/>
              <a:t>30 Minute Topics</a:t>
            </a:r>
          </a:p>
        </p:txBody>
      </p:sp>
      <p:sp>
        <p:nvSpPr>
          <p:cNvPr id="11" name="TextBox 10">
            <a:extLst>
              <a:ext uri="{FF2B5EF4-FFF2-40B4-BE49-F238E27FC236}">
                <a16:creationId xmlns:a16="http://schemas.microsoft.com/office/drawing/2014/main" id="{BCDAFC33-31BC-4B3E-AEAB-A941513E47B4}"/>
              </a:ext>
            </a:extLst>
          </p:cNvPr>
          <p:cNvSpPr txBox="1"/>
          <p:nvPr/>
        </p:nvSpPr>
        <p:spPr>
          <a:xfrm rot="18616093">
            <a:off x="4102271" y="1935550"/>
            <a:ext cx="2942463" cy="369332"/>
          </a:xfrm>
          <a:prstGeom prst="rect">
            <a:avLst/>
          </a:prstGeom>
          <a:noFill/>
        </p:spPr>
        <p:txBody>
          <a:bodyPr wrap="square" rtlCol="0">
            <a:spAutoFit/>
          </a:bodyPr>
          <a:lstStyle/>
          <a:p>
            <a:r>
              <a:rPr lang="en-US" b="1" dirty="0"/>
              <a:t>Learning </a:t>
            </a:r>
            <a:r>
              <a:rPr lang="en-US" sz="1400" b="1" dirty="0"/>
              <a:t>Progressions</a:t>
            </a:r>
            <a:endParaRPr lang="en-US" b="1" dirty="0"/>
          </a:p>
        </p:txBody>
      </p:sp>
      <p:sp>
        <p:nvSpPr>
          <p:cNvPr id="12" name="Rectangle 11">
            <a:extLst>
              <a:ext uri="{FF2B5EF4-FFF2-40B4-BE49-F238E27FC236}">
                <a16:creationId xmlns:a16="http://schemas.microsoft.com/office/drawing/2014/main" id="{A2DFF5FB-1BC4-4678-B112-EDC96143186C}"/>
              </a:ext>
            </a:extLst>
          </p:cNvPr>
          <p:cNvSpPr/>
          <p:nvPr/>
        </p:nvSpPr>
        <p:spPr>
          <a:xfrm>
            <a:off x="3010620" y="2207719"/>
            <a:ext cx="1913985" cy="338554"/>
          </a:xfrm>
          <a:prstGeom prst="rect">
            <a:avLst/>
          </a:prstGeom>
        </p:spPr>
        <p:txBody>
          <a:bodyPr wrap="none">
            <a:spAutoFit/>
          </a:bodyPr>
          <a:lstStyle/>
          <a:p>
            <a:r>
              <a:rPr lang="en-US" sz="1600" b="1" dirty="0"/>
              <a:t>BIG Idea Statements</a:t>
            </a:r>
          </a:p>
        </p:txBody>
      </p:sp>
      <p:pic>
        <p:nvPicPr>
          <p:cNvPr id="9" name="Picture 8">
            <a:extLst>
              <a:ext uri="{FF2B5EF4-FFF2-40B4-BE49-F238E27FC236}">
                <a16:creationId xmlns:a16="http://schemas.microsoft.com/office/drawing/2014/main" id="{909C0F35-163E-4367-9A9A-F8FBF10E44CC}"/>
              </a:ext>
            </a:extLst>
          </p:cNvPr>
          <p:cNvPicPr>
            <a:picLocks noChangeAspect="1"/>
          </p:cNvPicPr>
          <p:nvPr/>
        </p:nvPicPr>
        <p:blipFill>
          <a:blip r:embed="rId5"/>
          <a:stretch>
            <a:fillRect/>
          </a:stretch>
        </p:blipFill>
        <p:spPr>
          <a:xfrm>
            <a:off x="5825577" y="3295446"/>
            <a:ext cx="3243654" cy="3287915"/>
          </a:xfrm>
          <a:prstGeom prst="rect">
            <a:avLst/>
          </a:prstGeom>
        </p:spPr>
      </p:pic>
      <p:sp>
        <p:nvSpPr>
          <p:cNvPr id="13" name="Rectangle 12">
            <a:extLst>
              <a:ext uri="{FF2B5EF4-FFF2-40B4-BE49-F238E27FC236}">
                <a16:creationId xmlns:a16="http://schemas.microsoft.com/office/drawing/2014/main" id="{6D71CBB1-9FB3-46EB-A20A-95F5E9C355D5}"/>
              </a:ext>
            </a:extLst>
          </p:cNvPr>
          <p:cNvSpPr/>
          <p:nvPr/>
        </p:nvSpPr>
        <p:spPr>
          <a:xfrm>
            <a:off x="5938406" y="3295446"/>
            <a:ext cx="1806585" cy="369332"/>
          </a:xfrm>
          <a:prstGeom prst="rect">
            <a:avLst/>
          </a:prstGeom>
        </p:spPr>
        <p:txBody>
          <a:bodyPr wrap="none">
            <a:spAutoFit/>
          </a:bodyPr>
          <a:lstStyle/>
          <a:p>
            <a:pPr algn="ctr"/>
            <a:r>
              <a:rPr lang="en-US" b="1" u="sng" dirty="0"/>
              <a:t>60 Minute Topics</a:t>
            </a:r>
          </a:p>
        </p:txBody>
      </p:sp>
      <p:sp>
        <p:nvSpPr>
          <p:cNvPr id="14" name="TextBox 13">
            <a:extLst>
              <a:ext uri="{FF2B5EF4-FFF2-40B4-BE49-F238E27FC236}">
                <a16:creationId xmlns:a16="http://schemas.microsoft.com/office/drawing/2014/main" id="{79EEA225-FCD5-457E-AF2F-F2CE793A1752}"/>
              </a:ext>
            </a:extLst>
          </p:cNvPr>
          <p:cNvSpPr txBox="1"/>
          <p:nvPr/>
        </p:nvSpPr>
        <p:spPr>
          <a:xfrm>
            <a:off x="5853208" y="3713807"/>
            <a:ext cx="1628195" cy="646331"/>
          </a:xfrm>
          <a:prstGeom prst="rect">
            <a:avLst/>
          </a:prstGeom>
          <a:noFill/>
        </p:spPr>
        <p:txBody>
          <a:bodyPr wrap="square" rtlCol="0">
            <a:spAutoFit/>
          </a:bodyPr>
          <a:lstStyle/>
          <a:p>
            <a:pPr algn="ctr"/>
            <a:r>
              <a:rPr lang="en-US" b="1" dirty="0"/>
              <a:t>Key Vocabulary</a:t>
            </a:r>
          </a:p>
        </p:txBody>
      </p:sp>
      <p:sp>
        <p:nvSpPr>
          <p:cNvPr id="16" name="TextBox 15">
            <a:extLst>
              <a:ext uri="{FF2B5EF4-FFF2-40B4-BE49-F238E27FC236}">
                <a16:creationId xmlns:a16="http://schemas.microsoft.com/office/drawing/2014/main" id="{C7CB2137-9E28-46F3-81C2-4F879B6949B0}"/>
              </a:ext>
            </a:extLst>
          </p:cNvPr>
          <p:cNvSpPr txBox="1"/>
          <p:nvPr/>
        </p:nvSpPr>
        <p:spPr>
          <a:xfrm>
            <a:off x="7513516" y="3615964"/>
            <a:ext cx="1406402" cy="1323439"/>
          </a:xfrm>
          <a:prstGeom prst="rect">
            <a:avLst/>
          </a:prstGeom>
          <a:noFill/>
        </p:spPr>
        <p:txBody>
          <a:bodyPr wrap="square" rtlCol="0">
            <a:spAutoFit/>
          </a:bodyPr>
          <a:lstStyle/>
          <a:p>
            <a:pPr algn="ctr"/>
            <a:r>
              <a:rPr lang="en-US" sz="2000" b="1" dirty="0"/>
              <a:t>Rigor </a:t>
            </a:r>
          </a:p>
          <a:p>
            <a:pPr algn="ctr"/>
            <a:r>
              <a:rPr lang="en-US" sz="2000" b="1" dirty="0"/>
              <a:t>&amp; </a:t>
            </a:r>
          </a:p>
          <a:p>
            <a:pPr algn="ctr"/>
            <a:r>
              <a:rPr lang="en-US" sz="2000" b="1" dirty="0"/>
              <a:t>Cognitive Complexity</a:t>
            </a:r>
          </a:p>
        </p:txBody>
      </p:sp>
      <p:sp>
        <p:nvSpPr>
          <p:cNvPr id="17" name="TextBox 16">
            <a:extLst>
              <a:ext uri="{FF2B5EF4-FFF2-40B4-BE49-F238E27FC236}">
                <a16:creationId xmlns:a16="http://schemas.microsoft.com/office/drawing/2014/main" id="{05A2AD40-38CC-48F8-98F5-74469A3349F2}"/>
              </a:ext>
            </a:extLst>
          </p:cNvPr>
          <p:cNvSpPr txBox="1"/>
          <p:nvPr/>
        </p:nvSpPr>
        <p:spPr>
          <a:xfrm>
            <a:off x="7597101" y="5628816"/>
            <a:ext cx="1239232" cy="369332"/>
          </a:xfrm>
          <a:prstGeom prst="rect">
            <a:avLst/>
          </a:prstGeom>
          <a:noFill/>
        </p:spPr>
        <p:txBody>
          <a:bodyPr wrap="square" rtlCol="0">
            <a:spAutoFit/>
          </a:bodyPr>
          <a:lstStyle/>
          <a:p>
            <a:r>
              <a:rPr lang="en-US" b="1" dirty="0"/>
              <a:t>Resources</a:t>
            </a:r>
          </a:p>
        </p:txBody>
      </p:sp>
      <p:sp>
        <p:nvSpPr>
          <p:cNvPr id="15" name="Rectangle 14">
            <a:extLst>
              <a:ext uri="{FF2B5EF4-FFF2-40B4-BE49-F238E27FC236}">
                <a16:creationId xmlns:a16="http://schemas.microsoft.com/office/drawing/2014/main" id="{D52D0ECA-8E4F-4DEE-B0D7-A9EE531CAE02}"/>
              </a:ext>
            </a:extLst>
          </p:cNvPr>
          <p:cNvSpPr/>
          <p:nvPr/>
        </p:nvSpPr>
        <p:spPr>
          <a:xfrm rot="20096223">
            <a:off x="5725251" y="5195044"/>
            <a:ext cx="1834348" cy="584775"/>
          </a:xfrm>
          <a:prstGeom prst="rect">
            <a:avLst/>
          </a:prstGeom>
        </p:spPr>
        <p:txBody>
          <a:bodyPr wrap="none">
            <a:spAutoFit/>
          </a:bodyPr>
          <a:lstStyle/>
          <a:p>
            <a:r>
              <a:rPr lang="en-US" sz="1600" b="1" dirty="0"/>
              <a:t>Achievement Level </a:t>
            </a:r>
          </a:p>
          <a:p>
            <a:r>
              <a:rPr lang="en-US" sz="1600" b="1" dirty="0"/>
              <a:t>Descriptors (ALD)</a:t>
            </a:r>
          </a:p>
        </p:txBody>
      </p:sp>
    </p:spTree>
    <p:extLst>
      <p:ext uri="{BB962C8B-B14F-4D97-AF65-F5344CB8AC3E}">
        <p14:creationId xmlns:p14="http://schemas.microsoft.com/office/powerpoint/2010/main" val="4282131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E387A-C40F-4B47-BD51-646302540691}"/>
              </a:ext>
            </a:extLst>
          </p:cNvPr>
          <p:cNvSpPr>
            <a:spLocks noGrp="1"/>
          </p:cNvSpPr>
          <p:nvPr>
            <p:ph type="title"/>
          </p:nvPr>
        </p:nvSpPr>
        <p:spPr>
          <a:xfrm>
            <a:off x="3048000" y="274639"/>
            <a:ext cx="5638800" cy="487361"/>
          </a:xfrm>
        </p:spPr>
        <p:txBody>
          <a:bodyPr/>
          <a:lstStyle/>
          <a:p>
            <a:pPr algn="r"/>
            <a:r>
              <a:rPr lang="en-US" dirty="0">
                <a:solidFill>
                  <a:schemeClr val="bg1"/>
                </a:solidFill>
              </a:rPr>
              <a:t>Reflection Question</a:t>
            </a:r>
          </a:p>
        </p:txBody>
      </p:sp>
      <p:sp>
        <p:nvSpPr>
          <p:cNvPr id="3" name="TextBox 2">
            <a:extLst>
              <a:ext uri="{FF2B5EF4-FFF2-40B4-BE49-F238E27FC236}">
                <a16:creationId xmlns:a16="http://schemas.microsoft.com/office/drawing/2014/main" id="{C6CA36B6-1BE2-48AF-B76B-690EC92A0AE5}"/>
              </a:ext>
            </a:extLst>
          </p:cNvPr>
          <p:cNvSpPr txBox="1"/>
          <p:nvPr/>
        </p:nvSpPr>
        <p:spPr>
          <a:xfrm>
            <a:off x="304800" y="1752600"/>
            <a:ext cx="8534400" cy="2941639"/>
          </a:xfrm>
          <a:prstGeom prst="rect">
            <a:avLst/>
          </a:prstGeom>
          <a:noFill/>
        </p:spPr>
        <p:txBody>
          <a:bodyPr wrap="square" rtlCol="0">
            <a:spAutoFit/>
          </a:bodyPr>
          <a:lstStyle/>
          <a:p>
            <a:pPr algn="ctr"/>
            <a:r>
              <a:rPr lang="en-US" sz="3600" i="1" dirty="0">
                <a:latin typeface="+mn-lt"/>
              </a:rPr>
              <a:t>What have you discovered that you can use to add to/revise lessons you teach to more explicitly build instruction based on the skills found in the standards/unpacked documents?</a:t>
            </a:r>
          </a:p>
        </p:txBody>
      </p:sp>
      <p:pic>
        <p:nvPicPr>
          <p:cNvPr id="6" name="Picture 5">
            <a:extLst>
              <a:ext uri="{FF2B5EF4-FFF2-40B4-BE49-F238E27FC236}">
                <a16:creationId xmlns:a16="http://schemas.microsoft.com/office/drawing/2014/main" id="{0F6F8F70-D0FD-4437-A0D1-0D8CB213137E}"/>
              </a:ext>
            </a:extLst>
          </p:cNvPr>
          <p:cNvPicPr>
            <a:picLocks noChangeAspect="1"/>
          </p:cNvPicPr>
          <p:nvPr/>
        </p:nvPicPr>
        <p:blipFill>
          <a:blip r:embed="rId3"/>
          <a:stretch>
            <a:fillRect/>
          </a:stretch>
        </p:blipFill>
        <p:spPr>
          <a:xfrm>
            <a:off x="6629400" y="4160839"/>
            <a:ext cx="1905000" cy="1724025"/>
          </a:xfrm>
          <a:prstGeom prst="rect">
            <a:avLst/>
          </a:prstGeom>
        </p:spPr>
      </p:pic>
    </p:spTree>
    <p:extLst>
      <p:ext uri="{BB962C8B-B14F-4D97-AF65-F5344CB8AC3E}">
        <p14:creationId xmlns:p14="http://schemas.microsoft.com/office/powerpoint/2010/main" val="2923617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
          <p:cNvSpPr txBox="1">
            <a:spLocks noGrp="1"/>
          </p:cNvSpPr>
          <p:nvPr>
            <p:ph type="title"/>
          </p:nvPr>
        </p:nvSpPr>
        <p:spPr>
          <a:xfrm>
            <a:off x="2057400" y="107155"/>
            <a:ext cx="6972300" cy="12493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3600">
                <a:solidFill>
                  <a:schemeClr val="lt1"/>
                </a:solidFill>
              </a:rPr>
              <a:t>Teaching to the Content Standards</a:t>
            </a:r>
            <a:br>
              <a:rPr lang="en-US" sz="3600">
                <a:solidFill>
                  <a:schemeClr val="lt1"/>
                </a:solidFill>
              </a:rPr>
            </a:br>
            <a:endParaRPr sz="3600">
              <a:solidFill>
                <a:schemeClr val="lt1"/>
              </a:solidFill>
            </a:endParaRPr>
          </a:p>
        </p:txBody>
      </p:sp>
      <p:sp>
        <p:nvSpPr>
          <p:cNvPr id="259" name="Google Shape;259;p5"/>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pic>
        <p:nvPicPr>
          <p:cNvPr id="260" name="Google Shape;260;p5"/>
          <p:cNvPicPr preferRelativeResize="0"/>
          <p:nvPr/>
        </p:nvPicPr>
        <p:blipFill rotWithShape="1">
          <a:blip r:embed="rId3">
            <a:alphaModFix/>
          </a:blip>
          <a:srcRect/>
          <a:stretch/>
        </p:blipFill>
        <p:spPr>
          <a:xfrm>
            <a:off x="1354290" y="1055054"/>
            <a:ext cx="6435419" cy="507111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ABC2-B1CC-42FC-9033-8D972B62202C}"/>
              </a:ext>
            </a:extLst>
          </p:cNvPr>
          <p:cNvSpPr>
            <a:spLocks noGrp="1"/>
          </p:cNvSpPr>
          <p:nvPr>
            <p:ph type="title"/>
          </p:nvPr>
        </p:nvSpPr>
        <p:spPr>
          <a:xfrm>
            <a:off x="1752600" y="17721"/>
            <a:ext cx="8229600" cy="1143000"/>
          </a:xfrm>
        </p:spPr>
        <p:txBody>
          <a:bodyPr/>
          <a:lstStyle/>
          <a:p>
            <a:r>
              <a:rPr lang="en-US" dirty="0">
                <a:solidFill>
                  <a:schemeClr val="bg1"/>
                </a:solidFill>
              </a:rPr>
              <a:t>Talk Amongst Yourselves</a:t>
            </a:r>
            <a:endParaRPr lang="en-US" dirty="0"/>
          </a:p>
        </p:txBody>
      </p:sp>
      <p:pic>
        <p:nvPicPr>
          <p:cNvPr id="3" name="Picture 2">
            <a:extLst>
              <a:ext uri="{FF2B5EF4-FFF2-40B4-BE49-F238E27FC236}">
                <a16:creationId xmlns:a16="http://schemas.microsoft.com/office/drawing/2014/main" id="{A22CD599-EDCA-4AA7-9AA9-0920EBB95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49325"/>
            <a:ext cx="5592037" cy="378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084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1"/>
          <p:cNvSpPr/>
          <p:nvPr/>
        </p:nvSpPr>
        <p:spPr>
          <a:xfrm>
            <a:off x="685800" y="2743200"/>
            <a:ext cx="73914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660066"/>
                </a:solidFill>
                <a:latin typeface="Calibri"/>
                <a:ea typeface="Calibri"/>
                <a:cs typeface="Calibri"/>
                <a:sym typeface="Calibri"/>
              </a:rPr>
              <a:t>Unpacked Documents</a:t>
            </a:r>
            <a:endParaRPr/>
          </a:p>
        </p:txBody>
      </p:sp>
      <p:sp>
        <p:nvSpPr>
          <p:cNvPr id="482" name="Google Shape;482;p31"/>
          <p:cNvSpPr txBox="1"/>
          <p:nvPr/>
        </p:nvSpPr>
        <p:spPr>
          <a:xfrm>
            <a:off x="1600200" y="3944679"/>
            <a:ext cx="42672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rgbClr val="660066"/>
                </a:solidFill>
                <a:latin typeface="Calibri"/>
                <a:ea typeface="Calibri"/>
                <a:cs typeface="Calibri"/>
                <a:sym typeface="Calibri"/>
              </a:rPr>
              <a:t>K-12 English Language Arts Standards</a:t>
            </a:r>
            <a:endParaRPr dirty="0"/>
          </a:p>
        </p:txBody>
      </p:sp>
      <p:cxnSp>
        <p:nvCxnSpPr>
          <p:cNvPr id="483" name="Google Shape;483;p31"/>
          <p:cNvCxnSpPr/>
          <p:nvPr/>
        </p:nvCxnSpPr>
        <p:spPr>
          <a:xfrm rot="10800000" flipH="1">
            <a:off x="1143000" y="3758863"/>
            <a:ext cx="6019800" cy="63668"/>
          </a:xfrm>
          <a:prstGeom prst="straightConnector1">
            <a:avLst/>
          </a:prstGeom>
          <a:noFill/>
          <a:ln w="9525" cap="flat" cmpd="sng">
            <a:solidFill>
              <a:srgbClr val="8E9E94"/>
            </a:solidFill>
            <a:prstDash val="solid"/>
            <a:round/>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2"/>
          <p:cNvSpPr txBox="1">
            <a:spLocks noGrp="1"/>
          </p:cNvSpPr>
          <p:nvPr>
            <p:ph type="title"/>
          </p:nvPr>
        </p:nvSpPr>
        <p:spPr>
          <a:xfrm>
            <a:off x="457200" y="274639"/>
            <a:ext cx="8229600" cy="6397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Unpacking the Standards</a:t>
            </a:r>
            <a:endParaRPr/>
          </a:p>
        </p:txBody>
      </p:sp>
      <p:pic>
        <p:nvPicPr>
          <p:cNvPr id="490" name="Google Shape;490;p32"/>
          <p:cNvPicPr preferRelativeResize="0"/>
          <p:nvPr/>
        </p:nvPicPr>
        <p:blipFill rotWithShape="1">
          <a:blip r:embed="rId3">
            <a:alphaModFix/>
          </a:blip>
          <a:srcRect/>
          <a:stretch/>
        </p:blipFill>
        <p:spPr>
          <a:xfrm>
            <a:off x="208026" y="1295400"/>
            <a:ext cx="8900115" cy="3876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3"/>
          <p:cNvSpPr txBox="1">
            <a:spLocks noGrp="1"/>
          </p:cNvSpPr>
          <p:nvPr>
            <p:ph type="title"/>
          </p:nvPr>
        </p:nvSpPr>
        <p:spPr>
          <a:xfrm>
            <a:off x="2254624" y="260053"/>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3600">
                <a:solidFill>
                  <a:schemeClr val="lt1"/>
                </a:solidFill>
              </a:rPr>
              <a:t>Standards/Anchor Standards</a:t>
            </a:r>
            <a:endParaRPr/>
          </a:p>
        </p:txBody>
      </p:sp>
      <p:sp>
        <p:nvSpPr>
          <p:cNvPr id="497" name="Google Shape;497;p33"/>
          <p:cNvSpPr/>
          <p:nvPr/>
        </p:nvSpPr>
        <p:spPr>
          <a:xfrm>
            <a:off x="1981200" y="1570584"/>
            <a:ext cx="6858000" cy="461665"/>
          </a:xfrm>
          <a:prstGeom prst="rect">
            <a:avLst/>
          </a:prstGeom>
          <a:noFill/>
          <a:ln>
            <a:noFill/>
          </a:ln>
        </p:spPr>
        <p:txBody>
          <a:bodyPr spcFirstLastPara="1" wrap="square" lIns="91425" tIns="45700" rIns="91425" bIns="45700" anchor="t" anchorCtr="0">
            <a:spAutoFit/>
          </a:bodyPr>
          <a:lstStyle/>
          <a:p>
            <a:pPr marL="457200" marR="0" lvl="0" indent="-152400" algn="l" rtl="0">
              <a:spcBef>
                <a:spcPts val="0"/>
              </a:spcBef>
              <a:spcAft>
                <a:spcPts val="0"/>
              </a:spcAft>
              <a:buClr>
                <a:srgbClr val="000000"/>
              </a:buClr>
              <a:buSzPts val="2400"/>
              <a:buFont typeface="Arial"/>
              <a:buChar char="•"/>
            </a:pPr>
            <a:r>
              <a:rPr lang="en-US" sz="2400" b="1">
                <a:solidFill>
                  <a:srgbClr val="000000"/>
                </a:solidFill>
                <a:latin typeface="Calibri"/>
                <a:ea typeface="Calibri"/>
                <a:cs typeface="Calibri"/>
                <a:sym typeface="Calibri"/>
              </a:rPr>
              <a:t>Standards:</a:t>
            </a:r>
            <a:endParaRPr sz="2400" b="0" i="0" u="none" strike="noStrike">
              <a:solidFill>
                <a:srgbClr val="000000"/>
              </a:solidFill>
              <a:latin typeface="Arial"/>
              <a:ea typeface="Arial"/>
              <a:cs typeface="Arial"/>
              <a:sym typeface="Arial"/>
            </a:endParaRPr>
          </a:p>
        </p:txBody>
      </p:sp>
      <p:sp>
        <p:nvSpPr>
          <p:cNvPr id="498" name="Google Shape;498;p33"/>
          <p:cNvSpPr/>
          <p:nvPr/>
        </p:nvSpPr>
        <p:spPr>
          <a:xfrm>
            <a:off x="2483224" y="2005355"/>
            <a:ext cx="6324600"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Cambria"/>
                <a:ea typeface="Cambria"/>
                <a:cs typeface="Cambria"/>
                <a:sym typeface="Cambria"/>
              </a:rPr>
              <a:t>The standards</a:t>
            </a:r>
            <a:r>
              <a:rPr lang="en-US" sz="2800" b="1">
                <a:solidFill>
                  <a:srgbClr val="000000"/>
                </a:solidFill>
                <a:latin typeface="Cambria"/>
                <a:ea typeface="Cambria"/>
                <a:cs typeface="Cambria"/>
                <a:sym typeface="Cambria"/>
              </a:rPr>
              <a:t> </a:t>
            </a:r>
            <a:r>
              <a:rPr lang="en-US" sz="2800">
                <a:solidFill>
                  <a:srgbClr val="000000"/>
                </a:solidFill>
                <a:latin typeface="Cambria"/>
                <a:ea typeface="Cambria"/>
                <a:cs typeface="Cambria"/>
                <a:sym typeface="Cambria"/>
              </a:rPr>
              <a:t>are clustered three at a time. </a:t>
            </a:r>
            <a:endParaRPr/>
          </a:p>
          <a:p>
            <a:pPr marL="457200" marR="0" lvl="0" indent="-177800" algn="l" rtl="0">
              <a:spcBef>
                <a:spcPts val="0"/>
              </a:spcBef>
              <a:spcAft>
                <a:spcPts val="0"/>
              </a:spcAft>
              <a:buClr>
                <a:srgbClr val="000000"/>
              </a:buClr>
              <a:buSzPts val="2800"/>
              <a:buFont typeface="Arial"/>
              <a:buChar char="•"/>
            </a:pPr>
            <a:r>
              <a:rPr lang="en-US" sz="2800">
                <a:solidFill>
                  <a:srgbClr val="000000"/>
                </a:solidFill>
                <a:latin typeface="Cambria"/>
                <a:ea typeface="Cambria"/>
                <a:cs typeface="Cambria"/>
                <a:sym typeface="Cambria"/>
              </a:rPr>
              <a:t>What purpose does this serve? </a:t>
            </a:r>
            <a:endParaRPr/>
          </a:p>
          <a:p>
            <a:pPr marL="457200" marR="0" lvl="0" indent="-177800" algn="l" rtl="0">
              <a:spcBef>
                <a:spcPts val="0"/>
              </a:spcBef>
              <a:spcAft>
                <a:spcPts val="0"/>
              </a:spcAft>
              <a:buClr>
                <a:srgbClr val="000000"/>
              </a:buClr>
              <a:buSzPts val="2800"/>
              <a:buFont typeface="Arial"/>
              <a:buChar char="•"/>
            </a:pPr>
            <a:r>
              <a:rPr lang="en-US" sz="2800">
                <a:solidFill>
                  <a:srgbClr val="000000"/>
                </a:solidFill>
                <a:latin typeface="Cambria"/>
                <a:ea typeface="Cambria"/>
                <a:cs typeface="Cambria"/>
                <a:sym typeface="Cambria"/>
              </a:rPr>
              <a:t>What are the benefits of presenting them this way?  </a:t>
            </a:r>
            <a:endParaRPr/>
          </a:p>
          <a:p>
            <a:pPr marL="457200" marR="0" lvl="0" indent="-177800" algn="l" rtl="0">
              <a:spcBef>
                <a:spcPts val="0"/>
              </a:spcBef>
              <a:spcAft>
                <a:spcPts val="0"/>
              </a:spcAft>
              <a:buClr>
                <a:srgbClr val="000000"/>
              </a:buClr>
              <a:buSzPts val="2800"/>
              <a:buFont typeface="Arial"/>
              <a:buChar char="•"/>
            </a:pPr>
            <a:r>
              <a:rPr lang="en-US" sz="2800">
                <a:solidFill>
                  <a:srgbClr val="000000"/>
                </a:solidFill>
                <a:latin typeface="Cambria"/>
                <a:ea typeface="Cambria"/>
                <a:cs typeface="Cambria"/>
                <a:sym typeface="Cambria"/>
              </a:rPr>
              <a:t>Does this structure change your perception of the standards? If so, how?</a:t>
            </a:r>
            <a:endParaRPr sz="2800" b="0" i="0" u="none" strike="noStrike">
              <a:solidFill>
                <a:srgbClr val="000000"/>
              </a:solidFill>
              <a:latin typeface="Cambria"/>
              <a:ea typeface="Cambria"/>
              <a:cs typeface="Cambria"/>
              <a:sym typeface="Cambria"/>
            </a:endParaRPr>
          </a:p>
        </p:txBody>
      </p:sp>
      <p:pic>
        <p:nvPicPr>
          <p:cNvPr id="499" name="Google Shape;499;p33"/>
          <p:cNvPicPr preferRelativeResize="0"/>
          <p:nvPr/>
        </p:nvPicPr>
        <p:blipFill rotWithShape="1">
          <a:blip r:embed="rId3">
            <a:alphaModFix/>
          </a:blip>
          <a:srcRect/>
          <a:stretch/>
        </p:blipFill>
        <p:spPr>
          <a:xfrm>
            <a:off x="141194" y="1341608"/>
            <a:ext cx="2330824" cy="4231043"/>
          </a:xfrm>
          <a:prstGeom prst="rect">
            <a:avLst/>
          </a:prstGeom>
          <a:noFill/>
          <a:ln>
            <a:noFill/>
          </a:ln>
        </p:spPr>
      </p:pic>
      <p:sp>
        <p:nvSpPr>
          <p:cNvPr id="500" name="Google Shape;500;p33"/>
          <p:cNvSpPr txBox="1"/>
          <p:nvPr/>
        </p:nvSpPr>
        <p:spPr>
          <a:xfrm>
            <a:off x="304800" y="1887470"/>
            <a:ext cx="2362200"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Standards</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Relating to Anchor </a:t>
            </a:r>
            <a:r>
              <a:rPr lang="en-US" sz="1800" b="1" u="sng">
                <a:solidFill>
                  <a:schemeClr val="dk1"/>
                </a:solidFill>
                <a:latin typeface="Calibri"/>
                <a:ea typeface="Calibri"/>
                <a:cs typeface="Calibri"/>
                <a:sym typeface="Calibri"/>
              </a:rPr>
              <a:t>Standards:</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Key Ideas/Details</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Craft &amp; Structure</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Integration of knowledge</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Range of reading/text complexity</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4"/>
          <p:cNvSpPr txBox="1">
            <a:spLocks noGrp="1"/>
          </p:cNvSpPr>
          <p:nvPr>
            <p:ph type="title"/>
          </p:nvPr>
        </p:nvSpPr>
        <p:spPr>
          <a:xfrm>
            <a:off x="1524000" y="0"/>
            <a:ext cx="7467600" cy="1143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Essential ??s/Big Ideas</a:t>
            </a:r>
            <a:endParaRPr/>
          </a:p>
        </p:txBody>
      </p:sp>
      <p:pic>
        <p:nvPicPr>
          <p:cNvPr id="507" name="Google Shape;507;p34"/>
          <p:cNvPicPr preferRelativeResize="0"/>
          <p:nvPr/>
        </p:nvPicPr>
        <p:blipFill rotWithShape="1">
          <a:blip r:embed="rId3">
            <a:alphaModFix/>
          </a:blip>
          <a:srcRect/>
          <a:stretch/>
        </p:blipFill>
        <p:spPr>
          <a:xfrm>
            <a:off x="-11113" y="1657350"/>
            <a:ext cx="9155113" cy="2781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5"/>
          <p:cNvSpPr txBox="1">
            <a:spLocks noGrp="1"/>
          </p:cNvSpPr>
          <p:nvPr>
            <p:ph type="title"/>
          </p:nvPr>
        </p:nvSpPr>
        <p:spPr>
          <a:xfrm>
            <a:off x="2133600" y="274639"/>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Essential Questions</a:t>
            </a:r>
            <a:endParaRPr/>
          </a:p>
        </p:txBody>
      </p:sp>
      <p:pic>
        <p:nvPicPr>
          <p:cNvPr id="514" name="Google Shape;514;p35"/>
          <p:cNvPicPr preferRelativeResize="0"/>
          <p:nvPr/>
        </p:nvPicPr>
        <p:blipFill rotWithShape="1">
          <a:blip r:embed="rId3">
            <a:alphaModFix/>
          </a:blip>
          <a:srcRect/>
          <a:stretch/>
        </p:blipFill>
        <p:spPr>
          <a:xfrm>
            <a:off x="152400" y="1132432"/>
            <a:ext cx="2305050" cy="1762125"/>
          </a:xfrm>
          <a:prstGeom prst="rect">
            <a:avLst/>
          </a:prstGeom>
          <a:noFill/>
          <a:ln>
            <a:noFill/>
          </a:ln>
        </p:spPr>
      </p:pic>
      <p:sp>
        <p:nvSpPr>
          <p:cNvPr id="515" name="Google Shape;515;p35"/>
          <p:cNvSpPr/>
          <p:nvPr/>
        </p:nvSpPr>
        <p:spPr>
          <a:xfrm>
            <a:off x="2277035" y="1351508"/>
            <a:ext cx="6858000" cy="4154984"/>
          </a:xfrm>
          <a:prstGeom prst="rect">
            <a:avLst/>
          </a:prstGeom>
          <a:noFill/>
          <a:ln>
            <a:noFill/>
          </a:ln>
        </p:spPr>
        <p:txBody>
          <a:bodyPr spcFirstLastPara="1" wrap="square" lIns="91425" tIns="45700" rIns="91425" bIns="45700" anchor="t" anchorCtr="0">
            <a:spAutoFit/>
          </a:bodyPr>
          <a:lstStyle/>
          <a:p>
            <a:pPr marL="457200" marR="0" lvl="0" indent="-152400" algn="l" rtl="0">
              <a:spcBef>
                <a:spcPts val="0"/>
              </a:spcBef>
              <a:spcAft>
                <a:spcPts val="0"/>
              </a:spcAft>
              <a:buClr>
                <a:srgbClr val="000000"/>
              </a:buClr>
              <a:buSzPts val="2400"/>
              <a:buFont typeface="Arial"/>
              <a:buChar char="•"/>
            </a:pPr>
            <a:r>
              <a:rPr lang="en-US" sz="2400" b="1">
                <a:solidFill>
                  <a:srgbClr val="000000"/>
                </a:solidFill>
                <a:latin typeface="Calibri"/>
                <a:ea typeface="Calibri"/>
                <a:cs typeface="Calibri"/>
                <a:sym typeface="Calibri"/>
              </a:rPr>
              <a:t>Essential Questions:</a:t>
            </a:r>
            <a:r>
              <a:rPr lang="en-US" sz="2400">
                <a:solidFill>
                  <a:srgbClr val="000000"/>
                </a:solidFill>
                <a:latin typeface="Calibri"/>
                <a:ea typeface="Calibri"/>
                <a:cs typeface="Calibri"/>
                <a:sym typeface="Calibri"/>
              </a:rPr>
              <a:t> These questions drive curiosity, hook students, stimulate discussion, provoke inquiry, and increase engagement. Answering these questions will require a </a:t>
            </a:r>
            <a:endParaRPr/>
          </a:p>
          <a:p>
            <a:pPr marL="457200" marR="0" lvl="0" indent="0" algn="l" rtl="0">
              <a:spcBef>
                <a:spcPts val="0"/>
              </a:spcBef>
              <a:spcAft>
                <a:spcPts val="0"/>
              </a:spcAft>
              <a:buNone/>
            </a:pPr>
            <a:r>
              <a:rPr lang="en-US" sz="2400">
                <a:solidFill>
                  <a:srgbClr val="000000"/>
                </a:solidFill>
                <a:latin typeface="Calibri"/>
                <a:ea typeface="Calibri"/>
                <a:cs typeface="Calibri"/>
                <a:sym typeface="Calibri"/>
              </a:rPr>
              <a:t>prolonged response.</a:t>
            </a:r>
            <a:endParaRPr/>
          </a:p>
          <a:p>
            <a:pPr marL="457200" marR="0" lvl="0" indent="0" algn="l" rtl="0">
              <a:spcBef>
                <a:spcPts val="0"/>
              </a:spcBef>
              <a:spcAft>
                <a:spcPts val="0"/>
              </a:spcAft>
              <a:buNone/>
            </a:pPr>
            <a:endParaRPr sz="2400">
              <a:solidFill>
                <a:srgbClr val="000000"/>
              </a:solidFill>
              <a:latin typeface="Calibri"/>
              <a:ea typeface="Calibri"/>
              <a:cs typeface="Calibri"/>
              <a:sym typeface="Calibri"/>
            </a:endParaRPr>
          </a:p>
          <a:p>
            <a:pPr marL="742950" marR="0" lvl="1" indent="-285750"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Where would you use these in your class? Lesson planning? Student discussion? </a:t>
            </a:r>
            <a:endParaRPr/>
          </a:p>
          <a:p>
            <a:pPr marL="457200" marR="0" lvl="1"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a:p>
            <a:pPr marL="742950" marR="0" lvl="1" indent="-285750"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How can they be used to drive planning, instruction, or student inquiry/engagement</a:t>
            </a:r>
            <a:r>
              <a:rPr lang="en-US" sz="2400" b="0" i="0" u="none" strike="noStrike" cap="none">
                <a:solidFill>
                  <a:srgbClr val="000000"/>
                </a:solidFill>
                <a:latin typeface="Arial"/>
                <a:ea typeface="Arial"/>
                <a:cs typeface="Arial"/>
                <a:sym typeface="Arial"/>
              </a:rPr>
              <a:t>?</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6"/>
          <p:cNvSpPr txBox="1">
            <a:spLocks noGrp="1"/>
          </p:cNvSpPr>
          <p:nvPr>
            <p:ph type="title"/>
          </p:nvPr>
        </p:nvSpPr>
        <p:spPr>
          <a:xfrm>
            <a:off x="2133600" y="274639"/>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Big Idea Statement</a:t>
            </a:r>
            <a:endParaRPr/>
          </a:p>
        </p:txBody>
      </p:sp>
      <p:pic>
        <p:nvPicPr>
          <p:cNvPr id="522" name="Google Shape;522;p36"/>
          <p:cNvPicPr preferRelativeResize="0"/>
          <p:nvPr/>
        </p:nvPicPr>
        <p:blipFill rotWithShape="1">
          <a:blip r:embed="rId3">
            <a:alphaModFix/>
          </a:blip>
          <a:srcRect/>
          <a:stretch/>
        </p:blipFill>
        <p:spPr>
          <a:xfrm>
            <a:off x="300318" y="877970"/>
            <a:ext cx="2151529" cy="1925844"/>
          </a:xfrm>
          <a:prstGeom prst="rect">
            <a:avLst/>
          </a:prstGeom>
          <a:noFill/>
          <a:ln>
            <a:noFill/>
          </a:ln>
        </p:spPr>
      </p:pic>
      <p:sp>
        <p:nvSpPr>
          <p:cNvPr id="523" name="Google Shape;523;p36"/>
          <p:cNvSpPr/>
          <p:nvPr/>
        </p:nvSpPr>
        <p:spPr>
          <a:xfrm>
            <a:off x="2823882" y="1295400"/>
            <a:ext cx="6019800" cy="4893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Cambria"/>
                <a:ea typeface="Cambria"/>
                <a:cs typeface="Cambria"/>
                <a:sym typeface="Cambria"/>
              </a:rPr>
              <a:t>Big Idea Statements: </a:t>
            </a:r>
            <a:r>
              <a:rPr lang="en-US" sz="2400">
                <a:solidFill>
                  <a:srgbClr val="000000"/>
                </a:solidFill>
                <a:latin typeface="Cambria"/>
                <a:ea typeface="Cambria"/>
                <a:cs typeface="Cambria"/>
                <a:sym typeface="Cambria"/>
              </a:rPr>
              <a:t>These statements demonstrate what students need to discover</a:t>
            </a:r>
            <a:r>
              <a:rPr lang="en-US" sz="2400" b="1">
                <a:solidFill>
                  <a:srgbClr val="000000"/>
                </a:solidFill>
                <a:latin typeface="Cambria"/>
                <a:ea typeface="Cambria"/>
                <a:cs typeface="Cambria"/>
                <a:sym typeface="Cambria"/>
              </a:rPr>
              <a:t>. </a:t>
            </a:r>
            <a:r>
              <a:rPr lang="en-US" sz="2400">
                <a:solidFill>
                  <a:srgbClr val="000000"/>
                </a:solidFill>
                <a:latin typeface="Cambria"/>
                <a:ea typeface="Cambria"/>
                <a:cs typeface="Cambria"/>
                <a:sym typeface="Cambria"/>
              </a:rPr>
              <a:t>Many of these statements are main concepts essential to mastering the standards</a:t>
            </a:r>
            <a:endParaRPr/>
          </a:p>
          <a:p>
            <a:pPr marL="0" marR="0" lvl="0" indent="0" algn="l" rtl="0">
              <a:spcBef>
                <a:spcPts val="0"/>
              </a:spcBef>
              <a:spcAft>
                <a:spcPts val="0"/>
              </a:spcAft>
              <a:buNone/>
            </a:pPr>
            <a:endParaRPr sz="2400" b="1">
              <a:solidFill>
                <a:srgbClr val="000000"/>
              </a:solidFill>
              <a:latin typeface="Arial"/>
              <a:ea typeface="Arial"/>
              <a:cs typeface="Arial"/>
              <a:sym typeface="Arial"/>
            </a:endParaRPr>
          </a:p>
          <a:p>
            <a:pPr marL="457200" marR="0" lvl="0" indent="-152400" algn="l" rtl="0">
              <a:spcBef>
                <a:spcPts val="0"/>
              </a:spcBef>
              <a:spcAft>
                <a:spcPts val="0"/>
              </a:spcAft>
              <a:buClr>
                <a:srgbClr val="000000"/>
              </a:buClr>
              <a:buSzPts val="2400"/>
              <a:buFont typeface="Arial"/>
              <a:buChar char="•"/>
            </a:pPr>
            <a:r>
              <a:rPr lang="en-US" sz="2400">
                <a:solidFill>
                  <a:srgbClr val="000000"/>
                </a:solidFill>
                <a:latin typeface="Cambria"/>
                <a:ea typeface="Cambria"/>
                <a:cs typeface="Cambria"/>
                <a:sym typeface="Cambria"/>
              </a:rPr>
              <a:t>Where could you use these in your class? Lesson planning? </a:t>
            </a:r>
            <a:endParaRPr/>
          </a:p>
          <a:p>
            <a:pPr marL="457200" marR="0" lvl="0" indent="-152400" algn="l" rtl="0">
              <a:spcBef>
                <a:spcPts val="0"/>
              </a:spcBef>
              <a:spcAft>
                <a:spcPts val="0"/>
              </a:spcAft>
              <a:buClr>
                <a:srgbClr val="000000"/>
              </a:buClr>
              <a:buSzPts val="2400"/>
              <a:buFont typeface="Arial"/>
              <a:buChar char="•"/>
            </a:pPr>
            <a:r>
              <a:rPr lang="en-US" sz="2400">
                <a:solidFill>
                  <a:srgbClr val="000000"/>
                </a:solidFill>
                <a:latin typeface="Cambria"/>
                <a:ea typeface="Cambria"/>
                <a:cs typeface="Cambria"/>
                <a:sym typeface="Cambria"/>
              </a:rPr>
              <a:t>How can you use these with students? (Consider writing learning objectives or targets, SLOs, etc.)</a:t>
            </a:r>
            <a:endParaRPr/>
          </a:p>
          <a:p>
            <a:pPr marL="457200" marR="0" lvl="0" indent="-152400" algn="l" rtl="0">
              <a:spcBef>
                <a:spcPts val="0"/>
              </a:spcBef>
              <a:spcAft>
                <a:spcPts val="0"/>
              </a:spcAft>
              <a:buClr>
                <a:srgbClr val="000000"/>
              </a:buClr>
              <a:buSzPts val="2400"/>
              <a:buFont typeface="Arial"/>
              <a:buChar char="•"/>
            </a:pPr>
            <a:r>
              <a:rPr lang="en-US" sz="2400">
                <a:solidFill>
                  <a:srgbClr val="000000"/>
                </a:solidFill>
                <a:latin typeface="Cambria"/>
                <a:ea typeface="Cambria"/>
                <a:cs typeface="Cambria"/>
                <a:sym typeface="Cambria"/>
              </a:rPr>
              <a:t>How do the big idea statements relate to the essential questions? </a:t>
            </a:r>
            <a:endParaRPr sz="2400" b="0" i="0" u="none" strike="noStrike">
              <a:solidFill>
                <a:srgbClr val="000000"/>
              </a:solidFill>
              <a:latin typeface="Cambria"/>
              <a:ea typeface="Cambria"/>
              <a:cs typeface="Cambria"/>
              <a:sym typeface="Cambri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7"/>
          <p:cNvSpPr txBox="1">
            <a:spLocks noGrp="1"/>
          </p:cNvSpPr>
          <p:nvPr>
            <p:ph type="title"/>
          </p:nvPr>
        </p:nvSpPr>
        <p:spPr>
          <a:xfrm>
            <a:off x="685800" y="0"/>
            <a:ext cx="8229600" cy="1143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Learning Progressions</a:t>
            </a:r>
            <a:endParaRPr/>
          </a:p>
        </p:txBody>
      </p:sp>
      <p:pic>
        <p:nvPicPr>
          <p:cNvPr id="530" name="Google Shape;530;p37"/>
          <p:cNvPicPr preferRelativeResize="0"/>
          <p:nvPr/>
        </p:nvPicPr>
        <p:blipFill rotWithShape="1">
          <a:blip r:embed="rId3">
            <a:alphaModFix/>
          </a:blip>
          <a:srcRect/>
          <a:stretch/>
        </p:blipFill>
        <p:spPr>
          <a:xfrm>
            <a:off x="360828" y="1143000"/>
            <a:ext cx="8731429" cy="4724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8"/>
          <p:cNvSpPr txBox="1">
            <a:spLocks noGrp="1"/>
          </p:cNvSpPr>
          <p:nvPr>
            <p:ph type="title"/>
          </p:nvPr>
        </p:nvSpPr>
        <p:spPr>
          <a:xfrm>
            <a:off x="2133600" y="274639"/>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Learning Progression</a:t>
            </a:r>
            <a:endParaRPr/>
          </a:p>
        </p:txBody>
      </p:sp>
      <p:sp>
        <p:nvSpPr>
          <p:cNvPr id="537" name="Google Shape;537;p38"/>
          <p:cNvSpPr/>
          <p:nvPr/>
        </p:nvSpPr>
        <p:spPr>
          <a:xfrm>
            <a:off x="2209800" y="1261660"/>
            <a:ext cx="6553200" cy="4154984"/>
          </a:xfrm>
          <a:prstGeom prst="rect">
            <a:avLst/>
          </a:prstGeom>
          <a:noFill/>
          <a:ln>
            <a:noFill/>
          </a:ln>
        </p:spPr>
        <p:txBody>
          <a:bodyPr spcFirstLastPara="1" wrap="square" lIns="91425" tIns="45700" rIns="91425" bIns="45700" anchor="t" anchorCtr="0">
            <a:spAutoFit/>
          </a:bodyPr>
          <a:lstStyle/>
          <a:p>
            <a:pPr marL="457200" marR="0" lvl="0" indent="-152400" algn="l" rtl="0">
              <a:spcBef>
                <a:spcPts val="0"/>
              </a:spcBef>
              <a:spcAft>
                <a:spcPts val="0"/>
              </a:spcAft>
              <a:buClr>
                <a:srgbClr val="000000"/>
              </a:buClr>
              <a:buSzPts val="2400"/>
              <a:buFont typeface="Arial"/>
              <a:buChar char="•"/>
            </a:pPr>
            <a:r>
              <a:rPr lang="en-US" sz="2400" b="1">
                <a:solidFill>
                  <a:srgbClr val="000000"/>
                </a:solidFill>
                <a:latin typeface="Cambria"/>
                <a:ea typeface="Cambria"/>
                <a:cs typeface="Cambria"/>
                <a:sym typeface="Cambria"/>
              </a:rPr>
              <a:t>Learning Progression: </a:t>
            </a:r>
            <a:r>
              <a:rPr lang="en-US" sz="2400">
                <a:solidFill>
                  <a:srgbClr val="000000"/>
                </a:solidFill>
                <a:latin typeface="Cambria"/>
                <a:ea typeface="Cambria"/>
                <a:cs typeface="Cambria"/>
                <a:sym typeface="Cambria"/>
              </a:rPr>
              <a:t>The unpacked standard contains the corresponding standard for the grade below and the grade above. </a:t>
            </a:r>
            <a:endParaRPr sz="2400" b="1">
              <a:solidFill>
                <a:srgbClr val="000000"/>
              </a:solidFill>
              <a:latin typeface="Arial"/>
              <a:ea typeface="Arial"/>
              <a:cs typeface="Arial"/>
              <a:sym typeface="Arial"/>
            </a:endParaRPr>
          </a:p>
          <a:p>
            <a:pPr marL="914400" marR="0" lvl="0" indent="-152400" algn="l" rtl="0">
              <a:spcBef>
                <a:spcPts val="0"/>
              </a:spcBef>
              <a:spcAft>
                <a:spcPts val="0"/>
              </a:spcAft>
              <a:buClr>
                <a:srgbClr val="000000"/>
              </a:buClr>
              <a:buSzPts val="2400"/>
              <a:buFont typeface="Arial"/>
              <a:buChar char="•"/>
            </a:pPr>
            <a:r>
              <a:rPr lang="en-US" sz="2400">
                <a:solidFill>
                  <a:srgbClr val="000000"/>
                </a:solidFill>
                <a:latin typeface="Cambria"/>
                <a:ea typeface="Cambria"/>
                <a:cs typeface="Cambria"/>
                <a:sym typeface="Cambria"/>
              </a:rPr>
              <a:t>How can you connect the learning in your classroom/grade level to previous or future learning? </a:t>
            </a:r>
            <a:endParaRPr/>
          </a:p>
          <a:p>
            <a:pPr marL="914400" marR="0" lvl="0" indent="-152400" algn="l" rtl="0">
              <a:spcBef>
                <a:spcPts val="0"/>
              </a:spcBef>
              <a:spcAft>
                <a:spcPts val="0"/>
              </a:spcAft>
              <a:buClr>
                <a:srgbClr val="000000"/>
              </a:buClr>
              <a:buSzPts val="2400"/>
              <a:buFont typeface="Arial"/>
              <a:buChar char="•"/>
            </a:pPr>
            <a:r>
              <a:rPr lang="en-US" sz="2400">
                <a:solidFill>
                  <a:srgbClr val="000000"/>
                </a:solidFill>
                <a:latin typeface="Cambria"/>
                <a:ea typeface="Cambria"/>
                <a:cs typeface="Cambria"/>
                <a:sym typeface="Cambria"/>
              </a:rPr>
              <a:t>How does understanding the standards progressions create a deeper understanding of our own grade-level standards?</a:t>
            </a:r>
            <a:endParaRPr sz="2400" b="0" i="0" u="none" strike="noStrike">
              <a:solidFill>
                <a:srgbClr val="000000"/>
              </a:solidFill>
              <a:latin typeface="Cambria"/>
              <a:ea typeface="Cambria"/>
              <a:cs typeface="Cambria"/>
              <a:sym typeface="Cambria"/>
            </a:endParaRPr>
          </a:p>
        </p:txBody>
      </p:sp>
      <p:pic>
        <p:nvPicPr>
          <p:cNvPr id="538" name="Google Shape;538;p38"/>
          <p:cNvPicPr preferRelativeResize="0"/>
          <p:nvPr/>
        </p:nvPicPr>
        <p:blipFill rotWithShape="1">
          <a:blip r:embed="rId3">
            <a:alphaModFix/>
          </a:blip>
          <a:srcRect/>
          <a:stretch/>
        </p:blipFill>
        <p:spPr>
          <a:xfrm>
            <a:off x="609600" y="1524000"/>
            <a:ext cx="1963882" cy="2743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9"/>
          <p:cNvSpPr txBox="1">
            <a:spLocks noGrp="1"/>
          </p:cNvSpPr>
          <p:nvPr>
            <p:ph type="title"/>
          </p:nvPr>
        </p:nvSpPr>
        <p:spPr>
          <a:xfrm>
            <a:off x="2133600" y="274639"/>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3600">
                <a:solidFill>
                  <a:schemeClr val="lt1"/>
                </a:solidFill>
              </a:rPr>
              <a:t>Learning Progression-Extended</a:t>
            </a:r>
            <a:endParaRPr/>
          </a:p>
        </p:txBody>
      </p:sp>
      <p:sp>
        <p:nvSpPr>
          <p:cNvPr id="545" name="Google Shape;545;p39"/>
          <p:cNvSpPr/>
          <p:nvPr/>
        </p:nvSpPr>
        <p:spPr>
          <a:xfrm>
            <a:off x="1905000" y="1058895"/>
            <a:ext cx="6553200" cy="461665"/>
          </a:xfrm>
          <a:prstGeom prst="rect">
            <a:avLst/>
          </a:prstGeom>
          <a:noFill/>
          <a:ln>
            <a:noFill/>
          </a:ln>
        </p:spPr>
        <p:txBody>
          <a:bodyPr spcFirstLastPara="1" wrap="square" lIns="91425" tIns="45700" rIns="91425" bIns="45700" anchor="t" anchorCtr="0">
            <a:spAutoFit/>
          </a:bodyPr>
          <a:lstStyle/>
          <a:p>
            <a:pPr marL="457200" marR="0" lvl="0" indent="-152400" algn="l" rtl="0">
              <a:spcBef>
                <a:spcPts val="0"/>
              </a:spcBef>
              <a:spcAft>
                <a:spcPts val="0"/>
              </a:spcAft>
              <a:buClr>
                <a:srgbClr val="000000"/>
              </a:buClr>
              <a:buSzPts val="2400"/>
              <a:buFont typeface="Arial"/>
              <a:buChar char="•"/>
            </a:pPr>
            <a:r>
              <a:rPr lang="en-US" sz="2400" b="1">
                <a:solidFill>
                  <a:srgbClr val="000000"/>
                </a:solidFill>
                <a:latin typeface="Cambria"/>
                <a:ea typeface="Cambria"/>
                <a:cs typeface="Cambria"/>
                <a:sym typeface="Cambria"/>
              </a:rPr>
              <a:t>Learning Progression:</a:t>
            </a:r>
            <a:endParaRPr sz="2400" b="0" i="0" u="none" strike="noStrike">
              <a:solidFill>
                <a:srgbClr val="000000"/>
              </a:solidFill>
              <a:latin typeface="Cambria"/>
              <a:ea typeface="Cambria"/>
              <a:cs typeface="Cambria"/>
              <a:sym typeface="Cambria"/>
            </a:endParaRPr>
          </a:p>
        </p:txBody>
      </p:sp>
      <p:pic>
        <p:nvPicPr>
          <p:cNvPr id="546" name="Google Shape;546;p39"/>
          <p:cNvPicPr preferRelativeResize="0"/>
          <p:nvPr/>
        </p:nvPicPr>
        <p:blipFill rotWithShape="1">
          <a:blip r:embed="rId3">
            <a:alphaModFix/>
          </a:blip>
          <a:srcRect/>
          <a:stretch/>
        </p:blipFill>
        <p:spPr>
          <a:xfrm>
            <a:off x="169718" y="838200"/>
            <a:ext cx="1963882" cy="2743200"/>
          </a:xfrm>
          <a:prstGeom prst="rect">
            <a:avLst/>
          </a:prstGeom>
          <a:noFill/>
          <a:ln>
            <a:noFill/>
          </a:ln>
        </p:spPr>
      </p:pic>
      <p:sp>
        <p:nvSpPr>
          <p:cNvPr id="547" name="Google Shape;547;p39"/>
          <p:cNvSpPr/>
          <p:nvPr/>
        </p:nvSpPr>
        <p:spPr>
          <a:xfrm>
            <a:off x="2232823" y="1520560"/>
            <a:ext cx="6705600" cy="43833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mbria"/>
                <a:ea typeface="Cambria"/>
                <a:cs typeface="Cambria"/>
                <a:sym typeface="Cambria"/>
              </a:rPr>
              <a:t>After grade bands have met and discussed the learning progressions, use these extension questions to engage small or large group discussions How could you see you/your dept/your district using these discussion questions during this year of building capacity?</a:t>
            </a:r>
            <a:endParaRPr/>
          </a:p>
          <a:p>
            <a:pPr marL="342900" marR="0" lvl="0" indent="-342900" algn="l" rtl="0">
              <a:lnSpc>
                <a:spcPct val="115000"/>
              </a:lnSpc>
              <a:spcBef>
                <a:spcPts val="0"/>
              </a:spcBef>
              <a:spcAft>
                <a:spcPts val="0"/>
              </a:spcAft>
              <a:buClr>
                <a:srgbClr val="000000"/>
              </a:buClr>
              <a:buSzPts val="1800"/>
              <a:buFont typeface="Noto Sans Symbols"/>
              <a:buChar char="✔"/>
            </a:pPr>
            <a:r>
              <a:rPr lang="en-US" sz="1800">
                <a:solidFill>
                  <a:srgbClr val="000000"/>
                </a:solidFill>
                <a:latin typeface="Cambria"/>
                <a:ea typeface="Cambria"/>
                <a:cs typeface="Cambria"/>
                <a:sym typeface="Cambria"/>
              </a:rPr>
              <a:t>How does understanding the standards progressions create a deeper understanding of our own grade-level standards?</a:t>
            </a:r>
            <a:endParaRPr/>
          </a:p>
          <a:p>
            <a:pPr marL="342900" marR="0" lvl="0" indent="-342900" algn="l" rtl="0">
              <a:lnSpc>
                <a:spcPct val="115000"/>
              </a:lnSpc>
              <a:spcBef>
                <a:spcPts val="1000"/>
              </a:spcBef>
              <a:spcAft>
                <a:spcPts val="0"/>
              </a:spcAft>
              <a:buClr>
                <a:srgbClr val="000000"/>
              </a:buClr>
              <a:buSzPts val="1800"/>
              <a:buFont typeface="Noto Sans Symbols"/>
              <a:buChar char="✔"/>
            </a:pPr>
            <a:r>
              <a:rPr lang="en-US" sz="1800">
                <a:solidFill>
                  <a:srgbClr val="000000"/>
                </a:solidFill>
                <a:latin typeface="Cambria"/>
                <a:ea typeface="Cambria"/>
                <a:cs typeface="Cambria"/>
                <a:sym typeface="Cambria"/>
              </a:rPr>
              <a:t>What professional development will be needed to support staff understanding and implementation of the standards?</a:t>
            </a:r>
            <a:endParaRPr/>
          </a:p>
          <a:p>
            <a:pPr marL="342900" marR="0" lvl="0" indent="-342900" algn="l" rtl="0">
              <a:lnSpc>
                <a:spcPct val="115000"/>
              </a:lnSpc>
              <a:spcBef>
                <a:spcPts val="1000"/>
              </a:spcBef>
              <a:spcAft>
                <a:spcPts val="0"/>
              </a:spcAft>
              <a:buClr>
                <a:srgbClr val="000000"/>
              </a:buClr>
              <a:buSzPts val="1800"/>
              <a:buFont typeface="Noto Sans Symbols"/>
              <a:buChar char="✔"/>
            </a:pPr>
            <a:r>
              <a:rPr lang="en-US" sz="1800">
                <a:solidFill>
                  <a:srgbClr val="000000"/>
                </a:solidFill>
                <a:latin typeface="Cambria"/>
                <a:ea typeface="Cambria"/>
                <a:cs typeface="Cambria"/>
                <a:sym typeface="Cambria"/>
              </a:rPr>
              <a:t>Do the district’s current curriculum and resources support effective instruction using the proposed standards? If not, where are the gaps?</a:t>
            </a:r>
            <a:endParaRPr/>
          </a:p>
          <a:p>
            <a:pPr marL="342900" marR="0" lvl="0" indent="-342900" algn="l" rtl="0">
              <a:lnSpc>
                <a:spcPct val="115000"/>
              </a:lnSpc>
              <a:spcBef>
                <a:spcPts val="1000"/>
              </a:spcBef>
              <a:spcAft>
                <a:spcPts val="0"/>
              </a:spcAft>
              <a:buClr>
                <a:srgbClr val="000000"/>
              </a:buClr>
              <a:buSzPts val="1800"/>
              <a:buFont typeface="Noto Sans Symbols"/>
              <a:buChar char="✔"/>
            </a:pPr>
            <a:r>
              <a:rPr lang="en-US" sz="1800">
                <a:solidFill>
                  <a:srgbClr val="000000"/>
                </a:solidFill>
                <a:latin typeface="Cambria"/>
                <a:ea typeface="Cambria"/>
                <a:cs typeface="Cambria"/>
                <a:sym typeface="Cambria"/>
              </a:rPr>
              <a:t>How do we plan on addressing any noticeable gaps?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AD869A-F604-495E-A13B-8CD219A52944}"/>
              </a:ext>
            </a:extLst>
          </p:cNvPr>
          <p:cNvPicPr>
            <a:picLocks noChangeAspect="1"/>
          </p:cNvPicPr>
          <p:nvPr/>
        </p:nvPicPr>
        <p:blipFill>
          <a:blip r:embed="rId3"/>
          <a:stretch>
            <a:fillRect/>
          </a:stretch>
        </p:blipFill>
        <p:spPr>
          <a:xfrm>
            <a:off x="412898" y="955697"/>
            <a:ext cx="3962400" cy="981044"/>
          </a:xfrm>
          <a:prstGeom prst="rect">
            <a:avLst/>
          </a:prstGeom>
        </p:spPr>
      </p:pic>
      <p:sp>
        <p:nvSpPr>
          <p:cNvPr id="10" name="Title 9">
            <a:extLst>
              <a:ext uri="{FF2B5EF4-FFF2-40B4-BE49-F238E27FC236}">
                <a16:creationId xmlns:a16="http://schemas.microsoft.com/office/drawing/2014/main" id="{1BE205FA-DC16-4B3B-9AEA-76562994FFD3}"/>
              </a:ext>
            </a:extLst>
          </p:cNvPr>
          <p:cNvSpPr>
            <a:spLocks noGrp="1"/>
          </p:cNvSpPr>
          <p:nvPr>
            <p:ph type="title"/>
          </p:nvPr>
        </p:nvSpPr>
        <p:spPr>
          <a:xfrm>
            <a:off x="2590800" y="274639"/>
            <a:ext cx="6427688" cy="487361"/>
          </a:xfrm>
        </p:spPr>
        <p:txBody>
          <a:bodyPr/>
          <a:lstStyle/>
          <a:p>
            <a:r>
              <a:rPr lang="en-US" dirty="0">
                <a:solidFill>
                  <a:schemeClr val="bg1"/>
                </a:solidFill>
              </a:rPr>
              <a:t>Standards Revision Process</a:t>
            </a:r>
            <a:endParaRPr lang="en-US" dirty="0"/>
          </a:p>
        </p:txBody>
      </p:sp>
      <p:cxnSp>
        <p:nvCxnSpPr>
          <p:cNvPr id="4" name="Straight Arrow Connector 3">
            <a:extLst>
              <a:ext uri="{FF2B5EF4-FFF2-40B4-BE49-F238E27FC236}">
                <a16:creationId xmlns:a16="http://schemas.microsoft.com/office/drawing/2014/main" id="{38C67B89-B718-44B5-AEE5-1547501AC277}"/>
              </a:ext>
            </a:extLst>
          </p:cNvPr>
          <p:cNvCxnSpPr>
            <a:cxnSpLocks/>
          </p:cNvCxnSpPr>
          <p:nvPr/>
        </p:nvCxnSpPr>
        <p:spPr>
          <a:xfrm flipH="1">
            <a:off x="3106479" y="1447644"/>
            <a:ext cx="2133600" cy="0"/>
          </a:xfrm>
          <a:prstGeom prst="straightConnector1">
            <a:avLst/>
          </a:prstGeom>
          <a:ln w="50800" cmpd="sng">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6FFF647B-DEA2-4BEF-8203-F914F2C05856}"/>
              </a:ext>
            </a:extLst>
          </p:cNvPr>
          <p:cNvPicPr>
            <a:picLocks noGrp="1" noChangeAspect="1"/>
          </p:cNvPicPr>
          <p:nvPr>
            <p:ph idx="1"/>
          </p:nvPr>
        </p:nvPicPr>
        <p:blipFill>
          <a:blip r:embed="rId4"/>
          <a:stretch>
            <a:fillRect/>
          </a:stretch>
        </p:blipFill>
        <p:spPr>
          <a:xfrm>
            <a:off x="37844" y="2014332"/>
            <a:ext cx="8952291" cy="4157866"/>
          </a:xfrm>
          <a:prstGeom prst="rect">
            <a:avLst/>
          </a:prstGeom>
        </p:spPr>
      </p:pic>
    </p:spTree>
    <p:extLst>
      <p:ext uri="{BB962C8B-B14F-4D97-AF65-F5344CB8AC3E}">
        <p14:creationId xmlns:p14="http://schemas.microsoft.com/office/powerpoint/2010/main" val="2152809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0"/>
          <p:cNvSpPr txBox="1">
            <a:spLocks noGrp="1"/>
          </p:cNvSpPr>
          <p:nvPr>
            <p:ph type="title"/>
          </p:nvPr>
        </p:nvSpPr>
        <p:spPr>
          <a:xfrm>
            <a:off x="914400" y="0"/>
            <a:ext cx="8229600" cy="1143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Student Friendly---I statements</a:t>
            </a:r>
            <a:endParaRPr/>
          </a:p>
        </p:txBody>
      </p:sp>
      <p:pic>
        <p:nvPicPr>
          <p:cNvPr id="554" name="Google Shape;554;p40"/>
          <p:cNvPicPr preferRelativeResize="0"/>
          <p:nvPr/>
        </p:nvPicPr>
        <p:blipFill rotWithShape="1">
          <a:blip r:embed="rId3">
            <a:alphaModFix/>
          </a:blip>
          <a:srcRect/>
          <a:stretch/>
        </p:blipFill>
        <p:spPr>
          <a:xfrm>
            <a:off x="381000" y="1905000"/>
            <a:ext cx="8656390" cy="2971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1"/>
          <p:cNvSpPr txBox="1">
            <a:spLocks noGrp="1"/>
          </p:cNvSpPr>
          <p:nvPr>
            <p:ph type="title"/>
          </p:nvPr>
        </p:nvSpPr>
        <p:spPr>
          <a:xfrm>
            <a:off x="2133600" y="274639"/>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Student Friendly Language</a:t>
            </a:r>
            <a:endParaRPr/>
          </a:p>
        </p:txBody>
      </p:sp>
      <p:pic>
        <p:nvPicPr>
          <p:cNvPr id="561" name="Google Shape;561;p41"/>
          <p:cNvPicPr preferRelativeResize="0"/>
          <p:nvPr/>
        </p:nvPicPr>
        <p:blipFill rotWithShape="1">
          <a:blip r:embed="rId3">
            <a:alphaModFix/>
          </a:blip>
          <a:srcRect/>
          <a:stretch/>
        </p:blipFill>
        <p:spPr>
          <a:xfrm>
            <a:off x="381000" y="1441356"/>
            <a:ext cx="2190750" cy="2047875"/>
          </a:xfrm>
          <a:prstGeom prst="rect">
            <a:avLst/>
          </a:prstGeom>
          <a:noFill/>
          <a:ln>
            <a:noFill/>
          </a:ln>
        </p:spPr>
      </p:pic>
      <p:sp>
        <p:nvSpPr>
          <p:cNvPr id="562" name="Google Shape;562;p41"/>
          <p:cNvSpPr/>
          <p:nvPr/>
        </p:nvSpPr>
        <p:spPr>
          <a:xfrm>
            <a:off x="2286000" y="1296502"/>
            <a:ext cx="6858000" cy="4893647"/>
          </a:xfrm>
          <a:prstGeom prst="rect">
            <a:avLst/>
          </a:prstGeom>
          <a:noFill/>
          <a:ln>
            <a:noFill/>
          </a:ln>
        </p:spPr>
        <p:txBody>
          <a:bodyPr spcFirstLastPara="1" wrap="square" lIns="91425" tIns="45700" rIns="91425" bIns="45700" anchor="t" anchorCtr="0">
            <a:spAutoFit/>
          </a:bodyPr>
          <a:lstStyle/>
          <a:p>
            <a:pPr marL="457200" marR="0" lvl="0" indent="-152400" algn="l" rtl="0">
              <a:spcBef>
                <a:spcPts val="0"/>
              </a:spcBef>
              <a:spcAft>
                <a:spcPts val="0"/>
              </a:spcAft>
              <a:buClr>
                <a:srgbClr val="000000"/>
              </a:buClr>
              <a:buSzPts val="2400"/>
              <a:buFont typeface="Arial"/>
              <a:buChar char="•"/>
            </a:pPr>
            <a:r>
              <a:rPr lang="en-US" sz="2400" b="1">
                <a:solidFill>
                  <a:srgbClr val="000000"/>
                </a:solidFill>
                <a:latin typeface="Calibri"/>
                <a:ea typeface="Calibri"/>
                <a:cs typeface="Calibri"/>
                <a:sym typeface="Calibri"/>
              </a:rPr>
              <a:t>Student Friendly Language:</a:t>
            </a:r>
            <a:r>
              <a:rPr lang="en-US" sz="2400">
                <a:solidFill>
                  <a:srgbClr val="000000"/>
                </a:solidFill>
                <a:latin typeface="Calibri"/>
                <a:ea typeface="Calibri"/>
                <a:cs typeface="Calibri"/>
                <a:sym typeface="Calibri"/>
              </a:rPr>
              <a:t> This language is intended to provide teachers with examples they can adjust to meet the needs of their own lessons when teaching this cluster of standards. </a:t>
            </a:r>
            <a:endParaRPr/>
          </a:p>
          <a:p>
            <a:pPr marL="742950" marR="0" lvl="1" indent="-285750"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Where would you use this language in your classroom? </a:t>
            </a:r>
            <a:endParaRPr/>
          </a:p>
          <a:p>
            <a:pPr marL="742950" marR="0" lvl="1" indent="-285750"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Where could you use this in communication with parents/community members or  stakeholders? </a:t>
            </a:r>
            <a:endParaRPr/>
          </a:p>
          <a:p>
            <a:pPr marL="742950" marR="0" lvl="1" indent="-285750"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How could this language be used in your professional requirements? (i.e. SLOs, evaluations, lesson planning, other communication)</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42"/>
          <p:cNvPicPr preferRelativeResize="0"/>
          <p:nvPr/>
        </p:nvPicPr>
        <p:blipFill rotWithShape="1">
          <a:blip r:embed="rId3">
            <a:alphaModFix/>
          </a:blip>
          <a:srcRect/>
          <a:stretch/>
        </p:blipFill>
        <p:spPr>
          <a:xfrm>
            <a:off x="2667000" y="298167"/>
            <a:ext cx="6372225" cy="6261666"/>
          </a:xfrm>
          <a:prstGeom prst="rect">
            <a:avLst/>
          </a:prstGeom>
          <a:noFill/>
          <a:ln>
            <a:noFill/>
          </a:ln>
        </p:spPr>
      </p:pic>
      <p:sp>
        <p:nvSpPr>
          <p:cNvPr id="569" name="Google Shape;569;p42"/>
          <p:cNvSpPr txBox="1"/>
          <p:nvPr/>
        </p:nvSpPr>
        <p:spPr>
          <a:xfrm>
            <a:off x="228600" y="2057400"/>
            <a:ext cx="2286000" cy="147732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Know</a:t>
            </a:r>
            <a:endParaRPr/>
          </a:p>
          <a:p>
            <a:pPr marL="285750" marR="0" lvl="0" indent="-285750" algn="l" rtl="0">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Understand</a:t>
            </a:r>
            <a:endParaRPr/>
          </a:p>
          <a:p>
            <a:pPr marL="285750" marR="0" lvl="0" indent="-285750" algn="l" rtl="0">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Do</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3"/>
          <p:cNvSpPr txBox="1">
            <a:spLocks noGrp="1"/>
          </p:cNvSpPr>
          <p:nvPr>
            <p:ph type="title"/>
          </p:nvPr>
        </p:nvSpPr>
        <p:spPr>
          <a:xfrm>
            <a:off x="2389094" y="110365"/>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4000">
                <a:solidFill>
                  <a:schemeClr val="lt1"/>
                </a:solidFill>
              </a:rPr>
              <a:t>Rigor &amp; Cognitive Complexity</a:t>
            </a:r>
            <a:endParaRPr/>
          </a:p>
        </p:txBody>
      </p:sp>
      <p:sp>
        <p:nvSpPr>
          <p:cNvPr id="576" name="Google Shape;576;p43"/>
          <p:cNvSpPr/>
          <p:nvPr/>
        </p:nvSpPr>
        <p:spPr>
          <a:xfrm>
            <a:off x="2111188" y="1141319"/>
            <a:ext cx="6831106" cy="5324535"/>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r>
              <a:rPr lang="en-US" sz="2000" b="1">
                <a:solidFill>
                  <a:srgbClr val="000000"/>
                </a:solidFill>
                <a:latin typeface="Cambria"/>
                <a:ea typeface="Cambria"/>
                <a:cs typeface="Cambria"/>
                <a:sym typeface="Cambria"/>
              </a:rPr>
              <a:t>Rigor and Cognitive Complexity </a:t>
            </a:r>
            <a:endParaRPr/>
          </a:p>
          <a:p>
            <a:pPr marL="457200" marR="0" lvl="0" indent="0" algn="l" rtl="0">
              <a:spcBef>
                <a:spcPts val="0"/>
              </a:spcBef>
              <a:spcAft>
                <a:spcPts val="0"/>
              </a:spcAft>
              <a:buNone/>
            </a:pPr>
            <a:r>
              <a:rPr lang="en-US" sz="2000" b="1">
                <a:solidFill>
                  <a:srgbClr val="000000"/>
                </a:solidFill>
                <a:latin typeface="Cambria"/>
                <a:ea typeface="Cambria"/>
                <a:cs typeface="Cambria"/>
                <a:sym typeface="Cambria"/>
              </a:rPr>
              <a:t>(Know, Understand, Do): </a:t>
            </a:r>
            <a:r>
              <a:rPr lang="en-US" sz="2000">
                <a:solidFill>
                  <a:srgbClr val="000000"/>
                </a:solidFill>
                <a:latin typeface="Cambria"/>
                <a:ea typeface="Cambria"/>
                <a:cs typeface="Cambria"/>
                <a:sym typeface="Cambria"/>
              </a:rPr>
              <a:t>This section includes factual information students need to know for this standard, concepts students need to understand as a result of the standard, and procedures/applications/actions students can perform to master the standard.</a:t>
            </a:r>
            <a:endParaRPr/>
          </a:p>
          <a:p>
            <a:pPr marL="457200" marR="0" lvl="0" indent="0" algn="l" rtl="0">
              <a:spcBef>
                <a:spcPts val="0"/>
              </a:spcBef>
              <a:spcAft>
                <a:spcPts val="0"/>
              </a:spcAft>
              <a:buNone/>
            </a:pPr>
            <a:endParaRPr sz="2000">
              <a:solidFill>
                <a:schemeClr val="dk1"/>
              </a:solidFill>
              <a:latin typeface="Calibri"/>
              <a:ea typeface="Calibri"/>
              <a:cs typeface="Calibri"/>
              <a:sym typeface="Calibri"/>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Discuss the difference between “know”, “understand”, and “do.”</a:t>
            </a:r>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What is the balance between the “know”, “understand”, and “do” sections?</a:t>
            </a:r>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Where would you use these in your class? In lesson planning? </a:t>
            </a:r>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What does </a:t>
            </a:r>
            <a:r>
              <a:rPr lang="en-US" sz="2000" b="1">
                <a:solidFill>
                  <a:srgbClr val="000000"/>
                </a:solidFill>
                <a:latin typeface="Cambria"/>
                <a:ea typeface="Cambria"/>
                <a:cs typeface="Cambria"/>
                <a:sym typeface="Cambria"/>
              </a:rPr>
              <a:t>rigor </a:t>
            </a:r>
            <a:r>
              <a:rPr lang="en-US" sz="2000">
                <a:solidFill>
                  <a:srgbClr val="000000"/>
                </a:solidFill>
                <a:latin typeface="Cambria"/>
                <a:ea typeface="Cambria"/>
                <a:cs typeface="Cambria"/>
                <a:sym typeface="Cambria"/>
              </a:rPr>
              <a:t>mean? </a:t>
            </a:r>
            <a:endParaRPr sz="2000">
              <a:solidFill>
                <a:srgbClr val="000000"/>
              </a:solidFill>
              <a:latin typeface="Arial"/>
              <a:ea typeface="Arial"/>
              <a:cs typeface="Arial"/>
              <a:sym typeface="Arial"/>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How does each section of “know, understand, and do” support rigor? </a:t>
            </a:r>
            <a:endParaRPr/>
          </a:p>
          <a:p>
            <a:pPr marL="457200" marR="0" lvl="0" indent="0" algn="l" rtl="0">
              <a:spcBef>
                <a:spcPts val="0"/>
              </a:spcBef>
              <a:spcAft>
                <a:spcPts val="0"/>
              </a:spcAft>
              <a:buNone/>
            </a:pPr>
            <a:endParaRPr sz="2000" b="0" i="0" u="none" strike="noStrike">
              <a:solidFill>
                <a:srgbClr val="000000"/>
              </a:solidFill>
              <a:latin typeface="Cambria"/>
              <a:ea typeface="Cambria"/>
              <a:cs typeface="Cambria"/>
              <a:sym typeface="Cambria"/>
            </a:endParaRPr>
          </a:p>
        </p:txBody>
      </p:sp>
      <p:pic>
        <p:nvPicPr>
          <p:cNvPr id="577" name="Google Shape;577;p43"/>
          <p:cNvPicPr preferRelativeResize="0"/>
          <p:nvPr/>
        </p:nvPicPr>
        <p:blipFill rotWithShape="1">
          <a:blip r:embed="rId3">
            <a:alphaModFix/>
          </a:blip>
          <a:srcRect/>
          <a:stretch/>
        </p:blipFill>
        <p:spPr>
          <a:xfrm>
            <a:off x="533400" y="1676400"/>
            <a:ext cx="1880801" cy="26765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44"/>
          <p:cNvPicPr preferRelativeResize="0"/>
          <p:nvPr/>
        </p:nvPicPr>
        <p:blipFill rotWithShape="1">
          <a:blip r:embed="rId3">
            <a:alphaModFix/>
          </a:blip>
          <a:srcRect/>
          <a:stretch/>
        </p:blipFill>
        <p:spPr>
          <a:xfrm>
            <a:off x="1223962" y="1066800"/>
            <a:ext cx="6696075" cy="5248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5"/>
          <p:cNvSpPr txBox="1">
            <a:spLocks noGrp="1"/>
          </p:cNvSpPr>
          <p:nvPr>
            <p:ph type="title"/>
          </p:nvPr>
        </p:nvSpPr>
        <p:spPr>
          <a:xfrm>
            <a:off x="2819400" y="152400"/>
            <a:ext cx="6172199"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Key Vocabulary</a:t>
            </a:r>
            <a:endParaRPr/>
          </a:p>
        </p:txBody>
      </p:sp>
      <p:pic>
        <p:nvPicPr>
          <p:cNvPr id="590" name="Google Shape;590;p45"/>
          <p:cNvPicPr preferRelativeResize="0"/>
          <p:nvPr/>
        </p:nvPicPr>
        <p:blipFill rotWithShape="1">
          <a:blip r:embed="rId3">
            <a:alphaModFix/>
          </a:blip>
          <a:srcRect/>
          <a:stretch/>
        </p:blipFill>
        <p:spPr>
          <a:xfrm>
            <a:off x="238991" y="1543049"/>
            <a:ext cx="8752608" cy="415591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46"/>
          <p:cNvSpPr txBox="1">
            <a:spLocks noGrp="1"/>
          </p:cNvSpPr>
          <p:nvPr>
            <p:ph type="title"/>
          </p:nvPr>
        </p:nvSpPr>
        <p:spPr>
          <a:xfrm>
            <a:off x="2133600" y="274639"/>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Key Vocabulary</a:t>
            </a:r>
            <a:endParaRPr/>
          </a:p>
        </p:txBody>
      </p:sp>
      <p:pic>
        <p:nvPicPr>
          <p:cNvPr id="597" name="Google Shape;597;p46"/>
          <p:cNvPicPr preferRelativeResize="0"/>
          <p:nvPr/>
        </p:nvPicPr>
        <p:blipFill rotWithShape="1">
          <a:blip r:embed="rId3">
            <a:alphaModFix/>
          </a:blip>
          <a:srcRect/>
          <a:stretch/>
        </p:blipFill>
        <p:spPr>
          <a:xfrm>
            <a:off x="169523" y="1295400"/>
            <a:ext cx="1964077" cy="2409825"/>
          </a:xfrm>
          <a:prstGeom prst="rect">
            <a:avLst/>
          </a:prstGeom>
          <a:noFill/>
          <a:ln>
            <a:noFill/>
          </a:ln>
        </p:spPr>
      </p:pic>
      <p:sp>
        <p:nvSpPr>
          <p:cNvPr id="598" name="Google Shape;598;p46"/>
          <p:cNvSpPr/>
          <p:nvPr/>
        </p:nvSpPr>
        <p:spPr>
          <a:xfrm>
            <a:off x="2286000" y="1166843"/>
            <a:ext cx="6400800" cy="5262979"/>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rgbClr val="000000"/>
              </a:buClr>
              <a:buSzPts val="2400"/>
              <a:buFont typeface="Arial"/>
              <a:buChar char="•"/>
            </a:pPr>
            <a:r>
              <a:rPr lang="en-US" sz="2400" b="1">
                <a:solidFill>
                  <a:srgbClr val="000000"/>
                </a:solidFill>
                <a:latin typeface="Cambria"/>
                <a:ea typeface="Cambria"/>
                <a:cs typeface="Cambria"/>
                <a:sym typeface="Cambria"/>
              </a:rPr>
              <a:t>Key Vocabulary:</a:t>
            </a:r>
            <a:r>
              <a:rPr lang="en-US" sz="2400">
                <a:solidFill>
                  <a:srgbClr val="000000"/>
                </a:solidFill>
                <a:latin typeface="Cambria"/>
                <a:ea typeface="Cambria"/>
                <a:cs typeface="Cambria"/>
                <a:sym typeface="Cambria"/>
              </a:rPr>
              <a:t> Key vocabulary is academic language  both teachers and students should be using during the instruction and learning of the cluster of standards. Key vocabulary is explicit and implicit in teaching this standard. Some of this vocabulary will need student mastery and other vocabulary words need only introduction. </a:t>
            </a:r>
            <a:endParaRPr/>
          </a:p>
          <a:p>
            <a:pPr marL="457200" marR="0" lvl="0" indent="-152400" algn="l" rtl="0">
              <a:spcBef>
                <a:spcPts val="0"/>
              </a:spcBef>
              <a:spcAft>
                <a:spcPts val="0"/>
              </a:spcAft>
              <a:buClr>
                <a:srgbClr val="000000"/>
              </a:buClr>
              <a:buSzPts val="2400"/>
              <a:buFont typeface="Arial"/>
              <a:buChar char="•"/>
            </a:pPr>
            <a:r>
              <a:rPr lang="en-US" sz="2400">
                <a:solidFill>
                  <a:srgbClr val="000000"/>
                </a:solidFill>
                <a:latin typeface="Cambria"/>
                <a:ea typeface="Cambria"/>
                <a:cs typeface="Cambria"/>
                <a:sym typeface="Cambria"/>
              </a:rPr>
              <a:t>How do you teach vocabulary? </a:t>
            </a:r>
            <a:endParaRPr/>
          </a:p>
          <a:p>
            <a:pPr marL="457200" marR="0" lvl="0" indent="-152400" algn="l" rtl="0">
              <a:spcBef>
                <a:spcPts val="0"/>
              </a:spcBef>
              <a:spcAft>
                <a:spcPts val="0"/>
              </a:spcAft>
              <a:buClr>
                <a:srgbClr val="000000"/>
              </a:buClr>
              <a:buSzPts val="2400"/>
              <a:buFont typeface="Arial"/>
              <a:buChar char="•"/>
            </a:pPr>
            <a:r>
              <a:rPr lang="en-US" sz="2400">
                <a:solidFill>
                  <a:srgbClr val="000000"/>
                </a:solidFill>
                <a:latin typeface="Cambria"/>
                <a:ea typeface="Cambria"/>
                <a:cs typeface="Cambria"/>
                <a:sym typeface="Cambria"/>
              </a:rPr>
              <a:t>Where do you embed academic vocabulary into lessons? </a:t>
            </a:r>
            <a:endParaRPr/>
          </a:p>
          <a:p>
            <a:pPr marL="457200" marR="0" lvl="0" indent="-152400" algn="l" rtl="0">
              <a:spcBef>
                <a:spcPts val="0"/>
              </a:spcBef>
              <a:spcAft>
                <a:spcPts val="0"/>
              </a:spcAft>
              <a:buClr>
                <a:srgbClr val="000000"/>
              </a:buClr>
              <a:buSzPts val="2400"/>
              <a:buFont typeface="Arial"/>
              <a:buChar char="•"/>
            </a:pPr>
            <a:r>
              <a:rPr lang="en-US" sz="2400">
                <a:solidFill>
                  <a:srgbClr val="000000"/>
                </a:solidFill>
                <a:latin typeface="Cambria"/>
                <a:ea typeface="Cambria"/>
                <a:cs typeface="Cambria"/>
                <a:sym typeface="Cambria"/>
              </a:rPr>
              <a:t>How do you keep consistent academic vocabulary and language between standards, curriculum, grade levels, and student-friendly language? </a:t>
            </a:r>
            <a:endParaRPr sz="2400" b="0" i="0" u="none" strike="noStrike">
              <a:solidFill>
                <a:srgbClr val="000000"/>
              </a:solidFill>
              <a:latin typeface="Cambria"/>
              <a:ea typeface="Cambria"/>
              <a:cs typeface="Cambria"/>
              <a:sym typeface="Cambri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7"/>
          <p:cNvSpPr txBox="1">
            <a:spLocks noGrp="1"/>
          </p:cNvSpPr>
          <p:nvPr>
            <p:ph type="title"/>
          </p:nvPr>
        </p:nvSpPr>
        <p:spPr>
          <a:xfrm>
            <a:off x="879764" y="0"/>
            <a:ext cx="8229600" cy="1143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Relevance &amp; Application</a:t>
            </a:r>
            <a:endParaRPr/>
          </a:p>
        </p:txBody>
      </p:sp>
      <p:pic>
        <p:nvPicPr>
          <p:cNvPr id="605" name="Google Shape;605;p47"/>
          <p:cNvPicPr preferRelativeResize="0"/>
          <p:nvPr/>
        </p:nvPicPr>
        <p:blipFill rotWithShape="1">
          <a:blip r:embed="rId3">
            <a:alphaModFix/>
          </a:blip>
          <a:srcRect/>
          <a:stretch/>
        </p:blipFill>
        <p:spPr>
          <a:xfrm>
            <a:off x="319647" y="2209800"/>
            <a:ext cx="8745871" cy="210026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8"/>
          <p:cNvSpPr txBox="1">
            <a:spLocks noGrp="1"/>
          </p:cNvSpPr>
          <p:nvPr>
            <p:ph type="title"/>
          </p:nvPr>
        </p:nvSpPr>
        <p:spPr>
          <a:xfrm>
            <a:off x="2133600" y="274639"/>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Relevance</a:t>
            </a:r>
            <a:endParaRPr/>
          </a:p>
        </p:txBody>
      </p:sp>
      <p:pic>
        <p:nvPicPr>
          <p:cNvPr id="612" name="Google Shape;612;p48"/>
          <p:cNvPicPr preferRelativeResize="0"/>
          <p:nvPr/>
        </p:nvPicPr>
        <p:blipFill rotWithShape="1">
          <a:blip r:embed="rId3">
            <a:alphaModFix/>
          </a:blip>
          <a:srcRect/>
          <a:stretch/>
        </p:blipFill>
        <p:spPr>
          <a:xfrm>
            <a:off x="26894" y="1141319"/>
            <a:ext cx="1809750" cy="2314575"/>
          </a:xfrm>
          <a:prstGeom prst="rect">
            <a:avLst/>
          </a:prstGeom>
          <a:noFill/>
          <a:ln>
            <a:noFill/>
          </a:ln>
        </p:spPr>
      </p:pic>
      <p:sp>
        <p:nvSpPr>
          <p:cNvPr id="613" name="Google Shape;613;p48"/>
          <p:cNvSpPr/>
          <p:nvPr/>
        </p:nvSpPr>
        <p:spPr>
          <a:xfrm>
            <a:off x="1805268" y="1114425"/>
            <a:ext cx="6858000" cy="5139869"/>
          </a:xfrm>
          <a:prstGeom prst="rect">
            <a:avLst/>
          </a:prstGeom>
          <a:noFill/>
          <a:ln>
            <a:noFill/>
          </a:ln>
        </p:spPr>
        <p:txBody>
          <a:bodyPr spcFirstLastPara="1" wrap="square" lIns="91425" tIns="45700" rIns="91425" bIns="45700" anchor="t" anchorCtr="0">
            <a:spAutoFit/>
          </a:bodyPr>
          <a:lstStyle/>
          <a:p>
            <a:pPr marL="457200" marR="0" lvl="0" indent="-152400" algn="l" rtl="0">
              <a:spcBef>
                <a:spcPts val="0"/>
              </a:spcBef>
              <a:spcAft>
                <a:spcPts val="0"/>
              </a:spcAft>
              <a:buClr>
                <a:srgbClr val="000000"/>
              </a:buClr>
              <a:buSzPts val="2400"/>
              <a:buFont typeface="Arial"/>
              <a:buChar char="•"/>
            </a:pPr>
            <a:r>
              <a:rPr lang="en-US" sz="2400" b="1">
                <a:solidFill>
                  <a:srgbClr val="000000"/>
                </a:solidFill>
                <a:latin typeface="Calibri"/>
                <a:ea typeface="Calibri"/>
                <a:cs typeface="Calibri"/>
                <a:sym typeface="Calibri"/>
              </a:rPr>
              <a:t>Relevance:</a:t>
            </a:r>
            <a:r>
              <a:rPr lang="en-US" sz="2400">
                <a:solidFill>
                  <a:srgbClr val="000000"/>
                </a:solidFill>
                <a:latin typeface="Calibri"/>
                <a:ea typeface="Calibri"/>
                <a:cs typeface="Calibri"/>
                <a:sym typeface="Calibri"/>
              </a:rPr>
              <a:t> </a:t>
            </a:r>
            <a:r>
              <a:rPr lang="en-US" sz="2000">
                <a:solidFill>
                  <a:srgbClr val="000000"/>
                </a:solidFill>
                <a:latin typeface="Calibri"/>
                <a:ea typeface="Calibri"/>
                <a:cs typeface="Calibri"/>
                <a:sym typeface="Calibri"/>
              </a:rPr>
              <a:t>This section shows how the skills in the standards might be applied at home, on the job, or in a real-world, relevant context.</a:t>
            </a:r>
            <a:endParaRPr/>
          </a:p>
          <a:p>
            <a:pPr marL="742950" marR="0" lvl="1" indent="-285750" algn="l" rtl="0">
              <a:spcBef>
                <a:spcPts val="0"/>
              </a:spcBef>
              <a:spcAft>
                <a:spcPts val="0"/>
              </a:spcAft>
              <a:buClr>
                <a:srgbClr val="000000"/>
              </a:buClr>
              <a:buSzPts val="2200"/>
              <a:buFont typeface="Arial"/>
              <a:buChar char="•"/>
            </a:pPr>
            <a:r>
              <a:rPr lang="en-US" sz="2200" b="0" i="0" u="none" strike="noStrike" cap="none">
                <a:solidFill>
                  <a:srgbClr val="000000"/>
                </a:solidFill>
                <a:latin typeface="Calibri"/>
                <a:ea typeface="Calibri"/>
                <a:cs typeface="Calibri"/>
                <a:sym typeface="Calibri"/>
              </a:rPr>
              <a:t>Where could you use this language in your classroom? How can you use this during lessons with students?</a:t>
            </a:r>
            <a:endParaRPr/>
          </a:p>
          <a:p>
            <a:pPr marL="742950" marR="0" lvl="1" indent="-285750" algn="l" rtl="0">
              <a:spcBef>
                <a:spcPts val="0"/>
              </a:spcBef>
              <a:spcAft>
                <a:spcPts val="0"/>
              </a:spcAft>
              <a:buClr>
                <a:srgbClr val="000000"/>
              </a:buClr>
              <a:buSzPts val="2200"/>
              <a:buFont typeface="Arial"/>
              <a:buChar char="•"/>
            </a:pPr>
            <a:r>
              <a:rPr lang="en-US" sz="2200" b="0" i="0" u="none" strike="noStrike" cap="none">
                <a:solidFill>
                  <a:srgbClr val="000000"/>
                </a:solidFill>
                <a:latin typeface="Calibri"/>
                <a:ea typeface="Calibri"/>
                <a:cs typeface="Calibri"/>
                <a:sym typeface="Calibri"/>
              </a:rPr>
              <a:t>How could this piece help create student engagement? How could this increase student learning?</a:t>
            </a:r>
            <a:endParaRPr/>
          </a:p>
          <a:p>
            <a:pPr marL="742950" marR="0" lvl="1" indent="-285750" algn="l" rtl="0">
              <a:spcBef>
                <a:spcPts val="0"/>
              </a:spcBef>
              <a:spcAft>
                <a:spcPts val="0"/>
              </a:spcAft>
              <a:buClr>
                <a:srgbClr val="000000"/>
              </a:buClr>
              <a:buSzPts val="2200"/>
              <a:buFont typeface="Arial"/>
              <a:buChar char="•"/>
            </a:pPr>
            <a:r>
              <a:rPr lang="en-US" sz="2200" b="0" i="0" u="none" strike="noStrike" cap="none">
                <a:solidFill>
                  <a:srgbClr val="000000"/>
                </a:solidFill>
                <a:latin typeface="Calibri"/>
                <a:ea typeface="Calibri"/>
                <a:cs typeface="Calibri"/>
                <a:sym typeface="Calibri"/>
              </a:rPr>
              <a:t>Notice that this piece uses “We” language, which is a difference from the student friendly language which uses “I can.” Why is this significant? Why shift to include teachers in the relevance section?</a:t>
            </a:r>
            <a:endParaRPr/>
          </a:p>
          <a:p>
            <a:pPr marL="742950" marR="0" lvl="1" indent="-285750" algn="l" rtl="0">
              <a:spcBef>
                <a:spcPts val="0"/>
              </a:spcBef>
              <a:spcAft>
                <a:spcPts val="0"/>
              </a:spcAft>
              <a:buClr>
                <a:srgbClr val="000000"/>
              </a:buClr>
              <a:buSzPts val="2200"/>
              <a:buFont typeface="Arial"/>
              <a:buChar char="•"/>
            </a:pPr>
            <a:r>
              <a:rPr lang="en-US" sz="2200" b="0" i="0" u="none" strike="noStrike" cap="none">
                <a:solidFill>
                  <a:srgbClr val="000000"/>
                </a:solidFill>
                <a:latin typeface="Calibri"/>
                <a:ea typeface="Calibri"/>
                <a:cs typeface="Calibri"/>
                <a:sym typeface="Calibri"/>
              </a:rPr>
              <a:t>Are there other examples to provide to students to assist in real-world connections?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9"/>
          <p:cNvSpPr txBox="1">
            <a:spLocks noGrp="1"/>
          </p:cNvSpPr>
          <p:nvPr>
            <p:ph type="title"/>
          </p:nvPr>
        </p:nvSpPr>
        <p:spPr>
          <a:xfrm>
            <a:off x="5410200" y="274639"/>
            <a:ext cx="3276600" cy="63976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Resources</a:t>
            </a:r>
            <a:endParaRPr/>
          </a:p>
        </p:txBody>
      </p:sp>
      <p:graphicFrame>
        <p:nvGraphicFramePr>
          <p:cNvPr id="2" name="Table 1">
            <a:extLst>
              <a:ext uri="{FF2B5EF4-FFF2-40B4-BE49-F238E27FC236}">
                <a16:creationId xmlns:a16="http://schemas.microsoft.com/office/drawing/2014/main" id="{36105A1F-919F-43F8-8409-F3E1524E393A}"/>
              </a:ext>
            </a:extLst>
          </p:cNvPr>
          <p:cNvGraphicFramePr>
            <a:graphicFrameLocks noGrp="1"/>
          </p:cNvGraphicFramePr>
          <p:nvPr>
            <p:extLst>
              <p:ext uri="{D42A27DB-BD31-4B8C-83A1-F6EECF244321}">
                <p14:modId xmlns:p14="http://schemas.microsoft.com/office/powerpoint/2010/main" val="227249990"/>
              </p:ext>
            </p:extLst>
          </p:nvPr>
        </p:nvGraphicFramePr>
        <p:xfrm>
          <a:off x="363070" y="1376065"/>
          <a:ext cx="8417860" cy="5020998"/>
        </p:xfrm>
        <a:graphic>
          <a:graphicData uri="http://schemas.openxmlformats.org/drawingml/2006/table">
            <a:tbl>
              <a:tblPr/>
              <a:tblGrid>
                <a:gridCol w="4208930">
                  <a:extLst>
                    <a:ext uri="{9D8B030D-6E8A-4147-A177-3AD203B41FA5}">
                      <a16:colId xmlns:a16="http://schemas.microsoft.com/office/drawing/2014/main" val="3759003338"/>
                    </a:ext>
                  </a:extLst>
                </a:gridCol>
                <a:gridCol w="4208930">
                  <a:extLst>
                    <a:ext uri="{9D8B030D-6E8A-4147-A177-3AD203B41FA5}">
                      <a16:colId xmlns:a16="http://schemas.microsoft.com/office/drawing/2014/main" val="1773142819"/>
                    </a:ext>
                  </a:extLst>
                </a:gridCol>
              </a:tblGrid>
              <a:tr h="364218">
                <a:tc gridSpan="2">
                  <a:txBody>
                    <a:bodyPr/>
                    <a:lstStyle/>
                    <a:p>
                      <a:pPr algn="l" fontAlgn="b"/>
                      <a:r>
                        <a:rPr lang="en-US" sz="1300" b="1" dirty="0">
                          <a:solidFill>
                            <a:srgbClr val="FFFFFF"/>
                          </a:solidFill>
                          <a:effectLst/>
                        </a:rPr>
                        <a:t>Unpacked Standards Toolkit Resources</a:t>
                      </a:r>
                    </a:p>
                  </a:txBody>
                  <a:tcPr marL="56324" marR="56324" marT="56324" marB="56324"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22C5"/>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676767"/>
                    </a:solidFill>
                  </a:tcPr>
                </a:tc>
                <a:tc hMerge="1">
                  <a:txBody>
                    <a:bodyPr/>
                    <a:lstStyle/>
                    <a:p>
                      <a:endParaRPr lang="en-US"/>
                    </a:p>
                  </a:txBody>
                  <a:tcPr/>
                </a:tc>
                <a:extLst>
                  <a:ext uri="{0D108BD9-81ED-4DB2-BD59-A6C34878D82A}">
                    <a16:rowId xmlns:a16="http://schemas.microsoft.com/office/drawing/2014/main" val="3843497463"/>
                  </a:ext>
                </a:extLst>
              </a:tr>
              <a:tr h="364218">
                <a:tc>
                  <a:txBody>
                    <a:bodyPr/>
                    <a:lstStyle/>
                    <a:p>
                      <a:pPr algn="l" fontAlgn="t"/>
                      <a:r>
                        <a:rPr lang="en-US" sz="1300" b="1" dirty="0">
                          <a:effectLst/>
                        </a:rPr>
                        <a:t>Toolkit</a:t>
                      </a:r>
                      <a:endParaRPr lang="en-US" sz="1300" dirty="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300">
                          <a:solidFill>
                            <a:schemeClr val="accent2">
                              <a:lumMod val="50000"/>
                            </a:schemeClr>
                          </a:solidFill>
                          <a:effectLst/>
                        </a:rPr>
                        <a:t>Unpacked Toolkit Power Point</a:t>
                      </a: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104972113"/>
                  </a:ext>
                </a:extLst>
              </a:tr>
              <a:tr h="598357">
                <a:tc>
                  <a:txBody>
                    <a:bodyPr/>
                    <a:lstStyle/>
                    <a:p>
                      <a:pPr algn="l" fontAlgn="t"/>
                      <a:r>
                        <a:rPr lang="en-US" sz="1300" b="1">
                          <a:effectLst/>
                        </a:rPr>
                        <a:t>15 Minute Activity Options</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300">
                          <a:solidFill>
                            <a:schemeClr val="accent2">
                              <a:lumMod val="50000"/>
                            </a:schemeClr>
                          </a:solidFill>
                          <a:effectLst/>
                        </a:rPr>
                        <a:t>Scavenger Hunt </a:t>
                      </a:r>
                      <a:br>
                        <a:rPr lang="en-US" sz="1300">
                          <a:solidFill>
                            <a:schemeClr val="accent2">
                              <a:lumMod val="50000"/>
                            </a:schemeClr>
                          </a:solidFill>
                          <a:effectLst/>
                        </a:rPr>
                      </a:br>
                      <a:r>
                        <a:rPr lang="en-US" sz="1300">
                          <a:solidFill>
                            <a:schemeClr val="accent2">
                              <a:lumMod val="50000"/>
                            </a:schemeClr>
                          </a:solidFill>
                          <a:effectLst/>
                        </a:rPr>
                        <a:t>Strike-Through Documents</a:t>
                      </a: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645958520"/>
                  </a:ext>
                </a:extLst>
              </a:tr>
              <a:tr h="1066636">
                <a:tc>
                  <a:txBody>
                    <a:bodyPr/>
                    <a:lstStyle/>
                    <a:p>
                      <a:pPr algn="l" fontAlgn="t"/>
                      <a:r>
                        <a:rPr lang="en-US" sz="1300" b="1">
                          <a:effectLst/>
                        </a:rPr>
                        <a:t>Articles/Activities</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300" u="none" strike="noStrike">
                          <a:solidFill>
                            <a:schemeClr val="accent2">
                              <a:lumMod val="50000"/>
                            </a:schemeClr>
                          </a:solidFill>
                          <a:effectLst/>
                          <a:hlinkClick r:id="rId3">
                            <a:extLst>
                              <a:ext uri="{A12FA001-AC4F-418D-AE19-62706E023703}">
                                <ahyp:hlinkClr xmlns:ahyp="http://schemas.microsoft.com/office/drawing/2018/hyperlinkcolor" val="tx"/>
                              </a:ext>
                            </a:extLst>
                          </a:hlinkClick>
                        </a:rPr>
                        <a:t>Is Your Lesson a Grecian Urn? </a:t>
                      </a:r>
                      <a:br>
                        <a:rPr lang="en-US" sz="1300">
                          <a:solidFill>
                            <a:schemeClr val="accent2">
                              <a:lumMod val="50000"/>
                            </a:schemeClr>
                          </a:solidFill>
                          <a:effectLst/>
                        </a:rPr>
                      </a:br>
                      <a:r>
                        <a:rPr lang="en-US" sz="1300" u="none" strike="noStrike">
                          <a:solidFill>
                            <a:schemeClr val="accent2">
                              <a:lumMod val="50000"/>
                            </a:schemeClr>
                          </a:solidFill>
                          <a:effectLst/>
                          <a:hlinkClick r:id="rId4">
                            <a:extLst>
                              <a:ext uri="{A12FA001-AC4F-418D-AE19-62706E023703}">
                                <ahyp:hlinkClr xmlns:ahyp="http://schemas.microsoft.com/office/drawing/2018/hyperlinkcolor" val="tx"/>
                              </a:ext>
                            </a:extLst>
                          </a:hlinkClick>
                        </a:rPr>
                        <a:t>How to Plan Effective Lessons </a:t>
                      </a:r>
                      <a:br>
                        <a:rPr lang="en-US" sz="1300">
                          <a:solidFill>
                            <a:schemeClr val="accent2">
                              <a:lumMod val="50000"/>
                            </a:schemeClr>
                          </a:solidFill>
                          <a:effectLst/>
                        </a:rPr>
                      </a:br>
                      <a:r>
                        <a:rPr lang="en-US" sz="1300" u="none" strike="noStrike">
                          <a:solidFill>
                            <a:schemeClr val="accent2">
                              <a:lumMod val="50000"/>
                            </a:schemeClr>
                          </a:solidFill>
                          <a:effectLst/>
                          <a:hlinkClick r:id="rId5">
                            <a:extLst>
                              <a:ext uri="{A12FA001-AC4F-418D-AE19-62706E023703}">
                                <ahyp:hlinkClr xmlns:ahyp="http://schemas.microsoft.com/office/drawing/2018/hyperlinkcolor" val="tx"/>
                              </a:ext>
                            </a:extLst>
                          </a:hlinkClick>
                        </a:rPr>
                        <a:t>Connect, Extend, Challenge, Chart </a:t>
                      </a:r>
                      <a:br>
                        <a:rPr lang="en-US" sz="1300">
                          <a:solidFill>
                            <a:schemeClr val="accent2">
                              <a:lumMod val="50000"/>
                            </a:schemeClr>
                          </a:solidFill>
                          <a:effectLst/>
                        </a:rPr>
                      </a:br>
                      <a:r>
                        <a:rPr lang="en-US" sz="1300" u="none" strike="noStrike">
                          <a:solidFill>
                            <a:schemeClr val="accent2">
                              <a:lumMod val="50000"/>
                            </a:schemeClr>
                          </a:solidFill>
                          <a:effectLst/>
                          <a:hlinkClick r:id="rId6">
                            <a:extLst>
                              <a:ext uri="{A12FA001-AC4F-418D-AE19-62706E023703}">
                                <ahyp:hlinkClr xmlns:ahyp="http://schemas.microsoft.com/office/drawing/2018/hyperlinkcolor" val="tx"/>
                              </a:ext>
                            </a:extLst>
                          </a:hlinkClick>
                        </a:rPr>
                        <a:t>Chalk Talk Activity</a:t>
                      </a:r>
                      <a:endParaRPr lang="en-US" sz="130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932259029"/>
                  </a:ext>
                </a:extLst>
              </a:tr>
              <a:tr h="832497">
                <a:tc>
                  <a:txBody>
                    <a:bodyPr/>
                    <a:lstStyle/>
                    <a:p>
                      <a:pPr algn="l" fontAlgn="t"/>
                      <a:r>
                        <a:rPr lang="en-US" sz="1300" b="1">
                          <a:effectLst/>
                        </a:rPr>
                        <a:t>Unpacked Example Documents</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300" u="none" strike="noStrike">
                          <a:solidFill>
                            <a:schemeClr val="accent2">
                              <a:lumMod val="50000"/>
                            </a:schemeClr>
                          </a:solidFill>
                          <a:effectLst/>
                          <a:hlinkClick r:id="rId7">
                            <a:extLst>
                              <a:ext uri="{A12FA001-AC4F-418D-AE19-62706E023703}">
                                <ahyp:hlinkClr xmlns:ahyp="http://schemas.microsoft.com/office/drawing/2018/hyperlinkcolor" val="tx"/>
                              </a:ext>
                            </a:extLst>
                          </a:hlinkClick>
                        </a:rPr>
                        <a:t>Grade 7 Reading for Information 7.RL.7 7.RL.8 7.RL.9</a:t>
                      </a:r>
                      <a:r>
                        <a:rPr lang="en-US" sz="1300">
                          <a:solidFill>
                            <a:schemeClr val="accent2">
                              <a:lumMod val="50000"/>
                            </a:schemeClr>
                          </a:solidFill>
                          <a:effectLst/>
                        </a:rPr>
                        <a:t> </a:t>
                      </a:r>
                      <a:br>
                        <a:rPr lang="en-US" sz="1300">
                          <a:solidFill>
                            <a:schemeClr val="accent2">
                              <a:lumMod val="50000"/>
                            </a:schemeClr>
                          </a:solidFill>
                          <a:effectLst/>
                        </a:rPr>
                      </a:br>
                      <a:r>
                        <a:rPr lang="en-US" sz="1300" u="none" strike="noStrike">
                          <a:solidFill>
                            <a:schemeClr val="accent2">
                              <a:lumMod val="50000"/>
                            </a:schemeClr>
                          </a:solidFill>
                          <a:effectLst/>
                          <a:hlinkClick r:id="rId8">
                            <a:extLst>
                              <a:ext uri="{A12FA001-AC4F-418D-AE19-62706E023703}">
                                <ahyp:hlinkClr xmlns:ahyp="http://schemas.microsoft.com/office/drawing/2018/hyperlinkcolor" val="tx"/>
                              </a:ext>
                            </a:extLst>
                          </a:hlinkClick>
                        </a:rPr>
                        <a:t>Grade 11-12 Literacy Standards in Science/Technical Subjects</a:t>
                      </a:r>
                      <a:endParaRPr lang="en-US" sz="130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608258305"/>
                  </a:ext>
                </a:extLst>
              </a:tr>
              <a:tr h="832497">
                <a:tc>
                  <a:txBody>
                    <a:bodyPr/>
                    <a:lstStyle/>
                    <a:p>
                      <a:pPr algn="l" fontAlgn="t"/>
                      <a:r>
                        <a:rPr lang="en-US" sz="1300" b="1">
                          <a:effectLst/>
                        </a:rPr>
                        <a:t>Lesson Planning</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300" u="none" strike="noStrike">
                          <a:solidFill>
                            <a:schemeClr val="accent2">
                              <a:lumMod val="50000"/>
                            </a:schemeClr>
                          </a:solidFill>
                          <a:effectLst/>
                          <a:hlinkClick r:id="rId9">
                            <a:extLst>
                              <a:ext uri="{A12FA001-AC4F-418D-AE19-62706E023703}">
                                <ahyp:hlinkClr xmlns:ahyp="http://schemas.microsoft.com/office/drawing/2018/hyperlinkcolor" val="tx"/>
                              </a:ext>
                            </a:extLst>
                          </a:hlinkClick>
                        </a:rPr>
                        <a:t>Page Lesson Plan Cheat Sheet </a:t>
                      </a:r>
                      <a:br>
                        <a:rPr lang="en-US" sz="1300">
                          <a:solidFill>
                            <a:schemeClr val="accent2">
                              <a:lumMod val="50000"/>
                            </a:schemeClr>
                          </a:solidFill>
                          <a:effectLst/>
                        </a:rPr>
                      </a:br>
                      <a:r>
                        <a:rPr lang="en-US" sz="1300" u="none" strike="noStrike">
                          <a:solidFill>
                            <a:schemeClr val="accent2">
                              <a:lumMod val="50000"/>
                            </a:schemeClr>
                          </a:solidFill>
                          <a:effectLst/>
                          <a:hlinkClick r:id="rId10">
                            <a:extLst>
                              <a:ext uri="{A12FA001-AC4F-418D-AE19-62706E023703}">
                                <ahyp:hlinkClr xmlns:ahyp="http://schemas.microsoft.com/office/drawing/2018/hyperlinkcolor" val="tx"/>
                              </a:ext>
                            </a:extLst>
                          </a:hlinkClick>
                        </a:rPr>
                        <a:t>Webb Level Chart </a:t>
                      </a:r>
                      <a:br>
                        <a:rPr lang="en-US" sz="1300">
                          <a:solidFill>
                            <a:schemeClr val="accent2">
                              <a:lumMod val="50000"/>
                            </a:schemeClr>
                          </a:solidFill>
                          <a:effectLst/>
                        </a:rPr>
                      </a:br>
                      <a:r>
                        <a:rPr lang="en-US" sz="1300" u="none" strike="noStrike">
                          <a:solidFill>
                            <a:schemeClr val="accent2">
                              <a:lumMod val="50000"/>
                            </a:schemeClr>
                          </a:solidFill>
                          <a:effectLst/>
                          <a:hlinkClick r:id="rId11">
                            <a:extLst>
                              <a:ext uri="{A12FA001-AC4F-418D-AE19-62706E023703}">
                                <ahyp:hlinkClr xmlns:ahyp="http://schemas.microsoft.com/office/drawing/2018/hyperlinkcolor" val="tx"/>
                              </a:ext>
                            </a:extLst>
                          </a:hlinkClick>
                        </a:rPr>
                        <a:t>Charlotte Danielson’s Framework for Teaching Smart Card</a:t>
                      </a:r>
                      <a:endParaRPr lang="en-US" sz="130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442671326"/>
                  </a:ext>
                </a:extLst>
              </a:tr>
              <a:tr h="364218">
                <a:tc>
                  <a:txBody>
                    <a:bodyPr/>
                    <a:lstStyle/>
                    <a:p>
                      <a:pPr algn="l" fontAlgn="t"/>
                      <a:r>
                        <a:rPr lang="en-US" sz="1300" b="1">
                          <a:effectLst/>
                        </a:rPr>
                        <a:t>Exit Slip Reflection</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300" u="none" strike="noStrike">
                          <a:solidFill>
                            <a:schemeClr val="accent2">
                              <a:lumMod val="50000"/>
                            </a:schemeClr>
                          </a:solidFill>
                          <a:effectLst/>
                          <a:hlinkClick r:id="rId12">
                            <a:extLst>
                              <a:ext uri="{A12FA001-AC4F-418D-AE19-62706E023703}">
                                <ahyp:hlinkClr xmlns:ahyp="http://schemas.microsoft.com/office/drawing/2018/hyperlinkcolor" val="tx"/>
                              </a:ext>
                            </a:extLst>
                          </a:hlinkClick>
                        </a:rPr>
                        <a:t>Wonder-Wish-What’s Next-WooHoo!</a:t>
                      </a:r>
                      <a:endParaRPr lang="en-US" sz="130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887864911"/>
                  </a:ext>
                </a:extLst>
              </a:tr>
              <a:tr h="598357">
                <a:tc>
                  <a:txBody>
                    <a:bodyPr/>
                    <a:lstStyle/>
                    <a:p>
                      <a:pPr algn="l" fontAlgn="t"/>
                      <a:r>
                        <a:rPr lang="en-US" sz="1300" b="1" dirty="0">
                          <a:effectLst/>
                        </a:rPr>
                        <a:t>Accreditation Supports</a:t>
                      </a:r>
                      <a:endParaRPr lang="en-US" sz="1300" dirty="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9F9F9"/>
                    </a:solidFill>
                  </a:tcPr>
                </a:tc>
                <a:tc>
                  <a:txBody>
                    <a:bodyPr/>
                    <a:lstStyle/>
                    <a:p>
                      <a:pPr algn="l" fontAlgn="t"/>
                      <a:r>
                        <a:rPr lang="en-US" sz="1300" u="none" strike="noStrike" dirty="0">
                          <a:solidFill>
                            <a:schemeClr val="accent2">
                              <a:lumMod val="50000"/>
                            </a:schemeClr>
                          </a:solidFill>
                          <a:effectLst/>
                          <a:hlinkClick r:id="rId13">
                            <a:extLst>
                              <a:ext uri="{A12FA001-AC4F-418D-AE19-62706E023703}">
                                <ahyp:hlinkClr xmlns:ahyp="http://schemas.microsoft.com/office/drawing/2018/hyperlinkcolor" val="tx"/>
                              </a:ext>
                            </a:extLst>
                          </a:hlinkClick>
                        </a:rPr>
                        <a:t>Q &amp; A for Curriculum Alignment Accreditation Requirements</a:t>
                      </a:r>
                      <a:endParaRPr lang="en-US" sz="1300" dirty="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9F9F9"/>
                    </a:solidFill>
                  </a:tcPr>
                </a:tc>
                <a:extLst>
                  <a:ext uri="{0D108BD9-81ED-4DB2-BD59-A6C34878D82A}">
                    <a16:rowId xmlns:a16="http://schemas.microsoft.com/office/drawing/2014/main" val="3287815691"/>
                  </a:ext>
                </a:extLst>
              </a:tr>
            </a:tbl>
          </a:graphicData>
        </a:graphic>
      </p:graphicFrame>
      <p:sp>
        <p:nvSpPr>
          <p:cNvPr id="5" name="Rectangle 4">
            <a:extLst>
              <a:ext uri="{FF2B5EF4-FFF2-40B4-BE49-F238E27FC236}">
                <a16:creationId xmlns:a16="http://schemas.microsoft.com/office/drawing/2014/main" id="{ADE8BEE0-D1F7-4233-ABCD-31E9760438E5}"/>
              </a:ext>
            </a:extLst>
          </p:cNvPr>
          <p:cNvSpPr/>
          <p:nvPr/>
        </p:nvSpPr>
        <p:spPr>
          <a:xfrm>
            <a:off x="3379963" y="914400"/>
            <a:ext cx="3527073" cy="461665"/>
          </a:xfrm>
          <a:prstGeom prst="rect">
            <a:avLst/>
          </a:prstGeom>
        </p:spPr>
        <p:txBody>
          <a:bodyPr wrap="square">
            <a:spAutoFit/>
          </a:bodyPr>
          <a:lstStyle/>
          <a:p>
            <a:r>
              <a:rPr lang="en-US" sz="2400" b="1" dirty="0">
                <a:solidFill>
                  <a:schemeClr val="accent2">
                    <a:lumMod val="50000"/>
                  </a:schemeClr>
                </a:solidFill>
                <a:latin typeface="Open Sans"/>
                <a:hlinkClick r:id="rId14" action="ppaction://hlinkfile">
                  <a:extLst>
                    <a:ext uri="{A12FA001-AC4F-418D-AE19-62706E023703}">
                      <ahyp:hlinkClr xmlns:ahyp="http://schemas.microsoft.com/office/drawing/2018/hyperlinkcolor" val="tx"/>
                    </a:ext>
                  </a:extLst>
                </a:hlinkClick>
              </a:rPr>
              <a:t>ELA Resources</a:t>
            </a:r>
            <a:endParaRPr lang="en-US" sz="2400" b="0" i="0" dirty="0">
              <a:solidFill>
                <a:schemeClr val="accent2">
                  <a:lumMod val="50000"/>
                </a:schemeClr>
              </a:solidFill>
              <a:effectLst/>
              <a:latin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8"/>
          <p:cNvSpPr txBox="1">
            <a:spLocks noGrp="1"/>
          </p:cNvSpPr>
          <p:nvPr>
            <p:ph type="title"/>
          </p:nvPr>
        </p:nvSpPr>
        <p:spPr>
          <a:xfrm>
            <a:off x="5257800" y="297051"/>
            <a:ext cx="3886200" cy="45719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The Why…</a:t>
            </a:r>
            <a:endParaRPr/>
          </a:p>
        </p:txBody>
      </p:sp>
      <p:pic>
        <p:nvPicPr>
          <p:cNvPr id="278" name="Google Shape;278;p8"/>
          <p:cNvPicPr preferRelativeResize="0">
            <a:picLocks noGrp="1"/>
          </p:cNvPicPr>
          <p:nvPr>
            <p:ph type="body" idx="1"/>
          </p:nvPr>
        </p:nvPicPr>
        <p:blipFill rotWithShape="1">
          <a:blip r:embed="rId3">
            <a:alphaModFix/>
          </a:blip>
          <a:srcRect/>
          <a:stretch/>
        </p:blipFill>
        <p:spPr>
          <a:xfrm>
            <a:off x="-26894" y="1077964"/>
            <a:ext cx="9019790" cy="548298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50"/>
          <p:cNvPicPr preferRelativeResize="0"/>
          <p:nvPr/>
        </p:nvPicPr>
        <p:blipFill rotWithShape="1">
          <a:blip r:embed="rId3">
            <a:alphaModFix/>
          </a:blip>
          <a:srcRect/>
          <a:stretch/>
        </p:blipFill>
        <p:spPr>
          <a:xfrm>
            <a:off x="2895600" y="152400"/>
            <a:ext cx="6048375" cy="6800850"/>
          </a:xfrm>
          <a:prstGeom prst="rect">
            <a:avLst/>
          </a:prstGeom>
          <a:noFill/>
          <a:ln>
            <a:noFill/>
          </a:ln>
        </p:spPr>
      </p:pic>
      <p:sp>
        <p:nvSpPr>
          <p:cNvPr id="628" name="Google Shape;628;p50"/>
          <p:cNvSpPr txBox="1"/>
          <p:nvPr/>
        </p:nvSpPr>
        <p:spPr>
          <a:xfrm>
            <a:off x="152400" y="1600200"/>
            <a:ext cx="27432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6C261A"/>
                </a:solidFill>
                <a:latin typeface="Calibri"/>
                <a:ea typeface="Calibri"/>
                <a:cs typeface="Calibri"/>
                <a:sym typeface="Calibri"/>
              </a:rPr>
              <a:t>Achievement  Level</a:t>
            </a:r>
            <a:endParaRPr/>
          </a:p>
          <a:p>
            <a:pPr marL="0" marR="0" lvl="0" indent="0" algn="ctr" rtl="0">
              <a:spcBef>
                <a:spcPts val="0"/>
              </a:spcBef>
              <a:spcAft>
                <a:spcPts val="0"/>
              </a:spcAft>
              <a:buNone/>
            </a:pPr>
            <a:r>
              <a:rPr lang="en-US" sz="2000" b="1">
                <a:solidFill>
                  <a:srgbClr val="6C261A"/>
                </a:solidFill>
                <a:latin typeface="Calibri"/>
                <a:ea typeface="Calibri"/>
                <a:cs typeface="Calibri"/>
                <a:sym typeface="Calibri"/>
              </a:rPr>
              <a:t>Descriptors  </a:t>
            </a:r>
            <a:endParaRPr/>
          </a:p>
          <a:p>
            <a:pPr marL="0" marR="0" lvl="0" indent="0" algn="ctr" rtl="0">
              <a:spcBef>
                <a:spcPts val="0"/>
              </a:spcBef>
              <a:spcAft>
                <a:spcPts val="0"/>
              </a:spcAft>
              <a:buNone/>
            </a:pPr>
            <a:r>
              <a:rPr lang="en-US" sz="2000" b="1">
                <a:solidFill>
                  <a:srgbClr val="6C261A"/>
                </a:solidFill>
                <a:latin typeface="Calibri"/>
                <a:ea typeface="Calibri"/>
                <a:cs typeface="Calibri"/>
                <a:sym typeface="Calibri"/>
              </a:rPr>
              <a:t>(ALD)</a:t>
            </a:r>
            <a:endParaRPr/>
          </a:p>
          <a:p>
            <a:pPr marL="0" marR="0" lvl="0" indent="0" algn="ctr" rtl="0">
              <a:spcBef>
                <a:spcPts val="0"/>
              </a:spcBef>
              <a:spcAft>
                <a:spcPts val="0"/>
              </a:spcAft>
              <a:buNone/>
            </a:pPr>
            <a:endParaRPr sz="2000" b="1">
              <a:solidFill>
                <a:srgbClr val="6C261A"/>
              </a:solidFill>
              <a:latin typeface="Calibri"/>
              <a:ea typeface="Calibri"/>
              <a:cs typeface="Calibri"/>
              <a:sym typeface="Calibri"/>
            </a:endParaRPr>
          </a:p>
          <a:p>
            <a:pPr marL="0" marR="0" lvl="0" indent="0" algn="ctr" rtl="0">
              <a:spcBef>
                <a:spcPts val="0"/>
              </a:spcBef>
              <a:spcAft>
                <a:spcPts val="0"/>
              </a:spcAft>
              <a:buNone/>
            </a:pPr>
            <a:endParaRPr sz="2000" b="1">
              <a:solidFill>
                <a:srgbClr val="6C261A"/>
              </a:solidFill>
              <a:latin typeface="Calibri"/>
              <a:ea typeface="Calibri"/>
              <a:cs typeface="Calibri"/>
              <a:sym typeface="Calibri"/>
            </a:endParaRPr>
          </a:p>
          <a:p>
            <a:pPr marL="342900" marR="0" lvl="0" indent="-342900" algn="l" rtl="0">
              <a:spcBef>
                <a:spcPts val="0"/>
              </a:spcBef>
              <a:spcAft>
                <a:spcPts val="0"/>
              </a:spcAft>
              <a:buClr>
                <a:srgbClr val="6C261A"/>
              </a:buClr>
              <a:buSzPts val="2000"/>
              <a:buFont typeface="Noto Sans Symbols"/>
              <a:buChar char="⮚"/>
            </a:pPr>
            <a:r>
              <a:rPr lang="en-US" sz="2000" b="1">
                <a:solidFill>
                  <a:srgbClr val="6C261A"/>
                </a:solidFill>
                <a:latin typeface="Calibri"/>
                <a:ea typeface="Calibri"/>
                <a:cs typeface="Calibri"/>
                <a:sym typeface="Calibri"/>
              </a:rPr>
              <a:t>Clusters</a:t>
            </a:r>
            <a:endParaRPr/>
          </a:p>
          <a:p>
            <a:pPr marL="342900" marR="0" lvl="0" indent="-342900" algn="l" rtl="0">
              <a:spcBef>
                <a:spcPts val="0"/>
              </a:spcBef>
              <a:spcAft>
                <a:spcPts val="0"/>
              </a:spcAft>
              <a:buClr>
                <a:srgbClr val="6C261A"/>
              </a:buClr>
              <a:buSzPts val="2000"/>
              <a:buFont typeface="Noto Sans Symbols"/>
              <a:buChar char="⮚"/>
            </a:pPr>
            <a:r>
              <a:rPr lang="en-US" sz="2000" b="1">
                <a:solidFill>
                  <a:srgbClr val="6C261A"/>
                </a:solidFill>
                <a:latin typeface="Calibri"/>
                <a:ea typeface="Calibri"/>
                <a:cs typeface="Calibri"/>
                <a:sym typeface="Calibri"/>
              </a:rPr>
              <a:t>Level Differentiation</a:t>
            </a:r>
            <a:endParaRPr/>
          </a:p>
          <a:p>
            <a:pPr marL="342900" marR="0" lvl="0" indent="-342900" algn="l" rtl="0">
              <a:spcBef>
                <a:spcPts val="0"/>
              </a:spcBef>
              <a:spcAft>
                <a:spcPts val="0"/>
              </a:spcAft>
              <a:buClr>
                <a:srgbClr val="6C261A"/>
              </a:buClr>
              <a:buSzPts val="2000"/>
              <a:buFont typeface="Noto Sans Symbols"/>
              <a:buChar char="⮚"/>
            </a:pPr>
            <a:r>
              <a:rPr lang="en-US" sz="2000" b="1">
                <a:solidFill>
                  <a:srgbClr val="6C261A"/>
                </a:solidFill>
                <a:latin typeface="Calibri"/>
                <a:ea typeface="Calibri"/>
                <a:cs typeface="Calibri"/>
                <a:sym typeface="Calibri"/>
              </a:rPr>
              <a:t>Skills for Assessing</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1"/>
          <p:cNvSpPr txBox="1">
            <a:spLocks noGrp="1"/>
          </p:cNvSpPr>
          <p:nvPr>
            <p:ph type="title"/>
          </p:nvPr>
        </p:nvSpPr>
        <p:spPr>
          <a:xfrm>
            <a:off x="2362200" y="321925"/>
            <a:ext cx="6553200" cy="5635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4000">
                <a:solidFill>
                  <a:schemeClr val="lt1"/>
                </a:solidFill>
              </a:rPr>
              <a:t>Achievement Level Descriptors</a:t>
            </a:r>
            <a:endParaRPr/>
          </a:p>
        </p:txBody>
      </p:sp>
      <p:sp>
        <p:nvSpPr>
          <p:cNvPr id="635" name="Google Shape;635;p51"/>
          <p:cNvSpPr/>
          <p:nvPr/>
        </p:nvSpPr>
        <p:spPr>
          <a:xfrm>
            <a:off x="2286000" y="1057652"/>
            <a:ext cx="6248400" cy="5478423"/>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rgbClr val="000000"/>
              </a:buClr>
              <a:buSzPts val="1800"/>
              <a:buFont typeface="Calibri"/>
              <a:buAutoNum type="arabicPeriod" startAt="12"/>
            </a:pPr>
            <a:r>
              <a:rPr lang="en-US" sz="1800" b="1">
                <a:solidFill>
                  <a:srgbClr val="000000"/>
                </a:solidFill>
                <a:latin typeface="Cambria"/>
                <a:ea typeface="Cambria"/>
                <a:cs typeface="Cambria"/>
                <a:sym typeface="Cambria"/>
              </a:rPr>
              <a:t>Achievement Level Descriptors: </a:t>
            </a:r>
            <a:r>
              <a:rPr lang="en-US" sz="1800">
                <a:solidFill>
                  <a:srgbClr val="000000"/>
                </a:solidFill>
                <a:latin typeface="Cambria"/>
                <a:ea typeface="Cambria"/>
                <a:cs typeface="Cambria"/>
                <a:sym typeface="Cambria"/>
              </a:rPr>
              <a:t> Their purpose is to properly assess students at the cluster level, give students opportunities to learn at this level, and give a good indication of how students will perform on standardized assessments within this cluster.</a:t>
            </a:r>
            <a:endParaRPr sz="1800">
              <a:solidFill>
                <a:srgbClr val="000000"/>
              </a:solidFill>
              <a:latin typeface="Arial"/>
              <a:ea typeface="Arial"/>
              <a:cs typeface="Arial"/>
              <a:sym typeface="Arial"/>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Where could you use this language in your class? In assessment? In a rubric? </a:t>
            </a:r>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How do you use the ALDs to identify the levels of your students? </a:t>
            </a:r>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How could you use this language with students? Parents? Administrators? Instructional coaches/curriculum directors? </a:t>
            </a:r>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How can you differentiate for students at their individual levels? </a:t>
            </a:r>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At what level is your instruction? How do you know? </a:t>
            </a:r>
            <a:endParaRPr/>
          </a:p>
          <a:p>
            <a:pPr marL="457200" marR="0" lvl="0" indent="-127000" algn="l" rtl="0">
              <a:spcBef>
                <a:spcPts val="0"/>
              </a:spcBef>
              <a:spcAft>
                <a:spcPts val="0"/>
              </a:spcAft>
              <a:buClr>
                <a:srgbClr val="000000"/>
              </a:buClr>
              <a:buSzPts val="2000"/>
              <a:buFont typeface="Arial"/>
              <a:buChar char="•"/>
            </a:pPr>
            <a:r>
              <a:rPr lang="en-US" sz="2000">
                <a:solidFill>
                  <a:srgbClr val="000000"/>
                </a:solidFill>
                <a:latin typeface="Cambria"/>
                <a:ea typeface="Cambria"/>
                <a:cs typeface="Cambria"/>
                <a:sym typeface="Cambria"/>
              </a:rPr>
              <a:t>How can we support students to move them to the higher achievement levels?</a:t>
            </a:r>
            <a:endParaRPr sz="2000" b="0" i="0" u="none" strike="noStrike">
              <a:solidFill>
                <a:srgbClr val="000000"/>
              </a:solidFill>
              <a:latin typeface="Cambria"/>
              <a:ea typeface="Cambria"/>
              <a:cs typeface="Cambria"/>
              <a:sym typeface="Cambria"/>
            </a:endParaRPr>
          </a:p>
        </p:txBody>
      </p:sp>
      <p:pic>
        <p:nvPicPr>
          <p:cNvPr id="636" name="Google Shape;636;p51"/>
          <p:cNvPicPr preferRelativeResize="0"/>
          <p:nvPr/>
        </p:nvPicPr>
        <p:blipFill rotWithShape="1">
          <a:blip r:embed="rId3">
            <a:alphaModFix/>
          </a:blip>
          <a:srcRect/>
          <a:stretch/>
        </p:blipFill>
        <p:spPr>
          <a:xfrm>
            <a:off x="381000" y="2224087"/>
            <a:ext cx="1698251" cy="24098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52"/>
          <p:cNvSpPr txBox="1">
            <a:spLocks noGrp="1"/>
          </p:cNvSpPr>
          <p:nvPr>
            <p:ph type="title"/>
          </p:nvPr>
        </p:nvSpPr>
        <p:spPr>
          <a:xfrm>
            <a:off x="3048000" y="274639"/>
            <a:ext cx="5638800" cy="4873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Reflection Question</a:t>
            </a:r>
            <a:endParaRPr/>
          </a:p>
        </p:txBody>
      </p:sp>
      <p:sp>
        <p:nvSpPr>
          <p:cNvPr id="643" name="Google Shape;643;p52"/>
          <p:cNvSpPr txBox="1"/>
          <p:nvPr/>
        </p:nvSpPr>
        <p:spPr>
          <a:xfrm>
            <a:off x="304800" y="1752600"/>
            <a:ext cx="8534400" cy="29416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i="1">
                <a:solidFill>
                  <a:schemeClr val="dk1"/>
                </a:solidFill>
                <a:latin typeface="Calibri"/>
                <a:ea typeface="Calibri"/>
                <a:cs typeface="Calibri"/>
                <a:sym typeface="Calibri"/>
              </a:rPr>
              <a:t>What have you discovered that you can use to add to/revise lessons you teach to more explicitly build instruction based on the skills found in the standards/unpacked documents?</a:t>
            </a:r>
            <a:endParaRPr/>
          </a:p>
        </p:txBody>
      </p:sp>
      <p:pic>
        <p:nvPicPr>
          <p:cNvPr id="644" name="Google Shape;644;p52"/>
          <p:cNvPicPr preferRelativeResize="0"/>
          <p:nvPr/>
        </p:nvPicPr>
        <p:blipFill rotWithShape="1">
          <a:blip r:embed="rId3">
            <a:alphaModFix/>
          </a:blip>
          <a:srcRect/>
          <a:stretch/>
        </p:blipFill>
        <p:spPr>
          <a:xfrm>
            <a:off x="6629400" y="4160839"/>
            <a:ext cx="1905000" cy="17240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3"/>
          <p:cNvSpPr txBox="1">
            <a:spLocks noGrp="1"/>
          </p:cNvSpPr>
          <p:nvPr>
            <p:ph type="title"/>
          </p:nvPr>
        </p:nvSpPr>
        <p:spPr>
          <a:xfrm>
            <a:off x="1752600" y="17721"/>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Talk Amongst Yourselves</a:t>
            </a:r>
            <a:endParaRPr/>
          </a:p>
        </p:txBody>
      </p:sp>
      <p:pic>
        <p:nvPicPr>
          <p:cNvPr id="651" name="Google Shape;651;p53"/>
          <p:cNvPicPr preferRelativeResize="0"/>
          <p:nvPr/>
        </p:nvPicPr>
        <p:blipFill rotWithShape="1">
          <a:blip r:embed="rId3">
            <a:alphaModFix/>
          </a:blip>
          <a:srcRect/>
          <a:stretch/>
        </p:blipFill>
        <p:spPr>
          <a:xfrm>
            <a:off x="1600200" y="1849325"/>
            <a:ext cx="5592037" cy="37894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6C0131-D826-46FC-AC28-FAA0A815B19C}"/>
              </a:ext>
            </a:extLst>
          </p:cNvPr>
          <p:cNvSpPr/>
          <p:nvPr/>
        </p:nvSpPr>
        <p:spPr>
          <a:xfrm>
            <a:off x="685800" y="2743200"/>
            <a:ext cx="7391400" cy="1015663"/>
          </a:xfrm>
          <a:prstGeom prst="rect">
            <a:avLst/>
          </a:prstGeom>
        </p:spPr>
        <p:txBody>
          <a:bodyPr wrap="square">
            <a:spAutoFit/>
          </a:bodyPr>
          <a:lstStyle/>
          <a:p>
            <a:r>
              <a:rPr lang="en-US" sz="6000" dirty="0">
                <a:solidFill>
                  <a:srgbClr val="660066"/>
                </a:solidFill>
              </a:rPr>
              <a:t>Unpacked Documents</a:t>
            </a:r>
          </a:p>
        </p:txBody>
      </p:sp>
      <p:cxnSp>
        <p:nvCxnSpPr>
          <p:cNvPr id="6" name="Straight Connector 5">
            <a:extLst>
              <a:ext uri="{FF2B5EF4-FFF2-40B4-BE49-F238E27FC236}">
                <a16:creationId xmlns:a16="http://schemas.microsoft.com/office/drawing/2014/main" id="{E3F661C3-710C-40EE-9CF5-6965FE5270D2}"/>
              </a:ext>
            </a:extLst>
          </p:cNvPr>
          <p:cNvCxnSpPr>
            <a:cxnSpLocks/>
          </p:cNvCxnSpPr>
          <p:nvPr/>
        </p:nvCxnSpPr>
        <p:spPr>
          <a:xfrm flipV="1">
            <a:off x="1143000" y="3758863"/>
            <a:ext cx="6019800" cy="63668"/>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0C7F24-4CE1-4967-8897-FB7D8DBA95F5}"/>
              </a:ext>
            </a:extLst>
          </p:cNvPr>
          <p:cNvSpPr txBox="1"/>
          <p:nvPr/>
        </p:nvSpPr>
        <p:spPr>
          <a:xfrm>
            <a:off x="804973" y="3962400"/>
            <a:ext cx="7153054" cy="369332"/>
          </a:xfrm>
          <a:prstGeom prst="rect">
            <a:avLst/>
          </a:prstGeom>
          <a:noFill/>
        </p:spPr>
        <p:txBody>
          <a:bodyPr wrap="square" rtlCol="0">
            <a:spAutoFit/>
          </a:bodyPr>
          <a:lstStyle/>
          <a:p>
            <a:r>
              <a:rPr lang="en-US" dirty="0">
                <a:solidFill>
                  <a:srgbClr val="660066"/>
                </a:solidFill>
              </a:rPr>
              <a:t>6-12 Literacy in History/Social Studies, Science, and Technical Subjects</a:t>
            </a:r>
          </a:p>
        </p:txBody>
      </p:sp>
    </p:spTree>
    <p:extLst>
      <p:ext uri="{BB962C8B-B14F-4D97-AF65-F5344CB8AC3E}">
        <p14:creationId xmlns:p14="http://schemas.microsoft.com/office/powerpoint/2010/main" val="368900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AF14-BA5B-496F-97A5-FDD0309FAC93}"/>
              </a:ext>
            </a:extLst>
          </p:cNvPr>
          <p:cNvSpPr>
            <a:spLocks noGrp="1"/>
          </p:cNvSpPr>
          <p:nvPr>
            <p:ph type="title"/>
          </p:nvPr>
        </p:nvSpPr>
        <p:spPr>
          <a:xfrm>
            <a:off x="457200" y="274639"/>
            <a:ext cx="8229600" cy="639761"/>
          </a:xfrm>
        </p:spPr>
        <p:txBody>
          <a:bodyPr/>
          <a:lstStyle/>
          <a:p>
            <a:pPr algn="r"/>
            <a:r>
              <a:rPr lang="en-US" dirty="0">
                <a:solidFill>
                  <a:schemeClr val="bg1"/>
                </a:solidFill>
              </a:rPr>
              <a:t>Unpacking the Standards</a:t>
            </a:r>
          </a:p>
        </p:txBody>
      </p:sp>
      <p:pic>
        <p:nvPicPr>
          <p:cNvPr id="3" name="Picture 2">
            <a:extLst>
              <a:ext uri="{FF2B5EF4-FFF2-40B4-BE49-F238E27FC236}">
                <a16:creationId xmlns:a16="http://schemas.microsoft.com/office/drawing/2014/main" id="{FF5ACE19-058C-4F6B-83F6-570F50703D76}"/>
              </a:ext>
            </a:extLst>
          </p:cNvPr>
          <p:cNvPicPr>
            <a:picLocks noChangeAspect="1"/>
          </p:cNvPicPr>
          <p:nvPr/>
        </p:nvPicPr>
        <p:blipFill>
          <a:blip r:embed="rId3"/>
          <a:stretch>
            <a:fillRect/>
          </a:stretch>
        </p:blipFill>
        <p:spPr>
          <a:xfrm>
            <a:off x="185737" y="1371600"/>
            <a:ext cx="8772525" cy="3858332"/>
          </a:xfrm>
          <a:prstGeom prst="rect">
            <a:avLst/>
          </a:prstGeom>
        </p:spPr>
      </p:pic>
    </p:spTree>
    <p:extLst>
      <p:ext uri="{BB962C8B-B14F-4D97-AF65-F5344CB8AC3E}">
        <p14:creationId xmlns:p14="http://schemas.microsoft.com/office/powerpoint/2010/main" val="1509232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6F1D-D380-442A-98CB-C0DF028FB8E2}"/>
              </a:ext>
            </a:extLst>
          </p:cNvPr>
          <p:cNvSpPr>
            <a:spLocks noGrp="1"/>
          </p:cNvSpPr>
          <p:nvPr>
            <p:ph type="title"/>
          </p:nvPr>
        </p:nvSpPr>
        <p:spPr>
          <a:xfrm>
            <a:off x="1524000" y="0"/>
            <a:ext cx="7467600" cy="1143000"/>
          </a:xfrm>
        </p:spPr>
        <p:txBody>
          <a:bodyPr/>
          <a:lstStyle/>
          <a:p>
            <a:pPr algn="r"/>
            <a:r>
              <a:rPr lang="en-US" dirty="0">
                <a:solidFill>
                  <a:schemeClr val="bg1"/>
                </a:solidFill>
              </a:rPr>
              <a:t>Essential ??s/Big Ideas</a:t>
            </a:r>
          </a:p>
        </p:txBody>
      </p:sp>
      <p:pic>
        <p:nvPicPr>
          <p:cNvPr id="5" name="Picture 4">
            <a:extLst>
              <a:ext uri="{FF2B5EF4-FFF2-40B4-BE49-F238E27FC236}">
                <a16:creationId xmlns:a16="http://schemas.microsoft.com/office/drawing/2014/main" id="{7458D11D-64E4-4729-81B9-C353FB3AD318}"/>
              </a:ext>
            </a:extLst>
          </p:cNvPr>
          <p:cNvPicPr>
            <a:picLocks noChangeAspect="1"/>
          </p:cNvPicPr>
          <p:nvPr/>
        </p:nvPicPr>
        <p:blipFill>
          <a:blip r:embed="rId3"/>
          <a:stretch>
            <a:fillRect/>
          </a:stretch>
        </p:blipFill>
        <p:spPr>
          <a:xfrm>
            <a:off x="247849" y="1676400"/>
            <a:ext cx="8743751" cy="3700462"/>
          </a:xfrm>
          <a:prstGeom prst="rect">
            <a:avLst/>
          </a:prstGeom>
        </p:spPr>
      </p:pic>
    </p:spTree>
    <p:extLst>
      <p:ext uri="{BB962C8B-B14F-4D97-AF65-F5344CB8AC3E}">
        <p14:creationId xmlns:p14="http://schemas.microsoft.com/office/powerpoint/2010/main" val="1229546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8A4E-5BB8-4D9C-8462-893EEC4BD546}"/>
              </a:ext>
            </a:extLst>
          </p:cNvPr>
          <p:cNvSpPr>
            <a:spLocks noGrp="1"/>
          </p:cNvSpPr>
          <p:nvPr>
            <p:ph type="title"/>
          </p:nvPr>
        </p:nvSpPr>
        <p:spPr>
          <a:xfrm>
            <a:off x="685800" y="0"/>
            <a:ext cx="8229600" cy="1143000"/>
          </a:xfrm>
        </p:spPr>
        <p:txBody>
          <a:bodyPr/>
          <a:lstStyle/>
          <a:p>
            <a:pPr algn="r"/>
            <a:r>
              <a:rPr lang="en-US" dirty="0">
                <a:solidFill>
                  <a:schemeClr val="bg1"/>
                </a:solidFill>
              </a:rPr>
              <a:t>Learning Progressions</a:t>
            </a:r>
          </a:p>
        </p:txBody>
      </p:sp>
      <p:pic>
        <p:nvPicPr>
          <p:cNvPr id="3" name="Picture 2">
            <a:extLst>
              <a:ext uri="{FF2B5EF4-FFF2-40B4-BE49-F238E27FC236}">
                <a16:creationId xmlns:a16="http://schemas.microsoft.com/office/drawing/2014/main" id="{C7B6F129-FC60-4DE1-95DD-204E4A6B90C2}"/>
              </a:ext>
            </a:extLst>
          </p:cNvPr>
          <p:cNvPicPr>
            <a:picLocks noChangeAspect="1"/>
          </p:cNvPicPr>
          <p:nvPr/>
        </p:nvPicPr>
        <p:blipFill>
          <a:blip r:embed="rId3"/>
          <a:stretch>
            <a:fillRect/>
          </a:stretch>
        </p:blipFill>
        <p:spPr>
          <a:xfrm>
            <a:off x="682256" y="1134140"/>
            <a:ext cx="7915275" cy="2867025"/>
          </a:xfrm>
          <a:prstGeom prst="rect">
            <a:avLst/>
          </a:prstGeom>
        </p:spPr>
      </p:pic>
      <p:pic>
        <p:nvPicPr>
          <p:cNvPr id="4" name="Picture 3">
            <a:extLst>
              <a:ext uri="{FF2B5EF4-FFF2-40B4-BE49-F238E27FC236}">
                <a16:creationId xmlns:a16="http://schemas.microsoft.com/office/drawing/2014/main" id="{9E9DAE6F-A90D-447F-9A16-706CB1D56B20}"/>
              </a:ext>
            </a:extLst>
          </p:cNvPr>
          <p:cNvPicPr>
            <a:picLocks noChangeAspect="1"/>
          </p:cNvPicPr>
          <p:nvPr/>
        </p:nvPicPr>
        <p:blipFill>
          <a:blip r:embed="rId4"/>
          <a:stretch>
            <a:fillRect/>
          </a:stretch>
        </p:blipFill>
        <p:spPr>
          <a:xfrm>
            <a:off x="652130" y="3886200"/>
            <a:ext cx="7962900" cy="2114550"/>
          </a:xfrm>
          <a:prstGeom prst="rect">
            <a:avLst/>
          </a:prstGeom>
        </p:spPr>
      </p:pic>
    </p:spTree>
    <p:extLst>
      <p:ext uri="{BB962C8B-B14F-4D97-AF65-F5344CB8AC3E}">
        <p14:creationId xmlns:p14="http://schemas.microsoft.com/office/powerpoint/2010/main" val="3535126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A541E-3506-4C23-AEBF-7D6532D8D15C}"/>
              </a:ext>
            </a:extLst>
          </p:cNvPr>
          <p:cNvSpPr txBox="1"/>
          <p:nvPr/>
        </p:nvSpPr>
        <p:spPr>
          <a:xfrm>
            <a:off x="228600" y="2057400"/>
            <a:ext cx="2286000" cy="1477328"/>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Know</a:t>
            </a:r>
          </a:p>
          <a:p>
            <a:pPr marL="285750" indent="-285750">
              <a:buFont typeface="Wingdings" panose="05000000000000000000" pitchFamily="2" charset="2"/>
              <a:buChar char="Ø"/>
            </a:pPr>
            <a:r>
              <a:rPr lang="en-US" sz="2400" dirty="0"/>
              <a:t>Understand</a:t>
            </a:r>
          </a:p>
          <a:p>
            <a:pPr marL="285750" indent="-285750">
              <a:buFont typeface="Wingdings" panose="05000000000000000000" pitchFamily="2" charset="2"/>
              <a:buChar char="Ø"/>
            </a:pPr>
            <a:r>
              <a:rPr lang="en-US" sz="2400" dirty="0"/>
              <a:t>Do</a:t>
            </a:r>
          </a:p>
          <a:p>
            <a:endParaRPr lang="en-US" dirty="0"/>
          </a:p>
        </p:txBody>
      </p:sp>
      <p:pic>
        <p:nvPicPr>
          <p:cNvPr id="3" name="Picture 2">
            <a:extLst>
              <a:ext uri="{FF2B5EF4-FFF2-40B4-BE49-F238E27FC236}">
                <a16:creationId xmlns:a16="http://schemas.microsoft.com/office/drawing/2014/main" id="{1DBFCB86-B069-4FB3-BAC3-D6545044F91C}"/>
              </a:ext>
            </a:extLst>
          </p:cNvPr>
          <p:cNvPicPr>
            <a:picLocks noChangeAspect="1"/>
          </p:cNvPicPr>
          <p:nvPr/>
        </p:nvPicPr>
        <p:blipFill>
          <a:blip r:embed="rId3"/>
          <a:stretch>
            <a:fillRect/>
          </a:stretch>
        </p:blipFill>
        <p:spPr>
          <a:xfrm>
            <a:off x="2160767" y="838200"/>
            <a:ext cx="7008042" cy="5076825"/>
          </a:xfrm>
          <a:prstGeom prst="rect">
            <a:avLst/>
          </a:prstGeom>
        </p:spPr>
      </p:pic>
    </p:spTree>
    <p:extLst>
      <p:ext uri="{BB962C8B-B14F-4D97-AF65-F5344CB8AC3E}">
        <p14:creationId xmlns:p14="http://schemas.microsoft.com/office/powerpoint/2010/main" val="1341394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4602-6166-4E1F-B8B5-3730A9C03B95}"/>
              </a:ext>
            </a:extLst>
          </p:cNvPr>
          <p:cNvSpPr>
            <a:spLocks noGrp="1"/>
          </p:cNvSpPr>
          <p:nvPr>
            <p:ph type="title"/>
          </p:nvPr>
        </p:nvSpPr>
        <p:spPr>
          <a:xfrm>
            <a:off x="914400" y="0"/>
            <a:ext cx="8229600" cy="1143000"/>
          </a:xfrm>
        </p:spPr>
        <p:txBody>
          <a:bodyPr/>
          <a:lstStyle/>
          <a:p>
            <a:pPr algn="r"/>
            <a:r>
              <a:rPr lang="en-US" dirty="0">
                <a:solidFill>
                  <a:schemeClr val="bg1"/>
                </a:solidFill>
              </a:rPr>
              <a:t>Student Friendly---I statements</a:t>
            </a:r>
          </a:p>
        </p:txBody>
      </p:sp>
      <p:pic>
        <p:nvPicPr>
          <p:cNvPr id="4" name="Picture 3">
            <a:extLst>
              <a:ext uri="{FF2B5EF4-FFF2-40B4-BE49-F238E27FC236}">
                <a16:creationId xmlns:a16="http://schemas.microsoft.com/office/drawing/2014/main" id="{7DBF2380-8C8F-41B9-AC13-0D5F3D129A1C}"/>
              </a:ext>
            </a:extLst>
          </p:cNvPr>
          <p:cNvPicPr>
            <a:picLocks noChangeAspect="1"/>
          </p:cNvPicPr>
          <p:nvPr/>
        </p:nvPicPr>
        <p:blipFill>
          <a:blip r:embed="rId3"/>
          <a:stretch>
            <a:fillRect/>
          </a:stretch>
        </p:blipFill>
        <p:spPr>
          <a:xfrm>
            <a:off x="125340" y="1600200"/>
            <a:ext cx="8893319" cy="2819400"/>
          </a:xfrm>
          <a:prstGeom prst="rect">
            <a:avLst/>
          </a:prstGeom>
        </p:spPr>
      </p:pic>
    </p:spTree>
    <p:extLst>
      <p:ext uri="{BB962C8B-B14F-4D97-AF65-F5344CB8AC3E}">
        <p14:creationId xmlns:p14="http://schemas.microsoft.com/office/powerpoint/2010/main" val="2539423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9"/>
          <p:cNvSpPr/>
          <p:nvPr/>
        </p:nvSpPr>
        <p:spPr>
          <a:xfrm>
            <a:off x="703730" y="1611369"/>
            <a:ext cx="7772400" cy="956096"/>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0"/>
              </a:spcBef>
              <a:spcAft>
                <a:spcPts val="0"/>
              </a:spcAft>
              <a:buNone/>
            </a:pPr>
            <a:r>
              <a:rPr lang="en-US" sz="1800" b="1" u="sng">
                <a:solidFill>
                  <a:srgbClr val="953734"/>
                </a:solidFill>
                <a:latin typeface="Cambria"/>
                <a:ea typeface="Cambria"/>
                <a:cs typeface="Cambria"/>
                <a:sym typeface="Cambria"/>
              </a:rPr>
              <a:t>Notable Change 1:   </a:t>
            </a:r>
            <a:r>
              <a:rPr lang="en-US" sz="1800">
                <a:solidFill>
                  <a:srgbClr val="000000"/>
                </a:solidFill>
                <a:latin typeface="Cambria"/>
                <a:ea typeface="Cambria"/>
                <a:cs typeface="Cambria"/>
                <a:sym typeface="Cambria"/>
              </a:rPr>
              <a:t>K-12</a:t>
            </a:r>
            <a:r>
              <a:rPr lang="en-US" sz="1800" b="1">
                <a:solidFill>
                  <a:srgbClr val="000000"/>
                </a:solidFill>
                <a:latin typeface="Cambria"/>
                <a:ea typeface="Cambria"/>
                <a:cs typeface="Cambria"/>
                <a:sym typeface="Cambria"/>
              </a:rPr>
              <a:t> </a:t>
            </a:r>
            <a:r>
              <a:rPr lang="en-US" sz="1800">
                <a:solidFill>
                  <a:srgbClr val="000000"/>
                </a:solidFill>
                <a:latin typeface="Cambria"/>
                <a:ea typeface="Cambria"/>
                <a:cs typeface="Cambria"/>
                <a:sym typeface="Cambria"/>
              </a:rPr>
              <a:t>Reading for Information/Reading for Literacy/Writing—Standard 10</a:t>
            </a:r>
            <a:endParaRPr sz="1800">
              <a:solidFill>
                <a:srgbClr val="000000"/>
              </a:solidFill>
              <a:latin typeface="Arial"/>
              <a:ea typeface="Arial"/>
              <a:cs typeface="Arial"/>
              <a:sym typeface="Arial"/>
            </a:endParaRPr>
          </a:p>
          <a:p>
            <a:pPr marL="342900" marR="0" lvl="0" indent="-342900" algn="l" rtl="0">
              <a:lnSpc>
                <a:spcPct val="115000"/>
              </a:lnSpc>
              <a:spcBef>
                <a:spcPts val="0"/>
              </a:spcBef>
              <a:spcAft>
                <a:spcPts val="0"/>
              </a:spcAft>
              <a:buClr>
                <a:srgbClr val="000000"/>
              </a:buClr>
              <a:buSzPts val="1400"/>
              <a:buFont typeface="Noto Sans Symbols"/>
              <a:buChar char="∙"/>
            </a:pPr>
            <a:r>
              <a:rPr lang="en-US" sz="1400" b="1">
                <a:solidFill>
                  <a:srgbClr val="000000"/>
                </a:solidFill>
                <a:latin typeface="Cambria"/>
                <a:ea typeface="Cambria"/>
                <a:cs typeface="Cambria"/>
                <a:sym typeface="Cambria"/>
              </a:rPr>
              <a:t>“Self-selected texts and topics”</a:t>
            </a:r>
            <a:r>
              <a:rPr lang="en-US" sz="1400">
                <a:solidFill>
                  <a:srgbClr val="000000"/>
                </a:solidFill>
                <a:latin typeface="Cambria"/>
                <a:ea typeface="Cambria"/>
                <a:cs typeface="Cambria"/>
                <a:sym typeface="Cambria"/>
              </a:rPr>
              <a:t>-- an essential component of lifelong literacy</a:t>
            </a:r>
            <a:endParaRPr sz="1800">
              <a:solidFill>
                <a:srgbClr val="000000"/>
              </a:solidFill>
              <a:latin typeface="Arial"/>
              <a:ea typeface="Arial"/>
              <a:cs typeface="Arial"/>
              <a:sym typeface="Arial"/>
            </a:endParaRPr>
          </a:p>
        </p:txBody>
      </p:sp>
      <p:sp>
        <p:nvSpPr>
          <p:cNvPr id="285" name="Google Shape;285;p9"/>
          <p:cNvSpPr/>
          <p:nvPr/>
        </p:nvSpPr>
        <p:spPr>
          <a:xfrm>
            <a:off x="730624" y="2852993"/>
            <a:ext cx="7086600" cy="95609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1800" i="1">
                <a:solidFill>
                  <a:srgbClr val="000000"/>
                </a:solidFill>
                <a:latin typeface="Cambria"/>
                <a:ea typeface="Cambria"/>
                <a:cs typeface="Cambria"/>
                <a:sym typeface="Cambria"/>
              </a:rPr>
              <a:t>      </a:t>
            </a:r>
            <a:r>
              <a:rPr lang="en-US" sz="1800" b="1" u="sng">
                <a:solidFill>
                  <a:srgbClr val="953734"/>
                </a:solidFill>
                <a:latin typeface="Cambria"/>
                <a:ea typeface="Cambria"/>
                <a:cs typeface="Cambria"/>
                <a:sym typeface="Cambria"/>
              </a:rPr>
              <a:t>Notable Change 2</a:t>
            </a:r>
            <a:r>
              <a:rPr lang="en-US" sz="1800" u="sng">
                <a:solidFill>
                  <a:srgbClr val="953734"/>
                </a:solidFill>
                <a:latin typeface="Cambria"/>
                <a:ea typeface="Cambria"/>
                <a:cs typeface="Cambria"/>
                <a:sym typeface="Cambria"/>
              </a:rPr>
              <a:t>:   </a:t>
            </a:r>
            <a:r>
              <a:rPr lang="en-US" sz="1800">
                <a:solidFill>
                  <a:srgbClr val="000000"/>
                </a:solidFill>
                <a:latin typeface="Cambria"/>
                <a:ea typeface="Cambria"/>
                <a:cs typeface="Cambria"/>
                <a:sym typeface="Cambria"/>
              </a:rPr>
              <a:t>K-4 Language Standards address handwriting progressions</a:t>
            </a:r>
            <a:endParaRPr sz="1800">
              <a:solidFill>
                <a:srgbClr val="000000"/>
              </a:solidFill>
              <a:latin typeface="Cambria"/>
              <a:ea typeface="Cambria"/>
              <a:cs typeface="Cambria"/>
              <a:sym typeface="Cambria"/>
            </a:endParaRPr>
          </a:p>
          <a:p>
            <a:pPr marL="342900" marR="0" lvl="0" indent="-342900" algn="l" rtl="0">
              <a:lnSpc>
                <a:spcPct val="115000"/>
              </a:lnSpc>
              <a:spcBef>
                <a:spcPts val="0"/>
              </a:spcBef>
              <a:spcAft>
                <a:spcPts val="0"/>
              </a:spcAft>
              <a:buClr>
                <a:srgbClr val="000000"/>
              </a:buClr>
              <a:buSzPts val="1400"/>
              <a:buFont typeface="Noto Sans Symbols"/>
              <a:buChar char="∙"/>
            </a:pPr>
            <a:r>
              <a:rPr lang="en-US" sz="1400" b="1">
                <a:solidFill>
                  <a:srgbClr val="000000"/>
                </a:solidFill>
                <a:latin typeface="Cambria"/>
                <a:ea typeface="Cambria"/>
                <a:cs typeface="Cambria"/>
                <a:sym typeface="Cambria"/>
              </a:rPr>
              <a:t>k-4 vertical handwriting</a:t>
            </a:r>
            <a:r>
              <a:rPr lang="en-US" sz="1400">
                <a:solidFill>
                  <a:srgbClr val="000000"/>
                </a:solidFill>
                <a:latin typeface="Cambria"/>
                <a:ea typeface="Cambria"/>
                <a:cs typeface="Cambria"/>
                <a:sym typeface="Cambria"/>
              </a:rPr>
              <a:t>  language and progression added to Language Standards </a:t>
            </a:r>
            <a:endParaRPr sz="1400">
              <a:solidFill>
                <a:srgbClr val="000000"/>
              </a:solidFill>
              <a:latin typeface="Cambria"/>
              <a:ea typeface="Cambria"/>
              <a:cs typeface="Cambria"/>
              <a:sym typeface="Cambria"/>
            </a:endParaRPr>
          </a:p>
        </p:txBody>
      </p:sp>
      <p:sp>
        <p:nvSpPr>
          <p:cNvPr id="286" name="Google Shape;286;p9"/>
          <p:cNvSpPr/>
          <p:nvPr/>
        </p:nvSpPr>
        <p:spPr>
          <a:xfrm>
            <a:off x="681318" y="4005007"/>
            <a:ext cx="8305800" cy="115724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3200">
                <a:solidFill>
                  <a:srgbClr val="000000"/>
                </a:solidFill>
                <a:latin typeface="Cambria"/>
                <a:ea typeface="Cambria"/>
                <a:cs typeface="Cambria"/>
                <a:sym typeface="Cambria"/>
              </a:rPr>
              <a:t>   </a:t>
            </a:r>
            <a:r>
              <a:rPr lang="en-US" sz="1800" b="1" u="sng">
                <a:solidFill>
                  <a:srgbClr val="953734"/>
                </a:solidFill>
                <a:latin typeface="Cambria"/>
                <a:ea typeface="Cambria"/>
                <a:cs typeface="Cambria"/>
                <a:sym typeface="Cambria"/>
              </a:rPr>
              <a:t>Notable Change 3:   </a:t>
            </a:r>
            <a:r>
              <a:rPr lang="en-US" sz="1800">
                <a:solidFill>
                  <a:srgbClr val="000000"/>
                </a:solidFill>
                <a:latin typeface="Cambria"/>
                <a:ea typeface="Cambria"/>
                <a:cs typeface="Cambria"/>
                <a:sym typeface="Cambria"/>
              </a:rPr>
              <a:t>6-12 Standards for Literacy in other content areas </a:t>
            </a:r>
            <a:r>
              <a:rPr lang="en-US" sz="1600">
                <a:solidFill>
                  <a:srgbClr val="000000"/>
                </a:solidFill>
                <a:latin typeface="Cambria"/>
                <a:ea typeface="Cambria"/>
                <a:cs typeface="Cambria"/>
                <a:sym typeface="Cambria"/>
              </a:rPr>
              <a:t>(Science, History, Technical Subjects)</a:t>
            </a:r>
            <a:endParaRPr sz="1600">
              <a:solidFill>
                <a:srgbClr val="000000"/>
              </a:solidFill>
              <a:latin typeface="Cambria"/>
              <a:ea typeface="Cambria"/>
              <a:cs typeface="Cambria"/>
              <a:sym typeface="Cambria"/>
            </a:endParaRPr>
          </a:p>
          <a:p>
            <a:pPr marL="342900" marR="0" lvl="0" indent="-342900" algn="l" rtl="0">
              <a:spcBef>
                <a:spcPts val="0"/>
              </a:spcBef>
              <a:spcAft>
                <a:spcPts val="0"/>
              </a:spcAft>
              <a:buClr>
                <a:srgbClr val="000000"/>
              </a:buClr>
              <a:buSzPts val="1400"/>
              <a:buFont typeface="Noto Sans Symbols"/>
              <a:buChar char="∙"/>
            </a:pPr>
            <a:r>
              <a:rPr lang="en-US" sz="1400" b="1">
                <a:solidFill>
                  <a:srgbClr val="000000"/>
                </a:solidFill>
                <a:latin typeface="Cambria"/>
                <a:ea typeface="Cambria"/>
                <a:cs typeface="Cambria"/>
                <a:sym typeface="Cambria"/>
              </a:rPr>
              <a:t>Additional language </a:t>
            </a:r>
            <a:r>
              <a:rPr lang="en-US" sz="1400">
                <a:solidFill>
                  <a:srgbClr val="000000"/>
                </a:solidFill>
                <a:latin typeface="Cambria"/>
                <a:ea typeface="Cambria"/>
                <a:cs typeface="Cambria"/>
                <a:sym typeface="Cambria"/>
              </a:rPr>
              <a:t>proposed to improve rigor of expected skills </a:t>
            </a:r>
            <a:endParaRPr sz="1400">
              <a:solidFill>
                <a:srgbClr val="000000"/>
              </a:solidFill>
              <a:latin typeface="Arial"/>
              <a:ea typeface="Arial"/>
              <a:cs typeface="Arial"/>
              <a:sym typeface="Arial"/>
            </a:endParaRPr>
          </a:p>
        </p:txBody>
      </p:sp>
      <p:sp>
        <p:nvSpPr>
          <p:cNvPr id="287" name="Google Shape;287;p9"/>
          <p:cNvSpPr txBox="1"/>
          <p:nvPr/>
        </p:nvSpPr>
        <p:spPr>
          <a:xfrm>
            <a:off x="1219200" y="6550225"/>
            <a:ext cx="64008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538CD5"/>
                </a:solidFill>
                <a:latin typeface="Cambria"/>
                <a:ea typeface="Cambria"/>
                <a:cs typeface="Cambria"/>
                <a:sym typeface="Cambria"/>
              </a:rPr>
              <a:t>http://doe.sd.gov/ContentStandards/ELA-review.aspx</a:t>
            </a:r>
            <a:endParaRPr/>
          </a:p>
        </p:txBody>
      </p:sp>
      <p:pic>
        <p:nvPicPr>
          <p:cNvPr id="288" name="Google Shape;288;p9" descr="http://meds.queensu.ca/assets/Question%20Mark.jpg"/>
          <p:cNvPicPr preferRelativeResize="0"/>
          <p:nvPr/>
        </p:nvPicPr>
        <p:blipFill rotWithShape="1">
          <a:blip r:embed="rId3">
            <a:alphaModFix/>
          </a:blip>
          <a:srcRect/>
          <a:stretch/>
        </p:blipFill>
        <p:spPr>
          <a:xfrm>
            <a:off x="7924800" y="5562600"/>
            <a:ext cx="825788" cy="83404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17F6-4664-40B0-84B9-E902F586574A}"/>
              </a:ext>
            </a:extLst>
          </p:cNvPr>
          <p:cNvSpPr>
            <a:spLocks noGrp="1"/>
          </p:cNvSpPr>
          <p:nvPr>
            <p:ph type="title"/>
          </p:nvPr>
        </p:nvSpPr>
        <p:spPr>
          <a:xfrm>
            <a:off x="2819400" y="152400"/>
            <a:ext cx="6172199" cy="609600"/>
          </a:xfrm>
        </p:spPr>
        <p:txBody>
          <a:bodyPr/>
          <a:lstStyle/>
          <a:p>
            <a:pPr algn="r"/>
            <a:r>
              <a:rPr lang="en-US" dirty="0">
                <a:solidFill>
                  <a:schemeClr val="bg1"/>
                </a:solidFill>
              </a:rPr>
              <a:t>Key Vocabulary</a:t>
            </a:r>
          </a:p>
        </p:txBody>
      </p:sp>
      <p:pic>
        <p:nvPicPr>
          <p:cNvPr id="4" name="Picture 3">
            <a:extLst>
              <a:ext uri="{FF2B5EF4-FFF2-40B4-BE49-F238E27FC236}">
                <a16:creationId xmlns:a16="http://schemas.microsoft.com/office/drawing/2014/main" id="{2B36E35C-267C-488C-8005-39247AEA1596}"/>
              </a:ext>
            </a:extLst>
          </p:cNvPr>
          <p:cNvPicPr>
            <a:picLocks noChangeAspect="1"/>
          </p:cNvPicPr>
          <p:nvPr/>
        </p:nvPicPr>
        <p:blipFill>
          <a:blip r:embed="rId3"/>
          <a:stretch>
            <a:fillRect/>
          </a:stretch>
        </p:blipFill>
        <p:spPr>
          <a:xfrm>
            <a:off x="228600" y="1828800"/>
            <a:ext cx="8762999" cy="2409825"/>
          </a:xfrm>
          <a:prstGeom prst="rect">
            <a:avLst/>
          </a:prstGeom>
        </p:spPr>
      </p:pic>
    </p:spTree>
    <p:extLst>
      <p:ext uri="{BB962C8B-B14F-4D97-AF65-F5344CB8AC3E}">
        <p14:creationId xmlns:p14="http://schemas.microsoft.com/office/powerpoint/2010/main" val="824977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4A291-B53D-4B95-9288-DE8DD4E92641}"/>
              </a:ext>
            </a:extLst>
          </p:cNvPr>
          <p:cNvSpPr>
            <a:spLocks noGrp="1"/>
          </p:cNvSpPr>
          <p:nvPr>
            <p:ph type="title"/>
          </p:nvPr>
        </p:nvSpPr>
        <p:spPr>
          <a:xfrm>
            <a:off x="879764" y="0"/>
            <a:ext cx="8229600" cy="1143000"/>
          </a:xfrm>
        </p:spPr>
        <p:txBody>
          <a:bodyPr/>
          <a:lstStyle/>
          <a:p>
            <a:pPr algn="r"/>
            <a:r>
              <a:rPr lang="en-US" dirty="0">
                <a:solidFill>
                  <a:schemeClr val="bg1"/>
                </a:solidFill>
              </a:rPr>
              <a:t>Relevance &amp; Application</a:t>
            </a:r>
          </a:p>
        </p:txBody>
      </p:sp>
      <p:pic>
        <p:nvPicPr>
          <p:cNvPr id="4" name="Picture 3">
            <a:extLst>
              <a:ext uri="{FF2B5EF4-FFF2-40B4-BE49-F238E27FC236}">
                <a16:creationId xmlns:a16="http://schemas.microsoft.com/office/drawing/2014/main" id="{FA321040-87F2-4551-991B-749EB73919EE}"/>
              </a:ext>
            </a:extLst>
          </p:cNvPr>
          <p:cNvPicPr>
            <a:picLocks noChangeAspect="1"/>
          </p:cNvPicPr>
          <p:nvPr/>
        </p:nvPicPr>
        <p:blipFill>
          <a:blip r:embed="rId3"/>
          <a:stretch>
            <a:fillRect/>
          </a:stretch>
        </p:blipFill>
        <p:spPr>
          <a:xfrm>
            <a:off x="159688" y="1524000"/>
            <a:ext cx="8824624" cy="3663653"/>
          </a:xfrm>
          <a:prstGeom prst="rect">
            <a:avLst/>
          </a:prstGeom>
        </p:spPr>
      </p:pic>
    </p:spTree>
    <p:extLst>
      <p:ext uri="{BB962C8B-B14F-4D97-AF65-F5344CB8AC3E}">
        <p14:creationId xmlns:p14="http://schemas.microsoft.com/office/powerpoint/2010/main" val="2383888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9"/>
          <p:cNvSpPr txBox="1">
            <a:spLocks noGrp="1"/>
          </p:cNvSpPr>
          <p:nvPr>
            <p:ph type="title"/>
          </p:nvPr>
        </p:nvSpPr>
        <p:spPr>
          <a:xfrm>
            <a:off x="5410200" y="274639"/>
            <a:ext cx="3276600" cy="63976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Resources</a:t>
            </a:r>
            <a:endParaRPr/>
          </a:p>
        </p:txBody>
      </p:sp>
      <p:graphicFrame>
        <p:nvGraphicFramePr>
          <p:cNvPr id="2" name="Table 1">
            <a:extLst>
              <a:ext uri="{FF2B5EF4-FFF2-40B4-BE49-F238E27FC236}">
                <a16:creationId xmlns:a16="http://schemas.microsoft.com/office/drawing/2014/main" id="{36105A1F-919F-43F8-8409-F3E1524E393A}"/>
              </a:ext>
            </a:extLst>
          </p:cNvPr>
          <p:cNvGraphicFramePr>
            <a:graphicFrameLocks noGrp="1"/>
          </p:cNvGraphicFramePr>
          <p:nvPr/>
        </p:nvGraphicFramePr>
        <p:xfrm>
          <a:off x="363070" y="1376065"/>
          <a:ext cx="8417860" cy="5020998"/>
        </p:xfrm>
        <a:graphic>
          <a:graphicData uri="http://schemas.openxmlformats.org/drawingml/2006/table">
            <a:tbl>
              <a:tblPr/>
              <a:tblGrid>
                <a:gridCol w="4208930">
                  <a:extLst>
                    <a:ext uri="{9D8B030D-6E8A-4147-A177-3AD203B41FA5}">
                      <a16:colId xmlns:a16="http://schemas.microsoft.com/office/drawing/2014/main" val="3759003338"/>
                    </a:ext>
                  </a:extLst>
                </a:gridCol>
                <a:gridCol w="4208930">
                  <a:extLst>
                    <a:ext uri="{9D8B030D-6E8A-4147-A177-3AD203B41FA5}">
                      <a16:colId xmlns:a16="http://schemas.microsoft.com/office/drawing/2014/main" val="1773142819"/>
                    </a:ext>
                  </a:extLst>
                </a:gridCol>
              </a:tblGrid>
              <a:tr h="364218">
                <a:tc gridSpan="2">
                  <a:txBody>
                    <a:bodyPr/>
                    <a:lstStyle/>
                    <a:p>
                      <a:pPr algn="l" fontAlgn="b"/>
                      <a:r>
                        <a:rPr lang="en-US" sz="1300" b="1" dirty="0">
                          <a:solidFill>
                            <a:srgbClr val="FFFFFF"/>
                          </a:solidFill>
                          <a:effectLst/>
                        </a:rPr>
                        <a:t>Unpacked Standards Toolkit Resources</a:t>
                      </a:r>
                    </a:p>
                  </a:txBody>
                  <a:tcPr marL="56324" marR="56324" marT="56324" marB="56324"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22C5"/>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676767"/>
                    </a:solidFill>
                  </a:tcPr>
                </a:tc>
                <a:tc hMerge="1">
                  <a:txBody>
                    <a:bodyPr/>
                    <a:lstStyle/>
                    <a:p>
                      <a:endParaRPr lang="en-US"/>
                    </a:p>
                  </a:txBody>
                  <a:tcPr/>
                </a:tc>
                <a:extLst>
                  <a:ext uri="{0D108BD9-81ED-4DB2-BD59-A6C34878D82A}">
                    <a16:rowId xmlns:a16="http://schemas.microsoft.com/office/drawing/2014/main" val="3843497463"/>
                  </a:ext>
                </a:extLst>
              </a:tr>
              <a:tr h="364218">
                <a:tc>
                  <a:txBody>
                    <a:bodyPr/>
                    <a:lstStyle/>
                    <a:p>
                      <a:pPr algn="l" fontAlgn="t"/>
                      <a:r>
                        <a:rPr lang="en-US" sz="1300" b="1" dirty="0">
                          <a:effectLst/>
                        </a:rPr>
                        <a:t>Toolkit</a:t>
                      </a:r>
                      <a:endParaRPr lang="en-US" sz="1300" dirty="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300">
                          <a:solidFill>
                            <a:schemeClr val="accent2">
                              <a:lumMod val="50000"/>
                            </a:schemeClr>
                          </a:solidFill>
                          <a:effectLst/>
                        </a:rPr>
                        <a:t>Unpacked Toolkit Power Point</a:t>
                      </a: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104972113"/>
                  </a:ext>
                </a:extLst>
              </a:tr>
              <a:tr h="598357">
                <a:tc>
                  <a:txBody>
                    <a:bodyPr/>
                    <a:lstStyle/>
                    <a:p>
                      <a:pPr algn="l" fontAlgn="t"/>
                      <a:r>
                        <a:rPr lang="en-US" sz="1300" b="1">
                          <a:effectLst/>
                        </a:rPr>
                        <a:t>15 Minute Activity Options</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300">
                          <a:solidFill>
                            <a:schemeClr val="accent2">
                              <a:lumMod val="50000"/>
                            </a:schemeClr>
                          </a:solidFill>
                          <a:effectLst/>
                        </a:rPr>
                        <a:t>Scavenger Hunt </a:t>
                      </a:r>
                      <a:br>
                        <a:rPr lang="en-US" sz="1300">
                          <a:solidFill>
                            <a:schemeClr val="accent2">
                              <a:lumMod val="50000"/>
                            </a:schemeClr>
                          </a:solidFill>
                          <a:effectLst/>
                        </a:rPr>
                      </a:br>
                      <a:r>
                        <a:rPr lang="en-US" sz="1300">
                          <a:solidFill>
                            <a:schemeClr val="accent2">
                              <a:lumMod val="50000"/>
                            </a:schemeClr>
                          </a:solidFill>
                          <a:effectLst/>
                        </a:rPr>
                        <a:t>Strike-Through Documents</a:t>
                      </a: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645958520"/>
                  </a:ext>
                </a:extLst>
              </a:tr>
              <a:tr h="1066636">
                <a:tc>
                  <a:txBody>
                    <a:bodyPr/>
                    <a:lstStyle/>
                    <a:p>
                      <a:pPr algn="l" fontAlgn="t"/>
                      <a:r>
                        <a:rPr lang="en-US" sz="1300" b="1">
                          <a:effectLst/>
                        </a:rPr>
                        <a:t>Articles/Activities</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300" u="none" strike="noStrike">
                          <a:solidFill>
                            <a:schemeClr val="accent2">
                              <a:lumMod val="50000"/>
                            </a:schemeClr>
                          </a:solidFill>
                          <a:effectLst/>
                          <a:hlinkClick r:id="rId3">
                            <a:extLst>
                              <a:ext uri="{A12FA001-AC4F-418D-AE19-62706E023703}">
                                <ahyp:hlinkClr xmlns:ahyp="http://schemas.microsoft.com/office/drawing/2018/hyperlinkcolor" val="tx"/>
                              </a:ext>
                            </a:extLst>
                          </a:hlinkClick>
                        </a:rPr>
                        <a:t>Is Your Lesson a Grecian Urn? </a:t>
                      </a:r>
                      <a:br>
                        <a:rPr lang="en-US" sz="1300">
                          <a:solidFill>
                            <a:schemeClr val="accent2">
                              <a:lumMod val="50000"/>
                            </a:schemeClr>
                          </a:solidFill>
                          <a:effectLst/>
                        </a:rPr>
                      </a:br>
                      <a:r>
                        <a:rPr lang="en-US" sz="1300" u="none" strike="noStrike">
                          <a:solidFill>
                            <a:schemeClr val="accent2">
                              <a:lumMod val="50000"/>
                            </a:schemeClr>
                          </a:solidFill>
                          <a:effectLst/>
                          <a:hlinkClick r:id="rId4">
                            <a:extLst>
                              <a:ext uri="{A12FA001-AC4F-418D-AE19-62706E023703}">
                                <ahyp:hlinkClr xmlns:ahyp="http://schemas.microsoft.com/office/drawing/2018/hyperlinkcolor" val="tx"/>
                              </a:ext>
                            </a:extLst>
                          </a:hlinkClick>
                        </a:rPr>
                        <a:t>How to Plan Effective Lessons </a:t>
                      </a:r>
                      <a:br>
                        <a:rPr lang="en-US" sz="1300">
                          <a:solidFill>
                            <a:schemeClr val="accent2">
                              <a:lumMod val="50000"/>
                            </a:schemeClr>
                          </a:solidFill>
                          <a:effectLst/>
                        </a:rPr>
                      </a:br>
                      <a:r>
                        <a:rPr lang="en-US" sz="1300" u="none" strike="noStrike">
                          <a:solidFill>
                            <a:schemeClr val="accent2">
                              <a:lumMod val="50000"/>
                            </a:schemeClr>
                          </a:solidFill>
                          <a:effectLst/>
                          <a:hlinkClick r:id="rId5">
                            <a:extLst>
                              <a:ext uri="{A12FA001-AC4F-418D-AE19-62706E023703}">
                                <ahyp:hlinkClr xmlns:ahyp="http://schemas.microsoft.com/office/drawing/2018/hyperlinkcolor" val="tx"/>
                              </a:ext>
                            </a:extLst>
                          </a:hlinkClick>
                        </a:rPr>
                        <a:t>Connect, Extend, Challenge, Chart </a:t>
                      </a:r>
                      <a:br>
                        <a:rPr lang="en-US" sz="1300">
                          <a:solidFill>
                            <a:schemeClr val="accent2">
                              <a:lumMod val="50000"/>
                            </a:schemeClr>
                          </a:solidFill>
                          <a:effectLst/>
                        </a:rPr>
                      </a:br>
                      <a:r>
                        <a:rPr lang="en-US" sz="1300" u="none" strike="noStrike">
                          <a:solidFill>
                            <a:schemeClr val="accent2">
                              <a:lumMod val="50000"/>
                            </a:schemeClr>
                          </a:solidFill>
                          <a:effectLst/>
                          <a:hlinkClick r:id="rId6">
                            <a:extLst>
                              <a:ext uri="{A12FA001-AC4F-418D-AE19-62706E023703}">
                                <ahyp:hlinkClr xmlns:ahyp="http://schemas.microsoft.com/office/drawing/2018/hyperlinkcolor" val="tx"/>
                              </a:ext>
                            </a:extLst>
                          </a:hlinkClick>
                        </a:rPr>
                        <a:t>Chalk Talk Activity</a:t>
                      </a:r>
                      <a:endParaRPr lang="en-US" sz="130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932259029"/>
                  </a:ext>
                </a:extLst>
              </a:tr>
              <a:tr h="832497">
                <a:tc>
                  <a:txBody>
                    <a:bodyPr/>
                    <a:lstStyle/>
                    <a:p>
                      <a:pPr algn="l" fontAlgn="t"/>
                      <a:r>
                        <a:rPr lang="en-US" sz="1300" b="1">
                          <a:effectLst/>
                        </a:rPr>
                        <a:t>Unpacked Example Documents</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300" u="none" strike="noStrike">
                          <a:solidFill>
                            <a:schemeClr val="accent2">
                              <a:lumMod val="50000"/>
                            </a:schemeClr>
                          </a:solidFill>
                          <a:effectLst/>
                          <a:hlinkClick r:id="rId7">
                            <a:extLst>
                              <a:ext uri="{A12FA001-AC4F-418D-AE19-62706E023703}">
                                <ahyp:hlinkClr xmlns:ahyp="http://schemas.microsoft.com/office/drawing/2018/hyperlinkcolor" val="tx"/>
                              </a:ext>
                            </a:extLst>
                          </a:hlinkClick>
                        </a:rPr>
                        <a:t>Grade 7 Reading for Information 7.RL.7 7.RL.8 7.RL.9</a:t>
                      </a:r>
                      <a:r>
                        <a:rPr lang="en-US" sz="1300">
                          <a:solidFill>
                            <a:schemeClr val="accent2">
                              <a:lumMod val="50000"/>
                            </a:schemeClr>
                          </a:solidFill>
                          <a:effectLst/>
                        </a:rPr>
                        <a:t> </a:t>
                      </a:r>
                      <a:br>
                        <a:rPr lang="en-US" sz="1300">
                          <a:solidFill>
                            <a:schemeClr val="accent2">
                              <a:lumMod val="50000"/>
                            </a:schemeClr>
                          </a:solidFill>
                          <a:effectLst/>
                        </a:rPr>
                      </a:br>
                      <a:r>
                        <a:rPr lang="en-US" sz="1300" u="none" strike="noStrike">
                          <a:solidFill>
                            <a:schemeClr val="accent2">
                              <a:lumMod val="50000"/>
                            </a:schemeClr>
                          </a:solidFill>
                          <a:effectLst/>
                          <a:hlinkClick r:id="rId8">
                            <a:extLst>
                              <a:ext uri="{A12FA001-AC4F-418D-AE19-62706E023703}">
                                <ahyp:hlinkClr xmlns:ahyp="http://schemas.microsoft.com/office/drawing/2018/hyperlinkcolor" val="tx"/>
                              </a:ext>
                            </a:extLst>
                          </a:hlinkClick>
                        </a:rPr>
                        <a:t>Grade 11-12 Literacy Standards in Science/Technical Subjects</a:t>
                      </a:r>
                      <a:endParaRPr lang="en-US" sz="130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608258305"/>
                  </a:ext>
                </a:extLst>
              </a:tr>
              <a:tr h="832497">
                <a:tc>
                  <a:txBody>
                    <a:bodyPr/>
                    <a:lstStyle/>
                    <a:p>
                      <a:pPr algn="l" fontAlgn="t"/>
                      <a:r>
                        <a:rPr lang="en-US" sz="1300" b="1">
                          <a:effectLst/>
                        </a:rPr>
                        <a:t>Lesson Planning</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300" u="none" strike="noStrike">
                          <a:solidFill>
                            <a:schemeClr val="accent2">
                              <a:lumMod val="50000"/>
                            </a:schemeClr>
                          </a:solidFill>
                          <a:effectLst/>
                          <a:hlinkClick r:id="rId9">
                            <a:extLst>
                              <a:ext uri="{A12FA001-AC4F-418D-AE19-62706E023703}">
                                <ahyp:hlinkClr xmlns:ahyp="http://schemas.microsoft.com/office/drawing/2018/hyperlinkcolor" val="tx"/>
                              </a:ext>
                            </a:extLst>
                          </a:hlinkClick>
                        </a:rPr>
                        <a:t>Page Lesson Plan Cheat Sheet </a:t>
                      </a:r>
                      <a:br>
                        <a:rPr lang="en-US" sz="1300">
                          <a:solidFill>
                            <a:schemeClr val="accent2">
                              <a:lumMod val="50000"/>
                            </a:schemeClr>
                          </a:solidFill>
                          <a:effectLst/>
                        </a:rPr>
                      </a:br>
                      <a:r>
                        <a:rPr lang="en-US" sz="1300" u="none" strike="noStrike">
                          <a:solidFill>
                            <a:schemeClr val="accent2">
                              <a:lumMod val="50000"/>
                            </a:schemeClr>
                          </a:solidFill>
                          <a:effectLst/>
                          <a:hlinkClick r:id="rId10">
                            <a:extLst>
                              <a:ext uri="{A12FA001-AC4F-418D-AE19-62706E023703}">
                                <ahyp:hlinkClr xmlns:ahyp="http://schemas.microsoft.com/office/drawing/2018/hyperlinkcolor" val="tx"/>
                              </a:ext>
                            </a:extLst>
                          </a:hlinkClick>
                        </a:rPr>
                        <a:t>Webb Level Chart </a:t>
                      </a:r>
                      <a:br>
                        <a:rPr lang="en-US" sz="1300">
                          <a:solidFill>
                            <a:schemeClr val="accent2">
                              <a:lumMod val="50000"/>
                            </a:schemeClr>
                          </a:solidFill>
                          <a:effectLst/>
                        </a:rPr>
                      </a:br>
                      <a:r>
                        <a:rPr lang="en-US" sz="1300" u="none" strike="noStrike">
                          <a:solidFill>
                            <a:schemeClr val="accent2">
                              <a:lumMod val="50000"/>
                            </a:schemeClr>
                          </a:solidFill>
                          <a:effectLst/>
                          <a:hlinkClick r:id="rId11">
                            <a:extLst>
                              <a:ext uri="{A12FA001-AC4F-418D-AE19-62706E023703}">
                                <ahyp:hlinkClr xmlns:ahyp="http://schemas.microsoft.com/office/drawing/2018/hyperlinkcolor" val="tx"/>
                              </a:ext>
                            </a:extLst>
                          </a:hlinkClick>
                        </a:rPr>
                        <a:t>Charlotte Danielson’s Framework for Teaching Smart Card</a:t>
                      </a:r>
                      <a:endParaRPr lang="en-US" sz="130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442671326"/>
                  </a:ext>
                </a:extLst>
              </a:tr>
              <a:tr h="364218">
                <a:tc>
                  <a:txBody>
                    <a:bodyPr/>
                    <a:lstStyle/>
                    <a:p>
                      <a:pPr algn="l" fontAlgn="t"/>
                      <a:r>
                        <a:rPr lang="en-US" sz="1300" b="1">
                          <a:effectLst/>
                        </a:rPr>
                        <a:t>Exit Slip Reflection</a:t>
                      </a:r>
                      <a:endParaRPr lang="en-US" sz="130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300" u="none" strike="noStrike">
                          <a:solidFill>
                            <a:schemeClr val="accent2">
                              <a:lumMod val="50000"/>
                            </a:schemeClr>
                          </a:solidFill>
                          <a:effectLst/>
                          <a:hlinkClick r:id="rId12">
                            <a:extLst>
                              <a:ext uri="{A12FA001-AC4F-418D-AE19-62706E023703}">
                                <ahyp:hlinkClr xmlns:ahyp="http://schemas.microsoft.com/office/drawing/2018/hyperlinkcolor" val="tx"/>
                              </a:ext>
                            </a:extLst>
                          </a:hlinkClick>
                        </a:rPr>
                        <a:t>Wonder-Wish-What’s Next-WooHoo!</a:t>
                      </a:r>
                      <a:endParaRPr lang="en-US" sz="130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887864911"/>
                  </a:ext>
                </a:extLst>
              </a:tr>
              <a:tr h="598357">
                <a:tc>
                  <a:txBody>
                    <a:bodyPr/>
                    <a:lstStyle/>
                    <a:p>
                      <a:pPr algn="l" fontAlgn="t"/>
                      <a:r>
                        <a:rPr lang="en-US" sz="1300" b="1" dirty="0">
                          <a:effectLst/>
                        </a:rPr>
                        <a:t>Accreditation Supports</a:t>
                      </a:r>
                      <a:endParaRPr lang="en-US" sz="1300" dirty="0">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9F9F9"/>
                    </a:solidFill>
                  </a:tcPr>
                </a:tc>
                <a:tc>
                  <a:txBody>
                    <a:bodyPr/>
                    <a:lstStyle/>
                    <a:p>
                      <a:pPr algn="l" fontAlgn="t"/>
                      <a:r>
                        <a:rPr lang="en-US" sz="1300" u="none" strike="noStrike" dirty="0">
                          <a:solidFill>
                            <a:schemeClr val="accent2">
                              <a:lumMod val="50000"/>
                            </a:schemeClr>
                          </a:solidFill>
                          <a:effectLst/>
                          <a:hlinkClick r:id="rId13">
                            <a:extLst>
                              <a:ext uri="{A12FA001-AC4F-418D-AE19-62706E023703}">
                                <ahyp:hlinkClr xmlns:ahyp="http://schemas.microsoft.com/office/drawing/2018/hyperlinkcolor" val="tx"/>
                              </a:ext>
                            </a:extLst>
                          </a:hlinkClick>
                        </a:rPr>
                        <a:t>Q &amp; A for Curriculum Alignment Accreditation Requirements</a:t>
                      </a:r>
                      <a:endParaRPr lang="en-US" sz="1300" dirty="0">
                        <a:solidFill>
                          <a:schemeClr val="accent2">
                            <a:lumMod val="50000"/>
                          </a:schemeClr>
                        </a:solidFill>
                        <a:effectLst/>
                      </a:endParaRPr>
                    </a:p>
                  </a:txBody>
                  <a:tcPr marL="56324" marR="56324" marT="56324" marB="563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9F9F9"/>
                    </a:solidFill>
                  </a:tcPr>
                </a:tc>
                <a:extLst>
                  <a:ext uri="{0D108BD9-81ED-4DB2-BD59-A6C34878D82A}">
                    <a16:rowId xmlns:a16="http://schemas.microsoft.com/office/drawing/2014/main" val="3287815691"/>
                  </a:ext>
                </a:extLst>
              </a:tr>
            </a:tbl>
          </a:graphicData>
        </a:graphic>
      </p:graphicFrame>
      <p:sp>
        <p:nvSpPr>
          <p:cNvPr id="5" name="Rectangle 4">
            <a:extLst>
              <a:ext uri="{FF2B5EF4-FFF2-40B4-BE49-F238E27FC236}">
                <a16:creationId xmlns:a16="http://schemas.microsoft.com/office/drawing/2014/main" id="{ADE8BEE0-D1F7-4233-ABCD-31E9760438E5}"/>
              </a:ext>
            </a:extLst>
          </p:cNvPr>
          <p:cNvSpPr/>
          <p:nvPr/>
        </p:nvSpPr>
        <p:spPr>
          <a:xfrm>
            <a:off x="3379963" y="914400"/>
            <a:ext cx="3527073" cy="461665"/>
          </a:xfrm>
          <a:prstGeom prst="rect">
            <a:avLst/>
          </a:prstGeom>
        </p:spPr>
        <p:txBody>
          <a:bodyPr wrap="square">
            <a:spAutoFit/>
          </a:bodyPr>
          <a:lstStyle/>
          <a:p>
            <a:r>
              <a:rPr lang="en-US" sz="2400" b="1" dirty="0">
                <a:solidFill>
                  <a:schemeClr val="accent2">
                    <a:lumMod val="50000"/>
                  </a:schemeClr>
                </a:solidFill>
                <a:latin typeface="Open Sans"/>
                <a:hlinkClick r:id="rId14" action="ppaction://hlinkfile">
                  <a:extLst>
                    <a:ext uri="{A12FA001-AC4F-418D-AE19-62706E023703}">
                      <ahyp:hlinkClr xmlns:ahyp="http://schemas.microsoft.com/office/drawing/2018/hyperlinkcolor" val="tx"/>
                    </a:ext>
                  </a:extLst>
                </a:hlinkClick>
              </a:rPr>
              <a:t>ELA Resources</a:t>
            </a:r>
            <a:endParaRPr lang="en-US" sz="2400" b="0" i="0" dirty="0">
              <a:solidFill>
                <a:schemeClr val="accent2">
                  <a:lumMod val="50000"/>
                </a:schemeClr>
              </a:solidFill>
              <a:effectLst/>
              <a:latin typeface="Open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CD177E-8AE6-482B-B63D-727EB691CF6E}"/>
              </a:ext>
            </a:extLst>
          </p:cNvPr>
          <p:cNvSpPr txBox="1"/>
          <p:nvPr/>
        </p:nvSpPr>
        <p:spPr>
          <a:xfrm>
            <a:off x="152400" y="1600200"/>
            <a:ext cx="2743200" cy="2554545"/>
          </a:xfrm>
          <a:prstGeom prst="rect">
            <a:avLst/>
          </a:prstGeom>
          <a:noFill/>
        </p:spPr>
        <p:txBody>
          <a:bodyPr wrap="square" rtlCol="0">
            <a:spAutoFit/>
          </a:bodyPr>
          <a:lstStyle/>
          <a:p>
            <a:r>
              <a:rPr lang="en-US" sz="2000" b="1" dirty="0">
                <a:solidFill>
                  <a:schemeClr val="accent2">
                    <a:lumMod val="50000"/>
                  </a:schemeClr>
                </a:solidFill>
              </a:rPr>
              <a:t>Achievement  Level</a:t>
            </a:r>
          </a:p>
          <a:p>
            <a:pPr algn="ctr"/>
            <a:r>
              <a:rPr lang="en-US" sz="2000" b="1" dirty="0">
                <a:solidFill>
                  <a:schemeClr val="accent2">
                    <a:lumMod val="50000"/>
                  </a:schemeClr>
                </a:solidFill>
              </a:rPr>
              <a:t>Descriptors  </a:t>
            </a:r>
          </a:p>
          <a:p>
            <a:pPr algn="ctr"/>
            <a:r>
              <a:rPr lang="en-US" sz="2000" b="1" dirty="0">
                <a:solidFill>
                  <a:schemeClr val="accent2">
                    <a:lumMod val="50000"/>
                  </a:schemeClr>
                </a:solidFill>
              </a:rPr>
              <a:t>(ALD)</a:t>
            </a:r>
          </a:p>
          <a:p>
            <a:pPr algn="ctr"/>
            <a:endParaRPr lang="en-US" sz="2000" b="1" dirty="0">
              <a:solidFill>
                <a:schemeClr val="accent2">
                  <a:lumMod val="50000"/>
                </a:schemeClr>
              </a:solidFill>
            </a:endParaRPr>
          </a:p>
          <a:p>
            <a:pPr algn="ctr"/>
            <a:endParaRPr lang="en-US" sz="2000" b="1" dirty="0">
              <a:solidFill>
                <a:schemeClr val="accent2">
                  <a:lumMod val="50000"/>
                </a:schemeClr>
              </a:solidFill>
            </a:endParaRPr>
          </a:p>
          <a:p>
            <a:pPr marL="342900" indent="-342900">
              <a:buFont typeface="Wingdings" panose="05000000000000000000" pitchFamily="2" charset="2"/>
              <a:buChar char="Ø"/>
            </a:pPr>
            <a:r>
              <a:rPr lang="en-US" sz="2000" b="1" dirty="0">
                <a:solidFill>
                  <a:schemeClr val="accent2">
                    <a:lumMod val="50000"/>
                  </a:schemeClr>
                </a:solidFill>
              </a:rPr>
              <a:t>Clusters</a:t>
            </a:r>
          </a:p>
          <a:p>
            <a:pPr marL="342900" indent="-342900">
              <a:buFont typeface="Wingdings" panose="05000000000000000000" pitchFamily="2" charset="2"/>
              <a:buChar char="Ø"/>
            </a:pPr>
            <a:r>
              <a:rPr lang="en-US" sz="2000" b="1" dirty="0">
                <a:solidFill>
                  <a:schemeClr val="accent2">
                    <a:lumMod val="50000"/>
                  </a:schemeClr>
                </a:solidFill>
              </a:rPr>
              <a:t>Level Differentiation</a:t>
            </a:r>
          </a:p>
          <a:p>
            <a:pPr marL="342900" indent="-342900">
              <a:buFont typeface="Wingdings" panose="05000000000000000000" pitchFamily="2" charset="2"/>
              <a:buChar char="Ø"/>
            </a:pPr>
            <a:r>
              <a:rPr lang="en-US" sz="2000" b="1" dirty="0">
                <a:solidFill>
                  <a:schemeClr val="accent2">
                    <a:lumMod val="50000"/>
                  </a:schemeClr>
                </a:solidFill>
              </a:rPr>
              <a:t>Skills for Assessing</a:t>
            </a:r>
          </a:p>
        </p:txBody>
      </p:sp>
      <p:pic>
        <p:nvPicPr>
          <p:cNvPr id="2" name="Picture 1">
            <a:extLst>
              <a:ext uri="{FF2B5EF4-FFF2-40B4-BE49-F238E27FC236}">
                <a16:creationId xmlns:a16="http://schemas.microsoft.com/office/drawing/2014/main" id="{BCC4D11A-FB49-4C71-B5D7-CC0371CB0080}"/>
              </a:ext>
            </a:extLst>
          </p:cNvPr>
          <p:cNvPicPr>
            <a:picLocks noChangeAspect="1"/>
          </p:cNvPicPr>
          <p:nvPr/>
        </p:nvPicPr>
        <p:blipFill>
          <a:blip r:embed="rId3"/>
          <a:stretch>
            <a:fillRect/>
          </a:stretch>
        </p:blipFill>
        <p:spPr>
          <a:xfrm>
            <a:off x="3015014" y="230444"/>
            <a:ext cx="6128986" cy="6322755"/>
          </a:xfrm>
          <a:prstGeom prst="rect">
            <a:avLst/>
          </a:prstGeom>
        </p:spPr>
      </p:pic>
    </p:spTree>
    <p:extLst>
      <p:ext uri="{BB962C8B-B14F-4D97-AF65-F5344CB8AC3E}">
        <p14:creationId xmlns:p14="http://schemas.microsoft.com/office/powerpoint/2010/main" val="1301239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62"/>
          <p:cNvPicPr preferRelativeResize="0">
            <a:picLocks noGrp="1"/>
          </p:cNvPicPr>
          <p:nvPr>
            <p:ph type="body" idx="1"/>
          </p:nvPr>
        </p:nvPicPr>
        <p:blipFill rotWithShape="1">
          <a:blip r:embed="rId3">
            <a:alphaModFix/>
          </a:blip>
          <a:srcRect/>
          <a:stretch/>
        </p:blipFill>
        <p:spPr>
          <a:xfrm>
            <a:off x="1905000" y="914400"/>
            <a:ext cx="5105400" cy="5562873"/>
          </a:xfrm>
          <a:prstGeom prst="rect">
            <a:avLst/>
          </a:prstGeom>
          <a:noFill/>
          <a:ln>
            <a:noFill/>
          </a:ln>
        </p:spPr>
      </p:pic>
      <p:sp>
        <p:nvSpPr>
          <p:cNvPr id="2" name="Arrow: Right 1">
            <a:extLst>
              <a:ext uri="{FF2B5EF4-FFF2-40B4-BE49-F238E27FC236}">
                <a16:creationId xmlns:a16="http://schemas.microsoft.com/office/drawing/2014/main" id="{ACD66039-6853-4DB9-A157-7AAB66E5E24F}"/>
              </a:ext>
            </a:extLst>
          </p:cNvPr>
          <p:cNvSpPr/>
          <p:nvPr/>
        </p:nvSpPr>
        <p:spPr>
          <a:xfrm rot="8008619">
            <a:off x="5994108" y="1710745"/>
            <a:ext cx="1330768" cy="921288"/>
          </a:xfrm>
          <a:prstGeom prst="rightArrow">
            <a:avLst/>
          </a:prstGeom>
          <a:solidFill>
            <a:srgbClr val="4D1E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3"/>
          <p:cNvSpPr txBox="1">
            <a:spLocks noGrp="1"/>
          </p:cNvSpPr>
          <p:nvPr>
            <p:ph type="title"/>
          </p:nvPr>
        </p:nvSpPr>
        <p:spPr>
          <a:xfrm>
            <a:off x="2362200" y="274639"/>
            <a:ext cx="6324600" cy="4571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Questions to Ponder</a:t>
            </a:r>
            <a:endParaRPr/>
          </a:p>
        </p:txBody>
      </p:sp>
      <p:sp>
        <p:nvSpPr>
          <p:cNvPr id="747" name="Google Shape;747;p63"/>
          <p:cNvSpPr txBox="1">
            <a:spLocks noGrp="1"/>
          </p:cNvSpPr>
          <p:nvPr>
            <p:ph type="body" idx="1"/>
          </p:nvPr>
        </p:nvSpPr>
        <p:spPr>
          <a:xfrm>
            <a:off x="571500" y="1828799"/>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None/>
            </a:pPr>
            <a:r>
              <a:rPr lang="en-US" sz="2000" b="1" u="sng">
                <a:latin typeface="Cambria"/>
                <a:ea typeface="Cambria"/>
                <a:cs typeface="Cambria"/>
                <a:sym typeface="Cambria"/>
              </a:rPr>
              <a:t>Essential Question #1:</a:t>
            </a:r>
            <a:endParaRPr/>
          </a:p>
          <a:p>
            <a:pPr marL="0" lvl="0" indent="0" algn="l" rtl="0">
              <a:spcBef>
                <a:spcPts val="400"/>
              </a:spcBef>
              <a:spcAft>
                <a:spcPts val="0"/>
              </a:spcAft>
              <a:buClr>
                <a:schemeClr val="dk1"/>
              </a:buClr>
              <a:buSzPts val="2000"/>
              <a:buNone/>
            </a:pPr>
            <a:r>
              <a:rPr lang="en-US" sz="2000">
                <a:latin typeface="Cambria"/>
                <a:ea typeface="Cambria"/>
                <a:cs typeface="Cambria"/>
                <a:sym typeface="Cambria"/>
              </a:rPr>
              <a:t>Narrative: Describe the process(es) used to ensure all standards are included in the taught curriculum for all students.</a:t>
            </a:r>
            <a:endParaRPr/>
          </a:p>
          <a:p>
            <a:pPr marL="0" lvl="0" indent="0" algn="l" rtl="0">
              <a:spcBef>
                <a:spcPts val="400"/>
              </a:spcBef>
              <a:spcAft>
                <a:spcPts val="0"/>
              </a:spcAft>
              <a:buClr>
                <a:schemeClr val="dk1"/>
              </a:buClr>
              <a:buSzPts val="2000"/>
              <a:buNone/>
            </a:pPr>
            <a:endParaRPr sz="2000">
              <a:latin typeface="Cambria"/>
              <a:ea typeface="Cambria"/>
              <a:cs typeface="Cambria"/>
              <a:sym typeface="Cambria"/>
            </a:endParaRPr>
          </a:p>
          <a:p>
            <a:pPr marL="342900" lvl="0" indent="-342900" algn="l" rtl="0">
              <a:spcBef>
                <a:spcPts val="400"/>
              </a:spcBef>
              <a:spcAft>
                <a:spcPts val="0"/>
              </a:spcAft>
              <a:buClr>
                <a:schemeClr val="dk1"/>
              </a:buClr>
              <a:buSzPts val="2000"/>
              <a:buFont typeface="Noto Sans Symbols"/>
              <a:buChar char="⮚"/>
            </a:pPr>
            <a:r>
              <a:rPr lang="en-US" sz="2000">
                <a:latin typeface="Cambria"/>
                <a:ea typeface="Cambria"/>
                <a:cs typeface="Cambria"/>
                <a:sym typeface="Cambria"/>
              </a:rPr>
              <a:t>Referenced evidence must include: standards (concepts/skills) and timeline.</a:t>
            </a:r>
            <a:endParaRPr/>
          </a:p>
          <a:p>
            <a:pPr marL="342900" lvl="0" indent="-342900" algn="l" rtl="0">
              <a:spcBef>
                <a:spcPts val="400"/>
              </a:spcBef>
              <a:spcAft>
                <a:spcPts val="0"/>
              </a:spcAft>
              <a:buClr>
                <a:schemeClr val="dk1"/>
              </a:buClr>
              <a:buSzPts val="2000"/>
              <a:buFont typeface="Noto Sans Symbols"/>
              <a:buChar char="⮚"/>
            </a:pPr>
            <a:r>
              <a:rPr lang="en-US" sz="2000">
                <a:latin typeface="Cambria"/>
                <a:ea typeface="Cambria"/>
                <a:cs typeface="Cambria"/>
                <a:sym typeface="Cambria"/>
              </a:rPr>
              <a:t>Possible Evidence: blueprint, scope and sequence, curriculum plan/map, units of instruction</a:t>
            </a:r>
            <a:endParaRPr/>
          </a:p>
        </p:txBody>
      </p:sp>
      <p:sp>
        <p:nvSpPr>
          <p:cNvPr id="748" name="Google Shape;748;p63"/>
          <p:cNvSpPr/>
          <p:nvPr/>
        </p:nvSpPr>
        <p:spPr>
          <a:xfrm>
            <a:off x="-228600" y="957152"/>
            <a:ext cx="9829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u="sng">
                <a:solidFill>
                  <a:srgbClr val="660066"/>
                </a:solidFill>
                <a:latin typeface="Cambria"/>
                <a:ea typeface="Cambria"/>
                <a:cs typeface="Cambria"/>
                <a:sym typeface="Cambria"/>
              </a:rPr>
              <a:t>TEACHING TO THE CONTENT STANDARDS</a:t>
            </a:r>
            <a:endParaRPr/>
          </a:p>
          <a:p>
            <a:pPr marL="0" marR="0" lvl="0" indent="0" algn="ctr" rtl="0">
              <a:spcBef>
                <a:spcPts val="0"/>
              </a:spcBef>
              <a:spcAft>
                <a:spcPts val="0"/>
              </a:spcAft>
              <a:buNone/>
            </a:pPr>
            <a:r>
              <a:rPr lang="en-US" sz="1600" b="1" u="sng">
                <a:solidFill>
                  <a:srgbClr val="660066"/>
                </a:solidFill>
                <a:latin typeface="Cambria"/>
                <a:ea typeface="Cambria"/>
                <a:cs typeface="Cambria"/>
                <a:sym typeface="Cambria"/>
              </a:rPr>
              <a:t>DIRECTIONS TO MEET CURRICULUM ALIGNMENT REQUIREMENTS FOR ACCREDITATION </a:t>
            </a:r>
            <a:endParaRPr sz="1600" u="sng">
              <a:solidFill>
                <a:srgbClr val="660066"/>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4"/>
          <p:cNvSpPr txBox="1">
            <a:spLocks noGrp="1"/>
          </p:cNvSpPr>
          <p:nvPr>
            <p:ph type="title"/>
          </p:nvPr>
        </p:nvSpPr>
        <p:spPr>
          <a:xfrm>
            <a:off x="2362200" y="274639"/>
            <a:ext cx="6324600" cy="4571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Questions to Ponder</a:t>
            </a:r>
            <a:endParaRPr/>
          </a:p>
        </p:txBody>
      </p:sp>
      <p:sp>
        <p:nvSpPr>
          <p:cNvPr id="755" name="Google Shape;755;p64"/>
          <p:cNvSpPr txBox="1">
            <a:spLocks noGrp="1"/>
          </p:cNvSpPr>
          <p:nvPr>
            <p:ph type="body" idx="1"/>
          </p:nvPr>
        </p:nvSpPr>
        <p:spPr>
          <a:xfrm>
            <a:off x="427074" y="18288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None/>
            </a:pPr>
            <a:r>
              <a:rPr lang="en-US" sz="1600" b="1" u="sng">
                <a:latin typeface="Cambria"/>
                <a:ea typeface="Cambria"/>
                <a:cs typeface="Cambria"/>
                <a:sym typeface="Cambria"/>
              </a:rPr>
              <a:t>Essential Question #2:</a:t>
            </a:r>
            <a:endParaRPr/>
          </a:p>
          <a:p>
            <a:pPr marL="0" lvl="0" indent="0" algn="l" rtl="0">
              <a:spcBef>
                <a:spcPts val="320"/>
              </a:spcBef>
              <a:spcAft>
                <a:spcPts val="0"/>
              </a:spcAft>
              <a:buClr>
                <a:schemeClr val="dk1"/>
              </a:buClr>
              <a:buSzPts val="1600"/>
              <a:buNone/>
            </a:pPr>
            <a:r>
              <a:rPr lang="en-US" sz="1600">
                <a:latin typeface="Cambria"/>
                <a:ea typeface="Cambria"/>
                <a:cs typeface="Cambria"/>
                <a:sym typeface="Cambria"/>
              </a:rPr>
              <a:t>Narrative: What steps has the school taken to ensure the taught curriculum addresses the standards to the required depth and intention? </a:t>
            </a:r>
            <a:endParaRPr/>
          </a:p>
          <a:p>
            <a:pPr marL="342900" lvl="0" indent="-342900" algn="l" rtl="0">
              <a:spcBef>
                <a:spcPts val="320"/>
              </a:spcBef>
              <a:spcAft>
                <a:spcPts val="0"/>
              </a:spcAft>
              <a:buClr>
                <a:schemeClr val="dk1"/>
              </a:buClr>
              <a:buSzPts val="1600"/>
              <a:buFont typeface="Noto Sans Symbols"/>
              <a:buChar char="⮚"/>
            </a:pPr>
            <a:r>
              <a:rPr lang="en-US" sz="1600">
                <a:latin typeface="Cambria"/>
                <a:ea typeface="Cambria"/>
                <a:cs typeface="Cambria"/>
                <a:sym typeface="Cambria"/>
              </a:rPr>
              <a:t>Examples could include, but are not limited to: system of common formative assessment, looked for during teacher evaluation observations, PLC groups focused on evaluating student work in relation to standards, evaluation of unit assessments, etc.</a:t>
            </a:r>
            <a:endParaRPr/>
          </a:p>
          <a:p>
            <a:pPr marL="342900" lvl="0" indent="-342900" algn="l" rtl="0">
              <a:spcBef>
                <a:spcPts val="320"/>
              </a:spcBef>
              <a:spcAft>
                <a:spcPts val="0"/>
              </a:spcAft>
              <a:buClr>
                <a:schemeClr val="dk1"/>
              </a:buClr>
              <a:buSzPts val="1600"/>
              <a:buFont typeface="Noto Sans Symbols"/>
              <a:buChar char="⮚"/>
            </a:pPr>
            <a:r>
              <a:rPr lang="en-US" sz="1600">
                <a:latin typeface="Cambria"/>
                <a:ea typeface="Cambria"/>
                <a:cs typeface="Cambria"/>
                <a:sym typeface="Cambria"/>
              </a:rPr>
              <a:t>Referenced evidence must include: how the content standards are taught/performance expectations.</a:t>
            </a:r>
            <a:endParaRPr/>
          </a:p>
          <a:p>
            <a:pPr marL="0" lvl="0" indent="0" algn="l" rtl="0">
              <a:spcBef>
                <a:spcPts val="320"/>
              </a:spcBef>
              <a:spcAft>
                <a:spcPts val="0"/>
              </a:spcAft>
              <a:buClr>
                <a:schemeClr val="dk1"/>
              </a:buClr>
              <a:buSzPts val="1600"/>
              <a:buNone/>
            </a:pPr>
            <a:endParaRPr sz="1600">
              <a:latin typeface="Cambria"/>
              <a:ea typeface="Cambria"/>
              <a:cs typeface="Cambria"/>
              <a:sym typeface="Cambria"/>
            </a:endParaRPr>
          </a:p>
          <a:p>
            <a:pPr marL="0" lvl="0" indent="0" algn="l" rtl="0">
              <a:spcBef>
                <a:spcPts val="320"/>
              </a:spcBef>
              <a:spcAft>
                <a:spcPts val="0"/>
              </a:spcAft>
              <a:buClr>
                <a:schemeClr val="dk1"/>
              </a:buClr>
              <a:buSzPts val="1600"/>
              <a:buNone/>
            </a:pPr>
            <a:r>
              <a:rPr lang="en-US" sz="1600" b="1">
                <a:latin typeface="Cambria"/>
                <a:ea typeface="Cambria"/>
                <a:cs typeface="Cambria"/>
                <a:sym typeface="Cambria"/>
              </a:rPr>
              <a:t>Possible Evidence:</a:t>
            </a:r>
            <a:endParaRPr/>
          </a:p>
          <a:p>
            <a:pPr marL="0" lvl="0" indent="0" algn="l" rtl="0">
              <a:spcBef>
                <a:spcPts val="320"/>
              </a:spcBef>
              <a:spcAft>
                <a:spcPts val="0"/>
              </a:spcAft>
              <a:buClr>
                <a:schemeClr val="dk1"/>
              </a:buClr>
              <a:buSzPts val="1600"/>
              <a:buNone/>
            </a:pPr>
            <a:r>
              <a:rPr lang="en-US" sz="1600">
                <a:latin typeface="Cambria"/>
                <a:ea typeface="Cambria"/>
                <a:cs typeface="Cambria"/>
                <a:sym typeface="Cambria"/>
              </a:rPr>
              <a:t>a. In depth unit of instruction</a:t>
            </a:r>
            <a:endParaRPr/>
          </a:p>
          <a:p>
            <a:pPr marL="0" lvl="0" indent="0" algn="l" rtl="0">
              <a:spcBef>
                <a:spcPts val="320"/>
              </a:spcBef>
              <a:spcAft>
                <a:spcPts val="0"/>
              </a:spcAft>
              <a:buClr>
                <a:schemeClr val="dk1"/>
              </a:buClr>
              <a:buSzPts val="1600"/>
              <a:buNone/>
            </a:pPr>
            <a:r>
              <a:rPr lang="en-US" sz="1600">
                <a:latin typeface="Cambria"/>
                <a:ea typeface="Cambria"/>
                <a:cs typeface="Cambria"/>
                <a:sym typeface="Cambria"/>
              </a:rPr>
              <a:t>b. In-depth lesson plans (only if narrative includes an explanation of district/school expectations or policy for aligning standards to DOK for all teachers)</a:t>
            </a:r>
            <a:endParaRPr/>
          </a:p>
          <a:p>
            <a:pPr marL="0" lvl="0" indent="0" algn="l" rtl="0">
              <a:spcBef>
                <a:spcPts val="320"/>
              </a:spcBef>
              <a:spcAft>
                <a:spcPts val="0"/>
              </a:spcAft>
              <a:buClr>
                <a:schemeClr val="dk1"/>
              </a:buClr>
              <a:buSzPts val="1600"/>
              <a:buNone/>
            </a:pPr>
            <a:r>
              <a:rPr lang="en-US" sz="1600">
                <a:latin typeface="Cambria"/>
                <a:ea typeface="Cambria"/>
                <a:cs typeface="Cambria"/>
                <a:sym typeface="Cambria"/>
              </a:rPr>
              <a:t>c. Results of a curriculum review process for depth of knowledge.</a:t>
            </a:r>
            <a:endParaRPr/>
          </a:p>
        </p:txBody>
      </p:sp>
      <p:sp>
        <p:nvSpPr>
          <p:cNvPr id="756" name="Google Shape;756;p64"/>
          <p:cNvSpPr/>
          <p:nvPr/>
        </p:nvSpPr>
        <p:spPr>
          <a:xfrm>
            <a:off x="-228600" y="957152"/>
            <a:ext cx="9829800"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600" u="sng">
              <a:solidFill>
                <a:srgbClr val="000000"/>
              </a:solidFill>
              <a:latin typeface="Cambria"/>
              <a:ea typeface="Cambria"/>
              <a:cs typeface="Cambria"/>
              <a:sym typeface="Cambria"/>
            </a:endParaRPr>
          </a:p>
          <a:p>
            <a:pPr marL="0" marR="0" lvl="0" indent="0" algn="ctr" rtl="0">
              <a:spcBef>
                <a:spcPts val="0"/>
              </a:spcBef>
              <a:spcAft>
                <a:spcPts val="0"/>
              </a:spcAft>
              <a:buNone/>
            </a:pPr>
            <a:r>
              <a:rPr lang="en-US" sz="1600" b="1" u="sng">
                <a:solidFill>
                  <a:srgbClr val="660066"/>
                </a:solidFill>
                <a:latin typeface="Cambria"/>
                <a:ea typeface="Cambria"/>
                <a:cs typeface="Cambria"/>
                <a:sym typeface="Cambria"/>
              </a:rPr>
              <a:t>TEACHING TO THE CONTENT STANDARDS</a:t>
            </a:r>
            <a:endParaRPr/>
          </a:p>
          <a:p>
            <a:pPr marL="0" marR="0" lvl="0" indent="0" algn="ctr" rtl="0">
              <a:spcBef>
                <a:spcPts val="0"/>
              </a:spcBef>
              <a:spcAft>
                <a:spcPts val="0"/>
              </a:spcAft>
              <a:buNone/>
            </a:pPr>
            <a:r>
              <a:rPr lang="en-US" sz="1600" b="1" u="sng">
                <a:solidFill>
                  <a:srgbClr val="660066"/>
                </a:solidFill>
                <a:latin typeface="Cambria"/>
                <a:ea typeface="Cambria"/>
                <a:cs typeface="Cambria"/>
                <a:sym typeface="Cambria"/>
              </a:rPr>
              <a:t>DIRECTIONS TO MEET CURRICULUM ALIGNMENT REQUIREMENTS FOR ACCREDITATION </a:t>
            </a:r>
            <a:endParaRPr sz="1600" u="sng">
              <a:solidFill>
                <a:srgbClr val="660066"/>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8"/>
          <p:cNvSpPr txBox="1">
            <a:spLocks noGrp="1"/>
          </p:cNvSpPr>
          <p:nvPr>
            <p:ph type="title"/>
          </p:nvPr>
        </p:nvSpPr>
        <p:spPr>
          <a:xfrm>
            <a:off x="3565000" y="-41375"/>
            <a:ext cx="6112500" cy="1108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lt1"/>
                </a:solidFill>
              </a:rPr>
              <a:t>Guidance Questions</a:t>
            </a:r>
            <a:endParaRPr sz="3600">
              <a:solidFill>
                <a:schemeClr val="lt1"/>
              </a:solidFill>
            </a:endParaRPr>
          </a:p>
        </p:txBody>
      </p:sp>
      <p:sp>
        <p:nvSpPr>
          <p:cNvPr id="763" name="Google Shape;763;p68"/>
          <p:cNvSpPr txBox="1">
            <a:spLocks noGrp="1"/>
          </p:cNvSpPr>
          <p:nvPr>
            <p:ph type="body" idx="1"/>
          </p:nvPr>
        </p:nvSpPr>
        <p:spPr>
          <a:xfrm>
            <a:off x="457200" y="1600201"/>
            <a:ext cx="85344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Char char="•"/>
            </a:pPr>
            <a:r>
              <a:rPr lang="en-US" sz="2000" b="1"/>
              <a:t>Guiding Questions</a:t>
            </a:r>
            <a:endParaRPr/>
          </a:p>
          <a:p>
            <a:pPr marL="342900" lvl="0" indent="-139700" algn="l" rtl="0">
              <a:spcBef>
                <a:spcPts val="640"/>
              </a:spcBef>
              <a:spcAft>
                <a:spcPts val="0"/>
              </a:spcAft>
              <a:buClr>
                <a:schemeClr val="dk1"/>
              </a:buClr>
              <a:buSzPts val="3200"/>
              <a:buNone/>
            </a:pPr>
            <a:endParaRPr/>
          </a:p>
        </p:txBody>
      </p:sp>
      <p:sp>
        <p:nvSpPr>
          <p:cNvPr id="764" name="Google Shape;764;p68"/>
          <p:cNvSpPr txBox="1"/>
          <p:nvPr/>
        </p:nvSpPr>
        <p:spPr>
          <a:xfrm>
            <a:off x="629443" y="1491895"/>
            <a:ext cx="1636714" cy="26193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Calibri"/>
              <a:ea typeface="Calibri"/>
              <a:cs typeface="Calibri"/>
              <a:sym typeface="Calibri"/>
            </a:endParaRPr>
          </a:p>
        </p:txBody>
      </p:sp>
      <p:sp>
        <p:nvSpPr>
          <p:cNvPr id="765" name="Google Shape;765;p68"/>
          <p:cNvSpPr txBox="1"/>
          <p:nvPr/>
        </p:nvSpPr>
        <p:spPr>
          <a:xfrm>
            <a:off x="457200" y="2144095"/>
            <a:ext cx="2590800" cy="4144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What story does the documentation support or tell?</a:t>
            </a:r>
            <a:endParaRPr/>
          </a:p>
          <a:p>
            <a:pPr marL="342900" marR="0" lvl="0" indent="-13970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sp>
        <p:nvSpPr>
          <p:cNvPr id="766" name="Google Shape;766;p68"/>
          <p:cNvSpPr txBox="1"/>
          <p:nvPr/>
        </p:nvSpPr>
        <p:spPr>
          <a:xfrm>
            <a:off x="3101788" y="1622863"/>
            <a:ext cx="6019800" cy="44012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660033"/>
                </a:solidFill>
                <a:latin typeface="Calibri"/>
                <a:ea typeface="Calibri"/>
                <a:cs typeface="Calibri"/>
                <a:sym typeface="Calibri"/>
              </a:rPr>
              <a:t>What are the </a:t>
            </a:r>
            <a:r>
              <a:rPr lang="en-US" sz="2000" b="1">
                <a:solidFill>
                  <a:srgbClr val="660033"/>
                </a:solidFill>
                <a:latin typeface="Calibri"/>
                <a:ea typeface="Calibri"/>
                <a:cs typeface="Calibri"/>
                <a:sym typeface="Calibri"/>
              </a:rPr>
              <a:t>STRENGTHS</a:t>
            </a:r>
            <a:r>
              <a:rPr lang="en-US" sz="2000">
                <a:solidFill>
                  <a:srgbClr val="660033"/>
                </a:solidFill>
                <a:latin typeface="Calibri"/>
                <a:ea typeface="Calibri"/>
                <a:cs typeface="Calibri"/>
                <a:sym typeface="Calibri"/>
              </a:rPr>
              <a:t>?</a:t>
            </a:r>
            <a:endParaRPr/>
          </a:p>
          <a:p>
            <a:pPr marL="0" marR="0" lvl="0" indent="0" algn="l" rtl="0">
              <a:spcBef>
                <a:spcPts val="0"/>
              </a:spcBef>
              <a:spcAft>
                <a:spcPts val="0"/>
              </a:spcAft>
              <a:buNone/>
            </a:pPr>
            <a:endParaRPr sz="2000">
              <a:solidFill>
                <a:srgbClr val="660033"/>
              </a:solidFill>
              <a:latin typeface="Calibri"/>
              <a:ea typeface="Calibri"/>
              <a:cs typeface="Calibri"/>
              <a:sym typeface="Calibri"/>
            </a:endParaRPr>
          </a:p>
          <a:p>
            <a:pPr marL="0" marR="0" lvl="0" indent="0" algn="l" rtl="0">
              <a:spcBef>
                <a:spcPts val="0"/>
              </a:spcBef>
              <a:spcAft>
                <a:spcPts val="0"/>
              </a:spcAft>
              <a:buNone/>
            </a:pPr>
            <a:r>
              <a:rPr lang="en-US" sz="2000">
                <a:solidFill>
                  <a:srgbClr val="660033"/>
                </a:solidFill>
                <a:latin typeface="Calibri"/>
                <a:ea typeface="Calibri"/>
                <a:cs typeface="Calibri"/>
                <a:sym typeface="Calibri"/>
              </a:rPr>
              <a:t>What are the </a:t>
            </a:r>
            <a:r>
              <a:rPr lang="en-US" sz="2000" b="1">
                <a:solidFill>
                  <a:srgbClr val="660033"/>
                </a:solidFill>
                <a:latin typeface="Calibri"/>
                <a:ea typeface="Calibri"/>
                <a:cs typeface="Calibri"/>
                <a:sym typeface="Calibri"/>
              </a:rPr>
              <a:t>WEAKNESSES</a:t>
            </a:r>
            <a:r>
              <a:rPr lang="en-US" sz="2000">
                <a:solidFill>
                  <a:srgbClr val="660033"/>
                </a:solidFill>
                <a:latin typeface="Calibri"/>
                <a:ea typeface="Calibri"/>
                <a:cs typeface="Calibri"/>
                <a:sym typeface="Calibri"/>
              </a:rPr>
              <a:t>?</a:t>
            </a:r>
            <a:endParaRPr/>
          </a:p>
          <a:p>
            <a:pPr marL="0" marR="0" lvl="0" indent="0" algn="l" rtl="0">
              <a:spcBef>
                <a:spcPts val="0"/>
              </a:spcBef>
              <a:spcAft>
                <a:spcPts val="0"/>
              </a:spcAft>
              <a:buNone/>
            </a:pPr>
            <a:endParaRPr sz="2000">
              <a:solidFill>
                <a:srgbClr val="660033"/>
              </a:solidFill>
              <a:latin typeface="Calibri"/>
              <a:ea typeface="Calibri"/>
              <a:cs typeface="Calibri"/>
              <a:sym typeface="Calibri"/>
            </a:endParaRPr>
          </a:p>
          <a:p>
            <a:pPr marL="0" marR="0" lvl="0" indent="0" algn="l" rtl="0">
              <a:spcBef>
                <a:spcPts val="0"/>
              </a:spcBef>
              <a:spcAft>
                <a:spcPts val="0"/>
              </a:spcAft>
              <a:buNone/>
            </a:pPr>
            <a:r>
              <a:rPr lang="en-US" sz="2000">
                <a:solidFill>
                  <a:srgbClr val="660033"/>
                </a:solidFill>
                <a:latin typeface="Calibri"/>
                <a:ea typeface="Calibri"/>
                <a:cs typeface="Calibri"/>
                <a:sym typeface="Calibri"/>
              </a:rPr>
              <a:t>What else would you like to know?</a:t>
            </a:r>
            <a:endParaRPr/>
          </a:p>
          <a:p>
            <a:pPr marL="0" marR="0" lvl="0" indent="0" algn="l" rtl="0">
              <a:spcBef>
                <a:spcPts val="0"/>
              </a:spcBef>
              <a:spcAft>
                <a:spcPts val="0"/>
              </a:spcAft>
              <a:buNone/>
            </a:pPr>
            <a:endParaRPr sz="2000">
              <a:solidFill>
                <a:srgbClr val="660033"/>
              </a:solidFill>
              <a:latin typeface="Calibri"/>
              <a:ea typeface="Calibri"/>
              <a:cs typeface="Calibri"/>
              <a:sym typeface="Calibri"/>
            </a:endParaRPr>
          </a:p>
          <a:p>
            <a:pPr marL="0" marR="0" lvl="0" indent="0" algn="l" rtl="0">
              <a:spcBef>
                <a:spcPts val="0"/>
              </a:spcBef>
              <a:spcAft>
                <a:spcPts val="0"/>
              </a:spcAft>
              <a:buNone/>
            </a:pPr>
            <a:r>
              <a:rPr lang="en-US" sz="2000">
                <a:solidFill>
                  <a:srgbClr val="660033"/>
                </a:solidFill>
                <a:latin typeface="Calibri"/>
                <a:ea typeface="Calibri"/>
                <a:cs typeface="Calibri"/>
                <a:sym typeface="Calibri"/>
              </a:rPr>
              <a:t>If you were the accreditation team, what guidance would you offer?</a:t>
            </a:r>
            <a:endParaRPr/>
          </a:p>
          <a:p>
            <a:pPr marL="0" marR="0" lvl="0" indent="0" algn="l" rtl="0">
              <a:spcBef>
                <a:spcPts val="0"/>
              </a:spcBef>
              <a:spcAft>
                <a:spcPts val="0"/>
              </a:spcAft>
              <a:buNone/>
            </a:pPr>
            <a:endParaRPr sz="2000">
              <a:solidFill>
                <a:srgbClr val="660033"/>
              </a:solidFill>
              <a:latin typeface="Calibri"/>
              <a:ea typeface="Calibri"/>
              <a:cs typeface="Calibri"/>
              <a:sym typeface="Calibri"/>
            </a:endParaRPr>
          </a:p>
          <a:p>
            <a:pPr marL="457200" marR="0" lvl="0" indent="-457200" algn="l" rtl="0">
              <a:spcBef>
                <a:spcPts val="0"/>
              </a:spcBef>
              <a:spcAft>
                <a:spcPts val="0"/>
              </a:spcAft>
              <a:buClr>
                <a:srgbClr val="660033"/>
              </a:buClr>
              <a:buSzPts val="1800"/>
              <a:buFont typeface="Calibri"/>
              <a:buAutoNum type="arabicPeriod"/>
            </a:pPr>
            <a:r>
              <a:rPr lang="en-US" sz="1800">
                <a:solidFill>
                  <a:srgbClr val="660033"/>
                </a:solidFill>
                <a:latin typeface="Calibri"/>
                <a:ea typeface="Calibri"/>
                <a:cs typeface="Calibri"/>
                <a:sym typeface="Calibri"/>
              </a:rPr>
              <a:t>Describe the process(es) used to ensure </a:t>
            </a:r>
            <a:r>
              <a:rPr lang="en-US" sz="1800" b="1">
                <a:solidFill>
                  <a:srgbClr val="660033"/>
                </a:solidFill>
                <a:latin typeface="Calibri"/>
                <a:ea typeface="Calibri"/>
                <a:cs typeface="Calibri"/>
                <a:sym typeface="Calibri"/>
              </a:rPr>
              <a:t>ALL STANDARDS </a:t>
            </a:r>
            <a:r>
              <a:rPr lang="en-US" sz="1800">
                <a:solidFill>
                  <a:srgbClr val="660033"/>
                </a:solidFill>
                <a:latin typeface="Calibri"/>
                <a:ea typeface="Calibri"/>
                <a:cs typeface="Calibri"/>
                <a:sym typeface="Calibri"/>
              </a:rPr>
              <a:t>are included in the taught curriculum for all students.</a:t>
            </a:r>
            <a:endParaRPr/>
          </a:p>
          <a:p>
            <a:pPr marL="457200" marR="0" lvl="0" indent="-457200" algn="l" rtl="0">
              <a:spcBef>
                <a:spcPts val="1200"/>
              </a:spcBef>
              <a:spcAft>
                <a:spcPts val="0"/>
              </a:spcAft>
              <a:buClr>
                <a:srgbClr val="660033"/>
              </a:buClr>
              <a:buSzPts val="1800"/>
              <a:buFont typeface="Calibri"/>
              <a:buAutoNum type="arabicPeriod"/>
            </a:pPr>
            <a:r>
              <a:rPr lang="en-US" sz="1800">
                <a:solidFill>
                  <a:srgbClr val="660033"/>
                </a:solidFill>
                <a:latin typeface="Calibri"/>
                <a:ea typeface="Calibri"/>
                <a:cs typeface="Calibri"/>
                <a:sym typeface="Calibri"/>
              </a:rPr>
              <a:t>What steps has the school taken to ensure the taught curriculum addresses the standards to the </a:t>
            </a:r>
            <a:r>
              <a:rPr lang="en-US" sz="1800" b="1">
                <a:solidFill>
                  <a:srgbClr val="660033"/>
                </a:solidFill>
                <a:latin typeface="Calibri"/>
                <a:ea typeface="Calibri"/>
                <a:cs typeface="Calibri"/>
                <a:sym typeface="Calibri"/>
              </a:rPr>
              <a:t>REQUIRED DEPTH AND INTENTION</a:t>
            </a:r>
            <a:r>
              <a:rPr lang="en-US" sz="1800">
                <a:solidFill>
                  <a:srgbClr val="660033"/>
                </a:solidFill>
                <a:latin typeface="Calibri"/>
                <a:ea typeface="Calibri"/>
                <a:cs typeface="Calibri"/>
                <a:sym typeface="Calibri"/>
              </a:rPr>
              <a:t>?</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7"/>
          <p:cNvSpPr txBox="1">
            <a:spLocks noGrp="1"/>
          </p:cNvSpPr>
          <p:nvPr>
            <p:ph type="title"/>
          </p:nvPr>
        </p:nvSpPr>
        <p:spPr>
          <a:xfrm>
            <a:off x="1447800" y="-41369"/>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lt1"/>
                </a:solidFill>
              </a:rPr>
              <a:t>What are the Quick Look FOrs?</a:t>
            </a:r>
            <a:endParaRPr/>
          </a:p>
        </p:txBody>
      </p:sp>
      <p:sp>
        <p:nvSpPr>
          <p:cNvPr id="773" name="Google Shape;773;p67"/>
          <p:cNvSpPr txBox="1">
            <a:spLocks noGrp="1"/>
          </p:cNvSpPr>
          <p:nvPr>
            <p:ph type="body" idx="1"/>
          </p:nvPr>
        </p:nvSpPr>
        <p:spPr>
          <a:xfrm>
            <a:off x="457200" y="1101631"/>
            <a:ext cx="8229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sz="2800">
              <a:latin typeface="Cambria"/>
              <a:ea typeface="Cambria"/>
              <a:cs typeface="Cambria"/>
              <a:sym typeface="Cambria"/>
            </a:endParaRPr>
          </a:p>
          <a:p>
            <a:pPr marL="342900" lvl="0" indent="-342900" algn="l" rtl="0">
              <a:spcBef>
                <a:spcPts val="640"/>
              </a:spcBef>
              <a:spcAft>
                <a:spcPts val="0"/>
              </a:spcAft>
              <a:buClr>
                <a:schemeClr val="dk1"/>
              </a:buClr>
              <a:buSzPts val="3200"/>
              <a:buChar char="•"/>
            </a:pPr>
            <a:r>
              <a:rPr lang="en-US">
                <a:latin typeface="Cambria"/>
                <a:ea typeface="Cambria"/>
                <a:cs typeface="Cambria"/>
                <a:sym typeface="Cambria"/>
              </a:rPr>
              <a:t>Is documentation aligned to the current content standards?</a:t>
            </a:r>
            <a:endParaRPr/>
          </a:p>
          <a:p>
            <a:pPr marL="342900" lvl="0" indent="-342900" algn="l" rtl="0">
              <a:spcBef>
                <a:spcPts val="640"/>
              </a:spcBef>
              <a:spcAft>
                <a:spcPts val="0"/>
              </a:spcAft>
              <a:buClr>
                <a:schemeClr val="dk1"/>
              </a:buClr>
              <a:buSzPts val="3200"/>
              <a:buChar char="•"/>
            </a:pPr>
            <a:r>
              <a:rPr lang="en-US">
                <a:latin typeface="Cambria"/>
                <a:ea typeface="Cambria"/>
                <a:cs typeface="Cambria"/>
                <a:sym typeface="Cambria"/>
              </a:rPr>
              <a:t>Is the documentation a story of what actually happens during instruction?  For everyone?</a:t>
            </a:r>
            <a:endParaRPr/>
          </a:p>
          <a:p>
            <a:pPr marL="342900" lvl="0" indent="-342900" algn="l" rtl="0">
              <a:spcBef>
                <a:spcPts val="640"/>
              </a:spcBef>
              <a:spcAft>
                <a:spcPts val="0"/>
              </a:spcAft>
              <a:buClr>
                <a:schemeClr val="dk1"/>
              </a:buClr>
              <a:buSzPts val="3200"/>
              <a:buChar char="•"/>
            </a:pPr>
            <a:r>
              <a:rPr lang="en-US">
                <a:latin typeface="Cambria"/>
                <a:ea typeface="Cambria"/>
                <a:cs typeface="Cambria"/>
                <a:sym typeface="Cambria"/>
              </a:rPr>
              <a:t>Is this a copy of something a curriculum company created?</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162C-C5C9-4524-8F1F-047BA6001538}"/>
              </a:ext>
            </a:extLst>
          </p:cNvPr>
          <p:cNvSpPr>
            <a:spLocks noGrp="1"/>
          </p:cNvSpPr>
          <p:nvPr>
            <p:ph type="title"/>
          </p:nvPr>
        </p:nvSpPr>
        <p:spPr>
          <a:xfrm>
            <a:off x="3657600" y="228600"/>
            <a:ext cx="5181600" cy="503236"/>
          </a:xfrm>
        </p:spPr>
        <p:txBody>
          <a:bodyPr/>
          <a:lstStyle/>
          <a:p>
            <a:r>
              <a:rPr lang="en-US" dirty="0">
                <a:solidFill>
                  <a:schemeClr val="bg1"/>
                </a:solidFill>
              </a:rPr>
              <a:t>Example Slides</a:t>
            </a:r>
          </a:p>
        </p:txBody>
      </p:sp>
      <p:sp>
        <p:nvSpPr>
          <p:cNvPr id="3" name="Content Placeholder 2">
            <a:extLst>
              <a:ext uri="{FF2B5EF4-FFF2-40B4-BE49-F238E27FC236}">
                <a16:creationId xmlns:a16="http://schemas.microsoft.com/office/drawing/2014/main" id="{8E05F2F8-D1FC-4A42-A015-06862EE4447A}"/>
              </a:ext>
            </a:extLst>
          </p:cNvPr>
          <p:cNvSpPr>
            <a:spLocks noGrp="1"/>
          </p:cNvSpPr>
          <p:nvPr>
            <p:ph idx="1"/>
          </p:nvPr>
        </p:nvSpPr>
        <p:spPr/>
        <p:txBody>
          <a:bodyPr/>
          <a:lstStyle/>
          <a:p>
            <a:r>
              <a:rPr lang="en-US" dirty="0">
                <a:latin typeface="Cambria" panose="02040503050406030204" pitchFamily="18" charset="0"/>
                <a:ea typeface="Cambria" panose="02040503050406030204" pitchFamily="18" charset="0"/>
              </a:rPr>
              <a:t>For conversation on either lesson plans or what evidence looks like for accreditation reviews, Slides 80-88 can be used to provide some examples and questions to help guide discussions.</a:t>
            </a:r>
          </a:p>
          <a:p>
            <a:endParaRPr lang="en-US" dirty="0"/>
          </a:p>
        </p:txBody>
      </p:sp>
    </p:spTree>
    <p:extLst>
      <p:ext uri="{BB962C8B-B14F-4D97-AF65-F5344CB8AC3E}">
        <p14:creationId xmlns:p14="http://schemas.microsoft.com/office/powerpoint/2010/main" val="965781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0"/>
          <p:cNvSpPr txBox="1">
            <a:spLocks noGrp="1"/>
          </p:cNvSpPr>
          <p:nvPr>
            <p:ph type="title"/>
          </p:nvPr>
        </p:nvSpPr>
        <p:spPr>
          <a:xfrm>
            <a:off x="5334000" y="274639"/>
            <a:ext cx="3352800" cy="48736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Old vs. New</a:t>
            </a:r>
            <a:endParaRPr/>
          </a:p>
        </p:txBody>
      </p:sp>
      <p:pic>
        <p:nvPicPr>
          <p:cNvPr id="294" name="Google Shape;294;p10"/>
          <p:cNvPicPr preferRelativeResize="0">
            <a:picLocks noGrp="1"/>
          </p:cNvPicPr>
          <p:nvPr>
            <p:ph type="body" idx="1"/>
          </p:nvPr>
        </p:nvPicPr>
        <p:blipFill rotWithShape="1">
          <a:blip r:embed="rId3">
            <a:alphaModFix/>
          </a:blip>
          <a:srcRect/>
          <a:stretch/>
        </p:blipFill>
        <p:spPr>
          <a:xfrm>
            <a:off x="134462" y="871933"/>
            <a:ext cx="8875075" cy="2557067"/>
          </a:xfrm>
          <a:prstGeom prst="rect">
            <a:avLst/>
          </a:prstGeom>
          <a:noFill/>
          <a:ln>
            <a:noFill/>
          </a:ln>
        </p:spPr>
      </p:pic>
      <p:pic>
        <p:nvPicPr>
          <p:cNvPr id="295" name="Google Shape;295;p10"/>
          <p:cNvPicPr preferRelativeResize="0"/>
          <p:nvPr/>
        </p:nvPicPr>
        <p:blipFill rotWithShape="1">
          <a:blip r:embed="rId4">
            <a:alphaModFix/>
          </a:blip>
          <a:srcRect/>
          <a:stretch/>
        </p:blipFill>
        <p:spPr>
          <a:xfrm>
            <a:off x="347661" y="3650201"/>
            <a:ext cx="8448675" cy="23717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69"/>
          <p:cNvSpPr txBox="1">
            <a:spLocks noGrp="1"/>
          </p:cNvSpPr>
          <p:nvPr>
            <p:ph type="title"/>
          </p:nvPr>
        </p:nvSpPr>
        <p:spPr>
          <a:xfrm>
            <a:off x="1447800" y="-41369"/>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a:solidFill>
                  <a:schemeClr val="lt1"/>
                </a:solidFill>
              </a:rPr>
              <a:t>Does it answer question 1 or 2?</a:t>
            </a:r>
            <a:endParaRPr sz="3600" dirty="0">
              <a:solidFill>
                <a:schemeClr val="lt1"/>
              </a:solidFill>
            </a:endParaRPr>
          </a:p>
        </p:txBody>
      </p:sp>
      <p:sp>
        <p:nvSpPr>
          <p:cNvPr id="780" name="Google Shape;780;p69"/>
          <p:cNvSpPr txBox="1">
            <a:spLocks noGrp="1"/>
          </p:cNvSpPr>
          <p:nvPr>
            <p:ph type="body" idx="1"/>
          </p:nvPr>
        </p:nvSpPr>
        <p:spPr>
          <a:xfrm>
            <a:off x="457200" y="1600201"/>
            <a:ext cx="85344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Char char="•"/>
            </a:pPr>
            <a:r>
              <a:rPr lang="en-US" sz="2000" b="1"/>
              <a:t>Guiding Questions</a:t>
            </a:r>
            <a:endParaRPr/>
          </a:p>
          <a:p>
            <a:pPr marL="342900" lvl="0" indent="-139700" algn="l" rtl="0">
              <a:spcBef>
                <a:spcPts val="640"/>
              </a:spcBef>
              <a:spcAft>
                <a:spcPts val="0"/>
              </a:spcAft>
              <a:buClr>
                <a:schemeClr val="dk1"/>
              </a:buClr>
              <a:buSzPts val="3200"/>
              <a:buNone/>
            </a:pPr>
            <a:endParaRPr/>
          </a:p>
        </p:txBody>
      </p:sp>
      <p:sp>
        <p:nvSpPr>
          <p:cNvPr id="781" name="Google Shape;781;p69"/>
          <p:cNvSpPr txBox="1"/>
          <p:nvPr/>
        </p:nvSpPr>
        <p:spPr>
          <a:xfrm>
            <a:off x="629443" y="1491895"/>
            <a:ext cx="1636714" cy="26193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Calibri"/>
              <a:ea typeface="Calibri"/>
              <a:cs typeface="Calibri"/>
              <a:sym typeface="Calibri"/>
            </a:endParaRPr>
          </a:p>
        </p:txBody>
      </p:sp>
      <p:sp>
        <p:nvSpPr>
          <p:cNvPr id="782" name="Google Shape;782;p69"/>
          <p:cNvSpPr txBox="1"/>
          <p:nvPr/>
        </p:nvSpPr>
        <p:spPr>
          <a:xfrm>
            <a:off x="457200" y="2144095"/>
            <a:ext cx="2590800" cy="4144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What story does the documentation support or tell?</a:t>
            </a:r>
            <a:endParaRPr/>
          </a:p>
          <a:p>
            <a:pPr marL="342900" marR="0" lvl="0" indent="-13970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783" name="Google Shape;783;p69"/>
          <p:cNvPicPr preferRelativeResize="0"/>
          <p:nvPr/>
        </p:nvPicPr>
        <p:blipFill rotWithShape="1">
          <a:blip r:embed="rId3">
            <a:alphaModFix/>
          </a:blip>
          <a:srcRect/>
          <a:stretch/>
        </p:blipFill>
        <p:spPr>
          <a:xfrm>
            <a:off x="2895594" y="1491895"/>
            <a:ext cx="6142555" cy="463426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0"/>
          <p:cNvSpPr txBox="1">
            <a:spLocks noGrp="1"/>
          </p:cNvSpPr>
          <p:nvPr>
            <p:ph type="title"/>
          </p:nvPr>
        </p:nvSpPr>
        <p:spPr>
          <a:xfrm>
            <a:off x="1447800" y="-41369"/>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3600">
              <a:solidFill>
                <a:schemeClr val="lt1"/>
              </a:solidFill>
            </a:endParaRPr>
          </a:p>
        </p:txBody>
      </p:sp>
      <p:sp>
        <p:nvSpPr>
          <p:cNvPr id="790" name="Google Shape;790;p70"/>
          <p:cNvSpPr txBox="1">
            <a:spLocks noGrp="1"/>
          </p:cNvSpPr>
          <p:nvPr>
            <p:ph type="body" idx="1"/>
          </p:nvPr>
        </p:nvSpPr>
        <p:spPr>
          <a:xfrm>
            <a:off x="457200" y="1600201"/>
            <a:ext cx="85344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Char char="•"/>
            </a:pPr>
            <a:r>
              <a:rPr lang="en-US" sz="2000" b="1"/>
              <a:t>Guiding Questions</a:t>
            </a:r>
            <a:endParaRPr/>
          </a:p>
          <a:p>
            <a:pPr marL="342900" lvl="0" indent="-139700" algn="l" rtl="0">
              <a:spcBef>
                <a:spcPts val="640"/>
              </a:spcBef>
              <a:spcAft>
                <a:spcPts val="0"/>
              </a:spcAft>
              <a:buClr>
                <a:schemeClr val="dk1"/>
              </a:buClr>
              <a:buSzPts val="3200"/>
              <a:buNone/>
            </a:pPr>
            <a:endParaRPr/>
          </a:p>
        </p:txBody>
      </p:sp>
      <p:sp>
        <p:nvSpPr>
          <p:cNvPr id="791" name="Google Shape;791;p70"/>
          <p:cNvSpPr txBox="1"/>
          <p:nvPr/>
        </p:nvSpPr>
        <p:spPr>
          <a:xfrm>
            <a:off x="629443" y="1491895"/>
            <a:ext cx="1636714" cy="26193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Calibri"/>
              <a:ea typeface="Calibri"/>
              <a:cs typeface="Calibri"/>
              <a:sym typeface="Calibri"/>
            </a:endParaRPr>
          </a:p>
        </p:txBody>
      </p:sp>
      <p:sp>
        <p:nvSpPr>
          <p:cNvPr id="792" name="Google Shape;792;p70"/>
          <p:cNvSpPr txBox="1"/>
          <p:nvPr/>
        </p:nvSpPr>
        <p:spPr>
          <a:xfrm>
            <a:off x="457200" y="2144095"/>
            <a:ext cx="2590800" cy="4144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What story does the documentation support or tell?</a:t>
            </a:r>
            <a:endParaRPr/>
          </a:p>
          <a:p>
            <a:pPr marL="342900" marR="0" lvl="0" indent="-13970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793" name="Google Shape;793;p70"/>
          <p:cNvPicPr preferRelativeResize="0"/>
          <p:nvPr/>
        </p:nvPicPr>
        <p:blipFill rotWithShape="1">
          <a:blip r:embed="rId3">
            <a:alphaModFix/>
          </a:blip>
          <a:srcRect/>
          <a:stretch/>
        </p:blipFill>
        <p:spPr>
          <a:xfrm>
            <a:off x="629443" y="147392"/>
            <a:ext cx="8057357" cy="64258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71"/>
          <p:cNvSpPr txBox="1">
            <a:spLocks noGrp="1"/>
          </p:cNvSpPr>
          <p:nvPr>
            <p:ph type="title"/>
          </p:nvPr>
        </p:nvSpPr>
        <p:spPr>
          <a:xfrm>
            <a:off x="1447800" y="-41369"/>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3600">
              <a:solidFill>
                <a:schemeClr val="lt1"/>
              </a:solidFill>
            </a:endParaRPr>
          </a:p>
        </p:txBody>
      </p:sp>
      <p:sp>
        <p:nvSpPr>
          <p:cNvPr id="800" name="Google Shape;800;p71"/>
          <p:cNvSpPr txBox="1">
            <a:spLocks noGrp="1"/>
          </p:cNvSpPr>
          <p:nvPr>
            <p:ph type="body" idx="1"/>
          </p:nvPr>
        </p:nvSpPr>
        <p:spPr>
          <a:xfrm>
            <a:off x="0" y="1524802"/>
            <a:ext cx="85344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Char char="•"/>
            </a:pPr>
            <a:r>
              <a:rPr lang="en-US" sz="2000" b="1"/>
              <a:t>Guiding Questions</a:t>
            </a:r>
            <a:endParaRPr/>
          </a:p>
          <a:p>
            <a:pPr marL="342900" lvl="0" indent="-139700" algn="l" rtl="0">
              <a:spcBef>
                <a:spcPts val="640"/>
              </a:spcBef>
              <a:spcAft>
                <a:spcPts val="0"/>
              </a:spcAft>
              <a:buClr>
                <a:schemeClr val="dk1"/>
              </a:buClr>
              <a:buSzPts val="3200"/>
              <a:buNone/>
            </a:pPr>
            <a:endParaRPr/>
          </a:p>
        </p:txBody>
      </p:sp>
      <p:sp>
        <p:nvSpPr>
          <p:cNvPr id="801" name="Google Shape;801;p71"/>
          <p:cNvSpPr txBox="1"/>
          <p:nvPr/>
        </p:nvSpPr>
        <p:spPr>
          <a:xfrm>
            <a:off x="379853" y="1467728"/>
            <a:ext cx="1636714" cy="26193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Calibri"/>
              <a:ea typeface="Calibri"/>
              <a:cs typeface="Calibri"/>
              <a:sym typeface="Calibri"/>
            </a:endParaRPr>
          </a:p>
        </p:txBody>
      </p:sp>
      <p:sp>
        <p:nvSpPr>
          <p:cNvPr id="802" name="Google Shape;802;p71"/>
          <p:cNvSpPr txBox="1"/>
          <p:nvPr/>
        </p:nvSpPr>
        <p:spPr>
          <a:xfrm>
            <a:off x="-97190" y="2196462"/>
            <a:ext cx="2590800" cy="4144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What story does the documentation support or tell?</a:t>
            </a:r>
            <a:endParaRPr/>
          </a:p>
          <a:p>
            <a:pPr marL="342900" marR="0" lvl="0" indent="-13970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803" name="Google Shape;803;p71"/>
          <p:cNvPicPr preferRelativeResize="0"/>
          <p:nvPr/>
        </p:nvPicPr>
        <p:blipFill rotWithShape="1">
          <a:blip r:embed="rId3">
            <a:alphaModFix/>
          </a:blip>
          <a:srcRect/>
          <a:stretch/>
        </p:blipFill>
        <p:spPr>
          <a:xfrm>
            <a:off x="2342577" y="152400"/>
            <a:ext cx="6819900" cy="62865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g5d1c47a36e_1_0"/>
          <p:cNvPicPr preferRelativeResize="0"/>
          <p:nvPr/>
        </p:nvPicPr>
        <p:blipFill>
          <a:blip r:embed="rId3">
            <a:alphaModFix/>
          </a:blip>
          <a:stretch>
            <a:fillRect/>
          </a:stretch>
        </p:blipFill>
        <p:spPr>
          <a:xfrm>
            <a:off x="2821850" y="1202200"/>
            <a:ext cx="6072038" cy="5257799"/>
          </a:xfrm>
          <a:prstGeom prst="rect">
            <a:avLst/>
          </a:prstGeom>
          <a:noFill/>
          <a:ln>
            <a:noFill/>
          </a:ln>
        </p:spPr>
      </p:pic>
      <p:sp>
        <p:nvSpPr>
          <p:cNvPr id="810" name="Google Shape;810;g5d1c47a36e_1_0"/>
          <p:cNvSpPr txBox="1"/>
          <p:nvPr/>
        </p:nvSpPr>
        <p:spPr>
          <a:xfrm>
            <a:off x="0" y="23311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Guiding Questions:</a:t>
            </a:r>
            <a:endParaRPr sz="2000" b="1">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What story does the documentation support or tell?</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g5d1c47a36e_1_8"/>
          <p:cNvPicPr preferRelativeResize="0"/>
          <p:nvPr/>
        </p:nvPicPr>
        <p:blipFill>
          <a:blip r:embed="rId3">
            <a:alphaModFix/>
          </a:blip>
          <a:stretch>
            <a:fillRect/>
          </a:stretch>
        </p:blipFill>
        <p:spPr>
          <a:xfrm>
            <a:off x="3214292" y="153525"/>
            <a:ext cx="4961109" cy="6550950"/>
          </a:xfrm>
          <a:prstGeom prst="rect">
            <a:avLst/>
          </a:prstGeom>
          <a:noFill/>
          <a:ln>
            <a:noFill/>
          </a:ln>
        </p:spPr>
      </p:pic>
      <p:sp>
        <p:nvSpPr>
          <p:cNvPr id="817" name="Google Shape;817;g5d1c47a36e_1_8"/>
          <p:cNvSpPr txBox="1"/>
          <p:nvPr/>
        </p:nvSpPr>
        <p:spPr>
          <a:xfrm>
            <a:off x="214300" y="19290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Guiding Questions:</a:t>
            </a:r>
            <a:endParaRPr sz="2000" b="1">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What story does the documentation support or tell?</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72"/>
          <p:cNvSpPr txBox="1">
            <a:spLocks noGrp="1"/>
          </p:cNvSpPr>
          <p:nvPr>
            <p:ph type="title"/>
          </p:nvPr>
        </p:nvSpPr>
        <p:spPr>
          <a:xfrm>
            <a:off x="1447800" y="-41369"/>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3600">
              <a:solidFill>
                <a:schemeClr val="lt1"/>
              </a:solidFill>
            </a:endParaRPr>
          </a:p>
        </p:txBody>
      </p:sp>
      <p:pic>
        <p:nvPicPr>
          <p:cNvPr id="824" name="Google Shape;824;p72"/>
          <p:cNvPicPr preferRelativeResize="0"/>
          <p:nvPr/>
        </p:nvPicPr>
        <p:blipFill rotWithShape="1">
          <a:blip r:embed="rId3">
            <a:alphaModFix/>
          </a:blip>
          <a:srcRect/>
          <a:stretch/>
        </p:blipFill>
        <p:spPr>
          <a:xfrm>
            <a:off x="0" y="314322"/>
            <a:ext cx="5534025" cy="6229350"/>
          </a:xfrm>
          <a:prstGeom prst="rect">
            <a:avLst/>
          </a:prstGeom>
          <a:noFill/>
          <a:ln>
            <a:noFill/>
          </a:ln>
        </p:spPr>
      </p:pic>
      <p:pic>
        <p:nvPicPr>
          <p:cNvPr id="825" name="Google Shape;825;p72"/>
          <p:cNvPicPr preferRelativeResize="0"/>
          <p:nvPr/>
        </p:nvPicPr>
        <p:blipFill rotWithShape="1">
          <a:blip r:embed="rId4">
            <a:alphaModFix/>
          </a:blip>
          <a:srcRect/>
          <a:stretch/>
        </p:blipFill>
        <p:spPr>
          <a:xfrm>
            <a:off x="4707210" y="235960"/>
            <a:ext cx="4579880" cy="481339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g5d1c47a36e_1_19"/>
          <p:cNvPicPr preferRelativeResize="0"/>
          <p:nvPr/>
        </p:nvPicPr>
        <p:blipFill>
          <a:blip r:embed="rId3">
            <a:alphaModFix/>
          </a:blip>
          <a:stretch>
            <a:fillRect/>
          </a:stretch>
        </p:blipFill>
        <p:spPr>
          <a:xfrm>
            <a:off x="2964650" y="23800"/>
            <a:ext cx="6286500" cy="6810375"/>
          </a:xfrm>
          <a:prstGeom prst="rect">
            <a:avLst/>
          </a:prstGeom>
          <a:noFill/>
          <a:ln>
            <a:noFill/>
          </a:ln>
        </p:spPr>
      </p:pic>
      <p:sp>
        <p:nvSpPr>
          <p:cNvPr id="832" name="Google Shape;832;g5d1c47a36e_1_19"/>
          <p:cNvSpPr txBox="1"/>
          <p:nvPr/>
        </p:nvSpPr>
        <p:spPr>
          <a:xfrm>
            <a:off x="107150" y="17145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Guiding Questions:</a:t>
            </a:r>
            <a:endParaRPr sz="2000" b="1">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What story does the documentation support or tell?</a:t>
            </a: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US" sz="2000">
                <a:solidFill>
                  <a:schemeClr val="dk1"/>
                </a:solidFill>
                <a:latin typeface="Calibri"/>
                <a:ea typeface="Calibri"/>
                <a:cs typeface="Calibri"/>
                <a:sym typeface="Calibri"/>
              </a:rPr>
              <a:t>Example 1 of 3</a:t>
            </a:r>
            <a:endParaRPr sz="20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g5d1c47a36e_1_29"/>
          <p:cNvPicPr preferRelativeResize="0"/>
          <p:nvPr/>
        </p:nvPicPr>
        <p:blipFill>
          <a:blip r:embed="rId3">
            <a:alphaModFix/>
          </a:blip>
          <a:stretch>
            <a:fillRect/>
          </a:stretch>
        </p:blipFill>
        <p:spPr>
          <a:xfrm>
            <a:off x="3043588" y="-12"/>
            <a:ext cx="5781675" cy="6638925"/>
          </a:xfrm>
          <a:prstGeom prst="rect">
            <a:avLst/>
          </a:prstGeom>
          <a:noFill/>
          <a:ln>
            <a:noFill/>
          </a:ln>
        </p:spPr>
      </p:pic>
      <p:sp>
        <p:nvSpPr>
          <p:cNvPr id="839" name="Google Shape;839;g5d1c47a36e_1_29"/>
          <p:cNvSpPr txBox="1"/>
          <p:nvPr/>
        </p:nvSpPr>
        <p:spPr>
          <a:xfrm>
            <a:off x="107150" y="17145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Guiding Questions:</a:t>
            </a:r>
            <a:endParaRPr sz="2000" b="1">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What story does the documentation support or tell?</a:t>
            </a: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US" sz="2000">
                <a:solidFill>
                  <a:schemeClr val="dk1"/>
                </a:solidFill>
                <a:latin typeface="Calibri"/>
                <a:ea typeface="Calibri"/>
                <a:cs typeface="Calibri"/>
                <a:sym typeface="Calibri"/>
              </a:rPr>
              <a:t>Example 2 of 3</a:t>
            </a:r>
            <a:endParaRPr sz="20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5d1c47a36e_1_37"/>
          <p:cNvSpPr txBox="1">
            <a:spLocks noGrp="1"/>
          </p:cNvSpPr>
          <p:nvPr>
            <p:ph type="body" idx="1"/>
          </p:nvPr>
        </p:nvSpPr>
        <p:spPr>
          <a:xfrm>
            <a:off x="291125" y="1569575"/>
            <a:ext cx="29544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000" b="1"/>
              <a:t>Guiding Questions:</a:t>
            </a:r>
            <a:endParaRPr sz="2000" b="1"/>
          </a:p>
          <a:p>
            <a:pPr marL="342900" lvl="0" indent="-342900" algn="l" rtl="0">
              <a:spcBef>
                <a:spcPts val="0"/>
              </a:spcBef>
              <a:spcAft>
                <a:spcPts val="0"/>
              </a:spcAft>
              <a:buSzPts val="2000"/>
              <a:buChar char="•"/>
            </a:pPr>
            <a:r>
              <a:rPr lang="en-US" sz="2000"/>
              <a:t>What story does the documentation support or tell?</a:t>
            </a:r>
            <a:endParaRPr sz="2000"/>
          </a:p>
          <a:p>
            <a:pPr marL="0" lvl="0" indent="0" algn="l" rtl="0">
              <a:spcBef>
                <a:spcPts val="0"/>
              </a:spcBef>
              <a:spcAft>
                <a:spcPts val="0"/>
              </a:spcAft>
              <a:buNone/>
            </a:pPr>
            <a:r>
              <a:rPr lang="en-US" sz="2000"/>
              <a:t>Example 3of 3</a:t>
            </a:r>
            <a:endParaRPr sz="2000"/>
          </a:p>
          <a:p>
            <a:pPr marL="0" lvl="0" indent="0" algn="l" rtl="0">
              <a:spcBef>
                <a:spcPts val="360"/>
              </a:spcBef>
              <a:spcAft>
                <a:spcPts val="0"/>
              </a:spcAft>
              <a:buNone/>
            </a:pPr>
            <a:endParaRPr/>
          </a:p>
        </p:txBody>
      </p:sp>
      <p:pic>
        <p:nvPicPr>
          <p:cNvPr id="846" name="Google Shape;846;g5d1c47a36e_1_37"/>
          <p:cNvPicPr preferRelativeResize="0"/>
          <p:nvPr/>
        </p:nvPicPr>
        <p:blipFill>
          <a:blip r:embed="rId3">
            <a:alphaModFix/>
          </a:blip>
          <a:stretch>
            <a:fillRect/>
          </a:stretch>
        </p:blipFill>
        <p:spPr>
          <a:xfrm>
            <a:off x="2847550" y="942375"/>
            <a:ext cx="6038249" cy="51533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5b3aef13b9_0_13"/>
          <p:cNvSpPr txBox="1">
            <a:spLocks noGrp="1"/>
          </p:cNvSpPr>
          <p:nvPr>
            <p:ph type="title"/>
          </p:nvPr>
        </p:nvSpPr>
        <p:spPr>
          <a:xfrm>
            <a:off x="564375" y="-122486"/>
            <a:ext cx="8229600" cy="1143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r>
              <a:rPr lang="en-US" dirty="0">
                <a:solidFill>
                  <a:srgbClr val="FFFFFF"/>
                </a:solidFill>
              </a:rPr>
              <a:t>Lesson </a:t>
            </a:r>
            <a:endParaRPr dirty="0">
              <a:solidFill>
                <a:srgbClr val="FFFFFF"/>
              </a:solidFill>
            </a:endParaRPr>
          </a:p>
        </p:txBody>
      </p:sp>
      <p:sp>
        <p:nvSpPr>
          <p:cNvPr id="861" name="Google Shape;861;g5b3aef13b9_0_13"/>
          <p:cNvSpPr txBox="1">
            <a:spLocks noGrp="1"/>
          </p:cNvSpPr>
          <p:nvPr>
            <p:ph type="body" idx="1"/>
          </p:nvPr>
        </p:nvSpPr>
        <p:spPr>
          <a:xfrm>
            <a:off x="457200" y="1600201"/>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862" name="Google Shape;862;g5b3aef13b9_0_13"/>
          <p:cNvPicPr preferRelativeResize="0"/>
          <p:nvPr/>
        </p:nvPicPr>
        <p:blipFill>
          <a:blip r:embed="rId3">
            <a:alphaModFix/>
          </a:blip>
          <a:stretch>
            <a:fillRect/>
          </a:stretch>
        </p:blipFill>
        <p:spPr>
          <a:xfrm>
            <a:off x="2811925" y="1230108"/>
            <a:ext cx="4505575" cy="4741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112D4-8692-429E-BEF5-9FE6655ACE62}"/>
              </a:ext>
            </a:extLst>
          </p:cNvPr>
          <p:cNvSpPr>
            <a:spLocks noGrp="1"/>
          </p:cNvSpPr>
          <p:nvPr>
            <p:ph type="title"/>
          </p:nvPr>
        </p:nvSpPr>
        <p:spPr>
          <a:xfrm>
            <a:off x="5334000" y="274639"/>
            <a:ext cx="3352800" cy="487361"/>
          </a:xfrm>
        </p:spPr>
        <p:txBody>
          <a:bodyPr/>
          <a:lstStyle/>
          <a:p>
            <a:r>
              <a:rPr lang="en-US" dirty="0">
                <a:solidFill>
                  <a:schemeClr val="bg1"/>
                </a:solidFill>
              </a:rPr>
              <a:t>Old vs. New</a:t>
            </a:r>
          </a:p>
        </p:txBody>
      </p:sp>
      <p:pic>
        <p:nvPicPr>
          <p:cNvPr id="3" name="Picture 2">
            <a:extLst>
              <a:ext uri="{FF2B5EF4-FFF2-40B4-BE49-F238E27FC236}">
                <a16:creationId xmlns:a16="http://schemas.microsoft.com/office/drawing/2014/main" id="{21EB39C2-5C8E-4127-A832-04AC3AAE9A06}"/>
              </a:ext>
            </a:extLst>
          </p:cNvPr>
          <p:cNvPicPr>
            <a:picLocks noChangeAspect="1"/>
          </p:cNvPicPr>
          <p:nvPr/>
        </p:nvPicPr>
        <p:blipFill>
          <a:blip r:embed="rId3"/>
          <a:stretch>
            <a:fillRect/>
          </a:stretch>
        </p:blipFill>
        <p:spPr>
          <a:xfrm>
            <a:off x="318753" y="3886200"/>
            <a:ext cx="8439150" cy="2557066"/>
          </a:xfrm>
          <a:prstGeom prst="rect">
            <a:avLst/>
          </a:prstGeom>
        </p:spPr>
      </p:pic>
      <p:pic>
        <p:nvPicPr>
          <p:cNvPr id="8" name="Content Placeholder 7">
            <a:extLst>
              <a:ext uri="{FF2B5EF4-FFF2-40B4-BE49-F238E27FC236}">
                <a16:creationId xmlns:a16="http://schemas.microsoft.com/office/drawing/2014/main" id="{E26581C6-4A50-4B15-8767-1E7E08D67938}"/>
              </a:ext>
            </a:extLst>
          </p:cNvPr>
          <p:cNvPicPr>
            <a:picLocks noGrp="1" noChangeAspect="1"/>
          </p:cNvPicPr>
          <p:nvPr>
            <p:ph idx="1"/>
          </p:nvPr>
        </p:nvPicPr>
        <p:blipFill>
          <a:blip r:embed="rId4"/>
          <a:stretch>
            <a:fillRect/>
          </a:stretch>
        </p:blipFill>
        <p:spPr>
          <a:xfrm>
            <a:off x="329386" y="1295400"/>
            <a:ext cx="8462187" cy="2493408"/>
          </a:xfrm>
          <a:prstGeom prst="rect">
            <a:avLst/>
          </a:prstGeom>
        </p:spPr>
      </p:pic>
    </p:spTree>
    <p:extLst>
      <p:ext uri="{BB962C8B-B14F-4D97-AF65-F5344CB8AC3E}">
        <p14:creationId xmlns:p14="http://schemas.microsoft.com/office/powerpoint/2010/main" val="41276220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2"/>
          <p:cNvSpPr txBox="1">
            <a:spLocks noGrp="1"/>
          </p:cNvSpPr>
          <p:nvPr>
            <p:ph type="title"/>
          </p:nvPr>
        </p:nvSpPr>
        <p:spPr>
          <a:xfrm>
            <a:off x="2459042" y="274639"/>
            <a:ext cx="6684958" cy="4111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3600">
                <a:solidFill>
                  <a:schemeClr val="lt1"/>
                </a:solidFill>
              </a:rPr>
              <a:t>Article Activity: Chalk Talk</a:t>
            </a:r>
            <a:endParaRPr/>
          </a:p>
        </p:txBody>
      </p:sp>
      <p:pic>
        <p:nvPicPr>
          <p:cNvPr id="853" name="Google Shape;853;p12"/>
          <p:cNvPicPr preferRelativeResize="0">
            <a:picLocks noGrp="1"/>
          </p:cNvPicPr>
          <p:nvPr>
            <p:ph type="body" idx="1"/>
          </p:nvPr>
        </p:nvPicPr>
        <p:blipFill rotWithShape="1">
          <a:blip r:embed="rId3">
            <a:alphaModFix/>
          </a:blip>
          <a:srcRect/>
          <a:stretch/>
        </p:blipFill>
        <p:spPr>
          <a:xfrm>
            <a:off x="2209800" y="1066800"/>
            <a:ext cx="4419600" cy="2857653"/>
          </a:xfrm>
          <a:prstGeom prst="rect">
            <a:avLst/>
          </a:prstGeom>
          <a:noFill/>
          <a:ln>
            <a:noFill/>
          </a:ln>
        </p:spPr>
      </p:pic>
      <p:pic>
        <p:nvPicPr>
          <p:cNvPr id="854" name="Google Shape;854;p12"/>
          <p:cNvPicPr preferRelativeResize="0"/>
          <p:nvPr/>
        </p:nvPicPr>
        <p:blipFill rotWithShape="1">
          <a:blip r:embed="rId4">
            <a:alphaModFix/>
          </a:blip>
          <a:srcRect/>
          <a:stretch/>
        </p:blipFill>
        <p:spPr>
          <a:xfrm>
            <a:off x="1229521" y="4114800"/>
            <a:ext cx="6684958" cy="237172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5d1c47a36e_0_0"/>
          <p:cNvSpPr txBox="1">
            <a:spLocks noGrp="1"/>
          </p:cNvSpPr>
          <p:nvPr>
            <p:ph type="title"/>
          </p:nvPr>
        </p:nvSpPr>
        <p:spPr>
          <a:xfrm>
            <a:off x="2679175" y="106270"/>
            <a:ext cx="6283200" cy="67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latin typeface="Cambria"/>
                <a:ea typeface="Cambria"/>
                <a:cs typeface="Cambria"/>
                <a:sym typeface="Cambria"/>
              </a:rPr>
              <a:t>Lesson Plan Components</a:t>
            </a:r>
            <a:endParaRPr>
              <a:solidFill>
                <a:srgbClr val="FFFFFF"/>
              </a:solidFill>
              <a:latin typeface="Cambria"/>
              <a:ea typeface="Cambria"/>
              <a:cs typeface="Cambria"/>
              <a:sym typeface="Cambria"/>
            </a:endParaRPr>
          </a:p>
        </p:txBody>
      </p:sp>
      <p:sp>
        <p:nvSpPr>
          <p:cNvPr id="869" name="Google Shape;869;g5d1c47a36e_0_0"/>
          <p:cNvSpPr txBox="1">
            <a:spLocks noGrp="1"/>
          </p:cNvSpPr>
          <p:nvPr>
            <p:ph type="body" idx="1"/>
          </p:nvPr>
        </p:nvSpPr>
        <p:spPr>
          <a:xfrm>
            <a:off x="457200" y="1600201"/>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latin typeface="Cambria"/>
                <a:ea typeface="Cambria"/>
                <a:cs typeface="Cambria"/>
                <a:sym typeface="Cambria"/>
              </a:rPr>
              <a:t>What is a lesson plan?</a:t>
            </a:r>
            <a:endParaRPr>
              <a:latin typeface="Cambria"/>
              <a:ea typeface="Cambria"/>
              <a:cs typeface="Cambria"/>
              <a:sym typeface="Cambria"/>
            </a:endParaRPr>
          </a:p>
          <a:p>
            <a:pPr marL="457200" lvl="0" indent="-342900" algn="l" rtl="0">
              <a:spcBef>
                <a:spcPts val="360"/>
              </a:spcBef>
              <a:spcAft>
                <a:spcPts val="0"/>
              </a:spcAft>
              <a:buSzPts val="1800"/>
              <a:buFont typeface="Cambria"/>
              <a:buChar char="•"/>
            </a:pPr>
            <a:r>
              <a:rPr lang="en-US">
                <a:latin typeface="Cambria"/>
                <a:ea typeface="Cambria"/>
                <a:cs typeface="Cambria"/>
                <a:sym typeface="Cambria"/>
              </a:rPr>
              <a:t>A roadmap of what will be taught</a:t>
            </a:r>
            <a:endParaRPr>
              <a:latin typeface="Cambria"/>
              <a:ea typeface="Cambria"/>
              <a:cs typeface="Cambria"/>
              <a:sym typeface="Cambria"/>
            </a:endParaRPr>
          </a:p>
          <a:p>
            <a:pPr marL="457200" lvl="0" indent="-342900" algn="l" rtl="0">
              <a:spcBef>
                <a:spcPts val="0"/>
              </a:spcBef>
              <a:spcAft>
                <a:spcPts val="0"/>
              </a:spcAft>
              <a:buSzPts val="1800"/>
              <a:buFont typeface="Cambria"/>
              <a:buChar char="•"/>
            </a:pPr>
            <a:r>
              <a:rPr lang="en-US">
                <a:latin typeface="Cambria"/>
                <a:ea typeface="Cambria"/>
                <a:cs typeface="Cambria"/>
                <a:sym typeface="Cambria"/>
              </a:rPr>
              <a:t>How it will be taught</a:t>
            </a:r>
            <a:endParaRPr>
              <a:latin typeface="Cambria"/>
              <a:ea typeface="Cambria"/>
              <a:cs typeface="Cambria"/>
              <a:sym typeface="Cambria"/>
            </a:endParaRPr>
          </a:p>
          <a:p>
            <a:pPr marL="457200" lvl="0" indent="-342900" algn="l" rtl="0">
              <a:spcBef>
                <a:spcPts val="0"/>
              </a:spcBef>
              <a:spcAft>
                <a:spcPts val="0"/>
              </a:spcAft>
              <a:buSzPts val="1800"/>
              <a:buFont typeface="Cambria"/>
              <a:buChar char="•"/>
            </a:pPr>
            <a:r>
              <a:rPr lang="en-US">
                <a:latin typeface="Cambria"/>
                <a:ea typeface="Cambria"/>
                <a:cs typeface="Cambria"/>
                <a:sym typeface="Cambria"/>
              </a:rPr>
              <a:t>How it might be modified for particular students in response to feedback</a:t>
            </a:r>
            <a:endParaRPr>
              <a:latin typeface="Cambria"/>
              <a:ea typeface="Cambria"/>
              <a:cs typeface="Cambria"/>
              <a:sym typeface="Cambria"/>
            </a:endParaRPr>
          </a:p>
          <a:p>
            <a:pPr marL="457200" lvl="0" indent="-342900" algn="l" rtl="0">
              <a:spcBef>
                <a:spcPts val="0"/>
              </a:spcBef>
              <a:spcAft>
                <a:spcPts val="0"/>
              </a:spcAft>
              <a:buSzPts val="1800"/>
              <a:buFont typeface="Cambria"/>
              <a:buChar char="•"/>
            </a:pPr>
            <a:r>
              <a:rPr lang="en-US">
                <a:latin typeface="Cambria"/>
                <a:ea typeface="Cambria"/>
                <a:cs typeface="Cambria"/>
                <a:sym typeface="Cambria"/>
              </a:rPr>
              <a:t>How you and your students will know they have mastered the content</a:t>
            </a:r>
            <a:endParaRPr>
              <a:latin typeface="Cambria"/>
              <a:ea typeface="Cambria"/>
              <a:cs typeface="Cambria"/>
              <a:sym typeface="Cambria"/>
            </a:endParaRPr>
          </a:p>
          <a:p>
            <a:pPr marL="0" lvl="0" indent="0" algn="l" rtl="0">
              <a:spcBef>
                <a:spcPts val="360"/>
              </a:spcBef>
              <a:spcAft>
                <a:spcPts val="0"/>
              </a:spcAft>
              <a:buNone/>
            </a:pPr>
            <a:endParaRPr i="1"/>
          </a:p>
          <a:p>
            <a:pPr marL="0" lvl="0" indent="0" algn="ctr" rtl="0">
              <a:spcBef>
                <a:spcPts val="360"/>
              </a:spcBef>
              <a:spcAft>
                <a:spcPts val="0"/>
              </a:spcAft>
              <a:buNone/>
            </a:pPr>
            <a:r>
              <a:rPr lang="en-US" sz="2400" i="1">
                <a:latin typeface="Cambria"/>
                <a:ea typeface="Cambria"/>
                <a:cs typeface="Cambria"/>
                <a:sym typeface="Cambria"/>
              </a:rPr>
              <a:t>The Simplified Lesson Planning Formula/Jackson  (pg 9)</a:t>
            </a:r>
            <a:endParaRPr sz="2400" i="1">
              <a:latin typeface="Cambria"/>
              <a:ea typeface="Cambria"/>
              <a:cs typeface="Cambria"/>
              <a:sym typeface="Cambri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5d1c47a36e_0_7"/>
          <p:cNvSpPr txBox="1">
            <a:spLocks noGrp="1"/>
          </p:cNvSpPr>
          <p:nvPr>
            <p:ph type="title"/>
          </p:nvPr>
        </p:nvSpPr>
        <p:spPr>
          <a:xfrm>
            <a:off x="1867850" y="75646"/>
            <a:ext cx="7812000" cy="76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FFFFFF"/>
                </a:solidFill>
                <a:latin typeface="Cambria"/>
                <a:ea typeface="Cambria"/>
                <a:cs typeface="Cambria"/>
                <a:sym typeface="Cambria"/>
              </a:rPr>
              <a:t>Lesson Plan vs Lesson Prepping</a:t>
            </a:r>
            <a:endParaRPr sz="3600">
              <a:solidFill>
                <a:srgbClr val="FFFFFF"/>
              </a:solidFill>
              <a:latin typeface="Cambria"/>
              <a:ea typeface="Cambria"/>
              <a:cs typeface="Cambria"/>
              <a:sym typeface="Cambria"/>
            </a:endParaRPr>
          </a:p>
        </p:txBody>
      </p:sp>
      <p:sp>
        <p:nvSpPr>
          <p:cNvPr id="876" name="Google Shape;876;g5d1c47a36e_0_7"/>
          <p:cNvSpPr txBox="1">
            <a:spLocks noGrp="1"/>
          </p:cNvSpPr>
          <p:nvPr>
            <p:ph type="body" idx="1"/>
          </p:nvPr>
        </p:nvSpPr>
        <p:spPr>
          <a:xfrm>
            <a:off x="457200" y="1028175"/>
            <a:ext cx="8229600" cy="5110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u="sng" dirty="0">
                <a:latin typeface="Cambria"/>
                <a:ea typeface="Cambria"/>
                <a:cs typeface="Cambria"/>
                <a:sym typeface="Cambria"/>
              </a:rPr>
              <a:t>Lesson Planning: </a:t>
            </a:r>
            <a:r>
              <a:rPr lang="en-US" dirty="0">
                <a:latin typeface="Cambria"/>
                <a:ea typeface="Cambria"/>
                <a:cs typeface="Cambria"/>
                <a:sym typeface="Cambria"/>
              </a:rPr>
              <a:t> the detailed roadmap of </a:t>
            </a:r>
            <a:r>
              <a:rPr lang="en-US" b="1" dirty="0">
                <a:latin typeface="Cambria"/>
                <a:ea typeface="Cambria"/>
                <a:cs typeface="Cambria"/>
                <a:sym typeface="Cambria"/>
              </a:rPr>
              <a:t>WHAT</a:t>
            </a:r>
            <a:r>
              <a:rPr lang="en-US" dirty="0">
                <a:latin typeface="Cambria"/>
                <a:ea typeface="Cambria"/>
                <a:cs typeface="Cambria"/>
                <a:sym typeface="Cambria"/>
              </a:rPr>
              <a:t> you will teach (content, curriculum, standards, etc.)</a:t>
            </a:r>
            <a:endParaRPr dirty="0">
              <a:latin typeface="Cambria"/>
              <a:ea typeface="Cambria"/>
              <a:cs typeface="Cambria"/>
              <a:sym typeface="Cambria"/>
            </a:endParaRPr>
          </a:p>
          <a:p>
            <a:pPr marL="0" lvl="0" indent="0" algn="l" rtl="0">
              <a:spcBef>
                <a:spcPts val="360"/>
              </a:spcBef>
              <a:spcAft>
                <a:spcPts val="0"/>
              </a:spcAft>
              <a:buNone/>
            </a:pPr>
            <a:endParaRPr dirty="0">
              <a:latin typeface="Cambria"/>
              <a:ea typeface="Cambria"/>
              <a:cs typeface="Cambria"/>
              <a:sym typeface="Cambria"/>
            </a:endParaRPr>
          </a:p>
          <a:p>
            <a:pPr marL="0" lvl="0" indent="0" algn="l" rtl="0">
              <a:spcBef>
                <a:spcPts val="360"/>
              </a:spcBef>
              <a:spcAft>
                <a:spcPts val="0"/>
              </a:spcAft>
              <a:buNone/>
            </a:pPr>
            <a:r>
              <a:rPr lang="en-US" u="sng" dirty="0">
                <a:latin typeface="Cambria"/>
                <a:ea typeface="Cambria"/>
                <a:cs typeface="Cambria"/>
                <a:sym typeface="Cambria"/>
              </a:rPr>
              <a:t>Lesson Prepping:</a:t>
            </a:r>
            <a:r>
              <a:rPr lang="en-US" dirty="0">
                <a:latin typeface="Cambria"/>
                <a:ea typeface="Cambria"/>
                <a:cs typeface="Cambria"/>
                <a:sym typeface="Cambria"/>
              </a:rPr>
              <a:t> the detailed roadmap of </a:t>
            </a:r>
            <a:r>
              <a:rPr lang="en-US" b="1" dirty="0">
                <a:latin typeface="Cambria"/>
                <a:ea typeface="Cambria"/>
                <a:cs typeface="Cambria"/>
                <a:sym typeface="Cambria"/>
              </a:rPr>
              <a:t>HOW</a:t>
            </a:r>
            <a:r>
              <a:rPr lang="en-US" dirty="0">
                <a:latin typeface="Cambria"/>
                <a:ea typeface="Cambria"/>
                <a:cs typeface="Cambria"/>
                <a:sym typeface="Cambria"/>
              </a:rPr>
              <a:t> it will be delivered to the students (engagement techniques written, verbal, and physical responses, small group/whole group, etc.)</a:t>
            </a:r>
            <a:endParaRPr dirty="0">
              <a:latin typeface="Cambria"/>
              <a:ea typeface="Cambria"/>
              <a:cs typeface="Cambria"/>
              <a:sym typeface="Cambria"/>
            </a:endParaRPr>
          </a:p>
          <a:p>
            <a:pPr marL="0" lvl="0" indent="0" algn="l" rtl="0">
              <a:spcBef>
                <a:spcPts val="360"/>
              </a:spcBef>
              <a:spcAft>
                <a:spcPts val="0"/>
              </a:spcAft>
              <a:buNone/>
            </a:pPr>
            <a:endParaRPr dirty="0">
              <a:latin typeface="Cambria"/>
              <a:ea typeface="Cambria"/>
              <a:cs typeface="Cambria"/>
              <a:sym typeface="Cambria"/>
            </a:endParaRPr>
          </a:p>
          <a:p>
            <a:pPr marL="0" lvl="0" indent="0" algn="ctr" rtl="0">
              <a:spcBef>
                <a:spcPts val="360"/>
              </a:spcBef>
              <a:spcAft>
                <a:spcPts val="0"/>
              </a:spcAft>
              <a:buClr>
                <a:schemeClr val="dk1"/>
              </a:buClr>
              <a:buSzPts val="1100"/>
              <a:buFont typeface="Arial"/>
              <a:buNone/>
            </a:pPr>
            <a:r>
              <a:rPr lang="en-US" sz="2400" i="1" dirty="0">
                <a:latin typeface="Cambria"/>
                <a:ea typeface="Cambria"/>
                <a:cs typeface="Cambria"/>
                <a:sym typeface="Cambria"/>
              </a:rPr>
              <a:t>The Simplified Lesson Planning Formula/Jackson  (</a:t>
            </a:r>
            <a:r>
              <a:rPr lang="en-US" sz="2400" i="1" dirty="0" err="1">
                <a:latin typeface="Cambria"/>
                <a:ea typeface="Cambria"/>
                <a:cs typeface="Cambria"/>
                <a:sym typeface="Cambria"/>
              </a:rPr>
              <a:t>pg</a:t>
            </a:r>
            <a:r>
              <a:rPr lang="en-US" sz="2400" i="1" dirty="0">
                <a:latin typeface="Cambria"/>
                <a:ea typeface="Cambria"/>
                <a:cs typeface="Cambria"/>
                <a:sym typeface="Cambria"/>
              </a:rPr>
              <a:t> 9)</a:t>
            </a: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g5d1c47a36e_0_13"/>
          <p:cNvPicPr preferRelativeResize="0"/>
          <p:nvPr/>
        </p:nvPicPr>
        <p:blipFill>
          <a:blip r:embed="rId3">
            <a:alphaModFix/>
          </a:blip>
          <a:stretch>
            <a:fillRect/>
          </a:stretch>
        </p:blipFill>
        <p:spPr>
          <a:xfrm>
            <a:off x="1974800" y="931900"/>
            <a:ext cx="5194400" cy="51944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74"/>
          <p:cNvSpPr txBox="1">
            <a:spLocks noGrp="1"/>
          </p:cNvSpPr>
          <p:nvPr>
            <p:ph type="title"/>
          </p:nvPr>
        </p:nvSpPr>
        <p:spPr>
          <a:xfrm>
            <a:off x="2819400" y="274639"/>
            <a:ext cx="5867400" cy="45719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One Page Lesson Plan</a:t>
            </a:r>
            <a:endParaRPr/>
          </a:p>
        </p:txBody>
      </p:sp>
      <p:pic>
        <p:nvPicPr>
          <p:cNvPr id="889" name="Google Shape;889;p74"/>
          <p:cNvPicPr preferRelativeResize="0">
            <a:picLocks noGrp="1"/>
          </p:cNvPicPr>
          <p:nvPr>
            <p:ph type="body" idx="1"/>
          </p:nvPr>
        </p:nvPicPr>
        <p:blipFill rotWithShape="1">
          <a:blip r:embed="rId3">
            <a:alphaModFix/>
          </a:blip>
          <a:srcRect/>
          <a:stretch/>
        </p:blipFill>
        <p:spPr>
          <a:xfrm>
            <a:off x="425566" y="1144984"/>
            <a:ext cx="8696022" cy="456803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g5b3aef13b9_0_7"/>
          <p:cNvSpPr txBox="1">
            <a:spLocks noGrp="1"/>
          </p:cNvSpPr>
          <p:nvPr>
            <p:ph type="title"/>
          </p:nvPr>
        </p:nvSpPr>
        <p:spPr>
          <a:xfrm>
            <a:off x="3048000" y="274639"/>
            <a:ext cx="5638800" cy="487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chemeClr val="lt1"/>
                </a:solidFill>
              </a:rPr>
              <a:t>Reflection Question</a:t>
            </a:r>
            <a:endParaRPr/>
          </a:p>
        </p:txBody>
      </p:sp>
      <p:sp>
        <p:nvSpPr>
          <p:cNvPr id="895" name="Google Shape;895;g5b3aef13b9_0_7"/>
          <p:cNvSpPr txBox="1"/>
          <p:nvPr/>
        </p:nvSpPr>
        <p:spPr>
          <a:xfrm>
            <a:off x="304800" y="1752600"/>
            <a:ext cx="8534400" cy="2941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i="1">
                <a:solidFill>
                  <a:schemeClr val="dk1"/>
                </a:solidFill>
                <a:latin typeface="Calibri"/>
                <a:ea typeface="Calibri"/>
                <a:cs typeface="Calibri"/>
                <a:sym typeface="Calibri"/>
              </a:rPr>
              <a:t>What have you discovered that you can use to add to/revise lessons you teach to more explicitly build instruction based on the skills found in the standards/unpacked documents?</a:t>
            </a:r>
            <a:endParaRPr/>
          </a:p>
        </p:txBody>
      </p:sp>
      <p:pic>
        <p:nvPicPr>
          <p:cNvPr id="896" name="Google Shape;896;g5b3aef13b9_0_7"/>
          <p:cNvPicPr preferRelativeResize="0"/>
          <p:nvPr/>
        </p:nvPicPr>
        <p:blipFill rotWithShape="1">
          <a:blip r:embed="rId3">
            <a:alphaModFix/>
          </a:blip>
          <a:srcRect/>
          <a:stretch/>
        </p:blipFill>
        <p:spPr>
          <a:xfrm>
            <a:off x="6629400" y="4160839"/>
            <a:ext cx="1905000" cy="17240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3"/>
          <p:cNvSpPr txBox="1">
            <a:spLocks noGrp="1"/>
          </p:cNvSpPr>
          <p:nvPr>
            <p:ph type="title"/>
          </p:nvPr>
        </p:nvSpPr>
        <p:spPr>
          <a:xfrm>
            <a:off x="1752600" y="17721"/>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Talk Amongst Yourselves</a:t>
            </a:r>
            <a:endParaRPr/>
          </a:p>
        </p:txBody>
      </p:sp>
      <p:pic>
        <p:nvPicPr>
          <p:cNvPr id="651" name="Google Shape;651;p53"/>
          <p:cNvPicPr preferRelativeResize="0"/>
          <p:nvPr/>
        </p:nvPicPr>
        <p:blipFill rotWithShape="1">
          <a:blip r:embed="rId3">
            <a:alphaModFix/>
          </a:blip>
          <a:srcRect/>
          <a:stretch/>
        </p:blipFill>
        <p:spPr>
          <a:xfrm>
            <a:off x="1600200" y="1849325"/>
            <a:ext cx="5592037" cy="3789475"/>
          </a:xfrm>
          <a:prstGeom prst="rect">
            <a:avLst/>
          </a:prstGeom>
          <a:noFill/>
          <a:ln>
            <a:noFill/>
          </a:ln>
        </p:spPr>
      </p:pic>
    </p:spTree>
    <p:extLst>
      <p:ext uri="{BB962C8B-B14F-4D97-AF65-F5344CB8AC3E}">
        <p14:creationId xmlns:p14="http://schemas.microsoft.com/office/powerpoint/2010/main" val="9716163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75"/>
          <p:cNvSpPr txBox="1"/>
          <p:nvPr/>
        </p:nvSpPr>
        <p:spPr>
          <a:xfrm>
            <a:off x="2590800" y="76200"/>
            <a:ext cx="5943600" cy="7694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400">
                <a:solidFill>
                  <a:schemeClr val="lt1"/>
                </a:solidFill>
                <a:latin typeface="Calibri"/>
                <a:ea typeface="Calibri"/>
                <a:cs typeface="Calibri"/>
                <a:sym typeface="Calibri"/>
              </a:rPr>
              <a:t>EXIT SLIP</a:t>
            </a:r>
            <a:endParaRPr/>
          </a:p>
        </p:txBody>
      </p:sp>
      <p:pic>
        <p:nvPicPr>
          <p:cNvPr id="911" name="Google Shape;911;p75"/>
          <p:cNvPicPr preferRelativeResize="0"/>
          <p:nvPr/>
        </p:nvPicPr>
        <p:blipFill rotWithShape="1">
          <a:blip r:embed="rId3">
            <a:alphaModFix/>
          </a:blip>
          <a:srcRect/>
          <a:stretch/>
        </p:blipFill>
        <p:spPr>
          <a:xfrm>
            <a:off x="457200" y="1156254"/>
            <a:ext cx="6310312" cy="4545491"/>
          </a:xfrm>
          <a:prstGeom prst="rect">
            <a:avLst/>
          </a:prstGeom>
          <a:noFill/>
          <a:ln>
            <a:noFill/>
          </a:ln>
        </p:spPr>
      </p:pic>
      <p:pic>
        <p:nvPicPr>
          <p:cNvPr id="912" name="Google Shape;912;p75"/>
          <p:cNvPicPr preferRelativeResize="0"/>
          <p:nvPr/>
        </p:nvPicPr>
        <p:blipFill rotWithShape="1">
          <a:blip r:embed="rId4">
            <a:alphaModFix/>
          </a:blip>
          <a:srcRect/>
          <a:stretch/>
        </p:blipFill>
        <p:spPr>
          <a:xfrm>
            <a:off x="6767512" y="2133600"/>
            <a:ext cx="1676400" cy="4184294"/>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349795" y="2286000"/>
            <a:ext cx="6781800" cy="19844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endParaRPr lang="en-US" sz="2800" dirty="0">
              <a:latin typeface="Cambria" panose="02040503050406030204" pitchFamily="18" charset="0"/>
            </a:endParaRPr>
          </a:p>
          <a:p>
            <a:pPr marL="0" indent="0" algn="ctr">
              <a:buFont typeface="Arial" charset="0"/>
              <a:buNone/>
            </a:pPr>
            <a:r>
              <a:rPr lang="en-US" dirty="0">
                <a:solidFill>
                  <a:prstClr val="black"/>
                </a:solidFill>
                <a:latin typeface="Cambria" panose="02040503050406030204" pitchFamily="18" charset="0"/>
              </a:rPr>
              <a:t>   </a:t>
            </a:r>
            <a:r>
              <a:rPr lang="en-US" sz="2800" dirty="0">
                <a:solidFill>
                  <a:prstClr val="black"/>
                </a:solidFill>
                <a:latin typeface="Cambria" panose="02040503050406030204" pitchFamily="18" charset="0"/>
              </a:rPr>
              <a:t>Teresa Berndt, DOE Reading Specialist</a:t>
            </a:r>
          </a:p>
          <a:p>
            <a:pPr marL="0" indent="0" algn="ctr">
              <a:buFont typeface="Arial" charset="0"/>
              <a:buNone/>
            </a:pPr>
            <a:r>
              <a:rPr lang="en-US" sz="2400" dirty="0">
                <a:solidFill>
                  <a:srgbClr val="0070C0"/>
                </a:solidFill>
                <a:latin typeface="Cambria" panose="02040503050406030204" pitchFamily="18" charset="0"/>
              </a:rPr>
              <a:t>Teresa.Berndt@state.sd.us</a:t>
            </a:r>
          </a:p>
          <a:p>
            <a:pPr marL="0" indent="0" algn="ctr">
              <a:buFont typeface="Arial" charset="0"/>
              <a:buNone/>
            </a:pPr>
            <a:r>
              <a:rPr lang="en-US" sz="2400" dirty="0">
                <a:solidFill>
                  <a:prstClr val="black"/>
                </a:solidFill>
                <a:latin typeface="Cambria" panose="02040503050406030204" pitchFamily="18" charset="0"/>
              </a:rPr>
              <a:t> 605.295.0335</a:t>
            </a:r>
            <a:endParaRPr lang="en-US" sz="2400" dirty="0">
              <a:latin typeface="Cambria" panose="02040503050406030204" pitchFamily="18" charset="0"/>
            </a:endParaRPr>
          </a:p>
        </p:txBody>
      </p:sp>
      <p:sp>
        <p:nvSpPr>
          <p:cNvPr id="6" name="TextBox 5"/>
          <p:cNvSpPr txBox="1"/>
          <p:nvPr/>
        </p:nvSpPr>
        <p:spPr>
          <a:xfrm>
            <a:off x="3500487" y="40065"/>
            <a:ext cx="5562600" cy="769441"/>
          </a:xfrm>
          <a:prstGeom prst="rect">
            <a:avLst/>
          </a:prstGeom>
          <a:noFill/>
        </p:spPr>
        <p:txBody>
          <a:bodyPr wrap="square" rtlCol="0">
            <a:spAutoFit/>
          </a:bodyPr>
          <a:lstStyle/>
          <a:p>
            <a:pPr algn="r"/>
            <a:r>
              <a:rPr lang="en-US" sz="4400" dirty="0">
                <a:solidFill>
                  <a:schemeClr val="bg1"/>
                </a:solidFill>
                <a:latin typeface="+mj-lt"/>
              </a:rPr>
              <a:t>Contact Information</a:t>
            </a:r>
          </a:p>
        </p:txBody>
      </p:sp>
      <p:pic>
        <p:nvPicPr>
          <p:cNvPr id="2" name="Picture 1">
            <a:extLst>
              <a:ext uri="{FF2B5EF4-FFF2-40B4-BE49-F238E27FC236}">
                <a16:creationId xmlns:a16="http://schemas.microsoft.com/office/drawing/2014/main" id="{101A3334-220D-429B-AFEF-EFAF031BEFC9}"/>
              </a:ext>
            </a:extLst>
          </p:cNvPr>
          <p:cNvPicPr>
            <a:picLocks noChangeAspect="1"/>
          </p:cNvPicPr>
          <p:nvPr/>
        </p:nvPicPr>
        <p:blipFill>
          <a:blip r:embed="rId3"/>
          <a:stretch>
            <a:fillRect/>
          </a:stretch>
        </p:blipFill>
        <p:spPr>
          <a:xfrm>
            <a:off x="457200" y="2286000"/>
            <a:ext cx="2670279" cy="2670279"/>
          </a:xfrm>
          <a:prstGeom prst="rect">
            <a:avLst/>
          </a:prstGeom>
        </p:spPr>
      </p:pic>
    </p:spTree>
    <p:extLst>
      <p:ext uri="{BB962C8B-B14F-4D97-AF65-F5344CB8AC3E}">
        <p14:creationId xmlns:p14="http://schemas.microsoft.com/office/powerpoint/2010/main" val="71715268"/>
      </p:ext>
    </p:extLst>
  </p:cSld>
  <p:clrMapOvr>
    <a:masterClrMapping/>
  </p:clrMapOvr>
</p:sld>
</file>

<file path=ppt/theme/theme1.xml><?xml version="1.0" encoding="utf-8"?>
<a:theme xmlns:a="http://schemas.openxmlformats.org/drawingml/2006/main" name="DOEppt-Purpl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E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OEppt-Purple">
  <a:themeElements>
    <a:clrScheme name="Apothecary">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DOEppt-Purple</Template>
  <TotalTime>2433</TotalTime>
  <Words>9489</Words>
  <Application>Microsoft Office PowerPoint</Application>
  <PresentationFormat>On-screen Show (4:3)</PresentationFormat>
  <Paragraphs>1062</Paragraphs>
  <Slides>98</Slides>
  <Notes>96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98</vt:i4>
      </vt:variant>
    </vt:vector>
  </HeadingPairs>
  <TitlesOfParts>
    <vt:vector size="107" baseType="lpstr">
      <vt:lpstr>Arial</vt:lpstr>
      <vt:lpstr>Calibri</vt:lpstr>
      <vt:lpstr>Cambria</vt:lpstr>
      <vt:lpstr>Noto Sans Symbols</vt:lpstr>
      <vt:lpstr>Open Sans</vt:lpstr>
      <vt:lpstr>Wingdings</vt:lpstr>
      <vt:lpstr>DOEppt-Purple</vt:lpstr>
      <vt:lpstr>DOEppt</vt:lpstr>
      <vt:lpstr>2_DOEppt-Purple</vt:lpstr>
      <vt:lpstr>PowerPoint Presentation</vt:lpstr>
      <vt:lpstr>P.M. Session</vt:lpstr>
      <vt:lpstr>Norms for the Day</vt:lpstr>
      <vt:lpstr>Teaching to the Content Standards </vt:lpstr>
      <vt:lpstr>Standards Revision Process</vt:lpstr>
      <vt:lpstr>The Why…</vt:lpstr>
      <vt:lpstr>PowerPoint Presentation</vt:lpstr>
      <vt:lpstr>Old vs. New</vt:lpstr>
      <vt:lpstr>Old vs. New</vt:lpstr>
      <vt:lpstr>New Format</vt:lpstr>
      <vt:lpstr>PowerPoint Presentation</vt:lpstr>
      <vt:lpstr>Connect, Extend, Challenge</vt:lpstr>
      <vt:lpstr>Poster Activity</vt:lpstr>
      <vt:lpstr>PowerPoint Presentation</vt:lpstr>
      <vt:lpstr>15 Minutes: Option 1</vt:lpstr>
      <vt:lpstr>SD DOE Content Standards</vt:lpstr>
      <vt:lpstr>ELA Content Standards</vt:lpstr>
      <vt:lpstr>ELA Content Standards</vt:lpstr>
      <vt:lpstr>Strike-Through Documents</vt:lpstr>
      <vt:lpstr>15 Minutes: Option 2</vt:lpstr>
      <vt:lpstr>ELA Websites</vt:lpstr>
      <vt:lpstr>Features of a Quality Standard</vt:lpstr>
      <vt:lpstr>ELA Strike-Through Docs</vt:lpstr>
      <vt:lpstr>Grade 9-10 RL Strikethrough</vt:lpstr>
      <vt:lpstr>Grade 11-12 RST Strikethrough</vt:lpstr>
      <vt:lpstr>15 Minutes Overview: Option 3</vt:lpstr>
      <vt:lpstr>Reflection Question</vt:lpstr>
      <vt:lpstr>Talk Amongst Yourselves</vt:lpstr>
      <vt:lpstr>PowerPoint Presentation</vt:lpstr>
      <vt:lpstr>PowerPoint Presentation</vt:lpstr>
      <vt:lpstr>30 Minutes: Unpack the Sections</vt:lpstr>
      <vt:lpstr>Reflection Question</vt:lpstr>
      <vt:lpstr>Talk Amongst Yourselves</vt:lpstr>
      <vt:lpstr>PowerPoint Presentation</vt:lpstr>
      <vt:lpstr>60 Minutes: Options</vt:lpstr>
      <vt:lpstr>Reflection Question</vt:lpstr>
      <vt:lpstr>Talk Amongst Yourselves</vt:lpstr>
      <vt:lpstr>2-3 Hour Options</vt:lpstr>
      <vt:lpstr>Reflection Question</vt:lpstr>
      <vt:lpstr>Talk Amongst Yourselves</vt:lpstr>
      <vt:lpstr>PowerPoint Presentation</vt:lpstr>
      <vt:lpstr>Unpacking the Standards</vt:lpstr>
      <vt:lpstr>Standards/Anchor Standards</vt:lpstr>
      <vt:lpstr>Essential ??s/Big Ideas</vt:lpstr>
      <vt:lpstr>Essential Questions</vt:lpstr>
      <vt:lpstr>Big Idea Statement</vt:lpstr>
      <vt:lpstr>Learning Progressions</vt:lpstr>
      <vt:lpstr>Learning Progression</vt:lpstr>
      <vt:lpstr>Learning Progression-Extended</vt:lpstr>
      <vt:lpstr>Student Friendly---I statements</vt:lpstr>
      <vt:lpstr>Student Friendly Language</vt:lpstr>
      <vt:lpstr>PowerPoint Presentation</vt:lpstr>
      <vt:lpstr>Rigor &amp; Cognitive Complexity</vt:lpstr>
      <vt:lpstr>PowerPoint Presentation</vt:lpstr>
      <vt:lpstr>Key Vocabulary</vt:lpstr>
      <vt:lpstr>Key Vocabulary</vt:lpstr>
      <vt:lpstr>Relevance &amp; Application</vt:lpstr>
      <vt:lpstr>Relevance</vt:lpstr>
      <vt:lpstr>Resources</vt:lpstr>
      <vt:lpstr>PowerPoint Presentation</vt:lpstr>
      <vt:lpstr>Achievement Level Descriptors</vt:lpstr>
      <vt:lpstr>Reflection Question</vt:lpstr>
      <vt:lpstr>Talk Amongst Yourselves</vt:lpstr>
      <vt:lpstr>PowerPoint Presentation</vt:lpstr>
      <vt:lpstr>Unpacking the Standards</vt:lpstr>
      <vt:lpstr>Essential ??s/Big Ideas</vt:lpstr>
      <vt:lpstr>Learning Progressions</vt:lpstr>
      <vt:lpstr>PowerPoint Presentation</vt:lpstr>
      <vt:lpstr>Student Friendly---I statements</vt:lpstr>
      <vt:lpstr>Key Vocabulary</vt:lpstr>
      <vt:lpstr>Relevance &amp; Application</vt:lpstr>
      <vt:lpstr>Resources</vt:lpstr>
      <vt:lpstr>PowerPoint Presentation</vt:lpstr>
      <vt:lpstr>PowerPoint Presentation</vt:lpstr>
      <vt:lpstr>Questions to Ponder</vt:lpstr>
      <vt:lpstr>Questions to Ponder</vt:lpstr>
      <vt:lpstr>Guidance Questions</vt:lpstr>
      <vt:lpstr>What are the Quick Look FOrs?</vt:lpstr>
      <vt:lpstr>Example Slides</vt:lpstr>
      <vt:lpstr>Does it answer question 1 or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vt:lpstr>
      <vt:lpstr>Article Activity: Chalk Talk</vt:lpstr>
      <vt:lpstr>Lesson Plan Components</vt:lpstr>
      <vt:lpstr>Lesson Plan vs Lesson Prepping</vt:lpstr>
      <vt:lpstr>PowerPoint Presentation</vt:lpstr>
      <vt:lpstr>One Page Lesson Plan</vt:lpstr>
      <vt:lpstr>Reflection Question</vt:lpstr>
      <vt:lpstr>Talk Amongst Yourselves</vt:lpstr>
      <vt:lpstr>PowerPoint Presentation</vt:lpstr>
      <vt:lpstr>PowerPoint Presentation</vt:lpstr>
    </vt:vector>
  </TitlesOfParts>
  <Company>State of South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Berndt, Teresa</dc:creator>
  <cp:lastModifiedBy>Berndt, Teresa</cp:lastModifiedBy>
  <cp:revision>172</cp:revision>
  <cp:lastPrinted>2019-08-06T22:37:18Z</cp:lastPrinted>
  <dcterms:created xsi:type="dcterms:W3CDTF">2016-03-31T17:19:36Z</dcterms:created>
  <dcterms:modified xsi:type="dcterms:W3CDTF">2019-08-23T16:41:03Z</dcterms:modified>
</cp:coreProperties>
</file>