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319" r:id="rId3"/>
    <p:sldId id="258" r:id="rId4"/>
    <p:sldId id="296" r:id="rId5"/>
    <p:sldId id="262" r:id="rId6"/>
    <p:sldId id="309" r:id="rId7"/>
    <p:sldId id="310" r:id="rId8"/>
    <p:sldId id="311" r:id="rId9"/>
    <p:sldId id="313" r:id="rId10"/>
    <p:sldId id="312" r:id="rId11"/>
    <p:sldId id="314" r:id="rId12"/>
    <p:sldId id="315" r:id="rId13"/>
    <p:sldId id="316" r:id="rId14"/>
    <p:sldId id="318" r:id="rId15"/>
    <p:sldId id="317" r:id="rId16"/>
    <p:sldId id="286" r:id="rId17"/>
    <p:sldId id="281" r:id="rId18"/>
    <p:sldId id="282" r:id="rId19"/>
    <p:sldId id="297" r:id="rId20"/>
    <p:sldId id="284" r:id="rId21"/>
    <p:sldId id="298" r:id="rId22"/>
    <p:sldId id="299" r:id="rId23"/>
    <p:sldId id="300"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3" autoAdjust="0"/>
    <p:restoredTop sz="86447" autoAdjust="0"/>
  </p:normalViewPr>
  <p:slideViewPr>
    <p:cSldViewPr snapToGrid="0" snapToObjects="1">
      <p:cViewPr>
        <p:scale>
          <a:sx n="100" d="100"/>
          <a:sy n="100" d="100"/>
        </p:scale>
        <p:origin x="-186" y="672"/>
      </p:cViewPr>
      <p:guideLst>
        <p:guide orient="horz" pos="2160"/>
        <p:guide pos="2880"/>
      </p:guideLst>
    </p:cSldViewPr>
  </p:slideViewPr>
  <p:outlineViewPr>
    <p:cViewPr>
      <p:scale>
        <a:sx n="33" d="100"/>
        <a:sy n="33" d="100"/>
      </p:scale>
      <p:origin x="0" y="254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F806B-3806-3E4A-B4E3-9A5A8EA562DF}" type="doc">
      <dgm:prSet loTypeId="urn:microsoft.com/office/officeart/2005/8/layout/cycle4" loCatId="" qsTypeId="urn:microsoft.com/office/officeart/2005/8/quickstyle/simple2" qsCatId="simple" csTypeId="urn:microsoft.com/office/officeart/2005/8/colors/accent1_2" csCatId="accent1" phldr="1"/>
      <dgm:spPr/>
      <dgm:t>
        <a:bodyPr/>
        <a:lstStyle/>
        <a:p>
          <a:endParaRPr lang="en-US"/>
        </a:p>
      </dgm:t>
    </dgm:pt>
    <dgm:pt modelId="{8DD9CCB0-AD59-644F-B9B3-EF903AA3A173}">
      <dgm:prSet phldrT="[Text]"/>
      <dgm:spPr/>
      <dgm:t>
        <a:bodyPr/>
        <a:lstStyle/>
        <a:p>
          <a:pPr algn="ctr"/>
          <a:endParaRPr lang="en-US" dirty="0" smtClean="0"/>
        </a:p>
        <a:p>
          <a:pPr algn="ctr"/>
          <a:r>
            <a:rPr lang="en-US" dirty="0" smtClean="0"/>
            <a:t>I</a:t>
          </a:r>
        </a:p>
        <a:p>
          <a:pPr algn="ctr"/>
          <a:r>
            <a:rPr lang="en-US" dirty="0" smtClean="0"/>
            <a:t>PREPARE </a:t>
          </a:r>
        </a:p>
        <a:p>
          <a:pPr algn="ctr"/>
          <a:endParaRPr lang="en-US" dirty="0" smtClean="0"/>
        </a:p>
      </dgm:t>
    </dgm:pt>
    <dgm:pt modelId="{DF9EBF8C-22BE-BF40-B7DA-AC35BF191514}" type="parTrans" cxnId="{4FB190B5-2ED3-3045-ADFE-92DDBC5C6A51}">
      <dgm:prSet/>
      <dgm:spPr/>
      <dgm:t>
        <a:bodyPr/>
        <a:lstStyle/>
        <a:p>
          <a:endParaRPr lang="en-US"/>
        </a:p>
      </dgm:t>
    </dgm:pt>
    <dgm:pt modelId="{CCE84D65-89D9-5C4F-9823-041AAD4AB8D7}" type="sibTrans" cxnId="{4FB190B5-2ED3-3045-ADFE-92DDBC5C6A51}">
      <dgm:prSet/>
      <dgm:spPr/>
      <dgm:t>
        <a:bodyPr/>
        <a:lstStyle/>
        <a:p>
          <a:endParaRPr lang="en-US"/>
        </a:p>
      </dgm:t>
    </dgm:pt>
    <dgm:pt modelId="{0B86C860-8AFA-5142-BC5A-E69EE90B2D3E}">
      <dgm:prSet phldrT="[Text]"/>
      <dgm:spPr/>
      <dgm:t>
        <a:bodyPr/>
        <a:lstStyle/>
        <a:p>
          <a:pPr algn="ctr"/>
          <a:r>
            <a:rPr lang="en-US" dirty="0" smtClean="0"/>
            <a:t>2</a:t>
          </a:r>
        </a:p>
        <a:p>
          <a:pPr algn="ctr"/>
          <a:r>
            <a:rPr lang="en-US" dirty="0" smtClean="0"/>
            <a:t>PLAN</a:t>
          </a:r>
        </a:p>
      </dgm:t>
    </dgm:pt>
    <dgm:pt modelId="{4A95087B-7EE8-8441-A24A-D8304FFB8E1B}" type="parTrans" cxnId="{0743A6A8-1826-0749-A488-2DBEFC027A45}">
      <dgm:prSet/>
      <dgm:spPr/>
      <dgm:t>
        <a:bodyPr/>
        <a:lstStyle/>
        <a:p>
          <a:endParaRPr lang="en-US"/>
        </a:p>
      </dgm:t>
    </dgm:pt>
    <dgm:pt modelId="{D83BD8D7-DF26-F842-891F-1764F004286C}" type="sibTrans" cxnId="{0743A6A8-1826-0749-A488-2DBEFC027A45}">
      <dgm:prSet/>
      <dgm:spPr/>
      <dgm:t>
        <a:bodyPr/>
        <a:lstStyle/>
        <a:p>
          <a:endParaRPr lang="en-US"/>
        </a:p>
      </dgm:t>
    </dgm:pt>
    <dgm:pt modelId="{58C142C2-7EE7-2B4B-BFAA-54BF7934E633}">
      <dgm:prSet phldrT="[Text]"/>
      <dgm:spPr/>
      <dgm:t>
        <a:bodyPr/>
        <a:lstStyle/>
        <a:p>
          <a:pPr algn="ctr"/>
          <a:endParaRPr lang="en-US" dirty="0" smtClean="0"/>
        </a:p>
        <a:p>
          <a:pPr algn="ctr"/>
          <a:r>
            <a:rPr lang="en-US" dirty="0" smtClean="0"/>
            <a:t>3</a:t>
          </a:r>
        </a:p>
        <a:p>
          <a:pPr algn="ctr"/>
          <a:r>
            <a:rPr lang="en-US" dirty="0" smtClean="0"/>
            <a:t>PERFORM</a:t>
          </a:r>
        </a:p>
        <a:p>
          <a:pPr algn="l"/>
          <a:endParaRPr lang="en-US" dirty="0"/>
        </a:p>
      </dgm:t>
    </dgm:pt>
    <dgm:pt modelId="{21637960-D41C-1547-B6EB-609DF4510088}" type="parTrans" cxnId="{6516136D-FAE4-4E48-8EC4-4105444F7851}">
      <dgm:prSet/>
      <dgm:spPr/>
      <dgm:t>
        <a:bodyPr/>
        <a:lstStyle/>
        <a:p>
          <a:endParaRPr lang="en-US"/>
        </a:p>
      </dgm:t>
    </dgm:pt>
    <dgm:pt modelId="{4D8B5354-9D00-1141-A125-28FA7E4C5EE8}" type="sibTrans" cxnId="{6516136D-FAE4-4E48-8EC4-4105444F7851}">
      <dgm:prSet/>
      <dgm:spPr/>
      <dgm:t>
        <a:bodyPr/>
        <a:lstStyle/>
        <a:p>
          <a:endParaRPr lang="en-US"/>
        </a:p>
      </dgm:t>
    </dgm:pt>
    <dgm:pt modelId="{11F7F0FB-A515-4644-B5AE-D79FA7A5D41A}">
      <dgm:prSet/>
      <dgm:spPr/>
      <dgm:t>
        <a:bodyPr/>
        <a:lstStyle/>
        <a:p>
          <a:endParaRPr lang="en-US"/>
        </a:p>
      </dgm:t>
    </dgm:pt>
    <dgm:pt modelId="{313D6180-3AF3-C84C-85ED-DAF312030FA7}" type="parTrans" cxnId="{92F38895-1280-3148-A78F-A5E58DF299EE}">
      <dgm:prSet/>
      <dgm:spPr/>
      <dgm:t>
        <a:bodyPr/>
        <a:lstStyle/>
        <a:p>
          <a:endParaRPr lang="en-US"/>
        </a:p>
      </dgm:t>
    </dgm:pt>
    <dgm:pt modelId="{B1953DDE-E3A0-6A49-ACEF-B7B069F3D97A}" type="sibTrans" cxnId="{92F38895-1280-3148-A78F-A5E58DF299EE}">
      <dgm:prSet/>
      <dgm:spPr/>
      <dgm:t>
        <a:bodyPr/>
        <a:lstStyle/>
        <a:p>
          <a:endParaRPr lang="en-US"/>
        </a:p>
      </dgm:t>
    </dgm:pt>
    <dgm:pt modelId="{1B422E83-8918-2B42-8EC6-5F90516F30AC}">
      <dgm:prSet/>
      <dgm:spPr/>
      <dgm:t>
        <a:bodyPr/>
        <a:lstStyle/>
        <a:p>
          <a:endParaRPr lang="en-US"/>
        </a:p>
      </dgm:t>
    </dgm:pt>
    <dgm:pt modelId="{7F77E419-66DF-D54F-8E5C-37B4BE6FBC50}" type="parTrans" cxnId="{FD884BCC-2C0B-CE42-985B-8C09830D8B4C}">
      <dgm:prSet/>
      <dgm:spPr/>
      <dgm:t>
        <a:bodyPr/>
        <a:lstStyle/>
        <a:p>
          <a:endParaRPr lang="en-US"/>
        </a:p>
      </dgm:t>
    </dgm:pt>
    <dgm:pt modelId="{B0E00986-6650-EA46-B03F-B9F2227F54C5}" type="sibTrans" cxnId="{FD884BCC-2C0B-CE42-985B-8C09830D8B4C}">
      <dgm:prSet/>
      <dgm:spPr/>
      <dgm:t>
        <a:bodyPr/>
        <a:lstStyle/>
        <a:p>
          <a:endParaRPr lang="en-US"/>
        </a:p>
      </dgm:t>
    </dgm:pt>
    <dgm:pt modelId="{3B9C67BA-989C-FD48-9787-38C3A9D43C43}">
      <dgm:prSet phldrT="[Text]"/>
      <dgm:spPr/>
      <dgm:t>
        <a:bodyPr/>
        <a:lstStyle/>
        <a:p>
          <a:pPr algn="ctr"/>
          <a:r>
            <a:rPr lang="en-US" dirty="0" smtClean="0"/>
            <a:t>4</a:t>
          </a:r>
        </a:p>
        <a:p>
          <a:pPr algn="ctr"/>
          <a:r>
            <a:rPr lang="en-US" dirty="0" smtClean="0"/>
            <a:t>PROGRESS</a:t>
          </a:r>
          <a:endParaRPr lang="en-US" dirty="0"/>
        </a:p>
      </dgm:t>
    </dgm:pt>
    <dgm:pt modelId="{95E97841-7AFB-1948-A48C-8E81EFD1EA37}" type="sibTrans" cxnId="{B307B340-74FA-7841-BC12-63DDAD4254BC}">
      <dgm:prSet/>
      <dgm:spPr/>
      <dgm:t>
        <a:bodyPr/>
        <a:lstStyle/>
        <a:p>
          <a:endParaRPr lang="en-US"/>
        </a:p>
      </dgm:t>
    </dgm:pt>
    <dgm:pt modelId="{015AA92D-B7C9-1541-8833-4DE923BD70F8}" type="parTrans" cxnId="{B307B340-74FA-7841-BC12-63DDAD4254BC}">
      <dgm:prSet/>
      <dgm:spPr/>
      <dgm:t>
        <a:bodyPr/>
        <a:lstStyle/>
        <a:p>
          <a:endParaRPr lang="en-US"/>
        </a:p>
      </dgm:t>
    </dgm:pt>
    <dgm:pt modelId="{B5F0FE81-3A2E-7D4D-AB01-911A3D54B8F3}">
      <dgm:prSet phldrT="[Text]" custT="1"/>
      <dgm:spPr>
        <a:noFill/>
        <a:ln w="101600" cap="sq" cmpd="tri">
          <a:solidFill>
            <a:schemeClr val="accent2"/>
          </a:solidFill>
          <a:bevel/>
        </a:ln>
        <a:scene3d>
          <a:camera prst="orthographicFront"/>
          <a:lightRig rig="threePt" dir="t"/>
        </a:scene3d>
        <a:sp3d>
          <a:bevelT prst="slope"/>
        </a:sp3d>
      </dgm:spPr>
      <dgm:t>
        <a:bodyPr/>
        <a:lstStyle/>
        <a:p>
          <a:pPr algn="r"/>
          <a:r>
            <a:rPr lang="en-US" sz="1400" dirty="0" smtClean="0"/>
            <a:t>Completed no later than mid October.</a:t>
          </a:r>
          <a:endParaRPr lang="en-US" sz="1400" dirty="0"/>
        </a:p>
      </dgm:t>
    </dgm:pt>
    <dgm:pt modelId="{2832FC3E-DD00-C244-9AA0-C9FED0A87024}" type="parTrans" cxnId="{6F044CD8-F4D0-0741-8129-3DB45C1AC57C}">
      <dgm:prSet/>
      <dgm:spPr/>
      <dgm:t>
        <a:bodyPr/>
        <a:lstStyle/>
        <a:p>
          <a:endParaRPr lang="en-US"/>
        </a:p>
      </dgm:t>
    </dgm:pt>
    <dgm:pt modelId="{0D571C64-BB88-7C43-892A-9509A2D7D544}" type="sibTrans" cxnId="{6F044CD8-F4D0-0741-8129-3DB45C1AC57C}">
      <dgm:prSet/>
      <dgm:spPr/>
      <dgm:t>
        <a:bodyPr/>
        <a:lstStyle/>
        <a:p>
          <a:endParaRPr lang="en-US"/>
        </a:p>
      </dgm:t>
    </dgm:pt>
    <dgm:pt modelId="{17D87081-8665-B346-96A3-81FEFA261B61}">
      <dgm:prSet phldrT="[Text]" custT="1"/>
      <dgm:spPr>
        <a:ln w="101600" cmpd="sng">
          <a:solidFill>
            <a:schemeClr val="accent2"/>
          </a:solidFill>
        </a:ln>
      </dgm:spPr>
      <dgm:t>
        <a:bodyPr/>
        <a:lstStyle/>
        <a:p>
          <a:pPr algn="l"/>
          <a:endParaRPr lang="en-US" sz="1200" dirty="0"/>
        </a:p>
      </dgm:t>
    </dgm:pt>
    <dgm:pt modelId="{59AD20CF-021B-9D41-A761-03726A6A7990}" type="parTrans" cxnId="{52518753-1CA9-C64F-9C22-9B243B4B2A6B}">
      <dgm:prSet/>
      <dgm:spPr/>
      <dgm:t>
        <a:bodyPr/>
        <a:lstStyle/>
        <a:p>
          <a:endParaRPr lang="en-US"/>
        </a:p>
      </dgm:t>
    </dgm:pt>
    <dgm:pt modelId="{04379931-BA4C-CE41-832A-C4AC8579DF63}" type="sibTrans" cxnId="{52518753-1CA9-C64F-9C22-9B243B4B2A6B}">
      <dgm:prSet/>
      <dgm:spPr/>
      <dgm:t>
        <a:bodyPr/>
        <a:lstStyle/>
        <a:p>
          <a:endParaRPr lang="en-US"/>
        </a:p>
      </dgm:t>
    </dgm:pt>
    <dgm:pt modelId="{3EC8B0B3-45B2-B84C-8747-894B4C08DCDB}">
      <dgm:prSet phldrT="[Text]" custT="1"/>
      <dgm:spPr>
        <a:ln w="101600" cap="rnd" cmpd="sng">
          <a:solidFill>
            <a:schemeClr val="accent2"/>
          </a:solidFill>
          <a:bevel/>
        </a:ln>
      </dgm:spPr>
      <dgm:t>
        <a:bodyPr/>
        <a:lstStyle/>
        <a:p>
          <a:pPr algn="l"/>
          <a:endParaRPr lang="en-US" sz="1400" dirty="0"/>
        </a:p>
      </dgm:t>
    </dgm:pt>
    <dgm:pt modelId="{EA5A2B80-FF3E-3845-9C6D-44F546692401}" type="parTrans" cxnId="{3502F413-908A-3444-9005-D0CBABCC084D}">
      <dgm:prSet/>
      <dgm:spPr/>
      <dgm:t>
        <a:bodyPr/>
        <a:lstStyle/>
        <a:p>
          <a:endParaRPr lang="en-US"/>
        </a:p>
      </dgm:t>
    </dgm:pt>
    <dgm:pt modelId="{F34D009F-DA61-8A49-ABD7-AE874697BDD1}" type="sibTrans" cxnId="{3502F413-908A-3444-9005-D0CBABCC084D}">
      <dgm:prSet/>
      <dgm:spPr/>
      <dgm:t>
        <a:bodyPr/>
        <a:lstStyle/>
        <a:p>
          <a:endParaRPr lang="en-US"/>
        </a:p>
      </dgm:t>
    </dgm:pt>
    <dgm:pt modelId="{7D891E6A-DC96-0348-89FB-741D1F5CAD19}">
      <dgm:prSet phldrT="[Text]" custT="1"/>
      <dgm:spPr>
        <a:ln w="101600" cap="rnd" cmpd="sng">
          <a:solidFill>
            <a:schemeClr val="accent2"/>
          </a:solidFill>
          <a:bevel/>
        </a:ln>
      </dgm:spPr>
      <dgm:t>
        <a:bodyPr/>
        <a:lstStyle/>
        <a:p>
          <a:pPr algn="l"/>
          <a:r>
            <a:rPr lang="en-US" sz="1400" dirty="0" smtClean="0"/>
            <a:t>Completion determined by district policy.</a:t>
          </a:r>
          <a:endParaRPr lang="en-US" sz="1400" dirty="0"/>
        </a:p>
      </dgm:t>
    </dgm:pt>
    <dgm:pt modelId="{550ADF16-F2BE-B14E-A4F2-2CA8330496C2}" type="parTrans" cxnId="{EAF77298-1EB7-B14D-ABB0-0DD45C434C03}">
      <dgm:prSet/>
      <dgm:spPr/>
      <dgm:t>
        <a:bodyPr/>
        <a:lstStyle/>
        <a:p>
          <a:endParaRPr lang="en-US"/>
        </a:p>
      </dgm:t>
    </dgm:pt>
    <dgm:pt modelId="{5350C204-6948-AC4C-ADAB-BDCA516667B0}" type="sibTrans" cxnId="{EAF77298-1EB7-B14D-ABB0-0DD45C434C03}">
      <dgm:prSet/>
      <dgm:spPr/>
      <dgm:t>
        <a:bodyPr/>
        <a:lstStyle/>
        <a:p>
          <a:endParaRPr lang="en-US"/>
        </a:p>
      </dgm:t>
    </dgm:pt>
    <dgm:pt modelId="{A48C4D6F-1B22-6940-92C6-9160C0D601A7}">
      <dgm:prSet phldrT="[Text]" custT="1"/>
      <dgm:spPr>
        <a:ln w="101600" cmpd="sng">
          <a:solidFill>
            <a:schemeClr val="accent2"/>
          </a:solidFill>
        </a:ln>
      </dgm:spPr>
      <dgm:t>
        <a:bodyPr/>
        <a:lstStyle/>
        <a:p>
          <a:pPr algn="r"/>
          <a:r>
            <a:rPr lang="en-US" sz="1400" dirty="0" smtClean="0"/>
            <a:t>Completed in an on going manner. (</a:t>
          </a:r>
          <a:r>
            <a:rPr lang="en-US" sz="1000" dirty="0" smtClean="0"/>
            <a:t>throughout the year)</a:t>
          </a:r>
          <a:endParaRPr lang="en-US" sz="1200" dirty="0"/>
        </a:p>
      </dgm:t>
    </dgm:pt>
    <dgm:pt modelId="{0AA535AB-E411-0545-98BD-2E9BB250817B}" type="parTrans" cxnId="{D8F50C14-F7AD-EB44-A6E8-FB5E68A6F0D2}">
      <dgm:prSet/>
      <dgm:spPr/>
      <dgm:t>
        <a:bodyPr/>
        <a:lstStyle/>
        <a:p>
          <a:endParaRPr lang="en-US"/>
        </a:p>
      </dgm:t>
    </dgm:pt>
    <dgm:pt modelId="{C44E3F1C-3D4C-3745-AB45-F514221CD7A2}" type="sibTrans" cxnId="{D8F50C14-F7AD-EB44-A6E8-FB5E68A6F0D2}">
      <dgm:prSet/>
      <dgm:spPr/>
      <dgm:t>
        <a:bodyPr/>
        <a:lstStyle/>
        <a:p>
          <a:endParaRPr lang="en-US"/>
        </a:p>
      </dgm:t>
    </dgm:pt>
    <dgm:pt modelId="{C0D4F6D4-47F0-6A48-9F21-FF3A6D28942E}">
      <dgm:prSet phldrT="[Text]" custT="1"/>
      <dgm:spPr>
        <a:ln w="101600" cap="sq" cmpd="sng">
          <a:solidFill>
            <a:schemeClr val="accent2"/>
          </a:solidFill>
          <a:bevel/>
        </a:ln>
      </dgm:spPr>
      <dgm:t>
        <a:bodyPr/>
        <a:lstStyle/>
        <a:p>
          <a:pPr algn="l"/>
          <a:r>
            <a:rPr lang="en-US" sz="1400" dirty="0" smtClean="0"/>
            <a:t>Completed pre start of school.</a:t>
          </a:r>
          <a:endParaRPr lang="en-US" sz="1200" dirty="0"/>
        </a:p>
      </dgm:t>
    </dgm:pt>
    <dgm:pt modelId="{95BFD6AA-6789-474E-88B7-BC7F5F30BCDD}" type="parTrans" cxnId="{94FF8FBC-15FF-C74E-95FD-132D8AE74CC3}">
      <dgm:prSet/>
      <dgm:spPr/>
      <dgm:t>
        <a:bodyPr/>
        <a:lstStyle/>
        <a:p>
          <a:endParaRPr lang="en-US"/>
        </a:p>
      </dgm:t>
    </dgm:pt>
    <dgm:pt modelId="{867CF9B2-E4B2-3A4C-9C81-8ADA3CBE2969}" type="sibTrans" cxnId="{94FF8FBC-15FF-C74E-95FD-132D8AE74CC3}">
      <dgm:prSet/>
      <dgm:spPr/>
      <dgm:t>
        <a:bodyPr/>
        <a:lstStyle/>
        <a:p>
          <a:endParaRPr lang="en-US"/>
        </a:p>
      </dgm:t>
    </dgm:pt>
    <dgm:pt modelId="{C1B01410-676B-7340-9E7D-67529DBC89D4}" type="pres">
      <dgm:prSet presAssocID="{264F806B-3806-3E4A-B4E3-9A5A8EA562DF}" presName="cycleMatrixDiagram" presStyleCnt="0">
        <dgm:presLayoutVars>
          <dgm:chMax val="1"/>
          <dgm:dir/>
          <dgm:animLvl val="lvl"/>
          <dgm:resizeHandles val="exact"/>
        </dgm:presLayoutVars>
      </dgm:prSet>
      <dgm:spPr/>
      <dgm:t>
        <a:bodyPr/>
        <a:lstStyle/>
        <a:p>
          <a:endParaRPr lang="en-US"/>
        </a:p>
      </dgm:t>
    </dgm:pt>
    <dgm:pt modelId="{AB446244-1B48-A747-BC70-DCDF717D04CA}" type="pres">
      <dgm:prSet presAssocID="{264F806B-3806-3E4A-B4E3-9A5A8EA562DF}" presName="children" presStyleCnt="0"/>
      <dgm:spPr/>
    </dgm:pt>
    <dgm:pt modelId="{64265FF6-FA63-7649-ADF7-C07C1AE43D23}" type="pres">
      <dgm:prSet presAssocID="{264F806B-3806-3E4A-B4E3-9A5A8EA562DF}" presName="child1group" presStyleCnt="0"/>
      <dgm:spPr/>
    </dgm:pt>
    <dgm:pt modelId="{E8FFD3DC-18AC-8E4C-8729-AC06A0C22219}" type="pres">
      <dgm:prSet presAssocID="{264F806B-3806-3E4A-B4E3-9A5A8EA562DF}" presName="child1" presStyleLbl="bgAcc1" presStyleIdx="0" presStyleCnt="4" custScaleY="107929"/>
      <dgm:spPr/>
      <dgm:t>
        <a:bodyPr/>
        <a:lstStyle/>
        <a:p>
          <a:endParaRPr lang="en-US"/>
        </a:p>
      </dgm:t>
    </dgm:pt>
    <dgm:pt modelId="{8B3D1FA1-C1FC-A449-A9E0-BFD024F1ECC6}" type="pres">
      <dgm:prSet presAssocID="{264F806B-3806-3E4A-B4E3-9A5A8EA562DF}" presName="child1Text" presStyleLbl="bgAcc1" presStyleIdx="0" presStyleCnt="4">
        <dgm:presLayoutVars>
          <dgm:bulletEnabled val="1"/>
        </dgm:presLayoutVars>
      </dgm:prSet>
      <dgm:spPr/>
      <dgm:t>
        <a:bodyPr/>
        <a:lstStyle/>
        <a:p>
          <a:endParaRPr lang="en-US"/>
        </a:p>
      </dgm:t>
    </dgm:pt>
    <dgm:pt modelId="{CCC63134-435C-3649-A869-2F9615CD1D00}" type="pres">
      <dgm:prSet presAssocID="{264F806B-3806-3E4A-B4E3-9A5A8EA562DF}" presName="child2group" presStyleCnt="0"/>
      <dgm:spPr/>
    </dgm:pt>
    <dgm:pt modelId="{CD6B74D2-FE3F-6F43-9753-20D999CD53FF}" type="pres">
      <dgm:prSet presAssocID="{264F806B-3806-3E4A-B4E3-9A5A8EA562DF}" presName="child2" presStyleLbl="bgAcc1" presStyleIdx="1" presStyleCnt="4"/>
      <dgm:spPr/>
      <dgm:t>
        <a:bodyPr/>
        <a:lstStyle/>
        <a:p>
          <a:endParaRPr lang="en-US"/>
        </a:p>
      </dgm:t>
    </dgm:pt>
    <dgm:pt modelId="{21280290-1503-7641-BB55-9EC466C2798F}" type="pres">
      <dgm:prSet presAssocID="{264F806B-3806-3E4A-B4E3-9A5A8EA562DF}" presName="child2Text" presStyleLbl="bgAcc1" presStyleIdx="1" presStyleCnt="4">
        <dgm:presLayoutVars>
          <dgm:bulletEnabled val="1"/>
        </dgm:presLayoutVars>
      </dgm:prSet>
      <dgm:spPr/>
      <dgm:t>
        <a:bodyPr/>
        <a:lstStyle/>
        <a:p>
          <a:endParaRPr lang="en-US"/>
        </a:p>
      </dgm:t>
    </dgm:pt>
    <dgm:pt modelId="{BE6E1026-33CE-1E42-BC0E-9CF8F1B29128}" type="pres">
      <dgm:prSet presAssocID="{264F806B-3806-3E4A-B4E3-9A5A8EA562DF}" presName="child3group" presStyleCnt="0"/>
      <dgm:spPr/>
    </dgm:pt>
    <dgm:pt modelId="{2639B0D3-4961-2345-AEDF-EBB5DA18832A}" type="pres">
      <dgm:prSet presAssocID="{264F806B-3806-3E4A-B4E3-9A5A8EA562DF}" presName="child3" presStyleLbl="bgAcc1" presStyleIdx="2" presStyleCnt="4"/>
      <dgm:spPr/>
      <dgm:t>
        <a:bodyPr/>
        <a:lstStyle/>
        <a:p>
          <a:endParaRPr lang="en-US"/>
        </a:p>
      </dgm:t>
    </dgm:pt>
    <dgm:pt modelId="{F62694B4-671D-EF4B-BE16-5142E3FCAC87}" type="pres">
      <dgm:prSet presAssocID="{264F806B-3806-3E4A-B4E3-9A5A8EA562DF}" presName="child3Text" presStyleLbl="bgAcc1" presStyleIdx="2" presStyleCnt="4">
        <dgm:presLayoutVars>
          <dgm:bulletEnabled val="1"/>
        </dgm:presLayoutVars>
      </dgm:prSet>
      <dgm:spPr/>
      <dgm:t>
        <a:bodyPr/>
        <a:lstStyle/>
        <a:p>
          <a:endParaRPr lang="en-US"/>
        </a:p>
      </dgm:t>
    </dgm:pt>
    <dgm:pt modelId="{D09FB411-C4C3-BE40-9B6A-B133AF83E4BD}" type="pres">
      <dgm:prSet presAssocID="{264F806B-3806-3E4A-B4E3-9A5A8EA562DF}" presName="child4group" presStyleCnt="0"/>
      <dgm:spPr/>
    </dgm:pt>
    <dgm:pt modelId="{73EF7481-CCAA-9045-A399-BB2C31614D61}" type="pres">
      <dgm:prSet presAssocID="{264F806B-3806-3E4A-B4E3-9A5A8EA562DF}" presName="child4" presStyleLbl="bgAcc1" presStyleIdx="3" presStyleCnt="4"/>
      <dgm:spPr/>
      <dgm:t>
        <a:bodyPr/>
        <a:lstStyle/>
        <a:p>
          <a:endParaRPr lang="en-US"/>
        </a:p>
      </dgm:t>
    </dgm:pt>
    <dgm:pt modelId="{6378A2C8-0155-7544-9083-7D7873C20637}" type="pres">
      <dgm:prSet presAssocID="{264F806B-3806-3E4A-B4E3-9A5A8EA562DF}" presName="child4Text" presStyleLbl="bgAcc1" presStyleIdx="3" presStyleCnt="4">
        <dgm:presLayoutVars>
          <dgm:bulletEnabled val="1"/>
        </dgm:presLayoutVars>
      </dgm:prSet>
      <dgm:spPr/>
      <dgm:t>
        <a:bodyPr/>
        <a:lstStyle/>
        <a:p>
          <a:endParaRPr lang="en-US"/>
        </a:p>
      </dgm:t>
    </dgm:pt>
    <dgm:pt modelId="{F087B143-7B25-4049-8CFF-2B35A6486F9A}" type="pres">
      <dgm:prSet presAssocID="{264F806B-3806-3E4A-B4E3-9A5A8EA562DF}" presName="childPlaceholder" presStyleCnt="0"/>
      <dgm:spPr/>
    </dgm:pt>
    <dgm:pt modelId="{10585C76-6807-F84F-A726-26722A61AA75}" type="pres">
      <dgm:prSet presAssocID="{264F806B-3806-3E4A-B4E3-9A5A8EA562DF}" presName="circle" presStyleCnt="0"/>
      <dgm:spPr/>
    </dgm:pt>
    <dgm:pt modelId="{A48D42DD-7D43-AC4B-9074-67F944C1731F}" type="pres">
      <dgm:prSet presAssocID="{264F806B-3806-3E4A-B4E3-9A5A8EA562DF}" presName="quadrant1" presStyleLbl="node1" presStyleIdx="0" presStyleCnt="4">
        <dgm:presLayoutVars>
          <dgm:chMax val="1"/>
          <dgm:bulletEnabled val="1"/>
        </dgm:presLayoutVars>
      </dgm:prSet>
      <dgm:spPr/>
      <dgm:t>
        <a:bodyPr/>
        <a:lstStyle/>
        <a:p>
          <a:endParaRPr lang="en-US"/>
        </a:p>
      </dgm:t>
    </dgm:pt>
    <dgm:pt modelId="{E586960E-DF22-764F-9E0B-AEA05C6D3E75}" type="pres">
      <dgm:prSet presAssocID="{264F806B-3806-3E4A-B4E3-9A5A8EA562DF}" presName="quadrant2" presStyleLbl="node1" presStyleIdx="1" presStyleCnt="4">
        <dgm:presLayoutVars>
          <dgm:chMax val="1"/>
          <dgm:bulletEnabled val="1"/>
        </dgm:presLayoutVars>
      </dgm:prSet>
      <dgm:spPr/>
      <dgm:t>
        <a:bodyPr/>
        <a:lstStyle/>
        <a:p>
          <a:endParaRPr lang="en-US"/>
        </a:p>
      </dgm:t>
    </dgm:pt>
    <dgm:pt modelId="{B931262C-25C8-A24C-9C39-F788A9C155AE}" type="pres">
      <dgm:prSet presAssocID="{264F806B-3806-3E4A-B4E3-9A5A8EA562DF}" presName="quadrant3" presStyleLbl="node1" presStyleIdx="2" presStyleCnt="4">
        <dgm:presLayoutVars>
          <dgm:chMax val="1"/>
          <dgm:bulletEnabled val="1"/>
        </dgm:presLayoutVars>
      </dgm:prSet>
      <dgm:spPr/>
      <dgm:t>
        <a:bodyPr/>
        <a:lstStyle/>
        <a:p>
          <a:endParaRPr lang="en-US"/>
        </a:p>
      </dgm:t>
    </dgm:pt>
    <dgm:pt modelId="{449DC783-8E8A-E749-ADCA-006AE4718332}" type="pres">
      <dgm:prSet presAssocID="{264F806B-3806-3E4A-B4E3-9A5A8EA562DF}" presName="quadrant4" presStyleLbl="node1" presStyleIdx="3" presStyleCnt="4">
        <dgm:presLayoutVars>
          <dgm:chMax val="1"/>
          <dgm:bulletEnabled val="1"/>
        </dgm:presLayoutVars>
      </dgm:prSet>
      <dgm:spPr/>
      <dgm:t>
        <a:bodyPr/>
        <a:lstStyle/>
        <a:p>
          <a:endParaRPr lang="en-US"/>
        </a:p>
      </dgm:t>
    </dgm:pt>
    <dgm:pt modelId="{2C8BDD21-1DC7-B24C-BCBA-509424539B8E}" type="pres">
      <dgm:prSet presAssocID="{264F806B-3806-3E4A-B4E3-9A5A8EA562DF}" presName="quadrantPlaceholder" presStyleCnt="0"/>
      <dgm:spPr/>
    </dgm:pt>
    <dgm:pt modelId="{40B7CC64-90F1-3C4B-B210-2BD5CED02387}" type="pres">
      <dgm:prSet presAssocID="{264F806B-3806-3E4A-B4E3-9A5A8EA562DF}" presName="center1" presStyleLbl="fgShp" presStyleIdx="0" presStyleCnt="2"/>
      <dgm:spPr/>
    </dgm:pt>
    <dgm:pt modelId="{4E6EDB89-2555-054D-A86C-6738FDA9F6C2}" type="pres">
      <dgm:prSet presAssocID="{264F806B-3806-3E4A-B4E3-9A5A8EA562DF}" presName="center2" presStyleLbl="fgShp" presStyleIdx="1" presStyleCnt="2"/>
      <dgm:spPr/>
    </dgm:pt>
  </dgm:ptLst>
  <dgm:cxnLst>
    <dgm:cxn modelId="{92F38895-1280-3148-A78F-A5E58DF299EE}" srcId="{264F806B-3806-3E4A-B4E3-9A5A8EA562DF}" destId="{11F7F0FB-A515-4644-B5AE-D79FA7A5D41A}" srcOrd="5" destOrd="0" parTransId="{313D6180-3AF3-C84C-85ED-DAF312030FA7}" sibTransId="{B1953DDE-E3A0-6A49-ACEF-B7B069F3D97A}"/>
    <dgm:cxn modelId="{1D2B7886-78E4-A943-8C52-D75881AE35E3}" type="presOf" srcId="{B5F0FE81-3A2E-7D4D-AB01-911A3D54B8F3}" destId="{21280290-1503-7641-BB55-9EC466C2798F}" srcOrd="1" destOrd="0" presId="urn:microsoft.com/office/officeart/2005/8/layout/cycle4"/>
    <dgm:cxn modelId="{1CDFDF7D-0FA3-384B-B15A-ED010A766041}" type="presOf" srcId="{58C142C2-7EE7-2B4B-BFAA-54BF7934E633}" destId="{B931262C-25C8-A24C-9C39-F788A9C155AE}" srcOrd="0" destOrd="0" presId="urn:microsoft.com/office/officeart/2005/8/layout/cycle4"/>
    <dgm:cxn modelId="{8CC90C02-6983-1F4C-84D9-2B1BB40046C6}" type="presOf" srcId="{3EC8B0B3-45B2-B84C-8747-894B4C08DCDB}" destId="{6378A2C8-0155-7544-9083-7D7873C20637}" srcOrd="1" destOrd="0" presId="urn:microsoft.com/office/officeart/2005/8/layout/cycle4"/>
    <dgm:cxn modelId="{09F57690-391B-0D4C-910D-D80BE83094D7}" type="presOf" srcId="{3EC8B0B3-45B2-B84C-8747-894B4C08DCDB}" destId="{73EF7481-CCAA-9045-A399-BB2C31614D61}" srcOrd="0" destOrd="0" presId="urn:microsoft.com/office/officeart/2005/8/layout/cycle4"/>
    <dgm:cxn modelId="{D0A2138B-5C97-3A45-A32B-2CFF7E63D720}" type="presOf" srcId="{B5F0FE81-3A2E-7D4D-AB01-911A3D54B8F3}" destId="{CD6B74D2-FE3F-6F43-9753-20D999CD53FF}" srcOrd="0" destOrd="0" presId="urn:microsoft.com/office/officeart/2005/8/layout/cycle4"/>
    <dgm:cxn modelId="{A5F0D0EF-0FED-C54C-9DF3-DDD4C5D8E688}" type="presOf" srcId="{7D891E6A-DC96-0348-89FB-741D1F5CAD19}" destId="{6378A2C8-0155-7544-9083-7D7873C20637}" srcOrd="1" destOrd="1" presId="urn:microsoft.com/office/officeart/2005/8/layout/cycle4"/>
    <dgm:cxn modelId="{08DCF3EA-F759-0741-BB60-5C50AB01B2F7}" type="presOf" srcId="{7D891E6A-DC96-0348-89FB-741D1F5CAD19}" destId="{73EF7481-CCAA-9045-A399-BB2C31614D61}" srcOrd="0" destOrd="1" presId="urn:microsoft.com/office/officeart/2005/8/layout/cycle4"/>
    <dgm:cxn modelId="{777D13A5-9AEF-AE43-A652-922874D76A46}" type="presOf" srcId="{17D87081-8665-B346-96A3-81FEFA261B61}" destId="{2639B0D3-4961-2345-AEDF-EBB5DA18832A}" srcOrd="0" destOrd="0" presId="urn:microsoft.com/office/officeart/2005/8/layout/cycle4"/>
    <dgm:cxn modelId="{52518753-1CA9-C64F-9C22-9B243B4B2A6B}" srcId="{58C142C2-7EE7-2B4B-BFAA-54BF7934E633}" destId="{17D87081-8665-B346-96A3-81FEFA261B61}" srcOrd="0" destOrd="0" parTransId="{59AD20CF-021B-9D41-A761-03726A6A7990}" sibTransId="{04379931-BA4C-CE41-832A-C4AC8579DF63}"/>
    <dgm:cxn modelId="{D8F50C14-F7AD-EB44-A6E8-FB5E68A6F0D2}" srcId="{58C142C2-7EE7-2B4B-BFAA-54BF7934E633}" destId="{A48C4D6F-1B22-6940-92C6-9160C0D601A7}" srcOrd="1" destOrd="0" parTransId="{0AA535AB-E411-0545-98BD-2E9BB250817B}" sibTransId="{C44E3F1C-3D4C-3745-AB45-F514221CD7A2}"/>
    <dgm:cxn modelId="{5173D2E2-38F4-4B42-BCE8-BD0894C226E1}" type="presOf" srcId="{A48C4D6F-1B22-6940-92C6-9160C0D601A7}" destId="{F62694B4-671D-EF4B-BE16-5142E3FCAC87}" srcOrd="1" destOrd="1" presId="urn:microsoft.com/office/officeart/2005/8/layout/cycle4"/>
    <dgm:cxn modelId="{881FFC62-4480-C749-8E51-EC3CDCAA79D4}" type="presOf" srcId="{3B9C67BA-989C-FD48-9787-38C3A9D43C43}" destId="{449DC783-8E8A-E749-ADCA-006AE4718332}" srcOrd="0" destOrd="0" presId="urn:microsoft.com/office/officeart/2005/8/layout/cycle4"/>
    <dgm:cxn modelId="{3502F413-908A-3444-9005-D0CBABCC084D}" srcId="{3B9C67BA-989C-FD48-9787-38C3A9D43C43}" destId="{3EC8B0B3-45B2-B84C-8747-894B4C08DCDB}" srcOrd="0" destOrd="0" parTransId="{EA5A2B80-FF3E-3845-9C6D-44F546692401}" sibTransId="{F34D009F-DA61-8A49-ABD7-AE874697BDD1}"/>
    <dgm:cxn modelId="{AE6B02B6-EDE7-804E-9E62-23B6905C198B}" type="presOf" srcId="{C0D4F6D4-47F0-6A48-9F21-FF3A6D28942E}" destId="{E8FFD3DC-18AC-8E4C-8729-AC06A0C22219}" srcOrd="0" destOrd="0" presId="urn:microsoft.com/office/officeart/2005/8/layout/cycle4"/>
    <dgm:cxn modelId="{0743A6A8-1826-0749-A488-2DBEFC027A45}" srcId="{264F806B-3806-3E4A-B4E3-9A5A8EA562DF}" destId="{0B86C860-8AFA-5142-BC5A-E69EE90B2D3E}" srcOrd="1" destOrd="0" parTransId="{4A95087B-7EE8-8441-A24A-D8304FFB8E1B}" sibTransId="{D83BD8D7-DF26-F842-891F-1764F004286C}"/>
    <dgm:cxn modelId="{6516136D-FAE4-4E48-8EC4-4105444F7851}" srcId="{264F806B-3806-3E4A-B4E3-9A5A8EA562DF}" destId="{58C142C2-7EE7-2B4B-BFAA-54BF7934E633}" srcOrd="2" destOrd="0" parTransId="{21637960-D41C-1547-B6EB-609DF4510088}" sibTransId="{4D8B5354-9D00-1141-A125-28FA7E4C5EE8}"/>
    <dgm:cxn modelId="{AEBBCF96-1803-864A-A633-1D9E8CBBC46E}" type="presOf" srcId="{17D87081-8665-B346-96A3-81FEFA261B61}" destId="{F62694B4-671D-EF4B-BE16-5142E3FCAC87}" srcOrd="1" destOrd="0" presId="urn:microsoft.com/office/officeart/2005/8/layout/cycle4"/>
    <dgm:cxn modelId="{A1E10380-901F-F34C-9E9D-D5A129E63DAC}" type="presOf" srcId="{0B86C860-8AFA-5142-BC5A-E69EE90B2D3E}" destId="{E586960E-DF22-764F-9E0B-AEA05C6D3E75}" srcOrd="0" destOrd="0" presId="urn:microsoft.com/office/officeart/2005/8/layout/cycle4"/>
    <dgm:cxn modelId="{7C419828-5901-444D-B4CF-ABD843B70696}" type="presOf" srcId="{C0D4F6D4-47F0-6A48-9F21-FF3A6D28942E}" destId="{8B3D1FA1-C1FC-A449-A9E0-BFD024F1ECC6}" srcOrd="1" destOrd="0" presId="urn:microsoft.com/office/officeart/2005/8/layout/cycle4"/>
    <dgm:cxn modelId="{0AFD038E-848A-6145-97A0-9433911047F7}" type="presOf" srcId="{A48C4D6F-1B22-6940-92C6-9160C0D601A7}" destId="{2639B0D3-4961-2345-AEDF-EBB5DA18832A}" srcOrd="0" destOrd="1" presId="urn:microsoft.com/office/officeart/2005/8/layout/cycle4"/>
    <dgm:cxn modelId="{FD884BCC-2C0B-CE42-985B-8C09830D8B4C}" srcId="{264F806B-3806-3E4A-B4E3-9A5A8EA562DF}" destId="{1B422E83-8918-2B42-8EC6-5F90516F30AC}" srcOrd="4" destOrd="0" parTransId="{7F77E419-66DF-D54F-8E5C-37B4BE6FBC50}" sibTransId="{B0E00986-6650-EA46-B03F-B9F2227F54C5}"/>
    <dgm:cxn modelId="{4FB190B5-2ED3-3045-ADFE-92DDBC5C6A51}" srcId="{264F806B-3806-3E4A-B4E3-9A5A8EA562DF}" destId="{8DD9CCB0-AD59-644F-B9B3-EF903AA3A173}" srcOrd="0" destOrd="0" parTransId="{DF9EBF8C-22BE-BF40-B7DA-AC35BF191514}" sibTransId="{CCE84D65-89D9-5C4F-9823-041AAD4AB8D7}"/>
    <dgm:cxn modelId="{EAF77298-1EB7-B14D-ABB0-0DD45C434C03}" srcId="{3B9C67BA-989C-FD48-9787-38C3A9D43C43}" destId="{7D891E6A-DC96-0348-89FB-741D1F5CAD19}" srcOrd="1" destOrd="0" parTransId="{550ADF16-F2BE-B14E-A4F2-2CA8330496C2}" sibTransId="{5350C204-6948-AC4C-ADAB-BDCA516667B0}"/>
    <dgm:cxn modelId="{B307B340-74FA-7841-BC12-63DDAD4254BC}" srcId="{264F806B-3806-3E4A-B4E3-9A5A8EA562DF}" destId="{3B9C67BA-989C-FD48-9787-38C3A9D43C43}" srcOrd="3" destOrd="0" parTransId="{015AA92D-B7C9-1541-8833-4DE923BD70F8}" sibTransId="{95E97841-7AFB-1948-A48C-8E81EFD1EA37}"/>
    <dgm:cxn modelId="{51D3C98F-920B-114E-A081-11D238363592}" type="presOf" srcId="{8DD9CCB0-AD59-644F-B9B3-EF903AA3A173}" destId="{A48D42DD-7D43-AC4B-9074-67F944C1731F}" srcOrd="0" destOrd="0" presId="urn:microsoft.com/office/officeart/2005/8/layout/cycle4"/>
    <dgm:cxn modelId="{04B87C7A-0498-7A42-9376-873C44D82B16}" type="presOf" srcId="{264F806B-3806-3E4A-B4E3-9A5A8EA562DF}" destId="{C1B01410-676B-7340-9E7D-67529DBC89D4}" srcOrd="0" destOrd="0" presId="urn:microsoft.com/office/officeart/2005/8/layout/cycle4"/>
    <dgm:cxn modelId="{6F044CD8-F4D0-0741-8129-3DB45C1AC57C}" srcId="{0B86C860-8AFA-5142-BC5A-E69EE90B2D3E}" destId="{B5F0FE81-3A2E-7D4D-AB01-911A3D54B8F3}" srcOrd="0" destOrd="0" parTransId="{2832FC3E-DD00-C244-9AA0-C9FED0A87024}" sibTransId="{0D571C64-BB88-7C43-892A-9509A2D7D544}"/>
    <dgm:cxn modelId="{94FF8FBC-15FF-C74E-95FD-132D8AE74CC3}" srcId="{8DD9CCB0-AD59-644F-B9B3-EF903AA3A173}" destId="{C0D4F6D4-47F0-6A48-9F21-FF3A6D28942E}" srcOrd="0" destOrd="0" parTransId="{95BFD6AA-6789-474E-88B7-BC7F5F30BCDD}" sibTransId="{867CF9B2-E4B2-3A4C-9C81-8ADA3CBE2969}"/>
    <dgm:cxn modelId="{17064871-D8D3-EE4C-8BE2-5399D22DC113}" type="presParOf" srcId="{C1B01410-676B-7340-9E7D-67529DBC89D4}" destId="{AB446244-1B48-A747-BC70-DCDF717D04CA}" srcOrd="0" destOrd="0" presId="urn:microsoft.com/office/officeart/2005/8/layout/cycle4"/>
    <dgm:cxn modelId="{39A517CB-2853-7B41-B458-0B8D1D5A94BF}" type="presParOf" srcId="{AB446244-1B48-A747-BC70-DCDF717D04CA}" destId="{64265FF6-FA63-7649-ADF7-C07C1AE43D23}" srcOrd="0" destOrd="0" presId="urn:microsoft.com/office/officeart/2005/8/layout/cycle4"/>
    <dgm:cxn modelId="{0166F141-8C92-9546-96E0-DF02F8757E61}" type="presParOf" srcId="{64265FF6-FA63-7649-ADF7-C07C1AE43D23}" destId="{E8FFD3DC-18AC-8E4C-8729-AC06A0C22219}" srcOrd="0" destOrd="0" presId="urn:microsoft.com/office/officeart/2005/8/layout/cycle4"/>
    <dgm:cxn modelId="{CAACF2E8-D170-5844-9415-DF7BD6A4419A}" type="presParOf" srcId="{64265FF6-FA63-7649-ADF7-C07C1AE43D23}" destId="{8B3D1FA1-C1FC-A449-A9E0-BFD024F1ECC6}" srcOrd="1" destOrd="0" presId="urn:microsoft.com/office/officeart/2005/8/layout/cycle4"/>
    <dgm:cxn modelId="{26BB1A77-382C-B84E-972B-2AA3811E7051}" type="presParOf" srcId="{AB446244-1B48-A747-BC70-DCDF717D04CA}" destId="{CCC63134-435C-3649-A869-2F9615CD1D00}" srcOrd="1" destOrd="0" presId="urn:microsoft.com/office/officeart/2005/8/layout/cycle4"/>
    <dgm:cxn modelId="{59B7E2F5-CD5C-E645-A441-2B82019E0A21}" type="presParOf" srcId="{CCC63134-435C-3649-A869-2F9615CD1D00}" destId="{CD6B74D2-FE3F-6F43-9753-20D999CD53FF}" srcOrd="0" destOrd="0" presId="urn:microsoft.com/office/officeart/2005/8/layout/cycle4"/>
    <dgm:cxn modelId="{DFB45BB2-3D2A-C14F-A8FC-39A181FCA7C4}" type="presParOf" srcId="{CCC63134-435C-3649-A869-2F9615CD1D00}" destId="{21280290-1503-7641-BB55-9EC466C2798F}" srcOrd="1" destOrd="0" presId="urn:microsoft.com/office/officeart/2005/8/layout/cycle4"/>
    <dgm:cxn modelId="{CFE9FE9F-289E-9F42-85F3-F7115A5C0818}" type="presParOf" srcId="{AB446244-1B48-A747-BC70-DCDF717D04CA}" destId="{BE6E1026-33CE-1E42-BC0E-9CF8F1B29128}" srcOrd="2" destOrd="0" presId="urn:microsoft.com/office/officeart/2005/8/layout/cycle4"/>
    <dgm:cxn modelId="{EC72963E-30A8-FD41-B128-1A10E5FEEDD1}" type="presParOf" srcId="{BE6E1026-33CE-1E42-BC0E-9CF8F1B29128}" destId="{2639B0D3-4961-2345-AEDF-EBB5DA18832A}" srcOrd="0" destOrd="0" presId="urn:microsoft.com/office/officeart/2005/8/layout/cycle4"/>
    <dgm:cxn modelId="{7D1C0C90-FD9A-9E4A-B82D-B93CEA7DE8E9}" type="presParOf" srcId="{BE6E1026-33CE-1E42-BC0E-9CF8F1B29128}" destId="{F62694B4-671D-EF4B-BE16-5142E3FCAC87}" srcOrd="1" destOrd="0" presId="urn:microsoft.com/office/officeart/2005/8/layout/cycle4"/>
    <dgm:cxn modelId="{7F1C435E-D375-C443-BEDE-0DE556B2EE56}" type="presParOf" srcId="{AB446244-1B48-A747-BC70-DCDF717D04CA}" destId="{D09FB411-C4C3-BE40-9B6A-B133AF83E4BD}" srcOrd="3" destOrd="0" presId="urn:microsoft.com/office/officeart/2005/8/layout/cycle4"/>
    <dgm:cxn modelId="{0BAC1810-7FAB-0C49-BB14-5A6AC70B09E2}" type="presParOf" srcId="{D09FB411-C4C3-BE40-9B6A-B133AF83E4BD}" destId="{73EF7481-CCAA-9045-A399-BB2C31614D61}" srcOrd="0" destOrd="0" presId="urn:microsoft.com/office/officeart/2005/8/layout/cycle4"/>
    <dgm:cxn modelId="{83E78412-505B-884B-9295-6A4799C3C816}" type="presParOf" srcId="{D09FB411-C4C3-BE40-9B6A-B133AF83E4BD}" destId="{6378A2C8-0155-7544-9083-7D7873C20637}" srcOrd="1" destOrd="0" presId="urn:microsoft.com/office/officeart/2005/8/layout/cycle4"/>
    <dgm:cxn modelId="{137840E1-D553-ED49-A433-4BD1D8E19886}" type="presParOf" srcId="{AB446244-1B48-A747-BC70-DCDF717D04CA}" destId="{F087B143-7B25-4049-8CFF-2B35A6486F9A}" srcOrd="4" destOrd="0" presId="urn:microsoft.com/office/officeart/2005/8/layout/cycle4"/>
    <dgm:cxn modelId="{01B8B1BD-EC37-CA43-9AA6-6414763AD866}" type="presParOf" srcId="{C1B01410-676B-7340-9E7D-67529DBC89D4}" destId="{10585C76-6807-F84F-A726-26722A61AA75}" srcOrd="1" destOrd="0" presId="urn:microsoft.com/office/officeart/2005/8/layout/cycle4"/>
    <dgm:cxn modelId="{3216486A-A04F-EF41-ACDA-413B6EC0431D}" type="presParOf" srcId="{10585C76-6807-F84F-A726-26722A61AA75}" destId="{A48D42DD-7D43-AC4B-9074-67F944C1731F}" srcOrd="0" destOrd="0" presId="urn:microsoft.com/office/officeart/2005/8/layout/cycle4"/>
    <dgm:cxn modelId="{BB93CBDE-B38A-E345-9C66-4BF25FFD05FD}" type="presParOf" srcId="{10585C76-6807-F84F-A726-26722A61AA75}" destId="{E586960E-DF22-764F-9E0B-AEA05C6D3E75}" srcOrd="1" destOrd="0" presId="urn:microsoft.com/office/officeart/2005/8/layout/cycle4"/>
    <dgm:cxn modelId="{37CF9CD3-840D-0242-A5CD-7AEF2958DE96}" type="presParOf" srcId="{10585C76-6807-F84F-A726-26722A61AA75}" destId="{B931262C-25C8-A24C-9C39-F788A9C155AE}" srcOrd="2" destOrd="0" presId="urn:microsoft.com/office/officeart/2005/8/layout/cycle4"/>
    <dgm:cxn modelId="{77EA8CC0-013F-4847-82EF-BCADFE78B4CD}" type="presParOf" srcId="{10585C76-6807-F84F-A726-26722A61AA75}" destId="{449DC783-8E8A-E749-ADCA-006AE4718332}" srcOrd="3" destOrd="0" presId="urn:microsoft.com/office/officeart/2005/8/layout/cycle4"/>
    <dgm:cxn modelId="{2F47E538-EF58-6842-BA96-5B738E30746C}" type="presParOf" srcId="{10585C76-6807-F84F-A726-26722A61AA75}" destId="{2C8BDD21-1DC7-B24C-BCBA-509424539B8E}" srcOrd="4" destOrd="0" presId="urn:microsoft.com/office/officeart/2005/8/layout/cycle4"/>
    <dgm:cxn modelId="{DAEE944A-1DB0-7847-A74A-DBD7E5317350}" type="presParOf" srcId="{C1B01410-676B-7340-9E7D-67529DBC89D4}" destId="{40B7CC64-90F1-3C4B-B210-2BD5CED02387}" srcOrd="2" destOrd="0" presId="urn:microsoft.com/office/officeart/2005/8/layout/cycle4"/>
    <dgm:cxn modelId="{5B728438-3BD0-8D48-9DEC-6E8DF37B6AAB}" type="presParOf" srcId="{C1B01410-676B-7340-9E7D-67529DBC89D4}" destId="{4E6EDB89-2555-054D-A86C-6738FDA9F6C2}" srcOrd="3" destOrd="0" presId="urn:microsoft.com/office/officeart/2005/8/layout/cycle4"/>
  </dgm:cxnLst>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52B97-37CA-F948-B672-12EE35AF5DC2}" type="datetimeFigureOut">
              <a:rPr lang="en-US" smtClean="0"/>
              <a:t>10/29/2015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132CB-2245-5944-91B9-1041EA5C55C4}" type="slidenum">
              <a:rPr lang="en-US" smtClean="0"/>
              <a:t>‹#›</a:t>
            </a:fld>
            <a:endParaRPr lang="en-US" dirty="0"/>
          </a:p>
        </p:txBody>
      </p:sp>
    </p:spTree>
    <p:extLst>
      <p:ext uri="{BB962C8B-B14F-4D97-AF65-F5344CB8AC3E}">
        <p14:creationId xmlns:p14="http://schemas.microsoft.com/office/powerpoint/2010/main" val="49694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B132CB-2245-5944-91B9-1041EA5C55C4}" type="slidenum">
              <a:rPr lang="en-US" smtClean="0"/>
              <a:t>1</a:t>
            </a:fld>
            <a:endParaRPr lang="en-US" dirty="0"/>
          </a:p>
        </p:txBody>
      </p:sp>
    </p:spTree>
    <p:extLst>
      <p:ext uri="{BB962C8B-B14F-4D97-AF65-F5344CB8AC3E}">
        <p14:creationId xmlns:p14="http://schemas.microsoft.com/office/powerpoint/2010/main" val="319560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Evaluators can determine when the cycle starts. For example, many may want their principals to start the self-assessment process in the summer so that planning can begin at a summer or early fall meeting. Others may want to set goals and a plan in the spring, so they may want to begin the self-evaluation in the late winter. Superintendents/evaluators may also choose to complete portions of the evaluation on a quarterly or semester basis. </a:t>
            </a:r>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10</a:t>
            </a:fld>
            <a:endParaRPr lang="en-US" dirty="0"/>
          </a:p>
        </p:txBody>
      </p:sp>
    </p:spTree>
    <p:extLst>
      <p:ext uri="{BB962C8B-B14F-4D97-AF65-F5344CB8AC3E}">
        <p14:creationId xmlns:p14="http://schemas.microsoft.com/office/powerpoint/2010/main" val="231483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does not have to be what</a:t>
            </a:r>
            <a:r>
              <a:rPr lang="en-US" baseline="0" dirty="0" smtClean="0"/>
              <a:t> the state recommends for yearly growth. </a:t>
            </a:r>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11</a:t>
            </a:fld>
            <a:endParaRPr lang="en-US" dirty="0"/>
          </a:p>
        </p:txBody>
      </p:sp>
    </p:spTree>
    <p:extLst>
      <p:ext uri="{BB962C8B-B14F-4D97-AF65-F5344CB8AC3E}">
        <p14:creationId xmlns:p14="http://schemas.microsoft.com/office/powerpoint/2010/main" val="804056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does not have to be what</a:t>
            </a:r>
            <a:r>
              <a:rPr lang="en-US" baseline="0" dirty="0" smtClean="0"/>
              <a:t> the state recommends for yearly growth. </a:t>
            </a:r>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12</a:t>
            </a:fld>
            <a:endParaRPr lang="en-US" dirty="0"/>
          </a:p>
        </p:txBody>
      </p:sp>
    </p:spTree>
    <p:extLst>
      <p:ext uri="{BB962C8B-B14F-4D97-AF65-F5344CB8AC3E}">
        <p14:creationId xmlns:p14="http://schemas.microsoft.com/office/powerpoint/2010/main" val="804056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a few examples of the many potential goals that could be written after carefully</a:t>
            </a:r>
            <a:r>
              <a:rPr lang="en-US" baseline="0" dirty="0" smtClean="0"/>
              <a:t> studying multiple sources of data.   The sample goals in the slides could be changed in multiple ways to fit the needs of your school.</a:t>
            </a:r>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13</a:t>
            </a:fld>
            <a:endParaRPr lang="en-US" dirty="0"/>
          </a:p>
        </p:txBody>
      </p:sp>
    </p:spTree>
    <p:extLst>
      <p:ext uri="{BB962C8B-B14F-4D97-AF65-F5344CB8AC3E}">
        <p14:creationId xmlns:p14="http://schemas.microsoft.com/office/powerpoint/2010/main" val="804056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Sample Student Achievement Goals are written based upon what the State DOE recommends for yearly growth over a six year period.  But, again, please be reminded, you</a:t>
            </a:r>
            <a:r>
              <a:rPr lang="en-US" baseline="0" dirty="0" smtClean="0"/>
              <a:t> do not have to use the State recommended growth measure.</a:t>
            </a:r>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14</a:t>
            </a:fld>
            <a:endParaRPr lang="en-US" dirty="0"/>
          </a:p>
        </p:txBody>
      </p:sp>
    </p:spTree>
    <p:extLst>
      <p:ext uri="{BB962C8B-B14F-4D97-AF65-F5344CB8AC3E}">
        <p14:creationId xmlns:p14="http://schemas.microsoft.com/office/powerpoint/2010/main" val="80405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does not have to be what</a:t>
            </a:r>
            <a:r>
              <a:rPr lang="en-US" baseline="0" dirty="0" smtClean="0"/>
              <a:t> the state recommends for yearly growth. </a:t>
            </a:r>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15</a:t>
            </a:fld>
            <a:endParaRPr lang="en-US" dirty="0"/>
          </a:p>
        </p:txBody>
      </p:sp>
    </p:spTree>
    <p:extLst>
      <p:ext uri="{BB962C8B-B14F-4D97-AF65-F5344CB8AC3E}">
        <p14:creationId xmlns:p14="http://schemas.microsoft.com/office/powerpoint/2010/main" val="80405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17</a:t>
            </a:fld>
            <a:endParaRPr lang="en-US" dirty="0"/>
          </a:p>
        </p:txBody>
      </p:sp>
    </p:spTree>
    <p:extLst>
      <p:ext uri="{BB962C8B-B14F-4D97-AF65-F5344CB8AC3E}">
        <p14:creationId xmlns:p14="http://schemas.microsoft.com/office/powerpoint/2010/main" val="1129909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18</a:t>
            </a:fld>
            <a:endParaRPr lang="en-US" dirty="0"/>
          </a:p>
        </p:txBody>
      </p:sp>
    </p:spTree>
    <p:extLst>
      <p:ext uri="{BB962C8B-B14F-4D97-AF65-F5344CB8AC3E}">
        <p14:creationId xmlns:p14="http://schemas.microsoft.com/office/powerpoint/2010/main" val="1259734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Reminder:</a:t>
            </a:r>
            <a:r>
              <a:rPr lang="en-US" b="1" baseline="0" dirty="0" smtClean="0"/>
              <a:t> Domains are weighted and you have a choice as to how your district weights the domains.</a:t>
            </a:r>
            <a:endParaRPr lang="en-US" b="1" dirty="0"/>
          </a:p>
        </p:txBody>
      </p:sp>
      <p:sp>
        <p:nvSpPr>
          <p:cNvPr id="4" name="Slide Number Placeholder 3"/>
          <p:cNvSpPr>
            <a:spLocks noGrp="1"/>
          </p:cNvSpPr>
          <p:nvPr>
            <p:ph type="sldNum" sz="quarter" idx="10"/>
          </p:nvPr>
        </p:nvSpPr>
        <p:spPr/>
        <p:txBody>
          <a:bodyPr/>
          <a:lstStyle/>
          <a:p>
            <a:fld id="{DCDAD71C-AC68-8541-B70F-450243E55553}" type="slidenum">
              <a:rPr lang="en-US" smtClean="0"/>
              <a:t>19</a:t>
            </a:fld>
            <a:endParaRPr lang="en-US" dirty="0"/>
          </a:p>
        </p:txBody>
      </p:sp>
    </p:spTree>
    <p:extLst>
      <p:ext uri="{BB962C8B-B14F-4D97-AF65-F5344CB8AC3E}">
        <p14:creationId xmlns:p14="http://schemas.microsoft.com/office/powerpoint/2010/main" val="2377972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23</a:t>
            </a:fld>
            <a:endParaRPr lang="en-US" dirty="0"/>
          </a:p>
        </p:txBody>
      </p:sp>
    </p:spTree>
    <p:extLst>
      <p:ext uri="{BB962C8B-B14F-4D97-AF65-F5344CB8AC3E}">
        <p14:creationId xmlns:p14="http://schemas.microsoft.com/office/powerpoint/2010/main" val="356069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C8B132CB-2245-5944-91B9-1041EA5C55C4}" type="slidenum">
              <a:rPr lang="en-US" smtClean="0"/>
              <a:t>2</a:t>
            </a:fld>
            <a:endParaRPr lang="en-US" dirty="0"/>
          </a:p>
        </p:txBody>
      </p:sp>
    </p:spTree>
    <p:extLst>
      <p:ext uri="{BB962C8B-B14F-4D97-AF65-F5344CB8AC3E}">
        <p14:creationId xmlns:p14="http://schemas.microsoft.com/office/powerpoint/2010/main" val="3000030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24</a:t>
            </a:fld>
            <a:endParaRPr lang="en-US" dirty="0"/>
          </a:p>
        </p:txBody>
      </p:sp>
    </p:spTree>
    <p:extLst>
      <p:ext uri="{BB962C8B-B14F-4D97-AF65-F5344CB8AC3E}">
        <p14:creationId xmlns:p14="http://schemas.microsoft.com/office/powerpoint/2010/main" val="356851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October 2017 Submission of district-level aggregate PE data (This always seems to be a concern). </a:t>
            </a:r>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3</a:t>
            </a:fld>
            <a:endParaRPr lang="en-US" dirty="0"/>
          </a:p>
        </p:txBody>
      </p:sp>
    </p:spTree>
    <p:extLst>
      <p:ext uri="{BB962C8B-B14F-4D97-AF65-F5344CB8AC3E}">
        <p14:creationId xmlns:p14="http://schemas.microsoft.com/office/powerpoint/2010/main" val="1057643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Basic differences are noted in red in left column and also highlighted in yellow.</a:t>
            </a:r>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4</a:t>
            </a:fld>
            <a:endParaRPr lang="en-US" dirty="0"/>
          </a:p>
        </p:txBody>
      </p:sp>
    </p:spTree>
    <p:extLst>
      <p:ext uri="{BB962C8B-B14F-4D97-AF65-F5344CB8AC3E}">
        <p14:creationId xmlns:p14="http://schemas.microsoft.com/office/powerpoint/2010/main" val="248877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Reminder:  The PE Recommended Model suggest selecting 8 components-one from each of the six domains. </a:t>
            </a:r>
          </a:p>
          <a:p>
            <a:r>
              <a:rPr lang="en-US" b="1" baseline="0" dirty="0" smtClean="0"/>
              <a:t>	          The Minimum Requirement only requires the selection of 6 components-one from each of the six domains.</a:t>
            </a:r>
          </a:p>
        </p:txBody>
      </p:sp>
      <p:sp>
        <p:nvSpPr>
          <p:cNvPr id="4" name="Slide Number Placeholder 3"/>
          <p:cNvSpPr>
            <a:spLocks noGrp="1"/>
          </p:cNvSpPr>
          <p:nvPr>
            <p:ph type="sldNum" sz="quarter" idx="10"/>
          </p:nvPr>
        </p:nvSpPr>
        <p:spPr/>
        <p:txBody>
          <a:bodyPr/>
          <a:lstStyle/>
          <a:p>
            <a:fld id="{DCDAD71C-AC68-8541-B70F-450243E55553}" type="slidenum">
              <a:rPr lang="en-US" smtClean="0"/>
              <a:t>5</a:t>
            </a:fld>
            <a:endParaRPr lang="en-US" dirty="0"/>
          </a:p>
        </p:txBody>
      </p:sp>
    </p:spTree>
    <p:extLst>
      <p:ext uri="{BB962C8B-B14F-4D97-AF65-F5344CB8AC3E}">
        <p14:creationId xmlns:p14="http://schemas.microsoft.com/office/powerpoint/2010/main" val="181837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Participation in the</a:t>
            </a:r>
            <a:r>
              <a:rPr lang="en-US" b="1" baseline="0" dirty="0" smtClean="0"/>
              <a:t> following should all be considered part of the training process and could be used as evidence/artifacts.  For example Domain 2: Component 2 specifically addresses the principal participating in his/her own professional development. </a:t>
            </a:r>
          </a:p>
          <a:p>
            <a:endParaRPr lang="en-US" b="1" baseline="0" dirty="0" smtClean="0"/>
          </a:p>
          <a:p>
            <a:r>
              <a:rPr lang="en-US" b="1" baseline="0" dirty="0" smtClean="0"/>
              <a:t>November 2014 PE training.</a:t>
            </a:r>
          </a:p>
          <a:p>
            <a:r>
              <a:rPr lang="en-US" b="1" baseline="0" dirty="0" smtClean="0"/>
              <a:t>June 2015 PE training.</a:t>
            </a:r>
          </a:p>
          <a:p>
            <a:r>
              <a:rPr lang="en-US" b="1" baseline="0" dirty="0" smtClean="0"/>
              <a:t>2015-2016 PE Webinar Series</a:t>
            </a:r>
          </a:p>
          <a:p>
            <a:r>
              <a:rPr lang="en-US" b="1" baseline="0" dirty="0" smtClean="0"/>
              <a:t>Break Out Sessions offered at SD Elementary and Secondary Principals’ Conferences</a:t>
            </a:r>
          </a:p>
          <a:p>
            <a:r>
              <a:rPr lang="en-US" b="1" baseline="0" dirty="0" smtClean="0"/>
              <a:t>Break Out Sessions offered at SD Turn Around Conference</a:t>
            </a:r>
          </a:p>
          <a:p>
            <a:r>
              <a:rPr lang="en-US" b="1" baseline="0" dirty="0" smtClean="0"/>
              <a:t>Break Out Sessions at Systems Change Conference</a:t>
            </a:r>
          </a:p>
          <a:p>
            <a:r>
              <a:rPr lang="en-US" b="1" baseline="0" dirty="0" smtClean="0"/>
              <a:t>Individual work at the district level, etc.</a:t>
            </a:r>
          </a:p>
          <a:p>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6</a:t>
            </a:fld>
            <a:endParaRPr lang="en-US" dirty="0"/>
          </a:p>
        </p:txBody>
      </p:sp>
    </p:spTree>
    <p:extLst>
      <p:ext uri="{BB962C8B-B14F-4D97-AF65-F5344CB8AC3E}">
        <p14:creationId xmlns:p14="http://schemas.microsoft.com/office/powerpoint/2010/main" val="286784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Sample</a:t>
            </a:r>
            <a:r>
              <a:rPr lang="en-US" b="1" baseline="0" dirty="0" smtClean="0"/>
              <a:t> Goal Setting documents are available on the DOE website under Principal Effectiveness. </a:t>
            </a:r>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7</a:t>
            </a:fld>
            <a:endParaRPr lang="en-US" dirty="0"/>
          </a:p>
        </p:txBody>
      </p:sp>
    </p:spTree>
    <p:extLst>
      <p:ext uri="{BB962C8B-B14F-4D97-AF65-F5344CB8AC3E}">
        <p14:creationId xmlns:p14="http://schemas.microsoft.com/office/powerpoint/2010/main" val="286784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Sample</a:t>
            </a:r>
            <a:r>
              <a:rPr lang="en-US" b="1" baseline="0" dirty="0" smtClean="0"/>
              <a:t> Goal Setting documents are available on the DOE website under Principal Effectiveness. </a:t>
            </a:r>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8</a:t>
            </a:fld>
            <a:endParaRPr lang="en-US" dirty="0"/>
          </a:p>
        </p:txBody>
      </p:sp>
    </p:spTree>
    <p:extLst>
      <p:ext uri="{BB962C8B-B14F-4D97-AF65-F5344CB8AC3E}">
        <p14:creationId xmlns:p14="http://schemas.microsoft.com/office/powerpoint/2010/main" val="286784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process might be more meaningful ,timely, and manageable if evaluators completed individual domain/component evaluations throughout the course of the year.  For example, Domain 4: School, Student, and Staff Safety is timely for the fall quarter or semester when administrators and staff are focused on establishing processes and procedures for the entire year.  The evaluator could complete this part of the process by end of Quarter 1 and do a final summative review at the end of the year. </a:t>
            </a:r>
          </a:p>
          <a:p>
            <a:endParaRPr lang="en-US" b="1" baseline="0" dirty="0" smtClean="0"/>
          </a:p>
          <a:p>
            <a:r>
              <a:rPr lang="en-US" b="1" baseline="0" dirty="0" smtClean="0"/>
              <a:t>Domain 5: School and Community Relationships would also be timely for Semester 1.  </a:t>
            </a:r>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9</a:t>
            </a:fld>
            <a:endParaRPr lang="en-US" dirty="0"/>
          </a:p>
        </p:txBody>
      </p:sp>
    </p:spTree>
    <p:extLst>
      <p:ext uri="{BB962C8B-B14F-4D97-AF65-F5344CB8AC3E}">
        <p14:creationId xmlns:p14="http://schemas.microsoft.com/office/powerpoint/2010/main" val="286784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10/29/2015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10/29/2015</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10/29/2015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10/29/2015</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10/29/2015</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10/29/2015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10/29/2015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10/29/2015</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10/29/2015</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file:///\\localhost\Users\katherinebray\Documents\PEP%20copy\Crosswal%20PE%20TE.docx" TargetMode="External"/><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doe.sd.gov/secretary/PE.aspx" TargetMode="External"/><Relationship Id="rId5" Type="http://schemas.openxmlformats.org/officeDocument/2006/relationships/image" Target="../media/image14.jpg"/><Relationship Id="rId4" Type="http://schemas.openxmlformats.org/officeDocument/2006/relationships/hyperlink" Target="file:///\\localhost\Users\katherinebray\Documents\PEP%20copy\PE%20SCORING%20WORKBOOK.xls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doe.sd.gov/secretary/PE.aspx"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100" y="5091393"/>
            <a:ext cx="8547100" cy="933450"/>
          </a:xfrm>
        </p:spPr>
        <p:txBody>
          <a:bodyPr>
            <a:noAutofit/>
          </a:bodyPr>
          <a:lstStyle/>
          <a:p>
            <a:pPr algn="ctr"/>
            <a:r>
              <a:rPr lang="en-US" sz="2400" b="1" dirty="0" smtClean="0"/>
              <a:t>SOUTH DAKOTA PRINCIPAL EFFECTIVENESS MODEL</a:t>
            </a:r>
            <a:br>
              <a:rPr lang="en-US" sz="2400" b="1" dirty="0" smtClean="0"/>
            </a:br>
            <a:r>
              <a:rPr lang="en-US" sz="2400" b="1" dirty="0" smtClean="0"/>
              <a:t>PROCESS OVERVIEW</a:t>
            </a:r>
            <a:endParaRPr lang="en-US" sz="2400" b="1" dirty="0"/>
          </a:p>
        </p:txBody>
      </p:sp>
      <p:pic>
        <p:nvPicPr>
          <p:cNvPr id="10" name="Picture 9"/>
          <p:cNvPicPr>
            <a:picLocks noChangeAspect="1"/>
          </p:cNvPicPr>
          <p:nvPr/>
        </p:nvPicPr>
        <p:blipFill>
          <a:blip r:embed="rId3"/>
          <a:stretch>
            <a:fillRect/>
          </a:stretch>
        </p:blipFill>
        <p:spPr>
          <a:xfrm>
            <a:off x="4800600" y="2700866"/>
            <a:ext cx="1778001" cy="1413933"/>
          </a:xfrm>
          <a:prstGeom prst="rect">
            <a:avLst/>
          </a:prstGeom>
        </p:spPr>
      </p:pic>
      <p:pic>
        <p:nvPicPr>
          <p:cNvPr id="14" name="Picture 13"/>
          <p:cNvPicPr/>
          <p:nvPr/>
        </p:nvPicPr>
        <p:blipFill>
          <a:blip r:embed="rId4" cstate="print">
            <a:extLst>
              <a:ext uri="{28A0092B-C50C-407E-A947-70E740481C1C}">
                <a14:useLocalDpi xmlns:a14="http://schemas.microsoft.com/office/drawing/2010/main"/>
              </a:ext>
            </a:extLst>
          </a:blip>
          <a:stretch>
            <a:fillRect/>
          </a:stretch>
        </p:blipFill>
        <p:spPr>
          <a:xfrm>
            <a:off x="7078132" y="2929466"/>
            <a:ext cx="1566335" cy="1080135"/>
          </a:xfrm>
          <a:prstGeom prst="rect">
            <a:avLst/>
          </a:prstGeom>
        </p:spPr>
      </p:pic>
      <p:pic>
        <p:nvPicPr>
          <p:cNvPr id="15" name="Picture 14"/>
          <p:cNvPicPr/>
          <p:nvPr/>
        </p:nvPicPr>
        <p:blipFill>
          <a:blip r:embed="rId5">
            <a:extLst>
              <a:ext uri="{28A0092B-C50C-407E-A947-70E740481C1C}">
                <a14:useLocalDpi xmlns:a14="http://schemas.microsoft.com/office/drawing/2010/main"/>
              </a:ext>
            </a:extLst>
          </a:blip>
          <a:srcRect/>
          <a:stretch>
            <a:fillRect/>
          </a:stretch>
        </p:blipFill>
        <p:spPr bwMode="auto">
          <a:xfrm>
            <a:off x="6900332" y="728133"/>
            <a:ext cx="1811867" cy="999067"/>
          </a:xfrm>
          <a:prstGeom prst="rect">
            <a:avLst/>
          </a:prstGeom>
          <a:noFill/>
        </p:spPr>
      </p:pic>
      <p:sp>
        <p:nvSpPr>
          <p:cNvPr id="16" name="TextBox 15"/>
          <p:cNvSpPr txBox="1"/>
          <p:nvPr/>
        </p:nvSpPr>
        <p:spPr>
          <a:xfrm>
            <a:off x="4699000" y="803870"/>
            <a:ext cx="1879601" cy="1200329"/>
          </a:xfrm>
          <a:prstGeom prst="rect">
            <a:avLst/>
          </a:prstGeom>
          <a:noFill/>
        </p:spPr>
        <p:txBody>
          <a:bodyPr wrap="square" rtlCol="0">
            <a:spAutoFit/>
          </a:bodyPr>
          <a:lstStyle/>
          <a:p>
            <a:pPr algn="ctr"/>
            <a:r>
              <a:rPr lang="en-US" b="1" dirty="0" smtClean="0">
                <a:solidFill>
                  <a:schemeClr val="accent2"/>
                </a:solidFill>
              </a:rPr>
              <a:t>PE</a:t>
            </a:r>
          </a:p>
          <a:p>
            <a:pPr algn="ctr"/>
            <a:r>
              <a:rPr lang="en-US" b="1" dirty="0" smtClean="0">
                <a:solidFill>
                  <a:schemeClr val="accent2"/>
                </a:solidFill>
              </a:rPr>
              <a:t>WEBINAR I</a:t>
            </a:r>
          </a:p>
          <a:p>
            <a:pPr algn="ctr"/>
            <a:r>
              <a:rPr lang="en-US" b="1" dirty="0" smtClean="0">
                <a:solidFill>
                  <a:schemeClr val="accent2"/>
                </a:solidFill>
              </a:rPr>
              <a:t>10/29/2015	</a:t>
            </a:r>
            <a:endParaRPr lang="en-US" b="1" dirty="0">
              <a:solidFill>
                <a:schemeClr val="accent2"/>
              </a:solidFill>
            </a:endParaRPr>
          </a:p>
        </p:txBody>
      </p:sp>
    </p:spTree>
    <p:extLst>
      <p:ext uri="{BB962C8B-B14F-4D97-AF65-F5344CB8AC3E}">
        <p14:creationId xmlns:p14="http://schemas.microsoft.com/office/powerpoint/2010/main" val="593573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32026416"/>
              </p:ext>
            </p:extLst>
          </p:nvPr>
        </p:nvGraphicFramePr>
        <p:xfrm>
          <a:off x="1524000" y="1574800"/>
          <a:ext cx="6096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a:xfrm>
            <a:off x="498474" y="484094"/>
            <a:ext cx="7556313" cy="67160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3200" dirty="0" smtClean="0"/>
              <a:t>RECOMMENDED PROCESS TIMELINE</a:t>
            </a:r>
            <a:endParaRPr lang="en-US" sz="3200" dirty="0"/>
          </a:p>
        </p:txBody>
      </p:sp>
    </p:spTree>
    <p:extLst>
      <p:ext uri="{BB962C8B-B14F-4D97-AF65-F5344CB8AC3E}">
        <p14:creationId xmlns:p14="http://schemas.microsoft.com/office/powerpoint/2010/main" val="3753224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3200" dirty="0" smtClean="0"/>
              <a:t>AMO/SPI Goal Development</a:t>
            </a:r>
            <a:br>
              <a:rPr lang="en-US" sz="3200" dirty="0" smtClean="0"/>
            </a:br>
            <a:r>
              <a:rPr lang="en-US" sz="3200" dirty="0" smtClean="0"/>
              <a:t>Considerations</a:t>
            </a:r>
            <a:br>
              <a:rPr lang="en-US" sz="3200" dirty="0" smtClean="0"/>
            </a:br>
            <a:r>
              <a:rPr lang="en-US" dirty="0" smtClean="0"/>
              <a:t/>
            </a:r>
            <a:br>
              <a:rPr lang="en-US" dirty="0" smtClean="0"/>
            </a:br>
            <a:endParaRPr lang="en-US" dirty="0"/>
          </a:p>
        </p:txBody>
      </p:sp>
      <p:sp>
        <p:nvSpPr>
          <p:cNvPr id="10" name="Content Placeholder 9"/>
          <p:cNvSpPr>
            <a:spLocks noGrp="1"/>
          </p:cNvSpPr>
          <p:nvPr>
            <p:ph idx="1"/>
          </p:nvPr>
        </p:nvSpPr>
        <p:spPr>
          <a:xfrm>
            <a:off x="498474" y="1778000"/>
            <a:ext cx="7556313" cy="4348163"/>
          </a:xfrm>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marL="457200" indent="-457200">
              <a:buFont typeface="+mj-lt"/>
              <a:buAutoNum type="arabicPeriod"/>
            </a:pPr>
            <a:r>
              <a:rPr lang="en-US" sz="4000" dirty="0" smtClean="0"/>
              <a:t>To what degree do you participate or become involved in the fall data retreat?</a:t>
            </a:r>
          </a:p>
          <a:p>
            <a:pPr marL="457200" indent="-457200">
              <a:buAutoNum type="arabicPeriod"/>
            </a:pPr>
            <a:r>
              <a:rPr lang="en-US" sz="4000" dirty="0" smtClean="0"/>
              <a:t>If your school does not have a fall data retreat, how do you work with your leadership team or staff to look at data in order to establish student achievement goals?</a:t>
            </a:r>
          </a:p>
          <a:p>
            <a:pPr marL="457200" indent="-457200">
              <a:buFont typeface="Wingdings" pitchFamily="2" charset="2"/>
              <a:buAutoNum type="arabicPeriod"/>
            </a:pPr>
            <a:r>
              <a:rPr lang="en-US" sz="4000" dirty="0"/>
              <a:t>What student growth goal (PE) might you develop that reflects and is aligned with what you have learned about your school at the data retreat or other team </a:t>
            </a:r>
            <a:r>
              <a:rPr lang="en-US" sz="4000" dirty="0" smtClean="0"/>
              <a:t>meetings </a:t>
            </a:r>
            <a:r>
              <a:rPr lang="en-US" sz="4000" dirty="0"/>
              <a:t>focused on school data? </a:t>
            </a:r>
            <a:endParaRPr lang="en-US" sz="4000" dirty="0" smtClean="0"/>
          </a:p>
          <a:p>
            <a:pPr marL="457200" indent="-457200">
              <a:buFont typeface="Wingdings" pitchFamily="2" charset="2"/>
              <a:buAutoNum type="arabicPeriod"/>
            </a:pPr>
            <a:r>
              <a:rPr lang="en-US" sz="4000" dirty="0" smtClean="0"/>
              <a:t>How do the goals your teachers have established through the SLO process align with your building goals (SIP; Title; Leap/Focus, SBAC)?  Are you aligning your PE goal to the building goals to create a focused and seamless effort?</a:t>
            </a:r>
          </a:p>
          <a:p>
            <a:pPr marL="457200" indent="-457200">
              <a:buFont typeface="Wingdings" pitchFamily="2" charset="2"/>
              <a:buAutoNum type="arabicPeriod"/>
            </a:pPr>
            <a:r>
              <a:rPr lang="en-US" sz="4000" dirty="0"/>
              <a:t>In addition to looking at SBAC </a:t>
            </a:r>
            <a:r>
              <a:rPr lang="en-US" sz="4000" dirty="0" smtClean="0"/>
              <a:t>data, </a:t>
            </a:r>
            <a:r>
              <a:rPr lang="en-US" sz="4000" dirty="0"/>
              <a:t>what other local assessments or data might you consider when writing the PE student growth </a:t>
            </a:r>
            <a:r>
              <a:rPr lang="en-US" sz="3700" dirty="0" smtClean="0"/>
              <a:t>goal.  </a:t>
            </a:r>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1600" dirty="0"/>
          </a:p>
          <a:p>
            <a:pPr marL="457200" indent="-457200">
              <a:buFont typeface="Wingdings" pitchFamily="2" charset="2"/>
              <a:buAutoNum type="arabicPeriod"/>
            </a:pPr>
            <a:endParaRPr lang="en-US" sz="2300" dirty="0" smtClean="0"/>
          </a:p>
          <a:p>
            <a:pPr marL="457200" indent="-457200">
              <a:buFont typeface="Wingdings" pitchFamily="2" charset="2"/>
              <a:buAutoNum type="arabicPeriod"/>
            </a:pPr>
            <a:endParaRPr lang="en-US" sz="2300" dirty="0" smtClean="0"/>
          </a:p>
          <a:p>
            <a:pPr marL="457200" indent="-457200">
              <a:buFont typeface="Wingdings" pitchFamily="2" charset="2"/>
              <a:buAutoNum type="arabicPeriod"/>
            </a:pPr>
            <a:endParaRPr lang="en-US" sz="2300" dirty="0" smtClean="0"/>
          </a:p>
          <a:p>
            <a:pPr marL="457200" indent="-457200">
              <a:buFont typeface="Wingdings" pitchFamily="2" charset="2"/>
              <a:buAutoNum type="arabicPeriod"/>
            </a:pPr>
            <a:endParaRPr lang="en-US" sz="2300" dirty="0"/>
          </a:p>
          <a:p>
            <a:pPr marL="457200" indent="-457200">
              <a:buAutoNum type="arabicPeriod"/>
            </a:pPr>
            <a:endParaRPr lang="en-US" sz="2300" dirty="0" smtClean="0"/>
          </a:p>
          <a:p>
            <a:pPr marL="457200" indent="-457200">
              <a:buAutoNum type="arabicPeriod"/>
            </a:pPr>
            <a:endParaRPr lang="en-US" sz="2300" dirty="0" smtClean="0"/>
          </a:p>
          <a:p>
            <a:pPr marL="457200" indent="-457200">
              <a:buAutoNum type="arabicPeriod"/>
            </a:pPr>
            <a:endParaRPr lang="en-US" sz="2300" dirty="0" smtClean="0"/>
          </a:p>
          <a:p>
            <a:pPr marL="457200" indent="-457200">
              <a:buAutoNum type="arabicPeriod"/>
            </a:pPr>
            <a:endParaRPr lang="en-US" sz="2300" dirty="0" smtClean="0"/>
          </a:p>
          <a:p>
            <a:pPr marL="0" indent="0">
              <a:buNone/>
            </a:pPr>
            <a:endParaRPr lang="en-US" sz="1600" dirty="0" smtClean="0"/>
          </a:p>
          <a:p>
            <a:pPr marL="0" indent="0">
              <a:buNone/>
            </a:pPr>
            <a:endParaRPr lang="en-US" sz="1600" dirty="0" smtClean="0"/>
          </a:p>
          <a:p>
            <a:pPr marL="0" indent="0">
              <a:buNone/>
            </a:pPr>
            <a:endParaRPr lang="en-US" dirty="0"/>
          </a:p>
          <a:p>
            <a:pPr marL="0" indent="0">
              <a:buNone/>
            </a:pPr>
            <a:endParaRPr lang="en-US" dirty="0" smtClean="0"/>
          </a:p>
          <a:p>
            <a:pPr marL="0" indent="0">
              <a:buNone/>
            </a:pPr>
            <a:endParaRPr lang="en-US" dirty="0" smtClean="0"/>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2069493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3200" dirty="0" smtClean="0"/>
              <a:t>AMO/SPI Goal Development</a:t>
            </a:r>
            <a:br>
              <a:rPr lang="en-US" sz="3200" dirty="0" smtClean="0"/>
            </a:br>
            <a:r>
              <a:rPr lang="en-US" sz="3200" dirty="0" smtClean="0"/>
              <a:t>Considerations</a:t>
            </a:r>
            <a:br>
              <a:rPr lang="en-US" sz="3200" dirty="0" smtClean="0"/>
            </a:br>
            <a:r>
              <a:rPr lang="en-US" dirty="0" smtClean="0"/>
              <a:t/>
            </a:r>
            <a:br>
              <a:rPr lang="en-US" dirty="0" smtClean="0"/>
            </a:br>
            <a:endParaRPr lang="en-US" dirty="0"/>
          </a:p>
        </p:txBody>
      </p:sp>
      <p:sp>
        <p:nvSpPr>
          <p:cNvPr id="10" name="Content Placeholder 9"/>
          <p:cNvSpPr>
            <a:spLocks noGrp="1"/>
          </p:cNvSpPr>
          <p:nvPr>
            <p:ph idx="1"/>
          </p:nvPr>
        </p:nvSpPr>
        <p:spPr>
          <a:xfrm>
            <a:off x="498474" y="1778000"/>
            <a:ext cx="7556313" cy="4348163"/>
          </a:xfrm>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marL="457200" indent="-457200">
              <a:buFont typeface="Wingdings" pitchFamily="2" charset="2"/>
              <a:buAutoNum type="arabicPeriod" startAt="6"/>
            </a:pPr>
            <a:r>
              <a:rPr lang="en-US" sz="4000" dirty="0"/>
              <a:t>If you have other local assessments, do any of them drill down more deeply to standards related data?   For example, if SBAC results show math as an area needing improvement, do you have a local assessment that provides more information about what specifically should be your focus, i.e. problem solving, computation, fluency, etc.?   </a:t>
            </a:r>
            <a:endParaRPr lang="en-US" sz="4000" dirty="0" smtClean="0"/>
          </a:p>
          <a:p>
            <a:pPr marL="457200" indent="-457200">
              <a:buFont typeface="Wingdings" pitchFamily="2" charset="2"/>
              <a:buAutoNum type="arabicPeriod" startAt="6"/>
            </a:pPr>
            <a:r>
              <a:rPr lang="en-US" sz="4000" dirty="0" smtClean="0"/>
              <a:t>Considering  </a:t>
            </a:r>
            <a:r>
              <a:rPr lang="en-US" sz="4000" dirty="0"/>
              <a:t>question number 6, will you develop a broad goal or a more specific goal?  Either will be acceptable as long as the goals are in line with your data.</a:t>
            </a:r>
          </a:p>
          <a:p>
            <a:pPr marL="457200" indent="-457200">
              <a:buFont typeface="Wingdings" pitchFamily="2" charset="2"/>
              <a:buAutoNum type="arabicPeriod" startAt="6"/>
            </a:pPr>
            <a:r>
              <a:rPr lang="en-US" sz="4000" dirty="0"/>
              <a:t>When looking at SBAC data and other assessment </a:t>
            </a:r>
            <a:r>
              <a:rPr lang="en-US" sz="4000" dirty="0" smtClean="0"/>
              <a:t>data together, </a:t>
            </a:r>
            <a:r>
              <a:rPr lang="en-US" sz="4000" dirty="0"/>
              <a:t>are you considering trends? </a:t>
            </a:r>
          </a:p>
          <a:p>
            <a:pPr marL="457200" indent="-457200">
              <a:buFont typeface="Wingdings" pitchFamily="2" charset="2"/>
              <a:buAutoNum type="arabicPeriod" startAt="6"/>
            </a:pPr>
            <a:r>
              <a:rPr lang="en-US" sz="4000" dirty="0"/>
              <a:t>Will your PE student growth goal be based upon some factor of  AMO or some other factor included in the broader SPI calculation?</a:t>
            </a:r>
          </a:p>
          <a:p>
            <a:pPr lvl="2"/>
            <a:r>
              <a:rPr lang="en-US" sz="4000" dirty="0"/>
              <a:t>High School Completion</a:t>
            </a:r>
          </a:p>
          <a:p>
            <a:pPr lvl="2"/>
            <a:r>
              <a:rPr lang="en-US" sz="4000" dirty="0"/>
              <a:t>Attendance</a:t>
            </a:r>
          </a:p>
          <a:p>
            <a:pPr lvl="2"/>
            <a:r>
              <a:rPr lang="en-US" sz="4000" dirty="0"/>
              <a:t>Career readiness</a:t>
            </a:r>
          </a:p>
          <a:p>
            <a:pPr lvl="2"/>
            <a:r>
              <a:rPr lang="en-US" sz="4000" dirty="0"/>
              <a:t>Student Achievement OR Academic Growth</a:t>
            </a:r>
          </a:p>
          <a:p>
            <a:pPr lvl="2"/>
            <a:endParaRPr lang="en-US" sz="2100" dirty="0"/>
          </a:p>
          <a:p>
            <a:pPr marL="457200" indent="-457200">
              <a:buFont typeface="+mj-lt"/>
              <a:buAutoNum type="arabicPeriod" startAt="7"/>
            </a:pPr>
            <a:endParaRPr lang="en-US" sz="2300" dirty="0" smtClean="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1600" dirty="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a:p>
          <a:p>
            <a:pPr marL="457200" indent="-457200">
              <a:buAutoNum type="arabicPeriod" startAt="7"/>
            </a:pPr>
            <a:endParaRPr lang="en-US" sz="2300" dirty="0" smtClean="0"/>
          </a:p>
          <a:p>
            <a:pPr marL="457200" indent="-457200">
              <a:buAutoNum type="arabicPeriod" startAt="7"/>
            </a:pPr>
            <a:endParaRPr lang="en-US" sz="2300" dirty="0" smtClean="0"/>
          </a:p>
          <a:p>
            <a:pPr marL="457200" indent="-457200">
              <a:buAutoNum type="arabicPeriod" startAt="7"/>
            </a:pPr>
            <a:endParaRPr lang="en-US" sz="2300" dirty="0" smtClean="0"/>
          </a:p>
          <a:p>
            <a:pPr marL="457200" indent="-457200">
              <a:buAutoNum type="arabicPeriod" startAt="7"/>
            </a:pPr>
            <a:endParaRPr lang="en-US" sz="2300" dirty="0" smtClean="0"/>
          </a:p>
          <a:p>
            <a:pPr marL="0" indent="0">
              <a:buNone/>
            </a:pPr>
            <a:endParaRPr lang="en-US" sz="1600" dirty="0" smtClean="0"/>
          </a:p>
          <a:p>
            <a:pPr marL="0" indent="0">
              <a:buNone/>
            </a:pPr>
            <a:endParaRPr lang="en-US" sz="1600" dirty="0" smtClean="0"/>
          </a:p>
          <a:p>
            <a:pPr marL="0" indent="0">
              <a:buNone/>
            </a:pPr>
            <a:endParaRPr lang="en-US" dirty="0"/>
          </a:p>
          <a:p>
            <a:pPr marL="0" indent="0">
              <a:buNone/>
            </a:pPr>
            <a:endParaRPr lang="en-US" dirty="0" smtClean="0"/>
          </a:p>
          <a:p>
            <a:pPr marL="0" indent="0">
              <a:buNone/>
            </a:pPr>
            <a:endParaRPr lang="en-US" dirty="0" smtClean="0"/>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3054207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3200" dirty="0" smtClean="0"/>
              <a:t>AMO/SPI Goal Development</a:t>
            </a:r>
            <a:br>
              <a:rPr lang="en-US" sz="3200" dirty="0" smtClean="0"/>
            </a:br>
            <a:r>
              <a:rPr lang="en-US" sz="3200" dirty="0" smtClean="0"/>
              <a:t>Sample Goals</a:t>
            </a:r>
            <a:br>
              <a:rPr lang="en-US" sz="3200" dirty="0" smtClean="0"/>
            </a:br>
            <a:r>
              <a:rPr lang="en-US" dirty="0" smtClean="0"/>
              <a:t/>
            </a:r>
            <a:br>
              <a:rPr lang="en-US" dirty="0" smtClean="0"/>
            </a:br>
            <a:endParaRPr lang="en-US" dirty="0"/>
          </a:p>
        </p:txBody>
      </p:sp>
      <p:sp>
        <p:nvSpPr>
          <p:cNvPr id="10" name="Content Placeholder 9"/>
          <p:cNvSpPr>
            <a:spLocks noGrp="1"/>
          </p:cNvSpPr>
          <p:nvPr>
            <p:ph idx="1"/>
          </p:nvPr>
        </p:nvSpPr>
        <p:spPr>
          <a:xfrm>
            <a:off x="498474" y="1778000"/>
            <a:ext cx="7556313" cy="4348163"/>
          </a:xfrm>
        </p:spPr>
        <p:style>
          <a:lnRef idx="2">
            <a:schemeClr val="accent1"/>
          </a:lnRef>
          <a:fillRef idx="1">
            <a:schemeClr val="lt1"/>
          </a:fillRef>
          <a:effectRef idx="0">
            <a:schemeClr val="accent1"/>
          </a:effectRef>
          <a:fontRef idx="minor">
            <a:schemeClr val="dk1"/>
          </a:fontRef>
        </p:style>
        <p:txBody>
          <a:bodyPr>
            <a:normAutofit fontScale="92500"/>
          </a:bodyPr>
          <a:lstStyle/>
          <a:p>
            <a:pPr marL="457200" lvl="2" indent="0">
              <a:buNone/>
            </a:pPr>
            <a:r>
              <a:rPr lang="en-US" sz="2100" b="1" dirty="0" smtClean="0"/>
              <a:t>Sample Claims Level PE Goals</a:t>
            </a:r>
          </a:p>
          <a:p>
            <a:pPr lvl="2"/>
            <a:r>
              <a:rPr lang="en-US" sz="1900" dirty="0" smtClean="0"/>
              <a:t>_percentage of all students at Grade __ will achieve at/near standard or above standard in comprehending a range of increasingly complex literary and informational texts.</a:t>
            </a:r>
          </a:p>
          <a:p>
            <a:pPr lvl="2"/>
            <a:endParaRPr lang="en-US" sz="1900" dirty="0" smtClean="0"/>
          </a:p>
          <a:p>
            <a:pPr lvl="2"/>
            <a:r>
              <a:rPr lang="en-US" sz="1900" dirty="0" smtClean="0"/>
              <a:t>__percentage of all students at Grades __, __, __will achieve at/ near standard or above standard in explaining </a:t>
            </a:r>
            <a:r>
              <a:rPr lang="en-US" sz="1900" dirty="0"/>
              <a:t>and </a:t>
            </a:r>
            <a:r>
              <a:rPr lang="en-US" sz="1900" dirty="0" smtClean="0"/>
              <a:t>applying mathematical </a:t>
            </a:r>
            <a:r>
              <a:rPr lang="en-US" sz="1900" dirty="0"/>
              <a:t>concepts and </a:t>
            </a:r>
            <a:r>
              <a:rPr lang="en-US" sz="1900" dirty="0" smtClean="0"/>
              <a:t>interpreting </a:t>
            </a:r>
            <a:r>
              <a:rPr lang="en-US" sz="1900" dirty="0"/>
              <a:t>and </a:t>
            </a:r>
            <a:r>
              <a:rPr lang="en-US" sz="1900" dirty="0" smtClean="0"/>
              <a:t>carrying </a:t>
            </a:r>
            <a:r>
              <a:rPr lang="en-US" sz="1900" dirty="0"/>
              <a:t>out mathematical procedures with precision and fluency. </a:t>
            </a:r>
            <a:endParaRPr lang="en-US" sz="1900" dirty="0" smtClean="0"/>
          </a:p>
          <a:p>
            <a:pPr marL="457200" lvl="2" indent="0">
              <a:buNone/>
            </a:pPr>
            <a:endParaRPr lang="en-US" sz="1900" dirty="0" smtClean="0"/>
          </a:p>
          <a:p>
            <a:pPr lvl="2"/>
            <a:r>
              <a:rPr lang="en-US" sz="1900" dirty="0" smtClean="0"/>
              <a:t>__percentage of students in the Gap Group at Grade_ will move from below standard to at/near standard when explaining </a:t>
            </a:r>
            <a:r>
              <a:rPr lang="en-US" sz="1900" dirty="0"/>
              <a:t>and </a:t>
            </a:r>
            <a:r>
              <a:rPr lang="en-US" sz="1900" dirty="0" smtClean="0"/>
              <a:t>applying </a:t>
            </a:r>
            <a:r>
              <a:rPr lang="en-US" sz="1900" dirty="0"/>
              <a:t>mathematical concepts and </a:t>
            </a:r>
            <a:r>
              <a:rPr lang="en-US" sz="1900" dirty="0" smtClean="0"/>
              <a:t>interpreting </a:t>
            </a:r>
            <a:r>
              <a:rPr lang="en-US" sz="1900" dirty="0"/>
              <a:t>and </a:t>
            </a:r>
            <a:r>
              <a:rPr lang="en-US" sz="1900" dirty="0" smtClean="0"/>
              <a:t>carrying </a:t>
            </a:r>
            <a:r>
              <a:rPr lang="en-US" sz="1900" dirty="0"/>
              <a:t>out mathematical procedures with precision and fluency. </a:t>
            </a:r>
          </a:p>
          <a:p>
            <a:pPr lvl="2"/>
            <a:endParaRPr lang="en-US" sz="2100" dirty="0"/>
          </a:p>
          <a:p>
            <a:pPr marL="457200" lvl="2" indent="0">
              <a:buNone/>
            </a:pPr>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1600" dirty="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a:p>
          <a:p>
            <a:pPr marL="457200" indent="-457200">
              <a:buAutoNum type="arabicPeriod" startAt="7"/>
            </a:pPr>
            <a:endParaRPr lang="en-US" sz="2300" dirty="0" smtClean="0"/>
          </a:p>
          <a:p>
            <a:pPr marL="457200" indent="-457200">
              <a:buAutoNum type="arabicPeriod" startAt="7"/>
            </a:pPr>
            <a:endParaRPr lang="en-US" sz="2300" dirty="0" smtClean="0"/>
          </a:p>
          <a:p>
            <a:pPr marL="457200" indent="-457200">
              <a:buAutoNum type="arabicPeriod" startAt="7"/>
            </a:pPr>
            <a:endParaRPr lang="en-US" sz="2300" dirty="0" smtClean="0"/>
          </a:p>
          <a:p>
            <a:pPr marL="457200" indent="-457200">
              <a:buAutoNum type="arabicPeriod" startAt="7"/>
            </a:pPr>
            <a:endParaRPr lang="en-US" sz="2300" dirty="0" smtClean="0"/>
          </a:p>
          <a:p>
            <a:pPr marL="0" indent="0">
              <a:buNone/>
            </a:pPr>
            <a:endParaRPr lang="en-US" sz="1600" dirty="0" smtClean="0"/>
          </a:p>
          <a:p>
            <a:pPr marL="0" indent="0">
              <a:buNone/>
            </a:pPr>
            <a:endParaRPr lang="en-US" sz="1600" dirty="0" smtClean="0"/>
          </a:p>
          <a:p>
            <a:pPr marL="0" indent="0">
              <a:buNone/>
            </a:pPr>
            <a:endParaRPr lang="en-US" dirty="0"/>
          </a:p>
          <a:p>
            <a:pPr marL="0" indent="0">
              <a:buNone/>
            </a:pPr>
            <a:endParaRPr lang="en-US" dirty="0" smtClean="0"/>
          </a:p>
          <a:p>
            <a:pPr marL="0" indent="0">
              <a:buNone/>
            </a:pPr>
            <a:endParaRPr lang="en-US" dirty="0" smtClean="0"/>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2874793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3200" dirty="0" smtClean="0"/>
              <a:t>AMO/SPI Goal Development</a:t>
            </a:r>
            <a:br>
              <a:rPr lang="en-US" sz="3200" dirty="0" smtClean="0"/>
            </a:br>
            <a:r>
              <a:rPr lang="en-US" sz="3200" dirty="0" smtClean="0"/>
              <a:t>Sample Goals</a:t>
            </a:r>
            <a:br>
              <a:rPr lang="en-US" sz="3200" dirty="0" smtClean="0"/>
            </a:br>
            <a:r>
              <a:rPr lang="en-US" dirty="0" smtClean="0"/>
              <a:t/>
            </a:r>
            <a:br>
              <a:rPr lang="en-US" dirty="0" smtClean="0"/>
            </a:br>
            <a:endParaRPr lang="en-US" dirty="0"/>
          </a:p>
        </p:txBody>
      </p:sp>
      <p:sp>
        <p:nvSpPr>
          <p:cNvPr id="10" name="Content Placeholder 9"/>
          <p:cNvSpPr>
            <a:spLocks noGrp="1"/>
          </p:cNvSpPr>
          <p:nvPr>
            <p:ph idx="1"/>
          </p:nvPr>
        </p:nvSpPr>
        <p:spPr>
          <a:xfrm>
            <a:off x="498474" y="1778000"/>
            <a:ext cx="7556313" cy="434816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457200" lvl="2" indent="0">
              <a:buNone/>
            </a:pPr>
            <a:r>
              <a:rPr lang="en-US" sz="1900" b="1" dirty="0" smtClean="0"/>
              <a:t>Sample Student Achievement Goal</a:t>
            </a:r>
          </a:p>
          <a:p>
            <a:pPr lvl="2">
              <a:buFont typeface="Wingdings" charset="2"/>
              <a:buChar char="u"/>
            </a:pPr>
            <a:r>
              <a:rPr lang="en-US" dirty="0" smtClean="0"/>
              <a:t>__will </a:t>
            </a:r>
            <a:r>
              <a:rPr lang="en-US" dirty="0"/>
              <a:t>meet the established AMO target in ELA by increasing the percentage of students scoring at a Level 3 or 4 from ______ % to  ______%, with a six-year goal of ______% </a:t>
            </a:r>
            <a:endParaRPr lang="en-US" dirty="0" smtClean="0"/>
          </a:p>
          <a:p>
            <a:pPr marL="457200" lvl="2" indent="0">
              <a:buNone/>
            </a:pPr>
            <a:endParaRPr lang="en-US" dirty="0"/>
          </a:p>
          <a:p>
            <a:pPr lvl="2">
              <a:buFont typeface="Wingdings" charset="2"/>
              <a:buChar char="u"/>
            </a:pPr>
            <a:r>
              <a:rPr lang="en-US" dirty="0" smtClean="0"/>
              <a:t>will </a:t>
            </a:r>
            <a:r>
              <a:rPr lang="en-US" dirty="0"/>
              <a:t>meet the established AMO target in Math by decreasing the percentage of students scoring at a Level 1 or 2 by _____ %. </a:t>
            </a:r>
            <a:endParaRPr lang="en-US" dirty="0" smtClean="0"/>
          </a:p>
          <a:p>
            <a:pPr lvl="2">
              <a:buFont typeface="Wingdings" charset="2"/>
              <a:buChar char="u"/>
            </a:pPr>
            <a:endParaRPr lang="en-US" sz="1900" b="1" dirty="0"/>
          </a:p>
          <a:p>
            <a:pPr marL="457200" lvl="2" indent="0">
              <a:buNone/>
            </a:pPr>
            <a:r>
              <a:rPr lang="en-US" sz="1900" b="1" dirty="0" smtClean="0"/>
              <a:t>Sample Attendance Goal</a:t>
            </a:r>
          </a:p>
          <a:p>
            <a:pPr lvl="2">
              <a:buFont typeface="Wingdings" charset="2"/>
              <a:buChar char="u"/>
            </a:pPr>
            <a:r>
              <a:rPr lang="en-US" sz="1900" dirty="0" smtClean="0"/>
              <a:t>Attendance will increase by __percent among the non Gap Group and by __percent among the Gap Group.</a:t>
            </a:r>
          </a:p>
          <a:p>
            <a:pPr lvl="2">
              <a:buFont typeface="Wingdings" charset="2"/>
              <a:buChar char="u"/>
            </a:pPr>
            <a:endParaRPr lang="en-US" sz="1900" dirty="0" smtClean="0"/>
          </a:p>
          <a:p>
            <a:pPr marL="457200" lvl="2" indent="0">
              <a:buNone/>
            </a:pPr>
            <a:r>
              <a:rPr lang="en-US" sz="1900" b="1" dirty="0" smtClean="0"/>
              <a:t>Sample Other District Assessment Goal</a:t>
            </a:r>
          </a:p>
          <a:p>
            <a:pPr lvl="2">
              <a:buFont typeface="Wingdings" charset="2"/>
              <a:buChar char="u"/>
            </a:pPr>
            <a:r>
              <a:rPr lang="en-US" sz="1900" dirty="0" smtClean="0"/>
              <a:t>70 % percent of Grades 3-4 students will meet the RIT projected growth score on the MAP (Measure of Academic Progress) in reading.</a:t>
            </a:r>
          </a:p>
          <a:p>
            <a:pPr marL="457200" lvl="2" indent="0">
              <a:buNone/>
            </a:pPr>
            <a:endParaRPr lang="en-US" sz="1900" b="1" dirty="0"/>
          </a:p>
          <a:p>
            <a:pPr marL="457200" lvl="2" indent="0">
              <a:buNone/>
            </a:pPr>
            <a:endParaRPr lang="en-US" sz="1900" b="1" dirty="0" smtClean="0"/>
          </a:p>
          <a:p>
            <a:pPr lvl="2">
              <a:buFont typeface="Wingdings" charset="2"/>
              <a:buChar char="u"/>
            </a:pPr>
            <a:endParaRPr lang="en-US" sz="1900" b="1" dirty="0" smtClean="0"/>
          </a:p>
          <a:p>
            <a:pPr marL="457200" lvl="2" indent="0">
              <a:buNone/>
            </a:pPr>
            <a:endParaRPr lang="en-US" sz="1900" b="1"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173264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3200" dirty="0" smtClean="0"/>
              <a:t>AMO/SPI Goal Development</a:t>
            </a:r>
            <a:br>
              <a:rPr lang="en-US" sz="3200" dirty="0" smtClean="0"/>
            </a:br>
            <a:r>
              <a:rPr lang="en-US" sz="3200" dirty="0" smtClean="0"/>
              <a:t>Sample Goals</a:t>
            </a:r>
            <a:br>
              <a:rPr lang="en-US" sz="3200" dirty="0" smtClean="0"/>
            </a:br>
            <a:r>
              <a:rPr lang="en-US" dirty="0" smtClean="0"/>
              <a:t/>
            </a:r>
            <a:br>
              <a:rPr lang="en-US" dirty="0" smtClean="0"/>
            </a:br>
            <a:endParaRPr lang="en-US" dirty="0"/>
          </a:p>
        </p:txBody>
      </p:sp>
      <p:sp>
        <p:nvSpPr>
          <p:cNvPr id="10" name="Content Placeholder 9"/>
          <p:cNvSpPr>
            <a:spLocks noGrp="1"/>
          </p:cNvSpPr>
          <p:nvPr>
            <p:ph idx="1"/>
          </p:nvPr>
        </p:nvSpPr>
        <p:spPr>
          <a:xfrm>
            <a:off x="498474" y="1778000"/>
            <a:ext cx="7556313" cy="43481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457200" lvl="2" indent="0">
              <a:buNone/>
            </a:pPr>
            <a:r>
              <a:rPr lang="en-US" sz="1900" b="1" dirty="0" smtClean="0"/>
              <a:t>Sample ACT Goal</a:t>
            </a:r>
          </a:p>
          <a:p>
            <a:pPr lvl="2">
              <a:buFont typeface="Wingdings" charset="2"/>
              <a:buChar char="u"/>
            </a:pPr>
            <a:r>
              <a:rPr lang="en-US" sz="1900" dirty="0" smtClean="0"/>
              <a:t>_percentage of all students taking the ACT will score a 20 or better on the math portion of the ACT.</a:t>
            </a:r>
          </a:p>
          <a:p>
            <a:pPr lvl="2">
              <a:buFont typeface="Wingdings" charset="2"/>
              <a:buChar char="u"/>
            </a:pPr>
            <a:endParaRPr lang="en-US" sz="1900" dirty="0" smtClean="0"/>
          </a:p>
          <a:p>
            <a:pPr marL="457200" lvl="2" indent="0">
              <a:buNone/>
            </a:pPr>
            <a:r>
              <a:rPr lang="en-US" sz="1900" b="1" dirty="0" smtClean="0"/>
              <a:t>Sample Graduation Goals</a:t>
            </a:r>
          </a:p>
          <a:p>
            <a:pPr lvl="2">
              <a:buFont typeface="Wingdings" charset="2"/>
              <a:buChar char="u"/>
            </a:pPr>
            <a:r>
              <a:rPr lang="en-US" sz="1900" dirty="0" smtClean="0"/>
              <a:t>_percentage of students will achieve high school completion OR cohort graduation.</a:t>
            </a:r>
          </a:p>
          <a:p>
            <a:pPr lvl="2">
              <a:buFont typeface="Wingdings" charset="2"/>
              <a:buChar char="u"/>
            </a:pPr>
            <a:r>
              <a:rPr lang="en-US" sz="1900" dirty="0" smtClean="0"/>
              <a:t>_percentage of students in the Gap Group will achieve high school completion or cohort graduation.</a:t>
            </a:r>
          </a:p>
          <a:p>
            <a:pPr marL="457200" lvl="2" indent="0">
              <a:buNone/>
            </a:pPr>
            <a:endParaRPr lang="en-US" sz="1900" dirty="0" smtClean="0"/>
          </a:p>
          <a:p>
            <a:pPr marL="457200" lvl="2" indent="0">
              <a:buNone/>
            </a:pPr>
            <a:r>
              <a:rPr lang="en-US" sz="1900" b="1" dirty="0" smtClean="0"/>
              <a:t>Sample NCRC Goal</a:t>
            </a:r>
          </a:p>
          <a:p>
            <a:pPr lvl="2">
              <a:buFont typeface="Wingdings" charset="2"/>
              <a:buChar char="u"/>
            </a:pPr>
            <a:r>
              <a:rPr lang="en-US" sz="1900" dirty="0" smtClean="0"/>
              <a:t>_percentage of students taking the NCRC will score at the Bronze level or higher. </a:t>
            </a:r>
            <a:endParaRPr lang="en-US" sz="1900" b="1" dirty="0" smtClean="0"/>
          </a:p>
          <a:p>
            <a:pPr lvl="2">
              <a:buFont typeface="Wingdings" charset="2"/>
              <a:buChar char="u"/>
            </a:pPr>
            <a:endParaRPr lang="en-US" sz="1900" b="1" dirty="0" smtClean="0"/>
          </a:p>
          <a:p>
            <a:pPr marL="457200" lvl="2" indent="0">
              <a:buNone/>
            </a:pPr>
            <a:endParaRPr lang="en-US" sz="1900" b="1"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526685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5222"/>
          </a:xfrm>
          <a:prstGeom prst="rect">
            <a:avLst/>
          </a:prstGeom>
        </p:spPr>
      </p:pic>
      <p:sp>
        <p:nvSpPr>
          <p:cNvPr id="2" name="TextBox 1"/>
          <p:cNvSpPr txBox="1"/>
          <p:nvPr/>
        </p:nvSpPr>
        <p:spPr>
          <a:xfrm>
            <a:off x="8369300" y="6477000"/>
            <a:ext cx="794266" cy="5852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14789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93542"/>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smtClean="0"/>
              <a:t>Critical Questions</a:t>
            </a:r>
            <a:endParaRPr lang="en-US" dirty="0"/>
          </a:p>
        </p:txBody>
      </p:sp>
      <p:sp>
        <p:nvSpPr>
          <p:cNvPr id="3" name="Content Placeholder 2"/>
          <p:cNvSpPr>
            <a:spLocks noGrp="1"/>
          </p:cNvSpPr>
          <p:nvPr>
            <p:ph sz="half" idx="1"/>
          </p:nvPr>
        </p:nvSpPr>
        <p:spPr>
          <a:xfrm>
            <a:off x="498517" y="1500909"/>
            <a:ext cx="7569157" cy="65424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buNone/>
            </a:pPr>
            <a:r>
              <a:rPr lang="en-US" dirty="0"/>
              <a:t>	</a:t>
            </a:r>
            <a:r>
              <a:rPr lang="en-US" dirty="0" smtClean="0"/>
              <a:t>The vertical and horizontal understanding of the rubric  becomes the context for the critical questions. </a:t>
            </a:r>
          </a:p>
          <a:p>
            <a:endParaRPr lang="en-US" dirty="0"/>
          </a:p>
        </p:txBody>
      </p:sp>
      <p:sp>
        <p:nvSpPr>
          <p:cNvPr id="10" name="Content Placeholder 9"/>
          <p:cNvSpPr>
            <a:spLocks noGrp="1"/>
          </p:cNvSpPr>
          <p:nvPr>
            <p:ph sz="half" idx="14"/>
          </p:nvPr>
        </p:nvSpPr>
        <p:spPr>
          <a:xfrm>
            <a:off x="498517" y="2478424"/>
            <a:ext cx="7569157" cy="3609879"/>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sz="1600" b="1" dirty="0" smtClean="0"/>
              <a:t>Sample Question 1: </a:t>
            </a:r>
            <a:r>
              <a:rPr lang="en-US" sz="1600" dirty="0" smtClean="0"/>
              <a:t>What do you think the following descriptor means?  </a:t>
            </a:r>
          </a:p>
          <a:p>
            <a:pPr marL="0" indent="0">
              <a:buNone/>
            </a:pPr>
            <a:r>
              <a:rPr lang="en-US" sz="1600" b="1" dirty="0"/>
              <a:t>Sample Question 2: </a:t>
            </a:r>
            <a:r>
              <a:rPr lang="en-US" sz="1600" dirty="0" smtClean="0"/>
              <a:t>How </a:t>
            </a:r>
            <a:r>
              <a:rPr lang="en-US" sz="1600" dirty="0"/>
              <a:t>did you or you and your team select the primary strategies within your school improvement plan? </a:t>
            </a:r>
            <a:endParaRPr lang="en-US" sz="1600" dirty="0" smtClean="0"/>
          </a:p>
          <a:p>
            <a:pPr marL="0" indent="0">
              <a:buNone/>
            </a:pPr>
            <a:r>
              <a:rPr lang="en-US" sz="1600" b="1" dirty="0" smtClean="0"/>
              <a:t>Sample Question 3:  </a:t>
            </a:r>
            <a:r>
              <a:rPr lang="en-US" sz="1600" dirty="0" smtClean="0"/>
              <a:t>Do you have any processes in place for program/curriculum purchases?  If so what are they?   </a:t>
            </a:r>
          </a:p>
          <a:p>
            <a:pPr marL="0" indent="0">
              <a:buNone/>
            </a:pPr>
            <a:r>
              <a:rPr lang="en-US" sz="1600" b="1" dirty="0" smtClean="0"/>
              <a:t>Sample Question 4:  </a:t>
            </a:r>
            <a:r>
              <a:rPr lang="en-US" sz="1600" dirty="0" smtClean="0"/>
              <a:t>What kind of goal do you think we might write to address this descriptor? </a:t>
            </a:r>
            <a:endParaRPr lang="en-US" sz="1600" b="1" dirty="0" smtClean="0"/>
          </a:p>
          <a:p>
            <a:pPr marL="0" indent="0">
              <a:buNone/>
            </a:pPr>
            <a:r>
              <a:rPr lang="en-US" sz="1600" b="1" dirty="0" smtClean="0"/>
              <a:t>Descriptor:</a:t>
            </a:r>
          </a:p>
          <a:p>
            <a:pPr marL="0" indent="0">
              <a:lnSpc>
                <a:spcPct val="70000"/>
              </a:lnSpc>
              <a:buNone/>
            </a:pPr>
            <a:r>
              <a:rPr lang="en-US" sz="1600" i="1" dirty="0"/>
              <a:t>The strategies contained in the plan cite specific research that shows </a:t>
            </a:r>
            <a:r>
              <a:rPr lang="en-US" sz="1600" b="1" i="1" dirty="0"/>
              <a:t>high effect sizes</a:t>
            </a:r>
            <a:r>
              <a:rPr lang="en-US" sz="1600" i="1" dirty="0"/>
              <a:t> and influence on student achievement</a:t>
            </a:r>
            <a:r>
              <a:rPr lang="en-US" sz="1600" i="1" dirty="0" smtClean="0"/>
              <a:t>.</a:t>
            </a:r>
          </a:p>
          <a:p>
            <a:pPr marL="0" indent="0">
              <a:lnSpc>
                <a:spcPct val="70000"/>
              </a:lnSpc>
              <a:buNone/>
            </a:pPr>
            <a:endParaRPr lang="en-US" sz="1600" b="1" dirty="0" smtClean="0"/>
          </a:p>
          <a:p>
            <a:pPr marL="0" indent="0">
              <a:buNone/>
            </a:pPr>
            <a:endParaRPr lang="en-US" sz="1600" dirty="0" smtClean="0"/>
          </a:p>
          <a:p>
            <a:pPr marL="0" indent="0">
              <a:buNone/>
            </a:pPr>
            <a:endParaRPr lang="en-US" sz="1600" dirty="0" smtClean="0"/>
          </a:p>
          <a:p>
            <a:pPr marL="0" indent="0">
              <a:buNone/>
            </a:pPr>
            <a:endParaRPr lang="en-US" dirty="0"/>
          </a:p>
          <a:p>
            <a:pPr marL="0" indent="0">
              <a:buNone/>
            </a:pPr>
            <a:endParaRPr lang="en-US" dirty="0" smtClean="0"/>
          </a:p>
          <a:p>
            <a:pPr marL="0" indent="0">
              <a:buNone/>
            </a:pPr>
            <a:endParaRPr lang="en-US" dirty="0" smtClean="0"/>
          </a:p>
          <a:p>
            <a:pPr marL="342900" indent="-342900">
              <a:buAutoNum type="arabicPeriod"/>
            </a:pPr>
            <a:endParaRPr lang="en-US" dirty="0" smtClean="0"/>
          </a:p>
          <a:p>
            <a:endParaRPr lang="en-US" dirty="0"/>
          </a:p>
        </p:txBody>
      </p:sp>
      <p:pic>
        <p:nvPicPr>
          <p:cNvPr id="5" name="Picture 4"/>
          <p:cNvPicPr>
            <a:picLocks noChangeAspect="1"/>
          </p:cNvPicPr>
          <p:nvPr/>
        </p:nvPicPr>
        <p:blipFill>
          <a:blip r:embed="rId3"/>
          <a:stretch>
            <a:fillRect/>
          </a:stretch>
        </p:blipFill>
        <p:spPr>
          <a:xfrm>
            <a:off x="0" y="77760"/>
            <a:ext cx="9144000" cy="6855222"/>
          </a:xfrm>
          <a:prstGeom prst="rect">
            <a:avLst/>
          </a:prstGeom>
        </p:spPr>
      </p:pic>
    </p:spTree>
    <p:extLst>
      <p:ext uri="{BB962C8B-B14F-4D97-AF65-F5344CB8AC3E}">
        <p14:creationId xmlns:p14="http://schemas.microsoft.com/office/powerpoint/2010/main" val="3409727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5222"/>
          </a:xfrm>
          <a:prstGeom prst="rect">
            <a:avLst/>
          </a:prstGeom>
        </p:spPr>
      </p:pic>
    </p:spTree>
    <p:extLst>
      <p:ext uri="{BB962C8B-B14F-4D97-AF65-F5344CB8AC3E}">
        <p14:creationId xmlns:p14="http://schemas.microsoft.com/office/powerpoint/2010/main" val="1009445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5222"/>
          </a:xfrm>
          <a:prstGeom prst="rect">
            <a:avLst/>
          </a:prstGeom>
        </p:spPr>
      </p:pic>
    </p:spTree>
    <p:extLst>
      <p:ext uri="{BB962C8B-B14F-4D97-AF65-F5344CB8AC3E}">
        <p14:creationId xmlns:p14="http://schemas.microsoft.com/office/powerpoint/2010/main" val="1155977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TIMELINE REVIEW</a:t>
            </a:r>
            <a:br>
              <a:rPr lang="en-US" dirty="0" smtClean="0"/>
            </a:br>
            <a:endParaRPr lang="en-US" dirty="0"/>
          </a:p>
        </p:txBody>
      </p:sp>
      <p:sp>
        <p:nvSpPr>
          <p:cNvPr id="3" name="Content Placeholder 2"/>
          <p:cNvSpPr>
            <a:spLocks noGrp="1"/>
          </p:cNvSpPr>
          <p:nvPr>
            <p:ph idx="1"/>
          </p:nvPr>
        </p:nvSpPr>
        <p:spPr>
          <a:xfrm>
            <a:off x="498474" y="1790700"/>
            <a:ext cx="7556313" cy="4559300"/>
          </a:xfrm>
        </p:spPr>
        <p:txBody>
          <a:bodyPr>
            <a:noAutofit/>
          </a:bodyPr>
          <a:lstStyle/>
          <a:p>
            <a:r>
              <a:rPr lang="en-US" sz="2400" b="1" dirty="0"/>
              <a:t>SY 2014-15 and SY 2015-</a:t>
            </a:r>
            <a:r>
              <a:rPr lang="en-US" sz="2400" b="1" dirty="0" smtClean="0"/>
              <a:t>16: </a:t>
            </a:r>
            <a:r>
              <a:rPr lang="en-US" sz="2400" dirty="0" smtClean="0"/>
              <a:t>Learning </a:t>
            </a:r>
            <a:r>
              <a:rPr lang="en-US" sz="2400" dirty="0"/>
              <a:t>years with full implementation beginning in </a:t>
            </a:r>
            <a:r>
              <a:rPr lang="en-US" sz="2400" b="1" dirty="0"/>
              <a:t>SY 2016-17</a:t>
            </a:r>
            <a:r>
              <a:rPr lang="en-US" sz="2400" dirty="0"/>
              <a:t>. </a:t>
            </a:r>
            <a:endParaRPr lang="en-US" sz="2400" dirty="0" smtClean="0"/>
          </a:p>
          <a:p>
            <a:r>
              <a:rPr lang="en-US" sz="2400" b="1" dirty="0" smtClean="0"/>
              <a:t>SY </a:t>
            </a:r>
            <a:r>
              <a:rPr lang="en-US" sz="2400" b="1" dirty="0"/>
              <a:t>2015-</a:t>
            </a:r>
            <a:r>
              <a:rPr lang="en-US" sz="2400" b="1" dirty="0" smtClean="0"/>
              <a:t>16</a:t>
            </a:r>
            <a:r>
              <a:rPr lang="en-US" sz="2400" dirty="0"/>
              <a:t> </a:t>
            </a:r>
            <a:r>
              <a:rPr lang="en-US" sz="2400" b="1" dirty="0" smtClean="0"/>
              <a:t>Implementation Options:</a:t>
            </a:r>
          </a:p>
          <a:p>
            <a:pPr marL="457200" indent="-457200">
              <a:buAutoNum type="arabicParenR"/>
            </a:pPr>
            <a:r>
              <a:rPr lang="en-US" sz="2400" dirty="0" smtClean="0"/>
              <a:t>Full </a:t>
            </a:r>
            <a:r>
              <a:rPr lang="en-US" sz="2400" dirty="0"/>
              <a:t>implementation of the state-recommended principal evaluation system </a:t>
            </a:r>
            <a:r>
              <a:rPr lang="en-US" sz="2400" b="1" dirty="0" smtClean="0"/>
              <a:t>OR</a:t>
            </a:r>
            <a:r>
              <a:rPr lang="en-US" sz="2400" dirty="0" smtClean="0"/>
              <a:t> </a:t>
            </a:r>
          </a:p>
          <a:p>
            <a:pPr marL="457200" indent="-457200">
              <a:buAutoNum type="arabicParenR"/>
            </a:pPr>
            <a:r>
              <a:rPr lang="en-US" sz="2400" dirty="0" smtClean="0"/>
              <a:t>Implementation </a:t>
            </a:r>
            <a:r>
              <a:rPr lang="en-US" sz="2400" dirty="0"/>
              <a:t>of an alternative system aligned to the state model (crosswalk) </a:t>
            </a:r>
            <a:r>
              <a:rPr lang="en-US" sz="2400" b="1" dirty="0" smtClean="0"/>
              <a:t>OR</a:t>
            </a:r>
          </a:p>
          <a:p>
            <a:pPr marL="457200" indent="-457200">
              <a:buAutoNum type="arabicParenR"/>
            </a:pPr>
            <a:r>
              <a:rPr lang="en-US" sz="2400" dirty="0" smtClean="0"/>
              <a:t>Planning, training, and capacity building for full implementation in SY 2016-2017. </a:t>
            </a:r>
            <a:endParaRPr lang="en-US" sz="2400" dirty="0"/>
          </a:p>
        </p:txBody>
      </p:sp>
    </p:spTree>
    <p:extLst>
      <p:ext uri="{BB962C8B-B14F-4D97-AF65-F5344CB8AC3E}">
        <p14:creationId xmlns:p14="http://schemas.microsoft.com/office/powerpoint/2010/main" val="3910897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5222"/>
          </a:xfrm>
          <a:prstGeom prst="rect">
            <a:avLst/>
          </a:prstGeom>
        </p:spPr>
      </p:pic>
    </p:spTree>
    <p:extLst>
      <p:ext uri="{BB962C8B-B14F-4D97-AF65-F5344CB8AC3E}">
        <p14:creationId xmlns:p14="http://schemas.microsoft.com/office/powerpoint/2010/main" val="2848035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5222"/>
          </a:xfrm>
          <a:prstGeom prst="rect">
            <a:avLst/>
          </a:prstGeom>
        </p:spPr>
      </p:pic>
    </p:spTree>
    <p:extLst>
      <p:ext uri="{BB962C8B-B14F-4D97-AF65-F5344CB8AC3E}">
        <p14:creationId xmlns:p14="http://schemas.microsoft.com/office/powerpoint/2010/main" val="231971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5222"/>
          </a:xfrm>
          <a:prstGeom prst="rect">
            <a:avLst/>
          </a:prstGeom>
        </p:spPr>
      </p:pic>
    </p:spTree>
    <p:extLst>
      <p:ext uri="{BB962C8B-B14F-4D97-AF65-F5344CB8AC3E}">
        <p14:creationId xmlns:p14="http://schemas.microsoft.com/office/powerpoint/2010/main" val="276113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5222"/>
          </a:xfrm>
          <a:prstGeom prst="rect">
            <a:avLst/>
          </a:prstGeom>
        </p:spPr>
      </p:pic>
    </p:spTree>
    <p:extLst>
      <p:ext uri="{BB962C8B-B14F-4D97-AF65-F5344CB8AC3E}">
        <p14:creationId xmlns:p14="http://schemas.microsoft.com/office/powerpoint/2010/main" val="1899788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b="1" dirty="0" smtClean="0">
              <a:hlinkClick r:id="rId3" action="ppaction://hlinkfile"/>
            </a:endParaRPr>
          </a:p>
          <a:p>
            <a:pPr marL="0" indent="0">
              <a:buNone/>
            </a:pPr>
            <a:endParaRPr lang="en-US" b="1" dirty="0">
              <a:hlinkClick r:id="rId3" action="ppaction://hlinkfile"/>
            </a:endParaRPr>
          </a:p>
          <a:p>
            <a:pPr marL="0" indent="0">
              <a:buNone/>
            </a:pPr>
            <a:endParaRPr lang="en-US" b="1" dirty="0" smtClean="0">
              <a:hlinkClick r:id="rId3" action="ppaction://hlinkfile"/>
            </a:endParaRPr>
          </a:p>
          <a:p>
            <a:pPr marL="0" indent="0">
              <a:buNone/>
            </a:pPr>
            <a:endParaRPr lang="en-US" b="1" dirty="0">
              <a:hlinkClick r:id="rId3" action="ppaction://hlinkfile"/>
            </a:endParaRPr>
          </a:p>
          <a:p>
            <a:pPr marL="0" indent="0">
              <a:buNone/>
            </a:pPr>
            <a:endParaRPr lang="en-US" b="1" dirty="0" smtClean="0">
              <a:hlinkClick r:id="rId3" action="ppaction://hlinkfile"/>
            </a:endParaRPr>
          </a:p>
          <a:p>
            <a:pPr marL="0" indent="0">
              <a:buNone/>
            </a:pPr>
            <a:endParaRPr lang="en-US" b="1" dirty="0">
              <a:hlinkClick r:id="rId3" action="ppaction://hlinkfile"/>
            </a:endParaRPr>
          </a:p>
          <a:p>
            <a:pPr marL="0" indent="0">
              <a:buNone/>
            </a:pPr>
            <a:endParaRPr lang="en-US" sz="1200" b="1" dirty="0" smtClean="0">
              <a:hlinkClick r:id="rId4" action="ppaction://hlinkfile"/>
            </a:endParaRPr>
          </a:p>
        </p:txBody>
      </p:sp>
      <p:pic>
        <p:nvPicPr>
          <p:cNvPr id="6" name="Picture 5" descr="effectiv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500" y="1936750"/>
            <a:ext cx="4940300" cy="2521166"/>
          </a:xfrm>
          <a:prstGeom prst="rect">
            <a:avLst/>
          </a:prstGeom>
        </p:spPr>
      </p:pic>
      <p:sp>
        <p:nvSpPr>
          <p:cNvPr id="7" name="TextBox 6"/>
          <p:cNvSpPr txBox="1"/>
          <p:nvPr/>
        </p:nvSpPr>
        <p:spPr>
          <a:xfrm>
            <a:off x="4000500" y="5219700"/>
            <a:ext cx="4940300" cy="7078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chemeClr val="tx1"/>
                </a:solidFill>
                <a:hlinkClick r:id="rId6"/>
              </a:rPr>
              <a:t>http://doe.sd.gov/secretary/PE.aspx</a:t>
            </a:r>
            <a:endParaRPr lang="en-US" sz="2000" b="1" dirty="0">
              <a:solidFill>
                <a:schemeClr val="tx1"/>
              </a:solidFill>
            </a:endParaRPr>
          </a:p>
          <a:p>
            <a:pPr algn="ctr"/>
            <a:endParaRPr lang="en-US" sz="2000" dirty="0">
              <a:solidFill>
                <a:schemeClr val="tx1"/>
              </a:solidFill>
            </a:endParaRPr>
          </a:p>
        </p:txBody>
      </p:sp>
      <p:pic>
        <p:nvPicPr>
          <p:cNvPr id="8" name="Picture 7"/>
          <p:cNvPicPr/>
          <p:nvPr/>
        </p:nvPicPr>
        <p:blipFill>
          <a:blip r:embed="rId7">
            <a:extLst>
              <a:ext uri="{28A0092B-C50C-407E-A947-70E740481C1C}">
                <a14:useLocalDpi xmlns:a14="http://schemas.microsoft.com/office/drawing/2010/main"/>
              </a:ext>
            </a:extLst>
          </a:blip>
          <a:srcRect/>
          <a:stretch>
            <a:fillRect/>
          </a:stretch>
        </p:blipFill>
        <p:spPr bwMode="auto">
          <a:xfrm>
            <a:off x="6900332" y="728133"/>
            <a:ext cx="1811867" cy="999067"/>
          </a:xfrm>
          <a:prstGeom prst="rect">
            <a:avLst/>
          </a:prstGeom>
          <a:noFill/>
        </p:spPr>
      </p:pic>
      <p:pic>
        <p:nvPicPr>
          <p:cNvPr id="9" name="Picture 8"/>
          <p:cNvPicPr/>
          <p:nvPr/>
        </p:nvPicPr>
        <p:blipFill>
          <a:blip r:embed="rId7">
            <a:extLst>
              <a:ext uri="{28A0092B-C50C-407E-A947-70E740481C1C}">
                <a14:useLocalDpi xmlns:a14="http://schemas.microsoft.com/office/drawing/2010/main"/>
              </a:ext>
            </a:extLst>
          </a:blip>
          <a:srcRect/>
          <a:stretch>
            <a:fillRect/>
          </a:stretch>
        </p:blipFill>
        <p:spPr bwMode="auto">
          <a:xfrm>
            <a:off x="7052732" y="880533"/>
            <a:ext cx="1811867" cy="999067"/>
          </a:xfrm>
          <a:prstGeom prst="rect">
            <a:avLst/>
          </a:prstGeom>
          <a:noFill/>
        </p:spPr>
      </p:pic>
      <p:sp>
        <p:nvSpPr>
          <p:cNvPr id="10" name="Title 9"/>
          <p:cNvSpPr>
            <a:spLocks noGrp="1"/>
          </p:cNvSpPr>
          <p:nvPr>
            <p:ph type="title"/>
          </p:nvPr>
        </p:nvSpPr>
        <p:spPr>
          <a:xfrm>
            <a:off x="380555" y="2825750"/>
            <a:ext cx="3255264" cy="1162050"/>
          </a:xfrm>
        </p:spPr>
        <p:txBody>
          <a:bodyPr>
            <a:normAutofit fontScale="90000"/>
          </a:bodyPr>
          <a:lstStyle/>
          <a:p>
            <a:pPr algn="ctr"/>
            <a:r>
              <a:rPr lang="en-US" dirty="0" smtClean="0"/>
              <a:t>PRINCIPAL EFFECTIVENESS TOOLS</a:t>
            </a:r>
            <a:endParaRPr lang="en-US" dirty="0"/>
          </a:p>
        </p:txBody>
      </p:sp>
    </p:spTree>
    <p:extLst>
      <p:ext uri="{BB962C8B-B14F-4D97-AF65-F5344CB8AC3E}">
        <p14:creationId xmlns:p14="http://schemas.microsoft.com/office/powerpoint/2010/main" val="4227988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52042"/>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IMPLEMENTATION TIMELINE</a:t>
            </a:r>
            <a:endParaRPr lang="en-US" dirty="0"/>
          </a:p>
        </p:txBody>
      </p:sp>
      <p:sp>
        <p:nvSpPr>
          <p:cNvPr id="3" name="Content Placeholder 2"/>
          <p:cNvSpPr>
            <a:spLocks noGrp="1"/>
          </p:cNvSpPr>
          <p:nvPr>
            <p:ph idx="1"/>
          </p:nvPr>
        </p:nvSpPr>
        <p:spPr>
          <a:xfrm>
            <a:off x="498474" y="1336136"/>
            <a:ext cx="7556313" cy="5295052"/>
          </a:xfrm>
        </p:spPr>
        <p:txBody>
          <a:bodyPr>
            <a:normAutofit/>
          </a:bodyPr>
          <a:lstStyle/>
          <a:p>
            <a:r>
              <a:rPr lang="en-US" sz="2400" b="1" dirty="0" smtClean="0"/>
              <a:t>June 30, 2015: </a:t>
            </a:r>
            <a:r>
              <a:rPr lang="en-US" sz="2400" dirty="0" smtClean="0"/>
              <a:t>Deadline for submission of Gap Analysis and Planning Guide</a:t>
            </a:r>
          </a:p>
          <a:p>
            <a:r>
              <a:rPr lang="en-US" sz="2400" b="1" dirty="0" smtClean="0"/>
              <a:t>June 15-19: </a:t>
            </a:r>
            <a:r>
              <a:rPr lang="en-US" sz="2400" dirty="0" smtClean="0"/>
              <a:t>Regional trainings for Gap Analysis and Planning Guide completion and Component Selection</a:t>
            </a:r>
          </a:p>
          <a:p>
            <a:r>
              <a:rPr lang="en-US" sz="2400" b="1" dirty="0" smtClean="0"/>
              <a:t>October-June: </a:t>
            </a:r>
            <a:r>
              <a:rPr lang="en-US" sz="2400" dirty="0" smtClean="0"/>
              <a:t>Monthly webinars providing a more in-depth look at components of the PE Model.</a:t>
            </a:r>
            <a:endParaRPr lang="en-US" sz="2400" b="1" dirty="0" smtClean="0"/>
          </a:p>
          <a:p>
            <a:r>
              <a:rPr lang="en-US" sz="2400" b="1" dirty="0" smtClean="0"/>
              <a:t>SY: 2016-2017: </a:t>
            </a:r>
            <a:r>
              <a:rPr lang="en-US" sz="2400" dirty="0" smtClean="0"/>
              <a:t>Full Implementation</a:t>
            </a:r>
          </a:p>
          <a:p>
            <a:r>
              <a:rPr lang="en-US" sz="2400" b="1" dirty="0" smtClean="0"/>
              <a:t>October 2017: </a:t>
            </a:r>
            <a:r>
              <a:rPr lang="en-US" sz="2400" dirty="0" smtClean="0"/>
              <a:t>Submission of district</a:t>
            </a:r>
            <a:r>
              <a:rPr lang="en-US" sz="2400" dirty="0"/>
              <a:t>-level aggregate Principal Effectiveness data from SY 2016-17 via </a:t>
            </a:r>
            <a:r>
              <a:rPr lang="en-US" sz="2400" dirty="0" smtClean="0"/>
              <a:t>PRF</a:t>
            </a:r>
          </a:p>
          <a:p>
            <a:pPr marL="0" indent="0">
              <a:buNone/>
            </a:pPr>
            <a:endParaRPr lang="en-US" sz="2400" dirty="0"/>
          </a:p>
          <a:p>
            <a:endParaRPr lang="en-US" sz="2400" b="1" dirty="0"/>
          </a:p>
        </p:txBody>
      </p:sp>
    </p:spTree>
    <p:extLst>
      <p:ext uri="{BB962C8B-B14F-4D97-AF65-F5344CB8AC3E}">
        <p14:creationId xmlns:p14="http://schemas.microsoft.com/office/powerpoint/2010/main" val="3005670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30660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2800" dirty="0" smtClean="0"/>
              <a:t>COMPARISON OF MINIMUM REQUIREMENTS TO SD PRINCIPAL EFFECTIVENESS MODEL </a:t>
            </a:r>
            <a:endParaRPr lang="en-US" sz="28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704244515"/>
              </p:ext>
            </p:extLst>
          </p:nvPr>
        </p:nvGraphicFramePr>
        <p:xfrm>
          <a:off x="2755900" y="1993900"/>
          <a:ext cx="3030538" cy="4119563"/>
        </p:xfrm>
        <a:graphic>
          <a:graphicData uri="http://schemas.openxmlformats.org/presentationml/2006/ole">
            <mc:AlternateContent xmlns:mc="http://schemas.openxmlformats.org/markup-compatibility/2006">
              <mc:Choice xmlns:v="urn:schemas-microsoft-com:vml" Requires="v">
                <p:oleObj spid="_x0000_s3263" name="Document" r:id="rId5" imgW="6464300" imgH="8788400" progId="Word.Document.12">
                  <p:embed/>
                </p:oleObj>
              </mc:Choice>
              <mc:Fallback>
                <p:oleObj name="Document" r:id="rId5" imgW="6464300" imgH="8788400" progId="Word.Document.12">
                  <p:embed/>
                  <p:pic>
                    <p:nvPicPr>
                      <p:cNvPr id="0" name=""/>
                      <p:cNvPicPr/>
                      <p:nvPr/>
                    </p:nvPicPr>
                    <p:blipFill>
                      <a:blip r:embed="rId6"/>
                      <a:stretch>
                        <a:fillRect/>
                      </a:stretch>
                    </p:blipFill>
                    <p:spPr>
                      <a:xfrm>
                        <a:off x="2755900" y="1993900"/>
                        <a:ext cx="3030538" cy="4119563"/>
                      </a:xfrm>
                      <a:prstGeom prst="rect">
                        <a:avLst/>
                      </a:prstGeom>
                    </p:spPr>
                  </p:pic>
                </p:oleObj>
              </mc:Fallback>
            </mc:AlternateContent>
          </a:graphicData>
        </a:graphic>
      </p:graphicFrame>
    </p:spTree>
    <p:extLst>
      <p:ext uri="{BB962C8B-B14F-4D97-AF65-F5344CB8AC3E}">
        <p14:creationId xmlns:p14="http://schemas.microsoft.com/office/powerpoint/2010/main" val="268476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01600"/>
            <a:ext cx="9144000" cy="6855222"/>
          </a:xfrm>
          <a:prstGeom prst="rect">
            <a:avLst/>
          </a:prstGeom>
        </p:spPr>
      </p:pic>
    </p:spTree>
    <p:extLst>
      <p:ext uri="{BB962C8B-B14F-4D97-AF65-F5344CB8AC3E}">
        <p14:creationId xmlns:p14="http://schemas.microsoft.com/office/powerpoint/2010/main" val="915960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RECOMMENDED</a:t>
            </a:r>
            <a:br>
              <a:rPr lang="en-US" dirty="0" smtClean="0"/>
            </a:br>
            <a:r>
              <a:rPr lang="en-US" sz="2900" dirty="0" smtClean="0"/>
              <a:t>PROCESS TIMELINE</a:t>
            </a:r>
            <a:endParaRPr lang="en-US" sz="2900" dirty="0"/>
          </a:p>
        </p:txBody>
      </p:sp>
      <p:sp>
        <p:nvSpPr>
          <p:cNvPr id="4" name="Content Placeholder 3"/>
          <p:cNvSpPr>
            <a:spLocks noGrp="1"/>
          </p:cNvSpPr>
          <p:nvPr>
            <p:ph idx="1"/>
          </p:nvPr>
        </p:nvSpPr>
        <p:spPr/>
        <p:txBody>
          <a:bodyPr>
            <a:normAutofit lnSpcReduction="10000"/>
          </a:bodyPr>
          <a:lstStyle/>
          <a:p>
            <a:endParaRPr lang="en-US" sz="2400" dirty="0" smtClean="0"/>
          </a:p>
          <a:p>
            <a:r>
              <a:rPr lang="en-US" sz="2400" dirty="0" smtClean="0"/>
              <a:t>Principals </a:t>
            </a:r>
            <a:r>
              <a:rPr lang="en-US" sz="2400" dirty="0"/>
              <a:t>and </a:t>
            </a:r>
            <a:r>
              <a:rPr lang="en-US" sz="2400" dirty="0" smtClean="0"/>
              <a:t>evaluators are trained </a:t>
            </a:r>
            <a:r>
              <a:rPr lang="en-US" sz="2400" dirty="0"/>
              <a:t>and oriented to the evaluation system. </a:t>
            </a:r>
          </a:p>
          <a:p>
            <a:r>
              <a:rPr lang="en-US" sz="2400" dirty="0" smtClean="0"/>
              <a:t>The </a:t>
            </a:r>
            <a:r>
              <a:rPr lang="en-US" sz="2400" dirty="0"/>
              <a:t>two steps are ideally completed </a:t>
            </a:r>
            <a:r>
              <a:rPr lang="en-US" sz="2400" dirty="0" smtClean="0"/>
              <a:t>no later than the first month </a:t>
            </a:r>
            <a:r>
              <a:rPr lang="en-US" sz="2400" dirty="0"/>
              <a:t>of the school year. </a:t>
            </a:r>
            <a:endParaRPr lang="en-US" sz="2400" dirty="0" smtClean="0"/>
          </a:p>
          <a:p>
            <a:r>
              <a:rPr lang="en-US" sz="2400" dirty="0" smtClean="0"/>
              <a:t>Considering the time constraints on principals in the first month of school, districts might consider completing the training and orientation pre the start of the school year.</a:t>
            </a:r>
            <a:endParaRPr lang="en-US" sz="2400" dirty="0"/>
          </a:p>
        </p:txBody>
      </p:sp>
      <p:sp>
        <p:nvSpPr>
          <p:cNvPr id="5" name="Text Placeholder 4"/>
          <p:cNvSpPr>
            <a:spLocks noGrp="1"/>
          </p:cNvSpPr>
          <p:nvPr>
            <p:ph type="body" sz="half" idx="2"/>
          </p:nvPr>
        </p:nvSpPr>
        <p:spPr/>
        <p:txBody>
          <a:bodyPr>
            <a:normAutofit/>
          </a:bodyPr>
          <a:lstStyle/>
          <a:p>
            <a:pPr algn="ctr"/>
            <a:endParaRPr lang="en-US" sz="2000" dirty="0" smtClean="0"/>
          </a:p>
          <a:p>
            <a:pPr algn="ctr"/>
            <a:r>
              <a:rPr lang="en-US" sz="2000" dirty="0" smtClean="0"/>
              <a:t>PHASE ONE:</a:t>
            </a:r>
            <a:endParaRPr lang="en-US" sz="2000" dirty="0"/>
          </a:p>
          <a:p>
            <a:pPr algn="ctr"/>
            <a:r>
              <a:rPr lang="en-US" sz="2000" dirty="0" smtClean="0"/>
              <a:t>PREPARE</a:t>
            </a:r>
          </a:p>
          <a:p>
            <a:pPr algn="ctr"/>
            <a:endParaRPr lang="en-US" sz="2000" dirty="0"/>
          </a:p>
        </p:txBody>
      </p:sp>
    </p:spTree>
    <p:extLst>
      <p:ext uri="{BB962C8B-B14F-4D97-AF65-F5344CB8AC3E}">
        <p14:creationId xmlns:p14="http://schemas.microsoft.com/office/powerpoint/2010/main" val="3107013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68775" y="273050"/>
            <a:ext cx="4597399" cy="6254750"/>
          </a:xfrm>
        </p:spPr>
        <p:txBody>
          <a:bodyPr>
            <a:normAutofit fontScale="85000" lnSpcReduction="10000"/>
          </a:bodyPr>
          <a:lstStyle/>
          <a:p>
            <a:endParaRPr lang="en-US" sz="2400" dirty="0" smtClean="0"/>
          </a:p>
          <a:p>
            <a:r>
              <a:rPr lang="en-US" sz="2400" dirty="0" smtClean="0"/>
              <a:t>Principals </a:t>
            </a:r>
            <a:r>
              <a:rPr lang="en-US" sz="2400" dirty="0"/>
              <a:t>conduct a self-assessment. </a:t>
            </a:r>
            <a:endParaRPr lang="en-US" sz="2400" dirty="0" smtClean="0"/>
          </a:p>
          <a:p>
            <a:r>
              <a:rPr lang="en-US" sz="2400" dirty="0" smtClean="0"/>
              <a:t>Assessment </a:t>
            </a:r>
            <a:r>
              <a:rPr lang="en-US" sz="2400" dirty="0"/>
              <a:t>should </a:t>
            </a:r>
            <a:r>
              <a:rPr lang="en-US" sz="2400" dirty="0" smtClean="0"/>
              <a:t>be </a:t>
            </a:r>
            <a:r>
              <a:rPr lang="en-US" sz="2400" dirty="0"/>
              <a:t>used </a:t>
            </a:r>
            <a:r>
              <a:rPr lang="en-US" sz="2400" dirty="0" smtClean="0"/>
              <a:t>to inform </a:t>
            </a:r>
            <a:r>
              <a:rPr lang="en-US" sz="2400" dirty="0"/>
              <a:t>discussion at a goal setting conference with the superintendent or evaluator. </a:t>
            </a:r>
            <a:endParaRPr lang="en-US" sz="2400" dirty="0" smtClean="0"/>
          </a:p>
          <a:p>
            <a:r>
              <a:rPr lang="en-US" sz="2400" dirty="0" smtClean="0"/>
              <a:t>Goal setting should be completed no later than mid-October.  </a:t>
            </a:r>
            <a:endParaRPr lang="en-US" sz="2400" dirty="0"/>
          </a:p>
          <a:p>
            <a:r>
              <a:rPr lang="en-US" sz="2400" dirty="0" smtClean="0"/>
              <a:t>The mid-October date should allow for opportunities to meet with leadership teams and study all available data.</a:t>
            </a:r>
          </a:p>
          <a:p>
            <a:r>
              <a:rPr lang="en-US" sz="2400" dirty="0" smtClean="0"/>
              <a:t>Goal setting and self-assessment document samples are available at </a:t>
            </a:r>
            <a:r>
              <a:rPr lang="en-US" sz="2400" dirty="0" smtClean="0">
                <a:hlinkClick r:id="rId3"/>
              </a:rPr>
              <a:t>http</a:t>
            </a:r>
            <a:r>
              <a:rPr lang="en-US" sz="2400" dirty="0">
                <a:hlinkClick r:id="rId3"/>
              </a:rPr>
              <a:t>://doe.sd.gov/secretary/</a:t>
            </a:r>
            <a:r>
              <a:rPr lang="en-US" sz="2400" dirty="0" smtClean="0">
                <a:hlinkClick r:id="rId3"/>
              </a:rPr>
              <a:t>PE.aspx</a:t>
            </a:r>
            <a:endParaRPr lang="en-US" sz="2400" dirty="0" smtClean="0"/>
          </a:p>
          <a:p>
            <a:endParaRPr lang="en-US" sz="2400" dirty="0"/>
          </a:p>
        </p:txBody>
      </p:sp>
      <p:sp>
        <p:nvSpPr>
          <p:cNvPr id="5" name="Text Placeholder 4"/>
          <p:cNvSpPr>
            <a:spLocks noGrp="1"/>
          </p:cNvSpPr>
          <p:nvPr>
            <p:ph type="body" sz="half" idx="2"/>
          </p:nvPr>
        </p:nvSpPr>
        <p:spPr/>
        <p:txBody>
          <a:bodyPr>
            <a:normAutofit/>
          </a:bodyPr>
          <a:lstStyle/>
          <a:p>
            <a:pPr algn="ctr"/>
            <a:endParaRPr lang="en-US" sz="2000" dirty="0" smtClean="0"/>
          </a:p>
          <a:p>
            <a:pPr algn="ctr"/>
            <a:r>
              <a:rPr lang="en-US" sz="2000" dirty="0" smtClean="0"/>
              <a:t>PHASE TWO:</a:t>
            </a:r>
            <a:endParaRPr lang="en-US" sz="2000" dirty="0"/>
          </a:p>
          <a:p>
            <a:pPr algn="ctr"/>
            <a:r>
              <a:rPr lang="en-US" sz="2000" dirty="0" smtClean="0"/>
              <a:t>PLAN</a:t>
            </a:r>
            <a:endParaRPr lang="en-US" sz="2000" dirty="0"/>
          </a:p>
        </p:txBody>
      </p:sp>
      <p:sp>
        <p:nvSpPr>
          <p:cNvPr id="3" name="Title 2"/>
          <p:cNvSpPr>
            <a:spLocks noGrp="1"/>
          </p:cNvSpPr>
          <p:nvPr>
            <p:ph type="title"/>
          </p:nvPr>
        </p:nvSpPr>
        <p:spPr/>
        <p:txBody>
          <a:bodyPr/>
          <a:lstStyle/>
          <a:p>
            <a:pPr algn="ctr"/>
            <a:r>
              <a:rPr lang="en-US" dirty="0" smtClean="0"/>
              <a:t>RECOMMENDED</a:t>
            </a:r>
            <a:br>
              <a:rPr lang="en-US" dirty="0" smtClean="0"/>
            </a:br>
            <a:r>
              <a:rPr lang="en-US" dirty="0" smtClean="0"/>
              <a:t>PROCESS TIMELINE</a:t>
            </a:r>
            <a:endParaRPr lang="en-US" dirty="0"/>
          </a:p>
        </p:txBody>
      </p:sp>
    </p:spTree>
    <p:extLst>
      <p:ext uri="{BB962C8B-B14F-4D97-AF65-F5344CB8AC3E}">
        <p14:creationId xmlns:p14="http://schemas.microsoft.com/office/powerpoint/2010/main" val="1976816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4" y="2571750"/>
            <a:ext cx="3255803" cy="116205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dirty="0" smtClean="0"/>
              <a:t/>
            </a:r>
            <a:br>
              <a:rPr lang="en-US" dirty="0" smtClean="0"/>
            </a:br>
            <a:r>
              <a:rPr lang="en-US" dirty="0" smtClean="0"/>
              <a:t>RECOMMENDED</a:t>
            </a:r>
            <a:br>
              <a:rPr lang="en-US" dirty="0" smtClean="0"/>
            </a:br>
            <a:r>
              <a:rPr lang="en-US" dirty="0" smtClean="0"/>
              <a:t>PROCESS TIMELINE</a:t>
            </a:r>
            <a:endParaRPr lang="en-US" dirty="0"/>
          </a:p>
        </p:txBody>
      </p:sp>
      <p:sp>
        <p:nvSpPr>
          <p:cNvPr id="4" name="Content Placeholder 3"/>
          <p:cNvSpPr>
            <a:spLocks noGrp="1"/>
          </p:cNvSpPr>
          <p:nvPr>
            <p:ph idx="1"/>
          </p:nvPr>
        </p:nvSpPr>
        <p:spPr>
          <a:xfrm>
            <a:off x="4168775" y="273050"/>
            <a:ext cx="4597399" cy="6254750"/>
          </a:xfrm>
        </p:spPr>
        <p:txBody>
          <a:bodyPr>
            <a:normAutofit fontScale="62500" lnSpcReduction="20000"/>
          </a:bodyPr>
          <a:lstStyle/>
          <a:p>
            <a:r>
              <a:rPr lang="en-US" sz="2400" dirty="0" smtClean="0"/>
              <a:t>The </a:t>
            </a:r>
            <a:r>
              <a:rPr lang="en-US" sz="2400" dirty="0"/>
              <a:t>principal </a:t>
            </a:r>
            <a:r>
              <a:rPr lang="en-US" sz="2400" dirty="0" smtClean="0"/>
              <a:t>implements </a:t>
            </a:r>
            <a:r>
              <a:rPr lang="en-US" sz="2400" dirty="0"/>
              <a:t>the plan set forth in the goal setting conference and should begin collecting evidence. </a:t>
            </a:r>
            <a:endParaRPr lang="en-US" sz="2400" dirty="0" smtClean="0"/>
          </a:p>
          <a:p>
            <a:r>
              <a:rPr lang="en-US" sz="2400" dirty="0" smtClean="0"/>
              <a:t>Formative </a:t>
            </a:r>
            <a:r>
              <a:rPr lang="en-US" sz="2400" dirty="0"/>
              <a:t>reviews/collaborations of professional practice, including pre- and post-review conferences, are conducted throughout the evidence collection </a:t>
            </a:r>
            <a:r>
              <a:rPr lang="en-US" sz="2400" dirty="0" smtClean="0"/>
              <a:t>period. </a:t>
            </a:r>
          </a:p>
          <a:p>
            <a:r>
              <a:rPr lang="en-US" sz="2400" dirty="0" smtClean="0"/>
              <a:t>Artifacts </a:t>
            </a:r>
            <a:r>
              <a:rPr lang="en-US" sz="2400" dirty="0"/>
              <a:t>that demonstrate performance on non-observable components of professional practice are collected and principals gather quantitative data that demonstrates performance relative to school growth. </a:t>
            </a:r>
            <a:endParaRPr lang="en-US" sz="2400" dirty="0" smtClean="0"/>
          </a:p>
          <a:p>
            <a:r>
              <a:rPr lang="en-US" sz="2400" dirty="0"/>
              <a:t>Evaluators also collect evidence/artifacts through formative reviews and collaborations</a:t>
            </a:r>
            <a:r>
              <a:rPr lang="en-US" sz="2400" dirty="0" smtClean="0"/>
              <a:t>.</a:t>
            </a:r>
          </a:p>
          <a:p>
            <a:r>
              <a:rPr lang="en-US" sz="2400" dirty="0" smtClean="0"/>
              <a:t>Evidence </a:t>
            </a:r>
            <a:r>
              <a:rPr lang="en-US" sz="2400" dirty="0"/>
              <a:t>collection concludes when all applicable evidence is submitted to the evaluator. </a:t>
            </a:r>
            <a:endParaRPr lang="en-US" sz="2400" dirty="0" smtClean="0"/>
          </a:p>
          <a:p>
            <a:r>
              <a:rPr lang="en-US" sz="2400" dirty="0" smtClean="0"/>
              <a:t>It </a:t>
            </a:r>
            <a:r>
              <a:rPr lang="en-US" sz="2400" dirty="0"/>
              <a:t>is recommended that the principal and evaluator schedule either quarterly or mid-cycle meetings to evaluate progress and make any changes necessary to the plan. </a:t>
            </a:r>
            <a:endParaRPr lang="en-US" sz="2400" dirty="0" smtClean="0"/>
          </a:p>
          <a:p>
            <a:r>
              <a:rPr lang="en-US" sz="2400" dirty="0" smtClean="0"/>
              <a:t>Depending </a:t>
            </a:r>
            <a:r>
              <a:rPr lang="en-US" sz="2400" dirty="0"/>
              <a:t>upon the principal and the professional practice components being evaluated, evaluation of components </a:t>
            </a:r>
            <a:r>
              <a:rPr lang="en-US" sz="2400" u="sng" dirty="0"/>
              <a:t>could</a:t>
            </a:r>
            <a:r>
              <a:rPr lang="en-US" sz="2400" dirty="0"/>
              <a:t> be completed in an ongoing manner. </a:t>
            </a:r>
          </a:p>
        </p:txBody>
      </p:sp>
      <p:sp>
        <p:nvSpPr>
          <p:cNvPr id="5" name="Text Placeholder 4"/>
          <p:cNvSpPr>
            <a:spLocks noGrp="1"/>
          </p:cNvSpPr>
          <p:nvPr>
            <p:ph type="body" sz="half" idx="2"/>
          </p:nvPr>
        </p:nvSpPr>
        <p:spPr/>
        <p:txBody>
          <a:bodyPr>
            <a:normAutofit/>
          </a:bodyPr>
          <a:lstStyle/>
          <a:p>
            <a:pPr algn="ctr"/>
            <a:endParaRPr lang="en-US" sz="2000" dirty="0" smtClean="0"/>
          </a:p>
          <a:p>
            <a:pPr algn="ctr"/>
            <a:r>
              <a:rPr lang="en-US" sz="2000" dirty="0" smtClean="0"/>
              <a:t>PHASE THREE:</a:t>
            </a:r>
            <a:endParaRPr lang="en-US" sz="2000" dirty="0"/>
          </a:p>
          <a:p>
            <a:pPr algn="ctr"/>
            <a:r>
              <a:rPr lang="en-US" sz="2000" dirty="0" smtClean="0"/>
              <a:t>PERFORM</a:t>
            </a:r>
            <a:endParaRPr lang="en-US" sz="2000" dirty="0"/>
          </a:p>
        </p:txBody>
      </p:sp>
    </p:spTree>
    <p:extLst>
      <p:ext uri="{BB962C8B-B14F-4D97-AF65-F5344CB8AC3E}">
        <p14:creationId xmlns:p14="http://schemas.microsoft.com/office/powerpoint/2010/main" val="2746441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4" y="2571750"/>
            <a:ext cx="3255803" cy="116205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dirty="0" smtClean="0"/>
              <a:t/>
            </a:r>
            <a:br>
              <a:rPr lang="en-US" dirty="0" smtClean="0"/>
            </a:br>
            <a:r>
              <a:rPr lang="en-US" dirty="0" smtClean="0"/>
              <a:t>RECOMMENDED PROCESS TIMELINE</a:t>
            </a:r>
            <a:endParaRPr lang="en-US" dirty="0"/>
          </a:p>
        </p:txBody>
      </p:sp>
      <p:sp>
        <p:nvSpPr>
          <p:cNvPr id="4" name="Content Placeholder 3"/>
          <p:cNvSpPr>
            <a:spLocks noGrp="1"/>
          </p:cNvSpPr>
          <p:nvPr>
            <p:ph idx="1"/>
          </p:nvPr>
        </p:nvSpPr>
        <p:spPr>
          <a:xfrm>
            <a:off x="4168775" y="273050"/>
            <a:ext cx="4597399" cy="6254750"/>
          </a:xfrm>
        </p:spPr>
        <p:txBody>
          <a:bodyPr>
            <a:normAutofit/>
          </a:bodyPr>
          <a:lstStyle/>
          <a:p>
            <a:endParaRPr lang="en-US" sz="1600" dirty="0" smtClean="0"/>
          </a:p>
          <a:p>
            <a:r>
              <a:rPr lang="en-US" sz="1600" dirty="0" smtClean="0"/>
              <a:t>The </a:t>
            </a:r>
            <a:r>
              <a:rPr lang="en-US" sz="1600" dirty="0"/>
              <a:t>Progress phase </a:t>
            </a:r>
            <a:r>
              <a:rPr lang="en-US" sz="1600" dirty="0" smtClean="0"/>
              <a:t>brings </a:t>
            </a:r>
            <a:r>
              <a:rPr lang="en-US" sz="1600" dirty="0"/>
              <a:t>the annual evaluation cycle to a close. </a:t>
            </a:r>
            <a:endParaRPr lang="en-US" sz="1600" dirty="0" smtClean="0"/>
          </a:p>
          <a:p>
            <a:r>
              <a:rPr lang="en-US" sz="1600" dirty="0"/>
              <a:t>T</a:t>
            </a:r>
            <a:r>
              <a:rPr lang="en-US" sz="1600" dirty="0" smtClean="0"/>
              <a:t>he </a:t>
            </a:r>
            <a:r>
              <a:rPr lang="en-US" sz="1600" dirty="0"/>
              <a:t>principal prepares </a:t>
            </a:r>
            <a:r>
              <a:rPr lang="en-US" sz="1600" dirty="0" smtClean="0"/>
              <a:t>and finalizes the </a:t>
            </a:r>
            <a:r>
              <a:rPr lang="en-US" sz="1600" dirty="0"/>
              <a:t>collection of </a:t>
            </a:r>
            <a:r>
              <a:rPr lang="en-US" sz="1600" dirty="0" smtClean="0"/>
              <a:t>artifacts and school growth data </a:t>
            </a:r>
            <a:r>
              <a:rPr lang="en-US" sz="1600" dirty="0"/>
              <a:t>to present to the evaluator. </a:t>
            </a:r>
            <a:endParaRPr lang="en-US" sz="1600" dirty="0" smtClean="0"/>
          </a:p>
          <a:p>
            <a:r>
              <a:rPr lang="en-US" sz="1600" dirty="0" smtClean="0"/>
              <a:t>The </a:t>
            </a:r>
            <a:r>
              <a:rPr lang="en-US" sz="1600" dirty="0"/>
              <a:t>evaluator in turn, reviews all evidence to determine Professional Practice and School Growth Ratings, which are used to create a </a:t>
            </a:r>
            <a:r>
              <a:rPr lang="en-US" sz="1600" dirty="0" smtClean="0"/>
              <a:t>Summative </a:t>
            </a:r>
            <a:r>
              <a:rPr lang="en-US" sz="1600" dirty="0"/>
              <a:t>Principal Effectiveness Rating. </a:t>
            </a:r>
            <a:endParaRPr lang="en-US" sz="1600" dirty="0" smtClean="0"/>
          </a:p>
          <a:p>
            <a:r>
              <a:rPr lang="en-US" sz="1600" dirty="0" smtClean="0"/>
              <a:t>Again</a:t>
            </a:r>
            <a:r>
              <a:rPr lang="en-US" sz="1600" dirty="0"/>
              <a:t>, depending upon the </a:t>
            </a:r>
            <a:r>
              <a:rPr lang="en-US" sz="1600" dirty="0" smtClean="0"/>
              <a:t>agreement between principal and evaluator, completion </a:t>
            </a:r>
            <a:r>
              <a:rPr lang="en-US" sz="1600" dirty="0"/>
              <a:t>of </a:t>
            </a:r>
            <a:r>
              <a:rPr lang="en-US" sz="1600" dirty="0" smtClean="0"/>
              <a:t> evaluations for individual domain components and review of artifacts could </a:t>
            </a:r>
            <a:r>
              <a:rPr lang="en-US" sz="1600" dirty="0"/>
              <a:t>occur on a quarterly or mid-cycle basis. </a:t>
            </a:r>
            <a:endParaRPr lang="en-US" sz="1600" dirty="0" smtClean="0"/>
          </a:p>
          <a:p>
            <a:r>
              <a:rPr lang="en-US" sz="1600" dirty="0" smtClean="0"/>
              <a:t>Evaluator and principal should meet to review the Summative Evaluation and start discussion of goals for the upcoming school year.</a:t>
            </a:r>
            <a:endParaRPr lang="en-US" sz="1600" dirty="0"/>
          </a:p>
        </p:txBody>
      </p:sp>
      <p:sp>
        <p:nvSpPr>
          <p:cNvPr id="5" name="Text Placeholder 4"/>
          <p:cNvSpPr>
            <a:spLocks noGrp="1"/>
          </p:cNvSpPr>
          <p:nvPr>
            <p:ph type="body" sz="half" idx="2"/>
          </p:nvPr>
        </p:nvSpPr>
        <p:spPr/>
        <p:txBody>
          <a:bodyPr>
            <a:normAutofit/>
          </a:bodyPr>
          <a:lstStyle/>
          <a:p>
            <a:pPr algn="ctr"/>
            <a:endParaRPr lang="en-US" sz="2000" dirty="0" smtClean="0"/>
          </a:p>
          <a:p>
            <a:pPr algn="ctr"/>
            <a:r>
              <a:rPr lang="en-US" sz="2000" dirty="0" smtClean="0"/>
              <a:t>PHASE FOUR:</a:t>
            </a:r>
            <a:endParaRPr lang="en-US" sz="2000" dirty="0"/>
          </a:p>
          <a:p>
            <a:pPr algn="ctr"/>
            <a:r>
              <a:rPr lang="en-US" sz="2000" dirty="0" smtClean="0"/>
              <a:t>PROGRESS</a:t>
            </a:r>
            <a:endParaRPr lang="en-US" sz="2000" dirty="0"/>
          </a:p>
        </p:txBody>
      </p:sp>
    </p:spTree>
    <p:extLst>
      <p:ext uri="{BB962C8B-B14F-4D97-AF65-F5344CB8AC3E}">
        <p14:creationId xmlns:p14="http://schemas.microsoft.com/office/powerpoint/2010/main" val="407952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3754</TotalTime>
  <Words>1725</Words>
  <Application>Microsoft Office PowerPoint</Application>
  <PresentationFormat>On-screen Show (4:3)</PresentationFormat>
  <Paragraphs>310</Paragraphs>
  <Slides>24</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Advantage</vt:lpstr>
      <vt:lpstr>Document</vt:lpstr>
      <vt:lpstr>SOUTH DAKOTA PRINCIPAL EFFECTIVENESS MODEL PROCESS OVERVIEW</vt:lpstr>
      <vt:lpstr>TIMELINE REVIEW </vt:lpstr>
      <vt:lpstr>IMPLEMENTATION TIMELINE</vt:lpstr>
      <vt:lpstr>COMPARISON OF MINIMUM REQUIREMENTS TO SD PRINCIPAL EFFECTIVENESS MODEL </vt:lpstr>
      <vt:lpstr>PowerPoint Presentation</vt:lpstr>
      <vt:lpstr>       RECOMMENDED PROCESS TIMELINE</vt:lpstr>
      <vt:lpstr>RECOMMENDED PROCESS TIMELINE</vt:lpstr>
      <vt:lpstr> RECOMMENDED PROCESS TIMELINE</vt:lpstr>
      <vt:lpstr> RECOMMENDED PROCESS TIMELINE</vt:lpstr>
      <vt:lpstr>RECOMMENDED PROCESS TIMELINE</vt:lpstr>
      <vt:lpstr>AMO/SPI Goal Development Considerations  </vt:lpstr>
      <vt:lpstr>AMO/SPI Goal Development Considerations  </vt:lpstr>
      <vt:lpstr>AMO/SPI Goal Development Sample Goals  </vt:lpstr>
      <vt:lpstr>AMO/SPI Goal Development Sample Goals  </vt:lpstr>
      <vt:lpstr>AMO/SPI Goal Development Sample Goals  </vt:lpstr>
      <vt:lpstr>PowerPoint Presentation</vt:lpstr>
      <vt:lpstr>Critical Questions</vt:lpstr>
      <vt:lpstr>PowerPoint Presentation</vt:lpstr>
      <vt:lpstr>PowerPoint Presentation</vt:lpstr>
      <vt:lpstr>PowerPoint Presentation</vt:lpstr>
      <vt:lpstr>PowerPoint Presentation</vt:lpstr>
      <vt:lpstr>PowerPoint Presentation</vt:lpstr>
      <vt:lpstr>PowerPoint Presentation</vt:lpstr>
      <vt:lpstr>PRINCIPAL EFFECTIVENESS TOOLS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EFFECTIVENESS MODEL</dc:title>
  <dc:creator>Katherine Bray</dc:creator>
  <cp:lastModifiedBy>Gill, Matthew</cp:lastModifiedBy>
  <cp:revision>339</cp:revision>
  <cp:lastPrinted>2015-10-26T18:19:06Z</cp:lastPrinted>
  <dcterms:created xsi:type="dcterms:W3CDTF">2015-03-11T14:30:09Z</dcterms:created>
  <dcterms:modified xsi:type="dcterms:W3CDTF">2015-10-29T19:24:56Z</dcterms:modified>
</cp:coreProperties>
</file>