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ti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4.xml" ContentType="application/vnd.openxmlformats-officedocument.themeOverride+xml"/>
  <Override PartName="/ppt/notesSlides/notesSlide5.xml" ContentType="application/vnd.openxmlformats-officedocument.presentationml.notesSlide+xml"/>
  <Override PartName="/ppt/theme/themeOverride5.xml" ContentType="application/vnd.openxmlformats-officedocument.themeOverride+xml"/>
  <Override PartName="/ppt/notesSlides/notesSlide6.xml" ContentType="application/vnd.openxmlformats-officedocument.presentationml.notesSlide+xml"/>
  <Override PartName="/ppt/theme/themeOverride6.xml" ContentType="application/vnd.openxmlformats-officedocument.themeOverr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7.xml" ContentType="application/vnd.openxmlformats-officedocument.themeOverr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8.xml" ContentType="application/vnd.openxmlformats-officedocument.themeOverr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Override9.xml" ContentType="application/vnd.openxmlformats-officedocument.themeOverr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heme/themeOverride10.xml" ContentType="application/vnd.openxmlformats-officedocument.themeOverr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heme/themeOverride11.xml" ContentType="application/vnd.openxmlformats-officedocument.themeOverride+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heme/themeOverride12.xml" ContentType="application/vnd.openxmlformats-officedocument.themeOverride+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heme/themeOverride13.xml" ContentType="application/vnd.openxmlformats-officedocument.themeOverride+xml"/>
  <Override PartName="/ppt/notesSlides/notesSlide14.xml" ContentType="application/vnd.openxmlformats-officedocument.presentationml.notesSlide+xml"/>
  <Override PartName="/ppt/theme/themeOverride14.xml" ContentType="application/vnd.openxmlformats-officedocument.themeOverride+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heme/themeOverride15.xml" ContentType="application/vnd.openxmlformats-officedocument.themeOverride+xml"/>
  <Override PartName="/ppt/notesSlides/notesSlide1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heme/themeOverride16.xml" ContentType="application/vnd.openxmlformats-officedocument.themeOverride+xml"/>
  <Override PartName="/ppt/notesSlides/notesSlide1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heme/themeOverride17.xml" ContentType="application/vnd.openxmlformats-officedocument.themeOverride+xml"/>
  <Override PartName="/ppt/notesSlides/notesSlide18.xml" ContentType="application/vnd.openxmlformats-officedocument.presentationml.notesSlide+xml"/>
  <Override PartName="/ppt/theme/themeOverride18.xml" ContentType="application/vnd.openxmlformats-officedocument.themeOverride+xml"/>
  <Override PartName="/ppt/notesSlides/notesSlide19.xml" ContentType="application/vnd.openxmlformats-officedocument.presentationml.notesSlide+xml"/>
  <Override PartName="/ppt/theme/themeOverride19.xml" ContentType="application/vnd.openxmlformats-officedocument.themeOverride+xml"/>
  <Override PartName="/ppt/notesSlides/notesSlide20.xml" ContentType="application/vnd.openxmlformats-officedocument.presentationml.notesSlide+xml"/>
  <Override PartName="/ppt/theme/themeOverride20.xml" ContentType="application/vnd.openxmlformats-officedocument.themeOverride+xml"/>
  <Override PartName="/ppt/notesSlides/notesSlide21.xml" ContentType="application/vnd.openxmlformats-officedocument.presentationml.notesSlide+xml"/>
  <Override PartName="/ppt/theme/themeOverride21.xml" ContentType="application/vnd.openxmlformats-officedocument.themeOverride+xml"/>
  <Override PartName="/ppt/notesSlides/notesSlide22.xml" ContentType="application/vnd.openxmlformats-officedocument.presentationml.notesSlide+xml"/>
  <Override PartName="/ppt/theme/themeOverride22.xml" ContentType="application/vnd.openxmlformats-officedocument.themeOverride+xml"/>
  <Override PartName="/ppt/notesSlides/notesSlide23.xml" ContentType="application/vnd.openxmlformats-officedocument.presentationml.notesSlide+xml"/>
  <Override PartName="/ppt/theme/themeOverride23.xml" ContentType="application/vnd.openxmlformats-officedocument.themeOverride+xml"/>
  <Override PartName="/ppt/notesSlides/notesSlide24.xml" ContentType="application/vnd.openxmlformats-officedocument.presentationml.notesSlide+xml"/>
  <Override PartName="/ppt/theme/themeOverride24.xml" ContentType="application/vnd.openxmlformats-officedocument.themeOverride+xml"/>
  <Override PartName="/ppt/notesSlides/notesSlide25.xml" ContentType="application/vnd.openxmlformats-officedocument.presentationml.notesSlide+xml"/>
  <Override PartName="/ppt/theme/themeOverride25.xml" ContentType="application/vnd.openxmlformats-officedocument.themeOverride+xml"/>
  <Override PartName="/ppt/notesSlides/notesSlide26.xml" ContentType="application/vnd.openxmlformats-officedocument.presentationml.notesSlide+xml"/>
  <Override PartName="/ppt/theme/themeOverride26.xml" ContentType="application/vnd.openxmlformats-officedocument.themeOverride+xml"/>
  <Override PartName="/ppt/notesSlides/notesSlide27.xml" ContentType="application/vnd.openxmlformats-officedocument.presentationml.notesSlide+xml"/>
  <Override PartName="/ppt/theme/themeOverride27.xml" ContentType="application/vnd.openxmlformats-officedocument.themeOverride+xml"/>
  <Override PartName="/ppt/notesSlides/notesSlide28.xml" ContentType="application/vnd.openxmlformats-officedocument.presentationml.notesSlide+xml"/>
  <Override PartName="/ppt/theme/themeOverride28.xml" ContentType="application/vnd.openxmlformats-officedocument.themeOverride+xml"/>
  <Override PartName="/ppt/notesSlides/notesSlide29.xml" ContentType="application/vnd.openxmlformats-officedocument.presentationml.notesSlide+xml"/>
  <Override PartName="/ppt/theme/themeOverride29.xml" ContentType="application/vnd.openxmlformats-officedocument.themeOverride+xml"/>
  <Override PartName="/ppt/notesSlides/notesSlide30.xml" ContentType="application/vnd.openxmlformats-officedocument.presentationml.notesSlide+xml"/>
  <Override PartName="/ppt/theme/themeOverride30.xml" ContentType="application/vnd.openxmlformats-officedocument.themeOverride+xml"/>
  <Override PartName="/ppt/notesSlides/notesSlide31.xml" ContentType="application/vnd.openxmlformats-officedocument.presentationml.notesSlide+xml"/>
  <Override PartName="/ppt/theme/themeOverride31.xml" ContentType="application/vnd.openxmlformats-officedocument.themeOverride+xml"/>
  <Override PartName="/ppt/notesSlides/notesSlide32.xml" ContentType="application/vnd.openxmlformats-officedocument.presentationml.notesSlide+xml"/>
  <Override PartName="/ppt/theme/themeOverride32.xml" ContentType="application/vnd.openxmlformats-officedocument.themeOverride+xml"/>
  <Override PartName="/ppt/notesSlides/notesSlide33.xml" ContentType="application/vnd.openxmlformats-officedocument.presentationml.notesSlide+xml"/>
  <Override PartName="/ppt/theme/themeOverride33.xml" ContentType="application/vnd.openxmlformats-officedocument.themeOverride+xml"/>
  <Override PartName="/ppt/notesSlides/notesSlide34.xml" ContentType="application/vnd.openxmlformats-officedocument.presentationml.notesSlide+xml"/>
  <Override PartName="/ppt/theme/themeOverride34.xml" ContentType="application/vnd.openxmlformats-officedocument.themeOverride+xml"/>
  <Override PartName="/ppt/notesSlides/notesSlide35.xml" ContentType="application/vnd.openxmlformats-officedocument.presentationml.notesSlide+xml"/>
  <Override PartName="/ppt/theme/themeOverride35.xml" ContentType="application/vnd.openxmlformats-officedocument.themeOverride+xml"/>
  <Override PartName="/ppt/notesSlides/notesSlide36.xml" ContentType="application/vnd.openxmlformats-officedocument.presentationml.notesSlide+xml"/>
  <Override PartName="/ppt/theme/themeOverride36.xml" ContentType="application/vnd.openxmlformats-officedocument.themeOverride+xml"/>
  <Override PartName="/ppt/notesSlides/notesSlide37.xml" ContentType="application/vnd.openxmlformats-officedocument.presentationml.notesSlide+xml"/>
  <Override PartName="/ppt/theme/themeOverride37.xml" ContentType="application/vnd.openxmlformats-officedocument.themeOverride+xml"/>
  <Override PartName="/ppt/notesSlides/notesSlide38.xml" ContentType="application/vnd.openxmlformats-officedocument.presentationml.notesSlide+xml"/>
  <Override PartName="/ppt/theme/themeOverride38.xml" ContentType="application/vnd.openxmlformats-officedocument.themeOverride+xml"/>
  <Override PartName="/ppt/notesSlides/notesSlide39.xml" ContentType="application/vnd.openxmlformats-officedocument.presentationml.notesSlide+xml"/>
  <Override PartName="/ppt/theme/themeOverride39.xml" ContentType="application/vnd.openxmlformats-officedocument.themeOverride+xml"/>
  <Override PartName="/ppt/notesSlides/notesSlide40.xml" ContentType="application/vnd.openxmlformats-officedocument.presentationml.notesSlide+xml"/>
  <Override PartName="/ppt/theme/themeOverride40.xml" ContentType="application/vnd.openxmlformats-officedocument.themeOverride+xml"/>
  <Override PartName="/ppt/notesSlides/notesSlide41.xml" ContentType="application/vnd.openxmlformats-officedocument.presentationml.notesSlide+xml"/>
  <Override PartName="/ppt/theme/themeOverride41.xml" ContentType="application/vnd.openxmlformats-officedocument.themeOverride+xml"/>
  <Override PartName="/ppt/notesSlides/notesSlide4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heme/themeOverride42.xml" ContentType="application/vnd.openxmlformats-officedocument.themeOverride+xml"/>
  <Override PartName="/ppt/notesSlides/notesSlide43.xml" ContentType="application/vnd.openxmlformats-officedocument.presentationml.notesSlide+xml"/>
  <Override PartName="/ppt/theme/themeOverride43.xml" ContentType="application/vnd.openxmlformats-officedocument.themeOverr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1"/>
    <p:sldMasterId id="2147483695" r:id="rId2"/>
  </p:sldMasterIdLst>
  <p:notesMasterIdLst>
    <p:notesMasterId r:id="rId47"/>
  </p:notesMasterIdLst>
  <p:sldIdLst>
    <p:sldId id="346" r:id="rId3"/>
    <p:sldId id="298" r:id="rId4"/>
    <p:sldId id="364" r:id="rId5"/>
    <p:sldId id="374" r:id="rId6"/>
    <p:sldId id="348" r:id="rId7"/>
    <p:sldId id="347" r:id="rId8"/>
    <p:sldId id="367" r:id="rId9"/>
    <p:sldId id="368" r:id="rId10"/>
    <p:sldId id="369" r:id="rId11"/>
    <p:sldId id="370" r:id="rId12"/>
    <p:sldId id="371" r:id="rId13"/>
    <p:sldId id="372" r:id="rId14"/>
    <p:sldId id="373" r:id="rId15"/>
    <p:sldId id="353" r:id="rId16"/>
    <p:sldId id="305" r:id="rId17"/>
    <p:sldId id="306" r:id="rId18"/>
    <p:sldId id="354" r:id="rId19"/>
    <p:sldId id="302" r:id="rId20"/>
    <p:sldId id="350" r:id="rId21"/>
    <p:sldId id="351" r:id="rId22"/>
    <p:sldId id="309" r:id="rId23"/>
    <p:sldId id="308" r:id="rId24"/>
    <p:sldId id="310" r:id="rId25"/>
    <p:sldId id="355" r:id="rId26"/>
    <p:sldId id="312" r:id="rId27"/>
    <p:sldId id="313" r:id="rId28"/>
    <p:sldId id="314" r:id="rId29"/>
    <p:sldId id="321" r:id="rId30"/>
    <p:sldId id="315" r:id="rId31"/>
    <p:sldId id="317" r:id="rId32"/>
    <p:sldId id="318" r:id="rId33"/>
    <p:sldId id="319" r:id="rId34"/>
    <p:sldId id="320" r:id="rId35"/>
    <p:sldId id="356" r:id="rId36"/>
    <p:sldId id="357" r:id="rId37"/>
    <p:sldId id="358" r:id="rId38"/>
    <p:sldId id="359" r:id="rId39"/>
    <p:sldId id="329" r:id="rId40"/>
    <p:sldId id="360" r:id="rId41"/>
    <p:sldId id="361" r:id="rId42"/>
    <p:sldId id="362" r:id="rId43"/>
    <p:sldId id="333" r:id="rId44"/>
    <p:sldId id="363" r:id="rId45"/>
    <p:sldId id="345"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herine Bray" initials="" lastIdx="2" clrIdx="0"/>
  <p:cmAuthor id="1" name="Barb Hansen" initials=""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8412"/>
    <a:srgbClr val="7B9AE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520" autoAdjust="0"/>
  </p:normalViewPr>
  <p:slideViewPr>
    <p:cSldViewPr snapToGrid="0" snapToObjects="1">
      <p:cViewPr>
        <p:scale>
          <a:sx n="80" d="100"/>
          <a:sy n="80" d="100"/>
        </p:scale>
        <p:origin x="-360" y="-2604"/>
      </p:cViewPr>
      <p:guideLst>
        <p:guide orient="horz" pos="2160"/>
        <p:guide pos="2880"/>
      </p:guideLst>
    </p:cSldViewPr>
  </p:slideViewPr>
  <p:notesTextViewPr>
    <p:cViewPr>
      <p:scale>
        <a:sx n="100" d="100"/>
        <a:sy n="100" d="100"/>
      </p:scale>
      <p:origin x="0" y="0"/>
    </p:cViewPr>
  </p:notesTextViewPr>
  <p:notesViewPr>
    <p:cSldViewPr snapToGrid="0" snapToObjects="1">
      <p:cViewPr>
        <p:scale>
          <a:sx n="100" d="100"/>
          <a:sy n="100" d="100"/>
        </p:scale>
        <p:origin x="-2288" y="-6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B26607-50FA-CC47-96D2-8DA3E4CDDE0A}" type="doc">
      <dgm:prSet loTypeId="urn:microsoft.com/office/officeart/2005/8/layout/radial4" loCatId="" qsTypeId="urn:microsoft.com/office/officeart/2005/8/quickstyle/simple4" qsCatId="simple" csTypeId="urn:microsoft.com/office/officeart/2005/8/colors/accent1_2" csCatId="accent1" phldr="1"/>
      <dgm:spPr/>
      <dgm:t>
        <a:bodyPr/>
        <a:lstStyle/>
        <a:p>
          <a:endParaRPr lang="en-US"/>
        </a:p>
      </dgm:t>
    </dgm:pt>
    <dgm:pt modelId="{DA489F4D-FCEC-DB40-BF5B-C0942DFC7E51}">
      <dgm:prSet phldrT="[Text]"/>
      <dgm:spPr/>
      <dgm:t>
        <a:bodyPr/>
        <a:lstStyle/>
        <a:p>
          <a:pPr algn="ctr"/>
          <a:r>
            <a:rPr lang="en-US" b="1" dirty="0" smtClean="0"/>
            <a:t>PRINCIPAL EFFECTIVENESS DOMAINS</a:t>
          </a:r>
          <a:endParaRPr lang="en-US" b="1" dirty="0"/>
        </a:p>
      </dgm:t>
    </dgm:pt>
    <dgm:pt modelId="{15383D2F-FEBB-2447-BE64-1141F449F8F0}" type="parTrans" cxnId="{5E53942E-BFCA-9C4B-A59A-D276B016D462}">
      <dgm:prSet/>
      <dgm:spPr/>
      <dgm:t>
        <a:bodyPr/>
        <a:lstStyle/>
        <a:p>
          <a:pPr algn="ctr"/>
          <a:endParaRPr lang="en-US"/>
        </a:p>
      </dgm:t>
    </dgm:pt>
    <dgm:pt modelId="{B0A38FCB-8BC1-434A-8112-E82873E3D153}" type="sibTrans" cxnId="{5E53942E-BFCA-9C4B-A59A-D276B016D462}">
      <dgm:prSet/>
      <dgm:spPr/>
      <dgm:t>
        <a:bodyPr/>
        <a:lstStyle/>
        <a:p>
          <a:pPr algn="ctr"/>
          <a:endParaRPr lang="en-US"/>
        </a:p>
      </dgm:t>
    </dgm:pt>
    <dgm:pt modelId="{29834228-CA29-7047-A926-B5F41B780E76}">
      <dgm:prSet phldrT="[Text]">
        <dgm:style>
          <a:lnRef idx="0">
            <a:schemeClr val="accent4"/>
          </a:lnRef>
          <a:fillRef idx="3">
            <a:schemeClr val="accent4"/>
          </a:fillRef>
          <a:effectRef idx="3">
            <a:schemeClr val="accent4"/>
          </a:effectRef>
          <a:fontRef idx="minor">
            <a:schemeClr val="lt1"/>
          </a:fontRef>
        </dgm:style>
      </dgm:prSet>
      <dgm:spPr/>
      <dgm:t>
        <a:bodyPr/>
        <a:lstStyle/>
        <a:p>
          <a:pPr algn="ctr"/>
          <a:r>
            <a:rPr lang="en-US" b="1" dirty="0" smtClean="0"/>
            <a:t>VISION AND GOALS</a:t>
          </a:r>
          <a:endParaRPr lang="en-US" b="1" dirty="0"/>
        </a:p>
      </dgm:t>
    </dgm:pt>
    <dgm:pt modelId="{E8DEF761-1168-3B4E-A523-D5F506B70288}" type="parTrans" cxnId="{F01191D2-F02A-FB4B-B03A-D47748FB922A}">
      <dgm:prSet/>
      <dgm:spPr/>
      <dgm:t>
        <a:bodyPr/>
        <a:lstStyle/>
        <a:p>
          <a:pPr algn="ctr"/>
          <a:endParaRPr lang="en-US"/>
        </a:p>
      </dgm:t>
    </dgm:pt>
    <dgm:pt modelId="{C025E8C4-140D-254D-B064-14B3EB8114F5}" type="sibTrans" cxnId="{F01191D2-F02A-FB4B-B03A-D47748FB922A}">
      <dgm:prSet/>
      <dgm:spPr/>
      <dgm:t>
        <a:bodyPr/>
        <a:lstStyle/>
        <a:p>
          <a:pPr algn="ctr"/>
          <a:endParaRPr lang="en-US"/>
        </a:p>
      </dgm:t>
    </dgm:pt>
    <dgm:pt modelId="{30A86334-B09C-B940-8D53-0F484A4EA01D}">
      <dgm:prSet phldrT="[Text]">
        <dgm:style>
          <a:lnRef idx="0">
            <a:schemeClr val="accent4"/>
          </a:lnRef>
          <a:fillRef idx="3">
            <a:schemeClr val="accent4"/>
          </a:fillRef>
          <a:effectRef idx="3">
            <a:schemeClr val="accent4"/>
          </a:effectRef>
          <a:fontRef idx="minor">
            <a:schemeClr val="lt1"/>
          </a:fontRef>
        </dgm:style>
      </dgm:prSet>
      <dgm:spPr/>
      <dgm:t>
        <a:bodyPr/>
        <a:lstStyle/>
        <a:p>
          <a:pPr algn="ctr"/>
          <a:r>
            <a:rPr lang="en-US" b="1" dirty="0" smtClean="0"/>
            <a:t>INSTRUCTIONAL LEADERSHIP</a:t>
          </a:r>
          <a:r>
            <a:rPr lang="en-US" dirty="0" smtClean="0"/>
            <a:t>	</a:t>
          </a:r>
          <a:endParaRPr lang="en-US" dirty="0"/>
        </a:p>
      </dgm:t>
    </dgm:pt>
    <dgm:pt modelId="{CC543739-E9FD-FA43-83F5-98BACFFF6673}" type="parTrans" cxnId="{7A546100-5D96-7140-A53F-D6D48F45BEE7}">
      <dgm:prSet/>
      <dgm:spPr/>
      <dgm:t>
        <a:bodyPr/>
        <a:lstStyle/>
        <a:p>
          <a:pPr algn="ctr"/>
          <a:endParaRPr lang="en-US"/>
        </a:p>
      </dgm:t>
    </dgm:pt>
    <dgm:pt modelId="{F045ADFA-F99E-324A-8072-660962C6CB4E}" type="sibTrans" cxnId="{7A546100-5D96-7140-A53F-D6D48F45BEE7}">
      <dgm:prSet/>
      <dgm:spPr/>
      <dgm:t>
        <a:bodyPr/>
        <a:lstStyle/>
        <a:p>
          <a:pPr algn="ctr"/>
          <a:endParaRPr lang="en-US"/>
        </a:p>
      </dgm:t>
    </dgm:pt>
    <dgm:pt modelId="{18D9437C-F543-4A4B-9B05-22607D0B9665}">
      <dgm:prSet phldrT="[Text]">
        <dgm:style>
          <a:lnRef idx="0">
            <a:schemeClr val="accent4"/>
          </a:lnRef>
          <a:fillRef idx="3">
            <a:schemeClr val="accent4"/>
          </a:fillRef>
          <a:effectRef idx="3">
            <a:schemeClr val="accent4"/>
          </a:effectRef>
          <a:fontRef idx="minor">
            <a:schemeClr val="lt1"/>
          </a:fontRef>
        </dgm:style>
      </dgm:prSet>
      <dgm:spPr/>
      <dgm:t>
        <a:bodyPr/>
        <a:lstStyle/>
        <a:p>
          <a:pPr algn="ctr"/>
          <a:r>
            <a:rPr lang="en-US" b="1" dirty="0" smtClean="0"/>
            <a:t>SCHOOL OPERATIONS AND RESOURCES</a:t>
          </a:r>
          <a:endParaRPr lang="en-US" b="1" dirty="0"/>
        </a:p>
      </dgm:t>
    </dgm:pt>
    <dgm:pt modelId="{9CBB864A-16E3-5943-9BD9-0AD9FC11C9ED}" type="parTrans" cxnId="{3C3D7153-DD2C-144F-BE74-8BA103480B60}">
      <dgm:prSet/>
      <dgm:spPr/>
      <dgm:t>
        <a:bodyPr/>
        <a:lstStyle/>
        <a:p>
          <a:pPr algn="ctr"/>
          <a:endParaRPr lang="en-US"/>
        </a:p>
      </dgm:t>
    </dgm:pt>
    <dgm:pt modelId="{1CE115AB-6412-B044-82EA-84A87EE95D2E}" type="sibTrans" cxnId="{3C3D7153-DD2C-144F-BE74-8BA103480B60}">
      <dgm:prSet/>
      <dgm:spPr/>
      <dgm:t>
        <a:bodyPr/>
        <a:lstStyle/>
        <a:p>
          <a:pPr algn="ctr"/>
          <a:endParaRPr lang="en-US"/>
        </a:p>
      </dgm:t>
    </dgm:pt>
    <dgm:pt modelId="{E41863F9-3EBB-C04A-8D3B-351FA5D9F131}">
      <dgm:prSet>
        <dgm:style>
          <a:lnRef idx="0">
            <a:schemeClr val="accent4"/>
          </a:lnRef>
          <a:fillRef idx="3">
            <a:schemeClr val="accent4"/>
          </a:fillRef>
          <a:effectRef idx="3">
            <a:schemeClr val="accent4"/>
          </a:effectRef>
          <a:fontRef idx="minor">
            <a:schemeClr val="lt1"/>
          </a:fontRef>
        </dgm:style>
      </dgm:prSet>
      <dgm:spPr/>
      <dgm:t>
        <a:bodyPr/>
        <a:lstStyle/>
        <a:p>
          <a:pPr algn="ctr"/>
          <a:r>
            <a:rPr lang="en-US" b="1" dirty="0" smtClean="0"/>
            <a:t>SCHOOL STUDENT, AND STAFF SAFETY</a:t>
          </a:r>
          <a:endParaRPr lang="en-US" b="1" dirty="0"/>
        </a:p>
      </dgm:t>
    </dgm:pt>
    <dgm:pt modelId="{C37EB41E-8CC2-8E4D-827A-1E0218791185}" type="parTrans" cxnId="{B75D8EBD-38A6-2D4B-AA7C-C124C7A6D410}">
      <dgm:prSet/>
      <dgm:spPr/>
      <dgm:t>
        <a:bodyPr/>
        <a:lstStyle/>
        <a:p>
          <a:pPr algn="ctr"/>
          <a:endParaRPr lang="en-US"/>
        </a:p>
      </dgm:t>
    </dgm:pt>
    <dgm:pt modelId="{DB5451F9-4A25-B94C-9FF9-FFA5A2252CBB}" type="sibTrans" cxnId="{B75D8EBD-38A6-2D4B-AA7C-C124C7A6D410}">
      <dgm:prSet/>
      <dgm:spPr/>
      <dgm:t>
        <a:bodyPr/>
        <a:lstStyle/>
        <a:p>
          <a:pPr algn="ctr"/>
          <a:endParaRPr lang="en-US"/>
        </a:p>
      </dgm:t>
    </dgm:pt>
    <dgm:pt modelId="{FC6F5096-C1F4-4A44-9C96-2D90FDF9F32A}">
      <dgm:prSet>
        <dgm:style>
          <a:lnRef idx="0">
            <a:schemeClr val="accent4"/>
          </a:lnRef>
          <a:fillRef idx="3">
            <a:schemeClr val="accent4"/>
          </a:fillRef>
          <a:effectRef idx="3">
            <a:schemeClr val="accent4"/>
          </a:effectRef>
          <a:fontRef idx="minor">
            <a:schemeClr val="lt1"/>
          </a:fontRef>
        </dgm:style>
      </dgm:prSet>
      <dgm:spPr/>
      <dgm:t>
        <a:bodyPr/>
        <a:lstStyle/>
        <a:p>
          <a:pPr algn="ctr"/>
          <a:r>
            <a:rPr lang="en-US" b="1" dirty="0" smtClean="0"/>
            <a:t>SCHOOL AND COMMUNITY RELATIONSHIPS</a:t>
          </a:r>
          <a:endParaRPr lang="en-US" b="1" dirty="0"/>
        </a:p>
      </dgm:t>
    </dgm:pt>
    <dgm:pt modelId="{F3F91BC2-D659-0249-8F7E-8D68727F053F}" type="parTrans" cxnId="{07744543-8561-1D4B-B06F-43B1C797D0DF}">
      <dgm:prSet/>
      <dgm:spPr/>
      <dgm:t>
        <a:bodyPr/>
        <a:lstStyle/>
        <a:p>
          <a:pPr algn="ctr"/>
          <a:endParaRPr lang="en-US"/>
        </a:p>
      </dgm:t>
    </dgm:pt>
    <dgm:pt modelId="{C6AAD246-04F4-A04D-BB95-9513A3FA0501}" type="sibTrans" cxnId="{07744543-8561-1D4B-B06F-43B1C797D0DF}">
      <dgm:prSet/>
      <dgm:spPr/>
      <dgm:t>
        <a:bodyPr/>
        <a:lstStyle/>
        <a:p>
          <a:pPr algn="ctr"/>
          <a:endParaRPr lang="en-US"/>
        </a:p>
      </dgm:t>
    </dgm:pt>
    <dgm:pt modelId="{CEAB93F4-1AA5-2442-A10A-D28D3E4881C8}">
      <dgm:prSet>
        <dgm:style>
          <a:lnRef idx="0">
            <a:schemeClr val="accent4"/>
          </a:lnRef>
          <a:fillRef idx="3">
            <a:schemeClr val="accent4"/>
          </a:fillRef>
          <a:effectRef idx="3">
            <a:schemeClr val="accent4"/>
          </a:effectRef>
          <a:fontRef idx="minor">
            <a:schemeClr val="lt1"/>
          </a:fontRef>
        </dgm:style>
      </dgm:prSet>
      <dgm:spPr/>
      <dgm:t>
        <a:bodyPr/>
        <a:lstStyle/>
        <a:p>
          <a:pPr algn="ctr"/>
          <a:r>
            <a:rPr lang="en-US" b="1" dirty="0" smtClean="0"/>
            <a:t>ETHICAL AND CULTURAL LEADERSHIP</a:t>
          </a:r>
          <a:endParaRPr lang="en-US" b="1" dirty="0"/>
        </a:p>
      </dgm:t>
    </dgm:pt>
    <dgm:pt modelId="{E09687BB-9B60-014A-B91C-9DE54650FAF8}" type="parTrans" cxnId="{936A8D87-67CC-8A42-A874-A18D59D8B32C}">
      <dgm:prSet/>
      <dgm:spPr/>
      <dgm:t>
        <a:bodyPr/>
        <a:lstStyle/>
        <a:p>
          <a:pPr algn="ctr"/>
          <a:endParaRPr lang="en-US"/>
        </a:p>
      </dgm:t>
    </dgm:pt>
    <dgm:pt modelId="{7D94E2EE-81DF-9A4E-B162-218CDE4C35C7}" type="sibTrans" cxnId="{936A8D87-67CC-8A42-A874-A18D59D8B32C}">
      <dgm:prSet/>
      <dgm:spPr/>
      <dgm:t>
        <a:bodyPr/>
        <a:lstStyle/>
        <a:p>
          <a:pPr algn="ctr"/>
          <a:endParaRPr lang="en-US"/>
        </a:p>
      </dgm:t>
    </dgm:pt>
    <dgm:pt modelId="{3AFE0802-AF4E-DB43-A3C0-78A603295543}" type="pres">
      <dgm:prSet presAssocID="{D7B26607-50FA-CC47-96D2-8DA3E4CDDE0A}" presName="cycle" presStyleCnt="0">
        <dgm:presLayoutVars>
          <dgm:chMax val="1"/>
          <dgm:dir/>
          <dgm:animLvl val="ctr"/>
          <dgm:resizeHandles val="exact"/>
        </dgm:presLayoutVars>
      </dgm:prSet>
      <dgm:spPr/>
      <dgm:t>
        <a:bodyPr/>
        <a:lstStyle/>
        <a:p>
          <a:endParaRPr lang="en-US"/>
        </a:p>
      </dgm:t>
    </dgm:pt>
    <dgm:pt modelId="{BACC7CA6-D4C1-2F4A-91E0-C64522C07593}" type="pres">
      <dgm:prSet presAssocID="{DA489F4D-FCEC-DB40-BF5B-C0942DFC7E51}" presName="centerShape" presStyleLbl="node0" presStyleIdx="0" presStyleCnt="1"/>
      <dgm:spPr/>
      <dgm:t>
        <a:bodyPr/>
        <a:lstStyle/>
        <a:p>
          <a:endParaRPr lang="en-US"/>
        </a:p>
      </dgm:t>
    </dgm:pt>
    <dgm:pt modelId="{AA745371-EB64-494B-BEE5-C6F79D100AE3}" type="pres">
      <dgm:prSet presAssocID="{E8DEF761-1168-3B4E-A523-D5F506B70288}" presName="parTrans" presStyleLbl="bgSibTrans2D1" presStyleIdx="0" presStyleCnt="6" custLinFactNeighborX="5899" custLinFactNeighborY="5963"/>
      <dgm:spPr/>
      <dgm:t>
        <a:bodyPr/>
        <a:lstStyle/>
        <a:p>
          <a:endParaRPr lang="en-US"/>
        </a:p>
      </dgm:t>
    </dgm:pt>
    <dgm:pt modelId="{D7F8AD03-491C-414C-9706-A4230B003C2A}" type="pres">
      <dgm:prSet presAssocID="{29834228-CA29-7047-A926-B5F41B780E76}" presName="node" presStyleLbl="node1" presStyleIdx="0" presStyleCnt="6">
        <dgm:presLayoutVars>
          <dgm:bulletEnabled val="1"/>
        </dgm:presLayoutVars>
      </dgm:prSet>
      <dgm:spPr/>
      <dgm:t>
        <a:bodyPr/>
        <a:lstStyle/>
        <a:p>
          <a:endParaRPr lang="en-US"/>
        </a:p>
      </dgm:t>
    </dgm:pt>
    <dgm:pt modelId="{DCAEBAE4-600F-2C4F-A7FD-276614066CA9}" type="pres">
      <dgm:prSet presAssocID="{CC543739-E9FD-FA43-83F5-98BACFFF6673}" presName="parTrans" presStyleLbl="bgSibTrans2D1" presStyleIdx="1" presStyleCnt="6" custLinFactNeighborX="6489" custLinFactNeighborY="11925"/>
      <dgm:spPr/>
      <dgm:t>
        <a:bodyPr/>
        <a:lstStyle/>
        <a:p>
          <a:endParaRPr lang="en-US"/>
        </a:p>
      </dgm:t>
    </dgm:pt>
    <dgm:pt modelId="{765735AB-00F1-5147-996C-75954ABD6767}" type="pres">
      <dgm:prSet presAssocID="{30A86334-B09C-B940-8D53-0F484A4EA01D}" presName="node" presStyleLbl="node1" presStyleIdx="1" presStyleCnt="6">
        <dgm:presLayoutVars>
          <dgm:bulletEnabled val="1"/>
        </dgm:presLayoutVars>
      </dgm:prSet>
      <dgm:spPr/>
      <dgm:t>
        <a:bodyPr/>
        <a:lstStyle/>
        <a:p>
          <a:endParaRPr lang="en-US"/>
        </a:p>
      </dgm:t>
    </dgm:pt>
    <dgm:pt modelId="{C18CCD89-44C6-D34D-BEE1-C04E017EFB01}" type="pres">
      <dgm:prSet presAssocID="{9CBB864A-16E3-5943-9BD9-0AD9FC11C9ED}" presName="parTrans" presStyleLbl="bgSibTrans2D1" presStyleIdx="2" presStyleCnt="6" custLinFactNeighborX="4130" custLinFactNeighborY="15900"/>
      <dgm:spPr/>
      <dgm:t>
        <a:bodyPr/>
        <a:lstStyle/>
        <a:p>
          <a:endParaRPr lang="en-US"/>
        </a:p>
      </dgm:t>
    </dgm:pt>
    <dgm:pt modelId="{0242374B-7DF9-4C49-AB3C-B13BB71BF756}" type="pres">
      <dgm:prSet presAssocID="{18D9437C-F543-4A4B-9B05-22607D0B9665}" presName="node" presStyleLbl="node1" presStyleIdx="2" presStyleCnt="6">
        <dgm:presLayoutVars>
          <dgm:bulletEnabled val="1"/>
        </dgm:presLayoutVars>
      </dgm:prSet>
      <dgm:spPr/>
      <dgm:t>
        <a:bodyPr/>
        <a:lstStyle/>
        <a:p>
          <a:endParaRPr lang="en-US"/>
        </a:p>
      </dgm:t>
    </dgm:pt>
    <dgm:pt modelId="{ECE511B6-86B5-C64F-8A28-E05124ADA706}" type="pres">
      <dgm:prSet presAssocID="{C37EB41E-8CC2-8E4D-827A-1E0218791185}" presName="parTrans" presStyleLbl="bgSibTrans2D1" presStyleIdx="3" presStyleCnt="6" custLinFactNeighborX="-2369" custLinFactNeighborY="19875"/>
      <dgm:spPr/>
      <dgm:t>
        <a:bodyPr/>
        <a:lstStyle/>
        <a:p>
          <a:endParaRPr lang="en-US"/>
        </a:p>
      </dgm:t>
    </dgm:pt>
    <dgm:pt modelId="{D9E32CA2-8774-0B4F-B196-A71B57878367}" type="pres">
      <dgm:prSet presAssocID="{E41863F9-3EBB-C04A-8D3B-351FA5D9F131}" presName="node" presStyleLbl="node1" presStyleIdx="3" presStyleCnt="6">
        <dgm:presLayoutVars>
          <dgm:bulletEnabled val="1"/>
        </dgm:presLayoutVars>
      </dgm:prSet>
      <dgm:spPr/>
      <dgm:t>
        <a:bodyPr/>
        <a:lstStyle/>
        <a:p>
          <a:endParaRPr lang="en-US"/>
        </a:p>
      </dgm:t>
    </dgm:pt>
    <dgm:pt modelId="{3CB5DA2D-969F-614F-BCA3-6CD30507D730}" type="pres">
      <dgm:prSet presAssocID="{F3F91BC2-D659-0249-8F7E-8D68727F053F}" presName="parTrans" presStyleLbl="bgSibTrans2D1" presStyleIdx="4" presStyleCnt="6" custLinFactNeighborX="-7142" custLinFactNeighborY="-3974"/>
      <dgm:spPr/>
      <dgm:t>
        <a:bodyPr/>
        <a:lstStyle/>
        <a:p>
          <a:endParaRPr lang="en-US"/>
        </a:p>
      </dgm:t>
    </dgm:pt>
    <dgm:pt modelId="{68AEAD20-EF0B-D942-A730-A551F7F52420}" type="pres">
      <dgm:prSet presAssocID="{FC6F5096-C1F4-4A44-9C96-2D90FDF9F32A}" presName="node" presStyleLbl="node1" presStyleIdx="4" presStyleCnt="6">
        <dgm:presLayoutVars>
          <dgm:bulletEnabled val="1"/>
        </dgm:presLayoutVars>
      </dgm:prSet>
      <dgm:spPr/>
      <dgm:t>
        <a:bodyPr/>
        <a:lstStyle/>
        <a:p>
          <a:endParaRPr lang="en-US"/>
        </a:p>
      </dgm:t>
    </dgm:pt>
    <dgm:pt modelId="{06794611-F2AE-194B-8350-78F2493EA670}" type="pres">
      <dgm:prSet presAssocID="{E09687BB-9B60-014A-B91C-9DE54650FAF8}" presName="parTrans" presStyleLbl="bgSibTrans2D1" presStyleIdx="5" presStyleCnt="6" custLinFactNeighborX="-5899" custLinFactNeighborY="3975"/>
      <dgm:spPr/>
      <dgm:t>
        <a:bodyPr/>
        <a:lstStyle/>
        <a:p>
          <a:endParaRPr lang="en-US"/>
        </a:p>
      </dgm:t>
    </dgm:pt>
    <dgm:pt modelId="{6FAB8339-183C-E849-8814-7EFFCB7B5CA3}" type="pres">
      <dgm:prSet presAssocID="{CEAB93F4-1AA5-2442-A10A-D28D3E4881C8}" presName="node" presStyleLbl="node1" presStyleIdx="5" presStyleCnt="6">
        <dgm:presLayoutVars>
          <dgm:bulletEnabled val="1"/>
        </dgm:presLayoutVars>
      </dgm:prSet>
      <dgm:spPr/>
      <dgm:t>
        <a:bodyPr/>
        <a:lstStyle/>
        <a:p>
          <a:endParaRPr lang="en-US"/>
        </a:p>
      </dgm:t>
    </dgm:pt>
  </dgm:ptLst>
  <dgm:cxnLst>
    <dgm:cxn modelId="{9D2C76F1-B285-6240-AC62-4F5D4E6F70C7}" type="presOf" srcId="{9CBB864A-16E3-5943-9BD9-0AD9FC11C9ED}" destId="{C18CCD89-44C6-D34D-BEE1-C04E017EFB01}" srcOrd="0" destOrd="0" presId="urn:microsoft.com/office/officeart/2005/8/layout/radial4"/>
    <dgm:cxn modelId="{F01191D2-F02A-FB4B-B03A-D47748FB922A}" srcId="{DA489F4D-FCEC-DB40-BF5B-C0942DFC7E51}" destId="{29834228-CA29-7047-A926-B5F41B780E76}" srcOrd="0" destOrd="0" parTransId="{E8DEF761-1168-3B4E-A523-D5F506B70288}" sibTransId="{C025E8C4-140D-254D-B064-14B3EB8114F5}"/>
    <dgm:cxn modelId="{936A8D87-67CC-8A42-A874-A18D59D8B32C}" srcId="{DA489F4D-FCEC-DB40-BF5B-C0942DFC7E51}" destId="{CEAB93F4-1AA5-2442-A10A-D28D3E4881C8}" srcOrd="5" destOrd="0" parTransId="{E09687BB-9B60-014A-B91C-9DE54650FAF8}" sibTransId="{7D94E2EE-81DF-9A4E-B162-218CDE4C35C7}"/>
    <dgm:cxn modelId="{8EDBC288-D152-1D49-8ECF-69A3545042E4}" type="presOf" srcId="{F3F91BC2-D659-0249-8F7E-8D68727F053F}" destId="{3CB5DA2D-969F-614F-BCA3-6CD30507D730}" srcOrd="0" destOrd="0" presId="urn:microsoft.com/office/officeart/2005/8/layout/radial4"/>
    <dgm:cxn modelId="{45F7E094-5F60-0E45-B463-5440B4602D21}" type="presOf" srcId="{D7B26607-50FA-CC47-96D2-8DA3E4CDDE0A}" destId="{3AFE0802-AF4E-DB43-A3C0-78A603295543}" srcOrd="0" destOrd="0" presId="urn:microsoft.com/office/officeart/2005/8/layout/radial4"/>
    <dgm:cxn modelId="{3C3D7153-DD2C-144F-BE74-8BA103480B60}" srcId="{DA489F4D-FCEC-DB40-BF5B-C0942DFC7E51}" destId="{18D9437C-F543-4A4B-9B05-22607D0B9665}" srcOrd="2" destOrd="0" parTransId="{9CBB864A-16E3-5943-9BD9-0AD9FC11C9ED}" sibTransId="{1CE115AB-6412-B044-82EA-84A87EE95D2E}"/>
    <dgm:cxn modelId="{4BE4514A-A300-2A41-96F5-8AB408EBC89C}" type="presOf" srcId="{E8DEF761-1168-3B4E-A523-D5F506B70288}" destId="{AA745371-EB64-494B-BEE5-C6F79D100AE3}" srcOrd="0" destOrd="0" presId="urn:microsoft.com/office/officeart/2005/8/layout/radial4"/>
    <dgm:cxn modelId="{B75D8EBD-38A6-2D4B-AA7C-C124C7A6D410}" srcId="{DA489F4D-FCEC-DB40-BF5B-C0942DFC7E51}" destId="{E41863F9-3EBB-C04A-8D3B-351FA5D9F131}" srcOrd="3" destOrd="0" parTransId="{C37EB41E-8CC2-8E4D-827A-1E0218791185}" sibTransId="{DB5451F9-4A25-B94C-9FF9-FFA5A2252CBB}"/>
    <dgm:cxn modelId="{5E53942E-BFCA-9C4B-A59A-D276B016D462}" srcId="{D7B26607-50FA-CC47-96D2-8DA3E4CDDE0A}" destId="{DA489F4D-FCEC-DB40-BF5B-C0942DFC7E51}" srcOrd="0" destOrd="0" parTransId="{15383D2F-FEBB-2447-BE64-1141F449F8F0}" sibTransId="{B0A38FCB-8BC1-434A-8112-E82873E3D153}"/>
    <dgm:cxn modelId="{94F985D9-568C-AC40-BFDA-73F6F9CCD5FF}" type="presOf" srcId="{CC543739-E9FD-FA43-83F5-98BACFFF6673}" destId="{DCAEBAE4-600F-2C4F-A7FD-276614066CA9}" srcOrd="0" destOrd="0" presId="urn:microsoft.com/office/officeart/2005/8/layout/radial4"/>
    <dgm:cxn modelId="{13E66F7A-A928-884D-BB51-A943B52492DB}" type="presOf" srcId="{18D9437C-F543-4A4B-9B05-22607D0B9665}" destId="{0242374B-7DF9-4C49-AB3C-B13BB71BF756}" srcOrd="0" destOrd="0" presId="urn:microsoft.com/office/officeart/2005/8/layout/radial4"/>
    <dgm:cxn modelId="{7A546100-5D96-7140-A53F-D6D48F45BEE7}" srcId="{DA489F4D-FCEC-DB40-BF5B-C0942DFC7E51}" destId="{30A86334-B09C-B940-8D53-0F484A4EA01D}" srcOrd="1" destOrd="0" parTransId="{CC543739-E9FD-FA43-83F5-98BACFFF6673}" sibTransId="{F045ADFA-F99E-324A-8072-660962C6CB4E}"/>
    <dgm:cxn modelId="{41246C11-0072-8E4B-AF25-3A1F73179B46}" type="presOf" srcId="{30A86334-B09C-B940-8D53-0F484A4EA01D}" destId="{765735AB-00F1-5147-996C-75954ABD6767}" srcOrd="0" destOrd="0" presId="urn:microsoft.com/office/officeart/2005/8/layout/radial4"/>
    <dgm:cxn modelId="{72B8A411-8567-3A4E-B265-C9D9FC892631}" type="presOf" srcId="{CEAB93F4-1AA5-2442-A10A-D28D3E4881C8}" destId="{6FAB8339-183C-E849-8814-7EFFCB7B5CA3}" srcOrd="0" destOrd="0" presId="urn:microsoft.com/office/officeart/2005/8/layout/radial4"/>
    <dgm:cxn modelId="{7237D0BF-782C-6B41-B608-511052428B25}" type="presOf" srcId="{E09687BB-9B60-014A-B91C-9DE54650FAF8}" destId="{06794611-F2AE-194B-8350-78F2493EA670}" srcOrd="0" destOrd="0" presId="urn:microsoft.com/office/officeart/2005/8/layout/radial4"/>
    <dgm:cxn modelId="{E831BDB1-BF90-ED4E-ACD2-F8609133929E}" type="presOf" srcId="{DA489F4D-FCEC-DB40-BF5B-C0942DFC7E51}" destId="{BACC7CA6-D4C1-2F4A-91E0-C64522C07593}" srcOrd="0" destOrd="0" presId="urn:microsoft.com/office/officeart/2005/8/layout/radial4"/>
    <dgm:cxn modelId="{7B0F6D37-4C24-7640-A7B1-083AB0C6E240}" type="presOf" srcId="{E41863F9-3EBB-C04A-8D3B-351FA5D9F131}" destId="{D9E32CA2-8774-0B4F-B196-A71B57878367}" srcOrd="0" destOrd="0" presId="urn:microsoft.com/office/officeart/2005/8/layout/radial4"/>
    <dgm:cxn modelId="{01632D4E-1CC6-0C44-B31F-0CE1A272E1B6}" type="presOf" srcId="{C37EB41E-8CC2-8E4D-827A-1E0218791185}" destId="{ECE511B6-86B5-C64F-8A28-E05124ADA706}" srcOrd="0" destOrd="0" presId="urn:microsoft.com/office/officeart/2005/8/layout/radial4"/>
    <dgm:cxn modelId="{A3A821AE-0B13-CF41-806F-97EE11FD4860}" type="presOf" srcId="{29834228-CA29-7047-A926-B5F41B780E76}" destId="{D7F8AD03-491C-414C-9706-A4230B003C2A}" srcOrd="0" destOrd="0" presId="urn:microsoft.com/office/officeart/2005/8/layout/radial4"/>
    <dgm:cxn modelId="{07744543-8561-1D4B-B06F-43B1C797D0DF}" srcId="{DA489F4D-FCEC-DB40-BF5B-C0942DFC7E51}" destId="{FC6F5096-C1F4-4A44-9C96-2D90FDF9F32A}" srcOrd="4" destOrd="0" parTransId="{F3F91BC2-D659-0249-8F7E-8D68727F053F}" sibTransId="{C6AAD246-04F4-A04D-BB95-9513A3FA0501}"/>
    <dgm:cxn modelId="{619D008D-FE1C-954D-86FE-735657041A88}" type="presOf" srcId="{FC6F5096-C1F4-4A44-9C96-2D90FDF9F32A}" destId="{68AEAD20-EF0B-D942-A730-A551F7F52420}" srcOrd="0" destOrd="0" presId="urn:microsoft.com/office/officeart/2005/8/layout/radial4"/>
    <dgm:cxn modelId="{D4455A43-0336-254E-857A-6838A49F17B4}" type="presParOf" srcId="{3AFE0802-AF4E-DB43-A3C0-78A603295543}" destId="{BACC7CA6-D4C1-2F4A-91E0-C64522C07593}" srcOrd="0" destOrd="0" presId="urn:microsoft.com/office/officeart/2005/8/layout/radial4"/>
    <dgm:cxn modelId="{DE3A04EE-C500-D74F-BA62-1C6E02630F78}" type="presParOf" srcId="{3AFE0802-AF4E-DB43-A3C0-78A603295543}" destId="{AA745371-EB64-494B-BEE5-C6F79D100AE3}" srcOrd="1" destOrd="0" presId="urn:microsoft.com/office/officeart/2005/8/layout/radial4"/>
    <dgm:cxn modelId="{531B8EE9-8257-C446-B47D-F529D265C7E6}" type="presParOf" srcId="{3AFE0802-AF4E-DB43-A3C0-78A603295543}" destId="{D7F8AD03-491C-414C-9706-A4230B003C2A}" srcOrd="2" destOrd="0" presId="urn:microsoft.com/office/officeart/2005/8/layout/radial4"/>
    <dgm:cxn modelId="{5D98C381-620C-394B-8E0A-7AA77E539B4D}" type="presParOf" srcId="{3AFE0802-AF4E-DB43-A3C0-78A603295543}" destId="{DCAEBAE4-600F-2C4F-A7FD-276614066CA9}" srcOrd="3" destOrd="0" presId="urn:microsoft.com/office/officeart/2005/8/layout/radial4"/>
    <dgm:cxn modelId="{C5816816-A32A-1449-9CDA-5D2E03778F1A}" type="presParOf" srcId="{3AFE0802-AF4E-DB43-A3C0-78A603295543}" destId="{765735AB-00F1-5147-996C-75954ABD6767}" srcOrd="4" destOrd="0" presId="urn:microsoft.com/office/officeart/2005/8/layout/radial4"/>
    <dgm:cxn modelId="{577E9085-D2FF-8845-A8A9-7C9CDBF8FC96}" type="presParOf" srcId="{3AFE0802-AF4E-DB43-A3C0-78A603295543}" destId="{C18CCD89-44C6-D34D-BEE1-C04E017EFB01}" srcOrd="5" destOrd="0" presId="urn:microsoft.com/office/officeart/2005/8/layout/radial4"/>
    <dgm:cxn modelId="{71880D4F-87DA-A044-8145-5C6DCA44A2FF}" type="presParOf" srcId="{3AFE0802-AF4E-DB43-A3C0-78A603295543}" destId="{0242374B-7DF9-4C49-AB3C-B13BB71BF756}" srcOrd="6" destOrd="0" presId="urn:microsoft.com/office/officeart/2005/8/layout/radial4"/>
    <dgm:cxn modelId="{BDC89A61-B8CB-BA4E-A42A-A8E69CBB3F6C}" type="presParOf" srcId="{3AFE0802-AF4E-DB43-A3C0-78A603295543}" destId="{ECE511B6-86B5-C64F-8A28-E05124ADA706}" srcOrd="7" destOrd="0" presId="urn:microsoft.com/office/officeart/2005/8/layout/radial4"/>
    <dgm:cxn modelId="{7A3C6DF4-E74F-3148-90BC-7925C515E315}" type="presParOf" srcId="{3AFE0802-AF4E-DB43-A3C0-78A603295543}" destId="{D9E32CA2-8774-0B4F-B196-A71B57878367}" srcOrd="8" destOrd="0" presId="urn:microsoft.com/office/officeart/2005/8/layout/radial4"/>
    <dgm:cxn modelId="{1C4A4659-91E6-8F43-A563-EA7EE0C96C6B}" type="presParOf" srcId="{3AFE0802-AF4E-DB43-A3C0-78A603295543}" destId="{3CB5DA2D-969F-614F-BCA3-6CD30507D730}" srcOrd="9" destOrd="0" presId="urn:microsoft.com/office/officeart/2005/8/layout/radial4"/>
    <dgm:cxn modelId="{F1ED5861-C3E2-A84E-BD90-EC0B68D9D193}" type="presParOf" srcId="{3AFE0802-AF4E-DB43-A3C0-78A603295543}" destId="{68AEAD20-EF0B-D942-A730-A551F7F52420}" srcOrd="10" destOrd="0" presId="urn:microsoft.com/office/officeart/2005/8/layout/radial4"/>
    <dgm:cxn modelId="{4A3EFAAC-E8B5-734E-AEF5-3418509BE25A}" type="presParOf" srcId="{3AFE0802-AF4E-DB43-A3C0-78A603295543}" destId="{06794611-F2AE-194B-8350-78F2493EA670}" srcOrd="11" destOrd="0" presId="urn:microsoft.com/office/officeart/2005/8/layout/radial4"/>
    <dgm:cxn modelId="{EE8865CE-D0AE-C246-9546-D8DBC0405FD5}" type="presParOf" srcId="{3AFE0802-AF4E-DB43-A3C0-78A603295543}" destId="{6FAB8339-183C-E849-8814-7EFFCB7B5CA3}" srcOrd="12" destOrd="0" presId="urn:microsoft.com/office/officeart/2005/8/layout/radial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1DB03D5-13CC-734E-94B4-2ABE975D7DBE}" type="doc">
      <dgm:prSet loTypeId="urn:microsoft.com/office/officeart/2005/8/layout/vList2" loCatId="" qsTypeId="urn:microsoft.com/office/officeart/2005/8/quickstyle/3D3" qsCatId="3D" csTypeId="urn:microsoft.com/office/officeart/2005/8/colors/accent4_2" csCatId="accent4" phldr="1"/>
      <dgm:spPr/>
      <dgm:t>
        <a:bodyPr/>
        <a:lstStyle/>
        <a:p>
          <a:endParaRPr lang="en-US"/>
        </a:p>
      </dgm:t>
    </dgm:pt>
    <dgm:pt modelId="{234B8A53-A724-9D4A-B2A8-6D326DA26969}">
      <dgm:prSet phldrT="[Text]" custT="1">
        <dgm:style>
          <a:lnRef idx="1">
            <a:schemeClr val="accent4"/>
          </a:lnRef>
          <a:fillRef idx="2">
            <a:schemeClr val="accent4"/>
          </a:fillRef>
          <a:effectRef idx="1">
            <a:schemeClr val="accent4"/>
          </a:effectRef>
          <a:fontRef idx="minor">
            <a:schemeClr val="dk1"/>
          </a:fontRef>
        </dgm:style>
      </dgm:prSet>
      <dgm:spPr/>
      <dgm:t>
        <a:bodyPr/>
        <a:lstStyle/>
        <a:p>
          <a:r>
            <a:rPr lang="en-US" sz="3000" b="1" dirty="0" smtClean="0"/>
            <a:t>SAMPLE OBSERVABLE EVIDENCE</a:t>
          </a:r>
          <a:endParaRPr lang="en-US" sz="3000" b="1" dirty="0"/>
        </a:p>
      </dgm:t>
    </dgm:pt>
    <dgm:pt modelId="{9F2D2794-0BE1-FA43-99C1-927DD6B9029A}" type="parTrans" cxnId="{2C4CE5D2-F6AB-054D-872A-879FBBCB8E5B}">
      <dgm:prSet/>
      <dgm:spPr/>
      <dgm:t>
        <a:bodyPr/>
        <a:lstStyle/>
        <a:p>
          <a:endParaRPr lang="en-US"/>
        </a:p>
      </dgm:t>
    </dgm:pt>
    <dgm:pt modelId="{F3B02AC0-9F30-7B4F-B94F-59A403202AC9}" type="sibTrans" cxnId="{2C4CE5D2-F6AB-054D-872A-879FBBCB8E5B}">
      <dgm:prSet/>
      <dgm:spPr/>
      <dgm:t>
        <a:bodyPr/>
        <a:lstStyle/>
        <a:p>
          <a:endParaRPr lang="en-US"/>
        </a:p>
      </dgm:t>
    </dgm:pt>
    <dgm:pt modelId="{F9BDC9D8-6723-CD42-A5D7-909BF5422A82}">
      <dgm:prSet phldrT="[Text]" custT="1"/>
      <dgm:spPr/>
      <dgm:t>
        <a:bodyPr/>
        <a:lstStyle/>
        <a:p>
          <a:r>
            <a:rPr lang="en-US" sz="2800" dirty="0" smtClean="0"/>
            <a:t>Staff meetings</a:t>
          </a:r>
          <a:endParaRPr lang="en-US" sz="2800" dirty="0"/>
        </a:p>
      </dgm:t>
    </dgm:pt>
    <dgm:pt modelId="{6F1699C3-12CC-7440-839E-6D4B553F98BF}" type="parTrans" cxnId="{145C4A89-0373-C644-924C-97F7A0487F41}">
      <dgm:prSet/>
      <dgm:spPr/>
      <dgm:t>
        <a:bodyPr/>
        <a:lstStyle/>
        <a:p>
          <a:endParaRPr lang="en-US"/>
        </a:p>
      </dgm:t>
    </dgm:pt>
    <dgm:pt modelId="{C1E7BAF8-BF14-D440-8D81-0B8534606543}" type="sibTrans" cxnId="{145C4A89-0373-C644-924C-97F7A0487F41}">
      <dgm:prSet/>
      <dgm:spPr/>
      <dgm:t>
        <a:bodyPr/>
        <a:lstStyle/>
        <a:p>
          <a:endParaRPr lang="en-US"/>
        </a:p>
      </dgm:t>
    </dgm:pt>
    <dgm:pt modelId="{1C780401-846A-A247-858A-B7252E4532AC}">
      <dgm:prSet phldrT="[Text]" custT="1"/>
      <dgm:spPr/>
      <dgm:t>
        <a:bodyPr/>
        <a:lstStyle/>
        <a:p>
          <a:r>
            <a:rPr lang="en-US" sz="2800" dirty="0" smtClean="0"/>
            <a:t>Principal leadership in a crisis</a:t>
          </a:r>
          <a:endParaRPr lang="en-US" sz="2800" dirty="0"/>
        </a:p>
      </dgm:t>
    </dgm:pt>
    <dgm:pt modelId="{F23EF6F7-FEF4-844A-B7DB-A93256BCD053}" type="sibTrans" cxnId="{40ECD5D1-C537-5F49-AF29-4357F0F0C700}">
      <dgm:prSet/>
      <dgm:spPr/>
      <dgm:t>
        <a:bodyPr/>
        <a:lstStyle/>
        <a:p>
          <a:endParaRPr lang="en-US"/>
        </a:p>
      </dgm:t>
    </dgm:pt>
    <dgm:pt modelId="{07980A47-A268-894F-859D-F07A74FFDEF9}" type="parTrans" cxnId="{40ECD5D1-C537-5F49-AF29-4357F0F0C700}">
      <dgm:prSet/>
      <dgm:spPr/>
      <dgm:t>
        <a:bodyPr/>
        <a:lstStyle/>
        <a:p>
          <a:endParaRPr lang="en-US"/>
        </a:p>
      </dgm:t>
    </dgm:pt>
    <dgm:pt modelId="{D7E7A0CA-EA54-8C4C-A4F3-084E1D9A418C}">
      <dgm:prSet phldrT="[Text]" custT="1"/>
      <dgm:spPr/>
      <dgm:t>
        <a:bodyPr/>
        <a:lstStyle/>
        <a:p>
          <a:r>
            <a:rPr lang="en-US" sz="2800" dirty="0" smtClean="0"/>
            <a:t>Student behavior in classrooms, hallways, events, etc.</a:t>
          </a:r>
          <a:endParaRPr lang="en-US" sz="2800" dirty="0"/>
        </a:p>
      </dgm:t>
    </dgm:pt>
    <dgm:pt modelId="{464801CC-D3F0-6D49-958A-23DCC9227003}" type="sibTrans" cxnId="{9A3A3900-69EE-A441-8A0B-0DED42789F29}">
      <dgm:prSet/>
      <dgm:spPr/>
      <dgm:t>
        <a:bodyPr/>
        <a:lstStyle/>
        <a:p>
          <a:endParaRPr lang="en-US"/>
        </a:p>
      </dgm:t>
    </dgm:pt>
    <dgm:pt modelId="{410BE459-736B-8749-9326-3652003FBDD3}" type="parTrans" cxnId="{9A3A3900-69EE-A441-8A0B-0DED42789F29}">
      <dgm:prSet/>
      <dgm:spPr/>
      <dgm:t>
        <a:bodyPr/>
        <a:lstStyle/>
        <a:p>
          <a:endParaRPr lang="en-US"/>
        </a:p>
      </dgm:t>
    </dgm:pt>
    <dgm:pt modelId="{C8E5A2DD-3DE6-394F-9088-435A25D72C52}">
      <dgm:prSet phldrT="[Text]" custT="1"/>
      <dgm:spPr/>
      <dgm:t>
        <a:bodyPr/>
        <a:lstStyle/>
        <a:p>
          <a:r>
            <a:rPr lang="en-US" sz="2800" dirty="0" smtClean="0"/>
            <a:t>Principal leadership in community</a:t>
          </a:r>
          <a:endParaRPr lang="en-US" sz="2800" dirty="0"/>
        </a:p>
      </dgm:t>
    </dgm:pt>
    <dgm:pt modelId="{90EDE11F-355F-3649-A1BD-9B20EBBB2981}" type="parTrans" cxnId="{58C8E0EC-4759-1147-A65C-1AF8DA813979}">
      <dgm:prSet/>
      <dgm:spPr/>
      <dgm:t>
        <a:bodyPr/>
        <a:lstStyle/>
        <a:p>
          <a:endParaRPr lang="en-US"/>
        </a:p>
      </dgm:t>
    </dgm:pt>
    <dgm:pt modelId="{403F1F80-6D50-4D4C-85AA-BE72563B6A7D}" type="sibTrans" cxnId="{58C8E0EC-4759-1147-A65C-1AF8DA813979}">
      <dgm:prSet/>
      <dgm:spPr/>
      <dgm:t>
        <a:bodyPr/>
        <a:lstStyle/>
        <a:p>
          <a:endParaRPr lang="en-US"/>
        </a:p>
      </dgm:t>
    </dgm:pt>
    <dgm:pt modelId="{7A776E9D-58B8-0043-9292-26CACE9A2D40}" type="pres">
      <dgm:prSet presAssocID="{71DB03D5-13CC-734E-94B4-2ABE975D7DBE}" presName="linear" presStyleCnt="0">
        <dgm:presLayoutVars>
          <dgm:animLvl val="lvl"/>
          <dgm:resizeHandles val="exact"/>
        </dgm:presLayoutVars>
      </dgm:prSet>
      <dgm:spPr/>
      <dgm:t>
        <a:bodyPr/>
        <a:lstStyle/>
        <a:p>
          <a:endParaRPr lang="en-US"/>
        </a:p>
      </dgm:t>
    </dgm:pt>
    <dgm:pt modelId="{E2A564DC-0009-DF4C-80B5-DEF6EFAB241C}" type="pres">
      <dgm:prSet presAssocID="{234B8A53-A724-9D4A-B2A8-6D326DA26969}" presName="parentText" presStyleLbl="node1" presStyleIdx="0" presStyleCnt="1" custScaleY="49398" custLinFactNeighborY="-17934">
        <dgm:presLayoutVars>
          <dgm:chMax val="0"/>
          <dgm:bulletEnabled val="1"/>
        </dgm:presLayoutVars>
      </dgm:prSet>
      <dgm:spPr/>
      <dgm:t>
        <a:bodyPr/>
        <a:lstStyle/>
        <a:p>
          <a:endParaRPr lang="en-US"/>
        </a:p>
      </dgm:t>
    </dgm:pt>
    <dgm:pt modelId="{454A1DC3-C4C5-0E47-AA5F-3D35DF0AD747}" type="pres">
      <dgm:prSet presAssocID="{234B8A53-A724-9D4A-B2A8-6D326DA26969}" presName="childText" presStyleLbl="revTx" presStyleIdx="0" presStyleCnt="1" custLinFactNeighborX="-1261" custLinFactNeighborY="-15900">
        <dgm:presLayoutVars>
          <dgm:bulletEnabled val="1"/>
        </dgm:presLayoutVars>
      </dgm:prSet>
      <dgm:spPr/>
      <dgm:t>
        <a:bodyPr/>
        <a:lstStyle/>
        <a:p>
          <a:endParaRPr lang="en-US"/>
        </a:p>
      </dgm:t>
    </dgm:pt>
  </dgm:ptLst>
  <dgm:cxnLst>
    <dgm:cxn modelId="{145C4A89-0373-C644-924C-97F7A0487F41}" srcId="{234B8A53-A724-9D4A-B2A8-6D326DA26969}" destId="{F9BDC9D8-6723-CD42-A5D7-909BF5422A82}" srcOrd="0" destOrd="0" parTransId="{6F1699C3-12CC-7440-839E-6D4B553F98BF}" sibTransId="{C1E7BAF8-BF14-D440-8D81-0B8534606543}"/>
    <dgm:cxn modelId="{40ECD5D1-C537-5F49-AF29-4357F0F0C700}" srcId="{234B8A53-A724-9D4A-B2A8-6D326DA26969}" destId="{1C780401-846A-A247-858A-B7252E4532AC}" srcOrd="2" destOrd="0" parTransId="{07980A47-A268-894F-859D-F07A74FFDEF9}" sibTransId="{F23EF6F7-FEF4-844A-B7DB-A93256BCD053}"/>
    <dgm:cxn modelId="{225A23ED-F3BA-EA45-B604-CBE93FE774D4}" type="presOf" srcId="{F9BDC9D8-6723-CD42-A5D7-909BF5422A82}" destId="{454A1DC3-C4C5-0E47-AA5F-3D35DF0AD747}" srcOrd="0" destOrd="0" presId="urn:microsoft.com/office/officeart/2005/8/layout/vList2"/>
    <dgm:cxn modelId="{6A1C492D-037C-A544-BAC2-581F7C73A868}" type="presOf" srcId="{71DB03D5-13CC-734E-94B4-2ABE975D7DBE}" destId="{7A776E9D-58B8-0043-9292-26CACE9A2D40}" srcOrd="0" destOrd="0" presId="urn:microsoft.com/office/officeart/2005/8/layout/vList2"/>
    <dgm:cxn modelId="{9A2B7660-535E-3547-B4C9-35A4D6843993}" type="presOf" srcId="{C8E5A2DD-3DE6-394F-9088-435A25D72C52}" destId="{454A1DC3-C4C5-0E47-AA5F-3D35DF0AD747}" srcOrd="0" destOrd="3" presId="urn:microsoft.com/office/officeart/2005/8/layout/vList2"/>
    <dgm:cxn modelId="{065DBF57-B8ED-384D-92A0-FD0F90BBE6DA}" type="presOf" srcId="{1C780401-846A-A247-858A-B7252E4532AC}" destId="{454A1DC3-C4C5-0E47-AA5F-3D35DF0AD747}" srcOrd="0" destOrd="2" presId="urn:microsoft.com/office/officeart/2005/8/layout/vList2"/>
    <dgm:cxn modelId="{9A3A3900-69EE-A441-8A0B-0DED42789F29}" srcId="{234B8A53-A724-9D4A-B2A8-6D326DA26969}" destId="{D7E7A0CA-EA54-8C4C-A4F3-084E1D9A418C}" srcOrd="1" destOrd="0" parTransId="{410BE459-736B-8749-9326-3652003FBDD3}" sibTransId="{464801CC-D3F0-6D49-958A-23DCC9227003}"/>
    <dgm:cxn modelId="{07705F64-4F37-FD4C-9EF7-8BE1C5045C27}" type="presOf" srcId="{234B8A53-A724-9D4A-B2A8-6D326DA26969}" destId="{E2A564DC-0009-DF4C-80B5-DEF6EFAB241C}" srcOrd="0" destOrd="0" presId="urn:microsoft.com/office/officeart/2005/8/layout/vList2"/>
    <dgm:cxn modelId="{208F28CF-98DD-9942-B183-DB18A19CD451}" type="presOf" srcId="{D7E7A0CA-EA54-8C4C-A4F3-084E1D9A418C}" destId="{454A1DC3-C4C5-0E47-AA5F-3D35DF0AD747}" srcOrd="0" destOrd="1" presId="urn:microsoft.com/office/officeart/2005/8/layout/vList2"/>
    <dgm:cxn modelId="{58C8E0EC-4759-1147-A65C-1AF8DA813979}" srcId="{234B8A53-A724-9D4A-B2A8-6D326DA26969}" destId="{C8E5A2DD-3DE6-394F-9088-435A25D72C52}" srcOrd="3" destOrd="0" parTransId="{90EDE11F-355F-3649-A1BD-9B20EBBB2981}" sibTransId="{403F1F80-6D50-4D4C-85AA-BE72563B6A7D}"/>
    <dgm:cxn modelId="{2C4CE5D2-F6AB-054D-872A-879FBBCB8E5B}" srcId="{71DB03D5-13CC-734E-94B4-2ABE975D7DBE}" destId="{234B8A53-A724-9D4A-B2A8-6D326DA26969}" srcOrd="0" destOrd="0" parTransId="{9F2D2794-0BE1-FA43-99C1-927DD6B9029A}" sibTransId="{F3B02AC0-9F30-7B4F-B94F-59A403202AC9}"/>
    <dgm:cxn modelId="{D3A42CA6-4DB9-2F41-B3FD-BEC85BEEFA67}" type="presParOf" srcId="{7A776E9D-58B8-0043-9292-26CACE9A2D40}" destId="{E2A564DC-0009-DF4C-80B5-DEF6EFAB241C}" srcOrd="0" destOrd="0" presId="urn:microsoft.com/office/officeart/2005/8/layout/vList2"/>
    <dgm:cxn modelId="{E69F4A10-1650-DA42-93CC-A64864C025CB}" type="presParOf" srcId="{7A776E9D-58B8-0043-9292-26CACE9A2D40}" destId="{454A1DC3-C4C5-0E47-AA5F-3D35DF0AD747}" srcOrd="1"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64F806B-3806-3E4A-B4E3-9A5A8EA562DF}" type="doc">
      <dgm:prSet loTypeId="urn:microsoft.com/office/officeart/2005/8/layout/cycle4" loCatId="" qsTypeId="urn:microsoft.com/office/officeart/2005/8/quickstyle/simple2" qsCatId="simple" csTypeId="urn:microsoft.com/office/officeart/2005/8/colors/accent1_2" csCatId="accent1" phldr="1"/>
      <dgm:spPr/>
      <dgm:t>
        <a:bodyPr/>
        <a:lstStyle/>
        <a:p>
          <a:endParaRPr lang="en-US"/>
        </a:p>
      </dgm:t>
    </dgm:pt>
    <dgm:pt modelId="{8DD9CCB0-AD59-644F-B9B3-EF903AA3A173}">
      <dgm:prSet phldrT="[Text]">
        <dgm:style>
          <a:lnRef idx="3">
            <a:schemeClr val="lt1"/>
          </a:lnRef>
          <a:fillRef idx="1">
            <a:schemeClr val="accent1"/>
          </a:fillRef>
          <a:effectRef idx="1">
            <a:schemeClr val="accent1"/>
          </a:effectRef>
          <a:fontRef idx="minor">
            <a:schemeClr val="lt1"/>
          </a:fontRef>
        </dgm:style>
      </dgm:prSet>
      <dgm:spPr>
        <a:solidFill>
          <a:srgbClr val="3366FF"/>
        </a:solidFill>
      </dgm:spPr>
      <dgm:t>
        <a:bodyPr/>
        <a:lstStyle/>
        <a:p>
          <a:pPr algn="ctr"/>
          <a:endParaRPr lang="en-US" dirty="0" smtClean="0"/>
        </a:p>
        <a:p>
          <a:pPr algn="ctr"/>
          <a:r>
            <a:rPr lang="en-US" dirty="0" smtClean="0"/>
            <a:t>I</a:t>
          </a:r>
        </a:p>
        <a:p>
          <a:pPr algn="ctr"/>
          <a:r>
            <a:rPr lang="en-US" dirty="0" smtClean="0"/>
            <a:t>PREPARE </a:t>
          </a:r>
        </a:p>
        <a:p>
          <a:pPr algn="ctr"/>
          <a:endParaRPr lang="en-US" dirty="0" smtClean="0"/>
        </a:p>
      </dgm:t>
    </dgm:pt>
    <dgm:pt modelId="{DF9EBF8C-22BE-BF40-B7DA-AC35BF191514}" type="parTrans" cxnId="{4FB190B5-2ED3-3045-ADFE-92DDBC5C6A51}">
      <dgm:prSet/>
      <dgm:spPr/>
      <dgm:t>
        <a:bodyPr/>
        <a:lstStyle/>
        <a:p>
          <a:endParaRPr lang="en-US"/>
        </a:p>
      </dgm:t>
    </dgm:pt>
    <dgm:pt modelId="{CCE84D65-89D9-5C4F-9823-041AAD4AB8D7}" type="sibTrans" cxnId="{4FB190B5-2ED3-3045-ADFE-92DDBC5C6A51}">
      <dgm:prSet/>
      <dgm:spPr/>
      <dgm:t>
        <a:bodyPr/>
        <a:lstStyle/>
        <a:p>
          <a:endParaRPr lang="en-US"/>
        </a:p>
      </dgm:t>
    </dgm:pt>
    <dgm:pt modelId="{0B86C860-8AFA-5142-BC5A-E69EE90B2D3E}">
      <dgm:prSet phldrT="[Text]">
        <dgm:style>
          <a:lnRef idx="3">
            <a:schemeClr val="lt1"/>
          </a:lnRef>
          <a:fillRef idx="1">
            <a:schemeClr val="accent3"/>
          </a:fillRef>
          <a:effectRef idx="1">
            <a:schemeClr val="accent3"/>
          </a:effectRef>
          <a:fontRef idx="minor">
            <a:schemeClr val="lt1"/>
          </a:fontRef>
        </dgm:style>
      </dgm:prSet>
      <dgm:spPr>
        <a:solidFill>
          <a:srgbClr val="008000"/>
        </a:solidFill>
      </dgm:spPr>
      <dgm:t>
        <a:bodyPr/>
        <a:lstStyle/>
        <a:p>
          <a:pPr algn="ctr"/>
          <a:r>
            <a:rPr lang="en-US" dirty="0" smtClean="0"/>
            <a:t>2</a:t>
          </a:r>
        </a:p>
        <a:p>
          <a:pPr algn="ctr"/>
          <a:r>
            <a:rPr lang="en-US" dirty="0" smtClean="0"/>
            <a:t>PLAN</a:t>
          </a:r>
        </a:p>
      </dgm:t>
    </dgm:pt>
    <dgm:pt modelId="{4A95087B-7EE8-8441-A24A-D8304FFB8E1B}" type="parTrans" cxnId="{0743A6A8-1826-0749-A488-2DBEFC027A45}">
      <dgm:prSet/>
      <dgm:spPr/>
      <dgm:t>
        <a:bodyPr/>
        <a:lstStyle/>
        <a:p>
          <a:endParaRPr lang="en-US"/>
        </a:p>
      </dgm:t>
    </dgm:pt>
    <dgm:pt modelId="{D83BD8D7-DF26-F842-891F-1764F004286C}" type="sibTrans" cxnId="{0743A6A8-1826-0749-A488-2DBEFC027A45}">
      <dgm:prSet/>
      <dgm:spPr/>
      <dgm:t>
        <a:bodyPr/>
        <a:lstStyle/>
        <a:p>
          <a:endParaRPr lang="en-US"/>
        </a:p>
      </dgm:t>
    </dgm:pt>
    <dgm:pt modelId="{58C142C2-7EE7-2B4B-BFAA-54BF7934E633}">
      <dgm:prSet phldrT="[Text]"/>
      <dgm:spPr>
        <a:solidFill>
          <a:schemeClr val="accent5">
            <a:lumMod val="75000"/>
          </a:schemeClr>
        </a:solidFill>
      </dgm:spPr>
      <dgm:t>
        <a:bodyPr/>
        <a:lstStyle/>
        <a:p>
          <a:pPr algn="ctr"/>
          <a:endParaRPr lang="en-US" dirty="0" smtClean="0"/>
        </a:p>
        <a:p>
          <a:pPr algn="ctr"/>
          <a:r>
            <a:rPr lang="en-US" dirty="0" smtClean="0"/>
            <a:t>3</a:t>
          </a:r>
        </a:p>
        <a:p>
          <a:pPr algn="ctr"/>
          <a:r>
            <a:rPr lang="en-US" dirty="0" smtClean="0"/>
            <a:t>PERFORM</a:t>
          </a:r>
        </a:p>
        <a:p>
          <a:pPr algn="l"/>
          <a:endParaRPr lang="en-US" dirty="0"/>
        </a:p>
      </dgm:t>
    </dgm:pt>
    <dgm:pt modelId="{21637960-D41C-1547-B6EB-609DF4510088}" type="parTrans" cxnId="{6516136D-FAE4-4E48-8EC4-4105444F7851}">
      <dgm:prSet/>
      <dgm:spPr/>
      <dgm:t>
        <a:bodyPr/>
        <a:lstStyle/>
        <a:p>
          <a:endParaRPr lang="en-US"/>
        </a:p>
      </dgm:t>
    </dgm:pt>
    <dgm:pt modelId="{4D8B5354-9D00-1141-A125-28FA7E4C5EE8}" type="sibTrans" cxnId="{6516136D-FAE4-4E48-8EC4-4105444F7851}">
      <dgm:prSet/>
      <dgm:spPr/>
      <dgm:t>
        <a:bodyPr/>
        <a:lstStyle/>
        <a:p>
          <a:endParaRPr lang="en-US"/>
        </a:p>
      </dgm:t>
    </dgm:pt>
    <dgm:pt modelId="{11F7F0FB-A515-4644-B5AE-D79FA7A5D41A}">
      <dgm:prSet/>
      <dgm:spPr/>
      <dgm:t>
        <a:bodyPr/>
        <a:lstStyle/>
        <a:p>
          <a:endParaRPr lang="en-US"/>
        </a:p>
      </dgm:t>
    </dgm:pt>
    <dgm:pt modelId="{313D6180-3AF3-C84C-85ED-DAF312030FA7}" type="parTrans" cxnId="{92F38895-1280-3148-A78F-A5E58DF299EE}">
      <dgm:prSet/>
      <dgm:spPr/>
      <dgm:t>
        <a:bodyPr/>
        <a:lstStyle/>
        <a:p>
          <a:endParaRPr lang="en-US"/>
        </a:p>
      </dgm:t>
    </dgm:pt>
    <dgm:pt modelId="{B1953DDE-E3A0-6A49-ACEF-B7B069F3D97A}" type="sibTrans" cxnId="{92F38895-1280-3148-A78F-A5E58DF299EE}">
      <dgm:prSet/>
      <dgm:spPr/>
      <dgm:t>
        <a:bodyPr/>
        <a:lstStyle/>
        <a:p>
          <a:endParaRPr lang="en-US"/>
        </a:p>
      </dgm:t>
    </dgm:pt>
    <dgm:pt modelId="{1B422E83-8918-2B42-8EC6-5F90516F30AC}">
      <dgm:prSet/>
      <dgm:spPr/>
      <dgm:t>
        <a:bodyPr/>
        <a:lstStyle/>
        <a:p>
          <a:endParaRPr lang="en-US"/>
        </a:p>
      </dgm:t>
    </dgm:pt>
    <dgm:pt modelId="{7F77E419-66DF-D54F-8E5C-37B4BE6FBC50}" type="parTrans" cxnId="{FD884BCC-2C0B-CE42-985B-8C09830D8B4C}">
      <dgm:prSet/>
      <dgm:spPr/>
      <dgm:t>
        <a:bodyPr/>
        <a:lstStyle/>
        <a:p>
          <a:endParaRPr lang="en-US"/>
        </a:p>
      </dgm:t>
    </dgm:pt>
    <dgm:pt modelId="{B0E00986-6650-EA46-B03F-B9F2227F54C5}" type="sibTrans" cxnId="{FD884BCC-2C0B-CE42-985B-8C09830D8B4C}">
      <dgm:prSet/>
      <dgm:spPr/>
      <dgm:t>
        <a:bodyPr/>
        <a:lstStyle/>
        <a:p>
          <a:endParaRPr lang="en-US"/>
        </a:p>
      </dgm:t>
    </dgm:pt>
    <dgm:pt modelId="{3B9C67BA-989C-FD48-9787-38C3A9D43C43}">
      <dgm:prSet phldrT="[Text]"/>
      <dgm:spPr>
        <a:solidFill>
          <a:srgbClr val="FF0000"/>
        </a:solidFill>
      </dgm:spPr>
      <dgm:t>
        <a:bodyPr/>
        <a:lstStyle/>
        <a:p>
          <a:pPr algn="ctr"/>
          <a:r>
            <a:rPr lang="en-US" dirty="0" smtClean="0"/>
            <a:t>4</a:t>
          </a:r>
        </a:p>
        <a:p>
          <a:pPr algn="ctr"/>
          <a:r>
            <a:rPr lang="en-US" dirty="0" smtClean="0"/>
            <a:t>PROGRESS</a:t>
          </a:r>
          <a:endParaRPr lang="en-US" dirty="0"/>
        </a:p>
      </dgm:t>
    </dgm:pt>
    <dgm:pt modelId="{95E97841-7AFB-1948-A48C-8E81EFD1EA37}" type="sibTrans" cxnId="{B307B340-74FA-7841-BC12-63DDAD4254BC}">
      <dgm:prSet/>
      <dgm:spPr/>
      <dgm:t>
        <a:bodyPr/>
        <a:lstStyle/>
        <a:p>
          <a:endParaRPr lang="en-US"/>
        </a:p>
      </dgm:t>
    </dgm:pt>
    <dgm:pt modelId="{015AA92D-B7C9-1541-8833-4DE923BD70F8}" type="parTrans" cxnId="{B307B340-74FA-7841-BC12-63DDAD4254BC}">
      <dgm:prSet/>
      <dgm:spPr/>
      <dgm:t>
        <a:bodyPr/>
        <a:lstStyle/>
        <a:p>
          <a:endParaRPr lang="en-US"/>
        </a:p>
      </dgm:t>
    </dgm:pt>
    <dgm:pt modelId="{B5F0FE81-3A2E-7D4D-AB01-911A3D54B8F3}">
      <dgm:prSet phldrT="[Text]" custT="1"/>
      <dgm:spPr>
        <a:noFill/>
        <a:ln w="101600" cap="sq" cmpd="tri">
          <a:solidFill>
            <a:schemeClr val="accent2"/>
          </a:solidFill>
          <a:bevel/>
        </a:ln>
        <a:scene3d>
          <a:camera prst="orthographicFront"/>
          <a:lightRig rig="threePt" dir="t"/>
        </a:scene3d>
        <a:sp3d>
          <a:bevelT prst="slope"/>
        </a:sp3d>
      </dgm:spPr>
      <dgm:t>
        <a:bodyPr/>
        <a:lstStyle/>
        <a:p>
          <a:pPr algn="r"/>
          <a:r>
            <a:rPr lang="en-US" sz="1400" dirty="0" smtClean="0"/>
            <a:t>Completed no later than mid October</a:t>
          </a:r>
          <a:endParaRPr lang="en-US" sz="1400" dirty="0"/>
        </a:p>
      </dgm:t>
    </dgm:pt>
    <dgm:pt modelId="{2832FC3E-DD00-C244-9AA0-C9FED0A87024}" type="parTrans" cxnId="{6F044CD8-F4D0-0741-8129-3DB45C1AC57C}">
      <dgm:prSet/>
      <dgm:spPr/>
      <dgm:t>
        <a:bodyPr/>
        <a:lstStyle/>
        <a:p>
          <a:endParaRPr lang="en-US"/>
        </a:p>
      </dgm:t>
    </dgm:pt>
    <dgm:pt modelId="{0D571C64-BB88-7C43-892A-9509A2D7D544}" type="sibTrans" cxnId="{6F044CD8-F4D0-0741-8129-3DB45C1AC57C}">
      <dgm:prSet/>
      <dgm:spPr/>
      <dgm:t>
        <a:bodyPr/>
        <a:lstStyle/>
        <a:p>
          <a:endParaRPr lang="en-US"/>
        </a:p>
      </dgm:t>
    </dgm:pt>
    <dgm:pt modelId="{17D87081-8665-B346-96A3-81FEFA261B61}">
      <dgm:prSet phldrT="[Text]" custT="1"/>
      <dgm:spPr>
        <a:ln w="101600" cmpd="sng">
          <a:solidFill>
            <a:schemeClr val="accent2"/>
          </a:solidFill>
        </a:ln>
      </dgm:spPr>
      <dgm:t>
        <a:bodyPr/>
        <a:lstStyle/>
        <a:p>
          <a:pPr algn="l"/>
          <a:r>
            <a:rPr lang="en-US" sz="1400" dirty="0" smtClean="0"/>
            <a:t>Completed in an on-going manner (</a:t>
          </a:r>
          <a:r>
            <a:rPr lang="en-US" sz="1000" dirty="0" smtClean="0"/>
            <a:t>throughout the year)</a:t>
          </a:r>
          <a:endParaRPr lang="en-US" sz="1200" dirty="0"/>
        </a:p>
      </dgm:t>
    </dgm:pt>
    <dgm:pt modelId="{59AD20CF-021B-9D41-A761-03726A6A7990}" type="parTrans" cxnId="{52518753-1CA9-C64F-9C22-9B243B4B2A6B}">
      <dgm:prSet/>
      <dgm:spPr/>
      <dgm:t>
        <a:bodyPr/>
        <a:lstStyle/>
        <a:p>
          <a:endParaRPr lang="en-US"/>
        </a:p>
      </dgm:t>
    </dgm:pt>
    <dgm:pt modelId="{04379931-BA4C-CE41-832A-C4AC8579DF63}" type="sibTrans" cxnId="{52518753-1CA9-C64F-9C22-9B243B4B2A6B}">
      <dgm:prSet/>
      <dgm:spPr/>
      <dgm:t>
        <a:bodyPr/>
        <a:lstStyle/>
        <a:p>
          <a:endParaRPr lang="en-US"/>
        </a:p>
      </dgm:t>
    </dgm:pt>
    <dgm:pt modelId="{3EC8B0B3-45B2-B84C-8747-894B4C08DCDB}">
      <dgm:prSet phldrT="[Text]" custT="1"/>
      <dgm:spPr>
        <a:ln w="101600" cap="rnd" cmpd="sng">
          <a:solidFill>
            <a:schemeClr val="accent2"/>
          </a:solidFill>
          <a:bevel/>
        </a:ln>
      </dgm:spPr>
      <dgm:t>
        <a:bodyPr/>
        <a:lstStyle/>
        <a:p>
          <a:pPr algn="l"/>
          <a:r>
            <a:rPr lang="en-US" sz="1400" dirty="0" smtClean="0"/>
            <a:t>Completion determined by district policy</a:t>
          </a:r>
          <a:endParaRPr lang="en-US" sz="1400" dirty="0"/>
        </a:p>
      </dgm:t>
    </dgm:pt>
    <dgm:pt modelId="{EA5A2B80-FF3E-3845-9C6D-44F546692401}" type="parTrans" cxnId="{3502F413-908A-3444-9005-D0CBABCC084D}">
      <dgm:prSet/>
      <dgm:spPr/>
      <dgm:t>
        <a:bodyPr/>
        <a:lstStyle/>
        <a:p>
          <a:endParaRPr lang="en-US"/>
        </a:p>
      </dgm:t>
    </dgm:pt>
    <dgm:pt modelId="{F34D009F-DA61-8A49-ABD7-AE874697BDD1}" type="sibTrans" cxnId="{3502F413-908A-3444-9005-D0CBABCC084D}">
      <dgm:prSet/>
      <dgm:spPr/>
      <dgm:t>
        <a:bodyPr/>
        <a:lstStyle/>
        <a:p>
          <a:endParaRPr lang="en-US"/>
        </a:p>
      </dgm:t>
    </dgm:pt>
    <dgm:pt modelId="{C0D4F6D4-47F0-6A48-9F21-FF3A6D28942E}">
      <dgm:prSet phldrT="[Text]" custT="1"/>
      <dgm:spPr>
        <a:ln w="101600" cap="sq" cmpd="sng">
          <a:solidFill>
            <a:schemeClr val="accent2"/>
          </a:solidFill>
          <a:bevel/>
        </a:ln>
      </dgm:spPr>
      <dgm:t>
        <a:bodyPr/>
        <a:lstStyle/>
        <a:p>
          <a:pPr algn="l"/>
          <a:r>
            <a:rPr lang="en-US" sz="1400" dirty="0" smtClean="0"/>
            <a:t>Completed prior to the start of school year</a:t>
          </a:r>
          <a:endParaRPr lang="en-US" sz="1200" dirty="0"/>
        </a:p>
      </dgm:t>
    </dgm:pt>
    <dgm:pt modelId="{95BFD6AA-6789-474E-88B7-BC7F5F30BCDD}" type="parTrans" cxnId="{94FF8FBC-15FF-C74E-95FD-132D8AE74CC3}">
      <dgm:prSet/>
      <dgm:spPr/>
      <dgm:t>
        <a:bodyPr/>
        <a:lstStyle/>
        <a:p>
          <a:endParaRPr lang="en-US"/>
        </a:p>
      </dgm:t>
    </dgm:pt>
    <dgm:pt modelId="{867CF9B2-E4B2-3A4C-9C81-8ADA3CBE2969}" type="sibTrans" cxnId="{94FF8FBC-15FF-C74E-95FD-132D8AE74CC3}">
      <dgm:prSet/>
      <dgm:spPr/>
      <dgm:t>
        <a:bodyPr/>
        <a:lstStyle/>
        <a:p>
          <a:endParaRPr lang="en-US"/>
        </a:p>
      </dgm:t>
    </dgm:pt>
    <dgm:pt modelId="{07048C9B-FC90-B34B-8975-B00FEA63214D}">
      <dgm:prSet phldrT="[Text]" custT="1"/>
      <dgm:spPr>
        <a:ln w="101600" cmpd="sng">
          <a:solidFill>
            <a:schemeClr val="accent2"/>
          </a:solidFill>
        </a:ln>
      </dgm:spPr>
      <dgm:t>
        <a:bodyPr/>
        <a:lstStyle/>
        <a:p>
          <a:pPr algn="l"/>
          <a:endParaRPr lang="en-US" sz="1200" dirty="0"/>
        </a:p>
      </dgm:t>
    </dgm:pt>
    <dgm:pt modelId="{ACCE62D5-89D0-EF4F-9FF8-6A08708C620F}" type="parTrans" cxnId="{C012A3DA-16CE-BC40-B158-5318155446E2}">
      <dgm:prSet/>
      <dgm:spPr/>
      <dgm:t>
        <a:bodyPr/>
        <a:lstStyle/>
        <a:p>
          <a:endParaRPr lang="en-US"/>
        </a:p>
      </dgm:t>
    </dgm:pt>
    <dgm:pt modelId="{68DFFCAB-100C-1A42-A144-1E4A9E7193CE}" type="sibTrans" cxnId="{C012A3DA-16CE-BC40-B158-5318155446E2}">
      <dgm:prSet/>
      <dgm:spPr/>
      <dgm:t>
        <a:bodyPr/>
        <a:lstStyle/>
        <a:p>
          <a:endParaRPr lang="en-US"/>
        </a:p>
      </dgm:t>
    </dgm:pt>
    <dgm:pt modelId="{C1B01410-676B-7340-9E7D-67529DBC89D4}" type="pres">
      <dgm:prSet presAssocID="{264F806B-3806-3E4A-B4E3-9A5A8EA562DF}" presName="cycleMatrixDiagram" presStyleCnt="0">
        <dgm:presLayoutVars>
          <dgm:chMax val="1"/>
          <dgm:dir/>
          <dgm:animLvl val="lvl"/>
          <dgm:resizeHandles val="exact"/>
        </dgm:presLayoutVars>
      </dgm:prSet>
      <dgm:spPr/>
      <dgm:t>
        <a:bodyPr/>
        <a:lstStyle/>
        <a:p>
          <a:endParaRPr lang="en-US"/>
        </a:p>
      </dgm:t>
    </dgm:pt>
    <dgm:pt modelId="{AB446244-1B48-A747-BC70-DCDF717D04CA}" type="pres">
      <dgm:prSet presAssocID="{264F806B-3806-3E4A-B4E3-9A5A8EA562DF}" presName="children" presStyleCnt="0"/>
      <dgm:spPr/>
    </dgm:pt>
    <dgm:pt modelId="{64265FF6-FA63-7649-ADF7-C07C1AE43D23}" type="pres">
      <dgm:prSet presAssocID="{264F806B-3806-3E4A-B4E3-9A5A8EA562DF}" presName="child1group" presStyleCnt="0"/>
      <dgm:spPr/>
    </dgm:pt>
    <dgm:pt modelId="{E8FFD3DC-18AC-8E4C-8729-AC06A0C22219}" type="pres">
      <dgm:prSet presAssocID="{264F806B-3806-3E4A-B4E3-9A5A8EA562DF}" presName="child1" presStyleLbl="bgAcc1" presStyleIdx="0" presStyleCnt="4" custScaleY="107929"/>
      <dgm:spPr/>
      <dgm:t>
        <a:bodyPr/>
        <a:lstStyle/>
        <a:p>
          <a:endParaRPr lang="en-US"/>
        </a:p>
      </dgm:t>
    </dgm:pt>
    <dgm:pt modelId="{8B3D1FA1-C1FC-A449-A9E0-BFD024F1ECC6}" type="pres">
      <dgm:prSet presAssocID="{264F806B-3806-3E4A-B4E3-9A5A8EA562DF}" presName="child1Text" presStyleLbl="bgAcc1" presStyleIdx="0" presStyleCnt="4">
        <dgm:presLayoutVars>
          <dgm:bulletEnabled val="1"/>
        </dgm:presLayoutVars>
      </dgm:prSet>
      <dgm:spPr/>
      <dgm:t>
        <a:bodyPr/>
        <a:lstStyle/>
        <a:p>
          <a:endParaRPr lang="en-US"/>
        </a:p>
      </dgm:t>
    </dgm:pt>
    <dgm:pt modelId="{CCC63134-435C-3649-A869-2F9615CD1D00}" type="pres">
      <dgm:prSet presAssocID="{264F806B-3806-3E4A-B4E3-9A5A8EA562DF}" presName="child2group" presStyleCnt="0"/>
      <dgm:spPr/>
    </dgm:pt>
    <dgm:pt modelId="{CD6B74D2-FE3F-6F43-9753-20D999CD53FF}" type="pres">
      <dgm:prSet presAssocID="{264F806B-3806-3E4A-B4E3-9A5A8EA562DF}" presName="child2" presStyleLbl="bgAcc1" presStyleIdx="1" presStyleCnt="4"/>
      <dgm:spPr/>
      <dgm:t>
        <a:bodyPr/>
        <a:lstStyle/>
        <a:p>
          <a:endParaRPr lang="en-US"/>
        </a:p>
      </dgm:t>
    </dgm:pt>
    <dgm:pt modelId="{21280290-1503-7641-BB55-9EC466C2798F}" type="pres">
      <dgm:prSet presAssocID="{264F806B-3806-3E4A-B4E3-9A5A8EA562DF}" presName="child2Text" presStyleLbl="bgAcc1" presStyleIdx="1" presStyleCnt="4">
        <dgm:presLayoutVars>
          <dgm:bulletEnabled val="1"/>
        </dgm:presLayoutVars>
      </dgm:prSet>
      <dgm:spPr/>
      <dgm:t>
        <a:bodyPr/>
        <a:lstStyle/>
        <a:p>
          <a:endParaRPr lang="en-US"/>
        </a:p>
      </dgm:t>
    </dgm:pt>
    <dgm:pt modelId="{BE6E1026-33CE-1E42-BC0E-9CF8F1B29128}" type="pres">
      <dgm:prSet presAssocID="{264F806B-3806-3E4A-B4E3-9A5A8EA562DF}" presName="child3group" presStyleCnt="0"/>
      <dgm:spPr/>
    </dgm:pt>
    <dgm:pt modelId="{2639B0D3-4961-2345-AEDF-EBB5DA18832A}" type="pres">
      <dgm:prSet presAssocID="{264F806B-3806-3E4A-B4E3-9A5A8EA562DF}" presName="child3" presStyleLbl="bgAcc1" presStyleIdx="2" presStyleCnt="4"/>
      <dgm:spPr/>
      <dgm:t>
        <a:bodyPr/>
        <a:lstStyle/>
        <a:p>
          <a:endParaRPr lang="en-US"/>
        </a:p>
      </dgm:t>
    </dgm:pt>
    <dgm:pt modelId="{F62694B4-671D-EF4B-BE16-5142E3FCAC87}" type="pres">
      <dgm:prSet presAssocID="{264F806B-3806-3E4A-B4E3-9A5A8EA562DF}" presName="child3Text" presStyleLbl="bgAcc1" presStyleIdx="2" presStyleCnt="4">
        <dgm:presLayoutVars>
          <dgm:bulletEnabled val="1"/>
        </dgm:presLayoutVars>
      </dgm:prSet>
      <dgm:spPr/>
      <dgm:t>
        <a:bodyPr/>
        <a:lstStyle/>
        <a:p>
          <a:endParaRPr lang="en-US"/>
        </a:p>
      </dgm:t>
    </dgm:pt>
    <dgm:pt modelId="{D09FB411-C4C3-BE40-9B6A-B133AF83E4BD}" type="pres">
      <dgm:prSet presAssocID="{264F806B-3806-3E4A-B4E3-9A5A8EA562DF}" presName="child4group" presStyleCnt="0"/>
      <dgm:spPr/>
    </dgm:pt>
    <dgm:pt modelId="{73EF7481-CCAA-9045-A399-BB2C31614D61}" type="pres">
      <dgm:prSet presAssocID="{264F806B-3806-3E4A-B4E3-9A5A8EA562DF}" presName="child4" presStyleLbl="bgAcc1" presStyleIdx="3" presStyleCnt="4"/>
      <dgm:spPr/>
      <dgm:t>
        <a:bodyPr/>
        <a:lstStyle/>
        <a:p>
          <a:endParaRPr lang="en-US"/>
        </a:p>
      </dgm:t>
    </dgm:pt>
    <dgm:pt modelId="{6378A2C8-0155-7544-9083-7D7873C20637}" type="pres">
      <dgm:prSet presAssocID="{264F806B-3806-3E4A-B4E3-9A5A8EA562DF}" presName="child4Text" presStyleLbl="bgAcc1" presStyleIdx="3" presStyleCnt="4">
        <dgm:presLayoutVars>
          <dgm:bulletEnabled val="1"/>
        </dgm:presLayoutVars>
      </dgm:prSet>
      <dgm:spPr/>
      <dgm:t>
        <a:bodyPr/>
        <a:lstStyle/>
        <a:p>
          <a:endParaRPr lang="en-US"/>
        </a:p>
      </dgm:t>
    </dgm:pt>
    <dgm:pt modelId="{F087B143-7B25-4049-8CFF-2B35A6486F9A}" type="pres">
      <dgm:prSet presAssocID="{264F806B-3806-3E4A-B4E3-9A5A8EA562DF}" presName="childPlaceholder" presStyleCnt="0"/>
      <dgm:spPr/>
    </dgm:pt>
    <dgm:pt modelId="{10585C76-6807-F84F-A726-26722A61AA75}" type="pres">
      <dgm:prSet presAssocID="{264F806B-3806-3E4A-B4E3-9A5A8EA562DF}" presName="circle" presStyleCnt="0"/>
      <dgm:spPr/>
    </dgm:pt>
    <dgm:pt modelId="{A48D42DD-7D43-AC4B-9074-67F944C1731F}" type="pres">
      <dgm:prSet presAssocID="{264F806B-3806-3E4A-B4E3-9A5A8EA562DF}" presName="quadrant1" presStyleLbl="node1" presStyleIdx="0" presStyleCnt="4">
        <dgm:presLayoutVars>
          <dgm:chMax val="1"/>
          <dgm:bulletEnabled val="1"/>
        </dgm:presLayoutVars>
      </dgm:prSet>
      <dgm:spPr/>
      <dgm:t>
        <a:bodyPr/>
        <a:lstStyle/>
        <a:p>
          <a:endParaRPr lang="en-US"/>
        </a:p>
      </dgm:t>
    </dgm:pt>
    <dgm:pt modelId="{E586960E-DF22-764F-9E0B-AEA05C6D3E75}" type="pres">
      <dgm:prSet presAssocID="{264F806B-3806-3E4A-B4E3-9A5A8EA562DF}" presName="quadrant2" presStyleLbl="node1" presStyleIdx="1" presStyleCnt="4">
        <dgm:presLayoutVars>
          <dgm:chMax val="1"/>
          <dgm:bulletEnabled val="1"/>
        </dgm:presLayoutVars>
      </dgm:prSet>
      <dgm:spPr/>
      <dgm:t>
        <a:bodyPr/>
        <a:lstStyle/>
        <a:p>
          <a:endParaRPr lang="en-US"/>
        </a:p>
      </dgm:t>
    </dgm:pt>
    <dgm:pt modelId="{B931262C-25C8-A24C-9C39-F788A9C155AE}" type="pres">
      <dgm:prSet presAssocID="{264F806B-3806-3E4A-B4E3-9A5A8EA562DF}" presName="quadrant3" presStyleLbl="node1" presStyleIdx="2" presStyleCnt="4">
        <dgm:presLayoutVars>
          <dgm:chMax val="1"/>
          <dgm:bulletEnabled val="1"/>
        </dgm:presLayoutVars>
      </dgm:prSet>
      <dgm:spPr/>
      <dgm:t>
        <a:bodyPr/>
        <a:lstStyle/>
        <a:p>
          <a:endParaRPr lang="en-US"/>
        </a:p>
      </dgm:t>
    </dgm:pt>
    <dgm:pt modelId="{449DC783-8E8A-E749-ADCA-006AE4718332}" type="pres">
      <dgm:prSet presAssocID="{264F806B-3806-3E4A-B4E3-9A5A8EA562DF}" presName="quadrant4" presStyleLbl="node1" presStyleIdx="3" presStyleCnt="4">
        <dgm:presLayoutVars>
          <dgm:chMax val="1"/>
          <dgm:bulletEnabled val="1"/>
        </dgm:presLayoutVars>
      </dgm:prSet>
      <dgm:spPr/>
      <dgm:t>
        <a:bodyPr/>
        <a:lstStyle/>
        <a:p>
          <a:endParaRPr lang="en-US"/>
        </a:p>
      </dgm:t>
    </dgm:pt>
    <dgm:pt modelId="{2C8BDD21-1DC7-B24C-BCBA-509424539B8E}" type="pres">
      <dgm:prSet presAssocID="{264F806B-3806-3E4A-B4E3-9A5A8EA562DF}" presName="quadrantPlaceholder" presStyleCnt="0"/>
      <dgm:spPr/>
    </dgm:pt>
    <dgm:pt modelId="{40B7CC64-90F1-3C4B-B210-2BD5CED02387}" type="pres">
      <dgm:prSet presAssocID="{264F806B-3806-3E4A-B4E3-9A5A8EA562DF}" presName="center1" presStyleLbl="fgShp" presStyleIdx="0" presStyleCnt="2"/>
      <dgm:spPr/>
    </dgm:pt>
    <dgm:pt modelId="{4E6EDB89-2555-054D-A86C-6738FDA9F6C2}" type="pres">
      <dgm:prSet presAssocID="{264F806B-3806-3E4A-B4E3-9A5A8EA562DF}" presName="center2" presStyleLbl="fgShp" presStyleIdx="1" presStyleCnt="2"/>
      <dgm:spPr/>
    </dgm:pt>
  </dgm:ptLst>
  <dgm:cxnLst>
    <dgm:cxn modelId="{92F38895-1280-3148-A78F-A5E58DF299EE}" srcId="{264F806B-3806-3E4A-B4E3-9A5A8EA562DF}" destId="{11F7F0FB-A515-4644-B5AE-D79FA7A5D41A}" srcOrd="5" destOrd="0" parTransId="{313D6180-3AF3-C84C-85ED-DAF312030FA7}" sibTransId="{B1953DDE-E3A0-6A49-ACEF-B7B069F3D97A}"/>
    <dgm:cxn modelId="{DEA0C18F-8315-1043-A586-F5BBE55ABEC1}" type="presOf" srcId="{17D87081-8665-B346-96A3-81FEFA261B61}" destId="{2639B0D3-4961-2345-AEDF-EBB5DA18832A}" srcOrd="0" destOrd="1" presId="urn:microsoft.com/office/officeart/2005/8/layout/cycle4"/>
    <dgm:cxn modelId="{4FCB027C-15AF-BA43-8C62-2937D3EAC224}" type="presOf" srcId="{B5F0FE81-3A2E-7D4D-AB01-911A3D54B8F3}" destId="{21280290-1503-7641-BB55-9EC466C2798F}" srcOrd="1" destOrd="0" presId="urn:microsoft.com/office/officeart/2005/8/layout/cycle4"/>
    <dgm:cxn modelId="{F253B8B6-2815-5A47-8F4F-92A110800C91}" type="presOf" srcId="{58C142C2-7EE7-2B4B-BFAA-54BF7934E633}" destId="{B931262C-25C8-A24C-9C39-F788A9C155AE}" srcOrd="0" destOrd="0" presId="urn:microsoft.com/office/officeart/2005/8/layout/cycle4"/>
    <dgm:cxn modelId="{5B7FEF37-FB1F-CE4F-8024-E69B2EA2867E}" type="presOf" srcId="{3B9C67BA-989C-FD48-9787-38C3A9D43C43}" destId="{449DC783-8E8A-E749-ADCA-006AE4718332}" srcOrd="0" destOrd="0" presId="urn:microsoft.com/office/officeart/2005/8/layout/cycle4"/>
    <dgm:cxn modelId="{52518753-1CA9-C64F-9C22-9B243B4B2A6B}" srcId="{58C142C2-7EE7-2B4B-BFAA-54BF7934E633}" destId="{17D87081-8665-B346-96A3-81FEFA261B61}" srcOrd="1" destOrd="0" parTransId="{59AD20CF-021B-9D41-A761-03726A6A7990}" sibTransId="{04379931-BA4C-CE41-832A-C4AC8579DF63}"/>
    <dgm:cxn modelId="{C012A3DA-16CE-BC40-B158-5318155446E2}" srcId="{58C142C2-7EE7-2B4B-BFAA-54BF7934E633}" destId="{07048C9B-FC90-B34B-8975-B00FEA63214D}" srcOrd="0" destOrd="0" parTransId="{ACCE62D5-89D0-EF4F-9FF8-6A08708C620F}" sibTransId="{68DFFCAB-100C-1A42-A144-1E4A9E7193CE}"/>
    <dgm:cxn modelId="{3502F413-908A-3444-9005-D0CBABCC084D}" srcId="{3B9C67BA-989C-FD48-9787-38C3A9D43C43}" destId="{3EC8B0B3-45B2-B84C-8747-894B4C08DCDB}" srcOrd="0" destOrd="0" parTransId="{EA5A2B80-FF3E-3845-9C6D-44F546692401}" sibTransId="{F34D009F-DA61-8A49-ABD7-AE874697BDD1}"/>
    <dgm:cxn modelId="{727095A6-4729-6E4E-AA8B-5363878D03D4}" type="presOf" srcId="{C0D4F6D4-47F0-6A48-9F21-FF3A6D28942E}" destId="{8B3D1FA1-C1FC-A449-A9E0-BFD024F1ECC6}" srcOrd="1" destOrd="0" presId="urn:microsoft.com/office/officeart/2005/8/layout/cycle4"/>
    <dgm:cxn modelId="{0743A6A8-1826-0749-A488-2DBEFC027A45}" srcId="{264F806B-3806-3E4A-B4E3-9A5A8EA562DF}" destId="{0B86C860-8AFA-5142-BC5A-E69EE90B2D3E}" srcOrd="1" destOrd="0" parTransId="{4A95087B-7EE8-8441-A24A-D8304FFB8E1B}" sibTransId="{D83BD8D7-DF26-F842-891F-1764F004286C}"/>
    <dgm:cxn modelId="{6516136D-FAE4-4E48-8EC4-4105444F7851}" srcId="{264F806B-3806-3E4A-B4E3-9A5A8EA562DF}" destId="{58C142C2-7EE7-2B4B-BFAA-54BF7934E633}" srcOrd="2" destOrd="0" parTransId="{21637960-D41C-1547-B6EB-609DF4510088}" sibTransId="{4D8B5354-9D00-1141-A125-28FA7E4C5EE8}"/>
    <dgm:cxn modelId="{0C00E9BC-E2BF-A949-B20D-D56F5B8D5976}" type="presOf" srcId="{07048C9B-FC90-B34B-8975-B00FEA63214D}" destId="{2639B0D3-4961-2345-AEDF-EBB5DA18832A}" srcOrd="0" destOrd="0" presId="urn:microsoft.com/office/officeart/2005/8/layout/cycle4"/>
    <dgm:cxn modelId="{CE59D1D2-E4F1-1C40-ABFD-20585CD4695B}" type="presOf" srcId="{C0D4F6D4-47F0-6A48-9F21-FF3A6D28942E}" destId="{E8FFD3DC-18AC-8E4C-8729-AC06A0C22219}" srcOrd="0" destOrd="0" presId="urn:microsoft.com/office/officeart/2005/8/layout/cycle4"/>
    <dgm:cxn modelId="{CA59824E-1BC1-4D42-8FD9-E4A6C1BF1A9D}" type="presOf" srcId="{17D87081-8665-B346-96A3-81FEFA261B61}" destId="{F62694B4-671D-EF4B-BE16-5142E3FCAC87}" srcOrd="1" destOrd="1" presId="urn:microsoft.com/office/officeart/2005/8/layout/cycle4"/>
    <dgm:cxn modelId="{2FD22ACE-36DA-D94F-A21E-AB18EE52760B}" type="presOf" srcId="{3EC8B0B3-45B2-B84C-8747-894B4C08DCDB}" destId="{6378A2C8-0155-7544-9083-7D7873C20637}" srcOrd="1" destOrd="0" presId="urn:microsoft.com/office/officeart/2005/8/layout/cycle4"/>
    <dgm:cxn modelId="{A5655E75-976A-6B4C-AD5B-3426ED96420C}" type="presOf" srcId="{07048C9B-FC90-B34B-8975-B00FEA63214D}" destId="{F62694B4-671D-EF4B-BE16-5142E3FCAC87}" srcOrd="1" destOrd="0" presId="urn:microsoft.com/office/officeart/2005/8/layout/cycle4"/>
    <dgm:cxn modelId="{A1A92F71-B8D7-1E45-9DF3-1C8ABFD0D836}" type="presOf" srcId="{0B86C860-8AFA-5142-BC5A-E69EE90B2D3E}" destId="{E586960E-DF22-764F-9E0B-AEA05C6D3E75}" srcOrd="0" destOrd="0" presId="urn:microsoft.com/office/officeart/2005/8/layout/cycle4"/>
    <dgm:cxn modelId="{FD884BCC-2C0B-CE42-985B-8C09830D8B4C}" srcId="{264F806B-3806-3E4A-B4E3-9A5A8EA562DF}" destId="{1B422E83-8918-2B42-8EC6-5F90516F30AC}" srcOrd="4" destOrd="0" parTransId="{7F77E419-66DF-D54F-8E5C-37B4BE6FBC50}" sibTransId="{B0E00986-6650-EA46-B03F-B9F2227F54C5}"/>
    <dgm:cxn modelId="{E9F69961-446C-8B48-B9EB-91C9A5803A57}" type="presOf" srcId="{8DD9CCB0-AD59-644F-B9B3-EF903AA3A173}" destId="{A48D42DD-7D43-AC4B-9074-67F944C1731F}" srcOrd="0" destOrd="0" presId="urn:microsoft.com/office/officeart/2005/8/layout/cycle4"/>
    <dgm:cxn modelId="{4FB190B5-2ED3-3045-ADFE-92DDBC5C6A51}" srcId="{264F806B-3806-3E4A-B4E3-9A5A8EA562DF}" destId="{8DD9CCB0-AD59-644F-B9B3-EF903AA3A173}" srcOrd="0" destOrd="0" parTransId="{DF9EBF8C-22BE-BF40-B7DA-AC35BF191514}" sibTransId="{CCE84D65-89D9-5C4F-9823-041AAD4AB8D7}"/>
    <dgm:cxn modelId="{EAFD17D7-A774-2B45-97F8-833BA7BD29E7}" type="presOf" srcId="{264F806B-3806-3E4A-B4E3-9A5A8EA562DF}" destId="{C1B01410-676B-7340-9E7D-67529DBC89D4}" srcOrd="0" destOrd="0" presId="urn:microsoft.com/office/officeart/2005/8/layout/cycle4"/>
    <dgm:cxn modelId="{B307B340-74FA-7841-BC12-63DDAD4254BC}" srcId="{264F806B-3806-3E4A-B4E3-9A5A8EA562DF}" destId="{3B9C67BA-989C-FD48-9787-38C3A9D43C43}" srcOrd="3" destOrd="0" parTransId="{015AA92D-B7C9-1541-8833-4DE923BD70F8}" sibTransId="{95E97841-7AFB-1948-A48C-8E81EFD1EA37}"/>
    <dgm:cxn modelId="{3A630BBB-7354-AC46-8DED-B3A80CFF69E1}" type="presOf" srcId="{3EC8B0B3-45B2-B84C-8747-894B4C08DCDB}" destId="{73EF7481-CCAA-9045-A399-BB2C31614D61}" srcOrd="0" destOrd="0" presId="urn:microsoft.com/office/officeart/2005/8/layout/cycle4"/>
    <dgm:cxn modelId="{6F044CD8-F4D0-0741-8129-3DB45C1AC57C}" srcId="{0B86C860-8AFA-5142-BC5A-E69EE90B2D3E}" destId="{B5F0FE81-3A2E-7D4D-AB01-911A3D54B8F3}" srcOrd="0" destOrd="0" parTransId="{2832FC3E-DD00-C244-9AA0-C9FED0A87024}" sibTransId="{0D571C64-BB88-7C43-892A-9509A2D7D544}"/>
    <dgm:cxn modelId="{94FF8FBC-15FF-C74E-95FD-132D8AE74CC3}" srcId="{8DD9CCB0-AD59-644F-B9B3-EF903AA3A173}" destId="{C0D4F6D4-47F0-6A48-9F21-FF3A6D28942E}" srcOrd="0" destOrd="0" parTransId="{95BFD6AA-6789-474E-88B7-BC7F5F30BCDD}" sibTransId="{867CF9B2-E4B2-3A4C-9C81-8ADA3CBE2969}"/>
    <dgm:cxn modelId="{DC8072C5-6D14-4848-8660-019139BFB067}" type="presOf" srcId="{B5F0FE81-3A2E-7D4D-AB01-911A3D54B8F3}" destId="{CD6B74D2-FE3F-6F43-9753-20D999CD53FF}" srcOrd="0" destOrd="0" presId="urn:microsoft.com/office/officeart/2005/8/layout/cycle4"/>
    <dgm:cxn modelId="{DCE36A45-9965-D64B-AB51-8412991CFA63}" type="presParOf" srcId="{C1B01410-676B-7340-9E7D-67529DBC89D4}" destId="{AB446244-1B48-A747-BC70-DCDF717D04CA}" srcOrd="0" destOrd="0" presId="urn:microsoft.com/office/officeart/2005/8/layout/cycle4"/>
    <dgm:cxn modelId="{10816DC0-F51B-E344-9F43-CA8FEECB9513}" type="presParOf" srcId="{AB446244-1B48-A747-BC70-DCDF717D04CA}" destId="{64265FF6-FA63-7649-ADF7-C07C1AE43D23}" srcOrd="0" destOrd="0" presId="urn:microsoft.com/office/officeart/2005/8/layout/cycle4"/>
    <dgm:cxn modelId="{5BDDAE5A-2274-EE4C-84AA-AB81927B12B1}" type="presParOf" srcId="{64265FF6-FA63-7649-ADF7-C07C1AE43D23}" destId="{E8FFD3DC-18AC-8E4C-8729-AC06A0C22219}" srcOrd="0" destOrd="0" presId="urn:microsoft.com/office/officeart/2005/8/layout/cycle4"/>
    <dgm:cxn modelId="{FC58FC1A-547A-8F42-90C0-A9B4FA6C2CD8}" type="presParOf" srcId="{64265FF6-FA63-7649-ADF7-C07C1AE43D23}" destId="{8B3D1FA1-C1FC-A449-A9E0-BFD024F1ECC6}" srcOrd="1" destOrd="0" presId="urn:microsoft.com/office/officeart/2005/8/layout/cycle4"/>
    <dgm:cxn modelId="{FAEAF612-449E-2F4E-95CC-7216598CCF8F}" type="presParOf" srcId="{AB446244-1B48-A747-BC70-DCDF717D04CA}" destId="{CCC63134-435C-3649-A869-2F9615CD1D00}" srcOrd="1" destOrd="0" presId="urn:microsoft.com/office/officeart/2005/8/layout/cycle4"/>
    <dgm:cxn modelId="{A86DB123-660E-0E41-9E37-4AE0E5B3ADEA}" type="presParOf" srcId="{CCC63134-435C-3649-A869-2F9615CD1D00}" destId="{CD6B74D2-FE3F-6F43-9753-20D999CD53FF}" srcOrd="0" destOrd="0" presId="urn:microsoft.com/office/officeart/2005/8/layout/cycle4"/>
    <dgm:cxn modelId="{44B7450D-279D-DF47-811E-1D38A4601947}" type="presParOf" srcId="{CCC63134-435C-3649-A869-2F9615CD1D00}" destId="{21280290-1503-7641-BB55-9EC466C2798F}" srcOrd="1" destOrd="0" presId="urn:microsoft.com/office/officeart/2005/8/layout/cycle4"/>
    <dgm:cxn modelId="{03CD67F3-96DD-944F-A6DF-67F77253735E}" type="presParOf" srcId="{AB446244-1B48-A747-BC70-DCDF717D04CA}" destId="{BE6E1026-33CE-1E42-BC0E-9CF8F1B29128}" srcOrd="2" destOrd="0" presId="urn:microsoft.com/office/officeart/2005/8/layout/cycle4"/>
    <dgm:cxn modelId="{FE556622-B2DD-C646-AF78-27199B2E0E2B}" type="presParOf" srcId="{BE6E1026-33CE-1E42-BC0E-9CF8F1B29128}" destId="{2639B0D3-4961-2345-AEDF-EBB5DA18832A}" srcOrd="0" destOrd="0" presId="urn:microsoft.com/office/officeart/2005/8/layout/cycle4"/>
    <dgm:cxn modelId="{7C7CBF7B-E8DC-244B-A8BF-5C275629DBAB}" type="presParOf" srcId="{BE6E1026-33CE-1E42-BC0E-9CF8F1B29128}" destId="{F62694B4-671D-EF4B-BE16-5142E3FCAC87}" srcOrd="1" destOrd="0" presId="urn:microsoft.com/office/officeart/2005/8/layout/cycle4"/>
    <dgm:cxn modelId="{E65570B9-EC05-BE47-B1CA-C901808F7C34}" type="presParOf" srcId="{AB446244-1B48-A747-BC70-DCDF717D04CA}" destId="{D09FB411-C4C3-BE40-9B6A-B133AF83E4BD}" srcOrd="3" destOrd="0" presId="urn:microsoft.com/office/officeart/2005/8/layout/cycle4"/>
    <dgm:cxn modelId="{B44AF4B9-B364-1841-AA5B-BCD0D6D4A15D}" type="presParOf" srcId="{D09FB411-C4C3-BE40-9B6A-B133AF83E4BD}" destId="{73EF7481-CCAA-9045-A399-BB2C31614D61}" srcOrd="0" destOrd="0" presId="urn:microsoft.com/office/officeart/2005/8/layout/cycle4"/>
    <dgm:cxn modelId="{BDEB101D-4146-6244-841A-983DC609732A}" type="presParOf" srcId="{D09FB411-C4C3-BE40-9B6A-B133AF83E4BD}" destId="{6378A2C8-0155-7544-9083-7D7873C20637}" srcOrd="1" destOrd="0" presId="urn:microsoft.com/office/officeart/2005/8/layout/cycle4"/>
    <dgm:cxn modelId="{9E147773-5E0F-3D4A-83B4-64264F28CCC3}" type="presParOf" srcId="{AB446244-1B48-A747-BC70-DCDF717D04CA}" destId="{F087B143-7B25-4049-8CFF-2B35A6486F9A}" srcOrd="4" destOrd="0" presId="urn:microsoft.com/office/officeart/2005/8/layout/cycle4"/>
    <dgm:cxn modelId="{FE22ADE8-4FB1-9D47-AECB-7B78E0A00E8D}" type="presParOf" srcId="{C1B01410-676B-7340-9E7D-67529DBC89D4}" destId="{10585C76-6807-F84F-A726-26722A61AA75}" srcOrd="1" destOrd="0" presId="urn:microsoft.com/office/officeart/2005/8/layout/cycle4"/>
    <dgm:cxn modelId="{2824FAE4-FA5D-864B-98D7-0252B513DE91}" type="presParOf" srcId="{10585C76-6807-F84F-A726-26722A61AA75}" destId="{A48D42DD-7D43-AC4B-9074-67F944C1731F}" srcOrd="0" destOrd="0" presId="urn:microsoft.com/office/officeart/2005/8/layout/cycle4"/>
    <dgm:cxn modelId="{3C931A11-A278-0B4E-AE5F-50FA5D0515EB}" type="presParOf" srcId="{10585C76-6807-F84F-A726-26722A61AA75}" destId="{E586960E-DF22-764F-9E0B-AEA05C6D3E75}" srcOrd="1" destOrd="0" presId="urn:microsoft.com/office/officeart/2005/8/layout/cycle4"/>
    <dgm:cxn modelId="{D76A6971-FA48-034F-9FED-0ADE1D7C3641}" type="presParOf" srcId="{10585C76-6807-F84F-A726-26722A61AA75}" destId="{B931262C-25C8-A24C-9C39-F788A9C155AE}" srcOrd="2" destOrd="0" presId="urn:microsoft.com/office/officeart/2005/8/layout/cycle4"/>
    <dgm:cxn modelId="{88048E24-0807-FA40-99DE-13D469713F52}" type="presParOf" srcId="{10585C76-6807-F84F-A726-26722A61AA75}" destId="{449DC783-8E8A-E749-ADCA-006AE4718332}" srcOrd="3" destOrd="0" presId="urn:microsoft.com/office/officeart/2005/8/layout/cycle4"/>
    <dgm:cxn modelId="{4CD9578F-024E-0241-9B1C-A421EDB249B4}" type="presParOf" srcId="{10585C76-6807-F84F-A726-26722A61AA75}" destId="{2C8BDD21-1DC7-B24C-BCBA-509424539B8E}" srcOrd="4" destOrd="0" presId="urn:microsoft.com/office/officeart/2005/8/layout/cycle4"/>
    <dgm:cxn modelId="{6EBAE597-227D-6746-A84E-CEDD306F59EC}" type="presParOf" srcId="{C1B01410-676B-7340-9E7D-67529DBC89D4}" destId="{40B7CC64-90F1-3C4B-B210-2BD5CED02387}" srcOrd="2" destOrd="0" presId="urn:microsoft.com/office/officeart/2005/8/layout/cycle4"/>
    <dgm:cxn modelId="{D5331727-CF15-8B4E-8E2C-257CB5AB69F8}" type="presParOf" srcId="{C1B01410-676B-7340-9E7D-67529DBC89D4}" destId="{4E6EDB89-2555-054D-A86C-6738FDA9F6C2}" srcOrd="3" destOrd="0" presId="urn:microsoft.com/office/officeart/2005/8/layout/cycle4"/>
  </dgm:cxnLst>
  <dgm:bg>
    <a:noFill/>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08079E-42D9-E94D-BF3F-F5D8C9496096}" type="doc">
      <dgm:prSet loTypeId="urn:microsoft.com/office/officeart/2005/8/layout/radial4" loCatId="" qsTypeId="urn:microsoft.com/office/officeart/2005/8/quickstyle/simple4" qsCatId="simple" csTypeId="urn:microsoft.com/office/officeart/2005/8/colors/accent4_2" csCatId="accent4" phldr="1"/>
      <dgm:spPr/>
      <dgm:t>
        <a:bodyPr/>
        <a:lstStyle/>
        <a:p>
          <a:endParaRPr lang="en-US"/>
        </a:p>
      </dgm:t>
    </dgm:pt>
    <dgm:pt modelId="{406F8A37-BA07-424D-8872-718E72CDF189}">
      <dgm:prSet phldrT="[Text]" custT="1">
        <dgm:style>
          <a:lnRef idx="0">
            <a:schemeClr val="accent4"/>
          </a:lnRef>
          <a:fillRef idx="3">
            <a:schemeClr val="accent4"/>
          </a:fillRef>
          <a:effectRef idx="3">
            <a:schemeClr val="accent4"/>
          </a:effectRef>
          <a:fontRef idx="minor">
            <a:schemeClr val="lt1"/>
          </a:fontRef>
        </dgm:style>
      </dgm:prSet>
      <dgm:spPr>
        <a:solidFill>
          <a:schemeClr val="accent6">
            <a:lumMod val="50000"/>
          </a:schemeClr>
        </a:solidFill>
      </dgm:spPr>
      <dgm:t>
        <a:bodyPr/>
        <a:lstStyle/>
        <a:p>
          <a:r>
            <a:rPr lang="en-US" sz="2000" dirty="0" smtClean="0"/>
            <a:t>VISION AND GOALS</a:t>
          </a:r>
        </a:p>
      </dgm:t>
    </dgm:pt>
    <dgm:pt modelId="{EFC007F0-97D6-0945-AB7F-F5DC7AA02DCA}" type="parTrans" cxnId="{83C07981-EAC0-3649-8F7F-28F012F830CB}">
      <dgm:prSet/>
      <dgm:spPr/>
      <dgm:t>
        <a:bodyPr/>
        <a:lstStyle/>
        <a:p>
          <a:endParaRPr lang="en-US"/>
        </a:p>
      </dgm:t>
    </dgm:pt>
    <dgm:pt modelId="{534FC7DC-957D-714C-9460-5BC9BF3991C3}" type="sibTrans" cxnId="{83C07981-EAC0-3649-8F7F-28F012F830CB}">
      <dgm:prSet/>
      <dgm:spPr/>
      <dgm:t>
        <a:bodyPr/>
        <a:lstStyle/>
        <a:p>
          <a:endParaRPr lang="en-US"/>
        </a:p>
      </dgm:t>
    </dgm:pt>
    <dgm:pt modelId="{B7B601F2-3E66-054C-8D1F-892AEE6576B9}">
      <dgm:prSet phldrT="[Text]">
        <dgm:style>
          <a:lnRef idx="0">
            <a:schemeClr val="accent4"/>
          </a:lnRef>
          <a:fillRef idx="3">
            <a:schemeClr val="accent4"/>
          </a:fillRef>
          <a:effectRef idx="3">
            <a:schemeClr val="accent4"/>
          </a:effectRef>
          <a:fontRef idx="minor">
            <a:schemeClr val="lt1"/>
          </a:fontRef>
        </dgm:style>
      </dgm:prSet>
      <dgm:spPr/>
      <dgm:t>
        <a:bodyPr/>
        <a:lstStyle/>
        <a:p>
          <a:r>
            <a:rPr lang="en-US" dirty="0" smtClean="0"/>
            <a:t>Shared Vision for School and Student Success</a:t>
          </a:r>
        </a:p>
        <a:p>
          <a:r>
            <a:rPr lang="en-US" dirty="0" smtClean="0"/>
            <a:t>1.1</a:t>
          </a:r>
        </a:p>
        <a:p>
          <a:endParaRPr lang="en-US" dirty="0"/>
        </a:p>
      </dgm:t>
    </dgm:pt>
    <dgm:pt modelId="{D59641D7-1207-0040-ABFB-3442A1CE24DC}" type="parTrans" cxnId="{55162D5D-BEDB-B84E-B2EF-3F202145C10D}">
      <dgm:prSet/>
      <dgm:spPr/>
      <dgm:t>
        <a:bodyPr/>
        <a:lstStyle/>
        <a:p>
          <a:endParaRPr lang="en-US"/>
        </a:p>
      </dgm:t>
    </dgm:pt>
    <dgm:pt modelId="{068009FA-D494-084D-A692-45D78BBD3A63}" type="sibTrans" cxnId="{55162D5D-BEDB-B84E-B2EF-3F202145C10D}">
      <dgm:prSet/>
      <dgm:spPr/>
      <dgm:t>
        <a:bodyPr/>
        <a:lstStyle/>
        <a:p>
          <a:endParaRPr lang="en-US"/>
        </a:p>
      </dgm:t>
    </dgm:pt>
    <dgm:pt modelId="{855A444A-7F10-B749-AC49-2A4A81652CB3}">
      <dgm:prSet>
        <dgm:style>
          <a:lnRef idx="0">
            <a:schemeClr val="accent4"/>
          </a:lnRef>
          <a:fillRef idx="3">
            <a:schemeClr val="accent4"/>
          </a:fillRef>
          <a:effectRef idx="3">
            <a:schemeClr val="accent4"/>
          </a:effectRef>
          <a:fontRef idx="minor">
            <a:schemeClr val="lt1"/>
          </a:fontRef>
        </dgm:style>
      </dgm:prSet>
      <dgm:spPr/>
      <dgm:t>
        <a:bodyPr/>
        <a:lstStyle/>
        <a:p>
          <a:r>
            <a:rPr lang="en-US" dirty="0" smtClean="0"/>
            <a:t>Reviewing and Monitoring for School and Student Success</a:t>
          </a:r>
        </a:p>
        <a:p>
          <a:r>
            <a:rPr lang="en-US" dirty="0" smtClean="0"/>
            <a:t>1.2</a:t>
          </a:r>
          <a:endParaRPr lang="en-US" dirty="0"/>
        </a:p>
      </dgm:t>
    </dgm:pt>
    <dgm:pt modelId="{BCEBDF0D-841B-C740-ABAA-AA897BD794A5}" type="parTrans" cxnId="{26D63A3C-BD3B-9F48-A899-31F1CAFDAA54}">
      <dgm:prSet/>
      <dgm:spPr/>
      <dgm:t>
        <a:bodyPr/>
        <a:lstStyle/>
        <a:p>
          <a:endParaRPr lang="en-US"/>
        </a:p>
      </dgm:t>
    </dgm:pt>
    <dgm:pt modelId="{B1814A70-A112-5544-A990-E7B0B35BBD09}" type="sibTrans" cxnId="{26D63A3C-BD3B-9F48-A899-31F1CAFDAA54}">
      <dgm:prSet/>
      <dgm:spPr/>
      <dgm:t>
        <a:bodyPr/>
        <a:lstStyle/>
        <a:p>
          <a:endParaRPr lang="en-US"/>
        </a:p>
      </dgm:t>
    </dgm:pt>
    <dgm:pt modelId="{FB0053B3-5B46-914E-BAE1-093E5BC71B04}" type="pres">
      <dgm:prSet presAssocID="{0F08079E-42D9-E94D-BF3F-F5D8C9496096}" presName="cycle" presStyleCnt="0">
        <dgm:presLayoutVars>
          <dgm:chMax val="1"/>
          <dgm:dir/>
          <dgm:animLvl val="ctr"/>
          <dgm:resizeHandles val="exact"/>
        </dgm:presLayoutVars>
      </dgm:prSet>
      <dgm:spPr/>
      <dgm:t>
        <a:bodyPr/>
        <a:lstStyle/>
        <a:p>
          <a:endParaRPr lang="en-US"/>
        </a:p>
      </dgm:t>
    </dgm:pt>
    <dgm:pt modelId="{242F69BB-75A3-D24D-B04C-7F7EBFE43D6D}" type="pres">
      <dgm:prSet presAssocID="{406F8A37-BA07-424D-8872-718E72CDF189}" presName="centerShape" presStyleLbl="node0" presStyleIdx="0" presStyleCnt="1" custScaleX="108234" custScaleY="84606" custLinFactNeighborX="1320" custLinFactNeighborY="-1053"/>
      <dgm:spPr/>
      <dgm:t>
        <a:bodyPr/>
        <a:lstStyle/>
        <a:p>
          <a:endParaRPr lang="en-US"/>
        </a:p>
      </dgm:t>
    </dgm:pt>
    <dgm:pt modelId="{55A1050E-C165-6045-8735-A13130712ABD}" type="pres">
      <dgm:prSet presAssocID="{D59641D7-1207-0040-ABFB-3442A1CE24DC}" presName="parTrans" presStyleLbl="bgSibTrans2D1" presStyleIdx="0" presStyleCnt="2" custLinFactNeighborX="6265" custLinFactNeighborY="5868"/>
      <dgm:spPr/>
      <dgm:t>
        <a:bodyPr/>
        <a:lstStyle/>
        <a:p>
          <a:endParaRPr lang="en-US"/>
        </a:p>
      </dgm:t>
    </dgm:pt>
    <dgm:pt modelId="{02E547E0-924F-DD4B-AAA5-C4627F12B062}" type="pres">
      <dgm:prSet presAssocID="{B7B601F2-3E66-054C-8D1F-892AEE6576B9}" presName="node" presStyleLbl="node1" presStyleIdx="0" presStyleCnt="2" custScaleX="84960" custScaleY="84486" custRadScaleRad="97914" custRadScaleInc="555">
        <dgm:presLayoutVars>
          <dgm:bulletEnabled val="1"/>
        </dgm:presLayoutVars>
      </dgm:prSet>
      <dgm:spPr/>
      <dgm:t>
        <a:bodyPr/>
        <a:lstStyle/>
        <a:p>
          <a:endParaRPr lang="en-US"/>
        </a:p>
      </dgm:t>
    </dgm:pt>
    <dgm:pt modelId="{FDB28B85-E3F7-AC49-BAE4-671FEF9285E2}" type="pres">
      <dgm:prSet presAssocID="{BCEBDF0D-841B-C740-ABAA-AA897BD794A5}" presName="parTrans" presStyleLbl="bgSibTrans2D1" presStyleIdx="1" presStyleCnt="2" custLinFactNeighborX="-1025" custLinFactNeighborY="18931"/>
      <dgm:spPr/>
      <dgm:t>
        <a:bodyPr/>
        <a:lstStyle/>
        <a:p>
          <a:endParaRPr lang="en-US"/>
        </a:p>
      </dgm:t>
    </dgm:pt>
    <dgm:pt modelId="{A3FCFD5C-5288-CC4C-877E-D897D3C65875}" type="pres">
      <dgm:prSet presAssocID="{855A444A-7F10-B749-AC49-2A4A81652CB3}" presName="node" presStyleLbl="node1" presStyleIdx="1" presStyleCnt="2" custScaleX="84881" custScaleY="84482" custRadScaleRad="96871" custRadScaleInc="417">
        <dgm:presLayoutVars>
          <dgm:bulletEnabled val="1"/>
        </dgm:presLayoutVars>
      </dgm:prSet>
      <dgm:spPr/>
      <dgm:t>
        <a:bodyPr/>
        <a:lstStyle/>
        <a:p>
          <a:endParaRPr lang="en-US"/>
        </a:p>
      </dgm:t>
    </dgm:pt>
  </dgm:ptLst>
  <dgm:cxnLst>
    <dgm:cxn modelId="{55162D5D-BEDB-B84E-B2EF-3F202145C10D}" srcId="{406F8A37-BA07-424D-8872-718E72CDF189}" destId="{B7B601F2-3E66-054C-8D1F-892AEE6576B9}" srcOrd="0" destOrd="0" parTransId="{D59641D7-1207-0040-ABFB-3442A1CE24DC}" sibTransId="{068009FA-D494-084D-A692-45D78BBD3A63}"/>
    <dgm:cxn modelId="{38BCAFDB-AC6C-2D43-93F3-B01361420D3F}" type="presOf" srcId="{B7B601F2-3E66-054C-8D1F-892AEE6576B9}" destId="{02E547E0-924F-DD4B-AAA5-C4627F12B062}" srcOrd="0" destOrd="0" presId="urn:microsoft.com/office/officeart/2005/8/layout/radial4"/>
    <dgm:cxn modelId="{AF4E96B4-9DE6-574B-A840-4DAAB3034D34}" type="presOf" srcId="{855A444A-7F10-B749-AC49-2A4A81652CB3}" destId="{A3FCFD5C-5288-CC4C-877E-D897D3C65875}" srcOrd="0" destOrd="0" presId="urn:microsoft.com/office/officeart/2005/8/layout/radial4"/>
    <dgm:cxn modelId="{DB0B06A8-FBF7-334F-9BFC-4A08C9D5B721}" type="presOf" srcId="{BCEBDF0D-841B-C740-ABAA-AA897BD794A5}" destId="{FDB28B85-E3F7-AC49-BAE4-671FEF9285E2}" srcOrd="0" destOrd="0" presId="urn:microsoft.com/office/officeart/2005/8/layout/radial4"/>
    <dgm:cxn modelId="{185C3E96-EB30-E34C-B1CB-4866AED0F4C6}" type="presOf" srcId="{0F08079E-42D9-E94D-BF3F-F5D8C9496096}" destId="{FB0053B3-5B46-914E-BAE1-093E5BC71B04}" srcOrd="0" destOrd="0" presId="urn:microsoft.com/office/officeart/2005/8/layout/radial4"/>
    <dgm:cxn modelId="{4972B0EB-1116-9D45-95F7-183A20A46B75}" type="presOf" srcId="{406F8A37-BA07-424D-8872-718E72CDF189}" destId="{242F69BB-75A3-D24D-B04C-7F7EBFE43D6D}" srcOrd="0" destOrd="0" presId="urn:microsoft.com/office/officeart/2005/8/layout/radial4"/>
    <dgm:cxn modelId="{83C07981-EAC0-3649-8F7F-28F012F830CB}" srcId="{0F08079E-42D9-E94D-BF3F-F5D8C9496096}" destId="{406F8A37-BA07-424D-8872-718E72CDF189}" srcOrd="0" destOrd="0" parTransId="{EFC007F0-97D6-0945-AB7F-F5DC7AA02DCA}" sibTransId="{534FC7DC-957D-714C-9460-5BC9BF3991C3}"/>
    <dgm:cxn modelId="{26D63A3C-BD3B-9F48-A899-31F1CAFDAA54}" srcId="{406F8A37-BA07-424D-8872-718E72CDF189}" destId="{855A444A-7F10-B749-AC49-2A4A81652CB3}" srcOrd="1" destOrd="0" parTransId="{BCEBDF0D-841B-C740-ABAA-AA897BD794A5}" sibTransId="{B1814A70-A112-5544-A990-E7B0B35BBD09}"/>
    <dgm:cxn modelId="{7935C9BA-C191-3D45-9084-70C4E320F9D1}" type="presOf" srcId="{D59641D7-1207-0040-ABFB-3442A1CE24DC}" destId="{55A1050E-C165-6045-8735-A13130712ABD}" srcOrd="0" destOrd="0" presId="urn:microsoft.com/office/officeart/2005/8/layout/radial4"/>
    <dgm:cxn modelId="{51BBB492-33F1-414F-BD2A-ADB6AA310AAC}" type="presParOf" srcId="{FB0053B3-5B46-914E-BAE1-093E5BC71B04}" destId="{242F69BB-75A3-D24D-B04C-7F7EBFE43D6D}" srcOrd="0" destOrd="0" presId="urn:microsoft.com/office/officeart/2005/8/layout/radial4"/>
    <dgm:cxn modelId="{24989FE0-9960-004E-AC91-9978F5F45514}" type="presParOf" srcId="{FB0053B3-5B46-914E-BAE1-093E5BC71B04}" destId="{55A1050E-C165-6045-8735-A13130712ABD}" srcOrd="1" destOrd="0" presId="urn:microsoft.com/office/officeart/2005/8/layout/radial4"/>
    <dgm:cxn modelId="{92E701E7-B2CA-C443-9343-7E793DBB34EF}" type="presParOf" srcId="{FB0053B3-5B46-914E-BAE1-093E5BC71B04}" destId="{02E547E0-924F-DD4B-AAA5-C4627F12B062}" srcOrd="2" destOrd="0" presId="urn:microsoft.com/office/officeart/2005/8/layout/radial4"/>
    <dgm:cxn modelId="{3F7EEAA1-C351-FD46-B691-4EBB35F0C704}" type="presParOf" srcId="{FB0053B3-5B46-914E-BAE1-093E5BC71B04}" destId="{FDB28B85-E3F7-AC49-BAE4-671FEF9285E2}" srcOrd="3" destOrd="0" presId="urn:microsoft.com/office/officeart/2005/8/layout/radial4"/>
    <dgm:cxn modelId="{88D25DC4-1552-9A43-8CEB-9AA6EEC8E0E8}" type="presParOf" srcId="{FB0053B3-5B46-914E-BAE1-093E5BC71B04}" destId="{A3FCFD5C-5288-CC4C-877E-D897D3C65875}" srcOrd="4" destOrd="0" presId="urn:microsoft.com/office/officeart/2005/8/layout/radial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F08079E-42D9-E94D-BF3F-F5D8C9496096}" type="doc">
      <dgm:prSet loTypeId="urn:microsoft.com/office/officeart/2005/8/layout/radial4" loCatId="" qsTypeId="urn:microsoft.com/office/officeart/2005/8/quickstyle/simple4" qsCatId="simple" csTypeId="urn:microsoft.com/office/officeart/2005/8/colors/accent4_2" csCatId="accent4" phldr="1"/>
      <dgm:spPr/>
      <dgm:t>
        <a:bodyPr/>
        <a:lstStyle/>
        <a:p>
          <a:endParaRPr lang="en-US"/>
        </a:p>
      </dgm:t>
    </dgm:pt>
    <dgm:pt modelId="{406F8A37-BA07-424D-8872-718E72CDF189}">
      <dgm:prSet phldrT="[Text]" custT="1"/>
      <dgm:spPr>
        <a:solidFill>
          <a:schemeClr val="accent6">
            <a:lumMod val="50000"/>
          </a:schemeClr>
        </a:solidFill>
      </dgm:spPr>
      <dgm:t>
        <a:bodyPr/>
        <a:lstStyle/>
        <a:p>
          <a:r>
            <a:rPr lang="en-US" sz="1800" dirty="0" smtClean="0"/>
            <a:t>INSTRUCTIONAL LEADERSHIP</a:t>
          </a:r>
        </a:p>
        <a:p>
          <a:endParaRPr lang="en-US" sz="1800" dirty="0"/>
        </a:p>
      </dgm:t>
    </dgm:pt>
    <dgm:pt modelId="{EFC007F0-97D6-0945-AB7F-F5DC7AA02DCA}" type="parTrans" cxnId="{83C07981-EAC0-3649-8F7F-28F012F830CB}">
      <dgm:prSet/>
      <dgm:spPr/>
      <dgm:t>
        <a:bodyPr/>
        <a:lstStyle/>
        <a:p>
          <a:endParaRPr lang="en-US"/>
        </a:p>
      </dgm:t>
    </dgm:pt>
    <dgm:pt modelId="{534FC7DC-957D-714C-9460-5BC9BF3991C3}" type="sibTrans" cxnId="{83C07981-EAC0-3649-8F7F-28F012F830CB}">
      <dgm:prSet/>
      <dgm:spPr/>
      <dgm:t>
        <a:bodyPr/>
        <a:lstStyle/>
        <a:p>
          <a:endParaRPr lang="en-US"/>
        </a:p>
      </dgm:t>
    </dgm:pt>
    <dgm:pt modelId="{B7B601F2-3E66-054C-8D1F-892AEE6576B9}">
      <dgm:prSet phldrT="[Text]"/>
      <dgm:spPr/>
      <dgm:t>
        <a:bodyPr/>
        <a:lstStyle/>
        <a:p>
          <a:r>
            <a:rPr lang="en-US" dirty="0" smtClean="0"/>
            <a:t>Effective Use of Data to Support Instruction</a:t>
          </a:r>
        </a:p>
        <a:p>
          <a:r>
            <a:rPr lang="en-US" dirty="0" smtClean="0"/>
            <a:t>2.1</a:t>
          </a:r>
          <a:endParaRPr lang="en-US" dirty="0"/>
        </a:p>
      </dgm:t>
    </dgm:pt>
    <dgm:pt modelId="{D59641D7-1207-0040-ABFB-3442A1CE24DC}" type="parTrans" cxnId="{55162D5D-BEDB-B84E-B2EF-3F202145C10D}">
      <dgm:prSet/>
      <dgm:spPr/>
      <dgm:t>
        <a:bodyPr/>
        <a:lstStyle/>
        <a:p>
          <a:endParaRPr lang="en-US"/>
        </a:p>
      </dgm:t>
    </dgm:pt>
    <dgm:pt modelId="{068009FA-D494-084D-A692-45D78BBD3A63}" type="sibTrans" cxnId="{55162D5D-BEDB-B84E-B2EF-3F202145C10D}">
      <dgm:prSet/>
      <dgm:spPr/>
      <dgm:t>
        <a:bodyPr/>
        <a:lstStyle/>
        <a:p>
          <a:endParaRPr lang="en-US"/>
        </a:p>
      </dgm:t>
    </dgm:pt>
    <dgm:pt modelId="{B32057AE-E7DC-F04B-A235-57BFF8149666}">
      <dgm:prSet phldrT="[Text]"/>
      <dgm:spPr/>
      <dgm:t>
        <a:bodyPr/>
        <a:lstStyle/>
        <a:p>
          <a:r>
            <a:rPr lang="en-US" dirty="0" smtClean="0"/>
            <a:t>Involvement in Curriculum, Instruction, and Assessment</a:t>
          </a:r>
        </a:p>
        <a:p>
          <a:r>
            <a:rPr lang="en-US" dirty="0" smtClean="0"/>
            <a:t>2.2</a:t>
          </a:r>
          <a:endParaRPr lang="en-US" dirty="0"/>
        </a:p>
      </dgm:t>
    </dgm:pt>
    <dgm:pt modelId="{FB3F33E5-A4F5-5446-92F5-38AA4690163B}" type="parTrans" cxnId="{EA9B4C10-502A-8145-8E25-4B8A2DD43AF7}">
      <dgm:prSet/>
      <dgm:spPr/>
      <dgm:t>
        <a:bodyPr/>
        <a:lstStyle/>
        <a:p>
          <a:endParaRPr lang="en-US"/>
        </a:p>
      </dgm:t>
    </dgm:pt>
    <dgm:pt modelId="{B748CD29-395F-044F-875B-98133D28009F}" type="sibTrans" cxnId="{EA9B4C10-502A-8145-8E25-4B8A2DD43AF7}">
      <dgm:prSet/>
      <dgm:spPr/>
      <dgm:t>
        <a:bodyPr/>
        <a:lstStyle/>
        <a:p>
          <a:endParaRPr lang="en-US"/>
        </a:p>
      </dgm:t>
    </dgm:pt>
    <dgm:pt modelId="{4BAF3E3C-8746-4E43-A112-9E95E2AC83FB}">
      <dgm:prSet phldrT="[Text]"/>
      <dgm:spPr/>
      <dgm:t>
        <a:bodyPr/>
        <a:lstStyle/>
        <a:p>
          <a:pPr algn="ctr"/>
          <a:r>
            <a:rPr lang="en-US" dirty="0" smtClean="0"/>
            <a:t>Distributed Leadership</a:t>
          </a:r>
        </a:p>
        <a:p>
          <a:pPr algn="ctr"/>
          <a:r>
            <a:rPr lang="en-US" dirty="0" smtClean="0"/>
            <a:t>2.3</a:t>
          </a:r>
          <a:endParaRPr lang="en-US" dirty="0"/>
        </a:p>
      </dgm:t>
    </dgm:pt>
    <dgm:pt modelId="{59A9E54E-37D9-764D-B348-1AE2FF73487E}" type="parTrans" cxnId="{831E2793-FC11-9D4C-B488-CEF92BD11E41}">
      <dgm:prSet/>
      <dgm:spPr/>
      <dgm:t>
        <a:bodyPr/>
        <a:lstStyle/>
        <a:p>
          <a:endParaRPr lang="en-US"/>
        </a:p>
      </dgm:t>
    </dgm:pt>
    <dgm:pt modelId="{632ECCA7-FAE0-A14A-8CE9-C07A19DDC598}" type="sibTrans" cxnId="{831E2793-FC11-9D4C-B488-CEF92BD11E41}">
      <dgm:prSet/>
      <dgm:spPr/>
      <dgm:t>
        <a:bodyPr/>
        <a:lstStyle/>
        <a:p>
          <a:endParaRPr lang="en-US"/>
        </a:p>
      </dgm:t>
    </dgm:pt>
    <dgm:pt modelId="{E31F6616-B614-624E-8B0A-0569A18004FB}">
      <dgm:prSet/>
      <dgm:spPr/>
      <dgm:t>
        <a:bodyPr/>
        <a:lstStyle/>
        <a:p>
          <a:r>
            <a:rPr lang="en-US" dirty="0" smtClean="0"/>
            <a:t>Monitoring and Evaluating Standards and Content</a:t>
          </a:r>
        </a:p>
        <a:p>
          <a:r>
            <a:rPr lang="en-US" dirty="0" smtClean="0"/>
            <a:t>2.4</a:t>
          </a:r>
          <a:endParaRPr lang="en-US" dirty="0"/>
        </a:p>
      </dgm:t>
    </dgm:pt>
    <dgm:pt modelId="{38B905A4-4904-5346-BF71-14AB357EB310}" type="parTrans" cxnId="{42077E0C-22AC-6442-BEDC-EA704F1BD381}">
      <dgm:prSet/>
      <dgm:spPr/>
      <dgm:t>
        <a:bodyPr/>
        <a:lstStyle/>
        <a:p>
          <a:endParaRPr lang="en-US"/>
        </a:p>
      </dgm:t>
    </dgm:pt>
    <dgm:pt modelId="{8A108F25-CFED-3747-A704-49B7A4FAADE7}" type="sibTrans" cxnId="{42077E0C-22AC-6442-BEDC-EA704F1BD381}">
      <dgm:prSet/>
      <dgm:spPr/>
      <dgm:t>
        <a:bodyPr/>
        <a:lstStyle/>
        <a:p>
          <a:endParaRPr lang="en-US"/>
        </a:p>
      </dgm:t>
    </dgm:pt>
    <dgm:pt modelId="{FDBD4616-D2D4-D946-8D40-4F94BF887C03}">
      <dgm:prSet/>
      <dgm:spPr/>
      <dgm:t>
        <a:bodyPr/>
        <a:lstStyle/>
        <a:p>
          <a:r>
            <a:rPr lang="en-US" dirty="0" smtClean="0"/>
            <a:t>Continuous Improvement</a:t>
          </a:r>
        </a:p>
        <a:p>
          <a:r>
            <a:rPr lang="en-US" dirty="0" smtClean="0"/>
            <a:t>2.5</a:t>
          </a:r>
          <a:endParaRPr lang="en-US" dirty="0"/>
        </a:p>
      </dgm:t>
    </dgm:pt>
    <dgm:pt modelId="{13D40EA8-0B75-7B42-AA35-81498BBF6FEA}" type="parTrans" cxnId="{771B812A-2113-0F4B-B422-4EF6CB754936}">
      <dgm:prSet/>
      <dgm:spPr/>
      <dgm:t>
        <a:bodyPr/>
        <a:lstStyle/>
        <a:p>
          <a:endParaRPr lang="en-US"/>
        </a:p>
      </dgm:t>
    </dgm:pt>
    <dgm:pt modelId="{6C676C9C-25E5-964A-A99D-29D2CD7D0303}" type="sibTrans" cxnId="{771B812A-2113-0F4B-B422-4EF6CB754936}">
      <dgm:prSet/>
      <dgm:spPr/>
      <dgm:t>
        <a:bodyPr/>
        <a:lstStyle/>
        <a:p>
          <a:endParaRPr lang="en-US"/>
        </a:p>
      </dgm:t>
    </dgm:pt>
    <dgm:pt modelId="{FB0053B3-5B46-914E-BAE1-093E5BC71B04}" type="pres">
      <dgm:prSet presAssocID="{0F08079E-42D9-E94D-BF3F-F5D8C9496096}" presName="cycle" presStyleCnt="0">
        <dgm:presLayoutVars>
          <dgm:chMax val="1"/>
          <dgm:dir/>
          <dgm:animLvl val="ctr"/>
          <dgm:resizeHandles val="exact"/>
        </dgm:presLayoutVars>
      </dgm:prSet>
      <dgm:spPr/>
      <dgm:t>
        <a:bodyPr/>
        <a:lstStyle/>
        <a:p>
          <a:endParaRPr lang="en-US"/>
        </a:p>
      </dgm:t>
    </dgm:pt>
    <dgm:pt modelId="{242F69BB-75A3-D24D-B04C-7F7EBFE43D6D}" type="pres">
      <dgm:prSet presAssocID="{406F8A37-BA07-424D-8872-718E72CDF189}" presName="centerShape" presStyleLbl="node0" presStyleIdx="0" presStyleCnt="1" custScaleX="127824"/>
      <dgm:spPr/>
      <dgm:t>
        <a:bodyPr/>
        <a:lstStyle/>
        <a:p>
          <a:endParaRPr lang="en-US"/>
        </a:p>
      </dgm:t>
    </dgm:pt>
    <dgm:pt modelId="{55A1050E-C165-6045-8735-A13130712ABD}" type="pres">
      <dgm:prSet presAssocID="{D59641D7-1207-0040-ABFB-3442A1CE24DC}" presName="parTrans" presStyleLbl="bgSibTrans2D1" presStyleIdx="0" presStyleCnt="5" custLinFactNeighborX="5240"/>
      <dgm:spPr/>
      <dgm:t>
        <a:bodyPr/>
        <a:lstStyle/>
        <a:p>
          <a:endParaRPr lang="en-US"/>
        </a:p>
      </dgm:t>
    </dgm:pt>
    <dgm:pt modelId="{02E547E0-924F-DD4B-AAA5-C4627F12B062}" type="pres">
      <dgm:prSet presAssocID="{B7B601F2-3E66-054C-8D1F-892AEE6576B9}" presName="node" presStyleLbl="node1" presStyleIdx="0" presStyleCnt="5">
        <dgm:presLayoutVars>
          <dgm:bulletEnabled val="1"/>
        </dgm:presLayoutVars>
      </dgm:prSet>
      <dgm:spPr/>
      <dgm:t>
        <a:bodyPr/>
        <a:lstStyle/>
        <a:p>
          <a:endParaRPr lang="en-US"/>
        </a:p>
      </dgm:t>
    </dgm:pt>
    <dgm:pt modelId="{CCD82B3D-8DA3-F941-B109-76FE11AC03C0}" type="pres">
      <dgm:prSet presAssocID="{FB3F33E5-A4F5-5446-92F5-38AA4690163B}" presName="parTrans" presStyleLbl="bgSibTrans2D1" presStyleIdx="1" presStyleCnt="5" custLinFactNeighborX="2724" custLinFactNeighborY="10283"/>
      <dgm:spPr/>
      <dgm:t>
        <a:bodyPr/>
        <a:lstStyle/>
        <a:p>
          <a:endParaRPr lang="en-US"/>
        </a:p>
      </dgm:t>
    </dgm:pt>
    <dgm:pt modelId="{D5066730-D975-B34C-9E98-854A0D229133}" type="pres">
      <dgm:prSet presAssocID="{B32057AE-E7DC-F04B-A235-57BFF8149666}" presName="node" presStyleLbl="node1" presStyleIdx="1" presStyleCnt="5">
        <dgm:presLayoutVars>
          <dgm:bulletEnabled val="1"/>
        </dgm:presLayoutVars>
      </dgm:prSet>
      <dgm:spPr/>
      <dgm:t>
        <a:bodyPr/>
        <a:lstStyle/>
        <a:p>
          <a:endParaRPr lang="en-US"/>
        </a:p>
      </dgm:t>
    </dgm:pt>
    <dgm:pt modelId="{F918C117-ABEC-C842-BF7C-B1881888C054}" type="pres">
      <dgm:prSet presAssocID="{59A9E54E-37D9-764D-B348-1AE2FF73487E}" presName="parTrans" presStyleLbl="bgSibTrans2D1" presStyleIdx="2" presStyleCnt="5" custLinFactNeighborY="12339"/>
      <dgm:spPr/>
      <dgm:t>
        <a:bodyPr/>
        <a:lstStyle/>
        <a:p>
          <a:endParaRPr lang="en-US"/>
        </a:p>
      </dgm:t>
    </dgm:pt>
    <dgm:pt modelId="{8FA6C8D6-3446-2149-BFF8-F51650EE8B7D}" type="pres">
      <dgm:prSet presAssocID="{4BAF3E3C-8746-4E43-A112-9E95E2AC83FB}" presName="node" presStyleLbl="node1" presStyleIdx="2" presStyleCnt="5" custRadScaleRad="101841" custRadScaleInc="4192">
        <dgm:presLayoutVars>
          <dgm:bulletEnabled val="1"/>
        </dgm:presLayoutVars>
      </dgm:prSet>
      <dgm:spPr/>
      <dgm:t>
        <a:bodyPr/>
        <a:lstStyle/>
        <a:p>
          <a:endParaRPr lang="en-US"/>
        </a:p>
      </dgm:t>
    </dgm:pt>
    <dgm:pt modelId="{33EFCE09-1BDE-8444-B093-6C7F9D2E32F8}" type="pres">
      <dgm:prSet presAssocID="{38B905A4-4904-5346-BF71-14AB357EB310}" presName="parTrans" presStyleLbl="bgSibTrans2D1" presStyleIdx="3" presStyleCnt="5" custLinFactNeighborX="2015" custLinFactNeighborY="22622"/>
      <dgm:spPr/>
      <dgm:t>
        <a:bodyPr/>
        <a:lstStyle/>
        <a:p>
          <a:endParaRPr lang="en-US"/>
        </a:p>
      </dgm:t>
    </dgm:pt>
    <dgm:pt modelId="{5206DC58-94BA-124E-B80F-B3F60D9E96A7}" type="pres">
      <dgm:prSet presAssocID="{E31F6616-B614-624E-8B0A-0569A18004FB}" presName="node" presStyleLbl="node1" presStyleIdx="3" presStyleCnt="5">
        <dgm:presLayoutVars>
          <dgm:bulletEnabled val="1"/>
        </dgm:presLayoutVars>
      </dgm:prSet>
      <dgm:spPr/>
      <dgm:t>
        <a:bodyPr/>
        <a:lstStyle/>
        <a:p>
          <a:endParaRPr lang="en-US"/>
        </a:p>
      </dgm:t>
    </dgm:pt>
    <dgm:pt modelId="{00C9B783-34AD-AC45-BC52-81FB6EE2A7B3}" type="pres">
      <dgm:prSet presAssocID="{13D40EA8-0B75-7B42-AA35-81498BBF6FEA}" presName="parTrans" presStyleLbl="bgSibTrans2D1" presStyleIdx="4" presStyleCnt="5" custLinFactNeighborX="-6737" custLinFactNeighborY="4113"/>
      <dgm:spPr/>
      <dgm:t>
        <a:bodyPr/>
        <a:lstStyle/>
        <a:p>
          <a:endParaRPr lang="en-US"/>
        </a:p>
      </dgm:t>
    </dgm:pt>
    <dgm:pt modelId="{8F27AC89-41B4-F846-8D9B-ED1BCB0EA7F9}" type="pres">
      <dgm:prSet presAssocID="{FDBD4616-D2D4-D946-8D40-4F94BF887C03}" presName="node" presStyleLbl="node1" presStyleIdx="4" presStyleCnt="5">
        <dgm:presLayoutVars>
          <dgm:bulletEnabled val="1"/>
        </dgm:presLayoutVars>
      </dgm:prSet>
      <dgm:spPr/>
      <dgm:t>
        <a:bodyPr/>
        <a:lstStyle/>
        <a:p>
          <a:endParaRPr lang="en-US"/>
        </a:p>
      </dgm:t>
    </dgm:pt>
  </dgm:ptLst>
  <dgm:cxnLst>
    <dgm:cxn modelId="{831E2793-FC11-9D4C-B488-CEF92BD11E41}" srcId="{406F8A37-BA07-424D-8872-718E72CDF189}" destId="{4BAF3E3C-8746-4E43-A112-9E95E2AC83FB}" srcOrd="2" destOrd="0" parTransId="{59A9E54E-37D9-764D-B348-1AE2FF73487E}" sibTransId="{632ECCA7-FAE0-A14A-8CE9-C07A19DDC598}"/>
    <dgm:cxn modelId="{218771A7-A392-D944-9435-BF06678F9B5F}" type="presOf" srcId="{38B905A4-4904-5346-BF71-14AB357EB310}" destId="{33EFCE09-1BDE-8444-B093-6C7F9D2E32F8}" srcOrd="0" destOrd="0" presId="urn:microsoft.com/office/officeart/2005/8/layout/radial4"/>
    <dgm:cxn modelId="{73004DB6-8C84-E440-9A87-286695896209}" type="presOf" srcId="{4BAF3E3C-8746-4E43-A112-9E95E2AC83FB}" destId="{8FA6C8D6-3446-2149-BFF8-F51650EE8B7D}" srcOrd="0" destOrd="0" presId="urn:microsoft.com/office/officeart/2005/8/layout/radial4"/>
    <dgm:cxn modelId="{55162D5D-BEDB-B84E-B2EF-3F202145C10D}" srcId="{406F8A37-BA07-424D-8872-718E72CDF189}" destId="{B7B601F2-3E66-054C-8D1F-892AEE6576B9}" srcOrd="0" destOrd="0" parTransId="{D59641D7-1207-0040-ABFB-3442A1CE24DC}" sibTransId="{068009FA-D494-084D-A692-45D78BBD3A63}"/>
    <dgm:cxn modelId="{E59E247D-7E06-AA44-AA4C-95885A299ECE}" type="presOf" srcId="{13D40EA8-0B75-7B42-AA35-81498BBF6FEA}" destId="{00C9B783-34AD-AC45-BC52-81FB6EE2A7B3}" srcOrd="0" destOrd="0" presId="urn:microsoft.com/office/officeart/2005/8/layout/radial4"/>
    <dgm:cxn modelId="{A3B4D19C-462D-2646-9A0C-E3A82BE4782C}" type="presOf" srcId="{B7B601F2-3E66-054C-8D1F-892AEE6576B9}" destId="{02E547E0-924F-DD4B-AAA5-C4627F12B062}" srcOrd="0" destOrd="0" presId="urn:microsoft.com/office/officeart/2005/8/layout/radial4"/>
    <dgm:cxn modelId="{771B812A-2113-0F4B-B422-4EF6CB754936}" srcId="{406F8A37-BA07-424D-8872-718E72CDF189}" destId="{FDBD4616-D2D4-D946-8D40-4F94BF887C03}" srcOrd="4" destOrd="0" parTransId="{13D40EA8-0B75-7B42-AA35-81498BBF6FEA}" sibTransId="{6C676C9C-25E5-964A-A99D-29D2CD7D0303}"/>
    <dgm:cxn modelId="{A25AE54E-C306-DC4A-B98F-989E5462C18E}" type="presOf" srcId="{406F8A37-BA07-424D-8872-718E72CDF189}" destId="{242F69BB-75A3-D24D-B04C-7F7EBFE43D6D}" srcOrd="0" destOrd="0" presId="urn:microsoft.com/office/officeart/2005/8/layout/radial4"/>
    <dgm:cxn modelId="{664DC008-7092-D844-A1DA-196E23F01E30}" type="presOf" srcId="{FDBD4616-D2D4-D946-8D40-4F94BF887C03}" destId="{8F27AC89-41B4-F846-8D9B-ED1BCB0EA7F9}" srcOrd="0" destOrd="0" presId="urn:microsoft.com/office/officeart/2005/8/layout/radial4"/>
    <dgm:cxn modelId="{08A5DFAC-4A8E-B94C-91D0-77E0336DD75E}" type="presOf" srcId="{E31F6616-B614-624E-8B0A-0569A18004FB}" destId="{5206DC58-94BA-124E-B80F-B3F60D9E96A7}" srcOrd="0" destOrd="0" presId="urn:microsoft.com/office/officeart/2005/8/layout/radial4"/>
    <dgm:cxn modelId="{70B61BA0-18BC-0846-A2CF-EC0B5C4F785B}" type="presOf" srcId="{D59641D7-1207-0040-ABFB-3442A1CE24DC}" destId="{55A1050E-C165-6045-8735-A13130712ABD}" srcOrd="0" destOrd="0" presId="urn:microsoft.com/office/officeart/2005/8/layout/radial4"/>
    <dgm:cxn modelId="{8338D9A9-E7CF-7440-88B8-0AB579AD9DBF}" type="presOf" srcId="{59A9E54E-37D9-764D-B348-1AE2FF73487E}" destId="{F918C117-ABEC-C842-BF7C-B1881888C054}" srcOrd="0" destOrd="0" presId="urn:microsoft.com/office/officeart/2005/8/layout/radial4"/>
    <dgm:cxn modelId="{EA9B4C10-502A-8145-8E25-4B8A2DD43AF7}" srcId="{406F8A37-BA07-424D-8872-718E72CDF189}" destId="{B32057AE-E7DC-F04B-A235-57BFF8149666}" srcOrd="1" destOrd="0" parTransId="{FB3F33E5-A4F5-5446-92F5-38AA4690163B}" sibTransId="{B748CD29-395F-044F-875B-98133D28009F}"/>
    <dgm:cxn modelId="{78DB3DC3-C269-7346-A8CD-C927E0897B5C}" type="presOf" srcId="{B32057AE-E7DC-F04B-A235-57BFF8149666}" destId="{D5066730-D975-B34C-9E98-854A0D229133}" srcOrd="0" destOrd="0" presId="urn:microsoft.com/office/officeart/2005/8/layout/radial4"/>
    <dgm:cxn modelId="{42077E0C-22AC-6442-BEDC-EA704F1BD381}" srcId="{406F8A37-BA07-424D-8872-718E72CDF189}" destId="{E31F6616-B614-624E-8B0A-0569A18004FB}" srcOrd="3" destOrd="0" parTransId="{38B905A4-4904-5346-BF71-14AB357EB310}" sibTransId="{8A108F25-CFED-3747-A704-49B7A4FAADE7}"/>
    <dgm:cxn modelId="{EB4F601D-ED43-1845-B0F7-EE8D251C9C89}" type="presOf" srcId="{FB3F33E5-A4F5-5446-92F5-38AA4690163B}" destId="{CCD82B3D-8DA3-F941-B109-76FE11AC03C0}" srcOrd="0" destOrd="0" presId="urn:microsoft.com/office/officeart/2005/8/layout/radial4"/>
    <dgm:cxn modelId="{83C07981-EAC0-3649-8F7F-28F012F830CB}" srcId="{0F08079E-42D9-E94D-BF3F-F5D8C9496096}" destId="{406F8A37-BA07-424D-8872-718E72CDF189}" srcOrd="0" destOrd="0" parTransId="{EFC007F0-97D6-0945-AB7F-F5DC7AA02DCA}" sibTransId="{534FC7DC-957D-714C-9460-5BC9BF3991C3}"/>
    <dgm:cxn modelId="{5CD04E8F-28F6-A742-AEC1-AB45255D92B5}" type="presOf" srcId="{0F08079E-42D9-E94D-BF3F-F5D8C9496096}" destId="{FB0053B3-5B46-914E-BAE1-093E5BC71B04}" srcOrd="0" destOrd="0" presId="urn:microsoft.com/office/officeart/2005/8/layout/radial4"/>
    <dgm:cxn modelId="{264DB66D-6F85-2D4E-B881-4512BF9D0422}" type="presParOf" srcId="{FB0053B3-5B46-914E-BAE1-093E5BC71B04}" destId="{242F69BB-75A3-D24D-B04C-7F7EBFE43D6D}" srcOrd="0" destOrd="0" presId="urn:microsoft.com/office/officeart/2005/8/layout/radial4"/>
    <dgm:cxn modelId="{5329FAA6-7CBB-B742-83C9-D4682902FA7B}" type="presParOf" srcId="{FB0053B3-5B46-914E-BAE1-093E5BC71B04}" destId="{55A1050E-C165-6045-8735-A13130712ABD}" srcOrd="1" destOrd="0" presId="urn:microsoft.com/office/officeart/2005/8/layout/radial4"/>
    <dgm:cxn modelId="{A68E7125-DEB2-F344-A1B0-1BAA6B37531C}" type="presParOf" srcId="{FB0053B3-5B46-914E-BAE1-093E5BC71B04}" destId="{02E547E0-924F-DD4B-AAA5-C4627F12B062}" srcOrd="2" destOrd="0" presId="urn:microsoft.com/office/officeart/2005/8/layout/radial4"/>
    <dgm:cxn modelId="{C92D5D32-29C6-814B-8461-0A46F5C97A0B}" type="presParOf" srcId="{FB0053B3-5B46-914E-BAE1-093E5BC71B04}" destId="{CCD82B3D-8DA3-F941-B109-76FE11AC03C0}" srcOrd="3" destOrd="0" presId="urn:microsoft.com/office/officeart/2005/8/layout/radial4"/>
    <dgm:cxn modelId="{5B6A750C-332A-5649-B49B-8616D1B4BE89}" type="presParOf" srcId="{FB0053B3-5B46-914E-BAE1-093E5BC71B04}" destId="{D5066730-D975-B34C-9E98-854A0D229133}" srcOrd="4" destOrd="0" presId="urn:microsoft.com/office/officeart/2005/8/layout/radial4"/>
    <dgm:cxn modelId="{765AE2EB-41B5-524C-8E8B-F3E2927D834B}" type="presParOf" srcId="{FB0053B3-5B46-914E-BAE1-093E5BC71B04}" destId="{F918C117-ABEC-C842-BF7C-B1881888C054}" srcOrd="5" destOrd="0" presId="urn:microsoft.com/office/officeart/2005/8/layout/radial4"/>
    <dgm:cxn modelId="{81D30477-87E1-6D49-A118-5B05BE147616}" type="presParOf" srcId="{FB0053B3-5B46-914E-BAE1-093E5BC71B04}" destId="{8FA6C8D6-3446-2149-BFF8-F51650EE8B7D}" srcOrd="6" destOrd="0" presId="urn:microsoft.com/office/officeart/2005/8/layout/radial4"/>
    <dgm:cxn modelId="{D9A75FF6-72A0-7C45-B8D7-C2593B39A837}" type="presParOf" srcId="{FB0053B3-5B46-914E-BAE1-093E5BC71B04}" destId="{33EFCE09-1BDE-8444-B093-6C7F9D2E32F8}" srcOrd="7" destOrd="0" presId="urn:microsoft.com/office/officeart/2005/8/layout/radial4"/>
    <dgm:cxn modelId="{EED3DB60-2E55-074A-BEB8-58B68E668FE5}" type="presParOf" srcId="{FB0053B3-5B46-914E-BAE1-093E5BC71B04}" destId="{5206DC58-94BA-124E-B80F-B3F60D9E96A7}" srcOrd="8" destOrd="0" presId="urn:microsoft.com/office/officeart/2005/8/layout/radial4"/>
    <dgm:cxn modelId="{337A5234-D241-2F49-89A3-4500B5664D52}" type="presParOf" srcId="{FB0053B3-5B46-914E-BAE1-093E5BC71B04}" destId="{00C9B783-34AD-AC45-BC52-81FB6EE2A7B3}" srcOrd="9" destOrd="0" presId="urn:microsoft.com/office/officeart/2005/8/layout/radial4"/>
    <dgm:cxn modelId="{A3A9059A-50DF-6143-A327-4E6388564EE9}" type="presParOf" srcId="{FB0053B3-5B46-914E-BAE1-093E5BC71B04}" destId="{8F27AC89-41B4-F846-8D9B-ED1BCB0EA7F9}" srcOrd="10" destOrd="0" presId="urn:microsoft.com/office/officeart/2005/8/layout/radial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F08079E-42D9-E94D-BF3F-F5D8C9496096}" type="doc">
      <dgm:prSet loTypeId="urn:microsoft.com/office/officeart/2005/8/layout/radial4" loCatId="" qsTypeId="urn:microsoft.com/office/officeart/2005/8/quickstyle/simple4" qsCatId="simple" csTypeId="urn:microsoft.com/office/officeart/2005/8/colors/accent4_2" csCatId="accent4" phldr="1"/>
      <dgm:spPr/>
      <dgm:t>
        <a:bodyPr/>
        <a:lstStyle/>
        <a:p>
          <a:endParaRPr lang="en-US"/>
        </a:p>
      </dgm:t>
    </dgm:pt>
    <dgm:pt modelId="{406F8A37-BA07-424D-8872-718E72CDF189}">
      <dgm:prSet phldrT="[Text]">
        <dgm:style>
          <a:lnRef idx="0">
            <a:schemeClr val="accent4"/>
          </a:lnRef>
          <a:fillRef idx="3">
            <a:schemeClr val="accent4"/>
          </a:fillRef>
          <a:effectRef idx="3">
            <a:schemeClr val="accent4"/>
          </a:effectRef>
          <a:fontRef idx="minor">
            <a:schemeClr val="lt1"/>
          </a:fontRef>
        </dgm:style>
      </dgm:prSet>
      <dgm:spPr>
        <a:solidFill>
          <a:schemeClr val="accent6">
            <a:lumMod val="50000"/>
          </a:schemeClr>
        </a:solidFill>
      </dgm:spPr>
      <dgm:t>
        <a:bodyPr/>
        <a:lstStyle/>
        <a:p>
          <a:r>
            <a:rPr lang="en-US" dirty="0" smtClean="0"/>
            <a:t>SCHOOL OPERATIONS AND RESOURCES</a:t>
          </a:r>
        </a:p>
        <a:p>
          <a:endParaRPr lang="en-US" dirty="0"/>
        </a:p>
      </dgm:t>
    </dgm:pt>
    <dgm:pt modelId="{EFC007F0-97D6-0945-AB7F-F5DC7AA02DCA}" type="parTrans" cxnId="{83C07981-EAC0-3649-8F7F-28F012F830CB}">
      <dgm:prSet/>
      <dgm:spPr/>
      <dgm:t>
        <a:bodyPr/>
        <a:lstStyle/>
        <a:p>
          <a:endParaRPr lang="en-US"/>
        </a:p>
      </dgm:t>
    </dgm:pt>
    <dgm:pt modelId="{534FC7DC-957D-714C-9460-5BC9BF3991C3}" type="sibTrans" cxnId="{83C07981-EAC0-3649-8F7F-28F012F830CB}">
      <dgm:prSet/>
      <dgm:spPr/>
      <dgm:t>
        <a:bodyPr/>
        <a:lstStyle/>
        <a:p>
          <a:endParaRPr lang="en-US"/>
        </a:p>
      </dgm:t>
    </dgm:pt>
    <dgm:pt modelId="{B7B601F2-3E66-054C-8D1F-892AEE6576B9}">
      <dgm:prSet phldrT="[Text]">
        <dgm:style>
          <a:lnRef idx="0">
            <a:schemeClr val="accent4"/>
          </a:lnRef>
          <a:fillRef idx="3">
            <a:schemeClr val="accent4"/>
          </a:fillRef>
          <a:effectRef idx="3">
            <a:schemeClr val="accent4"/>
          </a:effectRef>
          <a:fontRef idx="minor">
            <a:schemeClr val="lt1"/>
          </a:fontRef>
        </dgm:style>
      </dgm:prSet>
      <dgm:spPr/>
      <dgm:t>
        <a:bodyPr/>
        <a:lstStyle/>
        <a:p>
          <a:r>
            <a:rPr lang="en-US" dirty="0" smtClean="0"/>
            <a:t>Operational Procedures</a:t>
          </a:r>
        </a:p>
        <a:p>
          <a:r>
            <a:rPr lang="en-US" dirty="0" smtClean="0"/>
            <a:t>3.1</a:t>
          </a:r>
          <a:endParaRPr lang="en-US" dirty="0"/>
        </a:p>
      </dgm:t>
    </dgm:pt>
    <dgm:pt modelId="{D59641D7-1207-0040-ABFB-3442A1CE24DC}" type="parTrans" cxnId="{55162D5D-BEDB-B84E-B2EF-3F202145C10D}">
      <dgm:prSet/>
      <dgm:spPr/>
      <dgm:t>
        <a:bodyPr/>
        <a:lstStyle/>
        <a:p>
          <a:endParaRPr lang="en-US"/>
        </a:p>
      </dgm:t>
    </dgm:pt>
    <dgm:pt modelId="{068009FA-D494-084D-A692-45D78BBD3A63}" type="sibTrans" cxnId="{55162D5D-BEDB-B84E-B2EF-3F202145C10D}">
      <dgm:prSet/>
      <dgm:spPr/>
      <dgm:t>
        <a:bodyPr/>
        <a:lstStyle/>
        <a:p>
          <a:endParaRPr lang="en-US"/>
        </a:p>
      </dgm:t>
    </dgm:pt>
    <dgm:pt modelId="{B32057AE-E7DC-F04B-A235-57BFF8149666}">
      <dgm:prSet phldrT="[Text]">
        <dgm:style>
          <a:lnRef idx="0">
            <a:schemeClr val="accent4"/>
          </a:lnRef>
          <a:fillRef idx="3">
            <a:schemeClr val="accent4"/>
          </a:fillRef>
          <a:effectRef idx="3">
            <a:schemeClr val="accent4"/>
          </a:effectRef>
          <a:fontRef idx="minor">
            <a:schemeClr val="lt1"/>
          </a:fontRef>
        </dgm:style>
      </dgm:prSet>
      <dgm:spPr/>
      <dgm:t>
        <a:bodyPr/>
        <a:lstStyle/>
        <a:p>
          <a:r>
            <a:rPr lang="en-US" dirty="0" smtClean="0"/>
            <a:t>Shared Leadership</a:t>
          </a:r>
        </a:p>
        <a:p>
          <a:r>
            <a:rPr lang="en-US" dirty="0" smtClean="0"/>
            <a:t>3.2</a:t>
          </a:r>
          <a:endParaRPr lang="en-US" dirty="0"/>
        </a:p>
      </dgm:t>
    </dgm:pt>
    <dgm:pt modelId="{FB3F33E5-A4F5-5446-92F5-38AA4690163B}" type="parTrans" cxnId="{EA9B4C10-502A-8145-8E25-4B8A2DD43AF7}">
      <dgm:prSet/>
      <dgm:spPr/>
      <dgm:t>
        <a:bodyPr/>
        <a:lstStyle/>
        <a:p>
          <a:endParaRPr lang="en-US"/>
        </a:p>
      </dgm:t>
    </dgm:pt>
    <dgm:pt modelId="{B748CD29-395F-044F-875B-98133D28009F}" type="sibTrans" cxnId="{EA9B4C10-502A-8145-8E25-4B8A2DD43AF7}">
      <dgm:prSet/>
      <dgm:spPr/>
      <dgm:t>
        <a:bodyPr/>
        <a:lstStyle/>
        <a:p>
          <a:endParaRPr lang="en-US"/>
        </a:p>
      </dgm:t>
    </dgm:pt>
    <dgm:pt modelId="{4BAF3E3C-8746-4E43-A112-9E95E2AC83FB}">
      <dgm:prSet phldrT="[Text]">
        <dgm:style>
          <a:lnRef idx="0">
            <a:schemeClr val="accent4"/>
          </a:lnRef>
          <a:fillRef idx="3">
            <a:schemeClr val="accent4"/>
          </a:fillRef>
          <a:effectRef idx="3">
            <a:schemeClr val="accent4"/>
          </a:effectRef>
          <a:fontRef idx="minor">
            <a:schemeClr val="lt1"/>
          </a:fontRef>
        </dgm:style>
      </dgm:prSet>
      <dgm:spPr/>
      <dgm:t>
        <a:bodyPr/>
        <a:lstStyle/>
        <a:p>
          <a:r>
            <a:rPr lang="en-US" dirty="0" smtClean="0"/>
            <a:t>High Quality Teachers</a:t>
          </a:r>
        </a:p>
        <a:p>
          <a:r>
            <a:rPr lang="en-US" dirty="0" smtClean="0"/>
            <a:t>3.3</a:t>
          </a:r>
          <a:endParaRPr lang="en-US" dirty="0"/>
        </a:p>
      </dgm:t>
    </dgm:pt>
    <dgm:pt modelId="{59A9E54E-37D9-764D-B348-1AE2FF73487E}" type="parTrans" cxnId="{831E2793-FC11-9D4C-B488-CEF92BD11E41}">
      <dgm:prSet/>
      <dgm:spPr/>
      <dgm:t>
        <a:bodyPr/>
        <a:lstStyle/>
        <a:p>
          <a:endParaRPr lang="en-US"/>
        </a:p>
      </dgm:t>
    </dgm:pt>
    <dgm:pt modelId="{632ECCA7-FAE0-A14A-8CE9-C07A19DDC598}" type="sibTrans" cxnId="{831E2793-FC11-9D4C-B488-CEF92BD11E41}">
      <dgm:prSet/>
      <dgm:spPr/>
      <dgm:t>
        <a:bodyPr/>
        <a:lstStyle/>
        <a:p>
          <a:endParaRPr lang="en-US"/>
        </a:p>
      </dgm:t>
    </dgm:pt>
    <dgm:pt modelId="{E31F6616-B614-624E-8B0A-0569A18004FB}">
      <dgm:prSet>
        <dgm:style>
          <a:lnRef idx="0">
            <a:schemeClr val="accent4"/>
          </a:lnRef>
          <a:fillRef idx="3">
            <a:schemeClr val="accent4"/>
          </a:fillRef>
          <a:effectRef idx="3">
            <a:schemeClr val="accent4"/>
          </a:effectRef>
          <a:fontRef idx="minor">
            <a:schemeClr val="lt1"/>
          </a:fontRef>
        </dgm:style>
      </dgm:prSet>
      <dgm:spPr/>
      <dgm:t>
        <a:bodyPr/>
        <a:lstStyle/>
        <a:p>
          <a:r>
            <a:rPr lang="en-US" dirty="0" smtClean="0"/>
            <a:t>Challenges and Opportunities</a:t>
          </a:r>
        </a:p>
        <a:p>
          <a:r>
            <a:rPr lang="en-US" dirty="0" smtClean="0"/>
            <a:t>3.4</a:t>
          </a:r>
          <a:endParaRPr lang="en-US" dirty="0"/>
        </a:p>
      </dgm:t>
    </dgm:pt>
    <dgm:pt modelId="{38B905A4-4904-5346-BF71-14AB357EB310}" type="parTrans" cxnId="{42077E0C-22AC-6442-BEDC-EA704F1BD381}">
      <dgm:prSet/>
      <dgm:spPr/>
      <dgm:t>
        <a:bodyPr/>
        <a:lstStyle/>
        <a:p>
          <a:endParaRPr lang="en-US"/>
        </a:p>
      </dgm:t>
    </dgm:pt>
    <dgm:pt modelId="{8A108F25-CFED-3747-A704-49B7A4FAADE7}" type="sibTrans" cxnId="{42077E0C-22AC-6442-BEDC-EA704F1BD381}">
      <dgm:prSet/>
      <dgm:spPr/>
      <dgm:t>
        <a:bodyPr/>
        <a:lstStyle/>
        <a:p>
          <a:endParaRPr lang="en-US"/>
        </a:p>
      </dgm:t>
    </dgm:pt>
    <dgm:pt modelId="{FB0053B3-5B46-914E-BAE1-093E5BC71B04}" type="pres">
      <dgm:prSet presAssocID="{0F08079E-42D9-E94D-BF3F-F5D8C9496096}" presName="cycle" presStyleCnt="0">
        <dgm:presLayoutVars>
          <dgm:chMax val="1"/>
          <dgm:dir/>
          <dgm:animLvl val="ctr"/>
          <dgm:resizeHandles val="exact"/>
        </dgm:presLayoutVars>
      </dgm:prSet>
      <dgm:spPr/>
      <dgm:t>
        <a:bodyPr/>
        <a:lstStyle/>
        <a:p>
          <a:endParaRPr lang="en-US"/>
        </a:p>
      </dgm:t>
    </dgm:pt>
    <dgm:pt modelId="{242F69BB-75A3-D24D-B04C-7F7EBFE43D6D}" type="pres">
      <dgm:prSet presAssocID="{406F8A37-BA07-424D-8872-718E72CDF189}" presName="centerShape" presStyleLbl="node0" presStyleIdx="0" presStyleCnt="1" custScaleX="121321" custScaleY="94892" custLinFactNeighborY="-3263"/>
      <dgm:spPr/>
      <dgm:t>
        <a:bodyPr/>
        <a:lstStyle/>
        <a:p>
          <a:endParaRPr lang="en-US"/>
        </a:p>
      </dgm:t>
    </dgm:pt>
    <dgm:pt modelId="{55A1050E-C165-6045-8735-A13130712ABD}" type="pres">
      <dgm:prSet presAssocID="{D59641D7-1207-0040-ABFB-3442A1CE24DC}" presName="parTrans" presStyleLbl="bgSibTrans2D1" presStyleIdx="0" presStyleCnt="4" custLinFactNeighborX="4390" custLinFactNeighborY="3903"/>
      <dgm:spPr/>
      <dgm:t>
        <a:bodyPr/>
        <a:lstStyle/>
        <a:p>
          <a:endParaRPr lang="en-US"/>
        </a:p>
      </dgm:t>
    </dgm:pt>
    <dgm:pt modelId="{02E547E0-924F-DD4B-AAA5-C4627F12B062}" type="pres">
      <dgm:prSet presAssocID="{B7B601F2-3E66-054C-8D1F-892AEE6576B9}" presName="node" presStyleLbl="node1" presStyleIdx="0" presStyleCnt="4" custScaleX="94943" custScaleY="94730">
        <dgm:presLayoutVars>
          <dgm:bulletEnabled val="1"/>
        </dgm:presLayoutVars>
      </dgm:prSet>
      <dgm:spPr/>
      <dgm:t>
        <a:bodyPr/>
        <a:lstStyle/>
        <a:p>
          <a:endParaRPr lang="en-US"/>
        </a:p>
      </dgm:t>
    </dgm:pt>
    <dgm:pt modelId="{CCD82B3D-8DA3-F941-B109-76FE11AC03C0}" type="pres">
      <dgm:prSet presAssocID="{FB3F33E5-A4F5-5446-92F5-38AA4690163B}" presName="parTrans" presStyleLbl="bgSibTrans2D1" presStyleIdx="1" presStyleCnt="4" custLinFactNeighborY="11708"/>
      <dgm:spPr/>
      <dgm:t>
        <a:bodyPr/>
        <a:lstStyle/>
        <a:p>
          <a:endParaRPr lang="en-US"/>
        </a:p>
      </dgm:t>
    </dgm:pt>
    <dgm:pt modelId="{D5066730-D975-B34C-9E98-854A0D229133}" type="pres">
      <dgm:prSet presAssocID="{B32057AE-E7DC-F04B-A235-57BFF8149666}" presName="node" presStyleLbl="node1" presStyleIdx="1" presStyleCnt="4" custScaleX="94943" custScaleY="94730">
        <dgm:presLayoutVars>
          <dgm:bulletEnabled val="1"/>
        </dgm:presLayoutVars>
      </dgm:prSet>
      <dgm:spPr/>
      <dgm:t>
        <a:bodyPr/>
        <a:lstStyle/>
        <a:p>
          <a:endParaRPr lang="en-US"/>
        </a:p>
      </dgm:t>
    </dgm:pt>
    <dgm:pt modelId="{F918C117-ABEC-C842-BF7C-B1881888C054}" type="pres">
      <dgm:prSet presAssocID="{59A9E54E-37D9-764D-B348-1AE2FF73487E}" presName="parTrans" presStyleLbl="bgSibTrans2D1" presStyleIdx="2" presStyleCnt="4" custLinFactNeighborX="-3474" custLinFactNeighborY="9756"/>
      <dgm:spPr/>
      <dgm:t>
        <a:bodyPr/>
        <a:lstStyle/>
        <a:p>
          <a:endParaRPr lang="en-US"/>
        </a:p>
      </dgm:t>
    </dgm:pt>
    <dgm:pt modelId="{8FA6C8D6-3446-2149-BFF8-F51650EE8B7D}" type="pres">
      <dgm:prSet presAssocID="{4BAF3E3C-8746-4E43-A112-9E95E2AC83FB}" presName="node" presStyleLbl="node1" presStyleIdx="2" presStyleCnt="4" custScaleX="94943" custScaleY="94730">
        <dgm:presLayoutVars>
          <dgm:bulletEnabled val="1"/>
        </dgm:presLayoutVars>
      </dgm:prSet>
      <dgm:spPr/>
      <dgm:t>
        <a:bodyPr/>
        <a:lstStyle/>
        <a:p>
          <a:endParaRPr lang="en-US"/>
        </a:p>
      </dgm:t>
    </dgm:pt>
    <dgm:pt modelId="{33EFCE09-1BDE-8444-B093-6C7F9D2E32F8}" type="pres">
      <dgm:prSet presAssocID="{38B905A4-4904-5346-BF71-14AB357EB310}" presName="parTrans" presStyleLbl="bgSibTrans2D1" presStyleIdx="3" presStyleCnt="4" custLinFactNeighborX="-5122" custLinFactNeighborY="7805"/>
      <dgm:spPr/>
      <dgm:t>
        <a:bodyPr/>
        <a:lstStyle/>
        <a:p>
          <a:endParaRPr lang="en-US"/>
        </a:p>
      </dgm:t>
    </dgm:pt>
    <dgm:pt modelId="{5206DC58-94BA-124E-B80F-B3F60D9E96A7}" type="pres">
      <dgm:prSet presAssocID="{E31F6616-B614-624E-8B0A-0569A18004FB}" presName="node" presStyleLbl="node1" presStyleIdx="3" presStyleCnt="4" custScaleX="94943" custScaleY="94730">
        <dgm:presLayoutVars>
          <dgm:bulletEnabled val="1"/>
        </dgm:presLayoutVars>
      </dgm:prSet>
      <dgm:spPr/>
      <dgm:t>
        <a:bodyPr/>
        <a:lstStyle/>
        <a:p>
          <a:endParaRPr lang="en-US"/>
        </a:p>
      </dgm:t>
    </dgm:pt>
  </dgm:ptLst>
  <dgm:cxnLst>
    <dgm:cxn modelId="{831E2793-FC11-9D4C-B488-CEF92BD11E41}" srcId="{406F8A37-BA07-424D-8872-718E72CDF189}" destId="{4BAF3E3C-8746-4E43-A112-9E95E2AC83FB}" srcOrd="2" destOrd="0" parTransId="{59A9E54E-37D9-764D-B348-1AE2FF73487E}" sibTransId="{632ECCA7-FAE0-A14A-8CE9-C07A19DDC598}"/>
    <dgm:cxn modelId="{DA7A792F-430C-124E-B52A-415EB0E540C0}" type="presOf" srcId="{38B905A4-4904-5346-BF71-14AB357EB310}" destId="{33EFCE09-1BDE-8444-B093-6C7F9D2E32F8}" srcOrd="0" destOrd="0" presId="urn:microsoft.com/office/officeart/2005/8/layout/radial4"/>
    <dgm:cxn modelId="{BC03D72A-A78B-9A4C-9BA5-1BE1A21E3EB0}" type="presOf" srcId="{59A9E54E-37D9-764D-B348-1AE2FF73487E}" destId="{F918C117-ABEC-C842-BF7C-B1881888C054}" srcOrd="0" destOrd="0" presId="urn:microsoft.com/office/officeart/2005/8/layout/radial4"/>
    <dgm:cxn modelId="{55162D5D-BEDB-B84E-B2EF-3F202145C10D}" srcId="{406F8A37-BA07-424D-8872-718E72CDF189}" destId="{B7B601F2-3E66-054C-8D1F-892AEE6576B9}" srcOrd="0" destOrd="0" parTransId="{D59641D7-1207-0040-ABFB-3442A1CE24DC}" sibTransId="{068009FA-D494-084D-A692-45D78BBD3A63}"/>
    <dgm:cxn modelId="{1C51B46A-AF73-F34A-B2D9-87B36A9EBF86}" type="presOf" srcId="{FB3F33E5-A4F5-5446-92F5-38AA4690163B}" destId="{CCD82B3D-8DA3-F941-B109-76FE11AC03C0}" srcOrd="0" destOrd="0" presId="urn:microsoft.com/office/officeart/2005/8/layout/radial4"/>
    <dgm:cxn modelId="{89632F06-AF25-CA4E-89D2-1DB4D4D225B7}" type="presOf" srcId="{406F8A37-BA07-424D-8872-718E72CDF189}" destId="{242F69BB-75A3-D24D-B04C-7F7EBFE43D6D}" srcOrd="0" destOrd="0" presId="urn:microsoft.com/office/officeart/2005/8/layout/radial4"/>
    <dgm:cxn modelId="{EA9B4C10-502A-8145-8E25-4B8A2DD43AF7}" srcId="{406F8A37-BA07-424D-8872-718E72CDF189}" destId="{B32057AE-E7DC-F04B-A235-57BFF8149666}" srcOrd="1" destOrd="0" parTransId="{FB3F33E5-A4F5-5446-92F5-38AA4690163B}" sibTransId="{B748CD29-395F-044F-875B-98133D28009F}"/>
    <dgm:cxn modelId="{55FD2A2C-E316-D949-8419-DC7D85A99BCA}" type="presOf" srcId="{B32057AE-E7DC-F04B-A235-57BFF8149666}" destId="{D5066730-D975-B34C-9E98-854A0D229133}" srcOrd="0" destOrd="0" presId="urn:microsoft.com/office/officeart/2005/8/layout/radial4"/>
    <dgm:cxn modelId="{407FCEC0-D9C3-5141-B4BC-76D3D6028ADB}" type="presOf" srcId="{0F08079E-42D9-E94D-BF3F-F5D8C9496096}" destId="{FB0053B3-5B46-914E-BAE1-093E5BC71B04}" srcOrd="0" destOrd="0" presId="urn:microsoft.com/office/officeart/2005/8/layout/radial4"/>
    <dgm:cxn modelId="{42077E0C-22AC-6442-BEDC-EA704F1BD381}" srcId="{406F8A37-BA07-424D-8872-718E72CDF189}" destId="{E31F6616-B614-624E-8B0A-0569A18004FB}" srcOrd="3" destOrd="0" parTransId="{38B905A4-4904-5346-BF71-14AB357EB310}" sibTransId="{8A108F25-CFED-3747-A704-49B7A4FAADE7}"/>
    <dgm:cxn modelId="{AB092516-DB3E-2D44-A46D-9C7FB2FF7706}" type="presOf" srcId="{E31F6616-B614-624E-8B0A-0569A18004FB}" destId="{5206DC58-94BA-124E-B80F-B3F60D9E96A7}" srcOrd="0" destOrd="0" presId="urn:microsoft.com/office/officeart/2005/8/layout/radial4"/>
    <dgm:cxn modelId="{83C07981-EAC0-3649-8F7F-28F012F830CB}" srcId="{0F08079E-42D9-E94D-BF3F-F5D8C9496096}" destId="{406F8A37-BA07-424D-8872-718E72CDF189}" srcOrd="0" destOrd="0" parTransId="{EFC007F0-97D6-0945-AB7F-F5DC7AA02DCA}" sibTransId="{534FC7DC-957D-714C-9460-5BC9BF3991C3}"/>
    <dgm:cxn modelId="{C0583E8E-F116-3D41-A25D-EFF658920CD9}" type="presOf" srcId="{B7B601F2-3E66-054C-8D1F-892AEE6576B9}" destId="{02E547E0-924F-DD4B-AAA5-C4627F12B062}" srcOrd="0" destOrd="0" presId="urn:microsoft.com/office/officeart/2005/8/layout/radial4"/>
    <dgm:cxn modelId="{093670F7-1DF3-B141-9856-C38D4A8AC5BB}" type="presOf" srcId="{4BAF3E3C-8746-4E43-A112-9E95E2AC83FB}" destId="{8FA6C8D6-3446-2149-BFF8-F51650EE8B7D}" srcOrd="0" destOrd="0" presId="urn:microsoft.com/office/officeart/2005/8/layout/radial4"/>
    <dgm:cxn modelId="{250C51ED-87B4-BE44-9D3D-882377E893C9}" type="presOf" srcId="{D59641D7-1207-0040-ABFB-3442A1CE24DC}" destId="{55A1050E-C165-6045-8735-A13130712ABD}" srcOrd="0" destOrd="0" presId="urn:microsoft.com/office/officeart/2005/8/layout/radial4"/>
    <dgm:cxn modelId="{D3606DB2-670E-794C-B41F-0B15A9B66587}" type="presParOf" srcId="{FB0053B3-5B46-914E-BAE1-093E5BC71B04}" destId="{242F69BB-75A3-D24D-B04C-7F7EBFE43D6D}" srcOrd="0" destOrd="0" presId="urn:microsoft.com/office/officeart/2005/8/layout/radial4"/>
    <dgm:cxn modelId="{86A65788-79D2-7E4C-9FFD-2DB4959F4652}" type="presParOf" srcId="{FB0053B3-5B46-914E-BAE1-093E5BC71B04}" destId="{55A1050E-C165-6045-8735-A13130712ABD}" srcOrd="1" destOrd="0" presId="urn:microsoft.com/office/officeart/2005/8/layout/radial4"/>
    <dgm:cxn modelId="{D11B7807-3DBE-3342-9D6E-DAEBEEB6CEBF}" type="presParOf" srcId="{FB0053B3-5B46-914E-BAE1-093E5BC71B04}" destId="{02E547E0-924F-DD4B-AAA5-C4627F12B062}" srcOrd="2" destOrd="0" presId="urn:microsoft.com/office/officeart/2005/8/layout/radial4"/>
    <dgm:cxn modelId="{FB9F9BAF-52B4-B542-A8F9-C9E1D59C058E}" type="presParOf" srcId="{FB0053B3-5B46-914E-BAE1-093E5BC71B04}" destId="{CCD82B3D-8DA3-F941-B109-76FE11AC03C0}" srcOrd="3" destOrd="0" presId="urn:microsoft.com/office/officeart/2005/8/layout/radial4"/>
    <dgm:cxn modelId="{C635EB30-B9B0-6541-AED8-FEE3EADF7B22}" type="presParOf" srcId="{FB0053B3-5B46-914E-BAE1-093E5BC71B04}" destId="{D5066730-D975-B34C-9E98-854A0D229133}" srcOrd="4" destOrd="0" presId="urn:microsoft.com/office/officeart/2005/8/layout/radial4"/>
    <dgm:cxn modelId="{E269CCF1-62B9-3246-89D5-A7AE5F74A7D4}" type="presParOf" srcId="{FB0053B3-5B46-914E-BAE1-093E5BC71B04}" destId="{F918C117-ABEC-C842-BF7C-B1881888C054}" srcOrd="5" destOrd="0" presId="urn:microsoft.com/office/officeart/2005/8/layout/radial4"/>
    <dgm:cxn modelId="{FB97F3E9-4EFE-9040-9E43-2F958F2BFA33}" type="presParOf" srcId="{FB0053B3-5B46-914E-BAE1-093E5BC71B04}" destId="{8FA6C8D6-3446-2149-BFF8-F51650EE8B7D}" srcOrd="6" destOrd="0" presId="urn:microsoft.com/office/officeart/2005/8/layout/radial4"/>
    <dgm:cxn modelId="{35F2C4EC-2BCD-6D4C-90EC-887EEF8DD652}" type="presParOf" srcId="{FB0053B3-5B46-914E-BAE1-093E5BC71B04}" destId="{33EFCE09-1BDE-8444-B093-6C7F9D2E32F8}" srcOrd="7" destOrd="0" presId="urn:microsoft.com/office/officeart/2005/8/layout/radial4"/>
    <dgm:cxn modelId="{0A495137-4401-3D4E-937F-9C53A03FA1B0}" type="presParOf" srcId="{FB0053B3-5B46-914E-BAE1-093E5BC71B04}" destId="{5206DC58-94BA-124E-B80F-B3F60D9E96A7}" srcOrd="8" destOrd="0" presId="urn:microsoft.com/office/officeart/2005/8/layout/radial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F08079E-42D9-E94D-BF3F-F5D8C9496096}" type="doc">
      <dgm:prSet loTypeId="urn:microsoft.com/office/officeart/2005/8/layout/radial4" loCatId="" qsTypeId="urn:microsoft.com/office/officeart/2005/8/quickstyle/simple4" qsCatId="simple" csTypeId="urn:microsoft.com/office/officeart/2005/8/colors/accent4_2" csCatId="accent4" phldr="1"/>
      <dgm:spPr/>
      <dgm:t>
        <a:bodyPr/>
        <a:lstStyle/>
        <a:p>
          <a:endParaRPr lang="en-US"/>
        </a:p>
      </dgm:t>
    </dgm:pt>
    <dgm:pt modelId="{406F8A37-BA07-424D-8872-718E72CDF189}">
      <dgm:prSet phldrT="[Text]">
        <dgm:style>
          <a:lnRef idx="0">
            <a:schemeClr val="accent4"/>
          </a:lnRef>
          <a:fillRef idx="3">
            <a:schemeClr val="accent4"/>
          </a:fillRef>
          <a:effectRef idx="3">
            <a:schemeClr val="accent4"/>
          </a:effectRef>
          <a:fontRef idx="minor">
            <a:schemeClr val="lt1"/>
          </a:fontRef>
        </dgm:style>
      </dgm:prSet>
      <dgm:spPr>
        <a:solidFill>
          <a:schemeClr val="accent6">
            <a:lumMod val="50000"/>
          </a:schemeClr>
        </a:solidFill>
      </dgm:spPr>
      <dgm:t>
        <a:bodyPr/>
        <a:lstStyle/>
        <a:p>
          <a:r>
            <a:rPr lang="en-US" dirty="0" smtClean="0"/>
            <a:t>SCHOOL, STUDENT, AND STAFF SAFETY</a:t>
          </a:r>
        </a:p>
        <a:p>
          <a:endParaRPr lang="en-US" dirty="0"/>
        </a:p>
      </dgm:t>
    </dgm:pt>
    <dgm:pt modelId="{EFC007F0-97D6-0945-AB7F-F5DC7AA02DCA}" type="parTrans" cxnId="{83C07981-EAC0-3649-8F7F-28F012F830CB}">
      <dgm:prSet/>
      <dgm:spPr/>
      <dgm:t>
        <a:bodyPr/>
        <a:lstStyle/>
        <a:p>
          <a:endParaRPr lang="en-US"/>
        </a:p>
      </dgm:t>
    </dgm:pt>
    <dgm:pt modelId="{534FC7DC-957D-714C-9460-5BC9BF3991C3}" type="sibTrans" cxnId="{83C07981-EAC0-3649-8F7F-28F012F830CB}">
      <dgm:prSet/>
      <dgm:spPr/>
      <dgm:t>
        <a:bodyPr/>
        <a:lstStyle/>
        <a:p>
          <a:endParaRPr lang="en-US"/>
        </a:p>
      </dgm:t>
    </dgm:pt>
    <dgm:pt modelId="{B7B601F2-3E66-054C-8D1F-892AEE6576B9}">
      <dgm:prSet phldrT="[Text]">
        <dgm:style>
          <a:lnRef idx="0">
            <a:schemeClr val="accent4"/>
          </a:lnRef>
          <a:fillRef idx="3">
            <a:schemeClr val="accent4"/>
          </a:fillRef>
          <a:effectRef idx="3">
            <a:schemeClr val="accent4"/>
          </a:effectRef>
          <a:fontRef idx="minor">
            <a:schemeClr val="lt1"/>
          </a:fontRef>
        </dgm:style>
      </dgm:prSet>
      <dgm:spPr/>
      <dgm:t>
        <a:bodyPr/>
        <a:lstStyle/>
        <a:p>
          <a:r>
            <a:rPr lang="en-US" dirty="0" smtClean="0"/>
            <a:t>Safe Environment</a:t>
          </a:r>
        </a:p>
        <a:p>
          <a:endParaRPr lang="en-US" dirty="0" smtClean="0"/>
        </a:p>
        <a:p>
          <a:r>
            <a:rPr lang="en-US" dirty="0" smtClean="0"/>
            <a:t>4.1</a:t>
          </a:r>
          <a:endParaRPr lang="en-US" dirty="0"/>
        </a:p>
      </dgm:t>
    </dgm:pt>
    <dgm:pt modelId="{D59641D7-1207-0040-ABFB-3442A1CE24DC}" type="parTrans" cxnId="{55162D5D-BEDB-B84E-B2EF-3F202145C10D}">
      <dgm:prSet/>
      <dgm:spPr/>
      <dgm:t>
        <a:bodyPr/>
        <a:lstStyle/>
        <a:p>
          <a:endParaRPr lang="en-US"/>
        </a:p>
      </dgm:t>
    </dgm:pt>
    <dgm:pt modelId="{068009FA-D494-084D-A692-45D78BBD3A63}" type="sibTrans" cxnId="{55162D5D-BEDB-B84E-B2EF-3F202145C10D}">
      <dgm:prSet/>
      <dgm:spPr/>
      <dgm:t>
        <a:bodyPr/>
        <a:lstStyle/>
        <a:p>
          <a:endParaRPr lang="en-US"/>
        </a:p>
      </dgm:t>
    </dgm:pt>
    <dgm:pt modelId="{B32057AE-E7DC-F04B-A235-57BFF8149666}">
      <dgm:prSet phldrT="[Text]">
        <dgm:style>
          <a:lnRef idx="0">
            <a:schemeClr val="accent4"/>
          </a:lnRef>
          <a:fillRef idx="3">
            <a:schemeClr val="accent4"/>
          </a:fillRef>
          <a:effectRef idx="3">
            <a:schemeClr val="accent4"/>
          </a:effectRef>
          <a:fontRef idx="minor">
            <a:schemeClr val="lt1"/>
          </a:fontRef>
        </dgm:style>
      </dgm:prSet>
      <dgm:spPr/>
      <dgm:t>
        <a:bodyPr/>
        <a:lstStyle/>
        <a:p>
          <a:r>
            <a:rPr lang="en-US" dirty="0" smtClean="0"/>
            <a:t>Clear and Consistent Expectations</a:t>
          </a:r>
        </a:p>
        <a:p>
          <a:r>
            <a:rPr lang="en-US" dirty="0" smtClean="0"/>
            <a:t>4.2</a:t>
          </a:r>
          <a:endParaRPr lang="en-US" dirty="0"/>
        </a:p>
      </dgm:t>
    </dgm:pt>
    <dgm:pt modelId="{FB3F33E5-A4F5-5446-92F5-38AA4690163B}" type="parTrans" cxnId="{EA9B4C10-502A-8145-8E25-4B8A2DD43AF7}">
      <dgm:prSet/>
      <dgm:spPr/>
      <dgm:t>
        <a:bodyPr/>
        <a:lstStyle/>
        <a:p>
          <a:endParaRPr lang="en-US"/>
        </a:p>
      </dgm:t>
    </dgm:pt>
    <dgm:pt modelId="{B748CD29-395F-044F-875B-98133D28009F}" type="sibTrans" cxnId="{EA9B4C10-502A-8145-8E25-4B8A2DD43AF7}">
      <dgm:prSet/>
      <dgm:spPr/>
      <dgm:t>
        <a:bodyPr/>
        <a:lstStyle/>
        <a:p>
          <a:endParaRPr lang="en-US"/>
        </a:p>
      </dgm:t>
    </dgm:pt>
    <dgm:pt modelId="{4BAF3E3C-8746-4E43-A112-9E95E2AC83FB}">
      <dgm:prSet phldrT="[Text]">
        <dgm:style>
          <a:lnRef idx="0">
            <a:schemeClr val="accent4"/>
          </a:lnRef>
          <a:fillRef idx="3">
            <a:schemeClr val="accent4"/>
          </a:fillRef>
          <a:effectRef idx="3">
            <a:schemeClr val="accent4"/>
          </a:effectRef>
          <a:fontRef idx="minor">
            <a:schemeClr val="lt1"/>
          </a:fontRef>
        </dgm:style>
      </dgm:prSet>
      <dgm:spPr/>
      <dgm:t>
        <a:bodyPr/>
        <a:lstStyle/>
        <a:p>
          <a:r>
            <a:rPr lang="en-US" dirty="0" smtClean="0"/>
            <a:t>Student Behavior Management</a:t>
          </a:r>
        </a:p>
        <a:p>
          <a:r>
            <a:rPr lang="en-US" dirty="0" smtClean="0"/>
            <a:t>4.3</a:t>
          </a:r>
          <a:endParaRPr lang="en-US" dirty="0"/>
        </a:p>
      </dgm:t>
    </dgm:pt>
    <dgm:pt modelId="{59A9E54E-37D9-764D-B348-1AE2FF73487E}" type="parTrans" cxnId="{831E2793-FC11-9D4C-B488-CEF92BD11E41}">
      <dgm:prSet/>
      <dgm:spPr/>
      <dgm:t>
        <a:bodyPr/>
        <a:lstStyle/>
        <a:p>
          <a:endParaRPr lang="en-US"/>
        </a:p>
      </dgm:t>
    </dgm:pt>
    <dgm:pt modelId="{632ECCA7-FAE0-A14A-8CE9-C07A19DDC598}" type="sibTrans" cxnId="{831E2793-FC11-9D4C-B488-CEF92BD11E41}">
      <dgm:prSet/>
      <dgm:spPr/>
      <dgm:t>
        <a:bodyPr/>
        <a:lstStyle/>
        <a:p>
          <a:endParaRPr lang="en-US"/>
        </a:p>
      </dgm:t>
    </dgm:pt>
    <dgm:pt modelId="{E31F6616-B614-624E-8B0A-0569A18004FB}">
      <dgm:prSet>
        <dgm:style>
          <a:lnRef idx="0">
            <a:schemeClr val="accent4"/>
          </a:lnRef>
          <a:fillRef idx="3">
            <a:schemeClr val="accent4"/>
          </a:fillRef>
          <a:effectRef idx="3">
            <a:schemeClr val="accent4"/>
          </a:effectRef>
          <a:fontRef idx="minor">
            <a:schemeClr val="lt1"/>
          </a:fontRef>
        </dgm:style>
      </dgm:prSet>
      <dgm:spPr/>
      <dgm:t>
        <a:bodyPr/>
        <a:lstStyle/>
        <a:p>
          <a:r>
            <a:rPr lang="en-US" dirty="0" smtClean="0"/>
            <a:t>Conflict Resolution</a:t>
          </a:r>
        </a:p>
        <a:p>
          <a:r>
            <a:rPr lang="en-US" dirty="0" smtClean="0"/>
            <a:t>4.4</a:t>
          </a:r>
        </a:p>
      </dgm:t>
    </dgm:pt>
    <dgm:pt modelId="{38B905A4-4904-5346-BF71-14AB357EB310}" type="parTrans" cxnId="{42077E0C-22AC-6442-BEDC-EA704F1BD381}">
      <dgm:prSet/>
      <dgm:spPr/>
      <dgm:t>
        <a:bodyPr/>
        <a:lstStyle/>
        <a:p>
          <a:endParaRPr lang="en-US"/>
        </a:p>
      </dgm:t>
    </dgm:pt>
    <dgm:pt modelId="{8A108F25-CFED-3747-A704-49B7A4FAADE7}" type="sibTrans" cxnId="{42077E0C-22AC-6442-BEDC-EA704F1BD381}">
      <dgm:prSet/>
      <dgm:spPr/>
      <dgm:t>
        <a:bodyPr/>
        <a:lstStyle/>
        <a:p>
          <a:endParaRPr lang="en-US"/>
        </a:p>
      </dgm:t>
    </dgm:pt>
    <dgm:pt modelId="{FB0053B3-5B46-914E-BAE1-093E5BC71B04}" type="pres">
      <dgm:prSet presAssocID="{0F08079E-42D9-E94D-BF3F-F5D8C9496096}" presName="cycle" presStyleCnt="0">
        <dgm:presLayoutVars>
          <dgm:chMax val="1"/>
          <dgm:dir/>
          <dgm:animLvl val="ctr"/>
          <dgm:resizeHandles val="exact"/>
        </dgm:presLayoutVars>
      </dgm:prSet>
      <dgm:spPr/>
      <dgm:t>
        <a:bodyPr/>
        <a:lstStyle/>
        <a:p>
          <a:endParaRPr lang="en-US"/>
        </a:p>
      </dgm:t>
    </dgm:pt>
    <dgm:pt modelId="{242F69BB-75A3-D24D-B04C-7F7EBFE43D6D}" type="pres">
      <dgm:prSet presAssocID="{406F8A37-BA07-424D-8872-718E72CDF189}" presName="centerShape" presStyleLbl="node0" presStyleIdx="0" presStyleCnt="1" custScaleX="120958" custScaleY="94611" custLinFactNeighborY="-4086"/>
      <dgm:spPr/>
      <dgm:t>
        <a:bodyPr/>
        <a:lstStyle/>
        <a:p>
          <a:endParaRPr lang="en-US"/>
        </a:p>
      </dgm:t>
    </dgm:pt>
    <dgm:pt modelId="{55A1050E-C165-6045-8735-A13130712ABD}" type="pres">
      <dgm:prSet presAssocID="{D59641D7-1207-0040-ABFB-3442A1CE24DC}" presName="parTrans" presStyleLbl="bgSibTrans2D1" presStyleIdx="0" presStyleCnt="4" custScaleX="99061" custScaleY="108405" custLinFactNeighborX="5216" custLinFactNeighborY="3891"/>
      <dgm:spPr/>
      <dgm:t>
        <a:bodyPr/>
        <a:lstStyle/>
        <a:p>
          <a:endParaRPr lang="en-US"/>
        </a:p>
      </dgm:t>
    </dgm:pt>
    <dgm:pt modelId="{02E547E0-924F-DD4B-AAA5-C4627F12B062}" type="pres">
      <dgm:prSet presAssocID="{B7B601F2-3E66-054C-8D1F-892AEE6576B9}" presName="node" presStyleLbl="node1" presStyleIdx="0" presStyleCnt="4" custScaleX="94960" custScaleY="94225">
        <dgm:presLayoutVars>
          <dgm:bulletEnabled val="1"/>
        </dgm:presLayoutVars>
      </dgm:prSet>
      <dgm:spPr/>
      <dgm:t>
        <a:bodyPr/>
        <a:lstStyle/>
        <a:p>
          <a:endParaRPr lang="en-US"/>
        </a:p>
      </dgm:t>
    </dgm:pt>
    <dgm:pt modelId="{CCD82B3D-8DA3-F941-B109-76FE11AC03C0}" type="pres">
      <dgm:prSet presAssocID="{FB3F33E5-A4F5-5446-92F5-38AA4690163B}" presName="parTrans" presStyleLbl="bgSibTrans2D1" presStyleIdx="1" presStyleCnt="4" custScaleX="109342" custScaleY="108405"/>
      <dgm:spPr/>
      <dgm:t>
        <a:bodyPr/>
        <a:lstStyle/>
        <a:p>
          <a:endParaRPr lang="en-US"/>
        </a:p>
      </dgm:t>
    </dgm:pt>
    <dgm:pt modelId="{D5066730-D975-B34C-9E98-854A0D229133}" type="pres">
      <dgm:prSet presAssocID="{B32057AE-E7DC-F04B-A235-57BFF8149666}" presName="node" presStyleLbl="node1" presStyleIdx="1" presStyleCnt="4" custScaleX="94960" custScaleY="94225">
        <dgm:presLayoutVars>
          <dgm:bulletEnabled val="1"/>
        </dgm:presLayoutVars>
      </dgm:prSet>
      <dgm:spPr/>
      <dgm:t>
        <a:bodyPr/>
        <a:lstStyle/>
        <a:p>
          <a:endParaRPr lang="en-US"/>
        </a:p>
      </dgm:t>
    </dgm:pt>
    <dgm:pt modelId="{F918C117-ABEC-C842-BF7C-B1881888C054}" type="pres">
      <dgm:prSet presAssocID="{59A9E54E-37D9-764D-B348-1AE2FF73487E}" presName="parTrans" presStyleLbl="bgSibTrans2D1" presStyleIdx="2" presStyleCnt="4" custScaleX="105511" custScaleY="107005" custLinFactNeighborX="695" custLinFactNeighborY="7782"/>
      <dgm:spPr/>
      <dgm:t>
        <a:bodyPr/>
        <a:lstStyle/>
        <a:p>
          <a:endParaRPr lang="en-US"/>
        </a:p>
      </dgm:t>
    </dgm:pt>
    <dgm:pt modelId="{8FA6C8D6-3446-2149-BFF8-F51650EE8B7D}" type="pres">
      <dgm:prSet presAssocID="{4BAF3E3C-8746-4E43-A112-9E95E2AC83FB}" presName="node" presStyleLbl="node1" presStyleIdx="2" presStyleCnt="4" custScaleX="94960" custScaleY="94225" custRadScaleRad="101868" custRadScaleInc="6478">
        <dgm:presLayoutVars>
          <dgm:bulletEnabled val="1"/>
        </dgm:presLayoutVars>
      </dgm:prSet>
      <dgm:spPr/>
      <dgm:t>
        <a:bodyPr/>
        <a:lstStyle/>
        <a:p>
          <a:endParaRPr lang="en-US"/>
        </a:p>
      </dgm:t>
    </dgm:pt>
    <dgm:pt modelId="{33EFCE09-1BDE-8444-B093-6C7F9D2E32F8}" type="pres">
      <dgm:prSet presAssocID="{38B905A4-4904-5346-BF71-14AB357EB310}" presName="parTrans" presStyleLbl="bgSibTrans2D1" presStyleIdx="3" presStyleCnt="4" custScaleX="99061" custScaleY="108405" custLinFactNeighborX="-5216" custLinFactNeighborY="11674"/>
      <dgm:spPr/>
      <dgm:t>
        <a:bodyPr/>
        <a:lstStyle/>
        <a:p>
          <a:endParaRPr lang="en-US"/>
        </a:p>
      </dgm:t>
    </dgm:pt>
    <dgm:pt modelId="{5206DC58-94BA-124E-B80F-B3F60D9E96A7}" type="pres">
      <dgm:prSet presAssocID="{E31F6616-B614-624E-8B0A-0569A18004FB}" presName="node" presStyleLbl="node1" presStyleIdx="3" presStyleCnt="4" custScaleX="94960" custScaleY="94225">
        <dgm:presLayoutVars>
          <dgm:bulletEnabled val="1"/>
        </dgm:presLayoutVars>
      </dgm:prSet>
      <dgm:spPr/>
      <dgm:t>
        <a:bodyPr/>
        <a:lstStyle/>
        <a:p>
          <a:endParaRPr lang="en-US"/>
        </a:p>
      </dgm:t>
    </dgm:pt>
  </dgm:ptLst>
  <dgm:cxnLst>
    <dgm:cxn modelId="{A4FE64BE-9A9A-8444-9502-D86B834FF64A}" type="presOf" srcId="{406F8A37-BA07-424D-8872-718E72CDF189}" destId="{242F69BB-75A3-D24D-B04C-7F7EBFE43D6D}" srcOrd="0" destOrd="0" presId="urn:microsoft.com/office/officeart/2005/8/layout/radial4"/>
    <dgm:cxn modelId="{4EE6E967-078F-A841-B6CA-2B4858E7D509}" type="presOf" srcId="{B32057AE-E7DC-F04B-A235-57BFF8149666}" destId="{D5066730-D975-B34C-9E98-854A0D229133}" srcOrd="0" destOrd="0" presId="urn:microsoft.com/office/officeart/2005/8/layout/radial4"/>
    <dgm:cxn modelId="{831E2793-FC11-9D4C-B488-CEF92BD11E41}" srcId="{406F8A37-BA07-424D-8872-718E72CDF189}" destId="{4BAF3E3C-8746-4E43-A112-9E95E2AC83FB}" srcOrd="2" destOrd="0" parTransId="{59A9E54E-37D9-764D-B348-1AE2FF73487E}" sibTransId="{632ECCA7-FAE0-A14A-8CE9-C07A19DDC598}"/>
    <dgm:cxn modelId="{01025C84-0627-3D48-AC85-9E3D5818CF0D}" type="presOf" srcId="{E31F6616-B614-624E-8B0A-0569A18004FB}" destId="{5206DC58-94BA-124E-B80F-B3F60D9E96A7}" srcOrd="0" destOrd="0" presId="urn:microsoft.com/office/officeart/2005/8/layout/radial4"/>
    <dgm:cxn modelId="{29EF72AB-3EE4-0044-9AE1-489D72C36D46}" type="presOf" srcId="{D59641D7-1207-0040-ABFB-3442A1CE24DC}" destId="{55A1050E-C165-6045-8735-A13130712ABD}" srcOrd="0" destOrd="0" presId="urn:microsoft.com/office/officeart/2005/8/layout/radial4"/>
    <dgm:cxn modelId="{A0BA97B2-7DD2-A34E-9719-D5B28474DAA5}" type="presOf" srcId="{B7B601F2-3E66-054C-8D1F-892AEE6576B9}" destId="{02E547E0-924F-DD4B-AAA5-C4627F12B062}" srcOrd="0" destOrd="0" presId="urn:microsoft.com/office/officeart/2005/8/layout/radial4"/>
    <dgm:cxn modelId="{7C1D549A-849B-3343-BD28-5FD271798604}" type="presOf" srcId="{59A9E54E-37D9-764D-B348-1AE2FF73487E}" destId="{F918C117-ABEC-C842-BF7C-B1881888C054}" srcOrd="0" destOrd="0" presId="urn:microsoft.com/office/officeart/2005/8/layout/radial4"/>
    <dgm:cxn modelId="{83C07981-EAC0-3649-8F7F-28F012F830CB}" srcId="{0F08079E-42D9-E94D-BF3F-F5D8C9496096}" destId="{406F8A37-BA07-424D-8872-718E72CDF189}" srcOrd="0" destOrd="0" parTransId="{EFC007F0-97D6-0945-AB7F-F5DC7AA02DCA}" sibTransId="{534FC7DC-957D-714C-9460-5BC9BF3991C3}"/>
    <dgm:cxn modelId="{1F3DCBDC-1A69-D341-AACF-161C275F560D}" type="presOf" srcId="{4BAF3E3C-8746-4E43-A112-9E95E2AC83FB}" destId="{8FA6C8D6-3446-2149-BFF8-F51650EE8B7D}" srcOrd="0" destOrd="0" presId="urn:microsoft.com/office/officeart/2005/8/layout/radial4"/>
    <dgm:cxn modelId="{55162D5D-BEDB-B84E-B2EF-3F202145C10D}" srcId="{406F8A37-BA07-424D-8872-718E72CDF189}" destId="{B7B601F2-3E66-054C-8D1F-892AEE6576B9}" srcOrd="0" destOrd="0" parTransId="{D59641D7-1207-0040-ABFB-3442A1CE24DC}" sibTransId="{068009FA-D494-084D-A692-45D78BBD3A63}"/>
    <dgm:cxn modelId="{104F211D-8CC2-B946-94A0-F3995B5736C0}" type="presOf" srcId="{FB3F33E5-A4F5-5446-92F5-38AA4690163B}" destId="{CCD82B3D-8DA3-F941-B109-76FE11AC03C0}" srcOrd="0" destOrd="0" presId="urn:microsoft.com/office/officeart/2005/8/layout/radial4"/>
    <dgm:cxn modelId="{EA9B4C10-502A-8145-8E25-4B8A2DD43AF7}" srcId="{406F8A37-BA07-424D-8872-718E72CDF189}" destId="{B32057AE-E7DC-F04B-A235-57BFF8149666}" srcOrd="1" destOrd="0" parTransId="{FB3F33E5-A4F5-5446-92F5-38AA4690163B}" sibTransId="{B748CD29-395F-044F-875B-98133D28009F}"/>
    <dgm:cxn modelId="{42077E0C-22AC-6442-BEDC-EA704F1BD381}" srcId="{406F8A37-BA07-424D-8872-718E72CDF189}" destId="{E31F6616-B614-624E-8B0A-0569A18004FB}" srcOrd="3" destOrd="0" parTransId="{38B905A4-4904-5346-BF71-14AB357EB310}" sibTransId="{8A108F25-CFED-3747-A704-49B7A4FAADE7}"/>
    <dgm:cxn modelId="{E8CA8BFB-8381-4646-8C44-DF83C2C0673F}" type="presOf" srcId="{0F08079E-42D9-E94D-BF3F-F5D8C9496096}" destId="{FB0053B3-5B46-914E-BAE1-093E5BC71B04}" srcOrd="0" destOrd="0" presId="urn:microsoft.com/office/officeart/2005/8/layout/radial4"/>
    <dgm:cxn modelId="{FACF2F71-13AC-1B48-A64D-3EE41A98A852}" type="presOf" srcId="{38B905A4-4904-5346-BF71-14AB357EB310}" destId="{33EFCE09-1BDE-8444-B093-6C7F9D2E32F8}" srcOrd="0" destOrd="0" presId="urn:microsoft.com/office/officeart/2005/8/layout/radial4"/>
    <dgm:cxn modelId="{3ADDCE80-8912-B641-B487-C1BDA1C74E31}" type="presParOf" srcId="{FB0053B3-5B46-914E-BAE1-093E5BC71B04}" destId="{242F69BB-75A3-D24D-B04C-7F7EBFE43D6D}" srcOrd="0" destOrd="0" presId="urn:microsoft.com/office/officeart/2005/8/layout/radial4"/>
    <dgm:cxn modelId="{15DDBE5D-D3D0-134D-A727-C29DC29A3BD9}" type="presParOf" srcId="{FB0053B3-5B46-914E-BAE1-093E5BC71B04}" destId="{55A1050E-C165-6045-8735-A13130712ABD}" srcOrd="1" destOrd="0" presId="urn:microsoft.com/office/officeart/2005/8/layout/radial4"/>
    <dgm:cxn modelId="{9A90DEC1-7472-704D-901A-D251731D3F64}" type="presParOf" srcId="{FB0053B3-5B46-914E-BAE1-093E5BC71B04}" destId="{02E547E0-924F-DD4B-AAA5-C4627F12B062}" srcOrd="2" destOrd="0" presId="urn:microsoft.com/office/officeart/2005/8/layout/radial4"/>
    <dgm:cxn modelId="{83ACAD1F-76B9-DD47-B060-43E4A90EE9DD}" type="presParOf" srcId="{FB0053B3-5B46-914E-BAE1-093E5BC71B04}" destId="{CCD82B3D-8DA3-F941-B109-76FE11AC03C0}" srcOrd="3" destOrd="0" presId="urn:microsoft.com/office/officeart/2005/8/layout/radial4"/>
    <dgm:cxn modelId="{CFEAF521-EED8-A04C-BA9C-87EAC45C7268}" type="presParOf" srcId="{FB0053B3-5B46-914E-BAE1-093E5BC71B04}" destId="{D5066730-D975-B34C-9E98-854A0D229133}" srcOrd="4" destOrd="0" presId="urn:microsoft.com/office/officeart/2005/8/layout/radial4"/>
    <dgm:cxn modelId="{5A6D4CD7-7D22-2443-BF44-0F15A248B120}" type="presParOf" srcId="{FB0053B3-5B46-914E-BAE1-093E5BC71B04}" destId="{F918C117-ABEC-C842-BF7C-B1881888C054}" srcOrd="5" destOrd="0" presId="urn:microsoft.com/office/officeart/2005/8/layout/radial4"/>
    <dgm:cxn modelId="{FAA5783A-E7E1-7049-9CCC-95218E04021A}" type="presParOf" srcId="{FB0053B3-5B46-914E-BAE1-093E5BC71B04}" destId="{8FA6C8D6-3446-2149-BFF8-F51650EE8B7D}" srcOrd="6" destOrd="0" presId="urn:microsoft.com/office/officeart/2005/8/layout/radial4"/>
    <dgm:cxn modelId="{C1C3E90A-0B0A-EC4C-AF67-B39ABF1B623C}" type="presParOf" srcId="{FB0053B3-5B46-914E-BAE1-093E5BC71B04}" destId="{33EFCE09-1BDE-8444-B093-6C7F9D2E32F8}" srcOrd="7" destOrd="0" presId="urn:microsoft.com/office/officeart/2005/8/layout/radial4"/>
    <dgm:cxn modelId="{C3BD097F-70E1-B34B-8D9B-3C7C5A928B78}" type="presParOf" srcId="{FB0053B3-5B46-914E-BAE1-093E5BC71B04}" destId="{5206DC58-94BA-124E-B80F-B3F60D9E96A7}" srcOrd="8" destOrd="0" presId="urn:microsoft.com/office/officeart/2005/8/layout/radial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F08079E-42D9-E94D-BF3F-F5D8C9496096}" type="doc">
      <dgm:prSet loTypeId="urn:microsoft.com/office/officeart/2005/8/layout/radial4" loCatId="" qsTypeId="urn:microsoft.com/office/officeart/2005/8/quickstyle/simple4" qsCatId="simple" csTypeId="urn:microsoft.com/office/officeart/2005/8/colors/accent4_2" csCatId="accent4" phldr="1"/>
      <dgm:spPr/>
      <dgm:t>
        <a:bodyPr/>
        <a:lstStyle/>
        <a:p>
          <a:endParaRPr lang="en-US"/>
        </a:p>
      </dgm:t>
    </dgm:pt>
    <dgm:pt modelId="{406F8A37-BA07-424D-8872-718E72CDF189}">
      <dgm:prSet phldrT="[Text]" custT="1">
        <dgm:style>
          <a:lnRef idx="0">
            <a:schemeClr val="accent4"/>
          </a:lnRef>
          <a:fillRef idx="3">
            <a:schemeClr val="accent4"/>
          </a:fillRef>
          <a:effectRef idx="3">
            <a:schemeClr val="accent4"/>
          </a:effectRef>
          <a:fontRef idx="minor">
            <a:schemeClr val="lt1"/>
          </a:fontRef>
        </dgm:style>
      </dgm:prSet>
      <dgm:spPr>
        <a:solidFill>
          <a:schemeClr val="accent6">
            <a:lumMod val="50000"/>
          </a:schemeClr>
        </a:solidFill>
      </dgm:spPr>
      <dgm:t>
        <a:bodyPr/>
        <a:lstStyle/>
        <a:p>
          <a:r>
            <a:rPr lang="en-US" sz="1900" dirty="0" smtClean="0"/>
            <a:t>SCHOOL AND COMMUNITY RELATIONSHIPS</a:t>
          </a:r>
        </a:p>
        <a:p>
          <a:endParaRPr lang="en-US" sz="1900" dirty="0"/>
        </a:p>
      </dgm:t>
    </dgm:pt>
    <dgm:pt modelId="{EFC007F0-97D6-0945-AB7F-F5DC7AA02DCA}" type="parTrans" cxnId="{83C07981-EAC0-3649-8F7F-28F012F830CB}">
      <dgm:prSet/>
      <dgm:spPr/>
      <dgm:t>
        <a:bodyPr/>
        <a:lstStyle/>
        <a:p>
          <a:endParaRPr lang="en-US"/>
        </a:p>
      </dgm:t>
    </dgm:pt>
    <dgm:pt modelId="{534FC7DC-957D-714C-9460-5BC9BF3991C3}" type="sibTrans" cxnId="{83C07981-EAC0-3649-8F7F-28F012F830CB}">
      <dgm:prSet/>
      <dgm:spPr/>
      <dgm:t>
        <a:bodyPr/>
        <a:lstStyle/>
        <a:p>
          <a:endParaRPr lang="en-US"/>
        </a:p>
      </dgm:t>
    </dgm:pt>
    <dgm:pt modelId="{B7B601F2-3E66-054C-8D1F-892AEE6576B9}">
      <dgm:prSet phldrT="[Text]">
        <dgm:style>
          <a:lnRef idx="0">
            <a:schemeClr val="accent4"/>
          </a:lnRef>
          <a:fillRef idx="3">
            <a:schemeClr val="accent4"/>
          </a:fillRef>
          <a:effectRef idx="3">
            <a:schemeClr val="accent4"/>
          </a:effectRef>
          <a:fontRef idx="minor">
            <a:schemeClr val="lt1"/>
          </a:fontRef>
        </dgm:style>
      </dgm:prSet>
      <dgm:spPr/>
      <dgm:t>
        <a:bodyPr/>
        <a:lstStyle/>
        <a:p>
          <a:r>
            <a:rPr lang="en-US" dirty="0" smtClean="0"/>
            <a:t>Culture of Family/Community Collaboration and Involvement</a:t>
          </a:r>
        </a:p>
        <a:p>
          <a:r>
            <a:rPr lang="en-US" dirty="0" smtClean="0"/>
            <a:t>5.1</a:t>
          </a:r>
          <a:endParaRPr lang="en-US" dirty="0"/>
        </a:p>
      </dgm:t>
    </dgm:pt>
    <dgm:pt modelId="{D59641D7-1207-0040-ABFB-3442A1CE24DC}" type="parTrans" cxnId="{55162D5D-BEDB-B84E-B2EF-3F202145C10D}">
      <dgm:prSet/>
      <dgm:spPr/>
      <dgm:t>
        <a:bodyPr/>
        <a:lstStyle/>
        <a:p>
          <a:endParaRPr lang="en-US"/>
        </a:p>
      </dgm:t>
    </dgm:pt>
    <dgm:pt modelId="{068009FA-D494-084D-A692-45D78BBD3A63}" type="sibTrans" cxnId="{55162D5D-BEDB-B84E-B2EF-3F202145C10D}">
      <dgm:prSet/>
      <dgm:spPr/>
      <dgm:t>
        <a:bodyPr/>
        <a:lstStyle/>
        <a:p>
          <a:endParaRPr lang="en-US"/>
        </a:p>
      </dgm:t>
    </dgm:pt>
    <dgm:pt modelId="{B32057AE-E7DC-F04B-A235-57BFF8149666}">
      <dgm:prSet phldrT="[Text]">
        <dgm:style>
          <a:lnRef idx="0">
            <a:schemeClr val="accent4"/>
          </a:lnRef>
          <a:fillRef idx="3">
            <a:schemeClr val="accent4"/>
          </a:fillRef>
          <a:effectRef idx="3">
            <a:schemeClr val="accent4"/>
          </a:effectRef>
          <a:fontRef idx="minor">
            <a:schemeClr val="lt1"/>
          </a:fontRef>
        </dgm:style>
      </dgm:prSet>
      <dgm:spPr/>
      <dgm:t>
        <a:bodyPr/>
        <a:lstStyle/>
        <a:p>
          <a:r>
            <a:rPr lang="en-US" dirty="0" smtClean="0"/>
            <a:t>Two Way Communication with Internal and External Audiences</a:t>
          </a:r>
        </a:p>
        <a:p>
          <a:r>
            <a:rPr lang="en-US" dirty="0" smtClean="0"/>
            <a:t>5.2</a:t>
          </a:r>
          <a:endParaRPr lang="en-US" dirty="0"/>
        </a:p>
      </dgm:t>
    </dgm:pt>
    <dgm:pt modelId="{FB3F33E5-A4F5-5446-92F5-38AA4690163B}" type="parTrans" cxnId="{EA9B4C10-502A-8145-8E25-4B8A2DD43AF7}">
      <dgm:prSet/>
      <dgm:spPr/>
      <dgm:t>
        <a:bodyPr/>
        <a:lstStyle/>
        <a:p>
          <a:endParaRPr lang="en-US"/>
        </a:p>
      </dgm:t>
    </dgm:pt>
    <dgm:pt modelId="{B748CD29-395F-044F-875B-98133D28009F}" type="sibTrans" cxnId="{EA9B4C10-502A-8145-8E25-4B8A2DD43AF7}">
      <dgm:prSet/>
      <dgm:spPr/>
      <dgm:t>
        <a:bodyPr/>
        <a:lstStyle/>
        <a:p>
          <a:endParaRPr lang="en-US"/>
        </a:p>
      </dgm:t>
    </dgm:pt>
    <dgm:pt modelId="{4BAF3E3C-8746-4E43-A112-9E95E2AC83FB}">
      <dgm:prSet phldrT="[Text]">
        <dgm:style>
          <a:lnRef idx="0">
            <a:schemeClr val="accent4"/>
          </a:lnRef>
          <a:fillRef idx="3">
            <a:schemeClr val="accent4"/>
          </a:fillRef>
          <a:effectRef idx="3">
            <a:schemeClr val="accent4"/>
          </a:effectRef>
          <a:fontRef idx="minor">
            <a:schemeClr val="lt1"/>
          </a:fontRef>
        </dgm:style>
      </dgm:prSet>
      <dgm:spPr/>
      <dgm:t>
        <a:bodyPr/>
        <a:lstStyle/>
        <a:p>
          <a:r>
            <a:rPr lang="en-US" dirty="0" smtClean="0"/>
            <a:t>Culture of Dignity, Fairness, and Respect</a:t>
          </a:r>
        </a:p>
        <a:p>
          <a:r>
            <a:rPr lang="en-US" dirty="0" smtClean="0"/>
            <a:t>5.3</a:t>
          </a:r>
          <a:endParaRPr lang="en-US" dirty="0"/>
        </a:p>
      </dgm:t>
    </dgm:pt>
    <dgm:pt modelId="{59A9E54E-37D9-764D-B348-1AE2FF73487E}" type="parTrans" cxnId="{831E2793-FC11-9D4C-B488-CEF92BD11E41}">
      <dgm:prSet/>
      <dgm:spPr/>
      <dgm:t>
        <a:bodyPr/>
        <a:lstStyle/>
        <a:p>
          <a:endParaRPr lang="en-US"/>
        </a:p>
      </dgm:t>
    </dgm:pt>
    <dgm:pt modelId="{632ECCA7-FAE0-A14A-8CE9-C07A19DDC598}" type="sibTrans" cxnId="{831E2793-FC11-9D4C-B488-CEF92BD11E41}">
      <dgm:prSet/>
      <dgm:spPr/>
      <dgm:t>
        <a:bodyPr/>
        <a:lstStyle/>
        <a:p>
          <a:endParaRPr lang="en-US"/>
        </a:p>
      </dgm:t>
    </dgm:pt>
    <dgm:pt modelId="{E31F6616-B614-624E-8B0A-0569A18004FB}">
      <dgm:prSet>
        <dgm:style>
          <a:lnRef idx="0">
            <a:schemeClr val="accent4"/>
          </a:lnRef>
          <a:fillRef idx="3">
            <a:schemeClr val="accent4"/>
          </a:fillRef>
          <a:effectRef idx="3">
            <a:schemeClr val="accent4"/>
          </a:effectRef>
          <a:fontRef idx="minor">
            <a:schemeClr val="lt1"/>
          </a:fontRef>
        </dgm:style>
      </dgm:prSet>
      <dgm:spPr/>
      <dgm:t>
        <a:bodyPr/>
        <a:lstStyle/>
        <a:p>
          <a:r>
            <a:rPr lang="en-US" dirty="0" smtClean="0"/>
            <a:t>Active Involvement with Community</a:t>
          </a:r>
        </a:p>
        <a:p>
          <a:r>
            <a:rPr lang="en-US" dirty="0" smtClean="0"/>
            <a:t>5.4</a:t>
          </a:r>
        </a:p>
      </dgm:t>
    </dgm:pt>
    <dgm:pt modelId="{38B905A4-4904-5346-BF71-14AB357EB310}" type="parTrans" cxnId="{42077E0C-22AC-6442-BEDC-EA704F1BD381}">
      <dgm:prSet/>
      <dgm:spPr/>
      <dgm:t>
        <a:bodyPr/>
        <a:lstStyle/>
        <a:p>
          <a:endParaRPr lang="en-US"/>
        </a:p>
      </dgm:t>
    </dgm:pt>
    <dgm:pt modelId="{8A108F25-CFED-3747-A704-49B7A4FAADE7}" type="sibTrans" cxnId="{42077E0C-22AC-6442-BEDC-EA704F1BD381}">
      <dgm:prSet/>
      <dgm:spPr/>
      <dgm:t>
        <a:bodyPr/>
        <a:lstStyle/>
        <a:p>
          <a:endParaRPr lang="en-US"/>
        </a:p>
      </dgm:t>
    </dgm:pt>
    <dgm:pt modelId="{DF28D813-C05E-FD44-BA22-9F43F590018D}">
      <dgm:prSet/>
      <dgm:spPr/>
      <dgm:t>
        <a:bodyPr/>
        <a:lstStyle/>
        <a:p>
          <a:endParaRPr lang="en-US"/>
        </a:p>
      </dgm:t>
    </dgm:pt>
    <dgm:pt modelId="{13099DA2-4F14-C446-93C6-F2D90D0EC2B1}" type="parTrans" cxnId="{26680AAA-C946-484D-8511-7A3AAD9D755C}">
      <dgm:prSet/>
      <dgm:spPr/>
      <dgm:t>
        <a:bodyPr/>
        <a:lstStyle/>
        <a:p>
          <a:endParaRPr lang="en-US"/>
        </a:p>
      </dgm:t>
    </dgm:pt>
    <dgm:pt modelId="{D94EC234-A563-E04B-B0D9-137897F6DCE1}" type="sibTrans" cxnId="{26680AAA-C946-484D-8511-7A3AAD9D755C}">
      <dgm:prSet/>
      <dgm:spPr/>
      <dgm:t>
        <a:bodyPr/>
        <a:lstStyle/>
        <a:p>
          <a:endParaRPr lang="en-US"/>
        </a:p>
      </dgm:t>
    </dgm:pt>
    <dgm:pt modelId="{FB0053B3-5B46-914E-BAE1-093E5BC71B04}" type="pres">
      <dgm:prSet presAssocID="{0F08079E-42D9-E94D-BF3F-F5D8C9496096}" presName="cycle" presStyleCnt="0">
        <dgm:presLayoutVars>
          <dgm:chMax val="1"/>
          <dgm:dir/>
          <dgm:animLvl val="ctr"/>
          <dgm:resizeHandles val="exact"/>
        </dgm:presLayoutVars>
      </dgm:prSet>
      <dgm:spPr/>
      <dgm:t>
        <a:bodyPr/>
        <a:lstStyle/>
        <a:p>
          <a:endParaRPr lang="en-US"/>
        </a:p>
      </dgm:t>
    </dgm:pt>
    <dgm:pt modelId="{242F69BB-75A3-D24D-B04C-7F7EBFE43D6D}" type="pres">
      <dgm:prSet presAssocID="{406F8A37-BA07-424D-8872-718E72CDF189}" presName="centerShape" presStyleLbl="node0" presStyleIdx="0" presStyleCnt="1" custScaleX="116007" custScaleY="90805" custLinFactNeighborX="-747" custLinFactNeighborY="-7475"/>
      <dgm:spPr/>
      <dgm:t>
        <a:bodyPr/>
        <a:lstStyle/>
        <a:p>
          <a:endParaRPr lang="en-US"/>
        </a:p>
      </dgm:t>
    </dgm:pt>
    <dgm:pt modelId="{55A1050E-C165-6045-8735-A13130712ABD}" type="pres">
      <dgm:prSet presAssocID="{D59641D7-1207-0040-ABFB-3442A1CE24DC}" presName="parTrans" presStyleLbl="bgSibTrans2D1" presStyleIdx="0" presStyleCnt="4" custScaleX="114715" custScaleY="104032" custLinFactNeighborX="-2714" custLinFactNeighborY="5602"/>
      <dgm:spPr/>
      <dgm:t>
        <a:bodyPr/>
        <a:lstStyle/>
        <a:p>
          <a:endParaRPr lang="en-US"/>
        </a:p>
      </dgm:t>
    </dgm:pt>
    <dgm:pt modelId="{02E547E0-924F-DD4B-AAA5-C4627F12B062}" type="pres">
      <dgm:prSet presAssocID="{B7B601F2-3E66-054C-8D1F-892AEE6576B9}" presName="node" presStyleLbl="node1" presStyleIdx="0" presStyleCnt="4" custScaleX="91134" custScaleY="90424" custRadScaleRad="99758" custRadScaleInc="-1397">
        <dgm:presLayoutVars>
          <dgm:bulletEnabled val="1"/>
        </dgm:presLayoutVars>
      </dgm:prSet>
      <dgm:spPr/>
      <dgm:t>
        <a:bodyPr/>
        <a:lstStyle/>
        <a:p>
          <a:endParaRPr lang="en-US"/>
        </a:p>
      </dgm:t>
    </dgm:pt>
    <dgm:pt modelId="{CCD82B3D-8DA3-F941-B109-76FE11AC03C0}" type="pres">
      <dgm:prSet presAssocID="{FB3F33E5-A4F5-5446-92F5-38AA4690163B}" presName="parTrans" presStyleLbl="bgSibTrans2D1" presStyleIdx="1" presStyleCnt="4" custScaleX="105511" custScaleY="104032" custLinFactNeighborX="2782" custLinFactNeighborY="1867"/>
      <dgm:spPr/>
      <dgm:t>
        <a:bodyPr/>
        <a:lstStyle/>
        <a:p>
          <a:endParaRPr lang="en-US"/>
        </a:p>
      </dgm:t>
    </dgm:pt>
    <dgm:pt modelId="{D5066730-D975-B34C-9E98-854A0D229133}" type="pres">
      <dgm:prSet presAssocID="{B32057AE-E7DC-F04B-A235-57BFF8149666}" presName="node" presStyleLbl="node1" presStyleIdx="1" presStyleCnt="4" custScaleX="91134" custScaleY="90424">
        <dgm:presLayoutVars>
          <dgm:bulletEnabled val="1"/>
        </dgm:presLayoutVars>
      </dgm:prSet>
      <dgm:spPr/>
      <dgm:t>
        <a:bodyPr/>
        <a:lstStyle/>
        <a:p>
          <a:endParaRPr lang="en-US"/>
        </a:p>
      </dgm:t>
    </dgm:pt>
    <dgm:pt modelId="{F918C117-ABEC-C842-BF7C-B1881888C054}" type="pres">
      <dgm:prSet presAssocID="{59A9E54E-37D9-764D-B348-1AE2FF73487E}" presName="parTrans" presStyleLbl="bgSibTrans2D1" presStyleIdx="2" presStyleCnt="4" custScaleY="104032" custLinFactNeighborX="-1980" custLinFactNeighborY="9336"/>
      <dgm:spPr/>
      <dgm:t>
        <a:bodyPr/>
        <a:lstStyle/>
        <a:p>
          <a:endParaRPr lang="en-US"/>
        </a:p>
      </dgm:t>
    </dgm:pt>
    <dgm:pt modelId="{8FA6C8D6-3446-2149-BFF8-F51650EE8B7D}" type="pres">
      <dgm:prSet presAssocID="{4BAF3E3C-8746-4E43-A112-9E95E2AC83FB}" presName="node" presStyleLbl="node1" presStyleIdx="2" presStyleCnt="4" custScaleX="91134" custScaleY="90424" custRadScaleRad="101841" custRadScaleInc="4192">
        <dgm:presLayoutVars>
          <dgm:bulletEnabled val="1"/>
        </dgm:presLayoutVars>
      </dgm:prSet>
      <dgm:spPr/>
      <dgm:t>
        <a:bodyPr/>
        <a:lstStyle/>
        <a:p>
          <a:endParaRPr lang="en-US"/>
        </a:p>
      </dgm:t>
    </dgm:pt>
    <dgm:pt modelId="{33EFCE09-1BDE-8444-B093-6C7F9D2E32F8}" type="pres">
      <dgm:prSet presAssocID="{38B905A4-4904-5346-BF71-14AB357EB310}" presName="parTrans" presStyleLbl="bgSibTrans2D1" presStyleIdx="3" presStyleCnt="4" custScaleX="118608" custScaleY="104032" custLinFactNeighborX="4645" custLinFactNeighborY="5601"/>
      <dgm:spPr/>
      <dgm:t>
        <a:bodyPr/>
        <a:lstStyle/>
        <a:p>
          <a:endParaRPr lang="en-US"/>
        </a:p>
      </dgm:t>
    </dgm:pt>
    <dgm:pt modelId="{5206DC58-94BA-124E-B80F-B3F60D9E96A7}" type="pres">
      <dgm:prSet presAssocID="{E31F6616-B614-624E-8B0A-0569A18004FB}" presName="node" presStyleLbl="node1" presStyleIdx="3" presStyleCnt="4" custScaleX="91134" custScaleY="90424" custRadScaleRad="96997" custRadScaleInc="1479">
        <dgm:presLayoutVars>
          <dgm:bulletEnabled val="1"/>
        </dgm:presLayoutVars>
      </dgm:prSet>
      <dgm:spPr/>
      <dgm:t>
        <a:bodyPr/>
        <a:lstStyle/>
        <a:p>
          <a:endParaRPr lang="en-US"/>
        </a:p>
      </dgm:t>
    </dgm:pt>
  </dgm:ptLst>
  <dgm:cxnLst>
    <dgm:cxn modelId="{831E2793-FC11-9D4C-B488-CEF92BD11E41}" srcId="{406F8A37-BA07-424D-8872-718E72CDF189}" destId="{4BAF3E3C-8746-4E43-A112-9E95E2AC83FB}" srcOrd="2" destOrd="0" parTransId="{59A9E54E-37D9-764D-B348-1AE2FF73487E}" sibTransId="{632ECCA7-FAE0-A14A-8CE9-C07A19DDC598}"/>
    <dgm:cxn modelId="{26680AAA-C946-484D-8511-7A3AAD9D755C}" srcId="{0F08079E-42D9-E94D-BF3F-F5D8C9496096}" destId="{DF28D813-C05E-FD44-BA22-9F43F590018D}" srcOrd="1" destOrd="0" parTransId="{13099DA2-4F14-C446-93C6-F2D90D0EC2B1}" sibTransId="{D94EC234-A563-E04B-B0D9-137897F6DCE1}"/>
    <dgm:cxn modelId="{5454B740-59D2-5A42-AFC5-931148D0BFCE}" type="presOf" srcId="{E31F6616-B614-624E-8B0A-0569A18004FB}" destId="{5206DC58-94BA-124E-B80F-B3F60D9E96A7}" srcOrd="0" destOrd="0" presId="urn:microsoft.com/office/officeart/2005/8/layout/radial4"/>
    <dgm:cxn modelId="{55162D5D-BEDB-B84E-B2EF-3F202145C10D}" srcId="{406F8A37-BA07-424D-8872-718E72CDF189}" destId="{B7B601F2-3E66-054C-8D1F-892AEE6576B9}" srcOrd="0" destOrd="0" parTransId="{D59641D7-1207-0040-ABFB-3442A1CE24DC}" sibTransId="{068009FA-D494-084D-A692-45D78BBD3A63}"/>
    <dgm:cxn modelId="{CDD8520A-0369-4841-8AD2-21A56BA9F92A}" type="presOf" srcId="{D59641D7-1207-0040-ABFB-3442A1CE24DC}" destId="{55A1050E-C165-6045-8735-A13130712ABD}" srcOrd="0" destOrd="0" presId="urn:microsoft.com/office/officeart/2005/8/layout/radial4"/>
    <dgm:cxn modelId="{74FDCDAB-0C8E-404A-BB60-DAB23331F897}" type="presOf" srcId="{FB3F33E5-A4F5-5446-92F5-38AA4690163B}" destId="{CCD82B3D-8DA3-F941-B109-76FE11AC03C0}" srcOrd="0" destOrd="0" presId="urn:microsoft.com/office/officeart/2005/8/layout/radial4"/>
    <dgm:cxn modelId="{1C9E3FD2-E8BB-3A43-93BA-8699155A933F}" type="presOf" srcId="{406F8A37-BA07-424D-8872-718E72CDF189}" destId="{242F69BB-75A3-D24D-B04C-7F7EBFE43D6D}" srcOrd="0" destOrd="0" presId="urn:microsoft.com/office/officeart/2005/8/layout/radial4"/>
    <dgm:cxn modelId="{64321FAD-70B1-D34B-9996-E352D57A1855}" type="presOf" srcId="{B32057AE-E7DC-F04B-A235-57BFF8149666}" destId="{D5066730-D975-B34C-9E98-854A0D229133}" srcOrd="0" destOrd="0" presId="urn:microsoft.com/office/officeart/2005/8/layout/radial4"/>
    <dgm:cxn modelId="{90C2F0C5-2BF9-974C-9BB0-4D9F5C1E9290}" type="presOf" srcId="{59A9E54E-37D9-764D-B348-1AE2FF73487E}" destId="{F918C117-ABEC-C842-BF7C-B1881888C054}" srcOrd="0" destOrd="0" presId="urn:microsoft.com/office/officeart/2005/8/layout/radial4"/>
    <dgm:cxn modelId="{EA9B4C10-502A-8145-8E25-4B8A2DD43AF7}" srcId="{406F8A37-BA07-424D-8872-718E72CDF189}" destId="{B32057AE-E7DC-F04B-A235-57BFF8149666}" srcOrd="1" destOrd="0" parTransId="{FB3F33E5-A4F5-5446-92F5-38AA4690163B}" sibTransId="{B748CD29-395F-044F-875B-98133D28009F}"/>
    <dgm:cxn modelId="{42077E0C-22AC-6442-BEDC-EA704F1BD381}" srcId="{406F8A37-BA07-424D-8872-718E72CDF189}" destId="{E31F6616-B614-624E-8B0A-0569A18004FB}" srcOrd="3" destOrd="0" parTransId="{38B905A4-4904-5346-BF71-14AB357EB310}" sibTransId="{8A108F25-CFED-3747-A704-49B7A4FAADE7}"/>
    <dgm:cxn modelId="{3FAD665E-FD37-6B43-B354-5DE0AC0E4CFF}" type="presOf" srcId="{4BAF3E3C-8746-4E43-A112-9E95E2AC83FB}" destId="{8FA6C8D6-3446-2149-BFF8-F51650EE8B7D}" srcOrd="0" destOrd="0" presId="urn:microsoft.com/office/officeart/2005/8/layout/radial4"/>
    <dgm:cxn modelId="{924B9EBC-BD83-D148-8A55-52040C92955A}" type="presOf" srcId="{B7B601F2-3E66-054C-8D1F-892AEE6576B9}" destId="{02E547E0-924F-DD4B-AAA5-C4627F12B062}" srcOrd="0" destOrd="0" presId="urn:microsoft.com/office/officeart/2005/8/layout/radial4"/>
    <dgm:cxn modelId="{83C07981-EAC0-3649-8F7F-28F012F830CB}" srcId="{0F08079E-42D9-E94D-BF3F-F5D8C9496096}" destId="{406F8A37-BA07-424D-8872-718E72CDF189}" srcOrd="0" destOrd="0" parTransId="{EFC007F0-97D6-0945-AB7F-F5DC7AA02DCA}" sibTransId="{534FC7DC-957D-714C-9460-5BC9BF3991C3}"/>
    <dgm:cxn modelId="{5D4966B1-ED13-9447-BF0A-1B275DE93547}" type="presOf" srcId="{0F08079E-42D9-E94D-BF3F-F5D8C9496096}" destId="{FB0053B3-5B46-914E-BAE1-093E5BC71B04}" srcOrd="0" destOrd="0" presId="urn:microsoft.com/office/officeart/2005/8/layout/radial4"/>
    <dgm:cxn modelId="{0A6F324D-99F6-CC47-9A23-C70FDB289212}" type="presOf" srcId="{38B905A4-4904-5346-BF71-14AB357EB310}" destId="{33EFCE09-1BDE-8444-B093-6C7F9D2E32F8}" srcOrd="0" destOrd="0" presId="urn:microsoft.com/office/officeart/2005/8/layout/radial4"/>
    <dgm:cxn modelId="{48D195FB-D6B8-F247-8E7E-8A28DAF36AF2}" type="presParOf" srcId="{FB0053B3-5B46-914E-BAE1-093E5BC71B04}" destId="{242F69BB-75A3-D24D-B04C-7F7EBFE43D6D}" srcOrd="0" destOrd="0" presId="urn:microsoft.com/office/officeart/2005/8/layout/radial4"/>
    <dgm:cxn modelId="{EEA06434-9E7F-F54F-83EF-273828203E5D}" type="presParOf" srcId="{FB0053B3-5B46-914E-BAE1-093E5BC71B04}" destId="{55A1050E-C165-6045-8735-A13130712ABD}" srcOrd="1" destOrd="0" presId="urn:microsoft.com/office/officeart/2005/8/layout/radial4"/>
    <dgm:cxn modelId="{D3458994-188C-F445-8A10-136B1EFA2F4D}" type="presParOf" srcId="{FB0053B3-5B46-914E-BAE1-093E5BC71B04}" destId="{02E547E0-924F-DD4B-AAA5-C4627F12B062}" srcOrd="2" destOrd="0" presId="urn:microsoft.com/office/officeart/2005/8/layout/radial4"/>
    <dgm:cxn modelId="{9B0CC56D-D5E6-134B-A71C-1769E8B42C6F}" type="presParOf" srcId="{FB0053B3-5B46-914E-BAE1-093E5BC71B04}" destId="{CCD82B3D-8DA3-F941-B109-76FE11AC03C0}" srcOrd="3" destOrd="0" presId="urn:microsoft.com/office/officeart/2005/8/layout/radial4"/>
    <dgm:cxn modelId="{57644E52-E782-8B43-B01F-2AFB355FC7FB}" type="presParOf" srcId="{FB0053B3-5B46-914E-BAE1-093E5BC71B04}" destId="{D5066730-D975-B34C-9E98-854A0D229133}" srcOrd="4" destOrd="0" presId="urn:microsoft.com/office/officeart/2005/8/layout/radial4"/>
    <dgm:cxn modelId="{36297051-667F-BC48-A312-1E080F834D6C}" type="presParOf" srcId="{FB0053B3-5B46-914E-BAE1-093E5BC71B04}" destId="{F918C117-ABEC-C842-BF7C-B1881888C054}" srcOrd="5" destOrd="0" presId="urn:microsoft.com/office/officeart/2005/8/layout/radial4"/>
    <dgm:cxn modelId="{88222ED0-46A6-6F41-B1C6-D9720C2FEE90}" type="presParOf" srcId="{FB0053B3-5B46-914E-BAE1-093E5BC71B04}" destId="{8FA6C8D6-3446-2149-BFF8-F51650EE8B7D}" srcOrd="6" destOrd="0" presId="urn:microsoft.com/office/officeart/2005/8/layout/radial4"/>
    <dgm:cxn modelId="{C106E539-F550-FA4B-BCE0-05071B838DAA}" type="presParOf" srcId="{FB0053B3-5B46-914E-BAE1-093E5BC71B04}" destId="{33EFCE09-1BDE-8444-B093-6C7F9D2E32F8}" srcOrd="7" destOrd="0" presId="urn:microsoft.com/office/officeart/2005/8/layout/radial4"/>
    <dgm:cxn modelId="{F5AF7272-36E0-0749-95F1-9DE8C4AEF672}" type="presParOf" srcId="{FB0053B3-5B46-914E-BAE1-093E5BC71B04}" destId="{5206DC58-94BA-124E-B80F-B3F60D9E96A7}" srcOrd="8" destOrd="0" presId="urn:microsoft.com/office/officeart/2005/8/layout/radial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F08079E-42D9-E94D-BF3F-F5D8C9496096}" type="doc">
      <dgm:prSet loTypeId="urn:microsoft.com/office/officeart/2005/8/layout/radial4" loCatId="" qsTypeId="urn:microsoft.com/office/officeart/2005/8/quickstyle/simple4" qsCatId="simple" csTypeId="urn:microsoft.com/office/officeart/2005/8/colors/accent4_2" csCatId="accent4" phldr="1"/>
      <dgm:spPr/>
      <dgm:t>
        <a:bodyPr/>
        <a:lstStyle/>
        <a:p>
          <a:endParaRPr lang="en-US"/>
        </a:p>
      </dgm:t>
    </dgm:pt>
    <dgm:pt modelId="{406F8A37-BA07-424D-8872-718E72CDF189}">
      <dgm:prSet phldrT="[Text]" custT="1">
        <dgm:style>
          <a:lnRef idx="0">
            <a:schemeClr val="accent4"/>
          </a:lnRef>
          <a:fillRef idx="3">
            <a:schemeClr val="accent4"/>
          </a:fillRef>
          <a:effectRef idx="3">
            <a:schemeClr val="accent4"/>
          </a:effectRef>
          <a:fontRef idx="minor">
            <a:schemeClr val="lt1"/>
          </a:fontRef>
        </dgm:style>
      </dgm:prSet>
      <dgm:spPr>
        <a:solidFill>
          <a:schemeClr val="accent6">
            <a:lumMod val="50000"/>
          </a:schemeClr>
        </a:solidFill>
      </dgm:spPr>
      <dgm:t>
        <a:bodyPr/>
        <a:lstStyle/>
        <a:p>
          <a:r>
            <a:rPr lang="en-US" sz="2000" dirty="0" smtClean="0"/>
            <a:t>ETHICAL AND CULTURAL LEADERSHIP</a:t>
          </a:r>
        </a:p>
        <a:p>
          <a:endParaRPr lang="en-US" sz="2300" dirty="0"/>
        </a:p>
      </dgm:t>
    </dgm:pt>
    <dgm:pt modelId="{EFC007F0-97D6-0945-AB7F-F5DC7AA02DCA}" type="parTrans" cxnId="{83C07981-EAC0-3649-8F7F-28F012F830CB}">
      <dgm:prSet/>
      <dgm:spPr/>
      <dgm:t>
        <a:bodyPr/>
        <a:lstStyle/>
        <a:p>
          <a:endParaRPr lang="en-US"/>
        </a:p>
      </dgm:t>
    </dgm:pt>
    <dgm:pt modelId="{534FC7DC-957D-714C-9460-5BC9BF3991C3}" type="sibTrans" cxnId="{83C07981-EAC0-3649-8F7F-28F012F830CB}">
      <dgm:prSet/>
      <dgm:spPr/>
      <dgm:t>
        <a:bodyPr/>
        <a:lstStyle/>
        <a:p>
          <a:endParaRPr lang="en-US"/>
        </a:p>
      </dgm:t>
    </dgm:pt>
    <dgm:pt modelId="{B7B601F2-3E66-054C-8D1F-892AEE6576B9}">
      <dgm:prSet phldrT="[Text]">
        <dgm:style>
          <a:lnRef idx="0">
            <a:schemeClr val="accent4"/>
          </a:lnRef>
          <a:fillRef idx="3">
            <a:schemeClr val="accent4"/>
          </a:fillRef>
          <a:effectRef idx="3">
            <a:schemeClr val="accent4"/>
          </a:effectRef>
          <a:fontRef idx="minor">
            <a:schemeClr val="lt1"/>
          </a:fontRef>
        </dgm:style>
      </dgm:prSet>
      <dgm:spPr/>
      <dgm:t>
        <a:bodyPr/>
        <a:lstStyle/>
        <a:p>
          <a:r>
            <a:rPr lang="en-US" dirty="0" smtClean="0"/>
            <a:t>Sensitivity to Diversity and Cultural Differences</a:t>
          </a:r>
        </a:p>
        <a:p>
          <a:r>
            <a:rPr lang="en-US" dirty="0" smtClean="0"/>
            <a:t>6.1</a:t>
          </a:r>
          <a:endParaRPr lang="en-US" dirty="0"/>
        </a:p>
      </dgm:t>
    </dgm:pt>
    <dgm:pt modelId="{D59641D7-1207-0040-ABFB-3442A1CE24DC}" type="parTrans" cxnId="{55162D5D-BEDB-B84E-B2EF-3F202145C10D}">
      <dgm:prSet/>
      <dgm:spPr/>
      <dgm:t>
        <a:bodyPr/>
        <a:lstStyle/>
        <a:p>
          <a:endParaRPr lang="en-US"/>
        </a:p>
      </dgm:t>
    </dgm:pt>
    <dgm:pt modelId="{068009FA-D494-084D-A692-45D78BBD3A63}" type="sibTrans" cxnId="{55162D5D-BEDB-B84E-B2EF-3F202145C10D}">
      <dgm:prSet/>
      <dgm:spPr/>
      <dgm:t>
        <a:bodyPr/>
        <a:lstStyle/>
        <a:p>
          <a:endParaRPr lang="en-US"/>
        </a:p>
      </dgm:t>
    </dgm:pt>
    <dgm:pt modelId="{48A42018-862B-5B41-B058-698FA06E1BD1}">
      <dgm:prSet>
        <dgm:style>
          <a:lnRef idx="0">
            <a:schemeClr val="accent4"/>
          </a:lnRef>
          <a:fillRef idx="3">
            <a:schemeClr val="accent4"/>
          </a:fillRef>
          <a:effectRef idx="3">
            <a:schemeClr val="accent4"/>
          </a:effectRef>
          <a:fontRef idx="minor">
            <a:schemeClr val="lt1"/>
          </a:fontRef>
        </dgm:style>
      </dgm:prSet>
      <dgm:spPr/>
      <dgm:t>
        <a:bodyPr/>
        <a:lstStyle/>
        <a:p>
          <a:r>
            <a:rPr lang="en-US" dirty="0" smtClean="0"/>
            <a:t>Modeling Values, Beliefs, and Attitudes</a:t>
          </a:r>
        </a:p>
        <a:p>
          <a:r>
            <a:rPr lang="en-US" dirty="0" smtClean="0"/>
            <a:t>6.2</a:t>
          </a:r>
          <a:endParaRPr lang="en-US" dirty="0"/>
        </a:p>
      </dgm:t>
    </dgm:pt>
    <dgm:pt modelId="{24F33145-F655-5948-A82E-5A1A999B8D71}" type="parTrans" cxnId="{5CA7414F-0348-9046-8BE3-AF0A9CC54014}">
      <dgm:prSet/>
      <dgm:spPr/>
      <dgm:t>
        <a:bodyPr/>
        <a:lstStyle/>
        <a:p>
          <a:endParaRPr lang="en-US"/>
        </a:p>
      </dgm:t>
    </dgm:pt>
    <dgm:pt modelId="{686088E4-800E-FD4A-927D-AA18A49FC602}" type="sibTrans" cxnId="{5CA7414F-0348-9046-8BE3-AF0A9CC54014}">
      <dgm:prSet/>
      <dgm:spPr/>
      <dgm:t>
        <a:bodyPr/>
        <a:lstStyle/>
        <a:p>
          <a:endParaRPr lang="en-US"/>
        </a:p>
      </dgm:t>
    </dgm:pt>
    <dgm:pt modelId="{95F906B7-FF9A-1A46-861E-D471EE0A28EC}">
      <dgm:prSet>
        <dgm:style>
          <a:lnRef idx="0">
            <a:schemeClr val="accent4"/>
          </a:lnRef>
          <a:fillRef idx="3">
            <a:schemeClr val="accent4"/>
          </a:fillRef>
          <a:effectRef idx="3">
            <a:schemeClr val="accent4"/>
          </a:effectRef>
          <a:fontRef idx="minor">
            <a:schemeClr val="lt1"/>
          </a:fontRef>
        </dgm:style>
      </dgm:prSet>
      <dgm:spPr/>
      <dgm:t>
        <a:bodyPr/>
        <a:lstStyle/>
        <a:p>
          <a:r>
            <a:rPr lang="en-US" dirty="0" smtClean="0"/>
            <a:t>South Dakota Code of Ethics</a:t>
          </a:r>
        </a:p>
        <a:p>
          <a:r>
            <a:rPr lang="en-US" dirty="0" smtClean="0"/>
            <a:t>6.3</a:t>
          </a:r>
          <a:endParaRPr lang="en-US" dirty="0"/>
        </a:p>
      </dgm:t>
    </dgm:pt>
    <dgm:pt modelId="{3942E40F-065C-B24D-82FA-BA8D9D405833}" type="parTrans" cxnId="{752BF76C-53FE-AA40-BD0F-B80F8397D772}">
      <dgm:prSet/>
      <dgm:spPr/>
      <dgm:t>
        <a:bodyPr/>
        <a:lstStyle/>
        <a:p>
          <a:endParaRPr lang="en-US"/>
        </a:p>
      </dgm:t>
    </dgm:pt>
    <dgm:pt modelId="{A6A40A2C-98D5-1A4B-B682-61FD8653CD31}" type="sibTrans" cxnId="{752BF76C-53FE-AA40-BD0F-B80F8397D772}">
      <dgm:prSet/>
      <dgm:spPr/>
      <dgm:t>
        <a:bodyPr/>
        <a:lstStyle/>
        <a:p>
          <a:endParaRPr lang="en-US"/>
        </a:p>
      </dgm:t>
    </dgm:pt>
    <dgm:pt modelId="{FB0053B3-5B46-914E-BAE1-093E5BC71B04}" type="pres">
      <dgm:prSet presAssocID="{0F08079E-42D9-E94D-BF3F-F5D8C9496096}" presName="cycle" presStyleCnt="0">
        <dgm:presLayoutVars>
          <dgm:chMax val="1"/>
          <dgm:dir/>
          <dgm:animLvl val="ctr"/>
          <dgm:resizeHandles val="exact"/>
        </dgm:presLayoutVars>
      </dgm:prSet>
      <dgm:spPr/>
      <dgm:t>
        <a:bodyPr/>
        <a:lstStyle/>
        <a:p>
          <a:endParaRPr lang="en-US"/>
        </a:p>
      </dgm:t>
    </dgm:pt>
    <dgm:pt modelId="{242F69BB-75A3-D24D-B04C-7F7EBFE43D6D}" type="pres">
      <dgm:prSet presAssocID="{406F8A37-BA07-424D-8872-718E72CDF189}" presName="centerShape" presStyleLbl="node0" presStyleIdx="0" presStyleCnt="1" custScaleX="111534" custScaleY="87240" custLinFactNeighborX="-388" custLinFactNeighborY="-542"/>
      <dgm:spPr/>
      <dgm:t>
        <a:bodyPr/>
        <a:lstStyle/>
        <a:p>
          <a:endParaRPr lang="en-US"/>
        </a:p>
      </dgm:t>
    </dgm:pt>
    <dgm:pt modelId="{55A1050E-C165-6045-8735-A13130712ABD}" type="pres">
      <dgm:prSet presAssocID="{D59641D7-1207-0040-ABFB-3442A1CE24DC}" presName="parTrans" presStyleLbl="bgSibTrans2D1" presStyleIdx="0" presStyleCnt="3" custScaleX="98244" custLinFactNeighborX="6585" custLinFactNeighborY="8969"/>
      <dgm:spPr/>
      <dgm:t>
        <a:bodyPr/>
        <a:lstStyle/>
        <a:p>
          <a:endParaRPr lang="en-US"/>
        </a:p>
      </dgm:t>
    </dgm:pt>
    <dgm:pt modelId="{02E547E0-924F-DD4B-AAA5-C4627F12B062}" type="pres">
      <dgm:prSet presAssocID="{B7B601F2-3E66-054C-8D1F-892AEE6576B9}" presName="node" presStyleLbl="node1" presStyleIdx="0" presStyleCnt="3" custScaleX="87605" custScaleY="86932" custRadScaleRad="103780" custRadScaleInc="613">
        <dgm:presLayoutVars>
          <dgm:bulletEnabled val="1"/>
        </dgm:presLayoutVars>
      </dgm:prSet>
      <dgm:spPr/>
      <dgm:t>
        <a:bodyPr/>
        <a:lstStyle/>
        <a:p>
          <a:endParaRPr lang="en-US"/>
        </a:p>
      </dgm:t>
    </dgm:pt>
    <dgm:pt modelId="{B52C9D36-D789-F146-95DE-DEA2F02BCD5A}" type="pres">
      <dgm:prSet presAssocID="{24F33145-F655-5948-A82E-5A1A999B8D71}" presName="parTrans" presStyleLbl="bgSibTrans2D1" presStyleIdx="1" presStyleCnt="3" custLinFactNeighborX="-1320" custLinFactNeighborY="12557"/>
      <dgm:spPr/>
      <dgm:t>
        <a:bodyPr/>
        <a:lstStyle/>
        <a:p>
          <a:endParaRPr lang="en-US"/>
        </a:p>
      </dgm:t>
    </dgm:pt>
    <dgm:pt modelId="{3FCDD3B8-4ED8-BE4D-9B02-25DC9FF755CB}" type="pres">
      <dgm:prSet presAssocID="{48A42018-862B-5B41-B058-698FA06E1BD1}" presName="node" presStyleLbl="node1" presStyleIdx="1" presStyleCnt="3" custScaleX="87605" custScaleY="86932" custRadScaleRad="94187" custRadScaleInc="393">
        <dgm:presLayoutVars>
          <dgm:bulletEnabled val="1"/>
        </dgm:presLayoutVars>
      </dgm:prSet>
      <dgm:spPr/>
      <dgm:t>
        <a:bodyPr/>
        <a:lstStyle/>
        <a:p>
          <a:endParaRPr lang="en-US"/>
        </a:p>
      </dgm:t>
    </dgm:pt>
    <dgm:pt modelId="{F40D7EA6-4829-A542-9F89-0C3238C242FB}" type="pres">
      <dgm:prSet presAssocID="{3942E40F-065C-B24D-82FA-BA8D9D405833}" presName="parTrans" presStyleLbl="bgSibTrans2D1" presStyleIdx="2" presStyleCnt="3" custScaleX="96342" custLinFactNeighborX="-6913" custLinFactNeighborY="8969"/>
      <dgm:spPr/>
      <dgm:t>
        <a:bodyPr/>
        <a:lstStyle/>
        <a:p>
          <a:endParaRPr lang="en-US"/>
        </a:p>
      </dgm:t>
    </dgm:pt>
    <dgm:pt modelId="{2259A0D3-875E-804B-A32E-72542864EC3A}" type="pres">
      <dgm:prSet presAssocID="{95F906B7-FF9A-1A46-861E-D471EE0A28EC}" presName="node" presStyleLbl="node1" presStyleIdx="2" presStyleCnt="3" custScaleX="87605" custScaleY="86932" custRadScaleRad="104005" custRadScaleInc="-903">
        <dgm:presLayoutVars>
          <dgm:bulletEnabled val="1"/>
        </dgm:presLayoutVars>
      </dgm:prSet>
      <dgm:spPr/>
      <dgm:t>
        <a:bodyPr/>
        <a:lstStyle/>
        <a:p>
          <a:endParaRPr lang="en-US"/>
        </a:p>
      </dgm:t>
    </dgm:pt>
  </dgm:ptLst>
  <dgm:cxnLst>
    <dgm:cxn modelId="{BB18DD7B-D93F-A942-B532-63AB10072995}" type="presOf" srcId="{406F8A37-BA07-424D-8872-718E72CDF189}" destId="{242F69BB-75A3-D24D-B04C-7F7EBFE43D6D}" srcOrd="0" destOrd="0" presId="urn:microsoft.com/office/officeart/2005/8/layout/radial4"/>
    <dgm:cxn modelId="{5CA7414F-0348-9046-8BE3-AF0A9CC54014}" srcId="{406F8A37-BA07-424D-8872-718E72CDF189}" destId="{48A42018-862B-5B41-B058-698FA06E1BD1}" srcOrd="1" destOrd="0" parTransId="{24F33145-F655-5948-A82E-5A1A999B8D71}" sibTransId="{686088E4-800E-FD4A-927D-AA18A49FC602}"/>
    <dgm:cxn modelId="{02E0750A-D441-E949-A1D6-19B8F87B2C26}" type="presOf" srcId="{B7B601F2-3E66-054C-8D1F-892AEE6576B9}" destId="{02E547E0-924F-DD4B-AAA5-C4627F12B062}" srcOrd="0" destOrd="0" presId="urn:microsoft.com/office/officeart/2005/8/layout/radial4"/>
    <dgm:cxn modelId="{752BF76C-53FE-AA40-BD0F-B80F8397D772}" srcId="{406F8A37-BA07-424D-8872-718E72CDF189}" destId="{95F906B7-FF9A-1A46-861E-D471EE0A28EC}" srcOrd="2" destOrd="0" parTransId="{3942E40F-065C-B24D-82FA-BA8D9D405833}" sibTransId="{A6A40A2C-98D5-1A4B-B682-61FD8653CD31}"/>
    <dgm:cxn modelId="{55162D5D-BEDB-B84E-B2EF-3F202145C10D}" srcId="{406F8A37-BA07-424D-8872-718E72CDF189}" destId="{B7B601F2-3E66-054C-8D1F-892AEE6576B9}" srcOrd="0" destOrd="0" parTransId="{D59641D7-1207-0040-ABFB-3442A1CE24DC}" sibTransId="{068009FA-D494-084D-A692-45D78BBD3A63}"/>
    <dgm:cxn modelId="{9EBBA454-3709-7441-A69B-507A5802CBC9}" type="presOf" srcId="{0F08079E-42D9-E94D-BF3F-F5D8C9496096}" destId="{FB0053B3-5B46-914E-BAE1-093E5BC71B04}" srcOrd="0" destOrd="0" presId="urn:microsoft.com/office/officeart/2005/8/layout/radial4"/>
    <dgm:cxn modelId="{D6E50000-E3AF-D54F-A930-C769A6621C59}" type="presOf" srcId="{3942E40F-065C-B24D-82FA-BA8D9D405833}" destId="{F40D7EA6-4829-A542-9F89-0C3238C242FB}" srcOrd="0" destOrd="0" presId="urn:microsoft.com/office/officeart/2005/8/layout/radial4"/>
    <dgm:cxn modelId="{AF06A202-1B31-6E4C-A84B-96E72E5614FE}" type="presOf" srcId="{D59641D7-1207-0040-ABFB-3442A1CE24DC}" destId="{55A1050E-C165-6045-8735-A13130712ABD}" srcOrd="0" destOrd="0" presId="urn:microsoft.com/office/officeart/2005/8/layout/radial4"/>
    <dgm:cxn modelId="{C4E28CEF-19FE-5448-A864-E0EE2D7938D2}" type="presOf" srcId="{24F33145-F655-5948-A82E-5A1A999B8D71}" destId="{B52C9D36-D789-F146-95DE-DEA2F02BCD5A}" srcOrd="0" destOrd="0" presId="urn:microsoft.com/office/officeart/2005/8/layout/radial4"/>
    <dgm:cxn modelId="{40EC4884-9BB7-2245-8C25-1D9AA909C467}" type="presOf" srcId="{48A42018-862B-5B41-B058-698FA06E1BD1}" destId="{3FCDD3B8-4ED8-BE4D-9B02-25DC9FF755CB}" srcOrd="0" destOrd="0" presId="urn:microsoft.com/office/officeart/2005/8/layout/radial4"/>
    <dgm:cxn modelId="{78566F39-DA45-F84C-8D57-10458177D174}" type="presOf" srcId="{95F906B7-FF9A-1A46-861E-D471EE0A28EC}" destId="{2259A0D3-875E-804B-A32E-72542864EC3A}" srcOrd="0" destOrd="0" presId="urn:microsoft.com/office/officeart/2005/8/layout/radial4"/>
    <dgm:cxn modelId="{83C07981-EAC0-3649-8F7F-28F012F830CB}" srcId="{0F08079E-42D9-E94D-BF3F-F5D8C9496096}" destId="{406F8A37-BA07-424D-8872-718E72CDF189}" srcOrd="0" destOrd="0" parTransId="{EFC007F0-97D6-0945-AB7F-F5DC7AA02DCA}" sibTransId="{534FC7DC-957D-714C-9460-5BC9BF3991C3}"/>
    <dgm:cxn modelId="{2ECBA243-52BC-A343-993C-9FBAAF5B2392}" type="presParOf" srcId="{FB0053B3-5B46-914E-BAE1-093E5BC71B04}" destId="{242F69BB-75A3-D24D-B04C-7F7EBFE43D6D}" srcOrd="0" destOrd="0" presId="urn:microsoft.com/office/officeart/2005/8/layout/radial4"/>
    <dgm:cxn modelId="{A5EF2579-FEA0-8743-BD4C-0A0C7FE8C818}" type="presParOf" srcId="{FB0053B3-5B46-914E-BAE1-093E5BC71B04}" destId="{55A1050E-C165-6045-8735-A13130712ABD}" srcOrd="1" destOrd="0" presId="urn:microsoft.com/office/officeart/2005/8/layout/radial4"/>
    <dgm:cxn modelId="{CB7EDCF6-CCAA-4949-A9A2-48EB2989963D}" type="presParOf" srcId="{FB0053B3-5B46-914E-BAE1-093E5BC71B04}" destId="{02E547E0-924F-DD4B-AAA5-C4627F12B062}" srcOrd="2" destOrd="0" presId="urn:microsoft.com/office/officeart/2005/8/layout/radial4"/>
    <dgm:cxn modelId="{255B0938-40CC-5245-894C-3C24DAEE6080}" type="presParOf" srcId="{FB0053B3-5B46-914E-BAE1-093E5BC71B04}" destId="{B52C9D36-D789-F146-95DE-DEA2F02BCD5A}" srcOrd="3" destOrd="0" presId="urn:microsoft.com/office/officeart/2005/8/layout/radial4"/>
    <dgm:cxn modelId="{579C2863-8F6E-154D-B33F-775497E8CACD}" type="presParOf" srcId="{FB0053B3-5B46-914E-BAE1-093E5BC71B04}" destId="{3FCDD3B8-4ED8-BE4D-9B02-25DC9FF755CB}" srcOrd="4" destOrd="0" presId="urn:microsoft.com/office/officeart/2005/8/layout/radial4"/>
    <dgm:cxn modelId="{A6D88C7C-3A95-7243-818F-911A4109E645}" type="presParOf" srcId="{FB0053B3-5B46-914E-BAE1-093E5BC71B04}" destId="{F40D7EA6-4829-A542-9F89-0C3238C242FB}" srcOrd="5" destOrd="0" presId="urn:microsoft.com/office/officeart/2005/8/layout/radial4"/>
    <dgm:cxn modelId="{54B70744-C54F-1F40-9E2C-2E061FECFAAC}" type="presParOf" srcId="{FB0053B3-5B46-914E-BAE1-093E5BC71B04}" destId="{2259A0D3-875E-804B-A32E-72542864EC3A}" srcOrd="6" destOrd="0" presId="urn:microsoft.com/office/officeart/2005/8/layout/radial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1DB03D5-13CC-734E-94B4-2ABE975D7DBE}" type="doc">
      <dgm:prSet loTypeId="urn:microsoft.com/office/officeart/2005/8/layout/vList2" loCatId="" qsTypeId="urn:microsoft.com/office/officeart/2005/8/quickstyle/3D3" qsCatId="3D" csTypeId="urn:microsoft.com/office/officeart/2005/8/colors/accent4_2" csCatId="accent4" phldr="1"/>
      <dgm:spPr/>
      <dgm:t>
        <a:bodyPr/>
        <a:lstStyle/>
        <a:p>
          <a:endParaRPr lang="en-US"/>
        </a:p>
      </dgm:t>
    </dgm:pt>
    <dgm:pt modelId="{985E5B8D-476E-C147-8106-9D27F5B50BB4}">
      <dgm:prSet phldrT="[Text]" custT="1">
        <dgm:style>
          <a:lnRef idx="1">
            <a:schemeClr val="accent4"/>
          </a:lnRef>
          <a:fillRef idx="2">
            <a:schemeClr val="accent4"/>
          </a:fillRef>
          <a:effectRef idx="1">
            <a:schemeClr val="accent4"/>
          </a:effectRef>
          <a:fontRef idx="minor">
            <a:schemeClr val="dk1"/>
          </a:fontRef>
        </dgm:style>
      </dgm:prSet>
      <dgm:spPr/>
      <dgm:t>
        <a:bodyPr/>
        <a:lstStyle/>
        <a:p>
          <a:pPr algn="ctr"/>
          <a:r>
            <a:rPr lang="en-US" sz="2800" b="1" dirty="0" smtClean="0">
              <a:solidFill>
                <a:schemeClr val="tx1"/>
              </a:solidFill>
            </a:rPr>
            <a:t>YEARS ONE-FOUR </a:t>
          </a:r>
        </a:p>
        <a:p>
          <a:pPr algn="ctr"/>
          <a:r>
            <a:rPr lang="en-US" sz="2800" b="1" dirty="0" smtClean="0">
              <a:solidFill>
                <a:schemeClr val="tx1"/>
              </a:solidFill>
            </a:rPr>
            <a:t>(RECOMMENDED PER YEAR)</a:t>
          </a:r>
          <a:endParaRPr lang="en-US" sz="2800" b="1" dirty="0">
            <a:solidFill>
              <a:schemeClr val="tx1"/>
            </a:solidFill>
          </a:endParaRPr>
        </a:p>
      </dgm:t>
    </dgm:pt>
    <dgm:pt modelId="{B52DECCE-2137-2E41-B17D-4C278C281F2A}" type="parTrans" cxnId="{959CA39E-E403-DE4D-8B76-111663B18C56}">
      <dgm:prSet/>
      <dgm:spPr/>
      <dgm:t>
        <a:bodyPr/>
        <a:lstStyle/>
        <a:p>
          <a:pPr algn="ctr"/>
          <a:endParaRPr lang="en-US"/>
        </a:p>
      </dgm:t>
    </dgm:pt>
    <dgm:pt modelId="{153E3640-E600-7241-A188-F90E5CBA5DE3}" type="sibTrans" cxnId="{959CA39E-E403-DE4D-8B76-111663B18C56}">
      <dgm:prSet/>
      <dgm:spPr/>
      <dgm:t>
        <a:bodyPr/>
        <a:lstStyle/>
        <a:p>
          <a:pPr algn="ctr"/>
          <a:endParaRPr lang="en-US"/>
        </a:p>
      </dgm:t>
    </dgm:pt>
    <dgm:pt modelId="{835F9DC8-6DDC-5448-9C93-19A80B135EC7}">
      <dgm:prSet phldrT="[Text]"/>
      <dgm:spPr/>
      <dgm:t>
        <a:bodyPr/>
        <a:lstStyle/>
        <a:p>
          <a:pPr algn="l"/>
          <a:r>
            <a:rPr lang="en-US" dirty="0" smtClean="0"/>
            <a:t>Two to five formative reviews/collaborations of professional practice </a:t>
          </a:r>
          <a:endParaRPr lang="en-US" dirty="0"/>
        </a:p>
      </dgm:t>
    </dgm:pt>
    <dgm:pt modelId="{A018B952-D919-9347-8432-EFE1ED7C8CA6}" type="parTrans" cxnId="{F8F2B801-ABBC-664F-B59E-1841AEC5B96E}">
      <dgm:prSet/>
      <dgm:spPr/>
      <dgm:t>
        <a:bodyPr/>
        <a:lstStyle/>
        <a:p>
          <a:pPr algn="ctr"/>
          <a:endParaRPr lang="en-US"/>
        </a:p>
      </dgm:t>
    </dgm:pt>
    <dgm:pt modelId="{A58B48BA-AA17-044B-B403-DE5A02C1384A}" type="sibTrans" cxnId="{F8F2B801-ABBC-664F-B59E-1841AEC5B96E}">
      <dgm:prSet/>
      <dgm:spPr/>
      <dgm:t>
        <a:bodyPr/>
        <a:lstStyle/>
        <a:p>
          <a:pPr algn="ctr"/>
          <a:endParaRPr lang="en-US"/>
        </a:p>
      </dgm:t>
    </dgm:pt>
    <dgm:pt modelId="{234B8A53-A724-9D4A-B2A8-6D326DA26969}">
      <dgm:prSet phldrT="[Text]" custT="1">
        <dgm:style>
          <a:lnRef idx="1">
            <a:schemeClr val="accent4"/>
          </a:lnRef>
          <a:fillRef idx="2">
            <a:schemeClr val="accent4"/>
          </a:fillRef>
          <a:effectRef idx="1">
            <a:schemeClr val="accent4"/>
          </a:effectRef>
          <a:fontRef idx="minor">
            <a:schemeClr val="dk1"/>
          </a:fontRef>
        </dgm:style>
      </dgm:prSet>
      <dgm:spPr/>
      <dgm:t>
        <a:bodyPr/>
        <a:lstStyle/>
        <a:p>
          <a:pPr algn="ctr"/>
          <a:r>
            <a:rPr lang="en-US" sz="2800" b="1" dirty="0" smtClean="0"/>
            <a:t>YEAR FIVE AND BEYOND</a:t>
          </a:r>
        </a:p>
        <a:p>
          <a:pPr algn="ctr"/>
          <a:r>
            <a:rPr lang="en-US" sz="2800" b="1" dirty="0" smtClean="0"/>
            <a:t>(RECOMMENDED PER YEAR)</a:t>
          </a:r>
          <a:endParaRPr lang="en-US" sz="2800" b="1" dirty="0"/>
        </a:p>
      </dgm:t>
    </dgm:pt>
    <dgm:pt modelId="{9F2D2794-0BE1-FA43-99C1-927DD6B9029A}" type="parTrans" cxnId="{2C4CE5D2-F6AB-054D-872A-879FBBCB8E5B}">
      <dgm:prSet/>
      <dgm:spPr/>
      <dgm:t>
        <a:bodyPr/>
        <a:lstStyle/>
        <a:p>
          <a:pPr algn="ctr"/>
          <a:endParaRPr lang="en-US"/>
        </a:p>
      </dgm:t>
    </dgm:pt>
    <dgm:pt modelId="{F3B02AC0-9F30-7B4F-B94F-59A403202AC9}" type="sibTrans" cxnId="{2C4CE5D2-F6AB-054D-872A-879FBBCB8E5B}">
      <dgm:prSet/>
      <dgm:spPr/>
      <dgm:t>
        <a:bodyPr/>
        <a:lstStyle/>
        <a:p>
          <a:pPr algn="ctr"/>
          <a:endParaRPr lang="en-US"/>
        </a:p>
      </dgm:t>
    </dgm:pt>
    <dgm:pt modelId="{F9BDC9D8-6723-CD42-A5D7-909BF5422A82}">
      <dgm:prSet phldrT="[Text]"/>
      <dgm:spPr/>
      <dgm:t>
        <a:bodyPr/>
        <a:lstStyle/>
        <a:p>
          <a:pPr algn="l"/>
          <a:r>
            <a:rPr lang="en-US" dirty="0" smtClean="0"/>
            <a:t>Between one and four formative reviews/collaborations of professional practice</a:t>
          </a:r>
          <a:endParaRPr lang="en-US" dirty="0"/>
        </a:p>
      </dgm:t>
    </dgm:pt>
    <dgm:pt modelId="{6F1699C3-12CC-7440-839E-6D4B553F98BF}" type="parTrans" cxnId="{145C4A89-0373-C644-924C-97F7A0487F41}">
      <dgm:prSet/>
      <dgm:spPr/>
      <dgm:t>
        <a:bodyPr/>
        <a:lstStyle/>
        <a:p>
          <a:pPr algn="ctr"/>
          <a:endParaRPr lang="en-US"/>
        </a:p>
      </dgm:t>
    </dgm:pt>
    <dgm:pt modelId="{C1E7BAF8-BF14-D440-8D81-0B8534606543}" type="sibTrans" cxnId="{145C4A89-0373-C644-924C-97F7A0487F41}">
      <dgm:prSet/>
      <dgm:spPr/>
      <dgm:t>
        <a:bodyPr/>
        <a:lstStyle/>
        <a:p>
          <a:pPr algn="ctr"/>
          <a:endParaRPr lang="en-US"/>
        </a:p>
      </dgm:t>
    </dgm:pt>
    <dgm:pt modelId="{AC9756C8-BDB8-654C-AEB9-F638BF21D0FD}">
      <dgm:prSet phldrT="[Text]"/>
      <dgm:spPr/>
      <dgm:t>
        <a:bodyPr/>
        <a:lstStyle/>
        <a:p>
          <a:pPr algn="l"/>
          <a:r>
            <a:rPr lang="en-US" dirty="0" smtClean="0"/>
            <a:t>At least one review of a staff meeting</a:t>
          </a:r>
          <a:endParaRPr lang="en-US" dirty="0"/>
        </a:p>
      </dgm:t>
    </dgm:pt>
    <dgm:pt modelId="{563D8F02-CD5B-9C46-994F-D2919BCCE378}" type="parTrans" cxnId="{D5EC15F3-F2CB-E041-9D8C-22CF80C74BD0}">
      <dgm:prSet/>
      <dgm:spPr/>
      <dgm:t>
        <a:bodyPr/>
        <a:lstStyle/>
        <a:p>
          <a:pPr algn="ctr"/>
          <a:endParaRPr lang="en-US"/>
        </a:p>
      </dgm:t>
    </dgm:pt>
    <dgm:pt modelId="{4025D211-81BB-9042-BD86-C440D1BFAEE0}" type="sibTrans" cxnId="{D5EC15F3-F2CB-E041-9D8C-22CF80C74BD0}">
      <dgm:prSet/>
      <dgm:spPr/>
      <dgm:t>
        <a:bodyPr/>
        <a:lstStyle/>
        <a:p>
          <a:pPr algn="ctr"/>
          <a:endParaRPr lang="en-US"/>
        </a:p>
      </dgm:t>
    </dgm:pt>
    <dgm:pt modelId="{042FDF65-F1A2-A442-9BD4-63D6129A8BA3}">
      <dgm:prSet phldrT="[Text]"/>
      <dgm:spPr/>
      <dgm:t>
        <a:bodyPr/>
        <a:lstStyle/>
        <a:p>
          <a:pPr algn="l"/>
          <a:r>
            <a:rPr lang="en-US" dirty="0" smtClean="0"/>
            <a:t>Reviews throughout school year</a:t>
          </a:r>
          <a:endParaRPr lang="en-US" dirty="0"/>
        </a:p>
      </dgm:t>
    </dgm:pt>
    <dgm:pt modelId="{687D2C7D-91D4-A24D-9965-2108D34AF6A1}" type="parTrans" cxnId="{CFCD15DA-9F09-8248-9A51-2A83063D499E}">
      <dgm:prSet/>
      <dgm:spPr/>
      <dgm:t>
        <a:bodyPr/>
        <a:lstStyle/>
        <a:p>
          <a:pPr algn="ctr"/>
          <a:endParaRPr lang="en-US"/>
        </a:p>
      </dgm:t>
    </dgm:pt>
    <dgm:pt modelId="{67D1CB42-B4ED-B04A-A7D2-35137364F5ED}" type="sibTrans" cxnId="{CFCD15DA-9F09-8248-9A51-2A83063D499E}">
      <dgm:prSet/>
      <dgm:spPr/>
      <dgm:t>
        <a:bodyPr/>
        <a:lstStyle/>
        <a:p>
          <a:pPr algn="ctr"/>
          <a:endParaRPr lang="en-US"/>
        </a:p>
      </dgm:t>
    </dgm:pt>
    <dgm:pt modelId="{90A235D2-3EBB-A541-AC0D-D2F91A7F6884}">
      <dgm:prSet phldrT="[Text]"/>
      <dgm:spPr/>
      <dgm:t>
        <a:bodyPr/>
        <a:lstStyle/>
        <a:p>
          <a:pPr algn="l"/>
          <a:r>
            <a:rPr lang="en-US" dirty="0" smtClean="0"/>
            <a:t>Reviews throughout school year</a:t>
          </a:r>
          <a:endParaRPr lang="en-US" dirty="0"/>
        </a:p>
      </dgm:t>
    </dgm:pt>
    <dgm:pt modelId="{C7A960EA-8FFE-7F41-8558-DE8DF43BE74B}" type="parTrans" cxnId="{A295D2BC-3020-7A46-8F65-0D2735CABC59}">
      <dgm:prSet/>
      <dgm:spPr/>
      <dgm:t>
        <a:bodyPr/>
        <a:lstStyle/>
        <a:p>
          <a:pPr algn="ctr"/>
          <a:endParaRPr lang="en-US"/>
        </a:p>
      </dgm:t>
    </dgm:pt>
    <dgm:pt modelId="{9CBC00EC-4F36-7145-9FD5-B04D4A9635BA}" type="sibTrans" cxnId="{A295D2BC-3020-7A46-8F65-0D2735CABC59}">
      <dgm:prSet/>
      <dgm:spPr/>
      <dgm:t>
        <a:bodyPr/>
        <a:lstStyle/>
        <a:p>
          <a:pPr algn="ctr"/>
          <a:endParaRPr lang="en-US"/>
        </a:p>
      </dgm:t>
    </dgm:pt>
    <dgm:pt modelId="{7A776E9D-58B8-0043-9292-26CACE9A2D40}" type="pres">
      <dgm:prSet presAssocID="{71DB03D5-13CC-734E-94B4-2ABE975D7DBE}" presName="linear" presStyleCnt="0">
        <dgm:presLayoutVars>
          <dgm:animLvl val="lvl"/>
          <dgm:resizeHandles val="exact"/>
        </dgm:presLayoutVars>
      </dgm:prSet>
      <dgm:spPr/>
      <dgm:t>
        <a:bodyPr/>
        <a:lstStyle/>
        <a:p>
          <a:endParaRPr lang="en-US"/>
        </a:p>
      </dgm:t>
    </dgm:pt>
    <dgm:pt modelId="{0C28F163-5845-6848-8514-F1B58E04ABFD}" type="pres">
      <dgm:prSet presAssocID="{985E5B8D-476E-C147-8106-9D27F5B50BB4}" presName="parentText" presStyleLbl="node1" presStyleIdx="0" presStyleCnt="2">
        <dgm:presLayoutVars>
          <dgm:chMax val="0"/>
          <dgm:bulletEnabled val="1"/>
        </dgm:presLayoutVars>
      </dgm:prSet>
      <dgm:spPr/>
      <dgm:t>
        <a:bodyPr/>
        <a:lstStyle/>
        <a:p>
          <a:endParaRPr lang="en-US"/>
        </a:p>
      </dgm:t>
    </dgm:pt>
    <dgm:pt modelId="{568AAE2A-A88C-2247-B44D-B32C221A1D49}" type="pres">
      <dgm:prSet presAssocID="{985E5B8D-476E-C147-8106-9D27F5B50BB4}" presName="childText" presStyleLbl="revTx" presStyleIdx="0" presStyleCnt="2">
        <dgm:presLayoutVars>
          <dgm:bulletEnabled val="1"/>
        </dgm:presLayoutVars>
      </dgm:prSet>
      <dgm:spPr/>
      <dgm:t>
        <a:bodyPr/>
        <a:lstStyle/>
        <a:p>
          <a:endParaRPr lang="en-US"/>
        </a:p>
      </dgm:t>
    </dgm:pt>
    <dgm:pt modelId="{E2A564DC-0009-DF4C-80B5-DEF6EFAB241C}" type="pres">
      <dgm:prSet presAssocID="{234B8A53-A724-9D4A-B2A8-6D326DA26969}" presName="parentText" presStyleLbl="node1" presStyleIdx="1" presStyleCnt="2">
        <dgm:presLayoutVars>
          <dgm:chMax val="0"/>
          <dgm:bulletEnabled val="1"/>
        </dgm:presLayoutVars>
      </dgm:prSet>
      <dgm:spPr/>
      <dgm:t>
        <a:bodyPr/>
        <a:lstStyle/>
        <a:p>
          <a:endParaRPr lang="en-US"/>
        </a:p>
      </dgm:t>
    </dgm:pt>
    <dgm:pt modelId="{454A1DC3-C4C5-0E47-AA5F-3D35DF0AD747}" type="pres">
      <dgm:prSet presAssocID="{234B8A53-A724-9D4A-B2A8-6D326DA26969}" presName="childText" presStyleLbl="revTx" presStyleIdx="1" presStyleCnt="2">
        <dgm:presLayoutVars>
          <dgm:bulletEnabled val="1"/>
        </dgm:presLayoutVars>
      </dgm:prSet>
      <dgm:spPr/>
      <dgm:t>
        <a:bodyPr/>
        <a:lstStyle/>
        <a:p>
          <a:endParaRPr lang="en-US"/>
        </a:p>
      </dgm:t>
    </dgm:pt>
  </dgm:ptLst>
  <dgm:cxnLst>
    <dgm:cxn modelId="{862DFE11-1C7E-E247-96A1-FBBE65F015CB}" type="presOf" srcId="{234B8A53-A724-9D4A-B2A8-6D326DA26969}" destId="{E2A564DC-0009-DF4C-80B5-DEF6EFAB241C}" srcOrd="0" destOrd="0" presId="urn:microsoft.com/office/officeart/2005/8/layout/vList2"/>
    <dgm:cxn modelId="{A2550985-AC0F-FF45-86AB-FEC58D005C50}" type="presOf" srcId="{835F9DC8-6DDC-5448-9C93-19A80B135EC7}" destId="{568AAE2A-A88C-2247-B44D-B32C221A1D49}" srcOrd="0" destOrd="0" presId="urn:microsoft.com/office/officeart/2005/8/layout/vList2"/>
    <dgm:cxn modelId="{145C4A89-0373-C644-924C-97F7A0487F41}" srcId="{234B8A53-A724-9D4A-B2A8-6D326DA26969}" destId="{F9BDC9D8-6723-CD42-A5D7-909BF5422A82}" srcOrd="0" destOrd="0" parTransId="{6F1699C3-12CC-7440-839E-6D4B553F98BF}" sibTransId="{C1E7BAF8-BF14-D440-8D81-0B8534606543}"/>
    <dgm:cxn modelId="{86B81C8D-8818-8641-B5CD-65C6B1B6091A}" type="presOf" srcId="{AC9756C8-BDB8-654C-AEB9-F638BF21D0FD}" destId="{568AAE2A-A88C-2247-B44D-B32C221A1D49}" srcOrd="0" destOrd="1" presId="urn:microsoft.com/office/officeart/2005/8/layout/vList2"/>
    <dgm:cxn modelId="{D5EC15F3-F2CB-E041-9D8C-22CF80C74BD0}" srcId="{985E5B8D-476E-C147-8106-9D27F5B50BB4}" destId="{AC9756C8-BDB8-654C-AEB9-F638BF21D0FD}" srcOrd="1" destOrd="0" parTransId="{563D8F02-CD5B-9C46-994F-D2919BCCE378}" sibTransId="{4025D211-81BB-9042-BD86-C440D1BFAEE0}"/>
    <dgm:cxn modelId="{39BC7108-DBF2-6443-9D2F-C4EEC2D6AF60}" type="presOf" srcId="{F9BDC9D8-6723-CD42-A5D7-909BF5422A82}" destId="{454A1DC3-C4C5-0E47-AA5F-3D35DF0AD747}" srcOrd="0" destOrd="0" presId="urn:microsoft.com/office/officeart/2005/8/layout/vList2"/>
    <dgm:cxn modelId="{2A372E19-108F-E144-BC23-B6288BD4138B}" type="presOf" srcId="{985E5B8D-476E-C147-8106-9D27F5B50BB4}" destId="{0C28F163-5845-6848-8514-F1B58E04ABFD}" srcOrd="0" destOrd="0" presId="urn:microsoft.com/office/officeart/2005/8/layout/vList2"/>
    <dgm:cxn modelId="{CFCD15DA-9F09-8248-9A51-2A83063D499E}" srcId="{985E5B8D-476E-C147-8106-9D27F5B50BB4}" destId="{042FDF65-F1A2-A442-9BD4-63D6129A8BA3}" srcOrd="2" destOrd="0" parTransId="{687D2C7D-91D4-A24D-9965-2108D34AF6A1}" sibTransId="{67D1CB42-B4ED-B04A-A7D2-35137364F5ED}"/>
    <dgm:cxn modelId="{A295D2BC-3020-7A46-8F65-0D2735CABC59}" srcId="{234B8A53-A724-9D4A-B2A8-6D326DA26969}" destId="{90A235D2-3EBB-A541-AC0D-D2F91A7F6884}" srcOrd="1" destOrd="0" parTransId="{C7A960EA-8FFE-7F41-8558-DE8DF43BE74B}" sibTransId="{9CBC00EC-4F36-7145-9FD5-B04D4A9635BA}"/>
    <dgm:cxn modelId="{959CA39E-E403-DE4D-8B76-111663B18C56}" srcId="{71DB03D5-13CC-734E-94B4-2ABE975D7DBE}" destId="{985E5B8D-476E-C147-8106-9D27F5B50BB4}" srcOrd="0" destOrd="0" parTransId="{B52DECCE-2137-2E41-B17D-4C278C281F2A}" sibTransId="{153E3640-E600-7241-A188-F90E5CBA5DE3}"/>
    <dgm:cxn modelId="{2C4CE5D2-F6AB-054D-872A-879FBBCB8E5B}" srcId="{71DB03D5-13CC-734E-94B4-2ABE975D7DBE}" destId="{234B8A53-A724-9D4A-B2A8-6D326DA26969}" srcOrd="1" destOrd="0" parTransId="{9F2D2794-0BE1-FA43-99C1-927DD6B9029A}" sibTransId="{F3B02AC0-9F30-7B4F-B94F-59A403202AC9}"/>
    <dgm:cxn modelId="{DD8968D2-C5AD-FA4C-AD29-A46C18AD3ADA}" type="presOf" srcId="{90A235D2-3EBB-A541-AC0D-D2F91A7F6884}" destId="{454A1DC3-C4C5-0E47-AA5F-3D35DF0AD747}" srcOrd="0" destOrd="1" presId="urn:microsoft.com/office/officeart/2005/8/layout/vList2"/>
    <dgm:cxn modelId="{6A5921A7-4729-224E-BBD3-C073E64EA3D5}" type="presOf" srcId="{71DB03D5-13CC-734E-94B4-2ABE975D7DBE}" destId="{7A776E9D-58B8-0043-9292-26CACE9A2D40}" srcOrd="0" destOrd="0" presId="urn:microsoft.com/office/officeart/2005/8/layout/vList2"/>
    <dgm:cxn modelId="{CAF293D5-9AB1-2246-85F0-6F2257ABB120}" type="presOf" srcId="{042FDF65-F1A2-A442-9BD4-63D6129A8BA3}" destId="{568AAE2A-A88C-2247-B44D-B32C221A1D49}" srcOrd="0" destOrd="2" presId="urn:microsoft.com/office/officeart/2005/8/layout/vList2"/>
    <dgm:cxn modelId="{F8F2B801-ABBC-664F-B59E-1841AEC5B96E}" srcId="{985E5B8D-476E-C147-8106-9D27F5B50BB4}" destId="{835F9DC8-6DDC-5448-9C93-19A80B135EC7}" srcOrd="0" destOrd="0" parTransId="{A018B952-D919-9347-8432-EFE1ED7C8CA6}" sibTransId="{A58B48BA-AA17-044B-B403-DE5A02C1384A}"/>
    <dgm:cxn modelId="{17BDE3C0-8697-9349-870E-A480F554A74A}" type="presParOf" srcId="{7A776E9D-58B8-0043-9292-26CACE9A2D40}" destId="{0C28F163-5845-6848-8514-F1B58E04ABFD}" srcOrd="0" destOrd="0" presId="urn:microsoft.com/office/officeart/2005/8/layout/vList2"/>
    <dgm:cxn modelId="{4BA36AB5-2E0B-1A42-9684-4711C8FDA2BA}" type="presParOf" srcId="{7A776E9D-58B8-0043-9292-26CACE9A2D40}" destId="{568AAE2A-A88C-2247-B44D-B32C221A1D49}" srcOrd="1" destOrd="0" presId="urn:microsoft.com/office/officeart/2005/8/layout/vList2"/>
    <dgm:cxn modelId="{5294FE3F-221E-C946-9147-5BAA5AA53BA3}" type="presParOf" srcId="{7A776E9D-58B8-0043-9292-26CACE9A2D40}" destId="{E2A564DC-0009-DF4C-80B5-DEF6EFAB241C}" srcOrd="2" destOrd="0" presId="urn:microsoft.com/office/officeart/2005/8/layout/vList2"/>
    <dgm:cxn modelId="{8C59ECB3-C422-964C-BBB6-14D35E0E5DBD}" type="presParOf" srcId="{7A776E9D-58B8-0043-9292-26CACE9A2D40}" destId="{454A1DC3-C4C5-0E47-AA5F-3D35DF0AD747}" srcOrd="3"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1DB03D5-13CC-734E-94B4-2ABE975D7DBE}" type="doc">
      <dgm:prSet loTypeId="urn:microsoft.com/office/officeart/2005/8/layout/vList2" loCatId="" qsTypeId="urn:microsoft.com/office/officeart/2005/8/quickstyle/3D3" qsCatId="3D" csTypeId="urn:microsoft.com/office/officeart/2005/8/colors/accent4_2" csCatId="accent4" phldr="1"/>
      <dgm:spPr/>
      <dgm:t>
        <a:bodyPr/>
        <a:lstStyle/>
        <a:p>
          <a:endParaRPr lang="en-US"/>
        </a:p>
      </dgm:t>
    </dgm:pt>
    <dgm:pt modelId="{985E5B8D-476E-C147-8106-9D27F5B50BB4}">
      <dgm:prSet phldrT="[Text]" custT="1">
        <dgm:style>
          <a:lnRef idx="1">
            <a:schemeClr val="accent4"/>
          </a:lnRef>
          <a:fillRef idx="2">
            <a:schemeClr val="accent4"/>
          </a:fillRef>
          <a:effectRef idx="1">
            <a:schemeClr val="accent4"/>
          </a:effectRef>
          <a:fontRef idx="minor">
            <a:schemeClr val="dk1"/>
          </a:fontRef>
        </dgm:style>
      </dgm:prSet>
      <dgm:spPr/>
      <dgm:t>
        <a:bodyPr/>
        <a:lstStyle/>
        <a:p>
          <a:r>
            <a:rPr lang="en-US" sz="3000" b="1" dirty="0" smtClean="0"/>
            <a:t>SAMPLE ARTIFACTS</a:t>
          </a:r>
          <a:endParaRPr lang="en-US" sz="3000" b="1" dirty="0"/>
        </a:p>
      </dgm:t>
    </dgm:pt>
    <dgm:pt modelId="{B52DECCE-2137-2E41-B17D-4C278C281F2A}" type="parTrans" cxnId="{959CA39E-E403-DE4D-8B76-111663B18C56}">
      <dgm:prSet/>
      <dgm:spPr/>
      <dgm:t>
        <a:bodyPr/>
        <a:lstStyle/>
        <a:p>
          <a:endParaRPr lang="en-US"/>
        </a:p>
      </dgm:t>
    </dgm:pt>
    <dgm:pt modelId="{153E3640-E600-7241-A188-F90E5CBA5DE3}" type="sibTrans" cxnId="{959CA39E-E403-DE4D-8B76-111663B18C56}">
      <dgm:prSet/>
      <dgm:spPr/>
      <dgm:t>
        <a:bodyPr/>
        <a:lstStyle/>
        <a:p>
          <a:endParaRPr lang="en-US"/>
        </a:p>
      </dgm:t>
    </dgm:pt>
    <dgm:pt modelId="{835F9DC8-6DDC-5448-9C93-19A80B135EC7}">
      <dgm:prSet phldrT="[Text]" custT="1"/>
      <dgm:spPr/>
      <dgm:t>
        <a:bodyPr/>
        <a:lstStyle/>
        <a:p>
          <a:r>
            <a:rPr lang="en-US" sz="2800" dirty="0" smtClean="0"/>
            <a:t>School improvement plan</a:t>
          </a:r>
          <a:endParaRPr lang="en-US" sz="2800" dirty="0"/>
        </a:p>
      </dgm:t>
    </dgm:pt>
    <dgm:pt modelId="{A018B952-D919-9347-8432-EFE1ED7C8CA6}" type="parTrans" cxnId="{F8F2B801-ABBC-664F-B59E-1841AEC5B96E}">
      <dgm:prSet/>
      <dgm:spPr/>
      <dgm:t>
        <a:bodyPr/>
        <a:lstStyle/>
        <a:p>
          <a:endParaRPr lang="en-US"/>
        </a:p>
      </dgm:t>
    </dgm:pt>
    <dgm:pt modelId="{A58B48BA-AA17-044B-B403-DE5A02C1384A}" type="sibTrans" cxnId="{F8F2B801-ABBC-664F-B59E-1841AEC5B96E}">
      <dgm:prSet/>
      <dgm:spPr/>
      <dgm:t>
        <a:bodyPr/>
        <a:lstStyle/>
        <a:p>
          <a:endParaRPr lang="en-US"/>
        </a:p>
      </dgm:t>
    </dgm:pt>
    <dgm:pt modelId="{88F4AB28-7103-2440-BE3C-F285FBE62367}">
      <dgm:prSet phldrT="[Text]" custT="1"/>
      <dgm:spPr/>
      <dgm:t>
        <a:bodyPr/>
        <a:lstStyle/>
        <a:p>
          <a:r>
            <a:rPr lang="en-US" sz="2800" dirty="0" smtClean="0"/>
            <a:t>Master schedule</a:t>
          </a:r>
          <a:endParaRPr lang="en-US" sz="2800" dirty="0"/>
        </a:p>
      </dgm:t>
    </dgm:pt>
    <dgm:pt modelId="{B3FC1B15-1CB6-1748-8B91-4F54BE2B84AF}" type="parTrans" cxnId="{7A339011-4043-4F45-B18A-5070505E721C}">
      <dgm:prSet/>
      <dgm:spPr/>
      <dgm:t>
        <a:bodyPr/>
        <a:lstStyle/>
        <a:p>
          <a:endParaRPr lang="en-US"/>
        </a:p>
      </dgm:t>
    </dgm:pt>
    <dgm:pt modelId="{6C4C0AE2-BC1D-5A45-BE4E-58E49EDFAF74}" type="sibTrans" cxnId="{7A339011-4043-4F45-B18A-5070505E721C}">
      <dgm:prSet/>
      <dgm:spPr/>
      <dgm:t>
        <a:bodyPr/>
        <a:lstStyle/>
        <a:p>
          <a:endParaRPr lang="en-US"/>
        </a:p>
      </dgm:t>
    </dgm:pt>
    <dgm:pt modelId="{E31FA5F2-0337-7A4C-9ACB-B3457392747F}">
      <dgm:prSet phldrT="[Text]" custT="1"/>
      <dgm:spPr/>
      <dgm:t>
        <a:bodyPr/>
        <a:lstStyle/>
        <a:p>
          <a:r>
            <a:rPr lang="en-US" sz="2800" dirty="0" smtClean="0"/>
            <a:t>Anecdotal notes from informal visits</a:t>
          </a:r>
          <a:endParaRPr lang="en-US" sz="2800" dirty="0"/>
        </a:p>
      </dgm:t>
    </dgm:pt>
    <dgm:pt modelId="{DB647BEB-0E69-744F-9339-1C9C7415B2D6}" type="parTrans" cxnId="{A2315946-FCD1-464D-9780-1798822BFCD3}">
      <dgm:prSet/>
      <dgm:spPr/>
      <dgm:t>
        <a:bodyPr/>
        <a:lstStyle/>
        <a:p>
          <a:endParaRPr lang="en-US"/>
        </a:p>
      </dgm:t>
    </dgm:pt>
    <dgm:pt modelId="{79CAF1BD-4196-4B47-92C5-4C8D217F26C1}" type="sibTrans" cxnId="{A2315946-FCD1-464D-9780-1798822BFCD3}">
      <dgm:prSet/>
      <dgm:spPr/>
      <dgm:t>
        <a:bodyPr/>
        <a:lstStyle/>
        <a:p>
          <a:endParaRPr lang="en-US"/>
        </a:p>
      </dgm:t>
    </dgm:pt>
    <dgm:pt modelId="{52B401AE-0A0C-6147-82C2-1FB7C7CFED07}">
      <dgm:prSet phldrT="[Text]" custT="1"/>
      <dgm:spPr/>
      <dgm:t>
        <a:bodyPr/>
        <a:lstStyle/>
        <a:p>
          <a:r>
            <a:rPr lang="en-US" sz="2800" dirty="0" smtClean="0"/>
            <a:t>Formative reviews</a:t>
          </a:r>
          <a:endParaRPr lang="en-US" sz="2800" dirty="0"/>
        </a:p>
      </dgm:t>
    </dgm:pt>
    <dgm:pt modelId="{D7D5A1BA-7CE0-0F45-B877-398300B8D80A}" type="parTrans" cxnId="{F6B9BF42-DA99-154E-9220-BAB45F85050F}">
      <dgm:prSet/>
      <dgm:spPr/>
      <dgm:t>
        <a:bodyPr/>
        <a:lstStyle/>
        <a:p>
          <a:endParaRPr lang="en-US"/>
        </a:p>
      </dgm:t>
    </dgm:pt>
    <dgm:pt modelId="{8E916671-2314-8B40-8B65-CBEC9F80D8FA}" type="sibTrans" cxnId="{F6B9BF42-DA99-154E-9220-BAB45F85050F}">
      <dgm:prSet/>
      <dgm:spPr/>
      <dgm:t>
        <a:bodyPr/>
        <a:lstStyle/>
        <a:p>
          <a:endParaRPr lang="en-US"/>
        </a:p>
      </dgm:t>
    </dgm:pt>
    <dgm:pt modelId="{BF3CDA95-9BC3-2A4C-A7C5-4B74E9BC379A}">
      <dgm:prSet phldrT="[Text]" custT="1"/>
      <dgm:spPr/>
      <dgm:t>
        <a:bodyPr/>
        <a:lstStyle/>
        <a:p>
          <a:r>
            <a:rPr lang="en-US" sz="2800" dirty="0" smtClean="0"/>
            <a:t>Data notebooks and retreats</a:t>
          </a:r>
          <a:endParaRPr lang="en-US" sz="2800" dirty="0"/>
        </a:p>
      </dgm:t>
    </dgm:pt>
    <dgm:pt modelId="{ED8A7103-647C-5048-812A-F417717AD1FB}" type="parTrans" cxnId="{6625CA9E-C717-B347-9D75-ACDC5F474084}">
      <dgm:prSet/>
      <dgm:spPr/>
      <dgm:t>
        <a:bodyPr/>
        <a:lstStyle/>
        <a:p>
          <a:endParaRPr lang="en-US"/>
        </a:p>
      </dgm:t>
    </dgm:pt>
    <dgm:pt modelId="{998C642D-4C2F-0344-85D0-21E2F5F0819C}" type="sibTrans" cxnId="{6625CA9E-C717-B347-9D75-ACDC5F474084}">
      <dgm:prSet/>
      <dgm:spPr/>
      <dgm:t>
        <a:bodyPr/>
        <a:lstStyle/>
        <a:p>
          <a:endParaRPr lang="en-US"/>
        </a:p>
      </dgm:t>
    </dgm:pt>
    <dgm:pt modelId="{92E0126B-C0CB-E34C-A739-FE0059911107}">
      <dgm:prSet phldrT="[Text]" custT="1"/>
      <dgm:spPr/>
      <dgm:t>
        <a:bodyPr/>
        <a:lstStyle/>
        <a:p>
          <a:r>
            <a:rPr lang="en-US" sz="2800" dirty="0" smtClean="0"/>
            <a:t>School budget</a:t>
          </a:r>
          <a:endParaRPr lang="en-US" sz="2800" dirty="0"/>
        </a:p>
      </dgm:t>
    </dgm:pt>
    <dgm:pt modelId="{3C6C7261-FBC5-4A46-A12D-BCE6E80E445D}" type="parTrans" cxnId="{041F5092-6AFD-1948-B69E-574B49F06E86}">
      <dgm:prSet/>
      <dgm:spPr/>
      <dgm:t>
        <a:bodyPr/>
        <a:lstStyle/>
        <a:p>
          <a:endParaRPr lang="en-US"/>
        </a:p>
      </dgm:t>
    </dgm:pt>
    <dgm:pt modelId="{7FF0913C-FB35-7F4B-A396-F54C8C668DEE}" type="sibTrans" cxnId="{041F5092-6AFD-1948-B69E-574B49F06E86}">
      <dgm:prSet/>
      <dgm:spPr/>
      <dgm:t>
        <a:bodyPr/>
        <a:lstStyle/>
        <a:p>
          <a:endParaRPr lang="en-US"/>
        </a:p>
      </dgm:t>
    </dgm:pt>
    <dgm:pt modelId="{36A68380-9541-114B-A0EE-FD4C7D1C55B7}">
      <dgm:prSet phldrT="[Text]" custT="1"/>
      <dgm:spPr/>
      <dgm:t>
        <a:bodyPr/>
        <a:lstStyle/>
        <a:p>
          <a:endParaRPr lang="en-US" sz="2800" dirty="0"/>
        </a:p>
      </dgm:t>
    </dgm:pt>
    <dgm:pt modelId="{57C57B70-E4C9-474A-BC5E-FD04C0BA71D8}" type="parTrans" cxnId="{16F5012F-4471-0C47-B924-DE7029E26E74}">
      <dgm:prSet/>
      <dgm:spPr/>
      <dgm:t>
        <a:bodyPr/>
        <a:lstStyle/>
        <a:p>
          <a:endParaRPr lang="en-US"/>
        </a:p>
      </dgm:t>
    </dgm:pt>
    <dgm:pt modelId="{888ED1D2-5FCD-B545-8B5D-94BB4EC04674}" type="sibTrans" cxnId="{16F5012F-4471-0C47-B924-DE7029E26E74}">
      <dgm:prSet/>
      <dgm:spPr/>
      <dgm:t>
        <a:bodyPr/>
        <a:lstStyle/>
        <a:p>
          <a:endParaRPr lang="en-US"/>
        </a:p>
      </dgm:t>
    </dgm:pt>
    <dgm:pt modelId="{7A776E9D-58B8-0043-9292-26CACE9A2D40}" type="pres">
      <dgm:prSet presAssocID="{71DB03D5-13CC-734E-94B4-2ABE975D7DBE}" presName="linear" presStyleCnt="0">
        <dgm:presLayoutVars>
          <dgm:animLvl val="lvl"/>
          <dgm:resizeHandles val="exact"/>
        </dgm:presLayoutVars>
      </dgm:prSet>
      <dgm:spPr/>
      <dgm:t>
        <a:bodyPr/>
        <a:lstStyle/>
        <a:p>
          <a:endParaRPr lang="en-US"/>
        </a:p>
      </dgm:t>
    </dgm:pt>
    <dgm:pt modelId="{0C28F163-5845-6848-8514-F1B58E04ABFD}" type="pres">
      <dgm:prSet presAssocID="{985E5B8D-476E-C147-8106-9D27F5B50BB4}" presName="parentText" presStyleLbl="node1" presStyleIdx="0" presStyleCnt="1" custScaleY="112575" custLinFactNeighborY="3062">
        <dgm:presLayoutVars>
          <dgm:chMax val="0"/>
          <dgm:bulletEnabled val="1"/>
        </dgm:presLayoutVars>
      </dgm:prSet>
      <dgm:spPr/>
      <dgm:t>
        <a:bodyPr/>
        <a:lstStyle/>
        <a:p>
          <a:endParaRPr lang="en-US"/>
        </a:p>
      </dgm:t>
    </dgm:pt>
    <dgm:pt modelId="{568AAE2A-A88C-2247-B44D-B32C221A1D49}" type="pres">
      <dgm:prSet presAssocID="{985E5B8D-476E-C147-8106-9D27F5B50BB4}" presName="childText" presStyleLbl="revTx" presStyleIdx="0" presStyleCnt="1" custScaleY="104088" custLinFactNeighborY="-2559">
        <dgm:presLayoutVars>
          <dgm:bulletEnabled val="1"/>
        </dgm:presLayoutVars>
      </dgm:prSet>
      <dgm:spPr/>
      <dgm:t>
        <a:bodyPr/>
        <a:lstStyle/>
        <a:p>
          <a:endParaRPr lang="en-US"/>
        </a:p>
      </dgm:t>
    </dgm:pt>
  </dgm:ptLst>
  <dgm:cxnLst>
    <dgm:cxn modelId="{F6B9BF42-DA99-154E-9220-BAB45F85050F}" srcId="{985E5B8D-476E-C147-8106-9D27F5B50BB4}" destId="{52B401AE-0A0C-6147-82C2-1FB7C7CFED07}" srcOrd="4" destOrd="0" parTransId="{D7D5A1BA-7CE0-0F45-B877-398300B8D80A}" sibTransId="{8E916671-2314-8B40-8B65-CBEC9F80D8FA}"/>
    <dgm:cxn modelId="{31F09855-1A4E-254E-9F1A-21D17B87E3DA}" type="presOf" srcId="{835F9DC8-6DDC-5448-9C93-19A80B135EC7}" destId="{568AAE2A-A88C-2247-B44D-B32C221A1D49}" srcOrd="0" destOrd="1" presId="urn:microsoft.com/office/officeart/2005/8/layout/vList2"/>
    <dgm:cxn modelId="{EDB10C64-5919-3241-A3B3-E32FAEBD59DA}" type="presOf" srcId="{71DB03D5-13CC-734E-94B4-2ABE975D7DBE}" destId="{7A776E9D-58B8-0043-9292-26CACE9A2D40}" srcOrd="0" destOrd="0" presId="urn:microsoft.com/office/officeart/2005/8/layout/vList2"/>
    <dgm:cxn modelId="{8F5327A6-8741-F74F-B8B0-625C3869647C}" type="presOf" srcId="{985E5B8D-476E-C147-8106-9D27F5B50BB4}" destId="{0C28F163-5845-6848-8514-F1B58E04ABFD}" srcOrd="0" destOrd="0" presId="urn:microsoft.com/office/officeart/2005/8/layout/vList2"/>
    <dgm:cxn modelId="{6C58F493-5DE6-EC46-B60E-6B320F5BB36D}" type="presOf" srcId="{36A68380-9541-114B-A0EE-FD4C7D1C55B7}" destId="{568AAE2A-A88C-2247-B44D-B32C221A1D49}" srcOrd="0" destOrd="0" presId="urn:microsoft.com/office/officeart/2005/8/layout/vList2"/>
    <dgm:cxn modelId="{1108CF39-2D6B-3143-9C40-5C038A06B9B9}" type="presOf" srcId="{BF3CDA95-9BC3-2A4C-A7C5-4B74E9BC379A}" destId="{568AAE2A-A88C-2247-B44D-B32C221A1D49}" srcOrd="0" destOrd="5" presId="urn:microsoft.com/office/officeart/2005/8/layout/vList2"/>
    <dgm:cxn modelId="{5356E8F3-AB1D-5F4C-9A30-1BF6167B3075}" type="presOf" srcId="{88F4AB28-7103-2440-BE3C-F285FBE62367}" destId="{568AAE2A-A88C-2247-B44D-B32C221A1D49}" srcOrd="0" destOrd="2" presId="urn:microsoft.com/office/officeart/2005/8/layout/vList2"/>
    <dgm:cxn modelId="{F81C193D-A044-AC40-A330-7EDBF5674C87}" type="presOf" srcId="{E31FA5F2-0337-7A4C-9ACB-B3457392747F}" destId="{568AAE2A-A88C-2247-B44D-B32C221A1D49}" srcOrd="0" destOrd="3" presId="urn:microsoft.com/office/officeart/2005/8/layout/vList2"/>
    <dgm:cxn modelId="{16F5012F-4471-0C47-B924-DE7029E26E74}" srcId="{985E5B8D-476E-C147-8106-9D27F5B50BB4}" destId="{36A68380-9541-114B-A0EE-FD4C7D1C55B7}" srcOrd="0" destOrd="0" parTransId="{57C57B70-E4C9-474A-BC5E-FD04C0BA71D8}" sibTransId="{888ED1D2-5FCD-B545-8B5D-94BB4EC04674}"/>
    <dgm:cxn modelId="{6625CA9E-C717-B347-9D75-ACDC5F474084}" srcId="{985E5B8D-476E-C147-8106-9D27F5B50BB4}" destId="{BF3CDA95-9BC3-2A4C-A7C5-4B74E9BC379A}" srcOrd="5" destOrd="0" parTransId="{ED8A7103-647C-5048-812A-F417717AD1FB}" sibTransId="{998C642D-4C2F-0344-85D0-21E2F5F0819C}"/>
    <dgm:cxn modelId="{7A339011-4043-4F45-B18A-5070505E721C}" srcId="{985E5B8D-476E-C147-8106-9D27F5B50BB4}" destId="{88F4AB28-7103-2440-BE3C-F285FBE62367}" srcOrd="2" destOrd="0" parTransId="{B3FC1B15-1CB6-1748-8B91-4F54BE2B84AF}" sibTransId="{6C4C0AE2-BC1D-5A45-BE4E-58E49EDFAF74}"/>
    <dgm:cxn modelId="{041F5092-6AFD-1948-B69E-574B49F06E86}" srcId="{985E5B8D-476E-C147-8106-9D27F5B50BB4}" destId="{92E0126B-C0CB-E34C-A739-FE0059911107}" srcOrd="6" destOrd="0" parTransId="{3C6C7261-FBC5-4A46-A12D-BCE6E80E445D}" sibTransId="{7FF0913C-FB35-7F4B-A396-F54C8C668DEE}"/>
    <dgm:cxn modelId="{F8F2B801-ABBC-664F-B59E-1841AEC5B96E}" srcId="{985E5B8D-476E-C147-8106-9D27F5B50BB4}" destId="{835F9DC8-6DDC-5448-9C93-19A80B135EC7}" srcOrd="1" destOrd="0" parTransId="{A018B952-D919-9347-8432-EFE1ED7C8CA6}" sibTransId="{A58B48BA-AA17-044B-B403-DE5A02C1384A}"/>
    <dgm:cxn modelId="{959CA39E-E403-DE4D-8B76-111663B18C56}" srcId="{71DB03D5-13CC-734E-94B4-2ABE975D7DBE}" destId="{985E5B8D-476E-C147-8106-9D27F5B50BB4}" srcOrd="0" destOrd="0" parTransId="{B52DECCE-2137-2E41-B17D-4C278C281F2A}" sibTransId="{153E3640-E600-7241-A188-F90E5CBA5DE3}"/>
    <dgm:cxn modelId="{A2315946-FCD1-464D-9780-1798822BFCD3}" srcId="{985E5B8D-476E-C147-8106-9D27F5B50BB4}" destId="{E31FA5F2-0337-7A4C-9ACB-B3457392747F}" srcOrd="3" destOrd="0" parTransId="{DB647BEB-0E69-744F-9339-1C9C7415B2D6}" sibTransId="{79CAF1BD-4196-4B47-92C5-4C8D217F26C1}"/>
    <dgm:cxn modelId="{EB880995-76EF-A349-ABE2-846EF87C66BF}" type="presOf" srcId="{52B401AE-0A0C-6147-82C2-1FB7C7CFED07}" destId="{568AAE2A-A88C-2247-B44D-B32C221A1D49}" srcOrd="0" destOrd="4" presId="urn:microsoft.com/office/officeart/2005/8/layout/vList2"/>
    <dgm:cxn modelId="{3B91795A-C181-6E44-B980-2507F7452EE0}" type="presOf" srcId="{92E0126B-C0CB-E34C-A739-FE0059911107}" destId="{568AAE2A-A88C-2247-B44D-B32C221A1D49}" srcOrd="0" destOrd="6" presId="urn:microsoft.com/office/officeart/2005/8/layout/vList2"/>
    <dgm:cxn modelId="{1CFF80D6-F73D-024F-A64A-56AFB0B9F474}" type="presParOf" srcId="{7A776E9D-58B8-0043-9292-26CACE9A2D40}" destId="{0C28F163-5845-6848-8514-F1B58E04ABFD}" srcOrd="0" destOrd="0" presId="urn:microsoft.com/office/officeart/2005/8/layout/vList2"/>
    <dgm:cxn modelId="{7E58B6B7-D197-AF48-B51B-0730AD47213E}" type="presParOf" srcId="{7A776E9D-58B8-0043-9292-26CACE9A2D40}" destId="{568AAE2A-A88C-2247-B44D-B32C221A1D49}" srcOrd="1"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CC7CA6-D4C1-2F4A-91E0-C64522C07593}">
      <dsp:nvSpPr>
        <dsp:cNvPr id="0" name=""/>
        <dsp:cNvSpPr/>
      </dsp:nvSpPr>
      <dsp:spPr>
        <a:xfrm>
          <a:off x="3063621" y="2991905"/>
          <a:ext cx="2242057" cy="2242057"/>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1" kern="1200" dirty="0" smtClean="0"/>
            <a:t>PRINCIPAL EFFECTIVENESS DOMAINS</a:t>
          </a:r>
          <a:endParaRPr lang="en-US" sz="1900" b="1" kern="1200" dirty="0"/>
        </a:p>
      </dsp:txBody>
      <dsp:txXfrm>
        <a:off x="3391963" y="3320247"/>
        <a:ext cx="1585373" cy="1585373"/>
      </dsp:txXfrm>
    </dsp:sp>
    <dsp:sp modelId="{AA745371-EB64-494B-BEE5-C6F79D100AE3}">
      <dsp:nvSpPr>
        <dsp:cNvPr id="0" name=""/>
        <dsp:cNvSpPr/>
      </dsp:nvSpPr>
      <dsp:spPr>
        <a:xfrm rot="10800000">
          <a:off x="912556" y="3831544"/>
          <a:ext cx="2152762" cy="638986"/>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7F8AD03-491C-414C-9706-A4230B003C2A}">
      <dsp:nvSpPr>
        <dsp:cNvPr id="0" name=""/>
        <dsp:cNvSpPr/>
      </dsp:nvSpPr>
      <dsp:spPr>
        <a:xfrm>
          <a:off x="845" y="3485158"/>
          <a:ext cx="1569439" cy="1255551"/>
        </a:xfrm>
        <a:prstGeom prst="roundRect">
          <a:avLst>
            <a:gd name="adj" fmla="val 10000"/>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b="1" kern="1200" dirty="0" smtClean="0"/>
            <a:t>VISION AND GOALS</a:t>
          </a:r>
          <a:endParaRPr lang="en-US" sz="1600" b="1" kern="1200" dirty="0"/>
        </a:p>
      </dsp:txBody>
      <dsp:txXfrm>
        <a:off x="37619" y="3521932"/>
        <a:ext cx="1495891" cy="1182003"/>
      </dsp:txXfrm>
    </dsp:sp>
    <dsp:sp modelId="{DCAEBAE4-600F-2C4F-A7FD-276614066CA9}">
      <dsp:nvSpPr>
        <dsp:cNvPr id="0" name=""/>
        <dsp:cNvSpPr/>
      </dsp:nvSpPr>
      <dsp:spPr>
        <a:xfrm rot="12960000">
          <a:off x="1368855" y="2504389"/>
          <a:ext cx="2152762" cy="638986"/>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65735AB-00F1-5147-996C-75954ABD6767}">
      <dsp:nvSpPr>
        <dsp:cNvPr id="0" name=""/>
        <dsp:cNvSpPr/>
      </dsp:nvSpPr>
      <dsp:spPr>
        <a:xfrm>
          <a:off x="650012" y="1487226"/>
          <a:ext cx="1569439" cy="1255551"/>
        </a:xfrm>
        <a:prstGeom prst="roundRect">
          <a:avLst>
            <a:gd name="adj" fmla="val 10000"/>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b="1" kern="1200" dirty="0" smtClean="0"/>
            <a:t>INSTRUCTIONAL LEADERSHIP</a:t>
          </a:r>
          <a:r>
            <a:rPr lang="en-US" sz="1600" kern="1200" dirty="0" smtClean="0"/>
            <a:t>	</a:t>
          </a:r>
          <a:endParaRPr lang="en-US" sz="1600" kern="1200" dirty="0"/>
        </a:p>
      </dsp:txBody>
      <dsp:txXfrm>
        <a:off x="686786" y="1524000"/>
        <a:ext cx="1495891" cy="1182003"/>
      </dsp:txXfrm>
    </dsp:sp>
    <dsp:sp modelId="{C18CCD89-44C6-D34D-BEE1-C04E017EFB01}">
      <dsp:nvSpPr>
        <dsp:cNvPr id="0" name=""/>
        <dsp:cNvSpPr/>
      </dsp:nvSpPr>
      <dsp:spPr>
        <a:xfrm rot="15120000">
          <a:off x="2479422" y="1686018"/>
          <a:ext cx="2152762" cy="638986"/>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242374B-7DF9-4C49-AB3C-B13BB71BF756}">
      <dsp:nvSpPr>
        <dsp:cNvPr id="0" name=""/>
        <dsp:cNvSpPr/>
      </dsp:nvSpPr>
      <dsp:spPr>
        <a:xfrm>
          <a:off x="2349555" y="252437"/>
          <a:ext cx="1569439" cy="1255551"/>
        </a:xfrm>
        <a:prstGeom prst="roundRect">
          <a:avLst>
            <a:gd name="adj" fmla="val 10000"/>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b="1" kern="1200" dirty="0" smtClean="0"/>
            <a:t>SCHOOL OPERATIONS AND RESOURCES</a:t>
          </a:r>
          <a:endParaRPr lang="en-US" sz="1600" b="1" kern="1200" dirty="0"/>
        </a:p>
      </dsp:txBody>
      <dsp:txXfrm>
        <a:off x="2386329" y="289211"/>
        <a:ext cx="1495891" cy="1182003"/>
      </dsp:txXfrm>
    </dsp:sp>
    <dsp:sp modelId="{ECE511B6-86B5-C64F-8A28-E05124ADA706}">
      <dsp:nvSpPr>
        <dsp:cNvPr id="0" name=""/>
        <dsp:cNvSpPr/>
      </dsp:nvSpPr>
      <dsp:spPr>
        <a:xfrm rot="17280000">
          <a:off x="3775024" y="1711417"/>
          <a:ext cx="2152762" cy="638986"/>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9E32CA2-8774-0B4F-B196-A71B57878367}">
      <dsp:nvSpPr>
        <dsp:cNvPr id="0" name=""/>
        <dsp:cNvSpPr/>
      </dsp:nvSpPr>
      <dsp:spPr>
        <a:xfrm>
          <a:off x="4450304" y="252437"/>
          <a:ext cx="1569439" cy="1255551"/>
        </a:xfrm>
        <a:prstGeom prst="roundRect">
          <a:avLst>
            <a:gd name="adj" fmla="val 10000"/>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b="1" kern="1200" dirty="0" smtClean="0"/>
            <a:t>SCHOOL STUDENT, AND STAFF SAFETY</a:t>
          </a:r>
          <a:endParaRPr lang="en-US" sz="1600" b="1" kern="1200" dirty="0"/>
        </a:p>
      </dsp:txBody>
      <dsp:txXfrm>
        <a:off x="4487078" y="289211"/>
        <a:ext cx="1495891" cy="1182003"/>
      </dsp:txXfrm>
    </dsp:sp>
    <dsp:sp modelId="{3CB5DA2D-969F-614F-BCA3-6CD30507D730}">
      <dsp:nvSpPr>
        <dsp:cNvPr id="0" name=""/>
        <dsp:cNvSpPr/>
      </dsp:nvSpPr>
      <dsp:spPr>
        <a:xfrm rot="19440000">
          <a:off x="4833624" y="2402797"/>
          <a:ext cx="2152762" cy="638986"/>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8AEAD20-EF0B-D942-A730-A551F7F52420}">
      <dsp:nvSpPr>
        <dsp:cNvPr id="0" name=""/>
        <dsp:cNvSpPr/>
      </dsp:nvSpPr>
      <dsp:spPr>
        <a:xfrm>
          <a:off x="6149847" y="1487226"/>
          <a:ext cx="1569439" cy="1255551"/>
        </a:xfrm>
        <a:prstGeom prst="roundRect">
          <a:avLst>
            <a:gd name="adj" fmla="val 10000"/>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b="1" kern="1200" dirty="0" smtClean="0"/>
            <a:t>SCHOOL AND COMMUNITY RELATIONSHIPS</a:t>
          </a:r>
          <a:endParaRPr lang="en-US" sz="1600" b="1" kern="1200" dirty="0"/>
        </a:p>
      </dsp:txBody>
      <dsp:txXfrm>
        <a:off x="6186621" y="1524000"/>
        <a:ext cx="1495891" cy="1182003"/>
      </dsp:txXfrm>
    </dsp:sp>
    <dsp:sp modelId="{06794611-F2AE-194B-8350-78F2493EA670}">
      <dsp:nvSpPr>
        <dsp:cNvPr id="0" name=""/>
        <dsp:cNvSpPr/>
      </dsp:nvSpPr>
      <dsp:spPr>
        <a:xfrm>
          <a:off x="5303980" y="3818841"/>
          <a:ext cx="2152762" cy="638986"/>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FAB8339-183C-E849-8814-7EFFCB7B5CA3}">
      <dsp:nvSpPr>
        <dsp:cNvPr id="0" name=""/>
        <dsp:cNvSpPr/>
      </dsp:nvSpPr>
      <dsp:spPr>
        <a:xfrm>
          <a:off x="6799014" y="3485158"/>
          <a:ext cx="1569439" cy="1255551"/>
        </a:xfrm>
        <a:prstGeom prst="roundRect">
          <a:avLst>
            <a:gd name="adj" fmla="val 10000"/>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b="1" kern="1200" dirty="0" smtClean="0"/>
            <a:t>ETHICAL AND CULTURAL LEADERSHIP</a:t>
          </a:r>
          <a:endParaRPr lang="en-US" sz="1600" b="1" kern="1200" dirty="0"/>
        </a:p>
      </dsp:txBody>
      <dsp:txXfrm>
        <a:off x="6835788" y="3521932"/>
        <a:ext cx="1495891" cy="118200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A564DC-0009-DF4C-80B5-DEF6EFAB241C}">
      <dsp:nvSpPr>
        <dsp:cNvPr id="0" name=""/>
        <dsp:cNvSpPr/>
      </dsp:nvSpPr>
      <dsp:spPr>
        <a:xfrm>
          <a:off x="0" y="275403"/>
          <a:ext cx="7048500" cy="591827"/>
        </a:xfrm>
        <a:prstGeom prst="round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b="1" kern="1200" dirty="0" smtClean="0"/>
            <a:t>SAMPLE OBSERVABLE EVIDENCE</a:t>
          </a:r>
          <a:endParaRPr lang="en-US" sz="3000" b="1" kern="1200" dirty="0"/>
        </a:p>
      </dsp:txBody>
      <dsp:txXfrm>
        <a:off x="28891" y="304294"/>
        <a:ext cx="6990718" cy="534045"/>
      </dsp:txXfrm>
    </dsp:sp>
    <dsp:sp modelId="{454A1DC3-C4C5-0E47-AA5F-3D35DF0AD747}">
      <dsp:nvSpPr>
        <dsp:cNvPr id="0" name=""/>
        <dsp:cNvSpPr/>
      </dsp:nvSpPr>
      <dsp:spPr>
        <a:xfrm>
          <a:off x="0" y="1092518"/>
          <a:ext cx="7048500" cy="231840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23790"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US" sz="2800" kern="1200" dirty="0" smtClean="0"/>
            <a:t>Staff meetings</a:t>
          </a:r>
          <a:endParaRPr lang="en-US" sz="2800" kern="1200" dirty="0"/>
        </a:p>
        <a:p>
          <a:pPr marL="285750" lvl="1" indent="-285750" algn="l" defTabSz="1244600">
            <a:lnSpc>
              <a:spcPct val="90000"/>
            </a:lnSpc>
            <a:spcBef>
              <a:spcPct val="0"/>
            </a:spcBef>
            <a:spcAft>
              <a:spcPct val="20000"/>
            </a:spcAft>
            <a:buChar char="••"/>
          </a:pPr>
          <a:r>
            <a:rPr lang="en-US" sz="2800" kern="1200" dirty="0" smtClean="0"/>
            <a:t>Student behavior in classrooms, hallways, events, etc.</a:t>
          </a:r>
          <a:endParaRPr lang="en-US" sz="2800" kern="1200" dirty="0"/>
        </a:p>
        <a:p>
          <a:pPr marL="285750" lvl="1" indent="-285750" algn="l" defTabSz="1244600">
            <a:lnSpc>
              <a:spcPct val="90000"/>
            </a:lnSpc>
            <a:spcBef>
              <a:spcPct val="0"/>
            </a:spcBef>
            <a:spcAft>
              <a:spcPct val="20000"/>
            </a:spcAft>
            <a:buChar char="••"/>
          </a:pPr>
          <a:r>
            <a:rPr lang="en-US" sz="2800" kern="1200" dirty="0" smtClean="0"/>
            <a:t>Principal leadership in a crisis</a:t>
          </a:r>
          <a:endParaRPr lang="en-US" sz="2800" kern="1200" dirty="0"/>
        </a:p>
        <a:p>
          <a:pPr marL="285750" lvl="1" indent="-285750" algn="l" defTabSz="1244600">
            <a:lnSpc>
              <a:spcPct val="90000"/>
            </a:lnSpc>
            <a:spcBef>
              <a:spcPct val="0"/>
            </a:spcBef>
            <a:spcAft>
              <a:spcPct val="20000"/>
            </a:spcAft>
            <a:buChar char="••"/>
          </a:pPr>
          <a:r>
            <a:rPr lang="en-US" sz="2800" kern="1200" dirty="0" smtClean="0"/>
            <a:t>Principal leadership in community</a:t>
          </a:r>
          <a:endParaRPr lang="en-US" sz="2800" kern="1200" dirty="0"/>
        </a:p>
      </dsp:txBody>
      <dsp:txXfrm>
        <a:off x="0" y="1092518"/>
        <a:ext cx="7048500" cy="23184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39B0D3-4961-2345-AEDF-EBB5DA18832A}">
      <dsp:nvSpPr>
        <dsp:cNvPr id="0" name=""/>
        <dsp:cNvSpPr/>
      </dsp:nvSpPr>
      <dsp:spPr>
        <a:xfrm>
          <a:off x="3779520" y="3274106"/>
          <a:ext cx="2316480" cy="1500553"/>
        </a:xfrm>
        <a:prstGeom prst="roundRect">
          <a:avLst>
            <a:gd name="adj" fmla="val 10000"/>
          </a:avLst>
        </a:prstGeom>
        <a:solidFill>
          <a:schemeClr val="lt1">
            <a:alpha val="90000"/>
            <a:hueOff val="0"/>
            <a:satOff val="0"/>
            <a:lumOff val="0"/>
            <a:alphaOff val="0"/>
          </a:schemeClr>
        </a:solidFill>
        <a:ln w="101600" cap="flat" cmpd="sng" algn="ctr">
          <a:solidFill>
            <a:schemeClr val="accent2"/>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endParaRPr lang="en-US" sz="1200" kern="1200" dirty="0"/>
        </a:p>
        <a:p>
          <a:pPr marL="114300" lvl="1" indent="-114300" algn="l" defTabSz="622300">
            <a:lnSpc>
              <a:spcPct val="90000"/>
            </a:lnSpc>
            <a:spcBef>
              <a:spcPct val="0"/>
            </a:spcBef>
            <a:spcAft>
              <a:spcPct val="15000"/>
            </a:spcAft>
            <a:buChar char="••"/>
          </a:pPr>
          <a:r>
            <a:rPr lang="en-US" sz="1400" kern="1200" dirty="0" smtClean="0"/>
            <a:t>Completed in an on-going manner (</a:t>
          </a:r>
          <a:r>
            <a:rPr lang="en-US" sz="1000" kern="1200" dirty="0" smtClean="0"/>
            <a:t>throughout the year)</a:t>
          </a:r>
          <a:endParaRPr lang="en-US" sz="1200" kern="1200" dirty="0"/>
        </a:p>
      </dsp:txBody>
      <dsp:txXfrm>
        <a:off x="4507426" y="3682206"/>
        <a:ext cx="1555612" cy="1059491"/>
      </dsp:txXfrm>
    </dsp:sp>
    <dsp:sp modelId="{73EF7481-CCAA-9045-A399-BB2C31614D61}">
      <dsp:nvSpPr>
        <dsp:cNvPr id="0" name=""/>
        <dsp:cNvSpPr/>
      </dsp:nvSpPr>
      <dsp:spPr>
        <a:xfrm>
          <a:off x="0" y="3274106"/>
          <a:ext cx="2316480" cy="1500553"/>
        </a:xfrm>
        <a:prstGeom prst="roundRect">
          <a:avLst>
            <a:gd name="adj" fmla="val 10000"/>
          </a:avLst>
        </a:prstGeom>
        <a:solidFill>
          <a:schemeClr val="lt1">
            <a:alpha val="90000"/>
            <a:hueOff val="0"/>
            <a:satOff val="0"/>
            <a:lumOff val="0"/>
            <a:alphaOff val="0"/>
          </a:schemeClr>
        </a:solidFill>
        <a:ln w="101600" cap="rnd" cmpd="sng" algn="ctr">
          <a:solidFill>
            <a:schemeClr val="accent2"/>
          </a:solidFill>
          <a:prstDash val="solid"/>
          <a:bevel/>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Completion determined by district policy</a:t>
          </a:r>
          <a:endParaRPr lang="en-US" sz="1400" kern="1200" dirty="0"/>
        </a:p>
      </dsp:txBody>
      <dsp:txXfrm>
        <a:off x="32962" y="3682206"/>
        <a:ext cx="1555612" cy="1059491"/>
      </dsp:txXfrm>
    </dsp:sp>
    <dsp:sp modelId="{CD6B74D2-FE3F-6F43-9753-20D999CD53FF}">
      <dsp:nvSpPr>
        <dsp:cNvPr id="0" name=""/>
        <dsp:cNvSpPr/>
      </dsp:nvSpPr>
      <dsp:spPr>
        <a:xfrm>
          <a:off x="3779520" y="85429"/>
          <a:ext cx="2316480" cy="1500553"/>
        </a:xfrm>
        <a:prstGeom prst="roundRect">
          <a:avLst>
            <a:gd name="adj" fmla="val 10000"/>
          </a:avLst>
        </a:prstGeom>
        <a:noFill/>
        <a:ln w="101600" cap="sq" cmpd="tri" algn="ctr">
          <a:solidFill>
            <a:schemeClr val="accent2"/>
          </a:solidFill>
          <a:prstDash val="solid"/>
          <a:bevel/>
        </a:ln>
        <a:effectLst/>
        <a:scene3d>
          <a:camera prst="orthographicFront"/>
          <a:lightRig rig="threePt" dir="t"/>
        </a:scene3d>
        <a:sp3d>
          <a:bevelT prst="slope"/>
        </a:sp3d>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r" defTabSz="622300">
            <a:lnSpc>
              <a:spcPct val="90000"/>
            </a:lnSpc>
            <a:spcBef>
              <a:spcPct val="0"/>
            </a:spcBef>
            <a:spcAft>
              <a:spcPct val="15000"/>
            </a:spcAft>
            <a:buChar char="••"/>
          </a:pPr>
          <a:r>
            <a:rPr lang="en-US" sz="1400" kern="1200" dirty="0" smtClean="0"/>
            <a:t>Completed no later than mid October</a:t>
          </a:r>
          <a:endParaRPr lang="en-US" sz="1400" kern="1200" dirty="0"/>
        </a:p>
      </dsp:txBody>
      <dsp:txXfrm>
        <a:off x="4507426" y="118391"/>
        <a:ext cx="1555612" cy="1059491"/>
      </dsp:txXfrm>
    </dsp:sp>
    <dsp:sp modelId="{E8FFD3DC-18AC-8E4C-8729-AC06A0C22219}">
      <dsp:nvSpPr>
        <dsp:cNvPr id="0" name=""/>
        <dsp:cNvSpPr/>
      </dsp:nvSpPr>
      <dsp:spPr>
        <a:xfrm>
          <a:off x="0" y="25939"/>
          <a:ext cx="2316480" cy="1619532"/>
        </a:xfrm>
        <a:prstGeom prst="roundRect">
          <a:avLst>
            <a:gd name="adj" fmla="val 10000"/>
          </a:avLst>
        </a:prstGeom>
        <a:solidFill>
          <a:schemeClr val="lt1">
            <a:alpha val="90000"/>
            <a:hueOff val="0"/>
            <a:satOff val="0"/>
            <a:lumOff val="0"/>
            <a:alphaOff val="0"/>
          </a:schemeClr>
        </a:solidFill>
        <a:ln w="101600" cap="sq" cmpd="sng" algn="ctr">
          <a:solidFill>
            <a:schemeClr val="accent2"/>
          </a:solidFill>
          <a:prstDash val="solid"/>
          <a:bevel/>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Completed prior to the start of school year</a:t>
          </a:r>
          <a:endParaRPr lang="en-US" sz="1200" kern="1200" dirty="0"/>
        </a:p>
      </dsp:txBody>
      <dsp:txXfrm>
        <a:off x="35576" y="61515"/>
        <a:ext cx="1550384" cy="1143497"/>
      </dsp:txXfrm>
    </dsp:sp>
    <dsp:sp modelId="{A48D42DD-7D43-AC4B-9074-67F944C1731F}">
      <dsp:nvSpPr>
        <dsp:cNvPr id="0" name=""/>
        <dsp:cNvSpPr/>
      </dsp:nvSpPr>
      <dsp:spPr>
        <a:xfrm>
          <a:off x="970670" y="322970"/>
          <a:ext cx="2030436" cy="2030436"/>
        </a:xfrm>
        <a:prstGeom prst="pieWedge">
          <a:avLst/>
        </a:prstGeom>
        <a:solidFill>
          <a:srgbClr val="3366FF"/>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endParaRPr lang="en-US" sz="1600" kern="1200" dirty="0" smtClean="0"/>
        </a:p>
        <a:p>
          <a:pPr lvl="0" algn="ctr" defTabSz="711200">
            <a:lnSpc>
              <a:spcPct val="90000"/>
            </a:lnSpc>
            <a:spcBef>
              <a:spcPct val="0"/>
            </a:spcBef>
            <a:spcAft>
              <a:spcPct val="35000"/>
            </a:spcAft>
          </a:pPr>
          <a:r>
            <a:rPr lang="en-US" sz="1600" kern="1200" dirty="0" smtClean="0"/>
            <a:t>I</a:t>
          </a:r>
        </a:p>
        <a:p>
          <a:pPr lvl="0" algn="ctr" defTabSz="711200">
            <a:lnSpc>
              <a:spcPct val="90000"/>
            </a:lnSpc>
            <a:spcBef>
              <a:spcPct val="0"/>
            </a:spcBef>
            <a:spcAft>
              <a:spcPct val="35000"/>
            </a:spcAft>
          </a:pPr>
          <a:r>
            <a:rPr lang="en-US" sz="1600" kern="1200" dirty="0" smtClean="0"/>
            <a:t>PREPARE </a:t>
          </a:r>
        </a:p>
        <a:p>
          <a:pPr lvl="0" algn="ctr" defTabSz="711200">
            <a:lnSpc>
              <a:spcPct val="90000"/>
            </a:lnSpc>
            <a:spcBef>
              <a:spcPct val="0"/>
            </a:spcBef>
            <a:spcAft>
              <a:spcPct val="35000"/>
            </a:spcAft>
          </a:pPr>
          <a:endParaRPr lang="en-US" sz="1600" kern="1200" dirty="0" smtClean="0"/>
        </a:p>
      </dsp:txBody>
      <dsp:txXfrm>
        <a:off x="1565371" y="917671"/>
        <a:ext cx="1435735" cy="1435735"/>
      </dsp:txXfrm>
    </dsp:sp>
    <dsp:sp modelId="{E586960E-DF22-764F-9E0B-AEA05C6D3E75}">
      <dsp:nvSpPr>
        <dsp:cNvPr id="0" name=""/>
        <dsp:cNvSpPr/>
      </dsp:nvSpPr>
      <dsp:spPr>
        <a:xfrm rot="5400000">
          <a:off x="3094892" y="322970"/>
          <a:ext cx="2030436" cy="2030436"/>
        </a:xfrm>
        <a:prstGeom prst="pieWedge">
          <a:avLst/>
        </a:prstGeom>
        <a:solidFill>
          <a:srgbClr val="008000"/>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2</a:t>
          </a:r>
        </a:p>
        <a:p>
          <a:pPr lvl="0" algn="ctr" defTabSz="711200">
            <a:lnSpc>
              <a:spcPct val="90000"/>
            </a:lnSpc>
            <a:spcBef>
              <a:spcPct val="0"/>
            </a:spcBef>
            <a:spcAft>
              <a:spcPct val="35000"/>
            </a:spcAft>
          </a:pPr>
          <a:r>
            <a:rPr lang="en-US" sz="1600" kern="1200" dirty="0" smtClean="0"/>
            <a:t>PLAN</a:t>
          </a:r>
        </a:p>
      </dsp:txBody>
      <dsp:txXfrm rot="-5400000">
        <a:off x="3094892" y="917671"/>
        <a:ext cx="1435735" cy="1435735"/>
      </dsp:txXfrm>
    </dsp:sp>
    <dsp:sp modelId="{B931262C-25C8-A24C-9C39-F788A9C155AE}">
      <dsp:nvSpPr>
        <dsp:cNvPr id="0" name=""/>
        <dsp:cNvSpPr/>
      </dsp:nvSpPr>
      <dsp:spPr>
        <a:xfrm rot="10800000">
          <a:off x="3094892" y="2447192"/>
          <a:ext cx="2030436" cy="2030436"/>
        </a:xfrm>
        <a:prstGeom prst="pieWedge">
          <a:avLst/>
        </a:prstGeom>
        <a:solidFill>
          <a:schemeClr val="accent5">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endParaRPr lang="en-US" sz="1600" kern="1200" dirty="0" smtClean="0"/>
        </a:p>
        <a:p>
          <a:pPr lvl="0" algn="ctr" defTabSz="711200">
            <a:lnSpc>
              <a:spcPct val="90000"/>
            </a:lnSpc>
            <a:spcBef>
              <a:spcPct val="0"/>
            </a:spcBef>
            <a:spcAft>
              <a:spcPct val="35000"/>
            </a:spcAft>
          </a:pPr>
          <a:r>
            <a:rPr lang="en-US" sz="1600" kern="1200" dirty="0" smtClean="0"/>
            <a:t>3</a:t>
          </a:r>
        </a:p>
        <a:p>
          <a:pPr lvl="0" algn="ctr" defTabSz="711200">
            <a:lnSpc>
              <a:spcPct val="90000"/>
            </a:lnSpc>
            <a:spcBef>
              <a:spcPct val="0"/>
            </a:spcBef>
            <a:spcAft>
              <a:spcPct val="35000"/>
            </a:spcAft>
          </a:pPr>
          <a:r>
            <a:rPr lang="en-US" sz="1600" kern="1200" dirty="0" smtClean="0"/>
            <a:t>PERFORM</a:t>
          </a:r>
        </a:p>
        <a:p>
          <a:pPr lvl="0" algn="l" defTabSz="711200">
            <a:lnSpc>
              <a:spcPct val="90000"/>
            </a:lnSpc>
            <a:spcBef>
              <a:spcPct val="0"/>
            </a:spcBef>
            <a:spcAft>
              <a:spcPct val="35000"/>
            </a:spcAft>
          </a:pPr>
          <a:endParaRPr lang="en-US" sz="1600" kern="1200" dirty="0"/>
        </a:p>
      </dsp:txBody>
      <dsp:txXfrm rot="10800000">
        <a:off x="3094892" y="2447192"/>
        <a:ext cx="1435735" cy="1435735"/>
      </dsp:txXfrm>
    </dsp:sp>
    <dsp:sp modelId="{449DC783-8E8A-E749-ADCA-006AE4718332}">
      <dsp:nvSpPr>
        <dsp:cNvPr id="0" name=""/>
        <dsp:cNvSpPr/>
      </dsp:nvSpPr>
      <dsp:spPr>
        <a:xfrm rot="16200000">
          <a:off x="970670" y="2447192"/>
          <a:ext cx="2030436" cy="2030436"/>
        </a:xfrm>
        <a:prstGeom prst="pieWedge">
          <a:avLst/>
        </a:prstGeom>
        <a:solidFill>
          <a:srgbClr val="FF0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4</a:t>
          </a:r>
        </a:p>
        <a:p>
          <a:pPr lvl="0" algn="ctr" defTabSz="711200">
            <a:lnSpc>
              <a:spcPct val="90000"/>
            </a:lnSpc>
            <a:spcBef>
              <a:spcPct val="0"/>
            </a:spcBef>
            <a:spcAft>
              <a:spcPct val="35000"/>
            </a:spcAft>
          </a:pPr>
          <a:r>
            <a:rPr lang="en-US" sz="1600" kern="1200" dirty="0" smtClean="0"/>
            <a:t>PROGRESS</a:t>
          </a:r>
          <a:endParaRPr lang="en-US" sz="1600" kern="1200" dirty="0"/>
        </a:p>
      </dsp:txBody>
      <dsp:txXfrm rot="5400000">
        <a:off x="1565371" y="2447192"/>
        <a:ext cx="1435735" cy="1435735"/>
      </dsp:txXfrm>
    </dsp:sp>
    <dsp:sp modelId="{40B7CC64-90F1-3C4B-B210-2BD5CED02387}">
      <dsp:nvSpPr>
        <dsp:cNvPr id="0" name=""/>
        <dsp:cNvSpPr/>
      </dsp:nvSpPr>
      <dsp:spPr>
        <a:xfrm>
          <a:off x="2697480" y="1978269"/>
          <a:ext cx="701040" cy="609600"/>
        </a:xfrm>
        <a:prstGeom prst="circularArrow">
          <a:avLst/>
        </a:prstGeom>
        <a:solidFill>
          <a:schemeClr val="accent1">
            <a:tint val="6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4E6EDB89-2555-054D-A86C-6738FDA9F6C2}">
      <dsp:nvSpPr>
        <dsp:cNvPr id="0" name=""/>
        <dsp:cNvSpPr/>
      </dsp:nvSpPr>
      <dsp:spPr>
        <a:xfrm rot="10800000">
          <a:off x="2697480" y="2212730"/>
          <a:ext cx="701040" cy="609600"/>
        </a:xfrm>
        <a:prstGeom prst="circularArrow">
          <a:avLst/>
        </a:prstGeom>
        <a:solidFill>
          <a:schemeClr val="accent1">
            <a:tint val="6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2F69BB-75A3-D24D-B04C-7F7EBFE43D6D}">
      <dsp:nvSpPr>
        <dsp:cNvPr id="0" name=""/>
        <dsp:cNvSpPr/>
      </dsp:nvSpPr>
      <dsp:spPr>
        <a:xfrm>
          <a:off x="2759196" y="1964319"/>
          <a:ext cx="2767958" cy="2163699"/>
        </a:xfrm>
        <a:prstGeom prst="ellipse">
          <a:avLst/>
        </a:prstGeom>
        <a:solidFill>
          <a:schemeClr val="accent6">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VISION AND GOALS</a:t>
          </a:r>
        </a:p>
      </dsp:txBody>
      <dsp:txXfrm>
        <a:off x="3164554" y="2281185"/>
        <a:ext cx="1957242" cy="1529967"/>
      </dsp:txXfrm>
    </dsp:sp>
    <dsp:sp modelId="{55A1050E-C165-6045-8735-A13130712ABD}">
      <dsp:nvSpPr>
        <dsp:cNvPr id="0" name=""/>
        <dsp:cNvSpPr/>
      </dsp:nvSpPr>
      <dsp:spPr>
        <a:xfrm rot="12817057">
          <a:off x="1249344" y="1393454"/>
          <a:ext cx="2039021" cy="728854"/>
        </a:xfrm>
        <a:prstGeom prst="leftArrow">
          <a:avLst>
            <a:gd name="adj1" fmla="val 60000"/>
            <a:gd name="adj2" fmla="val 50000"/>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2E547E0-924F-DD4B-AAA5-C4627F12B062}">
      <dsp:nvSpPr>
        <dsp:cNvPr id="0" name=""/>
        <dsp:cNvSpPr/>
      </dsp:nvSpPr>
      <dsp:spPr>
        <a:xfrm>
          <a:off x="260054" y="329622"/>
          <a:ext cx="2064115" cy="1642079"/>
        </a:xfrm>
        <a:prstGeom prst="roundRect">
          <a:avLst>
            <a:gd name="adj" fmla="val 10000"/>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smtClean="0"/>
            <a:t>Shared Vision for School and Student Success</a:t>
          </a:r>
        </a:p>
        <a:p>
          <a:pPr lvl="0" algn="ctr" defTabSz="800100">
            <a:lnSpc>
              <a:spcPct val="90000"/>
            </a:lnSpc>
            <a:spcBef>
              <a:spcPct val="0"/>
            </a:spcBef>
            <a:spcAft>
              <a:spcPct val="35000"/>
            </a:spcAft>
          </a:pPr>
          <a:r>
            <a:rPr lang="en-US" sz="1800" kern="1200" dirty="0" smtClean="0"/>
            <a:t>1.1</a:t>
          </a:r>
        </a:p>
        <a:p>
          <a:pPr lvl="0" algn="ctr" defTabSz="800100">
            <a:lnSpc>
              <a:spcPct val="90000"/>
            </a:lnSpc>
            <a:spcBef>
              <a:spcPct val="0"/>
            </a:spcBef>
            <a:spcAft>
              <a:spcPct val="35000"/>
            </a:spcAft>
          </a:pPr>
          <a:endParaRPr lang="en-US" sz="1800" kern="1200" dirty="0"/>
        </a:p>
      </dsp:txBody>
      <dsp:txXfrm>
        <a:off x="308149" y="377717"/>
        <a:ext cx="1967925" cy="1545889"/>
      </dsp:txXfrm>
    </dsp:sp>
    <dsp:sp modelId="{FDB28B85-E3F7-AC49-BAE4-671FEF9285E2}">
      <dsp:nvSpPr>
        <dsp:cNvPr id="0" name=""/>
        <dsp:cNvSpPr/>
      </dsp:nvSpPr>
      <dsp:spPr>
        <a:xfrm rot="19531083">
          <a:off x="5089274" y="1515612"/>
          <a:ext cx="1867071" cy="728854"/>
        </a:xfrm>
        <a:prstGeom prst="leftArrow">
          <a:avLst>
            <a:gd name="adj1" fmla="val 60000"/>
            <a:gd name="adj2" fmla="val 50000"/>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3FCFD5C-5288-CC4C-877E-D897D3C65875}">
      <dsp:nvSpPr>
        <dsp:cNvPr id="0" name=""/>
        <dsp:cNvSpPr/>
      </dsp:nvSpPr>
      <dsp:spPr>
        <a:xfrm>
          <a:off x="5780367" y="392541"/>
          <a:ext cx="2062195" cy="1642001"/>
        </a:xfrm>
        <a:prstGeom prst="roundRect">
          <a:avLst>
            <a:gd name="adj" fmla="val 10000"/>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smtClean="0"/>
            <a:t>Reviewing and Monitoring for School and Student Success</a:t>
          </a:r>
        </a:p>
        <a:p>
          <a:pPr lvl="0" algn="ctr" defTabSz="800100">
            <a:lnSpc>
              <a:spcPct val="90000"/>
            </a:lnSpc>
            <a:spcBef>
              <a:spcPct val="0"/>
            </a:spcBef>
            <a:spcAft>
              <a:spcPct val="35000"/>
            </a:spcAft>
          </a:pPr>
          <a:r>
            <a:rPr lang="en-US" sz="1800" kern="1200" dirty="0" smtClean="0"/>
            <a:t>1.2</a:t>
          </a:r>
          <a:endParaRPr lang="en-US" sz="1800" kern="1200" dirty="0"/>
        </a:p>
      </dsp:txBody>
      <dsp:txXfrm>
        <a:off x="5828460" y="440634"/>
        <a:ext cx="1966009" cy="15458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2F69BB-75A3-D24D-B04C-7F7EBFE43D6D}">
      <dsp:nvSpPr>
        <dsp:cNvPr id="0" name=""/>
        <dsp:cNvSpPr/>
      </dsp:nvSpPr>
      <dsp:spPr>
        <a:xfrm>
          <a:off x="2825166" y="3007912"/>
          <a:ext cx="2769767" cy="2166860"/>
        </a:xfrm>
        <a:prstGeom prst="ellipse">
          <a:avLst/>
        </a:prstGeom>
        <a:solidFill>
          <a:schemeClr val="accent6">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INSTRUCTIONAL LEADERSHIP</a:t>
          </a:r>
        </a:p>
        <a:p>
          <a:pPr lvl="0" algn="ctr" defTabSz="800100">
            <a:lnSpc>
              <a:spcPct val="90000"/>
            </a:lnSpc>
            <a:spcBef>
              <a:spcPct val="0"/>
            </a:spcBef>
            <a:spcAft>
              <a:spcPct val="35000"/>
            </a:spcAft>
          </a:pPr>
          <a:endParaRPr lang="en-US" sz="1800" kern="1200" dirty="0"/>
        </a:p>
      </dsp:txBody>
      <dsp:txXfrm>
        <a:off x="3230789" y="3325241"/>
        <a:ext cx="1958521" cy="1532202"/>
      </dsp:txXfrm>
    </dsp:sp>
    <dsp:sp modelId="{55A1050E-C165-6045-8735-A13130712ABD}">
      <dsp:nvSpPr>
        <dsp:cNvPr id="0" name=""/>
        <dsp:cNvSpPr/>
      </dsp:nvSpPr>
      <dsp:spPr>
        <a:xfrm rot="10800000">
          <a:off x="1118801" y="3782565"/>
          <a:ext cx="1696523" cy="617555"/>
        </a:xfrm>
        <a:prstGeom prst="leftArrow">
          <a:avLst>
            <a:gd name="adj1" fmla="val 60000"/>
            <a:gd name="adj2" fmla="val 50000"/>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2E547E0-924F-DD4B-AAA5-C4627F12B062}">
      <dsp:nvSpPr>
        <dsp:cNvPr id="0" name=""/>
        <dsp:cNvSpPr/>
      </dsp:nvSpPr>
      <dsp:spPr>
        <a:xfrm>
          <a:off x="644" y="3267935"/>
          <a:ext cx="2058517" cy="1646813"/>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US" sz="1900" kern="1200" dirty="0" smtClean="0"/>
            <a:t>Effective Use of Data to Support Instruction</a:t>
          </a:r>
        </a:p>
        <a:p>
          <a:pPr lvl="0" algn="ctr" defTabSz="844550">
            <a:lnSpc>
              <a:spcPct val="90000"/>
            </a:lnSpc>
            <a:spcBef>
              <a:spcPct val="0"/>
            </a:spcBef>
            <a:spcAft>
              <a:spcPct val="35000"/>
            </a:spcAft>
          </a:pPr>
          <a:r>
            <a:rPr lang="en-US" sz="1900" kern="1200" dirty="0" smtClean="0"/>
            <a:t>2.1</a:t>
          </a:r>
          <a:endParaRPr lang="en-US" sz="1900" kern="1200" dirty="0"/>
        </a:p>
      </dsp:txBody>
      <dsp:txXfrm>
        <a:off x="48878" y="3316169"/>
        <a:ext cx="1962049" cy="1550345"/>
      </dsp:txXfrm>
    </dsp:sp>
    <dsp:sp modelId="{CCD82B3D-8DA3-F941-B109-76FE11AC03C0}">
      <dsp:nvSpPr>
        <dsp:cNvPr id="0" name=""/>
        <dsp:cNvSpPr/>
      </dsp:nvSpPr>
      <dsp:spPr>
        <a:xfrm rot="13500000">
          <a:off x="1739046" y="2256681"/>
          <a:ext cx="1864829" cy="617555"/>
        </a:xfrm>
        <a:prstGeom prst="leftArrow">
          <a:avLst>
            <a:gd name="adj1" fmla="val 60000"/>
            <a:gd name="adj2" fmla="val 50000"/>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5066730-D975-B34C-9E98-854A0D229133}">
      <dsp:nvSpPr>
        <dsp:cNvPr id="0" name=""/>
        <dsp:cNvSpPr/>
      </dsp:nvSpPr>
      <dsp:spPr>
        <a:xfrm>
          <a:off x="932088" y="1019232"/>
          <a:ext cx="2058517" cy="1646813"/>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US" sz="1900" kern="1200" dirty="0" smtClean="0"/>
            <a:t>Involvement in Curriculum, Instruction, and Assessment</a:t>
          </a:r>
        </a:p>
        <a:p>
          <a:pPr lvl="0" algn="ctr" defTabSz="844550">
            <a:lnSpc>
              <a:spcPct val="90000"/>
            </a:lnSpc>
            <a:spcBef>
              <a:spcPct val="0"/>
            </a:spcBef>
            <a:spcAft>
              <a:spcPct val="35000"/>
            </a:spcAft>
          </a:pPr>
          <a:r>
            <a:rPr lang="en-US" sz="1900" kern="1200" dirty="0" smtClean="0"/>
            <a:t>2.2</a:t>
          </a:r>
          <a:endParaRPr lang="en-US" sz="1900" kern="1200" dirty="0"/>
        </a:p>
      </dsp:txBody>
      <dsp:txXfrm>
        <a:off x="980322" y="1067466"/>
        <a:ext cx="1962049" cy="1550345"/>
      </dsp:txXfrm>
    </dsp:sp>
    <dsp:sp modelId="{F918C117-ABEC-C842-BF7C-B1881888C054}">
      <dsp:nvSpPr>
        <dsp:cNvPr id="0" name=""/>
        <dsp:cNvSpPr/>
      </dsp:nvSpPr>
      <dsp:spPr>
        <a:xfrm rot="16290547">
          <a:off x="3250233" y="1639135"/>
          <a:ext cx="2036586" cy="617555"/>
        </a:xfrm>
        <a:prstGeom prst="leftArrow">
          <a:avLst>
            <a:gd name="adj1" fmla="val 60000"/>
            <a:gd name="adj2" fmla="val 50000"/>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FA6C8D6-3446-2149-BFF8-F51650EE8B7D}">
      <dsp:nvSpPr>
        <dsp:cNvPr id="0" name=""/>
        <dsp:cNvSpPr/>
      </dsp:nvSpPr>
      <dsp:spPr>
        <a:xfrm>
          <a:off x="3266085" y="30365"/>
          <a:ext cx="2058517" cy="1646813"/>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US" sz="1900" kern="1200" dirty="0" smtClean="0"/>
            <a:t>Distributed Leadership</a:t>
          </a:r>
        </a:p>
        <a:p>
          <a:pPr lvl="0" algn="ctr" defTabSz="844550">
            <a:lnSpc>
              <a:spcPct val="90000"/>
            </a:lnSpc>
            <a:spcBef>
              <a:spcPct val="0"/>
            </a:spcBef>
            <a:spcAft>
              <a:spcPct val="35000"/>
            </a:spcAft>
          </a:pPr>
          <a:r>
            <a:rPr lang="en-US" sz="1900" kern="1200" dirty="0" smtClean="0"/>
            <a:t>2.3</a:t>
          </a:r>
          <a:endParaRPr lang="en-US" sz="1900" kern="1200" dirty="0"/>
        </a:p>
      </dsp:txBody>
      <dsp:txXfrm>
        <a:off x="3314319" y="78599"/>
        <a:ext cx="1962049" cy="1550345"/>
      </dsp:txXfrm>
    </dsp:sp>
    <dsp:sp modelId="{33EFCE09-1BDE-8444-B093-6C7F9D2E32F8}">
      <dsp:nvSpPr>
        <dsp:cNvPr id="0" name=""/>
        <dsp:cNvSpPr/>
      </dsp:nvSpPr>
      <dsp:spPr>
        <a:xfrm rot="18900000">
          <a:off x="4904597" y="2332882"/>
          <a:ext cx="1864829" cy="617555"/>
        </a:xfrm>
        <a:prstGeom prst="leftArrow">
          <a:avLst>
            <a:gd name="adj1" fmla="val 60000"/>
            <a:gd name="adj2" fmla="val 50000"/>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206DC58-94BA-124E-B80F-B3F60D9E96A7}">
      <dsp:nvSpPr>
        <dsp:cNvPr id="0" name=""/>
        <dsp:cNvSpPr/>
      </dsp:nvSpPr>
      <dsp:spPr>
        <a:xfrm>
          <a:off x="5429494" y="1019232"/>
          <a:ext cx="2058517" cy="1646813"/>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US" sz="1900" kern="1200" dirty="0" smtClean="0"/>
            <a:t>Monitoring and Evaluating Standards and Content</a:t>
          </a:r>
        </a:p>
        <a:p>
          <a:pPr lvl="0" algn="ctr" defTabSz="844550">
            <a:lnSpc>
              <a:spcPct val="90000"/>
            </a:lnSpc>
            <a:spcBef>
              <a:spcPct val="0"/>
            </a:spcBef>
            <a:spcAft>
              <a:spcPct val="35000"/>
            </a:spcAft>
          </a:pPr>
          <a:r>
            <a:rPr lang="en-US" sz="1900" kern="1200" dirty="0" smtClean="0"/>
            <a:t>2.4</a:t>
          </a:r>
          <a:endParaRPr lang="en-US" sz="1900" kern="1200" dirty="0"/>
        </a:p>
      </dsp:txBody>
      <dsp:txXfrm>
        <a:off x="5477728" y="1067466"/>
        <a:ext cx="1962049" cy="1550345"/>
      </dsp:txXfrm>
    </dsp:sp>
    <dsp:sp modelId="{00C9B783-34AD-AC45-BC52-81FB6EE2A7B3}">
      <dsp:nvSpPr>
        <dsp:cNvPr id="0" name=""/>
        <dsp:cNvSpPr/>
      </dsp:nvSpPr>
      <dsp:spPr>
        <a:xfrm>
          <a:off x="5579378" y="3807965"/>
          <a:ext cx="1696523" cy="617555"/>
        </a:xfrm>
        <a:prstGeom prst="leftArrow">
          <a:avLst>
            <a:gd name="adj1" fmla="val 60000"/>
            <a:gd name="adj2" fmla="val 50000"/>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F27AC89-41B4-F846-8D9B-ED1BCB0EA7F9}">
      <dsp:nvSpPr>
        <dsp:cNvPr id="0" name=""/>
        <dsp:cNvSpPr/>
      </dsp:nvSpPr>
      <dsp:spPr>
        <a:xfrm>
          <a:off x="6360938" y="3267935"/>
          <a:ext cx="2058517" cy="1646813"/>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US" sz="1900" kern="1200" dirty="0" smtClean="0"/>
            <a:t>Continuous Improvement</a:t>
          </a:r>
        </a:p>
        <a:p>
          <a:pPr lvl="0" algn="ctr" defTabSz="844550">
            <a:lnSpc>
              <a:spcPct val="90000"/>
            </a:lnSpc>
            <a:spcBef>
              <a:spcPct val="0"/>
            </a:spcBef>
            <a:spcAft>
              <a:spcPct val="35000"/>
            </a:spcAft>
          </a:pPr>
          <a:r>
            <a:rPr lang="en-US" sz="1900" kern="1200" dirty="0" smtClean="0"/>
            <a:t>2.5</a:t>
          </a:r>
          <a:endParaRPr lang="en-US" sz="1900" kern="1200" dirty="0"/>
        </a:p>
      </dsp:txBody>
      <dsp:txXfrm>
        <a:off x="6409172" y="3316169"/>
        <a:ext cx="1962049" cy="15503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2F69BB-75A3-D24D-B04C-7F7EBFE43D6D}">
      <dsp:nvSpPr>
        <dsp:cNvPr id="0" name=""/>
        <dsp:cNvSpPr/>
      </dsp:nvSpPr>
      <dsp:spPr>
        <a:xfrm>
          <a:off x="2843787" y="2645015"/>
          <a:ext cx="2770624" cy="2167061"/>
        </a:xfrm>
        <a:prstGeom prst="ellipse">
          <a:avLst/>
        </a:prstGeom>
        <a:solidFill>
          <a:schemeClr val="accent6">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SCHOOL OPERATIONS AND RESOURCES</a:t>
          </a:r>
        </a:p>
        <a:p>
          <a:pPr lvl="0" algn="ctr" defTabSz="977900">
            <a:lnSpc>
              <a:spcPct val="90000"/>
            </a:lnSpc>
            <a:spcBef>
              <a:spcPct val="0"/>
            </a:spcBef>
            <a:spcAft>
              <a:spcPct val="35000"/>
            </a:spcAft>
          </a:pPr>
          <a:endParaRPr lang="en-US" sz="2200" kern="1200" dirty="0"/>
        </a:p>
      </dsp:txBody>
      <dsp:txXfrm>
        <a:off x="3249535" y="2962374"/>
        <a:ext cx="1959128" cy="1532343"/>
      </dsp:txXfrm>
    </dsp:sp>
    <dsp:sp modelId="{55A1050E-C165-6045-8735-A13130712ABD}">
      <dsp:nvSpPr>
        <dsp:cNvPr id="0" name=""/>
        <dsp:cNvSpPr/>
      </dsp:nvSpPr>
      <dsp:spPr>
        <a:xfrm rot="11479875">
          <a:off x="1145466" y="2969239"/>
          <a:ext cx="1735726" cy="650858"/>
        </a:xfrm>
        <a:prstGeom prst="leftArrow">
          <a:avLst>
            <a:gd name="adj1" fmla="val 60000"/>
            <a:gd name="adj2" fmla="val 50000"/>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2E547E0-924F-DD4B-AAA5-C4627F12B062}">
      <dsp:nvSpPr>
        <dsp:cNvPr id="0" name=""/>
        <dsp:cNvSpPr/>
      </dsp:nvSpPr>
      <dsp:spPr>
        <a:xfrm>
          <a:off x="56277" y="2276669"/>
          <a:ext cx="2059815" cy="1644155"/>
        </a:xfrm>
        <a:prstGeom prst="roundRect">
          <a:avLst>
            <a:gd name="adj" fmla="val 10000"/>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kern="1200" dirty="0" smtClean="0"/>
            <a:t>Operational Procedures</a:t>
          </a:r>
        </a:p>
        <a:p>
          <a:pPr lvl="0" algn="ctr" defTabSz="1066800">
            <a:lnSpc>
              <a:spcPct val="90000"/>
            </a:lnSpc>
            <a:spcBef>
              <a:spcPct val="0"/>
            </a:spcBef>
            <a:spcAft>
              <a:spcPct val="35000"/>
            </a:spcAft>
          </a:pPr>
          <a:r>
            <a:rPr lang="en-US" sz="2400" kern="1200" dirty="0" smtClean="0"/>
            <a:t>3.1</a:t>
          </a:r>
          <a:endParaRPr lang="en-US" sz="2400" kern="1200" dirty="0"/>
        </a:p>
      </dsp:txBody>
      <dsp:txXfrm>
        <a:off x="104433" y="2324825"/>
        <a:ext cx="1963503" cy="1547843"/>
      </dsp:txXfrm>
    </dsp:sp>
    <dsp:sp modelId="{CCD82B3D-8DA3-F941-B109-76FE11AC03C0}">
      <dsp:nvSpPr>
        <dsp:cNvPr id="0" name=""/>
        <dsp:cNvSpPr/>
      </dsp:nvSpPr>
      <dsp:spPr>
        <a:xfrm rot="14599255">
          <a:off x="2350457" y="1559281"/>
          <a:ext cx="1827684" cy="650858"/>
        </a:xfrm>
        <a:prstGeom prst="leftArrow">
          <a:avLst>
            <a:gd name="adj1" fmla="val 60000"/>
            <a:gd name="adj2" fmla="val 50000"/>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5066730-D975-B34C-9E98-854A0D229133}">
      <dsp:nvSpPr>
        <dsp:cNvPr id="0" name=""/>
        <dsp:cNvSpPr/>
      </dsp:nvSpPr>
      <dsp:spPr>
        <a:xfrm>
          <a:off x="1824083" y="169880"/>
          <a:ext cx="2059815" cy="1644155"/>
        </a:xfrm>
        <a:prstGeom prst="roundRect">
          <a:avLst>
            <a:gd name="adj" fmla="val 10000"/>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kern="1200" dirty="0" smtClean="0"/>
            <a:t>Shared Leadership</a:t>
          </a:r>
        </a:p>
        <a:p>
          <a:pPr lvl="0" algn="ctr" defTabSz="1066800">
            <a:lnSpc>
              <a:spcPct val="90000"/>
            </a:lnSpc>
            <a:spcBef>
              <a:spcPct val="0"/>
            </a:spcBef>
            <a:spcAft>
              <a:spcPct val="35000"/>
            </a:spcAft>
          </a:pPr>
          <a:r>
            <a:rPr lang="en-US" sz="2400" kern="1200" dirty="0" smtClean="0"/>
            <a:t>3.2</a:t>
          </a:r>
          <a:endParaRPr lang="en-US" sz="2400" kern="1200" dirty="0"/>
        </a:p>
      </dsp:txBody>
      <dsp:txXfrm>
        <a:off x="1872239" y="218036"/>
        <a:ext cx="1963503" cy="1547843"/>
      </dsp:txXfrm>
    </dsp:sp>
    <dsp:sp modelId="{F918C117-ABEC-C842-BF7C-B1881888C054}">
      <dsp:nvSpPr>
        <dsp:cNvPr id="0" name=""/>
        <dsp:cNvSpPr/>
      </dsp:nvSpPr>
      <dsp:spPr>
        <a:xfrm rot="17800745">
          <a:off x="4216564" y="1546576"/>
          <a:ext cx="1827684" cy="650858"/>
        </a:xfrm>
        <a:prstGeom prst="leftArrow">
          <a:avLst>
            <a:gd name="adj1" fmla="val 60000"/>
            <a:gd name="adj2" fmla="val 50000"/>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FA6C8D6-3446-2149-BFF8-F51650EE8B7D}">
      <dsp:nvSpPr>
        <dsp:cNvPr id="0" name=""/>
        <dsp:cNvSpPr/>
      </dsp:nvSpPr>
      <dsp:spPr>
        <a:xfrm>
          <a:off x="4574301" y="169880"/>
          <a:ext cx="2059815" cy="1644155"/>
        </a:xfrm>
        <a:prstGeom prst="roundRect">
          <a:avLst>
            <a:gd name="adj" fmla="val 10000"/>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kern="1200" dirty="0" smtClean="0"/>
            <a:t>High Quality Teachers</a:t>
          </a:r>
        </a:p>
        <a:p>
          <a:pPr lvl="0" algn="ctr" defTabSz="1066800">
            <a:lnSpc>
              <a:spcPct val="90000"/>
            </a:lnSpc>
            <a:spcBef>
              <a:spcPct val="0"/>
            </a:spcBef>
            <a:spcAft>
              <a:spcPct val="35000"/>
            </a:spcAft>
          </a:pPr>
          <a:r>
            <a:rPr lang="en-US" sz="2400" kern="1200" dirty="0" smtClean="0"/>
            <a:t>3.3</a:t>
          </a:r>
          <a:endParaRPr lang="en-US" sz="2400" kern="1200" dirty="0"/>
        </a:p>
      </dsp:txBody>
      <dsp:txXfrm>
        <a:off x="4622457" y="218036"/>
        <a:ext cx="1963503" cy="1547843"/>
      </dsp:txXfrm>
    </dsp:sp>
    <dsp:sp modelId="{33EFCE09-1BDE-8444-B093-6C7F9D2E32F8}">
      <dsp:nvSpPr>
        <dsp:cNvPr id="0" name=""/>
        <dsp:cNvSpPr/>
      </dsp:nvSpPr>
      <dsp:spPr>
        <a:xfrm rot="20920125">
          <a:off x="5564301" y="2994636"/>
          <a:ext cx="1735726" cy="650858"/>
        </a:xfrm>
        <a:prstGeom prst="leftArrow">
          <a:avLst>
            <a:gd name="adj1" fmla="val 60000"/>
            <a:gd name="adj2" fmla="val 50000"/>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206DC58-94BA-124E-B80F-B3F60D9E96A7}">
      <dsp:nvSpPr>
        <dsp:cNvPr id="0" name=""/>
        <dsp:cNvSpPr/>
      </dsp:nvSpPr>
      <dsp:spPr>
        <a:xfrm>
          <a:off x="6342107" y="2276669"/>
          <a:ext cx="2059815" cy="1644155"/>
        </a:xfrm>
        <a:prstGeom prst="roundRect">
          <a:avLst>
            <a:gd name="adj" fmla="val 10000"/>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kern="1200" dirty="0" smtClean="0"/>
            <a:t>Challenges and Opportunities</a:t>
          </a:r>
        </a:p>
        <a:p>
          <a:pPr lvl="0" algn="ctr" defTabSz="1066800">
            <a:lnSpc>
              <a:spcPct val="90000"/>
            </a:lnSpc>
            <a:spcBef>
              <a:spcPct val="0"/>
            </a:spcBef>
            <a:spcAft>
              <a:spcPct val="35000"/>
            </a:spcAft>
          </a:pPr>
          <a:r>
            <a:rPr lang="en-US" sz="2400" kern="1200" dirty="0" smtClean="0"/>
            <a:t>3.4</a:t>
          </a:r>
          <a:endParaRPr lang="en-US" sz="2400" kern="1200" dirty="0"/>
        </a:p>
      </dsp:txBody>
      <dsp:txXfrm>
        <a:off x="6390263" y="2324825"/>
        <a:ext cx="1963503" cy="154784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2F69BB-75A3-D24D-B04C-7F7EBFE43D6D}">
      <dsp:nvSpPr>
        <dsp:cNvPr id="0" name=""/>
        <dsp:cNvSpPr/>
      </dsp:nvSpPr>
      <dsp:spPr>
        <a:xfrm>
          <a:off x="2856484" y="2600420"/>
          <a:ext cx="2770630" cy="2167133"/>
        </a:xfrm>
        <a:prstGeom prst="ellipse">
          <a:avLst/>
        </a:prstGeom>
        <a:solidFill>
          <a:schemeClr val="accent6">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SCHOOL, STUDENT, AND STAFF SAFETY</a:t>
          </a:r>
        </a:p>
        <a:p>
          <a:pPr lvl="0" algn="ctr" defTabSz="1066800">
            <a:lnSpc>
              <a:spcPct val="90000"/>
            </a:lnSpc>
            <a:spcBef>
              <a:spcPct val="0"/>
            </a:spcBef>
            <a:spcAft>
              <a:spcPct val="35000"/>
            </a:spcAft>
          </a:pPr>
          <a:endParaRPr lang="en-US" sz="2400" kern="1200" dirty="0"/>
        </a:p>
      </dsp:txBody>
      <dsp:txXfrm>
        <a:off x="3262233" y="2917789"/>
        <a:ext cx="1959132" cy="1532395"/>
      </dsp:txXfrm>
    </dsp:sp>
    <dsp:sp modelId="{55A1050E-C165-6045-8735-A13130712ABD}">
      <dsp:nvSpPr>
        <dsp:cNvPr id="0" name=""/>
        <dsp:cNvSpPr/>
      </dsp:nvSpPr>
      <dsp:spPr>
        <a:xfrm rot="11423375">
          <a:off x="1173760" y="2933822"/>
          <a:ext cx="1716538" cy="707681"/>
        </a:xfrm>
        <a:prstGeom prst="leftArrow">
          <a:avLst>
            <a:gd name="adj1" fmla="val 60000"/>
            <a:gd name="adj2" fmla="val 50000"/>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2E547E0-924F-DD4B-AAA5-C4627F12B062}">
      <dsp:nvSpPr>
        <dsp:cNvPr id="0" name=""/>
        <dsp:cNvSpPr/>
      </dsp:nvSpPr>
      <dsp:spPr>
        <a:xfrm>
          <a:off x="56261" y="2285864"/>
          <a:ext cx="2066370" cy="1640301"/>
        </a:xfrm>
        <a:prstGeom prst="roundRect">
          <a:avLst>
            <a:gd name="adj" fmla="val 10000"/>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kern="1200" dirty="0" smtClean="0"/>
            <a:t>Safe Environment</a:t>
          </a:r>
        </a:p>
        <a:p>
          <a:pPr lvl="0" algn="ctr" defTabSz="933450">
            <a:lnSpc>
              <a:spcPct val="90000"/>
            </a:lnSpc>
            <a:spcBef>
              <a:spcPct val="0"/>
            </a:spcBef>
            <a:spcAft>
              <a:spcPct val="35000"/>
            </a:spcAft>
          </a:pPr>
          <a:endParaRPr lang="en-US" sz="2100" kern="1200" dirty="0" smtClean="0"/>
        </a:p>
        <a:p>
          <a:pPr lvl="0" algn="ctr" defTabSz="933450">
            <a:lnSpc>
              <a:spcPct val="90000"/>
            </a:lnSpc>
            <a:spcBef>
              <a:spcPct val="0"/>
            </a:spcBef>
            <a:spcAft>
              <a:spcPct val="35000"/>
            </a:spcAft>
          </a:pPr>
          <a:r>
            <a:rPr lang="en-US" sz="2100" kern="1200" dirty="0" smtClean="0"/>
            <a:t>4.1</a:t>
          </a:r>
          <a:endParaRPr lang="en-US" sz="2100" kern="1200" dirty="0"/>
        </a:p>
      </dsp:txBody>
      <dsp:txXfrm>
        <a:off x="104304" y="2333907"/>
        <a:ext cx="1970284" cy="1544215"/>
      </dsp:txXfrm>
    </dsp:sp>
    <dsp:sp modelId="{CCD82B3D-8DA3-F941-B109-76FE11AC03C0}">
      <dsp:nvSpPr>
        <dsp:cNvPr id="0" name=""/>
        <dsp:cNvSpPr/>
      </dsp:nvSpPr>
      <dsp:spPr>
        <a:xfrm rot="14571835">
          <a:off x="2292283" y="1435375"/>
          <a:ext cx="1956814" cy="707681"/>
        </a:xfrm>
        <a:prstGeom prst="leftArrow">
          <a:avLst>
            <a:gd name="adj1" fmla="val 60000"/>
            <a:gd name="adj2" fmla="val 50000"/>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5066730-D975-B34C-9E98-854A0D229133}">
      <dsp:nvSpPr>
        <dsp:cNvPr id="0" name=""/>
        <dsp:cNvSpPr/>
      </dsp:nvSpPr>
      <dsp:spPr>
        <a:xfrm>
          <a:off x="1829376" y="172748"/>
          <a:ext cx="2066370" cy="1640301"/>
        </a:xfrm>
        <a:prstGeom prst="roundRect">
          <a:avLst>
            <a:gd name="adj" fmla="val 10000"/>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kern="1200" dirty="0" smtClean="0"/>
            <a:t>Clear and Consistent Expectations</a:t>
          </a:r>
        </a:p>
        <a:p>
          <a:pPr lvl="0" algn="ctr" defTabSz="933450">
            <a:lnSpc>
              <a:spcPct val="90000"/>
            </a:lnSpc>
            <a:spcBef>
              <a:spcPct val="0"/>
            </a:spcBef>
            <a:spcAft>
              <a:spcPct val="35000"/>
            </a:spcAft>
          </a:pPr>
          <a:r>
            <a:rPr lang="en-US" sz="2100" kern="1200" dirty="0" smtClean="0"/>
            <a:t>4.2</a:t>
          </a:r>
          <a:endParaRPr lang="en-US" sz="2100" kern="1200" dirty="0"/>
        </a:p>
      </dsp:txBody>
      <dsp:txXfrm>
        <a:off x="1877419" y="220791"/>
        <a:ext cx="1970284" cy="1544215"/>
      </dsp:txXfrm>
    </dsp:sp>
    <dsp:sp modelId="{F918C117-ABEC-C842-BF7C-B1881888C054}">
      <dsp:nvSpPr>
        <dsp:cNvPr id="0" name=""/>
        <dsp:cNvSpPr/>
      </dsp:nvSpPr>
      <dsp:spPr>
        <a:xfrm rot="18013791">
          <a:off x="4374832" y="1510695"/>
          <a:ext cx="1944514" cy="698542"/>
        </a:xfrm>
        <a:prstGeom prst="leftArrow">
          <a:avLst>
            <a:gd name="adj1" fmla="val 60000"/>
            <a:gd name="adj2" fmla="val 50000"/>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FA6C8D6-3446-2149-BFF8-F51650EE8B7D}">
      <dsp:nvSpPr>
        <dsp:cNvPr id="0" name=""/>
        <dsp:cNvSpPr/>
      </dsp:nvSpPr>
      <dsp:spPr>
        <a:xfrm>
          <a:off x="4765030" y="192848"/>
          <a:ext cx="2066370" cy="1640301"/>
        </a:xfrm>
        <a:prstGeom prst="roundRect">
          <a:avLst>
            <a:gd name="adj" fmla="val 10000"/>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kern="1200" dirty="0" smtClean="0"/>
            <a:t>Student Behavior Management</a:t>
          </a:r>
        </a:p>
        <a:p>
          <a:pPr lvl="0" algn="ctr" defTabSz="933450">
            <a:lnSpc>
              <a:spcPct val="90000"/>
            </a:lnSpc>
            <a:spcBef>
              <a:spcPct val="0"/>
            </a:spcBef>
            <a:spcAft>
              <a:spcPct val="35000"/>
            </a:spcAft>
          </a:pPr>
          <a:r>
            <a:rPr lang="en-US" sz="2100" kern="1200" dirty="0" smtClean="0"/>
            <a:t>4.3</a:t>
          </a:r>
          <a:endParaRPr lang="en-US" sz="2100" kern="1200" dirty="0"/>
        </a:p>
      </dsp:txBody>
      <dsp:txXfrm>
        <a:off x="4813073" y="240891"/>
        <a:ext cx="1970284" cy="1544215"/>
      </dsp:txXfrm>
    </dsp:sp>
    <dsp:sp modelId="{33EFCE09-1BDE-8444-B093-6C7F9D2E32F8}">
      <dsp:nvSpPr>
        <dsp:cNvPr id="0" name=""/>
        <dsp:cNvSpPr/>
      </dsp:nvSpPr>
      <dsp:spPr>
        <a:xfrm rot="20976625">
          <a:off x="5593301" y="2984630"/>
          <a:ext cx="1716538" cy="707681"/>
        </a:xfrm>
        <a:prstGeom prst="leftArrow">
          <a:avLst>
            <a:gd name="adj1" fmla="val 60000"/>
            <a:gd name="adj2" fmla="val 50000"/>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206DC58-94BA-124E-B80F-B3F60D9E96A7}">
      <dsp:nvSpPr>
        <dsp:cNvPr id="0" name=""/>
        <dsp:cNvSpPr/>
      </dsp:nvSpPr>
      <dsp:spPr>
        <a:xfrm>
          <a:off x="6360967" y="2285864"/>
          <a:ext cx="2066370" cy="1640301"/>
        </a:xfrm>
        <a:prstGeom prst="roundRect">
          <a:avLst>
            <a:gd name="adj" fmla="val 10000"/>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kern="1200" dirty="0" smtClean="0"/>
            <a:t>Conflict Resolution</a:t>
          </a:r>
        </a:p>
        <a:p>
          <a:pPr lvl="0" algn="ctr" defTabSz="933450">
            <a:lnSpc>
              <a:spcPct val="90000"/>
            </a:lnSpc>
            <a:spcBef>
              <a:spcPct val="0"/>
            </a:spcBef>
            <a:spcAft>
              <a:spcPct val="35000"/>
            </a:spcAft>
          </a:pPr>
          <a:r>
            <a:rPr lang="en-US" sz="2100" kern="1200" dirty="0" smtClean="0"/>
            <a:t>4.4</a:t>
          </a:r>
        </a:p>
      </dsp:txBody>
      <dsp:txXfrm>
        <a:off x="6409010" y="2333907"/>
        <a:ext cx="1970284" cy="154421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2F69BB-75A3-D24D-B04C-7F7EBFE43D6D}">
      <dsp:nvSpPr>
        <dsp:cNvPr id="0" name=""/>
        <dsp:cNvSpPr/>
      </dsp:nvSpPr>
      <dsp:spPr>
        <a:xfrm>
          <a:off x="2984496" y="2535005"/>
          <a:ext cx="2768604" cy="2167137"/>
        </a:xfrm>
        <a:prstGeom prst="ellipse">
          <a:avLst/>
        </a:prstGeom>
        <a:solidFill>
          <a:schemeClr val="accent6">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SCHOOL AND COMMUNITY RELATIONSHIPS</a:t>
          </a:r>
        </a:p>
        <a:p>
          <a:pPr lvl="0" algn="ctr" defTabSz="844550">
            <a:lnSpc>
              <a:spcPct val="90000"/>
            </a:lnSpc>
            <a:spcBef>
              <a:spcPct val="0"/>
            </a:spcBef>
            <a:spcAft>
              <a:spcPct val="35000"/>
            </a:spcAft>
          </a:pPr>
          <a:endParaRPr lang="en-US" sz="1900" kern="1200" dirty="0"/>
        </a:p>
      </dsp:txBody>
      <dsp:txXfrm>
        <a:off x="3389949" y="2852375"/>
        <a:ext cx="1957698" cy="1532397"/>
      </dsp:txXfrm>
    </dsp:sp>
    <dsp:sp modelId="{55A1050E-C165-6045-8735-A13130712ABD}">
      <dsp:nvSpPr>
        <dsp:cNvPr id="0" name=""/>
        <dsp:cNvSpPr/>
      </dsp:nvSpPr>
      <dsp:spPr>
        <a:xfrm rot="11153231">
          <a:off x="950732" y="3060040"/>
          <a:ext cx="2030009" cy="707601"/>
        </a:xfrm>
        <a:prstGeom prst="leftArrow">
          <a:avLst>
            <a:gd name="adj1" fmla="val 60000"/>
            <a:gd name="adj2" fmla="val 50000"/>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2E547E0-924F-DD4B-AAA5-C4627F12B062}">
      <dsp:nvSpPr>
        <dsp:cNvPr id="0" name=""/>
        <dsp:cNvSpPr/>
      </dsp:nvSpPr>
      <dsp:spPr>
        <a:xfrm>
          <a:off x="100505" y="2464926"/>
          <a:ext cx="2066239" cy="1640113"/>
        </a:xfrm>
        <a:prstGeom prst="roundRect">
          <a:avLst>
            <a:gd name="adj" fmla="val 10000"/>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US" sz="1900" kern="1200" dirty="0" smtClean="0"/>
            <a:t>Culture of Family/Community Collaboration and Involvement</a:t>
          </a:r>
        </a:p>
        <a:p>
          <a:pPr lvl="0" algn="ctr" defTabSz="844550">
            <a:lnSpc>
              <a:spcPct val="90000"/>
            </a:lnSpc>
            <a:spcBef>
              <a:spcPct val="0"/>
            </a:spcBef>
            <a:spcAft>
              <a:spcPct val="35000"/>
            </a:spcAft>
          </a:pPr>
          <a:r>
            <a:rPr lang="en-US" sz="1900" kern="1200" dirty="0" smtClean="0"/>
            <a:t>5.1</a:t>
          </a:r>
          <a:endParaRPr lang="en-US" sz="1900" kern="1200" dirty="0"/>
        </a:p>
      </dsp:txBody>
      <dsp:txXfrm>
        <a:off x="148542" y="2512963"/>
        <a:ext cx="1970165" cy="1544039"/>
      </dsp:txXfrm>
    </dsp:sp>
    <dsp:sp modelId="{CCD82B3D-8DA3-F941-B109-76FE11AC03C0}">
      <dsp:nvSpPr>
        <dsp:cNvPr id="0" name=""/>
        <dsp:cNvSpPr/>
      </dsp:nvSpPr>
      <dsp:spPr>
        <a:xfrm rot="14501369">
          <a:off x="2538591" y="1448234"/>
          <a:ext cx="1783722" cy="707601"/>
        </a:xfrm>
        <a:prstGeom prst="leftArrow">
          <a:avLst>
            <a:gd name="adj1" fmla="val 60000"/>
            <a:gd name="adj2" fmla="val 50000"/>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5066730-D975-B34C-9E98-854A0D229133}">
      <dsp:nvSpPr>
        <dsp:cNvPr id="0" name=""/>
        <dsp:cNvSpPr/>
      </dsp:nvSpPr>
      <dsp:spPr>
        <a:xfrm>
          <a:off x="1949429" y="225104"/>
          <a:ext cx="2066239" cy="1640113"/>
        </a:xfrm>
        <a:prstGeom prst="roundRect">
          <a:avLst>
            <a:gd name="adj" fmla="val 10000"/>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US" sz="1900" kern="1200" dirty="0" smtClean="0"/>
            <a:t>Two Way Communication with Internal and External Audiences</a:t>
          </a:r>
        </a:p>
        <a:p>
          <a:pPr lvl="0" algn="ctr" defTabSz="844550">
            <a:lnSpc>
              <a:spcPct val="90000"/>
            </a:lnSpc>
            <a:spcBef>
              <a:spcPct val="0"/>
            </a:spcBef>
            <a:spcAft>
              <a:spcPct val="35000"/>
            </a:spcAft>
          </a:pPr>
          <a:r>
            <a:rPr lang="en-US" sz="1900" kern="1200" dirty="0" smtClean="0"/>
            <a:t>5.2</a:t>
          </a:r>
          <a:endParaRPr lang="en-US" sz="1900" kern="1200" dirty="0"/>
        </a:p>
      </dsp:txBody>
      <dsp:txXfrm>
        <a:off x="1997466" y="273141"/>
        <a:ext cx="1970165" cy="1544039"/>
      </dsp:txXfrm>
    </dsp:sp>
    <dsp:sp modelId="{F918C117-ABEC-C842-BF7C-B1881888C054}">
      <dsp:nvSpPr>
        <dsp:cNvPr id="0" name=""/>
        <dsp:cNvSpPr/>
      </dsp:nvSpPr>
      <dsp:spPr>
        <a:xfrm rot="18124304">
          <a:off x="4577920" y="1507510"/>
          <a:ext cx="1792593" cy="707601"/>
        </a:xfrm>
        <a:prstGeom prst="leftArrow">
          <a:avLst>
            <a:gd name="adj1" fmla="val 60000"/>
            <a:gd name="adj2" fmla="val 50000"/>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FA6C8D6-3446-2149-BFF8-F51650EE8B7D}">
      <dsp:nvSpPr>
        <dsp:cNvPr id="0" name=""/>
        <dsp:cNvSpPr/>
      </dsp:nvSpPr>
      <dsp:spPr>
        <a:xfrm>
          <a:off x="4952506" y="218245"/>
          <a:ext cx="2066239" cy="1640113"/>
        </a:xfrm>
        <a:prstGeom prst="roundRect">
          <a:avLst>
            <a:gd name="adj" fmla="val 10000"/>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US" sz="1900" kern="1200" dirty="0" smtClean="0"/>
            <a:t>Culture of Dignity, Fairness, and Respect</a:t>
          </a:r>
        </a:p>
        <a:p>
          <a:pPr lvl="0" algn="ctr" defTabSz="844550">
            <a:lnSpc>
              <a:spcPct val="90000"/>
            </a:lnSpc>
            <a:spcBef>
              <a:spcPct val="0"/>
            </a:spcBef>
            <a:spcAft>
              <a:spcPct val="35000"/>
            </a:spcAft>
          </a:pPr>
          <a:r>
            <a:rPr lang="en-US" sz="1900" kern="1200" dirty="0" smtClean="0"/>
            <a:t>5.3</a:t>
          </a:r>
          <a:endParaRPr lang="en-US" sz="1900" kern="1200" dirty="0"/>
        </a:p>
      </dsp:txBody>
      <dsp:txXfrm>
        <a:off x="5000543" y="266282"/>
        <a:ext cx="1970165" cy="1544039"/>
      </dsp:txXfrm>
    </dsp:sp>
    <dsp:sp modelId="{33EFCE09-1BDE-8444-B093-6C7F9D2E32F8}">
      <dsp:nvSpPr>
        <dsp:cNvPr id="0" name=""/>
        <dsp:cNvSpPr/>
      </dsp:nvSpPr>
      <dsp:spPr>
        <a:xfrm rot="21274573">
          <a:off x="5759221" y="3078627"/>
          <a:ext cx="2107802" cy="707601"/>
        </a:xfrm>
        <a:prstGeom prst="leftArrow">
          <a:avLst>
            <a:gd name="adj1" fmla="val 60000"/>
            <a:gd name="adj2" fmla="val 50000"/>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206DC58-94BA-124E-B80F-B3F60D9E96A7}">
      <dsp:nvSpPr>
        <dsp:cNvPr id="0" name=""/>
        <dsp:cNvSpPr/>
      </dsp:nvSpPr>
      <dsp:spPr>
        <a:xfrm>
          <a:off x="6582035" y="2490286"/>
          <a:ext cx="2066239" cy="1640113"/>
        </a:xfrm>
        <a:prstGeom prst="roundRect">
          <a:avLst>
            <a:gd name="adj" fmla="val 10000"/>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US" sz="1900" kern="1200" dirty="0" smtClean="0"/>
            <a:t>Active Involvement with Community</a:t>
          </a:r>
        </a:p>
        <a:p>
          <a:pPr lvl="0" algn="ctr" defTabSz="844550">
            <a:lnSpc>
              <a:spcPct val="90000"/>
            </a:lnSpc>
            <a:spcBef>
              <a:spcPct val="0"/>
            </a:spcBef>
            <a:spcAft>
              <a:spcPct val="35000"/>
            </a:spcAft>
          </a:pPr>
          <a:r>
            <a:rPr lang="en-US" sz="1900" kern="1200" dirty="0" smtClean="0"/>
            <a:t>5.4</a:t>
          </a:r>
        </a:p>
      </dsp:txBody>
      <dsp:txXfrm>
        <a:off x="6630072" y="2538323"/>
        <a:ext cx="1970165" cy="154403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2F69BB-75A3-D24D-B04C-7F7EBFE43D6D}">
      <dsp:nvSpPr>
        <dsp:cNvPr id="0" name=""/>
        <dsp:cNvSpPr/>
      </dsp:nvSpPr>
      <dsp:spPr>
        <a:xfrm>
          <a:off x="2831060" y="3122368"/>
          <a:ext cx="2770620" cy="2167132"/>
        </a:xfrm>
        <a:prstGeom prst="ellipse">
          <a:avLst/>
        </a:prstGeom>
        <a:solidFill>
          <a:schemeClr val="accent6">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ETHICAL AND CULTURAL LEADERSHIP</a:t>
          </a:r>
        </a:p>
        <a:p>
          <a:pPr lvl="0" algn="ctr" defTabSz="889000">
            <a:lnSpc>
              <a:spcPct val="90000"/>
            </a:lnSpc>
            <a:spcBef>
              <a:spcPct val="0"/>
            </a:spcBef>
            <a:spcAft>
              <a:spcPct val="35000"/>
            </a:spcAft>
          </a:pPr>
          <a:endParaRPr lang="en-US" sz="2300" kern="1200" dirty="0"/>
        </a:p>
      </dsp:txBody>
      <dsp:txXfrm>
        <a:off x="3236808" y="3439737"/>
        <a:ext cx="1959124" cy="1532394"/>
      </dsp:txXfrm>
    </dsp:sp>
    <dsp:sp modelId="{55A1050E-C165-6045-8735-A13130712ABD}">
      <dsp:nvSpPr>
        <dsp:cNvPr id="0" name=""/>
        <dsp:cNvSpPr/>
      </dsp:nvSpPr>
      <dsp:spPr>
        <a:xfrm rot="12907489">
          <a:off x="1436013" y="2553456"/>
          <a:ext cx="1949827" cy="707969"/>
        </a:xfrm>
        <a:prstGeom prst="leftArrow">
          <a:avLst>
            <a:gd name="adj1" fmla="val 60000"/>
            <a:gd name="adj2" fmla="val 50000"/>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2E547E0-924F-DD4B-AAA5-C4627F12B062}">
      <dsp:nvSpPr>
        <dsp:cNvPr id="0" name=""/>
        <dsp:cNvSpPr/>
      </dsp:nvSpPr>
      <dsp:spPr>
        <a:xfrm>
          <a:off x="434906" y="1452388"/>
          <a:ext cx="2067389" cy="1641205"/>
        </a:xfrm>
        <a:prstGeom prst="roundRect">
          <a:avLst>
            <a:gd name="adj" fmla="val 10000"/>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US" sz="1900" kern="1200" dirty="0" smtClean="0"/>
            <a:t>Sensitivity to Diversity and Cultural Differences</a:t>
          </a:r>
        </a:p>
        <a:p>
          <a:pPr lvl="0" algn="ctr" defTabSz="844550">
            <a:lnSpc>
              <a:spcPct val="90000"/>
            </a:lnSpc>
            <a:spcBef>
              <a:spcPct val="0"/>
            </a:spcBef>
            <a:spcAft>
              <a:spcPct val="35000"/>
            </a:spcAft>
          </a:pPr>
          <a:r>
            <a:rPr lang="en-US" sz="1900" kern="1200" dirty="0" smtClean="0"/>
            <a:t>6.1</a:t>
          </a:r>
          <a:endParaRPr lang="en-US" sz="1900" kern="1200" dirty="0"/>
        </a:p>
      </dsp:txBody>
      <dsp:txXfrm>
        <a:off x="482975" y="1500457"/>
        <a:ext cx="1971251" cy="1545067"/>
      </dsp:txXfrm>
    </dsp:sp>
    <dsp:sp modelId="{B52C9D36-D789-F146-95DE-DEA2F02BCD5A}">
      <dsp:nvSpPr>
        <dsp:cNvPr id="0" name=""/>
        <dsp:cNvSpPr/>
      </dsp:nvSpPr>
      <dsp:spPr>
        <a:xfrm rot="16242964">
          <a:off x="3288677" y="1819538"/>
          <a:ext cx="1859326" cy="707969"/>
        </a:xfrm>
        <a:prstGeom prst="leftArrow">
          <a:avLst>
            <a:gd name="adj1" fmla="val 60000"/>
            <a:gd name="adj2" fmla="val 50000"/>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FCDD3B8-4ED8-BE4D-9B02-25DC9FF755CB}">
      <dsp:nvSpPr>
        <dsp:cNvPr id="0" name=""/>
        <dsp:cNvSpPr/>
      </dsp:nvSpPr>
      <dsp:spPr>
        <a:xfrm>
          <a:off x="3220807" y="334429"/>
          <a:ext cx="2067389" cy="1641205"/>
        </a:xfrm>
        <a:prstGeom prst="roundRect">
          <a:avLst>
            <a:gd name="adj" fmla="val 10000"/>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US" sz="1900" kern="1200" dirty="0" smtClean="0"/>
            <a:t>Modeling Values, Beliefs, and Attitudes</a:t>
          </a:r>
        </a:p>
        <a:p>
          <a:pPr lvl="0" algn="ctr" defTabSz="844550">
            <a:lnSpc>
              <a:spcPct val="90000"/>
            </a:lnSpc>
            <a:spcBef>
              <a:spcPct val="0"/>
            </a:spcBef>
            <a:spcAft>
              <a:spcPct val="35000"/>
            </a:spcAft>
          </a:pPr>
          <a:r>
            <a:rPr lang="en-US" sz="1900" kern="1200" dirty="0" smtClean="0"/>
            <a:t>6.2</a:t>
          </a:r>
          <a:endParaRPr lang="en-US" sz="1900" kern="1200" dirty="0"/>
        </a:p>
      </dsp:txBody>
      <dsp:txXfrm>
        <a:off x="3268876" y="382498"/>
        <a:ext cx="1971251" cy="1545067"/>
      </dsp:txXfrm>
    </dsp:sp>
    <dsp:sp modelId="{F40D7EA6-4829-A542-9F89-0C3238C242FB}">
      <dsp:nvSpPr>
        <dsp:cNvPr id="0" name=""/>
        <dsp:cNvSpPr/>
      </dsp:nvSpPr>
      <dsp:spPr>
        <a:xfrm rot="19511554">
          <a:off x="5064063" y="2548994"/>
          <a:ext cx="1955088" cy="707969"/>
        </a:xfrm>
        <a:prstGeom prst="leftArrow">
          <a:avLst>
            <a:gd name="adj1" fmla="val 60000"/>
            <a:gd name="adj2" fmla="val 50000"/>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259A0D3-875E-804B-A32E-72542864EC3A}">
      <dsp:nvSpPr>
        <dsp:cNvPr id="0" name=""/>
        <dsp:cNvSpPr/>
      </dsp:nvSpPr>
      <dsp:spPr>
        <a:xfrm>
          <a:off x="5981313" y="1439689"/>
          <a:ext cx="2067389" cy="1641205"/>
        </a:xfrm>
        <a:prstGeom prst="roundRect">
          <a:avLst>
            <a:gd name="adj" fmla="val 10000"/>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US" sz="1900" kern="1200" dirty="0" smtClean="0"/>
            <a:t>South Dakota Code of Ethics</a:t>
          </a:r>
        </a:p>
        <a:p>
          <a:pPr lvl="0" algn="ctr" defTabSz="844550">
            <a:lnSpc>
              <a:spcPct val="90000"/>
            </a:lnSpc>
            <a:spcBef>
              <a:spcPct val="0"/>
            </a:spcBef>
            <a:spcAft>
              <a:spcPct val="35000"/>
            </a:spcAft>
          </a:pPr>
          <a:r>
            <a:rPr lang="en-US" sz="1900" kern="1200" dirty="0" smtClean="0"/>
            <a:t>6.3</a:t>
          </a:r>
          <a:endParaRPr lang="en-US" sz="1900" kern="1200" dirty="0"/>
        </a:p>
      </dsp:txBody>
      <dsp:txXfrm>
        <a:off x="6029382" y="1487758"/>
        <a:ext cx="1971251" cy="154506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28F163-5845-6848-8514-F1B58E04ABFD}">
      <dsp:nvSpPr>
        <dsp:cNvPr id="0" name=""/>
        <dsp:cNvSpPr/>
      </dsp:nvSpPr>
      <dsp:spPr>
        <a:xfrm>
          <a:off x="0" y="120529"/>
          <a:ext cx="7289800" cy="1291679"/>
        </a:xfrm>
        <a:prstGeom prst="round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tx1"/>
              </a:solidFill>
            </a:rPr>
            <a:t>YEARS ONE-FOUR </a:t>
          </a:r>
        </a:p>
        <a:p>
          <a:pPr lvl="0" algn="ctr" defTabSz="1244600">
            <a:lnSpc>
              <a:spcPct val="90000"/>
            </a:lnSpc>
            <a:spcBef>
              <a:spcPct val="0"/>
            </a:spcBef>
            <a:spcAft>
              <a:spcPct val="35000"/>
            </a:spcAft>
          </a:pPr>
          <a:r>
            <a:rPr lang="en-US" sz="2800" b="1" kern="1200" dirty="0" smtClean="0">
              <a:solidFill>
                <a:schemeClr val="tx1"/>
              </a:solidFill>
            </a:rPr>
            <a:t>(RECOMMENDED PER YEAR)</a:t>
          </a:r>
          <a:endParaRPr lang="en-US" sz="2800" b="1" kern="1200" dirty="0">
            <a:solidFill>
              <a:schemeClr val="tx1"/>
            </a:solidFill>
          </a:endParaRPr>
        </a:p>
      </dsp:txBody>
      <dsp:txXfrm>
        <a:off x="63055" y="183584"/>
        <a:ext cx="7163690" cy="1165569"/>
      </dsp:txXfrm>
    </dsp:sp>
    <dsp:sp modelId="{568AAE2A-A88C-2247-B44D-B32C221A1D49}">
      <dsp:nvSpPr>
        <dsp:cNvPr id="0" name=""/>
        <dsp:cNvSpPr/>
      </dsp:nvSpPr>
      <dsp:spPr>
        <a:xfrm>
          <a:off x="0" y="1412209"/>
          <a:ext cx="7289800" cy="99360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31451"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dirty="0" smtClean="0"/>
            <a:t>Two to five formative reviews/collaborations of professional practice </a:t>
          </a:r>
          <a:endParaRPr lang="en-US" sz="1900" kern="1200" dirty="0"/>
        </a:p>
        <a:p>
          <a:pPr marL="171450" lvl="1" indent="-171450" algn="l" defTabSz="844550">
            <a:lnSpc>
              <a:spcPct val="90000"/>
            </a:lnSpc>
            <a:spcBef>
              <a:spcPct val="0"/>
            </a:spcBef>
            <a:spcAft>
              <a:spcPct val="20000"/>
            </a:spcAft>
            <a:buChar char="••"/>
          </a:pPr>
          <a:r>
            <a:rPr lang="en-US" sz="1900" kern="1200" dirty="0" smtClean="0"/>
            <a:t>At least one review of a staff meeting</a:t>
          </a:r>
          <a:endParaRPr lang="en-US" sz="1900" kern="1200" dirty="0"/>
        </a:p>
        <a:p>
          <a:pPr marL="171450" lvl="1" indent="-171450" algn="l" defTabSz="844550">
            <a:lnSpc>
              <a:spcPct val="90000"/>
            </a:lnSpc>
            <a:spcBef>
              <a:spcPct val="0"/>
            </a:spcBef>
            <a:spcAft>
              <a:spcPct val="20000"/>
            </a:spcAft>
            <a:buChar char="••"/>
          </a:pPr>
          <a:r>
            <a:rPr lang="en-US" sz="1900" kern="1200" dirty="0" smtClean="0"/>
            <a:t>Reviews throughout school year</a:t>
          </a:r>
          <a:endParaRPr lang="en-US" sz="1900" kern="1200" dirty="0"/>
        </a:p>
      </dsp:txBody>
      <dsp:txXfrm>
        <a:off x="0" y="1412209"/>
        <a:ext cx="7289800" cy="993600"/>
      </dsp:txXfrm>
    </dsp:sp>
    <dsp:sp modelId="{E2A564DC-0009-DF4C-80B5-DEF6EFAB241C}">
      <dsp:nvSpPr>
        <dsp:cNvPr id="0" name=""/>
        <dsp:cNvSpPr/>
      </dsp:nvSpPr>
      <dsp:spPr>
        <a:xfrm>
          <a:off x="0" y="2405810"/>
          <a:ext cx="7289800" cy="1291679"/>
        </a:xfrm>
        <a:prstGeom prst="round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t>YEAR FIVE AND BEYOND</a:t>
          </a:r>
        </a:p>
        <a:p>
          <a:pPr lvl="0" algn="ctr" defTabSz="1244600">
            <a:lnSpc>
              <a:spcPct val="90000"/>
            </a:lnSpc>
            <a:spcBef>
              <a:spcPct val="0"/>
            </a:spcBef>
            <a:spcAft>
              <a:spcPct val="35000"/>
            </a:spcAft>
          </a:pPr>
          <a:r>
            <a:rPr lang="en-US" sz="2800" b="1" kern="1200" dirty="0" smtClean="0"/>
            <a:t>(RECOMMENDED PER YEAR)</a:t>
          </a:r>
          <a:endParaRPr lang="en-US" sz="2800" b="1" kern="1200" dirty="0"/>
        </a:p>
      </dsp:txBody>
      <dsp:txXfrm>
        <a:off x="63055" y="2468865"/>
        <a:ext cx="7163690" cy="1165569"/>
      </dsp:txXfrm>
    </dsp:sp>
    <dsp:sp modelId="{454A1DC3-C4C5-0E47-AA5F-3D35DF0AD747}">
      <dsp:nvSpPr>
        <dsp:cNvPr id="0" name=""/>
        <dsp:cNvSpPr/>
      </dsp:nvSpPr>
      <dsp:spPr>
        <a:xfrm>
          <a:off x="0" y="3697490"/>
          <a:ext cx="7289800" cy="91908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31451"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dirty="0" smtClean="0"/>
            <a:t>Between one and four formative reviews/collaborations of professional practice</a:t>
          </a:r>
          <a:endParaRPr lang="en-US" sz="1900" kern="1200" dirty="0"/>
        </a:p>
        <a:p>
          <a:pPr marL="171450" lvl="1" indent="-171450" algn="l" defTabSz="844550">
            <a:lnSpc>
              <a:spcPct val="90000"/>
            </a:lnSpc>
            <a:spcBef>
              <a:spcPct val="0"/>
            </a:spcBef>
            <a:spcAft>
              <a:spcPct val="20000"/>
            </a:spcAft>
            <a:buChar char="••"/>
          </a:pPr>
          <a:r>
            <a:rPr lang="en-US" sz="1900" kern="1200" dirty="0" smtClean="0"/>
            <a:t>Reviews throughout school year</a:t>
          </a:r>
          <a:endParaRPr lang="en-US" sz="1900" kern="1200" dirty="0"/>
        </a:p>
      </dsp:txBody>
      <dsp:txXfrm>
        <a:off x="0" y="3697490"/>
        <a:ext cx="7289800" cy="91908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28F163-5845-6848-8514-F1B58E04ABFD}">
      <dsp:nvSpPr>
        <dsp:cNvPr id="0" name=""/>
        <dsp:cNvSpPr/>
      </dsp:nvSpPr>
      <dsp:spPr>
        <a:xfrm>
          <a:off x="0" y="137953"/>
          <a:ext cx="7048500" cy="1306590"/>
        </a:xfrm>
        <a:prstGeom prst="round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b="1" kern="1200" dirty="0" smtClean="0"/>
            <a:t>SAMPLE ARTIFACTS</a:t>
          </a:r>
          <a:endParaRPr lang="en-US" sz="3000" b="1" kern="1200" dirty="0"/>
        </a:p>
      </dsp:txBody>
      <dsp:txXfrm>
        <a:off x="63782" y="201735"/>
        <a:ext cx="6920936" cy="1179026"/>
      </dsp:txXfrm>
    </dsp:sp>
    <dsp:sp modelId="{568AAE2A-A88C-2247-B44D-B32C221A1D49}">
      <dsp:nvSpPr>
        <dsp:cNvPr id="0" name=""/>
        <dsp:cNvSpPr/>
      </dsp:nvSpPr>
      <dsp:spPr>
        <a:xfrm>
          <a:off x="0" y="1312669"/>
          <a:ext cx="7048500" cy="347325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23790" tIns="35560" rIns="199136" bIns="35560" numCol="1" spcCol="1270" anchor="t" anchorCtr="0">
          <a:noAutofit/>
        </a:bodyPr>
        <a:lstStyle/>
        <a:p>
          <a:pPr marL="285750" lvl="1" indent="-285750" algn="l" defTabSz="1244600">
            <a:lnSpc>
              <a:spcPct val="90000"/>
            </a:lnSpc>
            <a:spcBef>
              <a:spcPct val="0"/>
            </a:spcBef>
            <a:spcAft>
              <a:spcPct val="20000"/>
            </a:spcAft>
            <a:buChar char="••"/>
          </a:pPr>
          <a:endParaRPr lang="en-US" sz="2800" kern="1200" dirty="0"/>
        </a:p>
        <a:p>
          <a:pPr marL="285750" lvl="1" indent="-285750" algn="l" defTabSz="1244600">
            <a:lnSpc>
              <a:spcPct val="90000"/>
            </a:lnSpc>
            <a:spcBef>
              <a:spcPct val="0"/>
            </a:spcBef>
            <a:spcAft>
              <a:spcPct val="20000"/>
            </a:spcAft>
            <a:buChar char="••"/>
          </a:pPr>
          <a:r>
            <a:rPr lang="en-US" sz="2800" kern="1200" dirty="0" smtClean="0"/>
            <a:t>School improvement plan</a:t>
          </a:r>
          <a:endParaRPr lang="en-US" sz="2800" kern="1200" dirty="0"/>
        </a:p>
        <a:p>
          <a:pPr marL="285750" lvl="1" indent="-285750" algn="l" defTabSz="1244600">
            <a:lnSpc>
              <a:spcPct val="90000"/>
            </a:lnSpc>
            <a:spcBef>
              <a:spcPct val="0"/>
            </a:spcBef>
            <a:spcAft>
              <a:spcPct val="20000"/>
            </a:spcAft>
            <a:buChar char="••"/>
          </a:pPr>
          <a:r>
            <a:rPr lang="en-US" sz="2800" kern="1200" dirty="0" smtClean="0"/>
            <a:t>Master schedule</a:t>
          </a:r>
          <a:endParaRPr lang="en-US" sz="2800" kern="1200" dirty="0"/>
        </a:p>
        <a:p>
          <a:pPr marL="285750" lvl="1" indent="-285750" algn="l" defTabSz="1244600">
            <a:lnSpc>
              <a:spcPct val="90000"/>
            </a:lnSpc>
            <a:spcBef>
              <a:spcPct val="0"/>
            </a:spcBef>
            <a:spcAft>
              <a:spcPct val="20000"/>
            </a:spcAft>
            <a:buChar char="••"/>
          </a:pPr>
          <a:r>
            <a:rPr lang="en-US" sz="2800" kern="1200" dirty="0" smtClean="0"/>
            <a:t>Anecdotal notes from informal visits</a:t>
          </a:r>
          <a:endParaRPr lang="en-US" sz="2800" kern="1200" dirty="0"/>
        </a:p>
        <a:p>
          <a:pPr marL="285750" lvl="1" indent="-285750" algn="l" defTabSz="1244600">
            <a:lnSpc>
              <a:spcPct val="90000"/>
            </a:lnSpc>
            <a:spcBef>
              <a:spcPct val="0"/>
            </a:spcBef>
            <a:spcAft>
              <a:spcPct val="20000"/>
            </a:spcAft>
            <a:buChar char="••"/>
          </a:pPr>
          <a:r>
            <a:rPr lang="en-US" sz="2800" kern="1200" dirty="0" smtClean="0"/>
            <a:t>Formative reviews</a:t>
          </a:r>
          <a:endParaRPr lang="en-US" sz="2800" kern="1200" dirty="0"/>
        </a:p>
        <a:p>
          <a:pPr marL="285750" lvl="1" indent="-285750" algn="l" defTabSz="1244600">
            <a:lnSpc>
              <a:spcPct val="90000"/>
            </a:lnSpc>
            <a:spcBef>
              <a:spcPct val="0"/>
            </a:spcBef>
            <a:spcAft>
              <a:spcPct val="20000"/>
            </a:spcAft>
            <a:buChar char="••"/>
          </a:pPr>
          <a:r>
            <a:rPr lang="en-US" sz="2800" kern="1200" dirty="0" smtClean="0"/>
            <a:t>Data notebooks and retreats</a:t>
          </a:r>
          <a:endParaRPr lang="en-US" sz="2800" kern="1200" dirty="0"/>
        </a:p>
        <a:p>
          <a:pPr marL="285750" lvl="1" indent="-285750" algn="l" defTabSz="1244600">
            <a:lnSpc>
              <a:spcPct val="90000"/>
            </a:lnSpc>
            <a:spcBef>
              <a:spcPct val="0"/>
            </a:spcBef>
            <a:spcAft>
              <a:spcPct val="20000"/>
            </a:spcAft>
            <a:buChar char="••"/>
          </a:pPr>
          <a:r>
            <a:rPr lang="en-US" sz="2800" kern="1200" dirty="0" smtClean="0"/>
            <a:t>School budget</a:t>
          </a:r>
          <a:endParaRPr lang="en-US" sz="2800" kern="1200" dirty="0"/>
        </a:p>
      </dsp:txBody>
      <dsp:txXfrm>
        <a:off x="0" y="1312669"/>
        <a:ext cx="7048500" cy="3473250"/>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B06B19-1D53-784B-868A-A373A20A9F7F}" type="datetimeFigureOut">
              <a:rPr lang="en-US" smtClean="0"/>
              <a:t>01/02/2018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9C3C46-8891-694D-9AEA-EBC62F28D305}" type="slidenum">
              <a:rPr lang="en-US" smtClean="0"/>
              <a:t>‹#›</a:t>
            </a:fld>
            <a:endParaRPr lang="en-US" dirty="0"/>
          </a:p>
        </p:txBody>
      </p:sp>
    </p:spTree>
    <p:extLst>
      <p:ext uri="{BB962C8B-B14F-4D97-AF65-F5344CB8AC3E}">
        <p14:creationId xmlns:p14="http://schemas.microsoft.com/office/powerpoint/2010/main" val="203005842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kern="1200" dirty="0" smtClean="0">
                <a:solidFill>
                  <a:schemeClr val="tx1"/>
                </a:solidFill>
                <a:effectLst/>
                <a:latin typeface="+mn-lt"/>
                <a:ea typeface="+mn-ea"/>
                <a:cs typeface="+mn-cs"/>
              </a:rPr>
              <a:t>South Dakota’s work to develop a meaningful Principal Effectiveness System is united by a common aspiration: </a:t>
            </a:r>
            <a:r>
              <a:rPr lang="en-US" sz="1400" b="1" i="1" kern="1200" dirty="0" smtClean="0">
                <a:solidFill>
                  <a:schemeClr val="tx1"/>
                </a:solidFill>
                <a:effectLst/>
                <a:latin typeface="+mn-lt"/>
                <a:ea typeface="+mn-ea"/>
                <a:cs typeface="+mn-cs"/>
              </a:rPr>
              <a:t>to improve instruction and student learning.</a:t>
            </a:r>
            <a:r>
              <a:rPr lang="en-US" sz="1400" b="1" kern="1200" dirty="0" smtClean="0">
                <a:solidFill>
                  <a:schemeClr val="tx1"/>
                </a:solidFill>
                <a:effectLst/>
                <a:latin typeface="+mn-lt"/>
                <a:ea typeface="+mn-ea"/>
                <a:cs typeface="+mn-cs"/>
              </a:rPr>
              <a:t> The development</a:t>
            </a:r>
            <a:r>
              <a:rPr lang="en-US" sz="1400" b="1" kern="1200" baseline="0" dirty="0" smtClean="0">
                <a:solidFill>
                  <a:schemeClr val="tx1"/>
                </a:solidFill>
                <a:effectLst/>
                <a:latin typeface="+mn-lt"/>
                <a:ea typeface="+mn-ea"/>
                <a:cs typeface="+mn-cs"/>
              </a:rPr>
              <a:t> of the</a:t>
            </a:r>
            <a:r>
              <a:rPr lang="en-US" sz="1400" b="1" kern="1200" dirty="0" smtClean="0">
                <a:solidFill>
                  <a:schemeClr val="tx1"/>
                </a:solidFill>
                <a:effectLst/>
                <a:latin typeface="+mn-lt"/>
                <a:ea typeface="+mn-ea"/>
                <a:cs typeface="+mn-cs"/>
              </a:rPr>
              <a:t> South Dakota Principal Effectiveness Model has been influenced by the contributions of a diverse group of educators, professional organizations, state officials and other education stakeholders.</a:t>
            </a:r>
            <a:r>
              <a:rPr lang="en-US" sz="1400" b="1" kern="1200" baseline="0" dirty="0" smtClean="0">
                <a:solidFill>
                  <a:schemeClr val="tx1"/>
                </a:solidFill>
                <a:effectLst/>
                <a:latin typeface="+mn-lt"/>
                <a:ea typeface="+mn-ea"/>
                <a:cs typeface="+mn-cs"/>
              </a:rPr>
              <a:t> </a:t>
            </a:r>
          </a:p>
          <a:p>
            <a:endParaRPr lang="en-US" sz="1200" b="0" kern="1200" baseline="0" dirty="0" smtClean="0">
              <a:solidFill>
                <a:schemeClr val="tx1"/>
              </a:solidFill>
              <a:effectLst/>
              <a:latin typeface="+mn-lt"/>
              <a:ea typeface="+mn-ea"/>
              <a:cs typeface="+mn-cs"/>
            </a:endParaRPr>
          </a:p>
          <a:p>
            <a:r>
              <a:rPr lang="en-US" sz="1200" b="1" kern="1200" baseline="0" dirty="0" smtClean="0">
                <a:solidFill>
                  <a:schemeClr val="tx1"/>
                </a:solidFill>
                <a:effectLst/>
                <a:latin typeface="+mn-lt"/>
                <a:ea typeface="+mn-ea"/>
                <a:cs typeface="+mn-cs"/>
              </a:rPr>
              <a:t>We recommend that participants access the South Dakota Principal Effectiveness Handbook and have the document on hand while they are going through the modules.  Corresponding page numbers from the Principal Effectiveness Handbook are provided in the bottom left hand corner of each slide.</a:t>
            </a:r>
            <a:endParaRPr lang="en-US" sz="1400" b="1"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B132CB-2245-5944-91B9-1041EA5C55C4}" type="slidenum">
              <a:rPr lang="en-US" smtClean="0"/>
              <a:t>1</a:t>
            </a:fld>
            <a:endParaRPr lang="en-US" dirty="0"/>
          </a:p>
        </p:txBody>
      </p:sp>
    </p:spTree>
    <p:extLst>
      <p:ext uri="{BB962C8B-B14F-4D97-AF65-F5344CB8AC3E}">
        <p14:creationId xmlns:p14="http://schemas.microsoft.com/office/powerpoint/2010/main" val="3195603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In order to maximize teaching</a:t>
            </a:r>
            <a:r>
              <a:rPr lang="en-US" sz="1200" b="1" kern="1200" baseline="0" dirty="0" smtClean="0">
                <a:solidFill>
                  <a:schemeClr val="tx1"/>
                </a:solidFill>
                <a:effectLst/>
                <a:latin typeface="+mn-lt"/>
                <a:ea typeface="+mn-ea"/>
                <a:cs typeface="+mn-cs"/>
              </a:rPr>
              <a:t> and student learning, e</a:t>
            </a:r>
            <a:r>
              <a:rPr lang="en-US" sz="1200" b="1" kern="1200" dirty="0" smtClean="0">
                <a:solidFill>
                  <a:schemeClr val="tx1"/>
                </a:solidFill>
                <a:effectLst/>
                <a:latin typeface="+mn-lt"/>
                <a:ea typeface="+mn-ea"/>
                <a:cs typeface="+mn-cs"/>
              </a:rPr>
              <a:t>ffective principals/assistant principals must</a:t>
            </a:r>
            <a:r>
              <a:rPr lang="en-US" sz="1200" b="1" kern="1200" baseline="0" dirty="0" smtClean="0">
                <a:solidFill>
                  <a:schemeClr val="tx1"/>
                </a:solidFill>
                <a:effectLst/>
                <a:latin typeface="+mn-lt"/>
                <a:ea typeface="+mn-ea"/>
                <a:cs typeface="+mn-cs"/>
              </a:rPr>
              <a:t> be able to manage</a:t>
            </a:r>
            <a:r>
              <a:rPr lang="en-US" sz="1200" b="1" kern="1200" dirty="0" smtClean="0">
                <a:solidFill>
                  <a:schemeClr val="tx1"/>
                </a:solidFill>
                <a:effectLst/>
                <a:latin typeface="+mn-lt"/>
                <a:ea typeface="+mn-ea"/>
                <a:cs typeface="+mn-cs"/>
              </a:rPr>
              <a:t> school operations efficiently by understanding the budgeting process, by identifying and procuring outside funding, and by obtaining the most effective teachers and staff.  Effective principals/assistant principals provide staff members with leadership opportunities, support change initiatives that are geared toward eliminating learning gaps, and create an environment that is nurturing to both students and adults.</a:t>
            </a: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b="1" dirty="0"/>
          </a:p>
        </p:txBody>
      </p:sp>
      <p:sp>
        <p:nvSpPr>
          <p:cNvPr id="4" name="Slide Number Placeholder 3"/>
          <p:cNvSpPr>
            <a:spLocks noGrp="1"/>
          </p:cNvSpPr>
          <p:nvPr>
            <p:ph type="sldNum" sz="quarter" idx="10"/>
          </p:nvPr>
        </p:nvSpPr>
        <p:spPr/>
        <p:txBody>
          <a:bodyPr/>
          <a:lstStyle/>
          <a:p>
            <a:fld id="{C8B132CB-2245-5944-91B9-1041EA5C55C4}" type="slidenum">
              <a:rPr lang="en-US" smtClean="0"/>
              <a:t>10</a:t>
            </a:fld>
            <a:endParaRPr lang="en-US" dirty="0"/>
          </a:p>
        </p:txBody>
      </p:sp>
    </p:spTree>
    <p:extLst>
      <p:ext uri="{BB962C8B-B14F-4D97-AF65-F5344CB8AC3E}">
        <p14:creationId xmlns:p14="http://schemas.microsoft.com/office/powerpoint/2010/main" val="4253214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According to Maslow’s Hierarchy</a:t>
            </a:r>
            <a:r>
              <a:rPr lang="en-US" sz="1200" b="1" kern="1200" baseline="0" dirty="0" smtClean="0">
                <a:solidFill>
                  <a:schemeClr val="tx1"/>
                </a:solidFill>
                <a:effectLst/>
                <a:latin typeface="+mn-lt"/>
                <a:ea typeface="+mn-ea"/>
                <a:cs typeface="+mn-cs"/>
              </a:rPr>
              <a:t> of Needs, humans are unable to achieve self-actualization until both their physiological and safety needs have been met. To that end, principals/assistant principals create and maintain a safe, nurturing school culture and environment that supports the physical, emotional, and cognitive needs of students, teachers, and other staff in the building. </a:t>
            </a:r>
            <a:endParaRPr lang="en-US" sz="1200" b="1"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C8B132CB-2245-5944-91B9-1041EA5C55C4}" type="slidenum">
              <a:rPr lang="en-US" smtClean="0"/>
              <a:t>11</a:t>
            </a:fld>
            <a:endParaRPr lang="en-US" dirty="0"/>
          </a:p>
        </p:txBody>
      </p:sp>
    </p:spTree>
    <p:extLst>
      <p:ext uri="{BB962C8B-B14F-4D97-AF65-F5344CB8AC3E}">
        <p14:creationId xmlns:p14="http://schemas.microsoft.com/office/powerpoint/2010/main" val="4253214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Educational</a:t>
            </a:r>
            <a:r>
              <a:rPr lang="en-US" sz="1200" b="1" kern="1200" baseline="0" dirty="0" smtClean="0">
                <a:solidFill>
                  <a:schemeClr val="tx1"/>
                </a:solidFill>
                <a:effectLst/>
                <a:latin typeface="+mn-lt"/>
                <a:ea typeface="+mn-ea"/>
                <a:cs typeface="+mn-cs"/>
              </a:rPr>
              <a:t> research has taught us</a:t>
            </a:r>
            <a:r>
              <a:rPr lang="en-US" sz="1200" b="1" kern="1200" dirty="0" smtClean="0">
                <a:solidFill>
                  <a:schemeClr val="tx1"/>
                </a:solidFill>
                <a:effectLst/>
                <a:latin typeface="+mn-lt"/>
                <a:ea typeface="+mn-ea"/>
                <a:cs typeface="+mn-cs"/>
              </a:rPr>
              <a:t> that involving family and the community in the education of their students has an impact on student achievement, retention rates, staff morale, and improved use of resources. To that end, effective principals/assistant principals create a culture of collaboration between the school, families, and communities by creating an inviting environment that helps parents and community members feel welcome and comfortable in the school and by ensuring that parent and community member contributions are acknowledged and valued.  They also</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establish partnerships to engage parents/guardians and community members in establishing and supporting school goals and programs.  Effective principals/assistant principals also establish and maintain two-way communications among teachers, families, and community members using a variety of methods to ensure that all internal and external stakeholders have access to information about the school. Finally,</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effective principals/assistant principals are visible ambassadors and advocates for the school by maintaining active involvement in parent-teacher organizations,</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community organizations,</a:t>
            </a:r>
            <a:r>
              <a:rPr lang="en-US" sz="1200" b="1" kern="1200" baseline="0" dirty="0" smtClean="0">
                <a:solidFill>
                  <a:schemeClr val="tx1"/>
                </a:solidFill>
                <a:effectLst/>
                <a:latin typeface="+mn-lt"/>
                <a:ea typeface="+mn-ea"/>
                <a:cs typeface="+mn-cs"/>
              </a:rPr>
              <a:t> as well as state and national organizations.</a:t>
            </a:r>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p>
          <a:p>
            <a:endParaRPr lang="en-US" b="1" dirty="0"/>
          </a:p>
        </p:txBody>
      </p:sp>
      <p:sp>
        <p:nvSpPr>
          <p:cNvPr id="4" name="Slide Number Placeholder 3"/>
          <p:cNvSpPr>
            <a:spLocks noGrp="1"/>
          </p:cNvSpPr>
          <p:nvPr>
            <p:ph type="sldNum" sz="quarter" idx="10"/>
          </p:nvPr>
        </p:nvSpPr>
        <p:spPr/>
        <p:txBody>
          <a:bodyPr/>
          <a:lstStyle/>
          <a:p>
            <a:fld id="{C8B132CB-2245-5944-91B9-1041EA5C55C4}" type="slidenum">
              <a:rPr lang="en-US" smtClean="0"/>
              <a:t>12</a:t>
            </a:fld>
            <a:endParaRPr lang="en-US" dirty="0"/>
          </a:p>
        </p:txBody>
      </p:sp>
    </p:spTree>
    <p:extLst>
      <p:ext uri="{BB962C8B-B14F-4D97-AF65-F5344CB8AC3E}">
        <p14:creationId xmlns:p14="http://schemas.microsoft.com/office/powerpoint/2010/main" val="42532147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According to (Davis</a:t>
            </a:r>
            <a:r>
              <a:rPr lang="en-US" sz="1200" b="1" kern="1200" baseline="0" dirty="0" smtClean="0">
                <a:solidFill>
                  <a:schemeClr val="tx1"/>
                </a:solidFill>
                <a:effectLst/>
                <a:latin typeface="+mn-lt"/>
                <a:ea typeface="+mn-ea"/>
                <a:cs typeface="+mn-cs"/>
              </a:rPr>
              <a:t> and Donald, 1997) c</a:t>
            </a:r>
            <a:r>
              <a:rPr lang="en-US" sz="1200" b="1" kern="1200" dirty="0" smtClean="0">
                <a:solidFill>
                  <a:schemeClr val="tx1"/>
                </a:solidFill>
                <a:effectLst/>
                <a:latin typeface="+mn-lt"/>
                <a:ea typeface="+mn-ea"/>
                <a:cs typeface="+mn-cs"/>
              </a:rPr>
              <a:t>ultural proficiency is a system requiring the integration and transformation of knowledge about individuals and groups of people into specific standards, policies, practices, values, and attitudes used in appropriate cultural settings to increase the effectiveness and quality of services, thereby producing better outcomes. Effective leaders should try to incorporate cultural leadership into all aspects of their work and interactions with stakeholders. Undergirding</a:t>
            </a:r>
            <a:r>
              <a:rPr lang="en-US" sz="1200" b="1" kern="1200" baseline="0" dirty="0" smtClean="0">
                <a:solidFill>
                  <a:schemeClr val="tx1"/>
                </a:solidFill>
                <a:effectLst/>
                <a:latin typeface="+mn-lt"/>
                <a:ea typeface="+mn-ea"/>
                <a:cs typeface="+mn-cs"/>
              </a:rPr>
              <a:t> the framework for the Principal Effectiveness model is the expectation that </a:t>
            </a:r>
            <a:r>
              <a:rPr lang="en-US" sz="1200" b="1" kern="1200" dirty="0" smtClean="0">
                <a:solidFill>
                  <a:schemeClr val="tx1"/>
                </a:solidFill>
                <a:effectLst/>
                <a:latin typeface="+mn-lt"/>
                <a:ea typeface="+mn-ea"/>
                <a:cs typeface="+mn-cs"/>
              </a:rPr>
              <a:t>principals/assistant</a:t>
            </a:r>
            <a:r>
              <a:rPr lang="en-US" sz="1200" b="1" kern="1200" baseline="0" dirty="0" smtClean="0">
                <a:solidFill>
                  <a:schemeClr val="tx1"/>
                </a:solidFill>
                <a:effectLst/>
                <a:latin typeface="+mn-lt"/>
                <a:ea typeface="+mn-ea"/>
                <a:cs typeface="+mn-cs"/>
              </a:rPr>
              <a:t> principals</a:t>
            </a:r>
            <a:r>
              <a:rPr lang="en-US" sz="1200" b="1" kern="1200" dirty="0" smtClean="0">
                <a:solidFill>
                  <a:schemeClr val="tx1"/>
                </a:solidFill>
                <a:effectLst/>
                <a:latin typeface="+mn-lt"/>
                <a:ea typeface="+mn-ea"/>
                <a:cs typeface="+mn-cs"/>
              </a:rPr>
              <a:t> are models of ethical behavior and follow the South Dakota Code of Ethics for Professional Administrators</a:t>
            </a:r>
            <a:r>
              <a:rPr lang="en-US" sz="1200" b="1" kern="1200" baseline="0" dirty="0" smtClean="0">
                <a:solidFill>
                  <a:schemeClr val="tx1"/>
                </a:solidFill>
                <a:effectLst/>
                <a:latin typeface="+mn-lt"/>
                <a:ea typeface="+mn-ea"/>
                <a:cs typeface="+mn-cs"/>
              </a:rPr>
              <a:t> at all times.</a:t>
            </a: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B132CB-2245-5944-91B9-1041EA5C55C4}" type="slidenum">
              <a:rPr lang="en-US" smtClean="0"/>
              <a:t>13</a:t>
            </a:fld>
            <a:endParaRPr lang="en-US" dirty="0"/>
          </a:p>
        </p:txBody>
      </p:sp>
    </p:spTree>
    <p:extLst>
      <p:ext uri="{BB962C8B-B14F-4D97-AF65-F5344CB8AC3E}">
        <p14:creationId xmlns:p14="http://schemas.microsoft.com/office/powerpoint/2010/main" val="42532147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baseline="0" dirty="0" smtClean="0">
                <a:solidFill>
                  <a:schemeClr val="tx1"/>
                </a:solidFill>
                <a:effectLst/>
                <a:latin typeface="+mn-lt"/>
                <a:ea typeface="+mn-ea"/>
                <a:cs typeface="+mn-cs"/>
              </a:rPr>
              <a:t>Part Three will guide you through the steps for determining the </a:t>
            </a:r>
            <a:r>
              <a:rPr lang="en-US" sz="1200" b="1" kern="1200" baseline="0" dirty="0" smtClean="0">
                <a:solidFill>
                  <a:schemeClr val="tx1"/>
                </a:solidFill>
                <a:effectLst/>
                <a:latin typeface="+mn-lt"/>
                <a:ea typeface="+mn-ea"/>
                <a:cs typeface="+mn-cs"/>
              </a:rPr>
              <a:t>Professional </a:t>
            </a:r>
            <a:r>
              <a:rPr lang="en-US" sz="1200" b="1" kern="1200" baseline="0" dirty="0" smtClean="0">
                <a:solidFill>
                  <a:schemeClr val="tx1"/>
                </a:solidFill>
                <a:effectLst/>
                <a:latin typeface="+mn-lt"/>
                <a:ea typeface="+mn-ea"/>
                <a:cs typeface="+mn-cs"/>
              </a:rPr>
              <a:t>Practice Rating</a:t>
            </a:r>
            <a:r>
              <a:rPr lang="en-US" sz="1200" b="1" kern="1200" baseline="0" dirty="0" smtClean="0">
                <a:solidFill>
                  <a:schemeClr val="tx1"/>
                </a:solidFill>
                <a:effectLst/>
                <a:latin typeface="+mn-lt"/>
                <a:ea typeface="+mn-ea"/>
                <a:cs typeface="+mn-cs"/>
              </a:rPr>
              <a:t>.</a:t>
            </a:r>
          </a:p>
          <a:p>
            <a:endParaRPr lang="en-US" sz="1200" b="1" kern="1200" baseline="0" dirty="0" smtClean="0">
              <a:solidFill>
                <a:schemeClr val="tx1"/>
              </a:solidFill>
              <a:effectLst/>
              <a:latin typeface="+mn-lt"/>
              <a:ea typeface="+mn-ea"/>
              <a:cs typeface="+mn-cs"/>
            </a:endParaRPr>
          </a:p>
          <a:p>
            <a:r>
              <a:rPr lang="en-US" sz="1200" b="1" kern="1200" baseline="0" dirty="0" smtClean="0">
                <a:solidFill>
                  <a:schemeClr val="tx1"/>
                </a:solidFill>
                <a:effectLst/>
                <a:latin typeface="+mn-lt"/>
                <a:ea typeface="+mn-ea"/>
                <a:cs typeface="+mn-cs"/>
              </a:rPr>
              <a:t>Just a reminder, producing a Professional Practice Rating is no longer required. </a:t>
            </a:r>
            <a:endParaRPr lang="en-US" sz="1200" b="1"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B132CB-2245-5944-91B9-1041EA5C55C4}" type="slidenum">
              <a:rPr lang="en-US" smtClean="0"/>
              <a:t>14</a:t>
            </a:fld>
            <a:endParaRPr lang="en-US" dirty="0"/>
          </a:p>
        </p:txBody>
      </p:sp>
    </p:spTree>
    <p:extLst>
      <p:ext uri="{BB962C8B-B14F-4D97-AF65-F5344CB8AC3E}">
        <p14:creationId xmlns:p14="http://schemas.microsoft.com/office/powerpoint/2010/main" val="31956030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Professional practice is evaluated over the course of an entire school year through ongoing reviews of a principal’s performance. The evaluation considers the principal’s/assistant principal’s duties and responsibilities as outlined in the job description, effectiveness as a building manager, and overall competence as an instructional leader for students and teachers in the school. The overall evaluation results in a list of the principal’s/assistant principal’s strengths and weaknesses with supporting reasons for both and is used to set concrete goals and trajectories for professional development in the upcoming school year.</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 minimum of two and as many as five </a:t>
            </a:r>
            <a:r>
              <a:rPr lang="en-US" sz="1200" b="1" i="1" kern="1200" dirty="0" smtClean="0">
                <a:solidFill>
                  <a:schemeClr val="tx1"/>
                </a:solidFill>
                <a:effectLst/>
                <a:latin typeface="+mn-lt"/>
                <a:ea typeface="+mn-ea"/>
                <a:cs typeface="+mn-cs"/>
              </a:rPr>
              <a:t>formative reviews/collaborations</a:t>
            </a:r>
            <a:r>
              <a:rPr lang="en-US" sz="1200" b="1" kern="1200" dirty="0" smtClean="0">
                <a:solidFill>
                  <a:schemeClr val="tx1"/>
                </a:solidFill>
                <a:effectLst/>
                <a:latin typeface="+mn-lt"/>
                <a:ea typeface="+mn-ea"/>
                <a:cs typeface="+mn-cs"/>
              </a:rPr>
              <a:t> are conducted during the first four years of a principal’s/assistant principal’s tenure at a school, and at least once every other year thereafter. Each review will be conducted on-site and should cover enough time to observe a principal/assistant principal in multiple facets of the work. These reviews will include structured conversations before and after the review takes place. These conversations are scheduled in advance of the review and include at least one objective (related to the selected component(s) for evaluation) and include a review of the principal’s/assistant principal’s interactions and activities during a typical workday. This can include workdays in which the principal/assistant principal is contracted to work, but students are not present. At least one formative review conducted includes the observation of a leadership team meeting.  </a:t>
            </a:r>
          </a:p>
          <a:p>
            <a:endParaRPr lang="en-US" sz="1200" b="1" kern="1200" dirty="0" smtClean="0">
              <a:solidFill>
                <a:schemeClr val="tx1"/>
              </a:solidFill>
              <a:effectLst/>
              <a:latin typeface="+mn-lt"/>
              <a:ea typeface="+mn-ea"/>
              <a:cs typeface="+mn-cs"/>
            </a:endParaRPr>
          </a:p>
          <a:p>
            <a:r>
              <a:rPr lang="en-US" sz="1200" b="1" kern="1200" baseline="0" dirty="0" smtClean="0">
                <a:solidFill>
                  <a:schemeClr val="tx1"/>
                </a:solidFill>
                <a:effectLst/>
                <a:latin typeface="+mn-lt"/>
                <a:ea typeface="+mn-ea"/>
                <a:cs typeface="+mn-cs"/>
              </a:rPr>
              <a:t>Using the recommended model, an evaluator can expect to spend three to six hours per evaluation from the beginning of the process to the end.</a:t>
            </a:r>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p>
          <a:p>
            <a:endParaRPr lang="en-US" sz="1200" b="1" dirty="0"/>
          </a:p>
        </p:txBody>
      </p:sp>
      <p:sp>
        <p:nvSpPr>
          <p:cNvPr id="4" name="Slide Number Placeholder 3"/>
          <p:cNvSpPr>
            <a:spLocks noGrp="1"/>
          </p:cNvSpPr>
          <p:nvPr>
            <p:ph type="sldNum" sz="quarter" idx="10"/>
          </p:nvPr>
        </p:nvSpPr>
        <p:spPr/>
        <p:txBody>
          <a:bodyPr/>
          <a:lstStyle/>
          <a:p>
            <a:fld id="{229C3C46-8891-694D-9AEA-EBC62F28D305}" type="slidenum">
              <a:rPr lang="en-US" smtClean="0"/>
              <a:t>15</a:t>
            </a:fld>
            <a:endParaRPr lang="en-US" dirty="0"/>
          </a:p>
        </p:txBody>
      </p:sp>
    </p:spTree>
    <p:extLst>
      <p:ext uri="{BB962C8B-B14F-4D97-AF65-F5344CB8AC3E}">
        <p14:creationId xmlns:p14="http://schemas.microsoft.com/office/powerpoint/2010/main" val="18170818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tx1"/>
                </a:solidFill>
                <a:effectLst/>
                <a:latin typeface="+mn-lt"/>
                <a:ea typeface="+mn-ea"/>
                <a:cs typeface="+mn-cs"/>
              </a:rPr>
              <a:t>Artifacts </a:t>
            </a:r>
            <a:r>
              <a:rPr lang="en-US" sz="1200" b="1" kern="1200" dirty="0" smtClean="0">
                <a:solidFill>
                  <a:schemeClr val="tx1"/>
                </a:solidFill>
                <a:effectLst/>
                <a:latin typeface="+mn-lt"/>
                <a:ea typeface="+mn-ea"/>
                <a:cs typeface="+mn-cs"/>
              </a:rPr>
              <a:t>are documents, materials, processes, strategies, and other information that demonstrate performance relative to a standard of professional practice and that support a principal’s/assistant principal’s work. Artifacts are generally written records of a principal’s/assistant principal’s work (e.g., the school improvement plan, the master schedule, coaching records, teacher evaluation reports, etc.). In many cases, these artifacts will stem from a principal’s day-to-day work. Principals will not be required to create separate documentation specifically to support the evaluation process.</a:t>
            </a:r>
            <a:r>
              <a:rPr lang="en-US" sz="1200" b="1" kern="1200" baseline="0" dirty="0" smtClean="0">
                <a:solidFill>
                  <a:schemeClr val="tx1"/>
                </a:solidFill>
                <a:effectLst/>
                <a:latin typeface="+mn-lt"/>
                <a:ea typeface="+mn-ea"/>
                <a:cs typeface="+mn-cs"/>
              </a:rPr>
              <a:t>  Administrators may access a more comprehensive artifact list on Page 19 of the </a:t>
            </a:r>
            <a:r>
              <a:rPr lang="en-US" sz="1200" b="1" i="1" kern="1200" baseline="0" dirty="0" smtClean="0">
                <a:solidFill>
                  <a:schemeClr val="tx1"/>
                </a:solidFill>
                <a:effectLst/>
                <a:latin typeface="+mn-lt"/>
                <a:ea typeface="+mn-ea"/>
                <a:cs typeface="+mn-cs"/>
              </a:rPr>
              <a:t>Principal Effectiveness Handbook.</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i="1"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29C3C46-8891-694D-9AEA-EBC62F28D305}" type="slidenum">
              <a:rPr lang="en-US" smtClean="0"/>
              <a:t>16</a:t>
            </a:fld>
            <a:endParaRPr lang="en-US" dirty="0"/>
          </a:p>
        </p:txBody>
      </p:sp>
    </p:spTree>
    <p:extLst>
      <p:ext uri="{BB962C8B-B14F-4D97-AF65-F5344CB8AC3E}">
        <p14:creationId xmlns:p14="http://schemas.microsoft.com/office/powerpoint/2010/main" val="18170818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1" kern="1200" baseline="0" dirty="0" smtClean="0">
                <a:solidFill>
                  <a:schemeClr val="tx1"/>
                </a:solidFill>
                <a:effectLst/>
                <a:latin typeface="+mn-lt"/>
                <a:ea typeface="+mn-ea"/>
                <a:cs typeface="+mn-cs"/>
              </a:rPr>
              <a:t>Observable Evidence are those events that an evaluator should seek out during the course of the school year and the evaluation process.  </a:t>
            </a:r>
            <a:r>
              <a:rPr lang="en-US" sz="1200" b="1" i="0" kern="1200" baseline="0" dirty="0" smtClean="0">
                <a:solidFill>
                  <a:schemeClr val="tx1"/>
                </a:solidFill>
                <a:effectLst/>
                <a:latin typeface="+mn-lt"/>
                <a:ea typeface="+mn-ea"/>
                <a:cs typeface="+mn-cs"/>
              </a:rPr>
              <a:t>While principals/assistant principals have a responsibility to provide artifacts that support performance relative to the standards of professional practice, the evaluators also have a responsibility to provide observable evidence that supports performance relative to the standards of professional practice.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i="0" kern="1200" baseline="0" dirty="0" smtClean="0">
              <a:solidFill>
                <a:schemeClr val="tx1"/>
              </a:solidFill>
              <a:effectLst/>
              <a:latin typeface="+mn-lt"/>
              <a:ea typeface="+mn-ea"/>
              <a:cs typeface="+mn-cs"/>
            </a:endParaRPr>
          </a:p>
          <a:p>
            <a:endParaRPr lang="en-US" sz="1200" b="1" dirty="0"/>
          </a:p>
        </p:txBody>
      </p:sp>
      <p:sp>
        <p:nvSpPr>
          <p:cNvPr id="4" name="Slide Number Placeholder 3"/>
          <p:cNvSpPr>
            <a:spLocks noGrp="1"/>
          </p:cNvSpPr>
          <p:nvPr>
            <p:ph type="sldNum" sz="quarter" idx="10"/>
          </p:nvPr>
        </p:nvSpPr>
        <p:spPr/>
        <p:txBody>
          <a:bodyPr/>
          <a:lstStyle/>
          <a:p>
            <a:fld id="{229C3C46-8891-694D-9AEA-EBC62F28D305}" type="slidenum">
              <a:rPr lang="en-US" smtClean="0"/>
              <a:t>17</a:t>
            </a:fld>
            <a:endParaRPr lang="en-US" dirty="0"/>
          </a:p>
        </p:txBody>
      </p:sp>
    </p:spTree>
    <p:extLst>
      <p:ext uri="{BB962C8B-B14F-4D97-AF65-F5344CB8AC3E}">
        <p14:creationId xmlns:p14="http://schemas.microsoft.com/office/powerpoint/2010/main" val="18170818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1200" baseline="0" dirty="0" smtClean="0">
                <a:solidFill>
                  <a:schemeClr val="tx1"/>
                </a:solidFill>
                <a:effectLst/>
                <a:latin typeface="+mn-lt"/>
                <a:ea typeface="+mn-ea"/>
                <a:cs typeface="+mn-cs"/>
              </a:rPr>
              <a:t>The evaluation of Professional Practice is determined through the use of the Performance rubrics surrounding each of the six domains and their 22 components </a:t>
            </a:r>
            <a:r>
              <a:rPr lang="en-US" sz="1400" b="1" kern="1200" dirty="0" smtClean="0">
                <a:solidFill>
                  <a:schemeClr val="tx1"/>
                </a:solidFill>
                <a:effectLst/>
                <a:latin typeface="+mn-lt"/>
                <a:ea typeface="+mn-ea"/>
                <a:cs typeface="+mn-cs"/>
              </a:rPr>
              <a:t>and supported by evidence gathered by both the evaluator and the principal. Once component-level performance is determined, the evaluator uses a three-step process to assign an overall Professional Practice Rating.</a:t>
            </a:r>
          </a:p>
          <a:p>
            <a:endParaRPr lang="en-US" sz="1400" b="1" kern="1200" dirty="0" smtClean="0">
              <a:solidFill>
                <a:schemeClr val="tx1"/>
              </a:solidFill>
              <a:effectLst/>
              <a:latin typeface="+mn-lt"/>
              <a:ea typeface="+mn-ea"/>
              <a:cs typeface="+mn-cs"/>
            </a:endParaRPr>
          </a:p>
          <a:p>
            <a:r>
              <a:rPr lang="en-US" sz="1400" b="1" kern="1200" dirty="0" smtClean="0">
                <a:solidFill>
                  <a:schemeClr val="tx1"/>
                </a:solidFill>
                <a:effectLst/>
                <a:latin typeface="+mn-lt"/>
                <a:ea typeface="+mn-ea"/>
                <a:cs typeface="+mn-cs"/>
              </a:rPr>
              <a:t>The Professional Practice Rating represents overall performance across all evaluated domains and is categorized into one of four levels of performance: (4) </a:t>
            </a:r>
            <a:r>
              <a:rPr lang="en-US" sz="1400" b="1" i="1" kern="1200" dirty="0" smtClean="0">
                <a:solidFill>
                  <a:schemeClr val="tx1"/>
                </a:solidFill>
                <a:effectLst/>
                <a:latin typeface="+mn-lt"/>
                <a:ea typeface="+mn-ea"/>
                <a:cs typeface="+mn-cs"/>
              </a:rPr>
              <a:t>Distinguished</a:t>
            </a:r>
            <a:r>
              <a:rPr lang="en-US" sz="1400" b="1" kern="1200" dirty="0" smtClean="0">
                <a:solidFill>
                  <a:schemeClr val="tx1"/>
                </a:solidFill>
                <a:effectLst/>
                <a:latin typeface="+mn-lt"/>
                <a:ea typeface="+mn-ea"/>
                <a:cs typeface="+mn-cs"/>
              </a:rPr>
              <a:t>, (3) </a:t>
            </a:r>
            <a:r>
              <a:rPr lang="en-US" sz="1400" b="1" i="1" kern="1200" dirty="0" smtClean="0">
                <a:solidFill>
                  <a:schemeClr val="tx1"/>
                </a:solidFill>
                <a:effectLst/>
                <a:latin typeface="+mn-lt"/>
                <a:ea typeface="+mn-ea"/>
                <a:cs typeface="+mn-cs"/>
              </a:rPr>
              <a:t>Proficient</a:t>
            </a:r>
            <a:r>
              <a:rPr lang="en-US" sz="1400" b="1" kern="1200" dirty="0" smtClean="0">
                <a:solidFill>
                  <a:schemeClr val="tx1"/>
                </a:solidFill>
                <a:effectLst/>
                <a:latin typeface="+mn-lt"/>
                <a:ea typeface="+mn-ea"/>
                <a:cs typeface="+mn-cs"/>
              </a:rPr>
              <a:t>, (2) </a:t>
            </a:r>
            <a:r>
              <a:rPr lang="en-US" sz="1400" b="1" i="1" kern="1200" dirty="0" smtClean="0">
                <a:solidFill>
                  <a:schemeClr val="tx1"/>
                </a:solidFill>
                <a:effectLst/>
                <a:latin typeface="+mn-lt"/>
                <a:ea typeface="+mn-ea"/>
                <a:cs typeface="+mn-cs"/>
              </a:rPr>
              <a:t>Basic</a:t>
            </a:r>
            <a:r>
              <a:rPr lang="en-US" sz="1400" b="1" kern="1200" dirty="0" smtClean="0">
                <a:solidFill>
                  <a:schemeClr val="tx1"/>
                </a:solidFill>
                <a:effectLst/>
                <a:latin typeface="+mn-lt"/>
                <a:ea typeface="+mn-ea"/>
                <a:cs typeface="+mn-cs"/>
              </a:rPr>
              <a:t>, or (1) </a:t>
            </a:r>
            <a:r>
              <a:rPr lang="en-US" sz="1400" b="1" i="1" kern="1200" dirty="0" smtClean="0">
                <a:solidFill>
                  <a:schemeClr val="tx1"/>
                </a:solidFill>
                <a:effectLst/>
                <a:latin typeface="+mn-lt"/>
                <a:ea typeface="+mn-ea"/>
                <a:cs typeface="+mn-cs"/>
              </a:rPr>
              <a:t>Unsatisfactory</a:t>
            </a:r>
            <a:r>
              <a:rPr lang="en-US" sz="1400" b="1" kern="1200" dirty="0" smtClean="0">
                <a:solidFill>
                  <a:schemeClr val="tx1"/>
                </a:solidFill>
                <a:effectLst/>
                <a:latin typeface="+mn-lt"/>
                <a:ea typeface="+mn-ea"/>
                <a:cs typeface="+mn-cs"/>
              </a:rPr>
              <a:t>. A principal’s overall Professional Practice Rating represents an aggregate of performance on all evaluation domains. The Principal Evaluation Workgroup recommends weighting domains to more heavily prioritize those aspects of a principal’s duties focused on instructional leadership. </a:t>
            </a:r>
            <a:endParaRPr lang="en-US" sz="1600" b="1" kern="1200" baseline="0" dirty="0" smtClean="0">
              <a:solidFill>
                <a:schemeClr val="tx1"/>
              </a:solidFill>
              <a:effectLst/>
              <a:latin typeface="+mn-lt"/>
              <a:ea typeface="+mn-ea"/>
              <a:cs typeface="+mn-cs"/>
            </a:endParaRPr>
          </a:p>
          <a:p>
            <a:endParaRPr lang="en-US" sz="1400" b="1" kern="1200" dirty="0" smtClean="0">
              <a:solidFill>
                <a:schemeClr val="tx1"/>
              </a:solidFill>
              <a:effectLst/>
              <a:latin typeface="+mn-lt"/>
              <a:ea typeface="+mn-ea"/>
              <a:cs typeface="+mn-cs"/>
            </a:endParaRPr>
          </a:p>
          <a:p>
            <a:endParaRPr lang="en-US" sz="1400" b="1" dirty="0"/>
          </a:p>
        </p:txBody>
      </p:sp>
      <p:sp>
        <p:nvSpPr>
          <p:cNvPr id="4" name="Slide Number Placeholder 3"/>
          <p:cNvSpPr>
            <a:spLocks noGrp="1"/>
          </p:cNvSpPr>
          <p:nvPr>
            <p:ph type="sldNum" sz="quarter" idx="10"/>
          </p:nvPr>
        </p:nvSpPr>
        <p:spPr/>
        <p:txBody>
          <a:bodyPr/>
          <a:lstStyle/>
          <a:p>
            <a:fld id="{229C3C46-8891-694D-9AEA-EBC62F28D305}" type="slidenum">
              <a:rPr lang="en-US" smtClean="0"/>
              <a:t>18</a:t>
            </a:fld>
            <a:endParaRPr lang="en-US" dirty="0"/>
          </a:p>
        </p:txBody>
      </p:sp>
    </p:spTree>
    <p:extLst>
      <p:ext uri="{BB962C8B-B14F-4D97-AF65-F5344CB8AC3E}">
        <p14:creationId xmlns:p14="http://schemas.microsoft.com/office/powerpoint/2010/main" val="37863453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 collection of standards-based rubrics provides detailed definitions of all domains and performance components of professional practice outlined by the </a:t>
            </a:r>
            <a:r>
              <a:rPr lang="en-US" sz="1200" b="1" i="1" kern="1200" dirty="0" smtClean="0">
                <a:solidFill>
                  <a:schemeClr val="tx1"/>
                </a:solidFill>
                <a:effectLst/>
                <a:latin typeface="+mn-lt"/>
                <a:ea typeface="+mn-ea"/>
                <a:cs typeface="+mn-cs"/>
              </a:rPr>
              <a:t>South Dakota Framework for Effective Principals</a:t>
            </a:r>
            <a:r>
              <a:rPr lang="en-US" sz="1200" b="1" kern="1200" dirty="0" smtClean="0">
                <a:solidFill>
                  <a:schemeClr val="tx1"/>
                </a:solidFill>
                <a:effectLst/>
                <a:latin typeface="+mn-lt"/>
                <a:ea typeface="+mn-ea"/>
                <a:cs typeface="+mn-cs"/>
              </a:rPr>
              <a:t>. Each rubric describes the behaviors and actions present at each level of performance. Rubrics and their descriptors are known in advance and help focus principals on learning, understanding, and demonstrating the skills and knowledge expected in each of the domains.   </a:t>
            </a:r>
          </a:p>
          <a:p>
            <a:r>
              <a:rPr lang="en-US" sz="11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Evaluators should use rubrics when observing and evaluating principals. These rubrics are considered a tool to foster constructive feedback and dialogue between the principal and evaluator about expectations and how to improve practice. </a:t>
            </a:r>
          </a:p>
          <a:p>
            <a:endParaRPr lang="en-US" sz="1200" b="1"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Rubric</a:t>
            </a:r>
            <a:r>
              <a:rPr lang="en-US" sz="1200" b="1" i="1"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Construction:</a:t>
            </a:r>
            <a:endParaRPr lang="en-US" sz="1200" b="1" i="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Each rubric includes descriptors that describe performance as a continuum across four levels: (4) </a:t>
            </a:r>
            <a:r>
              <a:rPr lang="en-US" sz="1200" b="1" i="1" kern="1200" dirty="0" smtClean="0">
                <a:solidFill>
                  <a:schemeClr val="tx1"/>
                </a:solidFill>
                <a:effectLst/>
                <a:latin typeface="+mn-lt"/>
                <a:ea typeface="+mn-ea"/>
                <a:cs typeface="+mn-cs"/>
              </a:rPr>
              <a:t>Distinguished</a:t>
            </a:r>
            <a:r>
              <a:rPr lang="en-US" sz="1200" b="1" kern="1200" dirty="0" smtClean="0">
                <a:solidFill>
                  <a:schemeClr val="tx1"/>
                </a:solidFill>
                <a:effectLst/>
                <a:latin typeface="+mn-lt"/>
                <a:ea typeface="+mn-ea"/>
                <a:cs typeface="+mn-cs"/>
              </a:rPr>
              <a:t>, (3) </a:t>
            </a:r>
            <a:r>
              <a:rPr lang="en-US" sz="1200" b="1" i="1" kern="1200" dirty="0" smtClean="0">
                <a:solidFill>
                  <a:schemeClr val="tx1"/>
                </a:solidFill>
                <a:effectLst/>
                <a:latin typeface="+mn-lt"/>
                <a:ea typeface="+mn-ea"/>
                <a:cs typeface="+mn-cs"/>
              </a:rPr>
              <a:t>Proficient</a:t>
            </a:r>
            <a:r>
              <a:rPr lang="en-US" sz="1200" b="1" kern="1200" dirty="0" smtClean="0">
                <a:solidFill>
                  <a:schemeClr val="tx1"/>
                </a:solidFill>
                <a:effectLst/>
                <a:latin typeface="+mn-lt"/>
                <a:ea typeface="+mn-ea"/>
                <a:cs typeface="+mn-cs"/>
              </a:rPr>
              <a:t>, (2) </a:t>
            </a:r>
            <a:r>
              <a:rPr lang="en-US" sz="1200" b="1" i="1" kern="1200" dirty="0" smtClean="0">
                <a:solidFill>
                  <a:schemeClr val="tx1"/>
                </a:solidFill>
                <a:effectLst/>
                <a:latin typeface="+mn-lt"/>
                <a:ea typeface="+mn-ea"/>
                <a:cs typeface="+mn-cs"/>
              </a:rPr>
              <a:t>Basic</a:t>
            </a:r>
            <a:r>
              <a:rPr lang="en-US" sz="1200" b="1" kern="1200" dirty="0" smtClean="0">
                <a:solidFill>
                  <a:schemeClr val="tx1"/>
                </a:solidFill>
                <a:effectLst/>
                <a:latin typeface="+mn-lt"/>
                <a:ea typeface="+mn-ea"/>
                <a:cs typeface="+mn-cs"/>
              </a:rPr>
              <a:t>, and (1) </a:t>
            </a:r>
            <a:r>
              <a:rPr lang="en-US" sz="1200" b="1" i="1" kern="1200" dirty="0" smtClean="0">
                <a:solidFill>
                  <a:schemeClr val="tx1"/>
                </a:solidFill>
                <a:effectLst/>
                <a:latin typeface="+mn-lt"/>
                <a:ea typeface="+mn-ea"/>
                <a:cs typeface="+mn-cs"/>
              </a:rPr>
              <a:t>Unsatisfactory</a:t>
            </a:r>
            <a:r>
              <a:rPr lang="en-US" sz="1200" b="1" kern="1200" dirty="0" smtClean="0">
                <a:solidFill>
                  <a:schemeClr val="tx1"/>
                </a:solidFill>
                <a:effectLst/>
                <a:latin typeface="+mn-lt"/>
                <a:ea typeface="+mn-ea"/>
                <a:cs typeface="+mn-cs"/>
              </a:rPr>
              <a:t>. to determine a level of performance for each component evaluated.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29C3C46-8891-694D-9AEA-EBC62F28D305}" type="slidenum">
              <a:rPr lang="en-US" smtClean="0"/>
              <a:t>19</a:t>
            </a:fld>
            <a:endParaRPr lang="en-US" dirty="0"/>
          </a:p>
        </p:txBody>
      </p:sp>
    </p:spTree>
    <p:extLst>
      <p:ext uri="{BB962C8B-B14F-4D97-AF65-F5344CB8AC3E}">
        <p14:creationId xmlns:p14="http://schemas.microsoft.com/office/powerpoint/2010/main" val="3107086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kern="1200" dirty="0" smtClean="0">
                <a:solidFill>
                  <a:schemeClr val="tx1"/>
                </a:solidFill>
                <a:effectLst/>
                <a:latin typeface="+mn-lt"/>
                <a:ea typeface="+mn-ea"/>
                <a:cs typeface="+mn-cs"/>
              </a:rPr>
              <a:t>A decade of research has conclusively identified the importance of both teacher quality and school leadership as the key levers for improved student achievement.</a:t>
            </a:r>
            <a:r>
              <a:rPr lang="en-US" sz="1400" b="1" kern="1200" baseline="0" dirty="0" smtClean="0">
                <a:solidFill>
                  <a:schemeClr val="tx1"/>
                </a:solidFill>
                <a:effectLst/>
                <a:latin typeface="+mn-lt"/>
                <a:ea typeface="+mn-ea"/>
                <a:cs typeface="+mn-cs"/>
              </a:rPr>
              <a:t>  While t</a:t>
            </a:r>
            <a:r>
              <a:rPr lang="en-US" sz="1400" b="1" kern="1200" dirty="0" smtClean="0">
                <a:solidFill>
                  <a:schemeClr val="tx1"/>
                </a:solidFill>
                <a:effectLst/>
                <a:latin typeface="+mn-lt"/>
                <a:ea typeface="+mn-ea"/>
                <a:cs typeface="+mn-cs"/>
              </a:rPr>
              <a:t>eacher quality is the single biggest factor influencing student achievement, strong principals/assistant principals are critical to teacher development and retention.</a:t>
            </a:r>
            <a:r>
              <a:rPr lang="en-US" sz="1400" b="1" kern="1200" baseline="0" dirty="0" smtClean="0">
                <a:solidFill>
                  <a:schemeClr val="tx1"/>
                </a:solidFill>
                <a:effectLst/>
                <a:latin typeface="+mn-lt"/>
                <a:ea typeface="+mn-ea"/>
                <a:cs typeface="+mn-cs"/>
              </a:rPr>
              <a:t>  </a:t>
            </a:r>
            <a:r>
              <a:rPr lang="en-US" sz="1400" b="1" kern="1200" dirty="0" smtClean="0">
                <a:solidFill>
                  <a:schemeClr val="tx1"/>
                </a:solidFill>
                <a:effectLst/>
                <a:latin typeface="+mn-lt"/>
                <a:ea typeface="+mn-ea"/>
                <a:cs typeface="+mn-cs"/>
              </a:rPr>
              <a:t>Research</a:t>
            </a:r>
            <a:r>
              <a:rPr lang="en-US" sz="1400" b="1" kern="1200" baseline="0" dirty="0" smtClean="0">
                <a:solidFill>
                  <a:schemeClr val="tx1"/>
                </a:solidFill>
                <a:effectLst/>
                <a:latin typeface="+mn-lt"/>
                <a:ea typeface="+mn-ea"/>
                <a:cs typeface="+mn-cs"/>
              </a:rPr>
              <a:t> about both teacher and principal effectiveness </a:t>
            </a:r>
            <a:r>
              <a:rPr lang="en-US" sz="1400" b="1" kern="1200" dirty="0" smtClean="0">
                <a:solidFill>
                  <a:schemeClr val="tx1"/>
                </a:solidFill>
                <a:effectLst/>
                <a:latin typeface="+mn-lt"/>
                <a:ea typeface="+mn-ea"/>
                <a:cs typeface="+mn-cs"/>
              </a:rPr>
              <a:t>provided the basis for developing a model principal/assistant principal evaluation system for South Dakota.</a:t>
            </a:r>
          </a:p>
          <a:p>
            <a:endParaRPr lang="en-US" sz="1400" b="1" dirty="0"/>
          </a:p>
        </p:txBody>
      </p:sp>
      <p:sp>
        <p:nvSpPr>
          <p:cNvPr id="4" name="Slide Number Placeholder 3"/>
          <p:cNvSpPr>
            <a:spLocks noGrp="1"/>
          </p:cNvSpPr>
          <p:nvPr>
            <p:ph type="sldNum" sz="quarter" idx="10"/>
          </p:nvPr>
        </p:nvSpPr>
        <p:spPr/>
        <p:txBody>
          <a:bodyPr/>
          <a:lstStyle/>
          <a:p>
            <a:fld id="{C8B132CB-2245-5944-91B9-1041EA5C55C4}" type="slidenum">
              <a:rPr lang="en-US" smtClean="0"/>
              <a:t>2</a:t>
            </a:fld>
            <a:endParaRPr lang="en-US" dirty="0"/>
          </a:p>
        </p:txBody>
      </p:sp>
    </p:spTree>
    <p:extLst>
      <p:ext uri="{BB962C8B-B14F-4D97-AF65-F5344CB8AC3E}">
        <p14:creationId xmlns:p14="http://schemas.microsoft.com/office/powerpoint/2010/main" val="9460754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sz="1200" b="1" baseline="0" dirty="0" smtClean="0"/>
              <a:t>For a principal/assistant to receive a rating on a rubric, he/she must have the majority of the boxes checked in that categorical rating and the majority of the boxes checked in the previous categorical ratings.  In this example, the principal/assistant principal would earn a proficient rating as the majority of boxes are checked in both the Basic and Proficient categorical ratings.   </a:t>
            </a:r>
          </a:p>
          <a:p>
            <a:pPr marL="0" indent="0">
              <a:buFont typeface="Arial"/>
              <a:buNone/>
            </a:pPr>
            <a:endParaRPr lang="en-US" sz="1200" b="1" baseline="0" dirty="0" smtClean="0"/>
          </a:p>
          <a:p>
            <a:pPr marL="0" indent="0">
              <a:buFont typeface="Arial"/>
              <a:buNone/>
            </a:pPr>
            <a:r>
              <a:rPr lang="en-US" sz="1200" b="1" baseline="0" dirty="0" smtClean="0"/>
              <a:t>Further study of the rubrics reveals that skills also develop horizontally.  For example, in the Basic column, the highlighted text shows that the principal/assistant principal is </a:t>
            </a:r>
            <a:r>
              <a:rPr lang="en-US" sz="1200" b="1" i="1" baseline="0" dirty="0" smtClean="0"/>
              <a:t>involved in the implementation of a research-based instructional model.</a:t>
            </a:r>
            <a:r>
              <a:rPr lang="en-US" sz="1200" b="1" i="0" baseline="0" dirty="0" smtClean="0"/>
              <a:t>  In the Proficient column, the highlighted text shows the principal/assistant principal going one step further through </a:t>
            </a:r>
            <a:r>
              <a:rPr lang="en-US" sz="1200" b="1" i="1" baseline="0" dirty="0" smtClean="0"/>
              <a:t>monitoring and evaluating the fidelity of implementing research-based instructional strategies through clearly defined protocols for collecting, analyzing, and reporting data.  </a:t>
            </a:r>
            <a:endParaRPr lang="en-US" sz="1200" b="1" baseline="0" dirty="0" smtClean="0"/>
          </a:p>
          <a:p>
            <a:pPr marL="0" indent="0">
              <a:buFont typeface="Arial"/>
              <a:buNone/>
            </a:pPr>
            <a:endParaRPr lang="en-US" sz="1200" b="1" dirty="0" smtClean="0"/>
          </a:p>
          <a:p>
            <a:endParaRPr lang="en-US" dirty="0"/>
          </a:p>
        </p:txBody>
      </p:sp>
      <p:sp>
        <p:nvSpPr>
          <p:cNvPr id="4" name="Slide Number Placeholder 3"/>
          <p:cNvSpPr>
            <a:spLocks noGrp="1"/>
          </p:cNvSpPr>
          <p:nvPr>
            <p:ph type="sldNum" sz="quarter" idx="10"/>
          </p:nvPr>
        </p:nvSpPr>
        <p:spPr/>
        <p:txBody>
          <a:bodyPr/>
          <a:lstStyle/>
          <a:p>
            <a:fld id="{229C3C46-8891-694D-9AEA-EBC62F28D305}" type="slidenum">
              <a:rPr lang="en-US" smtClean="0"/>
              <a:t>20</a:t>
            </a:fld>
            <a:endParaRPr lang="en-US" dirty="0"/>
          </a:p>
        </p:txBody>
      </p:sp>
    </p:spTree>
    <p:extLst>
      <p:ext uri="{BB962C8B-B14F-4D97-AF65-F5344CB8AC3E}">
        <p14:creationId xmlns:p14="http://schemas.microsoft.com/office/powerpoint/2010/main" val="5437124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After using standards-based rubrics to determine principal/assistant principal performance for each component evaluated, the evaluator determines an overall Professional Practice Rating. The Commission on Teaching and Learning recommends a three-step process to score, calculate, and determine a principal’s/assistant principal’s summative performance relative to the </a:t>
            </a:r>
            <a:r>
              <a:rPr lang="en-US" sz="1200" b="1" i="1" kern="1200" dirty="0" smtClean="0">
                <a:solidFill>
                  <a:schemeClr val="tx1"/>
                </a:solidFill>
                <a:effectLst/>
                <a:latin typeface="+mn-lt"/>
                <a:ea typeface="+mn-ea"/>
                <a:cs typeface="+mn-cs"/>
              </a:rPr>
              <a:t>South Dakota Framework for Effective Principals</a:t>
            </a:r>
            <a:r>
              <a:rPr lang="en-US" sz="1200" b="1"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 </a:t>
            </a:r>
          </a:p>
          <a:p>
            <a:r>
              <a:rPr lang="en-US" sz="1200" b="1" i="1" kern="1200" dirty="0" smtClean="0">
                <a:solidFill>
                  <a:schemeClr val="tx1"/>
                </a:solidFill>
                <a:effectLst/>
                <a:latin typeface="+mn-lt"/>
                <a:ea typeface="+mn-ea"/>
                <a:cs typeface="+mn-cs"/>
              </a:rPr>
              <a:t>Step 1: Score Component-Level Performance </a:t>
            </a:r>
          </a:p>
          <a:p>
            <a:r>
              <a:rPr lang="en-US" sz="1200" b="1" kern="1200" dirty="0" smtClean="0">
                <a:solidFill>
                  <a:schemeClr val="tx1"/>
                </a:solidFill>
                <a:effectLst/>
                <a:latin typeface="+mn-lt"/>
                <a:ea typeface="+mn-ea"/>
                <a:cs typeface="+mn-cs"/>
              </a:rPr>
              <a:t>Point values are assigned to performance for each component evaluated: a </a:t>
            </a:r>
            <a:r>
              <a:rPr lang="en-US" sz="1200" b="1" i="1" kern="1200" dirty="0" smtClean="0">
                <a:solidFill>
                  <a:schemeClr val="tx1"/>
                </a:solidFill>
                <a:effectLst/>
                <a:latin typeface="+mn-lt"/>
                <a:ea typeface="+mn-ea"/>
                <a:cs typeface="+mn-cs"/>
              </a:rPr>
              <a:t>distinguished</a:t>
            </a:r>
            <a:r>
              <a:rPr lang="en-US" sz="1200" b="1" kern="1200" dirty="0" smtClean="0">
                <a:solidFill>
                  <a:schemeClr val="tx1"/>
                </a:solidFill>
                <a:effectLst/>
                <a:latin typeface="+mn-lt"/>
                <a:ea typeface="+mn-ea"/>
                <a:cs typeface="+mn-cs"/>
              </a:rPr>
              <a:t> rating is assigned four points; a </a:t>
            </a:r>
            <a:r>
              <a:rPr lang="en-US" sz="1200" b="1" i="1" kern="1200" dirty="0" smtClean="0">
                <a:solidFill>
                  <a:schemeClr val="tx1"/>
                </a:solidFill>
                <a:effectLst/>
                <a:latin typeface="+mn-lt"/>
                <a:ea typeface="+mn-ea"/>
                <a:cs typeface="+mn-cs"/>
              </a:rPr>
              <a:t>proficient</a:t>
            </a:r>
            <a:r>
              <a:rPr lang="en-US" sz="1200" b="1" kern="1200" dirty="0" smtClean="0">
                <a:solidFill>
                  <a:schemeClr val="tx1"/>
                </a:solidFill>
                <a:effectLst/>
                <a:latin typeface="+mn-lt"/>
                <a:ea typeface="+mn-ea"/>
                <a:cs typeface="+mn-cs"/>
              </a:rPr>
              <a:t> rating is assigned three points; a </a:t>
            </a:r>
            <a:r>
              <a:rPr lang="en-US" sz="1200" b="1" i="1" kern="1200" dirty="0" smtClean="0">
                <a:solidFill>
                  <a:schemeClr val="tx1"/>
                </a:solidFill>
                <a:effectLst/>
                <a:latin typeface="+mn-lt"/>
                <a:ea typeface="+mn-ea"/>
                <a:cs typeface="+mn-cs"/>
              </a:rPr>
              <a:t>basic</a:t>
            </a:r>
            <a:r>
              <a:rPr lang="en-US" sz="1200" b="1" kern="1200" dirty="0" smtClean="0">
                <a:solidFill>
                  <a:schemeClr val="tx1"/>
                </a:solidFill>
                <a:effectLst/>
                <a:latin typeface="+mn-lt"/>
                <a:ea typeface="+mn-ea"/>
                <a:cs typeface="+mn-cs"/>
              </a:rPr>
              <a:t> rating is assigned two points; and an </a:t>
            </a:r>
            <a:r>
              <a:rPr lang="en-US" sz="1200" b="1" i="1" kern="1200" dirty="0" smtClean="0">
                <a:solidFill>
                  <a:schemeClr val="tx1"/>
                </a:solidFill>
                <a:effectLst/>
                <a:latin typeface="+mn-lt"/>
                <a:ea typeface="+mn-ea"/>
                <a:cs typeface="+mn-cs"/>
              </a:rPr>
              <a:t>unsatisfactory</a:t>
            </a:r>
            <a:r>
              <a:rPr lang="en-US" sz="1200" b="1" kern="1200" dirty="0" smtClean="0">
                <a:solidFill>
                  <a:schemeClr val="tx1"/>
                </a:solidFill>
                <a:effectLst/>
                <a:latin typeface="+mn-lt"/>
                <a:ea typeface="+mn-ea"/>
                <a:cs typeface="+mn-cs"/>
              </a:rPr>
              <a:t> rating is assigned one point. </a:t>
            </a:r>
          </a:p>
          <a:p>
            <a:r>
              <a:rPr lang="en-US" sz="1200" b="1" kern="1200" dirty="0" smtClean="0">
                <a:solidFill>
                  <a:schemeClr val="tx1"/>
                </a:solidFill>
                <a:effectLst/>
                <a:latin typeface="+mn-lt"/>
                <a:ea typeface="+mn-ea"/>
                <a:cs typeface="+mn-cs"/>
              </a:rPr>
              <a:t> </a:t>
            </a:r>
          </a:p>
          <a:p>
            <a:r>
              <a:rPr lang="en-US" sz="1200" b="1" i="0" kern="1200" dirty="0" smtClean="0">
                <a:solidFill>
                  <a:schemeClr val="tx1"/>
                </a:solidFill>
                <a:effectLst/>
                <a:latin typeface="+mn-lt"/>
                <a:ea typeface="+mn-ea"/>
                <a:cs typeface="+mn-cs"/>
              </a:rPr>
              <a:t>Step 2: Determine Domain-Level Performance Ratings</a:t>
            </a:r>
            <a:endParaRPr lang="en-US" sz="1200" b="1" i="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This</a:t>
            </a:r>
            <a:r>
              <a:rPr lang="en-US" sz="1200" b="1" kern="1200" baseline="0" dirty="0" smtClean="0">
                <a:solidFill>
                  <a:schemeClr val="tx1"/>
                </a:solidFill>
                <a:effectLst/>
                <a:latin typeface="+mn-lt"/>
                <a:ea typeface="+mn-ea"/>
                <a:cs typeface="+mn-cs"/>
              </a:rPr>
              <a:t> example </a:t>
            </a:r>
            <a:r>
              <a:rPr lang="en-US" sz="1200" b="1" kern="1200" dirty="0" smtClean="0">
                <a:solidFill>
                  <a:schemeClr val="tx1"/>
                </a:solidFill>
                <a:effectLst/>
                <a:latin typeface="+mn-lt"/>
                <a:ea typeface="+mn-ea"/>
                <a:cs typeface="+mn-cs"/>
              </a:rPr>
              <a:t>illustrates the process of scoring professional practice performance</a:t>
            </a:r>
            <a:r>
              <a:rPr lang="en-US" b="1" dirty="0"/>
              <a:t> </a:t>
            </a:r>
            <a:r>
              <a:rPr lang="en-US" sz="1200" b="1" kern="1200" dirty="0" smtClean="0">
                <a:solidFill>
                  <a:schemeClr val="tx1"/>
                </a:solidFill>
                <a:effectLst/>
                <a:latin typeface="+mn-lt"/>
                <a:ea typeface="+mn-ea"/>
                <a:cs typeface="+mn-cs"/>
              </a:rPr>
              <a:t>and determining the domain-level rating.</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Evaluators use the standards-based rubrics to determine the rating.</a:t>
            </a:r>
            <a:r>
              <a:rPr lang="en-US" sz="1200" b="1" kern="1200" baseline="0" dirty="0" smtClean="0">
                <a:solidFill>
                  <a:schemeClr val="tx1"/>
                </a:solidFill>
                <a:effectLst/>
                <a:latin typeface="+mn-lt"/>
                <a:ea typeface="+mn-ea"/>
                <a:cs typeface="+mn-cs"/>
              </a:rPr>
              <a:t> This example is based on an evaluation of all 22 components. Public school districts choosing to evaluate on fewer than all 22 components should make modifications to this process to accommodate accurate scoring of domain-level performance.  The South Dakota Department of Education has developed a Principal Evaluation Rating Spreadsheet that allows an evaluator to make modifications to this process.  The link will access the Department of Education and Principal Effectiveness website.</a:t>
            </a:r>
          </a:p>
          <a:p>
            <a:endParaRPr lang="en-US" sz="1200" b="1"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29C3C46-8891-694D-9AEA-EBC62F28D305}" type="slidenum">
              <a:rPr lang="en-US" smtClean="0"/>
              <a:t>21</a:t>
            </a:fld>
            <a:endParaRPr lang="en-US" dirty="0"/>
          </a:p>
        </p:txBody>
      </p:sp>
    </p:spTree>
    <p:extLst>
      <p:ext uri="{BB962C8B-B14F-4D97-AF65-F5344CB8AC3E}">
        <p14:creationId xmlns:p14="http://schemas.microsoft.com/office/powerpoint/2010/main" val="18170818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The average component-level score is used to assign a Professional Practice Rating of </a:t>
            </a:r>
            <a:r>
              <a:rPr lang="en-US" sz="1200" b="1" i="1" kern="1200" dirty="0" smtClean="0">
                <a:solidFill>
                  <a:schemeClr val="tx1"/>
                </a:solidFill>
                <a:effectLst/>
                <a:latin typeface="+mn-lt"/>
                <a:ea typeface="+mn-ea"/>
                <a:cs typeface="+mn-cs"/>
              </a:rPr>
              <a:t>Unsatisfactory,</a:t>
            </a:r>
            <a:r>
              <a:rPr lang="en-US" sz="1200" b="1" kern="1200" dirty="0" smtClean="0">
                <a:solidFill>
                  <a:schemeClr val="tx1"/>
                </a:solidFill>
                <a:effectLst/>
                <a:latin typeface="+mn-lt"/>
                <a:ea typeface="+mn-ea"/>
                <a:cs typeface="+mn-cs"/>
              </a:rPr>
              <a:t> </a:t>
            </a:r>
            <a:r>
              <a:rPr lang="en-US" sz="1200" b="1" i="1" kern="1200" dirty="0" smtClean="0">
                <a:solidFill>
                  <a:schemeClr val="tx1"/>
                </a:solidFill>
                <a:effectLst/>
                <a:latin typeface="+mn-lt"/>
                <a:ea typeface="+mn-ea"/>
                <a:cs typeface="+mn-cs"/>
              </a:rPr>
              <a:t>Basic</a:t>
            </a:r>
            <a:r>
              <a:rPr lang="en-US" sz="1200" b="1" kern="1200" dirty="0" smtClean="0">
                <a:solidFill>
                  <a:schemeClr val="tx1"/>
                </a:solidFill>
                <a:effectLst/>
                <a:latin typeface="+mn-lt"/>
                <a:ea typeface="+mn-ea"/>
                <a:cs typeface="+mn-cs"/>
              </a:rPr>
              <a:t>, </a:t>
            </a:r>
            <a:r>
              <a:rPr lang="en-US" sz="1200" b="1" i="1" kern="1200" dirty="0" smtClean="0">
                <a:solidFill>
                  <a:schemeClr val="tx1"/>
                </a:solidFill>
                <a:effectLst/>
                <a:latin typeface="+mn-lt"/>
                <a:ea typeface="+mn-ea"/>
                <a:cs typeface="+mn-cs"/>
              </a:rPr>
              <a:t>Proficient</a:t>
            </a:r>
            <a:r>
              <a:rPr lang="en-US" sz="1200" b="1" kern="1200" dirty="0" smtClean="0">
                <a:solidFill>
                  <a:schemeClr val="tx1"/>
                </a:solidFill>
                <a:effectLst/>
                <a:latin typeface="+mn-lt"/>
                <a:ea typeface="+mn-ea"/>
                <a:cs typeface="+mn-cs"/>
              </a:rPr>
              <a:t>, or </a:t>
            </a:r>
            <a:r>
              <a:rPr lang="en-US" sz="1200" b="1" i="1" kern="1200" dirty="0" smtClean="0">
                <a:solidFill>
                  <a:schemeClr val="tx1"/>
                </a:solidFill>
                <a:effectLst/>
                <a:latin typeface="+mn-lt"/>
                <a:ea typeface="+mn-ea"/>
                <a:cs typeface="+mn-cs"/>
              </a:rPr>
              <a:t>Distinguished</a:t>
            </a:r>
            <a:r>
              <a:rPr lang="en-US" sz="1200" b="1" kern="1200" dirty="0" smtClean="0">
                <a:solidFill>
                  <a:schemeClr val="tx1"/>
                </a:solidFill>
                <a:effectLst/>
                <a:latin typeface="+mn-lt"/>
                <a:ea typeface="+mn-ea"/>
                <a:cs typeface="+mn-cs"/>
              </a:rPr>
              <a:t>. Per the recommended method, the domain scores are weighted as presented in the</a:t>
            </a:r>
            <a:r>
              <a:rPr lang="en-US" sz="1200" b="1" kern="1200" baseline="0" dirty="0" smtClean="0">
                <a:solidFill>
                  <a:schemeClr val="tx1"/>
                </a:solidFill>
                <a:effectLst/>
                <a:latin typeface="+mn-lt"/>
                <a:ea typeface="+mn-ea"/>
                <a:cs typeface="+mn-cs"/>
              </a:rPr>
              <a:t> above figure </a:t>
            </a:r>
            <a:r>
              <a:rPr lang="en-US" sz="1200" b="1" kern="1200" dirty="0" smtClean="0">
                <a:solidFill>
                  <a:schemeClr val="tx1"/>
                </a:solidFill>
                <a:effectLst/>
                <a:latin typeface="+mn-lt"/>
                <a:ea typeface="+mn-ea"/>
                <a:cs typeface="+mn-cs"/>
              </a:rPr>
              <a:t>to calculate a final Professional Practice Rating.  However, per Administrative</a:t>
            </a:r>
            <a:r>
              <a:rPr lang="en-US" sz="1200" b="1" kern="1200" baseline="0" dirty="0" smtClean="0">
                <a:solidFill>
                  <a:schemeClr val="tx1"/>
                </a:solidFill>
                <a:effectLst/>
                <a:latin typeface="+mn-lt"/>
                <a:ea typeface="+mn-ea"/>
                <a:cs typeface="+mn-cs"/>
              </a:rPr>
              <a:t> Rule, districts may adjust the Domain weights according to the needs and the priorities of the district. </a:t>
            </a:r>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p>
          <a:p>
            <a:endParaRPr lang="en-US" b="1" dirty="0"/>
          </a:p>
        </p:txBody>
      </p:sp>
      <p:sp>
        <p:nvSpPr>
          <p:cNvPr id="4" name="Slide Number Placeholder 3"/>
          <p:cNvSpPr>
            <a:spLocks noGrp="1"/>
          </p:cNvSpPr>
          <p:nvPr>
            <p:ph type="sldNum" sz="quarter" idx="10"/>
          </p:nvPr>
        </p:nvSpPr>
        <p:spPr/>
        <p:txBody>
          <a:bodyPr/>
          <a:lstStyle/>
          <a:p>
            <a:fld id="{229C3C46-8891-694D-9AEA-EBC62F28D305}" type="slidenum">
              <a:rPr lang="en-US" smtClean="0"/>
              <a:t>22</a:t>
            </a:fld>
            <a:endParaRPr lang="en-US" dirty="0"/>
          </a:p>
        </p:txBody>
      </p:sp>
    </p:spTree>
    <p:extLst>
      <p:ext uri="{BB962C8B-B14F-4D97-AF65-F5344CB8AC3E}">
        <p14:creationId xmlns:p14="http://schemas.microsoft.com/office/powerpoint/2010/main" val="23472338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The</a:t>
            </a:r>
            <a:r>
              <a:rPr lang="en-US" sz="1200" b="1" kern="1200" baseline="0" dirty="0" smtClean="0">
                <a:solidFill>
                  <a:schemeClr val="tx1"/>
                </a:solidFill>
                <a:effectLst/>
                <a:latin typeface="+mn-lt"/>
                <a:ea typeface="+mn-ea"/>
                <a:cs typeface="+mn-cs"/>
              </a:rPr>
              <a:t> above figure illustrates how to calculate the Overall Professional Practice Rating using the recommended weights addressed in the previous slide.  A link has been inserted to the South Dakota DOE where the </a:t>
            </a:r>
            <a:r>
              <a:rPr lang="en-US" sz="1200" b="1" u="sng" kern="1200" baseline="0" dirty="0" smtClean="0">
                <a:solidFill>
                  <a:schemeClr val="tx1"/>
                </a:solidFill>
                <a:effectLst/>
                <a:latin typeface="+mn-lt"/>
                <a:ea typeface="+mn-ea"/>
                <a:cs typeface="+mn-cs"/>
              </a:rPr>
              <a:t>Principal Evaluation Rating Spreadsheet </a:t>
            </a:r>
            <a:r>
              <a:rPr lang="en-US" sz="1200" b="1" kern="1200" baseline="0" dirty="0" smtClean="0">
                <a:solidFill>
                  <a:schemeClr val="tx1"/>
                </a:solidFill>
                <a:effectLst/>
                <a:latin typeface="+mn-lt"/>
                <a:ea typeface="+mn-ea"/>
                <a:cs typeface="+mn-cs"/>
              </a:rPr>
              <a:t>can be accessed.   The formulas are built into the spreadsheet and allow for domain weights to be adjusted to meet the needs of the district. For convenience the rubrics have been built into the spreadsheet.</a:t>
            </a:r>
            <a:endParaRPr lang="en-US"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29C3C46-8891-694D-9AEA-EBC62F28D305}" type="slidenum">
              <a:rPr lang="en-US" smtClean="0"/>
              <a:t>23</a:t>
            </a:fld>
            <a:endParaRPr lang="en-US" dirty="0"/>
          </a:p>
        </p:txBody>
      </p:sp>
    </p:spTree>
    <p:extLst>
      <p:ext uri="{BB962C8B-B14F-4D97-AF65-F5344CB8AC3E}">
        <p14:creationId xmlns:p14="http://schemas.microsoft.com/office/powerpoint/2010/main" val="18170818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baseline="0" dirty="0" smtClean="0">
                <a:solidFill>
                  <a:schemeClr val="tx1"/>
                </a:solidFill>
                <a:effectLst/>
                <a:latin typeface="+mn-lt"/>
                <a:ea typeface="+mn-ea"/>
                <a:cs typeface="+mn-cs"/>
              </a:rPr>
              <a:t>Improving student achievement is at the core of the educational process.  In addition to assessing principal’s/assistant principal’s performance on the South Dakota Framework, the Commission on Teaching and Learning subgroup recommends that a significant factor of the principal’s/assistant principal’s performance be based on </a:t>
            </a:r>
            <a:r>
              <a:rPr lang="en-US" sz="1200" b="1" kern="1200" baseline="0" dirty="0" smtClean="0">
                <a:solidFill>
                  <a:schemeClr val="tx1"/>
                </a:solidFill>
                <a:effectLst/>
                <a:latin typeface="+mn-lt"/>
                <a:ea typeface="+mn-ea"/>
                <a:cs typeface="+mn-cs"/>
              </a:rPr>
              <a:t>results </a:t>
            </a:r>
            <a:r>
              <a:rPr lang="en-US" sz="1200" b="1" kern="1200" baseline="0" dirty="0" smtClean="0">
                <a:solidFill>
                  <a:schemeClr val="tx1"/>
                </a:solidFill>
                <a:effectLst/>
                <a:latin typeface="+mn-lt"/>
                <a:ea typeface="+mn-ea"/>
                <a:cs typeface="+mn-cs"/>
              </a:rPr>
              <a:t>of student achievement and school growth measures</a:t>
            </a:r>
            <a:r>
              <a:rPr lang="en-US" sz="1200" b="1" kern="1200" baseline="0" dirty="0" smtClean="0">
                <a:solidFill>
                  <a:schemeClr val="tx1"/>
                </a:solidFill>
                <a:effectLst/>
                <a:latin typeface="+mn-lt"/>
                <a:ea typeface="+mn-ea"/>
                <a:cs typeface="+mn-cs"/>
              </a:rPr>
              <a:t>.</a:t>
            </a:r>
          </a:p>
          <a:p>
            <a:endParaRPr lang="en-US" sz="1200" b="1" kern="1200" baseline="0" dirty="0" smtClean="0">
              <a:solidFill>
                <a:schemeClr val="tx1"/>
              </a:solidFill>
              <a:effectLst/>
              <a:latin typeface="+mn-lt"/>
              <a:ea typeface="+mn-ea"/>
              <a:cs typeface="+mn-cs"/>
            </a:endParaRPr>
          </a:p>
          <a:p>
            <a:r>
              <a:rPr lang="en-US" sz="1200" b="1" kern="1200" baseline="0" dirty="0" smtClean="0">
                <a:solidFill>
                  <a:schemeClr val="tx1"/>
                </a:solidFill>
                <a:effectLst/>
                <a:latin typeface="+mn-lt"/>
                <a:ea typeface="+mn-ea"/>
                <a:cs typeface="+mn-cs"/>
              </a:rPr>
              <a:t>Just a reminder, including School Growth in the Principal Evaluation is no longer required. It is only a recommendation. </a:t>
            </a:r>
            <a:endParaRPr lang="en-US" sz="1200" b="1"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B132CB-2245-5944-91B9-1041EA5C55C4}" type="slidenum">
              <a:rPr lang="en-US" smtClean="0"/>
              <a:t>24</a:t>
            </a:fld>
            <a:endParaRPr lang="en-US" dirty="0"/>
          </a:p>
        </p:txBody>
      </p:sp>
    </p:spTree>
    <p:extLst>
      <p:ext uri="{BB962C8B-B14F-4D97-AF65-F5344CB8AC3E}">
        <p14:creationId xmlns:p14="http://schemas.microsoft.com/office/powerpoint/2010/main" val="31956030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kern="1200" dirty="0" smtClean="0">
                <a:solidFill>
                  <a:schemeClr val="tx1"/>
                </a:solidFill>
                <a:effectLst/>
                <a:latin typeface="+mn-lt"/>
                <a:ea typeface="+mn-ea"/>
                <a:cs typeface="+mn-cs"/>
              </a:rPr>
              <a:t>Two</a:t>
            </a:r>
            <a:r>
              <a:rPr lang="en-US" sz="1200" b="1" kern="1200" baseline="0" dirty="0" smtClean="0">
                <a:solidFill>
                  <a:schemeClr val="tx1"/>
                </a:solidFill>
                <a:effectLst/>
                <a:latin typeface="+mn-lt"/>
                <a:ea typeface="+mn-ea"/>
                <a:cs typeface="+mn-cs"/>
              </a:rPr>
              <a:t> different student growth measures are factored when evaluating student growth:</a:t>
            </a:r>
          </a:p>
          <a:p>
            <a:pPr marL="0" indent="0">
              <a:buNone/>
            </a:pPr>
            <a:endParaRPr lang="en-US" sz="1200" b="1"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effectLst/>
                <a:latin typeface="+mn-lt"/>
                <a:ea typeface="+mn-ea"/>
                <a:cs typeface="+mn-cs"/>
              </a:rPr>
              <a:t>A Student Learning Objective (SLO) is a </a:t>
            </a:r>
            <a:r>
              <a:rPr lang="en-US" sz="1200" b="1" kern="1200" dirty="0" smtClean="0">
                <a:solidFill>
                  <a:schemeClr val="tx1"/>
                </a:solidFill>
                <a:effectLst/>
                <a:latin typeface="+mn-lt"/>
                <a:ea typeface="+mn-ea"/>
                <a:cs typeface="+mn-cs"/>
              </a:rPr>
              <a:t>teacher-driven goal or set of goals that establishes expectations for student growth over a period of time. The specific, measurable goals must be based on baseline data and represent the most important learning that needs to occur during the instructional period. SLOs are aligned to applicable state</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or national standards and should also reflect school or district priorities.</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The development of SLOs provides teachers and principals a flexible framework to establish ambitious, yet achievable student growth goals.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SPI:</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latin typeface="+mn-lt"/>
                <a:ea typeface="+mn-ea"/>
                <a:cs typeface="+mn-cs"/>
              </a:rPr>
              <a:t>South Dakota’s accountability system centers around a 100-point index, called the School Performance Index, or SPI. The SPI consists of key indicators of performance. A numeric value is assigned to each of the indicators. These values are added to create a total SPI score out of 100 points. Each public school in the state receives a SPI score, with limited exceptions due to school size and/or mission.</a:t>
            </a:r>
            <a:r>
              <a:rPr lang="en-US" sz="1200" b="1" kern="1200" baseline="0" dirty="0" smtClean="0">
                <a:solidFill>
                  <a:schemeClr val="tx1"/>
                </a:solidFill>
                <a:latin typeface="+mn-lt"/>
                <a:ea typeface="+mn-ea"/>
                <a:cs typeface="+mn-cs"/>
              </a:rPr>
              <a:t>  A more detailed explanation of AMO/SPI can be found at the South Dakota Department Of Education website via the above link.</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baseline="0" dirty="0" smtClean="0">
              <a:solidFill>
                <a:schemeClr val="tx1"/>
              </a:solidFill>
              <a:effectLst/>
              <a:latin typeface="+mn-lt"/>
              <a:ea typeface="+mn-ea"/>
              <a:cs typeface="+mn-cs"/>
            </a:endParaRPr>
          </a:p>
          <a:p>
            <a:r>
              <a:rPr lang="en-US" sz="1200" b="1" kern="1200" baseline="0" dirty="0" smtClean="0">
                <a:solidFill>
                  <a:schemeClr val="tx1"/>
                </a:solidFill>
                <a:effectLst/>
                <a:latin typeface="+mn-lt"/>
                <a:ea typeface="+mn-ea"/>
                <a:cs typeface="+mn-cs"/>
              </a:rPr>
              <a:t>AMO (Annual Measurable Objective): </a:t>
            </a:r>
            <a:r>
              <a:rPr lang="en-US" sz="1200" b="1" kern="1200" dirty="0" smtClean="0">
                <a:solidFill>
                  <a:schemeClr val="tx1"/>
                </a:solidFill>
                <a:latin typeface="+mn-lt"/>
                <a:ea typeface="+mn-ea"/>
                <a:cs typeface="+mn-cs"/>
              </a:rPr>
              <a:t>The SPI score provides a broad first lens through which to view school performance. The model also applies a second lens. South Dakota’s overarching goal for Student Achievement is to reduce by half the percentage of students (all subgroups) who are not proficient within six years. Proficiency is measured by performance on the annual statewide assessment.</a:t>
            </a:r>
            <a:r>
              <a:rPr lang="en-US" sz="1200" b="1" kern="1200" baseline="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Targets, based on this six-year goal, are set for each subgroup at each school, in equal increments, to give that school a unique trajectory that recognizes where the school’s subgroups started in terms of student proficiency and to support continuous improvement. Targets are set separately for English language arts and math. The 2014-15 school year serves as the base year for setting the six-year goal and annual targets.  A more detailed explanation</a:t>
            </a:r>
            <a:r>
              <a:rPr lang="en-US" sz="1200" b="1" kern="1200" baseline="0" dirty="0" smtClean="0">
                <a:solidFill>
                  <a:schemeClr val="tx1"/>
                </a:solidFill>
                <a:latin typeface="+mn-lt"/>
                <a:ea typeface="+mn-ea"/>
                <a:cs typeface="+mn-cs"/>
              </a:rPr>
              <a:t> can be found at the SD DOE website via the link above. </a:t>
            </a:r>
            <a:endParaRPr lang="en-US" sz="1200" b="1" kern="1200" dirty="0" smtClean="0">
              <a:solidFill>
                <a:schemeClr val="tx1"/>
              </a:solidFill>
              <a:effectLst/>
              <a:latin typeface="+mn-lt"/>
              <a:ea typeface="+mn-ea"/>
              <a:cs typeface="+mn-cs"/>
            </a:endParaRPr>
          </a:p>
          <a:p>
            <a:pPr marL="0" indent="0">
              <a:buNone/>
            </a:pPr>
            <a:endParaRPr lang="en-US" sz="1200" b="1" kern="1200" baseline="0" dirty="0" smtClean="0">
              <a:solidFill>
                <a:schemeClr val="tx1"/>
              </a:solidFill>
              <a:effectLst/>
              <a:latin typeface="+mn-lt"/>
              <a:ea typeface="+mn-ea"/>
              <a:cs typeface="+mn-cs"/>
            </a:endParaRPr>
          </a:p>
          <a:p>
            <a:pPr marL="0" indent="0">
              <a:buNone/>
            </a:pPr>
            <a:r>
              <a:rPr lang="en-US" sz="1200" b="1" kern="1200" baseline="0" dirty="0" smtClean="0">
                <a:solidFill>
                  <a:schemeClr val="tx1"/>
                </a:solidFill>
                <a:effectLst/>
                <a:latin typeface="+mn-lt"/>
                <a:ea typeface="+mn-ea"/>
                <a:cs typeface="+mn-cs"/>
              </a:rPr>
              <a:t>It is </a:t>
            </a:r>
            <a:r>
              <a:rPr lang="en-US" sz="1200" b="1" i="1" u="sng" kern="1200" baseline="0" dirty="0" smtClean="0">
                <a:solidFill>
                  <a:schemeClr val="tx1"/>
                </a:solidFill>
                <a:effectLst/>
                <a:latin typeface="+mn-lt"/>
                <a:ea typeface="+mn-ea"/>
                <a:cs typeface="+mn-cs"/>
              </a:rPr>
              <a:t>recommended</a:t>
            </a:r>
            <a:r>
              <a:rPr lang="en-US" sz="1200" b="1" kern="1200" baseline="0" dirty="0" smtClean="0">
                <a:solidFill>
                  <a:schemeClr val="tx1"/>
                </a:solidFill>
                <a:effectLst/>
                <a:latin typeface="+mn-lt"/>
                <a:ea typeface="+mn-ea"/>
                <a:cs typeface="+mn-cs"/>
              </a:rPr>
              <a:t> that AMO and/or SPI measures comprise a minimum of 25% of the principals final School Growth Rating.  The SLO and other district decided applicable growth measures account for the remaining 75% of the final School Growth Rating.</a:t>
            </a:r>
            <a:endParaRPr lang="en-US" b="1" dirty="0"/>
          </a:p>
        </p:txBody>
      </p:sp>
      <p:sp>
        <p:nvSpPr>
          <p:cNvPr id="4" name="Slide Number Placeholder 3"/>
          <p:cNvSpPr>
            <a:spLocks noGrp="1"/>
          </p:cNvSpPr>
          <p:nvPr>
            <p:ph type="sldNum" sz="quarter" idx="10"/>
          </p:nvPr>
        </p:nvSpPr>
        <p:spPr/>
        <p:txBody>
          <a:bodyPr/>
          <a:lstStyle/>
          <a:p>
            <a:fld id="{229C3C46-8891-694D-9AEA-EBC62F28D305}" type="slidenum">
              <a:rPr lang="en-US" smtClean="0"/>
              <a:t>25</a:t>
            </a:fld>
            <a:endParaRPr lang="en-US" dirty="0"/>
          </a:p>
        </p:txBody>
      </p:sp>
    </p:spTree>
    <p:extLst>
      <p:ext uri="{BB962C8B-B14F-4D97-AF65-F5344CB8AC3E}">
        <p14:creationId xmlns:p14="http://schemas.microsoft.com/office/powerpoint/2010/main" val="35729907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Paralleling the evaluation of the teacher, a principal’s School Growth Rating is assigned a growth </a:t>
            </a:r>
            <a:r>
              <a:rPr lang="en-US" sz="1200" b="1" kern="1200" dirty="0" smtClean="0">
                <a:solidFill>
                  <a:srgbClr val="FFFF00"/>
                </a:solidFill>
                <a:effectLst/>
                <a:latin typeface="+mn-lt"/>
                <a:ea typeface="+mn-ea"/>
                <a:cs typeface="+mn-cs"/>
              </a:rPr>
              <a:t>score</a:t>
            </a:r>
            <a:r>
              <a:rPr lang="en-US" sz="1200" b="1" kern="1200" dirty="0" smtClean="0">
                <a:solidFill>
                  <a:schemeClr val="tx1"/>
                </a:solidFill>
                <a:effectLst/>
                <a:latin typeface="+mn-lt"/>
                <a:ea typeface="+mn-ea"/>
                <a:cs typeface="+mn-cs"/>
              </a:rPr>
              <a:t> based on the success his or her teachers had in meeting their SLOs. Once SLOs have been established and student growth has been measured between two points in time, a principal’s School Growth Rating is assigned based on the extent to which his or her teachers have attained their goals.   </a:t>
            </a:r>
          </a:p>
          <a:p>
            <a:endParaRPr lang="en-US" dirty="0"/>
          </a:p>
        </p:txBody>
      </p:sp>
      <p:sp>
        <p:nvSpPr>
          <p:cNvPr id="4" name="Slide Number Placeholder 3"/>
          <p:cNvSpPr>
            <a:spLocks noGrp="1"/>
          </p:cNvSpPr>
          <p:nvPr>
            <p:ph type="sldNum" sz="quarter" idx="10"/>
          </p:nvPr>
        </p:nvSpPr>
        <p:spPr/>
        <p:txBody>
          <a:bodyPr/>
          <a:lstStyle/>
          <a:p>
            <a:fld id="{229C3C46-8891-694D-9AEA-EBC62F28D305}" type="slidenum">
              <a:rPr lang="en-US" smtClean="0"/>
              <a:t>26</a:t>
            </a:fld>
            <a:endParaRPr lang="en-US" dirty="0"/>
          </a:p>
        </p:txBody>
      </p:sp>
    </p:spTree>
    <p:extLst>
      <p:ext uri="{BB962C8B-B14F-4D97-AF65-F5344CB8AC3E}">
        <p14:creationId xmlns:p14="http://schemas.microsoft.com/office/powerpoint/2010/main" val="33182062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The AMOs and SPI utilize state assessments and are used to paint a picture of student performance and growth at the school level;</a:t>
            </a:r>
            <a:r>
              <a:rPr lang="en-US" sz="1200" b="1" kern="1200" baseline="0" dirty="0" smtClean="0">
                <a:solidFill>
                  <a:schemeClr val="tx1"/>
                </a:solidFill>
                <a:effectLst/>
                <a:latin typeface="+mn-lt"/>
                <a:ea typeface="+mn-ea"/>
                <a:cs typeface="+mn-cs"/>
              </a:rPr>
              <a:t> therefore,</a:t>
            </a:r>
            <a:r>
              <a:rPr lang="en-US" sz="1200" b="1" kern="1200" dirty="0" smtClean="0">
                <a:solidFill>
                  <a:schemeClr val="tx1"/>
                </a:solidFill>
                <a:effectLst/>
                <a:latin typeface="+mn-lt"/>
                <a:ea typeface="+mn-ea"/>
                <a:cs typeface="+mn-cs"/>
              </a:rPr>
              <a:t> </a:t>
            </a:r>
            <a:r>
              <a:rPr lang="en-US" sz="1200" b="1" i="1" kern="1200" dirty="0" smtClean="0">
                <a:solidFill>
                  <a:schemeClr val="tx1"/>
                </a:solidFill>
                <a:effectLst/>
                <a:latin typeface="+mn-lt"/>
                <a:ea typeface="+mn-ea"/>
                <a:cs typeface="+mn-cs"/>
              </a:rPr>
              <a:t>it is recommended that they account </a:t>
            </a:r>
            <a:r>
              <a:rPr lang="en-US" sz="1200" b="1" kern="1200" dirty="0" smtClean="0">
                <a:solidFill>
                  <a:schemeClr val="tx1"/>
                </a:solidFill>
                <a:effectLst/>
                <a:latin typeface="+mn-lt"/>
                <a:ea typeface="+mn-ea"/>
                <a:cs typeface="+mn-cs"/>
              </a:rPr>
              <a:t>for at least 25% of a principal’s School Growth Rating. This measure requires the principal, in cooperation with district superintendents or their designees, to set school-level growth goals based on the SPI, AMOs, and/or progress narrowing the achievement gap.</a:t>
            </a:r>
          </a:p>
          <a:p>
            <a:endParaRPr lang="en-US" sz="1200" kern="1200" dirty="0" smtClean="0">
              <a:solidFill>
                <a:schemeClr val="tx1"/>
              </a:solidFill>
              <a:effectLst/>
              <a:latin typeface="+mn-lt"/>
              <a:ea typeface="+mn-ea"/>
              <a:cs typeface="+mn-cs"/>
            </a:endParaRPr>
          </a:p>
          <a:p>
            <a:endParaRPr lang="en-US" sz="1200" b="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29C3C46-8891-694D-9AEA-EBC62F28D305}" type="slidenum">
              <a:rPr lang="en-US" smtClean="0"/>
              <a:t>27</a:t>
            </a:fld>
            <a:endParaRPr lang="en-US" dirty="0"/>
          </a:p>
        </p:txBody>
      </p:sp>
    </p:spTree>
    <p:extLst>
      <p:ext uri="{BB962C8B-B14F-4D97-AF65-F5344CB8AC3E}">
        <p14:creationId xmlns:p14="http://schemas.microsoft.com/office/powerpoint/2010/main" val="33182062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The</a:t>
            </a:r>
            <a:r>
              <a:rPr lang="en-US" sz="1200" b="1" kern="1200" baseline="0" dirty="0" smtClean="0">
                <a:solidFill>
                  <a:schemeClr val="tx1"/>
                </a:solidFill>
                <a:effectLst/>
                <a:latin typeface="+mn-lt"/>
                <a:ea typeface="+mn-ea"/>
                <a:cs typeface="+mn-cs"/>
              </a:rPr>
              <a:t> above figure illustrates how to calculate the Final School Growth Rating using the recommended weights.   Once again, a link has been inserted to the South Dakota DOE where the Principal Evaluation Rating Spreadsheet can be accessed.   The formulas are built into the spreadsheet and allow for growth weights to be adjusted to meet the needs of the district.  However, AMO/SPI Growth measure cannot be weighted any less than 25% of the overall Student Growth Rating. The AMO/SPI measure could be weighted more than 25% but not less.</a:t>
            </a:r>
            <a:endParaRPr lang="en-US"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29C3C46-8891-694D-9AEA-EBC62F28D305}" type="slidenum">
              <a:rPr lang="en-US" smtClean="0"/>
              <a:t>28</a:t>
            </a:fld>
            <a:endParaRPr lang="en-US" dirty="0"/>
          </a:p>
        </p:txBody>
      </p:sp>
    </p:spTree>
    <p:extLst>
      <p:ext uri="{BB962C8B-B14F-4D97-AF65-F5344CB8AC3E}">
        <p14:creationId xmlns:p14="http://schemas.microsoft.com/office/powerpoint/2010/main" val="18170818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the superintendent/evaluatee works with the principal to determine appropriate student growth goals, both should consider the nine questions in this and the next slide.  The questions are reflective in nature and focus on the level of principal involvement in data collection, data analysis, and aligned goal setting.</a:t>
            </a:r>
            <a:endParaRPr lang="en-US" dirty="0"/>
          </a:p>
        </p:txBody>
      </p:sp>
      <p:sp>
        <p:nvSpPr>
          <p:cNvPr id="4" name="Slide Number Placeholder 3"/>
          <p:cNvSpPr>
            <a:spLocks noGrp="1"/>
          </p:cNvSpPr>
          <p:nvPr>
            <p:ph type="sldNum" sz="quarter" idx="10"/>
          </p:nvPr>
        </p:nvSpPr>
        <p:spPr/>
        <p:txBody>
          <a:bodyPr/>
          <a:lstStyle/>
          <a:p>
            <a:fld id="{C8B132CB-2245-5944-91B9-1041EA5C55C4}" type="slidenum">
              <a:rPr lang="en-US" smtClean="0"/>
              <a:t>29</a:t>
            </a:fld>
            <a:endParaRPr lang="en-US" dirty="0"/>
          </a:p>
        </p:txBody>
      </p:sp>
    </p:spTree>
    <p:extLst>
      <p:ext uri="{BB962C8B-B14F-4D97-AF65-F5344CB8AC3E}">
        <p14:creationId xmlns:p14="http://schemas.microsoft.com/office/powerpoint/2010/main" val="804056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a:t>
            </a:r>
            <a:r>
              <a:rPr lang="en-US" baseline="0" dirty="0" smtClean="0"/>
              <a:t> administrative rule outlines the minimal requirements for implementation of Principal Effectiveness.  The South Dakota Commission on Teaching and Learning designed a recommended model that goes above the minimum requirements.  The training in this module explains the recommended model. However, for those districts choosing to implement their own evaluation model, the chart on this and the next slide compare the minimum requirements to the model recommendations.</a:t>
            </a:r>
            <a:endParaRPr lang="en-US" dirty="0"/>
          </a:p>
        </p:txBody>
      </p:sp>
      <p:sp>
        <p:nvSpPr>
          <p:cNvPr id="4" name="Slide Number Placeholder 3"/>
          <p:cNvSpPr>
            <a:spLocks noGrp="1"/>
          </p:cNvSpPr>
          <p:nvPr>
            <p:ph type="sldNum" sz="quarter" idx="10"/>
          </p:nvPr>
        </p:nvSpPr>
        <p:spPr/>
        <p:txBody>
          <a:bodyPr/>
          <a:lstStyle/>
          <a:p>
            <a:fld id="{229C3C46-8891-694D-9AEA-EBC62F28D305}" type="slidenum">
              <a:rPr lang="en-US" smtClean="0"/>
              <a:t>3</a:t>
            </a:fld>
            <a:endParaRPr lang="en-US" dirty="0"/>
          </a:p>
        </p:txBody>
      </p:sp>
    </p:spTree>
    <p:extLst>
      <p:ext uri="{BB962C8B-B14F-4D97-AF65-F5344CB8AC3E}">
        <p14:creationId xmlns:p14="http://schemas.microsoft.com/office/powerpoint/2010/main" val="12258677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B132CB-2245-5944-91B9-1041EA5C55C4}" type="slidenum">
              <a:rPr lang="en-US" smtClean="0"/>
              <a:t>30</a:t>
            </a:fld>
            <a:endParaRPr lang="en-US" dirty="0"/>
          </a:p>
        </p:txBody>
      </p:sp>
    </p:spTree>
    <p:extLst>
      <p:ext uri="{BB962C8B-B14F-4D97-AF65-F5344CB8AC3E}">
        <p14:creationId xmlns:p14="http://schemas.microsoft.com/office/powerpoint/2010/main" val="8040567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 and the next two slides include</a:t>
            </a:r>
            <a:r>
              <a:rPr lang="en-US" baseline="0" dirty="0" smtClean="0"/>
              <a:t> a series of sample School Growth Goals.  This first set of goals is derived from the Claims Level of the Smarter Balanced Assessment Consortium data. </a:t>
            </a:r>
            <a:r>
              <a:rPr lang="en-US" dirty="0" smtClean="0"/>
              <a:t>The</a:t>
            </a:r>
            <a:r>
              <a:rPr lang="en-US" baseline="0" dirty="0" smtClean="0"/>
              <a:t> claims level provides a picture of student performance on groups of test questions that measure similar skills.  The link will connect to the SD Department of Education Interpretive Guide for the SBAC for a more detailed explanation of the Claims Level.</a:t>
            </a:r>
            <a:endParaRPr lang="en-US" dirty="0" smtClean="0"/>
          </a:p>
          <a:p>
            <a:endParaRPr lang="en-US" dirty="0"/>
          </a:p>
        </p:txBody>
      </p:sp>
      <p:sp>
        <p:nvSpPr>
          <p:cNvPr id="4" name="Slide Number Placeholder 3"/>
          <p:cNvSpPr>
            <a:spLocks noGrp="1"/>
          </p:cNvSpPr>
          <p:nvPr>
            <p:ph type="sldNum" sz="quarter" idx="10"/>
          </p:nvPr>
        </p:nvSpPr>
        <p:spPr/>
        <p:txBody>
          <a:bodyPr/>
          <a:lstStyle/>
          <a:p>
            <a:fld id="{C8B132CB-2245-5944-91B9-1041EA5C55C4}" type="slidenum">
              <a:rPr lang="en-US" smtClean="0"/>
              <a:t>31</a:t>
            </a:fld>
            <a:endParaRPr lang="en-US" dirty="0"/>
          </a:p>
        </p:txBody>
      </p:sp>
    </p:spTree>
    <p:extLst>
      <p:ext uri="{BB962C8B-B14F-4D97-AF65-F5344CB8AC3E}">
        <p14:creationId xmlns:p14="http://schemas.microsoft.com/office/powerpoint/2010/main" val="8040567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These Sample Student Achievement Goals are written based upon what the State DOE recommends for yearly growth over a six-year period.  </a:t>
            </a:r>
            <a:endParaRPr lang="en-US" b="1" dirty="0"/>
          </a:p>
        </p:txBody>
      </p:sp>
      <p:sp>
        <p:nvSpPr>
          <p:cNvPr id="4" name="Slide Number Placeholder 3"/>
          <p:cNvSpPr>
            <a:spLocks noGrp="1"/>
          </p:cNvSpPr>
          <p:nvPr>
            <p:ph type="sldNum" sz="quarter" idx="10"/>
          </p:nvPr>
        </p:nvSpPr>
        <p:spPr/>
        <p:txBody>
          <a:bodyPr/>
          <a:lstStyle/>
          <a:p>
            <a:fld id="{C8B132CB-2245-5944-91B9-1041EA5C55C4}" type="slidenum">
              <a:rPr lang="en-US" smtClean="0"/>
              <a:t>32</a:t>
            </a:fld>
            <a:endParaRPr lang="en-US" dirty="0"/>
          </a:p>
        </p:txBody>
      </p:sp>
    </p:spTree>
    <p:extLst>
      <p:ext uri="{BB962C8B-B14F-4D97-AF65-F5344CB8AC3E}">
        <p14:creationId xmlns:p14="http://schemas.microsoft.com/office/powerpoint/2010/main" val="8040567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This</a:t>
            </a:r>
            <a:r>
              <a:rPr lang="en-US" b="1" baseline="0" dirty="0" smtClean="0"/>
              <a:t> last set of goals is based upon ACT results, graduation rates and NCRC results. </a:t>
            </a:r>
            <a:r>
              <a:rPr lang="en-US" b="1" dirty="0" smtClean="0"/>
              <a:t>The</a:t>
            </a:r>
            <a:r>
              <a:rPr lang="en-US" b="1" baseline="0" dirty="0" smtClean="0"/>
              <a:t> NCRC is the ACT National Career Readiness Certificate. The above link to the SD DOE provides a more detailed explanation of the National Career Readiness Certificate and the role NCRC, ACT, and graduation rate play in the SPI determination.</a:t>
            </a:r>
            <a:endParaRPr lang="en-US" b="1" dirty="0"/>
          </a:p>
        </p:txBody>
      </p:sp>
      <p:sp>
        <p:nvSpPr>
          <p:cNvPr id="4" name="Slide Number Placeholder 3"/>
          <p:cNvSpPr>
            <a:spLocks noGrp="1"/>
          </p:cNvSpPr>
          <p:nvPr>
            <p:ph type="sldNum" sz="quarter" idx="10"/>
          </p:nvPr>
        </p:nvSpPr>
        <p:spPr/>
        <p:txBody>
          <a:bodyPr/>
          <a:lstStyle/>
          <a:p>
            <a:fld id="{C8B132CB-2245-5944-91B9-1041EA5C55C4}" type="slidenum">
              <a:rPr lang="en-US" smtClean="0"/>
              <a:t>33</a:t>
            </a:fld>
            <a:endParaRPr lang="en-US" dirty="0"/>
          </a:p>
        </p:txBody>
      </p:sp>
    </p:spTree>
    <p:extLst>
      <p:ext uri="{BB962C8B-B14F-4D97-AF65-F5344CB8AC3E}">
        <p14:creationId xmlns:p14="http://schemas.microsoft.com/office/powerpoint/2010/main" val="8040567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baseline="0" dirty="0" smtClean="0">
                <a:solidFill>
                  <a:schemeClr val="tx1"/>
                </a:solidFill>
                <a:effectLst/>
                <a:latin typeface="+mn-lt"/>
                <a:ea typeface="+mn-ea"/>
                <a:cs typeface="+mn-cs"/>
              </a:rPr>
              <a:t>Determining the Summative Principal Effectiveness rating demonstrates the connection between professional practice and school growth.  Once evaluations of professional practice and school growth have occurred, the separate ratings </a:t>
            </a:r>
            <a:r>
              <a:rPr lang="en-US" sz="1200" b="1" kern="1200" baseline="0" dirty="0" smtClean="0">
                <a:solidFill>
                  <a:schemeClr val="tx1"/>
                </a:solidFill>
                <a:effectLst/>
                <a:latin typeface="+mn-lt"/>
                <a:ea typeface="+mn-ea"/>
                <a:cs typeface="+mn-cs"/>
              </a:rPr>
              <a:t>can be combined </a:t>
            </a:r>
            <a:r>
              <a:rPr lang="en-US" sz="1200" b="1" kern="1200" baseline="0" dirty="0" smtClean="0">
                <a:solidFill>
                  <a:schemeClr val="tx1"/>
                </a:solidFill>
                <a:effectLst/>
                <a:latin typeface="+mn-lt"/>
                <a:ea typeface="+mn-ea"/>
                <a:cs typeface="+mn-cs"/>
              </a:rPr>
              <a:t>into a Summative Principal Effectiveness Rating that categorizes overall principal performance</a:t>
            </a:r>
            <a:r>
              <a:rPr lang="en-US" sz="1200" b="1" kern="1200" baseline="0" dirty="0" smtClean="0">
                <a:solidFill>
                  <a:schemeClr val="tx1"/>
                </a:solidFill>
                <a:effectLst/>
                <a:latin typeface="+mn-lt"/>
                <a:ea typeface="+mn-ea"/>
                <a:cs typeface="+mn-cs"/>
              </a:rPr>
              <a:t>.</a:t>
            </a:r>
          </a:p>
          <a:p>
            <a:endParaRPr lang="en-US" sz="1200" b="1" kern="1200" baseline="0" dirty="0" smtClean="0">
              <a:solidFill>
                <a:schemeClr val="tx1"/>
              </a:solidFill>
              <a:effectLst/>
              <a:latin typeface="+mn-lt"/>
              <a:ea typeface="+mn-ea"/>
              <a:cs typeface="+mn-cs"/>
            </a:endParaRPr>
          </a:p>
          <a:p>
            <a:r>
              <a:rPr lang="en-US" sz="1200" b="1" kern="1200" baseline="0" dirty="0" smtClean="0">
                <a:solidFill>
                  <a:schemeClr val="tx1"/>
                </a:solidFill>
                <a:effectLst/>
                <a:latin typeface="+mn-lt"/>
                <a:ea typeface="+mn-ea"/>
                <a:cs typeface="+mn-cs"/>
              </a:rPr>
              <a:t>Just a reminder, determining a Summative Principal Effectiveness Rating is no longer required. </a:t>
            </a:r>
            <a:endParaRPr lang="en-US" sz="1200" b="1"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B132CB-2245-5944-91B9-1041EA5C55C4}" type="slidenum">
              <a:rPr lang="en-US" smtClean="0"/>
              <a:t>34</a:t>
            </a:fld>
            <a:endParaRPr lang="en-US" dirty="0"/>
          </a:p>
        </p:txBody>
      </p:sp>
    </p:spTree>
    <p:extLst>
      <p:ext uri="{BB962C8B-B14F-4D97-AF65-F5344CB8AC3E}">
        <p14:creationId xmlns:p14="http://schemas.microsoft.com/office/powerpoint/2010/main" val="31956030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To combine the Professional Practice Rating and School Growth Rating to form the Summative Principal Effectiveness Rating, the Commission</a:t>
            </a:r>
            <a:r>
              <a:rPr lang="en-US" sz="1200" b="1" kern="1200" baseline="0" dirty="0" smtClean="0">
                <a:solidFill>
                  <a:schemeClr val="tx1"/>
                </a:solidFill>
                <a:effectLst/>
                <a:latin typeface="+mn-lt"/>
                <a:ea typeface="+mn-ea"/>
                <a:cs typeface="+mn-cs"/>
              </a:rPr>
              <a:t> on </a:t>
            </a:r>
            <a:r>
              <a:rPr lang="en-US" sz="1200" b="1" kern="1200" dirty="0" smtClean="0">
                <a:solidFill>
                  <a:schemeClr val="tx1"/>
                </a:solidFill>
                <a:effectLst/>
                <a:latin typeface="+mn-lt"/>
                <a:ea typeface="+mn-ea"/>
                <a:cs typeface="+mn-cs"/>
              </a:rPr>
              <a:t>Teaching and Learning recommends the use of a Summative Rating Matrix that differentiates Principal Effectiveness into one of the three required performance categories. The Matrix is informed first (columns) by a principal’s professional practice performance measured against the South Dakota Framework for Effective Principals, and, second (rows) by a principal’s school growth performance as measured by AMO’s, SPI, and SLOs. </a:t>
            </a:r>
          </a:p>
          <a:p>
            <a:endParaRPr lang="en-US" sz="1200" b="1" i="0" u="sng" kern="1200" dirty="0" smtClean="0">
              <a:solidFill>
                <a:schemeClr val="tx1"/>
              </a:solidFill>
              <a:effectLst/>
              <a:latin typeface="+mn-lt"/>
              <a:ea typeface="+mn-ea"/>
              <a:cs typeface="+mn-cs"/>
            </a:endParaRPr>
          </a:p>
          <a:p>
            <a:endParaRPr lang="en-US" sz="1200" b="1" i="1" u="sng"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Given the body of research and empirical evidence supporting the rigorous professional domains outlined in the </a:t>
            </a:r>
            <a:r>
              <a:rPr lang="en-US" sz="1200" b="1" i="1" kern="1200" dirty="0" smtClean="0">
                <a:solidFill>
                  <a:schemeClr val="tx1"/>
                </a:solidFill>
                <a:effectLst/>
                <a:latin typeface="+mn-lt"/>
                <a:ea typeface="+mn-ea"/>
                <a:cs typeface="+mn-cs"/>
              </a:rPr>
              <a:t>South Dakota Framework for Effective Principals</a:t>
            </a:r>
            <a:r>
              <a:rPr lang="en-US" sz="1200" b="1" kern="1200" dirty="0" smtClean="0">
                <a:solidFill>
                  <a:schemeClr val="tx1"/>
                </a:solidFill>
                <a:effectLst/>
                <a:latin typeface="+mn-lt"/>
                <a:ea typeface="+mn-ea"/>
                <a:cs typeface="+mn-cs"/>
              </a:rPr>
              <a:t>, the Summative Rating Matrix prioritizes professional practices evaluations as the measure most likely to promote advancements in instructional practices and improved student learning. </a:t>
            </a:r>
          </a:p>
          <a:p>
            <a:r>
              <a:rPr lang="en-US" sz="1200" b="1"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The physical construction of the recommended Summative Rating Matrix reflects the emphasis placed on professional practice evaluations. By design, the fact that there are four Professional Practice Rating categories – compared to three possible School Growth Rating categories – assigns greater weight to evaluations of professional practice. A closer examination of all 12 areas of intersection further reinforces the priority placed on professional practice evaluations. For example, a principal earning a Professional Practice Rating of </a:t>
            </a:r>
            <a:r>
              <a:rPr lang="en-US" sz="1200" b="1" i="1" kern="1200" dirty="0" smtClean="0">
                <a:solidFill>
                  <a:schemeClr val="tx1"/>
                </a:solidFill>
                <a:effectLst/>
                <a:latin typeface="+mn-lt"/>
                <a:ea typeface="+mn-ea"/>
                <a:cs typeface="+mn-cs"/>
              </a:rPr>
              <a:t>Proficient</a:t>
            </a:r>
            <a:r>
              <a:rPr lang="en-US" sz="1200" b="1" kern="1200" dirty="0" smtClean="0">
                <a:solidFill>
                  <a:schemeClr val="tx1"/>
                </a:solidFill>
                <a:effectLst/>
                <a:latin typeface="+mn-lt"/>
                <a:ea typeface="+mn-ea"/>
                <a:cs typeface="+mn-cs"/>
              </a:rPr>
              <a:t> or </a:t>
            </a:r>
            <a:r>
              <a:rPr lang="en-US" sz="1200" b="1" i="1" kern="1200" dirty="0" smtClean="0">
                <a:solidFill>
                  <a:schemeClr val="tx1"/>
                </a:solidFill>
                <a:effectLst/>
                <a:latin typeface="+mn-lt"/>
                <a:ea typeface="+mn-ea"/>
                <a:cs typeface="+mn-cs"/>
              </a:rPr>
              <a:t>Distinguished</a:t>
            </a:r>
            <a:r>
              <a:rPr lang="en-US" sz="1200" b="1" kern="1200" dirty="0" smtClean="0">
                <a:solidFill>
                  <a:schemeClr val="tx1"/>
                </a:solidFill>
                <a:effectLst/>
                <a:latin typeface="+mn-lt"/>
                <a:ea typeface="+mn-ea"/>
                <a:cs typeface="+mn-cs"/>
              </a:rPr>
              <a:t> is, by default, assigned a Summative Principal Effectiveness Rating of at least </a:t>
            </a:r>
            <a:r>
              <a:rPr lang="en-US" sz="1200" b="1" i="1" kern="1200" dirty="0" smtClean="0">
                <a:solidFill>
                  <a:schemeClr val="tx1"/>
                </a:solidFill>
                <a:effectLst/>
                <a:latin typeface="+mn-lt"/>
                <a:ea typeface="+mn-ea"/>
                <a:cs typeface="+mn-cs"/>
              </a:rPr>
              <a:t>Meets Expectations</a:t>
            </a:r>
            <a:r>
              <a:rPr lang="en-US" sz="1200" b="1" kern="1200" dirty="0" smtClean="0">
                <a:solidFill>
                  <a:schemeClr val="tx1"/>
                </a:solidFill>
                <a:effectLst/>
                <a:latin typeface="+mn-lt"/>
                <a:ea typeface="+mn-ea"/>
                <a:cs typeface="+mn-cs"/>
              </a:rPr>
              <a:t>.</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This</a:t>
            </a:r>
            <a:r>
              <a:rPr lang="en-US" sz="1200" b="1" kern="1200" baseline="0" dirty="0" smtClean="0">
                <a:solidFill>
                  <a:schemeClr val="tx1"/>
                </a:solidFill>
                <a:effectLst/>
                <a:latin typeface="+mn-lt"/>
                <a:ea typeface="+mn-ea"/>
                <a:cs typeface="+mn-cs"/>
              </a:rPr>
              <a:t> slide illustrates three different combinations of Student Growth and Professional Practice.  In all three examples the principal has earned a Professional Practice rating of Proficient but Student Growth ratings of High, Expected, or Low.  The first combination results in a Summative Rating of Exceeds Expectations. The second combination results in a Summative Rating of Meets Expectations; and, the third combination results in a Summative Rating of Meets Expectations.</a:t>
            </a:r>
            <a:endParaRPr lang="en-US" sz="1200" b="1"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endParaRPr lang="en-US" b="1" dirty="0"/>
          </a:p>
        </p:txBody>
      </p:sp>
      <p:sp>
        <p:nvSpPr>
          <p:cNvPr id="4" name="Slide Number Placeholder 3"/>
          <p:cNvSpPr>
            <a:spLocks noGrp="1"/>
          </p:cNvSpPr>
          <p:nvPr>
            <p:ph type="sldNum" sz="quarter" idx="10"/>
          </p:nvPr>
        </p:nvSpPr>
        <p:spPr/>
        <p:txBody>
          <a:bodyPr/>
          <a:lstStyle/>
          <a:p>
            <a:fld id="{229C3C46-8891-694D-9AEA-EBC62F28D305}" type="slidenum">
              <a:rPr lang="en-US" smtClean="0"/>
              <a:t>35</a:t>
            </a:fld>
            <a:endParaRPr lang="en-US" dirty="0"/>
          </a:p>
        </p:txBody>
      </p:sp>
    </p:spTree>
    <p:extLst>
      <p:ext uri="{BB962C8B-B14F-4D97-AF65-F5344CB8AC3E}">
        <p14:creationId xmlns:p14="http://schemas.microsoft.com/office/powerpoint/2010/main" val="27807388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kern="1200" dirty="0" smtClean="0">
                <a:solidFill>
                  <a:schemeClr val="tx1"/>
                </a:solidFill>
                <a:effectLst/>
                <a:latin typeface="+mn-lt"/>
                <a:ea typeface="+mn-ea"/>
                <a:cs typeface="+mn-cs"/>
              </a:rPr>
              <a:t>Exercising Professional Judgment to Adjust Principal Effectiveness Ratings</a:t>
            </a:r>
            <a:endParaRPr lang="en-US" sz="1200" b="1" i="1" u="sng"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The recommended Summative Rating Matrix embeds opportunities for professional judgment to play a role in the assignment of a Summative Principal Effectiveness Rating. In the four areas in which one rating is very high and another rating is very low (denoted by the arrow symbols in the above chart), individual ratings are reviewed to ensure that rating is fair and accurate based on all evidence collected. The principal and evaluator may agree that additional evidence may be required and Summative Principal Effectiveness Ratings can be adjusted if it is determined that the Summative Principal Effectiveness Rating misrepresents principal performance.   </a:t>
            </a:r>
          </a:p>
          <a:p>
            <a:r>
              <a:rPr lang="en-US" sz="1200" b="1" i="1"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229C3C46-8891-694D-9AEA-EBC62F28D305}" type="slidenum">
              <a:rPr lang="en-US" smtClean="0"/>
              <a:t>36</a:t>
            </a:fld>
            <a:endParaRPr lang="en-US" dirty="0"/>
          </a:p>
        </p:txBody>
      </p:sp>
    </p:spTree>
    <p:extLst>
      <p:ext uri="{BB962C8B-B14F-4D97-AF65-F5344CB8AC3E}">
        <p14:creationId xmlns:p14="http://schemas.microsoft.com/office/powerpoint/2010/main" val="28549990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The annual process engages principals and their evaluators in thoughtful, deliberate discussions designed to improve instruction and student learning. </a:t>
            </a:r>
            <a:endParaRPr lang="en-US"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process begins with a self-assessment and concludes with summative evaluation and rating of impact on student learning. It is also a continuous improvement process in which evidence from the summative evaluation and rating of impact on school</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growth become important sources of information for the principal’s self-assessment and the school’s subsequent goal setting.  </a:t>
            </a:r>
          </a:p>
          <a:p>
            <a:endParaRPr lang="en-US" sz="1200" b="1"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B132CB-2245-5944-91B9-1041EA5C55C4}" type="slidenum">
              <a:rPr lang="en-US" smtClean="0"/>
              <a:t>37</a:t>
            </a:fld>
            <a:endParaRPr lang="en-US" dirty="0"/>
          </a:p>
        </p:txBody>
      </p:sp>
    </p:spTree>
    <p:extLst>
      <p:ext uri="{BB962C8B-B14F-4D97-AF65-F5344CB8AC3E}">
        <p14:creationId xmlns:p14="http://schemas.microsoft.com/office/powerpoint/2010/main" val="31956030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Phase 1: Prepare </a:t>
            </a:r>
            <a:endParaRPr lang="en-US" sz="1200" b="1" i="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In the Prepare phase of the evaluation cycle, principals and evaluators are trained and oriented to the evaluation system. The steps in the Prepare Phase are crucial to ensuring comprehension of evaluation procedures and shared understanding of expectations. The two steps are ideally completed within the first month of the school year. During the Prepare phase, after year one, principals/assistant principals will take some of this time to attend to professional development activities that are part of the growth plan generated at the end of the prior evaluation cycle.  Online</a:t>
            </a:r>
            <a:r>
              <a:rPr lang="en-US" sz="1200" b="1" kern="1200" baseline="0" dirty="0" smtClean="0">
                <a:solidFill>
                  <a:schemeClr val="tx1"/>
                </a:solidFill>
                <a:effectLst/>
                <a:latin typeface="+mn-lt"/>
                <a:ea typeface="+mn-ea"/>
                <a:cs typeface="+mn-cs"/>
              </a:rPr>
              <a:t> training through webinars and modules such as this one are available through the South Dakota Department of Education website. </a:t>
            </a:r>
            <a:endParaRPr lang="en-US" sz="1200" b="1"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29C3C46-8891-694D-9AEA-EBC62F28D305}" type="slidenum">
              <a:rPr lang="en-US" smtClean="0"/>
              <a:t>38</a:t>
            </a:fld>
            <a:endParaRPr lang="en-US" dirty="0"/>
          </a:p>
        </p:txBody>
      </p:sp>
    </p:spTree>
    <p:extLst>
      <p:ext uri="{BB962C8B-B14F-4D97-AF65-F5344CB8AC3E}">
        <p14:creationId xmlns:p14="http://schemas.microsoft.com/office/powerpoint/2010/main" val="20220662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In the Plan</a:t>
            </a:r>
            <a:r>
              <a:rPr lang="en-US" sz="1200" b="1" kern="1200" baseline="0" dirty="0" smtClean="0">
                <a:solidFill>
                  <a:schemeClr val="tx1"/>
                </a:solidFill>
                <a:effectLst/>
                <a:latin typeface="+mn-lt"/>
                <a:ea typeface="+mn-ea"/>
                <a:cs typeface="+mn-cs"/>
              </a:rPr>
              <a:t> Phase t</a:t>
            </a:r>
            <a:r>
              <a:rPr lang="en-US" sz="1200" b="1" kern="1200" dirty="0" smtClean="0">
                <a:solidFill>
                  <a:schemeClr val="tx1"/>
                </a:solidFill>
                <a:effectLst/>
                <a:latin typeface="+mn-lt"/>
                <a:ea typeface="+mn-ea"/>
                <a:cs typeface="+mn-cs"/>
              </a:rPr>
              <a:t>he principal conducts a self-assessment using the performance standards and accompanying rubrics within the effectiveness Framework, data about student learning, past progress on school goals (when available), the prior year’s evaluation and rating (when available), and other relevant evidence. Based on that assessment, the principal identifies goals to propose to the superintendent/evaluator. Goals can focus on professional practice, student learning, and school improvement. </a:t>
            </a:r>
          </a:p>
          <a:p>
            <a:endParaRPr lang="en-US" dirty="0"/>
          </a:p>
        </p:txBody>
      </p:sp>
      <p:sp>
        <p:nvSpPr>
          <p:cNvPr id="4" name="Slide Number Placeholder 3"/>
          <p:cNvSpPr>
            <a:spLocks noGrp="1"/>
          </p:cNvSpPr>
          <p:nvPr>
            <p:ph type="sldNum" sz="quarter" idx="10"/>
          </p:nvPr>
        </p:nvSpPr>
        <p:spPr/>
        <p:txBody>
          <a:bodyPr/>
          <a:lstStyle/>
          <a:p>
            <a:fld id="{229C3C46-8891-694D-9AEA-EBC62F28D305}" type="slidenum">
              <a:rPr lang="en-US" smtClean="0"/>
              <a:t>39</a:t>
            </a:fld>
            <a:endParaRPr lang="en-US" dirty="0"/>
          </a:p>
        </p:txBody>
      </p:sp>
    </p:spTree>
    <p:extLst>
      <p:ext uri="{BB962C8B-B14F-4D97-AF65-F5344CB8AC3E}">
        <p14:creationId xmlns:p14="http://schemas.microsoft.com/office/powerpoint/2010/main" val="2022066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a:t>
            </a:r>
            <a:r>
              <a:rPr lang="en-US" baseline="0" dirty="0" smtClean="0"/>
              <a:t> administrative rule outlines the minimal requirements for implementation of Principal Effectiveness.  The South Dakota Commission on Teaching and Learning designed a recommended model that goes above the minimum requirements.  The training in this module explains the recommended model. However, for those districts choosing to implement their own evaluation model, the chart on this and the next slide compare the minimum requirements to the model recommendations.</a:t>
            </a:r>
            <a:endParaRPr lang="en-US" dirty="0"/>
          </a:p>
        </p:txBody>
      </p:sp>
      <p:sp>
        <p:nvSpPr>
          <p:cNvPr id="4" name="Slide Number Placeholder 3"/>
          <p:cNvSpPr>
            <a:spLocks noGrp="1"/>
          </p:cNvSpPr>
          <p:nvPr>
            <p:ph type="sldNum" sz="quarter" idx="10"/>
          </p:nvPr>
        </p:nvSpPr>
        <p:spPr/>
        <p:txBody>
          <a:bodyPr/>
          <a:lstStyle/>
          <a:p>
            <a:fld id="{229C3C46-8891-694D-9AEA-EBC62F28D305}" type="slidenum">
              <a:rPr lang="en-US" smtClean="0"/>
              <a:t>4</a:t>
            </a:fld>
            <a:endParaRPr lang="en-US" dirty="0"/>
          </a:p>
        </p:txBody>
      </p:sp>
    </p:spTree>
    <p:extLst>
      <p:ext uri="{BB962C8B-B14F-4D97-AF65-F5344CB8AC3E}">
        <p14:creationId xmlns:p14="http://schemas.microsoft.com/office/powerpoint/2010/main" val="12258677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The Perform phase, the lengthiest of the four phases, involves the collection of evidence that supports both professional practice and school growth. The principal implements the plan set forth in the goal setting conference and begins collecting evidence. Formative reviews/collaborations of professional practice, including pre- and post-review conferences, are conducted throughout the evidence collection period. Artifacts that demonstrate performance on non-observable components of professional practice are collected and principals gather quantitative data that demonstrates performance relative to school growth. Evidence collection concludes when all applicable evidence is submitted to the evaluator. It is recommended that the principal and evaluator schedule either quarterly or mid-cycle meetings to evaluate progress and make any changes necessary to the plan. Depending upon the principal and the professional practice components being evaluated, evaluation of components could be completed in an ongoing manner. The Perform phase should then continue as the evaluation process is completed.  </a:t>
            </a:r>
          </a:p>
          <a:p>
            <a:endParaRPr lang="en-US" sz="1200" b="1" kern="1200" dirty="0" smtClean="0">
              <a:solidFill>
                <a:schemeClr val="tx1"/>
              </a:solidFill>
              <a:effectLst/>
              <a:latin typeface="+mn-lt"/>
              <a:ea typeface="+mn-ea"/>
              <a:cs typeface="+mn-cs"/>
            </a:endParaRPr>
          </a:p>
          <a:p>
            <a:endParaRPr lang="en-US" b="1" dirty="0"/>
          </a:p>
        </p:txBody>
      </p:sp>
      <p:sp>
        <p:nvSpPr>
          <p:cNvPr id="4" name="Slide Number Placeholder 3"/>
          <p:cNvSpPr>
            <a:spLocks noGrp="1"/>
          </p:cNvSpPr>
          <p:nvPr>
            <p:ph type="sldNum" sz="quarter" idx="10"/>
          </p:nvPr>
        </p:nvSpPr>
        <p:spPr/>
        <p:txBody>
          <a:bodyPr/>
          <a:lstStyle/>
          <a:p>
            <a:fld id="{229C3C46-8891-694D-9AEA-EBC62F28D305}" type="slidenum">
              <a:rPr lang="en-US" smtClean="0"/>
              <a:t>40</a:t>
            </a:fld>
            <a:endParaRPr lang="en-US" dirty="0"/>
          </a:p>
        </p:txBody>
      </p:sp>
    </p:spTree>
    <p:extLst>
      <p:ext uri="{BB962C8B-B14F-4D97-AF65-F5344CB8AC3E}">
        <p14:creationId xmlns:p14="http://schemas.microsoft.com/office/powerpoint/2010/main" val="20220662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Phase 4: Progress </a:t>
            </a:r>
            <a:endParaRPr lang="en-US" sz="1200" b="1" i="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The Progress phase brings the annual evaluation cycle to a close. In this phase, the principal prepares the End-of Cycle Progress Report and finalizes collection of artifacts to present to the evaluator. The evaluator in turn, reviews all evidence to determine Professional Practice and School Growth Ratings, which are used to create a preliminary Summative Principal Effectiveness Rating. Again, depending upon the principal and the professional practice components selected for evaluation, completion of components of the evaluation could occur on a quarterly or mid-cycle basis. </a:t>
            </a:r>
          </a:p>
          <a:p>
            <a:r>
              <a:rPr lang="en-US" sz="1200" b="1"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Results of the evaluation are provided in advance of any face-to-face meeting, allowing the principal an opportunity to prepare any evidence to support adjustments to the Summative Principal Effectiveness Rating. The summative conference provides an opportunity for in-depth discussion regarding the principal’s performance prior to the assignment of a final Summative Principal Effectiveness Rating. The Progress phase concludes with principal self-reflection and the adoption of plans to improve performance.  </a:t>
            </a:r>
          </a:p>
          <a:p>
            <a:endParaRPr lang="en-US" sz="1200" b="1"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In</a:t>
            </a:r>
            <a:r>
              <a:rPr lang="en-US" b="1" baseline="0" dirty="0" smtClean="0"/>
              <a:t> this phase the principal/assistant principal prepares and finalizes collection of artifacts to present to the evaluator. The evaluator, in turn, reviews all evidence to determine Professional Practice and School Growth ratings, which are used to create a preliminary Summative Principal Effectiveness Rating. </a:t>
            </a:r>
            <a:r>
              <a:rPr lang="en-US" sz="1200" b="1" kern="1200" dirty="0" smtClean="0">
                <a:solidFill>
                  <a:schemeClr val="tx1"/>
                </a:solidFill>
                <a:effectLst/>
                <a:latin typeface="+mn-lt"/>
                <a:ea typeface="+mn-ea"/>
                <a:cs typeface="+mn-cs"/>
              </a:rPr>
              <a:t>Results of the evaluation are provided in advance of any face-to-face meeting, allowing the principal an opportunity to prepare any evidence to support adjustments to the Summative Principal Effectiveness Rating. The summative conference provides an opportunity for in-depth discussion regarding the principal’s performance prior to the assignment of a final Summative Principal Effectiveness Rating. The Progress phase concludes with principal self-reflection and the adoption of plans to improve performance.  </a:t>
            </a:r>
          </a:p>
          <a:p>
            <a:endParaRPr lang="en-US" b="1" dirty="0"/>
          </a:p>
        </p:txBody>
      </p:sp>
      <p:sp>
        <p:nvSpPr>
          <p:cNvPr id="4" name="Slide Number Placeholder 3"/>
          <p:cNvSpPr>
            <a:spLocks noGrp="1"/>
          </p:cNvSpPr>
          <p:nvPr>
            <p:ph type="sldNum" sz="quarter" idx="10"/>
          </p:nvPr>
        </p:nvSpPr>
        <p:spPr/>
        <p:txBody>
          <a:bodyPr/>
          <a:lstStyle/>
          <a:p>
            <a:fld id="{229C3C46-8891-694D-9AEA-EBC62F28D305}" type="slidenum">
              <a:rPr lang="en-US" smtClean="0"/>
              <a:t>41</a:t>
            </a:fld>
            <a:endParaRPr lang="en-US" dirty="0"/>
          </a:p>
        </p:txBody>
      </p:sp>
    </p:spTree>
    <p:extLst>
      <p:ext uri="{BB962C8B-B14F-4D97-AF65-F5344CB8AC3E}">
        <p14:creationId xmlns:p14="http://schemas.microsoft.com/office/powerpoint/2010/main" val="20220662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Evaluators can determine when the cycle starts. For example, many may want their principals to start the self-assessment process in the summer so that planning can begin at a summer or early fall meeting. Others may want to set goals and a plan in the spring, so they may want to begin the self-evaluation in the late winter. Superintendents/evaluators may also choose to complete portions of the evaluation on a quarterly or semester basis.  In order to meet individual district needs, proceses, and procedures, districts have flexibility within the recommended timeline.</a:t>
            </a:r>
            <a:endParaRPr lang="en-US" dirty="0" smtClean="0"/>
          </a:p>
          <a:p>
            <a:endParaRPr lang="en-US" dirty="0"/>
          </a:p>
        </p:txBody>
      </p:sp>
      <p:sp>
        <p:nvSpPr>
          <p:cNvPr id="4" name="Slide Number Placeholder 3"/>
          <p:cNvSpPr>
            <a:spLocks noGrp="1"/>
          </p:cNvSpPr>
          <p:nvPr>
            <p:ph type="sldNum" sz="quarter" idx="10"/>
          </p:nvPr>
        </p:nvSpPr>
        <p:spPr/>
        <p:txBody>
          <a:bodyPr/>
          <a:lstStyle/>
          <a:p>
            <a:fld id="{229C3C46-8891-694D-9AEA-EBC62F28D305}" type="slidenum">
              <a:rPr lang="en-US" smtClean="0"/>
              <a:t>42</a:t>
            </a:fld>
            <a:endParaRPr lang="en-US" dirty="0"/>
          </a:p>
        </p:txBody>
      </p:sp>
    </p:spTree>
    <p:extLst>
      <p:ext uri="{BB962C8B-B14F-4D97-AF65-F5344CB8AC3E}">
        <p14:creationId xmlns:p14="http://schemas.microsoft.com/office/powerpoint/2010/main" val="34909045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The annual process engages principals and their evaluators in thoughtful, deliberate discussions designed to improve instruction and student learning. </a:t>
            </a:r>
            <a:endParaRPr lang="en-US"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process begins with a self-assessment and concludes with summative evaluation and rating of impact on student learning. It is also a continuous improvement process in which evidence from the summative evaluation and rating of impact on school</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growth become important sources of information for the principal’s self-assessment and the school’s subsequent goal setting.  </a:t>
            </a:r>
          </a:p>
          <a:p>
            <a:endParaRPr lang="en-US" sz="1200" b="1"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B132CB-2245-5944-91B9-1041EA5C55C4}" type="slidenum">
              <a:rPr lang="en-US" smtClean="0"/>
              <a:t>43</a:t>
            </a:fld>
            <a:endParaRPr lang="en-US" dirty="0"/>
          </a:p>
        </p:txBody>
      </p:sp>
    </p:spTree>
    <p:extLst>
      <p:ext uri="{BB962C8B-B14F-4D97-AF65-F5344CB8AC3E}">
        <p14:creationId xmlns:p14="http://schemas.microsoft.com/office/powerpoint/2010/main" val="31956030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Multiple tools and resources can be accessed</a:t>
            </a:r>
            <a:r>
              <a:rPr lang="en-US" baseline="0" dirty="0" smtClean="0"/>
              <a:t> via this link to the Teacher/Principal Effectiveness website. </a:t>
            </a:r>
            <a:endParaRPr lang="en-US" dirty="0"/>
          </a:p>
        </p:txBody>
      </p:sp>
      <p:sp>
        <p:nvSpPr>
          <p:cNvPr id="4" name="Slide Number Placeholder 3"/>
          <p:cNvSpPr>
            <a:spLocks noGrp="1"/>
          </p:cNvSpPr>
          <p:nvPr>
            <p:ph type="sldNum" sz="quarter" idx="10"/>
          </p:nvPr>
        </p:nvSpPr>
        <p:spPr/>
        <p:txBody>
          <a:bodyPr/>
          <a:lstStyle/>
          <a:p>
            <a:fld id="{C8B132CB-2245-5944-91B9-1041EA5C55C4}" type="slidenum">
              <a:rPr lang="en-US" smtClean="0"/>
              <a:t>44</a:t>
            </a:fld>
            <a:endParaRPr lang="en-US" dirty="0"/>
          </a:p>
        </p:txBody>
      </p:sp>
    </p:spTree>
    <p:extLst>
      <p:ext uri="{BB962C8B-B14F-4D97-AF65-F5344CB8AC3E}">
        <p14:creationId xmlns:p14="http://schemas.microsoft.com/office/powerpoint/2010/main" val="3568513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The</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Commission on Teaching</a:t>
            </a:r>
            <a:r>
              <a:rPr lang="en-US" sz="1200" b="1" kern="1200" baseline="0" dirty="0" smtClean="0">
                <a:solidFill>
                  <a:schemeClr val="tx1"/>
                </a:solidFill>
                <a:effectLst/>
                <a:latin typeface="+mn-lt"/>
                <a:ea typeface="+mn-ea"/>
                <a:cs typeface="+mn-cs"/>
              </a:rPr>
              <a:t> and Learning</a:t>
            </a:r>
            <a:r>
              <a:rPr lang="en-US" sz="1200" b="1" kern="1200" dirty="0" smtClean="0">
                <a:solidFill>
                  <a:schemeClr val="tx1"/>
                </a:solidFill>
                <a:effectLst/>
                <a:latin typeface="+mn-lt"/>
                <a:ea typeface="+mn-ea"/>
                <a:cs typeface="+mn-cs"/>
              </a:rPr>
              <a:t> has developed a recommended method of determining Principal Effectiveness</a:t>
            </a:r>
            <a:r>
              <a:rPr lang="en-US" sz="1200" b="1" kern="1200" baseline="0" dirty="0" smtClean="0">
                <a:solidFill>
                  <a:schemeClr val="tx1"/>
                </a:solidFill>
                <a:effectLst/>
                <a:latin typeface="+mn-lt"/>
                <a:ea typeface="+mn-ea"/>
                <a:cs typeface="+mn-cs"/>
              </a:rPr>
              <a:t> for public school districts. </a:t>
            </a:r>
            <a:endParaRPr lang="en-US" sz="1200" b="1" kern="1200" dirty="0" smtClean="0">
              <a:solidFill>
                <a:schemeClr val="tx1"/>
              </a:solidFill>
              <a:effectLst/>
              <a:latin typeface="+mn-lt"/>
              <a:ea typeface="+mn-ea"/>
              <a:cs typeface="+mn-cs"/>
            </a:endParaRPr>
          </a:p>
          <a:p>
            <a:endParaRPr lang="en-US" sz="1200" b="1" kern="1200" baseline="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Using the recommended model, evaluators </a:t>
            </a:r>
            <a:r>
              <a:rPr lang="en-US" sz="1200" b="1" kern="1200" dirty="0" smtClean="0">
                <a:solidFill>
                  <a:schemeClr val="tx1"/>
                </a:solidFill>
                <a:effectLst/>
                <a:latin typeface="+mn-lt"/>
                <a:ea typeface="+mn-ea"/>
                <a:cs typeface="+mn-cs"/>
              </a:rPr>
              <a:t>should separately </a:t>
            </a:r>
            <a:r>
              <a:rPr lang="en-US" sz="1200" b="1" kern="1200" dirty="0" smtClean="0">
                <a:solidFill>
                  <a:schemeClr val="tx1"/>
                </a:solidFill>
                <a:effectLst/>
                <a:latin typeface="+mn-lt"/>
                <a:ea typeface="+mn-ea"/>
                <a:cs typeface="+mn-cs"/>
              </a:rPr>
              <a:t>determine a Professional Practice Rating using</a:t>
            </a:r>
            <a:r>
              <a:rPr lang="en-US" sz="1200" b="1" kern="1200" baseline="0" dirty="0" smtClean="0">
                <a:solidFill>
                  <a:schemeClr val="tx1"/>
                </a:solidFill>
                <a:effectLst/>
                <a:latin typeface="+mn-lt"/>
                <a:ea typeface="+mn-ea"/>
                <a:cs typeface="+mn-cs"/>
              </a:rPr>
              <a:t> the South Dakota Framework for Effective Principals</a:t>
            </a:r>
            <a:r>
              <a:rPr lang="en-US" sz="1200" b="1" kern="1200" dirty="0" smtClean="0">
                <a:solidFill>
                  <a:schemeClr val="tx1"/>
                </a:solidFill>
                <a:effectLst/>
                <a:latin typeface="+mn-lt"/>
                <a:ea typeface="+mn-ea"/>
                <a:cs typeface="+mn-cs"/>
              </a:rPr>
              <a:t> and a </a:t>
            </a:r>
            <a:r>
              <a:rPr lang="en-US" sz="1200" b="1" kern="1200" dirty="0" smtClean="0">
                <a:solidFill>
                  <a:schemeClr val="tx1"/>
                </a:solidFill>
                <a:effectLst/>
                <a:latin typeface="+mn-lt"/>
                <a:ea typeface="+mn-ea"/>
                <a:cs typeface="+mn-cs"/>
              </a:rPr>
              <a:t>School Growth </a:t>
            </a:r>
            <a:r>
              <a:rPr lang="en-US" sz="1200" b="1" kern="1200" dirty="0" smtClean="0">
                <a:solidFill>
                  <a:schemeClr val="tx1"/>
                </a:solidFill>
                <a:effectLst/>
                <a:latin typeface="+mn-lt"/>
                <a:ea typeface="+mn-ea"/>
                <a:cs typeface="+mn-cs"/>
              </a:rPr>
              <a:t>Rating using Student Learning Objectives</a:t>
            </a:r>
            <a:r>
              <a:rPr lang="en-US" sz="1200" b="1" kern="1200" baseline="0" dirty="0" smtClean="0">
                <a:solidFill>
                  <a:schemeClr val="tx1"/>
                </a:solidFill>
                <a:effectLst/>
                <a:latin typeface="+mn-lt"/>
                <a:ea typeface="+mn-ea"/>
                <a:cs typeface="+mn-cs"/>
              </a:rPr>
              <a:t> and goals based upon state assessment data</a:t>
            </a:r>
            <a:r>
              <a:rPr lang="en-US" sz="1200" b="1" kern="1200" dirty="0" smtClean="0">
                <a:solidFill>
                  <a:schemeClr val="tx1"/>
                </a:solidFill>
                <a:effectLst/>
                <a:latin typeface="+mn-lt"/>
                <a:ea typeface="+mn-ea"/>
                <a:cs typeface="+mn-cs"/>
              </a:rPr>
              <a:t>. The two separate ratings </a:t>
            </a:r>
            <a:r>
              <a:rPr lang="en-US" sz="1200" b="1" kern="1200" dirty="0" smtClean="0">
                <a:solidFill>
                  <a:schemeClr val="tx1"/>
                </a:solidFill>
                <a:effectLst/>
                <a:latin typeface="+mn-lt"/>
                <a:ea typeface="+mn-ea"/>
                <a:cs typeface="+mn-cs"/>
              </a:rPr>
              <a:t>can be combined </a:t>
            </a:r>
            <a:r>
              <a:rPr lang="en-US" sz="1200" b="1" kern="1200" dirty="0" smtClean="0">
                <a:solidFill>
                  <a:schemeClr val="tx1"/>
                </a:solidFill>
                <a:effectLst/>
                <a:latin typeface="+mn-lt"/>
                <a:ea typeface="+mn-ea"/>
                <a:cs typeface="+mn-cs"/>
              </a:rPr>
              <a:t>by using the Summative Rating Matrix, a tool that provides educators the opportunity to exercise professional judgment prior to classifying principal/assistant principal performance into one of the three performance categories:</a:t>
            </a:r>
            <a:r>
              <a:rPr lang="en-US" sz="1200" b="1" kern="1200" baseline="0" dirty="0" smtClean="0">
                <a:solidFill>
                  <a:schemeClr val="tx1"/>
                </a:solidFill>
                <a:effectLst/>
                <a:latin typeface="+mn-lt"/>
                <a:ea typeface="+mn-ea"/>
                <a:cs typeface="+mn-cs"/>
              </a:rPr>
              <a:t> Below Expectations; Meets Expectations; and Above Expectations.</a:t>
            </a:r>
            <a:r>
              <a:rPr lang="en-US" sz="1200" b="1"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 </a:t>
            </a:r>
          </a:p>
          <a:p>
            <a:endParaRPr lang="en-US" sz="1200" b="1" dirty="0" smtClean="0"/>
          </a:p>
          <a:p>
            <a:endParaRPr lang="en-US" dirty="0"/>
          </a:p>
        </p:txBody>
      </p:sp>
      <p:sp>
        <p:nvSpPr>
          <p:cNvPr id="4" name="Slide Number Placeholder 3"/>
          <p:cNvSpPr>
            <a:spLocks noGrp="1"/>
          </p:cNvSpPr>
          <p:nvPr>
            <p:ph type="sldNum" sz="quarter" idx="10"/>
          </p:nvPr>
        </p:nvSpPr>
        <p:spPr/>
        <p:txBody>
          <a:bodyPr/>
          <a:lstStyle/>
          <a:p>
            <a:fld id="{229C3C46-8891-694D-9AEA-EBC62F28D305}" type="slidenum">
              <a:rPr lang="en-US" smtClean="0"/>
              <a:t>5</a:t>
            </a:fld>
            <a:endParaRPr lang="en-US" dirty="0"/>
          </a:p>
        </p:txBody>
      </p:sp>
    </p:spTree>
    <p:extLst>
      <p:ext uri="{BB962C8B-B14F-4D97-AF65-F5344CB8AC3E}">
        <p14:creationId xmlns:p14="http://schemas.microsoft.com/office/powerpoint/2010/main" val="13643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baseline="0" dirty="0" smtClean="0">
                <a:solidFill>
                  <a:schemeClr val="tx1"/>
                </a:solidFill>
                <a:effectLst/>
                <a:latin typeface="+mn-lt"/>
                <a:ea typeface="+mn-ea"/>
                <a:cs typeface="+mn-cs"/>
              </a:rPr>
              <a:t>The Principal Evaluation Workgroup developed a framework to include six domains and 22 performance components.  </a:t>
            </a:r>
          </a:p>
        </p:txBody>
      </p:sp>
      <p:sp>
        <p:nvSpPr>
          <p:cNvPr id="4" name="Slide Number Placeholder 3"/>
          <p:cNvSpPr>
            <a:spLocks noGrp="1"/>
          </p:cNvSpPr>
          <p:nvPr>
            <p:ph type="sldNum" sz="quarter" idx="10"/>
          </p:nvPr>
        </p:nvSpPr>
        <p:spPr/>
        <p:txBody>
          <a:bodyPr/>
          <a:lstStyle/>
          <a:p>
            <a:fld id="{C8B132CB-2245-5944-91B9-1041EA5C55C4}" type="slidenum">
              <a:rPr lang="en-US" smtClean="0"/>
              <a:t>6</a:t>
            </a:fld>
            <a:endParaRPr lang="en-US" dirty="0"/>
          </a:p>
        </p:txBody>
      </p:sp>
    </p:spTree>
    <p:extLst>
      <p:ext uri="{BB962C8B-B14F-4D97-AF65-F5344CB8AC3E}">
        <p14:creationId xmlns:p14="http://schemas.microsoft.com/office/powerpoint/2010/main" val="3195603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a:t>
            </a:r>
            <a:r>
              <a:rPr lang="en-US" b="1" baseline="0" dirty="0" smtClean="0"/>
              <a:t> six domains include Vision and Goals; Instructional Leadership; School Operations and Resources; School, Student, and Staff Safety; School and Community Relationships; and, Ethical and Cultural Leadership. The next six slides include the components within and a summary of each domain.</a:t>
            </a:r>
            <a:endParaRPr lang="en-US" b="1" dirty="0"/>
          </a:p>
        </p:txBody>
      </p:sp>
      <p:sp>
        <p:nvSpPr>
          <p:cNvPr id="4" name="Slide Number Placeholder 3"/>
          <p:cNvSpPr>
            <a:spLocks noGrp="1"/>
          </p:cNvSpPr>
          <p:nvPr>
            <p:ph type="sldNum" sz="quarter" idx="10"/>
          </p:nvPr>
        </p:nvSpPr>
        <p:spPr/>
        <p:txBody>
          <a:bodyPr/>
          <a:lstStyle/>
          <a:p>
            <a:fld id="{229C3C46-8891-694D-9AEA-EBC62F28D305}" type="slidenum">
              <a:rPr lang="en-US" smtClean="0"/>
              <a:t>7</a:t>
            </a:fld>
            <a:endParaRPr lang="en-US" dirty="0"/>
          </a:p>
        </p:txBody>
      </p:sp>
    </p:spTree>
    <p:extLst>
      <p:ext uri="{BB962C8B-B14F-4D97-AF65-F5344CB8AC3E}">
        <p14:creationId xmlns:p14="http://schemas.microsoft.com/office/powerpoint/2010/main" val="3864297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Domain One has two components and can be summarized with two questions: </a:t>
            </a:r>
            <a:r>
              <a:rPr lang="en-US" sz="1200" b="1" i="1" u="none" strike="noStrike" kern="1200" baseline="0" dirty="0" smtClean="0">
                <a:solidFill>
                  <a:schemeClr val="tx1"/>
                </a:solidFill>
                <a:latin typeface="+mn-lt"/>
                <a:ea typeface="+mn-ea"/>
                <a:cs typeface="+mn-cs"/>
              </a:rPr>
              <a:t> Why do we exist?  </a:t>
            </a:r>
            <a:r>
              <a:rPr lang="en-US" sz="1200" b="1" i="0" u="none" strike="noStrike" kern="1200" baseline="0" dirty="0" smtClean="0">
                <a:solidFill>
                  <a:schemeClr val="tx1"/>
                </a:solidFill>
                <a:latin typeface="+mn-lt"/>
                <a:ea typeface="+mn-ea"/>
                <a:cs typeface="+mn-cs"/>
              </a:rPr>
              <a:t>And, if we are able to answer that first question, then have we asked ourselves</a:t>
            </a:r>
            <a:r>
              <a:rPr lang="en-US" sz="1200" b="1" i="1" u="none" strike="noStrike" kern="1200" baseline="0" dirty="0" smtClean="0">
                <a:solidFill>
                  <a:schemeClr val="tx1"/>
                </a:solidFill>
                <a:latin typeface="+mn-lt"/>
                <a:ea typeface="+mn-ea"/>
                <a:cs typeface="+mn-cs"/>
              </a:rPr>
              <a:t>:</a:t>
            </a:r>
            <a:r>
              <a:rPr lang="en-US" sz="1200" b="1" i="0" u="none" strike="noStrike" kern="1200" baseline="0" dirty="0" smtClean="0">
                <a:solidFill>
                  <a:schemeClr val="tx1"/>
                </a:solidFill>
                <a:latin typeface="+mn-lt"/>
                <a:ea typeface="+mn-ea"/>
                <a:cs typeface="+mn-cs"/>
              </a:rPr>
              <a:t> </a:t>
            </a:r>
            <a:r>
              <a:rPr lang="en-US" sz="1200" b="1" i="1" u="none" strike="noStrike" kern="1200" baseline="0" dirty="0" smtClean="0">
                <a:solidFill>
                  <a:schemeClr val="tx1"/>
                </a:solidFill>
                <a:latin typeface="+mn-lt"/>
                <a:ea typeface="+mn-ea"/>
                <a:cs typeface="+mn-cs"/>
              </a:rPr>
              <a:t>What must our school become to accomplish our purpose?  </a:t>
            </a:r>
            <a:r>
              <a:rPr lang="en-US" sz="1200" b="1" i="0" u="none" strike="noStrike" kern="1200" baseline="0" dirty="0" smtClean="0">
                <a:solidFill>
                  <a:schemeClr val="tx1"/>
                </a:solidFill>
                <a:latin typeface="+mn-lt"/>
                <a:ea typeface="+mn-ea"/>
                <a:cs typeface="+mn-cs"/>
              </a:rPr>
              <a:t>To that end, e</a:t>
            </a:r>
            <a:r>
              <a:rPr lang="en-US" b="1" dirty="0" smtClean="0"/>
              <a:t>ffective</a:t>
            </a:r>
            <a:r>
              <a:rPr lang="en-US" b="1" baseline="0" dirty="0" smtClean="0"/>
              <a:t> principals/assistant principals develop and implement goals, objectives, and strategies to achieve a shared vision for school and student success. They also review and monitor the school’s vision, mission, goals, and school improvement plans to ensure high expectations for student learning and continuous school improvement.</a:t>
            </a:r>
            <a:endParaRPr lang="en-US" b="1" dirty="0"/>
          </a:p>
        </p:txBody>
      </p:sp>
      <p:sp>
        <p:nvSpPr>
          <p:cNvPr id="4" name="Slide Number Placeholder 3"/>
          <p:cNvSpPr>
            <a:spLocks noGrp="1"/>
          </p:cNvSpPr>
          <p:nvPr>
            <p:ph type="sldNum" sz="quarter" idx="10"/>
          </p:nvPr>
        </p:nvSpPr>
        <p:spPr/>
        <p:txBody>
          <a:bodyPr/>
          <a:lstStyle/>
          <a:p>
            <a:fld id="{C8B132CB-2245-5944-91B9-1041EA5C55C4}" type="slidenum">
              <a:rPr lang="en-US" smtClean="0"/>
              <a:t>8</a:t>
            </a:fld>
            <a:endParaRPr lang="en-US" dirty="0"/>
          </a:p>
        </p:txBody>
      </p:sp>
    </p:spTree>
    <p:extLst>
      <p:ext uri="{BB962C8B-B14F-4D97-AF65-F5344CB8AC3E}">
        <p14:creationId xmlns:p14="http://schemas.microsoft.com/office/powerpoint/2010/main" val="4253214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Setting</a:t>
            </a:r>
            <a:r>
              <a:rPr lang="en-US" sz="1200" b="1" kern="1200" baseline="0" dirty="0" smtClean="0">
                <a:solidFill>
                  <a:schemeClr val="tx1"/>
                </a:solidFill>
                <a:effectLst/>
                <a:latin typeface="+mn-lt"/>
                <a:ea typeface="+mn-ea"/>
                <a:cs typeface="+mn-cs"/>
              </a:rPr>
              <a:t> the vision, mission, and goals are just the beginning of the whole leadership process. True i</a:t>
            </a:r>
            <a:r>
              <a:rPr lang="en-US" sz="1200" b="1" kern="1200" dirty="0" smtClean="0">
                <a:solidFill>
                  <a:schemeClr val="tx1"/>
                </a:solidFill>
                <a:effectLst/>
                <a:latin typeface="+mn-lt"/>
                <a:ea typeface="+mn-ea"/>
                <a:cs typeface="+mn-cs"/>
              </a:rPr>
              <a:t>nstructional leadership requires deeper involvement in the core business of schooling, which is teaching and learning.  Principals/assistant principals as instructional leaders are required to ensure students receive the most effective instruction from their teachers to learn and apply the knowledge and skills articulated in the approved curriculum – one informed by state content standards and district learning priorities.  An effective instructional leader possesses knowledge and uses skills to make a positive impact on curriculum design, instructional practice, and assessment development and use</a:t>
            </a:r>
          </a:p>
          <a:p>
            <a:r>
              <a:rPr lang="en-US" sz="1200" b="1" kern="1200" dirty="0" smtClean="0">
                <a:solidFill>
                  <a:schemeClr val="tx1"/>
                </a:solidFill>
                <a:effectLst/>
                <a:latin typeface="+mn-lt"/>
                <a:ea typeface="+mn-ea"/>
                <a:cs typeface="+mn-cs"/>
              </a:rPr>
              <a:t> </a:t>
            </a:r>
          </a:p>
          <a:p>
            <a:endParaRPr lang="en-US" b="1" dirty="0"/>
          </a:p>
        </p:txBody>
      </p:sp>
      <p:sp>
        <p:nvSpPr>
          <p:cNvPr id="4" name="Slide Number Placeholder 3"/>
          <p:cNvSpPr>
            <a:spLocks noGrp="1"/>
          </p:cNvSpPr>
          <p:nvPr>
            <p:ph type="sldNum" sz="quarter" idx="10"/>
          </p:nvPr>
        </p:nvSpPr>
        <p:spPr/>
        <p:txBody>
          <a:bodyPr/>
          <a:lstStyle/>
          <a:p>
            <a:fld id="{C8B132CB-2245-5944-91B9-1041EA5C55C4}" type="slidenum">
              <a:rPr lang="en-US" smtClean="0"/>
              <a:t>9</a:t>
            </a:fld>
            <a:endParaRPr lang="en-US" dirty="0"/>
          </a:p>
        </p:txBody>
      </p:sp>
    </p:spTree>
    <p:extLst>
      <p:ext uri="{BB962C8B-B14F-4D97-AF65-F5344CB8AC3E}">
        <p14:creationId xmlns:p14="http://schemas.microsoft.com/office/powerpoint/2010/main" val="4253214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D799C14-4F88-9540-B85F-76631E76626A}" type="datetimeFigureOut">
              <a:rPr lang="en-US" smtClean="0"/>
              <a:t>01/02/2018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556811-2E11-0748-87A7-1698314EB145}" type="slidenum">
              <a:rPr lang="en-US" smtClean="0"/>
              <a:t>‹#›</a:t>
            </a:fld>
            <a:endParaRPr lang="en-US" dirty="0"/>
          </a:p>
        </p:txBody>
      </p:sp>
    </p:spTree>
    <p:extLst>
      <p:ext uri="{BB962C8B-B14F-4D97-AF65-F5344CB8AC3E}">
        <p14:creationId xmlns:p14="http://schemas.microsoft.com/office/powerpoint/2010/main" val="1751761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799C14-4F88-9540-B85F-76631E76626A}" type="datetimeFigureOut">
              <a:rPr lang="en-US" smtClean="0"/>
              <a:t>01/02/2018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556811-2E11-0748-87A7-1698314EB145}" type="slidenum">
              <a:rPr lang="en-US" smtClean="0"/>
              <a:t>‹#›</a:t>
            </a:fld>
            <a:endParaRPr lang="en-US" dirty="0"/>
          </a:p>
        </p:txBody>
      </p:sp>
    </p:spTree>
    <p:extLst>
      <p:ext uri="{BB962C8B-B14F-4D97-AF65-F5344CB8AC3E}">
        <p14:creationId xmlns:p14="http://schemas.microsoft.com/office/powerpoint/2010/main" val="1856956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799C14-4F88-9540-B85F-76631E76626A}" type="datetimeFigureOut">
              <a:rPr lang="en-US" smtClean="0"/>
              <a:t>01/02/2018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556811-2E11-0748-87A7-1698314EB145}" type="slidenum">
              <a:rPr lang="en-US" smtClean="0"/>
              <a:t>‹#›</a:t>
            </a:fld>
            <a:endParaRPr lang="en-US" dirty="0"/>
          </a:p>
        </p:txBody>
      </p:sp>
    </p:spTree>
    <p:extLst>
      <p:ext uri="{BB962C8B-B14F-4D97-AF65-F5344CB8AC3E}">
        <p14:creationId xmlns:p14="http://schemas.microsoft.com/office/powerpoint/2010/main" val="1909545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2D629D-FE45-FB43-912D-335B57F59E00}" type="datetimeFigureOut">
              <a:rPr lang="en-US" smtClean="0"/>
              <a:t>01/02/2018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731061-E1B1-4157-B1A7-F539F0F936C1}" type="slidenum">
              <a:rPr lang="en-US" smtClean="0"/>
              <a:t>‹#›</a:t>
            </a:fld>
            <a:endParaRPr lang="en-US"/>
          </a:p>
        </p:txBody>
      </p:sp>
    </p:spTree>
    <p:extLst>
      <p:ext uri="{BB962C8B-B14F-4D97-AF65-F5344CB8AC3E}">
        <p14:creationId xmlns:p14="http://schemas.microsoft.com/office/powerpoint/2010/main" val="42486128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2D629D-FE45-FB43-912D-335B57F59E00}" type="datetimeFigureOut">
              <a:rPr lang="en-US" smtClean="0"/>
              <a:t>01/02/2018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731061-E1B1-4157-B1A7-F539F0F936C1}" type="slidenum">
              <a:rPr lang="en-US" smtClean="0"/>
              <a:t>‹#›</a:t>
            </a:fld>
            <a:endParaRPr lang="en-US"/>
          </a:p>
        </p:txBody>
      </p:sp>
    </p:spTree>
    <p:extLst>
      <p:ext uri="{BB962C8B-B14F-4D97-AF65-F5344CB8AC3E}">
        <p14:creationId xmlns:p14="http://schemas.microsoft.com/office/powerpoint/2010/main" val="2262159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2D629D-FE45-FB43-912D-335B57F59E00}" type="datetimeFigureOut">
              <a:rPr lang="en-US" smtClean="0"/>
              <a:t>01/02/2018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10FB6B-23D8-2747-AD07-47F9BAFACCA4}" type="slidenum">
              <a:rPr lang="en-US" smtClean="0"/>
              <a:t>‹#›</a:t>
            </a:fld>
            <a:endParaRPr lang="en-US" dirty="0"/>
          </a:p>
        </p:txBody>
      </p:sp>
    </p:spTree>
    <p:extLst>
      <p:ext uri="{BB962C8B-B14F-4D97-AF65-F5344CB8AC3E}">
        <p14:creationId xmlns:p14="http://schemas.microsoft.com/office/powerpoint/2010/main" val="12203714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2D629D-FE45-FB43-912D-335B57F59E00}" type="datetimeFigureOut">
              <a:rPr lang="en-US" smtClean="0"/>
              <a:t>01/02/2018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A10FB6B-23D8-2747-AD07-47F9BAFACCA4}" type="slidenum">
              <a:rPr lang="en-US" smtClean="0"/>
              <a:t>‹#›</a:t>
            </a:fld>
            <a:endParaRPr lang="en-US" dirty="0"/>
          </a:p>
        </p:txBody>
      </p:sp>
    </p:spTree>
    <p:extLst>
      <p:ext uri="{BB962C8B-B14F-4D97-AF65-F5344CB8AC3E}">
        <p14:creationId xmlns:p14="http://schemas.microsoft.com/office/powerpoint/2010/main" val="16179000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2D629D-FE45-FB43-912D-335B57F59E00}" type="datetimeFigureOut">
              <a:rPr lang="en-US" smtClean="0"/>
              <a:t>01/02/2018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A10FB6B-23D8-2747-AD07-47F9BAFACCA4}" type="slidenum">
              <a:rPr lang="en-US" smtClean="0"/>
              <a:t>‹#›</a:t>
            </a:fld>
            <a:endParaRPr lang="en-US" dirty="0"/>
          </a:p>
        </p:txBody>
      </p:sp>
    </p:spTree>
    <p:extLst>
      <p:ext uri="{BB962C8B-B14F-4D97-AF65-F5344CB8AC3E}">
        <p14:creationId xmlns:p14="http://schemas.microsoft.com/office/powerpoint/2010/main" val="22728145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2D629D-FE45-FB43-912D-335B57F59E00}" type="datetimeFigureOut">
              <a:rPr lang="en-US" smtClean="0"/>
              <a:t>01/02/2018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A10FB6B-23D8-2747-AD07-47F9BAFACCA4}" type="slidenum">
              <a:rPr lang="en-US" smtClean="0"/>
              <a:t>‹#›</a:t>
            </a:fld>
            <a:endParaRPr lang="en-US" dirty="0"/>
          </a:p>
        </p:txBody>
      </p:sp>
    </p:spTree>
    <p:extLst>
      <p:ext uri="{BB962C8B-B14F-4D97-AF65-F5344CB8AC3E}">
        <p14:creationId xmlns:p14="http://schemas.microsoft.com/office/powerpoint/2010/main" val="1196379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2D629D-FE45-FB43-912D-335B57F59E00}" type="datetimeFigureOut">
              <a:rPr lang="en-US" smtClean="0"/>
              <a:t>01/02/2018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A10FB6B-23D8-2747-AD07-47F9BAFACCA4}" type="slidenum">
              <a:rPr lang="en-US" smtClean="0"/>
              <a:t>‹#›</a:t>
            </a:fld>
            <a:endParaRPr lang="en-US" dirty="0"/>
          </a:p>
        </p:txBody>
      </p:sp>
    </p:spTree>
    <p:extLst>
      <p:ext uri="{BB962C8B-B14F-4D97-AF65-F5344CB8AC3E}">
        <p14:creationId xmlns:p14="http://schemas.microsoft.com/office/powerpoint/2010/main" val="31422188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2D629D-FE45-FB43-912D-335B57F59E00}" type="datetimeFigureOut">
              <a:rPr lang="en-US" smtClean="0"/>
              <a:t>01/02/2018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A731061-E1B1-4157-B1A7-F539F0F936C1}" type="slidenum">
              <a:rPr lang="en-US" smtClean="0"/>
              <a:t>‹#›</a:t>
            </a:fld>
            <a:endParaRPr lang="en-US"/>
          </a:p>
        </p:txBody>
      </p:sp>
    </p:spTree>
    <p:extLst>
      <p:ext uri="{BB962C8B-B14F-4D97-AF65-F5344CB8AC3E}">
        <p14:creationId xmlns:p14="http://schemas.microsoft.com/office/powerpoint/2010/main" val="217923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799C14-4F88-9540-B85F-76631E76626A}" type="datetimeFigureOut">
              <a:rPr lang="en-US" smtClean="0"/>
              <a:t>01/02/2018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556811-2E11-0748-87A7-1698314EB145}" type="slidenum">
              <a:rPr lang="en-US" smtClean="0"/>
              <a:t>‹#›</a:t>
            </a:fld>
            <a:endParaRPr lang="en-US" dirty="0"/>
          </a:p>
        </p:txBody>
      </p:sp>
    </p:spTree>
    <p:extLst>
      <p:ext uri="{BB962C8B-B14F-4D97-AF65-F5344CB8AC3E}">
        <p14:creationId xmlns:p14="http://schemas.microsoft.com/office/powerpoint/2010/main" val="19604135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2D629D-FE45-FB43-912D-335B57F59E00}" type="datetimeFigureOut">
              <a:rPr lang="en-US" smtClean="0"/>
              <a:t>01/02/2018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A10FB6B-23D8-2747-AD07-47F9BAFACCA4}" type="slidenum">
              <a:rPr lang="en-US" smtClean="0"/>
              <a:t>‹#›</a:t>
            </a:fld>
            <a:endParaRPr lang="en-US" dirty="0"/>
          </a:p>
        </p:txBody>
      </p:sp>
    </p:spTree>
    <p:extLst>
      <p:ext uri="{BB962C8B-B14F-4D97-AF65-F5344CB8AC3E}">
        <p14:creationId xmlns:p14="http://schemas.microsoft.com/office/powerpoint/2010/main" val="40404478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2D629D-FE45-FB43-912D-335B57F59E00}" type="datetimeFigureOut">
              <a:rPr lang="en-US" smtClean="0"/>
              <a:t>01/02/2018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731061-E1B1-4157-B1A7-F539F0F936C1}" type="slidenum">
              <a:rPr lang="en-US" smtClean="0"/>
              <a:t>‹#›</a:t>
            </a:fld>
            <a:endParaRPr lang="en-US"/>
          </a:p>
        </p:txBody>
      </p:sp>
    </p:spTree>
    <p:extLst>
      <p:ext uri="{BB962C8B-B14F-4D97-AF65-F5344CB8AC3E}">
        <p14:creationId xmlns:p14="http://schemas.microsoft.com/office/powerpoint/2010/main" val="39492555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2D629D-FE45-FB43-912D-335B57F59E00}" type="datetimeFigureOut">
              <a:rPr lang="en-US" smtClean="0"/>
              <a:t>01/02/2018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10FB6B-23D8-2747-AD07-47F9BAFACCA4}" type="slidenum">
              <a:rPr lang="en-US" smtClean="0"/>
              <a:t>‹#›</a:t>
            </a:fld>
            <a:endParaRPr lang="en-US" dirty="0"/>
          </a:p>
        </p:txBody>
      </p:sp>
    </p:spTree>
    <p:extLst>
      <p:ext uri="{BB962C8B-B14F-4D97-AF65-F5344CB8AC3E}">
        <p14:creationId xmlns:p14="http://schemas.microsoft.com/office/powerpoint/2010/main" val="2818281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799C14-4F88-9540-B85F-76631E76626A}" type="datetimeFigureOut">
              <a:rPr lang="en-US" smtClean="0"/>
              <a:t>01/02/2018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556811-2E11-0748-87A7-1698314EB145}" type="slidenum">
              <a:rPr lang="en-US" smtClean="0"/>
              <a:t>‹#›</a:t>
            </a:fld>
            <a:endParaRPr lang="en-US" dirty="0"/>
          </a:p>
        </p:txBody>
      </p:sp>
    </p:spTree>
    <p:extLst>
      <p:ext uri="{BB962C8B-B14F-4D97-AF65-F5344CB8AC3E}">
        <p14:creationId xmlns:p14="http://schemas.microsoft.com/office/powerpoint/2010/main" val="3998814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799C14-4F88-9540-B85F-76631E76626A}" type="datetimeFigureOut">
              <a:rPr lang="en-US" smtClean="0"/>
              <a:t>01/02/2018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E556811-2E11-0748-87A7-1698314EB145}" type="slidenum">
              <a:rPr lang="en-US" smtClean="0"/>
              <a:t>‹#›</a:t>
            </a:fld>
            <a:endParaRPr lang="en-US" dirty="0"/>
          </a:p>
        </p:txBody>
      </p:sp>
    </p:spTree>
    <p:extLst>
      <p:ext uri="{BB962C8B-B14F-4D97-AF65-F5344CB8AC3E}">
        <p14:creationId xmlns:p14="http://schemas.microsoft.com/office/powerpoint/2010/main" val="1516299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799C14-4F88-9540-B85F-76631E76626A}" type="datetimeFigureOut">
              <a:rPr lang="en-US" smtClean="0"/>
              <a:t>01/02/2018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E556811-2E11-0748-87A7-1698314EB145}" type="slidenum">
              <a:rPr lang="en-US" smtClean="0"/>
              <a:t>‹#›</a:t>
            </a:fld>
            <a:endParaRPr lang="en-US" dirty="0"/>
          </a:p>
        </p:txBody>
      </p:sp>
    </p:spTree>
    <p:extLst>
      <p:ext uri="{BB962C8B-B14F-4D97-AF65-F5344CB8AC3E}">
        <p14:creationId xmlns:p14="http://schemas.microsoft.com/office/powerpoint/2010/main" val="593287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799C14-4F88-9540-B85F-76631E76626A}" type="datetimeFigureOut">
              <a:rPr lang="en-US" smtClean="0"/>
              <a:t>01/02/2018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E556811-2E11-0748-87A7-1698314EB145}" type="slidenum">
              <a:rPr lang="en-US" smtClean="0"/>
              <a:t>‹#›</a:t>
            </a:fld>
            <a:endParaRPr lang="en-US" dirty="0"/>
          </a:p>
        </p:txBody>
      </p:sp>
    </p:spTree>
    <p:extLst>
      <p:ext uri="{BB962C8B-B14F-4D97-AF65-F5344CB8AC3E}">
        <p14:creationId xmlns:p14="http://schemas.microsoft.com/office/powerpoint/2010/main" val="2547017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799C14-4F88-9540-B85F-76631E76626A}" type="datetimeFigureOut">
              <a:rPr lang="en-US" smtClean="0"/>
              <a:t>01/02/2018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E556811-2E11-0748-87A7-1698314EB145}" type="slidenum">
              <a:rPr lang="en-US" smtClean="0"/>
              <a:t>‹#›</a:t>
            </a:fld>
            <a:endParaRPr lang="en-US" dirty="0"/>
          </a:p>
        </p:txBody>
      </p:sp>
    </p:spTree>
    <p:extLst>
      <p:ext uri="{BB962C8B-B14F-4D97-AF65-F5344CB8AC3E}">
        <p14:creationId xmlns:p14="http://schemas.microsoft.com/office/powerpoint/2010/main" val="3005964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799C14-4F88-9540-B85F-76631E76626A}" type="datetimeFigureOut">
              <a:rPr lang="en-US" smtClean="0"/>
              <a:t>01/02/2018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E556811-2E11-0748-87A7-1698314EB145}" type="slidenum">
              <a:rPr lang="en-US" smtClean="0"/>
              <a:t>‹#›</a:t>
            </a:fld>
            <a:endParaRPr lang="en-US" dirty="0"/>
          </a:p>
        </p:txBody>
      </p:sp>
    </p:spTree>
    <p:extLst>
      <p:ext uri="{BB962C8B-B14F-4D97-AF65-F5344CB8AC3E}">
        <p14:creationId xmlns:p14="http://schemas.microsoft.com/office/powerpoint/2010/main" val="715692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799C14-4F88-9540-B85F-76631E76626A}" type="datetimeFigureOut">
              <a:rPr lang="en-US" smtClean="0"/>
              <a:t>01/02/2018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E556811-2E11-0748-87A7-1698314EB145}" type="slidenum">
              <a:rPr lang="en-US" smtClean="0"/>
              <a:t>‹#›</a:t>
            </a:fld>
            <a:endParaRPr lang="en-US" dirty="0"/>
          </a:p>
        </p:txBody>
      </p:sp>
    </p:spTree>
    <p:extLst>
      <p:ext uri="{BB962C8B-B14F-4D97-AF65-F5344CB8AC3E}">
        <p14:creationId xmlns:p14="http://schemas.microsoft.com/office/powerpoint/2010/main" val="2959005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ti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799C14-4F88-9540-B85F-76631E76626A}" type="datetimeFigureOut">
              <a:rPr lang="en-US" smtClean="0"/>
              <a:t>01/02/2018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556811-2E11-0748-87A7-1698314EB145}" type="slidenum">
              <a:rPr lang="en-US" smtClean="0"/>
              <a:t>‹#›</a:t>
            </a:fld>
            <a:endParaRPr lang="en-US" dirty="0"/>
          </a:p>
        </p:txBody>
      </p:sp>
    </p:spTree>
    <p:extLst>
      <p:ext uri="{BB962C8B-B14F-4D97-AF65-F5344CB8AC3E}">
        <p14:creationId xmlns:p14="http://schemas.microsoft.com/office/powerpoint/2010/main" val="1578616213"/>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2D629D-FE45-FB43-912D-335B57F59E00}" type="datetimeFigureOut">
              <a:rPr lang="en-US" smtClean="0"/>
              <a:t>01/02/2018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731061-E1B1-4157-B1A7-F539F0F936C1}" type="slidenum">
              <a:rPr lang="en-US" smtClean="0"/>
              <a:t>‹#›</a:t>
            </a:fld>
            <a:endParaRPr lang="en-US"/>
          </a:p>
        </p:txBody>
      </p:sp>
    </p:spTree>
    <p:extLst>
      <p:ext uri="{BB962C8B-B14F-4D97-AF65-F5344CB8AC3E}">
        <p14:creationId xmlns:p14="http://schemas.microsoft.com/office/powerpoint/2010/main" val="318295618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hemeOverride" Target="../theme/themeOverride1.xml"/><Relationship Id="rId4" Type="http://schemas.openxmlformats.org/officeDocument/2006/relationships/image" Target="../media/image1.tif"/></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notesSlide" Target="../notesSlides/notesSlide10.xml"/><Relationship Id="rId7" Type="http://schemas.openxmlformats.org/officeDocument/2006/relationships/diagramQuickStyle" Target="../diagrams/quickStyle4.xml"/><Relationship Id="rId2" Type="http://schemas.openxmlformats.org/officeDocument/2006/relationships/slideLayout" Target="../slideLayouts/slideLayout18.xml"/><Relationship Id="rId1" Type="http://schemas.openxmlformats.org/officeDocument/2006/relationships/themeOverride" Target="../theme/themeOverride9.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1.tif"/><Relationship Id="rId9" Type="http://schemas.microsoft.com/office/2007/relationships/diagramDrawing" Target="../diagrams/drawing4.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notesSlide" Target="../notesSlides/notesSlide11.xml"/><Relationship Id="rId7" Type="http://schemas.openxmlformats.org/officeDocument/2006/relationships/diagramQuickStyle" Target="../diagrams/quickStyle5.xml"/><Relationship Id="rId2" Type="http://schemas.openxmlformats.org/officeDocument/2006/relationships/slideLayout" Target="../slideLayouts/slideLayout18.xml"/><Relationship Id="rId1" Type="http://schemas.openxmlformats.org/officeDocument/2006/relationships/themeOverride" Target="../theme/themeOverride10.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1.tif"/><Relationship Id="rId9" Type="http://schemas.microsoft.com/office/2007/relationships/diagramDrawing" Target="../diagrams/drawing5.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notesSlide" Target="../notesSlides/notesSlide12.xml"/><Relationship Id="rId7" Type="http://schemas.openxmlformats.org/officeDocument/2006/relationships/diagramQuickStyle" Target="../diagrams/quickStyle6.xml"/><Relationship Id="rId2" Type="http://schemas.openxmlformats.org/officeDocument/2006/relationships/slideLayout" Target="../slideLayouts/slideLayout18.xml"/><Relationship Id="rId1" Type="http://schemas.openxmlformats.org/officeDocument/2006/relationships/themeOverride" Target="../theme/themeOverride11.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1.tif"/><Relationship Id="rId9" Type="http://schemas.microsoft.com/office/2007/relationships/diagramDrawing" Target="../diagrams/drawing6.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notesSlide" Target="../notesSlides/notesSlide13.xml"/><Relationship Id="rId7" Type="http://schemas.openxmlformats.org/officeDocument/2006/relationships/diagramQuickStyle" Target="../diagrams/quickStyle7.xml"/><Relationship Id="rId2" Type="http://schemas.openxmlformats.org/officeDocument/2006/relationships/slideLayout" Target="../slideLayouts/slideLayout18.xml"/><Relationship Id="rId1" Type="http://schemas.openxmlformats.org/officeDocument/2006/relationships/themeOverride" Target="../theme/themeOverride12.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1.tif"/><Relationship Id="rId9" Type="http://schemas.microsoft.com/office/2007/relationships/diagramDrawing" Target="../diagrams/drawing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themeOverride" Target="../theme/themeOverride13.xml"/><Relationship Id="rId4" Type="http://schemas.openxmlformats.org/officeDocument/2006/relationships/image" Target="../media/image1.tif"/></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notesSlide" Target="../notesSlides/notesSlide15.xml"/><Relationship Id="rId7" Type="http://schemas.openxmlformats.org/officeDocument/2006/relationships/diagramQuickStyle" Target="../diagrams/quickStyle8.xml"/><Relationship Id="rId2" Type="http://schemas.openxmlformats.org/officeDocument/2006/relationships/slideLayout" Target="../slideLayouts/slideLayout18.xml"/><Relationship Id="rId1" Type="http://schemas.openxmlformats.org/officeDocument/2006/relationships/themeOverride" Target="../theme/themeOverride14.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1.tif"/><Relationship Id="rId9" Type="http://schemas.microsoft.com/office/2007/relationships/diagramDrawing" Target="../diagrams/drawing8.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notesSlide" Target="../notesSlides/notesSlide16.xml"/><Relationship Id="rId7" Type="http://schemas.openxmlformats.org/officeDocument/2006/relationships/diagramQuickStyle" Target="../diagrams/quickStyle9.xml"/><Relationship Id="rId2" Type="http://schemas.openxmlformats.org/officeDocument/2006/relationships/slideLayout" Target="../slideLayouts/slideLayout18.xml"/><Relationship Id="rId1" Type="http://schemas.openxmlformats.org/officeDocument/2006/relationships/themeOverride" Target="../theme/themeOverride15.x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image" Target="../media/image1.tif"/><Relationship Id="rId9" Type="http://schemas.microsoft.com/office/2007/relationships/diagramDrawing" Target="../diagrams/drawing9.xml"/></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notesSlide" Target="../notesSlides/notesSlide17.xml"/><Relationship Id="rId7" Type="http://schemas.openxmlformats.org/officeDocument/2006/relationships/diagramQuickStyle" Target="../diagrams/quickStyle10.xml"/><Relationship Id="rId2" Type="http://schemas.openxmlformats.org/officeDocument/2006/relationships/slideLayout" Target="../slideLayouts/slideLayout18.xml"/><Relationship Id="rId1" Type="http://schemas.openxmlformats.org/officeDocument/2006/relationships/themeOverride" Target="../theme/themeOverride16.xml"/><Relationship Id="rId6" Type="http://schemas.openxmlformats.org/officeDocument/2006/relationships/diagramLayout" Target="../diagrams/layout10.xml"/><Relationship Id="rId5" Type="http://schemas.openxmlformats.org/officeDocument/2006/relationships/diagramData" Target="../diagrams/data10.xml"/><Relationship Id="rId4" Type="http://schemas.openxmlformats.org/officeDocument/2006/relationships/image" Target="../media/image1.tif"/><Relationship Id="rId9" Type="http://schemas.microsoft.com/office/2007/relationships/diagramDrawing" Target="../diagrams/drawing10.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8.xml"/><Relationship Id="rId1" Type="http://schemas.openxmlformats.org/officeDocument/2006/relationships/themeOverride" Target="../theme/themeOverride17.xml"/><Relationship Id="rId4" Type="http://schemas.openxmlformats.org/officeDocument/2006/relationships/image" Target="../media/image1.tif"/></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4.png"/><Relationship Id="rId2" Type="http://schemas.openxmlformats.org/officeDocument/2006/relationships/vmlDrawing" Target="../drawings/vmlDrawing1.vml"/><Relationship Id="rId1" Type="http://schemas.openxmlformats.org/officeDocument/2006/relationships/themeOverride" Target="../theme/themeOverride18.xml"/><Relationship Id="rId6" Type="http://schemas.openxmlformats.org/officeDocument/2006/relationships/package" Target="../embeddings/Microsoft_Word_Document1.docx"/><Relationship Id="rId5" Type="http://schemas.openxmlformats.org/officeDocument/2006/relationships/image" Target="../media/image1.tif"/><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themeOverride" Target="../theme/themeOverride2.xml"/><Relationship Id="rId4" Type="http://schemas.openxmlformats.org/officeDocument/2006/relationships/image" Target="../media/image1.tif"/></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5.emf"/><Relationship Id="rId2" Type="http://schemas.openxmlformats.org/officeDocument/2006/relationships/vmlDrawing" Target="../drawings/vmlDrawing2.vml"/><Relationship Id="rId1" Type="http://schemas.openxmlformats.org/officeDocument/2006/relationships/themeOverride" Target="../theme/themeOverride19.xml"/><Relationship Id="rId6" Type="http://schemas.openxmlformats.org/officeDocument/2006/relationships/package" Target="../embeddings/Microsoft_Word_Document2.docx"/><Relationship Id="rId5" Type="http://schemas.openxmlformats.org/officeDocument/2006/relationships/image" Target="../media/image1.tif"/><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8.xml"/><Relationship Id="rId7" Type="http://schemas.openxmlformats.org/officeDocument/2006/relationships/package" Target="../embeddings/Microsoft_Word_Document3.docx"/><Relationship Id="rId2" Type="http://schemas.openxmlformats.org/officeDocument/2006/relationships/vmlDrawing" Target="../drawings/vmlDrawing3.vml"/><Relationship Id="rId1" Type="http://schemas.openxmlformats.org/officeDocument/2006/relationships/themeOverride" Target="../theme/themeOverride20.xml"/><Relationship Id="rId6" Type="http://schemas.openxmlformats.org/officeDocument/2006/relationships/hyperlink" Target="http://doe.sd.gov/secretary/PEaspx" TargetMode="External"/><Relationship Id="rId5" Type="http://schemas.openxmlformats.org/officeDocument/2006/relationships/image" Target="../media/image1.tif"/><Relationship Id="rId4" Type="http://schemas.openxmlformats.org/officeDocument/2006/relationships/notesSlide" Target="../notesSlides/notesSlide21.xml"/><Relationship Id="rId9" Type="http://schemas.openxmlformats.org/officeDocument/2006/relationships/hyperlink" Target="http://doe.sd.gov/secretary/PE.aspx" TargetMode="Externa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7.png"/><Relationship Id="rId2" Type="http://schemas.openxmlformats.org/officeDocument/2006/relationships/vmlDrawing" Target="../drawings/vmlDrawing4.vml"/><Relationship Id="rId1" Type="http://schemas.openxmlformats.org/officeDocument/2006/relationships/themeOverride" Target="../theme/themeOverride21.xml"/><Relationship Id="rId6" Type="http://schemas.openxmlformats.org/officeDocument/2006/relationships/package" Target="../embeddings/Microsoft_Word_Document4.docx"/><Relationship Id="rId5" Type="http://schemas.openxmlformats.org/officeDocument/2006/relationships/image" Target="../media/image1.tif"/><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8" Type="http://schemas.openxmlformats.org/officeDocument/2006/relationships/package" Target="../embeddings/Microsoft_Word_Document5.docx"/><Relationship Id="rId3" Type="http://schemas.openxmlformats.org/officeDocument/2006/relationships/slideLayout" Target="../slideLayouts/slideLayout18.xml"/><Relationship Id="rId7" Type="http://schemas.openxmlformats.org/officeDocument/2006/relationships/hyperlink" Target="http://doe.sd.gov/secretary/PE.aspx" TargetMode="External"/><Relationship Id="rId2" Type="http://schemas.openxmlformats.org/officeDocument/2006/relationships/vmlDrawing" Target="../drawings/vmlDrawing5.vml"/><Relationship Id="rId1" Type="http://schemas.openxmlformats.org/officeDocument/2006/relationships/themeOverride" Target="../theme/themeOverride22.xml"/><Relationship Id="rId6" Type="http://schemas.openxmlformats.org/officeDocument/2006/relationships/hyperlink" Target="http://doe.sd.gov/secretary/PEaspx" TargetMode="External"/><Relationship Id="rId5" Type="http://schemas.openxmlformats.org/officeDocument/2006/relationships/image" Target="../media/image1.tif"/><Relationship Id="rId4" Type="http://schemas.openxmlformats.org/officeDocument/2006/relationships/notesSlide" Target="../notesSlides/notesSlide23.xml"/><Relationship Id="rId9"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2.xml"/><Relationship Id="rId1" Type="http://schemas.openxmlformats.org/officeDocument/2006/relationships/themeOverride" Target="../theme/themeOverride23.xml"/><Relationship Id="rId4" Type="http://schemas.openxmlformats.org/officeDocument/2006/relationships/image" Target="../media/image1.tif"/></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8.xml"/><Relationship Id="rId1" Type="http://schemas.openxmlformats.org/officeDocument/2006/relationships/themeOverride" Target="../theme/themeOverride24.xml"/><Relationship Id="rId6" Type="http://schemas.openxmlformats.org/officeDocument/2006/relationships/hyperlink" Target="https://doe.sd.gov/accountability/amo.aspx" TargetMode="External"/><Relationship Id="rId5" Type="http://schemas.openxmlformats.org/officeDocument/2006/relationships/hyperlink" Target="http://doe.sd.gov/accountability/spi.aspx" TargetMode="External"/><Relationship Id="rId4" Type="http://schemas.openxmlformats.org/officeDocument/2006/relationships/image" Target="../media/image1.ti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8.xml"/><Relationship Id="rId1" Type="http://schemas.openxmlformats.org/officeDocument/2006/relationships/themeOverride" Target="../theme/themeOverride25.xml"/><Relationship Id="rId4" Type="http://schemas.openxmlformats.org/officeDocument/2006/relationships/image" Target="../media/image1.tif"/></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8.xml"/><Relationship Id="rId1" Type="http://schemas.openxmlformats.org/officeDocument/2006/relationships/themeOverride" Target="../theme/themeOverride26.xml"/><Relationship Id="rId4" Type="http://schemas.openxmlformats.org/officeDocument/2006/relationships/image" Target="../media/image1.tif"/></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8.xml"/><Relationship Id="rId1" Type="http://schemas.openxmlformats.org/officeDocument/2006/relationships/themeOverride" Target="../theme/themeOverride27.xml"/><Relationship Id="rId6" Type="http://schemas.openxmlformats.org/officeDocument/2006/relationships/hyperlink" Target="http://doe.sd.gov/secretary/PE.aspx" TargetMode="External"/><Relationship Id="rId5" Type="http://schemas.openxmlformats.org/officeDocument/2006/relationships/hyperlink" Target="http://doe.sd.gov/secretary/PEaspx" TargetMode="External"/><Relationship Id="rId4" Type="http://schemas.openxmlformats.org/officeDocument/2006/relationships/image" Target="../media/image1.tif"/></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8.xml"/><Relationship Id="rId1" Type="http://schemas.openxmlformats.org/officeDocument/2006/relationships/themeOverride" Target="../theme/themeOverride28.xml"/><Relationship Id="rId4" Type="http://schemas.openxmlformats.org/officeDocument/2006/relationships/image" Target="../media/image1.ti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7.xml"/><Relationship Id="rId1" Type="http://schemas.openxmlformats.org/officeDocument/2006/relationships/themeOverride" Target="../theme/themeOverride3.xml"/><Relationship Id="rId5" Type="http://schemas.openxmlformats.org/officeDocument/2006/relationships/image" Target="../media/image2.png"/><Relationship Id="rId4" Type="http://schemas.openxmlformats.org/officeDocument/2006/relationships/image" Target="../media/image1.tif"/></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8.xml"/><Relationship Id="rId1" Type="http://schemas.openxmlformats.org/officeDocument/2006/relationships/themeOverride" Target="../theme/themeOverride29.xml"/><Relationship Id="rId4" Type="http://schemas.openxmlformats.org/officeDocument/2006/relationships/image" Target="../media/image1.tif"/></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8.xml"/><Relationship Id="rId1" Type="http://schemas.openxmlformats.org/officeDocument/2006/relationships/themeOverride" Target="../theme/themeOverride30.xml"/><Relationship Id="rId5" Type="http://schemas.openxmlformats.org/officeDocument/2006/relationships/hyperlink" Target="http://doe.sd.gov/Assessment/documents/SBACguide.pdf" TargetMode="External"/><Relationship Id="rId4" Type="http://schemas.openxmlformats.org/officeDocument/2006/relationships/image" Target="../media/image1.tif"/></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8.xml"/><Relationship Id="rId1" Type="http://schemas.openxmlformats.org/officeDocument/2006/relationships/themeOverride" Target="../theme/themeOverride31.xml"/><Relationship Id="rId4" Type="http://schemas.openxmlformats.org/officeDocument/2006/relationships/image" Target="../media/image1.tif"/></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8.xml"/><Relationship Id="rId1" Type="http://schemas.openxmlformats.org/officeDocument/2006/relationships/themeOverride" Target="../theme/themeOverride32.xml"/><Relationship Id="rId5" Type="http://schemas.openxmlformats.org/officeDocument/2006/relationships/hyperlink" Target="http://doe.sd.gov/Accountability/NCRC.aspx" TargetMode="External"/><Relationship Id="rId4" Type="http://schemas.openxmlformats.org/officeDocument/2006/relationships/image" Target="../media/image1.tif"/></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2.xml"/><Relationship Id="rId1" Type="http://schemas.openxmlformats.org/officeDocument/2006/relationships/themeOverride" Target="../theme/themeOverride33.xml"/><Relationship Id="rId4" Type="http://schemas.openxmlformats.org/officeDocument/2006/relationships/image" Target="../media/image1.tif"/></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9.png"/><Relationship Id="rId2" Type="http://schemas.openxmlformats.org/officeDocument/2006/relationships/vmlDrawing" Target="../drawings/vmlDrawing6.vml"/><Relationship Id="rId1" Type="http://schemas.openxmlformats.org/officeDocument/2006/relationships/themeOverride" Target="../theme/themeOverride34.xml"/><Relationship Id="rId6" Type="http://schemas.openxmlformats.org/officeDocument/2006/relationships/package" Target="../embeddings/Microsoft_Word_Document6.docx"/><Relationship Id="rId5" Type="http://schemas.openxmlformats.org/officeDocument/2006/relationships/image" Target="../media/image1.tif"/><Relationship Id="rId4"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8" Type="http://schemas.openxmlformats.org/officeDocument/2006/relationships/package" Target="../embeddings/Microsoft_Word_Document8.docx"/><Relationship Id="rId3" Type="http://schemas.openxmlformats.org/officeDocument/2006/relationships/slideLayout" Target="../slideLayouts/slideLayout18.xml"/><Relationship Id="rId7" Type="http://schemas.openxmlformats.org/officeDocument/2006/relationships/image" Target="../media/image10.png"/><Relationship Id="rId2" Type="http://schemas.openxmlformats.org/officeDocument/2006/relationships/vmlDrawing" Target="../drawings/vmlDrawing7.vml"/><Relationship Id="rId1" Type="http://schemas.openxmlformats.org/officeDocument/2006/relationships/themeOverride" Target="../theme/themeOverride35.xml"/><Relationship Id="rId6" Type="http://schemas.openxmlformats.org/officeDocument/2006/relationships/package" Target="../embeddings/Microsoft_Word_Document7.docx"/><Relationship Id="rId5" Type="http://schemas.openxmlformats.org/officeDocument/2006/relationships/image" Target="../media/image1.tif"/><Relationship Id="rId4" Type="http://schemas.openxmlformats.org/officeDocument/2006/relationships/notesSlide" Target="../notesSlides/notesSlide36.xml"/><Relationship Id="rId9" Type="http://schemas.openxmlformats.org/officeDocument/2006/relationships/image" Target="../media/image11.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2.xml"/><Relationship Id="rId1" Type="http://schemas.openxmlformats.org/officeDocument/2006/relationships/themeOverride" Target="../theme/themeOverride36.xml"/><Relationship Id="rId4" Type="http://schemas.openxmlformats.org/officeDocument/2006/relationships/image" Target="../media/image1.tif"/></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8.xml"/><Relationship Id="rId1" Type="http://schemas.openxmlformats.org/officeDocument/2006/relationships/themeOverride" Target="../theme/themeOverride37.xml"/><Relationship Id="rId4" Type="http://schemas.openxmlformats.org/officeDocument/2006/relationships/image" Target="../media/image1.tif"/></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8.xml"/><Relationship Id="rId1" Type="http://schemas.openxmlformats.org/officeDocument/2006/relationships/themeOverride" Target="../theme/themeOverride38.xml"/><Relationship Id="rId4" Type="http://schemas.openxmlformats.org/officeDocument/2006/relationships/image" Target="../media/image1.tif"/></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8.xml"/><Relationship Id="rId1" Type="http://schemas.openxmlformats.org/officeDocument/2006/relationships/themeOverride" Target="../theme/themeOverride39.xml"/><Relationship Id="rId4" Type="http://schemas.openxmlformats.org/officeDocument/2006/relationships/image" Target="../media/image1.tif"/></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8.xml"/><Relationship Id="rId1" Type="http://schemas.openxmlformats.org/officeDocument/2006/relationships/themeOverride" Target="../theme/themeOverride40.xml"/><Relationship Id="rId4" Type="http://schemas.openxmlformats.org/officeDocument/2006/relationships/image" Target="../media/image1.tif"/></Relationships>
</file>

<file path=ppt/slides/_rels/slide42.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notesSlide" Target="../notesSlides/notesSlide42.xml"/><Relationship Id="rId7" Type="http://schemas.openxmlformats.org/officeDocument/2006/relationships/diagramQuickStyle" Target="../diagrams/quickStyle11.xml"/><Relationship Id="rId2" Type="http://schemas.openxmlformats.org/officeDocument/2006/relationships/slideLayout" Target="../slideLayouts/slideLayout18.xml"/><Relationship Id="rId1" Type="http://schemas.openxmlformats.org/officeDocument/2006/relationships/themeOverride" Target="../theme/themeOverride41.xml"/><Relationship Id="rId6" Type="http://schemas.openxmlformats.org/officeDocument/2006/relationships/diagramLayout" Target="../diagrams/layout11.xml"/><Relationship Id="rId5" Type="http://schemas.openxmlformats.org/officeDocument/2006/relationships/diagramData" Target="../diagrams/data11.xml"/><Relationship Id="rId4" Type="http://schemas.openxmlformats.org/officeDocument/2006/relationships/image" Target="../media/image1.tif"/><Relationship Id="rId9" Type="http://schemas.microsoft.com/office/2007/relationships/diagramDrawing" Target="../diagrams/drawing11.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2.xml"/><Relationship Id="rId1" Type="http://schemas.openxmlformats.org/officeDocument/2006/relationships/themeOverride" Target="../theme/themeOverride42.xml"/><Relationship Id="rId4" Type="http://schemas.openxmlformats.org/officeDocument/2006/relationships/image" Target="../media/image1.tif"/></Relationships>
</file>

<file path=ppt/slides/_rels/slide44.xml.rels><?xml version="1.0" encoding="UTF-8" standalone="yes"?>
<Relationships xmlns="http://schemas.openxmlformats.org/package/2006/relationships"><Relationship Id="rId8" Type="http://schemas.openxmlformats.org/officeDocument/2006/relationships/hyperlink" Target="http://doe.sd.gov/secretary/PE.aspx" TargetMode="External"/><Relationship Id="rId3" Type="http://schemas.openxmlformats.org/officeDocument/2006/relationships/notesSlide" Target="../notesSlides/notesSlide44.xml"/><Relationship Id="rId7" Type="http://schemas.openxmlformats.org/officeDocument/2006/relationships/image" Target="../media/image12.jpg"/><Relationship Id="rId2" Type="http://schemas.openxmlformats.org/officeDocument/2006/relationships/slideLayout" Target="../slideLayouts/slideLayout19.xml"/><Relationship Id="rId1" Type="http://schemas.openxmlformats.org/officeDocument/2006/relationships/themeOverride" Target="../theme/themeOverride43.xml"/><Relationship Id="rId6" Type="http://schemas.openxmlformats.org/officeDocument/2006/relationships/hyperlink" Target="file:///\\localhost\Users\katherinebray\Documents\PEP%20copy\PE%20SCORING%20WORKBOOK.xlsx" TargetMode="External"/><Relationship Id="rId5" Type="http://schemas.openxmlformats.org/officeDocument/2006/relationships/hyperlink" Target="file:///\\localhost\Users\katherinebray\Documents\PEP%20copy\Crosswal%20PE%20TE.docx" TargetMode="External"/><Relationship Id="rId4" Type="http://schemas.openxmlformats.org/officeDocument/2006/relationships/image" Target="../media/image1.tif"/><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8.xml"/><Relationship Id="rId1" Type="http://schemas.openxmlformats.org/officeDocument/2006/relationships/themeOverride" Target="../theme/themeOverride4.xml"/><Relationship Id="rId4" Type="http://schemas.openxmlformats.org/officeDocument/2006/relationships/image" Target="../media/image1.ti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hemeOverride" Target="../theme/themeOverride5.xml"/><Relationship Id="rId4" Type="http://schemas.openxmlformats.org/officeDocument/2006/relationships/image" Target="../media/image1.tif"/></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7.xml"/><Relationship Id="rId7" Type="http://schemas.openxmlformats.org/officeDocument/2006/relationships/diagramQuickStyle" Target="../diagrams/quickStyle1.xml"/><Relationship Id="rId2" Type="http://schemas.openxmlformats.org/officeDocument/2006/relationships/slideLayout" Target="../slideLayouts/slideLayout18.xml"/><Relationship Id="rId1" Type="http://schemas.openxmlformats.org/officeDocument/2006/relationships/themeOverride" Target="../theme/themeOverride6.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tif"/><Relationship Id="rId9" Type="http://schemas.microsoft.com/office/2007/relationships/diagramDrawing" Target="../diagrams/drawing1.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notesSlide" Target="../notesSlides/notesSlide8.xml"/><Relationship Id="rId7" Type="http://schemas.openxmlformats.org/officeDocument/2006/relationships/diagramQuickStyle" Target="../diagrams/quickStyle2.xml"/><Relationship Id="rId2" Type="http://schemas.openxmlformats.org/officeDocument/2006/relationships/slideLayout" Target="../slideLayouts/slideLayout18.xml"/><Relationship Id="rId1" Type="http://schemas.openxmlformats.org/officeDocument/2006/relationships/themeOverride" Target="../theme/themeOverride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tif"/><Relationship Id="rId9" Type="http://schemas.microsoft.com/office/2007/relationships/diagramDrawing" Target="../diagrams/drawing2.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notesSlide" Target="../notesSlides/notesSlide9.xml"/><Relationship Id="rId7" Type="http://schemas.openxmlformats.org/officeDocument/2006/relationships/diagramQuickStyle" Target="../diagrams/quickStyle3.xml"/><Relationship Id="rId2" Type="http://schemas.openxmlformats.org/officeDocument/2006/relationships/slideLayout" Target="../slideLayouts/slideLayout18.xml"/><Relationship Id="rId1" Type="http://schemas.openxmlformats.org/officeDocument/2006/relationships/themeOverride" Target="../theme/themeOverride8.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1.tif"/><Relationship Id="rId9" Type="http://schemas.microsoft.com/office/2007/relationships/diagramDrawing" Target="../diagrams/drawing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1084613" y="1346200"/>
            <a:ext cx="6974774" cy="2739211"/>
          </a:xfrm>
          <a:prstGeom prst="rect">
            <a:avLst/>
          </a:prstGeom>
          <a:solidFill>
            <a:schemeClr val="accent4">
              <a:lumMod val="60000"/>
              <a:lumOff val="40000"/>
            </a:schemeClr>
          </a:solidFill>
        </p:spPr>
        <p:txBody>
          <a:bodyPr wrap="square" rtlCol="0">
            <a:spAutoFit/>
          </a:bodyPr>
          <a:lstStyle/>
          <a:p>
            <a:pPr algn="ctr"/>
            <a:r>
              <a:rPr lang="en-US" sz="3200" b="1" dirty="0" smtClean="0"/>
              <a:t>SOUTH DAKOTA PRINCIPAL EFFECTIVENESS MODEL</a:t>
            </a:r>
          </a:p>
          <a:p>
            <a:endParaRPr lang="en-US" sz="2400" dirty="0"/>
          </a:p>
          <a:p>
            <a:pPr algn="ctr"/>
            <a:r>
              <a:rPr lang="en-US" sz="2800" b="1" dirty="0" smtClean="0"/>
              <a:t>Improving Instruction </a:t>
            </a:r>
          </a:p>
          <a:p>
            <a:pPr algn="ctr"/>
            <a:r>
              <a:rPr lang="en-US" sz="2800" b="1" dirty="0" smtClean="0"/>
              <a:t>and </a:t>
            </a:r>
          </a:p>
          <a:p>
            <a:pPr algn="ctr"/>
            <a:r>
              <a:rPr lang="en-US" sz="2800" b="1" dirty="0" smtClean="0"/>
              <a:t>Student Learning</a:t>
            </a:r>
            <a:endParaRPr lang="en-US" sz="2800" b="1" dirty="0"/>
          </a:p>
        </p:txBody>
      </p:sp>
      <p:sp>
        <p:nvSpPr>
          <p:cNvPr id="8" name="TextBox 7"/>
          <p:cNvSpPr txBox="1"/>
          <p:nvPr/>
        </p:nvSpPr>
        <p:spPr>
          <a:xfrm>
            <a:off x="2095500" y="5118100"/>
            <a:ext cx="4953000" cy="400110"/>
          </a:xfrm>
          <a:prstGeom prst="rect">
            <a:avLst/>
          </a:prstGeom>
          <a:noFill/>
        </p:spPr>
        <p:txBody>
          <a:bodyPr wrap="square" rtlCol="0">
            <a:spAutoFit/>
          </a:bodyPr>
          <a:lstStyle/>
          <a:p>
            <a:pPr algn="ctr"/>
            <a:r>
              <a:rPr lang="en-US" sz="2000" b="1" dirty="0" smtClean="0"/>
              <a:t>PART ONE:  OVERVIEW</a:t>
            </a:r>
            <a:endParaRPr lang="en-US" sz="2000" b="1" dirty="0"/>
          </a:p>
        </p:txBody>
      </p:sp>
      <p:sp>
        <p:nvSpPr>
          <p:cNvPr id="3" name="TextBox 2"/>
          <p:cNvSpPr txBox="1"/>
          <p:nvPr/>
        </p:nvSpPr>
        <p:spPr>
          <a:xfrm>
            <a:off x="50800" y="6425168"/>
            <a:ext cx="5270500" cy="276999"/>
          </a:xfrm>
          <a:prstGeom prst="rect">
            <a:avLst/>
          </a:prstGeom>
          <a:noFill/>
        </p:spPr>
        <p:txBody>
          <a:bodyPr wrap="square" rtlCol="0">
            <a:spAutoFit/>
          </a:bodyPr>
          <a:lstStyle/>
          <a:p>
            <a:r>
              <a:rPr lang="en-US" sz="1200" dirty="0" smtClean="0"/>
              <a:t>Principal Effectiveness Handbook p. 2</a:t>
            </a:r>
            <a:endParaRPr lang="en-US" sz="1200" dirty="0"/>
          </a:p>
        </p:txBody>
      </p:sp>
    </p:spTree>
    <p:extLst>
      <p:ext uri="{BB962C8B-B14F-4D97-AF65-F5344CB8AC3E}">
        <p14:creationId xmlns:p14="http://schemas.microsoft.com/office/powerpoint/2010/main" val="271597012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4294967295"/>
            <p:extLst>
              <p:ext uri="{D42A27DB-BD31-4B8C-83A1-F6EECF244321}">
                <p14:modId xmlns:p14="http://schemas.microsoft.com/office/powerpoint/2010/main" val="3533727821"/>
              </p:ext>
            </p:extLst>
          </p:nvPr>
        </p:nvGraphicFramePr>
        <p:xfrm>
          <a:off x="356250" y="1663700"/>
          <a:ext cx="8458200" cy="51943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TextBox 3"/>
          <p:cNvSpPr txBox="1"/>
          <p:nvPr/>
        </p:nvSpPr>
        <p:spPr>
          <a:xfrm>
            <a:off x="50800" y="6425168"/>
            <a:ext cx="5270500" cy="276999"/>
          </a:xfrm>
          <a:prstGeom prst="rect">
            <a:avLst/>
          </a:prstGeom>
          <a:noFill/>
        </p:spPr>
        <p:txBody>
          <a:bodyPr wrap="square" rtlCol="0">
            <a:spAutoFit/>
          </a:bodyPr>
          <a:lstStyle/>
          <a:p>
            <a:r>
              <a:rPr lang="en-US" sz="1200" dirty="0" smtClean="0"/>
              <a:t>Principal Effectiveness Handbook p. 12; pp. 83-87</a:t>
            </a:r>
            <a:endParaRPr lang="en-US" sz="1200" dirty="0"/>
          </a:p>
        </p:txBody>
      </p:sp>
      <p:sp>
        <p:nvSpPr>
          <p:cNvPr id="7" name="Title 1"/>
          <p:cNvSpPr txBox="1">
            <a:spLocks/>
          </p:cNvSpPr>
          <p:nvPr/>
        </p:nvSpPr>
        <p:spPr>
          <a:xfrm>
            <a:off x="1049338" y="573088"/>
            <a:ext cx="7045325" cy="760412"/>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t" anchorCtr="0">
            <a:normAutofit/>
          </a:bodyPr>
          <a:lstStyle>
            <a:lvl1pPr algn="l" defTabSz="914400" rtl="0" eaLnBrk="1" latinLnBrk="0" hangingPunct="1">
              <a:spcBef>
                <a:spcPct val="0"/>
              </a:spcBef>
              <a:buNone/>
              <a:defRPr sz="3600" b="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dirty="0" smtClean="0"/>
              <a:t>DOMAIN THREE</a:t>
            </a:r>
            <a:endParaRPr lang="en-US" dirty="0"/>
          </a:p>
        </p:txBody>
      </p:sp>
    </p:spTree>
    <p:extLst>
      <p:ext uri="{BB962C8B-B14F-4D97-AF65-F5344CB8AC3E}">
        <p14:creationId xmlns:p14="http://schemas.microsoft.com/office/powerpoint/2010/main" val="327752827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4294967295"/>
            <p:extLst>
              <p:ext uri="{D42A27DB-BD31-4B8C-83A1-F6EECF244321}">
                <p14:modId xmlns:p14="http://schemas.microsoft.com/office/powerpoint/2010/main" val="3911442665"/>
              </p:ext>
            </p:extLst>
          </p:nvPr>
        </p:nvGraphicFramePr>
        <p:xfrm>
          <a:off x="285000" y="1651000"/>
          <a:ext cx="8483600" cy="5207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extBox 6"/>
          <p:cNvSpPr txBox="1"/>
          <p:nvPr/>
        </p:nvSpPr>
        <p:spPr>
          <a:xfrm>
            <a:off x="0" y="6475968"/>
            <a:ext cx="3810000" cy="276999"/>
          </a:xfrm>
          <a:prstGeom prst="rect">
            <a:avLst/>
          </a:prstGeom>
          <a:noFill/>
        </p:spPr>
        <p:txBody>
          <a:bodyPr wrap="square" rtlCol="0">
            <a:spAutoFit/>
          </a:bodyPr>
          <a:lstStyle/>
          <a:p>
            <a:r>
              <a:rPr lang="en-US" sz="1200" dirty="0" smtClean="0"/>
              <a:t>Principal </a:t>
            </a:r>
            <a:r>
              <a:rPr lang="en-US" sz="1200" dirty="0"/>
              <a:t>Effectiveness Handbook p. 12; pp</a:t>
            </a:r>
            <a:r>
              <a:rPr lang="en-US" sz="1200" dirty="0" smtClean="0"/>
              <a:t>.88-92</a:t>
            </a:r>
            <a:endParaRPr lang="en-US" sz="1200" dirty="0"/>
          </a:p>
        </p:txBody>
      </p:sp>
      <p:sp>
        <p:nvSpPr>
          <p:cNvPr id="8" name="Title 1"/>
          <p:cNvSpPr txBox="1">
            <a:spLocks/>
          </p:cNvSpPr>
          <p:nvPr/>
        </p:nvSpPr>
        <p:spPr>
          <a:xfrm>
            <a:off x="1049338" y="573088"/>
            <a:ext cx="7045325" cy="760412"/>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t" anchorCtr="0">
            <a:normAutofit/>
          </a:bodyPr>
          <a:lstStyle>
            <a:lvl1pPr algn="l" defTabSz="914400" rtl="0" eaLnBrk="1" latinLnBrk="0" hangingPunct="1">
              <a:spcBef>
                <a:spcPct val="0"/>
              </a:spcBef>
              <a:buNone/>
              <a:defRPr sz="3600" b="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dirty="0" smtClean="0"/>
              <a:t>DOMAIN FOUR</a:t>
            </a:r>
            <a:endParaRPr lang="en-US" dirty="0"/>
          </a:p>
        </p:txBody>
      </p:sp>
    </p:spTree>
    <p:extLst>
      <p:ext uri="{BB962C8B-B14F-4D97-AF65-F5344CB8AC3E}">
        <p14:creationId xmlns:p14="http://schemas.microsoft.com/office/powerpoint/2010/main" val="379018183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4294967295"/>
            <p:extLst>
              <p:ext uri="{D42A27DB-BD31-4B8C-83A1-F6EECF244321}">
                <p14:modId xmlns:p14="http://schemas.microsoft.com/office/powerpoint/2010/main" val="1810106394"/>
              </p:ext>
            </p:extLst>
          </p:nvPr>
        </p:nvGraphicFramePr>
        <p:xfrm>
          <a:off x="197925" y="1689100"/>
          <a:ext cx="8839200" cy="5435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TextBox 3"/>
          <p:cNvSpPr txBox="1"/>
          <p:nvPr/>
        </p:nvSpPr>
        <p:spPr>
          <a:xfrm>
            <a:off x="165100" y="6488668"/>
            <a:ext cx="4508500" cy="276999"/>
          </a:xfrm>
          <a:prstGeom prst="rect">
            <a:avLst/>
          </a:prstGeom>
          <a:noFill/>
        </p:spPr>
        <p:txBody>
          <a:bodyPr wrap="square" rtlCol="0">
            <a:spAutoFit/>
          </a:bodyPr>
          <a:lstStyle/>
          <a:p>
            <a:r>
              <a:rPr lang="en-US" sz="1200" dirty="0"/>
              <a:t>Principal Effectiveness Handbook p</a:t>
            </a:r>
            <a:r>
              <a:rPr lang="en-US" sz="1200" dirty="0" smtClean="0"/>
              <a:t>.12</a:t>
            </a:r>
            <a:r>
              <a:rPr lang="en-US" sz="1200" dirty="0"/>
              <a:t>; pp</a:t>
            </a:r>
            <a:r>
              <a:rPr lang="en-US" sz="1200" dirty="0" smtClean="0"/>
              <a:t>.93-98</a:t>
            </a:r>
            <a:endParaRPr lang="en-US" sz="1200" dirty="0"/>
          </a:p>
        </p:txBody>
      </p:sp>
      <p:sp>
        <p:nvSpPr>
          <p:cNvPr id="5" name="Title 1"/>
          <p:cNvSpPr txBox="1">
            <a:spLocks/>
          </p:cNvSpPr>
          <p:nvPr/>
        </p:nvSpPr>
        <p:spPr>
          <a:xfrm>
            <a:off x="1049338" y="573088"/>
            <a:ext cx="7045325" cy="760412"/>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t" anchorCtr="0">
            <a:normAutofit/>
          </a:bodyPr>
          <a:lstStyle>
            <a:lvl1pPr algn="l" defTabSz="914400" rtl="0" eaLnBrk="1" latinLnBrk="0" hangingPunct="1">
              <a:spcBef>
                <a:spcPct val="0"/>
              </a:spcBef>
              <a:buNone/>
              <a:defRPr sz="3600" b="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dirty="0" smtClean="0"/>
              <a:t>DOMAIN FIVE</a:t>
            </a:r>
            <a:endParaRPr lang="en-US" dirty="0"/>
          </a:p>
        </p:txBody>
      </p:sp>
    </p:spTree>
    <p:extLst>
      <p:ext uri="{BB962C8B-B14F-4D97-AF65-F5344CB8AC3E}">
        <p14:creationId xmlns:p14="http://schemas.microsoft.com/office/powerpoint/2010/main" val="153916104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4294967295"/>
            <p:extLst>
              <p:ext uri="{D42A27DB-BD31-4B8C-83A1-F6EECF244321}">
                <p14:modId xmlns:p14="http://schemas.microsoft.com/office/powerpoint/2010/main" val="3575630430"/>
              </p:ext>
            </p:extLst>
          </p:nvPr>
        </p:nvGraphicFramePr>
        <p:xfrm>
          <a:off x="332500" y="1409700"/>
          <a:ext cx="8483600" cy="54689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Title 1"/>
          <p:cNvSpPr txBox="1">
            <a:spLocks/>
          </p:cNvSpPr>
          <p:nvPr/>
        </p:nvSpPr>
        <p:spPr>
          <a:xfrm>
            <a:off x="1049338" y="573088"/>
            <a:ext cx="7045325" cy="760412"/>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t" anchorCtr="0">
            <a:normAutofit/>
          </a:bodyPr>
          <a:lstStyle>
            <a:lvl1pPr algn="l" defTabSz="914400" rtl="0" eaLnBrk="1" latinLnBrk="0" hangingPunct="1">
              <a:spcBef>
                <a:spcPct val="0"/>
              </a:spcBef>
              <a:buNone/>
              <a:defRPr sz="3600" b="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dirty="0" smtClean="0"/>
              <a:t>DOMAIN SIX</a:t>
            </a:r>
            <a:endParaRPr lang="en-US" dirty="0"/>
          </a:p>
        </p:txBody>
      </p:sp>
      <p:sp>
        <p:nvSpPr>
          <p:cNvPr id="4" name="TextBox 3"/>
          <p:cNvSpPr txBox="1"/>
          <p:nvPr/>
        </p:nvSpPr>
        <p:spPr>
          <a:xfrm>
            <a:off x="165100" y="6488668"/>
            <a:ext cx="4508500" cy="276999"/>
          </a:xfrm>
          <a:prstGeom prst="rect">
            <a:avLst/>
          </a:prstGeom>
          <a:noFill/>
        </p:spPr>
        <p:txBody>
          <a:bodyPr wrap="square" rtlCol="0">
            <a:spAutoFit/>
          </a:bodyPr>
          <a:lstStyle/>
          <a:p>
            <a:r>
              <a:rPr lang="en-US" sz="1200" dirty="0"/>
              <a:t>Principal Effectiveness Handbook p</a:t>
            </a:r>
            <a:r>
              <a:rPr lang="en-US" sz="1200" dirty="0" smtClean="0"/>
              <a:t>.12</a:t>
            </a:r>
            <a:r>
              <a:rPr lang="en-US" sz="1200" dirty="0"/>
              <a:t>; pp</a:t>
            </a:r>
            <a:r>
              <a:rPr lang="en-US" sz="1200" dirty="0" smtClean="0"/>
              <a:t>.99-102</a:t>
            </a:r>
            <a:endParaRPr lang="en-US" sz="1200" dirty="0"/>
          </a:p>
        </p:txBody>
      </p:sp>
    </p:spTree>
    <p:extLst>
      <p:ext uri="{BB962C8B-B14F-4D97-AF65-F5344CB8AC3E}">
        <p14:creationId xmlns:p14="http://schemas.microsoft.com/office/powerpoint/2010/main" val="78394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04800" y="1346200"/>
            <a:ext cx="8494816" cy="3046988"/>
          </a:xfrm>
          <a:prstGeom prst="rect">
            <a:avLst/>
          </a:prstGeom>
          <a:solidFill>
            <a:schemeClr val="accent4">
              <a:lumMod val="60000"/>
              <a:lumOff val="40000"/>
            </a:schemeClr>
          </a:solidFill>
        </p:spPr>
        <p:txBody>
          <a:bodyPr wrap="square" rtlCol="0">
            <a:spAutoFit/>
          </a:bodyPr>
          <a:lstStyle>
            <a:defPPr>
              <a:defRPr lang="en-US"/>
            </a:defPPr>
            <a:lvl1pPr algn="ctr">
              <a:defRPr sz="3200" b="1"/>
            </a:lvl1pPr>
          </a:lstStyle>
          <a:p>
            <a:r>
              <a:rPr lang="en-US" dirty="0"/>
              <a:t>SOUTH DAKOTA PRINCIPAL EFFECTIVENESS MODEL</a:t>
            </a:r>
          </a:p>
          <a:p>
            <a:endParaRPr lang="en-US" dirty="0"/>
          </a:p>
          <a:p>
            <a:r>
              <a:rPr lang="en-US" dirty="0"/>
              <a:t>Improving Instruction </a:t>
            </a:r>
          </a:p>
          <a:p>
            <a:r>
              <a:rPr lang="en-US" dirty="0"/>
              <a:t>and </a:t>
            </a:r>
          </a:p>
          <a:p>
            <a:r>
              <a:rPr lang="en-US" dirty="0"/>
              <a:t>Student Learning</a:t>
            </a:r>
          </a:p>
        </p:txBody>
      </p:sp>
      <p:sp>
        <p:nvSpPr>
          <p:cNvPr id="8" name="TextBox 7"/>
          <p:cNvSpPr txBox="1"/>
          <p:nvPr/>
        </p:nvSpPr>
        <p:spPr>
          <a:xfrm>
            <a:off x="844550" y="5118100"/>
            <a:ext cx="7454900" cy="400110"/>
          </a:xfrm>
          <a:prstGeom prst="rect">
            <a:avLst/>
          </a:prstGeom>
          <a:noFill/>
        </p:spPr>
        <p:txBody>
          <a:bodyPr wrap="square" rtlCol="0">
            <a:spAutoFit/>
          </a:bodyPr>
          <a:lstStyle/>
          <a:p>
            <a:pPr algn="ctr"/>
            <a:r>
              <a:rPr lang="en-US" sz="2000" b="1" dirty="0" smtClean="0"/>
              <a:t>PART THREE:  EVALUATING PROFESSIONAL PRACTICE </a:t>
            </a:r>
            <a:endParaRPr lang="en-US" sz="2000" b="1" dirty="0"/>
          </a:p>
        </p:txBody>
      </p:sp>
      <p:sp>
        <p:nvSpPr>
          <p:cNvPr id="3" name="TextBox 2"/>
          <p:cNvSpPr txBox="1"/>
          <p:nvPr/>
        </p:nvSpPr>
        <p:spPr>
          <a:xfrm>
            <a:off x="50800" y="6425168"/>
            <a:ext cx="5270500" cy="276999"/>
          </a:xfrm>
          <a:prstGeom prst="rect">
            <a:avLst/>
          </a:prstGeom>
          <a:noFill/>
        </p:spPr>
        <p:txBody>
          <a:bodyPr wrap="square" rtlCol="0">
            <a:spAutoFit/>
          </a:bodyPr>
          <a:lstStyle/>
          <a:p>
            <a:r>
              <a:rPr lang="en-US" sz="1200" dirty="0" smtClean="0"/>
              <a:t>Principal Effectiveness Handbook pp. 13-24</a:t>
            </a:r>
            <a:endParaRPr lang="en-US" sz="1200" dirty="0"/>
          </a:p>
        </p:txBody>
      </p:sp>
    </p:spTree>
    <p:extLst>
      <p:ext uri="{BB962C8B-B14F-4D97-AF65-F5344CB8AC3E}">
        <p14:creationId xmlns:p14="http://schemas.microsoft.com/office/powerpoint/2010/main" val="352165260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035973761"/>
              </p:ext>
            </p:extLst>
          </p:nvPr>
        </p:nvGraphicFramePr>
        <p:xfrm>
          <a:off x="800100" y="1752600"/>
          <a:ext cx="7289800" cy="47371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TextBox 4"/>
          <p:cNvSpPr txBox="1"/>
          <p:nvPr/>
        </p:nvSpPr>
        <p:spPr>
          <a:xfrm>
            <a:off x="190500" y="165100"/>
            <a:ext cx="8788400" cy="1477328"/>
          </a:xfrm>
          <a:prstGeom prst="rect">
            <a:avLst/>
          </a:prstGeom>
          <a:solidFill>
            <a:schemeClr val="bg2">
              <a:lumMod val="60000"/>
              <a:lumOff val="40000"/>
            </a:schemeClr>
          </a:solidFill>
          <a:effectLst>
            <a:glow rad="63500">
              <a:schemeClr val="accent1">
                <a:satMod val="175000"/>
                <a:alpha val="40000"/>
              </a:schemeClr>
            </a:glow>
            <a:outerShdw blurRad="50800" dist="38100" dir="8100000" algn="tr" rotWithShape="0">
              <a:prstClr val="black">
                <a:alpha val="40000"/>
              </a:prstClr>
            </a:outerShdw>
          </a:effectLst>
        </p:spPr>
        <p:txBody>
          <a:bodyPr wrap="square" rtlCol="0">
            <a:spAutoFit/>
          </a:bodyPr>
          <a:lstStyle/>
          <a:p>
            <a:pPr algn="ctr"/>
            <a:r>
              <a:rPr lang="en-US" sz="3000" b="1" dirty="0" smtClean="0"/>
              <a:t>EVALUATING PROFESSIONAL PRACTICE </a:t>
            </a:r>
          </a:p>
          <a:p>
            <a:pPr algn="ctr"/>
            <a:r>
              <a:rPr lang="en-US" sz="3000" b="1" dirty="0" smtClean="0"/>
              <a:t>THROUGH</a:t>
            </a:r>
          </a:p>
          <a:p>
            <a:pPr algn="ctr"/>
            <a:r>
              <a:rPr lang="en-US" sz="3000" b="1" dirty="0" smtClean="0"/>
              <a:t>FORMATIVE REVIEWS/COLLABORATIONS</a:t>
            </a:r>
            <a:endParaRPr lang="en-US" sz="3000" b="1" dirty="0"/>
          </a:p>
        </p:txBody>
      </p:sp>
      <p:sp>
        <p:nvSpPr>
          <p:cNvPr id="6" name="TextBox 5"/>
          <p:cNvSpPr txBox="1"/>
          <p:nvPr/>
        </p:nvSpPr>
        <p:spPr>
          <a:xfrm>
            <a:off x="50800" y="6425168"/>
            <a:ext cx="5270500" cy="276999"/>
          </a:xfrm>
          <a:prstGeom prst="rect">
            <a:avLst/>
          </a:prstGeom>
          <a:noFill/>
        </p:spPr>
        <p:txBody>
          <a:bodyPr wrap="square" rtlCol="0">
            <a:spAutoFit/>
          </a:bodyPr>
          <a:lstStyle/>
          <a:p>
            <a:r>
              <a:rPr lang="en-US" sz="1200" dirty="0" smtClean="0"/>
              <a:t>Principal Effectiveness Handbook pp. 17-18</a:t>
            </a:r>
            <a:endParaRPr lang="en-US" sz="1200" dirty="0"/>
          </a:p>
        </p:txBody>
      </p:sp>
    </p:spTree>
    <p:extLst>
      <p:ext uri="{BB962C8B-B14F-4D97-AF65-F5344CB8AC3E}">
        <p14:creationId xmlns:p14="http://schemas.microsoft.com/office/powerpoint/2010/main" val="3035056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38827319"/>
              </p:ext>
            </p:extLst>
          </p:nvPr>
        </p:nvGraphicFramePr>
        <p:xfrm>
          <a:off x="1104900" y="1689100"/>
          <a:ext cx="7048500" cy="4851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TextBox 5"/>
          <p:cNvSpPr txBox="1"/>
          <p:nvPr/>
        </p:nvSpPr>
        <p:spPr>
          <a:xfrm>
            <a:off x="50800" y="6425168"/>
            <a:ext cx="5270500" cy="276999"/>
          </a:xfrm>
          <a:prstGeom prst="rect">
            <a:avLst/>
          </a:prstGeom>
          <a:noFill/>
        </p:spPr>
        <p:txBody>
          <a:bodyPr wrap="square" rtlCol="0">
            <a:spAutoFit/>
          </a:bodyPr>
          <a:lstStyle/>
          <a:p>
            <a:r>
              <a:rPr lang="en-US" sz="1200" dirty="0" smtClean="0"/>
              <a:t>Principal Effectiveness Handbook pp. 18-19</a:t>
            </a:r>
            <a:endParaRPr lang="en-US" sz="1200" dirty="0"/>
          </a:p>
        </p:txBody>
      </p:sp>
      <p:sp>
        <p:nvSpPr>
          <p:cNvPr id="8" name="TextBox 7"/>
          <p:cNvSpPr txBox="1"/>
          <p:nvPr/>
        </p:nvSpPr>
        <p:spPr>
          <a:xfrm>
            <a:off x="139700" y="88900"/>
            <a:ext cx="8788400" cy="1477328"/>
          </a:xfrm>
          <a:prstGeom prst="rect">
            <a:avLst/>
          </a:prstGeom>
          <a:solidFill>
            <a:schemeClr val="bg2">
              <a:lumMod val="60000"/>
              <a:lumOff val="40000"/>
            </a:schemeClr>
          </a:solidFill>
          <a:effectLst>
            <a:glow rad="63500">
              <a:schemeClr val="accent1">
                <a:satMod val="175000"/>
                <a:alpha val="40000"/>
              </a:schemeClr>
            </a:glow>
            <a:outerShdw blurRad="50800" dist="38100" dir="8100000" algn="tr" rotWithShape="0">
              <a:prstClr val="black">
                <a:alpha val="40000"/>
              </a:prstClr>
            </a:outerShdw>
          </a:effectLst>
        </p:spPr>
        <p:txBody>
          <a:bodyPr wrap="square" rtlCol="0">
            <a:spAutoFit/>
          </a:bodyPr>
          <a:lstStyle/>
          <a:p>
            <a:pPr algn="ctr"/>
            <a:r>
              <a:rPr lang="en-US" sz="3000" b="1" dirty="0" smtClean="0"/>
              <a:t>EVALUATING PROFESSIONAL PRACTICE </a:t>
            </a:r>
          </a:p>
          <a:p>
            <a:pPr algn="ctr"/>
            <a:r>
              <a:rPr lang="en-US" sz="3000" b="1" dirty="0" smtClean="0"/>
              <a:t>THROUGH</a:t>
            </a:r>
          </a:p>
          <a:p>
            <a:pPr algn="ctr"/>
            <a:r>
              <a:rPr lang="en-US" sz="3000" b="1" dirty="0" smtClean="0"/>
              <a:t>ARTIFACTS</a:t>
            </a:r>
            <a:endParaRPr lang="en-US" sz="3000" b="1" dirty="0"/>
          </a:p>
        </p:txBody>
      </p:sp>
    </p:spTree>
    <p:extLst>
      <p:ext uri="{BB962C8B-B14F-4D97-AF65-F5344CB8AC3E}">
        <p14:creationId xmlns:p14="http://schemas.microsoft.com/office/powerpoint/2010/main" val="250034067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737158354"/>
              </p:ext>
            </p:extLst>
          </p:nvPr>
        </p:nvGraphicFramePr>
        <p:xfrm>
          <a:off x="1104900" y="2247900"/>
          <a:ext cx="7048500" cy="429259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TextBox 5"/>
          <p:cNvSpPr txBox="1"/>
          <p:nvPr/>
        </p:nvSpPr>
        <p:spPr>
          <a:xfrm>
            <a:off x="190500" y="165100"/>
            <a:ext cx="8788400" cy="1477328"/>
          </a:xfrm>
          <a:prstGeom prst="rect">
            <a:avLst/>
          </a:prstGeom>
          <a:solidFill>
            <a:schemeClr val="bg2">
              <a:lumMod val="60000"/>
              <a:lumOff val="40000"/>
            </a:schemeClr>
          </a:solidFill>
          <a:effectLst>
            <a:glow rad="63500">
              <a:schemeClr val="accent1">
                <a:satMod val="175000"/>
                <a:alpha val="40000"/>
              </a:schemeClr>
            </a:glow>
            <a:outerShdw blurRad="50800" dist="38100" dir="8100000" algn="tr" rotWithShape="0">
              <a:prstClr val="black">
                <a:alpha val="40000"/>
              </a:prstClr>
            </a:outerShdw>
          </a:effectLst>
        </p:spPr>
        <p:txBody>
          <a:bodyPr wrap="square" rtlCol="0">
            <a:spAutoFit/>
          </a:bodyPr>
          <a:lstStyle/>
          <a:p>
            <a:pPr algn="ctr"/>
            <a:r>
              <a:rPr lang="en-US" sz="3000" b="1" dirty="0" smtClean="0"/>
              <a:t>EVALUATING PROFESSIONAL PRACTICE </a:t>
            </a:r>
          </a:p>
          <a:p>
            <a:pPr algn="ctr"/>
            <a:r>
              <a:rPr lang="en-US" sz="3000" b="1" dirty="0" smtClean="0"/>
              <a:t>THROUGH</a:t>
            </a:r>
          </a:p>
          <a:p>
            <a:pPr algn="ctr"/>
            <a:r>
              <a:rPr lang="en-US" sz="3000" b="1" dirty="0" smtClean="0"/>
              <a:t>OBSERVABLE EVIDENCE</a:t>
            </a:r>
            <a:endParaRPr lang="en-US" sz="3000" b="1" dirty="0"/>
          </a:p>
        </p:txBody>
      </p:sp>
    </p:spTree>
    <p:extLst>
      <p:ext uri="{BB962C8B-B14F-4D97-AF65-F5344CB8AC3E}">
        <p14:creationId xmlns:p14="http://schemas.microsoft.com/office/powerpoint/2010/main" val="365416879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grpSp>
        <p:nvGrpSpPr>
          <p:cNvPr id="76" name="Group 75"/>
          <p:cNvGrpSpPr/>
          <p:nvPr/>
        </p:nvGrpSpPr>
        <p:grpSpPr>
          <a:xfrm>
            <a:off x="355600" y="317500"/>
            <a:ext cx="7759700" cy="6038851"/>
            <a:chOff x="101073" y="-5599"/>
            <a:chExt cx="5307371" cy="5396749"/>
          </a:xfrm>
        </p:grpSpPr>
        <p:grpSp>
          <p:nvGrpSpPr>
            <p:cNvPr id="77" name="Group 76"/>
            <p:cNvGrpSpPr/>
            <p:nvPr/>
          </p:nvGrpSpPr>
          <p:grpSpPr>
            <a:xfrm>
              <a:off x="101073" y="-5599"/>
              <a:ext cx="5307371" cy="5396749"/>
              <a:chOff x="101073" y="-5599"/>
              <a:chExt cx="5307371" cy="5396749"/>
            </a:xfrm>
          </p:grpSpPr>
          <p:grpSp>
            <p:nvGrpSpPr>
              <p:cNvPr id="79" name="Group 78"/>
              <p:cNvGrpSpPr/>
              <p:nvPr/>
            </p:nvGrpSpPr>
            <p:grpSpPr>
              <a:xfrm>
                <a:off x="101073" y="-5599"/>
                <a:ext cx="5307371" cy="5396749"/>
                <a:chOff x="101073" y="-5599"/>
                <a:chExt cx="5307371" cy="5396749"/>
              </a:xfrm>
            </p:grpSpPr>
            <p:grpSp>
              <p:nvGrpSpPr>
                <p:cNvPr id="84" name="Group 83"/>
                <p:cNvGrpSpPr/>
                <p:nvPr/>
              </p:nvGrpSpPr>
              <p:grpSpPr>
                <a:xfrm>
                  <a:off x="101073" y="-5599"/>
                  <a:ext cx="5307371" cy="4510923"/>
                  <a:chOff x="101073" y="-5599"/>
                  <a:chExt cx="5307371" cy="4510923"/>
                </a:xfrm>
              </p:grpSpPr>
              <p:cxnSp>
                <p:nvCxnSpPr>
                  <p:cNvPr id="86" name="Straight Arrow Connector 85"/>
                  <p:cNvCxnSpPr/>
                  <p:nvPr/>
                </p:nvCxnSpPr>
                <p:spPr>
                  <a:xfrm flipH="1">
                    <a:off x="5076825" y="3171825"/>
                    <a:ext cx="10775" cy="10572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87" name="Group 86"/>
                  <p:cNvGrpSpPr/>
                  <p:nvPr/>
                </p:nvGrpSpPr>
                <p:grpSpPr>
                  <a:xfrm>
                    <a:off x="101073" y="-5599"/>
                    <a:ext cx="5307371" cy="4510923"/>
                    <a:chOff x="101073" y="-5599"/>
                    <a:chExt cx="5307371" cy="4510923"/>
                  </a:xfrm>
                </p:grpSpPr>
                <p:cxnSp>
                  <p:nvCxnSpPr>
                    <p:cNvPr id="88" name="Straight Arrow Connector 87"/>
                    <p:cNvCxnSpPr/>
                    <p:nvPr/>
                  </p:nvCxnSpPr>
                  <p:spPr>
                    <a:xfrm>
                      <a:off x="4200525" y="3248025"/>
                      <a:ext cx="0" cy="9810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89" name="Group 88"/>
                    <p:cNvGrpSpPr/>
                    <p:nvPr/>
                  </p:nvGrpSpPr>
                  <p:grpSpPr>
                    <a:xfrm>
                      <a:off x="101073" y="-5599"/>
                      <a:ext cx="5307371" cy="4510923"/>
                      <a:chOff x="101073" y="-5599"/>
                      <a:chExt cx="5307371" cy="4510923"/>
                    </a:xfrm>
                  </p:grpSpPr>
                  <p:cxnSp>
                    <p:nvCxnSpPr>
                      <p:cNvPr id="90" name="Straight Arrow Connector 89"/>
                      <p:cNvCxnSpPr/>
                      <p:nvPr/>
                    </p:nvCxnSpPr>
                    <p:spPr>
                      <a:xfrm>
                        <a:off x="2390775" y="3248025"/>
                        <a:ext cx="0" cy="9762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91" name="Group 90"/>
                      <p:cNvGrpSpPr/>
                      <p:nvPr/>
                    </p:nvGrpSpPr>
                    <p:grpSpPr>
                      <a:xfrm>
                        <a:off x="101073" y="-5599"/>
                        <a:ext cx="5307371" cy="4234699"/>
                        <a:chOff x="101073" y="-5599"/>
                        <a:chExt cx="5307371" cy="4234699"/>
                      </a:xfrm>
                    </p:grpSpPr>
                    <p:cxnSp>
                      <p:nvCxnSpPr>
                        <p:cNvPr id="93" name="Straight Arrow Connector 92"/>
                        <p:cNvCxnSpPr/>
                        <p:nvPr/>
                      </p:nvCxnSpPr>
                      <p:spPr>
                        <a:xfrm>
                          <a:off x="3257550" y="3248025"/>
                          <a:ext cx="16324" cy="9810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94" name="Group 93"/>
                        <p:cNvGrpSpPr/>
                        <p:nvPr/>
                      </p:nvGrpSpPr>
                      <p:grpSpPr>
                        <a:xfrm>
                          <a:off x="101073" y="-5599"/>
                          <a:ext cx="5307371" cy="4234699"/>
                          <a:chOff x="101073" y="-5599"/>
                          <a:chExt cx="5307371" cy="4234699"/>
                        </a:xfrm>
                      </p:grpSpPr>
                      <p:cxnSp>
                        <p:nvCxnSpPr>
                          <p:cNvPr id="95" name="Straight Arrow Connector 94"/>
                          <p:cNvCxnSpPr/>
                          <p:nvPr/>
                        </p:nvCxnSpPr>
                        <p:spPr>
                          <a:xfrm>
                            <a:off x="1571625" y="3248025"/>
                            <a:ext cx="0" cy="9810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96" name="Group 95"/>
                          <p:cNvGrpSpPr/>
                          <p:nvPr/>
                        </p:nvGrpSpPr>
                        <p:grpSpPr>
                          <a:xfrm>
                            <a:off x="101073" y="-5599"/>
                            <a:ext cx="5307371" cy="4229889"/>
                            <a:chOff x="101073" y="-5599"/>
                            <a:chExt cx="5307371" cy="4229889"/>
                          </a:xfrm>
                        </p:grpSpPr>
                        <p:cxnSp>
                          <p:nvCxnSpPr>
                            <p:cNvPr id="97" name="Straight Arrow Connector 96"/>
                            <p:cNvCxnSpPr/>
                            <p:nvPr/>
                          </p:nvCxnSpPr>
                          <p:spPr>
                            <a:xfrm>
                              <a:off x="714375" y="3248025"/>
                              <a:ext cx="0" cy="9762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98" name="Group 97"/>
                            <p:cNvGrpSpPr/>
                            <p:nvPr/>
                          </p:nvGrpSpPr>
                          <p:grpSpPr>
                            <a:xfrm>
                              <a:off x="101073" y="-5599"/>
                              <a:ext cx="5307371" cy="4092459"/>
                              <a:chOff x="101073" y="-5599"/>
                              <a:chExt cx="5307371" cy="4092459"/>
                            </a:xfrm>
                          </p:grpSpPr>
                          <p:grpSp>
                            <p:nvGrpSpPr>
                              <p:cNvPr id="99" name="Group 98"/>
                              <p:cNvGrpSpPr/>
                              <p:nvPr/>
                            </p:nvGrpSpPr>
                            <p:grpSpPr>
                              <a:xfrm>
                                <a:off x="101073" y="-5599"/>
                                <a:ext cx="5307371" cy="3258434"/>
                                <a:chOff x="101073" y="-5599"/>
                                <a:chExt cx="5307371" cy="3258434"/>
                              </a:xfrm>
                            </p:grpSpPr>
                            <p:grpSp>
                              <p:nvGrpSpPr>
                                <p:cNvPr id="118" name="Group 117"/>
                                <p:cNvGrpSpPr/>
                                <p:nvPr/>
                              </p:nvGrpSpPr>
                              <p:grpSpPr>
                                <a:xfrm>
                                  <a:off x="101073" y="-5599"/>
                                  <a:ext cx="5307371" cy="2896390"/>
                                  <a:chOff x="73516" y="683618"/>
                                  <a:chExt cx="3860309" cy="2050057"/>
                                </a:xfrm>
                              </p:grpSpPr>
                              <p:grpSp>
                                <p:nvGrpSpPr>
                                  <p:cNvPr id="120" name="Group 119"/>
                                  <p:cNvGrpSpPr/>
                                  <p:nvPr/>
                                </p:nvGrpSpPr>
                                <p:grpSpPr>
                                  <a:xfrm>
                                    <a:off x="390525" y="800100"/>
                                    <a:ext cx="752475" cy="1314450"/>
                                    <a:chOff x="0" y="104775"/>
                                    <a:chExt cx="752475" cy="1314450"/>
                                  </a:xfrm>
                                </p:grpSpPr>
                                <p:cxnSp>
                                  <p:nvCxnSpPr>
                                    <p:cNvPr id="150" name="Straight Connector 149"/>
                                    <p:cNvCxnSpPr/>
                                    <p:nvPr/>
                                  </p:nvCxnSpPr>
                                  <p:spPr>
                                    <a:xfrm>
                                      <a:off x="723900" y="104775"/>
                                      <a:ext cx="28575" cy="13144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0" y="104775"/>
                                      <a:ext cx="28575" cy="131445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21" name="Group 120"/>
                                  <p:cNvGrpSpPr/>
                                  <p:nvPr/>
                                </p:nvGrpSpPr>
                                <p:grpSpPr>
                                  <a:xfrm>
                                    <a:off x="73516" y="683618"/>
                                    <a:ext cx="3860309" cy="2050057"/>
                                    <a:chOff x="73516" y="683618"/>
                                    <a:chExt cx="3860309" cy="2050057"/>
                                  </a:xfrm>
                                </p:grpSpPr>
                                <p:cxnSp>
                                  <p:nvCxnSpPr>
                                    <p:cNvPr id="122" name="Straight Connector 121"/>
                                    <p:cNvCxnSpPr/>
                                    <p:nvPr/>
                                  </p:nvCxnSpPr>
                                  <p:spPr>
                                    <a:xfrm>
                                      <a:off x="3676650" y="800100"/>
                                      <a:ext cx="0" cy="1337945"/>
                                    </a:xfrm>
                                    <a:prstGeom prst="line">
                                      <a:avLst/>
                                    </a:prstGeom>
                                  </p:spPr>
                                  <p:style>
                                    <a:lnRef idx="1">
                                      <a:schemeClr val="accent1"/>
                                    </a:lnRef>
                                    <a:fillRef idx="0">
                                      <a:schemeClr val="accent1"/>
                                    </a:fillRef>
                                    <a:effectRef idx="0">
                                      <a:schemeClr val="accent1"/>
                                    </a:effectRef>
                                    <a:fontRef idx="minor">
                                      <a:schemeClr val="tx1"/>
                                    </a:fontRef>
                                  </p:style>
                                </p:cxnSp>
                                <p:grpSp>
                                  <p:nvGrpSpPr>
                                    <p:cNvPr id="123" name="Group 122"/>
                                    <p:cNvGrpSpPr/>
                                    <p:nvPr/>
                                  </p:nvGrpSpPr>
                                  <p:grpSpPr>
                                    <a:xfrm>
                                      <a:off x="73516" y="683618"/>
                                      <a:ext cx="3860309" cy="2050057"/>
                                      <a:chOff x="73516" y="683618"/>
                                      <a:chExt cx="3860309" cy="2050057"/>
                                    </a:xfrm>
                                  </p:grpSpPr>
                                  <p:cxnSp>
                                    <p:nvCxnSpPr>
                                      <p:cNvPr id="124" name="Straight Connector 123"/>
                                      <p:cNvCxnSpPr/>
                                      <p:nvPr/>
                                    </p:nvCxnSpPr>
                                    <p:spPr>
                                      <a:xfrm>
                                        <a:off x="3024187" y="800100"/>
                                        <a:ext cx="28575" cy="1314450"/>
                                      </a:xfrm>
                                      <a:prstGeom prst="line">
                                        <a:avLst/>
                                      </a:prstGeom>
                                    </p:spPr>
                                    <p:style>
                                      <a:lnRef idx="1">
                                        <a:schemeClr val="accent1"/>
                                      </a:lnRef>
                                      <a:fillRef idx="0">
                                        <a:schemeClr val="accent1"/>
                                      </a:fillRef>
                                      <a:effectRef idx="0">
                                        <a:schemeClr val="accent1"/>
                                      </a:effectRef>
                                      <a:fontRef idx="minor">
                                        <a:schemeClr val="tx1"/>
                                      </a:fontRef>
                                    </p:style>
                                  </p:cxnSp>
                                  <p:grpSp>
                                    <p:nvGrpSpPr>
                                      <p:cNvPr id="125" name="Group 124"/>
                                      <p:cNvGrpSpPr/>
                                      <p:nvPr/>
                                    </p:nvGrpSpPr>
                                    <p:grpSpPr>
                                      <a:xfrm>
                                        <a:off x="73516" y="683618"/>
                                        <a:ext cx="3860309" cy="2050057"/>
                                        <a:chOff x="73516" y="683618"/>
                                        <a:chExt cx="3860309" cy="2050057"/>
                                      </a:xfrm>
                                    </p:grpSpPr>
                                    <p:cxnSp>
                                      <p:nvCxnSpPr>
                                        <p:cNvPr id="126" name="Straight Connector 125"/>
                                        <p:cNvCxnSpPr/>
                                        <p:nvPr/>
                                      </p:nvCxnSpPr>
                                      <p:spPr>
                                        <a:xfrm>
                                          <a:off x="2352675" y="800100"/>
                                          <a:ext cx="28575" cy="1314450"/>
                                        </a:xfrm>
                                        <a:prstGeom prst="line">
                                          <a:avLst/>
                                        </a:prstGeom>
                                      </p:spPr>
                                      <p:style>
                                        <a:lnRef idx="1">
                                          <a:schemeClr val="accent1"/>
                                        </a:lnRef>
                                        <a:fillRef idx="0">
                                          <a:schemeClr val="accent1"/>
                                        </a:fillRef>
                                        <a:effectRef idx="0">
                                          <a:schemeClr val="accent1"/>
                                        </a:effectRef>
                                        <a:fontRef idx="minor">
                                          <a:schemeClr val="tx1"/>
                                        </a:fontRef>
                                      </p:style>
                                    </p:cxnSp>
                                    <p:grpSp>
                                      <p:nvGrpSpPr>
                                        <p:cNvPr id="127" name="Group 126"/>
                                        <p:cNvGrpSpPr/>
                                        <p:nvPr/>
                                      </p:nvGrpSpPr>
                                      <p:grpSpPr>
                                        <a:xfrm>
                                          <a:off x="73516" y="683618"/>
                                          <a:ext cx="3860309" cy="2050057"/>
                                          <a:chOff x="73516" y="683618"/>
                                          <a:chExt cx="3860309" cy="2050057"/>
                                        </a:xfrm>
                                      </p:grpSpPr>
                                      <p:cxnSp>
                                        <p:nvCxnSpPr>
                                          <p:cNvPr id="128" name="Straight Connector 127"/>
                                          <p:cNvCxnSpPr/>
                                          <p:nvPr/>
                                        </p:nvCxnSpPr>
                                        <p:spPr>
                                          <a:xfrm>
                                            <a:off x="1750844" y="800100"/>
                                            <a:ext cx="35093" cy="1314450"/>
                                          </a:xfrm>
                                          <a:prstGeom prst="line">
                                            <a:avLst/>
                                          </a:prstGeom>
                                        </p:spPr>
                                        <p:style>
                                          <a:lnRef idx="1">
                                            <a:schemeClr val="accent1"/>
                                          </a:lnRef>
                                          <a:fillRef idx="0">
                                            <a:schemeClr val="accent1"/>
                                          </a:fillRef>
                                          <a:effectRef idx="0">
                                            <a:schemeClr val="accent1"/>
                                          </a:effectRef>
                                          <a:fontRef idx="minor">
                                            <a:schemeClr val="tx1"/>
                                          </a:fontRef>
                                        </p:style>
                                      </p:cxnSp>
                                      <p:grpSp>
                                        <p:nvGrpSpPr>
                                          <p:cNvPr id="129" name="Group 128"/>
                                          <p:cNvGrpSpPr/>
                                          <p:nvPr/>
                                        </p:nvGrpSpPr>
                                        <p:grpSpPr>
                                          <a:xfrm>
                                            <a:off x="73516" y="683618"/>
                                            <a:ext cx="3860309" cy="2050057"/>
                                            <a:chOff x="73516" y="683618"/>
                                            <a:chExt cx="3860309" cy="2050057"/>
                                          </a:xfrm>
                                        </p:grpSpPr>
                                        <p:sp>
                                          <p:nvSpPr>
                                            <p:cNvPr id="130" name="Flowchart: Process 452"/>
                                            <p:cNvSpPr/>
                                            <p:nvPr/>
                                          </p:nvSpPr>
                                          <p:spPr>
                                            <a:xfrm>
                                              <a:off x="73516" y="1199231"/>
                                              <a:ext cx="561975" cy="209550"/>
                                            </a:xfrm>
                                            <a:prstGeom prst="flowChartProcess">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200" dirty="0">
                                                  <a:effectLst/>
                                                  <a:ea typeface="Calibri"/>
                                                  <a:cs typeface="Times New Roman"/>
                                                </a:rPr>
                                                <a:t>DOMAIN 1</a:t>
                                              </a:r>
                                            </a:p>
                                          </p:txBody>
                                        </p:sp>
                                        <p:sp>
                                          <p:nvSpPr>
                                            <p:cNvPr id="131" name="Flowchart: Process 453"/>
                                            <p:cNvSpPr/>
                                            <p:nvPr/>
                                          </p:nvSpPr>
                                          <p:spPr>
                                            <a:xfrm>
                                              <a:off x="730491" y="1209675"/>
                                              <a:ext cx="561975" cy="209550"/>
                                            </a:xfrm>
                                            <a:prstGeom prst="flowChartProcess">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200" dirty="0">
                                                  <a:effectLst/>
                                                  <a:ea typeface="Calibri"/>
                                                  <a:cs typeface="Times New Roman"/>
                                                </a:rPr>
                                                <a:t>DOMAIN 2</a:t>
                                              </a:r>
                                            </a:p>
                                          </p:txBody>
                                        </p:sp>
                                        <p:sp>
                                          <p:nvSpPr>
                                            <p:cNvPr id="132" name="Flowchart: Process 454"/>
                                            <p:cNvSpPr/>
                                            <p:nvPr/>
                                          </p:nvSpPr>
                                          <p:spPr>
                                            <a:xfrm>
                                              <a:off x="1407271" y="1209675"/>
                                              <a:ext cx="561975" cy="209550"/>
                                            </a:xfrm>
                                            <a:prstGeom prst="flowChartProcess">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200" dirty="0">
                                                  <a:effectLst/>
                                                  <a:ea typeface="Calibri"/>
                                                  <a:cs typeface="Times New Roman"/>
                                                </a:rPr>
                                                <a:t>DOMAIN 3</a:t>
                                              </a:r>
                                            </a:p>
                                          </p:txBody>
                                        </p:sp>
                                        <p:sp>
                                          <p:nvSpPr>
                                            <p:cNvPr id="133" name="Flowchart: Process 455"/>
                                            <p:cNvSpPr/>
                                            <p:nvPr/>
                                          </p:nvSpPr>
                                          <p:spPr>
                                            <a:xfrm>
                                              <a:off x="2009775" y="1209675"/>
                                              <a:ext cx="561975" cy="209550"/>
                                            </a:xfrm>
                                            <a:prstGeom prst="flowChartProcess">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200" dirty="0">
                                                  <a:effectLst/>
                                                  <a:ea typeface="Calibri"/>
                                                  <a:cs typeface="Times New Roman"/>
                                                </a:rPr>
                                                <a:t>DOMAIN 4</a:t>
                                              </a:r>
                                            </a:p>
                                          </p:txBody>
                                        </p:sp>
                                        <p:sp>
                                          <p:nvSpPr>
                                            <p:cNvPr id="134" name="Flowchart: Process 456"/>
                                            <p:cNvSpPr/>
                                            <p:nvPr/>
                                          </p:nvSpPr>
                                          <p:spPr>
                                            <a:xfrm>
                                              <a:off x="2728912" y="1209675"/>
                                              <a:ext cx="561975" cy="209550"/>
                                            </a:xfrm>
                                            <a:prstGeom prst="flowChartProcess">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200" dirty="0">
                                                  <a:effectLst/>
                                                  <a:ea typeface="Calibri"/>
                                                  <a:cs typeface="Times New Roman"/>
                                                </a:rPr>
                                                <a:t>DOMAIN 5</a:t>
                                              </a:r>
                                            </a:p>
                                          </p:txBody>
                                        </p:sp>
                                        <p:sp>
                                          <p:nvSpPr>
                                            <p:cNvPr id="135" name="Flowchart: Process 457"/>
                                            <p:cNvSpPr/>
                                            <p:nvPr/>
                                          </p:nvSpPr>
                                          <p:spPr>
                                            <a:xfrm>
                                              <a:off x="3371850" y="1209675"/>
                                              <a:ext cx="561975" cy="209550"/>
                                            </a:xfrm>
                                            <a:prstGeom prst="flowChartProcess">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200" dirty="0">
                                                  <a:effectLst/>
                                                  <a:ea typeface="Calibri"/>
                                                  <a:cs typeface="Times New Roman"/>
                                                </a:rPr>
                                                <a:t>DOMAIN 6</a:t>
                                              </a:r>
                                            </a:p>
                                          </p:txBody>
                                        </p:sp>
                                        <p:sp>
                                          <p:nvSpPr>
                                            <p:cNvPr id="136" name="Flowchart: Process 459"/>
                                            <p:cNvSpPr/>
                                            <p:nvPr/>
                                          </p:nvSpPr>
                                          <p:spPr>
                                            <a:xfrm>
                                              <a:off x="73516" y="1552575"/>
                                              <a:ext cx="561975" cy="403860"/>
                                            </a:xfrm>
                                            <a:prstGeom prst="flowChartProcess">
                                              <a:avLst/>
                                            </a:prstGeom>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100" b="1" dirty="0" smtClean="0">
                                                  <a:effectLst/>
                                                  <a:ea typeface="Calibri"/>
                                                  <a:cs typeface="Times New Roman"/>
                                                </a:rPr>
                                                <a:t>Vision</a:t>
                                              </a:r>
                                            </a:p>
                                            <a:p>
                                              <a:pPr marL="0" marR="0" algn="ctr">
                                                <a:spcBef>
                                                  <a:spcPts val="0"/>
                                                </a:spcBef>
                                                <a:spcAft>
                                                  <a:spcPts val="0"/>
                                                </a:spcAft>
                                              </a:pPr>
                                              <a:r>
                                                <a:rPr lang="en-US" sz="1100" b="1" dirty="0">
                                                  <a:ea typeface="Calibri"/>
                                                  <a:cs typeface="Times New Roman"/>
                                                </a:rPr>
                                                <a:t>a</a:t>
                                              </a:r>
                                              <a:r>
                                                <a:rPr lang="en-US" sz="1100" b="1" dirty="0" smtClean="0">
                                                  <a:ea typeface="Calibri"/>
                                                  <a:cs typeface="Times New Roman"/>
                                                </a:rPr>
                                                <a:t>nd </a:t>
                                              </a:r>
                                            </a:p>
                                            <a:p>
                                              <a:pPr marL="0" marR="0" algn="ctr">
                                                <a:spcBef>
                                                  <a:spcPts val="0"/>
                                                </a:spcBef>
                                                <a:spcAft>
                                                  <a:spcPts val="0"/>
                                                </a:spcAft>
                                              </a:pPr>
                                              <a:r>
                                                <a:rPr lang="en-US" sz="1100" b="1" dirty="0" smtClean="0">
                                                  <a:effectLst/>
                                                  <a:ea typeface="Calibri"/>
                                                  <a:cs typeface="Times New Roman"/>
                                                </a:rPr>
                                                <a:t>Goals</a:t>
                                              </a:r>
                                              <a:endParaRPr lang="en-US" sz="1100" dirty="0">
                                                <a:effectLst/>
                                                <a:ea typeface="Calibri"/>
                                                <a:cs typeface="Times New Roman"/>
                                              </a:endParaRPr>
                                            </a:p>
                                          </p:txBody>
                                        </p:sp>
                                        <p:sp>
                                          <p:nvSpPr>
                                            <p:cNvPr id="137" name="Flowchart: Process 460"/>
                                            <p:cNvSpPr/>
                                            <p:nvPr/>
                                          </p:nvSpPr>
                                          <p:spPr>
                                            <a:xfrm>
                                              <a:off x="685800" y="1552575"/>
                                              <a:ext cx="664672" cy="399415"/>
                                            </a:xfrm>
                                            <a:prstGeom prst="flowChartProcess">
                                              <a:avLst/>
                                            </a:prstGeom>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100" b="1" dirty="0">
                                                  <a:effectLst/>
                                                  <a:ea typeface="Calibri"/>
                                                  <a:cs typeface="Times New Roman"/>
                                                </a:rPr>
                                                <a:t>Instructional </a:t>
                                              </a:r>
                                              <a:r>
                                                <a:rPr lang="en-US" sz="1100" b="1" dirty="0" smtClean="0">
                                                  <a:effectLst/>
                                                  <a:ea typeface="Calibri"/>
                                                  <a:cs typeface="Times New Roman"/>
                                                </a:rPr>
                                                <a:t>Leadership</a:t>
                                              </a:r>
                                              <a:endParaRPr lang="en-US" sz="1100" dirty="0">
                                                <a:effectLst/>
                                                <a:ea typeface="Calibri"/>
                                                <a:cs typeface="Times New Roman"/>
                                              </a:endParaRPr>
                                            </a:p>
                                          </p:txBody>
                                        </p:sp>
                                        <p:sp>
                                          <p:nvSpPr>
                                            <p:cNvPr id="138" name="Flowchart: Process 461"/>
                                            <p:cNvSpPr/>
                                            <p:nvPr/>
                                          </p:nvSpPr>
                                          <p:spPr>
                                            <a:xfrm>
                                              <a:off x="1407271" y="1552575"/>
                                              <a:ext cx="561975" cy="404495"/>
                                            </a:xfrm>
                                            <a:prstGeom prst="flowChartProcess">
                                              <a:avLst/>
                                            </a:prstGeom>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100" b="1" dirty="0">
                                                  <a:effectLst/>
                                                  <a:ea typeface="Calibri"/>
                                                  <a:cs typeface="Times New Roman"/>
                                                </a:rPr>
                                                <a:t>School </a:t>
                                              </a:r>
                                              <a:r>
                                                <a:rPr lang="en-US" sz="1100" b="1" dirty="0" smtClean="0">
                                                  <a:effectLst/>
                                                  <a:ea typeface="Calibri"/>
                                                  <a:cs typeface="Times New Roman"/>
                                                </a:rPr>
                                                <a:t>Operations </a:t>
                                              </a:r>
                                              <a:r>
                                                <a:rPr lang="en-US" sz="1100" b="1" dirty="0" smtClean="0">
                                                  <a:ea typeface="Calibri"/>
                                                  <a:cs typeface="Times New Roman"/>
                                                </a:rPr>
                                                <a:t>and</a:t>
                                              </a:r>
                                              <a:r>
                                                <a:rPr lang="en-US" sz="1100" b="1" dirty="0" smtClean="0">
                                                  <a:effectLst/>
                                                  <a:ea typeface="Calibri"/>
                                                  <a:cs typeface="Times New Roman"/>
                                                </a:rPr>
                                                <a:t> Resources</a:t>
                                              </a:r>
                                              <a:endParaRPr lang="en-US" sz="1100" dirty="0">
                                                <a:effectLst/>
                                                <a:ea typeface="Calibri"/>
                                                <a:cs typeface="Times New Roman"/>
                                              </a:endParaRPr>
                                            </a:p>
                                          </p:txBody>
                                        </p:sp>
                                        <p:sp>
                                          <p:nvSpPr>
                                            <p:cNvPr id="139" name="Flowchart: Process 462"/>
                                            <p:cNvSpPr/>
                                            <p:nvPr/>
                                          </p:nvSpPr>
                                          <p:spPr>
                                            <a:xfrm>
                                              <a:off x="2009775" y="1553210"/>
                                              <a:ext cx="561975" cy="403860"/>
                                            </a:xfrm>
                                            <a:prstGeom prst="flowChartProcess">
                                              <a:avLst/>
                                            </a:prstGeom>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100" b="1" dirty="0">
                                                  <a:effectLst/>
                                                  <a:ea typeface="Calibri"/>
                                                  <a:cs typeface="Times New Roman"/>
                                                </a:rPr>
                                                <a:t>School, </a:t>
                                              </a:r>
                                              <a:r>
                                                <a:rPr lang="en-US" sz="1100" b="1" dirty="0" smtClean="0">
                                                  <a:effectLst/>
                                                  <a:ea typeface="Calibri"/>
                                                  <a:cs typeface="Times New Roman"/>
                                                </a:rPr>
                                                <a:t>Student </a:t>
                                              </a:r>
                                              <a:r>
                                                <a:rPr lang="en-US" sz="1100" b="1" dirty="0" smtClean="0">
                                                  <a:ea typeface="Calibri"/>
                                                  <a:cs typeface="Times New Roman"/>
                                                </a:rPr>
                                                <a:t>and</a:t>
                                              </a:r>
                                              <a:r>
                                                <a:rPr lang="en-US" sz="1100" b="1" dirty="0" smtClean="0">
                                                  <a:effectLst/>
                                                  <a:ea typeface="Calibri"/>
                                                  <a:cs typeface="Times New Roman"/>
                                                </a:rPr>
                                                <a:t> Staff </a:t>
                                              </a:r>
                                              <a:r>
                                                <a:rPr lang="en-US" sz="1100" b="1" dirty="0">
                                                  <a:ea typeface="Calibri"/>
                                                  <a:cs typeface="Times New Roman"/>
                                                </a:rPr>
                                                <a:t>S</a:t>
                                              </a:r>
                                              <a:r>
                                                <a:rPr lang="en-US" sz="1100" b="1" dirty="0" smtClean="0">
                                                  <a:effectLst/>
                                                  <a:ea typeface="Calibri"/>
                                                  <a:cs typeface="Times New Roman"/>
                                                </a:rPr>
                                                <a:t>afety</a:t>
                                              </a:r>
                                              <a:endParaRPr lang="en-US" sz="1100" dirty="0">
                                                <a:effectLst/>
                                                <a:ea typeface="Calibri"/>
                                                <a:cs typeface="Times New Roman"/>
                                              </a:endParaRPr>
                                            </a:p>
                                          </p:txBody>
                                        </p:sp>
                                        <p:sp>
                                          <p:nvSpPr>
                                            <p:cNvPr id="140" name="Flowchart: Process 463"/>
                                            <p:cNvSpPr/>
                                            <p:nvPr/>
                                          </p:nvSpPr>
                                          <p:spPr>
                                            <a:xfrm>
                                              <a:off x="2652712" y="1543050"/>
                                              <a:ext cx="638175" cy="403860"/>
                                            </a:xfrm>
                                            <a:prstGeom prst="flowChartProcess">
                                              <a:avLst/>
                                            </a:prstGeom>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100" b="1" dirty="0">
                                                  <a:effectLst/>
                                                  <a:ea typeface="Calibri"/>
                                                  <a:cs typeface="Times New Roman"/>
                                                </a:rPr>
                                                <a:t>School and </a:t>
                                              </a:r>
                                              <a:r>
                                                <a:rPr lang="en-US" sz="1100" b="1" dirty="0" smtClean="0">
                                                  <a:effectLst/>
                                                  <a:ea typeface="Calibri"/>
                                                  <a:cs typeface="Times New Roman"/>
                                                </a:rPr>
                                                <a:t>Community Relationships</a:t>
                                              </a:r>
                                              <a:endParaRPr lang="en-US" sz="1100" dirty="0">
                                                <a:effectLst/>
                                                <a:ea typeface="Calibri"/>
                                                <a:cs typeface="Times New Roman"/>
                                              </a:endParaRPr>
                                            </a:p>
                                          </p:txBody>
                                        </p:sp>
                                        <p:sp>
                                          <p:nvSpPr>
                                            <p:cNvPr id="141" name="Flowchart: Process 464"/>
                                            <p:cNvSpPr/>
                                            <p:nvPr/>
                                          </p:nvSpPr>
                                          <p:spPr>
                                            <a:xfrm>
                                              <a:off x="3371850" y="1543050"/>
                                              <a:ext cx="561975" cy="403860"/>
                                            </a:xfrm>
                                            <a:prstGeom prst="flowChartProcess">
                                              <a:avLst/>
                                            </a:prstGeom>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100" b="1" dirty="0">
                                                  <a:effectLst/>
                                                  <a:ea typeface="Calibri"/>
                                                  <a:cs typeface="Times New Roman"/>
                                                </a:rPr>
                                                <a:t>Ethical </a:t>
                                              </a:r>
                                              <a:r>
                                                <a:rPr lang="en-US" sz="1100" b="1" dirty="0" smtClean="0">
                                                  <a:effectLst/>
                                                  <a:ea typeface="Calibri"/>
                                                  <a:cs typeface="Times New Roman"/>
                                                </a:rPr>
                                                <a:t>and </a:t>
                                              </a:r>
                                              <a:r>
                                                <a:rPr lang="en-US" sz="1100" b="1" dirty="0">
                                                  <a:ea typeface="Calibri"/>
                                                  <a:cs typeface="Times New Roman"/>
                                                </a:rPr>
                                                <a:t>C</a:t>
                                              </a:r>
                                              <a:r>
                                                <a:rPr lang="en-US" sz="1100" b="1" dirty="0" smtClean="0">
                                                  <a:effectLst/>
                                                  <a:ea typeface="Calibri"/>
                                                  <a:cs typeface="Times New Roman"/>
                                                </a:rPr>
                                                <a:t>ultural </a:t>
                                              </a:r>
                                              <a:r>
                                                <a:rPr lang="en-US" sz="1100" b="1" dirty="0">
                                                  <a:ea typeface="Calibri"/>
                                                  <a:cs typeface="Times New Roman"/>
                                                </a:rPr>
                                                <a:t>L</a:t>
                                              </a:r>
                                              <a:r>
                                                <a:rPr lang="en-US" sz="1100" b="1" dirty="0" smtClean="0">
                                                  <a:effectLst/>
                                                  <a:ea typeface="Calibri"/>
                                                  <a:cs typeface="Times New Roman"/>
                                                </a:rPr>
                                                <a:t>eadership</a:t>
                                              </a:r>
                                              <a:endParaRPr lang="en-US" sz="1100" dirty="0">
                                                <a:effectLst/>
                                                <a:ea typeface="Calibri"/>
                                                <a:cs typeface="Times New Roman"/>
                                              </a:endParaRPr>
                                            </a:p>
                                          </p:txBody>
                                        </p:sp>
                                        <p:sp>
                                          <p:nvSpPr>
                                            <p:cNvPr id="142" name="Flowchart: Process 466"/>
                                            <p:cNvSpPr/>
                                            <p:nvPr/>
                                          </p:nvSpPr>
                                          <p:spPr>
                                            <a:xfrm>
                                              <a:off x="73516" y="2076450"/>
                                              <a:ext cx="3860309" cy="504825"/>
                                            </a:xfrm>
                                            <a:prstGeom prst="flowChartProcess">
                                              <a:avLst/>
                                            </a:prstGeom>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endParaRPr lang="en-US" sz="900" dirty="0" smtClean="0">
                                                <a:effectLst/>
                                                <a:ea typeface="Calibri"/>
                                                <a:cs typeface="Times New Roman"/>
                                              </a:endParaRPr>
                                            </a:p>
                                            <a:p>
                                              <a:pPr marL="0" marR="0" algn="ctr">
                                                <a:spcBef>
                                                  <a:spcPts val="0"/>
                                                </a:spcBef>
                                                <a:spcAft>
                                                  <a:spcPts val="0"/>
                                                </a:spcAft>
                                              </a:pPr>
                                              <a:endParaRPr lang="en-US" sz="900" dirty="0">
                                                <a:ea typeface="Calibri"/>
                                                <a:cs typeface="Times New Roman"/>
                                              </a:endParaRPr>
                                            </a:p>
                                            <a:p>
                                              <a:pPr marL="0" marR="0" algn="ctr">
                                                <a:spcBef>
                                                  <a:spcPts val="0"/>
                                                </a:spcBef>
                                                <a:spcAft>
                                                  <a:spcPts val="0"/>
                                                </a:spcAft>
                                              </a:pPr>
                                              <a:endParaRPr lang="en-US" sz="900" dirty="0" smtClean="0">
                                                <a:effectLst/>
                                                <a:ea typeface="Calibri"/>
                                                <a:cs typeface="Times New Roman"/>
                                              </a:endParaRPr>
                                            </a:p>
                                            <a:p>
                                              <a:pPr marL="0" marR="0" algn="ctr">
                                                <a:spcBef>
                                                  <a:spcPts val="0"/>
                                                </a:spcBef>
                                                <a:spcAft>
                                                  <a:spcPts val="0"/>
                                                </a:spcAft>
                                              </a:pPr>
                                              <a:r>
                                                <a:rPr lang="en-US" sz="1100" b="1" dirty="0" smtClean="0">
                                                  <a:effectLst/>
                                                  <a:ea typeface="Calibri"/>
                                                  <a:cs typeface="Times New Roman"/>
                                                </a:rPr>
                                                <a:t>School </a:t>
                                              </a:r>
                                              <a:r>
                                                <a:rPr lang="en-US" sz="1100" b="1" dirty="0">
                                                  <a:effectLst/>
                                                  <a:ea typeface="Calibri"/>
                                                  <a:cs typeface="Times New Roman"/>
                                                </a:rPr>
                                                <a:t>review and evidence of effective practice</a:t>
                                              </a:r>
                                            </a:p>
                                            <a:p>
                                              <a:pPr marL="0" marR="0" algn="ctr">
                                                <a:spcBef>
                                                  <a:spcPts val="0"/>
                                                </a:spcBef>
                                                <a:spcAft>
                                                  <a:spcPts val="0"/>
                                                </a:spcAft>
                                              </a:pPr>
                                              <a:r>
                                                <a:rPr lang="en-US" sz="1100" b="1" dirty="0">
                                                  <a:effectLst/>
                                                  <a:ea typeface="Calibri"/>
                                                  <a:cs typeface="Times New Roman"/>
                                                </a:rPr>
                                                <a:t> </a:t>
                                              </a:r>
                                            </a:p>
                                            <a:p>
                                              <a:pPr marL="0" marR="0" algn="ctr">
                                                <a:spcBef>
                                                  <a:spcPts val="0"/>
                                                </a:spcBef>
                                                <a:spcAft>
                                                  <a:spcPts val="0"/>
                                                </a:spcAft>
                                              </a:pPr>
                                              <a:r>
                                                <a:rPr lang="en-US" sz="1100" b="1" dirty="0">
                                                  <a:effectLst/>
                                                  <a:ea typeface="Calibri"/>
                                                  <a:cs typeface="Times New Roman"/>
                                                </a:rPr>
                                                <a:t>Components from each of the 6 domains</a:t>
                                              </a:r>
                                            </a:p>
                                            <a:p>
                                              <a:pPr marL="0" marR="0" algn="ctr">
                                                <a:spcBef>
                                                  <a:spcPts val="0"/>
                                                </a:spcBef>
                                                <a:spcAft>
                                                  <a:spcPts val="0"/>
                                                </a:spcAft>
                                              </a:pPr>
                                              <a:r>
                                                <a:rPr lang="en-US" sz="500" b="1" dirty="0">
                                                  <a:effectLst/>
                                                  <a:ea typeface="Calibri"/>
                                                  <a:cs typeface="Times New Roman"/>
                                                </a:rPr>
                                                <a:t> </a:t>
                                              </a:r>
                                              <a:endParaRPr lang="en-US" sz="1200" b="1" dirty="0">
                                                <a:effectLst/>
                                                <a:ea typeface="Calibri"/>
                                                <a:cs typeface="Times New Roman"/>
                                              </a:endParaRPr>
                                            </a:p>
                                            <a:p>
                                              <a:pPr marL="0" marR="0" algn="ctr">
                                                <a:spcBef>
                                                  <a:spcPts val="0"/>
                                                </a:spcBef>
                                                <a:spcAft>
                                                  <a:spcPts val="0"/>
                                                </a:spcAft>
                                              </a:pPr>
                                              <a:endParaRPr lang="en-US" sz="1200" dirty="0">
                                                <a:effectLst/>
                                                <a:ea typeface="Calibri"/>
                                                <a:cs typeface="Times New Roman"/>
                                              </a:endParaRPr>
                                            </a:p>
                                            <a:p>
                                              <a:pPr marL="0" marR="0" algn="ctr">
                                                <a:spcBef>
                                                  <a:spcPts val="0"/>
                                                </a:spcBef>
                                                <a:spcAft>
                                                  <a:spcPts val="0"/>
                                                </a:spcAft>
                                              </a:pPr>
                                              <a:r>
                                                <a:rPr lang="en-US" sz="600" dirty="0">
                                                  <a:effectLst/>
                                                  <a:ea typeface="Calibri"/>
                                                  <a:cs typeface="Times New Roman"/>
                                                </a:rPr>
                                                <a:t> </a:t>
                                              </a:r>
                                              <a:endParaRPr lang="en-US" sz="1200" dirty="0">
                                                <a:effectLst/>
                                                <a:ea typeface="Calibri"/>
                                                <a:cs typeface="Times New Roman"/>
                                              </a:endParaRPr>
                                            </a:p>
                                          </p:txBody>
                                        </p:sp>
                                        <p:sp>
                                          <p:nvSpPr>
                                            <p:cNvPr id="143" name="Flowchart: Process 472"/>
                                            <p:cNvSpPr/>
                                            <p:nvPr/>
                                          </p:nvSpPr>
                                          <p:spPr>
                                            <a:xfrm>
                                              <a:off x="118450" y="683618"/>
                                              <a:ext cx="3810000" cy="449861"/>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600" b="1" dirty="0">
                                                  <a:effectLst/>
                                                  <a:ea typeface="Calibri"/>
                                                  <a:cs typeface="Times New Roman"/>
                                                </a:rPr>
                                                <a:t>SOUTH DAKOTA FRAMEWORK FOR EFFECTIVE </a:t>
                                              </a:r>
                                              <a:r>
                                                <a:rPr lang="en-US" sz="1600" b="1" dirty="0" smtClean="0">
                                                  <a:effectLst/>
                                                  <a:ea typeface="Calibri"/>
                                                  <a:cs typeface="Times New Roman"/>
                                                </a:rPr>
                                                <a:t>PRINCIPALS</a:t>
                                              </a:r>
                                            </a:p>
                                            <a:p>
                                              <a:pPr marL="0" marR="0" algn="ctr">
                                                <a:spcBef>
                                                  <a:spcPts val="0"/>
                                                </a:spcBef>
                                                <a:spcAft>
                                                  <a:spcPts val="0"/>
                                                </a:spcAft>
                                              </a:pPr>
                                              <a:r>
                                                <a:rPr lang="en-US" sz="1600" b="1" dirty="0" smtClean="0">
                                                  <a:ea typeface="Calibri"/>
                                                  <a:cs typeface="Times New Roman"/>
                                                </a:rPr>
                                                <a:t>DETERMINING A PROFESSIONAL PRACTICE RATING</a:t>
                                              </a:r>
                                              <a:endParaRPr lang="en-US" sz="1600" dirty="0">
                                                <a:effectLst/>
                                                <a:ea typeface="Calibri"/>
                                                <a:cs typeface="Times New Roman"/>
                                              </a:endParaRPr>
                                            </a:p>
                                          </p:txBody>
                                        </p:sp>
                                        <p:cxnSp>
                                          <p:nvCxnSpPr>
                                            <p:cNvPr id="144" name="Straight Arrow Connector 143"/>
                                            <p:cNvCxnSpPr/>
                                            <p:nvPr/>
                                          </p:nvCxnSpPr>
                                          <p:spPr>
                                            <a:xfrm>
                                              <a:off x="419100" y="2581275"/>
                                              <a:ext cx="0" cy="1428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p:nvPr/>
                                          </p:nvCxnSpPr>
                                          <p:spPr>
                                            <a:xfrm>
                                              <a:off x="1143000" y="2590800"/>
                                              <a:ext cx="0" cy="1428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p:nvPr/>
                                          </p:nvCxnSpPr>
                                          <p:spPr>
                                            <a:xfrm>
                                              <a:off x="1814512" y="2581275"/>
                                              <a:ext cx="0" cy="1428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p:nvPr/>
                                          </p:nvCxnSpPr>
                                          <p:spPr>
                                            <a:xfrm>
                                              <a:off x="2381250" y="2581275"/>
                                              <a:ext cx="0" cy="1428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p:nvPr/>
                                          </p:nvCxnSpPr>
                                          <p:spPr>
                                            <a:xfrm>
                                              <a:off x="3052762" y="2590800"/>
                                              <a:ext cx="0" cy="1428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p:nvPr/>
                                          </p:nvCxnSpPr>
                                          <p:spPr>
                                            <a:xfrm>
                                              <a:off x="3700462" y="2590800"/>
                                              <a:ext cx="0" cy="1428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grpSp>
                                </p:grpSp>
                              </p:grpSp>
                            </p:grpSp>
                            <p:sp>
                              <p:nvSpPr>
                                <p:cNvPr id="119" name="Flowchart: Off-page Connector 495"/>
                                <p:cNvSpPr/>
                                <p:nvPr/>
                              </p:nvSpPr>
                              <p:spPr>
                                <a:xfrm>
                                  <a:off x="101073" y="2886075"/>
                                  <a:ext cx="5307367" cy="366760"/>
                                </a:xfrm>
                                <a:prstGeom prst="flowChartOffpageConnector">
                                  <a:avLst/>
                                </a:prstGeom>
                              </p:spPr>
                              <p:style>
                                <a:lnRef idx="2">
                                  <a:schemeClr val="accent4"/>
                                </a:lnRef>
                                <a:fillRef idx="1">
                                  <a:schemeClr val="lt1"/>
                                </a:fillRef>
                                <a:effectRef idx="0">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200" b="1" dirty="0">
                                      <a:effectLst/>
                                      <a:ea typeface="Calibri"/>
                                      <a:cs typeface="Times New Roman"/>
                                    </a:rPr>
                                    <a:t>Rubrics</a:t>
                                  </a:r>
                                </a:p>
                              </p:txBody>
                            </p:sp>
                          </p:grpSp>
                          <p:grpSp>
                            <p:nvGrpSpPr>
                              <p:cNvPr id="100" name="Group 99"/>
                              <p:cNvGrpSpPr/>
                              <p:nvPr/>
                            </p:nvGrpSpPr>
                            <p:grpSpPr>
                              <a:xfrm>
                                <a:off x="2019300" y="3305175"/>
                                <a:ext cx="733425" cy="781685"/>
                                <a:chOff x="0" y="0"/>
                                <a:chExt cx="733425" cy="781685"/>
                              </a:xfrm>
                            </p:grpSpPr>
                            <p:sp>
                              <p:nvSpPr>
                                <p:cNvPr id="116" name="Flowchart: Off-page Connector 498"/>
                                <p:cNvSpPr/>
                                <p:nvPr/>
                              </p:nvSpPr>
                              <p:spPr>
                                <a:xfrm>
                                  <a:off x="0" y="0"/>
                                  <a:ext cx="733425" cy="419100"/>
                                </a:xfrm>
                                <a:prstGeom prst="flowChartOffpageConnector">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endParaRPr lang="en-US" sz="1000" b="1" dirty="0" smtClean="0">
                                    <a:effectLst/>
                                    <a:ea typeface="Calibri"/>
                                    <a:cs typeface="Times New Roman"/>
                                  </a:endParaRPr>
                                </a:p>
                                <a:p>
                                  <a:pPr marL="0" marR="0" algn="ctr">
                                    <a:spcBef>
                                      <a:spcPts val="0"/>
                                    </a:spcBef>
                                    <a:spcAft>
                                      <a:spcPts val="0"/>
                                    </a:spcAft>
                                  </a:pPr>
                                  <a:r>
                                    <a:rPr lang="en-US" sz="1000" b="1" dirty="0" smtClean="0">
                                      <a:effectLst/>
                                      <a:ea typeface="Calibri"/>
                                      <a:cs typeface="Times New Roman"/>
                                    </a:rPr>
                                    <a:t>Domain 3</a:t>
                                  </a:r>
                                  <a:endParaRPr lang="en-US" sz="1000" b="1" dirty="0">
                                    <a:effectLst/>
                                    <a:ea typeface="Calibri"/>
                                    <a:cs typeface="Times New Roman"/>
                                  </a:endParaRPr>
                                </a:p>
                                <a:p>
                                  <a:pPr marL="0" marR="0" algn="ctr">
                                    <a:spcBef>
                                      <a:spcPts val="0"/>
                                    </a:spcBef>
                                    <a:spcAft>
                                      <a:spcPts val="0"/>
                                    </a:spcAft>
                                  </a:pPr>
                                  <a:r>
                                    <a:rPr lang="en-US" sz="1000" b="1" dirty="0">
                                      <a:effectLst/>
                                      <a:ea typeface="Calibri"/>
                                      <a:cs typeface="Times New Roman"/>
                                    </a:rPr>
                                    <a:t>Rating</a:t>
                                  </a:r>
                                </a:p>
                                <a:p>
                                  <a:pPr marL="0" marR="0" algn="ctr">
                                    <a:spcBef>
                                      <a:spcPts val="0"/>
                                    </a:spcBef>
                                    <a:spcAft>
                                      <a:spcPts val="0"/>
                                    </a:spcAft>
                                  </a:pPr>
                                  <a:r>
                                    <a:rPr lang="en-US" sz="1000" b="1" dirty="0">
                                      <a:effectLst/>
                                      <a:ea typeface="Calibri"/>
                                      <a:cs typeface="Times New Roman"/>
                                    </a:rPr>
                                    <a:t> </a:t>
                                  </a:r>
                                </a:p>
                              </p:txBody>
                            </p:sp>
                            <p:sp>
                              <p:nvSpPr>
                                <p:cNvPr id="117" name="Flowchart: Process 499"/>
                                <p:cNvSpPr/>
                                <p:nvPr/>
                              </p:nvSpPr>
                              <p:spPr>
                                <a:xfrm>
                                  <a:off x="9525" y="485775"/>
                                  <a:ext cx="659765" cy="295910"/>
                                </a:xfrm>
                                <a:prstGeom prst="flowChartProcess">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800" b="1" dirty="0">
                                      <a:effectLst/>
                                      <a:ea typeface="Calibri"/>
                                      <a:cs typeface="Times New Roman"/>
                                    </a:rPr>
                                    <a:t>Weighting</a:t>
                                  </a:r>
                                  <a:endParaRPr lang="en-US" sz="1200" b="1" dirty="0">
                                    <a:effectLst/>
                                    <a:ea typeface="Calibri"/>
                                    <a:cs typeface="Times New Roman"/>
                                  </a:endParaRPr>
                                </a:p>
                              </p:txBody>
                            </p:sp>
                          </p:grpSp>
                          <p:grpSp>
                            <p:nvGrpSpPr>
                              <p:cNvPr id="101" name="Group 100"/>
                              <p:cNvGrpSpPr/>
                              <p:nvPr/>
                            </p:nvGrpSpPr>
                            <p:grpSpPr>
                              <a:xfrm>
                                <a:off x="1200150" y="3305175"/>
                                <a:ext cx="733425" cy="781685"/>
                                <a:chOff x="0" y="0"/>
                                <a:chExt cx="733425" cy="781685"/>
                              </a:xfrm>
                            </p:grpSpPr>
                            <p:sp>
                              <p:nvSpPr>
                                <p:cNvPr id="114" name="Flowchart: Off-page Connector 503"/>
                                <p:cNvSpPr/>
                                <p:nvPr/>
                              </p:nvSpPr>
                              <p:spPr>
                                <a:xfrm>
                                  <a:off x="0" y="0"/>
                                  <a:ext cx="733425" cy="419100"/>
                                </a:xfrm>
                                <a:prstGeom prst="flowChartOffpageConnector">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endParaRPr lang="en-US" sz="1000" b="1" dirty="0" smtClean="0">
                                    <a:effectLst/>
                                    <a:ea typeface="Calibri"/>
                                    <a:cs typeface="Times New Roman"/>
                                  </a:endParaRPr>
                                </a:p>
                                <a:p>
                                  <a:pPr marL="0" marR="0" algn="ctr">
                                    <a:spcBef>
                                      <a:spcPts val="0"/>
                                    </a:spcBef>
                                    <a:spcAft>
                                      <a:spcPts val="0"/>
                                    </a:spcAft>
                                  </a:pPr>
                                  <a:r>
                                    <a:rPr lang="en-US" sz="1000" b="1" dirty="0" smtClean="0">
                                      <a:effectLst/>
                                      <a:ea typeface="Calibri"/>
                                      <a:cs typeface="Times New Roman"/>
                                    </a:rPr>
                                    <a:t>Domain 2</a:t>
                                  </a:r>
                                  <a:endParaRPr lang="en-US" sz="1000" b="1" dirty="0">
                                    <a:effectLst/>
                                    <a:ea typeface="Calibri"/>
                                    <a:cs typeface="Times New Roman"/>
                                  </a:endParaRPr>
                                </a:p>
                                <a:p>
                                  <a:pPr marL="0" marR="0" algn="ctr">
                                    <a:spcBef>
                                      <a:spcPts val="0"/>
                                    </a:spcBef>
                                    <a:spcAft>
                                      <a:spcPts val="0"/>
                                    </a:spcAft>
                                  </a:pPr>
                                  <a:r>
                                    <a:rPr lang="en-US" sz="1000" b="1" dirty="0">
                                      <a:effectLst/>
                                      <a:ea typeface="Calibri"/>
                                      <a:cs typeface="Times New Roman"/>
                                    </a:rPr>
                                    <a:t>Rating</a:t>
                                  </a:r>
                                </a:p>
                                <a:p>
                                  <a:pPr marL="0" marR="0" algn="ctr">
                                    <a:spcBef>
                                      <a:spcPts val="0"/>
                                    </a:spcBef>
                                    <a:spcAft>
                                      <a:spcPts val="0"/>
                                    </a:spcAft>
                                  </a:pPr>
                                  <a:r>
                                    <a:rPr lang="en-US" sz="1000" b="1" dirty="0">
                                      <a:effectLst/>
                                      <a:ea typeface="Calibri"/>
                                      <a:cs typeface="Times New Roman"/>
                                    </a:rPr>
                                    <a:t> </a:t>
                                  </a:r>
                                </a:p>
                              </p:txBody>
                            </p:sp>
                            <p:sp>
                              <p:nvSpPr>
                                <p:cNvPr id="115" name="Flowchart: Process 504"/>
                                <p:cNvSpPr/>
                                <p:nvPr/>
                              </p:nvSpPr>
                              <p:spPr>
                                <a:xfrm>
                                  <a:off x="9525" y="485775"/>
                                  <a:ext cx="659765" cy="295910"/>
                                </a:xfrm>
                                <a:prstGeom prst="flowChartProcess">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800" b="1" dirty="0">
                                      <a:effectLst/>
                                      <a:ea typeface="Calibri"/>
                                      <a:cs typeface="Times New Roman"/>
                                    </a:rPr>
                                    <a:t>Weighting</a:t>
                                  </a:r>
                                  <a:endParaRPr lang="en-US" sz="1200" b="1" dirty="0">
                                    <a:effectLst/>
                                    <a:ea typeface="Calibri"/>
                                    <a:cs typeface="Times New Roman"/>
                                  </a:endParaRPr>
                                </a:p>
                              </p:txBody>
                            </p:sp>
                          </p:grpSp>
                          <p:grpSp>
                            <p:nvGrpSpPr>
                              <p:cNvPr id="102" name="Group 101"/>
                              <p:cNvGrpSpPr/>
                              <p:nvPr/>
                            </p:nvGrpSpPr>
                            <p:grpSpPr>
                              <a:xfrm>
                                <a:off x="2876550" y="3305175"/>
                                <a:ext cx="733425" cy="781685"/>
                                <a:chOff x="0" y="0"/>
                                <a:chExt cx="733425" cy="781685"/>
                              </a:xfrm>
                            </p:grpSpPr>
                            <p:sp>
                              <p:nvSpPr>
                                <p:cNvPr id="112" name="Flowchart: Off-page Connector 506"/>
                                <p:cNvSpPr/>
                                <p:nvPr/>
                              </p:nvSpPr>
                              <p:spPr>
                                <a:xfrm>
                                  <a:off x="0" y="0"/>
                                  <a:ext cx="733425" cy="419100"/>
                                </a:xfrm>
                                <a:prstGeom prst="flowChartOffpageConnector">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endParaRPr lang="en-US" sz="1000" b="1" dirty="0" smtClean="0">
                                    <a:effectLst/>
                                    <a:ea typeface="Calibri"/>
                                    <a:cs typeface="Times New Roman"/>
                                  </a:endParaRPr>
                                </a:p>
                                <a:p>
                                  <a:pPr marL="0" marR="0" algn="ctr">
                                    <a:spcBef>
                                      <a:spcPts val="0"/>
                                    </a:spcBef>
                                    <a:spcAft>
                                      <a:spcPts val="0"/>
                                    </a:spcAft>
                                  </a:pPr>
                                  <a:r>
                                    <a:rPr lang="en-US" sz="1000" b="1" dirty="0" smtClean="0">
                                      <a:effectLst/>
                                      <a:ea typeface="Calibri"/>
                                      <a:cs typeface="Times New Roman"/>
                                    </a:rPr>
                                    <a:t>Domain 4</a:t>
                                  </a:r>
                                  <a:endParaRPr lang="en-US" sz="1000" b="1" dirty="0">
                                    <a:effectLst/>
                                    <a:ea typeface="Calibri"/>
                                    <a:cs typeface="Times New Roman"/>
                                  </a:endParaRPr>
                                </a:p>
                                <a:p>
                                  <a:pPr marL="0" marR="0" algn="ctr">
                                    <a:spcBef>
                                      <a:spcPts val="0"/>
                                    </a:spcBef>
                                    <a:spcAft>
                                      <a:spcPts val="0"/>
                                    </a:spcAft>
                                  </a:pPr>
                                  <a:r>
                                    <a:rPr lang="en-US" sz="1000" b="1" dirty="0">
                                      <a:effectLst/>
                                      <a:ea typeface="Calibri"/>
                                      <a:cs typeface="Times New Roman"/>
                                    </a:rPr>
                                    <a:t>Rating</a:t>
                                  </a:r>
                                </a:p>
                                <a:p>
                                  <a:pPr marL="0" marR="0" algn="ctr">
                                    <a:spcBef>
                                      <a:spcPts val="0"/>
                                    </a:spcBef>
                                    <a:spcAft>
                                      <a:spcPts val="0"/>
                                    </a:spcAft>
                                  </a:pPr>
                                  <a:r>
                                    <a:rPr lang="en-US" sz="1000" b="1" dirty="0">
                                      <a:effectLst/>
                                      <a:ea typeface="Calibri"/>
                                      <a:cs typeface="Times New Roman"/>
                                    </a:rPr>
                                    <a:t> </a:t>
                                  </a:r>
                                </a:p>
                              </p:txBody>
                            </p:sp>
                            <p:sp>
                              <p:nvSpPr>
                                <p:cNvPr id="113" name="Flowchart: Process 507"/>
                                <p:cNvSpPr/>
                                <p:nvPr/>
                              </p:nvSpPr>
                              <p:spPr>
                                <a:xfrm>
                                  <a:off x="9525" y="485775"/>
                                  <a:ext cx="659765" cy="295910"/>
                                </a:xfrm>
                                <a:prstGeom prst="flowChartProcess">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800" b="1" dirty="0">
                                      <a:effectLst/>
                                      <a:ea typeface="Calibri"/>
                                      <a:cs typeface="Times New Roman"/>
                                    </a:rPr>
                                    <a:t>Weighting</a:t>
                                  </a:r>
                                  <a:endParaRPr lang="en-US" sz="1200" b="1" dirty="0">
                                    <a:effectLst/>
                                    <a:ea typeface="Calibri"/>
                                    <a:cs typeface="Times New Roman"/>
                                  </a:endParaRPr>
                                </a:p>
                              </p:txBody>
                            </p:sp>
                          </p:grpSp>
                          <p:grpSp>
                            <p:nvGrpSpPr>
                              <p:cNvPr id="103" name="Group 102"/>
                              <p:cNvGrpSpPr/>
                              <p:nvPr/>
                            </p:nvGrpSpPr>
                            <p:grpSpPr>
                              <a:xfrm>
                                <a:off x="3771900" y="3305175"/>
                                <a:ext cx="733425" cy="781685"/>
                                <a:chOff x="0" y="0"/>
                                <a:chExt cx="733425" cy="781685"/>
                              </a:xfrm>
                            </p:grpSpPr>
                            <p:sp>
                              <p:nvSpPr>
                                <p:cNvPr id="110" name="Flowchart: Off-page Connector 509"/>
                                <p:cNvSpPr/>
                                <p:nvPr/>
                              </p:nvSpPr>
                              <p:spPr>
                                <a:xfrm>
                                  <a:off x="0" y="0"/>
                                  <a:ext cx="733425" cy="419100"/>
                                </a:xfrm>
                                <a:prstGeom prst="flowChartOffpageConnector">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endParaRPr lang="en-US" sz="1000" b="1" dirty="0" smtClean="0">
                                    <a:effectLst/>
                                    <a:ea typeface="Calibri"/>
                                    <a:cs typeface="Times New Roman"/>
                                  </a:endParaRPr>
                                </a:p>
                                <a:p>
                                  <a:pPr marL="0" marR="0" algn="ctr">
                                    <a:spcBef>
                                      <a:spcPts val="0"/>
                                    </a:spcBef>
                                    <a:spcAft>
                                      <a:spcPts val="0"/>
                                    </a:spcAft>
                                  </a:pPr>
                                  <a:r>
                                    <a:rPr lang="en-US" sz="1000" b="1" dirty="0" smtClean="0">
                                      <a:effectLst/>
                                      <a:ea typeface="Calibri"/>
                                      <a:cs typeface="Times New Roman"/>
                                    </a:rPr>
                                    <a:t>Domain 5</a:t>
                                  </a:r>
                                  <a:endParaRPr lang="en-US" sz="1000" b="1" dirty="0">
                                    <a:effectLst/>
                                    <a:ea typeface="Calibri"/>
                                    <a:cs typeface="Times New Roman"/>
                                  </a:endParaRPr>
                                </a:p>
                                <a:p>
                                  <a:pPr marL="0" marR="0" algn="ctr">
                                    <a:spcBef>
                                      <a:spcPts val="0"/>
                                    </a:spcBef>
                                    <a:spcAft>
                                      <a:spcPts val="0"/>
                                    </a:spcAft>
                                  </a:pPr>
                                  <a:r>
                                    <a:rPr lang="en-US" sz="1000" b="1" dirty="0">
                                      <a:effectLst/>
                                      <a:ea typeface="Calibri"/>
                                      <a:cs typeface="Times New Roman"/>
                                    </a:rPr>
                                    <a:t>Rating</a:t>
                                  </a:r>
                                </a:p>
                                <a:p>
                                  <a:pPr marL="0" marR="0" algn="ctr">
                                    <a:spcBef>
                                      <a:spcPts val="0"/>
                                    </a:spcBef>
                                    <a:spcAft>
                                      <a:spcPts val="0"/>
                                    </a:spcAft>
                                  </a:pPr>
                                  <a:r>
                                    <a:rPr lang="en-US" sz="1000" b="1" dirty="0">
                                      <a:effectLst/>
                                      <a:ea typeface="Calibri"/>
                                      <a:cs typeface="Times New Roman"/>
                                    </a:rPr>
                                    <a:t> </a:t>
                                  </a:r>
                                </a:p>
                              </p:txBody>
                            </p:sp>
                            <p:sp>
                              <p:nvSpPr>
                                <p:cNvPr id="111" name="Flowchart: Process 510"/>
                                <p:cNvSpPr/>
                                <p:nvPr/>
                              </p:nvSpPr>
                              <p:spPr>
                                <a:xfrm>
                                  <a:off x="9525" y="485775"/>
                                  <a:ext cx="659765" cy="295910"/>
                                </a:xfrm>
                                <a:prstGeom prst="flowChartProcess">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800" b="1" dirty="0">
                                      <a:effectLst/>
                                      <a:ea typeface="Calibri"/>
                                      <a:cs typeface="Times New Roman"/>
                                    </a:rPr>
                                    <a:t>Weighting</a:t>
                                  </a:r>
                                  <a:endParaRPr lang="en-US" sz="1200" b="1" dirty="0">
                                    <a:effectLst/>
                                    <a:ea typeface="Calibri"/>
                                    <a:cs typeface="Times New Roman"/>
                                  </a:endParaRPr>
                                </a:p>
                              </p:txBody>
                            </p:sp>
                          </p:grpSp>
                          <p:grpSp>
                            <p:nvGrpSpPr>
                              <p:cNvPr id="104" name="Group 103"/>
                              <p:cNvGrpSpPr/>
                              <p:nvPr/>
                            </p:nvGrpSpPr>
                            <p:grpSpPr>
                              <a:xfrm>
                                <a:off x="4648200" y="3305175"/>
                                <a:ext cx="733425" cy="781685"/>
                                <a:chOff x="0" y="0"/>
                                <a:chExt cx="733425" cy="781685"/>
                              </a:xfrm>
                            </p:grpSpPr>
                            <p:sp>
                              <p:nvSpPr>
                                <p:cNvPr id="108" name="Flowchart: Off-page Connector 512"/>
                                <p:cNvSpPr/>
                                <p:nvPr/>
                              </p:nvSpPr>
                              <p:spPr>
                                <a:xfrm>
                                  <a:off x="0" y="0"/>
                                  <a:ext cx="733425" cy="419100"/>
                                </a:xfrm>
                                <a:prstGeom prst="flowChartOffpageConnector">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endParaRPr lang="en-US" sz="1000" b="1" dirty="0" smtClean="0">
                                    <a:effectLst/>
                                    <a:ea typeface="Calibri"/>
                                    <a:cs typeface="Times New Roman"/>
                                  </a:endParaRPr>
                                </a:p>
                                <a:p>
                                  <a:pPr marL="0" marR="0" algn="ctr">
                                    <a:spcBef>
                                      <a:spcPts val="0"/>
                                    </a:spcBef>
                                    <a:spcAft>
                                      <a:spcPts val="0"/>
                                    </a:spcAft>
                                  </a:pPr>
                                  <a:r>
                                    <a:rPr lang="en-US" sz="1000" b="1" dirty="0" smtClean="0">
                                      <a:effectLst/>
                                      <a:ea typeface="Calibri"/>
                                      <a:cs typeface="Times New Roman"/>
                                    </a:rPr>
                                    <a:t>Domain 6</a:t>
                                  </a:r>
                                  <a:endParaRPr lang="en-US" sz="1000" b="1" dirty="0">
                                    <a:effectLst/>
                                    <a:ea typeface="Calibri"/>
                                    <a:cs typeface="Times New Roman"/>
                                  </a:endParaRPr>
                                </a:p>
                                <a:p>
                                  <a:pPr marL="0" marR="0" algn="ctr">
                                    <a:spcBef>
                                      <a:spcPts val="0"/>
                                    </a:spcBef>
                                    <a:spcAft>
                                      <a:spcPts val="0"/>
                                    </a:spcAft>
                                  </a:pPr>
                                  <a:r>
                                    <a:rPr lang="en-US" sz="1000" b="1" dirty="0">
                                      <a:effectLst/>
                                      <a:ea typeface="Calibri"/>
                                      <a:cs typeface="Times New Roman"/>
                                    </a:rPr>
                                    <a:t>Rating</a:t>
                                  </a:r>
                                </a:p>
                                <a:p>
                                  <a:pPr marL="0" marR="0" algn="ctr">
                                    <a:spcBef>
                                      <a:spcPts val="0"/>
                                    </a:spcBef>
                                    <a:spcAft>
                                      <a:spcPts val="0"/>
                                    </a:spcAft>
                                  </a:pPr>
                                  <a:r>
                                    <a:rPr lang="en-US" sz="800" dirty="0">
                                      <a:effectLst/>
                                      <a:ea typeface="Calibri"/>
                                      <a:cs typeface="Times New Roman"/>
                                    </a:rPr>
                                    <a:t> </a:t>
                                  </a:r>
                                  <a:endParaRPr lang="en-US" sz="1200" dirty="0">
                                    <a:effectLst/>
                                    <a:ea typeface="Calibri"/>
                                    <a:cs typeface="Times New Roman"/>
                                  </a:endParaRPr>
                                </a:p>
                              </p:txBody>
                            </p:sp>
                            <p:sp>
                              <p:nvSpPr>
                                <p:cNvPr id="109" name="Flowchart: Process 513"/>
                                <p:cNvSpPr/>
                                <p:nvPr/>
                              </p:nvSpPr>
                              <p:spPr>
                                <a:xfrm>
                                  <a:off x="9525" y="485775"/>
                                  <a:ext cx="659765" cy="295910"/>
                                </a:xfrm>
                                <a:prstGeom prst="flowChartProcess">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800" b="1" dirty="0">
                                      <a:effectLst/>
                                      <a:ea typeface="Calibri"/>
                                      <a:cs typeface="Times New Roman"/>
                                    </a:rPr>
                                    <a:t>Weighting</a:t>
                                  </a:r>
                                  <a:endParaRPr lang="en-US" sz="1200" b="1" dirty="0">
                                    <a:effectLst/>
                                    <a:ea typeface="Calibri"/>
                                    <a:cs typeface="Times New Roman"/>
                                  </a:endParaRPr>
                                </a:p>
                              </p:txBody>
                            </p:sp>
                          </p:grpSp>
                          <p:grpSp>
                            <p:nvGrpSpPr>
                              <p:cNvPr id="105" name="Group 104"/>
                              <p:cNvGrpSpPr/>
                              <p:nvPr/>
                            </p:nvGrpSpPr>
                            <p:grpSpPr>
                              <a:xfrm>
                                <a:off x="342900" y="3305175"/>
                                <a:ext cx="733425" cy="781685"/>
                                <a:chOff x="0" y="0"/>
                                <a:chExt cx="733425" cy="781685"/>
                              </a:xfrm>
                            </p:grpSpPr>
                            <p:sp>
                              <p:nvSpPr>
                                <p:cNvPr id="106" name="Flowchart: Off-page Connector 515"/>
                                <p:cNvSpPr/>
                                <p:nvPr/>
                              </p:nvSpPr>
                              <p:spPr>
                                <a:xfrm>
                                  <a:off x="0" y="0"/>
                                  <a:ext cx="733425" cy="419100"/>
                                </a:xfrm>
                                <a:prstGeom prst="flowChartOffpageConnector">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000" b="1" dirty="0" smtClean="0">
                                      <a:effectLst/>
                                      <a:ea typeface="Calibri"/>
                                      <a:cs typeface="Times New Roman"/>
                                    </a:rPr>
                                    <a:t>Domain 1</a:t>
                                  </a:r>
                                  <a:endParaRPr lang="en-US" sz="1000" b="1" dirty="0">
                                    <a:effectLst/>
                                    <a:ea typeface="Calibri"/>
                                    <a:cs typeface="Times New Roman"/>
                                  </a:endParaRPr>
                                </a:p>
                                <a:p>
                                  <a:pPr marL="0" marR="0" algn="ctr">
                                    <a:spcBef>
                                      <a:spcPts val="0"/>
                                    </a:spcBef>
                                    <a:spcAft>
                                      <a:spcPts val="0"/>
                                    </a:spcAft>
                                  </a:pPr>
                                  <a:r>
                                    <a:rPr lang="en-US" sz="1000" b="1" dirty="0">
                                      <a:effectLst/>
                                      <a:ea typeface="Calibri"/>
                                      <a:cs typeface="Times New Roman"/>
                                    </a:rPr>
                                    <a:t>Rating</a:t>
                                  </a:r>
                                </a:p>
                              </p:txBody>
                            </p:sp>
                            <p:sp>
                              <p:nvSpPr>
                                <p:cNvPr id="107" name="Flowchart: Process 516"/>
                                <p:cNvSpPr/>
                                <p:nvPr/>
                              </p:nvSpPr>
                              <p:spPr>
                                <a:xfrm>
                                  <a:off x="9525" y="485775"/>
                                  <a:ext cx="659765" cy="295910"/>
                                </a:xfrm>
                                <a:prstGeom prst="flowChartProcess">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800" b="1" dirty="0">
                                      <a:effectLst/>
                                      <a:ea typeface="Calibri"/>
                                      <a:cs typeface="Times New Roman"/>
                                    </a:rPr>
                                    <a:t>Weighting</a:t>
                                  </a:r>
                                  <a:endParaRPr lang="en-US" sz="1200" b="1" dirty="0">
                                    <a:effectLst/>
                                    <a:ea typeface="Calibri"/>
                                    <a:cs typeface="Times New Roman"/>
                                  </a:endParaRPr>
                                </a:p>
                              </p:txBody>
                            </p:sp>
                          </p:grpSp>
                        </p:grpSp>
                      </p:grpSp>
                    </p:grpSp>
                  </p:grpSp>
                  <p:sp>
                    <p:nvSpPr>
                      <p:cNvPr id="92" name="Flowchart: Process 524"/>
                      <p:cNvSpPr/>
                      <p:nvPr/>
                    </p:nvSpPr>
                    <p:spPr>
                      <a:xfrm>
                        <a:off x="209550" y="4229099"/>
                        <a:ext cx="5172098" cy="276225"/>
                      </a:xfrm>
                      <a:prstGeom prst="flowChartProcess">
                        <a:avLst/>
                      </a:prstGeom>
                    </p:spPr>
                    <p:style>
                      <a:lnRef idx="2">
                        <a:schemeClr val="accent4"/>
                      </a:lnRef>
                      <a:fillRef idx="1">
                        <a:schemeClr val="lt1"/>
                      </a:fillRef>
                      <a:effectRef idx="0">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100" b="1" dirty="0" smtClean="0">
                            <a:effectLst/>
                            <a:ea typeface="Calibri"/>
                            <a:cs typeface="Times New Roman"/>
                          </a:rPr>
                          <a:t>Component</a:t>
                        </a:r>
                        <a:r>
                          <a:rPr lang="en-US" sz="1100" b="1" dirty="0">
                            <a:effectLst/>
                            <a:ea typeface="Calibri"/>
                            <a:cs typeface="Times New Roman"/>
                          </a:rPr>
                          <a:t>-Level Score (after weighting</a:t>
                        </a:r>
                        <a:r>
                          <a:rPr lang="en-US" sz="900" b="1" dirty="0">
                            <a:effectLst/>
                            <a:ea typeface="Calibri"/>
                            <a:cs typeface="Times New Roman"/>
                          </a:rPr>
                          <a:t>)</a:t>
                        </a:r>
                        <a:endParaRPr lang="en-US" sz="1200" b="1" dirty="0">
                          <a:effectLst/>
                          <a:ea typeface="Calibri"/>
                          <a:cs typeface="Times New Roman"/>
                        </a:endParaRPr>
                      </a:p>
                    </p:txBody>
                  </p:sp>
                </p:grpSp>
              </p:grpSp>
            </p:grpSp>
            <p:sp>
              <p:nvSpPr>
                <p:cNvPr id="85" name="Rectangle 84"/>
                <p:cNvSpPr/>
                <p:nvPr/>
              </p:nvSpPr>
              <p:spPr>
                <a:xfrm>
                  <a:off x="171450" y="4600575"/>
                  <a:ext cx="5236845" cy="79057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200" b="1" dirty="0">
                      <a:solidFill>
                        <a:srgbClr val="1F497D"/>
                      </a:solidFill>
                      <a:effectLst/>
                      <a:ea typeface="Calibri"/>
                      <a:cs typeface="Times New Roman"/>
                    </a:rPr>
                    <a:t>PROFESSIONAL PRACTICES RATING</a:t>
                  </a:r>
                  <a:endParaRPr lang="en-US" sz="1200" b="1" dirty="0">
                    <a:effectLst/>
                    <a:ea typeface="Calibri"/>
                    <a:cs typeface="Times New Roman"/>
                  </a:endParaRPr>
                </a:p>
                <a:p>
                  <a:pPr marL="0" marR="0" algn="ctr">
                    <a:spcBef>
                      <a:spcPts val="0"/>
                    </a:spcBef>
                    <a:spcAft>
                      <a:spcPts val="0"/>
                    </a:spcAft>
                  </a:pPr>
                  <a:r>
                    <a:rPr lang="en-US" sz="1000" b="1" dirty="0">
                      <a:solidFill>
                        <a:srgbClr val="1F497D"/>
                      </a:solidFill>
                      <a:effectLst/>
                      <a:ea typeface="Calibri"/>
                      <a:cs typeface="Times New Roman"/>
                    </a:rPr>
                    <a:t>Four performance categories based on average weighted component level score</a:t>
                  </a:r>
                  <a:endParaRPr lang="en-US" sz="1000" b="1" dirty="0">
                    <a:effectLst/>
                    <a:ea typeface="Calibri"/>
                    <a:cs typeface="Times New Roman"/>
                  </a:endParaRPr>
                </a:p>
              </p:txBody>
            </p:sp>
          </p:grpSp>
          <p:sp>
            <p:nvSpPr>
              <p:cNvPr id="80" name="Flowchart: Process 541"/>
              <p:cNvSpPr/>
              <p:nvPr/>
            </p:nvSpPr>
            <p:spPr>
              <a:xfrm>
                <a:off x="352425" y="5029200"/>
                <a:ext cx="1009650" cy="28575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200" dirty="0">
                    <a:effectLst/>
                    <a:ea typeface="Calibri"/>
                    <a:cs typeface="Times New Roman"/>
                  </a:rPr>
                  <a:t>UNSATISFACTORY</a:t>
                </a:r>
              </a:p>
            </p:txBody>
          </p:sp>
          <p:sp>
            <p:nvSpPr>
              <p:cNvPr id="81" name="Flowchart: Process 542"/>
              <p:cNvSpPr/>
              <p:nvPr/>
            </p:nvSpPr>
            <p:spPr>
              <a:xfrm>
                <a:off x="1571625" y="5029200"/>
                <a:ext cx="1009650" cy="28575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200" dirty="0">
                    <a:effectLst/>
                    <a:ea typeface="Calibri"/>
                    <a:cs typeface="Times New Roman"/>
                  </a:rPr>
                  <a:t>BASIC</a:t>
                </a:r>
              </a:p>
            </p:txBody>
          </p:sp>
          <p:sp>
            <p:nvSpPr>
              <p:cNvPr id="82" name="Flowchart: Process 543"/>
              <p:cNvSpPr/>
              <p:nvPr/>
            </p:nvSpPr>
            <p:spPr>
              <a:xfrm>
                <a:off x="2962275" y="5029200"/>
                <a:ext cx="1009650" cy="28575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200" dirty="0">
                    <a:effectLst/>
                    <a:ea typeface="Calibri"/>
                    <a:cs typeface="Times New Roman"/>
                  </a:rPr>
                  <a:t>PROFICIENT</a:t>
                </a:r>
              </a:p>
            </p:txBody>
          </p:sp>
          <p:sp>
            <p:nvSpPr>
              <p:cNvPr id="83" name="Flowchart: Process 544"/>
              <p:cNvSpPr/>
              <p:nvPr/>
            </p:nvSpPr>
            <p:spPr>
              <a:xfrm>
                <a:off x="4305300" y="5029200"/>
                <a:ext cx="1009650" cy="28575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200" dirty="0">
                    <a:effectLst/>
                    <a:ea typeface="Calibri"/>
                    <a:cs typeface="Times New Roman"/>
                  </a:rPr>
                  <a:t>DISTINGUISHED</a:t>
                </a:r>
              </a:p>
            </p:txBody>
          </p:sp>
        </p:grpSp>
        <p:cxnSp>
          <p:nvCxnSpPr>
            <p:cNvPr id="78" name="Straight Arrow Connector 77"/>
            <p:cNvCxnSpPr/>
            <p:nvPr/>
          </p:nvCxnSpPr>
          <p:spPr>
            <a:xfrm>
              <a:off x="2762250" y="4505325"/>
              <a:ext cx="0" cy="161926"/>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grpSp>
      <p:sp>
        <p:nvSpPr>
          <p:cNvPr id="152" name="TextBox 151"/>
          <p:cNvSpPr txBox="1"/>
          <p:nvPr/>
        </p:nvSpPr>
        <p:spPr>
          <a:xfrm>
            <a:off x="50800" y="6563667"/>
            <a:ext cx="5270500" cy="276999"/>
          </a:xfrm>
          <a:prstGeom prst="rect">
            <a:avLst/>
          </a:prstGeom>
          <a:noFill/>
        </p:spPr>
        <p:txBody>
          <a:bodyPr wrap="square" rtlCol="0">
            <a:spAutoFit/>
          </a:bodyPr>
          <a:lstStyle/>
          <a:p>
            <a:r>
              <a:rPr lang="en-US" sz="1200" dirty="0" smtClean="0"/>
              <a:t>Principal Effectiveness Handbook </a:t>
            </a:r>
            <a:r>
              <a:rPr lang="en-US" sz="1200" dirty="0"/>
              <a:t>p</a:t>
            </a:r>
            <a:r>
              <a:rPr lang="en-US" sz="1200" dirty="0" smtClean="0"/>
              <a:t>. 14; Appendix G</a:t>
            </a:r>
            <a:endParaRPr lang="en-US" sz="1200" dirty="0"/>
          </a:p>
        </p:txBody>
      </p:sp>
      <p:sp>
        <p:nvSpPr>
          <p:cNvPr id="2" name="TextBox 1"/>
          <p:cNvSpPr txBox="1"/>
          <p:nvPr/>
        </p:nvSpPr>
        <p:spPr>
          <a:xfrm>
            <a:off x="8115300" y="241300"/>
            <a:ext cx="774699"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30440501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2000" b="-2000"/>
          </a:stretch>
        </a:blipFill>
        <a:effectLst/>
      </p:bgPr>
    </p:bg>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415411304"/>
              </p:ext>
            </p:extLst>
          </p:nvPr>
        </p:nvGraphicFramePr>
        <p:xfrm>
          <a:off x="393700" y="1303478"/>
          <a:ext cx="7581900" cy="5213350"/>
        </p:xfrm>
        <a:graphic>
          <a:graphicData uri="http://schemas.openxmlformats.org/presentationml/2006/ole">
            <mc:AlternateContent xmlns:mc="http://schemas.openxmlformats.org/markup-compatibility/2006">
              <mc:Choice xmlns:v="urn:schemas-microsoft-com:vml" Requires="v">
                <p:oleObj spid="_x0000_s22739" name="Document" r:id="rId6" imgW="5626100" imgH="4330700" progId="Word.Document.12">
                  <p:embed/>
                </p:oleObj>
              </mc:Choice>
              <mc:Fallback>
                <p:oleObj name="Document" r:id="rId6" imgW="5626100" imgH="4330700" progId="Word.Document.12">
                  <p:embed/>
                  <p:pic>
                    <p:nvPicPr>
                      <p:cNvPr id="0" name=""/>
                      <p:cNvPicPr/>
                      <p:nvPr/>
                    </p:nvPicPr>
                    <p:blipFill>
                      <a:blip r:embed="rId7"/>
                      <a:stretch>
                        <a:fillRect/>
                      </a:stretch>
                    </p:blipFill>
                    <p:spPr>
                      <a:xfrm>
                        <a:off x="393700" y="1303478"/>
                        <a:ext cx="7581900" cy="5213350"/>
                      </a:xfrm>
                      <a:prstGeom prst="rect">
                        <a:avLst/>
                      </a:prstGeom>
                    </p:spPr>
                  </p:pic>
                </p:oleObj>
              </mc:Fallback>
            </mc:AlternateContent>
          </a:graphicData>
        </a:graphic>
      </p:graphicFrame>
      <p:sp>
        <p:nvSpPr>
          <p:cNvPr id="3" name="TextBox 2"/>
          <p:cNvSpPr txBox="1"/>
          <p:nvPr/>
        </p:nvSpPr>
        <p:spPr>
          <a:xfrm>
            <a:off x="215900" y="190240"/>
            <a:ext cx="7759700" cy="523220"/>
          </a:xfrm>
          <a:prstGeom prst="rect">
            <a:avLst/>
          </a:prstGeom>
          <a:noFill/>
        </p:spPr>
        <p:txBody>
          <a:bodyPr wrap="square" rtlCol="0">
            <a:spAutoFit/>
          </a:bodyPr>
          <a:lstStyle/>
          <a:p>
            <a:pPr algn="ctr"/>
            <a:r>
              <a:rPr lang="en-US" sz="2800" b="1" dirty="0" smtClean="0"/>
              <a:t>USING STANDARDS-BASED RUBRICS</a:t>
            </a:r>
            <a:endParaRPr lang="en-US" sz="2800" b="1" dirty="0"/>
          </a:p>
        </p:txBody>
      </p:sp>
      <p:sp>
        <p:nvSpPr>
          <p:cNvPr id="6" name="Rounded Rectangular Callout 5"/>
          <p:cNvSpPr>
            <a:spLocks/>
          </p:cNvSpPr>
          <p:nvPr/>
        </p:nvSpPr>
        <p:spPr>
          <a:xfrm>
            <a:off x="8093710" y="1278078"/>
            <a:ext cx="948690" cy="309880"/>
          </a:xfrm>
          <a:prstGeom prst="wedgeRoundRectCallout">
            <a:avLst>
              <a:gd name="adj1" fmla="val -66811"/>
              <a:gd name="adj2" fmla="val 28915"/>
              <a:gd name="adj3" fmla="val 16667"/>
            </a:avLst>
          </a:prstGeom>
          <a:solidFill>
            <a:schemeClr val="bg2">
              <a:lumMod val="2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000" b="1" dirty="0" smtClean="0">
                <a:solidFill>
                  <a:srgbClr val="FFFF00"/>
                </a:solidFill>
                <a:effectLst/>
                <a:ea typeface="Calibri"/>
                <a:cs typeface="Times New Roman"/>
              </a:rPr>
              <a:t>Component</a:t>
            </a:r>
            <a:endParaRPr lang="en-US" sz="1000" b="1" dirty="0">
              <a:solidFill>
                <a:srgbClr val="FFFF00"/>
              </a:solidFill>
              <a:effectLst/>
              <a:ea typeface="Calibri"/>
              <a:cs typeface="Times New Roman"/>
            </a:endParaRPr>
          </a:p>
        </p:txBody>
      </p:sp>
      <p:sp>
        <p:nvSpPr>
          <p:cNvPr id="7" name="Rounded Rectangular Callout 6"/>
          <p:cNvSpPr>
            <a:spLocks/>
          </p:cNvSpPr>
          <p:nvPr/>
        </p:nvSpPr>
        <p:spPr>
          <a:xfrm>
            <a:off x="8093710" y="4110636"/>
            <a:ext cx="948690" cy="309880"/>
          </a:xfrm>
          <a:prstGeom prst="wedgeRoundRectCallout">
            <a:avLst>
              <a:gd name="adj1" fmla="val -66811"/>
              <a:gd name="adj2" fmla="val 28915"/>
              <a:gd name="adj3" fmla="val 16667"/>
            </a:avLst>
          </a:prstGeom>
          <a:solidFill>
            <a:schemeClr val="bg2">
              <a:lumMod val="2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000" b="1" dirty="0" smtClean="0">
                <a:solidFill>
                  <a:srgbClr val="FFFF00"/>
                </a:solidFill>
                <a:ea typeface="Calibri"/>
                <a:cs typeface="Times New Roman"/>
              </a:rPr>
              <a:t>Descriptor</a:t>
            </a:r>
            <a:endParaRPr lang="en-US" sz="1000" b="1" dirty="0">
              <a:solidFill>
                <a:srgbClr val="FFFF00"/>
              </a:solidFill>
              <a:effectLst/>
              <a:ea typeface="Calibri"/>
              <a:cs typeface="Times New Roman"/>
            </a:endParaRPr>
          </a:p>
        </p:txBody>
      </p:sp>
      <p:sp>
        <p:nvSpPr>
          <p:cNvPr id="8" name="Rounded Rectangular Callout 7"/>
          <p:cNvSpPr>
            <a:spLocks/>
          </p:cNvSpPr>
          <p:nvPr/>
        </p:nvSpPr>
        <p:spPr>
          <a:xfrm>
            <a:off x="8093710" y="2165579"/>
            <a:ext cx="948690" cy="309880"/>
          </a:xfrm>
          <a:prstGeom prst="wedgeRoundRectCallout">
            <a:avLst>
              <a:gd name="adj1" fmla="val -66811"/>
              <a:gd name="adj2" fmla="val 28915"/>
              <a:gd name="adj3" fmla="val 16667"/>
            </a:avLst>
          </a:prstGeom>
          <a:solidFill>
            <a:schemeClr val="bg2">
              <a:lumMod val="2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000" b="1" dirty="0" smtClean="0">
                <a:solidFill>
                  <a:srgbClr val="FFFF00"/>
                </a:solidFill>
                <a:effectLst/>
                <a:ea typeface="Calibri"/>
                <a:cs typeface="Times New Roman"/>
              </a:rPr>
              <a:t>Rating</a:t>
            </a:r>
            <a:endParaRPr lang="en-US" sz="1000" b="1" dirty="0">
              <a:solidFill>
                <a:srgbClr val="FFFF00"/>
              </a:solidFill>
              <a:effectLst/>
              <a:ea typeface="Calibri"/>
              <a:cs typeface="Times New Roman"/>
            </a:endParaRPr>
          </a:p>
        </p:txBody>
      </p:sp>
      <p:sp>
        <p:nvSpPr>
          <p:cNvPr id="9" name="TextBox 8"/>
          <p:cNvSpPr txBox="1"/>
          <p:nvPr/>
        </p:nvSpPr>
        <p:spPr>
          <a:xfrm>
            <a:off x="50800" y="6563667"/>
            <a:ext cx="5270500" cy="276999"/>
          </a:xfrm>
          <a:prstGeom prst="rect">
            <a:avLst/>
          </a:prstGeom>
          <a:noFill/>
        </p:spPr>
        <p:txBody>
          <a:bodyPr wrap="square" rtlCol="0">
            <a:spAutoFit/>
          </a:bodyPr>
          <a:lstStyle/>
          <a:p>
            <a:r>
              <a:rPr lang="en-US" sz="1200" dirty="0" smtClean="0"/>
              <a:t>Principal Effectiveness Handbook </a:t>
            </a:r>
            <a:r>
              <a:rPr lang="en-US" sz="1200" dirty="0"/>
              <a:t>p</a:t>
            </a:r>
            <a:r>
              <a:rPr lang="en-US" sz="1200" dirty="0" smtClean="0"/>
              <a:t>. 15-16; Appendix G pp. 73-102</a:t>
            </a:r>
            <a:endParaRPr lang="en-US" sz="1200" dirty="0"/>
          </a:p>
        </p:txBody>
      </p:sp>
      <p:sp>
        <p:nvSpPr>
          <p:cNvPr id="5" name="TextBox 4"/>
          <p:cNvSpPr txBox="1"/>
          <p:nvPr/>
        </p:nvSpPr>
        <p:spPr>
          <a:xfrm>
            <a:off x="8093710" y="267928"/>
            <a:ext cx="796289"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411347392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0" y="661988"/>
            <a:ext cx="7281863" cy="995362"/>
          </a:xfrm>
          <a:solidFill>
            <a:schemeClr val="accent4">
              <a:lumMod val="40000"/>
              <a:lumOff val="60000"/>
            </a:schemeClr>
          </a:solidFill>
          <a:ln>
            <a:noFill/>
          </a:ln>
        </p:spPr>
        <p:style>
          <a:lnRef idx="2">
            <a:schemeClr val="dk1"/>
          </a:lnRef>
          <a:fillRef idx="1">
            <a:schemeClr val="lt1"/>
          </a:fillRef>
          <a:effectRef idx="0">
            <a:schemeClr val="dk1"/>
          </a:effectRef>
          <a:fontRef idx="minor">
            <a:schemeClr val="dk1"/>
          </a:fontRef>
        </p:style>
        <p:txBody>
          <a:bodyPr/>
          <a:lstStyle/>
          <a:p>
            <a:pPr algn="ctr"/>
            <a:r>
              <a:rPr lang="en-US" dirty="0" smtClean="0"/>
              <a:t>LEARNING TARGETS</a:t>
            </a:r>
            <a:endParaRPr lang="en-US" dirty="0"/>
          </a:p>
        </p:txBody>
      </p:sp>
      <p:sp>
        <p:nvSpPr>
          <p:cNvPr id="8" name="Content Placeholder 7"/>
          <p:cNvSpPr>
            <a:spLocks noGrp="1"/>
          </p:cNvSpPr>
          <p:nvPr>
            <p:ph idx="4294967295"/>
          </p:nvPr>
        </p:nvSpPr>
        <p:spPr>
          <a:xfrm>
            <a:off x="0" y="1949450"/>
            <a:ext cx="7281863" cy="4475163"/>
          </a:xfrm>
          <a:solidFill>
            <a:schemeClr val="accent4">
              <a:lumMod val="40000"/>
              <a:lumOff val="60000"/>
            </a:schemeClr>
          </a:solidFill>
          <a:ln>
            <a:noFill/>
          </a:ln>
        </p:spPr>
        <p:txBody>
          <a:bodyPr>
            <a:normAutofit fontScale="92500" lnSpcReduction="20000"/>
          </a:bodyPr>
          <a:lstStyle/>
          <a:p>
            <a:pPr lvl="0"/>
            <a:endParaRPr lang="en-US" b="1" dirty="0" smtClean="0"/>
          </a:p>
          <a:p>
            <a:r>
              <a:rPr lang="en-US" b="1" dirty="0" smtClean="0"/>
              <a:t>Develop an understanding of how the South Dakota Principal Effectiveness Model is designed to advance good leadership practices through ongoing reflective and collaborative practice.</a:t>
            </a:r>
            <a:endParaRPr lang="en-US" dirty="0"/>
          </a:p>
          <a:p>
            <a:pPr lvl="0"/>
            <a:endParaRPr lang="en-US" b="1" dirty="0" smtClean="0"/>
          </a:p>
          <a:p>
            <a:pPr lvl="0"/>
            <a:r>
              <a:rPr lang="en-US" b="1" dirty="0" smtClean="0"/>
              <a:t>Develop an understanding of  </a:t>
            </a:r>
            <a:r>
              <a:rPr lang="en-US" b="1" dirty="0"/>
              <a:t>the evaluation criteria </a:t>
            </a:r>
            <a:r>
              <a:rPr lang="en-US" b="1" dirty="0" smtClean="0"/>
              <a:t>within the Principal </a:t>
            </a:r>
            <a:r>
              <a:rPr lang="en-US" b="1" dirty="0"/>
              <a:t>Effectiveness </a:t>
            </a:r>
            <a:r>
              <a:rPr lang="en-US" b="1" dirty="0" smtClean="0"/>
              <a:t>Framework and the key flexibility factors.</a:t>
            </a:r>
            <a:endParaRPr lang="en-US" dirty="0"/>
          </a:p>
          <a:p>
            <a:pPr marL="0" indent="0">
              <a:buNone/>
            </a:pPr>
            <a:endParaRPr lang="en-US" b="1" dirty="0">
              <a:solidFill>
                <a:schemeClr val="tx2"/>
              </a:solidFill>
            </a:endParaRPr>
          </a:p>
        </p:txBody>
      </p:sp>
      <p:sp>
        <p:nvSpPr>
          <p:cNvPr id="10" name="Text Placeholder 9"/>
          <p:cNvSpPr>
            <a:spLocks noGrp="1"/>
          </p:cNvSpPr>
          <p:nvPr>
            <p:ph type="body" sz="half" idx="4294967295"/>
          </p:nvPr>
        </p:nvSpPr>
        <p:spPr>
          <a:xfrm>
            <a:off x="0" y="1657350"/>
            <a:ext cx="2593975" cy="254000"/>
          </a:xfrm>
        </p:spPr>
        <p:txBody>
          <a:bodyPr>
            <a:noAutofit/>
          </a:bodyPr>
          <a:lstStyle/>
          <a:p>
            <a:pPr marL="0" indent="0">
              <a:buNone/>
            </a:pPr>
            <a:r>
              <a:rPr lang="en-US" sz="1600" b="1" dirty="0" smtClean="0"/>
              <a:t>PARTICIPANTS WILL</a:t>
            </a:r>
            <a:endParaRPr lang="en-US" sz="1600" b="1" dirty="0"/>
          </a:p>
        </p:txBody>
      </p:sp>
      <p:sp>
        <p:nvSpPr>
          <p:cNvPr id="6" name="TextBox 5"/>
          <p:cNvSpPr txBox="1"/>
          <p:nvPr/>
        </p:nvSpPr>
        <p:spPr>
          <a:xfrm>
            <a:off x="50800" y="6425168"/>
            <a:ext cx="5270500" cy="276999"/>
          </a:xfrm>
          <a:prstGeom prst="rect">
            <a:avLst/>
          </a:prstGeom>
          <a:noFill/>
        </p:spPr>
        <p:txBody>
          <a:bodyPr wrap="square" rtlCol="0">
            <a:spAutoFit/>
          </a:bodyPr>
          <a:lstStyle/>
          <a:p>
            <a:r>
              <a:rPr lang="en-US" sz="1200" dirty="0" smtClean="0"/>
              <a:t>Principal Effectiveness Handbook p. 3</a:t>
            </a:r>
            <a:endParaRPr lang="en-US" sz="1200" dirty="0"/>
          </a:p>
        </p:txBody>
      </p:sp>
      <p:sp>
        <p:nvSpPr>
          <p:cNvPr id="2" name="TextBox 1"/>
          <p:cNvSpPr txBox="1"/>
          <p:nvPr/>
        </p:nvSpPr>
        <p:spPr>
          <a:xfrm>
            <a:off x="8140700" y="247134"/>
            <a:ext cx="762000"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80662327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2000" b="-2000"/>
          </a:stretch>
        </a:blipFill>
        <a:effectLst/>
      </p:bgPr>
    </p:bg>
    <p:spTree>
      <p:nvGrpSpPr>
        <p:cNvPr id="1" name=""/>
        <p:cNvGrpSpPr/>
        <p:nvPr/>
      </p:nvGrpSpPr>
      <p:grpSpPr>
        <a:xfrm>
          <a:off x="0" y="0"/>
          <a:ext cx="0" cy="0"/>
          <a:chOff x="0" y="0"/>
          <a:chExt cx="0" cy="0"/>
        </a:xfrm>
      </p:grpSpPr>
      <p:graphicFrame>
        <p:nvGraphicFramePr>
          <p:cNvPr id="12" name="Object 11"/>
          <p:cNvGraphicFramePr>
            <a:graphicFrameLocks noChangeAspect="1"/>
          </p:cNvGraphicFramePr>
          <p:nvPr>
            <p:extLst>
              <p:ext uri="{D42A27DB-BD31-4B8C-83A1-F6EECF244321}">
                <p14:modId xmlns:p14="http://schemas.microsoft.com/office/powerpoint/2010/main" val="864654653"/>
              </p:ext>
            </p:extLst>
          </p:nvPr>
        </p:nvGraphicFramePr>
        <p:xfrm>
          <a:off x="309563" y="757238"/>
          <a:ext cx="8450262" cy="5867400"/>
        </p:xfrm>
        <a:graphic>
          <a:graphicData uri="http://schemas.openxmlformats.org/presentationml/2006/ole">
            <mc:AlternateContent xmlns:mc="http://schemas.openxmlformats.org/markup-compatibility/2006">
              <mc:Choice xmlns:v="urn:schemas-microsoft-com:vml" Requires="v">
                <p:oleObj spid="_x0000_s26825" name="Document" r:id="rId6" imgW="6471970" imgH="5894989" progId="Word.Document.12">
                  <p:embed/>
                </p:oleObj>
              </mc:Choice>
              <mc:Fallback>
                <p:oleObj name="Document" r:id="rId6" imgW="6471970" imgH="5894989" progId="Word.Document.12">
                  <p:embed/>
                  <p:pic>
                    <p:nvPicPr>
                      <p:cNvPr id="0" name=""/>
                      <p:cNvPicPr/>
                      <p:nvPr/>
                    </p:nvPicPr>
                    <p:blipFill>
                      <a:blip r:embed="rId7"/>
                      <a:stretch>
                        <a:fillRect/>
                      </a:stretch>
                    </p:blipFill>
                    <p:spPr>
                      <a:xfrm>
                        <a:off x="309563" y="757238"/>
                        <a:ext cx="8450262" cy="5867400"/>
                      </a:xfrm>
                      <a:prstGeom prst="rect">
                        <a:avLst/>
                      </a:prstGeom>
                    </p:spPr>
                  </p:pic>
                </p:oleObj>
              </mc:Fallback>
            </mc:AlternateContent>
          </a:graphicData>
        </a:graphic>
      </p:graphicFrame>
      <p:sp>
        <p:nvSpPr>
          <p:cNvPr id="13" name="TextBox 12"/>
          <p:cNvSpPr txBox="1"/>
          <p:nvPr/>
        </p:nvSpPr>
        <p:spPr>
          <a:xfrm>
            <a:off x="215900" y="190240"/>
            <a:ext cx="7759700" cy="523220"/>
          </a:xfrm>
          <a:prstGeom prst="rect">
            <a:avLst/>
          </a:prstGeom>
          <a:noFill/>
        </p:spPr>
        <p:txBody>
          <a:bodyPr wrap="square" rtlCol="0">
            <a:spAutoFit/>
          </a:bodyPr>
          <a:lstStyle/>
          <a:p>
            <a:pPr algn="ctr"/>
            <a:r>
              <a:rPr lang="en-US" sz="2800" b="1" dirty="0" smtClean="0"/>
              <a:t>READING AND SCORING THE RUBRIC</a:t>
            </a:r>
            <a:endParaRPr lang="en-US" sz="2800" b="1" dirty="0"/>
          </a:p>
        </p:txBody>
      </p:sp>
      <p:sp>
        <p:nvSpPr>
          <p:cNvPr id="14" name="TextBox 13"/>
          <p:cNvSpPr txBox="1"/>
          <p:nvPr/>
        </p:nvSpPr>
        <p:spPr>
          <a:xfrm>
            <a:off x="114300" y="6563667"/>
            <a:ext cx="5270500" cy="276999"/>
          </a:xfrm>
          <a:prstGeom prst="rect">
            <a:avLst/>
          </a:prstGeom>
          <a:noFill/>
        </p:spPr>
        <p:txBody>
          <a:bodyPr wrap="square" rtlCol="0">
            <a:spAutoFit/>
          </a:bodyPr>
          <a:lstStyle/>
          <a:p>
            <a:r>
              <a:rPr lang="en-US" sz="1200" dirty="0" smtClean="0"/>
              <a:t>Principal Effectiveness Handbook </a:t>
            </a:r>
            <a:r>
              <a:rPr lang="en-US" sz="1200" dirty="0"/>
              <a:t>p</a:t>
            </a:r>
            <a:r>
              <a:rPr lang="en-US" sz="1200" dirty="0" smtClean="0"/>
              <a:t>. 16</a:t>
            </a:r>
            <a:endParaRPr lang="en-US" sz="1200" dirty="0"/>
          </a:p>
        </p:txBody>
      </p:sp>
      <p:sp>
        <p:nvSpPr>
          <p:cNvPr id="2" name="TextBox 1"/>
          <p:cNvSpPr txBox="1"/>
          <p:nvPr/>
        </p:nvSpPr>
        <p:spPr>
          <a:xfrm>
            <a:off x="8140700" y="269156"/>
            <a:ext cx="800100"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47549413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2000" b="-2000"/>
          </a:stretch>
        </a:blipFill>
        <a:effectLst/>
      </p:bgPr>
    </p:bg>
    <p:spTree>
      <p:nvGrpSpPr>
        <p:cNvPr id="1" name=""/>
        <p:cNvGrpSpPr/>
        <p:nvPr/>
      </p:nvGrpSpPr>
      <p:grpSpPr>
        <a:xfrm>
          <a:off x="0" y="0"/>
          <a:ext cx="0" cy="0"/>
          <a:chOff x="0" y="0"/>
          <a:chExt cx="0" cy="0"/>
        </a:xfrm>
      </p:grpSpPr>
      <p:sp>
        <p:nvSpPr>
          <p:cNvPr id="5" name="TextBox 4">
            <a:hlinkClick r:id="rId6"/>
          </p:cNvPr>
          <p:cNvSpPr txBox="1"/>
          <p:nvPr/>
        </p:nvSpPr>
        <p:spPr>
          <a:xfrm>
            <a:off x="378196" y="296165"/>
            <a:ext cx="8365067" cy="1015663"/>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000" b="1" dirty="0" smtClean="0"/>
              <a:t>SCORING COMPONENT LEVEL PERFORMANCE</a:t>
            </a:r>
          </a:p>
          <a:p>
            <a:pPr algn="ctr"/>
            <a:r>
              <a:rPr lang="en-US" sz="2000" b="1" dirty="0" smtClean="0"/>
              <a:t>AND</a:t>
            </a:r>
          </a:p>
          <a:p>
            <a:pPr algn="ctr"/>
            <a:r>
              <a:rPr lang="en-US" sz="2000" b="1" dirty="0" smtClean="0"/>
              <a:t>DETERMINING DOMAIN LEVEL PERFORMANCE RATINGS</a:t>
            </a:r>
            <a:endParaRPr lang="en-US" sz="2000" b="1" dirty="0"/>
          </a:p>
        </p:txBody>
      </p:sp>
      <p:graphicFrame>
        <p:nvGraphicFramePr>
          <p:cNvPr id="6" name="Object 5"/>
          <p:cNvGraphicFramePr>
            <a:graphicFrameLocks noChangeAspect="1"/>
          </p:cNvGraphicFramePr>
          <p:nvPr>
            <p:extLst>
              <p:ext uri="{D42A27DB-BD31-4B8C-83A1-F6EECF244321}">
                <p14:modId xmlns:p14="http://schemas.microsoft.com/office/powerpoint/2010/main" val="1916421142"/>
              </p:ext>
            </p:extLst>
          </p:nvPr>
        </p:nvGraphicFramePr>
        <p:xfrm>
          <a:off x="681292" y="1871644"/>
          <a:ext cx="8242300" cy="4986356"/>
        </p:xfrm>
        <a:graphic>
          <a:graphicData uri="http://schemas.openxmlformats.org/presentationml/2006/ole">
            <mc:AlternateContent xmlns:mc="http://schemas.openxmlformats.org/markup-compatibility/2006">
              <mc:Choice xmlns:v="urn:schemas-microsoft-com:vml" Requires="v">
                <p:oleObj spid="_x0000_s12690" name="Document" r:id="rId7" imgW="6388100" imgH="2679700" progId="Word.Document.12">
                  <p:embed/>
                </p:oleObj>
              </mc:Choice>
              <mc:Fallback>
                <p:oleObj name="Document" r:id="rId7" imgW="6388100" imgH="2679700" progId="Word.Document.12">
                  <p:embed/>
                  <p:pic>
                    <p:nvPicPr>
                      <p:cNvPr id="0" name=""/>
                      <p:cNvPicPr/>
                      <p:nvPr/>
                    </p:nvPicPr>
                    <p:blipFill>
                      <a:blip r:embed="rId8"/>
                      <a:stretch>
                        <a:fillRect/>
                      </a:stretch>
                    </p:blipFill>
                    <p:spPr>
                      <a:xfrm>
                        <a:off x="681292" y="1871644"/>
                        <a:ext cx="8242300" cy="4986356"/>
                      </a:xfrm>
                      <a:prstGeom prst="rect">
                        <a:avLst/>
                      </a:prstGeom>
                    </p:spPr>
                  </p:pic>
                </p:oleObj>
              </mc:Fallback>
            </mc:AlternateContent>
          </a:graphicData>
        </a:graphic>
      </p:graphicFrame>
      <p:sp>
        <p:nvSpPr>
          <p:cNvPr id="7" name="TextBox 6"/>
          <p:cNvSpPr txBox="1"/>
          <p:nvPr/>
        </p:nvSpPr>
        <p:spPr>
          <a:xfrm>
            <a:off x="114300" y="6563667"/>
            <a:ext cx="6324600" cy="461665"/>
          </a:xfrm>
          <a:prstGeom prst="rect">
            <a:avLst/>
          </a:prstGeom>
          <a:noFill/>
        </p:spPr>
        <p:txBody>
          <a:bodyPr wrap="square" rtlCol="0">
            <a:spAutoFit/>
          </a:bodyPr>
          <a:lstStyle/>
          <a:p>
            <a:r>
              <a:rPr lang="en-US" sz="1200" dirty="0" smtClean="0"/>
              <a:t>Principal Effectiveness Handbook pp. 20-</a:t>
            </a:r>
            <a:r>
              <a:rPr lang="en-US" sz="1200" dirty="0"/>
              <a:t>24; </a:t>
            </a:r>
            <a:r>
              <a:rPr lang="en-US" sz="1200" dirty="0">
                <a:hlinkClick r:id="rId9"/>
              </a:rPr>
              <a:t>http://doe.sd.gov/secretary/</a:t>
            </a:r>
            <a:r>
              <a:rPr lang="en-US" sz="1200" dirty="0" smtClean="0">
                <a:hlinkClick r:id="rId9"/>
              </a:rPr>
              <a:t>PE.aspx</a:t>
            </a:r>
            <a:endParaRPr lang="en-US" sz="1200" dirty="0" smtClean="0"/>
          </a:p>
          <a:p>
            <a:endParaRPr lang="en-US" sz="1200" dirty="0"/>
          </a:p>
        </p:txBody>
      </p:sp>
    </p:spTree>
    <p:extLst>
      <p:ext uri="{BB962C8B-B14F-4D97-AF65-F5344CB8AC3E}">
        <p14:creationId xmlns:p14="http://schemas.microsoft.com/office/powerpoint/2010/main" val="43823333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2000" b="-2000"/>
          </a:stretch>
        </a:blipFill>
        <a:effectLst/>
      </p:bgPr>
    </p:bg>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499652081"/>
              </p:ext>
            </p:extLst>
          </p:nvPr>
        </p:nvGraphicFramePr>
        <p:xfrm>
          <a:off x="937533" y="1789113"/>
          <a:ext cx="10664825" cy="4078287"/>
        </p:xfrm>
        <a:graphic>
          <a:graphicData uri="http://schemas.openxmlformats.org/presentationml/2006/ole">
            <mc:AlternateContent xmlns:mc="http://schemas.openxmlformats.org/markup-compatibility/2006">
              <mc:Choice xmlns:v="urn:schemas-microsoft-com:vml" Requires="v">
                <p:oleObj spid="_x0000_s13711" name="Document" r:id="rId6" imgW="6451600" imgH="1651000" progId="Word.Document.12">
                  <p:embed/>
                </p:oleObj>
              </mc:Choice>
              <mc:Fallback>
                <p:oleObj name="Document" r:id="rId6" imgW="6451600" imgH="1651000" progId="Word.Document.12">
                  <p:embed/>
                  <p:pic>
                    <p:nvPicPr>
                      <p:cNvPr id="0" name=""/>
                      <p:cNvPicPr/>
                      <p:nvPr/>
                    </p:nvPicPr>
                    <p:blipFill>
                      <a:blip r:embed="rId7"/>
                      <a:stretch>
                        <a:fillRect/>
                      </a:stretch>
                    </p:blipFill>
                    <p:spPr>
                      <a:xfrm>
                        <a:off x="937533" y="1789113"/>
                        <a:ext cx="10664825" cy="4078287"/>
                      </a:xfrm>
                      <a:prstGeom prst="rect">
                        <a:avLst/>
                      </a:prstGeom>
                    </p:spPr>
                  </p:pic>
                </p:oleObj>
              </mc:Fallback>
            </mc:AlternateContent>
          </a:graphicData>
        </a:graphic>
      </p:graphicFrame>
      <p:sp>
        <p:nvSpPr>
          <p:cNvPr id="3" name="TextBox 2"/>
          <p:cNvSpPr txBox="1"/>
          <p:nvPr/>
        </p:nvSpPr>
        <p:spPr>
          <a:xfrm>
            <a:off x="477009" y="263306"/>
            <a:ext cx="8166083" cy="83099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400" b="1" dirty="0" smtClean="0"/>
              <a:t>APPLYING WEIGHTS TO DOMAIN RATINGS</a:t>
            </a:r>
          </a:p>
          <a:p>
            <a:pPr algn="ctr"/>
            <a:endParaRPr lang="en-US" sz="2400" b="1" dirty="0" smtClean="0"/>
          </a:p>
        </p:txBody>
      </p:sp>
      <p:sp>
        <p:nvSpPr>
          <p:cNvPr id="4" name="TextBox 3"/>
          <p:cNvSpPr txBox="1"/>
          <p:nvPr/>
        </p:nvSpPr>
        <p:spPr>
          <a:xfrm>
            <a:off x="114300" y="6563667"/>
            <a:ext cx="5270500" cy="276999"/>
          </a:xfrm>
          <a:prstGeom prst="rect">
            <a:avLst/>
          </a:prstGeom>
          <a:noFill/>
        </p:spPr>
        <p:txBody>
          <a:bodyPr wrap="square" rtlCol="0">
            <a:spAutoFit/>
          </a:bodyPr>
          <a:lstStyle/>
          <a:p>
            <a:r>
              <a:rPr lang="en-US" sz="1200" dirty="0" smtClean="0"/>
              <a:t>Principal Effectiveness Handbook </a:t>
            </a:r>
            <a:r>
              <a:rPr lang="en-US" sz="1200" dirty="0"/>
              <a:t>p</a:t>
            </a:r>
            <a:r>
              <a:rPr lang="en-US" sz="1200" dirty="0" smtClean="0"/>
              <a:t>. 23</a:t>
            </a:r>
            <a:endParaRPr lang="en-US" sz="1200" dirty="0"/>
          </a:p>
        </p:txBody>
      </p:sp>
    </p:spTree>
    <p:extLst>
      <p:ext uri="{BB962C8B-B14F-4D97-AF65-F5344CB8AC3E}">
        <p14:creationId xmlns:p14="http://schemas.microsoft.com/office/powerpoint/2010/main" val="21138653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2000" b="-2000"/>
          </a:stretch>
        </a:blipFill>
        <a:effectLst/>
      </p:bgPr>
    </p:bg>
    <p:spTree>
      <p:nvGrpSpPr>
        <p:cNvPr id="1" name=""/>
        <p:cNvGrpSpPr/>
        <p:nvPr/>
      </p:nvGrpSpPr>
      <p:grpSpPr>
        <a:xfrm>
          <a:off x="0" y="0"/>
          <a:ext cx="0" cy="0"/>
          <a:chOff x="0" y="0"/>
          <a:chExt cx="0" cy="0"/>
        </a:xfrm>
      </p:grpSpPr>
      <p:sp>
        <p:nvSpPr>
          <p:cNvPr id="5" name="TextBox 4">
            <a:hlinkClick r:id="rId6"/>
          </p:cNvPr>
          <p:cNvSpPr txBox="1"/>
          <p:nvPr/>
        </p:nvSpPr>
        <p:spPr>
          <a:xfrm>
            <a:off x="279400" y="193867"/>
            <a:ext cx="8584859" cy="72737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lnSpc>
                <a:spcPct val="50000"/>
              </a:lnSpc>
            </a:pPr>
            <a:endParaRPr lang="en-US" b="1" dirty="0"/>
          </a:p>
          <a:p>
            <a:pPr algn="ctr">
              <a:lnSpc>
                <a:spcPct val="60000"/>
              </a:lnSpc>
            </a:pPr>
            <a:endParaRPr lang="en-US" b="1" dirty="0"/>
          </a:p>
          <a:p>
            <a:pPr algn="ctr">
              <a:lnSpc>
                <a:spcPct val="60000"/>
              </a:lnSpc>
            </a:pPr>
            <a:r>
              <a:rPr lang="en-US" b="1" dirty="0" smtClean="0"/>
              <a:t>ASSIGNING AN OVERALL PROFESSIONAL PRACTICE RATING</a:t>
            </a:r>
          </a:p>
          <a:p>
            <a:pPr algn="ctr">
              <a:lnSpc>
                <a:spcPct val="60000"/>
              </a:lnSpc>
            </a:pPr>
            <a:r>
              <a:rPr lang="en-US" sz="1600" b="1" dirty="0" smtClean="0"/>
              <a:t>Download the Principal Evaluation Rating Spreadsheet from the </a:t>
            </a:r>
            <a:r>
              <a:rPr lang="en-US" sz="1600" b="1" dirty="0" smtClean="0">
                <a:hlinkClick r:id="rId7"/>
              </a:rPr>
              <a:t>SD DOE website</a:t>
            </a:r>
            <a:endParaRPr lang="en-US" sz="1600" b="1" dirty="0"/>
          </a:p>
        </p:txBody>
      </p:sp>
      <p:graphicFrame>
        <p:nvGraphicFramePr>
          <p:cNvPr id="3" name="Object 2"/>
          <p:cNvGraphicFramePr>
            <a:graphicFrameLocks noChangeAspect="1"/>
          </p:cNvGraphicFramePr>
          <p:nvPr>
            <p:extLst>
              <p:ext uri="{D42A27DB-BD31-4B8C-83A1-F6EECF244321}">
                <p14:modId xmlns:p14="http://schemas.microsoft.com/office/powerpoint/2010/main" val="2382889646"/>
              </p:ext>
            </p:extLst>
          </p:nvPr>
        </p:nvGraphicFramePr>
        <p:xfrm>
          <a:off x="279400" y="1016960"/>
          <a:ext cx="9144000" cy="6008372"/>
        </p:xfrm>
        <a:graphic>
          <a:graphicData uri="http://schemas.openxmlformats.org/presentationml/2006/ole">
            <mc:AlternateContent xmlns:mc="http://schemas.openxmlformats.org/markup-compatibility/2006">
              <mc:Choice xmlns:v="urn:schemas-microsoft-com:vml" Requires="v">
                <p:oleObj spid="_x0000_s14732" name="Document" r:id="rId8" imgW="6388100" imgH="5168900" progId="Word.Document.12">
                  <p:embed/>
                </p:oleObj>
              </mc:Choice>
              <mc:Fallback>
                <p:oleObj name="Document" r:id="rId8" imgW="6388100" imgH="5168900" progId="Word.Document.12">
                  <p:embed/>
                  <p:pic>
                    <p:nvPicPr>
                      <p:cNvPr id="0" name=""/>
                      <p:cNvPicPr/>
                      <p:nvPr/>
                    </p:nvPicPr>
                    <p:blipFill>
                      <a:blip r:embed="rId9"/>
                      <a:stretch>
                        <a:fillRect/>
                      </a:stretch>
                    </p:blipFill>
                    <p:spPr>
                      <a:xfrm>
                        <a:off x="279400" y="1016960"/>
                        <a:ext cx="9144000" cy="6008372"/>
                      </a:xfrm>
                      <a:prstGeom prst="rect">
                        <a:avLst/>
                      </a:prstGeom>
                    </p:spPr>
                  </p:pic>
                </p:oleObj>
              </mc:Fallback>
            </mc:AlternateContent>
          </a:graphicData>
        </a:graphic>
      </p:graphicFrame>
    </p:spTree>
    <p:extLst>
      <p:ext uri="{BB962C8B-B14F-4D97-AF65-F5344CB8AC3E}">
        <p14:creationId xmlns:p14="http://schemas.microsoft.com/office/powerpoint/2010/main" val="350932009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04800" y="1346200"/>
            <a:ext cx="8494816" cy="3046988"/>
          </a:xfrm>
          <a:prstGeom prst="rect">
            <a:avLst/>
          </a:prstGeom>
          <a:solidFill>
            <a:schemeClr val="accent4">
              <a:lumMod val="60000"/>
              <a:lumOff val="40000"/>
            </a:schemeClr>
          </a:solidFill>
        </p:spPr>
        <p:txBody>
          <a:bodyPr wrap="square" rtlCol="0">
            <a:spAutoFit/>
          </a:bodyPr>
          <a:lstStyle>
            <a:defPPr>
              <a:defRPr lang="en-US"/>
            </a:defPPr>
            <a:lvl1pPr algn="ctr">
              <a:defRPr sz="3200" b="1"/>
            </a:lvl1pPr>
          </a:lstStyle>
          <a:p>
            <a:r>
              <a:rPr lang="en-US" dirty="0"/>
              <a:t>SOUTH DAKOTA PRINCIPAL EFFECTIVENESS MODEL</a:t>
            </a:r>
          </a:p>
          <a:p>
            <a:endParaRPr lang="en-US" dirty="0"/>
          </a:p>
          <a:p>
            <a:r>
              <a:rPr lang="en-US" dirty="0"/>
              <a:t>Improving Instruction </a:t>
            </a:r>
          </a:p>
          <a:p>
            <a:r>
              <a:rPr lang="en-US" dirty="0"/>
              <a:t>and </a:t>
            </a:r>
          </a:p>
          <a:p>
            <a:r>
              <a:rPr lang="en-US" dirty="0"/>
              <a:t>Student Learning</a:t>
            </a:r>
          </a:p>
        </p:txBody>
      </p:sp>
      <p:sp>
        <p:nvSpPr>
          <p:cNvPr id="8" name="TextBox 7"/>
          <p:cNvSpPr txBox="1"/>
          <p:nvPr/>
        </p:nvSpPr>
        <p:spPr>
          <a:xfrm>
            <a:off x="844550" y="5118100"/>
            <a:ext cx="7454900" cy="400110"/>
          </a:xfrm>
          <a:prstGeom prst="rect">
            <a:avLst/>
          </a:prstGeom>
          <a:noFill/>
        </p:spPr>
        <p:txBody>
          <a:bodyPr wrap="square" rtlCol="0">
            <a:spAutoFit/>
          </a:bodyPr>
          <a:lstStyle/>
          <a:p>
            <a:pPr algn="ctr"/>
            <a:r>
              <a:rPr lang="en-US" sz="2000" b="1" dirty="0" smtClean="0"/>
              <a:t>PART FOUR:  SCHOOL GROWTH</a:t>
            </a:r>
            <a:endParaRPr lang="en-US" sz="2000" b="1" dirty="0"/>
          </a:p>
        </p:txBody>
      </p:sp>
      <p:sp>
        <p:nvSpPr>
          <p:cNvPr id="3" name="TextBox 2"/>
          <p:cNvSpPr txBox="1"/>
          <p:nvPr/>
        </p:nvSpPr>
        <p:spPr>
          <a:xfrm>
            <a:off x="50800" y="6425168"/>
            <a:ext cx="5270500" cy="276999"/>
          </a:xfrm>
          <a:prstGeom prst="rect">
            <a:avLst/>
          </a:prstGeom>
          <a:noFill/>
        </p:spPr>
        <p:txBody>
          <a:bodyPr wrap="square" rtlCol="0">
            <a:spAutoFit/>
          </a:bodyPr>
          <a:lstStyle/>
          <a:p>
            <a:r>
              <a:rPr lang="en-US" sz="1200" dirty="0" smtClean="0"/>
              <a:t>Principal Effectiveness Handbook pp. 25-27</a:t>
            </a:r>
            <a:endParaRPr lang="en-US" sz="1200" dirty="0"/>
          </a:p>
        </p:txBody>
      </p:sp>
    </p:spTree>
    <p:extLst>
      <p:ext uri="{BB962C8B-B14F-4D97-AF65-F5344CB8AC3E}">
        <p14:creationId xmlns:p14="http://schemas.microsoft.com/office/powerpoint/2010/main" val="248628643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96696576"/>
              </p:ext>
            </p:extLst>
          </p:nvPr>
        </p:nvGraphicFramePr>
        <p:xfrm>
          <a:off x="241300" y="254001"/>
          <a:ext cx="8699500" cy="6393384"/>
        </p:xfrm>
        <a:graphic>
          <a:graphicData uri="http://schemas.openxmlformats.org/drawingml/2006/table">
            <a:tbl>
              <a:tblPr firstRow="1" bandRow="1">
                <a:tableStyleId>{00A15C55-8517-42AA-B614-E9B94910E393}</a:tableStyleId>
              </a:tblPr>
              <a:tblGrid>
                <a:gridCol w="1921141"/>
                <a:gridCol w="6778359"/>
              </a:tblGrid>
              <a:tr h="541163">
                <a:tc gridSpan="2">
                  <a:txBody>
                    <a:bodyPr/>
                    <a:lstStyle/>
                    <a:p>
                      <a:pPr algn="ctr"/>
                      <a:r>
                        <a:rPr lang="en-US" sz="2800" dirty="0" smtClean="0">
                          <a:solidFill>
                            <a:schemeClr val="tx1"/>
                          </a:solidFill>
                        </a:rPr>
                        <a:t>EVALUATION OF SCHOOL GROWTH</a:t>
                      </a:r>
                      <a:endParaRPr lang="en-US" sz="2800" dirty="0">
                        <a:solidFill>
                          <a:schemeClr val="tx1"/>
                        </a:solidFill>
                      </a:endParaRPr>
                    </a:p>
                  </a:txBody>
                  <a:tcPr/>
                </a:tc>
                <a:tc hMerge="1">
                  <a:txBody>
                    <a:bodyPr/>
                    <a:lstStyle/>
                    <a:p>
                      <a:endParaRPr lang="en-US"/>
                    </a:p>
                  </a:txBody>
                  <a:tcPr/>
                </a:tc>
              </a:tr>
              <a:tr h="347065">
                <a:tc gridSpan="2">
                  <a:txBody>
                    <a:bodyPr/>
                    <a:lstStyle/>
                    <a:p>
                      <a:pPr algn="l"/>
                      <a:endParaRPr lang="en-US" dirty="0"/>
                    </a:p>
                  </a:txBody>
                  <a:tcPr/>
                </a:tc>
                <a:tc hMerge="1">
                  <a:txBody>
                    <a:bodyPr/>
                    <a:lstStyle/>
                    <a:p>
                      <a:endParaRPr lang="en-US"/>
                    </a:p>
                  </a:txBody>
                  <a:tcPr/>
                </a:tc>
              </a:tr>
              <a:tr h="1127961">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 rating of Low, Expected, or High is calculated by combining</a:t>
                      </a:r>
                      <a:r>
                        <a:rPr lang="en-US" baseline="0" dirty="0" smtClean="0"/>
                        <a:t> and weighting results from the primary measure (SLOs) and the secondary measure (AMOs or SPI).</a:t>
                      </a:r>
                      <a:endParaRPr lang="en-US" dirty="0" smtClean="0"/>
                    </a:p>
                    <a:p>
                      <a:pPr algn="l"/>
                      <a:endParaRPr lang="en-US" dirty="0"/>
                    </a:p>
                  </a:txBody>
                  <a:tcPr/>
                </a:tc>
                <a:tc hMerge="1">
                  <a:txBody>
                    <a:bodyPr/>
                    <a:lstStyle/>
                    <a:p>
                      <a:endParaRPr lang="en-US" dirty="0"/>
                    </a:p>
                  </a:txBody>
                  <a:tcPr/>
                </a:tc>
              </a:tr>
              <a:tr h="347065">
                <a:tc>
                  <a:txBody>
                    <a:bodyPr/>
                    <a:lstStyle/>
                    <a:p>
                      <a:pPr algn="l"/>
                      <a:endParaRPr lang="en-US" dirty="0"/>
                    </a:p>
                  </a:txBody>
                  <a:tcPr/>
                </a:tc>
                <a:tc>
                  <a:txBody>
                    <a:bodyPr/>
                    <a:lstStyle/>
                    <a:p>
                      <a:pPr algn="l"/>
                      <a:endParaRPr lang="en-US" dirty="0"/>
                    </a:p>
                  </a:txBody>
                  <a:tcPr/>
                </a:tc>
              </a:tr>
              <a:tr h="1457824">
                <a:tc>
                  <a:txBody>
                    <a:bodyPr/>
                    <a:lstStyle/>
                    <a:p>
                      <a:pPr algn="l"/>
                      <a:r>
                        <a:rPr lang="en-US" b="1" dirty="0" smtClean="0"/>
                        <a:t>SLO’s and/or</a:t>
                      </a:r>
                    </a:p>
                    <a:p>
                      <a:pPr algn="l"/>
                      <a:r>
                        <a:rPr lang="en-US" b="1" dirty="0" smtClean="0"/>
                        <a:t>Other District Decided Measure</a:t>
                      </a:r>
                    </a:p>
                    <a:p>
                      <a:pPr algn="l"/>
                      <a:r>
                        <a:rPr lang="en-US" b="1" dirty="0" smtClean="0"/>
                        <a:t>75%</a:t>
                      </a:r>
                      <a:endParaRPr lang="en-US" b="1" dirty="0"/>
                    </a:p>
                  </a:txBody>
                  <a:tcPr/>
                </a:tc>
                <a:tc>
                  <a:txBody>
                    <a:bodyPr/>
                    <a:lstStyle/>
                    <a:p>
                      <a:pPr algn="l"/>
                      <a:r>
                        <a:rPr lang="en-US" dirty="0" smtClean="0"/>
                        <a:t>Scoring a principal’s SLO measure is based on the percentage of teachers earning expected or high growth as documented</a:t>
                      </a:r>
                      <a:r>
                        <a:rPr lang="en-US" baseline="0" dirty="0" smtClean="0"/>
                        <a:t> in SLOs.</a:t>
                      </a:r>
                      <a:endParaRPr lang="en-US" dirty="0"/>
                    </a:p>
                  </a:txBody>
                  <a:tcPr/>
                </a:tc>
              </a:tr>
              <a:tr h="347065">
                <a:tc>
                  <a:txBody>
                    <a:bodyPr/>
                    <a:lstStyle/>
                    <a:p>
                      <a:pPr algn="l"/>
                      <a:endParaRPr lang="en-US" dirty="0"/>
                    </a:p>
                  </a:txBody>
                  <a:tcPr/>
                </a:tc>
                <a:tc>
                  <a:txBody>
                    <a:bodyPr/>
                    <a:lstStyle/>
                    <a:p>
                      <a:pPr algn="l"/>
                      <a:endParaRPr lang="en-US" dirty="0"/>
                    </a:p>
                  </a:txBody>
                  <a:tcPr/>
                </a:tc>
              </a:tr>
              <a:tr h="2169156">
                <a:tc>
                  <a:txBody>
                    <a:bodyPr/>
                    <a:lstStyle/>
                    <a:p>
                      <a:pPr algn="l"/>
                      <a:r>
                        <a:rPr lang="en-US" b="1" dirty="0" smtClean="0"/>
                        <a:t>AMOs</a:t>
                      </a:r>
                      <a:r>
                        <a:rPr lang="en-US" b="1" baseline="0" dirty="0" smtClean="0"/>
                        <a:t> or SPI</a:t>
                      </a:r>
                    </a:p>
                    <a:p>
                      <a:pPr algn="l"/>
                      <a:r>
                        <a:rPr lang="en-US" b="1" baseline="0" dirty="0" smtClean="0"/>
                        <a:t>25%</a:t>
                      </a:r>
                      <a:endParaRPr lang="en-US" b="1" dirty="0"/>
                    </a:p>
                  </a:txBody>
                  <a:tcPr/>
                </a:tc>
                <a:tc>
                  <a:txBody>
                    <a:bodyPr/>
                    <a:lstStyle/>
                    <a:p>
                      <a:pPr algn="l"/>
                      <a:r>
                        <a:rPr lang="en-US" dirty="0" smtClean="0"/>
                        <a:t>Scoring</a:t>
                      </a:r>
                      <a:r>
                        <a:rPr lang="en-US" baseline="0" dirty="0" smtClean="0"/>
                        <a:t> a principal’s AMO or SPI measure is based on the extent to which the goals established with the superintendent have been met. </a:t>
                      </a:r>
                    </a:p>
                    <a:p>
                      <a:pPr algn="l"/>
                      <a:endParaRPr lang="en-US" baseline="0" dirty="0" smtClean="0"/>
                    </a:p>
                    <a:p>
                      <a:pPr algn="l"/>
                      <a:r>
                        <a:rPr lang="en-US" dirty="0" smtClean="0">
                          <a:hlinkClick r:id="rId5"/>
                        </a:rPr>
                        <a:t>http://doe.sd.gov/accountability/spi.aspx</a:t>
                      </a:r>
                      <a:endParaRPr lang="en-US" dirty="0" smtClean="0"/>
                    </a:p>
                    <a:p>
                      <a:pPr algn="l"/>
                      <a:r>
                        <a:rPr lang="en-US" dirty="0" smtClean="0">
                          <a:hlinkClick r:id="rId6"/>
                        </a:rPr>
                        <a:t>https://doe.sd.gov/accountability/amo.aspx</a:t>
                      </a:r>
                      <a:endParaRPr lang="en-US" dirty="0" smtClean="0"/>
                    </a:p>
                    <a:p>
                      <a:pPr algn="l"/>
                      <a:endParaRPr lang="en-US" dirty="0" smtClean="0"/>
                    </a:p>
                    <a:p>
                      <a:pPr algn="l"/>
                      <a:endParaRPr lang="en-US" dirty="0"/>
                    </a:p>
                  </a:txBody>
                  <a:tcPr/>
                </a:tc>
              </a:tr>
            </a:tbl>
          </a:graphicData>
        </a:graphic>
      </p:graphicFrame>
      <p:sp>
        <p:nvSpPr>
          <p:cNvPr id="3" name="TextBox 2"/>
          <p:cNvSpPr txBox="1"/>
          <p:nvPr/>
        </p:nvSpPr>
        <p:spPr>
          <a:xfrm>
            <a:off x="50800" y="6425168"/>
            <a:ext cx="5270500" cy="276999"/>
          </a:xfrm>
          <a:prstGeom prst="rect">
            <a:avLst/>
          </a:prstGeom>
          <a:noFill/>
        </p:spPr>
        <p:txBody>
          <a:bodyPr wrap="square" rtlCol="0">
            <a:spAutoFit/>
          </a:bodyPr>
          <a:lstStyle/>
          <a:p>
            <a:r>
              <a:rPr lang="en-US" sz="1200" dirty="0" smtClean="0"/>
              <a:t>Principal Effectiveness Handbook pp. 25-27</a:t>
            </a:r>
            <a:endParaRPr lang="en-US" sz="1200" dirty="0"/>
          </a:p>
        </p:txBody>
      </p:sp>
    </p:spTree>
    <p:extLst>
      <p:ext uri="{BB962C8B-B14F-4D97-AF65-F5344CB8AC3E}">
        <p14:creationId xmlns:p14="http://schemas.microsoft.com/office/powerpoint/2010/main" val="211483213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780304412"/>
              </p:ext>
            </p:extLst>
          </p:nvPr>
        </p:nvGraphicFramePr>
        <p:xfrm>
          <a:off x="190500" y="228599"/>
          <a:ext cx="8737600" cy="6104299"/>
        </p:xfrm>
        <a:graphic>
          <a:graphicData uri="http://schemas.openxmlformats.org/drawingml/2006/table">
            <a:tbl>
              <a:tblPr firstRow="1" bandRow="1">
                <a:tableStyleId>{00A15C55-8517-42AA-B614-E9B94910E393}</a:tableStyleId>
              </a:tblPr>
              <a:tblGrid>
                <a:gridCol w="3320786"/>
                <a:gridCol w="5416814"/>
              </a:tblGrid>
              <a:tr h="998134">
                <a:tc gridSpan="2">
                  <a:txBody>
                    <a:bodyPr/>
                    <a:lstStyle/>
                    <a:p>
                      <a:pPr algn="ctr"/>
                      <a:r>
                        <a:rPr lang="en-US" sz="2600" dirty="0" smtClean="0">
                          <a:solidFill>
                            <a:schemeClr val="tx1"/>
                          </a:solidFill>
                        </a:rPr>
                        <a:t>RECOMMENDED GROWTH MEASURE</a:t>
                      </a:r>
                    </a:p>
                    <a:p>
                      <a:pPr algn="ctr"/>
                      <a:r>
                        <a:rPr lang="en-US" sz="2600" dirty="0" smtClean="0">
                          <a:solidFill>
                            <a:schemeClr val="tx1"/>
                          </a:solidFill>
                        </a:rPr>
                        <a:t>STUDENT LEARNING OBJECTIVES (SLOs)</a:t>
                      </a:r>
                      <a:endParaRPr lang="en-US" sz="2600" dirty="0">
                        <a:solidFill>
                          <a:schemeClr val="tx1"/>
                        </a:solidFill>
                      </a:endParaRPr>
                    </a:p>
                  </a:txBody>
                  <a:tcPr/>
                </a:tc>
                <a:tc hMerge="1">
                  <a:txBody>
                    <a:bodyPr/>
                    <a:lstStyle/>
                    <a:p>
                      <a:endParaRPr lang="en-US"/>
                    </a:p>
                  </a:txBody>
                  <a:tcPr/>
                </a:tc>
              </a:tr>
              <a:tr h="413021">
                <a:tc>
                  <a:txBody>
                    <a:bodyPr/>
                    <a:lstStyle/>
                    <a:p>
                      <a:endParaRPr lang="en-US" b="1" dirty="0"/>
                    </a:p>
                  </a:txBody>
                  <a:tcPr/>
                </a:tc>
                <a:tc>
                  <a:txBody>
                    <a:bodyPr/>
                    <a:lstStyle/>
                    <a:p>
                      <a:endParaRPr lang="en-US" b="1" dirty="0"/>
                    </a:p>
                  </a:txBody>
                  <a:tcPr/>
                </a:tc>
              </a:tr>
              <a:tr h="722787">
                <a:tc>
                  <a:txBody>
                    <a:bodyPr/>
                    <a:lstStyle/>
                    <a:p>
                      <a:r>
                        <a:rPr lang="en-US" b="1" dirty="0" smtClean="0"/>
                        <a:t>PERFORMANCE</a:t>
                      </a:r>
                      <a:r>
                        <a:rPr lang="en-US" b="1" baseline="0" dirty="0" smtClean="0"/>
                        <a:t> CATEGORY</a:t>
                      </a:r>
                      <a:endParaRPr lang="en-US" b="1" dirty="0"/>
                    </a:p>
                  </a:txBody>
                  <a:tcPr/>
                </a:tc>
                <a:tc>
                  <a:txBody>
                    <a:bodyPr/>
                    <a:lstStyle/>
                    <a:p>
                      <a:r>
                        <a:rPr lang="en-US" b="1" dirty="0" smtClean="0"/>
                        <a:t>DESCRIPTION</a:t>
                      </a:r>
                      <a:endParaRPr lang="en-US" b="1" dirty="0"/>
                    </a:p>
                  </a:txBody>
                  <a:tcPr/>
                </a:tc>
              </a:tr>
              <a:tr h="413021">
                <a:tc>
                  <a:txBody>
                    <a:bodyPr/>
                    <a:lstStyle/>
                    <a:p>
                      <a:endParaRPr lang="en-US" b="1" dirty="0"/>
                    </a:p>
                  </a:txBody>
                  <a:tcPr/>
                </a:tc>
                <a:tc>
                  <a:txBody>
                    <a:bodyPr/>
                    <a:lstStyle/>
                    <a:p>
                      <a:endParaRPr lang="en-US" b="1" dirty="0"/>
                    </a:p>
                  </a:txBody>
                  <a:tcPr/>
                </a:tc>
              </a:tr>
              <a:tr h="722787">
                <a:tc>
                  <a:txBody>
                    <a:bodyPr/>
                    <a:lstStyle/>
                    <a:p>
                      <a:r>
                        <a:rPr lang="en-US" b="0" dirty="0" smtClean="0"/>
                        <a:t>Low</a:t>
                      </a:r>
                      <a:r>
                        <a:rPr lang="en-US" b="0" baseline="0" dirty="0" smtClean="0"/>
                        <a:t> Growth</a:t>
                      </a:r>
                      <a:endParaRPr lang="en-US" b="0" dirty="0"/>
                    </a:p>
                  </a:txBody>
                  <a:tcPr/>
                </a:tc>
                <a:tc>
                  <a:txBody>
                    <a:bodyPr/>
                    <a:lstStyle/>
                    <a:p>
                      <a:r>
                        <a:rPr lang="en-US" dirty="0" smtClean="0"/>
                        <a:t>Less than 80% of teachers attained expected student</a:t>
                      </a:r>
                      <a:r>
                        <a:rPr lang="en-US" baseline="0" dirty="0" smtClean="0"/>
                        <a:t> growth on SLOs.</a:t>
                      </a:r>
                      <a:endParaRPr lang="en-US" dirty="0"/>
                    </a:p>
                  </a:txBody>
                  <a:tcPr/>
                </a:tc>
              </a:tr>
              <a:tr h="413021">
                <a:tc>
                  <a:txBody>
                    <a:bodyPr/>
                    <a:lstStyle/>
                    <a:p>
                      <a:endParaRPr lang="en-US" b="0" dirty="0"/>
                    </a:p>
                  </a:txBody>
                  <a:tcPr/>
                </a:tc>
                <a:tc>
                  <a:txBody>
                    <a:bodyPr/>
                    <a:lstStyle/>
                    <a:p>
                      <a:endParaRPr lang="en-US" dirty="0"/>
                    </a:p>
                  </a:txBody>
                  <a:tcPr/>
                </a:tc>
              </a:tr>
              <a:tr h="722787">
                <a:tc>
                  <a:txBody>
                    <a:bodyPr/>
                    <a:lstStyle/>
                    <a:p>
                      <a:r>
                        <a:rPr lang="en-US" dirty="0" smtClean="0"/>
                        <a:t>Expected Growth</a:t>
                      </a:r>
                      <a:endParaRPr lang="en-US" dirty="0"/>
                    </a:p>
                  </a:txBody>
                  <a:tcPr/>
                </a:tc>
                <a:tc>
                  <a:txBody>
                    <a:bodyPr/>
                    <a:lstStyle/>
                    <a:p>
                      <a:r>
                        <a:rPr lang="en-US" dirty="0" smtClean="0"/>
                        <a:t>80% to 90% of teachers attained expected</a:t>
                      </a:r>
                      <a:r>
                        <a:rPr lang="en-US" baseline="0" dirty="0" smtClean="0"/>
                        <a:t> student growth on SLOs.</a:t>
                      </a:r>
                      <a:endParaRPr lang="en-US" dirty="0"/>
                    </a:p>
                  </a:txBody>
                  <a:tcPr/>
                </a:tc>
              </a:tr>
              <a:tr h="413021">
                <a:tc>
                  <a:txBody>
                    <a:bodyPr/>
                    <a:lstStyle/>
                    <a:p>
                      <a:endParaRPr lang="en-US" dirty="0"/>
                    </a:p>
                  </a:txBody>
                  <a:tcPr/>
                </a:tc>
                <a:tc>
                  <a:txBody>
                    <a:bodyPr/>
                    <a:lstStyle/>
                    <a:p>
                      <a:endParaRPr lang="en-US" dirty="0"/>
                    </a:p>
                  </a:txBody>
                  <a:tcPr/>
                </a:tc>
              </a:tr>
              <a:tr h="1285720">
                <a:tc>
                  <a:txBody>
                    <a:bodyPr/>
                    <a:lstStyle/>
                    <a:p>
                      <a:r>
                        <a:rPr lang="en-US" b="0" dirty="0" smtClean="0"/>
                        <a:t>High</a:t>
                      </a:r>
                      <a:r>
                        <a:rPr lang="en-US" b="0" baseline="0" dirty="0" smtClean="0"/>
                        <a:t> Growth</a:t>
                      </a:r>
                      <a:endParaRPr lang="en-US" b="0" dirty="0"/>
                    </a:p>
                  </a:txBody>
                  <a:tcPr/>
                </a:tc>
                <a:tc>
                  <a:txBody>
                    <a:bodyPr/>
                    <a:lstStyle/>
                    <a:p>
                      <a:r>
                        <a:rPr lang="en-US" dirty="0" smtClean="0"/>
                        <a:t>91% to 100% of teachers attained expected growth on SLOs.</a:t>
                      </a:r>
                      <a:endParaRPr lang="en-US" dirty="0"/>
                    </a:p>
                  </a:txBody>
                  <a:tcPr/>
                </a:tc>
              </a:tr>
            </a:tbl>
          </a:graphicData>
        </a:graphic>
      </p:graphicFrame>
      <p:sp>
        <p:nvSpPr>
          <p:cNvPr id="4" name="TextBox 3"/>
          <p:cNvSpPr txBox="1"/>
          <p:nvPr/>
        </p:nvSpPr>
        <p:spPr>
          <a:xfrm>
            <a:off x="50800" y="6425168"/>
            <a:ext cx="5270500" cy="276999"/>
          </a:xfrm>
          <a:prstGeom prst="rect">
            <a:avLst/>
          </a:prstGeom>
          <a:noFill/>
        </p:spPr>
        <p:txBody>
          <a:bodyPr wrap="square" rtlCol="0">
            <a:spAutoFit/>
          </a:bodyPr>
          <a:lstStyle/>
          <a:p>
            <a:r>
              <a:rPr lang="en-US" sz="1200" dirty="0" smtClean="0"/>
              <a:t>Principal Effectiveness Handbook pp. 25-27</a:t>
            </a:r>
            <a:endParaRPr lang="en-US" sz="1200" dirty="0"/>
          </a:p>
        </p:txBody>
      </p:sp>
    </p:spTree>
    <p:extLst>
      <p:ext uri="{BB962C8B-B14F-4D97-AF65-F5344CB8AC3E}">
        <p14:creationId xmlns:p14="http://schemas.microsoft.com/office/powerpoint/2010/main" val="310460388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213414512"/>
              </p:ext>
            </p:extLst>
          </p:nvPr>
        </p:nvGraphicFramePr>
        <p:xfrm>
          <a:off x="203200" y="152402"/>
          <a:ext cx="8801100" cy="6515096"/>
        </p:xfrm>
        <a:graphic>
          <a:graphicData uri="http://schemas.openxmlformats.org/drawingml/2006/table">
            <a:tbl>
              <a:tblPr firstRow="1" bandRow="1">
                <a:tableStyleId>{00A15C55-8517-42AA-B614-E9B94910E393}</a:tableStyleId>
              </a:tblPr>
              <a:tblGrid>
                <a:gridCol w="3299308"/>
                <a:gridCol w="5501792"/>
              </a:tblGrid>
              <a:tr h="1013355">
                <a:tc gridSpan="2">
                  <a:txBody>
                    <a:bodyPr/>
                    <a:lstStyle/>
                    <a:p>
                      <a:pPr algn="ctr"/>
                      <a:r>
                        <a:rPr lang="en-US" sz="2600" baseline="0" dirty="0" smtClean="0">
                          <a:solidFill>
                            <a:schemeClr val="tx1"/>
                          </a:solidFill>
                        </a:rPr>
                        <a:t>RECOMMENDED GROWTH MEASURE</a:t>
                      </a:r>
                    </a:p>
                    <a:p>
                      <a:pPr algn="ctr"/>
                      <a:r>
                        <a:rPr lang="en-US" sz="2600" baseline="0" dirty="0" smtClean="0">
                          <a:solidFill>
                            <a:schemeClr val="tx1"/>
                          </a:solidFill>
                        </a:rPr>
                        <a:t>SPI AND AMO </a:t>
                      </a:r>
                      <a:endParaRPr lang="en-US" sz="2600" dirty="0">
                        <a:solidFill>
                          <a:schemeClr val="tx1"/>
                        </a:solidFill>
                      </a:endParaRPr>
                    </a:p>
                  </a:txBody>
                  <a:tcPr/>
                </a:tc>
                <a:tc hMerge="1">
                  <a:txBody>
                    <a:bodyPr/>
                    <a:lstStyle/>
                    <a:p>
                      <a:endParaRPr lang="en-US"/>
                    </a:p>
                  </a:txBody>
                  <a:tcPr/>
                </a:tc>
              </a:tr>
              <a:tr h="450379">
                <a:tc>
                  <a:txBody>
                    <a:bodyPr/>
                    <a:lstStyle/>
                    <a:p>
                      <a:endParaRPr lang="en-US" b="1" dirty="0"/>
                    </a:p>
                  </a:txBody>
                  <a:tcPr/>
                </a:tc>
                <a:tc>
                  <a:txBody>
                    <a:bodyPr/>
                    <a:lstStyle/>
                    <a:p>
                      <a:endParaRPr lang="en-US" b="1" dirty="0"/>
                    </a:p>
                  </a:txBody>
                  <a:tcPr/>
                </a:tc>
              </a:tr>
              <a:tr h="788164">
                <a:tc>
                  <a:txBody>
                    <a:bodyPr/>
                    <a:lstStyle/>
                    <a:p>
                      <a:r>
                        <a:rPr lang="en-US" b="1" dirty="0" smtClean="0"/>
                        <a:t>PERFORMANCE</a:t>
                      </a:r>
                      <a:r>
                        <a:rPr lang="en-US" b="1" baseline="0" dirty="0" smtClean="0"/>
                        <a:t> CATEGORY</a:t>
                      </a:r>
                      <a:endParaRPr lang="en-US" b="1" dirty="0"/>
                    </a:p>
                  </a:txBody>
                  <a:tcPr/>
                </a:tc>
                <a:tc>
                  <a:txBody>
                    <a:bodyPr/>
                    <a:lstStyle/>
                    <a:p>
                      <a:r>
                        <a:rPr lang="en-US" b="1" dirty="0" smtClean="0"/>
                        <a:t>DESCRIPTION</a:t>
                      </a:r>
                      <a:endParaRPr lang="en-US" b="1" dirty="0"/>
                    </a:p>
                  </a:txBody>
                  <a:tcPr/>
                </a:tc>
              </a:tr>
              <a:tr h="450379">
                <a:tc>
                  <a:txBody>
                    <a:bodyPr/>
                    <a:lstStyle/>
                    <a:p>
                      <a:endParaRPr lang="en-US" b="1" dirty="0"/>
                    </a:p>
                  </a:txBody>
                  <a:tcPr/>
                </a:tc>
                <a:tc>
                  <a:txBody>
                    <a:bodyPr/>
                    <a:lstStyle/>
                    <a:p>
                      <a:endParaRPr lang="en-US" b="1" dirty="0"/>
                    </a:p>
                  </a:txBody>
                  <a:tcPr/>
                </a:tc>
              </a:tr>
              <a:tr h="721881">
                <a:tc>
                  <a:txBody>
                    <a:bodyPr/>
                    <a:lstStyle/>
                    <a:p>
                      <a:r>
                        <a:rPr lang="en-US" b="0" dirty="0" smtClean="0"/>
                        <a:t>Low</a:t>
                      </a:r>
                      <a:r>
                        <a:rPr lang="en-US" b="0" baseline="0" dirty="0" smtClean="0"/>
                        <a:t> Growth</a:t>
                      </a:r>
                      <a:endParaRPr lang="en-US" b="0" dirty="0"/>
                    </a:p>
                  </a:txBody>
                  <a:tcPr/>
                </a:tc>
                <a:tc>
                  <a:txBody>
                    <a:bodyPr/>
                    <a:lstStyle/>
                    <a:p>
                      <a:r>
                        <a:rPr lang="en-US" dirty="0" smtClean="0"/>
                        <a:t>A school</a:t>
                      </a:r>
                      <a:r>
                        <a:rPr lang="en-US" baseline="0" dirty="0" smtClean="0"/>
                        <a:t> did not meet either AMO or SPI target.</a:t>
                      </a:r>
                      <a:endParaRPr lang="en-US" dirty="0"/>
                    </a:p>
                  </a:txBody>
                  <a:tcPr/>
                </a:tc>
              </a:tr>
              <a:tr h="450379">
                <a:tc>
                  <a:txBody>
                    <a:bodyPr/>
                    <a:lstStyle/>
                    <a:p>
                      <a:endParaRPr lang="en-US" b="0" dirty="0"/>
                    </a:p>
                  </a:txBody>
                  <a:tcPr/>
                </a:tc>
                <a:tc>
                  <a:txBody>
                    <a:bodyPr/>
                    <a:lstStyle/>
                    <a:p>
                      <a:endParaRPr lang="en-US" dirty="0"/>
                    </a:p>
                  </a:txBody>
                  <a:tcPr/>
                </a:tc>
              </a:tr>
              <a:tr h="788164">
                <a:tc>
                  <a:txBody>
                    <a:bodyPr/>
                    <a:lstStyle/>
                    <a:p>
                      <a:r>
                        <a:rPr lang="en-US" dirty="0" smtClean="0"/>
                        <a:t>Expected Growth</a:t>
                      </a:r>
                      <a:endParaRPr lang="en-US" dirty="0"/>
                    </a:p>
                  </a:txBody>
                  <a:tcPr/>
                </a:tc>
                <a:tc>
                  <a:txBody>
                    <a:bodyPr/>
                    <a:lstStyle/>
                    <a:p>
                      <a:r>
                        <a:rPr lang="en-US" dirty="0" smtClean="0"/>
                        <a:t>A school met either one or both of AMO or SPI targets.</a:t>
                      </a:r>
                      <a:endParaRPr lang="en-US" dirty="0"/>
                    </a:p>
                  </a:txBody>
                  <a:tcPr/>
                </a:tc>
              </a:tr>
              <a:tr h="450379">
                <a:tc>
                  <a:txBody>
                    <a:bodyPr/>
                    <a:lstStyle/>
                    <a:p>
                      <a:endParaRPr lang="en-US" dirty="0"/>
                    </a:p>
                  </a:txBody>
                  <a:tcPr/>
                </a:tc>
                <a:tc>
                  <a:txBody>
                    <a:bodyPr/>
                    <a:lstStyle/>
                    <a:p>
                      <a:endParaRPr lang="en-US" dirty="0"/>
                    </a:p>
                  </a:txBody>
                  <a:tcPr/>
                </a:tc>
              </a:tr>
              <a:tr h="1402016">
                <a:tc>
                  <a:txBody>
                    <a:bodyPr/>
                    <a:lstStyle/>
                    <a:p>
                      <a:r>
                        <a:rPr lang="en-US" b="0" dirty="0" smtClean="0"/>
                        <a:t>High</a:t>
                      </a:r>
                      <a:r>
                        <a:rPr lang="en-US" b="0" baseline="0" dirty="0" smtClean="0"/>
                        <a:t> Growth</a:t>
                      </a:r>
                      <a:endParaRPr lang="en-US" b="0" dirty="0"/>
                    </a:p>
                  </a:txBody>
                  <a:tcPr/>
                </a:tc>
                <a:tc>
                  <a:txBody>
                    <a:bodyPr/>
                    <a:lstStyle/>
                    <a:p>
                      <a:r>
                        <a:rPr lang="en-US" dirty="0" smtClean="0"/>
                        <a:t>A school met and significantly exceeded the AMO or SPI targets.</a:t>
                      </a:r>
                      <a:endParaRPr lang="en-US" dirty="0"/>
                    </a:p>
                  </a:txBody>
                  <a:tcPr/>
                </a:tc>
              </a:tr>
            </a:tbl>
          </a:graphicData>
        </a:graphic>
      </p:graphicFrame>
      <p:sp>
        <p:nvSpPr>
          <p:cNvPr id="4" name="TextBox 3"/>
          <p:cNvSpPr txBox="1"/>
          <p:nvPr/>
        </p:nvSpPr>
        <p:spPr>
          <a:xfrm>
            <a:off x="50800" y="6425168"/>
            <a:ext cx="5270500" cy="276999"/>
          </a:xfrm>
          <a:prstGeom prst="rect">
            <a:avLst/>
          </a:prstGeom>
          <a:noFill/>
        </p:spPr>
        <p:txBody>
          <a:bodyPr wrap="square" rtlCol="0">
            <a:spAutoFit/>
          </a:bodyPr>
          <a:lstStyle/>
          <a:p>
            <a:r>
              <a:rPr lang="en-US" sz="1200" dirty="0" smtClean="0"/>
              <a:t>Principal Effectiveness Handbook pp. 25-27</a:t>
            </a:r>
            <a:endParaRPr lang="en-US" sz="1200" dirty="0"/>
          </a:p>
        </p:txBody>
      </p:sp>
    </p:spTree>
    <p:extLst>
      <p:ext uri="{BB962C8B-B14F-4D97-AF65-F5344CB8AC3E}">
        <p14:creationId xmlns:p14="http://schemas.microsoft.com/office/powerpoint/2010/main" val="423274926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5" name="TextBox 4">
            <a:hlinkClick r:id="rId5"/>
          </p:cNvPr>
          <p:cNvSpPr txBox="1"/>
          <p:nvPr/>
        </p:nvSpPr>
        <p:spPr>
          <a:xfrm>
            <a:off x="330199" y="177800"/>
            <a:ext cx="8572500" cy="686478"/>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000" b="1" dirty="0" smtClean="0"/>
              <a:t>CALCULATING A FINAL SCHOOL GROWTH RATING</a:t>
            </a:r>
          </a:p>
          <a:p>
            <a:pPr algn="ctr"/>
            <a:r>
              <a:rPr lang="en-US" sz="1600" b="1" dirty="0"/>
              <a:t>Download the Principal Evaluation Rating Spreadsheet from the </a:t>
            </a:r>
            <a:r>
              <a:rPr lang="en-US" sz="1600" b="1" dirty="0">
                <a:hlinkClick r:id="rId6"/>
              </a:rPr>
              <a:t>SD DOE website</a:t>
            </a:r>
            <a:endParaRPr lang="en-US" sz="1600" b="1" dirty="0"/>
          </a:p>
          <a:p>
            <a:pPr algn="ctr"/>
            <a:endParaRPr lang="en-US" sz="2400" b="1" dirty="0"/>
          </a:p>
        </p:txBody>
      </p:sp>
      <p:graphicFrame>
        <p:nvGraphicFramePr>
          <p:cNvPr id="20" name="Table 19"/>
          <p:cNvGraphicFramePr>
            <a:graphicFrameLocks noGrp="1"/>
          </p:cNvGraphicFramePr>
          <p:nvPr>
            <p:extLst>
              <p:ext uri="{D42A27DB-BD31-4B8C-83A1-F6EECF244321}">
                <p14:modId xmlns:p14="http://schemas.microsoft.com/office/powerpoint/2010/main" val="2061309520"/>
              </p:ext>
            </p:extLst>
          </p:nvPr>
        </p:nvGraphicFramePr>
        <p:xfrm>
          <a:off x="330199" y="901697"/>
          <a:ext cx="8572500" cy="5803903"/>
        </p:xfrm>
        <a:graphic>
          <a:graphicData uri="http://schemas.openxmlformats.org/drawingml/2006/table">
            <a:tbl>
              <a:tblPr firstRow="1" bandRow="1">
                <a:tableStyleId>{616DA210-FB5B-4158-B5E0-FEB733F419BA}</a:tableStyleId>
              </a:tblPr>
              <a:tblGrid>
                <a:gridCol w="2413001"/>
                <a:gridCol w="1092200"/>
                <a:gridCol w="1193800"/>
                <a:gridCol w="1282700"/>
                <a:gridCol w="1701800"/>
                <a:gridCol w="888999"/>
              </a:tblGrid>
              <a:tr h="428539">
                <a:tc>
                  <a:txBody>
                    <a:bodyPr/>
                    <a:lstStyle/>
                    <a:p>
                      <a:endParaRPr lang="en-US" sz="1600" dirty="0"/>
                    </a:p>
                  </a:txBody>
                  <a:tcPr/>
                </a:tc>
                <a:tc>
                  <a:txBody>
                    <a:bodyPr/>
                    <a:lstStyle/>
                    <a:p>
                      <a:r>
                        <a:rPr lang="en-US" sz="1600" dirty="0" smtClean="0"/>
                        <a:t>Low</a:t>
                      </a:r>
                      <a:endParaRPr lang="en-US" sz="1600" dirty="0"/>
                    </a:p>
                  </a:txBody>
                  <a:tcPr/>
                </a:tc>
                <a:tc>
                  <a:txBody>
                    <a:bodyPr/>
                    <a:lstStyle/>
                    <a:p>
                      <a:r>
                        <a:rPr lang="en-US" sz="1600" dirty="0" smtClean="0"/>
                        <a:t>Expected</a:t>
                      </a:r>
                      <a:endParaRPr lang="en-US" sz="1600" dirty="0"/>
                    </a:p>
                  </a:txBody>
                  <a:tcPr/>
                </a:tc>
                <a:tc>
                  <a:txBody>
                    <a:bodyPr/>
                    <a:lstStyle/>
                    <a:p>
                      <a:r>
                        <a:rPr lang="en-US" sz="1600" dirty="0" smtClean="0"/>
                        <a:t>High</a:t>
                      </a:r>
                      <a:endParaRPr lang="en-US" sz="1600" dirty="0"/>
                    </a:p>
                  </a:txBody>
                  <a:tcPr/>
                </a:tc>
                <a:tc>
                  <a:txBody>
                    <a:bodyPr/>
                    <a:lstStyle/>
                    <a:p>
                      <a:r>
                        <a:rPr lang="en-US" sz="1600" dirty="0" smtClean="0"/>
                        <a:t>Weight</a:t>
                      </a:r>
                      <a:endParaRPr lang="en-US" sz="1600" dirty="0"/>
                    </a:p>
                  </a:txBody>
                  <a:tcPr/>
                </a:tc>
                <a:tc>
                  <a:txBody>
                    <a:bodyPr/>
                    <a:lstStyle/>
                    <a:p>
                      <a:r>
                        <a:rPr lang="en-US" sz="1600" dirty="0" smtClean="0"/>
                        <a:t>Points</a:t>
                      </a:r>
                      <a:endParaRPr lang="en-US" sz="1600" dirty="0"/>
                    </a:p>
                  </a:txBody>
                  <a:tcPr/>
                </a:tc>
              </a:tr>
              <a:tr h="428539">
                <a:tc>
                  <a:txBody>
                    <a:bodyPr/>
                    <a:lstStyle/>
                    <a:p>
                      <a:endParaRPr lang="en-US" sz="1600" dirty="0"/>
                    </a:p>
                  </a:txBody>
                  <a:tcPr/>
                </a:tc>
                <a:tc>
                  <a:txBody>
                    <a:bodyPr/>
                    <a:lstStyle/>
                    <a:p>
                      <a:r>
                        <a:rPr lang="en-US" sz="1600" dirty="0" smtClean="0"/>
                        <a:t>(1 points)</a:t>
                      </a:r>
                      <a:endParaRPr lang="en-US" sz="1600" dirty="0"/>
                    </a:p>
                  </a:txBody>
                  <a:tcPr/>
                </a:tc>
                <a:tc>
                  <a:txBody>
                    <a:bodyPr/>
                    <a:lstStyle/>
                    <a:p>
                      <a:r>
                        <a:rPr lang="en-US" sz="1600" dirty="0" smtClean="0"/>
                        <a:t>(2 points)</a:t>
                      </a:r>
                      <a:endParaRPr lang="en-US" sz="1600" dirty="0"/>
                    </a:p>
                  </a:txBody>
                  <a:tcPr/>
                </a:tc>
                <a:tc>
                  <a:txBody>
                    <a:bodyPr/>
                    <a:lstStyle/>
                    <a:p>
                      <a:r>
                        <a:rPr lang="en-US" sz="1600" dirty="0" smtClean="0"/>
                        <a:t>(3</a:t>
                      </a:r>
                      <a:r>
                        <a:rPr lang="en-US" sz="1600" baseline="0" dirty="0" smtClean="0"/>
                        <a:t> </a:t>
                      </a:r>
                      <a:r>
                        <a:rPr lang="en-US" sz="1600" dirty="0" smtClean="0"/>
                        <a:t>points)</a:t>
                      </a:r>
                      <a:endParaRPr lang="en-US" sz="1600" dirty="0"/>
                    </a:p>
                  </a:txBody>
                  <a:tcPr/>
                </a:tc>
                <a:tc>
                  <a:txBody>
                    <a:bodyPr/>
                    <a:lstStyle/>
                    <a:p>
                      <a:endParaRPr lang="en-US" sz="1600" dirty="0"/>
                    </a:p>
                  </a:txBody>
                  <a:tcPr/>
                </a:tc>
                <a:tc>
                  <a:txBody>
                    <a:bodyPr/>
                    <a:lstStyle/>
                    <a:p>
                      <a:endParaRPr lang="en-US" sz="1600" dirty="0"/>
                    </a:p>
                  </a:txBody>
                  <a:tcPr/>
                </a:tc>
              </a:tr>
              <a:tr h="739670">
                <a:tc>
                  <a:txBody>
                    <a:bodyPr/>
                    <a:lstStyle/>
                    <a:p>
                      <a:pPr algn="l"/>
                      <a:r>
                        <a:rPr lang="en-US" sz="1600" dirty="0" smtClean="0"/>
                        <a:t>SLO Growth Score</a:t>
                      </a:r>
                      <a:endParaRPr lang="en-US" sz="1600" dirty="0"/>
                    </a:p>
                  </a:txBody>
                  <a:tcPr/>
                </a:tc>
                <a:tc>
                  <a:txBody>
                    <a:bodyPr/>
                    <a:lstStyle/>
                    <a:p>
                      <a:endParaRPr lang="en-US" sz="1600" dirty="0"/>
                    </a:p>
                  </a:txBody>
                  <a:tcPr/>
                </a:tc>
                <a:tc>
                  <a:txBody>
                    <a:bodyPr/>
                    <a:lstStyle/>
                    <a:p>
                      <a:endParaRPr lang="en-US" sz="1600" dirty="0"/>
                    </a:p>
                  </a:txBody>
                  <a:tcPr/>
                </a:tc>
                <a:tc>
                  <a:txBody>
                    <a:bodyPr/>
                    <a:lstStyle/>
                    <a:p>
                      <a:pPr algn="ctr"/>
                      <a:r>
                        <a:rPr lang="en-US" sz="1600" dirty="0" smtClean="0">
                          <a:latin typeface="Zapf Dingbats"/>
                          <a:ea typeface="Zapf Dingbats"/>
                          <a:cs typeface="Zapf Dingbats"/>
                          <a:sym typeface="Zapf Dingbats"/>
                        </a:rPr>
                        <a:t>✔</a:t>
                      </a:r>
                      <a:endParaRPr lang="en-US" sz="1600" dirty="0"/>
                    </a:p>
                  </a:txBody>
                  <a:tcPr/>
                </a:tc>
                <a:tc>
                  <a:txBody>
                    <a:bodyPr/>
                    <a:lstStyle/>
                    <a:p>
                      <a:pPr algn="ctr"/>
                      <a:r>
                        <a:rPr lang="en-US" sz="1600" dirty="0" smtClean="0"/>
                        <a:t>75%</a:t>
                      </a:r>
                      <a:endParaRPr lang="en-US" sz="1600" dirty="0"/>
                    </a:p>
                  </a:txBody>
                  <a:tcPr/>
                </a:tc>
                <a:tc>
                  <a:txBody>
                    <a:bodyPr/>
                    <a:lstStyle/>
                    <a:p>
                      <a:pPr algn="ctr"/>
                      <a:r>
                        <a:rPr lang="en-US" sz="1600" dirty="0" smtClean="0"/>
                        <a:t>2.25</a:t>
                      </a:r>
                      <a:endParaRPr lang="en-US" sz="1600" dirty="0"/>
                    </a:p>
                  </a:txBody>
                  <a:tcPr/>
                </a:tc>
              </a:tr>
              <a:tr h="739670">
                <a:tc>
                  <a:txBody>
                    <a:bodyPr/>
                    <a:lstStyle/>
                    <a:p>
                      <a:r>
                        <a:rPr lang="en-US" sz="1600" dirty="0" smtClean="0"/>
                        <a:t>AMO and/or SPI Growth Score</a:t>
                      </a:r>
                      <a:endParaRPr lang="en-US" sz="1600" dirty="0"/>
                    </a:p>
                  </a:txBody>
                  <a:tcPr/>
                </a:tc>
                <a:tc>
                  <a:txBody>
                    <a:bodyPr/>
                    <a:lstStyle/>
                    <a:p>
                      <a:endParaRPr lang="en-US" sz="1600" dirty="0"/>
                    </a:p>
                  </a:txBody>
                  <a:tcPr/>
                </a:tc>
                <a:tc>
                  <a:txBody>
                    <a:bodyPr/>
                    <a:lstStyle/>
                    <a:p>
                      <a:pPr algn="ctr"/>
                      <a:r>
                        <a:rPr lang="en-US" sz="1600" dirty="0" smtClean="0">
                          <a:latin typeface="Zapf Dingbats"/>
                          <a:ea typeface="Zapf Dingbats"/>
                          <a:cs typeface="Zapf Dingbats"/>
                          <a:sym typeface="Zapf Dingbats"/>
                        </a:rPr>
                        <a:t>✔</a:t>
                      </a:r>
                      <a:endParaRPr lang="en-US" sz="1600" dirty="0"/>
                    </a:p>
                  </a:txBody>
                  <a:tcPr/>
                </a:tc>
                <a:tc>
                  <a:txBody>
                    <a:bodyPr/>
                    <a:lstStyle/>
                    <a:p>
                      <a:endParaRPr lang="en-US" sz="1600" dirty="0"/>
                    </a:p>
                  </a:txBody>
                  <a:tcPr/>
                </a:tc>
                <a:tc>
                  <a:txBody>
                    <a:bodyPr/>
                    <a:lstStyle/>
                    <a:p>
                      <a:pPr algn="ctr"/>
                      <a:r>
                        <a:rPr lang="en-US" sz="1600" dirty="0" smtClean="0"/>
                        <a:t>25%</a:t>
                      </a:r>
                      <a:endParaRPr lang="en-US" sz="1600" dirty="0"/>
                    </a:p>
                  </a:txBody>
                  <a:tcPr/>
                </a:tc>
                <a:tc>
                  <a:txBody>
                    <a:bodyPr/>
                    <a:lstStyle/>
                    <a:p>
                      <a:pPr algn="ctr"/>
                      <a:r>
                        <a:rPr lang="en-US" sz="1600" dirty="0" smtClean="0"/>
                        <a:t>.5</a:t>
                      </a:r>
                      <a:endParaRPr lang="en-US" sz="1600" dirty="0"/>
                    </a:p>
                  </a:txBody>
                  <a:tcPr/>
                </a:tc>
              </a:tr>
              <a:tr h="1056671">
                <a:tc>
                  <a:txBody>
                    <a:bodyPr/>
                    <a:lstStyle/>
                    <a:p>
                      <a:r>
                        <a:rPr lang="en-US" sz="1600" dirty="0" smtClean="0"/>
                        <a:t>Other District Measures</a:t>
                      </a:r>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pPr algn="ctr"/>
                      <a:r>
                        <a:rPr lang="en-US" sz="1600" dirty="0" smtClean="0"/>
                        <a:t>*decided at</a:t>
                      </a:r>
                      <a:r>
                        <a:rPr lang="en-US" sz="1600" baseline="0" dirty="0" smtClean="0"/>
                        <a:t> </a:t>
                      </a:r>
                      <a:r>
                        <a:rPr lang="en-US" sz="1600" dirty="0" smtClean="0"/>
                        <a:t>district level</a:t>
                      </a:r>
                      <a:endParaRPr lang="en-US" sz="1600" dirty="0"/>
                    </a:p>
                  </a:txBody>
                  <a:tcPr/>
                </a:tc>
                <a:tc>
                  <a:txBody>
                    <a:bodyPr/>
                    <a:lstStyle/>
                    <a:p>
                      <a:endParaRPr lang="en-US" sz="1600" dirty="0"/>
                    </a:p>
                  </a:txBody>
                  <a:tcPr/>
                </a:tc>
              </a:tr>
              <a:tr h="1252849">
                <a:tc>
                  <a:txBody>
                    <a:bodyPr/>
                    <a:lstStyle/>
                    <a:p>
                      <a:r>
                        <a:rPr lang="en-US" sz="1600" dirty="0" smtClean="0"/>
                        <a:t>Total Points</a:t>
                      </a:r>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pPr algn="ctr"/>
                      <a:r>
                        <a:rPr lang="en-US" sz="1600" dirty="0" smtClean="0"/>
                        <a:t>Weights should total 100%</a:t>
                      </a:r>
                      <a:endParaRPr lang="en-US" sz="1600" dirty="0"/>
                    </a:p>
                  </a:txBody>
                  <a:tcPr/>
                </a:tc>
                <a:tc>
                  <a:txBody>
                    <a:bodyPr/>
                    <a:lstStyle/>
                    <a:p>
                      <a:pPr algn="ctr"/>
                      <a:r>
                        <a:rPr lang="en-US" sz="1600" dirty="0" smtClean="0"/>
                        <a:t>2.75</a:t>
                      </a:r>
                      <a:endParaRPr lang="en-US" sz="1600" dirty="0"/>
                    </a:p>
                  </a:txBody>
                  <a:tcPr/>
                </a:tc>
              </a:tr>
              <a:tr h="1157965">
                <a:tc>
                  <a:txBody>
                    <a:bodyPr/>
                    <a:lstStyle/>
                    <a:p>
                      <a:r>
                        <a:rPr lang="en-US" sz="1600" dirty="0" smtClean="0"/>
                        <a:t>1-1.49 = Low</a:t>
                      </a:r>
                    </a:p>
                    <a:p>
                      <a:r>
                        <a:rPr lang="en-US" sz="1600" dirty="0" smtClean="0"/>
                        <a:t>1.5-2.49 = Expected</a:t>
                      </a:r>
                    </a:p>
                    <a:p>
                      <a:r>
                        <a:rPr lang="en-US" sz="1600" dirty="0" smtClean="0"/>
                        <a:t>2.5-3.0 = High</a:t>
                      </a:r>
                    </a:p>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gridSpan="2">
                  <a:txBody>
                    <a:bodyPr/>
                    <a:lstStyle/>
                    <a:p>
                      <a:pPr algn="ctr"/>
                      <a:endParaRPr lang="en-US" sz="1600" dirty="0" smtClean="0"/>
                    </a:p>
                    <a:p>
                      <a:pPr algn="ctr"/>
                      <a:r>
                        <a:rPr lang="en-US" sz="1600" dirty="0" smtClean="0"/>
                        <a:t>FINAL RATING</a:t>
                      </a:r>
                    </a:p>
                    <a:p>
                      <a:pPr algn="ctr"/>
                      <a:r>
                        <a:rPr lang="en-US" sz="1600" b="1" dirty="0" smtClean="0"/>
                        <a:t>HIGH</a:t>
                      </a:r>
                      <a:endParaRPr lang="en-US" sz="1600" b="1" dirty="0"/>
                    </a:p>
                  </a:txBody>
                  <a:tcPr/>
                </a:tc>
                <a:tc hMerge="1">
                  <a:txBody>
                    <a:bodyPr/>
                    <a:lstStyle/>
                    <a:p>
                      <a:endParaRPr lang="en-US" dirty="0"/>
                    </a:p>
                  </a:txBody>
                  <a:tcPr/>
                </a:tc>
              </a:tr>
            </a:tbl>
          </a:graphicData>
        </a:graphic>
      </p:graphicFrame>
      <p:sp>
        <p:nvSpPr>
          <p:cNvPr id="4" name="TextBox 3"/>
          <p:cNvSpPr txBox="1"/>
          <p:nvPr/>
        </p:nvSpPr>
        <p:spPr>
          <a:xfrm>
            <a:off x="330199" y="6428601"/>
            <a:ext cx="5270500" cy="276999"/>
          </a:xfrm>
          <a:prstGeom prst="rect">
            <a:avLst/>
          </a:prstGeom>
          <a:noFill/>
        </p:spPr>
        <p:txBody>
          <a:bodyPr wrap="square" rtlCol="0">
            <a:spAutoFit/>
          </a:bodyPr>
          <a:lstStyle/>
          <a:p>
            <a:r>
              <a:rPr lang="en-US" sz="1200" dirty="0" smtClean="0"/>
              <a:t>Principal Effectiveness Handbook pp. 27</a:t>
            </a:r>
            <a:endParaRPr lang="en-US" sz="1200" dirty="0"/>
          </a:p>
        </p:txBody>
      </p:sp>
    </p:spTree>
    <p:extLst>
      <p:ext uri="{BB962C8B-B14F-4D97-AF65-F5344CB8AC3E}">
        <p14:creationId xmlns:p14="http://schemas.microsoft.com/office/powerpoint/2010/main" val="14033539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31800" y="190500"/>
            <a:ext cx="8712200" cy="973138"/>
          </a:xfrm>
          <a:ln>
            <a:noFill/>
          </a:ln>
        </p:spPr>
        <p:style>
          <a:lnRef idx="3">
            <a:schemeClr val="lt1"/>
          </a:lnRef>
          <a:fillRef idx="1">
            <a:schemeClr val="accent4"/>
          </a:fillRef>
          <a:effectRef idx="1">
            <a:schemeClr val="accent4"/>
          </a:effectRef>
          <a:fontRef idx="minor">
            <a:schemeClr val="lt1"/>
          </a:fontRef>
        </p:style>
        <p:txBody>
          <a:bodyPr>
            <a:normAutofit/>
          </a:bodyPr>
          <a:lstStyle/>
          <a:p>
            <a:pPr algn="ctr"/>
            <a:r>
              <a:rPr lang="en-US" sz="3200" b="1" dirty="0" smtClean="0">
                <a:solidFill>
                  <a:schemeClr val="tx1"/>
                </a:solidFill>
              </a:rPr>
              <a:t>CONSIDERATIONS</a:t>
            </a:r>
            <a:endParaRPr lang="en-US" b="1" dirty="0">
              <a:solidFill>
                <a:schemeClr val="tx1"/>
              </a:solidFill>
            </a:endParaRPr>
          </a:p>
        </p:txBody>
      </p:sp>
      <p:sp>
        <p:nvSpPr>
          <p:cNvPr id="10" name="Content Placeholder 9"/>
          <p:cNvSpPr>
            <a:spLocks noGrp="1"/>
          </p:cNvSpPr>
          <p:nvPr>
            <p:ph idx="4294967295"/>
          </p:nvPr>
        </p:nvSpPr>
        <p:spPr>
          <a:xfrm>
            <a:off x="431800" y="1333500"/>
            <a:ext cx="8712200" cy="5156200"/>
          </a:xfrm>
        </p:spPr>
        <p:style>
          <a:lnRef idx="2">
            <a:schemeClr val="accent1"/>
          </a:lnRef>
          <a:fillRef idx="1">
            <a:schemeClr val="lt1"/>
          </a:fillRef>
          <a:effectRef idx="0">
            <a:schemeClr val="accent1"/>
          </a:effectRef>
          <a:fontRef idx="minor">
            <a:schemeClr val="dk1"/>
          </a:fontRef>
        </p:style>
        <p:txBody>
          <a:bodyPr>
            <a:normAutofit fontScale="47500" lnSpcReduction="20000"/>
          </a:bodyPr>
          <a:lstStyle/>
          <a:p>
            <a:pPr marL="457200" indent="-457200">
              <a:buFont typeface="+mj-lt"/>
              <a:buAutoNum type="arabicPeriod"/>
            </a:pPr>
            <a:endParaRPr lang="en-US" sz="4000" dirty="0" smtClean="0"/>
          </a:p>
          <a:p>
            <a:pPr marL="457200" indent="-457200">
              <a:buFont typeface="+mj-lt"/>
              <a:buAutoNum type="arabicPeriod"/>
            </a:pPr>
            <a:r>
              <a:rPr lang="en-US" sz="4500" dirty="0" smtClean="0"/>
              <a:t>To what degree do you participate or become involved in the fall data retreat?</a:t>
            </a:r>
          </a:p>
          <a:p>
            <a:pPr marL="457200" indent="-457200">
              <a:buAutoNum type="arabicPeriod"/>
            </a:pPr>
            <a:r>
              <a:rPr lang="en-US" sz="4500" dirty="0" smtClean="0"/>
              <a:t>If your school does not have a fall data retreat, how do you work with your leadership team or staff to look at data in order to establish student achievement goals?</a:t>
            </a:r>
          </a:p>
          <a:p>
            <a:pPr marL="457200" indent="-457200">
              <a:buFont typeface="Wingdings" pitchFamily="2" charset="2"/>
              <a:buAutoNum type="arabicPeriod"/>
            </a:pPr>
            <a:r>
              <a:rPr lang="en-US" sz="4500" dirty="0"/>
              <a:t>What student growth goal (</a:t>
            </a:r>
            <a:r>
              <a:rPr lang="en-US" sz="4500" dirty="0" smtClean="0"/>
              <a:t>Principal Effectiveness) </a:t>
            </a:r>
            <a:r>
              <a:rPr lang="en-US" sz="4500" dirty="0"/>
              <a:t>might you develop that reflects and is aligned with what you have learned about your school at the data retreat or other team </a:t>
            </a:r>
            <a:r>
              <a:rPr lang="en-US" sz="4500" dirty="0" smtClean="0"/>
              <a:t>meetings </a:t>
            </a:r>
            <a:r>
              <a:rPr lang="en-US" sz="4500" dirty="0"/>
              <a:t>focused on school data? </a:t>
            </a:r>
            <a:endParaRPr lang="en-US" sz="4500" dirty="0" smtClean="0"/>
          </a:p>
          <a:p>
            <a:pPr marL="457200" indent="-457200">
              <a:buFont typeface="Wingdings" pitchFamily="2" charset="2"/>
              <a:buAutoNum type="arabicPeriod"/>
            </a:pPr>
            <a:r>
              <a:rPr lang="en-US" sz="4500" dirty="0" smtClean="0"/>
              <a:t>How do the goals your teachers have established through the Student Learning Objectives process align with your building goals (School Improvement Plan, Title,  LEAP/Focus, Smarter Balanced Assessment Consortium data)?  Are you aligning your Principal Effectiveness goal to the building goals to create a focused and seamless effort?</a:t>
            </a:r>
          </a:p>
          <a:p>
            <a:pPr marL="457200" indent="-457200">
              <a:buFont typeface="Wingdings" pitchFamily="2" charset="2"/>
              <a:buAutoNum type="arabicPeriod"/>
            </a:pPr>
            <a:r>
              <a:rPr lang="en-US" sz="4500" dirty="0"/>
              <a:t>In addition to looking at </a:t>
            </a:r>
            <a:r>
              <a:rPr lang="en-US" sz="4500" dirty="0" smtClean="0"/>
              <a:t>Smarter Balanced Assessment Consortium data, </a:t>
            </a:r>
            <a:r>
              <a:rPr lang="en-US" sz="4500" dirty="0"/>
              <a:t>what other local assessments or data might you consider when writing the </a:t>
            </a:r>
            <a:r>
              <a:rPr lang="en-US" sz="4500" dirty="0" smtClean="0"/>
              <a:t>Principal Effectiveness </a:t>
            </a:r>
            <a:r>
              <a:rPr lang="en-US" sz="4500" dirty="0"/>
              <a:t>student growth </a:t>
            </a:r>
            <a:r>
              <a:rPr lang="en-US" sz="4500" dirty="0" smtClean="0"/>
              <a:t>goal?  </a:t>
            </a:r>
          </a:p>
          <a:p>
            <a:pPr lvl="2"/>
            <a:endParaRPr lang="en-US" sz="2100" dirty="0" smtClean="0"/>
          </a:p>
          <a:p>
            <a:pPr lvl="2"/>
            <a:endParaRPr lang="en-US" sz="2100" dirty="0"/>
          </a:p>
          <a:p>
            <a:pPr lvl="2"/>
            <a:endParaRPr lang="en-US" sz="2100" dirty="0" smtClean="0"/>
          </a:p>
          <a:p>
            <a:pPr lvl="2"/>
            <a:endParaRPr lang="en-US" sz="2100" dirty="0"/>
          </a:p>
          <a:p>
            <a:pPr lvl="2"/>
            <a:endParaRPr lang="en-US" sz="2100" dirty="0" smtClean="0"/>
          </a:p>
          <a:p>
            <a:pPr lvl="2"/>
            <a:endParaRPr lang="en-US" sz="2100" dirty="0"/>
          </a:p>
          <a:p>
            <a:pPr lvl="2"/>
            <a:endParaRPr lang="en-US" sz="2100" dirty="0" smtClean="0"/>
          </a:p>
          <a:p>
            <a:pPr lvl="2"/>
            <a:endParaRPr lang="en-US" sz="2100" dirty="0"/>
          </a:p>
          <a:p>
            <a:pPr lvl="2"/>
            <a:endParaRPr lang="en-US" sz="2100" dirty="0" smtClean="0"/>
          </a:p>
          <a:p>
            <a:pPr lvl="2"/>
            <a:endParaRPr lang="en-US" sz="2100" dirty="0"/>
          </a:p>
          <a:p>
            <a:pPr lvl="2"/>
            <a:endParaRPr lang="en-US" sz="2100" dirty="0" smtClean="0"/>
          </a:p>
          <a:p>
            <a:pPr lvl="2"/>
            <a:endParaRPr lang="en-US" sz="2100" dirty="0"/>
          </a:p>
          <a:p>
            <a:pPr lvl="2"/>
            <a:endParaRPr lang="en-US" sz="2100" dirty="0" smtClean="0"/>
          </a:p>
          <a:p>
            <a:pPr lvl="2"/>
            <a:endParaRPr lang="en-US" sz="2100" dirty="0"/>
          </a:p>
          <a:p>
            <a:pPr lvl="2"/>
            <a:endParaRPr lang="en-US" sz="2100" dirty="0" smtClean="0"/>
          </a:p>
          <a:p>
            <a:pPr lvl="2"/>
            <a:endParaRPr lang="en-US" sz="2100" dirty="0"/>
          </a:p>
          <a:p>
            <a:pPr lvl="2"/>
            <a:endParaRPr lang="en-US" sz="2100" dirty="0" smtClean="0"/>
          </a:p>
          <a:p>
            <a:pPr lvl="2"/>
            <a:endParaRPr lang="en-US" sz="2100" dirty="0"/>
          </a:p>
          <a:p>
            <a:pPr lvl="2"/>
            <a:endParaRPr lang="en-US" sz="2100" dirty="0" smtClean="0"/>
          </a:p>
          <a:p>
            <a:pPr lvl="2"/>
            <a:endParaRPr lang="en-US" sz="2100" dirty="0"/>
          </a:p>
          <a:p>
            <a:pPr lvl="2"/>
            <a:endParaRPr lang="en-US" sz="2100" dirty="0" smtClean="0"/>
          </a:p>
          <a:p>
            <a:pPr lvl="2"/>
            <a:endParaRPr lang="en-US" sz="2100" dirty="0"/>
          </a:p>
          <a:p>
            <a:pPr lvl="2"/>
            <a:endParaRPr lang="en-US" sz="2100" dirty="0" smtClean="0"/>
          </a:p>
          <a:p>
            <a:pPr lvl="2"/>
            <a:endParaRPr lang="en-US" sz="2100" dirty="0"/>
          </a:p>
          <a:p>
            <a:pPr lvl="2"/>
            <a:endParaRPr lang="en-US" sz="2100" dirty="0" smtClean="0"/>
          </a:p>
          <a:p>
            <a:pPr lvl="2"/>
            <a:endParaRPr lang="en-US" sz="2100" dirty="0"/>
          </a:p>
          <a:p>
            <a:pPr lvl="2"/>
            <a:endParaRPr lang="en-US" sz="2100" dirty="0" smtClean="0"/>
          </a:p>
          <a:p>
            <a:pPr lvl="2"/>
            <a:endParaRPr lang="en-US" sz="2100" dirty="0"/>
          </a:p>
          <a:p>
            <a:pPr lvl="2"/>
            <a:endParaRPr lang="en-US" sz="2100" dirty="0" smtClean="0"/>
          </a:p>
          <a:p>
            <a:pPr lvl="2"/>
            <a:endParaRPr lang="en-US" sz="1600" dirty="0"/>
          </a:p>
          <a:p>
            <a:pPr marL="457200" indent="-457200">
              <a:buFont typeface="Wingdings" pitchFamily="2" charset="2"/>
              <a:buAutoNum type="arabicPeriod"/>
            </a:pPr>
            <a:endParaRPr lang="en-US" sz="2300" dirty="0" smtClean="0"/>
          </a:p>
          <a:p>
            <a:pPr marL="457200" indent="-457200">
              <a:buFont typeface="Wingdings" pitchFamily="2" charset="2"/>
              <a:buAutoNum type="arabicPeriod"/>
            </a:pPr>
            <a:endParaRPr lang="en-US" sz="2300" dirty="0" smtClean="0"/>
          </a:p>
          <a:p>
            <a:pPr marL="457200" indent="-457200">
              <a:buFont typeface="Wingdings" pitchFamily="2" charset="2"/>
              <a:buAutoNum type="arabicPeriod"/>
            </a:pPr>
            <a:endParaRPr lang="en-US" sz="2300" dirty="0" smtClean="0"/>
          </a:p>
          <a:p>
            <a:pPr marL="457200" indent="-457200">
              <a:buFont typeface="Wingdings" pitchFamily="2" charset="2"/>
              <a:buAutoNum type="arabicPeriod"/>
            </a:pPr>
            <a:endParaRPr lang="en-US" sz="2300" dirty="0"/>
          </a:p>
          <a:p>
            <a:pPr marL="457200" indent="-457200">
              <a:buAutoNum type="arabicPeriod"/>
            </a:pPr>
            <a:endParaRPr lang="en-US" sz="2300" dirty="0" smtClean="0"/>
          </a:p>
          <a:p>
            <a:pPr marL="457200" indent="-457200">
              <a:buAutoNum type="arabicPeriod"/>
            </a:pPr>
            <a:endParaRPr lang="en-US" sz="2300" dirty="0" smtClean="0"/>
          </a:p>
          <a:p>
            <a:pPr marL="457200" indent="-457200">
              <a:buAutoNum type="arabicPeriod"/>
            </a:pPr>
            <a:endParaRPr lang="en-US" sz="2300" dirty="0" smtClean="0"/>
          </a:p>
          <a:p>
            <a:pPr marL="457200" indent="-457200">
              <a:buAutoNum type="arabicPeriod"/>
            </a:pPr>
            <a:endParaRPr lang="en-US" sz="2300" dirty="0" smtClean="0"/>
          </a:p>
          <a:p>
            <a:pPr marL="0" indent="0">
              <a:buNone/>
            </a:pPr>
            <a:endParaRPr lang="en-US" sz="1600" dirty="0" smtClean="0"/>
          </a:p>
          <a:p>
            <a:pPr marL="0" indent="0">
              <a:buNone/>
            </a:pPr>
            <a:endParaRPr lang="en-US" sz="1600" dirty="0" smtClean="0"/>
          </a:p>
          <a:p>
            <a:pPr marL="0" indent="0">
              <a:buNone/>
            </a:pPr>
            <a:endParaRPr lang="en-US" dirty="0"/>
          </a:p>
          <a:p>
            <a:pPr marL="0" indent="0">
              <a:buNone/>
            </a:pPr>
            <a:endParaRPr lang="en-US" dirty="0" smtClean="0"/>
          </a:p>
          <a:p>
            <a:pPr marL="0" indent="0">
              <a:buNone/>
            </a:pPr>
            <a:endParaRPr lang="en-US" dirty="0" smtClean="0"/>
          </a:p>
          <a:p>
            <a:pPr marL="342900" indent="-342900">
              <a:buAutoNum type="arabicPeriod"/>
            </a:pPr>
            <a:endParaRPr lang="en-US" dirty="0" smtClean="0"/>
          </a:p>
          <a:p>
            <a:endParaRPr lang="en-US" dirty="0"/>
          </a:p>
        </p:txBody>
      </p:sp>
    </p:spTree>
    <p:extLst>
      <p:ext uri="{BB962C8B-B14F-4D97-AF65-F5344CB8AC3E}">
        <p14:creationId xmlns:p14="http://schemas.microsoft.com/office/powerpoint/2010/main" val="206949387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pic>
        <p:nvPicPr>
          <p:cNvPr id="31769" name="Picture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565" y="1157576"/>
            <a:ext cx="8679930" cy="5612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0" y="13381"/>
            <a:ext cx="9144000" cy="996022"/>
          </a:xfrm>
        </p:spPr>
        <p:txBody>
          <a:bodyPr>
            <a:noAutofit/>
          </a:bodyPr>
          <a:lstStyle/>
          <a:p>
            <a:r>
              <a:rPr lang="en-US" sz="3200" dirty="0" smtClean="0"/>
              <a:t>Minimum Requirements vs. Model Recommendations</a:t>
            </a:r>
            <a:endParaRPr lang="en-US" sz="3200" dirty="0"/>
          </a:p>
        </p:txBody>
      </p:sp>
    </p:spTree>
    <p:extLst>
      <p:ext uri="{BB962C8B-B14F-4D97-AF65-F5344CB8AC3E}">
        <p14:creationId xmlns:p14="http://schemas.microsoft.com/office/powerpoint/2010/main" val="240965283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5" name="Title 1"/>
          <p:cNvSpPr>
            <a:spLocks noGrp="1"/>
          </p:cNvSpPr>
          <p:nvPr>
            <p:ph type="title" idx="4294967295"/>
          </p:nvPr>
        </p:nvSpPr>
        <p:spPr>
          <a:xfrm>
            <a:off x="444500" y="241300"/>
            <a:ext cx="8699500" cy="901700"/>
          </a:xfrm>
          <a:ln>
            <a:noFill/>
          </a:ln>
        </p:spPr>
        <p:style>
          <a:lnRef idx="3">
            <a:schemeClr val="lt1"/>
          </a:lnRef>
          <a:fillRef idx="1">
            <a:schemeClr val="accent4"/>
          </a:fillRef>
          <a:effectRef idx="1">
            <a:schemeClr val="accent4"/>
          </a:effectRef>
          <a:fontRef idx="minor">
            <a:schemeClr val="lt1"/>
          </a:fontRef>
        </p:style>
        <p:txBody>
          <a:bodyPr>
            <a:normAutofit/>
          </a:bodyPr>
          <a:lstStyle/>
          <a:p>
            <a:pPr algn="ctr"/>
            <a:r>
              <a:rPr lang="en-US" sz="3200" b="1" dirty="0" smtClean="0">
                <a:solidFill>
                  <a:schemeClr val="tx1"/>
                </a:solidFill>
              </a:rPr>
              <a:t>CONSIDERATIONS</a:t>
            </a:r>
            <a:endParaRPr lang="en-US" b="1" dirty="0">
              <a:solidFill>
                <a:schemeClr val="tx1"/>
              </a:solidFill>
            </a:endParaRPr>
          </a:p>
        </p:txBody>
      </p:sp>
      <p:sp>
        <p:nvSpPr>
          <p:cNvPr id="10" name="Content Placeholder 9"/>
          <p:cNvSpPr>
            <a:spLocks noGrp="1"/>
          </p:cNvSpPr>
          <p:nvPr>
            <p:ph idx="4294967295"/>
          </p:nvPr>
        </p:nvSpPr>
        <p:spPr>
          <a:xfrm>
            <a:off x="485775" y="1409700"/>
            <a:ext cx="8658225" cy="5130800"/>
          </a:xfrm>
        </p:spPr>
        <p:style>
          <a:lnRef idx="2">
            <a:schemeClr val="accent1"/>
          </a:lnRef>
          <a:fillRef idx="1">
            <a:schemeClr val="lt1"/>
          </a:fillRef>
          <a:effectRef idx="0">
            <a:schemeClr val="accent1"/>
          </a:effectRef>
          <a:fontRef idx="minor">
            <a:schemeClr val="dk1"/>
          </a:fontRef>
        </p:style>
        <p:txBody>
          <a:bodyPr>
            <a:normAutofit fontScale="32500" lnSpcReduction="20000"/>
          </a:bodyPr>
          <a:lstStyle/>
          <a:p>
            <a:pPr marL="457200" indent="-457200">
              <a:buFont typeface="Wingdings" pitchFamily="2" charset="2"/>
              <a:buAutoNum type="arabicPeriod" startAt="6"/>
            </a:pPr>
            <a:endParaRPr lang="en-US" sz="4500" dirty="0" smtClean="0"/>
          </a:p>
          <a:p>
            <a:pPr marL="457200" indent="-457200">
              <a:buFont typeface="Wingdings" pitchFamily="2" charset="2"/>
              <a:buAutoNum type="arabicPeriod" startAt="6"/>
            </a:pPr>
            <a:r>
              <a:rPr lang="en-US" sz="5500" dirty="0" smtClean="0"/>
              <a:t>If </a:t>
            </a:r>
            <a:r>
              <a:rPr lang="en-US" sz="5500" dirty="0"/>
              <a:t>you have other local assessments, do any of them drill down more deeply to standards related data?   For example, if SBAC results show math as an area needing improvement, do you have a local assessment that provides more information about what specifically should be your focus, i.e. problem solving, computation, fluency, etc.?   </a:t>
            </a:r>
            <a:endParaRPr lang="en-US" sz="5500" dirty="0" smtClean="0"/>
          </a:p>
          <a:p>
            <a:pPr marL="457200" indent="-457200">
              <a:buFont typeface="Wingdings" pitchFamily="2" charset="2"/>
              <a:buAutoNum type="arabicPeriod" startAt="6"/>
            </a:pPr>
            <a:r>
              <a:rPr lang="en-US" sz="5500" dirty="0" smtClean="0"/>
              <a:t>Considering  </a:t>
            </a:r>
            <a:r>
              <a:rPr lang="en-US" sz="5500" dirty="0"/>
              <a:t>question number 6, will you develop a broad goal or a more specific goal?  Either will be acceptable as long as the goals are in line with your data.</a:t>
            </a:r>
          </a:p>
          <a:p>
            <a:pPr marL="457200" indent="-457200">
              <a:buFont typeface="Wingdings" pitchFamily="2" charset="2"/>
              <a:buAutoNum type="arabicPeriod" startAt="6"/>
            </a:pPr>
            <a:r>
              <a:rPr lang="en-US" sz="5500" dirty="0"/>
              <a:t>When looking at SBAC data and other assessment </a:t>
            </a:r>
            <a:r>
              <a:rPr lang="en-US" sz="5500" dirty="0" smtClean="0"/>
              <a:t>data together, </a:t>
            </a:r>
            <a:r>
              <a:rPr lang="en-US" sz="5500" dirty="0"/>
              <a:t>are you considering trends? </a:t>
            </a:r>
          </a:p>
          <a:p>
            <a:pPr marL="457200" indent="-457200">
              <a:buFont typeface="Wingdings" pitchFamily="2" charset="2"/>
              <a:buAutoNum type="arabicPeriod" startAt="6"/>
            </a:pPr>
            <a:r>
              <a:rPr lang="en-US" sz="5500" dirty="0"/>
              <a:t>Will your </a:t>
            </a:r>
            <a:r>
              <a:rPr lang="en-US" sz="5500" dirty="0" smtClean="0"/>
              <a:t>Principal Effectiveness </a:t>
            </a:r>
            <a:r>
              <a:rPr lang="en-US" sz="5500" dirty="0"/>
              <a:t>student growth goal be based upon some factor of  AMO or some other factor included in the broader SPI calculation?</a:t>
            </a:r>
          </a:p>
          <a:p>
            <a:pPr lvl="2"/>
            <a:r>
              <a:rPr lang="en-US" sz="5500" dirty="0"/>
              <a:t>High School Completion</a:t>
            </a:r>
          </a:p>
          <a:p>
            <a:pPr lvl="2"/>
            <a:r>
              <a:rPr lang="en-US" sz="5500" dirty="0"/>
              <a:t>Attendance</a:t>
            </a:r>
          </a:p>
          <a:p>
            <a:pPr lvl="2"/>
            <a:r>
              <a:rPr lang="en-US" sz="5500" dirty="0"/>
              <a:t>Career </a:t>
            </a:r>
            <a:r>
              <a:rPr lang="en-US" sz="5500" dirty="0" smtClean="0"/>
              <a:t>Readiness</a:t>
            </a:r>
            <a:endParaRPr lang="en-US" sz="5500" dirty="0"/>
          </a:p>
          <a:p>
            <a:pPr lvl="2"/>
            <a:r>
              <a:rPr lang="en-US" sz="5500" dirty="0"/>
              <a:t>Student Achievement OR Academic Growth</a:t>
            </a:r>
          </a:p>
          <a:p>
            <a:pPr lvl="2"/>
            <a:endParaRPr lang="en-US" sz="5500" dirty="0"/>
          </a:p>
          <a:p>
            <a:pPr marL="457200" indent="-457200">
              <a:buFont typeface="+mj-lt"/>
              <a:buAutoNum type="arabicPeriod" startAt="7"/>
            </a:pPr>
            <a:endParaRPr lang="en-US" sz="5500" dirty="0" smtClean="0"/>
          </a:p>
          <a:p>
            <a:pPr lvl="2"/>
            <a:endParaRPr lang="en-US" sz="2100" dirty="0" smtClean="0"/>
          </a:p>
          <a:p>
            <a:pPr lvl="2"/>
            <a:endParaRPr lang="en-US" sz="2100" dirty="0"/>
          </a:p>
          <a:p>
            <a:pPr lvl="2"/>
            <a:endParaRPr lang="en-US" sz="2100" dirty="0" smtClean="0"/>
          </a:p>
          <a:p>
            <a:pPr lvl="2"/>
            <a:endParaRPr lang="en-US" sz="2100" dirty="0"/>
          </a:p>
          <a:p>
            <a:pPr lvl="2"/>
            <a:endParaRPr lang="en-US" sz="2100" dirty="0" smtClean="0"/>
          </a:p>
          <a:p>
            <a:pPr lvl="2"/>
            <a:endParaRPr lang="en-US" sz="2100" dirty="0"/>
          </a:p>
          <a:p>
            <a:pPr lvl="2"/>
            <a:endParaRPr lang="en-US" sz="2100" dirty="0" smtClean="0"/>
          </a:p>
          <a:p>
            <a:pPr lvl="2"/>
            <a:endParaRPr lang="en-US" sz="2100" dirty="0"/>
          </a:p>
          <a:p>
            <a:pPr lvl="2"/>
            <a:endParaRPr lang="en-US" sz="2100" dirty="0" smtClean="0"/>
          </a:p>
          <a:p>
            <a:pPr lvl="2"/>
            <a:endParaRPr lang="en-US" sz="2100" dirty="0"/>
          </a:p>
          <a:p>
            <a:pPr lvl="2"/>
            <a:endParaRPr lang="en-US" sz="2100" dirty="0" smtClean="0"/>
          </a:p>
          <a:p>
            <a:pPr lvl="2"/>
            <a:endParaRPr lang="en-US" sz="2100" dirty="0"/>
          </a:p>
          <a:p>
            <a:pPr lvl="2"/>
            <a:endParaRPr lang="en-US" sz="2100" dirty="0" smtClean="0"/>
          </a:p>
          <a:p>
            <a:pPr lvl="2"/>
            <a:endParaRPr lang="en-US" sz="2100" dirty="0"/>
          </a:p>
          <a:p>
            <a:pPr lvl="2"/>
            <a:endParaRPr lang="en-US" sz="2100" dirty="0" smtClean="0"/>
          </a:p>
          <a:p>
            <a:pPr lvl="2"/>
            <a:endParaRPr lang="en-US" sz="2100" dirty="0"/>
          </a:p>
          <a:p>
            <a:pPr lvl="2"/>
            <a:endParaRPr lang="en-US" sz="2100" dirty="0" smtClean="0"/>
          </a:p>
          <a:p>
            <a:pPr lvl="2"/>
            <a:endParaRPr lang="en-US" sz="2100" dirty="0"/>
          </a:p>
          <a:p>
            <a:pPr lvl="2"/>
            <a:endParaRPr lang="en-US" sz="2100" dirty="0" smtClean="0"/>
          </a:p>
          <a:p>
            <a:pPr lvl="2"/>
            <a:endParaRPr lang="en-US" sz="2100" dirty="0"/>
          </a:p>
          <a:p>
            <a:pPr lvl="2"/>
            <a:endParaRPr lang="en-US" sz="2100" dirty="0" smtClean="0"/>
          </a:p>
          <a:p>
            <a:pPr lvl="2"/>
            <a:endParaRPr lang="en-US" sz="2100" dirty="0"/>
          </a:p>
          <a:p>
            <a:pPr lvl="2"/>
            <a:endParaRPr lang="en-US" sz="2100" dirty="0" smtClean="0"/>
          </a:p>
          <a:p>
            <a:pPr lvl="2"/>
            <a:endParaRPr lang="en-US" sz="2100" dirty="0"/>
          </a:p>
          <a:p>
            <a:pPr lvl="2"/>
            <a:endParaRPr lang="en-US" sz="2100" dirty="0" smtClean="0"/>
          </a:p>
          <a:p>
            <a:pPr lvl="2"/>
            <a:endParaRPr lang="en-US" sz="2100" dirty="0"/>
          </a:p>
          <a:p>
            <a:pPr lvl="2"/>
            <a:endParaRPr lang="en-US" sz="2100" dirty="0" smtClean="0"/>
          </a:p>
          <a:p>
            <a:pPr lvl="2"/>
            <a:endParaRPr lang="en-US" sz="1600" dirty="0"/>
          </a:p>
          <a:p>
            <a:pPr marL="457200" indent="-457200">
              <a:buFont typeface="Wingdings" pitchFamily="2" charset="2"/>
              <a:buAutoNum type="arabicPeriod" startAt="7"/>
            </a:pPr>
            <a:endParaRPr lang="en-US" sz="2300" dirty="0" smtClean="0"/>
          </a:p>
          <a:p>
            <a:pPr marL="457200" indent="-457200">
              <a:buFont typeface="Wingdings" pitchFamily="2" charset="2"/>
              <a:buAutoNum type="arabicPeriod" startAt="7"/>
            </a:pPr>
            <a:endParaRPr lang="en-US" sz="2300" dirty="0" smtClean="0"/>
          </a:p>
          <a:p>
            <a:pPr marL="457200" indent="-457200">
              <a:buFont typeface="Wingdings" pitchFamily="2" charset="2"/>
              <a:buAutoNum type="arabicPeriod" startAt="7"/>
            </a:pPr>
            <a:endParaRPr lang="en-US" sz="2300" dirty="0" smtClean="0"/>
          </a:p>
          <a:p>
            <a:pPr marL="457200" indent="-457200">
              <a:buFont typeface="Wingdings" pitchFamily="2" charset="2"/>
              <a:buAutoNum type="arabicPeriod" startAt="7"/>
            </a:pPr>
            <a:endParaRPr lang="en-US" sz="2300" dirty="0"/>
          </a:p>
          <a:p>
            <a:pPr marL="457200" indent="-457200">
              <a:buAutoNum type="arabicPeriod" startAt="7"/>
            </a:pPr>
            <a:endParaRPr lang="en-US" sz="2300" dirty="0" smtClean="0"/>
          </a:p>
          <a:p>
            <a:pPr marL="457200" indent="-457200">
              <a:buAutoNum type="arabicPeriod" startAt="7"/>
            </a:pPr>
            <a:endParaRPr lang="en-US" sz="2300" dirty="0" smtClean="0"/>
          </a:p>
          <a:p>
            <a:pPr marL="457200" indent="-457200">
              <a:buAutoNum type="arabicPeriod" startAt="7"/>
            </a:pPr>
            <a:endParaRPr lang="en-US" sz="2300" dirty="0" smtClean="0"/>
          </a:p>
          <a:p>
            <a:pPr marL="457200" indent="-457200">
              <a:buAutoNum type="arabicPeriod" startAt="7"/>
            </a:pPr>
            <a:endParaRPr lang="en-US" sz="2300" dirty="0" smtClean="0"/>
          </a:p>
          <a:p>
            <a:pPr marL="0" indent="0">
              <a:buNone/>
            </a:pPr>
            <a:endParaRPr lang="en-US" sz="1600" dirty="0" smtClean="0"/>
          </a:p>
          <a:p>
            <a:pPr marL="0" indent="0">
              <a:buNone/>
            </a:pPr>
            <a:endParaRPr lang="en-US" sz="1600" dirty="0" smtClean="0"/>
          </a:p>
          <a:p>
            <a:pPr marL="0" indent="0">
              <a:buNone/>
            </a:pPr>
            <a:endParaRPr lang="en-US" dirty="0"/>
          </a:p>
          <a:p>
            <a:pPr marL="0" indent="0">
              <a:buNone/>
            </a:pPr>
            <a:endParaRPr lang="en-US" dirty="0" smtClean="0"/>
          </a:p>
          <a:p>
            <a:pPr marL="0" indent="0">
              <a:buNone/>
            </a:pPr>
            <a:endParaRPr lang="en-US" dirty="0" smtClean="0"/>
          </a:p>
          <a:p>
            <a:pPr marL="342900" indent="-342900">
              <a:buAutoNum type="arabicPeriod"/>
            </a:pPr>
            <a:endParaRPr lang="en-US" dirty="0" smtClean="0"/>
          </a:p>
          <a:p>
            <a:endParaRPr lang="en-US" dirty="0"/>
          </a:p>
        </p:txBody>
      </p:sp>
    </p:spTree>
    <p:extLst>
      <p:ext uri="{BB962C8B-B14F-4D97-AF65-F5344CB8AC3E}">
        <p14:creationId xmlns:p14="http://schemas.microsoft.com/office/powerpoint/2010/main" val="305420704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5" name="Title 1"/>
          <p:cNvSpPr>
            <a:spLocks noGrp="1"/>
          </p:cNvSpPr>
          <p:nvPr>
            <p:ph type="title" idx="4294967295"/>
          </p:nvPr>
        </p:nvSpPr>
        <p:spPr>
          <a:xfrm>
            <a:off x="495300" y="274638"/>
            <a:ext cx="8648700" cy="919162"/>
          </a:xfrm>
          <a:ln>
            <a:noFill/>
          </a:ln>
        </p:spPr>
        <p:style>
          <a:lnRef idx="3">
            <a:schemeClr val="lt1"/>
          </a:lnRef>
          <a:fillRef idx="1">
            <a:schemeClr val="accent4"/>
          </a:fillRef>
          <a:effectRef idx="1">
            <a:schemeClr val="accent4"/>
          </a:effectRef>
          <a:fontRef idx="minor">
            <a:schemeClr val="lt1"/>
          </a:fontRef>
        </p:style>
        <p:txBody>
          <a:bodyPr>
            <a:normAutofit/>
          </a:bodyPr>
          <a:lstStyle/>
          <a:p>
            <a:pPr algn="ctr"/>
            <a:r>
              <a:rPr lang="en-US" sz="3200" b="1" dirty="0" smtClean="0">
                <a:solidFill>
                  <a:schemeClr val="tx1"/>
                </a:solidFill>
              </a:rPr>
              <a:t>SAMPLE SPI GOAL</a:t>
            </a:r>
            <a:endParaRPr lang="en-US" b="1" dirty="0">
              <a:solidFill>
                <a:schemeClr val="tx1"/>
              </a:solidFill>
            </a:endParaRPr>
          </a:p>
        </p:txBody>
      </p:sp>
      <p:sp>
        <p:nvSpPr>
          <p:cNvPr id="10" name="Content Placeholder 9"/>
          <p:cNvSpPr>
            <a:spLocks noGrp="1"/>
          </p:cNvSpPr>
          <p:nvPr>
            <p:ph idx="4294967295"/>
          </p:nvPr>
        </p:nvSpPr>
        <p:spPr>
          <a:xfrm>
            <a:off x="498475" y="1422400"/>
            <a:ext cx="8645525" cy="5308600"/>
          </a:xfrm>
        </p:spPr>
        <p:style>
          <a:lnRef idx="2">
            <a:schemeClr val="accent1"/>
          </a:lnRef>
          <a:fillRef idx="1">
            <a:schemeClr val="lt1"/>
          </a:fillRef>
          <a:effectRef idx="0">
            <a:schemeClr val="accent1"/>
          </a:effectRef>
          <a:fontRef idx="minor">
            <a:schemeClr val="dk1"/>
          </a:fontRef>
        </p:style>
        <p:txBody>
          <a:bodyPr>
            <a:normAutofit lnSpcReduction="10000"/>
          </a:bodyPr>
          <a:lstStyle/>
          <a:p>
            <a:pPr marL="457200" lvl="2" indent="0">
              <a:buNone/>
            </a:pPr>
            <a:endParaRPr lang="en-US" sz="2100" b="1" dirty="0" smtClean="0"/>
          </a:p>
          <a:p>
            <a:pPr marL="457200" lvl="2" indent="0">
              <a:buNone/>
            </a:pPr>
            <a:r>
              <a:rPr lang="en-US" sz="2100" b="1" dirty="0" smtClean="0"/>
              <a:t>Sample Claims Level PE Goals</a:t>
            </a:r>
          </a:p>
          <a:p>
            <a:pPr lvl="2"/>
            <a:r>
              <a:rPr lang="en-US" sz="1900" dirty="0" smtClean="0"/>
              <a:t>_percentage of all students at grade __ will achieve at/near standard or above standard in comprehending a range of increasingly complex literary and informational texts.</a:t>
            </a:r>
          </a:p>
          <a:p>
            <a:pPr lvl="2"/>
            <a:endParaRPr lang="en-US" sz="1900" dirty="0" smtClean="0"/>
          </a:p>
          <a:p>
            <a:pPr lvl="2"/>
            <a:r>
              <a:rPr lang="en-US" sz="1900" dirty="0" smtClean="0"/>
              <a:t>__percentage of all students at grades __, __, __will achieve at/near standard or above standard in explaining </a:t>
            </a:r>
            <a:r>
              <a:rPr lang="en-US" sz="1900" dirty="0"/>
              <a:t>and </a:t>
            </a:r>
            <a:r>
              <a:rPr lang="en-US" sz="1900" dirty="0" smtClean="0"/>
              <a:t>applying mathematical </a:t>
            </a:r>
            <a:r>
              <a:rPr lang="en-US" sz="1900" dirty="0"/>
              <a:t>concepts and </a:t>
            </a:r>
            <a:r>
              <a:rPr lang="en-US" sz="1900" dirty="0" smtClean="0"/>
              <a:t>interpreting </a:t>
            </a:r>
            <a:r>
              <a:rPr lang="en-US" sz="1900" dirty="0"/>
              <a:t>and </a:t>
            </a:r>
            <a:r>
              <a:rPr lang="en-US" sz="1900" dirty="0" smtClean="0"/>
              <a:t>carrying </a:t>
            </a:r>
            <a:r>
              <a:rPr lang="en-US" sz="1900" dirty="0"/>
              <a:t>out mathematical procedures with precision and fluency. </a:t>
            </a:r>
            <a:endParaRPr lang="en-US" sz="1900" dirty="0" smtClean="0"/>
          </a:p>
          <a:p>
            <a:pPr marL="457200" lvl="2" indent="0">
              <a:buNone/>
            </a:pPr>
            <a:endParaRPr lang="en-US" sz="1900" dirty="0" smtClean="0"/>
          </a:p>
          <a:p>
            <a:pPr lvl="2"/>
            <a:r>
              <a:rPr lang="en-US" sz="1900" dirty="0" smtClean="0"/>
              <a:t>__percentage of students in the Gap Group at grade_ will move from below standard to at/near standard when explaining </a:t>
            </a:r>
            <a:r>
              <a:rPr lang="en-US" sz="1900" dirty="0"/>
              <a:t>and </a:t>
            </a:r>
            <a:r>
              <a:rPr lang="en-US" sz="1900" dirty="0" smtClean="0"/>
              <a:t>applying </a:t>
            </a:r>
            <a:r>
              <a:rPr lang="en-US" sz="1900" dirty="0"/>
              <a:t>mathematical concepts and </a:t>
            </a:r>
            <a:r>
              <a:rPr lang="en-US" sz="1900" dirty="0" smtClean="0"/>
              <a:t>interpreting </a:t>
            </a:r>
            <a:r>
              <a:rPr lang="en-US" sz="1900" dirty="0"/>
              <a:t>and </a:t>
            </a:r>
            <a:r>
              <a:rPr lang="en-US" sz="1900" dirty="0" smtClean="0"/>
              <a:t>carrying </a:t>
            </a:r>
            <a:r>
              <a:rPr lang="en-US" sz="1900" dirty="0"/>
              <a:t>out mathematical procedures with precision and fluency. </a:t>
            </a:r>
            <a:endParaRPr lang="en-US" sz="1900" dirty="0" smtClean="0"/>
          </a:p>
          <a:p>
            <a:pPr lvl="2"/>
            <a:endParaRPr lang="en-US" sz="1900" dirty="0" smtClean="0">
              <a:hlinkClick r:id="rId5"/>
            </a:endParaRPr>
          </a:p>
          <a:p>
            <a:pPr marL="914400" lvl="2" indent="0">
              <a:buNone/>
            </a:pPr>
            <a:r>
              <a:rPr lang="en-US" sz="1900" dirty="0" smtClean="0">
                <a:hlinkClick r:id="rId5"/>
              </a:rPr>
              <a:t>http</a:t>
            </a:r>
            <a:r>
              <a:rPr lang="en-US" sz="1900" dirty="0">
                <a:hlinkClick r:id="rId5"/>
              </a:rPr>
              <a:t>://doe.sd.gov/Assessment/documents/</a:t>
            </a:r>
            <a:r>
              <a:rPr lang="en-US" sz="1900" dirty="0" smtClean="0">
                <a:hlinkClick r:id="rId5"/>
              </a:rPr>
              <a:t>SBACguide.pdf</a:t>
            </a:r>
            <a:endParaRPr lang="en-US" sz="1900" dirty="0" smtClean="0"/>
          </a:p>
          <a:p>
            <a:pPr marL="914400" lvl="2" indent="0">
              <a:buNone/>
            </a:pPr>
            <a:endParaRPr lang="en-US" sz="1900" dirty="0" smtClean="0"/>
          </a:p>
          <a:p>
            <a:pPr lvl="2"/>
            <a:endParaRPr lang="en-US" sz="1900" dirty="0" smtClean="0"/>
          </a:p>
          <a:p>
            <a:pPr lvl="2"/>
            <a:endParaRPr lang="en-US" sz="1900" dirty="0"/>
          </a:p>
          <a:p>
            <a:pPr lvl="2"/>
            <a:endParaRPr lang="en-US" sz="1900" dirty="0"/>
          </a:p>
          <a:p>
            <a:pPr lvl="2"/>
            <a:endParaRPr lang="en-US" sz="2100" dirty="0"/>
          </a:p>
          <a:p>
            <a:pPr marL="457200" lvl="2" indent="0">
              <a:buNone/>
            </a:pPr>
            <a:endParaRPr lang="en-US" sz="2100" dirty="0" smtClean="0"/>
          </a:p>
          <a:p>
            <a:pPr lvl="2"/>
            <a:endParaRPr lang="en-US" sz="2100" dirty="0"/>
          </a:p>
          <a:p>
            <a:pPr lvl="2"/>
            <a:endParaRPr lang="en-US" sz="2100" dirty="0" smtClean="0"/>
          </a:p>
          <a:p>
            <a:pPr lvl="2"/>
            <a:endParaRPr lang="en-US" sz="2100" dirty="0"/>
          </a:p>
          <a:p>
            <a:pPr lvl="2"/>
            <a:endParaRPr lang="en-US" sz="2100" dirty="0" smtClean="0"/>
          </a:p>
          <a:p>
            <a:pPr lvl="2"/>
            <a:endParaRPr lang="en-US" sz="2100" dirty="0"/>
          </a:p>
          <a:p>
            <a:pPr lvl="2"/>
            <a:endParaRPr lang="en-US" sz="2100" dirty="0" smtClean="0"/>
          </a:p>
          <a:p>
            <a:pPr lvl="2"/>
            <a:endParaRPr lang="en-US" sz="2100" dirty="0"/>
          </a:p>
          <a:p>
            <a:pPr lvl="2"/>
            <a:endParaRPr lang="en-US" sz="2100" dirty="0" smtClean="0"/>
          </a:p>
          <a:p>
            <a:pPr lvl="2"/>
            <a:endParaRPr lang="en-US" sz="2100" dirty="0"/>
          </a:p>
          <a:p>
            <a:pPr lvl="2"/>
            <a:endParaRPr lang="en-US" sz="2100" dirty="0" smtClean="0"/>
          </a:p>
          <a:p>
            <a:pPr lvl="2"/>
            <a:endParaRPr lang="en-US" sz="2100" dirty="0"/>
          </a:p>
          <a:p>
            <a:pPr lvl="2"/>
            <a:endParaRPr lang="en-US" sz="2100" dirty="0" smtClean="0"/>
          </a:p>
          <a:p>
            <a:pPr lvl="2"/>
            <a:endParaRPr lang="en-US" sz="2100" dirty="0"/>
          </a:p>
          <a:p>
            <a:pPr lvl="2"/>
            <a:endParaRPr lang="en-US" sz="2100" dirty="0" smtClean="0"/>
          </a:p>
          <a:p>
            <a:pPr lvl="2"/>
            <a:endParaRPr lang="en-US" sz="2100" dirty="0"/>
          </a:p>
          <a:p>
            <a:pPr lvl="2"/>
            <a:endParaRPr lang="en-US" sz="2100" dirty="0" smtClean="0"/>
          </a:p>
          <a:p>
            <a:pPr lvl="2"/>
            <a:endParaRPr lang="en-US" sz="2100" dirty="0"/>
          </a:p>
          <a:p>
            <a:pPr lvl="2"/>
            <a:endParaRPr lang="en-US" sz="2100" dirty="0" smtClean="0"/>
          </a:p>
          <a:p>
            <a:pPr lvl="2"/>
            <a:endParaRPr lang="en-US" sz="2100" dirty="0"/>
          </a:p>
          <a:p>
            <a:pPr lvl="2"/>
            <a:endParaRPr lang="en-US" sz="2100" dirty="0" smtClean="0"/>
          </a:p>
          <a:p>
            <a:pPr lvl="2"/>
            <a:endParaRPr lang="en-US" sz="1600" dirty="0"/>
          </a:p>
          <a:p>
            <a:pPr marL="457200" indent="-457200">
              <a:buFont typeface="Wingdings" pitchFamily="2" charset="2"/>
              <a:buAutoNum type="arabicPeriod" startAt="7"/>
            </a:pPr>
            <a:endParaRPr lang="en-US" sz="2300" dirty="0" smtClean="0"/>
          </a:p>
          <a:p>
            <a:pPr marL="457200" indent="-457200">
              <a:buFont typeface="Wingdings" pitchFamily="2" charset="2"/>
              <a:buAutoNum type="arabicPeriod" startAt="7"/>
            </a:pPr>
            <a:endParaRPr lang="en-US" sz="2300" dirty="0" smtClean="0"/>
          </a:p>
          <a:p>
            <a:pPr marL="457200" indent="-457200">
              <a:buFont typeface="Wingdings" pitchFamily="2" charset="2"/>
              <a:buAutoNum type="arabicPeriod" startAt="7"/>
            </a:pPr>
            <a:endParaRPr lang="en-US" sz="2300" dirty="0" smtClean="0"/>
          </a:p>
          <a:p>
            <a:pPr marL="457200" indent="-457200">
              <a:buFont typeface="Wingdings" pitchFamily="2" charset="2"/>
              <a:buAutoNum type="arabicPeriod" startAt="7"/>
            </a:pPr>
            <a:endParaRPr lang="en-US" sz="2300" dirty="0"/>
          </a:p>
          <a:p>
            <a:pPr marL="457200" indent="-457200">
              <a:buAutoNum type="arabicPeriod" startAt="7"/>
            </a:pPr>
            <a:endParaRPr lang="en-US" sz="2300" dirty="0" smtClean="0"/>
          </a:p>
          <a:p>
            <a:pPr marL="457200" indent="-457200">
              <a:buAutoNum type="arabicPeriod" startAt="7"/>
            </a:pPr>
            <a:endParaRPr lang="en-US" sz="2300" dirty="0" smtClean="0"/>
          </a:p>
          <a:p>
            <a:pPr marL="457200" indent="-457200">
              <a:buAutoNum type="arabicPeriod" startAt="7"/>
            </a:pPr>
            <a:endParaRPr lang="en-US" sz="2300" dirty="0" smtClean="0"/>
          </a:p>
          <a:p>
            <a:pPr marL="457200" indent="-457200">
              <a:buAutoNum type="arabicPeriod" startAt="7"/>
            </a:pPr>
            <a:endParaRPr lang="en-US" sz="2300" dirty="0" smtClean="0"/>
          </a:p>
          <a:p>
            <a:pPr marL="0" indent="0">
              <a:buNone/>
            </a:pPr>
            <a:endParaRPr lang="en-US" sz="1600" dirty="0" smtClean="0"/>
          </a:p>
          <a:p>
            <a:pPr marL="0" indent="0">
              <a:buNone/>
            </a:pPr>
            <a:endParaRPr lang="en-US" sz="1600" dirty="0" smtClean="0"/>
          </a:p>
          <a:p>
            <a:pPr marL="0" indent="0">
              <a:buNone/>
            </a:pPr>
            <a:endParaRPr lang="en-US" dirty="0"/>
          </a:p>
          <a:p>
            <a:pPr marL="0" indent="0">
              <a:buNone/>
            </a:pPr>
            <a:endParaRPr lang="en-US" dirty="0" smtClean="0"/>
          </a:p>
          <a:p>
            <a:pPr marL="0" indent="0">
              <a:buNone/>
            </a:pPr>
            <a:endParaRPr lang="en-US" dirty="0" smtClean="0"/>
          </a:p>
          <a:p>
            <a:pPr marL="342900" indent="-342900">
              <a:buAutoNum type="arabicPeriod"/>
            </a:pPr>
            <a:endParaRPr lang="en-US" dirty="0" smtClean="0"/>
          </a:p>
          <a:p>
            <a:endParaRPr lang="en-US" dirty="0"/>
          </a:p>
        </p:txBody>
      </p:sp>
    </p:spTree>
    <p:extLst>
      <p:ext uri="{BB962C8B-B14F-4D97-AF65-F5344CB8AC3E}">
        <p14:creationId xmlns:p14="http://schemas.microsoft.com/office/powerpoint/2010/main" val="287479321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5" name="Title 1"/>
          <p:cNvSpPr>
            <a:spLocks noGrp="1"/>
          </p:cNvSpPr>
          <p:nvPr>
            <p:ph type="title" idx="4294967295"/>
          </p:nvPr>
        </p:nvSpPr>
        <p:spPr>
          <a:xfrm>
            <a:off x="0" y="241300"/>
            <a:ext cx="8775700" cy="825500"/>
          </a:xfrm>
          <a:ln>
            <a:noFill/>
          </a:ln>
        </p:spPr>
        <p:style>
          <a:lnRef idx="3">
            <a:schemeClr val="lt1"/>
          </a:lnRef>
          <a:fillRef idx="1">
            <a:schemeClr val="accent4"/>
          </a:fillRef>
          <a:effectRef idx="1">
            <a:schemeClr val="accent4"/>
          </a:effectRef>
          <a:fontRef idx="minor">
            <a:schemeClr val="lt1"/>
          </a:fontRef>
        </p:style>
        <p:txBody>
          <a:bodyPr>
            <a:normAutofit/>
          </a:bodyPr>
          <a:lstStyle/>
          <a:p>
            <a:pPr algn="ctr"/>
            <a:r>
              <a:rPr lang="en-US" sz="3200" b="1" dirty="0" smtClean="0">
                <a:solidFill>
                  <a:schemeClr val="tx1"/>
                </a:solidFill>
              </a:rPr>
              <a:t>SAMPLE GOALS</a:t>
            </a:r>
            <a:endParaRPr lang="en-US" b="1" dirty="0">
              <a:solidFill>
                <a:schemeClr val="tx1"/>
              </a:solidFill>
            </a:endParaRPr>
          </a:p>
        </p:txBody>
      </p:sp>
      <p:sp>
        <p:nvSpPr>
          <p:cNvPr id="10" name="Content Placeholder 9"/>
          <p:cNvSpPr>
            <a:spLocks noGrp="1"/>
          </p:cNvSpPr>
          <p:nvPr>
            <p:ph idx="4294967295"/>
          </p:nvPr>
        </p:nvSpPr>
        <p:spPr>
          <a:xfrm>
            <a:off x="0" y="1511300"/>
            <a:ext cx="8775700" cy="5067300"/>
          </a:xfrm>
        </p:spPr>
        <p:style>
          <a:lnRef idx="2">
            <a:schemeClr val="accent1"/>
          </a:lnRef>
          <a:fillRef idx="1">
            <a:schemeClr val="lt1"/>
          </a:fillRef>
          <a:effectRef idx="0">
            <a:schemeClr val="accent1"/>
          </a:effectRef>
          <a:fontRef idx="minor">
            <a:schemeClr val="dk1"/>
          </a:fontRef>
        </p:style>
        <p:txBody>
          <a:bodyPr>
            <a:normAutofit lnSpcReduction="10000"/>
          </a:bodyPr>
          <a:lstStyle/>
          <a:p>
            <a:pPr marL="457200" lvl="2" indent="0">
              <a:buNone/>
            </a:pPr>
            <a:endParaRPr lang="en-US" sz="1900" b="1" dirty="0" smtClean="0"/>
          </a:p>
          <a:p>
            <a:pPr marL="457200" lvl="2" indent="0">
              <a:buNone/>
            </a:pPr>
            <a:r>
              <a:rPr lang="en-US" sz="1900" b="1" dirty="0" smtClean="0"/>
              <a:t>Sample Student Achievement Goal</a:t>
            </a:r>
          </a:p>
          <a:p>
            <a:pPr lvl="2">
              <a:buFont typeface="Wingdings" charset="2"/>
              <a:buChar char="u"/>
            </a:pPr>
            <a:r>
              <a:rPr lang="en-US" sz="1900" dirty="0" smtClean="0"/>
              <a:t>__will </a:t>
            </a:r>
            <a:r>
              <a:rPr lang="en-US" sz="1900" dirty="0"/>
              <a:t>meet the established AMO target in ELA by increasing the percentage of students scoring at a Level 3 or 4 from ______ % to  ______%, with a six-year goal of ______</a:t>
            </a:r>
            <a:r>
              <a:rPr lang="en-US" sz="1900" dirty="0" smtClean="0"/>
              <a:t>%.</a:t>
            </a:r>
            <a:r>
              <a:rPr lang="en-US" sz="1900" dirty="0"/>
              <a:t> </a:t>
            </a:r>
            <a:endParaRPr lang="en-US" sz="1900" dirty="0" smtClean="0"/>
          </a:p>
          <a:p>
            <a:pPr marL="457200" lvl="2" indent="0">
              <a:buNone/>
            </a:pPr>
            <a:endParaRPr lang="en-US" sz="1900" dirty="0"/>
          </a:p>
          <a:p>
            <a:pPr lvl="2">
              <a:buFont typeface="Wingdings" charset="2"/>
              <a:buChar char="u"/>
            </a:pPr>
            <a:r>
              <a:rPr lang="en-US" sz="1900" dirty="0" smtClean="0"/>
              <a:t>__will </a:t>
            </a:r>
            <a:r>
              <a:rPr lang="en-US" sz="1900" dirty="0"/>
              <a:t>meet the established AMO target in </a:t>
            </a:r>
            <a:r>
              <a:rPr lang="en-US" sz="1900" dirty="0" smtClean="0"/>
              <a:t>math </a:t>
            </a:r>
            <a:r>
              <a:rPr lang="en-US" sz="1900" dirty="0"/>
              <a:t>by decreasing the </a:t>
            </a:r>
            <a:r>
              <a:rPr lang="en-US" sz="1900" dirty="0" smtClean="0"/>
              <a:t>% </a:t>
            </a:r>
            <a:r>
              <a:rPr lang="en-US" sz="1900" dirty="0"/>
              <a:t>of students scoring at a Level 1 or 2 by _____ %. </a:t>
            </a:r>
            <a:endParaRPr lang="en-US" sz="1900" dirty="0" smtClean="0"/>
          </a:p>
          <a:p>
            <a:pPr lvl="2">
              <a:buFont typeface="Wingdings" charset="2"/>
              <a:buChar char="u"/>
            </a:pPr>
            <a:endParaRPr lang="en-US" sz="1900" b="1" dirty="0"/>
          </a:p>
          <a:p>
            <a:pPr marL="457200" lvl="2" indent="0">
              <a:buNone/>
            </a:pPr>
            <a:r>
              <a:rPr lang="en-US" sz="1900" b="1" dirty="0" smtClean="0"/>
              <a:t>Sample Attendance Goal</a:t>
            </a:r>
          </a:p>
          <a:p>
            <a:pPr lvl="2">
              <a:buFont typeface="Wingdings" charset="2"/>
              <a:buChar char="u"/>
            </a:pPr>
            <a:r>
              <a:rPr lang="en-US" sz="1900" dirty="0" smtClean="0"/>
              <a:t>Attendance will increase by __ % among the non Gap Group and by __% among the Gap Group.</a:t>
            </a:r>
          </a:p>
          <a:p>
            <a:pPr lvl="2">
              <a:buFont typeface="Wingdings" charset="2"/>
              <a:buChar char="u"/>
            </a:pPr>
            <a:endParaRPr lang="en-US" sz="1900" dirty="0" smtClean="0"/>
          </a:p>
          <a:p>
            <a:pPr marL="457200" lvl="2" indent="0">
              <a:buNone/>
            </a:pPr>
            <a:r>
              <a:rPr lang="en-US" sz="1900" b="1" dirty="0" smtClean="0"/>
              <a:t>Sample Other District Assessment Goal</a:t>
            </a:r>
          </a:p>
          <a:p>
            <a:pPr lvl="2">
              <a:buFont typeface="Wingdings" charset="2"/>
              <a:buChar char="u"/>
            </a:pPr>
            <a:r>
              <a:rPr lang="en-US" sz="1900" dirty="0" smtClean="0"/>
              <a:t>70 % of grades 3-4 students will meet the RIT projected growth score on the MAP (Measure of Academic Progress) in reading.</a:t>
            </a:r>
          </a:p>
          <a:p>
            <a:pPr marL="457200" lvl="2" indent="0">
              <a:buNone/>
            </a:pPr>
            <a:endParaRPr lang="en-US" sz="1900" b="1" dirty="0"/>
          </a:p>
          <a:p>
            <a:pPr marL="457200" lvl="2" indent="0">
              <a:buNone/>
            </a:pPr>
            <a:endParaRPr lang="en-US" sz="1900" b="1" dirty="0" smtClean="0"/>
          </a:p>
          <a:p>
            <a:pPr lvl="2">
              <a:buFont typeface="Wingdings" charset="2"/>
              <a:buChar char="u"/>
            </a:pPr>
            <a:endParaRPr lang="en-US" sz="1900" b="1" dirty="0" smtClean="0"/>
          </a:p>
          <a:p>
            <a:pPr marL="457200" lvl="2" indent="0">
              <a:buNone/>
            </a:pPr>
            <a:endParaRPr lang="en-US" sz="1900" b="1" dirty="0" smtClean="0"/>
          </a:p>
          <a:p>
            <a:pPr marL="0" indent="0">
              <a:buNone/>
            </a:pPr>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117326442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5" name="Title 1"/>
          <p:cNvSpPr>
            <a:spLocks noGrp="1"/>
          </p:cNvSpPr>
          <p:nvPr>
            <p:ph type="title" idx="4294967295"/>
          </p:nvPr>
        </p:nvSpPr>
        <p:spPr>
          <a:xfrm>
            <a:off x="355600" y="254000"/>
            <a:ext cx="8788400" cy="749300"/>
          </a:xfrm>
          <a:ln>
            <a:noFill/>
          </a:ln>
        </p:spPr>
        <p:style>
          <a:lnRef idx="3">
            <a:schemeClr val="lt1"/>
          </a:lnRef>
          <a:fillRef idx="1">
            <a:schemeClr val="accent4"/>
          </a:fillRef>
          <a:effectRef idx="1">
            <a:schemeClr val="accent4"/>
          </a:effectRef>
          <a:fontRef idx="minor">
            <a:schemeClr val="lt1"/>
          </a:fontRef>
        </p:style>
        <p:txBody>
          <a:bodyPr>
            <a:normAutofit/>
          </a:bodyPr>
          <a:lstStyle/>
          <a:p>
            <a:pPr algn="ctr"/>
            <a:r>
              <a:rPr lang="en-US" sz="3200" b="1" dirty="0" smtClean="0">
                <a:solidFill>
                  <a:schemeClr val="tx1"/>
                </a:solidFill>
              </a:rPr>
              <a:t>SAMPLE GOALS</a:t>
            </a:r>
            <a:endParaRPr lang="en-US" b="1" dirty="0">
              <a:solidFill>
                <a:schemeClr val="tx1"/>
              </a:solidFill>
            </a:endParaRPr>
          </a:p>
        </p:txBody>
      </p:sp>
      <p:sp>
        <p:nvSpPr>
          <p:cNvPr id="10" name="Content Placeholder 9"/>
          <p:cNvSpPr>
            <a:spLocks noGrp="1"/>
          </p:cNvSpPr>
          <p:nvPr>
            <p:ph idx="4294967295"/>
          </p:nvPr>
        </p:nvSpPr>
        <p:spPr>
          <a:xfrm>
            <a:off x="419100" y="1384300"/>
            <a:ext cx="8724900" cy="5067300"/>
          </a:xfrm>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pPr marL="457200" lvl="2" indent="0">
              <a:buNone/>
            </a:pPr>
            <a:endParaRPr lang="en-US" sz="1900" b="1" dirty="0" smtClean="0"/>
          </a:p>
          <a:p>
            <a:pPr marL="457200" lvl="2" indent="0">
              <a:buNone/>
            </a:pPr>
            <a:r>
              <a:rPr lang="en-US" sz="1900" b="1" dirty="0" smtClean="0"/>
              <a:t>Sample ACT Goal</a:t>
            </a:r>
          </a:p>
          <a:p>
            <a:pPr lvl="2">
              <a:buFont typeface="Wingdings" charset="2"/>
              <a:buChar char="u"/>
            </a:pPr>
            <a:r>
              <a:rPr lang="en-US" sz="1900" dirty="0" smtClean="0"/>
              <a:t>_% of all students taking the ACT will score a 20 or better on the math portion of the ACT.</a:t>
            </a:r>
          </a:p>
          <a:p>
            <a:pPr lvl="2">
              <a:buFont typeface="Wingdings" charset="2"/>
              <a:buChar char="u"/>
            </a:pPr>
            <a:endParaRPr lang="en-US" sz="1900" dirty="0" smtClean="0"/>
          </a:p>
          <a:p>
            <a:pPr marL="457200" lvl="2" indent="0">
              <a:buNone/>
            </a:pPr>
            <a:r>
              <a:rPr lang="en-US" sz="1900" b="1" dirty="0" smtClean="0"/>
              <a:t>Sample Graduation Goals</a:t>
            </a:r>
          </a:p>
          <a:p>
            <a:pPr lvl="2">
              <a:buFont typeface="Wingdings" charset="2"/>
              <a:buChar char="u"/>
            </a:pPr>
            <a:r>
              <a:rPr lang="en-US" sz="1900" dirty="0" smtClean="0"/>
              <a:t>_% of students will achieve high school completion OR cohort graduation.</a:t>
            </a:r>
          </a:p>
          <a:p>
            <a:pPr lvl="2">
              <a:buFont typeface="Wingdings" charset="2"/>
              <a:buChar char="u"/>
            </a:pPr>
            <a:r>
              <a:rPr lang="en-US" sz="1900" dirty="0" smtClean="0"/>
              <a:t>_% of students in the Gap Group will achieve high school completion or cohort graduation.</a:t>
            </a:r>
          </a:p>
          <a:p>
            <a:pPr marL="457200" lvl="2" indent="0">
              <a:buNone/>
            </a:pPr>
            <a:endParaRPr lang="en-US" sz="1900" dirty="0" smtClean="0"/>
          </a:p>
          <a:p>
            <a:pPr marL="457200" lvl="2" indent="0">
              <a:buNone/>
            </a:pPr>
            <a:r>
              <a:rPr lang="en-US" sz="1900" b="1" dirty="0" smtClean="0"/>
              <a:t>Sample NCRC Goal</a:t>
            </a:r>
          </a:p>
          <a:p>
            <a:pPr lvl="2">
              <a:buFont typeface="Wingdings" charset="2"/>
              <a:buChar char="u"/>
            </a:pPr>
            <a:r>
              <a:rPr lang="en-US" sz="1900" dirty="0" smtClean="0"/>
              <a:t>_% of students taking the National Career Readiness Certificate will score at the Bronze level or higher.</a:t>
            </a:r>
          </a:p>
          <a:p>
            <a:pPr marL="914400" lvl="2" indent="0">
              <a:buNone/>
            </a:pPr>
            <a:endParaRPr lang="en-US" sz="1900" dirty="0" smtClean="0">
              <a:hlinkClick r:id="rId5"/>
            </a:endParaRPr>
          </a:p>
          <a:p>
            <a:pPr marL="914400" lvl="2" indent="0">
              <a:buNone/>
            </a:pPr>
            <a:r>
              <a:rPr lang="en-US" sz="1900" dirty="0" smtClean="0">
                <a:hlinkClick r:id="rId5"/>
              </a:rPr>
              <a:t>http</a:t>
            </a:r>
            <a:r>
              <a:rPr lang="en-US" sz="1900" dirty="0">
                <a:hlinkClick r:id="rId5"/>
              </a:rPr>
              <a:t>://doe.sd.gov/Accountability/</a:t>
            </a:r>
            <a:r>
              <a:rPr lang="en-US" sz="1900" dirty="0" smtClean="0">
                <a:hlinkClick r:id="rId5"/>
              </a:rPr>
              <a:t>NCRC.aspx</a:t>
            </a:r>
            <a:endParaRPr lang="en-US" sz="1900" dirty="0" smtClean="0"/>
          </a:p>
          <a:p>
            <a:pPr marL="914400" lvl="2" indent="0">
              <a:buNone/>
            </a:pPr>
            <a:r>
              <a:rPr lang="en-US" sz="1900" dirty="0" smtClean="0"/>
              <a:t> </a:t>
            </a:r>
          </a:p>
          <a:p>
            <a:pPr lvl="2">
              <a:buFont typeface="Wingdings" charset="2"/>
              <a:buChar char="u"/>
            </a:pPr>
            <a:endParaRPr lang="en-US" sz="1900" b="1" dirty="0" smtClean="0"/>
          </a:p>
          <a:p>
            <a:pPr lvl="2">
              <a:buFont typeface="Wingdings" charset="2"/>
              <a:buChar char="u"/>
            </a:pPr>
            <a:endParaRPr lang="en-US" sz="1900" b="1" dirty="0" smtClean="0"/>
          </a:p>
          <a:p>
            <a:pPr marL="457200" lvl="2" indent="0">
              <a:buNone/>
            </a:pPr>
            <a:endParaRPr lang="en-US" sz="1900" b="1" dirty="0" smtClean="0"/>
          </a:p>
          <a:p>
            <a:pPr marL="0" indent="0">
              <a:buNone/>
            </a:pPr>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152668583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04800" y="1346200"/>
            <a:ext cx="8494816" cy="3046988"/>
          </a:xfrm>
          <a:prstGeom prst="rect">
            <a:avLst/>
          </a:prstGeom>
          <a:solidFill>
            <a:schemeClr val="accent4">
              <a:lumMod val="60000"/>
              <a:lumOff val="40000"/>
            </a:schemeClr>
          </a:solidFill>
        </p:spPr>
        <p:txBody>
          <a:bodyPr wrap="square" rtlCol="0">
            <a:spAutoFit/>
          </a:bodyPr>
          <a:lstStyle>
            <a:defPPr>
              <a:defRPr lang="en-US"/>
            </a:defPPr>
            <a:lvl1pPr algn="ctr">
              <a:defRPr sz="3200" b="1"/>
            </a:lvl1pPr>
          </a:lstStyle>
          <a:p>
            <a:r>
              <a:rPr lang="en-US" dirty="0"/>
              <a:t>SOUTH DAKOTA PRINCIPAL EFFECTIVENESS MODEL</a:t>
            </a:r>
          </a:p>
          <a:p>
            <a:endParaRPr lang="en-US" dirty="0"/>
          </a:p>
          <a:p>
            <a:r>
              <a:rPr lang="en-US" dirty="0"/>
              <a:t>Improving Instruction </a:t>
            </a:r>
          </a:p>
          <a:p>
            <a:r>
              <a:rPr lang="en-US" dirty="0"/>
              <a:t>and </a:t>
            </a:r>
          </a:p>
          <a:p>
            <a:r>
              <a:rPr lang="en-US" dirty="0"/>
              <a:t>Student Learning</a:t>
            </a:r>
          </a:p>
        </p:txBody>
      </p:sp>
      <p:sp>
        <p:nvSpPr>
          <p:cNvPr id="8" name="TextBox 7"/>
          <p:cNvSpPr txBox="1"/>
          <p:nvPr/>
        </p:nvSpPr>
        <p:spPr>
          <a:xfrm>
            <a:off x="844550" y="5118100"/>
            <a:ext cx="7454900" cy="400110"/>
          </a:xfrm>
          <a:prstGeom prst="rect">
            <a:avLst/>
          </a:prstGeom>
          <a:noFill/>
        </p:spPr>
        <p:txBody>
          <a:bodyPr wrap="square" rtlCol="0">
            <a:spAutoFit/>
          </a:bodyPr>
          <a:lstStyle/>
          <a:p>
            <a:pPr algn="ctr"/>
            <a:r>
              <a:rPr lang="en-US" sz="2000" b="1" dirty="0" smtClean="0"/>
              <a:t>PART FIVE:  SUMMATIVE DETERMINATION</a:t>
            </a:r>
            <a:endParaRPr lang="en-US" sz="2000" b="1" dirty="0"/>
          </a:p>
        </p:txBody>
      </p:sp>
      <p:sp>
        <p:nvSpPr>
          <p:cNvPr id="3" name="TextBox 2"/>
          <p:cNvSpPr txBox="1"/>
          <p:nvPr/>
        </p:nvSpPr>
        <p:spPr>
          <a:xfrm>
            <a:off x="50800" y="6425168"/>
            <a:ext cx="5270500" cy="276999"/>
          </a:xfrm>
          <a:prstGeom prst="rect">
            <a:avLst/>
          </a:prstGeom>
          <a:noFill/>
        </p:spPr>
        <p:txBody>
          <a:bodyPr wrap="square" rtlCol="0">
            <a:spAutoFit/>
          </a:bodyPr>
          <a:lstStyle/>
          <a:p>
            <a:r>
              <a:rPr lang="en-US" sz="1200" dirty="0" smtClean="0"/>
              <a:t>Principal Effectiveness Handbook pp. 28-29</a:t>
            </a:r>
            <a:endParaRPr lang="en-US" sz="1200" dirty="0"/>
          </a:p>
        </p:txBody>
      </p:sp>
    </p:spTree>
    <p:extLst>
      <p:ext uri="{BB962C8B-B14F-4D97-AF65-F5344CB8AC3E}">
        <p14:creationId xmlns:p14="http://schemas.microsoft.com/office/powerpoint/2010/main" val="114977145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2286000" y="2828836"/>
            <a:ext cx="4572000" cy="1200329"/>
          </a:xfrm>
          <a:prstGeom prst="rect">
            <a:avLst/>
          </a:prstGeom>
        </p:spPr>
        <p:txBody>
          <a:bodyPr>
            <a:spAutoFit/>
          </a:bodyPr>
          <a:lstStyle/>
          <a:p>
            <a:endParaRPr lang="en-US" b="1" dirty="0">
              <a:latin typeface="Times New Roman"/>
            </a:endParaRPr>
          </a:p>
          <a:p>
            <a:endParaRPr lang="en-US" b="1" dirty="0">
              <a:latin typeface="Times New Roman"/>
            </a:endParaRPr>
          </a:p>
          <a:p>
            <a:endParaRPr lang="en-US" dirty="0">
              <a:latin typeface="Times New Roman"/>
            </a:endParaRPr>
          </a:p>
          <a:p>
            <a:endParaRPr lang="en-US" b="1" dirty="0">
              <a:latin typeface="Times New Roman"/>
            </a:endParaRPr>
          </a:p>
        </p:txBody>
      </p:sp>
      <p:sp>
        <p:nvSpPr>
          <p:cNvPr id="5" name="Rectangle 4"/>
          <p:cNvSpPr/>
          <p:nvPr/>
        </p:nvSpPr>
        <p:spPr>
          <a:xfrm>
            <a:off x="2286000" y="2828836"/>
            <a:ext cx="4572000" cy="1200329"/>
          </a:xfrm>
          <a:prstGeom prst="rect">
            <a:avLst/>
          </a:prstGeom>
        </p:spPr>
        <p:txBody>
          <a:bodyPr>
            <a:spAutoFit/>
          </a:bodyPr>
          <a:lstStyle/>
          <a:p>
            <a:endParaRPr lang="en-US" b="1" dirty="0">
              <a:latin typeface="Times New Roman"/>
            </a:endParaRPr>
          </a:p>
          <a:p>
            <a:endParaRPr lang="en-US" b="1" dirty="0">
              <a:latin typeface="Times New Roman"/>
            </a:endParaRPr>
          </a:p>
          <a:p>
            <a:endParaRPr lang="en-US" dirty="0">
              <a:latin typeface="Times New Roman"/>
            </a:endParaRPr>
          </a:p>
          <a:p>
            <a:endParaRPr lang="en-US" b="1" dirty="0">
              <a:latin typeface="Times New Roman"/>
            </a:endParaRPr>
          </a:p>
        </p:txBody>
      </p:sp>
      <p:graphicFrame>
        <p:nvGraphicFramePr>
          <p:cNvPr id="263" name="Object 262"/>
          <p:cNvGraphicFramePr>
            <a:graphicFrameLocks noChangeAspect="1"/>
          </p:cNvGraphicFramePr>
          <p:nvPr>
            <p:extLst>
              <p:ext uri="{D42A27DB-BD31-4B8C-83A1-F6EECF244321}">
                <p14:modId xmlns:p14="http://schemas.microsoft.com/office/powerpoint/2010/main" val="3937287775"/>
              </p:ext>
            </p:extLst>
          </p:nvPr>
        </p:nvGraphicFramePr>
        <p:xfrm>
          <a:off x="659643" y="5549903"/>
          <a:ext cx="9144000" cy="1131218"/>
        </p:xfrm>
        <a:graphic>
          <a:graphicData uri="http://schemas.openxmlformats.org/presentationml/2006/ole">
            <mc:AlternateContent xmlns:mc="http://schemas.openxmlformats.org/markup-compatibility/2006">
              <mc:Choice xmlns:v="urn:schemas-microsoft-com:vml" Requires="v">
                <p:oleObj spid="_x0000_s1676" name="Document" r:id="rId6" imgW="8623300" imgH="1066800" progId="Word.Document.12">
                  <p:embed/>
                </p:oleObj>
              </mc:Choice>
              <mc:Fallback>
                <p:oleObj name="Document" r:id="rId6" imgW="8623300" imgH="1066800" progId="Word.Document.12">
                  <p:embed/>
                  <p:pic>
                    <p:nvPicPr>
                      <p:cNvPr id="0" name=""/>
                      <p:cNvPicPr/>
                      <p:nvPr/>
                    </p:nvPicPr>
                    <p:blipFill>
                      <a:blip r:embed="rId7"/>
                      <a:stretch>
                        <a:fillRect/>
                      </a:stretch>
                    </p:blipFill>
                    <p:spPr>
                      <a:xfrm>
                        <a:off x="659643" y="5549903"/>
                        <a:ext cx="9144000" cy="1131218"/>
                      </a:xfrm>
                      <a:prstGeom prst="rect">
                        <a:avLst/>
                      </a:prstGeom>
                    </p:spPr>
                  </p:pic>
                </p:oleObj>
              </mc:Fallback>
            </mc:AlternateContent>
          </a:graphicData>
        </a:graphic>
      </p:graphicFrame>
      <p:grpSp>
        <p:nvGrpSpPr>
          <p:cNvPr id="264" name="Group 253"/>
          <p:cNvGrpSpPr>
            <a:grpSpLocks/>
          </p:cNvGrpSpPr>
          <p:nvPr/>
        </p:nvGrpSpPr>
        <p:grpSpPr bwMode="auto">
          <a:xfrm>
            <a:off x="48168" y="74252"/>
            <a:ext cx="8966200" cy="5343936"/>
            <a:chOff x="3412" y="2280"/>
            <a:chExt cx="12342" cy="6693"/>
          </a:xfrm>
        </p:grpSpPr>
        <p:grpSp>
          <p:nvGrpSpPr>
            <p:cNvPr id="265" name="Group 254"/>
            <p:cNvGrpSpPr>
              <a:grpSpLocks/>
            </p:cNvGrpSpPr>
            <p:nvPr/>
          </p:nvGrpSpPr>
          <p:grpSpPr bwMode="auto">
            <a:xfrm>
              <a:off x="10698" y="3893"/>
              <a:ext cx="1980" cy="676"/>
              <a:chOff x="10698" y="3893"/>
              <a:chExt cx="1980" cy="676"/>
            </a:xfrm>
          </p:grpSpPr>
          <p:sp>
            <p:nvSpPr>
              <p:cNvPr id="515" name="Freeform 255"/>
              <p:cNvSpPr>
                <a:spLocks/>
              </p:cNvSpPr>
              <p:nvPr/>
            </p:nvSpPr>
            <p:spPr bwMode="auto">
              <a:xfrm>
                <a:off x="10698" y="3893"/>
                <a:ext cx="1980" cy="676"/>
              </a:xfrm>
              <a:custGeom>
                <a:avLst/>
                <a:gdLst>
                  <a:gd name="T0" fmla="+- 0 10698 10698"/>
                  <a:gd name="T1" fmla="*/ T0 w 1980"/>
                  <a:gd name="T2" fmla="+- 0 3893 3893"/>
                  <a:gd name="T3" fmla="*/ 3893 h 676"/>
                  <a:gd name="T4" fmla="+- 0 12678 10698"/>
                  <a:gd name="T5" fmla="*/ T4 w 1980"/>
                  <a:gd name="T6" fmla="+- 0 3893 3893"/>
                  <a:gd name="T7" fmla="*/ 3893 h 676"/>
                  <a:gd name="T8" fmla="+- 0 12678 10698"/>
                  <a:gd name="T9" fmla="*/ T8 w 1980"/>
                  <a:gd name="T10" fmla="+- 0 4568 3893"/>
                  <a:gd name="T11" fmla="*/ 4568 h 676"/>
                  <a:gd name="T12" fmla="+- 0 10698 10698"/>
                  <a:gd name="T13" fmla="*/ T12 w 1980"/>
                  <a:gd name="T14" fmla="+- 0 4568 3893"/>
                  <a:gd name="T15" fmla="*/ 4568 h 676"/>
                  <a:gd name="T16" fmla="+- 0 10698 10698"/>
                  <a:gd name="T17" fmla="*/ T16 w 1980"/>
                  <a:gd name="T18" fmla="+- 0 3893 3893"/>
                  <a:gd name="T19" fmla="*/ 3893 h 676"/>
                </a:gdLst>
                <a:ahLst/>
                <a:cxnLst>
                  <a:cxn ang="0">
                    <a:pos x="T1" y="T3"/>
                  </a:cxn>
                  <a:cxn ang="0">
                    <a:pos x="T5" y="T7"/>
                  </a:cxn>
                  <a:cxn ang="0">
                    <a:pos x="T9" y="T11"/>
                  </a:cxn>
                  <a:cxn ang="0">
                    <a:pos x="T13" y="T15"/>
                  </a:cxn>
                  <a:cxn ang="0">
                    <a:pos x="T17" y="T19"/>
                  </a:cxn>
                </a:cxnLst>
                <a:rect l="0" t="0" r="r" b="b"/>
                <a:pathLst>
                  <a:path w="1980" h="676">
                    <a:moveTo>
                      <a:pt x="0" y="0"/>
                    </a:moveTo>
                    <a:lnTo>
                      <a:pt x="1980" y="0"/>
                    </a:lnTo>
                    <a:lnTo>
                      <a:pt x="1980" y="675"/>
                    </a:lnTo>
                    <a:lnTo>
                      <a:pt x="0" y="675"/>
                    </a:lnTo>
                    <a:lnTo>
                      <a:pt x="0" y="0"/>
                    </a:lnTo>
                    <a:close/>
                  </a:path>
                </a:pathLst>
              </a:cu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n-US" sz="1200" b="1" dirty="0" smtClean="0"/>
                  <a:t>PROFICIENT</a:t>
                </a:r>
                <a:endParaRPr lang="en-US" sz="1200" b="1" dirty="0"/>
              </a:p>
            </p:txBody>
          </p:sp>
        </p:grpSp>
        <p:grpSp>
          <p:nvGrpSpPr>
            <p:cNvPr id="266" name="Group 256"/>
            <p:cNvGrpSpPr>
              <a:grpSpLocks/>
            </p:cNvGrpSpPr>
            <p:nvPr/>
          </p:nvGrpSpPr>
          <p:grpSpPr bwMode="auto">
            <a:xfrm>
              <a:off x="10698" y="3893"/>
              <a:ext cx="2" cy="676"/>
              <a:chOff x="10698" y="3893"/>
              <a:chExt cx="2" cy="676"/>
            </a:xfrm>
          </p:grpSpPr>
          <p:sp>
            <p:nvSpPr>
              <p:cNvPr id="514" name="Freeform 257"/>
              <p:cNvSpPr>
                <a:spLocks/>
              </p:cNvSpPr>
              <p:nvPr/>
            </p:nvSpPr>
            <p:spPr bwMode="auto">
              <a:xfrm>
                <a:off x="10698" y="3893"/>
                <a:ext cx="2" cy="676"/>
              </a:xfrm>
              <a:custGeom>
                <a:avLst/>
                <a:gdLst>
                  <a:gd name="T0" fmla="+- 0 4568 3893"/>
                  <a:gd name="T1" fmla="*/ 4568 h 676"/>
                  <a:gd name="T2" fmla="+- 0 3893 3893"/>
                  <a:gd name="T3" fmla="*/ 3893 h 676"/>
                </a:gdLst>
                <a:ahLst/>
                <a:cxnLst>
                  <a:cxn ang="0">
                    <a:pos x="0" y="T1"/>
                  </a:cxn>
                  <a:cxn ang="0">
                    <a:pos x="0" y="T3"/>
                  </a:cxn>
                </a:cxnLst>
                <a:rect l="0" t="0" r="r" b="b"/>
                <a:pathLst>
                  <a:path h="676">
                    <a:moveTo>
                      <a:pt x="0" y="675"/>
                    </a:moveTo>
                    <a:lnTo>
                      <a:pt x="0" y="0"/>
                    </a:lnTo>
                  </a:path>
                </a:pathLst>
              </a:custGeom>
              <a:noFill/>
              <a:ln w="1397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67" name="Group 258"/>
            <p:cNvGrpSpPr>
              <a:grpSpLocks/>
            </p:cNvGrpSpPr>
            <p:nvPr/>
          </p:nvGrpSpPr>
          <p:grpSpPr bwMode="auto">
            <a:xfrm>
              <a:off x="12678" y="3893"/>
              <a:ext cx="2" cy="676"/>
              <a:chOff x="12678" y="3893"/>
              <a:chExt cx="2" cy="676"/>
            </a:xfrm>
          </p:grpSpPr>
          <p:sp>
            <p:nvSpPr>
              <p:cNvPr id="513" name="Freeform 259"/>
              <p:cNvSpPr>
                <a:spLocks/>
              </p:cNvSpPr>
              <p:nvPr/>
            </p:nvSpPr>
            <p:spPr bwMode="auto">
              <a:xfrm>
                <a:off x="12678" y="3893"/>
                <a:ext cx="2" cy="676"/>
              </a:xfrm>
              <a:custGeom>
                <a:avLst/>
                <a:gdLst>
                  <a:gd name="T0" fmla="+- 0 4568 3893"/>
                  <a:gd name="T1" fmla="*/ 4568 h 676"/>
                  <a:gd name="T2" fmla="+- 0 3893 3893"/>
                  <a:gd name="T3" fmla="*/ 3893 h 676"/>
                </a:gdLst>
                <a:ahLst/>
                <a:cxnLst>
                  <a:cxn ang="0">
                    <a:pos x="0" y="T1"/>
                  </a:cxn>
                  <a:cxn ang="0">
                    <a:pos x="0" y="T3"/>
                  </a:cxn>
                </a:cxnLst>
                <a:rect l="0" t="0" r="r" b="b"/>
                <a:pathLst>
                  <a:path h="676">
                    <a:moveTo>
                      <a:pt x="0" y="675"/>
                    </a:moveTo>
                    <a:lnTo>
                      <a:pt x="0" y="0"/>
                    </a:lnTo>
                  </a:path>
                </a:pathLst>
              </a:custGeom>
              <a:noFill/>
              <a:ln w="1397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68" name="Group 260"/>
            <p:cNvGrpSpPr>
              <a:grpSpLocks/>
            </p:cNvGrpSpPr>
            <p:nvPr/>
          </p:nvGrpSpPr>
          <p:grpSpPr bwMode="auto">
            <a:xfrm>
              <a:off x="6305" y="4710"/>
              <a:ext cx="1980" cy="1188"/>
              <a:chOff x="6305" y="4710"/>
              <a:chExt cx="1980" cy="1188"/>
            </a:xfrm>
          </p:grpSpPr>
          <p:sp>
            <p:nvSpPr>
              <p:cNvPr id="512" name="Freeform 261"/>
              <p:cNvSpPr>
                <a:spLocks/>
              </p:cNvSpPr>
              <p:nvPr/>
            </p:nvSpPr>
            <p:spPr bwMode="auto">
              <a:xfrm>
                <a:off x="6305" y="4710"/>
                <a:ext cx="1980" cy="1188"/>
              </a:xfrm>
              <a:custGeom>
                <a:avLst/>
                <a:gdLst>
                  <a:gd name="T0" fmla="+- 0 8285 6305"/>
                  <a:gd name="T1" fmla="*/ T0 w 1980"/>
                  <a:gd name="T2" fmla="+- 0 4710 4710"/>
                  <a:gd name="T3" fmla="*/ 4710 h 1188"/>
                  <a:gd name="T4" fmla="+- 0 6305 6305"/>
                  <a:gd name="T5" fmla="*/ T4 w 1980"/>
                  <a:gd name="T6" fmla="+- 0 4710 4710"/>
                  <a:gd name="T7" fmla="*/ 4710 h 1188"/>
                  <a:gd name="T8" fmla="+- 0 6305 6305"/>
                  <a:gd name="T9" fmla="*/ T8 w 1980"/>
                  <a:gd name="T10" fmla="+- 0 5898 4710"/>
                  <a:gd name="T11" fmla="*/ 5898 h 1188"/>
                  <a:gd name="T12" fmla="+- 0 8285 6305"/>
                  <a:gd name="T13" fmla="*/ T12 w 1980"/>
                  <a:gd name="T14" fmla="+- 0 5898 4710"/>
                  <a:gd name="T15" fmla="*/ 5898 h 1188"/>
                  <a:gd name="T16" fmla="+- 0 8285 6305"/>
                  <a:gd name="T17" fmla="*/ T16 w 1980"/>
                  <a:gd name="T18" fmla="+- 0 4710 4710"/>
                  <a:gd name="T19" fmla="*/ 4710 h 1188"/>
                </a:gdLst>
                <a:ahLst/>
                <a:cxnLst>
                  <a:cxn ang="0">
                    <a:pos x="T1" y="T3"/>
                  </a:cxn>
                  <a:cxn ang="0">
                    <a:pos x="T5" y="T7"/>
                  </a:cxn>
                  <a:cxn ang="0">
                    <a:pos x="T9" y="T11"/>
                  </a:cxn>
                  <a:cxn ang="0">
                    <a:pos x="T13" y="T15"/>
                  </a:cxn>
                  <a:cxn ang="0">
                    <a:pos x="T17" y="T19"/>
                  </a:cxn>
                </a:cxnLst>
                <a:rect l="0" t="0" r="r" b="b"/>
                <a:pathLst>
                  <a:path w="1980" h="1188">
                    <a:moveTo>
                      <a:pt x="1980" y="0"/>
                    </a:moveTo>
                    <a:lnTo>
                      <a:pt x="0" y="0"/>
                    </a:lnTo>
                    <a:lnTo>
                      <a:pt x="0" y="1188"/>
                    </a:lnTo>
                    <a:lnTo>
                      <a:pt x="1980" y="1188"/>
                    </a:lnTo>
                    <a:lnTo>
                      <a:pt x="1980" y="0"/>
                    </a:ln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69" name="Group 262"/>
            <p:cNvGrpSpPr>
              <a:grpSpLocks/>
            </p:cNvGrpSpPr>
            <p:nvPr/>
          </p:nvGrpSpPr>
          <p:grpSpPr bwMode="auto">
            <a:xfrm>
              <a:off x="6295" y="4700"/>
              <a:ext cx="2000" cy="20"/>
              <a:chOff x="6295" y="4700"/>
              <a:chExt cx="2000" cy="20"/>
            </a:xfrm>
          </p:grpSpPr>
          <p:sp>
            <p:nvSpPr>
              <p:cNvPr id="511" name="Freeform 263"/>
              <p:cNvSpPr>
                <a:spLocks/>
              </p:cNvSpPr>
              <p:nvPr/>
            </p:nvSpPr>
            <p:spPr bwMode="auto">
              <a:xfrm>
                <a:off x="6295" y="4700"/>
                <a:ext cx="2000" cy="20"/>
              </a:xfrm>
              <a:custGeom>
                <a:avLst/>
                <a:gdLst>
                  <a:gd name="T0" fmla="+- 0 6295 6295"/>
                  <a:gd name="T1" fmla="*/ T0 w 2000"/>
                  <a:gd name="T2" fmla="+- 0 4720 4700"/>
                  <a:gd name="T3" fmla="*/ 4720 h 20"/>
                  <a:gd name="T4" fmla="+- 0 8295 6295"/>
                  <a:gd name="T5" fmla="*/ T4 w 2000"/>
                  <a:gd name="T6" fmla="+- 0 4720 4700"/>
                  <a:gd name="T7" fmla="*/ 4720 h 20"/>
                  <a:gd name="T8" fmla="+- 0 8295 6295"/>
                  <a:gd name="T9" fmla="*/ T8 w 2000"/>
                  <a:gd name="T10" fmla="+- 0 4700 4700"/>
                  <a:gd name="T11" fmla="*/ 4700 h 20"/>
                  <a:gd name="T12" fmla="+- 0 6295 6295"/>
                  <a:gd name="T13" fmla="*/ T12 w 2000"/>
                  <a:gd name="T14" fmla="+- 0 4700 4700"/>
                  <a:gd name="T15" fmla="*/ 4700 h 20"/>
                  <a:gd name="T16" fmla="+- 0 6295 6295"/>
                  <a:gd name="T17" fmla="*/ T16 w 2000"/>
                  <a:gd name="T18" fmla="+- 0 4720 4700"/>
                  <a:gd name="T19" fmla="*/ 4720 h 20"/>
                </a:gdLst>
                <a:ahLst/>
                <a:cxnLst>
                  <a:cxn ang="0">
                    <a:pos x="T1" y="T3"/>
                  </a:cxn>
                  <a:cxn ang="0">
                    <a:pos x="T5" y="T7"/>
                  </a:cxn>
                  <a:cxn ang="0">
                    <a:pos x="T9" y="T11"/>
                  </a:cxn>
                  <a:cxn ang="0">
                    <a:pos x="T13" y="T15"/>
                  </a:cxn>
                  <a:cxn ang="0">
                    <a:pos x="T17" y="T19"/>
                  </a:cxn>
                </a:cxnLst>
                <a:rect l="0" t="0" r="r" b="b"/>
                <a:pathLst>
                  <a:path w="2000" h="20">
                    <a:moveTo>
                      <a:pt x="0" y="20"/>
                    </a:moveTo>
                    <a:lnTo>
                      <a:pt x="2000" y="20"/>
                    </a:lnTo>
                    <a:lnTo>
                      <a:pt x="2000" y="0"/>
                    </a:lnTo>
                    <a:lnTo>
                      <a:pt x="0" y="0"/>
                    </a:lnTo>
                    <a:lnTo>
                      <a:pt x="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70" name="Group 264"/>
            <p:cNvGrpSpPr>
              <a:grpSpLocks/>
            </p:cNvGrpSpPr>
            <p:nvPr/>
          </p:nvGrpSpPr>
          <p:grpSpPr bwMode="auto">
            <a:xfrm>
              <a:off x="6305" y="4720"/>
              <a:ext cx="2" cy="584"/>
              <a:chOff x="6305" y="4720"/>
              <a:chExt cx="2" cy="584"/>
            </a:xfrm>
          </p:grpSpPr>
          <p:sp>
            <p:nvSpPr>
              <p:cNvPr id="510" name="Freeform 265"/>
              <p:cNvSpPr>
                <a:spLocks/>
              </p:cNvSpPr>
              <p:nvPr/>
            </p:nvSpPr>
            <p:spPr bwMode="auto">
              <a:xfrm>
                <a:off x="6305" y="4720"/>
                <a:ext cx="2" cy="584"/>
              </a:xfrm>
              <a:custGeom>
                <a:avLst/>
                <a:gdLst>
                  <a:gd name="T0" fmla="+- 0 5304 4720"/>
                  <a:gd name="T1" fmla="*/ 5304 h 584"/>
                  <a:gd name="T2" fmla="+- 0 4720 4720"/>
                  <a:gd name="T3" fmla="*/ 4720 h 584"/>
                </a:gdLst>
                <a:ahLst/>
                <a:cxnLst>
                  <a:cxn ang="0">
                    <a:pos x="0" y="T1"/>
                  </a:cxn>
                  <a:cxn ang="0">
                    <a:pos x="0" y="T3"/>
                  </a:cxn>
                </a:cxnLst>
                <a:rect l="0" t="0" r="r" b="b"/>
                <a:pathLst>
                  <a:path h="584">
                    <a:moveTo>
                      <a:pt x="0" y="584"/>
                    </a:move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71" name="Group 266"/>
            <p:cNvGrpSpPr>
              <a:grpSpLocks/>
            </p:cNvGrpSpPr>
            <p:nvPr/>
          </p:nvGrpSpPr>
          <p:grpSpPr bwMode="auto">
            <a:xfrm>
              <a:off x="8285" y="4720"/>
              <a:ext cx="2" cy="584"/>
              <a:chOff x="8285" y="4720"/>
              <a:chExt cx="2" cy="584"/>
            </a:xfrm>
          </p:grpSpPr>
          <p:sp>
            <p:nvSpPr>
              <p:cNvPr id="509" name="Freeform 267"/>
              <p:cNvSpPr>
                <a:spLocks/>
              </p:cNvSpPr>
              <p:nvPr/>
            </p:nvSpPr>
            <p:spPr bwMode="auto">
              <a:xfrm>
                <a:off x="8285" y="4720"/>
                <a:ext cx="2" cy="584"/>
              </a:xfrm>
              <a:custGeom>
                <a:avLst/>
                <a:gdLst>
                  <a:gd name="T0" fmla="+- 0 5304 4720"/>
                  <a:gd name="T1" fmla="*/ 5304 h 584"/>
                  <a:gd name="T2" fmla="+- 0 4720 4720"/>
                  <a:gd name="T3" fmla="*/ 4720 h 584"/>
                </a:gdLst>
                <a:ahLst/>
                <a:cxnLst>
                  <a:cxn ang="0">
                    <a:pos x="0" y="T1"/>
                  </a:cxn>
                  <a:cxn ang="0">
                    <a:pos x="0" y="T3"/>
                  </a:cxn>
                </a:cxnLst>
                <a:rect l="0" t="0" r="r" b="b"/>
                <a:pathLst>
                  <a:path h="584">
                    <a:moveTo>
                      <a:pt x="0" y="584"/>
                    </a:move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72" name="Group 268"/>
            <p:cNvGrpSpPr>
              <a:grpSpLocks/>
            </p:cNvGrpSpPr>
            <p:nvPr/>
          </p:nvGrpSpPr>
          <p:grpSpPr bwMode="auto">
            <a:xfrm>
              <a:off x="6305" y="5304"/>
              <a:ext cx="2" cy="584"/>
              <a:chOff x="6305" y="5304"/>
              <a:chExt cx="2" cy="584"/>
            </a:xfrm>
          </p:grpSpPr>
          <p:sp>
            <p:nvSpPr>
              <p:cNvPr id="508" name="Freeform 269"/>
              <p:cNvSpPr>
                <a:spLocks/>
              </p:cNvSpPr>
              <p:nvPr/>
            </p:nvSpPr>
            <p:spPr bwMode="auto">
              <a:xfrm>
                <a:off x="6305" y="5304"/>
                <a:ext cx="2" cy="584"/>
              </a:xfrm>
              <a:custGeom>
                <a:avLst/>
                <a:gdLst>
                  <a:gd name="T0" fmla="+- 0 5888 5304"/>
                  <a:gd name="T1" fmla="*/ 5888 h 584"/>
                  <a:gd name="T2" fmla="+- 0 5304 5304"/>
                  <a:gd name="T3" fmla="*/ 5304 h 584"/>
                </a:gdLst>
                <a:ahLst/>
                <a:cxnLst>
                  <a:cxn ang="0">
                    <a:pos x="0" y="T1"/>
                  </a:cxn>
                  <a:cxn ang="0">
                    <a:pos x="0" y="T3"/>
                  </a:cxn>
                </a:cxnLst>
                <a:rect l="0" t="0" r="r" b="b"/>
                <a:pathLst>
                  <a:path h="584">
                    <a:moveTo>
                      <a:pt x="0" y="584"/>
                    </a:move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73" name="Group 270"/>
            <p:cNvGrpSpPr>
              <a:grpSpLocks/>
            </p:cNvGrpSpPr>
            <p:nvPr/>
          </p:nvGrpSpPr>
          <p:grpSpPr bwMode="auto">
            <a:xfrm>
              <a:off x="8285" y="5304"/>
              <a:ext cx="2" cy="584"/>
              <a:chOff x="8285" y="5304"/>
              <a:chExt cx="2" cy="584"/>
            </a:xfrm>
          </p:grpSpPr>
          <p:sp>
            <p:nvSpPr>
              <p:cNvPr id="507" name="Freeform 271"/>
              <p:cNvSpPr>
                <a:spLocks/>
              </p:cNvSpPr>
              <p:nvPr/>
            </p:nvSpPr>
            <p:spPr bwMode="auto">
              <a:xfrm>
                <a:off x="8285" y="5304"/>
                <a:ext cx="2" cy="584"/>
              </a:xfrm>
              <a:custGeom>
                <a:avLst/>
                <a:gdLst>
                  <a:gd name="T0" fmla="+- 0 5888 5304"/>
                  <a:gd name="T1" fmla="*/ 5888 h 584"/>
                  <a:gd name="T2" fmla="+- 0 5304 5304"/>
                  <a:gd name="T3" fmla="*/ 5304 h 584"/>
                </a:gdLst>
                <a:ahLst/>
                <a:cxnLst>
                  <a:cxn ang="0">
                    <a:pos x="0" y="T1"/>
                  </a:cxn>
                  <a:cxn ang="0">
                    <a:pos x="0" y="T3"/>
                  </a:cxn>
                </a:cxnLst>
                <a:rect l="0" t="0" r="r" b="b"/>
                <a:pathLst>
                  <a:path h="584">
                    <a:moveTo>
                      <a:pt x="0" y="584"/>
                    </a:move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74" name="Group 272"/>
            <p:cNvGrpSpPr>
              <a:grpSpLocks/>
            </p:cNvGrpSpPr>
            <p:nvPr/>
          </p:nvGrpSpPr>
          <p:grpSpPr bwMode="auto">
            <a:xfrm>
              <a:off x="6295" y="5898"/>
              <a:ext cx="2000" cy="2"/>
              <a:chOff x="6295" y="5898"/>
              <a:chExt cx="2000" cy="2"/>
            </a:xfrm>
          </p:grpSpPr>
          <p:sp>
            <p:nvSpPr>
              <p:cNvPr id="506" name="Freeform 273"/>
              <p:cNvSpPr>
                <a:spLocks/>
              </p:cNvSpPr>
              <p:nvPr/>
            </p:nvSpPr>
            <p:spPr bwMode="auto">
              <a:xfrm>
                <a:off x="6295" y="5898"/>
                <a:ext cx="2000" cy="2"/>
              </a:xfrm>
              <a:custGeom>
                <a:avLst/>
                <a:gdLst>
                  <a:gd name="T0" fmla="+- 0 6295 6295"/>
                  <a:gd name="T1" fmla="*/ T0 w 2000"/>
                  <a:gd name="T2" fmla="+- 0 8295 6295"/>
                  <a:gd name="T3" fmla="*/ T2 w 2000"/>
                </a:gdLst>
                <a:ahLst/>
                <a:cxnLst>
                  <a:cxn ang="0">
                    <a:pos x="T1" y="0"/>
                  </a:cxn>
                  <a:cxn ang="0">
                    <a:pos x="T3" y="0"/>
                  </a:cxn>
                </a:cxnLst>
                <a:rect l="0" t="0" r="r" b="b"/>
                <a:pathLst>
                  <a:path w="2000">
                    <a:moveTo>
                      <a:pt x="0" y="0"/>
                    </a:moveTo>
                    <a:lnTo>
                      <a:pt x="200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75" name="Group 274"/>
            <p:cNvGrpSpPr>
              <a:grpSpLocks/>
            </p:cNvGrpSpPr>
            <p:nvPr/>
          </p:nvGrpSpPr>
          <p:grpSpPr bwMode="auto">
            <a:xfrm>
              <a:off x="8511" y="4710"/>
              <a:ext cx="1980" cy="1188"/>
              <a:chOff x="8511" y="4710"/>
              <a:chExt cx="1980" cy="1188"/>
            </a:xfrm>
          </p:grpSpPr>
          <p:sp>
            <p:nvSpPr>
              <p:cNvPr id="505" name="Freeform 275"/>
              <p:cNvSpPr>
                <a:spLocks/>
              </p:cNvSpPr>
              <p:nvPr/>
            </p:nvSpPr>
            <p:spPr bwMode="auto">
              <a:xfrm>
                <a:off x="8511" y="4710"/>
                <a:ext cx="1980" cy="1188"/>
              </a:xfrm>
              <a:custGeom>
                <a:avLst/>
                <a:gdLst>
                  <a:gd name="T0" fmla="+- 0 10491 8511"/>
                  <a:gd name="T1" fmla="*/ T0 w 1980"/>
                  <a:gd name="T2" fmla="+- 0 4710 4710"/>
                  <a:gd name="T3" fmla="*/ 4710 h 1188"/>
                  <a:gd name="T4" fmla="+- 0 8511 8511"/>
                  <a:gd name="T5" fmla="*/ T4 w 1980"/>
                  <a:gd name="T6" fmla="+- 0 4710 4710"/>
                  <a:gd name="T7" fmla="*/ 4710 h 1188"/>
                  <a:gd name="T8" fmla="+- 0 8511 8511"/>
                  <a:gd name="T9" fmla="*/ T8 w 1980"/>
                  <a:gd name="T10" fmla="+- 0 5898 4710"/>
                  <a:gd name="T11" fmla="*/ 5898 h 1188"/>
                  <a:gd name="T12" fmla="+- 0 10491 8511"/>
                  <a:gd name="T13" fmla="*/ T12 w 1980"/>
                  <a:gd name="T14" fmla="+- 0 5898 4710"/>
                  <a:gd name="T15" fmla="*/ 5898 h 1188"/>
                  <a:gd name="T16" fmla="+- 0 10491 8511"/>
                  <a:gd name="T17" fmla="*/ T16 w 1980"/>
                  <a:gd name="T18" fmla="+- 0 4710 4710"/>
                  <a:gd name="T19" fmla="*/ 4710 h 1188"/>
                </a:gdLst>
                <a:ahLst/>
                <a:cxnLst>
                  <a:cxn ang="0">
                    <a:pos x="T1" y="T3"/>
                  </a:cxn>
                  <a:cxn ang="0">
                    <a:pos x="T5" y="T7"/>
                  </a:cxn>
                  <a:cxn ang="0">
                    <a:pos x="T9" y="T11"/>
                  </a:cxn>
                  <a:cxn ang="0">
                    <a:pos x="T13" y="T15"/>
                  </a:cxn>
                  <a:cxn ang="0">
                    <a:pos x="T17" y="T19"/>
                  </a:cxn>
                </a:cxnLst>
                <a:rect l="0" t="0" r="r" b="b"/>
                <a:pathLst>
                  <a:path w="1980" h="1188">
                    <a:moveTo>
                      <a:pt x="1980" y="0"/>
                    </a:moveTo>
                    <a:lnTo>
                      <a:pt x="0" y="0"/>
                    </a:lnTo>
                    <a:lnTo>
                      <a:pt x="0" y="1188"/>
                    </a:lnTo>
                    <a:lnTo>
                      <a:pt x="1980" y="1188"/>
                    </a:lnTo>
                    <a:lnTo>
                      <a:pt x="1980" y="0"/>
                    </a:ln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76" name="Group 276"/>
            <p:cNvGrpSpPr>
              <a:grpSpLocks/>
            </p:cNvGrpSpPr>
            <p:nvPr/>
          </p:nvGrpSpPr>
          <p:grpSpPr bwMode="auto">
            <a:xfrm>
              <a:off x="8501" y="4700"/>
              <a:ext cx="2000" cy="20"/>
              <a:chOff x="8501" y="4700"/>
              <a:chExt cx="2000" cy="20"/>
            </a:xfrm>
          </p:grpSpPr>
          <p:sp>
            <p:nvSpPr>
              <p:cNvPr id="504" name="Freeform 277"/>
              <p:cNvSpPr>
                <a:spLocks/>
              </p:cNvSpPr>
              <p:nvPr/>
            </p:nvSpPr>
            <p:spPr bwMode="auto">
              <a:xfrm>
                <a:off x="8501" y="4700"/>
                <a:ext cx="2000" cy="20"/>
              </a:xfrm>
              <a:custGeom>
                <a:avLst/>
                <a:gdLst>
                  <a:gd name="T0" fmla="+- 0 8501 8501"/>
                  <a:gd name="T1" fmla="*/ T0 w 2000"/>
                  <a:gd name="T2" fmla="+- 0 4720 4700"/>
                  <a:gd name="T3" fmla="*/ 4720 h 20"/>
                  <a:gd name="T4" fmla="+- 0 10501 8501"/>
                  <a:gd name="T5" fmla="*/ T4 w 2000"/>
                  <a:gd name="T6" fmla="+- 0 4720 4700"/>
                  <a:gd name="T7" fmla="*/ 4720 h 20"/>
                  <a:gd name="T8" fmla="+- 0 10501 8501"/>
                  <a:gd name="T9" fmla="*/ T8 w 2000"/>
                  <a:gd name="T10" fmla="+- 0 4700 4700"/>
                  <a:gd name="T11" fmla="*/ 4700 h 20"/>
                  <a:gd name="T12" fmla="+- 0 8501 8501"/>
                  <a:gd name="T13" fmla="*/ T12 w 2000"/>
                  <a:gd name="T14" fmla="+- 0 4700 4700"/>
                  <a:gd name="T15" fmla="*/ 4700 h 20"/>
                  <a:gd name="T16" fmla="+- 0 8501 8501"/>
                  <a:gd name="T17" fmla="*/ T16 w 2000"/>
                  <a:gd name="T18" fmla="+- 0 4720 4700"/>
                  <a:gd name="T19" fmla="*/ 4720 h 20"/>
                </a:gdLst>
                <a:ahLst/>
                <a:cxnLst>
                  <a:cxn ang="0">
                    <a:pos x="T1" y="T3"/>
                  </a:cxn>
                  <a:cxn ang="0">
                    <a:pos x="T5" y="T7"/>
                  </a:cxn>
                  <a:cxn ang="0">
                    <a:pos x="T9" y="T11"/>
                  </a:cxn>
                  <a:cxn ang="0">
                    <a:pos x="T13" y="T15"/>
                  </a:cxn>
                  <a:cxn ang="0">
                    <a:pos x="T17" y="T19"/>
                  </a:cxn>
                </a:cxnLst>
                <a:rect l="0" t="0" r="r" b="b"/>
                <a:pathLst>
                  <a:path w="2000" h="20">
                    <a:moveTo>
                      <a:pt x="0" y="20"/>
                    </a:moveTo>
                    <a:lnTo>
                      <a:pt x="2000" y="20"/>
                    </a:lnTo>
                    <a:lnTo>
                      <a:pt x="2000" y="0"/>
                    </a:lnTo>
                    <a:lnTo>
                      <a:pt x="0" y="0"/>
                    </a:lnTo>
                    <a:lnTo>
                      <a:pt x="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77" name="Group 278"/>
            <p:cNvGrpSpPr>
              <a:grpSpLocks/>
            </p:cNvGrpSpPr>
            <p:nvPr/>
          </p:nvGrpSpPr>
          <p:grpSpPr bwMode="auto">
            <a:xfrm>
              <a:off x="8511" y="4720"/>
              <a:ext cx="2" cy="584"/>
              <a:chOff x="8511" y="4720"/>
              <a:chExt cx="2" cy="584"/>
            </a:xfrm>
          </p:grpSpPr>
          <p:sp>
            <p:nvSpPr>
              <p:cNvPr id="503" name="Freeform 279"/>
              <p:cNvSpPr>
                <a:spLocks/>
              </p:cNvSpPr>
              <p:nvPr/>
            </p:nvSpPr>
            <p:spPr bwMode="auto">
              <a:xfrm>
                <a:off x="8511" y="4720"/>
                <a:ext cx="2" cy="584"/>
              </a:xfrm>
              <a:custGeom>
                <a:avLst/>
                <a:gdLst>
                  <a:gd name="T0" fmla="+- 0 5304 4720"/>
                  <a:gd name="T1" fmla="*/ 5304 h 584"/>
                  <a:gd name="T2" fmla="+- 0 4720 4720"/>
                  <a:gd name="T3" fmla="*/ 4720 h 584"/>
                </a:gdLst>
                <a:ahLst/>
                <a:cxnLst>
                  <a:cxn ang="0">
                    <a:pos x="0" y="T1"/>
                  </a:cxn>
                  <a:cxn ang="0">
                    <a:pos x="0" y="T3"/>
                  </a:cxn>
                </a:cxnLst>
                <a:rect l="0" t="0" r="r" b="b"/>
                <a:pathLst>
                  <a:path h="584">
                    <a:moveTo>
                      <a:pt x="0" y="584"/>
                    </a:move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78" name="Group 280"/>
            <p:cNvGrpSpPr>
              <a:grpSpLocks/>
            </p:cNvGrpSpPr>
            <p:nvPr/>
          </p:nvGrpSpPr>
          <p:grpSpPr bwMode="auto">
            <a:xfrm>
              <a:off x="10491" y="4720"/>
              <a:ext cx="2" cy="584"/>
              <a:chOff x="10491" y="4720"/>
              <a:chExt cx="2" cy="584"/>
            </a:xfrm>
          </p:grpSpPr>
          <p:sp>
            <p:nvSpPr>
              <p:cNvPr id="502" name="Freeform 281"/>
              <p:cNvSpPr>
                <a:spLocks/>
              </p:cNvSpPr>
              <p:nvPr/>
            </p:nvSpPr>
            <p:spPr bwMode="auto">
              <a:xfrm>
                <a:off x="10491" y="4720"/>
                <a:ext cx="2" cy="584"/>
              </a:xfrm>
              <a:custGeom>
                <a:avLst/>
                <a:gdLst>
                  <a:gd name="T0" fmla="+- 0 5304 4720"/>
                  <a:gd name="T1" fmla="*/ 5304 h 584"/>
                  <a:gd name="T2" fmla="+- 0 4720 4720"/>
                  <a:gd name="T3" fmla="*/ 4720 h 584"/>
                </a:gdLst>
                <a:ahLst/>
                <a:cxnLst>
                  <a:cxn ang="0">
                    <a:pos x="0" y="T1"/>
                  </a:cxn>
                  <a:cxn ang="0">
                    <a:pos x="0" y="T3"/>
                  </a:cxn>
                </a:cxnLst>
                <a:rect l="0" t="0" r="r" b="b"/>
                <a:pathLst>
                  <a:path h="584">
                    <a:moveTo>
                      <a:pt x="0" y="584"/>
                    </a:move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79" name="Group 282"/>
            <p:cNvGrpSpPr>
              <a:grpSpLocks/>
            </p:cNvGrpSpPr>
            <p:nvPr/>
          </p:nvGrpSpPr>
          <p:grpSpPr bwMode="auto">
            <a:xfrm>
              <a:off x="8511" y="5304"/>
              <a:ext cx="2" cy="584"/>
              <a:chOff x="8511" y="5304"/>
              <a:chExt cx="2" cy="584"/>
            </a:xfrm>
          </p:grpSpPr>
          <p:sp>
            <p:nvSpPr>
              <p:cNvPr id="501" name="Freeform 283"/>
              <p:cNvSpPr>
                <a:spLocks/>
              </p:cNvSpPr>
              <p:nvPr/>
            </p:nvSpPr>
            <p:spPr bwMode="auto">
              <a:xfrm>
                <a:off x="8511" y="5304"/>
                <a:ext cx="2" cy="584"/>
              </a:xfrm>
              <a:custGeom>
                <a:avLst/>
                <a:gdLst>
                  <a:gd name="T0" fmla="+- 0 5888 5304"/>
                  <a:gd name="T1" fmla="*/ 5888 h 584"/>
                  <a:gd name="T2" fmla="+- 0 5304 5304"/>
                  <a:gd name="T3" fmla="*/ 5304 h 584"/>
                </a:gdLst>
                <a:ahLst/>
                <a:cxnLst>
                  <a:cxn ang="0">
                    <a:pos x="0" y="T1"/>
                  </a:cxn>
                  <a:cxn ang="0">
                    <a:pos x="0" y="T3"/>
                  </a:cxn>
                </a:cxnLst>
                <a:rect l="0" t="0" r="r" b="b"/>
                <a:pathLst>
                  <a:path h="584">
                    <a:moveTo>
                      <a:pt x="0" y="584"/>
                    </a:move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80" name="Group 284"/>
            <p:cNvGrpSpPr>
              <a:grpSpLocks/>
            </p:cNvGrpSpPr>
            <p:nvPr/>
          </p:nvGrpSpPr>
          <p:grpSpPr bwMode="auto">
            <a:xfrm>
              <a:off x="10491" y="5304"/>
              <a:ext cx="2" cy="584"/>
              <a:chOff x="10491" y="5304"/>
              <a:chExt cx="2" cy="584"/>
            </a:xfrm>
          </p:grpSpPr>
          <p:sp>
            <p:nvSpPr>
              <p:cNvPr id="500" name="Freeform 285"/>
              <p:cNvSpPr>
                <a:spLocks/>
              </p:cNvSpPr>
              <p:nvPr/>
            </p:nvSpPr>
            <p:spPr bwMode="auto">
              <a:xfrm>
                <a:off x="10491" y="5304"/>
                <a:ext cx="2" cy="584"/>
              </a:xfrm>
              <a:custGeom>
                <a:avLst/>
                <a:gdLst>
                  <a:gd name="T0" fmla="+- 0 5888 5304"/>
                  <a:gd name="T1" fmla="*/ 5888 h 584"/>
                  <a:gd name="T2" fmla="+- 0 5304 5304"/>
                  <a:gd name="T3" fmla="*/ 5304 h 584"/>
                </a:gdLst>
                <a:ahLst/>
                <a:cxnLst>
                  <a:cxn ang="0">
                    <a:pos x="0" y="T1"/>
                  </a:cxn>
                  <a:cxn ang="0">
                    <a:pos x="0" y="T3"/>
                  </a:cxn>
                </a:cxnLst>
                <a:rect l="0" t="0" r="r" b="b"/>
                <a:pathLst>
                  <a:path h="584">
                    <a:moveTo>
                      <a:pt x="0" y="584"/>
                    </a:move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81" name="Group 286"/>
            <p:cNvGrpSpPr>
              <a:grpSpLocks/>
            </p:cNvGrpSpPr>
            <p:nvPr/>
          </p:nvGrpSpPr>
          <p:grpSpPr bwMode="auto">
            <a:xfrm>
              <a:off x="8501" y="5898"/>
              <a:ext cx="2000" cy="2"/>
              <a:chOff x="8501" y="5898"/>
              <a:chExt cx="2000" cy="2"/>
            </a:xfrm>
          </p:grpSpPr>
          <p:sp>
            <p:nvSpPr>
              <p:cNvPr id="499" name="Freeform 287"/>
              <p:cNvSpPr>
                <a:spLocks/>
              </p:cNvSpPr>
              <p:nvPr/>
            </p:nvSpPr>
            <p:spPr bwMode="auto">
              <a:xfrm>
                <a:off x="8501" y="5898"/>
                <a:ext cx="2000" cy="2"/>
              </a:xfrm>
              <a:custGeom>
                <a:avLst/>
                <a:gdLst>
                  <a:gd name="T0" fmla="+- 0 8501 8501"/>
                  <a:gd name="T1" fmla="*/ T0 w 2000"/>
                  <a:gd name="T2" fmla="+- 0 10501 8501"/>
                  <a:gd name="T3" fmla="*/ T2 w 2000"/>
                </a:gdLst>
                <a:ahLst/>
                <a:cxnLst>
                  <a:cxn ang="0">
                    <a:pos x="T1" y="0"/>
                  </a:cxn>
                  <a:cxn ang="0">
                    <a:pos x="T3" y="0"/>
                  </a:cxn>
                </a:cxnLst>
                <a:rect l="0" t="0" r="r" b="b"/>
                <a:pathLst>
                  <a:path w="2000">
                    <a:moveTo>
                      <a:pt x="0" y="0"/>
                    </a:moveTo>
                    <a:lnTo>
                      <a:pt x="200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82" name="Group 288"/>
            <p:cNvGrpSpPr>
              <a:grpSpLocks/>
            </p:cNvGrpSpPr>
            <p:nvPr/>
          </p:nvGrpSpPr>
          <p:grpSpPr bwMode="auto">
            <a:xfrm>
              <a:off x="8511" y="6092"/>
              <a:ext cx="1980" cy="1188"/>
              <a:chOff x="8511" y="6092"/>
              <a:chExt cx="1980" cy="1188"/>
            </a:xfrm>
          </p:grpSpPr>
          <p:sp>
            <p:nvSpPr>
              <p:cNvPr id="498" name="Freeform 289"/>
              <p:cNvSpPr>
                <a:spLocks/>
              </p:cNvSpPr>
              <p:nvPr/>
            </p:nvSpPr>
            <p:spPr bwMode="auto">
              <a:xfrm>
                <a:off x="8511" y="6092"/>
                <a:ext cx="1980" cy="1188"/>
              </a:xfrm>
              <a:custGeom>
                <a:avLst/>
                <a:gdLst>
                  <a:gd name="T0" fmla="+- 0 10491 8511"/>
                  <a:gd name="T1" fmla="*/ T0 w 1980"/>
                  <a:gd name="T2" fmla="+- 0 6092 6092"/>
                  <a:gd name="T3" fmla="*/ 6092 h 1188"/>
                  <a:gd name="T4" fmla="+- 0 8511 8511"/>
                  <a:gd name="T5" fmla="*/ T4 w 1980"/>
                  <a:gd name="T6" fmla="+- 0 6092 6092"/>
                  <a:gd name="T7" fmla="*/ 6092 h 1188"/>
                  <a:gd name="T8" fmla="+- 0 8511 8511"/>
                  <a:gd name="T9" fmla="*/ T8 w 1980"/>
                  <a:gd name="T10" fmla="+- 0 7280 6092"/>
                  <a:gd name="T11" fmla="*/ 7280 h 1188"/>
                  <a:gd name="T12" fmla="+- 0 10491 8511"/>
                  <a:gd name="T13" fmla="*/ T12 w 1980"/>
                  <a:gd name="T14" fmla="+- 0 7280 6092"/>
                  <a:gd name="T15" fmla="*/ 7280 h 1188"/>
                  <a:gd name="T16" fmla="+- 0 10491 8511"/>
                  <a:gd name="T17" fmla="*/ T16 w 1980"/>
                  <a:gd name="T18" fmla="+- 0 6092 6092"/>
                  <a:gd name="T19" fmla="*/ 6092 h 1188"/>
                </a:gdLst>
                <a:ahLst/>
                <a:cxnLst>
                  <a:cxn ang="0">
                    <a:pos x="T1" y="T3"/>
                  </a:cxn>
                  <a:cxn ang="0">
                    <a:pos x="T5" y="T7"/>
                  </a:cxn>
                  <a:cxn ang="0">
                    <a:pos x="T9" y="T11"/>
                  </a:cxn>
                  <a:cxn ang="0">
                    <a:pos x="T13" y="T15"/>
                  </a:cxn>
                  <a:cxn ang="0">
                    <a:pos x="T17" y="T19"/>
                  </a:cxn>
                </a:cxnLst>
                <a:rect l="0" t="0" r="r" b="b"/>
                <a:pathLst>
                  <a:path w="1980" h="1188">
                    <a:moveTo>
                      <a:pt x="1980" y="0"/>
                    </a:moveTo>
                    <a:lnTo>
                      <a:pt x="0" y="0"/>
                    </a:lnTo>
                    <a:lnTo>
                      <a:pt x="0" y="1188"/>
                    </a:lnTo>
                    <a:lnTo>
                      <a:pt x="1980" y="1188"/>
                    </a:lnTo>
                    <a:lnTo>
                      <a:pt x="1980" y="0"/>
                    </a:ln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83" name="Group 290"/>
            <p:cNvGrpSpPr>
              <a:grpSpLocks/>
            </p:cNvGrpSpPr>
            <p:nvPr/>
          </p:nvGrpSpPr>
          <p:grpSpPr bwMode="auto">
            <a:xfrm>
              <a:off x="8501" y="6082"/>
              <a:ext cx="2000" cy="20"/>
              <a:chOff x="8501" y="6082"/>
              <a:chExt cx="2000" cy="20"/>
            </a:xfrm>
          </p:grpSpPr>
          <p:sp>
            <p:nvSpPr>
              <p:cNvPr id="497" name="Freeform 291"/>
              <p:cNvSpPr>
                <a:spLocks/>
              </p:cNvSpPr>
              <p:nvPr/>
            </p:nvSpPr>
            <p:spPr bwMode="auto">
              <a:xfrm>
                <a:off x="8501" y="6082"/>
                <a:ext cx="2000" cy="20"/>
              </a:xfrm>
              <a:custGeom>
                <a:avLst/>
                <a:gdLst>
                  <a:gd name="T0" fmla="+- 0 8501 8501"/>
                  <a:gd name="T1" fmla="*/ T0 w 2000"/>
                  <a:gd name="T2" fmla="+- 0 6102 6082"/>
                  <a:gd name="T3" fmla="*/ 6102 h 20"/>
                  <a:gd name="T4" fmla="+- 0 10501 8501"/>
                  <a:gd name="T5" fmla="*/ T4 w 2000"/>
                  <a:gd name="T6" fmla="+- 0 6102 6082"/>
                  <a:gd name="T7" fmla="*/ 6102 h 20"/>
                  <a:gd name="T8" fmla="+- 0 10501 8501"/>
                  <a:gd name="T9" fmla="*/ T8 w 2000"/>
                  <a:gd name="T10" fmla="+- 0 6082 6082"/>
                  <a:gd name="T11" fmla="*/ 6082 h 20"/>
                  <a:gd name="T12" fmla="+- 0 8501 8501"/>
                  <a:gd name="T13" fmla="*/ T12 w 2000"/>
                  <a:gd name="T14" fmla="+- 0 6082 6082"/>
                  <a:gd name="T15" fmla="*/ 6082 h 20"/>
                  <a:gd name="T16" fmla="+- 0 8501 8501"/>
                  <a:gd name="T17" fmla="*/ T16 w 2000"/>
                  <a:gd name="T18" fmla="+- 0 6102 6082"/>
                  <a:gd name="T19" fmla="*/ 6102 h 20"/>
                </a:gdLst>
                <a:ahLst/>
                <a:cxnLst>
                  <a:cxn ang="0">
                    <a:pos x="T1" y="T3"/>
                  </a:cxn>
                  <a:cxn ang="0">
                    <a:pos x="T5" y="T7"/>
                  </a:cxn>
                  <a:cxn ang="0">
                    <a:pos x="T9" y="T11"/>
                  </a:cxn>
                  <a:cxn ang="0">
                    <a:pos x="T13" y="T15"/>
                  </a:cxn>
                  <a:cxn ang="0">
                    <a:pos x="T17" y="T19"/>
                  </a:cxn>
                </a:cxnLst>
                <a:rect l="0" t="0" r="r" b="b"/>
                <a:pathLst>
                  <a:path w="2000" h="20">
                    <a:moveTo>
                      <a:pt x="0" y="20"/>
                    </a:moveTo>
                    <a:lnTo>
                      <a:pt x="2000" y="20"/>
                    </a:lnTo>
                    <a:lnTo>
                      <a:pt x="2000" y="0"/>
                    </a:lnTo>
                    <a:lnTo>
                      <a:pt x="0" y="0"/>
                    </a:lnTo>
                    <a:lnTo>
                      <a:pt x="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84" name="Group 292"/>
            <p:cNvGrpSpPr>
              <a:grpSpLocks/>
            </p:cNvGrpSpPr>
            <p:nvPr/>
          </p:nvGrpSpPr>
          <p:grpSpPr bwMode="auto">
            <a:xfrm>
              <a:off x="8511" y="6102"/>
              <a:ext cx="2" cy="584"/>
              <a:chOff x="8511" y="6102"/>
              <a:chExt cx="2" cy="584"/>
            </a:xfrm>
          </p:grpSpPr>
          <p:sp>
            <p:nvSpPr>
              <p:cNvPr id="496" name="Freeform 293"/>
              <p:cNvSpPr>
                <a:spLocks/>
              </p:cNvSpPr>
              <p:nvPr/>
            </p:nvSpPr>
            <p:spPr bwMode="auto">
              <a:xfrm>
                <a:off x="8511" y="6102"/>
                <a:ext cx="2" cy="584"/>
              </a:xfrm>
              <a:custGeom>
                <a:avLst/>
                <a:gdLst>
                  <a:gd name="T0" fmla="+- 0 6686 6102"/>
                  <a:gd name="T1" fmla="*/ 6686 h 584"/>
                  <a:gd name="T2" fmla="+- 0 6102 6102"/>
                  <a:gd name="T3" fmla="*/ 6102 h 584"/>
                </a:gdLst>
                <a:ahLst/>
                <a:cxnLst>
                  <a:cxn ang="0">
                    <a:pos x="0" y="T1"/>
                  </a:cxn>
                  <a:cxn ang="0">
                    <a:pos x="0" y="T3"/>
                  </a:cxn>
                </a:cxnLst>
                <a:rect l="0" t="0" r="r" b="b"/>
                <a:pathLst>
                  <a:path h="584">
                    <a:moveTo>
                      <a:pt x="0" y="584"/>
                    </a:move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85" name="Group 294"/>
            <p:cNvGrpSpPr>
              <a:grpSpLocks/>
            </p:cNvGrpSpPr>
            <p:nvPr/>
          </p:nvGrpSpPr>
          <p:grpSpPr bwMode="auto">
            <a:xfrm>
              <a:off x="10491" y="6102"/>
              <a:ext cx="2" cy="584"/>
              <a:chOff x="10491" y="6102"/>
              <a:chExt cx="2" cy="584"/>
            </a:xfrm>
          </p:grpSpPr>
          <p:sp>
            <p:nvSpPr>
              <p:cNvPr id="495" name="Freeform 295"/>
              <p:cNvSpPr>
                <a:spLocks/>
              </p:cNvSpPr>
              <p:nvPr/>
            </p:nvSpPr>
            <p:spPr bwMode="auto">
              <a:xfrm>
                <a:off x="10491" y="6102"/>
                <a:ext cx="2" cy="584"/>
              </a:xfrm>
              <a:custGeom>
                <a:avLst/>
                <a:gdLst>
                  <a:gd name="T0" fmla="+- 0 6686 6102"/>
                  <a:gd name="T1" fmla="*/ 6686 h 584"/>
                  <a:gd name="T2" fmla="+- 0 6102 6102"/>
                  <a:gd name="T3" fmla="*/ 6102 h 584"/>
                </a:gdLst>
                <a:ahLst/>
                <a:cxnLst>
                  <a:cxn ang="0">
                    <a:pos x="0" y="T1"/>
                  </a:cxn>
                  <a:cxn ang="0">
                    <a:pos x="0" y="T3"/>
                  </a:cxn>
                </a:cxnLst>
                <a:rect l="0" t="0" r="r" b="b"/>
                <a:pathLst>
                  <a:path h="584">
                    <a:moveTo>
                      <a:pt x="0" y="584"/>
                    </a:move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86" name="Group 296"/>
            <p:cNvGrpSpPr>
              <a:grpSpLocks/>
            </p:cNvGrpSpPr>
            <p:nvPr/>
          </p:nvGrpSpPr>
          <p:grpSpPr bwMode="auto">
            <a:xfrm>
              <a:off x="8511" y="6686"/>
              <a:ext cx="2" cy="584"/>
              <a:chOff x="8511" y="6686"/>
              <a:chExt cx="2" cy="584"/>
            </a:xfrm>
          </p:grpSpPr>
          <p:sp>
            <p:nvSpPr>
              <p:cNvPr id="494" name="Freeform 297"/>
              <p:cNvSpPr>
                <a:spLocks/>
              </p:cNvSpPr>
              <p:nvPr/>
            </p:nvSpPr>
            <p:spPr bwMode="auto">
              <a:xfrm>
                <a:off x="8511" y="6686"/>
                <a:ext cx="2" cy="584"/>
              </a:xfrm>
              <a:custGeom>
                <a:avLst/>
                <a:gdLst>
                  <a:gd name="T0" fmla="+- 0 7270 6686"/>
                  <a:gd name="T1" fmla="*/ 7270 h 584"/>
                  <a:gd name="T2" fmla="+- 0 6686 6686"/>
                  <a:gd name="T3" fmla="*/ 6686 h 584"/>
                </a:gdLst>
                <a:ahLst/>
                <a:cxnLst>
                  <a:cxn ang="0">
                    <a:pos x="0" y="T1"/>
                  </a:cxn>
                  <a:cxn ang="0">
                    <a:pos x="0" y="T3"/>
                  </a:cxn>
                </a:cxnLst>
                <a:rect l="0" t="0" r="r" b="b"/>
                <a:pathLst>
                  <a:path h="584">
                    <a:moveTo>
                      <a:pt x="0" y="584"/>
                    </a:move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87" name="Group 298"/>
            <p:cNvGrpSpPr>
              <a:grpSpLocks/>
            </p:cNvGrpSpPr>
            <p:nvPr/>
          </p:nvGrpSpPr>
          <p:grpSpPr bwMode="auto">
            <a:xfrm>
              <a:off x="10491" y="6686"/>
              <a:ext cx="2" cy="584"/>
              <a:chOff x="10491" y="6686"/>
              <a:chExt cx="2" cy="584"/>
            </a:xfrm>
          </p:grpSpPr>
          <p:sp>
            <p:nvSpPr>
              <p:cNvPr id="493" name="Freeform 299"/>
              <p:cNvSpPr>
                <a:spLocks/>
              </p:cNvSpPr>
              <p:nvPr/>
            </p:nvSpPr>
            <p:spPr bwMode="auto">
              <a:xfrm>
                <a:off x="10491" y="6686"/>
                <a:ext cx="2" cy="584"/>
              </a:xfrm>
              <a:custGeom>
                <a:avLst/>
                <a:gdLst>
                  <a:gd name="T0" fmla="+- 0 7270 6686"/>
                  <a:gd name="T1" fmla="*/ 7270 h 584"/>
                  <a:gd name="T2" fmla="+- 0 6686 6686"/>
                  <a:gd name="T3" fmla="*/ 6686 h 584"/>
                </a:gdLst>
                <a:ahLst/>
                <a:cxnLst>
                  <a:cxn ang="0">
                    <a:pos x="0" y="T1"/>
                  </a:cxn>
                  <a:cxn ang="0">
                    <a:pos x="0" y="T3"/>
                  </a:cxn>
                </a:cxnLst>
                <a:rect l="0" t="0" r="r" b="b"/>
                <a:pathLst>
                  <a:path h="584">
                    <a:moveTo>
                      <a:pt x="0" y="584"/>
                    </a:move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88" name="Group 300"/>
            <p:cNvGrpSpPr>
              <a:grpSpLocks/>
            </p:cNvGrpSpPr>
            <p:nvPr/>
          </p:nvGrpSpPr>
          <p:grpSpPr bwMode="auto">
            <a:xfrm>
              <a:off x="8501" y="7280"/>
              <a:ext cx="2000" cy="2"/>
              <a:chOff x="8501" y="7280"/>
              <a:chExt cx="2000" cy="2"/>
            </a:xfrm>
          </p:grpSpPr>
          <p:sp>
            <p:nvSpPr>
              <p:cNvPr id="492" name="Freeform 301"/>
              <p:cNvSpPr>
                <a:spLocks/>
              </p:cNvSpPr>
              <p:nvPr/>
            </p:nvSpPr>
            <p:spPr bwMode="auto">
              <a:xfrm>
                <a:off x="8501" y="7280"/>
                <a:ext cx="2000" cy="2"/>
              </a:xfrm>
              <a:custGeom>
                <a:avLst/>
                <a:gdLst>
                  <a:gd name="T0" fmla="+- 0 8501 8501"/>
                  <a:gd name="T1" fmla="*/ T0 w 2000"/>
                  <a:gd name="T2" fmla="+- 0 10501 8501"/>
                  <a:gd name="T3" fmla="*/ T2 w 2000"/>
                </a:gdLst>
                <a:ahLst/>
                <a:cxnLst>
                  <a:cxn ang="0">
                    <a:pos x="T1" y="0"/>
                  </a:cxn>
                  <a:cxn ang="0">
                    <a:pos x="T3" y="0"/>
                  </a:cxn>
                </a:cxnLst>
                <a:rect l="0" t="0" r="r" b="b"/>
                <a:pathLst>
                  <a:path w="2000">
                    <a:moveTo>
                      <a:pt x="0" y="0"/>
                    </a:moveTo>
                    <a:lnTo>
                      <a:pt x="200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89" name="Group 302"/>
            <p:cNvGrpSpPr>
              <a:grpSpLocks/>
            </p:cNvGrpSpPr>
            <p:nvPr/>
          </p:nvGrpSpPr>
          <p:grpSpPr bwMode="auto">
            <a:xfrm>
              <a:off x="10698" y="6092"/>
              <a:ext cx="1980" cy="1188"/>
              <a:chOff x="10698" y="6092"/>
              <a:chExt cx="1980" cy="1188"/>
            </a:xfrm>
          </p:grpSpPr>
          <p:sp>
            <p:nvSpPr>
              <p:cNvPr id="491" name="Freeform 303"/>
              <p:cNvSpPr>
                <a:spLocks/>
              </p:cNvSpPr>
              <p:nvPr/>
            </p:nvSpPr>
            <p:spPr bwMode="auto">
              <a:xfrm>
                <a:off x="10698" y="6092"/>
                <a:ext cx="1980" cy="1188"/>
              </a:xfrm>
              <a:custGeom>
                <a:avLst/>
                <a:gdLst>
                  <a:gd name="T0" fmla="+- 0 12678 10698"/>
                  <a:gd name="T1" fmla="*/ T0 w 1980"/>
                  <a:gd name="T2" fmla="+- 0 6092 6092"/>
                  <a:gd name="T3" fmla="*/ 6092 h 1188"/>
                  <a:gd name="T4" fmla="+- 0 10698 10698"/>
                  <a:gd name="T5" fmla="*/ T4 w 1980"/>
                  <a:gd name="T6" fmla="+- 0 6092 6092"/>
                  <a:gd name="T7" fmla="*/ 6092 h 1188"/>
                  <a:gd name="T8" fmla="+- 0 10698 10698"/>
                  <a:gd name="T9" fmla="*/ T8 w 1980"/>
                  <a:gd name="T10" fmla="+- 0 7280 6092"/>
                  <a:gd name="T11" fmla="*/ 7280 h 1188"/>
                  <a:gd name="T12" fmla="+- 0 12678 10698"/>
                  <a:gd name="T13" fmla="*/ T12 w 1980"/>
                  <a:gd name="T14" fmla="+- 0 7280 6092"/>
                  <a:gd name="T15" fmla="*/ 7280 h 1188"/>
                  <a:gd name="T16" fmla="+- 0 12678 10698"/>
                  <a:gd name="T17" fmla="*/ T16 w 1980"/>
                  <a:gd name="T18" fmla="+- 0 6092 6092"/>
                  <a:gd name="T19" fmla="*/ 6092 h 1188"/>
                </a:gdLst>
                <a:ahLst/>
                <a:cxnLst>
                  <a:cxn ang="0">
                    <a:pos x="T1" y="T3"/>
                  </a:cxn>
                  <a:cxn ang="0">
                    <a:pos x="T5" y="T7"/>
                  </a:cxn>
                  <a:cxn ang="0">
                    <a:pos x="T9" y="T11"/>
                  </a:cxn>
                  <a:cxn ang="0">
                    <a:pos x="T13" y="T15"/>
                  </a:cxn>
                  <a:cxn ang="0">
                    <a:pos x="T17" y="T19"/>
                  </a:cxn>
                </a:cxnLst>
                <a:rect l="0" t="0" r="r" b="b"/>
                <a:pathLst>
                  <a:path w="1980" h="1188">
                    <a:moveTo>
                      <a:pt x="1980" y="0"/>
                    </a:moveTo>
                    <a:lnTo>
                      <a:pt x="0" y="0"/>
                    </a:lnTo>
                    <a:lnTo>
                      <a:pt x="0" y="1188"/>
                    </a:lnTo>
                    <a:lnTo>
                      <a:pt x="1980" y="1188"/>
                    </a:lnTo>
                    <a:lnTo>
                      <a:pt x="1980" y="0"/>
                    </a:ln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90" name="Group 304"/>
            <p:cNvGrpSpPr>
              <a:grpSpLocks/>
            </p:cNvGrpSpPr>
            <p:nvPr/>
          </p:nvGrpSpPr>
          <p:grpSpPr bwMode="auto">
            <a:xfrm>
              <a:off x="10688" y="6082"/>
              <a:ext cx="2000" cy="20"/>
              <a:chOff x="10688" y="6082"/>
              <a:chExt cx="2000" cy="20"/>
            </a:xfrm>
          </p:grpSpPr>
          <p:sp>
            <p:nvSpPr>
              <p:cNvPr id="490" name="Freeform 305"/>
              <p:cNvSpPr>
                <a:spLocks/>
              </p:cNvSpPr>
              <p:nvPr/>
            </p:nvSpPr>
            <p:spPr bwMode="auto">
              <a:xfrm>
                <a:off x="10688" y="6082"/>
                <a:ext cx="2000" cy="20"/>
              </a:xfrm>
              <a:custGeom>
                <a:avLst/>
                <a:gdLst>
                  <a:gd name="T0" fmla="+- 0 10688 10688"/>
                  <a:gd name="T1" fmla="*/ T0 w 2000"/>
                  <a:gd name="T2" fmla="+- 0 6102 6082"/>
                  <a:gd name="T3" fmla="*/ 6102 h 20"/>
                  <a:gd name="T4" fmla="+- 0 12688 10688"/>
                  <a:gd name="T5" fmla="*/ T4 w 2000"/>
                  <a:gd name="T6" fmla="+- 0 6102 6082"/>
                  <a:gd name="T7" fmla="*/ 6102 h 20"/>
                  <a:gd name="T8" fmla="+- 0 12688 10688"/>
                  <a:gd name="T9" fmla="*/ T8 w 2000"/>
                  <a:gd name="T10" fmla="+- 0 6082 6082"/>
                  <a:gd name="T11" fmla="*/ 6082 h 20"/>
                  <a:gd name="T12" fmla="+- 0 10688 10688"/>
                  <a:gd name="T13" fmla="*/ T12 w 2000"/>
                  <a:gd name="T14" fmla="+- 0 6082 6082"/>
                  <a:gd name="T15" fmla="*/ 6082 h 20"/>
                  <a:gd name="T16" fmla="+- 0 10688 10688"/>
                  <a:gd name="T17" fmla="*/ T16 w 2000"/>
                  <a:gd name="T18" fmla="+- 0 6102 6082"/>
                  <a:gd name="T19" fmla="*/ 6102 h 20"/>
                </a:gdLst>
                <a:ahLst/>
                <a:cxnLst>
                  <a:cxn ang="0">
                    <a:pos x="T1" y="T3"/>
                  </a:cxn>
                  <a:cxn ang="0">
                    <a:pos x="T5" y="T7"/>
                  </a:cxn>
                  <a:cxn ang="0">
                    <a:pos x="T9" y="T11"/>
                  </a:cxn>
                  <a:cxn ang="0">
                    <a:pos x="T13" y="T15"/>
                  </a:cxn>
                  <a:cxn ang="0">
                    <a:pos x="T17" y="T19"/>
                  </a:cxn>
                </a:cxnLst>
                <a:rect l="0" t="0" r="r" b="b"/>
                <a:pathLst>
                  <a:path w="2000" h="20">
                    <a:moveTo>
                      <a:pt x="0" y="20"/>
                    </a:moveTo>
                    <a:lnTo>
                      <a:pt x="2000" y="20"/>
                    </a:lnTo>
                    <a:lnTo>
                      <a:pt x="2000" y="0"/>
                    </a:lnTo>
                    <a:lnTo>
                      <a:pt x="0" y="0"/>
                    </a:lnTo>
                    <a:lnTo>
                      <a:pt x="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91" name="Group 306"/>
            <p:cNvGrpSpPr>
              <a:grpSpLocks/>
            </p:cNvGrpSpPr>
            <p:nvPr/>
          </p:nvGrpSpPr>
          <p:grpSpPr bwMode="auto">
            <a:xfrm>
              <a:off x="10698" y="6102"/>
              <a:ext cx="2" cy="584"/>
              <a:chOff x="10698" y="6102"/>
              <a:chExt cx="2" cy="584"/>
            </a:xfrm>
          </p:grpSpPr>
          <p:sp>
            <p:nvSpPr>
              <p:cNvPr id="489" name="Freeform 307"/>
              <p:cNvSpPr>
                <a:spLocks/>
              </p:cNvSpPr>
              <p:nvPr/>
            </p:nvSpPr>
            <p:spPr bwMode="auto">
              <a:xfrm>
                <a:off x="10698" y="6102"/>
                <a:ext cx="2" cy="584"/>
              </a:xfrm>
              <a:custGeom>
                <a:avLst/>
                <a:gdLst>
                  <a:gd name="T0" fmla="+- 0 6686 6102"/>
                  <a:gd name="T1" fmla="*/ 6686 h 584"/>
                  <a:gd name="T2" fmla="+- 0 6102 6102"/>
                  <a:gd name="T3" fmla="*/ 6102 h 584"/>
                </a:gdLst>
                <a:ahLst/>
                <a:cxnLst>
                  <a:cxn ang="0">
                    <a:pos x="0" y="T1"/>
                  </a:cxn>
                  <a:cxn ang="0">
                    <a:pos x="0" y="T3"/>
                  </a:cxn>
                </a:cxnLst>
                <a:rect l="0" t="0" r="r" b="b"/>
                <a:pathLst>
                  <a:path h="584">
                    <a:moveTo>
                      <a:pt x="0" y="584"/>
                    </a:move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92" name="Group 308"/>
            <p:cNvGrpSpPr>
              <a:grpSpLocks/>
            </p:cNvGrpSpPr>
            <p:nvPr/>
          </p:nvGrpSpPr>
          <p:grpSpPr bwMode="auto">
            <a:xfrm>
              <a:off x="12678" y="6102"/>
              <a:ext cx="2" cy="584"/>
              <a:chOff x="12678" y="6102"/>
              <a:chExt cx="2" cy="584"/>
            </a:xfrm>
          </p:grpSpPr>
          <p:sp>
            <p:nvSpPr>
              <p:cNvPr id="488" name="Freeform 309"/>
              <p:cNvSpPr>
                <a:spLocks/>
              </p:cNvSpPr>
              <p:nvPr/>
            </p:nvSpPr>
            <p:spPr bwMode="auto">
              <a:xfrm>
                <a:off x="12678" y="6102"/>
                <a:ext cx="2" cy="584"/>
              </a:xfrm>
              <a:custGeom>
                <a:avLst/>
                <a:gdLst>
                  <a:gd name="T0" fmla="+- 0 6686 6102"/>
                  <a:gd name="T1" fmla="*/ 6686 h 584"/>
                  <a:gd name="T2" fmla="+- 0 6102 6102"/>
                  <a:gd name="T3" fmla="*/ 6102 h 584"/>
                </a:gdLst>
                <a:ahLst/>
                <a:cxnLst>
                  <a:cxn ang="0">
                    <a:pos x="0" y="T1"/>
                  </a:cxn>
                  <a:cxn ang="0">
                    <a:pos x="0" y="T3"/>
                  </a:cxn>
                </a:cxnLst>
                <a:rect l="0" t="0" r="r" b="b"/>
                <a:pathLst>
                  <a:path h="584">
                    <a:moveTo>
                      <a:pt x="0" y="584"/>
                    </a:move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93" name="Group 310"/>
            <p:cNvGrpSpPr>
              <a:grpSpLocks/>
            </p:cNvGrpSpPr>
            <p:nvPr/>
          </p:nvGrpSpPr>
          <p:grpSpPr bwMode="auto">
            <a:xfrm>
              <a:off x="10698" y="6686"/>
              <a:ext cx="2" cy="584"/>
              <a:chOff x="10698" y="6686"/>
              <a:chExt cx="2" cy="584"/>
            </a:xfrm>
          </p:grpSpPr>
          <p:sp>
            <p:nvSpPr>
              <p:cNvPr id="487" name="Freeform 311"/>
              <p:cNvSpPr>
                <a:spLocks/>
              </p:cNvSpPr>
              <p:nvPr/>
            </p:nvSpPr>
            <p:spPr bwMode="auto">
              <a:xfrm>
                <a:off x="10698" y="6686"/>
                <a:ext cx="2" cy="584"/>
              </a:xfrm>
              <a:custGeom>
                <a:avLst/>
                <a:gdLst>
                  <a:gd name="T0" fmla="+- 0 7270 6686"/>
                  <a:gd name="T1" fmla="*/ 7270 h 584"/>
                  <a:gd name="T2" fmla="+- 0 6686 6686"/>
                  <a:gd name="T3" fmla="*/ 6686 h 584"/>
                </a:gdLst>
                <a:ahLst/>
                <a:cxnLst>
                  <a:cxn ang="0">
                    <a:pos x="0" y="T1"/>
                  </a:cxn>
                  <a:cxn ang="0">
                    <a:pos x="0" y="T3"/>
                  </a:cxn>
                </a:cxnLst>
                <a:rect l="0" t="0" r="r" b="b"/>
                <a:pathLst>
                  <a:path h="584">
                    <a:moveTo>
                      <a:pt x="0" y="584"/>
                    </a:move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94" name="Group 312"/>
            <p:cNvGrpSpPr>
              <a:grpSpLocks/>
            </p:cNvGrpSpPr>
            <p:nvPr/>
          </p:nvGrpSpPr>
          <p:grpSpPr bwMode="auto">
            <a:xfrm>
              <a:off x="12678" y="6686"/>
              <a:ext cx="2" cy="584"/>
              <a:chOff x="12678" y="6686"/>
              <a:chExt cx="2" cy="584"/>
            </a:xfrm>
          </p:grpSpPr>
          <p:sp>
            <p:nvSpPr>
              <p:cNvPr id="486" name="Freeform 313"/>
              <p:cNvSpPr>
                <a:spLocks/>
              </p:cNvSpPr>
              <p:nvPr/>
            </p:nvSpPr>
            <p:spPr bwMode="auto">
              <a:xfrm>
                <a:off x="12678" y="6686"/>
                <a:ext cx="2" cy="584"/>
              </a:xfrm>
              <a:custGeom>
                <a:avLst/>
                <a:gdLst>
                  <a:gd name="T0" fmla="+- 0 7270 6686"/>
                  <a:gd name="T1" fmla="*/ 7270 h 584"/>
                  <a:gd name="T2" fmla="+- 0 6686 6686"/>
                  <a:gd name="T3" fmla="*/ 6686 h 584"/>
                </a:gdLst>
                <a:ahLst/>
                <a:cxnLst>
                  <a:cxn ang="0">
                    <a:pos x="0" y="T1"/>
                  </a:cxn>
                  <a:cxn ang="0">
                    <a:pos x="0" y="T3"/>
                  </a:cxn>
                </a:cxnLst>
                <a:rect l="0" t="0" r="r" b="b"/>
                <a:pathLst>
                  <a:path h="584">
                    <a:moveTo>
                      <a:pt x="0" y="584"/>
                    </a:move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95" name="Group 314"/>
            <p:cNvGrpSpPr>
              <a:grpSpLocks/>
            </p:cNvGrpSpPr>
            <p:nvPr/>
          </p:nvGrpSpPr>
          <p:grpSpPr bwMode="auto">
            <a:xfrm>
              <a:off x="10688" y="7280"/>
              <a:ext cx="2000" cy="2"/>
              <a:chOff x="10688" y="7280"/>
              <a:chExt cx="2000" cy="2"/>
            </a:xfrm>
          </p:grpSpPr>
          <p:sp>
            <p:nvSpPr>
              <p:cNvPr id="485" name="Freeform 315"/>
              <p:cNvSpPr>
                <a:spLocks/>
              </p:cNvSpPr>
              <p:nvPr/>
            </p:nvSpPr>
            <p:spPr bwMode="auto">
              <a:xfrm>
                <a:off x="10688" y="7280"/>
                <a:ext cx="2000" cy="2"/>
              </a:xfrm>
              <a:custGeom>
                <a:avLst/>
                <a:gdLst>
                  <a:gd name="T0" fmla="+- 0 10688 10688"/>
                  <a:gd name="T1" fmla="*/ T0 w 2000"/>
                  <a:gd name="T2" fmla="+- 0 12688 10688"/>
                  <a:gd name="T3" fmla="*/ T2 w 2000"/>
                </a:gdLst>
                <a:ahLst/>
                <a:cxnLst>
                  <a:cxn ang="0">
                    <a:pos x="T1" y="0"/>
                  </a:cxn>
                  <a:cxn ang="0">
                    <a:pos x="T3" y="0"/>
                  </a:cxn>
                </a:cxnLst>
                <a:rect l="0" t="0" r="r" b="b"/>
                <a:pathLst>
                  <a:path w="2000">
                    <a:moveTo>
                      <a:pt x="0" y="0"/>
                    </a:moveTo>
                    <a:lnTo>
                      <a:pt x="200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96" name="Group 316"/>
            <p:cNvGrpSpPr>
              <a:grpSpLocks/>
            </p:cNvGrpSpPr>
            <p:nvPr/>
          </p:nvGrpSpPr>
          <p:grpSpPr bwMode="auto">
            <a:xfrm>
              <a:off x="10698" y="7445"/>
              <a:ext cx="1980" cy="1188"/>
              <a:chOff x="10698" y="7445"/>
              <a:chExt cx="1980" cy="1188"/>
            </a:xfrm>
          </p:grpSpPr>
          <p:sp>
            <p:nvSpPr>
              <p:cNvPr id="484" name="Freeform 317"/>
              <p:cNvSpPr>
                <a:spLocks/>
              </p:cNvSpPr>
              <p:nvPr/>
            </p:nvSpPr>
            <p:spPr bwMode="auto">
              <a:xfrm>
                <a:off x="10698" y="7445"/>
                <a:ext cx="1980" cy="1188"/>
              </a:xfrm>
              <a:custGeom>
                <a:avLst/>
                <a:gdLst>
                  <a:gd name="T0" fmla="+- 0 12678 10698"/>
                  <a:gd name="T1" fmla="*/ T0 w 1980"/>
                  <a:gd name="T2" fmla="+- 0 7445 7445"/>
                  <a:gd name="T3" fmla="*/ 7445 h 1188"/>
                  <a:gd name="T4" fmla="+- 0 10698 10698"/>
                  <a:gd name="T5" fmla="*/ T4 w 1980"/>
                  <a:gd name="T6" fmla="+- 0 7445 7445"/>
                  <a:gd name="T7" fmla="*/ 7445 h 1188"/>
                  <a:gd name="T8" fmla="+- 0 10698 10698"/>
                  <a:gd name="T9" fmla="*/ T8 w 1980"/>
                  <a:gd name="T10" fmla="+- 0 8633 7445"/>
                  <a:gd name="T11" fmla="*/ 8633 h 1188"/>
                  <a:gd name="T12" fmla="+- 0 12678 10698"/>
                  <a:gd name="T13" fmla="*/ T12 w 1980"/>
                  <a:gd name="T14" fmla="+- 0 8633 7445"/>
                  <a:gd name="T15" fmla="*/ 8633 h 1188"/>
                  <a:gd name="T16" fmla="+- 0 12678 10698"/>
                  <a:gd name="T17" fmla="*/ T16 w 1980"/>
                  <a:gd name="T18" fmla="+- 0 7445 7445"/>
                  <a:gd name="T19" fmla="*/ 7445 h 1188"/>
                </a:gdLst>
                <a:ahLst/>
                <a:cxnLst>
                  <a:cxn ang="0">
                    <a:pos x="T1" y="T3"/>
                  </a:cxn>
                  <a:cxn ang="0">
                    <a:pos x="T5" y="T7"/>
                  </a:cxn>
                  <a:cxn ang="0">
                    <a:pos x="T9" y="T11"/>
                  </a:cxn>
                  <a:cxn ang="0">
                    <a:pos x="T13" y="T15"/>
                  </a:cxn>
                  <a:cxn ang="0">
                    <a:pos x="T17" y="T19"/>
                  </a:cxn>
                </a:cxnLst>
                <a:rect l="0" t="0" r="r" b="b"/>
                <a:pathLst>
                  <a:path w="1980" h="1188">
                    <a:moveTo>
                      <a:pt x="1980" y="0"/>
                    </a:moveTo>
                    <a:lnTo>
                      <a:pt x="0" y="0"/>
                    </a:lnTo>
                    <a:lnTo>
                      <a:pt x="0" y="1188"/>
                    </a:lnTo>
                    <a:lnTo>
                      <a:pt x="1980" y="1188"/>
                    </a:lnTo>
                    <a:lnTo>
                      <a:pt x="1980" y="0"/>
                    </a:ln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97" name="Group 318"/>
            <p:cNvGrpSpPr>
              <a:grpSpLocks/>
            </p:cNvGrpSpPr>
            <p:nvPr/>
          </p:nvGrpSpPr>
          <p:grpSpPr bwMode="auto">
            <a:xfrm>
              <a:off x="10688" y="7435"/>
              <a:ext cx="2000" cy="20"/>
              <a:chOff x="10688" y="7435"/>
              <a:chExt cx="2000" cy="20"/>
            </a:xfrm>
          </p:grpSpPr>
          <p:sp>
            <p:nvSpPr>
              <p:cNvPr id="483" name="Freeform 319"/>
              <p:cNvSpPr>
                <a:spLocks/>
              </p:cNvSpPr>
              <p:nvPr/>
            </p:nvSpPr>
            <p:spPr bwMode="auto">
              <a:xfrm>
                <a:off x="10688" y="7435"/>
                <a:ext cx="2000" cy="20"/>
              </a:xfrm>
              <a:custGeom>
                <a:avLst/>
                <a:gdLst>
                  <a:gd name="T0" fmla="+- 0 10688 10688"/>
                  <a:gd name="T1" fmla="*/ T0 w 2000"/>
                  <a:gd name="T2" fmla="+- 0 7455 7435"/>
                  <a:gd name="T3" fmla="*/ 7455 h 20"/>
                  <a:gd name="T4" fmla="+- 0 12688 10688"/>
                  <a:gd name="T5" fmla="*/ T4 w 2000"/>
                  <a:gd name="T6" fmla="+- 0 7455 7435"/>
                  <a:gd name="T7" fmla="*/ 7455 h 20"/>
                  <a:gd name="T8" fmla="+- 0 12688 10688"/>
                  <a:gd name="T9" fmla="*/ T8 w 2000"/>
                  <a:gd name="T10" fmla="+- 0 7435 7435"/>
                  <a:gd name="T11" fmla="*/ 7435 h 20"/>
                  <a:gd name="T12" fmla="+- 0 10688 10688"/>
                  <a:gd name="T13" fmla="*/ T12 w 2000"/>
                  <a:gd name="T14" fmla="+- 0 7435 7435"/>
                  <a:gd name="T15" fmla="*/ 7435 h 20"/>
                  <a:gd name="T16" fmla="+- 0 10688 10688"/>
                  <a:gd name="T17" fmla="*/ T16 w 2000"/>
                  <a:gd name="T18" fmla="+- 0 7455 7435"/>
                  <a:gd name="T19" fmla="*/ 7455 h 20"/>
                </a:gdLst>
                <a:ahLst/>
                <a:cxnLst>
                  <a:cxn ang="0">
                    <a:pos x="T1" y="T3"/>
                  </a:cxn>
                  <a:cxn ang="0">
                    <a:pos x="T5" y="T7"/>
                  </a:cxn>
                  <a:cxn ang="0">
                    <a:pos x="T9" y="T11"/>
                  </a:cxn>
                  <a:cxn ang="0">
                    <a:pos x="T13" y="T15"/>
                  </a:cxn>
                  <a:cxn ang="0">
                    <a:pos x="T17" y="T19"/>
                  </a:cxn>
                </a:cxnLst>
                <a:rect l="0" t="0" r="r" b="b"/>
                <a:pathLst>
                  <a:path w="2000" h="20">
                    <a:moveTo>
                      <a:pt x="0" y="20"/>
                    </a:moveTo>
                    <a:lnTo>
                      <a:pt x="2000" y="20"/>
                    </a:lnTo>
                    <a:lnTo>
                      <a:pt x="2000" y="0"/>
                    </a:lnTo>
                    <a:lnTo>
                      <a:pt x="0" y="0"/>
                    </a:lnTo>
                    <a:lnTo>
                      <a:pt x="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98" name="Group 320"/>
            <p:cNvGrpSpPr>
              <a:grpSpLocks/>
            </p:cNvGrpSpPr>
            <p:nvPr/>
          </p:nvGrpSpPr>
          <p:grpSpPr bwMode="auto">
            <a:xfrm>
              <a:off x="10698" y="7455"/>
              <a:ext cx="2" cy="584"/>
              <a:chOff x="10698" y="7455"/>
              <a:chExt cx="2" cy="584"/>
            </a:xfrm>
          </p:grpSpPr>
          <p:sp>
            <p:nvSpPr>
              <p:cNvPr id="482" name="Freeform 321"/>
              <p:cNvSpPr>
                <a:spLocks/>
              </p:cNvSpPr>
              <p:nvPr/>
            </p:nvSpPr>
            <p:spPr bwMode="auto">
              <a:xfrm>
                <a:off x="10698" y="7455"/>
                <a:ext cx="2" cy="584"/>
              </a:xfrm>
              <a:custGeom>
                <a:avLst/>
                <a:gdLst>
                  <a:gd name="T0" fmla="+- 0 8039 7455"/>
                  <a:gd name="T1" fmla="*/ 8039 h 584"/>
                  <a:gd name="T2" fmla="+- 0 7455 7455"/>
                  <a:gd name="T3" fmla="*/ 7455 h 584"/>
                </a:gdLst>
                <a:ahLst/>
                <a:cxnLst>
                  <a:cxn ang="0">
                    <a:pos x="0" y="T1"/>
                  </a:cxn>
                  <a:cxn ang="0">
                    <a:pos x="0" y="T3"/>
                  </a:cxn>
                </a:cxnLst>
                <a:rect l="0" t="0" r="r" b="b"/>
                <a:pathLst>
                  <a:path h="584">
                    <a:moveTo>
                      <a:pt x="0" y="584"/>
                    </a:move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99" name="Group 322"/>
            <p:cNvGrpSpPr>
              <a:grpSpLocks/>
            </p:cNvGrpSpPr>
            <p:nvPr/>
          </p:nvGrpSpPr>
          <p:grpSpPr bwMode="auto">
            <a:xfrm>
              <a:off x="12678" y="7455"/>
              <a:ext cx="2" cy="584"/>
              <a:chOff x="12678" y="7455"/>
              <a:chExt cx="2" cy="584"/>
            </a:xfrm>
          </p:grpSpPr>
          <p:sp>
            <p:nvSpPr>
              <p:cNvPr id="481" name="Freeform 323"/>
              <p:cNvSpPr>
                <a:spLocks/>
              </p:cNvSpPr>
              <p:nvPr/>
            </p:nvSpPr>
            <p:spPr bwMode="auto">
              <a:xfrm>
                <a:off x="12678" y="7455"/>
                <a:ext cx="2" cy="584"/>
              </a:xfrm>
              <a:custGeom>
                <a:avLst/>
                <a:gdLst>
                  <a:gd name="T0" fmla="+- 0 8039 7455"/>
                  <a:gd name="T1" fmla="*/ 8039 h 584"/>
                  <a:gd name="T2" fmla="+- 0 7455 7455"/>
                  <a:gd name="T3" fmla="*/ 7455 h 584"/>
                </a:gdLst>
                <a:ahLst/>
                <a:cxnLst>
                  <a:cxn ang="0">
                    <a:pos x="0" y="T1"/>
                  </a:cxn>
                  <a:cxn ang="0">
                    <a:pos x="0" y="T3"/>
                  </a:cxn>
                </a:cxnLst>
                <a:rect l="0" t="0" r="r" b="b"/>
                <a:pathLst>
                  <a:path h="584">
                    <a:moveTo>
                      <a:pt x="0" y="584"/>
                    </a:move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00" name="Group 324"/>
            <p:cNvGrpSpPr>
              <a:grpSpLocks/>
            </p:cNvGrpSpPr>
            <p:nvPr/>
          </p:nvGrpSpPr>
          <p:grpSpPr bwMode="auto">
            <a:xfrm>
              <a:off x="10698" y="8039"/>
              <a:ext cx="2" cy="584"/>
              <a:chOff x="10698" y="8039"/>
              <a:chExt cx="2" cy="584"/>
            </a:xfrm>
          </p:grpSpPr>
          <p:sp>
            <p:nvSpPr>
              <p:cNvPr id="480" name="Freeform 325"/>
              <p:cNvSpPr>
                <a:spLocks/>
              </p:cNvSpPr>
              <p:nvPr/>
            </p:nvSpPr>
            <p:spPr bwMode="auto">
              <a:xfrm>
                <a:off x="10698" y="8039"/>
                <a:ext cx="2" cy="584"/>
              </a:xfrm>
              <a:custGeom>
                <a:avLst/>
                <a:gdLst>
                  <a:gd name="T0" fmla="+- 0 8623 8039"/>
                  <a:gd name="T1" fmla="*/ 8623 h 584"/>
                  <a:gd name="T2" fmla="+- 0 8039 8039"/>
                  <a:gd name="T3" fmla="*/ 8039 h 584"/>
                </a:gdLst>
                <a:ahLst/>
                <a:cxnLst>
                  <a:cxn ang="0">
                    <a:pos x="0" y="T1"/>
                  </a:cxn>
                  <a:cxn ang="0">
                    <a:pos x="0" y="T3"/>
                  </a:cxn>
                </a:cxnLst>
                <a:rect l="0" t="0" r="r" b="b"/>
                <a:pathLst>
                  <a:path h="584">
                    <a:moveTo>
                      <a:pt x="0" y="584"/>
                    </a:move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01" name="Group 326"/>
            <p:cNvGrpSpPr>
              <a:grpSpLocks/>
            </p:cNvGrpSpPr>
            <p:nvPr/>
          </p:nvGrpSpPr>
          <p:grpSpPr bwMode="auto">
            <a:xfrm>
              <a:off x="12678" y="8039"/>
              <a:ext cx="2" cy="584"/>
              <a:chOff x="12678" y="8039"/>
              <a:chExt cx="2" cy="584"/>
            </a:xfrm>
          </p:grpSpPr>
          <p:sp>
            <p:nvSpPr>
              <p:cNvPr id="479" name="Freeform 327"/>
              <p:cNvSpPr>
                <a:spLocks/>
              </p:cNvSpPr>
              <p:nvPr/>
            </p:nvSpPr>
            <p:spPr bwMode="auto">
              <a:xfrm>
                <a:off x="12678" y="8039"/>
                <a:ext cx="2" cy="584"/>
              </a:xfrm>
              <a:custGeom>
                <a:avLst/>
                <a:gdLst>
                  <a:gd name="T0" fmla="+- 0 8623 8039"/>
                  <a:gd name="T1" fmla="*/ 8623 h 584"/>
                  <a:gd name="T2" fmla="+- 0 8039 8039"/>
                  <a:gd name="T3" fmla="*/ 8039 h 584"/>
                </a:gdLst>
                <a:ahLst/>
                <a:cxnLst>
                  <a:cxn ang="0">
                    <a:pos x="0" y="T1"/>
                  </a:cxn>
                  <a:cxn ang="0">
                    <a:pos x="0" y="T3"/>
                  </a:cxn>
                </a:cxnLst>
                <a:rect l="0" t="0" r="r" b="b"/>
                <a:pathLst>
                  <a:path h="584">
                    <a:moveTo>
                      <a:pt x="0" y="584"/>
                    </a:move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02" name="Group 328"/>
            <p:cNvGrpSpPr>
              <a:grpSpLocks/>
            </p:cNvGrpSpPr>
            <p:nvPr/>
          </p:nvGrpSpPr>
          <p:grpSpPr bwMode="auto">
            <a:xfrm>
              <a:off x="10688" y="8633"/>
              <a:ext cx="2000" cy="2"/>
              <a:chOff x="10688" y="8633"/>
              <a:chExt cx="2000" cy="2"/>
            </a:xfrm>
          </p:grpSpPr>
          <p:sp>
            <p:nvSpPr>
              <p:cNvPr id="478" name="Freeform 329"/>
              <p:cNvSpPr>
                <a:spLocks/>
              </p:cNvSpPr>
              <p:nvPr/>
            </p:nvSpPr>
            <p:spPr bwMode="auto">
              <a:xfrm>
                <a:off x="10688" y="8633"/>
                <a:ext cx="2000" cy="2"/>
              </a:xfrm>
              <a:custGeom>
                <a:avLst/>
                <a:gdLst>
                  <a:gd name="T0" fmla="+- 0 10688 10688"/>
                  <a:gd name="T1" fmla="*/ T0 w 2000"/>
                  <a:gd name="T2" fmla="+- 0 12688 10688"/>
                  <a:gd name="T3" fmla="*/ T2 w 2000"/>
                </a:gdLst>
                <a:ahLst/>
                <a:cxnLst>
                  <a:cxn ang="0">
                    <a:pos x="T1" y="0"/>
                  </a:cxn>
                  <a:cxn ang="0">
                    <a:pos x="T3" y="0"/>
                  </a:cxn>
                </a:cxnLst>
                <a:rect l="0" t="0" r="r" b="b"/>
                <a:pathLst>
                  <a:path w="2000">
                    <a:moveTo>
                      <a:pt x="0" y="0"/>
                    </a:moveTo>
                    <a:lnTo>
                      <a:pt x="200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03" name="Group 330"/>
            <p:cNvGrpSpPr>
              <a:grpSpLocks/>
            </p:cNvGrpSpPr>
            <p:nvPr/>
          </p:nvGrpSpPr>
          <p:grpSpPr bwMode="auto">
            <a:xfrm>
              <a:off x="12914" y="7445"/>
              <a:ext cx="1980" cy="1188"/>
              <a:chOff x="12914" y="7445"/>
              <a:chExt cx="1980" cy="1188"/>
            </a:xfrm>
          </p:grpSpPr>
          <p:sp>
            <p:nvSpPr>
              <p:cNvPr id="477" name="Freeform 331"/>
              <p:cNvSpPr>
                <a:spLocks/>
              </p:cNvSpPr>
              <p:nvPr/>
            </p:nvSpPr>
            <p:spPr bwMode="auto">
              <a:xfrm>
                <a:off x="12914" y="7445"/>
                <a:ext cx="1980" cy="1188"/>
              </a:xfrm>
              <a:custGeom>
                <a:avLst/>
                <a:gdLst>
                  <a:gd name="T0" fmla="+- 0 14894 12914"/>
                  <a:gd name="T1" fmla="*/ T0 w 1980"/>
                  <a:gd name="T2" fmla="+- 0 7445 7445"/>
                  <a:gd name="T3" fmla="*/ 7445 h 1188"/>
                  <a:gd name="T4" fmla="+- 0 12914 12914"/>
                  <a:gd name="T5" fmla="*/ T4 w 1980"/>
                  <a:gd name="T6" fmla="+- 0 7445 7445"/>
                  <a:gd name="T7" fmla="*/ 7445 h 1188"/>
                  <a:gd name="T8" fmla="+- 0 12914 12914"/>
                  <a:gd name="T9" fmla="*/ T8 w 1980"/>
                  <a:gd name="T10" fmla="+- 0 8633 7445"/>
                  <a:gd name="T11" fmla="*/ 8633 h 1188"/>
                  <a:gd name="T12" fmla="+- 0 14894 12914"/>
                  <a:gd name="T13" fmla="*/ T12 w 1980"/>
                  <a:gd name="T14" fmla="+- 0 8633 7445"/>
                  <a:gd name="T15" fmla="*/ 8633 h 1188"/>
                  <a:gd name="T16" fmla="+- 0 14894 12914"/>
                  <a:gd name="T17" fmla="*/ T16 w 1980"/>
                  <a:gd name="T18" fmla="+- 0 7445 7445"/>
                  <a:gd name="T19" fmla="*/ 7445 h 1188"/>
                </a:gdLst>
                <a:ahLst/>
                <a:cxnLst>
                  <a:cxn ang="0">
                    <a:pos x="T1" y="T3"/>
                  </a:cxn>
                  <a:cxn ang="0">
                    <a:pos x="T5" y="T7"/>
                  </a:cxn>
                  <a:cxn ang="0">
                    <a:pos x="T9" y="T11"/>
                  </a:cxn>
                  <a:cxn ang="0">
                    <a:pos x="T13" y="T15"/>
                  </a:cxn>
                  <a:cxn ang="0">
                    <a:pos x="T17" y="T19"/>
                  </a:cxn>
                </a:cxnLst>
                <a:rect l="0" t="0" r="r" b="b"/>
                <a:pathLst>
                  <a:path w="1980" h="1188">
                    <a:moveTo>
                      <a:pt x="1980" y="0"/>
                    </a:moveTo>
                    <a:lnTo>
                      <a:pt x="0" y="0"/>
                    </a:lnTo>
                    <a:lnTo>
                      <a:pt x="0" y="1188"/>
                    </a:lnTo>
                    <a:lnTo>
                      <a:pt x="1980" y="1188"/>
                    </a:lnTo>
                    <a:lnTo>
                      <a:pt x="1980" y="0"/>
                    </a:ln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04" name="Group 332"/>
            <p:cNvGrpSpPr>
              <a:grpSpLocks/>
            </p:cNvGrpSpPr>
            <p:nvPr/>
          </p:nvGrpSpPr>
          <p:grpSpPr bwMode="auto">
            <a:xfrm>
              <a:off x="12904" y="7435"/>
              <a:ext cx="2000" cy="20"/>
              <a:chOff x="12904" y="7435"/>
              <a:chExt cx="2000" cy="20"/>
            </a:xfrm>
          </p:grpSpPr>
          <p:sp>
            <p:nvSpPr>
              <p:cNvPr id="476" name="Freeform 333"/>
              <p:cNvSpPr>
                <a:spLocks/>
              </p:cNvSpPr>
              <p:nvPr/>
            </p:nvSpPr>
            <p:spPr bwMode="auto">
              <a:xfrm>
                <a:off x="12904" y="7435"/>
                <a:ext cx="2000" cy="20"/>
              </a:xfrm>
              <a:custGeom>
                <a:avLst/>
                <a:gdLst>
                  <a:gd name="T0" fmla="+- 0 12904 12904"/>
                  <a:gd name="T1" fmla="*/ T0 w 2000"/>
                  <a:gd name="T2" fmla="+- 0 7455 7435"/>
                  <a:gd name="T3" fmla="*/ 7455 h 20"/>
                  <a:gd name="T4" fmla="+- 0 14904 12904"/>
                  <a:gd name="T5" fmla="*/ T4 w 2000"/>
                  <a:gd name="T6" fmla="+- 0 7455 7435"/>
                  <a:gd name="T7" fmla="*/ 7455 h 20"/>
                  <a:gd name="T8" fmla="+- 0 14904 12904"/>
                  <a:gd name="T9" fmla="*/ T8 w 2000"/>
                  <a:gd name="T10" fmla="+- 0 7435 7435"/>
                  <a:gd name="T11" fmla="*/ 7435 h 20"/>
                  <a:gd name="T12" fmla="+- 0 12904 12904"/>
                  <a:gd name="T13" fmla="*/ T12 w 2000"/>
                  <a:gd name="T14" fmla="+- 0 7435 7435"/>
                  <a:gd name="T15" fmla="*/ 7435 h 20"/>
                  <a:gd name="T16" fmla="+- 0 12904 12904"/>
                  <a:gd name="T17" fmla="*/ T16 w 2000"/>
                  <a:gd name="T18" fmla="+- 0 7455 7435"/>
                  <a:gd name="T19" fmla="*/ 7455 h 20"/>
                </a:gdLst>
                <a:ahLst/>
                <a:cxnLst>
                  <a:cxn ang="0">
                    <a:pos x="T1" y="T3"/>
                  </a:cxn>
                  <a:cxn ang="0">
                    <a:pos x="T5" y="T7"/>
                  </a:cxn>
                  <a:cxn ang="0">
                    <a:pos x="T9" y="T11"/>
                  </a:cxn>
                  <a:cxn ang="0">
                    <a:pos x="T13" y="T15"/>
                  </a:cxn>
                  <a:cxn ang="0">
                    <a:pos x="T17" y="T19"/>
                  </a:cxn>
                </a:cxnLst>
                <a:rect l="0" t="0" r="r" b="b"/>
                <a:pathLst>
                  <a:path w="2000" h="20">
                    <a:moveTo>
                      <a:pt x="0" y="20"/>
                    </a:moveTo>
                    <a:lnTo>
                      <a:pt x="2000" y="20"/>
                    </a:lnTo>
                    <a:lnTo>
                      <a:pt x="2000" y="0"/>
                    </a:lnTo>
                    <a:lnTo>
                      <a:pt x="0" y="0"/>
                    </a:lnTo>
                    <a:lnTo>
                      <a:pt x="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05" name="Group 334"/>
            <p:cNvGrpSpPr>
              <a:grpSpLocks/>
            </p:cNvGrpSpPr>
            <p:nvPr/>
          </p:nvGrpSpPr>
          <p:grpSpPr bwMode="auto">
            <a:xfrm>
              <a:off x="12914" y="7455"/>
              <a:ext cx="2" cy="584"/>
              <a:chOff x="12914" y="7455"/>
              <a:chExt cx="2" cy="584"/>
            </a:xfrm>
          </p:grpSpPr>
          <p:sp>
            <p:nvSpPr>
              <p:cNvPr id="475" name="Freeform 335"/>
              <p:cNvSpPr>
                <a:spLocks/>
              </p:cNvSpPr>
              <p:nvPr/>
            </p:nvSpPr>
            <p:spPr bwMode="auto">
              <a:xfrm>
                <a:off x="12914" y="7455"/>
                <a:ext cx="2" cy="584"/>
              </a:xfrm>
              <a:custGeom>
                <a:avLst/>
                <a:gdLst>
                  <a:gd name="T0" fmla="+- 0 8039 7455"/>
                  <a:gd name="T1" fmla="*/ 8039 h 584"/>
                  <a:gd name="T2" fmla="+- 0 7455 7455"/>
                  <a:gd name="T3" fmla="*/ 7455 h 584"/>
                </a:gdLst>
                <a:ahLst/>
                <a:cxnLst>
                  <a:cxn ang="0">
                    <a:pos x="0" y="T1"/>
                  </a:cxn>
                  <a:cxn ang="0">
                    <a:pos x="0" y="T3"/>
                  </a:cxn>
                </a:cxnLst>
                <a:rect l="0" t="0" r="r" b="b"/>
                <a:pathLst>
                  <a:path h="584">
                    <a:moveTo>
                      <a:pt x="0" y="584"/>
                    </a:move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06" name="Group 336"/>
            <p:cNvGrpSpPr>
              <a:grpSpLocks/>
            </p:cNvGrpSpPr>
            <p:nvPr/>
          </p:nvGrpSpPr>
          <p:grpSpPr bwMode="auto">
            <a:xfrm>
              <a:off x="14894" y="7455"/>
              <a:ext cx="2" cy="584"/>
              <a:chOff x="14894" y="7455"/>
              <a:chExt cx="2" cy="584"/>
            </a:xfrm>
          </p:grpSpPr>
          <p:sp>
            <p:nvSpPr>
              <p:cNvPr id="474" name="Freeform 337"/>
              <p:cNvSpPr>
                <a:spLocks/>
              </p:cNvSpPr>
              <p:nvPr/>
            </p:nvSpPr>
            <p:spPr bwMode="auto">
              <a:xfrm>
                <a:off x="14894" y="7455"/>
                <a:ext cx="2" cy="584"/>
              </a:xfrm>
              <a:custGeom>
                <a:avLst/>
                <a:gdLst>
                  <a:gd name="T0" fmla="+- 0 8039 7455"/>
                  <a:gd name="T1" fmla="*/ 8039 h 584"/>
                  <a:gd name="T2" fmla="+- 0 7455 7455"/>
                  <a:gd name="T3" fmla="*/ 7455 h 584"/>
                </a:gdLst>
                <a:ahLst/>
                <a:cxnLst>
                  <a:cxn ang="0">
                    <a:pos x="0" y="T1"/>
                  </a:cxn>
                  <a:cxn ang="0">
                    <a:pos x="0" y="T3"/>
                  </a:cxn>
                </a:cxnLst>
                <a:rect l="0" t="0" r="r" b="b"/>
                <a:pathLst>
                  <a:path h="584">
                    <a:moveTo>
                      <a:pt x="0" y="584"/>
                    </a:move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07" name="Group 338"/>
            <p:cNvGrpSpPr>
              <a:grpSpLocks/>
            </p:cNvGrpSpPr>
            <p:nvPr/>
          </p:nvGrpSpPr>
          <p:grpSpPr bwMode="auto">
            <a:xfrm>
              <a:off x="12914" y="8039"/>
              <a:ext cx="2" cy="584"/>
              <a:chOff x="12914" y="8039"/>
              <a:chExt cx="2" cy="584"/>
            </a:xfrm>
          </p:grpSpPr>
          <p:sp>
            <p:nvSpPr>
              <p:cNvPr id="473" name="Freeform 339"/>
              <p:cNvSpPr>
                <a:spLocks/>
              </p:cNvSpPr>
              <p:nvPr/>
            </p:nvSpPr>
            <p:spPr bwMode="auto">
              <a:xfrm>
                <a:off x="12914" y="8039"/>
                <a:ext cx="2" cy="584"/>
              </a:xfrm>
              <a:custGeom>
                <a:avLst/>
                <a:gdLst>
                  <a:gd name="T0" fmla="+- 0 8623 8039"/>
                  <a:gd name="T1" fmla="*/ 8623 h 584"/>
                  <a:gd name="T2" fmla="+- 0 8039 8039"/>
                  <a:gd name="T3" fmla="*/ 8039 h 584"/>
                </a:gdLst>
                <a:ahLst/>
                <a:cxnLst>
                  <a:cxn ang="0">
                    <a:pos x="0" y="T1"/>
                  </a:cxn>
                  <a:cxn ang="0">
                    <a:pos x="0" y="T3"/>
                  </a:cxn>
                </a:cxnLst>
                <a:rect l="0" t="0" r="r" b="b"/>
                <a:pathLst>
                  <a:path h="584">
                    <a:moveTo>
                      <a:pt x="0" y="584"/>
                    </a:move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08" name="Group 340"/>
            <p:cNvGrpSpPr>
              <a:grpSpLocks/>
            </p:cNvGrpSpPr>
            <p:nvPr/>
          </p:nvGrpSpPr>
          <p:grpSpPr bwMode="auto">
            <a:xfrm>
              <a:off x="14894" y="8039"/>
              <a:ext cx="2" cy="584"/>
              <a:chOff x="14894" y="8039"/>
              <a:chExt cx="2" cy="584"/>
            </a:xfrm>
          </p:grpSpPr>
          <p:sp>
            <p:nvSpPr>
              <p:cNvPr id="472" name="Freeform 341"/>
              <p:cNvSpPr>
                <a:spLocks/>
              </p:cNvSpPr>
              <p:nvPr/>
            </p:nvSpPr>
            <p:spPr bwMode="auto">
              <a:xfrm>
                <a:off x="14894" y="8039"/>
                <a:ext cx="2" cy="584"/>
              </a:xfrm>
              <a:custGeom>
                <a:avLst/>
                <a:gdLst>
                  <a:gd name="T0" fmla="+- 0 8623 8039"/>
                  <a:gd name="T1" fmla="*/ 8623 h 584"/>
                  <a:gd name="T2" fmla="+- 0 8039 8039"/>
                  <a:gd name="T3" fmla="*/ 8039 h 584"/>
                </a:gdLst>
                <a:ahLst/>
                <a:cxnLst>
                  <a:cxn ang="0">
                    <a:pos x="0" y="T1"/>
                  </a:cxn>
                  <a:cxn ang="0">
                    <a:pos x="0" y="T3"/>
                  </a:cxn>
                </a:cxnLst>
                <a:rect l="0" t="0" r="r" b="b"/>
                <a:pathLst>
                  <a:path h="584">
                    <a:moveTo>
                      <a:pt x="0" y="584"/>
                    </a:move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09" name="Group 342"/>
            <p:cNvGrpSpPr>
              <a:grpSpLocks/>
            </p:cNvGrpSpPr>
            <p:nvPr/>
          </p:nvGrpSpPr>
          <p:grpSpPr bwMode="auto">
            <a:xfrm>
              <a:off x="12904" y="8633"/>
              <a:ext cx="2000" cy="2"/>
              <a:chOff x="12904" y="8633"/>
              <a:chExt cx="2000" cy="2"/>
            </a:xfrm>
          </p:grpSpPr>
          <p:sp>
            <p:nvSpPr>
              <p:cNvPr id="471" name="Freeform 343"/>
              <p:cNvSpPr>
                <a:spLocks/>
              </p:cNvSpPr>
              <p:nvPr/>
            </p:nvSpPr>
            <p:spPr bwMode="auto">
              <a:xfrm>
                <a:off x="12904" y="8633"/>
                <a:ext cx="2000" cy="2"/>
              </a:xfrm>
              <a:custGeom>
                <a:avLst/>
                <a:gdLst>
                  <a:gd name="T0" fmla="+- 0 12904 12904"/>
                  <a:gd name="T1" fmla="*/ T0 w 2000"/>
                  <a:gd name="T2" fmla="+- 0 14904 12904"/>
                  <a:gd name="T3" fmla="*/ T2 w 2000"/>
                </a:gdLst>
                <a:ahLst/>
                <a:cxnLst>
                  <a:cxn ang="0">
                    <a:pos x="T1" y="0"/>
                  </a:cxn>
                  <a:cxn ang="0">
                    <a:pos x="T3" y="0"/>
                  </a:cxn>
                </a:cxnLst>
                <a:rect l="0" t="0" r="r" b="b"/>
                <a:pathLst>
                  <a:path w="2000">
                    <a:moveTo>
                      <a:pt x="0" y="0"/>
                    </a:moveTo>
                    <a:lnTo>
                      <a:pt x="200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10" name="Group 344"/>
            <p:cNvGrpSpPr>
              <a:grpSpLocks/>
            </p:cNvGrpSpPr>
            <p:nvPr/>
          </p:nvGrpSpPr>
          <p:grpSpPr bwMode="auto">
            <a:xfrm>
              <a:off x="10698" y="4710"/>
              <a:ext cx="1980" cy="1188"/>
              <a:chOff x="10698" y="4710"/>
              <a:chExt cx="1980" cy="1188"/>
            </a:xfrm>
          </p:grpSpPr>
          <p:sp>
            <p:nvSpPr>
              <p:cNvPr id="470" name="Freeform 345"/>
              <p:cNvSpPr>
                <a:spLocks/>
              </p:cNvSpPr>
              <p:nvPr/>
            </p:nvSpPr>
            <p:spPr bwMode="auto">
              <a:xfrm>
                <a:off x="10698" y="4710"/>
                <a:ext cx="1980" cy="1188"/>
              </a:xfrm>
              <a:custGeom>
                <a:avLst/>
                <a:gdLst>
                  <a:gd name="T0" fmla="+- 0 12678 10698"/>
                  <a:gd name="T1" fmla="*/ T0 w 1980"/>
                  <a:gd name="T2" fmla="+- 0 4710 4710"/>
                  <a:gd name="T3" fmla="*/ 4710 h 1188"/>
                  <a:gd name="T4" fmla="+- 0 10698 10698"/>
                  <a:gd name="T5" fmla="*/ T4 w 1980"/>
                  <a:gd name="T6" fmla="+- 0 4710 4710"/>
                  <a:gd name="T7" fmla="*/ 4710 h 1188"/>
                  <a:gd name="T8" fmla="+- 0 10698 10698"/>
                  <a:gd name="T9" fmla="*/ T8 w 1980"/>
                  <a:gd name="T10" fmla="+- 0 5898 4710"/>
                  <a:gd name="T11" fmla="*/ 5898 h 1188"/>
                  <a:gd name="T12" fmla="+- 0 12678 10698"/>
                  <a:gd name="T13" fmla="*/ T12 w 1980"/>
                  <a:gd name="T14" fmla="+- 0 5898 4710"/>
                  <a:gd name="T15" fmla="*/ 5898 h 1188"/>
                  <a:gd name="T16" fmla="+- 0 12678 10698"/>
                  <a:gd name="T17" fmla="*/ T16 w 1980"/>
                  <a:gd name="T18" fmla="+- 0 4710 4710"/>
                  <a:gd name="T19" fmla="*/ 4710 h 1188"/>
                </a:gdLst>
                <a:ahLst/>
                <a:cxnLst>
                  <a:cxn ang="0">
                    <a:pos x="T1" y="T3"/>
                  </a:cxn>
                  <a:cxn ang="0">
                    <a:pos x="T5" y="T7"/>
                  </a:cxn>
                  <a:cxn ang="0">
                    <a:pos x="T9" y="T11"/>
                  </a:cxn>
                  <a:cxn ang="0">
                    <a:pos x="T13" y="T15"/>
                  </a:cxn>
                  <a:cxn ang="0">
                    <a:pos x="T17" y="T19"/>
                  </a:cxn>
                </a:cxnLst>
                <a:rect l="0" t="0" r="r" b="b"/>
                <a:pathLst>
                  <a:path w="1980" h="1188">
                    <a:moveTo>
                      <a:pt x="1980" y="0"/>
                    </a:moveTo>
                    <a:lnTo>
                      <a:pt x="0" y="0"/>
                    </a:lnTo>
                    <a:lnTo>
                      <a:pt x="0" y="1188"/>
                    </a:lnTo>
                    <a:lnTo>
                      <a:pt x="1980" y="1188"/>
                    </a:lnTo>
                    <a:lnTo>
                      <a:pt x="1980" y="0"/>
                    </a:lnTo>
                    <a:close/>
                  </a:path>
                </a:pathLst>
              </a:custGeom>
              <a:solidFill>
                <a:srgbClr val="5532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11" name="Group 346"/>
            <p:cNvGrpSpPr>
              <a:grpSpLocks/>
            </p:cNvGrpSpPr>
            <p:nvPr/>
          </p:nvGrpSpPr>
          <p:grpSpPr bwMode="auto">
            <a:xfrm>
              <a:off x="10698" y="5304"/>
              <a:ext cx="2" cy="584"/>
              <a:chOff x="10698" y="5304"/>
              <a:chExt cx="2" cy="584"/>
            </a:xfrm>
          </p:grpSpPr>
          <p:sp>
            <p:nvSpPr>
              <p:cNvPr id="469" name="Freeform 347"/>
              <p:cNvSpPr>
                <a:spLocks/>
              </p:cNvSpPr>
              <p:nvPr/>
            </p:nvSpPr>
            <p:spPr bwMode="auto">
              <a:xfrm>
                <a:off x="10698" y="5304"/>
                <a:ext cx="2" cy="584"/>
              </a:xfrm>
              <a:custGeom>
                <a:avLst/>
                <a:gdLst>
                  <a:gd name="T0" fmla="+- 0 5888 5304"/>
                  <a:gd name="T1" fmla="*/ 5888 h 584"/>
                  <a:gd name="T2" fmla="+- 0 5304 5304"/>
                  <a:gd name="T3" fmla="*/ 5304 h 584"/>
                </a:gdLst>
                <a:ahLst/>
                <a:cxnLst>
                  <a:cxn ang="0">
                    <a:pos x="0" y="T1"/>
                  </a:cxn>
                  <a:cxn ang="0">
                    <a:pos x="0" y="T3"/>
                  </a:cxn>
                </a:cxnLst>
                <a:rect l="0" t="0" r="r" b="b"/>
                <a:pathLst>
                  <a:path h="584">
                    <a:moveTo>
                      <a:pt x="0" y="584"/>
                    </a:move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12" name="Group 348"/>
            <p:cNvGrpSpPr>
              <a:grpSpLocks/>
            </p:cNvGrpSpPr>
            <p:nvPr/>
          </p:nvGrpSpPr>
          <p:grpSpPr bwMode="auto">
            <a:xfrm>
              <a:off x="12678" y="5304"/>
              <a:ext cx="2" cy="584"/>
              <a:chOff x="12678" y="5304"/>
              <a:chExt cx="2" cy="584"/>
            </a:xfrm>
          </p:grpSpPr>
          <p:sp>
            <p:nvSpPr>
              <p:cNvPr id="468" name="Freeform 349"/>
              <p:cNvSpPr>
                <a:spLocks/>
              </p:cNvSpPr>
              <p:nvPr/>
            </p:nvSpPr>
            <p:spPr bwMode="auto">
              <a:xfrm>
                <a:off x="12678" y="5304"/>
                <a:ext cx="2" cy="584"/>
              </a:xfrm>
              <a:custGeom>
                <a:avLst/>
                <a:gdLst>
                  <a:gd name="T0" fmla="+- 0 5888 5304"/>
                  <a:gd name="T1" fmla="*/ 5888 h 584"/>
                  <a:gd name="T2" fmla="+- 0 5304 5304"/>
                  <a:gd name="T3" fmla="*/ 5304 h 584"/>
                </a:gdLst>
                <a:ahLst/>
                <a:cxnLst>
                  <a:cxn ang="0">
                    <a:pos x="0" y="T1"/>
                  </a:cxn>
                  <a:cxn ang="0">
                    <a:pos x="0" y="T3"/>
                  </a:cxn>
                </a:cxnLst>
                <a:rect l="0" t="0" r="r" b="b"/>
                <a:pathLst>
                  <a:path h="584">
                    <a:moveTo>
                      <a:pt x="0" y="584"/>
                    </a:move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13" name="Group 350"/>
            <p:cNvGrpSpPr>
              <a:grpSpLocks/>
            </p:cNvGrpSpPr>
            <p:nvPr/>
          </p:nvGrpSpPr>
          <p:grpSpPr bwMode="auto">
            <a:xfrm>
              <a:off x="10688" y="5898"/>
              <a:ext cx="2000" cy="2"/>
              <a:chOff x="10688" y="5898"/>
              <a:chExt cx="2000" cy="2"/>
            </a:xfrm>
          </p:grpSpPr>
          <p:sp>
            <p:nvSpPr>
              <p:cNvPr id="467" name="Freeform 351"/>
              <p:cNvSpPr>
                <a:spLocks/>
              </p:cNvSpPr>
              <p:nvPr/>
            </p:nvSpPr>
            <p:spPr bwMode="auto">
              <a:xfrm>
                <a:off x="10688" y="5898"/>
                <a:ext cx="2000" cy="2"/>
              </a:xfrm>
              <a:custGeom>
                <a:avLst/>
                <a:gdLst>
                  <a:gd name="T0" fmla="+- 0 10688 10688"/>
                  <a:gd name="T1" fmla="*/ T0 w 2000"/>
                  <a:gd name="T2" fmla="+- 0 12688 10688"/>
                  <a:gd name="T3" fmla="*/ T2 w 2000"/>
                </a:gdLst>
                <a:ahLst/>
                <a:cxnLst>
                  <a:cxn ang="0">
                    <a:pos x="T1" y="0"/>
                  </a:cxn>
                  <a:cxn ang="0">
                    <a:pos x="T3" y="0"/>
                  </a:cxn>
                </a:cxnLst>
                <a:rect l="0" t="0" r="r" b="b"/>
                <a:pathLst>
                  <a:path w="2000">
                    <a:moveTo>
                      <a:pt x="0" y="0"/>
                    </a:moveTo>
                    <a:lnTo>
                      <a:pt x="200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14" name="Group 352"/>
            <p:cNvGrpSpPr>
              <a:grpSpLocks/>
            </p:cNvGrpSpPr>
            <p:nvPr/>
          </p:nvGrpSpPr>
          <p:grpSpPr bwMode="auto">
            <a:xfrm>
              <a:off x="10688" y="4700"/>
              <a:ext cx="2000" cy="20"/>
              <a:chOff x="10688" y="4700"/>
              <a:chExt cx="2000" cy="20"/>
            </a:xfrm>
          </p:grpSpPr>
          <p:sp>
            <p:nvSpPr>
              <p:cNvPr id="466" name="Freeform 353"/>
              <p:cNvSpPr>
                <a:spLocks/>
              </p:cNvSpPr>
              <p:nvPr/>
            </p:nvSpPr>
            <p:spPr bwMode="auto">
              <a:xfrm>
                <a:off x="10688" y="4700"/>
                <a:ext cx="2000" cy="20"/>
              </a:xfrm>
              <a:custGeom>
                <a:avLst/>
                <a:gdLst>
                  <a:gd name="T0" fmla="+- 0 10688 10688"/>
                  <a:gd name="T1" fmla="*/ T0 w 2000"/>
                  <a:gd name="T2" fmla="+- 0 4720 4700"/>
                  <a:gd name="T3" fmla="*/ 4720 h 20"/>
                  <a:gd name="T4" fmla="+- 0 12688 10688"/>
                  <a:gd name="T5" fmla="*/ T4 w 2000"/>
                  <a:gd name="T6" fmla="+- 0 4720 4700"/>
                  <a:gd name="T7" fmla="*/ 4720 h 20"/>
                  <a:gd name="T8" fmla="+- 0 12688 10688"/>
                  <a:gd name="T9" fmla="*/ T8 w 2000"/>
                  <a:gd name="T10" fmla="+- 0 4700 4700"/>
                  <a:gd name="T11" fmla="*/ 4700 h 20"/>
                  <a:gd name="T12" fmla="+- 0 10688 10688"/>
                  <a:gd name="T13" fmla="*/ T12 w 2000"/>
                  <a:gd name="T14" fmla="+- 0 4700 4700"/>
                  <a:gd name="T15" fmla="*/ 4700 h 20"/>
                  <a:gd name="T16" fmla="+- 0 10688 10688"/>
                  <a:gd name="T17" fmla="*/ T16 w 2000"/>
                  <a:gd name="T18" fmla="+- 0 4720 4700"/>
                  <a:gd name="T19" fmla="*/ 4720 h 20"/>
                </a:gdLst>
                <a:ahLst/>
                <a:cxnLst>
                  <a:cxn ang="0">
                    <a:pos x="T1" y="T3"/>
                  </a:cxn>
                  <a:cxn ang="0">
                    <a:pos x="T5" y="T7"/>
                  </a:cxn>
                  <a:cxn ang="0">
                    <a:pos x="T9" y="T11"/>
                  </a:cxn>
                  <a:cxn ang="0">
                    <a:pos x="T13" y="T15"/>
                  </a:cxn>
                  <a:cxn ang="0">
                    <a:pos x="T17" y="T19"/>
                  </a:cxn>
                </a:cxnLst>
                <a:rect l="0" t="0" r="r" b="b"/>
                <a:pathLst>
                  <a:path w="2000" h="20">
                    <a:moveTo>
                      <a:pt x="0" y="20"/>
                    </a:moveTo>
                    <a:lnTo>
                      <a:pt x="2000" y="20"/>
                    </a:lnTo>
                    <a:lnTo>
                      <a:pt x="2000" y="0"/>
                    </a:lnTo>
                    <a:lnTo>
                      <a:pt x="0" y="0"/>
                    </a:lnTo>
                    <a:lnTo>
                      <a:pt x="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15" name="Group 354"/>
            <p:cNvGrpSpPr>
              <a:grpSpLocks/>
            </p:cNvGrpSpPr>
            <p:nvPr/>
          </p:nvGrpSpPr>
          <p:grpSpPr bwMode="auto">
            <a:xfrm>
              <a:off x="10698" y="4720"/>
              <a:ext cx="2" cy="584"/>
              <a:chOff x="10698" y="4720"/>
              <a:chExt cx="2" cy="584"/>
            </a:xfrm>
          </p:grpSpPr>
          <p:sp>
            <p:nvSpPr>
              <p:cNvPr id="465" name="Freeform 355"/>
              <p:cNvSpPr>
                <a:spLocks/>
              </p:cNvSpPr>
              <p:nvPr/>
            </p:nvSpPr>
            <p:spPr bwMode="auto">
              <a:xfrm>
                <a:off x="10698" y="4720"/>
                <a:ext cx="2" cy="584"/>
              </a:xfrm>
              <a:custGeom>
                <a:avLst/>
                <a:gdLst>
                  <a:gd name="T0" fmla="+- 0 5304 4720"/>
                  <a:gd name="T1" fmla="*/ 5304 h 584"/>
                  <a:gd name="T2" fmla="+- 0 4720 4720"/>
                  <a:gd name="T3" fmla="*/ 4720 h 584"/>
                </a:gdLst>
                <a:ahLst/>
                <a:cxnLst>
                  <a:cxn ang="0">
                    <a:pos x="0" y="T1"/>
                  </a:cxn>
                  <a:cxn ang="0">
                    <a:pos x="0" y="T3"/>
                  </a:cxn>
                </a:cxnLst>
                <a:rect l="0" t="0" r="r" b="b"/>
                <a:pathLst>
                  <a:path h="584">
                    <a:moveTo>
                      <a:pt x="0" y="584"/>
                    </a:move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16" name="Group 356"/>
            <p:cNvGrpSpPr>
              <a:grpSpLocks/>
            </p:cNvGrpSpPr>
            <p:nvPr/>
          </p:nvGrpSpPr>
          <p:grpSpPr bwMode="auto">
            <a:xfrm>
              <a:off x="12678" y="4720"/>
              <a:ext cx="2" cy="584"/>
              <a:chOff x="12678" y="4720"/>
              <a:chExt cx="2" cy="584"/>
            </a:xfrm>
          </p:grpSpPr>
          <p:sp>
            <p:nvSpPr>
              <p:cNvPr id="464" name="Freeform 357"/>
              <p:cNvSpPr>
                <a:spLocks/>
              </p:cNvSpPr>
              <p:nvPr/>
            </p:nvSpPr>
            <p:spPr bwMode="auto">
              <a:xfrm>
                <a:off x="12678" y="4720"/>
                <a:ext cx="2" cy="584"/>
              </a:xfrm>
              <a:custGeom>
                <a:avLst/>
                <a:gdLst>
                  <a:gd name="T0" fmla="+- 0 5304 4720"/>
                  <a:gd name="T1" fmla="*/ 5304 h 584"/>
                  <a:gd name="T2" fmla="+- 0 4720 4720"/>
                  <a:gd name="T3" fmla="*/ 4720 h 584"/>
                </a:gdLst>
                <a:ahLst/>
                <a:cxnLst>
                  <a:cxn ang="0">
                    <a:pos x="0" y="T1"/>
                  </a:cxn>
                  <a:cxn ang="0">
                    <a:pos x="0" y="T3"/>
                  </a:cxn>
                </a:cxnLst>
                <a:rect l="0" t="0" r="r" b="b"/>
                <a:pathLst>
                  <a:path h="584">
                    <a:moveTo>
                      <a:pt x="0" y="584"/>
                    </a:move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17" name="Group 358"/>
            <p:cNvGrpSpPr>
              <a:grpSpLocks/>
            </p:cNvGrpSpPr>
            <p:nvPr/>
          </p:nvGrpSpPr>
          <p:grpSpPr bwMode="auto">
            <a:xfrm>
              <a:off x="12914" y="4710"/>
              <a:ext cx="1980" cy="1188"/>
              <a:chOff x="12914" y="4710"/>
              <a:chExt cx="1980" cy="1188"/>
            </a:xfrm>
          </p:grpSpPr>
          <p:sp>
            <p:nvSpPr>
              <p:cNvPr id="463" name="Freeform 359"/>
              <p:cNvSpPr>
                <a:spLocks/>
              </p:cNvSpPr>
              <p:nvPr/>
            </p:nvSpPr>
            <p:spPr bwMode="auto">
              <a:xfrm>
                <a:off x="12914" y="4710"/>
                <a:ext cx="1980" cy="1188"/>
              </a:xfrm>
              <a:custGeom>
                <a:avLst/>
                <a:gdLst>
                  <a:gd name="T0" fmla="+- 0 14894 12914"/>
                  <a:gd name="T1" fmla="*/ T0 w 1980"/>
                  <a:gd name="T2" fmla="+- 0 4710 4710"/>
                  <a:gd name="T3" fmla="*/ 4710 h 1188"/>
                  <a:gd name="T4" fmla="+- 0 12914 12914"/>
                  <a:gd name="T5" fmla="*/ T4 w 1980"/>
                  <a:gd name="T6" fmla="+- 0 4710 4710"/>
                  <a:gd name="T7" fmla="*/ 4710 h 1188"/>
                  <a:gd name="T8" fmla="+- 0 12914 12914"/>
                  <a:gd name="T9" fmla="*/ T8 w 1980"/>
                  <a:gd name="T10" fmla="+- 0 5898 4710"/>
                  <a:gd name="T11" fmla="*/ 5898 h 1188"/>
                  <a:gd name="T12" fmla="+- 0 14894 12914"/>
                  <a:gd name="T13" fmla="*/ T12 w 1980"/>
                  <a:gd name="T14" fmla="+- 0 5898 4710"/>
                  <a:gd name="T15" fmla="*/ 5898 h 1188"/>
                  <a:gd name="T16" fmla="+- 0 14894 12914"/>
                  <a:gd name="T17" fmla="*/ T16 w 1980"/>
                  <a:gd name="T18" fmla="+- 0 4710 4710"/>
                  <a:gd name="T19" fmla="*/ 4710 h 1188"/>
                </a:gdLst>
                <a:ahLst/>
                <a:cxnLst>
                  <a:cxn ang="0">
                    <a:pos x="T1" y="T3"/>
                  </a:cxn>
                  <a:cxn ang="0">
                    <a:pos x="T5" y="T7"/>
                  </a:cxn>
                  <a:cxn ang="0">
                    <a:pos x="T9" y="T11"/>
                  </a:cxn>
                  <a:cxn ang="0">
                    <a:pos x="T13" y="T15"/>
                  </a:cxn>
                  <a:cxn ang="0">
                    <a:pos x="T17" y="T19"/>
                  </a:cxn>
                </a:cxnLst>
                <a:rect l="0" t="0" r="r" b="b"/>
                <a:pathLst>
                  <a:path w="1980" h="1188">
                    <a:moveTo>
                      <a:pt x="1980" y="0"/>
                    </a:moveTo>
                    <a:lnTo>
                      <a:pt x="0" y="0"/>
                    </a:lnTo>
                    <a:lnTo>
                      <a:pt x="0" y="1188"/>
                    </a:lnTo>
                    <a:lnTo>
                      <a:pt x="1980" y="1188"/>
                    </a:lnTo>
                    <a:lnTo>
                      <a:pt x="1980" y="0"/>
                    </a:lnTo>
                    <a:close/>
                  </a:path>
                </a:pathLst>
              </a:custGeom>
              <a:solidFill>
                <a:srgbClr val="5532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18" name="Group 360"/>
            <p:cNvGrpSpPr>
              <a:grpSpLocks/>
            </p:cNvGrpSpPr>
            <p:nvPr/>
          </p:nvGrpSpPr>
          <p:grpSpPr bwMode="auto">
            <a:xfrm>
              <a:off x="12904" y="4700"/>
              <a:ext cx="2000" cy="20"/>
              <a:chOff x="12904" y="4700"/>
              <a:chExt cx="2000" cy="20"/>
            </a:xfrm>
          </p:grpSpPr>
          <p:sp>
            <p:nvSpPr>
              <p:cNvPr id="462" name="Freeform 361"/>
              <p:cNvSpPr>
                <a:spLocks/>
              </p:cNvSpPr>
              <p:nvPr/>
            </p:nvSpPr>
            <p:spPr bwMode="auto">
              <a:xfrm>
                <a:off x="12904" y="4700"/>
                <a:ext cx="2000" cy="20"/>
              </a:xfrm>
              <a:custGeom>
                <a:avLst/>
                <a:gdLst>
                  <a:gd name="T0" fmla="+- 0 12904 12904"/>
                  <a:gd name="T1" fmla="*/ T0 w 2000"/>
                  <a:gd name="T2" fmla="+- 0 4720 4700"/>
                  <a:gd name="T3" fmla="*/ 4720 h 20"/>
                  <a:gd name="T4" fmla="+- 0 14904 12904"/>
                  <a:gd name="T5" fmla="*/ T4 w 2000"/>
                  <a:gd name="T6" fmla="+- 0 4720 4700"/>
                  <a:gd name="T7" fmla="*/ 4720 h 20"/>
                  <a:gd name="T8" fmla="+- 0 14904 12904"/>
                  <a:gd name="T9" fmla="*/ T8 w 2000"/>
                  <a:gd name="T10" fmla="+- 0 4700 4700"/>
                  <a:gd name="T11" fmla="*/ 4700 h 20"/>
                  <a:gd name="T12" fmla="+- 0 12904 12904"/>
                  <a:gd name="T13" fmla="*/ T12 w 2000"/>
                  <a:gd name="T14" fmla="+- 0 4700 4700"/>
                  <a:gd name="T15" fmla="*/ 4700 h 20"/>
                  <a:gd name="T16" fmla="+- 0 12904 12904"/>
                  <a:gd name="T17" fmla="*/ T16 w 2000"/>
                  <a:gd name="T18" fmla="+- 0 4720 4700"/>
                  <a:gd name="T19" fmla="*/ 4720 h 20"/>
                </a:gdLst>
                <a:ahLst/>
                <a:cxnLst>
                  <a:cxn ang="0">
                    <a:pos x="T1" y="T3"/>
                  </a:cxn>
                  <a:cxn ang="0">
                    <a:pos x="T5" y="T7"/>
                  </a:cxn>
                  <a:cxn ang="0">
                    <a:pos x="T9" y="T11"/>
                  </a:cxn>
                  <a:cxn ang="0">
                    <a:pos x="T13" y="T15"/>
                  </a:cxn>
                  <a:cxn ang="0">
                    <a:pos x="T17" y="T19"/>
                  </a:cxn>
                </a:cxnLst>
                <a:rect l="0" t="0" r="r" b="b"/>
                <a:pathLst>
                  <a:path w="2000" h="20">
                    <a:moveTo>
                      <a:pt x="0" y="20"/>
                    </a:moveTo>
                    <a:lnTo>
                      <a:pt x="2000" y="20"/>
                    </a:lnTo>
                    <a:lnTo>
                      <a:pt x="2000" y="0"/>
                    </a:lnTo>
                    <a:lnTo>
                      <a:pt x="0" y="0"/>
                    </a:lnTo>
                    <a:lnTo>
                      <a:pt x="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19" name="Group 362"/>
            <p:cNvGrpSpPr>
              <a:grpSpLocks/>
            </p:cNvGrpSpPr>
            <p:nvPr/>
          </p:nvGrpSpPr>
          <p:grpSpPr bwMode="auto">
            <a:xfrm>
              <a:off x="12914" y="4720"/>
              <a:ext cx="2" cy="584"/>
              <a:chOff x="12914" y="4720"/>
              <a:chExt cx="2" cy="584"/>
            </a:xfrm>
          </p:grpSpPr>
          <p:sp>
            <p:nvSpPr>
              <p:cNvPr id="461" name="Freeform 363"/>
              <p:cNvSpPr>
                <a:spLocks/>
              </p:cNvSpPr>
              <p:nvPr/>
            </p:nvSpPr>
            <p:spPr bwMode="auto">
              <a:xfrm>
                <a:off x="12914" y="4720"/>
                <a:ext cx="2" cy="584"/>
              </a:xfrm>
              <a:custGeom>
                <a:avLst/>
                <a:gdLst>
                  <a:gd name="T0" fmla="+- 0 5304 4720"/>
                  <a:gd name="T1" fmla="*/ 5304 h 584"/>
                  <a:gd name="T2" fmla="+- 0 4720 4720"/>
                  <a:gd name="T3" fmla="*/ 4720 h 584"/>
                </a:gdLst>
                <a:ahLst/>
                <a:cxnLst>
                  <a:cxn ang="0">
                    <a:pos x="0" y="T1"/>
                  </a:cxn>
                  <a:cxn ang="0">
                    <a:pos x="0" y="T3"/>
                  </a:cxn>
                </a:cxnLst>
                <a:rect l="0" t="0" r="r" b="b"/>
                <a:pathLst>
                  <a:path h="584">
                    <a:moveTo>
                      <a:pt x="0" y="584"/>
                    </a:move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20" name="Group 364"/>
            <p:cNvGrpSpPr>
              <a:grpSpLocks/>
            </p:cNvGrpSpPr>
            <p:nvPr/>
          </p:nvGrpSpPr>
          <p:grpSpPr bwMode="auto">
            <a:xfrm>
              <a:off x="14894" y="4720"/>
              <a:ext cx="2" cy="584"/>
              <a:chOff x="14894" y="4720"/>
              <a:chExt cx="2" cy="584"/>
            </a:xfrm>
          </p:grpSpPr>
          <p:sp>
            <p:nvSpPr>
              <p:cNvPr id="460" name="Freeform 365"/>
              <p:cNvSpPr>
                <a:spLocks/>
              </p:cNvSpPr>
              <p:nvPr/>
            </p:nvSpPr>
            <p:spPr bwMode="auto">
              <a:xfrm>
                <a:off x="14894" y="4720"/>
                <a:ext cx="2" cy="584"/>
              </a:xfrm>
              <a:custGeom>
                <a:avLst/>
                <a:gdLst>
                  <a:gd name="T0" fmla="+- 0 5304 4720"/>
                  <a:gd name="T1" fmla="*/ 5304 h 584"/>
                  <a:gd name="T2" fmla="+- 0 4720 4720"/>
                  <a:gd name="T3" fmla="*/ 4720 h 584"/>
                </a:gdLst>
                <a:ahLst/>
                <a:cxnLst>
                  <a:cxn ang="0">
                    <a:pos x="0" y="T1"/>
                  </a:cxn>
                  <a:cxn ang="0">
                    <a:pos x="0" y="T3"/>
                  </a:cxn>
                </a:cxnLst>
                <a:rect l="0" t="0" r="r" b="b"/>
                <a:pathLst>
                  <a:path h="584">
                    <a:moveTo>
                      <a:pt x="0" y="584"/>
                    </a:move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21" name="Group 366"/>
            <p:cNvGrpSpPr>
              <a:grpSpLocks/>
            </p:cNvGrpSpPr>
            <p:nvPr/>
          </p:nvGrpSpPr>
          <p:grpSpPr bwMode="auto">
            <a:xfrm>
              <a:off x="12914" y="5304"/>
              <a:ext cx="2" cy="584"/>
              <a:chOff x="12914" y="5304"/>
              <a:chExt cx="2" cy="584"/>
            </a:xfrm>
          </p:grpSpPr>
          <p:sp>
            <p:nvSpPr>
              <p:cNvPr id="459" name="Freeform 367"/>
              <p:cNvSpPr>
                <a:spLocks/>
              </p:cNvSpPr>
              <p:nvPr/>
            </p:nvSpPr>
            <p:spPr bwMode="auto">
              <a:xfrm>
                <a:off x="12914" y="5304"/>
                <a:ext cx="2" cy="584"/>
              </a:xfrm>
              <a:custGeom>
                <a:avLst/>
                <a:gdLst>
                  <a:gd name="T0" fmla="+- 0 5888 5304"/>
                  <a:gd name="T1" fmla="*/ 5888 h 584"/>
                  <a:gd name="T2" fmla="+- 0 5304 5304"/>
                  <a:gd name="T3" fmla="*/ 5304 h 584"/>
                </a:gdLst>
                <a:ahLst/>
                <a:cxnLst>
                  <a:cxn ang="0">
                    <a:pos x="0" y="T1"/>
                  </a:cxn>
                  <a:cxn ang="0">
                    <a:pos x="0" y="T3"/>
                  </a:cxn>
                </a:cxnLst>
                <a:rect l="0" t="0" r="r" b="b"/>
                <a:pathLst>
                  <a:path h="584">
                    <a:moveTo>
                      <a:pt x="0" y="584"/>
                    </a:move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22" name="Group 368"/>
            <p:cNvGrpSpPr>
              <a:grpSpLocks/>
            </p:cNvGrpSpPr>
            <p:nvPr/>
          </p:nvGrpSpPr>
          <p:grpSpPr bwMode="auto">
            <a:xfrm>
              <a:off x="14894" y="5304"/>
              <a:ext cx="2" cy="584"/>
              <a:chOff x="14894" y="5304"/>
              <a:chExt cx="2" cy="584"/>
            </a:xfrm>
          </p:grpSpPr>
          <p:sp>
            <p:nvSpPr>
              <p:cNvPr id="458" name="Freeform 369"/>
              <p:cNvSpPr>
                <a:spLocks/>
              </p:cNvSpPr>
              <p:nvPr/>
            </p:nvSpPr>
            <p:spPr bwMode="auto">
              <a:xfrm>
                <a:off x="14894" y="5304"/>
                <a:ext cx="2" cy="584"/>
              </a:xfrm>
              <a:custGeom>
                <a:avLst/>
                <a:gdLst>
                  <a:gd name="T0" fmla="+- 0 5888 5304"/>
                  <a:gd name="T1" fmla="*/ 5888 h 584"/>
                  <a:gd name="T2" fmla="+- 0 5304 5304"/>
                  <a:gd name="T3" fmla="*/ 5304 h 584"/>
                </a:gdLst>
                <a:ahLst/>
                <a:cxnLst>
                  <a:cxn ang="0">
                    <a:pos x="0" y="T1"/>
                  </a:cxn>
                  <a:cxn ang="0">
                    <a:pos x="0" y="T3"/>
                  </a:cxn>
                </a:cxnLst>
                <a:rect l="0" t="0" r="r" b="b"/>
                <a:pathLst>
                  <a:path h="584">
                    <a:moveTo>
                      <a:pt x="0" y="584"/>
                    </a:move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23" name="Group 370"/>
            <p:cNvGrpSpPr>
              <a:grpSpLocks/>
            </p:cNvGrpSpPr>
            <p:nvPr/>
          </p:nvGrpSpPr>
          <p:grpSpPr bwMode="auto">
            <a:xfrm>
              <a:off x="12904" y="5898"/>
              <a:ext cx="2000" cy="2"/>
              <a:chOff x="12904" y="5898"/>
              <a:chExt cx="2000" cy="2"/>
            </a:xfrm>
          </p:grpSpPr>
          <p:sp>
            <p:nvSpPr>
              <p:cNvPr id="457" name="Freeform 371"/>
              <p:cNvSpPr>
                <a:spLocks/>
              </p:cNvSpPr>
              <p:nvPr/>
            </p:nvSpPr>
            <p:spPr bwMode="auto">
              <a:xfrm>
                <a:off x="12904" y="5898"/>
                <a:ext cx="2000" cy="2"/>
              </a:xfrm>
              <a:custGeom>
                <a:avLst/>
                <a:gdLst>
                  <a:gd name="T0" fmla="+- 0 12904 12904"/>
                  <a:gd name="T1" fmla="*/ T0 w 2000"/>
                  <a:gd name="T2" fmla="+- 0 14904 12904"/>
                  <a:gd name="T3" fmla="*/ T2 w 2000"/>
                </a:gdLst>
                <a:ahLst/>
                <a:cxnLst>
                  <a:cxn ang="0">
                    <a:pos x="T1" y="0"/>
                  </a:cxn>
                  <a:cxn ang="0">
                    <a:pos x="T3" y="0"/>
                  </a:cxn>
                </a:cxnLst>
                <a:rect l="0" t="0" r="r" b="b"/>
                <a:pathLst>
                  <a:path w="2000">
                    <a:moveTo>
                      <a:pt x="0" y="0"/>
                    </a:moveTo>
                    <a:lnTo>
                      <a:pt x="200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24" name="Group 372"/>
            <p:cNvGrpSpPr>
              <a:grpSpLocks/>
            </p:cNvGrpSpPr>
            <p:nvPr/>
          </p:nvGrpSpPr>
          <p:grpSpPr bwMode="auto">
            <a:xfrm>
              <a:off x="12914" y="6092"/>
              <a:ext cx="1980" cy="1188"/>
              <a:chOff x="12914" y="6092"/>
              <a:chExt cx="1980" cy="1188"/>
            </a:xfrm>
          </p:grpSpPr>
          <p:sp>
            <p:nvSpPr>
              <p:cNvPr id="456" name="Freeform 373"/>
              <p:cNvSpPr>
                <a:spLocks/>
              </p:cNvSpPr>
              <p:nvPr/>
            </p:nvSpPr>
            <p:spPr bwMode="auto">
              <a:xfrm>
                <a:off x="12914" y="6092"/>
                <a:ext cx="1980" cy="1188"/>
              </a:xfrm>
              <a:custGeom>
                <a:avLst/>
                <a:gdLst>
                  <a:gd name="T0" fmla="+- 0 14894 12914"/>
                  <a:gd name="T1" fmla="*/ T0 w 1980"/>
                  <a:gd name="T2" fmla="+- 0 6092 6092"/>
                  <a:gd name="T3" fmla="*/ 6092 h 1188"/>
                  <a:gd name="T4" fmla="+- 0 12914 12914"/>
                  <a:gd name="T5" fmla="*/ T4 w 1980"/>
                  <a:gd name="T6" fmla="+- 0 6092 6092"/>
                  <a:gd name="T7" fmla="*/ 6092 h 1188"/>
                  <a:gd name="T8" fmla="+- 0 12914 12914"/>
                  <a:gd name="T9" fmla="*/ T8 w 1980"/>
                  <a:gd name="T10" fmla="+- 0 7280 6092"/>
                  <a:gd name="T11" fmla="*/ 7280 h 1188"/>
                  <a:gd name="T12" fmla="+- 0 14894 12914"/>
                  <a:gd name="T13" fmla="*/ T12 w 1980"/>
                  <a:gd name="T14" fmla="+- 0 7280 6092"/>
                  <a:gd name="T15" fmla="*/ 7280 h 1188"/>
                  <a:gd name="T16" fmla="+- 0 14894 12914"/>
                  <a:gd name="T17" fmla="*/ T16 w 1980"/>
                  <a:gd name="T18" fmla="+- 0 6092 6092"/>
                  <a:gd name="T19" fmla="*/ 6092 h 1188"/>
                </a:gdLst>
                <a:ahLst/>
                <a:cxnLst>
                  <a:cxn ang="0">
                    <a:pos x="T1" y="T3"/>
                  </a:cxn>
                  <a:cxn ang="0">
                    <a:pos x="T5" y="T7"/>
                  </a:cxn>
                  <a:cxn ang="0">
                    <a:pos x="T9" y="T11"/>
                  </a:cxn>
                  <a:cxn ang="0">
                    <a:pos x="T13" y="T15"/>
                  </a:cxn>
                  <a:cxn ang="0">
                    <a:pos x="T17" y="T19"/>
                  </a:cxn>
                </a:cxnLst>
                <a:rect l="0" t="0" r="r" b="b"/>
                <a:pathLst>
                  <a:path w="1980" h="1188">
                    <a:moveTo>
                      <a:pt x="1980" y="0"/>
                    </a:moveTo>
                    <a:lnTo>
                      <a:pt x="0" y="0"/>
                    </a:lnTo>
                    <a:lnTo>
                      <a:pt x="0" y="1188"/>
                    </a:lnTo>
                    <a:lnTo>
                      <a:pt x="1980" y="1188"/>
                    </a:lnTo>
                    <a:lnTo>
                      <a:pt x="1980" y="0"/>
                    </a:lnTo>
                    <a:close/>
                  </a:path>
                </a:pathLst>
              </a:custGeom>
              <a:solidFill>
                <a:srgbClr val="5532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25" name="Group 374"/>
            <p:cNvGrpSpPr>
              <a:grpSpLocks/>
            </p:cNvGrpSpPr>
            <p:nvPr/>
          </p:nvGrpSpPr>
          <p:grpSpPr bwMode="auto">
            <a:xfrm>
              <a:off x="12904" y="6082"/>
              <a:ext cx="2000" cy="20"/>
              <a:chOff x="12904" y="6082"/>
              <a:chExt cx="2000" cy="20"/>
            </a:xfrm>
          </p:grpSpPr>
          <p:sp>
            <p:nvSpPr>
              <p:cNvPr id="455" name="Freeform 375"/>
              <p:cNvSpPr>
                <a:spLocks/>
              </p:cNvSpPr>
              <p:nvPr/>
            </p:nvSpPr>
            <p:spPr bwMode="auto">
              <a:xfrm>
                <a:off x="12904" y="6082"/>
                <a:ext cx="2000" cy="20"/>
              </a:xfrm>
              <a:custGeom>
                <a:avLst/>
                <a:gdLst>
                  <a:gd name="T0" fmla="+- 0 12904 12904"/>
                  <a:gd name="T1" fmla="*/ T0 w 2000"/>
                  <a:gd name="T2" fmla="+- 0 6102 6082"/>
                  <a:gd name="T3" fmla="*/ 6102 h 20"/>
                  <a:gd name="T4" fmla="+- 0 14904 12904"/>
                  <a:gd name="T5" fmla="*/ T4 w 2000"/>
                  <a:gd name="T6" fmla="+- 0 6102 6082"/>
                  <a:gd name="T7" fmla="*/ 6102 h 20"/>
                  <a:gd name="T8" fmla="+- 0 14904 12904"/>
                  <a:gd name="T9" fmla="*/ T8 w 2000"/>
                  <a:gd name="T10" fmla="+- 0 6082 6082"/>
                  <a:gd name="T11" fmla="*/ 6082 h 20"/>
                  <a:gd name="T12" fmla="+- 0 12904 12904"/>
                  <a:gd name="T13" fmla="*/ T12 w 2000"/>
                  <a:gd name="T14" fmla="+- 0 6082 6082"/>
                  <a:gd name="T15" fmla="*/ 6082 h 20"/>
                  <a:gd name="T16" fmla="+- 0 12904 12904"/>
                  <a:gd name="T17" fmla="*/ T16 w 2000"/>
                  <a:gd name="T18" fmla="+- 0 6102 6082"/>
                  <a:gd name="T19" fmla="*/ 6102 h 20"/>
                </a:gdLst>
                <a:ahLst/>
                <a:cxnLst>
                  <a:cxn ang="0">
                    <a:pos x="T1" y="T3"/>
                  </a:cxn>
                  <a:cxn ang="0">
                    <a:pos x="T5" y="T7"/>
                  </a:cxn>
                  <a:cxn ang="0">
                    <a:pos x="T9" y="T11"/>
                  </a:cxn>
                  <a:cxn ang="0">
                    <a:pos x="T13" y="T15"/>
                  </a:cxn>
                  <a:cxn ang="0">
                    <a:pos x="T17" y="T19"/>
                  </a:cxn>
                </a:cxnLst>
                <a:rect l="0" t="0" r="r" b="b"/>
                <a:pathLst>
                  <a:path w="2000" h="20">
                    <a:moveTo>
                      <a:pt x="0" y="20"/>
                    </a:moveTo>
                    <a:lnTo>
                      <a:pt x="2000" y="20"/>
                    </a:lnTo>
                    <a:lnTo>
                      <a:pt x="2000" y="0"/>
                    </a:lnTo>
                    <a:lnTo>
                      <a:pt x="0" y="0"/>
                    </a:lnTo>
                    <a:lnTo>
                      <a:pt x="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26" name="Group 376"/>
            <p:cNvGrpSpPr>
              <a:grpSpLocks/>
            </p:cNvGrpSpPr>
            <p:nvPr/>
          </p:nvGrpSpPr>
          <p:grpSpPr bwMode="auto">
            <a:xfrm>
              <a:off x="12914" y="6102"/>
              <a:ext cx="2" cy="584"/>
              <a:chOff x="12914" y="6102"/>
              <a:chExt cx="2" cy="584"/>
            </a:xfrm>
          </p:grpSpPr>
          <p:sp>
            <p:nvSpPr>
              <p:cNvPr id="454" name="Freeform 377"/>
              <p:cNvSpPr>
                <a:spLocks/>
              </p:cNvSpPr>
              <p:nvPr/>
            </p:nvSpPr>
            <p:spPr bwMode="auto">
              <a:xfrm>
                <a:off x="12914" y="6102"/>
                <a:ext cx="2" cy="584"/>
              </a:xfrm>
              <a:custGeom>
                <a:avLst/>
                <a:gdLst>
                  <a:gd name="T0" fmla="+- 0 6686 6102"/>
                  <a:gd name="T1" fmla="*/ 6686 h 584"/>
                  <a:gd name="T2" fmla="+- 0 6102 6102"/>
                  <a:gd name="T3" fmla="*/ 6102 h 584"/>
                </a:gdLst>
                <a:ahLst/>
                <a:cxnLst>
                  <a:cxn ang="0">
                    <a:pos x="0" y="T1"/>
                  </a:cxn>
                  <a:cxn ang="0">
                    <a:pos x="0" y="T3"/>
                  </a:cxn>
                </a:cxnLst>
                <a:rect l="0" t="0" r="r" b="b"/>
                <a:pathLst>
                  <a:path h="584">
                    <a:moveTo>
                      <a:pt x="0" y="584"/>
                    </a:move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27" name="Group 378"/>
            <p:cNvGrpSpPr>
              <a:grpSpLocks/>
            </p:cNvGrpSpPr>
            <p:nvPr/>
          </p:nvGrpSpPr>
          <p:grpSpPr bwMode="auto">
            <a:xfrm>
              <a:off x="14894" y="6102"/>
              <a:ext cx="2" cy="584"/>
              <a:chOff x="14894" y="6102"/>
              <a:chExt cx="2" cy="584"/>
            </a:xfrm>
          </p:grpSpPr>
          <p:sp>
            <p:nvSpPr>
              <p:cNvPr id="453" name="Freeform 379"/>
              <p:cNvSpPr>
                <a:spLocks/>
              </p:cNvSpPr>
              <p:nvPr/>
            </p:nvSpPr>
            <p:spPr bwMode="auto">
              <a:xfrm>
                <a:off x="14894" y="6102"/>
                <a:ext cx="2" cy="584"/>
              </a:xfrm>
              <a:custGeom>
                <a:avLst/>
                <a:gdLst>
                  <a:gd name="T0" fmla="+- 0 6686 6102"/>
                  <a:gd name="T1" fmla="*/ 6686 h 584"/>
                  <a:gd name="T2" fmla="+- 0 6102 6102"/>
                  <a:gd name="T3" fmla="*/ 6102 h 584"/>
                </a:gdLst>
                <a:ahLst/>
                <a:cxnLst>
                  <a:cxn ang="0">
                    <a:pos x="0" y="T1"/>
                  </a:cxn>
                  <a:cxn ang="0">
                    <a:pos x="0" y="T3"/>
                  </a:cxn>
                </a:cxnLst>
                <a:rect l="0" t="0" r="r" b="b"/>
                <a:pathLst>
                  <a:path h="584">
                    <a:moveTo>
                      <a:pt x="0" y="584"/>
                    </a:move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28" name="Group 380"/>
            <p:cNvGrpSpPr>
              <a:grpSpLocks/>
            </p:cNvGrpSpPr>
            <p:nvPr/>
          </p:nvGrpSpPr>
          <p:grpSpPr bwMode="auto">
            <a:xfrm>
              <a:off x="12914" y="6686"/>
              <a:ext cx="2" cy="584"/>
              <a:chOff x="12914" y="6686"/>
              <a:chExt cx="2" cy="584"/>
            </a:xfrm>
          </p:grpSpPr>
          <p:sp>
            <p:nvSpPr>
              <p:cNvPr id="452" name="Freeform 381"/>
              <p:cNvSpPr>
                <a:spLocks/>
              </p:cNvSpPr>
              <p:nvPr/>
            </p:nvSpPr>
            <p:spPr bwMode="auto">
              <a:xfrm>
                <a:off x="12914" y="6686"/>
                <a:ext cx="2" cy="584"/>
              </a:xfrm>
              <a:custGeom>
                <a:avLst/>
                <a:gdLst>
                  <a:gd name="T0" fmla="+- 0 7270 6686"/>
                  <a:gd name="T1" fmla="*/ 7270 h 584"/>
                  <a:gd name="T2" fmla="+- 0 6686 6686"/>
                  <a:gd name="T3" fmla="*/ 6686 h 584"/>
                </a:gdLst>
                <a:ahLst/>
                <a:cxnLst>
                  <a:cxn ang="0">
                    <a:pos x="0" y="T1"/>
                  </a:cxn>
                  <a:cxn ang="0">
                    <a:pos x="0" y="T3"/>
                  </a:cxn>
                </a:cxnLst>
                <a:rect l="0" t="0" r="r" b="b"/>
                <a:pathLst>
                  <a:path h="584">
                    <a:moveTo>
                      <a:pt x="0" y="584"/>
                    </a:move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29" name="Group 382"/>
            <p:cNvGrpSpPr>
              <a:grpSpLocks/>
            </p:cNvGrpSpPr>
            <p:nvPr/>
          </p:nvGrpSpPr>
          <p:grpSpPr bwMode="auto">
            <a:xfrm>
              <a:off x="14894" y="6686"/>
              <a:ext cx="2" cy="584"/>
              <a:chOff x="14894" y="6686"/>
              <a:chExt cx="2" cy="584"/>
            </a:xfrm>
          </p:grpSpPr>
          <p:sp>
            <p:nvSpPr>
              <p:cNvPr id="451" name="Freeform 383"/>
              <p:cNvSpPr>
                <a:spLocks/>
              </p:cNvSpPr>
              <p:nvPr/>
            </p:nvSpPr>
            <p:spPr bwMode="auto">
              <a:xfrm>
                <a:off x="14894" y="6686"/>
                <a:ext cx="2" cy="584"/>
              </a:xfrm>
              <a:custGeom>
                <a:avLst/>
                <a:gdLst>
                  <a:gd name="T0" fmla="+- 0 7270 6686"/>
                  <a:gd name="T1" fmla="*/ 7270 h 584"/>
                  <a:gd name="T2" fmla="+- 0 6686 6686"/>
                  <a:gd name="T3" fmla="*/ 6686 h 584"/>
                </a:gdLst>
                <a:ahLst/>
                <a:cxnLst>
                  <a:cxn ang="0">
                    <a:pos x="0" y="T1"/>
                  </a:cxn>
                  <a:cxn ang="0">
                    <a:pos x="0" y="T3"/>
                  </a:cxn>
                </a:cxnLst>
                <a:rect l="0" t="0" r="r" b="b"/>
                <a:pathLst>
                  <a:path h="584">
                    <a:moveTo>
                      <a:pt x="0" y="584"/>
                    </a:move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30" name="Group 384"/>
            <p:cNvGrpSpPr>
              <a:grpSpLocks/>
            </p:cNvGrpSpPr>
            <p:nvPr/>
          </p:nvGrpSpPr>
          <p:grpSpPr bwMode="auto">
            <a:xfrm>
              <a:off x="12904" y="7280"/>
              <a:ext cx="2000" cy="2"/>
              <a:chOff x="12904" y="7280"/>
              <a:chExt cx="2000" cy="2"/>
            </a:xfrm>
          </p:grpSpPr>
          <p:sp>
            <p:nvSpPr>
              <p:cNvPr id="450" name="Freeform 385"/>
              <p:cNvSpPr>
                <a:spLocks/>
              </p:cNvSpPr>
              <p:nvPr/>
            </p:nvSpPr>
            <p:spPr bwMode="auto">
              <a:xfrm>
                <a:off x="12904" y="7280"/>
                <a:ext cx="2000" cy="2"/>
              </a:xfrm>
              <a:custGeom>
                <a:avLst/>
                <a:gdLst>
                  <a:gd name="T0" fmla="+- 0 12904 12904"/>
                  <a:gd name="T1" fmla="*/ T0 w 2000"/>
                  <a:gd name="T2" fmla="+- 0 14904 12904"/>
                  <a:gd name="T3" fmla="*/ T2 w 2000"/>
                </a:gdLst>
                <a:ahLst/>
                <a:cxnLst>
                  <a:cxn ang="0">
                    <a:pos x="T1" y="0"/>
                  </a:cxn>
                  <a:cxn ang="0">
                    <a:pos x="T3" y="0"/>
                  </a:cxn>
                </a:cxnLst>
                <a:rect l="0" t="0" r="r" b="b"/>
                <a:pathLst>
                  <a:path w="2000">
                    <a:moveTo>
                      <a:pt x="0" y="0"/>
                    </a:moveTo>
                    <a:lnTo>
                      <a:pt x="200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31" name="Group 386"/>
            <p:cNvGrpSpPr>
              <a:grpSpLocks/>
            </p:cNvGrpSpPr>
            <p:nvPr/>
          </p:nvGrpSpPr>
          <p:grpSpPr bwMode="auto">
            <a:xfrm>
              <a:off x="6305" y="6092"/>
              <a:ext cx="1980" cy="1188"/>
              <a:chOff x="6305" y="6092"/>
              <a:chExt cx="1980" cy="1188"/>
            </a:xfrm>
          </p:grpSpPr>
          <p:sp>
            <p:nvSpPr>
              <p:cNvPr id="449" name="Freeform 387"/>
              <p:cNvSpPr>
                <a:spLocks/>
              </p:cNvSpPr>
              <p:nvPr/>
            </p:nvSpPr>
            <p:spPr bwMode="auto">
              <a:xfrm>
                <a:off x="6305" y="6092"/>
                <a:ext cx="1980" cy="1188"/>
              </a:xfrm>
              <a:custGeom>
                <a:avLst/>
                <a:gdLst>
                  <a:gd name="T0" fmla="+- 0 8285 6305"/>
                  <a:gd name="T1" fmla="*/ T0 w 1980"/>
                  <a:gd name="T2" fmla="+- 0 6092 6092"/>
                  <a:gd name="T3" fmla="*/ 6092 h 1188"/>
                  <a:gd name="T4" fmla="+- 0 6305 6305"/>
                  <a:gd name="T5" fmla="*/ T4 w 1980"/>
                  <a:gd name="T6" fmla="+- 0 6092 6092"/>
                  <a:gd name="T7" fmla="*/ 6092 h 1188"/>
                  <a:gd name="T8" fmla="+- 0 6305 6305"/>
                  <a:gd name="T9" fmla="*/ T8 w 1980"/>
                  <a:gd name="T10" fmla="+- 0 7280 6092"/>
                  <a:gd name="T11" fmla="*/ 7280 h 1188"/>
                  <a:gd name="T12" fmla="+- 0 8285 6305"/>
                  <a:gd name="T13" fmla="*/ T12 w 1980"/>
                  <a:gd name="T14" fmla="+- 0 7280 6092"/>
                  <a:gd name="T15" fmla="*/ 7280 h 1188"/>
                  <a:gd name="T16" fmla="+- 0 8285 6305"/>
                  <a:gd name="T17" fmla="*/ T16 w 1980"/>
                  <a:gd name="T18" fmla="+- 0 6092 6092"/>
                  <a:gd name="T19" fmla="*/ 6092 h 1188"/>
                </a:gdLst>
                <a:ahLst/>
                <a:cxnLst>
                  <a:cxn ang="0">
                    <a:pos x="T1" y="T3"/>
                  </a:cxn>
                  <a:cxn ang="0">
                    <a:pos x="T5" y="T7"/>
                  </a:cxn>
                  <a:cxn ang="0">
                    <a:pos x="T9" y="T11"/>
                  </a:cxn>
                  <a:cxn ang="0">
                    <a:pos x="T13" y="T15"/>
                  </a:cxn>
                  <a:cxn ang="0">
                    <a:pos x="T17" y="T19"/>
                  </a:cxn>
                </a:cxnLst>
                <a:rect l="0" t="0" r="r" b="b"/>
                <a:pathLst>
                  <a:path w="1980" h="1188">
                    <a:moveTo>
                      <a:pt x="1980" y="0"/>
                    </a:moveTo>
                    <a:lnTo>
                      <a:pt x="0" y="0"/>
                    </a:lnTo>
                    <a:lnTo>
                      <a:pt x="0" y="1188"/>
                    </a:lnTo>
                    <a:lnTo>
                      <a:pt x="1980" y="1188"/>
                    </a:lnTo>
                    <a:lnTo>
                      <a:pt x="1980" y="0"/>
                    </a:lnTo>
                    <a:close/>
                  </a:path>
                </a:pathLst>
              </a:custGeom>
              <a:solidFill>
                <a:srgbClr val="EAD8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32" name="Group 388"/>
            <p:cNvGrpSpPr>
              <a:grpSpLocks/>
            </p:cNvGrpSpPr>
            <p:nvPr/>
          </p:nvGrpSpPr>
          <p:grpSpPr bwMode="auto">
            <a:xfrm>
              <a:off x="6295" y="6082"/>
              <a:ext cx="2000" cy="20"/>
              <a:chOff x="6295" y="6082"/>
              <a:chExt cx="2000" cy="20"/>
            </a:xfrm>
          </p:grpSpPr>
          <p:sp>
            <p:nvSpPr>
              <p:cNvPr id="448" name="Freeform 389"/>
              <p:cNvSpPr>
                <a:spLocks/>
              </p:cNvSpPr>
              <p:nvPr/>
            </p:nvSpPr>
            <p:spPr bwMode="auto">
              <a:xfrm>
                <a:off x="6295" y="6082"/>
                <a:ext cx="2000" cy="20"/>
              </a:xfrm>
              <a:custGeom>
                <a:avLst/>
                <a:gdLst>
                  <a:gd name="T0" fmla="+- 0 6295 6295"/>
                  <a:gd name="T1" fmla="*/ T0 w 2000"/>
                  <a:gd name="T2" fmla="+- 0 6102 6082"/>
                  <a:gd name="T3" fmla="*/ 6102 h 20"/>
                  <a:gd name="T4" fmla="+- 0 8295 6295"/>
                  <a:gd name="T5" fmla="*/ T4 w 2000"/>
                  <a:gd name="T6" fmla="+- 0 6102 6082"/>
                  <a:gd name="T7" fmla="*/ 6102 h 20"/>
                  <a:gd name="T8" fmla="+- 0 8295 6295"/>
                  <a:gd name="T9" fmla="*/ T8 w 2000"/>
                  <a:gd name="T10" fmla="+- 0 6082 6082"/>
                  <a:gd name="T11" fmla="*/ 6082 h 20"/>
                  <a:gd name="T12" fmla="+- 0 6295 6295"/>
                  <a:gd name="T13" fmla="*/ T12 w 2000"/>
                  <a:gd name="T14" fmla="+- 0 6082 6082"/>
                  <a:gd name="T15" fmla="*/ 6082 h 20"/>
                  <a:gd name="T16" fmla="+- 0 6295 6295"/>
                  <a:gd name="T17" fmla="*/ T16 w 2000"/>
                  <a:gd name="T18" fmla="+- 0 6102 6082"/>
                  <a:gd name="T19" fmla="*/ 6102 h 20"/>
                </a:gdLst>
                <a:ahLst/>
                <a:cxnLst>
                  <a:cxn ang="0">
                    <a:pos x="T1" y="T3"/>
                  </a:cxn>
                  <a:cxn ang="0">
                    <a:pos x="T5" y="T7"/>
                  </a:cxn>
                  <a:cxn ang="0">
                    <a:pos x="T9" y="T11"/>
                  </a:cxn>
                  <a:cxn ang="0">
                    <a:pos x="T13" y="T15"/>
                  </a:cxn>
                  <a:cxn ang="0">
                    <a:pos x="T17" y="T19"/>
                  </a:cxn>
                </a:cxnLst>
                <a:rect l="0" t="0" r="r" b="b"/>
                <a:pathLst>
                  <a:path w="2000" h="20">
                    <a:moveTo>
                      <a:pt x="0" y="20"/>
                    </a:moveTo>
                    <a:lnTo>
                      <a:pt x="2000" y="20"/>
                    </a:lnTo>
                    <a:lnTo>
                      <a:pt x="2000" y="0"/>
                    </a:lnTo>
                    <a:lnTo>
                      <a:pt x="0" y="0"/>
                    </a:lnTo>
                    <a:lnTo>
                      <a:pt x="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33" name="Group 390"/>
            <p:cNvGrpSpPr>
              <a:grpSpLocks/>
            </p:cNvGrpSpPr>
            <p:nvPr/>
          </p:nvGrpSpPr>
          <p:grpSpPr bwMode="auto">
            <a:xfrm>
              <a:off x="6305" y="6102"/>
              <a:ext cx="2" cy="584"/>
              <a:chOff x="6305" y="6102"/>
              <a:chExt cx="2" cy="584"/>
            </a:xfrm>
          </p:grpSpPr>
          <p:sp>
            <p:nvSpPr>
              <p:cNvPr id="447" name="Freeform 391"/>
              <p:cNvSpPr>
                <a:spLocks/>
              </p:cNvSpPr>
              <p:nvPr/>
            </p:nvSpPr>
            <p:spPr bwMode="auto">
              <a:xfrm>
                <a:off x="6305" y="6102"/>
                <a:ext cx="2" cy="584"/>
              </a:xfrm>
              <a:custGeom>
                <a:avLst/>
                <a:gdLst>
                  <a:gd name="T0" fmla="+- 0 6686 6102"/>
                  <a:gd name="T1" fmla="*/ 6686 h 584"/>
                  <a:gd name="T2" fmla="+- 0 6102 6102"/>
                  <a:gd name="T3" fmla="*/ 6102 h 584"/>
                </a:gdLst>
                <a:ahLst/>
                <a:cxnLst>
                  <a:cxn ang="0">
                    <a:pos x="0" y="T1"/>
                  </a:cxn>
                  <a:cxn ang="0">
                    <a:pos x="0" y="T3"/>
                  </a:cxn>
                </a:cxnLst>
                <a:rect l="0" t="0" r="r" b="b"/>
                <a:pathLst>
                  <a:path h="584">
                    <a:moveTo>
                      <a:pt x="0" y="584"/>
                    </a:move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34" name="Group 392"/>
            <p:cNvGrpSpPr>
              <a:grpSpLocks/>
            </p:cNvGrpSpPr>
            <p:nvPr/>
          </p:nvGrpSpPr>
          <p:grpSpPr bwMode="auto">
            <a:xfrm>
              <a:off x="8285" y="6102"/>
              <a:ext cx="2" cy="584"/>
              <a:chOff x="8285" y="6102"/>
              <a:chExt cx="2" cy="584"/>
            </a:xfrm>
          </p:grpSpPr>
          <p:sp>
            <p:nvSpPr>
              <p:cNvPr id="446" name="Freeform 393"/>
              <p:cNvSpPr>
                <a:spLocks/>
              </p:cNvSpPr>
              <p:nvPr/>
            </p:nvSpPr>
            <p:spPr bwMode="auto">
              <a:xfrm>
                <a:off x="8285" y="6102"/>
                <a:ext cx="2" cy="584"/>
              </a:xfrm>
              <a:custGeom>
                <a:avLst/>
                <a:gdLst>
                  <a:gd name="T0" fmla="+- 0 6686 6102"/>
                  <a:gd name="T1" fmla="*/ 6686 h 584"/>
                  <a:gd name="T2" fmla="+- 0 6102 6102"/>
                  <a:gd name="T3" fmla="*/ 6102 h 584"/>
                </a:gdLst>
                <a:ahLst/>
                <a:cxnLst>
                  <a:cxn ang="0">
                    <a:pos x="0" y="T1"/>
                  </a:cxn>
                  <a:cxn ang="0">
                    <a:pos x="0" y="T3"/>
                  </a:cxn>
                </a:cxnLst>
                <a:rect l="0" t="0" r="r" b="b"/>
                <a:pathLst>
                  <a:path h="584">
                    <a:moveTo>
                      <a:pt x="0" y="584"/>
                    </a:move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35" name="Group 394"/>
            <p:cNvGrpSpPr>
              <a:grpSpLocks/>
            </p:cNvGrpSpPr>
            <p:nvPr/>
          </p:nvGrpSpPr>
          <p:grpSpPr bwMode="auto">
            <a:xfrm>
              <a:off x="6305" y="6686"/>
              <a:ext cx="2" cy="584"/>
              <a:chOff x="6305" y="6686"/>
              <a:chExt cx="2" cy="584"/>
            </a:xfrm>
          </p:grpSpPr>
          <p:sp>
            <p:nvSpPr>
              <p:cNvPr id="445" name="Freeform 395"/>
              <p:cNvSpPr>
                <a:spLocks/>
              </p:cNvSpPr>
              <p:nvPr/>
            </p:nvSpPr>
            <p:spPr bwMode="auto">
              <a:xfrm>
                <a:off x="6305" y="6686"/>
                <a:ext cx="2" cy="584"/>
              </a:xfrm>
              <a:custGeom>
                <a:avLst/>
                <a:gdLst>
                  <a:gd name="T0" fmla="+- 0 7270 6686"/>
                  <a:gd name="T1" fmla="*/ 7270 h 584"/>
                  <a:gd name="T2" fmla="+- 0 6686 6686"/>
                  <a:gd name="T3" fmla="*/ 6686 h 584"/>
                </a:gdLst>
                <a:ahLst/>
                <a:cxnLst>
                  <a:cxn ang="0">
                    <a:pos x="0" y="T1"/>
                  </a:cxn>
                  <a:cxn ang="0">
                    <a:pos x="0" y="T3"/>
                  </a:cxn>
                </a:cxnLst>
                <a:rect l="0" t="0" r="r" b="b"/>
                <a:pathLst>
                  <a:path h="584">
                    <a:moveTo>
                      <a:pt x="0" y="584"/>
                    </a:move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36" name="Group 396"/>
            <p:cNvGrpSpPr>
              <a:grpSpLocks/>
            </p:cNvGrpSpPr>
            <p:nvPr/>
          </p:nvGrpSpPr>
          <p:grpSpPr bwMode="auto">
            <a:xfrm>
              <a:off x="8285" y="6686"/>
              <a:ext cx="2" cy="584"/>
              <a:chOff x="8285" y="6686"/>
              <a:chExt cx="2" cy="584"/>
            </a:xfrm>
          </p:grpSpPr>
          <p:sp>
            <p:nvSpPr>
              <p:cNvPr id="444" name="Freeform 397"/>
              <p:cNvSpPr>
                <a:spLocks/>
              </p:cNvSpPr>
              <p:nvPr/>
            </p:nvSpPr>
            <p:spPr bwMode="auto">
              <a:xfrm>
                <a:off x="8285" y="6686"/>
                <a:ext cx="2" cy="584"/>
              </a:xfrm>
              <a:custGeom>
                <a:avLst/>
                <a:gdLst>
                  <a:gd name="T0" fmla="+- 0 7270 6686"/>
                  <a:gd name="T1" fmla="*/ 7270 h 584"/>
                  <a:gd name="T2" fmla="+- 0 6686 6686"/>
                  <a:gd name="T3" fmla="*/ 6686 h 584"/>
                </a:gdLst>
                <a:ahLst/>
                <a:cxnLst>
                  <a:cxn ang="0">
                    <a:pos x="0" y="T1"/>
                  </a:cxn>
                  <a:cxn ang="0">
                    <a:pos x="0" y="T3"/>
                  </a:cxn>
                </a:cxnLst>
                <a:rect l="0" t="0" r="r" b="b"/>
                <a:pathLst>
                  <a:path h="584">
                    <a:moveTo>
                      <a:pt x="0" y="584"/>
                    </a:move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37" name="Group 398"/>
            <p:cNvGrpSpPr>
              <a:grpSpLocks/>
            </p:cNvGrpSpPr>
            <p:nvPr/>
          </p:nvGrpSpPr>
          <p:grpSpPr bwMode="auto">
            <a:xfrm>
              <a:off x="6295" y="7280"/>
              <a:ext cx="2000" cy="2"/>
              <a:chOff x="6295" y="7280"/>
              <a:chExt cx="2000" cy="2"/>
            </a:xfrm>
          </p:grpSpPr>
          <p:sp>
            <p:nvSpPr>
              <p:cNvPr id="443" name="Freeform 399"/>
              <p:cNvSpPr>
                <a:spLocks/>
              </p:cNvSpPr>
              <p:nvPr/>
            </p:nvSpPr>
            <p:spPr bwMode="auto">
              <a:xfrm>
                <a:off x="6295" y="7280"/>
                <a:ext cx="2000" cy="2"/>
              </a:xfrm>
              <a:custGeom>
                <a:avLst/>
                <a:gdLst>
                  <a:gd name="T0" fmla="+- 0 6295 6295"/>
                  <a:gd name="T1" fmla="*/ T0 w 2000"/>
                  <a:gd name="T2" fmla="+- 0 8295 6295"/>
                  <a:gd name="T3" fmla="*/ T2 w 2000"/>
                </a:gdLst>
                <a:ahLst/>
                <a:cxnLst>
                  <a:cxn ang="0">
                    <a:pos x="T1" y="0"/>
                  </a:cxn>
                  <a:cxn ang="0">
                    <a:pos x="T3" y="0"/>
                  </a:cxn>
                </a:cxnLst>
                <a:rect l="0" t="0" r="r" b="b"/>
                <a:pathLst>
                  <a:path w="2000">
                    <a:moveTo>
                      <a:pt x="0" y="0"/>
                    </a:moveTo>
                    <a:lnTo>
                      <a:pt x="200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38" name="Group 400"/>
            <p:cNvGrpSpPr>
              <a:grpSpLocks/>
            </p:cNvGrpSpPr>
            <p:nvPr/>
          </p:nvGrpSpPr>
          <p:grpSpPr bwMode="auto">
            <a:xfrm>
              <a:off x="6305" y="7445"/>
              <a:ext cx="1980" cy="1188"/>
              <a:chOff x="6305" y="7445"/>
              <a:chExt cx="1980" cy="1188"/>
            </a:xfrm>
          </p:grpSpPr>
          <p:sp>
            <p:nvSpPr>
              <p:cNvPr id="442" name="Freeform 401"/>
              <p:cNvSpPr>
                <a:spLocks/>
              </p:cNvSpPr>
              <p:nvPr/>
            </p:nvSpPr>
            <p:spPr bwMode="auto">
              <a:xfrm>
                <a:off x="6305" y="7445"/>
                <a:ext cx="1980" cy="1188"/>
              </a:xfrm>
              <a:custGeom>
                <a:avLst/>
                <a:gdLst>
                  <a:gd name="T0" fmla="+- 0 8285 6305"/>
                  <a:gd name="T1" fmla="*/ T0 w 1980"/>
                  <a:gd name="T2" fmla="+- 0 7445 7445"/>
                  <a:gd name="T3" fmla="*/ 7445 h 1188"/>
                  <a:gd name="T4" fmla="+- 0 6305 6305"/>
                  <a:gd name="T5" fmla="*/ T4 w 1980"/>
                  <a:gd name="T6" fmla="+- 0 7445 7445"/>
                  <a:gd name="T7" fmla="*/ 7445 h 1188"/>
                  <a:gd name="T8" fmla="+- 0 6305 6305"/>
                  <a:gd name="T9" fmla="*/ T8 w 1980"/>
                  <a:gd name="T10" fmla="+- 0 8633 7445"/>
                  <a:gd name="T11" fmla="*/ 8633 h 1188"/>
                  <a:gd name="T12" fmla="+- 0 8285 6305"/>
                  <a:gd name="T13" fmla="*/ T12 w 1980"/>
                  <a:gd name="T14" fmla="+- 0 8633 7445"/>
                  <a:gd name="T15" fmla="*/ 8633 h 1188"/>
                  <a:gd name="T16" fmla="+- 0 8285 6305"/>
                  <a:gd name="T17" fmla="*/ T16 w 1980"/>
                  <a:gd name="T18" fmla="+- 0 7445 7445"/>
                  <a:gd name="T19" fmla="*/ 7445 h 1188"/>
                </a:gdLst>
                <a:ahLst/>
                <a:cxnLst>
                  <a:cxn ang="0">
                    <a:pos x="T1" y="T3"/>
                  </a:cxn>
                  <a:cxn ang="0">
                    <a:pos x="T5" y="T7"/>
                  </a:cxn>
                  <a:cxn ang="0">
                    <a:pos x="T9" y="T11"/>
                  </a:cxn>
                  <a:cxn ang="0">
                    <a:pos x="T13" y="T15"/>
                  </a:cxn>
                  <a:cxn ang="0">
                    <a:pos x="T17" y="T19"/>
                  </a:cxn>
                </a:cxnLst>
                <a:rect l="0" t="0" r="r" b="b"/>
                <a:pathLst>
                  <a:path w="1980" h="1188">
                    <a:moveTo>
                      <a:pt x="1980" y="0"/>
                    </a:moveTo>
                    <a:lnTo>
                      <a:pt x="0" y="0"/>
                    </a:lnTo>
                    <a:lnTo>
                      <a:pt x="0" y="1188"/>
                    </a:lnTo>
                    <a:lnTo>
                      <a:pt x="1980" y="1188"/>
                    </a:lnTo>
                    <a:lnTo>
                      <a:pt x="1980" y="0"/>
                    </a:lnTo>
                    <a:close/>
                  </a:path>
                </a:pathLst>
              </a:custGeom>
              <a:solidFill>
                <a:srgbClr val="EAD8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39" name="Group 402"/>
            <p:cNvGrpSpPr>
              <a:grpSpLocks/>
            </p:cNvGrpSpPr>
            <p:nvPr/>
          </p:nvGrpSpPr>
          <p:grpSpPr bwMode="auto">
            <a:xfrm>
              <a:off x="6295" y="7435"/>
              <a:ext cx="2000" cy="20"/>
              <a:chOff x="6295" y="7435"/>
              <a:chExt cx="2000" cy="20"/>
            </a:xfrm>
          </p:grpSpPr>
          <p:sp>
            <p:nvSpPr>
              <p:cNvPr id="441" name="Freeform 403"/>
              <p:cNvSpPr>
                <a:spLocks/>
              </p:cNvSpPr>
              <p:nvPr/>
            </p:nvSpPr>
            <p:spPr bwMode="auto">
              <a:xfrm>
                <a:off x="6295" y="7435"/>
                <a:ext cx="2000" cy="20"/>
              </a:xfrm>
              <a:custGeom>
                <a:avLst/>
                <a:gdLst>
                  <a:gd name="T0" fmla="+- 0 6295 6295"/>
                  <a:gd name="T1" fmla="*/ T0 w 2000"/>
                  <a:gd name="T2" fmla="+- 0 7455 7435"/>
                  <a:gd name="T3" fmla="*/ 7455 h 20"/>
                  <a:gd name="T4" fmla="+- 0 8295 6295"/>
                  <a:gd name="T5" fmla="*/ T4 w 2000"/>
                  <a:gd name="T6" fmla="+- 0 7455 7435"/>
                  <a:gd name="T7" fmla="*/ 7455 h 20"/>
                  <a:gd name="T8" fmla="+- 0 8295 6295"/>
                  <a:gd name="T9" fmla="*/ T8 w 2000"/>
                  <a:gd name="T10" fmla="+- 0 7435 7435"/>
                  <a:gd name="T11" fmla="*/ 7435 h 20"/>
                  <a:gd name="T12" fmla="+- 0 6295 6295"/>
                  <a:gd name="T13" fmla="*/ T12 w 2000"/>
                  <a:gd name="T14" fmla="+- 0 7435 7435"/>
                  <a:gd name="T15" fmla="*/ 7435 h 20"/>
                  <a:gd name="T16" fmla="+- 0 6295 6295"/>
                  <a:gd name="T17" fmla="*/ T16 w 2000"/>
                  <a:gd name="T18" fmla="+- 0 7455 7435"/>
                  <a:gd name="T19" fmla="*/ 7455 h 20"/>
                </a:gdLst>
                <a:ahLst/>
                <a:cxnLst>
                  <a:cxn ang="0">
                    <a:pos x="T1" y="T3"/>
                  </a:cxn>
                  <a:cxn ang="0">
                    <a:pos x="T5" y="T7"/>
                  </a:cxn>
                  <a:cxn ang="0">
                    <a:pos x="T9" y="T11"/>
                  </a:cxn>
                  <a:cxn ang="0">
                    <a:pos x="T13" y="T15"/>
                  </a:cxn>
                  <a:cxn ang="0">
                    <a:pos x="T17" y="T19"/>
                  </a:cxn>
                </a:cxnLst>
                <a:rect l="0" t="0" r="r" b="b"/>
                <a:pathLst>
                  <a:path w="2000" h="20">
                    <a:moveTo>
                      <a:pt x="0" y="20"/>
                    </a:moveTo>
                    <a:lnTo>
                      <a:pt x="2000" y="20"/>
                    </a:lnTo>
                    <a:lnTo>
                      <a:pt x="2000" y="0"/>
                    </a:lnTo>
                    <a:lnTo>
                      <a:pt x="0" y="0"/>
                    </a:lnTo>
                    <a:lnTo>
                      <a:pt x="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40" name="Group 404"/>
            <p:cNvGrpSpPr>
              <a:grpSpLocks/>
            </p:cNvGrpSpPr>
            <p:nvPr/>
          </p:nvGrpSpPr>
          <p:grpSpPr bwMode="auto">
            <a:xfrm>
              <a:off x="6305" y="7455"/>
              <a:ext cx="2" cy="584"/>
              <a:chOff x="6305" y="7455"/>
              <a:chExt cx="2" cy="584"/>
            </a:xfrm>
          </p:grpSpPr>
          <p:sp>
            <p:nvSpPr>
              <p:cNvPr id="440" name="Freeform 405"/>
              <p:cNvSpPr>
                <a:spLocks/>
              </p:cNvSpPr>
              <p:nvPr/>
            </p:nvSpPr>
            <p:spPr bwMode="auto">
              <a:xfrm>
                <a:off x="6305" y="7455"/>
                <a:ext cx="2" cy="584"/>
              </a:xfrm>
              <a:custGeom>
                <a:avLst/>
                <a:gdLst>
                  <a:gd name="T0" fmla="+- 0 8039 7455"/>
                  <a:gd name="T1" fmla="*/ 8039 h 584"/>
                  <a:gd name="T2" fmla="+- 0 7455 7455"/>
                  <a:gd name="T3" fmla="*/ 7455 h 584"/>
                </a:gdLst>
                <a:ahLst/>
                <a:cxnLst>
                  <a:cxn ang="0">
                    <a:pos x="0" y="T1"/>
                  </a:cxn>
                  <a:cxn ang="0">
                    <a:pos x="0" y="T3"/>
                  </a:cxn>
                </a:cxnLst>
                <a:rect l="0" t="0" r="r" b="b"/>
                <a:pathLst>
                  <a:path h="584">
                    <a:moveTo>
                      <a:pt x="0" y="584"/>
                    </a:move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41" name="Group 406"/>
            <p:cNvGrpSpPr>
              <a:grpSpLocks/>
            </p:cNvGrpSpPr>
            <p:nvPr/>
          </p:nvGrpSpPr>
          <p:grpSpPr bwMode="auto">
            <a:xfrm>
              <a:off x="8285" y="7455"/>
              <a:ext cx="2" cy="584"/>
              <a:chOff x="8285" y="7455"/>
              <a:chExt cx="2" cy="584"/>
            </a:xfrm>
          </p:grpSpPr>
          <p:sp>
            <p:nvSpPr>
              <p:cNvPr id="439" name="Freeform 407"/>
              <p:cNvSpPr>
                <a:spLocks/>
              </p:cNvSpPr>
              <p:nvPr/>
            </p:nvSpPr>
            <p:spPr bwMode="auto">
              <a:xfrm>
                <a:off x="8285" y="7455"/>
                <a:ext cx="2" cy="584"/>
              </a:xfrm>
              <a:custGeom>
                <a:avLst/>
                <a:gdLst>
                  <a:gd name="T0" fmla="+- 0 8039 7455"/>
                  <a:gd name="T1" fmla="*/ 8039 h 584"/>
                  <a:gd name="T2" fmla="+- 0 7455 7455"/>
                  <a:gd name="T3" fmla="*/ 7455 h 584"/>
                </a:gdLst>
                <a:ahLst/>
                <a:cxnLst>
                  <a:cxn ang="0">
                    <a:pos x="0" y="T1"/>
                  </a:cxn>
                  <a:cxn ang="0">
                    <a:pos x="0" y="T3"/>
                  </a:cxn>
                </a:cxnLst>
                <a:rect l="0" t="0" r="r" b="b"/>
                <a:pathLst>
                  <a:path h="584">
                    <a:moveTo>
                      <a:pt x="0" y="584"/>
                    </a:move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42" name="Group 408"/>
            <p:cNvGrpSpPr>
              <a:grpSpLocks/>
            </p:cNvGrpSpPr>
            <p:nvPr/>
          </p:nvGrpSpPr>
          <p:grpSpPr bwMode="auto">
            <a:xfrm>
              <a:off x="6305" y="8039"/>
              <a:ext cx="2" cy="584"/>
              <a:chOff x="6305" y="8039"/>
              <a:chExt cx="2" cy="584"/>
            </a:xfrm>
          </p:grpSpPr>
          <p:sp>
            <p:nvSpPr>
              <p:cNvPr id="438" name="Freeform 409"/>
              <p:cNvSpPr>
                <a:spLocks/>
              </p:cNvSpPr>
              <p:nvPr/>
            </p:nvSpPr>
            <p:spPr bwMode="auto">
              <a:xfrm>
                <a:off x="6305" y="8039"/>
                <a:ext cx="2" cy="584"/>
              </a:xfrm>
              <a:custGeom>
                <a:avLst/>
                <a:gdLst>
                  <a:gd name="T0" fmla="+- 0 8623 8039"/>
                  <a:gd name="T1" fmla="*/ 8623 h 584"/>
                  <a:gd name="T2" fmla="+- 0 8039 8039"/>
                  <a:gd name="T3" fmla="*/ 8039 h 584"/>
                </a:gdLst>
                <a:ahLst/>
                <a:cxnLst>
                  <a:cxn ang="0">
                    <a:pos x="0" y="T1"/>
                  </a:cxn>
                  <a:cxn ang="0">
                    <a:pos x="0" y="T3"/>
                  </a:cxn>
                </a:cxnLst>
                <a:rect l="0" t="0" r="r" b="b"/>
                <a:pathLst>
                  <a:path h="584">
                    <a:moveTo>
                      <a:pt x="0" y="584"/>
                    </a:move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43" name="Group 410"/>
            <p:cNvGrpSpPr>
              <a:grpSpLocks/>
            </p:cNvGrpSpPr>
            <p:nvPr/>
          </p:nvGrpSpPr>
          <p:grpSpPr bwMode="auto">
            <a:xfrm>
              <a:off x="8285" y="8039"/>
              <a:ext cx="2" cy="584"/>
              <a:chOff x="8285" y="8039"/>
              <a:chExt cx="2" cy="584"/>
            </a:xfrm>
          </p:grpSpPr>
          <p:sp>
            <p:nvSpPr>
              <p:cNvPr id="437" name="Freeform 411"/>
              <p:cNvSpPr>
                <a:spLocks/>
              </p:cNvSpPr>
              <p:nvPr/>
            </p:nvSpPr>
            <p:spPr bwMode="auto">
              <a:xfrm>
                <a:off x="8285" y="8039"/>
                <a:ext cx="2" cy="584"/>
              </a:xfrm>
              <a:custGeom>
                <a:avLst/>
                <a:gdLst>
                  <a:gd name="T0" fmla="+- 0 8623 8039"/>
                  <a:gd name="T1" fmla="*/ 8623 h 584"/>
                  <a:gd name="T2" fmla="+- 0 8039 8039"/>
                  <a:gd name="T3" fmla="*/ 8039 h 584"/>
                </a:gdLst>
                <a:ahLst/>
                <a:cxnLst>
                  <a:cxn ang="0">
                    <a:pos x="0" y="T1"/>
                  </a:cxn>
                  <a:cxn ang="0">
                    <a:pos x="0" y="T3"/>
                  </a:cxn>
                </a:cxnLst>
                <a:rect l="0" t="0" r="r" b="b"/>
                <a:pathLst>
                  <a:path h="584">
                    <a:moveTo>
                      <a:pt x="0" y="584"/>
                    </a:move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44" name="Group 412"/>
            <p:cNvGrpSpPr>
              <a:grpSpLocks/>
            </p:cNvGrpSpPr>
            <p:nvPr/>
          </p:nvGrpSpPr>
          <p:grpSpPr bwMode="auto">
            <a:xfrm>
              <a:off x="6295" y="8633"/>
              <a:ext cx="2000" cy="2"/>
              <a:chOff x="6295" y="8633"/>
              <a:chExt cx="2000" cy="2"/>
            </a:xfrm>
          </p:grpSpPr>
          <p:sp>
            <p:nvSpPr>
              <p:cNvPr id="436" name="Freeform 413"/>
              <p:cNvSpPr>
                <a:spLocks/>
              </p:cNvSpPr>
              <p:nvPr/>
            </p:nvSpPr>
            <p:spPr bwMode="auto">
              <a:xfrm>
                <a:off x="6295" y="8633"/>
                <a:ext cx="2000" cy="2"/>
              </a:xfrm>
              <a:custGeom>
                <a:avLst/>
                <a:gdLst>
                  <a:gd name="T0" fmla="+- 0 6295 6295"/>
                  <a:gd name="T1" fmla="*/ T0 w 2000"/>
                  <a:gd name="T2" fmla="+- 0 8295 6295"/>
                  <a:gd name="T3" fmla="*/ T2 w 2000"/>
                </a:gdLst>
                <a:ahLst/>
                <a:cxnLst>
                  <a:cxn ang="0">
                    <a:pos x="T1" y="0"/>
                  </a:cxn>
                  <a:cxn ang="0">
                    <a:pos x="T3" y="0"/>
                  </a:cxn>
                </a:cxnLst>
                <a:rect l="0" t="0" r="r" b="b"/>
                <a:pathLst>
                  <a:path w="2000">
                    <a:moveTo>
                      <a:pt x="0" y="0"/>
                    </a:moveTo>
                    <a:lnTo>
                      <a:pt x="200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45" name="Group 414"/>
            <p:cNvGrpSpPr>
              <a:grpSpLocks/>
            </p:cNvGrpSpPr>
            <p:nvPr/>
          </p:nvGrpSpPr>
          <p:grpSpPr bwMode="auto">
            <a:xfrm>
              <a:off x="8511" y="7445"/>
              <a:ext cx="1980" cy="1188"/>
              <a:chOff x="8511" y="7445"/>
              <a:chExt cx="1980" cy="1188"/>
            </a:xfrm>
          </p:grpSpPr>
          <p:sp>
            <p:nvSpPr>
              <p:cNvPr id="435" name="Freeform 415"/>
              <p:cNvSpPr>
                <a:spLocks/>
              </p:cNvSpPr>
              <p:nvPr/>
            </p:nvSpPr>
            <p:spPr bwMode="auto">
              <a:xfrm>
                <a:off x="8511" y="7445"/>
                <a:ext cx="1980" cy="1188"/>
              </a:xfrm>
              <a:custGeom>
                <a:avLst/>
                <a:gdLst>
                  <a:gd name="T0" fmla="+- 0 10491 8511"/>
                  <a:gd name="T1" fmla="*/ T0 w 1980"/>
                  <a:gd name="T2" fmla="+- 0 7445 7445"/>
                  <a:gd name="T3" fmla="*/ 7445 h 1188"/>
                  <a:gd name="T4" fmla="+- 0 8511 8511"/>
                  <a:gd name="T5" fmla="*/ T4 w 1980"/>
                  <a:gd name="T6" fmla="+- 0 7445 7445"/>
                  <a:gd name="T7" fmla="*/ 7445 h 1188"/>
                  <a:gd name="T8" fmla="+- 0 8511 8511"/>
                  <a:gd name="T9" fmla="*/ T8 w 1980"/>
                  <a:gd name="T10" fmla="+- 0 8633 7445"/>
                  <a:gd name="T11" fmla="*/ 8633 h 1188"/>
                  <a:gd name="T12" fmla="+- 0 10491 8511"/>
                  <a:gd name="T13" fmla="*/ T12 w 1980"/>
                  <a:gd name="T14" fmla="+- 0 8633 7445"/>
                  <a:gd name="T15" fmla="*/ 8633 h 1188"/>
                  <a:gd name="T16" fmla="+- 0 10491 8511"/>
                  <a:gd name="T17" fmla="*/ T16 w 1980"/>
                  <a:gd name="T18" fmla="+- 0 7445 7445"/>
                  <a:gd name="T19" fmla="*/ 7445 h 1188"/>
                </a:gdLst>
                <a:ahLst/>
                <a:cxnLst>
                  <a:cxn ang="0">
                    <a:pos x="T1" y="T3"/>
                  </a:cxn>
                  <a:cxn ang="0">
                    <a:pos x="T5" y="T7"/>
                  </a:cxn>
                  <a:cxn ang="0">
                    <a:pos x="T9" y="T11"/>
                  </a:cxn>
                  <a:cxn ang="0">
                    <a:pos x="T13" y="T15"/>
                  </a:cxn>
                  <a:cxn ang="0">
                    <a:pos x="T17" y="T19"/>
                  </a:cxn>
                </a:cxnLst>
                <a:rect l="0" t="0" r="r" b="b"/>
                <a:pathLst>
                  <a:path w="1980" h="1188">
                    <a:moveTo>
                      <a:pt x="1980" y="0"/>
                    </a:moveTo>
                    <a:lnTo>
                      <a:pt x="0" y="0"/>
                    </a:lnTo>
                    <a:lnTo>
                      <a:pt x="0" y="1188"/>
                    </a:lnTo>
                    <a:lnTo>
                      <a:pt x="1980" y="1188"/>
                    </a:lnTo>
                    <a:lnTo>
                      <a:pt x="1980" y="0"/>
                    </a:lnTo>
                    <a:close/>
                  </a:path>
                </a:pathLst>
              </a:custGeom>
              <a:solidFill>
                <a:srgbClr val="EAD8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46" name="Group 416"/>
            <p:cNvGrpSpPr>
              <a:grpSpLocks/>
            </p:cNvGrpSpPr>
            <p:nvPr/>
          </p:nvGrpSpPr>
          <p:grpSpPr bwMode="auto">
            <a:xfrm>
              <a:off x="8501" y="7435"/>
              <a:ext cx="2000" cy="20"/>
              <a:chOff x="8501" y="7435"/>
              <a:chExt cx="2000" cy="20"/>
            </a:xfrm>
          </p:grpSpPr>
          <p:sp>
            <p:nvSpPr>
              <p:cNvPr id="434" name="Freeform 417"/>
              <p:cNvSpPr>
                <a:spLocks/>
              </p:cNvSpPr>
              <p:nvPr/>
            </p:nvSpPr>
            <p:spPr bwMode="auto">
              <a:xfrm>
                <a:off x="8501" y="7435"/>
                <a:ext cx="2000" cy="20"/>
              </a:xfrm>
              <a:custGeom>
                <a:avLst/>
                <a:gdLst>
                  <a:gd name="T0" fmla="+- 0 8501 8501"/>
                  <a:gd name="T1" fmla="*/ T0 w 2000"/>
                  <a:gd name="T2" fmla="+- 0 7455 7435"/>
                  <a:gd name="T3" fmla="*/ 7455 h 20"/>
                  <a:gd name="T4" fmla="+- 0 10501 8501"/>
                  <a:gd name="T5" fmla="*/ T4 w 2000"/>
                  <a:gd name="T6" fmla="+- 0 7455 7435"/>
                  <a:gd name="T7" fmla="*/ 7455 h 20"/>
                  <a:gd name="T8" fmla="+- 0 10501 8501"/>
                  <a:gd name="T9" fmla="*/ T8 w 2000"/>
                  <a:gd name="T10" fmla="+- 0 7435 7435"/>
                  <a:gd name="T11" fmla="*/ 7435 h 20"/>
                  <a:gd name="T12" fmla="+- 0 8501 8501"/>
                  <a:gd name="T13" fmla="*/ T12 w 2000"/>
                  <a:gd name="T14" fmla="+- 0 7435 7435"/>
                  <a:gd name="T15" fmla="*/ 7435 h 20"/>
                  <a:gd name="T16" fmla="+- 0 8501 8501"/>
                  <a:gd name="T17" fmla="*/ T16 w 2000"/>
                  <a:gd name="T18" fmla="+- 0 7455 7435"/>
                  <a:gd name="T19" fmla="*/ 7455 h 20"/>
                </a:gdLst>
                <a:ahLst/>
                <a:cxnLst>
                  <a:cxn ang="0">
                    <a:pos x="T1" y="T3"/>
                  </a:cxn>
                  <a:cxn ang="0">
                    <a:pos x="T5" y="T7"/>
                  </a:cxn>
                  <a:cxn ang="0">
                    <a:pos x="T9" y="T11"/>
                  </a:cxn>
                  <a:cxn ang="0">
                    <a:pos x="T13" y="T15"/>
                  </a:cxn>
                  <a:cxn ang="0">
                    <a:pos x="T17" y="T19"/>
                  </a:cxn>
                </a:cxnLst>
                <a:rect l="0" t="0" r="r" b="b"/>
                <a:pathLst>
                  <a:path w="2000" h="20">
                    <a:moveTo>
                      <a:pt x="0" y="20"/>
                    </a:moveTo>
                    <a:lnTo>
                      <a:pt x="2000" y="20"/>
                    </a:lnTo>
                    <a:lnTo>
                      <a:pt x="2000" y="0"/>
                    </a:lnTo>
                    <a:lnTo>
                      <a:pt x="0" y="0"/>
                    </a:lnTo>
                    <a:lnTo>
                      <a:pt x="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47" name="Group 418"/>
            <p:cNvGrpSpPr>
              <a:grpSpLocks/>
            </p:cNvGrpSpPr>
            <p:nvPr/>
          </p:nvGrpSpPr>
          <p:grpSpPr bwMode="auto">
            <a:xfrm>
              <a:off x="8511" y="7455"/>
              <a:ext cx="2" cy="584"/>
              <a:chOff x="8511" y="7455"/>
              <a:chExt cx="2" cy="584"/>
            </a:xfrm>
          </p:grpSpPr>
          <p:sp>
            <p:nvSpPr>
              <p:cNvPr id="433" name="Freeform 419"/>
              <p:cNvSpPr>
                <a:spLocks/>
              </p:cNvSpPr>
              <p:nvPr/>
            </p:nvSpPr>
            <p:spPr bwMode="auto">
              <a:xfrm>
                <a:off x="8511" y="7455"/>
                <a:ext cx="2" cy="584"/>
              </a:xfrm>
              <a:custGeom>
                <a:avLst/>
                <a:gdLst>
                  <a:gd name="T0" fmla="+- 0 8039 7455"/>
                  <a:gd name="T1" fmla="*/ 8039 h 584"/>
                  <a:gd name="T2" fmla="+- 0 7455 7455"/>
                  <a:gd name="T3" fmla="*/ 7455 h 584"/>
                </a:gdLst>
                <a:ahLst/>
                <a:cxnLst>
                  <a:cxn ang="0">
                    <a:pos x="0" y="T1"/>
                  </a:cxn>
                  <a:cxn ang="0">
                    <a:pos x="0" y="T3"/>
                  </a:cxn>
                </a:cxnLst>
                <a:rect l="0" t="0" r="r" b="b"/>
                <a:pathLst>
                  <a:path h="584">
                    <a:moveTo>
                      <a:pt x="0" y="584"/>
                    </a:move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48" name="Group 420"/>
            <p:cNvGrpSpPr>
              <a:grpSpLocks/>
            </p:cNvGrpSpPr>
            <p:nvPr/>
          </p:nvGrpSpPr>
          <p:grpSpPr bwMode="auto">
            <a:xfrm>
              <a:off x="10491" y="7455"/>
              <a:ext cx="2" cy="584"/>
              <a:chOff x="10491" y="7455"/>
              <a:chExt cx="2" cy="584"/>
            </a:xfrm>
          </p:grpSpPr>
          <p:sp>
            <p:nvSpPr>
              <p:cNvPr id="432" name="Freeform 421"/>
              <p:cNvSpPr>
                <a:spLocks/>
              </p:cNvSpPr>
              <p:nvPr/>
            </p:nvSpPr>
            <p:spPr bwMode="auto">
              <a:xfrm>
                <a:off x="10491" y="7455"/>
                <a:ext cx="2" cy="584"/>
              </a:xfrm>
              <a:custGeom>
                <a:avLst/>
                <a:gdLst>
                  <a:gd name="T0" fmla="+- 0 8039 7455"/>
                  <a:gd name="T1" fmla="*/ 8039 h 584"/>
                  <a:gd name="T2" fmla="+- 0 7455 7455"/>
                  <a:gd name="T3" fmla="*/ 7455 h 584"/>
                </a:gdLst>
                <a:ahLst/>
                <a:cxnLst>
                  <a:cxn ang="0">
                    <a:pos x="0" y="T1"/>
                  </a:cxn>
                  <a:cxn ang="0">
                    <a:pos x="0" y="T3"/>
                  </a:cxn>
                </a:cxnLst>
                <a:rect l="0" t="0" r="r" b="b"/>
                <a:pathLst>
                  <a:path h="584">
                    <a:moveTo>
                      <a:pt x="0" y="584"/>
                    </a:move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49" name="Group 422"/>
            <p:cNvGrpSpPr>
              <a:grpSpLocks/>
            </p:cNvGrpSpPr>
            <p:nvPr/>
          </p:nvGrpSpPr>
          <p:grpSpPr bwMode="auto">
            <a:xfrm>
              <a:off x="8511" y="8039"/>
              <a:ext cx="2" cy="584"/>
              <a:chOff x="8511" y="8039"/>
              <a:chExt cx="2" cy="584"/>
            </a:xfrm>
          </p:grpSpPr>
          <p:sp>
            <p:nvSpPr>
              <p:cNvPr id="431" name="Freeform 423"/>
              <p:cNvSpPr>
                <a:spLocks/>
              </p:cNvSpPr>
              <p:nvPr/>
            </p:nvSpPr>
            <p:spPr bwMode="auto">
              <a:xfrm>
                <a:off x="8511" y="8039"/>
                <a:ext cx="2" cy="584"/>
              </a:xfrm>
              <a:custGeom>
                <a:avLst/>
                <a:gdLst>
                  <a:gd name="T0" fmla="+- 0 8623 8039"/>
                  <a:gd name="T1" fmla="*/ 8623 h 584"/>
                  <a:gd name="T2" fmla="+- 0 8039 8039"/>
                  <a:gd name="T3" fmla="*/ 8039 h 584"/>
                </a:gdLst>
                <a:ahLst/>
                <a:cxnLst>
                  <a:cxn ang="0">
                    <a:pos x="0" y="T1"/>
                  </a:cxn>
                  <a:cxn ang="0">
                    <a:pos x="0" y="T3"/>
                  </a:cxn>
                </a:cxnLst>
                <a:rect l="0" t="0" r="r" b="b"/>
                <a:pathLst>
                  <a:path h="584">
                    <a:moveTo>
                      <a:pt x="0" y="584"/>
                    </a:move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50" name="Group 424"/>
            <p:cNvGrpSpPr>
              <a:grpSpLocks/>
            </p:cNvGrpSpPr>
            <p:nvPr/>
          </p:nvGrpSpPr>
          <p:grpSpPr bwMode="auto">
            <a:xfrm>
              <a:off x="10491" y="8039"/>
              <a:ext cx="2" cy="584"/>
              <a:chOff x="10491" y="8039"/>
              <a:chExt cx="2" cy="584"/>
            </a:xfrm>
          </p:grpSpPr>
          <p:sp>
            <p:nvSpPr>
              <p:cNvPr id="430" name="Freeform 425"/>
              <p:cNvSpPr>
                <a:spLocks/>
              </p:cNvSpPr>
              <p:nvPr/>
            </p:nvSpPr>
            <p:spPr bwMode="auto">
              <a:xfrm>
                <a:off x="10491" y="8039"/>
                <a:ext cx="2" cy="584"/>
              </a:xfrm>
              <a:custGeom>
                <a:avLst/>
                <a:gdLst>
                  <a:gd name="T0" fmla="+- 0 8623 8039"/>
                  <a:gd name="T1" fmla="*/ 8623 h 584"/>
                  <a:gd name="T2" fmla="+- 0 8039 8039"/>
                  <a:gd name="T3" fmla="*/ 8039 h 584"/>
                </a:gdLst>
                <a:ahLst/>
                <a:cxnLst>
                  <a:cxn ang="0">
                    <a:pos x="0" y="T1"/>
                  </a:cxn>
                  <a:cxn ang="0">
                    <a:pos x="0" y="T3"/>
                  </a:cxn>
                </a:cxnLst>
                <a:rect l="0" t="0" r="r" b="b"/>
                <a:pathLst>
                  <a:path h="584">
                    <a:moveTo>
                      <a:pt x="0" y="584"/>
                    </a:move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51" name="Group 426"/>
            <p:cNvGrpSpPr>
              <a:grpSpLocks/>
            </p:cNvGrpSpPr>
            <p:nvPr/>
          </p:nvGrpSpPr>
          <p:grpSpPr bwMode="auto">
            <a:xfrm>
              <a:off x="8501" y="8633"/>
              <a:ext cx="2000" cy="2"/>
              <a:chOff x="8501" y="8633"/>
              <a:chExt cx="2000" cy="2"/>
            </a:xfrm>
          </p:grpSpPr>
          <p:sp>
            <p:nvSpPr>
              <p:cNvPr id="429" name="Freeform 427"/>
              <p:cNvSpPr>
                <a:spLocks/>
              </p:cNvSpPr>
              <p:nvPr/>
            </p:nvSpPr>
            <p:spPr bwMode="auto">
              <a:xfrm>
                <a:off x="8501" y="8633"/>
                <a:ext cx="2000" cy="2"/>
              </a:xfrm>
              <a:custGeom>
                <a:avLst/>
                <a:gdLst>
                  <a:gd name="T0" fmla="+- 0 8501 8501"/>
                  <a:gd name="T1" fmla="*/ T0 w 2000"/>
                  <a:gd name="T2" fmla="+- 0 10501 8501"/>
                  <a:gd name="T3" fmla="*/ T2 w 2000"/>
                </a:gdLst>
                <a:ahLst/>
                <a:cxnLst>
                  <a:cxn ang="0">
                    <a:pos x="T1" y="0"/>
                  </a:cxn>
                  <a:cxn ang="0">
                    <a:pos x="T3" y="0"/>
                  </a:cxn>
                </a:cxnLst>
                <a:rect l="0" t="0" r="r" b="b"/>
                <a:pathLst>
                  <a:path w="2000">
                    <a:moveTo>
                      <a:pt x="0" y="0"/>
                    </a:moveTo>
                    <a:lnTo>
                      <a:pt x="200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52" name="Group 428"/>
            <p:cNvGrpSpPr>
              <a:grpSpLocks/>
            </p:cNvGrpSpPr>
            <p:nvPr/>
          </p:nvGrpSpPr>
          <p:grpSpPr bwMode="auto">
            <a:xfrm>
              <a:off x="6305" y="3893"/>
              <a:ext cx="2" cy="676"/>
              <a:chOff x="6305" y="3893"/>
              <a:chExt cx="2" cy="676"/>
            </a:xfrm>
          </p:grpSpPr>
          <p:sp>
            <p:nvSpPr>
              <p:cNvPr id="428" name="Freeform 429"/>
              <p:cNvSpPr>
                <a:spLocks/>
              </p:cNvSpPr>
              <p:nvPr/>
            </p:nvSpPr>
            <p:spPr bwMode="auto">
              <a:xfrm>
                <a:off x="6305" y="3893"/>
                <a:ext cx="2" cy="676"/>
              </a:xfrm>
              <a:custGeom>
                <a:avLst/>
                <a:gdLst>
                  <a:gd name="T0" fmla="+- 0 4568 3893"/>
                  <a:gd name="T1" fmla="*/ 4568 h 676"/>
                  <a:gd name="T2" fmla="+- 0 3893 3893"/>
                  <a:gd name="T3" fmla="*/ 3893 h 676"/>
                </a:gdLst>
                <a:ahLst/>
                <a:cxnLst>
                  <a:cxn ang="0">
                    <a:pos x="0" y="T1"/>
                  </a:cxn>
                  <a:cxn ang="0">
                    <a:pos x="0" y="T3"/>
                  </a:cxn>
                </a:cxnLst>
                <a:rect l="0" t="0" r="r" b="b"/>
                <a:pathLst>
                  <a:path h="676">
                    <a:moveTo>
                      <a:pt x="0" y="675"/>
                    </a:moveTo>
                    <a:lnTo>
                      <a:pt x="0" y="0"/>
                    </a:lnTo>
                  </a:path>
                </a:pathLst>
              </a:custGeom>
              <a:noFill/>
              <a:ln w="1397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53" name="Group 430"/>
            <p:cNvGrpSpPr>
              <a:grpSpLocks/>
            </p:cNvGrpSpPr>
            <p:nvPr/>
          </p:nvGrpSpPr>
          <p:grpSpPr bwMode="auto">
            <a:xfrm>
              <a:off x="8285" y="3893"/>
              <a:ext cx="2" cy="676"/>
              <a:chOff x="8285" y="3893"/>
              <a:chExt cx="2" cy="676"/>
            </a:xfrm>
          </p:grpSpPr>
          <p:sp>
            <p:nvSpPr>
              <p:cNvPr id="427" name="Freeform 431"/>
              <p:cNvSpPr>
                <a:spLocks/>
              </p:cNvSpPr>
              <p:nvPr/>
            </p:nvSpPr>
            <p:spPr bwMode="auto">
              <a:xfrm>
                <a:off x="8285" y="3893"/>
                <a:ext cx="2" cy="676"/>
              </a:xfrm>
              <a:custGeom>
                <a:avLst/>
                <a:gdLst>
                  <a:gd name="T0" fmla="+- 0 4568 3893"/>
                  <a:gd name="T1" fmla="*/ 4568 h 676"/>
                  <a:gd name="T2" fmla="+- 0 3893 3893"/>
                  <a:gd name="T3" fmla="*/ 3893 h 676"/>
                </a:gdLst>
                <a:ahLst/>
                <a:cxnLst>
                  <a:cxn ang="0">
                    <a:pos x="0" y="T1"/>
                  </a:cxn>
                  <a:cxn ang="0">
                    <a:pos x="0" y="T3"/>
                  </a:cxn>
                </a:cxnLst>
                <a:rect l="0" t="0" r="r" b="b"/>
                <a:pathLst>
                  <a:path h="676">
                    <a:moveTo>
                      <a:pt x="0" y="675"/>
                    </a:moveTo>
                    <a:lnTo>
                      <a:pt x="0" y="0"/>
                    </a:lnTo>
                  </a:path>
                </a:pathLst>
              </a:custGeom>
              <a:noFill/>
              <a:ln w="1397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54" name="Group 432"/>
            <p:cNvGrpSpPr>
              <a:grpSpLocks/>
            </p:cNvGrpSpPr>
            <p:nvPr/>
          </p:nvGrpSpPr>
          <p:grpSpPr bwMode="auto">
            <a:xfrm>
              <a:off x="8511" y="3893"/>
              <a:ext cx="2" cy="676"/>
              <a:chOff x="8511" y="3893"/>
              <a:chExt cx="2" cy="676"/>
            </a:xfrm>
          </p:grpSpPr>
          <p:sp>
            <p:nvSpPr>
              <p:cNvPr id="426" name="Freeform 433"/>
              <p:cNvSpPr>
                <a:spLocks/>
              </p:cNvSpPr>
              <p:nvPr/>
            </p:nvSpPr>
            <p:spPr bwMode="auto">
              <a:xfrm>
                <a:off x="8511" y="3893"/>
                <a:ext cx="2" cy="676"/>
              </a:xfrm>
              <a:custGeom>
                <a:avLst/>
                <a:gdLst>
                  <a:gd name="T0" fmla="+- 0 4568 3893"/>
                  <a:gd name="T1" fmla="*/ 4568 h 676"/>
                  <a:gd name="T2" fmla="+- 0 3893 3893"/>
                  <a:gd name="T3" fmla="*/ 3893 h 676"/>
                </a:gdLst>
                <a:ahLst/>
                <a:cxnLst>
                  <a:cxn ang="0">
                    <a:pos x="0" y="T1"/>
                  </a:cxn>
                  <a:cxn ang="0">
                    <a:pos x="0" y="T3"/>
                  </a:cxn>
                </a:cxnLst>
                <a:rect l="0" t="0" r="r" b="b"/>
                <a:pathLst>
                  <a:path h="676">
                    <a:moveTo>
                      <a:pt x="0" y="675"/>
                    </a:moveTo>
                    <a:lnTo>
                      <a:pt x="0" y="0"/>
                    </a:lnTo>
                  </a:path>
                </a:pathLst>
              </a:custGeom>
              <a:noFill/>
              <a:ln w="1397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55" name="Group 434"/>
            <p:cNvGrpSpPr>
              <a:grpSpLocks/>
            </p:cNvGrpSpPr>
            <p:nvPr/>
          </p:nvGrpSpPr>
          <p:grpSpPr bwMode="auto">
            <a:xfrm>
              <a:off x="10491" y="3893"/>
              <a:ext cx="2" cy="676"/>
              <a:chOff x="10491" y="3893"/>
              <a:chExt cx="2" cy="676"/>
            </a:xfrm>
          </p:grpSpPr>
          <p:sp>
            <p:nvSpPr>
              <p:cNvPr id="425" name="Freeform 435"/>
              <p:cNvSpPr>
                <a:spLocks/>
              </p:cNvSpPr>
              <p:nvPr/>
            </p:nvSpPr>
            <p:spPr bwMode="auto">
              <a:xfrm>
                <a:off x="10491" y="3893"/>
                <a:ext cx="2" cy="676"/>
              </a:xfrm>
              <a:custGeom>
                <a:avLst/>
                <a:gdLst>
                  <a:gd name="T0" fmla="+- 0 4568 3893"/>
                  <a:gd name="T1" fmla="*/ 4568 h 676"/>
                  <a:gd name="T2" fmla="+- 0 3893 3893"/>
                  <a:gd name="T3" fmla="*/ 3893 h 676"/>
                </a:gdLst>
                <a:ahLst/>
                <a:cxnLst>
                  <a:cxn ang="0">
                    <a:pos x="0" y="T1"/>
                  </a:cxn>
                  <a:cxn ang="0">
                    <a:pos x="0" y="T3"/>
                  </a:cxn>
                </a:cxnLst>
                <a:rect l="0" t="0" r="r" b="b"/>
                <a:pathLst>
                  <a:path h="676">
                    <a:moveTo>
                      <a:pt x="0" y="675"/>
                    </a:moveTo>
                    <a:lnTo>
                      <a:pt x="0" y="0"/>
                    </a:lnTo>
                  </a:path>
                </a:pathLst>
              </a:custGeom>
              <a:noFill/>
              <a:ln w="1397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56" name="Group 436"/>
            <p:cNvGrpSpPr>
              <a:grpSpLocks/>
            </p:cNvGrpSpPr>
            <p:nvPr/>
          </p:nvGrpSpPr>
          <p:grpSpPr bwMode="auto">
            <a:xfrm>
              <a:off x="12914" y="3893"/>
              <a:ext cx="2" cy="676"/>
              <a:chOff x="12914" y="3893"/>
              <a:chExt cx="2" cy="676"/>
            </a:xfrm>
          </p:grpSpPr>
          <p:sp>
            <p:nvSpPr>
              <p:cNvPr id="424" name="Freeform 437"/>
              <p:cNvSpPr>
                <a:spLocks/>
              </p:cNvSpPr>
              <p:nvPr/>
            </p:nvSpPr>
            <p:spPr bwMode="auto">
              <a:xfrm>
                <a:off x="12914" y="3893"/>
                <a:ext cx="2" cy="676"/>
              </a:xfrm>
              <a:custGeom>
                <a:avLst/>
                <a:gdLst>
                  <a:gd name="T0" fmla="+- 0 4568 3893"/>
                  <a:gd name="T1" fmla="*/ 4568 h 676"/>
                  <a:gd name="T2" fmla="+- 0 3893 3893"/>
                  <a:gd name="T3" fmla="*/ 3893 h 676"/>
                </a:gdLst>
                <a:ahLst/>
                <a:cxnLst>
                  <a:cxn ang="0">
                    <a:pos x="0" y="T1"/>
                  </a:cxn>
                  <a:cxn ang="0">
                    <a:pos x="0" y="T3"/>
                  </a:cxn>
                </a:cxnLst>
                <a:rect l="0" t="0" r="r" b="b"/>
                <a:pathLst>
                  <a:path h="676">
                    <a:moveTo>
                      <a:pt x="0" y="675"/>
                    </a:moveTo>
                    <a:lnTo>
                      <a:pt x="0" y="0"/>
                    </a:lnTo>
                  </a:path>
                </a:pathLst>
              </a:custGeom>
              <a:noFill/>
              <a:ln w="1397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57" name="Group 438"/>
            <p:cNvGrpSpPr>
              <a:grpSpLocks/>
            </p:cNvGrpSpPr>
            <p:nvPr/>
          </p:nvGrpSpPr>
          <p:grpSpPr bwMode="auto">
            <a:xfrm>
              <a:off x="14894" y="3893"/>
              <a:ext cx="2" cy="676"/>
              <a:chOff x="14894" y="3893"/>
              <a:chExt cx="2" cy="676"/>
            </a:xfrm>
          </p:grpSpPr>
          <p:sp>
            <p:nvSpPr>
              <p:cNvPr id="423" name="Freeform 439"/>
              <p:cNvSpPr>
                <a:spLocks/>
              </p:cNvSpPr>
              <p:nvPr/>
            </p:nvSpPr>
            <p:spPr bwMode="auto">
              <a:xfrm>
                <a:off x="14894" y="3893"/>
                <a:ext cx="2" cy="676"/>
              </a:xfrm>
              <a:custGeom>
                <a:avLst/>
                <a:gdLst>
                  <a:gd name="T0" fmla="+- 0 4568 3893"/>
                  <a:gd name="T1" fmla="*/ 4568 h 676"/>
                  <a:gd name="T2" fmla="+- 0 3893 3893"/>
                  <a:gd name="T3" fmla="*/ 3893 h 676"/>
                </a:gdLst>
                <a:ahLst/>
                <a:cxnLst>
                  <a:cxn ang="0">
                    <a:pos x="0" y="T1"/>
                  </a:cxn>
                  <a:cxn ang="0">
                    <a:pos x="0" y="T3"/>
                  </a:cxn>
                </a:cxnLst>
                <a:rect l="0" t="0" r="r" b="b"/>
                <a:pathLst>
                  <a:path h="676">
                    <a:moveTo>
                      <a:pt x="0" y="675"/>
                    </a:moveTo>
                    <a:lnTo>
                      <a:pt x="0" y="0"/>
                    </a:lnTo>
                  </a:path>
                </a:pathLst>
              </a:custGeom>
              <a:noFill/>
              <a:ln w="1397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58" name="Group 440"/>
            <p:cNvGrpSpPr>
              <a:grpSpLocks/>
            </p:cNvGrpSpPr>
            <p:nvPr/>
          </p:nvGrpSpPr>
          <p:grpSpPr bwMode="auto">
            <a:xfrm>
              <a:off x="4529" y="4710"/>
              <a:ext cx="1584" cy="2"/>
              <a:chOff x="4529" y="4710"/>
              <a:chExt cx="1584" cy="2"/>
            </a:xfrm>
          </p:grpSpPr>
          <p:sp>
            <p:nvSpPr>
              <p:cNvPr id="422" name="Freeform 441"/>
              <p:cNvSpPr>
                <a:spLocks/>
              </p:cNvSpPr>
              <p:nvPr/>
            </p:nvSpPr>
            <p:spPr bwMode="auto">
              <a:xfrm>
                <a:off x="4529" y="4710"/>
                <a:ext cx="1584" cy="2"/>
              </a:xfrm>
              <a:custGeom>
                <a:avLst/>
                <a:gdLst>
                  <a:gd name="T0" fmla="+- 0 4529 4529"/>
                  <a:gd name="T1" fmla="*/ T0 w 1584"/>
                  <a:gd name="T2" fmla="+- 0 6113 4529"/>
                  <a:gd name="T3" fmla="*/ T2 w 1584"/>
                </a:gdLst>
                <a:ahLst/>
                <a:cxnLst>
                  <a:cxn ang="0">
                    <a:pos x="T1" y="0"/>
                  </a:cxn>
                  <a:cxn ang="0">
                    <a:pos x="T3" y="0"/>
                  </a:cxn>
                </a:cxnLst>
                <a:rect l="0" t="0" r="r" b="b"/>
                <a:pathLst>
                  <a:path w="1584">
                    <a:moveTo>
                      <a:pt x="0" y="0"/>
                    </a:moveTo>
                    <a:lnTo>
                      <a:pt x="1584" y="0"/>
                    </a:lnTo>
                  </a:path>
                </a:pathLst>
              </a:custGeom>
              <a:noFill/>
              <a:ln w="1397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59" name="Group 442"/>
            <p:cNvGrpSpPr>
              <a:grpSpLocks/>
            </p:cNvGrpSpPr>
            <p:nvPr/>
          </p:nvGrpSpPr>
          <p:grpSpPr bwMode="auto">
            <a:xfrm>
              <a:off x="4529" y="5898"/>
              <a:ext cx="1584" cy="2"/>
              <a:chOff x="4529" y="5898"/>
              <a:chExt cx="1584" cy="2"/>
            </a:xfrm>
          </p:grpSpPr>
          <p:sp>
            <p:nvSpPr>
              <p:cNvPr id="421" name="Freeform 443"/>
              <p:cNvSpPr>
                <a:spLocks/>
              </p:cNvSpPr>
              <p:nvPr/>
            </p:nvSpPr>
            <p:spPr bwMode="auto">
              <a:xfrm>
                <a:off x="4529" y="5898"/>
                <a:ext cx="1584" cy="2"/>
              </a:xfrm>
              <a:custGeom>
                <a:avLst/>
                <a:gdLst>
                  <a:gd name="T0" fmla="+- 0 4529 4529"/>
                  <a:gd name="T1" fmla="*/ T0 w 1584"/>
                  <a:gd name="T2" fmla="+- 0 6113 4529"/>
                  <a:gd name="T3" fmla="*/ T2 w 1584"/>
                </a:gdLst>
                <a:ahLst/>
                <a:cxnLst>
                  <a:cxn ang="0">
                    <a:pos x="T1" y="0"/>
                  </a:cxn>
                  <a:cxn ang="0">
                    <a:pos x="T3" y="0"/>
                  </a:cxn>
                </a:cxnLst>
                <a:rect l="0" t="0" r="r" b="b"/>
                <a:pathLst>
                  <a:path w="1584">
                    <a:moveTo>
                      <a:pt x="0" y="0"/>
                    </a:moveTo>
                    <a:lnTo>
                      <a:pt x="1584" y="0"/>
                    </a:lnTo>
                  </a:path>
                </a:pathLst>
              </a:custGeom>
              <a:noFill/>
              <a:ln w="1397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60" name="Group 444"/>
            <p:cNvGrpSpPr>
              <a:grpSpLocks/>
            </p:cNvGrpSpPr>
            <p:nvPr/>
          </p:nvGrpSpPr>
          <p:grpSpPr bwMode="auto">
            <a:xfrm>
              <a:off x="4529" y="6092"/>
              <a:ext cx="1584" cy="2"/>
              <a:chOff x="4529" y="6092"/>
              <a:chExt cx="1584" cy="2"/>
            </a:xfrm>
          </p:grpSpPr>
          <p:sp>
            <p:nvSpPr>
              <p:cNvPr id="420" name="Freeform 445"/>
              <p:cNvSpPr>
                <a:spLocks/>
              </p:cNvSpPr>
              <p:nvPr/>
            </p:nvSpPr>
            <p:spPr bwMode="auto">
              <a:xfrm>
                <a:off x="4529" y="6092"/>
                <a:ext cx="1584" cy="2"/>
              </a:xfrm>
              <a:custGeom>
                <a:avLst/>
                <a:gdLst>
                  <a:gd name="T0" fmla="+- 0 4529 4529"/>
                  <a:gd name="T1" fmla="*/ T0 w 1584"/>
                  <a:gd name="T2" fmla="+- 0 6113 4529"/>
                  <a:gd name="T3" fmla="*/ T2 w 1584"/>
                </a:gdLst>
                <a:ahLst/>
                <a:cxnLst>
                  <a:cxn ang="0">
                    <a:pos x="T1" y="0"/>
                  </a:cxn>
                  <a:cxn ang="0">
                    <a:pos x="T3" y="0"/>
                  </a:cxn>
                </a:cxnLst>
                <a:rect l="0" t="0" r="r" b="b"/>
                <a:pathLst>
                  <a:path w="1584">
                    <a:moveTo>
                      <a:pt x="0" y="0"/>
                    </a:moveTo>
                    <a:lnTo>
                      <a:pt x="1584" y="0"/>
                    </a:lnTo>
                  </a:path>
                </a:pathLst>
              </a:custGeom>
              <a:noFill/>
              <a:ln w="1397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61" name="Group 446"/>
            <p:cNvGrpSpPr>
              <a:grpSpLocks/>
            </p:cNvGrpSpPr>
            <p:nvPr/>
          </p:nvGrpSpPr>
          <p:grpSpPr bwMode="auto">
            <a:xfrm>
              <a:off x="4529" y="7280"/>
              <a:ext cx="1584" cy="2"/>
              <a:chOff x="4529" y="7280"/>
              <a:chExt cx="1584" cy="2"/>
            </a:xfrm>
          </p:grpSpPr>
          <p:sp>
            <p:nvSpPr>
              <p:cNvPr id="419" name="Freeform 447"/>
              <p:cNvSpPr>
                <a:spLocks/>
              </p:cNvSpPr>
              <p:nvPr/>
            </p:nvSpPr>
            <p:spPr bwMode="auto">
              <a:xfrm>
                <a:off x="4529" y="7280"/>
                <a:ext cx="1584" cy="2"/>
              </a:xfrm>
              <a:custGeom>
                <a:avLst/>
                <a:gdLst>
                  <a:gd name="T0" fmla="+- 0 4529 4529"/>
                  <a:gd name="T1" fmla="*/ T0 w 1584"/>
                  <a:gd name="T2" fmla="+- 0 6113 4529"/>
                  <a:gd name="T3" fmla="*/ T2 w 1584"/>
                </a:gdLst>
                <a:ahLst/>
                <a:cxnLst>
                  <a:cxn ang="0">
                    <a:pos x="T1" y="0"/>
                  </a:cxn>
                  <a:cxn ang="0">
                    <a:pos x="T3" y="0"/>
                  </a:cxn>
                </a:cxnLst>
                <a:rect l="0" t="0" r="r" b="b"/>
                <a:pathLst>
                  <a:path w="1584">
                    <a:moveTo>
                      <a:pt x="0" y="0"/>
                    </a:moveTo>
                    <a:lnTo>
                      <a:pt x="1584" y="0"/>
                    </a:lnTo>
                  </a:path>
                </a:pathLst>
              </a:custGeom>
              <a:noFill/>
              <a:ln w="1397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62" name="Group 448"/>
            <p:cNvGrpSpPr>
              <a:grpSpLocks/>
            </p:cNvGrpSpPr>
            <p:nvPr/>
          </p:nvGrpSpPr>
          <p:grpSpPr bwMode="auto">
            <a:xfrm>
              <a:off x="4529" y="7445"/>
              <a:ext cx="1584" cy="2"/>
              <a:chOff x="4529" y="7445"/>
              <a:chExt cx="1584" cy="2"/>
            </a:xfrm>
          </p:grpSpPr>
          <p:sp>
            <p:nvSpPr>
              <p:cNvPr id="418" name="Freeform 449"/>
              <p:cNvSpPr>
                <a:spLocks/>
              </p:cNvSpPr>
              <p:nvPr/>
            </p:nvSpPr>
            <p:spPr bwMode="auto">
              <a:xfrm>
                <a:off x="4529" y="7445"/>
                <a:ext cx="1584" cy="2"/>
              </a:xfrm>
              <a:custGeom>
                <a:avLst/>
                <a:gdLst>
                  <a:gd name="T0" fmla="+- 0 4529 4529"/>
                  <a:gd name="T1" fmla="*/ T0 w 1584"/>
                  <a:gd name="T2" fmla="+- 0 6113 4529"/>
                  <a:gd name="T3" fmla="*/ T2 w 1584"/>
                </a:gdLst>
                <a:ahLst/>
                <a:cxnLst>
                  <a:cxn ang="0">
                    <a:pos x="T1" y="0"/>
                  </a:cxn>
                  <a:cxn ang="0">
                    <a:pos x="T3" y="0"/>
                  </a:cxn>
                </a:cxnLst>
                <a:rect l="0" t="0" r="r" b="b"/>
                <a:pathLst>
                  <a:path w="1584">
                    <a:moveTo>
                      <a:pt x="0" y="0"/>
                    </a:moveTo>
                    <a:lnTo>
                      <a:pt x="1584" y="0"/>
                    </a:lnTo>
                  </a:path>
                </a:pathLst>
              </a:custGeom>
              <a:noFill/>
              <a:ln w="1397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63" name="Group 450"/>
            <p:cNvGrpSpPr>
              <a:grpSpLocks/>
            </p:cNvGrpSpPr>
            <p:nvPr/>
          </p:nvGrpSpPr>
          <p:grpSpPr bwMode="auto">
            <a:xfrm>
              <a:off x="4529" y="8633"/>
              <a:ext cx="1584" cy="2"/>
              <a:chOff x="4529" y="8633"/>
              <a:chExt cx="1584" cy="2"/>
            </a:xfrm>
          </p:grpSpPr>
          <p:sp>
            <p:nvSpPr>
              <p:cNvPr id="417" name="Freeform 451"/>
              <p:cNvSpPr>
                <a:spLocks/>
              </p:cNvSpPr>
              <p:nvPr/>
            </p:nvSpPr>
            <p:spPr bwMode="auto">
              <a:xfrm>
                <a:off x="4529" y="8633"/>
                <a:ext cx="1584" cy="2"/>
              </a:xfrm>
              <a:custGeom>
                <a:avLst/>
                <a:gdLst>
                  <a:gd name="T0" fmla="+- 0 4529 4529"/>
                  <a:gd name="T1" fmla="*/ T0 w 1584"/>
                  <a:gd name="T2" fmla="+- 0 6113 4529"/>
                  <a:gd name="T3" fmla="*/ T2 w 1584"/>
                </a:gdLst>
                <a:ahLst/>
                <a:cxnLst>
                  <a:cxn ang="0">
                    <a:pos x="T1" y="0"/>
                  </a:cxn>
                  <a:cxn ang="0">
                    <a:pos x="T3" y="0"/>
                  </a:cxn>
                </a:cxnLst>
                <a:rect l="0" t="0" r="r" b="b"/>
                <a:pathLst>
                  <a:path w="1584">
                    <a:moveTo>
                      <a:pt x="0" y="0"/>
                    </a:moveTo>
                    <a:lnTo>
                      <a:pt x="1584" y="0"/>
                    </a:lnTo>
                  </a:path>
                </a:pathLst>
              </a:custGeom>
              <a:noFill/>
              <a:ln w="1397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64" name="Group 452"/>
            <p:cNvGrpSpPr>
              <a:grpSpLocks/>
            </p:cNvGrpSpPr>
            <p:nvPr/>
          </p:nvGrpSpPr>
          <p:grpSpPr bwMode="auto">
            <a:xfrm>
              <a:off x="3753" y="4732"/>
              <a:ext cx="2" cy="572"/>
              <a:chOff x="3753" y="4732"/>
              <a:chExt cx="2" cy="572"/>
            </a:xfrm>
          </p:grpSpPr>
          <p:sp>
            <p:nvSpPr>
              <p:cNvPr id="416" name="Freeform 453"/>
              <p:cNvSpPr>
                <a:spLocks/>
              </p:cNvSpPr>
              <p:nvPr/>
            </p:nvSpPr>
            <p:spPr bwMode="auto">
              <a:xfrm>
                <a:off x="3753" y="4732"/>
                <a:ext cx="2" cy="572"/>
              </a:xfrm>
              <a:custGeom>
                <a:avLst/>
                <a:gdLst>
                  <a:gd name="T0" fmla="+- 0 5304 4732"/>
                  <a:gd name="T1" fmla="*/ 5304 h 572"/>
                  <a:gd name="T2" fmla="+- 0 4732 4732"/>
                  <a:gd name="T3" fmla="*/ 4732 h 572"/>
                </a:gdLst>
                <a:ahLst/>
                <a:cxnLst>
                  <a:cxn ang="0">
                    <a:pos x="0" y="T1"/>
                  </a:cxn>
                  <a:cxn ang="0">
                    <a:pos x="0" y="T3"/>
                  </a:cxn>
                </a:cxnLst>
                <a:rect l="0" t="0" r="r" b="b"/>
                <a:pathLst>
                  <a:path h="572">
                    <a:moveTo>
                      <a:pt x="0" y="572"/>
                    </a:moveTo>
                    <a:lnTo>
                      <a:pt x="0" y="0"/>
                    </a:lnTo>
                  </a:path>
                </a:pathLst>
              </a:custGeom>
              <a:noFill/>
              <a:ln w="13970">
                <a:solidFill>
                  <a:srgbClr val="937AB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65" name="Group 454"/>
            <p:cNvGrpSpPr>
              <a:grpSpLocks/>
            </p:cNvGrpSpPr>
            <p:nvPr/>
          </p:nvGrpSpPr>
          <p:grpSpPr bwMode="auto">
            <a:xfrm>
              <a:off x="3753" y="5304"/>
              <a:ext cx="2" cy="594"/>
              <a:chOff x="3753" y="5304"/>
              <a:chExt cx="2" cy="594"/>
            </a:xfrm>
          </p:grpSpPr>
          <p:sp>
            <p:nvSpPr>
              <p:cNvPr id="415" name="Freeform 455"/>
              <p:cNvSpPr>
                <a:spLocks/>
              </p:cNvSpPr>
              <p:nvPr/>
            </p:nvSpPr>
            <p:spPr bwMode="auto">
              <a:xfrm>
                <a:off x="3753" y="5304"/>
                <a:ext cx="2" cy="594"/>
              </a:xfrm>
              <a:custGeom>
                <a:avLst/>
                <a:gdLst>
                  <a:gd name="T0" fmla="+- 0 5898 5304"/>
                  <a:gd name="T1" fmla="*/ 5898 h 594"/>
                  <a:gd name="T2" fmla="+- 0 5304 5304"/>
                  <a:gd name="T3" fmla="*/ 5304 h 594"/>
                </a:gdLst>
                <a:ahLst/>
                <a:cxnLst>
                  <a:cxn ang="0">
                    <a:pos x="0" y="T1"/>
                  </a:cxn>
                  <a:cxn ang="0">
                    <a:pos x="0" y="T3"/>
                  </a:cxn>
                </a:cxnLst>
                <a:rect l="0" t="0" r="r" b="b"/>
                <a:pathLst>
                  <a:path h="594">
                    <a:moveTo>
                      <a:pt x="0" y="594"/>
                    </a:moveTo>
                    <a:lnTo>
                      <a:pt x="0" y="0"/>
                    </a:lnTo>
                  </a:path>
                </a:pathLst>
              </a:custGeom>
              <a:noFill/>
              <a:ln w="13970">
                <a:solidFill>
                  <a:srgbClr val="937AB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66" name="Group 456"/>
            <p:cNvGrpSpPr>
              <a:grpSpLocks/>
            </p:cNvGrpSpPr>
            <p:nvPr/>
          </p:nvGrpSpPr>
          <p:grpSpPr bwMode="auto">
            <a:xfrm>
              <a:off x="3753" y="5898"/>
              <a:ext cx="2" cy="195"/>
              <a:chOff x="3753" y="5898"/>
              <a:chExt cx="2" cy="195"/>
            </a:xfrm>
          </p:grpSpPr>
          <p:sp>
            <p:nvSpPr>
              <p:cNvPr id="414" name="Freeform 457"/>
              <p:cNvSpPr>
                <a:spLocks/>
              </p:cNvSpPr>
              <p:nvPr/>
            </p:nvSpPr>
            <p:spPr bwMode="auto">
              <a:xfrm>
                <a:off x="3753" y="5898"/>
                <a:ext cx="2" cy="195"/>
              </a:xfrm>
              <a:custGeom>
                <a:avLst/>
                <a:gdLst>
                  <a:gd name="T0" fmla="+- 0 6092 5898"/>
                  <a:gd name="T1" fmla="*/ 6092 h 195"/>
                  <a:gd name="T2" fmla="+- 0 5898 5898"/>
                  <a:gd name="T3" fmla="*/ 5898 h 195"/>
                </a:gdLst>
                <a:ahLst/>
                <a:cxnLst>
                  <a:cxn ang="0">
                    <a:pos x="0" y="T1"/>
                  </a:cxn>
                  <a:cxn ang="0">
                    <a:pos x="0" y="T3"/>
                  </a:cxn>
                </a:cxnLst>
                <a:rect l="0" t="0" r="r" b="b"/>
                <a:pathLst>
                  <a:path h="195">
                    <a:moveTo>
                      <a:pt x="0" y="194"/>
                    </a:moveTo>
                    <a:lnTo>
                      <a:pt x="0" y="0"/>
                    </a:lnTo>
                  </a:path>
                </a:pathLst>
              </a:custGeom>
              <a:noFill/>
              <a:ln w="13970">
                <a:solidFill>
                  <a:srgbClr val="937AB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67" name="Group 458"/>
            <p:cNvGrpSpPr>
              <a:grpSpLocks/>
            </p:cNvGrpSpPr>
            <p:nvPr/>
          </p:nvGrpSpPr>
          <p:grpSpPr bwMode="auto">
            <a:xfrm>
              <a:off x="3753" y="6092"/>
              <a:ext cx="2" cy="594"/>
              <a:chOff x="3753" y="6092"/>
              <a:chExt cx="2" cy="594"/>
            </a:xfrm>
          </p:grpSpPr>
          <p:sp>
            <p:nvSpPr>
              <p:cNvPr id="413" name="Freeform 459"/>
              <p:cNvSpPr>
                <a:spLocks/>
              </p:cNvSpPr>
              <p:nvPr/>
            </p:nvSpPr>
            <p:spPr bwMode="auto">
              <a:xfrm>
                <a:off x="3753" y="6092"/>
                <a:ext cx="2" cy="594"/>
              </a:xfrm>
              <a:custGeom>
                <a:avLst/>
                <a:gdLst>
                  <a:gd name="T0" fmla="+- 0 6686 6092"/>
                  <a:gd name="T1" fmla="*/ 6686 h 594"/>
                  <a:gd name="T2" fmla="+- 0 6092 6092"/>
                  <a:gd name="T3" fmla="*/ 6092 h 594"/>
                </a:gdLst>
                <a:ahLst/>
                <a:cxnLst>
                  <a:cxn ang="0">
                    <a:pos x="0" y="T1"/>
                  </a:cxn>
                  <a:cxn ang="0">
                    <a:pos x="0" y="T3"/>
                  </a:cxn>
                </a:cxnLst>
                <a:rect l="0" t="0" r="r" b="b"/>
                <a:pathLst>
                  <a:path h="594">
                    <a:moveTo>
                      <a:pt x="0" y="594"/>
                    </a:moveTo>
                    <a:lnTo>
                      <a:pt x="0" y="0"/>
                    </a:lnTo>
                  </a:path>
                </a:pathLst>
              </a:custGeom>
              <a:noFill/>
              <a:ln w="13970">
                <a:solidFill>
                  <a:srgbClr val="937AB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68" name="Group 460"/>
            <p:cNvGrpSpPr>
              <a:grpSpLocks/>
            </p:cNvGrpSpPr>
            <p:nvPr/>
          </p:nvGrpSpPr>
          <p:grpSpPr bwMode="auto">
            <a:xfrm>
              <a:off x="3753" y="6686"/>
              <a:ext cx="2" cy="594"/>
              <a:chOff x="3753" y="6686"/>
              <a:chExt cx="2" cy="594"/>
            </a:xfrm>
          </p:grpSpPr>
          <p:sp>
            <p:nvSpPr>
              <p:cNvPr id="412" name="Freeform 461"/>
              <p:cNvSpPr>
                <a:spLocks/>
              </p:cNvSpPr>
              <p:nvPr/>
            </p:nvSpPr>
            <p:spPr bwMode="auto">
              <a:xfrm>
                <a:off x="3753" y="6686"/>
                <a:ext cx="2" cy="594"/>
              </a:xfrm>
              <a:custGeom>
                <a:avLst/>
                <a:gdLst>
                  <a:gd name="T0" fmla="+- 0 7280 6686"/>
                  <a:gd name="T1" fmla="*/ 7280 h 594"/>
                  <a:gd name="T2" fmla="+- 0 6686 6686"/>
                  <a:gd name="T3" fmla="*/ 6686 h 594"/>
                </a:gdLst>
                <a:ahLst/>
                <a:cxnLst>
                  <a:cxn ang="0">
                    <a:pos x="0" y="T1"/>
                  </a:cxn>
                  <a:cxn ang="0">
                    <a:pos x="0" y="T3"/>
                  </a:cxn>
                </a:cxnLst>
                <a:rect l="0" t="0" r="r" b="b"/>
                <a:pathLst>
                  <a:path h="594">
                    <a:moveTo>
                      <a:pt x="0" y="594"/>
                    </a:moveTo>
                    <a:lnTo>
                      <a:pt x="0" y="0"/>
                    </a:lnTo>
                  </a:path>
                </a:pathLst>
              </a:custGeom>
              <a:noFill/>
              <a:ln w="13970">
                <a:solidFill>
                  <a:srgbClr val="937AB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69" name="Group 462"/>
            <p:cNvGrpSpPr>
              <a:grpSpLocks/>
            </p:cNvGrpSpPr>
            <p:nvPr/>
          </p:nvGrpSpPr>
          <p:grpSpPr bwMode="auto">
            <a:xfrm>
              <a:off x="3753" y="7280"/>
              <a:ext cx="2" cy="165"/>
              <a:chOff x="3753" y="7280"/>
              <a:chExt cx="2" cy="165"/>
            </a:xfrm>
          </p:grpSpPr>
          <p:sp>
            <p:nvSpPr>
              <p:cNvPr id="411" name="Freeform 463"/>
              <p:cNvSpPr>
                <a:spLocks/>
              </p:cNvSpPr>
              <p:nvPr/>
            </p:nvSpPr>
            <p:spPr bwMode="auto">
              <a:xfrm>
                <a:off x="3753" y="7280"/>
                <a:ext cx="2" cy="165"/>
              </a:xfrm>
              <a:custGeom>
                <a:avLst/>
                <a:gdLst>
                  <a:gd name="T0" fmla="+- 0 7445 7280"/>
                  <a:gd name="T1" fmla="*/ 7445 h 165"/>
                  <a:gd name="T2" fmla="+- 0 7280 7280"/>
                  <a:gd name="T3" fmla="*/ 7280 h 165"/>
                </a:gdLst>
                <a:ahLst/>
                <a:cxnLst>
                  <a:cxn ang="0">
                    <a:pos x="0" y="T1"/>
                  </a:cxn>
                  <a:cxn ang="0">
                    <a:pos x="0" y="T3"/>
                  </a:cxn>
                </a:cxnLst>
                <a:rect l="0" t="0" r="r" b="b"/>
                <a:pathLst>
                  <a:path h="165">
                    <a:moveTo>
                      <a:pt x="0" y="165"/>
                    </a:moveTo>
                    <a:lnTo>
                      <a:pt x="0" y="0"/>
                    </a:lnTo>
                  </a:path>
                </a:pathLst>
              </a:custGeom>
              <a:noFill/>
              <a:ln w="13970">
                <a:solidFill>
                  <a:srgbClr val="937AB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70" name="Group 464"/>
            <p:cNvGrpSpPr>
              <a:grpSpLocks/>
            </p:cNvGrpSpPr>
            <p:nvPr/>
          </p:nvGrpSpPr>
          <p:grpSpPr bwMode="auto">
            <a:xfrm>
              <a:off x="3753" y="7445"/>
              <a:ext cx="2" cy="594"/>
              <a:chOff x="3753" y="7445"/>
              <a:chExt cx="2" cy="594"/>
            </a:xfrm>
          </p:grpSpPr>
          <p:sp>
            <p:nvSpPr>
              <p:cNvPr id="410" name="Freeform 465"/>
              <p:cNvSpPr>
                <a:spLocks/>
              </p:cNvSpPr>
              <p:nvPr/>
            </p:nvSpPr>
            <p:spPr bwMode="auto">
              <a:xfrm>
                <a:off x="3753" y="7445"/>
                <a:ext cx="2" cy="594"/>
              </a:xfrm>
              <a:custGeom>
                <a:avLst/>
                <a:gdLst>
                  <a:gd name="T0" fmla="+- 0 8039 7445"/>
                  <a:gd name="T1" fmla="*/ 8039 h 594"/>
                  <a:gd name="T2" fmla="+- 0 7445 7445"/>
                  <a:gd name="T3" fmla="*/ 7445 h 594"/>
                </a:gdLst>
                <a:ahLst/>
                <a:cxnLst>
                  <a:cxn ang="0">
                    <a:pos x="0" y="T1"/>
                  </a:cxn>
                  <a:cxn ang="0">
                    <a:pos x="0" y="T3"/>
                  </a:cxn>
                </a:cxnLst>
                <a:rect l="0" t="0" r="r" b="b"/>
                <a:pathLst>
                  <a:path h="594">
                    <a:moveTo>
                      <a:pt x="0" y="594"/>
                    </a:moveTo>
                    <a:lnTo>
                      <a:pt x="0" y="0"/>
                    </a:lnTo>
                  </a:path>
                </a:pathLst>
              </a:custGeom>
              <a:noFill/>
              <a:ln w="13970">
                <a:solidFill>
                  <a:srgbClr val="937AB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71" name="Group 466"/>
            <p:cNvGrpSpPr>
              <a:grpSpLocks/>
            </p:cNvGrpSpPr>
            <p:nvPr/>
          </p:nvGrpSpPr>
          <p:grpSpPr bwMode="auto">
            <a:xfrm>
              <a:off x="3753" y="8039"/>
              <a:ext cx="2" cy="583"/>
              <a:chOff x="3753" y="8039"/>
              <a:chExt cx="2" cy="583"/>
            </a:xfrm>
          </p:grpSpPr>
          <p:sp>
            <p:nvSpPr>
              <p:cNvPr id="409" name="Freeform 467"/>
              <p:cNvSpPr>
                <a:spLocks/>
              </p:cNvSpPr>
              <p:nvPr/>
            </p:nvSpPr>
            <p:spPr bwMode="auto">
              <a:xfrm>
                <a:off x="3753" y="8039"/>
                <a:ext cx="2" cy="583"/>
              </a:xfrm>
              <a:custGeom>
                <a:avLst/>
                <a:gdLst>
                  <a:gd name="T0" fmla="+- 0 8622 8039"/>
                  <a:gd name="T1" fmla="*/ 8622 h 583"/>
                  <a:gd name="T2" fmla="+- 0 8039 8039"/>
                  <a:gd name="T3" fmla="*/ 8039 h 583"/>
                </a:gdLst>
                <a:ahLst/>
                <a:cxnLst>
                  <a:cxn ang="0">
                    <a:pos x="0" y="T1"/>
                  </a:cxn>
                  <a:cxn ang="0">
                    <a:pos x="0" y="T3"/>
                  </a:cxn>
                </a:cxnLst>
                <a:rect l="0" t="0" r="r" b="b"/>
                <a:pathLst>
                  <a:path h="583">
                    <a:moveTo>
                      <a:pt x="0" y="583"/>
                    </a:moveTo>
                    <a:lnTo>
                      <a:pt x="0" y="0"/>
                    </a:lnTo>
                  </a:path>
                </a:pathLst>
              </a:custGeom>
              <a:noFill/>
              <a:ln w="13970">
                <a:solidFill>
                  <a:srgbClr val="937AB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72" name="Group 468"/>
            <p:cNvGrpSpPr>
              <a:grpSpLocks/>
            </p:cNvGrpSpPr>
            <p:nvPr/>
          </p:nvGrpSpPr>
          <p:grpSpPr bwMode="auto">
            <a:xfrm>
              <a:off x="3742" y="4710"/>
              <a:ext cx="616" cy="2"/>
              <a:chOff x="3742" y="4710"/>
              <a:chExt cx="616" cy="2"/>
            </a:xfrm>
          </p:grpSpPr>
          <p:sp>
            <p:nvSpPr>
              <p:cNvPr id="408" name="Freeform 469"/>
              <p:cNvSpPr>
                <a:spLocks/>
              </p:cNvSpPr>
              <p:nvPr/>
            </p:nvSpPr>
            <p:spPr bwMode="auto">
              <a:xfrm>
                <a:off x="3742" y="4710"/>
                <a:ext cx="616" cy="2"/>
              </a:xfrm>
              <a:custGeom>
                <a:avLst/>
                <a:gdLst>
                  <a:gd name="T0" fmla="+- 0 3742 3742"/>
                  <a:gd name="T1" fmla="*/ T0 w 616"/>
                  <a:gd name="T2" fmla="+- 0 4358 3742"/>
                  <a:gd name="T3" fmla="*/ T2 w 616"/>
                </a:gdLst>
                <a:ahLst/>
                <a:cxnLst>
                  <a:cxn ang="0">
                    <a:pos x="T1" y="0"/>
                  </a:cxn>
                  <a:cxn ang="0">
                    <a:pos x="T3" y="0"/>
                  </a:cxn>
                </a:cxnLst>
                <a:rect l="0" t="0" r="r" b="b"/>
                <a:pathLst>
                  <a:path w="616">
                    <a:moveTo>
                      <a:pt x="0" y="0"/>
                    </a:moveTo>
                    <a:lnTo>
                      <a:pt x="616" y="0"/>
                    </a:lnTo>
                  </a:path>
                </a:pathLst>
              </a:custGeom>
              <a:noFill/>
              <a:ln w="27940">
                <a:solidFill>
                  <a:srgbClr val="937AB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73" name="Group 470"/>
            <p:cNvGrpSpPr>
              <a:grpSpLocks/>
            </p:cNvGrpSpPr>
            <p:nvPr/>
          </p:nvGrpSpPr>
          <p:grpSpPr bwMode="auto">
            <a:xfrm>
              <a:off x="4347" y="4732"/>
              <a:ext cx="2" cy="572"/>
              <a:chOff x="4347" y="4732"/>
              <a:chExt cx="2" cy="572"/>
            </a:xfrm>
          </p:grpSpPr>
          <p:sp>
            <p:nvSpPr>
              <p:cNvPr id="407" name="Freeform 471"/>
              <p:cNvSpPr>
                <a:spLocks/>
              </p:cNvSpPr>
              <p:nvPr/>
            </p:nvSpPr>
            <p:spPr bwMode="auto">
              <a:xfrm>
                <a:off x="4347" y="4732"/>
                <a:ext cx="2" cy="572"/>
              </a:xfrm>
              <a:custGeom>
                <a:avLst/>
                <a:gdLst>
                  <a:gd name="T0" fmla="+- 0 5304 4732"/>
                  <a:gd name="T1" fmla="*/ 5304 h 572"/>
                  <a:gd name="T2" fmla="+- 0 4732 4732"/>
                  <a:gd name="T3" fmla="*/ 4732 h 572"/>
                </a:gdLst>
                <a:ahLst/>
                <a:cxnLst>
                  <a:cxn ang="0">
                    <a:pos x="0" y="T1"/>
                  </a:cxn>
                  <a:cxn ang="0">
                    <a:pos x="0" y="T3"/>
                  </a:cxn>
                </a:cxnLst>
                <a:rect l="0" t="0" r="r" b="b"/>
                <a:pathLst>
                  <a:path h="572">
                    <a:moveTo>
                      <a:pt x="0" y="572"/>
                    </a:moveTo>
                    <a:lnTo>
                      <a:pt x="0" y="0"/>
                    </a:lnTo>
                  </a:path>
                </a:pathLst>
              </a:custGeom>
              <a:noFill/>
              <a:ln w="13970">
                <a:solidFill>
                  <a:srgbClr val="937AB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74" name="Group 472"/>
            <p:cNvGrpSpPr>
              <a:grpSpLocks/>
            </p:cNvGrpSpPr>
            <p:nvPr/>
          </p:nvGrpSpPr>
          <p:grpSpPr bwMode="auto">
            <a:xfrm>
              <a:off x="4347" y="5304"/>
              <a:ext cx="2" cy="594"/>
              <a:chOff x="4347" y="5304"/>
              <a:chExt cx="2" cy="594"/>
            </a:xfrm>
          </p:grpSpPr>
          <p:sp>
            <p:nvSpPr>
              <p:cNvPr id="406" name="Freeform 473"/>
              <p:cNvSpPr>
                <a:spLocks/>
              </p:cNvSpPr>
              <p:nvPr/>
            </p:nvSpPr>
            <p:spPr bwMode="auto">
              <a:xfrm>
                <a:off x="4347" y="5304"/>
                <a:ext cx="2" cy="594"/>
              </a:xfrm>
              <a:custGeom>
                <a:avLst/>
                <a:gdLst>
                  <a:gd name="T0" fmla="+- 0 5898 5304"/>
                  <a:gd name="T1" fmla="*/ 5898 h 594"/>
                  <a:gd name="T2" fmla="+- 0 5304 5304"/>
                  <a:gd name="T3" fmla="*/ 5304 h 594"/>
                </a:gdLst>
                <a:ahLst/>
                <a:cxnLst>
                  <a:cxn ang="0">
                    <a:pos x="0" y="T1"/>
                  </a:cxn>
                  <a:cxn ang="0">
                    <a:pos x="0" y="T3"/>
                  </a:cxn>
                </a:cxnLst>
                <a:rect l="0" t="0" r="r" b="b"/>
                <a:pathLst>
                  <a:path h="594">
                    <a:moveTo>
                      <a:pt x="0" y="594"/>
                    </a:moveTo>
                    <a:lnTo>
                      <a:pt x="0" y="0"/>
                    </a:lnTo>
                  </a:path>
                </a:pathLst>
              </a:custGeom>
              <a:noFill/>
              <a:ln w="13970">
                <a:solidFill>
                  <a:srgbClr val="937AB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75" name="Group 474"/>
            <p:cNvGrpSpPr>
              <a:grpSpLocks/>
            </p:cNvGrpSpPr>
            <p:nvPr/>
          </p:nvGrpSpPr>
          <p:grpSpPr bwMode="auto">
            <a:xfrm>
              <a:off x="4347" y="5898"/>
              <a:ext cx="2" cy="195"/>
              <a:chOff x="4347" y="5898"/>
              <a:chExt cx="2" cy="195"/>
            </a:xfrm>
          </p:grpSpPr>
          <p:sp>
            <p:nvSpPr>
              <p:cNvPr id="405" name="Freeform 475"/>
              <p:cNvSpPr>
                <a:spLocks/>
              </p:cNvSpPr>
              <p:nvPr/>
            </p:nvSpPr>
            <p:spPr bwMode="auto">
              <a:xfrm>
                <a:off x="4347" y="5898"/>
                <a:ext cx="2" cy="195"/>
              </a:xfrm>
              <a:custGeom>
                <a:avLst/>
                <a:gdLst>
                  <a:gd name="T0" fmla="+- 0 6092 5898"/>
                  <a:gd name="T1" fmla="*/ 6092 h 195"/>
                  <a:gd name="T2" fmla="+- 0 5898 5898"/>
                  <a:gd name="T3" fmla="*/ 5898 h 195"/>
                </a:gdLst>
                <a:ahLst/>
                <a:cxnLst>
                  <a:cxn ang="0">
                    <a:pos x="0" y="T1"/>
                  </a:cxn>
                  <a:cxn ang="0">
                    <a:pos x="0" y="T3"/>
                  </a:cxn>
                </a:cxnLst>
                <a:rect l="0" t="0" r="r" b="b"/>
                <a:pathLst>
                  <a:path h="195">
                    <a:moveTo>
                      <a:pt x="0" y="194"/>
                    </a:moveTo>
                    <a:lnTo>
                      <a:pt x="0" y="0"/>
                    </a:lnTo>
                  </a:path>
                </a:pathLst>
              </a:custGeom>
              <a:noFill/>
              <a:ln w="13970">
                <a:solidFill>
                  <a:srgbClr val="937AB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76" name="Group 476"/>
            <p:cNvGrpSpPr>
              <a:grpSpLocks/>
            </p:cNvGrpSpPr>
            <p:nvPr/>
          </p:nvGrpSpPr>
          <p:grpSpPr bwMode="auto">
            <a:xfrm>
              <a:off x="4347" y="6092"/>
              <a:ext cx="2" cy="594"/>
              <a:chOff x="4347" y="6092"/>
              <a:chExt cx="2" cy="594"/>
            </a:xfrm>
          </p:grpSpPr>
          <p:sp>
            <p:nvSpPr>
              <p:cNvPr id="404" name="Freeform 477"/>
              <p:cNvSpPr>
                <a:spLocks/>
              </p:cNvSpPr>
              <p:nvPr/>
            </p:nvSpPr>
            <p:spPr bwMode="auto">
              <a:xfrm>
                <a:off x="4347" y="6092"/>
                <a:ext cx="2" cy="594"/>
              </a:xfrm>
              <a:custGeom>
                <a:avLst/>
                <a:gdLst>
                  <a:gd name="T0" fmla="+- 0 6686 6092"/>
                  <a:gd name="T1" fmla="*/ 6686 h 594"/>
                  <a:gd name="T2" fmla="+- 0 6092 6092"/>
                  <a:gd name="T3" fmla="*/ 6092 h 594"/>
                </a:gdLst>
                <a:ahLst/>
                <a:cxnLst>
                  <a:cxn ang="0">
                    <a:pos x="0" y="T1"/>
                  </a:cxn>
                  <a:cxn ang="0">
                    <a:pos x="0" y="T3"/>
                  </a:cxn>
                </a:cxnLst>
                <a:rect l="0" t="0" r="r" b="b"/>
                <a:pathLst>
                  <a:path h="594">
                    <a:moveTo>
                      <a:pt x="0" y="594"/>
                    </a:moveTo>
                    <a:lnTo>
                      <a:pt x="0" y="0"/>
                    </a:lnTo>
                  </a:path>
                </a:pathLst>
              </a:custGeom>
              <a:noFill/>
              <a:ln w="13970">
                <a:solidFill>
                  <a:srgbClr val="937AB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77" name="Group 478"/>
            <p:cNvGrpSpPr>
              <a:grpSpLocks/>
            </p:cNvGrpSpPr>
            <p:nvPr/>
          </p:nvGrpSpPr>
          <p:grpSpPr bwMode="auto">
            <a:xfrm>
              <a:off x="4347" y="6686"/>
              <a:ext cx="2" cy="594"/>
              <a:chOff x="4347" y="6686"/>
              <a:chExt cx="2" cy="594"/>
            </a:xfrm>
          </p:grpSpPr>
          <p:sp>
            <p:nvSpPr>
              <p:cNvPr id="403" name="Freeform 479"/>
              <p:cNvSpPr>
                <a:spLocks/>
              </p:cNvSpPr>
              <p:nvPr/>
            </p:nvSpPr>
            <p:spPr bwMode="auto">
              <a:xfrm>
                <a:off x="4347" y="6686"/>
                <a:ext cx="2" cy="594"/>
              </a:xfrm>
              <a:custGeom>
                <a:avLst/>
                <a:gdLst>
                  <a:gd name="T0" fmla="+- 0 7280 6686"/>
                  <a:gd name="T1" fmla="*/ 7280 h 594"/>
                  <a:gd name="T2" fmla="+- 0 6686 6686"/>
                  <a:gd name="T3" fmla="*/ 6686 h 594"/>
                </a:gdLst>
                <a:ahLst/>
                <a:cxnLst>
                  <a:cxn ang="0">
                    <a:pos x="0" y="T1"/>
                  </a:cxn>
                  <a:cxn ang="0">
                    <a:pos x="0" y="T3"/>
                  </a:cxn>
                </a:cxnLst>
                <a:rect l="0" t="0" r="r" b="b"/>
                <a:pathLst>
                  <a:path h="594">
                    <a:moveTo>
                      <a:pt x="0" y="594"/>
                    </a:moveTo>
                    <a:lnTo>
                      <a:pt x="0" y="0"/>
                    </a:lnTo>
                  </a:path>
                </a:pathLst>
              </a:custGeom>
              <a:noFill/>
              <a:ln w="13970">
                <a:solidFill>
                  <a:srgbClr val="937AB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78" name="Group 480"/>
            <p:cNvGrpSpPr>
              <a:grpSpLocks/>
            </p:cNvGrpSpPr>
            <p:nvPr/>
          </p:nvGrpSpPr>
          <p:grpSpPr bwMode="auto">
            <a:xfrm>
              <a:off x="4347" y="7280"/>
              <a:ext cx="2" cy="165"/>
              <a:chOff x="4347" y="7280"/>
              <a:chExt cx="2" cy="165"/>
            </a:xfrm>
          </p:grpSpPr>
          <p:sp>
            <p:nvSpPr>
              <p:cNvPr id="402" name="Freeform 481"/>
              <p:cNvSpPr>
                <a:spLocks/>
              </p:cNvSpPr>
              <p:nvPr/>
            </p:nvSpPr>
            <p:spPr bwMode="auto">
              <a:xfrm>
                <a:off x="4347" y="7280"/>
                <a:ext cx="2" cy="165"/>
              </a:xfrm>
              <a:custGeom>
                <a:avLst/>
                <a:gdLst>
                  <a:gd name="T0" fmla="+- 0 7445 7280"/>
                  <a:gd name="T1" fmla="*/ 7445 h 165"/>
                  <a:gd name="T2" fmla="+- 0 7280 7280"/>
                  <a:gd name="T3" fmla="*/ 7280 h 165"/>
                </a:gdLst>
                <a:ahLst/>
                <a:cxnLst>
                  <a:cxn ang="0">
                    <a:pos x="0" y="T1"/>
                  </a:cxn>
                  <a:cxn ang="0">
                    <a:pos x="0" y="T3"/>
                  </a:cxn>
                </a:cxnLst>
                <a:rect l="0" t="0" r="r" b="b"/>
                <a:pathLst>
                  <a:path h="165">
                    <a:moveTo>
                      <a:pt x="0" y="165"/>
                    </a:moveTo>
                    <a:lnTo>
                      <a:pt x="0" y="0"/>
                    </a:lnTo>
                  </a:path>
                </a:pathLst>
              </a:custGeom>
              <a:noFill/>
              <a:ln w="13970">
                <a:solidFill>
                  <a:srgbClr val="937AB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79" name="Group 482"/>
            <p:cNvGrpSpPr>
              <a:grpSpLocks/>
            </p:cNvGrpSpPr>
            <p:nvPr/>
          </p:nvGrpSpPr>
          <p:grpSpPr bwMode="auto">
            <a:xfrm>
              <a:off x="4347" y="7445"/>
              <a:ext cx="2" cy="594"/>
              <a:chOff x="4347" y="7445"/>
              <a:chExt cx="2" cy="594"/>
            </a:xfrm>
          </p:grpSpPr>
          <p:sp>
            <p:nvSpPr>
              <p:cNvPr id="401" name="Freeform 483"/>
              <p:cNvSpPr>
                <a:spLocks/>
              </p:cNvSpPr>
              <p:nvPr/>
            </p:nvSpPr>
            <p:spPr bwMode="auto">
              <a:xfrm>
                <a:off x="4347" y="7445"/>
                <a:ext cx="2" cy="594"/>
              </a:xfrm>
              <a:custGeom>
                <a:avLst/>
                <a:gdLst>
                  <a:gd name="T0" fmla="+- 0 8039 7445"/>
                  <a:gd name="T1" fmla="*/ 8039 h 594"/>
                  <a:gd name="T2" fmla="+- 0 7445 7445"/>
                  <a:gd name="T3" fmla="*/ 7445 h 594"/>
                </a:gdLst>
                <a:ahLst/>
                <a:cxnLst>
                  <a:cxn ang="0">
                    <a:pos x="0" y="T1"/>
                  </a:cxn>
                  <a:cxn ang="0">
                    <a:pos x="0" y="T3"/>
                  </a:cxn>
                </a:cxnLst>
                <a:rect l="0" t="0" r="r" b="b"/>
                <a:pathLst>
                  <a:path h="594">
                    <a:moveTo>
                      <a:pt x="0" y="594"/>
                    </a:moveTo>
                    <a:lnTo>
                      <a:pt x="0" y="0"/>
                    </a:lnTo>
                  </a:path>
                </a:pathLst>
              </a:custGeom>
              <a:noFill/>
              <a:ln w="13970">
                <a:solidFill>
                  <a:srgbClr val="937AB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80" name="Group 484"/>
            <p:cNvGrpSpPr>
              <a:grpSpLocks/>
            </p:cNvGrpSpPr>
            <p:nvPr/>
          </p:nvGrpSpPr>
          <p:grpSpPr bwMode="auto">
            <a:xfrm>
              <a:off x="4347" y="8039"/>
              <a:ext cx="2" cy="583"/>
              <a:chOff x="4347" y="8039"/>
              <a:chExt cx="2" cy="583"/>
            </a:xfrm>
          </p:grpSpPr>
          <p:sp>
            <p:nvSpPr>
              <p:cNvPr id="400" name="Freeform 485"/>
              <p:cNvSpPr>
                <a:spLocks/>
              </p:cNvSpPr>
              <p:nvPr/>
            </p:nvSpPr>
            <p:spPr bwMode="auto">
              <a:xfrm>
                <a:off x="4347" y="8039"/>
                <a:ext cx="2" cy="583"/>
              </a:xfrm>
              <a:custGeom>
                <a:avLst/>
                <a:gdLst>
                  <a:gd name="T0" fmla="+- 0 8622 8039"/>
                  <a:gd name="T1" fmla="*/ 8622 h 583"/>
                  <a:gd name="T2" fmla="+- 0 8039 8039"/>
                  <a:gd name="T3" fmla="*/ 8039 h 583"/>
                </a:gdLst>
                <a:ahLst/>
                <a:cxnLst>
                  <a:cxn ang="0">
                    <a:pos x="0" y="T1"/>
                  </a:cxn>
                  <a:cxn ang="0">
                    <a:pos x="0" y="T3"/>
                  </a:cxn>
                </a:cxnLst>
                <a:rect l="0" t="0" r="r" b="b"/>
                <a:pathLst>
                  <a:path h="583">
                    <a:moveTo>
                      <a:pt x="0" y="583"/>
                    </a:moveTo>
                    <a:lnTo>
                      <a:pt x="0" y="0"/>
                    </a:lnTo>
                  </a:path>
                </a:pathLst>
              </a:custGeom>
              <a:noFill/>
              <a:ln w="13970">
                <a:solidFill>
                  <a:srgbClr val="937AB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81" name="Group 486"/>
            <p:cNvGrpSpPr>
              <a:grpSpLocks/>
            </p:cNvGrpSpPr>
            <p:nvPr/>
          </p:nvGrpSpPr>
          <p:grpSpPr bwMode="auto">
            <a:xfrm>
              <a:off x="3742" y="8633"/>
              <a:ext cx="616" cy="2"/>
              <a:chOff x="3742" y="8633"/>
              <a:chExt cx="616" cy="2"/>
            </a:xfrm>
          </p:grpSpPr>
          <p:sp>
            <p:nvSpPr>
              <p:cNvPr id="399" name="Freeform 487"/>
              <p:cNvSpPr>
                <a:spLocks/>
              </p:cNvSpPr>
              <p:nvPr/>
            </p:nvSpPr>
            <p:spPr bwMode="auto">
              <a:xfrm>
                <a:off x="3742" y="8633"/>
                <a:ext cx="616" cy="2"/>
              </a:xfrm>
              <a:custGeom>
                <a:avLst/>
                <a:gdLst>
                  <a:gd name="T0" fmla="+- 0 3742 3742"/>
                  <a:gd name="T1" fmla="*/ T0 w 616"/>
                  <a:gd name="T2" fmla="+- 0 4358 3742"/>
                  <a:gd name="T3" fmla="*/ T2 w 616"/>
                </a:gdLst>
                <a:ahLst/>
                <a:cxnLst>
                  <a:cxn ang="0">
                    <a:pos x="T1" y="0"/>
                  </a:cxn>
                  <a:cxn ang="0">
                    <a:pos x="T3" y="0"/>
                  </a:cxn>
                </a:cxnLst>
                <a:rect l="0" t="0" r="r" b="b"/>
                <a:pathLst>
                  <a:path w="616">
                    <a:moveTo>
                      <a:pt x="0" y="0"/>
                    </a:moveTo>
                    <a:lnTo>
                      <a:pt x="616" y="0"/>
                    </a:lnTo>
                  </a:path>
                </a:pathLst>
              </a:custGeom>
              <a:noFill/>
              <a:ln w="13970">
                <a:solidFill>
                  <a:srgbClr val="937AB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82" name="Group 488"/>
            <p:cNvGrpSpPr>
              <a:grpSpLocks/>
            </p:cNvGrpSpPr>
            <p:nvPr/>
          </p:nvGrpSpPr>
          <p:grpSpPr bwMode="auto">
            <a:xfrm>
              <a:off x="3412" y="2666"/>
              <a:ext cx="12342" cy="6307"/>
              <a:chOff x="3412" y="2666"/>
              <a:chExt cx="12342" cy="6307"/>
            </a:xfrm>
          </p:grpSpPr>
          <p:sp>
            <p:nvSpPr>
              <p:cNvPr id="398" name="Freeform 489"/>
              <p:cNvSpPr>
                <a:spLocks/>
              </p:cNvSpPr>
              <p:nvPr/>
            </p:nvSpPr>
            <p:spPr bwMode="auto">
              <a:xfrm>
                <a:off x="3412" y="2666"/>
                <a:ext cx="12342" cy="6307"/>
              </a:xfrm>
              <a:custGeom>
                <a:avLst/>
                <a:gdLst>
                  <a:gd name="T0" fmla="+- 0 3412 3412"/>
                  <a:gd name="T1" fmla="*/ T0 w 12342"/>
                  <a:gd name="T2" fmla="+- 0 8973 2666"/>
                  <a:gd name="T3" fmla="*/ 8973 h 6307"/>
                  <a:gd name="T4" fmla="+- 0 15753 3412"/>
                  <a:gd name="T5" fmla="*/ T4 w 12342"/>
                  <a:gd name="T6" fmla="+- 0 8973 2666"/>
                  <a:gd name="T7" fmla="*/ 8973 h 6307"/>
                  <a:gd name="T8" fmla="+- 0 15753 3412"/>
                  <a:gd name="T9" fmla="*/ T8 w 12342"/>
                  <a:gd name="T10" fmla="+- 0 2666 2666"/>
                  <a:gd name="T11" fmla="*/ 2666 h 6307"/>
                  <a:gd name="T12" fmla="+- 0 3412 3412"/>
                  <a:gd name="T13" fmla="*/ T12 w 12342"/>
                  <a:gd name="T14" fmla="+- 0 2666 2666"/>
                  <a:gd name="T15" fmla="*/ 2666 h 6307"/>
                  <a:gd name="T16" fmla="+- 0 3412 3412"/>
                  <a:gd name="T17" fmla="*/ T16 w 12342"/>
                  <a:gd name="T18" fmla="+- 0 8973 2666"/>
                  <a:gd name="T19" fmla="*/ 8973 h 6307"/>
                </a:gdLst>
                <a:ahLst/>
                <a:cxnLst>
                  <a:cxn ang="0">
                    <a:pos x="T1" y="T3"/>
                  </a:cxn>
                  <a:cxn ang="0">
                    <a:pos x="T5" y="T7"/>
                  </a:cxn>
                  <a:cxn ang="0">
                    <a:pos x="T9" y="T11"/>
                  </a:cxn>
                  <a:cxn ang="0">
                    <a:pos x="T13" y="T15"/>
                  </a:cxn>
                  <a:cxn ang="0">
                    <a:pos x="T17" y="T19"/>
                  </a:cxn>
                </a:cxnLst>
                <a:rect l="0" t="0" r="r" b="b"/>
                <a:pathLst>
                  <a:path w="12342" h="6307">
                    <a:moveTo>
                      <a:pt x="0" y="6307"/>
                    </a:moveTo>
                    <a:lnTo>
                      <a:pt x="12341" y="6307"/>
                    </a:lnTo>
                    <a:lnTo>
                      <a:pt x="12341" y="0"/>
                    </a:lnTo>
                    <a:lnTo>
                      <a:pt x="0" y="0"/>
                    </a:lnTo>
                    <a:lnTo>
                      <a:pt x="0" y="6307"/>
                    </a:lnTo>
                    <a:close/>
                  </a:path>
                </a:pathLst>
              </a:custGeom>
              <a:noFill/>
              <a:ln w="25400">
                <a:solidFill>
                  <a:srgbClr val="55327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83" name="Group 490"/>
            <p:cNvGrpSpPr>
              <a:grpSpLocks/>
            </p:cNvGrpSpPr>
            <p:nvPr/>
          </p:nvGrpSpPr>
          <p:grpSpPr bwMode="auto">
            <a:xfrm>
              <a:off x="11398" y="5079"/>
              <a:ext cx="513" cy="513"/>
              <a:chOff x="11398" y="5079"/>
              <a:chExt cx="513" cy="513"/>
            </a:xfrm>
          </p:grpSpPr>
          <p:sp>
            <p:nvSpPr>
              <p:cNvPr id="397" name="Freeform 491"/>
              <p:cNvSpPr>
                <a:spLocks/>
              </p:cNvSpPr>
              <p:nvPr/>
            </p:nvSpPr>
            <p:spPr bwMode="auto">
              <a:xfrm>
                <a:off x="11398" y="5079"/>
                <a:ext cx="513" cy="513"/>
              </a:xfrm>
              <a:custGeom>
                <a:avLst/>
                <a:gdLst>
                  <a:gd name="T0" fmla="+- 0 11655 11398"/>
                  <a:gd name="T1" fmla="*/ T0 w 513"/>
                  <a:gd name="T2" fmla="+- 0 5079 5079"/>
                  <a:gd name="T3" fmla="*/ 5079 h 513"/>
                  <a:gd name="T4" fmla="+- 0 11587 11398"/>
                  <a:gd name="T5" fmla="*/ T4 w 513"/>
                  <a:gd name="T6" fmla="+- 0 5088 5079"/>
                  <a:gd name="T7" fmla="*/ 5088 h 513"/>
                  <a:gd name="T8" fmla="+- 0 11525 11398"/>
                  <a:gd name="T9" fmla="*/ T8 w 513"/>
                  <a:gd name="T10" fmla="+- 0 5114 5079"/>
                  <a:gd name="T11" fmla="*/ 5114 h 513"/>
                  <a:gd name="T12" fmla="+- 0 11473 11398"/>
                  <a:gd name="T13" fmla="*/ T12 w 513"/>
                  <a:gd name="T14" fmla="+- 0 5154 5079"/>
                  <a:gd name="T15" fmla="*/ 5154 h 513"/>
                  <a:gd name="T16" fmla="+- 0 11433 11398"/>
                  <a:gd name="T17" fmla="*/ T16 w 513"/>
                  <a:gd name="T18" fmla="+- 0 5206 5079"/>
                  <a:gd name="T19" fmla="*/ 5206 h 513"/>
                  <a:gd name="T20" fmla="+- 0 11408 11398"/>
                  <a:gd name="T21" fmla="*/ T20 w 513"/>
                  <a:gd name="T22" fmla="+- 0 5267 5079"/>
                  <a:gd name="T23" fmla="*/ 5267 h 513"/>
                  <a:gd name="T24" fmla="+- 0 11398 11398"/>
                  <a:gd name="T25" fmla="*/ T24 w 513"/>
                  <a:gd name="T26" fmla="+- 0 5336 5079"/>
                  <a:gd name="T27" fmla="*/ 5336 h 513"/>
                  <a:gd name="T28" fmla="+- 0 11408 11398"/>
                  <a:gd name="T29" fmla="*/ T28 w 513"/>
                  <a:gd name="T30" fmla="+- 0 5404 5079"/>
                  <a:gd name="T31" fmla="*/ 5404 h 513"/>
                  <a:gd name="T32" fmla="+- 0 11433 11398"/>
                  <a:gd name="T33" fmla="*/ T32 w 513"/>
                  <a:gd name="T34" fmla="+- 0 5465 5079"/>
                  <a:gd name="T35" fmla="*/ 5465 h 513"/>
                  <a:gd name="T36" fmla="+- 0 11473 11398"/>
                  <a:gd name="T37" fmla="*/ T36 w 513"/>
                  <a:gd name="T38" fmla="+- 0 5517 5079"/>
                  <a:gd name="T39" fmla="*/ 5517 h 513"/>
                  <a:gd name="T40" fmla="+- 0 11525 11398"/>
                  <a:gd name="T41" fmla="*/ T40 w 513"/>
                  <a:gd name="T42" fmla="+- 0 5557 5079"/>
                  <a:gd name="T43" fmla="*/ 5557 h 513"/>
                  <a:gd name="T44" fmla="+- 0 11587 11398"/>
                  <a:gd name="T45" fmla="*/ T44 w 513"/>
                  <a:gd name="T46" fmla="+- 0 5583 5079"/>
                  <a:gd name="T47" fmla="*/ 5583 h 513"/>
                  <a:gd name="T48" fmla="+- 0 11655 11398"/>
                  <a:gd name="T49" fmla="*/ T48 w 513"/>
                  <a:gd name="T50" fmla="+- 0 5592 5079"/>
                  <a:gd name="T51" fmla="*/ 5592 h 513"/>
                  <a:gd name="T52" fmla="+- 0 11723 11398"/>
                  <a:gd name="T53" fmla="*/ T52 w 513"/>
                  <a:gd name="T54" fmla="+- 0 5583 5079"/>
                  <a:gd name="T55" fmla="*/ 5583 h 513"/>
                  <a:gd name="T56" fmla="+- 0 11784 11398"/>
                  <a:gd name="T57" fmla="*/ T56 w 513"/>
                  <a:gd name="T58" fmla="+- 0 5557 5079"/>
                  <a:gd name="T59" fmla="*/ 5557 h 513"/>
                  <a:gd name="T60" fmla="+- 0 11836 11398"/>
                  <a:gd name="T61" fmla="*/ T60 w 513"/>
                  <a:gd name="T62" fmla="+- 0 5517 5079"/>
                  <a:gd name="T63" fmla="*/ 5517 h 513"/>
                  <a:gd name="T64" fmla="+- 0 11876 11398"/>
                  <a:gd name="T65" fmla="*/ T64 w 513"/>
                  <a:gd name="T66" fmla="+- 0 5465 5079"/>
                  <a:gd name="T67" fmla="*/ 5465 h 513"/>
                  <a:gd name="T68" fmla="+- 0 11902 11398"/>
                  <a:gd name="T69" fmla="*/ T68 w 513"/>
                  <a:gd name="T70" fmla="+- 0 5404 5079"/>
                  <a:gd name="T71" fmla="*/ 5404 h 513"/>
                  <a:gd name="T72" fmla="+- 0 11911 11398"/>
                  <a:gd name="T73" fmla="*/ T72 w 513"/>
                  <a:gd name="T74" fmla="+- 0 5336 5079"/>
                  <a:gd name="T75" fmla="*/ 5336 h 513"/>
                  <a:gd name="T76" fmla="+- 0 11902 11398"/>
                  <a:gd name="T77" fmla="*/ T76 w 513"/>
                  <a:gd name="T78" fmla="+- 0 5267 5079"/>
                  <a:gd name="T79" fmla="*/ 5267 h 513"/>
                  <a:gd name="T80" fmla="+- 0 11876 11398"/>
                  <a:gd name="T81" fmla="*/ T80 w 513"/>
                  <a:gd name="T82" fmla="+- 0 5206 5079"/>
                  <a:gd name="T83" fmla="*/ 5206 h 513"/>
                  <a:gd name="T84" fmla="+- 0 11836 11398"/>
                  <a:gd name="T85" fmla="*/ T84 w 513"/>
                  <a:gd name="T86" fmla="+- 0 5154 5079"/>
                  <a:gd name="T87" fmla="*/ 5154 h 513"/>
                  <a:gd name="T88" fmla="+- 0 11784 11398"/>
                  <a:gd name="T89" fmla="*/ T88 w 513"/>
                  <a:gd name="T90" fmla="+- 0 5114 5079"/>
                  <a:gd name="T91" fmla="*/ 5114 h 513"/>
                  <a:gd name="T92" fmla="+- 0 11723 11398"/>
                  <a:gd name="T93" fmla="*/ T92 w 513"/>
                  <a:gd name="T94" fmla="+- 0 5088 5079"/>
                  <a:gd name="T95" fmla="*/ 5088 h 513"/>
                  <a:gd name="T96" fmla="+- 0 11655 11398"/>
                  <a:gd name="T97" fmla="*/ T96 w 513"/>
                  <a:gd name="T98" fmla="+- 0 5079 5079"/>
                  <a:gd name="T99" fmla="*/ 5079 h 51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513" h="513">
                    <a:moveTo>
                      <a:pt x="257" y="0"/>
                    </a:moveTo>
                    <a:lnTo>
                      <a:pt x="189" y="9"/>
                    </a:lnTo>
                    <a:lnTo>
                      <a:pt x="127" y="35"/>
                    </a:lnTo>
                    <a:lnTo>
                      <a:pt x="75" y="75"/>
                    </a:lnTo>
                    <a:lnTo>
                      <a:pt x="35" y="127"/>
                    </a:lnTo>
                    <a:lnTo>
                      <a:pt x="10" y="188"/>
                    </a:lnTo>
                    <a:lnTo>
                      <a:pt x="0" y="257"/>
                    </a:lnTo>
                    <a:lnTo>
                      <a:pt x="10" y="325"/>
                    </a:lnTo>
                    <a:lnTo>
                      <a:pt x="35" y="386"/>
                    </a:lnTo>
                    <a:lnTo>
                      <a:pt x="75" y="438"/>
                    </a:lnTo>
                    <a:lnTo>
                      <a:pt x="127" y="478"/>
                    </a:lnTo>
                    <a:lnTo>
                      <a:pt x="189" y="504"/>
                    </a:lnTo>
                    <a:lnTo>
                      <a:pt x="257" y="513"/>
                    </a:lnTo>
                    <a:lnTo>
                      <a:pt x="325" y="504"/>
                    </a:lnTo>
                    <a:lnTo>
                      <a:pt x="386" y="478"/>
                    </a:lnTo>
                    <a:lnTo>
                      <a:pt x="438" y="438"/>
                    </a:lnTo>
                    <a:lnTo>
                      <a:pt x="478" y="386"/>
                    </a:lnTo>
                    <a:lnTo>
                      <a:pt x="504" y="325"/>
                    </a:lnTo>
                    <a:lnTo>
                      <a:pt x="513" y="257"/>
                    </a:lnTo>
                    <a:lnTo>
                      <a:pt x="504" y="188"/>
                    </a:lnTo>
                    <a:lnTo>
                      <a:pt x="478" y="127"/>
                    </a:lnTo>
                    <a:lnTo>
                      <a:pt x="438" y="75"/>
                    </a:lnTo>
                    <a:lnTo>
                      <a:pt x="386" y="35"/>
                    </a:lnTo>
                    <a:lnTo>
                      <a:pt x="325" y="9"/>
                    </a:lnTo>
                    <a:lnTo>
                      <a:pt x="257" y="0"/>
                    </a:lnTo>
                    <a:close/>
                  </a:path>
                </a:pathLst>
              </a:cu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84" name="Group 492"/>
            <p:cNvGrpSpPr>
              <a:grpSpLocks/>
            </p:cNvGrpSpPr>
            <p:nvPr/>
          </p:nvGrpSpPr>
          <p:grpSpPr bwMode="auto">
            <a:xfrm>
              <a:off x="11398" y="6418"/>
              <a:ext cx="513" cy="513"/>
              <a:chOff x="11398" y="6418"/>
              <a:chExt cx="513" cy="513"/>
            </a:xfrm>
          </p:grpSpPr>
          <p:sp>
            <p:nvSpPr>
              <p:cNvPr id="396" name="Freeform 493"/>
              <p:cNvSpPr>
                <a:spLocks/>
              </p:cNvSpPr>
              <p:nvPr/>
            </p:nvSpPr>
            <p:spPr bwMode="auto">
              <a:xfrm>
                <a:off x="11398" y="6418"/>
                <a:ext cx="513" cy="513"/>
              </a:xfrm>
              <a:custGeom>
                <a:avLst/>
                <a:gdLst>
                  <a:gd name="T0" fmla="+- 0 11655 11398"/>
                  <a:gd name="T1" fmla="*/ T0 w 513"/>
                  <a:gd name="T2" fmla="+- 0 6418 6418"/>
                  <a:gd name="T3" fmla="*/ 6418 h 513"/>
                  <a:gd name="T4" fmla="+- 0 11587 11398"/>
                  <a:gd name="T5" fmla="*/ T4 w 513"/>
                  <a:gd name="T6" fmla="+- 0 6427 6418"/>
                  <a:gd name="T7" fmla="*/ 6427 h 513"/>
                  <a:gd name="T8" fmla="+- 0 11525 11398"/>
                  <a:gd name="T9" fmla="*/ T8 w 513"/>
                  <a:gd name="T10" fmla="+- 0 6453 6418"/>
                  <a:gd name="T11" fmla="*/ 6453 h 513"/>
                  <a:gd name="T12" fmla="+- 0 11473 11398"/>
                  <a:gd name="T13" fmla="*/ T12 w 513"/>
                  <a:gd name="T14" fmla="+- 0 6493 6418"/>
                  <a:gd name="T15" fmla="*/ 6493 h 513"/>
                  <a:gd name="T16" fmla="+- 0 11433 11398"/>
                  <a:gd name="T17" fmla="*/ T16 w 513"/>
                  <a:gd name="T18" fmla="+- 0 6544 6418"/>
                  <a:gd name="T19" fmla="*/ 6544 h 513"/>
                  <a:gd name="T20" fmla="+- 0 11408 11398"/>
                  <a:gd name="T21" fmla="*/ T20 w 513"/>
                  <a:gd name="T22" fmla="+- 0 6606 6418"/>
                  <a:gd name="T23" fmla="*/ 6606 h 513"/>
                  <a:gd name="T24" fmla="+- 0 11398 11398"/>
                  <a:gd name="T25" fmla="*/ T24 w 513"/>
                  <a:gd name="T26" fmla="+- 0 6674 6418"/>
                  <a:gd name="T27" fmla="*/ 6674 h 513"/>
                  <a:gd name="T28" fmla="+- 0 11408 11398"/>
                  <a:gd name="T29" fmla="*/ T28 w 513"/>
                  <a:gd name="T30" fmla="+- 0 6742 6418"/>
                  <a:gd name="T31" fmla="*/ 6742 h 513"/>
                  <a:gd name="T32" fmla="+- 0 11433 11398"/>
                  <a:gd name="T33" fmla="*/ T32 w 513"/>
                  <a:gd name="T34" fmla="+- 0 6803 6418"/>
                  <a:gd name="T35" fmla="*/ 6803 h 513"/>
                  <a:gd name="T36" fmla="+- 0 11473 11398"/>
                  <a:gd name="T37" fmla="*/ T36 w 513"/>
                  <a:gd name="T38" fmla="+- 0 6855 6418"/>
                  <a:gd name="T39" fmla="*/ 6855 h 513"/>
                  <a:gd name="T40" fmla="+- 0 11525 11398"/>
                  <a:gd name="T41" fmla="*/ T40 w 513"/>
                  <a:gd name="T42" fmla="+- 0 6895 6418"/>
                  <a:gd name="T43" fmla="*/ 6895 h 513"/>
                  <a:gd name="T44" fmla="+- 0 11587 11398"/>
                  <a:gd name="T45" fmla="*/ T44 w 513"/>
                  <a:gd name="T46" fmla="+- 0 6921 6418"/>
                  <a:gd name="T47" fmla="*/ 6921 h 513"/>
                  <a:gd name="T48" fmla="+- 0 11655 11398"/>
                  <a:gd name="T49" fmla="*/ T48 w 513"/>
                  <a:gd name="T50" fmla="+- 0 6930 6418"/>
                  <a:gd name="T51" fmla="*/ 6930 h 513"/>
                  <a:gd name="T52" fmla="+- 0 11723 11398"/>
                  <a:gd name="T53" fmla="*/ T52 w 513"/>
                  <a:gd name="T54" fmla="+- 0 6921 6418"/>
                  <a:gd name="T55" fmla="*/ 6921 h 513"/>
                  <a:gd name="T56" fmla="+- 0 11784 11398"/>
                  <a:gd name="T57" fmla="*/ T56 w 513"/>
                  <a:gd name="T58" fmla="+- 0 6895 6418"/>
                  <a:gd name="T59" fmla="*/ 6895 h 513"/>
                  <a:gd name="T60" fmla="+- 0 11836 11398"/>
                  <a:gd name="T61" fmla="*/ T60 w 513"/>
                  <a:gd name="T62" fmla="+- 0 6855 6418"/>
                  <a:gd name="T63" fmla="*/ 6855 h 513"/>
                  <a:gd name="T64" fmla="+- 0 11876 11398"/>
                  <a:gd name="T65" fmla="*/ T64 w 513"/>
                  <a:gd name="T66" fmla="+- 0 6803 6418"/>
                  <a:gd name="T67" fmla="*/ 6803 h 513"/>
                  <a:gd name="T68" fmla="+- 0 11902 11398"/>
                  <a:gd name="T69" fmla="*/ T68 w 513"/>
                  <a:gd name="T70" fmla="+- 0 6742 6418"/>
                  <a:gd name="T71" fmla="*/ 6742 h 513"/>
                  <a:gd name="T72" fmla="+- 0 11911 11398"/>
                  <a:gd name="T73" fmla="*/ T72 w 513"/>
                  <a:gd name="T74" fmla="+- 0 6674 6418"/>
                  <a:gd name="T75" fmla="*/ 6674 h 513"/>
                  <a:gd name="T76" fmla="+- 0 11902 11398"/>
                  <a:gd name="T77" fmla="*/ T76 w 513"/>
                  <a:gd name="T78" fmla="+- 0 6606 6418"/>
                  <a:gd name="T79" fmla="*/ 6606 h 513"/>
                  <a:gd name="T80" fmla="+- 0 11876 11398"/>
                  <a:gd name="T81" fmla="*/ T80 w 513"/>
                  <a:gd name="T82" fmla="+- 0 6544 6418"/>
                  <a:gd name="T83" fmla="*/ 6544 h 513"/>
                  <a:gd name="T84" fmla="+- 0 11836 11398"/>
                  <a:gd name="T85" fmla="*/ T84 w 513"/>
                  <a:gd name="T86" fmla="+- 0 6493 6418"/>
                  <a:gd name="T87" fmla="*/ 6493 h 513"/>
                  <a:gd name="T88" fmla="+- 0 11784 11398"/>
                  <a:gd name="T89" fmla="*/ T88 w 513"/>
                  <a:gd name="T90" fmla="+- 0 6453 6418"/>
                  <a:gd name="T91" fmla="*/ 6453 h 513"/>
                  <a:gd name="T92" fmla="+- 0 11723 11398"/>
                  <a:gd name="T93" fmla="*/ T92 w 513"/>
                  <a:gd name="T94" fmla="+- 0 6427 6418"/>
                  <a:gd name="T95" fmla="*/ 6427 h 513"/>
                  <a:gd name="T96" fmla="+- 0 11655 11398"/>
                  <a:gd name="T97" fmla="*/ T96 w 513"/>
                  <a:gd name="T98" fmla="+- 0 6418 6418"/>
                  <a:gd name="T99" fmla="*/ 6418 h 51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513" h="513">
                    <a:moveTo>
                      <a:pt x="257" y="0"/>
                    </a:moveTo>
                    <a:lnTo>
                      <a:pt x="189" y="9"/>
                    </a:lnTo>
                    <a:lnTo>
                      <a:pt x="127" y="35"/>
                    </a:lnTo>
                    <a:lnTo>
                      <a:pt x="75" y="75"/>
                    </a:lnTo>
                    <a:lnTo>
                      <a:pt x="35" y="126"/>
                    </a:lnTo>
                    <a:lnTo>
                      <a:pt x="10" y="188"/>
                    </a:lnTo>
                    <a:lnTo>
                      <a:pt x="0" y="256"/>
                    </a:lnTo>
                    <a:lnTo>
                      <a:pt x="10" y="324"/>
                    </a:lnTo>
                    <a:lnTo>
                      <a:pt x="35" y="385"/>
                    </a:lnTo>
                    <a:lnTo>
                      <a:pt x="75" y="437"/>
                    </a:lnTo>
                    <a:lnTo>
                      <a:pt x="127" y="477"/>
                    </a:lnTo>
                    <a:lnTo>
                      <a:pt x="189" y="503"/>
                    </a:lnTo>
                    <a:lnTo>
                      <a:pt x="257" y="512"/>
                    </a:lnTo>
                    <a:lnTo>
                      <a:pt x="325" y="503"/>
                    </a:lnTo>
                    <a:lnTo>
                      <a:pt x="386" y="477"/>
                    </a:lnTo>
                    <a:lnTo>
                      <a:pt x="438" y="437"/>
                    </a:lnTo>
                    <a:lnTo>
                      <a:pt x="478" y="385"/>
                    </a:lnTo>
                    <a:lnTo>
                      <a:pt x="504" y="324"/>
                    </a:lnTo>
                    <a:lnTo>
                      <a:pt x="513" y="256"/>
                    </a:lnTo>
                    <a:lnTo>
                      <a:pt x="504" y="188"/>
                    </a:lnTo>
                    <a:lnTo>
                      <a:pt x="478" y="126"/>
                    </a:lnTo>
                    <a:lnTo>
                      <a:pt x="438" y="75"/>
                    </a:lnTo>
                    <a:lnTo>
                      <a:pt x="386" y="35"/>
                    </a:lnTo>
                    <a:lnTo>
                      <a:pt x="325" y="9"/>
                    </a:lnTo>
                    <a:lnTo>
                      <a:pt x="257" y="0"/>
                    </a:lnTo>
                    <a:close/>
                  </a:path>
                </a:pathLst>
              </a:cu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85" name="Group 494"/>
            <p:cNvGrpSpPr>
              <a:grpSpLocks/>
            </p:cNvGrpSpPr>
            <p:nvPr/>
          </p:nvGrpSpPr>
          <p:grpSpPr bwMode="auto">
            <a:xfrm>
              <a:off x="3742" y="2280"/>
              <a:ext cx="11776" cy="6056"/>
              <a:chOff x="3742" y="2280"/>
              <a:chExt cx="11776" cy="6056"/>
            </a:xfrm>
          </p:grpSpPr>
          <p:sp>
            <p:nvSpPr>
              <p:cNvPr id="386" name="Freeform 495"/>
              <p:cNvSpPr>
                <a:spLocks/>
              </p:cNvSpPr>
              <p:nvPr/>
            </p:nvSpPr>
            <p:spPr bwMode="auto">
              <a:xfrm>
                <a:off x="11398" y="7823"/>
                <a:ext cx="513" cy="513"/>
              </a:xfrm>
              <a:custGeom>
                <a:avLst/>
                <a:gdLst>
                  <a:gd name="T0" fmla="+- 0 11655 11398"/>
                  <a:gd name="T1" fmla="*/ T0 w 513"/>
                  <a:gd name="T2" fmla="+- 0 7823 7823"/>
                  <a:gd name="T3" fmla="*/ 7823 h 513"/>
                  <a:gd name="T4" fmla="+- 0 11587 11398"/>
                  <a:gd name="T5" fmla="*/ T4 w 513"/>
                  <a:gd name="T6" fmla="+- 0 7832 7823"/>
                  <a:gd name="T7" fmla="*/ 7832 h 513"/>
                  <a:gd name="T8" fmla="+- 0 11525 11398"/>
                  <a:gd name="T9" fmla="*/ T8 w 513"/>
                  <a:gd name="T10" fmla="+- 0 7858 7823"/>
                  <a:gd name="T11" fmla="*/ 7858 h 513"/>
                  <a:gd name="T12" fmla="+- 0 11473 11398"/>
                  <a:gd name="T13" fmla="*/ T12 w 513"/>
                  <a:gd name="T14" fmla="+- 0 7898 7823"/>
                  <a:gd name="T15" fmla="*/ 7898 h 513"/>
                  <a:gd name="T16" fmla="+- 0 11433 11398"/>
                  <a:gd name="T17" fmla="*/ T16 w 513"/>
                  <a:gd name="T18" fmla="+- 0 7949 7823"/>
                  <a:gd name="T19" fmla="*/ 7949 h 513"/>
                  <a:gd name="T20" fmla="+- 0 11408 11398"/>
                  <a:gd name="T21" fmla="*/ T20 w 513"/>
                  <a:gd name="T22" fmla="+- 0 8011 7823"/>
                  <a:gd name="T23" fmla="*/ 8011 h 513"/>
                  <a:gd name="T24" fmla="+- 0 11398 11398"/>
                  <a:gd name="T25" fmla="*/ T24 w 513"/>
                  <a:gd name="T26" fmla="+- 0 8079 7823"/>
                  <a:gd name="T27" fmla="*/ 8079 h 513"/>
                  <a:gd name="T28" fmla="+- 0 11408 11398"/>
                  <a:gd name="T29" fmla="*/ T28 w 513"/>
                  <a:gd name="T30" fmla="+- 0 8147 7823"/>
                  <a:gd name="T31" fmla="*/ 8147 h 513"/>
                  <a:gd name="T32" fmla="+- 0 11433 11398"/>
                  <a:gd name="T33" fmla="*/ T32 w 513"/>
                  <a:gd name="T34" fmla="+- 0 8208 7823"/>
                  <a:gd name="T35" fmla="*/ 8208 h 513"/>
                  <a:gd name="T36" fmla="+- 0 11473 11398"/>
                  <a:gd name="T37" fmla="*/ T36 w 513"/>
                  <a:gd name="T38" fmla="+- 0 8260 7823"/>
                  <a:gd name="T39" fmla="*/ 8260 h 513"/>
                  <a:gd name="T40" fmla="+- 0 11525 11398"/>
                  <a:gd name="T41" fmla="*/ T40 w 513"/>
                  <a:gd name="T42" fmla="+- 0 8300 7823"/>
                  <a:gd name="T43" fmla="*/ 8300 h 513"/>
                  <a:gd name="T44" fmla="+- 0 11587 11398"/>
                  <a:gd name="T45" fmla="*/ T44 w 513"/>
                  <a:gd name="T46" fmla="+- 0 8326 7823"/>
                  <a:gd name="T47" fmla="*/ 8326 h 513"/>
                  <a:gd name="T48" fmla="+- 0 11655 11398"/>
                  <a:gd name="T49" fmla="*/ T48 w 513"/>
                  <a:gd name="T50" fmla="+- 0 8335 7823"/>
                  <a:gd name="T51" fmla="*/ 8335 h 513"/>
                  <a:gd name="T52" fmla="+- 0 11723 11398"/>
                  <a:gd name="T53" fmla="*/ T52 w 513"/>
                  <a:gd name="T54" fmla="+- 0 8326 7823"/>
                  <a:gd name="T55" fmla="*/ 8326 h 513"/>
                  <a:gd name="T56" fmla="+- 0 11784 11398"/>
                  <a:gd name="T57" fmla="*/ T56 w 513"/>
                  <a:gd name="T58" fmla="+- 0 8300 7823"/>
                  <a:gd name="T59" fmla="*/ 8300 h 513"/>
                  <a:gd name="T60" fmla="+- 0 11836 11398"/>
                  <a:gd name="T61" fmla="*/ T60 w 513"/>
                  <a:gd name="T62" fmla="+- 0 8260 7823"/>
                  <a:gd name="T63" fmla="*/ 8260 h 513"/>
                  <a:gd name="T64" fmla="+- 0 11876 11398"/>
                  <a:gd name="T65" fmla="*/ T64 w 513"/>
                  <a:gd name="T66" fmla="+- 0 8208 7823"/>
                  <a:gd name="T67" fmla="*/ 8208 h 513"/>
                  <a:gd name="T68" fmla="+- 0 11902 11398"/>
                  <a:gd name="T69" fmla="*/ T68 w 513"/>
                  <a:gd name="T70" fmla="+- 0 8147 7823"/>
                  <a:gd name="T71" fmla="*/ 8147 h 513"/>
                  <a:gd name="T72" fmla="+- 0 11911 11398"/>
                  <a:gd name="T73" fmla="*/ T72 w 513"/>
                  <a:gd name="T74" fmla="+- 0 8079 7823"/>
                  <a:gd name="T75" fmla="*/ 8079 h 513"/>
                  <a:gd name="T76" fmla="+- 0 11902 11398"/>
                  <a:gd name="T77" fmla="*/ T76 w 513"/>
                  <a:gd name="T78" fmla="+- 0 8011 7823"/>
                  <a:gd name="T79" fmla="*/ 8011 h 513"/>
                  <a:gd name="T80" fmla="+- 0 11876 11398"/>
                  <a:gd name="T81" fmla="*/ T80 w 513"/>
                  <a:gd name="T82" fmla="+- 0 7949 7823"/>
                  <a:gd name="T83" fmla="*/ 7949 h 513"/>
                  <a:gd name="T84" fmla="+- 0 11836 11398"/>
                  <a:gd name="T85" fmla="*/ T84 w 513"/>
                  <a:gd name="T86" fmla="+- 0 7898 7823"/>
                  <a:gd name="T87" fmla="*/ 7898 h 513"/>
                  <a:gd name="T88" fmla="+- 0 11784 11398"/>
                  <a:gd name="T89" fmla="*/ T88 w 513"/>
                  <a:gd name="T90" fmla="+- 0 7858 7823"/>
                  <a:gd name="T91" fmla="*/ 7858 h 513"/>
                  <a:gd name="T92" fmla="+- 0 11723 11398"/>
                  <a:gd name="T93" fmla="*/ T92 w 513"/>
                  <a:gd name="T94" fmla="+- 0 7832 7823"/>
                  <a:gd name="T95" fmla="*/ 7832 h 513"/>
                  <a:gd name="T96" fmla="+- 0 11655 11398"/>
                  <a:gd name="T97" fmla="*/ T96 w 513"/>
                  <a:gd name="T98" fmla="+- 0 7823 7823"/>
                  <a:gd name="T99" fmla="*/ 7823 h 51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513" h="513">
                    <a:moveTo>
                      <a:pt x="257" y="0"/>
                    </a:moveTo>
                    <a:lnTo>
                      <a:pt x="189" y="9"/>
                    </a:lnTo>
                    <a:lnTo>
                      <a:pt x="127" y="35"/>
                    </a:lnTo>
                    <a:lnTo>
                      <a:pt x="75" y="75"/>
                    </a:lnTo>
                    <a:lnTo>
                      <a:pt x="35" y="126"/>
                    </a:lnTo>
                    <a:lnTo>
                      <a:pt x="10" y="188"/>
                    </a:lnTo>
                    <a:lnTo>
                      <a:pt x="0" y="256"/>
                    </a:lnTo>
                    <a:lnTo>
                      <a:pt x="10" y="324"/>
                    </a:lnTo>
                    <a:lnTo>
                      <a:pt x="35" y="385"/>
                    </a:lnTo>
                    <a:lnTo>
                      <a:pt x="75" y="437"/>
                    </a:lnTo>
                    <a:lnTo>
                      <a:pt x="127" y="477"/>
                    </a:lnTo>
                    <a:lnTo>
                      <a:pt x="189" y="503"/>
                    </a:lnTo>
                    <a:lnTo>
                      <a:pt x="257" y="512"/>
                    </a:lnTo>
                    <a:lnTo>
                      <a:pt x="325" y="503"/>
                    </a:lnTo>
                    <a:lnTo>
                      <a:pt x="386" y="477"/>
                    </a:lnTo>
                    <a:lnTo>
                      <a:pt x="438" y="437"/>
                    </a:lnTo>
                    <a:lnTo>
                      <a:pt x="478" y="385"/>
                    </a:lnTo>
                    <a:lnTo>
                      <a:pt x="504" y="324"/>
                    </a:lnTo>
                    <a:lnTo>
                      <a:pt x="513" y="256"/>
                    </a:lnTo>
                    <a:lnTo>
                      <a:pt x="504" y="188"/>
                    </a:lnTo>
                    <a:lnTo>
                      <a:pt x="478" y="126"/>
                    </a:lnTo>
                    <a:lnTo>
                      <a:pt x="438" y="75"/>
                    </a:lnTo>
                    <a:lnTo>
                      <a:pt x="386" y="35"/>
                    </a:lnTo>
                    <a:lnTo>
                      <a:pt x="325" y="9"/>
                    </a:lnTo>
                    <a:lnTo>
                      <a:pt x="257" y="0"/>
                    </a:lnTo>
                    <a:close/>
                  </a:path>
                </a:pathLst>
              </a:cu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7" name="Text Box 496"/>
              <p:cNvSpPr txBox="1">
                <a:spLocks noChangeArrowheads="1"/>
              </p:cNvSpPr>
              <p:nvPr/>
            </p:nvSpPr>
            <p:spPr bwMode="auto">
              <a:xfrm>
                <a:off x="6295" y="3893"/>
                <a:ext cx="2000" cy="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23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ea typeface="ＭＳ Ｐゴシック" charset="0"/>
                  </a:rPr>
                  <a:t>UNSATISFACTORY	</a:t>
                </a:r>
                <a:endParaRPr kumimoji="0" lang="en-US" sz="1200" b="1" i="0" u="none" strike="noStrike" cap="none" normalizeH="0" baseline="0" dirty="0">
                  <a:ln>
                    <a:noFill/>
                  </a:ln>
                  <a:solidFill>
                    <a:schemeClr val="tx1"/>
                  </a:solidFill>
                  <a:effectLst/>
                  <a:latin typeface="Arial" charset="0"/>
                  <a:ea typeface="ＭＳ Ｐゴシック" charset="0"/>
                </a:endParaRPr>
              </a:p>
            </p:txBody>
          </p:sp>
          <p:sp>
            <p:nvSpPr>
              <p:cNvPr id="388" name="Text Box 497"/>
              <p:cNvSpPr txBox="1">
                <a:spLocks noChangeArrowheads="1"/>
              </p:cNvSpPr>
              <p:nvPr/>
            </p:nvSpPr>
            <p:spPr bwMode="auto">
              <a:xfrm>
                <a:off x="8513" y="3893"/>
                <a:ext cx="1978" cy="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23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ea typeface="ＭＳ Ｐゴシック" charset="0"/>
                  </a:rPr>
                  <a:t>BASIC</a:t>
                </a:r>
                <a:endParaRPr kumimoji="0" lang="en-US" sz="1200" b="1" i="0" u="none" strike="noStrike" cap="none" normalizeH="0" baseline="0" dirty="0">
                  <a:ln>
                    <a:noFill/>
                  </a:ln>
                  <a:solidFill>
                    <a:schemeClr val="tx1"/>
                  </a:solidFill>
                  <a:effectLst/>
                  <a:latin typeface="Arial" charset="0"/>
                  <a:ea typeface="ＭＳ Ｐゴシック" charset="0"/>
                </a:endParaRPr>
              </a:p>
            </p:txBody>
          </p:sp>
          <p:sp>
            <p:nvSpPr>
              <p:cNvPr id="389" name="Text Box 498"/>
              <p:cNvSpPr txBox="1">
                <a:spLocks noChangeArrowheads="1"/>
              </p:cNvSpPr>
              <p:nvPr/>
            </p:nvSpPr>
            <p:spPr bwMode="auto">
              <a:xfrm>
                <a:off x="12916" y="3893"/>
                <a:ext cx="1978" cy="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23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ea typeface="ＭＳ Ｐゴシック" charset="0"/>
                  </a:rPr>
                  <a:t>DISTINGUISHED</a:t>
                </a:r>
                <a:endParaRPr kumimoji="0" lang="en-US" sz="1200" b="1" i="0" u="none" strike="noStrike" cap="none" normalizeH="0" baseline="0" dirty="0">
                  <a:ln>
                    <a:noFill/>
                  </a:ln>
                  <a:solidFill>
                    <a:schemeClr val="tx1"/>
                  </a:solidFill>
                  <a:effectLst/>
                  <a:latin typeface="Arial" charset="0"/>
                  <a:ea typeface="ＭＳ Ｐゴシック" charset="0"/>
                </a:endParaRPr>
              </a:p>
            </p:txBody>
          </p:sp>
          <p:sp>
            <p:nvSpPr>
              <p:cNvPr id="390" name="Text Box 499"/>
              <p:cNvSpPr txBox="1">
                <a:spLocks noChangeArrowheads="1"/>
              </p:cNvSpPr>
              <p:nvPr/>
            </p:nvSpPr>
            <p:spPr bwMode="auto">
              <a:xfrm>
                <a:off x="4529" y="5175"/>
                <a:ext cx="1584" cy="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23000"/>
                  </a:lnSpc>
                  <a:spcBef>
                    <a:spcPct val="0"/>
                  </a:spcBef>
                  <a:spcAft>
                    <a:spcPct val="0"/>
                  </a:spcAft>
                  <a:buClrTx/>
                  <a:buSzTx/>
                  <a:buFontTx/>
                  <a:buNone/>
                  <a:tabLst/>
                </a:pPr>
                <a:r>
                  <a:rPr kumimoji="0" lang="en-US" sz="1500" b="1" i="0" u="none" strike="noStrike" cap="none" normalizeH="0" baseline="0" dirty="0">
                    <a:ln>
                      <a:noFill/>
                    </a:ln>
                    <a:solidFill>
                      <a:schemeClr val="tx1"/>
                    </a:solidFill>
                    <a:effectLst/>
                    <a:latin typeface="Arial" charset="0"/>
                    <a:ea typeface="ÇlÇr ñæí©" charset="0"/>
                  </a:rPr>
                  <a:t>HIGH</a:t>
                </a:r>
                <a:endParaRPr kumimoji="0" lang="en-US" sz="2400" b="0" i="0" u="none" strike="noStrike" cap="none" normalizeH="0" baseline="0" dirty="0">
                  <a:ln>
                    <a:noFill/>
                  </a:ln>
                  <a:solidFill>
                    <a:schemeClr val="tx1"/>
                  </a:solidFill>
                  <a:effectLst/>
                  <a:latin typeface="Arial" charset="0"/>
                  <a:ea typeface="ＭＳ Ｐゴシック" charset="0"/>
                </a:endParaRPr>
              </a:p>
            </p:txBody>
          </p:sp>
          <p:sp>
            <p:nvSpPr>
              <p:cNvPr id="391" name="Text Box 500"/>
              <p:cNvSpPr txBox="1">
                <a:spLocks noChangeArrowheads="1"/>
              </p:cNvSpPr>
              <p:nvPr/>
            </p:nvSpPr>
            <p:spPr bwMode="auto">
              <a:xfrm>
                <a:off x="4529" y="6557"/>
                <a:ext cx="1584" cy="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23000"/>
                  </a:lnSpc>
                  <a:spcBef>
                    <a:spcPct val="0"/>
                  </a:spcBef>
                  <a:spcAft>
                    <a:spcPct val="0"/>
                  </a:spcAft>
                  <a:buClrTx/>
                  <a:buSzTx/>
                  <a:buFontTx/>
                  <a:buNone/>
                  <a:tabLst/>
                </a:pPr>
                <a:r>
                  <a:rPr kumimoji="0" lang="en-US" sz="1500" b="1" i="0" u="none" strike="noStrike" cap="none" normalizeH="0" baseline="0" dirty="0">
                    <a:ln>
                      <a:noFill/>
                    </a:ln>
                    <a:solidFill>
                      <a:schemeClr val="tx1"/>
                    </a:solidFill>
                    <a:effectLst/>
                    <a:latin typeface="Arial" charset="0"/>
                    <a:ea typeface="ÇlÇr ñæí©" charset="0"/>
                  </a:rPr>
                  <a:t>EXPECTED</a:t>
                </a:r>
                <a:endParaRPr kumimoji="0" lang="en-US" sz="2400" b="0" i="0" u="none" strike="noStrike" cap="none" normalizeH="0" baseline="0" dirty="0">
                  <a:ln>
                    <a:noFill/>
                  </a:ln>
                  <a:solidFill>
                    <a:schemeClr val="tx1"/>
                  </a:solidFill>
                  <a:effectLst/>
                  <a:latin typeface="Arial" charset="0"/>
                  <a:ea typeface="ＭＳ Ｐゴシック" charset="0"/>
                </a:endParaRPr>
              </a:p>
            </p:txBody>
          </p:sp>
          <p:sp>
            <p:nvSpPr>
              <p:cNvPr id="392" name="Text Box 501"/>
              <p:cNvSpPr txBox="1">
                <a:spLocks noChangeArrowheads="1"/>
              </p:cNvSpPr>
              <p:nvPr/>
            </p:nvSpPr>
            <p:spPr bwMode="auto">
              <a:xfrm>
                <a:off x="4529" y="7910"/>
                <a:ext cx="1584" cy="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23000"/>
                  </a:lnSpc>
                  <a:spcBef>
                    <a:spcPct val="0"/>
                  </a:spcBef>
                  <a:spcAft>
                    <a:spcPct val="0"/>
                  </a:spcAft>
                  <a:buClrTx/>
                  <a:buSzTx/>
                  <a:buFontTx/>
                  <a:buNone/>
                  <a:tabLst/>
                </a:pPr>
                <a:r>
                  <a:rPr kumimoji="0" lang="en-US" sz="1500" b="1" i="0" u="none" strike="noStrike" cap="none" normalizeH="0" baseline="0" dirty="0">
                    <a:ln>
                      <a:noFill/>
                    </a:ln>
                    <a:solidFill>
                      <a:schemeClr val="tx1"/>
                    </a:solidFill>
                    <a:effectLst/>
                    <a:latin typeface="Arial" charset="0"/>
                    <a:ea typeface="ÇlÇr ñæí©" charset="0"/>
                  </a:rPr>
                  <a:t>LOW</a:t>
                </a:r>
                <a:endParaRPr kumimoji="0" lang="en-US" sz="2400" b="0" i="0" u="none" strike="noStrike" cap="none" normalizeH="0" baseline="0" dirty="0">
                  <a:ln>
                    <a:noFill/>
                  </a:ln>
                  <a:solidFill>
                    <a:schemeClr val="tx1"/>
                  </a:solidFill>
                  <a:effectLst/>
                  <a:latin typeface="Arial" charset="0"/>
                  <a:ea typeface="ＭＳ Ｐゴシック" charset="0"/>
                </a:endParaRPr>
              </a:p>
            </p:txBody>
          </p:sp>
          <p:sp>
            <p:nvSpPr>
              <p:cNvPr id="393" name="Text Box 502"/>
              <p:cNvSpPr txBox="1">
                <a:spLocks noChangeArrowheads="1"/>
              </p:cNvSpPr>
              <p:nvPr/>
            </p:nvSpPr>
            <p:spPr bwMode="auto">
              <a:xfrm>
                <a:off x="6305" y="3163"/>
                <a:ext cx="8589" cy="437"/>
              </a:xfrm>
              <a:prstGeom prst="rect">
                <a:avLst/>
              </a:prstGeom>
              <a:solidFill>
                <a:schemeClr val="bg2"/>
              </a:solidFill>
              <a:ln w="27940">
                <a:solidFill>
                  <a:srgbClr val="937AB1"/>
                </a:solidFill>
                <a:miter lim="800000"/>
                <a:headEnd/>
                <a:tailEnd/>
              </a:ln>
            </p:spPr>
            <p:txBody>
              <a:bodyPr vert="horz" wrap="square" lIns="0" tIns="0" rIns="0" bIns="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ts val="275"/>
                  </a:spcBef>
                  <a:spcAft>
                    <a:spcPct val="0"/>
                  </a:spcAft>
                  <a:buClrTx/>
                  <a:buSzTx/>
                  <a:buFontTx/>
                  <a:buNone/>
                  <a:tabLst/>
                </a:pPr>
                <a:r>
                  <a:rPr kumimoji="0" lang="en-US" sz="1900" b="1" i="0" u="none" strike="noStrike" cap="none" normalizeH="0" baseline="0" dirty="0" smtClean="0">
                    <a:ln>
                      <a:noFill/>
                    </a:ln>
                    <a:effectLst/>
                    <a:latin typeface="Arial" charset="0"/>
                    <a:ea typeface="ÇlÇr ñæí©" charset="0"/>
                  </a:rPr>
                  <a:t>PROFESSIONAL </a:t>
                </a:r>
                <a:r>
                  <a:rPr kumimoji="0" lang="en-US" sz="1900" b="1" i="0" u="none" strike="noStrike" cap="none" normalizeH="0" baseline="0" dirty="0">
                    <a:ln>
                      <a:noFill/>
                    </a:ln>
                    <a:effectLst/>
                    <a:latin typeface="Arial" charset="0"/>
                    <a:ea typeface="ÇlÇr ñæí©" charset="0"/>
                  </a:rPr>
                  <a:t>PRACTICE RATING</a:t>
                </a:r>
                <a:endParaRPr kumimoji="0" lang="en-US" sz="2400" b="1" i="0" u="none" strike="noStrike" cap="none" normalizeH="0" baseline="0" dirty="0">
                  <a:ln>
                    <a:noFill/>
                  </a:ln>
                  <a:effectLst/>
                  <a:latin typeface="Arial" charset="0"/>
                </a:endParaRPr>
              </a:p>
            </p:txBody>
          </p:sp>
          <p:sp>
            <p:nvSpPr>
              <p:cNvPr id="395" name="Text Box 504"/>
              <p:cNvSpPr txBox="1">
                <a:spLocks noChangeArrowheads="1"/>
              </p:cNvSpPr>
              <p:nvPr/>
            </p:nvSpPr>
            <p:spPr bwMode="auto">
              <a:xfrm>
                <a:off x="3742" y="2280"/>
                <a:ext cx="11776" cy="668"/>
              </a:xfrm>
              <a:prstGeom prst="rect">
                <a:avLst/>
              </a:prstGeom>
              <a:solidFill>
                <a:srgbClr val="5532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ts val="375"/>
                  </a:spcBef>
                  <a:spcAft>
                    <a:spcPct val="0"/>
                  </a:spcAft>
                  <a:buClrTx/>
                  <a:buSzTx/>
                  <a:buFontTx/>
                  <a:buNone/>
                  <a:tabLst/>
                </a:pPr>
                <a:r>
                  <a:rPr kumimoji="0" lang="en-US" sz="2000" b="1" i="0" u="none" strike="noStrike" cap="none" normalizeH="0" baseline="0" dirty="0" smtClean="0">
                    <a:ln>
                      <a:noFill/>
                    </a:ln>
                    <a:solidFill>
                      <a:srgbClr val="FFFFFF"/>
                    </a:solidFill>
                    <a:effectLst/>
                    <a:latin typeface="Arial" charset="0"/>
                    <a:ea typeface="ÇlÇr ñæí©" charset="0"/>
                  </a:rPr>
                  <a:t>SUMMATIVE </a:t>
                </a:r>
                <a:r>
                  <a:rPr kumimoji="0" lang="en-US" sz="2000" b="1" i="0" u="none" strike="noStrike" cap="none" normalizeH="0" baseline="0" dirty="0">
                    <a:ln>
                      <a:noFill/>
                    </a:ln>
                    <a:solidFill>
                      <a:srgbClr val="FFFFFF"/>
                    </a:solidFill>
                    <a:effectLst/>
                    <a:latin typeface="Arial" charset="0"/>
                    <a:ea typeface="ÇlÇr ñæí©" charset="0"/>
                  </a:rPr>
                  <a:t>SCORING MATRIX</a:t>
                </a:r>
                <a:endParaRPr kumimoji="0" lang="en-US" sz="2000" b="0" i="0" u="none" strike="noStrike" cap="none" normalizeH="0" baseline="0" dirty="0">
                  <a:ln>
                    <a:noFill/>
                  </a:ln>
                  <a:solidFill>
                    <a:schemeClr val="tx1"/>
                  </a:solidFill>
                  <a:effectLst/>
                  <a:latin typeface="Arial" charset="0"/>
                </a:endParaRPr>
              </a:p>
            </p:txBody>
          </p:sp>
        </p:grpSp>
      </p:grpSp>
      <p:sp>
        <p:nvSpPr>
          <p:cNvPr id="516" name="TextBox 515"/>
          <p:cNvSpPr txBox="1"/>
          <p:nvPr/>
        </p:nvSpPr>
        <p:spPr>
          <a:xfrm rot="5400000" flipV="1">
            <a:off x="-1010160" y="3427860"/>
            <a:ext cx="3105920" cy="369332"/>
          </a:xfrm>
          <a:prstGeom prst="rect">
            <a:avLst/>
          </a:prstGeom>
          <a:solidFill>
            <a:schemeClr val="bg2"/>
          </a:solidFill>
        </p:spPr>
        <p:txBody>
          <a:bodyPr wrap="square" rtlCol="0">
            <a:spAutoFit/>
          </a:bodyPr>
          <a:lstStyle/>
          <a:p>
            <a:pPr algn="ctr"/>
            <a:r>
              <a:rPr lang="en-US" dirty="0" smtClean="0"/>
              <a:t>     STUDENT GROWTH</a:t>
            </a:r>
            <a:endParaRPr lang="en-US" dirty="0"/>
          </a:p>
        </p:txBody>
      </p:sp>
    </p:spTree>
    <p:extLst>
      <p:ext uri="{BB962C8B-B14F-4D97-AF65-F5344CB8AC3E}">
        <p14:creationId xmlns:p14="http://schemas.microsoft.com/office/powerpoint/2010/main" val="311877352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2000" b="-2000"/>
          </a:stretch>
        </a:blipFill>
        <a:effectLst/>
      </p:bgPr>
    </p:bg>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618400710"/>
              </p:ext>
            </p:extLst>
          </p:nvPr>
        </p:nvGraphicFramePr>
        <p:xfrm>
          <a:off x="342484" y="5599585"/>
          <a:ext cx="10972800" cy="1084588"/>
        </p:xfrm>
        <a:graphic>
          <a:graphicData uri="http://schemas.openxmlformats.org/presentationml/2006/ole">
            <mc:AlternateContent xmlns:mc="http://schemas.openxmlformats.org/markup-compatibility/2006">
              <mc:Choice xmlns:v="urn:schemas-microsoft-com:vml" Requires="v">
                <p:oleObj spid="_x0000_s31233" name="Document" r:id="rId6" imgW="10160000" imgH="1003300" progId="Word.Document.12">
                  <p:embed/>
                </p:oleObj>
              </mc:Choice>
              <mc:Fallback>
                <p:oleObj name="Document" r:id="rId6" imgW="10160000" imgH="1003300" progId="Word.Document.12">
                  <p:embed/>
                  <p:pic>
                    <p:nvPicPr>
                      <p:cNvPr id="0" name=""/>
                      <p:cNvPicPr/>
                      <p:nvPr/>
                    </p:nvPicPr>
                    <p:blipFill>
                      <a:blip r:embed="rId7"/>
                      <a:stretch>
                        <a:fillRect/>
                      </a:stretch>
                    </p:blipFill>
                    <p:spPr>
                      <a:xfrm>
                        <a:off x="342484" y="5599585"/>
                        <a:ext cx="10972800" cy="1084588"/>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725540254"/>
              </p:ext>
            </p:extLst>
          </p:nvPr>
        </p:nvGraphicFramePr>
        <p:xfrm>
          <a:off x="6845656" y="5615658"/>
          <a:ext cx="10428440" cy="1030782"/>
        </p:xfrm>
        <a:graphic>
          <a:graphicData uri="http://schemas.openxmlformats.org/presentationml/2006/ole">
            <mc:AlternateContent xmlns:mc="http://schemas.openxmlformats.org/markup-compatibility/2006">
              <mc:Choice xmlns:v="urn:schemas-microsoft-com:vml" Requires="v">
                <p:oleObj spid="_x0000_s31234" name="Document" r:id="rId8" imgW="10160000" imgH="1003300" progId="Word.Document.12">
                  <p:embed/>
                </p:oleObj>
              </mc:Choice>
              <mc:Fallback>
                <p:oleObj name="Document" r:id="rId8" imgW="10160000" imgH="1003300" progId="Word.Document.12">
                  <p:embed/>
                  <p:pic>
                    <p:nvPicPr>
                      <p:cNvPr id="0" name=""/>
                      <p:cNvPicPr/>
                      <p:nvPr/>
                    </p:nvPicPr>
                    <p:blipFill>
                      <a:blip r:embed="rId9"/>
                      <a:stretch>
                        <a:fillRect/>
                      </a:stretch>
                    </p:blipFill>
                    <p:spPr>
                      <a:xfrm>
                        <a:off x="6845656" y="5615658"/>
                        <a:ext cx="10428440" cy="1030782"/>
                      </a:xfrm>
                      <a:prstGeom prst="rect">
                        <a:avLst/>
                      </a:prstGeom>
                    </p:spPr>
                  </p:pic>
                </p:oleObj>
              </mc:Fallback>
            </mc:AlternateContent>
          </a:graphicData>
        </a:graphic>
      </p:graphicFrame>
      <p:grpSp>
        <p:nvGrpSpPr>
          <p:cNvPr id="5" name="Group 1"/>
          <p:cNvGrpSpPr>
            <a:grpSpLocks/>
          </p:cNvGrpSpPr>
          <p:nvPr/>
        </p:nvGrpSpPr>
        <p:grpSpPr bwMode="auto">
          <a:xfrm>
            <a:off x="304800" y="152399"/>
            <a:ext cx="8712200" cy="5219701"/>
            <a:chOff x="1992" y="2407"/>
            <a:chExt cx="12342" cy="6566"/>
          </a:xfrm>
        </p:grpSpPr>
        <p:grpSp>
          <p:nvGrpSpPr>
            <p:cNvPr id="6" name="Group 2"/>
            <p:cNvGrpSpPr>
              <a:grpSpLocks/>
            </p:cNvGrpSpPr>
            <p:nvPr/>
          </p:nvGrpSpPr>
          <p:grpSpPr bwMode="auto">
            <a:xfrm>
              <a:off x="4885" y="4710"/>
              <a:ext cx="1980" cy="1188"/>
              <a:chOff x="4885" y="4710"/>
              <a:chExt cx="1980" cy="1188"/>
            </a:xfrm>
          </p:grpSpPr>
          <p:sp>
            <p:nvSpPr>
              <p:cNvPr id="268" name="Freeform 3"/>
              <p:cNvSpPr>
                <a:spLocks/>
              </p:cNvSpPr>
              <p:nvPr/>
            </p:nvSpPr>
            <p:spPr bwMode="auto">
              <a:xfrm>
                <a:off x="4885" y="4710"/>
                <a:ext cx="1980" cy="1188"/>
              </a:xfrm>
              <a:custGeom>
                <a:avLst/>
                <a:gdLst>
                  <a:gd name="T0" fmla="+- 0 6865 4885"/>
                  <a:gd name="T1" fmla="*/ T0 w 1980"/>
                  <a:gd name="T2" fmla="+- 0 4710 4710"/>
                  <a:gd name="T3" fmla="*/ 4710 h 1188"/>
                  <a:gd name="T4" fmla="+- 0 4885 4885"/>
                  <a:gd name="T5" fmla="*/ T4 w 1980"/>
                  <a:gd name="T6" fmla="+- 0 4710 4710"/>
                  <a:gd name="T7" fmla="*/ 4710 h 1188"/>
                  <a:gd name="T8" fmla="+- 0 4885 4885"/>
                  <a:gd name="T9" fmla="*/ T8 w 1980"/>
                  <a:gd name="T10" fmla="+- 0 5898 4710"/>
                  <a:gd name="T11" fmla="*/ 5898 h 1188"/>
                  <a:gd name="T12" fmla="+- 0 6865 4885"/>
                  <a:gd name="T13" fmla="*/ T12 w 1980"/>
                  <a:gd name="T14" fmla="+- 0 5898 4710"/>
                  <a:gd name="T15" fmla="*/ 5898 h 1188"/>
                  <a:gd name="T16" fmla="+- 0 6865 4885"/>
                  <a:gd name="T17" fmla="*/ T16 w 1980"/>
                  <a:gd name="T18" fmla="+- 0 4710 4710"/>
                  <a:gd name="T19" fmla="*/ 4710 h 1188"/>
                </a:gdLst>
                <a:ahLst/>
                <a:cxnLst>
                  <a:cxn ang="0">
                    <a:pos x="T1" y="T3"/>
                  </a:cxn>
                  <a:cxn ang="0">
                    <a:pos x="T5" y="T7"/>
                  </a:cxn>
                  <a:cxn ang="0">
                    <a:pos x="T9" y="T11"/>
                  </a:cxn>
                  <a:cxn ang="0">
                    <a:pos x="T13" y="T15"/>
                  </a:cxn>
                  <a:cxn ang="0">
                    <a:pos x="T17" y="T19"/>
                  </a:cxn>
                </a:cxnLst>
                <a:rect l="0" t="0" r="r" b="b"/>
                <a:pathLst>
                  <a:path w="1980" h="1188">
                    <a:moveTo>
                      <a:pt x="1980" y="0"/>
                    </a:moveTo>
                    <a:lnTo>
                      <a:pt x="0" y="0"/>
                    </a:lnTo>
                    <a:lnTo>
                      <a:pt x="0" y="1188"/>
                    </a:lnTo>
                    <a:lnTo>
                      <a:pt x="1980" y="1188"/>
                    </a:lnTo>
                    <a:lnTo>
                      <a:pt x="1980" y="0"/>
                    </a:ln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grpSp>
        <p:grpSp>
          <p:nvGrpSpPr>
            <p:cNvPr id="7" name="Group 4"/>
            <p:cNvGrpSpPr>
              <a:grpSpLocks/>
            </p:cNvGrpSpPr>
            <p:nvPr/>
          </p:nvGrpSpPr>
          <p:grpSpPr bwMode="auto">
            <a:xfrm>
              <a:off x="4875" y="4700"/>
              <a:ext cx="2000" cy="20"/>
              <a:chOff x="4875" y="4700"/>
              <a:chExt cx="2000" cy="20"/>
            </a:xfrm>
          </p:grpSpPr>
          <p:sp>
            <p:nvSpPr>
              <p:cNvPr id="267" name="Freeform 5"/>
              <p:cNvSpPr>
                <a:spLocks/>
              </p:cNvSpPr>
              <p:nvPr/>
            </p:nvSpPr>
            <p:spPr bwMode="auto">
              <a:xfrm>
                <a:off x="4875" y="4700"/>
                <a:ext cx="2000" cy="20"/>
              </a:xfrm>
              <a:custGeom>
                <a:avLst/>
                <a:gdLst>
                  <a:gd name="T0" fmla="+- 0 4875 4875"/>
                  <a:gd name="T1" fmla="*/ T0 w 2000"/>
                  <a:gd name="T2" fmla="+- 0 4720 4700"/>
                  <a:gd name="T3" fmla="*/ 4720 h 20"/>
                  <a:gd name="T4" fmla="+- 0 6875 4875"/>
                  <a:gd name="T5" fmla="*/ T4 w 2000"/>
                  <a:gd name="T6" fmla="+- 0 4720 4700"/>
                  <a:gd name="T7" fmla="*/ 4720 h 20"/>
                  <a:gd name="T8" fmla="+- 0 6875 4875"/>
                  <a:gd name="T9" fmla="*/ T8 w 2000"/>
                  <a:gd name="T10" fmla="+- 0 4700 4700"/>
                  <a:gd name="T11" fmla="*/ 4700 h 20"/>
                  <a:gd name="T12" fmla="+- 0 4875 4875"/>
                  <a:gd name="T13" fmla="*/ T12 w 2000"/>
                  <a:gd name="T14" fmla="+- 0 4700 4700"/>
                  <a:gd name="T15" fmla="*/ 4700 h 20"/>
                  <a:gd name="T16" fmla="+- 0 4875 4875"/>
                  <a:gd name="T17" fmla="*/ T16 w 2000"/>
                  <a:gd name="T18" fmla="+- 0 4720 4700"/>
                  <a:gd name="T19" fmla="*/ 4720 h 20"/>
                </a:gdLst>
                <a:ahLst/>
                <a:cxnLst>
                  <a:cxn ang="0">
                    <a:pos x="T1" y="T3"/>
                  </a:cxn>
                  <a:cxn ang="0">
                    <a:pos x="T5" y="T7"/>
                  </a:cxn>
                  <a:cxn ang="0">
                    <a:pos x="T9" y="T11"/>
                  </a:cxn>
                  <a:cxn ang="0">
                    <a:pos x="T13" y="T15"/>
                  </a:cxn>
                  <a:cxn ang="0">
                    <a:pos x="T17" y="T19"/>
                  </a:cxn>
                </a:cxnLst>
                <a:rect l="0" t="0" r="r" b="b"/>
                <a:pathLst>
                  <a:path w="2000" h="20">
                    <a:moveTo>
                      <a:pt x="0" y="20"/>
                    </a:moveTo>
                    <a:lnTo>
                      <a:pt x="2000" y="20"/>
                    </a:lnTo>
                    <a:lnTo>
                      <a:pt x="2000" y="0"/>
                    </a:lnTo>
                    <a:lnTo>
                      <a:pt x="0" y="0"/>
                    </a:lnTo>
                    <a:lnTo>
                      <a:pt x="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grpSp>
        <p:grpSp>
          <p:nvGrpSpPr>
            <p:cNvPr id="8" name="Group 6"/>
            <p:cNvGrpSpPr>
              <a:grpSpLocks/>
            </p:cNvGrpSpPr>
            <p:nvPr/>
          </p:nvGrpSpPr>
          <p:grpSpPr bwMode="auto">
            <a:xfrm>
              <a:off x="4885" y="4720"/>
              <a:ext cx="2" cy="584"/>
              <a:chOff x="4885" y="4720"/>
              <a:chExt cx="2" cy="584"/>
            </a:xfrm>
          </p:grpSpPr>
          <p:sp>
            <p:nvSpPr>
              <p:cNvPr id="266" name="Freeform 7"/>
              <p:cNvSpPr>
                <a:spLocks/>
              </p:cNvSpPr>
              <p:nvPr/>
            </p:nvSpPr>
            <p:spPr bwMode="auto">
              <a:xfrm>
                <a:off x="4885" y="4720"/>
                <a:ext cx="2" cy="584"/>
              </a:xfrm>
              <a:custGeom>
                <a:avLst/>
                <a:gdLst>
                  <a:gd name="T0" fmla="+- 0 5304 4720"/>
                  <a:gd name="T1" fmla="*/ 5304 h 584"/>
                  <a:gd name="T2" fmla="+- 0 4720 4720"/>
                  <a:gd name="T3" fmla="*/ 4720 h 584"/>
                </a:gdLst>
                <a:ahLst/>
                <a:cxnLst>
                  <a:cxn ang="0">
                    <a:pos x="0" y="T1"/>
                  </a:cxn>
                  <a:cxn ang="0">
                    <a:pos x="0" y="T3"/>
                  </a:cxn>
                </a:cxnLst>
                <a:rect l="0" t="0" r="r" b="b"/>
                <a:pathLst>
                  <a:path h="584">
                    <a:moveTo>
                      <a:pt x="0" y="584"/>
                    </a:move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grpSp>
        <p:grpSp>
          <p:nvGrpSpPr>
            <p:cNvPr id="9" name="Group 8"/>
            <p:cNvGrpSpPr>
              <a:grpSpLocks/>
            </p:cNvGrpSpPr>
            <p:nvPr/>
          </p:nvGrpSpPr>
          <p:grpSpPr bwMode="auto">
            <a:xfrm>
              <a:off x="6865" y="4720"/>
              <a:ext cx="2" cy="584"/>
              <a:chOff x="6865" y="4720"/>
              <a:chExt cx="2" cy="584"/>
            </a:xfrm>
          </p:grpSpPr>
          <p:sp>
            <p:nvSpPr>
              <p:cNvPr id="265" name="Freeform 9"/>
              <p:cNvSpPr>
                <a:spLocks/>
              </p:cNvSpPr>
              <p:nvPr/>
            </p:nvSpPr>
            <p:spPr bwMode="auto">
              <a:xfrm>
                <a:off x="6865" y="4720"/>
                <a:ext cx="2" cy="584"/>
              </a:xfrm>
              <a:custGeom>
                <a:avLst/>
                <a:gdLst>
                  <a:gd name="T0" fmla="+- 0 5304 4720"/>
                  <a:gd name="T1" fmla="*/ 5304 h 584"/>
                  <a:gd name="T2" fmla="+- 0 4720 4720"/>
                  <a:gd name="T3" fmla="*/ 4720 h 584"/>
                </a:gdLst>
                <a:ahLst/>
                <a:cxnLst>
                  <a:cxn ang="0">
                    <a:pos x="0" y="T1"/>
                  </a:cxn>
                  <a:cxn ang="0">
                    <a:pos x="0" y="T3"/>
                  </a:cxn>
                </a:cxnLst>
                <a:rect l="0" t="0" r="r" b="b"/>
                <a:pathLst>
                  <a:path h="584">
                    <a:moveTo>
                      <a:pt x="0" y="584"/>
                    </a:move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grpSp>
        <p:grpSp>
          <p:nvGrpSpPr>
            <p:cNvPr id="10" name="Group 10"/>
            <p:cNvGrpSpPr>
              <a:grpSpLocks/>
            </p:cNvGrpSpPr>
            <p:nvPr/>
          </p:nvGrpSpPr>
          <p:grpSpPr bwMode="auto">
            <a:xfrm>
              <a:off x="4885" y="5304"/>
              <a:ext cx="2" cy="584"/>
              <a:chOff x="4885" y="5304"/>
              <a:chExt cx="2" cy="584"/>
            </a:xfrm>
          </p:grpSpPr>
          <p:sp>
            <p:nvSpPr>
              <p:cNvPr id="264" name="Freeform 11"/>
              <p:cNvSpPr>
                <a:spLocks/>
              </p:cNvSpPr>
              <p:nvPr/>
            </p:nvSpPr>
            <p:spPr bwMode="auto">
              <a:xfrm>
                <a:off x="4885" y="5304"/>
                <a:ext cx="2" cy="584"/>
              </a:xfrm>
              <a:custGeom>
                <a:avLst/>
                <a:gdLst>
                  <a:gd name="T0" fmla="+- 0 5888 5304"/>
                  <a:gd name="T1" fmla="*/ 5888 h 584"/>
                  <a:gd name="T2" fmla="+- 0 5304 5304"/>
                  <a:gd name="T3" fmla="*/ 5304 h 584"/>
                </a:gdLst>
                <a:ahLst/>
                <a:cxnLst>
                  <a:cxn ang="0">
                    <a:pos x="0" y="T1"/>
                  </a:cxn>
                  <a:cxn ang="0">
                    <a:pos x="0" y="T3"/>
                  </a:cxn>
                </a:cxnLst>
                <a:rect l="0" t="0" r="r" b="b"/>
                <a:pathLst>
                  <a:path h="584">
                    <a:moveTo>
                      <a:pt x="0" y="584"/>
                    </a:move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grpSp>
        <p:grpSp>
          <p:nvGrpSpPr>
            <p:cNvPr id="11" name="Group 12"/>
            <p:cNvGrpSpPr>
              <a:grpSpLocks/>
            </p:cNvGrpSpPr>
            <p:nvPr/>
          </p:nvGrpSpPr>
          <p:grpSpPr bwMode="auto">
            <a:xfrm>
              <a:off x="6865" y="5304"/>
              <a:ext cx="2" cy="584"/>
              <a:chOff x="6865" y="5304"/>
              <a:chExt cx="2" cy="584"/>
            </a:xfrm>
          </p:grpSpPr>
          <p:sp>
            <p:nvSpPr>
              <p:cNvPr id="263" name="Freeform 13"/>
              <p:cNvSpPr>
                <a:spLocks/>
              </p:cNvSpPr>
              <p:nvPr/>
            </p:nvSpPr>
            <p:spPr bwMode="auto">
              <a:xfrm>
                <a:off x="6865" y="5304"/>
                <a:ext cx="2" cy="584"/>
              </a:xfrm>
              <a:custGeom>
                <a:avLst/>
                <a:gdLst>
                  <a:gd name="T0" fmla="+- 0 5888 5304"/>
                  <a:gd name="T1" fmla="*/ 5888 h 584"/>
                  <a:gd name="T2" fmla="+- 0 5304 5304"/>
                  <a:gd name="T3" fmla="*/ 5304 h 584"/>
                </a:gdLst>
                <a:ahLst/>
                <a:cxnLst>
                  <a:cxn ang="0">
                    <a:pos x="0" y="T1"/>
                  </a:cxn>
                  <a:cxn ang="0">
                    <a:pos x="0" y="T3"/>
                  </a:cxn>
                </a:cxnLst>
                <a:rect l="0" t="0" r="r" b="b"/>
                <a:pathLst>
                  <a:path h="584">
                    <a:moveTo>
                      <a:pt x="0" y="584"/>
                    </a:move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grpSp>
        <p:grpSp>
          <p:nvGrpSpPr>
            <p:cNvPr id="12" name="Group 14"/>
            <p:cNvGrpSpPr>
              <a:grpSpLocks/>
            </p:cNvGrpSpPr>
            <p:nvPr/>
          </p:nvGrpSpPr>
          <p:grpSpPr bwMode="auto">
            <a:xfrm>
              <a:off x="4875" y="5898"/>
              <a:ext cx="2000" cy="2"/>
              <a:chOff x="4875" y="5898"/>
              <a:chExt cx="2000" cy="2"/>
            </a:xfrm>
          </p:grpSpPr>
          <p:sp>
            <p:nvSpPr>
              <p:cNvPr id="262" name="Freeform 15"/>
              <p:cNvSpPr>
                <a:spLocks/>
              </p:cNvSpPr>
              <p:nvPr/>
            </p:nvSpPr>
            <p:spPr bwMode="auto">
              <a:xfrm>
                <a:off x="4875" y="5898"/>
                <a:ext cx="2000" cy="2"/>
              </a:xfrm>
              <a:custGeom>
                <a:avLst/>
                <a:gdLst>
                  <a:gd name="T0" fmla="+- 0 4875 4875"/>
                  <a:gd name="T1" fmla="*/ T0 w 2000"/>
                  <a:gd name="T2" fmla="+- 0 6875 4875"/>
                  <a:gd name="T3" fmla="*/ T2 w 2000"/>
                </a:gdLst>
                <a:ahLst/>
                <a:cxnLst>
                  <a:cxn ang="0">
                    <a:pos x="T1" y="0"/>
                  </a:cxn>
                  <a:cxn ang="0">
                    <a:pos x="T3" y="0"/>
                  </a:cxn>
                </a:cxnLst>
                <a:rect l="0" t="0" r="r" b="b"/>
                <a:pathLst>
                  <a:path w="2000">
                    <a:moveTo>
                      <a:pt x="0" y="0"/>
                    </a:moveTo>
                    <a:lnTo>
                      <a:pt x="200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grpSp>
        <p:grpSp>
          <p:nvGrpSpPr>
            <p:cNvPr id="13" name="Group 16"/>
            <p:cNvGrpSpPr>
              <a:grpSpLocks/>
            </p:cNvGrpSpPr>
            <p:nvPr/>
          </p:nvGrpSpPr>
          <p:grpSpPr bwMode="auto">
            <a:xfrm>
              <a:off x="7091" y="4710"/>
              <a:ext cx="1980" cy="1188"/>
              <a:chOff x="7091" y="4710"/>
              <a:chExt cx="1980" cy="1188"/>
            </a:xfrm>
          </p:grpSpPr>
          <p:sp>
            <p:nvSpPr>
              <p:cNvPr id="261" name="Freeform 17"/>
              <p:cNvSpPr>
                <a:spLocks/>
              </p:cNvSpPr>
              <p:nvPr/>
            </p:nvSpPr>
            <p:spPr bwMode="auto">
              <a:xfrm>
                <a:off x="7091" y="4710"/>
                <a:ext cx="1980" cy="1188"/>
              </a:xfrm>
              <a:custGeom>
                <a:avLst/>
                <a:gdLst>
                  <a:gd name="T0" fmla="+- 0 9071 7091"/>
                  <a:gd name="T1" fmla="*/ T0 w 1980"/>
                  <a:gd name="T2" fmla="+- 0 4710 4710"/>
                  <a:gd name="T3" fmla="*/ 4710 h 1188"/>
                  <a:gd name="T4" fmla="+- 0 7091 7091"/>
                  <a:gd name="T5" fmla="*/ T4 w 1980"/>
                  <a:gd name="T6" fmla="+- 0 4710 4710"/>
                  <a:gd name="T7" fmla="*/ 4710 h 1188"/>
                  <a:gd name="T8" fmla="+- 0 7091 7091"/>
                  <a:gd name="T9" fmla="*/ T8 w 1980"/>
                  <a:gd name="T10" fmla="+- 0 5898 4710"/>
                  <a:gd name="T11" fmla="*/ 5898 h 1188"/>
                  <a:gd name="T12" fmla="+- 0 9071 7091"/>
                  <a:gd name="T13" fmla="*/ T12 w 1980"/>
                  <a:gd name="T14" fmla="+- 0 5898 4710"/>
                  <a:gd name="T15" fmla="*/ 5898 h 1188"/>
                  <a:gd name="T16" fmla="+- 0 9071 7091"/>
                  <a:gd name="T17" fmla="*/ T16 w 1980"/>
                  <a:gd name="T18" fmla="+- 0 4710 4710"/>
                  <a:gd name="T19" fmla="*/ 4710 h 1188"/>
                </a:gdLst>
                <a:ahLst/>
                <a:cxnLst>
                  <a:cxn ang="0">
                    <a:pos x="T1" y="T3"/>
                  </a:cxn>
                  <a:cxn ang="0">
                    <a:pos x="T5" y="T7"/>
                  </a:cxn>
                  <a:cxn ang="0">
                    <a:pos x="T9" y="T11"/>
                  </a:cxn>
                  <a:cxn ang="0">
                    <a:pos x="T13" y="T15"/>
                  </a:cxn>
                  <a:cxn ang="0">
                    <a:pos x="T17" y="T19"/>
                  </a:cxn>
                </a:cxnLst>
                <a:rect l="0" t="0" r="r" b="b"/>
                <a:pathLst>
                  <a:path w="1980" h="1188">
                    <a:moveTo>
                      <a:pt x="1980" y="0"/>
                    </a:moveTo>
                    <a:lnTo>
                      <a:pt x="0" y="0"/>
                    </a:lnTo>
                    <a:lnTo>
                      <a:pt x="0" y="1188"/>
                    </a:lnTo>
                    <a:lnTo>
                      <a:pt x="1980" y="1188"/>
                    </a:lnTo>
                    <a:lnTo>
                      <a:pt x="1980" y="0"/>
                    </a:ln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grpSp>
        <p:grpSp>
          <p:nvGrpSpPr>
            <p:cNvPr id="14" name="Group 18"/>
            <p:cNvGrpSpPr>
              <a:grpSpLocks/>
            </p:cNvGrpSpPr>
            <p:nvPr/>
          </p:nvGrpSpPr>
          <p:grpSpPr bwMode="auto">
            <a:xfrm>
              <a:off x="7081" y="4700"/>
              <a:ext cx="2000" cy="20"/>
              <a:chOff x="7081" y="4700"/>
              <a:chExt cx="2000" cy="20"/>
            </a:xfrm>
          </p:grpSpPr>
          <p:sp>
            <p:nvSpPr>
              <p:cNvPr id="260" name="Freeform 19"/>
              <p:cNvSpPr>
                <a:spLocks/>
              </p:cNvSpPr>
              <p:nvPr/>
            </p:nvSpPr>
            <p:spPr bwMode="auto">
              <a:xfrm>
                <a:off x="7081" y="4700"/>
                <a:ext cx="2000" cy="20"/>
              </a:xfrm>
              <a:custGeom>
                <a:avLst/>
                <a:gdLst>
                  <a:gd name="T0" fmla="+- 0 7081 7081"/>
                  <a:gd name="T1" fmla="*/ T0 w 2000"/>
                  <a:gd name="T2" fmla="+- 0 4720 4700"/>
                  <a:gd name="T3" fmla="*/ 4720 h 20"/>
                  <a:gd name="T4" fmla="+- 0 9081 7081"/>
                  <a:gd name="T5" fmla="*/ T4 w 2000"/>
                  <a:gd name="T6" fmla="+- 0 4720 4700"/>
                  <a:gd name="T7" fmla="*/ 4720 h 20"/>
                  <a:gd name="T8" fmla="+- 0 9081 7081"/>
                  <a:gd name="T9" fmla="*/ T8 w 2000"/>
                  <a:gd name="T10" fmla="+- 0 4700 4700"/>
                  <a:gd name="T11" fmla="*/ 4700 h 20"/>
                  <a:gd name="T12" fmla="+- 0 7081 7081"/>
                  <a:gd name="T13" fmla="*/ T12 w 2000"/>
                  <a:gd name="T14" fmla="+- 0 4700 4700"/>
                  <a:gd name="T15" fmla="*/ 4700 h 20"/>
                  <a:gd name="T16" fmla="+- 0 7081 7081"/>
                  <a:gd name="T17" fmla="*/ T16 w 2000"/>
                  <a:gd name="T18" fmla="+- 0 4720 4700"/>
                  <a:gd name="T19" fmla="*/ 4720 h 20"/>
                </a:gdLst>
                <a:ahLst/>
                <a:cxnLst>
                  <a:cxn ang="0">
                    <a:pos x="T1" y="T3"/>
                  </a:cxn>
                  <a:cxn ang="0">
                    <a:pos x="T5" y="T7"/>
                  </a:cxn>
                  <a:cxn ang="0">
                    <a:pos x="T9" y="T11"/>
                  </a:cxn>
                  <a:cxn ang="0">
                    <a:pos x="T13" y="T15"/>
                  </a:cxn>
                  <a:cxn ang="0">
                    <a:pos x="T17" y="T19"/>
                  </a:cxn>
                </a:cxnLst>
                <a:rect l="0" t="0" r="r" b="b"/>
                <a:pathLst>
                  <a:path w="2000" h="20">
                    <a:moveTo>
                      <a:pt x="0" y="20"/>
                    </a:moveTo>
                    <a:lnTo>
                      <a:pt x="2000" y="20"/>
                    </a:lnTo>
                    <a:lnTo>
                      <a:pt x="2000" y="0"/>
                    </a:lnTo>
                    <a:lnTo>
                      <a:pt x="0" y="0"/>
                    </a:lnTo>
                    <a:lnTo>
                      <a:pt x="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grpSp>
        <p:grpSp>
          <p:nvGrpSpPr>
            <p:cNvPr id="15" name="Group 20"/>
            <p:cNvGrpSpPr>
              <a:grpSpLocks/>
            </p:cNvGrpSpPr>
            <p:nvPr/>
          </p:nvGrpSpPr>
          <p:grpSpPr bwMode="auto">
            <a:xfrm>
              <a:off x="7091" y="4720"/>
              <a:ext cx="2" cy="584"/>
              <a:chOff x="7091" y="4720"/>
              <a:chExt cx="2" cy="584"/>
            </a:xfrm>
          </p:grpSpPr>
          <p:sp>
            <p:nvSpPr>
              <p:cNvPr id="259" name="Freeform 21"/>
              <p:cNvSpPr>
                <a:spLocks/>
              </p:cNvSpPr>
              <p:nvPr/>
            </p:nvSpPr>
            <p:spPr bwMode="auto">
              <a:xfrm>
                <a:off x="7091" y="4720"/>
                <a:ext cx="2" cy="584"/>
              </a:xfrm>
              <a:custGeom>
                <a:avLst/>
                <a:gdLst>
                  <a:gd name="T0" fmla="+- 0 5304 4720"/>
                  <a:gd name="T1" fmla="*/ 5304 h 584"/>
                  <a:gd name="T2" fmla="+- 0 4720 4720"/>
                  <a:gd name="T3" fmla="*/ 4720 h 584"/>
                </a:gdLst>
                <a:ahLst/>
                <a:cxnLst>
                  <a:cxn ang="0">
                    <a:pos x="0" y="T1"/>
                  </a:cxn>
                  <a:cxn ang="0">
                    <a:pos x="0" y="T3"/>
                  </a:cxn>
                </a:cxnLst>
                <a:rect l="0" t="0" r="r" b="b"/>
                <a:pathLst>
                  <a:path h="584">
                    <a:moveTo>
                      <a:pt x="0" y="584"/>
                    </a:move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grpSp>
        <p:grpSp>
          <p:nvGrpSpPr>
            <p:cNvPr id="16" name="Group 22"/>
            <p:cNvGrpSpPr>
              <a:grpSpLocks/>
            </p:cNvGrpSpPr>
            <p:nvPr/>
          </p:nvGrpSpPr>
          <p:grpSpPr bwMode="auto">
            <a:xfrm>
              <a:off x="9071" y="4720"/>
              <a:ext cx="2" cy="584"/>
              <a:chOff x="9071" y="4720"/>
              <a:chExt cx="2" cy="584"/>
            </a:xfrm>
          </p:grpSpPr>
          <p:sp>
            <p:nvSpPr>
              <p:cNvPr id="258" name="Freeform 23"/>
              <p:cNvSpPr>
                <a:spLocks/>
              </p:cNvSpPr>
              <p:nvPr/>
            </p:nvSpPr>
            <p:spPr bwMode="auto">
              <a:xfrm>
                <a:off x="9071" y="4720"/>
                <a:ext cx="2" cy="584"/>
              </a:xfrm>
              <a:custGeom>
                <a:avLst/>
                <a:gdLst>
                  <a:gd name="T0" fmla="+- 0 5304 4720"/>
                  <a:gd name="T1" fmla="*/ 5304 h 584"/>
                  <a:gd name="T2" fmla="+- 0 4720 4720"/>
                  <a:gd name="T3" fmla="*/ 4720 h 584"/>
                </a:gdLst>
                <a:ahLst/>
                <a:cxnLst>
                  <a:cxn ang="0">
                    <a:pos x="0" y="T1"/>
                  </a:cxn>
                  <a:cxn ang="0">
                    <a:pos x="0" y="T3"/>
                  </a:cxn>
                </a:cxnLst>
                <a:rect l="0" t="0" r="r" b="b"/>
                <a:pathLst>
                  <a:path h="584">
                    <a:moveTo>
                      <a:pt x="0" y="584"/>
                    </a:move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grpSp>
        <p:grpSp>
          <p:nvGrpSpPr>
            <p:cNvPr id="17" name="Group 24"/>
            <p:cNvGrpSpPr>
              <a:grpSpLocks/>
            </p:cNvGrpSpPr>
            <p:nvPr/>
          </p:nvGrpSpPr>
          <p:grpSpPr bwMode="auto">
            <a:xfrm>
              <a:off x="7091" y="5304"/>
              <a:ext cx="2" cy="584"/>
              <a:chOff x="7091" y="5304"/>
              <a:chExt cx="2" cy="584"/>
            </a:xfrm>
          </p:grpSpPr>
          <p:sp>
            <p:nvSpPr>
              <p:cNvPr id="257" name="Freeform 25"/>
              <p:cNvSpPr>
                <a:spLocks/>
              </p:cNvSpPr>
              <p:nvPr/>
            </p:nvSpPr>
            <p:spPr bwMode="auto">
              <a:xfrm>
                <a:off x="7091" y="5304"/>
                <a:ext cx="2" cy="584"/>
              </a:xfrm>
              <a:custGeom>
                <a:avLst/>
                <a:gdLst>
                  <a:gd name="T0" fmla="+- 0 5888 5304"/>
                  <a:gd name="T1" fmla="*/ 5888 h 584"/>
                  <a:gd name="T2" fmla="+- 0 5304 5304"/>
                  <a:gd name="T3" fmla="*/ 5304 h 584"/>
                </a:gdLst>
                <a:ahLst/>
                <a:cxnLst>
                  <a:cxn ang="0">
                    <a:pos x="0" y="T1"/>
                  </a:cxn>
                  <a:cxn ang="0">
                    <a:pos x="0" y="T3"/>
                  </a:cxn>
                </a:cxnLst>
                <a:rect l="0" t="0" r="r" b="b"/>
                <a:pathLst>
                  <a:path h="584">
                    <a:moveTo>
                      <a:pt x="0" y="584"/>
                    </a:move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grpSp>
        <p:grpSp>
          <p:nvGrpSpPr>
            <p:cNvPr id="18" name="Group 26"/>
            <p:cNvGrpSpPr>
              <a:grpSpLocks/>
            </p:cNvGrpSpPr>
            <p:nvPr/>
          </p:nvGrpSpPr>
          <p:grpSpPr bwMode="auto">
            <a:xfrm>
              <a:off x="9071" y="5304"/>
              <a:ext cx="2" cy="584"/>
              <a:chOff x="9071" y="5304"/>
              <a:chExt cx="2" cy="584"/>
            </a:xfrm>
          </p:grpSpPr>
          <p:sp>
            <p:nvSpPr>
              <p:cNvPr id="256" name="Freeform 27"/>
              <p:cNvSpPr>
                <a:spLocks/>
              </p:cNvSpPr>
              <p:nvPr/>
            </p:nvSpPr>
            <p:spPr bwMode="auto">
              <a:xfrm>
                <a:off x="9071" y="5304"/>
                <a:ext cx="2" cy="584"/>
              </a:xfrm>
              <a:custGeom>
                <a:avLst/>
                <a:gdLst>
                  <a:gd name="T0" fmla="+- 0 5888 5304"/>
                  <a:gd name="T1" fmla="*/ 5888 h 584"/>
                  <a:gd name="T2" fmla="+- 0 5304 5304"/>
                  <a:gd name="T3" fmla="*/ 5304 h 584"/>
                </a:gdLst>
                <a:ahLst/>
                <a:cxnLst>
                  <a:cxn ang="0">
                    <a:pos x="0" y="T1"/>
                  </a:cxn>
                  <a:cxn ang="0">
                    <a:pos x="0" y="T3"/>
                  </a:cxn>
                </a:cxnLst>
                <a:rect l="0" t="0" r="r" b="b"/>
                <a:pathLst>
                  <a:path h="584">
                    <a:moveTo>
                      <a:pt x="0" y="584"/>
                    </a:move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grpSp>
        <p:grpSp>
          <p:nvGrpSpPr>
            <p:cNvPr id="19" name="Group 28"/>
            <p:cNvGrpSpPr>
              <a:grpSpLocks/>
            </p:cNvGrpSpPr>
            <p:nvPr/>
          </p:nvGrpSpPr>
          <p:grpSpPr bwMode="auto">
            <a:xfrm>
              <a:off x="7081" y="5898"/>
              <a:ext cx="2000" cy="2"/>
              <a:chOff x="7081" y="5898"/>
              <a:chExt cx="2000" cy="2"/>
            </a:xfrm>
          </p:grpSpPr>
          <p:sp>
            <p:nvSpPr>
              <p:cNvPr id="255" name="Freeform 29"/>
              <p:cNvSpPr>
                <a:spLocks/>
              </p:cNvSpPr>
              <p:nvPr/>
            </p:nvSpPr>
            <p:spPr bwMode="auto">
              <a:xfrm>
                <a:off x="7081" y="5898"/>
                <a:ext cx="2000" cy="2"/>
              </a:xfrm>
              <a:custGeom>
                <a:avLst/>
                <a:gdLst>
                  <a:gd name="T0" fmla="+- 0 7081 7081"/>
                  <a:gd name="T1" fmla="*/ T0 w 2000"/>
                  <a:gd name="T2" fmla="+- 0 9081 7081"/>
                  <a:gd name="T3" fmla="*/ T2 w 2000"/>
                </a:gdLst>
                <a:ahLst/>
                <a:cxnLst>
                  <a:cxn ang="0">
                    <a:pos x="T1" y="0"/>
                  </a:cxn>
                  <a:cxn ang="0">
                    <a:pos x="T3" y="0"/>
                  </a:cxn>
                </a:cxnLst>
                <a:rect l="0" t="0" r="r" b="b"/>
                <a:pathLst>
                  <a:path w="2000">
                    <a:moveTo>
                      <a:pt x="0" y="0"/>
                    </a:moveTo>
                    <a:lnTo>
                      <a:pt x="200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grpSp>
        <p:grpSp>
          <p:nvGrpSpPr>
            <p:cNvPr id="20" name="Group 30"/>
            <p:cNvGrpSpPr>
              <a:grpSpLocks/>
            </p:cNvGrpSpPr>
            <p:nvPr/>
          </p:nvGrpSpPr>
          <p:grpSpPr bwMode="auto">
            <a:xfrm>
              <a:off x="7091" y="6092"/>
              <a:ext cx="1980" cy="1188"/>
              <a:chOff x="7091" y="6092"/>
              <a:chExt cx="1980" cy="1188"/>
            </a:xfrm>
          </p:grpSpPr>
          <p:sp>
            <p:nvSpPr>
              <p:cNvPr id="254" name="Freeform 31"/>
              <p:cNvSpPr>
                <a:spLocks/>
              </p:cNvSpPr>
              <p:nvPr/>
            </p:nvSpPr>
            <p:spPr bwMode="auto">
              <a:xfrm>
                <a:off x="7091" y="6092"/>
                <a:ext cx="1980" cy="1188"/>
              </a:xfrm>
              <a:custGeom>
                <a:avLst/>
                <a:gdLst>
                  <a:gd name="T0" fmla="+- 0 9071 7091"/>
                  <a:gd name="T1" fmla="*/ T0 w 1980"/>
                  <a:gd name="T2" fmla="+- 0 6092 6092"/>
                  <a:gd name="T3" fmla="*/ 6092 h 1188"/>
                  <a:gd name="T4" fmla="+- 0 7091 7091"/>
                  <a:gd name="T5" fmla="*/ T4 w 1980"/>
                  <a:gd name="T6" fmla="+- 0 6092 6092"/>
                  <a:gd name="T7" fmla="*/ 6092 h 1188"/>
                  <a:gd name="T8" fmla="+- 0 7091 7091"/>
                  <a:gd name="T9" fmla="*/ T8 w 1980"/>
                  <a:gd name="T10" fmla="+- 0 7280 6092"/>
                  <a:gd name="T11" fmla="*/ 7280 h 1188"/>
                  <a:gd name="T12" fmla="+- 0 9071 7091"/>
                  <a:gd name="T13" fmla="*/ T12 w 1980"/>
                  <a:gd name="T14" fmla="+- 0 7280 6092"/>
                  <a:gd name="T15" fmla="*/ 7280 h 1188"/>
                  <a:gd name="T16" fmla="+- 0 9071 7091"/>
                  <a:gd name="T17" fmla="*/ T16 w 1980"/>
                  <a:gd name="T18" fmla="+- 0 6092 6092"/>
                  <a:gd name="T19" fmla="*/ 6092 h 1188"/>
                </a:gdLst>
                <a:ahLst/>
                <a:cxnLst>
                  <a:cxn ang="0">
                    <a:pos x="T1" y="T3"/>
                  </a:cxn>
                  <a:cxn ang="0">
                    <a:pos x="T5" y="T7"/>
                  </a:cxn>
                  <a:cxn ang="0">
                    <a:pos x="T9" y="T11"/>
                  </a:cxn>
                  <a:cxn ang="0">
                    <a:pos x="T13" y="T15"/>
                  </a:cxn>
                  <a:cxn ang="0">
                    <a:pos x="T17" y="T19"/>
                  </a:cxn>
                </a:cxnLst>
                <a:rect l="0" t="0" r="r" b="b"/>
                <a:pathLst>
                  <a:path w="1980" h="1188">
                    <a:moveTo>
                      <a:pt x="1980" y="0"/>
                    </a:moveTo>
                    <a:lnTo>
                      <a:pt x="0" y="0"/>
                    </a:lnTo>
                    <a:lnTo>
                      <a:pt x="0" y="1188"/>
                    </a:lnTo>
                    <a:lnTo>
                      <a:pt x="1980" y="1188"/>
                    </a:lnTo>
                    <a:lnTo>
                      <a:pt x="1980" y="0"/>
                    </a:ln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grpSp>
        <p:grpSp>
          <p:nvGrpSpPr>
            <p:cNvPr id="21" name="Group 32"/>
            <p:cNvGrpSpPr>
              <a:grpSpLocks/>
            </p:cNvGrpSpPr>
            <p:nvPr/>
          </p:nvGrpSpPr>
          <p:grpSpPr bwMode="auto">
            <a:xfrm>
              <a:off x="7081" y="6082"/>
              <a:ext cx="2000" cy="20"/>
              <a:chOff x="7081" y="6082"/>
              <a:chExt cx="2000" cy="20"/>
            </a:xfrm>
          </p:grpSpPr>
          <p:sp>
            <p:nvSpPr>
              <p:cNvPr id="253" name="Freeform 33"/>
              <p:cNvSpPr>
                <a:spLocks/>
              </p:cNvSpPr>
              <p:nvPr/>
            </p:nvSpPr>
            <p:spPr bwMode="auto">
              <a:xfrm>
                <a:off x="7081" y="6082"/>
                <a:ext cx="2000" cy="20"/>
              </a:xfrm>
              <a:custGeom>
                <a:avLst/>
                <a:gdLst>
                  <a:gd name="T0" fmla="+- 0 7081 7081"/>
                  <a:gd name="T1" fmla="*/ T0 w 2000"/>
                  <a:gd name="T2" fmla="+- 0 6102 6082"/>
                  <a:gd name="T3" fmla="*/ 6102 h 20"/>
                  <a:gd name="T4" fmla="+- 0 9081 7081"/>
                  <a:gd name="T5" fmla="*/ T4 w 2000"/>
                  <a:gd name="T6" fmla="+- 0 6102 6082"/>
                  <a:gd name="T7" fmla="*/ 6102 h 20"/>
                  <a:gd name="T8" fmla="+- 0 9081 7081"/>
                  <a:gd name="T9" fmla="*/ T8 w 2000"/>
                  <a:gd name="T10" fmla="+- 0 6082 6082"/>
                  <a:gd name="T11" fmla="*/ 6082 h 20"/>
                  <a:gd name="T12" fmla="+- 0 7081 7081"/>
                  <a:gd name="T13" fmla="*/ T12 w 2000"/>
                  <a:gd name="T14" fmla="+- 0 6082 6082"/>
                  <a:gd name="T15" fmla="*/ 6082 h 20"/>
                  <a:gd name="T16" fmla="+- 0 7081 7081"/>
                  <a:gd name="T17" fmla="*/ T16 w 2000"/>
                  <a:gd name="T18" fmla="+- 0 6102 6082"/>
                  <a:gd name="T19" fmla="*/ 6102 h 20"/>
                </a:gdLst>
                <a:ahLst/>
                <a:cxnLst>
                  <a:cxn ang="0">
                    <a:pos x="T1" y="T3"/>
                  </a:cxn>
                  <a:cxn ang="0">
                    <a:pos x="T5" y="T7"/>
                  </a:cxn>
                  <a:cxn ang="0">
                    <a:pos x="T9" y="T11"/>
                  </a:cxn>
                  <a:cxn ang="0">
                    <a:pos x="T13" y="T15"/>
                  </a:cxn>
                  <a:cxn ang="0">
                    <a:pos x="T17" y="T19"/>
                  </a:cxn>
                </a:cxnLst>
                <a:rect l="0" t="0" r="r" b="b"/>
                <a:pathLst>
                  <a:path w="2000" h="20">
                    <a:moveTo>
                      <a:pt x="0" y="20"/>
                    </a:moveTo>
                    <a:lnTo>
                      <a:pt x="2000" y="20"/>
                    </a:lnTo>
                    <a:lnTo>
                      <a:pt x="2000" y="0"/>
                    </a:lnTo>
                    <a:lnTo>
                      <a:pt x="0" y="0"/>
                    </a:lnTo>
                    <a:lnTo>
                      <a:pt x="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grpSp>
        <p:grpSp>
          <p:nvGrpSpPr>
            <p:cNvPr id="22" name="Group 34"/>
            <p:cNvGrpSpPr>
              <a:grpSpLocks/>
            </p:cNvGrpSpPr>
            <p:nvPr/>
          </p:nvGrpSpPr>
          <p:grpSpPr bwMode="auto">
            <a:xfrm>
              <a:off x="7091" y="6102"/>
              <a:ext cx="2" cy="584"/>
              <a:chOff x="7091" y="6102"/>
              <a:chExt cx="2" cy="584"/>
            </a:xfrm>
          </p:grpSpPr>
          <p:sp>
            <p:nvSpPr>
              <p:cNvPr id="252" name="Freeform 35"/>
              <p:cNvSpPr>
                <a:spLocks/>
              </p:cNvSpPr>
              <p:nvPr/>
            </p:nvSpPr>
            <p:spPr bwMode="auto">
              <a:xfrm>
                <a:off x="7091" y="6102"/>
                <a:ext cx="2" cy="584"/>
              </a:xfrm>
              <a:custGeom>
                <a:avLst/>
                <a:gdLst>
                  <a:gd name="T0" fmla="+- 0 6686 6102"/>
                  <a:gd name="T1" fmla="*/ 6686 h 584"/>
                  <a:gd name="T2" fmla="+- 0 6102 6102"/>
                  <a:gd name="T3" fmla="*/ 6102 h 584"/>
                </a:gdLst>
                <a:ahLst/>
                <a:cxnLst>
                  <a:cxn ang="0">
                    <a:pos x="0" y="T1"/>
                  </a:cxn>
                  <a:cxn ang="0">
                    <a:pos x="0" y="T3"/>
                  </a:cxn>
                </a:cxnLst>
                <a:rect l="0" t="0" r="r" b="b"/>
                <a:pathLst>
                  <a:path h="584">
                    <a:moveTo>
                      <a:pt x="0" y="584"/>
                    </a:move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grpSp>
        <p:grpSp>
          <p:nvGrpSpPr>
            <p:cNvPr id="23" name="Group 36"/>
            <p:cNvGrpSpPr>
              <a:grpSpLocks/>
            </p:cNvGrpSpPr>
            <p:nvPr/>
          </p:nvGrpSpPr>
          <p:grpSpPr bwMode="auto">
            <a:xfrm>
              <a:off x="9071" y="6102"/>
              <a:ext cx="2" cy="584"/>
              <a:chOff x="9071" y="6102"/>
              <a:chExt cx="2" cy="584"/>
            </a:xfrm>
          </p:grpSpPr>
          <p:sp>
            <p:nvSpPr>
              <p:cNvPr id="251" name="Freeform 37"/>
              <p:cNvSpPr>
                <a:spLocks/>
              </p:cNvSpPr>
              <p:nvPr/>
            </p:nvSpPr>
            <p:spPr bwMode="auto">
              <a:xfrm>
                <a:off x="9071" y="6102"/>
                <a:ext cx="2" cy="584"/>
              </a:xfrm>
              <a:custGeom>
                <a:avLst/>
                <a:gdLst>
                  <a:gd name="T0" fmla="+- 0 6686 6102"/>
                  <a:gd name="T1" fmla="*/ 6686 h 584"/>
                  <a:gd name="T2" fmla="+- 0 6102 6102"/>
                  <a:gd name="T3" fmla="*/ 6102 h 584"/>
                </a:gdLst>
                <a:ahLst/>
                <a:cxnLst>
                  <a:cxn ang="0">
                    <a:pos x="0" y="T1"/>
                  </a:cxn>
                  <a:cxn ang="0">
                    <a:pos x="0" y="T3"/>
                  </a:cxn>
                </a:cxnLst>
                <a:rect l="0" t="0" r="r" b="b"/>
                <a:pathLst>
                  <a:path h="584">
                    <a:moveTo>
                      <a:pt x="0" y="584"/>
                    </a:move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grpSp>
        <p:grpSp>
          <p:nvGrpSpPr>
            <p:cNvPr id="24" name="Group 38"/>
            <p:cNvGrpSpPr>
              <a:grpSpLocks/>
            </p:cNvGrpSpPr>
            <p:nvPr/>
          </p:nvGrpSpPr>
          <p:grpSpPr bwMode="auto">
            <a:xfrm>
              <a:off x="7091" y="6686"/>
              <a:ext cx="2" cy="584"/>
              <a:chOff x="7091" y="6686"/>
              <a:chExt cx="2" cy="584"/>
            </a:xfrm>
          </p:grpSpPr>
          <p:sp>
            <p:nvSpPr>
              <p:cNvPr id="250" name="Freeform 39"/>
              <p:cNvSpPr>
                <a:spLocks/>
              </p:cNvSpPr>
              <p:nvPr/>
            </p:nvSpPr>
            <p:spPr bwMode="auto">
              <a:xfrm>
                <a:off x="7091" y="6686"/>
                <a:ext cx="2" cy="584"/>
              </a:xfrm>
              <a:custGeom>
                <a:avLst/>
                <a:gdLst>
                  <a:gd name="T0" fmla="+- 0 7270 6686"/>
                  <a:gd name="T1" fmla="*/ 7270 h 584"/>
                  <a:gd name="T2" fmla="+- 0 6686 6686"/>
                  <a:gd name="T3" fmla="*/ 6686 h 584"/>
                </a:gdLst>
                <a:ahLst/>
                <a:cxnLst>
                  <a:cxn ang="0">
                    <a:pos x="0" y="T1"/>
                  </a:cxn>
                  <a:cxn ang="0">
                    <a:pos x="0" y="T3"/>
                  </a:cxn>
                </a:cxnLst>
                <a:rect l="0" t="0" r="r" b="b"/>
                <a:pathLst>
                  <a:path h="584">
                    <a:moveTo>
                      <a:pt x="0" y="584"/>
                    </a:move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grpSp>
        <p:grpSp>
          <p:nvGrpSpPr>
            <p:cNvPr id="25" name="Group 40"/>
            <p:cNvGrpSpPr>
              <a:grpSpLocks/>
            </p:cNvGrpSpPr>
            <p:nvPr/>
          </p:nvGrpSpPr>
          <p:grpSpPr bwMode="auto">
            <a:xfrm>
              <a:off x="9071" y="6686"/>
              <a:ext cx="2" cy="584"/>
              <a:chOff x="9071" y="6686"/>
              <a:chExt cx="2" cy="584"/>
            </a:xfrm>
          </p:grpSpPr>
          <p:sp>
            <p:nvSpPr>
              <p:cNvPr id="249" name="Freeform 41"/>
              <p:cNvSpPr>
                <a:spLocks/>
              </p:cNvSpPr>
              <p:nvPr/>
            </p:nvSpPr>
            <p:spPr bwMode="auto">
              <a:xfrm>
                <a:off x="9071" y="6686"/>
                <a:ext cx="2" cy="584"/>
              </a:xfrm>
              <a:custGeom>
                <a:avLst/>
                <a:gdLst>
                  <a:gd name="T0" fmla="+- 0 7270 6686"/>
                  <a:gd name="T1" fmla="*/ 7270 h 584"/>
                  <a:gd name="T2" fmla="+- 0 6686 6686"/>
                  <a:gd name="T3" fmla="*/ 6686 h 584"/>
                </a:gdLst>
                <a:ahLst/>
                <a:cxnLst>
                  <a:cxn ang="0">
                    <a:pos x="0" y="T1"/>
                  </a:cxn>
                  <a:cxn ang="0">
                    <a:pos x="0" y="T3"/>
                  </a:cxn>
                </a:cxnLst>
                <a:rect l="0" t="0" r="r" b="b"/>
                <a:pathLst>
                  <a:path h="584">
                    <a:moveTo>
                      <a:pt x="0" y="584"/>
                    </a:move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grpSp>
        <p:grpSp>
          <p:nvGrpSpPr>
            <p:cNvPr id="26" name="Group 42"/>
            <p:cNvGrpSpPr>
              <a:grpSpLocks/>
            </p:cNvGrpSpPr>
            <p:nvPr/>
          </p:nvGrpSpPr>
          <p:grpSpPr bwMode="auto">
            <a:xfrm>
              <a:off x="7081" y="7280"/>
              <a:ext cx="2000" cy="2"/>
              <a:chOff x="7081" y="7280"/>
              <a:chExt cx="2000" cy="2"/>
            </a:xfrm>
          </p:grpSpPr>
          <p:sp>
            <p:nvSpPr>
              <p:cNvPr id="248" name="Freeform 43"/>
              <p:cNvSpPr>
                <a:spLocks/>
              </p:cNvSpPr>
              <p:nvPr/>
            </p:nvSpPr>
            <p:spPr bwMode="auto">
              <a:xfrm>
                <a:off x="7081" y="7280"/>
                <a:ext cx="2000" cy="2"/>
              </a:xfrm>
              <a:custGeom>
                <a:avLst/>
                <a:gdLst>
                  <a:gd name="T0" fmla="+- 0 7081 7081"/>
                  <a:gd name="T1" fmla="*/ T0 w 2000"/>
                  <a:gd name="T2" fmla="+- 0 9081 7081"/>
                  <a:gd name="T3" fmla="*/ T2 w 2000"/>
                </a:gdLst>
                <a:ahLst/>
                <a:cxnLst>
                  <a:cxn ang="0">
                    <a:pos x="T1" y="0"/>
                  </a:cxn>
                  <a:cxn ang="0">
                    <a:pos x="T3" y="0"/>
                  </a:cxn>
                </a:cxnLst>
                <a:rect l="0" t="0" r="r" b="b"/>
                <a:pathLst>
                  <a:path w="2000">
                    <a:moveTo>
                      <a:pt x="0" y="0"/>
                    </a:moveTo>
                    <a:lnTo>
                      <a:pt x="200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grpSp>
        <p:grpSp>
          <p:nvGrpSpPr>
            <p:cNvPr id="27" name="Group 44"/>
            <p:cNvGrpSpPr>
              <a:grpSpLocks/>
            </p:cNvGrpSpPr>
            <p:nvPr/>
          </p:nvGrpSpPr>
          <p:grpSpPr bwMode="auto">
            <a:xfrm>
              <a:off x="9278" y="6092"/>
              <a:ext cx="1980" cy="1188"/>
              <a:chOff x="9278" y="6092"/>
              <a:chExt cx="1980" cy="1188"/>
            </a:xfrm>
          </p:grpSpPr>
          <p:sp>
            <p:nvSpPr>
              <p:cNvPr id="247" name="Freeform 45"/>
              <p:cNvSpPr>
                <a:spLocks/>
              </p:cNvSpPr>
              <p:nvPr/>
            </p:nvSpPr>
            <p:spPr bwMode="auto">
              <a:xfrm>
                <a:off x="9278" y="6092"/>
                <a:ext cx="1980" cy="1188"/>
              </a:xfrm>
              <a:custGeom>
                <a:avLst/>
                <a:gdLst>
                  <a:gd name="T0" fmla="+- 0 11258 9278"/>
                  <a:gd name="T1" fmla="*/ T0 w 1980"/>
                  <a:gd name="T2" fmla="+- 0 6092 6092"/>
                  <a:gd name="T3" fmla="*/ 6092 h 1188"/>
                  <a:gd name="T4" fmla="+- 0 9278 9278"/>
                  <a:gd name="T5" fmla="*/ T4 w 1980"/>
                  <a:gd name="T6" fmla="+- 0 6092 6092"/>
                  <a:gd name="T7" fmla="*/ 6092 h 1188"/>
                  <a:gd name="T8" fmla="+- 0 9278 9278"/>
                  <a:gd name="T9" fmla="*/ T8 w 1980"/>
                  <a:gd name="T10" fmla="+- 0 7280 6092"/>
                  <a:gd name="T11" fmla="*/ 7280 h 1188"/>
                  <a:gd name="T12" fmla="+- 0 11258 9278"/>
                  <a:gd name="T13" fmla="*/ T12 w 1980"/>
                  <a:gd name="T14" fmla="+- 0 7280 6092"/>
                  <a:gd name="T15" fmla="*/ 7280 h 1188"/>
                  <a:gd name="T16" fmla="+- 0 11258 9278"/>
                  <a:gd name="T17" fmla="*/ T16 w 1980"/>
                  <a:gd name="T18" fmla="+- 0 6092 6092"/>
                  <a:gd name="T19" fmla="*/ 6092 h 1188"/>
                </a:gdLst>
                <a:ahLst/>
                <a:cxnLst>
                  <a:cxn ang="0">
                    <a:pos x="T1" y="T3"/>
                  </a:cxn>
                  <a:cxn ang="0">
                    <a:pos x="T5" y="T7"/>
                  </a:cxn>
                  <a:cxn ang="0">
                    <a:pos x="T9" y="T11"/>
                  </a:cxn>
                  <a:cxn ang="0">
                    <a:pos x="T13" y="T15"/>
                  </a:cxn>
                  <a:cxn ang="0">
                    <a:pos x="T17" y="T19"/>
                  </a:cxn>
                </a:cxnLst>
                <a:rect l="0" t="0" r="r" b="b"/>
                <a:pathLst>
                  <a:path w="1980" h="1188">
                    <a:moveTo>
                      <a:pt x="1980" y="0"/>
                    </a:moveTo>
                    <a:lnTo>
                      <a:pt x="0" y="0"/>
                    </a:lnTo>
                    <a:lnTo>
                      <a:pt x="0" y="1188"/>
                    </a:lnTo>
                    <a:lnTo>
                      <a:pt x="1980" y="1188"/>
                    </a:lnTo>
                    <a:lnTo>
                      <a:pt x="1980" y="0"/>
                    </a:ln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grpSp>
        <p:grpSp>
          <p:nvGrpSpPr>
            <p:cNvPr id="28" name="Group 46"/>
            <p:cNvGrpSpPr>
              <a:grpSpLocks/>
            </p:cNvGrpSpPr>
            <p:nvPr/>
          </p:nvGrpSpPr>
          <p:grpSpPr bwMode="auto">
            <a:xfrm>
              <a:off x="9268" y="6082"/>
              <a:ext cx="2000" cy="20"/>
              <a:chOff x="9268" y="6082"/>
              <a:chExt cx="2000" cy="20"/>
            </a:xfrm>
          </p:grpSpPr>
          <p:sp>
            <p:nvSpPr>
              <p:cNvPr id="246" name="Freeform 47"/>
              <p:cNvSpPr>
                <a:spLocks/>
              </p:cNvSpPr>
              <p:nvPr/>
            </p:nvSpPr>
            <p:spPr bwMode="auto">
              <a:xfrm>
                <a:off x="9268" y="6082"/>
                <a:ext cx="2000" cy="20"/>
              </a:xfrm>
              <a:custGeom>
                <a:avLst/>
                <a:gdLst>
                  <a:gd name="T0" fmla="+- 0 9268 9268"/>
                  <a:gd name="T1" fmla="*/ T0 w 2000"/>
                  <a:gd name="T2" fmla="+- 0 6102 6082"/>
                  <a:gd name="T3" fmla="*/ 6102 h 20"/>
                  <a:gd name="T4" fmla="+- 0 11268 9268"/>
                  <a:gd name="T5" fmla="*/ T4 w 2000"/>
                  <a:gd name="T6" fmla="+- 0 6102 6082"/>
                  <a:gd name="T7" fmla="*/ 6102 h 20"/>
                  <a:gd name="T8" fmla="+- 0 11268 9268"/>
                  <a:gd name="T9" fmla="*/ T8 w 2000"/>
                  <a:gd name="T10" fmla="+- 0 6082 6082"/>
                  <a:gd name="T11" fmla="*/ 6082 h 20"/>
                  <a:gd name="T12" fmla="+- 0 9268 9268"/>
                  <a:gd name="T13" fmla="*/ T12 w 2000"/>
                  <a:gd name="T14" fmla="+- 0 6082 6082"/>
                  <a:gd name="T15" fmla="*/ 6082 h 20"/>
                  <a:gd name="T16" fmla="+- 0 9268 9268"/>
                  <a:gd name="T17" fmla="*/ T16 w 2000"/>
                  <a:gd name="T18" fmla="+- 0 6102 6082"/>
                  <a:gd name="T19" fmla="*/ 6102 h 20"/>
                </a:gdLst>
                <a:ahLst/>
                <a:cxnLst>
                  <a:cxn ang="0">
                    <a:pos x="T1" y="T3"/>
                  </a:cxn>
                  <a:cxn ang="0">
                    <a:pos x="T5" y="T7"/>
                  </a:cxn>
                  <a:cxn ang="0">
                    <a:pos x="T9" y="T11"/>
                  </a:cxn>
                  <a:cxn ang="0">
                    <a:pos x="T13" y="T15"/>
                  </a:cxn>
                  <a:cxn ang="0">
                    <a:pos x="T17" y="T19"/>
                  </a:cxn>
                </a:cxnLst>
                <a:rect l="0" t="0" r="r" b="b"/>
                <a:pathLst>
                  <a:path w="2000" h="20">
                    <a:moveTo>
                      <a:pt x="0" y="20"/>
                    </a:moveTo>
                    <a:lnTo>
                      <a:pt x="2000" y="20"/>
                    </a:lnTo>
                    <a:lnTo>
                      <a:pt x="2000" y="0"/>
                    </a:lnTo>
                    <a:lnTo>
                      <a:pt x="0" y="0"/>
                    </a:lnTo>
                    <a:lnTo>
                      <a:pt x="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grpSp>
        <p:grpSp>
          <p:nvGrpSpPr>
            <p:cNvPr id="29" name="Group 48"/>
            <p:cNvGrpSpPr>
              <a:grpSpLocks/>
            </p:cNvGrpSpPr>
            <p:nvPr/>
          </p:nvGrpSpPr>
          <p:grpSpPr bwMode="auto">
            <a:xfrm>
              <a:off x="9278" y="6102"/>
              <a:ext cx="2" cy="584"/>
              <a:chOff x="9278" y="6102"/>
              <a:chExt cx="2" cy="584"/>
            </a:xfrm>
          </p:grpSpPr>
          <p:sp>
            <p:nvSpPr>
              <p:cNvPr id="245" name="Freeform 49"/>
              <p:cNvSpPr>
                <a:spLocks/>
              </p:cNvSpPr>
              <p:nvPr/>
            </p:nvSpPr>
            <p:spPr bwMode="auto">
              <a:xfrm>
                <a:off x="9278" y="6102"/>
                <a:ext cx="2" cy="584"/>
              </a:xfrm>
              <a:custGeom>
                <a:avLst/>
                <a:gdLst>
                  <a:gd name="T0" fmla="+- 0 6686 6102"/>
                  <a:gd name="T1" fmla="*/ 6686 h 584"/>
                  <a:gd name="T2" fmla="+- 0 6102 6102"/>
                  <a:gd name="T3" fmla="*/ 6102 h 584"/>
                </a:gdLst>
                <a:ahLst/>
                <a:cxnLst>
                  <a:cxn ang="0">
                    <a:pos x="0" y="T1"/>
                  </a:cxn>
                  <a:cxn ang="0">
                    <a:pos x="0" y="T3"/>
                  </a:cxn>
                </a:cxnLst>
                <a:rect l="0" t="0" r="r" b="b"/>
                <a:pathLst>
                  <a:path h="584">
                    <a:moveTo>
                      <a:pt x="0" y="584"/>
                    </a:move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grpSp>
        <p:grpSp>
          <p:nvGrpSpPr>
            <p:cNvPr id="30" name="Group 50"/>
            <p:cNvGrpSpPr>
              <a:grpSpLocks/>
            </p:cNvGrpSpPr>
            <p:nvPr/>
          </p:nvGrpSpPr>
          <p:grpSpPr bwMode="auto">
            <a:xfrm>
              <a:off x="11258" y="6102"/>
              <a:ext cx="2" cy="584"/>
              <a:chOff x="11258" y="6102"/>
              <a:chExt cx="2" cy="584"/>
            </a:xfrm>
          </p:grpSpPr>
          <p:sp>
            <p:nvSpPr>
              <p:cNvPr id="244" name="Freeform 51"/>
              <p:cNvSpPr>
                <a:spLocks/>
              </p:cNvSpPr>
              <p:nvPr/>
            </p:nvSpPr>
            <p:spPr bwMode="auto">
              <a:xfrm>
                <a:off x="11258" y="6102"/>
                <a:ext cx="2" cy="584"/>
              </a:xfrm>
              <a:custGeom>
                <a:avLst/>
                <a:gdLst>
                  <a:gd name="T0" fmla="+- 0 6686 6102"/>
                  <a:gd name="T1" fmla="*/ 6686 h 584"/>
                  <a:gd name="T2" fmla="+- 0 6102 6102"/>
                  <a:gd name="T3" fmla="*/ 6102 h 584"/>
                </a:gdLst>
                <a:ahLst/>
                <a:cxnLst>
                  <a:cxn ang="0">
                    <a:pos x="0" y="T1"/>
                  </a:cxn>
                  <a:cxn ang="0">
                    <a:pos x="0" y="T3"/>
                  </a:cxn>
                </a:cxnLst>
                <a:rect l="0" t="0" r="r" b="b"/>
                <a:pathLst>
                  <a:path h="584">
                    <a:moveTo>
                      <a:pt x="0" y="584"/>
                    </a:move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grpSp>
        <p:grpSp>
          <p:nvGrpSpPr>
            <p:cNvPr id="31" name="Group 52"/>
            <p:cNvGrpSpPr>
              <a:grpSpLocks/>
            </p:cNvGrpSpPr>
            <p:nvPr/>
          </p:nvGrpSpPr>
          <p:grpSpPr bwMode="auto">
            <a:xfrm>
              <a:off x="9278" y="6686"/>
              <a:ext cx="2" cy="584"/>
              <a:chOff x="9278" y="6686"/>
              <a:chExt cx="2" cy="584"/>
            </a:xfrm>
          </p:grpSpPr>
          <p:sp>
            <p:nvSpPr>
              <p:cNvPr id="243" name="Freeform 53"/>
              <p:cNvSpPr>
                <a:spLocks/>
              </p:cNvSpPr>
              <p:nvPr/>
            </p:nvSpPr>
            <p:spPr bwMode="auto">
              <a:xfrm>
                <a:off x="9278" y="6686"/>
                <a:ext cx="2" cy="584"/>
              </a:xfrm>
              <a:custGeom>
                <a:avLst/>
                <a:gdLst>
                  <a:gd name="T0" fmla="+- 0 7270 6686"/>
                  <a:gd name="T1" fmla="*/ 7270 h 584"/>
                  <a:gd name="T2" fmla="+- 0 6686 6686"/>
                  <a:gd name="T3" fmla="*/ 6686 h 584"/>
                </a:gdLst>
                <a:ahLst/>
                <a:cxnLst>
                  <a:cxn ang="0">
                    <a:pos x="0" y="T1"/>
                  </a:cxn>
                  <a:cxn ang="0">
                    <a:pos x="0" y="T3"/>
                  </a:cxn>
                </a:cxnLst>
                <a:rect l="0" t="0" r="r" b="b"/>
                <a:pathLst>
                  <a:path h="584">
                    <a:moveTo>
                      <a:pt x="0" y="584"/>
                    </a:move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grpSp>
        <p:grpSp>
          <p:nvGrpSpPr>
            <p:cNvPr id="32" name="Group 54"/>
            <p:cNvGrpSpPr>
              <a:grpSpLocks/>
            </p:cNvGrpSpPr>
            <p:nvPr/>
          </p:nvGrpSpPr>
          <p:grpSpPr bwMode="auto">
            <a:xfrm>
              <a:off x="11258" y="6686"/>
              <a:ext cx="2" cy="584"/>
              <a:chOff x="11258" y="6686"/>
              <a:chExt cx="2" cy="584"/>
            </a:xfrm>
          </p:grpSpPr>
          <p:sp>
            <p:nvSpPr>
              <p:cNvPr id="242" name="Freeform 55"/>
              <p:cNvSpPr>
                <a:spLocks/>
              </p:cNvSpPr>
              <p:nvPr/>
            </p:nvSpPr>
            <p:spPr bwMode="auto">
              <a:xfrm>
                <a:off x="11258" y="6686"/>
                <a:ext cx="2" cy="584"/>
              </a:xfrm>
              <a:custGeom>
                <a:avLst/>
                <a:gdLst>
                  <a:gd name="T0" fmla="+- 0 7270 6686"/>
                  <a:gd name="T1" fmla="*/ 7270 h 584"/>
                  <a:gd name="T2" fmla="+- 0 6686 6686"/>
                  <a:gd name="T3" fmla="*/ 6686 h 584"/>
                </a:gdLst>
                <a:ahLst/>
                <a:cxnLst>
                  <a:cxn ang="0">
                    <a:pos x="0" y="T1"/>
                  </a:cxn>
                  <a:cxn ang="0">
                    <a:pos x="0" y="T3"/>
                  </a:cxn>
                </a:cxnLst>
                <a:rect l="0" t="0" r="r" b="b"/>
                <a:pathLst>
                  <a:path h="584">
                    <a:moveTo>
                      <a:pt x="0" y="584"/>
                    </a:move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grpSp>
        <p:grpSp>
          <p:nvGrpSpPr>
            <p:cNvPr id="33" name="Group 56"/>
            <p:cNvGrpSpPr>
              <a:grpSpLocks/>
            </p:cNvGrpSpPr>
            <p:nvPr/>
          </p:nvGrpSpPr>
          <p:grpSpPr bwMode="auto">
            <a:xfrm>
              <a:off x="9268" y="7280"/>
              <a:ext cx="2000" cy="2"/>
              <a:chOff x="9268" y="7280"/>
              <a:chExt cx="2000" cy="2"/>
            </a:xfrm>
          </p:grpSpPr>
          <p:sp>
            <p:nvSpPr>
              <p:cNvPr id="241" name="Freeform 57"/>
              <p:cNvSpPr>
                <a:spLocks/>
              </p:cNvSpPr>
              <p:nvPr/>
            </p:nvSpPr>
            <p:spPr bwMode="auto">
              <a:xfrm>
                <a:off x="9268" y="7280"/>
                <a:ext cx="2000" cy="2"/>
              </a:xfrm>
              <a:custGeom>
                <a:avLst/>
                <a:gdLst>
                  <a:gd name="T0" fmla="+- 0 9268 9268"/>
                  <a:gd name="T1" fmla="*/ T0 w 2000"/>
                  <a:gd name="T2" fmla="+- 0 11268 9268"/>
                  <a:gd name="T3" fmla="*/ T2 w 2000"/>
                </a:gdLst>
                <a:ahLst/>
                <a:cxnLst>
                  <a:cxn ang="0">
                    <a:pos x="T1" y="0"/>
                  </a:cxn>
                  <a:cxn ang="0">
                    <a:pos x="T3" y="0"/>
                  </a:cxn>
                </a:cxnLst>
                <a:rect l="0" t="0" r="r" b="b"/>
                <a:pathLst>
                  <a:path w="2000">
                    <a:moveTo>
                      <a:pt x="0" y="0"/>
                    </a:moveTo>
                    <a:lnTo>
                      <a:pt x="200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grpSp>
        <p:grpSp>
          <p:nvGrpSpPr>
            <p:cNvPr id="34" name="Group 58"/>
            <p:cNvGrpSpPr>
              <a:grpSpLocks/>
            </p:cNvGrpSpPr>
            <p:nvPr/>
          </p:nvGrpSpPr>
          <p:grpSpPr bwMode="auto">
            <a:xfrm>
              <a:off x="9278" y="7445"/>
              <a:ext cx="1980" cy="1188"/>
              <a:chOff x="9278" y="7445"/>
              <a:chExt cx="1980" cy="1188"/>
            </a:xfrm>
          </p:grpSpPr>
          <p:sp>
            <p:nvSpPr>
              <p:cNvPr id="240" name="Freeform 59"/>
              <p:cNvSpPr>
                <a:spLocks/>
              </p:cNvSpPr>
              <p:nvPr/>
            </p:nvSpPr>
            <p:spPr bwMode="auto">
              <a:xfrm>
                <a:off x="9278" y="7445"/>
                <a:ext cx="1980" cy="1188"/>
              </a:xfrm>
              <a:custGeom>
                <a:avLst/>
                <a:gdLst>
                  <a:gd name="T0" fmla="+- 0 11258 9278"/>
                  <a:gd name="T1" fmla="*/ T0 w 1980"/>
                  <a:gd name="T2" fmla="+- 0 7445 7445"/>
                  <a:gd name="T3" fmla="*/ 7445 h 1188"/>
                  <a:gd name="T4" fmla="+- 0 9278 9278"/>
                  <a:gd name="T5" fmla="*/ T4 w 1980"/>
                  <a:gd name="T6" fmla="+- 0 7445 7445"/>
                  <a:gd name="T7" fmla="*/ 7445 h 1188"/>
                  <a:gd name="T8" fmla="+- 0 9278 9278"/>
                  <a:gd name="T9" fmla="*/ T8 w 1980"/>
                  <a:gd name="T10" fmla="+- 0 8633 7445"/>
                  <a:gd name="T11" fmla="*/ 8633 h 1188"/>
                  <a:gd name="T12" fmla="+- 0 11258 9278"/>
                  <a:gd name="T13" fmla="*/ T12 w 1980"/>
                  <a:gd name="T14" fmla="+- 0 8633 7445"/>
                  <a:gd name="T15" fmla="*/ 8633 h 1188"/>
                  <a:gd name="T16" fmla="+- 0 11258 9278"/>
                  <a:gd name="T17" fmla="*/ T16 w 1980"/>
                  <a:gd name="T18" fmla="+- 0 7445 7445"/>
                  <a:gd name="T19" fmla="*/ 7445 h 1188"/>
                </a:gdLst>
                <a:ahLst/>
                <a:cxnLst>
                  <a:cxn ang="0">
                    <a:pos x="T1" y="T3"/>
                  </a:cxn>
                  <a:cxn ang="0">
                    <a:pos x="T5" y="T7"/>
                  </a:cxn>
                  <a:cxn ang="0">
                    <a:pos x="T9" y="T11"/>
                  </a:cxn>
                  <a:cxn ang="0">
                    <a:pos x="T13" y="T15"/>
                  </a:cxn>
                  <a:cxn ang="0">
                    <a:pos x="T17" y="T19"/>
                  </a:cxn>
                </a:cxnLst>
                <a:rect l="0" t="0" r="r" b="b"/>
                <a:pathLst>
                  <a:path w="1980" h="1188">
                    <a:moveTo>
                      <a:pt x="1980" y="0"/>
                    </a:moveTo>
                    <a:lnTo>
                      <a:pt x="0" y="0"/>
                    </a:lnTo>
                    <a:lnTo>
                      <a:pt x="0" y="1188"/>
                    </a:lnTo>
                    <a:lnTo>
                      <a:pt x="1980" y="1188"/>
                    </a:lnTo>
                    <a:lnTo>
                      <a:pt x="1980" y="0"/>
                    </a:ln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grpSp>
        <p:grpSp>
          <p:nvGrpSpPr>
            <p:cNvPr id="35" name="Group 60"/>
            <p:cNvGrpSpPr>
              <a:grpSpLocks/>
            </p:cNvGrpSpPr>
            <p:nvPr/>
          </p:nvGrpSpPr>
          <p:grpSpPr bwMode="auto">
            <a:xfrm>
              <a:off x="9268" y="7435"/>
              <a:ext cx="2000" cy="20"/>
              <a:chOff x="9268" y="7435"/>
              <a:chExt cx="2000" cy="20"/>
            </a:xfrm>
          </p:grpSpPr>
          <p:sp>
            <p:nvSpPr>
              <p:cNvPr id="239" name="Freeform 61"/>
              <p:cNvSpPr>
                <a:spLocks/>
              </p:cNvSpPr>
              <p:nvPr/>
            </p:nvSpPr>
            <p:spPr bwMode="auto">
              <a:xfrm>
                <a:off x="9268" y="7435"/>
                <a:ext cx="2000" cy="20"/>
              </a:xfrm>
              <a:custGeom>
                <a:avLst/>
                <a:gdLst>
                  <a:gd name="T0" fmla="+- 0 9268 9268"/>
                  <a:gd name="T1" fmla="*/ T0 w 2000"/>
                  <a:gd name="T2" fmla="+- 0 7455 7435"/>
                  <a:gd name="T3" fmla="*/ 7455 h 20"/>
                  <a:gd name="T4" fmla="+- 0 11268 9268"/>
                  <a:gd name="T5" fmla="*/ T4 w 2000"/>
                  <a:gd name="T6" fmla="+- 0 7455 7435"/>
                  <a:gd name="T7" fmla="*/ 7455 h 20"/>
                  <a:gd name="T8" fmla="+- 0 11268 9268"/>
                  <a:gd name="T9" fmla="*/ T8 w 2000"/>
                  <a:gd name="T10" fmla="+- 0 7435 7435"/>
                  <a:gd name="T11" fmla="*/ 7435 h 20"/>
                  <a:gd name="T12" fmla="+- 0 9268 9268"/>
                  <a:gd name="T13" fmla="*/ T12 w 2000"/>
                  <a:gd name="T14" fmla="+- 0 7435 7435"/>
                  <a:gd name="T15" fmla="*/ 7435 h 20"/>
                  <a:gd name="T16" fmla="+- 0 9268 9268"/>
                  <a:gd name="T17" fmla="*/ T16 w 2000"/>
                  <a:gd name="T18" fmla="+- 0 7455 7435"/>
                  <a:gd name="T19" fmla="*/ 7455 h 20"/>
                </a:gdLst>
                <a:ahLst/>
                <a:cxnLst>
                  <a:cxn ang="0">
                    <a:pos x="T1" y="T3"/>
                  </a:cxn>
                  <a:cxn ang="0">
                    <a:pos x="T5" y="T7"/>
                  </a:cxn>
                  <a:cxn ang="0">
                    <a:pos x="T9" y="T11"/>
                  </a:cxn>
                  <a:cxn ang="0">
                    <a:pos x="T13" y="T15"/>
                  </a:cxn>
                  <a:cxn ang="0">
                    <a:pos x="T17" y="T19"/>
                  </a:cxn>
                </a:cxnLst>
                <a:rect l="0" t="0" r="r" b="b"/>
                <a:pathLst>
                  <a:path w="2000" h="20">
                    <a:moveTo>
                      <a:pt x="0" y="20"/>
                    </a:moveTo>
                    <a:lnTo>
                      <a:pt x="2000" y="20"/>
                    </a:lnTo>
                    <a:lnTo>
                      <a:pt x="2000" y="0"/>
                    </a:lnTo>
                    <a:lnTo>
                      <a:pt x="0" y="0"/>
                    </a:lnTo>
                    <a:lnTo>
                      <a:pt x="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grpSp>
        <p:grpSp>
          <p:nvGrpSpPr>
            <p:cNvPr id="36" name="Group 62"/>
            <p:cNvGrpSpPr>
              <a:grpSpLocks/>
            </p:cNvGrpSpPr>
            <p:nvPr/>
          </p:nvGrpSpPr>
          <p:grpSpPr bwMode="auto">
            <a:xfrm>
              <a:off x="9278" y="7455"/>
              <a:ext cx="2" cy="584"/>
              <a:chOff x="9278" y="7455"/>
              <a:chExt cx="2" cy="584"/>
            </a:xfrm>
          </p:grpSpPr>
          <p:sp>
            <p:nvSpPr>
              <p:cNvPr id="238" name="Freeform 63"/>
              <p:cNvSpPr>
                <a:spLocks/>
              </p:cNvSpPr>
              <p:nvPr/>
            </p:nvSpPr>
            <p:spPr bwMode="auto">
              <a:xfrm>
                <a:off x="9278" y="7455"/>
                <a:ext cx="2" cy="584"/>
              </a:xfrm>
              <a:custGeom>
                <a:avLst/>
                <a:gdLst>
                  <a:gd name="T0" fmla="+- 0 8039 7455"/>
                  <a:gd name="T1" fmla="*/ 8039 h 584"/>
                  <a:gd name="T2" fmla="+- 0 7455 7455"/>
                  <a:gd name="T3" fmla="*/ 7455 h 584"/>
                </a:gdLst>
                <a:ahLst/>
                <a:cxnLst>
                  <a:cxn ang="0">
                    <a:pos x="0" y="T1"/>
                  </a:cxn>
                  <a:cxn ang="0">
                    <a:pos x="0" y="T3"/>
                  </a:cxn>
                </a:cxnLst>
                <a:rect l="0" t="0" r="r" b="b"/>
                <a:pathLst>
                  <a:path h="584">
                    <a:moveTo>
                      <a:pt x="0" y="584"/>
                    </a:move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grpSp>
        <p:grpSp>
          <p:nvGrpSpPr>
            <p:cNvPr id="37" name="Group 64"/>
            <p:cNvGrpSpPr>
              <a:grpSpLocks/>
            </p:cNvGrpSpPr>
            <p:nvPr/>
          </p:nvGrpSpPr>
          <p:grpSpPr bwMode="auto">
            <a:xfrm>
              <a:off x="11258" y="7455"/>
              <a:ext cx="2" cy="584"/>
              <a:chOff x="11258" y="7455"/>
              <a:chExt cx="2" cy="584"/>
            </a:xfrm>
          </p:grpSpPr>
          <p:sp>
            <p:nvSpPr>
              <p:cNvPr id="237" name="Freeform 65"/>
              <p:cNvSpPr>
                <a:spLocks/>
              </p:cNvSpPr>
              <p:nvPr/>
            </p:nvSpPr>
            <p:spPr bwMode="auto">
              <a:xfrm>
                <a:off x="11258" y="7455"/>
                <a:ext cx="2" cy="584"/>
              </a:xfrm>
              <a:custGeom>
                <a:avLst/>
                <a:gdLst>
                  <a:gd name="T0" fmla="+- 0 8039 7455"/>
                  <a:gd name="T1" fmla="*/ 8039 h 584"/>
                  <a:gd name="T2" fmla="+- 0 7455 7455"/>
                  <a:gd name="T3" fmla="*/ 7455 h 584"/>
                </a:gdLst>
                <a:ahLst/>
                <a:cxnLst>
                  <a:cxn ang="0">
                    <a:pos x="0" y="T1"/>
                  </a:cxn>
                  <a:cxn ang="0">
                    <a:pos x="0" y="T3"/>
                  </a:cxn>
                </a:cxnLst>
                <a:rect l="0" t="0" r="r" b="b"/>
                <a:pathLst>
                  <a:path h="584">
                    <a:moveTo>
                      <a:pt x="0" y="584"/>
                    </a:move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grpSp>
        <p:grpSp>
          <p:nvGrpSpPr>
            <p:cNvPr id="38" name="Group 66"/>
            <p:cNvGrpSpPr>
              <a:grpSpLocks/>
            </p:cNvGrpSpPr>
            <p:nvPr/>
          </p:nvGrpSpPr>
          <p:grpSpPr bwMode="auto">
            <a:xfrm>
              <a:off x="9278" y="8039"/>
              <a:ext cx="2" cy="584"/>
              <a:chOff x="9278" y="8039"/>
              <a:chExt cx="2" cy="584"/>
            </a:xfrm>
          </p:grpSpPr>
          <p:sp>
            <p:nvSpPr>
              <p:cNvPr id="236" name="Freeform 67"/>
              <p:cNvSpPr>
                <a:spLocks/>
              </p:cNvSpPr>
              <p:nvPr/>
            </p:nvSpPr>
            <p:spPr bwMode="auto">
              <a:xfrm>
                <a:off x="9278" y="8039"/>
                <a:ext cx="2" cy="584"/>
              </a:xfrm>
              <a:custGeom>
                <a:avLst/>
                <a:gdLst>
                  <a:gd name="T0" fmla="+- 0 8623 8039"/>
                  <a:gd name="T1" fmla="*/ 8623 h 584"/>
                  <a:gd name="T2" fmla="+- 0 8039 8039"/>
                  <a:gd name="T3" fmla="*/ 8039 h 584"/>
                </a:gdLst>
                <a:ahLst/>
                <a:cxnLst>
                  <a:cxn ang="0">
                    <a:pos x="0" y="T1"/>
                  </a:cxn>
                  <a:cxn ang="0">
                    <a:pos x="0" y="T3"/>
                  </a:cxn>
                </a:cxnLst>
                <a:rect l="0" t="0" r="r" b="b"/>
                <a:pathLst>
                  <a:path h="584">
                    <a:moveTo>
                      <a:pt x="0" y="584"/>
                    </a:move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grpSp>
        <p:grpSp>
          <p:nvGrpSpPr>
            <p:cNvPr id="39" name="Group 68"/>
            <p:cNvGrpSpPr>
              <a:grpSpLocks/>
            </p:cNvGrpSpPr>
            <p:nvPr/>
          </p:nvGrpSpPr>
          <p:grpSpPr bwMode="auto">
            <a:xfrm>
              <a:off x="11258" y="8039"/>
              <a:ext cx="2" cy="584"/>
              <a:chOff x="11258" y="8039"/>
              <a:chExt cx="2" cy="584"/>
            </a:xfrm>
          </p:grpSpPr>
          <p:sp>
            <p:nvSpPr>
              <p:cNvPr id="235" name="Freeform 69"/>
              <p:cNvSpPr>
                <a:spLocks/>
              </p:cNvSpPr>
              <p:nvPr/>
            </p:nvSpPr>
            <p:spPr bwMode="auto">
              <a:xfrm>
                <a:off x="11258" y="8039"/>
                <a:ext cx="2" cy="584"/>
              </a:xfrm>
              <a:custGeom>
                <a:avLst/>
                <a:gdLst>
                  <a:gd name="T0" fmla="+- 0 8623 8039"/>
                  <a:gd name="T1" fmla="*/ 8623 h 584"/>
                  <a:gd name="T2" fmla="+- 0 8039 8039"/>
                  <a:gd name="T3" fmla="*/ 8039 h 584"/>
                </a:gdLst>
                <a:ahLst/>
                <a:cxnLst>
                  <a:cxn ang="0">
                    <a:pos x="0" y="T1"/>
                  </a:cxn>
                  <a:cxn ang="0">
                    <a:pos x="0" y="T3"/>
                  </a:cxn>
                </a:cxnLst>
                <a:rect l="0" t="0" r="r" b="b"/>
                <a:pathLst>
                  <a:path h="584">
                    <a:moveTo>
                      <a:pt x="0" y="584"/>
                    </a:move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grpSp>
        <p:grpSp>
          <p:nvGrpSpPr>
            <p:cNvPr id="40" name="Group 70"/>
            <p:cNvGrpSpPr>
              <a:grpSpLocks/>
            </p:cNvGrpSpPr>
            <p:nvPr/>
          </p:nvGrpSpPr>
          <p:grpSpPr bwMode="auto">
            <a:xfrm>
              <a:off x="9268" y="8633"/>
              <a:ext cx="2000" cy="2"/>
              <a:chOff x="9268" y="8633"/>
              <a:chExt cx="2000" cy="2"/>
            </a:xfrm>
          </p:grpSpPr>
          <p:sp>
            <p:nvSpPr>
              <p:cNvPr id="234" name="Freeform 71"/>
              <p:cNvSpPr>
                <a:spLocks/>
              </p:cNvSpPr>
              <p:nvPr/>
            </p:nvSpPr>
            <p:spPr bwMode="auto">
              <a:xfrm>
                <a:off x="9268" y="8633"/>
                <a:ext cx="2000" cy="2"/>
              </a:xfrm>
              <a:custGeom>
                <a:avLst/>
                <a:gdLst>
                  <a:gd name="T0" fmla="+- 0 9268 9268"/>
                  <a:gd name="T1" fmla="*/ T0 w 2000"/>
                  <a:gd name="T2" fmla="+- 0 11268 9268"/>
                  <a:gd name="T3" fmla="*/ T2 w 2000"/>
                </a:gdLst>
                <a:ahLst/>
                <a:cxnLst>
                  <a:cxn ang="0">
                    <a:pos x="T1" y="0"/>
                  </a:cxn>
                  <a:cxn ang="0">
                    <a:pos x="T3" y="0"/>
                  </a:cxn>
                </a:cxnLst>
                <a:rect l="0" t="0" r="r" b="b"/>
                <a:pathLst>
                  <a:path w="2000">
                    <a:moveTo>
                      <a:pt x="0" y="0"/>
                    </a:moveTo>
                    <a:lnTo>
                      <a:pt x="200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grpSp>
        <p:grpSp>
          <p:nvGrpSpPr>
            <p:cNvPr id="41" name="Group 72"/>
            <p:cNvGrpSpPr>
              <a:grpSpLocks/>
            </p:cNvGrpSpPr>
            <p:nvPr/>
          </p:nvGrpSpPr>
          <p:grpSpPr bwMode="auto">
            <a:xfrm>
              <a:off x="11494" y="7445"/>
              <a:ext cx="1980" cy="1188"/>
              <a:chOff x="11494" y="7445"/>
              <a:chExt cx="1980" cy="1188"/>
            </a:xfrm>
          </p:grpSpPr>
          <p:sp>
            <p:nvSpPr>
              <p:cNvPr id="233" name="Freeform 73"/>
              <p:cNvSpPr>
                <a:spLocks/>
              </p:cNvSpPr>
              <p:nvPr/>
            </p:nvSpPr>
            <p:spPr bwMode="auto">
              <a:xfrm>
                <a:off x="11494" y="7445"/>
                <a:ext cx="1980" cy="1188"/>
              </a:xfrm>
              <a:custGeom>
                <a:avLst/>
                <a:gdLst>
                  <a:gd name="T0" fmla="+- 0 13474 11494"/>
                  <a:gd name="T1" fmla="*/ T0 w 1980"/>
                  <a:gd name="T2" fmla="+- 0 7445 7445"/>
                  <a:gd name="T3" fmla="*/ 7445 h 1188"/>
                  <a:gd name="T4" fmla="+- 0 11494 11494"/>
                  <a:gd name="T5" fmla="*/ T4 w 1980"/>
                  <a:gd name="T6" fmla="+- 0 7445 7445"/>
                  <a:gd name="T7" fmla="*/ 7445 h 1188"/>
                  <a:gd name="T8" fmla="+- 0 11494 11494"/>
                  <a:gd name="T9" fmla="*/ T8 w 1980"/>
                  <a:gd name="T10" fmla="+- 0 8633 7445"/>
                  <a:gd name="T11" fmla="*/ 8633 h 1188"/>
                  <a:gd name="T12" fmla="+- 0 13474 11494"/>
                  <a:gd name="T13" fmla="*/ T12 w 1980"/>
                  <a:gd name="T14" fmla="+- 0 8633 7445"/>
                  <a:gd name="T15" fmla="*/ 8633 h 1188"/>
                  <a:gd name="T16" fmla="+- 0 13474 11494"/>
                  <a:gd name="T17" fmla="*/ T16 w 1980"/>
                  <a:gd name="T18" fmla="+- 0 7445 7445"/>
                  <a:gd name="T19" fmla="*/ 7445 h 1188"/>
                </a:gdLst>
                <a:ahLst/>
                <a:cxnLst>
                  <a:cxn ang="0">
                    <a:pos x="T1" y="T3"/>
                  </a:cxn>
                  <a:cxn ang="0">
                    <a:pos x="T5" y="T7"/>
                  </a:cxn>
                  <a:cxn ang="0">
                    <a:pos x="T9" y="T11"/>
                  </a:cxn>
                  <a:cxn ang="0">
                    <a:pos x="T13" y="T15"/>
                  </a:cxn>
                  <a:cxn ang="0">
                    <a:pos x="T17" y="T19"/>
                  </a:cxn>
                </a:cxnLst>
                <a:rect l="0" t="0" r="r" b="b"/>
                <a:pathLst>
                  <a:path w="1980" h="1188">
                    <a:moveTo>
                      <a:pt x="1980" y="0"/>
                    </a:moveTo>
                    <a:lnTo>
                      <a:pt x="0" y="0"/>
                    </a:lnTo>
                    <a:lnTo>
                      <a:pt x="0" y="1188"/>
                    </a:lnTo>
                    <a:lnTo>
                      <a:pt x="1980" y="1188"/>
                    </a:lnTo>
                    <a:lnTo>
                      <a:pt x="1980" y="0"/>
                    </a:ln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grpSp>
        <p:grpSp>
          <p:nvGrpSpPr>
            <p:cNvPr id="42" name="Group 74"/>
            <p:cNvGrpSpPr>
              <a:grpSpLocks/>
            </p:cNvGrpSpPr>
            <p:nvPr/>
          </p:nvGrpSpPr>
          <p:grpSpPr bwMode="auto">
            <a:xfrm>
              <a:off x="11484" y="7435"/>
              <a:ext cx="2000" cy="20"/>
              <a:chOff x="11484" y="7435"/>
              <a:chExt cx="2000" cy="20"/>
            </a:xfrm>
          </p:grpSpPr>
          <p:sp>
            <p:nvSpPr>
              <p:cNvPr id="232" name="Freeform 75"/>
              <p:cNvSpPr>
                <a:spLocks/>
              </p:cNvSpPr>
              <p:nvPr/>
            </p:nvSpPr>
            <p:spPr bwMode="auto">
              <a:xfrm>
                <a:off x="11484" y="7435"/>
                <a:ext cx="2000" cy="20"/>
              </a:xfrm>
              <a:custGeom>
                <a:avLst/>
                <a:gdLst>
                  <a:gd name="T0" fmla="+- 0 11484 11484"/>
                  <a:gd name="T1" fmla="*/ T0 w 2000"/>
                  <a:gd name="T2" fmla="+- 0 7455 7435"/>
                  <a:gd name="T3" fmla="*/ 7455 h 20"/>
                  <a:gd name="T4" fmla="+- 0 13484 11484"/>
                  <a:gd name="T5" fmla="*/ T4 w 2000"/>
                  <a:gd name="T6" fmla="+- 0 7455 7435"/>
                  <a:gd name="T7" fmla="*/ 7455 h 20"/>
                  <a:gd name="T8" fmla="+- 0 13484 11484"/>
                  <a:gd name="T9" fmla="*/ T8 w 2000"/>
                  <a:gd name="T10" fmla="+- 0 7435 7435"/>
                  <a:gd name="T11" fmla="*/ 7435 h 20"/>
                  <a:gd name="T12" fmla="+- 0 11484 11484"/>
                  <a:gd name="T13" fmla="*/ T12 w 2000"/>
                  <a:gd name="T14" fmla="+- 0 7435 7435"/>
                  <a:gd name="T15" fmla="*/ 7435 h 20"/>
                  <a:gd name="T16" fmla="+- 0 11484 11484"/>
                  <a:gd name="T17" fmla="*/ T16 w 2000"/>
                  <a:gd name="T18" fmla="+- 0 7455 7435"/>
                  <a:gd name="T19" fmla="*/ 7455 h 20"/>
                </a:gdLst>
                <a:ahLst/>
                <a:cxnLst>
                  <a:cxn ang="0">
                    <a:pos x="T1" y="T3"/>
                  </a:cxn>
                  <a:cxn ang="0">
                    <a:pos x="T5" y="T7"/>
                  </a:cxn>
                  <a:cxn ang="0">
                    <a:pos x="T9" y="T11"/>
                  </a:cxn>
                  <a:cxn ang="0">
                    <a:pos x="T13" y="T15"/>
                  </a:cxn>
                  <a:cxn ang="0">
                    <a:pos x="T17" y="T19"/>
                  </a:cxn>
                </a:cxnLst>
                <a:rect l="0" t="0" r="r" b="b"/>
                <a:pathLst>
                  <a:path w="2000" h="20">
                    <a:moveTo>
                      <a:pt x="0" y="20"/>
                    </a:moveTo>
                    <a:lnTo>
                      <a:pt x="2000" y="20"/>
                    </a:lnTo>
                    <a:lnTo>
                      <a:pt x="2000" y="0"/>
                    </a:lnTo>
                    <a:lnTo>
                      <a:pt x="0" y="0"/>
                    </a:lnTo>
                    <a:lnTo>
                      <a:pt x="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grpSp>
        <p:grpSp>
          <p:nvGrpSpPr>
            <p:cNvPr id="43" name="Group 76"/>
            <p:cNvGrpSpPr>
              <a:grpSpLocks/>
            </p:cNvGrpSpPr>
            <p:nvPr/>
          </p:nvGrpSpPr>
          <p:grpSpPr bwMode="auto">
            <a:xfrm>
              <a:off x="11494" y="7455"/>
              <a:ext cx="2" cy="584"/>
              <a:chOff x="11494" y="7455"/>
              <a:chExt cx="2" cy="584"/>
            </a:xfrm>
          </p:grpSpPr>
          <p:sp>
            <p:nvSpPr>
              <p:cNvPr id="231" name="Freeform 77"/>
              <p:cNvSpPr>
                <a:spLocks/>
              </p:cNvSpPr>
              <p:nvPr/>
            </p:nvSpPr>
            <p:spPr bwMode="auto">
              <a:xfrm>
                <a:off x="11494" y="7455"/>
                <a:ext cx="2" cy="584"/>
              </a:xfrm>
              <a:custGeom>
                <a:avLst/>
                <a:gdLst>
                  <a:gd name="T0" fmla="+- 0 8039 7455"/>
                  <a:gd name="T1" fmla="*/ 8039 h 584"/>
                  <a:gd name="T2" fmla="+- 0 7455 7455"/>
                  <a:gd name="T3" fmla="*/ 7455 h 584"/>
                </a:gdLst>
                <a:ahLst/>
                <a:cxnLst>
                  <a:cxn ang="0">
                    <a:pos x="0" y="T1"/>
                  </a:cxn>
                  <a:cxn ang="0">
                    <a:pos x="0" y="T3"/>
                  </a:cxn>
                </a:cxnLst>
                <a:rect l="0" t="0" r="r" b="b"/>
                <a:pathLst>
                  <a:path h="584">
                    <a:moveTo>
                      <a:pt x="0" y="584"/>
                    </a:move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grpSp>
        <p:grpSp>
          <p:nvGrpSpPr>
            <p:cNvPr id="44" name="Group 78"/>
            <p:cNvGrpSpPr>
              <a:grpSpLocks/>
            </p:cNvGrpSpPr>
            <p:nvPr/>
          </p:nvGrpSpPr>
          <p:grpSpPr bwMode="auto">
            <a:xfrm>
              <a:off x="13474" y="7455"/>
              <a:ext cx="2" cy="584"/>
              <a:chOff x="13474" y="7455"/>
              <a:chExt cx="2" cy="584"/>
            </a:xfrm>
          </p:grpSpPr>
          <p:sp>
            <p:nvSpPr>
              <p:cNvPr id="230" name="Freeform 79"/>
              <p:cNvSpPr>
                <a:spLocks/>
              </p:cNvSpPr>
              <p:nvPr/>
            </p:nvSpPr>
            <p:spPr bwMode="auto">
              <a:xfrm>
                <a:off x="13474" y="7455"/>
                <a:ext cx="2" cy="584"/>
              </a:xfrm>
              <a:custGeom>
                <a:avLst/>
                <a:gdLst>
                  <a:gd name="T0" fmla="+- 0 8039 7455"/>
                  <a:gd name="T1" fmla="*/ 8039 h 584"/>
                  <a:gd name="T2" fmla="+- 0 7455 7455"/>
                  <a:gd name="T3" fmla="*/ 7455 h 584"/>
                </a:gdLst>
                <a:ahLst/>
                <a:cxnLst>
                  <a:cxn ang="0">
                    <a:pos x="0" y="T1"/>
                  </a:cxn>
                  <a:cxn ang="0">
                    <a:pos x="0" y="T3"/>
                  </a:cxn>
                </a:cxnLst>
                <a:rect l="0" t="0" r="r" b="b"/>
                <a:pathLst>
                  <a:path h="584">
                    <a:moveTo>
                      <a:pt x="0" y="584"/>
                    </a:move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grpSp>
        <p:grpSp>
          <p:nvGrpSpPr>
            <p:cNvPr id="45" name="Group 80"/>
            <p:cNvGrpSpPr>
              <a:grpSpLocks/>
            </p:cNvGrpSpPr>
            <p:nvPr/>
          </p:nvGrpSpPr>
          <p:grpSpPr bwMode="auto">
            <a:xfrm>
              <a:off x="11494" y="8039"/>
              <a:ext cx="2" cy="584"/>
              <a:chOff x="11494" y="8039"/>
              <a:chExt cx="2" cy="584"/>
            </a:xfrm>
          </p:grpSpPr>
          <p:sp>
            <p:nvSpPr>
              <p:cNvPr id="229" name="Freeform 81"/>
              <p:cNvSpPr>
                <a:spLocks/>
              </p:cNvSpPr>
              <p:nvPr/>
            </p:nvSpPr>
            <p:spPr bwMode="auto">
              <a:xfrm>
                <a:off x="11494" y="8039"/>
                <a:ext cx="2" cy="584"/>
              </a:xfrm>
              <a:custGeom>
                <a:avLst/>
                <a:gdLst>
                  <a:gd name="T0" fmla="+- 0 8623 8039"/>
                  <a:gd name="T1" fmla="*/ 8623 h 584"/>
                  <a:gd name="T2" fmla="+- 0 8039 8039"/>
                  <a:gd name="T3" fmla="*/ 8039 h 584"/>
                </a:gdLst>
                <a:ahLst/>
                <a:cxnLst>
                  <a:cxn ang="0">
                    <a:pos x="0" y="T1"/>
                  </a:cxn>
                  <a:cxn ang="0">
                    <a:pos x="0" y="T3"/>
                  </a:cxn>
                </a:cxnLst>
                <a:rect l="0" t="0" r="r" b="b"/>
                <a:pathLst>
                  <a:path h="584">
                    <a:moveTo>
                      <a:pt x="0" y="584"/>
                    </a:move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grpSp>
        <p:grpSp>
          <p:nvGrpSpPr>
            <p:cNvPr id="46" name="Group 82"/>
            <p:cNvGrpSpPr>
              <a:grpSpLocks/>
            </p:cNvGrpSpPr>
            <p:nvPr/>
          </p:nvGrpSpPr>
          <p:grpSpPr bwMode="auto">
            <a:xfrm>
              <a:off x="13474" y="8039"/>
              <a:ext cx="2" cy="584"/>
              <a:chOff x="13474" y="8039"/>
              <a:chExt cx="2" cy="584"/>
            </a:xfrm>
          </p:grpSpPr>
          <p:sp>
            <p:nvSpPr>
              <p:cNvPr id="228" name="Freeform 83"/>
              <p:cNvSpPr>
                <a:spLocks/>
              </p:cNvSpPr>
              <p:nvPr/>
            </p:nvSpPr>
            <p:spPr bwMode="auto">
              <a:xfrm>
                <a:off x="13474" y="8039"/>
                <a:ext cx="2" cy="584"/>
              </a:xfrm>
              <a:custGeom>
                <a:avLst/>
                <a:gdLst>
                  <a:gd name="T0" fmla="+- 0 8623 8039"/>
                  <a:gd name="T1" fmla="*/ 8623 h 584"/>
                  <a:gd name="T2" fmla="+- 0 8039 8039"/>
                  <a:gd name="T3" fmla="*/ 8039 h 584"/>
                </a:gdLst>
                <a:ahLst/>
                <a:cxnLst>
                  <a:cxn ang="0">
                    <a:pos x="0" y="T1"/>
                  </a:cxn>
                  <a:cxn ang="0">
                    <a:pos x="0" y="T3"/>
                  </a:cxn>
                </a:cxnLst>
                <a:rect l="0" t="0" r="r" b="b"/>
                <a:pathLst>
                  <a:path h="584">
                    <a:moveTo>
                      <a:pt x="0" y="584"/>
                    </a:move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grpSp>
        <p:grpSp>
          <p:nvGrpSpPr>
            <p:cNvPr id="47" name="Group 84"/>
            <p:cNvGrpSpPr>
              <a:grpSpLocks/>
            </p:cNvGrpSpPr>
            <p:nvPr/>
          </p:nvGrpSpPr>
          <p:grpSpPr bwMode="auto">
            <a:xfrm>
              <a:off x="11484" y="8633"/>
              <a:ext cx="2000" cy="2"/>
              <a:chOff x="11484" y="8633"/>
              <a:chExt cx="2000" cy="2"/>
            </a:xfrm>
          </p:grpSpPr>
          <p:sp>
            <p:nvSpPr>
              <p:cNvPr id="227" name="Freeform 85"/>
              <p:cNvSpPr>
                <a:spLocks/>
              </p:cNvSpPr>
              <p:nvPr/>
            </p:nvSpPr>
            <p:spPr bwMode="auto">
              <a:xfrm>
                <a:off x="11484" y="8633"/>
                <a:ext cx="2000" cy="2"/>
              </a:xfrm>
              <a:custGeom>
                <a:avLst/>
                <a:gdLst>
                  <a:gd name="T0" fmla="+- 0 11484 11484"/>
                  <a:gd name="T1" fmla="*/ T0 w 2000"/>
                  <a:gd name="T2" fmla="+- 0 13484 11484"/>
                  <a:gd name="T3" fmla="*/ T2 w 2000"/>
                </a:gdLst>
                <a:ahLst/>
                <a:cxnLst>
                  <a:cxn ang="0">
                    <a:pos x="T1" y="0"/>
                  </a:cxn>
                  <a:cxn ang="0">
                    <a:pos x="T3" y="0"/>
                  </a:cxn>
                </a:cxnLst>
                <a:rect l="0" t="0" r="r" b="b"/>
                <a:pathLst>
                  <a:path w="2000">
                    <a:moveTo>
                      <a:pt x="0" y="0"/>
                    </a:moveTo>
                    <a:lnTo>
                      <a:pt x="200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grpSp>
        <p:grpSp>
          <p:nvGrpSpPr>
            <p:cNvPr id="48" name="Group 86"/>
            <p:cNvGrpSpPr>
              <a:grpSpLocks/>
            </p:cNvGrpSpPr>
            <p:nvPr/>
          </p:nvGrpSpPr>
          <p:grpSpPr bwMode="auto">
            <a:xfrm>
              <a:off x="9278" y="4710"/>
              <a:ext cx="1980" cy="1188"/>
              <a:chOff x="9278" y="4710"/>
              <a:chExt cx="1980" cy="1188"/>
            </a:xfrm>
          </p:grpSpPr>
          <p:sp>
            <p:nvSpPr>
              <p:cNvPr id="226" name="Freeform 87"/>
              <p:cNvSpPr>
                <a:spLocks/>
              </p:cNvSpPr>
              <p:nvPr/>
            </p:nvSpPr>
            <p:spPr bwMode="auto">
              <a:xfrm>
                <a:off x="9278" y="4710"/>
                <a:ext cx="1980" cy="1188"/>
              </a:xfrm>
              <a:custGeom>
                <a:avLst/>
                <a:gdLst>
                  <a:gd name="T0" fmla="+- 0 11258 9278"/>
                  <a:gd name="T1" fmla="*/ T0 w 1980"/>
                  <a:gd name="T2" fmla="+- 0 4710 4710"/>
                  <a:gd name="T3" fmla="*/ 4710 h 1188"/>
                  <a:gd name="T4" fmla="+- 0 9278 9278"/>
                  <a:gd name="T5" fmla="*/ T4 w 1980"/>
                  <a:gd name="T6" fmla="+- 0 4710 4710"/>
                  <a:gd name="T7" fmla="*/ 4710 h 1188"/>
                  <a:gd name="T8" fmla="+- 0 9278 9278"/>
                  <a:gd name="T9" fmla="*/ T8 w 1980"/>
                  <a:gd name="T10" fmla="+- 0 5898 4710"/>
                  <a:gd name="T11" fmla="*/ 5898 h 1188"/>
                  <a:gd name="T12" fmla="+- 0 11258 9278"/>
                  <a:gd name="T13" fmla="*/ T12 w 1980"/>
                  <a:gd name="T14" fmla="+- 0 5898 4710"/>
                  <a:gd name="T15" fmla="*/ 5898 h 1188"/>
                  <a:gd name="T16" fmla="+- 0 11258 9278"/>
                  <a:gd name="T17" fmla="*/ T16 w 1980"/>
                  <a:gd name="T18" fmla="+- 0 4710 4710"/>
                  <a:gd name="T19" fmla="*/ 4710 h 1188"/>
                </a:gdLst>
                <a:ahLst/>
                <a:cxnLst>
                  <a:cxn ang="0">
                    <a:pos x="T1" y="T3"/>
                  </a:cxn>
                  <a:cxn ang="0">
                    <a:pos x="T5" y="T7"/>
                  </a:cxn>
                  <a:cxn ang="0">
                    <a:pos x="T9" y="T11"/>
                  </a:cxn>
                  <a:cxn ang="0">
                    <a:pos x="T13" y="T15"/>
                  </a:cxn>
                  <a:cxn ang="0">
                    <a:pos x="T17" y="T19"/>
                  </a:cxn>
                </a:cxnLst>
                <a:rect l="0" t="0" r="r" b="b"/>
                <a:pathLst>
                  <a:path w="1980" h="1188">
                    <a:moveTo>
                      <a:pt x="1980" y="0"/>
                    </a:moveTo>
                    <a:lnTo>
                      <a:pt x="0" y="0"/>
                    </a:lnTo>
                    <a:lnTo>
                      <a:pt x="0" y="1188"/>
                    </a:lnTo>
                    <a:lnTo>
                      <a:pt x="1980" y="1188"/>
                    </a:lnTo>
                    <a:lnTo>
                      <a:pt x="1980" y="0"/>
                    </a:lnTo>
                    <a:close/>
                  </a:path>
                </a:pathLst>
              </a:custGeom>
              <a:solidFill>
                <a:srgbClr val="5532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grpSp>
        <p:grpSp>
          <p:nvGrpSpPr>
            <p:cNvPr id="49" name="Group 88"/>
            <p:cNvGrpSpPr>
              <a:grpSpLocks/>
            </p:cNvGrpSpPr>
            <p:nvPr/>
          </p:nvGrpSpPr>
          <p:grpSpPr bwMode="auto">
            <a:xfrm>
              <a:off x="9278" y="5304"/>
              <a:ext cx="2" cy="584"/>
              <a:chOff x="9278" y="5304"/>
              <a:chExt cx="2" cy="584"/>
            </a:xfrm>
          </p:grpSpPr>
          <p:sp>
            <p:nvSpPr>
              <p:cNvPr id="225" name="Freeform 89"/>
              <p:cNvSpPr>
                <a:spLocks/>
              </p:cNvSpPr>
              <p:nvPr/>
            </p:nvSpPr>
            <p:spPr bwMode="auto">
              <a:xfrm>
                <a:off x="9278" y="5304"/>
                <a:ext cx="2" cy="584"/>
              </a:xfrm>
              <a:custGeom>
                <a:avLst/>
                <a:gdLst>
                  <a:gd name="T0" fmla="+- 0 5888 5304"/>
                  <a:gd name="T1" fmla="*/ 5888 h 584"/>
                  <a:gd name="T2" fmla="+- 0 5304 5304"/>
                  <a:gd name="T3" fmla="*/ 5304 h 584"/>
                </a:gdLst>
                <a:ahLst/>
                <a:cxnLst>
                  <a:cxn ang="0">
                    <a:pos x="0" y="T1"/>
                  </a:cxn>
                  <a:cxn ang="0">
                    <a:pos x="0" y="T3"/>
                  </a:cxn>
                </a:cxnLst>
                <a:rect l="0" t="0" r="r" b="b"/>
                <a:pathLst>
                  <a:path h="584">
                    <a:moveTo>
                      <a:pt x="0" y="584"/>
                    </a:move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grpSp>
        <p:grpSp>
          <p:nvGrpSpPr>
            <p:cNvPr id="50" name="Group 90"/>
            <p:cNvGrpSpPr>
              <a:grpSpLocks/>
            </p:cNvGrpSpPr>
            <p:nvPr/>
          </p:nvGrpSpPr>
          <p:grpSpPr bwMode="auto">
            <a:xfrm>
              <a:off x="11258" y="5304"/>
              <a:ext cx="2" cy="584"/>
              <a:chOff x="11258" y="5304"/>
              <a:chExt cx="2" cy="584"/>
            </a:xfrm>
          </p:grpSpPr>
          <p:sp>
            <p:nvSpPr>
              <p:cNvPr id="224" name="Freeform 91"/>
              <p:cNvSpPr>
                <a:spLocks/>
              </p:cNvSpPr>
              <p:nvPr/>
            </p:nvSpPr>
            <p:spPr bwMode="auto">
              <a:xfrm>
                <a:off x="11258" y="5304"/>
                <a:ext cx="2" cy="584"/>
              </a:xfrm>
              <a:custGeom>
                <a:avLst/>
                <a:gdLst>
                  <a:gd name="T0" fmla="+- 0 5888 5304"/>
                  <a:gd name="T1" fmla="*/ 5888 h 584"/>
                  <a:gd name="T2" fmla="+- 0 5304 5304"/>
                  <a:gd name="T3" fmla="*/ 5304 h 584"/>
                </a:gdLst>
                <a:ahLst/>
                <a:cxnLst>
                  <a:cxn ang="0">
                    <a:pos x="0" y="T1"/>
                  </a:cxn>
                  <a:cxn ang="0">
                    <a:pos x="0" y="T3"/>
                  </a:cxn>
                </a:cxnLst>
                <a:rect l="0" t="0" r="r" b="b"/>
                <a:pathLst>
                  <a:path h="584">
                    <a:moveTo>
                      <a:pt x="0" y="584"/>
                    </a:move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grpSp>
        <p:grpSp>
          <p:nvGrpSpPr>
            <p:cNvPr id="51" name="Group 92"/>
            <p:cNvGrpSpPr>
              <a:grpSpLocks/>
            </p:cNvGrpSpPr>
            <p:nvPr/>
          </p:nvGrpSpPr>
          <p:grpSpPr bwMode="auto">
            <a:xfrm>
              <a:off x="9268" y="5898"/>
              <a:ext cx="2000" cy="2"/>
              <a:chOff x="9268" y="5898"/>
              <a:chExt cx="2000" cy="2"/>
            </a:xfrm>
          </p:grpSpPr>
          <p:sp>
            <p:nvSpPr>
              <p:cNvPr id="223" name="Freeform 93"/>
              <p:cNvSpPr>
                <a:spLocks/>
              </p:cNvSpPr>
              <p:nvPr/>
            </p:nvSpPr>
            <p:spPr bwMode="auto">
              <a:xfrm>
                <a:off x="9268" y="5898"/>
                <a:ext cx="2000" cy="2"/>
              </a:xfrm>
              <a:custGeom>
                <a:avLst/>
                <a:gdLst>
                  <a:gd name="T0" fmla="+- 0 9268 9268"/>
                  <a:gd name="T1" fmla="*/ T0 w 2000"/>
                  <a:gd name="T2" fmla="+- 0 11268 9268"/>
                  <a:gd name="T3" fmla="*/ T2 w 2000"/>
                </a:gdLst>
                <a:ahLst/>
                <a:cxnLst>
                  <a:cxn ang="0">
                    <a:pos x="T1" y="0"/>
                  </a:cxn>
                  <a:cxn ang="0">
                    <a:pos x="T3" y="0"/>
                  </a:cxn>
                </a:cxnLst>
                <a:rect l="0" t="0" r="r" b="b"/>
                <a:pathLst>
                  <a:path w="2000">
                    <a:moveTo>
                      <a:pt x="0" y="0"/>
                    </a:moveTo>
                    <a:lnTo>
                      <a:pt x="200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grpSp>
        <p:grpSp>
          <p:nvGrpSpPr>
            <p:cNvPr id="52" name="Group 94"/>
            <p:cNvGrpSpPr>
              <a:grpSpLocks/>
            </p:cNvGrpSpPr>
            <p:nvPr/>
          </p:nvGrpSpPr>
          <p:grpSpPr bwMode="auto">
            <a:xfrm>
              <a:off x="9268" y="4700"/>
              <a:ext cx="2000" cy="20"/>
              <a:chOff x="9268" y="4700"/>
              <a:chExt cx="2000" cy="20"/>
            </a:xfrm>
          </p:grpSpPr>
          <p:sp>
            <p:nvSpPr>
              <p:cNvPr id="222" name="Freeform 95"/>
              <p:cNvSpPr>
                <a:spLocks/>
              </p:cNvSpPr>
              <p:nvPr/>
            </p:nvSpPr>
            <p:spPr bwMode="auto">
              <a:xfrm>
                <a:off x="9268" y="4700"/>
                <a:ext cx="2000" cy="20"/>
              </a:xfrm>
              <a:custGeom>
                <a:avLst/>
                <a:gdLst>
                  <a:gd name="T0" fmla="+- 0 9268 9268"/>
                  <a:gd name="T1" fmla="*/ T0 w 2000"/>
                  <a:gd name="T2" fmla="+- 0 4720 4700"/>
                  <a:gd name="T3" fmla="*/ 4720 h 20"/>
                  <a:gd name="T4" fmla="+- 0 11268 9268"/>
                  <a:gd name="T5" fmla="*/ T4 w 2000"/>
                  <a:gd name="T6" fmla="+- 0 4720 4700"/>
                  <a:gd name="T7" fmla="*/ 4720 h 20"/>
                  <a:gd name="T8" fmla="+- 0 11268 9268"/>
                  <a:gd name="T9" fmla="*/ T8 w 2000"/>
                  <a:gd name="T10" fmla="+- 0 4700 4700"/>
                  <a:gd name="T11" fmla="*/ 4700 h 20"/>
                  <a:gd name="T12" fmla="+- 0 9268 9268"/>
                  <a:gd name="T13" fmla="*/ T12 w 2000"/>
                  <a:gd name="T14" fmla="+- 0 4700 4700"/>
                  <a:gd name="T15" fmla="*/ 4700 h 20"/>
                  <a:gd name="T16" fmla="+- 0 9268 9268"/>
                  <a:gd name="T17" fmla="*/ T16 w 2000"/>
                  <a:gd name="T18" fmla="+- 0 4720 4700"/>
                  <a:gd name="T19" fmla="*/ 4720 h 20"/>
                </a:gdLst>
                <a:ahLst/>
                <a:cxnLst>
                  <a:cxn ang="0">
                    <a:pos x="T1" y="T3"/>
                  </a:cxn>
                  <a:cxn ang="0">
                    <a:pos x="T5" y="T7"/>
                  </a:cxn>
                  <a:cxn ang="0">
                    <a:pos x="T9" y="T11"/>
                  </a:cxn>
                  <a:cxn ang="0">
                    <a:pos x="T13" y="T15"/>
                  </a:cxn>
                  <a:cxn ang="0">
                    <a:pos x="T17" y="T19"/>
                  </a:cxn>
                </a:cxnLst>
                <a:rect l="0" t="0" r="r" b="b"/>
                <a:pathLst>
                  <a:path w="2000" h="20">
                    <a:moveTo>
                      <a:pt x="0" y="20"/>
                    </a:moveTo>
                    <a:lnTo>
                      <a:pt x="2000" y="20"/>
                    </a:lnTo>
                    <a:lnTo>
                      <a:pt x="2000" y="0"/>
                    </a:lnTo>
                    <a:lnTo>
                      <a:pt x="0" y="0"/>
                    </a:lnTo>
                    <a:lnTo>
                      <a:pt x="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grpSp>
        <p:grpSp>
          <p:nvGrpSpPr>
            <p:cNvPr id="53" name="Group 96"/>
            <p:cNvGrpSpPr>
              <a:grpSpLocks/>
            </p:cNvGrpSpPr>
            <p:nvPr/>
          </p:nvGrpSpPr>
          <p:grpSpPr bwMode="auto">
            <a:xfrm>
              <a:off x="9278" y="4720"/>
              <a:ext cx="2" cy="584"/>
              <a:chOff x="9278" y="4720"/>
              <a:chExt cx="2" cy="584"/>
            </a:xfrm>
          </p:grpSpPr>
          <p:sp>
            <p:nvSpPr>
              <p:cNvPr id="221" name="Freeform 97"/>
              <p:cNvSpPr>
                <a:spLocks/>
              </p:cNvSpPr>
              <p:nvPr/>
            </p:nvSpPr>
            <p:spPr bwMode="auto">
              <a:xfrm>
                <a:off x="9278" y="4720"/>
                <a:ext cx="2" cy="584"/>
              </a:xfrm>
              <a:custGeom>
                <a:avLst/>
                <a:gdLst>
                  <a:gd name="T0" fmla="+- 0 5304 4720"/>
                  <a:gd name="T1" fmla="*/ 5304 h 584"/>
                  <a:gd name="T2" fmla="+- 0 4720 4720"/>
                  <a:gd name="T3" fmla="*/ 4720 h 584"/>
                </a:gdLst>
                <a:ahLst/>
                <a:cxnLst>
                  <a:cxn ang="0">
                    <a:pos x="0" y="T1"/>
                  </a:cxn>
                  <a:cxn ang="0">
                    <a:pos x="0" y="T3"/>
                  </a:cxn>
                </a:cxnLst>
                <a:rect l="0" t="0" r="r" b="b"/>
                <a:pathLst>
                  <a:path h="584">
                    <a:moveTo>
                      <a:pt x="0" y="584"/>
                    </a:move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grpSp>
        <p:grpSp>
          <p:nvGrpSpPr>
            <p:cNvPr id="54" name="Group 98"/>
            <p:cNvGrpSpPr>
              <a:grpSpLocks/>
            </p:cNvGrpSpPr>
            <p:nvPr/>
          </p:nvGrpSpPr>
          <p:grpSpPr bwMode="auto">
            <a:xfrm>
              <a:off x="11258" y="4720"/>
              <a:ext cx="2" cy="584"/>
              <a:chOff x="11258" y="4720"/>
              <a:chExt cx="2" cy="584"/>
            </a:xfrm>
          </p:grpSpPr>
          <p:sp>
            <p:nvSpPr>
              <p:cNvPr id="220" name="Freeform 99"/>
              <p:cNvSpPr>
                <a:spLocks/>
              </p:cNvSpPr>
              <p:nvPr/>
            </p:nvSpPr>
            <p:spPr bwMode="auto">
              <a:xfrm>
                <a:off x="11258" y="4720"/>
                <a:ext cx="2" cy="584"/>
              </a:xfrm>
              <a:custGeom>
                <a:avLst/>
                <a:gdLst>
                  <a:gd name="T0" fmla="+- 0 5304 4720"/>
                  <a:gd name="T1" fmla="*/ 5304 h 584"/>
                  <a:gd name="T2" fmla="+- 0 4720 4720"/>
                  <a:gd name="T3" fmla="*/ 4720 h 584"/>
                </a:gdLst>
                <a:ahLst/>
                <a:cxnLst>
                  <a:cxn ang="0">
                    <a:pos x="0" y="T1"/>
                  </a:cxn>
                  <a:cxn ang="0">
                    <a:pos x="0" y="T3"/>
                  </a:cxn>
                </a:cxnLst>
                <a:rect l="0" t="0" r="r" b="b"/>
                <a:pathLst>
                  <a:path h="584">
                    <a:moveTo>
                      <a:pt x="0" y="584"/>
                    </a:move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grpSp>
        <p:grpSp>
          <p:nvGrpSpPr>
            <p:cNvPr id="55" name="Group 100"/>
            <p:cNvGrpSpPr>
              <a:grpSpLocks/>
            </p:cNvGrpSpPr>
            <p:nvPr/>
          </p:nvGrpSpPr>
          <p:grpSpPr bwMode="auto">
            <a:xfrm>
              <a:off x="11494" y="4710"/>
              <a:ext cx="1980" cy="1188"/>
              <a:chOff x="11494" y="4710"/>
              <a:chExt cx="1980" cy="1188"/>
            </a:xfrm>
          </p:grpSpPr>
          <p:sp>
            <p:nvSpPr>
              <p:cNvPr id="219" name="Freeform 101"/>
              <p:cNvSpPr>
                <a:spLocks/>
              </p:cNvSpPr>
              <p:nvPr/>
            </p:nvSpPr>
            <p:spPr bwMode="auto">
              <a:xfrm>
                <a:off x="11494" y="4710"/>
                <a:ext cx="1980" cy="1188"/>
              </a:xfrm>
              <a:custGeom>
                <a:avLst/>
                <a:gdLst>
                  <a:gd name="T0" fmla="+- 0 13474 11494"/>
                  <a:gd name="T1" fmla="*/ T0 w 1980"/>
                  <a:gd name="T2" fmla="+- 0 4710 4710"/>
                  <a:gd name="T3" fmla="*/ 4710 h 1188"/>
                  <a:gd name="T4" fmla="+- 0 11494 11494"/>
                  <a:gd name="T5" fmla="*/ T4 w 1980"/>
                  <a:gd name="T6" fmla="+- 0 4710 4710"/>
                  <a:gd name="T7" fmla="*/ 4710 h 1188"/>
                  <a:gd name="T8" fmla="+- 0 11494 11494"/>
                  <a:gd name="T9" fmla="*/ T8 w 1980"/>
                  <a:gd name="T10" fmla="+- 0 5898 4710"/>
                  <a:gd name="T11" fmla="*/ 5898 h 1188"/>
                  <a:gd name="T12" fmla="+- 0 13474 11494"/>
                  <a:gd name="T13" fmla="*/ T12 w 1980"/>
                  <a:gd name="T14" fmla="+- 0 5898 4710"/>
                  <a:gd name="T15" fmla="*/ 5898 h 1188"/>
                  <a:gd name="T16" fmla="+- 0 13474 11494"/>
                  <a:gd name="T17" fmla="*/ T16 w 1980"/>
                  <a:gd name="T18" fmla="+- 0 4710 4710"/>
                  <a:gd name="T19" fmla="*/ 4710 h 1188"/>
                </a:gdLst>
                <a:ahLst/>
                <a:cxnLst>
                  <a:cxn ang="0">
                    <a:pos x="T1" y="T3"/>
                  </a:cxn>
                  <a:cxn ang="0">
                    <a:pos x="T5" y="T7"/>
                  </a:cxn>
                  <a:cxn ang="0">
                    <a:pos x="T9" y="T11"/>
                  </a:cxn>
                  <a:cxn ang="0">
                    <a:pos x="T13" y="T15"/>
                  </a:cxn>
                  <a:cxn ang="0">
                    <a:pos x="T17" y="T19"/>
                  </a:cxn>
                </a:cxnLst>
                <a:rect l="0" t="0" r="r" b="b"/>
                <a:pathLst>
                  <a:path w="1980" h="1188">
                    <a:moveTo>
                      <a:pt x="1980" y="0"/>
                    </a:moveTo>
                    <a:lnTo>
                      <a:pt x="0" y="0"/>
                    </a:lnTo>
                    <a:lnTo>
                      <a:pt x="0" y="1188"/>
                    </a:lnTo>
                    <a:lnTo>
                      <a:pt x="1980" y="1188"/>
                    </a:lnTo>
                    <a:lnTo>
                      <a:pt x="1980" y="0"/>
                    </a:lnTo>
                    <a:close/>
                  </a:path>
                </a:pathLst>
              </a:custGeom>
              <a:solidFill>
                <a:srgbClr val="5532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grpSp>
        <p:grpSp>
          <p:nvGrpSpPr>
            <p:cNvPr id="56" name="Group 102"/>
            <p:cNvGrpSpPr>
              <a:grpSpLocks/>
            </p:cNvGrpSpPr>
            <p:nvPr/>
          </p:nvGrpSpPr>
          <p:grpSpPr bwMode="auto">
            <a:xfrm>
              <a:off x="11484" y="4700"/>
              <a:ext cx="2000" cy="20"/>
              <a:chOff x="11484" y="4700"/>
              <a:chExt cx="2000" cy="20"/>
            </a:xfrm>
          </p:grpSpPr>
          <p:sp>
            <p:nvSpPr>
              <p:cNvPr id="218" name="Freeform 103"/>
              <p:cNvSpPr>
                <a:spLocks/>
              </p:cNvSpPr>
              <p:nvPr/>
            </p:nvSpPr>
            <p:spPr bwMode="auto">
              <a:xfrm>
                <a:off x="11484" y="4700"/>
                <a:ext cx="2000" cy="20"/>
              </a:xfrm>
              <a:custGeom>
                <a:avLst/>
                <a:gdLst>
                  <a:gd name="T0" fmla="+- 0 11484 11484"/>
                  <a:gd name="T1" fmla="*/ T0 w 2000"/>
                  <a:gd name="T2" fmla="+- 0 4720 4700"/>
                  <a:gd name="T3" fmla="*/ 4720 h 20"/>
                  <a:gd name="T4" fmla="+- 0 13484 11484"/>
                  <a:gd name="T5" fmla="*/ T4 w 2000"/>
                  <a:gd name="T6" fmla="+- 0 4720 4700"/>
                  <a:gd name="T7" fmla="*/ 4720 h 20"/>
                  <a:gd name="T8" fmla="+- 0 13484 11484"/>
                  <a:gd name="T9" fmla="*/ T8 w 2000"/>
                  <a:gd name="T10" fmla="+- 0 4700 4700"/>
                  <a:gd name="T11" fmla="*/ 4700 h 20"/>
                  <a:gd name="T12" fmla="+- 0 11484 11484"/>
                  <a:gd name="T13" fmla="*/ T12 w 2000"/>
                  <a:gd name="T14" fmla="+- 0 4700 4700"/>
                  <a:gd name="T15" fmla="*/ 4700 h 20"/>
                  <a:gd name="T16" fmla="+- 0 11484 11484"/>
                  <a:gd name="T17" fmla="*/ T16 w 2000"/>
                  <a:gd name="T18" fmla="+- 0 4720 4700"/>
                  <a:gd name="T19" fmla="*/ 4720 h 20"/>
                </a:gdLst>
                <a:ahLst/>
                <a:cxnLst>
                  <a:cxn ang="0">
                    <a:pos x="T1" y="T3"/>
                  </a:cxn>
                  <a:cxn ang="0">
                    <a:pos x="T5" y="T7"/>
                  </a:cxn>
                  <a:cxn ang="0">
                    <a:pos x="T9" y="T11"/>
                  </a:cxn>
                  <a:cxn ang="0">
                    <a:pos x="T13" y="T15"/>
                  </a:cxn>
                  <a:cxn ang="0">
                    <a:pos x="T17" y="T19"/>
                  </a:cxn>
                </a:cxnLst>
                <a:rect l="0" t="0" r="r" b="b"/>
                <a:pathLst>
                  <a:path w="2000" h="20">
                    <a:moveTo>
                      <a:pt x="0" y="20"/>
                    </a:moveTo>
                    <a:lnTo>
                      <a:pt x="2000" y="20"/>
                    </a:lnTo>
                    <a:lnTo>
                      <a:pt x="2000" y="0"/>
                    </a:lnTo>
                    <a:lnTo>
                      <a:pt x="0" y="0"/>
                    </a:lnTo>
                    <a:lnTo>
                      <a:pt x="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grpSp>
        <p:grpSp>
          <p:nvGrpSpPr>
            <p:cNvPr id="57" name="Group 104"/>
            <p:cNvGrpSpPr>
              <a:grpSpLocks/>
            </p:cNvGrpSpPr>
            <p:nvPr/>
          </p:nvGrpSpPr>
          <p:grpSpPr bwMode="auto">
            <a:xfrm>
              <a:off x="11494" y="4720"/>
              <a:ext cx="2" cy="584"/>
              <a:chOff x="11494" y="4720"/>
              <a:chExt cx="2" cy="584"/>
            </a:xfrm>
          </p:grpSpPr>
          <p:sp>
            <p:nvSpPr>
              <p:cNvPr id="217" name="Freeform 105"/>
              <p:cNvSpPr>
                <a:spLocks/>
              </p:cNvSpPr>
              <p:nvPr/>
            </p:nvSpPr>
            <p:spPr bwMode="auto">
              <a:xfrm>
                <a:off x="11494" y="4720"/>
                <a:ext cx="2" cy="584"/>
              </a:xfrm>
              <a:custGeom>
                <a:avLst/>
                <a:gdLst>
                  <a:gd name="T0" fmla="+- 0 5304 4720"/>
                  <a:gd name="T1" fmla="*/ 5304 h 584"/>
                  <a:gd name="T2" fmla="+- 0 4720 4720"/>
                  <a:gd name="T3" fmla="*/ 4720 h 584"/>
                </a:gdLst>
                <a:ahLst/>
                <a:cxnLst>
                  <a:cxn ang="0">
                    <a:pos x="0" y="T1"/>
                  </a:cxn>
                  <a:cxn ang="0">
                    <a:pos x="0" y="T3"/>
                  </a:cxn>
                </a:cxnLst>
                <a:rect l="0" t="0" r="r" b="b"/>
                <a:pathLst>
                  <a:path h="584">
                    <a:moveTo>
                      <a:pt x="0" y="584"/>
                    </a:move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grpSp>
        <p:grpSp>
          <p:nvGrpSpPr>
            <p:cNvPr id="58" name="Group 106"/>
            <p:cNvGrpSpPr>
              <a:grpSpLocks/>
            </p:cNvGrpSpPr>
            <p:nvPr/>
          </p:nvGrpSpPr>
          <p:grpSpPr bwMode="auto">
            <a:xfrm>
              <a:off x="13474" y="4720"/>
              <a:ext cx="2" cy="584"/>
              <a:chOff x="13474" y="4720"/>
              <a:chExt cx="2" cy="584"/>
            </a:xfrm>
          </p:grpSpPr>
          <p:sp>
            <p:nvSpPr>
              <p:cNvPr id="216" name="Freeform 107"/>
              <p:cNvSpPr>
                <a:spLocks/>
              </p:cNvSpPr>
              <p:nvPr/>
            </p:nvSpPr>
            <p:spPr bwMode="auto">
              <a:xfrm>
                <a:off x="13474" y="4720"/>
                <a:ext cx="2" cy="584"/>
              </a:xfrm>
              <a:custGeom>
                <a:avLst/>
                <a:gdLst>
                  <a:gd name="T0" fmla="+- 0 5304 4720"/>
                  <a:gd name="T1" fmla="*/ 5304 h 584"/>
                  <a:gd name="T2" fmla="+- 0 4720 4720"/>
                  <a:gd name="T3" fmla="*/ 4720 h 584"/>
                </a:gdLst>
                <a:ahLst/>
                <a:cxnLst>
                  <a:cxn ang="0">
                    <a:pos x="0" y="T1"/>
                  </a:cxn>
                  <a:cxn ang="0">
                    <a:pos x="0" y="T3"/>
                  </a:cxn>
                </a:cxnLst>
                <a:rect l="0" t="0" r="r" b="b"/>
                <a:pathLst>
                  <a:path h="584">
                    <a:moveTo>
                      <a:pt x="0" y="584"/>
                    </a:move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grpSp>
        <p:grpSp>
          <p:nvGrpSpPr>
            <p:cNvPr id="59" name="Group 108"/>
            <p:cNvGrpSpPr>
              <a:grpSpLocks/>
            </p:cNvGrpSpPr>
            <p:nvPr/>
          </p:nvGrpSpPr>
          <p:grpSpPr bwMode="auto">
            <a:xfrm>
              <a:off x="11494" y="5304"/>
              <a:ext cx="2" cy="584"/>
              <a:chOff x="11494" y="5304"/>
              <a:chExt cx="2" cy="584"/>
            </a:xfrm>
          </p:grpSpPr>
          <p:sp>
            <p:nvSpPr>
              <p:cNvPr id="215" name="Freeform 109"/>
              <p:cNvSpPr>
                <a:spLocks/>
              </p:cNvSpPr>
              <p:nvPr/>
            </p:nvSpPr>
            <p:spPr bwMode="auto">
              <a:xfrm>
                <a:off x="11494" y="5304"/>
                <a:ext cx="2" cy="584"/>
              </a:xfrm>
              <a:custGeom>
                <a:avLst/>
                <a:gdLst>
                  <a:gd name="T0" fmla="+- 0 5888 5304"/>
                  <a:gd name="T1" fmla="*/ 5888 h 584"/>
                  <a:gd name="T2" fmla="+- 0 5304 5304"/>
                  <a:gd name="T3" fmla="*/ 5304 h 584"/>
                </a:gdLst>
                <a:ahLst/>
                <a:cxnLst>
                  <a:cxn ang="0">
                    <a:pos x="0" y="T1"/>
                  </a:cxn>
                  <a:cxn ang="0">
                    <a:pos x="0" y="T3"/>
                  </a:cxn>
                </a:cxnLst>
                <a:rect l="0" t="0" r="r" b="b"/>
                <a:pathLst>
                  <a:path h="584">
                    <a:moveTo>
                      <a:pt x="0" y="584"/>
                    </a:move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grpSp>
        <p:grpSp>
          <p:nvGrpSpPr>
            <p:cNvPr id="60" name="Group 110"/>
            <p:cNvGrpSpPr>
              <a:grpSpLocks/>
            </p:cNvGrpSpPr>
            <p:nvPr/>
          </p:nvGrpSpPr>
          <p:grpSpPr bwMode="auto">
            <a:xfrm>
              <a:off x="13474" y="5304"/>
              <a:ext cx="2" cy="584"/>
              <a:chOff x="13474" y="5304"/>
              <a:chExt cx="2" cy="584"/>
            </a:xfrm>
          </p:grpSpPr>
          <p:sp>
            <p:nvSpPr>
              <p:cNvPr id="214" name="Freeform 111"/>
              <p:cNvSpPr>
                <a:spLocks/>
              </p:cNvSpPr>
              <p:nvPr/>
            </p:nvSpPr>
            <p:spPr bwMode="auto">
              <a:xfrm>
                <a:off x="13474" y="5304"/>
                <a:ext cx="2" cy="584"/>
              </a:xfrm>
              <a:custGeom>
                <a:avLst/>
                <a:gdLst>
                  <a:gd name="T0" fmla="+- 0 5888 5304"/>
                  <a:gd name="T1" fmla="*/ 5888 h 584"/>
                  <a:gd name="T2" fmla="+- 0 5304 5304"/>
                  <a:gd name="T3" fmla="*/ 5304 h 584"/>
                </a:gdLst>
                <a:ahLst/>
                <a:cxnLst>
                  <a:cxn ang="0">
                    <a:pos x="0" y="T1"/>
                  </a:cxn>
                  <a:cxn ang="0">
                    <a:pos x="0" y="T3"/>
                  </a:cxn>
                </a:cxnLst>
                <a:rect l="0" t="0" r="r" b="b"/>
                <a:pathLst>
                  <a:path h="584">
                    <a:moveTo>
                      <a:pt x="0" y="584"/>
                    </a:move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grpSp>
        <p:grpSp>
          <p:nvGrpSpPr>
            <p:cNvPr id="61" name="Group 112"/>
            <p:cNvGrpSpPr>
              <a:grpSpLocks/>
            </p:cNvGrpSpPr>
            <p:nvPr/>
          </p:nvGrpSpPr>
          <p:grpSpPr bwMode="auto">
            <a:xfrm>
              <a:off x="11484" y="5898"/>
              <a:ext cx="2000" cy="2"/>
              <a:chOff x="11484" y="5898"/>
              <a:chExt cx="2000" cy="2"/>
            </a:xfrm>
          </p:grpSpPr>
          <p:sp>
            <p:nvSpPr>
              <p:cNvPr id="213" name="Freeform 113"/>
              <p:cNvSpPr>
                <a:spLocks/>
              </p:cNvSpPr>
              <p:nvPr/>
            </p:nvSpPr>
            <p:spPr bwMode="auto">
              <a:xfrm>
                <a:off x="11484" y="5898"/>
                <a:ext cx="2000" cy="2"/>
              </a:xfrm>
              <a:custGeom>
                <a:avLst/>
                <a:gdLst>
                  <a:gd name="T0" fmla="+- 0 11484 11484"/>
                  <a:gd name="T1" fmla="*/ T0 w 2000"/>
                  <a:gd name="T2" fmla="+- 0 13484 11484"/>
                  <a:gd name="T3" fmla="*/ T2 w 2000"/>
                </a:gdLst>
                <a:ahLst/>
                <a:cxnLst>
                  <a:cxn ang="0">
                    <a:pos x="T1" y="0"/>
                  </a:cxn>
                  <a:cxn ang="0">
                    <a:pos x="T3" y="0"/>
                  </a:cxn>
                </a:cxnLst>
                <a:rect l="0" t="0" r="r" b="b"/>
                <a:pathLst>
                  <a:path w="2000">
                    <a:moveTo>
                      <a:pt x="0" y="0"/>
                    </a:moveTo>
                    <a:lnTo>
                      <a:pt x="200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grpSp>
        <p:grpSp>
          <p:nvGrpSpPr>
            <p:cNvPr id="62" name="Group 114"/>
            <p:cNvGrpSpPr>
              <a:grpSpLocks/>
            </p:cNvGrpSpPr>
            <p:nvPr/>
          </p:nvGrpSpPr>
          <p:grpSpPr bwMode="auto">
            <a:xfrm>
              <a:off x="11494" y="6092"/>
              <a:ext cx="1980" cy="1188"/>
              <a:chOff x="11494" y="6092"/>
              <a:chExt cx="1980" cy="1188"/>
            </a:xfrm>
          </p:grpSpPr>
          <p:sp>
            <p:nvSpPr>
              <p:cNvPr id="212" name="Freeform 115"/>
              <p:cNvSpPr>
                <a:spLocks/>
              </p:cNvSpPr>
              <p:nvPr/>
            </p:nvSpPr>
            <p:spPr bwMode="auto">
              <a:xfrm>
                <a:off x="11494" y="6092"/>
                <a:ext cx="1980" cy="1188"/>
              </a:xfrm>
              <a:custGeom>
                <a:avLst/>
                <a:gdLst>
                  <a:gd name="T0" fmla="+- 0 13474 11494"/>
                  <a:gd name="T1" fmla="*/ T0 w 1980"/>
                  <a:gd name="T2" fmla="+- 0 6092 6092"/>
                  <a:gd name="T3" fmla="*/ 6092 h 1188"/>
                  <a:gd name="T4" fmla="+- 0 11494 11494"/>
                  <a:gd name="T5" fmla="*/ T4 w 1980"/>
                  <a:gd name="T6" fmla="+- 0 6092 6092"/>
                  <a:gd name="T7" fmla="*/ 6092 h 1188"/>
                  <a:gd name="T8" fmla="+- 0 11494 11494"/>
                  <a:gd name="T9" fmla="*/ T8 w 1980"/>
                  <a:gd name="T10" fmla="+- 0 7280 6092"/>
                  <a:gd name="T11" fmla="*/ 7280 h 1188"/>
                  <a:gd name="T12" fmla="+- 0 13474 11494"/>
                  <a:gd name="T13" fmla="*/ T12 w 1980"/>
                  <a:gd name="T14" fmla="+- 0 7280 6092"/>
                  <a:gd name="T15" fmla="*/ 7280 h 1188"/>
                  <a:gd name="T16" fmla="+- 0 13474 11494"/>
                  <a:gd name="T17" fmla="*/ T16 w 1980"/>
                  <a:gd name="T18" fmla="+- 0 6092 6092"/>
                  <a:gd name="T19" fmla="*/ 6092 h 1188"/>
                </a:gdLst>
                <a:ahLst/>
                <a:cxnLst>
                  <a:cxn ang="0">
                    <a:pos x="T1" y="T3"/>
                  </a:cxn>
                  <a:cxn ang="0">
                    <a:pos x="T5" y="T7"/>
                  </a:cxn>
                  <a:cxn ang="0">
                    <a:pos x="T9" y="T11"/>
                  </a:cxn>
                  <a:cxn ang="0">
                    <a:pos x="T13" y="T15"/>
                  </a:cxn>
                  <a:cxn ang="0">
                    <a:pos x="T17" y="T19"/>
                  </a:cxn>
                </a:cxnLst>
                <a:rect l="0" t="0" r="r" b="b"/>
                <a:pathLst>
                  <a:path w="1980" h="1188">
                    <a:moveTo>
                      <a:pt x="1980" y="0"/>
                    </a:moveTo>
                    <a:lnTo>
                      <a:pt x="0" y="0"/>
                    </a:lnTo>
                    <a:lnTo>
                      <a:pt x="0" y="1188"/>
                    </a:lnTo>
                    <a:lnTo>
                      <a:pt x="1980" y="1188"/>
                    </a:lnTo>
                    <a:lnTo>
                      <a:pt x="1980" y="0"/>
                    </a:lnTo>
                    <a:close/>
                  </a:path>
                </a:pathLst>
              </a:custGeom>
              <a:solidFill>
                <a:srgbClr val="5532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grpSp>
        <p:grpSp>
          <p:nvGrpSpPr>
            <p:cNvPr id="63" name="Group 116"/>
            <p:cNvGrpSpPr>
              <a:grpSpLocks/>
            </p:cNvGrpSpPr>
            <p:nvPr/>
          </p:nvGrpSpPr>
          <p:grpSpPr bwMode="auto">
            <a:xfrm>
              <a:off x="11484" y="6082"/>
              <a:ext cx="2000" cy="20"/>
              <a:chOff x="11484" y="6082"/>
              <a:chExt cx="2000" cy="20"/>
            </a:xfrm>
          </p:grpSpPr>
          <p:sp>
            <p:nvSpPr>
              <p:cNvPr id="211" name="Freeform 117"/>
              <p:cNvSpPr>
                <a:spLocks/>
              </p:cNvSpPr>
              <p:nvPr/>
            </p:nvSpPr>
            <p:spPr bwMode="auto">
              <a:xfrm>
                <a:off x="11484" y="6082"/>
                <a:ext cx="2000" cy="20"/>
              </a:xfrm>
              <a:custGeom>
                <a:avLst/>
                <a:gdLst>
                  <a:gd name="T0" fmla="+- 0 11484 11484"/>
                  <a:gd name="T1" fmla="*/ T0 w 2000"/>
                  <a:gd name="T2" fmla="+- 0 6102 6082"/>
                  <a:gd name="T3" fmla="*/ 6102 h 20"/>
                  <a:gd name="T4" fmla="+- 0 13484 11484"/>
                  <a:gd name="T5" fmla="*/ T4 w 2000"/>
                  <a:gd name="T6" fmla="+- 0 6102 6082"/>
                  <a:gd name="T7" fmla="*/ 6102 h 20"/>
                  <a:gd name="T8" fmla="+- 0 13484 11484"/>
                  <a:gd name="T9" fmla="*/ T8 w 2000"/>
                  <a:gd name="T10" fmla="+- 0 6082 6082"/>
                  <a:gd name="T11" fmla="*/ 6082 h 20"/>
                  <a:gd name="T12" fmla="+- 0 11484 11484"/>
                  <a:gd name="T13" fmla="*/ T12 w 2000"/>
                  <a:gd name="T14" fmla="+- 0 6082 6082"/>
                  <a:gd name="T15" fmla="*/ 6082 h 20"/>
                  <a:gd name="T16" fmla="+- 0 11484 11484"/>
                  <a:gd name="T17" fmla="*/ T16 w 2000"/>
                  <a:gd name="T18" fmla="+- 0 6102 6082"/>
                  <a:gd name="T19" fmla="*/ 6102 h 20"/>
                </a:gdLst>
                <a:ahLst/>
                <a:cxnLst>
                  <a:cxn ang="0">
                    <a:pos x="T1" y="T3"/>
                  </a:cxn>
                  <a:cxn ang="0">
                    <a:pos x="T5" y="T7"/>
                  </a:cxn>
                  <a:cxn ang="0">
                    <a:pos x="T9" y="T11"/>
                  </a:cxn>
                  <a:cxn ang="0">
                    <a:pos x="T13" y="T15"/>
                  </a:cxn>
                  <a:cxn ang="0">
                    <a:pos x="T17" y="T19"/>
                  </a:cxn>
                </a:cxnLst>
                <a:rect l="0" t="0" r="r" b="b"/>
                <a:pathLst>
                  <a:path w="2000" h="20">
                    <a:moveTo>
                      <a:pt x="0" y="20"/>
                    </a:moveTo>
                    <a:lnTo>
                      <a:pt x="2000" y="20"/>
                    </a:lnTo>
                    <a:lnTo>
                      <a:pt x="2000" y="0"/>
                    </a:lnTo>
                    <a:lnTo>
                      <a:pt x="0" y="0"/>
                    </a:lnTo>
                    <a:lnTo>
                      <a:pt x="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grpSp>
        <p:grpSp>
          <p:nvGrpSpPr>
            <p:cNvPr id="64" name="Group 118"/>
            <p:cNvGrpSpPr>
              <a:grpSpLocks/>
            </p:cNvGrpSpPr>
            <p:nvPr/>
          </p:nvGrpSpPr>
          <p:grpSpPr bwMode="auto">
            <a:xfrm>
              <a:off x="11494" y="6102"/>
              <a:ext cx="2" cy="584"/>
              <a:chOff x="11494" y="6102"/>
              <a:chExt cx="2" cy="584"/>
            </a:xfrm>
          </p:grpSpPr>
          <p:sp>
            <p:nvSpPr>
              <p:cNvPr id="210" name="Freeform 119"/>
              <p:cNvSpPr>
                <a:spLocks/>
              </p:cNvSpPr>
              <p:nvPr/>
            </p:nvSpPr>
            <p:spPr bwMode="auto">
              <a:xfrm>
                <a:off x="11494" y="6102"/>
                <a:ext cx="2" cy="584"/>
              </a:xfrm>
              <a:custGeom>
                <a:avLst/>
                <a:gdLst>
                  <a:gd name="T0" fmla="+- 0 6686 6102"/>
                  <a:gd name="T1" fmla="*/ 6686 h 584"/>
                  <a:gd name="T2" fmla="+- 0 6102 6102"/>
                  <a:gd name="T3" fmla="*/ 6102 h 584"/>
                </a:gdLst>
                <a:ahLst/>
                <a:cxnLst>
                  <a:cxn ang="0">
                    <a:pos x="0" y="T1"/>
                  </a:cxn>
                  <a:cxn ang="0">
                    <a:pos x="0" y="T3"/>
                  </a:cxn>
                </a:cxnLst>
                <a:rect l="0" t="0" r="r" b="b"/>
                <a:pathLst>
                  <a:path h="584">
                    <a:moveTo>
                      <a:pt x="0" y="584"/>
                    </a:move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grpSp>
        <p:grpSp>
          <p:nvGrpSpPr>
            <p:cNvPr id="65" name="Group 120"/>
            <p:cNvGrpSpPr>
              <a:grpSpLocks/>
            </p:cNvGrpSpPr>
            <p:nvPr/>
          </p:nvGrpSpPr>
          <p:grpSpPr bwMode="auto">
            <a:xfrm>
              <a:off x="13474" y="6102"/>
              <a:ext cx="2" cy="584"/>
              <a:chOff x="13474" y="6102"/>
              <a:chExt cx="2" cy="584"/>
            </a:xfrm>
          </p:grpSpPr>
          <p:sp>
            <p:nvSpPr>
              <p:cNvPr id="209" name="Freeform 121"/>
              <p:cNvSpPr>
                <a:spLocks/>
              </p:cNvSpPr>
              <p:nvPr/>
            </p:nvSpPr>
            <p:spPr bwMode="auto">
              <a:xfrm>
                <a:off x="13474" y="6102"/>
                <a:ext cx="2" cy="584"/>
              </a:xfrm>
              <a:custGeom>
                <a:avLst/>
                <a:gdLst>
                  <a:gd name="T0" fmla="+- 0 6686 6102"/>
                  <a:gd name="T1" fmla="*/ 6686 h 584"/>
                  <a:gd name="T2" fmla="+- 0 6102 6102"/>
                  <a:gd name="T3" fmla="*/ 6102 h 584"/>
                </a:gdLst>
                <a:ahLst/>
                <a:cxnLst>
                  <a:cxn ang="0">
                    <a:pos x="0" y="T1"/>
                  </a:cxn>
                  <a:cxn ang="0">
                    <a:pos x="0" y="T3"/>
                  </a:cxn>
                </a:cxnLst>
                <a:rect l="0" t="0" r="r" b="b"/>
                <a:pathLst>
                  <a:path h="584">
                    <a:moveTo>
                      <a:pt x="0" y="584"/>
                    </a:move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grpSp>
        <p:grpSp>
          <p:nvGrpSpPr>
            <p:cNvPr id="66" name="Group 122"/>
            <p:cNvGrpSpPr>
              <a:grpSpLocks/>
            </p:cNvGrpSpPr>
            <p:nvPr/>
          </p:nvGrpSpPr>
          <p:grpSpPr bwMode="auto">
            <a:xfrm>
              <a:off x="11494" y="6686"/>
              <a:ext cx="2" cy="584"/>
              <a:chOff x="11494" y="6686"/>
              <a:chExt cx="2" cy="584"/>
            </a:xfrm>
          </p:grpSpPr>
          <p:sp>
            <p:nvSpPr>
              <p:cNvPr id="208" name="Freeform 123"/>
              <p:cNvSpPr>
                <a:spLocks/>
              </p:cNvSpPr>
              <p:nvPr/>
            </p:nvSpPr>
            <p:spPr bwMode="auto">
              <a:xfrm>
                <a:off x="11494" y="6686"/>
                <a:ext cx="2" cy="584"/>
              </a:xfrm>
              <a:custGeom>
                <a:avLst/>
                <a:gdLst>
                  <a:gd name="T0" fmla="+- 0 7270 6686"/>
                  <a:gd name="T1" fmla="*/ 7270 h 584"/>
                  <a:gd name="T2" fmla="+- 0 6686 6686"/>
                  <a:gd name="T3" fmla="*/ 6686 h 584"/>
                </a:gdLst>
                <a:ahLst/>
                <a:cxnLst>
                  <a:cxn ang="0">
                    <a:pos x="0" y="T1"/>
                  </a:cxn>
                  <a:cxn ang="0">
                    <a:pos x="0" y="T3"/>
                  </a:cxn>
                </a:cxnLst>
                <a:rect l="0" t="0" r="r" b="b"/>
                <a:pathLst>
                  <a:path h="584">
                    <a:moveTo>
                      <a:pt x="0" y="584"/>
                    </a:move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grpSp>
        <p:grpSp>
          <p:nvGrpSpPr>
            <p:cNvPr id="67" name="Group 124"/>
            <p:cNvGrpSpPr>
              <a:grpSpLocks/>
            </p:cNvGrpSpPr>
            <p:nvPr/>
          </p:nvGrpSpPr>
          <p:grpSpPr bwMode="auto">
            <a:xfrm>
              <a:off x="13474" y="6686"/>
              <a:ext cx="2" cy="584"/>
              <a:chOff x="13474" y="6686"/>
              <a:chExt cx="2" cy="584"/>
            </a:xfrm>
          </p:grpSpPr>
          <p:sp>
            <p:nvSpPr>
              <p:cNvPr id="207" name="Freeform 125"/>
              <p:cNvSpPr>
                <a:spLocks/>
              </p:cNvSpPr>
              <p:nvPr/>
            </p:nvSpPr>
            <p:spPr bwMode="auto">
              <a:xfrm>
                <a:off x="13474" y="6686"/>
                <a:ext cx="2" cy="584"/>
              </a:xfrm>
              <a:custGeom>
                <a:avLst/>
                <a:gdLst>
                  <a:gd name="T0" fmla="+- 0 7270 6686"/>
                  <a:gd name="T1" fmla="*/ 7270 h 584"/>
                  <a:gd name="T2" fmla="+- 0 6686 6686"/>
                  <a:gd name="T3" fmla="*/ 6686 h 584"/>
                </a:gdLst>
                <a:ahLst/>
                <a:cxnLst>
                  <a:cxn ang="0">
                    <a:pos x="0" y="T1"/>
                  </a:cxn>
                  <a:cxn ang="0">
                    <a:pos x="0" y="T3"/>
                  </a:cxn>
                </a:cxnLst>
                <a:rect l="0" t="0" r="r" b="b"/>
                <a:pathLst>
                  <a:path h="584">
                    <a:moveTo>
                      <a:pt x="0" y="584"/>
                    </a:move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grpSp>
        <p:grpSp>
          <p:nvGrpSpPr>
            <p:cNvPr id="68" name="Group 126"/>
            <p:cNvGrpSpPr>
              <a:grpSpLocks/>
            </p:cNvGrpSpPr>
            <p:nvPr/>
          </p:nvGrpSpPr>
          <p:grpSpPr bwMode="auto">
            <a:xfrm>
              <a:off x="11484" y="7280"/>
              <a:ext cx="2000" cy="2"/>
              <a:chOff x="11484" y="7280"/>
              <a:chExt cx="2000" cy="2"/>
            </a:xfrm>
          </p:grpSpPr>
          <p:sp>
            <p:nvSpPr>
              <p:cNvPr id="206" name="Freeform 127"/>
              <p:cNvSpPr>
                <a:spLocks/>
              </p:cNvSpPr>
              <p:nvPr/>
            </p:nvSpPr>
            <p:spPr bwMode="auto">
              <a:xfrm>
                <a:off x="11484" y="7280"/>
                <a:ext cx="2000" cy="2"/>
              </a:xfrm>
              <a:custGeom>
                <a:avLst/>
                <a:gdLst>
                  <a:gd name="T0" fmla="+- 0 11484 11484"/>
                  <a:gd name="T1" fmla="*/ T0 w 2000"/>
                  <a:gd name="T2" fmla="+- 0 13484 11484"/>
                  <a:gd name="T3" fmla="*/ T2 w 2000"/>
                </a:gdLst>
                <a:ahLst/>
                <a:cxnLst>
                  <a:cxn ang="0">
                    <a:pos x="T1" y="0"/>
                  </a:cxn>
                  <a:cxn ang="0">
                    <a:pos x="T3" y="0"/>
                  </a:cxn>
                </a:cxnLst>
                <a:rect l="0" t="0" r="r" b="b"/>
                <a:pathLst>
                  <a:path w="2000">
                    <a:moveTo>
                      <a:pt x="0" y="0"/>
                    </a:moveTo>
                    <a:lnTo>
                      <a:pt x="200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grpSp>
        <p:grpSp>
          <p:nvGrpSpPr>
            <p:cNvPr id="69" name="Group 128"/>
            <p:cNvGrpSpPr>
              <a:grpSpLocks/>
            </p:cNvGrpSpPr>
            <p:nvPr/>
          </p:nvGrpSpPr>
          <p:grpSpPr bwMode="auto">
            <a:xfrm>
              <a:off x="4885" y="6092"/>
              <a:ext cx="1980" cy="1188"/>
              <a:chOff x="4885" y="6092"/>
              <a:chExt cx="1980" cy="1188"/>
            </a:xfrm>
          </p:grpSpPr>
          <p:sp>
            <p:nvSpPr>
              <p:cNvPr id="205" name="Freeform 129"/>
              <p:cNvSpPr>
                <a:spLocks/>
              </p:cNvSpPr>
              <p:nvPr/>
            </p:nvSpPr>
            <p:spPr bwMode="auto">
              <a:xfrm>
                <a:off x="4885" y="6092"/>
                <a:ext cx="1980" cy="1188"/>
              </a:xfrm>
              <a:custGeom>
                <a:avLst/>
                <a:gdLst>
                  <a:gd name="T0" fmla="+- 0 6865 4885"/>
                  <a:gd name="T1" fmla="*/ T0 w 1980"/>
                  <a:gd name="T2" fmla="+- 0 6092 6092"/>
                  <a:gd name="T3" fmla="*/ 6092 h 1188"/>
                  <a:gd name="T4" fmla="+- 0 4885 4885"/>
                  <a:gd name="T5" fmla="*/ T4 w 1980"/>
                  <a:gd name="T6" fmla="+- 0 6092 6092"/>
                  <a:gd name="T7" fmla="*/ 6092 h 1188"/>
                  <a:gd name="T8" fmla="+- 0 4885 4885"/>
                  <a:gd name="T9" fmla="*/ T8 w 1980"/>
                  <a:gd name="T10" fmla="+- 0 7280 6092"/>
                  <a:gd name="T11" fmla="*/ 7280 h 1188"/>
                  <a:gd name="T12" fmla="+- 0 6865 4885"/>
                  <a:gd name="T13" fmla="*/ T12 w 1980"/>
                  <a:gd name="T14" fmla="+- 0 7280 6092"/>
                  <a:gd name="T15" fmla="*/ 7280 h 1188"/>
                  <a:gd name="T16" fmla="+- 0 6865 4885"/>
                  <a:gd name="T17" fmla="*/ T16 w 1980"/>
                  <a:gd name="T18" fmla="+- 0 6092 6092"/>
                  <a:gd name="T19" fmla="*/ 6092 h 1188"/>
                </a:gdLst>
                <a:ahLst/>
                <a:cxnLst>
                  <a:cxn ang="0">
                    <a:pos x="T1" y="T3"/>
                  </a:cxn>
                  <a:cxn ang="0">
                    <a:pos x="T5" y="T7"/>
                  </a:cxn>
                  <a:cxn ang="0">
                    <a:pos x="T9" y="T11"/>
                  </a:cxn>
                  <a:cxn ang="0">
                    <a:pos x="T13" y="T15"/>
                  </a:cxn>
                  <a:cxn ang="0">
                    <a:pos x="T17" y="T19"/>
                  </a:cxn>
                </a:cxnLst>
                <a:rect l="0" t="0" r="r" b="b"/>
                <a:pathLst>
                  <a:path w="1980" h="1188">
                    <a:moveTo>
                      <a:pt x="1980" y="0"/>
                    </a:moveTo>
                    <a:lnTo>
                      <a:pt x="0" y="0"/>
                    </a:lnTo>
                    <a:lnTo>
                      <a:pt x="0" y="1188"/>
                    </a:lnTo>
                    <a:lnTo>
                      <a:pt x="1980" y="1188"/>
                    </a:lnTo>
                    <a:lnTo>
                      <a:pt x="1980" y="0"/>
                    </a:lnTo>
                    <a:close/>
                  </a:path>
                </a:pathLst>
              </a:custGeom>
              <a:solidFill>
                <a:srgbClr val="EAD8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grpSp>
        <p:grpSp>
          <p:nvGrpSpPr>
            <p:cNvPr id="70" name="Group 130"/>
            <p:cNvGrpSpPr>
              <a:grpSpLocks/>
            </p:cNvGrpSpPr>
            <p:nvPr/>
          </p:nvGrpSpPr>
          <p:grpSpPr bwMode="auto">
            <a:xfrm>
              <a:off x="4875" y="6082"/>
              <a:ext cx="2000" cy="20"/>
              <a:chOff x="4875" y="6082"/>
              <a:chExt cx="2000" cy="20"/>
            </a:xfrm>
          </p:grpSpPr>
          <p:sp>
            <p:nvSpPr>
              <p:cNvPr id="204" name="Freeform 131"/>
              <p:cNvSpPr>
                <a:spLocks/>
              </p:cNvSpPr>
              <p:nvPr/>
            </p:nvSpPr>
            <p:spPr bwMode="auto">
              <a:xfrm>
                <a:off x="4875" y="6082"/>
                <a:ext cx="2000" cy="20"/>
              </a:xfrm>
              <a:custGeom>
                <a:avLst/>
                <a:gdLst>
                  <a:gd name="T0" fmla="+- 0 4875 4875"/>
                  <a:gd name="T1" fmla="*/ T0 w 2000"/>
                  <a:gd name="T2" fmla="+- 0 6102 6082"/>
                  <a:gd name="T3" fmla="*/ 6102 h 20"/>
                  <a:gd name="T4" fmla="+- 0 6875 4875"/>
                  <a:gd name="T5" fmla="*/ T4 w 2000"/>
                  <a:gd name="T6" fmla="+- 0 6102 6082"/>
                  <a:gd name="T7" fmla="*/ 6102 h 20"/>
                  <a:gd name="T8" fmla="+- 0 6875 4875"/>
                  <a:gd name="T9" fmla="*/ T8 w 2000"/>
                  <a:gd name="T10" fmla="+- 0 6082 6082"/>
                  <a:gd name="T11" fmla="*/ 6082 h 20"/>
                  <a:gd name="T12" fmla="+- 0 4875 4875"/>
                  <a:gd name="T13" fmla="*/ T12 w 2000"/>
                  <a:gd name="T14" fmla="+- 0 6082 6082"/>
                  <a:gd name="T15" fmla="*/ 6082 h 20"/>
                  <a:gd name="T16" fmla="+- 0 4875 4875"/>
                  <a:gd name="T17" fmla="*/ T16 w 2000"/>
                  <a:gd name="T18" fmla="+- 0 6102 6082"/>
                  <a:gd name="T19" fmla="*/ 6102 h 20"/>
                </a:gdLst>
                <a:ahLst/>
                <a:cxnLst>
                  <a:cxn ang="0">
                    <a:pos x="T1" y="T3"/>
                  </a:cxn>
                  <a:cxn ang="0">
                    <a:pos x="T5" y="T7"/>
                  </a:cxn>
                  <a:cxn ang="0">
                    <a:pos x="T9" y="T11"/>
                  </a:cxn>
                  <a:cxn ang="0">
                    <a:pos x="T13" y="T15"/>
                  </a:cxn>
                  <a:cxn ang="0">
                    <a:pos x="T17" y="T19"/>
                  </a:cxn>
                </a:cxnLst>
                <a:rect l="0" t="0" r="r" b="b"/>
                <a:pathLst>
                  <a:path w="2000" h="20">
                    <a:moveTo>
                      <a:pt x="0" y="20"/>
                    </a:moveTo>
                    <a:lnTo>
                      <a:pt x="2000" y="20"/>
                    </a:lnTo>
                    <a:lnTo>
                      <a:pt x="2000" y="0"/>
                    </a:lnTo>
                    <a:lnTo>
                      <a:pt x="0" y="0"/>
                    </a:lnTo>
                    <a:lnTo>
                      <a:pt x="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grpSp>
        <p:grpSp>
          <p:nvGrpSpPr>
            <p:cNvPr id="71" name="Group 132"/>
            <p:cNvGrpSpPr>
              <a:grpSpLocks/>
            </p:cNvGrpSpPr>
            <p:nvPr/>
          </p:nvGrpSpPr>
          <p:grpSpPr bwMode="auto">
            <a:xfrm>
              <a:off x="4885" y="6102"/>
              <a:ext cx="2" cy="584"/>
              <a:chOff x="4885" y="6102"/>
              <a:chExt cx="2" cy="584"/>
            </a:xfrm>
          </p:grpSpPr>
          <p:sp>
            <p:nvSpPr>
              <p:cNvPr id="203" name="Freeform 133"/>
              <p:cNvSpPr>
                <a:spLocks/>
              </p:cNvSpPr>
              <p:nvPr/>
            </p:nvSpPr>
            <p:spPr bwMode="auto">
              <a:xfrm>
                <a:off x="4885" y="6102"/>
                <a:ext cx="2" cy="584"/>
              </a:xfrm>
              <a:custGeom>
                <a:avLst/>
                <a:gdLst>
                  <a:gd name="T0" fmla="+- 0 6686 6102"/>
                  <a:gd name="T1" fmla="*/ 6686 h 584"/>
                  <a:gd name="T2" fmla="+- 0 6102 6102"/>
                  <a:gd name="T3" fmla="*/ 6102 h 584"/>
                </a:gdLst>
                <a:ahLst/>
                <a:cxnLst>
                  <a:cxn ang="0">
                    <a:pos x="0" y="T1"/>
                  </a:cxn>
                  <a:cxn ang="0">
                    <a:pos x="0" y="T3"/>
                  </a:cxn>
                </a:cxnLst>
                <a:rect l="0" t="0" r="r" b="b"/>
                <a:pathLst>
                  <a:path h="584">
                    <a:moveTo>
                      <a:pt x="0" y="584"/>
                    </a:move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grpSp>
        <p:grpSp>
          <p:nvGrpSpPr>
            <p:cNvPr id="72" name="Group 134"/>
            <p:cNvGrpSpPr>
              <a:grpSpLocks/>
            </p:cNvGrpSpPr>
            <p:nvPr/>
          </p:nvGrpSpPr>
          <p:grpSpPr bwMode="auto">
            <a:xfrm>
              <a:off x="6865" y="6102"/>
              <a:ext cx="2" cy="584"/>
              <a:chOff x="6865" y="6102"/>
              <a:chExt cx="2" cy="584"/>
            </a:xfrm>
          </p:grpSpPr>
          <p:sp>
            <p:nvSpPr>
              <p:cNvPr id="202" name="Freeform 135"/>
              <p:cNvSpPr>
                <a:spLocks/>
              </p:cNvSpPr>
              <p:nvPr/>
            </p:nvSpPr>
            <p:spPr bwMode="auto">
              <a:xfrm>
                <a:off x="6865" y="6102"/>
                <a:ext cx="2" cy="584"/>
              </a:xfrm>
              <a:custGeom>
                <a:avLst/>
                <a:gdLst>
                  <a:gd name="T0" fmla="+- 0 6686 6102"/>
                  <a:gd name="T1" fmla="*/ 6686 h 584"/>
                  <a:gd name="T2" fmla="+- 0 6102 6102"/>
                  <a:gd name="T3" fmla="*/ 6102 h 584"/>
                </a:gdLst>
                <a:ahLst/>
                <a:cxnLst>
                  <a:cxn ang="0">
                    <a:pos x="0" y="T1"/>
                  </a:cxn>
                  <a:cxn ang="0">
                    <a:pos x="0" y="T3"/>
                  </a:cxn>
                </a:cxnLst>
                <a:rect l="0" t="0" r="r" b="b"/>
                <a:pathLst>
                  <a:path h="584">
                    <a:moveTo>
                      <a:pt x="0" y="584"/>
                    </a:move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grpSp>
        <p:grpSp>
          <p:nvGrpSpPr>
            <p:cNvPr id="73" name="Group 136"/>
            <p:cNvGrpSpPr>
              <a:grpSpLocks/>
            </p:cNvGrpSpPr>
            <p:nvPr/>
          </p:nvGrpSpPr>
          <p:grpSpPr bwMode="auto">
            <a:xfrm>
              <a:off x="4885" y="6686"/>
              <a:ext cx="2" cy="584"/>
              <a:chOff x="4885" y="6686"/>
              <a:chExt cx="2" cy="584"/>
            </a:xfrm>
          </p:grpSpPr>
          <p:sp>
            <p:nvSpPr>
              <p:cNvPr id="201" name="Freeform 137"/>
              <p:cNvSpPr>
                <a:spLocks/>
              </p:cNvSpPr>
              <p:nvPr/>
            </p:nvSpPr>
            <p:spPr bwMode="auto">
              <a:xfrm>
                <a:off x="4885" y="6686"/>
                <a:ext cx="2" cy="584"/>
              </a:xfrm>
              <a:custGeom>
                <a:avLst/>
                <a:gdLst>
                  <a:gd name="T0" fmla="+- 0 7270 6686"/>
                  <a:gd name="T1" fmla="*/ 7270 h 584"/>
                  <a:gd name="T2" fmla="+- 0 6686 6686"/>
                  <a:gd name="T3" fmla="*/ 6686 h 584"/>
                </a:gdLst>
                <a:ahLst/>
                <a:cxnLst>
                  <a:cxn ang="0">
                    <a:pos x="0" y="T1"/>
                  </a:cxn>
                  <a:cxn ang="0">
                    <a:pos x="0" y="T3"/>
                  </a:cxn>
                </a:cxnLst>
                <a:rect l="0" t="0" r="r" b="b"/>
                <a:pathLst>
                  <a:path h="584">
                    <a:moveTo>
                      <a:pt x="0" y="584"/>
                    </a:move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grpSp>
        <p:grpSp>
          <p:nvGrpSpPr>
            <p:cNvPr id="74" name="Group 138"/>
            <p:cNvGrpSpPr>
              <a:grpSpLocks/>
            </p:cNvGrpSpPr>
            <p:nvPr/>
          </p:nvGrpSpPr>
          <p:grpSpPr bwMode="auto">
            <a:xfrm>
              <a:off x="6865" y="6686"/>
              <a:ext cx="2" cy="584"/>
              <a:chOff x="6865" y="6686"/>
              <a:chExt cx="2" cy="584"/>
            </a:xfrm>
          </p:grpSpPr>
          <p:sp>
            <p:nvSpPr>
              <p:cNvPr id="200" name="Freeform 139"/>
              <p:cNvSpPr>
                <a:spLocks/>
              </p:cNvSpPr>
              <p:nvPr/>
            </p:nvSpPr>
            <p:spPr bwMode="auto">
              <a:xfrm>
                <a:off x="6865" y="6686"/>
                <a:ext cx="2" cy="584"/>
              </a:xfrm>
              <a:custGeom>
                <a:avLst/>
                <a:gdLst>
                  <a:gd name="T0" fmla="+- 0 7270 6686"/>
                  <a:gd name="T1" fmla="*/ 7270 h 584"/>
                  <a:gd name="T2" fmla="+- 0 6686 6686"/>
                  <a:gd name="T3" fmla="*/ 6686 h 584"/>
                </a:gdLst>
                <a:ahLst/>
                <a:cxnLst>
                  <a:cxn ang="0">
                    <a:pos x="0" y="T1"/>
                  </a:cxn>
                  <a:cxn ang="0">
                    <a:pos x="0" y="T3"/>
                  </a:cxn>
                </a:cxnLst>
                <a:rect l="0" t="0" r="r" b="b"/>
                <a:pathLst>
                  <a:path h="584">
                    <a:moveTo>
                      <a:pt x="0" y="584"/>
                    </a:move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grpSp>
        <p:grpSp>
          <p:nvGrpSpPr>
            <p:cNvPr id="75" name="Group 140"/>
            <p:cNvGrpSpPr>
              <a:grpSpLocks/>
            </p:cNvGrpSpPr>
            <p:nvPr/>
          </p:nvGrpSpPr>
          <p:grpSpPr bwMode="auto">
            <a:xfrm>
              <a:off x="4875" y="7280"/>
              <a:ext cx="2000" cy="2"/>
              <a:chOff x="4875" y="7280"/>
              <a:chExt cx="2000" cy="2"/>
            </a:xfrm>
          </p:grpSpPr>
          <p:sp>
            <p:nvSpPr>
              <p:cNvPr id="199" name="Freeform 141"/>
              <p:cNvSpPr>
                <a:spLocks/>
              </p:cNvSpPr>
              <p:nvPr/>
            </p:nvSpPr>
            <p:spPr bwMode="auto">
              <a:xfrm>
                <a:off x="4875" y="7280"/>
                <a:ext cx="2000" cy="2"/>
              </a:xfrm>
              <a:custGeom>
                <a:avLst/>
                <a:gdLst>
                  <a:gd name="T0" fmla="+- 0 4875 4875"/>
                  <a:gd name="T1" fmla="*/ T0 w 2000"/>
                  <a:gd name="T2" fmla="+- 0 6875 4875"/>
                  <a:gd name="T3" fmla="*/ T2 w 2000"/>
                </a:gdLst>
                <a:ahLst/>
                <a:cxnLst>
                  <a:cxn ang="0">
                    <a:pos x="T1" y="0"/>
                  </a:cxn>
                  <a:cxn ang="0">
                    <a:pos x="T3" y="0"/>
                  </a:cxn>
                </a:cxnLst>
                <a:rect l="0" t="0" r="r" b="b"/>
                <a:pathLst>
                  <a:path w="2000">
                    <a:moveTo>
                      <a:pt x="0" y="0"/>
                    </a:moveTo>
                    <a:lnTo>
                      <a:pt x="200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grpSp>
        <p:grpSp>
          <p:nvGrpSpPr>
            <p:cNvPr id="76" name="Group 142"/>
            <p:cNvGrpSpPr>
              <a:grpSpLocks/>
            </p:cNvGrpSpPr>
            <p:nvPr/>
          </p:nvGrpSpPr>
          <p:grpSpPr bwMode="auto">
            <a:xfrm>
              <a:off x="4885" y="7445"/>
              <a:ext cx="1980" cy="1188"/>
              <a:chOff x="4885" y="7445"/>
              <a:chExt cx="1980" cy="1188"/>
            </a:xfrm>
          </p:grpSpPr>
          <p:sp>
            <p:nvSpPr>
              <p:cNvPr id="198" name="Freeform 143"/>
              <p:cNvSpPr>
                <a:spLocks/>
              </p:cNvSpPr>
              <p:nvPr/>
            </p:nvSpPr>
            <p:spPr bwMode="auto">
              <a:xfrm>
                <a:off x="4885" y="7445"/>
                <a:ext cx="1980" cy="1188"/>
              </a:xfrm>
              <a:custGeom>
                <a:avLst/>
                <a:gdLst>
                  <a:gd name="T0" fmla="+- 0 6865 4885"/>
                  <a:gd name="T1" fmla="*/ T0 w 1980"/>
                  <a:gd name="T2" fmla="+- 0 7445 7445"/>
                  <a:gd name="T3" fmla="*/ 7445 h 1188"/>
                  <a:gd name="T4" fmla="+- 0 4885 4885"/>
                  <a:gd name="T5" fmla="*/ T4 w 1980"/>
                  <a:gd name="T6" fmla="+- 0 7445 7445"/>
                  <a:gd name="T7" fmla="*/ 7445 h 1188"/>
                  <a:gd name="T8" fmla="+- 0 4885 4885"/>
                  <a:gd name="T9" fmla="*/ T8 w 1980"/>
                  <a:gd name="T10" fmla="+- 0 8633 7445"/>
                  <a:gd name="T11" fmla="*/ 8633 h 1188"/>
                  <a:gd name="T12" fmla="+- 0 6865 4885"/>
                  <a:gd name="T13" fmla="*/ T12 w 1980"/>
                  <a:gd name="T14" fmla="+- 0 8633 7445"/>
                  <a:gd name="T15" fmla="*/ 8633 h 1188"/>
                  <a:gd name="T16" fmla="+- 0 6865 4885"/>
                  <a:gd name="T17" fmla="*/ T16 w 1980"/>
                  <a:gd name="T18" fmla="+- 0 7445 7445"/>
                  <a:gd name="T19" fmla="*/ 7445 h 1188"/>
                </a:gdLst>
                <a:ahLst/>
                <a:cxnLst>
                  <a:cxn ang="0">
                    <a:pos x="T1" y="T3"/>
                  </a:cxn>
                  <a:cxn ang="0">
                    <a:pos x="T5" y="T7"/>
                  </a:cxn>
                  <a:cxn ang="0">
                    <a:pos x="T9" y="T11"/>
                  </a:cxn>
                  <a:cxn ang="0">
                    <a:pos x="T13" y="T15"/>
                  </a:cxn>
                  <a:cxn ang="0">
                    <a:pos x="T17" y="T19"/>
                  </a:cxn>
                </a:cxnLst>
                <a:rect l="0" t="0" r="r" b="b"/>
                <a:pathLst>
                  <a:path w="1980" h="1188">
                    <a:moveTo>
                      <a:pt x="1980" y="0"/>
                    </a:moveTo>
                    <a:lnTo>
                      <a:pt x="0" y="0"/>
                    </a:lnTo>
                    <a:lnTo>
                      <a:pt x="0" y="1188"/>
                    </a:lnTo>
                    <a:lnTo>
                      <a:pt x="1980" y="1188"/>
                    </a:lnTo>
                    <a:lnTo>
                      <a:pt x="1980" y="0"/>
                    </a:lnTo>
                    <a:close/>
                  </a:path>
                </a:pathLst>
              </a:custGeom>
              <a:solidFill>
                <a:srgbClr val="EAD8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grpSp>
        <p:grpSp>
          <p:nvGrpSpPr>
            <p:cNvPr id="77" name="Group 144"/>
            <p:cNvGrpSpPr>
              <a:grpSpLocks/>
            </p:cNvGrpSpPr>
            <p:nvPr/>
          </p:nvGrpSpPr>
          <p:grpSpPr bwMode="auto">
            <a:xfrm>
              <a:off x="4875" y="7435"/>
              <a:ext cx="2000" cy="20"/>
              <a:chOff x="4875" y="7435"/>
              <a:chExt cx="2000" cy="20"/>
            </a:xfrm>
          </p:grpSpPr>
          <p:sp>
            <p:nvSpPr>
              <p:cNvPr id="197" name="Freeform 145"/>
              <p:cNvSpPr>
                <a:spLocks/>
              </p:cNvSpPr>
              <p:nvPr/>
            </p:nvSpPr>
            <p:spPr bwMode="auto">
              <a:xfrm>
                <a:off x="4875" y="7435"/>
                <a:ext cx="2000" cy="20"/>
              </a:xfrm>
              <a:custGeom>
                <a:avLst/>
                <a:gdLst>
                  <a:gd name="T0" fmla="+- 0 4875 4875"/>
                  <a:gd name="T1" fmla="*/ T0 w 2000"/>
                  <a:gd name="T2" fmla="+- 0 7455 7435"/>
                  <a:gd name="T3" fmla="*/ 7455 h 20"/>
                  <a:gd name="T4" fmla="+- 0 6875 4875"/>
                  <a:gd name="T5" fmla="*/ T4 w 2000"/>
                  <a:gd name="T6" fmla="+- 0 7455 7435"/>
                  <a:gd name="T7" fmla="*/ 7455 h 20"/>
                  <a:gd name="T8" fmla="+- 0 6875 4875"/>
                  <a:gd name="T9" fmla="*/ T8 w 2000"/>
                  <a:gd name="T10" fmla="+- 0 7435 7435"/>
                  <a:gd name="T11" fmla="*/ 7435 h 20"/>
                  <a:gd name="T12" fmla="+- 0 4875 4875"/>
                  <a:gd name="T13" fmla="*/ T12 w 2000"/>
                  <a:gd name="T14" fmla="+- 0 7435 7435"/>
                  <a:gd name="T15" fmla="*/ 7435 h 20"/>
                  <a:gd name="T16" fmla="+- 0 4875 4875"/>
                  <a:gd name="T17" fmla="*/ T16 w 2000"/>
                  <a:gd name="T18" fmla="+- 0 7455 7435"/>
                  <a:gd name="T19" fmla="*/ 7455 h 20"/>
                </a:gdLst>
                <a:ahLst/>
                <a:cxnLst>
                  <a:cxn ang="0">
                    <a:pos x="T1" y="T3"/>
                  </a:cxn>
                  <a:cxn ang="0">
                    <a:pos x="T5" y="T7"/>
                  </a:cxn>
                  <a:cxn ang="0">
                    <a:pos x="T9" y="T11"/>
                  </a:cxn>
                  <a:cxn ang="0">
                    <a:pos x="T13" y="T15"/>
                  </a:cxn>
                  <a:cxn ang="0">
                    <a:pos x="T17" y="T19"/>
                  </a:cxn>
                </a:cxnLst>
                <a:rect l="0" t="0" r="r" b="b"/>
                <a:pathLst>
                  <a:path w="2000" h="20">
                    <a:moveTo>
                      <a:pt x="0" y="20"/>
                    </a:moveTo>
                    <a:lnTo>
                      <a:pt x="2000" y="20"/>
                    </a:lnTo>
                    <a:lnTo>
                      <a:pt x="2000" y="0"/>
                    </a:lnTo>
                    <a:lnTo>
                      <a:pt x="0" y="0"/>
                    </a:lnTo>
                    <a:lnTo>
                      <a:pt x="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grpSp>
        <p:grpSp>
          <p:nvGrpSpPr>
            <p:cNvPr id="78" name="Group 146"/>
            <p:cNvGrpSpPr>
              <a:grpSpLocks/>
            </p:cNvGrpSpPr>
            <p:nvPr/>
          </p:nvGrpSpPr>
          <p:grpSpPr bwMode="auto">
            <a:xfrm>
              <a:off x="4885" y="7455"/>
              <a:ext cx="2" cy="584"/>
              <a:chOff x="4885" y="7455"/>
              <a:chExt cx="2" cy="584"/>
            </a:xfrm>
          </p:grpSpPr>
          <p:sp>
            <p:nvSpPr>
              <p:cNvPr id="196" name="Freeform 147"/>
              <p:cNvSpPr>
                <a:spLocks/>
              </p:cNvSpPr>
              <p:nvPr/>
            </p:nvSpPr>
            <p:spPr bwMode="auto">
              <a:xfrm>
                <a:off x="4885" y="7455"/>
                <a:ext cx="2" cy="584"/>
              </a:xfrm>
              <a:custGeom>
                <a:avLst/>
                <a:gdLst>
                  <a:gd name="T0" fmla="+- 0 8039 7455"/>
                  <a:gd name="T1" fmla="*/ 8039 h 584"/>
                  <a:gd name="T2" fmla="+- 0 7455 7455"/>
                  <a:gd name="T3" fmla="*/ 7455 h 584"/>
                </a:gdLst>
                <a:ahLst/>
                <a:cxnLst>
                  <a:cxn ang="0">
                    <a:pos x="0" y="T1"/>
                  </a:cxn>
                  <a:cxn ang="0">
                    <a:pos x="0" y="T3"/>
                  </a:cxn>
                </a:cxnLst>
                <a:rect l="0" t="0" r="r" b="b"/>
                <a:pathLst>
                  <a:path h="584">
                    <a:moveTo>
                      <a:pt x="0" y="584"/>
                    </a:move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grpSp>
        <p:grpSp>
          <p:nvGrpSpPr>
            <p:cNvPr id="79" name="Group 148"/>
            <p:cNvGrpSpPr>
              <a:grpSpLocks/>
            </p:cNvGrpSpPr>
            <p:nvPr/>
          </p:nvGrpSpPr>
          <p:grpSpPr bwMode="auto">
            <a:xfrm>
              <a:off x="6865" y="7455"/>
              <a:ext cx="2" cy="584"/>
              <a:chOff x="6865" y="7455"/>
              <a:chExt cx="2" cy="584"/>
            </a:xfrm>
          </p:grpSpPr>
          <p:sp>
            <p:nvSpPr>
              <p:cNvPr id="195" name="Freeform 149"/>
              <p:cNvSpPr>
                <a:spLocks/>
              </p:cNvSpPr>
              <p:nvPr/>
            </p:nvSpPr>
            <p:spPr bwMode="auto">
              <a:xfrm>
                <a:off x="6865" y="7455"/>
                <a:ext cx="2" cy="584"/>
              </a:xfrm>
              <a:custGeom>
                <a:avLst/>
                <a:gdLst>
                  <a:gd name="T0" fmla="+- 0 8039 7455"/>
                  <a:gd name="T1" fmla="*/ 8039 h 584"/>
                  <a:gd name="T2" fmla="+- 0 7455 7455"/>
                  <a:gd name="T3" fmla="*/ 7455 h 584"/>
                </a:gdLst>
                <a:ahLst/>
                <a:cxnLst>
                  <a:cxn ang="0">
                    <a:pos x="0" y="T1"/>
                  </a:cxn>
                  <a:cxn ang="0">
                    <a:pos x="0" y="T3"/>
                  </a:cxn>
                </a:cxnLst>
                <a:rect l="0" t="0" r="r" b="b"/>
                <a:pathLst>
                  <a:path h="584">
                    <a:moveTo>
                      <a:pt x="0" y="584"/>
                    </a:move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grpSp>
        <p:grpSp>
          <p:nvGrpSpPr>
            <p:cNvPr id="80" name="Group 150"/>
            <p:cNvGrpSpPr>
              <a:grpSpLocks/>
            </p:cNvGrpSpPr>
            <p:nvPr/>
          </p:nvGrpSpPr>
          <p:grpSpPr bwMode="auto">
            <a:xfrm>
              <a:off x="4885" y="8039"/>
              <a:ext cx="2" cy="584"/>
              <a:chOff x="4885" y="8039"/>
              <a:chExt cx="2" cy="584"/>
            </a:xfrm>
          </p:grpSpPr>
          <p:sp>
            <p:nvSpPr>
              <p:cNvPr id="194" name="Freeform 151"/>
              <p:cNvSpPr>
                <a:spLocks/>
              </p:cNvSpPr>
              <p:nvPr/>
            </p:nvSpPr>
            <p:spPr bwMode="auto">
              <a:xfrm>
                <a:off x="4885" y="8039"/>
                <a:ext cx="2" cy="584"/>
              </a:xfrm>
              <a:custGeom>
                <a:avLst/>
                <a:gdLst>
                  <a:gd name="T0" fmla="+- 0 8623 8039"/>
                  <a:gd name="T1" fmla="*/ 8623 h 584"/>
                  <a:gd name="T2" fmla="+- 0 8039 8039"/>
                  <a:gd name="T3" fmla="*/ 8039 h 584"/>
                </a:gdLst>
                <a:ahLst/>
                <a:cxnLst>
                  <a:cxn ang="0">
                    <a:pos x="0" y="T1"/>
                  </a:cxn>
                  <a:cxn ang="0">
                    <a:pos x="0" y="T3"/>
                  </a:cxn>
                </a:cxnLst>
                <a:rect l="0" t="0" r="r" b="b"/>
                <a:pathLst>
                  <a:path h="584">
                    <a:moveTo>
                      <a:pt x="0" y="584"/>
                    </a:move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grpSp>
        <p:grpSp>
          <p:nvGrpSpPr>
            <p:cNvPr id="81" name="Group 152"/>
            <p:cNvGrpSpPr>
              <a:grpSpLocks/>
            </p:cNvGrpSpPr>
            <p:nvPr/>
          </p:nvGrpSpPr>
          <p:grpSpPr bwMode="auto">
            <a:xfrm>
              <a:off x="6865" y="8039"/>
              <a:ext cx="2" cy="584"/>
              <a:chOff x="6865" y="8039"/>
              <a:chExt cx="2" cy="584"/>
            </a:xfrm>
          </p:grpSpPr>
          <p:sp>
            <p:nvSpPr>
              <p:cNvPr id="193" name="Freeform 153"/>
              <p:cNvSpPr>
                <a:spLocks/>
              </p:cNvSpPr>
              <p:nvPr/>
            </p:nvSpPr>
            <p:spPr bwMode="auto">
              <a:xfrm>
                <a:off x="6865" y="8039"/>
                <a:ext cx="2" cy="584"/>
              </a:xfrm>
              <a:custGeom>
                <a:avLst/>
                <a:gdLst>
                  <a:gd name="T0" fmla="+- 0 8623 8039"/>
                  <a:gd name="T1" fmla="*/ 8623 h 584"/>
                  <a:gd name="T2" fmla="+- 0 8039 8039"/>
                  <a:gd name="T3" fmla="*/ 8039 h 584"/>
                </a:gdLst>
                <a:ahLst/>
                <a:cxnLst>
                  <a:cxn ang="0">
                    <a:pos x="0" y="T1"/>
                  </a:cxn>
                  <a:cxn ang="0">
                    <a:pos x="0" y="T3"/>
                  </a:cxn>
                </a:cxnLst>
                <a:rect l="0" t="0" r="r" b="b"/>
                <a:pathLst>
                  <a:path h="584">
                    <a:moveTo>
                      <a:pt x="0" y="584"/>
                    </a:move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grpSp>
        <p:grpSp>
          <p:nvGrpSpPr>
            <p:cNvPr id="82" name="Group 154"/>
            <p:cNvGrpSpPr>
              <a:grpSpLocks/>
            </p:cNvGrpSpPr>
            <p:nvPr/>
          </p:nvGrpSpPr>
          <p:grpSpPr bwMode="auto">
            <a:xfrm>
              <a:off x="4875" y="8633"/>
              <a:ext cx="2000" cy="2"/>
              <a:chOff x="4875" y="8633"/>
              <a:chExt cx="2000" cy="2"/>
            </a:xfrm>
          </p:grpSpPr>
          <p:sp>
            <p:nvSpPr>
              <p:cNvPr id="192" name="Freeform 155"/>
              <p:cNvSpPr>
                <a:spLocks/>
              </p:cNvSpPr>
              <p:nvPr/>
            </p:nvSpPr>
            <p:spPr bwMode="auto">
              <a:xfrm>
                <a:off x="4875" y="8633"/>
                <a:ext cx="2000" cy="2"/>
              </a:xfrm>
              <a:custGeom>
                <a:avLst/>
                <a:gdLst>
                  <a:gd name="T0" fmla="+- 0 4875 4875"/>
                  <a:gd name="T1" fmla="*/ T0 w 2000"/>
                  <a:gd name="T2" fmla="+- 0 6875 4875"/>
                  <a:gd name="T3" fmla="*/ T2 w 2000"/>
                </a:gdLst>
                <a:ahLst/>
                <a:cxnLst>
                  <a:cxn ang="0">
                    <a:pos x="T1" y="0"/>
                  </a:cxn>
                  <a:cxn ang="0">
                    <a:pos x="T3" y="0"/>
                  </a:cxn>
                </a:cxnLst>
                <a:rect l="0" t="0" r="r" b="b"/>
                <a:pathLst>
                  <a:path w="2000">
                    <a:moveTo>
                      <a:pt x="0" y="0"/>
                    </a:moveTo>
                    <a:lnTo>
                      <a:pt x="200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grpSp>
        <p:grpSp>
          <p:nvGrpSpPr>
            <p:cNvPr id="83" name="Group 156"/>
            <p:cNvGrpSpPr>
              <a:grpSpLocks/>
            </p:cNvGrpSpPr>
            <p:nvPr/>
          </p:nvGrpSpPr>
          <p:grpSpPr bwMode="auto">
            <a:xfrm>
              <a:off x="7091" y="7445"/>
              <a:ext cx="1980" cy="1188"/>
              <a:chOff x="7091" y="7445"/>
              <a:chExt cx="1980" cy="1188"/>
            </a:xfrm>
          </p:grpSpPr>
          <p:sp>
            <p:nvSpPr>
              <p:cNvPr id="191" name="Freeform 157"/>
              <p:cNvSpPr>
                <a:spLocks/>
              </p:cNvSpPr>
              <p:nvPr/>
            </p:nvSpPr>
            <p:spPr bwMode="auto">
              <a:xfrm>
                <a:off x="7091" y="7445"/>
                <a:ext cx="1980" cy="1188"/>
              </a:xfrm>
              <a:custGeom>
                <a:avLst/>
                <a:gdLst>
                  <a:gd name="T0" fmla="+- 0 9071 7091"/>
                  <a:gd name="T1" fmla="*/ T0 w 1980"/>
                  <a:gd name="T2" fmla="+- 0 7445 7445"/>
                  <a:gd name="T3" fmla="*/ 7445 h 1188"/>
                  <a:gd name="T4" fmla="+- 0 7091 7091"/>
                  <a:gd name="T5" fmla="*/ T4 w 1980"/>
                  <a:gd name="T6" fmla="+- 0 7445 7445"/>
                  <a:gd name="T7" fmla="*/ 7445 h 1188"/>
                  <a:gd name="T8" fmla="+- 0 7091 7091"/>
                  <a:gd name="T9" fmla="*/ T8 w 1980"/>
                  <a:gd name="T10" fmla="+- 0 8633 7445"/>
                  <a:gd name="T11" fmla="*/ 8633 h 1188"/>
                  <a:gd name="T12" fmla="+- 0 9071 7091"/>
                  <a:gd name="T13" fmla="*/ T12 w 1980"/>
                  <a:gd name="T14" fmla="+- 0 8633 7445"/>
                  <a:gd name="T15" fmla="*/ 8633 h 1188"/>
                  <a:gd name="T16" fmla="+- 0 9071 7091"/>
                  <a:gd name="T17" fmla="*/ T16 w 1980"/>
                  <a:gd name="T18" fmla="+- 0 7445 7445"/>
                  <a:gd name="T19" fmla="*/ 7445 h 1188"/>
                </a:gdLst>
                <a:ahLst/>
                <a:cxnLst>
                  <a:cxn ang="0">
                    <a:pos x="T1" y="T3"/>
                  </a:cxn>
                  <a:cxn ang="0">
                    <a:pos x="T5" y="T7"/>
                  </a:cxn>
                  <a:cxn ang="0">
                    <a:pos x="T9" y="T11"/>
                  </a:cxn>
                  <a:cxn ang="0">
                    <a:pos x="T13" y="T15"/>
                  </a:cxn>
                  <a:cxn ang="0">
                    <a:pos x="T17" y="T19"/>
                  </a:cxn>
                </a:cxnLst>
                <a:rect l="0" t="0" r="r" b="b"/>
                <a:pathLst>
                  <a:path w="1980" h="1188">
                    <a:moveTo>
                      <a:pt x="1980" y="0"/>
                    </a:moveTo>
                    <a:lnTo>
                      <a:pt x="0" y="0"/>
                    </a:lnTo>
                    <a:lnTo>
                      <a:pt x="0" y="1188"/>
                    </a:lnTo>
                    <a:lnTo>
                      <a:pt x="1980" y="1188"/>
                    </a:lnTo>
                    <a:lnTo>
                      <a:pt x="1980" y="0"/>
                    </a:lnTo>
                    <a:close/>
                  </a:path>
                </a:pathLst>
              </a:custGeom>
              <a:solidFill>
                <a:srgbClr val="EAD8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grpSp>
        <p:grpSp>
          <p:nvGrpSpPr>
            <p:cNvPr id="84" name="Group 158"/>
            <p:cNvGrpSpPr>
              <a:grpSpLocks/>
            </p:cNvGrpSpPr>
            <p:nvPr/>
          </p:nvGrpSpPr>
          <p:grpSpPr bwMode="auto">
            <a:xfrm>
              <a:off x="7081" y="7435"/>
              <a:ext cx="2000" cy="20"/>
              <a:chOff x="7081" y="7435"/>
              <a:chExt cx="2000" cy="20"/>
            </a:xfrm>
          </p:grpSpPr>
          <p:sp>
            <p:nvSpPr>
              <p:cNvPr id="190" name="Freeform 159"/>
              <p:cNvSpPr>
                <a:spLocks/>
              </p:cNvSpPr>
              <p:nvPr/>
            </p:nvSpPr>
            <p:spPr bwMode="auto">
              <a:xfrm>
                <a:off x="7081" y="7435"/>
                <a:ext cx="2000" cy="20"/>
              </a:xfrm>
              <a:custGeom>
                <a:avLst/>
                <a:gdLst>
                  <a:gd name="T0" fmla="+- 0 7081 7081"/>
                  <a:gd name="T1" fmla="*/ T0 w 2000"/>
                  <a:gd name="T2" fmla="+- 0 7455 7435"/>
                  <a:gd name="T3" fmla="*/ 7455 h 20"/>
                  <a:gd name="T4" fmla="+- 0 9081 7081"/>
                  <a:gd name="T5" fmla="*/ T4 w 2000"/>
                  <a:gd name="T6" fmla="+- 0 7455 7435"/>
                  <a:gd name="T7" fmla="*/ 7455 h 20"/>
                  <a:gd name="T8" fmla="+- 0 9081 7081"/>
                  <a:gd name="T9" fmla="*/ T8 w 2000"/>
                  <a:gd name="T10" fmla="+- 0 7435 7435"/>
                  <a:gd name="T11" fmla="*/ 7435 h 20"/>
                  <a:gd name="T12" fmla="+- 0 7081 7081"/>
                  <a:gd name="T13" fmla="*/ T12 w 2000"/>
                  <a:gd name="T14" fmla="+- 0 7435 7435"/>
                  <a:gd name="T15" fmla="*/ 7435 h 20"/>
                  <a:gd name="T16" fmla="+- 0 7081 7081"/>
                  <a:gd name="T17" fmla="*/ T16 w 2000"/>
                  <a:gd name="T18" fmla="+- 0 7455 7435"/>
                  <a:gd name="T19" fmla="*/ 7455 h 20"/>
                </a:gdLst>
                <a:ahLst/>
                <a:cxnLst>
                  <a:cxn ang="0">
                    <a:pos x="T1" y="T3"/>
                  </a:cxn>
                  <a:cxn ang="0">
                    <a:pos x="T5" y="T7"/>
                  </a:cxn>
                  <a:cxn ang="0">
                    <a:pos x="T9" y="T11"/>
                  </a:cxn>
                  <a:cxn ang="0">
                    <a:pos x="T13" y="T15"/>
                  </a:cxn>
                  <a:cxn ang="0">
                    <a:pos x="T17" y="T19"/>
                  </a:cxn>
                </a:cxnLst>
                <a:rect l="0" t="0" r="r" b="b"/>
                <a:pathLst>
                  <a:path w="2000" h="20">
                    <a:moveTo>
                      <a:pt x="0" y="20"/>
                    </a:moveTo>
                    <a:lnTo>
                      <a:pt x="2000" y="20"/>
                    </a:lnTo>
                    <a:lnTo>
                      <a:pt x="2000" y="0"/>
                    </a:lnTo>
                    <a:lnTo>
                      <a:pt x="0" y="0"/>
                    </a:lnTo>
                    <a:lnTo>
                      <a:pt x="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grpSp>
        <p:grpSp>
          <p:nvGrpSpPr>
            <p:cNvPr id="85" name="Group 160"/>
            <p:cNvGrpSpPr>
              <a:grpSpLocks/>
            </p:cNvGrpSpPr>
            <p:nvPr/>
          </p:nvGrpSpPr>
          <p:grpSpPr bwMode="auto">
            <a:xfrm>
              <a:off x="7091" y="7455"/>
              <a:ext cx="2" cy="584"/>
              <a:chOff x="7091" y="7455"/>
              <a:chExt cx="2" cy="584"/>
            </a:xfrm>
          </p:grpSpPr>
          <p:sp>
            <p:nvSpPr>
              <p:cNvPr id="189" name="Freeform 161"/>
              <p:cNvSpPr>
                <a:spLocks/>
              </p:cNvSpPr>
              <p:nvPr/>
            </p:nvSpPr>
            <p:spPr bwMode="auto">
              <a:xfrm>
                <a:off x="7091" y="7455"/>
                <a:ext cx="2" cy="584"/>
              </a:xfrm>
              <a:custGeom>
                <a:avLst/>
                <a:gdLst>
                  <a:gd name="T0" fmla="+- 0 8039 7455"/>
                  <a:gd name="T1" fmla="*/ 8039 h 584"/>
                  <a:gd name="T2" fmla="+- 0 7455 7455"/>
                  <a:gd name="T3" fmla="*/ 7455 h 584"/>
                </a:gdLst>
                <a:ahLst/>
                <a:cxnLst>
                  <a:cxn ang="0">
                    <a:pos x="0" y="T1"/>
                  </a:cxn>
                  <a:cxn ang="0">
                    <a:pos x="0" y="T3"/>
                  </a:cxn>
                </a:cxnLst>
                <a:rect l="0" t="0" r="r" b="b"/>
                <a:pathLst>
                  <a:path h="584">
                    <a:moveTo>
                      <a:pt x="0" y="584"/>
                    </a:move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grpSp>
        <p:grpSp>
          <p:nvGrpSpPr>
            <p:cNvPr id="86" name="Group 162"/>
            <p:cNvGrpSpPr>
              <a:grpSpLocks/>
            </p:cNvGrpSpPr>
            <p:nvPr/>
          </p:nvGrpSpPr>
          <p:grpSpPr bwMode="auto">
            <a:xfrm>
              <a:off x="9071" y="7455"/>
              <a:ext cx="2" cy="584"/>
              <a:chOff x="9071" y="7455"/>
              <a:chExt cx="2" cy="584"/>
            </a:xfrm>
          </p:grpSpPr>
          <p:sp>
            <p:nvSpPr>
              <p:cNvPr id="188" name="Freeform 163"/>
              <p:cNvSpPr>
                <a:spLocks/>
              </p:cNvSpPr>
              <p:nvPr/>
            </p:nvSpPr>
            <p:spPr bwMode="auto">
              <a:xfrm>
                <a:off x="9071" y="7455"/>
                <a:ext cx="2" cy="584"/>
              </a:xfrm>
              <a:custGeom>
                <a:avLst/>
                <a:gdLst>
                  <a:gd name="T0" fmla="+- 0 8039 7455"/>
                  <a:gd name="T1" fmla="*/ 8039 h 584"/>
                  <a:gd name="T2" fmla="+- 0 7455 7455"/>
                  <a:gd name="T3" fmla="*/ 7455 h 584"/>
                </a:gdLst>
                <a:ahLst/>
                <a:cxnLst>
                  <a:cxn ang="0">
                    <a:pos x="0" y="T1"/>
                  </a:cxn>
                  <a:cxn ang="0">
                    <a:pos x="0" y="T3"/>
                  </a:cxn>
                </a:cxnLst>
                <a:rect l="0" t="0" r="r" b="b"/>
                <a:pathLst>
                  <a:path h="584">
                    <a:moveTo>
                      <a:pt x="0" y="584"/>
                    </a:move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grpSp>
        <p:grpSp>
          <p:nvGrpSpPr>
            <p:cNvPr id="87" name="Group 164"/>
            <p:cNvGrpSpPr>
              <a:grpSpLocks/>
            </p:cNvGrpSpPr>
            <p:nvPr/>
          </p:nvGrpSpPr>
          <p:grpSpPr bwMode="auto">
            <a:xfrm>
              <a:off x="7091" y="8039"/>
              <a:ext cx="2" cy="584"/>
              <a:chOff x="7091" y="8039"/>
              <a:chExt cx="2" cy="584"/>
            </a:xfrm>
          </p:grpSpPr>
          <p:sp>
            <p:nvSpPr>
              <p:cNvPr id="187" name="Freeform 165"/>
              <p:cNvSpPr>
                <a:spLocks/>
              </p:cNvSpPr>
              <p:nvPr/>
            </p:nvSpPr>
            <p:spPr bwMode="auto">
              <a:xfrm>
                <a:off x="7091" y="8039"/>
                <a:ext cx="2" cy="584"/>
              </a:xfrm>
              <a:custGeom>
                <a:avLst/>
                <a:gdLst>
                  <a:gd name="T0" fmla="+- 0 8623 8039"/>
                  <a:gd name="T1" fmla="*/ 8623 h 584"/>
                  <a:gd name="T2" fmla="+- 0 8039 8039"/>
                  <a:gd name="T3" fmla="*/ 8039 h 584"/>
                </a:gdLst>
                <a:ahLst/>
                <a:cxnLst>
                  <a:cxn ang="0">
                    <a:pos x="0" y="T1"/>
                  </a:cxn>
                  <a:cxn ang="0">
                    <a:pos x="0" y="T3"/>
                  </a:cxn>
                </a:cxnLst>
                <a:rect l="0" t="0" r="r" b="b"/>
                <a:pathLst>
                  <a:path h="584">
                    <a:moveTo>
                      <a:pt x="0" y="584"/>
                    </a:move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grpSp>
        <p:grpSp>
          <p:nvGrpSpPr>
            <p:cNvPr id="88" name="Group 166"/>
            <p:cNvGrpSpPr>
              <a:grpSpLocks/>
            </p:cNvGrpSpPr>
            <p:nvPr/>
          </p:nvGrpSpPr>
          <p:grpSpPr bwMode="auto">
            <a:xfrm>
              <a:off x="9071" y="8039"/>
              <a:ext cx="2" cy="584"/>
              <a:chOff x="9071" y="8039"/>
              <a:chExt cx="2" cy="584"/>
            </a:xfrm>
          </p:grpSpPr>
          <p:sp>
            <p:nvSpPr>
              <p:cNvPr id="186" name="Freeform 167"/>
              <p:cNvSpPr>
                <a:spLocks/>
              </p:cNvSpPr>
              <p:nvPr/>
            </p:nvSpPr>
            <p:spPr bwMode="auto">
              <a:xfrm>
                <a:off x="9071" y="8039"/>
                <a:ext cx="2" cy="584"/>
              </a:xfrm>
              <a:custGeom>
                <a:avLst/>
                <a:gdLst>
                  <a:gd name="T0" fmla="+- 0 8623 8039"/>
                  <a:gd name="T1" fmla="*/ 8623 h 584"/>
                  <a:gd name="T2" fmla="+- 0 8039 8039"/>
                  <a:gd name="T3" fmla="*/ 8039 h 584"/>
                </a:gdLst>
                <a:ahLst/>
                <a:cxnLst>
                  <a:cxn ang="0">
                    <a:pos x="0" y="T1"/>
                  </a:cxn>
                  <a:cxn ang="0">
                    <a:pos x="0" y="T3"/>
                  </a:cxn>
                </a:cxnLst>
                <a:rect l="0" t="0" r="r" b="b"/>
                <a:pathLst>
                  <a:path h="584">
                    <a:moveTo>
                      <a:pt x="0" y="584"/>
                    </a:move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grpSp>
        <p:grpSp>
          <p:nvGrpSpPr>
            <p:cNvPr id="89" name="Group 168"/>
            <p:cNvGrpSpPr>
              <a:grpSpLocks/>
            </p:cNvGrpSpPr>
            <p:nvPr/>
          </p:nvGrpSpPr>
          <p:grpSpPr bwMode="auto">
            <a:xfrm>
              <a:off x="7081" y="8633"/>
              <a:ext cx="2000" cy="2"/>
              <a:chOff x="7081" y="8633"/>
              <a:chExt cx="2000" cy="2"/>
            </a:xfrm>
          </p:grpSpPr>
          <p:sp>
            <p:nvSpPr>
              <p:cNvPr id="185" name="Freeform 169"/>
              <p:cNvSpPr>
                <a:spLocks/>
              </p:cNvSpPr>
              <p:nvPr/>
            </p:nvSpPr>
            <p:spPr bwMode="auto">
              <a:xfrm>
                <a:off x="7081" y="8633"/>
                <a:ext cx="2000" cy="2"/>
              </a:xfrm>
              <a:custGeom>
                <a:avLst/>
                <a:gdLst>
                  <a:gd name="T0" fmla="+- 0 7081 7081"/>
                  <a:gd name="T1" fmla="*/ T0 w 2000"/>
                  <a:gd name="T2" fmla="+- 0 9081 7081"/>
                  <a:gd name="T3" fmla="*/ T2 w 2000"/>
                </a:gdLst>
                <a:ahLst/>
                <a:cxnLst>
                  <a:cxn ang="0">
                    <a:pos x="T1" y="0"/>
                  </a:cxn>
                  <a:cxn ang="0">
                    <a:pos x="T3" y="0"/>
                  </a:cxn>
                </a:cxnLst>
                <a:rect l="0" t="0" r="r" b="b"/>
                <a:pathLst>
                  <a:path w="2000">
                    <a:moveTo>
                      <a:pt x="0" y="0"/>
                    </a:moveTo>
                    <a:lnTo>
                      <a:pt x="200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grpSp>
        <p:grpSp>
          <p:nvGrpSpPr>
            <p:cNvPr id="90" name="Group 170"/>
            <p:cNvGrpSpPr>
              <a:grpSpLocks/>
            </p:cNvGrpSpPr>
            <p:nvPr/>
          </p:nvGrpSpPr>
          <p:grpSpPr bwMode="auto">
            <a:xfrm>
              <a:off x="4885" y="3893"/>
              <a:ext cx="2" cy="676"/>
              <a:chOff x="4885" y="3893"/>
              <a:chExt cx="2" cy="676"/>
            </a:xfrm>
          </p:grpSpPr>
          <p:sp>
            <p:nvSpPr>
              <p:cNvPr id="184" name="Freeform 171"/>
              <p:cNvSpPr>
                <a:spLocks/>
              </p:cNvSpPr>
              <p:nvPr/>
            </p:nvSpPr>
            <p:spPr bwMode="auto">
              <a:xfrm>
                <a:off x="4885" y="3893"/>
                <a:ext cx="2" cy="676"/>
              </a:xfrm>
              <a:custGeom>
                <a:avLst/>
                <a:gdLst>
                  <a:gd name="T0" fmla="+- 0 4568 3893"/>
                  <a:gd name="T1" fmla="*/ 4568 h 676"/>
                  <a:gd name="T2" fmla="+- 0 3893 3893"/>
                  <a:gd name="T3" fmla="*/ 3893 h 676"/>
                </a:gdLst>
                <a:ahLst/>
                <a:cxnLst>
                  <a:cxn ang="0">
                    <a:pos x="0" y="T1"/>
                  </a:cxn>
                  <a:cxn ang="0">
                    <a:pos x="0" y="T3"/>
                  </a:cxn>
                </a:cxnLst>
                <a:rect l="0" t="0" r="r" b="b"/>
                <a:pathLst>
                  <a:path h="676">
                    <a:moveTo>
                      <a:pt x="0" y="675"/>
                    </a:moveTo>
                    <a:lnTo>
                      <a:pt x="0" y="0"/>
                    </a:lnTo>
                  </a:path>
                </a:pathLst>
              </a:custGeom>
              <a:noFill/>
              <a:ln w="1397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grpSp>
        <p:grpSp>
          <p:nvGrpSpPr>
            <p:cNvPr id="91" name="Group 172"/>
            <p:cNvGrpSpPr>
              <a:grpSpLocks/>
            </p:cNvGrpSpPr>
            <p:nvPr/>
          </p:nvGrpSpPr>
          <p:grpSpPr bwMode="auto">
            <a:xfrm>
              <a:off x="6865" y="3893"/>
              <a:ext cx="2" cy="676"/>
              <a:chOff x="6865" y="3893"/>
              <a:chExt cx="2" cy="676"/>
            </a:xfrm>
          </p:grpSpPr>
          <p:sp>
            <p:nvSpPr>
              <p:cNvPr id="183" name="Freeform 173"/>
              <p:cNvSpPr>
                <a:spLocks/>
              </p:cNvSpPr>
              <p:nvPr/>
            </p:nvSpPr>
            <p:spPr bwMode="auto">
              <a:xfrm>
                <a:off x="6865" y="3893"/>
                <a:ext cx="2" cy="676"/>
              </a:xfrm>
              <a:custGeom>
                <a:avLst/>
                <a:gdLst>
                  <a:gd name="T0" fmla="+- 0 4568 3893"/>
                  <a:gd name="T1" fmla="*/ 4568 h 676"/>
                  <a:gd name="T2" fmla="+- 0 3893 3893"/>
                  <a:gd name="T3" fmla="*/ 3893 h 676"/>
                </a:gdLst>
                <a:ahLst/>
                <a:cxnLst>
                  <a:cxn ang="0">
                    <a:pos x="0" y="T1"/>
                  </a:cxn>
                  <a:cxn ang="0">
                    <a:pos x="0" y="T3"/>
                  </a:cxn>
                </a:cxnLst>
                <a:rect l="0" t="0" r="r" b="b"/>
                <a:pathLst>
                  <a:path h="676">
                    <a:moveTo>
                      <a:pt x="0" y="675"/>
                    </a:moveTo>
                    <a:lnTo>
                      <a:pt x="0" y="0"/>
                    </a:lnTo>
                  </a:path>
                </a:pathLst>
              </a:custGeom>
              <a:noFill/>
              <a:ln w="1397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grpSp>
        <p:grpSp>
          <p:nvGrpSpPr>
            <p:cNvPr id="92" name="Group 174"/>
            <p:cNvGrpSpPr>
              <a:grpSpLocks/>
            </p:cNvGrpSpPr>
            <p:nvPr/>
          </p:nvGrpSpPr>
          <p:grpSpPr bwMode="auto">
            <a:xfrm>
              <a:off x="7091" y="3893"/>
              <a:ext cx="2" cy="676"/>
              <a:chOff x="7091" y="3893"/>
              <a:chExt cx="2" cy="676"/>
            </a:xfrm>
          </p:grpSpPr>
          <p:sp>
            <p:nvSpPr>
              <p:cNvPr id="182" name="Freeform 175"/>
              <p:cNvSpPr>
                <a:spLocks/>
              </p:cNvSpPr>
              <p:nvPr/>
            </p:nvSpPr>
            <p:spPr bwMode="auto">
              <a:xfrm>
                <a:off x="7091" y="3893"/>
                <a:ext cx="2" cy="676"/>
              </a:xfrm>
              <a:custGeom>
                <a:avLst/>
                <a:gdLst>
                  <a:gd name="T0" fmla="+- 0 4568 3893"/>
                  <a:gd name="T1" fmla="*/ 4568 h 676"/>
                  <a:gd name="T2" fmla="+- 0 3893 3893"/>
                  <a:gd name="T3" fmla="*/ 3893 h 676"/>
                </a:gdLst>
                <a:ahLst/>
                <a:cxnLst>
                  <a:cxn ang="0">
                    <a:pos x="0" y="T1"/>
                  </a:cxn>
                  <a:cxn ang="0">
                    <a:pos x="0" y="T3"/>
                  </a:cxn>
                </a:cxnLst>
                <a:rect l="0" t="0" r="r" b="b"/>
                <a:pathLst>
                  <a:path h="676">
                    <a:moveTo>
                      <a:pt x="0" y="675"/>
                    </a:moveTo>
                    <a:lnTo>
                      <a:pt x="0" y="0"/>
                    </a:lnTo>
                  </a:path>
                </a:pathLst>
              </a:custGeom>
              <a:noFill/>
              <a:ln w="1397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grpSp>
        <p:grpSp>
          <p:nvGrpSpPr>
            <p:cNvPr id="93" name="Group 176"/>
            <p:cNvGrpSpPr>
              <a:grpSpLocks/>
            </p:cNvGrpSpPr>
            <p:nvPr/>
          </p:nvGrpSpPr>
          <p:grpSpPr bwMode="auto">
            <a:xfrm>
              <a:off x="9071" y="3893"/>
              <a:ext cx="2" cy="676"/>
              <a:chOff x="9071" y="3893"/>
              <a:chExt cx="2" cy="676"/>
            </a:xfrm>
          </p:grpSpPr>
          <p:sp>
            <p:nvSpPr>
              <p:cNvPr id="181" name="Freeform 177"/>
              <p:cNvSpPr>
                <a:spLocks/>
              </p:cNvSpPr>
              <p:nvPr/>
            </p:nvSpPr>
            <p:spPr bwMode="auto">
              <a:xfrm>
                <a:off x="9071" y="3893"/>
                <a:ext cx="2" cy="676"/>
              </a:xfrm>
              <a:custGeom>
                <a:avLst/>
                <a:gdLst>
                  <a:gd name="T0" fmla="+- 0 4568 3893"/>
                  <a:gd name="T1" fmla="*/ 4568 h 676"/>
                  <a:gd name="T2" fmla="+- 0 3893 3893"/>
                  <a:gd name="T3" fmla="*/ 3893 h 676"/>
                </a:gdLst>
                <a:ahLst/>
                <a:cxnLst>
                  <a:cxn ang="0">
                    <a:pos x="0" y="T1"/>
                  </a:cxn>
                  <a:cxn ang="0">
                    <a:pos x="0" y="T3"/>
                  </a:cxn>
                </a:cxnLst>
                <a:rect l="0" t="0" r="r" b="b"/>
                <a:pathLst>
                  <a:path h="676">
                    <a:moveTo>
                      <a:pt x="0" y="675"/>
                    </a:moveTo>
                    <a:lnTo>
                      <a:pt x="0" y="0"/>
                    </a:lnTo>
                  </a:path>
                </a:pathLst>
              </a:custGeom>
              <a:noFill/>
              <a:ln w="1397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grpSp>
        <p:grpSp>
          <p:nvGrpSpPr>
            <p:cNvPr id="94" name="Group 178"/>
            <p:cNvGrpSpPr>
              <a:grpSpLocks/>
            </p:cNvGrpSpPr>
            <p:nvPr/>
          </p:nvGrpSpPr>
          <p:grpSpPr bwMode="auto">
            <a:xfrm>
              <a:off x="9278" y="3893"/>
              <a:ext cx="2" cy="676"/>
              <a:chOff x="9278" y="3893"/>
              <a:chExt cx="2" cy="676"/>
            </a:xfrm>
          </p:grpSpPr>
          <p:sp>
            <p:nvSpPr>
              <p:cNvPr id="180" name="Freeform 179"/>
              <p:cNvSpPr>
                <a:spLocks/>
              </p:cNvSpPr>
              <p:nvPr/>
            </p:nvSpPr>
            <p:spPr bwMode="auto">
              <a:xfrm>
                <a:off x="9278" y="3893"/>
                <a:ext cx="2" cy="676"/>
              </a:xfrm>
              <a:custGeom>
                <a:avLst/>
                <a:gdLst>
                  <a:gd name="T0" fmla="+- 0 4568 3893"/>
                  <a:gd name="T1" fmla="*/ 4568 h 676"/>
                  <a:gd name="T2" fmla="+- 0 3893 3893"/>
                  <a:gd name="T3" fmla="*/ 3893 h 676"/>
                </a:gdLst>
                <a:ahLst/>
                <a:cxnLst>
                  <a:cxn ang="0">
                    <a:pos x="0" y="T1"/>
                  </a:cxn>
                  <a:cxn ang="0">
                    <a:pos x="0" y="T3"/>
                  </a:cxn>
                </a:cxnLst>
                <a:rect l="0" t="0" r="r" b="b"/>
                <a:pathLst>
                  <a:path h="676">
                    <a:moveTo>
                      <a:pt x="0" y="675"/>
                    </a:moveTo>
                    <a:lnTo>
                      <a:pt x="0" y="0"/>
                    </a:lnTo>
                  </a:path>
                </a:pathLst>
              </a:custGeom>
              <a:noFill/>
              <a:ln w="1397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grpSp>
        <p:grpSp>
          <p:nvGrpSpPr>
            <p:cNvPr id="95" name="Group 180"/>
            <p:cNvGrpSpPr>
              <a:grpSpLocks/>
            </p:cNvGrpSpPr>
            <p:nvPr/>
          </p:nvGrpSpPr>
          <p:grpSpPr bwMode="auto">
            <a:xfrm>
              <a:off x="11258" y="3893"/>
              <a:ext cx="2" cy="676"/>
              <a:chOff x="11258" y="3893"/>
              <a:chExt cx="2" cy="676"/>
            </a:xfrm>
          </p:grpSpPr>
          <p:sp>
            <p:nvSpPr>
              <p:cNvPr id="179" name="Freeform 181"/>
              <p:cNvSpPr>
                <a:spLocks/>
              </p:cNvSpPr>
              <p:nvPr/>
            </p:nvSpPr>
            <p:spPr bwMode="auto">
              <a:xfrm>
                <a:off x="11258" y="3893"/>
                <a:ext cx="2" cy="676"/>
              </a:xfrm>
              <a:custGeom>
                <a:avLst/>
                <a:gdLst>
                  <a:gd name="T0" fmla="+- 0 4568 3893"/>
                  <a:gd name="T1" fmla="*/ 4568 h 676"/>
                  <a:gd name="T2" fmla="+- 0 3893 3893"/>
                  <a:gd name="T3" fmla="*/ 3893 h 676"/>
                </a:gdLst>
                <a:ahLst/>
                <a:cxnLst>
                  <a:cxn ang="0">
                    <a:pos x="0" y="T1"/>
                  </a:cxn>
                  <a:cxn ang="0">
                    <a:pos x="0" y="T3"/>
                  </a:cxn>
                </a:cxnLst>
                <a:rect l="0" t="0" r="r" b="b"/>
                <a:pathLst>
                  <a:path h="676">
                    <a:moveTo>
                      <a:pt x="0" y="675"/>
                    </a:moveTo>
                    <a:lnTo>
                      <a:pt x="0" y="0"/>
                    </a:lnTo>
                  </a:path>
                </a:pathLst>
              </a:custGeom>
              <a:noFill/>
              <a:ln w="1397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grpSp>
        <p:grpSp>
          <p:nvGrpSpPr>
            <p:cNvPr id="96" name="Group 182"/>
            <p:cNvGrpSpPr>
              <a:grpSpLocks/>
            </p:cNvGrpSpPr>
            <p:nvPr/>
          </p:nvGrpSpPr>
          <p:grpSpPr bwMode="auto">
            <a:xfrm>
              <a:off x="11494" y="3893"/>
              <a:ext cx="2" cy="676"/>
              <a:chOff x="11494" y="3893"/>
              <a:chExt cx="2" cy="676"/>
            </a:xfrm>
          </p:grpSpPr>
          <p:sp>
            <p:nvSpPr>
              <p:cNvPr id="178" name="Freeform 183"/>
              <p:cNvSpPr>
                <a:spLocks/>
              </p:cNvSpPr>
              <p:nvPr/>
            </p:nvSpPr>
            <p:spPr bwMode="auto">
              <a:xfrm>
                <a:off x="11494" y="3893"/>
                <a:ext cx="2" cy="676"/>
              </a:xfrm>
              <a:custGeom>
                <a:avLst/>
                <a:gdLst>
                  <a:gd name="T0" fmla="+- 0 4568 3893"/>
                  <a:gd name="T1" fmla="*/ 4568 h 676"/>
                  <a:gd name="T2" fmla="+- 0 3893 3893"/>
                  <a:gd name="T3" fmla="*/ 3893 h 676"/>
                </a:gdLst>
                <a:ahLst/>
                <a:cxnLst>
                  <a:cxn ang="0">
                    <a:pos x="0" y="T1"/>
                  </a:cxn>
                  <a:cxn ang="0">
                    <a:pos x="0" y="T3"/>
                  </a:cxn>
                </a:cxnLst>
                <a:rect l="0" t="0" r="r" b="b"/>
                <a:pathLst>
                  <a:path h="676">
                    <a:moveTo>
                      <a:pt x="0" y="675"/>
                    </a:moveTo>
                    <a:lnTo>
                      <a:pt x="0" y="0"/>
                    </a:lnTo>
                  </a:path>
                </a:pathLst>
              </a:custGeom>
              <a:noFill/>
              <a:ln w="1397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grpSp>
        <p:grpSp>
          <p:nvGrpSpPr>
            <p:cNvPr id="97" name="Group 184"/>
            <p:cNvGrpSpPr>
              <a:grpSpLocks/>
            </p:cNvGrpSpPr>
            <p:nvPr/>
          </p:nvGrpSpPr>
          <p:grpSpPr bwMode="auto">
            <a:xfrm>
              <a:off x="13474" y="3893"/>
              <a:ext cx="2" cy="676"/>
              <a:chOff x="13474" y="3893"/>
              <a:chExt cx="2" cy="676"/>
            </a:xfrm>
          </p:grpSpPr>
          <p:sp>
            <p:nvSpPr>
              <p:cNvPr id="177" name="Freeform 185"/>
              <p:cNvSpPr>
                <a:spLocks/>
              </p:cNvSpPr>
              <p:nvPr/>
            </p:nvSpPr>
            <p:spPr bwMode="auto">
              <a:xfrm>
                <a:off x="13474" y="3893"/>
                <a:ext cx="2" cy="676"/>
              </a:xfrm>
              <a:custGeom>
                <a:avLst/>
                <a:gdLst>
                  <a:gd name="T0" fmla="+- 0 4568 3893"/>
                  <a:gd name="T1" fmla="*/ 4568 h 676"/>
                  <a:gd name="T2" fmla="+- 0 3893 3893"/>
                  <a:gd name="T3" fmla="*/ 3893 h 676"/>
                </a:gdLst>
                <a:ahLst/>
                <a:cxnLst>
                  <a:cxn ang="0">
                    <a:pos x="0" y="T1"/>
                  </a:cxn>
                  <a:cxn ang="0">
                    <a:pos x="0" y="T3"/>
                  </a:cxn>
                </a:cxnLst>
                <a:rect l="0" t="0" r="r" b="b"/>
                <a:pathLst>
                  <a:path h="676">
                    <a:moveTo>
                      <a:pt x="0" y="675"/>
                    </a:moveTo>
                    <a:lnTo>
                      <a:pt x="0" y="0"/>
                    </a:lnTo>
                  </a:path>
                </a:pathLst>
              </a:custGeom>
              <a:noFill/>
              <a:ln w="1397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grpSp>
        <p:grpSp>
          <p:nvGrpSpPr>
            <p:cNvPr id="98" name="Group 186"/>
            <p:cNvGrpSpPr>
              <a:grpSpLocks/>
            </p:cNvGrpSpPr>
            <p:nvPr/>
          </p:nvGrpSpPr>
          <p:grpSpPr bwMode="auto">
            <a:xfrm>
              <a:off x="3109" y="4710"/>
              <a:ext cx="1584" cy="2"/>
              <a:chOff x="3109" y="4710"/>
              <a:chExt cx="1584" cy="2"/>
            </a:xfrm>
          </p:grpSpPr>
          <p:sp>
            <p:nvSpPr>
              <p:cNvPr id="176" name="Freeform 187"/>
              <p:cNvSpPr>
                <a:spLocks/>
              </p:cNvSpPr>
              <p:nvPr/>
            </p:nvSpPr>
            <p:spPr bwMode="auto">
              <a:xfrm>
                <a:off x="3109" y="4710"/>
                <a:ext cx="1584" cy="2"/>
              </a:xfrm>
              <a:custGeom>
                <a:avLst/>
                <a:gdLst>
                  <a:gd name="T0" fmla="+- 0 3109 3109"/>
                  <a:gd name="T1" fmla="*/ T0 w 1584"/>
                  <a:gd name="T2" fmla="+- 0 4693 3109"/>
                  <a:gd name="T3" fmla="*/ T2 w 1584"/>
                </a:gdLst>
                <a:ahLst/>
                <a:cxnLst>
                  <a:cxn ang="0">
                    <a:pos x="T1" y="0"/>
                  </a:cxn>
                  <a:cxn ang="0">
                    <a:pos x="T3" y="0"/>
                  </a:cxn>
                </a:cxnLst>
                <a:rect l="0" t="0" r="r" b="b"/>
                <a:pathLst>
                  <a:path w="1584">
                    <a:moveTo>
                      <a:pt x="0" y="0"/>
                    </a:moveTo>
                    <a:lnTo>
                      <a:pt x="1584" y="0"/>
                    </a:lnTo>
                  </a:path>
                </a:pathLst>
              </a:custGeom>
              <a:noFill/>
              <a:ln w="1397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grpSp>
        <p:grpSp>
          <p:nvGrpSpPr>
            <p:cNvPr id="99" name="Group 188"/>
            <p:cNvGrpSpPr>
              <a:grpSpLocks/>
            </p:cNvGrpSpPr>
            <p:nvPr/>
          </p:nvGrpSpPr>
          <p:grpSpPr bwMode="auto">
            <a:xfrm>
              <a:off x="3109" y="5898"/>
              <a:ext cx="1584" cy="2"/>
              <a:chOff x="3109" y="5898"/>
              <a:chExt cx="1584" cy="2"/>
            </a:xfrm>
          </p:grpSpPr>
          <p:sp>
            <p:nvSpPr>
              <p:cNvPr id="175" name="Freeform 189"/>
              <p:cNvSpPr>
                <a:spLocks/>
              </p:cNvSpPr>
              <p:nvPr/>
            </p:nvSpPr>
            <p:spPr bwMode="auto">
              <a:xfrm>
                <a:off x="3109" y="5898"/>
                <a:ext cx="1584" cy="2"/>
              </a:xfrm>
              <a:custGeom>
                <a:avLst/>
                <a:gdLst>
                  <a:gd name="T0" fmla="+- 0 3109 3109"/>
                  <a:gd name="T1" fmla="*/ T0 w 1584"/>
                  <a:gd name="T2" fmla="+- 0 4693 3109"/>
                  <a:gd name="T3" fmla="*/ T2 w 1584"/>
                </a:gdLst>
                <a:ahLst/>
                <a:cxnLst>
                  <a:cxn ang="0">
                    <a:pos x="T1" y="0"/>
                  </a:cxn>
                  <a:cxn ang="0">
                    <a:pos x="T3" y="0"/>
                  </a:cxn>
                </a:cxnLst>
                <a:rect l="0" t="0" r="r" b="b"/>
                <a:pathLst>
                  <a:path w="1584">
                    <a:moveTo>
                      <a:pt x="0" y="0"/>
                    </a:moveTo>
                    <a:lnTo>
                      <a:pt x="1584" y="0"/>
                    </a:lnTo>
                  </a:path>
                </a:pathLst>
              </a:custGeom>
              <a:noFill/>
              <a:ln w="1397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grpSp>
        <p:grpSp>
          <p:nvGrpSpPr>
            <p:cNvPr id="100" name="Group 190"/>
            <p:cNvGrpSpPr>
              <a:grpSpLocks/>
            </p:cNvGrpSpPr>
            <p:nvPr/>
          </p:nvGrpSpPr>
          <p:grpSpPr bwMode="auto">
            <a:xfrm>
              <a:off x="3109" y="6092"/>
              <a:ext cx="1584" cy="2"/>
              <a:chOff x="3109" y="6092"/>
              <a:chExt cx="1584" cy="2"/>
            </a:xfrm>
          </p:grpSpPr>
          <p:sp>
            <p:nvSpPr>
              <p:cNvPr id="174" name="Freeform 191"/>
              <p:cNvSpPr>
                <a:spLocks/>
              </p:cNvSpPr>
              <p:nvPr/>
            </p:nvSpPr>
            <p:spPr bwMode="auto">
              <a:xfrm>
                <a:off x="3109" y="6092"/>
                <a:ext cx="1584" cy="2"/>
              </a:xfrm>
              <a:custGeom>
                <a:avLst/>
                <a:gdLst>
                  <a:gd name="T0" fmla="+- 0 3109 3109"/>
                  <a:gd name="T1" fmla="*/ T0 w 1584"/>
                  <a:gd name="T2" fmla="+- 0 4693 3109"/>
                  <a:gd name="T3" fmla="*/ T2 w 1584"/>
                </a:gdLst>
                <a:ahLst/>
                <a:cxnLst>
                  <a:cxn ang="0">
                    <a:pos x="T1" y="0"/>
                  </a:cxn>
                  <a:cxn ang="0">
                    <a:pos x="T3" y="0"/>
                  </a:cxn>
                </a:cxnLst>
                <a:rect l="0" t="0" r="r" b="b"/>
                <a:pathLst>
                  <a:path w="1584">
                    <a:moveTo>
                      <a:pt x="0" y="0"/>
                    </a:moveTo>
                    <a:lnTo>
                      <a:pt x="1584" y="0"/>
                    </a:lnTo>
                  </a:path>
                </a:pathLst>
              </a:custGeom>
              <a:noFill/>
              <a:ln w="1397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grpSp>
        <p:grpSp>
          <p:nvGrpSpPr>
            <p:cNvPr id="101" name="Group 192"/>
            <p:cNvGrpSpPr>
              <a:grpSpLocks/>
            </p:cNvGrpSpPr>
            <p:nvPr/>
          </p:nvGrpSpPr>
          <p:grpSpPr bwMode="auto">
            <a:xfrm>
              <a:off x="3109" y="7280"/>
              <a:ext cx="1584" cy="2"/>
              <a:chOff x="3109" y="7280"/>
              <a:chExt cx="1584" cy="2"/>
            </a:xfrm>
          </p:grpSpPr>
          <p:sp>
            <p:nvSpPr>
              <p:cNvPr id="173" name="Freeform 193"/>
              <p:cNvSpPr>
                <a:spLocks/>
              </p:cNvSpPr>
              <p:nvPr/>
            </p:nvSpPr>
            <p:spPr bwMode="auto">
              <a:xfrm>
                <a:off x="3109" y="7280"/>
                <a:ext cx="1584" cy="2"/>
              </a:xfrm>
              <a:custGeom>
                <a:avLst/>
                <a:gdLst>
                  <a:gd name="T0" fmla="+- 0 3109 3109"/>
                  <a:gd name="T1" fmla="*/ T0 w 1584"/>
                  <a:gd name="T2" fmla="+- 0 4693 3109"/>
                  <a:gd name="T3" fmla="*/ T2 w 1584"/>
                </a:gdLst>
                <a:ahLst/>
                <a:cxnLst>
                  <a:cxn ang="0">
                    <a:pos x="T1" y="0"/>
                  </a:cxn>
                  <a:cxn ang="0">
                    <a:pos x="T3" y="0"/>
                  </a:cxn>
                </a:cxnLst>
                <a:rect l="0" t="0" r="r" b="b"/>
                <a:pathLst>
                  <a:path w="1584">
                    <a:moveTo>
                      <a:pt x="0" y="0"/>
                    </a:moveTo>
                    <a:lnTo>
                      <a:pt x="1584" y="0"/>
                    </a:lnTo>
                  </a:path>
                </a:pathLst>
              </a:custGeom>
              <a:noFill/>
              <a:ln w="1397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grpSp>
        <p:grpSp>
          <p:nvGrpSpPr>
            <p:cNvPr id="102" name="Group 194"/>
            <p:cNvGrpSpPr>
              <a:grpSpLocks/>
            </p:cNvGrpSpPr>
            <p:nvPr/>
          </p:nvGrpSpPr>
          <p:grpSpPr bwMode="auto">
            <a:xfrm>
              <a:off x="3109" y="7445"/>
              <a:ext cx="1584" cy="2"/>
              <a:chOff x="3109" y="7445"/>
              <a:chExt cx="1584" cy="2"/>
            </a:xfrm>
          </p:grpSpPr>
          <p:sp>
            <p:nvSpPr>
              <p:cNvPr id="172" name="Freeform 195"/>
              <p:cNvSpPr>
                <a:spLocks/>
              </p:cNvSpPr>
              <p:nvPr/>
            </p:nvSpPr>
            <p:spPr bwMode="auto">
              <a:xfrm>
                <a:off x="3109" y="7445"/>
                <a:ext cx="1584" cy="2"/>
              </a:xfrm>
              <a:custGeom>
                <a:avLst/>
                <a:gdLst>
                  <a:gd name="T0" fmla="+- 0 3109 3109"/>
                  <a:gd name="T1" fmla="*/ T0 w 1584"/>
                  <a:gd name="T2" fmla="+- 0 4693 3109"/>
                  <a:gd name="T3" fmla="*/ T2 w 1584"/>
                </a:gdLst>
                <a:ahLst/>
                <a:cxnLst>
                  <a:cxn ang="0">
                    <a:pos x="T1" y="0"/>
                  </a:cxn>
                  <a:cxn ang="0">
                    <a:pos x="T3" y="0"/>
                  </a:cxn>
                </a:cxnLst>
                <a:rect l="0" t="0" r="r" b="b"/>
                <a:pathLst>
                  <a:path w="1584">
                    <a:moveTo>
                      <a:pt x="0" y="0"/>
                    </a:moveTo>
                    <a:lnTo>
                      <a:pt x="1584" y="0"/>
                    </a:lnTo>
                  </a:path>
                </a:pathLst>
              </a:custGeom>
              <a:noFill/>
              <a:ln w="1397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grpSp>
        <p:grpSp>
          <p:nvGrpSpPr>
            <p:cNvPr id="103" name="Group 196"/>
            <p:cNvGrpSpPr>
              <a:grpSpLocks/>
            </p:cNvGrpSpPr>
            <p:nvPr/>
          </p:nvGrpSpPr>
          <p:grpSpPr bwMode="auto">
            <a:xfrm>
              <a:off x="3109" y="8633"/>
              <a:ext cx="1584" cy="2"/>
              <a:chOff x="3109" y="8633"/>
              <a:chExt cx="1584" cy="2"/>
            </a:xfrm>
          </p:grpSpPr>
          <p:sp>
            <p:nvSpPr>
              <p:cNvPr id="171" name="Freeform 197"/>
              <p:cNvSpPr>
                <a:spLocks/>
              </p:cNvSpPr>
              <p:nvPr/>
            </p:nvSpPr>
            <p:spPr bwMode="auto">
              <a:xfrm>
                <a:off x="3109" y="8633"/>
                <a:ext cx="1584" cy="2"/>
              </a:xfrm>
              <a:custGeom>
                <a:avLst/>
                <a:gdLst>
                  <a:gd name="T0" fmla="+- 0 3109 3109"/>
                  <a:gd name="T1" fmla="*/ T0 w 1584"/>
                  <a:gd name="T2" fmla="+- 0 4693 3109"/>
                  <a:gd name="T3" fmla="*/ T2 w 1584"/>
                </a:gdLst>
                <a:ahLst/>
                <a:cxnLst>
                  <a:cxn ang="0">
                    <a:pos x="T1" y="0"/>
                  </a:cxn>
                  <a:cxn ang="0">
                    <a:pos x="T3" y="0"/>
                  </a:cxn>
                </a:cxnLst>
                <a:rect l="0" t="0" r="r" b="b"/>
                <a:pathLst>
                  <a:path w="1584">
                    <a:moveTo>
                      <a:pt x="0" y="0"/>
                    </a:moveTo>
                    <a:lnTo>
                      <a:pt x="1584" y="0"/>
                    </a:lnTo>
                  </a:path>
                </a:pathLst>
              </a:custGeom>
              <a:noFill/>
              <a:ln w="1397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grpSp>
        <p:grpSp>
          <p:nvGrpSpPr>
            <p:cNvPr id="104" name="Group 198"/>
            <p:cNvGrpSpPr>
              <a:grpSpLocks/>
            </p:cNvGrpSpPr>
            <p:nvPr/>
          </p:nvGrpSpPr>
          <p:grpSpPr bwMode="auto">
            <a:xfrm>
              <a:off x="2333" y="4732"/>
              <a:ext cx="2" cy="572"/>
              <a:chOff x="2333" y="4732"/>
              <a:chExt cx="2" cy="572"/>
            </a:xfrm>
          </p:grpSpPr>
          <p:sp>
            <p:nvSpPr>
              <p:cNvPr id="170" name="Freeform 199"/>
              <p:cNvSpPr>
                <a:spLocks/>
              </p:cNvSpPr>
              <p:nvPr/>
            </p:nvSpPr>
            <p:spPr bwMode="auto">
              <a:xfrm>
                <a:off x="2333" y="4732"/>
                <a:ext cx="2" cy="572"/>
              </a:xfrm>
              <a:custGeom>
                <a:avLst/>
                <a:gdLst>
                  <a:gd name="T0" fmla="+- 0 5304 4732"/>
                  <a:gd name="T1" fmla="*/ 5304 h 572"/>
                  <a:gd name="T2" fmla="+- 0 4732 4732"/>
                  <a:gd name="T3" fmla="*/ 4732 h 572"/>
                </a:gdLst>
                <a:ahLst/>
                <a:cxnLst>
                  <a:cxn ang="0">
                    <a:pos x="0" y="T1"/>
                  </a:cxn>
                  <a:cxn ang="0">
                    <a:pos x="0" y="T3"/>
                  </a:cxn>
                </a:cxnLst>
                <a:rect l="0" t="0" r="r" b="b"/>
                <a:pathLst>
                  <a:path h="572">
                    <a:moveTo>
                      <a:pt x="0" y="572"/>
                    </a:moveTo>
                    <a:lnTo>
                      <a:pt x="0" y="0"/>
                    </a:lnTo>
                  </a:path>
                </a:pathLst>
              </a:custGeom>
              <a:noFill/>
              <a:ln w="13970">
                <a:solidFill>
                  <a:srgbClr val="937AB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grpSp>
        <p:grpSp>
          <p:nvGrpSpPr>
            <p:cNvPr id="105" name="Group 200"/>
            <p:cNvGrpSpPr>
              <a:grpSpLocks/>
            </p:cNvGrpSpPr>
            <p:nvPr/>
          </p:nvGrpSpPr>
          <p:grpSpPr bwMode="auto">
            <a:xfrm>
              <a:off x="2333" y="5304"/>
              <a:ext cx="2" cy="594"/>
              <a:chOff x="2333" y="5304"/>
              <a:chExt cx="2" cy="594"/>
            </a:xfrm>
          </p:grpSpPr>
          <p:sp>
            <p:nvSpPr>
              <p:cNvPr id="169" name="Freeform 201"/>
              <p:cNvSpPr>
                <a:spLocks/>
              </p:cNvSpPr>
              <p:nvPr/>
            </p:nvSpPr>
            <p:spPr bwMode="auto">
              <a:xfrm>
                <a:off x="2333" y="5304"/>
                <a:ext cx="2" cy="594"/>
              </a:xfrm>
              <a:custGeom>
                <a:avLst/>
                <a:gdLst>
                  <a:gd name="T0" fmla="+- 0 5898 5304"/>
                  <a:gd name="T1" fmla="*/ 5898 h 594"/>
                  <a:gd name="T2" fmla="+- 0 5304 5304"/>
                  <a:gd name="T3" fmla="*/ 5304 h 594"/>
                </a:gdLst>
                <a:ahLst/>
                <a:cxnLst>
                  <a:cxn ang="0">
                    <a:pos x="0" y="T1"/>
                  </a:cxn>
                  <a:cxn ang="0">
                    <a:pos x="0" y="T3"/>
                  </a:cxn>
                </a:cxnLst>
                <a:rect l="0" t="0" r="r" b="b"/>
                <a:pathLst>
                  <a:path h="594">
                    <a:moveTo>
                      <a:pt x="0" y="594"/>
                    </a:moveTo>
                    <a:lnTo>
                      <a:pt x="0" y="0"/>
                    </a:lnTo>
                  </a:path>
                </a:pathLst>
              </a:custGeom>
              <a:noFill/>
              <a:ln w="13970">
                <a:solidFill>
                  <a:srgbClr val="937AB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grpSp>
        <p:grpSp>
          <p:nvGrpSpPr>
            <p:cNvPr id="106" name="Group 202"/>
            <p:cNvGrpSpPr>
              <a:grpSpLocks/>
            </p:cNvGrpSpPr>
            <p:nvPr/>
          </p:nvGrpSpPr>
          <p:grpSpPr bwMode="auto">
            <a:xfrm>
              <a:off x="2333" y="5898"/>
              <a:ext cx="2" cy="195"/>
              <a:chOff x="2333" y="5898"/>
              <a:chExt cx="2" cy="195"/>
            </a:xfrm>
          </p:grpSpPr>
          <p:sp>
            <p:nvSpPr>
              <p:cNvPr id="168" name="Freeform 203"/>
              <p:cNvSpPr>
                <a:spLocks/>
              </p:cNvSpPr>
              <p:nvPr/>
            </p:nvSpPr>
            <p:spPr bwMode="auto">
              <a:xfrm>
                <a:off x="2333" y="5898"/>
                <a:ext cx="2" cy="195"/>
              </a:xfrm>
              <a:custGeom>
                <a:avLst/>
                <a:gdLst>
                  <a:gd name="T0" fmla="+- 0 6092 5898"/>
                  <a:gd name="T1" fmla="*/ 6092 h 195"/>
                  <a:gd name="T2" fmla="+- 0 5898 5898"/>
                  <a:gd name="T3" fmla="*/ 5898 h 195"/>
                </a:gdLst>
                <a:ahLst/>
                <a:cxnLst>
                  <a:cxn ang="0">
                    <a:pos x="0" y="T1"/>
                  </a:cxn>
                  <a:cxn ang="0">
                    <a:pos x="0" y="T3"/>
                  </a:cxn>
                </a:cxnLst>
                <a:rect l="0" t="0" r="r" b="b"/>
                <a:pathLst>
                  <a:path h="195">
                    <a:moveTo>
                      <a:pt x="0" y="194"/>
                    </a:moveTo>
                    <a:lnTo>
                      <a:pt x="0" y="0"/>
                    </a:lnTo>
                  </a:path>
                </a:pathLst>
              </a:custGeom>
              <a:noFill/>
              <a:ln w="13970">
                <a:solidFill>
                  <a:srgbClr val="937AB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grpSp>
        <p:grpSp>
          <p:nvGrpSpPr>
            <p:cNvPr id="107" name="Group 204"/>
            <p:cNvGrpSpPr>
              <a:grpSpLocks/>
            </p:cNvGrpSpPr>
            <p:nvPr/>
          </p:nvGrpSpPr>
          <p:grpSpPr bwMode="auto">
            <a:xfrm>
              <a:off x="2333" y="6092"/>
              <a:ext cx="2" cy="594"/>
              <a:chOff x="2333" y="6092"/>
              <a:chExt cx="2" cy="594"/>
            </a:xfrm>
          </p:grpSpPr>
          <p:sp>
            <p:nvSpPr>
              <p:cNvPr id="167" name="Freeform 205"/>
              <p:cNvSpPr>
                <a:spLocks/>
              </p:cNvSpPr>
              <p:nvPr/>
            </p:nvSpPr>
            <p:spPr bwMode="auto">
              <a:xfrm>
                <a:off x="2333" y="6092"/>
                <a:ext cx="2" cy="594"/>
              </a:xfrm>
              <a:custGeom>
                <a:avLst/>
                <a:gdLst>
                  <a:gd name="T0" fmla="+- 0 6686 6092"/>
                  <a:gd name="T1" fmla="*/ 6686 h 594"/>
                  <a:gd name="T2" fmla="+- 0 6092 6092"/>
                  <a:gd name="T3" fmla="*/ 6092 h 594"/>
                </a:gdLst>
                <a:ahLst/>
                <a:cxnLst>
                  <a:cxn ang="0">
                    <a:pos x="0" y="T1"/>
                  </a:cxn>
                  <a:cxn ang="0">
                    <a:pos x="0" y="T3"/>
                  </a:cxn>
                </a:cxnLst>
                <a:rect l="0" t="0" r="r" b="b"/>
                <a:pathLst>
                  <a:path h="594">
                    <a:moveTo>
                      <a:pt x="0" y="594"/>
                    </a:moveTo>
                    <a:lnTo>
                      <a:pt x="0" y="0"/>
                    </a:lnTo>
                  </a:path>
                </a:pathLst>
              </a:custGeom>
              <a:noFill/>
              <a:ln w="13970">
                <a:solidFill>
                  <a:srgbClr val="937AB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grpSp>
        <p:grpSp>
          <p:nvGrpSpPr>
            <p:cNvPr id="108" name="Group 206"/>
            <p:cNvGrpSpPr>
              <a:grpSpLocks/>
            </p:cNvGrpSpPr>
            <p:nvPr/>
          </p:nvGrpSpPr>
          <p:grpSpPr bwMode="auto">
            <a:xfrm>
              <a:off x="2333" y="6686"/>
              <a:ext cx="2" cy="594"/>
              <a:chOff x="2333" y="6686"/>
              <a:chExt cx="2" cy="594"/>
            </a:xfrm>
          </p:grpSpPr>
          <p:sp>
            <p:nvSpPr>
              <p:cNvPr id="166" name="Freeform 207"/>
              <p:cNvSpPr>
                <a:spLocks/>
              </p:cNvSpPr>
              <p:nvPr/>
            </p:nvSpPr>
            <p:spPr bwMode="auto">
              <a:xfrm>
                <a:off x="2333" y="6686"/>
                <a:ext cx="2" cy="594"/>
              </a:xfrm>
              <a:custGeom>
                <a:avLst/>
                <a:gdLst>
                  <a:gd name="T0" fmla="+- 0 7280 6686"/>
                  <a:gd name="T1" fmla="*/ 7280 h 594"/>
                  <a:gd name="T2" fmla="+- 0 6686 6686"/>
                  <a:gd name="T3" fmla="*/ 6686 h 594"/>
                </a:gdLst>
                <a:ahLst/>
                <a:cxnLst>
                  <a:cxn ang="0">
                    <a:pos x="0" y="T1"/>
                  </a:cxn>
                  <a:cxn ang="0">
                    <a:pos x="0" y="T3"/>
                  </a:cxn>
                </a:cxnLst>
                <a:rect l="0" t="0" r="r" b="b"/>
                <a:pathLst>
                  <a:path h="594">
                    <a:moveTo>
                      <a:pt x="0" y="594"/>
                    </a:moveTo>
                    <a:lnTo>
                      <a:pt x="0" y="0"/>
                    </a:lnTo>
                  </a:path>
                </a:pathLst>
              </a:custGeom>
              <a:noFill/>
              <a:ln w="13970">
                <a:solidFill>
                  <a:srgbClr val="937AB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grpSp>
        <p:grpSp>
          <p:nvGrpSpPr>
            <p:cNvPr id="109" name="Group 208"/>
            <p:cNvGrpSpPr>
              <a:grpSpLocks/>
            </p:cNvGrpSpPr>
            <p:nvPr/>
          </p:nvGrpSpPr>
          <p:grpSpPr bwMode="auto">
            <a:xfrm>
              <a:off x="2333" y="7280"/>
              <a:ext cx="2" cy="165"/>
              <a:chOff x="2333" y="7280"/>
              <a:chExt cx="2" cy="165"/>
            </a:xfrm>
          </p:grpSpPr>
          <p:sp>
            <p:nvSpPr>
              <p:cNvPr id="165" name="Freeform 209"/>
              <p:cNvSpPr>
                <a:spLocks/>
              </p:cNvSpPr>
              <p:nvPr/>
            </p:nvSpPr>
            <p:spPr bwMode="auto">
              <a:xfrm>
                <a:off x="2333" y="7280"/>
                <a:ext cx="2" cy="165"/>
              </a:xfrm>
              <a:custGeom>
                <a:avLst/>
                <a:gdLst>
                  <a:gd name="T0" fmla="+- 0 7445 7280"/>
                  <a:gd name="T1" fmla="*/ 7445 h 165"/>
                  <a:gd name="T2" fmla="+- 0 7280 7280"/>
                  <a:gd name="T3" fmla="*/ 7280 h 165"/>
                </a:gdLst>
                <a:ahLst/>
                <a:cxnLst>
                  <a:cxn ang="0">
                    <a:pos x="0" y="T1"/>
                  </a:cxn>
                  <a:cxn ang="0">
                    <a:pos x="0" y="T3"/>
                  </a:cxn>
                </a:cxnLst>
                <a:rect l="0" t="0" r="r" b="b"/>
                <a:pathLst>
                  <a:path h="165">
                    <a:moveTo>
                      <a:pt x="0" y="165"/>
                    </a:moveTo>
                    <a:lnTo>
                      <a:pt x="0" y="0"/>
                    </a:lnTo>
                  </a:path>
                </a:pathLst>
              </a:custGeom>
              <a:noFill/>
              <a:ln w="13970">
                <a:solidFill>
                  <a:srgbClr val="937AB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grpSp>
        <p:grpSp>
          <p:nvGrpSpPr>
            <p:cNvPr id="110" name="Group 210"/>
            <p:cNvGrpSpPr>
              <a:grpSpLocks/>
            </p:cNvGrpSpPr>
            <p:nvPr/>
          </p:nvGrpSpPr>
          <p:grpSpPr bwMode="auto">
            <a:xfrm>
              <a:off x="2333" y="7445"/>
              <a:ext cx="2" cy="594"/>
              <a:chOff x="2333" y="7445"/>
              <a:chExt cx="2" cy="594"/>
            </a:xfrm>
          </p:grpSpPr>
          <p:sp>
            <p:nvSpPr>
              <p:cNvPr id="164" name="Freeform 211"/>
              <p:cNvSpPr>
                <a:spLocks/>
              </p:cNvSpPr>
              <p:nvPr/>
            </p:nvSpPr>
            <p:spPr bwMode="auto">
              <a:xfrm>
                <a:off x="2333" y="7445"/>
                <a:ext cx="2" cy="594"/>
              </a:xfrm>
              <a:custGeom>
                <a:avLst/>
                <a:gdLst>
                  <a:gd name="T0" fmla="+- 0 8039 7445"/>
                  <a:gd name="T1" fmla="*/ 8039 h 594"/>
                  <a:gd name="T2" fmla="+- 0 7445 7445"/>
                  <a:gd name="T3" fmla="*/ 7445 h 594"/>
                </a:gdLst>
                <a:ahLst/>
                <a:cxnLst>
                  <a:cxn ang="0">
                    <a:pos x="0" y="T1"/>
                  </a:cxn>
                  <a:cxn ang="0">
                    <a:pos x="0" y="T3"/>
                  </a:cxn>
                </a:cxnLst>
                <a:rect l="0" t="0" r="r" b="b"/>
                <a:pathLst>
                  <a:path h="594">
                    <a:moveTo>
                      <a:pt x="0" y="594"/>
                    </a:moveTo>
                    <a:lnTo>
                      <a:pt x="0" y="0"/>
                    </a:lnTo>
                  </a:path>
                </a:pathLst>
              </a:custGeom>
              <a:noFill/>
              <a:ln w="13970">
                <a:solidFill>
                  <a:srgbClr val="937AB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grpSp>
        <p:grpSp>
          <p:nvGrpSpPr>
            <p:cNvPr id="111" name="Group 212"/>
            <p:cNvGrpSpPr>
              <a:grpSpLocks/>
            </p:cNvGrpSpPr>
            <p:nvPr/>
          </p:nvGrpSpPr>
          <p:grpSpPr bwMode="auto">
            <a:xfrm>
              <a:off x="2333" y="8039"/>
              <a:ext cx="2" cy="583"/>
              <a:chOff x="2333" y="8039"/>
              <a:chExt cx="2" cy="583"/>
            </a:xfrm>
          </p:grpSpPr>
          <p:sp>
            <p:nvSpPr>
              <p:cNvPr id="163" name="Freeform 213"/>
              <p:cNvSpPr>
                <a:spLocks/>
              </p:cNvSpPr>
              <p:nvPr/>
            </p:nvSpPr>
            <p:spPr bwMode="auto">
              <a:xfrm>
                <a:off x="2333" y="8039"/>
                <a:ext cx="2" cy="583"/>
              </a:xfrm>
              <a:custGeom>
                <a:avLst/>
                <a:gdLst>
                  <a:gd name="T0" fmla="+- 0 8622 8039"/>
                  <a:gd name="T1" fmla="*/ 8622 h 583"/>
                  <a:gd name="T2" fmla="+- 0 8039 8039"/>
                  <a:gd name="T3" fmla="*/ 8039 h 583"/>
                </a:gdLst>
                <a:ahLst/>
                <a:cxnLst>
                  <a:cxn ang="0">
                    <a:pos x="0" y="T1"/>
                  </a:cxn>
                  <a:cxn ang="0">
                    <a:pos x="0" y="T3"/>
                  </a:cxn>
                </a:cxnLst>
                <a:rect l="0" t="0" r="r" b="b"/>
                <a:pathLst>
                  <a:path h="583">
                    <a:moveTo>
                      <a:pt x="0" y="583"/>
                    </a:moveTo>
                    <a:lnTo>
                      <a:pt x="0" y="0"/>
                    </a:lnTo>
                  </a:path>
                </a:pathLst>
              </a:custGeom>
              <a:noFill/>
              <a:ln w="13970">
                <a:solidFill>
                  <a:srgbClr val="937AB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grpSp>
        <p:grpSp>
          <p:nvGrpSpPr>
            <p:cNvPr id="112" name="Group 214"/>
            <p:cNvGrpSpPr>
              <a:grpSpLocks/>
            </p:cNvGrpSpPr>
            <p:nvPr/>
          </p:nvGrpSpPr>
          <p:grpSpPr bwMode="auto">
            <a:xfrm>
              <a:off x="2322" y="4710"/>
              <a:ext cx="616" cy="2"/>
              <a:chOff x="2322" y="4710"/>
              <a:chExt cx="616" cy="2"/>
            </a:xfrm>
          </p:grpSpPr>
          <p:sp>
            <p:nvSpPr>
              <p:cNvPr id="162" name="Freeform 215"/>
              <p:cNvSpPr>
                <a:spLocks/>
              </p:cNvSpPr>
              <p:nvPr/>
            </p:nvSpPr>
            <p:spPr bwMode="auto">
              <a:xfrm>
                <a:off x="2322" y="4710"/>
                <a:ext cx="616" cy="2"/>
              </a:xfrm>
              <a:custGeom>
                <a:avLst/>
                <a:gdLst>
                  <a:gd name="T0" fmla="+- 0 2322 2322"/>
                  <a:gd name="T1" fmla="*/ T0 w 616"/>
                  <a:gd name="T2" fmla="+- 0 2938 2322"/>
                  <a:gd name="T3" fmla="*/ T2 w 616"/>
                </a:gdLst>
                <a:ahLst/>
                <a:cxnLst>
                  <a:cxn ang="0">
                    <a:pos x="T1" y="0"/>
                  </a:cxn>
                  <a:cxn ang="0">
                    <a:pos x="T3" y="0"/>
                  </a:cxn>
                </a:cxnLst>
                <a:rect l="0" t="0" r="r" b="b"/>
                <a:pathLst>
                  <a:path w="616">
                    <a:moveTo>
                      <a:pt x="0" y="0"/>
                    </a:moveTo>
                    <a:lnTo>
                      <a:pt x="616" y="0"/>
                    </a:lnTo>
                  </a:path>
                </a:pathLst>
              </a:custGeom>
              <a:noFill/>
              <a:ln w="27940">
                <a:solidFill>
                  <a:srgbClr val="937AB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grpSp>
        <p:grpSp>
          <p:nvGrpSpPr>
            <p:cNvPr id="113" name="Group 216"/>
            <p:cNvGrpSpPr>
              <a:grpSpLocks/>
            </p:cNvGrpSpPr>
            <p:nvPr/>
          </p:nvGrpSpPr>
          <p:grpSpPr bwMode="auto">
            <a:xfrm>
              <a:off x="2927" y="4732"/>
              <a:ext cx="2" cy="572"/>
              <a:chOff x="2927" y="4732"/>
              <a:chExt cx="2" cy="572"/>
            </a:xfrm>
          </p:grpSpPr>
          <p:sp>
            <p:nvSpPr>
              <p:cNvPr id="161" name="Freeform 217"/>
              <p:cNvSpPr>
                <a:spLocks/>
              </p:cNvSpPr>
              <p:nvPr/>
            </p:nvSpPr>
            <p:spPr bwMode="auto">
              <a:xfrm>
                <a:off x="2927" y="4732"/>
                <a:ext cx="2" cy="572"/>
              </a:xfrm>
              <a:custGeom>
                <a:avLst/>
                <a:gdLst>
                  <a:gd name="T0" fmla="+- 0 5304 4732"/>
                  <a:gd name="T1" fmla="*/ 5304 h 572"/>
                  <a:gd name="T2" fmla="+- 0 4732 4732"/>
                  <a:gd name="T3" fmla="*/ 4732 h 572"/>
                </a:gdLst>
                <a:ahLst/>
                <a:cxnLst>
                  <a:cxn ang="0">
                    <a:pos x="0" y="T1"/>
                  </a:cxn>
                  <a:cxn ang="0">
                    <a:pos x="0" y="T3"/>
                  </a:cxn>
                </a:cxnLst>
                <a:rect l="0" t="0" r="r" b="b"/>
                <a:pathLst>
                  <a:path h="572">
                    <a:moveTo>
                      <a:pt x="0" y="572"/>
                    </a:moveTo>
                    <a:lnTo>
                      <a:pt x="0" y="0"/>
                    </a:lnTo>
                  </a:path>
                </a:pathLst>
              </a:custGeom>
              <a:noFill/>
              <a:ln w="13970">
                <a:solidFill>
                  <a:srgbClr val="937AB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grpSp>
        <p:grpSp>
          <p:nvGrpSpPr>
            <p:cNvPr id="114" name="Group 218"/>
            <p:cNvGrpSpPr>
              <a:grpSpLocks/>
            </p:cNvGrpSpPr>
            <p:nvPr/>
          </p:nvGrpSpPr>
          <p:grpSpPr bwMode="auto">
            <a:xfrm>
              <a:off x="2927" y="5304"/>
              <a:ext cx="2" cy="594"/>
              <a:chOff x="2927" y="5304"/>
              <a:chExt cx="2" cy="594"/>
            </a:xfrm>
          </p:grpSpPr>
          <p:sp>
            <p:nvSpPr>
              <p:cNvPr id="160" name="Freeform 219"/>
              <p:cNvSpPr>
                <a:spLocks/>
              </p:cNvSpPr>
              <p:nvPr/>
            </p:nvSpPr>
            <p:spPr bwMode="auto">
              <a:xfrm>
                <a:off x="2927" y="5304"/>
                <a:ext cx="2" cy="594"/>
              </a:xfrm>
              <a:custGeom>
                <a:avLst/>
                <a:gdLst>
                  <a:gd name="T0" fmla="+- 0 5898 5304"/>
                  <a:gd name="T1" fmla="*/ 5898 h 594"/>
                  <a:gd name="T2" fmla="+- 0 5304 5304"/>
                  <a:gd name="T3" fmla="*/ 5304 h 594"/>
                </a:gdLst>
                <a:ahLst/>
                <a:cxnLst>
                  <a:cxn ang="0">
                    <a:pos x="0" y="T1"/>
                  </a:cxn>
                  <a:cxn ang="0">
                    <a:pos x="0" y="T3"/>
                  </a:cxn>
                </a:cxnLst>
                <a:rect l="0" t="0" r="r" b="b"/>
                <a:pathLst>
                  <a:path h="594">
                    <a:moveTo>
                      <a:pt x="0" y="594"/>
                    </a:moveTo>
                    <a:lnTo>
                      <a:pt x="0" y="0"/>
                    </a:lnTo>
                  </a:path>
                </a:pathLst>
              </a:custGeom>
              <a:noFill/>
              <a:ln w="13970">
                <a:solidFill>
                  <a:srgbClr val="937AB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grpSp>
        <p:grpSp>
          <p:nvGrpSpPr>
            <p:cNvPr id="115" name="Group 220"/>
            <p:cNvGrpSpPr>
              <a:grpSpLocks/>
            </p:cNvGrpSpPr>
            <p:nvPr/>
          </p:nvGrpSpPr>
          <p:grpSpPr bwMode="auto">
            <a:xfrm>
              <a:off x="2927" y="5898"/>
              <a:ext cx="2" cy="195"/>
              <a:chOff x="2927" y="5898"/>
              <a:chExt cx="2" cy="195"/>
            </a:xfrm>
          </p:grpSpPr>
          <p:sp>
            <p:nvSpPr>
              <p:cNvPr id="159" name="Freeform 221"/>
              <p:cNvSpPr>
                <a:spLocks/>
              </p:cNvSpPr>
              <p:nvPr/>
            </p:nvSpPr>
            <p:spPr bwMode="auto">
              <a:xfrm>
                <a:off x="2927" y="5898"/>
                <a:ext cx="2" cy="195"/>
              </a:xfrm>
              <a:custGeom>
                <a:avLst/>
                <a:gdLst>
                  <a:gd name="T0" fmla="+- 0 6092 5898"/>
                  <a:gd name="T1" fmla="*/ 6092 h 195"/>
                  <a:gd name="T2" fmla="+- 0 5898 5898"/>
                  <a:gd name="T3" fmla="*/ 5898 h 195"/>
                </a:gdLst>
                <a:ahLst/>
                <a:cxnLst>
                  <a:cxn ang="0">
                    <a:pos x="0" y="T1"/>
                  </a:cxn>
                  <a:cxn ang="0">
                    <a:pos x="0" y="T3"/>
                  </a:cxn>
                </a:cxnLst>
                <a:rect l="0" t="0" r="r" b="b"/>
                <a:pathLst>
                  <a:path h="195">
                    <a:moveTo>
                      <a:pt x="0" y="194"/>
                    </a:moveTo>
                    <a:lnTo>
                      <a:pt x="0" y="0"/>
                    </a:lnTo>
                  </a:path>
                </a:pathLst>
              </a:custGeom>
              <a:noFill/>
              <a:ln w="13970">
                <a:solidFill>
                  <a:srgbClr val="937AB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grpSp>
        <p:grpSp>
          <p:nvGrpSpPr>
            <p:cNvPr id="116" name="Group 222"/>
            <p:cNvGrpSpPr>
              <a:grpSpLocks/>
            </p:cNvGrpSpPr>
            <p:nvPr/>
          </p:nvGrpSpPr>
          <p:grpSpPr bwMode="auto">
            <a:xfrm>
              <a:off x="2927" y="6092"/>
              <a:ext cx="2" cy="594"/>
              <a:chOff x="2927" y="6092"/>
              <a:chExt cx="2" cy="594"/>
            </a:xfrm>
          </p:grpSpPr>
          <p:sp>
            <p:nvSpPr>
              <p:cNvPr id="158" name="Freeform 223"/>
              <p:cNvSpPr>
                <a:spLocks/>
              </p:cNvSpPr>
              <p:nvPr/>
            </p:nvSpPr>
            <p:spPr bwMode="auto">
              <a:xfrm>
                <a:off x="2927" y="6092"/>
                <a:ext cx="2" cy="594"/>
              </a:xfrm>
              <a:custGeom>
                <a:avLst/>
                <a:gdLst>
                  <a:gd name="T0" fmla="+- 0 6686 6092"/>
                  <a:gd name="T1" fmla="*/ 6686 h 594"/>
                  <a:gd name="T2" fmla="+- 0 6092 6092"/>
                  <a:gd name="T3" fmla="*/ 6092 h 594"/>
                </a:gdLst>
                <a:ahLst/>
                <a:cxnLst>
                  <a:cxn ang="0">
                    <a:pos x="0" y="T1"/>
                  </a:cxn>
                  <a:cxn ang="0">
                    <a:pos x="0" y="T3"/>
                  </a:cxn>
                </a:cxnLst>
                <a:rect l="0" t="0" r="r" b="b"/>
                <a:pathLst>
                  <a:path h="594">
                    <a:moveTo>
                      <a:pt x="0" y="594"/>
                    </a:moveTo>
                    <a:lnTo>
                      <a:pt x="0" y="0"/>
                    </a:lnTo>
                  </a:path>
                </a:pathLst>
              </a:custGeom>
              <a:noFill/>
              <a:ln w="13970">
                <a:solidFill>
                  <a:srgbClr val="937AB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grpSp>
        <p:grpSp>
          <p:nvGrpSpPr>
            <p:cNvPr id="117" name="Group 224"/>
            <p:cNvGrpSpPr>
              <a:grpSpLocks/>
            </p:cNvGrpSpPr>
            <p:nvPr/>
          </p:nvGrpSpPr>
          <p:grpSpPr bwMode="auto">
            <a:xfrm>
              <a:off x="2927" y="6686"/>
              <a:ext cx="2" cy="594"/>
              <a:chOff x="2927" y="6686"/>
              <a:chExt cx="2" cy="594"/>
            </a:xfrm>
          </p:grpSpPr>
          <p:sp>
            <p:nvSpPr>
              <p:cNvPr id="157" name="Freeform 225"/>
              <p:cNvSpPr>
                <a:spLocks/>
              </p:cNvSpPr>
              <p:nvPr/>
            </p:nvSpPr>
            <p:spPr bwMode="auto">
              <a:xfrm>
                <a:off x="2927" y="6686"/>
                <a:ext cx="2" cy="594"/>
              </a:xfrm>
              <a:custGeom>
                <a:avLst/>
                <a:gdLst>
                  <a:gd name="T0" fmla="+- 0 7280 6686"/>
                  <a:gd name="T1" fmla="*/ 7280 h 594"/>
                  <a:gd name="T2" fmla="+- 0 6686 6686"/>
                  <a:gd name="T3" fmla="*/ 6686 h 594"/>
                </a:gdLst>
                <a:ahLst/>
                <a:cxnLst>
                  <a:cxn ang="0">
                    <a:pos x="0" y="T1"/>
                  </a:cxn>
                  <a:cxn ang="0">
                    <a:pos x="0" y="T3"/>
                  </a:cxn>
                </a:cxnLst>
                <a:rect l="0" t="0" r="r" b="b"/>
                <a:pathLst>
                  <a:path h="594">
                    <a:moveTo>
                      <a:pt x="0" y="594"/>
                    </a:moveTo>
                    <a:lnTo>
                      <a:pt x="0" y="0"/>
                    </a:lnTo>
                  </a:path>
                </a:pathLst>
              </a:custGeom>
              <a:noFill/>
              <a:ln w="13970">
                <a:solidFill>
                  <a:srgbClr val="937AB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grpSp>
        <p:grpSp>
          <p:nvGrpSpPr>
            <p:cNvPr id="118" name="Group 226"/>
            <p:cNvGrpSpPr>
              <a:grpSpLocks/>
            </p:cNvGrpSpPr>
            <p:nvPr/>
          </p:nvGrpSpPr>
          <p:grpSpPr bwMode="auto">
            <a:xfrm>
              <a:off x="2927" y="7280"/>
              <a:ext cx="2" cy="165"/>
              <a:chOff x="2927" y="7280"/>
              <a:chExt cx="2" cy="165"/>
            </a:xfrm>
          </p:grpSpPr>
          <p:sp>
            <p:nvSpPr>
              <p:cNvPr id="156" name="Freeform 227"/>
              <p:cNvSpPr>
                <a:spLocks/>
              </p:cNvSpPr>
              <p:nvPr/>
            </p:nvSpPr>
            <p:spPr bwMode="auto">
              <a:xfrm>
                <a:off x="2927" y="7280"/>
                <a:ext cx="2" cy="165"/>
              </a:xfrm>
              <a:custGeom>
                <a:avLst/>
                <a:gdLst>
                  <a:gd name="T0" fmla="+- 0 7445 7280"/>
                  <a:gd name="T1" fmla="*/ 7445 h 165"/>
                  <a:gd name="T2" fmla="+- 0 7280 7280"/>
                  <a:gd name="T3" fmla="*/ 7280 h 165"/>
                </a:gdLst>
                <a:ahLst/>
                <a:cxnLst>
                  <a:cxn ang="0">
                    <a:pos x="0" y="T1"/>
                  </a:cxn>
                  <a:cxn ang="0">
                    <a:pos x="0" y="T3"/>
                  </a:cxn>
                </a:cxnLst>
                <a:rect l="0" t="0" r="r" b="b"/>
                <a:pathLst>
                  <a:path h="165">
                    <a:moveTo>
                      <a:pt x="0" y="165"/>
                    </a:moveTo>
                    <a:lnTo>
                      <a:pt x="0" y="0"/>
                    </a:lnTo>
                  </a:path>
                </a:pathLst>
              </a:custGeom>
              <a:noFill/>
              <a:ln w="13970">
                <a:solidFill>
                  <a:srgbClr val="937AB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grpSp>
        <p:grpSp>
          <p:nvGrpSpPr>
            <p:cNvPr id="119" name="Group 228"/>
            <p:cNvGrpSpPr>
              <a:grpSpLocks/>
            </p:cNvGrpSpPr>
            <p:nvPr/>
          </p:nvGrpSpPr>
          <p:grpSpPr bwMode="auto">
            <a:xfrm>
              <a:off x="2927" y="7445"/>
              <a:ext cx="2" cy="594"/>
              <a:chOff x="2927" y="7445"/>
              <a:chExt cx="2" cy="594"/>
            </a:xfrm>
          </p:grpSpPr>
          <p:sp>
            <p:nvSpPr>
              <p:cNvPr id="155" name="Freeform 229"/>
              <p:cNvSpPr>
                <a:spLocks/>
              </p:cNvSpPr>
              <p:nvPr/>
            </p:nvSpPr>
            <p:spPr bwMode="auto">
              <a:xfrm>
                <a:off x="2927" y="7445"/>
                <a:ext cx="2" cy="594"/>
              </a:xfrm>
              <a:custGeom>
                <a:avLst/>
                <a:gdLst>
                  <a:gd name="T0" fmla="+- 0 8039 7445"/>
                  <a:gd name="T1" fmla="*/ 8039 h 594"/>
                  <a:gd name="T2" fmla="+- 0 7445 7445"/>
                  <a:gd name="T3" fmla="*/ 7445 h 594"/>
                </a:gdLst>
                <a:ahLst/>
                <a:cxnLst>
                  <a:cxn ang="0">
                    <a:pos x="0" y="T1"/>
                  </a:cxn>
                  <a:cxn ang="0">
                    <a:pos x="0" y="T3"/>
                  </a:cxn>
                </a:cxnLst>
                <a:rect l="0" t="0" r="r" b="b"/>
                <a:pathLst>
                  <a:path h="594">
                    <a:moveTo>
                      <a:pt x="0" y="594"/>
                    </a:moveTo>
                    <a:lnTo>
                      <a:pt x="0" y="0"/>
                    </a:lnTo>
                  </a:path>
                </a:pathLst>
              </a:custGeom>
              <a:noFill/>
              <a:ln w="13970">
                <a:solidFill>
                  <a:srgbClr val="937AB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grpSp>
        <p:grpSp>
          <p:nvGrpSpPr>
            <p:cNvPr id="120" name="Group 230"/>
            <p:cNvGrpSpPr>
              <a:grpSpLocks/>
            </p:cNvGrpSpPr>
            <p:nvPr/>
          </p:nvGrpSpPr>
          <p:grpSpPr bwMode="auto">
            <a:xfrm>
              <a:off x="2927" y="8039"/>
              <a:ext cx="2" cy="583"/>
              <a:chOff x="2927" y="8039"/>
              <a:chExt cx="2" cy="583"/>
            </a:xfrm>
          </p:grpSpPr>
          <p:sp>
            <p:nvSpPr>
              <p:cNvPr id="154" name="Freeform 231"/>
              <p:cNvSpPr>
                <a:spLocks/>
              </p:cNvSpPr>
              <p:nvPr/>
            </p:nvSpPr>
            <p:spPr bwMode="auto">
              <a:xfrm>
                <a:off x="2927" y="8039"/>
                <a:ext cx="2" cy="583"/>
              </a:xfrm>
              <a:custGeom>
                <a:avLst/>
                <a:gdLst>
                  <a:gd name="T0" fmla="+- 0 8622 8039"/>
                  <a:gd name="T1" fmla="*/ 8622 h 583"/>
                  <a:gd name="T2" fmla="+- 0 8039 8039"/>
                  <a:gd name="T3" fmla="*/ 8039 h 583"/>
                </a:gdLst>
                <a:ahLst/>
                <a:cxnLst>
                  <a:cxn ang="0">
                    <a:pos x="0" y="T1"/>
                  </a:cxn>
                  <a:cxn ang="0">
                    <a:pos x="0" y="T3"/>
                  </a:cxn>
                </a:cxnLst>
                <a:rect l="0" t="0" r="r" b="b"/>
                <a:pathLst>
                  <a:path h="583">
                    <a:moveTo>
                      <a:pt x="0" y="583"/>
                    </a:moveTo>
                    <a:lnTo>
                      <a:pt x="0" y="0"/>
                    </a:lnTo>
                  </a:path>
                </a:pathLst>
              </a:custGeom>
              <a:noFill/>
              <a:ln w="13970">
                <a:solidFill>
                  <a:srgbClr val="937AB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grpSp>
        <p:grpSp>
          <p:nvGrpSpPr>
            <p:cNvPr id="121" name="Group 232"/>
            <p:cNvGrpSpPr>
              <a:grpSpLocks/>
            </p:cNvGrpSpPr>
            <p:nvPr/>
          </p:nvGrpSpPr>
          <p:grpSpPr bwMode="auto">
            <a:xfrm>
              <a:off x="2322" y="8633"/>
              <a:ext cx="616" cy="2"/>
              <a:chOff x="2322" y="8633"/>
              <a:chExt cx="616" cy="2"/>
            </a:xfrm>
          </p:grpSpPr>
          <p:sp>
            <p:nvSpPr>
              <p:cNvPr id="153" name="Freeform 233"/>
              <p:cNvSpPr>
                <a:spLocks/>
              </p:cNvSpPr>
              <p:nvPr/>
            </p:nvSpPr>
            <p:spPr bwMode="auto">
              <a:xfrm>
                <a:off x="2322" y="8633"/>
                <a:ext cx="616" cy="2"/>
              </a:xfrm>
              <a:custGeom>
                <a:avLst/>
                <a:gdLst>
                  <a:gd name="T0" fmla="+- 0 2322 2322"/>
                  <a:gd name="T1" fmla="*/ T0 w 616"/>
                  <a:gd name="T2" fmla="+- 0 2938 2322"/>
                  <a:gd name="T3" fmla="*/ T2 w 616"/>
                </a:gdLst>
                <a:ahLst/>
                <a:cxnLst>
                  <a:cxn ang="0">
                    <a:pos x="T1" y="0"/>
                  </a:cxn>
                  <a:cxn ang="0">
                    <a:pos x="T3" y="0"/>
                  </a:cxn>
                </a:cxnLst>
                <a:rect l="0" t="0" r="r" b="b"/>
                <a:pathLst>
                  <a:path w="616">
                    <a:moveTo>
                      <a:pt x="0" y="0"/>
                    </a:moveTo>
                    <a:lnTo>
                      <a:pt x="616" y="0"/>
                    </a:lnTo>
                  </a:path>
                </a:pathLst>
              </a:custGeom>
              <a:noFill/>
              <a:ln w="13970">
                <a:solidFill>
                  <a:srgbClr val="937AB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grpSp>
        <p:grpSp>
          <p:nvGrpSpPr>
            <p:cNvPr id="122" name="Group 234"/>
            <p:cNvGrpSpPr>
              <a:grpSpLocks/>
            </p:cNvGrpSpPr>
            <p:nvPr/>
          </p:nvGrpSpPr>
          <p:grpSpPr bwMode="auto">
            <a:xfrm>
              <a:off x="1992" y="2666"/>
              <a:ext cx="12342" cy="6307"/>
              <a:chOff x="1992" y="2666"/>
              <a:chExt cx="12342" cy="6307"/>
            </a:xfrm>
          </p:grpSpPr>
          <p:sp>
            <p:nvSpPr>
              <p:cNvPr id="152" name="Freeform 235"/>
              <p:cNvSpPr>
                <a:spLocks/>
              </p:cNvSpPr>
              <p:nvPr/>
            </p:nvSpPr>
            <p:spPr bwMode="auto">
              <a:xfrm>
                <a:off x="1992" y="2666"/>
                <a:ext cx="12342" cy="6307"/>
              </a:xfrm>
              <a:custGeom>
                <a:avLst/>
                <a:gdLst>
                  <a:gd name="T0" fmla="+- 0 1992 1992"/>
                  <a:gd name="T1" fmla="*/ T0 w 12342"/>
                  <a:gd name="T2" fmla="+- 0 8973 2666"/>
                  <a:gd name="T3" fmla="*/ 8973 h 6307"/>
                  <a:gd name="T4" fmla="+- 0 14333 1992"/>
                  <a:gd name="T5" fmla="*/ T4 w 12342"/>
                  <a:gd name="T6" fmla="+- 0 8973 2666"/>
                  <a:gd name="T7" fmla="*/ 8973 h 6307"/>
                  <a:gd name="T8" fmla="+- 0 14333 1992"/>
                  <a:gd name="T9" fmla="*/ T8 w 12342"/>
                  <a:gd name="T10" fmla="+- 0 2666 2666"/>
                  <a:gd name="T11" fmla="*/ 2666 h 6307"/>
                  <a:gd name="T12" fmla="+- 0 1992 1992"/>
                  <a:gd name="T13" fmla="*/ T12 w 12342"/>
                  <a:gd name="T14" fmla="+- 0 2666 2666"/>
                  <a:gd name="T15" fmla="*/ 2666 h 6307"/>
                  <a:gd name="T16" fmla="+- 0 1992 1992"/>
                  <a:gd name="T17" fmla="*/ T16 w 12342"/>
                  <a:gd name="T18" fmla="+- 0 8973 2666"/>
                  <a:gd name="T19" fmla="*/ 8973 h 6307"/>
                </a:gdLst>
                <a:ahLst/>
                <a:cxnLst>
                  <a:cxn ang="0">
                    <a:pos x="T1" y="T3"/>
                  </a:cxn>
                  <a:cxn ang="0">
                    <a:pos x="T5" y="T7"/>
                  </a:cxn>
                  <a:cxn ang="0">
                    <a:pos x="T9" y="T11"/>
                  </a:cxn>
                  <a:cxn ang="0">
                    <a:pos x="T13" y="T15"/>
                  </a:cxn>
                  <a:cxn ang="0">
                    <a:pos x="T17" y="T19"/>
                  </a:cxn>
                </a:cxnLst>
                <a:rect l="0" t="0" r="r" b="b"/>
                <a:pathLst>
                  <a:path w="12342" h="6307">
                    <a:moveTo>
                      <a:pt x="0" y="6307"/>
                    </a:moveTo>
                    <a:lnTo>
                      <a:pt x="12341" y="6307"/>
                    </a:lnTo>
                    <a:lnTo>
                      <a:pt x="12341" y="0"/>
                    </a:lnTo>
                    <a:lnTo>
                      <a:pt x="0" y="0"/>
                    </a:lnTo>
                    <a:lnTo>
                      <a:pt x="0" y="6307"/>
                    </a:lnTo>
                    <a:close/>
                  </a:path>
                </a:pathLst>
              </a:custGeom>
              <a:noFill/>
              <a:ln w="25400">
                <a:solidFill>
                  <a:srgbClr val="55327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grpSp>
        <p:grpSp>
          <p:nvGrpSpPr>
            <p:cNvPr id="123" name="Group 236"/>
            <p:cNvGrpSpPr>
              <a:grpSpLocks/>
            </p:cNvGrpSpPr>
            <p:nvPr/>
          </p:nvGrpSpPr>
          <p:grpSpPr bwMode="auto">
            <a:xfrm>
              <a:off x="5517" y="4971"/>
              <a:ext cx="629" cy="708"/>
              <a:chOff x="5517" y="4971"/>
              <a:chExt cx="629" cy="708"/>
            </a:xfrm>
          </p:grpSpPr>
          <p:sp>
            <p:nvSpPr>
              <p:cNvPr id="148" name="Freeform 237"/>
              <p:cNvSpPr>
                <a:spLocks/>
              </p:cNvSpPr>
              <p:nvPr/>
            </p:nvSpPr>
            <p:spPr bwMode="auto">
              <a:xfrm>
                <a:off x="5517" y="4971"/>
                <a:ext cx="629" cy="708"/>
              </a:xfrm>
              <a:custGeom>
                <a:avLst/>
                <a:gdLst>
                  <a:gd name="T0" fmla="+- 0 5585 5517"/>
                  <a:gd name="T1" fmla="*/ T0 w 629"/>
                  <a:gd name="T2" fmla="+- 0 5359 4971"/>
                  <a:gd name="T3" fmla="*/ 5359 h 708"/>
                  <a:gd name="T4" fmla="+- 0 5636 5517"/>
                  <a:gd name="T5" fmla="*/ T4 w 629"/>
                  <a:gd name="T6" fmla="+- 0 5460 4971"/>
                  <a:gd name="T7" fmla="*/ 5460 h 708"/>
                  <a:gd name="T8" fmla="+- 0 5683 5517"/>
                  <a:gd name="T9" fmla="*/ T8 w 629"/>
                  <a:gd name="T10" fmla="+- 0 5499 4971"/>
                  <a:gd name="T11" fmla="*/ 5499 h 708"/>
                  <a:gd name="T12" fmla="+- 0 5736 5517"/>
                  <a:gd name="T13" fmla="*/ T12 w 629"/>
                  <a:gd name="T14" fmla="+- 0 5528 4971"/>
                  <a:gd name="T15" fmla="*/ 5528 h 708"/>
                  <a:gd name="T16" fmla="+- 0 5807 5517"/>
                  <a:gd name="T17" fmla="*/ T16 w 629"/>
                  <a:gd name="T18" fmla="+- 0 5553 4971"/>
                  <a:gd name="T19" fmla="*/ 5553 h 708"/>
                  <a:gd name="T20" fmla="+- 0 5879 5517"/>
                  <a:gd name="T21" fmla="*/ T20 w 629"/>
                  <a:gd name="T22" fmla="+- 0 5570 4971"/>
                  <a:gd name="T23" fmla="*/ 5570 h 708"/>
                  <a:gd name="T24" fmla="+- 0 5881 5517"/>
                  <a:gd name="T25" fmla="*/ T24 w 629"/>
                  <a:gd name="T26" fmla="+- 0 5658 4971"/>
                  <a:gd name="T27" fmla="*/ 5658 h 708"/>
                  <a:gd name="T28" fmla="+- 0 5884 5517"/>
                  <a:gd name="T29" fmla="*/ T28 w 629"/>
                  <a:gd name="T30" fmla="+- 0 5670 4971"/>
                  <a:gd name="T31" fmla="*/ 5670 h 708"/>
                  <a:gd name="T32" fmla="+- 0 5889 5517"/>
                  <a:gd name="T33" fmla="*/ T32 w 629"/>
                  <a:gd name="T34" fmla="+- 0 5677 4971"/>
                  <a:gd name="T35" fmla="*/ 5677 h 708"/>
                  <a:gd name="T36" fmla="+- 0 5896 5517"/>
                  <a:gd name="T37" fmla="*/ T36 w 629"/>
                  <a:gd name="T38" fmla="+- 0 5678 4971"/>
                  <a:gd name="T39" fmla="*/ 5678 h 708"/>
                  <a:gd name="T40" fmla="+- 0 5905 5517"/>
                  <a:gd name="T41" fmla="*/ T40 w 629"/>
                  <a:gd name="T42" fmla="+- 0 5674 4971"/>
                  <a:gd name="T43" fmla="*/ 5674 h 708"/>
                  <a:gd name="T44" fmla="+- 0 6136 5517"/>
                  <a:gd name="T45" fmla="*/ T44 w 629"/>
                  <a:gd name="T46" fmla="+- 0 5499 4971"/>
                  <a:gd name="T47" fmla="*/ 5499 h 708"/>
                  <a:gd name="T48" fmla="+- 0 6144 5517"/>
                  <a:gd name="T49" fmla="*/ T48 w 629"/>
                  <a:gd name="T50" fmla="+- 0 5491 4971"/>
                  <a:gd name="T51" fmla="*/ 5491 h 708"/>
                  <a:gd name="T52" fmla="+- 0 6146 5517"/>
                  <a:gd name="T53" fmla="*/ T52 w 629"/>
                  <a:gd name="T54" fmla="+- 0 5482 4971"/>
                  <a:gd name="T55" fmla="*/ 5482 h 708"/>
                  <a:gd name="T56" fmla="+- 0 6143 5517"/>
                  <a:gd name="T57" fmla="*/ T56 w 629"/>
                  <a:gd name="T58" fmla="+- 0 5473 4971"/>
                  <a:gd name="T59" fmla="*/ 5473 h 708"/>
                  <a:gd name="T60" fmla="+- 0 6136 5517"/>
                  <a:gd name="T61" fmla="*/ T60 w 629"/>
                  <a:gd name="T62" fmla="+- 0 5465 4971"/>
                  <a:gd name="T63" fmla="*/ 5465 h 708"/>
                  <a:gd name="T64" fmla="+- 0 6085 5517"/>
                  <a:gd name="T65" fmla="*/ T64 w 629"/>
                  <a:gd name="T66" fmla="+- 0 5430 4971"/>
                  <a:gd name="T67" fmla="*/ 5430 h 708"/>
                  <a:gd name="T68" fmla="+- 0 5752 5517"/>
                  <a:gd name="T69" fmla="*/ T68 w 629"/>
                  <a:gd name="T70" fmla="+- 0 5430 4971"/>
                  <a:gd name="T71" fmla="*/ 5430 h 708"/>
                  <a:gd name="T72" fmla="+- 0 5705 5517"/>
                  <a:gd name="T73" fmla="*/ T72 w 629"/>
                  <a:gd name="T74" fmla="+- 0 5428 4971"/>
                  <a:gd name="T75" fmla="*/ 5428 h 708"/>
                  <a:gd name="T76" fmla="+- 0 5660 5517"/>
                  <a:gd name="T77" fmla="*/ T76 w 629"/>
                  <a:gd name="T78" fmla="+- 0 5418 4971"/>
                  <a:gd name="T79" fmla="*/ 5418 h 708"/>
                  <a:gd name="T80" fmla="+- 0 5619 5517"/>
                  <a:gd name="T81" fmla="*/ T80 w 629"/>
                  <a:gd name="T82" fmla="+- 0 5396 4971"/>
                  <a:gd name="T83" fmla="*/ 5396 h 708"/>
                  <a:gd name="T84" fmla="+- 0 5585 5517"/>
                  <a:gd name="T85" fmla="*/ T84 w 629"/>
                  <a:gd name="T86" fmla="+- 0 5359 4971"/>
                  <a:gd name="T87" fmla="*/ 5359 h 70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Lst>
                <a:rect l="0" t="0" r="r" b="b"/>
                <a:pathLst>
                  <a:path w="629" h="708">
                    <a:moveTo>
                      <a:pt x="68" y="388"/>
                    </a:moveTo>
                    <a:lnTo>
                      <a:pt x="119" y="489"/>
                    </a:lnTo>
                    <a:lnTo>
                      <a:pt x="166" y="528"/>
                    </a:lnTo>
                    <a:lnTo>
                      <a:pt x="219" y="557"/>
                    </a:lnTo>
                    <a:lnTo>
                      <a:pt x="290" y="582"/>
                    </a:lnTo>
                    <a:lnTo>
                      <a:pt x="362" y="599"/>
                    </a:lnTo>
                    <a:lnTo>
                      <a:pt x="364" y="687"/>
                    </a:lnTo>
                    <a:lnTo>
                      <a:pt x="367" y="699"/>
                    </a:lnTo>
                    <a:lnTo>
                      <a:pt x="372" y="706"/>
                    </a:lnTo>
                    <a:lnTo>
                      <a:pt x="379" y="707"/>
                    </a:lnTo>
                    <a:lnTo>
                      <a:pt x="388" y="703"/>
                    </a:lnTo>
                    <a:lnTo>
                      <a:pt x="619" y="528"/>
                    </a:lnTo>
                    <a:lnTo>
                      <a:pt x="627" y="520"/>
                    </a:lnTo>
                    <a:lnTo>
                      <a:pt x="629" y="511"/>
                    </a:lnTo>
                    <a:lnTo>
                      <a:pt x="626" y="502"/>
                    </a:lnTo>
                    <a:lnTo>
                      <a:pt x="619" y="494"/>
                    </a:lnTo>
                    <a:lnTo>
                      <a:pt x="568" y="459"/>
                    </a:lnTo>
                    <a:lnTo>
                      <a:pt x="235" y="459"/>
                    </a:lnTo>
                    <a:lnTo>
                      <a:pt x="188" y="457"/>
                    </a:lnTo>
                    <a:lnTo>
                      <a:pt x="143" y="447"/>
                    </a:lnTo>
                    <a:lnTo>
                      <a:pt x="102" y="425"/>
                    </a:lnTo>
                    <a:lnTo>
                      <a:pt x="68" y="3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149" name="Freeform 238"/>
              <p:cNvSpPr>
                <a:spLocks/>
              </p:cNvSpPr>
              <p:nvPr/>
            </p:nvSpPr>
            <p:spPr bwMode="auto">
              <a:xfrm>
                <a:off x="5517" y="4971"/>
                <a:ext cx="629" cy="708"/>
              </a:xfrm>
              <a:custGeom>
                <a:avLst/>
                <a:gdLst>
                  <a:gd name="T0" fmla="+- 0 5887 5517"/>
                  <a:gd name="T1" fmla="*/ T0 w 629"/>
                  <a:gd name="T2" fmla="+- 0 5297 4971"/>
                  <a:gd name="T3" fmla="*/ 5297 h 708"/>
                  <a:gd name="T4" fmla="+- 0 5879 5517"/>
                  <a:gd name="T5" fmla="*/ T4 w 629"/>
                  <a:gd name="T6" fmla="+- 0 5299 4971"/>
                  <a:gd name="T7" fmla="*/ 5299 h 708"/>
                  <a:gd name="T8" fmla="+- 0 5874 5517"/>
                  <a:gd name="T9" fmla="*/ T8 w 629"/>
                  <a:gd name="T10" fmla="+- 0 5306 4971"/>
                  <a:gd name="T11" fmla="*/ 5306 h 708"/>
                  <a:gd name="T12" fmla="+- 0 5873 5517"/>
                  <a:gd name="T13" fmla="*/ T12 w 629"/>
                  <a:gd name="T14" fmla="+- 0 5318 4971"/>
                  <a:gd name="T15" fmla="*/ 5318 h 708"/>
                  <a:gd name="T16" fmla="+- 0 5875 5517"/>
                  <a:gd name="T17" fmla="*/ T16 w 629"/>
                  <a:gd name="T18" fmla="+- 0 5407 4971"/>
                  <a:gd name="T19" fmla="*/ 5407 h 708"/>
                  <a:gd name="T20" fmla="+- 0 5845 5517"/>
                  <a:gd name="T21" fmla="*/ T20 w 629"/>
                  <a:gd name="T22" fmla="+- 0 5416 4971"/>
                  <a:gd name="T23" fmla="*/ 5416 h 708"/>
                  <a:gd name="T24" fmla="+- 0 5813 5517"/>
                  <a:gd name="T25" fmla="*/ T24 w 629"/>
                  <a:gd name="T26" fmla="+- 0 5423 4971"/>
                  <a:gd name="T27" fmla="*/ 5423 h 708"/>
                  <a:gd name="T28" fmla="+- 0 5782 5517"/>
                  <a:gd name="T29" fmla="*/ T28 w 629"/>
                  <a:gd name="T30" fmla="+- 0 5428 4971"/>
                  <a:gd name="T31" fmla="*/ 5428 h 708"/>
                  <a:gd name="T32" fmla="+- 0 5752 5517"/>
                  <a:gd name="T33" fmla="*/ T32 w 629"/>
                  <a:gd name="T34" fmla="+- 0 5430 4971"/>
                  <a:gd name="T35" fmla="*/ 5430 h 708"/>
                  <a:gd name="T36" fmla="+- 0 6085 5517"/>
                  <a:gd name="T37" fmla="*/ T36 w 629"/>
                  <a:gd name="T38" fmla="+- 0 5430 4971"/>
                  <a:gd name="T39" fmla="*/ 5430 h 708"/>
                  <a:gd name="T40" fmla="+- 0 5896 5517"/>
                  <a:gd name="T41" fmla="*/ T40 w 629"/>
                  <a:gd name="T42" fmla="+- 0 5301 4971"/>
                  <a:gd name="T43" fmla="*/ 5301 h 708"/>
                  <a:gd name="T44" fmla="+- 0 5887 5517"/>
                  <a:gd name="T45" fmla="*/ T44 w 629"/>
                  <a:gd name="T46" fmla="+- 0 5297 4971"/>
                  <a:gd name="T47" fmla="*/ 5297 h 70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629" h="708">
                    <a:moveTo>
                      <a:pt x="370" y="326"/>
                    </a:moveTo>
                    <a:lnTo>
                      <a:pt x="362" y="328"/>
                    </a:lnTo>
                    <a:lnTo>
                      <a:pt x="357" y="335"/>
                    </a:lnTo>
                    <a:lnTo>
                      <a:pt x="356" y="347"/>
                    </a:lnTo>
                    <a:lnTo>
                      <a:pt x="358" y="436"/>
                    </a:lnTo>
                    <a:lnTo>
                      <a:pt x="328" y="445"/>
                    </a:lnTo>
                    <a:lnTo>
                      <a:pt x="296" y="452"/>
                    </a:lnTo>
                    <a:lnTo>
                      <a:pt x="265" y="457"/>
                    </a:lnTo>
                    <a:lnTo>
                      <a:pt x="235" y="459"/>
                    </a:lnTo>
                    <a:lnTo>
                      <a:pt x="568" y="459"/>
                    </a:lnTo>
                    <a:lnTo>
                      <a:pt x="379" y="330"/>
                    </a:lnTo>
                    <a:lnTo>
                      <a:pt x="370" y="3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150" name="Freeform 239"/>
              <p:cNvSpPr>
                <a:spLocks/>
              </p:cNvSpPr>
              <p:nvPr/>
            </p:nvSpPr>
            <p:spPr bwMode="auto">
              <a:xfrm>
                <a:off x="5517" y="4971"/>
                <a:ext cx="629" cy="708"/>
              </a:xfrm>
              <a:custGeom>
                <a:avLst/>
                <a:gdLst>
                  <a:gd name="T0" fmla="+- 0 5766 5517"/>
                  <a:gd name="T1" fmla="*/ T0 w 629"/>
                  <a:gd name="T2" fmla="+- 0 4971 4971"/>
                  <a:gd name="T3" fmla="*/ 4971 h 708"/>
                  <a:gd name="T4" fmla="+- 0 5757 5517"/>
                  <a:gd name="T5" fmla="*/ T4 w 629"/>
                  <a:gd name="T6" fmla="+- 0 4975 4971"/>
                  <a:gd name="T7" fmla="*/ 4975 h 708"/>
                  <a:gd name="T8" fmla="+- 0 5526 5517"/>
                  <a:gd name="T9" fmla="*/ T8 w 629"/>
                  <a:gd name="T10" fmla="+- 0 5150 4971"/>
                  <a:gd name="T11" fmla="*/ 5150 h 708"/>
                  <a:gd name="T12" fmla="+- 0 5519 5517"/>
                  <a:gd name="T13" fmla="*/ T12 w 629"/>
                  <a:gd name="T14" fmla="+- 0 5158 4971"/>
                  <a:gd name="T15" fmla="*/ 5158 h 708"/>
                  <a:gd name="T16" fmla="+- 0 5517 5517"/>
                  <a:gd name="T17" fmla="*/ T16 w 629"/>
                  <a:gd name="T18" fmla="+- 0 5167 4971"/>
                  <a:gd name="T19" fmla="*/ 5167 h 708"/>
                  <a:gd name="T20" fmla="+- 0 5519 5517"/>
                  <a:gd name="T21" fmla="*/ T20 w 629"/>
                  <a:gd name="T22" fmla="+- 0 5176 4971"/>
                  <a:gd name="T23" fmla="*/ 5176 h 708"/>
                  <a:gd name="T24" fmla="+- 0 5527 5517"/>
                  <a:gd name="T25" fmla="*/ T24 w 629"/>
                  <a:gd name="T26" fmla="+- 0 5184 4971"/>
                  <a:gd name="T27" fmla="*/ 5184 h 708"/>
                  <a:gd name="T28" fmla="+- 0 5767 5517"/>
                  <a:gd name="T29" fmla="*/ T28 w 629"/>
                  <a:gd name="T30" fmla="+- 0 5348 4971"/>
                  <a:gd name="T31" fmla="*/ 5348 h 708"/>
                  <a:gd name="T32" fmla="+- 0 5776 5517"/>
                  <a:gd name="T33" fmla="*/ T32 w 629"/>
                  <a:gd name="T34" fmla="+- 0 5352 4971"/>
                  <a:gd name="T35" fmla="*/ 5352 h 708"/>
                  <a:gd name="T36" fmla="+- 0 5783 5517"/>
                  <a:gd name="T37" fmla="*/ T36 w 629"/>
                  <a:gd name="T38" fmla="+- 0 5350 4971"/>
                  <a:gd name="T39" fmla="*/ 5350 h 708"/>
                  <a:gd name="T40" fmla="+- 0 5788 5517"/>
                  <a:gd name="T41" fmla="*/ T40 w 629"/>
                  <a:gd name="T42" fmla="+- 0 5343 4971"/>
                  <a:gd name="T43" fmla="*/ 5343 h 708"/>
                  <a:gd name="T44" fmla="+- 0 5790 5517"/>
                  <a:gd name="T45" fmla="*/ T44 w 629"/>
                  <a:gd name="T46" fmla="+- 0 5331 4971"/>
                  <a:gd name="T47" fmla="*/ 5331 h 708"/>
                  <a:gd name="T48" fmla="+- 0 5787 5517"/>
                  <a:gd name="T49" fmla="*/ T48 w 629"/>
                  <a:gd name="T50" fmla="+- 0 5242 4971"/>
                  <a:gd name="T51" fmla="*/ 5242 h 708"/>
                  <a:gd name="T52" fmla="+- 0 5818 5517"/>
                  <a:gd name="T53" fmla="*/ T52 w 629"/>
                  <a:gd name="T54" fmla="+- 0 5233 4971"/>
                  <a:gd name="T55" fmla="*/ 5233 h 708"/>
                  <a:gd name="T56" fmla="+- 0 5849 5517"/>
                  <a:gd name="T57" fmla="*/ T56 w 629"/>
                  <a:gd name="T58" fmla="+- 0 5226 4971"/>
                  <a:gd name="T59" fmla="*/ 5226 h 708"/>
                  <a:gd name="T60" fmla="+- 0 5880 5517"/>
                  <a:gd name="T61" fmla="*/ T60 w 629"/>
                  <a:gd name="T62" fmla="+- 0 5222 4971"/>
                  <a:gd name="T63" fmla="*/ 5222 h 708"/>
                  <a:gd name="T64" fmla="+- 0 5911 5517"/>
                  <a:gd name="T65" fmla="*/ T64 w 629"/>
                  <a:gd name="T66" fmla="+- 0 5219 4971"/>
                  <a:gd name="T67" fmla="*/ 5219 h 708"/>
                  <a:gd name="T68" fmla="+- 0 6048 5517"/>
                  <a:gd name="T69" fmla="*/ T68 w 629"/>
                  <a:gd name="T70" fmla="+- 0 5219 4971"/>
                  <a:gd name="T71" fmla="*/ 5219 h 708"/>
                  <a:gd name="T72" fmla="+- 0 6027 5517"/>
                  <a:gd name="T73" fmla="*/ T72 w 629"/>
                  <a:gd name="T74" fmla="+- 0 5189 4971"/>
                  <a:gd name="T75" fmla="*/ 5189 h 708"/>
                  <a:gd name="T76" fmla="+- 0 5980 5517"/>
                  <a:gd name="T77" fmla="*/ T76 w 629"/>
                  <a:gd name="T78" fmla="+- 0 5150 4971"/>
                  <a:gd name="T79" fmla="*/ 5150 h 708"/>
                  <a:gd name="T80" fmla="+- 0 5926 5517"/>
                  <a:gd name="T81" fmla="*/ T80 w 629"/>
                  <a:gd name="T82" fmla="+- 0 5121 4971"/>
                  <a:gd name="T83" fmla="*/ 5121 h 708"/>
                  <a:gd name="T84" fmla="+- 0 5856 5517"/>
                  <a:gd name="T85" fmla="*/ T84 w 629"/>
                  <a:gd name="T86" fmla="+- 0 5096 4971"/>
                  <a:gd name="T87" fmla="*/ 5096 h 708"/>
                  <a:gd name="T88" fmla="+- 0 5783 5517"/>
                  <a:gd name="T89" fmla="*/ T88 w 629"/>
                  <a:gd name="T90" fmla="+- 0 5079 4971"/>
                  <a:gd name="T91" fmla="*/ 5079 h 708"/>
                  <a:gd name="T92" fmla="+- 0 5781 5517"/>
                  <a:gd name="T93" fmla="*/ T92 w 629"/>
                  <a:gd name="T94" fmla="+- 0 4991 4971"/>
                  <a:gd name="T95" fmla="*/ 4991 h 708"/>
                  <a:gd name="T96" fmla="+- 0 5779 5517"/>
                  <a:gd name="T97" fmla="*/ T96 w 629"/>
                  <a:gd name="T98" fmla="+- 0 4979 4971"/>
                  <a:gd name="T99" fmla="*/ 4979 h 708"/>
                  <a:gd name="T100" fmla="+- 0 5774 5517"/>
                  <a:gd name="T101" fmla="*/ T100 w 629"/>
                  <a:gd name="T102" fmla="+- 0 4972 4971"/>
                  <a:gd name="T103" fmla="*/ 4972 h 708"/>
                  <a:gd name="T104" fmla="+- 0 5766 5517"/>
                  <a:gd name="T105" fmla="*/ T104 w 629"/>
                  <a:gd name="T106" fmla="+- 0 4971 4971"/>
                  <a:gd name="T107" fmla="*/ 4971 h 70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Lst>
                <a:rect l="0" t="0" r="r" b="b"/>
                <a:pathLst>
                  <a:path w="629" h="708">
                    <a:moveTo>
                      <a:pt x="249" y="0"/>
                    </a:moveTo>
                    <a:lnTo>
                      <a:pt x="240" y="4"/>
                    </a:lnTo>
                    <a:lnTo>
                      <a:pt x="9" y="179"/>
                    </a:lnTo>
                    <a:lnTo>
                      <a:pt x="2" y="187"/>
                    </a:lnTo>
                    <a:lnTo>
                      <a:pt x="0" y="196"/>
                    </a:lnTo>
                    <a:lnTo>
                      <a:pt x="2" y="205"/>
                    </a:lnTo>
                    <a:lnTo>
                      <a:pt x="10" y="213"/>
                    </a:lnTo>
                    <a:lnTo>
                      <a:pt x="250" y="377"/>
                    </a:lnTo>
                    <a:lnTo>
                      <a:pt x="259" y="381"/>
                    </a:lnTo>
                    <a:lnTo>
                      <a:pt x="266" y="379"/>
                    </a:lnTo>
                    <a:lnTo>
                      <a:pt x="271" y="372"/>
                    </a:lnTo>
                    <a:lnTo>
                      <a:pt x="273" y="360"/>
                    </a:lnTo>
                    <a:lnTo>
                      <a:pt x="270" y="271"/>
                    </a:lnTo>
                    <a:lnTo>
                      <a:pt x="301" y="262"/>
                    </a:lnTo>
                    <a:lnTo>
                      <a:pt x="332" y="255"/>
                    </a:lnTo>
                    <a:lnTo>
                      <a:pt x="363" y="251"/>
                    </a:lnTo>
                    <a:lnTo>
                      <a:pt x="394" y="248"/>
                    </a:lnTo>
                    <a:lnTo>
                      <a:pt x="531" y="248"/>
                    </a:lnTo>
                    <a:lnTo>
                      <a:pt x="510" y="218"/>
                    </a:lnTo>
                    <a:lnTo>
                      <a:pt x="463" y="179"/>
                    </a:lnTo>
                    <a:lnTo>
                      <a:pt x="409" y="150"/>
                    </a:lnTo>
                    <a:lnTo>
                      <a:pt x="339" y="125"/>
                    </a:lnTo>
                    <a:lnTo>
                      <a:pt x="266" y="108"/>
                    </a:lnTo>
                    <a:lnTo>
                      <a:pt x="264" y="20"/>
                    </a:lnTo>
                    <a:lnTo>
                      <a:pt x="262" y="8"/>
                    </a:lnTo>
                    <a:lnTo>
                      <a:pt x="257" y="1"/>
                    </a:lnTo>
                    <a:lnTo>
                      <a:pt x="24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151" name="Freeform 240"/>
              <p:cNvSpPr>
                <a:spLocks/>
              </p:cNvSpPr>
              <p:nvPr/>
            </p:nvSpPr>
            <p:spPr bwMode="auto">
              <a:xfrm>
                <a:off x="5517" y="4971"/>
                <a:ext cx="629" cy="708"/>
              </a:xfrm>
              <a:custGeom>
                <a:avLst/>
                <a:gdLst>
                  <a:gd name="T0" fmla="+- 0 6048 5517"/>
                  <a:gd name="T1" fmla="*/ T0 w 629"/>
                  <a:gd name="T2" fmla="+- 0 5219 4971"/>
                  <a:gd name="T3" fmla="*/ 5219 h 708"/>
                  <a:gd name="T4" fmla="+- 0 5911 5517"/>
                  <a:gd name="T5" fmla="*/ T4 w 629"/>
                  <a:gd name="T6" fmla="+- 0 5219 4971"/>
                  <a:gd name="T7" fmla="*/ 5219 h 708"/>
                  <a:gd name="T8" fmla="+- 0 5958 5517"/>
                  <a:gd name="T9" fmla="*/ T8 w 629"/>
                  <a:gd name="T10" fmla="+- 0 5221 4971"/>
                  <a:gd name="T11" fmla="*/ 5221 h 708"/>
                  <a:gd name="T12" fmla="+- 0 6003 5517"/>
                  <a:gd name="T13" fmla="*/ T12 w 629"/>
                  <a:gd name="T14" fmla="+- 0 5231 4971"/>
                  <a:gd name="T15" fmla="*/ 5231 h 708"/>
                  <a:gd name="T16" fmla="+- 0 6043 5517"/>
                  <a:gd name="T17" fmla="*/ T16 w 629"/>
                  <a:gd name="T18" fmla="+- 0 5253 4971"/>
                  <a:gd name="T19" fmla="*/ 5253 h 708"/>
                  <a:gd name="T20" fmla="+- 0 6078 5517"/>
                  <a:gd name="T21" fmla="*/ T20 w 629"/>
                  <a:gd name="T22" fmla="+- 0 5290 4971"/>
                  <a:gd name="T23" fmla="*/ 5290 h 708"/>
                  <a:gd name="T24" fmla="+- 0 6061 5517"/>
                  <a:gd name="T25" fmla="*/ T24 w 629"/>
                  <a:gd name="T26" fmla="+- 0 5236 4971"/>
                  <a:gd name="T27" fmla="*/ 5236 h 708"/>
                  <a:gd name="T28" fmla="+- 0 6048 5517"/>
                  <a:gd name="T29" fmla="*/ T28 w 629"/>
                  <a:gd name="T30" fmla="+- 0 5219 4971"/>
                  <a:gd name="T31" fmla="*/ 5219 h 708"/>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629" h="708">
                    <a:moveTo>
                      <a:pt x="531" y="248"/>
                    </a:moveTo>
                    <a:lnTo>
                      <a:pt x="394" y="248"/>
                    </a:lnTo>
                    <a:lnTo>
                      <a:pt x="441" y="250"/>
                    </a:lnTo>
                    <a:lnTo>
                      <a:pt x="486" y="260"/>
                    </a:lnTo>
                    <a:lnTo>
                      <a:pt x="526" y="282"/>
                    </a:lnTo>
                    <a:lnTo>
                      <a:pt x="561" y="319"/>
                    </a:lnTo>
                    <a:lnTo>
                      <a:pt x="544" y="265"/>
                    </a:lnTo>
                    <a:lnTo>
                      <a:pt x="531" y="2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grpSp>
        <p:grpSp>
          <p:nvGrpSpPr>
            <p:cNvPr id="124" name="Group 241"/>
            <p:cNvGrpSpPr>
              <a:grpSpLocks/>
            </p:cNvGrpSpPr>
            <p:nvPr/>
          </p:nvGrpSpPr>
          <p:grpSpPr bwMode="auto">
            <a:xfrm>
              <a:off x="7755" y="4971"/>
              <a:ext cx="629" cy="708"/>
              <a:chOff x="7755" y="4971"/>
              <a:chExt cx="629" cy="708"/>
            </a:xfrm>
          </p:grpSpPr>
          <p:sp>
            <p:nvSpPr>
              <p:cNvPr id="144" name="Freeform 242"/>
              <p:cNvSpPr>
                <a:spLocks/>
              </p:cNvSpPr>
              <p:nvPr/>
            </p:nvSpPr>
            <p:spPr bwMode="auto">
              <a:xfrm>
                <a:off x="7755" y="4971"/>
                <a:ext cx="629" cy="708"/>
              </a:xfrm>
              <a:custGeom>
                <a:avLst/>
                <a:gdLst>
                  <a:gd name="T0" fmla="+- 0 7823 7755"/>
                  <a:gd name="T1" fmla="*/ T0 w 629"/>
                  <a:gd name="T2" fmla="+- 0 5359 4971"/>
                  <a:gd name="T3" fmla="*/ 5359 h 708"/>
                  <a:gd name="T4" fmla="+- 0 7875 7755"/>
                  <a:gd name="T5" fmla="*/ T4 w 629"/>
                  <a:gd name="T6" fmla="+- 0 5460 4971"/>
                  <a:gd name="T7" fmla="*/ 5460 h 708"/>
                  <a:gd name="T8" fmla="+- 0 7921 7755"/>
                  <a:gd name="T9" fmla="*/ T8 w 629"/>
                  <a:gd name="T10" fmla="+- 0 5499 4971"/>
                  <a:gd name="T11" fmla="*/ 5499 h 708"/>
                  <a:gd name="T12" fmla="+- 0 7975 7755"/>
                  <a:gd name="T13" fmla="*/ T12 w 629"/>
                  <a:gd name="T14" fmla="+- 0 5528 4971"/>
                  <a:gd name="T15" fmla="*/ 5528 h 708"/>
                  <a:gd name="T16" fmla="+- 0 8045 7755"/>
                  <a:gd name="T17" fmla="*/ T16 w 629"/>
                  <a:gd name="T18" fmla="+- 0 5553 4971"/>
                  <a:gd name="T19" fmla="*/ 5553 h 708"/>
                  <a:gd name="T20" fmla="+- 0 8118 7755"/>
                  <a:gd name="T21" fmla="*/ T20 w 629"/>
                  <a:gd name="T22" fmla="+- 0 5570 4971"/>
                  <a:gd name="T23" fmla="*/ 5570 h 708"/>
                  <a:gd name="T24" fmla="+- 0 8120 7755"/>
                  <a:gd name="T25" fmla="*/ T24 w 629"/>
                  <a:gd name="T26" fmla="+- 0 5658 4971"/>
                  <a:gd name="T27" fmla="*/ 5658 h 708"/>
                  <a:gd name="T28" fmla="+- 0 8122 7755"/>
                  <a:gd name="T29" fmla="*/ T28 w 629"/>
                  <a:gd name="T30" fmla="+- 0 5670 4971"/>
                  <a:gd name="T31" fmla="*/ 5670 h 708"/>
                  <a:gd name="T32" fmla="+- 0 8127 7755"/>
                  <a:gd name="T33" fmla="*/ T32 w 629"/>
                  <a:gd name="T34" fmla="+- 0 5677 4971"/>
                  <a:gd name="T35" fmla="*/ 5677 h 708"/>
                  <a:gd name="T36" fmla="+- 0 8135 7755"/>
                  <a:gd name="T37" fmla="*/ T36 w 629"/>
                  <a:gd name="T38" fmla="+- 0 5678 4971"/>
                  <a:gd name="T39" fmla="*/ 5678 h 708"/>
                  <a:gd name="T40" fmla="+- 0 8144 7755"/>
                  <a:gd name="T41" fmla="*/ T40 w 629"/>
                  <a:gd name="T42" fmla="+- 0 5674 4971"/>
                  <a:gd name="T43" fmla="*/ 5674 h 708"/>
                  <a:gd name="T44" fmla="+- 0 8375 7755"/>
                  <a:gd name="T45" fmla="*/ T44 w 629"/>
                  <a:gd name="T46" fmla="+- 0 5499 4971"/>
                  <a:gd name="T47" fmla="*/ 5499 h 708"/>
                  <a:gd name="T48" fmla="+- 0 8382 7755"/>
                  <a:gd name="T49" fmla="*/ T48 w 629"/>
                  <a:gd name="T50" fmla="+- 0 5491 4971"/>
                  <a:gd name="T51" fmla="*/ 5491 h 708"/>
                  <a:gd name="T52" fmla="+- 0 8384 7755"/>
                  <a:gd name="T53" fmla="*/ T52 w 629"/>
                  <a:gd name="T54" fmla="+- 0 5482 4971"/>
                  <a:gd name="T55" fmla="*/ 5482 h 708"/>
                  <a:gd name="T56" fmla="+- 0 8382 7755"/>
                  <a:gd name="T57" fmla="*/ T56 w 629"/>
                  <a:gd name="T58" fmla="+- 0 5473 4971"/>
                  <a:gd name="T59" fmla="*/ 5473 h 708"/>
                  <a:gd name="T60" fmla="+- 0 8374 7755"/>
                  <a:gd name="T61" fmla="*/ T60 w 629"/>
                  <a:gd name="T62" fmla="+- 0 5465 4971"/>
                  <a:gd name="T63" fmla="*/ 5465 h 708"/>
                  <a:gd name="T64" fmla="+- 0 8323 7755"/>
                  <a:gd name="T65" fmla="*/ T64 w 629"/>
                  <a:gd name="T66" fmla="+- 0 5430 4971"/>
                  <a:gd name="T67" fmla="*/ 5430 h 708"/>
                  <a:gd name="T68" fmla="+- 0 7990 7755"/>
                  <a:gd name="T69" fmla="*/ T68 w 629"/>
                  <a:gd name="T70" fmla="+- 0 5430 4971"/>
                  <a:gd name="T71" fmla="*/ 5430 h 708"/>
                  <a:gd name="T72" fmla="+- 0 7943 7755"/>
                  <a:gd name="T73" fmla="*/ T72 w 629"/>
                  <a:gd name="T74" fmla="+- 0 5428 4971"/>
                  <a:gd name="T75" fmla="*/ 5428 h 708"/>
                  <a:gd name="T76" fmla="+- 0 7898 7755"/>
                  <a:gd name="T77" fmla="*/ T76 w 629"/>
                  <a:gd name="T78" fmla="+- 0 5418 4971"/>
                  <a:gd name="T79" fmla="*/ 5418 h 708"/>
                  <a:gd name="T80" fmla="+- 0 7858 7755"/>
                  <a:gd name="T81" fmla="*/ T80 w 629"/>
                  <a:gd name="T82" fmla="+- 0 5396 4971"/>
                  <a:gd name="T83" fmla="*/ 5396 h 708"/>
                  <a:gd name="T84" fmla="+- 0 7823 7755"/>
                  <a:gd name="T85" fmla="*/ T84 w 629"/>
                  <a:gd name="T86" fmla="+- 0 5359 4971"/>
                  <a:gd name="T87" fmla="*/ 5359 h 70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Lst>
                <a:rect l="0" t="0" r="r" b="b"/>
                <a:pathLst>
                  <a:path w="629" h="708">
                    <a:moveTo>
                      <a:pt x="68" y="388"/>
                    </a:moveTo>
                    <a:lnTo>
                      <a:pt x="120" y="489"/>
                    </a:lnTo>
                    <a:lnTo>
                      <a:pt x="166" y="528"/>
                    </a:lnTo>
                    <a:lnTo>
                      <a:pt x="220" y="557"/>
                    </a:lnTo>
                    <a:lnTo>
                      <a:pt x="290" y="582"/>
                    </a:lnTo>
                    <a:lnTo>
                      <a:pt x="363" y="599"/>
                    </a:lnTo>
                    <a:lnTo>
                      <a:pt x="365" y="687"/>
                    </a:lnTo>
                    <a:lnTo>
                      <a:pt x="367" y="699"/>
                    </a:lnTo>
                    <a:lnTo>
                      <a:pt x="372" y="706"/>
                    </a:lnTo>
                    <a:lnTo>
                      <a:pt x="380" y="707"/>
                    </a:lnTo>
                    <a:lnTo>
                      <a:pt x="389" y="703"/>
                    </a:lnTo>
                    <a:lnTo>
                      <a:pt x="620" y="528"/>
                    </a:lnTo>
                    <a:lnTo>
                      <a:pt x="627" y="520"/>
                    </a:lnTo>
                    <a:lnTo>
                      <a:pt x="629" y="511"/>
                    </a:lnTo>
                    <a:lnTo>
                      <a:pt x="627" y="502"/>
                    </a:lnTo>
                    <a:lnTo>
                      <a:pt x="619" y="494"/>
                    </a:lnTo>
                    <a:lnTo>
                      <a:pt x="568" y="459"/>
                    </a:lnTo>
                    <a:lnTo>
                      <a:pt x="235" y="459"/>
                    </a:lnTo>
                    <a:lnTo>
                      <a:pt x="188" y="457"/>
                    </a:lnTo>
                    <a:lnTo>
                      <a:pt x="143" y="447"/>
                    </a:lnTo>
                    <a:lnTo>
                      <a:pt x="103" y="425"/>
                    </a:lnTo>
                    <a:lnTo>
                      <a:pt x="68" y="3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145" name="Freeform 243"/>
              <p:cNvSpPr>
                <a:spLocks/>
              </p:cNvSpPr>
              <p:nvPr/>
            </p:nvSpPr>
            <p:spPr bwMode="auto">
              <a:xfrm>
                <a:off x="7755" y="4971"/>
                <a:ext cx="629" cy="708"/>
              </a:xfrm>
              <a:custGeom>
                <a:avLst/>
                <a:gdLst>
                  <a:gd name="T0" fmla="+- 0 8125 7755"/>
                  <a:gd name="T1" fmla="*/ T0 w 629"/>
                  <a:gd name="T2" fmla="+- 0 5297 4971"/>
                  <a:gd name="T3" fmla="*/ 5297 h 708"/>
                  <a:gd name="T4" fmla="+- 0 8118 7755"/>
                  <a:gd name="T5" fmla="*/ T4 w 629"/>
                  <a:gd name="T6" fmla="+- 0 5299 4971"/>
                  <a:gd name="T7" fmla="*/ 5299 h 708"/>
                  <a:gd name="T8" fmla="+- 0 8113 7755"/>
                  <a:gd name="T9" fmla="*/ T8 w 629"/>
                  <a:gd name="T10" fmla="+- 0 5306 4971"/>
                  <a:gd name="T11" fmla="*/ 5306 h 708"/>
                  <a:gd name="T12" fmla="+- 0 8112 7755"/>
                  <a:gd name="T13" fmla="*/ T12 w 629"/>
                  <a:gd name="T14" fmla="+- 0 5318 4971"/>
                  <a:gd name="T15" fmla="*/ 5318 h 708"/>
                  <a:gd name="T16" fmla="+- 0 8114 7755"/>
                  <a:gd name="T17" fmla="*/ T16 w 629"/>
                  <a:gd name="T18" fmla="+- 0 5407 4971"/>
                  <a:gd name="T19" fmla="*/ 5407 h 708"/>
                  <a:gd name="T20" fmla="+- 0 8083 7755"/>
                  <a:gd name="T21" fmla="*/ T20 w 629"/>
                  <a:gd name="T22" fmla="+- 0 5416 4971"/>
                  <a:gd name="T23" fmla="*/ 5416 h 708"/>
                  <a:gd name="T24" fmla="+- 0 8052 7755"/>
                  <a:gd name="T25" fmla="*/ T24 w 629"/>
                  <a:gd name="T26" fmla="+- 0 5423 4971"/>
                  <a:gd name="T27" fmla="*/ 5423 h 708"/>
                  <a:gd name="T28" fmla="+- 0 8021 7755"/>
                  <a:gd name="T29" fmla="*/ T28 w 629"/>
                  <a:gd name="T30" fmla="+- 0 5428 4971"/>
                  <a:gd name="T31" fmla="*/ 5428 h 708"/>
                  <a:gd name="T32" fmla="+- 0 7990 7755"/>
                  <a:gd name="T33" fmla="*/ T32 w 629"/>
                  <a:gd name="T34" fmla="+- 0 5430 4971"/>
                  <a:gd name="T35" fmla="*/ 5430 h 708"/>
                  <a:gd name="T36" fmla="+- 0 8323 7755"/>
                  <a:gd name="T37" fmla="*/ T36 w 629"/>
                  <a:gd name="T38" fmla="+- 0 5430 4971"/>
                  <a:gd name="T39" fmla="*/ 5430 h 708"/>
                  <a:gd name="T40" fmla="+- 0 8135 7755"/>
                  <a:gd name="T41" fmla="*/ T40 w 629"/>
                  <a:gd name="T42" fmla="+- 0 5301 4971"/>
                  <a:gd name="T43" fmla="*/ 5301 h 708"/>
                  <a:gd name="T44" fmla="+- 0 8125 7755"/>
                  <a:gd name="T45" fmla="*/ T44 w 629"/>
                  <a:gd name="T46" fmla="+- 0 5297 4971"/>
                  <a:gd name="T47" fmla="*/ 5297 h 70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629" h="708">
                    <a:moveTo>
                      <a:pt x="370" y="326"/>
                    </a:moveTo>
                    <a:lnTo>
                      <a:pt x="363" y="328"/>
                    </a:lnTo>
                    <a:lnTo>
                      <a:pt x="358" y="335"/>
                    </a:lnTo>
                    <a:lnTo>
                      <a:pt x="357" y="347"/>
                    </a:lnTo>
                    <a:lnTo>
                      <a:pt x="359" y="436"/>
                    </a:lnTo>
                    <a:lnTo>
                      <a:pt x="328" y="445"/>
                    </a:lnTo>
                    <a:lnTo>
                      <a:pt x="297" y="452"/>
                    </a:lnTo>
                    <a:lnTo>
                      <a:pt x="266" y="457"/>
                    </a:lnTo>
                    <a:lnTo>
                      <a:pt x="235" y="459"/>
                    </a:lnTo>
                    <a:lnTo>
                      <a:pt x="568" y="459"/>
                    </a:lnTo>
                    <a:lnTo>
                      <a:pt x="380" y="330"/>
                    </a:lnTo>
                    <a:lnTo>
                      <a:pt x="370" y="3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146" name="Freeform 244"/>
              <p:cNvSpPr>
                <a:spLocks/>
              </p:cNvSpPr>
              <p:nvPr/>
            </p:nvSpPr>
            <p:spPr bwMode="auto">
              <a:xfrm>
                <a:off x="7755" y="4971"/>
                <a:ext cx="629" cy="708"/>
              </a:xfrm>
              <a:custGeom>
                <a:avLst/>
                <a:gdLst>
                  <a:gd name="T0" fmla="+- 0 8005 7755"/>
                  <a:gd name="T1" fmla="*/ T0 w 629"/>
                  <a:gd name="T2" fmla="+- 0 4971 4971"/>
                  <a:gd name="T3" fmla="*/ 4971 h 708"/>
                  <a:gd name="T4" fmla="+- 0 7996 7755"/>
                  <a:gd name="T5" fmla="*/ T4 w 629"/>
                  <a:gd name="T6" fmla="+- 0 4975 4971"/>
                  <a:gd name="T7" fmla="*/ 4975 h 708"/>
                  <a:gd name="T8" fmla="+- 0 7765 7755"/>
                  <a:gd name="T9" fmla="*/ T8 w 629"/>
                  <a:gd name="T10" fmla="+- 0 5150 4971"/>
                  <a:gd name="T11" fmla="*/ 5150 h 708"/>
                  <a:gd name="T12" fmla="+- 0 7758 7755"/>
                  <a:gd name="T13" fmla="*/ T12 w 629"/>
                  <a:gd name="T14" fmla="+- 0 5158 4971"/>
                  <a:gd name="T15" fmla="*/ 5158 h 708"/>
                  <a:gd name="T16" fmla="+- 0 7755 7755"/>
                  <a:gd name="T17" fmla="*/ T16 w 629"/>
                  <a:gd name="T18" fmla="+- 0 5167 4971"/>
                  <a:gd name="T19" fmla="*/ 5167 h 708"/>
                  <a:gd name="T20" fmla="+- 0 7758 7755"/>
                  <a:gd name="T21" fmla="*/ T20 w 629"/>
                  <a:gd name="T22" fmla="+- 0 5176 4971"/>
                  <a:gd name="T23" fmla="*/ 5176 h 708"/>
                  <a:gd name="T24" fmla="+- 0 7765 7755"/>
                  <a:gd name="T25" fmla="*/ T24 w 629"/>
                  <a:gd name="T26" fmla="+- 0 5184 4971"/>
                  <a:gd name="T27" fmla="*/ 5184 h 708"/>
                  <a:gd name="T28" fmla="+- 0 8005 7755"/>
                  <a:gd name="T29" fmla="*/ T28 w 629"/>
                  <a:gd name="T30" fmla="+- 0 5348 4971"/>
                  <a:gd name="T31" fmla="*/ 5348 h 708"/>
                  <a:gd name="T32" fmla="+- 0 8014 7755"/>
                  <a:gd name="T33" fmla="*/ T32 w 629"/>
                  <a:gd name="T34" fmla="+- 0 5352 4971"/>
                  <a:gd name="T35" fmla="*/ 5352 h 708"/>
                  <a:gd name="T36" fmla="+- 0 8022 7755"/>
                  <a:gd name="T37" fmla="*/ T36 w 629"/>
                  <a:gd name="T38" fmla="+- 0 5350 4971"/>
                  <a:gd name="T39" fmla="*/ 5350 h 708"/>
                  <a:gd name="T40" fmla="+- 0 8027 7755"/>
                  <a:gd name="T41" fmla="*/ T40 w 629"/>
                  <a:gd name="T42" fmla="+- 0 5343 4971"/>
                  <a:gd name="T43" fmla="*/ 5343 h 708"/>
                  <a:gd name="T44" fmla="+- 0 8028 7755"/>
                  <a:gd name="T45" fmla="*/ T44 w 629"/>
                  <a:gd name="T46" fmla="+- 0 5331 4971"/>
                  <a:gd name="T47" fmla="*/ 5331 h 708"/>
                  <a:gd name="T48" fmla="+- 0 8026 7755"/>
                  <a:gd name="T49" fmla="*/ T48 w 629"/>
                  <a:gd name="T50" fmla="+- 0 5242 4971"/>
                  <a:gd name="T51" fmla="*/ 5242 h 708"/>
                  <a:gd name="T52" fmla="+- 0 8056 7755"/>
                  <a:gd name="T53" fmla="*/ T52 w 629"/>
                  <a:gd name="T54" fmla="+- 0 5233 4971"/>
                  <a:gd name="T55" fmla="*/ 5233 h 708"/>
                  <a:gd name="T56" fmla="+- 0 8088 7755"/>
                  <a:gd name="T57" fmla="*/ T56 w 629"/>
                  <a:gd name="T58" fmla="+- 0 5226 4971"/>
                  <a:gd name="T59" fmla="*/ 5226 h 708"/>
                  <a:gd name="T60" fmla="+- 0 8119 7755"/>
                  <a:gd name="T61" fmla="*/ T60 w 629"/>
                  <a:gd name="T62" fmla="+- 0 5222 4971"/>
                  <a:gd name="T63" fmla="*/ 5222 h 708"/>
                  <a:gd name="T64" fmla="+- 0 8150 7755"/>
                  <a:gd name="T65" fmla="*/ T64 w 629"/>
                  <a:gd name="T66" fmla="+- 0 5219 4971"/>
                  <a:gd name="T67" fmla="*/ 5219 h 708"/>
                  <a:gd name="T68" fmla="+- 0 8287 7755"/>
                  <a:gd name="T69" fmla="*/ T68 w 629"/>
                  <a:gd name="T70" fmla="+- 0 5219 4971"/>
                  <a:gd name="T71" fmla="*/ 5219 h 708"/>
                  <a:gd name="T72" fmla="+- 0 8265 7755"/>
                  <a:gd name="T73" fmla="*/ T72 w 629"/>
                  <a:gd name="T74" fmla="+- 0 5189 4971"/>
                  <a:gd name="T75" fmla="*/ 5189 h 708"/>
                  <a:gd name="T76" fmla="+- 0 8219 7755"/>
                  <a:gd name="T77" fmla="*/ T76 w 629"/>
                  <a:gd name="T78" fmla="+- 0 5150 4971"/>
                  <a:gd name="T79" fmla="*/ 5150 h 708"/>
                  <a:gd name="T80" fmla="+- 0 8165 7755"/>
                  <a:gd name="T81" fmla="*/ T80 w 629"/>
                  <a:gd name="T82" fmla="+- 0 5121 4971"/>
                  <a:gd name="T83" fmla="*/ 5121 h 708"/>
                  <a:gd name="T84" fmla="+- 0 8094 7755"/>
                  <a:gd name="T85" fmla="*/ T84 w 629"/>
                  <a:gd name="T86" fmla="+- 0 5096 4971"/>
                  <a:gd name="T87" fmla="*/ 5096 h 708"/>
                  <a:gd name="T88" fmla="+- 0 8022 7755"/>
                  <a:gd name="T89" fmla="*/ T88 w 629"/>
                  <a:gd name="T90" fmla="+- 0 5079 4971"/>
                  <a:gd name="T91" fmla="*/ 5079 h 708"/>
                  <a:gd name="T92" fmla="+- 0 8020 7755"/>
                  <a:gd name="T93" fmla="*/ T92 w 629"/>
                  <a:gd name="T94" fmla="+- 0 4991 4971"/>
                  <a:gd name="T95" fmla="*/ 4991 h 708"/>
                  <a:gd name="T96" fmla="+- 0 8018 7755"/>
                  <a:gd name="T97" fmla="*/ T96 w 629"/>
                  <a:gd name="T98" fmla="+- 0 4979 4971"/>
                  <a:gd name="T99" fmla="*/ 4979 h 708"/>
                  <a:gd name="T100" fmla="+- 0 8012 7755"/>
                  <a:gd name="T101" fmla="*/ T100 w 629"/>
                  <a:gd name="T102" fmla="+- 0 4972 4971"/>
                  <a:gd name="T103" fmla="*/ 4972 h 708"/>
                  <a:gd name="T104" fmla="+- 0 8005 7755"/>
                  <a:gd name="T105" fmla="*/ T104 w 629"/>
                  <a:gd name="T106" fmla="+- 0 4971 4971"/>
                  <a:gd name="T107" fmla="*/ 4971 h 70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Lst>
                <a:rect l="0" t="0" r="r" b="b"/>
                <a:pathLst>
                  <a:path w="629" h="708">
                    <a:moveTo>
                      <a:pt x="250" y="0"/>
                    </a:moveTo>
                    <a:lnTo>
                      <a:pt x="241" y="4"/>
                    </a:lnTo>
                    <a:lnTo>
                      <a:pt x="10" y="179"/>
                    </a:lnTo>
                    <a:lnTo>
                      <a:pt x="3" y="187"/>
                    </a:lnTo>
                    <a:lnTo>
                      <a:pt x="0" y="196"/>
                    </a:lnTo>
                    <a:lnTo>
                      <a:pt x="3" y="205"/>
                    </a:lnTo>
                    <a:lnTo>
                      <a:pt x="10" y="213"/>
                    </a:lnTo>
                    <a:lnTo>
                      <a:pt x="250" y="377"/>
                    </a:lnTo>
                    <a:lnTo>
                      <a:pt x="259" y="381"/>
                    </a:lnTo>
                    <a:lnTo>
                      <a:pt x="267" y="379"/>
                    </a:lnTo>
                    <a:lnTo>
                      <a:pt x="272" y="372"/>
                    </a:lnTo>
                    <a:lnTo>
                      <a:pt x="273" y="360"/>
                    </a:lnTo>
                    <a:lnTo>
                      <a:pt x="271" y="271"/>
                    </a:lnTo>
                    <a:lnTo>
                      <a:pt x="301" y="262"/>
                    </a:lnTo>
                    <a:lnTo>
                      <a:pt x="333" y="255"/>
                    </a:lnTo>
                    <a:lnTo>
                      <a:pt x="364" y="251"/>
                    </a:lnTo>
                    <a:lnTo>
                      <a:pt x="395" y="248"/>
                    </a:lnTo>
                    <a:lnTo>
                      <a:pt x="532" y="248"/>
                    </a:lnTo>
                    <a:lnTo>
                      <a:pt x="510" y="218"/>
                    </a:lnTo>
                    <a:lnTo>
                      <a:pt x="464" y="179"/>
                    </a:lnTo>
                    <a:lnTo>
                      <a:pt x="410" y="150"/>
                    </a:lnTo>
                    <a:lnTo>
                      <a:pt x="339" y="125"/>
                    </a:lnTo>
                    <a:lnTo>
                      <a:pt x="267" y="108"/>
                    </a:lnTo>
                    <a:lnTo>
                      <a:pt x="265" y="20"/>
                    </a:lnTo>
                    <a:lnTo>
                      <a:pt x="263" y="8"/>
                    </a:lnTo>
                    <a:lnTo>
                      <a:pt x="257" y="1"/>
                    </a:lnTo>
                    <a:lnTo>
                      <a:pt x="25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147" name="Freeform 245"/>
              <p:cNvSpPr>
                <a:spLocks/>
              </p:cNvSpPr>
              <p:nvPr/>
            </p:nvSpPr>
            <p:spPr bwMode="auto">
              <a:xfrm>
                <a:off x="7755" y="4971"/>
                <a:ext cx="629" cy="708"/>
              </a:xfrm>
              <a:custGeom>
                <a:avLst/>
                <a:gdLst>
                  <a:gd name="T0" fmla="+- 0 8287 7755"/>
                  <a:gd name="T1" fmla="*/ T0 w 629"/>
                  <a:gd name="T2" fmla="+- 0 5219 4971"/>
                  <a:gd name="T3" fmla="*/ 5219 h 708"/>
                  <a:gd name="T4" fmla="+- 0 8150 7755"/>
                  <a:gd name="T5" fmla="*/ T4 w 629"/>
                  <a:gd name="T6" fmla="+- 0 5219 4971"/>
                  <a:gd name="T7" fmla="*/ 5219 h 708"/>
                  <a:gd name="T8" fmla="+- 0 8196 7755"/>
                  <a:gd name="T9" fmla="*/ T8 w 629"/>
                  <a:gd name="T10" fmla="+- 0 5221 4971"/>
                  <a:gd name="T11" fmla="*/ 5221 h 708"/>
                  <a:gd name="T12" fmla="+- 0 8241 7755"/>
                  <a:gd name="T13" fmla="*/ T12 w 629"/>
                  <a:gd name="T14" fmla="+- 0 5231 4971"/>
                  <a:gd name="T15" fmla="*/ 5231 h 708"/>
                  <a:gd name="T16" fmla="+- 0 8282 7755"/>
                  <a:gd name="T17" fmla="*/ T16 w 629"/>
                  <a:gd name="T18" fmla="+- 0 5253 4971"/>
                  <a:gd name="T19" fmla="*/ 5253 h 708"/>
                  <a:gd name="T20" fmla="+- 0 8316 7755"/>
                  <a:gd name="T21" fmla="*/ T20 w 629"/>
                  <a:gd name="T22" fmla="+- 0 5290 4971"/>
                  <a:gd name="T23" fmla="*/ 5290 h 708"/>
                  <a:gd name="T24" fmla="+- 0 8300 7755"/>
                  <a:gd name="T25" fmla="*/ T24 w 629"/>
                  <a:gd name="T26" fmla="+- 0 5236 4971"/>
                  <a:gd name="T27" fmla="*/ 5236 h 708"/>
                  <a:gd name="T28" fmla="+- 0 8287 7755"/>
                  <a:gd name="T29" fmla="*/ T28 w 629"/>
                  <a:gd name="T30" fmla="+- 0 5219 4971"/>
                  <a:gd name="T31" fmla="*/ 5219 h 708"/>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629" h="708">
                    <a:moveTo>
                      <a:pt x="532" y="248"/>
                    </a:moveTo>
                    <a:lnTo>
                      <a:pt x="395" y="248"/>
                    </a:lnTo>
                    <a:lnTo>
                      <a:pt x="441" y="250"/>
                    </a:lnTo>
                    <a:lnTo>
                      <a:pt x="486" y="260"/>
                    </a:lnTo>
                    <a:lnTo>
                      <a:pt x="527" y="282"/>
                    </a:lnTo>
                    <a:lnTo>
                      <a:pt x="561" y="319"/>
                    </a:lnTo>
                    <a:lnTo>
                      <a:pt x="545" y="265"/>
                    </a:lnTo>
                    <a:lnTo>
                      <a:pt x="532" y="2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grpSp>
        <p:grpSp>
          <p:nvGrpSpPr>
            <p:cNvPr id="125" name="Group 246"/>
            <p:cNvGrpSpPr>
              <a:grpSpLocks/>
            </p:cNvGrpSpPr>
            <p:nvPr/>
          </p:nvGrpSpPr>
          <p:grpSpPr bwMode="auto">
            <a:xfrm>
              <a:off x="9932" y="7683"/>
              <a:ext cx="629" cy="708"/>
              <a:chOff x="9932" y="7683"/>
              <a:chExt cx="629" cy="708"/>
            </a:xfrm>
          </p:grpSpPr>
          <p:sp>
            <p:nvSpPr>
              <p:cNvPr id="140" name="Freeform 247"/>
              <p:cNvSpPr>
                <a:spLocks/>
              </p:cNvSpPr>
              <p:nvPr/>
            </p:nvSpPr>
            <p:spPr bwMode="auto">
              <a:xfrm>
                <a:off x="9932" y="7683"/>
                <a:ext cx="629" cy="708"/>
              </a:xfrm>
              <a:custGeom>
                <a:avLst/>
                <a:gdLst>
                  <a:gd name="T0" fmla="+- 0 10000 9932"/>
                  <a:gd name="T1" fmla="*/ T0 w 629"/>
                  <a:gd name="T2" fmla="+- 0 8072 7683"/>
                  <a:gd name="T3" fmla="*/ 8072 h 708"/>
                  <a:gd name="T4" fmla="+- 0 10051 9932"/>
                  <a:gd name="T5" fmla="*/ T4 w 629"/>
                  <a:gd name="T6" fmla="+- 0 8173 7683"/>
                  <a:gd name="T7" fmla="*/ 8173 h 708"/>
                  <a:gd name="T8" fmla="+- 0 10098 9932"/>
                  <a:gd name="T9" fmla="*/ T8 w 629"/>
                  <a:gd name="T10" fmla="+- 0 8212 7683"/>
                  <a:gd name="T11" fmla="*/ 8212 h 708"/>
                  <a:gd name="T12" fmla="+- 0 10151 9932"/>
                  <a:gd name="T13" fmla="*/ T12 w 629"/>
                  <a:gd name="T14" fmla="+- 0 8241 7683"/>
                  <a:gd name="T15" fmla="*/ 8241 h 708"/>
                  <a:gd name="T16" fmla="+- 0 10222 9932"/>
                  <a:gd name="T17" fmla="*/ T16 w 629"/>
                  <a:gd name="T18" fmla="+- 0 8266 7683"/>
                  <a:gd name="T19" fmla="*/ 8266 h 708"/>
                  <a:gd name="T20" fmla="+- 0 10294 9932"/>
                  <a:gd name="T21" fmla="*/ T20 w 629"/>
                  <a:gd name="T22" fmla="+- 0 8282 7683"/>
                  <a:gd name="T23" fmla="*/ 8282 h 708"/>
                  <a:gd name="T24" fmla="+- 0 10296 9932"/>
                  <a:gd name="T25" fmla="*/ T24 w 629"/>
                  <a:gd name="T26" fmla="+- 0 8370 7683"/>
                  <a:gd name="T27" fmla="*/ 8370 h 708"/>
                  <a:gd name="T28" fmla="+- 0 10298 9932"/>
                  <a:gd name="T29" fmla="*/ T28 w 629"/>
                  <a:gd name="T30" fmla="+- 0 8382 7683"/>
                  <a:gd name="T31" fmla="*/ 8382 h 708"/>
                  <a:gd name="T32" fmla="+- 0 10304 9932"/>
                  <a:gd name="T33" fmla="*/ T32 w 629"/>
                  <a:gd name="T34" fmla="+- 0 8389 7683"/>
                  <a:gd name="T35" fmla="*/ 8389 h 708"/>
                  <a:gd name="T36" fmla="+- 0 10311 9932"/>
                  <a:gd name="T37" fmla="*/ T36 w 629"/>
                  <a:gd name="T38" fmla="+- 0 8391 7683"/>
                  <a:gd name="T39" fmla="*/ 8391 h 708"/>
                  <a:gd name="T40" fmla="+- 0 10320 9932"/>
                  <a:gd name="T41" fmla="*/ T40 w 629"/>
                  <a:gd name="T42" fmla="+- 0 8387 7683"/>
                  <a:gd name="T43" fmla="*/ 8387 h 708"/>
                  <a:gd name="T44" fmla="+- 0 10551 9932"/>
                  <a:gd name="T45" fmla="*/ T44 w 629"/>
                  <a:gd name="T46" fmla="+- 0 8211 7683"/>
                  <a:gd name="T47" fmla="*/ 8211 h 708"/>
                  <a:gd name="T48" fmla="+- 0 10558 9932"/>
                  <a:gd name="T49" fmla="*/ T48 w 629"/>
                  <a:gd name="T50" fmla="+- 0 8203 7683"/>
                  <a:gd name="T51" fmla="*/ 8203 h 708"/>
                  <a:gd name="T52" fmla="+- 0 10561 9932"/>
                  <a:gd name="T53" fmla="*/ T52 w 629"/>
                  <a:gd name="T54" fmla="+- 0 8194 7683"/>
                  <a:gd name="T55" fmla="*/ 8194 h 708"/>
                  <a:gd name="T56" fmla="+- 0 10558 9932"/>
                  <a:gd name="T57" fmla="*/ T56 w 629"/>
                  <a:gd name="T58" fmla="+- 0 8185 7683"/>
                  <a:gd name="T59" fmla="*/ 8185 h 708"/>
                  <a:gd name="T60" fmla="+- 0 10551 9932"/>
                  <a:gd name="T61" fmla="*/ T60 w 629"/>
                  <a:gd name="T62" fmla="+- 0 8177 7683"/>
                  <a:gd name="T63" fmla="*/ 8177 h 708"/>
                  <a:gd name="T64" fmla="+- 0 10500 9932"/>
                  <a:gd name="T65" fmla="*/ T64 w 629"/>
                  <a:gd name="T66" fmla="+- 0 8143 7683"/>
                  <a:gd name="T67" fmla="*/ 8143 h 708"/>
                  <a:gd name="T68" fmla="+- 0 10167 9932"/>
                  <a:gd name="T69" fmla="*/ T68 w 629"/>
                  <a:gd name="T70" fmla="+- 0 8143 7683"/>
                  <a:gd name="T71" fmla="*/ 8143 h 708"/>
                  <a:gd name="T72" fmla="+- 0 10120 9932"/>
                  <a:gd name="T73" fmla="*/ T72 w 629"/>
                  <a:gd name="T74" fmla="+- 0 8141 7683"/>
                  <a:gd name="T75" fmla="*/ 8141 h 708"/>
                  <a:gd name="T76" fmla="+- 0 10075 9932"/>
                  <a:gd name="T77" fmla="*/ T76 w 629"/>
                  <a:gd name="T78" fmla="+- 0 8130 7683"/>
                  <a:gd name="T79" fmla="*/ 8130 h 708"/>
                  <a:gd name="T80" fmla="+- 0 10034 9932"/>
                  <a:gd name="T81" fmla="*/ T80 w 629"/>
                  <a:gd name="T82" fmla="+- 0 8108 7683"/>
                  <a:gd name="T83" fmla="*/ 8108 h 708"/>
                  <a:gd name="T84" fmla="+- 0 10000 9932"/>
                  <a:gd name="T85" fmla="*/ T84 w 629"/>
                  <a:gd name="T86" fmla="+- 0 8072 7683"/>
                  <a:gd name="T87" fmla="*/ 8072 h 70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Lst>
                <a:rect l="0" t="0" r="r" b="b"/>
                <a:pathLst>
                  <a:path w="629" h="708">
                    <a:moveTo>
                      <a:pt x="68" y="389"/>
                    </a:moveTo>
                    <a:lnTo>
                      <a:pt x="119" y="490"/>
                    </a:lnTo>
                    <a:lnTo>
                      <a:pt x="166" y="529"/>
                    </a:lnTo>
                    <a:lnTo>
                      <a:pt x="219" y="558"/>
                    </a:lnTo>
                    <a:lnTo>
                      <a:pt x="290" y="583"/>
                    </a:lnTo>
                    <a:lnTo>
                      <a:pt x="362" y="599"/>
                    </a:lnTo>
                    <a:lnTo>
                      <a:pt x="364" y="687"/>
                    </a:lnTo>
                    <a:lnTo>
                      <a:pt x="366" y="699"/>
                    </a:lnTo>
                    <a:lnTo>
                      <a:pt x="372" y="706"/>
                    </a:lnTo>
                    <a:lnTo>
                      <a:pt x="379" y="708"/>
                    </a:lnTo>
                    <a:lnTo>
                      <a:pt x="388" y="704"/>
                    </a:lnTo>
                    <a:lnTo>
                      <a:pt x="619" y="528"/>
                    </a:lnTo>
                    <a:lnTo>
                      <a:pt x="626" y="520"/>
                    </a:lnTo>
                    <a:lnTo>
                      <a:pt x="629" y="511"/>
                    </a:lnTo>
                    <a:lnTo>
                      <a:pt x="626" y="502"/>
                    </a:lnTo>
                    <a:lnTo>
                      <a:pt x="619" y="494"/>
                    </a:lnTo>
                    <a:lnTo>
                      <a:pt x="568" y="460"/>
                    </a:lnTo>
                    <a:lnTo>
                      <a:pt x="235" y="460"/>
                    </a:lnTo>
                    <a:lnTo>
                      <a:pt x="188" y="458"/>
                    </a:lnTo>
                    <a:lnTo>
                      <a:pt x="143" y="447"/>
                    </a:lnTo>
                    <a:lnTo>
                      <a:pt x="102" y="425"/>
                    </a:lnTo>
                    <a:lnTo>
                      <a:pt x="68" y="38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141" name="Freeform 248"/>
              <p:cNvSpPr>
                <a:spLocks/>
              </p:cNvSpPr>
              <p:nvPr/>
            </p:nvSpPr>
            <p:spPr bwMode="auto">
              <a:xfrm>
                <a:off x="9932" y="7683"/>
                <a:ext cx="629" cy="708"/>
              </a:xfrm>
              <a:custGeom>
                <a:avLst/>
                <a:gdLst>
                  <a:gd name="T0" fmla="+- 0 10302 9932"/>
                  <a:gd name="T1" fmla="*/ T0 w 629"/>
                  <a:gd name="T2" fmla="+- 0 8009 7683"/>
                  <a:gd name="T3" fmla="*/ 8009 h 708"/>
                  <a:gd name="T4" fmla="+- 0 10294 9932"/>
                  <a:gd name="T5" fmla="*/ T4 w 629"/>
                  <a:gd name="T6" fmla="+- 0 8011 7683"/>
                  <a:gd name="T7" fmla="*/ 8011 h 708"/>
                  <a:gd name="T8" fmla="+- 0 10289 9932"/>
                  <a:gd name="T9" fmla="*/ T8 w 629"/>
                  <a:gd name="T10" fmla="+- 0 8019 7683"/>
                  <a:gd name="T11" fmla="*/ 8019 h 708"/>
                  <a:gd name="T12" fmla="+- 0 10288 9932"/>
                  <a:gd name="T13" fmla="*/ T12 w 629"/>
                  <a:gd name="T14" fmla="+- 0 8031 7683"/>
                  <a:gd name="T15" fmla="*/ 8031 h 708"/>
                  <a:gd name="T16" fmla="+- 0 10290 9932"/>
                  <a:gd name="T17" fmla="*/ T16 w 629"/>
                  <a:gd name="T18" fmla="+- 0 8120 7683"/>
                  <a:gd name="T19" fmla="*/ 8120 h 708"/>
                  <a:gd name="T20" fmla="+- 0 10260 9932"/>
                  <a:gd name="T21" fmla="*/ T20 w 629"/>
                  <a:gd name="T22" fmla="+- 0 8128 7683"/>
                  <a:gd name="T23" fmla="*/ 8128 h 708"/>
                  <a:gd name="T24" fmla="+- 0 10228 9932"/>
                  <a:gd name="T25" fmla="*/ T24 w 629"/>
                  <a:gd name="T26" fmla="+- 0 8135 7683"/>
                  <a:gd name="T27" fmla="*/ 8135 h 708"/>
                  <a:gd name="T28" fmla="+- 0 10197 9932"/>
                  <a:gd name="T29" fmla="*/ T28 w 629"/>
                  <a:gd name="T30" fmla="+- 0 8140 7683"/>
                  <a:gd name="T31" fmla="*/ 8140 h 708"/>
                  <a:gd name="T32" fmla="+- 0 10167 9932"/>
                  <a:gd name="T33" fmla="*/ T32 w 629"/>
                  <a:gd name="T34" fmla="+- 0 8143 7683"/>
                  <a:gd name="T35" fmla="*/ 8143 h 708"/>
                  <a:gd name="T36" fmla="+- 0 10500 9932"/>
                  <a:gd name="T37" fmla="*/ T36 w 629"/>
                  <a:gd name="T38" fmla="+- 0 8143 7683"/>
                  <a:gd name="T39" fmla="*/ 8143 h 708"/>
                  <a:gd name="T40" fmla="+- 0 10311 9932"/>
                  <a:gd name="T41" fmla="*/ T40 w 629"/>
                  <a:gd name="T42" fmla="+- 0 8013 7683"/>
                  <a:gd name="T43" fmla="*/ 8013 h 708"/>
                  <a:gd name="T44" fmla="+- 0 10302 9932"/>
                  <a:gd name="T45" fmla="*/ T44 w 629"/>
                  <a:gd name="T46" fmla="+- 0 8009 7683"/>
                  <a:gd name="T47" fmla="*/ 8009 h 70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629" h="708">
                    <a:moveTo>
                      <a:pt x="370" y="326"/>
                    </a:moveTo>
                    <a:lnTo>
                      <a:pt x="362" y="328"/>
                    </a:lnTo>
                    <a:lnTo>
                      <a:pt x="357" y="336"/>
                    </a:lnTo>
                    <a:lnTo>
                      <a:pt x="356" y="348"/>
                    </a:lnTo>
                    <a:lnTo>
                      <a:pt x="358" y="437"/>
                    </a:lnTo>
                    <a:lnTo>
                      <a:pt x="328" y="445"/>
                    </a:lnTo>
                    <a:lnTo>
                      <a:pt x="296" y="452"/>
                    </a:lnTo>
                    <a:lnTo>
                      <a:pt x="265" y="457"/>
                    </a:lnTo>
                    <a:lnTo>
                      <a:pt x="235" y="460"/>
                    </a:lnTo>
                    <a:lnTo>
                      <a:pt x="568" y="460"/>
                    </a:lnTo>
                    <a:lnTo>
                      <a:pt x="379" y="330"/>
                    </a:lnTo>
                    <a:lnTo>
                      <a:pt x="370" y="3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142" name="Freeform 249"/>
              <p:cNvSpPr>
                <a:spLocks/>
              </p:cNvSpPr>
              <p:nvPr/>
            </p:nvSpPr>
            <p:spPr bwMode="auto">
              <a:xfrm>
                <a:off x="9932" y="7683"/>
                <a:ext cx="629" cy="708"/>
              </a:xfrm>
              <a:custGeom>
                <a:avLst/>
                <a:gdLst>
                  <a:gd name="T0" fmla="+- 0 10181 9932"/>
                  <a:gd name="T1" fmla="*/ T0 w 629"/>
                  <a:gd name="T2" fmla="+- 0 7683 7683"/>
                  <a:gd name="T3" fmla="*/ 7683 h 708"/>
                  <a:gd name="T4" fmla="+- 0 10172 9932"/>
                  <a:gd name="T5" fmla="*/ T4 w 629"/>
                  <a:gd name="T6" fmla="+- 0 7687 7683"/>
                  <a:gd name="T7" fmla="*/ 7687 h 708"/>
                  <a:gd name="T8" fmla="+- 0 9941 9932"/>
                  <a:gd name="T9" fmla="*/ T8 w 629"/>
                  <a:gd name="T10" fmla="+- 0 7863 7683"/>
                  <a:gd name="T11" fmla="*/ 7863 h 708"/>
                  <a:gd name="T12" fmla="+- 0 9934 9932"/>
                  <a:gd name="T13" fmla="*/ T12 w 629"/>
                  <a:gd name="T14" fmla="+- 0 7871 7683"/>
                  <a:gd name="T15" fmla="*/ 7871 h 708"/>
                  <a:gd name="T16" fmla="+- 0 9932 9932"/>
                  <a:gd name="T17" fmla="*/ T16 w 629"/>
                  <a:gd name="T18" fmla="+- 0 7880 7683"/>
                  <a:gd name="T19" fmla="*/ 7880 h 708"/>
                  <a:gd name="T20" fmla="+- 0 9934 9932"/>
                  <a:gd name="T21" fmla="*/ T20 w 629"/>
                  <a:gd name="T22" fmla="+- 0 7889 7683"/>
                  <a:gd name="T23" fmla="*/ 7889 h 708"/>
                  <a:gd name="T24" fmla="+- 0 9942 9932"/>
                  <a:gd name="T25" fmla="*/ T24 w 629"/>
                  <a:gd name="T26" fmla="+- 0 7896 7683"/>
                  <a:gd name="T27" fmla="*/ 7896 h 708"/>
                  <a:gd name="T28" fmla="+- 0 10181 9932"/>
                  <a:gd name="T29" fmla="*/ T28 w 629"/>
                  <a:gd name="T30" fmla="+- 0 8061 7683"/>
                  <a:gd name="T31" fmla="*/ 8061 h 708"/>
                  <a:gd name="T32" fmla="+- 0 10191 9932"/>
                  <a:gd name="T33" fmla="*/ T32 w 629"/>
                  <a:gd name="T34" fmla="+- 0 8065 7683"/>
                  <a:gd name="T35" fmla="*/ 8065 h 708"/>
                  <a:gd name="T36" fmla="+- 0 10198 9932"/>
                  <a:gd name="T37" fmla="*/ T36 w 629"/>
                  <a:gd name="T38" fmla="+- 0 8062 7683"/>
                  <a:gd name="T39" fmla="*/ 8062 h 708"/>
                  <a:gd name="T40" fmla="+- 0 10203 9932"/>
                  <a:gd name="T41" fmla="*/ T40 w 629"/>
                  <a:gd name="T42" fmla="+- 0 8055 7683"/>
                  <a:gd name="T43" fmla="*/ 8055 h 708"/>
                  <a:gd name="T44" fmla="+- 0 10205 9932"/>
                  <a:gd name="T45" fmla="*/ T44 w 629"/>
                  <a:gd name="T46" fmla="+- 0 8043 7683"/>
                  <a:gd name="T47" fmla="*/ 8043 h 708"/>
                  <a:gd name="T48" fmla="+- 0 10202 9932"/>
                  <a:gd name="T49" fmla="*/ T48 w 629"/>
                  <a:gd name="T50" fmla="+- 0 7954 7683"/>
                  <a:gd name="T51" fmla="*/ 7954 h 708"/>
                  <a:gd name="T52" fmla="+- 0 10233 9932"/>
                  <a:gd name="T53" fmla="*/ T52 w 629"/>
                  <a:gd name="T54" fmla="+- 0 7946 7683"/>
                  <a:gd name="T55" fmla="*/ 7946 h 708"/>
                  <a:gd name="T56" fmla="+- 0 10264 9932"/>
                  <a:gd name="T57" fmla="*/ T56 w 629"/>
                  <a:gd name="T58" fmla="+- 0 7939 7683"/>
                  <a:gd name="T59" fmla="*/ 7939 h 708"/>
                  <a:gd name="T60" fmla="+- 0 10295 9932"/>
                  <a:gd name="T61" fmla="*/ T60 w 629"/>
                  <a:gd name="T62" fmla="+- 0 7934 7683"/>
                  <a:gd name="T63" fmla="*/ 7934 h 708"/>
                  <a:gd name="T64" fmla="+- 0 10326 9932"/>
                  <a:gd name="T65" fmla="*/ T64 w 629"/>
                  <a:gd name="T66" fmla="+- 0 7931 7683"/>
                  <a:gd name="T67" fmla="*/ 7931 h 708"/>
                  <a:gd name="T68" fmla="+- 0 10463 9932"/>
                  <a:gd name="T69" fmla="*/ T68 w 629"/>
                  <a:gd name="T70" fmla="+- 0 7931 7683"/>
                  <a:gd name="T71" fmla="*/ 7931 h 708"/>
                  <a:gd name="T72" fmla="+- 0 10441 9932"/>
                  <a:gd name="T73" fmla="*/ T72 w 629"/>
                  <a:gd name="T74" fmla="+- 0 7901 7683"/>
                  <a:gd name="T75" fmla="*/ 7901 h 708"/>
                  <a:gd name="T76" fmla="+- 0 10395 9932"/>
                  <a:gd name="T77" fmla="*/ T76 w 629"/>
                  <a:gd name="T78" fmla="+- 0 7862 7683"/>
                  <a:gd name="T79" fmla="*/ 7862 h 708"/>
                  <a:gd name="T80" fmla="+- 0 10341 9932"/>
                  <a:gd name="T81" fmla="*/ T80 w 629"/>
                  <a:gd name="T82" fmla="+- 0 7833 7683"/>
                  <a:gd name="T83" fmla="*/ 7833 h 708"/>
                  <a:gd name="T84" fmla="+- 0 10271 9932"/>
                  <a:gd name="T85" fmla="*/ T84 w 629"/>
                  <a:gd name="T86" fmla="+- 0 7808 7683"/>
                  <a:gd name="T87" fmla="*/ 7808 h 708"/>
                  <a:gd name="T88" fmla="+- 0 10198 9932"/>
                  <a:gd name="T89" fmla="*/ T88 w 629"/>
                  <a:gd name="T90" fmla="+- 0 7792 7683"/>
                  <a:gd name="T91" fmla="*/ 7792 h 708"/>
                  <a:gd name="T92" fmla="+- 0 10196 9932"/>
                  <a:gd name="T93" fmla="*/ T92 w 629"/>
                  <a:gd name="T94" fmla="+- 0 7704 7683"/>
                  <a:gd name="T95" fmla="*/ 7704 h 708"/>
                  <a:gd name="T96" fmla="+- 0 10194 9932"/>
                  <a:gd name="T97" fmla="*/ T96 w 629"/>
                  <a:gd name="T98" fmla="+- 0 7692 7683"/>
                  <a:gd name="T99" fmla="*/ 7692 h 708"/>
                  <a:gd name="T100" fmla="+- 0 10189 9932"/>
                  <a:gd name="T101" fmla="*/ T100 w 629"/>
                  <a:gd name="T102" fmla="+- 0 7685 7683"/>
                  <a:gd name="T103" fmla="*/ 7685 h 708"/>
                  <a:gd name="T104" fmla="+- 0 10181 9932"/>
                  <a:gd name="T105" fmla="*/ T104 w 629"/>
                  <a:gd name="T106" fmla="+- 0 7683 7683"/>
                  <a:gd name="T107" fmla="*/ 7683 h 70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Lst>
                <a:rect l="0" t="0" r="r" b="b"/>
                <a:pathLst>
                  <a:path w="629" h="708">
                    <a:moveTo>
                      <a:pt x="249" y="0"/>
                    </a:moveTo>
                    <a:lnTo>
                      <a:pt x="240" y="4"/>
                    </a:lnTo>
                    <a:lnTo>
                      <a:pt x="9" y="180"/>
                    </a:lnTo>
                    <a:lnTo>
                      <a:pt x="2" y="188"/>
                    </a:lnTo>
                    <a:lnTo>
                      <a:pt x="0" y="197"/>
                    </a:lnTo>
                    <a:lnTo>
                      <a:pt x="2" y="206"/>
                    </a:lnTo>
                    <a:lnTo>
                      <a:pt x="10" y="213"/>
                    </a:lnTo>
                    <a:lnTo>
                      <a:pt x="249" y="378"/>
                    </a:lnTo>
                    <a:lnTo>
                      <a:pt x="259" y="382"/>
                    </a:lnTo>
                    <a:lnTo>
                      <a:pt x="266" y="379"/>
                    </a:lnTo>
                    <a:lnTo>
                      <a:pt x="271" y="372"/>
                    </a:lnTo>
                    <a:lnTo>
                      <a:pt x="273" y="360"/>
                    </a:lnTo>
                    <a:lnTo>
                      <a:pt x="270" y="271"/>
                    </a:lnTo>
                    <a:lnTo>
                      <a:pt x="301" y="263"/>
                    </a:lnTo>
                    <a:lnTo>
                      <a:pt x="332" y="256"/>
                    </a:lnTo>
                    <a:lnTo>
                      <a:pt x="363" y="251"/>
                    </a:lnTo>
                    <a:lnTo>
                      <a:pt x="394" y="248"/>
                    </a:lnTo>
                    <a:lnTo>
                      <a:pt x="531" y="248"/>
                    </a:lnTo>
                    <a:lnTo>
                      <a:pt x="509" y="218"/>
                    </a:lnTo>
                    <a:lnTo>
                      <a:pt x="463" y="179"/>
                    </a:lnTo>
                    <a:lnTo>
                      <a:pt x="409" y="150"/>
                    </a:lnTo>
                    <a:lnTo>
                      <a:pt x="339" y="125"/>
                    </a:lnTo>
                    <a:lnTo>
                      <a:pt x="266" y="109"/>
                    </a:lnTo>
                    <a:lnTo>
                      <a:pt x="264" y="21"/>
                    </a:lnTo>
                    <a:lnTo>
                      <a:pt x="262" y="9"/>
                    </a:lnTo>
                    <a:lnTo>
                      <a:pt x="257" y="2"/>
                    </a:lnTo>
                    <a:lnTo>
                      <a:pt x="24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143" name="Freeform 250"/>
              <p:cNvSpPr>
                <a:spLocks/>
              </p:cNvSpPr>
              <p:nvPr/>
            </p:nvSpPr>
            <p:spPr bwMode="auto">
              <a:xfrm>
                <a:off x="9932" y="7683"/>
                <a:ext cx="629" cy="708"/>
              </a:xfrm>
              <a:custGeom>
                <a:avLst/>
                <a:gdLst>
                  <a:gd name="T0" fmla="+- 0 10463 9932"/>
                  <a:gd name="T1" fmla="*/ T0 w 629"/>
                  <a:gd name="T2" fmla="+- 0 7931 7683"/>
                  <a:gd name="T3" fmla="*/ 7931 h 708"/>
                  <a:gd name="T4" fmla="+- 0 10326 9932"/>
                  <a:gd name="T5" fmla="*/ T4 w 629"/>
                  <a:gd name="T6" fmla="+- 0 7931 7683"/>
                  <a:gd name="T7" fmla="*/ 7931 h 708"/>
                  <a:gd name="T8" fmla="+- 0 10373 9932"/>
                  <a:gd name="T9" fmla="*/ T8 w 629"/>
                  <a:gd name="T10" fmla="+- 0 7933 7683"/>
                  <a:gd name="T11" fmla="*/ 7933 h 708"/>
                  <a:gd name="T12" fmla="+- 0 10418 9932"/>
                  <a:gd name="T13" fmla="*/ T12 w 629"/>
                  <a:gd name="T14" fmla="+- 0 7944 7683"/>
                  <a:gd name="T15" fmla="*/ 7944 h 708"/>
                  <a:gd name="T16" fmla="+- 0 10458 9932"/>
                  <a:gd name="T17" fmla="*/ T16 w 629"/>
                  <a:gd name="T18" fmla="+- 0 7966 7683"/>
                  <a:gd name="T19" fmla="*/ 7966 h 708"/>
                  <a:gd name="T20" fmla="+- 0 10493 9932"/>
                  <a:gd name="T21" fmla="*/ T20 w 629"/>
                  <a:gd name="T22" fmla="+- 0 8002 7683"/>
                  <a:gd name="T23" fmla="*/ 8002 h 708"/>
                  <a:gd name="T24" fmla="+- 0 10476 9932"/>
                  <a:gd name="T25" fmla="*/ T24 w 629"/>
                  <a:gd name="T26" fmla="+- 0 7949 7683"/>
                  <a:gd name="T27" fmla="*/ 7949 h 708"/>
                  <a:gd name="T28" fmla="+- 0 10463 9932"/>
                  <a:gd name="T29" fmla="*/ T28 w 629"/>
                  <a:gd name="T30" fmla="+- 0 7931 7683"/>
                  <a:gd name="T31" fmla="*/ 7931 h 708"/>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629" h="708">
                    <a:moveTo>
                      <a:pt x="531" y="248"/>
                    </a:moveTo>
                    <a:lnTo>
                      <a:pt x="394" y="248"/>
                    </a:lnTo>
                    <a:lnTo>
                      <a:pt x="441" y="250"/>
                    </a:lnTo>
                    <a:lnTo>
                      <a:pt x="486" y="261"/>
                    </a:lnTo>
                    <a:lnTo>
                      <a:pt x="526" y="283"/>
                    </a:lnTo>
                    <a:lnTo>
                      <a:pt x="561" y="319"/>
                    </a:lnTo>
                    <a:lnTo>
                      <a:pt x="544" y="266"/>
                    </a:lnTo>
                    <a:lnTo>
                      <a:pt x="531" y="2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grpSp>
        <p:grpSp>
          <p:nvGrpSpPr>
            <p:cNvPr id="126" name="Group 251"/>
            <p:cNvGrpSpPr>
              <a:grpSpLocks/>
            </p:cNvGrpSpPr>
            <p:nvPr/>
          </p:nvGrpSpPr>
          <p:grpSpPr bwMode="auto">
            <a:xfrm>
              <a:off x="2322" y="2407"/>
              <a:ext cx="11778" cy="5984"/>
              <a:chOff x="2322" y="2407"/>
              <a:chExt cx="11778" cy="5984"/>
            </a:xfrm>
          </p:grpSpPr>
          <p:sp>
            <p:nvSpPr>
              <p:cNvPr id="127" name="Freeform 252"/>
              <p:cNvSpPr>
                <a:spLocks/>
              </p:cNvSpPr>
              <p:nvPr/>
            </p:nvSpPr>
            <p:spPr bwMode="auto">
              <a:xfrm>
                <a:off x="12176" y="7683"/>
                <a:ext cx="629" cy="708"/>
              </a:xfrm>
              <a:custGeom>
                <a:avLst/>
                <a:gdLst>
                  <a:gd name="T0" fmla="+- 0 12244 12176"/>
                  <a:gd name="T1" fmla="*/ T0 w 629"/>
                  <a:gd name="T2" fmla="+- 0 8072 7683"/>
                  <a:gd name="T3" fmla="*/ 8072 h 708"/>
                  <a:gd name="T4" fmla="+- 0 12296 12176"/>
                  <a:gd name="T5" fmla="*/ T4 w 629"/>
                  <a:gd name="T6" fmla="+- 0 8173 7683"/>
                  <a:gd name="T7" fmla="*/ 8173 h 708"/>
                  <a:gd name="T8" fmla="+- 0 12342 12176"/>
                  <a:gd name="T9" fmla="*/ T8 w 629"/>
                  <a:gd name="T10" fmla="+- 0 8212 7683"/>
                  <a:gd name="T11" fmla="*/ 8212 h 708"/>
                  <a:gd name="T12" fmla="+- 0 12396 12176"/>
                  <a:gd name="T13" fmla="*/ T12 w 629"/>
                  <a:gd name="T14" fmla="+- 0 8241 7683"/>
                  <a:gd name="T15" fmla="*/ 8241 h 708"/>
                  <a:gd name="T16" fmla="+- 0 12466 12176"/>
                  <a:gd name="T17" fmla="*/ T16 w 629"/>
                  <a:gd name="T18" fmla="+- 0 8266 7683"/>
                  <a:gd name="T19" fmla="*/ 8266 h 708"/>
                  <a:gd name="T20" fmla="+- 0 12539 12176"/>
                  <a:gd name="T21" fmla="*/ T20 w 629"/>
                  <a:gd name="T22" fmla="+- 0 8282 7683"/>
                  <a:gd name="T23" fmla="*/ 8282 h 708"/>
                  <a:gd name="T24" fmla="+- 0 12541 12176"/>
                  <a:gd name="T25" fmla="*/ T24 w 629"/>
                  <a:gd name="T26" fmla="+- 0 8370 7683"/>
                  <a:gd name="T27" fmla="*/ 8370 h 708"/>
                  <a:gd name="T28" fmla="+- 0 12543 12176"/>
                  <a:gd name="T29" fmla="*/ T28 w 629"/>
                  <a:gd name="T30" fmla="+- 0 8382 7683"/>
                  <a:gd name="T31" fmla="*/ 8382 h 708"/>
                  <a:gd name="T32" fmla="+- 0 12548 12176"/>
                  <a:gd name="T33" fmla="*/ T32 w 629"/>
                  <a:gd name="T34" fmla="+- 0 8389 7683"/>
                  <a:gd name="T35" fmla="*/ 8389 h 708"/>
                  <a:gd name="T36" fmla="+- 0 12556 12176"/>
                  <a:gd name="T37" fmla="*/ T36 w 629"/>
                  <a:gd name="T38" fmla="+- 0 8391 7683"/>
                  <a:gd name="T39" fmla="*/ 8391 h 708"/>
                  <a:gd name="T40" fmla="+- 0 12565 12176"/>
                  <a:gd name="T41" fmla="*/ T40 w 629"/>
                  <a:gd name="T42" fmla="+- 0 8387 7683"/>
                  <a:gd name="T43" fmla="*/ 8387 h 708"/>
                  <a:gd name="T44" fmla="+- 0 12796 12176"/>
                  <a:gd name="T45" fmla="*/ T44 w 629"/>
                  <a:gd name="T46" fmla="+- 0 8211 7683"/>
                  <a:gd name="T47" fmla="*/ 8211 h 708"/>
                  <a:gd name="T48" fmla="+- 0 12803 12176"/>
                  <a:gd name="T49" fmla="*/ T48 w 629"/>
                  <a:gd name="T50" fmla="+- 0 8203 7683"/>
                  <a:gd name="T51" fmla="*/ 8203 h 708"/>
                  <a:gd name="T52" fmla="+- 0 12805 12176"/>
                  <a:gd name="T53" fmla="*/ T52 w 629"/>
                  <a:gd name="T54" fmla="+- 0 8194 7683"/>
                  <a:gd name="T55" fmla="*/ 8194 h 708"/>
                  <a:gd name="T56" fmla="+- 0 12803 12176"/>
                  <a:gd name="T57" fmla="*/ T56 w 629"/>
                  <a:gd name="T58" fmla="+- 0 8185 7683"/>
                  <a:gd name="T59" fmla="*/ 8185 h 708"/>
                  <a:gd name="T60" fmla="+- 0 12795 12176"/>
                  <a:gd name="T61" fmla="*/ T60 w 629"/>
                  <a:gd name="T62" fmla="+- 0 8177 7683"/>
                  <a:gd name="T63" fmla="*/ 8177 h 708"/>
                  <a:gd name="T64" fmla="+- 0 12744 12176"/>
                  <a:gd name="T65" fmla="*/ T64 w 629"/>
                  <a:gd name="T66" fmla="+- 0 8143 7683"/>
                  <a:gd name="T67" fmla="*/ 8143 h 708"/>
                  <a:gd name="T68" fmla="+- 0 12411 12176"/>
                  <a:gd name="T69" fmla="*/ T68 w 629"/>
                  <a:gd name="T70" fmla="+- 0 8143 7683"/>
                  <a:gd name="T71" fmla="*/ 8143 h 708"/>
                  <a:gd name="T72" fmla="+- 0 12365 12176"/>
                  <a:gd name="T73" fmla="*/ T72 w 629"/>
                  <a:gd name="T74" fmla="+- 0 8141 7683"/>
                  <a:gd name="T75" fmla="*/ 8141 h 708"/>
                  <a:gd name="T76" fmla="+- 0 12319 12176"/>
                  <a:gd name="T77" fmla="*/ T76 w 629"/>
                  <a:gd name="T78" fmla="+- 0 8130 7683"/>
                  <a:gd name="T79" fmla="*/ 8130 h 708"/>
                  <a:gd name="T80" fmla="+- 0 12279 12176"/>
                  <a:gd name="T81" fmla="*/ T80 w 629"/>
                  <a:gd name="T82" fmla="+- 0 8108 7683"/>
                  <a:gd name="T83" fmla="*/ 8108 h 708"/>
                  <a:gd name="T84" fmla="+- 0 12244 12176"/>
                  <a:gd name="T85" fmla="*/ T84 w 629"/>
                  <a:gd name="T86" fmla="+- 0 8072 7683"/>
                  <a:gd name="T87" fmla="*/ 8072 h 70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Lst>
                <a:rect l="0" t="0" r="r" b="b"/>
                <a:pathLst>
                  <a:path w="629" h="708">
                    <a:moveTo>
                      <a:pt x="68" y="389"/>
                    </a:moveTo>
                    <a:lnTo>
                      <a:pt x="120" y="490"/>
                    </a:lnTo>
                    <a:lnTo>
                      <a:pt x="166" y="529"/>
                    </a:lnTo>
                    <a:lnTo>
                      <a:pt x="220" y="558"/>
                    </a:lnTo>
                    <a:lnTo>
                      <a:pt x="290" y="583"/>
                    </a:lnTo>
                    <a:lnTo>
                      <a:pt x="363" y="599"/>
                    </a:lnTo>
                    <a:lnTo>
                      <a:pt x="365" y="687"/>
                    </a:lnTo>
                    <a:lnTo>
                      <a:pt x="367" y="699"/>
                    </a:lnTo>
                    <a:lnTo>
                      <a:pt x="372" y="706"/>
                    </a:lnTo>
                    <a:lnTo>
                      <a:pt x="380" y="708"/>
                    </a:lnTo>
                    <a:lnTo>
                      <a:pt x="389" y="704"/>
                    </a:lnTo>
                    <a:lnTo>
                      <a:pt x="620" y="528"/>
                    </a:lnTo>
                    <a:lnTo>
                      <a:pt x="627" y="520"/>
                    </a:lnTo>
                    <a:lnTo>
                      <a:pt x="629" y="511"/>
                    </a:lnTo>
                    <a:lnTo>
                      <a:pt x="627" y="502"/>
                    </a:lnTo>
                    <a:lnTo>
                      <a:pt x="619" y="494"/>
                    </a:lnTo>
                    <a:lnTo>
                      <a:pt x="568" y="460"/>
                    </a:lnTo>
                    <a:lnTo>
                      <a:pt x="235" y="460"/>
                    </a:lnTo>
                    <a:lnTo>
                      <a:pt x="189" y="458"/>
                    </a:lnTo>
                    <a:lnTo>
                      <a:pt x="143" y="447"/>
                    </a:lnTo>
                    <a:lnTo>
                      <a:pt x="103" y="425"/>
                    </a:lnTo>
                    <a:lnTo>
                      <a:pt x="68" y="38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128" name="Freeform 253"/>
              <p:cNvSpPr>
                <a:spLocks/>
              </p:cNvSpPr>
              <p:nvPr/>
            </p:nvSpPr>
            <p:spPr bwMode="auto">
              <a:xfrm>
                <a:off x="12176" y="7683"/>
                <a:ext cx="629" cy="708"/>
              </a:xfrm>
              <a:custGeom>
                <a:avLst/>
                <a:gdLst>
                  <a:gd name="T0" fmla="+- 0 12546 12176"/>
                  <a:gd name="T1" fmla="*/ T0 w 629"/>
                  <a:gd name="T2" fmla="+- 0 8009 7683"/>
                  <a:gd name="T3" fmla="*/ 8009 h 708"/>
                  <a:gd name="T4" fmla="+- 0 12539 12176"/>
                  <a:gd name="T5" fmla="*/ T4 w 629"/>
                  <a:gd name="T6" fmla="+- 0 8011 7683"/>
                  <a:gd name="T7" fmla="*/ 8011 h 708"/>
                  <a:gd name="T8" fmla="+- 0 12534 12176"/>
                  <a:gd name="T9" fmla="*/ T8 w 629"/>
                  <a:gd name="T10" fmla="+- 0 8019 7683"/>
                  <a:gd name="T11" fmla="*/ 8019 h 708"/>
                  <a:gd name="T12" fmla="+- 0 12533 12176"/>
                  <a:gd name="T13" fmla="*/ T12 w 629"/>
                  <a:gd name="T14" fmla="+- 0 8031 7683"/>
                  <a:gd name="T15" fmla="*/ 8031 h 708"/>
                  <a:gd name="T16" fmla="+- 0 12535 12176"/>
                  <a:gd name="T17" fmla="*/ T16 w 629"/>
                  <a:gd name="T18" fmla="+- 0 8120 7683"/>
                  <a:gd name="T19" fmla="*/ 8120 h 708"/>
                  <a:gd name="T20" fmla="+- 0 12504 12176"/>
                  <a:gd name="T21" fmla="*/ T20 w 629"/>
                  <a:gd name="T22" fmla="+- 0 8128 7683"/>
                  <a:gd name="T23" fmla="*/ 8128 h 708"/>
                  <a:gd name="T24" fmla="+- 0 12473 12176"/>
                  <a:gd name="T25" fmla="*/ T24 w 629"/>
                  <a:gd name="T26" fmla="+- 0 8135 7683"/>
                  <a:gd name="T27" fmla="*/ 8135 h 708"/>
                  <a:gd name="T28" fmla="+- 0 12442 12176"/>
                  <a:gd name="T29" fmla="*/ T28 w 629"/>
                  <a:gd name="T30" fmla="+- 0 8140 7683"/>
                  <a:gd name="T31" fmla="*/ 8140 h 708"/>
                  <a:gd name="T32" fmla="+- 0 12411 12176"/>
                  <a:gd name="T33" fmla="*/ T32 w 629"/>
                  <a:gd name="T34" fmla="+- 0 8143 7683"/>
                  <a:gd name="T35" fmla="*/ 8143 h 708"/>
                  <a:gd name="T36" fmla="+- 0 12744 12176"/>
                  <a:gd name="T37" fmla="*/ T36 w 629"/>
                  <a:gd name="T38" fmla="+- 0 8143 7683"/>
                  <a:gd name="T39" fmla="*/ 8143 h 708"/>
                  <a:gd name="T40" fmla="+- 0 12556 12176"/>
                  <a:gd name="T41" fmla="*/ T40 w 629"/>
                  <a:gd name="T42" fmla="+- 0 8013 7683"/>
                  <a:gd name="T43" fmla="*/ 8013 h 708"/>
                  <a:gd name="T44" fmla="+- 0 12546 12176"/>
                  <a:gd name="T45" fmla="*/ T44 w 629"/>
                  <a:gd name="T46" fmla="+- 0 8009 7683"/>
                  <a:gd name="T47" fmla="*/ 8009 h 70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629" h="708">
                    <a:moveTo>
                      <a:pt x="370" y="326"/>
                    </a:moveTo>
                    <a:lnTo>
                      <a:pt x="363" y="328"/>
                    </a:lnTo>
                    <a:lnTo>
                      <a:pt x="358" y="336"/>
                    </a:lnTo>
                    <a:lnTo>
                      <a:pt x="357" y="348"/>
                    </a:lnTo>
                    <a:lnTo>
                      <a:pt x="359" y="437"/>
                    </a:lnTo>
                    <a:lnTo>
                      <a:pt x="328" y="445"/>
                    </a:lnTo>
                    <a:lnTo>
                      <a:pt x="297" y="452"/>
                    </a:lnTo>
                    <a:lnTo>
                      <a:pt x="266" y="457"/>
                    </a:lnTo>
                    <a:lnTo>
                      <a:pt x="235" y="460"/>
                    </a:lnTo>
                    <a:lnTo>
                      <a:pt x="568" y="460"/>
                    </a:lnTo>
                    <a:lnTo>
                      <a:pt x="380" y="330"/>
                    </a:lnTo>
                    <a:lnTo>
                      <a:pt x="370" y="3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129" name="Freeform 254"/>
              <p:cNvSpPr>
                <a:spLocks/>
              </p:cNvSpPr>
              <p:nvPr/>
            </p:nvSpPr>
            <p:spPr bwMode="auto">
              <a:xfrm>
                <a:off x="12176" y="7683"/>
                <a:ext cx="629" cy="708"/>
              </a:xfrm>
              <a:custGeom>
                <a:avLst/>
                <a:gdLst>
                  <a:gd name="T0" fmla="+- 0 12426 12176"/>
                  <a:gd name="T1" fmla="*/ T0 w 629"/>
                  <a:gd name="T2" fmla="+- 0 7683 7683"/>
                  <a:gd name="T3" fmla="*/ 7683 h 708"/>
                  <a:gd name="T4" fmla="+- 0 12417 12176"/>
                  <a:gd name="T5" fmla="*/ T4 w 629"/>
                  <a:gd name="T6" fmla="+- 0 7687 7683"/>
                  <a:gd name="T7" fmla="*/ 7687 h 708"/>
                  <a:gd name="T8" fmla="+- 0 12186 12176"/>
                  <a:gd name="T9" fmla="*/ T8 w 629"/>
                  <a:gd name="T10" fmla="+- 0 7863 7683"/>
                  <a:gd name="T11" fmla="*/ 7863 h 708"/>
                  <a:gd name="T12" fmla="+- 0 12179 12176"/>
                  <a:gd name="T13" fmla="*/ T12 w 629"/>
                  <a:gd name="T14" fmla="+- 0 7871 7683"/>
                  <a:gd name="T15" fmla="*/ 7871 h 708"/>
                  <a:gd name="T16" fmla="+- 0 12176 12176"/>
                  <a:gd name="T17" fmla="*/ T16 w 629"/>
                  <a:gd name="T18" fmla="+- 0 7880 7683"/>
                  <a:gd name="T19" fmla="*/ 7880 h 708"/>
                  <a:gd name="T20" fmla="+- 0 12179 12176"/>
                  <a:gd name="T21" fmla="*/ T20 w 629"/>
                  <a:gd name="T22" fmla="+- 0 7889 7683"/>
                  <a:gd name="T23" fmla="*/ 7889 h 708"/>
                  <a:gd name="T24" fmla="+- 0 12186 12176"/>
                  <a:gd name="T25" fmla="*/ T24 w 629"/>
                  <a:gd name="T26" fmla="+- 0 7896 7683"/>
                  <a:gd name="T27" fmla="*/ 7896 h 708"/>
                  <a:gd name="T28" fmla="+- 0 12426 12176"/>
                  <a:gd name="T29" fmla="*/ T28 w 629"/>
                  <a:gd name="T30" fmla="+- 0 8061 7683"/>
                  <a:gd name="T31" fmla="*/ 8061 h 708"/>
                  <a:gd name="T32" fmla="+- 0 12435 12176"/>
                  <a:gd name="T33" fmla="*/ T32 w 629"/>
                  <a:gd name="T34" fmla="+- 0 8065 7683"/>
                  <a:gd name="T35" fmla="*/ 8065 h 708"/>
                  <a:gd name="T36" fmla="+- 0 12443 12176"/>
                  <a:gd name="T37" fmla="*/ T36 w 629"/>
                  <a:gd name="T38" fmla="+- 0 8062 7683"/>
                  <a:gd name="T39" fmla="*/ 8062 h 708"/>
                  <a:gd name="T40" fmla="+- 0 12448 12176"/>
                  <a:gd name="T41" fmla="*/ T40 w 629"/>
                  <a:gd name="T42" fmla="+- 0 8055 7683"/>
                  <a:gd name="T43" fmla="*/ 8055 h 708"/>
                  <a:gd name="T44" fmla="+- 0 12449 12176"/>
                  <a:gd name="T45" fmla="*/ T44 w 629"/>
                  <a:gd name="T46" fmla="+- 0 8043 7683"/>
                  <a:gd name="T47" fmla="*/ 8043 h 708"/>
                  <a:gd name="T48" fmla="+- 0 12447 12176"/>
                  <a:gd name="T49" fmla="*/ T48 w 629"/>
                  <a:gd name="T50" fmla="+- 0 7954 7683"/>
                  <a:gd name="T51" fmla="*/ 7954 h 708"/>
                  <a:gd name="T52" fmla="+- 0 12477 12176"/>
                  <a:gd name="T53" fmla="*/ T52 w 629"/>
                  <a:gd name="T54" fmla="+- 0 7946 7683"/>
                  <a:gd name="T55" fmla="*/ 7946 h 708"/>
                  <a:gd name="T56" fmla="+- 0 12509 12176"/>
                  <a:gd name="T57" fmla="*/ T56 w 629"/>
                  <a:gd name="T58" fmla="+- 0 7939 7683"/>
                  <a:gd name="T59" fmla="*/ 7939 h 708"/>
                  <a:gd name="T60" fmla="+- 0 12540 12176"/>
                  <a:gd name="T61" fmla="*/ T60 w 629"/>
                  <a:gd name="T62" fmla="+- 0 7934 7683"/>
                  <a:gd name="T63" fmla="*/ 7934 h 708"/>
                  <a:gd name="T64" fmla="+- 0 12571 12176"/>
                  <a:gd name="T65" fmla="*/ T64 w 629"/>
                  <a:gd name="T66" fmla="+- 0 7931 7683"/>
                  <a:gd name="T67" fmla="*/ 7931 h 708"/>
                  <a:gd name="T68" fmla="+- 0 12708 12176"/>
                  <a:gd name="T69" fmla="*/ T68 w 629"/>
                  <a:gd name="T70" fmla="+- 0 7931 7683"/>
                  <a:gd name="T71" fmla="*/ 7931 h 708"/>
                  <a:gd name="T72" fmla="+- 0 12686 12176"/>
                  <a:gd name="T73" fmla="*/ T72 w 629"/>
                  <a:gd name="T74" fmla="+- 0 7901 7683"/>
                  <a:gd name="T75" fmla="*/ 7901 h 708"/>
                  <a:gd name="T76" fmla="+- 0 12640 12176"/>
                  <a:gd name="T77" fmla="*/ T76 w 629"/>
                  <a:gd name="T78" fmla="+- 0 7862 7683"/>
                  <a:gd name="T79" fmla="*/ 7862 h 708"/>
                  <a:gd name="T80" fmla="+- 0 12586 12176"/>
                  <a:gd name="T81" fmla="*/ T80 w 629"/>
                  <a:gd name="T82" fmla="+- 0 7833 7683"/>
                  <a:gd name="T83" fmla="*/ 7833 h 708"/>
                  <a:gd name="T84" fmla="+- 0 12515 12176"/>
                  <a:gd name="T85" fmla="*/ T84 w 629"/>
                  <a:gd name="T86" fmla="+- 0 7808 7683"/>
                  <a:gd name="T87" fmla="*/ 7808 h 708"/>
                  <a:gd name="T88" fmla="+- 0 12443 12176"/>
                  <a:gd name="T89" fmla="*/ T88 w 629"/>
                  <a:gd name="T90" fmla="+- 0 7792 7683"/>
                  <a:gd name="T91" fmla="*/ 7792 h 708"/>
                  <a:gd name="T92" fmla="+- 0 12441 12176"/>
                  <a:gd name="T93" fmla="*/ T92 w 629"/>
                  <a:gd name="T94" fmla="+- 0 7704 7683"/>
                  <a:gd name="T95" fmla="*/ 7704 h 708"/>
                  <a:gd name="T96" fmla="+- 0 12439 12176"/>
                  <a:gd name="T97" fmla="*/ T96 w 629"/>
                  <a:gd name="T98" fmla="+- 0 7692 7683"/>
                  <a:gd name="T99" fmla="*/ 7692 h 708"/>
                  <a:gd name="T100" fmla="+- 0 12433 12176"/>
                  <a:gd name="T101" fmla="*/ T100 w 629"/>
                  <a:gd name="T102" fmla="+- 0 7685 7683"/>
                  <a:gd name="T103" fmla="*/ 7685 h 708"/>
                  <a:gd name="T104" fmla="+- 0 12426 12176"/>
                  <a:gd name="T105" fmla="*/ T104 w 629"/>
                  <a:gd name="T106" fmla="+- 0 7683 7683"/>
                  <a:gd name="T107" fmla="*/ 7683 h 70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Lst>
                <a:rect l="0" t="0" r="r" b="b"/>
                <a:pathLst>
                  <a:path w="629" h="708">
                    <a:moveTo>
                      <a:pt x="250" y="0"/>
                    </a:moveTo>
                    <a:lnTo>
                      <a:pt x="241" y="4"/>
                    </a:lnTo>
                    <a:lnTo>
                      <a:pt x="10" y="180"/>
                    </a:lnTo>
                    <a:lnTo>
                      <a:pt x="3" y="188"/>
                    </a:lnTo>
                    <a:lnTo>
                      <a:pt x="0" y="197"/>
                    </a:lnTo>
                    <a:lnTo>
                      <a:pt x="3" y="206"/>
                    </a:lnTo>
                    <a:lnTo>
                      <a:pt x="10" y="213"/>
                    </a:lnTo>
                    <a:lnTo>
                      <a:pt x="250" y="378"/>
                    </a:lnTo>
                    <a:lnTo>
                      <a:pt x="259" y="382"/>
                    </a:lnTo>
                    <a:lnTo>
                      <a:pt x="267" y="379"/>
                    </a:lnTo>
                    <a:lnTo>
                      <a:pt x="272" y="372"/>
                    </a:lnTo>
                    <a:lnTo>
                      <a:pt x="273" y="360"/>
                    </a:lnTo>
                    <a:lnTo>
                      <a:pt x="271" y="271"/>
                    </a:lnTo>
                    <a:lnTo>
                      <a:pt x="301" y="263"/>
                    </a:lnTo>
                    <a:lnTo>
                      <a:pt x="333" y="256"/>
                    </a:lnTo>
                    <a:lnTo>
                      <a:pt x="364" y="251"/>
                    </a:lnTo>
                    <a:lnTo>
                      <a:pt x="395" y="248"/>
                    </a:lnTo>
                    <a:lnTo>
                      <a:pt x="532" y="248"/>
                    </a:lnTo>
                    <a:lnTo>
                      <a:pt x="510" y="218"/>
                    </a:lnTo>
                    <a:lnTo>
                      <a:pt x="464" y="179"/>
                    </a:lnTo>
                    <a:lnTo>
                      <a:pt x="410" y="150"/>
                    </a:lnTo>
                    <a:lnTo>
                      <a:pt x="339" y="125"/>
                    </a:lnTo>
                    <a:lnTo>
                      <a:pt x="267" y="109"/>
                    </a:lnTo>
                    <a:lnTo>
                      <a:pt x="265" y="21"/>
                    </a:lnTo>
                    <a:lnTo>
                      <a:pt x="263" y="9"/>
                    </a:lnTo>
                    <a:lnTo>
                      <a:pt x="257" y="2"/>
                    </a:lnTo>
                    <a:lnTo>
                      <a:pt x="25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130" name="Freeform 255"/>
              <p:cNvSpPr>
                <a:spLocks/>
              </p:cNvSpPr>
              <p:nvPr/>
            </p:nvSpPr>
            <p:spPr bwMode="auto">
              <a:xfrm>
                <a:off x="12176" y="7683"/>
                <a:ext cx="629" cy="708"/>
              </a:xfrm>
              <a:custGeom>
                <a:avLst/>
                <a:gdLst>
                  <a:gd name="T0" fmla="+- 0 12708 12176"/>
                  <a:gd name="T1" fmla="*/ T0 w 629"/>
                  <a:gd name="T2" fmla="+- 0 7931 7683"/>
                  <a:gd name="T3" fmla="*/ 7931 h 708"/>
                  <a:gd name="T4" fmla="+- 0 12571 12176"/>
                  <a:gd name="T5" fmla="*/ T4 w 629"/>
                  <a:gd name="T6" fmla="+- 0 7931 7683"/>
                  <a:gd name="T7" fmla="*/ 7931 h 708"/>
                  <a:gd name="T8" fmla="+- 0 12617 12176"/>
                  <a:gd name="T9" fmla="*/ T8 w 629"/>
                  <a:gd name="T10" fmla="+- 0 7933 7683"/>
                  <a:gd name="T11" fmla="*/ 7933 h 708"/>
                  <a:gd name="T12" fmla="+- 0 12662 12176"/>
                  <a:gd name="T13" fmla="*/ T12 w 629"/>
                  <a:gd name="T14" fmla="+- 0 7944 7683"/>
                  <a:gd name="T15" fmla="*/ 7944 h 708"/>
                  <a:gd name="T16" fmla="+- 0 12703 12176"/>
                  <a:gd name="T17" fmla="*/ T16 w 629"/>
                  <a:gd name="T18" fmla="+- 0 7966 7683"/>
                  <a:gd name="T19" fmla="*/ 7966 h 708"/>
                  <a:gd name="T20" fmla="+- 0 12737 12176"/>
                  <a:gd name="T21" fmla="*/ T20 w 629"/>
                  <a:gd name="T22" fmla="+- 0 8002 7683"/>
                  <a:gd name="T23" fmla="*/ 8002 h 708"/>
                  <a:gd name="T24" fmla="+- 0 12721 12176"/>
                  <a:gd name="T25" fmla="*/ T24 w 629"/>
                  <a:gd name="T26" fmla="+- 0 7949 7683"/>
                  <a:gd name="T27" fmla="*/ 7949 h 708"/>
                  <a:gd name="T28" fmla="+- 0 12708 12176"/>
                  <a:gd name="T29" fmla="*/ T28 w 629"/>
                  <a:gd name="T30" fmla="+- 0 7931 7683"/>
                  <a:gd name="T31" fmla="*/ 7931 h 708"/>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629" h="708">
                    <a:moveTo>
                      <a:pt x="532" y="248"/>
                    </a:moveTo>
                    <a:lnTo>
                      <a:pt x="395" y="248"/>
                    </a:lnTo>
                    <a:lnTo>
                      <a:pt x="441" y="250"/>
                    </a:lnTo>
                    <a:lnTo>
                      <a:pt x="486" y="261"/>
                    </a:lnTo>
                    <a:lnTo>
                      <a:pt x="527" y="283"/>
                    </a:lnTo>
                    <a:lnTo>
                      <a:pt x="561" y="319"/>
                    </a:lnTo>
                    <a:lnTo>
                      <a:pt x="545" y="266"/>
                    </a:lnTo>
                    <a:lnTo>
                      <a:pt x="532" y="2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131" name="Text Box 256"/>
              <p:cNvSpPr txBox="1">
                <a:spLocks noChangeArrowheads="1"/>
              </p:cNvSpPr>
              <p:nvPr/>
            </p:nvSpPr>
            <p:spPr bwMode="auto">
              <a:xfrm>
                <a:off x="4887" y="3893"/>
                <a:ext cx="1978" cy="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23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ea typeface="ÇlÇr ñæí©" charset="0"/>
                  </a:rPr>
                  <a:t>UNSATISFACTORY</a:t>
                </a:r>
                <a:endParaRPr kumimoji="0" lang="en-US" sz="1200" b="0" i="0" u="none" strike="noStrike" cap="none" normalizeH="0" baseline="0" dirty="0">
                  <a:ln>
                    <a:noFill/>
                  </a:ln>
                  <a:solidFill>
                    <a:schemeClr val="tx1"/>
                  </a:solidFill>
                  <a:effectLst/>
                  <a:latin typeface="Arial" charset="0"/>
                </a:endParaRPr>
              </a:p>
            </p:txBody>
          </p:sp>
          <p:sp>
            <p:nvSpPr>
              <p:cNvPr id="132" name="Text Box 257"/>
              <p:cNvSpPr txBox="1">
                <a:spLocks noChangeArrowheads="1"/>
              </p:cNvSpPr>
              <p:nvPr/>
            </p:nvSpPr>
            <p:spPr bwMode="auto">
              <a:xfrm>
                <a:off x="7093" y="3893"/>
                <a:ext cx="1978" cy="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23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ea typeface="ÇlÇr ñæí©" charset="0"/>
                  </a:rPr>
                  <a:t>BASIC</a:t>
                </a:r>
                <a:endParaRPr kumimoji="0" lang="en-US" sz="1200" b="0" i="0" u="none" strike="noStrike" cap="none" normalizeH="0" baseline="0" dirty="0">
                  <a:ln>
                    <a:noFill/>
                  </a:ln>
                  <a:solidFill>
                    <a:schemeClr val="tx1"/>
                  </a:solidFill>
                  <a:effectLst/>
                  <a:latin typeface="Arial" charset="0"/>
                </a:endParaRPr>
              </a:p>
            </p:txBody>
          </p:sp>
          <p:sp>
            <p:nvSpPr>
              <p:cNvPr id="133" name="Text Box 258"/>
              <p:cNvSpPr txBox="1">
                <a:spLocks noChangeArrowheads="1"/>
              </p:cNvSpPr>
              <p:nvPr/>
            </p:nvSpPr>
            <p:spPr bwMode="auto">
              <a:xfrm>
                <a:off x="9280" y="3893"/>
                <a:ext cx="1978" cy="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23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ea typeface="ÇlÇr ñæí©" charset="0"/>
                  </a:rPr>
                  <a:t>PROFICIENT</a:t>
                </a:r>
                <a:endParaRPr kumimoji="0" lang="en-US" sz="1200" b="0" i="0" u="none" strike="noStrike" cap="none" normalizeH="0" baseline="0" dirty="0">
                  <a:ln>
                    <a:noFill/>
                  </a:ln>
                  <a:solidFill>
                    <a:schemeClr val="tx1"/>
                  </a:solidFill>
                  <a:effectLst/>
                  <a:latin typeface="Arial" charset="0"/>
                </a:endParaRPr>
              </a:p>
            </p:txBody>
          </p:sp>
          <p:sp>
            <p:nvSpPr>
              <p:cNvPr id="134" name="Text Box 259"/>
              <p:cNvSpPr txBox="1">
                <a:spLocks noChangeArrowheads="1"/>
              </p:cNvSpPr>
              <p:nvPr/>
            </p:nvSpPr>
            <p:spPr bwMode="auto">
              <a:xfrm>
                <a:off x="11484" y="3893"/>
                <a:ext cx="1990" cy="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23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ea typeface="ÇlÇr ñæí©" charset="0"/>
                  </a:rPr>
                  <a:t>DISTINGUISHED</a:t>
                </a:r>
                <a:endParaRPr kumimoji="0" lang="en-US" sz="1200" b="0" i="0" u="none" strike="noStrike" cap="none" normalizeH="0" baseline="0" dirty="0">
                  <a:ln>
                    <a:noFill/>
                  </a:ln>
                  <a:solidFill>
                    <a:schemeClr val="tx1"/>
                  </a:solidFill>
                  <a:effectLst/>
                  <a:latin typeface="Arial" charset="0"/>
                </a:endParaRPr>
              </a:p>
            </p:txBody>
          </p:sp>
          <p:sp>
            <p:nvSpPr>
              <p:cNvPr id="135" name="Text Box 260"/>
              <p:cNvSpPr txBox="1">
                <a:spLocks noChangeArrowheads="1"/>
              </p:cNvSpPr>
              <p:nvPr/>
            </p:nvSpPr>
            <p:spPr bwMode="auto">
              <a:xfrm>
                <a:off x="3109" y="5175"/>
                <a:ext cx="1584" cy="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23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ea typeface="ÇlÇr ñæí©" charset="0"/>
                  </a:rPr>
                  <a:t>HIGH</a:t>
                </a:r>
                <a:endParaRPr kumimoji="0" lang="en-US" sz="1600" b="0" i="0" u="none" strike="noStrike" cap="none" normalizeH="0" baseline="0" dirty="0">
                  <a:ln>
                    <a:noFill/>
                  </a:ln>
                  <a:solidFill>
                    <a:schemeClr val="tx1"/>
                  </a:solidFill>
                  <a:effectLst/>
                  <a:latin typeface="Arial" charset="0"/>
                </a:endParaRPr>
              </a:p>
            </p:txBody>
          </p:sp>
          <p:sp>
            <p:nvSpPr>
              <p:cNvPr id="136" name="Text Box 261"/>
              <p:cNvSpPr txBox="1">
                <a:spLocks noChangeArrowheads="1"/>
              </p:cNvSpPr>
              <p:nvPr/>
            </p:nvSpPr>
            <p:spPr bwMode="auto">
              <a:xfrm>
                <a:off x="3109" y="6557"/>
                <a:ext cx="1584"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23000"/>
                  </a:lnSpc>
                  <a:spcBef>
                    <a:spcPct val="0"/>
                  </a:spcBef>
                  <a:spcAft>
                    <a:spcPct val="0"/>
                  </a:spcAft>
                  <a:buClrTx/>
                  <a:buSzTx/>
                  <a:buFontTx/>
                  <a:buNone/>
                  <a:tabLst/>
                </a:pPr>
                <a:r>
                  <a:rPr kumimoji="0" lang="en-US" sz="1500" b="1" i="0" u="none" strike="noStrike" cap="none" normalizeH="0" baseline="0" dirty="0">
                    <a:ln>
                      <a:noFill/>
                    </a:ln>
                    <a:solidFill>
                      <a:schemeClr val="tx1"/>
                    </a:solidFill>
                    <a:effectLst/>
                    <a:latin typeface="Arial" charset="0"/>
                    <a:ea typeface="ÇlÇr ñæí©" charset="0"/>
                  </a:rPr>
                  <a:t>EXPECTED</a:t>
                </a:r>
                <a:endParaRPr kumimoji="0" lang="en-US" sz="2400" b="0" i="0" u="none" strike="noStrike" cap="none" normalizeH="0" baseline="0" dirty="0">
                  <a:ln>
                    <a:noFill/>
                  </a:ln>
                  <a:solidFill>
                    <a:schemeClr val="tx1"/>
                  </a:solidFill>
                  <a:effectLst/>
                  <a:latin typeface="Arial" charset="0"/>
                  <a:ea typeface="ＭＳ Ｐゴシック" charset="0"/>
                </a:endParaRPr>
              </a:p>
            </p:txBody>
          </p:sp>
          <p:sp>
            <p:nvSpPr>
              <p:cNvPr id="137" name="Text Box 262"/>
              <p:cNvSpPr txBox="1">
                <a:spLocks noChangeArrowheads="1"/>
              </p:cNvSpPr>
              <p:nvPr/>
            </p:nvSpPr>
            <p:spPr bwMode="auto">
              <a:xfrm>
                <a:off x="3109" y="7910"/>
                <a:ext cx="1584" cy="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23000"/>
                  </a:lnSpc>
                  <a:spcBef>
                    <a:spcPct val="0"/>
                  </a:spcBef>
                  <a:spcAft>
                    <a:spcPct val="0"/>
                  </a:spcAft>
                  <a:buClrTx/>
                  <a:buSzTx/>
                  <a:buFontTx/>
                  <a:buNone/>
                  <a:tabLst/>
                </a:pPr>
                <a:r>
                  <a:rPr kumimoji="0" lang="en-US" sz="1500" b="1" i="0" u="none" strike="noStrike" cap="none" normalizeH="0" baseline="0" dirty="0">
                    <a:ln>
                      <a:noFill/>
                    </a:ln>
                    <a:solidFill>
                      <a:schemeClr val="tx1"/>
                    </a:solidFill>
                    <a:effectLst/>
                    <a:latin typeface="Arial" charset="0"/>
                    <a:ea typeface="ÇlÇr ñæí©" charset="0"/>
                  </a:rPr>
                  <a:t>LOW</a:t>
                </a:r>
                <a:endParaRPr kumimoji="0" lang="en-US" sz="2400" b="0" i="0" u="none" strike="noStrike" cap="none" normalizeH="0" baseline="0" dirty="0">
                  <a:ln>
                    <a:noFill/>
                  </a:ln>
                  <a:solidFill>
                    <a:schemeClr val="tx1"/>
                  </a:solidFill>
                  <a:effectLst/>
                  <a:latin typeface="Arial" charset="0"/>
                  <a:ea typeface="ＭＳ Ｐゴシック" charset="0"/>
                </a:endParaRPr>
              </a:p>
            </p:txBody>
          </p:sp>
          <p:sp>
            <p:nvSpPr>
              <p:cNvPr id="138" name="Text Box 263"/>
              <p:cNvSpPr txBox="1">
                <a:spLocks noChangeArrowheads="1"/>
              </p:cNvSpPr>
              <p:nvPr/>
            </p:nvSpPr>
            <p:spPr bwMode="auto">
              <a:xfrm>
                <a:off x="4885" y="3163"/>
                <a:ext cx="8589" cy="591"/>
              </a:xfrm>
              <a:prstGeom prst="rect">
                <a:avLst/>
              </a:prstGeom>
              <a:solidFill>
                <a:schemeClr val="bg2"/>
              </a:solidFill>
              <a:ln w="27940">
                <a:solidFill>
                  <a:srgbClr val="937AB1"/>
                </a:solidFill>
                <a:miter lim="800000"/>
                <a:headEnd/>
                <a:tailEnd/>
              </a:ln>
            </p:spPr>
            <p:txBody>
              <a:bodyPr vert="horz" wrap="square" lIns="0" tIns="0" rIns="0" bIns="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ts val="275"/>
                  </a:spcBef>
                  <a:spcAft>
                    <a:spcPct val="0"/>
                  </a:spcAft>
                  <a:buClrTx/>
                  <a:buSzTx/>
                  <a:buFontTx/>
                  <a:buNone/>
                  <a:tabLst/>
                </a:pPr>
                <a:r>
                  <a:rPr kumimoji="0" lang="en-US" sz="1900" b="1" i="0" u="none" strike="noStrike" cap="none" normalizeH="0" baseline="0" dirty="0">
                    <a:ln>
                      <a:noFill/>
                    </a:ln>
                    <a:effectLst/>
                    <a:latin typeface="Arial" charset="0"/>
                    <a:ea typeface="ÇlÇr ñæí©" charset="0"/>
                  </a:rPr>
                  <a:t>PROFESSIONAL PRACTICE RATING</a:t>
                </a:r>
                <a:endParaRPr kumimoji="0" lang="en-US" sz="2400" b="0" i="0" u="none" strike="noStrike" cap="none" normalizeH="0" baseline="0" dirty="0">
                  <a:ln>
                    <a:noFill/>
                  </a:ln>
                  <a:effectLst/>
                  <a:latin typeface="Arial" charset="0"/>
                </a:endParaRPr>
              </a:p>
            </p:txBody>
          </p:sp>
          <p:sp>
            <p:nvSpPr>
              <p:cNvPr id="139" name="Text Box 264"/>
              <p:cNvSpPr txBox="1">
                <a:spLocks noChangeArrowheads="1"/>
              </p:cNvSpPr>
              <p:nvPr/>
            </p:nvSpPr>
            <p:spPr bwMode="auto">
              <a:xfrm>
                <a:off x="2322" y="2407"/>
                <a:ext cx="11778" cy="559"/>
              </a:xfrm>
              <a:prstGeom prst="rect">
                <a:avLst/>
              </a:prstGeom>
              <a:solidFill>
                <a:srgbClr val="5532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ts val="375"/>
                  </a:spcBef>
                  <a:spcAft>
                    <a:spcPct val="0"/>
                  </a:spcAft>
                  <a:buClrTx/>
                  <a:buSzTx/>
                  <a:buFontTx/>
                  <a:buNone/>
                  <a:tabLst/>
                </a:pPr>
                <a:r>
                  <a:rPr kumimoji="0" lang="en-US" sz="2000" b="1" i="0" u="none" strike="noStrike" cap="none" normalizeH="0" baseline="0" dirty="0">
                    <a:ln>
                      <a:noFill/>
                    </a:ln>
                    <a:solidFill>
                      <a:srgbClr val="FFFFFF"/>
                    </a:solidFill>
                    <a:effectLst/>
                    <a:latin typeface="Arial" charset="0"/>
                    <a:ea typeface="ÇlÇr ñæí©" charset="0"/>
                  </a:rPr>
                  <a:t>SUMMATIVE SCORING MATRIX</a:t>
                </a:r>
                <a:endParaRPr kumimoji="0" lang="en-US" sz="2000" b="0" i="0" u="none" strike="noStrike" cap="none" normalizeH="0" baseline="0" dirty="0">
                  <a:ln>
                    <a:noFill/>
                  </a:ln>
                  <a:solidFill>
                    <a:schemeClr val="tx1"/>
                  </a:solidFill>
                  <a:effectLst/>
                  <a:latin typeface="Arial" charset="0"/>
                </a:endParaRPr>
              </a:p>
            </p:txBody>
          </p:sp>
        </p:grpSp>
      </p:grpSp>
      <p:sp>
        <p:nvSpPr>
          <p:cNvPr id="270" name="TextBox 269"/>
          <p:cNvSpPr txBox="1"/>
          <p:nvPr/>
        </p:nvSpPr>
        <p:spPr>
          <a:xfrm rot="16200000">
            <a:off x="-816018" y="3362208"/>
            <a:ext cx="3092390" cy="369332"/>
          </a:xfrm>
          <a:prstGeom prst="rect">
            <a:avLst/>
          </a:prstGeom>
          <a:solidFill>
            <a:schemeClr val="bg2"/>
          </a:solidFill>
        </p:spPr>
        <p:txBody>
          <a:bodyPr wrap="square" rtlCol="0">
            <a:spAutoFit/>
          </a:bodyPr>
          <a:lstStyle/>
          <a:p>
            <a:pPr algn="ctr"/>
            <a:r>
              <a:rPr lang="en-US" b="1" dirty="0" smtClean="0"/>
              <a:t>STUDENT GROWTH</a:t>
            </a:r>
            <a:endParaRPr lang="en-US" b="1" dirty="0"/>
          </a:p>
        </p:txBody>
      </p:sp>
    </p:spTree>
    <p:extLst>
      <p:ext uri="{BB962C8B-B14F-4D97-AF65-F5344CB8AC3E}">
        <p14:creationId xmlns:p14="http://schemas.microsoft.com/office/powerpoint/2010/main" val="260781264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04800" y="1346200"/>
            <a:ext cx="8506691" cy="3046988"/>
          </a:xfrm>
          <a:prstGeom prst="rect">
            <a:avLst/>
          </a:prstGeom>
          <a:solidFill>
            <a:schemeClr val="accent4">
              <a:lumMod val="60000"/>
              <a:lumOff val="40000"/>
            </a:schemeClr>
          </a:solidFill>
        </p:spPr>
        <p:txBody>
          <a:bodyPr wrap="square" rtlCol="0">
            <a:spAutoFit/>
          </a:bodyPr>
          <a:lstStyle>
            <a:defPPr>
              <a:defRPr lang="en-US"/>
            </a:defPPr>
            <a:lvl1pPr algn="ctr">
              <a:defRPr sz="3200" b="1"/>
            </a:lvl1pPr>
          </a:lstStyle>
          <a:p>
            <a:r>
              <a:rPr lang="en-US" dirty="0"/>
              <a:t>SOUTH DAKOTA PRINCIPAL EFFECTIVENESS MODEL</a:t>
            </a:r>
          </a:p>
          <a:p>
            <a:endParaRPr lang="en-US" dirty="0"/>
          </a:p>
          <a:p>
            <a:r>
              <a:rPr lang="en-US" dirty="0"/>
              <a:t>Improving Instruction </a:t>
            </a:r>
          </a:p>
          <a:p>
            <a:r>
              <a:rPr lang="en-US" dirty="0"/>
              <a:t>and </a:t>
            </a:r>
          </a:p>
          <a:p>
            <a:r>
              <a:rPr lang="en-US" dirty="0"/>
              <a:t>Student Learning</a:t>
            </a:r>
          </a:p>
        </p:txBody>
      </p:sp>
      <p:sp>
        <p:nvSpPr>
          <p:cNvPr id="8" name="TextBox 7"/>
          <p:cNvSpPr txBox="1"/>
          <p:nvPr/>
        </p:nvSpPr>
        <p:spPr>
          <a:xfrm>
            <a:off x="844550" y="5118100"/>
            <a:ext cx="7454900" cy="400110"/>
          </a:xfrm>
          <a:prstGeom prst="rect">
            <a:avLst/>
          </a:prstGeom>
          <a:noFill/>
        </p:spPr>
        <p:txBody>
          <a:bodyPr wrap="square" rtlCol="0">
            <a:spAutoFit/>
          </a:bodyPr>
          <a:lstStyle/>
          <a:p>
            <a:pPr algn="ctr"/>
            <a:r>
              <a:rPr lang="en-US" sz="2000" b="1" dirty="0" smtClean="0"/>
              <a:t>PART SIX:  RECOMMENDED EVALUATION CYCLE</a:t>
            </a:r>
            <a:endParaRPr lang="en-US" sz="2000" b="1" dirty="0"/>
          </a:p>
        </p:txBody>
      </p:sp>
      <p:sp>
        <p:nvSpPr>
          <p:cNvPr id="3" name="TextBox 2"/>
          <p:cNvSpPr txBox="1"/>
          <p:nvPr/>
        </p:nvSpPr>
        <p:spPr>
          <a:xfrm>
            <a:off x="50800" y="6425168"/>
            <a:ext cx="5270500" cy="276999"/>
          </a:xfrm>
          <a:prstGeom prst="rect">
            <a:avLst/>
          </a:prstGeom>
          <a:noFill/>
        </p:spPr>
        <p:txBody>
          <a:bodyPr wrap="square" rtlCol="0">
            <a:spAutoFit/>
          </a:bodyPr>
          <a:lstStyle/>
          <a:p>
            <a:r>
              <a:rPr lang="en-US" sz="1200" dirty="0" smtClean="0"/>
              <a:t>Principal Effectiveness Handbook pp. 30-34</a:t>
            </a:r>
            <a:endParaRPr lang="en-US" sz="1200" dirty="0"/>
          </a:p>
        </p:txBody>
      </p:sp>
    </p:spTree>
    <p:extLst>
      <p:ext uri="{BB962C8B-B14F-4D97-AF65-F5344CB8AC3E}">
        <p14:creationId xmlns:p14="http://schemas.microsoft.com/office/powerpoint/2010/main" val="219899635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83576452"/>
              </p:ext>
            </p:extLst>
          </p:nvPr>
        </p:nvGraphicFramePr>
        <p:xfrm>
          <a:off x="0" y="2"/>
          <a:ext cx="9144000" cy="6857998"/>
        </p:xfrm>
        <a:graphic>
          <a:graphicData uri="http://schemas.openxmlformats.org/drawingml/2006/table">
            <a:tbl>
              <a:tblPr firstRow="1" bandRow="1">
                <a:tableStyleId>{1FECB4D8-DB02-4DC6-A0A2-4F2EBAE1DC90}</a:tableStyleId>
              </a:tblPr>
              <a:tblGrid>
                <a:gridCol w="2667000"/>
                <a:gridCol w="6477000"/>
              </a:tblGrid>
              <a:tr h="793064">
                <a:tc gridSpan="2">
                  <a:txBody>
                    <a:bodyPr/>
                    <a:lstStyle/>
                    <a:p>
                      <a:pPr algn="ctr"/>
                      <a:r>
                        <a:rPr lang="en-US" sz="2400" dirty="0" smtClean="0"/>
                        <a:t>PHASE ONE:</a:t>
                      </a:r>
                      <a:r>
                        <a:rPr lang="en-US" sz="2400" baseline="0" dirty="0" smtClean="0"/>
                        <a:t> PREPARE</a:t>
                      </a:r>
                      <a:endParaRPr lang="en-US" sz="2400" dirty="0"/>
                    </a:p>
                  </a:txBody>
                  <a:tcPr>
                    <a:solidFill>
                      <a:srgbClr val="3366FF"/>
                    </a:solidFill>
                  </a:tcPr>
                </a:tc>
                <a:tc hMerge="1">
                  <a:txBody>
                    <a:bodyPr/>
                    <a:lstStyle/>
                    <a:p>
                      <a:endParaRPr lang="en-US" dirty="0"/>
                    </a:p>
                  </a:txBody>
                  <a:tcPr>
                    <a:noFill/>
                  </a:tcPr>
                </a:tc>
              </a:tr>
              <a:tr h="3578303">
                <a:tc>
                  <a:txBody>
                    <a:bodyPr/>
                    <a:lstStyle/>
                    <a:p>
                      <a:r>
                        <a:rPr lang="en-US" dirty="0" smtClean="0"/>
                        <a:t>STEP ONE:</a:t>
                      </a:r>
                    </a:p>
                    <a:p>
                      <a:r>
                        <a:rPr lang="en-US" i="0" baseline="0" dirty="0" smtClean="0"/>
                        <a:t> </a:t>
                      </a:r>
                      <a:r>
                        <a:rPr lang="en-US" i="0" dirty="0" smtClean="0"/>
                        <a:t>TRAINING</a:t>
                      </a:r>
                    </a:p>
                    <a:p>
                      <a:endParaRPr lang="en-US" dirty="0" smtClean="0"/>
                    </a:p>
                    <a:p>
                      <a:endParaRPr lang="en-US" dirty="0" smtClean="0"/>
                    </a:p>
                  </a:txBody>
                  <a:tcPr/>
                </a:tc>
                <a:tc>
                  <a:txBody>
                    <a:bodyPr/>
                    <a:lstStyle/>
                    <a:p>
                      <a:pPr marL="342900" indent="-342900">
                        <a:buAutoNum type="arabicPeriod"/>
                      </a:pPr>
                      <a:endParaRPr lang="en-US" sz="1600" baseline="0" dirty="0" smtClean="0"/>
                    </a:p>
                    <a:p>
                      <a:pPr marL="342900" indent="-342900">
                        <a:buAutoNum type="arabicPeriod"/>
                      </a:pPr>
                      <a:r>
                        <a:rPr lang="en-US" sz="1600" baseline="0" dirty="0" smtClean="0"/>
                        <a:t>Principals and evaluators are trained on the </a:t>
                      </a:r>
                      <a:r>
                        <a:rPr lang="en-US" sz="1600" i="1" baseline="0" dirty="0" smtClean="0"/>
                        <a:t>South Dakota Framework for Effective Principals</a:t>
                      </a:r>
                      <a:r>
                        <a:rPr lang="en-US" sz="1600" baseline="0" dirty="0" smtClean="0"/>
                        <a:t> and how the domains are used as the basis for professional practice evaluation.</a:t>
                      </a:r>
                    </a:p>
                    <a:p>
                      <a:pPr marL="342900" indent="-342900">
                        <a:buAutoNum type="arabicPeriod"/>
                      </a:pPr>
                      <a:endParaRPr lang="en-US" sz="1600" baseline="0" dirty="0" smtClean="0"/>
                    </a:p>
                    <a:p>
                      <a:pPr marL="342900" indent="-342900">
                        <a:buAutoNum type="arabicPeriod"/>
                      </a:pPr>
                      <a:r>
                        <a:rPr lang="en-US" sz="1600" baseline="0" dirty="0" smtClean="0"/>
                        <a:t>Evaluators are trained on how to conduct observations that support the professional practice portions of the evaluations.</a:t>
                      </a:r>
                    </a:p>
                    <a:p>
                      <a:pPr marL="342900" indent="-342900">
                        <a:buAutoNum type="arabicPeriod"/>
                      </a:pPr>
                      <a:endParaRPr lang="en-US" sz="1600" baseline="0" dirty="0" smtClean="0"/>
                    </a:p>
                    <a:p>
                      <a:pPr marL="342900" indent="-342900">
                        <a:buAutoNum type="arabicPeriod"/>
                      </a:pPr>
                      <a:r>
                        <a:rPr lang="en-US" sz="1600" baseline="0" dirty="0" smtClean="0"/>
                        <a:t>Teachers and principals are trained on how to develop SLO’s and how student growth factors into the evaluation.</a:t>
                      </a:r>
                      <a:endParaRPr lang="en-US" sz="1600" dirty="0"/>
                    </a:p>
                  </a:txBody>
                  <a:tcPr/>
                </a:tc>
              </a:tr>
              <a:tr h="643263">
                <a:tc>
                  <a:txBody>
                    <a:bodyPr/>
                    <a:lstStyle/>
                    <a:p>
                      <a:endParaRPr lang="en-US" dirty="0"/>
                    </a:p>
                  </a:txBody>
                  <a:tcPr/>
                </a:tc>
                <a:tc>
                  <a:txBody>
                    <a:bodyPr/>
                    <a:lstStyle/>
                    <a:p>
                      <a:endParaRPr lang="en-US" sz="1600" dirty="0"/>
                    </a:p>
                  </a:txBody>
                  <a:tcPr/>
                </a:tc>
              </a:tr>
              <a:tr h="1843368">
                <a:tc>
                  <a:txBody>
                    <a:bodyPr/>
                    <a:lstStyle/>
                    <a:p>
                      <a:r>
                        <a:rPr lang="en-US" dirty="0" smtClean="0"/>
                        <a:t>STEP</a:t>
                      </a:r>
                      <a:r>
                        <a:rPr lang="en-US" baseline="0" dirty="0" smtClean="0"/>
                        <a:t> TWO:  </a:t>
                      </a:r>
                    </a:p>
                    <a:p>
                      <a:r>
                        <a:rPr lang="en-US" baseline="0" dirty="0" smtClean="0"/>
                        <a:t>ORIENTATION</a:t>
                      </a:r>
                      <a:endParaRPr lang="en-US" dirty="0"/>
                    </a:p>
                  </a:txBody>
                  <a:tcPr/>
                </a:tc>
                <a:tc>
                  <a:txBody>
                    <a:bodyPr/>
                    <a:lstStyle/>
                    <a:p>
                      <a:pPr marL="342900" indent="-342900">
                        <a:buAutoNum type="arabicPeriod"/>
                      </a:pPr>
                      <a:endParaRPr lang="en-US" sz="1600" baseline="0" dirty="0" smtClean="0"/>
                    </a:p>
                    <a:p>
                      <a:pPr marL="342900" indent="-342900">
                        <a:buAutoNum type="arabicPeriod"/>
                      </a:pPr>
                      <a:r>
                        <a:rPr lang="en-US" sz="1600" baseline="0" dirty="0" smtClean="0"/>
                        <a:t>All staff impacted by the evaluation system collectively review the evaluation system to ensure all staff have sufficient knowledge to actively participate in the evaluation process.</a:t>
                      </a:r>
                    </a:p>
                    <a:p>
                      <a:pPr marL="342900" indent="-342900">
                        <a:buAutoNum type="arabicPeriod"/>
                      </a:pPr>
                      <a:endParaRPr lang="en-US" sz="1600" dirty="0"/>
                    </a:p>
                  </a:txBody>
                  <a:tcPr/>
                </a:tc>
              </a:tr>
            </a:tbl>
          </a:graphicData>
        </a:graphic>
      </p:graphicFrame>
      <p:sp>
        <p:nvSpPr>
          <p:cNvPr id="3" name="TextBox 2"/>
          <p:cNvSpPr txBox="1"/>
          <p:nvPr/>
        </p:nvSpPr>
        <p:spPr>
          <a:xfrm>
            <a:off x="50800" y="6425168"/>
            <a:ext cx="5270500" cy="276999"/>
          </a:xfrm>
          <a:prstGeom prst="rect">
            <a:avLst/>
          </a:prstGeom>
          <a:noFill/>
        </p:spPr>
        <p:txBody>
          <a:bodyPr wrap="square" rtlCol="0">
            <a:spAutoFit/>
          </a:bodyPr>
          <a:lstStyle/>
          <a:p>
            <a:r>
              <a:rPr lang="en-US" sz="1200" dirty="0" smtClean="0"/>
              <a:t>Principal Effectiveness Handbook p. 31</a:t>
            </a:r>
            <a:endParaRPr lang="en-US" sz="1200" dirty="0"/>
          </a:p>
        </p:txBody>
      </p:sp>
    </p:spTree>
    <p:extLst>
      <p:ext uri="{BB962C8B-B14F-4D97-AF65-F5344CB8AC3E}">
        <p14:creationId xmlns:p14="http://schemas.microsoft.com/office/powerpoint/2010/main" val="408358121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42588836"/>
              </p:ext>
            </p:extLst>
          </p:nvPr>
        </p:nvGraphicFramePr>
        <p:xfrm>
          <a:off x="0" y="2"/>
          <a:ext cx="9144000" cy="6815461"/>
        </p:xfrm>
        <a:graphic>
          <a:graphicData uri="http://schemas.openxmlformats.org/drawingml/2006/table">
            <a:tbl>
              <a:tblPr firstRow="1" bandRow="1">
                <a:tableStyleId>{1FECB4D8-DB02-4DC6-A0A2-4F2EBAE1DC90}</a:tableStyleId>
              </a:tblPr>
              <a:tblGrid>
                <a:gridCol w="3505200"/>
                <a:gridCol w="5638800"/>
              </a:tblGrid>
              <a:tr h="793064">
                <a:tc gridSpan="2">
                  <a:txBody>
                    <a:bodyPr/>
                    <a:lstStyle/>
                    <a:p>
                      <a:pPr algn="ctr"/>
                      <a:r>
                        <a:rPr lang="en-US" sz="2400" dirty="0" smtClean="0"/>
                        <a:t>PHASE TWO:</a:t>
                      </a:r>
                      <a:r>
                        <a:rPr lang="en-US" sz="2400" baseline="0" dirty="0" smtClean="0"/>
                        <a:t> PLAN</a:t>
                      </a:r>
                      <a:endParaRPr lang="en-US" sz="2400" dirty="0"/>
                    </a:p>
                  </a:txBody>
                  <a:tcPr>
                    <a:solidFill>
                      <a:srgbClr val="4B8412"/>
                    </a:solidFill>
                  </a:tcPr>
                </a:tc>
                <a:tc hMerge="1">
                  <a:txBody>
                    <a:bodyPr/>
                    <a:lstStyle/>
                    <a:p>
                      <a:endParaRPr lang="en-US" dirty="0"/>
                    </a:p>
                  </a:txBody>
                  <a:tcPr>
                    <a:noFill/>
                  </a:tcPr>
                </a:tc>
              </a:tr>
              <a:tr h="1873934">
                <a:tc>
                  <a:txBody>
                    <a:bodyPr/>
                    <a:lstStyle/>
                    <a:p>
                      <a:r>
                        <a:rPr lang="en-US" dirty="0" smtClean="0"/>
                        <a:t>STEP THREE:</a:t>
                      </a:r>
                    </a:p>
                    <a:p>
                      <a:r>
                        <a:rPr lang="en-US" dirty="0" smtClean="0"/>
                        <a:t>SELF-ASSESSMENT</a:t>
                      </a:r>
                    </a:p>
                    <a:p>
                      <a:endParaRPr lang="en-US" dirty="0" smtClean="0"/>
                    </a:p>
                    <a:p>
                      <a:endParaRPr lang="en-US" dirty="0" smtClean="0"/>
                    </a:p>
                  </a:txBody>
                  <a:tcPr/>
                </a:tc>
                <a:tc>
                  <a:txBody>
                    <a:bodyPr/>
                    <a:lstStyle/>
                    <a:p>
                      <a:pPr marL="342900" indent="-342900">
                        <a:buAutoNum type="arabicPeriod"/>
                      </a:pPr>
                      <a:endParaRPr lang="en-US" sz="1600" baseline="0" dirty="0" smtClean="0"/>
                    </a:p>
                    <a:p>
                      <a:pPr marL="342900" indent="-342900">
                        <a:buAutoNum type="arabicPeriod"/>
                      </a:pPr>
                      <a:r>
                        <a:rPr lang="en-US" sz="1600" baseline="0" dirty="0" smtClean="0"/>
                        <a:t>Principal assesses his/her professional practice and analyzes the learning, growth, and achievement results of his/her school.</a:t>
                      </a:r>
                    </a:p>
                    <a:p>
                      <a:pPr marL="342900" indent="-342900">
                        <a:buAutoNum type="arabicPeriod"/>
                      </a:pPr>
                      <a:endParaRPr lang="en-US" sz="1600" baseline="0" dirty="0" smtClean="0"/>
                    </a:p>
                    <a:p>
                      <a:pPr marL="342900" indent="-342900">
                        <a:buAutoNum type="arabicPeriod"/>
                      </a:pPr>
                      <a:r>
                        <a:rPr lang="en-US" sz="1600" baseline="0" dirty="0" smtClean="0"/>
                        <a:t>Principal prepares both professional practice and school growth goals for the year.</a:t>
                      </a:r>
                      <a:endParaRPr lang="en-US" sz="1600" dirty="0"/>
                    </a:p>
                  </a:txBody>
                  <a:tcPr/>
                </a:tc>
              </a:tr>
              <a:tr h="643263">
                <a:tc>
                  <a:txBody>
                    <a:bodyPr/>
                    <a:lstStyle/>
                    <a:p>
                      <a:endParaRPr lang="en-US" dirty="0"/>
                    </a:p>
                  </a:txBody>
                  <a:tcPr/>
                </a:tc>
                <a:tc>
                  <a:txBody>
                    <a:bodyPr/>
                    <a:lstStyle/>
                    <a:p>
                      <a:endParaRPr lang="en-US" sz="1600" dirty="0"/>
                    </a:p>
                  </a:txBody>
                  <a:tcPr/>
                </a:tc>
              </a:tr>
              <a:tr h="1843368">
                <a:tc>
                  <a:txBody>
                    <a:bodyPr/>
                    <a:lstStyle/>
                    <a:p>
                      <a:r>
                        <a:rPr lang="en-US" dirty="0" smtClean="0"/>
                        <a:t>STEP</a:t>
                      </a:r>
                      <a:r>
                        <a:rPr lang="en-US" baseline="0" dirty="0" smtClean="0"/>
                        <a:t> FOUR:  </a:t>
                      </a:r>
                    </a:p>
                    <a:p>
                      <a:r>
                        <a:rPr lang="en-US" baseline="0" dirty="0" smtClean="0"/>
                        <a:t>GOAL-SETTING CONFERENCE</a:t>
                      </a:r>
                      <a:endParaRPr lang="en-US" dirty="0"/>
                    </a:p>
                  </a:txBody>
                  <a:tcPr/>
                </a:tc>
                <a:tc>
                  <a:txBody>
                    <a:bodyPr/>
                    <a:lstStyle/>
                    <a:p>
                      <a:pPr marL="342900" indent="-342900">
                        <a:buAutoNum type="arabicPeriod"/>
                      </a:pPr>
                      <a:endParaRPr lang="en-US" sz="1600" baseline="0" dirty="0" smtClean="0"/>
                    </a:p>
                    <a:p>
                      <a:pPr marL="342900" indent="-342900">
                        <a:buAutoNum type="arabicPeriod"/>
                      </a:pPr>
                      <a:r>
                        <a:rPr lang="en-US" sz="1600" baseline="0" dirty="0" smtClean="0"/>
                        <a:t>Principal meets with evaluator to review self-assessment and jointly analyze school growth and professional practice goals.</a:t>
                      </a:r>
                    </a:p>
                    <a:p>
                      <a:pPr marL="342900" indent="-342900">
                        <a:buAutoNum type="arabicPeriod"/>
                      </a:pPr>
                      <a:endParaRPr lang="en-US" sz="1600" baseline="0" dirty="0" smtClean="0"/>
                    </a:p>
                    <a:p>
                      <a:pPr marL="342900" indent="-342900">
                        <a:buAutoNum type="arabicPeriod"/>
                      </a:pPr>
                      <a:r>
                        <a:rPr lang="en-US" sz="1600" baseline="0" dirty="0" smtClean="0"/>
                        <a:t>Principal and evaluator agree on goals for both professional practice and school growth.</a:t>
                      </a:r>
                    </a:p>
                    <a:p>
                      <a:pPr marL="342900" indent="-342900">
                        <a:buAutoNum type="arabicPeriod"/>
                      </a:pPr>
                      <a:endParaRPr lang="en-US" sz="1600" baseline="0" dirty="0" smtClean="0"/>
                    </a:p>
                    <a:p>
                      <a:pPr marL="342900" indent="-342900">
                        <a:buAutoNum type="arabicPeriod"/>
                      </a:pPr>
                      <a:r>
                        <a:rPr lang="en-US" sz="1600" baseline="0" dirty="0" smtClean="0"/>
                        <a:t>Principal and evaluator discuss the evidence necessary to support the professional practice and school growth goals.</a:t>
                      </a:r>
                    </a:p>
                    <a:p>
                      <a:pPr marL="342900" indent="-342900">
                        <a:buAutoNum type="arabicPeriod"/>
                      </a:pPr>
                      <a:endParaRPr lang="en-US" sz="1600" baseline="0" dirty="0" smtClean="0"/>
                    </a:p>
                    <a:p>
                      <a:pPr marL="342900" indent="-342900">
                        <a:buAutoNum type="arabicPeriod"/>
                      </a:pPr>
                      <a:r>
                        <a:rPr lang="en-US" sz="1600" baseline="0" dirty="0" smtClean="0"/>
                        <a:t>Goals are approved.</a:t>
                      </a:r>
                    </a:p>
                    <a:p>
                      <a:pPr marL="342900" indent="-342900">
                        <a:buAutoNum type="arabicPeriod"/>
                      </a:pPr>
                      <a:endParaRPr lang="en-US" sz="1600" baseline="0" dirty="0" smtClean="0"/>
                    </a:p>
                    <a:p>
                      <a:pPr marL="342900" indent="-342900">
                        <a:buAutoNum type="arabicPeriod"/>
                      </a:pPr>
                      <a:endParaRPr lang="en-US" sz="1600" baseline="0" dirty="0" smtClean="0"/>
                    </a:p>
                    <a:p>
                      <a:pPr marL="342900" indent="-342900">
                        <a:buAutoNum type="arabicPeriod"/>
                      </a:pPr>
                      <a:endParaRPr lang="en-US" sz="1600" dirty="0"/>
                    </a:p>
                  </a:txBody>
                  <a:tcPr/>
                </a:tc>
              </a:tr>
            </a:tbl>
          </a:graphicData>
        </a:graphic>
      </p:graphicFrame>
      <p:sp>
        <p:nvSpPr>
          <p:cNvPr id="3" name="TextBox 2"/>
          <p:cNvSpPr txBox="1"/>
          <p:nvPr/>
        </p:nvSpPr>
        <p:spPr>
          <a:xfrm>
            <a:off x="50800" y="6979166"/>
            <a:ext cx="5270500" cy="276999"/>
          </a:xfrm>
          <a:prstGeom prst="rect">
            <a:avLst/>
          </a:prstGeom>
          <a:noFill/>
        </p:spPr>
        <p:txBody>
          <a:bodyPr wrap="square" rtlCol="0">
            <a:spAutoFit/>
          </a:bodyPr>
          <a:lstStyle/>
          <a:p>
            <a:r>
              <a:rPr lang="en-US" sz="1200" dirty="0" smtClean="0"/>
              <a:t>Principal Effectiveness Handbook pp. 31-32</a:t>
            </a:r>
            <a:endParaRPr lang="en-US" sz="1200" dirty="0"/>
          </a:p>
        </p:txBody>
      </p:sp>
    </p:spTree>
    <p:extLst>
      <p:ext uri="{BB962C8B-B14F-4D97-AF65-F5344CB8AC3E}">
        <p14:creationId xmlns:p14="http://schemas.microsoft.com/office/powerpoint/2010/main" val="394128436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381"/>
            <a:ext cx="9144000" cy="758515"/>
          </a:xfrm>
        </p:spPr>
        <p:txBody>
          <a:bodyPr>
            <a:noAutofit/>
          </a:bodyPr>
          <a:lstStyle/>
          <a:p>
            <a:r>
              <a:rPr lang="en-US" sz="3200" dirty="0" smtClean="0"/>
              <a:t>Minimum Requirements vs. Model Recommendations</a:t>
            </a:r>
            <a:endParaRPr lang="en-US" sz="3200" dirty="0"/>
          </a:p>
        </p:txBody>
      </p:sp>
      <p:pic>
        <p:nvPicPr>
          <p:cNvPr id="337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214" y="1165513"/>
            <a:ext cx="8817004" cy="4617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09726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04625861"/>
              </p:ext>
            </p:extLst>
          </p:nvPr>
        </p:nvGraphicFramePr>
        <p:xfrm>
          <a:off x="0" y="2"/>
          <a:ext cx="9144000" cy="4542104"/>
        </p:xfrm>
        <a:graphic>
          <a:graphicData uri="http://schemas.openxmlformats.org/drawingml/2006/table">
            <a:tbl>
              <a:tblPr firstRow="1" bandRow="1">
                <a:tableStyleId>{1FECB4D8-DB02-4DC6-A0A2-4F2EBAE1DC90}</a:tableStyleId>
              </a:tblPr>
              <a:tblGrid>
                <a:gridCol w="3505200"/>
                <a:gridCol w="5638800"/>
              </a:tblGrid>
              <a:tr h="793064">
                <a:tc gridSpan="2">
                  <a:txBody>
                    <a:bodyPr/>
                    <a:lstStyle/>
                    <a:p>
                      <a:pPr algn="ctr"/>
                      <a:r>
                        <a:rPr lang="en-US" sz="2400" dirty="0" smtClean="0"/>
                        <a:t>PHASE THREE:</a:t>
                      </a:r>
                      <a:r>
                        <a:rPr lang="en-US" sz="2400" baseline="0" dirty="0" smtClean="0"/>
                        <a:t> PERFORM</a:t>
                      </a:r>
                      <a:endParaRPr lang="en-US" sz="2400" dirty="0"/>
                    </a:p>
                  </a:txBody>
                  <a:tcPr>
                    <a:solidFill>
                      <a:schemeClr val="accent5">
                        <a:lumMod val="75000"/>
                      </a:schemeClr>
                    </a:solidFill>
                  </a:tcPr>
                </a:tc>
                <a:tc hMerge="1">
                  <a:txBody>
                    <a:bodyPr/>
                    <a:lstStyle/>
                    <a:p>
                      <a:endParaRPr lang="en-US" dirty="0"/>
                    </a:p>
                  </a:txBody>
                  <a:tcPr>
                    <a:noFill/>
                  </a:tcPr>
                </a:tc>
              </a:tr>
              <a:tr h="1873934">
                <a:tc>
                  <a:txBody>
                    <a:bodyPr/>
                    <a:lstStyle/>
                    <a:p>
                      <a:endParaRPr lang="en-US" dirty="0" smtClean="0"/>
                    </a:p>
                    <a:p>
                      <a:r>
                        <a:rPr lang="en-US" dirty="0" smtClean="0"/>
                        <a:t>STEP FIVE:</a:t>
                      </a:r>
                    </a:p>
                    <a:p>
                      <a:r>
                        <a:rPr lang="en-US" dirty="0" smtClean="0"/>
                        <a:t>EVIDENCE COLLECTION</a:t>
                      </a:r>
                    </a:p>
                    <a:p>
                      <a:endParaRPr lang="en-US" dirty="0" smtClean="0"/>
                    </a:p>
                    <a:p>
                      <a:endParaRPr lang="en-US" dirty="0" smtClean="0"/>
                    </a:p>
                  </a:txBody>
                  <a:tcPr/>
                </a:tc>
                <a:tc>
                  <a:txBody>
                    <a:bodyPr/>
                    <a:lstStyle/>
                    <a:p>
                      <a:pPr marL="342900" indent="-342900">
                        <a:buAutoNum type="arabicPeriod"/>
                      </a:pPr>
                      <a:endParaRPr lang="en-US" sz="1600" baseline="0" dirty="0" smtClean="0"/>
                    </a:p>
                    <a:p>
                      <a:pPr marL="342900" indent="-342900">
                        <a:buAutoNum type="arabicPeriod"/>
                      </a:pPr>
                      <a:endParaRPr lang="en-US" sz="1600" baseline="0" dirty="0" smtClean="0"/>
                    </a:p>
                    <a:p>
                      <a:pPr marL="342900" indent="-342900">
                        <a:buAutoNum type="arabicPeriod"/>
                      </a:pPr>
                      <a:r>
                        <a:rPr lang="en-US" sz="1600" baseline="0" dirty="0" smtClean="0"/>
                        <a:t>Formative reviews and collaborations occur to collect evidence of professional practice.</a:t>
                      </a:r>
                    </a:p>
                    <a:p>
                      <a:pPr marL="342900" indent="-342900">
                        <a:buAutoNum type="arabicPeriod"/>
                      </a:pPr>
                      <a:endParaRPr lang="en-US" sz="1600" baseline="0" dirty="0" smtClean="0"/>
                    </a:p>
                    <a:p>
                      <a:pPr marL="342900" indent="-342900">
                        <a:buAutoNum type="arabicPeriod"/>
                      </a:pPr>
                      <a:r>
                        <a:rPr lang="en-US" sz="1600" baseline="0" dirty="0" smtClean="0"/>
                        <a:t>Evidence from multiple sources is compiled to support non-observable components of professional practice.</a:t>
                      </a:r>
                    </a:p>
                    <a:p>
                      <a:pPr marL="342900" indent="-342900">
                        <a:buAutoNum type="arabicPeriod"/>
                      </a:pPr>
                      <a:endParaRPr lang="en-US" sz="1600" baseline="0" dirty="0" smtClean="0"/>
                    </a:p>
                    <a:p>
                      <a:pPr marL="342900" indent="-342900">
                        <a:buAutoNum type="arabicPeriod"/>
                      </a:pPr>
                      <a:r>
                        <a:rPr lang="en-US" sz="1600" baseline="0" dirty="0" smtClean="0"/>
                        <a:t>Quantitative data demonstrating progress on SLO’s are collected.</a:t>
                      </a:r>
                    </a:p>
                    <a:p>
                      <a:pPr marL="342900" indent="-342900">
                        <a:buAutoNum type="arabicPeriod"/>
                      </a:pPr>
                      <a:endParaRPr lang="en-US" sz="1600" baseline="0" dirty="0" smtClean="0"/>
                    </a:p>
                    <a:p>
                      <a:pPr marL="342900" indent="-342900">
                        <a:buAutoNum type="arabicPeriod"/>
                      </a:pPr>
                      <a:r>
                        <a:rPr lang="en-US" sz="1600" baseline="0" dirty="0" smtClean="0"/>
                        <a:t>Evidence is documented and principals are provided structured feedback on performance throughout the evidence collection period.</a:t>
                      </a:r>
                    </a:p>
                    <a:p>
                      <a:pPr marL="342900" indent="-342900">
                        <a:buAutoNum type="arabicPeriod"/>
                      </a:pPr>
                      <a:endParaRPr lang="en-US" sz="1600" dirty="0"/>
                    </a:p>
                  </a:txBody>
                  <a:tcPr/>
                </a:tc>
              </a:tr>
            </a:tbl>
          </a:graphicData>
        </a:graphic>
      </p:graphicFrame>
      <p:sp>
        <p:nvSpPr>
          <p:cNvPr id="3" name="TextBox 2"/>
          <p:cNvSpPr txBox="1"/>
          <p:nvPr/>
        </p:nvSpPr>
        <p:spPr>
          <a:xfrm>
            <a:off x="50800" y="6549767"/>
            <a:ext cx="5270500" cy="276999"/>
          </a:xfrm>
          <a:prstGeom prst="rect">
            <a:avLst/>
          </a:prstGeom>
          <a:noFill/>
        </p:spPr>
        <p:txBody>
          <a:bodyPr wrap="square" rtlCol="0">
            <a:spAutoFit/>
          </a:bodyPr>
          <a:lstStyle/>
          <a:p>
            <a:r>
              <a:rPr lang="en-US" sz="1200" dirty="0" smtClean="0"/>
              <a:t>Principal Effectiveness Handbook p. 32</a:t>
            </a:r>
            <a:endParaRPr lang="en-US" sz="1200" dirty="0"/>
          </a:p>
        </p:txBody>
      </p:sp>
    </p:spTree>
    <p:extLst>
      <p:ext uri="{BB962C8B-B14F-4D97-AF65-F5344CB8AC3E}">
        <p14:creationId xmlns:p14="http://schemas.microsoft.com/office/powerpoint/2010/main" val="9896168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036592653"/>
              </p:ext>
            </p:extLst>
          </p:nvPr>
        </p:nvGraphicFramePr>
        <p:xfrm>
          <a:off x="0" y="0"/>
          <a:ext cx="9144000" cy="6959601"/>
        </p:xfrm>
        <a:graphic>
          <a:graphicData uri="http://schemas.openxmlformats.org/drawingml/2006/table">
            <a:tbl>
              <a:tblPr firstRow="1" bandRow="1">
                <a:tableStyleId>{1FECB4D8-DB02-4DC6-A0A2-4F2EBAE1DC90}</a:tableStyleId>
              </a:tblPr>
              <a:tblGrid>
                <a:gridCol w="2998238"/>
                <a:gridCol w="6145762"/>
              </a:tblGrid>
              <a:tr h="469645">
                <a:tc gridSpan="2">
                  <a:txBody>
                    <a:bodyPr/>
                    <a:lstStyle/>
                    <a:p>
                      <a:pPr algn="ctr"/>
                      <a:r>
                        <a:rPr lang="en-US" sz="2400" dirty="0" smtClean="0"/>
                        <a:t>PHASE FOUR:</a:t>
                      </a:r>
                      <a:r>
                        <a:rPr lang="en-US" sz="2400" baseline="0" dirty="0" smtClean="0"/>
                        <a:t> PROGRESS  </a:t>
                      </a:r>
                      <a:endParaRPr lang="en-US" sz="2400" dirty="0"/>
                    </a:p>
                  </a:txBody>
                  <a:tcPr>
                    <a:solidFill>
                      <a:srgbClr val="FF0000"/>
                    </a:solidFill>
                  </a:tcPr>
                </a:tc>
                <a:tc hMerge="1">
                  <a:txBody>
                    <a:bodyPr/>
                    <a:lstStyle/>
                    <a:p>
                      <a:endParaRPr lang="en-US" dirty="0"/>
                    </a:p>
                  </a:txBody>
                  <a:tcPr>
                    <a:noFill/>
                  </a:tcPr>
                </a:tc>
              </a:tr>
              <a:tr h="2348227">
                <a:tc>
                  <a:txBody>
                    <a:bodyPr/>
                    <a:lstStyle/>
                    <a:p>
                      <a:r>
                        <a:rPr lang="en-US" dirty="0" smtClean="0"/>
                        <a:t> STEP SIX:</a:t>
                      </a:r>
                    </a:p>
                    <a:p>
                      <a:r>
                        <a:rPr lang="en-US" dirty="0" smtClean="0"/>
                        <a:t> EVALUATION</a:t>
                      </a:r>
                    </a:p>
                    <a:p>
                      <a:endParaRPr lang="en-US" dirty="0" smtClean="0"/>
                    </a:p>
                    <a:p>
                      <a:endParaRPr lang="en-US" dirty="0" smtClean="0"/>
                    </a:p>
                  </a:txBody>
                  <a:tcPr marL="0" marR="0"/>
                </a:tc>
                <a:tc>
                  <a:txBody>
                    <a:bodyPr/>
                    <a:lstStyle/>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600" baseline="0" dirty="0" smtClean="0"/>
                        <a:t>Using all document evidence collected, evaluator completes a summative evaluation including measures of both professional practice and school growth.</a:t>
                      </a:r>
                    </a:p>
                    <a:p>
                      <a:pPr marL="342900" indent="-342900">
                        <a:lnSpc>
                          <a:spcPct val="50000"/>
                        </a:lnSpc>
                        <a:buAutoNum type="arabicPeriod"/>
                      </a:pPr>
                      <a:endParaRPr lang="en-US" sz="1600" baseline="0" dirty="0" smtClean="0"/>
                    </a:p>
                    <a:p>
                      <a:pPr marL="342900" indent="-342900">
                        <a:buAutoNum type="arabicPeriod"/>
                      </a:pPr>
                      <a:r>
                        <a:rPr lang="en-US" sz="1600" baseline="0" dirty="0" smtClean="0"/>
                        <a:t>Evaluator considers previously established professional practice and school growth in assigning ratings to each performance measure.</a:t>
                      </a:r>
                    </a:p>
                    <a:p>
                      <a:pPr marL="342900" indent="-342900">
                        <a:lnSpc>
                          <a:spcPct val="50000"/>
                        </a:lnSpc>
                        <a:buAutoNum type="arabicPeriod"/>
                      </a:pPr>
                      <a:endParaRPr lang="en-US" sz="1600" baseline="0" dirty="0" smtClean="0"/>
                    </a:p>
                    <a:p>
                      <a:pPr marL="342900" indent="-342900">
                        <a:buAutoNum type="arabicPeriod"/>
                      </a:pPr>
                      <a:r>
                        <a:rPr lang="en-US" sz="1600" baseline="0" dirty="0" smtClean="0"/>
                        <a:t>Evaluator calculates primary Summative Principal Effectiveness Rating.</a:t>
                      </a:r>
                      <a:endParaRPr lang="en-US" sz="1600" dirty="0"/>
                    </a:p>
                  </a:txBody>
                  <a:tcPr/>
                </a:tc>
              </a:tr>
              <a:tr h="1847272">
                <a:tc>
                  <a:txBody>
                    <a:bodyPr/>
                    <a:lstStyle/>
                    <a:p>
                      <a:r>
                        <a:rPr lang="en-US" dirty="0" smtClean="0"/>
                        <a:t>STEP SEVEN:</a:t>
                      </a:r>
                    </a:p>
                    <a:p>
                      <a:r>
                        <a:rPr lang="en-US" dirty="0" smtClean="0"/>
                        <a:t>SUMMATIVE CONFERENCE</a:t>
                      </a:r>
                      <a:endParaRPr lang="en-US" dirty="0"/>
                    </a:p>
                  </a:txBody>
                  <a:tcPr/>
                </a:tc>
                <a:tc>
                  <a:txBody>
                    <a:bodyPr/>
                    <a:lstStyle/>
                    <a:p>
                      <a:pPr marL="342900" indent="-342900">
                        <a:buAutoNum type="arabicPeriod"/>
                      </a:pPr>
                      <a:r>
                        <a:rPr lang="en-US" sz="1600" dirty="0" smtClean="0"/>
                        <a:t>Evaluator and principal</a:t>
                      </a:r>
                      <a:r>
                        <a:rPr lang="en-US" sz="1600" baseline="0" dirty="0" smtClean="0"/>
                        <a:t> meet to discuss the Summative Principal Effectiveness Rating.</a:t>
                      </a:r>
                    </a:p>
                    <a:p>
                      <a:pPr marL="342900" indent="-342900">
                        <a:lnSpc>
                          <a:spcPct val="50000"/>
                        </a:lnSpc>
                        <a:buAutoNum type="arabicPeriod"/>
                      </a:pPr>
                      <a:endParaRPr lang="en-US" sz="1600" baseline="0" dirty="0" smtClean="0"/>
                    </a:p>
                    <a:p>
                      <a:pPr marL="342900" indent="-342900">
                        <a:buAutoNum type="arabicPeriod"/>
                      </a:pPr>
                      <a:r>
                        <a:rPr lang="en-US" sz="1600" baseline="0" dirty="0" smtClean="0"/>
                        <a:t>Comprehensive feedback is provided on full range of evidence collected to support the evaluation.</a:t>
                      </a:r>
                    </a:p>
                    <a:p>
                      <a:pPr marL="342900" indent="-342900">
                        <a:lnSpc>
                          <a:spcPct val="50000"/>
                        </a:lnSpc>
                        <a:buAutoNum type="arabicPeriod"/>
                      </a:pPr>
                      <a:endParaRPr lang="en-US" sz="1600" baseline="0" dirty="0" smtClean="0"/>
                    </a:p>
                    <a:p>
                      <a:pPr marL="342900" indent="-342900">
                        <a:buAutoNum type="arabicPeriod"/>
                      </a:pPr>
                      <a:r>
                        <a:rPr lang="en-US" sz="1600" baseline="0" dirty="0" smtClean="0"/>
                        <a:t>Summative Principal Effectiveness Rating finalized.</a:t>
                      </a:r>
                    </a:p>
                    <a:p>
                      <a:pPr marL="342900" indent="-342900">
                        <a:buAutoNum type="arabicPeriod"/>
                      </a:pPr>
                      <a:endParaRPr lang="en-US" sz="1600" dirty="0"/>
                    </a:p>
                  </a:txBody>
                  <a:tcPr/>
                </a:tc>
              </a:tr>
              <a:tr h="2294457">
                <a:tc>
                  <a:txBody>
                    <a:bodyPr/>
                    <a:lstStyle/>
                    <a:p>
                      <a:r>
                        <a:rPr lang="en-US" dirty="0" smtClean="0"/>
                        <a:t>STEP</a:t>
                      </a:r>
                      <a:r>
                        <a:rPr lang="en-US" baseline="0" dirty="0" smtClean="0"/>
                        <a:t> EIGHT:  </a:t>
                      </a:r>
                    </a:p>
                    <a:p>
                      <a:r>
                        <a:rPr lang="en-US" baseline="0" dirty="0" smtClean="0"/>
                        <a:t>IMPROVEMENT PLANNING</a:t>
                      </a:r>
                    </a:p>
                  </a:txBody>
                  <a:tcPr/>
                </a:tc>
                <a:tc>
                  <a:txBody>
                    <a:bodyPr/>
                    <a:lstStyle/>
                    <a:p>
                      <a:pPr marL="342900" marR="0" indent="-342900" algn="l" defTabSz="914400" rtl="0" eaLnBrk="1" fontAlgn="auto" latinLnBrk="0" hangingPunct="1">
                        <a:lnSpc>
                          <a:spcPct val="100000"/>
                        </a:lnSpc>
                        <a:spcBef>
                          <a:spcPts val="0"/>
                        </a:spcBef>
                        <a:spcAft>
                          <a:spcPts val="0"/>
                        </a:spcAft>
                        <a:buClrTx/>
                        <a:buSzTx/>
                        <a:buFontTx/>
                        <a:buAutoNum type="arabicPeriod"/>
                        <a:tabLst/>
                        <a:defRPr/>
                      </a:pPr>
                      <a:r>
                        <a:rPr lang="en-US" sz="1600" baseline="0" dirty="0" smtClean="0"/>
                        <a:t>Principal reflects on feedback from the summative conference to determine the focus of professional practice growth plan.</a:t>
                      </a:r>
                    </a:p>
                    <a:p>
                      <a:pPr marL="342900" indent="-342900">
                        <a:lnSpc>
                          <a:spcPct val="50000"/>
                        </a:lnSpc>
                        <a:buAutoNum type="arabicPeriod"/>
                      </a:pPr>
                      <a:endParaRPr lang="en-US" sz="1600" baseline="0" dirty="0" smtClean="0"/>
                    </a:p>
                    <a:p>
                      <a:pPr marL="342900" indent="-342900">
                        <a:buAutoNum type="arabicPeriod"/>
                      </a:pPr>
                      <a:r>
                        <a:rPr lang="en-US" sz="1600" baseline="0" dirty="0" smtClean="0"/>
                        <a:t>If a plan of assistance is necessary, the evaluator works with the principal to prioritize areas of improvement and identifies professional development.</a:t>
                      </a:r>
                    </a:p>
                    <a:p>
                      <a:pPr marL="342900" indent="-342900">
                        <a:lnSpc>
                          <a:spcPct val="50000"/>
                        </a:lnSpc>
                        <a:buAutoNum type="arabicPeriod"/>
                      </a:pPr>
                      <a:endParaRPr lang="en-US" sz="1600" baseline="0" dirty="0" smtClean="0"/>
                    </a:p>
                    <a:p>
                      <a:pPr marL="342900" indent="-342900">
                        <a:buAutoNum type="arabicPeriod"/>
                      </a:pPr>
                      <a:r>
                        <a:rPr lang="en-US" sz="1600" baseline="0" dirty="0" smtClean="0"/>
                        <a:t>Professional growth plan is approved and put into action</a:t>
                      </a:r>
                    </a:p>
                  </a:txBody>
                  <a:tcPr/>
                </a:tc>
              </a:tr>
            </a:tbl>
          </a:graphicData>
        </a:graphic>
      </p:graphicFrame>
      <p:sp>
        <p:nvSpPr>
          <p:cNvPr id="3" name="TextBox 2"/>
          <p:cNvSpPr txBox="1"/>
          <p:nvPr/>
        </p:nvSpPr>
        <p:spPr>
          <a:xfrm>
            <a:off x="50800" y="6627338"/>
            <a:ext cx="5270500" cy="276999"/>
          </a:xfrm>
          <a:prstGeom prst="rect">
            <a:avLst/>
          </a:prstGeom>
          <a:noFill/>
        </p:spPr>
        <p:txBody>
          <a:bodyPr wrap="square" rtlCol="0">
            <a:spAutoFit/>
          </a:bodyPr>
          <a:lstStyle/>
          <a:p>
            <a:r>
              <a:rPr lang="en-US" sz="1200" dirty="0" smtClean="0"/>
              <a:t>Principal Effectiveness Handbook p. 33</a:t>
            </a:r>
            <a:endParaRPr lang="en-US" sz="1200" dirty="0"/>
          </a:p>
        </p:txBody>
      </p:sp>
    </p:spTree>
    <p:extLst>
      <p:ext uri="{BB962C8B-B14F-4D97-AF65-F5344CB8AC3E}">
        <p14:creationId xmlns:p14="http://schemas.microsoft.com/office/powerpoint/2010/main" val="8240288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4" name="Pie 4"/>
          <p:cNvSpPr/>
          <p:nvPr/>
        </p:nvSpPr>
        <p:spPr>
          <a:xfrm>
            <a:off x="3556782" y="3008483"/>
            <a:ext cx="1435735" cy="14357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2</a:t>
            </a:r>
          </a:p>
          <a:p>
            <a:pPr lvl="0" algn="ctr" defTabSz="711200">
              <a:lnSpc>
                <a:spcPct val="90000"/>
              </a:lnSpc>
              <a:spcBef>
                <a:spcPct val="0"/>
              </a:spcBef>
              <a:spcAft>
                <a:spcPct val="35000"/>
              </a:spcAft>
            </a:pPr>
            <a:r>
              <a:rPr lang="en-US" sz="1600" kern="1200" dirty="0" smtClean="0"/>
              <a:t>PLAN</a:t>
            </a:r>
          </a:p>
        </p:txBody>
      </p:sp>
      <p:graphicFrame>
        <p:nvGraphicFramePr>
          <p:cNvPr id="6" name="Diagram 5"/>
          <p:cNvGraphicFramePr/>
          <p:nvPr>
            <p:extLst>
              <p:ext uri="{D42A27DB-BD31-4B8C-83A1-F6EECF244321}">
                <p14:modId xmlns:p14="http://schemas.microsoft.com/office/powerpoint/2010/main" val="1130614166"/>
              </p:ext>
            </p:extLst>
          </p:nvPr>
        </p:nvGraphicFramePr>
        <p:xfrm>
          <a:off x="1524000" y="1727200"/>
          <a:ext cx="6096000" cy="4800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itle 7"/>
          <p:cNvSpPr txBox="1">
            <a:spLocks/>
          </p:cNvSpPr>
          <p:nvPr/>
        </p:nvSpPr>
        <p:spPr>
          <a:xfrm>
            <a:off x="650874" y="152400"/>
            <a:ext cx="8213726" cy="12065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lstStyle>
            <a:lvl1pPr algn="ctr" defTabSz="4572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3200" dirty="0" smtClean="0">
                <a:solidFill>
                  <a:schemeClr val="tx1"/>
                </a:solidFill>
              </a:rPr>
              <a:t>RECOMMENDED PROCESS TIMELINE</a:t>
            </a:r>
            <a:endParaRPr lang="en-US" sz="3200" dirty="0">
              <a:solidFill>
                <a:schemeClr val="tx1"/>
              </a:solidFill>
            </a:endParaRPr>
          </a:p>
        </p:txBody>
      </p:sp>
    </p:spTree>
    <p:extLst>
      <p:ext uri="{BB962C8B-B14F-4D97-AF65-F5344CB8AC3E}">
        <p14:creationId xmlns:p14="http://schemas.microsoft.com/office/powerpoint/2010/main" val="47894189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04800" y="1346200"/>
            <a:ext cx="8459190" cy="3046988"/>
          </a:xfrm>
          <a:prstGeom prst="rect">
            <a:avLst/>
          </a:prstGeom>
          <a:solidFill>
            <a:schemeClr val="accent4">
              <a:lumMod val="60000"/>
              <a:lumOff val="40000"/>
            </a:schemeClr>
          </a:solidFill>
        </p:spPr>
        <p:txBody>
          <a:bodyPr wrap="square" rtlCol="0">
            <a:spAutoFit/>
          </a:bodyPr>
          <a:lstStyle>
            <a:defPPr>
              <a:defRPr lang="en-US"/>
            </a:defPPr>
            <a:lvl1pPr algn="ctr">
              <a:defRPr sz="3200" b="1"/>
            </a:lvl1pPr>
          </a:lstStyle>
          <a:p>
            <a:r>
              <a:rPr lang="en-US" dirty="0"/>
              <a:t>SOUTH DAKOTA PRINCIPAL EFFECTIVENESS MODEL</a:t>
            </a:r>
          </a:p>
          <a:p>
            <a:endParaRPr lang="en-US" dirty="0"/>
          </a:p>
          <a:p>
            <a:r>
              <a:rPr lang="en-US" dirty="0"/>
              <a:t>Improving Instruction </a:t>
            </a:r>
          </a:p>
          <a:p>
            <a:r>
              <a:rPr lang="en-US" dirty="0"/>
              <a:t>and </a:t>
            </a:r>
          </a:p>
          <a:p>
            <a:r>
              <a:rPr lang="en-US" dirty="0"/>
              <a:t>Student Learning</a:t>
            </a:r>
          </a:p>
        </p:txBody>
      </p:sp>
      <p:sp>
        <p:nvSpPr>
          <p:cNvPr id="8" name="TextBox 7"/>
          <p:cNvSpPr txBox="1"/>
          <p:nvPr/>
        </p:nvSpPr>
        <p:spPr>
          <a:xfrm>
            <a:off x="844550" y="5118100"/>
            <a:ext cx="7454900" cy="1015663"/>
          </a:xfrm>
          <a:prstGeom prst="rect">
            <a:avLst/>
          </a:prstGeom>
          <a:noFill/>
        </p:spPr>
        <p:txBody>
          <a:bodyPr wrap="square" rtlCol="0">
            <a:spAutoFit/>
          </a:bodyPr>
          <a:lstStyle/>
          <a:p>
            <a:pPr algn="ctr"/>
            <a:r>
              <a:rPr lang="en-US" sz="2000" b="1" dirty="0" smtClean="0"/>
              <a:t>PART SEVEN:  </a:t>
            </a:r>
          </a:p>
          <a:p>
            <a:pPr algn="ctr"/>
            <a:r>
              <a:rPr lang="en-US" sz="2000" b="1" dirty="0" smtClean="0"/>
              <a:t>COMPARISON OF STATE REQUIREMENTS TO RECOMMENDED MODEL</a:t>
            </a:r>
            <a:endParaRPr lang="en-US" sz="2000" b="1" dirty="0"/>
          </a:p>
        </p:txBody>
      </p:sp>
      <p:sp>
        <p:nvSpPr>
          <p:cNvPr id="3" name="TextBox 2"/>
          <p:cNvSpPr txBox="1"/>
          <p:nvPr/>
        </p:nvSpPr>
        <p:spPr>
          <a:xfrm>
            <a:off x="50800" y="6425168"/>
            <a:ext cx="5270500" cy="276999"/>
          </a:xfrm>
          <a:prstGeom prst="rect">
            <a:avLst/>
          </a:prstGeom>
          <a:noFill/>
        </p:spPr>
        <p:txBody>
          <a:bodyPr wrap="square" rtlCol="0">
            <a:spAutoFit/>
          </a:bodyPr>
          <a:lstStyle/>
          <a:p>
            <a:r>
              <a:rPr lang="en-US" sz="1200" dirty="0" smtClean="0"/>
              <a:t>Principal Effectiveness Handbook pp. 30-34</a:t>
            </a:r>
            <a:endParaRPr lang="en-US" sz="1200" dirty="0"/>
          </a:p>
        </p:txBody>
      </p:sp>
    </p:spTree>
    <p:extLst>
      <p:ext uri="{BB962C8B-B14F-4D97-AF65-F5344CB8AC3E}">
        <p14:creationId xmlns:p14="http://schemas.microsoft.com/office/powerpoint/2010/main" val="231134221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a:xfrm>
            <a:off x="380555" y="2825750"/>
            <a:ext cx="3255264" cy="1162050"/>
          </a:xfrm>
        </p:spPr>
        <p:txBody>
          <a:bodyPr>
            <a:noAutofit/>
          </a:bodyPr>
          <a:lstStyle/>
          <a:p>
            <a:pPr algn="ctr"/>
            <a:r>
              <a:rPr lang="en-US" sz="2400" dirty="0" smtClean="0"/>
              <a:t>PRINCIPAL EFFECTIVENESS TOOLS</a:t>
            </a:r>
            <a:endParaRPr lang="en-US" sz="2400" dirty="0"/>
          </a:p>
        </p:txBody>
      </p:sp>
      <p:sp>
        <p:nvSpPr>
          <p:cNvPr id="3" name="Content Placeholder 2"/>
          <p:cNvSpPr>
            <a:spLocks noGrp="1"/>
          </p:cNvSpPr>
          <p:nvPr>
            <p:ph idx="1"/>
          </p:nvPr>
        </p:nvSpPr>
        <p:spPr/>
        <p:txBody>
          <a:bodyPr>
            <a:normAutofit/>
          </a:bodyPr>
          <a:lstStyle/>
          <a:p>
            <a:pPr marL="0" indent="0">
              <a:buNone/>
            </a:pPr>
            <a:endParaRPr lang="en-US" b="1" dirty="0" smtClean="0">
              <a:hlinkClick r:id="rId5" action="ppaction://hlinkfile"/>
            </a:endParaRPr>
          </a:p>
          <a:p>
            <a:pPr marL="0" indent="0">
              <a:buNone/>
            </a:pPr>
            <a:endParaRPr lang="en-US" b="1" dirty="0">
              <a:hlinkClick r:id="rId5" action="ppaction://hlinkfile"/>
            </a:endParaRPr>
          </a:p>
          <a:p>
            <a:pPr marL="0" indent="0">
              <a:buNone/>
            </a:pPr>
            <a:endParaRPr lang="en-US" b="1" dirty="0" smtClean="0">
              <a:hlinkClick r:id="rId5" action="ppaction://hlinkfile"/>
            </a:endParaRPr>
          </a:p>
          <a:p>
            <a:pPr marL="0" indent="0">
              <a:buNone/>
            </a:pPr>
            <a:endParaRPr lang="en-US" b="1" dirty="0">
              <a:hlinkClick r:id="rId5" action="ppaction://hlinkfile"/>
            </a:endParaRPr>
          </a:p>
          <a:p>
            <a:pPr marL="0" indent="0">
              <a:buNone/>
            </a:pPr>
            <a:endParaRPr lang="en-US" b="1" dirty="0" smtClean="0">
              <a:hlinkClick r:id="rId5" action="ppaction://hlinkfile"/>
            </a:endParaRPr>
          </a:p>
          <a:p>
            <a:pPr marL="0" indent="0">
              <a:buNone/>
            </a:pPr>
            <a:endParaRPr lang="en-US" b="1" dirty="0">
              <a:hlinkClick r:id="rId5" action="ppaction://hlinkfile"/>
            </a:endParaRPr>
          </a:p>
          <a:p>
            <a:pPr marL="0" indent="0">
              <a:buNone/>
            </a:pPr>
            <a:endParaRPr lang="en-US" sz="1200" b="1" dirty="0" smtClean="0">
              <a:hlinkClick r:id="rId6" action="ppaction://hlinkfile"/>
            </a:endParaRPr>
          </a:p>
        </p:txBody>
      </p:sp>
      <p:pic>
        <p:nvPicPr>
          <p:cNvPr id="6" name="Picture 5" descr="effective.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00500" y="1936750"/>
            <a:ext cx="4940300" cy="2521166"/>
          </a:xfrm>
          <a:prstGeom prst="rect">
            <a:avLst/>
          </a:prstGeom>
        </p:spPr>
      </p:pic>
      <p:sp>
        <p:nvSpPr>
          <p:cNvPr id="7" name="TextBox 6"/>
          <p:cNvSpPr txBox="1"/>
          <p:nvPr/>
        </p:nvSpPr>
        <p:spPr>
          <a:xfrm>
            <a:off x="4000500" y="5219700"/>
            <a:ext cx="4940300" cy="707886"/>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b="1" dirty="0">
                <a:solidFill>
                  <a:schemeClr val="tx1"/>
                </a:solidFill>
                <a:hlinkClick r:id="rId8"/>
              </a:rPr>
              <a:t>http://doe.sd.gov/secretary/PE.aspx</a:t>
            </a:r>
            <a:endParaRPr lang="en-US" sz="2000" b="1" dirty="0">
              <a:solidFill>
                <a:schemeClr val="tx1"/>
              </a:solidFill>
            </a:endParaRPr>
          </a:p>
          <a:p>
            <a:pPr algn="ctr"/>
            <a:endParaRPr lang="en-US" sz="2000" dirty="0">
              <a:solidFill>
                <a:schemeClr val="tx1"/>
              </a:solidFill>
            </a:endParaRPr>
          </a:p>
        </p:txBody>
      </p:sp>
      <p:pic>
        <p:nvPicPr>
          <p:cNvPr id="8" name="Picture 7"/>
          <p:cNvPicPr/>
          <p:nvPr/>
        </p:nvPicPr>
        <p:blipFill>
          <a:blip r:embed="rId9">
            <a:extLst>
              <a:ext uri="{28A0092B-C50C-407E-A947-70E740481C1C}">
                <a14:useLocalDpi xmlns:a14="http://schemas.microsoft.com/office/drawing/2010/main"/>
              </a:ext>
            </a:extLst>
          </a:blip>
          <a:srcRect/>
          <a:stretch>
            <a:fillRect/>
          </a:stretch>
        </p:blipFill>
        <p:spPr bwMode="auto">
          <a:xfrm>
            <a:off x="4804311" y="728133"/>
            <a:ext cx="3332677" cy="999067"/>
          </a:xfrm>
          <a:prstGeom prst="rect">
            <a:avLst/>
          </a:prstGeom>
          <a:noFill/>
        </p:spPr>
      </p:pic>
    </p:spTree>
    <p:extLst>
      <p:ext uri="{BB962C8B-B14F-4D97-AF65-F5344CB8AC3E}">
        <p14:creationId xmlns:p14="http://schemas.microsoft.com/office/powerpoint/2010/main" val="3151229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279400" y="787400"/>
            <a:ext cx="8661400" cy="5892801"/>
            <a:chOff x="47625" y="886515"/>
            <a:chExt cx="5162867" cy="3504510"/>
          </a:xfrm>
        </p:grpSpPr>
        <p:cxnSp>
          <p:nvCxnSpPr>
            <p:cNvPr id="8" name="Straight Arrow Connector 7"/>
            <p:cNvCxnSpPr/>
            <p:nvPr/>
          </p:nvCxnSpPr>
          <p:spPr>
            <a:xfrm>
              <a:off x="128588" y="3319463"/>
              <a:ext cx="18097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47625" y="886515"/>
              <a:ext cx="5162867" cy="3504510"/>
              <a:chOff x="47625" y="886515"/>
              <a:chExt cx="5162867" cy="3504510"/>
            </a:xfrm>
          </p:grpSpPr>
          <p:cxnSp>
            <p:nvCxnSpPr>
              <p:cNvPr id="10" name="Straight Connector 9"/>
              <p:cNvCxnSpPr/>
              <p:nvPr/>
            </p:nvCxnSpPr>
            <p:spPr>
              <a:xfrm flipH="1">
                <a:off x="52388" y="2809875"/>
                <a:ext cx="104775"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47625" y="886515"/>
                <a:ext cx="5162867" cy="3504510"/>
                <a:chOff x="47625" y="886515"/>
                <a:chExt cx="5162867" cy="3504510"/>
              </a:xfrm>
            </p:grpSpPr>
            <p:grpSp>
              <p:nvGrpSpPr>
                <p:cNvPr id="12" name="Group 11"/>
                <p:cNvGrpSpPr/>
                <p:nvPr/>
              </p:nvGrpSpPr>
              <p:grpSpPr>
                <a:xfrm>
                  <a:off x="47625" y="886515"/>
                  <a:ext cx="5162867" cy="3504510"/>
                  <a:chOff x="47625" y="886515"/>
                  <a:chExt cx="5162867" cy="3504510"/>
                </a:xfrm>
              </p:grpSpPr>
              <p:cxnSp>
                <p:nvCxnSpPr>
                  <p:cNvPr id="14" name="Straight Connector 13"/>
                  <p:cNvCxnSpPr/>
                  <p:nvPr/>
                </p:nvCxnSpPr>
                <p:spPr>
                  <a:xfrm>
                    <a:off x="47625" y="2805112"/>
                    <a:ext cx="0" cy="509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5210175" y="2843212"/>
                    <a:ext cx="0" cy="400367"/>
                  </a:xfrm>
                  <a:prstGeom prst="line">
                    <a:avLst/>
                  </a:prstGeom>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47625" y="886515"/>
                    <a:ext cx="5162867" cy="3504510"/>
                    <a:chOff x="47625" y="886515"/>
                    <a:chExt cx="5162867" cy="3504510"/>
                  </a:xfrm>
                </p:grpSpPr>
                <p:sp>
                  <p:nvSpPr>
                    <p:cNvPr id="17" name="Flowchart: Process 83"/>
                    <p:cNvSpPr/>
                    <p:nvPr/>
                  </p:nvSpPr>
                  <p:spPr>
                    <a:xfrm>
                      <a:off x="1223971" y="3681412"/>
                      <a:ext cx="3015343" cy="223520"/>
                    </a:xfrm>
                    <a:prstGeom prst="flowChartProcess">
                      <a:avLst/>
                    </a:prstGeom>
                  </p:spPr>
                  <p:style>
                    <a:lnRef idx="2">
                      <a:schemeClr val="accent4"/>
                    </a:lnRef>
                    <a:fillRef idx="1">
                      <a:schemeClr val="lt1"/>
                    </a:fillRef>
                    <a:effectRef idx="0">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200" b="1" dirty="0">
                          <a:effectLst/>
                          <a:ea typeface="Rockwell"/>
                          <a:cs typeface="Times New Roman"/>
                        </a:rPr>
                        <a:t>DIFFERENTIATED PERFORMANCE CATEGORIES</a:t>
                      </a:r>
                    </a:p>
                  </p:txBody>
                </p:sp>
                <p:sp>
                  <p:nvSpPr>
                    <p:cNvPr id="18" name="Flowchart: Process 84"/>
                    <p:cNvSpPr/>
                    <p:nvPr/>
                  </p:nvSpPr>
                  <p:spPr>
                    <a:xfrm>
                      <a:off x="1292466" y="4038600"/>
                      <a:ext cx="821767" cy="35242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200" dirty="0">
                          <a:effectLst/>
                          <a:ea typeface="Rockwell"/>
                          <a:cs typeface="Times New Roman"/>
                        </a:rPr>
                        <a:t>Below Expectations</a:t>
                      </a:r>
                    </a:p>
                  </p:txBody>
                </p:sp>
                <p:sp>
                  <p:nvSpPr>
                    <p:cNvPr id="19" name="Flowchart: Process 85"/>
                    <p:cNvSpPr/>
                    <p:nvPr/>
                  </p:nvSpPr>
                  <p:spPr>
                    <a:xfrm>
                      <a:off x="2352675" y="4038600"/>
                      <a:ext cx="798447" cy="35242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200" b="1" dirty="0">
                          <a:effectLst/>
                          <a:ea typeface="Rockwell"/>
                          <a:cs typeface="Times New Roman"/>
                        </a:rPr>
                        <a:t>Meets Expectations</a:t>
                      </a:r>
                      <a:endParaRPr lang="en-US" sz="1200" dirty="0">
                        <a:effectLst/>
                        <a:ea typeface="Rockwell"/>
                        <a:cs typeface="Times New Roman"/>
                      </a:endParaRPr>
                    </a:p>
                  </p:txBody>
                </p:sp>
                <p:sp>
                  <p:nvSpPr>
                    <p:cNvPr id="20" name="Flowchart: Process 86"/>
                    <p:cNvSpPr/>
                    <p:nvPr/>
                  </p:nvSpPr>
                  <p:spPr>
                    <a:xfrm>
                      <a:off x="3371850" y="4038600"/>
                      <a:ext cx="766762" cy="35242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200" b="1" dirty="0">
                          <a:effectLst/>
                          <a:ea typeface="Rockwell"/>
                          <a:cs typeface="Times New Roman"/>
                        </a:rPr>
                        <a:t>Above Expectations</a:t>
                      </a:r>
                      <a:endParaRPr lang="en-US" sz="1200" dirty="0">
                        <a:effectLst/>
                        <a:ea typeface="Rockwell"/>
                        <a:cs typeface="Times New Roman"/>
                      </a:endParaRPr>
                    </a:p>
                  </p:txBody>
                </p:sp>
                <p:grpSp>
                  <p:nvGrpSpPr>
                    <p:cNvPr id="21" name="Group 20"/>
                    <p:cNvGrpSpPr/>
                    <p:nvPr/>
                  </p:nvGrpSpPr>
                  <p:grpSpPr>
                    <a:xfrm>
                      <a:off x="47625" y="886515"/>
                      <a:ext cx="5162867" cy="2685360"/>
                      <a:chOff x="47625" y="886515"/>
                      <a:chExt cx="5162867" cy="2685360"/>
                    </a:xfrm>
                  </p:grpSpPr>
                  <p:cxnSp>
                    <p:nvCxnSpPr>
                      <p:cNvPr id="22" name="Straight Connector 21"/>
                      <p:cNvCxnSpPr/>
                      <p:nvPr/>
                    </p:nvCxnSpPr>
                    <p:spPr>
                      <a:xfrm>
                        <a:off x="3933825" y="2847975"/>
                        <a:ext cx="204787" cy="3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5053012" y="2847975"/>
                        <a:ext cx="157480" cy="1"/>
                      </a:xfrm>
                      <a:prstGeom prst="line">
                        <a:avLst/>
                      </a:prstGeom>
                    </p:spPr>
                    <p:style>
                      <a:lnRef idx="1">
                        <a:schemeClr val="accent1"/>
                      </a:lnRef>
                      <a:fillRef idx="0">
                        <a:schemeClr val="accent1"/>
                      </a:fillRef>
                      <a:effectRef idx="0">
                        <a:schemeClr val="accent1"/>
                      </a:effectRef>
                      <a:fontRef idx="minor">
                        <a:schemeClr val="tx1"/>
                      </a:fontRef>
                    </p:style>
                  </p:cxnSp>
                  <p:sp>
                    <p:nvSpPr>
                      <p:cNvPr id="24" name="Flowchart: Process 88"/>
                      <p:cNvSpPr/>
                      <p:nvPr/>
                    </p:nvSpPr>
                    <p:spPr>
                      <a:xfrm>
                        <a:off x="73516" y="1199231"/>
                        <a:ext cx="561975" cy="209550"/>
                      </a:xfrm>
                      <a:prstGeom prst="flowChartProcess">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000" dirty="0">
                            <a:effectLst/>
                            <a:ea typeface="Rockwell"/>
                            <a:cs typeface="Times New Roman"/>
                          </a:rPr>
                          <a:t>DOMAIN 1</a:t>
                        </a:r>
                      </a:p>
                    </p:txBody>
                  </p:sp>
                  <p:sp>
                    <p:nvSpPr>
                      <p:cNvPr id="25" name="Flowchart: Process 89"/>
                      <p:cNvSpPr/>
                      <p:nvPr/>
                    </p:nvSpPr>
                    <p:spPr>
                      <a:xfrm>
                        <a:off x="730491" y="1209675"/>
                        <a:ext cx="561975" cy="209550"/>
                      </a:xfrm>
                      <a:prstGeom prst="flowChartProcess">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000" dirty="0">
                            <a:effectLst/>
                            <a:ea typeface="Rockwell"/>
                            <a:cs typeface="Times New Roman"/>
                          </a:rPr>
                          <a:t>DOMAIN 2</a:t>
                        </a:r>
                      </a:p>
                    </p:txBody>
                  </p:sp>
                  <p:sp>
                    <p:nvSpPr>
                      <p:cNvPr id="26" name="Flowchart: Process 90"/>
                      <p:cNvSpPr/>
                      <p:nvPr/>
                    </p:nvSpPr>
                    <p:spPr>
                      <a:xfrm>
                        <a:off x="1407271" y="1209675"/>
                        <a:ext cx="561975" cy="209550"/>
                      </a:xfrm>
                      <a:prstGeom prst="flowChartProcess">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000" dirty="0">
                            <a:effectLst/>
                            <a:ea typeface="Rockwell"/>
                            <a:cs typeface="Times New Roman"/>
                          </a:rPr>
                          <a:t>DOMAIN 3</a:t>
                        </a:r>
                      </a:p>
                    </p:txBody>
                  </p:sp>
                  <p:sp>
                    <p:nvSpPr>
                      <p:cNvPr id="27" name="Flowchart: Process 91"/>
                      <p:cNvSpPr/>
                      <p:nvPr/>
                    </p:nvSpPr>
                    <p:spPr>
                      <a:xfrm>
                        <a:off x="2009775" y="1209675"/>
                        <a:ext cx="561975" cy="209550"/>
                      </a:xfrm>
                      <a:prstGeom prst="flowChartProcess">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000" dirty="0">
                            <a:effectLst/>
                            <a:ea typeface="Rockwell"/>
                            <a:cs typeface="Times New Roman"/>
                          </a:rPr>
                          <a:t>DOMAIN 4</a:t>
                        </a:r>
                      </a:p>
                    </p:txBody>
                  </p:sp>
                  <p:sp>
                    <p:nvSpPr>
                      <p:cNvPr id="28" name="Flowchart: Process 92"/>
                      <p:cNvSpPr/>
                      <p:nvPr/>
                    </p:nvSpPr>
                    <p:spPr>
                      <a:xfrm>
                        <a:off x="2652712" y="1209675"/>
                        <a:ext cx="561975" cy="209550"/>
                      </a:xfrm>
                      <a:prstGeom prst="flowChartProcess">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000" dirty="0">
                            <a:effectLst/>
                            <a:ea typeface="Rockwell"/>
                            <a:cs typeface="Times New Roman"/>
                          </a:rPr>
                          <a:t>DOMAIN 5</a:t>
                        </a:r>
                      </a:p>
                    </p:txBody>
                  </p:sp>
                  <p:sp>
                    <p:nvSpPr>
                      <p:cNvPr id="29" name="Flowchart: Process 93"/>
                      <p:cNvSpPr/>
                      <p:nvPr/>
                    </p:nvSpPr>
                    <p:spPr>
                      <a:xfrm>
                        <a:off x="3318859" y="1209675"/>
                        <a:ext cx="561975" cy="209550"/>
                      </a:xfrm>
                      <a:prstGeom prst="flowChartProcess">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000" dirty="0">
                            <a:effectLst/>
                            <a:ea typeface="Rockwell"/>
                            <a:cs typeface="Times New Roman"/>
                          </a:rPr>
                          <a:t>DOMAIN 6</a:t>
                        </a:r>
                      </a:p>
                    </p:txBody>
                  </p:sp>
                  <p:sp>
                    <p:nvSpPr>
                      <p:cNvPr id="30" name="Flowchart: Process 94"/>
                      <p:cNvSpPr/>
                      <p:nvPr/>
                    </p:nvSpPr>
                    <p:spPr>
                      <a:xfrm>
                        <a:off x="4100512" y="1209675"/>
                        <a:ext cx="1028700" cy="209550"/>
                      </a:xfrm>
                      <a:prstGeom prst="flowChartProcess">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000" dirty="0">
                            <a:effectLst/>
                            <a:ea typeface="Rockwell"/>
                            <a:cs typeface="Times New Roman"/>
                          </a:rPr>
                          <a:t>SLOs</a:t>
                        </a:r>
                        <a:endParaRPr lang="en-US" sz="1200" dirty="0">
                          <a:effectLst/>
                          <a:ea typeface="Rockwell"/>
                          <a:cs typeface="Times New Roman"/>
                        </a:endParaRPr>
                      </a:p>
                    </p:txBody>
                  </p:sp>
                  <p:sp>
                    <p:nvSpPr>
                      <p:cNvPr id="31" name="Flowchart: Process 95"/>
                      <p:cNvSpPr/>
                      <p:nvPr/>
                    </p:nvSpPr>
                    <p:spPr>
                      <a:xfrm>
                        <a:off x="73516" y="1552575"/>
                        <a:ext cx="561975" cy="403860"/>
                      </a:xfrm>
                      <a:prstGeom prst="flowChartProcess">
                        <a:avLst/>
                      </a:prstGeom>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000" b="1" dirty="0">
                            <a:effectLst/>
                            <a:ea typeface="Rockwell"/>
                            <a:cs typeface="Times New Roman"/>
                          </a:rPr>
                          <a:t>Vision &amp; </a:t>
                        </a:r>
                        <a:r>
                          <a:rPr lang="en-US" sz="1000" b="1" dirty="0" smtClean="0">
                            <a:effectLst/>
                            <a:ea typeface="Rockwell"/>
                            <a:cs typeface="Times New Roman"/>
                          </a:rPr>
                          <a:t>Goals</a:t>
                        </a:r>
                        <a:endParaRPr lang="en-US" sz="1000" dirty="0">
                          <a:effectLst/>
                          <a:ea typeface="Rockwell"/>
                          <a:cs typeface="Times New Roman"/>
                        </a:endParaRPr>
                      </a:p>
                    </p:txBody>
                  </p:sp>
                  <p:sp>
                    <p:nvSpPr>
                      <p:cNvPr id="32" name="Flowchart: Process 224"/>
                      <p:cNvSpPr/>
                      <p:nvPr/>
                    </p:nvSpPr>
                    <p:spPr>
                      <a:xfrm>
                        <a:off x="730491" y="1552575"/>
                        <a:ext cx="593817" cy="399415"/>
                      </a:xfrm>
                      <a:prstGeom prst="flowChartProcess">
                        <a:avLst/>
                      </a:prstGeom>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000" b="1" dirty="0">
                            <a:effectLst/>
                            <a:ea typeface="Rockwell"/>
                            <a:cs typeface="Times New Roman"/>
                          </a:rPr>
                          <a:t>Instructional </a:t>
                        </a:r>
                        <a:r>
                          <a:rPr lang="en-US" sz="1000" b="1" dirty="0" smtClean="0">
                            <a:effectLst/>
                            <a:ea typeface="Rockwell"/>
                            <a:cs typeface="Times New Roman"/>
                          </a:rPr>
                          <a:t>Leadership</a:t>
                        </a:r>
                        <a:endParaRPr lang="en-US" sz="1000" dirty="0">
                          <a:effectLst/>
                          <a:ea typeface="Rockwell"/>
                          <a:cs typeface="Times New Roman"/>
                        </a:endParaRPr>
                      </a:p>
                    </p:txBody>
                  </p:sp>
                  <p:sp>
                    <p:nvSpPr>
                      <p:cNvPr id="33" name="Flowchart: Process 225"/>
                      <p:cNvSpPr/>
                      <p:nvPr/>
                    </p:nvSpPr>
                    <p:spPr>
                      <a:xfrm>
                        <a:off x="1407271" y="1552575"/>
                        <a:ext cx="561975" cy="404495"/>
                      </a:xfrm>
                      <a:prstGeom prst="flowChartProcess">
                        <a:avLst/>
                      </a:prstGeom>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000" b="1" dirty="0">
                            <a:effectLst/>
                            <a:ea typeface="Rockwell"/>
                            <a:cs typeface="Times New Roman"/>
                          </a:rPr>
                          <a:t>School </a:t>
                        </a:r>
                        <a:r>
                          <a:rPr lang="en-US" sz="1000" b="1" dirty="0" smtClean="0">
                            <a:effectLst/>
                            <a:ea typeface="Rockwell"/>
                            <a:cs typeface="Times New Roman"/>
                          </a:rPr>
                          <a:t>Operations </a:t>
                        </a:r>
                        <a:r>
                          <a:rPr lang="en-US" sz="1000" b="1" dirty="0">
                            <a:effectLst/>
                            <a:ea typeface="Rockwell"/>
                            <a:cs typeface="Times New Roman"/>
                          </a:rPr>
                          <a:t>&amp; </a:t>
                        </a:r>
                        <a:r>
                          <a:rPr lang="en-US" sz="1000" b="1" dirty="0" smtClean="0">
                            <a:effectLst/>
                            <a:ea typeface="Rockwell"/>
                            <a:cs typeface="Times New Roman"/>
                          </a:rPr>
                          <a:t>Resources</a:t>
                        </a:r>
                        <a:endParaRPr lang="en-US" sz="1000" dirty="0">
                          <a:effectLst/>
                          <a:ea typeface="Rockwell"/>
                          <a:cs typeface="Times New Roman"/>
                        </a:endParaRPr>
                      </a:p>
                    </p:txBody>
                  </p:sp>
                  <p:sp>
                    <p:nvSpPr>
                      <p:cNvPr id="34" name="Flowchart: Process 226"/>
                      <p:cNvSpPr/>
                      <p:nvPr/>
                    </p:nvSpPr>
                    <p:spPr>
                      <a:xfrm>
                        <a:off x="2009775" y="1553210"/>
                        <a:ext cx="561975" cy="403860"/>
                      </a:xfrm>
                      <a:prstGeom prst="flowChartProcess">
                        <a:avLst/>
                      </a:prstGeom>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000" b="1" dirty="0">
                            <a:effectLst/>
                            <a:ea typeface="Rockwell"/>
                            <a:cs typeface="Times New Roman"/>
                          </a:rPr>
                          <a:t>School, </a:t>
                        </a:r>
                        <a:r>
                          <a:rPr lang="en-US" sz="1000" b="1" dirty="0" smtClean="0">
                            <a:effectLst/>
                            <a:ea typeface="Rockwell"/>
                            <a:cs typeface="Times New Roman"/>
                          </a:rPr>
                          <a:t>Student </a:t>
                        </a:r>
                        <a:r>
                          <a:rPr lang="en-US" sz="1000" b="1" dirty="0">
                            <a:effectLst/>
                            <a:ea typeface="Rockwell"/>
                            <a:cs typeface="Times New Roman"/>
                          </a:rPr>
                          <a:t>&amp; </a:t>
                        </a:r>
                        <a:r>
                          <a:rPr lang="en-US" sz="1000" b="1" dirty="0" smtClean="0">
                            <a:effectLst/>
                            <a:ea typeface="Rockwell"/>
                            <a:cs typeface="Times New Roman"/>
                          </a:rPr>
                          <a:t>Staff </a:t>
                        </a:r>
                        <a:r>
                          <a:rPr lang="en-US" sz="1000" b="1" dirty="0">
                            <a:ea typeface="Rockwell"/>
                            <a:cs typeface="Times New Roman"/>
                          </a:rPr>
                          <a:t>S</a:t>
                        </a:r>
                        <a:r>
                          <a:rPr lang="en-US" sz="1000" b="1" dirty="0" smtClean="0">
                            <a:effectLst/>
                            <a:ea typeface="Rockwell"/>
                            <a:cs typeface="Times New Roman"/>
                          </a:rPr>
                          <a:t>afety</a:t>
                        </a:r>
                        <a:endParaRPr lang="en-US" sz="1000" dirty="0">
                          <a:effectLst/>
                          <a:ea typeface="Rockwell"/>
                          <a:cs typeface="Times New Roman"/>
                        </a:endParaRPr>
                      </a:p>
                    </p:txBody>
                  </p:sp>
                  <p:sp>
                    <p:nvSpPr>
                      <p:cNvPr id="35" name="Flowchart: Process 227"/>
                      <p:cNvSpPr/>
                      <p:nvPr/>
                    </p:nvSpPr>
                    <p:spPr>
                      <a:xfrm>
                        <a:off x="2627879" y="1553210"/>
                        <a:ext cx="622545" cy="403226"/>
                      </a:xfrm>
                      <a:prstGeom prst="flowChartProcess">
                        <a:avLst/>
                      </a:prstGeom>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000" b="1" dirty="0">
                            <a:effectLst/>
                            <a:ea typeface="Rockwell"/>
                            <a:cs typeface="Times New Roman"/>
                          </a:rPr>
                          <a:t>School and </a:t>
                        </a:r>
                        <a:r>
                          <a:rPr lang="en-US" sz="1000" b="1" dirty="0" smtClean="0">
                            <a:effectLst/>
                            <a:ea typeface="Rockwell"/>
                            <a:cs typeface="Times New Roman"/>
                          </a:rPr>
                          <a:t>Community </a:t>
                        </a:r>
                        <a:r>
                          <a:rPr lang="en-US" sz="1000" b="1" dirty="0">
                            <a:ea typeface="Rockwell"/>
                            <a:cs typeface="Times New Roman"/>
                          </a:rPr>
                          <a:t>R</a:t>
                        </a:r>
                        <a:r>
                          <a:rPr lang="en-US" sz="1000" b="1" dirty="0" smtClean="0">
                            <a:effectLst/>
                            <a:ea typeface="Rockwell"/>
                            <a:cs typeface="Times New Roman"/>
                          </a:rPr>
                          <a:t>elationships</a:t>
                        </a:r>
                        <a:endParaRPr lang="en-US" sz="1000" dirty="0">
                          <a:effectLst/>
                          <a:ea typeface="Rockwell"/>
                          <a:cs typeface="Times New Roman"/>
                        </a:endParaRPr>
                      </a:p>
                    </p:txBody>
                  </p:sp>
                  <p:sp>
                    <p:nvSpPr>
                      <p:cNvPr id="36" name="Flowchart: Process 228"/>
                      <p:cNvSpPr/>
                      <p:nvPr/>
                    </p:nvSpPr>
                    <p:spPr>
                      <a:xfrm>
                        <a:off x="3318859" y="1543050"/>
                        <a:ext cx="561975" cy="403860"/>
                      </a:xfrm>
                      <a:prstGeom prst="flowChartProcess">
                        <a:avLst/>
                      </a:prstGeom>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000" b="1" dirty="0">
                            <a:effectLst/>
                            <a:ea typeface="Rockwell"/>
                            <a:cs typeface="Times New Roman"/>
                          </a:rPr>
                          <a:t>Ethical &amp; </a:t>
                        </a:r>
                        <a:r>
                          <a:rPr lang="en-US" sz="1000" b="1" dirty="0" smtClean="0">
                            <a:effectLst/>
                            <a:ea typeface="Rockwell"/>
                            <a:cs typeface="Times New Roman"/>
                          </a:rPr>
                          <a:t>Cultural </a:t>
                        </a:r>
                        <a:r>
                          <a:rPr lang="en-US" sz="1000" b="1" dirty="0">
                            <a:ea typeface="Rockwell"/>
                            <a:cs typeface="Times New Roman"/>
                          </a:rPr>
                          <a:t>L</a:t>
                        </a:r>
                        <a:r>
                          <a:rPr lang="en-US" sz="1000" b="1" dirty="0" smtClean="0">
                            <a:effectLst/>
                            <a:ea typeface="Rockwell"/>
                            <a:cs typeface="Times New Roman"/>
                          </a:rPr>
                          <a:t>eadership</a:t>
                        </a:r>
                        <a:endParaRPr lang="en-US" sz="1000" dirty="0">
                          <a:effectLst/>
                          <a:ea typeface="Rockwell"/>
                          <a:cs typeface="Times New Roman"/>
                        </a:endParaRPr>
                      </a:p>
                    </p:txBody>
                  </p:sp>
                  <p:sp>
                    <p:nvSpPr>
                      <p:cNvPr id="37" name="Flowchart: Process 229"/>
                      <p:cNvSpPr/>
                      <p:nvPr/>
                    </p:nvSpPr>
                    <p:spPr>
                      <a:xfrm>
                        <a:off x="4119562" y="1496499"/>
                        <a:ext cx="1009333" cy="1084776"/>
                      </a:xfrm>
                      <a:prstGeom prst="flowChartProcess">
                        <a:avLst/>
                      </a:prstGeom>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000" b="1" dirty="0">
                            <a:effectLst/>
                            <a:ea typeface="Rockwell"/>
                            <a:cs typeface="Times New Roman"/>
                          </a:rPr>
                          <a:t>State Accountability Data (AMO, SPI as one measure where available)</a:t>
                        </a:r>
                      </a:p>
                      <a:p>
                        <a:pPr marL="0" marR="0" algn="ctr">
                          <a:spcBef>
                            <a:spcPts val="0"/>
                          </a:spcBef>
                          <a:spcAft>
                            <a:spcPts val="0"/>
                          </a:spcAft>
                        </a:pPr>
                        <a:r>
                          <a:rPr lang="en-US" sz="1000" b="1" dirty="0">
                            <a:effectLst/>
                            <a:ea typeface="Rockwell"/>
                            <a:cs typeface="Times New Roman"/>
                          </a:rPr>
                          <a:t> </a:t>
                        </a:r>
                      </a:p>
                      <a:p>
                        <a:pPr marL="0" marR="0" algn="ctr">
                          <a:spcBef>
                            <a:spcPts val="0"/>
                          </a:spcBef>
                          <a:spcAft>
                            <a:spcPts val="0"/>
                          </a:spcAft>
                        </a:pPr>
                        <a:r>
                          <a:rPr lang="en-US" sz="1000" b="1" dirty="0">
                            <a:effectLst/>
                            <a:ea typeface="Rockwell"/>
                            <a:cs typeface="Times New Roman"/>
                          </a:rPr>
                          <a:t>District Assessments</a:t>
                        </a:r>
                      </a:p>
                      <a:p>
                        <a:pPr marL="0" marR="0" algn="ctr">
                          <a:spcBef>
                            <a:spcPts val="0"/>
                          </a:spcBef>
                          <a:spcAft>
                            <a:spcPts val="0"/>
                          </a:spcAft>
                        </a:pPr>
                        <a:r>
                          <a:rPr lang="en-US" sz="1000" b="1" dirty="0">
                            <a:effectLst/>
                            <a:ea typeface="Rockwell"/>
                            <a:cs typeface="Times New Roman"/>
                          </a:rPr>
                          <a:t> </a:t>
                        </a:r>
                      </a:p>
                      <a:p>
                        <a:pPr marL="0" marR="0" algn="ctr">
                          <a:spcBef>
                            <a:spcPts val="0"/>
                          </a:spcBef>
                          <a:spcAft>
                            <a:spcPts val="0"/>
                          </a:spcAft>
                        </a:pPr>
                        <a:r>
                          <a:rPr lang="en-US" sz="1000" b="1" dirty="0">
                            <a:effectLst/>
                            <a:ea typeface="Rockwell"/>
                            <a:cs typeface="Times New Roman"/>
                          </a:rPr>
                          <a:t>Percentage of teachers meeting SLOs</a:t>
                        </a:r>
                      </a:p>
                      <a:p>
                        <a:pPr marL="0" marR="0" algn="ctr">
                          <a:spcBef>
                            <a:spcPts val="0"/>
                          </a:spcBef>
                          <a:spcAft>
                            <a:spcPts val="0"/>
                          </a:spcAft>
                        </a:pPr>
                        <a:r>
                          <a:rPr lang="en-US" sz="1000" b="1" dirty="0">
                            <a:effectLst/>
                            <a:ea typeface="Rockwell"/>
                            <a:cs typeface="Times New Roman"/>
                          </a:rPr>
                          <a:t>Evaluator–approved </a:t>
                        </a:r>
                      </a:p>
                      <a:p>
                        <a:pPr marL="0" marR="0" algn="ctr">
                          <a:spcBef>
                            <a:spcPts val="0"/>
                          </a:spcBef>
                          <a:spcAft>
                            <a:spcPts val="0"/>
                          </a:spcAft>
                        </a:pPr>
                        <a:r>
                          <a:rPr lang="en-US" sz="1000" b="1" dirty="0">
                            <a:effectLst/>
                            <a:ea typeface="Rockwell"/>
                            <a:cs typeface="Times New Roman"/>
                          </a:rPr>
                          <a:t>measures</a:t>
                        </a:r>
                      </a:p>
                      <a:p>
                        <a:pPr marL="0" marR="0" algn="ctr">
                          <a:spcBef>
                            <a:spcPts val="0"/>
                          </a:spcBef>
                          <a:spcAft>
                            <a:spcPts val="0"/>
                          </a:spcAft>
                        </a:pPr>
                        <a:r>
                          <a:rPr lang="en-US" sz="500" b="1" dirty="0">
                            <a:effectLst/>
                            <a:ea typeface="Rockwell"/>
                            <a:cs typeface="Times New Roman"/>
                          </a:rPr>
                          <a:t> </a:t>
                        </a:r>
                        <a:endParaRPr lang="en-US" sz="1200" b="1" dirty="0">
                          <a:effectLst/>
                          <a:ea typeface="Rockwell"/>
                          <a:cs typeface="Times New Roman"/>
                        </a:endParaRPr>
                      </a:p>
                    </p:txBody>
                  </p:sp>
                  <p:sp>
                    <p:nvSpPr>
                      <p:cNvPr id="38" name="Flowchart: Process 230"/>
                      <p:cNvSpPr/>
                      <p:nvPr/>
                    </p:nvSpPr>
                    <p:spPr>
                      <a:xfrm>
                        <a:off x="152400" y="2076450"/>
                        <a:ext cx="3781425" cy="504825"/>
                      </a:xfrm>
                      <a:prstGeom prst="flowChartProcess">
                        <a:avLst/>
                      </a:prstGeom>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endParaRPr lang="en-US" sz="900" dirty="0" smtClean="0">
                          <a:effectLst/>
                          <a:ea typeface="Rockwell"/>
                          <a:cs typeface="Times New Roman"/>
                        </a:endParaRPr>
                      </a:p>
                      <a:p>
                        <a:pPr marL="0" marR="0" algn="ctr">
                          <a:spcBef>
                            <a:spcPts val="0"/>
                          </a:spcBef>
                          <a:spcAft>
                            <a:spcPts val="0"/>
                          </a:spcAft>
                        </a:pPr>
                        <a:endParaRPr lang="en-US" sz="900" dirty="0">
                          <a:ea typeface="Rockwell"/>
                          <a:cs typeface="Times New Roman"/>
                        </a:endParaRPr>
                      </a:p>
                      <a:p>
                        <a:pPr marL="0" marR="0" algn="ctr">
                          <a:spcBef>
                            <a:spcPts val="0"/>
                          </a:spcBef>
                          <a:spcAft>
                            <a:spcPts val="0"/>
                          </a:spcAft>
                        </a:pPr>
                        <a:r>
                          <a:rPr lang="en-US" sz="1000" b="1" dirty="0" smtClean="0">
                            <a:effectLst/>
                            <a:ea typeface="Rockwell"/>
                            <a:cs typeface="Times New Roman"/>
                          </a:rPr>
                          <a:t>School </a:t>
                        </a:r>
                        <a:r>
                          <a:rPr lang="en-US" sz="1000" b="1" dirty="0">
                            <a:effectLst/>
                            <a:ea typeface="Rockwell"/>
                            <a:cs typeface="Times New Roman"/>
                          </a:rPr>
                          <a:t>review and evidence of effective practice</a:t>
                        </a:r>
                      </a:p>
                      <a:p>
                        <a:pPr marL="0" marR="0" algn="ctr">
                          <a:spcBef>
                            <a:spcPts val="0"/>
                          </a:spcBef>
                          <a:spcAft>
                            <a:spcPts val="0"/>
                          </a:spcAft>
                        </a:pPr>
                        <a:r>
                          <a:rPr lang="en-US" sz="1000" b="1" dirty="0">
                            <a:effectLst/>
                            <a:ea typeface="Rockwell"/>
                            <a:cs typeface="Times New Roman"/>
                          </a:rPr>
                          <a:t> </a:t>
                        </a:r>
                      </a:p>
                      <a:p>
                        <a:pPr marL="0" marR="0" algn="ctr">
                          <a:spcBef>
                            <a:spcPts val="0"/>
                          </a:spcBef>
                          <a:spcAft>
                            <a:spcPts val="0"/>
                          </a:spcAft>
                        </a:pPr>
                        <a:r>
                          <a:rPr lang="en-US" sz="1000" b="1" dirty="0">
                            <a:effectLst/>
                            <a:ea typeface="Rockwell"/>
                            <a:cs typeface="Times New Roman"/>
                          </a:rPr>
                          <a:t>Components from each of the </a:t>
                        </a:r>
                        <a:r>
                          <a:rPr lang="en-US" sz="1000" b="1" dirty="0" smtClean="0">
                            <a:effectLst/>
                            <a:ea typeface="Rockwell"/>
                            <a:cs typeface="Times New Roman"/>
                          </a:rPr>
                          <a:t>six </a:t>
                        </a:r>
                        <a:r>
                          <a:rPr lang="en-US" sz="1000" b="1" dirty="0">
                            <a:effectLst/>
                            <a:ea typeface="Rockwell"/>
                            <a:cs typeface="Times New Roman"/>
                          </a:rPr>
                          <a:t>domains</a:t>
                        </a:r>
                      </a:p>
                      <a:p>
                        <a:pPr marL="0" marR="0" algn="ctr">
                          <a:spcBef>
                            <a:spcPts val="0"/>
                          </a:spcBef>
                          <a:spcAft>
                            <a:spcPts val="0"/>
                          </a:spcAft>
                        </a:pPr>
                        <a:r>
                          <a:rPr lang="en-US" sz="500" dirty="0">
                            <a:effectLst/>
                            <a:ea typeface="Rockwell"/>
                            <a:cs typeface="Times New Roman"/>
                          </a:rPr>
                          <a:t> </a:t>
                        </a:r>
                        <a:endParaRPr lang="en-US" sz="1200" dirty="0">
                          <a:effectLst/>
                          <a:ea typeface="Rockwell"/>
                          <a:cs typeface="Times New Roman"/>
                        </a:endParaRPr>
                      </a:p>
                      <a:p>
                        <a:pPr marL="0" marR="0" algn="ctr">
                          <a:spcBef>
                            <a:spcPts val="0"/>
                          </a:spcBef>
                          <a:spcAft>
                            <a:spcPts val="0"/>
                          </a:spcAft>
                        </a:pPr>
                        <a:endParaRPr lang="en-US" sz="1200" dirty="0">
                          <a:effectLst/>
                          <a:ea typeface="Rockwell"/>
                          <a:cs typeface="Times New Roman"/>
                        </a:endParaRPr>
                      </a:p>
                      <a:p>
                        <a:pPr marL="0" marR="0" algn="ctr">
                          <a:spcBef>
                            <a:spcPts val="0"/>
                          </a:spcBef>
                          <a:spcAft>
                            <a:spcPts val="0"/>
                          </a:spcAft>
                        </a:pPr>
                        <a:r>
                          <a:rPr lang="en-US" sz="600" dirty="0">
                            <a:effectLst/>
                            <a:ea typeface="Rockwell"/>
                            <a:cs typeface="Times New Roman"/>
                          </a:rPr>
                          <a:t> </a:t>
                        </a:r>
                        <a:endParaRPr lang="en-US" sz="1200" dirty="0">
                          <a:effectLst/>
                          <a:ea typeface="Rockwell"/>
                          <a:cs typeface="Times New Roman"/>
                        </a:endParaRPr>
                      </a:p>
                    </p:txBody>
                  </p:sp>
                  <p:sp>
                    <p:nvSpPr>
                      <p:cNvPr id="39" name="Flowchart: Process 231"/>
                      <p:cNvSpPr/>
                      <p:nvPr/>
                    </p:nvSpPr>
                    <p:spPr>
                      <a:xfrm>
                        <a:off x="152400" y="2724150"/>
                        <a:ext cx="3781425" cy="223520"/>
                      </a:xfrm>
                      <a:prstGeom prst="flowChartProcess">
                        <a:avLst/>
                      </a:prstGeom>
                    </p:spPr>
                    <p:style>
                      <a:lnRef idx="2">
                        <a:schemeClr val="accent4"/>
                      </a:lnRef>
                      <a:fillRef idx="1">
                        <a:schemeClr val="lt1"/>
                      </a:fillRef>
                      <a:effectRef idx="0">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200" b="1" dirty="0">
                            <a:effectLst/>
                            <a:ea typeface="Rockwell"/>
                            <a:cs typeface="Times New Roman"/>
                          </a:rPr>
                          <a:t>PROFESSIONAL PRACTICES RATING</a:t>
                        </a:r>
                        <a:endParaRPr lang="en-US" sz="1200" dirty="0">
                          <a:effectLst/>
                          <a:ea typeface="Rockwell"/>
                          <a:cs typeface="Times New Roman"/>
                        </a:endParaRPr>
                      </a:p>
                    </p:txBody>
                  </p:sp>
                  <p:sp>
                    <p:nvSpPr>
                      <p:cNvPr id="40" name="Flowchart: Process 232"/>
                      <p:cNvSpPr/>
                      <p:nvPr/>
                    </p:nvSpPr>
                    <p:spPr>
                      <a:xfrm>
                        <a:off x="4100512" y="2724150"/>
                        <a:ext cx="1028383" cy="223520"/>
                      </a:xfrm>
                      <a:prstGeom prst="flowChartProcess">
                        <a:avLst/>
                      </a:prstGeom>
                    </p:spPr>
                    <p:style>
                      <a:lnRef idx="2">
                        <a:schemeClr val="accent4"/>
                      </a:lnRef>
                      <a:fillRef idx="1">
                        <a:schemeClr val="lt1"/>
                      </a:fillRef>
                      <a:effectRef idx="0">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000" b="1" dirty="0">
                            <a:effectLst/>
                            <a:ea typeface="Rockwell"/>
                            <a:cs typeface="Times New Roman"/>
                          </a:rPr>
                          <a:t>GROWTH RATING</a:t>
                        </a:r>
                        <a:endParaRPr lang="en-US" sz="1200" dirty="0">
                          <a:effectLst/>
                          <a:ea typeface="Rockwell"/>
                          <a:cs typeface="Times New Roman"/>
                        </a:endParaRPr>
                      </a:p>
                    </p:txBody>
                  </p:sp>
                  <p:sp>
                    <p:nvSpPr>
                      <p:cNvPr id="41" name="Flowchart: Process 233"/>
                      <p:cNvSpPr/>
                      <p:nvPr/>
                    </p:nvSpPr>
                    <p:spPr>
                      <a:xfrm>
                        <a:off x="304800" y="3057525"/>
                        <a:ext cx="4700587" cy="51435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600" dirty="0">
                            <a:effectLst/>
                            <a:ea typeface="Rockwell"/>
                            <a:cs typeface="Times New Roman"/>
                          </a:rPr>
                          <a:t>SUMMATIVE RATING MATRIX</a:t>
                        </a:r>
                        <a:endParaRPr lang="en-US" sz="1200" dirty="0">
                          <a:effectLst/>
                          <a:ea typeface="Rockwell"/>
                          <a:cs typeface="Times New Roman"/>
                        </a:endParaRPr>
                      </a:p>
                      <a:p>
                        <a:pPr marL="0" marR="0" algn="ctr">
                          <a:spcBef>
                            <a:spcPts val="0"/>
                          </a:spcBef>
                          <a:spcAft>
                            <a:spcPts val="0"/>
                          </a:spcAft>
                        </a:pPr>
                        <a:r>
                          <a:rPr lang="en-US" sz="1100" dirty="0">
                            <a:effectLst/>
                            <a:ea typeface="Rockwell"/>
                            <a:cs typeface="Times New Roman"/>
                          </a:rPr>
                          <a:t>PROFESSIONAL OVERSIGHT:  Is the rating fair and accurate based on the evidence and data shared by the principal?</a:t>
                        </a:r>
                        <a:endParaRPr lang="en-US" sz="1200" dirty="0">
                          <a:effectLst/>
                          <a:ea typeface="Rockwell"/>
                          <a:cs typeface="Times New Roman"/>
                        </a:endParaRPr>
                      </a:p>
                    </p:txBody>
                  </p:sp>
                  <p:grpSp>
                    <p:nvGrpSpPr>
                      <p:cNvPr id="42" name="Group 41"/>
                      <p:cNvGrpSpPr/>
                      <p:nvPr/>
                    </p:nvGrpSpPr>
                    <p:grpSpPr>
                      <a:xfrm>
                        <a:off x="73516" y="886515"/>
                        <a:ext cx="5055380" cy="259964"/>
                        <a:chOff x="73516" y="886515"/>
                        <a:chExt cx="5055380" cy="259964"/>
                      </a:xfrm>
                    </p:grpSpPr>
                    <p:sp>
                      <p:nvSpPr>
                        <p:cNvPr id="52" name="Flowchart: Process 236"/>
                        <p:cNvSpPr/>
                        <p:nvPr/>
                      </p:nvSpPr>
                      <p:spPr>
                        <a:xfrm>
                          <a:off x="73516" y="886515"/>
                          <a:ext cx="3807318" cy="25996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200" b="1" dirty="0">
                              <a:effectLst/>
                              <a:ea typeface="Rockwell"/>
                              <a:cs typeface="Times New Roman"/>
                            </a:rPr>
                            <a:t>SOUTH DAKOTA FRAMEWORK FOR EFFECTIVE PRINCIPALS</a:t>
                          </a:r>
                          <a:endParaRPr lang="en-US" sz="1200" dirty="0">
                            <a:effectLst/>
                            <a:ea typeface="Rockwell"/>
                            <a:cs typeface="Times New Roman"/>
                          </a:endParaRPr>
                        </a:p>
                      </p:txBody>
                    </p:sp>
                    <p:sp>
                      <p:nvSpPr>
                        <p:cNvPr id="53" name="Flowchart: Process 238"/>
                        <p:cNvSpPr/>
                        <p:nvPr/>
                      </p:nvSpPr>
                      <p:spPr>
                        <a:xfrm>
                          <a:off x="4100514" y="886515"/>
                          <a:ext cx="1028382" cy="25996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200" b="1" dirty="0">
                              <a:effectLst/>
                              <a:ea typeface="Rockwell"/>
                              <a:cs typeface="Times New Roman"/>
                            </a:rPr>
                            <a:t>STUDENT GROWTH</a:t>
                          </a:r>
                          <a:endParaRPr lang="en-US" sz="1200" dirty="0">
                            <a:effectLst/>
                            <a:ea typeface="Rockwell"/>
                            <a:cs typeface="Times New Roman"/>
                          </a:endParaRPr>
                        </a:p>
                      </p:txBody>
                    </p:sp>
                  </p:grpSp>
                  <p:cxnSp>
                    <p:nvCxnSpPr>
                      <p:cNvPr id="43" name="Straight Arrow Connector 42"/>
                      <p:cNvCxnSpPr/>
                      <p:nvPr/>
                    </p:nvCxnSpPr>
                    <p:spPr>
                      <a:xfrm>
                        <a:off x="419100" y="2581275"/>
                        <a:ext cx="0" cy="1428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1143000" y="2590800"/>
                        <a:ext cx="0" cy="1428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1814512" y="2581275"/>
                        <a:ext cx="0" cy="1428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2381250" y="2581275"/>
                        <a:ext cx="0" cy="1428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3052762" y="2590800"/>
                        <a:ext cx="0" cy="1428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3700462" y="2590800"/>
                        <a:ext cx="0" cy="1428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4724400" y="2581275"/>
                        <a:ext cx="0" cy="1428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a:off x="5005387" y="3243262"/>
                        <a:ext cx="20510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7625" y="3314700"/>
                        <a:ext cx="223837" cy="0"/>
                      </a:xfrm>
                      <a:prstGeom prst="line">
                        <a:avLst/>
                      </a:prstGeom>
                    </p:spPr>
                    <p:style>
                      <a:lnRef idx="1">
                        <a:schemeClr val="accent1"/>
                      </a:lnRef>
                      <a:fillRef idx="0">
                        <a:schemeClr val="accent1"/>
                      </a:fillRef>
                      <a:effectRef idx="0">
                        <a:schemeClr val="accent1"/>
                      </a:effectRef>
                      <a:fontRef idx="minor">
                        <a:schemeClr val="tx1"/>
                      </a:fontRef>
                    </p:style>
                  </p:cxnSp>
                </p:grpSp>
              </p:grpSp>
            </p:grpSp>
            <p:cxnSp>
              <p:nvCxnSpPr>
                <p:cNvPr id="13" name="Straight Connector 12"/>
                <p:cNvCxnSpPr/>
                <p:nvPr/>
              </p:nvCxnSpPr>
              <p:spPr>
                <a:xfrm>
                  <a:off x="2652712" y="3571875"/>
                  <a:ext cx="0" cy="109537"/>
                </a:xfrm>
                <a:prstGeom prst="line">
                  <a:avLst/>
                </a:prstGeom>
              </p:spPr>
              <p:style>
                <a:lnRef idx="1">
                  <a:schemeClr val="accent1"/>
                </a:lnRef>
                <a:fillRef idx="0">
                  <a:schemeClr val="accent1"/>
                </a:fillRef>
                <a:effectRef idx="0">
                  <a:schemeClr val="accent1"/>
                </a:effectRef>
                <a:fontRef idx="minor">
                  <a:schemeClr val="tx1"/>
                </a:fontRef>
              </p:style>
            </p:cxnSp>
          </p:grpSp>
        </p:grpSp>
      </p:grpSp>
      <p:sp>
        <p:nvSpPr>
          <p:cNvPr id="63" name="Title 6"/>
          <p:cNvSpPr txBox="1">
            <a:spLocks/>
          </p:cNvSpPr>
          <p:nvPr/>
        </p:nvSpPr>
        <p:spPr>
          <a:xfrm>
            <a:off x="83772" y="203240"/>
            <a:ext cx="8125316" cy="423862"/>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600" b="0" kern="1200">
                <a:solidFill>
                  <a:schemeClr val="accent1"/>
                </a:solidFill>
                <a:latin typeface="+mj-lt"/>
                <a:ea typeface="+mj-ea"/>
                <a:cs typeface="+mj-cs"/>
              </a:defRPr>
            </a:lvl1pPr>
          </a:lstStyle>
          <a:p>
            <a:pPr algn="ctr"/>
            <a:r>
              <a:rPr lang="en-US" sz="2200" b="1" dirty="0" smtClean="0"/>
              <a:t>RECOMMENDED PRINCIPAL EFFECTIVENESS MODEL</a:t>
            </a:r>
            <a:endParaRPr lang="en-US" sz="2200" b="1" dirty="0"/>
          </a:p>
        </p:txBody>
      </p:sp>
      <p:sp>
        <p:nvSpPr>
          <p:cNvPr id="64" name="Rectangle 63"/>
          <p:cNvSpPr/>
          <p:nvPr/>
        </p:nvSpPr>
        <p:spPr>
          <a:xfrm>
            <a:off x="0" y="6354207"/>
            <a:ext cx="2144718" cy="461665"/>
          </a:xfrm>
          <a:prstGeom prst="rect">
            <a:avLst/>
          </a:prstGeom>
        </p:spPr>
        <p:txBody>
          <a:bodyPr wrap="square">
            <a:spAutoFit/>
          </a:bodyPr>
          <a:lstStyle/>
          <a:p>
            <a:r>
              <a:rPr lang="en-US" sz="1200" dirty="0"/>
              <a:t>Principal Effectiveness Handbook pp. 9-10 </a:t>
            </a:r>
          </a:p>
        </p:txBody>
      </p:sp>
      <p:sp>
        <p:nvSpPr>
          <p:cNvPr id="2" name="TextBox 1"/>
          <p:cNvSpPr txBox="1"/>
          <p:nvPr/>
        </p:nvSpPr>
        <p:spPr>
          <a:xfrm>
            <a:off x="8125316" y="232370"/>
            <a:ext cx="814951"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37079139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04800" y="1346200"/>
            <a:ext cx="8482940" cy="3046988"/>
          </a:xfrm>
          <a:prstGeom prst="rect">
            <a:avLst/>
          </a:prstGeom>
          <a:solidFill>
            <a:schemeClr val="accent4">
              <a:lumMod val="60000"/>
              <a:lumOff val="40000"/>
            </a:schemeClr>
          </a:solidFill>
        </p:spPr>
        <p:txBody>
          <a:bodyPr wrap="square" rtlCol="0">
            <a:spAutoFit/>
          </a:bodyPr>
          <a:lstStyle>
            <a:defPPr>
              <a:defRPr lang="en-US"/>
            </a:defPPr>
            <a:lvl1pPr algn="ctr">
              <a:defRPr sz="3200" b="1"/>
            </a:lvl1pPr>
          </a:lstStyle>
          <a:p>
            <a:r>
              <a:rPr lang="en-US" dirty="0"/>
              <a:t>SOUTH DAKOTA PRINCIPAL </a:t>
            </a:r>
            <a:endParaRPr lang="en-US" dirty="0" smtClean="0"/>
          </a:p>
          <a:p>
            <a:r>
              <a:rPr lang="en-US" dirty="0" smtClean="0"/>
              <a:t>EFFECTIVENESS </a:t>
            </a:r>
            <a:r>
              <a:rPr lang="en-US" dirty="0"/>
              <a:t>MODEL</a:t>
            </a:r>
          </a:p>
          <a:p>
            <a:endParaRPr lang="en-US" dirty="0"/>
          </a:p>
          <a:p>
            <a:r>
              <a:rPr lang="en-US" dirty="0"/>
              <a:t>Improving Instruction </a:t>
            </a:r>
          </a:p>
          <a:p>
            <a:r>
              <a:rPr lang="en-US" dirty="0"/>
              <a:t>and </a:t>
            </a:r>
          </a:p>
          <a:p>
            <a:r>
              <a:rPr lang="en-US" dirty="0"/>
              <a:t>Student Learning</a:t>
            </a:r>
          </a:p>
        </p:txBody>
      </p:sp>
      <p:sp>
        <p:nvSpPr>
          <p:cNvPr id="8" name="TextBox 7"/>
          <p:cNvSpPr txBox="1"/>
          <p:nvPr/>
        </p:nvSpPr>
        <p:spPr>
          <a:xfrm>
            <a:off x="844550" y="5118100"/>
            <a:ext cx="7454900" cy="400110"/>
          </a:xfrm>
          <a:prstGeom prst="rect">
            <a:avLst/>
          </a:prstGeom>
          <a:noFill/>
        </p:spPr>
        <p:txBody>
          <a:bodyPr wrap="square" rtlCol="0">
            <a:spAutoFit/>
          </a:bodyPr>
          <a:lstStyle/>
          <a:p>
            <a:pPr algn="ctr"/>
            <a:r>
              <a:rPr lang="en-US" sz="2000" b="1" dirty="0" smtClean="0"/>
              <a:t>PART TWO:  DOMAINS AND COMPONENTS</a:t>
            </a:r>
            <a:endParaRPr lang="en-US" sz="2000" b="1" dirty="0"/>
          </a:p>
        </p:txBody>
      </p:sp>
      <p:sp>
        <p:nvSpPr>
          <p:cNvPr id="3" name="TextBox 2"/>
          <p:cNvSpPr txBox="1"/>
          <p:nvPr/>
        </p:nvSpPr>
        <p:spPr>
          <a:xfrm>
            <a:off x="50800" y="6425168"/>
            <a:ext cx="5270500" cy="276999"/>
          </a:xfrm>
          <a:prstGeom prst="rect">
            <a:avLst/>
          </a:prstGeom>
          <a:noFill/>
        </p:spPr>
        <p:txBody>
          <a:bodyPr wrap="square" rtlCol="0">
            <a:spAutoFit/>
          </a:bodyPr>
          <a:lstStyle/>
          <a:p>
            <a:r>
              <a:rPr lang="en-US" sz="1200" dirty="0" smtClean="0"/>
              <a:t>Principal Effectiveness Handbook pp. 11-12; Appendix G</a:t>
            </a:r>
            <a:endParaRPr lang="en-US" sz="1200" dirty="0"/>
          </a:p>
        </p:txBody>
      </p:sp>
    </p:spTree>
    <p:extLst>
      <p:ext uri="{BB962C8B-B14F-4D97-AF65-F5344CB8AC3E}">
        <p14:creationId xmlns:p14="http://schemas.microsoft.com/office/powerpoint/2010/main" val="236647946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graphicFrame>
        <p:nvGraphicFramePr>
          <p:cNvPr id="10" name="Diagram 9"/>
          <p:cNvGraphicFramePr/>
          <p:nvPr>
            <p:extLst>
              <p:ext uri="{D42A27DB-BD31-4B8C-83A1-F6EECF244321}">
                <p14:modId xmlns:p14="http://schemas.microsoft.com/office/powerpoint/2010/main" val="2061307222"/>
              </p:ext>
            </p:extLst>
          </p:nvPr>
        </p:nvGraphicFramePr>
        <p:xfrm>
          <a:off x="469900" y="1397000"/>
          <a:ext cx="8369300" cy="5486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Title 1"/>
          <p:cNvSpPr txBox="1">
            <a:spLocks/>
          </p:cNvSpPr>
          <p:nvPr/>
        </p:nvSpPr>
        <p:spPr>
          <a:xfrm>
            <a:off x="1049338" y="573088"/>
            <a:ext cx="7045325" cy="760412"/>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t" anchorCtr="0">
            <a:normAutofit/>
          </a:bodyPr>
          <a:lstStyle>
            <a:lvl1pPr algn="l" defTabSz="914400" rtl="0" eaLnBrk="1" latinLnBrk="0" hangingPunct="1">
              <a:spcBef>
                <a:spcPct val="0"/>
              </a:spcBef>
              <a:buNone/>
              <a:defRPr sz="3600" b="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dirty="0" smtClean="0"/>
              <a:t>INTRODUCTION</a:t>
            </a:r>
            <a:endParaRPr lang="en-US" dirty="0"/>
          </a:p>
        </p:txBody>
      </p:sp>
      <p:sp>
        <p:nvSpPr>
          <p:cNvPr id="12" name="TextBox 11"/>
          <p:cNvSpPr txBox="1"/>
          <p:nvPr/>
        </p:nvSpPr>
        <p:spPr>
          <a:xfrm>
            <a:off x="50800" y="6527902"/>
            <a:ext cx="5270500" cy="276999"/>
          </a:xfrm>
          <a:prstGeom prst="rect">
            <a:avLst/>
          </a:prstGeom>
          <a:noFill/>
        </p:spPr>
        <p:txBody>
          <a:bodyPr wrap="square" rtlCol="0">
            <a:spAutoFit/>
          </a:bodyPr>
          <a:lstStyle/>
          <a:p>
            <a:r>
              <a:rPr lang="en-US" sz="1200" dirty="0" smtClean="0"/>
              <a:t>Principal Effectiveness Handbook pp. 11-12; pp. 73-102</a:t>
            </a:r>
            <a:endParaRPr lang="en-US" sz="1200" dirty="0"/>
          </a:p>
        </p:txBody>
      </p:sp>
      <p:sp>
        <p:nvSpPr>
          <p:cNvPr id="2" name="TextBox 1"/>
          <p:cNvSpPr txBox="1"/>
          <p:nvPr/>
        </p:nvSpPr>
        <p:spPr>
          <a:xfrm>
            <a:off x="8094663" y="268844"/>
            <a:ext cx="833437"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28664879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4294967295"/>
            <p:extLst>
              <p:ext uri="{D42A27DB-BD31-4B8C-83A1-F6EECF244321}">
                <p14:modId xmlns:p14="http://schemas.microsoft.com/office/powerpoint/2010/main" val="2344518346"/>
              </p:ext>
            </p:extLst>
          </p:nvPr>
        </p:nvGraphicFramePr>
        <p:xfrm>
          <a:off x="402431" y="1957388"/>
          <a:ext cx="8102600" cy="451326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TextBox 8"/>
          <p:cNvSpPr txBox="1"/>
          <p:nvPr/>
        </p:nvSpPr>
        <p:spPr>
          <a:xfrm>
            <a:off x="6534930" y="3770860"/>
            <a:ext cx="1718734" cy="369332"/>
          </a:xfrm>
          <a:prstGeom prst="rect">
            <a:avLst/>
          </a:prstGeom>
          <a:noFill/>
        </p:spPr>
        <p:txBody>
          <a:bodyPr wrap="square" rtlCol="0">
            <a:spAutoFit/>
          </a:bodyPr>
          <a:lstStyle/>
          <a:p>
            <a:endParaRPr lang="en-US" dirty="0"/>
          </a:p>
        </p:txBody>
      </p:sp>
      <p:sp>
        <p:nvSpPr>
          <p:cNvPr id="4" name="TextBox 3"/>
          <p:cNvSpPr txBox="1"/>
          <p:nvPr/>
        </p:nvSpPr>
        <p:spPr>
          <a:xfrm>
            <a:off x="6159764" y="4795212"/>
            <a:ext cx="184666" cy="369332"/>
          </a:xfrm>
          <a:prstGeom prst="rect">
            <a:avLst/>
          </a:prstGeom>
          <a:noFill/>
        </p:spPr>
        <p:txBody>
          <a:bodyPr wrap="none" rtlCol="0">
            <a:spAutoFit/>
          </a:bodyPr>
          <a:lstStyle/>
          <a:p>
            <a:endParaRPr lang="en-US" dirty="0"/>
          </a:p>
        </p:txBody>
      </p:sp>
      <p:sp>
        <p:nvSpPr>
          <p:cNvPr id="7" name="TextBox 6"/>
          <p:cNvSpPr txBox="1"/>
          <p:nvPr/>
        </p:nvSpPr>
        <p:spPr>
          <a:xfrm>
            <a:off x="50800" y="6527902"/>
            <a:ext cx="5270500" cy="276999"/>
          </a:xfrm>
          <a:prstGeom prst="rect">
            <a:avLst/>
          </a:prstGeom>
          <a:noFill/>
        </p:spPr>
        <p:txBody>
          <a:bodyPr wrap="square" rtlCol="0">
            <a:spAutoFit/>
          </a:bodyPr>
          <a:lstStyle/>
          <a:p>
            <a:r>
              <a:rPr lang="en-US" sz="1200" dirty="0" smtClean="0"/>
              <a:t>Principal Effectiveness Handbook p.3; pp. 73-75</a:t>
            </a:r>
            <a:endParaRPr lang="en-US" sz="1200" dirty="0"/>
          </a:p>
        </p:txBody>
      </p:sp>
      <p:sp>
        <p:nvSpPr>
          <p:cNvPr id="8" name="Title 1"/>
          <p:cNvSpPr txBox="1">
            <a:spLocks/>
          </p:cNvSpPr>
          <p:nvPr/>
        </p:nvSpPr>
        <p:spPr>
          <a:xfrm>
            <a:off x="1049338" y="573088"/>
            <a:ext cx="7045325" cy="760412"/>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t" anchorCtr="0">
            <a:normAutofit/>
          </a:bodyPr>
          <a:lstStyle>
            <a:lvl1pPr algn="l" defTabSz="914400" rtl="0" eaLnBrk="1" latinLnBrk="0" hangingPunct="1">
              <a:spcBef>
                <a:spcPct val="0"/>
              </a:spcBef>
              <a:buNone/>
              <a:defRPr sz="3600" b="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dirty="0" smtClean="0"/>
              <a:t>DOMAIN ONE</a:t>
            </a:r>
            <a:endParaRPr lang="en-US" dirty="0"/>
          </a:p>
        </p:txBody>
      </p:sp>
      <p:sp>
        <p:nvSpPr>
          <p:cNvPr id="3" name="TextBox 2"/>
          <p:cNvSpPr txBox="1"/>
          <p:nvPr/>
        </p:nvSpPr>
        <p:spPr>
          <a:xfrm>
            <a:off x="8094663" y="218044"/>
            <a:ext cx="820737"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10339568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4294967295"/>
            <p:extLst>
              <p:ext uri="{D42A27DB-BD31-4B8C-83A1-F6EECF244321}">
                <p14:modId xmlns:p14="http://schemas.microsoft.com/office/powerpoint/2010/main" val="868402457"/>
              </p:ext>
            </p:extLst>
          </p:nvPr>
        </p:nvGraphicFramePr>
        <p:xfrm>
          <a:off x="356250" y="1488563"/>
          <a:ext cx="8420100" cy="526256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Title 1"/>
          <p:cNvSpPr>
            <a:spLocks noGrp="1"/>
          </p:cNvSpPr>
          <p:nvPr>
            <p:ph type="title" idx="4294967295"/>
          </p:nvPr>
        </p:nvSpPr>
        <p:spPr>
          <a:xfrm>
            <a:off x="950025" y="281544"/>
            <a:ext cx="7045325" cy="760412"/>
          </a:xfrm>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en-US" dirty="0" smtClean="0"/>
              <a:t>DOMAIN TWO</a:t>
            </a:r>
            <a:endParaRPr lang="en-US" dirty="0"/>
          </a:p>
        </p:txBody>
      </p:sp>
      <p:sp>
        <p:nvSpPr>
          <p:cNvPr id="4" name="TextBox 3"/>
          <p:cNvSpPr txBox="1"/>
          <p:nvPr/>
        </p:nvSpPr>
        <p:spPr>
          <a:xfrm>
            <a:off x="50800" y="6541869"/>
            <a:ext cx="5270500" cy="276999"/>
          </a:xfrm>
          <a:prstGeom prst="rect">
            <a:avLst/>
          </a:prstGeom>
          <a:noFill/>
        </p:spPr>
        <p:txBody>
          <a:bodyPr wrap="square" rtlCol="0">
            <a:spAutoFit/>
          </a:bodyPr>
          <a:lstStyle/>
          <a:p>
            <a:r>
              <a:rPr lang="en-US" sz="1200" dirty="0" smtClean="0"/>
              <a:t>Principal Effectiveness Handbook p. 11; pp. 76-82 </a:t>
            </a:r>
            <a:endParaRPr lang="en-US" sz="1200" dirty="0"/>
          </a:p>
        </p:txBody>
      </p:sp>
      <p:sp>
        <p:nvSpPr>
          <p:cNvPr id="3" name="TextBox 2"/>
          <p:cNvSpPr txBox="1"/>
          <p:nvPr/>
        </p:nvSpPr>
        <p:spPr>
          <a:xfrm>
            <a:off x="8094663" y="281544"/>
            <a:ext cx="820736"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80430744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OEppt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3606</TotalTime>
  <Words>6346</Words>
  <Application>Microsoft Office PowerPoint</Application>
  <PresentationFormat>On-screen Show (4:3)</PresentationFormat>
  <Paragraphs>818</Paragraphs>
  <Slides>44</Slides>
  <Notes>44</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44</vt:i4>
      </vt:variant>
    </vt:vector>
  </HeadingPairs>
  <TitlesOfParts>
    <vt:vector size="48" baseType="lpstr">
      <vt:lpstr>Custom Design</vt:lpstr>
      <vt:lpstr>DOEppt2</vt:lpstr>
      <vt:lpstr>Document</vt:lpstr>
      <vt:lpstr>Microsoft Word Document</vt:lpstr>
      <vt:lpstr>PowerPoint Presentation</vt:lpstr>
      <vt:lpstr>LEARNING TARGETS</vt:lpstr>
      <vt:lpstr>Minimum Requirements vs. Model Recommendations</vt:lpstr>
      <vt:lpstr>Minimum Requirements vs. Model Recommendations</vt:lpstr>
      <vt:lpstr>PowerPoint Presentation</vt:lpstr>
      <vt:lpstr>PowerPoint Presentation</vt:lpstr>
      <vt:lpstr>PowerPoint Presentation</vt:lpstr>
      <vt:lpstr>PowerPoint Presentation</vt:lpstr>
      <vt:lpstr>DOMAIN TWO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CONSIDERATIONS</vt:lpstr>
      <vt:lpstr>CONSIDERATIONS</vt:lpstr>
      <vt:lpstr>SAMPLE SPI GOAL</vt:lpstr>
      <vt:lpstr>SAMPLE GOALS</vt:lpstr>
      <vt:lpstr>SAMPLE GOALS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PRINCIPAL EFFECTIVENESS TOOLS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Katherine Bray</dc:creator>
  <cp:lastModifiedBy>Matthew Gill</cp:lastModifiedBy>
  <cp:revision>413</cp:revision>
  <cp:lastPrinted>2016-03-28T19:38:48Z</cp:lastPrinted>
  <dcterms:created xsi:type="dcterms:W3CDTF">2016-01-18T15:34:20Z</dcterms:created>
  <dcterms:modified xsi:type="dcterms:W3CDTF">2018-01-02T15:50:38Z</dcterms:modified>
</cp:coreProperties>
</file>