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notesSlides/notesSlide20.xml" ContentType="application/vnd.openxmlformats-officedocument.presentationml.notesSlide+xml"/>
  <Override PartName="/ppt/theme/themeOverride21.xml" ContentType="application/vnd.openxmlformats-officedocument.themeOverride+xml"/>
  <Override PartName="/ppt/notesSlides/notesSlide21.xml" ContentType="application/vnd.openxmlformats-officedocument.presentationml.notesSlide+xml"/>
  <Override PartName="/ppt/theme/themeOverride22.xml" ContentType="application/vnd.openxmlformats-officedocument.themeOverride+xml"/>
  <Override PartName="/ppt/notesSlides/notesSlide22.xml" ContentType="application/vnd.openxmlformats-officedocument.presentationml.notesSlide+xml"/>
  <Override PartName="/ppt/theme/themeOverride23.xml" ContentType="application/vnd.openxmlformats-officedocument.themeOverride+xml"/>
  <Override PartName="/ppt/notesSlides/notesSlide23.xml" ContentType="application/vnd.openxmlformats-officedocument.presentationml.notesSlide+xml"/>
  <Override PartName="/ppt/theme/themeOverride24.xml" ContentType="application/vnd.openxmlformats-officedocument.themeOverride+xml"/>
  <Override PartName="/ppt/notesSlides/notesSlide24.xml" ContentType="application/vnd.openxmlformats-officedocument.presentationml.notesSlide+xml"/>
  <Override PartName="/ppt/theme/themeOverride25.xml" ContentType="application/vnd.openxmlformats-officedocument.themeOverride+xml"/>
  <Override PartName="/ppt/notesSlides/notesSlide25.xml" ContentType="application/vnd.openxmlformats-officedocument.presentationml.notesSlide+xml"/>
  <Override PartName="/ppt/theme/themeOverride26.xml" ContentType="application/vnd.openxmlformats-officedocument.themeOverride+xml"/>
  <Override PartName="/ppt/notesSlides/notesSlide26.xml" ContentType="application/vnd.openxmlformats-officedocument.presentationml.notesSlide+xml"/>
  <Override PartName="/ppt/theme/themeOverride27.xml" ContentType="application/vnd.openxmlformats-officedocument.themeOverride+xml"/>
  <Override PartName="/ppt/notesSlides/notesSlide27.xml" ContentType="application/vnd.openxmlformats-officedocument.presentationml.notesSlide+xml"/>
  <Override PartName="/ppt/theme/themeOverride28.xml" ContentType="application/vnd.openxmlformats-officedocument.themeOverride+xml"/>
  <Override PartName="/ppt/notesSlides/notesSlide28.xml" ContentType="application/vnd.openxmlformats-officedocument.presentationml.notesSlide+xml"/>
  <Override PartName="/ppt/theme/themeOverride29.xml" ContentType="application/vnd.openxmlformats-officedocument.themeOverride+xml"/>
  <Override PartName="/ppt/notesSlides/notesSlide29.xml" ContentType="application/vnd.openxmlformats-officedocument.presentationml.notesSlide+xml"/>
  <Override PartName="/ppt/theme/themeOverride30.xml" ContentType="application/vnd.openxmlformats-officedocument.themeOverr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31.xml" ContentType="application/vnd.openxmlformats-officedocument.themeOverride+xml"/>
  <Override PartName="/ppt/notesSlides/notesSlide31.xml" ContentType="application/vnd.openxmlformats-officedocument.presentationml.notesSlide+xml"/>
  <Override PartName="/ppt/theme/themeOverride32.xml" ContentType="application/vnd.openxmlformats-officedocument.themeOverride+xml"/>
  <Override PartName="/ppt/notesSlides/notesSlide32.xml" ContentType="application/vnd.openxmlformats-officedocument.presentationml.notesSlide+xml"/>
  <Override PartName="/ppt/theme/themeOverride33.xml" ContentType="application/vnd.openxmlformats-officedocument.themeOverride+xml"/>
  <Override PartName="/ppt/notesSlides/notesSlide33.xml" ContentType="application/vnd.openxmlformats-officedocument.presentationml.notesSlide+xml"/>
  <Override PartName="/ppt/theme/themeOverride34.xml" ContentType="application/vnd.openxmlformats-officedocument.themeOverride+xml"/>
  <Override PartName="/ppt/notesSlides/notesSlide34.xml" ContentType="application/vnd.openxmlformats-officedocument.presentationml.notesSlide+xml"/>
  <Override PartName="/ppt/theme/themeOverride35.xml" ContentType="application/vnd.openxmlformats-officedocument.themeOverride+xml"/>
  <Override PartName="/ppt/notesSlides/notesSlide35.xml" ContentType="application/vnd.openxmlformats-officedocument.presentationml.notesSlide+xml"/>
  <Override PartName="/ppt/theme/themeOverride36.xml" ContentType="application/vnd.openxmlformats-officedocument.themeOverride+xml"/>
  <Override PartName="/ppt/notesSlides/notesSlide36.xml" ContentType="application/vnd.openxmlformats-officedocument.presentationml.notesSlide+xml"/>
  <Override PartName="/ppt/theme/themeOverride37.xml" ContentType="application/vnd.openxmlformats-officedocument.themeOverride+xml"/>
  <Override PartName="/ppt/notesSlides/notesSlide37.xml" ContentType="application/vnd.openxmlformats-officedocument.presentationml.notesSlide+xml"/>
  <Override PartName="/ppt/theme/themeOverride38.xml" ContentType="application/vnd.openxmlformats-officedocument.themeOverride+xml"/>
  <Override PartName="/ppt/notesSlides/notesSlide38.xml" ContentType="application/vnd.openxmlformats-officedocument.presentationml.notesSlide+xml"/>
  <Override PartName="/ppt/theme/themeOverride39.xml" ContentType="application/vnd.openxmlformats-officedocument.themeOverride+xml"/>
  <Override PartName="/ppt/notesSlides/notesSlide39.xml" ContentType="application/vnd.openxmlformats-officedocument.presentationml.notesSlide+xml"/>
  <Override PartName="/ppt/theme/themeOverride40.xml" ContentType="application/vnd.openxmlformats-officedocument.themeOverride+xml"/>
  <Override PartName="/ppt/notesSlides/notesSlide40.xml" ContentType="application/vnd.openxmlformats-officedocument.presentationml.notesSlide+xml"/>
  <Override PartName="/ppt/theme/themeOverride41.xml" ContentType="application/vnd.openxmlformats-officedocument.themeOverride+xml"/>
  <Override PartName="/ppt/notesSlides/notesSlide41.xml" ContentType="application/vnd.openxmlformats-officedocument.presentationml.notesSlide+xml"/>
  <Override PartName="/ppt/theme/themeOverride42.xml" ContentType="application/vnd.openxmlformats-officedocument.themeOverride+xml"/>
  <Override PartName="/ppt/notesSlides/notesSlide42.xml" ContentType="application/vnd.openxmlformats-officedocument.presentationml.notesSlide+xml"/>
  <Override PartName="/ppt/theme/themeOverride43.xml" ContentType="application/vnd.openxmlformats-officedocument.themeOverride+xml"/>
  <Override PartName="/ppt/notesSlides/notesSlide43.xml" ContentType="application/vnd.openxmlformats-officedocument.presentationml.notesSlide+xml"/>
  <Override PartName="/ppt/theme/themeOverride44.xml" ContentType="application/vnd.openxmlformats-officedocument.themeOverride+xml"/>
  <Override PartName="/ppt/notesSlides/notesSlide44.xml" ContentType="application/vnd.openxmlformats-officedocument.presentationml.notesSlide+xml"/>
  <Override PartName="/ppt/theme/themeOverride45.xml" ContentType="application/vnd.openxmlformats-officedocument.themeOverride+xml"/>
  <Override PartName="/ppt/notesSlides/notesSlide45.xml" ContentType="application/vnd.openxmlformats-officedocument.presentationml.notesSlide+xml"/>
  <Override PartName="/ppt/theme/themeOverride46.xml" ContentType="application/vnd.openxmlformats-officedocument.themeOverride+xml"/>
  <Override PartName="/ppt/notesSlides/notesSlide46.xml" ContentType="application/vnd.openxmlformats-officedocument.presentationml.notesSlide+xml"/>
  <Override PartName="/ppt/theme/themeOverride47.xml" ContentType="application/vnd.openxmlformats-officedocument.themeOverride+xml"/>
  <Override PartName="/ppt/notesSlides/notesSlide47.xml" ContentType="application/vnd.openxmlformats-officedocument.presentationml.notesSlide+xml"/>
  <Override PartName="/ppt/theme/themeOverride48.xml" ContentType="application/vnd.openxmlformats-officedocument.themeOverride+xml"/>
  <Override PartName="/ppt/notesSlides/notesSlide48.xml" ContentType="application/vnd.openxmlformats-officedocument.presentationml.notesSlide+xml"/>
  <Override PartName="/ppt/theme/themeOverride49.xml" ContentType="application/vnd.openxmlformats-officedocument.themeOverride+xml"/>
  <Override PartName="/ppt/notesSlides/notesSlide49.xml" ContentType="application/vnd.openxmlformats-officedocument.presentationml.notesSlide+xml"/>
  <Override PartName="/ppt/theme/themeOverride50.xml" ContentType="application/vnd.openxmlformats-officedocument.themeOverride+xml"/>
  <Override PartName="/ppt/notesSlides/notesSlide50.xml" ContentType="application/vnd.openxmlformats-officedocument.presentationml.notesSlide+xml"/>
  <Override PartName="/ppt/theme/themeOverride51.xml" ContentType="application/vnd.openxmlformats-officedocument.themeOverride+xml"/>
  <Override PartName="/ppt/notesSlides/notesSlide51.xml" ContentType="application/vnd.openxmlformats-officedocument.presentationml.notesSlide+xml"/>
  <Override PartName="/ppt/theme/themeOverride52.xml" ContentType="application/vnd.openxmlformats-officedocument.themeOverride+xml"/>
  <Override PartName="/ppt/notesSlides/notesSlide52.xml" ContentType="application/vnd.openxmlformats-officedocument.presentationml.notesSlide+xml"/>
  <Override PartName="/ppt/theme/themeOverride53.xml" ContentType="application/vnd.openxmlformats-officedocument.themeOverride+xml"/>
  <Override PartName="/ppt/notesSlides/notesSlide53.xml" ContentType="application/vnd.openxmlformats-officedocument.presentationml.notesSlide+xml"/>
  <Override PartName="/ppt/theme/themeOverride54.xml" ContentType="application/vnd.openxmlformats-officedocument.themeOverride+xml"/>
  <Override PartName="/ppt/notesSlides/notesSlide54.xml" ContentType="application/vnd.openxmlformats-officedocument.presentationml.notesSlide+xml"/>
  <Override PartName="/ppt/theme/themeOverride55.xml" ContentType="application/vnd.openxmlformats-officedocument.themeOverride+xml"/>
  <Override PartName="/ppt/notesSlides/notesSlide55.xml" ContentType="application/vnd.openxmlformats-officedocument.presentationml.notesSlide+xml"/>
  <Override PartName="/ppt/theme/themeOverride56.xml" ContentType="application/vnd.openxmlformats-officedocument.themeOverride+xml"/>
  <Override PartName="/ppt/notesSlides/notesSlide56.xml" ContentType="application/vnd.openxmlformats-officedocument.presentationml.notesSlide+xml"/>
  <Override PartName="/ppt/theme/themeOverride57.xml" ContentType="application/vnd.openxmlformats-officedocument.themeOverride+xml"/>
  <Override PartName="/ppt/notesSlides/notesSlide57.xml" ContentType="application/vnd.openxmlformats-officedocument.presentationml.notesSlide+xml"/>
  <Override PartName="/ppt/theme/themeOverride58.xml" ContentType="application/vnd.openxmlformats-officedocument.themeOverride+xml"/>
  <Override PartName="/ppt/notesSlides/notesSlide5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59.xml" ContentType="application/vnd.openxmlformats-officedocument.themeOverride+xml"/>
  <Override PartName="/ppt/theme/themeOverride60.xml" ContentType="application/vnd.openxmlformats-officedocument.themeOverride+xml"/>
  <Override PartName="/ppt/theme/themeOverride61.xml" ContentType="application/vnd.openxmlformats-officedocument.themeOverride+xml"/>
  <Override PartName="/ppt/theme/themeOverride62.xml" ContentType="application/vnd.openxmlformats-officedocument.themeOverride+xml"/>
  <Override PartName="/ppt/notesSlides/notesSlide59.xml" ContentType="application/vnd.openxmlformats-officedocument.presentationml.notesSlide+xml"/>
  <Override PartName="/ppt/theme/themeOverride63.xml" ContentType="application/vnd.openxmlformats-officedocument.themeOverride+xml"/>
  <Override PartName="/ppt/theme/themeOverride64.xml" ContentType="application/vnd.openxmlformats-officedocument.themeOverride+xml"/>
  <Override PartName="/ppt/theme/themeOverride65.xml" ContentType="application/vnd.openxmlformats-officedocument.themeOverride+xml"/>
  <Override PartName="/ppt/notesSlides/notesSlide60.xml" ContentType="application/vnd.openxmlformats-officedocument.presentationml.notesSlide+xml"/>
  <Override PartName="/ppt/theme/themeOverride66.xml" ContentType="application/vnd.openxmlformats-officedocument.themeOverride+xml"/>
  <Override PartName="/ppt/notesSlides/notesSlide61.xml" ContentType="application/vnd.openxmlformats-officedocument.presentationml.notesSlide+xml"/>
  <Override PartName="/ppt/theme/themeOverride67.xml" ContentType="application/vnd.openxmlformats-officedocument.themeOverride+xml"/>
  <Override PartName="/ppt/notesSlides/notesSlide62.xml" ContentType="application/vnd.openxmlformats-officedocument.presentationml.notesSlide+xml"/>
  <Override PartName="/ppt/theme/themeOverride68.xml" ContentType="application/vnd.openxmlformats-officedocument.themeOverride+xml"/>
  <Override PartName="/ppt/notesSlides/notesSlide63.xml" ContentType="application/vnd.openxmlformats-officedocument.presentationml.notesSlide+xml"/>
  <Override PartName="/ppt/theme/themeOverride69.xml" ContentType="application/vnd.openxmlformats-officedocument.themeOverride+xml"/>
  <Override PartName="/ppt/notesSlides/notesSlide64.xml" ContentType="application/vnd.openxmlformats-officedocument.presentationml.notesSlide+xml"/>
  <Override PartName="/ppt/theme/themeOverride70.xml" ContentType="application/vnd.openxmlformats-officedocument.themeOverride+xml"/>
  <Override PartName="/ppt/notesSlides/notesSlide65.xml" ContentType="application/vnd.openxmlformats-officedocument.presentationml.notesSlide+xml"/>
  <Override PartName="/ppt/theme/themeOverride71.xml" ContentType="application/vnd.openxmlformats-officedocument.themeOverride+xml"/>
  <Override PartName="/ppt/notesSlides/notesSlide66.xml" ContentType="application/vnd.openxmlformats-officedocument.presentationml.notesSlide+xml"/>
  <Override PartName="/ppt/theme/themeOverride72.xml" ContentType="application/vnd.openxmlformats-officedocument.themeOverride+xml"/>
  <Override PartName="/ppt/notesSlides/notesSlide67.xml" ContentType="application/vnd.openxmlformats-officedocument.presentationml.notesSlide+xml"/>
  <Override PartName="/ppt/theme/themeOverride73.xml" ContentType="application/vnd.openxmlformats-officedocument.themeOverride+xml"/>
  <Override PartName="/ppt/notesSlides/notesSlide68.xml" ContentType="application/vnd.openxmlformats-officedocument.presentationml.notesSlide+xml"/>
  <Override PartName="/ppt/theme/themeOverride74.xml" ContentType="application/vnd.openxmlformats-officedocument.themeOverride+xml"/>
  <Override PartName="/ppt/notesSlides/notesSlide69.xml" ContentType="application/vnd.openxmlformats-officedocument.presentationml.notesSlide+xml"/>
  <Override PartName="/ppt/theme/themeOverride75.xml" ContentType="application/vnd.openxmlformats-officedocument.themeOverride+xml"/>
  <Override PartName="/ppt/notesSlides/notesSlide70.xml" ContentType="application/vnd.openxmlformats-officedocument.presentationml.notesSlide+xml"/>
  <Override PartName="/ppt/theme/themeOverride76.xml" ContentType="application/vnd.openxmlformats-officedocument.themeOverride+xml"/>
  <Override PartName="/ppt/notesSlides/notesSlide71.xml" ContentType="application/vnd.openxmlformats-officedocument.presentationml.notesSlide+xml"/>
  <Override PartName="/ppt/theme/themeOverride77.xml" ContentType="application/vnd.openxmlformats-officedocument.themeOverride+xml"/>
  <Override PartName="/ppt/notesSlides/notesSlide72.xml" ContentType="application/vnd.openxmlformats-officedocument.presentationml.notesSlide+xml"/>
  <Override PartName="/ppt/theme/themeOverride78.xml" ContentType="application/vnd.openxmlformats-officedocument.themeOverride+xml"/>
  <Override PartName="/ppt/notesSlides/notesSlide73.xml" ContentType="application/vnd.openxmlformats-officedocument.presentationml.notesSlide+xml"/>
  <Override PartName="/ppt/theme/themeOverride79.xml" ContentType="application/vnd.openxmlformats-officedocument.themeOverride+xml"/>
  <Override PartName="/ppt/notesSlides/notesSlide74.xml" ContentType="application/vnd.openxmlformats-officedocument.presentationml.notesSlide+xml"/>
  <Override PartName="/ppt/theme/themeOverride80.xml" ContentType="application/vnd.openxmlformats-officedocument.themeOverride+xml"/>
  <Override PartName="/ppt/notesSlides/notesSlide75.xml" ContentType="application/vnd.openxmlformats-officedocument.presentationml.notesSlide+xml"/>
  <Override PartName="/ppt/theme/themeOverride81.xml" ContentType="application/vnd.openxmlformats-officedocument.themeOverride+xml"/>
  <Override PartName="/ppt/notesSlides/notesSlide76.xml" ContentType="application/vnd.openxmlformats-officedocument.presentationml.notesSlide+xml"/>
  <Override PartName="/ppt/theme/themeOverride82.xml" ContentType="application/vnd.openxmlformats-officedocument.themeOverride+xml"/>
  <Override PartName="/ppt/notesSlides/notesSlide77.xml" ContentType="application/vnd.openxmlformats-officedocument.presentationml.notesSlide+xml"/>
  <Override PartName="/ppt/theme/themeOverride83.xml" ContentType="application/vnd.openxmlformats-officedocument.themeOverride+xml"/>
  <Override PartName="/ppt/notesSlides/notesSlide78.xml" ContentType="application/vnd.openxmlformats-officedocument.presentationml.notesSlide+xml"/>
  <Override PartName="/ppt/theme/themeOverride84.xml" ContentType="application/vnd.openxmlformats-officedocument.themeOverride+xml"/>
  <Override PartName="/ppt/notesSlides/notesSlide79.xml" ContentType="application/vnd.openxmlformats-officedocument.presentationml.notesSlide+xml"/>
  <Override PartName="/ppt/theme/themeOverride85.xml" ContentType="application/vnd.openxmlformats-officedocument.themeOverride+xml"/>
  <Override PartName="/ppt/notesSlides/notesSlide80.xml" ContentType="application/vnd.openxmlformats-officedocument.presentationml.notesSlide+xml"/>
  <Override PartName="/ppt/theme/themeOverride86.xml" ContentType="application/vnd.openxmlformats-officedocument.themeOverride+xml"/>
  <Override PartName="/ppt/notesSlides/notesSlide81.xml" ContentType="application/vnd.openxmlformats-officedocument.presentationml.notesSlide+xml"/>
  <Override PartName="/ppt/theme/themeOverride87.xml" ContentType="application/vnd.openxmlformats-officedocument.themeOverride+xml"/>
  <Override PartName="/ppt/notesSlides/notesSlide82.xml" ContentType="application/vnd.openxmlformats-officedocument.presentationml.notesSlide+xml"/>
  <Override PartName="/ppt/theme/themeOverride88.xml" ContentType="application/vnd.openxmlformats-officedocument.themeOverride+xml"/>
  <Override PartName="/ppt/notesSlides/notesSlide83.xml" ContentType="application/vnd.openxmlformats-officedocument.presentationml.notesSlide+xml"/>
  <Override PartName="/ppt/theme/themeOverride89.xml" ContentType="application/vnd.openxmlformats-officedocument.themeOverride+xml"/>
  <Override PartName="/ppt/notesSlides/notesSlide84.xml" ContentType="application/vnd.openxmlformats-officedocument.presentationml.notesSlide+xml"/>
  <Override PartName="/ppt/theme/themeOverride90.xml" ContentType="application/vnd.openxmlformats-officedocument.themeOverride+xml"/>
  <Override PartName="/ppt/notesSlides/notesSlide85.xml" ContentType="application/vnd.openxmlformats-officedocument.presentationml.notesSlide+xml"/>
  <Override PartName="/ppt/theme/themeOverride91.xml" ContentType="application/vnd.openxmlformats-officedocument.themeOverride+xml"/>
  <Override PartName="/ppt/notesSlides/notesSlide86.xml" ContentType="application/vnd.openxmlformats-officedocument.presentationml.notesSlide+xml"/>
  <Override PartName="/ppt/theme/themeOverride92.xml" ContentType="application/vnd.openxmlformats-officedocument.themeOverride+xml"/>
  <Override PartName="/ppt/notesSlides/notesSlide87.xml" ContentType="application/vnd.openxmlformats-officedocument.presentationml.notesSlide+xml"/>
  <Override PartName="/ppt/theme/themeOverride93.xml" ContentType="application/vnd.openxmlformats-officedocument.themeOverride+xml"/>
  <Override PartName="/ppt/notesSlides/notesSlide88.xml" ContentType="application/vnd.openxmlformats-officedocument.presentationml.notesSlide+xml"/>
  <Override PartName="/ppt/theme/themeOverride94.xml" ContentType="application/vnd.openxmlformats-officedocument.themeOverride+xml"/>
  <Override PartName="/ppt/notesSlides/notesSlide89.xml" ContentType="application/vnd.openxmlformats-officedocument.presentationml.notesSlide+xml"/>
  <Override PartName="/ppt/theme/themeOverride95.xml" ContentType="application/vnd.openxmlformats-officedocument.themeOverride+xml"/>
  <Override PartName="/ppt/notesSlides/notesSlide90.xml" ContentType="application/vnd.openxmlformats-officedocument.presentationml.notesSlide+xml"/>
  <Override PartName="/ppt/theme/themeOverride96.xml" ContentType="application/vnd.openxmlformats-officedocument.themeOverride+xml"/>
  <Override PartName="/ppt/notesSlides/notesSlide91.xml" ContentType="application/vnd.openxmlformats-officedocument.presentationml.notesSlide+xml"/>
  <Override PartName="/ppt/theme/themeOverride97.xml" ContentType="application/vnd.openxmlformats-officedocument.themeOverride+xml"/>
  <Override PartName="/ppt/notesSlides/notesSlide92.xml" ContentType="application/vnd.openxmlformats-officedocument.presentationml.notesSlide+xml"/>
  <Override PartName="/ppt/theme/themeOverride98.xml" ContentType="application/vnd.openxmlformats-officedocument.themeOverride+xml"/>
  <Override PartName="/ppt/notesSlides/notesSlide93.xml" ContentType="application/vnd.openxmlformats-officedocument.presentationml.notesSlide+xml"/>
  <Override PartName="/ppt/theme/themeOverride99.xml" ContentType="application/vnd.openxmlformats-officedocument.themeOverride+xml"/>
  <Override PartName="/ppt/notesSlides/notesSlide94.xml" ContentType="application/vnd.openxmlformats-officedocument.presentationml.notesSlide+xml"/>
  <Override PartName="/ppt/theme/themeOverride100.xml" ContentType="application/vnd.openxmlformats-officedocument.themeOverride+xml"/>
  <Override PartName="/ppt/notesSlides/notesSlide95.xml" ContentType="application/vnd.openxmlformats-officedocument.presentationml.notesSlide+xml"/>
  <Override PartName="/ppt/theme/themeOverride101.xml" ContentType="application/vnd.openxmlformats-officedocument.themeOverride+xml"/>
  <Override PartName="/ppt/notesSlides/notesSlide96.xml" ContentType="application/vnd.openxmlformats-officedocument.presentationml.notesSlide+xml"/>
  <Override PartName="/ppt/theme/themeOverride102.xml" ContentType="application/vnd.openxmlformats-officedocument.themeOverride+xml"/>
  <Override PartName="/ppt/notesSlides/notesSlide97.xml" ContentType="application/vnd.openxmlformats-officedocument.presentationml.notesSlide+xml"/>
  <Override PartName="/ppt/theme/themeOverride103.xml" ContentType="application/vnd.openxmlformats-officedocument.themeOverride+xml"/>
  <Override PartName="/ppt/notesSlides/notesSlide98.xml" ContentType="application/vnd.openxmlformats-officedocument.presentationml.notesSlide+xml"/>
  <Override PartName="/ppt/theme/themeOverride104.xml" ContentType="application/vnd.openxmlformats-officedocument.themeOverride+xml"/>
  <Override PartName="/ppt/notesSlides/notesSlide99.xml" ContentType="application/vnd.openxmlformats-officedocument.presentationml.notesSlide+xml"/>
  <Override PartName="/ppt/theme/themeOverride105.xml" ContentType="application/vnd.openxmlformats-officedocument.themeOverride+xml"/>
  <Override PartName="/ppt/notesSlides/notesSlide100.xml" ContentType="application/vnd.openxmlformats-officedocument.presentationml.notesSlide+xml"/>
  <Override PartName="/ppt/theme/themeOverride106.xml" ContentType="application/vnd.openxmlformats-officedocument.themeOverride+xml"/>
  <Override PartName="/ppt/notesSlides/notesSlide101.xml" ContentType="application/vnd.openxmlformats-officedocument.presentationml.notesSlide+xml"/>
  <Override PartName="/ppt/theme/themeOverride107.xml" ContentType="application/vnd.openxmlformats-officedocument.themeOverride+xml"/>
  <Override PartName="/ppt/notesSlides/notesSlide102.xml" ContentType="application/vnd.openxmlformats-officedocument.presentationml.notesSlide+xml"/>
  <Override PartName="/ppt/theme/themeOverride108.xml" ContentType="application/vnd.openxmlformats-officedocument.themeOverride+xml"/>
  <Override PartName="/ppt/notesSlides/notesSlide103.xml" ContentType="application/vnd.openxmlformats-officedocument.presentationml.notesSlide+xml"/>
  <Override PartName="/ppt/theme/themeOverride109.xml" ContentType="application/vnd.openxmlformats-officedocument.themeOverride+xml"/>
  <Override PartName="/ppt/notesSlides/notesSlide104.xml" ContentType="application/vnd.openxmlformats-officedocument.presentationml.notesSlide+xml"/>
  <Override PartName="/ppt/theme/themeOverride110.xml" ContentType="application/vnd.openxmlformats-officedocument.themeOverride+xml"/>
  <Override PartName="/ppt/notesSlides/notesSlide105.xml" ContentType="application/vnd.openxmlformats-officedocument.presentationml.notesSlide+xml"/>
  <Override PartName="/ppt/theme/themeOverride111.xml" ContentType="application/vnd.openxmlformats-officedocument.themeOverride+xml"/>
  <Override PartName="/ppt/notesSlides/notesSlide106.xml" ContentType="application/vnd.openxmlformats-officedocument.presentationml.notesSlide+xml"/>
  <Override PartName="/ppt/theme/themeOverride112.xml" ContentType="application/vnd.openxmlformats-officedocument.themeOverride+xml"/>
  <Override PartName="/ppt/notesSlides/notesSlide107.xml" ContentType="application/vnd.openxmlformats-officedocument.presentationml.notesSlide+xml"/>
  <Override PartName="/ppt/theme/themeOverride113.xml" ContentType="application/vnd.openxmlformats-officedocument.themeOverride+xml"/>
  <Override PartName="/ppt/notesSlides/notesSlide108.xml" ContentType="application/vnd.openxmlformats-officedocument.presentationml.notesSlide+xml"/>
  <Override PartName="/ppt/theme/themeOverride114.xml" ContentType="application/vnd.openxmlformats-officedocument.themeOverride+xml"/>
  <Override PartName="/ppt/notesSlides/notesSlide109.xml" ContentType="application/vnd.openxmlformats-officedocument.presentationml.notesSlide+xml"/>
  <Override PartName="/ppt/theme/themeOverride115.xml" ContentType="application/vnd.openxmlformats-officedocument.themeOverride+xml"/>
  <Override PartName="/ppt/notesSlides/notesSlide110.xml" ContentType="application/vnd.openxmlformats-officedocument.presentationml.notesSlide+xml"/>
  <Override PartName="/ppt/theme/themeOverride116.xml" ContentType="application/vnd.openxmlformats-officedocument.themeOverride+xml"/>
  <Override PartName="/ppt/notesSlides/notesSlide111.xml" ContentType="application/vnd.openxmlformats-officedocument.presentationml.notesSlide+xml"/>
  <Override PartName="/ppt/theme/themeOverride117.xml" ContentType="application/vnd.openxmlformats-officedocument.themeOverride+xml"/>
  <Override PartName="/ppt/notesSlides/notesSlide112.xml" ContentType="application/vnd.openxmlformats-officedocument.presentationml.notesSlide+xml"/>
  <Override PartName="/ppt/theme/themeOverride118.xml" ContentType="application/vnd.openxmlformats-officedocument.themeOverride+xml"/>
  <Override PartName="/ppt/notesSlides/notesSlide113.xml" ContentType="application/vnd.openxmlformats-officedocument.presentationml.notesSlide+xml"/>
  <Override PartName="/ppt/theme/themeOverride119.xml" ContentType="application/vnd.openxmlformats-officedocument.themeOverride+xml"/>
  <Override PartName="/ppt/notesSlides/notesSlide114.xml" ContentType="application/vnd.openxmlformats-officedocument.presentationml.notesSlide+xml"/>
  <Override PartName="/ppt/theme/themeOverride120.xml" ContentType="application/vnd.openxmlformats-officedocument.themeOverride+xml"/>
  <Override PartName="/ppt/notesSlides/notesSlide115.xml" ContentType="application/vnd.openxmlformats-officedocument.presentationml.notesSlide+xml"/>
  <Override PartName="/ppt/theme/themeOverride121.xml" ContentType="application/vnd.openxmlformats-officedocument.themeOverride+xml"/>
  <Override PartName="/ppt/notesSlides/notesSlide116.xml" ContentType="application/vnd.openxmlformats-officedocument.presentationml.notesSlide+xml"/>
  <Override PartName="/ppt/theme/themeOverride122.xml" ContentType="application/vnd.openxmlformats-officedocument.themeOverride+xml"/>
  <Override PartName="/ppt/notesSlides/notesSlide117.xml" ContentType="application/vnd.openxmlformats-officedocument.presentationml.notesSlide+xml"/>
  <Override PartName="/ppt/theme/themeOverride123.xml" ContentType="application/vnd.openxmlformats-officedocument.themeOverride+xml"/>
  <Override PartName="/ppt/notesSlides/notesSlide118.xml" ContentType="application/vnd.openxmlformats-officedocument.presentationml.notesSlide+xml"/>
  <Override PartName="/ppt/theme/themeOverride124.xml" ContentType="application/vnd.openxmlformats-officedocument.themeOverride+xml"/>
  <Override PartName="/ppt/notesSlides/notesSlide119.xml" ContentType="application/vnd.openxmlformats-officedocument.presentationml.notesSlide+xml"/>
  <Override PartName="/ppt/theme/themeOverride125.xml" ContentType="application/vnd.openxmlformats-officedocument.themeOverride+xml"/>
  <Override PartName="/ppt/notesSlides/notesSlide120.xml" ContentType="application/vnd.openxmlformats-officedocument.presentationml.notesSlide+xml"/>
  <Override PartName="/ppt/theme/themeOverride126.xml" ContentType="application/vnd.openxmlformats-officedocument.themeOverride+xml"/>
  <Override PartName="/ppt/notesSlides/notesSlide121.xml" ContentType="application/vnd.openxmlformats-officedocument.presentationml.notesSlide+xml"/>
  <Override PartName="/ppt/theme/themeOverride127.xml" ContentType="application/vnd.openxmlformats-officedocument.themeOverride+xml"/>
  <Override PartName="/ppt/notesSlides/notesSlide122.xml" ContentType="application/vnd.openxmlformats-officedocument.presentationml.notesSlide+xml"/>
  <Override PartName="/ppt/theme/themeOverride128.xml" ContentType="application/vnd.openxmlformats-officedocument.themeOverride+xml"/>
  <Override PartName="/ppt/notesSlides/notesSlide123.xml" ContentType="application/vnd.openxmlformats-officedocument.presentationml.notesSlide+xml"/>
  <Override PartName="/ppt/theme/themeOverride129.xml" ContentType="application/vnd.openxmlformats-officedocument.themeOverride+xml"/>
  <Override PartName="/ppt/notesSlides/notesSlide124.xml" ContentType="application/vnd.openxmlformats-officedocument.presentationml.notesSlide+xml"/>
  <Override PartName="/ppt/theme/themeOverride130.xml" ContentType="application/vnd.openxmlformats-officedocument.themeOverride+xml"/>
  <Override PartName="/ppt/notesSlides/notesSlide125.xml" ContentType="application/vnd.openxmlformats-officedocument.presentationml.notesSlide+xml"/>
  <Override PartName="/ppt/theme/themeOverride131.xml" ContentType="application/vnd.openxmlformats-officedocument.themeOverride+xml"/>
  <Override PartName="/ppt/notesSlides/notesSlide1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133"/>
  </p:notesMasterIdLst>
  <p:sldIdLst>
    <p:sldId id="256" r:id="rId2"/>
    <p:sldId id="278" r:id="rId3"/>
    <p:sldId id="283" r:id="rId4"/>
    <p:sldId id="547" r:id="rId5"/>
    <p:sldId id="548" r:id="rId6"/>
    <p:sldId id="570" r:id="rId7"/>
    <p:sldId id="422" r:id="rId8"/>
    <p:sldId id="555" r:id="rId9"/>
    <p:sldId id="556" r:id="rId10"/>
    <p:sldId id="558" r:id="rId11"/>
    <p:sldId id="559" r:id="rId12"/>
    <p:sldId id="428" r:id="rId13"/>
    <p:sldId id="429" r:id="rId14"/>
    <p:sldId id="560" r:id="rId15"/>
    <p:sldId id="431" r:id="rId16"/>
    <p:sldId id="561" r:id="rId17"/>
    <p:sldId id="562" r:id="rId18"/>
    <p:sldId id="433" r:id="rId19"/>
    <p:sldId id="397" r:id="rId20"/>
    <p:sldId id="285" r:id="rId21"/>
    <p:sldId id="407" r:id="rId22"/>
    <p:sldId id="408" r:id="rId23"/>
    <p:sldId id="398" r:id="rId24"/>
    <p:sldId id="550" r:id="rId25"/>
    <p:sldId id="399" r:id="rId26"/>
    <p:sldId id="400" r:id="rId27"/>
    <p:sldId id="404" r:id="rId28"/>
    <p:sldId id="435" r:id="rId29"/>
    <p:sldId id="292" r:id="rId30"/>
    <p:sldId id="551" r:id="rId31"/>
    <p:sldId id="294" r:id="rId32"/>
    <p:sldId id="295" r:id="rId33"/>
    <p:sldId id="296" r:id="rId34"/>
    <p:sldId id="297" r:id="rId35"/>
    <p:sldId id="406" r:id="rId36"/>
    <p:sldId id="409" r:id="rId37"/>
    <p:sldId id="410" r:id="rId38"/>
    <p:sldId id="411" r:id="rId39"/>
    <p:sldId id="300" r:id="rId40"/>
    <p:sldId id="301" r:id="rId41"/>
    <p:sldId id="564" r:id="rId42"/>
    <p:sldId id="415" r:id="rId43"/>
    <p:sldId id="306" r:id="rId44"/>
    <p:sldId id="549" r:id="rId45"/>
    <p:sldId id="417" r:id="rId46"/>
    <p:sldId id="438" r:id="rId47"/>
    <p:sldId id="311" r:id="rId48"/>
    <p:sldId id="420" r:id="rId49"/>
    <p:sldId id="419" r:id="rId50"/>
    <p:sldId id="315" r:id="rId51"/>
    <p:sldId id="316" r:id="rId52"/>
    <p:sldId id="317" r:id="rId53"/>
    <p:sldId id="320" r:id="rId54"/>
    <p:sldId id="324" r:id="rId55"/>
    <p:sldId id="330" r:id="rId56"/>
    <p:sldId id="333" r:id="rId57"/>
    <p:sldId id="440" r:id="rId58"/>
    <p:sldId id="335" r:id="rId59"/>
    <p:sldId id="336" r:id="rId60"/>
    <p:sldId id="337" r:id="rId61"/>
    <p:sldId id="338" r:id="rId62"/>
    <p:sldId id="552" r:id="rId63"/>
    <p:sldId id="340" r:id="rId64"/>
    <p:sldId id="342" r:id="rId65"/>
    <p:sldId id="565" r:id="rId66"/>
    <p:sldId id="344" r:id="rId67"/>
    <p:sldId id="347" r:id="rId68"/>
    <p:sldId id="441" r:id="rId69"/>
    <p:sldId id="352" r:id="rId70"/>
    <p:sldId id="355" r:id="rId71"/>
    <p:sldId id="358" r:id="rId72"/>
    <p:sldId id="359" r:id="rId73"/>
    <p:sldId id="362" r:id="rId74"/>
    <p:sldId id="363" r:id="rId75"/>
    <p:sldId id="365" r:id="rId76"/>
    <p:sldId id="366" r:id="rId77"/>
    <p:sldId id="566" r:id="rId78"/>
    <p:sldId id="370" r:id="rId79"/>
    <p:sldId id="372" r:id="rId80"/>
    <p:sldId id="374" r:id="rId81"/>
    <p:sldId id="444" r:id="rId82"/>
    <p:sldId id="545" r:id="rId83"/>
    <p:sldId id="466" r:id="rId84"/>
    <p:sldId id="467" r:id="rId85"/>
    <p:sldId id="468" r:id="rId86"/>
    <p:sldId id="469" r:id="rId87"/>
    <p:sldId id="538" r:id="rId88"/>
    <p:sldId id="464" r:id="rId89"/>
    <p:sldId id="459" r:id="rId90"/>
    <p:sldId id="471" r:id="rId91"/>
    <p:sldId id="476" r:id="rId92"/>
    <p:sldId id="478" r:id="rId93"/>
    <p:sldId id="479" r:id="rId94"/>
    <p:sldId id="481" r:id="rId95"/>
    <p:sldId id="482" r:id="rId96"/>
    <p:sldId id="484" r:id="rId97"/>
    <p:sldId id="485" r:id="rId98"/>
    <p:sldId id="486" r:id="rId99"/>
    <p:sldId id="487" r:id="rId100"/>
    <p:sldId id="488" r:id="rId101"/>
    <p:sldId id="489" r:id="rId102"/>
    <p:sldId id="490" r:id="rId103"/>
    <p:sldId id="491" r:id="rId104"/>
    <p:sldId id="492" r:id="rId105"/>
    <p:sldId id="516" r:id="rId106"/>
    <p:sldId id="494" r:id="rId107"/>
    <p:sldId id="495" r:id="rId108"/>
    <p:sldId id="519" r:id="rId109"/>
    <p:sldId id="522" r:id="rId110"/>
    <p:sldId id="523" r:id="rId111"/>
    <p:sldId id="524" r:id="rId112"/>
    <p:sldId id="526" r:id="rId113"/>
    <p:sldId id="567" r:id="rId114"/>
    <p:sldId id="568" r:id="rId115"/>
    <p:sldId id="528" r:id="rId116"/>
    <p:sldId id="529" r:id="rId117"/>
    <p:sldId id="533" r:id="rId118"/>
    <p:sldId id="534" r:id="rId119"/>
    <p:sldId id="535" r:id="rId120"/>
    <p:sldId id="540" r:id="rId121"/>
    <p:sldId id="502" r:id="rId122"/>
    <p:sldId id="503" r:id="rId123"/>
    <p:sldId id="504" r:id="rId124"/>
    <p:sldId id="541" r:id="rId125"/>
    <p:sldId id="505" r:id="rId126"/>
    <p:sldId id="542" r:id="rId127"/>
    <p:sldId id="543" r:id="rId128"/>
    <p:sldId id="506" r:id="rId129"/>
    <p:sldId id="507" r:id="rId130"/>
    <p:sldId id="508" r:id="rId131"/>
    <p:sldId id="569" r:id="rId1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 Hansen"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D5E3"/>
    <a:srgbClr val="B4BBC8"/>
    <a:srgbClr val="B0B6C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003" autoAdjust="0"/>
    <p:restoredTop sz="75788" autoAdjust="0"/>
  </p:normalViewPr>
  <p:slideViewPr>
    <p:cSldViewPr snapToGrid="0" snapToObjects="1">
      <p:cViewPr>
        <p:scale>
          <a:sx n="61" d="100"/>
          <a:sy n="61" d="100"/>
        </p:scale>
        <p:origin x="-510" y="-26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04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3A6AE1-8093-0344-A422-9198EF0336ED}" type="doc">
      <dgm:prSet loTypeId="urn:microsoft.com/office/officeart/2005/8/layout/hProcess9" loCatId="" qsTypeId="urn:microsoft.com/office/officeart/2005/8/quickstyle/simple4" qsCatId="simple" csTypeId="urn:microsoft.com/office/officeart/2005/8/colors/accent1_2" csCatId="accent1" phldr="1"/>
      <dgm:spPr/>
    </dgm:pt>
    <dgm:pt modelId="{7BB62E44-9D1B-2F4B-9B18-E269C1E5F3C0}">
      <dgm:prSet phldrT="[Text]"/>
      <dgm:spPr/>
      <dgm:t>
        <a:bodyPr/>
        <a:lstStyle/>
        <a:p>
          <a:r>
            <a:rPr lang="en-US" dirty="0" smtClean="0"/>
            <a:t>Step 1 SLO Development-August/September</a:t>
          </a:r>
          <a:endParaRPr lang="en-US" dirty="0"/>
        </a:p>
      </dgm:t>
    </dgm:pt>
    <dgm:pt modelId="{0C188F48-DA49-3E49-A069-25D0AFB5027E}" type="parTrans" cxnId="{D4CCE90B-8993-9346-8910-6C01DF248169}">
      <dgm:prSet/>
      <dgm:spPr/>
      <dgm:t>
        <a:bodyPr/>
        <a:lstStyle/>
        <a:p>
          <a:endParaRPr lang="en-US"/>
        </a:p>
      </dgm:t>
    </dgm:pt>
    <dgm:pt modelId="{3454932E-1C19-2141-8626-1428F638CC8B}" type="sibTrans" cxnId="{D4CCE90B-8993-9346-8910-6C01DF248169}">
      <dgm:prSet/>
      <dgm:spPr/>
      <dgm:t>
        <a:bodyPr/>
        <a:lstStyle/>
        <a:p>
          <a:endParaRPr lang="en-US"/>
        </a:p>
      </dgm:t>
    </dgm:pt>
    <dgm:pt modelId="{F6EAD964-48E6-A443-A403-005B85A084A1}">
      <dgm:prSet phldrT="[Text]"/>
      <dgm:spPr/>
      <dgm:t>
        <a:bodyPr/>
        <a:lstStyle/>
        <a:p>
          <a:r>
            <a:rPr lang="en-US" dirty="0" smtClean="0"/>
            <a:t>Step 3: Ongoing Communication-semester time</a:t>
          </a:r>
          <a:endParaRPr lang="en-US" dirty="0"/>
        </a:p>
      </dgm:t>
    </dgm:pt>
    <dgm:pt modelId="{C8AFADFF-7EFB-0D44-8A41-5A882386F910}" type="parTrans" cxnId="{478F8C5B-9960-B441-B209-7DC28565A164}">
      <dgm:prSet/>
      <dgm:spPr/>
      <dgm:t>
        <a:bodyPr/>
        <a:lstStyle/>
        <a:p>
          <a:endParaRPr lang="en-US"/>
        </a:p>
      </dgm:t>
    </dgm:pt>
    <dgm:pt modelId="{5682E089-43EE-EE45-8F08-8C18390C9CEE}" type="sibTrans" cxnId="{478F8C5B-9960-B441-B209-7DC28565A164}">
      <dgm:prSet/>
      <dgm:spPr/>
      <dgm:t>
        <a:bodyPr/>
        <a:lstStyle/>
        <a:p>
          <a:endParaRPr lang="en-US"/>
        </a:p>
      </dgm:t>
    </dgm:pt>
    <dgm:pt modelId="{E5B79B62-199A-D642-A529-288047D6E525}">
      <dgm:prSet phldrT="[Text]"/>
      <dgm:spPr/>
      <dgm:t>
        <a:bodyPr/>
        <a:lstStyle/>
        <a:p>
          <a:r>
            <a:rPr lang="en-US" dirty="0" smtClean="0"/>
            <a:t>Step 4: Summative Growth-</a:t>
          </a:r>
          <a:br>
            <a:rPr lang="en-US" dirty="0" smtClean="0"/>
          </a:br>
          <a:r>
            <a:rPr lang="en-US" dirty="0" smtClean="0"/>
            <a:t>end of school year*</a:t>
          </a:r>
          <a:endParaRPr lang="en-US" dirty="0"/>
        </a:p>
      </dgm:t>
    </dgm:pt>
    <dgm:pt modelId="{7A4ED114-CA80-5649-AACC-F74DBB41A470}" type="parTrans" cxnId="{DF8AC6F1-E70E-2340-A5C7-0664B0905B3D}">
      <dgm:prSet/>
      <dgm:spPr/>
      <dgm:t>
        <a:bodyPr/>
        <a:lstStyle/>
        <a:p>
          <a:endParaRPr lang="en-US"/>
        </a:p>
      </dgm:t>
    </dgm:pt>
    <dgm:pt modelId="{D7B878A7-682B-4145-91C4-03F4A2D1DFF0}" type="sibTrans" cxnId="{DF8AC6F1-E70E-2340-A5C7-0664B0905B3D}">
      <dgm:prSet/>
      <dgm:spPr/>
      <dgm:t>
        <a:bodyPr/>
        <a:lstStyle/>
        <a:p>
          <a:endParaRPr lang="en-US"/>
        </a:p>
      </dgm:t>
    </dgm:pt>
    <dgm:pt modelId="{393D22F9-F570-1C43-8AB3-8384E094CD97}">
      <dgm:prSet phldrT="[Text]"/>
      <dgm:spPr/>
      <dgm:t>
        <a:bodyPr/>
        <a:lstStyle/>
        <a:p>
          <a:r>
            <a:rPr lang="en-US" dirty="0" smtClean="0"/>
            <a:t>Step 2: SLO Approval-September/October</a:t>
          </a:r>
          <a:endParaRPr lang="en-US" dirty="0"/>
        </a:p>
      </dgm:t>
    </dgm:pt>
    <dgm:pt modelId="{7726B9BD-4075-4943-95AE-C5E94996002F}" type="parTrans" cxnId="{8E5051E2-CB64-F940-99C0-B2E2BC8C72D6}">
      <dgm:prSet/>
      <dgm:spPr/>
      <dgm:t>
        <a:bodyPr/>
        <a:lstStyle/>
        <a:p>
          <a:endParaRPr lang="en-US"/>
        </a:p>
      </dgm:t>
    </dgm:pt>
    <dgm:pt modelId="{A88B605B-8488-0543-AC6B-7264E3504F29}" type="sibTrans" cxnId="{8E5051E2-CB64-F940-99C0-B2E2BC8C72D6}">
      <dgm:prSet/>
      <dgm:spPr/>
      <dgm:t>
        <a:bodyPr/>
        <a:lstStyle/>
        <a:p>
          <a:endParaRPr lang="en-US"/>
        </a:p>
      </dgm:t>
    </dgm:pt>
    <dgm:pt modelId="{50CD3485-E861-FD4E-B135-34D504E411A5}" type="pres">
      <dgm:prSet presAssocID="{9B3A6AE1-8093-0344-A422-9198EF0336ED}" presName="CompostProcess" presStyleCnt="0">
        <dgm:presLayoutVars>
          <dgm:dir/>
          <dgm:resizeHandles val="exact"/>
        </dgm:presLayoutVars>
      </dgm:prSet>
      <dgm:spPr/>
    </dgm:pt>
    <dgm:pt modelId="{7AEAC44F-6E7D-3540-8186-387D36B3ACC8}" type="pres">
      <dgm:prSet presAssocID="{9B3A6AE1-8093-0344-A422-9198EF0336ED}" presName="arrow" presStyleLbl="bgShp" presStyleIdx="0" presStyleCnt="1"/>
      <dgm:spPr/>
    </dgm:pt>
    <dgm:pt modelId="{244A67C0-A6A0-DF4E-A16A-B5956C4A0C17}" type="pres">
      <dgm:prSet presAssocID="{9B3A6AE1-8093-0344-A422-9198EF0336ED}" presName="linearProcess" presStyleCnt="0"/>
      <dgm:spPr/>
    </dgm:pt>
    <dgm:pt modelId="{11E9D9E0-FB5E-BA49-8E30-37B1FFAB31D0}" type="pres">
      <dgm:prSet presAssocID="{7BB62E44-9D1B-2F4B-9B18-E269C1E5F3C0}" presName="textNode" presStyleLbl="node1" presStyleIdx="0" presStyleCnt="4">
        <dgm:presLayoutVars>
          <dgm:bulletEnabled val="1"/>
        </dgm:presLayoutVars>
      </dgm:prSet>
      <dgm:spPr/>
      <dgm:t>
        <a:bodyPr/>
        <a:lstStyle/>
        <a:p>
          <a:endParaRPr lang="en-US"/>
        </a:p>
      </dgm:t>
    </dgm:pt>
    <dgm:pt modelId="{C32631B0-2B09-284B-A1C7-084B7D7D476A}" type="pres">
      <dgm:prSet presAssocID="{3454932E-1C19-2141-8626-1428F638CC8B}" presName="sibTrans" presStyleCnt="0"/>
      <dgm:spPr/>
    </dgm:pt>
    <dgm:pt modelId="{4F71E02E-AECC-CC4A-B552-24E9F6F8A654}" type="pres">
      <dgm:prSet presAssocID="{393D22F9-F570-1C43-8AB3-8384E094CD97}" presName="textNode" presStyleLbl="node1" presStyleIdx="1" presStyleCnt="4">
        <dgm:presLayoutVars>
          <dgm:bulletEnabled val="1"/>
        </dgm:presLayoutVars>
      </dgm:prSet>
      <dgm:spPr/>
      <dgm:t>
        <a:bodyPr/>
        <a:lstStyle/>
        <a:p>
          <a:endParaRPr lang="en-US"/>
        </a:p>
      </dgm:t>
    </dgm:pt>
    <dgm:pt modelId="{6BC3971F-E42C-5A4F-9288-2A0CC41D4213}" type="pres">
      <dgm:prSet presAssocID="{A88B605B-8488-0543-AC6B-7264E3504F29}" presName="sibTrans" presStyleCnt="0"/>
      <dgm:spPr/>
    </dgm:pt>
    <dgm:pt modelId="{13323D6A-0E67-F140-B9FB-35F2A8C51590}" type="pres">
      <dgm:prSet presAssocID="{F6EAD964-48E6-A443-A403-005B85A084A1}" presName="textNode" presStyleLbl="node1" presStyleIdx="2" presStyleCnt="4" custLinFactNeighborX="16667" custLinFactNeighborY="1042">
        <dgm:presLayoutVars>
          <dgm:bulletEnabled val="1"/>
        </dgm:presLayoutVars>
      </dgm:prSet>
      <dgm:spPr/>
      <dgm:t>
        <a:bodyPr/>
        <a:lstStyle/>
        <a:p>
          <a:endParaRPr lang="en-US"/>
        </a:p>
      </dgm:t>
    </dgm:pt>
    <dgm:pt modelId="{BED595FA-91CB-7642-813D-EF39B121A1D1}" type="pres">
      <dgm:prSet presAssocID="{5682E089-43EE-EE45-8F08-8C18390C9CEE}" presName="sibTrans" presStyleCnt="0"/>
      <dgm:spPr/>
    </dgm:pt>
    <dgm:pt modelId="{C6E1736D-504C-5F49-9997-9AC7B51D361C}" type="pres">
      <dgm:prSet presAssocID="{E5B79B62-199A-D642-A529-288047D6E525}" presName="textNode" presStyleLbl="node1" presStyleIdx="3" presStyleCnt="4">
        <dgm:presLayoutVars>
          <dgm:bulletEnabled val="1"/>
        </dgm:presLayoutVars>
      </dgm:prSet>
      <dgm:spPr/>
      <dgm:t>
        <a:bodyPr/>
        <a:lstStyle/>
        <a:p>
          <a:endParaRPr lang="en-US"/>
        </a:p>
      </dgm:t>
    </dgm:pt>
  </dgm:ptLst>
  <dgm:cxnLst>
    <dgm:cxn modelId="{3C9AC209-D778-614D-B522-D45615A037E6}" type="presOf" srcId="{E5B79B62-199A-D642-A529-288047D6E525}" destId="{C6E1736D-504C-5F49-9997-9AC7B51D361C}" srcOrd="0" destOrd="0" presId="urn:microsoft.com/office/officeart/2005/8/layout/hProcess9"/>
    <dgm:cxn modelId="{B0995AB1-43A2-8641-9907-D10EE710FC5E}" type="presOf" srcId="{7BB62E44-9D1B-2F4B-9B18-E269C1E5F3C0}" destId="{11E9D9E0-FB5E-BA49-8E30-37B1FFAB31D0}" srcOrd="0" destOrd="0" presId="urn:microsoft.com/office/officeart/2005/8/layout/hProcess9"/>
    <dgm:cxn modelId="{8E5051E2-CB64-F940-99C0-B2E2BC8C72D6}" srcId="{9B3A6AE1-8093-0344-A422-9198EF0336ED}" destId="{393D22F9-F570-1C43-8AB3-8384E094CD97}" srcOrd="1" destOrd="0" parTransId="{7726B9BD-4075-4943-95AE-C5E94996002F}" sibTransId="{A88B605B-8488-0543-AC6B-7264E3504F29}"/>
    <dgm:cxn modelId="{44FB7564-6274-344F-B763-727F2AFE3480}" type="presOf" srcId="{393D22F9-F570-1C43-8AB3-8384E094CD97}" destId="{4F71E02E-AECC-CC4A-B552-24E9F6F8A654}" srcOrd="0" destOrd="0" presId="urn:microsoft.com/office/officeart/2005/8/layout/hProcess9"/>
    <dgm:cxn modelId="{F8833026-4653-1A4D-BC0A-82073D912C62}" type="presOf" srcId="{9B3A6AE1-8093-0344-A422-9198EF0336ED}" destId="{50CD3485-E861-FD4E-B135-34D504E411A5}" srcOrd="0" destOrd="0" presId="urn:microsoft.com/office/officeart/2005/8/layout/hProcess9"/>
    <dgm:cxn modelId="{478F8C5B-9960-B441-B209-7DC28565A164}" srcId="{9B3A6AE1-8093-0344-A422-9198EF0336ED}" destId="{F6EAD964-48E6-A443-A403-005B85A084A1}" srcOrd="2" destOrd="0" parTransId="{C8AFADFF-7EFB-0D44-8A41-5A882386F910}" sibTransId="{5682E089-43EE-EE45-8F08-8C18390C9CEE}"/>
    <dgm:cxn modelId="{3AAA04FD-8C48-5243-87DB-A68F0C808D29}" type="presOf" srcId="{F6EAD964-48E6-A443-A403-005B85A084A1}" destId="{13323D6A-0E67-F140-B9FB-35F2A8C51590}" srcOrd="0" destOrd="0" presId="urn:microsoft.com/office/officeart/2005/8/layout/hProcess9"/>
    <dgm:cxn modelId="{DF8AC6F1-E70E-2340-A5C7-0664B0905B3D}" srcId="{9B3A6AE1-8093-0344-A422-9198EF0336ED}" destId="{E5B79B62-199A-D642-A529-288047D6E525}" srcOrd="3" destOrd="0" parTransId="{7A4ED114-CA80-5649-AACC-F74DBB41A470}" sibTransId="{D7B878A7-682B-4145-91C4-03F4A2D1DFF0}"/>
    <dgm:cxn modelId="{D4CCE90B-8993-9346-8910-6C01DF248169}" srcId="{9B3A6AE1-8093-0344-A422-9198EF0336ED}" destId="{7BB62E44-9D1B-2F4B-9B18-E269C1E5F3C0}" srcOrd="0" destOrd="0" parTransId="{0C188F48-DA49-3E49-A069-25D0AFB5027E}" sibTransId="{3454932E-1C19-2141-8626-1428F638CC8B}"/>
    <dgm:cxn modelId="{6442CFE0-43E4-4A4F-A4DF-38417554D919}" type="presParOf" srcId="{50CD3485-E861-FD4E-B135-34D504E411A5}" destId="{7AEAC44F-6E7D-3540-8186-387D36B3ACC8}" srcOrd="0" destOrd="0" presId="urn:microsoft.com/office/officeart/2005/8/layout/hProcess9"/>
    <dgm:cxn modelId="{294A0B05-44C0-A540-AEC8-B3802A73E9F3}" type="presParOf" srcId="{50CD3485-E861-FD4E-B135-34D504E411A5}" destId="{244A67C0-A6A0-DF4E-A16A-B5956C4A0C17}" srcOrd="1" destOrd="0" presId="urn:microsoft.com/office/officeart/2005/8/layout/hProcess9"/>
    <dgm:cxn modelId="{0952083E-F55B-2742-849E-2D360BC151A8}" type="presParOf" srcId="{244A67C0-A6A0-DF4E-A16A-B5956C4A0C17}" destId="{11E9D9E0-FB5E-BA49-8E30-37B1FFAB31D0}" srcOrd="0" destOrd="0" presId="urn:microsoft.com/office/officeart/2005/8/layout/hProcess9"/>
    <dgm:cxn modelId="{62BB1957-EC52-6040-9C59-448932F5D478}" type="presParOf" srcId="{244A67C0-A6A0-DF4E-A16A-B5956C4A0C17}" destId="{C32631B0-2B09-284B-A1C7-084B7D7D476A}" srcOrd="1" destOrd="0" presId="urn:microsoft.com/office/officeart/2005/8/layout/hProcess9"/>
    <dgm:cxn modelId="{8DFFF1BA-B5B4-D948-9AE2-2DDBB1EEC56F}" type="presParOf" srcId="{244A67C0-A6A0-DF4E-A16A-B5956C4A0C17}" destId="{4F71E02E-AECC-CC4A-B552-24E9F6F8A654}" srcOrd="2" destOrd="0" presId="urn:microsoft.com/office/officeart/2005/8/layout/hProcess9"/>
    <dgm:cxn modelId="{37AB9E38-45BE-E349-96C3-904CB942FE3E}" type="presParOf" srcId="{244A67C0-A6A0-DF4E-A16A-B5956C4A0C17}" destId="{6BC3971F-E42C-5A4F-9288-2A0CC41D4213}" srcOrd="3" destOrd="0" presId="urn:microsoft.com/office/officeart/2005/8/layout/hProcess9"/>
    <dgm:cxn modelId="{0F9B72F9-66A6-1B4D-833F-1B21807CA04A}" type="presParOf" srcId="{244A67C0-A6A0-DF4E-A16A-B5956C4A0C17}" destId="{13323D6A-0E67-F140-B9FB-35F2A8C51590}" srcOrd="4" destOrd="0" presId="urn:microsoft.com/office/officeart/2005/8/layout/hProcess9"/>
    <dgm:cxn modelId="{5F319AA8-E056-C14E-96F9-54FED0487630}" type="presParOf" srcId="{244A67C0-A6A0-DF4E-A16A-B5956C4A0C17}" destId="{BED595FA-91CB-7642-813D-EF39B121A1D1}" srcOrd="5" destOrd="0" presId="urn:microsoft.com/office/officeart/2005/8/layout/hProcess9"/>
    <dgm:cxn modelId="{CCC2C960-CD1D-8D46-A5D7-FF07D0DF12A0}" type="presParOf" srcId="{244A67C0-A6A0-DF4E-A16A-B5956C4A0C17}" destId="{C6E1736D-504C-5F49-9997-9AC7B51D361C}" srcOrd="6"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624A15-26E6-47CA-B18D-C068D345E214}" type="doc">
      <dgm:prSet loTypeId="urn:microsoft.com/office/officeart/2005/8/layout/lProcess2" loCatId="list" qsTypeId="urn:microsoft.com/office/officeart/2005/8/quickstyle/simple1" qsCatId="simple" csTypeId="urn:microsoft.com/office/officeart/2005/8/colors/accent2_1" csCatId="accent2" phldr="1"/>
      <dgm:spPr/>
      <dgm:t>
        <a:bodyPr/>
        <a:lstStyle/>
        <a:p>
          <a:endParaRPr lang="en-US"/>
        </a:p>
      </dgm:t>
    </dgm:pt>
    <dgm:pt modelId="{90DBE26B-8E94-4A35-ADE9-B6EACBBE7EC0}">
      <dgm:prSet phldrT="[Text]"/>
      <dgm:spPr/>
      <dgm:t>
        <a:bodyPr/>
        <a:lstStyle/>
        <a:p>
          <a:r>
            <a:rPr lang="en-US" dirty="0">
              <a:latin typeface="Braggadocio"/>
              <a:cs typeface="Braggadocio"/>
            </a:rPr>
            <a:t>S</a:t>
          </a:r>
        </a:p>
      </dgm:t>
    </dgm:pt>
    <dgm:pt modelId="{A68CC637-8B1B-49AE-8723-C791DDAC5C96}" type="parTrans" cxnId="{48878A7E-D087-4FE1-918B-DB58439B38CA}">
      <dgm:prSet/>
      <dgm:spPr/>
      <dgm:t>
        <a:bodyPr/>
        <a:lstStyle/>
        <a:p>
          <a:endParaRPr lang="en-US"/>
        </a:p>
      </dgm:t>
    </dgm:pt>
    <dgm:pt modelId="{F014E94B-FC0B-46A1-908D-38E1A2F0297E}" type="sibTrans" cxnId="{48878A7E-D087-4FE1-918B-DB58439B38CA}">
      <dgm:prSet/>
      <dgm:spPr/>
      <dgm:t>
        <a:bodyPr/>
        <a:lstStyle/>
        <a:p>
          <a:endParaRPr lang="en-US"/>
        </a:p>
      </dgm:t>
    </dgm:pt>
    <dgm:pt modelId="{4D0E1384-304C-4A30-979A-72CBA71F533D}">
      <dgm:prSet phldrT="[Text]" custT="1"/>
      <dgm:spPr/>
      <dgm:t>
        <a:bodyPr anchor="t"/>
        <a:lstStyle/>
        <a:p>
          <a:r>
            <a:rPr lang="en-US" sz="1800" b="1" u="sng" dirty="0" smtClean="0">
              <a:latin typeface="Arial Narrow"/>
              <a:cs typeface="Arial Narrow"/>
            </a:rPr>
            <a:t>Specific</a:t>
          </a:r>
        </a:p>
        <a:p>
          <a:r>
            <a:rPr lang="en-US" sz="1600" b="1" dirty="0" smtClean="0">
              <a:latin typeface="Arial Narrow"/>
              <a:cs typeface="Arial Narrow"/>
            </a:rPr>
            <a:t>The </a:t>
          </a:r>
          <a:r>
            <a:rPr lang="en-US" sz="1600" b="1" dirty="0">
              <a:latin typeface="Arial Narrow"/>
              <a:cs typeface="Arial Narrow"/>
            </a:rPr>
            <a:t>goal </a:t>
          </a:r>
          <a:r>
            <a:rPr lang="en-US" sz="1600" b="1" dirty="0" smtClean="0">
              <a:latin typeface="Arial Narrow"/>
              <a:cs typeface="Arial Narrow"/>
            </a:rPr>
            <a:t>addresses  student needs within the content.</a:t>
          </a:r>
          <a:endParaRPr lang="en-US" sz="1600" b="1" dirty="0">
            <a:latin typeface="Arial Narrow"/>
            <a:cs typeface="Arial Narrow"/>
          </a:endParaRPr>
        </a:p>
      </dgm:t>
    </dgm:pt>
    <dgm:pt modelId="{9E8DE63F-AC54-46EC-83EC-959DD4905660}" type="parTrans" cxnId="{420AF0D6-434F-497C-B29C-906F6E43358A}">
      <dgm:prSet/>
      <dgm:spPr/>
      <dgm:t>
        <a:bodyPr/>
        <a:lstStyle/>
        <a:p>
          <a:endParaRPr lang="en-US"/>
        </a:p>
      </dgm:t>
    </dgm:pt>
    <dgm:pt modelId="{FE2522EC-F1A5-407A-94B5-59D595124D3C}" type="sibTrans" cxnId="{420AF0D6-434F-497C-B29C-906F6E43358A}">
      <dgm:prSet/>
      <dgm:spPr/>
      <dgm:t>
        <a:bodyPr/>
        <a:lstStyle/>
        <a:p>
          <a:endParaRPr lang="en-US"/>
        </a:p>
      </dgm:t>
    </dgm:pt>
    <dgm:pt modelId="{5379D8CE-552B-437F-BB68-611EAA3F6B75}">
      <dgm:prSet phldrT="[Text]"/>
      <dgm:spPr/>
      <dgm:t>
        <a:bodyPr/>
        <a:lstStyle/>
        <a:p>
          <a:r>
            <a:rPr lang="en-US" dirty="0">
              <a:latin typeface="Braggadocio"/>
              <a:cs typeface="Braggadocio"/>
            </a:rPr>
            <a:t>M</a:t>
          </a:r>
        </a:p>
      </dgm:t>
    </dgm:pt>
    <dgm:pt modelId="{667A296A-5FF6-4D06-8697-9D42FD4E54AB}" type="parTrans" cxnId="{B59862BB-69B8-4A1C-B4C2-652D3D553B5D}">
      <dgm:prSet/>
      <dgm:spPr/>
      <dgm:t>
        <a:bodyPr/>
        <a:lstStyle/>
        <a:p>
          <a:endParaRPr lang="en-US"/>
        </a:p>
      </dgm:t>
    </dgm:pt>
    <dgm:pt modelId="{0F2A9C8A-0698-4C49-BCDA-85D7D21EE546}" type="sibTrans" cxnId="{B59862BB-69B8-4A1C-B4C2-652D3D553B5D}">
      <dgm:prSet/>
      <dgm:spPr/>
      <dgm:t>
        <a:bodyPr/>
        <a:lstStyle/>
        <a:p>
          <a:endParaRPr lang="en-US"/>
        </a:p>
      </dgm:t>
    </dgm:pt>
    <dgm:pt modelId="{5675B5E7-B7E5-4FD0-9912-1D6A2EEB1923}">
      <dgm:prSet phldrT="[Text]" custT="1"/>
      <dgm:spPr/>
      <dgm:t>
        <a:bodyPr anchor="t"/>
        <a:lstStyle/>
        <a:p>
          <a:r>
            <a:rPr lang="en-US" sz="1800" b="1" u="sng" dirty="0" smtClean="0">
              <a:latin typeface="Arial Narrow"/>
              <a:cs typeface="Arial Narrow"/>
            </a:rPr>
            <a:t>Measurable</a:t>
          </a:r>
          <a:r>
            <a:rPr lang="en-US" sz="1600" b="1" dirty="0" smtClean="0">
              <a:latin typeface="Arial Narrow"/>
              <a:cs typeface="Arial Narrow"/>
            </a:rPr>
            <a:t> </a:t>
          </a:r>
          <a:r>
            <a:rPr lang="en-US" sz="1600" b="1" dirty="0">
              <a:latin typeface="Arial Narrow"/>
              <a:cs typeface="Arial Narrow"/>
            </a:rPr>
            <a:t>An appropriate instrument or measure is selected to assess the </a:t>
          </a:r>
          <a:r>
            <a:rPr lang="en-US" sz="1600" b="1" dirty="0" smtClean="0">
              <a:latin typeface="Arial Narrow"/>
              <a:cs typeface="Arial Narrow"/>
            </a:rPr>
            <a:t>goal.</a:t>
          </a:r>
          <a:endParaRPr lang="en-US" sz="1600" b="1" dirty="0">
            <a:latin typeface="Arial Narrow"/>
            <a:cs typeface="Arial Narrow"/>
          </a:endParaRPr>
        </a:p>
      </dgm:t>
    </dgm:pt>
    <dgm:pt modelId="{117A3C98-2EA9-42EF-BC32-4326EC1CEA73}" type="parTrans" cxnId="{22FB2664-9D7E-4B74-9587-6B830D49B324}">
      <dgm:prSet/>
      <dgm:spPr/>
      <dgm:t>
        <a:bodyPr/>
        <a:lstStyle/>
        <a:p>
          <a:endParaRPr lang="en-US"/>
        </a:p>
      </dgm:t>
    </dgm:pt>
    <dgm:pt modelId="{47E81B5C-137F-4925-9E11-0A4E6D443884}" type="sibTrans" cxnId="{22FB2664-9D7E-4B74-9587-6B830D49B324}">
      <dgm:prSet/>
      <dgm:spPr/>
      <dgm:t>
        <a:bodyPr/>
        <a:lstStyle/>
        <a:p>
          <a:endParaRPr lang="en-US"/>
        </a:p>
      </dgm:t>
    </dgm:pt>
    <dgm:pt modelId="{9B1B8AD2-FE9C-477A-AF30-AB7ED45D3332}">
      <dgm:prSet phldrT="[Text]"/>
      <dgm:spPr/>
      <dgm:t>
        <a:bodyPr/>
        <a:lstStyle/>
        <a:p>
          <a:r>
            <a:rPr lang="en-US" dirty="0">
              <a:latin typeface="Braggadocio"/>
              <a:cs typeface="Braggadocio"/>
            </a:rPr>
            <a:t>A</a:t>
          </a:r>
        </a:p>
      </dgm:t>
    </dgm:pt>
    <dgm:pt modelId="{17195745-B09D-4E7C-AA18-19628BEC42CC}" type="parTrans" cxnId="{76770806-A9F6-4FE1-9F7D-7CFBC932964D}">
      <dgm:prSet/>
      <dgm:spPr/>
      <dgm:t>
        <a:bodyPr/>
        <a:lstStyle/>
        <a:p>
          <a:endParaRPr lang="en-US"/>
        </a:p>
      </dgm:t>
    </dgm:pt>
    <dgm:pt modelId="{95B4296A-5CB2-4202-B88B-D89CD650D286}" type="sibTrans" cxnId="{76770806-A9F6-4FE1-9F7D-7CFBC932964D}">
      <dgm:prSet/>
      <dgm:spPr/>
      <dgm:t>
        <a:bodyPr/>
        <a:lstStyle/>
        <a:p>
          <a:endParaRPr lang="en-US"/>
        </a:p>
      </dgm:t>
    </dgm:pt>
    <dgm:pt modelId="{DF96D67C-7095-4A27-A620-668F7BF59B7B}">
      <dgm:prSet phldrT="[Text]" custT="1"/>
      <dgm:spPr/>
      <dgm:t>
        <a:bodyPr anchor="t"/>
        <a:lstStyle/>
        <a:p>
          <a:r>
            <a:rPr lang="en-US" sz="1800" b="1" u="sng" dirty="0" smtClean="0">
              <a:latin typeface="Arial Narrow"/>
              <a:cs typeface="Arial Narrow"/>
            </a:rPr>
            <a:t>Appropriate</a:t>
          </a:r>
          <a:endParaRPr lang="en-US" sz="2000" b="1" u="sng" dirty="0" smtClean="0">
            <a:latin typeface="Arial Narrow"/>
            <a:cs typeface="Arial Narrow"/>
          </a:endParaRPr>
        </a:p>
        <a:p>
          <a:r>
            <a:rPr lang="en-US" sz="1600" b="1" dirty="0" smtClean="0">
              <a:latin typeface="Arial Narrow"/>
              <a:cs typeface="Arial Narrow"/>
            </a:rPr>
            <a:t>The </a:t>
          </a:r>
          <a:r>
            <a:rPr lang="en-US" sz="1600" b="1" dirty="0">
              <a:latin typeface="Arial Narrow"/>
              <a:cs typeface="Arial Narrow"/>
            </a:rPr>
            <a:t>goal </a:t>
          </a:r>
          <a:r>
            <a:rPr lang="en-US" sz="1600" b="1" dirty="0" smtClean="0">
              <a:latin typeface="Arial Narrow"/>
              <a:cs typeface="Arial Narrow"/>
            </a:rPr>
            <a:t>is </a:t>
          </a:r>
          <a:r>
            <a:rPr lang="en-US" sz="1600" b="1" dirty="0" smtClean="0">
              <a:solidFill>
                <a:schemeClr val="tx1"/>
              </a:solidFill>
              <a:latin typeface="Arial Narrow"/>
              <a:cs typeface="Arial Narrow"/>
            </a:rPr>
            <a:t>standards-based, needs-focused</a:t>
          </a:r>
          <a:r>
            <a:rPr lang="en-US" sz="1600" b="1" dirty="0" smtClean="0">
              <a:latin typeface="Arial Narrow"/>
              <a:cs typeface="Arial Narrow"/>
            </a:rPr>
            <a:t> (and directly addresses all students)</a:t>
          </a:r>
          <a:endParaRPr lang="en-US" sz="1600" b="1" dirty="0">
            <a:latin typeface="Arial Narrow"/>
            <a:cs typeface="Arial Narrow"/>
          </a:endParaRPr>
        </a:p>
      </dgm:t>
    </dgm:pt>
    <dgm:pt modelId="{FEBACC2F-EEF5-4F07-8B14-2E22A1C615A5}" type="parTrans" cxnId="{7C2A6A0F-E48D-440F-A546-B266269E2474}">
      <dgm:prSet/>
      <dgm:spPr/>
      <dgm:t>
        <a:bodyPr/>
        <a:lstStyle/>
        <a:p>
          <a:endParaRPr lang="en-US"/>
        </a:p>
      </dgm:t>
    </dgm:pt>
    <dgm:pt modelId="{C13201D3-BD54-494F-A3DD-AC4C03BAE9EF}" type="sibTrans" cxnId="{7C2A6A0F-E48D-440F-A546-B266269E2474}">
      <dgm:prSet/>
      <dgm:spPr/>
      <dgm:t>
        <a:bodyPr/>
        <a:lstStyle/>
        <a:p>
          <a:endParaRPr lang="en-US"/>
        </a:p>
      </dgm:t>
    </dgm:pt>
    <dgm:pt modelId="{9BEC7191-4C0A-42EF-A31B-AA0091526184}">
      <dgm:prSet phldrT="[Text]"/>
      <dgm:spPr/>
      <dgm:t>
        <a:bodyPr/>
        <a:lstStyle/>
        <a:p>
          <a:r>
            <a:rPr lang="en-US" dirty="0">
              <a:latin typeface="Braggadocio"/>
              <a:cs typeface="Braggadocio"/>
            </a:rPr>
            <a:t>R</a:t>
          </a:r>
        </a:p>
      </dgm:t>
    </dgm:pt>
    <dgm:pt modelId="{DFA2942F-7F0B-43AF-8F45-167CE18926A9}" type="parTrans" cxnId="{BB9F94C7-50AB-4D78-A3B7-F3D9C5F0B97C}">
      <dgm:prSet/>
      <dgm:spPr/>
      <dgm:t>
        <a:bodyPr/>
        <a:lstStyle/>
        <a:p>
          <a:endParaRPr lang="en-US"/>
        </a:p>
      </dgm:t>
    </dgm:pt>
    <dgm:pt modelId="{6CA3D284-22B9-495C-80DB-51A19D312633}" type="sibTrans" cxnId="{BB9F94C7-50AB-4D78-A3B7-F3D9C5F0B97C}">
      <dgm:prSet/>
      <dgm:spPr/>
      <dgm:t>
        <a:bodyPr/>
        <a:lstStyle/>
        <a:p>
          <a:endParaRPr lang="en-US"/>
        </a:p>
      </dgm:t>
    </dgm:pt>
    <dgm:pt modelId="{E03CF622-4F0C-4761-BDF2-3984D415087A}">
      <dgm:prSet phldrT="[Text]"/>
      <dgm:spPr/>
      <dgm:t>
        <a:bodyPr/>
        <a:lstStyle/>
        <a:p>
          <a:r>
            <a:rPr lang="en-US" dirty="0">
              <a:latin typeface="Braggadocio"/>
              <a:cs typeface="Braggadocio"/>
            </a:rPr>
            <a:t>T</a:t>
          </a:r>
        </a:p>
      </dgm:t>
    </dgm:pt>
    <dgm:pt modelId="{0E871C5B-BBEC-4ED8-A551-09CEF79D8ABA}" type="parTrans" cxnId="{34C6FFB5-EA30-445E-8D20-96EAD9CC0E30}">
      <dgm:prSet/>
      <dgm:spPr/>
      <dgm:t>
        <a:bodyPr/>
        <a:lstStyle/>
        <a:p>
          <a:endParaRPr lang="en-US"/>
        </a:p>
      </dgm:t>
    </dgm:pt>
    <dgm:pt modelId="{3BC18CB6-C04D-4BB9-8411-179D6EA41579}" type="sibTrans" cxnId="{34C6FFB5-EA30-445E-8D20-96EAD9CC0E30}">
      <dgm:prSet/>
      <dgm:spPr/>
      <dgm:t>
        <a:bodyPr/>
        <a:lstStyle/>
        <a:p>
          <a:endParaRPr lang="en-US"/>
        </a:p>
      </dgm:t>
    </dgm:pt>
    <dgm:pt modelId="{A4F7A8BF-5FCD-40D0-A014-04E4A6B75145}">
      <dgm:prSet phldrT="[Text]" custT="1"/>
      <dgm:spPr/>
      <dgm:t>
        <a:bodyPr anchor="t"/>
        <a:lstStyle/>
        <a:p>
          <a:r>
            <a:rPr lang="en-US" sz="1800" b="1" u="sng" dirty="0" smtClean="0">
              <a:latin typeface="Arial Narrow"/>
              <a:cs typeface="Arial Narrow"/>
            </a:rPr>
            <a:t>Realistic &amp; Rigorous</a:t>
          </a:r>
        </a:p>
        <a:p>
          <a:r>
            <a:rPr lang="en-US" sz="1600" b="1" dirty="0" smtClean="0">
              <a:latin typeface="Arial Narrow"/>
              <a:cs typeface="Arial Narrow"/>
            </a:rPr>
            <a:t>The </a:t>
          </a:r>
          <a:r>
            <a:rPr lang="en-US" sz="1600" b="1" dirty="0">
              <a:latin typeface="Arial Narrow"/>
              <a:cs typeface="Arial Narrow"/>
            </a:rPr>
            <a:t>goal is </a:t>
          </a:r>
          <a:r>
            <a:rPr lang="en-US" sz="1600" b="1" dirty="0" smtClean="0">
              <a:latin typeface="Arial Narrow"/>
              <a:cs typeface="Arial Narrow"/>
            </a:rPr>
            <a:t>attainable and stretches student learning.</a:t>
          </a:r>
          <a:endParaRPr lang="en-US" sz="1600" b="1" dirty="0">
            <a:latin typeface="Arial Narrow"/>
            <a:cs typeface="Arial Narrow"/>
          </a:endParaRPr>
        </a:p>
      </dgm:t>
    </dgm:pt>
    <dgm:pt modelId="{E0DD5841-50D3-49F9-9EE6-57411BC68F61}" type="parTrans" cxnId="{29B5F3E1-EE51-466F-A666-BA4F2AB7401D}">
      <dgm:prSet/>
      <dgm:spPr/>
      <dgm:t>
        <a:bodyPr/>
        <a:lstStyle/>
        <a:p>
          <a:endParaRPr lang="en-US"/>
        </a:p>
      </dgm:t>
    </dgm:pt>
    <dgm:pt modelId="{5511FAC6-E52D-446B-BBB8-61948D04237A}" type="sibTrans" cxnId="{29B5F3E1-EE51-466F-A666-BA4F2AB7401D}">
      <dgm:prSet/>
      <dgm:spPr/>
      <dgm:t>
        <a:bodyPr/>
        <a:lstStyle/>
        <a:p>
          <a:endParaRPr lang="en-US"/>
        </a:p>
      </dgm:t>
    </dgm:pt>
    <dgm:pt modelId="{E366BD9F-8A2C-4B8E-B71D-9A29EE70D655}">
      <dgm:prSet phldrT="[Text]" custT="1"/>
      <dgm:spPr/>
      <dgm:t>
        <a:bodyPr anchor="t"/>
        <a:lstStyle/>
        <a:p>
          <a:r>
            <a:rPr lang="en-US" sz="1800" b="1" u="sng" dirty="0">
              <a:latin typeface="Arial Narrow"/>
              <a:cs typeface="Arial Narrow"/>
            </a:rPr>
            <a:t>Time-</a:t>
          </a:r>
          <a:r>
            <a:rPr lang="en-US" sz="1800" b="1" u="sng" dirty="0" smtClean="0">
              <a:latin typeface="Arial Narrow"/>
              <a:cs typeface="Arial Narrow"/>
            </a:rPr>
            <a:t>bound</a:t>
          </a:r>
        </a:p>
        <a:p>
          <a:r>
            <a:rPr lang="en-US" sz="1600" b="1" dirty="0" smtClean="0">
              <a:latin typeface="Arial Narrow"/>
              <a:cs typeface="Arial Narrow"/>
            </a:rPr>
            <a:t>The </a:t>
          </a:r>
          <a:r>
            <a:rPr lang="en-US" sz="1600" b="1" dirty="0">
              <a:latin typeface="Arial Narrow"/>
              <a:cs typeface="Arial Narrow"/>
            </a:rPr>
            <a:t>goal is contained to a single school </a:t>
          </a:r>
          <a:r>
            <a:rPr lang="en-US" sz="1600" b="1" dirty="0" smtClean="0">
              <a:latin typeface="Arial Narrow"/>
              <a:cs typeface="Arial Narrow"/>
            </a:rPr>
            <a:t>year/course</a:t>
          </a:r>
          <a:r>
            <a:rPr lang="en-US" sz="1400" b="1" dirty="0" smtClean="0">
              <a:latin typeface="Arial Narrow"/>
              <a:cs typeface="Arial Narrow"/>
            </a:rPr>
            <a:t>.</a:t>
          </a:r>
          <a:endParaRPr lang="en-US" sz="1400" b="1" dirty="0">
            <a:latin typeface="Arial Narrow"/>
            <a:cs typeface="Arial Narrow"/>
          </a:endParaRPr>
        </a:p>
      </dgm:t>
    </dgm:pt>
    <dgm:pt modelId="{1D4616E6-B617-4ADF-A3BB-F11E211D6F2C}" type="parTrans" cxnId="{DC9257C2-1831-4456-B0EF-8E4CDDFD7B38}">
      <dgm:prSet/>
      <dgm:spPr/>
      <dgm:t>
        <a:bodyPr/>
        <a:lstStyle/>
        <a:p>
          <a:endParaRPr lang="en-US"/>
        </a:p>
      </dgm:t>
    </dgm:pt>
    <dgm:pt modelId="{61339A24-CD71-4941-8D2B-B4FB9E8E3DEE}" type="sibTrans" cxnId="{DC9257C2-1831-4456-B0EF-8E4CDDFD7B38}">
      <dgm:prSet/>
      <dgm:spPr/>
      <dgm:t>
        <a:bodyPr/>
        <a:lstStyle/>
        <a:p>
          <a:endParaRPr lang="en-US"/>
        </a:p>
      </dgm:t>
    </dgm:pt>
    <dgm:pt modelId="{1FEDC8D5-906B-44ED-ABE0-2127C63AF0E1}" type="pres">
      <dgm:prSet presAssocID="{93624A15-26E6-47CA-B18D-C068D345E214}" presName="theList" presStyleCnt="0">
        <dgm:presLayoutVars>
          <dgm:dir/>
          <dgm:animLvl val="lvl"/>
          <dgm:resizeHandles val="exact"/>
        </dgm:presLayoutVars>
      </dgm:prSet>
      <dgm:spPr/>
      <dgm:t>
        <a:bodyPr/>
        <a:lstStyle/>
        <a:p>
          <a:endParaRPr lang="en-US"/>
        </a:p>
      </dgm:t>
    </dgm:pt>
    <dgm:pt modelId="{42AA9E59-ACDB-41E6-A113-B4B74F363BF2}" type="pres">
      <dgm:prSet presAssocID="{90DBE26B-8E94-4A35-ADE9-B6EACBBE7EC0}" presName="compNode" presStyleCnt="0"/>
      <dgm:spPr/>
      <dgm:t>
        <a:bodyPr/>
        <a:lstStyle/>
        <a:p>
          <a:endParaRPr lang="en-US"/>
        </a:p>
      </dgm:t>
    </dgm:pt>
    <dgm:pt modelId="{29B47219-0AC5-4194-B460-D88111C40EFF}" type="pres">
      <dgm:prSet presAssocID="{90DBE26B-8E94-4A35-ADE9-B6EACBBE7EC0}" presName="aNode" presStyleLbl="bgShp" presStyleIdx="0" presStyleCnt="5"/>
      <dgm:spPr/>
      <dgm:t>
        <a:bodyPr/>
        <a:lstStyle/>
        <a:p>
          <a:endParaRPr lang="en-US"/>
        </a:p>
      </dgm:t>
    </dgm:pt>
    <dgm:pt modelId="{07B368A7-B5BC-43E6-A5B5-8BE3AA90C905}" type="pres">
      <dgm:prSet presAssocID="{90DBE26B-8E94-4A35-ADE9-B6EACBBE7EC0}" presName="textNode" presStyleLbl="bgShp" presStyleIdx="0" presStyleCnt="5"/>
      <dgm:spPr/>
      <dgm:t>
        <a:bodyPr/>
        <a:lstStyle/>
        <a:p>
          <a:endParaRPr lang="en-US"/>
        </a:p>
      </dgm:t>
    </dgm:pt>
    <dgm:pt modelId="{E417F366-6726-4972-9EDE-CB9D670DD65A}" type="pres">
      <dgm:prSet presAssocID="{90DBE26B-8E94-4A35-ADE9-B6EACBBE7EC0}" presName="compChildNode" presStyleCnt="0"/>
      <dgm:spPr/>
      <dgm:t>
        <a:bodyPr/>
        <a:lstStyle/>
        <a:p>
          <a:endParaRPr lang="en-US"/>
        </a:p>
      </dgm:t>
    </dgm:pt>
    <dgm:pt modelId="{DA715097-4351-4A6A-971A-4A0CFCB5CF7E}" type="pres">
      <dgm:prSet presAssocID="{90DBE26B-8E94-4A35-ADE9-B6EACBBE7EC0}" presName="theInnerList" presStyleCnt="0"/>
      <dgm:spPr/>
      <dgm:t>
        <a:bodyPr/>
        <a:lstStyle/>
        <a:p>
          <a:endParaRPr lang="en-US"/>
        </a:p>
      </dgm:t>
    </dgm:pt>
    <dgm:pt modelId="{731477FA-158B-4F19-8678-98F3CEBA64AB}" type="pres">
      <dgm:prSet presAssocID="{4D0E1384-304C-4A30-979A-72CBA71F533D}" presName="childNode" presStyleLbl="node1" presStyleIdx="0" presStyleCnt="5">
        <dgm:presLayoutVars>
          <dgm:bulletEnabled val="1"/>
        </dgm:presLayoutVars>
      </dgm:prSet>
      <dgm:spPr/>
      <dgm:t>
        <a:bodyPr/>
        <a:lstStyle/>
        <a:p>
          <a:endParaRPr lang="en-US"/>
        </a:p>
      </dgm:t>
    </dgm:pt>
    <dgm:pt modelId="{82C05029-AC1F-4413-B58E-937DED9829F7}" type="pres">
      <dgm:prSet presAssocID="{90DBE26B-8E94-4A35-ADE9-B6EACBBE7EC0}" presName="aSpace" presStyleCnt="0"/>
      <dgm:spPr/>
      <dgm:t>
        <a:bodyPr/>
        <a:lstStyle/>
        <a:p>
          <a:endParaRPr lang="en-US"/>
        </a:p>
      </dgm:t>
    </dgm:pt>
    <dgm:pt modelId="{DE1B66D7-81C7-4349-B61C-C36FFB281D80}" type="pres">
      <dgm:prSet presAssocID="{5379D8CE-552B-437F-BB68-611EAA3F6B75}" presName="compNode" presStyleCnt="0"/>
      <dgm:spPr/>
      <dgm:t>
        <a:bodyPr/>
        <a:lstStyle/>
        <a:p>
          <a:endParaRPr lang="en-US"/>
        </a:p>
      </dgm:t>
    </dgm:pt>
    <dgm:pt modelId="{00323CB8-AE2B-4311-9C96-8D0ED43ED4ED}" type="pres">
      <dgm:prSet presAssocID="{5379D8CE-552B-437F-BB68-611EAA3F6B75}" presName="aNode" presStyleLbl="bgShp" presStyleIdx="1" presStyleCnt="5"/>
      <dgm:spPr/>
      <dgm:t>
        <a:bodyPr/>
        <a:lstStyle/>
        <a:p>
          <a:endParaRPr lang="en-US"/>
        </a:p>
      </dgm:t>
    </dgm:pt>
    <dgm:pt modelId="{A1282598-F429-4B90-94E4-C2D331A19C59}" type="pres">
      <dgm:prSet presAssocID="{5379D8CE-552B-437F-BB68-611EAA3F6B75}" presName="textNode" presStyleLbl="bgShp" presStyleIdx="1" presStyleCnt="5"/>
      <dgm:spPr/>
      <dgm:t>
        <a:bodyPr/>
        <a:lstStyle/>
        <a:p>
          <a:endParaRPr lang="en-US"/>
        </a:p>
      </dgm:t>
    </dgm:pt>
    <dgm:pt modelId="{6863FF76-4677-404A-9C50-1072166A302D}" type="pres">
      <dgm:prSet presAssocID="{5379D8CE-552B-437F-BB68-611EAA3F6B75}" presName="compChildNode" presStyleCnt="0"/>
      <dgm:spPr/>
      <dgm:t>
        <a:bodyPr/>
        <a:lstStyle/>
        <a:p>
          <a:endParaRPr lang="en-US"/>
        </a:p>
      </dgm:t>
    </dgm:pt>
    <dgm:pt modelId="{72F4867D-D335-4E8F-B4C2-69F2DF7323CB}" type="pres">
      <dgm:prSet presAssocID="{5379D8CE-552B-437F-BB68-611EAA3F6B75}" presName="theInnerList" presStyleCnt="0"/>
      <dgm:spPr/>
      <dgm:t>
        <a:bodyPr/>
        <a:lstStyle/>
        <a:p>
          <a:endParaRPr lang="en-US"/>
        </a:p>
      </dgm:t>
    </dgm:pt>
    <dgm:pt modelId="{573FF00E-BD2F-4BBE-A33D-F116EA6E8A46}" type="pres">
      <dgm:prSet presAssocID="{5675B5E7-B7E5-4FD0-9912-1D6A2EEB1923}" presName="childNode" presStyleLbl="node1" presStyleIdx="1" presStyleCnt="5">
        <dgm:presLayoutVars>
          <dgm:bulletEnabled val="1"/>
        </dgm:presLayoutVars>
      </dgm:prSet>
      <dgm:spPr/>
      <dgm:t>
        <a:bodyPr/>
        <a:lstStyle/>
        <a:p>
          <a:endParaRPr lang="en-US"/>
        </a:p>
      </dgm:t>
    </dgm:pt>
    <dgm:pt modelId="{5E0723C9-BB71-40A1-9625-F148C8BA9F2E}" type="pres">
      <dgm:prSet presAssocID="{5379D8CE-552B-437F-BB68-611EAA3F6B75}" presName="aSpace" presStyleCnt="0"/>
      <dgm:spPr/>
      <dgm:t>
        <a:bodyPr/>
        <a:lstStyle/>
        <a:p>
          <a:endParaRPr lang="en-US"/>
        </a:p>
      </dgm:t>
    </dgm:pt>
    <dgm:pt modelId="{A1CA6A30-BA58-48EF-8D90-8178E8483B70}" type="pres">
      <dgm:prSet presAssocID="{9B1B8AD2-FE9C-477A-AF30-AB7ED45D3332}" presName="compNode" presStyleCnt="0"/>
      <dgm:spPr/>
      <dgm:t>
        <a:bodyPr/>
        <a:lstStyle/>
        <a:p>
          <a:endParaRPr lang="en-US"/>
        </a:p>
      </dgm:t>
    </dgm:pt>
    <dgm:pt modelId="{2505F961-13B7-444C-AD19-40CAA994683C}" type="pres">
      <dgm:prSet presAssocID="{9B1B8AD2-FE9C-477A-AF30-AB7ED45D3332}" presName="aNode" presStyleLbl="bgShp" presStyleIdx="2" presStyleCnt="5"/>
      <dgm:spPr/>
      <dgm:t>
        <a:bodyPr/>
        <a:lstStyle/>
        <a:p>
          <a:endParaRPr lang="en-US"/>
        </a:p>
      </dgm:t>
    </dgm:pt>
    <dgm:pt modelId="{F5A12A3D-E480-4ED7-BDB2-14FD8F5F5DE2}" type="pres">
      <dgm:prSet presAssocID="{9B1B8AD2-FE9C-477A-AF30-AB7ED45D3332}" presName="textNode" presStyleLbl="bgShp" presStyleIdx="2" presStyleCnt="5"/>
      <dgm:spPr/>
      <dgm:t>
        <a:bodyPr/>
        <a:lstStyle/>
        <a:p>
          <a:endParaRPr lang="en-US"/>
        </a:p>
      </dgm:t>
    </dgm:pt>
    <dgm:pt modelId="{E4B0F1E9-3701-4B7C-8577-CF99E9A94BAD}" type="pres">
      <dgm:prSet presAssocID="{9B1B8AD2-FE9C-477A-AF30-AB7ED45D3332}" presName="compChildNode" presStyleCnt="0"/>
      <dgm:spPr/>
      <dgm:t>
        <a:bodyPr/>
        <a:lstStyle/>
        <a:p>
          <a:endParaRPr lang="en-US"/>
        </a:p>
      </dgm:t>
    </dgm:pt>
    <dgm:pt modelId="{21BCBF56-9412-4416-8BE8-B37A54C72BAC}" type="pres">
      <dgm:prSet presAssocID="{9B1B8AD2-FE9C-477A-AF30-AB7ED45D3332}" presName="theInnerList" presStyleCnt="0"/>
      <dgm:spPr/>
      <dgm:t>
        <a:bodyPr/>
        <a:lstStyle/>
        <a:p>
          <a:endParaRPr lang="en-US"/>
        </a:p>
      </dgm:t>
    </dgm:pt>
    <dgm:pt modelId="{B4DA65E3-6262-49EC-8DA2-86E0B2B94FC1}" type="pres">
      <dgm:prSet presAssocID="{DF96D67C-7095-4A27-A620-668F7BF59B7B}" presName="childNode" presStyleLbl="node1" presStyleIdx="2" presStyleCnt="5">
        <dgm:presLayoutVars>
          <dgm:bulletEnabled val="1"/>
        </dgm:presLayoutVars>
      </dgm:prSet>
      <dgm:spPr/>
      <dgm:t>
        <a:bodyPr/>
        <a:lstStyle/>
        <a:p>
          <a:endParaRPr lang="en-US"/>
        </a:p>
      </dgm:t>
    </dgm:pt>
    <dgm:pt modelId="{CA5A71AD-D181-4163-99BD-EC13976A51E4}" type="pres">
      <dgm:prSet presAssocID="{9B1B8AD2-FE9C-477A-AF30-AB7ED45D3332}" presName="aSpace" presStyleCnt="0"/>
      <dgm:spPr/>
      <dgm:t>
        <a:bodyPr/>
        <a:lstStyle/>
        <a:p>
          <a:endParaRPr lang="en-US"/>
        </a:p>
      </dgm:t>
    </dgm:pt>
    <dgm:pt modelId="{C9A42981-4CC6-47C1-B773-DC8663CD2096}" type="pres">
      <dgm:prSet presAssocID="{9BEC7191-4C0A-42EF-A31B-AA0091526184}" presName="compNode" presStyleCnt="0"/>
      <dgm:spPr/>
      <dgm:t>
        <a:bodyPr/>
        <a:lstStyle/>
        <a:p>
          <a:endParaRPr lang="en-US"/>
        </a:p>
      </dgm:t>
    </dgm:pt>
    <dgm:pt modelId="{19A67E69-8D24-4C04-98DC-123EAD42B217}" type="pres">
      <dgm:prSet presAssocID="{9BEC7191-4C0A-42EF-A31B-AA0091526184}" presName="aNode" presStyleLbl="bgShp" presStyleIdx="3" presStyleCnt="5"/>
      <dgm:spPr/>
      <dgm:t>
        <a:bodyPr/>
        <a:lstStyle/>
        <a:p>
          <a:endParaRPr lang="en-US"/>
        </a:p>
      </dgm:t>
    </dgm:pt>
    <dgm:pt modelId="{6C8BD044-1ADC-4953-90C5-342E1AAFAC31}" type="pres">
      <dgm:prSet presAssocID="{9BEC7191-4C0A-42EF-A31B-AA0091526184}" presName="textNode" presStyleLbl="bgShp" presStyleIdx="3" presStyleCnt="5"/>
      <dgm:spPr/>
      <dgm:t>
        <a:bodyPr/>
        <a:lstStyle/>
        <a:p>
          <a:endParaRPr lang="en-US"/>
        </a:p>
      </dgm:t>
    </dgm:pt>
    <dgm:pt modelId="{0FCEA832-8BEE-4AAA-9415-5B639800FD60}" type="pres">
      <dgm:prSet presAssocID="{9BEC7191-4C0A-42EF-A31B-AA0091526184}" presName="compChildNode" presStyleCnt="0"/>
      <dgm:spPr/>
      <dgm:t>
        <a:bodyPr/>
        <a:lstStyle/>
        <a:p>
          <a:endParaRPr lang="en-US"/>
        </a:p>
      </dgm:t>
    </dgm:pt>
    <dgm:pt modelId="{6A269AD0-C407-4FB3-ADB8-316C234C3258}" type="pres">
      <dgm:prSet presAssocID="{9BEC7191-4C0A-42EF-A31B-AA0091526184}" presName="theInnerList" presStyleCnt="0"/>
      <dgm:spPr/>
      <dgm:t>
        <a:bodyPr/>
        <a:lstStyle/>
        <a:p>
          <a:endParaRPr lang="en-US"/>
        </a:p>
      </dgm:t>
    </dgm:pt>
    <dgm:pt modelId="{19748DA9-B6E2-44F0-9959-C2481430C90D}" type="pres">
      <dgm:prSet presAssocID="{A4F7A8BF-5FCD-40D0-A014-04E4A6B75145}" presName="childNode" presStyleLbl="node1" presStyleIdx="3" presStyleCnt="5" custLinFactNeighborX="2261" custLinFactNeighborY="-15">
        <dgm:presLayoutVars>
          <dgm:bulletEnabled val="1"/>
        </dgm:presLayoutVars>
      </dgm:prSet>
      <dgm:spPr/>
      <dgm:t>
        <a:bodyPr/>
        <a:lstStyle/>
        <a:p>
          <a:endParaRPr lang="en-US"/>
        </a:p>
      </dgm:t>
    </dgm:pt>
    <dgm:pt modelId="{CF646481-696B-4AE6-896D-4F5C1E6E657D}" type="pres">
      <dgm:prSet presAssocID="{9BEC7191-4C0A-42EF-A31B-AA0091526184}" presName="aSpace" presStyleCnt="0"/>
      <dgm:spPr/>
      <dgm:t>
        <a:bodyPr/>
        <a:lstStyle/>
        <a:p>
          <a:endParaRPr lang="en-US"/>
        </a:p>
      </dgm:t>
    </dgm:pt>
    <dgm:pt modelId="{37F7DCED-81EE-4827-8352-4BDAA28AC8A4}" type="pres">
      <dgm:prSet presAssocID="{E03CF622-4F0C-4761-BDF2-3984D415087A}" presName="compNode" presStyleCnt="0"/>
      <dgm:spPr/>
      <dgm:t>
        <a:bodyPr/>
        <a:lstStyle/>
        <a:p>
          <a:endParaRPr lang="en-US"/>
        </a:p>
      </dgm:t>
    </dgm:pt>
    <dgm:pt modelId="{322E053B-8B62-4303-89D2-5FA31F9CDE10}" type="pres">
      <dgm:prSet presAssocID="{E03CF622-4F0C-4761-BDF2-3984D415087A}" presName="aNode" presStyleLbl="bgShp" presStyleIdx="4" presStyleCnt="5" custLinFactNeighborX="285" custLinFactNeighborY="-19503"/>
      <dgm:spPr/>
      <dgm:t>
        <a:bodyPr/>
        <a:lstStyle/>
        <a:p>
          <a:endParaRPr lang="en-US"/>
        </a:p>
      </dgm:t>
    </dgm:pt>
    <dgm:pt modelId="{19F58BF4-5583-49D9-B023-E1BC629F327F}" type="pres">
      <dgm:prSet presAssocID="{E03CF622-4F0C-4761-BDF2-3984D415087A}" presName="textNode" presStyleLbl="bgShp" presStyleIdx="4" presStyleCnt="5"/>
      <dgm:spPr/>
      <dgm:t>
        <a:bodyPr/>
        <a:lstStyle/>
        <a:p>
          <a:endParaRPr lang="en-US"/>
        </a:p>
      </dgm:t>
    </dgm:pt>
    <dgm:pt modelId="{9B3561A3-5F46-4BE4-90A6-B697D2FDBD12}" type="pres">
      <dgm:prSet presAssocID="{E03CF622-4F0C-4761-BDF2-3984D415087A}" presName="compChildNode" presStyleCnt="0"/>
      <dgm:spPr/>
      <dgm:t>
        <a:bodyPr/>
        <a:lstStyle/>
        <a:p>
          <a:endParaRPr lang="en-US"/>
        </a:p>
      </dgm:t>
    </dgm:pt>
    <dgm:pt modelId="{4E614EC6-DE19-4B2D-8EDA-35349C324947}" type="pres">
      <dgm:prSet presAssocID="{E03CF622-4F0C-4761-BDF2-3984D415087A}" presName="theInnerList" presStyleCnt="0"/>
      <dgm:spPr/>
      <dgm:t>
        <a:bodyPr/>
        <a:lstStyle/>
        <a:p>
          <a:endParaRPr lang="en-US"/>
        </a:p>
      </dgm:t>
    </dgm:pt>
    <dgm:pt modelId="{531A5F82-8A5B-477C-BAF4-7CE7520E8A31}" type="pres">
      <dgm:prSet presAssocID="{E366BD9F-8A2C-4B8E-B71D-9A29EE70D655}" presName="childNode" presStyleLbl="node1" presStyleIdx="4" presStyleCnt="5">
        <dgm:presLayoutVars>
          <dgm:bulletEnabled val="1"/>
        </dgm:presLayoutVars>
      </dgm:prSet>
      <dgm:spPr/>
      <dgm:t>
        <a:bodyPr/>
        <a:lstStyle/>
        <a:p>
          <a:endParaRPr lang="en-US"/>
        </a:p>
      </dgm:t>
    </dgm:pt>
  </dgm:ptLst>
  <dgm:cxnLst>
    <dgm:cxn modelId="{76EDB873-D30D-8B41-96E5-C078CBCCC676}" type="presOf" srcId="{5675B5E7-B7E5-4FD0-9912-1D6A2EEB1923}" destId="{573FF00E-BD2F-4BBE-A33D-F116EA6E8A46}" srcOrd="0" destOrd="0" presId="urn:microsoft.com/office/officeart/2005/8/layout/lProcess2"/>
    <dgm:cxn modelId="{219972FA-46F8-E340-AA6C-3E0AFAECD087}" type="presOf" srcId="{E03CF622-4F0C-4761-BDF2-3984D415087A}" destId="{322E053B-8B62-4303-89D2-5FA31F9CDE10}" srcOrd="0" destOrd="0" presId="urn:microsoft.com/office/officeart/2005/8/layout/lProcess2"/>
    <dgm:cxn modelId="{BB9F94C7-50AB-4D78-A3B7-F3D9C5F0B97C}" srcId="{93624A15-26E6-47CA-B18D-C068D345E214}" destId="{9BEC7191-4C0A-42EF-A31B-AA0091526184}" srcOrd="3" destOrd="0" parTransId="{DFA2942F-7F0B-43AF-8F45-167CE18926A9}" sibTransId="{6CA3D284-22B9-495C-80DB-51A19D312633}"/>
    <dgm:cxn modelId="{E0110D46-060A-254F-AAD4-87D62B18DCE4}" type="presOf" srcId="{5379D8CE-552B-437F-BB68-611EAA3F6B75}" destId="{A1282598-F429-4B90-94E4-C2D331A19C59}" srcOrd="1" destOrd="0" presId="urn:microsoft.com/office/officeart/2005/8/layout/lProcess2"/>
    <dgm:cxn modelId="{7C2A6A0F-E48D-440F-A546-B266269E2474}" srcId="{9B1B8AD2-FE9C-477A-AF30-AB7ED45D3332}" destId="{DF96D67C-7095-4A27-A620-668F7BF59B7B}" srcOrd="0" destOrd="0" parTransId="{FEBACC2F-EEF5-4F07-8B14-2E22A1C615A5}" sibTransId="{C13201D3-BD54-494F-A3DD-AC4C03BAE9EF}"/>
    <dgm:cxn modelId="{477EBA4D-2FAE-CD4F-8BD8-ABDA20155954}" type="presOf" srcId="{5379D8CE-552B-437F-BB68-611EAA3F6B75}" destId="{00323CB8-AE2B-4311-9C96-8D0ED43ED4ED}" srcOrd="0" destOrd="0" presId="urn:microsoft.com/office/officeart/2005/8/layout/lProcess2"/>
    <dgm:cxn modelId="{420AF0D6-434F-497C-B29C-906F6E43358A}" srcId="{90DBE26B-8E94-4A35-ADE9-B6EACBBE7EC0}" destId="{4D0E1384-304C-4A30-979A-72CBA71F533D}" srcOrd="0" destOrd="0" parTransId="{9E8DE63F-AC54-46EC-83EC-959DD4905660}" sibTransId="{FE2522EC-F1A5-407A-94B5-59D595124D3C}"/>
    <dgm:cxn modelId="{FE8B4077-F900-0847-ACD7-C69D1638BCB8}" type="presOf" srcId="{9BEC7191-4C0A-42EF-A31B-AA0091526184}" destId="{19A67E69-8D24-4C04-98DC-123EAD42B217}" srcOrd="0" destOrd="0" presId="urn:microsoft.com/office/officeart/2005/8/layout/lProcess2"/>
    <dgm:cxn modelId="{29B5F3E1-EE51-466F-A666-BA4F2AB7401D}" srcId="{9BEC7191-4C0A-42EF-A31B-AA0091526184}" destId="{A4F7A8BF-5FCD-40D0-A014-04E4A6B75145}" srcOrd="0" destOrd="0" parTransId="{E0DD5841-50D3-49F9-9EE6-57411BC68F61}" sibTransId="{5511FAC6-E52D-446B-BBB8-61948D04237A}"/>
    <dgm:cxn modelId="{D1C5A059-E08D-0847-817C-E414581774CC}" type="presOf" srcId="{9B1B8AD2-FE9C-477A-AF30-AB7ED45D3332}" destId="{2505F961-13B7-444C-AD19-40CAA994683C}" srcOrd="0" destOrd="0" presId="urn:microsoft.com/office/officeart/2005/8/layout/lProcess2"/>
    <dgm:cxn modelId="{87071F1C-4D12-B748-BBA0-0A89E2D9AAEC}" type="presOf" srcId="{90DBE26B-8E94-4A35-ADE9-B6EACBBE7EC0}" destId="{07B368A7-B5BC-43E6-A5B5-8BE3AA90C905}" srcOrd="1" destOrd="0" presId="urn:microsoft.com/office/officeart/2005/8/layout/lProcess2"/>
    <dgm:cxn modelId="{DC9257C2-1831-4456-B0EF-8E4CDDFD7B38}" srcId="{E03CF622-4F0C-4761-BDF2-3984D415087A}" destId="{E366BD9F-8A2C-4B8E-B71D-9A29EE70D655}" srcOrd="0" destOrd="0" parTransId="{1D4616E6-B617-4ADF-A3BB-F11E211D6F2C}" sibTransId="{61339A24-CD71-4941-8D2B-B4FB9E8E3DEE}"/>
    <dgm:cxn modelId="{34C6FFB5-EA30-445E-8D20-96EAD9CC0E30}" srcId="{93624A15-26E6-47CA-B18D-C068D345E214}" destId="{E03CF622-4F0C-4761-BDF2-3984D415087A}" srcOrd="4" destOrd="0" parTransId="{0E871C5B-BBEC-4ED8-A551-09CEF79D8ABA}" sibTransId="{3BC18CB6-C04D-4BB9-8411-179D6EA41579}"/>
    <dgm:cxn modelId="{E48C53DA-A62E-AA4D-B2BD-524E8C77B2F6}" type="presOf" srcId="{A4F7A8BF-5FCD-40D0-A014-04E4A6B75145}" destId="{19748DA9-B6E2-44F0-9959-C2481430C90D}" srcOrd="0" destOrd="0" presId="urn:microsoft.com/office/officeart/2005/8/layout/lProcess2"/>
    <dgm:cxn modelId="{1EA25E38-084D-DA41-9FB9-2BCB2F14591D}" type="presOf" srcId="{E366BD9F-8A2C-4B8E-B71D-9A29EE70D655}" destId="{531A5F82-8A5B-477C-BAF4-7CE7520E8A31}" srcOrd="0" destOrd="0" presId="urn:microsoft.com/office/officeart/2005/8/layout/lProcess2"/>
    <dgm:cxn modelId="{E73AB083-F1D0-F74D-B985-2119510F5BD5}" type="presOf" srcId="{9B1B8AD2-FE9C-477A-AF30-AB7ED45D3332}" destId="{F5A12A3D-E480-4ED7-BDB2-14FD8F5F5DE2}" srcOrd="1" destOrd="0" presId="urn:microsoft.com/office/officeart/2005/8/layout/lProcess2"/>
    <dgm:cxn modelId="{B59862BB-69B8-4A1C-B4C2-652D3D553B5D}" srcId="{93624A15-26E6-47CA-B18D-C068D345E214}" destId="{5379D8CE-552B-437F-BB68-611EAA3F6B75}" srcOrd="1" destOrd="0" parTransId="{667A296A-5FF6-4D06-8697-9D42FD4E54AB}" sibTransId="{0F2A9C8A-0698-4C49-BCDA-85D7D21EE546}"/>
    <dgm:cxn modelId="{ADEBEE53-48B6-C84D-959A-E2B2EAA69F68}" type="presOf" srcId="{E03CF622-4F0C-4761-BDF2-3984D415087A}" destId="{19F58BF4-5583-49D9-B023-E1BC629F327F}" srcOrd="1" destOrd="0" presId="urn:microsoft.com/office/officeart/2005/8/layout/lProcess2"/>
    <dgm:cxn modelId="{76770806-A9F6-4FE1-9F7D-7CFBC932964D}" srcId="{93624A15-26E6-47CA-B18D-C068D345E214}" destId="{9B1B8AD2-FE9C-477A-AF30-AB7ED45D3332}" srcOrd="2" destOrd="0" parTransId="{17195745-B09D-4E7C-AA18-19628BEC42CC}" sibTransId="{95B4296A-5CB2-4202-B88B-D89CD650D286}"/>
    <dgm:cxn modelId="{90F057A7-C578-F848-8C41-8BB2A28111D2}" type="presOf" srcId="{4D0E1384-304C-4A30-979A-72CBA71F533D}" destId="{731477FA-158B-4F19-8678-98F3CEBA64AB}" srcOrd="0" destOrd="0" presId="urn:microsoft.com/office/officeart/2005/8/layout/lProcess2"/>
    <dgm:cxn modelId="{48878A7E-D087-4FE1-918B-DB58439B38CA}" srcId="{93624A15-26E6-47CA-B18D-C068D345E214}" destId="{90DBE26B-8E94-4A35-ADE9-B6EACBBE7EC0}" srcOrd="0" destOrd="0" parTransId="{A68CC637-8B1B-49AE-8723-C791DDAC5C96}" sibTransId="{F014E94B-FC0B-46A1-908D-38E1A2F0297E}"/>
    <dgm:cxn modelId="{7129D3FC-395F-8A4E-88E0-CBD16C59CD48}" type="presOf" srcId="{90DBE26B-8E94-4A35-ADE9-B6EACBBE7EC0}" destId="{29B47219-0AC5-4194-B460-D88111C40EFF}" srcOrd="0" destOrd="0" presId="urn:microsoft.com/office/officeart/2005/8/layout/lProcess2"/>
    <dgm:cxn modelId="{704E0E0F-F2A4-0846-B394-E16F3591641E}" type="presOf" srcId="{93624A15-26E6-47CA-B18D-C068D345E214}" destId="{1FEDC8D5-906B-44ED-ABE0-2127C63AF0E1}" srcOrd="0" destOrd="0" presId="urn:microsoft.com/office/officeart/2005/8/layout/lProcess2"/>
    <dgm:cxn modelId="{BB72D1F2-A7B8-B043-A0E3-FF5CCB2CF6AB}" type="presOf" srcId="{9BEC7191-4C0A-42EF-A31B-AA0091526184}" destId="{6C8BD044-1ADC-4953-90C5-342E1AAFAC31}" srcOrd="1" destOrd="0" presId="urn:microsoft.com/office/officeart/2005/8/layout/lProcess2"/>
    <dgm:cxn modelId="{45DC50E3-0FC6-A147-B1B2-C4160BDC5DBD}" type="presOf" srcId="{DF96D67C-7095-4A27-A620-668F7BF59B7B}" destId="{B4DA65E3-6262-49EC-8DA2-86E0B2B94FC1}" srcOrd="0" destOrd="0" presId="urn:microsoft.com/office/officeart/2005/8/layout/lProcess2"/>
    <dgm:cxn modelId="{22FB2664-9D7E-4B74-9587-6B830D49B324}" srcId="{5379D8CE-552B-437F-BB68-611EAA3F6B75}" destId="{5675B5E7-B7E5-4FD0-9912-1D6A2EEB1923}" srcOrd="0" destOrd="0" parTransId="{117A3C98-2EA9-42EF-BC32-4326EC1CEA73}" sibTransId="{47E81B5C-137F-4925-9E11-0A4E6D443884}"/>
    <dgm:cxn modelId="{A778157D-9943-624D-B37B-89831B28C467}" type="presParOf" srcId="{1FEDC8D5-906B-44ED-ABE0-2127C63AF0E1}" destId="{42AA9E59-ACDB-41E6-A113-B4B74F363BF2}" srcOrd="0" destOrd="0" presId="urn:microsoft.com/office/officeart/2005/8/layout/lProcess2"/>
    <dgm:cxn modelId="{34D49676-606E-6B47-B2DB-079260F8BC4E}" type="presParOf" srcId="{42AA9E59-ACDB-41E6-A113-B4B74F363BF2}" destId="{29B47219-0AC5-4194-B460-D88111C40EFF}" srcOrd="0" destOrd="0" presId="urn:microsoft.com/office/officeart/2005/8/layout/lProcess2"/>
    <dgm:cxn modelId="{B9DF0634-63CD-CF45-A810-7BA3BC8338A8}" type="presParOf" srcId="{42AA9E59-ACDB-41E6-A113-B4B74F363BF2}" destId="{07B368A7-B5BC-43E6-A5B5-8BE3AA90C905}" srcOrd="1" destOrd="0" presId="urn:microsoft.com/office/officeart/2005/8/layout/lProcess2"/>
    <dgm:cxn modelId="{C9BE0941-F8A8-A94A-A958-9309AAAA14A8}" type="presParOf" srcId="{42AA9E59-ACDB-41E6-A113-B4B74F363BF2}" destId="{E417F366-6726-4972-9EDE-CB9D670DD65A}" srcOrd="2" destOrd="0" presId="urn:microsoft.com/office/officeart/2005/8/layout/lProcess2"/>
    <dgm:cxn modelId="{FFA3E1AF-8A4A-1443-9588-3B07EA61E732}" type="presParOf" srcId="{E417F366-6726-4972-9EDE-CB9D670DD65A}" destId="{DA715097-4351-4A6A-971A-4A0CFCB5CF7E}" srcOrd="0" destOrd="0" presId="urn:microsoft.com/office/officeart/2005/8/layout/lProcess2"/>
    <dgm:cxn modelId="{BC6EE9DC-8D70-3E4A-9657-DF446A1CF1D8}" type="presParOf" srcId="{DA715097-4351-4A6A-971A-4A0CFCB5CF7E}" destId="{731477FA-158B-4F19-8678-98F3CEBA64AB}" srcOrd="0" destOrd="0" presId="urn:microsoft.com/office/officeart/2005/8/layout/lProcess2"/>
    <dgm:cxn modelId="{D8BF32D3-BC08-DC47-925D-363FB257EF97}" type="presParOf" srcId="{1FEDC8D5-906B-44ED-ABE0-2127C63AF0E1}" destId="{82C05029-AC1F-4413-B58E-937DED9829F7}" srcOrd="1" destOrd="0" presId="urn:microsoft.com/office/officeart/2005/8/layout/lProcess2"/>
    <dgm:cxn modelId="{33D3FD47-9611-1F42-88AE-B2881F929EE2}" type="presParOf" srcId="{1FEDC8D5-906B-44ED-ABE0-2127C63AF0E1}" destId="{DE1B66D7-81C7-4349-B61C-C36FFB281D80}" srcOrd="2" destOrd="0" presId="urn:microsoft.com/office/officeart/2005/8/layout/lProcess2"/>
    <dgm:cxn modelId="{229B19FB-654F-F944-A7CC-6A8EC9CBC77C}" type="presParOf" srcId="{DE1B66D7-81C7-4349-B61C-C36FFB281D80}" destId="{00323CB8-AE2B-4311-9C96-8D0ED43ED4ED}" srcOrd="0" destOrd="0" presId="urn:microsoft.com/office/officeart/2005/8/layout/lProcess2"/>
    <dgm:cxn modelId="{C633ACAF-88A6-AB41-B49B-712F59ED4BBB}" type="presParOf" srcId="{DE1B66D7-81C7-4349-B61C-C36FFB281D80}" destId="{A1282598-F429-4B90-94E4-C2D331A19C59}" srcOrd="1" destOrd="0" presId="urn:microsoft.com/office/officeart/2005/8/layout/lProcess2"/>
    <dgm:cxn modelId="{C6FFC6A9-A6AB-6F49-9F79-A23635952E4D}" type="presParOf" srcId="{DE1B66D7-81C7-4349-B61C-C36FFB281D80}" destId="{6863FF76-4677-404A-9C50-1072166A302D}" srcOrd="2" destOrd="0" presId="urn:microsoft.com/office/officeart/2005/8/layout/lProcess2"/>
    <dgm:cxn modelId="{1AA946F5-1E52-B14E-B80E-57B54B170902}" type="presParOf" srcId="{6863FF76-4677-404A-9C50-1072166A302D}" destId="{72F4867D-D335-4E8F-B4C2-69F2DF7323CB}" srcOrd="0" destOrd="0" presId="urn:microsoft.com/office/officeart/2005/8/layout/lProcess2"/>
    <dgm:cxn modelId="{76F79C3F-10FD-0F4F-B870-781B38B8546C}" type="presParOf" srcId="{72F4867D-D335-4E8F-B4C2-69F2DF7323CB}" destId="{573FF00E-BD2F-4BBE-A33D-F116EA6E8A46}" srcOrd="0" destOrd="0" presId="urn:microsoft.com/office/officeart/2005/8/layout/lProcess2"/>
    <dgm:cxn modelId="{11D1FE91-7275-5E44-A966-5F1DD67AC23F}" type="presParOf" srcId="{1FEDC8D5-906B-44ED-ABE0-2127C63AF0E1}" destId="{5E0723C9-BB71-40A1-9625-F148C8BA9F2E}" srcOrd="3" destOrd="0" presId="urn:microsoft.com/office/officeart/2005/8/layout/lProcess2"/>
    <dgm:cxn modelId="{6DC1C513-776D-324B-B10E-CEB5D4C1FBD2}" type="presParOf" srcId="{1FEDC8D5-906B-44ED-ABE0-2127C63AF0E1}" destId="{A1CA6A30-BA58-48EF-8D90-8178E8483B70}" srcOrd="4" destOrd="0" presId="urn:microsoft.com/office/officeart/2005/8/layout/lProcess2"/>
    <dgm:cxn modelId="{D2A87D47-4869-AA40-AD0B-A23E69383486}" type="presParOf" srcId="{A1CA6A30-BA58-48EF-8D90-8178E8483B70}" destId="{2505F961-13B7-444C-AD19-40CAA994683C}" srcOrd="0" destOrd="0" presId="urn:microsoft.com/office/officeart/2005/8/layout/lProcess2"/>
    <dgm:cxn modelId="{CDDDD655-98B8-3945-B401-B7DEBA6F915A}" type="presParOf" srcId="{A1CA6A30-BA58-48EF-8D90-8178E8483B70}" destId="{F5A12A3D-E480-4ED7-BDB2-14FD8F5F5DE2}" srcOrd="1" destOrd="0" presId="urn:microsoft.com/office/officeart/2005/8/layout/lProcess2"/>
    <dgm:cxn modelId="{ED431CC4-5FB4-D64C-BC98-63DB7598F999}" type="presParOf" srcId="{A1CA6A30-BA58-48EF-8D90-8178E8483B70}" destId="{E4B0F1E9-3701-4B7C-8577-CF99E9A94BAD}" srcOrd="2" destOrd="0" presId="urn:microsoft.com/office/officeart/2005/8/layout/lProcess2"/>
    <dgm:cxn modelId="{BD31D56D-DBE7-3243-82A3-6ED574E1A703}" type="presParOf" srcId="{E4B0F1E9-3701-4B7C-8577-CF99E9A94BAD}" destId="{21BCBF56-9412-4416-8BE8-B37A54C72BAC}" srcOrd="0" destOrd="0" presId="urn:microsoft.com/office/officeart/2005/8/layout/lProcess2"/>
    <dgm:cxn modelId="{43113DE1-F1FF-254F-82E5-8A50DBEDFE61}" type="presParOf" srcId="{21BCBF56-9412-4416-8BE8-B37A54C72BAC}" destId="{B4DA65E3-6262-49EC-8DA2-86E0B2B94FC1}" srcOrd="0" destOrd="0" presId="urn:microsoft.com/office/officeart/2005/8/layout/lProcess2"/>
    <dgm:cxn modelId="{4DE8BDCD-7CC4-F94D-9E7B-8FEE71E34EAA}" type="presParOf" srcId="{1FEDC8D5-906B-44ED-ABE0-2127C63AF0E1}" destId="{CA5A71AD-D181-4163-99BD-EC13976A51E4}" srcOrd="5" destOrd="0" presId="urn:microsoft.com/office/officeart/2005/8/layout/lProcess2"/>
    <dgm:cxn modelId="{7775A482-6E47-F840-9235-CB79DD2161AD}" type="presParOf" srcId="{1FEDC8D5-906B-44ED-ABE0-2127C63AF0E1}" destId="{C9A42981-4CC6-47C1-B773-DC8663CD2096}" srcOrd="6" destOrd="0" presId="urn:microsoft.com/office/officeart/2005/8/layout/lProcess2"/>
    <dgm:cxn modelId="{6808F110-5169-724D-9571-3767AA75D7AF}" type="presParOf" srcId="{C9A42981-4CC6-47C1-B773-DC8663CD2096}" destId="{19A67E69-8D24-4C04-98DC-123EAD42B217}" srcOrd="0" destOrd="0" presId="urn:microsoft.com/office/officeart/2005/8/layout/lProcess2"/>
    <dgm:cxn modelId="{F269D31D-795F-0445-9F2A-A3B0D9C764BD}" type="presParOf" srcId="{C9A42981-4CC6-47C1-B773-DC8663CD2096}" destId="{6C8BD044-1ADC-4953-90C5-342E1AAFAC31}" srcOrd="1" destOrd="0" presId="urn:microsoft.com/office/officeart/2005/8/layout/lProcess2"/>
    <dgm:cxn modelId="{21FFBE39-CE71-3C42-85B0-4870CFA827CB}" type="presParOf" srcId="{C9A42981-4CC6-47C1-B773-DC8663CD2096}" destId="{0FCEA832-8BEE-4AAA-9415-5B639800FD60}" srcOrd="2" destOrd="0" presId="urn:microsoft.com/office/officeart/2005/8/layout/lProcess2"/>
    <dgm:cxn modelId="{6EBB9383-0E16-2345-87B6-02537A78E0E5}" type="presParOf" srcId="{0FCEA832-8BEE-4AAA-9415-5B639800FD60}" destId="{6A269AD0-C407-4FB3-ADB8-316C234C3258}" srcOrd="0" destOrd="0" presId="urn:microsoft.com/office/officeart/2005/8/layout/lProcess2"/>
    <dgm:cxn modelId="{B7D4993A-05FE-B14E-A3F7-FD94C066520E}" type="presParOf" srcId="{6A269AD0-C407-4FB3-ADB8-316C234C3258}" destId="{19748DA9-B6E2-44F0-9959-C2481430C90D}" srcOrd="0" destOrd="0" presId="urn:microsoft.com/office/officeart/2005/8/layout/lProcess2"/>
    <dgm:cxn modelId="{0B378BCE-02AD-494F-9515-78AC8E1ED879}" type="presParOf" srcId="{1FEDC8D5-906B-44ED-ABE0-2127C63AF0E1}" destId="{CF646481-696B-4AE6-896D-4F5C1E6E657D}" srcOrd="7" destOrd="0" presId="urn:microsoft.com/office/officeart/2005/8/layout/lProcess2"/>
    <dgm:cxn modelId="{FD82705E-6CCE-2549-AEDA-28404D1D5CB8}" type="presParOf" srcId="{1FEDC8D5-906B-44ED-ABE0-2127C63AF0E1}" destId="{37F7DCED-81EE-4827-8352-4BDAA28AC8A4}" srcOrd="8" destOrd="0" presId="urn:microsoft.com/office/officeart/2005/8/layout/lProcess2"/>
    <dgm:cxn modelId="{0C920BD3-7D17-2D43-BFB0-C7C7929899F4}" type="presParOf" srcId="{37F7DCED-81EE-4827-8352-4BDAA28AC8A4}" destId="{322E053B-8B62-4303-89D2-5FA31F9CDE10}" srcOrd="0" destOrd="0" presId="urn:microsoft.com/office/officeart/2005/8/layout/lProcess2"/>
    <dgm:cxn modelId="{EACCFCB6-5337-3644-99F8-4680E2DA8D08}" type="presParOf" srcId="{37F7DCED-81EE-4827-8352-4BDAA28AC8A4}" destId="{19F58BF4-5583-49D9-B023-E1BC629F327F}" srcOrd="1" destOrd="0" presId="urn:microsoft.com/office/officeart/2005/8/layout/lProcess2"/>
    <dgm:cxn modelId="{F6FFACFE-64D4-E042-9986-42D78725E866}" type="presParOf" srcId="{37F7DCED-81EE-4827-8352-4BDAA28AC8A4}" destId="{9B3561A3-5F46-4BE4-90A6-B697D2FDBD12}" srcOrd="2" destOrd="0" presId="urn:microsoft.com/office/officeart/2005/8/layout/lProcess2"/>
    <dgm:cxn modelId="{4ECDF6FF-B50F-7441-AD57-07BAABE3E5F4}" type="presParOf" srcId="{9B3561A3-5F46-4BE4-90A6-B697D2FDBD12}" destId="{4E614EC6-DE19-4B2D-8EDA-35349C324947}" srcOrd="0" destOrd="0" presId="urn:microsoft.com/office/officeart/2005/8/layout/lProcess2"/>
    <dgm:cxn modelId="{DAC41A1B-5B59-C748-9DC7-D3982A22C0D9}" type="presParOf" srcId="{4E614EC6-DE19-4B2D-8EDA-35349C324947}" destId="{531A5F82-8A5B-477C-BAF4-7CE7520E8A31}" srcOrd="0"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AC44F-6E7D-3540-8186-387D36B3ACC8}">
      <dsp:nvSpPr>
        <dsp:cNvPr id="0" name=""/>
        <dsp:cNvSpPr/>
      </dsp:nvSpPr>
      <dsp:spPr>
        <a:xfrm>
          <a:off x="642619" y="0"/>
          <a:ext cx="7283026" cy="4682066"/>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1E9D9E0-FB5E-BA49-8E30-37B1FFAB31D0}">
      <dsp:nvSpPr>
        <dsp:cNvPr id="0" name=""/>
        <dsp:cNvSpPr/>
      </dsp:nvSpPr>
      <dsp:spPr>
        <a:xfrm>
          <a:off x="4288" y="1404619"/>
          <a:ext cx="2062575" cy="187282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Step 1 SLO Development-August/September</a:t>
          </a:r>
          <a:endParaRPr lang="en-US" sz="1600" kern="1200" dirty="0"/>
        </a:p>
      </dsp:txBody>
      <dsp:txXfrm>
        <a:off x="95712" y="1496043"/>
        <a:ext cx="1879727" cy="1689978"/>
      </dsp:txXfrm>
    </dsp:sp>
    <dsp:sp modelId="{4F71E02E-AECC-CC4A-B552-24E9F6F8A654}">
      <dsp:nvSpPr>
        <dsp:cNvPr id="0" name=""/>
        <dsp:cNvSpPr/>
      </dsp:nvSpPr>
      <dsp:spPr>
        <a:xfrm>
          <a:off x="2169992" y="1404619"/>
          <a:ext cx="2062575" cy="187282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Step 2: SLO Approval-September/October</a:t>
          </a:r>
          <a:endParaRPr lang="en-US" sz="1600" kern="1200" dirty="0"/>
        </a:p>
      </dsp:txBody>
      <dsp:txXfrm>
        <a:off x="2261416" y="1496043"/>
        <a:ext cx="1879727" cy="1689978"/>
      </dsp:txXfrm>
    </dsp:sp>
    <dsp:sp modelId="{13323D6A-0E67-F140-B9FB-35F2A8C51590}">
      <dsp:nvSpPr>
        <dsp:cNvPr id="0" name=""/>
        <dsp:cNvSpPr/>
      </dsp:nvSpPr>
      <dsp:spPr>
        <a:xfrm>
          <a:off x="4352885" y="1424134"/>
          <a:ext cx="2062575" cy="187282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Step 3: Ongoing Communication-semester time</a:t>
          </a:r>
          <a:endParaRPr lang="en-US" sz="1600" kern="1200" dirty="0"/>
        </a:p>
      </dsp:txBody>
      <dsp:txXfrm>
        <a:off x="4444309" y="1515558"/>
        <a:ext cx="1879727" cy="1689978"/>
      </dsp:txXfrm>
    </dsp:sp>
    <dsp:sp modelId="{C6E1736D-504C-5F49-9997-9AC7B51D361C}">
      <dsp:nvSpPr>
        <dsp:cNvPr id="0" name=""/>
        <dsp:cNvSpPr/>
      </dsp:nvSpPr>
      <dsp:spPr>
        <a:xfrm>
          <a:off x="6501401" y="1404619"/>
          <a:ext cx="2062575" cy="187282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Step 4: Summative Growth-</a:t>
          </a:r>
          <a:br>
            <a:rPr lang="en-US" sz="1600" kern="1200" dirty="0" smtClean="0"/>
          </a:br>
          <a:r>
            <a:rPr lang="en-US" sz="1600" kern="1200" dirty="0" smtClean="0"/>
            <a:t>end of school year*</a:t>
          </a:r>
          <a:endParaRPr lang="en-US" sz="1600" kern="1200" dirty="0"/>
        </a:p>
      </dsp:txBody>
      <dsp:txXfrm>
        <a:off x="6592825" y="1496043"/>
        <a:ext cx="1879727" cy="1689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47219-0AC5-4194-B460-D88111C40EFF}">
      <dsp:nvSpPr>
        <dsp:cNvPr id="0" name=""/>
        <dsp:cNvSpPr/>
      </dsp:nvSpPr>
      <dsp:spPr>
        <a:xfrm>
          <a:off x="4542" y="0"/>
          <a:ext cx="1594172" cy="49529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a:latin typeface="Braggadocio"/>
              <a:cs typeface="Braggadocio"/>
            </a:rPr>
            <a:t>S</a:t>
          </a:r>
        </a:p>
      </dsp:txBody>
      <dsp:txXfrm>
        <a:off x="4542" y="0"/>
        <a:ext cx="1594172" cy="1485899"/>
      </dsp:txXfrm>
    </dsp:sp>
    <dsp:sp modelId="{731477FA-158B-4F19-8678-98F3CEBA64AB}">
      <dsp:nvSpPr>
        <dsp:cNvPr id="0" name=""/>
        <dsp:cNvSpPr/>
      </dsp:nvSpPr>
      <dsp:spPr>
        <a:xfrm>
          <a:off x="163960" y="1485899"/>
          <a:ext cx="1275337" cy="321944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lvl="0" algn="ctr" defTabSz="800100">
            <a:lnSpc>
              <a:spcPct val="90000"/>
            </a:lnSpc>
            <a:spcBef>
              <a:spcPct val="0"/>
            </a:spcBef>
            <a:spcAft>
              <a:spcPct val="35000"/>
            </a:spcAft>
          </a:pPr>
          <a:r>
            <a:rPr lang="en-US" sz="1800" b="1" u="sng" kern="1200" dirty="0" smtClean="0">
              <a:latin typeface="Arial Narrow"/>
              <a:cs typeface="Arial Narrow"/>
            </a:rPr>
            <a:t>Specific</a:t>
          </a:r>
        </a:p>
        <a:p>
          <a:pPr lvl="0" algn="ctr" defTabSz="800100">
            <a:lnSpc>
              <a:spcPct val="90000"/>
            </a:lnSpc>
            <a:spcBef>
              <a:spcPct val="0"/>
            </a:spcBef>
            <a:spcAft>
              <a:spcPct val="35000"/>
            </a:spcAft>
          </a:pPr>
          <a:r>
            <a:rPr lang="en-US" sz="1600" b="1" kern="1200" dirty="0" smtClean="0">
              <a:latin typeface="Arial Narrow"/>
              <a:cs typeface="Arial Narrow"/>
            </a:rPr>
            <a:t>The </a:t>
          </a:r>
          <a:r>
            <a:rPr lang="en-US" sz="1600" b="1" kern="1200" dirty="0">
              <a:latin typeface="Arial Narrow"/>
              <a:cs typeface="Arial Narrow"/>
            </a:rPr>
            <a:t>goal </a:t>
          </a:r>
          <a:r>
            <a:rPr lang="en-US" sz="1600" b="1" kern="1200" dirty="0" smtClean="0">
              <a:latin typeface="Arial Narrow"/>
              <a:cs typeface="Arial Narrow"/>
            </a:rPr>
            <a:t>addresses  student needs within the content.</a:t>
          </a:r>
          <a:endParaRPr lang="en-US" sz="1600" b="1" kern="1200" dirty="0">
            <a:latin typeface="Arial Narrow"/>
            <a:cs typeface="Arial Narrow"/>
          </a:endParaRPr>
        </a:p>
      </dsp:txBody>
      <dsp:txXfrm>
        <a:off x="201313" y="1523252"/>
        <a:ext cx="1200631" cy="3144743"/>
      </dsp:txXfrm>
    </dsp:sp>
    <dsp:sp modelId="{00323CB8-AE2B-4311-9C96-8D0ED43ED4ED}">
      <dsp:nvSpPr>
        <dsp:cNvPr id="0" name=""/>
        <dsp:cNvSpPr/>
      </dsp:nvSpPr>
      <dsp:spPr>
        <a:xfrm>
          <a:off x="1718278" y="0"/>
          <a:ext cx="1594172" cy="49529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a:latin typeface="Braggadocio"/>
              <a:cs typeface="Braggadocio"/>
            </a:rPr>
            <a:t>M</a:t>
          </a:r>
        </a:p>
      </dsp:txBody>
      <dsp:txXfrm>
        <a:off x="1718278" y="0"/>
        <a:ext cx="1594172" cy="1485899"/>
      </dsp:txXfrm>
    </dsp:sp>
    <dsp:sp modelId="{573FF00E-BD2F-4BBE-A33D-F116EA6E8A46}">
      <dsp:nvSpPr>
        <dsp:cNvPr id="0" name=""/>
        <dsp:cNvSpPr/>
      </dsp:nvSpPr>
      <dsp:spPr>
        <a:xfrm>
          <a:off x="1877695" y="1485899"/>
          <a:ext cx="1275337" cy="321944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lvl="0" algn="ctr" defTabSz="800100">
            <a:lnSpc>
              <a:spcPct val="90000"/>
            </a:lnSpc>
            <a:spcBef>
              <a:spcPct val="0"/>
            </a:spcBef>
            <a:spcAft>
              <a:spcPct val="35000"/>
            </a:spcAft>
          </a:pPr>
          <a:r>
            <a:rPr lang="en-US" sz="1800" b="1" u="sng" kern="1200" dirty="0" smtClean="0">
              <a:latin typeface="Arial Narrow"/>
              <a:cs typeface="Arial Narrow"/>
            </a:rPr>
            <a:t>Measurable</a:t>
          </a:r>
          <a:r>
            <a:rPr lang="en-US" sz="1600" b="1" kern="1200" dirty="0" smtClean="0">
              <a:latin typeface="Arial Narrow"/>
              <a:cs typeface="Arial Narrow"/>
            </a:rPr>
            <a:t> </a:t>
          </a:r>
          <a:r>
            <a:rPr lang="en-US" sz="1600" b="1" kern="1200" dirty="0">
              <a:latin typeface="Arial Narrow"/>
              <a:cs typeface="Arial Narrow"/>
            </a:rPr>
            <a:t>An appropriate instrument or measure is selected to assess the </a:t>
          </a:r>
          <a:r>
            <a:rPr lang="en-US" sz="1600" b="1" kern="1200" dirty="0" smtClean="0">
              <a:latin typeface="Arial Narrow"/>
              <a:cs typeface="Arial Narrow"/>
            </a:rPr>
            <a:t>goal.</a:t>
          </a:r>
          <a:endParaRPr lang="en-US" sz="1600" b="1" kern="1200" dirty="0">
            <a:latin typeface="Arial Narrow"/>
            <a:cs typeface="Arial Narrow"/>
          </a:endParaRPr>
        </a:p>
      </dsp:txBody>
      <dsp:txXfrm>
        <a:off x="1915048" y="1523252"/>
        <a:ext cx="1200631" cy="3144743"/>
      </dsp:txXfrm>
    </dsp:sp>
    <dsp:sp modelId="{2505F961-13B7-444C-AD19-40CAA994683C}">
      <dsp:nvSpPr>
        <dsp:cNvPr id="0" name=""/>
        <dsp:cNvSpPr/>
      </dsp:nvSpPr>
      <dsp:spPr>
        <a:xfrm>
          <a:off x="3432013" y="0"/>
          <a:ext cx="1594172" cy="49529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a:latin typeface="Braggadocio"/>
              <a:cs typeface="Braggadocio"/>
            </a:rPr>
            <a:t>A</a:t>
          </a:r>
        </a:p>
      </dsp:txBody>
      <dsp:txXfrm>
        <a:off x="3432013" y="0"/>
        <a:ext cx="1594172" cy="1485899"/>
      </dsp:txXfrm>
    </dsp:sp>
    <dsp:sp modelId="{B4DA65E3-6262-49EC-8DA2-86E0B2B94FC1}">
      <dsp:nvSpPr>
        <dsp:cNvPr id="0" name=""/>
        <dsp:cNvSpPr/>
      </dsp:nvSpPr>
      <dsp:spPr>
        <a:xfrm>
          <a:off x="3591431" y="1485899"/>
          <a:ext cx="1275337" cy="321944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lvl="0" algn="ctr" defTabSz="800100">
            <a:lnSpc>
              <a:spcPct val="90000"/>
            </a:lnSpc>
            <a:spcBef>
              <a:spcPct val="0"/>
            </a:spcBef>
            <a:spcAft>
              <a:spcPct val="35000"/>
            </a:spcAft>
          </a:pPr>
          <a:r>
            <a:rPr lang="en-US" sz="1800" b="1" u="sng" kern="1200" dirty="0" smtClean="0">
              <a:latin typeface="Arial Narrow"/>
              <a:cs typeface="Arial Narrow"/>
            </a:rPr>
            <a:t>Appropriate</a:t>
          </a:r>
          <a:endParaRPr lang="en-US" sz="2000" b="1" u="sng" kern="1200" dirty="0" smtClean="0">
            <a:latin typeface="Arial Narrow"/>
            <a:cs typeface="Arial Narrow"/>
          </a:endParaRPr>
        </a:p>
        <a:p>
          <a:pPr lvl="0" algn="ctr" defTabSz="800100">
            <a:lnSpc>
              <a:spcPct val="90000"/>
            </a:lnSpc>
            <a:spcBef>
              <a:spcPct val="0"/>
            </a:spcBef>
            <a:spcAft>
              <a:spcPct val="35000"/>
            </a:spcAft>
          </a:pPr>
          <a:r>
            <a:rPr lang="en-US" sz="1600" b="1" kern="1200" dirty="0" smtClean="0">
              <a:latin typeface="Arial Narrow"/>
              <a:cs typeface="Arial Narrow"/>
            </a:rPr>
            <a:t>The </a:t>
          </a:r>
          <a:r>
            <a:rPr lang="en-US" sz="1600" b="1" kern="1200" dirty="0">
              <a:latin typeface="Arial Narrow"/>
              <a:cs typeface="Arial Narrow"/>
            </a:rPr>
            <a:t>goal </a:t>
          </a:r>
          <a:r>
            <a:rPr lang="en-US" sz="1600" b="1" kern="1200" dirty="0" smtClean="0">
              <a:latin typeface="Arial Narrow"/>
              <a:cs typeface="Arial Narrow"/>
            </a:rPr>
            <a:t>is </a:t>
          </a:r>
          <a:r>
            <a:rPr lang="en-US" sz="1600" b="1" kern="1200" dirty="0" smtClean="0">
              <a:solidFill>
                <a:schemeClr val="tx1"/>
              </a:solidFill>
              <a:latin typeface="Arial Narrow"/>
              <a:cs typeface="Arial Narrow"/>
            </a:rPr>
            <a:t>standards-based, needs-focused</a:t>
          </a:r>
          <a:r>
            <a:rPr lang="en-US" sz="1600" b="1" kern="1200" dirty="0" smtClean="0">
              <a:latin typeface="Arial Narrow"/>
              <a:cs typeface="Arial Narrow"/>
            </a:rPr>
            <a:t> (and directly addresses all students)</a:t>
          </a:r>
          <a:endParaRPr lang="en-US" sz="1600" b="1" kern="1200" dirty="0">
            <a:latin typeface="Arial Narrow"/>
            <a:cs typeface="Arial Narrow"/>
          </a:endParaRPr>
        </a:p>
      </dsp:txBody>
      <dsp:txXfrm>
        <a:off x="3628784" y="1523252"/>
        <a:ext cx="1200631" cy="3144743"/>
      </dsp:txXfrm>
    </dsp:sp>
    <dsp:sp modelId="{19A67E69-8D24-4C04-98DC-123EAD42B217}">
      <dsp:nvSpPr>
        <dsp:cNvPr id="0" name=""/>
        <dsp:cNvSpPr/>
      </dsp:nvSpPr>
      <dsp:spPr>
        <a:xfrm>
          <a:off x="5145749" y="0"/>
          <a:ext cx="1594172" cy="49529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a:latin typeface="Braggadocio"/>
              <a:cs typeface="Braggadocio"/>
            </a:rPr>
            <a:t>R</a:t>
          </a:r>
        </a:p>
      </dsp:txBody>
      <dsp:txXfrm>
        <a:off x="5145749" y="0"/>
        <a:ext cx="1594172" cy="1485899"/>
      </dsp:txXfrm>
    </dsp:sp>
    <dsp:sp modelId="{19748DA9-B6E2-44F0-9959-C2481430C90D}">
      <dsp:nvSpPr>
        <dsp:cNvPr id="0" name=""/>
        <dsp:cNvSpPr/>
      </dsp:nvSpPr>
      <dsp:spPr>
        <a:xfrm>
          <a:off x="5334001" y="1485416"/>
          <a:ext cx="1275337" cy="321944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lvl="0" algn="ctr" defTabSz="800100">
            <a:lnSpc>
              <a:spcPct val="90000"/>
            </a:lnSpc>
            <a:spcBef>
              <a:spcPct val="0"/>
            </a:spcBef>
            <a:spcAft>
              <a:spcPct val="35000"/>
            </a:spcAft>
          </a:pPr>
          <a:r>
            <a:rPr lang="en-US" sz="1800" b="1" u="sng" kern="1200" dirty="0" smtClean="0">
              <a:latin typeface="Arial Narrow"/>
              <a:cs typeface="Arial Narrow"/>
            </a:rPr>
            <a:t>Realistic &amp; Rigorous</a:t>
          </a:r>
        </a:p>
        <a:p>
          <a:pPr lvl="0" algn="ctr" defTabSz="800100">
            <a:lnSpc>
              <a:spcPct val="90000"/>
            </a:lnSpc>
            <a:spcBef>
              <a:spcPct val="0"/>
            </a:spcBef>
            <a:spcAft>
              <a:spcPct val="35000"/>
            </a:spcAft>
          </a:pPr>
          <a:r>
            <a:rPr lang="en-US" sz="1600" b="1" kern="1200" dirty="0" smtClean="0">
              <a:latin typeface="Arial Narrow"/>
              <a:cs typeface="Arial Narrow"/>
            </a:rPr>
            <a:t>The </a:t>
          </a:r>
          <a:r>
            <a:rPr lang="en-US" sz="1600" b="1" kern="1200" dirty="0">
              <a:latin typeface="Arial Narrow"/>
              <a:cs typeface="Arial Narrow"/>
            </a:rPr>
            <a:t>goal is </a:t>
          </a:r>
          <a:r>
            <a:rPr lang="en-US" sz="1600" b="1" kern="1200" dirty="0" smtClean="0">
              <a:latin typeface="Arial Narrow"/>
              <a:cs typeface="Arial Narrow"/>
            </a:rPr>
            <a:t>attainable and stretches student learning.</a:t>
          </a:r>
          <a:endParaRPr lang="en-US" sz="1600" b="1" kern="1200" dirty="0">
            <a:latin typeface="Arial Narrow"/>
            <a:cs typeface="Arial Narrow"/>
          </a:endParaRPr>
        </a:p>
      </dsp:txBody>
      <dsp:txXfrm>
        <a:off x="5371354" y="1522769"/>
        <a:ext cx="1200631" cy="3144743"/>
      </dsp:txXfrm>
    </dsp:sp>
    <dsp:sp modelId="{322E053B-8B62-4303-89D2-5FA31F9CDE10}">
      <dsp:nvSpPr>
        <dsp:cNvPr id="0" name=""/>
        <dsp:cNvSpPr/>
      </dsp:nvSpPr>
      <dsp:spPr>
        <a:xfrm>
          <a:off x="6864027" y="0"/>
          <a:ext cx="1594172" cy="49529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a:latin typeface="Braggadocio"/>
              <a:cs typeface="Braggadocio"/>
            </a:rPr>
            <a:t>T</a:t>
          </a:r>
        </a:p>
      </dsp:txBody>
      <dsp:txXfrm>
        <a:off x="6864027" y="0"/>
        <a:ext cx="1594172" cy="1485899"/>
      </dsp:txXfrm>
    </dsp:sp>
    <dsp:sp modelId="{531A5F82-8A5B-477C-BAF4-7CE7520E8A31}">
      <dsp:nvSpPr>
        <dsp:cNvPr id="0" name=""/>
        <dsp:cNvSpPr/>
      </dsp:nvSpPr>
      <dsp:spPr>
        <a:xfrm>
          <a:off x="7018901" y="1485899"/>
          <a:ext cx="1275337" cy="321944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lvl="0" algn="ctr" defTabSz="800100">
            <a:lnSpc>
              <a:spcPct val="90000"/>
            </a:lnSpc>
            <a:spcBef>
              <a:spcPct val="0"/>
            </a:spcBef>
            <a:spcAft>
              <a:spcPct val="35000"/>
            </a:spcAft>
          </a:pPr>
          <a:r>
            <a:rPr lang="en-US" sz="1800" b="1" u="sng" kern="1200" dirty="0">
              <a:latin typeface="Arial Narrow"/>
              <a:cs typeface="Arial Narrow"/>
            </a:rPr>
            <a:t>Time-</a:t>
          </a:r>
          <a:r>
            <a:rPr lang="en-US" sz="1800" b="1" u="sng" kern="1200" dirty="0" smtClean="0">
              <a:latin typeface="Arial Narrow"/>
              <a:cs typeface="Arial Narrow"/>
            </a:rPr>
            <a:t>bound</a:t>
          </a:r>
        </a:p>
        <a:p>
          <a:pPr lvl="0" algn="ctr" defTabSz="800100">
            <a:lnSpc>
              <a:spcPct val="90000"/>
            </a:lnSpc>
            <a:spcBef>
              <a:spcPct val="0"/>
            </a:spcBef>
            <a:spcAft>
              <a:spcPct val="35000"/>
            </a:spcAft>
          </a:pPr>
          <a:r>
            <a:rPr lang="en-US" sz="1600" b="1" kern="1200" dirty="0" smtClean="0">
              <a:latin typeface="Arial Narrow"/>
              <a:cs typeface="Arial Narrow"/>
            </a:rPr>
            <a:t>The </a:t>
          </a:r>
          <a:r>
            <a:rPr lang="en-US" sz="1600" b="1" kern="1200" dirty="0">
              <a:latin typeface="Arial Narrow"/>
              <a:cs typeface="Arial Narrow"/>
            </a:rPr>
            <a:t>goal is contained to a single school </a:t>
          </a:r>
          <a:r>
            <a:rPr lang="en-US" sz="1600" b="1" kern="1200" dirty="0" smtClean="0">
              <a:latin typeface="Arial Narrow"/>
              <a:cs typeface="Arial Narrow"/>
            </a:rPr>
            <a:t>year/course</a:t>
          </a:r>
          <a:r>
            <a:rPr lang="en-US" sz="1400" b="1" kern="1200" dirty="0" smtClean="0">
              <a:latin typeface="Arial Narrow"/>
              <a:cs typeface="Arial Narrow"/>
            </a:rPr>
            <a:t>.</a:t>
          </a:r>
          <a:endParaRPr lang="en-US" sz="1400" b="1" kern="1200" dirty="0">
            <a:latin typeface="Arial Narrow"/>
            <a:cs typeface="Arial Narrow"/>
          </a:endParaRPr>
        </a:p>
      </dsp:txBody>
      <dsp:txXfrm>
        <a:off x="7056254" y="1523252"/>
        <a:ext cx="1200631" cy="314474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79C580-C408-B741-914E-F52818E9DDAE}" type="datetimeFigureOut">
              <a:rPr lang="en-US" smtClean="0"/>
              <a:t>12/29/2017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37E160-F64C-4846-8236-CD7CA62F116B}" type="slidenum">
              <a:rPr lang="en-US" smtClean="0"/>
              <a:t>‹#›</a:t>
            </a:fld>
            <a:endParaRPr lang="en-US"/>
          </a:p>
        </p:txBody>
      </p:sp>
    </p:spTree>
    <p:extLst>
      <p:ext uri="{BB962C8B-B14F-4D97-AF65-F5344CB8AC3E}">
        <p14:creationId xmlns:p14="http://schemas.microsoft.com/office/powerpoint/2010/main" val="15697568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Setting rigorous, data-informed goals for student learning encourages recommended teaching practices, resulting in improved growth for students and teachers. As part of the state models for Teacher and Principal Effectiveness, educators and their evaluators work together to create and monitor high quality SLOs. </a:t>
            </a:r>
            <a:endParaRPr lang="en-US" dirty="0" smtClean="0"/>
          </a:p>
          <a:p>
            <a:r>
              <a:rPr lang="en-US" sz="1200" kern="1200" dirty="0" smtClean="0">
                <a:solidFill>
                  <a:schemeClr val="tx1"/>
                </a:solidFill>
                <a:effectLst/>
                <a:latin typeface="+mn-lt"/>
                <a:ea typeface="+mn-ea"/>
                <a:cs typeface="+mn-cs"/>
              </a:rPr>
              <a:t>The Student Learning Objective (SLO) process asks teachers to address the unique learning needs of their students. The Summative Effectiveness Rating is based in part on student growth, defined as a positive change in achievement between two or more points in time.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brief module will review definitions,</a:t>
            </a:r>
            <a:r>
              <a:rPr lang="en-US" sz="1200" kern="1200" baseline="0" dirty="0" smtClean="0">
                <a:solidFill>
                  <a:schemeClr val="tx1"/>
                </a:solidFill>
                <a:effectLst/>
                <a:latin typeface="+mn-lt"/>
                <a:ea typeface="+mn-ea"/>
                <a:cs typeface="+mn-cs"/>
              </a:rPr>
              <a:t> guidance, and a short overview of the SLO process.  Later modules will provide guidance on writing SLOs as well as the various types of SLOs and strategies for Assessment.  Additional SLO, Teacher Effectiveness, and assessment resources can be found on the DOE website. </a:t>
            </a:r>
            <a:endParaRPr lang="en-US" dirty="0" smtClean="0"/>
          </a:p>
          <a:p>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1</a:t>
            </a:fld>
            <a:endParaRPr lang="en-US"/>
          </a:p>
        </p:txBody>
      </p:sp>
    </p:spTree>
    <p:extLst>
      <p:ext uri="{BB962C8B-B14F-4D97-AF65-F5344CB8AC3E}">
        <p14:creationId xmlns:p14="http://schemas.microsoft.com/office/powerpoint/2010/main" val="263927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the other steps in SLO development remain the same regardless of grade level or content area, the actual development of the growth goal can vary by teacher.  After reviewing various data sources to gain understanding of students’ current knowledge of the SLO content and standards and administration of the selected SLO assessment, the next step to is write the growth goal.  Data gathered through both a review and careful analysis of pre-assessment performance can drive the type of growth goal selected.  Teaching assignments and a school’s chosen instructional program might also influence the type of growth goal written.  </a:t>
            </a:r>
          </a:p>
          <a:p>
            <a:endParaRPr lang="en-US" baseline="0" dirty="0" smtClean="0"/>
          </a:p>
          <a:p>
            <a:endParaRPr lang="en-US" baseline="0" dirty="0" smtClean="0"/>
          </a:p>
          <a:p>
            <a:r>
              <a:rPr lang="en-US" baseline="0" dirty="0" smtClean="0"/>
              <a:t>DIFFERENTIATED GROWTH goals allow students to achieve at different levels within the same instructional period identified between pre and post assessment.</a:t>
            </a:r>
          </a:p>
          <a:p>
            <a:endParaRPr lang="en-US" baseline="0" dirty="0" smtClean="0"/>
          </a:p>
          <a:p>
            <a:r>
              <a:rPr lang="en-US" baseline="0" dirty="0" smtClean="0"/>
              <a:t>CLASS MASTERY goals are written to include the entire group of students identified in the student population section of the SLO process guide.  </a:t>
            </a:r>
          </a:p>
          <a:p>
            <a:endParaRPr lang="en-US" baseline="0" dirty="0" smtClean="0"/>
          </a:p>
          <a:p>
            <a:r>
              <a:rPr lang="en-US" baseline="0" dirty="0" smtClean="0"/>
              <a:t>SHARED PERFORMANCE goals are often used by teachers who share the same student populations, for example team-teaching or grade level teams who share students.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10</a:t>
            </a:fld>
            <a:endParaRPr lang="en-US"/>
          </a:p>
        </p:txBody>
      </p:sp>
    </p:spTree>
    <p:extLst>
      <p:ext uri="{BB962C8B-B14F-4D97-AF65-F5344CB8AC3E}">
        <p14:creationId xmlns:p14="http://schemas.microsoft.com/office/powerpoint/2010/main" val="219062314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5904C489-263B-4984-B56E-3C156E508C1E}" type="slidenum">
              <a:rPr lang="en-US" smtClean="0"/>
              <a:pPr/>
              <a:t>105</a:t>
            </a:fld>
            <a:endParaRPr lang="en-US" smtClean="0"/>
          </a:p>
        </p:txBody>
      </p:sp>
      <p:sp>
        <p:nvSpPr>
          <p:cNvPr id="118787" name="Rectangle 2"/>
          <p:cNvSpPr>
            <a:spLocks noGrp="1" noRot="1" noChangeAspect="1" noChangeArrowheads="1" noTextEdit="1"/>
          </p:cNvSpPr>
          <p:nvPr>
            <p:ph type="sldImg"/>
          </p:nvPr>
        </p:nvSpPr>
        <p:spPr>
          <a:xfrm>
            <a:off x="1128713" y="673100"/>
            <a:ext cx="4592637" cy="3444875"/>
          </a:xfrm>
          <a:ln/>
        </p:spPr>
      </p:sp>
      <p:sp>
        <p:nvSpPr>
          <p:cNvPr id="118788" name="Rectangle 3"/>
          <p:cNvSpPr>
            <a:spLocks noGrp="1" noChangeArrowheads="1"/>
          </p:cNvSpPr>
          <p:nvPr>
            <p:ph type="body" idx="1"/>
          </p:nvPr>
        </p:nvSpPr>
        <p:spPr>
          <a:xfrm>
            <a:off x="894860" y="4344258"/>
            <a:ext cx="5058977" cy="4118076"/>
          </a:xfrm>
          <a:noFill/>
          <a:ln/>
        </p:spPr>
        <p:txBody>
          <a:bodyPr/>
          <a:lstStyle/>
          <a:p>
            <a:pPr eaLnBrk="1" hangingPunct="1"/>
            <a:r>
              <a:rPr lang="en-US" b="0" baseline="0" dirty="0" smtClean="0"/>
              <a:t>Most of us could probably produce some sort of sound from a musical instrument, but it might not be at a very acceptable level of proficiency.  Consider all the criteria that might go into playing a musical instrument and the fact that each one of those criteria might be performed at various levels of proficiency.  As you review and consider the criteria it becomes clear that it’s not a matter of playing or not playing, but at what level of proficiency and what are the expectations for each level? For more information on rubrics and performance assessments, please refer to the next module in the SLO series-Module 7 rubrics.  Additional rubric and performance assessment resources can be found on the DOE website.</a:t>
            </a:r>
            <a:endParaRPr lang="en-US" b="0" dirty="0"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FFC7D235-6C5A-4033-93D7-5577AD4BAABA}" type="slidenum">
              <a:rPr lang="en-US" smtClean="0"/>
              <a:pPr/>
              <a:t>106</a:t>
            </a:fld>
            <a:endParaRPr lang="en-US" smtClean="0"/>
          </a:p>
        </p:txBody>
      </p:sp>
      <p:sp>
        <p:nvSpPr>
          <p:cNvPr id="119811" name="Rectangle 2"/>
          <p:cNvSpPr>
            <a:spLocks noGrp="1" noRot="1" noChangeAspect="1" noChangeArrowheads="1" noTextEdit="1"/>
          </p:cNvSpPr>
          <p:nvPr>
            <p:ph type="sldImg"/>
          </p:nvPr>
        </p:nvSpPr>
        <p:spPr>
          <a:xfrm>
            <a:off x="1128713" y="673100"/>
            <a:ext cx="4592637" cy="3444875"/>
          </a:xfrm>
          <a:ln/>
        </p:spPr>
      </p:sp>
      <p:sp>
        <p:nvSpPr>
          <p:cNvPr id="119812" name="Rectangle 3"/>
          <p:cNvSpPr>
            <a:spLocks noGrp="1" noChangeArrowheads="1"/>
          </p:cNvSpPr>
          <p:nvPr>
            <p:ph type="body" idx="1"/>
          </p:nvPr>
        </p:nvSpPr>
        <p:spPr>
          <a:xfrm>
            <a:off x="894860" y="4344258"/>
            <a:ext cx="5058977" cy="4118076"/>
          </a:xfrm>
          <a:noFill/>
          <a:ln/>
        </p:spPr>
        <p:txBody>
          <a:bodyPr/>
          <a:lstStyle/>
          <a:p>
            <a:pPr marL="224051" indent="-224051">
              <a:lnSpc>
                <a:spcPct val="80000"/>
              </a:lnSpc>
            </a:pPr>
            <a:r>
              <a:rPr lang="en-US" sz="900" dirty="0" smtClean="0"/>
              <a:t>Depending on the age</a:t>
            </a:r>
            <a:r>
              <a:rPr lang="en-US" sz="900" baseline="0" dirty="0" smtClean="0"/>
              <a:t> of the students, personal communication and teacher observation are a frequently utilized assessment method.  Very young students who may not be writing yet are often assessed through personal communication and observation.  Early literacy and math skills assessments like oral counting are often used, and journals and logs with older students can be used to show growth over time, almost like a portfolio. Personal communication can be a very useful and appropriate assessment method, but careful records must be kept and organization and planning is key. </a:t>
            </a:r>
            <a:endParaRPr lang="en-US" sz="900" dirty="0" smtClean="0"/>
          </a:p>
          <a:p>
            <a:pPr marL="224051" indent="-224051">
              <a:lnSpc>
                <a:spcPct val="80000"/>
              </a:lnSpc>
            </a:pPr>
            <a:r>
              <a:rPr lang="en-US" sz="900" dirty="0" smtClean="0"/>
              <a:t>General </a:t>
            </a:r>
            <a:r>
              <a:rPr lang="en-US" sz="900" dirty="0"/>
              <a:t>guidelines:</a:t>
            </a:r>
          </a:p>
          <a:p>
            <a:pPr marL="224051" indent="-224051">
              <a:lnSpc>
                <a:spcPct val="80000"/>
              </a:lnSpc>
              <a:buFontTx/>
              <a:buAutoNum type="arabicParenR"/>
            </a:pPr>
            <a:r>
              <a:rPr lang="en-US" sz="900" dirty="0"/>
              <a:t>Teacher and student should share a common language. Common sense of the manner in which a culture share meaning through verbal and nonverbal cues..</a:t>
            </a:r>
          </a:p>
          <a:p>
            <a:pPr marL="224051" indent="-224051">
              <a:lnSpc>
                <a:spcPct val="80000"/>
              </a:lnSpc>
              <a:buFontTx/>
              <a:buAutoNum type="arabicParenR"/>
            </a:pPr>
            <a:r>
              <a:rPr lang="en-US" sz="900" dirty="0"/>
              <a:t>Shy or withdrawn students may not perform well. On the other hand, outgoing, confident personalities may “snow” the assessor.</a:t>
            </a:r>
          </a:p>
          <a:p>
            <a:pPr marL="224051" indent="-224051">
              <a:lnSpc>
                <a:spcPct val="80000"/>
              </a:lnSpc>
              <a:buFontTx/>
              <a:buAutoNum type="arabicParenR"/>
            </a:pPr>
            <a:r>
              <a:rPr lang="en-US" sz="900" dirty="0"/>
              <a:t>Students need to feel like they are in a safe learning environment.</a:t>
            </a:r>
          </a:p>
          <a:p>
            <a:pPr marL="224051" indent="-224051">
              <a:lnSpc>
                <a:spcPct val="80000"/>
              </a:lnSpc>
              <a:buFontTx/>
              <a:buAutoNum type="arabicParenR"/>
            </a:pPr>
            <a:r>
              <a:rPr lang="en-US" sz="900" dirty="0"/>
              <a:t>Students need to feel comfortable giving an honest answer.</a:t>
            </a:r>
          </a:p>
          <a:p>
            <a:pPr marL="224051" indent="-224051">
              <a:lnSpc>
                <a:spcPct val="80000"/>
              </a:lnSpc>
              <a:buFontTx/>
              <a:buAutoNum type="arabicParenR"/>
            </a:pPr>
            <a:r>
              <a:rPr lang="en-US" sz="900" dirty="0"/>
              <a:t>May not be a grade or score, must keep good records.</a:t>
            </a:r>
          </a:p>
          <a:p>
            <a:pPr marL="224051" indent="-224051">
              <a:lnSpc>
                <a:spcPct val="80000"/>
              </a:lnSpc>
              <a:buFontTx/>
              <a:buAutoNum type="arabicParenR"/>
            </a:pPr>
            <a:r>
              <a:rPr lang="en-US" sz="900" dirty="0"/>
              <a:t>Will it give you enough information?</a:t>
            </a:r>
          </a:p>
          <a:p>
            <a:pPr marL="224051" indent="-224051">
              <a:lnSpc>
                <a:spcPct val="80000"/>
              </a:lnSpc>
            </a:pPr>
            <a:endParaRPr lang="en-US" sz="900" b="1"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concludes our module on general SLO assessment guidance and assessment 101.  The next module will focus specifically on using rubrics</a:t>
            </a:r>
            <a:r>
              <a:rPr lang="en-US" baseline="0" dirty="0" smtClean="0"/>
              <a:t> as an assessment method. </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107</a:t>
            </a:fld>
            <a:endParaRPr lang="en-US"/>
          </a:p>
        </p:txBody>
      </p:sp>
    </p:spTree>
    <p:extLst>
      <p:ext uri="{BB962C8B-B14F-4D97-AF65-F5344CB8AC3E}">
        <p14:creationId xmlns:p14="http://schemas.microsoft.com/office/powerpoint/2010/main" val="39765492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short module will focus on best</a:t>
            </a:r>
            <a:r>
              <a:rPr lang="en-US" sz="1200" kern="1200" baseline="0" dirty="0" smtClean="0">
                <a:solidFill>
                  <a:schemeClr val="tx1"/>
                </a:solidFill>
                <a:effectLst/>
                <a:latin typeface="+mn-lt"/>
                <a:ea typeface="+mn-ea"/>
                <a:cs typeface="+mn-cs"/>
              </a:rPr>
              <a:t> practices and ideas in using rubrics as an assessment method.  Rubrics can vary greatly by topic, grade level, and expectations.  While there is no one perfect rubric that will fit all teachers’ and students’ needs, the following guidelines will assist you in developing a quality rubric or modifying an existing one to better suit your needs. </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108</a:t>
            </a:fld>
            <a:endParaRPr lang="en-US"/>
          </a:p>
        </p:txBody>
      </p:sp>
    </p:spTree>
    <p:extLst>
      <p:ext uri="{BB962C8B-B14F-4D97-AF65-F5344CB8AC3E}">
        <p14:creationId xmlns:p14="http://schemas.microsoft.com/office/powerpoint/2010/main" val="26392725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described</a:t>
            </a:r>
            <a:r>
              <a:rPr lang="en-US" baseline="0" dirty="0" smtClean="0"/>
              <a:t> in the previous module, assessing skills and products is often best done with a rubric.  It is not often that it is a matter of right or wrong or complete or incomplete, but rather at what level of proficiency were the various criteria of the skill or product demonstrated.  </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109</a:t>
            </a:fld>
            <a:endParaRPr lang="en-US"/>
          </a:p>
        </p:txBody>
      </p:sp>
    </p:spTree>
    <p:extLst>
      <p:ext uri="{BB962C8B-B14F-4D97-AF65-F5344CB8AC3E}">
        <p14:creationId xmlns:p14="http://schemas.microsoft.com/office/powerpoint/2010/main" val="411330199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above list of rubric do’s can really be simply reduced</a:t>
            </a:r>
            <a:r>
              <a:rPr lang="en-US" baseline="0" dirty="0" smtClean="0"/>
              <a:t> to the idea of expectations.  Rubrics are not meant to remove choice and creativity, but they are meant to provide enough guidance so that students understand the work to be done and what is clearly expected at each of the performance levels.  When asked about his or her score, a student should be able to clearly explain why s/he earned a 1, 2, 3, or 4 on a 4 point rubric.  If a student’s response is, “I have no idea how I got that score,’ then the rubric was not explicit and was not a valid and reliable assessment method.  </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110</a:t>
            </a:fld>
            <a:endParaRPr lang="en-US"/>
          </a:p>
        </p:txBody>
      </p:sp>
    </p:spTree>
    <p:extLst>
      <p:ext uri="{BB962C8B-B14F-4D97-AF65-F5344CB8AC3E}">
        <p14:creationId xmlns:p14="http://schemas.microsoft.com/office/powerpoint/2010/main" val="287771758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Rubrics</a:t>
            </a:r>
            <a:r>
              <a:rPr lang="en-US" baseline="0" dirty="0" smtClean="0"/>
              <a:t> are not meant to contain judgments or personal preferences.  If a teacher’s favorite color is red and a student prefers blue and uses quite a bit of it in their product, the color choice should not be a factor in the score.  </a:t>
            </a:r>
          </a:p>
          <a:p>
            <a:endParaRPr lang="en-US" baseline="0" dirty="0" smtClean="0"/>
          </a:p>
          <a:p>
            <a:r>
              <a:rPr lang="en-US" baseline="0" dirty="0" smtClean="0"/>
              <a:t>A rubric should not consist of checklists because then it is a checklist not a rubric.  A checklist implies completion, not level of proficiency or quality.  Providing students with checklists is helpful and can be a useful tool as part of an assessment, but not as the assessment itself.  For example, a teacher might provide a checklist of the required components for a research paper such as title page, abstract, chapters 1,2,3, reference page, appendices, etc.  This checklist will assist the students in putting together the research paper appropriately but will not assist the students in understanding expectations or levels of quality.</a:t>
            </a:r>
          </a:p>
          <a:p>
            <a:endParaRPr lang="en-US" baseline="0" dirty="0" smtClean="0"/>
          </a:p>
          <a:p>
            <a:r>
              <a:rPr lang="en-US" baseline="0" dirty="0" smtClean="0"/>
              <a:t>Finally, rubrics by their very nature imply that learning will continue.  By clearly describing levels of performance, students can always continue to grow into higher performance levels in the various criteria of a rubric. </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111</a:t>
            </a:fld>
            <a:endParaRPr lang="en-US"/>
          </a:p>
        </p:txBody>
      </p:sp>
    </p:spTree>
    <p:extLst>
      <p:ext uri="{BB962C8B-B14F-4D97-AF65-F5344CB8AC3E}">
        <p14:creationId xmlns:p14="http://schemas.microsoft.com/office/powerpoint/2010/main" val="77235566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steps above will assist in building a rubric.  Once the task and standards have been identified, the next step is</a:t>
            </a:r>
            <a:r>
              <a:rPr lang="en-US" baseline="0" dirty="0" smtClean="0"/>
              <a:t> to identify the criteria for the task.  What needs to be included and demonstrated?  Going back to the research paper example, there are many components to a research paper that can all be scored criteria.  A research paper must be organized, have a viable thesis supported by facts and reasoning, use appropriate sources to support main ideas, follow guidelines for appropriate use of English and writing rules, etc.  Each of those could be criteria as part of the rubric.  The next step is to decide on the number of performance levels, meaning is the rubric on a 4 point scale, 5 point scale, etc.  The final step is to develop descriptions for each performance level-what will the student demonstrate to earn a 1, 2, 3, 4 in each criteria?</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112</a:t>
            </a:fld>
            <a:endParaRPr lang="en-US"/>
          </a:p>
        </p:txBody>
      </p:sp>
    </p:spTree>
    <p:extLst>
      <p:ext uri="{BB962C8B-B14F-4D97-AF65-F5344CB8AC3E}">
        <p14:creationId xmlns:p14="http://schemas.microsoft.com/office/powerpoint/2010/main" val="116424204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Let’s work through the steps using an 8</a:t>
            </a:r>
            <a:r>
              <a:rPr lang="en-US" baseline="30000" dirty="0" smtClean="0"/>
              <a:t>th</a:t>
            </a:r>
            <a:r>
              <a:rPr lang="en-US" dirty="0" smtClean="0"/>
              <a:t> grade social studies example that focuses on Civics.  This</a:t>
            </a:r>
            <a:r>
              <a:rPr lang="en-US" baseline="0" dirty="0" smtClean="0"/>
              <a:t> is taken from the SD social studies standards adopted August 2015 by the SDBOE. Please note that there are other civics standards for 8</a:t>
            </a:r>
            <a:r>
              <a:rPr lang="en-US" baseline="30000" dirty="0" smtClean="0"/>
              <a:t>th</a:t>
            </a:r>
            <a:r>
              <a:rPr lang="en-US" baseline="0" dirty="0" smtClean="0"/>
              <a:t> grade social studies, and this example used to demonstrate rubric development focuses on Civics Indicator 4. </a:t>
            </a:r>
            <a:endParaRPr lang="en-US" dirty="0" smtClean="0"/>
          </a:p>
          <a:p>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113</a:t>
            </a:fld>
            <a:endParaRPr lang="en-US"/>
          </a:p>
        </p:txBody>
      </p:sp>
    </p:spTree>
    <p:extLst>
      <p:ext uri="{BB962C8B-B14F-4D97-AF65-F5344CB8AC3E}">
        <p14:creationId xmlns:p14="http://schemas.microsoft.com/office/powerpoint/2010/main" val="281303754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review the above indicator</a:t>
            </a:r>
            <a:r>
              <a:rPr lang="en-US" baseline="0" dirty="0" smtClean="0"/>
              <a:t> and standards, we must consider the type of knowledge that will be assessed in order to identify an appropriate assessment method. If students are to describe the election process and the electoral college, apply rights and responsibilities of citizens to their own lives and students, and to compare and contrast methods of civic involvement as indicated in the standards, demonstrating mastery will require much more than a multiple choice or fill in the blank assessment.  Students will need to use reasoning, application, and synthesis in order to make connections between rights and responsibilities of citizens and their lives as students and be able to identify, compare, and contrast methods of civic involvement.  Most likely the best assessment method will be extended written response or a short essay or other piece of writing.  With that In mind, a rubric is a good match for assessing this type of work.  </a:t>
            </a:r>
          </a:p>
          <a:p>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114</a:t>
            </a:fld>
            <a:endParaRPr lang="en-US"/>
          </a:p>
        </p:txBody>
      </p:sp>
    </p:spTree>
    <p:extLst>
      <p:ext uri="{BB962C8B-B14F-4D97-AF65-F5344CB8AC3E}">
        <p14:creationId xmlns:p14="http://schemas.microsoft.com/office/powerpoint/2010/main" val="2813037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Recommended Method to Determine the Student Growth Rating </a:t>
            </a:r>
            <a:endParaRPr lang="en-US" dirty="0" smtClean="0"/>
          </a:p>
          <a:p>
            <a:r>
              <a:rPr lang="en-US" sz="1200" kern="1200" dirty="0" smtClean="0">
                <a:solidFill>
                  <a:schemeClr val="tx1"/>
                </a:solidFill>
                <a:effectLst/>
                <a:latin typeface="+mn-lt"/>
                <a:ea typeface="+mn-ea"/>
                <a:cs typeface="+mn-cs"/>
              </a:rPr>
              <a:t>A teacher’s Student Growth Rating quantifies the impact a teacher has on student learning during the instructional period. Once SLOs have been established and student growth has been measured between two points in time, the teacher’s Student Growth Rating is assigned, based on SLO goal attainment. Performance relative to the student growth measure is classified into one of three performance categories: Low Growth, Expected Growth, or High Growth.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key to calculating student growth rating is to remember that it is based the percentage of the goal attained, not that the goal was attained or not. This method is used when teachers write an SLO goal using percentages and most often when a class mastery goal is used.  It is realistic to expect that students grow each year, and it is also realistic to expect students to grow at different rates and to keep that in mind when setting SLO goals.  For more information about writing differentiated SLOs that address different rates of growth, refer to the SLO online modules and resources on the DOE website.  As you review the chart, let’s focus on the Expected Growth performance category.  A teacher does not earn an expected growth rating by setting his/her SLO goal at 65%- 85% or by his/her students scoring between a 65% and 85% on a test.  A teacher earns Expected Growth if she/he reaches between 65%-85% of his/her original SLO goal developed after pre-assessing.  Student growth rating is not an ‘all or nothing’ situation.  It is not a case of meeting or not meeting the growth goal, but how much of the goal did a teacher meet. </a:t>
            </a:r>
          </a:p>
          <a:p>
            <a:endParaRPr lang="en-US" dirty="0" smtClean="0"/>
          </a:p>
        </p:txBody>
      </p:sp>
      <p:sp>
        <p:nvSpPr>
          <p:cNvPr id="4" name="Slide Number Placeholder 3"/>
          <p:cNvSpPr>
            <a:spLocks noGrp="1"/>
          </p:cNvSpPr>
          <p:nvPr>
            <p:ph type="sldNum" sz="quarter" idx="10"/>
          </p:nvPr>
        </p:nvSpPr>
        <p:spPr/>
        <p:txBody>
          <a:bodyPr/>
          <a:lstStyle/>
          <a:p>
            <a:fld id="{404C16E0-36CA-C645-AF3E-57BFB0A8910E}" type="slidenum">
              <a:rPr lang="en-US" smtClean="0"/>
              <a:t>11</a:t>
            </a:fld>
            <a:endParaRPr lang="en-US"/>
          </a:p>
        </p:txBody>
      </p:sp>
    </p:spTree>
    <p:extLst>
      <p:ext uri="{BB962C8B-B14F-4D97-AF65-F5344CB8AC3E}">
        <p14:creationId xmlns:p14="http://schemas.microsoft.com/office/powerpoint/2010/main" val="218506728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both steps 2 and 3.  The</a:t>
            </a:r>
            <a:r>
              <a:rPr lang="en-US" baseline="0" dirty="0" smtClean="0"/>
              <a:t> teacher</a:t>
            </a:r>
            <a:r>
              <a:rPr lang="en-US" dirty="0" smtClean="0"/>
              <a:t> used the standards under</a:t>
            </a:r>
            <a:r>
              <a:rPr lang="en-US" baseline="0" dirty="0" smtClean="0"/>
              <a:t> this Civics indicator as the criteria that are listed down the left side of the page and decided on 4 performance levels, with 4 being the highest and zero being the lowest.  </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115</a:t>
            </a:fld>
            <a:endParaRPr lang="en-US"/>
          </a:p>
        </p:txBody>
      </p:sp>
    </p:spTree>
    <p:extLst>
      <p:ext uri="{BB962C8B-B14F-4D97-AF65-F5344CB8AC3E}">
        <p14:creationId xmlns:p14="http://schemas.microsoft.com/office/powerpoint/2010/main" val="153842259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examples</a:t>
            </a:r>
            <a:r>
              <a:rPr lang="en-US" baseline="0" dirty="0" smtClean="0"/>
              <a:t> of performance levels and expectations for student responses for the criteria of comparing and contrasting examples of civic involvement.  By using specific language, the teacher is able to communicate expectations and give students the opportunity to demonstrate their knowledge and level of mastery of this content.  Students who have access to the rubric will not ask, “What am I supposed to write for this?”  It has been clearly defined and also allows students to bring in their own outside knowledge, examples, and creativity that will make the learning more meaningful to them.  </a:t>
            </a:r>
          </a:p>
          <a:p>
            <a:endParaRPr lang="en-US" baseline="0" dirty="0" smtClean="0"/>
          </a:p>
          <a:p>
            <a:r>
              <a:rPr lang="en-US" baseline="0" dirty="0" smtClean="0"/>
              <a:t>Let’s look further into developing descriptions for each performance level on the next slide. </a:t>
            </a:r>
          </a:p>
        </p:txBody>
      </p:sp>
      <p:sp>
        <p:nvSpPr>
          <p:cNvPr id="4" name="Slide Number Placeholder 3"/>
          <p:cNvSpPr>
            <a:spLocks noGrp="1"/>
          </p:cNvSpPr>
          <p:nvPr>
            <p:ph type="sldNum" sz="quarter" idx="10"/>
          </p:nvPr>
        </p:nvSpPr>
        <p:spPr/>
        <p:txBody>
          <a:bodyPr/>
          <a:lstStyle/>
          <a:p>
            <a:fld id="{7C37E160-F64C-4846-8236-CD7CA62F116B}" type="slidenum">
              <a:rPr lang="en-US" smtClean="0"/>
              <a:t>116</a:t>
            </a:fld>
            <a:endParaRPr lang="en-US"/>
          </a:p>
        </p:txBody>
      </p:sp>
    </p:spTree>
    <p:extLst>
      <p:ext uri="{BB962C8B-B14F-4D97-AF65-F5344CB8AC3E}">
        <p14:creationId xmlns:p14="http://schemas.microsoft.com/office/powerpoint/2010/main" val="73566347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 is especially important to note that the standard does not simply require students to give examples of civic involvement, but to also compare and contrast.  With that in mind, the teacher set out to develop descriptions for performance levels. </a:t>
            </a:r>
          </a:p>
          <a:p>
            <a:endParaRPr lang="en-US" baseline="0" dirty="0" smtClean="0"/>
          </a:p>
          <a:p>
            <a:r>
              <a:rPr lang="en-US" baseline="0" dirty="0" smtClean="0"/>
              <a:t>It stands to reason that zero points would be awarded for no response.  Not all rubrics include a zero column, but it is up to each rubric developer to decide if that  level is needed.</a:t>
            </a:r>
          </a:p>
          <a:p>
            <a:endParaRPr lang="en-US" baseline="0" dirty="0" smtClean="0"/>
          </a:p>
          <a:p>
            <a:r>
              <a:rPr lang="en-US" baseline="0" dirty="0" smtClean="0"/>
              <a:t>Now let’s look at the highest level possible, which is level 3.  It is often easiest to develop the description for the highest level of performance first and work backwards.  The teacher asked herself, “what would a perfect answer look like?”  Since the standard requires comparing and contrasting, the teacher decided that implied at least 2 examples or 2 sentences and keeping in mind that the other standards under this indicator required students to compare rights of citizens to their own lives, the teacher wanted to continue with that by requiring the students to give examples of civic involvement for both individuals over 18 and individuals under 18 since 8</a:t>
            </a:r>
            <a:r>
              <a:rPr lang="en-US" baseline="30000" dirty="0" smtClean="0"/>
              <a:t>th</a:t>
            </a:r>
            <a:r>
              <a:rPr lang="en-US" baseline="0" dirty="0" smtClean="0"/>
              <a:t> grade students are most likely under 18.  The teacher also felt that having students give 3 examples would give them some content to work with in order to compare and contrast the examples as required by the standard.  Finally, the teacher required students to write 3 complete sentences to complete the comparing and contrasting required by the standard.</a:t>
            </a:r>
          </a:p>
          <a:p>
            <a:endParaRPr lang="en-US" baseline="0" dirty="0" smtClean="0"/>
          </a:p>
          <a:p>
            <a:r>
              <a:rPr lang="en-US" baseline="0" dirty="0" smtClean="0"/>
              <a:t>Level 2 requires the same type of response but reduces the number of examples and sentences. </a:t>
            </a:r>
          </a:p>
          <a:p>
            <a:endParaRPr lang="en-US" baseline="0" dirty="0" smtClean="0"/>
          </a:p>
          <a:p>
            <a:r>
              <a:rPr lang="en-US" baseline="0" dirty="0" smtClean="0"/>
              <a:t>Level 1 responses only get at one part of the standard, which is examples of civic involvement, but does not include comparing and contrasting.  </a:t>
            </a:r>
          </a:p>
          <a:p>
            <a:endParaRPr lang="en-US" baseline="0" dirty="0" smtClean="0"/>
          </a:p>
          <a:p>
            <a:r>
              <a:rPr lang="en-US" baseline="0" dirty="0" smtClean="0"/>
              <a:t>Reminder:  This is to serve only as an example for working through the steps of rubric development.  Teachers may select a variety of methods to teach and assess this particular standard. </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117</a:t>
            </a:fld>
            <a:endParaRPr lang="en-US"/>
          </a:p>
        </p:txBody>
      </p:sp>
    </p:spTree>
    <p:extLst>
      <p:ext uri="{BB962C8B-B14F-4D97-AF65-F5344CB8AC3E}">
        <p14:creationId xmlns:p14="http://schemas.microsoft.com/office/powerpoint/2010/main" val="73566347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some general tips for developing rubrics.  For more information about rubrics, go to the DOE website for additional resources.</a:t>
            </a:r>
          </a:p>
          <a:p>
            <a:endParaRPr lang="en-US" baseline="0" dirty="0" smtClean="0"/>
          </a:p>
          <a:p>
            <a:pPr marL="228600" indent="-228600">
              <a:buAutoNum type="arabicPeriod"/>
            </a:pPr>
            <a:r>
              <a:rPr lang="en-US" baseline="0" dirty="0" smtClean="0"/>
              <a:t>Use common language in developing a rubric.  Do not use words that students don’t understand or that do not fully describe the required quality.  Consider the word good to describe quality.  A teacher could direct their students to write a good summary of a novel and receive 30 different interpretations of what good means to 30 different students.</a:t>
            </a:r>
          </a:p>
          <a:p>
            <a:pPr marL="228600" indent="-228600">
              <a:buAutoNum type="arabicPeriod"/>
            </a:pPr>
            <a:r>
              <a:rPr lang="en-US" baseline="0" dirty="0" smtClean="0"/>
              <a:t>Defining distinguishable levels of success means the language and examples must clearly delineate between what is expected in each criteria and how each level is achieved.  If a rubric is based on a 0-1-2-3scale with 4 being the best, what distinguishes a 4 from a 3, a 3 from a 2, and so on?</a:t>
            </a:r>
          </a:p>
          <a:p>
            <a:pPr marL="228600" indent="-228600">
              <a:buAutoNum type="arabicPeriod"/>
            </a:pPr>
            <a:r>
              <a:rPr lang="en-US" baseline="0" dirty="0" smtClean="0"/>
              <a:t>The criteria of the rubric must focus on content, and align with standards and often the actual content standards will provide guidance in developing a rubric.  </a:t>
            </a:r>
          </a:p>
          <a:p>
            <a:pPr marL="228600" indent="-228600">
              <a:buAutoNum type="arabicPeriod"/>
            </a:pPr>
            <a:r>
              <a:rPr lang="en-US" baseline="0" dirty="0" smtClean="0"/>
              <a:t>Fudge words also invite confusion on what is expected and at what level of quality.  Again an adequate summary of a novel might mean 2-3 sentences while another instructor might expect a college level analysis.</a:t>
            </a:r>
            <a:endParaRPr lang="en-US" dirty="0"/>
          </a:p>
        </p:txBody>
      </p:sp>
      <p:sp>
        <p:nvSpPr>
          <p:cNvPr id="4" name="Slide Number Placeholder 3"/>
          <p:cNvSpPr>
            <a:spLocks noGrp="1"/>
          </p:cNvSpPr>
          <p:nvPr>
            <p:ph type="sldNum" sz="quarter" idx="10"/>
          </p:nvPr>
        </p:nvSpPr>
        <p:spPr/>
        <p:txBody>
          <a:bodyPr/>
          <a:lstStyle/>
          <a:p>
            <a:fld id="{C6C00FD1-742C-E84E-9C38-CC056172E00A}" type="slidenum">
              <a:rPr lang="en-US" smtClean="0"/>
              <a:pPr/>
              <a:t>118</a:t>
            </a:fld>
            <a:endParaRPr lang="en-US"/>
          </a:p>
        </p:txBody>
      </p:sp>
    </p:spTree>
    <p:extLst>
      <p:ext uri="{BB962C8B-B14F-4D97-AF65-F5344CB8AC3E}">
        <p14:creationId xmlns:p14="http://schemas.microsoft.com/office/powerpoint/2010/main" val="342701797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SD Performance</a:t>
            </a:r>
            <a:r>
              <a:rPr lang="en-US" baseline="0" dirty="0" smtClean="0"/>
              <a:t>-Based Assessment checklist is available on the DOE website.  It is meant to be used as a guide when developing a rubric and can also be used to assess the quality of a rubric or for peers or evaluators to provide feedback to each other during and after the task of rubric development.  This concludes our SLO series module on Rubrics. </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119</a:t>
            </a:fld>
            <a:endParaRPr lang="en-US"/>
          </a:p>
        </p:txBody>
      </p:sp>
    </p:spTree>
    <p:extLst>
      <p:ext uri="{BB962C8B-B14F-4D97-AF65-F5344CB8AC3E}">
        <p14:creationId xmlns:p14="http://schemas.microsoft.com/office/powerpoint/2010/main" val="353996237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Now that you have  priority content/standards in mind and are considering  an assessment method, let’s discuss assessment quality. These are important considerations when developing, selecting, or modifying an assessment to measure</a:t>
            </a:r>
            <a:r>
              <a:rPr lang="en-US" sz="1200" baseline="0" dirty="0" smtClean="0"/>
              <a:t> student growth.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120</a:t>
            </a:fld>
            <a:endParaRPr lang="en-US"/>
          </a:p>
        </p:txBody>
      </p:sp>
    </p:spTree>
    <p:extLst>
      <p:ext uri="{BB962C8B-B14F-4D97-AF65-F5344CB8AC3E}">
        <p14:creationId xmlns:p14="http://schemas.microsoft.com/office/powerpoint/2010/main" val="26392725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this module on assessment quality,</a:t>
            </a:r>
            <a:r>
              <a:rPr lang="en-US" baseline="0" dirty="0" smtClean="0"/>
              <a:t> we will consider the themes of assessment quality and also refer to the SD Assessment Quality Checklist which can be found on the DOE website. </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121</a:t>
            </a:fld>
            <a:endParaRPr lang="en-US"/>
          </a:p>
        </p:txBody>
      </p:sp>
    </p:spTree>
    <p:extLst>
      <p:ext uri="{BB962C8B-B14F-4D97-AF65-F5344CB8AC3E}">
        <p14:creationId xmlns:p14="http://schemas.microsoft.com/office/powerpoint/2010/main" val="8101333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aligning an assessment to standards and instruction may seem overtly</a:t>
            </a:r>
            <a:r>
              <a:rPr lang="en-US" baseline="0" dirty="0" smtClean="0"/>
              <a:t> obvious, alignment factors can be missed and impact the amount of measurable student growth.  You might think back to your years as a student and recall assessments that left you frustrated because they included items not taught or discussed or perhaps little discussed items made of an especially large portion of the assessment.  </a:t>
            </a:r>
          </a:p>
          <a:p>
            <a:endParaRPr lang="en-US" baseline="0" dirty="0" smtClean="0"/>
          </a:p>
          <a:p>
            <a:r>
              <a:rPr lang="en-US" baseline="0" dirty="0" smtClean="0"/>
              <a:t>Consider the distribution of teaching time.  If a high school literature course focuses on the work on one author and is equally divided between the author’s poetry and novels, it stands to reason that the assessment should also be equally divided between poetry and novels.  </a:t>
            </a:r>
          </a:p>
          <a:p>
            <a:endParaRPr lang="en-US" baseline="0" dirty="0" smtClean="0"/>
          </a:p>
          <a:p>
            <a:r>
              <a:rPr lang="en-US" baseline="0" dirty="0" smtClean="0"/>
              <a:t>The cognitive demand could be referred to as the Depth of Knowledge or Webb level required of the standards taught during the course.  If much of the work requires simple recall of factual knowledge as defined by the standards, then the assessment should also require recall of factual knowledge rather than synthesis or analysis.  The intent is that the standards are taught and assessed in a similar manner.</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122</a:t>
            </a:fld>
            <a:endParaRPr lang="en-US"/>
          </a:p>
        </p:txBody>
      </p:sp>
    </p:spTree>
    <p:extLst>
      <p:ext uri="{BB962C8B-B14F-4D97-AF65-F5344CB8AC3E}">
        <p14:creationId xmlns:p14="http://schemas.microsoft.com/office/powerpoint/2010/main" val="10119268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a:t>
            </a:r>
            <a:r>
              <a:rPr lang="en-US" baseline="0" dirty="0" smtClean="0"/>
              <a:t>the </a:t>
            </a:r>
            <a:r>
              <a:rPr lang="en-US" baseline="0" dirty="0" smtClean="0"/>
              <a:t>scenario].</a:t>
            </a:r>
            <a:endParaRPr lang="en-US" dirty="0"/>
          </a:p>
        </p:txBody>
      </p:sp>
      <p:sp>
        <p:nvSpPr>
          <p:cNvPr id="4" name="Slide Number Placeholder 3"/>
          <p:cNvSpPr>
            <a:spLocks noGrp="1"/>
          </p:cNvSpPr>
          <p:nvPr>
            <p:ph type="sldNum" sz="quarter" idx="10"/>
          </p:nvPr>
        </p:nvSpPr>
        <p:spPr/>
        <p:txBody>
          <a:bodyPr/>
          <a:lstStyle/>
          <a:p>
            <a:fld id="{C6C00FD1-742C-E84E-9C38-CC056172E00A}" type="slidenum">
              <a:rPr lang="en-US" smtClean="0"/>
              <a:pPr/>
              <a:t>123</a:t>
            </a:fld>
            <a:endParaRPr lang="en-US"/>
          </a:p>
        </p:txBody>
      </p:sp>
    </p:spTree>
    <p:extLst>
      <p:ext uri="{BB962C8B-B14F-4D97-AF65-F5344CB8AC3E}">
        <p14:creationId xmlns:p14="http://schemas.microsoft.com/office/powerpoint/2010/main" val="68468428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Remembering the key details</a:t>
            </a:r>
            <a:r>
              <a:rPr lang="en-US" baseline="0" dirty="0" smtClean="0"/>
              <a:t> of alignment, let’s review Mr. Hinton’s assessment and how it aligns to course content and expectations.  Mr. Hinton could certainly modify this assessment or include parts of it, but the available assessment does not align to his course.  If Mr. Hinton’s SLO is to measure growth of students on the mastery of content in this course, the assessment as it stands is not measuring his SLO and will not accurately depict his students’ growth. </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124</a:t>
            </a:fld>
            <a:endParaRPr lang="en-US"/>
          </a:p>
        </p:txBody>
      </p:sp>
    </p:spTree>
    <p:extLst>
      <p:ext uri="{BB962C8B-B14F-4D97-AF65-F5344CB8AC3E}">
        <p14:creationId xmlns:p14="http://schemas.microsoft.com/office/powerpoint/2010/main" val="1634208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simple example demonstrates how to calculate a growth rating based on a class mastery SLO growth goal that 90% of a 20 student class will master the identified learning content.</a:t>
            </a:r>
            <a:endParaRPr lang="en-US" dirty="0" smtClean="0"/>
          </a:p>
        </p:txBody>
      </p:sp>
      <p:sp>
        <p:nvSpPr>
          <p:cNvPr id="4" name="Slide Number Placeholder 3"/>
          <p:cNvSpPr>
            <a:spLocks noGrp="1"/>
          </p:cNvSpPr>
          <p:nvPr>
            <p:ph type="sldNum" sz="quarter" idx="10"/>
          </p:nvPr>
        </p:nvSpPr>
        <p:spPr/>
        <p:txBody>
          <a:bodyPr/>
          <a:lstStyle/>
          <a:p>
            <a:fld id="{404C16E0-36CA-C645-AF3E-57BFB0A8910E}" type="slidenum">
              <a:rPr lang="en-US" smtClean="0"/>
              <a:t>12</a:t>
            </a:fld>
            <a:endParaRPr lang="en-US"/>
          </a:p>
        </p:txBody>
      </p:sp>
    </p:spTree>
    <p:extLst>
      <p:ext uri="{BB962C8B-B14F-4D97-AF65-F5344CB8AC3E}">
        <p14:creationId xmlns:p14="http://schemas.microsoft.com/office/powerpoint/2010/main" val="403407486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Stretch may be the most important</a:t>
            </a:r>
            <a:r>
              <a:rPr lang="en-US" baseline="0" dirty="0" smtClean="0"/>
              <a:t> component of an assessment selected for the purpose of SLOs.  Regardless of SLOs, the purpose of education is for all students to grow during the course of a year, whether they are the highest or lowest performing students. At times, it can be easier for lower students to show incremental growth because they have the most room in which to move, but we need to give equal attention to our higher performing students as well.  If the highest performing students are not challenged and simply stagnant at their current level for the year, that is an entire year of lost growth for those students.  </a:t>
            </a:r>
          </a:p>
          <a:p>
            <a:endParaRPr lang="en-US" baseline="0" dirty="0" smtClean="0"/>
          </a:p>
          <a:p>
            <a:r>
              <a:rPr lang="en-US" baseline="0" dirty="0" smtClean="0"/>
              <a:t>Including stretch on assessment will also facilitate the development of accurate and valid SLO growth goals.  Pre-assessment data needs to provide adequate information in order to develop goals and realistically consider how much each student or group of students can grow.  </a:t>
            </a:r>
          </a:p>
          <a:p>
            <a:endParaRPr lang="en-US" baseline="0" dirty="0" smtClean="0"/>
          </a:p>
          <a:p>
            <a:r>
              <a:rPr lang="en-US" baseline="0" dirty="0" smtClean="0"/>
              <a:t>Often teachers have expressed concerns about giving an assessment where students will most likely get all the answers incorrect.  Teachers feel this may undermine a student’s confidence and can also be considered a waste of time.  Clearly if a teacher hasn’t taught the new content yet, it is likely that not many students will perform well on a test that only includes new content. </a:t>
            </a:r>
          </a:p>
          <a:p>
            <a:endParaRPr lang="en-US" baseline="0" dirty="0" smtClean="0"/>
          </a:p>
          <a:p>
            <a:r>
              <a:rPr lang="en-US" baseline="0" dirty="0" smtClean="0"/>
              <a:t>Including stretch on assessment will also eliminate the possibility of gathering useless data, wasting valuable teacher and student time,  and promote the analysis of students’ prior knowledge of the new content and its precursors. </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125</a:t>
            </a:fld>
            <a:endParaRPr lang="en-US"/>
          </a:p>
        </p:txBody>
      </p:sp>
    </p:spTree>
    <p:extLst>
      <p:ext uri="{BB962C8B-B14F-4D97-AF65-F5344CB8AC3E}">
        <p14:creationId xmlns:p14="http://schemas.microsoft.com/office/powerpoint/2010/main" val="160978914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use this 4</a:t>
            </a:r>
            <a:r>
              <a:rPr lang="en-US" baseline="30000" dirty="0" smtClean="0"/>
              <a:t>th</a:t>
            </a:r>
            <a:r>
              <a:rPr lang="en-US" dirty="0" smtClean="0"/>
              <a:t> grade Operations and Algebraic Thinking CCSS as an example for including Stretch in</a:t>
            </a:r>
            <a:r>
              <a:rPr lang="en-US" baseline="0" dirty="0" smtClean="0"/>
              <a:t> an assessment that will reach students at all performance levels and will allow a teacher to collect pre-assessment data that will facilitate the development of quality SLO growth goals.  This Disaggregated Standards template can be found at sdccteachers.k12.sd.us on the DOE website. </a:t>
            </a:r>
          </a:p>
          <a:p>
            <a:r>
              <a:rPr lang="en-US" baseline="0" dirty="0" smtClean="0"/>
              <a:t> </a:t>
            </a:r>
          </a:p>
          <a:p>
            <a:r>
              <a:rPr lang="en-US" baseline="0" dirty="0" smtClean="0"/>
              <a:t>While a 4th grade math teacher would develop a 4</a:t>
            </a:r>
            <a:r>
              <a:rPr lang="en-US" baseline="30000" dirty="0" smtClean="0"/>
              <a:t>th</a:t>
            </a:r>
            <a:r>
              <a:rPr lang="en-US" baseline="0" dirty="0" smtClean="0"/>
              <a:t> grade math SLO on more than this one Operations and Algebraic Thinking standard, we will use this one standard as our simple example of stretch. </a:t>
            </a:r>
          </a:p>
          <a:p>
            <a:r>
              <a:rPr lang="en-US" baseline="0" dirty="0" smtClean="0"/>
              <a:t>Teacher A wants to develop an assessment based on this particular standard and wants to include stretch in order to gather good data about his students’ strengths and weaknesses with this standard and to be able to write realistic growth goals for his SLO.  Teacher A reviews what students are expected to master in 4</a:t>
            </a:r>
            <a:r>
              <a:rPr lang="en-US" baseline="30000" dirty="0" smtClean="0"/>
              <a:t>th</a:t>
            </a:r>
            <a:r>
              <a:rPr lang="en-US" baseline="0" dirty="0" smtClean="0"/>
              <a:t> grade and also what they should have mastered in third grade and what they will be learning about this standard in 5</a:t>
            </a:r>
            <a:r>
              <a:rPr lang="en-US" baseline="30000" dirty="0" smtClean="0"/>
              <a:t>th</a:t>
            </a:r>
            <a:r>
              <a:rPr lang="en-US" baseline="0" dirty="0" smtClean="0"/>
              <a:t> grade.  </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126</a:t>
            </a:fld>
            <a:endParaRPr lang="en-US"/>
          </a:p>
        </p:txBody>
      </p:sp>
    </p:spTree>
    <p:extLst>
      <p:ext uri="{BB962C8B-B14F-4D97-AF65-F5344CB8AC3E}">
        <p14:creationId xmlns:p14="http://schemas.microsoft.com/office/powerpoint/2010/main" val="290851032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A decides that the assessment should be</a:t>
            </a:r>
            <a:r>
              <a:rPr lang="en-US" baseline="0" dirty="0" smtClean="0"/>
              <a:t> about 20 questions in order to give students multiple opportunities to demonstrate their knowledge of this content.  Because students are adding, subtracting, multiplying, and dividing multistep problems with missing digits, Teacher A wants to make sure the students complete each operation more than once in order to gather evidence about their baseline knowledge and skill of this standard.  </a:t>
            </a:r>
          </a:p>
          <a:p>
            <a:endParaRPr lang="en-US" baseline="0" dirty="0" smtClean="0"/>
          </a:p>
          <a:p>
            <a:r>
              <a:rPr lang="en-US" baseline="0" dirty="0" smtClean="0"/>
              <a:t>Teacher A decides that 14 of the 20 questions should focus only on the 4</a:t>
            </a:r>
            <a:r>
              <a:rPr lang="en-US" baseline="30000" dirty="0" smtClean="0"/>
              <a:t>th</a:t>
            </a:r>
            <a:r>
              <a:rPr lang="en-US" baseline="0" dirty="0" smtClean="0"/>
              <a:t> grade standard.  4 questions will be based on what the students should have mastered in third grade, and 2 questions will come from the 5</a:t>
            </a:r>
            <a:r>
              <a:rPr lang="en-US" baseline="30000" dirty="0" smtClean="0"/>
              <a:t>th</a:t>
            </a:r>
            <a:r>
              <a:rPr lang="en-US" baseline="0" dirty="0" smtClean="0"/>
              <a:t> grade correlating standard.  </a:t>
            </a:r>
          </a:p>
          <a:p>
            <a:r>
              <a:rPr lang="en-US" baseline="0" dirty="0" smtClean="0"/>
              <a:t>Dividing the total number of questions among the pre requisite skills and the correlating skills for the following year allows teacher A to analyze the data and use the data to drive both instruction and the development of an SLO growth goal.  Consider how very different instruction and SLO goals would be if after giving the assessment teacher A discovered that all the students were able to do both the 3</a:t>
            </a:r>
            <a:r>
              <a:rPr lang="en-US" baseline="30000" dirty="0" smtClean="0"/>
              <a:t>rd</a:t>
            </a:r>
            <a:r>
              <a:rPr lang="en-US" baseline="0" dirty="0" smtClean="0"/>
              <a:t> and 4</a:t>
            </a:r>
            <a:r>
              <a:rPr lang="en-US" baseline="30000" dirty="0" smtClean="0"/>
              <a:t>th</a:t>
            </a:r>
            <a:r>
              <a:rPr lang="en-US" baseline="0" dirty="0" smtClean="0"/>
              <a:t> grade work and attempted to complete the 5</a:t>
            </a:r>
            <a:r>
              <a:rPr lang="en-US" baseline="30000" dirty="0" smtClean="0"/>
              <a:t>th</a:t>
            </a:r>
            <a:r>
              <a:rPr lang="en-US" baseline="0" dirty="0" smtClean="0"/>
              <a:t> grade work than if teacher A gave the assessment and discovered that none of the students could complete any of the work, or if all the students successfully completed the 3</a:t>
            </a:r>
            <a:r>
              <a:rPr lang="en-US" baseline="30000" dirty="0" smtClean="0"/>
              <a:t>rd</a:t>
            </a:r>
            <a:r>
              <a:rPr lang="en-US" baseline="0" dirty="0" smtClean="0"/>
              <a:t> grade level skills and attempted the 4</a:t>
            </a:r>
            <a:r>
              <a:rPr lang="en-US" baseline="30000" dirty="0" smtClean="0"/>
              <a:t>th</a:t>
            </a:r>
            <a:r>
              <a:rPr lang="en-US" baseline="0" dirty="0" smtClean="0"/>
              <a:t> grade level work.  All of these would certainly drive very different outcomes. </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127</a:t>
            </a:fld>
            <a:endParaRPr lang="en-US"/>
          </a:p>
        </p:txBody>
      </p:sp>
    </p:spTree>
    <p:extLst>
      <p:ext uri="{BB962C8B-B14F-4D97-AF65-F5344CB8AC3E}">
        <p14:creationId xmlns:p14="http://schemas.microsoft.com/office/powerpoint/2010/main" val="290851032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scenario].  </a:t>
            </a:r>
            <a:r>
              <a:rPr lang="en-US" baseline="0" dirty="0" smtClean="0"/>
              <a:t>This example is most likely appropriate in that it will stretch to address the various levels of Ms. Simpson’s class.  </a:t>
            </a:r>
            <a:endParaRPr lang="en-US" dirty="0"/>
          </a:p>
        </p:txBody>
      </p:sp>
      <p:sp>
        <p:nvSpPr>
          <p:cNvPr id="4" name="Slide Number Placeholder 3"/>
          <p:cNvSpPr>
            <a:spLocks noGrp="1"/>
          </p:cNvSpPr>
          <p:nvPr>
            <p:ph type="sldNum" sz="quarter" idx="10"/>
          </p:nvPr>
        </p:nvSpPr>
        <p:spPr/>
        <p:txBody>
          <a:bodyPr/>
          <a:lstStyle/>
          <a:p>
            <a:fld id="{C6C00FD1-742C-E84E-9C38-CC056172E00A}" type="slidenum">
              <a:rPr lang="en-US" smtClean="0"/>
              <a:pPr/>
              <a:t>128</a:t>
            </a:fld>
            <a:endParaRPr lang="en-US"/>
          </a:p>
        </p:txBody>
      </p:sp>
    </p:spTree>
    <p:extLst>
      <p:ext uri="{BB962C8B-B14F-4D97-AF65-F5344CB8AC3E}">
        <p14:creationId xmlns:p14="http://schemas.microsoft.com/office/powerpoint/2010/main" val="121294680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Validity and reliability are often measured through consistency, meaning can</a:t>
            </a:r>
            <a:r>
              <a:rPr lang="en-US" baseline="0" dirty="0" smtClean="0"/>
              <a:t> we give this same assessment over and over and still end up with similar results?  Commercially created and purchased assessments go through numerous research studies and tests to check their validity and reliability.  Consider the testing that medications must go through before they can be sold to the public.  No company wants individuals to be harmed with the medication and of course, both the company and the public want the medication to work and work for its intended purpose. Assessments are no different; they should accurately measure what they say is being measured and produce consistent results. </a:t>
            </a:r>
            <a:r>
              <a:rPr lang="en-US" dirty="0" smtClean="0"/>
              <a:t>Teacher-created assessments</a:t>
            </a:r>
            <a:r>
              <a:rPr lang="en-US" baseline="0" dirty="0" smtClean="0"/>
              <a:t> can be excellent tools for measuring student growth, but generally teacher-created assessments don’t go through the same research and testing measures that a commercial assessment goes through.  This is not to say teacher-created assessments should not be used, but rather to clarify that careful considerations for validity and reliability must be addressed when teachers create assessments to use in the classroom. </a:t>
            </a:r>
            <a:endParaRPr lang="en-US" dirty="0"/>
          </a:p>
        </p:txBody>
      </p:sp>
      <p:sp>
        <p:nvSpPr>
          <p:cNvPr id="4" name="Slide Number Placeholder 3"/>
          <p:cNvSpPr>
            <a:spLocks noGrp="1"/>
          </p:cNvSpPr>
          <p:nvPr>
            <p:ph type="sldNum" sz="quarter" idx="10"/>
          </p:nvPr>
        </p:nvSpPr>
        <p:spPr/>
        <p:txBody>
          <a:bodyPr/>
          <a:lstStyle/>
          <a:p>
            <a:fld id="{C6C00FD1-742C-E84E-9C38-CC056172E00A}" type="slidenum">
              <a:rPr lang="en-US" smtClean="0"/>
              <a:pPr/>
              <a:t>129</a:t>
            </a:fld>
            <a:endParaRPr lang="en-US"/>
          </a:p>
        </p:txBody>
      </p:sp>
    </p:spTree>
    <p:extLst>
      <p:ext uri="{BB962C8B-B14F-4D97-AF65-F5344CB8AC3E}">
        <p14:creationId xmlns:p14="http://schemas.microsoft.com/office/powerpoint/2010/main" val="117135375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a:t>
            </a:r>
            <a:r>
              <a:rPr lang="en-US" baseline="0" dirty="0" smtClean="0"/>
              <a:t>the </a:t>
            </a:r>
            <a:r>
              <a:rPr lang="en-US" baseline="0" dirty="0" smtClean="0"/>
              <a:t>scenario].  </a:t>
            </a:r>
            <a:r>
              <a:rPr lang="en-US" baseline="0" dirty="0" smtClean="0"/>
              <a:t>In this scenario, the teachers are working together to create an assessment, which allows more sets of eyes to review a teacher-created assessment for reliability and validity.  The teachers also develop a common set of directions and testing conditions and practice using the rubric to ensure consistency.  These band teachers are working diligently to ensure validity and reliability in their teacher-created assessment. </a:t>
            </a:r>
            <a:endParaRPr lang="en-US" dirty="0"/>
          </a:p>
        </p:txBody>
      </p:sp>
      <p:sp>
        <p:nvSpPr>
          <p:cNvPr id="4" name="Slide Number Placeholder 3"/>
          <p:cNvSpPr>
            <a:spLocks noGrp="1"/>
          </p:cNvSpPr>
          <p:nvPr>
            <p:ph type="sldNum" sz="quarter" idx="10"/>
          </p:nvPr>
        </p:nvSpPr>
        <p:spPr/>
        <p:txBody>
          <a:bodyPr/>
          <a:lstStyle/>
          <a:p>
            <a:fld id="{C6C00FD1-742C-E84E-9C38-CC056172E00A}" type="slidenum">
              <a:rPr lang="en-US" smtClean="0"/>
              <a:pPr/>
              <a:t>130</a:t>
            </a:fld>
            <a:endParaRPr lang="en-US"/>
          </a:p>
        </p:txBody>
      </p:sp>
    </p:spTree>
    <p:extLst>
      <p:ext uri="{BB962C8B-B14F-4D97-AF65-F5344CB8AC3E}">
        <p14:creationId xmlns:p14="http://schemas.microsoft.com/office/powerpoint/2010/main" val="121294680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SD Assessment Quality Checklist can be found on the DOE website and is a useful tool in developing or selecting an</a:t>
            </a:r>
            <a:r>
              <a:rPr lang="en-US" baseline="0" dirty="0" smtClean="0"/>
              <a:t> assessment for student growth and is also helpful when providing feedback or guidance on a completed assessment.  This concludes this module on assessment quality and the SLO module series.  For additional online modules and resources on Teacher and Principal Effectiveness, visit the SDDOE website. </a:t>
            </a:r>
            <a:endParaRPr lang="en-US" dirty="0" smtClean="0"/>
          </a:p>
          <a:p>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131</a:t>
            </a:fld>
            <a:endParaRPr lang="en-US"/>
          </a:p>
        </p:txBody>
      </p:sp>
    </p:spTree>
    <p:extLst>
      <p:ext uri="{BB962C8B-B14F-4D97-AF65-F5344CB8AC3E}">
        <p14:creationId xmlns:p14="http://schemas.microsoft.com/office/powerpoint/2010/main" val="22089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SLO growth goal is for 90% of a 20 student class will master the identified learning content. 90% of 20 students = 18 students.  Therefore, the goal is for 18 of 20 students to master the learning content. </a:t>
            </a:r>
            <a:endParaRPr lang="en-US" dirty="0" smtClean="0"/>
          </a:p>
        </p:txBody>
      </p:sp>
      <p:sp>
        <p:nvSpPr>
          <p:cNvPr id="4" name="Slide Number Placeholder 3"/>
          <p:cNvSpPr>
            <a:spLocks noGrp="1"/>
          </p:cNvSpPr>
          <p:nvPr>
            <p:ph type="sldNum" sz="quarter" idx="10"/>
          </p:nvPr>
        </p:nvSpPr>
        <p:spPr/>
        <p:txBody>
          <a:bodyPr/>
          <a:lstStyle/>
          <a:p>
            <a:fld id="{404C16E0-36CA-C645-AF3E-57BFB0A8910E}" type="slidenum">
              <a:rPr lang="en-US" smtClean="0"/>
              <a:t>13</a:t>
            </a:fld>
            <a:endParaRPr lang="en-US"/>
          </a:p>
        </p:txBody>
      </p:sp>
    </p:spTree>
    <p:extLst>
      <p:ext uri="{BB962C8B-B14F-4D97-AF65-F5344CB8AC3E}">
        <p14:creationId xmlns:p14="http://schemas.microsoft.com/office/powerpoint/2010/main" val="4034074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revisit the student</a:t>
            </a:r>
            <a:r>
              <a:rPr lang="en-US" baseline="0" dirty="0" smtClean="0"/>
              <a:t> growth rating categories as they relate to the example SLO of 90% of 20 students mastering the learning content.  Remember that 90% of 20 students is 18 students.  The goal is for 18 of 20 students to master the learning content.  The growth rating will be based on how much of the goal was attained.  In other words, how much of the 18 student goal was attained?  </a:t>
            </a:r>
            <a:endParaRPr lang="en-US" dirty="0" smtClean="0"/>
          </a:p>
        </p:txBody>
      </p:sp>
      <p:sp>
        <p:nvSpPr>
          <p:cNvPr id="4" name="Slide Number Placeholder 3"/>
          <p:cNvSpPr>
            <a:spLocks noGrp="1"/>
          </p:cNvSpPr>
          <p:nvPr>
            <p:ph type="sldNum" sz="quarter" idx="10"/>
          </p:nvPr>
        </p:nvSpPr>
        <p:spPr/>
        <p:txBody>
          <a:bodyPr/>
          <a:lstStyle/>
          <a:p>
            <a:fld id="{404C16E0-36CA-C645-AF3E-57BFB0A8910E}" type="slidenum">
              <a:rPr lang="en-US" smtClean="0"/>
              <a:t>14</a:t>
            </a:fld>
            <a:endParaRPr lang="en-US"/>
          </a:p>
        </p:txBody>
      </p:sp>
    </p:spTree>
    <p:extLst>
      <p:ext uri="{BB962C8B-B14F-4D97-AF65-F5344CB8AC3E}">
        <p14:creationId xmlns:p14="http://schemas.microsoft.com/office/powerpoint/2010/main" val="2185067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Using our SLO growth categories, we are able to show how many students master the learning content in order to achieve Low, Expected, or High growth.</a:t>
            </a:r>
          </a:p>
          <a:p>
            <a:endParaRPr lang="en-US" baseline="0" dirty="0" smtClean="0"/>
          </a:p>
          <a:p>
            <a:r>
              <a:rPr lang="en-US" baseline="0" dirty="0" smtClean="0"/>
              <a:t>The SLO growth goal is for 90% of a 20 student class will master the identified learning content. 90% of 20 students = 18 students.  Therefore, the goal is for 18 of 20 students to master the learning content. </a:t>
            </a:r>
          </a:p>
          <a:p>
            <a:endParaRPr lang="en-US" baseline="0" dirty="0" smtClean="0"/>
          </a:p>
          <a:p>
            <a:r>
              <a:rPr lang="en-US" baseline="0" dirty="0" smtClean="0"/>
              <a:t>If  less that 65%  of the SLO goal is attained, that is identified as low growth.  Less than 65% of the 18 student goal would be if only 1 to 11 students mastered the content instead of the goal of 18 students.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65%-85% of the SLO goal is attained, that is identified as expected growth.  65%-85%of the 18 student goal would be 12-15 students mastering the content instead of the goal of 18 students.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86%-100%% of the SLO goal is attained, that is identified as high growth.  86%-100%of the 18 student goal would be 16-18 students mastering the content instead of the goal of 18 students.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As the example illustrated, student growth is not dependent on attaining the SLO goal at 100%.  It is based on a percentage of the goal attained.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concludes Module 1 in the Teacher Effectiveness System SLO series: SLO overview.  The next module in the TE SLO series will focus on definitions regarding who writes SLOs and selecting a course or class upon which to focus the SLO.</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04C16E0-36CA-C645-AF3E-57BFB0A8910E}" type="slidenum">
              <a:rPr lang="en-US" smtClean="0"/>
              <a:t>15</a:t>
            </a:fld>
            <a:endParaRPr lang="en-US"/>
          </a:p>
        </p:txBody>
      </p:sp>
    </p:spTree>
    <p:extLst>
      <p:ext uri="{BB962C8B-B14F-4D97-AF65-F5344CB8AC3E}">
        <p14:creationId xmlns:p14="http://schemas.microsoft.com/office/powerpoint/2010/main" val="4034074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a:t>
            </a:r>
            <a:r>
              <a:rPr lang="en-US" baseline="0" dirty="0" smtClean="0"/>
              <a:t> this example: </a:t>
            </a:r>
          </a:p>
          <a:p>
            <a:pPr marL="228600" indent="-228600">
              <a:buFont typeface="+mj-lt"/>
              <a:buAutoNum type="arabicPeriod"/>
            </a:pPr>
            <a:r>
              <a:rPr lang="en-US" baseline="0" dirty="0" smtClean="0"/>
              <a:t>I have 12 students in my class. I record their names in the first column.</a:t>
            </a:r>
          </a:p>
          <a:p>
            <a:pPr marL="228600" indent="-228600">
              <a:buFont typeface="+mj-lt"/>
              <a:buAutoNum type="arabicPeriod"/>
            </a:pPr>
            <a:r>
              <a:rPr lang="en-US" baseline="0" dirty="0" smtClean="0"/>
              <a:t>In the second column, I record the number of questions answered correctly on the post-assessment.</a:t>
            </a:r>
          </a:p>
          <a:p>
            <a:pPr marL="228600" indent="-228600">
              <a:buFont typeface="+mj-lt"/>
              <a:buAutoNum type="arabicPeriod"/>
            </a:pPr>
            <a:r>
              <a:rPr lang="en-US" baseline="0" dirty="0" smtClean="0"/>
              <a:t>Based on this data, along with other known factors about each student, I set an individual growth goal for each student in my classroom. </a:t>
            </a:r>
          </a:p>
          <a:p>
            <a:pPr marL="228600" indent="-228600">
              <a:buFont typeface="+mj-lt"/>
              <a:buAutoNum type="arabicPeriod"/>
            </a:pPr>
            <a:r>
              <a:rPr lang="en-US" baseline="0" dirty="0" smtClean="0"/>
              <a:t>I record their mid-point assessment data, and note any students who maybe are “off course” to meet their goal (in this case, I expected each to be “half way” to his/her goal). I adjust instruction accordingly (note, INSTRUCTION is adjusted – NOT the goal). </a:t>
            </a:r>
          </a:p>
          <a:p>
            <a:pPr marL="228600" indent="-228600">
              <a:buFont typeface="+mj-lt"/>
              <a:buAutoNum type="arabicPeriod"/>
            </a:pPr>
            <a:r>
              <a:rPr lang="en-US" baseline="0" dirty="0" smtClean="0"/>
              <a:t>I record the final assessment scores.</a:t>
            </a:r>
          </a:p>
          <a:p>
            <a:pPr marL="228600" indent="-228600">
              <a:buFont typeface="+mj-lt"/>
              <a:buAutoNum type="arabicPeriod"/>
            </a:pPr>
            <a:r>
              <a:rPr lang="en-US" baseline="0" dirty="0" smtClean="0"/>
              <a:t>I note whether each student has met his/her goal. </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16</a:t>
            </a:fld>
            <a:endParaRPr lang="en-US"/>
          </a:p>
        </p:txBody>
      </p:sp>
    </p:spTree>
    <p:extLst>
      <p:ext uri="{BB962C8B-B14F-4D97-AF65-F5344CB8AC3E}">
        <p14:creationId xmlns:p14="http://schemas.microsoft.com/office/powerpoint/2010/main" val="1012370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 calculate my Student</a:t>
            </a:r>
            <a:r>
              <a:rPr lang="en-US" baseline="0" dirty="0" smtClean="0"/>
              <a:t> Growth Rating. </a:t>
            </a:r>
          </a:p>
          <a:p>
            <a:pPr marL="228600" indent="-228600">
              <a:buFont typeface="+mj-lt"/>
              <a:buAutoNum type="arabicPeriod"/>
            </a:pPr>
            <a:r>
              <a:rPr lang="en-US" baseline="0" dirty="0" smtClean="0"/>
              <a:t>My goal was set at 100% of my students meeting their Individual Growth goal. </a:t>
            </a:r>
          </a:p>
          <a:p>
            <a:pPr marL="228600" indent="-228600">
              <a:buFont typeface="+mj-lt"/>
              <a:buAutoNum type="arabicPeriod"/>
            </a:pPr>
            <a:r>
              <a:rPr lang="en-US" baseline="0" dirty="0" smtClean="0"/>
              <a:t>I counted up the total number of </a:t>
            </a:r>
            <a:r>
              <a:rPr lang="en-US" baseline="0" dirty="0" smtClean="0"/>
              <a:t>Y’s </a:t>
            </a:r>
            <a:r>
              <a:rPr lang="en-US" baseline="0" dirty="0" smtClean="0"/>
              <a:t>(YES) in the final column (11) </a:t>
            </a:r>
          </a:p>
          <a:p>
            <a:pPr marL="228600" indent="-228600">
              <a:buFont typeface="+mj-lt"/>
              <a:buAutoNum type="arabicPeriod"/>
            </a:pPr>
            <a:r>
              <a:rPr lang="en-US" baseline="0" dirty="0" smtClean="0"/>
              <a:t>I divide the number of Y’s (students who met their individual growth goal) by the total number of students (12) </a:t>
            </a:r>
          </a:p>
          <a:p>
            <a:pPr marL="228600" indent="-228600">
              <a:buFont typeface="+mj-lt"/>
              <a:buAutoNum type="arabicPeriod"/>
            </a:pPr>
            <a:r>
              <a:rPr lang="en-US" baseline="0" dirty="0" smtClean="0"/>
              <a:t>I have achieved my goal with 92% </a:t>
            </a:r>
          </a:p>
          <a:p>
            <a:pPr marL="228600" indent="-228600">
              <a:buFont typeface="+mj-lt"/>
              <a:buAutoNum type="arabicPeriod"/>
            </a:pPr>
            <a:r>
              <a:rPr lang="en-US" baseline="0" dirty="0" smtClean="0"/>
              <a:t>I refer to the growth goal chart to determine that I have earned HIGH GROWTH, since 92% falls between 85% and 100% goal attainment. </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17</a:t>
            </a:fld>
            <a:endParaRPr lang="en-US"/>
          </a:p>
        </p:txBody>
      </p:sp>
    </p:spTree>
    <p:extLst>
      <p:ext uri="{BB962C8B-B14F-4D97-AF65-F5344CB8AC3E}">
        <p14:creationId xmlns:p14="http://schemas.microsoft.com/office/powerpoint/2010/main" val="557360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brief module will review definitions</a:t>
            </a:r>
            <a:r>
              <a:rPr lang="en-US" sz="1200" kern="1200" baseline="0" dirty="0" smtClean="0">
                <a:solidFill>
                  <a:schemeClr val="tx1"/>
                </a:solidFill>
                <a:effectLst/>
                <a:latin typeface="+mn-lt"/>
                <a:ea typeface="+mn-ea"/>
                <a:cs typeface="+mn-cs"/>
              </a:rPr>
              <a:t> and SLO writing guidance for school personnel and those who serve multiple roles within a school.</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18</a:t>
            </a:fld>
            <a:endParaRPr lang="en-US"/>
          </a:p>
        </p:txBody>
      </p:sp>
    </p:spTree>
    <p:extLst>
      <p:ext uri="{BB962C8B-B14F-4D97-AF65-F5344CB8AC3E}">
        <p14:creationId xmlns:p14="http://schemas.microsoft.com/office/powerpoint/2010/main" val="263927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information will describe which teachers will be responsible for writing SLOs.</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19</a:t>
            </a:fld>
            <a:endParaRPr lang="en-US"/>
          </a:p>
        </p:txBody>
      </p:sp>
    </p:spTree>
    <p:extLst>
      <p:ext uri="{BB962C8B-B14F-4D97-AF65-F5344CB8AC3E}">
        <p14:creationId xmlns:p14="http://schemas.microsoft.com/office/powerpoint/2010/main" val="3888256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10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South Dakota’s Teacher and Effectiveness systems look at clearly defined, research-based measures of professional practice and student growth as key pieces in the evaluation of teachers and principals. Using a recommended method, schools determine separately a Professional Practice Rating and a Student Growth Rating. The two separate </a:t>
            </a:r>
            <a:r>
              <a:rPr lang="en-US" sz="1200" kern="1200" smtClean="0">
                <a:solidFill>
                  <a:schemeClr val="tx1"/>
                </a:solidFill>
                <a:effectLst/>
                <a:latin typeface="+mn-lt"/>
                <a:ea typeface="+mn-ea"/>
                <a:cs typeface="+mn-cs"/>
              </a:rPr>
              <a:t>ratings </a:t>
            </a:r>
            <a:r>
              <a:rPr lang="en-US" sz="1200" kern="1200" smtClean="0">
                <a:solidFill>
                  <a:schemeClr val="tx1"/>
                </a:solidFill>
                <a:effectLst/>
                <a:latin typeface="+mn-lt"/>
                <a:ea typeface="+mn-ea"/>
                <a:cs typeface="+mn-cs"/>
              </a:rPr>
              <a:t>may be combined </a:t>
            </a:r>
            <a:r>
              <a:rPr lang="en-US" sz="1200" kern="1200" dirty="0" smtClean="0">
                <a:solidFill>
                  <a:schemeClr val="tx1"/>
                </a:solidFill>
                <a:effectLst/>
                <a:latin typeface="+mn-lt"/>
                <a:ea typeface="+mn-ea"/>
                <a:cs typeface="+mn-cs"/>
              </a:rPr>
              <a:t>through the use of a Summative Rating Matrix.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state systems, student growth is defined as a positive change in student achievement between two or more points in time. </a:t>
            </a:r>
            <a:endParaRPr lang="en-US" dirty="0" smtClean="0"/>
          </a:p>
          <a:p>
            <a:endParaRPr lang="en-US" dirty="0"/>
          </a:p>
        </p:txBody>
      </p:sp>
      <p:sp>
        <p:nvSpPr>
          <p:cNvPr id="1310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DFBD7383-BA21-5F4C-9B0A-9CACFE7BC8F1}"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ＭＳ Ｐゴシック" charset="0"/>
                <a:cs typeface="ＭＳ Ｐゴシック" charset="0"/>
              </a:rPr>
              <a:t>This is the federal definition of a teacher used in the SD Teacher Effectiveness System.  Individuals who meet the above definitions will</a:t>
            </a:r>
            <a:r>
              <a:rPr lang="en-US" sz="1200" kern="1200" baseline="0" dirty="0" smtClean="0">
                <a:solidFill>
                  <a:schemeClr val="tx1"/>
                </a:solidFill>
                <a:latin typeface="+mn-lt"/>
                <a:ea typeface="ＭＳ Ｐゴシック" charset="0"/>
                <a:cs typeface="ＭＳ Ｐゴシック" charset="0"/>
              </a:rPr>
              <a:t> be responsible for developing SLOs.   Examples of school personnel who may not meet the above </a:t>
            </a:r>
            <a:r>
              <a:rPr lang="en-US" sz="1200" kern="1200" baseline="0" smtClean="0">
                <a:solidFill>
                  <a:schemeClr val="tx1"/>
                </a:solidFill>
                <a:latin typeface="+mn-lt"/>
                <a:ea typeface="ＭＳ Ｐゴシック" charset="0"/>
                <a:cs typeface="ＭＳ Ｐゴシック" charset="0"/>
              </a:rPr>
              <a:t>definition are </a:t>
            </a:r>
            <a:r>
              <a:rPr lang="en-US" sz="1200" kern="1200" baseline="0" dirty="0" smtClean="0">
                <a:solidFill>
                  <a:schemeClr val="tx1"/>
                </a:solidFill>
                <a:latin typeface="+mn-lt"/>
                <a:ea typeface="ＭＳ Ｐゴシック" charset="0"/>
                <a:cs typeface="ＭＳ Ｐゴシック" charset="0"/>
              </a:rPr>
              <a:t>the certified school counselor or the Speech Language Provider.  While some certified school counselors may be certified teachers, they may be employed as a counselor and not a teacher.  Please note that districts may employ individuals who do not meet above definition and still require those individuals to develop SLOs.  It is a district level decision.  </a:t>
            </a:r>
            <a:endParaRPr lang="en-US" dirty="0"/>
          </a:p>
        </p:txBody>
      </p:sp>
      <p:sp>
        <p:nvSpPr>
          <p:cNvPr id="4" name="Slide Number Placeholder 3"/>
          <p:cNvSpPr>
            <a:spLocks noGrp="1"/>
          </p:cNvSpPr>
          <p:nvPr>
            <p:ph type="sldNum" sz="quarter" idx="10"/>
          </p:nvPr>
        </p:nvSpPr>
        <p:spPr/>
        <p:txBody>
          <a:bodyPr/>
          <a:lstStyle/>
          <a:p>
            <a:pPr>
              <a:defRPr/>
            </a:pPr>
            <a:fld id="{CE51A079-9B64-084C-ABEF-00E7533BEF06}" type="slidenum">
              <a:rPr lang="en-US" smtClean="0"/>
              <a:pPr>
                <a:defRPr/>
              </a:pPr>
              <a:t>20</a:t>
            </a:fld>
            <a:endParaRPr lang="en-US"/>
          </a:p>
        </p:txBody>
      </p:sp>
    </p:spTree>
    <p:extLst>
      <p:ext uri="{BB962C8B-B14F-4D97-AF65-F5344CB8AC3E}">
        <p14:creationId xmlns:p14="http://schemas.microsoft.com/office/powerpoint/2010/main" val="3933588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information will outline</a:t>
            </a:r>
            <a:r>
              <a:rPr lang="en-US" baseline="0" dirty="0" smtClean="0"/>
              <a:t> the guidance for teachers in selecting an area upon which to focus their SLO. </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21</a:t>
            </a:fld>
            <a:endParaRPr lang="en-US"/>
          </a:p>
        </p:txBody>
      </p:sp>
    </p:spTree>
    <p:extLst>
      <p:ext uri="{BB962C8B-B14F-4D97-AF65-F5344CB8AC3E}">
        <p14:creationId xmlns:p14="http://schemas.microsoft.com/office/powerpoint/2010/main" val="3888256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suggestion is that </a:t>
            </a:r>
            <a:r>
              <a:rPr lang="en-US" baseline="0" dirty="0" smtClean="0"/>
              <a:t>any </a:t>
            </a:r>
            <a:r>
              <a:rPr lang="en-US" baseline="0" dirty="0" smtClean="0"/>
              <a:t>teachers who teach tested grade levels/subjects </a:t>
            </a:r>
            <a:r>
              <a:rPr lang="en-US" baseline="0" dirty="0" smtClean="0"/>
              <a:t>should develop </a:t>
            </a:r>
            <a:r>
              <a:rPr lang="en-US" baseline="0" dirty="0" smtClean="0"/>
              <a:t>their SLO on a tested grade level/subject. </a:t>
            </a:r>
            <a:r>
              <a:rPr lang="en-US" dirty="0" smtClean="0"/>
              <a:t>Teachers</a:t>
            </a:r>
            <a:r>
              <a:rPr lang="en-US" baseline="0" dirty="0" smtClean="0"/>
              <a:t> who teach multiple content areas/grade levels, </a:t>
            </a:r>
            <a:r>
              <a:rPr lang="en-US" baseline="0" dirty="0" smtClean="0"/>
              <a:t>may select </a:t>
            </a:r>
            <a:r>
              <a:rPr lang="en-US" baseline="0" dirty="0" smtClean="0"/>
              <a:t>one of their classes that is the tested grade level and subject.  Example 2 illustrates that principals will be evaluated as principals, not teachers. </a:t>
            </a:r>
            <a:endParaRPr lang="en-US" dirty="0"/>
          </a:p>
        </p:txBody>
      </p:sp>
      <p:sp>
        <p:nvSpPr>
          <p:cNvPr id="4" name="Slide Number Placeholder 3"/>
          <p:cNvSpPr>
            <a:spLocks noGrp="1"/>
          </p:cNvSpPr>
          <p:nvPr>
            <p:ph type="sldNum" sz="quarter" idx="10"/>
          </p:nvPr>
        </p:nvSpPr>
        <p:spPr/>
        <p:txBody>
          <a:bodyPr/>
          <a:lstStyle/>
          <a:p>
            <a:fld id="{C6C00FD1-742C-E84E-9C38-CC056172E00A}" type="slidenum">
              <a:rPr lang="en-US" smtClean="0"/>
              <a:pPr/>
              <a:t>22</a:t>
            </a:fld>
            <a:endParaRPr lang="en-US"/>
          </a:p>
        </p:txBody>
      </p:sp>
    </p:spTree>
    <p:extLst>
      <p:ext uri="{BB962C8B-B14F-4D97-AF65-F5344CB8AC3E}">
        <p14:creationId xmlns:p14="http://schemas.microsoft.com/office/powerpoint/2010/main" val="1625155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information will describe how</a:t>
            </a:r>
            <a:r>
              <a:rPr lang="en-US" baseline="0" dirty="0" smtClean="0"/>
              <a:t> many SLOs each teacher will develop</a:t>
            </a:r>
            <a:r>
              <a:rPr lang="en-US" dirty="0" smtClean="0"/>
              <a:t>.</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23</a:t>
            </a:fld>
            <a:endParaRPr lang="en-US"/>
          </a:p>
        </p:txBody>
      </p:sp>
    </p:spTree>
    <p:extLst>
      <p:ext uri="{BB962C8B-B14F-4D97-AF65-F5344CB8AC3E}">
        <p14:creationId xmlns:p14="http://schemas.microsoft.com/office/powerpoint/2010/main" val="3888256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While teachers may choose to develop more than one SLO to inform their personal growth plans or their plans of improvement, only one SLO is used to evaluate the teacher’s impact on student growth. The SLO used for evaluation purposes must be established early in the evaluation period. Teachers assigned to state-tested grades and subjects must develop an SLO for the content or grade level in which the state assessment is administered. The SLO must use the results of the state assessment as a significant component. SLOs are to be aligned to the most critical pieces of learning that occur in the classroom. </a:t>
            </a:r>
            <a:endParaRPr lang="en-US" dirty="0"/>
          </a:p>
        </p:txBody>
      </p:sp>
      <p:sp>
        <p:nvSpPr>
          <p:cNvPr id="4" name="Slide Number Placeholder 3"/>
          <p:cNvSpPr>
            <a:spLocks noGrp="1"/>
          </p:cNvSpPr>
          <p:nvPr>
            <p:ph type="sldNum" sz="quarter" idx="10"/>
          </p:nvPr>
        </p:nvSpPr>
        <p:spPr/>
        <p:txBody>
          <a:bodyPr/>
          <a:lstStyle/>
          <a:p>
            <a:pPr>
              <a:defRPr/>
            </a:pPr>
            <a:fld id="{CE51A079-9B64-084C-ABEF-00E7533BEF06}" type="slidenum">
              <a:rPr lang="en-US" smtClean="0"/>
              <a:pPr>
                <a:defRPr/>
              </a:pPr>
              <a:t>24</a:t>
            </a:fld>
            <a:endParaRPr lang="en-US"/>
          </a:p>
        </p:txBody>
      </p:sp>
    </p:spTree>
    <p:extLst>
      <p:ext uri="{BB962C8B-B14F-4D97-AF65-F5344CB8AC3E}">
        <p14:creationId xmlns:p14="http://schemas.microsoft.com/office/powerpoint/2010/main" val="3531618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information will outline</a:t>
            </a:r>
            <a:r>
              <a:rPr lang="en-US" baseline="0" dirty="0" smtClean="0"/>
              <a:t> the guidance for teachers in selecting an area upon which to focus their SLO. </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25</a:t>
            </a:fld>
            <a:endParaRPr lang="en-US"/>
          </a:p>
        </p:txBody>
      </p:sp>
    </p:spTree>
    <p:extLst>
      <p:ext uri="{BB962C8B-B14F-4D97-AF65-F5344CB8AC3E}">
        <p14:creationId xmlns:p14="http://schemas.microsoft.com/office/powerpoint/2010/main" val="3888256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Teachers assigned to tested grades and subjects are no longer required to write their SLOs based on that particular grade and subject.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However, in </a:t>
            </a:r>
            <a:r>
              <a:rPr lang="en-US" sz="1200" kern="1200" dirty="0" smtClean="0">
                <a:solidFill>
                  <a:schemeClr val="tx1"/>
                </a:solidFill>
                <a:effectLst/>
                <a:latin typeface="+mn-lt"/>
                <a:ea typeface="+mn-ea"/>
                <a:cs typeface="+mn-cs"/>
              </a:rPr>
              <a:t>instances where a principal or teacher is responsible for students in tested grades and subjects, growth on state summative assessments </a:t>
            </a:r>
            <a:r>
              <a:rPr lang="en-US" sz="1200" kern="1200" dirty="0" smtClean="0">
                <a:solidFill>
                  <a:schemeClr val="tx1"/>
                </a:solidFill>
                <a:effectLst/>
                <a:latin typeface="+mn-lt"/>
                <a:ea typeface="+mn-ea"/>
                <a:cs typeface="+mn-cs"/>
              </a:rPr>
              <a:t>should be </a:t>
            </a:r>
            <a:r>
              <a:rPr lang="en-US" sz="1200" kern="1200" dirty="0" smtClean="0">
                <a:solidFill>
                  <a:schemeClr val="tx1"/>
                </a:solidFill>
                <a:effectLst/>
                <a:latin typeface="+mn-lt"/>
                <a:ea typeface="+mn-ea"/>
                <a:cs typeface="+mn-cs"/>
              </a:rPr>
              <a:t>included as one significant piece of the SLO </a:t>
            </a:r>
            <a:r>
              <a:rPr lang="en-US" sz="1200" kern="1200" dirty="0" smtClean="0">
                <a:solidFill>
                  <a:schemeClr val="tx1"/>
                </a:solidFill>
                <a:effectLst/>
                <a:latin typeface="+mn-lt"/>
                <a:ea typeface="+mn-ea"/>
                <a:cs typeface="+mn-cs"/>
              </a:rPr>
              <a:t>process. </a:t>
            </a:r>
            <a:r>
              <a:rPr lang="en-US" sz="1200" kern="1200" dirty="0" smtClean="0">
                <a:solidFill>
                  <a:schemeClr val="tx1"/>
                </a:solidFill>
                <a:effectLst/>
                <a:latin typeface="+mn-lt"/>
                <a:ea typeface="+mn-ea"/>
                <a:cs typeface="+mn-cs"/>
              </a:rPr>
              <a:t>State summative assessment scores should be used to determine the SLO’s priority content. SLOs will be used by teachers in untested grades and subjects </a:t>
            </a:r>
            <a:r>
              <a:rPr lang="en-US" sz="1200" kern="1200" dirty="0" smtClean="0">
                <a:solidFill>
                  <a:schemeClr val="tx1"/>
                </a:solidFill>
                <a:effectLst/>
                <a:latin typeface="+mn-lt"/>
                <a:ea typeface="+mn-ea"/>
                <a:cs typeface="+mn-cs"/>
              </a:rPr>
              <a:t>should be based </a:t>
            </a:r>
            <a:r>
              <a:rPr lang="en-US" sz="1200" kern="1200" dirty="0" smtClean="0">
                <a:solidFill>
                  <a:schemeClr val="tx1"/>
                </a:solidFill>
                <a:effectLst/>
                <a:latin typeface="+mn-lt"/>
                <a:ea typeface="+mn-ea"/>
                <a:cs typeface="+mn-cs"/>
              </a:rPr>
              <a:t>on the most common assessments or rubrics available to provide evidence of meaningful student growth.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Assessment of student learning is a critical component of the SLO process. Teachers assigned to state- tested grades and subjects </a:t>
            </a:r>
            <a:r>
              <a:rPr lang="en-US" sz="1200" kern="1200" dirty="0" smtClean="0">
                <a:solidFill>
                  <a:schemeClr val="tx1"/>
                </a:solidFill>
                <a:effectLst/>
                <a:latin typeface="+mn-lt"/>
                <a:ea typeface="+mn-ea"/>
                <a:cs typeface="+mn-cs"/>
              </a:rPr>
              <a:t>should use </a:t>
            </a:r>
            <a:r>
              <a:rPr lang="en-US" sz="1200" kern="1200" dirty="0" smtClean="0">
                <a:solidFill>
                  <a:schemeClr val="tx1"/>
                </a:solidFill>
                <a:effectLst/>
                <a:latin typeface="+mn-lt"/>
                <a:ea typeface="+mn-ea"/>
                <a:cs typeface="+mn-cs"/>
              </a:rPr>
              <a:t>data from state assessments as part of the SLO process. Local public school districts may determine the most appropriate way to use state assessment data as a part of the SLO process. </a:t>
            </a:r>
            <a:endParaRPr lang="en-US" dirty="0" smtClean="0"/>
          </a:p>
          <a:p>
            <a:r>
              <a:rPr lang="en-US" sz="1200" kern="1200" dirty="0" smtClean="0">
                <a:solidFill>
                  <a:schemeClr val="tx1"/>
                </a:solidFill>
                <a:effectLst/>
                <a:latin typeface="+mn-lt"/>
                <a:ea typeface="+mn-ea"/>
                <a:cs typeface="+mn-cs"/>
              </a:rPr>
              <a:t> There is no requirement for teachers to use state assessment data as an end-of-year assessment of student progress. In most cases, teachers </a:t>
            </a:r>
            <a:r>
              <a:rPr lang="en-US" sz="1200" kern="1200" dirty="0" smtClean="0">
                <a:solidFill>
                  <a:schemeClr val="tx1"/>
                </a:solidFill>
                <a:effectLst/>
                <a:latin typeface="+mn-lt"/>
                <a:ea typeface="+mn-ea"/>
                <a:cs typeface="+mn-cs"/>
              </a:rPr>
              <a:t>should use </a:t>
            </a:r>
            <a:r>
              <a:rPr lang="en-US" sz="1200" kern="1200" dirty="0" smtClean="0">
                <a:solidFill>
                  <a:schemeClr val="tx1"/>
                </a:solidFill>
                <a:effectLst/>
                <a:latin typeface="+mn-lt"/>
                <a:ea typeface="+mn-ea"/>
                <a:cs typeface="+mn-cs"/>
              </a:rPr>
              <a:t>prior-year assessment data to identify core concepts and standards that will serve as the focus of SLOs. </a:t>
            </a:r>
            <a:endParaRPr lang="en-US" dirty="0" smtClean="0"/>
          </a:p>
          <a:p>
            <a:endParaRPr lang="en-US" dirty="0"/>
          </a:p>
        </p:txBody>
      </p:sp>
      <p:sp>
        <p:nvSpPr>
          <p:cNvPr id="4" name="Slide Number Placeholder 3"/>
          <p:cNvSpPr>
            <a:spLocks noGrp="1"/>
          </p:cNvSpPr>
          <p:nvPr>
            <p:ph type="sldNum" sz="quarter" idx="10"/>
          </p:nvPr>
        </p:nvSpPr>
        <p:spPr/>
        <p:txBody>
          <a:bodyPr/>
          <a:lstStyle/>
          <a:p>
            <a:fld id="{C6C00FD1-742C-E84E-9C38-CC056172E00A}" type="slidenum">
              <a:rPr lang="en-US" smtClean="0"/>
              <a:pPr/>
              <a:t>26</a:t>
            </a:fld>
            <a:endParaRPr lang="en-US"/>
          </a:p>
        </p:txBody>
      </p:sp>
    </p:spTree>
    <p:extLst>
      <p:ext uri="{BB962C8B-B14F-4D97-AF65-F5344CB8AC3E}">
        <p14:creationId xmlns:p14="http://schemas.microsoft.com/office/powerpoint/2010/main" val="16251550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teachers should carefully consider multiple factors before deciding on a specific grade level, content area, and instructional focus for their SLOs.  The first step is to review the SLO selection requirements to see if they will drive your SLO selection.  Next teachers should collaborate with their principals and other teachers in order to look for data trends, instructional or curricular needs, and needs of the students.  Future modules will focus on the analysis of baseline data as part of the SLO selection process. </a:t>
            </a:r>
          </a:p>
          <a:p>
            <a:endParaRPr lang="en-US" baseline="0" dirty="0" smtClean="0"/>
          </a:p>
          <a:p>
            <a:r>
              <a:rPr lang="en-US" baseline="0" dirty="0" smtClean="0"/>
              <a:t>The next module in this series will highlight the SLO process. </a:t>
            </a:r>
            <a:endParaRPr lang="en-US" dirty="0"/>
          </a:p>
        </p:txBody>
      </p:sp>
      <p:sp>
        <p:nvSpPr>
          <p:cNvPr id="4" name="Slide Number Placeholder 3"/>
          <p:cNvSpPr>
            <a:spLocks noGrp="1"/>
          </p:cNvSpPr>
          <p:nvPr>
            <p:ph type="sldNum" sz="quarter" idx="10"/>
          </p:nvPr>
        </p:nvSpPr>
        <p:spPr/>
        <p:txBody>
          <a:bodyPr/>
          <a:lstStyle/>
          <a:p>
            <a:fld id="{C6C00FD1-742C-E84E-9C38-CC056172E00A}" type="slidenum">
              <a:rPr lang="en-US" smtClean="0"/>
              <a:pPr/>
              <a:t>27</a:t>
            </a:fld>
            <a:endParaRPr lang="en-US"/>
          </a:p>
        </p:txBody>
      </p:sp>
    </p:spTree>
    <p:extLst>
      <p:ext uri="{BB962C8B-B14F-4D97-AF65-F5344CB8AC3E}">
        <p14:creationId xmlns:p14="http://schemas.microsoft.com/office/powerpoint/2010/main" val="16251550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dirty="0" smtClean="0"/>
              <a:t>We</a:t>
            </a:r>
            <a:r>
              <a:rPr lang="en-US" baseline="0" dirty="0" smtClean="0"/>
              <a:t> will now move into an overview of the SLO process.  The SLO process contains four steps.  The same four steps will always be completed in order for all teachers, regardless of grade levels or content areas.  Districts will be able to structure the 4 steps of the SLO process in a manner that will best meet their schedules and the needs of principals and teachers. </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28</a:t>
            </a:fld>
            <a:endParaRPr lang="en-US"/>
          </a:p>
        </p:txBody>
      </p:sp>
    </p:spTree>
    <p:extLst>
      <p:ext uri="{BB962C8B-B14F-4D97-AF65-F5344CB8AC3E}">
        <p14:creationId xmlns:p14="http://schemas.microsoft.com/office/powerpoint/2010/main" val="263927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5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The SLO process embeds recommended practices into a transparent and collaborative dialogue between the teacher and principal. The four steps of the SLO process are: SLO development, SLO approval, ongoing communication, and preparing for the summative conference. Individuals new to the SLO process may find it useful to have a copy of the SLO Process Guide on hand as they go through the next portion of the modules which will elaborate on each step found within the SLO Process Guide. </a:t>
            </a:r>
            <a:endParaRPr lang="en-US" dirty="0"/>
          </a:p>
        </p:txBody>
      </p:sp>
      <p:sp>
        <p:nvSpPr>
          <p:cNvPr id="145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3369F033-163B-C84E-8B20-E66067A803C7}" type="slidenum">
              <a:rPr lang="en-US"/>
              <a:pPr fontAlgn="base">
                <a:spcBef>
                  <a:spcPct val="0"/>
                </a:spcBef>
                <a:spcAft>
                  <a:spcPct val="0"/>
                </a:spcAft>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4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Creating Student Learning Objectives (SLOs) is a process by which a teacher establishes expectations for student growth during a specified period of time. Within the state system, SLOs are not just a pre- test/post-test measurement of student achievement. They promote reflective teaching practices through a formal, collaborative process. </a:t>
            </a:r>
            <a:endParaRPr lang="en-US" dirty="0" smtClean="0"/>
          </a:p>
          <a:p>
            <a:r>
              <a:rPr lang="en-US" sz="1200" kern="1200" dirty="0" smtClean="0">
                <a:solidFill>
                  <a:schemeClr val="tx1"/>
                </a:solidFill>
                <a:effectLst/>
                <a:latin typeface="+mn-lt"/>
                <a:ea typeface="+mn-ea"/>
                <a:cs typeface="+mn-cs"/>
              </a:rPr>
              <a:t>Within the SLO process, specific, measurable student growth goals represent the most important learning that needs to occur during the instructional period. SLOs are aligned to applicable state or national standards and reflect school and district priorities. Educators, or teams of educators, review standards; identify core concepts and student needs; analyze baseline data to establish learning targets; monitor student progress and, at the end of the process, examine and reflect on outcomes. Principals support the work by guiding and approving SLOs, providing structured feedback, and scoring the final results. </a:t>
            </a:r>
            <a:endParaRPr lang="en-US" dirty="0" smtClean="0"/>
          </a:p>
          <a:p>
            <a:r>
              <a:rPr lang="en-US" sz="1200" kern="1200" dirty="0" smtClean="0">
                <a:solidFill>
                  <a:schemeClr val="tx1"/>
                </a:solidFill>
                <a:effectLst/>
                <a:latin typeface="+mn-lt"/>
                <a:ea typeface="+mn-ea"/>
                <a:cs typeface="+mn-cs"/>
              </a:rPr>
              <a:t>At the end of the instructional period, the SLO results are used to determine the Student Growth Rating </a:t>
            </a:r>
            <a:r>
              <a:rPr lang="en-US" sz="1200" kern="1200" smtClean="0">
                <a:solidFill>
                  <a:schemeClr val="tx1"/>
                </a:solidFill>
                <a:effectLst/>
                <a:latin typeface="+mn-lt"/>
                <a:ea typeface="+mn-ea"/>
                <a:cs typeface="+mn-cs"/>
              </a:rPr>
              <a:t>that </a:t>
            </a:r>
            <a:r>
              <a:rPr lang="en-US" sz="1200" kern="1200" smtClean="0">
                <a:solidFill>
                  <a:schemeClr val="tx1"/>
                </a:solidFill>
                <a:effectLst/>
                <a:latin typeface="+mn-lt"/>
                <a:ea typeface="+mn-ea"/>
                <a:cs typeface="+mn-cs"/>
              </a:rPr>
              <a:t>provides </a:t>
            </a:r>
            <a:r>
              <a:rPr lang="en-US" sz="1200" kern="1200" dirty="0" smtClean="0">
                <a:solidFill>
                  <a:schemeClr val="tx1"/>
                </a:solidFill>
                <a:effectLst/>
                <a:latin typeface="+mn-lt"/>
                <a:ea typeface="+mn-ea"/>
                <a:cs typeface="+mn-cs"/>
              </a:rPr>
              <a:t>an additional mechanism to generate feedback to guide professional growth. </a:t>
            </a:r>
            <a:endParaRPr lang="en-US" dirty="0"/>
          </a:p>
        </p:txBody>
      </p:sp>
      <p:sp>
        <p:nvSpPr>
          <p:cNvPr id="144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566FCA46-4446-9448-BFD9-CF2A9BAE6845}" type="slidenum">
              <a:rPr lang="en-US"/>
              <a:pPr fontAlgn="base">
                <a:spcBef>
                  <a:spcPct val="0"/>
                </a:spcBef>
                <a:spcAft>
                  <a:spcPct val="0"/>
                </a:spcAft>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a:t>
            </a:r>
            <a:r>
              <a:rPr lang="en-US" baseline="0" dirty="0" smtClean="0"/>
              <a:t> representation of a general timeline for </a:t>
            </a:r>
            <a:r>
              <a:rPr lang="en-US" baseline="0" dirty="0" smtClean="0"/>
              <a:t>the 4 </a:t>
            </a:r>
            <a:r>
              <a:rPr lang="en-US" baseline="0" dirty="0" smtClean="0"/>
              <a:t>steps in the SLO process.  Teachers who teach yearlong courses are encouraged to write SLOs that focus on a large chunk of priority content that spans most of the instructional calendar of the school year.  This timeline represents a typical full year SLO timeline, although please keep in mind that districts may set their timelines to fit their own calendars and needs.  Depending on when the school year begins, a teacher will need time in August and/or September to meet their students, review their instructional and curricular needs, analyze data sources, collaborate with other teachers or the principal, and assess their students.  The culmination of these activities will lead to the development of the student growth goal.  Once the goal has been written, the teacher will move to Step 2 of the process-SLO approval.  The principal must approve the SLO and leave time for any revisions that may be needed.  SLO approval in September/October allows a teacher time to revise the goal if needed prior to approval, but also leaves the bulk of the school year to devote to instruction and goal attainment.  For teachers who develop year long SLOs, semester time is a logical time for Step 3-ongoing communication.  During Step 3, teachers will gather data and evidence to demonstrate student progress towards their growth goals.  Later modules will give further detail on what this evidence may include, but it is important to note that step 3 allows both the teacher and principal written and verbal confirmation of progress toward student growth. Step 4 occurs when the interval of instruction has ended and a teacher has assessed student progress toward the goal for a final time in order to calculate how much growth was made toward the goal.  Again, for teachers who develop year long SLOs, this step  would logically occur at the end of the year.  Districts can set their own timelines for Step 4 to coincide with evaluation schedules, contractual obligations or other local factors.  </a:t>
            </a:r>
          </a:p>
          <a:p>
            <a:endParaRPr lang="en-US" baseline="0" dirty="0" smtClean="0"/>
          </a:p>
          <a:p>
            <a:r>
              <a:rPr lang="en-US" sz="1200" kern="1200" dirty="0" smtClean="0">
                <a:solidFill>
                  <a:schemeClr val="tx1"/>
                </a:solidFill>
                <a:effectLst/>
                <a:latin typeface="+mn-lt"/>
                <a:ea typeface="+mn-ea"/>
                <a:cs typeface="+mn-cs"/>
              </a:rPr>
              <a:t>The Commission</a:t>
            </a:r>
            <a:r>
              <a:rPr lang="en-US" sz="1200" kern="1200" baseline="0" dirty="0" smtClean="0">
                <a:solidFill>
                  <a:schemeClr val="tx1"/>
                </a:solidFill>
                <a:effectLst/>
                <a:latin typeface="+mn-lt"/>
                <a:ea typeface="+mn-ea"/>
                <a:cs typeface="+mn-cs"/>
              </a:rPr>
              <a:t> on Teaching and Learning </a:t>
            </a:r>
            <a:r>
              <a:rPr lang="en-US" sz="1200" kern="1200" dirty="0" smtClean="0">
                <a:solidFill>
                  <a:schemeClr val="tx1"/>
                </a:solidFill>
                <a:effectLst/>
                <a:latin typeface="+mn-lt"/>
                <a:ea typeface="+mn-ea"/>
                <a:cs typeface="+mn-cs"/>
              </a:rPr>
              <a:t> encourages local public school districts to establish clear timelines for completing the SLO process. Public school districts seeking guidance with local process decisions can consider the following implementation strategies: </a:t>
            </a:r>
            <a:endParaRPr lang="en-US" dirty="0" smtClean="0"/>
          </a:p>
          <a:p>
            <a:r>
              <a:rPr lang="en-US" sz="1200" kern="1200" dirty="0" smtClean="0">
                <a:solidFill>
                  <a:schemeClr val="tx1"/>
                </a:solidFill>
                <a:effectLst/>
                <a:latin typeface="+mn-lt"/>
                <a:ea typeface="+mn-ea"/>
                <a:cs typeface="+mn-cs"/>
              </a:rPr>
              <a:t>  Create timelines for each step of the SLO process, including development, approval, ongoing communication, and preparation for the summative conference. </a:t>
            </a:r>
            <a:endParaRPr lang="en-US" dirty="0" smtClean="0">
              <a:effectLst/>
            </a:endParaRPr>
          </a:p>
          <a:p>
            <a:r>
              <a:rPr lang="en-US" sz="1200" kern="1200" dirty="0" smtClean="0">
                <a:solidFill>
                  <a:schemeClr val="tx1"/>
                </a:solidFill>
                <a:effectLst/>
                <a:latin typeface="+mn-lt"/>
                <a:ea typeface="+mn-ea"/>
                <a:cs typeface="+mn-cs"/>
              </a:rPr>
              <a:t>  Provide teachers sufficient time at the beginning of the school year to establish relationships with students, assess student needs, and complete SLO development. </a:t>
            </a:r>
            <a:endParaRPr lang="en-US" dirty="0" smtClean="0">
              <a:effectLst/>
            </a:endParaRPr>
          </a:p>
          <a:p>
            <a:r>
              <a:rPr lang="en-US" sz="1200" kern="1200" dirty="0" smtClean="0">
                <a:solidFill>
                  <a:schemeClr val="tx1"/>
                </a:solidFill>
                <a:effectLst/>
                <a:latin typeface="+mn-lt"/>
                <a:ea typeface="+mn-ea"/>
                <a:cs typeface="+mn-cs"/>
              </a:rPr>
              <a:t>  Establish timelines that provide teachers with sufficient time to engage students in priority learning and to measure student growth. </a:t>
            </a:r>
            <a:endParaRPr lang="en-US" dirty="0" smtClean="0">
              <a:effectLst/>
            </a:endParaRPr>
          </a:p>
          <a:p>
            <a:r>
              <a:rPr lang="en-US" sz="1200" kern="1200" dirty="0" smtClean="0">
                <a:solidFill>
                  <a:schemeClr val="tx1"/>
                </a:solidFill>
                <a:effectLst/>
                <a:latin typeface="+mn-lt"/>
                <a:ea typeface="+mn-ea"/>
                <a:cs typeface="+mn-cs"/>
              </a:rPr>
              <a:t>  Create SLOs that last the length of the course, (i.e. a semester, trimester, or quarter). SLOs should cover the most important instruction and should last the duration of the course. </a:t>
            </a:r>
            <a:endParaRPr lang="en-US" dirty="0" smtClean="0">
              <a:effectLst/>
            </a:endParaRPr>
          </a:p>
          <a:p>
            <a:endParaRPr lang="en-US" baseline="0" dirty="0" smtClean="0"/>
          </a:p>
          <a:p>
            <a:endParaRPr lang="en-US" baseline="0" dirty="0" smtClean="0"/>
          </a:p>
          <a:p>
            <a:r>
              <a:rPr lang="en-US" baseline="0" dirty="0" smtClean="0"/>
              <a:t>Please note that in instances where teachers teach only semester or quarter long courses, teachers must complete the above  steps, although the timeline would be modified to fit the calendar of a first or second semester course, or a quarter long course.  It is important to note that teachers in these scenarios are also able to have time at the beginning of their courses to develop their SLOs, have them approved, and have ongoing communication at an agreed upon midpoint in their course.  The end of the course will logically dictate Step 4 or calculation of summative student growth.  </a:t>
            </a:r>
            <a:endParaRPr lang="en-US" dirty="0"/>
          </a:p>
        </p:txBody>
      </p:sp>
      <p:sp>
        <p:nvSpPr>
          <p:cNvPr id="4" name="Slide Number Placeholder 3"/>
          <p:cNvSpPr>
            <a:spLocks noGrp="1"/>
          </p:cNvSpPr>
          <p:nvPr>
            <p:ph type="sldNum" sz="quarter" idx="10"/>
          </p:nvPr>
        </p:nvSpPr>
        <p:spPr/>
        <p:txBody>
          <a:bodyPr/>
          <a:lstStyle/>
          <a:p>
            <a:pPr>
              <a:defRPr/>
            </a:pPr>
            <a:fld id="{CE51A079-9B64-084C-ABEF-00E7533BEF06}" type="slidenum">
              <a:rPr lang="en-US" smtClean="0"/>
              <a:pPr>
                <a:defRPr/>
              </a:pPr>
              <a:t>30</a:t>
            </a:fld>
            <a:endParaRPr lang="en-US"/>
          </a:p>
        </p:txBody>
      </p:sp>
    </p:spTree>
    <p:extLst>
      <p:ext uri="{BB962C8B-B14F-4D97-AF65-F5344CB8AC3E}">
        <p14:creationId xmlns:p14="http://schemas.microsoft.com/office/powerpoint/2010/main" val="22339361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5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The SLO process begins with the important task of attaching structure to student learning expectations. This step includes much reflection on the part of the teacher and relies on the teacher to have a deep knowledge of his or her content standards, students, and assessment options. </a:t>
            </a:r>
            <a:endParaRPr lang="en-US" dirty="0" smtClean="0"/>
          </a:p>
          <a:p>
            <a:r>
              <a:rPr lang="en-US" sz="1200" kern="1200" dirty="0" smtClean="0">
                <a:solidFill>
                  <a:schemeClr val="tx1"/>
                </a:solidFill>
                <a:effectLst/>
                <a:latin typeface="+mn-lt"/>
                <a:ea typeface="+mn-ea"/>
                <a:cs typeface="+mn-cs"/>
              </a:rPr>
              <a:t>Public school districts working toward implementation can consider the following implementation strategies: </a:t>
            </a:r>
            <a:endParaRPr lang="en-US" dirty="0" smtClean="0"/>
          </a:p>
          <a:p>
            <a:r>
              <a:rPr lang="en-US" sz="1200" kern="1200" dirty="0" smtClean="0">
                <a:solidFill>
                  <a:schemeClr val="tx1"/>
                </a:solidFill>
                <a:effectLst/>
                <a:latin typeface="+mn-lt"/>
                <a:ea typeface="+mn-ea"/>
                <a:cs typeface="+mn-cs"/>
              </a:rPr>
              <a:t>  Providing teachers with access to the SLO Process Guide, SLO Quality Checklist, Assessment </a:t>
            </a:r>
            <a:endParaRPr lang="en-US" dirty="0" smtClean="0">
              <a:effectLst/>
            </a:endParaRPr>
          </a:p>
          <a:p>
            <a:r>
              <a:rPr lang="en-US" sz="1200" kern="1200" dirty="0" smtClean="0">
                <a:solidFill>
                  <a:schemeClr val="tx1"/>
                </a:solidFill>
                <a:effectLst/>
                <a:latin typeface="+mn-lt"/>
                <a:ea typeface="+mn-ea"/>
                <a:cs typeface="+mn-cs"/>
              </a:rPr>
              <a:t>Quality Checklist, and Assessment Planning Guide. All of these resources can be found on the DOE website under Teacher Effectiveness.</a:t>
            </a:r>
            <a:endParaRPr lang="en-US" dirty="0" smtClean="0">
              <a:effectLst/>
            </a:endParaRPr>
          </a:p>
          <a:p>
            <a:r>
              <a:rPr lang="en-US" sz="1200" kern="1200" dirty="0" smtClean="0">
                <a:solidFill>
                  <a:schemeClr val="tx1"/>
                </a:solidFill>
                <a:effectLst/>
                <a:latin typeface="+mn-lt"/>
                <a:ea typeface="+mn-ea"/>
                <a:cs typeface="+mn-cs"/>
              </a:rPr>
              <a:t>  Integrating SLO development into existing professional support systems, including </a:t>
            </a:r>
            <a:endParaRPr lang="en-US" dirty="0" smtClean="0">
              <a:effectLst/>
            </a:endParaRPr>
          </a:p>
          <a:p>
            <a:r>
              <a:rPr lang="en-US" sz="1200" kern="1200" dirty="0" smtClean="0">
                <a:solidFill>
                  <a:schemeClr val="tx1"/>
                </a:solidFill>
                <a:effectLst/>
                <a:latin typeface="+mn-lt"/>
                <a:ea typeface="+mn-ea"/>
                <a:cs typeface="+mn-cs"/>
              </a:rPr>
              <a:t>mentoring and induction programs, common planning time, and professional learning </a:t>
            </a:r>
            <a:endParaRPr lang="en-US" dirty="0" smtClean="0">
              <a:effectLst/>
            </a:endParaRPr>
          </a:p>
          <a:p>
            <a:r>
              <a:rPr lang="en-US" sz="1200" kern="1200" dirty="0" smtClean="0">
                <a:solidFill>
                  <a:schemeClr val="tx1"/>
                </a:solidFill>
                <a:effectLst/>
                <a:latin typeface="+mn-lt"/>
                <a:ea typeface="+mn-ea"/>
                <a:cs typeface="+mn-cs"/>
              </a:rPr>
              <a:t>communities. </a:t>
            </a:r>
            <a:endParaRPr lang="en-US" dirty="0" smtClean="0">
              <a:effectLst/>
            </a:endParaRPr>
          </a:p>
          <a:p>
            <a:r>
              <a:rPr lang="en-US" sz="1200" kern="1200" dirty="0" smtClean="0">
                <a:solidFill>
                  <a:schemeClr val="tx1"/>
                </a:solidFill>
                <a:effectLst/>
                <a:latin typeface="+mn-lt"/>
                <a:ea typeface="+mn-ea"/>
                <a:cs typeface="+mn-cs"/>
              </a:rPr>
              <a:t>  Encouraging teachers working in similar grades and subjects to work collaboratively through </a:t>
            </a:r>
            <a:endParaRPr lang="en-US" dirty="0" smtClean="0">
              <a:effectLst/>
            </a:endParaRPr>
          </a:p>
          <a:p>
            <a:r>
              <a:rPr lang="en-US" sz="1200" kern="1200" dirty="0" smtClean="0">
                <a:solidFill>
                  <a:schemeClr val="tx1"/>
                </a:solidFill>
                <a:effectLst/>
                <a:latin typeface="+mn-lt"/>
                <a:ea typeface="+mn-ea"/>
                <a:cs typeface="+mn-cs"/>
              </a:rPr>
              <a:t>SLO development. </a:t>
            </a:r>
            <a:endParaRPr lang="en-US" dirty="0" smtClean="0">
              <a:effectLst/>
            </a:endParaRPr>
          </a:p>
          <a:p>
            <a:r>
              <a:rPr lang="en-US" sz="1200" kern="1200" dirty="0" smtClean="0">
                <a:solidFill>
                  <a:schemeClr val="tx1"/>
                </a:solidFill>
                <a:effectLst/>
                <a:latin typeface="+mn-lt"/>
                <a:ea typeface="+mn-ea"/>
                <a:cs typeface="+mn-cs"/>
              </a:rPr>
              <a:t>  Allocating time to reinforce key SLO concepts and build skills necessary to develop and </a:t>
            </a:r>
            <a:endParaRPr lang="en-US" dirty="0" smtClean="0">
              <a:effectLst/>
            </a:endParaRPr>
          </a:p>
          <a:p>
            <a:r>
              <a:rPr lang="en-US" sz="1200" kern="1200" dirty="0" smtClean="0">
                <a:solidFill>
                  <a:schemeClr val="tx1"/>
                </a:solidFill>
                <a:effectLst/>
                <a:latin typeface="+mn-lt"/>
                <a:ea typeface="+mn-ea"/>
                <a:cs typeface="+mn-cs"/>
              </a:rPr>
              <a:t>document high quality SLOs. </a:t>
            </a:r>
            <a:endParaRPr lang="en-US" dirty="0">
              <a:effectLst/>
            </a:endParaRPr>
          </a:p>
        </p:txBody>
      </p:sp>
      <p:sp>
        <p:nvSpPr>
          <p:cNvPr id="145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3369F033-163B-C84E-8B20-E66067A803C7}" type="slidenum">
              <a:rPr lang="en-US"/>
              <a:pPr fontAlgn="base">
                <a:spcBef>
                  <a:spcPct val="0"/>
                </a:spcBef>
                <a:spcAft>
                  <a:spcPct val="0"/>
                </a:spcAft>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5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STEP 2: SLO APPROVAL </a:t>
            </a:r>
            <a:endParaRPr lang="en-US" dirty="0" smtClean="0"/>
          </a:p>
          <a:p>
            <a:r>
              <a:rPr lang="en-US" sz="1200" kern="1200" dirty="0" smtClean="0">
                <a:solidFill>
                  <a:schemeClr val="tx1"/>
                </a:solidFill>
                <a:effectLst/>
                <a:latin typeface="+mn-lt"/>
                <a:ea typeface="+mn-ea"/>
                <a:cs typeface="+mn-cs"/>
              </a:rPr>
              <a:t>Once developed, the SLO must be approved as the official measure of student growth for the evaluation cycle. SLO approval is supported by at least one SLO conference between the teacher and evaluator. To ease time pressures, the SLO conference may be scheduled in conjunction with other face-to-face meetings that occur during the teacher evaluation and professional growth process, such as goal setting or post-observation conferences. </a:t>
            </a:r>
            <a:endParaRPr lang="en-US" dirty="0" smtClean="0"/>
          </a:p>
          <a:p>
            <a:r>
              <a:rPr lang="en-US" sz="1200" kern="1200" dirty="0" smtClean="0">
                <a:solidFill>
                  <a:schemeClr val="tx1"/>
                </a:solidFill>
                <a:effectLst/>
                <a:latin typeface="+mn-lt"/>
                <a:ea typeface="+mn-ea"/>
                <a:cs typeface="+mn-cs"/>
              </a:rPr>
              <a:t>  Teachers prepare for SLO approval by completing the SLO development step of the SLO process. </a:t>
            </a:r>
            <a:endParaRPr lang="en-US" dirty="0" smtClean="0">
              <a:effectLst/>
            </a:endParaRPr>
          </a:p>
          <a:p>
            <a:r>
              <a:rPr lang="en-US" sz="1200" kern="1200" dirty="0" smtClean="0">
                <a:solidFill>
                  <a:schemeClr val="tx1"/>
                </a:solidFill>
                <a:effectLst/>
                <a:latin typeface="+mn-lt"/>
                <a:ea typeface="+mn-ea"/>
                <a:cs typeface="+mn-cs"/>
              </a:rPr>
              <a:t>  The SLO Process Guide, SLO Quality Checklist, Assessment Quality Checklist, and Assessment Planning Guide can be used to guide SLO approval decisions. </a:t>
            </a:r>
            <a:endParaRPr lang="en-US" dirty="0" smtClean="0">
              <a:effectLst/>
            </a:endParaRPr>
          </a:p>
          <a:p>
            <a:r>
              <a:rPr lang="en-US" sz="1200" kern="1200" dirty="0" smtClean="0">
                <a:solidFill>
                  <a:schemeClr val="tx1"/>
                </a:solidFill>
                <a:effectLst/>
                <a:latin typeface="+mn-lt"/>
                <a:ea typeface="+mn-ea"/>
                <a:cs typeface="+mn-cs"/>
              </a:rPr>
              <a:t>  The teacher and principal agree upon a single SLO for the evaluation cycle. </a:t>
            </a:r>
            <a:endParaRPr lang="en-US" dirty="0" smtClean="0">
              <a:effectLst/>
            </a:endParaRPr>
          </a:p>
          <a:p>
            <a:r>
              <a:rPr lang="en-US" sz="1200" kern="1200" dirty="0" smtClean="0">
                <a:solidFill>
                  <a:schemeClr val="tx1"/>
                </a:solidFill>
                <a:effectLst/>
                <a:latin typeface="+mn-lt"/>
                <a:ea typeface="+mn-ea"/>
                <a:cs typeface="+mn-cs"/>
              </a:rPr>
              <a:t>  If the SLO is not approved, teachers will receive documented feedback and be given time to </a:t>
            </a:r>
            <a:endParaRPr lang="en-US" dirty="0" smtClean="0">
              <a:effectLst/>
            </a:endParaRPr>
          </a:p>
          <a:p>
            <a:r>
              <a:rPr lang="en-US" sz="1200" kern="1200" dirty="0" smtClean="0">
                <a:solidFill>
                  <a:schemeClr val="tx1"/>
                </a:solidFill>
                <a:effectLst/>
                <a:latin typeface="+mn-lt"/>
                <a:ea typeface="+mn-ea"/>
                <a:cs typeface="+mn-cs"/>
              </a:rPr>
              <a:t>make changes before resubmitting the SLO for approval. </a:t>
            </a:r>
            <a:endParaRPr lang="en-US" dirty="0" smtClean="0">
              <a:effectLst/>
            </a:endParaRPr>
          </a:p>
          <a:p>
            <a:r>
              <a:rPr lang="en-US" sz="1200" kern="1200" dirty="0" smtClean="0">
                <a:solidFill>
                  <a:schemeClr val="tx1"/>
                </a:solidFill>
                <a:effectLst/>
                <a:latin typeface="+mn-lt"/>
                <a:ea typeface="+mn-ea"/>
                <a:cs typeface="+mn-cs"/>
              </a:rPr>
              <a:t>This portion of the SLO Process Guide is used to document the approval of the SLO for the teacher evaluation cycle. Approval may take place during face-to-face evaluation conferences, or through other means of communication. This is to be completed as early in the</a:t>
            </a:r>
            <a:r>
              <a:rPr lang="en-US" sz="1200" kern="1200" baseline="0" dirty="0" smtClean="0">
                <a:solidFill>
                  <a:schemeClr val="tx1"/>
                </a:solidFill>
                <a:effectLst/>
                <a:latin typeface="+mn-lt"/>
                <a:ea typeface="+mn-ea"/>
                <a:cs typeface="+mn-cs"/>
              </a:rPr>
              <a:t> selected course or class</a:t>
            </a:r>
            <a:r>
              <a:rPr lang="en-US" sz="1200" kern="1200" dirty="0" smtClean="0">
                <a:solidFill>
                  <a:schemeClr val="tx1"/>
                </a:solidFill>
                <a:effectLst/>
                <a:latin typeface="+mn-lt"/>
                <a:ea typeface="+mn-ea"/>
                <a:cs typeface="+mn-cs"/>
              </a:rPr>
              <a:t> as is feasible, to ensure that growth can be measured over the course of the school year. </a:t>
            </a:r>
            <a:endParaRPr lang="en-US" dirty="0" smtClean="0">
              <a:effectLst/>
            </a:endParaRPr>
          </a:p>
          <a:p>
            <a:pPr>
              <a:spcBef>
                <a:spcPct val="0"/>
              </a:spcBef>
            </a:pPr>
            <a:endParaRPr lang="en-US" dirty="0">
              <a:latin typeface="Calibri" charset="0"/>
            </a:endParaRPr>
          </a:p>
        </p:txBody>
      </p:sp>
      <p:sp>
        <p:nvSpPr>
          <p:cNvPr id="145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3369F033-163B-C84E-8B20-E66067A803C7}" type="slidenum">
              <a:rPr lang="en-US"/>
              <a:pPr fontAlgn="base">
                <a:spcBef>
                  <a:spcPct val="0"/>
                </a:spcBef>
                <a:spcAft>
                  <a:spcPct val="0"/>
                </a:spcAft>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7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Calibri" charset="0"/>
              </a:rPr>
              <a:t>The</a:t>
            </a:r>
            <a:r>
              <a:rPr lang="en-US" baseline="0" dirty="0" smtClean="0">
                <a:latin typeface="Calibri" charset="0"/>
              </a:rPr>
              <a:t> SLO approval process allows teachers and principals to collaborate and set up the SLO process for success.  The approval process supports the development of rigorous and realistic goals that are aligned to priority content and standards.</a:t>
            </a:r>
            <a:endParaRPr lang="en-US" dirty="0">
              <a:latin typeface="Calibri" charset="0"/>
            </a:endParaRPr>
          </a:p>
        </p:txBody>
      </p:sp>
      <p:sp>
        <p:nvSpPr>
          <p:cNvPr id="147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D2CD5A62-FE77-AF48-BF26-2E2C9FF59C86}" type="slidenum">
              <a:rPr lang="en-US"/>
              <a:pPr fontAlgn="base">
                <a:spcBef>
                  <a:spcPct val="0"/>
                </a:spcBef>
                <a:spcAft>
                  <a:spcPct val="0"/>
                </a:spcAft>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5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STEP 3: ONGOING COMMUNICATION </a:t>
            </a:r>
            <a:endParaRPr lang="en-US" dirty="0" smtClean="0"/>
          </a:p>
          <a:p>
            <a:r>
              <a:rPr lang="en-US" sz="1200" kern="1200" dirty="0" smtClean="0">
                <a:solidFill>
                  <a:schemeClr val="tx1"/>
                </a:solidFill>
                <a:effectLst/>
                <a:latin typeface="+mn-lt"/>
                <a:ea typeface="+mn-ea"/>
                <a:cs typeface="+mn-cs"/>
              </a:rPr>
              <a:t>Ongoing communication provides opportunities for principals and teachers to correspond regarding progress toward goal attainment. The SLO process encourages, but does not require, teachers to monitor student progress through the ongoing formative assessment process. The formative assessment process is a deliberate process utilized by teachers and students during instruction to provide actionable feedback, which is then used to adjust ongoing instructional strategies to improve students’ SLO attainment of curricular learning targets/goals. By using the formative assessment process, teachers have access to data that may either validate instructional strategies or determine whether mid-course modifications need to be made. Ongoing communication may be conducted face-to-face or electronically. </a:t>
            </a:r>
            <a:endParaRPr lang="en-US" dirty="0" smtClean="0"/>
          </a:p>
          <a:p>
            <a:r>
              <a:rPr lang="en-US" sz="1200" kern="1200" dirty="0" smtClean="0">
                <a:solidFill>
                  <a:schemeClr val="tx1"/>
                </a:solidFill>
                <a:effectLst/>
                <a:latin typeface="+mn-lt"/>
                <a:ea typeface="+mn-ea"/>
                <a:cs typeface="+mn-cs"/>
              </a:rPr>
              <a:t>The ongoing communication portion of the SLO Process Guide includes several questions that help structure ongoing conversations regarding progress toward SLO goal attainment: </a:t>
            </a:r>
            <a:endParaRPr lang="en-US" dirty="0" smtClean="0"/>
          </a:p>
          <a:p>
            <a:r>
              <a:rPr lang="en-US" sz="1200" kern="1200" dirty="0" smtClean="0">
                <a:solidFill>
                  <a:schemeClr val="tx1"/>
                </a:solidFill>
                <a:effectLst/>
                <a:latin typeface="+mn-lt"/>
                <a:ea typeface="+mn-ea"/>
                <a:cs typeface="+mn-cs"/>
              </a:rPr>
              <a:t>  Are my students on track toward meeting the SLO? </a:t>
            </a:r>
            <a:endParaRPr lang="en-US" dirty="0" smtClean="0">
              <a:effectLst/>
            </a:endParaRPr>
          </a:p>
          <a:p>
            <a:r>
              <a:rPr lang="en-US" sz="1200" kern="1200" dirty="0" smtClean="0">
                <a:solidFill>
                  <a:schemeClr val="tx1"/>
                </a:solidFill>
                <a:effectLst/>
                <a:latin typeface="+mn-lt"/>
                <a:ea typeface="+mn-ea"/>
                <a:cs typeface="+mn-cs"/>
              </a:rPr>
              <a:t>  Does data suggest a need to adjust instructional strategies? </a:t>
            </a:r>
            <a:endParaRPr lang="en-US" dirty="0" smtClean="0">
              <a:effectLst/>
            </a:endParaRPr>
          </a:p>
          <a:p>
            <a:r>
              <a:rPr lang="en-US" sz="1200" kern="1200" dirty="0" smtClean="0">
                <a:solidFill>
                  <a:schemeClr val="tx1"/>
                </a:solidFill>
                <a:effectLst/>
                <a:latin typeface="+mn-lt"/>
                <a:ea typeface="+mn-ea"/>
                <a:cs typeface="+mn-cs"/>
              </a:rPr>
              <a:t>  Are there circumstances beyond my control that will impact the SLO? </a:t>
            </a:r>
            <a:endParaRPr lang="en-US" dirty="0" smtClean="0">
              <a:effectLst/>
            </a:endParaRPr>
          </a:p>
          <a:p>
            <a:pPr>
              <a:spcBef>
                <a:spcPct val="0"/>
              </a:spcBef>
            </a:pPr>
            <a:endParaRPr lang="en-US" dirty="0">
              <a:latin typeface="Calibri" charset="0"/>
            </a:endParaRPr>
          </a:p>
        </p:txBody>
      </p:sp>
      <p:sp>
        <p:nvSpPr>
          <p:cNvPr id="145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3369F033-163B-C84E-8B20-E66067A803C7}" type="slidenum">
              <a:rPr lang="en-US"/>
              <a:pPr fontAlgn="base">
                <a:spcBef>
                  <a:spcPct val="0"/>
                </a:spcBef>
                <a:spcAft>
                  <a:spcPct val="0"/>
                </a:spcAft>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7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Calibri" charset="0"/>
              </a:rPr>
              <a:t>The</a:t>
            </a:r>
            <a:r>
              <a:rPr lang="en-US" baseline="0" dirty="0" smtClean="0">
                <a:latin typeface="Calibri" charset="0"/>
              </a:rPr>
              <a:t> ongoing communication step allows teachers and principals to check in and assess progress towards the SLO goal.  This step allows the teacher to articulate the progress in writing and participate in both reflection of teaching practice as s/he reviews students’ progress and to continue the professional conversation surrounding instruction with the principal.  It is important that both the teacher and evaluator sign and date step 3 as evidence that the step was completed.  Most importantly, step 3 allows both the teacher and principal to review midpoint data to avoid any surprises that could theoretically occur at the end of the year if no midpoint check of student growth is conducted.  Step 3 also promotes the review process to assist a teacher and principal in reviewing data in order to make a decision to modify the original SLO goal.  Next we will discuss what instances may have occurred in order for a teacher to consider modifying the original SLO goal during step 3 ongoing communication. </a:t>
            </a:r>
            <a:endParaRPr lang="en-US" dirty="0">
              <a:latin typeface="Calibri" charset="0"/>
            </a:endParaRPr>
          </a:p>
        </p:txBody>
      </p:sp>
      <p:sp>
        <p:nvSpPr>
          <p:cNvPr id="147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D2CD5A62-FE77-AF48-BF26-2E2C9FF59C86}" type="slidenum">
              <a:rPr lang="en-US"/>
              <a:pPr fontAlgn="base">
                <a:spcBef>
                  <a:spcPct val="0"/>
                </a:spcBef>
                <a:spcAft>
                  <a:spcPct val="0"/>
                </a:spcAft>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7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Calibri" charset="0"/>
              </a:rPr>
              <a:t>With</a:t>
            </a:r>
            <a:r>
              <a:rPr lang="en-US" baseline="0" dirty="0" smtClean="0">
                <a:latin typeface="Calibri" charset="0"/>
              </a:rPr>
              <a:t> training, collaboration, careful review of baseline data, and assessing students’ strengths and weaknesses, teachers will be successful in writing meaningful, realistic, and rigorous SLOs.  It is imperative that teachers follow the SLO process with fidelity to develop quality goals that focus on priority content for his/her students.  The approval process also known as Step 2 is designed to allow teachers and principals to have meaningful conversations about the growth goals and agree upon a goal that is appropriate for the teacher and his/her students.  It is the intent of the approval process to promote smart goals and avoid future modification of those goals.  We will next discuss some possible scenarios where SLO goal modification may be justified.  </a:t>
            </a:r>
            <a:endParaRPr lang="en-US" dirty="0">
              <a:latin typeface="Calibri" charset="0"/>
            </a:endParaRPr>
          </a:p>
        </p:txBody>
      </p:sp>
      <p:sp>
        <p:nvSpPr>
          <p:cNvPr id="147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D2CD5A62-FE77-AF48-BF26-2E2C9FF59C86}" type="slidenum">
              <a:rPr lang="en-US"/>
              <a:pPr fontAlgn="base">
                <a:spcBef>
                  <a:spcPct val="0"/>
                </a:spcBef>
                <a:spcAft>
                  <a:spcPct val="0"/>
                </a:spcAft>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7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Mid-Course Modifications and Adjustments </a:t>
            </a:r>
            <a:endParaRPr lang="en-US" dirty="0" smtClean="0">
              <a:effectLst/>
            </a:endParaRPr>
          </a:p>
          <a:p>
            <a:r>
              <a:rPr lang="en-US" sz="1200" kern="1200" dirty="0" smtClean="0">
                <a:solidFill>
                  <a:schemeClr val="tx1"/>
                </a:solidFill>
                <a:effectLst/>
                <a:latin typeface="+mn-lt"/>
                <a:ea typeface="+mn-ea"/>
                <a:cs typeface="+mn-cs"/>
              </a:rPr>
              <a:t>Teachers are encouraged to make modifications to the instructional strategy before considering making mid-course modifications to the SLO. Strategy modifications can be discussed and documented during Step 3 of the SLO process. When circumstances beyond the teacher’s control impact goal attainment, the teacher and principal may mutually agree to revise the SLO. The list below outlines a few, but not all examples that may justify a teacher and evaluator agreeing to adjust the SLO. </a:t>
            </a:r>
            <a:endParaRPr lang="en-US" dirty="0" smtClean="0">
              <a:effectLst/>
            </a:endParaRPr>
          </a:p>
          <a:p>
            <a:pPr lvl="1"/>
            <a:r>
              <a:rPr lang="en-US" sz="1200" kern="1200" dirty="0" smtClean="0">
                <a:solidFill>
                  <a:schemeClr val="tx1"/>
                </a:solidFill>
                <a:effectLst/>
                <a:latin typeface="+mn-lt"/>
                <a:ea typeface="+mn-ea"/>
                <a:cs typeface="+mn-cs"/>
              </a:rPr>
              <a:t>  A teacher’s roster changes drastically, due to high student mobility rates. </a:t>
            </a:r>
            <a:endParaRPr lang="en-US" dirty="0" smtClean="0">
              <a:effectLst/>
            </a:endParaRPr>
          </a:p>
          <a:p>
            <a:pPr lvl="1"/>
            <a:r>
              <a:rPr lang="en-US" sz="1200" kern="1200" dirty="0" smtClean="0">
                <a:solidFill>
                  <a:schemeClr val="tx1"/>
                </a:solidFill>
                <a:effectLst/>
                <a:latin typeface="+mn-lt"/>
                <a:ea typeface="+mn-ea"/>
                <a:cs typeface="+mn-cs"/>
              </a:rPr>
              <a:t>  A teacher’s assignment changes significantly over the course of the year. </a:t>
            </a:r>
            <a:endParaRPr lang="en-US" dirty="0" smtClean="0">
              <a:effectLst/>
            </a:endParaRPr>
          </a:p>
          <a:p>
            <a:pPr lvl="1"/>
            <a:r>
              <a:rPr lang="en-US" sz="1200" kern="1200" dirty="0" smtClean="0">
                <a:solidFill>
                  <a:schemeClr val="tx1"/>
                </a:solidFill>
                <a:effectLst/>
                <a:latin typeface="+mn-lt"/>
                <a:ea typeface="+mn-ea"/>
                <a:cs typeface="+mn-cs"/>
              </a:rPr>
              <a:t>  A teacher serves as a pull-in/push-out teacher or co-teacher. </a:t>
            </a:r>
            <a:endParaRPr lang="en-US" dirty="0" smtClean="0">
              <a:effectLst/>
            </a:endParaRPr>
          </a:p>
          <a:p>
            <a:pPr lvl="1"/>
            <a:r>
              <a:rPr lang="en-US" sz="1200" kern="1200" dirty="0" smtClean="0">
                <a:solidFill>
                  <a:schemeClr val="tx1"/>
                </a:solidFill>
                <a:effectLst/>
                <a:latin typeface="+mn-lt"/>
                <a:ea typeface="+mn-ea"/>
                <a:cs typeface="+mn-cs"/>
              </a:rPr>
              <a:t>  A teacher is on long-term leave. </a:t>
            </a:r>
            <a:endParaRPr lang="en-US" dirty="0" smtClean="0">
              <a:effectLst/>
            </a:endParaRPr>
          </a:p>
          <a:p>
            <a:pPr lvl="1"/>
            <a:r>
              <a:rPr lang="en-US" sz="1200" kern="1200" dirty="0" smtClean="0">
                <a:solidFill>
                  <a:schemeClr val="tx1"/>
                </a:solidFill>
                <a:effectLst/>
                <a:latin typeface="+mn-lt"/>
                <a:ea typeface="+mn-ea"/>
                <a:cs typeface="+mn-cs"/>
              </a:rPr>
              <a:t>It is unacceptable to adjust the SLO based on poor professional practices or inadequate teaching. </a:t>
            </a:r>
            <a:endParaRPr lang="en-US" dirty="0" smtClean="0">
              <a:effectLst/>
            </a:endParaRPr>
          </a:p>
          <a:p>
            <a:pPr>
              <a:spcBef>
                <a:spcPct val="0"/>
              </a:spcBef>
            </a:pPr>
            <a:endParaRPr lang="en-US" dirty="0">
              <a:latin typeface="Calibri" charset="0"/>
            </a:endParaRPr>
          </a:p>
        </p:txBody>
      </p:sp>
      <p:sp>
        <p:nvSpPr>
          <p:cNvPr id="147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D2CD5A62-FE77-AF48-BF26-2E2C9FF59C86}" type="slidenum">
              <a:rPr lang="en-US"/>
              <a:pPr fontAlgn="base">
                <a:spcBef>
                  <a:spcPct val="0"/>
                </a:spcBef>
                <a:spcAft>
                  <a:spcPct val="0"/>
                </a:spcAft>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7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Calibri" charset="0"/>
              </a:rPr>
              <a:t>There will</a:t>
            </a:r>
            <a:r>
              <a:rPr lang="en-US" baseline="0" dirty="0" smtClean="0">
                <a:latin typeface="Calibri" charset="0"/>
              </a:rPr>
              <a:t> certainly be rare cases where SLO growth goals might be modified.  It is again imperative to remind all educators that this should be the exception, not the rule.  In most schools, there may never be an instance where an SLO is approved for modification.  In the rare instances where it is approved, please be able to answer these questions.  What is the reason and are there extenuating circumstances that require this SLO growth goal to be modified?  Do all parties involved agree?  Have all parties signed and dated the newly modified goal?  Has the principal informed the superintendent of the modification.  Superintendents will need to report instances of SLO </a:t>
            </a:r>
            <a:r>
              <a:rPr lang="en-US" baseline="0" dirty="0" smtClean="0">
                <a:latin typeface="Calibri" charset="0"/>
              </a:rPr>
              <a:t>modification </a:t>
            </a:r>
            <a:r>
              <a:rPr lang="en-US" baseline="0" dirty="0" smtClean="0">
                <a:latin typeface="Calibri" charset="0"/>
              </a:rPr>
              <a:t>for their districts. </a:t>
            </a:r>
            <a:endParaRPr lang="en-US" dirty="0">
              <a:latin typeface="Calibri" charset="0"/>
            </a:endParaRPr>
          </a:p>
        </p:txBody>
      </p:sp>
      <p:sp>
        <p:nvSpPr>
          <p:cNvPr id="147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D2CD5A62-FE77-AF48-BF26-2E2C9FF59C86}" type="slidenum">
              <a:rPr lang="en-US"/>
              <a:pPr fontAlgn="base">
                <a:spcBef>
                  <a:spcPct val="0"/>
                </a:spcBef>
                <a:spcAft>
                  <a:spcPct val="0"/>
                </a:spcAft>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5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A discussion of the Student Growth Rating, Professional Practice Rating, and Summative Effectiveness Rating will take place during a summative conference that occurs as part of the broader teacher evaluation and professional growth process. The final step of the SLO process prepares for that discussion to take place. </a:t>
            </a:r>
            <a:endParaRPr lang="en-US" dirty="0" smtClean="0"/>
          </a:p>
          <a:p>
            <a:r>
              <a:rPr lang="en-US" sz="1200" kern="1200" dirty="0" smtClean="0">
                <a:solidFill>
                  <a:schemeClr val="tx1"/>
                </a:solidFill>
                <a:effectLst/>
                <a:latin typeface="+mn-lt"/>
                <a:ea typeface="+mn-ea"/>
                <a:cs typeface="+mn-cs"/>
              </a:rPr>
              <a:t>In Step 4 of the SLO process, teachers assemble, organize, and provide summative evidence of SLO goal attainment. In preparation for the summative conference, teachers are encouraged to self-score the SLO and reflect upon the SLO process. </a:t>
            </a:r>
            <a:endParaRPr lang="en-US" dirty="0"/>
          </a:p>
        </p:txBody>
      </p:sp>
      <p:sp>
        <p:nvSpPr>
          <p:cNvPr id="145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3369F033-163B-C84E-8B20-E66067A803C7}" type="slidenum">
              <a:rPr lang="en-US"/>
              <a:pPr fontAlgn="base">
                <a:spcBef>
                  <a:spcPct val="0"/>
                </a:spcBef>
                <a:spcAft>
                  <a:spcPct val="0"/>
                </a:spcAft>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charset="0"/>
              </a:rPr>
              <a:t>Read definitions.  The purpose of an SLO is for students to show growth over time.  Isn’t that the goal of all teachers-for students to improve, regardless of the subject matter?  An</a:t>
            </a:r>
            <a:r>
              <a:rPr lang="en-US" baseline="0" dirty="0" smtClean="0">
                <a:latin typeface="Calibri" charset="0"/>
              </a:rPr>
              <a:t> SLO becomes a written representation of student growth. </a:t>
            </a:r>
            <a:endParaRPr lang="en-US" dirty="0" smtClean="0">
              <a:latin typeface="Calibri" charset="0"/>
            </a:endParaRPr>
          </a:p>
          <a:p>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4</a:t>
            </a:fld>
            <a:endParaRPr lang="en-US"/>
          </a:p>
        </p:txBody>
      </p:sp>
    </p:spTree>
    <p:extLst>
      <p:ext uri="{BB962C8B-B14F-4D97-AF65-F5344CB8AC3E}">
        <p14:creationId xmlns:p14="http://schemas.microsoft.com/office/powerpoint/2010/main" val="19696992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9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Calibri" charset="0"/>
              </a:rPr>
              <a:t>Step 4 indicates</a:t>
            </a:r>
            <a:r>
              <a:rPr lang="en-US" baseline="0" dirty="0" smtClean="0">
                <a:latin typeface="Calibri" charset="0"/>
              </a:rPr>
              <a:t> the interval of instruction has ended and the teacher has post-assessed his/her students to determine the amount of growth made towards the SLO growth goal.  We can refer back to the sample SLO Process timeline and remember that districts will tailor the timeline of each step of the process to best fit their calendars and the needs of the teachers and students, as well as any contractual or district policies which may drive this process.  It will be common for most district to complete all 4 steps of the SLO Process prior to the end of the school year, as they will need to SLO growth calculation to be able to assign overall Teacher Effectiveness Ratings prior to the end of the school year.  Again, district personnel will decide how to best structure the timeline to fit their needs. </a:t>
            </a:r>
            <a:endParaRPr lang="en-US" dirty="0">
              <a:latin typeface="Calibri" charset="0"/>
            </a:endParaRPr>
          </a:p>
        </p:txBody>
      </p:sp>
      <p:sp>
        <p:nvSpPr>
          <p:cNvPr id="149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CAA9D33A-309B-6C40-99FF-4058FC026980}" type="slidenum">
              <a:rPr lang="en-US"/>
              <a:pPr fontAlgn="base">
                <a:spcBef>
                  <a:spcPct val="0"/>
                </a:spcBef>
                <a:spcAft>
                  <a:spcPct val="0"/>
                </a:spcAft>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Recommended Method to Determine the Student Growth Rating </a:t>
            </a:r>
            <a:endParaRPr lang="en-US" dirty="0" smtClean="0"/>
          </a:p>
          <a:p>
            <a:r>
              <a:rPr lang="en-US" sz="1200" kern="1200" dirty="0" smtClean="0">
                <a:solidFill>
                  <a:schemeClr val="tx1"/>
                </a:solidFill>
                <a:effectLst/>
                <a:latin typeface="+mn-lt"/>
                <a:ea typeface="+mn-ea"/>
                <a:cs typeface="+mn-cs"/>
              </a:rPr>
              <a:t>A teacher’s Student Growth Rating quantifies the impact a teacher has on student learning during the instructional period. Once SLOs have been established and student growth has been measured between two points in time, the teacher’s Student Growth Rating is assigned, based on SLO goal attainment. Performance relative to the student growth measure is classified into one of three performance categories: Low Growth, Expected Growth, or High Growth.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key to calculating student growth rating is to remember that it is based the percentage of the goal attained, not that the goal was attained or not.  It is realistic to expect that students grow each year, and it is also realistic to expect students to grow at different rates and to keep that in mind when setting SLO goals.  For more information about writing differentiated SLOs that address different rates of growth, refer to the SLO online modules and resources on the DOE website.  The example here is based on class mastery SLOs commonly written as percentages. As you review the chart, let’s focus on the Expected Growth performance category.  A teacher does not earn an expected growth rating by setting his/her SLO goal at 65%- 85% or by his/her students scoring between a 65% and 85% on a test.  A teacher earns Expected Growth if she/he reaches between 65%-85% of his/her original SLO goal developed after pre-assessing.  Student growth rating is not an ‘all or nothing’ situation.  It is not a case of meeting or not meeting the growth goal, but how much of the goal did a teacher meet.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Please refer to the previous module SLO overview for an example of calculating student growth.  This concludes module 3 Overview of the SLO Process.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04C16E0-36CA-C645-AF3E-57BFB0A8910E}" type="slidenum">
              <a:rPr lang="en-US" smtClean="0"/>
              <a:t>41</a:t>
            </a:fld>
            <a:endParaRPr lang="en-US"/>
          </a:p>
        </p:txBody>
      </p:sp>
    </p:spTree>
    <p:extLst>
      <p:ext uri="{BB962C8B-B14F-4D97-AF65-F5344CB8AC3E}">
        <p14:creationId xmlns:p14="http://schemas.microsoft.com/office/powerpoint/2010/main" val="21850672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this online module, you will review the recommended SLO Process Guide and best practices for its use.  Following the SLO Process</a:t>
            </a:r>
            <a:r>
              <a:rPr lang="en-US" baseline="0" dirty="0" smtClean="0"/>
              <a:t> Guide step by step will ensure that all steps are completed in the appropriate order and careful attention is paid to each step in the process. </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42</a:t>
            </a:fld>
            <a:endParaRPr lang="en-US"/>
          </a:p>
        </p:txBody>
      </p:sp>
    </p:spTree>
    <p:extLst>
      <p:ext uri="{BB962C8B-B14F-4D97-AF65-F5344CB8AC3E}">
        <p14:creationId xmlns:p14="http://schemas.microsoft.com/office/powerpoint/2010/main" val="2639272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2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latin typeface="Calibri" charset="0"/>
              </a:rPr>
              <a:t>This shows the SLO development has multiple steps that we’re going to walk through in a bit.  This graphic gives you an overview of the steps.  </a:t>
            </a:r>
          </a:p>
          <a:p>
            <a:pPr>
              <a:spcBef>
                <a:spcPct val="0"/>
              </a:spcBef>
            </a:pPr>
            <a:r>
              <a:rPr lang="en-US" dirty="0" smtClean="0">
                <a:latin typeface="Calibri" charset="0"/>
              </a:rPr>
              <a:t>We will review each steps of</a:t>
            </a:r>
            <a:r>
              <a:rPr lang="en-US" baseline="0" dirty="0" smtClean="0">
                <a:latin typeface="Calibri" charset="0"/>
              </a:rPr>
              <a:t> the process guide. </a:t>
            </a:r>
            <a:endParaRPr lang="en-US" dirty="0">
              <a:latin typeface="Calibri" charset="0"/>
            </a:endParaRPr>
          </a:p>
        </p:txBody>
      </p:sp>
      <p:sp>
        <p:nvSpPr>
          <p:cNvPr id="152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895B645D-A6A7-8745-9DA0-DE48291CC6BA}" type="slidenum">
              <a:rPr lang="en-US"/>
              <a:pPr fontAlgn="base">
                <a:spcBef>
                  <a:spcPct val="0"/>
                </a:spcBef>
                <a:spcAft>
                  <a:spcPct val="0"/>
                </a:spcAft>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a:t>
            </a:r>
            <a:r>
              <a:rPr lang="en-US" baseline="0" dirty="0" smtClean="0"/>
              <a:t> guide – helps to guide the teacher through all the steps of developing the SLO through determining growth. The SD SLO Process Guide was developed based on models of process guides other states use in their own Student Learning Objective development process, but our SD guide is tailored to the SD requirements and recommendations for SLO development.  Please note that using a process guide from another state might not allow you to follow the SD process and steps could be omitted. </a:t>
            </a:r>
            <a:endParaRPr lang="en-US" dirty="0"/>
          </a:p>
        </p:txBody>
      </p:sp>
      <p:sp>
        <p:nvSpPr>
          <p:cNvPr id="4" name="Slide Number Placeholder 3"/>
          <p:cNvSpPr>
            <a:spLocks noGrp="1"/>
          </p:cNvSpPr>
          <p:nvPr>
            <p:ph type="sldNum" sz="quarter" idx="10"/>
          </p:nvPr>
        </p:nvSpPr>
        <p:spPr/>
        <p:txBody>
          <a:bodyPr/>
          <a:lstStyle/>
          <a:p>
            <a:pPr>
              <a:defRPr/>
            </a:pPr>
            <a:fld id="{CE51A079-9B64-084C-ABEF-00E7533BEF06}" type="slidenum">
              <a:rPr lang="en-US" smtClean="0"/>
              <a:pPr>
                <a:defRPr/>
              </a:pPr>
              <a:t>44</a:t>
            </a:fld>
            <a:endParaRPr lang="en-US"/>
          </a:p>
        </p:txBody>
      </p:sp>
    </p:spTree>
    <p:extLst>
      <p:ext uri="{BB962C8B-B14F-4D97-AF65-F5344CB8AC3E}">
        <p14:creationId xmlns:p14="http://schemas.microsoft.com/office/powerpoint/2010/main" val="31595725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5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Before we work with the Process Guide,</a:t>
            </a:r>
            <a:r>
              <a:rPr lang="en-US" baseline="0" dirty="0" smtClean="0"/>
              <a:t> </a:t>
            </a:r>
            <a:r>
              <a:rPr lang="en-US" dirty="0" smtClean="0"/>
              <a:t>let’s review the key elements you</a:t>
            </a:r>
            <a:r>
              <a:rPr lang="en-US" baseline="0" dirty="0" smtClean="0"/>
              <a:t> will see in each section</a:t>
            </a:r>
            <a:r>
              <a:rPr lang="en-US" dirty="0" smtClean="0"/>
              <a:t>.  First you</a:t>
            </a:r>
            <a:r>
              <a:rPr lang="en-US" baseline="0" dirty="0" smtClean="0"/>
              <a:t> will notice that each section of the process guide has various letters and numbers written in each step.  Each step of the process guide has been aligned to our SD Professional Teaching practices also known as the Danielson Framework.  This step Prioritize Learning Content is aligned to Danielson Component 1a Demonstrating Knowledge of Content and Pedagogy. This can be helpful to both teachers and administrators as they work to implement the Teacher Effectiveness Model, select Danielson components upon which to drive their professional practice, or select artifacts teachers can submit as evidence of their work in Danielson domains 1 and 4.  Please refer to the online modules about the Teacher Effectiveness Model, specifically component selection, and the TE FAQs that appear on the DOE website. </a:t>
            </a:r>
          </a:p>
          <a:p>
            <a:r>
              <a:rPr lang="en-US" baseline="0" dirty="0" smtClean="0"/>
              <a:t>The title and description of each section of the SLO Process Guide appear on the left side of each section.  </a:t>
            </a:r>
          </a:p>
          <a:p>
            <a:r>
              <a:rPr lang="en-US" baseline="0" dirty="0" smtClean="0"/>
              <a:t>The final element of each section of the process guide are the guiding questions.  These were designed to generate ideas and assist teachers and principals in developing each section of the SLO Process Guide.  Fully answering each guiding question will provide necessary detail to your SLO, so that it is easy to understand and explain.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 we examine each section of the</a:t>
            </a:r>
            <a:r>
              <a:rPr lang="en-US" baseline="0" dirty="0" smtClean="0"/>
              <a:t> process guide, we will define the expectations for each section. </a:t>
            </a:r>
            <a:endParaRPr lang="en-US" dirty="0" smtClean="0"/>
          </a:p>
          <a:p>
            <a:endParaRPr lang="en-US" dirty="0"/>
          </a:p>
        </p:txBody>
      </p:sp>
      <p:sp>
        <p:nvSpPr>
          <p:cNvPr id="155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D87E84AA-9547-5749-B26A-30FF41F2247C}" type="slidenum">
              <a:rPr lang="en-US"/>
              <a:pPr fontAlgn="base">
                <a:spcBef>
                  <a:spcPct val="0"/>
                </a:spcBef>
                <a:spcAft>
                  <a:spcPct val="0"/>
                </a:spcAft>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5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The SLO process begins with the important task of attaching structure to student learning expectations. This step includes much reflection on the part of the teacher and relies on the teacher to have a deep knowledge of his or her content standards, students, and assessment options. We</a:t>
            </a:r>
            <a:r>
              <a:rPr lang="en-US" sz="1200" kern="1200" baseline="0" dirty="0" smtClean="0">
                <a:solidFill>
                  <a:schemeClr val="tx1"/>
                </a:solidFill>
                <a:effectLst/>
                <a:latin typeface="+mn-lt"/>
                <a:ea typeface="+mn-ea"/>
                <a:cs typeface="+mn-cs"/>
              </a:rPr>
              <a:t> will go through each part of step one in the next few slides.</a:t>
            </a:r>
            <a:endParaRPr lang="en-US" dirty="0" smtClean="0"/>
          </a:p>
        </p:txBody>
      </p:sp>
      <p:sp>
        <p:nvSpPr>
          <p:cNvPr id="145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3369F033-163B-C84E-8B20-E66067A803C7}" type="slidenum">
              <a:rPr lang="en-US"/>
              <a:pPr fontAlgn="base">
                <a:spcBef>
                  <a:spcPct val="0"/>
                </a:spcBef>
                <a:spcAft>
                  <a:spcPct val="0"/>
                </a:spcAft>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5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Calibri" charset="0"/>
              </a:rPr>
              <a:t>Selecting priority learning content</a:t>
            </a:r>
            <a:r>
              <a:rPr lang="en-US" baseline="0" dirty="0" smtClean="0">
                <a:latin typeface="Calibri" charset="0"/>
              </a:rPr>
              <a:t> upon which to base your SLO should be a thoughtful, careful, and deliberate process. We will discuss best practices for selecting priority content in the next several slides.  Please keep in mind that no single example can apply to every content area and grade level, and consider how the upcoming examples might give you ideas about selecting your priority content. </a:t>
            </a:r>
          </a:p>
          <a:p>
            <a:pPr>
              <a:spcBef>
                <a:spcPct val="0"/>
              </a:spcBef>
            </a:pPr>
            <a:endParaRPr lang="en-US" baseline="0" dirty="0" smtClean="0">
              <a:latin typeface="Calibri"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Teachers need to think critically and deeply about learning standards that define what students should know, understand, and be able to do. The SLO process encourages teachers to develop one SLO based on the unique and critical learning needs of students in a particular class or course. </a:t>
            </a:r>
            <a:endParaRPr lang="en-US" dirty="0" smtClean="0">
              <a:effectLst/>
            </a:endParaRPr>
          </a:p>
          <a:p>
            <a:pPr>
              <a:spcBef>
                <a:spcPct val="0"/>
              </a:spcBef>
            </a:pPr>
            <a:endParaRPr lang="en-US" dirty="0">
              <a:latin typeface="Calibri" charset="0"/>
            </a:endParaRPr>
          </a:p>
        </p:txBody>
      </p:sp>
      <p:sp>
        <p:nvSpPr>
          <p:cNvPr id="155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D87E84AA-9547-5749-B26A-30FF41F2247C}" type="slidenum">
              <a:rPr lang="en-US"/>
              <a:pPr fontAlgn="base">
                <a:spcBef>
                  <a:spcPct val="0"/>
                </a:spcBef>
                <a:spcAft>
                  <a:spcPct val="0"/>
                </a:spcAft>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5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aseline="0" dirty="0" smtClean="0">
                <a:latin typeface="Calibri" charset="0"/>
              </a:rPr>
              <a:t>As indicated in the guiding questions, the selection of priority content needs to be based on data, not simply on teacher preference or instinct. Utilize available data sources to assist you in identifying the appropriate priority content for your students.  </a:t>
            </a:r>
          </a:p>
          <a:p>
            <a:pPr>
              <a:spcBef>
                <a:spcPct val="0"/>
              </a:spcBef>
            </a:pPr>
            <a:endParaRPr lang="en-US" baseline="0" dirty="0" smtClean="0">
              <a:latin typeface="Calibri" charset="0"/>
            </a:endParaRPr>
          </a:p>
          <a:p>
            <a:pPr>
              <a:spcBef>
                <a:spcPct val="0"/>
              </a:spcBef>
            </a:pPr>
            <a:r>
              <a:rPr lang="en-US" baseline="0" dirty="0" smtClean="0">
                <a:latin typeface="Calibri" charset="0"/>
              </a:rPr>
              <a:t>Although you might have identified 4-5 main areas of focus for your course or class by reviewing your curriculum, that doesn’t necessarily indicate that one or more of those themes should be priority learning content for your SLO. Again, the 5</a:t>
            </a:r>
            <a:r>
              <a:rPr lang="en-US" baseline="30000" dirty="0" smtClean="0">
                <a:latin typeface="Calibri" charset="0"/>
              </a:rPr>
              <a:t>th</a:t>
            </a:r>
            <a:r>
              <a:rPr lang="en-US" baseline="0" dirty="0" smtClean="0">
                <a:latin typeface="Calibri" charset="0"/>
              </a:rPr>
              <a:t> grade science teacher may have indicated Earth’s Systems and the mutual impact of humans and systems on each other is an area of importance in the curriculum, but is there any data to support that has been an area of need over time?</a:t>
            </a:r>
          </a:p>
          <a:p>
            <a:pPr>
              <a:spcBef>
                <a:spcPct val="0"/>
              </a:spcBef>
            </a:pPr>
            <a:endParaRPr lang="en-US" baseline="0" dirty="0" smtClean="0">
              <a:latin typeface="Calibri" charset="0"/>
            </a:endParaRPr>
          </a:p>
          <a:p>
            <a:r>
              <a:rPr lang="en-US" sz="1200" kern="1200" dirty="0" smtClean="0">
                <a:solidFill>
                  <a:schemeClr val="tx1"/>
                </a:solidFill>
                <a:effectLst/>
                <a:latin typeface="+mn-lt"/>
                <a:ea typeface="+mn-ea"/>
                <a:cs typeface="+mn-cs"/>
              </a:rPr>
              <a:t>IDENTIFYING CONTENT: DATA-INFORMED NEEDS ANALYSIS </a:t>
            </a:r>
            <a:endParaRPr lang="en-US" dirty="0" smtClean="0"/>
          </a:p>
          <a:p>
            <a:r>
              <a:rPr lang="en-US" sz="1200" kern="1200" dirty="0" smtClean="0">
                <a:solidFill>
                  <a:schemeClr val="tx1"/>
                </a:solidFill>
                <a:effectLst/>
                <a:latin typeface="+mn-lt"/>
                <a:ea typeface="+mn-ea"/>
                <a:cs typeface="+mn-cs"/>
              </a:rPr>
              <a:t>Teachers are encouraged to use data to determine which learning content will be the focus of an SLO. Through data analysis, teachers or teams of teachers discover trends or specific student needs that inform the selection of priority content. </a:t>
            </a:r>
            <a:endParaRPr lang="en-US" dirty="0" smtClean="0"/>
          </a:p>
          <a:p>
            <a:r>
              <a:rPr lang="en-US" sz="1200" kern="1200" dirty="0" smtClean="0">
                <a:solidFill>
                  <a:schemeClr val="tx1"/>
                </a:solidFill>
                <a:effectLst/>
                <a:latin typeface="+mn-lt"/>
                <a:ea typeface="+mn-ea"/>
                <a:cs typeface="+mn-cs"/>
              </a:rPr>
              <a:t> Teachers who teach state-tested grades and subjects </a:t>
            </a:r>
            <a:r>
              <a:rPr lang="en-US" sz="1200" kern="1200" dirty="0" smtClean="0">
                <a:solidFill>
                  <a:schemeClr val="tx1"/>
                </a:solidFill>
                <a:effectLst/>
                <a:latin typeface="+mn-lt"/>
                <a:ea typeface="+mn-ea"/>
                <a:cs typeface="+mn-cs"/>
              </a:rPr>
              <a:t>should use </a:t>
            </a:r>
            <a:r>
              <a:rPr lang="en-US" sz="1200" kern="1200" dirty="0" smtClean="0">
                <a:solidFill>
                  <a:schemeClr val="tx1"/>
                </a:solidFill>
                <a:effectLst/>
                <a:latin typeface="+mn-lt"/>
                <a:ea typeface="+mn-ea"/>
                <a:cs typeface="+mn-cs"/>
              </a:rPr>
              <a:t>state assessment results in their SLOs, and many teachers will find it helpful to use prior-year state assessment data to prioritize learning content. For example, a teacher may notice trends by reviewing multiple years of assessment data and use that information to focus the learning content of the SLO. State assessment results are not intended to be the growth measure for SLOs, but rather used as a guide to focus priority content and learning. </a:t>
            </a:r>
            <a:endParaRPr lang="en-US" dirty="0" smtClean="0"/>
          </a:p>
          <a:p>
            <a:pPr>
              <a:spcBef>
                <a:spcPct val="0"/>
              </a:spcBef>
            </a:pPr>
            <a:endParaRPr lang="en-US" dirty="0">
              <a:latin typeface="Calibri" charset="0"/>
            </a:endParaRPr>
          </a:p>
        </p:txBody>
      </p:sp>
      <p:sp>
        <p:nvSpPr>
          <p:cNvPr id="155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D87E84AA-9547-5749-B26A-30FF41F2247C}" type="slidenum">
              <a:rPr lang="en-US"/>
              <a:pPr fontAlgn="base">
                <a:spcBef>
                  <a:spcPct val="0"/>
                </a:spcBef>
                <a:spcAft>
                  <a:spcPct val="0"/>
                </a:spcAft>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5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aseline="0" dirty="0" smtClean="0">
                <a:latin typeface="Calibri" charset="0"/>
              </a:rPr>
              <a:t>Priority content should reflect essential knowledge, content, and skills rather than curriculum.  For example, priority content should be text analysis, not the novel Lord of the Flies.  A teacher can certainly utilize the novel Lord of the Flies in order for students to be able to demonstrate the many skills that go into text analysis, but the actual novel is not the priority content.  </a:t>
            </a:r>
          </a:p>
          <a:p>
            <a:pPr>
              <a:spcBef>
                <a:spcPct val="0"/>
              </a:spcBef>
            </a:pPr>
            <a:endParaRPr lang="en-US" baseline="0" dirty="0" smtClean="0">
              <a:latin typeface="Calibri" charset="0"/>
            </a:endParaRPr>
          </a:p>
          <a:p>
            <a:pPr>
              <a:spcBef>
                <a:spcPct val="0"/>
              </a:spcBef>
            </a:pPr>
            <a:r>
              <a:rPr lang="en-US" baseline="0" dirty="0" smtClean="0">
                <a:latin typeface="Calibri" charset="0"/>
              </a:rPr>
              <a:t>Another approach is to consider this question: “What are the 4-5 most important things a students need to learn/understand/master/demonstrate in this class?”  Of course students will learn more than 4-5 things in a course, but often there are multiple sub-skills and steps that roll into the 4-5 big ideas.  For example, a 5</a:t>
            </a:r>
            <a:r>
              <a:rPr lang="en-US" baseline="30000" dirty="0" smtClean="0">
                <a:latin typeface="Calibri" charset="0"/>
              </a:rPr>
              <a:t>th</a:t>
            </a:r>
            <a:r>
              <a:rPr lang="en-US" baseline="0" dirty="0" smtClean="0">
                <a:latin typeface="Calibri" charset="0"/>
              </a:rPr>
              <a:t> grade science teacher could list topics like water, soil, gravity, geosphere, organisms, glaciers, etc. but perhaps those could all fall under the priority content heading of Earth’s Systems and their impact on humans and human impact on Earth’s Systems, and then refer back to the grade 5 Earth and Space science conceptual understandings for further detail. </a:t>
            </a:r>
          </a:p>
          <a:p>
            <a:pPr>
              <a:spcBef>
                <a:spcPct val="0"/>
              </a:spcBef>
            </a:pPr>
            <a:endParaRPr lang="en-US" baseline="0" dirty="0" smtClean="0">
              <a:latin typeface="Calibri" charset="0"/>
            </a:endParaRPr>
          </a:p>
          <a:p>
            <a:pPr>
              <a:spcBef>
                <a:spcPct val="0"/>
              </a:spcBef>
            </a:pPr>
            <a:r>
              <a:rPr lang="en-US" baseline="0" dirty="0" smtClean="0">
                <a:latin typeface="Calibri" charset="0"/>
              </a:rPr>
              <a:t>Finally, your priority content should encompass a large chunk of learning in the scope and sequence of your course.  Truly priority content includes multiple skills and sub-skills and would require considerable instructional time and focus.  One such example is writing.  Writing is obviously a large instructional focus and includes many, many sub-skills from writing sentences, to paragraphs, to revisions, word choice, organization, etc.  All of these sub-skills would be taught in order to achieve the priority content of expository writing or persuasive writing. </a:t>
            </a:r>
          </a:p>
          <a:p>
            <a:pPr>
              <a:spcBef>
                <a:spcPct val="0"/>
              </a:spcBef>
            </a:pPr>
            <a:endParaRPr lang="en-US" baseline="0" dirty="0" smtClean="0">
              <a:latin typeface="Calibri" charset="0"/>
            </a:endParaRPr>
          </a:p>
        </p:txBody>
      </p:sp>
      <p:sp>
        <p:nvSpPr>
          <p:cNvPr id="155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D87E84AA-9547-5749-B26A-30FF41F2247C}" type="slidenum">
              <a:rPr lang="en-US"/>
              <a:pPr fontAlgn="base">
                <a:spcBef>
                  <a:spcPct val="0"/>
                </a:spcBef>
                <a:spcAft>
                  <a:spcPct val="0"/>
                </a:spcAft>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charset="0"/>
              </a:rPr>
              <a:t>Read definitions.  The purpose of an SLO is for students to show growth over time.  Isn’t that the goal of all teachers-for students to improve, regardless of the subject matter?  An</a:t>
            </a:r>
            <a:r>
              <a:rPr lang="en-US" baseline="0" dirty="0" smtClean="0">
                <a:latin typeface="Calibri" charset="0"/>
              </a:rPr>
              <a:t> SLO becomes a written representation of student growth. </a:t>
            </a:r>
            <a:endParaRPr lang="en-US" dirty="0" smtClean="0">
              <a:latin typeface="Calibri" charset="0"/>
            </a:endParaRPr>
          </a:p>
          <a:p>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5</a:t>
            </a:fld>
            <a:endParaRPr lang="en-US"/>
          </a:p>
        </p:txBody>
      </p:sp>
    </p:spTree>
    <p:extLst>
      <p:ext uri="{BB962C8B-B14F-4D97-AF65-F5344CB8AC3E}">
        <p14:creationId xmlns:p14="http://schemas.microsoft.com/office/powerpoint/2010/main" val="5793669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DETERMINING HOW MUCH CONTENT TO ADDRESS </a:t>
            </a:r>
            <a:endParaRPr lang="en-US" dirty="0" smtClean="0"/>
          </a:p>
          <a:p>
            <a:r>
              <a:rPr lang="en-US" sz="1200" kern="1200" dirty="0" smtClean="0">
                <a:solidFill>
                  <a:schemeClr val="tx1"/>
                </a:solidFill>
                <a:effectLst/>
                <a:latin typeface="+mn-lt"/>
                <a:ea typeface="+mn-ea"/>
                <a:cs typeface="+mn-cs"/>
              </a:rPr>
              <a:t>When determining priority content, the teacher weighs the benefits and drawbacks associated with the amount of learning content included in the SLO. The chart summarizes teacher considerations when choosing the content scope of the SLO (American Institutes for Research, 2014). </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50</a:t>
            </a:fld>
            <a:endParaRPr lang="en-US" dirty="0"/>
          </a:p>
        </p:txBody>
      </p:sp>
    </p:spTree>
    <p:extLst>
      <p:ext uri="{BB962C8B-B14F-4D97-AF65-F5344CB8AC3E}">
        <p14:creationId xmlns:p14="http://schemas.microsoft.com/office/powerpoint/2010/main" val="3534535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teachers teach multiple sections</a:t>
            </a:r>
            <a:r>
              <a:rPr lang="en-US" baseline="0" dirty="0" smtClean="0"/>
              <a:t> of the same course.  In this instance, a teacher could write a COURSE LEVEL SLO which would include all students from each section of the course.  It is implied that in this example a teacher is teaching the same priority content and standards to all sections of the course.  </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51</a:t>
            </a:fld>
            <a:endParaRPr lang="en-US" dirty="0"/>
          </a:p>
        </p:txBody>
      </p:sp>
    </p:spTree>
    <p:extLst>
      <p:ext uri="{BB962C8B-B14F-4D97-AF65-F5344CB8AC3E}">
        <p14:creationId xmlns:p14="http://schemas.microsoft.com/office/powerpoint/2010/main" val="31900877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class level SLO is when a teacher focuses on one class of students, regardless of how many sections of a course are taught.  </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52</a:t>
            </a:fld>
            <a:endParaRPr lang="en-US" dirty="0"/>
          </a:p>
        </p:txBody>
      </p:sp>
    </p:spTree>
    <p:extLst>
      <p:ext uri="{BB962C8B-B14F-4D97-AF65-F5344CB8AC3E}">
        <p14:creationId xmlns:p14="http://schemas.microsoft.com/office/powerpoint/2010/main" val="31900877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8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SLO PROCESS GUIDE: IDENTIFY THE STUDENT POPULATION </a:t>
            </a:r>
            <a:endParaRPr lang="en-US" dirty="0" smtClean="0"/>
          </a:p>
          <a:p>
            <a:r>
              <a:rPr lang="en-US" sz="1200" kern="1200" dirty="0" smtClean="0">
                <a:solidFill>
                  <a:schemeClr val="tx1"/>
                </a:solidFill>
                <a:effectLst/>
                <a:latin typeface="+mn-lt"/>
                <a:ea typeface="+mn-ea"/>
                <a:cs typeface="+mn-cs"/>
              </a:rPr>
              <a:t>The following portion of the SLO Process Guide relates to the identification of the student population to help ensure that the SLO is appropriate for the students. This is the power of SLOs. Teachers are able to make decisions based on the needs of their unique student populations. </a:t>
            </a:r>
            <a:endParaRPr lang="en-US" dirty="0" smtClean="0"/>
          </a:p>
          <a:p>
            <a:r>
              <a:rPr lang="en-US" sz="1200" kern="1200" dirty="0" smtClean="0">
                <a:solidFill>
                  <a:schemeClr val="tx1"/>
                </a:solidFill>
                <a:effectLst/>
                <a:latin typeface="+mn-lt"/>
                <a:ea typeface="+mn-ea"/>
                <a:cs typeface="+mn-cs"/>
              </a:rPr>
              <a:t>Once standards have been identified as key content for the learning period, the SLO process asks teachers to reflect on the students in their classroom. Teachers may use the SLO Process Guide to help provide a comprehensive description of their class, group, and student population. Teachers are asked to reflect on characteristics such as students with disabilities, behavior and mental health challenges, English </a:t>
            </a:r>
            <a:r>
              <a:rPr lang="en-US" sz="1200" kern="1200" dirty="0" smtClean="0">
                <a:solidFill>
                  <a:schemeClr val="tx1"/>
                </a:solidFill>
                <a:effectLst/>
                <a:latin typeface="+mn-lt"/>
                <a:ea typeface="+mn-ea"/>
                <a:cs typeface="+mn-cs"/>
              </a:rPr>
              <a:t>Learner </a:t>
            </a:r>
            <a:r>
              <a:rPr lang="en-US"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EL</a:t>
            </a:r>
            <a:r>
              <a:rPr lang="en-US" sz="1200" kern="1200" dirty="0" smtClean="0">
                <a:solidFill>
                  <a:schemeClr val="tx1"/>
                </a:solidFill>
                <a:effectLst/>
                <a:latin typeface="+mn-lt"/>
                <a:ea typeface="+mn-ea"/>
                <a:cs typeface="+mn-cs"/>
              </a:rPr>
              <a:t>) status, as well as other student learning goals to which SLOs may be aligned. The goal is that teachers start the SLO process by identifying both the content and goals that will have a positive impact on all students in the classroom. </a:t>
            </a:r>
            <a:endParaRPr lang="en-US" dirty="0" smtClean="0"/>
          </a:p>
          <a:p>
            <a:pPr>
              <a:spcBef>
                <a:spcPct val="0"/>
              </a:spcBef>
            </a:pPr>
            <a:endParaRPr lang="en-US" dirty="0">
              <a:latin typeface="Calibri" charset="0"/>
            </a:endParaRPr>
          </a:p>
        </p:txBody>
      </p:sp>
      <p:sp>
        <p:nvSpPr>
          <p:cNvPr id="158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6B096BB3-EE27-1746-B327-B3818F10860E}" type="slidenum">
              <a:rPr lang="en-US"/>
              <a:pPr fontAlgn="base">
                <a:spcBef>
                  <a:spcPct val="0"/>
                </a:spcBef>
                <a:spcAft>
                  <a:spcPct val="0"/>
                </a:spcAft>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After priority learning content has been determined and an understanding of the student population has been reached, educators need to think about the time period their SLO will cover. SLOs are designed to be more than pre-test / post-test assessments of knowledge over one unit in the course and are intended to encompass the larger academic content standards in the course. It is important that the duration of the SLO spans the full length of time students are with the teacher for instruction. School calendar, length of courses, and natural breaks such as start and end of academic semesters can all play a role in the time period of an SLO. Regardless of the interval of instruction, the full SLO process must occur.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Further examples of SLO</a:t>
            </a:r>
            <a:r>
              <a:rPr lang="en-US" sz="1200" kern="1200" baseline="0" dirty="0" smtClean="0">
                <a:solidFill>
                  <a:schemeClr val="tx1"/>
                </a:solidFill>
                <a:effectLst/>
                <a:latin typeface="+mn-lt"/>
                <a:ea typeface="+mn-ea"/>
                <a:cs typeface="+mn-cs"/>
              </a:rPr>
              <a:t> timelines and how they can impact interval of instruction can be found in Module 3-overview of the SLO process. </a:t>
            </a:r>
            <a:endParaRPr lang="en-US" dirty="0"/>
          </a:p>
        </p:txBody>
      </p:sp>
      <p:sp>
        <p:nvSpPr>
          <p:cNvPr id="163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F9CD4E4C-8BCF-6E4B-AA2E-26BA5B22826A}" type="slidenum">
              <a:rPr lang="en-US"/>
              <a:pPr fontAlgn="base">
                <a:spcBef>
                  <a:spcPct val="0"/>
                </a:spcBef>
                <a:spcAft>
                  <a:spcPct val="0"/>
                </a:spcAft>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WHERE ARE MY STUDENTS STARTING? </a:t>
            </a:r>
            <a:endParaRPr lang="en-US" dirty="0" smtClean="0"/>
          </a:p>
          <a:p>
            <a:r>
              <a:rPr lang="en-US" sz="1200" kern="1200" dirty="0" smtClean="0">
                <a:solidFill>
                  <a:schemeClr val="tx1"/>
                </a:solidFill>
                <a:effectLst/>
                <a:latin typeface="+mn-lt"/>
                <a:ea typeface="+mn-ea"/>
                <a:cs typeface="+mn-cs"/>
              </a:rPr>
              <a:t>To establish realistic and rigorous goals for student growth, teachers must accurately determine and document what students know and are able to do at the beginning of the instructional period. Determining baseline student performance also involves documenting the context of the student population, the number of students included in the SLO, and the time period in which growth will be measured. This step works in tandem with Step 1C) Assessment Selection. </a:t>
            </a:r>
            <a:endParaRPr lang="en-US" dirty="0" smtClean="0"/>
          </a:p>
          <a:p>
            <a:r>
              <a:rPr lang="en-US" sz="1200" kern="1200" dirty="0" smtClean="0">
                <a:solidFill>
                  <a:schemeClr val="tx1"/>
                </a:solidFill>
                <a:effectLst/>
                <a:latin typeface="+mn-lt"/>
                <a:ea typeface="+mn-ea"/>
                <a:cs typeface="+mn-cs"/>
              </a:rPr>
              <a:t>To guide successful implementation, public school districts should consider the following: </a:t>
            </a:r>
            <a:endParaRPr lang="en-US" dirty="0" smtClean="0"/>
          </a:p>
          <a:p>
            <a:r>
              <a:rPr lang="en-US" sz="1200" kern="1200" dirty="0" smtClean="0">
                <a:solidFill>
                  <a:schemeClr val="tx1"/>
                </a:solidFill>
                <a:effectLst/>
                <a:latin typeface="+mn-lt"/>
                <a:ea typeface="+mn-ea"/>
                <a:cs typeface="+mn-cs"/>
              </a:rPr>
              <a:t>  Gather quality baseline data that directly relate to the learning content. </a:t>
            </a:r>
            <a:endParaRPr lang="en-US" dirty="0" smtClean="0">
              <a:effectLst/>
            </a:endParaRPr>
          </a:p>
          <a:p>
            <a:r>
              <a:rPr lang="en-US" sz="1200" kern="1200" dirty="0" smtClean="0">
                <a:solidFill>
                  <a:schemeClr val="tx1"/>
                </a:solidFill>
                <a:effectLst/>
                <a:latin typeface="+mn-lt"/>
                <a:ea typeface="+mn-ea"/>
                <a:cs typeface="+mn-cs"/>
              </a:rPr>
              <a:t>  Measures used to determine baseline data should be comparable to measures used to </a:t>
            </a:r>
            <a:endParaRPr lang="en-US" dirty="0" smtClean="0">
              <a:effectLst/>
            </a:endParaRPr>
          </a:p>
          <a:p>
            <a:r>
              <a:rPr lang="en-US" sz="1200" kern="1200" dirty="0" smtClean="0">
                <a:solidFill>
                  <a:schemeClr val="tx1"/>
                </a:solidFill>
                <a:effectLst/>
                <a:latin typeface="+mn-lt"/>
                <a:ea typeface="+mn-ea"/>
                <a:cs typeface="+mn-cs"/>
              </a:rPr>
              <a:t>gather data at the end of the instructional period. </a:t>
            </a:r>
            <a:endParaRPr lang="en-US" dirty="0" smtClean="0">
              <a:effectLst/>
            </a:endParaRPr>
          </a:p>
          <a:p>
            <a:r>
              <a:rPr lang="en-US" sz="1200" kern="1200" dirty="0" smtClean="0">
                <a:solidFill>
                  <a:schemeClr val="tx1"/>
                </a:solidFill>
                <a:effectLst/>
                <a:latin typeface="+mn-lt"/>
                <a:ea typeface="+mn-ea"/>
                <a:cs typeface="+mn-cs"/>
              </a:rPr>
              <a:t>  Regular data analysis should be conducted allowing teachers to work collaboratively, </a:t>
            </a:r>
            <a:endParaRPr lang="en-US" dirty="0" smtClean="0">
              <a:effectLst/>
            </a:endParaRPr>
          </a:p>
          <a:p>
            <a:r>
              <a:rPr lang="en-US" sz="1200" kern="1200" dirty="0" smtClean="0">
                <a:solidFill>
                  <a:schemeClr val="tx1"/>
                </a:solidFill>
                <a:effectLst/>
                <a:latin typeface="+mn-lt"/>
                <a:ea typeface="+mn-ea"/>
                <a:cs typeface="+mn-cs"/>
              </a:rPr>
              <a:t>analyzing data and developing student baselines. </a:t>
            </a:r>
            <a:endParaRPr lang="en-US" dirty="0" smtClean="0">
              <a:effectLst/>
            </a:endParaRPr>
          </a:p>
          <a:p>
            <a:r>
              <a:rPr lang="en-US" sz="1200" kern="1200" dirty="0" smtClean="0">
                <a:solidFill>
                  <a:schemeClr val="tx1"/>
                </a:solidFill>
                <a:effectLst/>
                <a:latin typeface="+mn-lt"/>
                <a:ea typeface="+mn-ea"/>
                <a:cs typeface="+mn-cs"/>
              </a:rPr>
              <a:t>  The most effective implementation of the SLO process allows teachers time to get to know </a:t>
            </a:r>
            <a:endParaRPr lang="en-US" dirty="0" smtClean="0">
              <a:effectLst/>
            </a:endParaRPr>
          </a:p>
          <a:p>
            <a:r>
              <a:rPr lang="en-US" sz="1200" kern="1200" dirty="0" smtClean="0">
                <a:solidFill>
                  <a:schemeClr val="tx1"/>
                </a:solidFill>
                <a:effectLst/>
                <a:latin typeface="+mn-lt"/>
                <a:ea typeface="+mn-ea"/>
                <a:cs typeface="+mn-cs"/>
              </a:rPr>
              <a:t>their students prior to establishing baseline performance. </a:t>
            </a:r>
            <a:endParaRPr lang="en-US" dirty="0" smtClean="0">
              <a:effectLst/>
            </a:endParaRPr>
          </a:p>
          <a:p>
            <a:r>
              <a:rPr lang="en-US" sz="1200" kern="1200" dirty="0" smtClean="0">
                <a:solidFill>
                  <a:schemeClr val="tx1"/>
                </a:solidFill>
                <a:effectLst/>
                <a:latin typeface="+mn-lt"/>
                <a:ea typeface="+mn-ea"/>
                <a:cs typeface="+mn-cs"/>
              </a:rPr>
              <a:t>  When analyzing data to determine baselines, it is helpful to consider organizing students </a:t>
            </a:r>
            <a:endParaRPr lang="en-US" dirty="0" smtClean="0">
              <a:effectLst/>
            </a:endParaRPr>
          </a:p>
          <a:p>
            <a:r>
              <a:rPr lang="en-US" sz="1200" kern="1200" dirty="0" smtClean="0">
                <a:solidFill>
                  <a:schemeClr val="tx1"/>
                </a:solidFill>
                <a:effectLst/>
                <a:latin typeface="+mn-lt"/>
                <a:ea typeface="+mn-ea"/>
                <a:cs typeface="+mn-cs"/>
              </a:rPr>
              <a:t>into groups based on performance on baseline measures. </a:t>
            </a:r>
            <a:endParaRPr lang="en-US" dirty="0" smtClean="0">
              <a:effectLst/>
            </a:endParaRPr>
          </a:p>
          <a:p>
            <a:r>
              <a:rPr lang="en-US" sz="1200" kern="1200" dirty="0" smtClean="0">
                <a:solidFill>
                  <a:schemeClr val="tx1"/>
                </a:solidFill>
                <a:effectLst/>
                <a:latin typeface="+mn-lt"/>
                <a:ea typeface="+mn-ea"/>
                <a:cs typeface="+mn-cs"/>
              </a:rPr>
              <a:t>  Teachers are encouraged to rely upon an appropriate data source, which may include </a:t>
            </a:r>
            <a:endParaRPr lang="en-US" dirty="0" smtClean="0">
              <a:effectLst/>
            </a:endParaRPr>
          </a:p>
          <a:p>
            <a:r>
              <a:rPr lang="en-US" sz="1200" kern="1200" dirty="0" smtClean="0">
                <a:solidFill>
                  <a:schemeClr val="tx1"/>
                </a:solidFill>
                <a:effectLst/>
                <a:latin typeface="+mn-lt"/>
                <a:ea typeface="+mn-ea"/>
                <a:cs typeface="+mn-cs"/>
              </a:rPr>
              <a:t>common assessments, pretests, student work, benchmark tests, or educator-developed assessments.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important that teachers and their evaluators remember that the baseline is a starting point, and scores are expected to be lower than post-assessment. Within the data analysis process, teachers may want to consider multiple measures. Both the names of assessments and student baseline scores should be well documented for easy reference throughout the SLO process. </a:t>
            </a:r>
            <a:endParaRPr lang="en-US" dirty="0" smtClean="0"/>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pPr>
              <a:defRPr/>
            </a:pPr>
            <a:fld id="{CE51A079-9B64-084C-ABEF-00E7533BEF06}" type="slidenum">
              <a:rPr lang="en-US" smtClean="0"/>
              <a:pPr>
                <a:defRPr/>
              </a:pPr>
              <a:t>55</a:t>
            </a:fld>
            <a:endParaRPr lang="en-US"/>
          </a:p>
        </p:txBody>
      </p:sp>
    </p:spTree>
    <p:extLst>
      <p:ext uri="{BB962C8B-B14F-4D97-AF65-F5344CB8AC3E}">
        <p14:creationId xmlns:p14="http://schemas.microsoft.com/office/powerpoint/2010/main" val="9805055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Quality assessment practices are the backbone of the SLO process. Assessments used to measure student growth must be realistic in terms of the time required for administration and should be selected based on the characteristics of high quality assessments. </a:t>
            </a:r>
            <a:endParaRPr lang="en-US" dirty="0" smtClean="0"/>
          </a:p>
          <a:p>
            <a:r>
              <a:rPr lang="en-US" sz="1200" kern="1200" dirty="0" smtClean="0">
                <a:solidFill>
                  <a:schemeClr val="tx1"/>
                </a:solidFill>
                <a:effectLst/>
                <a:latin typeface="+mn-lt"/>
                <a:ea typeface="+mn-ea"/>
                <a:cs typeface="+mn-cs"/>
              </a:rPr>
              <a:t>  Quality assessments are aligned to course content standards and to the learning content established in the SLO. </a:t>
            </a:r>
            <a:endParaRPr lang="en-US" dirty="0" smtClean="0">
              <a:effectLst/>
            </a:endParaRPr>
          </a:p>
          <a:p>
            <a:r>
              <a:rPr lang="en-US" sz="1200" kern="1200" dirty="0" smtClean="0">
                <a:solidFill>
                  <a:schemeClr val="tx1"/>
                </a:solidFill>
                <a:effectLst/>
                <a:latin typeface="+mn-lt"/>
                <a:ea typeface="+mn-ea"/>
                <a:cs typeface="+mn-cs"/>
              </a:rPr>
              <a:t>  Quality assessments have sufficient stretch, allowing all students to adequately demonstrate their knowledge. </a:t>
            </a:r>
            <a:endParaRPr lang="en-US" dirty="0" smtClean="0">
              <a:effectLst/>
            </a:endParaRPr>
          </a:p>
          <a:p>
            <a:r>
              <a:rPr lang="en-US" sz="1200" kern="1200" dirty="0" smtClean="0">
                <a:solidFill>
                  <a:schemeClr val="tx1"/>
                </a:solidFill>
                <a:effectLst/>
                <a:latin typeface="+mn-lt"/>
                <a:ea typeface="+mn-ea"/>
                <a:cs typeface="+mn-cs"/>
              </a:rPr>
              <a:t>  Quality assessments are reliable and capable of producing accurate and consistent results. </a:t>
            </a:r>
            <a:endParaRPr lang="en-US" dirty="0" smtClean="0">
              <a:effectLst/>
            </a:endParaRPr>
          </a:p>
          <a:p>
            <a:r>
              <a:rPr lang="en-US" sz="1200" kern="1200" dirty="0" smtClean="0">
                <a:solidFill>
                  <a:schemeClr val="tx1"/>
                </a:solidFill>
                <a:effectLst/>
                <a:latin typeface="+mn-lt"/>
                <a:ea typeface="+mn-ea"/>
                <a:cs typeface="+mn-cs"/>
              </a:rPr>
              <a:t>  Quality assessments are valid because the assessment measures what it is designed to </a:t>
            </a:r>
            <a:endParaRPr lang="en-US" dirty="0" smtClean="0">
              <a:effectLst/>
            </a:endParaRPr>
          </a:p>
          <a:p>
            <a:r>
              <a:rPr lang="en-US" sz="1200" kern="1200" dirty="0" smtClean="0">
                <a:solidFill>
                  <a:schemeClr val="tx1"/>
                </a:solidFill>
                <a:effectLst/>
                <a:latin typeface="+mn-lt"/>
                <a:ea typeface="+mn-ea"/>
                <a:cs typeface="+mn-cs"/>
              </a:rPr>
              <a:t>measure.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important for teachers to document this part of the process well, as assessments are the backbone of the SLO process. An SLO can only be as good as the assessment on which it is built. Teachers may find it useful to answer the following questions in this area of the process guide: </a:t>
            </a:r>
            <a:endParaRPr lang="en-US" dirty="0" smtClean="0">
              <a:effectLst/>
            </a:endParaRPr>
          </a:p>
          <a:p>
            <a:pPr lvl="1"/>
            <a:r>
              <a:rPr lang="en-US" sz="1200" kern="1200" dirty="0" smtClean="0">
                <a:solidFill>
                  <a:schemeClr val="tx1"/>
                </a:solidFill>
                <a:effectLst/>
                <a:latin typeface="+mn-lt"/>
                <a:ea typeface="+mn-ea"/>
                <a:cs typeface="+mn-cs"/>
              </a:rPr>
              <a:t>  Where did the assessment come from? </a:t>
            </a:r>
            <a:endParaRPr lang="en-US" dirty="0" smtClean="0">
              <a:effectLst/>
            </a:endParaRPr>
          </a:p>
          <a:p>
            <a:pPr lvl="1"/>
            <a:r>
              <a:rPr lang="en-US" sz="1200" kern="1200" dirty="0" smtClean="0">
                <a:solidFill>
                  <a:schemeClr val="tx1"/>
                </a:solidFill>
                <a:effectLst/>
                <a:latin typeface="+mn-lt"/>
                <a:ea typeface="+mn-ea"/>
                <a:cs typeface="+mn-cs"/>
              </a:rPr>
              <a:t>  How does this assessment connect to the content? </a:t>
            </a:r>
            <a:endParaRPr lang="en-US" dirty="0" smtClean="0">
              <a:effectLst/>
            </a:endParaRPr>
          </a:p>
          <a:p>
            <a:pPr lvl="1"/>
            <a:r>
              <a:rPr lang="en-US" sz="1200" kern="1200" dirty="0" smtClean="0">
                <a:solidFill>
                  <a:schemeClr val="tx1"/>
                </a:solidFill>
                <a:effectLst/>
                <a:latin typeface="+mn-lt"/>
                <a:ea typeface="+mn-ea"/>
                <a:cs typeface="+mn-cs"/>
              </a:rPr>
              <a:t>  How does the assessment measure goal attainment? </a:t>
            </a:r>
            <a:endParaRPr lang="en-US" dirty="0" smtClean="0">
              <a:effectLst/>
            </a:endParaRPr>
          </a:p>
          <a:p>
            <a:pPr lvl="1"/>
            <a:r>
              <a:rPr lang="en-US" sz="1200" kern="1200" dirty="0" smtClean="0">
                <a:solidFill>
                  <a:schemeClr val="tx1"/>
                </a:solidFill>
                <a:effectLst/>
                <a:latin typeface="+mn-lt"/>
                <a:ea typeface="+mn-ea"/>
                <a:cs typeface="+mn-cs"/>
              </a:rPr>
              <a:t>  Is the assessment aligned to priority content and standards? </a:t>
            </a:r>
            <a:endParaRPr lang="en-US" dirty="0" smtClean="0">
              <a:effectLst/>
            </a:endParaRPr>
          </a:p>
          <a:p>
            <a:pPr lvl="1"/>
            <a:r>
              <a:rPr lang="en-US" sz="1200" kern="1200" dirty="0" smtClean="0">
                <a:solidFill>
                  <a:schemeClr val="tx1"/>
                </a:solidFill>
                <a:effectLst/>
                <a:latin typeface="+mn-lt"/>
                <a:ea typeface="+mn-ea"/>
                <a:cs typeface="+mn-cs"/>
              </a:rPr>
              <a:t>  How well does the assessment measure what it is designed to measure? </a:t>
            </a:r>
            <a:endParaRPr lang="en-US" dirty="0" smtClean="0">
              <a:effectLst/>
            </a:endParaRPr>
          </a:p>
          <a:p>
            <a:pPr lvl="1"/>
            <a:r>
              <a:rPr lang="en-US" sz="1200" kern="1200" dirty="0" smtClean="0">
                <a:solidFill>
                  <a:schemeClr val="tx1"/>
                </a:solidFill>
                <a:effectLst/>
                <a:latin typeface="+mn-lt"/>
                <a:ea typeface="+mn-ea"/>
                <a:cs typeface="+mn-cs"/>
              </a:rPr>
              <a:t>  Does the assessment produce an accurate and consistent picture of what students know </a:t>
            </a:r>
            <a:endParaRPr lang="en-US" dirty="0" smtClean="0">
              <a:effectLst/>
            </a:endParaRPr>
          </a:p>
          <a:p>
            <a:pPr lvl="1"/>
            <a:r>
              <a:rPr lang="en-US" sz="1200" kern="1200" dirty="0" smtClean="0">
                <a:solidFill>
                  <a:schemeClr val="tx1"/>
                </a:solidFill>
                <a:effectLst/>
                <a:latin typeface="+mn-lt"/>
                <a:ea typeface="+mn-ea"/>
                <a:cs typeface="+mn-cs"/>
              </a:rPr>
              <a:t>and can do? </a:t>
            </a:r>
            <a:endParaRPr lang="en-US" dirty="0" smtClean="0">
              <a:effectLst/>
            </a:endParaRPr>
          </a:p>
          <a:p>
            <a:pPr lvl="1"/>
            <a:r>
              <a:rPr lang="en-US" sz="1200" kern="1200" dirty="0" smtClean="0">
                <a:solidFill>
                  <a:schemeClr val="tx1"/>
                </a:solidFill>
                <a:effectLst/>
                <a:latin typeface="+mn-lt"/>
                <a:ea typeface="+mn-ea"/>
                <a:cs typeface="+mn-cs"/>
              </a:rPr>
              <a:t>  Can the assessment be administered and scored in a timely fashion? </a:t>
            </a:r>
            <a:endParaRPr lang="en-US" dirty="0" smtClean="0">
              <a:effectLst/>
            </a:endParaRPr>
          </a:p>
          <a:p>
            <a:endParaRPr lang="en-US" dirty="0" smtClean="0">
              <a:effectLst/>
            </a:endParaRPr>
          </a:p>
          <a:p>
            <a:endParaRPr lang="en-US" dirty="0" smtClean="0"/>
          </a:p>
          <a:p>
            <a:r>
              <a:rPr lang="en-US" dirty="0" smtClean="0"/>
              <a:t>Additional SLO assessment resources</a:t>
            </a:r>
            <a:r>
              <a:rPr lang="en-US" baseline="0" dirty="0" smtClean="0"/>
              <a:t> are available on the DOE website.</a:t>
            </a:r>
            <a:endParaRPr lang="en-US" dirty="0"/>
          </a:p>
        </p:txBody>
      </p:sp>
      <p:sp>
        <p:nvSpPr>
          <p:cNvPr id="4" name="Slide Number Placeholder 3"/>
          <p:cNvSpPr>
            <a:spLocks noGrp="1"/>
          </p:cNvSpPr>
          <p:nvPr>
            <p:ph type="sldNum" sz="quarter" idx="10"/>
          </p:nvPr>
        </p:nvSpPr>
        <p:spPr/>
        <p:txBody>
          <a:bodyPr/>
          <a:lstStyle/>
          <a:p>
            <a:pPr>
              <a:defRPr/>
            </a:pPr>
            <a:fld id="{CE51A079-9B64-084C-ABEF-00E7533BEF06}" type="slidenum">
              <a:rPr lang="en-US" smtClean="0"/>
              <a:pPr>
                <a:defRPr/>
              </a:pPr>
              <a:t>56</a:t>
            </a:fld>
            <a:endParaRPr lang="en-US"/>
          </a:p>
        </p:txBody>
      </p:sp>
    </p:spTree>
    <p:extLst>
      <p:ext uri="{BB962C8B-B14F-4D97-AF65-F5344CB8AC3E}">
        <p14:creationId xmlns:p14="http://schemas.microsoft.com/office/powerpoint/2010/main" val="38169387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1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latin typeface="Calibri" charset="0"/>
              </a:rPr>
              <a:t>After</a:t>
            </a:r>
            <a:r>
              <a:rPr lang="en-US" baseline="0" dirty="0" smtClean="0">
                <a:latin typeface="Calibri" charset="0"/>
              </a:rPr>
              <a:t> analyzing data, identifying priority content and standards, choosing a student population, setting an interval of instruction, selecting and administering an assessment, we are now ready to develop a growth goal.  </a:t>
            </a:r>
          </a:p>
          <a:p>
            <a:pPr marL="0" marR="0" indent="0" algn="l" defTabSz="457200" rtl="0" eaLnBrk="1" fontAlgn="base" latinLnBrk="0" hangingPunct="1">
              <a:lnSpc>
                <a:spcPct val="100000"/>
              </a:lnSpc>
              <a:spcBef>
                <a:spcPct val="0"/>
              </a:spcBef>
              <a:spcAft>
                <a:spcPct val="0"/>
              </a:spcAft>
              <a:buClrTx/>
              <a:buSzTx/>
              <a:buFontTx/>
              <a:buNone/>
              <a:tabLst/>
              <a:defRPr/>
            </a:pPr>
            <a:endParaRPr lang="en-US" baseline="0" dirty="0" smtClean="0">
              <a:latin typeface="Calibri" charset="0"/>
            </a:endParaRPr>
          </a:p>
          <a:p>
            <a:r>
              <a:rPr lang="en-US" sz="1200" kern="1200" dirty="0" smtClean="0">
                <a:solidFill>
                  <a:schemeClr val="tx1"/>
                </a:solidFill>
                <a:effectLst/>
                <a:latin typeface="+mn-lt"/>
                <a:ea typeface="+mn-ea"/>
                <a:cs typeface="+mn-cs"/>
              </a:rPr>
              <a:t>WHAT CAN I EXPECT MY STUDENTS TO ACHIEVE? </a:t>
            </a:r>
            <a:endParaRPr lang="en-US" dirty="0" smtClean="0"/>
          </a:p>
          <a:p>
            <a:r>
              <a:rPr lang="en-US" sz="1200" kern="1200" dirty="0" smtClean="0">
                <a:solidFill>
                  <a:schemeClr val="tx1"/>
                </a:solidFill>
                <a:effectLst/>
                <a:latin typeface="+mn-lt"/>
                <a:ea typeface="+mn-ea"/>
                <a:cs typeface="+mn-cs"/>
              </a:rPr>
              <a:t>High quality SLOs reflect a rigorous, yet realistic expectation of student growth that can be achieved during the instructional period. Evaluators will play a key role in ensuring all teachers write goals that are comparable across grade levels and subjects. To guide successful implementation, districts should consider the following: </a:t>
            </a:r>
            <a:endParaRPr lang="en-US" dirty="0" smtClean="0"/>
          </a:p>
          <a:p>
            <a:r>
              <a:rPr lang="en-US" sz="1200" kern="1200" dirty="0" smtClean="0">
                <a:solidFill>
                  <a:schemeClr val="tx1"/>
                </a:solidFill>
                <a:effectLst/>
                <a:latin typeface="+mn-lt"/>
                <a:ea typeface="+mn-ea"/>
                <a:cs typeface="+mn-cs"/>
              </a:rPr>
              <a:t>  Encourage teams of teachers to work collaboratively to establish expectations for student growth (to develop goals, not to record the data). </a:t>
            </a:r>
            <a:endParaRPr lang="en-US" dirty="0" smtClean="0">
              <a:effectLst/>
            </a:endParaRPr>
          </a:p>
          <a:p>
            <a:r>
              <a:rPr lang="en-US" sz="1200" kern="1200" dirty="0" smtClean="0">
                <a:solidFill>
                  <a:schemeClr val="tx1"/>
                </a:solidFill>
                <a:effectLst/>
                <a:latin typeface="+mn-lt"/>
                <a:ea typeface="+mn-ea"/>
                <a:cs typeface="+mn-cs"/>
              </a:rPr>
              <a:t>  Schedule coaching sessions with all district evaluators to compare and contrast SLOs. </a:t>
            </a:r>
            <a:endParaRPr lang="en-US" dirty="0" smtClean="0">
              <a:effectLst/>
            </a:endParaRPr>
          </a:p>
          <a:p>
            <a:r>
              <a:rPr lang="en-US" sz="1200" kern="1200" dirty="0" smtClean="0">
                <a:solidFill>
                  <a:schemeClr val="tx1"/>
                </a:solidFill>
                <a:effectLst/>
                <a:latin typeface="+mn-lt"/>
                <a:ea typeface="+mn-ea"/>
                <a:cs typeface="+mn-cs"/>
              </a:rPr>
              <a:t>  Use the S.M.A.R.T. goal format to develop SLOs that are (S)</a:t>
            </a:r>
            <a:r>
              <a:rPr lang="en-US" sz="1200" kern="1200" dirty="0" err="1" smtClean="0">
                <a:solidFill>
                  <a:schemeClr val="tx1"/>
                </a:solidFill>
                <a:effectLst/>
                <a:latin typeface="+mn-lt"/>
                <a:ea typeface="+mn-ea"/>
                <a:cs typeface="+mn-cs"/>
              </a:rPr>
              <a:t>pecific</a:t>
            </a:r>
            <a:r>
              <a:rPr lang="en-US" sz="1200" kern="1200" dirty="0" smtClean="0">
                <a:solidFill>
                  <a:schemeClr val="tx1"/>
                </a:solidFill>
                <a:effectLst/>
                <a:latin typeface="+mn-lt"/>
                <a:ea typeface="+mn-ea"/>
                <a:cs typeface="+mn-cs"/>
              </a:rPr>
              <a:t>, (M)</a:t>
            </a:r>
            <a:r>
              <a:rPr lang="en-US" sz="1200" kern="1200" dirty="0" err="1" smtClean="0">
                <a:solidFill>
                  <a:schemeClr val="tx1"/>
                </a:solidFill>
                <a:effectLst/>
                <a:latin typeface="+mn-lt"/>
                <a:ea typeface="+mn-ea"/>
                <a:cs typeface="+mn-cs"/>
              </a:rPr>
              <a:t>easurable</a:t>
            </a:r>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(A)</a:t>
            </a:r>
            <a:r>
              <a:rPr lang="en-US" sz="1200" kern="1200" dirty="0" err="1" smtClean="0">
                <a:solidFill>
                  <a:schemeClr val="tx1"/>
                </a:solidFill>
                <a:effectLst/>
                <a:latin typeface="+mn-lt"/>
                <a:ea typeface="+mn-ea"/>
                <a:cs typeface="+mn-cs"/>
              </a:rPr>
              <a:t>ppropriate</a:t>
            </a:r>
            <a:r>
              <a:rPr lang="en-US" sz="1200" kern="1200" dirty="0" smtClean="0">
                <a:solidFill>
                  <a:schemeClr val="tx1"/>
                </a:solidFill>
                <a:effectLst/>
                <a:latin typeface="+mn-lt"/>
                <a:ea typeface="+mn-ea"/>
                <a:cs typeface="+mn-cs"/>
              </a:rPr>
              <a:t>, (R)</a:t>
            </a:r>
            <a:r>
              <a:rPr lang="en-US" sz="1200" kern="1200" dirty="0" err="1" smtClean="0">
                <a:solidFill>
                  <a:schemeClr val="tx1"/>
                </a:solidFill>
                <a:effectLst/>
                <a:latin typeface="+mn-lt"/>
                <a:ea typeface="+mn-ea"/>
                <a:cs typeface="+mn-cs"/>
              </a:rPr>
              <a:t>ealistic</a:t>
            </a:r>
            <a:r>
              <a:rPr lang="en-US" sz="1200" kern="1200" dirty="0" smtClean="0">
                <a:solidFill>
                  <a:schemeClr val="tx1"/>
                </a:solidFill>
                <a:effectLst/>
                <a:latin typeface="+mn-lt"/>
                <a:ea typeface="+mn-ea"/>
                <a:cs typeface="+mn-cs"/>
              </a:rPr>
              <a:t> and rigorous, and (T)</a:t>
            </a:r>
            <a:r>
              <a:rPr lang="en-US" sz="1200" kern="1200" dirty="0" err="1" smtClean="0">
                <a:solidFill>
                  <a:schemeClr val="tx1"/>
                </a:solidFill>
                <a:effectLst/>
                <a:latin typeface="+mn-lt"/>
                <a:ea typeface="+mn-ea"/>
                <a:cs typeface="+mn-cs"/>
              </a:rPr>
              <a:t>ime</a:t>
            </a:r>
            <a:r>
              <a:rPr lang="en-US" sz="1200" kern="1200" dirty="0" smtClean="0">
                <a:solidFill>
                  <a:schemeClr val="tx1"/>
                </a:solidFill>
                <a:effectLst/>
                <a:latin typeface="+mn-lt"/>
                <a:ea typeface="+mn-ea"/>
                <a:cs typeface="+mn-cs"/>
              </a:rPr>
              <a:t>-bound. </a:t>
            </a:r>
            <a:endParaRPr lang="en-US" dirty="0" smtClean="0">
              <a:effectLst/>
            </a:endParaRPr>
          </a:p>
          <a:p>
            <a:r>
              <a:rPr lang="en-US" sz="1200" kern="1200" dirty="0" smtClean="0">
                <a:solidFill>
                  <a:schemeClr val="tx1"/>
                </a:solidFill>
                <a:effectLst/>
                <a:latin typeface="+mn-lt"/>
                <a:ea typeface="+mn-ea"/>
                <a:cs typeface="+mn-cs"/>
              </a:rPr>
              <a:t>  Following the development of the goal, teachers should outline the rationale behind the </a:t>
            </a:r>
            <a:endParaRPr lang="en-US" dirty="0" smtClean="0">
              <a:effectLst/>
            </a:endParaRPr>
          </a:p>
          <a:p>
            <a:r>
              <a:rPr lang="en-US" sz="1200" kern="1200" dirty="0" smtClean="0">
                <a:solidFill>
                  <a:schemeClr val="tx1"/>
                </a:solidFill>
                <a:effectLst/>
                <a:latin typeface="+mn-lt"/>
                <a:ea typeface="+mn-ea"/>
                <a:cs typeface="+mn-cs"/>
              </a:rPr>
              <a:t>identified student growth goal and any learning strategies that will be used to help students reach the goal.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next several slides</a:t>
            </a:r>
            <a:r>
              <a:rPr lang="en-US" sz="1200" kern="1200" baseline="0" dirty="0" smtClean="0">
                <a:solidFill>
                  <a:schemeClr val="tx1"/>
                </a:solidFill>
                <a:effectLst/>
                <a:latin typeface="+mn-lt"/>
                <a:ea typeface="+mn-ea"/>
                <a:cs typeface="+mn-cs"/>
              </a:rPr>
              <a:t> will focus on best practices for the development of SLO growth goals. </a:t>
            </a:r>
            <a:endParaRPr lang="en-US" dirty="0" smtClean="0">
              <a:effectLst/>
            </a:endParaRPr>
          </a:p>
          <a:p>
            <a:pPr marL="0" marR="0" indent="0" algn="l" defTabSz="457200" rtl="0" eaLnBrk="1" fontAlgn="base" latinLnBrk="0" hangingPunct="1">
              <a:lnSpc>
                <a:spcPct val="100000"/>
              </a:lnSpc>
              <a:spcBef>
                <a:spcPct val="0"/>
              </a:spcBef>
              <a:spcAft>
                <a:spcPct val="0"/>
              </a:spcAft>
              <a:buClrTx/>
              <a:buSzTx/>
              <a:buFontTx/>
              <a:buNone/>
              <a:tabLst/>
              <a:defRPr/>
            </a:pPr>
            <a:endParaRPr lang="en-US" dirty="0" smtClean="0">
              <a:latin typeface="Calibri" charset="0"/>
            </a:endParaRPr>
          </a:p>
          <a:p>
            <a:pPr>
              <a:spcBef>
                <a:spcPct val="0"/>
              </a:spcBef>
            </a:pPr>
            <a:endParaRPr lang="en-US" dirty="0">
              <a:latin typeface="Calibri" charset="0"/>
            </a:endParaRPr>
          </a:p>
        </p:txBody>
      </p:sp>
      <p:sp>
        <p:nvSpPr>
          <p:cNvPr id="171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D5780979-30F7-8543-9652-4137136E9DA5}" type="slidenum">
              <a:rPr lang="en-US"/>
              <a:pPr fontAlgn="base">
                <a:spcBef>
                  <a:spcPct val="0"/>
                </a:spcBef>
                <a:spcAft>
                  <a:spcPct val="0"/>
                </a:spcAft>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3EBD6366-B54E-4E44-8312-1D708960FABA}" type="slidenum">
              <a:rPr lang="en-US">
                <a:cs typeface="Arial" charset="0"/>
              </a:rPr>
              <a:pPr fontAlgn="base">
                <a:spcBef>
                  <a:spcPct val="0"/>
                </a:spcBef>
                <a:spcAft>
                  <a:spcPct val="0"/>
                </a:spcAft>
              </a:pPr>
              <a:t>58</a:t>
            </a:fld>
            <a:endParaRPr lang="en-US">
              <a:cs typeface="Arial" charset="0"/>
            </a:endParaRPr>
          </a:p>
        </p:txBody>
      </p:sp>
      <p:sp>
        <p:nvSpPr>
          <p:cNvPr id="1658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58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latin typeface="Calibri" charset="0"/>
            </a:endParaRPr>
          </a:p>
          <a:p>
            <a:pPr>
              <a:spcBef>
                <a:spcPct val="0"/>
              </a:spcBef>
            </a:pPr>
            <a:r>
              <a:rPr lang="en-US" dirty="0">
                <a:latin typeface="Calibri" charset="0"/>
              </a:rPr>
              <a:t>The goal must be SMART.   We know that sometimes the SMART goal </a:t>
            </a:r>
            <a:r>
              <a:rPr lang="en-US" dirty="0" smtClean="0">
                <a:latin typeface="Calibri" charset="0"/>
              </a:rPr>
              <a:t>looks </a:t>
            </a:r>
            <a:r>
              <a:rPr lang="en-US" dirty="0" smtClean="0">
                <a:latin typeface="Calibri" charset="0"/>
              </a:rPr>
              <a:t>different </a:t>
            </a:r>
            <a:r>
              <a:rPr lang="en-US" dirty="0">
                <a:latin typeface="Calibri" charset="0"/>
              </a:rPr>
              <a:t>– but for the SD SLO this was approved by the Commission of Teaching and Learning.</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6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
        <p:nvSpPr>
          <p:cNvPr id="166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757DBCBF-BB59-0042-B425-97DAD9C2553B}" type="slidenum">
              <a:rPr lang="en-US"/>
              <a:pPr fontAlgn="base">
                <a:spcBef>
                  <a:spcPct val="0"/>
                </a:spcBef>
                <a:spcAft>
                  <a:spcPct val="0"/>
                </a:spcAft>
              </a:pPr>
              <a:t>62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Student Learning Objective is a process by which a teacher establishes expectations for student growth during a specified period of time. Specific, measurable student growth goals are based on student learning needs and aligned to applicable content standards. At the end of the instructional period, the teacher’s Student Growth Rating is determined by the progress toward documented goals. </a:t>
            </a:r>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6</a:t>
            </a:fld>
            <a:endParaRPr lang="en-US"/>
          </a:p>
        </p:txBody>
      </p:sp>
    </p:spTree>
    <p:extLst>
      <p:ext uri="{BB962C8B-B14F-4D97-AF65-F5344CB8AC3E}">
        <p14:creationId xmlns:p14="http://schemas.microsoft.com/office/powerpoint/2010/main" val="4262801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9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DIFFERENTIATED GROWTH GOAL (Preferred Method) </a:t>
            </a:r>
            <a:endParaRPr lang="en-US" dirty="0" smtClean="0">
              <a:effectLst/>
            </a:endParaRPr>
          </a:p>
          <a:p>
            <a:r>
              <a:rPr lang="en-US" sz="1200" kern="1200" dirty="0" smtClean="0">
                <a:solidFill>
                  <a:schemeClr val="tx1"/>
                </a:solidFill>
                <a:effectLst/>
                <a:latin typeface="+mn-lt"/>
                <a:ea typeface="+mn-ea"/>
                <a:cs typeface="+mn-cs"/>
              </a:rPr>
              <a:t>A Differentiated Growth Goal establishes tiered expectations for student growth for groups or individual students in a class or course. When developing a differentiated goal, teachers examine data and set group or individual goals based on how well students understand the content at the beginning of the course. The teacher then establishes Differentiated Growth Goals that outline what Expected Growth looks like for each group or individual students. Differentiated Growth Goals represent the most direct connection to student needs, and as SLO implementation progresses, it is expected that Differentiated Growth Goals will become the norm. </a:t>
            </a:r>
            <a:endParaRPr lang="en-US" dirty="0" smtClean="0">
              <a:effectLst/>
            </a:endParaRPr>
          </a:p>
          <a:p>
            <a:pPr lvl="1"/>
            <a:r>
              <a:rPr lang="en-US" sz="1200" kern="1200" dirty="0" smtClean="0">
                <a:solidFill>
                  <a:schemeClr val="tx1"/>
                </a:solidFill>
                <a:effectLst/>
                <a:latin typeface="+mn-lt"/>
                <a:ea typeface="+mn-ea"/>
                <a:cs typeface="+mn-cs"/>
              </a:rPr>
              <a:t>  Group goal example: During this school year, 80 percent of intensive students will move to strategic or benchmark, 90 percent of strategic students will move to benchmark, and 100 percent of benchmark students will improve scores within benchmark as measured by the DIBELS Next and DAZE assessments. </a:t>
            </a:r>
            <a:endParaRPr lang="en-US" dirty="0" smtClean="0">
              <a:effectLst/>
            </a:endParaRPr>
          </a:p>
          <a:p>
            <a:pPr lvl="1"/>
            <a:r>
              <a:rPr lang="en-US" sz="1200" kern="1200" dirty="0" smtClean="0">
                <a:solidFill>
                  <a:schemeClr val="tx1"/>
                </a:solidFill>
                <a:effectLst/>
                <a:latin typeface="+mn-lt"/>
                <a:ea typeface="+mn-ea"/>
                <a:cs typeface="+mn-cs"/>
              </a:rPr>
              <a:t>  Individual goal example: 100 percent of students will reach their individual growth goal as set by the teacher. </a:t>
            </a:r>
            <a:endParaRPr lang="en-US" dirty="0" smtClean="0">
              <a:effectLst/>
            </a:endParaRPr>
          </a:p>
          <a:p>
            <a:pPr>
              <a:spcBef>
                <a:spcPct val="0"/>
              </a:spcBef>
            </a:pPr>
            <a:endParaRPr lang="en-US" dirty="0">
              <a:latin typeface="Calibri" charset="0"/>
            </a:endParaRPr>
          </a:p>
        </p:txBody>
      </p:sp>
      <p:sp>
        <p:nvSpPr>
          <p:cNvPr id="169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90BB2805-494E-7247-AF23-5297488DD6A9}" type="slidenum">
              <a:rPr lang="en-US"/>
              <a:pPr fontAlgn="base">
                <a:spcBef>
                  <a:spcPct val="0"/>
                </a:spcBef>
                <a:spcAft>
                  <a:spcPct val="0"/>
                </a:spcAft>
              </a:pPr>
              <a:t>65</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9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A Class Mastery Goal is based on students’ starting points relative to the content identified in the SLO. If a Class Mastery Goal is selected, teachers must be confident that the SLO is based on an accurate and appropriate baseline determination. When developing a Class Mastery Goal, educators must also define what constitutes mastery. When writing this type of goal, a teacher determines the number or percentage of students in his or her class who will achieve mastery of the content identified in the SLO. While an educator may establish a goal that expects less than the full class to attain mastery, it is important that the student population identified in the SLO includes all students in the teacher’s class. </a:t>
            </a:r>
            <a:endParaRPr lang="en-US" dirty="0" smtClean="0">
              <a:effectLst/>
            </a:endParaRPr>
          </a:p>
          <a:p>
            <a:r>
              <a:rPr lang="en-US" sz="1200" kern="1200" dirty="0" smtClean="0">
                <a:solidFill>
                  <a:schemeClr val="tx1"/>
                </a:solidFill>
                <a:effectLst/>
                <a:latin typeface="+mn-lt"/>
                <a:ea typeface="+mn-ea"/>
                <a:cs typeface="+mn-cs"/>
              </a:rPr>
              <a:t> Example for Teacher A: 90 percent of Spanish I students will pass the Spanish Language Reading, Writing, Listening and Speaking end-of-course assessments. </a:t>
            </a:r>
            <a:endParaRPr lang="en-US" dirty="0">
              <a:effectLst/>
            </a:endParaRPr>
          </a:p>
        </p:txBody>
      </p:sp>
      <p:sp>
        <p:nvSpPr>
          <p:cNvPr id="169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90BB2805-494E-7247-AF23-5297488DD6A9}" type="slidenum">
              <a:rPr lang="en-US"/>
              <a:pPr fontAlgn="base">
                <a:spcBef>
                  <a:spcPct val="0"/>
                </a:spcBef>
                <a:spcAft>
                  <a:spcPct val="0"/>
                </a:spcAft>
              </a:pPr>
              <a:t>66</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9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r>
              <a:rPr lang="en-US" dirty="0" smtClean="0">
                <a:latin typeface="Calibri" charset="0"/>
              </a:rPr>
              <a:t>This</a:t>
            </a:r>
            <a:r>
              <a:rPr lang="en-US" baseline="0" dirty="0" smtClean="0">
                <a:latin typeface="Calibri" charset="0"/>
              </a:rPr>
              <a:t> example demonstrates a shared performance goal among all 3 second grade teachers at Anywhere Elementary School.  All 3 teachers will focus on literacy acquisition skills as measured by the DIBELS Next and DAZE assessments.  Together, the 3 teachers have set a goal that 85% of ALL second graders at Anywhere Elementary will be at benchmark by the end of the year.  Perhaps the teachers team-teach or share intervention groups or in other ways collaborate during instruction and development of curriculum, which leads to a shared goal.</a:t>
            </a:r>
            <a:endParaRPr lang="en-US" dirty="0">
              <a:latin typeface="Calibri" charset="0"/>
            </a:endParaRPr>
          </a:p>
        </p:txBody>
      </p:sp>
      <p:sp>
        <p:nvSpPr>
          <p:cNvPr id="169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90BB2805-494E-7247-AF23-5297488DD6A9}" type="slidenum">
              <a:rPr lang="en-US"/>
              <a:pPr fontAlgn="base">
                <a:spcBef>
                  <a:spcPct val="0"/>
                </a:spcBef>
                <a:spcAft>
                  <a:spcPct val="0"/>
                </a:spcAft>
              </a:pPr>
              <a:t>67</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9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r>
              <a:rPr lang="en-US" dirty="0" smtClean="0">
                <a:latin typeface="Calibri" charset="0"/>
              </a:rPr>
              <a:t>This</a:t>
            </a:r>
            <a:r>
              <a:rPr lang="en-US" baseline="0" dirty="0" smtClean="0">
                <a:latin typeface="Calibri" charset="0"/>
              </a:rPr>
              <a:t> example demonstrates a shared performance goal between 2 teachers.  Perhaps Teacher A is the classroom teacher and teacher b is the Title teacher or interventionist who comes into the classroom to support students in the classroom setting and not a </a:t>
            </a:r>
            <a:r>
              <a:rPr lang="en-US" baseline="0" dirty="0" err="1" smtClean="0">
                <a:latin typeface="Calibri" charset="0"/>
              </a:rPr>
              <a:t>pull-out</a:t>
            </a:r>
            <a:r>
              <a:rPr lang="en-US" baseline="0" dirty="0" smtClean="0">
                <a:latin typeface="Calibri" charset="0"/>
              </a:rPr>
              <a:t> setting. Both teachers are working with the same students to provide both the core instruction and the additional classroom support.  They are both working on the same content and standards and can work towards the same mastery goal. </a:t>
            </a:r>
            <a:endParaRPr lang="en-US" dirty="0">
              <a:latin typeface="Calibri" charset="0"/>
            </a:endParaRPr>
          </a:p>
        </p:txBody>
      </p:sp>
      <p:sp>
        <p:nvSpPr>
          <p:cNvPr id="169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90BB2805-494E-7247-AF23-5297488DD6A9}" type="slidenum">
              <a:rPr lang="en-US"/>
              <a:pPr fontAlgn="base">
                <a:spcBef>
                  <a:spcPct val="0"/>
                </a:spcBef>
                <a:spcAft>
                  <a:spcPct val="0"/>
                </a:spcAft>
              </a:pPr>
              <a:t>68</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3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SLO PROCESS GUIDE: PROVIDE GOAL RATIONALE </a:t>
            </a:r>
            <a:endParaRPr lang="en-US" dirty="0" smtClean="0">
              <a:effectLst/>
            </a:endParaRPr>
          </a:p>
          <a:p>
            <a:r>
              <a:rPr lang="en-US" sz="1200" kern="1200" dirty="0" smtClean="0">
                <a:solidFill>
                  <a:schemeClr val="tx1"/>
                </a:solidFill>
                <a:effectLst/>
                <a:latin typeface="+mn-lt"/>
                <a:ea typeface="+mn-ea"/>
                <a:cs typeface="+mn-cs"/>
              </a:rPr>
              <a:t>The following portion of the SLO Process Guide encourages teachers to provide rationale for the goals selected. When complete, the teacher should be able to provide rationale for the SLO and describe how the data, standards, strategies, assessment, student learning, and student needs come together to create a quality SLO. </a:t>
            </a:r>
            <a:endParaRPr lang="en-US" dirty="0" smtClean="0">
              <a:effectLst/>
            </a:endParaRPr>
          </a:p>
          <a:p>
            <a:pPr>
              <a:spcBef>
                <a:spcPct val="0"/>
              </a:spcBef>
            </a:pPr>
            <a:endParaRPr lang="en-US" dirty="0">
              <a:latin typeface="Calibri" charset="0"/>
            </a:endParaRPr>
          </a:p>
        </p:txBody>
      </p:sp>
      <p:sp>
        <p:nvSpPr>
          <p:cNvPr id="173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D5093411-0DF5-6145-AFFD-ABFCC681749F}" type="slidenum">
              <a:rPr lang="en-US"/>
              <a:pPr fontAlgn="base">
                <a:spcBef>
                  <a:spcPct val="0"/>
                </a:spcBef>
                <a:spcAft>
                  <a:spcPct val="0"/>
                </a:spcAft>
              </a:pPr>
              <a:t>69</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SLO PROCESS GUIDE: LEARNING STRATEGIES </a:t>
            </a:r>
            <a:endParaRPr lang="en-US" dirty="0" smtClean="0">
              <a:effectLst/>
            </a:endParaRPr>
          </a:p>
          <a:p>
            <a:r>
              <a:rPr lang="en-US" sz="1200" kern="1200" dirty="0" smtClean="0">
                <a:solidFill>
                  <a:schemeClr val="tx1"/>
                </a:solidFill>
                <a:effectLst/>
                <a:latin typeface="+mn-lt"/>
                <a:ea typeface="+mn-ea"/>
                <a:cs typeface="+mn-cs"/>
              </a:rPr>
              <a:t>The following portion of the SLO Process Guide can be used by teachers to document their plan to meet student needs. This opens discussions about research-based instructional strategies that align to the content, Webb level and needs of students in the classroom to increase learning. Research-based instructional strategies selected should be congruent with any identified district and school curriculum and methodology.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pPr>
              <a:defRPr/>
            </a:pPr>
            <a:fld id="{CE51A079-9B64-084C-ABEF-00E7533BEF06}" type="slidenum">
              <a:rPr lang="en-US" smtClean="0"/>
              <a:pPr>
                <a:defRPr/>
              </a:pPr>
              <a:t>70</a:t>
            </a:fld>
            <a:endParaRPr lang="en-US"/>
          </a:p>
        </p:txBody>
      </p:sp>
    </p:spTree>
    <p:extLst>
      <p:ext uri="{BB962C8B-B14F-4D97-AF65-F5344CB8AC3E}">
        <p14:creationId xmlns:p14="http://schemas.microsoft.com/office/powerpoint/2010/main" val="41727834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STEP 2: SLO APPROVAL </a:t>
            </a:r>
            <a:endParaRPr lang="en-US" dirty="0" smtClean="0"/>
          </a:p>
          <a:p>
            <a:r>
              <a:rPr lang="en-US" sz="1200" kern="1200" dirty="0" smtClean="0">
                <a:solidFill>
                  <a:schemeClr val="tx1"/>
                </a:solidFill>
                <a:effectLst/>
                <a:latin typeface="+mn-lt"/>
                <a:ea typeface="+mn-ea"/>
                <a:cs typeface="+mn-cs"/>
              </a:rPr>
              <a:t>Once developed, the SLO must be approved as the official measure of student growth for the evaluation cycle. SLO approval is supported by at least one SLO conference between the teacher and evaluator. To ease time pressures, the SLO conference may be scheduled in conjunction with other face-to-face meetings that occur during the teacher evaluation and professional growth process, such as goal setting or post-observation conferences. </a:t>
            </a:r>
            <a:endParaRPr lang="en-US" dirty="0" smtClean="0"/>
          </a:p>
          <a:p>
            <a:r>
              <a:rPr lang="en-US" sz="1200" kern="1200" dirty="0" smtClean="0">
                <a:solidFill>
                  <a:schemeClr val="tx1"/>
                </a:solidFill>
                <a:effectLst/>
                <a:latin typeface="+mn-lt"/>
                <a:ea typeface="+mn-ea"/>
                <a:cs typeface="+mn-cs"/>
              </a:rPr>
              <a:t>  Teachers prepare for SLO approval by completing the SLO development step of the SLO process. </a:t>
            </a:r>
            <a:endParaRPr lang="en-US" dirty="0" smtClean="0">
              <a:effectLst/>
            </a:endParaRPr>
          </a:p>
          <a:p>
            <a:r>
              <a:rPr lang="en-US" sz="1200" kern="1200" dirty="0" smtClean="0">
                <a:solidFill>
                  <a:schemeClr val="tx1"/>
                </a:solidFill>
                <a:effectLst/>
                <a:latin typeface="+mn-lt"/>
                <a:ea typeface="+mn-ea"/>
                <a:cs typeface="+mn-cs"/>
              </a:rPr>
              <a:t>  The SLO Process Guide, SLO Quality Checklist, Assessment Quality Checklist, and Assessment Planning Guide all located on the DOE website can be used to guide SLO approval decisions. </a:t>
            </a:r>
            <a:endParaRPr lang="en-US" dirty="0" smtClean="0">
              <a:effectLst/>
            </a:endParaRPr>
          </a:p>
          <a:p>
            <a:r>
              <a:rPr lang="en-US" sz="1200" kern="1200" dirty="0" smtClean="0">
                <a:solidFill>
                  <a:schemeClr val="tx1"/>
                </a:solidFill>
                <a:effectLst/>
                <a:latin typeface="+mn-lt"/>
                <a:ea typeface="+mn-ea"/>
                <a:cs typeface="+mn-cs"/>
              </a:rPr>
              <a:t>  The teacher and principal agree upon a single SLO for the evaluation cycle. </a:t>
            </a:r>
            <a:endParaRPr lang="en-US" dirty="0" smtClean="0">
              <a:effectLst/>
            </a:endParaRPr>
          </a:p>
          <a:p>
            <a:r>
              <a:rPr lang="en-US" sz="1200" kern="1200" dirty="0" smtClean="0">
                <a:solidFill>
                  <a:schemeClr val="tx1"/>
                </a:solidFill>
                <a:effectLst/>
                <a:latin typeface="+mn-lt"/>
                <a:ea typeface="+mn-ea"/>
                <a:cs typeface="+mn-cs"/>
              </a:rPr>
              <a:t>  If the SLO is not approved, teachers will receive documented feedback and be given time to </a:t>
            </a:r>
            <a:endParaRPr lang="en-US" dirty="0" smtClean="0">
              <a:effectLst/>
            </a:endParaRPr>
          </a:p>
          <a:p>
            <a:r>
              <a:rPr lang="en-US" sz="1200" kern="1200" dirty="0" smtClean="0">
                <a:solidFill>
                  <a:schemeClr val="tx1"/>
                </a:solidFill>
                <a:effectLst/>
                <a:latin typeface="+mn-lt"/>
                <a:ea typeface="+mn-ea"/>
                <a:cs typeface="+mn-cs"/>
              </a:rPr>
              <a:t>make changes before resubmitting the SLO for approval. </a:t>
            </a:r>
            <a:endParaRPr lang="en-US" dirty="0" smtClean="0">
              <a:effectLst/>
            </a:endParaRPr>
          </a:p>
          <a:p>
            <a:r>
              <a:rPr lang="en-US" sz="1200" kern="1200" dirty="0" smtClean="0">
                <a:solidFill>
                  <a:schemeClr val="tx1"/>
                </a:solidFill>
                <a:effectLst/>
                <a:latin typeface="+mn-lt"/>
                <a:ea typeface="+mn-ea"/>
                <a:cs typeface="+mn-cs"/>
              </a:rPr>
              <a:t>This portion of the SLO Process Guide is used to document the approval of the SLO for the teacher evaluation cycle. Approval may take place during face-to-face evaluation conferences, or through other means of communication. This is to be completed as early in the selected</a:t>
            </a:r>
            <a:r>
              <a:rPr lang="en-US" sz="1200" kern="1200" baseline="0" dirty="0" smtClean="0">
                <a:solidFill>
                  <a:schemeClr val="tx1"/>
                </a:solidFill>
                <a:effectLst/>
                <a:latin typeface="+mn-lt"/>
                <a:ea typeface="+mn-ea"/>
                <a:cs typeface="+mn-cs"/>
              </a:rPr>
              <a:t> course/class</a:t>
            </a:r>
            <a:r>
              <a:rPr lang="en-US" sz="1200" kern="1200" dirty="0" smtClean="0">
                <a:solidFill>
                  <a:schemeClr val="tx1"/>
                </a:solidFill>
                <a:effectLst/>
                <a:latin typeface="+mn-lt"/>
                <a:ea typeface="+mn-ea"/>
                <a:cs typeface="+mn-cs"/>
              </a:rPr>
              <a:t> as is feasible,  to ensure that growth can be measured over the course of the school year. The following is a sample of the work embedded in the SLO approval form located in the SLO Process Guide. </a:t>
            </a:r>
            <a:endParaRPr lang="en-US" dirty="0" smtClean="0">
              <a:effectLst/>
            </a:endParaRPr>
          </a:p>
          <a:p>
            <a:r>
              <a:rPr lang="en-US" sz="1200" kern="1200" dirty="0" smtClean="0">
                <a:solidFill>
                  <a:schemeClr val="tx1"/>
                </a:solidFill>
                <a:effectLst/>
                <a:latin typeface="+mn-lt"/>
                <a:ea typeface="+mn-ea"/>
                <a:cs typeface="+mn-cs"/>
              </a:rPr>
              <a:t>This will be signed by both the teacher and evaluator and kept on file. Step</a:t>
            </a:r>
            <a:r>
              <a:rPr lang="en-US" sz="1200" kern="1200" baseline="0" dirty="0" smtClean="0">
                <a:solidFill>
                  <a:schemeClr val="tx1"/>
                </a:solidFill>
                <a:effectLst/>
                <a:latin typeface="+mn-lt"/>
                <a:ea typeface="+mn-ea"/>
                <a:cs typeface="+mn-cs"/>
              </a:rPr>
              <a:t> two SLO approval can also be completed in </a:t>
            </a:r>
            <a:r>
              <a:rPr lang="en-US" sz="1200" kern="1200" baseline="0" dirty="0" smtClean="0">
                <a:solidFill>
                  <a:schemeClr val="tx1"/>
                </a:solidFill>
                <a:effectLst/>
                <a:latin typeface="+mn-lt"/>
                <a:ea typeface="+mn-ea"/>
                <a:cs typeface="+mn-cs"/>
              </a:rPr>
              <a:t>Frontline.</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71</a:t>
            </a:fld>
            <a:endParaRPr lang="en-US"/>
          </a:p>
        </p:txBody>
      </p:sp>
    </p:spTree>
    <p:extLst>
      <p:ext uri="{BB962C8B-B14F-4D97-AF65-F5344CB8AC3E}">
        <p14:creationId xmlns:p14="http://schemas.microsoft.com/office/powerpoint/2010/main" val="7749190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STEP 3: ONGOING COMMUNICATION </a:t>
            </a:r>
            <a:endParaRPr lang="en-US" dirty="0" smtClean="0"/>
          </a:p>
          <a:p>
            <a:r>
              <a:rPr lang="en-US" sz="1200" kern="1200" dirty="0" smtClean="0">
                <a:solidFill>
                  <a:schemeClr val="tx1"/>
                </a:solidFill>
                <a:effectLst/>
                <a:latin typeface="+mn-lt"/>
                <a:ea typeface="+mn-ea"/>
                <a:cs typeface="+mn-cs"/>
              </a:rPr>
              <a:t>Ongoing communication provides opportunities for principals and teachers to correspond regarding progress toward goal attainment. The SLO process encourages, but does not require, teachers to monitor student progress through the ongoing formative assessment process. Ongoing communication may be conducted face-to-face or electronically. </a:t>
            </a:r>
            <a:endParaRPr lang="en-US" dirty="0" smtClean="0"/>
          </a:p>
        </p:txBody>
      </p:sp>
      <p:sp>
        <p:nvSpPr>
          <p:cNvPr id="174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C28E4DBD-6C5B-6940-8869-40BAAB1846B8}" type="slidenum">
              <a:rPr lang="en-US"/>
              <a:pPr fontAlgn="base">
                <a:spcBef>
                  <a:spcPct val="0"/>
                </a:spcBef>
                <a:spcAft>
                  <a:spcPct val="0"/>
                </a:spcAft>
              </a:pPr>
              <a:t>72</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ongoing communication portion of the SLO Process Guide includes several questions that help structure ongoing conversations regarding progress toward SLO goal attainment: </a:t>
            </a:r>
            <a:endParaRPr lang="en-US" dirty="0" smtClean="0"/>
          </a:p>
          <a:p>
            <a:r>
              <a:rPr lang="en-US" sz="1200" kern="1200" dirty="0" smtClean="0">
                <a:solidFill>
                  <a:schemeClr val="tx1"/>
                </a:solidFill>
                <a:effectLst/>
                <a:latin typeface="+mn-lt"/>
                <a:ea typeface="+mn-ea"/>
                <a:cs typeface="+mn-cs"/>
              </a:rPr>
              <a:t>  Are my students on track toward meeting the SLO? </a:t>
            </a:r>
            <a:endParaRPr lang="en-US" dirty="0" smtClean="0">
              <a:effectLst/>
            </a:endParaRPr>
          </a:p>
          <a:p>
            <a:r>
              <a:rPr lang="en-US" sz="1200" kern="1200" dirty="0" smtClean="0">
                <a:solidFill>
                  <a:schemeClr val="tx1"/>
                </a:solidFill>
                <a:effectLst/>
                <a:latin typeface="+mn-lt"/>
                <a:ea typeface="+mn-ea"/>
                <a:cs typeface="+mn-cs"/>
              </a:rPr>
              <a:t>  Does data suggest a need to adjust instructional strategies? </a:t>
            </a:r>
            <a:endParaRPr lang="en-US" dirty="0" smtClean="0">
              <a:effectLst/>
            </a:endParaRPr>
          </a:p>
          <a:p>
            <a:r>
              <a:rPr lang="en-US" sz="1200" kern="1200" dirty="0" smtClean="0">
                <a:solidFill>
                  <a:schemeClr val="tx1"/>
                </a:solidFill>
                <a:effectLst/>
                <a:latin typeface="+mn-lt"/>
                <a:ea typeface="+mn-ea"/>
                <a:cs typeface="+mn-cs"/>
              </a:rPr>
              <a:t>  Are there circumstances beyond my control that will impact the SLO? </a:t>
            </a:r>
            <a:endParaRPr lang="en-US" dirty="0">
              <a:effectLst/>
            </a:endParaRPr>
          </a:p>
        </p:txBody>
      </p:sp>
      <p:sp>
        <p:nvSpPr>
          <p:cNvPr id="4" name="Slide Number Placeholder 3"/>
          <p:cNvSpPr>
            <a:spLocks noGrp="1"/>
          </p:cNvSpPr>
          <p:nvPr>
            <p:ph type="sldNum" sz="quarter" idx="10"/>
          </p:nvPr>
        </p:nvSpPr>
        <p:spPr/>
        <p:txBody>
          <a:bodyPr/>
          <a:lstStyle/>
          <a:p>
            <a:pPr>
              <a:defRPr/>
            </a:pPr>
            <a:fld id="{CE51A079-9B64-084C-ABEF-00E7533BEF06}" type="slidenum">
              <a:rPr lang="en-US" smtClean="0"/>
              <a:pPr>
                <a:defRPr/>
              </a:pPr>
              <a:t>73</a:t>
            </a:fld>
            <a:endParaRPr lang="en-US"/>
          </a:p>
        </p:txBody>
      </p:sp>
    </p:spTree>
    <p:extLst>
      <p:ext uri="{BB962C8B-B14F-4D97-AF65-F5344CB8AC3E}">
        <p14:creationId xmlns:p14="http://schemas.microsoft.com/office/powerpoint/2010/main" val="40639608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formative assessment process is a deliberate process utilized by teachers and students during instruction to provide actionable feedback.</a:t>
            </a:r>
            <a:r>
              <a:rPr lang="en-US" sz="1200" kern="1200" baseline="0" dirty="0" smtClean="0">
                <a:solidFill>
                  <a:schemeClr val="tx1"/>
                </a:solidFill>
                <a:effectLst/>
                <a:latin typeface="+mn-lt"/>
                <a:ea typeface="+mn-ea"/>
                <a:cs typeface="+mn-cs"/>
              </a:rPr>
              <a:t>  The feedback</a:t>
            </a:r>
            <a:r>
              <a:rPr lang="en-US" sz="1200" kern="1200" dirty="0" smtClean="0">
                <a:solidFill>
                  <a:schemeClr val="tx1"/>
                </a:solidFill>
                <a:effectLst/>
                <a:latin typeface="+mn-lt"/>
                <a:ea typeface="+mn-ea"/>
                <a:cs typeface="+mn-cs"/>
              </a:rPr>
              <a:t> is then used to adjust ongoing instructional strategies to improve students’ SLO attainment of curricular learning targets/goals. By using the formative assessment process, teachers have access to data that may either validate instructional strategies or determine whether mid-course modifications need to be made. </a:t>
            </a:r>
            <a:endParaRPr lang="en-US" dirty="0" smtClean="0"/>
          </a:p>
          <a:p>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74</a:t>
            </a:fld>
            <a:endParaRPr lang="en-US"/>
          </a:p>
        </p:txBody>
      </p:sp>
    </p:spTree>
    <p:extLst>
      <p:ext uri="{BB962C8B-B14F-4D97-AF65-F5344CB8AC3E}">
        <p14:creationId xmlns:p14="http://schemas.microsoft.com/office/powerpoint/2010/main" val="2036032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Student Learning Objective is a process by which a teacher establishes expectations for student growth during a specified period of time. Specific, measurable student growth goals are based on student learning needs and aligned to applicable content standards. At the end of the instructional period, the teacher’s Student Growth Rating is determined by the progress toward documented goals. </a:t>
            </a:r>
            <a:endParaRPr lang="en-US" dirty="0" smtClean="0"/>
          </a:p>
          <a:p>
            <a:endParaRPr lang="en-US" dirty="0" smtClean="0"/>
          </a:p>
          <a:p>
            <a:r>
              <a:rPr lang="en-US" sz="1200" kern="1200" dirty="0" smtClean="0">
                <a:solidFill>
                  <a:schemeClr val="tx1"/>
                </a:solidFill>
                <a:effectLst/>
                <a:latin typeface="+mn-lt"/>
                <a:ea typeface="+mn-ea"/>
                <a:cs typeface="+mn-cs"/>
              </a:rPr>
              <a:t>The SLO process begins with the important task of attaching structure to student learning expectations. Through SLO development, teachers answer four key questions: </a:t>
            </a:r>
            <a:endParaRPr lang="en-US" dirty="0" smtClean="0"/>
          </a:p>
          <a:p>
            <a:r>
              <a:rPr lang="en-US" sz="1200" kern="1200" dirty="0" smtClean="0">
                <a:solidFill>
                  <a:schemeClr val="tx1"/>
                </a:solidFill>
                <a:effectLst/>
                <a:latin typeface="+mn-lt"/>
                <a:ea typeface="+mn-ea"/>
                <a:cs typeface="+mn-cs"/>
              </a:rPr>
              <a:t>  What do I most want my students to know and be able to do?</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Answering this question helps the teacher identify the core concepts and standards that will be addressed by the SLO. </a:t>
            </a:r>
            <a:endParaRPr lang="en-US" dirty="0" smtClean="0">
              <a:effectLst/>
            </a:endParaRPr>
          </a:p>
          <a:p>
            <a:r>
              <a:rPr lang="en-US" sz="1200" kern="1200" dirty="0" smtClean="0">
                <a:solidFill>
                  <a:schemeClr val="tx1"/>
                </a:solidFill>
                <a:effectLst/>
                <a:latin typeface="+mn-lt"/>
                <a:ea typeface="+mn-ea"/>
                <a:cs typeface="+mn-cs"/>
              </a:rPr>
              <a:t>  Where are my students starting?</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Answering this question involves gathering and analyzing data to establish student baseline knowledge. </a:t>
            </a:r>
            <a:endParaRPr lang="en-US" dirty="0" smtClean="0">
              <a:effectLst/>
            </a:endParaRPr>
          </a:p>
          <a:p>
            <a:r>
              <a:rPr lang="en-US" sz="1200" kern="1200" dirty="0" smtClean="0">
                <a:solidFill>
                  <a:schemeClr val="tx1"/>
                </a:solidFill>
                <a:effectLst/>
                <a:latin typeface="+mn-lt"/>
                <a:ea typeface="+mn-ea"/>
                <a:cs typeface="+mn-cs"/>
              </a:rPr>
              <a:t>  What assessments are available?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Answering this question leads to the selection or development of an appropriate assessment to measure student growth and goal attainment. </a:t>
            </a:r>
            <a:endParaRPr lang="en-US" dirty="0" smtClean="0">
              <a:effectLst/>
            </a:endParaRPr>
          </a:p>
          <a:p>
            <a:r>
              <a:rPr lang="en-US" sz="1200" kern="1200" dirty="0" smtClean="0">
                <a:solidFill>
                  <a:schemeClr val="tx1"/>
                </a:solidFill>
                <a:effectLst/>
                <a:latin typeface="+mn-lt"/>
                <a:ea typeface="+mn-ea"/>
                <a:cs typeface="+mn-cs"/>
              </a:rPr>
              <a:t>  What can I expect my students to achieve?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Answering this question leads to the development of a student growth goal and a strong rationale statement supporting why the goal is appropriate for the instructional period.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7</a:t>
            </a:fld>
            <a:endParaRPr lang="en-US"/>
          </a:p>
        </p:txBody>
      </p:sp>
    </p:spTree>
    <p:extLst>
      <p:ext uri="{BB962C8B-B14F-4D97-AF65-F5344CB8AC3E}">
        <p14:creationId xmlns:p14="http://schemas.microsoft.com/office/powerpoint/2010/main" val="403407486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5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Calibri" charset="0"/>
              </a:rPr>
              <a:t>In almost all cases, the original</a:t>
            </a:r>
            <a:r>
              <a:rPr lang="en-US" baseline="0" dirty="0" smtClean="0">
                <a:latin typeface="Calibri" charset="0"/>
              </a:rPr>
              <a:t> SLO goal will not be adjusted.  Careful analysis of student needs and pre-assessment data, as well as deliberate selection of priority content and appropriate assessment methodology will ensure the crafting of a valid SLO goal that will not need adjustment.  Further information regarding SLO adjustment can be found in Module 3 Overview of the SLO process.</a:t>
            </a:r>
            <a:endParaRPr lang="en-US" dirty="0">
              <a:latin typeface="Calibri" charset="0"/>
            </a:endParaRPr>
          </a:p>
        </p:txBody>
      </p:sp>
      <p:sp>
        <p:nvSpPr>
          <p:cNvPr id="175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99863250-A104-C545-B21F-27A7F90A34FB}" type="slidenum">
              <a:rPr lang="en-US"/>
              <a:pPr fontAlgn="base">
                <a:spcBef>
                  <a:spcPct val="0"/>
                </a:spcBef>
                <a:spcAft>
                  <a:spcPct val="0"/>
                </a:spcAft>
              </a:pPr>
              <a:t>75</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6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latin typeface="Calibri" charset="0"/>
              </a:rPr>
              <a:t>The next step to complete in the</a:t>
            </a:r>
            <a:r>
              <a:rPr lang="en-US" baseline="0" dirty="0" smtClean="0">
                <a:latin typeface="Calibri" charset="0"/>
              </a:rPr>
              <a:t> SLO process guide is to prepare for the summative growth conference. </a:t>
            </a:r>
            <a:r>
              <a:rPr lang="en-US" sz="1200" kern="1200" dirty="0" smtClean="0">
                <a:solidFill>
                  <a:schemeClr val="tx1"/>
                </a:solidFill>
                <a:effectLst/>
                <a:latin typeface="+mn-lt"/>
                <a:ea typeface="+mn-ea"/>
                <a:cs typeface="+mn-cs"/>
              </a:rPr>
              <a:t>At the end of the instructional period during which the SLO is to be monitored, the teacher needs to review the progress and data to determine how well their students performed. A discussion of the teacher’s Student Growth Rating, Professional Practice Rating, and Summative Effectiveness Rating will take place during a summative conference that occurs as part of the broader teacher evaluation and professional growth process. The final step of the SLO process prepares for that discussion to take place. </a:t>
            </a:r>
            <a:endParaRPr lang="en-US" dirty="0" smtClean="0"/>
          </a:p>
          <a:p>
            <a:pPr>
              <a:spcBef>
                <a:spcPct val="0"/>
              </a:spcBef>
            </a:pPr>
            <a:endParaRPr lang="en-US" dirty="0">
              <a:latin typeface="Calibri" charset="0"/>
            </a:endParaRPr>
          </a:p>
        </p:txBody>
      </p:sp>
      <p:sp>
        <p:nvSpPr>
          <p:cNvPr id="176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A033B31E-E5B9-F940-895E-982A52C35C74}" type="slidenum">
              <a:rPr lang="en-US"/>
              <a:pPr fontAlgn="base">
                <a:spcBef>
                  <a:spcPct val="0"/>
                </a:spcBef>
                <a:spcAft>
                  <a:spcPct val="0"/>
                </a:spcAft>
              </a:pPr>
              <a:t>76</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this point, the</a:t>
            </a:r>
            <a:r>
              <a:rPr lang="en-US" sz="1200" kern="1200" baseline="0" dirty="0" smtClean="0">
                <a:solidFill>
                  <a:schemeClr val="tx1"/>
                </a:solidFill>
                <a:effectLst/>
                <a:latin typeface="+mn-lt"/>
                <a:ea typeface="+mn-ea"/>
                <a:cs typeface="+mn-cs"/>
              </a:rPr>
              <a:t> interval of instruction has concluded and post –assessment has been completed.  Teachers should use the above Student Growth Rating chart to calculate their summative growth rating. More information about calculating growth can be found in module 3.  </a:t>
            </a:r>
            <a:endParaRPr lang="en-US" baseline="0" dirty="0" smtClean="0"/>
          </a:p>
        </p:txBody>
      </p:sp>
      <p:sp>
        <p:nvSpPr>
          <p:cNvPr id="4" name="Slide Number Placeholder 3"/>
          <p:cNvSpPr>
            <a:spLocks noGrp="1"/>
          </p:cNvSpPr>
          <p:nvPr>
            <p:ph type="sldNum" sz="quarter" idx="10"/>
          </p:nvPr>
        </p:nvSpPr>
        <p:spPr/>
        <p:txBody>
          <a:bodyPr/>
          <a:lstStyle/>
          <a:p>
            <a:fld id="{404C16E0-36CA-C645-AF3E-57BFB0A8910E}" type="slidenum">
              <a:rPr lang="en-US" smtClean="0"/>
              <a:t>77</a:t>
            </a:fld>
            <a:endParaRPr lang="en-US"/>
          </a:p>
        </p:txBody>
      </p:sp>
    </p:spTree>
    <p:extLst>
      <p:ext uri="{BB962C8B-B14F-4D97-AF65-F5344CB8AC3E}">
        <p14:creationId xmlns:p14="http://schemas.microsoft.com/office/powerpoint/2010/main" val="21850672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8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Calibri" charset="0"/>
              </a:rPr>
              <a:t>To complete step 4, teachers will indicate the</a:t>
            </a:r>
            <a:r>
              <a:rPr lang="en-US" baseline="0" dirty="0" smtClean="0">
                <a:latin typeface="Calibri" charset="0"/>
              </a:rPr>
              <a:t> attainment of high, expected, or low growth and complete the appropriate part of the process guide.</a:t>
            </a:r>
          </a:p>
          <a:p>
            <a:pPr>
              <a:spcBef>
                <a:spcPct val="0"/>
              </a:spcBef>
            </a:pPr>
            <a:endParaRPr lang="en-US" dirty="0">
              <a:latin typeface="Calibri" charset="0"/>
            </a:endParaRPr>
          </a:p>
        </p:txBody>
      </p:sp>
      <p:sp>
        <p:nvSpPr>
          <p:cNvPr id="178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9828C4B2-4497-474F-AA8B-62DE0C77D292}" type="slidenum">
              <a:rPr lang="en-US"/>
              <a:pPr fontAlgn="base">
                <a:spcBef>
                  <a:spcPct val="0"/>
                </a:spcBef>
                <a:spcAft>
                  <a:spcPct val="0"/>
                </a:spcAft>
              </a:pPr>
              <a:t>78</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SLO process</a:t>
            </a:r>
            <a:r>
              <a:rPr lang="en-US" baseline="0" dirty="0" smtClean="0"/>
              <a:t> guide contains a separate box to indicate high, expected, or low growth.  Teachers will complete the box that corresponds to their level of goal attained.  This slide is an example of the high growth section.  Teachers should include the algorithm used to calculate growth as well as any additional data needed to demonstrate how the level of growth was attained. </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79</a:t>
            </a:fld>
            <a:endParaRPr lang="en-US"/>
          </a:p>
        </p:txBody>
      </p:sp>
    </p:spTree>
    <p:extLst>
      <p:ext uri="{BB962C8B-B14F-4D97-AF65-F5344CB8AC3E}">
        <p14:creationId xmlns:p14="http://schemas.microsoft.com/office/powerpoint/2010/main" val="357115309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SLO Process</a:t>
            </a:r>
            <a:r>
              <a:rPr lang="en-US" baseline="0" dirty="0" smtClean="0"/>
              <a:t> guide provides teachers a mechanism for professional reflection.  Teachers should thoughtfully record their reflections as a means to revise and edit the SLO for use in a subsequent year or to make the decision to move in a different direction for future SLOs.</a:t>
            </a:r>
          </a:p>
          <a:p>
            <a:endParaRPr lang="en-US" baseline="0" dirty="0" smtClean="0"/>
          </a:p>
          <a:p>
            <a:r>
              <a:rPr lang="en-US" baseline="0" dirty="0" smtClean="0"/>
              <a:t>This concludes module 4: using the SLO process guide.  </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80</a:t>
            </a:fld>
            <a:endParaRPr lang="en-US"/>
          </a:p>
        </p:txBody>
      </p:sp>
    </p:spTree>
    <p:extLst>
      <p:ext uri="{BB962C8B-B14F-4D97-AF65-F5344CB8AC3E}">
        <p14:creationId xmlns:p14="http://schemas.microsoft.com/office/powerpoint/2010/main" val="13418611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Module 5 SLO Assessment Guidance will review best practices in assessment, including tips for selecting</a:t>
            </a:r>
            <a:r>
              <a:rPr lang="en-US" sz="1200" kern="1200" baseline="0" dirty="0" smtClean="0">
                <a:solidFill>
                  <a:schemeClr val="tx1"/>
                </a:solidFill>
                <a:effectLst/>
                <a:latin typeface="+mn-lt"/>
                <a:ea typeface="+mn-ea"/>
                <a:cs typeface="+mn-cs"/>
              </a:rPr>
              <a:t> or developing assessments that align to your SLO priority content and standards as well as assessment quality guidelines.  The SLO assessment quality checklist can be found on the DOE website.</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81</a:t>
            </a:fld>
            <a:endParaRPr lang="en-US"/>
          </a:p>
        </p:txBody>
      </p:sp>
    </p:spTree>
    <p:extLst>
      <p:ext uri="{BB962C8B-B14F-4D97-AF65-F5344CB8AC3E}">
        <p14:creationId xmlns:p14="http://schemas.microsoft.com/office/powerpoint/2010/main" val="26392725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10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Calibri" charset="0"/>
              </a:rPr>
              <a:t>This graphic serves</a:t>
            </a:r>
            <a:r>
              <a:rPr lang="en-US" baseline="0" dirty="0" smtClean="0">
                <a:latin typeface="Calibri" charset="0"/>
              </a:rPr>
              <a:t> as a visual guide of the Teacher Effectiveness System.  As part of student growth, it stands to reason that educators must be able to measure growth between 2 points in time and that teachers must select the assessment that will best measure if students have mastered the content selected for the SLO. </a:t>
            </a:r>
            <a:endParaRPr lang="en-US" dirty="0" smtClean="0">
              <a:latin typeface="Calibri" charset="0"/>
            </a:endParaRPr>
          </a:p>
          <a:p>
            <a:endParaRPr lang="en-US" dirty="0"/>
          </a:p>
        </p:txBody>
      </p:sp>
      <p:sp>
        <p:nvSpPr>
          <p:cNvPr id="1310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DFBD7383-BA21-5F4C-9B0A-9CACFE7BC8F1}" type="slidenum">
              <a:rPr lang="en-US"/>
              <a:pPr fontAlgn="base">
                <a:spcBef>
                  <a:spcPct val="0"/>
                </a:spcBef>
                <a:spcAft>
                  <a:spcPct val="0"/>
                </a:spcAft>
              </a:pPr>
              <a:t>82</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only the recommendation. </a:t>
            </a:r>
            <a:endParaRPr lang="en-US" dirty="0"/>
          </a:p>
        </p:txBody>
      </p:sp>
      <p:sp>
        <p:nvSpPr>
          <p:cNvPr id="4" name="Slide Number Placeholder 3"/>
          <p:cNvSpPr>
            <a:spLocks noGrp="1"/>
          </p:cNvSpPr>
          <p:nvPr>
            <p:ph type="sldNum" sz="quarter" idx="10"/>
          </p:nvPr>
        </p:nvSpPr>
        <p:spPr/>
        <p:txBody>
          <a:bodyPr/>
          <a:lstStyle/>
          <a:p>
            <a:fld id="{C6C00FD1-742C-E84E-9C38-CC056172E00A}" type="slidenum">
              <a:rPr lang="en-US" smtClean="0"/>
              <a:pPr/>
              <a:t>83</a:t>
            </a:fld>
            <a:endParaRPr lang="en-US"/>
          </a:p>
        </p:txBody>
      </p:sp>
    </p:spTree>
    <p:extLst>
      <p:ext uri="{BB962C8B-B14F-4D97-AF65-F5344CB8AC3E}">
        <p14:creationId xmlns:p14="http://schemas.microsoft.com/office/powerpoint/2010/main" val="162515509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Recommendations</a:t>
            </a:r>
            <a:endParaRPr lang="en-US" dirty="0"/>
          </a:p>
        </p:txBody>
      </p:sp>
      <p:sp>
        <p:nvSpPr>
          <p:cNvPr id="4" name="Slide Number Placeholder 3"/>
          <p:cNvSpPr>
            <a:spLocks noGrp="1"/>
          </p:cNvSpPr>
          <p:nvPr>
            <p:ph type="sldNum" sz="quarter" idx="10"/>
          </p:nvPr>
        </p:nvSpPr>
        <p:spPr/>
        <p:txBody>
          <a:bodyPr/>
          <a:lstStyle/>
          <a:p>
            <a:fld id="{C6C00FD1-742C-E84E-9C38-CC056172E00A}" type="slidenum">
              <a:rPr lang="en-US" smtClean="0"/>
              <a:pPr/>
              <a:t>84</a:t>
            </a:fld>
            <a:endParaRPr lang="en-US"/>
          </a:p>
        </p:txBody>
      </p:sp>
    </p:spTree>
    <p:extLst>
      <p:ext uri="{BB962C8B-B14F-4D97-AF65-F5344CB8AC3E}">
        <p14:creationId xmlns:p14="http://schemas.microsoft.com/office/powerpoint/2010/main" val="1625155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SLOs follow the SD SLO Process</a:t>
            </a:r>
            <a:r>
              <a:rPr lang="en-US" baseline="0" dirty="0" smtClean="0"/>
              <a:t> Guide.  SLO Process Guide resources including a sample process guide, SLO and assessment quality checklists, and SLO handbook can be found on the DOE website.  </a:t>
            </a:r>
          </a:p>
          <a:p>
            <a:endParaRPr lang="en-US" baseline="0" dirty="0" smtClean="0"/>
          </a:p>
          <a:p>
            <a:r>
              <a:rPr lang="en-US" baseline="0" dirty="0" smtClean="0"/>
              <a:t>Phase 1 in the process is to develop the SLO by identifying the student population, the learning content and standards that will be achieved through the SLO, the assessment to be used to measure growth, and the interval of instruction-the agreed upon time between pre and post assessment.</a:t>
            </a:r>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8</a:t>
            </a:fld>
            <a:endParaRPr lang="en-US"/>
          </a:p>
        </p:txBody>
      </p:sp>
    </p:spTree>
    <p:extLst>
      <p:ext uri="{BB962C8B-B14F-4D97-AF65-F5344CB8AC3E}">
        <p14:creationId xmlns:p14="http://schemas.microsoft.com/office/powerpoint/2010/main" val="17640950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6C00FD1-742C-E84E-9C38-CC056172E00A}" type="slidenum">
              <a:rPr lang="en-US" smtClean="0"/>
              <a:pPr/>
              <a:t>85</a:t>
            </a:fld>
            <a:endParaRPr lang="en-US"/>
          </a:p>
        </p:txBody>
      </p:sp>
    </p:spTree>
    <p:extLst>
      <p:ext uri="{BB962C8B-B14F-4D97-AF65-F5344CB8AC3E}">
        <p14:creationId xmlns:p14="http://schemas.microsoft.com/office/powerpoint/2010/main" val="162515509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C00FD1-742C-E84E-9C38-CC056172E00A}" type="slidenum">
              <a:rPr lang="en-US" smtClean="0"/>
              <a:pPr/>
              <a:t>86</a:t>
            </a:fld>
            <a:endParaRPr lang="en-US"/>
          </a:p>
        </p:txBody>
      </p:sp>
    </p:spTree>
    <p:extLst>
      <p:ext uri="{BB962C8B-B14F-4D97-AF65-F5344CB8AC3E}">
        <p14:creationId xmlns:p14="http://schemas.microsoft.com/office/powerpoint/2010/main" val="16251550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Module 6 SLO Assessment Guidance will review best practices in assessment, including tips for selecting</a:t>
            </a:r>
            <a:r>
              <a:rPr lang="en-US" sz="1200" kern="1200" baseline="0" dirty="0" smtClean="0">
                <a:solidFill>
                  <a:schemeClr val="tx1"/>
                </a:solidFill>
                <a:effectLst/>
                <a:latin typeface="+mn-lt"/>
                <a:ea typeface="+mn-ea"/>
                <a:cs typeface="+mn-cs"/>
              </a:rPr>
              <a:t> or developing assessments that align to your SLO priority content and standards as well as assessment quality guidelines.  The SLO assessment quality checklist can be found on the DOE website. </a:t>
            </a:r>
            <a:r>
              <a:rPr lang="en-US" dirty="0" smtClean="0"/>
              <a:t>The next section of this</a:t>
            </a:r>
            <a:r>
              <a:rPr lang="en-US" baseline="0" dirty="0" smtClean="0"/>
              <a:t> module provides a general overview of assessments as they relate to SLOs and best assessment practices.  As you go through this section, consider the priority content you have selected for your SLO and which type of assessment might best fit the standards and skills in which you are measuring student growth. </a:t>
            </a:r>
            <a:endParaRPr lang="en-US" dirty="0" smtClean="0"/>
          </a:p>
          <a:p>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87</a:t>
            </a:fld>
            <a:endParaRPr lang="en-US"/>
          </a:p>
        </p:txBody>
      </p:sp>
    </p:spTree>
    <p:extLst>
      <p:ext uri="{BB962C8B-B14F-4D97-AF65-F5344CB8AC3E}">
        <p14:creationId xmlns:p14="http://schemas.microsoft.com/office/powerpoint/2010/main" val="26392725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Assessments are the key to successful SLOs.  If the assessment is not actually measuring the priority content or standards</a:t>
            </a:r>
            <a:r>
              <a:rPr lang="en-US" baseline="0" dirty="0" smtClean="0"/>
              <a:t> around which the SLO is developed, it could appear that student growth in those standards did not occur or did not occur at an acceptable rate, when in fact, the students may have mastered every concept.    A PE teacher who develops an SLO based on increasing cardiovascular fitness through running would not assess students by counting how many sit ups could be done in a minute.  A sit up test does not measure cardiovascular fitness and that assessment would not give an accurate measurement of how much students increased in that area. </a:t>
            </a:r>
            <a:endParaRPr lang="en-US" dirty="0"/>
          </a:p>
        </p:txBody>
      </p:sp>
      <p:sp>
        <p:nvSpPr>
          <p:cNvPr id="4" name="Slide Number Placeholder 3"/>
          <p:cNvSpPr>
            <a:spLocks noGrp="1"/>
          </p:cNvSpPr>
          <p:nvPr>
            <p:ph type="sldNum" sz="quarter" idx="10"/>
          </p:nvPr>
        </p:nvSpPr>
        <p:spPr/>
        <p:txBody>
          <a:bodyPr/>
          <a:lstStyle/>
          <a:p>
            <a:fld id="{C6C00FD1-742C-E84E-9C38-CC056172E00A}" type="slidenum">
              <a:rPr lang="en-US" smtClean="0"/>
              <a:pPr/>
              <a:t>88</a:t>
            </a:fld>
            <a:endParaRPr lang="en-US"/>
          </a:p>
        </p:txBody>
      </p:sp>
    </p:spTree>
    <p:extLst>
      <p:ext uri="{BB962C8B-B14F-4D97-AF65-F5344CB8AC3E}">
        <p14:creationId xmlns:p14="http://schemas.microsoft.com/office/powerpoint/2010/main" val="28341217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there are many types of assessments, most</a:t>
            </a:r>
            <a:r>
              <a:rPr lang="en-US" baseline="0" dirty="0" smtClean="0"/>
              <a:t> will fall into one of the above 3 categories.  E</a:t>
            </a:r>
            <a:r>
              <a:rPr lang="en-US" dirty="0" smtClean="0"/>
              <a:t>ach type of assessment can be equally valuable in creating and assessing an SLO. </a:t>
            </a:r>
          </a:p>
          <a:p>
            <a:r>
              <a:rPr lang="en-US" dirty="0" smtClean="0"/>
              <a:t>Commercially available assessments are assessments that have been purchased from a</a:t>
            </a:r>
            <a:r>
              <a:rPr lang="en-US" baseline="0" dirty="0" smtClean="0"/>
              <a:t> vendor</a:t>
            </a:r>
            <a:r>
              <a:rPr lang="en-US" dirty="0" smtClean="0"/>
              <a:t> for use in a classroom,</a:t>
            </a:r>
            <a:r>
              <a:rPr lang="en-US" baseline="0" dirty="0" smtClean="0"/>
              <a:t> building, or district.  It could be as simple as the assessments that often accompany a textbook series, or it could be a benchmarking assessment, or assessments that are provided with a curriculum purchase.  </a:t>
            </a:r>
          </a:p>
          <a:p>
            <a:endParaRPr lang="en-US" baseline="0" dirty="0" smtClean="0"/>
          </a:p>
          <a:p>
            <a:r>
              <a:rPr lang="en-US" baseline="0" dirty="0" smtClean="0"/>
              <a:t>District or team created assessments are assessments that are developed by a department or team of teachers to be used department, district, school level, or grade level wide.  For example, a team of third grade teachers might develop a midyear math assessment that is to be used by all third grade teachers in the building or district.</a:t>
            </a:r>
          </a:p>
          <a:p>
            <a:endParaRPr lang="en-US" baseline="0" dirty="0" smtClean="0"/>
          </a:p>
          <a:p>
            <a:r>
              <a:rPr lang="en-US" baseline="0" dirty="0" smtClean="0"/>
              <a:t>A teacher-created assessment is often a single use assessment created by one teacher for one particular classroom.  For example, a science teacher might create her own assessment for use in life science following a unit on the environment.  The science teacher will use the assessment for her own classroom use. </a:t>
            </a:r>
            <a:endParaRPr lang="en-US" dirty="0"/>
          </a:p>
        </p:txBody>
      </p:sp>
      <p:sp>
        <p:nvSpPr>
          <p:cNvPr id="4" name="Slide Number Placeholder 3"/>
          <p:cNvSpPr>
            <a:spLocks noGrp="1"/>
          </p:cNvSpPr>
          <p:nvPr>
            <p:ph type="sldNum" sz="quarter" idx="10"/>
          </p:nvPr>
        </p:nvSpPr>
        <p:spPr/>
        <p:txBody>
          <a:bodyPr/>
          <a:lstStyle/>
          <a:p>
            <a:fld id="{C6C00FD1-742C-E84E-9C38-CC056172E00A}" type="slidenum">
              <a:rPr lang="en-US" smtClean="0"/>
              <a:pPr/>
              <a:t>89</a:t>
            </a:fld>
            <a:endParaRPr lang="en-US"/>
          </a:p>
        </p:txBody>
      </p:sp>
    </p:spTree>
    <p:extLst>
      <p:ext uri="{BB962C8B-B14F-4D97-AF65-F5344CB8AC3E}">
        <p14:creationId xmlns:p14="http://schemas.microsoft.com/office/powerpoint/2010/main" val="157457579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important to frame</a:t>
            </a:r>
            <a:r>
              <a:rPr lang="en-US" baseline="0" dirty="0" smtClean="0"/>
              <a:t> an SLO around LEARNING rather than ACTIVITIES.  It is likely that there will be many activities that will be used along the way in order for students to learn or master the content, but an SLO is not a collection of activities.  The end goal might be for students to be able to analyze two political arguments for validity, author’s purpose, tone, and credibility, and in order to do that, students might read many campaign speeches and publications.  The act of reading those pieces might be an activity that leads up to students being able to demonstrate the skill of analysis. </a:t>
            </a:r>
            <a:endParaRPr lang="en-US" dirty="0"/>
          </a:p>
        </p:txBody>
      </p:sp>
      <p:sp>
        <p:nvSpPr>
          <p:cNvPr id="4" name="Slide Number Placeholder 3"/>
          <p:cNvSpPr>
            <a:spLocks noGrp="1"/>
          </p:cNvSpPr>
          <p:nvPr>
            <p:ph type="sldNum" sz="quarter" idx="10"/>
          </p:nvPr>
        </p:nvSpPr>
        <p:spPr/>
        <p:txBody>
          <a:bodyPr/>
          <a:lstStyle/>
          <a:p>
            <a:pPr>
              <a:defRPr/>
            </a:pPr>
            <a:fld id="{CE51A079-9B64-084C-ABEF-00E7533BEF06}" type="slidenum">
              <a:rPr lang="en-US" smtClean="0"/>
              <a:pPr>
                <a:defRPr/>
              </a:pPr>
              <a:t>90</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have identified your priority content and standards, it is important to identify what type</a:t>
            </a:r>
            <a:r>
              <a:rPr lang="en-US" baseline="0" dirty="0" smtClean="0"/>
              <a:t> or types of learning you are actually assessing.  Once you have identified the types of learning that will occur, it will be much easier to identify or develop an assessment that will match the learning that is to occur.  This slide lists some general types of learning.</a:t>
            </a:r>
            <a:endParaRPr lang="en-US" dirty="0"/>
          </a:p>
        </p:txBody>
      </p:sp>
      <p:sp>
        <p:nvSpPr>
          <p:cNvPr id="4" name="Slide Number Placeholder 3"/>
          <p:cNvSpPr>
            <a:spLocks noGrp="1"/>
          </p:cNvSpPr>
          <p:nvPr>
            <p:ph type="sldNum" sz="quarter" idx="10"/>
          </p:nvPr>
        </p:nvSpPr>
        <p:spPr/>
        <p:txBody>
          <a:bodyPr/>
          <a:lstStyle/>
          <a:p>
            <a:fld id="{C6C00FD1-742C-E84E-9C38-CC056172E00A}" type="slidenum">
              <a:rPr lang="en-US" smtClean="0"/>
              <a:pPr/>
              <a:t>91</a:t>
            </a:fld>
            <a:endParaRPr lang="en-US"/>
          </a:p>
        </p:txBody>
      </p:sp>
    </p:spTree>
    <p:extLst>
      <p:ext uri="{BB962C8B-B14F-4D97-AF65-F5344CB8AC3E}">
        <p14:creationId xmlns:p14="http://schemas.microsoft.com/office/powerpoint/2010/main" val="112084938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Assessing</a:t>
            </a:r>
            <a:r>
              <a:rPr lang="en-US" baseline="0" dirty="0" smtClean="0"/>
              <a:t> knowledge is often a case where a teacher is trying to find out if a student knows the answer or s/he doesn’t know the answer.  For example, asking a student to point to the circle shape is an assessment of knowledge.  They either are able to identify a circle or they are not.  Depending on the content and grade level taught and the standards associated with the SLO, simple factual knowledge may be the basis of the student growth or simply a small part of a series of </a:t>
            </a:r>
            <a:r>
              <a:rPr lang="en-US" baseline="0" dirty="0" err="1" smtClean="0"/>
              <a:t>learnings</a:t>
            </a:r>
            <a:r>
              <a:rPr lang="en-US" baseline="0" dirty="0" smtClean="0"/>
              <a:t> that will occur to move students to a more complex skill.  Again if students are to demonstrate skill in analyzing complex text for author’s tone and purpose, the student obviously needs knowledge of letters and sound to read the text and knowledge of the definition of tone and purpose to be able to analyze, but the teacher is not assessing at the knowledge level. </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92</a:t>
            </a:fld>
            <a:endParaRPr lang="en-US"/>
          </a:p>
        </p:txBody>
      </p:sp>
    </p:spTree>
    <p:extLst>
      <p:ext uri="{BB962C8B-B14F-4D97-AF65-F5344CB8AC3E}">
        <p14:creationId xmlns:p14="http://schemas.microsoft.com/office/powerpoint/2010/main" val="273717249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C9EE1026-7F4A-4A5D-9CB0-A3B405072BB3}" type="slidenum">
              <a:rPr lang="en-US" smtClean="0"/>
              <a:pPr/>
              <a:t>93</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r>
              <a:rPr lang="en-US" u="sng" dirty="0" smtClean="0"/>
              <a:t>Inductive and deductive reasoning </a:t>
            </a:r>
            <a:r>
              <a:rPr lang="en-US" dirty="0" smtClean="0"/>
              <a:t>includes making inferences</a:t>
            </a:r>
            <a:r>
              <a:rPr lang="en-US" baseline="0" dirty="0" smtClean="0"/>
              <a:t> and connections among many pieces of information to develop a new understanding, solution to a problem, analysis or development of next steps in a process. </a:t>
            </a:r>
          </a:p>
          <a:p>
            <a:pPr marL="171450" indent="-171450" eaLnBrk="1" hangingPunct="1">
              <a:buFont typeface="Arial"/>
              <a:buChar char="•"/>
            </a:pPr>
            <a:r>
              <a:rPr lang="en-US" dirty="0" smtClean="0"/>
              <a:t>Inductive reasoning-use facts or evidence to infer a general rule or principle, select relevant facts, interpret them accurately, draw conclusions</a:t>
            </a:r>
          </a:p>
          <a:p>
            <a:pPr marL="171450" indent="-171450" eaLnBrk="1" hangingPunct="1">
              <a:buFont typeface="Arial"/>
              <a:buChar char="•"/>
            </a:pPr>
            <a:r>
              <a:rPr lang="en-US" dirty="0" smtClean="0"/>
              <a:t>Deductive reasoning—begin with a general rule and from that infer a specific conclusion-apply the general rule to a specific case and draw plausible conclusions.  “All people get mad sometimes, mom is a person, so mom gets mad sometimes.”</a:t>
            </a:r>
          </a:p>
          <a:p>
            <a:pPr eaLnBrk="1" hangingPunct="1"/>
            <a:endParaRPr lang="en-US" dirty="0" smtClean="0"/>
          </a:p>
          <a:p>
            <a:pPr eaLnBrk="1" hangingPunct="1"/>
            <a:r>
              <a:rPr lang="en-US" u="sng" dirty="0" smtClean="0"/>
              <a:t>Analytical reasoning</a:t>
            </a:r>
            <a:r>
              <a:rPr lang="en-US" dirty="0" smtClean="0"/>
              <a:t>-</a:t>
            </a:r>
            <a:r>
              <a:rPr lang="en-US" baseline="0" dirty="0" smtClean="0"/>
              <a:t> is the investigation of</a:t>
            </a:r>
            <a:r>
              <a:rPr lang="en-US" dirty="0" smtClean="0"/>
              <a:t> how the component parts relate to each other or how they come together to form a whole.</a:t>
            </a:r>
          </a:p>
          <a:p>
            <a:pPr eaLnBrk="1" hangingPunct="1"/>
            <a:endParaRPr lang="en-US" dirty="0" smtClean="0"/>
          </a:p>
          <a:p>
            <a:pPr eaLnBrk="1" hangingPunct="1"/>
            <a:r>
              <a:rPr lang="en-US" u="sng" dirty="0" smtClean="0"/>
              <a:t>Comparative reasoning and classification</a:t>
            </a:r>
            <a:r>
              <a:rPr lang="en-US" u="sng" baseline="0" dirty="0" smtClean="0"/>
              <a:t> </a:t>
            </a:r>
            <a:r>
              <a:rPr lang="en-US" baseline="0" dirty="0" smtClean="0"/>
              <a:t>is the identification of </a:t>
            </a:r>
            <a:r>
              <a:rPr lang="en-US" dirty="0" smtClean="0"/>
              <a:t>similarities and differences</a:t>
            </a:r>
            <a:r>
              <a:rPr lang="en-US" baseline="0" dirty="0" smtClean="0"/>
              <a:t> and how to use that information to group items and generate hypotheses about new </a:t>
            </a:r>
            <a:r>
              <a:rPr lang="en-US" baseline="0" dirty="0" err="1" smtClean="0"/>
              <a:t>learnings</a:t>
            </a:r>
            <a:r>
              <a:rPr lang="en-US" baseline="0" dirty="0" smtClean="0"/>
              <a:t> based on how they are classified or compared against others.</a:t>
            </a:r>
          </a:p>
          <a:p>
            <a:pPr eaLnBrk="1" hangingPunct="1"/>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u="sng" baseline="0" dirty="0" smtClean="0"/>
              <a:t>Evaluative reasoning - e</a:t>
            </a:r>
            <a:r>
              <a:rPr lang="en-US" dirty="0" smtClean="0"/>
              <a:t>xpressing and defending an opinion, point of view, judgment, or decision-assertion, criteria, evidence;</a:t>
            </a:r>
            <a:r>
              <a:rPr lang="en-US" baseline="0" dirty="0" smtClean="0"/>
              <a:t> requires a synthesis of all learning, making connections among old and new information, and culminating in an analysis or judgment. </a:t>
            </a:r>
          </a:p>
          <a:p>
            <a:pPr eaLnBrk="1" hangingPunct="1"/>
            <a:endParaRPr lang="en-US" dirty="0" smtClean="0"/>
          </a:p>
          <a:p>
            <a:pPr eaLnBrk="1" hangingPunct="1"/>
            <a:r>
              <a:rPr lang="en-US" u="sng" dirty="0" smtClean="0"/>
              <a:t>Synthesizing</a:t>
            </a:r>
            <a:r>
              <a:rPr lang="en-US" dirty="0" smtClean="0"/>
              <a:t>—combining discrete elements to create something new.</a:t>
            </a:r>
          </a:p>
          <a:p>
            <a:pPr eaLnBrk="1" hangingPunct="1"/>
            <a:r>
              <a:rPr lang="en-US" dirty="0" smtClean="0"/>
              <a:t>then assembling them in such a way so as to create a new whole, example writing a report</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Often times, teachers are assessing mastery</a:t>
            </a:r>
            <a:r>
              <a:rPr lang="en-US" baseline="0" dirty="0" smtClean="0"/>
              <a:t> of a skill, which is most likely done through some sort of observation.  Demonstration of a skill likely is assessed with a rubric that is built around the required criteria of that skill and at which levels each criteria is demonstrated.  Skills are generally not right or wrong, but rather at what level was the skill demonstrated?  Which criteria that make up that skill were demonstrated at a high level and which criteria need improvement? </a:t>
            </a:r>
            <a:endParaRPr lang="en-US" dirty="0"/>
          </a:p>
        </p:txBody>
      </p:sp>
      <p:sp>
        <p:nvSpPr>
          <p:cNvPr id="4" name="Slide Number Placeholder 3"/>
          <p:cNvSpPr>
            <a:spLocks noGrp="1"/>
          </p:cNvSpPr>
          <p:nvPr>
            <p:ph type="sldNum" sz="quarter" idx="10"/>
          </p:nvPr>
        </p:nvSpPr>
        <p:spPr/>
        <p:txBody>
          <a:bodyPr/>
          <a:lstStyle/>
          <a:p>
            <a:fld id="{C6C00FD1-742C-E84E-9C38-CC056172E00A}" type="slidenum">
              <a:rPr lang="en-US" smtClean="0"/>
              <a:pPr/>
              <a:t>94</a:t>
            </a:fld>
            <a:endParaRPr lang="en-US"/>
          </a:p>
        </p:txBody>
      </p:sp>
    </p:spTree>
    <p:extLst>
      <p:ext uri="{BB962C8B-B14F-4D97-AF65-F5344CB8AC3E}">
        <p14:creationId xmlns:p14="http://schemas.microsoft.com/office/powerpoint/2010/main" val="206357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SLO development continues with a review of available data sources to establish students’ strengths and weaknesses</a:t>
            </a:r>
            <a:r>
              <a:rPr lang="en-US" sz="1200" kern="1200" baseline="0" dirty="0" smtClean="0">
                <a:solidFill>
                  <a:schemeClr val="tx1"/>
                </a:solidFill>
                <a:effectLst/>
                <a:latin typeface="+mn-lt"/>
                <a:ea typeface="+mn-ea"/>
                <a:cs typeface="+mn-cs"/>
              </a:rPr>
              <a:t> regarding selected content at the beginning of the instructional period.  Teachers will then administer the selected SLO assessment in order to gather pre-assessment scores.  Once pre-assessment scores have been analyzed, teacher can set a realistic and rigorous amount of growth to occur between the pre and post assessment time period.  The rationale statement defines the purpose of the selection of the SLO content and standards and how the growth goals were developed. </a:t>
            </a:r>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9</a:t>
            </a:fld>
            <a:endParaRPr lang="en-US"/>
          </a:p>
        </p:txBody>
      </p:sp>
    </p:spTree>
    <p:extLst>
      <p:ext uri="{BB962C8B-B14F-4D97-AF65-F5344CB8AC3E}">
        <p14:creationId xmlns:p14="http://schemas.microsoft.com/office/powerpoint/2010/main" val="176409507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Often the culmination of skills is demonstrated</a:t>
            </a:r>
            <a:r>
              <a:rPr lang="en-US" baseline="0" dirty="0" smtClean="0"/>
              <a:t> in a t</a:t>
            </a:r>
            <a:r>
              <a:rPr lang="en-US" dirty="0" smtClean="0"/>
              <a:t>angible</a:t>
            </a:r>
            <a:r>
              <a:rPr lang="en-US" baseline="0" dirty="0" smtClean="0"/>
              <a:t> product.  Like observable skills, products are often scored with a rubric that includes the required criteria for the product.  Again, it is not a matter of a product being right or wrong, but rather at what level was each of the required criteria performed?  </a:t>
            </a:r>
            <a:endParaRPr lang="en-US" dirty="0"/>
          </a:p>
        </p:txBody>
      </p:sp>
      <p:sp>
        <p:nvSpPr>
          <p:cNvPr id="4" name="Slide Number Placeholder 3"/>
          <p:cNvSpPr>
            <a:spLocks noGrp="1"/>
          </p:cNvSpPr>
          <p:nvPr>
            <p:ph type="sldNum" sz="quarter" idx="10"/>
          </p:nvPr>
        </p:nvSpPr>
        <p:spPr/>
        <p:txBody>
          <a:bodyPr/>
          <a:lstStyle/>
          <a:p>
            <a:fld id="{C6C00FD1-742C-E84E-9C38-CC056172E00A}" type="slidenum">
              <a:rPr lang="en-US" smtClean="0"/>
              <a:pPr/>
              <a:t>95</a:t>
            </a:fld>
            <a:endParaRPr lang="en-US"/>
          </a:p>
        </p:txBody>
      </p:sp>
    </p:spTree>
    <p:extLst>
      <p:ext uri="{BB962C8B-B14F-4D97-AF65-F5344CB8AC3E}">
        <p14:creationId xmlns:p14="http://schemas.microsoft.com/office/powerpoint/2010/main" val="418933089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you have defined</a:t>
            </a:r>
            <a:r>
              <a:rPr lang="en-US" baseline="0" dirty="0" smtClean="0"/>
              <a:t> what students will learn and what you are assessing, we will now move to assessment methods.</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96</a:t>
            </a:fld>
            <a:endParaRPr lang="en-US"/>
          </a:p>
        </p:txBody>
      </p:sp>
    </p:spTree>
    <p:extLst>
      <p:ext uri="{BB962C8B-B14F-4D97-AF65-F5344CB8AC3E}">
        <p14:creationId xmlns:p14="http://schemas.microsoft.com/office/powerpoint/2010/main" val="298237751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section on assessment</a:t>
            </a:r>
            <a:r>
              <a:rPr lang="en-US" baseline="0" dirty="0" smtClean="0"/>
              <a:t> methods can serve as a reminder of the many types of assessment methods and also provide guidance on which method might work best for your selected priority content and standards.  While generally one method is not better than another method, some assessment methods area  better fit with certain priority content and standards.  Remember, what do you expect students to learn and demonstrate, and which assessment method will best demonstrate that?</a:t>
            </a:r>
            <a:endParaRPr lang="en-US" dirty="0"/>
          </a:p>
        </p:txBody>
      </p:sp>
      <p:sp>
        <p:nvSpPr>
          <p:cNvPr id="4" name="Slide Number Placeholder 3"/>
          <p:cNvSpPr>
            <a:spLocks noGrp="1"/>
          </p:cNvSpPr>
          <p:nvPr>
            <p:ph type="sldNum" sz="quarter" idx="10"/>
          </p:nvPr>
        </p:nvSpPr>
        <p:spPr/>
        <p:txBody>
          <a:bodyPr/>
          <a:lstStyle/>
          <a:p>
            <a:pPr>
              <a:defRPr/>
            </a:pPr>
            <a:fld id="{CE51A079-9B64-084C-ABEF-00E7533BEF06}" type="slidenum">
              <a:rPr lang="en-US" smtClean="0"/>
              <a:pPr>
                <a:defRPr/>
              </a:pPr>
              <a:t>97</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E75BC0FC-A100-4B7C-8CFB-88E84D366C95}" type="slidenum">
              <a:rPr lang="en-US" smtClean="0"/>
              <a:pPr/>
              <a:t>98</a:t>
            </a:fld>
            <a:endParaRPr lang="en-US" smtClean="0"/>
          </a:p>
        </p:txBody>
      </p:sp>
      <p:sp>
        <p:nvSpPr>
          <p:cNvPr id="114691" name="Rectangle 2"/>
          <p:cNvSpPr>
            <a:spLocks noGrp="1" noRot="1" noChangeAspect="1" noChangeArrowheads="1" noTextEdit="1"/>
          </p:cNvSpPr>
          <p:nvPr>
            <p:ph type="sldImg"/>
          </p:nvPr>
        </p:nvSpPr>
        <p:spPr>
          <a:xfrm>
            <a:off x="1128713" y="673100"/>
            <a:ext cx="4592637" cy="3444875"/>
          </a:xfrm>
          <a:ln/>
        </p:spPr>
      </p:sp>
      <p:sp>
        <p:nvSpPr>
          <p:cNvPr id="114692" name="Rectangle 3"/>
          <p:cNvSpPr>
            <a:spLocks noGrp="1" noChangeArrowheads="1"/>
          </p:cNvSpPr>
          <p:nvPr>
            <p:ph type="body" idx="1"/>
          </p:nvPr>
        </p:nvSpPr>
        <p:spPr>
          <a:xfrm>
            <a:off x="894860" y="4344258"/>
            <a:ext cx="5058977" cy="4118076"/>
          </a:xfrm>
          <a:noFill/>
          <a:ln/>
        </p:spPr>
        <p:txBody>
          <a:bodyPr/>
          <a:lstStyle/>
          <a:p>
            <a:pPr marL="224051" indent="-224051"/>
            <a:r>
              <a:rPr lang="en-US" dirty="0" smtClean="0"/>
              <a:t>Selected</a:t>
            </a:r>
            <a:r>
              <a:rPr lang="en-US" baseline="0" dirty="0" smtClean="0"/>
              <a:t> response or short answer questions are commonly found in many commercially purchased or teacher-created assessments. </a:t>
            </a:r>
            <a:endParaRPr lang="en-US" dirty="0" smtClean="0"/>
          </a:p>
          <a:p>
            <a:pPr marL="224051" indent="-224051"/>
            <a:r>
              <a:rPr lang="en-US" dirty="0" smtClean="0"/>
              <a:t>These types of questions work best for:</a:t>
            </a:r>
          </a:p>
          <a:p>
            <a:pPr marL="224051" indent="-224051">
              <a:buFontTx/>
              <a:buAutoNum type="arabicParenR"/>
            </a:pPr>
            <a:r>
              <a:rPr lang="en-US" dirty="0" smtClean="0"/>
              <a:t>Knowledge-knowledge</a:t>
            </a:r>
            <a:r>
              <a:rPr lang="en-US" baseline="0" dirty="0" smtClean="0"/>
              <a:t> level questions are scored as right or wrong.  For example, if a student is labeling a diagram of a microscope in science class, the parts are either labeled correctly or incorrectly. </a:t>
            </a:r>
            <a:endParaRPr lang="en-US" dirty="0" smtClean="0"/>
          </a:p>
          <a:p>
            <a:pPr marL="224051" indent="-224051">
              <a:buFontTx/>
              <a:buAutoNum type="arabicParenR"/>
            </a:pPr>
            <a:r>
              <a:rPr lang="en-US" dirty="0" smtClean="0"/>
              <a:t>Some types of Reasoning are easily assessed with selected response or short answer.  </a:t>
            </a:r>
          </a:p>
          <a:p>
            <a:pPr marL="224051" indent="-224051"/>
            <a:endParaRPr lang="en-US" dirty="0" smtClean="0"/>
          </a:p>
          <a:p>
            <a:pPr marL="224051" indent="-224051"/>
            <a:endParaRPr lang="en-US" dirty="0"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43E5D32B-B126-4C4C-87F4-BA8EFFF610BF}" type="slidenum">
              <a:rPr lang="en-US" smtClean="0"/>
              <a:pPr/>
              <a:t>99</a:t>
            </a:fld>
            <a:endParaRPr lang="en-US" smtClean="0"/>
          </a:p>
        </p:txBody>
      </p:sp>
      <p:sp>
        <p:nvSpPr>
          <p:cNvPr id="115715" name="Rectangle 2"/>
          <p:cNvSpPr>
            <a:spLocks noGrp="1" noRot="1" noChangeAspect="1" noChangeArrowheads="1" noTextEdit="1"/>
          </p:cNvSpPr>
          <p:nvPr>
            <p:ph type="sldImg"/>
          </p:nvPr>
        </p:nvSpPr>
        <p:spPr>
          <a:xfrm>
            <a:off x="1128713" y="673100"/>
            <a:ext cx="4592637" cy="3444875"/>
          </a:xfrm>
          <a:ln/>
        </p:spPr>
      </p:sp>
      <p:sp>
        <p:nvSpPr>
          <p:cNvPr id="115716" name="Rectangle 3"/>
          <p:cNvSpPr>
            <a:spLocks noGrp="1" noChangeArrowheads="1"/>
          </p:cNvSpPr>
          <p:nvPr>
            <p:ph type="body" idx="1"/>
          </p:nvPr>
        </p:nvSpPr>
        <p:spPr>
          <a:xfrm>
            <a:off x="894860" y="4344258"/>
            <a:ext cx="5058977" cy="4118076"/>
          </a:xfrm>
          <a:noFill/>
          <a:ln/>
        </p:spPr>
        <p:txBody>
          <a:bodyPr/>
          <a:lstStyle/>
          <a:p>
            <a:pPr eaLnBrk="1" hangingPunct="1"/>
            <a:r>
              <a:rPr lang="en-US" dirty="0" smtClean="0"/>
              <a:t>Extended written response questions not only ask a student to include correct information, but also to justify their responses and</a:t>
            </a:r>
            <a:r>
              <a:rPr lang="en-US" baseline="0" dirty="0" smtClean="0"/>
              <a:t> provide reasoning and detail to do so.  The level of detail included in the question will drive the student response, so well formed questions are key to elicit quality student responses.</a:t>
            </a:r>
            <a:endParaRPr lang="en-US" dirty="0" smtClean="0"/>
          </a:p>
          <a:p>
            <a:pPr eaLnBrk="1" hangingPunct="1"/>
            <a:endParaRPr lang="en-US" dirty="0"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it is important to note that one assessment method isn’t inherently better than another, but the</a:t>
            </a:r>
            <a:r>
              <a:rPr lang="en-US" baseline="0" dirty="0" smtClean="0"/>
              <a:t> type of knowledge and skill being assessed must be considered when choosing an appropriate assessment method that will provide accurate and measurable information regarding student growth. </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100</a:t>
            </a:fld>
            <a:endParaRPr lang="en-US"/>
          </a:p>
        </p:txBody>
      </p:sp>
    </p:spTree>
    <p:extLst>
      <p:ext uri="{BB962C8B-B14F-4D97-AF65-F5344CB8AC3E}">
        <p14:creationId xmlns:p14="http://schemas.microsoft.com/office/powerpoint/2010/main" val="116142658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97189E63-2D30-4E5F-B4FC-3C49D1750A6F}" type="slidenum">
              <a:rPr lang="en-US" smtClean="0"/>
              <a:pPr/>
              <a:t>101</a:t>
            </a:fld>
            <a:endParaRPr lang="en-US" smtClean="0"/>
          </a:p>
        </p:txBody>
      </p:sp>
      <p:sp>
        <p:nvSpPr>
          <p:cNvPr id="116739" name="Rectangle 2"/>
          <p:cNvSpPr>
            <a:spLocks noGrp="1" noRot="1" noChangeAspect="1" noChangeArrowheads="1" noTextEdit="1"/>
          </p:cNvSpPr>
          <p:nvPr>
            <p:ph type="sldImg"/>
          </p:nvPr>
        </p:nvSpPr>
        <p:spPr>
          <a:xfrm>
            <a:off x="1128713" y="673100"/>
            <a:ext cx="4592637" cy="3444875"/>
          </a:xfrm>
          <a:ln/>
        </p:spPr>
      </p:sp>
      <p:sp>
        <p:nvSpPr>
          <p:cNvPr id="116740" name="Rectangle 3"/>
          <p:cNvSpPr>
            <a:spLocks noGrp="1" noChangeArrowheads="1"/>
          </p:cNvSpPr>
          <p:nvPr>
            <p:ph type="body" idx="1"/>
          </p:nvPr>
        </p:nvSpPr>
        <p:spPr>
          <a:xfrm>
            <a:off x="894860" y="4344258"/>
            <a:ext cx="5058977" cy="4118076"/>
          </a:xfrm>
          <a:noFill/>
          <a:ln/>
        </p:spPr>
        <p:txBody>
          <a:bodyPr/>
          <a:lstStyle/>
          <a:p>
            <a:pPr eaLnBrk="1" hangingPunct="1"/>
            <a:r>
              <a:rPr lang="en-US" dirty="0" smtClean="0"/>
              <a:t>This typical multiple choice question not only requires students</a:t>
            </a:r>
            <a:r>
              <a:rPr lang="en-US" baseline="0" dirty="0" smtClean="0"/>
              <a:t> to correctly perform the algorithm needed to calculate the correct answer, but to also use reasoning.  1,128 divided by 36 equals 31.33, so some students might assume the answer is letter b.  Careful review of the question will remind students that they are being asked to identify the number of buses needed, and there is no such thing as 31.33 of a bus. </a:t>
            </a:r>
            <a:endParaRPr lang="en-US" dirty="0" smtClean="0"/>
          </a:p>
          <a:p>
            <a:pPr eaLnBrk="1" hangingPunct="1"/>
            <a:endParaRPr lang="en-US" dirty="0"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shows how the same question can be used and by simply taking away the response choices and adding the requirement to explain the answer, this question is now an extended written response item.  The rigor and Webb level have also been increased as well. </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102</a:t>
            </a:fld>
            <a:endParaRPr lang="en-US"/>
          </a:p>
        </p:txBody>
      </p:sp>
    </p:spTree>
    <p:extLst>
      <p:ext uri="{BB962C8B-B14F-4D97-AF65-F5344CB8AC3E}">
        <p14:creationId xmlns:p14="http://schemas.microsoft.com/office/powerpoint/2010/main" val="32089223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5D1A4637-7CEB-4260-800B-2807848ED965}" type="slidenum">
              <a:rPr lang="en-US" smtClean="0"/>
              <a:pPr/>
              <a:t>103</a:t>
            </a:fld>
            <a:endParaRPr lang="en-US" smtClean="0"/>
          </a:p>
        </p:txBody>
      </p:sp>
      <p:sp>
        <p:nvSpPr>
          <p:cNvPr id="117763" name="Rectangle 2"/>
          <p:cNvSpPr>
            <a:spLocks noGrp="1" noRot="1" noChangeAspect="1" noChangeArrowheads="1" noTextEdit="1"/>
          </p:cNvSpPr>
          <p:nvPr>
            <p:ph type="sldImg"/>
          </p:nvPr>
        </p:nvSpPr>
        <p:spPr>
          <a:xfrm>
            <a:off x="1128713" y="673100"/>
            <a:ext cx="4592637" cy="3444875"/>
          </a:xfrm>
          <a:ln/>
        </p:spPr>
      </p:sp>
      <p:sp>
        <p:nvSpPr>
          <p:cNvPr id="117764" name="Rectangle 3"/>
          <p:cNvSpPr>
            <a:spLocks noGrp="1" noChangeArrowheads="1"/>
          </p:cNvSpPr>
          <p:nvPr>
            <p:ph type="body" idx="1"/>
          </p:nvPr>
        </p:nvSpPr>
        <p:spPr>
          <a:xfrm>
            <a:off x="894860" y="4344258"/>
            <a:ext cx="5058977" cy="4118076"/>
          </a:xfrm>
          <a:noFill/>
          <a:ln/>
        </p:spPr>
        <p:txBody>
          <a:bodyPr/>
          <a:lstStyle/>
          <a:p>
            <a:pPr eaLnBrk="1" hangingPunct="1"/>
            <a:r>
              <a:rPr lang="en-US" dirty="0" smtClean="0"/>
              <a:t>If the multiple choice version of the question was used, not all of the above answers would be correct.  If the extended written response version was used and the student was able to explain their answers with reasoning, then</a:t>
            </a:r>
            <a:r>
              <a:rPr lang="en-US" baseline="0" dirty="0" smtClean="0"/>
              <a:t> the above answers might be correct.  See how making very minor changes to the type of question will not only increase rigor, but also lead to different depths of knowledge?</a:t>
            </a:r>
            <a:endParaRPr lang="en-US" dirty="0"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5904C489-263B-4984-B56E-3C156E508C1E}" type="slidenum">
              <a:rPr lang="en-US" smtClean="0"/>
              <a:pPr/>
              <a:t>104</a:t>
            </a:fld>
            <a:endParaRPr lang="en-US" smtClean="0"/>
          </a:p>
        </p:txBody>
      </p:sp>
      <p:sp>
        <p:nvSpPr>
          <p:cNvPr id="118787" name="Rectangle 2"/>
          <p:cNvSpPr>
            <a:spLocks noGrp="1" noRot="1" noChangeAspect="1" noChangeArrowheads="1" noTextEdit="1"/>
          </p:cNvSpPr>
          <p:nvPr>
            <p:ph type="sldImg"/>
          </p:nvPr>
        </p:nvSpPr>
        <p:spPr>
          <a:xfrm>
            <a:off x="1128713" y="673100"/>
            <a:ext cx="4592637" cy="3444875"/>
          </a:xfrm>
          <a:ln/>
        </p:spPr>
      </p:sp>
      <p:sp>
        <p:nvSpPr>
          <p:cNvPr id="118788" name="Rectangle 3"/>
          <p:cNvSpPr>
            <a:spLocks noGrp="1" noChangeArrowheads="1"/>
          </p:cNvSpPr>
          <p:nvPr>
            <p:ph type="body" idx="1"/>
          </p:nvPr>
        </p:nvSpPr>
        <p:spPr>
          <a:xfrm>
            <a:off x="894860" y="4344258"/>
            <a:ext cx="5058977" cy="4118076"/>
          </a:xfrm>
          <a:noFill/>
          <a:ln/>
        </p:spPr>
        <p:txBody>
          <a:bodyPr/>
          <a:lstStyle/>
          <a:p>
            <a:pPr eaLnBrk="1" hangingPunct="1"/>
            <a:r>
              <a:rPr lang="en-US" b="0" dirty="0" smtClean="0"/>
              <a:t>Our</a:t>
            </a:r>
            <a:r>
              <a:rPr lang="en-US" b="0" baseline="0" dirty="0" smtClean="0"/>
              <a:t> next assessment method is the performance assessment.  This type of assessment involves the demonstration of a skill or product.  As you can see from the list of examples, performance assessments involve much more than simply being right or wrong.  A performance assessment demonstrates levels of proficiency. Because of this, performance assessments are most often scored with a rubric.</a:t>
            </a:r>
            <a:endParaRPr lang="en-US" b="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D1037BE9-681E-CC41-AEBE-7CD26EA4E5C4}" type="datetimeFigureOut">
              <a:rPr lang="en-US" smtClean="0"/>
              <a:t>12/29/2017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EE1AE0-4BCF-0044-8A5F-7044DFADC41D}"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1037BE9-681E-CC41-AEBE-7CD26EA4E5C4}" type="datetimeFigureOut">
              <a:rPr lang="en-US" smtClean="0"/>
              <a:t>12/29/2017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EE1AE0-4BCF-0044-8A5F-7044DFADC41D}"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1037BE9-681E-CC41-AEBE-7CD26EA4E5C4}" type="datetimeFigureOut">
              <a:rPr lang="en-US" smtClean="0"/>
              <a:t>12/29/2017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EE1AE0-4BCF-0044-8A5F-7044DFADC41D}"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1037BE9-681E-CC41-AEBE-7CD26EA4E5C4}" type="datetimeFigureOut">
              <a:rPr lang="en-US" smtClean="0"/>
              <a:t>12/29/2017</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27EE1AE0-4BCF-0044-8A5F-7044DFADC41D}"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1037BE9-681E-CC41-AEBE-7CD26EA4E5C4}" type="datetimeFigureOut">
              <a:rPr lang="en-US" smtClean="0"/>
              <a:t>12/29/2017</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27EE1AE0-4BCF-0044-8A5F-7044DFADC41D}"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D1037BE9-681E-CC41-AEBE-7CD26EA4E5C4}" type="datetimeFigureOut">
              <a:rPr lang="en-US" smtClean="0"/>
              <a:t>12/29/2017</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570617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871511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29FC1310-77B0-4131-BD60-16E298F26662}" type="slidenum">
              <a:rPr lang="en-US"/>
              <a:pPr>
                <a:defRPr/>
              </a:pPr>
              <a:t>‹#›</a:t>
            </a:fld>
            <a:endParaRPr lang="en-US"/>
          </a:p>
        </p:txBody>
      </p:sp>
    </p:spTree>
    <p:extLst>
      <p:ext uri="{BB962C8B-B14F-4D97-AF65-F5344CB8AC3E}">
        <p14:creationId xmlns:p14="http://schemas.microsoft.com/office/powerpoint/2010/main" val="3675960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631426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871511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1037BE9-681E-CC41-AEBE-7CD26EA4E5C4}" type="datetimeFigureOut">
              <a:rPr lang="en-US" smtClean="0"/>
              <a:t>12/29/2017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EE1AE0-4BCF-0044-8A5F-7044DFADC41D}"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1037BE9-681E-CC41-AEBE-7CD26EA4E5C4}" type="datetimeFigureOut">
              <a:rPr lang="en-US" smtClean="0"/>
              <a:t>12/29/2017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EE1AE0-4BCF-0044-8A5F-7044DFADC41D}"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D1037BE9-681E-CC41-AEBE-7CD26EA4E5C4}" type="datetimeFigureOut">
              <a:rPr lang="en-US" smtClean="0"/>
              <a:t>12/29/2017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7EE1AE0-4BCF-0044-8A5F-7044DFADC41D}"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D1037BE9-681E-CC41-AEBE-7CD26EA4E5C4}" type="datetimeFigureOut">
              <a:rPr lang="en-US" smtClean="0"/>
              <a:t>12/29/2017</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27EE1AE0-4BCF-0044-8A5F-7044DFADC41D}"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1037BE9-681E-CC41-AEBE-7CD26EA4E5C4}" type="datetimeFigureOut">
              <a:rPr lang="en-US" smtClean="0"/>
              <a:t>12/29/2017</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27EE1AE0-4BCF-0044-8A5F-7044DFADC41D}"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1037BE9-681E-CC41-AEBE-7CD26EA4E5C4}" type="datetimeFigureOut">
              <a:rPr lang="en-US" smtClean="0"/>
              <a:t>12/29/2017</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27EE1AE0-4BCF-0044-8A5F-7044DFADC41D}"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1037BE9-681E-CC41-AEBE-7CD26EA4E5C4}" type="datetimeFigureOut">
              <a:rPr lang="en-US" smtClean="0"/>
              <a:t>12/29/2017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7EE1AE0-4BCF-0044-8A5F-7044DFADC41D}"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1037BE9-681E-CC41-AEBE-7CD26EA4E5C4}" type="datetimeFigureOut">
              <a:rPr lang="en-US" smtClean="0"/>
              <a:t>12/29/2017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7EE1AE0-4BCF-0044-8A5F-7044DFADC41D}"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D1037BE9-681E-CC41-AEBE-7CD26EA4E5C4}" type="datetimeFigureOut">
              <a:rPr lang="en-US" smtClean="0"/>
              <a:t>12/29/2017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27EE1AE0-4BCF-0044-8A5F-7044DFADC41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60" r:id="rId18"/>
    <p:sldLayoutId id="2147483661" r:id="rId19"/>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1.jp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17.xml"/><Relationship Id="rId1" Type="http://schemas.openxmlformats.org/officeDocument/2006/relationships/themeOverride" Target="../theme/themeOverride100.xml"/><Relationship Id="rId5" Type="http://schemas.openxmlformats.org/officeDocument/2006/relationships/image" Target="../media/image16.jpeg"/><Relationship Id="rId4" Type="http://schemas.openxmlformats.org/officeDocument/2006/relationships/image" Target="../media/image1.jp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6.xml"/><Relationship Id="rId1" Type="http://schemas.openxmlformats.org/officeDocument/2006/relationships/themeOverride" Target="../theme/themeOverride101.xml"/><Relationship Id="rId4" Type="http://schemas.openxmlformats.org/officeDocument/2006/relationships/image" Target="../media/image1.jp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6.xml"/><Relationship Id="rId1" Type="http://schemas.openxmlformats.org/officeDocument/2006/relationships/themeOverride" Target="../theme/themeOverride102.xml"/><Relationship Id="rId4" Type="http://schemas.openxmlformats.org/officeDocument/2006/relationships/image" Target="../media/image1.jp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themeOverride" Target="../theme/themeOverride103.xml"/><Relationship Id="rId4" Type="http://schemas.openxmlformats.org/officeDocument/2006/relationships/image" Target="../media/image1.jp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themeOverride" Target="../theme/themeOverride104.xml"/><Relationship Id="rId4" Type="http://schemas.openxmlformats.org/officeDocument/2006/relationships/image" Target="../media/image1.jp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xml"/><Relationship Id="rId1" Type="http://schemas.openxmlformats.org/officeDocument/2006/relationships/themeOverride" Target="../theme/themeOverride105.xml"/><Relationship Id="rId4" Type="http://schemas.openxmlformats.org/officeDocument/2006/relationships/image" Target="../media/image1.jp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2.xml"/><Relationship Id="rId1" Type="http://schemas.openxmlformats.org/officeDocument/2006/relationships/themeOverride" Target="../theme/themeOverride106.xml"/><Relationship Id="rId4" Type="http://schemas.openxmlformats.org/officeDocument/2006/relationships/image" Target="../media/image1.jp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2.xml"/><Relationship Id="rId1" Type="http://schemas.openxmlformats.org/officeDocument/2006/relationships/themeOverride" Target="../theme/themeOverride107.xml"/><Relationship Id="rId4" Type="http://schemas.openxmlformats.org/officeDocument/2006/relationships/image" Target="../media/image1.jp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1.xml"/><Relationship Id="rId1" Type="http://schemas.openxmlformats.org/officeDocument/2006/relationships/themeOverride" Target="../theme/themeOverride108.xml"/><Relationship Id="rId4" Type="http://schemas.openxmlformats.org/officeDocument/2006/relationships/image" Target="../media/image1.jp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2.xml"/><Relationship Id="rId1" Type="http://schemas.openxmlformats.org/officeDocument/2006/relationships/themeOverride" Target="../theme/themeOverride109.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1.jpg"/></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2.xml"/><Relationship Id="rId1" Type="http://schemas.openxmlformats.org/officeDocument/2006/relationships/themeOverride" Target="../theme/themeOverride110.xml"/><Relationship Id="rId4" Type="http://schemas.openxmlformats.org/officeDocument/2006/relationships/image" Target="../media/image1.jp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2.xml"/><Relationship Id="rId1" Type="http://schemas.openxmlformats.org/officeDocument/2006/relationships/themeOverride" Target="../theme/themeOverride111.xml"/><Relationship Id="rId4" Type="http://schemas.openxmlformats.org/officeDocument/2006/relationships/image" Target="../media/image1.jp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2.xml"/><Relationship Id="rId1" Type="http://schemas.openxmlformats.org/officeDocument/2006/relationships/themeOverride" Target="../theme/themeOverride112.xml"/><Relationship Id="rId4" Type="http://schemas.openxmlformats.org/officeDocument/2006/relationships/image" Target="../media/image1.jp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2.xml"/><Relationship Id="rId1" Type="http://schemas.openxmlformats.org/officeDocument/2006/relationships/themeOverride" Target="../theme/themeOverride113.xml"/><Relationship Id="rId4" Type="http://schemas.openxmlformats.org/officeDocument/2006/relationships/image" Target="../media/image1.jp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2.xml"/><Relationship Id="rId1" Type="http://schemas.openxmlformats.org/officeDocument/2006/relationships/themeOverride" Target="../theme/themeOverride114.xml"/><Relationship Id="rId4" Type="http://schemas.openxmlformats.org/officeDocument/2006/relationships/image" Target="../media/image1.jpg"/></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2.xml"/><Relationship Id="rId1" Type="http://schemas.openxmlformats.org/officeDocument/2006/relationships/themeOverride" Target="../theme/themeOverride115.xml"/><Relationship Id="rId4" Type="http://schemas.openxmlformats.org/officeDocument/2006/relationships/image" Target="../media/image1.jpg"/></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2.xml"/><Relationship Id="rId1" Type="http://schemas.openxmlformats.org/officeDocument/2006/relationships/themeOverride" Target="../theme/themeOverride116.xml"/><Relationship Id="rId4" Type="http://schemas.openxmlformats.org/officeDocument/2006/relationships/image" Target="../media/image1.jpg"/></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2.xml"/><Relationship Id="rId1" Type="http://schemas.openxmlformats.org/officeDocument/2006/relationships/themeOverride" Target="../theme/themeOverride117.xml"/><Relationship Id="rId4" Type="http://schemas.openxmlformats.org/officeDocument/2006/relationships/image" Target="../media/image1.jpg"/></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2.xml"/><Relationship Id="rId1" Type="http://schemas.openxmlformats.org/officeDocument/2006/relationships/themeOverride" Target="../theme/themeOverride118.xml"/><Relationship Id="rId4" Type="http://schemas.openxmlformats.org/officeDocument/2006/relationships/image" Target="../media/image1.jpg"/></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2.xml"/><Relationship Id="rId1" Type="http://schemas.openxmlformats.org/officeDocument/2006/relationships/themeOverride" Target="../theme/themeOverride119.xml"/><Relationship Id="rId5" Type="http://schemas.openxmlformats.org/officeDocument/2006/relationships/image" Target="../media/image17.pn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2.xml"/><Relationship Id="rId5" Type="http://schemas.openxmlformats.org/officeDocument/2006/relationships/image" Target="../media/image3.png"/><Relationship Id="rId4" Type="http://schemas.openxmlformats.org/officeDocument/2006/relationships/image" Target="../media/image1.jpg"/></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1.xml"/><Relationship Id="rId1" Type="http://schemas.openxmlformats.org/officeDocument/2006/relationships/themeOverride" Target="../theme/themeOverride120.xml"/><Relationship Id="rId4" Type="http://schemas.openxmlformats.org/officeDocument/2006/relationships/image" Target="../media/image1.jpg"/></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16.xml"/><Relationship Id="rId1" Type="http://schemas.openxmlformats.org/officeDocument/2006/relationships/themeOverride" Target="../theme/themeOverride121.xml"/><Relationship Id="rId4" Type="http://schemas.openxmlformats.org/officeDocument/2006/relationships/image" Target="../media/image1.jpg"/></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16.xml"/><Relationship Id="rId1" Type="http://schemas.openxmlformats.org/officeDocument/2006/relationships/themeOverride" Target="../theme/themeOverride122.xml"/><Relationship Id="rId4" Type="http://schemas.openxmlformats.org/officeDocument/2006/relationships/image" Target="../media/image1.jpg"/></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16.xml"/><Relationship Id="rId1" Type="http://schemas.openxmlformats.org/officeDocument/2006/relationships/themeOverride" Target="../theme/themeOverride123.xml"/><Relationship Id="rId4" Type="http://schemas.openxmlformats.org/officeDocument/2006/relationships/image" Target="../media/image1.jpg"/></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4.xml"/><Relationship Id="rId1" Type="http://schemas.openxmlformats.org/officeDocument/2006/relationships/themeOverride" Target="../theme/themeOverride124.xml"/><Relationship Id="rId4" Type="http://schemas.openxmlformats.org/officeDocument/2006/relationships/image" Target="../media/image1.jpg"/></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16.xml"/><Relationship Id="rId1" Type="http://schemas.openxmlformats.org/officeDocument/2006/relationships/themeOverride" Target="../theme/themeOverride125.xml"/><Relationship Id="rId4" Type="http://schemas.openxmlformats.org/officeDocument/2006/relationships/image" Target="../media/image1.jpg"/></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2.xml"/><Relationship Id="rId1" Type="http://schemas.openxmlformats.org/officeDocument/2006/relationships/themeOverride" Target="../theme/themeOverride126.xml"/><Relationship Id="rId5" Type="http://schemas.openxmlformats.org/officeDocument/2006/relationships/image" Target="../media/image18.png"/><Relationship Id="rId4" Type="http://schemas.openxmlformats.org/officeDocument/2006/relationships/image" Target="../media/image1.jpg"/></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2.xml"/><Relationship Id="rId1" Type="http://schemas.openxmlformats.org/officeDocument/2006/relationships/themeOverride" Target="../theme/themeOverride127.xml"/><Relationship Id="rId5" Type="http://schemas.openxmlformats.org/officeDocument/2006/relationships/image" Target="../media/image19.png"/><Relationship Id="rId4" Type="http://schemas.openxmlformats.org/officeDocument/2006/relationships/image" Target="../media/image1.jpg"/></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16.xml"/><Relationship Id="rId1" Type="http://schemas.openxmlformats.org/officeDocument/2006/relationships/themeOverride" Target="../theme/themeOverride128.xml"/><Relationship Id="rId4" Type="http://schemas.openxmlformats.org/officeDocument/2006/relationships/image" Target="../media/image1.jpg"/></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16.xml"/><Relationship Id="rId1" Type="http://schemas.openxmlformats.org/officeDocument/2006/relationships/themeOverride" Target="../theme/themeOverride129.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3.xml"/><Relationship Id="rId5" Type="http://schemas.openxmlformats.org/officeDocument/2006/relationships/image" Target="../media/image4.png"/><Relationship Id="rId4" Type="http://schemas.openxmlformats.org/officeDocument/2006/relationships/image" Target="../media/image1.jpg"/></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16.xml"/><Relationship Id="rId1" Type="http://schemas.openxmlformats.org/officeDocument/2006/relationships/themeOverride" Target="../theme/themeOverride130.xml"/><Relationship Id="rId4" Type="http://schemas.openxmlformats.org/officeDocument/2006/relationships/image" Target="../media/image1.jpg"/></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16.xml"/><Relationship Id="rId1" Type="http://schemas.openxmlformats.org/officeDocument/2006/relationships/themeOverride" Target="../theme/themeOverride131.xml"/><Relationship Id="rId6" Type="http://schemas.openxmlformats.org/officeDocument/2006/relationships/hyperlink" Target="http://www.doe.sd.gov/teachereffectiveness/#sloresources" TargetMode="External"/><Relationship Id="rId5" Type="http://schemas.openxmlformats.org/officeDocument/2006/relationships/image" Target="../media/image20.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5.xml"/><Relationship Id="rId5" Type="http://schemas.openxmlformats.org/officeDocument/2006/relationships/image" Target="../media/image5.pn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hemeOverride" Target="../theme/themeOverride18.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hemeOverride" Target="../theme/themeOverride19.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hemeOverride" Target="../theme/themeOverride21.xml"/><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hemeOverride" Target="../theme/themeOverride22.xml"/><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hemeOverride" Target="../theme/themeOverride23.xml"/><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hemeOverride" Target="../theme/themeOverride25.xml"/><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hemeOverride" Target="../theme/themeOverride26.xml"/><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27.xml"/><Relationship Id="rId4" Type="http://schemas.openxmlformats.org/officeDocument/2006/relationships/image" Target="../media/image1.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hemeOverride" Target="../theme/themeOverride28.xml"/><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hemeOverride" Target="../theme/themeOverride29.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30.xml"/><Relationship Id="rId7" Type="http://schemas.openxmlformats.org/officeDocument/2006/relationships/diagramQuickStyle" Target="../diagrams/quickStyle1.xml"/><Relationship Id="rId2" Type="http://schemas.openxmlformats.org/officeDocument/2006/relationships/slideLayout" Target="../slideLayouts/slideLayout6.xml"/><Relationship Id="rId1" Type="http://schemas.openxmlformats.org/officeDocument/2006/relationships/themeOverride" Target="../theme/themeOverride30.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jpg"/><Relationship Id="rId9" Type="http://schemas.microsoft.com/office/2007/relationships/diagramDrawing" Target="../diagrams/drawing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hemeOverride" Target="../theme/themeOverride31.xml"/><Relationship Id="rId4" Type="http://schemas.openxmlformats.org/officeDocument/2006/relationships/image" Target="../media/image1.jp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hemeOverride" Target="../theme/themeOverride32.xml"/><Relationship Id="rId4" Type="http://schemas.openxmlformats.org/officeDocument/2006/relationships/image" Target="../media/image1.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hemeOverride" Target="../theme/themeOverride33.xml"/><Relationship Id="rId4" Type="http://schemas.openxmlformats.org/officeDocument/2006/relationships/image" Target="../media/image1.jp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hemeOverride" Target="../theme/themeOverride34.xml"/><Relationship Id="rId4" Type="http://schemas.openxmlformats.org/officeDocument/2006/relationships/image" Target="../media/image1.jp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hemeOverride" Target="../theme/themeOverride35.xml"/><Relationship Id="rId4" Type="http://schemas.openxmlformats.org/officeDocument/2006/relationships/image" Target="../media/image1.jp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hemeOverride" Target="../theme/themeOverride36.xml"/><Relationship Id="rId4" Type="http://schemas.openxmlformats.org/officeDocument/2006/relationships/image" Target="../media/image1.jp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hemeOverride" Target="../theme/themeOverride37.xml"/><Relationship Id="rId4" Type="http://schemas.openxmlformats.org/officeDocument/2006/relationships/image" Target="../media/image1.jp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hemeOverride" Target="../theme/themeOverride38.xml"/><Relationship Id="rId4" Type="http://schemas.openxmlformats.org/officeDocument/2006/relationships/image" Target="../media/image1.jp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hemeOverride" Target="../theme/themeOverride39.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jp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hemeOverride" Target="../theme/themeOverride40.xml"/><Relationship Id="rId4" Type="http://schemas.openxmlformats.org/officeDocument/2006/relationships/image" Target="../media/image1.jp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hemeOverride" Target="../theme/themeOverride41.xml"/><Relationship Id="rId4" Type="http://schemas.openxmlformats.org/officeDocument/2006/relationships/image" Target="../media/image1.jp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hemeOverride" Target="../theme/themeOverride42.xml"/><Relationship Id="rId4" Type="http://schemas.openxmlformats.org/officeDocument/2006/relationships/image" Target="../media/image1.jp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hemeOverride" Target="../theme/themeOverride43.xml"/><Relationship Id="rId4" Type="http://schemas.openxmlformats.org/officeDocument/2006/relationships/image" Target="../media/image1.jpg"/></Relationships>
</file>

<file path=ppt/slides/_rels/slide4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4.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hemeOverride" Target="../theme/themeOverride4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jpg"/><Relationship Id="rId9" Type="http://schemas.openxmlformats.org/officeDocument/2006/relationships/hyperlink" Target="http://www.doe.sd.gov/teachereffectiveness/#sloresources"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hemeOverride" Target="../theme/themeOverride45.xml"/><Relationship Id="rId4" Type="http://schemas.openxmlformats.org/officeDocument/2006/relationships/image" Target="../media/image1.jp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themeOverride" Target="../theme/themeOverride46.xml"/><Relationship Id="rId4" Type="http://schemas.openxmlformats.org/officeDocument/2006/relationships/image" Target="../media/image1.jp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hemeOverride" Target="../theme/themeOverride47.xml"/><Relationship Id="rId4" Type="http://schemas.openxmlformats.org/officeDocument/2006/relationships/image" Target="../media/image1.jp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themeOverride" Target="../theme/themeOverride48.xml"/><Relationship Id="rId4" Type="http://schemas.openxmlformats.org/officeDocument/2006/relationships/image" Target="../media/image1.jp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themeOverride" Target="../theme/themeOverride49.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jp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themeOverride" Target="../theme/themeOverride50.xml"/><Relationship Id="rId4" Type="http://schemas.openxmlformats.org/officeDocument/2006/relationships/image" Target="../media/image1.jp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5.xml"/><Relationship Id="rId1" Type="http://schemas.openxmlformats.org/officeDocument/2006/relationships/themeOverride" Target="../theme/themeOverride51.xml"/><Relationship Id="rId4" Type="http://schemas.openxmlformats.org/officeDocument/2006/relationships/image" Target="../media/image1.jp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5.xml"/><Relationship Id="rId1" Type="http://schemas.openxmlformats.org/officeDocument/2006/relationships/themeOverride" Target="../theme/themeOverride52.xml"/><Relationship Id="rId4" Type="http://schemas.openxmlformats.org/officeDocument/2006/relationships/image" Target="../media/image1.jp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themeOverride" Target="../theme/themeOverride53.xml"/><Relationship Id="rId4" Type="http://schemas.openxmlformats.org/officeDocument/2006/relationships/image" Target="../media/image1.jp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themeOverride" Target="../theme/themeOverride54.xml"/><Relationship Id="rId4" Type="http://schemas.openxmlformats.org/officeDocument/2006/relationships/image" Target="../media/image1.jp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themeOverride" Target="../theme/themeOverride55.xml"/><Relationship Id="rId4" Type="http://schemas.openxmlformats.org/officeDocument/2006/relationships/image" Target="../media/image1.jp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themeOverride" Target="../theme/themeOverride56.xml"/><Relationship Id="rId4" Type="http://schemas.openxmlformats.org/officeDocument/2006/relationships/image" Target="../media/image1.jp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themeOverride" Target="../theme/themeOverride57.xml"/><Relationship Id="rId4" Type="http://schemas.openxmlformats.org/officeDocument/2006/relationships/image" Target="../media/image1.jpg"/></Relationships>
</file>

<file path=ppt/slides/_rels/slide5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58.xml"/><Relationship Id="rId7" Type="http://schemas.openxmlformats.org/officeDocument/2006/relationships/diagramQuickStyle" Target="../diagrams/quickStyle2.xml"/><Relationship Id="rId2" Type="http://schemas.openxmlformats.org/officeDocument/2006/relationships/slideLayout" Target="../slideLayouts/slideLayout4.xml"/><Relationship Id="rId1" Type="http://schemas.openxmlformats.org/officeDocument/2006/relationships/themeOverride" Target="../theme/themeOverride58.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jpg"/><Relationship Id="rId9" Type="http://schemas.microsoft.com/office/2007/relationships/diagramDrawing" Target="../diagrams/drawing2.xml"/></Relationships>
</file>

<file path=ppt/slides/_rels/slide5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5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1.jpg"/></Relationships>
</file>

<file path=ppt/slides/_rels/slide6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60.xml"/></Relationships>
</file>

<file path=ppt/slides/_rels/slide6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6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hemeOverride" Target="../theme/themeOverride62.xml"/><Relationship Id="rId4" Type="http://schemas.openxmlformats.org/officeDocument/2006/relationships/image" Target="../media/image1.jpg"/></Relationships>
</file>

<file path=ppt/slides/_rels/slide6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63.xml"/></Relationships>
</file>

<file path=ppt/slides/_rels/slide6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64.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themeOverride" Target="../theme/themeOverride65.xml"/><Relationship Id="rId4" Type="http://schemas.openxmlformats.org/officeDocument/2006/relationships/image" Target="../media/image1.jp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themeOverride" Target="../theme/themeOverride66.xml"/><Relationship Id="rId4" Type="http://schemas.openxmlformats.org/officeDocument/2006/relationships/image" Target="../media/image1.jp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themeOverride" Target="../theme/themeOverride67.xml"/><Relationship Id="rId4" Type="http://schemas.openxmlformats.org/officeDocument/2006/relationships/image" Target="../media/image1.jp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themeOverride" Target="../theme/themeOverride68.xml"/><Relationship Id="rId4" Type="http://schemas.openxmlformats.org/officeDocument/2006/relationships/image" Target="../media/image1.jp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themeOverride" Target="../theme/themeOverride69.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openxmlformats.org/officeDocument/2006/relationships/image" Target="../media/image2.png"/><Relationship Id="rId4" Type="http://schemas.openxmlformats.org/officeDocument/2006/relationships/image" Target="../media/image1.jp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themeOverride" Target="../theme/themeOverride70.xml"/><Relationship Id="rId4" Type="http://schemas.openxmlformats.org/officeDocument/2006/relationships/image" Target="../media/image1.jp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themeOverride" Target="../theme/themeOverride71.xml"/><Relationship Id="rId5" Type="http://schemas.openxmlformats.org/officeDocument/2006/relationships/image" Target="../media/image10.png"/><Relationship Id="rId4" Type="http://schemas.openxmlformats.org/officeDocument/2006/relationships/image" Target="../media/image1.jp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themeOverride" Target="../theme/themeOverride72.xml"/><Relationship Id="rId4" Type="http://schemas.openxmlformats.org/officeDocument/2006/relationships/image" Target="../media/image1.jp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themeOverride" Target="../theme/themeOverride73.xml"/><Relationship Id="rId5" Type="http://schemas.openxmlformats.org/officeDocument/2006/relationships/image" Target="../media/image11.png"/><Relationship Id="rId4" Type="http://schemas.openxmlformats.org/officeDocument/2006/relationships/image" Target="../media/image1.jp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themeOverride" Target="../theme/themeOverride74.xml"/><Relationship Id="rId4" Type="http://schemas.openxmlformats.org/officeDocument/2006/relationships/image" Target="../media/image1.jp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themeOverride" Target="../theme/themeOverride75.xml"/><Relationship Id="rId4" Type="http://schemas.openxmlformats.org/officeDocument/2006/relationships/image" Target="../media/image1.jp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themeOverride" Target="../theme/themeOverride76.xml"/><Relationship Id="rId4" Type="http://schemas.openxmlformats.org/officeDocument/2006/relationships/image" Target="../media/image1.jp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hemeOverride" Target="../theme/themeOverride77.xml"/><Relationship Id="rId4" Type="http://schemas.openxmlformats.org/officeDocument/2006/relationships/image" Target="../media/image1.jp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themeOverride" Target="../theme/themeOverride78.xml"/><Relationship Id="rId5" Type="http://schemas.openxmlformats.org/officeDocument/2006/relationships/image" Target="../media/image12.png"/><Relationship Id="rId4" Type="http://schemas.openxmlformats.org/officeDocument/2006/relationships/image" Target="../media/image1.jp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6.xml"/><Relationship Id="rId1" Type="http://schemas.openxmlformats.org/officeDocument/2006/relationships/themeOverride" Target="../theme/themeOverride79.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1.jp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xml"/><Relationship Id="rId1" Type="http://schemas.openxmlformats.org/officeDocument/2006/relationships/themeOverride" Target="../theme/themeOverride80.xml"/><Relationship Id="rId4" Type="http://schemas.openxmlformats.org/officeDocument/2006/relationships/image" Target="../media/image1.jp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xml"/><Relationship Id="rId1" Type="http://schemas.openxmlformats.org/officeDocument/2006/relationships/themeOverride" Target="../theme/themeOverride81.xml"/><Relationship Id="rId4" Type="http://schemas.openxmlformats.org/officeDocument/2006/relationships/image" Target="../media/image1.jp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7.xml"/><Relationship Id="rId1" Type="http://schemas.openxmlformats.org/officeDocument/2006/relationships/themeOverride" Target="../theme/themeOverride82.xml"/><Relationship Id="rId4" Type="http://schemas.openxmlformats.org/officeDocument/2006/relationships/image" Target="../media/image1.jp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5.xml"/><Relationship Id="rId1" Type="http://schemas.openxmlformats.org/officeDocument/2006/relationships/themeOverride" Target="../theme/themeOverride83.xml"/><Relationship Id="rId4" Type="http://schemas.openxmlformats.org/officeDocument/2006/relationships/image" Target="../media/image1.jp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5.xml"/><Relationship Id="rId1" Type="http://schemas.openxmlformats.org/officeDocument/2006/relationships/themeOverride" Target="../theme/themeOverride84.xml"/><Relationship Id="rId4" Type="http://schemas.openxmlformats.org/officeDocument/2006/relationships/image" Target="../media/image1.jp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themeOverride" Target="../theme/themeOverride85.xml"/><Relationship Id="rId4" Type="http://schemas.openxmlformats.org/officeDocument/2006/relationships/image" Target="../media/image1.jp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themeOverride" Target="../theme/themeOverride86.xml"/><Relationship Id="rId4" Type="http://schemas.openxmlformats.org/officeDocument/2006/relationships/image" Target="../media/image1.jp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xml"/><Relationship Id="rId1" Type="http://schemas.openxmlformats.org/officeDocument/2006/relationships/themeOverride" Target="../theme/themeOverride87.xml"/><Relationship Id="rId4" Type="http://schemas.openxmlformats.org/officeDocument/2006/relationships/image" Target="../media/image1.jp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6.xml"/><Relationship Id="rId1" Type="http://schemas.openxmlformats.org/officeDocument/2006/relationships/themeOverride" Target="../theme/themeOverride88.xml"/><Relationship Id="rId4" Type="http://schemas.openxmlformats.org/officeDocument/2006/relationships/image" Target="../media/image1.jp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themeOverride" Target="../theme/themeOverride89.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1.jp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themeOverride" Target="../theme/themeOverride90.xml"/><Relationship Id="rId4" Type="http://schemas.openxmlformats.org/officeDocument/2006/relationships/image" Target="../media/image1.jp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17.xml"/><Relationship Id="rId1" Type="http://schemas.openxmlformats.org/officeDocument/2006/relationships/themeOverride" Target="../theme/themeOverride91.xml"/><Relationship Id="rId5" Type="http://schemas.openxmlformats.org/officeDocument/2006/relationships/image" Target="../media/image13.jpeg"/><Relationship Id="rId4" Type="http://schemas.openxmlformats.org/officeDocument/2006/relationships/image" Target="../media/image1.jp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themeOverride" Target="../theme/themeOverride92.xml"/><Relationship Id="rId4" Type="http://schemas.openxmlformats.org/officeDocument/2006/relationships/image" Target="../media/image1.jp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themeOverride" Target="../theme/themeOverride93.xml"/><Relationship Id="rId4" Type="http://schemas.openxmlformats.org/officeDocument/2006/relationships/image" Target="../media/image1.jp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17.xml"/><Relationship Id="rId1" Type="http://schemas.openxmlformats.org/officeDocument/2006/relationships/themeOverride" Target="../theme/themeOverride94.xml"/><Relationship Id="rId5" Type="http://schemas.openxmlformats.org/officeDocument/2006/relationships/image" Target="../media/image14.jpeg"/><Relationship Id="rId4" Type="http://schemas.openxmlformats.org/officeDocument/2006/relationships/image" Target="../media/image1.jp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themeOverride" Target="../theme/themeOverride95.xml"/><Relationship Id="rId4" Type="http://schemas.openxmlformats.org/officeDocument/2006/relationships/image" Target="../media/image1.jp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themeOverride" Target="../theme/themeOverride96.xml"/><Relationship Id="rId4" Type="http://schemas.openxmlformats.org/officeDocument/2006/relationships/image" Target="../media/image1.jp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themeOverride" Target="../theme/themeOverride97.xml"/><Relationship Id="rId4" Type="http://schemas.openxmlformats.org/officeDocument/2006/relationships/image" Target="../media/image1.jp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17.xml"/><Relationship Id="rId1" Type="http://schemas.openxmlformats.org/officeDocument/2006/relationships/themeOverride" Target="../theme/themeOverride98.xml"/><Relationship Id="rId5" Type="http://schemas.openxmlformats.org/officeDocument/2006/relationships/image" Target="../media/image15.jpeg"/><Relationship Id="rId4" Type="http://schemas.openxmlformats.org/officeDocument/2006/relationships/image" Target="../media/image1.jp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hemeOverride" Target="../theme/themeOverride99.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ts val="4500"/>
              </a:lnSpc>
            </a:pPr>
            <a:r>
              <a:rPr lang="en-US" sz="4400" dirty="0" smtClean="0">
                <a:solidFill>
                  <a:schemeClr val="tx1"/>
                </a:solidFill>
              </a:rPr>
              <a:t>Module 1:</a:t>
            </a:r>
            <a:br>
              <a:rPr lang="en-US" sz="4400" dirty="0" smtClean="0">
                <a:solidFill>
                  <a:schemeClr val="tx1"/>
                </a:solidFill>
              </a:rPr>
            </a:br>
            <a:r>
              <a:rPr lang="en-US" sz="4400" u="sng" dirty="0" smtClean="0">
                <a:solidFill>
                  <a:schemeClr val="tx1"/>
                </a:solidFill>
              </a:rPr>
              <a:t>SLO Overview</a:t>
            </a:r>
            <a:endParaRPr lang="en-US" sz="4400" u="sng" dirty="0">
              <a:solidFill>
                <a:schemeClr val="tx1"/>
              </a:solidFill>
            </a:endParaRPr>
          </a:p>
        </p:txBody>
      </p:sp>
      <p:sp>
        <p:nvSpPr>
          <p:cNvPr id="3" name="Subtitle 2"/>
          <p:cNvSpPr>
            <a:spLocks noGrp="1"/>
          </p:cNvSpPr>
          <p:nvPr>
            <p:ph type="subTitle" idx="1"/>
          </p:nvPr>
        </p:nvSpPr>
        <p:spPr>
          <a:xfrm>
            <a:off x="1371600" y="4118674"/>
            <a:ext cx="6400800" cy="1752600"/>
          </a:xfrm>
        </p:spPr>
        <p:txBody>
          <a:bodyPr/>
          <a:lstStyle/>
          <a:p>
            <a:pPr>
              <a:lnSpc>
                <a:spcPts val="2500"/>
              </a:lnSpc>
            </a:pPr>
            <a:r>
              <a:rPr lang="en-US" sz="3200" dirty="0" smtClean="0"/>
              <a:t>Definitions</a:t>
            </a:r>
          </a:p>
          <a:p>
            <a:pPr>
              <a:lnSpc>
                <a:spcPts val="2500"/>
              </a:lnSpc>
            </a:pPr>
            <a:r>
              <a:rPr lang="en-US" sz="3200" dirty="0" smtClean="0"/>
              <a:t>Guidance</a:t>
            </a:r>
          </a:p>
          <a:p>
            <a:pPr>
              <a:lnSpc>
                <a:spcPts val="2500"/>
              </a:lnSpc>
            </a:pPr>
            <a:r>
              <a:rPr lang="en-US" sz="3200" dirty="0" smtClean="0"/>
              <a:t>Overview of the SLO Process</a:t>
            </a:r>
            <a:endParaRPr lang="en-US" sz="3200" dirty="0"/>
          </a:p>
        </p:txBody>
      </p:sp>
    </p:spTree>
    <p:extLst>
      <p:ext uri="{BB962C8B-B14F-4D97-AF65-F5344CB8AC3E}">
        <p14:creationId xmlns:p14="http://schemas.microsoft.com/office/powerpoint/2010/main" val="2537087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Growth Goals</a:t>
            </a:r>
            <a:endParaRPr lang="en-US" dirty="0"/>
          </a:p>
        </p:txBody>
      </p:sp>
      <p:sp>
        <p:nvSpPr>
          <p:cNvPr id="3" name="Content Placeholder 2"/>
          <p:cNvSpPr>
            <a:spLocks noGrp="1"/>
          </p:cNvSpPr>
          <p:nvPr>
            <p:ph idx="1"/>
          </p:nvPr>
        </p:nvSpPr>
        <p:spPr>
          <a:xfrm>
            <a:off x="457200" y="1193371"/>
            <a:ext cx="8229600" cy="5362412"/>
          </a:xfrm>
        </p:spPr>
        <p:txBody>
          <a:bodyPr>
            <a:noAutofit/>
          </a:bodyPr>
          <a:lstStyle/>
          <a:p>
            <a:pPr marL="0" indent="0">
              <a:buNone/>
            </a:pPr>
            <a:r>
              <a:rPr lang="en-US" sz="2000" dirty="0" smtClean="0"/>
              <a:t>High-quality SLOs include the most appropriate type of goal for a given teacher. Teachers and evaluators are empowered to select the most appropriate goal type. </a:t>
            </a:r>
          </a:p>
          <a:p>
            <a:r>
              <a:rPr lang="en-US" sz="2000" dirty="0" smtClean="0"/>
              <a:t>DIFFERENTIATED GROWTH: </a:t>
            </a:r>
          </a:p>
          <a:p>
            <a:pPr lvl="1"/>
            <a:r>
              <a:rPr lang="en-US" sz="2000" dirty="0" smtClean="0"/>
              <a:t>Establishes tiered expectations for student growth for individual students or groups of students. </a:t>
            </a:r>
          </a:p>
          <a:p>
            <a:pPr lvl="1"/>
            <a:r>
              <a:rPr lang="en-US" sz="2000" dirty="0" smtClean="0"/>
              <a:t>A teacher defines what growth looks like for each group of students.</a:t>
            </a:r>
          </a:p>
          <a:p>
            <a:r>
              <a:rPr lang="en-US" sz="2000" dirty="0" smtClean="0"/>
              <a:t>CLASS MASTERY: </a:t>
            </a:r>
          </a:p>
          <a:p>
            <a:pPr lvl="1"/>
            <a:r>
              <a:rPr lang="en-US" sz="2000" dirty="0" smtClean="0"/>
              <a:t>Based on quality baseline data and an educator-determined definition of mastery.</a:t>
            </a:r>
          </a:p>
          <a:p>
            <a:pPr lvl="1"/>
            <a:r>
              <a:rPr lang="en-US" sz="2000" dirty="0" smtClean="0"/>
              <a:t>Goal is structured based on percentage of students attaining mastery. </a:t>
            </a:r>
          </a:p>
          <a:p>
            <a:r>
              <a:rPr lang="en-US" sz="2000" dirty="0" smtClean="0"/>
              <a:t>SHARED PERFORMANCE: </a:t>
            </a:r>
          </a:p>
          <a:p>
            <a:pPr lvl="1"/>
            <a:r>
              <a:rPr lang="en-US" sz="2000" dirty="0" smtClean="0"/>
              <a:t>Teams of teachers agree to work collaboratively and share responsibility for student learning for a content area, grade level, or school. </a:t>
            </a:r>
          </a:p>
        </p:txBody>
      </p:sp>
    </p:spTree>
    <p:extLst>
      <p:ext uri="{BB962C8B-B14F-4D97-AF65-F5344CB8AC3E}">
        <p14:creationId xmlns:p14="http://schemas.microsoft.com/office/powerpoint/2010/main" val="26345984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246536" y="0"/>
            <a:ext cx="4897464" cy="1143000"/>
          </a:xfrm>
        </p:spPr>
        <p:txBody>
          <a:bodyPr>
            <a:noAutofit/>
          </a:bodyPr>
          <a:lstStyle/>
          <a:p>
            <a:pPr eaLnBrk="1" hangingPunct="1"/>
            <a:r>
              <a:rPr lang="en-US" dirty="0" smtClean="0"/>
              <a:t>Different Methods-</a:t>
            </a:r>
            <a:br>
              <a:rPr lang="en-US" dirty="0" smtClean="0"/>
            </a:br>
            <a:r>
              <a:rPr lang="en-US" dirty="0" smtClean="0"/>
              <a:t>Different </a:t>
            </a:r>
            <a:r>
              <a:rPr lang="en-US" dirty="0"/>
              <a:t>R</a:t>
            </a:r>
            <a:r>
              <a:rPr lang="en-US" dirty="0" smtClean="0"/>
              <a:t>esponses</a:t>
            </a:r>
          </a:p>
        </p:txBody>
      </p:sp>
      <p:sp>
        <p:nvSpPr>
          <p:cNvPr id="56323" name="Rectangle 3"/>
          <p:cNvSpPr>
            <a:spLocks noGrp="1" noChangeArrowheads="1"/>
          </p:cNvSpPr>
          <p:nvPr>
            <p:ph type="body" sz="half" idx="1"/>
          </p:nvPr>
        </p:nvSpPr>
        <p:spPr>
          <a:xfrm>
            <a:off x="457200" y="1827213"/>
            <a:ext cx="4492625" cy="4114800"/>
          </a:xfrm>
        </p:spPr>
        <p:txBody>
          <a:bodyPr>
            <a:normAutofit/>
          </a:bodyPr>
          <a:lstStyle/>
          <a:p>
            <a:pPr marL="0" indent="0" algn="ctr" eaLnBrk="1" hangingPunct="1">
              <a:buNone/>
            </a:pPr>
            <a:r>
              <a:rPr lang="en-US" sz="4000" dirty="0" smtClean="0"/>
              <a:t>Let’s compare a selected-response item with an extended-response item.</a:t>
            </a:r>
          </a:p>
        </p:txBody>
      </p:sp>
      <p:pic>
        <p:nvPicPr>
          <p:cNvPr id="56324" name="Picture 4" descr="MPj03994190000[1]"/>
          <p:cNvPicPr>
            <a:picLocks noGrp="1" noChangeAspect="1" noChangeArrowheads="1"/>
          </p:cNvPicPr>
          <p:nvPr>
            <p:ph sz="half" idx="2"/>
          </p:nvPr>
        </p:nvPicPr>
        <p:blipFill>
          <a:blip r:embed="rId5" cstate="print"/>
          <a:srcRect/>
          <a:stretch>
            <a:fillRect/>
          </a:stretch>
        </p:blipFill>
        <p:spPr>
          <a:xfrm>
            <a:off x="5334000" y="1981200"/>
            <a:ext cx="3121025" cy="3121025"/>
          </a:xfrm>
        </p:spPr>
      </p:pic>
    </p:spTree>
    <p:extLst>
      <p:ext uri="{BB962C8B-B14F-4D97-AF65-F5344CB8AC3E}">
        <p14:creationId xmlns:p14="http://schemas.microsoft.com/office/powerpoint/2010/main" val="12244965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138044" y="33814"/>
            <a:ext cx="4703736" cy="896084"/>
          </a:xfrm>
        </p:spPr>
        <p:txBody>
          <a:bodyPr>
            <a:noAutofit/>
          </a:bodyPr>
          <a:lstStyle/>
          <a:p>
            <a:pPr eaLnBrk="1" hangingPunct="1"/>
            <a:r>
              <a:rPr lang="en-US" dirty="0" smtClean="0"/>
              <a:t>Selected </a:t>
            </a:r>
            <a:r>
              <a:rPr lang="en-US" dirty="0" smtClean="0"/>
              <a:t>Response Item:</a:t>
            </a:r>
            <a:br>
              <a:rPr lang="en-US" dirty="0" smtClean="0"/>
            </a:br>
            <a:r>
              <a:rPr lang="en-US" dirty="0" smtClean="0"/>
              <a:t>Multiple </a:t>
            </a:r>
            <a:r>
              <a:rPr lang="en-US" dirty="0"/>
              <a:t>C</a:t>
            </a:r>
            <a:r>
              <a:rPr lang="en-US" dirty="0" smtClean="0"/>
              <a:t>hoice</a:t>
            </a:r>
          </a:p>
        </p:txBody>
      </p:sp>
      <p:sp>
        <p:nvSpPr>
          <p:cNvPr id="57347" name="Text Box 3"/>
          <p:cNvSpPr txBox="1">
            <a:spLocks noChangeArrowheads="1"/>
          </p:cNvSpPr>
          <p:nvPr/>
        </p:nvSpPr>
        <p:spPr bwMode="auto">
          <a:xfrm>
            <a:off x="685800" y="1778982"/>
            <a:ext cx="7924800" cy="4832092"/>
          </a:xfrm>
          <a:prstGeom prst="rect">
            <a:avLst/>
          </a:prstGeom>
          <a:noFill/>
          <a:ln w="9525">
            <a:noFill/>
            <a:miter lim="800000"/>
            <a:headEnd/>
            <a:tailEnd/>
          </a:ln>
        </p:spPr>
        <p:txBody>
          <a:bodyPr wrap="square">
            <a:spAutoFit/>
          </a:bodyPr>
          <a:lstStyle/>
          <a:p>
            <a:pPr>
              <a:spcBef>
                <a:spcPct val="50000"/>
              </a:spcBef>
            </a:pPr>
            <a:r>
              <a:rPr lang="en-US" sz="3200" dirty="0">
                <a:latin typeface="+mn-lt"/>
              </a:rPr>
              <a:t>A teacher is planning a field trip and will need school buses to transport students.  A school bus holds 36 students.  If 1,128 students will be transported, how many buses are needed</a:t>
            </a:r>
            <a:r>
              <a:rPr lang="en-US" sz="3200" dirty="0" smtClean="0">
                <a:latin typeface="+mn-lt"/>
              </a:rPr>
              <a:t>?</a:t>
            </a:r>
            <a:endParaRPr lang="en-US" sz="3200" dirty="0">
              <a:latin typeface="+mn-lt"/>
            </a:endParaRPr>
          </a:p>
          <a:p>
            <a:pPr lvl="2">
              <a:spcBef>
                <a:spcPct val="50000"/>
              </a:spcBef>
            </a:pPr>
            <a:r>
              <a:rPr lang="en-US" sz="3200" dirty="0" smtClean="0">
                <a:latin typeface="+mn-lt"/>
              </a:rPr>
              <a:t>a) 31</a:t>
            </a:r>
            <a:r>
              <a:rPr lang="en-US" sz="3200" dirty="0">
                <a:latin typeface="+mn-lt"/>
              </a:rPr>
              <a:t>				</a:t>
            </a:r>
            <a:r>
              <a:rPr lang="en-US" sz="3200" dirty="0" smtClean="0">
                <a:latin typeface="+mn-lt"/>
              </a:rPr>
              <a:t>c) </a:t>
            </a:r>
            <a:r>
              <a:rPr lang="en-US" sz="3200" dirty="0">
                <a:latin typeface="+mn-lt"/>
              </a:rPr>
              <a:t>32</a:t>
            </a:r>
          </a:p>
          <a:p>
            <a:pPr lvl="2">
              <a:spcBef>
                <a:spcPct val="50000"/>
              </a:spcBef>
            </a:pPr>
            <a:endParaRPr lang="en-US" sz="3200" dirty="0">
              <a:latin typeface="+mn-lt"/>
            </a:endParaRPr>
          </a:p>
          <a:p>
            <a:pPr lvl="2">
              <a:spcBef>
                <a:spcPct val="50000"/>
              </a:spcBef>
            </a:pPr>
            <a:r>
              <a:rPr lang="en-US" sz="3200" dirty="0" smtClean="0"/>
              <a:t>b) </a:t>
            </a:r>
            <a:r>
              <a:rPr lang="en-US" sz="3200" dirty="0" smtClean="0">
                <a:latin typeface="+mn-lt"/>
              </a:rPr>
              <a:t>31.33</a:t>
            </a:r>
            <a:r>
              <a:rPr lang="en-US" sz="3200" dirty="0">
                <a:latin typeface="+mn-lt"/>
              </a:rPr>
              <a:t>			</a:t>
            </a:r>
            <a:r>
              <a:rPr lang="en-US" sz="3200" dirty="0" smtClean="0">
                <a:latin typeface="+mn-lt"/>
              </a:rPr>
              <a:t>d) </a:t>
            </a:r>
            <a:r>
              <a:rPr lang="en-US" sz="3200" dirty="0">
                <a:latin typeface="+mn-lt"/>
              </a:rPr>
              <a:t>36</a:t>
            </a:r>
          </a:p>
          <a:p>
            <a:pPr marL="342900" indent="-342900">
              <a:spcBef>
                <a:spcPct val="50000"/>
              </a:spcBef>
            </a:pPr>
            <a:endParaRPr lang="en-US" sz="2400" b="1" dirty="0"/>
          </a:p>
        </p:txBody>
      </p:sp>
    </p:spTree>
    <p:extLst>
      <p:ext uri="{BB962C8B-B14F-4D97-AF65-F5344CB8AC3E}">
        <p14:creationId xmlns:p14="http://schemas.microsoft.com/office/powerpoint/2010/main" val="36764302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355024" y="123986"/>
            <a:ext cx="4331776" cy="805912"/>
          </a:xfrm>
        </p:spPr>
        <p:txBody>
          <a:bodyPr>
            <a:normAutofit fontScale="90000"/>
          </a:bodyPr>
          <a:lstStyle/>
          <a:p>
            <a:pPr eaLnBrk="1" hangingPunct="1"/>
            <a:r>
              <a:rPr lang="en-US" sz="4900" dirty="0" smtClean="0"/>
              <a:t>Extended </a:t>
            </a:r>
            <a:r>
              <a:rPr lang="en-US" sz="4900" dirty="0" smtClean="0"/>
              <a:t>Written </a:t>
            </a:r>
            <a:r>
              <a:rPr lang="en-US" sz="4900" dirty="0"/>
              <a:t>R</a:t>
            </a:r>
            <a:r>
              <a:rPr lang="en-US" sz="4900" dirty="0" smtClean="0"/>
              <a:t>esponse</a:t>
            </a:r>
          </a:p>
        </p:txBody>
      </p:sp>
      <p:sp>
        <p:nvSpPr>
          <p:cNvPr id="58371" name="Text Box 3"/>
          <p:cNvSpPr txBox="1">
            <a:spLocks noChangeArrowheads="1"/>
          </p:cNvSpPr>
          <p:nvPr/>
        </p:nvSpPr>
        <p:spPr bwMode="auto">
          <a:xfrm>
            <a:off x="1143000" y="2021436"/>
            <a:ext cx="7315200" cy="4524315"/>
          </a:xfrm>
          <a:prstGeom prst="rect">
            <a:avLst/>
          </a:prstGeom>
          <a:noFill/>
          <a:ln w="9525">
            <a:noFill/>
            <a:miter lim="800000"/>
            <a:headEnd/>
            <a:tailEnd/>
          </a:ln>
        </p:spPr>
        <p:txBody>
          <a:bodyPr>
            <a:spAutoFit/>
          </a:bodyPr>
          <a:lstStyle/>
          <a:p>
            <a:pPr>
              <a:spcBef>
                <a:spcPct val="50000"/>
              </a:spcBef>
            </a:pPr>
            <a:r>
              <a:rPr lang="en-US" sz="3600" dirty="0"/>
              <a:t>A teacher is planning a field trip and will need school buses to transport students.  A school bus holds 36 students.  If 1,128 students will be transported, how many buses are needed?  Explain your answer.  Show your work.</a:t>
            </a:r>
          </a:p>
          <a:p>
            <a:pPr marL="342900" indent="-342900">
              <a:spcBef>
                <a:spcPct val="50000"/>
              </a:spcBef>
            </a:pPr>
            <a:endParaRPr lang="en-US" sz="2400" dirty="0"/>
          </a:p>
        </p:txBody>
      </p:sp>
    </p:spTree>
    <p:extLst>
      <p:ext uri="{BB962C8B-B14F-4D97-AF65-F5344CB8AC3E}">
        <p14:creationId xmlns:p14="http://schemas.microsoft.com/office/powerpoint/2010/main" val="20469324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967566" y="149644"/>
            <a:ext cx="4719234" cy="780254"/>
          </a:xfrm>
        </p:spPr>
        <p:txBody>
          <a:bodyPr>
            <a:normAutofit fontScale="90000"/>
          </a:bodyPr>
          <a:lstStyle/>
          <a:p>
            <a:pPr eaLnBrk="1" hangingPunct="1"/>
            <a:r>
              <a:rPr lang="en-US" sz="4900" dirty="0" smtClean="0"/>
              <a:t>Are </a:t>
            </a:r>
            <a:r>
              <a:rPr lang="en-US" sz="4900" dirty="0" smtClean="0"/>
              <a:t>these </a:t>
            </a:r>
            <a:r>
              <a:rPr lang="en-US" sz="4900" dirty="0" smtClean="0"/>
              <a:t/>
            </a:r>
            <a:br>
              <a:rPr lang="en-US" sz="4900" dirty="0" smtClean="0"/>
            </a:br>
            <a:r>
              <a:rPr lang="en-US" sz="4900" dirty="0" smtClean="0"/>
              <a:t>answers </a:t>
            </a:r>
            <a:r>
              <a:rPr lang="en-US" sz="4900" dirty="0" smtClean="0"/>
              <a:t>correct?</a:t>
            </a:r>
          </a:p>
        </p:txBody>
      </p:sp>
      <p:sp>
        <p:nvSpPr>
          <p:cNvPr id="59395" name="Rectangle 3"/>
          <p:cNvSpPr>
            <a:spLocks noGrp="1" noChangeArrowheads="1"/>
          </p:cNvSpPr>
          <p:nvPr>
            <p:ph idx="1"/>
          </p:nvPr>
        </p:nvSpPr>
        <p:spPr>
          <a:xfrm>
            <a:off x="457200" y="1912180"/>
            <a:ext cx="8229600" cy="4525963"/>
          </a:xfrm>
        </p:spPr>
        <p:txBody>
          <a:bodyPr/>
          <a:lstStyle/>
          <a:p>
            <a:pPr eaLnBrk="1" hangingPunct="1">
              <a:lnSpc>
                <a:spcPct val="80000"/>
              </a:lnSpc>
            </a:pPr>
            <a:r>
              <a:rPr lang="en-US" sz="3200" dirty="0" smtClean="0"/>
              <a:t>If you have 31 buses, there are 12 people left over.  These 12 people can squeeze into 31 buses.  So, they just need 31 buses.</a:t>
            </a:r>
          </a:p>
          <a:p>
            <a:pPr eaLnBrk="1" hangingPunct="1">
              <a:lnSpc>
                <a:spcPct val="80000"/>
              </a:lnSpc>
            </a:pPr>
            <a:r>
              <a:rPr lang="en-US" sz="3200" dirty="0" smtClean="0"/>
              <a:t>You need 31 buses, but there are 12 people left.  They need to go too.  But one bus for these 12 people is too big, so you just need another minivan.  Therefore the answer is 31 buses and 1 minivan.</a:t>
            </a:r>
          </a:p>
          <a:p>
            <a:pPr eaLnBrk="1" hangingPunct="1">
              <a:lnSpc>
                <a:spcPct val="80000"/>
              </a:lnSpc>
            </a:pPr>
            <a:r>
              <a:rPr lang="en-US" sz="3200" dirty="0" smtClean="0"/>
              <a:t>Twelve people are left, another bus is needed for 12 people, so the answer is 32.</a:t>
            </a:r>
          </a:p>
        </p:txBody>
      </p:sp>
    </p:spTree>
    <p:extLst>
      <p:ext uri="{BB962C8B-B14F-4D97-AF65-F5344CB8AC3E}">
        <p14:creationId xmlns:p14="http://schemas.microsoft.com/office/powerpoint/2010/main" val="1917281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308528" y="0"/>
            <a:ext cx="4835471" cy="1143000"/>
          </a:xfrm>
        </p:spPr>
        <p:txBody>
          <a:bodyPr>
            <a:noAutofit/>
          </a:bodyPr>
          <a:lstStyle/>
          <a:p>
            <a:pPr eaLnBrk="1" hangingPunct="1">
              <a:lnSpc>
                <a:spcPts val="2300"/>
              </a:lnSpc>
            </a:pPr>
            <a:r>
              <a:rPr lang="en-US" dirty="0" smtClean="0"/>
              <a:t>Assessment Methods:</a:t>
            </a:r>
            <a:br>
              <a:rPr lang="en-US" dirty="0" smtClean="0"/>
            </a:br>
            <a:r>
              <a:rPr lang="en-US" dirty="0" smtClean="0"/>
              <a:t>Performance </a:t>
            </a:r>
            <a:r>
              <a:rPr lang="en-US" dirty="0"/>
              <a:t>A</a:t>
            </a:r>
            <a:r>
              <a:rPr lang="en-US" dirty="0" smtClean="0"/>
              <a:t>ssessment or Product</a:t>
            </a:r>
          </a:p>
        </p:txBody>
      </p:sp>
      <p:sp>
        <p:nvSpPr>
          <p:cNvPr id="60419" name="Rectangle 3"/>
          <p:cNvSpPr>
            <a:spLocks noGrp="1" noChangeArrowheads="1"/>
          </p:cNvSpPr>
          <p:nvPr>
            <p:ph idx="1"/>
          </p:nvPr>
        </p:nvSpPr>
        <p:spPr>
          <a:xfrm>
            <a:off x="457200" y="1782305"/>
            <a:ext cx="8229600" cy="5075696"/>
          </a:xfrm>
        </p:spPr>
        <p:txBody>
          <a:bodyPr/>
          <a:lstStyle/>
          <a:p>
            <a:pPr eaLnBrk="1" hangingPunct="1">
              <a:lnSpc>
                <a:spcPct val="90000"/>
              </a:lnSpc>
            </a:pPr>
            <a:r>
              <a:rPr lang="en-US" sz="3600" dirty="0" smtClean="0"/>
              <a:t>Students demonstrate a skill or develop a product.  The assessment is based on observation and a scoring rubric. </a:t>
            </a:r>
          </a:p>
          <a:p>
            <a:pPr lvl="1" eaLnBrk="1" hangingPunct="1">
              <a:lnSpc>
                <a:spcPct val="90000"/>
              </a:lnSpc>
            </a:pPr>
            <a:r>
              <a:rPr lang="en-US" dirty="0" smtClean="0"/>
              <a:t>Playing a musical instrument</a:t>
            </a:r>
          </a:p>
          <a:p>
            <a:pPr lvl="1" eaLnBrk="1" hangingPunct="1">
              <a:lnSpc>
                <a:spcPct val="90000"/>
              </a:lnSpc>
            </a:pPr>
            <a:r>
              <a:rPr lang="en-US" dirty="0" smtClean="0"/>
              <a:t>Speaking a foreign language</a:t>
            </a:r>
          </a:p>
          <a:p>
            <a:pPr lvl="1" eaLnBrk="1" hangingPunct="1">
              <a:lnSpc>
                <a:spcPct val="90000"/>
              </a:lnSpc>
            </a:pPr>
            <a:r>
              <a:rPr lang="en-US" dirty="0" smtClean="0"/>
              <a:t>Writing a lab report</a:t>
            </a:r>
          </a:p>
          <a:p>
            <a:pPr lvl="1" eaLnBrk="1" hangingPunct="1">
              <a:lnSpc>
                <a:spcPct val="90000"/>
              </a:lnSpc>
            </a:pPr>
            <a:r>
              <a:rPr lang="en-US" dirty="0" smtClean="0"/>
              <a:t>Creating a work of art</a:t>
            </a:r>
          </a:p>
          <a:p>
            <a:pPr eaLnBrk="1" hangingPunct="1">
              <a:lnSpc>
                <a:spcPct val="90000"/>
              </a:lnSpc>
              <a:buFont typeface="Wingdings" pitchFamily="2" charset="2"/>
              <a:buNone/>
            </a:pPr>
            <a:r>
              <a:rPr lang="en-US" dirty="0" smtClean="0"/>
              <a:t>	</a:t>
            </a:r>
          </a:p>
        </p:txBody>
      </p:sp>
    </p:spTree>
    <p:extLst>
      <p:ext uri="{BB962C8B-B14F-4D97-AF65-F5344CB8AC3E}">
        <p14:creationId xmlns:p14="http://schemas.microsoft.com/office/powerpoint/2010/main" val="14177912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505200" y="230724"/>
            <a:ext cx="5486400" cy="639762"/>
          </a:xfrm>
        </p:spPr>
        <p:txBody>
          <a:bodyPr>
            <a:noAutofit/>
          </a:bodyPr>
          <a:lstStyle/>
          <a:p>
            <a:pPr eaLnBrk="1" hangingPunct="1">
              <a:lnSpc>
                <a:spcPts val="2300"/>
              </a:lnSpc>
            </a:pPr>
            <a:r>
              <a:rPr lang="en-US" dirty="0" smtClean="0"/>
              <a:t>Assessment Methods:</a:t>
            </a:r>
            <a:br>
              <a:rPr lang="en-US" dirty="0" smtClean="0"/>
            </a:br>
            <a:r>
              <a:rPr lang="en-US" dirty="0" smtClean="0"/>
              <a:t>Performance </a:t>
            </a:r>
            <a:r>
              <a:rPr lang="en-US" dirty="0"/>
              <a:t>A</a:t>
            </a:r>
            <a:r>
              <a:rPr lang="en-US" dirty="0" smtClean="0"/>
              <a:t>ssessment </a:t>
            </a:r>
            <a:r>
              <a:rPr lang="en-US" dirty="0"/>
              <a:t>E</a:t>
            </a:r>
            <a:r>
              <a:rPr lang="en-US" dirty="0" smtClean="0"/>
              <a:t>xample</a:t>
            </a:r>
          </a:p>
        </p:txBody>
      </p:sp>
      <p:sp>
        <p:nvSpPr>
          <p:cNvPr id="60419" name="Rectangle 3"/>
          <p:cNvSpPr>
            <a:spLocks noGrp="1" noChangeArrowheads="1"/>
          </p:cNvSpPr>
          <p:nvPr>
            <p:ph idx="1"/>
          </p:nvPr>
        </p:nvSpPr>
        <p:spPr>
          <a:xfrm>
            <a:off x="457200" y="1397891"/>
            <a:ext cx="8229600" cy="4525963"/>
          </a:xfrm>
        </p:spPr>
        <p:txBody>
          <a:bodyPr/>
          <a:lstStyle/>
          <a:p>
            <a:pPr eaLnBrk="1" hangingPunct="1">
              <a:lnSpc>
                <a:spcPct val="90000"/>
              </a:lnSpc>
            </a:pPr>
            <a:r>
              <a:rPr lang="en-US" sz="3600" dirty="0" smtClean="0"/>
              <a:t>Playing a musical instrument</a:t>
            </a:r>
          </a:p>
          <a:p>
            <a:pPr lvl="1" eaLnBrk="1" hangingPunct="1">
              <a:lnSpc>
                <a:spcPct val="90000"/>
              </a:lnSpc>
            </a:pPr>
            <a:r>
              <a:rPr lang="en-US" dirty="0" smtClean="0"/>
              <a:t>Posture/correct finger or hand placement</a:t>
            </a:r>
          </a:p>
          <a:p>
            <a:pPr lvl="1" eaLnBrk="1" hangingPunct="1">
              <a:lnSpc>
                <a:spcPct val="90000"/>
              </a:lnSpc>
            </a:pPr>
            <a:r>
              <a:rPr lang="en-US" dirty="0" smtClean="0"/>
              <a:t>Breathing </a:t>
            </a:r>
          </a:p>
          <a:p>
            <a:pPr lvl="1" eaLnBrk="1" hangingPunct="1">
              <a:lnSpc>
                <a:spcPct val="90000"/>
              </a:lnSpc>
            </a:pPr>
            <a:r>
              <a:rPr lang="en-US" dirty="0" smtClean="0"/>
              <a:t>Tonality </a:t>
            </a:r>
          </a:p>
          <a:p>
            <a:pPr lvl="1" eaLnBrk="1" hangingPunct="1">
              <a:lnSpc>
                <a:spcPct val="90000"/>
              </a:lnSpc>
            </a:pPr>
            <a:r>
              <a:rPr lang="en-US" dirty="0" smtClean="0"/>
              <a:t>Rhythm </a:t>
            </a:r>
          </a:p>
          <a:p>
            <a:pPr lvl="1" eaLnBrk="1" hangingPunct="1">
              <a:lnSpc>
                <a:spcPct val="90000"/>
              </a:lnSpc>
            </a:pPr>
            <a:r>
              <a:rPr lang="en-US" dirty="0" smtClean="0"/>
              <a:t>Musicality</a:t>
            </a:r>
          </a:p>
          <a:p>
            <a:pPr lvl="1" eaLnBrk="1" hangingPunct="1">
              <a:lnSpc>
                <a:spcPct val="90000"/>
              </a:lnSpc>
            </a:pPr>
            <a:r>
              <a:rPr lang="en-US" dirty="0" smtClean="0"/>
              <a:t>Correctly reading and playing the piece of music</a:t>
            </a:r>
          </a:p>
          <a:p>
            <a:pPr eaLnBrk="1" hangingPunct="1">
              <a:lnSpc>
                <a:spcPct val="90000"/>
              </a:lnSpc>
              <a:buFont typeface="Wingdings" pitchFamily="2" charset="2"/>
              <a:buNone/>
            </a:pPr>
            <a:r>
              <a:rPr lang="en-US" dirty="0" smtClean="0"/>
              <a:t>	</a:t>
            </a:r>
          </a:p>
        </p:txBody>
      </p:sp>
    </p:spTree>
    <p:extLst>
      <p:ext uri="{BB962C8B-B14F-4D97-AF65-F5344CB8AC3E}">
        <p14:creationId xmlns:p14="http://schemas.microsoft.com/office/powerpoint/2010/main" val="25866981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Autofit/>
          </a:bodyPr>
          <a:lstStyle/>
          <a:p>
            <a:pPr eaLnBrk="1" hangingPunct="1"/>
            <a:r>
              <a:rPr lang="en-US" dirty="0" smtClean="0"/>
              <a:t>Assessment Method:</a:t>
            </a:r>
            <a:br>
              <a:rPr lang="en-US" dirty="0" smtClean="0"/>
            </a:br>
            <a:r>
              <a:rPr lang="en-US" dirty="0" smtClean="0"/>
              <a:t> Personal </a:t>
            </a:r>
            <a:r>
              <a:rPr lang="en-US" dirty="0"/>
              <a:t>C</a:t>
            </a:r>
            <a:r>
              <a:rPr lang="en-US" dirty="0" smtClean="0"/>
              <a:t>ommunication</a:t>
            </a:r>
          </a:p>
        </p:txBody>
      </p:sp>
      <p:sp>
        <p:nvSpPr>
          <p:cNvPr id="61443" name="Rectangle 3"/>
          <p:cNvSpPr>
            <a:spLocks noGrp="1" noChangeArrowheads="1"/>
          </p:cNvSpPr>
          <p:nvPr>
            <p:ph idx="1"/>
          </p:nvPr>
        </p:nvSpPr>
        <p:spPr>
          <a:xfrm>
            <a:off x="457200" y="1494930"/>
            <a:ext cx="8229600" cy="4525963"/>
          </a:xfrm>
        </p:spPr>
        <p:txBody>
          <a:bodyPr/>
          <a:lstStyle/>
          <a:p>
            <a:pPr eaLnBrk="1" hangingPunct="1">
              <a:lnSpc>
                <a:spcPct val="90000"/>
              </a:lnSpc>
            </a:pPr>
            <a:r>
              <a:rPr lang="en-US" sz="3600" dirty="0" smtClean="0"/>
              <a:t>Students provide information about what they have learned through interaction with teachers and other students.</a:t>
            </a:r>
          </a:p>
          <a:p>
            <a:pPr lvl="1" eaLnBrk="1" hangingPunct="1">
              <a:lnSpc>
                <a:spcPct val="90000"/>
              </a:lnSpc>
            </a:pPr>
            <a:r>
              <a:rPr lang="en-US" dirty="0" smtClean="0"/>
              <a:t>Questions and answers</a:t>
            </a:r>
          </a:p>
          <a:p>
            <a:pPr lvl="1" eaLnBrk="1" hangingPunct="1">
              <a:lnSpc>
                <a:spcPct val="90000"/>
              </a:lnSpc>
            </a:pPr>
            <a:r>
              <a:rPr lang="en-US" dirty="0" smtClean="0"/>
              <a:t>Class discussions</a:t>
            </a:r>
          </a:p>
          <a:p>
            <a:pPr lvl="1" eaLnBrk="1" hangingPunct="1">
              <a:lnSpc>
                <a:spcPct val="90000"/>
              </a:lnSpc>
            </a:pPr>
            <a:r>
              <a:rPr lang="en-US" dirty="0" smtClean="0"/>
              <a:t>Conferences/Interviews</a:t>
            </a:r>
          </a:p>
          <a:p>
            <a:pPr lvl="1" eaLnBrk="1" hangingPunct="1">
              <a:lnSpc>
                <a:spcPct val="90000"/>
              </a:lnSpc>
            </a:pPr>
            <a:r>
              <a:rPr lang="en-US" dirty="0" smtClean="0"/>
              <a:t>Oral examinations</a:t>
            </a:r>
          </a:p>
          <a:p>
            <a:pPr lvl="1" eaLnBrk="1" hangingPunct="1">
              <a:lnSpc>
                <a:spcPct val="90000"/>
              </a:lnSpc>
            </a:pPr>
            <a:r>
              <a:rPr lang="en-US" dirty="0" smtClean="0"/>
              <a:t>Journals and logs</a:t>
            </a:r>
          </a:p>
        </p:txBody>
      </p:sp>
    </p:spTree>
    <p:extLst>
      <p:ext uri="{BB962C8B-B14F-4D97-AF65-F5344CB8AC3E}">
        <p14:creationId xmlns:p14="http://schemas.microsoft.com/office/powerpoint/2010/main" val="10946309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Methods</a:t>
            </a:r>
            <a:endParaRPr lang="en-US" dirty="0"/>
          </a:p>
        </p:txBody>
      </p:sp>
      <p:sp>
        <p:nvSpPr>
          <p:cNvPr id="3" name="Content Placeholder 2"/>
          <p:cNvSpPr>
            <a:spLocks noGrp="1"/>
          </p:cNvSpPr>
          <p:nvPr>
            <p:ph idx="1"/>
          </p:nvPr>
        </p:nvSpPr>
        <p:spPr>
          <a:xfrm>
            <a:off x="304800" y="1600200"/>
            <a:ext cx="8382000" cy="4525963"/>
          </a:xfrm>
        </p:spPr>
        <p:txBody>
          <a:bodyPr/>
          <a:lstStyle/>
          <a:p>
            <a:r>
              <a:rPr lang="en-US" sz="3600" dirty="0" smtClean="0"/>
              <a:t>Which assessment methods might work best for your priority content/standards?</a:t>
            </a:r>
          </a:p>
          <a:p>
            <a:pPr lvl="1"/>
            <a:r>
              <a:rPr lang="en-US" sz="3200" dirty="0" smtClean="0"/>
              <a:t>	selected response</a:t>
            </a:r>
          </a:p>
          <a:p>
            <a:pPr lvl="1"/>
            <a:r>
              <a:rPr lang="en-US" sz="3200" dirty="0" smtClean="0"/>
              <a:t>	extended written response</a:t>
            </a:r>
          </a:p>
          <a:p>
            <a:pPr lvl="1"/>
            <a:r>
              <a:rPr lang="en-US" sz="3200" dirty="0" smtClean="0"/>
              <a:t>	performance assessment</a:t>
            </a:r>
          </a:p>
          <a:p>
            <a:pPr lvl="1"/>
            <a:r>
              <a:rPr lang="en-US" sz="3200" dirty="0" smtClean="0"/>
              <a:t>	personal communication</a:t>
            </a:r>
          </a:p>
          <a:p>
            <a:endParaRPr lang="en-US" sz="3600" dirty="0"/>
          </a:p>
        </p:txBody>
      </p:sp>
    </p:spTree>
    <p:extLst>
      <p:ext uri="{BB962C8B-B14F-4D97-AF65-F5344CB8AC3E}">
        <p14:creationId xmlns:p14="http://schemas.microsoft.com/office/powerpoint/2010/main" val="19115970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ts val="4500"/>
              </a:lnSpc>
            </a:pPr>
            <a:r>
              <a:rPr lang="en-US" sz="4400" dirty="0">
                <a:solidFill>
                  <a:schemeClr val="tx1"/>
                </a:solidFill>
              </a:rPr>
              <a:t>Module </a:t>
            </a:r>
            <a:r>
              <a:rPr lang="en-US" sz="4400" dirty="0">
                <a:solidFill>
                  <a:schemeClr val="tx1"/>
                </a:solidFill>
              </a:rPr>
              <a:t>7</a:t>
            </a:r>
            <a:r>
              <a:rPr lang="en-US" sz="4400" dirty="0">
                <a:solidFill>
                  <a:schemeClr val="tx1"/>
                </a:solidFill>
              </a:rPr>
              <a:t>:</a:t>
            </a:r>
            <a:br>
              <a:rPr lang="en-US" sz="4400" dirty="0">
                <a:solidFill>
                  <a:schemeClr val="tx1"/>
                </a:solidFill>
              </a:rPr>
            </a:br>
            <a:r>
              <a:rPr lang="en-US" sz="4400" u="sng" dirty="0">
                <a:solidFill>
                  <a:schemeClr val="tx1"/>
                </a:solidFill>
              </a:rPr>
              <a:t>SLO Assessment Guidance</a:t>
            </a:r>
            <a:endParaRPr lang="en-US" sz="4400" u="sng" dirty="0">
              <a:solidFill>
                <a:schemeClr val="tx1"/>
              </a:solidFill>
            </a:endParaRPr>
          </a:p>
        </p:txBody>
      </p:sp>
      <p:sp>
        <p:nvSpPr>
          <p:cNvPr id="3" name="Subtitle 2"/>
          <p:cNvSpPr>
            <a:spLocks noGrp="1"/>
          </p:cNvSpPr>
          <p:nvPr>
            <p:ph type="subTitle" idx="1"/>
          </p:nvPr>
        </p:nvSpPr>
        <p:spPr/>
        <p:txBody>
          <a:bodyPr/>
          <a:lstStyle/>
          <a:p>
            <a:r>
              <a:rPr lang="en-US" dirty="0" smtClean="0"/>
              <a:t>Rubrics</a:t>
            </a:r>
            <a:endParaRPr lang="en-US" dirty="0"/>
          </a:p>
        </p:txBody>
      </p:sp>
    </p:spTree>
    <p:extLst>
      <p:ext uri="{BB962C8B-B14F-4D97-AF65-F5344CB8AC3E}">
        <p14:creationId xmlns:p14="http://schemas.microsoft.com/office/powerpoint/2010/main" val="5153568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59078" y="0"/>
            <a:ext cx="5074610" cy="1143000"/>
          </a:xfrm>
        </p:spPr>
        <p:txBody>
          <a:bodyPr/>
          <a:lstStyle/>
          <a:p>
            <a:r>
              <a:rPr lang="en-US" dirty="0" smtClean="0"/>
              <a:t>Assessment Method: Rubrics</a:t>
            </a:r>
            <a:endParaRPr lang="en-US" dirty="0"/>
          </a:p>
        </p:txBody>
      </p:sp>
      <p:sp>
        <p:nvSpPr>
          <p:cNvPr id="3" name="Content Placeholder 2"/>
          <p:cNvSpPr>
            <a:spLocks noGrp="1"/>
          </p:cNvSpPr>
          <p:nvPr>
            <p:ph idx="1"/>
          </p:nvPr>
        </p:nvSpPr>
        <p:spPr>
          <a:xfrm>
            <a:off x="555625" y="1131313"/>
            <a:ext cx="8588375" cy="5614324"/>
          </a:xfrm>
        </p:spPr>
        <p:txBody>
          <a:bodyPr>
            <a:normAutofit fontScale="85000" lnSpcReduction="10000"/>
          </a:bodyPr>
          <a:lstStyle/>
          <a:p>
            <a:pPr marL="82296" indent="0">
              <a:buNone/>
            </a:pPr>
            <a:r>
              <a:rPr lang="en-US" dirty="0" smtClean="0"/>
              <a:t>When students </a:t>
            </a:r>
            <a:r>
              <a:rPr lang="en-US" dirty="0"/>
              <a:t>demonstrate a skill or develop</a:t>
            </a:r>
          </a:p>
          <a:p>
            <a:pPr marL="82296" indent="0">
              <a:buNone/>
            </a:pPr>
            <a:r>
              <a:rPr lang="en-US" dirty="0"/>
              <a:t>a </a:t>
            </a:r>
            <a:r>
              <a:rPr lang="en-US" dirty="0" smtClean="0"/>
              <a:t>product, the </a:t>
            </a:r>
            <a:r>
              <a:rPr lang="en-US" dirty="0"/>
              <a:t>assessment is </a:t>
            </a:r>
            <a:r>
              <a:rPr lang="en-US" dirty="0" smtClean="0"/>
              <a:t>often based </a:t>
            </a:r>
            <a:r>
              <a:rPr lang="en-US" dirty="0"/>
              <a:t>on</a:t>
            </a:r>
          </a:p>
          <a:p>
            <a:pPr marL="82296" indent="0">
              <a:buNone/>
            </a:pPr>
            <a:r>
              <a:rPr lang="en-US" dirty="0"/>
              <a:t>observation and a scoring </a:t>
            </a:r>
            <a:r>
              <a:rPr lang="en-US" dirty="0" smtClean="0"/>
              <a:t>rubric.</a:t>
            </a:r>
          </a:p>
          <a:p>
            <a:pPr marL="539496" indent="-457200"/>
            <a:r>
              <a:rPr lang="en-US" sz="3000" dirty="0" smtClean="0"/>
              <a:t>Extended written response items</a:t>
            </a:r>
            <a:endParaRPr lang="en-US" sz="3000" dirty="0"/>
          </a:p>
          <a:p>
            <a:pPr marL="539496" indent="-457200"/>
            <a:r>
              <a:rPr lang="en-US" sz="3000" dirty="0" smtClean="0"/>
              <a:t>Playing </a:t>
            </a:r>
            <a:r>
              <a:rPr lang="en-US" sz="3000" dirty="0"/>
              <a:t>a musical </a:t>
            </a:r>
            <a:r>
              <a:rPr lang="en-US" sz="3000" dirty="0" smtClean="0"/>
              <a:t>instrument</a:t>
            </a:r>
          </a:p>
          <a:p>
            <a:pPr marL="539496" indent="-457200"/>
            <a:r>
              <a:rPr lang="en-US" sz="3000" dirty="0" smtClean="0"/>
              <a:t>Writing a paper or essay</a:t>
            </a:r>
            <a:endParaRPr lang="en-US" sz="3000" dirty="0"/>
          </a:p>
          <a:p>
            <a:pPr marL="539496" indent="-457200"/>
            <a:r>
              <a:rPr lang="en-US" sz="3000" dirty="0" smtClean="0"/>
              <a:t>Speaking </a:t>
            </a:r>
            <a:r>
              <a:rPr lang="en-US" sz="3000" dirty="0"/>
              <a:t>a foreign </a:t>
            </a:r>
            <a:r>
              <a:rPr lang="en-US" sz="3000" dirty="0" smtClean="0"/>
              <a:t>language</a:t>
            </a:r>
          </a:p>
          <a:p>
            <a:pPr marL="539496" indent="-457200"/>
            <a:r>
              <a:rPr lang="en-US" sz="3000" dirty="0" smtClean="0"/>
              <a:t>Building a project</a:t>
            </a:r>
            <a:endParaRPr lang="en-US" sz="3000" dirty="0"/>
          </a:p>
          <a:p>
            <a:pPr marL="539496" indent="-457200"/>
            <a:r>
              <a:rPr lang="en-US" sz="3000" dirty="0" smtClean="0"/>
              <a:t>Writing </a:t>
            </a:r>
            <a:r>
              <a:rPr lang="en-US" sz="3000" dirty="0"/>
              <a:t>a lab </a:t>
            </a:r>
            <a:r>
              <a:rPr lang="en-US" sz="3000" dirty="0" smtClean="0"/>
              <a:t>report</a:t>
            </a:r>
          </a:p>
          <a:p>
            <a:pPr marL="539496" indent="-457200"/>
            <a:r>
              <a:rPr lang="en-US" sz="3000" dirty="0" smtClean="0"/>
              <a:t>Conducting a hands-on task</a:t>
            </a:r>
            <a:endParaRPr lang="en-US" sz="3000" dirty="0"/>
          </a:p>
          <a:p>
            <a:pPr marL="539496" indent="-457200"/>
            <a:r>
              <a:rPr lang="en-US" sz="3000" dirty="0" smtClean="0"/>
              <a:t>Creating </a:t>
            </a:r>
            <a:r>
              <a:rPr lang="en-US" sz="3000" dirty="0"/>
              <a:t>a work of art</a:t>
            </a:r>
          </a:p>
        </p:txBody>
      </p:sp>
    </p:spTree>
    <p:extLst>
      <p:ext uri="{BB962C8B-B14F-4D97-AF65-F5344CB8AC3E}">
        <p14:creationId xmlns:p14="http://schemas.microsoft.com/office/powerpoint/2010/main" val="24280186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Teachers: Student Growth Rating</a:t>
            </a:r>
            <a:endParaRPr lang="en-US" dirty="0"/>
          </a:p>
        </p:txBody>
      </p:sp>
      <p:sp>
        <p:nvSpPr>
          <p:cNvPr id="3" name="Content Placeholder 2"/>
          <p:cNvSpPr>
            <a:spLocks noGrp="1"/>
          </p:cNvSpPr>
          <p:nvPr>
            <p:ph idx="1"/>
          </p:nvPr>
        </p:nvSpPr>
        <p:spPr>
          <a:xfrm>
            <a:off x="457200" y="1363851"/>
            <a:ext cx="8229600" cy="5213317"/>
          </a:xfrm>
        </p:spPr>
        <p:txBody>
          <a:bodyPr>
            <a:normAutofit fontScale="92500" lnSpcReduction="20000"/>
          </a:bodyPr>
          <a:lstStyle/>
          <a:p>
            <a:pPr marL="0" indent="0">
              <a:buNone/>
            </a:pPr>
            <a:r>
              <a:rPr lang="en-US" sz="3900" dirty="0" smtClean="0"/>
              <a:t>A teachers’ student growth rating is determined by the percentage of goal attainment and is classified into one of three performance categories</a:t>
            </a:r>
            <a:r>
              <a:rPr lang="en-US" sz="3900" dirty="0" smtClean="0"/>
              <a:t>.</a:t>
            </a:r>
          </a:p>
          <a:p>
            <a:pPr marL="0" indent="0">
              <a:buNone/>
            </a:pPr>
            <a:endParaRPr lang="en-US" sz="1000" dirty="0" smtClean="0"/>
          </a:p>
          <a:p>
            <a:r>
              <a:rPr lang="en-US" dirty="0" smtClean="0"/>
              <a:t>LOW GROWTH: </a:t>
            </a:r>
            <a:r>
              <a:rPr lang="en-US" sz="3500" dirty="0" smtClean="0"/>
              <a:t>Less than 65% goal attainment</a:t>
            </a:r>
          </a:p>
          <a:p>
            <a:endParaRPr lang="en-US" sz="900" dirty="0" smtClean="0"/>
          </a:p>
          <a:p>
            <a:r>
              <a:rPr lang="en-US" dirty="0" smtClean="0"/>
              <a:t>EXPECTED </a:t>
            </a:r>
            <a:r>
              <a:rPr lang="en-US" dirty="0" smtClean="0"/>
              <a:t>GROWTH: </a:t>
            </a:r>
            <a:r>
              <a:rPr lang="en-US" sz="3500" dirty="0" smtClean="0"/>
              <a:t>Between 65% and 85% goal attainment</a:t>
            </a:r>
          </a:p>
          <a:p>
            <a:endParaRPr lang="en-US" sz="900" dirty="0" smtClean="0"/>
          </a:p>
          <a:p>
            <a:r>
              <a:rPr lang="en-US" dirty="0" smtClean="0"/>
              <a:t>HIGH </a:t>
            </a:r>
            <a:r>
              <a:rPr lang="en-US" dirty="0" smtClean="0"/>
              <a:t>GROWTH: </a:t>
            </a:r>
            <a:r>
              <a:rPr lang="en-US" sz="3500" dirty="0" smtClean="0"/>
              <a:t>Between 85% and 100 goal attainment. </a:t>
            </a:r>
            <a:endParaRPr lang="en-US" dirty="0"/>
          </a:p>
        </p:txBody>
      </p:sp>
    </p:spTree>
    <p:extLst>
      <p:ext uri="{BB962C8B-B14F-4D97-AF65-F5344CB8AC3E}">
        <p14:creationId xmlns:p14="http://schemas.microsoft.com/office/powerpoint/2010/main" val="3078238326"/>
      </p:ext>
    </p:extLst>
  </p:cSld>
  <p:clrMapOvr>
    <a:overrideClrMapping bg1="lt1" tx1="dk1" bg2="lt2" tx2="dk2" accent1="accent1" accent2="accent2" accent3="accent3" accent4="accent4" accent5="accent5" accent6="accent6" hlink="hlink" folHlink="folHlink"/>
  </p:clrMapOvr>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38040" y="51795"/>
            <a:ext cx="4858719" cy="893602"/>
          </a:xfrm>
        </p:spPr>
        <p:txBody>
          <a:bodyPr>
            <a:normAutofit/>
          </a:bodyPr>
          <a:lstStyle/>
          <a:p>
            <a:r>
              <a:rPr lang="en-US" dirty="0" smtClean="0"/>
              <a:t>Assessment Method: </a:t>
            </a:r>
            <a:br>
              <a:rPr lang="en-US" dirty="0" smtClean="0"/>
            </a:br>
            <a:r>
              <a:rPr lang="en-US" dirty="0" smtClean="0"/>
              <a:t>Rubric Do’s</a:t>
            </a:r>
            <a:endParaRPr lang="en-US" dirty="0"/>
          </a:p>
        </p:txBody>
      </p:sp>
      <p:sp>
        <p:nvSpPr>
          <p:cNvPr id="5" name="Content Placeholder 4"/>
          <p:cNvSpPr>
            <a:spLocks noGrp="1"/>
          </p:cNvSpPr>
          <p:nvPr>
            <p:ph idx="1"/>
          </p:nvPr>
        </p:nvSpPr>
        <p:spPr>
          <a:xfrm>
            <a:off x="240848" y="1447800"/>
            <a:ext cx="8692840" cy="5410200"/>
          </a:xfrm>
        </p:spPr>
        <p:txBody>
          <a:bodyPr>
            <a:normAutofit lnSpcReduction="10000"/>
          </a:bodyPr>
          <a:lstStyle/>
          <a:p>
            <a:r>
              <a:rPr lang="en-US" sz="3600" dirty="0" smtClean="0"/>
              <a:t>Contain explicit, descriptive language</a:t>
            </a:r>
          </a:p>
          <a:p>
            <a:r>
              <a:rPr lang="en-US" sz="3600" dirty="0" smtClean="0"/>
              <a:t>Use specific examples</a:t>
            </a:r>
          </a:p>
          <a:p>
            <a:r>
              <a:rPr lang="en-US" sz="3600" dirty="0" smtClean="0"/>
              <a:t>Provide models or exemplars</a:t>
            </a:r>
          </a:p>
          <a:p>
            <a:r>
              <a:rPr lang="en-US" sz="3600" dirty="0" smtClean="0"/>
              <a:t>Allow students to show growth in individual criteria</a:t>
            </a:r>
          </a:p>
          <a:p>
            <a:r>
              <a:rPr lang="en-US" sz="3600" dirty="0" smtClean="0"/>
              <a:t>Give the opportunity for quality work to be replicated</a:t>
            </a:r>
          </a:p>
          <a:p>
            <a:r>
              <a:rPr lang="en-US" sz="3600" dirty="0" smtClean="0"/>
              <a:t>Promote student self-assessment and reflection</a:t>
            </a:r>
          </a:p>
          <a:p>
            <a:endParaRPr lang="en-US" dirty="0" smtClean="0"/>
          </a:p>
          <a:p>
            <a:endParaRPr lang="en-US" dirty="0" smtClean="0"/>
          </a:p>
          <a:p>
            <a:endParaRPr lang="en-US" dirty="0"/>
          </a:p>
        </p:txBody>
      </p:sp>
    </p:spTree>
    <p:extLst>
      <p:ext uri="{BB962C8B-B14F-4D97-AF65-F5344CB8AC3E}">
        <p14:creationId xmlns:p14="http://schemas.microsoft.com/office/powerpoint/2010/main" val="15726109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28081" y="0"/>
            <a:ext cx="5105606" cy="1143000"/>
          </a:xfrm>
        </p:spPr>
        <p:txBody>
          <a:bodyPr>
            <a:normAutofit/>
          </a:bodyPr>
          <a:lstStyle/>
          <a:p>
            <a:r>
              <a:rPr lang="en-US" dirty="0" smtClean="0"/>
              <a:t>Assessment Method: </a:t>
            </a:r>
            <a:br>
              <a:rPr lang="en-US" dirty="0" smtClean="0"/>
            </a:br>
            <a:r>
              <a:rPr lang="en-US" dirty="0" smtClean="0"/>
              <a:t>Rubric Don</a:t>
            </a:r>
            <a:r>
              <a:rPr lang="uk-UA" dirty="0" smtClean="0"/>
              <a:t>’</a:t>
            </a:r>
            <a:r>
              <a:rPr lang="en-US" dirty="0" smtClean="0"/>
              <a:t>t’s</a:t>
            </a:r>
            <a:endParaRPr lang="en-US" dirty="0"/>
          </a:p>
        </p:txBody>
      </p:sp>
      <p:sp>
        <p:nvSpPr>
          <p:cNvPr id="5" name="Content Placeholder 4"/>
          <p:cNvSpPr>
            <a:spLocks noGrp="1"/>
          </p:cNvSpPr>
          <p:nvPr>
            <p:ph idx="1"/>
          </p:nvPr>
        </p:nvSpPr>
        <p:spPr>
          <a:xfrm>
            <a:off x="457200" y="1910167"/>
            <a:ext cx="8229600" cy="2878810"/>
          </a:xfrm>
        </p:spPr>
        <p:txBody>
          <a:bodyPr>
            <a:normAutofit/>
          </a:bodyPr>
          <a:lstStyle/>
          <a:p>
            <a:r>
              <a:rPr lang="en-US" sz="3600" dirty="0" smtClean="0"/>
              <a:t>Contain </a:t>
            </a:r>
            <a:r>
              <a:rPr lang="en-US" sz="3600" dirty="0" smtClean="0"/>
              <a:t>judgments</a:t>
            </a:r>
          </a:p>
          <a:p>
            <a:endParaRPr lang="en-US" sz="1000" dirty="0" smtClean="0"/>
          </a:p>
          <a:p>
            <a:r>
              <a:rPr lang="en-US" sz="3600" dirty="0" smtClean="0"/>
              <a:t>Consist of </a:t>
            </a:r>
            <a:r>
              <a:rPr lang="en-US" sz="3600" dirty="0" smtClean="0"/>
              <a:t>checklists</a:t>
            </a:r>
          </a:p>
          <a:p>
            <a:endParaRPr lang="en-US" sz="1000" dirty="0"/>
          </a:p>
          <a:p>
            <a:r>
              <a:rPr lang="en-US" sz="3600" dirty="0" smtClean="0"/>
              <a:t>Signify the end of learning or </a:t>
            </a:r>
            <a:r>
              <a:rPr lang="en-US" sz="3600" dirty="0" smtClean="0"/>
              <a:t>growth</a:t>
            </a:r>
            <a:endParaRPr lang="en-US" sz="3600" dirty="0" smtClean="0"/>
          </a:p>
        </p:txBody>
      </p:sp>
    </p:spTree>
    <p:extLst>
      <p:ext uri="{BB962C8B-B14F-4D97-AF65-F5344CB8AC3E}">
        <p14:creationId xmlns:p14="http://schemas.microsoft.com/office/powerpoint/2010/main" val="30789870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95986" y="0"/>
            <a:ext cx="4237702" cy="1143000"/>
          </a:xfrm>
        </p:spPr>
        <p:txBody>
          <a:bodyPr>
            <a:normAutofit/>
          </a:bodyPr>
          <a:lstStyle/>
          <a:p>
            <a:r>
              <a:rPr lang="en-US" dirty="0" smtClean="0"/>
              <a:t>Building Rubrics</a:t>
            </a:r>
            <a:endParaRPr lang="en-US" dirty="0"/>
          </a:p>
        </p:txBody>
      </p:sp>
      <p:sp>
        <p:nvSpPr>
          <p:cNvPr id="5" name="Content Placeholder 4"/>
          <p:cNvSpPr>
            <a:spLocks noGrp="1"/>
          </p:cNvSpPr>
          <p:nvPr>
            <p:ph idx="1"/>
          </p:nvPr>
        </p:nvSpPr>
        <p:spPr>
          <a:xfrm>
            <a:off x="799882" y="1243676"/>
            <a:ext cx="7820243" cy="5410200"/>
          </a:xfrm>
        </p:spPr>
        <p:txBody>
          <a:bodyPr>
            <a:normAutofit fontScale="85000" lnSpcReduction="10000"/>
          </a:bodyPr>
          <a:lstStyle/>
          <a:p>
            <a:pPr marL="596646" indent="-514350">
              <a:buFont typeface="+mj-lt"/>
              <a:buAutoNum type="arabicPeriod"/>
            </a:pPr>
            <a:r>
              <a:rPr lang="en-US" dirty="0" smtClean="0"/>
              <a:t>Select the task and associated standard(s).</a:t>
            </a:r>
          </a:p>
          <a:p>
            <a:pPr marL="596646" indent="-514350">
              <a:buFont typeface="+mj-lt"/>
              <a:buAutoNum type="arabicPeriod"/>
            </a:pPr>
            <a:r>
              <a:rPr lang="en-US" dirty="0" smtClean="0"/>
              <a:t>Identify the criteria for the task. </a:t>
            </a:r>
          </a:p>
          <a:p>
            <a:pPr lvl="1"/>
            <a:r>
              <a:rPr lang="en-US" dirty="0" smtClean="0"/>
              <a:t>What will the students do for this task? </a:t>
            </a:r>
          </a:p>
          <a:p>
            <a:pPr lvl="1"/>
            <a:r>
              <a:rPr lang="en-US" dirty="0" smtClean="0"/>
              <a:t>What will they demonstrate? </a:t>
            </a:r>
          </a:p>
          <a:p>
            <a:pPr lvl="1"/>
            <a:r>
              <a:rPr lang="en-US" dirty="0" smtClean="0"/>
              <a:t>On what will the students be evaluated?</a:t>
            </a:r>
          </a:p>
          <a:p>
            <a:pPr marL="596646" indent="-514350">
              <a:buFont typeface="+mj-lt"/>
              <a:buAutoNum type="arabicPeriod"/>
            </a:pPr>
            <a:r>
              <a:rPr lang="en-US" dirty="0" smtClean="0"/>
              <a:t>Decide on the number of performance levels.</a:t>
            </a:r>
          </a:p>
          <a:p>
            <a:pPr marL="596646" indent="-514350">
              <a:buFont typeface="+mj-lt"/>
              <a:buAutoNum type="arabicPeriod"/>
            </a:pPr>
            <a:r>
              <a:rPr lang="en-US" dirty="0" smtClean="0"/>
              <a:t>Develop descriptions for each performance level.</a:t>
            </a:r>
          </a:p>
          <a:p>
            <a:pPr marL="596646" indent="-514350">
              <a:buFont typeface="+mj-lt"/>
              <a:buAutoNum type="arabicPeriod"/>
            </a:pPr>
            <a:endParaRPr lang="en-US" dirty="0"/>
          </a:p>
        </p:txBody>
      </p:sp>
    </p:spTree>
    <p:extLst>
      <p:ext uri="{BB962C8B-B14F-4D97-AF65-F5344CB8AC3E}">
        <p14:creationId xmlns:p14="http://schemas.microsoft.com/office/powerpoint/2010/main" val="13014028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Select the Task &amp; Standard</a:t>
            </a:r>
            <a:endParaRPr lang="en-US" dirty="0"/>
          </a:p>
        </p:txBody>
      </p:sp>
      <p:sp>
        <p:nvSpPr>
          <p:cNvPr id="3" name="Content Placeholder 2"/>
          <p:cNvSpPr>
            <a:spLocks noGrp="1"/>
          </p:cNvSpPr>
          <p:nvPr>
            <p:ph idx="1"/>
          </p:nvPr>
        </p:nvSpPr>
        <p:spPr/>
        <p:txBody>
          <a:bodyPr>
            <a:normAutofit fontScale="70000" lnSpcReduction="20000"/>
          </a:bodyPr>
          <a:lstStyle/>
          <a:p>
            <a:pPr marL="0" indent="0" algn="ctr">
              <a:buNone/>
            </a:pPr>
            <a:r>
              <a:rPr lang="en-US" dirty="0" smtClean="0"/>
              <a:t>8</a:t>
            </a:r>
            <a:r>
              <a:rPr lang="en-US" baseline="30000" dirty="0" smtClean="0"/>
              <a:t>th</a:t>
            </a:r>
            <a:r>
              <a:rPr lang="en-US" dirty="0" smtClean="0"/>
              <a:t> Grade social studies</a:t>
            </a:r>
          </a:p>
          <a:p>
            <a:pPr marL="0" indent="0" algn="ctr">
              <a:buNone/>
            </a:pPr>
            <a:endParaRPr lang="en-US" dirty="0" smtClean="0"/>
          </a:p>
          <a:p>
            <a:pPr marL="0" indent="0">
              <a:buNone/>
            </a:pPr>
            <a:r>
              <a:rPr lang="en-US" dirty="0" smtClean="0"/>
              <a:t>K-12.C.4 – Students will understand the fundamental principles of America’s democratic republic and the United States Constitution and the inherent conflicts that may arise</a:t>
            </a:r>
          </a:p>
          <a:p>
            <a:pPr marL="400050" lvl="1" indent="0">
              <a:buNone/>
            </a:pPr>
            <a:r>
              <a:rPr lang="en-US" dirty="0" smtClean="0"/>
              <a:t>8.C.4.1 – Describe the election process and the electoral college</a:t>
            </a:r>
          </a:p>
          <a:p>
            <a:pPr marL="400050" lvl="1" indent="0">
              <a:buNone/>
            </a:pPr>
            <a:r>
              <a:rPr lang="en-US" dirty="0" smtClean="0"/>
              <a:t>8.C.4.2 – Apply the rights and responsibilities of US citizens to students’ lives</a:t>
            </a:r>
          </a:p>
          <a:p>
            <a:pPr marL="400050" lvl="1" indent="0">
              <a:buNone/>
            </a:pPr>
            <a:r>
              <a:rPr lang="en-US" dirty="0" smtClean="0"/>
              <a:t>8.C.4.3 – Compare and contrast methods of civic involvement</a:t>
            </a:r>
            <a:endParaRPr lang="en-US" dirty="0"/>
          </a:p>
        </p:txBody>
      </p:sp>
    </p:spTree>
    <p:extLst>
      <p:ext uri="{BB962C8B-B14F-4D97-AF65-F5344CB8AC3E}">
        <p14:creationId xmlns:p14="http://schemas.microsoft.com/office/powerpoint/2010/main" val="3641607801"/>
      </p:ext>
    </p:extLst>
  </p:cSld>
  <p:clrMapOvr>
    <a:overrideClrMapping bg1="lt1" tx1="dk1" bg2="lt2" tx2="dk2" accent1="accent1" accent2="accent2" accent3="accent3" accent4="accent4" accent5="accent5" accent6="accent6" hlink="hlink" folHlink="folHlink"/>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2: Identify the Criteria for the Task</a:t>
            </a:r>
            <a:endParaRPr lang="en-US" dirty="0"/>
          </a:p>
        </p:txBody>
      </p:sp>
      <p:sp>
        <p:nvSpPr>
          <p:cNvPr id="3" name="Content Placeholder 2"/>
          <p:cNvSpPr>
            <a:spLocks noGrp="1"/>
          </p:cNvSpPr>
          <p:nvPr>
            <p:ph idx="1"/>
          </p:nvPr>
        </p:nvSpPr>
        <p:spPr/>
        <p:txBody>
          <a:bodyPr>
            <a:normAutofit fontScale="70000" lnSpcReduction="20000"/>
          </a:bodyPr>
          <a:lstStyle/>
          <a:p>
            <a:pPr marL="0" indent="0" algn="ctr">
              <a:buNone/>
            </a:pPr>
            <a:r>
              <a:rPr lang="en-US" dirty="0" smtClean="0"/>
              <a:t>8</a:t>
            </a:r>
            <a:r>
              <a:rPr lang="en-US" baseline="30000" dirty="0" smtClean="0"/>
              <a:t>th</a:t>
            </a:r>
            <a:r>
              <a:rPr lang="en-US" dirty="0" smtClean="0"/>
              <a:t> Grade social studies</a:t>
            </a:r>
          </a:p>
          <a:p>
            <a:pPr marL="0" indent="0" algn="ctr">
              <a:buNone/>
            </a:pPr>
            <a:endParaRPr lang="en-US" dirty="0" smtClean="0"/>
          </a:p>
          <a:p>
            <a:pPr marL="0" indent="0">
              <a:buNone/>
            </a:pPr>
            <a:r>
              <a:rPr lang="en-US" dirty="0" smtClean="0"/>
              <a:t>K-12.C.4 – Students will understand the fundamental principles of America’s democratic republic and the United States Constitution and the inherent conflicts that may arise</a:t>
            </a:r>
          </a:p>
          <a:p>
            <a:pPr marL="400050" lvl="1" indent="0">
              <a:buNone/>
            </a:pPr>
            <a:r>
              <a:rPr lang="en-US" dirty="0" smtClean="0"/>
              <a:t>8.C.4.1 – Describe the election process and the electoral college</a:t>
            </a:r>
          </a:p>
          <a:p>
            <a:pPr marL="400050" lvl="1" indent="0">
              <a:buNone/>
            </a:pPr>
            <a:r>
              <a:rPr lang="en-US" dirty="0" smtClean="0"/>
              <a:t>8.C.4.2 – Apply the rights and responsibilities of US citizens to students’ lives</a:t>
            </a:r>
          </a:p>
          <a:p>
            <a:pPr marL="400050" lvl="1" indent="0">
              <a:buNone/>
            </a:pPr>
            <a:r>
              <a:rPr lang="en-US" dirty="0" smtClean="0"/>
              <a:t>8.C.4.3 – Compare and contrast methods of civic involvement</a:t>
            </a:r>
            <a:endParaRPr lang="en-US" dirty="0"/>
          </a:p>
        </p:txBody>
      </p:sp>
    </p:spTree>
    <p:extLst>
      <p:ext uri="{BB962C8B-B14F-4D97-AF65-F5344CB8AC3E}">
        <p14:creationId xmlns:p14="http://schemas.microsoft.com/office/powerpoint/2010/main" val="2915240953"/>
      </p:ext>
    </p:extLst>
  </p:cSld>
  <p:clrMapOvr>
    <a:overrideClrMapping bg1="lt1" tx1="dk1" bg2="lt2" tx2="dk2" accent1="accent1" accent2="accent2" accent3="accent3" accent4="accent4" accent5="accent5" accent6="accent6" hlink="hlink" folHlink="folHlink"/>
  </p:clrMapOvr>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90703386"/>
              </p:ext>
            </p:extLst>
          </p:nvPr>
        </p:nvGraphicFramePr>
        <p:xfrm>
          <a:off x="0" y="1457058"/>
          <a:ext cx="9144000" cy="5291908"/>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863606">
                <a:tc>
                  <a:txBody>
                    <a:bodyPr/>
                    <a:lstStyle/>
                    <a:p>
                      <a:endParaRPr lang="en-US" dirty="0"/>
                    </a:p>
                  </a:txBody>
                  <a:tcPr/>
                </a:tc>
                <a:tc>
                  <a:txBody>
                    <a:bodyPr/>
                    <a:lstStyle/>
                    <a:p>
                      <a:pPr algn="ctr"/>
                      <a:r>
                        <a:rPr lang="en-US" sz="3200" dirty="0" smtClean="0"/>
                        <a:t>0</a:t>
                      </a:r>
                      <a:endParaRPr lang="en-US" sz="3200" dirty="0"/>
                    </a:p>
                  </a:txBody>
                  <a:tcPr/>
                </a:tc>
                <a:tc>
                  <a:txBody>
                    <a:bodyPr/>
                    <a:lstStyle/>
                    <a:p>
                      <a:pPr algn="ctr"/>
                      <a:r>
                        <a:rPr lang="en-US" sz="3200" dirty="0" smtClean="0"/>
                        <a:t>1</a:t>
                      </a:r>
                      <a:endParaRPr lang="en-US" sz="3200" dirty="0"/>
                    </a:p>
                  </a:txBody>
                  <a:tcPr/>
                </a:tc>
                <a:tc>
                  <a:txBody>
                    <a:bodyPr/>
                    <a:lstStyle/>
                    <a:p>
                      <a:pPr algn="ctr"/>
                      <a:r>
                        <a:rPr lang="en-US" sz="3200" dirty="0" smtClean="0"/>
                        <a:t>2</a:t>
                      </a:r>
                      <a:endParaRPr lang="en-US" sz="3200" dirty="0"/>
                    </a:p>
                  </a:txBody>
                  <a:tcPr/>
                </a:tc>
                <a:tc>
                  <a:txBody>
                    <a:bodyPr/>
                    <a:lstStyle/>
                    <a:p>
                      <a:pPr algn="ctr"/>
                      <a:r>
                        <a:rPr lang="en-US" sz="3200" dirty="0" smtClean="0"/>
                        <a:t>3</a:t>
                      </a:r>
                      <a:endParaRPr lang="en-US" sz="3200" dirty="0"/>
                    </a:p>
                  </a:txBody>
                  <a:tcPr/>
                </a:tc>
              </a:tr>
              <a:tr h="1648641">
                <a:tc>
                  <a:txBody>
                    <a:bodyPr/>
                    <a:lstStyle/>
                    <a:p>
                      <a:r>
                        <a:rPr lang="en-US" sz="1800" dirty="0" smtClean="0"/>
                        <a:t>Describe election process</a:t>
                      </a:r>
                      <a:r>
                        <a:rPr lang="en-US" sz="1800" baseline="0" dirty="0" smtClean="0"/>
                        <a:t> and the role of the electoral college.</a:t>
                      </a:r>
                      <a:endParaRPr lang="en-US" sz="1800"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r h="1528642">
                <a:tc>
                  <a:txBody>
                    <a:bodyPr/>
                    <a:lstStyle/>
                    <a:p>
                      <a:r>
                        <a:rPr lang="en-US" sz="1800" dirty="0" smtClean="0"/>
                        <a:t>Give</a:t>
                      </a:r>
                      <a:r>
                        <a:rPr lang="en-US" sz="1800" baseline="0" dirty="0" smtClean="0"/>
                        <a:t> examples of the rights and responsibilities you enjoy as a citizen.</a:t>
                      </a:r>
                      <a:endParaRPr lang="en-US" sz="18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251019">
                <a:tc>
                  <a:txBody>
                    <a:bodyPr/>
                    <a:lstStyle/>
                    <a:p>
                      <a:r>
                        <a:rPr lang="en-US" sz="1800" dirty="0" smtClean="0"/>
                        <a:t>Compare and contrast</a:t>
                      </a:r>
                      <a:r>
                        <a:rPr lang="en-US" sz="1800" baseline="0" dirty="0" smtClean="0"/>
                        <a:t> examples of civic involvement.</a:t>
                      </a:r>
                      <a:endParaRPr lang="en-US" sz="1800"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TextBox 1"/>
          <p:cNvSpPr txBox="1"/>
          <p:nvPr/>
        </p:nvSpPr>
        <p:spPr>
          <a:xfrm>
            <a:off x="3890075" y="87572"/>
            <a:ext cx="4999392" cy="91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fontAlgn="base">
              <a:lnSpc>
                <a:spcPts val="3000"/>
              </a:lnSpc>
              <a:spcBef>
                <a:spcPct val="0"/>
              </a:spcBef>
              <a:spcAft>
                <a:spcPct val="0"/>
              </a:spcAft>
              <a:defRPr sz="3600" b="1">
                <a:solidFill>
                  <a:srgbClr val="FFFFFF"/>
                </a:solidFill>
                <a:latin typeface="+mj-lt"/>
                <a:ea typeface="ＭＳ Ｐゴシック" charset="0"/>
                <a:cs typeface="ＭＳ Ｐゴシック" charset="0"/>
              </a:defRPr>
            </a:lvl1pPr>
            <a:lvl2pPr algn="ctr"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fontAlgn="base">
              <a:spcBef>
                <a:spcPct val="0"/>
              </a:spcBef>
              <a:spcAft>
                <a:spcPct val="0"/>
              </a:spcAft>
              <a:defRPr sz="3200" b="1">
                <a:solidFill>
                  <a:srgbClr val="FFFFFF"/>
                </a:solidFill>
                <a:latin typeface="Calibri" charset="0"/>
                <a:ea typeface="ＭＳ Ｐゴシック" charset="0"/>
                <a:cs typeface="ＭＳ Ｐゴシック" charset="0"/>
              </a:defRPr>
            </a:lvl9pPr>
          </a:lstStyle>
          <a:p>
            <a:r>
              <a:rPr lang="en-US" sz="3200" dirty="0"/>
              <a:t>Step 3: Decide on Number of Performance Levels </a:t>
            </a:r>
            <a:endParaRPr lang="en-US" sz="3200" dirty="0"/>
          </a:p>
        </p:txBody>
      </p:sp>
    </p:spTree>
    <p:extLst>
      <p:ext uri="{BB962C8B-B14F-4D97-AF65-F5344CB8AC3E}">
        <p14:creationId xmlns:p14="http://schemas.microsoft.com/office/powerpoint/2010/main" val="40163717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49215134"/>
              </p:ext>
            </p:extLst>
          </p:nvPr>
        </p:nvGraphicFramePr>
        <p:xfrm>
          <a:off x="0" y="1447795"/>
          <a:ext cx="9053500" cy="4059111"/>
        </p:xfrm>
        <a:graphic>
          <a:graphicData uri="http://schemas.openxmlformats.org/drawingml/2006/table">
            <a:tbl>
              <a:tblPr firstRow="1" bandRow="1">
                <a:tableStyleId>{5C22544A-7EE6-4342-B048-85BDC9FD1C3A}</a:tableStyleId>
              </a:tblPr>
              <a:tblGrid>
                <a:gridCol w="1810700"/>
                <a:gridCol w="1810700"/>
                <a:gridCol w="1810700"/>
                <a:gridCol w="1810700"/>
                <a:gridCol w="1810700"/>
              </a:tblGrid>
              <a:tr h="675831">
                <a:tc>
                  <a:txBody>
                    <a:bodyPr/>
                    <a:lstStyle/>
                    <a:p>
                      <a:endParaRPr lang="en-US" dirty="0"/>
                    </a:p>
                  </a:txBody>
                  <a:tcPr/>
                </a:tc>
                <a:tc>
                  <a:txBody>
                    <a:bodyPr/>
                    <a:lstStyle/>
                    <a:p>
                      <a:pPr algn="ctr"/>
                      <a:r>
                        <a:rPr lang="en-US" sz="2800" dirty="0" smtClean="0"/>
                        <a:t>0</a:t>
                      </a:r>
                      <a:endParaRPr lang="en-US" sz="2800" dirty="0"/>
                    </a:p>
                  </a:txBody>
                  <a:tcPr/>
                </a:tc>
                <a:tc>
                  <a:txBody>
                    <a:bodyPr/>
                    <a:lstStyle/>
                    <a:p>
                      <a:pPr algn="ctr"/>
                      <a:r>
                        <a:rPr lang="en-US" sz="2800" dirty="0" smtClean="0"/>
                        <a:t>1</a:t>
                      </a:r>
                      <a:endParaRPr lang="en-US" sz="2800" dirty="0"/>
                    </a:p>
                  </a:txBody>
                  <a:tcPr/>
                </a:tc>
                <a:tc>
                  <a:txBody>
                    <a:bodyPr/>
                    <a:lstStyle/>
                    <a:p>
                      <a:pPr algn="ctr"/>
                      <a:r>
                        <a:rPr lang="en-US" sz="2800" dirty="0" smtClean="0"/>
                        <a:t>2</a:t>
                      </a:r>
                      <a:endParaRPr lang="en-US" sz="2800" dirty="0"/>
                    </a:p>
                  </a:txBody>
                  <a:tcPr/>
                </a:tc>
                <a:tc>
                  <a:txBody>
                    <a:bodyPr/>
                    <a:lstStyle/>
                    <a:p>
                      <a:pPr algn="ctr"/>
                      <a:r>
                        <a:rPr lang="en-US" sz="2800" dirty="0" smtClean="0"/>
                        <a:t>3</a:t>
                      </a:r>
                      <a:endParaRPr lang="en-US" sz="2800" dirty="0"/>
                    </a:p>
                  </a:txBody>
                  <a:tcPr/>
                </a:tc>
              </a:tr>
              <a:tr h="32882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F0000"/>
                          </a:solidFill>
                        </a:rPr>
                        <a:t>Compare and contrast</a:t>
                      </a:r>
                      <a:r>
                        <a:rPr lang="en-US" sz="2400" baseline="0" dirty="0" smtClean="0">
                          <a:solidFill>
                            <a:srgbClr val="FF0000"/>
                          </a:solidFill>
                        </a:rPr>
                        <a:t> </a:t>
                      </a:r>
                      <a:r>
                        <a:rPr lang="en-US" sz="2400" baseline="0" dirty="0" smtClean="0"/>
                        <a:t>examples of civic involvement.</a:t>
                      </a:r>
                      <a:endParaRPr lang="en-US" sz="2400" dirty="0" smtClean="0"/>
                    </a:p>
                    <a:p>
                      <a:endParaRPr lang="en-US" dirty="0"/>
                    </a:p>
                  </a:txBody>
                  <a:tcPr/>
                </a:tc>
                <a:tc>
                  <a:txBody>
                    <a:bodyPr/>
                    <a:lstStyle/>
                    <a:p>
                      <a:r>
                        <a:rPr lang="en-US" dirty="0" smtClean="0"/>
                        <a:t>No response</a:t>
                      </a:r>
                      <a:endParaRPr lang="en-US" dirty="0"/>
                    </a:p>
                  </a:txBody>
                  <a:tcPr/>
                </a:tc>
                <a:tc>
                  <a:txBody>
                    <a:bodyPr/>
                    <a:lstStyle/>
                    <a:p>
                      <a:r>
                        <a:rPr lang="en-US" dirty="0" smtClean="0"/>
                        <a:t>Gives an</a:t>
                      </a:r>
                      <a:r>
                        <a:rPr lang="en-US" baseline="0" dirty="0" smtClean="0"/>
                        <a:t> </a:t>
                      </a:r>
                      <a:r>
                        <a:rPr lang="en-US" dirty="0" smtClean="0"/>
                        <a:t>example</a:t>
                      </a:r>
                      <a:r>
                        <a:rPr lang="en-US" baseline="0" dirty="0" smtClean="0"/>
                        <a:t> of civic involvement for a </a:t>
                      </a:r>
                      <a:r>
                        <a:rPr lang="en-US" dirty="0" smtClean="0"/>
                        <a:t>person under 18 or</a:t>
                      </a:r>
                      <a:r>
                        <a:rPr lang="en-US" baseline="0" dirty="0" smtClean="0"/>
                        <a:t> a person over 18.</a:t>
                      </a:r>
                      <a:endParaRPr lang="en-US" dirty="0"/>
                    </a:p>
                  </a:txBody>
                  <a:tcPr/>
                </a:tc>
                <a:tc>
                  <a:txBody>
                    <a:bodyPr/>
                    <a:lstStyle/>
                    <a:p>
                      <a:r>
                        <a:rPr lang="en-US" dirty="0" smtClean="0"/>
                        <a:t>Gives 2 examples-</a:t>
                      </a:r>
                      <a:r>
                        <a:rPr lang="en-US" baseline="0" dirty="0" smtClean="0"/>
                        <a:t> </a:t>
                      </a:r>
                      <a:r>
                        <a:rPr lang="en-US" dirty="0" smtClean="0"/>
                        <a:t>one for a person under 18 and one for</a:t>
                      </a:r>
                      <a:r>
                        <a:rPr lang="en-US" baseline="0" dirty="0" smtClean="0"/>
                        <a:t> a person over 18. Writes 3 complete sentences explaining how the examples are alike OR different</a:t>
                      </a:r>
                      <a:endParaRPr lang="en-US" dirty="0"/>
                    </a:p>
                  </a:txBody>
                  <a:tcPr/>
                </a:tc>
                <a:tc>
                  <a:txBody>
                    <a:bodyPr/>
                    <a:lstStyle/>
                    <a:p>
                      <a:r>
                        <a:rPr lang="en-US" dirty="0" smtClean="0"/>
                        <a:t>Gives 3 examples (at</a:t>
                      </a:r>
                      <a:r>
                        <a:rPr lang="en-US" baseline="0" dirty="0" smtClean="0"/>
                        <a:t> least  </a:t>
                      </a:r>
                      <a:r>
                        <a:rPr lang="en-US" dirty="0" smtClean="0"/>
                        <a:t>one for a person under 18 and one for</a:t>
                      </a:r>
                      <a:r>
                        <a:rPr lang="en-US" baseline="0" dirty="0" smtClean="0"/>
                        <a:t> a person over 18) . Writes 3 complete sentences explaining how the examples are alike and different. </a:t>
                      </a:r>
                      <a:endParaRPr lang="en-US" dirty="0"/>
                    </a:p>
                  </a:txBody>
                  <a:tcPr/>
                </a:tc>
              </a:tr>
            </a:tbl>
          </a:graphicData>
        </a:graphic>
      </p:graphicFrame>
      <p:sp>
        <p:nvSpPr>
          <p:cNvPr id="2" name="TextBox 1"/>
          <p:cNvSpPr txBox="1"/>
          <p:nvPr/>
        </p:nvSpPr>
        <p:spPr>
          <a:xfrm>
            <a:off x="3704095" y="139485"/>
            <a:ext cx="5349405" cy="705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fontAlgn="base">
              <a:lnSpc>
                <a:spcPts val="3000"/>
              </a:lnSpc>
              <a:spcBef>
                <a:spcPct val="0"/>
              </a:spcBef>
              <a:spcAft>
                <a:spcPct val="0"/>
              </a:spcAft>
              <a:defRPr sz="3600" b="1">
                <a:solidFill>
                  <a:srgbClr val="FFFFFF"/>
                </a:solidFill>
                <a:latin typeface="+mj-lt"/>
                <a:ea typeface="ＭＳ Ｐゴシック" charset="0"/>
                <a:cs typeface="ＭＳ Ｐゴシック" charset="0"/>
              </a:defRPr>
            </a:lvl1pPr>
            <a:lvl2pPr algn="ctr"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fontAlgn="base">
              <a:spcBef>
                <a:spcPct val="0"/>
              </a:spcBef>
              <a:spcAft>
                <a:spcPct val="0"/>
              </a:spcAft>
              <a:defRPr sz="3200" b="1">
                <a:solidFill>
                  <a:srgbClr val="FFFFFF"/>
                </a:solidFill>
                <a:latin typeface="Calibri" charset="0"/>
                <a:ea typeface="ＭＳ Ｐゴシック" charset="0"/>
                <a:cs typeface="ＭＳ Ｐゴシック" charset="0"/>
              </a:defRPr>
            </a:lvl9pPr>
          </a:lstStyle>
          <a:p>
            <a:r>
              <a:rPr lang="en-US" sz="3200" dirty="0"/>
              <a:t>Step 4: Develop Descriptions for Each Performance Level  </a:t>
            </a:r>
            <a:endParaRPr lang="en-US" sz="3200" dirty="0"/>
          </a:p>
        </p:txBody>
      </p:sp>
    </p:spTree>
    <p:extLst>
      <p:ext uri="{BB962C8B-B14F-4D97-AF65-F5344CB8AC3E}">
        <p14:creationId xmlns:p14="http://schemas.microsoft.com/office/powerpoint/2010/main" val="34744972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91574884"/>
              </p:ext>
            </p:extLst>
          </p:nvPr>
        </p:nvGraphicFramePr>
        <p:xfrm>
          <a:off x="0" y="1447795"/>
          <a:ext cx="9053500" cy="3964048"/>
        </p:xfrm>
        <a:graphic>
          <a:graphicData uri="http://schemas.openxmlformats.org/drawingml/2006/table">
            <a:tbl>
              <a:tblPr firstRow="1" bandRow="1">
                <a:tableStyleId>{5C22544A-7EE6-4342-B048-85BDC9FD1C3A}</a:tableStyleId>
              </a:tblPr>
              <a:tblGrid>
                <a:gridCol w="1810700"/>
                <a:gridCol w="1810700"/>
                <a:gridCol w="1810700"/>
                <a:gridCol w="1810700"/>
                <a:gridCol w="1810700"/>
              </a:tblGrid>
              <a:tr h="675831">
                <a:tc>
                  <a:txBody>
                    <a:bodyPr/>
                    <a:lstStyle/>
                    <a:p>
                      <a:endParaRPr lang="en-US" dirty="0"/>
                    </a:p>
                  </a:txBody>
                  <a:tcPr/>
                </a:tc>
                <a:tc>
                  <a:txBody>
                    <a:bodyPr/>
                    <a:lstStyle/>
                    <a:p>
                      <a:pPr algn="ctr"/>
                      <a:r>
                        <a:rPr lang="en-US" sz="2800" dirty="0" smtClean="0"/>
                        <a:t>0</a:t>
                      </a:r>
                      <a:endParaRPr lang="en-US" sz="2800" dirty="0"/>
                    </a:p>
                  </a:txBody>
                  <a:tcPr/>
                </a:tc>
                <a:tc>
                  <a:txBody>
                    <a:bodyPr/>
                    <a:lstStyle/>
                    <a:p>
                      <a:pPr algn="ctr"/>
                      <a:r>
                        <a:rPr lang="en-US" sz="2800" dirty="0" smtClean="0"/>
                        <a:t>1</a:t>
                      </a:r>
                      <a:endParaRPr lang="en-US" sz="2800" dirty="0"/>
                    </a:p>
                  </a:txBody>
                  <a:tcPr/>
                </a:tc>
                <a:tc>
                  <a:txBody>
                    <a:bodyPr/>
                    <a:lstStyle/>
                    <a:p>
                      <a:pPr algn="ctr"/>
                      <a:r>
                        <a:rPr lang="en-US" sz="2800" dirty="0" smtClean="0"/>
                        <a:t>2</a:t>
                      </a:r>
                      <a:endParaRPr lang="en-US" sz="2800" dirty="0"/>
                    </a:p>
                  </a:txBody>
                  <a:tcPr/>
                </a:tc>
                <a:tc>
                  <a:txBody>
                    <a:bodyPr/>
                    <a:lstStyle/>
                    <a:p>
                      <a:pPr algn="ctr"/>
                      <a:r>
                        <a:rPr lang="en-US" sz="2800" dirty="0" smtClean="0"/>
                        <a:t>3</a:t>
                      </a:r>
                      <a:endParaRPr lang="en-US" sz="2800" dirty="0"/>
                    </a:p>
                  </a:txBody>
                  <a:tcPr/>
                </a:tc>
              </a:tr>
              <a:tr h="32882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F0000"/>
                          </a:solidFill>
                        </a:rPr>
                        <a:t>Compare and contrast</a:t>
                      </a:r>
                      <a:r>
                        <a:rPr lang="en-US" sz="2400" baseline="0" dirty="0" smtClean="0">
                          <a:solidFill>
                            <a:srgbClr val="FF0000"/>
                          </a:solidFill>
                        </a:rPr>
                        <a:t> </a:t>
                      </a:r>
                      <a:r>
                        <a:rPr lang="en-US" sz="2400" baseline="0" dirty="0" smtClean="0"/>
                        <a:t>examples of civic involvement.</a:t>
                      </a:r>
                      <a:endParaRPr lang="en-US" sz="2400" dirty="0" smtClean="0"/>
                    </a:p>
                    <a:p>
                      <a:endParaRPr lang="en-US" dirty="0"/>
                    </a:p>
                  </a:txBody>
                  <a:tcPr/>
                </a:tc>
                <a:tc>
                  <a:txBody>
                    <a:bodyPr/>
                    <a:lstStyle/>
                    <a:p>
                      <a:r>
                        <a:rPr lang="en-US" dirty="0" smtClean="0"/>
                        <a:t>No response</a:t>
                      </a:r>
                      <a:endParaRPr lang="en-US" dirty="0"/>
                    </a:p>
                  </a:txBody>
                  <a:tcPr/>
                </a:tc>
                <a:tc>
                  <a:txBody>
                    <a:bodyPr/>
                    <a:lstStyle/>
                    <a:p>
                      <a:r>
                        <a:rPr lang="en-US" dirty="0" smtClean="0"/>
                        <a:t>Gives an</a:t>
                      </a:r>
                      <a:r>
                        <a:rPr lang="en-US" baseline="0" dirty="0" smtClean="0"/>
                        <a:t> </a:t>
                      </a:r>
                      <a:r>
                        <a:rPr lang="en-US" dirty="0" smtClean="0"/>
                        <a:t>example</a:t>
                      </a:r>
                      <a:r>
                        <a:rPr lang="en-US" baseline="0" dirty="0" smtClean="0"/>
                        <a:t> of civic involvement for a </a:t>
                      </a:r>
                      <a:r>
                        <a:rPr lang="en-US" dirty="0" smtClean="0"/>
                        <a:t>person under 18 or</a:t>
                      </a:r>
                      <a:r>
                        <a:rPr lang="en-US" baseline="0" dirty="0" smtClean="0"/>
                        <a:t> </a:t>
                      </a:r>
                      <a:r>
                        <a:rPr lang="en-US" baseline="0" dirty="0" smtClean="0"/>
                        <a:t>a </a:t>
                      </a:r>
                      <a:r>
                        <a:rPr lang="en-US" baseline="0" dirty="0" smtClean="0"/>
                        <a:t>person over 18.</a:t>
                      </a:r>
                      <a:endParaRPr lang="en-US" dirty="0"/>
                    </a:p>
                  </a:txBody>
                  <a:tcPr/>
                </a:tc>
                <a:tc>
                  <a:txBody>
                    <a:bodyPr/>
                    <a:lstStyle/>
                    <a:p>
                      <a:r>
                        <a:rPr lang="en-US" dirty="0" smtClean="0"/>
                        <a:t>Gives 2 examples-</a:t>
                      </a:r>
                      <a:r>
                        <a:rPr lang="en-US" baseline="0" dirty="0" smtClean="0"/>
                        <a:t> </a:t>
                      </a:r>
                      <a:r>
                        <a:rPr lang="en-US" dirty="0" smtClean="0"/>
                        <a:t>one for a person under 18 and one for</a:t>
                      </a:r>
                      <a:r>
                        <a:rPr lang="en-US" baseline="0" dirty="0" smtClean="0"/>
                        <a:t> a person over 18. Write 3 complete sentences explaining how the examples are alike OR different</a:t>
                      </a:r>
                      <a:endParaRPr lang="en-US" dirty="0"/>
                    </a:p>
                  </a:txBody>
                  <a:tcPr/>
                </a:tc>
                <a:tc>
                  <a:txBody>
                    <a:bodyPr/>
                    <a:lstStyle/>
                    <a:p>
                      <a:r>
                        <a:rPr lang="en-US" dirty="0" smtClean="0"/>
                        <a:t>Gives 3 examples (at</a:t>
                      </a:r>
                      <a:r>
                        <a:rPr lang="en-US" baseline="0" dirty="0" smtClean="0"/>
                        <a:t> least  </a:t>
                      </a:r>
                      <a:r>
                        <a:rPr lang="en-US" dirty="0" smtClean="0"/>
                        <a:t>one for a person under 18 and one for</a:t>
                      </a:r>
                      <a:r>
                        <a:rPr lang="en-US" baseline="0" dirty="0" smtClean="0"/>
                        <a:t> a person over 18) . Write 3 complete sentences explaining how the examples are alike and different. </a:t>
                      </a:r>
                      <a:endParaRPr lang="en-US" dirty="0"/>
                    </a:p>
                  </a:txBody>
                  <a:tcPr/>
                </a:tc>
              </a:tr>
            </a:tbl>
          </a:graphicData>
        </a:graphic>
      </p:graphicFrame>
      <p:sp>
        <p:nvSpPr>
          <p:cNvPr id="5" name="TextBox 4"/>
          <p:cNvSpPr txBox="1"/>
          <p:nvPr/>
        </p:nvSpPr>
        <p:spPr>
          <a:xfrm>
            <a:off x="3704095" y="139485"/>
            <a:ext cx="5349405" cy="705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fontAlgn="base">
              <a:lnSpc>
                <a:spcPts val="3000"/>
              </a:lnSpc>
              <a:spcBef>
                <a:spcPct val="0"/>
              </a:spcBef>
              <a:spcAft>
                <a:spcPct val="0"/>
              </a:spcAft>
              <a:defRPr sz="3600" b="1">
                <a:solidFill>
                  <a:srgbClr val="FFFFFF"/>
                </a:solidFill>
                <a:latin typeface="+mj-lt"/>
                <a:ea typeface="ＭＳ Ｐゴシック" charset="0"/>
                <a:cs typeface="ＭＳ Ｐゴシック" charset="0"/>
              </a:defRPr>
            </a:lvl1pPr>
            <a:lvl2pPr algn="ctr"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fontAlgn="base">
              <a:spcBef>
                <a:spcPct val="0"/>
              </a:spcBef>
              <a:spcAft>
                <a:spcPct val="0"/>
              </a:spcAft>
              <a:defRPr sz="3200" b="1">
                <a:solidFill>
                  <a:srgbClr val="FFFFFF"/>
                </a:solidFill>
                <a:latin typeface="Calibri" charset="0"/>
                <a:ea typeface="ＭＳ Ｐゴシック" charset="0"/>
                <a:cs typeface="ＭＳ Ｐゴシック" charset="0"/>
              </a:defRPr>
            </a:lvl9pPr>
          </a:lstStyle>
          <a:p>
            <a:r>
              <a:rPr lang="en-US" sz="3200" dirty="0"/>
              <a:t>Step 4: Develop Descriptions for Each Performance Level  </a:t>
            </a:r>
            <a:endParaRPr lang="en-US" sz="3200" dirty="0"/>
          </a:p>
        </p:txBody>
      </p:sp>
    </p:spTree>
    <p:extLst>
      <p:ext uri="{BB962C8B-B14F-4D97-AF65-F5344CB8AC3E}">
        <p14:creationId xmlns:p14="http://schemas.microsoft.com/office/powerpoint/2010/main" val="7562852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70522" y="228600"/>
            <a:ext cx="4544878" cy="639762"/>
          </a:xfrm>
        </p:spPr>
        <p:txBody>
          <a:bodyPr>
            <a:noAutofit/>
          </a:bodyPr>
          <a:lstStyle/>
          <a:p>
            <a:r>
              <a:rPr lang="en-US" dirty="0" smtClean="0"/>
              <a:t>Building Rubrics</a:t>
            </a:r>
            <a:endParaRPr lang="en-US" dirty="0"/>
          </a:p>
        </p:txBody>
      </p:sp>
      <p:sp>
        <p:nvSpPr>
          <p:cNvPr id="3" name="Content Placeholder 2"/>
          <p:cNvSpPr>
            <a:spLocks noGrp="1"/>
          </p:cNvSpPr>
          <p:nvPr>
            <p:ph idx="1"/>
          </p:nvPr>
        </p:nvSpPr>
        <p:spPr>
          <a:xfrm>
            <a:off x="457200" y="1467173"/>
            <a:ext cx="8229600" cy="4344691"/>
          </a:xfrm>
        </p:spPr>
        <p:txBody>
          <a:bodyPr>
            <a:normAutofit fontScale="70000" lnSpcReduction="20000"/>
          </a:bodyPr>
          <a:lstStyle/>
          <a:p>
            <a:r>
              <a:rPr lang="en-US" dirty="0" smtClean="0"/>
              <a:t>Define and describe quality with common language</a:t>
            </a:r>
          </a:p>
          <a:p>
            <a:r>
              <a:rPr lang="en-US" dirty="0" smtClean="0"/>
              <a:t>Define distinguishable levels of success</a:t>
            </a:r>
          </a:p>
          <a:p>
            <a:r>
              <a:rPr lang="en-US" dirty="0" smtClean="0"/>
              <a:t>Focus on important content</a:t>
            </a:r>
          </a:p>
          <a:p>
            <a:r>
              <a:rPr lang="en-US" dirty="0" smtClean="0"/>
              <a:t>Align with standards</a:t>
            </a:r>
          </a:p>
          <a:p>
            <a:r>
              <a:rPr lang="en-US" dirty="0" smtClean="0"/>
              <a:t>Provide models</a:t>
            </a:r>
          </a:p>
          <a:p>
            <a:r>
              <a:rPr lang="en-US" dirty="0" smtClean="0"/>
              <a:t>Use no ‘fudge words’ such as adequate or sometimes</a:t>
            </a:r>
          </a:p>
          <a:p>
            <a:r>
              <a:rPr lang="en-US" dirty="0" smtClean="0"/>
              <a:t>Use positive language in all descriptors, such as ‘do use black ink,’ instead of ‘do not use red ink’</a:t>
            </a:r>
          </a:p>
          <a:p>
            <a:r>
              <a:rPr lang="en-US" dirty="0" smtClean="0"/>
              <a:t>Use non-value based adjectives</a:t>
            </a:r>
          </a:p>
          <a:p>
            <a:endParaRPr lang="en-US" dirty="0"/>
          </a:p>
        </p:txBody>
      </p:sp>
    </p:spTree>
    <p:extLst>
      <p:ext uri="{BB962C8B-B14F-4D97-AF65-F5344CB8AC3E}">
        <p14:creationId xmlns:p14="http://schemas.microsoft.com/office/powerpoint/2010/main" val="37492867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pic>
        <p:nvPicPr>
          <p:cNvPr id="4" name="Content Placeholder 3" descr="Screen Shot 2016-02-28 at 9.29.02 AM.png"/>
          <p:cNvPicPr>
            <a:picLocks noGrp="1" noChangeAspect="1"/>
          </p:cNvPicPr>
          <p:nvPr>
            <p:ph idx="1"/>
          </p:nvPr>
        </p:nvPicPr>
        <p:blipFill>
          <a:blip r:embed="rId5">
            <a:extLst>
              <a:ext uri="{28A0092B-C50C-407E-A947-70E740481C1C}">
                <a14:useLocalDpi xmlns:a14="http://schemas.microsoft.com/office/drawing/2010/main" val="0"/>
              </a:ext>
            </a:extLst>
          </a:blip>
          <a:srcRect l="-9504" r="-9504"/>
          <a:stretch>
            <a:fillRect/>
          </a:stretch>
        </p:blipFill>
        <p:spPr>
          <a:xfrm>
            <a:off x="92988" y="925292"/>
            <a:ext cx="8960370" cy="5932707"/>
          </a:xfrm>
        </p:spPr>
      </p:pic>
    </p:spTree>
    <p:extLst>
      <p:ext uri="{BB962C8B-B14F-4D97-AF65-F5344CB8AC3E}">
        <p14:creationId xmlns:p14="http://schemas.microsoft.com/office/powerpoint/2010/main" val="36928994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pic>
        <p:nvPicPr>
          <p:cNvPr id="3" name="Content Placeholder 2" descr="slo 8 scoring example a.png"/>
          <p:cNvPicPr>
            <a:picLocks noGrp="1" noChangeAspect="1"/>
          </p:cNvPicPr>
          <p:nvPr>
            <p:ph idx="1"/>
          </p:nvPr>
        </p:nvPicPr>
        <p:blipFill rotWithShape="1">
          <a:blip r:embed="rId5">
            <a:extLst>
              <a:ext uri="{28A0092B-C50C-407E-A947-70E740481C1C}">
                <a14:useLocalDpi xmlns:a14="http://schemas.microsoft.com/office/drawing/2010/main" val="0"/>
              </a:ext>
            </a:extLst>
          </a:blip>
          <a:srcRect t="11385" b="-16643"/>
          <a:stretch/>
        </p:blipFill>
        <p:spPr>
          <a:xfrm>
            <a:off x="171450" y="1596325"/>
            <a:ext cx="8972550" cy="5261675"/>
          </a:xfrm>
        </p:spPr>
      </p:pic>
      <p:sp>
        <p:nvSpPr>
          <p:cNvPr id="4" name="Title 1"/>
          <p:cNvSpPr>
            <a:spLocks noGrp="1"/>
          </p:cNvSpPr>
          <p:nvPr>
            <p:ph type="title"/>
          </p:nvPr>
        </p:nvSpPr>
        <p:spPr>
          <a:xfrm>
            <a:off x="3505200" y="122238"/>
            <a:ext cx="5486400" cy="639762"/>
          </a:xfrm>
        </p:spPr>
        <p:txBody>
          <a:bodyPr/>
          <a:lstStyle/>
          <a:p>
            <a:r>
              <a:rPr lang="en-US" dirty="0" smtClean="0"/>
              <a:t>Scoring Based on </a:t>
            </a:r>
            <a:br>
              <a:rPr lang="en-US" dirty="0" smtClean="0"/>
            </a:br>
            <a:r>
              <a:rPr lang="en-US" dirty="0" smtClean="0"/>
              <a:t>Goal Attainment</a:t>
            </a:r>
            <a:endParaRPr lang="en-US" dirty="0"/>
          </a:p>
        </p:txBody>
      </p:sp>
    </p:spTree>
    <p:extLst>
      <p:ext uri="{BB962C8B-B14F-4D97-AF65-F5344CB8AC3E}">
        <p14:creationId xmlns:p14="http://schemas.microsoft.com/office/powerpoint/2010/main" val="11329574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ts val="4500"/>
              </a:lnSpc>
            </a:pPr>
            <a:r>
              <a:rPr lang="en-US" sz="4400" dirty="0">
                <a:solidFill>
                  <a:schemeClr val="tx1"/>
                </a:solidFill>
              </a:rPr>
              <a:t>Module </a:t>
            </a:r>
            <a:r>
              <a:rPr lang="en-US" sz="4400" dirty="0">
                <a:solidFill>
                  <a:schemeClr val="tx1"/>
                </a:solidFill>
              </a:rPr>
              <a:t>8</a:t>
            </a:r>
            <a:r>
              <a:rPr lang="en-US" sz="4400" dirty="0">
                <a:solidFill>
                  <a:schemeClr val="tx1"/>
                </a:solidFill>
              </a:rPr>
              <a:t>:</a:t>
            </a:r>
            <a:br>
              <a:rPr lang="en-US" sz="4400" dirty="0">
                <a:solidFill>
                  <a:schemeClr val="tx1"/>
                </a:solidFill>
              </a:rPr>
            </a:br>
            <a:r>
              <a:rPr lang="en-US" sz="4400" u="sng" dirty="0">
                <a:solidFill>
                  <a:schemeClr val="tx1"/>
                </a:solidFill>
              </a:rPr>
              <a:t>SLOs &amp; Assessment Quality</a:t>
            </a:r>
            <a:endParaRPr lang="en-US" sz="4400" u="sng" dirty="0">
              <a:solidFill>
                <a:schemeClr val="tx1"/>
              </a:solidFill>
            </a:endParaRPr>
          </a:p>
        </p:txBody>
      </p:sp>
      <p:sp>
        <p:nvSpPr>
          <p:cNvPr id="3" name="Subtitle 2"/>
          <p:cNvSpPr>
            <a:spLocks noGrp="1"/>
          </p:cNvSpPr>
          <p:nvPr>
            <p:ph type="subTitle" idx="1"/>
          </p:nvPr>
        </p:nvSpPr>
        <p:spPr/>
        <p:txBody>
          <a:bodyPr/>
          <a:lstStyle/>
          <a:p>
            <a:r>
              <a:rPr lang="en-US" dirty="0" smtClean="0"/>
              <a:t>Rubrics</a:t>
            </a:r>
            <a:endParaRPr lang="en-US" dirty="0"/>
          </a:p>
        </p:txBody>
      </p:sp>
    </p:spTree>
    <p:extLst>
      <p:ext uri="{BB962C8B-B14F-4D97-AF65-F5344CB8AC3E}">
        <p14:creationId xmlns:p14="http://schemas.microsoft.com/office/powerpoint/2010/main" val="41154790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807939"/>
            <a:ext cx="8224699" cy="4495800"/>
          </a:xfrm>
        </p:spPr>
        <p:txBody>
          <a:bodyPr/>
          <a:lstStyle/>
          <a:p>
            <a:r>
              <a:rPr lang="en-US" sz="4000" dirty="0" smtClean="0">
                <a:solidFill>
                  <a:schemeClr val="tx1"/>
                </a:solidFill>
              </a:rPr>
              <a:t>Alignment</a:t>
            </a:r>
          </a:p>
          <a:p>
            <a:r>
              <a:rPr lang="en-US" sz="4000" dirty="0" smtClean="0">
                <a:solidFill>
                  <a:schemeClr val="tx1"/>
                </a:solidFill>
              </a:rPr>
              <a:t>Stretch</a:t>
            </a:r>
          </a:p>
          <a:p>
            <a:r>
              <a:rPr lang="en-US" sz="4000" dirty="0" smtClean="0">
                <a:solidFill>
                  <a:schemeClr val="tx1"/>
                </a:solidFill>
              </a:rPr>
              <a:t>Validity</a:t>
            </a:r>
          </a:p>
          <a:p>
            <a:r>
              <a:rPr lang="en-US" sz="4000" dirty="0" smtClean="0">
                <a:solidFill>
                  <a:schemeClr val="tx1"/>
                </a:solidFill>
              </a:rPr>
              <a:t>Reliability</a:t>
            </a:r>
          </a:p>
          <a:p>
            <a:pPr>
              <a:buNone/>
            </a:pPr>
            <a:endParaRPr lang="en-US" sz="3600" dirty="0" smtClean="0"/>
          </a:p>
        </p:txBody>
      </p:sp>
      <p:sp>
        <p:nvSpPr>
          <p:cNvPr id="3" name="Title 2"/>
          <p:cNvSpPr>
            <a:spLocks noGrp="1"/>
          </p:cNvSpPr>
          <p:nvPr>
            <p:ph type="title"/>
          </p:nvPr>
        </p:nvSpPr>
        <p:spPr>
          <a:xfrm>
            <a:off x="3719593" y="122238"/>
            <a:ext cx="5424407" cy="639762"/>
          </a:xfrm>
        </p:spPr>
        <p:txBody>
          <a:bodyPr>
            <a:normAutofit/>
          </a:bodyPr>
          <a:lstStyle/>
          <a:p>
            <a:r>
              <a:rPr lang="en-US" dirty="0" smtClean="0"/>
              <a:t>Assessment Quality </a:t>
            </a:r>
            <a:r>
              <a:rPr lang="en-US" dirty="0"/>
              <a:t>G</a:t>
            </a:r>
            <a:r>
              <a:rPr lang="en-US" dirty="0" smtClean="0"/>
              <a:t>uidelines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121</a:t>
            </a:fld>
            <a:endParaRPr lang="en-US" dirty="0"/>
          </a:p>
        </p:txBody>
      </p:sp>
    </p:spTree>
    <p:extLst>
      <p:ext uri="{BB962C8B-B14F-4D97-AF65-F5344CB8AC3E}">
        <p14:creationId xmlns:p14="http://schemas.microsoft.com/office/powerpoint/2010/main" val="25546885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58803"/>
            <a:ext cx="8683625" cy="5181600"/>
          </a:xfrm>
        </p:spPr>
        <p:txBody>
          <a:bodyPr>
            <a:normAutofit fontScale="85000" lnSpcReduction="10000"/>
          </a:bodyPr>
          <a:lstStyle/>
          <a:p>
            <a:r>
              <a:rPr lang="en-US" dirty="0" smtClean="0">
                <a:solidFill>
                  <a:srgbClr val="000000"/>
                </a:solidFill>
              </a:rPr>
              <a:t>Assessments should cover key subject and grade-level content standards.</a:t>
            </a:r>
          </a:p>
          <a:p>
            <a:r>
              <a:rPr lang="en-US" dirty="0" smtClean="0">
                <a:solidFill>
                  <a:srgbClr val="000000"/>
                </a:solidFill>
              </a:rPr>
              <a:t>No items, questions, or prompts should cover standards that the course does not address.</a:t>
            </a:r>
          </a:p>
          <a:p>
            <a:r>
              <a:rPr lang="en-US" dirty="0" smtClean="0">
                <a:solidFill>
                  <a:srgbClr val="000000"/>
                </a:solidFill>
              </a:rPr>
              <a:t>The assessment structure should mirror the distribution of teaching time devoted to the course content.</a:t>
            </a:r>
          </a:p>
          <a:p>
            <a:r>
              <a:rPr lang="en-US" dirty="0" smtClean="0">
                <a:solidFill>
                  <a:srgbClr val="000000"/>
                </a:solidFill>
              </a:rPr>
              <a:t>The cognitive demand of the assessment should match the full range of cognitive thinking required during the course.</a:t>
            </a:r>
          </a:p>
        </p:txBody>
      </p:sp>
      <p:sp>
        <p:nvSpPr>
          <p:cNvPr id="2" name="Title 1"/>
          <p:cNvSpPr>
            <a:spLocks noGrp="1"/>
          </p:cNvSpPr>
          <p:nvPr>
            <p:ph type="title"/>
          </p:nvPr>
        </p:nvSpPr>
        <p:spPr/>
        <p:txBody>
          <a:bodyPr>
            <a:normAutofit/>
          </a:bodyPr>
          <a:lstStyle/>
          <a:p>
            <a:r>
              <a:rPr lang="en-US" dirty="0" smtClean="0"/>
              <a:t>Alignment Considerations</a:t>
            </a:r>
            <a:endParaRPr lang="en-US" dirty="0"/>
          </a:p>
        </p:txBody>
      </p:sp>
      <p:sp>
        <p:nvSpPr>
          <p:cNvPr id="4" name="Slide Number Placeholder 3"/>
          <p:cNvSpPr>
            <a:spLocks noGrp="1"/>
          </p:cNvSpPr>
          <p:nvPr>
            <p:ph type="sldNum" sz="quarter" idx="10"/>
          </p:nvPr>
        </p:nvSpPr>
        <p:spPr/>
        <p:txBody>
          <a:bodyPr/>
          <a:lstStyle/>
          <a:p>
            <a:fld id="{67A7408B-F48A-43BF-8E03-2A45097E2545}" type="slidenum">
              <a:rPr lang="en-US" smtClean="0"/>
              <a:pPr/>
              <a:t>122</a:t>
            </a:fld>
            <a:endParaRPr lang="en-US" dirty="0"/>
          </a:p>
        </p:txBody>
      </p:sp>
    </p:spTree>
    <p:extLst>
      <p:ext uri="{BB962C8B-B14F-4D97-AF65-F5344CB8AC3E}">
        <p14:creationId xmlns:p14="http://schemas.microsoft.com/office/powerpoint/2010/main" val="13207799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683625" cy="5442004"/>
          </a:xfrm>
        </p:spPr>
        <p:txBody>
          <a:bodyPr>
            <a:normAutofit lnSpcReduction="10000"/>
          </a:bodyPr>
          <a:lstStyle/>
          <a:p>
            <a:r>
              <a:rPr lang="en-US" sz="2800" dirty="0" smtClean="0">
                <a:solidFill>
                  <a:srgbClr val="000000"/>
                </a:solidFill>
              </a:rPr>
              <a:t>Mr. Hinton is a sixth-grade social studies teacher.</a:t>
            </a:r>
          </a:p>
          <a:p>
            <a:r>
              <a:rPr lang="en-US" sz="2800" dirty="0" smtClean="0">
                <a:solidFill>
                  <a:srgbClr val="000000"/>
                </a:solidFill>
              </a:rPr>
              <a:t>The curriculum covers relevant world developments from 750 B.C.E. to 1600 C.E. </a:t>
            </a:r>
          </a:p>
          <a:p>
            <a:r>
              <a:rPr lang="en-US" sz="2800" dirty="0" smtClean="0">
                <a:solidFill>
                  <a:srgbClr val="000000"/>
                </a:solidFill>
              </a:rPr>
              <a:t>By the end of the course, students should be able to collect, organize, evaluate, and synthesize information from multiple sources to draw logical conclusions and communicate this information. </a:t>
            </a:r>
          </a:p>
          <a:p>
            <a:r>
              <a:rPr lang="en-US" sz="2800" dirty="0" smtClean="0">
                <a:solidFill>
                  <a:srgbClr val="000000"/>
                </a:solidFill>
              </a:rPr>
              <a:t>An available 50-question assessment has 25 multiple-choice questions focused on ancient Greece and 25 multiple-choice questions focused on ancient Rome. </a:t>
            </a:r>
            <a:br>
              <a:rPr lang="en-US" sz="2800" dirty="0" smtClean="0">
                <a:solidFill>
                  <a:srgbClr val="000000"/>
                </a:solidFill>
              </a:rPr>
            </a:br>
            <a:endParaRPr lang="en-US" sz="2800" dirty="0" smtClean="0">
              <a:solidFill>
                <a:srgbClr val="000000"/>
              </a:solidFill>
            </a:endParaRPr>
          </a:p>
          <a:p>
            <a:pPr marL="0" indent="0">
              <a:buNone/>
            </a:pPr>
            <a:r>
              <a:rPr lang="en-US" sz="2400" b="1" i="1" dirty="0" smtClean="0"/>
              <a:t>Is this assessment sufficiently aligned with the content and skills of the course?</a:t>
            </a:r>
          </a:p>
        </p:txBody>
      </p:sp>
      <p:sp>
        <p:nvSpPr>
          <p:cNvPr id="2" name="Title 1"/>
          <p:cNvSpPr>
            <a:spLocks noGrp="1"/>
          </p:cNvSpPr>
          <p:nvPr>
            <p:ph type="title"/>
          </p:nvPr>
        </p:nvSpPr>
        <p:spPr/>
        <p:txBody>
          <a:bodyPr>
            <a:normAutofit/>
          </a:bodyPr>
          <a:lstStyle/>
          <a:p>
            <a:r>
              <a:rPr lang="en-US" dirty="0" smtClean="0"/>
              <a:t>Alignment Scenario</a:t>
            </a:r>
            <a:endParaRPr lang="en-US" dirty="0"/>
          </a:p>
        </p:txBody>
      </p:sp>
      <p:sp>
        <p:nvSpPr>
          <p:cNvPr id="4" name="Slide Number Placeholder 3"/>
          <p:cNvSpPr>
            <a:spLocks noGrp="1"/>
          </p:cNvSpPr>
          <p:nvPr>
            <p:ph type="sldNum" sz="quarter" idx="10"/>
          </p:nvPr>
        </p:nvSpPr>
        <p:spPr/>
        <p:txBody>
          <a:bodyPr/>
          <a:lstStyle/>
          <a:p>
            <a:fld id="{F7886C9C-DC18-4195-8FD5-A50AA931D419}" type="slidenum">
              <a:rPr lang="en-US" smtClean="0"/>
              <a:pPr/>
              <a:t>123</a:t>
            </a:fld>
            <a:endParaRPr lang="en-US" dirty="0"/>
          </a:p>
        </p:txBody>
      </p:sp>
    </p:spTree>
    <p:extLst>
      <p:ext uri="{BB962C8B-B14F-4D97-AF65-F5344CB8AC3E}">
        <p14:creationId xmlns:p14="http://schemas.microsoft.com/office/powerpoint/2010/main" val="38647930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31036" y="112913"/>
            <a:ext cx="4455763" cy="739494"/>
          </a:xfrm>
        </p:spPr>
        <p:txBody>
          <a:bodyPr/>
          <a:lstStyle/>
          <a:p>
            <a:r>
              <a:rPr lang="en-US" dirty="0" smtClean="0"/>
              <a:t>Alignment Scenario</a:t>
            </a:r>
            <a:endParaRPr lang="en-US" dirty="0"/>
          </a:p>
        </p:txBody>
      </p:sp>
      <p:sp>
        <p:nvSpPr>
          <p:cNvPr id="3" name="Content Placeholder 2"/>
          <p:cNvSpPr>
            <a:spLocks noGrp="1"/>
          </p:cNvSpPr>
          <p:nvPr>
            <p:ph sz="half" idx="1"/>
          </p:nvPr>
        </p:nvSpPr>
        <p:spPr>
          <a:xfrm>
            <a:off x="153267" y="1204118"/>
            <a:ext cx="4342533" cy="5473264"/>
          </a:xfrm>
        </p:spPr>
        <p:txBody>
          <a:bodyPr>
            <a:normAutofit fontScale="85000" lnSpcReduction="20000"/>
          </a:bodyPr>
          <a:lstStyle/>
          <a:p>
            <a:r>
              <a:rPr lang="en-US" dirty="0" smtClean="0">
                <a:solidFill>
                  <a:srgbClr val="000000"/>
                </a:solidFill>
              </a:rPr>
              <a:t>The </a:t>
            </a:r>
            <a:r>
              <a:rPr lang="en-US" dirty="0">
                <a:solidFill>
                  <a:srgbClr val="000000"/>
                </a:solidFill>
              </a:rPr>
              <a:t>curriculum covers relevant world developments from 750 B.C.E. to 1600 C.E. </a:t>
            </a:r>
          </a:p>
          <a:p>
            <a:r>
              <a:rPr lang="en-US" dirty="0">
                <a:solidFill>
                  <a:srgbClr val="000000"/>
                </a:solidFill>
              </a:rPr>
              <a:t>By the end of the course, students should be able to collect, organize, evaluate, and synthesize information from multiple sources to draw logical conclusions and communicate this information. </a:t>
            </a:r>
          </a:p>
          <a:p>
            <a:r>
              <a:rPr lang="en-US" dirty="0">
                <a:solidFill>
                  <a:srgbClr val="000000"/>
                </a:solidFill>
              </a:rPr>
              <a:t>An available 50-question assessment has 25 multiple-choice questions focused on ancient Greece and 25 multiple-choice questions focused on ancient Rome. </a:t>
            </a:r>
            <a:endParaRPr lang="en-US" dirty="0"/>
          </a:p>
        </p:txBody>
      </p:sp>
      <p:sp>
        <p:nvSpPr>
          <p:cNvPr id="4" name="Content Placeholder 3"/>
          <p:cNvSpPr>
            <a:spLocks noGrp="1"/>
          </p:cNvSpPr>
          <p:nvPr>
            <p:ph sz="half" idx="2"/>
          </p:nvPr>
        </p:nvSpPr>
        <p:spPr>
          <a:xfrm>
            <a:off x="4648199" y="1204118"/>
            <a:ext cx="4328849" cy="5473264"/>
          </a:xfrm>
        </p:spPr>
        <p:txBody>
          <a:bodyPr>
            <a:normAutofit fontScale="85000" lnSpcReduction="20000"/>
          </a:bodyPr>
          <a:lstStyle/>
          <a:p>
            <a:r>
              <a:rPr lang="en-US" dirty="0" smtClean="0"/>
              <a:t>Only including questions on ancient Greece and Rome would not meet the </a:t>
            </a:r>
            <a:r>
              <a:rPr lang="en-US" dirty="0" smtClean="0">
                <a:solidFill>
                  <a:srgbClr val="FF0000"/>
                </a:solidFill>
              </a:rPr>
              <a:t>scope</a:t>
            </a:r>
            <a:r>
              <a:rPr lang="en-US" dirty="0" smtClean="0"/>
              <a:t> of a course that is to include</a:t>
            </a:r>
            <a:br>
              <a:rPr lang="en-US" dirty="0" smtClean="0"/>
            </a:br>
            <a:r>
              <a:rPr lang="en-US" dirty="0" smtClean="0"/>
              <a:t>750 B.C.E. to 1600 C.E.</a:t>
            </a:r>
          </a:p>
          <a:p>
            <a:r>
              <a:rPr lang="en-US" dirty="0" smtClean="0"/>
              <a:t>It is likely that only using multiple choice questions will not meet the </a:t>
            </a:r>
            <a:r>
              <a:rPr lang="en-US" dirty="0" smtClean="0">
                <a:solidFill>
                  <a:srgbClr val="FF0000"/>
                </a:solidFill>
              </a:rPr>
              <a:t>cognitive demands</a:t>
            </a:r>
            <a:r>
              <a:rPr lang="en-US" dirty="0" smtClean="0"/>
              <a:t>  since students should be able to  </a:t>
            </a:r>
            <a:r>
              <a:rPr lang="en-US" dirty="0">
                <a:solidFill>
                  <a:srgbClr val="000000"/>
                </a:solidFill>
              </a:rPr>
              <a:t>collect, organize, evaluate, and synthesize information from multiple sources to draw logical conclusions and communicate this information. </a:t>
            </a:r>
          </a:p>
          <a:p>
            <a:endParaRPr lang="en-US" dirty="0"/>
          </a:p>
        </p:txBody>
      </p:sp>
    </p:spTree>
    <p:extLst>
      <p:ext uri="{BB962C8B-B14F-4D97-AF65-F5344CB8AC3E}">
        <p14:creationId xmlns:p14="http://schemas.microsoft.com/office/powerpoint/2010/main" val="14116365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607425" cy="5257800"/>
          </a:xfrm>
        </p:spPr>
        <p:txBody>
          <a:bodyPr/>
          <a:lstStyle/>
          <a:p>
            <a:r>
              <a:rPr lang="en-US" sz="2800" dirty="0" smtClean="0">
                <a:solidFill>
                  <a:schemeClr val="tx1"/>
                </a:solidFill>
              </a:rPr>
              <a:t>Assessments should:</a:t>
            </a:r>
          </a:p>
          <a:p>
            <a:pPr lvl="1"/>
            <a:r>
              <a:rPr lang="en-US" sz="2800" dirty="0" smtClean="0">
                <a:solidFill>
                  <a:schemeClr val="tx1"/>
                </a:solidFill>
              </a:rPr>
              <a:t>Allow both low- and high-performing students to demonstrate growth.</a:t>
            </a:r>
          </a:p>
          <a:p>
            <a:pPr lvl="1"/>
            <a:r>
              <a:rPr lang="en-US" sz="2800" dirty="0" smtClean="0">
                <a:solidFill>
                  <a:schemeClr val="tx1"/>
                </a:solidFill>
              </a:rPr>
              <a:t>Challenge highest performing </a:t>
            </a:r>
            <a:r>
              <a:rPr lang="en-US" sz="2800" dirty="0" smtClean="0">
                <a:solidFill>
                  <a:srgbClr val="000000"/>
                </a:solidFill>
              </a:rPr>
              <a:t>students.</a:t>
            </a:r>
            <a:endParaRPr lang="en-US" sz="2800" dirty="0">
              <a:solidFill>
                <a:srgbClr val="000000"/>
              </a:solidFill>
            </a:endParaRPr>
          </a:p>
        </p:txBody>
      </p:sp>
      <p:sp>
        <p:nvSpPr>
          <p:cNvPr id="2" name="Title 1"/>
          <p:cNvSpPr>
            <a:spLocks noGrp="1"/>
          </p:cNvSpPr>
          <p:nvPr>
            <p:ph type="title"/>
          </p:nvPr>
        </p:nvSpPr>
        <p:spPr/>
        <p:txBody>
          <a:bodyPr>
            <a:normAutofit/>
          </a:bodyPr>
          <a:lstStyle/>
          <a:p>
            <a:r>
              <a:rPr lang="en-US" dirty="0" smtClean="0"/>
              <a:t>Stretch</a:t>
            </a:r>
            <a:endParaRPr lang="en-US" dirty="0"/>
          </a:p>
        </p:txBody>
      </p:sp>
      <p:sp>
        <p:nvSpPr>
          <p:cNvPr id="4" name="Slide Number Placeholder 3"/>
          <p:cNvSpPr>
            <a:spLocks noGrp="1"/>
          </p:cNvSpPr>
          <p:nvPr>
            <p:ph type="sldNum" sz="quarter" idx="10"/>
          </p:nvPr>
        </p:nvSpPr>
        <p:spPr/>
        <p:txBody>
          <a:bodyPr/>
          <a:lstStyle/>
          <a:p>
            <a:fld id="{F7886C9C-DC18-4195-8FD5-A50AA931D419}" type="slidenum">
              <a:rPr lang="en-US" smtClean="0"/>
              <a:pPr/>
              <a:t>125</a:t>
            </a:fld>
            <a:endParaRPr lang="en-US" dirty="0"/>
          </a:p>
        </p:txBody>
      </p:sp>
      <p:grpSp>
        <p:nvGrpSpPr>
          <p:cNvPr id="5" name="Group 17"/>
          <p:cNvGrpSpPr/>
          <p:nvPr/>
        </p:nvGrpSpPr>
        <p:grpSpPr>
          <a:xfrm>
            <a:off x="571500" y="3282462"/>
            <a:ext cx="8381307" cy="2627685"/>
            <a:chOff x="952500" y="4191000"/>
            <a:chExt cx="8381307" cy="2278797"/>
          </a:xfrm>
        </p:grpSpPr>
        <p:cxnSp>
          <p:nvCxnSpPr>
            <p:cNvPr id="6" name="Straight Arrow Connector 5"/>
            <p:cNvCxnSpPr/>
            <p:nvPr/>
          </p:nvCxnSpPr>
          <p:spPr>
            <a:xfrm>
              <a:off x="1371600" y="5557442"/>
              <a:ext cx="7239000" cy="0"/>
            </a:xfrm>
            <a:prstGeom prst="straightConnector1">
              <a:avLst/>
            </a:prstGeom>
            <a:ln w="571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52500" y="5638800"/>
              <a:ext cx="2743200" cy="830997"/>
            </a:xfrm>
            <a:prstGeom prst="rect">
              <a:avLst/>
            </a:prstGeom>
            <a:noFill/>
          </p:spPr>
          <p:txBody>
            <a:bodyPr wrap="square" rtlCol="0">
              <a:spAutoFit/>
            </a:bodyPr>
            <a:lstStyle/>
            <a:p>
              <a:pPr algn="ctr"/>
              <a:r>
                <a:rPr lang="en-US" dirty="0" smtClean="0"/>
                <a:t>Lowest performing students</a:t>
              </a:r>
              <a:endParaRPr lang="en-US" dirty="0"/>
            </a:p>
          </p:txBody>
        </p:sp>
        <p:sp>
          <p:nvSpPr>
            <p:cNvPr id="8" name="TextBox 7"/>
            <p:cNvSpPr txBox="1"/>
            <p:nvPr/>
          </p:nvSpPr>
          <p:spPr>
            <a:xfrm>
              <a:off x="6058593" y="5638800"/>
              <a:ext cx="3275214" cy="830997"/>
            </a:xfrm>
            <a:prstGeom prst="rect">
              <a:avLst/>
            </a:prstGeom>
            <a:noFill/>
          </p:spPr>
          <p:txBody>
            <a:bodyPr wrap="square" rtlCol="0">
              <a:spAutoFit/>
            </a:bodyPr>
            <a:lstStyle/>
            <a:p>
              <a:pPr algn="ctr"/>
              <a:r>
                <a:rPr lang="en-US" dirty="0" smtClean="0"/>
                <a:t>Highest performing students</a:t>
              </a:r>
              <a:endParaRPr lang="en-US" dirty="0"/>
            </a:p>
          </p:txBody>
        </p:sp>
        <p:sp>
          <p:nvSpPr>
            <p:cNvPr id="9" name="TextBox 8"/>
            <p:cNvSpPr txBox="1"/>
            <p:nvPr/>
          </p:nvSpPr>
          <p:spPr>
            <a:xfrm>
              <a:off x="1676400" y="4648200"/>
              <a:ext cx="1143000" cy="338554"/>
            </a:xfrm>
            <a:prstGeom prst="rect">
              <a:avLst/>
            </a:prstGeom>
            <a:noFill/>
          </p:spPr>
          <p:txBody>
            <a:bodyPr wrap="square" rtlCol="0">
              <a:spAutoFit/>
            </a:bodyPr>
            <a:lstStyle/>
            <a:p>
              <a:r>
                <a:rPr lang="en-US" sz="1600" dirty="0" smtClean="0"/>
                <a:t>Student A</a:t>
              </a:r>
              <a:endParaRPr lang="en-US" sz="1600" dirty="0"/>
            </a:p>
          </p:txBody>
        </p:sp>
        <p:sp>
          <p:nvSpPr>
            <p:cNvPr id="10" name="TextBox 9"/>
            <p:cNvSpPr txBox="1"/>
            <p:nvPr/>
          </p:nvSpPr>
          <p:spPr>
            <a:xfrm>
              <a:off x="2743200" y="4495800"/>
              <a:ext cx="1143000" cy="338554"/>
            </a:xfrm>
            <a:prstGeom prst="rect">
              <a:avLst/>
            </a:prstGeom>
            <a:noFill/>
          </p:spPr>
          <p:txBody>
            <a:bodyPr wrap="square" rtlCol="0">
              <a:spAutoFit/>
            </a:bodyPr>
            <a:lstStyle/>
            <a:p>
              <a:r>
                <a:rPr lang="en-US" sz="1600" dirty="0" smtClean="0"/>
                <a:t>Student B</a:t>
              </a:r>
              <a:endParaRPr lang="en-US" sz="1600" dirty="0"/>
            </a:p>
          </p:txBody>
        </p:sp>
        <p:sp>
          <p:nvSpPr>
            <p:cNvPr id="11" name="TextBox 10"/>
            <p:cNvSpPr txBox="1"/>
            <p:nvPr/>
          </p:nvSpPr>
          <p:spPr>
            <a:xfrm>
              <a:off x="3124200" y="4876800"/>
              <a:ext cx="1143000" cy="338554"/>
            </a:xfrm>
            <a:prstGeom prst="rect">
              <a:avLst/>
            </a:prstGeom>
            <a:noFill/>
          </p:spPr>
          <p:txBody>
            <a:bodyPr wrap="square" rtlCol="0">
              <a:spAutoFit/>
            </a:bodyPr>
            <a:lstStyle/>
            <a:p>
              <a:r>
                <a:rPr lang="en-US" sz="1600" dirty="0" smtClean="0"/>
                <a:t>Student C </a:t>
              </a:r>
              <a:endParaRPr lang="en-US" sz="1600" dirty="0"/>
            </a:p>
          </p:txBody>
        </p:sp>
        <p:sp>
          <p:nvSpPr>
            <p:cNvPr id="12" name="TextBox 11"/>
            <p:cNvSpPr txBox="1"/>
            <p:nvPr/>
          </p:nvSpPr>
          <p:spPr>
            <a:xfrm>
              <a:off x="4038600" y="5029200"/>
              <a:ext cx="1143000" cy="338554"/>
            </a:xfrm>
            <a:prstGeom prst="rect">
              <a:avLst/>
            </a:prstGeom>
            <a:noFill/>
          </p:spPr>
          <p:txBody>
            <a:bodyPr wrap="square" rtlCol="0">
              <a:spAutoFit/>
            </a:bodyPr>
            <a:lstStyle/>
            <a:p>
              <a:r>
                <a:rPr lang="en-US" sz="1600" dirty="0" smtClean="0"/>
                <a:t>Student D</a:t>
              </a:r>
              <a:endParaRPr lang="en-US" sz="1600" dirty="0"/>
            </a:p>
          </p:txBody>
        </p:sp>
        <p:sp>
          <p:nvSpPr>
            <p:cNvPr id="13" name="TextBox 12"/>
            <p:cNvSpPr txBox="1"/>
            <p:nvPr/>
          </p:nvSpPr>
          <p:spPr>
            <a:xfrm>
              <a:off x="4724400" y="4724400"/>
              <a:ext cx="1143000" cy="338554"/>
            </a:xfrm>
            <a:prstGeom prst="rect">
              <a:avLst/>
            </a:prstGeom>
            <a:noFill/>
          </p:spPr>
          <p:txBody>
            <a:bodyPr wrap="square" rtlCol="0">
              <a:spAutoFit/>
            </a:bodyPr>
            <a:lstStyle/>
            <a:p>
              <a:r>
                <a:rPr lang="en-US" sz="1600" dirty="0" smtClean="0"/>
                <a:t>Student E</a:t>
              </a:r>
              <a:endParaRPr lang="en-US" sz="1600" dirty="0"/>
            </a:p>
          </p:txBody>
        </p:sp>
        <p:sp>
          <p:nvSpPr>
            <p:cNvPr id="14" name="TextBox 13"/>
            <p:cNvSpPr txBox="1"/>
            <p:nvPr/>
          </p:nvSpPr>
          <p:spPr>
            <a:xfrm>
              <a:off x="6400800" y="4876800"/>
              <a:ext cx="1143000" cy="338554"/>
            </a:xfrm>
            <a:prstGeom prst="rect">
              <a:avLst/>
            </a:prstGeom>
            <a:noFill/>
          </p:spPr>
          <p:txBody>
            <a:bodyPr wrap="square" rtlCol="0">
              <a:spAutoFit/>
            </a:bodyPr>
            <a:lstStyle/>
            <a:p>
              <a:r>
                <a:rPr lang="en-US" sz="1600" dirty="0" smtClean="0"/>
                <a:t>Student F</a:t>
              </a:r>
              <a:endParaRPr lang="en-US" sz="1600" dirty="0"/>
            </a:p>
          </p:txBody>
        </p:sp>
        <p:sp>
          <p:nvSpPr>
            <p:cNvPr id="15" name="Oval 14"/>
            <p:cNvSpPr/>
            <p:nvPr/>
          </p:nvSpPr>
          <p:spPr>
            <a:xfrm>
              <a:off x="1600200" y="4191000"/>
              <a:ext cx="7391400" cy="12954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16"/>
            <p:cNvCxnSpPr/>
            <p:nvPr/>
          </p:nvCxnSpPr>
          <p:spPr>
            <a:xfrm>
              <a:off x="7467600" y="5029200"/>
              <a:ext cx="1143000" cy="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005981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pic>
        <p:nvPicPr>
          <p:cNvPr id="4" name="Content Placeholder 3" descr="Screen Shot 2016-02-28 at 11.27.42 AM.png"/>
          <p:cNvPicPr>
            <a:picLocks noGrp="1" noChangeAspect="1"/>
          </p:cNvPicPr>
          <p:nvPr>
            <p:ph idx="1"/>
          </p:nvPr>
        </p:nvPicPr>
        <p:blipFill>
          <a:blip r:embed="rId5">
            <a:extLst>
              <a:ext uri="{28A0092B-C50C-407E-A947-70E740481C1C}">
                <a14:useLocalDpi xmlns:a14="http://schemas.microsoft.com/office/drawing/2010/main" val="0"/>
              </a:ext>
            </a:extLst>
          </a:blip>
          <a:srcRect t="-11195" b="-11195"/>
          <a:stretch>
            <a:fillRect/>
          </a:stretch>
        </p:blipFill>
        <p:spPr>
          <a:xfrm>
            <a:off x="118785" y="175144"/>
            <a:ext cx="9025215" cy="6682856"/>
          </a:xfrm>
        </p:spPr>
      </p:pic>
      <p:sp>
        <p:nvSpPr>
          <p:cNvPr id="6" name="Up Arrow 5"/>
          <p:cNvSpPr/>
          <p:nvPr/>
        </p:nvSpPr>
        <p:spPr>
          <a:xfrm>
            <a:off x="902234" y="4028322"/>
            <a:ext cx="822960" cy="1068272"/>
          </a:xfrm>
          <a:prstGeom prst="up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Up Arrow 7"/>
          <p:cNvSpPr/>
          <p:nvPr/>
        </p:nvSpPr>
        <p:spPr>
          <a:xfrm>
            <a:off x="4515384" y="4028322"/>
            <a:ext cx="822960" cy="1068272"/>
          </a:xfrm>
          <a:prstGeom prst="up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Up Arrow 8"/>
          <p:cNvSpPr/>
          <p:nvPr/>
        </p:nvSpPr>
        <p:spPr>
          <a:xfrm>
            <a:off x="7706259" y="4028322"/>
            <a:ext cx="822960" cy="1068272"/>
          </a:xfrm>
          <a:prstGeom prst="up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6082940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pic>
        <p:nvPicPr>
          <p:cNvPr id="9" name="Content Placeholder 8" descr="Screen Shot 2016-02-28 at 11.48.12 AM.png"/>
          <p:cNvPicPr>
            <a:picLocks noGrp="1" noChangeAspect="1"/>
          </p:cNvPicPr>
          <p:nvPr>
            <p:ph idx="1"/>
          </p:nvPr>
        </p:nvPicPr>
        <p:blipFill>
          <a:blip r:embed="rId5">
            <a:extLst>
              <a:ext uri="{28A0092B-C50C-407E-A947-70E740481C1C}">
                <a14:useLocalDpi xmlns:a14="http://schemas.microsoft.com/office/drawing/2010/main" val="0"/>
              </a:ext>
            </a:extLst>
          </a:blip>
          <a:srcRect t="-31624" b="-31624"/>
          <a:stretch>
            <a:fillRect/>
          </a:stretch>
        </p:blipFill>
        <p:spPr>
          <a:xfrm>
            <a:off x="0" y="-895402"/>
            <a:ext cx="9144000" cy="4225360"/>
          </a:xfrm>
        </p:spPr>
      </p:pic>
      <p:sp>
        <p:nvSpPr>
          <p:cNvPr id="10" name="TextBox 9"/>
          <p:cNvSpPr txBox="1"/>
          <p:nvPr/>
        </p:nvSpPr>
        <p:spPr>
          <a:xfrm>
            <a:off x="508000" y="2615685"/>
            <a:ext cx="8080375" cy="4154983"/>
          </a:xfrm>
          <a:prstGeom prst="rect">
            <a:avLst/>
          </a:prstGeom>
          <a:noFill/>
        </p:spPr>
        <p:txBody>
          <a:bodyPr wrap="square" rtlCol="0">
            <a:spAutoFit/>
          </a:bodyPr>
          <a:lstStyle/>
          <a:p>
            <a:pPr algn="ctr"/>
            <a:r>
              <a:rPr lang="en-US" sz="2400" u="sng" dirty="0" smtClean="0"/>
              <a:t>20 total questions</a:t>
            </a:r>
          </a:p>
          <a:p>
            <a:pPr marL="457200" indent="-457200">
              <a:buFont typeface="Arial"/>
              <a:buChar char="•"/>
            </a:pPr>
            <a:r>
              <a:rPr lang="en-US" sz="2400" dirty="0"/>
              <a:t>4</a:t>
            </a:r>
            <a:r>
              <a:rPr lang="en-US" sz="2400" dirty="0" smtClean="0"/>
              <a:t> correlating previous year questions (3</a:t>
            </a:r>
            <a:r>
              <a:rPr lang="en-US" sz="2400" baseline="30000" dirty="0" smtClean="0"/>
              <a:t>rd</a:t>
            </a:r>
            <a:r>
              <a:rPr lang="en-US" sz="2400" dirty="0" smtClean="0"/>
              <a:t> grade skills)</a:t>
            </a:r>
          </a:p>
          <a:p>
            <a:pPr marL="457200" indent="-457200">
              <a:buFont typeface="Arial"/>
              <a:buChar char="•"/>
            </a:pPr>
            <a:r>
              <a:rPr lang="en-US" sz="2400" dirty="0" smtClean="0"/>
              <a:t>14 current year standards-based questions (4</a:t>
            </a:r>
            <a:r>
              <a:rPr lang="en-US" sz="2400" baseline="30000" dirty="0" smtClean="0"/>
              <a:t>th</a:t>
            </a:r>
            <a:r>
              <a:rPr lang="en-US" sz="2400" dirty="0" smtClean="0"/>
              <a:t> grade skills)</a:t>
            </a:r>
          </a:p>
          <a:p>
            <a:pPr marL="457200" indent="-457200">
              <a:buFont typeface="Arial"/>
              <a:buChar char="•"/>
            </a:pPr>
            <a:r>
              <a:rPr lang="en-US" sz="2400" dirty="0" smtClean="0"/>
              <a:t>2 correlating following year questions (5</a:t>
            </a:r>
            <a:r>
              <a:rPr lang="en-US" sz="2400" baseline="30000" dirty="0" smtClean="0"/>
              <a:t>th</a:t>
            </a:r>
            <a:r>
              <a:rPr lang="en-US" sz="2400" dirty="0" smtClean="0"/>
              <a:t> grade skills)</a:t>
            </a:r>
          </a:p>
          <a:p>
            <a:pPr marL="457200" indent="-457200">
              <a:buFont typeface="Arial"/>
              <a:buChar char="•"/>
            </a:pPr>
            <a:endParaRPr lang="en-US" sz="2400" dirty="0"/>
          </a:p>
          <a:p>
            <a:pPr algn="ctr"/>
            <a:r>
              <a:rPr lang="en-US" sz="2400" u="sng" dirty="0" smtClean="0"/>
              <a:t>Data analysis</a:t>
            </a:r>
          </a:p>
          <a:p>
            <a:pPr marL="457200" indent="-457200" algn="ctr">
              <a:buFont typeface="Arial"/>
              <a:buChar char="•"/>
            </a:pPr>
            <a:r>
              <a:rPr lang="en-US" sz="2400" dirty="0" smtClean="0"/>
              <a:t>Which students were able to perform 3</a:t>
            </a:r>
            <a:r>
              <a:rPr lang="en-US" sz="2400" baseline="30000" dirty="0" smtClean="0"/>
              <a:t>rd</a:t>
            </a:r>
            <a:r>
              <a:rPr lang="en-US" sz="2400" dirty="0" smtClean="0"/>
              <a:t> grade skills?</a:t>
            </a:r>
          </a:p>
          <a:p>
            <a:pPr marL="457200" indent="-457200" algn="ctr">
              <a:buFont typeface="Arial"/>
              <a:buChar char="•"/>
            </a:pPr>
            <a:r>
              <a:rPr lang="en-US" sz="2400" dirty="0" smtClean="0"/>
              <a:t>Which students were able to perform 4</a:t>
            </a:r>
            <a:r>
              <a:rPr lang="en-US" sz="2400" baseline="30000" dirty="0" smtClean="0"/>
              <a:t>th</a:t>
            </a:r>
            <a:r>
              <a:rPr lang="en-US" sz="2400" dirty="0" smtClean="0"/>
              <a:t> grade skills?</a:t>
            </a:r>
          </a:p>
          <a:p>
            <a:pPr marL="457200" indent="-457200" algn="ctr">
              <a:buFont typeface="Arial"/>
              <a:buChar char="•"/>
            </a:pPr>
            <a:r>
              <a:rPr lang="en-US" sz="2400" dirty="0" smtClean="0"/>
              <a:t>Did any students attempt the 5</a:t>
            </a:r>
            <a:r>
              <a:rPr lang="en-US" sz="2400" baseline="30000" dirty="0" smtClean="0"/>
              <a:t>th</a:t>
            </a:r>
            <a:r>
              <a:rPr lang="en-US" sz="2400" dirty="0" smtClean="0"/>
              <a:t> grade skills?</a:t>
            </a:r>
          </a:p>
          <a:p>
            <a:pPr marL="457200" indent="-457200" algn="ctr">
              <a:buFont typeface="Arial"/>
              <a:buChar char="•"/>
            </a:pPr>
            <a:r>
              <a:rPr lang="en-US" sz="2400" dirty="0" smtClean="0"/>
              <a:t>Do any students need additional review or support?</a:t>
            </a:r>
          </a:p>
          <a:p>
            <a:pPr marL="457200" indent="-457200" algn="ctr">
              <a:buFont typeface="Arial"/>
              <a:buChar char="•"/>
            </a:pPr>
            <a:r>
              <a:rPr lang="en-US" sz="2400" dirty="0" smtClean="0"/>
              <a:t>Are any students ready for enrichment or acceleration?</a:t>
            </a:r>
          </a:p>
        </p:txBody>
      </p:sp>
    </p:spTree>
    <p:extLst>
      <p:ext uri="{BB962C8B-B14F-4D97-AF65-F5344CB8AC3E}">
        <p14:creationId xmlns:p14="http://schemas.microsoft.com/office/powerpoint/2010/main" val="24512433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607425" cy="5257800"/>
          </a:xfrm>
        </p:spPr>
        <p:txBody>
          <a:bodyPr>
            <a:normAutofit/>
          </a:bodyPr>
          <a:lstStyle/>
          <a:p>
            <a:r>
              <a:rPr lang="en-US" sz="2800" dirty="0" smtClean="0">
                <a:solidFill>
                  <a:srgbClr val="000000"/>
                </a:solidFill>
              </a:rPr>
              <a:t>Ms. Simpson teaches second-grade reading.</a:t>
            </a:r>
          </a:p>
          <a:p>
            <a:r>
              <a:rPr lang="en-US" sz="2800" dirty="0" smtClean="0">
                <a:solidFill>
                  <a:srgbClr val="000000"/>
                </a:solidFill>
              </a:rPr>
              <a:t>Most of her students are reading on grade level. One student reads at a first-grade level and three students are reading slightly above grade level.</a:t>
            </a:r>
          </a:p>
          <a:p>
            <a:r>
              <a:rPr lang="en-US" sz="2800" dirty="0" smtClean="0">
                <a:solidFill>
                  <a:srgbClr val="000000"/>
                </a:solidFill>
              </a:rPr>
              <a:t>The selected assessment:</a:t>
            </a:r>
          </a:p>
          <a:p>
            <a:pPr lvl="1"/>
            <a:r>
              <a:rPr lang="en-US" sz="2800" dirty="0" smtClean="0">
                <a:solidFill>
                  <a:srgbClr val="000000"/>
                </a:solidFill>
              </a:rPr>
              <a:t>Covers all reading standards for informational text and literature for second grade.</a:t>
            </a:r>
          </a:p>
          <a:p>
            <a:pPr lvl="1"/>
            <a:r>
              <a:rPr lang="en-US" sz="2800" dirty="0" smtClean="0">
                <a:solidFill>
                  <a:srgbClr val="000000"/>
                </a:solidFill>
              </a:rPr>
              <a:t>Some questions also cover first- and third-grade expectations for reading.</a:t>
            </a:r>
            <a:br>
              <a:rPr lang="en-US" sz="2800" dirty="0" smtClean="0">
                <a:solidFill>
                  <a:srgbClr val="000000"/>
                </a:solidFill>
              </a:rPr>
            </a:br>
            <a:endParaRPr lang="en-US" sz="2800" dirty="0" smtClean="0">
              <a:solidFill>
                <a:srgbClr val="000000"/>
              </a:solidFill>
            </a:endParaRPr>
          </a:p>
          <a:p>
            <a:pPr marL="57150" indent="0">
              <a:buNone/>
            </a:pPr>
            <a:r>
              <a:rPr lang="en-US" sz="2800" b="1" i="1" dirty="0" smtClean="0">
                <a:solidFill>
                  <a:srgbClr val="000000"/>
                </a:solidFill>
              </a:rPr>
              <a:t>Does this assessment have enough stretch?</a:t>
            </a:r>
          </a:p>
        </p:txBody>
      </p:sp>
      <p:sp>
        <p:nvSpPr>
          <p:cNvPr id="2" name="Title 1"/>
          <p:cNvSpPr>
            <a:spLocks noGrp="1"/>
          </p:cNvSpPr>
          <p:nvPr>
            <p:ph type="title"/>
          </p:nvPr>
        </p:nvSpPr>
        <p:spPr/>
        <p:txBody>
          <a:bodyPr>
            <a:normAutofit/>
          </a:bodyPr>
          <a:lstStyle/>
          <a:p>
            <a:r>
              <a:rPr lang="en-US" dirty="0" smtClean="0"/>
              <a:t>Stretch Scenario</a:t>
            </a:r>
            <a:endParaRPr lang="en-US" dirty="0"/>
          </a:p>
        </p:txBody>
      </p:sp>
      <p:sp>
        <p:nvSpPr>
          <p:cNvPr id="4" name="Slide Number Placeholder 3"/>
          <p:cNvSpPr>
            <a:spLocks noGrp="1"/>
          </p:cNvSpPr>
          <p:nvPr>
            <p:ph type="sldNum" sz="quarter" idx="10"/>
          </p:nvPr>
        </p:nvSpPr>
        <p:spPr/>
        <p:txBody>
          <a:bodyPr/>
          <a:lstStyle/>
          <a:p>
            <a:fld id="{F7886C9C-DC18-4195-8FD5-A50AA931D419}" type="slidenum">
              <a:rPr lang="en-US" smtClean="0"/>
              <a:pPr/>
              <a:t>128</a:t>
            </a:fld>
            <a:endParaRPr lang="en-US" dirty="0"/>
          </a:p>
        </p:txBody>
      </p:sp>
    </p:spTree>
    <p:extLst>
      <p:ext uri="{BB962C8B-B14F-4D97-AF65-F5344CB8AC3E}">
        <p14:creationId xmlns:p14="http://schemas.microsoft.com/office/powerpoint/2010/main" val="4574057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06575"/>
            <a:ext cx="8683625" cy="4688619"/>
          </a:xfrm>
        </p:spPr>
        <p:txBody>
          <a:bodyPr/>
          <a:lstStyle/>
          <a:p>
            <a:r>
              <a:rPr lang="en-US" sz="3200" dirty="0" smtClean="0">
                <a:solidFill>
                  <a:srgbClr val="000000"/>
                </a:solidFill>
              </a:rPr>
              <a:t>The assessment should:</a:t>
            </a:r>
          </a:p>
          <a:p>
            <a:pPr lvl="1"/>
            <a:r>
              <a:rPr lang="en-US" sz="3200" dirty="0" smtClean="0">
                <a:solidFill>
                  <a:srgbClr val="000000"/>
                </a:solidFill>
              </a:rPr>
              <a:t>Be </a:t>
            </a:r>
            <a:r>
              <a:rPr lang="en-US" sz="3200" b="1" dirty="0" smtClean="0">
                <a:solidFill>
                  <a:srgbClr val="000000"/>
                </a:solidFill>
              </a:rPr>
              <a:t>valid</a:t>
            </a:r>
            <a:r>
              <a:rPr lang="en-US" sz="3200" dirty="0" smtClean="0">
                <a:solidFill>
                  <a:srgbClr val="000000"/>
                </a:solidFill>
              </a:rPr>
              <a:t>—it measures what it says it measures.</a:t>
            </a:r>
          </a:p>
          <a:p>
            <a:pPr lvl="1"/>
            <a:r>
              <a:rPr lang="en-US" sz="3200" dirty="0" smtClean="0">
                <a:solidFill>
                  <a:srgbClr val="000000"/>
                </a:solidFill>
              </a:rPr>
              <a:t>Be </a:t>
            </a:r>
            <a:r>
              <a:rPr lang="en-US" sz="3200" b="1" dirty="0" smtClean="0">
                <a:solidFill>
                  <a:srgbClr val="000000"/>
                </a:solidFill>
              </a:rPr>
              <a:t>reliable</a:t>
            </a:r>
            <a:r>
              <a:rPr lang="en-US" sz="3200" dirty="0" smtClean="0">
                <a:solidFill>
                  <a:srgbClr val="000000"/>
                </a:solidFill>
              </a:rPr>
              <a:t>—it produces consistent results.</a:t>
            </a:r>
          </a:p>
          <a:p>
            <a:pPr lvl="1"/>
            <a:r>
              <a:rPr lang="en-US" sz="3200" dirty="0" smtClean="0">
                <a:solidFill>
                  <a:srgbClr val="000000"/>
                </a:solidFill>
              </a:rPr>
              <a:t>Contain clearly written and concise questions and directions.</a:t>
            </a:r>
          </a:p>
          <a:p>
            <a:pPr lvl="1"/>
            <a:r>
              <a:rPr lang="en-US" sz="3200" dirty="0" smtClean="0">
                <a:solidFill>
                  <a:srgbClr val="000000"/>
                </a:solidFill>
              </a:rPr>
              <a:t>Be fair to all groups of students.</a:t>
            </a:r>
            <a:endParaRPr lang="en-US" sz="3200" dirty="0">
              <a:solidFill>
                <a:srgbClr val="000000"/>
              </a:solidFill>
            </a:endParaRPr>
          </a:p>
        </p:txBody>
      </p:sp>
      <p:sp>
        <p:nvSpPr>
          <p:cNvPr id="2" name="Title 1"/>
          <p:cNvSpPr>
            <a:spLocks noGrp="1"/>
          </p:cNvSpPr>
          <p:nvPr>
            <p:ph type="title"/>
          </p:nvPr>
        </p:nvSpPr>
        <p:spPr>
          <a:xfrm>
            <a:off x="3719592" y="38289"/>
            <a:ext cx="5424407" cy="953603"/>
          </a:xfrm>
        </p:spPr>
        <p:txBody>
          <a:bodyPr>
            <a:noAutofit/>
          </a:bodyPr>
          <a:lstStyle/>
          <a:p>
            <a:r>
              <a:rPr lang="en-US" dirty="0" smtClean="0"/>
              <a:t>Validity and Reliability </a:t>
            </a:r>
            <a:r>
              <a:rPr lang="en-US" dirty="0"/>
              <a:t>C</a:t>
            </a:r>
            <a:r>
              <a:rPr lang="en-US" dirty="0" smtClean="0"/>
              <a:t>onsiderations</a:t>
            </a:r>
            <a:endParaRPr lang="en-US" dirty="0"/>
          </a:p>
        </p:txBody>
      </p:sp>
      <p:sp>
        <p:nvSpPr>
          <p:cNvPr id="4" name="Slide Number Placeholder 3"/>
          <p:cNvSpPr>
            <a:spLocks noGrp="1"/>
          </p:cNvSpPr>
          <p:nvPr>
            <p:ph type="sldNum" sz="quarter" idx="10"/>
          </p:nvPr>
        </p:nvSpPr>
        <p:spPr/>
        <p:txBody>
          <a:bodyPr/>
          <a:lstStyle/>
          <a:p>
            <a:fld id="{F7886C9C-DC18-4195-8FD5-A50AA931D419}" type="slidenum">
              <a:rPr lang="en-US" smtClean="0"/>
              <a:pPr/>
              <a:t>129</a:t>
            </a:fld>
            <a:endParaRPr lang="en-US" dirty="0"/>
          </a:p>
        </p:txBody>
      </p:sp>
    </p:spTree>
    <p:extLst>
      <p:ext uri="{BB962C8B-B14F-4D97-AF65-F5344CB8AC3E}">
        <p14:creationId xmlns:p14="http://schemas.microsoft.com/office/powerpoint/2010/main" val="38731266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pic>
        <p:nvPicPr>
          <p:cNvPr id="4" name="Content Placeholder 3" descr="slo 9 scoring example b.png"/>
          <p:cNvPicPr>
            <a:picLocks noGrp="1" noChangeAspect="1"/>
          </p:cNvPicPr>
          <p:nvPr>
            <p:ph idx="1"/>
          </p:nvPr>
        </p:nvPicPr>
        <p:blipFill rotWithShape="1">
          <a:blip r:embed="rId5">
            <a:extLst>
              <a:ext uri="{28A0092B-C50C-407E-A947-70E740481C1C}">
                <a14:useLocalDpi xmlns:a14="http://schemas.microsoft.com/office/drawing/2010/main" val="0"/>
              </a:ext>
            </a:extLst>
          </a:blip>
          <a:srcRect t="11239" b="-17392"/>
          <a:stretch/>
        </p:blipFill>
        <p:spPr>
          <a:xfrm>
            <a:off x="0" y="1456840"/>
            <a:ext cx="9144000" cy="5401159"/>
          </a:xfrm>
        </p:spPr>
      </p:pic>
      <p:sp>
        <p:nvSpPr>
          <p:cNvPr id="3" name="Title 1"/>
          <p:cNvSpPr>
            <a:spLocks noGrp="1"/>
          </p:cNvSpPr>
          <p:nvPr>
            <p:ph type="title"/>
          </p:nvPr>
        </p:nvSpPr>
        <p:spPr>
          <a:xfrm>
            <a:off x="3505200" y="122238"/>
            <a:ext cx="5486400" cy="639762"/>
          </a:xfrm>
        </p:spPr>
        <p:txBody>
          <a:bodyPr/>
          <a:lstStyle/>
          <a:p>
            <a:r>
              <a:rPr lang="en-US" dirty="0" smtClean="0"/>
              <a:t>Scoring Based on </a:t>
            </a:r>
            <a:br>
              <a:rPr lang="en-US" dirty="0" smtClean="0"/>
            </a:br>
            <a:r>
              <a:rPr lang="en-US" dirty="0" smtClean="0"/>
              <a:t>Goal Attainment</a:t>
            </a:r>
            <a:endParaRPr lang="en-US" dirty="0"/>
          </a:p>
        </p:txBody>
      </p:sp>
    </p:spTree>
    <p:extLst>
      <p:ext uri="{BB962C8B-B14F-4D97-AF65-F5344CB8AC3E}">
        <p14:creationId xmlns:p14="http://schemas.microsoft.com/office/powerpoint/2010/main" val="4578983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3374"/>
            <a:ext cx="8607425" cy="5057829"/>
          </a:xfrm>
        </p:spPr>
        <p:txBody>
          <a:bodyPr>
            <a:normAutofit fontScale="92500" lnSpcReduction="10000"/>
          </a:bodyPr>
          <a:lstStyle/>
          <a:p>
            <a:r>
              <a:rPr lang="en-US" sz="2800" dirty="0" smtClean="0">
                <a:solidFill>
                  <a:srgbClr val="000000"/>
                </a:solidFill>
              </a:rPr>
              <a:t>A team of band teachers create a performance assessment for students. In addition to developing the tasks together, the teachers specify a set of directions and testing conditions that each teacher will follow. For example, each student will be asked to perform a short piece of music during small-group lessons. </a:t>
            </a:r>
          </a:p>
          <a:p>
            <a:r>
              <a:rPr lang="en-US" sz="2800" dirty="0" smtClean="0">
                <a:solidFill>
                  <a:srgbClr val="000000"/>
                </a:solidFill>
              </a:rPr>
              <a:t>All teachers will assess the students using the same band rubric. Prior to grading, teachers will practice using the rubric and make sure they are grading performances consistently. </a:t>
            </a:r>
          </a:p>
          <a:p>
            <a:pPr marL="457200" lvl="1" indent="0">
              <a:buNone/>
            </a:pPr>
            <a:endParaRPr lang="en-US" sz="2800" dirty="0" smtClean="0">
              <a:solidFill>
                <a:srgbClr val="000000"/>
              </a:solidFill>
            </a:endParaRPr>
          </a:p>
          <a:p>
            <a:pPr marL="57150" indent="0">
              <a:buNone/>
            </a:pPr>
            <a:r>
              <a:rPr lang="en-US" sz="2800" i="1" dirty="0" smtClean="0">
                <a:solidFill>
                  <a:srgbClr val="000000"/>
                </a:solidFill>
              </a:rPr>
              <a:t>Any validity concerns with this assessment</a:t>
            </a:r>
            <a:r>
              <a:rPr lang="en-US" sz="2800" b="1" i="1" dirty="0" smtClean="0">
                <a:solidFill>
                  <a:srgbClr val="000000"/>
                </a:solidFill>
              </a:rPr>
              <a:t>?</a:t>
            </a:r>
          </a:p>
        </p:txBody>
      </p:sp>
      <p:sp>
        <p:nvSpPr>
          <p:cNvPr id="2" name="Title 1"/>
          <p:cNvSpPr>
            <a:spLocks noGrp="1"/>
          </p:cNvSpPr>
          <p:nvPr>
            <p:ph type="title"/>
          </p:nvPr>
        </p:nvSpPr>
        <p:spPr/>
        <p:txBody>
          <a:bodyPr>
            <a:normAutofit fontScale="90000"/>
          </a:bodyPr>
          <a:lstStyle/>
          <a:p>
            <a:r>
              <a:rPr lang="en-US" dirty="0" smtClean="0"/>
              <a:t>Validity and Reliability </a:t>
            </a:r>
            <a:r>
              <a:rPr lang="en-US" dirty="0"/>
              <a:t>S</a:t>
            </a:r>
            <a:r>
              <a:rPr lang="en-US" dirty="0" smtClean="0"/>
              <a:t>cenario</a:t>
            </a:r>
            <a:endParaRPr lang="en-US" dirty="0"/>
          </a:p>
        </p:txBody>
      </p:sp>
      <p:sp>
        <p:nvSpPr>
          <p:cNvPr id="4" name="Slide Number Placeholder 3"/>
          <p:cNvSpPr>
            <a:spLocks noGrp="1"/>
          </p:cNvSpPr>
          <p:nvPr>
            <p:ph type="sldNum" sz="quarter" idx="10"/>
          </p:nvPr>
        </p:nvSpPr>
        <p:spPr/>
        <p:txBody>
          <a:bodyPr/>
          <a:lstStyle/>
          <a:p>
            <a:fld id="{F7886C9C-DC18-4195-8FD5-A50AA931D419}" type="slidenum">
              <a:rPr lang="en-US" smtClean="0"/>
              <a:pPr/>
              <a:t>130</a:t>
            </a:fld>
            <a:endParaRPr lang="en-US" dirty="0"/>
          </a:p>
        </p:txBody>
      </p:sp>
    </p:spTree>
    <p:extLst>
      <p:ext uri="{BB962C8B-B14F-4D97-AF65-F5344CB8AC3E}">
        <p14:creationId xmlns:p14="http://schemas.microsoft.com/office/powerpoint/2010/main" val="13286604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pic>
        <p:nvPicPr>
          <p:cNvPr id="4" name="Content Placeholder 5" descr="Screen Shot 2016-02-28 at 2.49.32 PM.png"/>
          <p:cNvPicPr>
            <a:picLocks noGrp="1" noChangeAspect="1"/>
          </p:cNvPicPr>
          <p:nvPr>
            <p:ph idx="1"/>
          </p:nvPr>
        </p:nvPicPr>
        <p:blipFill>
          <a:blip r:embed="rId5">
            <a:extLst>
              <a:ext uri="{28A0092B-C50C-407E-A947-70E740481C1C}">
                <a14:useLocalDpi xmlns:a14="http://schemas.microsoft.com/office/drawing/2010/main" val="0"/>
              </a:ext>
            </a:extLst>
          </a:blip>
          <a:srcRect l="-27901" r="-27901"/>
          <a:stretch>
            <a:fillRect/>
          </a:stretch>
        </p:blipFill>
        <p:spPr>
          <a:xfrm>
            <a:off x="-1111249" y="341313"/>
            <a:ext cx="11451134" cy="5679541"/>
          </a:xfrm>
        </p:spPr>
      </p:pic>
      <p:sp>
        <p:nvSpPr>
          <p:cNvPr id="6" name="TextBox 5"/>
          <p:cNvSpPr txBox="1"/>
          <p:nvPr/>
        </p:nvSpPr>
        <p:spPr>
          <a:xfrm>
            <a:off x="2869312" y="5837676"/>
            <a:ext cx="5938618" cy="954107"/>
          </a:xfrm>
          <a:prstGeom prst="rect">
            <a:avLst/>
          </a:prstGeom>
          <a:solidFill>
            <a:srgbClr val="FFFF00"/>
          </a:solidFill>
          <a:ln>
            <a:solidFill>
              <a:srgbClr val="000000"/>
            </a:solidFill>
          </a:ln>
        </p:spPr>
        <p:txBody>
          <a:bodyPr wrap="square" rtlCol="0">
            <a:spAutoFit/>
          </a:bodyPr>
          <a:lstStyle/>
          <a:p>
            <a:r>
              <a:rPr lang="en-US" sz="2000" dirty="0"/>
              <a:t>Download at: </a:t>
            </a:r>
            <a:r>
              <a:rPr lang="en-US" dirty="0">
                <a:hlinkClick r:id="rId6"/>
              </a:rPr>
              <a:t>http://www.doe.sd.gov/teachereffectiveness/#</a:t>
            </a:r>
            <a:r>
              <a:rPr lang="en-US" dirty="0" smtClean="0">
                <a:hlinkClick r:id="rId6"/>
              </a:rPr>
              <a:t>sloresources</a:t>
            </a:r>
            <a:endParaRPr lang="en-US" dirty="0" smtClean="0"/>
          </a:p>
          <a:p>
            <a:r>
              <a:rPr lang="en-US" dirty="0" smtClean="0"/>
              <a:t>(under Additional Resources)</a:t>
            </a:r>
            <a:r>
              <a:rPr lang="en-US" dirty="0" smtClean="0"/>
              <a:t> </a:t>
            </a:r>
            <a:endParaRPr lang="en-US" dirty="0"/>
          </a:p>
        </p:txBody>
      </p:sp>
    </p:spTree>
    <p:extLst>
      <p:ext uri="{BB962C8B-B14F-4D97-AF65-F5344CB8AC3E}">
        <p14:creationId xmlns:p14="http://schemas.microsoft.com/office/powerpoint/2010/main" val="65202851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Teachers: Student Growth Rating</a:t>
            </a:r>
            <a:endParaRPr lang="en-US" dirty="0"/>
          </a:p>
        </p:txBody>
      </p:sp>
      <p:sp>
        <p:nvSpPr>
          <p:cNvPr id="3" name="Content Placeholder 2"/>
          <p:cNvSpPr>
            <a:spLocks noGrp="1"/>
          </p:cNvSpPr>
          <p:nvPr>
            <p:ph idx="1"/>
          </p:nvPr>
        </p:nvSpPr>
        <p:spPr>
          <a:xfrm>
            <a:off x="457200" y="1363851"/>
            <a:ext cx="8229600" cy="5213317"/>
          </a:xfrm>
        </p:spPr>
        <p:txBody>
          <a:bodyPr>
            <a:normAutofit fontScale="92500" lnSpcReduction="20000"/>
          </a:bodyPr>
          <a:lstStyle/>
          <a:p>
            <a:pPr marL="0" indent="0">
              <a:buNone/>
            </a:pPr>
            <a:r>
              <a:rPr lang="en-US" dirty="0" smtClean="0"/>
              <a:t>A teachers’ student growth rating is determined by the percentage of goal attainment and is classified into one of three performance categories.</a:t>
            </a:r>
          </a:p>
          <a:p>
            <a:r>
              <a:rPr lang="en-US" dirty="0" smtClean="0"/>
              <a:t>LOW GROWTH: Less than 65% goal attainment</a:t>
            </a:r>
          </a:p>
          <a:p>
            <a:r>
              <a:rPr lang="en-US" dirty="0" smtClean="0"/>
              <a:t>EXPECTED GROWTH: Between 65% and 85% goal attainment</a:t>
            </a:r>
          </a:p>
          <a:p>
            <a:r>
              <a:rPr lang="en-US" dirty="0" smtClean="0"/>
              <a:t>HIGH GROWTH: Between 85% and 100 goal attainment. </a:t>
            </a:r>
            <a:endParaRPr lang="en-US" dirty="0"/>
          </a:p>
        </p:txBody>
      </p:sp>
    </p:spTree>
    <p:extLst>
      <p:ext uri="{BB962C8B-B14F-4D97-AF65-F5344CB8AC3E}">
        <p14:creationId xmlns:p14="http://schemas.microsoft.com/office/powerpoint/2010/main" val="4014927363"/>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pic>
        <p:nvPicPr>
          <p:cNvPr id="3" name="Content Placeholder 2" descr="slo 10 scoring example c.png"/>
          <p:cNvPicPr>
            <a:picLocks noGrp="1" noChangeAspect="1"/>
          </p:cNvPicPr>
          <p:nvPr>
            <p:ph idx="1"/>
          </p:nvPr>
        </p:nvPicPr>
        <p:blipFill rotWithShape="1">
          <a:blip r:embed="rId5">
            <a:extLst>
              <a:ext uri="{28A0092B-C50C-407E-A947-70E740481C1C}">
                <a14:useLocalDpi xmlns:a14="http://schemas.microsoft.com/office/drawing/2010/main" val="0"/>
              </a:ext>
            </a:extLst>
          </a:blip>
          <a:srcRect t="11328" b="-19987"/>
          <a:stretch/>
        </p:blipFill>
        <p:spPr>
          <a:xfrm>
            <a:off x="0" y="1394847"/>
            <a:ext cx="9144000" cy="5323668"/>
          </a:xfrm>
        </p:spPr>
      </p:pic>
      <p:sp>
        <p:nvSpPr>
          <p:cNvPr id="4" name="Title 1"/>
          <p:cNvSpPr>
            <a:spLocks noGrp="1"/>
          </p:cNvSpPr>
          <p:nvPr>
            <p:ph type="title"/>
          </p:nvPr>
        </p:nvSpPr>
        <p:spPr>
          <a:xfrm>
            <a:off x="3505200" y="122238"/>
            <a:ext cx="5486400" cy="639762"/>
          </a:xfrm>
        </p:spPr>
        <p:txBody>
          <a:bodyPr/>
          <a:lstStyle/>
          <a:p>
            <a:r>
              <a:rPr lang="en-US" dirty="0" smtClean="0"/>
              <a:t>Scoring Based on </a:t>
            </a:r>
            <a:br>
              <a:rPr lang="en-US" dirty="0" smtClean="0"/>
            </a:br>
            <a:r>
              <a:rPr lang="en-US" dirty="0" smtClean="0"/>
              <a:t>Goal Attainment</a:t>
            </a:r>
            <a:endParaRPr lang="en-US" dirty="0"/>
          </a:p>
        </p:txBody>
      </p:sp>
    </p:spTree>
    <p:extLst>
      <p:ext uri="{BB962C8B-B14F-4D97-AF65-F5344CB8AC3E}">
        <p14:creationId xmlns:p14="http://schemas.microsoft.com/office/powerpoint/2010/main" val="16936862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Sample Differentiated Growth Goal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6017944"/>
              </p:ext>
            </p:extLst>
          </p:nvPr>
        </p:nvGraphicFramePr>
        <p:xfrm>
          <a:off x="294464" y="1084890"/>
          <a:ext cx="8562816" cy="5357502"/>
        </p:xfrm>
        <a:graphic>
          <a:graphicData uri="http://schemas.openxmlformats.org/drawingml/2006/table">
            <a:tbl>
              <a:tblPr firstRow="1" bandRow="1">
                <a:tableStyleId>{5C22544A-7EE6-4342-B048-85BDC9FD1C3A}</a:tableStyleId>
              </a:tblPr>
              <a:tblGrid>
                <a:gridCol w="1427136"/>
                <a:gridCol w="1427136"/>
                <a:gridCol w="1427136"/>
                <a:gridCol w="1427136"/>
                <a:gridCol w="1427136"/>
                <a:gridCol w="1427136"/>
              </a:tblGrid>
              <a:tr h="673698">
                <a:tc>
                  <a:txBody>
                    <a:bodyPr/>
                    <a:lstStyle/>
                    <a:p>
                      <a:pPr algn="ctr"/>
                      <a:r>
                        <a:rPr lang="en-US" dirty="0" smtClean="0"/>
                        <a:t>Student</a:t>
                      </a:r>
                      <a:endParaRPr lang="en-US" dirty="0"/>
                    </a:p>
                  </a:txBody>
                  <a:tcPr/>
                </a:tc>
                <a:tc>
                  <a:txBody>
                    <a:bodyPr/>
                    <a:lstStyle/>
                    <a:p>
                      <a:pPr algn="ctr"/>
                      <a:r>
                        <a:rPr lang="en-US" dirty="0" smtClean="0"/>
                        <a:t>Pre-Assessment</a:t>
                      </a:r>
                      <a:endParaRPr lang="en-US" dirty="0"/>
                    </a:p>
                  </a:txBody>
                  <a:tcPr/>
                </a:tc>
                <a:tc>
                  <a:txBody>
                    <a:bodyPr/>
                    <a:lstStyle/>
                    <a:p>
                      <a:pPr algn="ctr"/>
                      <a:r>
                        <a:rPr lang="en-US" dirty="0" smtClean="0"/>
                        <a:t>Goal</a:t>
                      </a:r>
                      <a:endParaRPr lang="en-US" dirty="0"/>
                    </a:p>
                  </a:txBody>
                  <a:tcPr/>
                </a:tc>
                <a:tc>
                  <a:txBody>
                    <a:bodyPr/>
                    <a:lstStyle/>
                    <a:p>
                      <a:pPr algn="ctr"/>
                      <a:r>
                        <a:rPr lang="en-US" dirty="0" smtClean="0"/>
                        <a:t>Mid-point</a:t>
                      </a:r>
                      <a:endParaRPr lang="en-US" dirty="0"/>
                    </a:p>
                  </a:txBody>
                  <a:tcPr/>
                </a:tc>
                <a:tc>
                  <a:txBody>
                    <a:bodyPr/>
                    <a:lstStyle/>
                    <a:p>
                      <a:pPr algn="ctr"/>
                      <a:r>
                        <a:rPr lang="en-US" dirty="0" smtClean="0"/>
                        <a:t>Final Assessment</a:t>
                      </a:r>
                      <a:endParaRPr lang="en-US" dirty="0"/>
                    </a:p>
                  </a:txBody>
                  <a:tcPr/>
                </a:tc>
                <a:tc>
                  <a:txBody>
                    <a:bodyPr/>
                    <a:lstStyle/>
                    <a:p>
                      <a:pPr algn="ctr"/>
                      <a:r>
                        <a:rPr lang="en-US" dirty="0" smtClean="0"/>
                        <a:t>Met Goal? (Y or N) </a:t>
                      </a:r>
                      <a:endParaRPr lang="en-US" dirty="0"/>
                    </a:p>
                  </a:txBody>
                  <a:tcPr/>
                </a:tc>
              </a:tr>
              <a:tr h="390317">
                <a:tc>
                  <a:txBody>
                    <a:bodyPr/>
                    <a:lstStyle/>
                    <a:p>
                      <a:r>
                        <a:rPr lang="en-US" dirty="0" smtClean="0"/>
                        <a:t>A</a:t>
                      </a:r>
                      <a:endParaRPr lang="en-US" dirty="0"/>
                    </a:p>
                  </a:txBody>
                  <a:tcPr/>
                </a:tc>
                <a:tc>
                  <a:txBody>
                    <a:bodyPr/>
                    <a:lstStyle/>
                    <a:p>
                      <a:pPr algn="ctr"/>
                      <a:r>
                        <a:rPr lang="en-US" dirty="0" smtClean="0"/>
                        <a:t>12/20</a:t>
                      </a:r>
                      <a:endParaRPr lang="en-US" dirty="0"/>
                    </a:p>
                  </a:txBody>
                  <a:tcPr/>
                </a:tc>
                <a:tc>
                  <a:txBody>
                    <a:bodyPr/>
                    <a:lstStyle/>
                    <a:p>
                      <a:pPr algn="ctr"/>
                      <a:r>
                        <a:rPr lang="en-US" dirty="0" smtClean="0"/>
                        <a:t>20</a:t>
                      </a:r>
                      <a:endParaRPr lang="en-US" dirty="0"/>
                    </a:p>
                  </a:txBody>
                  <a:tcPr>
                    <a:solidFill>
                      <a:srgbClr val="FFFF00"/>
                    </a:solidFill>
                  </a:tcPr>
                </a:tc>
                <a:tc>
                  <a:txBody>
                    <a:bodyPr/>
                    <a:lstStyle/>
                    <a:p>
                      <a:pPr algn="ctr"/>
                      <a:r>
                        <a:rPr lang="en-US" dirty="0" smtClean="0"/>
                        <a:t>18</a:t>
                      </a:r>
                      <a:endParaRPr lang="en-US" dirty="0"/>
                    </a:p>
                  </a:txBody>
                  <a:tcPr/>
                </a:tc>
                <a:tc>
                  <a:txBody>
                    <a:bodyPr/>
                    <a:lstStyle/>
                    <a:p>
                      <a:pPr algn="ctr"/>
                      <a:r>
                        <a:rPr lang="en-US" dirty="0" smtClean="0"/>
                        <a:t>20</a:t>
                      </a:r>
                      <a:endParaRPr lang="en-US" dirty="0"/>
                    </a:p>
                  </a:txBody>
                  <a:tcPr/>
                </a:tc>
                <a:tc>
                  <a:txBody>
                    <a:bodyPr/>
                    <a:lstStyle/>
                    <a:p>
                      <a:pPr algn="ctr"/>
                      <a:r>
                        <a:rPr lang="en-US" dirty="0" smtClean="0"/>
                        <a:t>Y</a:t>
                      </a:r>
                      <a:endParaRPr lang="en-US" dirty="0"/>
                    </a:p>
                  </a:txBody>
                  <a:tcPr/>
                </a:tc>
              </a:tr>
              <a:tr h="390317">
                <a:tc>
                  <a:txBody>
                    <a:bodyPr/>
                    <a:lstStyle/>
                    <a:p>
                      <a:r>
                        <a:rPr lang="en-US" dirty="0" smtClean="0"/>
                        <a:t>B</a:t>
                      </a:r>
                      <a:endParaRPr lang="en-US" dirty="0"/>
                    </a:p>
                  </a:txBody>
                  <a:tcPr/>
                </a:tc>
                <a:tc>
                  <a:txBody>
                    <a:bodyPr/>
                    <a:lstStyle/>
                    <a:p>
                      <a:pPr algn="ctr"/>
                      <a:r>
                        <a:rPr lang="en-US" dirty="0" smtClean="0"/>
                        <a:t>2/20</a:t>
                      </a:r>
                      <a:endParaRPr lang="en-US" dirty="0"/>
                    </a:p>
                  </a:txBody>
                  <a:tcPr/>
                </a:tc>
                <a:tc>
                  <a:txBody>
                    <a:bodyPr/>
                    <a:lstStyle/>
                    <a:p>
                      <a:pPr algn="ctr"/>
                      <a:r>
                        <a:rPr lang="en-US" dirty="0" smtClean="0"/>
                        <a:t>13</a:t>
                      </a:r>
                      <a:endParaRPr lang="en-US" dirty="0"/>
                    </a:p>
                  </a:txBody>
                  <a:tcPr>
                    <a:solidFill>
                      <a:srgbClr val="FFFF00"/>
                    </a:solidFill>
                  </a:tcPr>
                </a:tc>
                <a:tc>
                  <a:txBody>
                    <a:bodyPr/>
                    <a:lstStyle/>
                    <a:p>
                      <a:pPr algn="ctr"/>
                      <a:r>
                        <a:rPr lang="en-US" dirty="0" smtClean="0"/>
                        <a:t>8</a:t>
                      </a:r>
                      <a:endParaRPr lang="en-US" dirty="0"/>
                    </a:p>
                  </a:txBody>
                  <a:tcPr>
                    <a:solidFill>
                      <a:srgbClr val="FF0000"/>
                    </a:solidFill>
                  </a:tcPr>
                </a:tc>
                <a:tc>
                  <a:txBody>
                    <a:bodyPr/>
                    <a:lstStyle/>
                    <a:p>
                      <a:pPr algn="ctr"/>
                      <a:r>
                        <a:rPr lang="en-US" dirty="0" smtClean="0"/>
                        <a:t>12</a:t>
                      </a:r>
                      <a:endParaRPr lang="en-US" dirty="0"/>
                    </a:p>
                  </a:txBody>
                  <a:tcPr/>
                </a:tc>
                <a:tc>
                  <a:txBody>
                    <a:bodyPr/>
                    <a:lstStyle/>
                    <a:p>
                      <a:pPr algn="ctr"/>
                      <a:r>
                        <a:rPr lang="en-US" dirty="0" smtClean="0"/>
                        <a:t>N</a:t>
                      </a:r>
                      <a:endParaRPr lang="en-US" dirty="0"/>
                    </a:p>
                  </a:txBody>
                  <a:tcPr>
                    <a:solidFill>
                      <a:srgbClr val="FF0000"/>
                    </a:solidFill>
                  </a:tcPr>
                </a:tc>
              </a:tr>
              <a:tr h="390317">
                <a:tc>
                  <a:txBody>
                    <a:bodyPr/>
                    <a:lstStyle/>
                    <a:p>
                      <a:r>
                        <a:rPr lang="en-US" dirty="0" smtClean="0"/>
                        <a:t>C</a:t>
                      </a:r>
                      <a:endParaRPr lang="en-US" dirty="0"/>
                    </a:p>
                  </a:txBody>
                  <a:tcPr/>
                </a:tc>
                <a:tc>
                  <a:txBody>
                    <a:bodyPr/>
                    <a:lstStyle/>
                    <a:p>
                      <a:pPr algn="ctr"/>
                      <a:r>
                        <a:rPr lang="en-US" dirty="0" smtClean="0"/>
                        <a:t>4/20</a:t>
                      </a:r>
                      <a:endParaRPr lang="en-US" dirty="0"/>
                    </a:p>
                  </a:txBody>
                  <a:tcPr/>
                </a:tc>
                <a:tc>
                  <a:txBody>
                    <a:bodyPr/>
                    <a:lstStyle/>
                    <a:p>
                      <a:pPr algn="ctr"/>
                      <a:r>
                        <a:rPr lang="en-US" dirty="0" smtClean="0"/>
                        <a:t>16</a:t>
                      </a:r>
                      <a:endParaRPr lang="en-US" dirty="0"/>
                    </a:p>
                  </a:txBody>
                  <a:tcPr>
                    <a:solidFill>
                      <a:srgbClr val="FFFF00"/>
                    </a:solidFill>
                  </a:tcPr>
                </a:tc>
                <a:tc>
                  <a:txBody>
                    <a:bodyPr/>
                    <a:lstStyle/>
                    <a:p>
                      <a:pPr algn="ctr"/>
                      <a:r>
                        <a:rPr lang="en-US" dirty="0" smtClean="0"/>
                        <a:t>13</a:t>
                      </a:r>
                      <a:endParaRPr lang="en-US" dirty="0"/>
                    </a:p>
                  </a:txBody>
                  <a:tcPr/>
                </a:tc>
                <a:tc>
                  <a:txBody>
                    <a:bodyPr/>
                    <a:lstStyle/>
                    <a:p>
                      <a:pPr algn="ctr"/>
                      <a:r>
                        <a:rPr lang="en-US" dirty="0" smtClean="0"/>
                        <a:t>14</a:t>
                      </a:r>
                      <a:endParaRPr lang="en-US" dirty="0"/>
                    </a:p>
                  </a:txBody>
                  <a:tcPr/>
                </a:tc>
                <a:tc>
                  <a:txBody>
                    <a:bodyPr/>
                    <a:lstStyle/>
                    <a:p>
                      <a:pPr algn="ctr"/>
                      <a:r>
                        <a:rPr lang="en-US" dirty="0" smtClean="0"/>
                        <a:t>Y</a:t>
                      </a:r>
                      <a:endParaRPr lang="en-US" dirty="0"/>
                    </a:p>
                  </a:txBody>
                  <a:tcPr/>
                </a:tc>
              </a:tr>
              <a:tr h="390317">
                <a:tc>
                  <a:txBody>
                    <a:bodyPr/>
                    <a:lstStyle/>
                    <a:p>
                      <a:r>
                        <a:rPr lang="en-US" dirty="0" smtClean="0"/>
                        <a:t>D</a:t>
                      </a:r>
                      <a:endParaRPr lang="en-US" dirty="0"/>
                    </a:p>
                  </a:txBody>
                  <a:tcPr/>
                </a:tc>
                <a:tc>
                  <a:txBody>
                    <a:bodyPr/>
                    <a:lstStyle/>
                    <a:p>
                      <a:pPr algn="ctr"/>
                      <a:r>
                        <a:rPr lang="en-US" dirty="0" smtClean="0"/>
                        <a:t>8/20</a:t>
                      </a:r>
                      <a:endParaRPr lang="en-US" dirty="0"/>
                    </a:p>
                  </a:txBody>
                  <a:tcPr/>
                </a:tc>
                <a:tc>
                  <a:txBody>
                    <a:bodyPr/>
                    <a:lstStyle/>
                    <a:p>
                      <a:pPr algn="ctr"/>
                      <a:r>
                        <a:rPr lang="en-US" dirty="0" smtClean="0"/>
                        <a:t>18</a:t>
                      </a:r>
                      <a:endParaRPr lang="en-US" dirty="0"/>
                    </a:p>
                  </a:txBody>
                  <a:tcPr>
                    <a:solidFill>
                      <a:srgbClr val="FFFF00"/>
                    </a:solidFill>
                  </a:tcPr>
                </a:tc>
                <a:tc>
                  <a:txBody>
                    <a:bodyPr/>
                    <a:lstStyle/>
                    <a:p>
                      <a:pPr algn="ctr"/>
                      <a:r>
                        <a:rPr lang="en-US" dirty="0" smtClean="0"/>
                        <a:t>18</a:t>
                      </a:r>
                      <a:endParaRPr lang="en-US" dirty="0"/>
                    </a:p>
                  </a:txBody>
                  <a:tcPr/>
                </a:tc>
                <a:tc>
                  <a:txBody>
                    <a:bodyPr/>
                    <a:lstStyle/>
                    <a:p>
                      <a:pPr algn="ctr"/>
                      <a:r>
                        <a:rPr lang="en-US" dirty="0" smtClean="0"/>
                        <a:t>18</a:t>
                      </a:r>
                      <a:endParaRPr lang="en-US" dirty="0"/>
                    </a:p>
                  </a:txBody>
                  <a:tcPr/>
                </a:tc>
                <a:tc>
                  <a:txBody>
                    <a:bodyPr/>
                    <a:lstStyle/>
                    <a:p>
                      <a:pPr algn="ctr"/>
                      <a:r>
                        <a:rPr lang="en-US" dirty="0" smtClean="0"/>
                        <a:t>Y</a:t>
                      </a:r>
                      <a:endParaRPr lang="en-US" dirty="0"/>
                    </a:p>
                  </a:txBody>
                  <a:tcPr/>
                </a:tc>
              </a:tr>
              <a:tr h="390317">
                <a:tc>
                  <a:txBody>
                    <a:bodyPr/>
                    <a:lstStyle/>
                    <a:p>
                      <a:r>
                        <a:rPr lang="en-US" dirty="0" smtClean="0"/>
                        <a:t>E</a:t>
                      </a:r>
                      <a:endParaRPr lang="en-US" dirty="0"/>
                    </a:p>
                  </a:txBody>
                  <a:tcPr/>
                </a:tc>
                <a:tc>
                  <a:txBody>
                    <a:bodyPr/>
                    <a:lstStyle/>
                    <a:p>
                      <a:pPr algn="ctr"/>
                      <a:r>
                        <a:rPr lang="en-US" dirty="0" smtClean="0"/>
                        <a:t>4/20</a:t>
                      </a:r>
                      <a:endParaRPr lang="en-US" dirty="0"/>
                    </a:p>
                  </a:txBody>
                  <a:tcPr/>
                </a:tc>
                <a:tc>
                  <a:txBody>
                    <a:bodyPr/>
                    <a:lstStyle/>
                    <a:p>
                      <a:pPr algn="ctr"/>
                      <a:r>
                        <a:rPr lang="en-US" dirty="0" smtClean="0"/>
                        <a:t>15</a:t>
                      </a:r>
                      <a:endParaRPr lang="en-US" dirty="0"/>
                    </a:p>
                  </a:txBody>
                  <a:tcPr>
                    <a:solidFill>
                      <a:srgbClr val="FFFF00"/>
                    </a:solidFill>
                  </a:tcPr>
                </a:tc>
                <a:tc>
                  <a:txBody>
                    <a:bodyPr/>
                    <a:lstStyle/>
                    <a:p>
                      <a:pPr algn="ctr"/>
                      <a:r>
                        <a:rPr lang="en-US" dirty="0" smtClean="0"/>
                        <a:t>12</a:t>
                      </a:r>
                      <a:endParaRPr lang="en-US" dirty="0"/>
                    </a:p>
                  </a:txBody>
                  <a:tcPr/>
                </a:tc>
                <a:tc>
                  <a:txBody>
                    <a:bodyPr/>
                    <a:lstStyle/>
                    <a:p>
                      <a:pPr algn="ctr"/>
                      <a:r>
                        <a:rPr lang="en-US" dirty="0" smtClean="0"/>
                        <a:t>15</a:t>
                      </a:r>
                      <a:endParaRPr lang="en-US" dirty="0"/>
                    </a:p>
                  </a:txBody>
                  <a:tcPr/>
                </a:tc>
                <a:tc>
                  <a:txBody>
                    <a:bodyPr/>
                    <a:lstStyle/>
                    <a:p>
                      <a:pPr algn="ctr"/>
                      <a:r>
                        <a:rPr lang="en-US" dirty="0" smtClean="0"/>
                        <a:t>Y</a:t>
                      </a:r>
                      <a:endParaRPr lang="en-US" dirty="0"/>
                    </a:p>
                  </a:txBody>
                  <a:tcPr/>
                </a:tc>
              </a:tr>
              <a:tr h="390317">
                <a:tc>
                  <a:txBody>
                    <a:bodyPr/>
                    <a:lstStyle/>
                    <a:p>
                      <a:r>
                        <a:rPr lang="en-US" dirty="0" smtClean="0"/>
                        <a:t>F</a:t>
                      </a:r>
                      <a:endParaRPr lang="en-US" dirty="0"/>
                    </a:p>
                  </a:txBody>
                  <a:tcPr/>
                </a:tc>
                <a:tc>
                  <a:txBody>
                    <a:bodyPr/>
                    <a:lstStyle/>
                    <a:p>
                      <a:pPr algn="ctr"/>
                      <a:r>
                        <a:rPr lang="en-US" dirty="0" smtClean="0"/>
                        <a:t>0/20</a:t>
                      </a:r>
                      <a:endParaRPr lang="en-US" dirty="0"/>
                    </a:p>
                  </a:txBody>
                  <a:tcPr/>
                </a:tc>
                <a:tc>
                  <a:txBody>
                    <a:bodyPr/>
                    <a:lstStyle/>
                    <a:p>
                      <a:pPr algn="ctr"/>
                      <a:r>
                        <a:rPr lang="en-US" dirty="0" smtClean="0"/>
                        <a:t>12</a:t>
                      </a:r>
                      <a:endParaRPr lang="en-US" dirty="0"/>
                    </a:p>
                  </a:txBody>
                  <a:tcPr>
                    <a:solidFill>
                      <a:srgbClr val="FFFF00"/>
                    </a:solidFill>
                  </a:tcPr>
                </a:tc>
                <a:tc>
                  <a:txBody>
                    <a:bodyPr/>
                    <a:lstStyle/>
                    <a:p>
                      <a:pPr algn="ctr"/>
                      <a:r>
                        <a:rPr lang="en-US" dirty="0" smtClean="0"/>
                        <a:t>6</a:t>
                      </a:r>
                      <a:endParaRPr lang="en-US" dirty="0"/>
                    </a:p>
                  </a:txBody>
                  <a:tcPr>
                    <a:solidFill>
                      <a:srgbClr val="FF0000"/>
                    </a:solidFill>
                  </a:tcPr>
                </a:tc>
                <a:tc>
                  <a:txBody>
                    <a:bodyPr/>
                    <a:lstStyle/>
                    <a:p>
                      <a:pPr algn="ctr"/>
                      <a:r>
                        <a:rPr lang="en-US" dirty="0" smtClean="0"/>
                        <a:t>11</a:t>
                      </a:r>
                      <a:endParaRPr lang="en-US" dirty="0"/>
                    </a:p>
                  </a:txBody>
                  <a:tcPr/>
                </a:tc>
                <a:tc>
                  <a:txBody>
                    <a:bodyPr/>
                    <a:lstStyle/>
                    <a:p>
                      <a:pPr algn="ctr"/>
                      <a:r>
                        <a:rPr lang="en-US" dirty="0" smtClean="0"/>
                        <a:t>Y</a:t>
                      </a:r>
                      <a:endParaRPr lang="en-US" dirty="0"/>
                    </a:p>
                  </a:txBody>
                  <a:tcPr/>
                </a:tc>
              </a:tr>
              <a:tr h="390317">
                <a:tc>
                  <a:txBody>
                    <a:bodyPr/>
                    <a:lstStyle/>
                    <a:p>
                      <a:r>
                        <a:rPr lang="en-US" dirty="0" smtClean="0"/>
                        <a:t>G</a:t>
                      </a:r>
                      <a:endParaRPr lang="en-US" dirty="0"/>
                    </a:p>
                  </a:txBody>
                  <a:tcPr/>
                </a:tc>
                <a:tc>
                  <a:txBody>
                    <a:bodyPr/>
                    <a:lstStyle/>
                    <a:p>
                      <a:pPr algn="ctr"/>
                      <a:r>
                        <a:rPr lang="en-US" dirty="0" smtClean="0"/>
                        <a:t>2/20</a:t>
                      </a:r>
                      <a:endParaRPr lang="en-US" dirty="0"/>
                    </a:p>
                  </a:txBody>
                  <a:tcPr/>
                </a:tc>
                <a:tc>
                  <a:txBody>
                    <a:bodyPr/>
                    <a:lstStyle/>
                    <a:p>
                      <a:pPr algn="ctr"/>
                      <a:r>
                        <a:rPr lang="en-US" dirty="0" smtClean="0"/>
                        <a:t>17</a:t>
                      </a:r>
                      <a:endParaRPr lang="en-US" dirty="0"/>
                    </a:p>
                  </a:txBody>
                  <a:tcPr>
                    <a:solidFill>
                      <a:srgbClr val="FFFF00"/>
                    </a:solidFill>
                  </a:tcPr>
                </a:tc>
                <a:tc>
                  <a:txBody>
                    <a:bodyPr/>
                    <a:lstStyle/>
                    <a:p>
                      <a:pPr algn="ctr"/>
                      <a:r>
                        <a:rPr lang="en-US" dirty="0" smtClean="0"/>
                        <a:t>15</a:t>
                      </a:r>
                      <a:endParaRPr lang="en-US" dirty="0"/>
                    </a:p>
                  </a:txBody>
                  <a:tcPr/>
                </a:tc>
                <a:tc>
                  <a:txBody>
                    <a:bodyPr/>
                    <a:lstStyle/>
                    <a:p>
                      <a:pPr algn="ctr"/>
                      <a:r>
                        <a:rPr lang="en-US" dirty="0" smtClean="0"/>
                        <a:t>18</a:t>
                      </a:r>
                      <a:endParaRPr lang="en-US" dirty="0"/>
                    </a:p>
                  </a:txBody>
                  <a:tcPr/>
                </a:tc>
                <a:tc>
                  <a:txBody>
                    <a:bodyPr/>
                    <a:lstStyle/>
                    <a:p>
                      <a:pPr algn="ctr"/>
                      <a:r>
                        <a:rPr lang="en-US" dirty="0" smtClean="0"/>
                        <a:t>Y</a:t>
                      </a:r>
                      <a:endParaRPr lang="en-US" dirty="0"/>
                    </a:p>
                  </a:txBody>
                  <a:tcPr/>
                </a:tc>
              </a:tr>
              <a:tr h="390317">
                <a:tc>
                  <a:txBody>
                    <a:bodyPr/>
                    <a:lstStyle/>
                    <a:p>
                      <a:r>
                        <a:rPr lang="en-US" dirty="0" smtClean="0"/>
                        <a:t>H</a:t>
                      </a:r>
                      <a:endParaRPr lang="en-US" dirty="0"/>
                    </a:p>
                  </a:txBody>
                  <a:tcPr/>
                </a:tc>
                <a:tc>
                  <a:txBody>
                    <a:bodyPr/>
                    <a:lstStyle/>
                    <a:p>
                      <a:pPr algn="ctr"/>
                      <a:r>
                        <a:rPr lang="en-US" dirty="0" smtClean="0"/>
                        <a:t>6/20</a:t>
                      </a:r>
                      <a:endParaRPr lang="en-US" dirty="0"/>
                    </a:p>
                  </a:txBody>
                  <a:tcPr/>
                </a:tc>
                <a:tc>
                  <a:txBody>
                    <a:bodyPr/>
                    <a:lstStyle/>
                    <a:p>
                      <a:pPr algn="ctr"/>
                      <a:r>
                        <a:rPr lang="en-US" dirty="0" smtClean="0"/>
                        <a:t>18</a:t>
                      </a:r>
                      <a:endParaRPr lang="en-US" dirty="0"/>
                    </a:p>
                  </a:txBody>
                  <a:tcPr>
                    <a:solidFill>
                      <a:srgbClr val="FFFF00"/>
                    </a:solidFill>
                  </a:tcPr>
                </a:tc>
                <a:tc>
                  <a:txBody>
                    <a:bodyPr/>
                    <a:lstStyle/>
                    <a:p>
                      <a:pPr algn="ctr"/>
                      <a:r>
                        <a:rPr lang="en-US" dirty="0" smtClean="0"/>
                        <a:t>10</a:t>
                      </a:r>
                      <a:endParaRPr lang="en-US" dirty="0"/>
                    </a:p>
                  </a:txBody>
                  <a:tcPr>
                    <a:solidFill>
                      <a:srgbClr val="FF0000"/>
                    </a:solidFill>
                  </a:tcPr>
                </a:tc>
                <a:tc>
                  <a:txBody>
                    <a:bodyPr/>
                    <a:lstStyle/>
                    <a:p>
                      <a:pPr algn="ctr"/>
                      <a:r>
                        <a:rPr lang="en-US" dirty="0" smtClean="0"/>
                        <a:t>18</a:t>
                      </a:r>
                      <a:endParaRPr lang="en-US" dirty="0"/>
                    </a:p>
                  </a:txBody>
                  <a:tcPr/>
                </a:tc>
                <a:tc>
                  <a:txBody>
                    <a:bodyPr/>
                    <a:lstStyle/>
                    <a:p>
                      <a:pPr algn="ctr"/>
                      <a:r>
                        <a:rPr lang="en-US" dirty="0" smtClean="0"/>
                        <a:t>Y</a:t>
                      </a:r>
                      <a:endParaRPr lang="en-US" dirty="0"/>
                    </a:p>
                  </a:txBody>
                  <a:tcPr/>
                </a:tc>
              </a:tr>
              <a:tr h="390317">
                <a:tc>
                  <a:txBody>
                    <a:bodyPr/>
                    <a:lstStyle/>
                    <a:p>
                      <a:r>
                        <a:rPr lang="en-US" dirty="0" smtClean="0"/>
                        <a:t>I</a:t>
                      </a:r>
                      <a:endParaRPr lang="en-US" dirty="0"/>
                    </a:p>
                  </a:txBody>
                  <a:tcPr/>
                </a:tc>
                <a:tc>
                  <a:txBody>
                    <a:bodyPr/>
                    <a:lstStyle/>
                    <a:p>
                      <a:pPr algn="ctr"/>
                      <a:r>
                        <a:rPr lang="en-US" dirty="0" smtClean="0"/>
                        <a:t>1/20</a:t>
                      </a:r>
                      <a:endParaRPr lang="en-US" dirty="0"/>
                    </a:p>
                  </a:txBody>
                  <a:tcPr/>
                </a:tc>
                <a:tc>
                  <a:txBody>
                    <a:bodyPr/>
                    <a:lstStyle/>
                    <a:p>
                      <a:pPr algn="ctr"/>
                      <a:r>
                        <a:rPr lang="en-US" dirty="0" smtClean="0"/>
                        <a:t>15</a:t>
                      </a:r>
                      <a:endParaRPr lang="en-US" dirty="0"/>
                    </a:p>
                  </a:txBody>
                  <a:tcPr>
                    <a:solidFill>
                      <a:srgbClr val="FFFF00"/>
                    </a:solidFill>
                  </a:tcPr>
                </a:tc>
                <a:tc>
                  <a:txBody>
                    <a:bodyPr/>
                    <a:lstStyle/>
                    <a:p>
                      <a:pPr algn="ctr"/>
                      <a:r>
                        <a:rPr lang="en-US" dirty="0" smtClean="0"/>
                        <a:t>8</a:t>
                      </a:r>
                      <a:endParaRPr lang="en-US" dirty="0"/>
                    </a:p>
                  </a:txBody>
                  <a:tcPr/>
                </a:tc>
                <a:tc>
                  <a:txBody>
                    <a:bodyPr/>
                    <a:lstStyle/>
                    <a:p>
                      <a:pPr algn="ctr"/>
                      <a:r>
                        <a:rPr lang="en-US" dirty="0" smtClean="0"/>
                        <a:t>15</a:t>
                      </a:r>
                      <a:endParaRPr lang="en-US" dirty="0"/>
                    </a:p>
                  </a:txBody>
                  <a:tcPr/>
                </a:tc>
                <a:tc>
                  <a:txBody>
                    <a:bodyPr/>
                    <a:lstStyle/>
                    <a:p>
                      <a:pPr algn="ctr"/>
                      <a:r>
                        <a:rPr lang="en-US" dirty="0" smtClean="0"/>
                        <a:t>Y</a:t>
                      </a:r>
                      <a:endParaRPr lang="en-US" dirty="0"/>
                    </a:p>
                  </a:txBody>
                  <a:tcPr>
                    <a:solidFill>
                      <a:srgbClr val="CED5E3"/>
                    </a:solidFill>
                  </a:tcPr>
                </a:tc>
              </a:tr>
              <a:tr h="390317">
                <a:tc>
                  <a:txBody>
                    <a:bodyPr/>
                    <a:lstStyle/>
                    <a:p>
                      <a:r>
                        <a:rPr lang="en-US" dirty="0" smtClean="0"/>
                        <a:t>J</a:t>
                      </a:r>
                      <a:endParaRPr lang="en-US" dirty="0"/>
                    </a:p>
                  </a:txBody>
                  <a:tcPr/>
                </a:tc>
                <a:tc>
                  <a:txBody>
                    <a:bodyPr/>
                    <a:lstStyle/>
                    <a:p>
                      <a:pPr algn="ctr"/>
                      <a:r>
                        <a:rPr lang="en-US" dirty="0" smtClean="0"/>
                        <a:t>10/20</a:t>
                      </a:r>
                      <a:endParaRPr lang="en-US" dirty="0"/>
                    </a:p>
                  </a:txBody>
                  <a:tcPr/>
                </a:tc>
                <a:tc>
                  <a:txBody>
                    <a:bodyPr/>
                    <a:lstStyle/>
                    <a:p>
                      <a:pPr algn="ctr"/>
                      <a:r>
                        <a:rPr lang="en-US" dirty="0" smtClean="0"/>
                        <a:t>20</a:t>
                      </a:r>
                      <a:endParaRPr lang="en-US" dirty="0"/>
                    </a:p>
                  </a:txBody>
                  <a:tcPr>
                    <a:solidFill>
                      <a:srgbClr val="FFFF00"/>
                    </a:solidFill>
                  </a:tcPr>
                </a:tc>
                <a:tc>
                  <a:txBody>
                    <a:bodyPr/>
                    <a:lstStyle/>
                    <a:p>
                      <a:pPr algn="ctr"/>
                      <a:r>
                        <a:rPr lang="en-US" dirty="0" smtClean="0"/>
                        <a:t>16</a:t>
                      </a:r>
                      <a:endParaRPr lang="en-US" dirty="0"/>
                    </a:p>
                  </a:txBody>
                  <a:tcPr/>
                </a:tc>
                <a:tc>
                  <a:txBody>
                    <a:bodyPr/>
                    <a:lstStyle/>
                    <a:p>
                      <a:pPr algn="ctr"/>
                      <a:r>
                        <a:rPr lang="en-US" dirty="0" smtClean="0"/>
                        <a:t>17</a:t>
                      </a:r>
                      <a:endParaRPr lang="en-US" dirty="0"/>
                    </a:p>
                  </a:txBody>
                  <a:tcPr/>
                </a:tc>
                <a:tc>
                  <a:txBody>
                    <a:bodyPr/>
                    <a:lstStyle/>
                    <a:p>
                      <a:pPr algn="ctr"/>
                      <a:r>
                        <a:rPr lang="en-US" dirty="0" smtClean="0"/>
                        <a:t>Y</a:t>
                      </a:r>
                      <a:endParaRPr lang="en-US" dirty="0"/>
                    </a:p>
                  </a:txBody>
                  <a:tcPr/>
                </a:tc>
              </a:tr>
              <a:tr h="390317">
                <a:tc>
                  <a:txBody>
                    <a:bodyPr/>
                    <a:lstStyle/>
                    <a:p>
                      <a:r>
                        <a:rPr lang="en-US" dirty="0" smtClean="0"/>
                        <a:t>K </a:t>
                      </a:r>
                      <a:endParaRPr lang="en-US" dirty="0"/>
                    </a:p>
                  </a:txBody>
                  <a:tcPr/>
                </a:tc>
                <a:tc>
                  <a:txBody>
                    <a:bodyPr/>
                    <a:lstStyle/>
                    <a:p>
                      <a:pPr algn="ctr"/>
                      <a:r>
                        <a:rPr lang="en-US" dirty="0" smtClean="0"/>
                        <a:t>5/20</a:t>
                      </a:r>
                      <a:endParaRPr lang="en-US" dirty="0"/>
                    </a:p>
                  </a:txBody>
                  <a:tcPr/>
                </a:tc>
                <a:tc>
                  <a:txBody>
                    <a:bodyPr/>
                    <a:lstStyle/>
                    <a:p>
                      <a:pPr algn="ctr"/>
                      <a:r>
                        <a:rPr lang="en-US" dirty="0" smtClean="0"/>
                        <a:t>17</a:t>
                      </a:r>
                      <a:endParaRPr lang="en-US" dirty="0"/>
                    </a:p>
                  </a:txBody>
                  <a:tcPr>
                    <a:solidFill>
                      <a:srgbClr val="FFFF00"/>
                    </a:solidFill>
                  </a:tcPr>
                </a:tc>
                <a:tc>
                  <a:txBody>
                    <a:bodyPr/>
                    <a:lstStyle/>
                    <a:p>
                      <a:pPr algn="ctr"/>
                      <a:r>
                        <a:rPr lang="en-US" dirty="0" smtClean="0"/>
                        <a:t>10</a:t>
                      </a:r>
                      <a:endParaRPr lang="en-US" dirty="0"/>
                    </a:p>
                  </a:txBody>
                  <a:tcPr>
                    <a:solidFill>
                      <a:srgbClr val="FF0000"/>
                    </a:solidFill>
                  </a:tcPr>
                </a:tc>
                <a:tc>
                  <a:txBody>
                    <a:bodyPr/>
                    <a:lstStyle/>
                    <a:p>
                      <a:pPr algn="ctr"/>
                      <a:r>
                        <a:rPr lang="en-US" dirty="0" smtClean="0"/>
                        <a:t>18</a:t>
                      </a:r>
                      <a:endParaRPr lang="en-US" dirty="0"/>
                    </a:p>
                  </a:txBody>
                  <a:tcPr/>
                </a:tc>
                <a:tc>
                  <a:txBody>
                    <a:bodyPr/>
                    <a:lstStyle/>
                    <a:p>
                      <a:pPr algn="ctr"/>
                      <a:r>
                        <a:rPr lang="en-US" dirty="0" smtClean="0"/>
                        <a:t>Y</a:t>
                      </a:r>
                      <a:endParaRPr lang="en-US" dirty="0"/>
                    </a:p>
                  </a:txBody>
                  <a:tcPr/>
                </a:tc>
              </a:tr>
              <a:tr h="390317">
                <a:tc>
                  <a:txBody>
                    <a:bodyPr/>
                    <a:lstStyle/>
                    <a:p>
                      <a:r>
                        <a:rPr lang="en-US" dirty="0" smtClean="0"/>
                        <a:t>L</a:t>
                      </a:r>
                      <a:endParaRPr lang="en-US" dirty="0"/>
                    </a:p>
                  </a:txBody>
                  <a:tcPr/>
                </a:tc>
                <a:tc>
                  <a:txBody>
                    <a:bodyPr/>
                    <a:lstStyle/>
                    <a:p>
                      <a:pPr algn="ctr"/>
                      <a:r>
                        <a:rPr lang="en-US" dirty="0" smtClean="0"/>
                        <a:t>4/20</a:t>
                      </a:r>
                      <a:endParaRPr lang="en-US" dirty="0"/>
                    </a:p>
                  </a:txBody>
                  <a:tcPr/>
                </a:tc>
                <a:tc>
                  <a:txBody>
                    <a:bodyPr/>
                    <a:lstStyle/>
                    <a:p>
                      <a:pPr algn="ctr"/>
                      <a:r>
                        <a:rPr lang="en-US" dirty="0" smtClean="0"/>
                        <a:t>16</a:t>
                      </a:r>
                      <a:endParaRPr lang="en-US" dirty="0"/>
                    </a:p>
                  </a:txBody>
                  <a:tcPr>
                    <a:solidFill>
                      <a:srgbClr val="FFFF00"/>
                    </a:solidFill>
                  </a:tcPr>
                </a:tc>
                <a:tc>
                  <a:txBody>
                    <a:bodyPr/>
                    <a:lstStyle/>
                    <a:p>
                      <a:pPr algn="ctr"/>
                      <a:r>
                        <a:rPr lang="en-US" dirty="0" smtClean="0"/>
                        <a:t>10</a:t>
                      </a:r>
                      <a:endParaRPr lang="en-US" dirty="0"/>
                    </a:p>
                  </a:txBody>
                  <a:tcPr/>
                </a:tc>
                <a:tc>
                  <a:txBody>
                    <a:bodyPr/>
                    <a:lstStyle/>
                    <a:p>
                      <a:pPr algn="ctr"/>
                      <a:r>
                        <a:rPr lang="en-US" dirty="0" smtClean="0"/>
                        <a:t>17</a:t>
                      </a:r>
                      <a:endParaRPr lang="en-US" dirty="0"/>
                    </a:p>
                  </a:txBody>
                  <a:tcPr/>
                </a:tc>
                <a:tc>
                  <a:txBody>
                    <a:bodyPr/>
                    <a:lstStyle/>
                    <a:p>
                      <a:pPr algn="ctr"/>
                      <a:r>
                        <a:rPr lang="en-US" dirty="0" smtClean="0"/>
                        <a:t>Y</a:t>
                      </a:r>
                      <a:endParaRPr lang="en-US" dirty="0"/>
                    </a:p>
                  </a:txBody>
                  <a:tcPr/>
                </a:tc>
              </a:tr>
            </a:tbl>
          </a:graphicData>
        </a:graphic>
      </p:graphicFrame>
    </p:spTree>
    <p:extLst>
      <p:ext uri="{BB962C8B-B14F-4D97-AF65-F5344CB8AC3E}">
        <p14:creationId xmlns:p14="http://schemas.microsoft.com/office/powerpoint/2010/main" val="1203706098"/>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Calculate Student Growth Rating</a:t>
            </a:r>
            <a:endParaRPr lang="en-US" dirty="0"/>
          </a:p>
        </p:txBody>
      </p:sp>
      <p:sp>
        <p:nvSpPr>
          <p:cNvPr id="3" name="Content Placeholder 2"/>
          <p:cNvSpPr>
            <a:spLocks noGrp="1"/>
          </p:cNvSpPr>
          <p:nvPr>
            <p:ph idx="1"/>
          </p:nvPr>
        </p:nvSpPr>
        <p:spPr>
          <a:xfrm>
            <a:off x="457200" y="1600201"/>
            <a:ext cx="8229600" cy="2738114"/>
          </a:xfrm>
        </p:spPr>
        <p:txBody>
          <a:bodyPr>
            <a:normAutofit fontScale="92500" lnSpcReduction="20000"/>
          </a:bodyPr>
          <a:lstStyle/>
          <a:p>
            <a:r>
              <a:rPr lang="en-US" dirty="0" smtClean="0"/>
              <a:t>GOAL: 100% of my 12 Students will meet their Individual Growth Goal.</a:t>
            </a:r>
          </a:p>
          <a:p>
            <a:r>
              <a:rPr lang="en-US" dirty="0" smtClean="0"/>
              <a:t>11 Students MET their Individual, Differentiated Growth Goal</a:t>
            </a:r>
          </a:p>
          <a:p>
            <a:r>
              <a:rPr lang="en-US" dirty="0" smtClean="0"/>
              <a:t>11/12 = 92%</a:t>
            </a:r>
          </a:p>
          <a:p>
            <a:pPr marL="0" indent="0">
              <a:buNone/>
            </a:pPr>
            <a:endParaRPr lang="en-US" dirty="0" smtClean="0"/>
          </a:p>
          <a:p>
            <a:pPr marL="0" indent="0">
              <a:buNone/>
            </a:pPr>
            <a:endParaRPr lang="en-US" dirty="0"/>
          </a:p>
        </p:txBody>
      </p:sp>
      <p:sp>
        <p:nvSpPr>
          <p:cNvPr id="4" name="TextBox 3"/>
          <p:cNvSpPr txBox="1"/>
          <p:nvPr/>
        </p:nvSpPr>
        <p:spPr>
          <a:xfrm>
            <a:off x="457200" y="4602242"/>
            <a:ext cx="8229600" cy="1569660"/>
          </a:xfrm>
          <a:prstGeom prst="rect">
            <a:avLst/>
          </a:prstGeom>
          <a:noFill/>
        </p:spPr>
        <p:txBody>
          <a:bodyPr wrap="square" rtlCol="0">
            <a:spAutoFit/>
          </a:bodyPr>
          <a:lstStyle/>
          <a:p>
            <a:r>
              <a:rPr lang="en-US" sz="2400" dirty="0"/>
              <a:t>LOW GROWTH: Less than 65% goal attainment</a:t>
            </a:r>
          </a:p>
          <a:p>
            <a:r>
              <a:rPr lang="en-US" sz="2400" dirty="0"/>
              <a:t>EXPECTED GROWTH: Between 65% and 85% goal attainment</a:t>
            </a:r>
          </a:p>
          <a:p>
            <a:r>
              <a:rPr lang="en-US" sz="2400" dirty="0">
                <a:solidFill>
                  <a:srgbClr val="FF0000"/>
                </a:solidFill>
              </a:rPr>
              <a:t>HIGH GROWTH: Between 85% and 100 goal attainment. </a:t>
            </a:r>
          </a:p>
          <a:p>
            <a:endParaRPr lang="en-US" sz="2400" dirty="0"/>
          </a:p>
        </p:txBody>
      </p:sp>
    </p:spTree>
    <p:extLst>
      <p:ext uri="{BB962C8B-B14F-4D97-AF65-F5344CB8AC3E}">
        <p14:creationId xmlns:p14="http://schemas.microsoft.com/office/powerpoint/2010/main" val="2722226780"/>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ts val="4500"/>
              </a:lnSpc>
            </a:pPr>
            <a:r>
              <a:rPr lang="en-US" sz="4400" dirty="0">
                <a:solidFill>
                  <a:schemeClr val="tx1"/>
                </a:solidFill>
              </a:rPr>
              <a:t>Module 2:</a:t>
            </a:r>
            <a:br>
              <a:rPr lang="en-US" sz="4400" dirty="0">
                <a:solidFill>
                  <a:schemeClr val="tx1"/>
                </a:solidFill>
              </a:rPr>
            </a:br>
            <a:r>
              <a:rPr lang="en-US" sz="4400" dirty="0">
                <a:solidFill>
                  <a:schemeClr val="tx1"/>
                </a:solidFill>
              </a:rPr>
              <a:t>SLO Guidance</a:t>
            </a:r>
            <a:br>
              <a:rPr lang="en-US" sz="4400" dirty="0">
                <a:solidFill>
                  <a:schemeClr val="tx1"/>
                </a:solidFill>
              </a:rPr>
            </a:br>
            <a:r>
              <a:rPr lang="en-US" sz="4400" u="sng" dirty="0">
                <a:solidFill>
                  <a:schemeClr val="tx1"/>
                </a:solidFill>
              </a:rPr>
              <a:t>Teachers Serving Multiple Roles</a:t>
            </a:r>
            <a:endParaRPr lang="en-US" sz="4400" u="sng" dirty="0">
              <a:solidFill>
                <a:schemeClr val="tx1"/>
              </a:solidFill>
            </a:endParaRPr>
          </a:p>
        </p:txBody>
      </p:sp>
      <p:sp>
        <p:nvSpPr>
          <p:cNvPr id="3" name="Subtitle 2"/>
          <p:cNvSpPr>
            <a:spLocks noGrp="1"/>
          </p:cNvSpPr>
          <p:nvPr>
            <p:ph type="subTitle" idx="1"/>
          </p:nvPr>
        </p:nvSpPr>
        <p:spPr>
          <a:xfrm>
            <a:off x="1371600" y="4397643"/>
            <a:ext cx="6400800" cy="105775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3500"/>
              </a:lnSpc>
            </a:pPr>
            <a:r>
              <a:rPr lang="en-US" dirty="0"/>
              <a:t>Definitions</a:t>
            </a:r>
          </a:p>
          <a:p>
            <a:pPr>
              <a:lnSpc>
                <a:spcPts val="3500"/>
              </a:lnSpc>
            </a:pPr>
            <a:r>
              <a:rPr lang="en-US" dirty="0"/>
              <a:t>Scenarios </a:t>
            </a:r>
            <a:endParaRPr lang="en-US" dirty="0"/>
          </a:p>
        </p:txBody>
      </p:sp>
    </p:spTree>
    <p:extLst>
      <p:ext uri="{BB962C8B-B14F-4D97-AF65-F5344CB8AC3E}">
        <p14:creationId xmlns:p14="http://schemas.microsoft.com/office/powerpoint/2010/main" val="348326843"/>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ts val="4500"/>
              </a:lnSpc>
            </a:pPr>
            <a:r>
              <a:rPr lang="en-US" sz="4400" dirty="0">
                <a:solidFill>
                  <a:schemeClr val="tx1"/>
                </a:solidFill>
              </a:rPr>
              <a:t>Who develops SLOs?</a:t>
            </a:r>
            <a:endParaRPr lang="en-US" sz="4400" dirty="0">
              <a:solidFill>
                <a:schemeClr val="tx1"/>
              </a:solidFill>
            </a:endParaRPr>
          </a:p>
        </p:txBody>
      </p:sp>
    </p:spTree>
    <p:extLst>
      <p:ext uri="{BB962C8B-B14F-4D97-AF65-F5344CB8AC3E}">
        <p14:creationId xmlns:p14="http://schemas.microsoft.com/office/powerpoint/2010/main" val="368794394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grpSp>
        <p:nvGrpSpPr>
          <p:cNvPr id="23553" name="Group 116"/>
          <p:cNvGrpSpPr>
            <a:grpSpLocks/>
          </p:cNvGrpSpPr>
          <p:nvPr/>
        </p:nvGrpSpPr>
        <p:grpSpPr bwMode="auto">
          <a:xfrm rot="10800000">
            <a:off x="3225800" y="4459288"/>
            <a:ext cx="4546600" cy="241300"/>
            <a:chOff x="3331634" y="999066"/>
            <a:chExt cx="4546600" cy="240499"/>
          </a:xfrm>
        </p:grpSpPr>
        <p:cxnSp>
          <p:nvCxnSpPr>
            <p:cNvPr id="118" name="Straight Connector 117"/>
            <p:cNvCxnSpPr/>
            <p:nvPr/>
          </p:nvCxnSpPr>
          <p:spPr>
            <a:xfrm>
              <a:off x="3341159" y="1000649"/>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7879821" y="1000649"/>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3333221" y="1008559"/>
              <a:ext cx="45466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23554" name="TextBox 29"/>
          <p:cNvSpPr txBox="1">
            <a:spLocks noChangeArrowheads="1"/>
          </p:cNvSpPr>
          <p:nvPr/>
        </p:nvSpPr>
        <p:spPr bwMode="auto">
          <a:xfrm>
            <a:off x="749300" y="4870450"/>
            <a:ext cx="7861300" cy="830263"/>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2000" b="1">
                <a:solidFill>
                  <a:schemeClr val="bg1"/>
                </a:solidFill>
                <a:cs typeface="Calibri" charset="0"/>
              </a:rPr>
              <a:t>Summative Rating Matrix</a:t>
            </a:r>
            <a:endParaRPr lang="en-US" sz="1400" b="1">
              <a:solidFill>
                <a:schemeClr val="bg1"/>
              </a:solidFill>
              <a:cs typeface="Calibri" charset="0"/>
            </a:endParaRPr>
          </a:p>
          <a:p>
            <a:pPr algn="ctr"/>
            <a:r>
              <a:rPr lang="en-US" sz="1400" b="1">
                <a:solidFill>
                  <a:schemeClr val="bg1"/>
                </a:solidFill>
                <a:cs typeface="Calibri" charset="0"/>
              </a:rPr>
              <a:t>Professional Oversight: Is the rating fair and accurate based on the evidence </a:t>
            </a:r>
          </a:p>
          <a:p>
            <a:pPr algn="ctr"/>
            <a:r>
              <a:rPr lang="en-US" sz="1400" b="1">
                <a:solidFill>
                  <a:schemeClr val="bg1"/>
                </a:solidFill>
                <a:cs typeface="Calibri" charset="0"/>
              </a:rPr>
              <a:t>and data shared by the teacher</a:t>
            </a:r>
            <a:endParaRPr lang="en-US" sz="2000" b="1">
              <a:solidFill>
                <a:schemeClr val="bg1"/>
              </a:solidFill>
              <a:cs typeface="Calibri" charset="0"/>
            </a:endParaRPr>
          </a:p>
        </p:txBody>
      </p:sp>
      <p:cxnSp>
        <p:nvCxnSpPr>
          <p:cNvPr id="122" name="Straight Arrow Connector 121"/>
          <p:cNvCxnSpPr/>
          <p:nvPr/>
        </p:nvCxnSpPr>
        <p:spPr>
          <a:xfrm>
            <a:off x="5524500" y="4691063"/>
            <a:ext cx="0" cy="17938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3556" name="TextBox 3"/>
          <p:cNvSpPr>
            <a:spLocks noChangeArrowheads="1"/>
          </p:cNvSpPr>
          <p:nvPr/>
        </p:nvSpPr>
        <p:spPr bwMode="auto">
          <a:xfrm>
            <a:off x="749300" y="150813"/>
            <a:ext cx="7861300" cy="615950"/>
          </a:xfrm>
          <a:prstGeom prst="flowChartProcess">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300" b="1">
                <a:solidFill>
                  <a:schemeClr val="bg1"/>
                </a:solidFill>
                <a:cs typeface="Calibri" charset="0"/>
              </a:rPr>
              <a:t>Determining Teacher Effectiveness</a:t>
            </a:r>
          </a:p>
          <a:p>
            <a:pPr algn="ctr"/>
            <a:r>
              <a:rPr lang="en-US" sz="1100" b="1">
                <a:solidFill>
                  <a:schemeClr val="bg1"/>
                </a:solidFill>
                <a:cs typeface="Calibri" charset="0"/>
              </a:rPr>
              <a:t>Using multiple measures of professional practice and student learning</a:t>
            </a:r>
          </a:p>
        </p:txBody>
      </p:sp>
      <p:grpSp>
        <p:nvGrpSpPr>
          <p:cNvPr id="23557" name="Group 63"/>
          <p:cNvGrpSpPr>
            <a:grpSpLocks/>
          </p:cNvGrpSpPr>
          <p:nvPr/>
        </p:nvGrpSpPr>
        <p:grpSpPr bwMode="auto">
          <a:xfrm>
            <a:off x="3332163" y="998538"/>
            <a:ext cx="4546600" cy="241300"/>
            <a:chOff x="3331634" y="999066"/>
            <a:chExt cx="4546600" cy="240499"/>
          </a:xfrm>
        </p:grpSpPr>
        <p:cxnSp>
          <p:nvCxnSpPr>
            <p:cNvPr id="60" name="Straight Connector 59"/>
            <p:cNvCxnSpPr/>
            <p:nvPr/>
          </p:nvCxnSpPr>
          <p:spPr>
            <a:xfrm>
              <a:off x="3339571" y="999066"/>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7878234" y="999066"/>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331634" y="1006977"/>
              <a:ext cx="45466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5" name="Group 4"/>
          <p:cNvGrpSpPr>
            <a:grpSpLocks/>
          </p:cNvGrpSpPr>
          <p:nvPr/>
        </p:nvGrpSpPr>
        <p:grpSpPr bwMode="auto">
          <a:xfrm>
            <a:off x="749300" y="766763"/>
            <a:ext cx="5613400" cy="3822700"/>
            <a:chOff x="749300" y="767034"/>
            <a:chExt cx="5613400" cy="3823158"/>
          </a:xfrm>
        </p:grpSpPr>
        <p:cxnSp>
          <p:nvCxnSpPr>
            <p:cNvPr id="69" name="Straight Connector 68"/>
            <p:cNvCxnSpPr/>
            <p:nvPr/>
          </p:nvCxnSpPr>
          <p:spPr>
            <a:xfrm>
              <a:off x="2794000" y="1405285"/>
              <a:ext cx="0" cy="132095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4318000" y="1405285"/>
              <a:ext cx="0" cy="123839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1371600" y="1471968"/>
              <a:ext cx="0" cy="125427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5664200" y="1405285"/>
              <a:ext cx="0" cy="123839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3580" name="TextBox 9"/>
            <p:cNvSpPr txBox="1">
              <a:spLocks noChangeArrowheads="1"/>
            </p:cNvSpPr>
            <p:nvPr/>
          </p:nvSpPr>
          <p:spPr bwMode="auto">
            <a:xfrm>
              <a:off x="7493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rgbClr val="FFFFFF"/>
                  </a:solidFill>
                  <a:cs typeface="Calibri" charset="0"/>
                </a:rPr>
                <a:t>Domain 1</a:t>
              </a:r>
            </a:p>
          </p:txBody>
        </p:sp>
        <p:sp>
          <p:nvSpPr>
            <p:cNvPr id="23581" name="TextBox 10"/>
            <p:cNvSpPr txBox="1">
              <a:spLocks noChangeArrowheads="1"/>
            </p:cNvSpPr>
            <p:nvPr/>
          </p:nvSpPr>
          <p:spPr bwMode="auto">
            <a:xfrm>
              <a:off x="21463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a:solidFill>
                    <a:srgbClr val="FFFFFF"/>
                  </a:solidFill>
                  <a:cs typeface="Calibri" charset="0"/>
                </a:rPr>
                <a:t>Domain 2</a:t>
              </a:r>
            </a:p>
          </p:txBody>
        </p:sp>
        <p:sp>
          <p:nvSpPr>
            <p:cNvPr id="23582" name="TextBox 11"/>
            <p:cNvSpPr txBox="1">
              <a:spLocks noChangeArrowheads="1"/>
            </p:cNvSpPr>
            <p:nvPr/>
          </p:nvSpPr>
          <p:spPr bwMode="auto">
            <a:xfrm>
              <a:off x="35941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a:solidFill>
                    <a:srgbClr val="FFFFFF"/>
                  </a:solidFill>
                  <a:cs typeface="Calibri" charset="0"/>
                </a:rPr>
                <a:t>Domain </a:t>
              </a:r>
              <a:r>
                <a:rPr lang="en-US" sz="1600" dirty="0" smtClean="0">
                  <a:solidFill>
                    <a:srgbClr val="FFFFFF"/>
                  </a:solidFill>
                  <a:cs typeface="Calibri" charset="0"/>
                </a:rPr>
                <a:t>3</a:t>
              </a:r>
              <a:endParaRPr lang="en-US" sz="1600" dirty="0">
                <a:solidFill>
                  <a:srgbClr val="FFFFFF"/>
                </a:solidFill>
                <a:cs typeface="Calibri" charset="0"/>
              </a:endParaRPr>
            </a:p>
          </p:txBody>
        </p:sp>
        <p:sp>
          <p:nvSpPr>
            <p:cNvPr id="23583" name="TextBox 12"/>
            <p:cNvSpPr txBox="1">
              <a:spLocks noChangeArrowheads="1"/>
            </p:cNvSpPr>
            <p:nvPr/>
          </p:nvSpPr>
          <p:spPr bwMode="auto">
            <a:xfrm>
              <a:off x="50038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a:solidFill>
                    <a:srgbClr val="FFFFFF"/>
                  </a:solidFill>
                  <a:cs typeface="Calibri" charset="0"/>
                </a:rPr>
                <a:t>Domain </a:t>
              </a:r>
              <a:r>
                <a:rPr lang="en-US" sz="1600" dirty="0" smtClean="0">
                  <a:solidFill>
                    <a:srgbClr val="FFFFFF"/>
                  </a:solidFill>
                  <a:cs typeface="Calibri" charset="0"/>
                </a:rPr>
                <a:t>4</a:t>
              </a:r>
              <a:endParaRPr lang="en-US" sz="1600" dirty="0">
                <a:solidFill>
                  <a:srgbClr val="FFFFFF"/>
                </a:solidFill>
                <a:cs typeface="Calibri" charset="0"/>
              </a:endParaRPr>
            </a:p>
          </p:txBody>
        </p:sp>
        <p:sp>
          <p:nvSpPr>
            <p:cNvPr id="23584" name="TextBox 14"/>
            <p:cNvSpPr txBox="1">
              <a:spLocks noChangeArrowheads="1"/>
            </p:cNvSpPr>
            <p:nvPr/>
          </p:nvSpPr>
          <p:spPr bwMode="auto">
            <a:xfrm>
              <a:off x="749300" y="2047280"/>
              <a:ext cx="1333500" cy="504412"/>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Planning and Preparation</a:t>
              </a:r>
            </a:p>
          </p:txBody>
        </p:sp>
        <p:sp>
          <p:nvSpPr>
            <p:cNvPr id="23585" name="TextBox 15"/>
            <p:cNvSpPr txBox="1">
              <a:spLocks noChangeArrowheads="1"/>
            </p:cNvSpPr>
            <p:nvPr/>
          </p:nvSpPr>
          <p:spPr bwMode="auto">
            <a:xfrm>
              <a:off x="2146300" y="2047280"/>
              <a:ext cx="1346200" cy="504412"/>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Classroom Environment</a:t>
              </a:r>
            </a:p>
          </p:txBody>
        </p:sp>
        <p:sp>
          <p:nvSpPr>
            <p:cNvPr id="23586" name="TextBox 16"/>
            <p:cNvSpPr txBox="1">
              <a:spLocks noChangeArrowheads="1"/>
            </p:cNvSpPr>
            <p:nvPr/>
          </p:nvSpPr>
          <p:spPr bwMode="auto">
            <a:xfrm>
              <a:off x="3594100" y="2010381"/>
              <a:ext cx="1333500" cy="571097"/>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82880" bIns="182880"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Instruction</a:t>
              </a:r>
            </a:p>
          </p:txBody>
        </p:sp>
        <p:sp>
          <p:nvSpPr>
            <p:cNvPr id="23587" name="TextBox 17"/>
            <p:cNvSpPr txBox="1">
              <a:spLocks noChangeArrowheads="1"/>
            </p:cNvSpPr>
            <p:nvPr/>
          </p:nvSpPr>
          <p:spPr bwMode="auto">
            <a:xfrm>
              <a:off x="5029200" y="2047280"/>
              <a:ext cx="1308100" cy="492443"/>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Professional Responsibilities</a:t>
              </a:r>
            </a:p>
          </p:txBody>
        </p:sp>
        <p:sp>
          <p:nvSpPr>
            <p:cNvPr id="23588" name="TextBox 19"/>
            <p:cNvSpPr txBox="1">
              <a:spLocks noChangeArrowheads="1"/>
            </p:cNvSpPr>
            <p:nvPr/>
          </p:nvSpPr>
          <p:spPr bwMode="auto">
            <a:xfrm>
              <a:off x="749300" y="2644180"/>
              <a:ext cx="5613400" cy="1349087"/>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ct val="200000"/>
                </a:lnSpc>
                <a:buFont typeface="Arial" charset="0"/>
                <a:buChar char="•"/>
              </a:pPr>
              <a:r>
                <a:rPr lang="en-US" sz="1400" b="1">
                  <a:cs typeface="Calibri" charset="0"/>
                </a:rPr>
                <a:t>Classroom Observations and Evidence of Effective Practice</a:t>
              </a:r>
              <a:endParaRPr lang="en-US" sz="1200" b="1">
                <a:cs typeface="Calibri" charset="0"/>
              </a:endParaRPr>
            </a:p>
            <a:p>
              <a:pPr algn="ctr">
                <a:lnSpc>
                  <a:spcPct val="200000"/>
                </a:lnSpc>
                <a:buFont typeface="Arial" charset="0"/>
                <a:buChar char="•"/>
              </a:pPr>
              <a:r>
                <a:rPr lang="en-US" sz="1400" b="1">
                  <a:cs typeface="Calibri" charset="0"/>
                </a:rPr>
                <a:t>Components from Each of the 4 Domains</a:t>
              </a:r>
            </a:p>
            <a:p>
              <a:pPr algn="ctr">
                <a:lnSpc>
                  <a:spcPct val="200000"/>
                </a:lnSpc>
                <a:buFont typeface="Arial" charset="0"/>
                <a:buChar char="•"/>
              </a:pPr>
              <a:r>
                <a:rPr lang="en-US" sz="1400" b="1">
                  <a:cs typeface="Calibri" charset="0"/>
                </a:rPr>
                <a:t>At Least 8 Components Chosen Based on District or School Priorities</a:t>
              </a:r>
            </a:p>
          </p:txBody>
        </p:sp>
        <p:sp>
          <p:nvSpPr>
            <p:cNvPr id="23589" name="TextBox 7"/>
            <p:cNvSpPr txBox="1">
              <a:spLocks noChangeArrowheads="1"/>
            </p:cNvSpPr>
            <p:nvPr/>
          </p:nvSpPr>
          <p:spPr bwMode="auto">
            <a:xfrm>
              <a:off x="749300" y="1132880"/>
              <a:ext cx="5588000" cy="353943"/>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700" b="1">
                  <a:solidFill>
                    <a:srgbClr val="FFFFFF"/>
                  </a:solidFill>
                  <a:cs typeface="Calibri" charset="0"/>
                </a:rPr>
                <a:t>South Dakota Framework for Teaching</a:t>
              </a:r>
            </a:p>
          </p:txBody>
        </p:sp>
        <p:cxnSp>
          <p:nvCxnSpPr>
            <p:cNvPr id="56" name="Straight Connector 55"/>
            <p:cNvCxnSpPr/>
            <p:nvPr/>
          </p:nvCxnSpPr>
          <p:spPr>
            <a:xfrm>
              <a:off x="4559300" y="767034"/>
              <a:ext cx="0" cy="23974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3591" name="TextBox 27"/>
            <p:cNvSpPr txBox="1">
              <a:spLocks noChangeArrowheads="1"/>
            </p:cNvSpPr>
            <p:nvPr/>
          </p:nvSpPr>
          <p:spPr bwMode="auto">
            <a:xfrm>
              <a:off x="749300" y="4251638"/>
              <a:ext cx="5613400" cy="338554"/>
            </a:xfrm>
            <a:prstGeom prst="rect">
              <a:avLst/>
            </a:prstGeom>
            <a:solidFill>
              <a:srgbClr val="FFFFFF"/>
            </a:solidFill>
            <a:ln w="9525">
              <a:solidFill>
                <a:srgbClr val="FF0000"/>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600" b="1">
                  <a:solidFill>
                    <a:srgbClr val="800000"/>
                  </a:solidFill>
                  <a:cs typeface="Calibri" charset="0"/>
                </a:rPr>
                <a:t>Professional Practice Rating</a:t>
              </a:r>
            </a:p>
          </p:txBody>
        </p:sp>
        <p:sp>
          <p:nvSpPr>
            <p:cNvPr id="44" name="Down Arrow 43"/>
            <p:cNvSpPr/>
            <p:nvPr/>
          </p:nvSpPr>
          <p:spPr>
            <a:xfrm>
              <a:off x="3108325" y="3953528"/>
              <a:ext cx="1104900" cy="298486"/>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sp>
        <p:nvSpPr>
          <p:cNvPr id="23559" name="TextBox 31"/>
          <p:cNvSpPr txBox="1">
            <a:spLocks noChangeArrowheads="1"/>
          </p:cNvSpPr>
          <p:nvPr/>
        </p:nvSpPr>
        <p:spPr bwMode="auto">
          <a:xfrm>
            <a:off x="766763" y="6373813"/>
            <a:ext cx="2398712" cy="304800"/>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chemeClr val="bg1"/>
                </a:solidFill>
                <a:cs typeface="Calibri" charset="0"/>
              </a:rPr>
              <a:t>Below Expectations</a:t>
            </a:r>
          </a:p>
        </p:txBody>
      </p:sp>
      <p:sp>
        <p:nvSpPr>
          <p:cNvPr id="23560" name="TextBox 32"/>
          <p:cNvSpPr txBox="1">
            <a:spLocks noChangeArrowheads="1"/>
          </p:cNvSpPr>
          <p:nvPr/>
        </p:nvSpPr>
        <p:spPr bwMode="auto">
          <a:xfrm>
            <a:off x="3435350" y="6373813"/>
            <a:ext cx="2519363" cy="304800"/>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chemeClr val="bg1"/>
                </a:solidFill>
                <a:cs typeface="Calibri" charset="0"/>
              </a:rPr>
              <a:t>Meets Expectations</a:t>
            </a:r>
          </a:p>
        </p:txBody>
      </p:sp>
      <p:sp>
        <p:nvSpPr>
          <p:cNvPr id="23561" name="TextBox 35"/>
          <p:cNvSpPr txBox="1">
            <a:spLocks noChangeArrowheads="1"/>
          </p:cNvSpPr>
          <p:nvPr/>
        </p:nvSpPr>
        <p:spPr bwMode="auto">
          <a:xfrm>
            <a:off x="6100763" y="6373813"/>
            <a:ext cx="2474912" cy="304800"/>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chemeClr val="bg1"/>
                </a:solidFill>
                <a:cs typeface="Calibri" charset="0"/>
              </a:rPr>
              <a:t>Exceeds Expectations</a:t>
            </a:r>
          </a:p>
        </p:txBody>
      </p:sp>
      <p:cxnSp>
        <p:nvCxnSpPr>
          <p:cNvPr id="48" name="Straight Arrow Connector 47"/>
          <p:cNvCxnSpPr/>
          <p:nvPr/>
        </p:nvCxnSpPr>
        <p:spPr>
          <a:xfrm>
            <a:off x="1847850" y="6119813"/>
            <a:ext cx="0" cy="254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4687888" y="6119813"/>
            <a:ext cx="0" cy="25558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7462838" y="6119813"/>
            <a:ext cx="0" cy="254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3565" name="TextBox 30"/>
          <p:cNvSpPr txBox="1">
            <a:spLocks noChangeArrowheads="1"/>
          </p:cNvSpPr>
          <p:nvPr/>
        </p:nvSpPr>
        <p:spPr bwMode="auto">
          <a:xfrm>
            <a:off x="766763" y="5848350"/>
            <a:ext cx="7843837" cy="338138"/>
          </a:xfrm>
          <a:prstGeom prst="rect">
            <a:avLst/>
          </a:prstGeom>
          <a:solidFill>
            <a:srgbClr val="FFFFFF"/>
          </a:solidFill>
          <a:ln w="9525">
            <a:solidFill>
              <a:srgbClr val="660000"/>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600" b="1">
                <a:solidFill>
                  <a:srgbClr val="660000"/>
                </a:solidFill>
                <a:cs typeface="Calibri" charset="0"/>
              </a:rPr>
              <a:t>Differentiated Performance Categories</a:t>
            </a:r>
          </a:p>
        </p:txBody>
      </p:sp>
      <p:cxnSp>
        <p:nvCxnSpPr>
          <p:cNvPr id="99" name="Straight Arrow Connector 98"/>
          <p:cNvCxnSpPr/>
          <p:nvPr/>
        </p:nvCxnSpPr>
        <p:spPr>
          <a:xfrm>
            <a:off x="4679950" y="5700713"/>
            <a:ext cx="9525" cy="1555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nvGrpSpPr>
          <p:cNvPr id="6" name="Group 5"/>
          <p:cNvGrpSpPr>
            <a:grpSpLocks/>
          </p:cNvGrpSpPr>
          <p:nvPr/>
        </p:nvGrpSpPr>
        <p:grpSpPr bwMode="auto">
          <a:xfrm>
            <a:off x="6642100" y="1146175"/>
            <a:ext cx="1968500" cy="3443288"/>
            <a:chOff x="6642100" y="1145580"/>
            <a:chExt cx="1968500" cy="3444612"/>
          </a:xfrm>
        </p:grpSpPr>
        <p:grpSp>
          <p:nvGrpSpPr>
            <p:cNvPr id="23568" name="Group 2"/>
            <p:cNvGrpSpPr>
              <a:grpSpLocks/>
            </p:cNvGrpSpPr>
            <p:nvPr/>
          </p:nvGrpSpPr>
          <p:grpSpPr bwMode="auto">
            <a:xfrm>
              <a:off x="6642100" y="1145580"/>
              <a:ext cx="1968500" cy="3444612"/>
              <a:chOff x="6642100" y="1145580"/>
              <a:chExt cx="1968500" cy="3444612"/>
            </a:xfrm>
          </p:grpSpPr>
          <p:sp>
            <p:nvSpPr>
              <p:cNvPr id="23572" name="TextBox 8"/>
              <p:cNvSpPr txBox="1">
                <a:spLocks noChangeArrowheads="1"/>
              </p:cNvSpPr>
              <p:nvPr/>
            </p:nvSpPr>
            <p:spPr bwMode="auto">
              <a:xfrm>
                <a:off x="6642100" y="1145580"/>
                <a:ext cx="1968500" cy="353943"/>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700">
                    <a:solidFill>
                      <a:srgbClr val="FFFFFF"/>
                    </a:solidFill>
                    <a:cs typeface="Calibri" charset="0"/>
                  </a:rPr>
                  <a:t>Student Growth</a:t>
                </a:r>
              </a:p>
            </p:txBody>
          </p:sp>
          <p:sp>
            <p:nvSpPr>
              <p:cNvPr id="23573" name="TextBox 13"/>
              <p:cNvSpPr txBox="1">
                <a:spLocks noChangeArrowheads="1"/>
              </p:cNvSpPr>
              <p:nvPr/>
            </p:nvSpPr>
            <p:spPr bwMode="auto">
              <a:xfrm>
                <a:off x="6642100" y="1615480"/>
                <a:ext cx="1968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rgbClr val="FFFFFF"/>
                    </a:solidFill>
                    <a:cs typeface="Calibri" charset="0"/>
                  </a:rPr>
                  <a:t>SLOs</a:t>
                </a:r>
              </a:p>
            </p:txBody>
          </p:sp>
          <p:sp>
            <p:nvSpPr>
              <p:cNvPr id="23574" name="TextBox 28"/>
              <p:cNvSpPr txBox="1">
                <a:spLocks noChangeArrowheads="1"/>
              </p:cNvSpPr>
              <p:nvPr/>
            </p:nvSpPr>
            <p:spPr bwMode="auto">
              <a:xfrm>
                <a:off x="6642100" y="4251638"/>
                <a:ext cx="1968500" cy="338554"/>
              </a:xfrm>
              <a:prstGeom prst="rect">
                <a:avLst/>
              </a:prstGeom>
              <a:solidFill>
                <a:srgbClr val="FFFFFF"/>
              </a:solidFill>
              <a:ln w="9525">
                <a:solidFill>
                  <a:srgbClr val="FF0000"/>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600" b="1">
                    <a:solidFill>
                      <a:srgbClr val="800000"/>
                    </a:solidFill>
                    <a:cs typeface="Calibri" charset="0"/>
                  </a:rPr>
                  <a:t>Growth Rating</a:t>
                </a:r>
              </a:p>
            </p:txBody>
          </p:sp>
          <p:sp>
            <p:nvSpPr>
              <p:cNvPr id="91" name="Down Arrow 90"/>
              <p:cNvSpPr/>
              <p:nvPr/>
            </p:nvSpPr>
            <p:spPr>
              <a:xfrm>
                <a:off x="7034213" y="3953359"/>
                <a:ext cx="1104900" cy="298565"/>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grpSp>
          <p:nvGrpSpPr>
            <p:cNvPr id="23569" name="Group 45"/>
            <p:cNvGrpSpPr>
              <a:grpSpLocks/>
            </p:cNvGrpSpPr>
            <p:nvPr/>
          </p:nvGrpSpPr>
          <p:grpSpPr bwMode="auto">
            <a:xfrm>
              <a:off x="6642100" y="1615480"/>
              <a:ext cx="1968500" cy="1891105"/>
              <a:chOff x="6642100" y="1615480"/>
              <a:chExt cx="1968500" cy="1685574"/>
            </a:xfrm>
          </p:grpSpPr>
          <p:sp>
            <p:nvSpPr>
              <p:cNvPr id="23570" name="TextBox 46"/>
              <p:cNvSpPr txBox="1">
                <a:spLocks noChangeArrowheads="1"/>
              </p:cNvSpPr>
              <p:nvPr/>
            </p:nvSpPr>
            <p:spPr bwMode="auto">
              <a:xfrm>
                <a:off x="6642100" y="1615480"/>
                <a:ext cx="1968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rgbClr val="FFFFFF"/>
                    </a:solidFill>
                    <a:cs typeface="Calibri" charset="0"/>
                  </a:rPr>
                  <a:t>SLOs</a:t>
                </a:r>
              </a:p>
            </p:txBody>
          </p:sp>
          <p:sp>
            <p:nvSpPr>
              <p:cNvPr id="23571" name="TextBox 48"/>
              <p:cNvSpPr txBox="1">
                <a:spLocks noChangeArrowheads="1"/>
              </p:cNvSpPr>
              <p:nvPr/>
            </p:nvSpPr>
            <p:spPr bwMode="auto">
              <a:xfrm>
                <a:off x="6642100" y="1983780"/>
                <a:ext cx="1968500" cy="1317274"/>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endParaRPr lang="en-US" sz="1200" dirty="0">
                  <a:cs typeface="Calibri" charset="0"/>
                </a:endParaRPr>
              </a:p>
              <a:p>
                <a:pPr algn="ctr"/>
                <a:endParaRPr lang="en-US" sz="1400" dirty="0">
                  <a:cs typeface="Calibri" charset="0"/>
                </a:endParaRPr>
              </a:p>
              <a:p>
                <a:pPr algn="ctr"/>
                <a:r>
                  <a:rPr lang="en-US" sz="1600" dirty="0">
                    <a:cs typeface="Calibri" charset="0"/>
                  </a:rPr>
                  <a:t>District Assessments</a:t>
                </a:r>
              </a:p>
              <a:p>
                <a:pPr algn="ctr"/>
                <a:endParaRPr lang="en-US" sz="1600" dirty="0">
                  <a:cs typeface="Calibri" charset="0"/>
                </a:endParaRPr>
              </a:p>
              <a:p>
                <a:pPr algn="ctr"/>
                <a:r>
                  <a:rPr lang="en-US" sz="1600" dirty="0">
                    <a:cs typeface="Calibri" charset="0"/>
                  </a:rPr>
                  <a:t>Evaluator-Approved Assessments</a:t>
                </a:r>
              </a:p>
            </p:txBody>
          </p:sp>
        </p:grpSp>
      </p:grpSp>
    </p:spTree>
    <p:extLst>
      <p:ext uri="{BB962C8B-B14F-4D97-AF65-F5344CB8AC3E}">
        <p14:creationId xmlns:p14="http://schemas.microsoft.com/office/powerpoint/2010/main" val="32422528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par>
                                <p:cTn id="7" presetID="6" presetClass="emph" presetSubtype="0" fill="hold" nodeType="withEffect">
                                  <p:stCondLst>
                                    <p:cond delay="0"/>
                                  </p:stCondLst>
                                  <p:childTnLst>
                                    <p:animScale>
                                      <p:cBhvr>
                                        <p:cTn id="8" dur="2000" fill="hold"/>
                                        <p:tgtEl>
                                          <p:spTgt spid="5"/>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a Teacher</a:t>
            </a:r>
            <a:endParaRPr lang="en-US" dirty="0"/>
          </a:p>
        </p:txBody>
      </p:sp>
      <p:sp>
        <p:nvSpPr>
          <p:cNvPr id="3" name="Content Placeholder 2"/>
          <p:cNvSpPr>
            <a:spLocks noGrp="1"/>
          </p:cNvSpPr>
          <p:nvPr>
            <p:ph idx="1"/>
          </p:nvPr>
        </p:nvSpPr>
        <p:spPr>
          <a:xfrm>
            <a:off x="457200" y="1282659"/>
            <a:ext cx="8229600" cy="5420981"/>
          </a:xfrm>
        </p:spPr>
        <p:txBody>
          <a:bodyPr>
            <a:normAutofit fontScale="92500" lnSpcReduction="10000"/>
          </a:bodyPr>
          <a:lstStyle/>
          <a:p>
            <a:pPr marL="457200" indent="-457200">
              <a:buFont typeface="+mj-lt"/>
              <a:buAutoNum type="alphaLcParenR"/>
            </a:pPr>
            <a:r>
              <a:rPr lang="en-US" sz="2500" dirty="0" smtClean="0"/>
              <a:t>Provides </a:t>
            </a:r>
            <a:r>
              <a:rPr lang="en-US" sz="2500" dirty="0"/>
              <a:t>instruction to any grade, kindergarten through grade twelve, or ungraded class or who teaches in an environment other than a classroom setting</a:t>
            </a:r>
            <a:r>
              <a:rPr lang="en-US" sz="2500" dirty="0" smtClean="0"/>
              <a:t>;</a:t>
            </a:r>
          </a:p>
          <a:p>
            <a:pPr marL="0" indent="0">
              <a:buNone/>
            </a:pPr>
            <a:endParaRPr lang="en-US" sz="2500" dirty="0" smtClean="0"/>
          </a:p>
          <a:p>
            <a:pPr marL="457200" indent="-457200">
              <a:buFont typeface="+mj-lt"/>
              <a:buAutoNum type="alphaLcParenR"/>
            </a:pPr>
            <a:r>
              <a:rPr lang="en-US" sz="2500" dirty="0" smtClean="0"/>
              <a:t>Maintains </a:t>
            </a:r>
            <a:r>
              <a:rPr lang="en-US" sz="2500" dirty="0"/>
              <a:t>daily student records</a:t>
            </a:r>
            <a:r>
              <a:rPr lang="en-US" sz="2500" dirty="0" smtClean="0"/>
              <a:t>;</a:t>
            </a:r>
          </a:p>
          <a:p>
            <a:pPr marL="457200" indent="-457200">
              <a:buFont typeface="+mj-lt"/>
              <a:buAutoNum type="alphaLcParenR"/>
            </a:pPr>
            <a:endParaRPr lang="en-US" sz="2500" dirty="0"/>
          </a:p>
          <a:p>
            <a:pPr marL="522288" indent="-522288">
              <a:buFont typeface="+mj-lt"/>
              <a:buAutoNum type="alphaLcParenR"/>
            </a:pPr>
            <a:r>
              <a:rPr lang="en-US" sz="2500" dirty="0" smtClean="0"/>
              <a:t>Has </a:t>
            </a:r>
            <a:r>
              <a:rPr lang="en-US" sz="2500" dirty="0"/>
              <a:t>completed an approved teacher education program at an accredited institution or completed an alternative certification program</a:t>
            </a:r>
            <a:r>
              <a:rPr lang="en-US" sz="2500" dirty="0" smtClean="0"/>
              <a:t>;</a:t>
            </a:r>
          </a:p>
          <a:p>
            <a:pPr marL="457200" indent="-457200">
              <a:buFont typeface="+mj-lt"/>
              <a:buAutoNum type="alphaLcParenR"/>
            </a:pPr>
            <a:endParaRPr lang="en-US" sz="2500" dirty="0"/>
          </a:p>
          <a:p>
            <a:pPr marL="522288" indent="-522288">
              <a:buFont typeface="+mj-lt"/>
              <a:buAutoNum type="alphaLcParenR"/>
            </a:pPr>
            <a:r>
              <a:rPr lang="en-US" sz="2500" dirty="0" smtClean="0"/>
              <a:t>Has </a:t>
            </a:r>
            <a:r>
              <a:rPr lang="en-US" sz="2500" dirty="0"/>
              <a:t>been issued a South Dakota certificate; </a:t>
            </a:r>
            <a:r>
              <a:rPr lang="en-US" sz="2500" dirty="0" smtClean="0"/>
              <a:t>and</a:t>
            </a:r>
          </a:p>
          <a:p>
            <a:pPr marL="457200" indent="-457200">
              <a:buFont typeface="+mj-lt"/>
              <a:buAutoNum type="alphaLcParenR"/>
            </a:pPr>
            <a:endParaRPr lang="en-US" sz="2500" dirty="0"/>
          </a:p>
          <a:p>
            <a:pPr marL="522288" indent="-522288">
              <a:buFont typeface="+mj-lt"/>
              <a:buAutoNum type="alphaLcParenR"/>
            </a:pPr>
            <a:r>
              <a:rPr lang="en-US" sz="2500" dirty="0" smtClean="0"/>
              <a:t>Is </a:t>
            </a:r>
            <a:r>
              <a:rPr lang="en-US" sz="2500" dirty="0"/>
              <a:t>not serving as a principal, assistant principal, superintendent, or assistant superintendent.</a:t>
            </a:r>
          </a:p>
          <a:p>
            <a:pPr marL="514350" indent="-514350">
              <a:buFont typeface="+mj-lt"/>
              <a:buAutoNum type="alphaLcParenR"/>
            </a:pPr>
            <a:endParaRPr lang="en-US" dirty="0"/>
          </a:p>
        </p:txBody>
      </p:sp>
    </p:spTree>
    <p:extLst>
      <p:ext uri="{BB962C8B-B14F-4D97-AF65-F5344CB8AC3E}">
        <p14:creationId xmlns:p14="http://schemas.microsoft.com/office/powerpoint/2010/main" val="847609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0861"/>
            <a:ext cx="7772400" cy="2329589"/>
          </a:xfrm>
        </p:spPr>
        <p:txBody>
          <a:bodyPr>
            <a:normAutofit/>
          </a:bodyPr>
          <a:lstStyle/>
          <a:p>
            <a:pPr>
              <a:lnSpc>
                <a:spcPts val="5000"/>
              </a:lnSpc>
            </a:pPr>
            <a:r>
              <a:rPr lang="en-US" sz="5400" dirty="0" smtClean="0">
                <a:solidFill>
                  <a:schemeClr val="tx1"/>
                </a:solidFill>
              </a:rPr>
              <a:t>I have both teaching and non-teaching duties at my school.</a:t>
            </a:r>
            <a:endParaRPr lang="en-US" sz="5400" dirty="0">
              <a:solidFill>
                <a:schemeClr val="tx1"/>
              </a:solidFill>
            </a:endParaRPr>
          </a:p>
        </p:txBody>
      </p:sp>
      <p:sp>
        <p:nvSpPr>
          <p:cNvPr id="3" name="Subtitle 2"/>
          <p:cNvSpPr>
            <a:spLocks noGrp="1"/>
          </p:cNvSpPr>
          <p:nvPr>
            <p:ph type="subTitle" idx="1"/>
          </p:nvPr>
        </p:nvSpPr>
        <p:spPr/>
        <p:txBody>
          <a:bodyPr/>
          <a:lstStyle/>
          <a:p>
            <a:r>
              <a:rPr lang="en-US" dirty="0" smtClean="0">
                <a:solidFill>
                  <a:srgbClr val="000000"/>
                </a:solidFill>
              </a:rPr>
              <a:t>What is the guidance for me in regards to writing an SLO?</a:t>
            </a:r>
            <a:endParaRPr lang="en-US" dirty="0">
              <a:solidFill>
                <a:srgbClr val="000000"/>
              </a:solidFill>
            </a:endParaRPr>
          </a:p>
        </p:txBody>
      </p:sp>
    </p:spTree>
    <p:extLst>
      <p:ext uri="{BB962C8B-B14F-4D97-AF65-F5344CB8AC3E}">
        <p14:creationId xmlns:p14="http://schemas.microsoft.com/office/powerpoint/2010/main" val="34637535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SLO Writing Guidance</a:t>
            </a:r>
            <a:endParaRPr lang="en-US" sz="3600" dirty="0"/>
          </a:p>
        </p:txBody>
      </p:sp>
      <p:sp>
        <p:nvSpPr>
          <p:cNvPr id="4" name="Text Placeholder 3"/>
          <p:cNvSpPr>
            <a:spLocks noGrp="1"/>
          </p:cNvSpPr>
          <p:nvPr>
            <p:ph type="body" idx="1"/>
          </p:nvPr>
        </p:nvSpPr>
        <p:spPr>
          <a:xfrm>
            <a:off x="457200" y="1219200"/>
            <a:ext cx="4040188" cy="639762"/>
          </a:xfrm>
        </p:spPr>
        <p:txBody>
          <a:bodyPr>
            <a:normAutofit lnSpcReduction="10000"/>
          </a:bodyPr>
          <a:lstStyle/>
          <a:p>
            <a:r>
              <a:rPr lang="en-US" sz="3600" b="0" u="sng" dirty="0" smtClean="0"/>
              <a:t> </a:t>
            </a:r>
            <a:r>
              <a:rPr lang="en-US" sz="2800" b="0" u="sng" dirty="0" smtClean="0"/>
              <a:t>Example 1</a:t>
            </a:r>
            <a:endParaRPr lang="en-US" sz="2800" b="0" u="sng" dirty="0"/>
          </a:p>
        </p:txBody>
      </p:sp>
      <p:sp>
        <p:nvSpPr>
          <p:cNvPr id="3" name="Content Placeholder 2"/>
          <p:cNvSpPr>
            <a:spLocks noGrp="1"/>
          </p:cNvSpPr>
          <p:nvPr>
            <p:ph sz="half" idx="2"/>
          </p:nvPr>
        </p:nvSpPr>
        <p:spPr>
          <a:xfrm>
            <a:off x="457200" y="1858961"/>
            <a:ext cx="4040188" cy="4558771"/>
          </a:xfrm>
        </p:spPr>
        <p:txBody>
          <a:bodyPr>
            <a:normAutofit/>
          </a:bodyPr>
          <a:lstStyle/>
          <a:p>
            <a:pPr marL="0" indent="0">
              <a:buNone/>
            </a:pPr>
            <a:r>
              <a:rPr lang="en-US" sz="2800" dirty="0" smtClean="0"/>
              <a:t>Teacher A is a certified teacher, but is a half-time teacher and half-time aide.  Teacher A would select a grade level and subject he teaches during his certified teaching duties upon which to write an SLO.</a:t>
            </a:r>
            <a:endParaRPr lang="en-US" sz="2800" dirty="0"/>
          </a:p>
        </p:txBody>
      </p:sp>
      <p:sp>
        <p:nvSpPr>
          <p:cNvPr id="5" name="Text Placeholder 4"/>
          <p:cNvSpPr>
            <a:spLocks noGrp="1"/>
          </p:cNvSpPr>
          <p:nvPr>
            <p:ph type="body" sz="quarter" idx="3"/>
          </p:nvPr>
        </p:nvSpPr>
        <p:spPr>
          <a:xfrm>
            <a:off x="4645025" y="1219200"/>
            <a:ext cx="4041775" cy="639762"/>
          </a:xfrm>
        </p:spPr>
        <p:txBody>
          <a:bodyPr>
            <a:normAutofit/>
          </a:bodyPr>
          <a:lstStyle/>
          <a:p>
            <a:r>
              <a:rPr lang="en-US" sz="2800" b="0" u="sng" dirty="0" smtClean="0"/>
              <a:t>Example 2</a:t>
            </a:r>
            <a:endParaRPr lang="en-US" sz="2800" b="0" u="sng" dirty="0"/>
          </a:p>
        </p:txBody>
      </p:sp>
      <p:sp>
        <p:nvSpPr>
          <p:cNvPr id="6" name="Content Placeholder 5"/>
          <p:cNvSpPr>
            <a:spLocks noGrp="1"/>
          </p:cNvSpPr>
          <p:nvPr>
            <p:ph sz="quarter" idx="4"/>
          </p:nvPr>
        </p:nvSpPr>
        <p:spPr>
          <a:xfrm>
            <a:off x="4645025" y="1858961"/>
            <a:ext cx="4041775" cy="4203171"/>
          </a:xfrm>
        </p:spPr>
        <p:txBody>
          <a:bodyPr>
            <a:normAutofit fontScale="92500"/>
          </a:bodyPr>
          <a:lstStyle/>
          <a:p>
            <a:pPr marL="0" indent="0">
              <a:buNone/>
            </a:pPr>
            <a:r>
              <a:rPr lang="en-US" sz="2800" dirty="0" smtClean="0"/>
              <a:t>Principal B is both the principal and the middle school math teacher.  Individuals are evaluated at the highest level of their employment, so Principal B would be evaluated as a principal and not a teacher.  Therefore, Principal B would not write an SLO.</a:t>
            </a:r>
            <a:endParaRPr lang="en-US" sz="2800" dirty="0"/>
          </a:p>
        </p:txBody>
      </p:sp>
    </p:spTree>
    <p:extLst>
      <p:ext uri="{BB962C8B-B14F-4D97-AF65-F5344CB8AC3E}">
        <p14:creationId xmlns:p14="http://schemas.microsoft.com/office/powerpoint/2010/main" val="38917016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ts val="4500"/>
              </a:lnSpc>
            </a:pPr>
            <a:r>
              <a:rPr lang="en-US" sz="4400" dirty="0">
                <a:solidFill>
                  <a:schemeClr val="tx1"/>
                </a:solidFill>
              </a:rPr>
              <a:t>How many SLOs will each teacher develop?</a:t>
            </a:r>
            <a:endParaRPr lang="en-US" sz="4400" dirty="0">
              <a:solidFill>
                <a:schemeClr val="tx1"/>
              </a:solidFill>
            </a:endParaRPr>
          </a:p>
        </p:txBody>
      </p:sp>
    </p:spTree>
    <p:extLst>
      <p:ext uri="{BB962C8B-B14F-4D97-AF65-F5344CB8AC3E}">
        <p14:creationId xmlns:p14="http://schemas.microsoft.com/office/powerpoint/2010/main" val="21110789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33547"/>
            <a:ext cx="8712200" cy="4525963"/>
          </a:xfrm>
        </p:spPr>
        <p:txBody>
          <a:bodyPr>
            <a:normAutofit/>
          </a:bodyPr>
          <a:lstStyle/>
          <a:p>
            <a:pPr marL="0" indent="0">
              <a:buNone/>
            </a:pPr>
            <a:r>
              <a:rPr lang="en-US" sz="3600" dirty="0" smtClean="0"/>
              <a:t>Each teacher is required to develop one SLO.</a:t>
            </a:r>
            <a:endParaRPr lang="en-US" sz="3600" dirty="0"/>
          </a:p>
        </p:txBody>
      </p:sp>
      <p:sp>
        <p:nvSpPr>
          <p:cNvPr id="4" name="TextBox 3"/>
          <p:cNvSpPr txBox="1"/>
          <p:nvPr/>
        </p:nvSpPr>
        <p:spPr>
          <a:xfrm>
            <a:off x="228600" y="2674954"/>
            <a:ext cx="8915400" cy="2862322"/>
          </a:xfrm>
          <a:prstGeom prst="rect">
            <a:avLst/>
          </a:prstGeom>
          <a:noFill/>
        </p:spPr>
        <p:txBody>
          <a:bodyPr wrap="square" rtlCol="0">
            <a:spAutoFit/>
          </a:bodyPr>
          <a:lstStyle/>
          <a:p>
            <a:pPr marL="522288" indent="-522288">
              <a:buFont typeface="Arial"/>
              <a:buChar char="•"/>
            </a:pPr>
            <a:r>
              <a:rPr lang="en-US" sz="3600" dirty="0" smtClean="0"/>
              <a:t>Teachers can write more, but only one is required by the state and used for evaluation purposes.</a:t>
            </a:r>
          </a:p>
          <a:p>
            <a:pPr marL="522288" indent="-522288">
              <a:buFont typeface="Arial"/>
              <a:buChar char="•"/>
            </a:pPr>
            <a:r>
              <a:rPr lang="en-US" sz="3600" dirty="0" smtClean="0"/>
              <a:t>Individual school districts may require teachers to develop more than one SLO.</a:t>
            </a:r>
            <a:r>
              <a:rPr lang="en-US" sz="3600" dirty="0"/>
              <a:t> </a:t>
            </a:r>
          </a:p>
        </p:txBody>
      </p:sp>
    </p:spTree>
    <p:extLst>
      <p:ext uri="{BB962C8B-B14F-4D97-AF65-F5344CB8AC3E}">
        <p14:creationId xmlns:p14="http://schemas.microsoft.com/office/powerpoint/2010/main" val="496238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ts val="4500"/>
              </a:lnSpc>
            </a:pPr>
            <a:r>
              <a:rPr lang="en-US" sz="4400" dirty="0">
                <a:solidFill>
                  <a:schemeClr val="tx1"/>
                </a:solidFill>
              </a:rPr>
              <a:t>I teach multiple subjects, grade levels, and/or content areas.</a:t>
            </a:r>
            <a:endParaRPr lang="en-US" sz="4400" dirty="0">
              <a:solidFill>
                <a:schemeClr val="tx1"/>
              </a:solidFill>
            </a:endParaRPr>
          </a:p>
        </p:txBody>
      </p:sp>
      <p:sp>
        <p:nvSpPr>
          <p:cNvPr id="3" name="Subtitle 2"/>
          <p:cNvSpPr>
            <a:spLocks noGrp="1"/>
          </p:cNvSpPr>
          <p:nvPr>
            <p:ph type="subTitle" idx="1"/>
          </p:nvPr>
        </p:nvSpPr>
        <p:spPr/>
        <p:txBody>
          <a:bodyPr/>
          <a:lstStyle/>
          <a:p>
            <a:r>
              <a:rPr lang="en-US" dirty="0" smtClean="0">
                <a:solidFill>
                  <a:srgbClr val="000000"/>
                </a:solidFill>
              </a:rPr>
              <a:t>What is the guidance for selecting an area upon which to develop my SLO?</a:t>
            </a:r>
            <a:endParaRPr lang="en-US" dirty="0">
              <a:solidFill>
                <a:srgbClr val="000000"/>
              </a:solidFill>
            </a:endParaRPr>
          </a:p>
        </p:txBody>
      </p:sp>
    </p:spTree>
    <p:extLst>
      <p:ext uri="{BB962C8B-B14F-4D97-AF65-F5344CB8AC3E}">
        <p14:creationId xmlns:p14="http://schemas.microsoft.com/office/powerpoint/2010/main" val="21110789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SLO Selection Guidance</a:t>
            </a:r>
            <a:endParaRPr lang="en-US" sz="3600" dirty="0"/>
          </a:p>
        </p:txBody>
      </p:sp>
      <p:sp>
        <p:nvSpPr>
          <p:cNvPr id="7" name="TextBox 6"/>
          <p:cNvSpPr txBox="1"/>
          <p:nvPr/>
        </p:nvSpPr>
        <p:spPr>
          <a:xfrm>
            <a:off x="347421" y="1620864"/>
            <a:ext cx="8392328" cy="1384995"/>
          </a:xfrm>
          <a:prstGeom prst="rect">
            <a:avLst/>
          </a:prstGeom>
          <a:noFill/>
        </p:spPr>
        <p:txBody>
          <a:bodyPr wrap="square" rtlCol="0">
            <a:spAutoFit/>
          </a:bodyPr>
          <a:lstStyle/>
          <a:p>
            <a:r>
              <a:rPr lang="en-US" sz="2800" dirty="0" smtClean="0"/>
              <a:t>Teachers assigned to tested grades and subjects are no longer required to write thei</a:t>
            </a:r>
            <a:r>
              <a:rPr lang="en-US" sz="2800" dirty="0" smtClean="0"/>
              <a:t>r SLOs based on that particular grade and subject. </a:t>
            </a:r>
            <a:endParaRPr lang="en-US" sz="2800" dirty="0"/>
          </a:p>
        </p:txBody>
      </p:sp>
    </p:spTree>
    <p:extLst>
      <p:ext uri="{BB962C8B-B14F-4D97-AF65-F5344CB8AC3E}">
        <p14:creationId xmlns:p14="http://schemas.microsoft.com/office/powerpoint/2010/main" val="28929724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SLO Selection Guidance</a:t>
            </a:r>
            <a:br>
              <a:rPr lang="en-US" sz="3600" dirty="0" smtClean="0"/>
            </a:br>
            <a:r>
              <a:rPr lang="en-US" sz="3600" dirty="0" smtClean="0"/>
              <a:t>Additional Considerations</a:t>
            </a:r>
            <a:endParaRPr lang="en-US" sz="3600" dirty="0"/>
          </a:p>
        </p:txBody>
      </p:sp>
      <p:sp>
        <p:nvSpPr>
          <p:cNvPr id="11" name="Content Placeholder 10"/>
          <p:cNvSpPr>
            <a:spLocks noGrp="1"/>
          </p:cNvSpPr>
          <p:nvPr>
            <p:ph idx="1"/>
          </p:nvPr>
        </p:nvSpPr>
        <p:spPr>
          <a:xfrm>
            <a:off x="152400" y="1600200"/>
            <a:ext cx="8839200" cy="5105400"/>
          </a:xfrm>
        </p:spPr>
        <p:txBody>
          <a:bodyPr>
            <a:normAutofit fontScale="92500" lnSpcReduction="10000"/>
          </a:bodyPr>
          <a:lstStyle/>
          <a:p>
            <a:r>
              <a:rPr lang="en-US" dirty="0" smtClean="0"/>
              <a:t>Principals can and should play an important role in SLO selection guidance. </a:t>
            </a:r>
          </a:p>
          <a:p>
            <a:pPr marL="0" indent="0">
              <a:buNone/>
            </a:pPr>
            <a:endParaRPr lang="en-US" sz="1100" dirty="0" smtClean="0"/>
          </a:p>
          <a:p>
            <a:r>
              <a:rPr lang="en-US" dirty="0" smtClean="0"/>
              <a:t>Building, grade level, or department teams can collaborate to develop SLOs based on similar content and skills that are a school wide instructional focus.</a:t>
            </a:r>
          </a:p>
          <a:p>
            <a:pPr marL="0" indent="0">
              <a:buNone/>
            </a:pPr>
            <a:endParaRPr lang="en-US" sz="1100" dirty="0"/>
          </a:p>
          <a:p>
            <a:r>
              <a:rPr lang="en-US" dirty="0" smtClean="0"/>
              <a:t>Careful analysis of baseline data should drive SLO selection.</a:t>
            </a:r>
          </a:p>
          <a:p>
            <a:endParaRPr lang="en-US" dirty="0" smtClean="0"/>
          </a:p>
        </p:txBody>
      </p:sp>
    </p:spTree>
    <p:extLst>
      <p:ext uri="{BB962C8B-B14F-4D97-AF65-F5344CB8AC3E}">
        <p14:creationId xmlns:p14="http://schemas.microsoft.com/office/powerpoint/2010/main" val="6332901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ts val="4500"/>
              </a:lnSpc>
            </a:pPr>
            <a:r>
              <a:rPr lang="en-US" sz="4400" dirty="0">
                <a:solidFill>
                  <a:schemeClr val="tx1"/>
                </a:solidFill>
              </a:rPr>
              <a:t>Module </a:t>
            </a:r>
            <a:r>
              <a:rPr lang="en-US" sz="4400" dirty="0">
                <a:solidFill>
                  <a:schemeClr val="tx1"/>
                </a:solidFill>
              </a:rPr>
              <a:t>3</a:t>
            </a:r>
            <a:r>
              <a:rPr lang="en-US" sz="4400" dirty="0">
                <a:solidFill>
                  <a:schemeClr val="tx1"/>
                </a:solidFill>
              </a:rPr>
              <a:t>:</a:t>
            </a:r>
            <a:br>
              <a:rPr lang="en-US" sz="4400" dirty="0">
                <a:solidFill>
                  <a:schemeClr val="tx1"/>
                </a:solidFill>
              </a:rPr>
            </a:br>
            <a:r>
              <a:rPr lang="en-US" sz="4400" u="sng" dirty="0">
                <a:solidFill>
                  <a:schemeClr val="tx1"/>
                </a:solidFill>
              </a:rPr>
              <a:t>Overview of the SLO Process</a:t>
            </a:r>
            <a:endParaRPr lang="en-US" sz="4400" u="sng" dirty="0">
              <a:solidFill>
                <a:schemeClr val="tx1"/>
              </a:solidFill>
            </a:endParaRPr>
          </a:p>
        </p:txBody>
      </p:sp>
      <p:sp>
        <p:nvSpPr>
          <p:cNvPr id="3" name="Subtitle 2"/>
          <p:cNvSpPr>
            <a:spLocks noGrp="1"/>
          </p:cNvSpPr>
          <p:nvPr>
            <p:ph type="subTitle"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3500"/>
              </a:lnSpc>
            </a:pPr>
            <a:r>
              <a:rPr lang="en-US" dirty="0"/>
              <a:t>Timelines</a:t>
            </a:r>
          </a:p>
          <a:p>
            <a:pPr>
              <a:lnSpc>
                <a:spcPts val="3500"/>
              </a:lnSpc>
            </a:pPr>
            <a:r>
              <a:rPr lang="en-US" dirty="0"/>
              <a:t>Steps </a:t>
            </a:r>
            <a:endParaRPr lang="en-US" dirty="0"/>
          </a:p>
        </p:txBody>
      </p:sp>
    </p:spTree>
    <p:extLst>
      <p:ext uri="{BB962C8B-B14F-4D97-AF65-F5344CB8AC3E}">
        <p14:creationId xmlns:p14="http://schemas.microsoft.com/office/powerpoint/2010/main" val="3209052069"/>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cxnSp>
        <p:nvCxnSpPr>
          <p:cNvPr id="25" name="Straight Connector 24"/>
          <p:cNvCxnSpPr/>
          <p:nvPr/>
        </p:nvCxnSpPr>
        <p:spPr>
          <a:xfrm>
            <a:off x="1905000" y="1981200"/>
            <a:ext cx="0" cy="281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096000" y="1981200"/>
            <a:ext cx="0" cy="281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Rounded Rectangle 1"/>
          <p:cNvSpPr/>
          <p:nvPr/>
        </p:nvSpPr>
        <p:spPr>
          <a:xfrm>
            <a:off x="381000" y="1371600"/>
            <a:ext cx="3124200" cy="838200"/>
          </a:xfrm>
          <a:prstGeom prst="roundRect">
            <a:avLst/>
          </a:prstGeom>
          <a:gradFill flip="none" rotWithShape="1">
            <a:gsLst>
              <a:gs pos="0">
                <a:srgbClr val="800000"/>
              </a:gs>
              <a:gs pos="100000">
                <a:schemeClr val="tx1"/>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3200" dirty="0"/>
              <a:t>SLO Development</a:t>
            </a:r>
          </a:p>
        </p:txBody>
      </p:sp>
      <p:sp>
        <p:nvSpPr>
          <p:cNvPr id="6" name="Rounded Rectangle 5"/>
          <p:cNvSpPr/>
          <p:nvPr/>
        </p:nvSpPr>
        <p:spPr>
          <a:xfrm>
            <a:off x="381000" y="2514600"/>
            <a:ext cx="3124200" cy="838200"/>
          </a:xfrm>
          <a:prstGeom prst="roundRect">
            <a:avLst/>
          </a:prstGeom>
          <a:gradFill flip="none" rotWithShape="1">
            <a:gsLst>
              <a:gs pos="0">
                <a:srgbClr val="800000"/>
              </a:gs>
              <a:gs pos="100000">
                <a:schemeClr val="tx1"/>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3200" dirty="0"/>
              <a:t>SLO Approval</a:t>
            </a:r>
          </a:p>
        </p:txBody>
      </p:sp>
      <p:sp>
        <p:nvSpPr>
          <p:cNvPr id="7" name="Rounded Rectangle 6"/>
          <p:cNvSpPr/>
          <p:nvPr/>
        </p:nvSpPr>
        <p:spPr>
          <a:xfrm>
            <a:off x="381000" y="3615266"/>
            <a:ext cx="3124200" cy="838200"/>
          </a:xfrm>
          <a:prstGeom prst="roundRect">
            <a:avLst/>
          </a:prstGeom>
          <a:gradFill flip="none" rotWithShape="1">
            <a:gsLst>
              <a:gs pos="0">
                <a:srgbClr val="800000"/>
              </a:gs>
              <a:gs pos="100000">
                <a:schemeClr val="tx1"/>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3200" dirty="0"/>
              <a:t>Ongoing Communication</a:t>
            </a:r>
          </a:p>
        </p:txBody>
      </p:sp>
      <p:sp>
        <p:nvSpPr>
          <p:cNvPr id="8" name="Rounded Rectangle 7"/>
          <p:cNvSpPr/>
          <p:nvPr/>
        </p:nvSpPr>
        <p:spPr>
          <a:xfrm>
            <a:off x="381000" y="4800600"/>
            <a:ext cx="3124200" cy="838200"/>
          </a:xfrm>
          <a:prstGeom prst="roundRect">
            <a:avLst/>
          </a:prstGeom>
          <a:gradFill flip="none" rotWithShape="1">
            <a:gsLst>
              <a:gs pos="0">
                <a:srgbClr val="800000"/>
              </a:gs>
              <a:gs pos="100000">
                <a:schemeClr val="tx1"/>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3200" dirty="0"/>
              <a:t>Prepare for Summative</a:t>
            </a:r>
          </a:p>
        </p:txBody>
      </p:sp>
      <p:sp>
        <p:nvSpPr>
          <p:cNvPr id="10" name="Rounded Rectangle 9"/>
          <p:cNvSpPr/>
          <p:nvPr/>
        </p:nvSpPr>
        <p:spPr>
          <a:xfrm>
            <a:off x="4114800" y="1371600"/>
            <a:ext cx="4038600" cy="685800"/>
          </a:xfrm>
          <a:prstGeom prst="roundRect">
            <a:avLst/>
          </a:prstGeom>
          <a:solidFill>
            <a:schemeClr val="bg2"/>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2400"/>
              </a:lnSpc>
              <a:spcBef>
                <a:spcPts val="0"/>
              </a:spcBef>
              <a:spcAft>
                <a:spcPts val="0"/>
              </a:spcAft>
              <a:defRPr/>
            </a:pPr>
            <a:r>
              <a:rPr lang="en-US" sz="2000" b="1" dirty="0">
                <a:solidFill>
                  <a:srgbClr val="800000"/>
                </a:solidFill>
              </a:rPr>
              <a:t>Prioritize Learning Content</a:t>
            </a:r>
          </a:p>
          <a:p>
            <a:pPr algn="ctr" fontAlgn="auto">
              <a:lnSpc>
                <a:spcPts val="1200"/>
              </a:lnSpc>
              <a:spcBef>
                <a:spcPts val="0"/>
              </a:spcBef>
              <a:spcAft>
                <a:spcPts val="0"/>
              </a:spcAft>
              <a:defRPr/>
            </a:pPr>
            <a:r>
              <a:rPr lang="en-US" sz="1600" b="1" dirty="0">
                <a:solidFill>
                  <a:srgbClr val="000000"/>
                </a:solidFill>
              </a:rPr>
              <a:t>What do I want my students to be able to know and do?</a:t>
            </a:r>
          </a:p>
        </p:txBody>
      </p:sp>
      <p:sp>
        <p:nvSpPr>
          <p:cNvPr id="12" name="Rounded Rectangle 11"/>
          <p:cNvSpPr/>
          <p:nvPr/>
        </p:nvSpPr>
        <p:spPr>
          <a:xfrm>
            <a:off x="4114800" y="2438400"/>
            <a:ext cx="4038600" cy="609600"/>
          </a:xfrm>
          <a:prstGeom prst="roundRect">
            <a:avLst/>
          </a:prstGeom>
          <a:solidFill>
            <a:schemeClr val="bg2"/>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2400"/>
              </a:lnSpc>
              <a:spcBef>
                <a:spcPts val="0"/>
              </a:spcBef>
              <a:spcAft>
                <a:spcPts val="0"/>
              </a:spcAft>
              <a:defRPr/>
            </a:pPr>
            <a:r>
              <a:rPr lang="en-US" sz="2000" b="1" dirty="0">
                <a:solidFill>
                  <a:srgbClr val="800000"/>
                </a:solidFill>
              </a:rPr>
              <a:t>Analyze data and develop baselines</a:t>
            </a:r>
            <a:endParaRPr lang="en-US" sz="1400" b="1" dirty="0">
              <a:solidFill>
                <a:srgbClr val="800000"/>
              </a:solidFill>
            </a:endParaRPr>
          </a:p>
          <a:p>
            <a:pPr algn="ctr" fontAlgn="auto">
              <a:lnSpc>
                <a:spcPts val="1400"/>
              </a:lnSpc>
              <a:spcBef>
                <a:spcPts val="0"/>
              </a:spcBef>
              <a:spcAft>
                <a:spcPts val="0"/>
              </a:spcAft>
              <a:defRPr/>
            </a:pPr>
            <a:r>
              <a:rPr lang="en-US" sz="1600" b="1" dirty="0">
                <a:solidFill>
                  <a:srgbClr val="000000"/>
                </a:solidFill>
              </a:rPr>
              <a:t>Where are my students starting?</a:t>
            </a:r>
          </a:p>
        </p:txBody>
      </p:sp>
      <p:cxnSp>
        <p:nvCxnSpPr>
          <p:cNvPr id="19" name="Straight Connector 18"/>
          <p:cNvCxnSpPr/>
          <p:nvPr/>
        </p:nvCxnSpPr>
        <p:spPr>
          <a:xfrm>
            <a:off x="3276600" y="1676400"/>
            <a:ext cx="685800" cy="0"/>
          </a:xfrm>
          <a:prstGeom prst="line">
            <a:avLst/>
          </a:pr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3" name="Rounded Rectangle 12"/>
          <p:cNvSpPr/>
          <p:nvPr/>
        </p:nvSpPr>
        <p:spPr>
          <a:xfrm>
            <a:off x="4114800" y="3429000"/>
            <a:ext cx="4038600" cy="685800"/>
          </a:xfrm>
          <a:prstGeom prst="roundRect">
            <a:avLst/>
          </a:prstGeom>
          <a:solidFill>
            <a:schemeClr val="bg2"/>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2000" b="1" dirty="0">
                <a:solidFill>
                  <a:srgbClr val="800000"/>
                </a:solidFill>
              </a:rPr>
              <a:t>Select or develop an assessment</a:t>
            </a:r>
            <a:endParaRPr lang="en-US" sz="1400" b="1" dirty="0">
              <a:solidFill>
                <a:srgbClr val="800000"/>
              </a:solidFill>
            </a:endParaRPr>
          </a:p>
          <a:p>
            <a:pPr algn="ctr" fontAlgn="auto">
              <a:lnSpc>
                <a:spcPts val="1400"/>
              </a:lnSpc>
              <a:spcBef>
                <a:spcPts val="0"/>
              </a:spcBef>
              <a:spcAft>
                <a:spcPts val="0"/>
              </a:spcAft>
              <a:defRPr/>
            </a:pPr>
            <a:r>
              <a:rPr lang="en-US" sz="1600" b="1" dirty="0">
                <a:solidFill>
                  <a:schemeClr val="tx1"/>
                </a:solidFill>
              </a:rPr>
              <a:t>What assessments are available?</a:t>
            </a:r>
          </a:p>
        </p:txBody>
      </p:sp>
      <p:sp>
        <p:nvSpPr>
          <p:cNvPr id="14" name="Rounded Rectangle 13"/>
          <p:cNvSpPr/>
          <p:nvPr/>
        </p:nvSpPr>
        <p:spPr>
          <a:xfrm>
            <a:off x="4114800" y="4554538"/>
            <a:ext cx="4038600" cy="762000"/>
          </a:xfrm>
          <a:prstGeom prst="roundRect">
            <a:avLst/>
          </a:prstGeom>
          <a:solidFill>
            <a:schemeClr val="bg2"/>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1600"/>
              </a:lnSpc>
              <a:spcBef>
                <a:spcPts val="0"/>
              </a:spcBef>
              <a:spcAft>
                <a:spcPts val="0"/>
              </a:spcAft>
              <a:defRPr/>
            </a:pPr>
            <a:r>
              <a:rPr lang="en-US" sz="2000" b="1" dirty="0">
                <a:solidFill>
                  <a:srgbClr val="800000"/>
                </a:solidFill>
              </a:rPr>
              <a:t>Write growth goal</a:t>
            </a:r>
          </a:p>
          <a:p>
            <a:pPr algn="ctr" fontAlgn="auto">
              <a:lnSpc>
                <a:spcPts val="1600"/>
              </a:lnSpc>
              <a:spcBef>
                <a:spcPts val="0"/>
              </a:spcBef>
              <a:spcAft>
                <a:spcPts val="0"/>
              </a:spcAft>
              <a:defRPr/>
            </a:pPr>
            <a:r>
              <a:rPr lang="en-US" sz="1600" b="1" dirty="0">
                <a:solidFill>
                  <a:schemeClr val="tx1"/>
                </a:solidFill>
              </a:rPr>
              <a:t>What can I expect my students to achieve?</a:t>
            </a:r>
          </a:p>
        </p:txBody>
      </p:sp>
      <p:cxnSp>
        <p:nvCxnSpPr>
          <p:cNvPr id="21" name="Elbow Connector 20"/>
          <p:cNvCxnSpPr>
            <a:endCxn id="14" idx="2"/>
          </p:cNvCxnSpPr>
          <p:nvPr/>
        </p:nvCxnSpPr>
        <p:spPr>
          <a:xfrm>
            <a:off x="3505200" y="2933700"/>
            <a:ext cx="2628900" cy="2382838"/>
          </a:xfrm>
          <a:prstGeom prst="bentConnector4">
            <a:avLst>
              <a:gd name="adj1" fmla="val 11594"/>
              <a:gd name="adj2" fmla="val 109591"/>
            </a:avLst>
          </a:prstGeom>
          <a:ln>
            <a:solidFill>
              <a:srgbClr val="000000"/>
            </a:solidFill>
            <a:headEnd type="triangle" w="lg" len="lg"/>
            <a:tailEnd type="none"/>
          </a:ln>
        </p:spPr>
        <p:style>
          <a:lnRef idx="2">
            <a:schemeClr val="accent1"/>
          </a:lnRef>
          <a:fillRef idx="0">
            <a:schemeClr val="accent1"/>
          </a:fillRef>
          <a:effectRef idx="1">
            <a:schemeClr val="accent1"/>
          </a:effectRef>
          <a:fontRef idx="minor">
            <a:schemeClr val="tx1"/>
          </a:fontRef>
        </p:style>
      </p:cxnSp>
      <p:sp>
        <p:nvSpPr>
          <p:cNvPr id="34838" name="Title 25"/>
          <p:cNvSpPr>
            <a:spLocks noGrp="1"/>
          </p:cNvSpPr>
          <p:nvPr>
            <p:ph type="title"/>
          </p:nvPr>
        </p:nvSpPr>
        <p:spPr>
          <a:xfrm>
            <a:off x="3505200" y="76200"/>
            <a:ext cx="5486400" cy="639763"/>
          </a:xfrm>
        </p:spPr>
        <p:txBody>
          <a:bodyPr>
            <a:normAutofit/>
          </a:bodyPr>
          <a:lstStyle/>
          <a:p>
            <a:r>
              <a:rPr lang="en-US" sz="4000" dirty="0">
                <a:latin typeface="Calibri" charset="0"/>
              </a:rPr>
              <a:t>The SLO </a:t>
            </a:r>
            <a:r>
              <a:rPr lang="en-US" sz="4000" dirty="0" smtClean="0">
                <a:latin typeface="Calibri" charset="0"/>
              </a:rPr>
              <a:t>Process</a:t>
            </a:r>
            <a:endParaRPr lang="en-US" sz="4000" dirty="0">
              <a:latin typeface="Calibri" charset="0"/>
            </a:endParaRPr>
          </a:p>
        </p:txBody>
      </p:sp>
    </p:spTree>
    <p:extLst>
      <p:ext uri="{BB962C8B-B14F-4D97-AF65-F5344CB8AC3E}">
        <p14:creationId xmlns:p14="http://schemas.microsoft.com/office/powerpoint/2010/main" val="14987735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an SLO?</a:t>
            </a:r>
            <a:endParaRPr lang="en-US" dirty="0"/>
          </a:p>
        </p:txBody>
      </p:sp>
      <p:sp>
        <p:nvSpPr>
          <p:cNvPr id="3" name="Text Placeholder 2"/>
          <p:cNvSpPr>
            <a:spLocks noGrp="1"/>
          </p:cNvSpPr>
          <p:nvPr>
            <p:ph idx="1"/>
          </p:nvPr>
        </p:nvSpPr>
        <p:spPr>
          <a:xfrm>
            <a:off x="169333" y="1181743"/>
            <a:ext cx="8822267" cy="5591014"/>
          </a:xfrm>
        </p:spPr>
        <p:txBody>
          <a:bodyPr rtlCol="0">
            <a:normAutofit fontScale="92500" lnSpcReduction="10000"/>
          </a:bodyPr>
          <a:lstStyle/>
          <a:p>
            <a:pPr>
              <a:defRPr/>
            </a:pPr>
            <a:r>
              <a:rPr lang="en-US" dirty="0" smtClean="0">
                <a:solidFill>
                  <a:schemeClr val="tx1"/>
                </a:solidFill>
              </a:rPr>
              <a:t>SLO stands for Student Learning Objective.</a:t>
            </a:r>
          </a:p>
          <a:p>
            <a:pPr>
              <a:defRPr/>
            </a:pPr>
            <a:endParaRPr lang="en-US" sz="900" dirty="0" smtClean="0"/>
          </a:p>
          <a:p>
            <a:pPr>
              <a:defRPr/>
            </a:pPr>
            <a:r>
              <a:rPr lang="en-US" dirty="0" smtClean="0"/>
              <a:t>SLOs </a:t>
            </a:r>
            <a:r>
              <a:rPr lang="en-US" dirty="0" smtClean="0"/>
              <a:t>are truly a process by which a teacher uses data sources to:</a:t>
            </a:r>
          </a:p>
          <a:p>
            <a:pPr lvl="1">
              <a:defRPr/>
            </a:pPr>
            <a:r>
              <a:rPr lang="en-US" dirty="0" smtClean="0"/>
              <a:t> identify priority learning within his/her content.</a:t>
            </a:r>
          </a:p>
          <a:p>
            <a:pPr lvl="1">
              <a:defRPr/>
            </a:pPr>
            <a:r>
              <a:rPr lang="en-US" dirty="0" smtClean="0"/>
              <a:t>assess students’ current level of ability pertaining to that content.</a:t>
            </a:r>
          </a:p>
          <a:p>
            <a:pPr lvl="1">
              <a:defRPr/>
            </a:pPr>
            <a:r>
              <a:rPr lang="en-US" dirty="0" smtClean="0"/>
              <a:t>develop realistic and rigorous goals for students to achieve.</a:t>
            </a:r>
          </a:p>
          <a:p>
            <a:pPr lvl="1">
              <a:defRPr/>
            </a:pPr>
            <a:r>
              <a:rPr lang="en-US" dirty="0"/>
              <a:t>m</a:t>
            </a:r>
            <a:r>
              <a:rPr lang="en-US" dirty="0" smtClean="0">
                <a:solidFill>
                  <a:schemeClr val="tx1"/>
                </a:solidFill>
              </a:rPr>
              <a:t>onitor student progress towards the goals.</a:t>
            </a:r>
          </a:p>
          <a:p>
            <a:pPr fontAlgn="auto">
              <a:spcAft>
                <a:spcPts val="0"/>
              </a:spcAft>
              <a:buFont typeface="Arial" pitchFamily="34" charset="0"/>
              <a:buNone/>
              <a:defRPr/>
            </a:pPr>
            <a:endParaRPr lang="en-US" sz="4400" dirty="0" smtClean="0">
              <a:solidFill>
                <a:schemeClr val="tx1"/>
              </a:solidFill>
              <a:ea typeface="+mn-ea"/>
              <a:cs typeface="+mn-cs"/>
            </a:endParaRPr>
          </a:p>
        </p:txBody>
      </p:sp>
    </p:spTree>
    <p:extLst>
      <p:ext uri="{BB962C8B-B14F-4D97-AF65-F5344CB8AC3E}">
        <p14:creationId xmlns:p14="http://schemas.microsoft.com/office/powerpoint/2010/main" val="31904992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dirty="0" smtClean="0">
                <a:latin typeface="Calibri" charset="0"/>
              </a:rPr>
              <a:t>SLO Process Timeline</a:t>
            </a:r>
            <a:r>
              <a:rPr lang="en-US" dirty="0">
                <a:latin typeface="Calibri" charset="0"/>
              </a:rPr>
              <a:t>	</a:t>
            </a:r>
          </a:p>
        </p:txBody>
      </p:sp>
      <p:graphicFrame>
        <p:nvGraphicFramePr>
          <p:cNvPr id="2" name="Diagram 1"/>
          <p:cNvGraphicFramePr/>
          <p:nvPr>
            <p:extLst>
              <p:ext uri="{D42A27DB-BD31-4B8C-83A1-F6EECF244321}">
                <p14:modId xmlns:p14="http://schemas.microsoft.com/office/powerpoint/2010/main" val="2129117070"/>
              </p:ext>
            </p:extLst>
          </p:nvPr>
        </p:nvGraphicFramePr>
        <p:xfrm>
          <a:off x="287867" y="1566334"/>
          <a:ext cx="8568266" cy="46820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p:cNvSpPr txBox="1"/>
          <p:nvPr/>
        </p:nvSpPr>
        <p:spPr>
          <a:xfrm>
            <a:off x="6944079" y="5076213"/>
            <a:ext cx="1912053" cy="1754327"/>
          </a:xfrm>
          <a:prstGeom prst="rect">
            <a:avLst/>
          </a:prstGeom>
          <a:noFill/>
        </p:spPr>
        <p:txBody>
          <a:bodyPr wrap="square" rtlCol="0">
            <a:spAutoFit/>
          </a:bodyPr>
          <a:lstStyle/>
          <a:p>
            <a:pPr lvl="0" algn="ctr"/>
            <a:r>
              <a:rPr lang="en-US" dirty="0" smtClean="0"/>
              <a:t>*or </a:t>
            </a:r>
            <a:r>
              <a:rPr lang="en-US" dirty="0"/>
              <a:t>end of semester if teaching a semester-long course</a:t>
            </a:r>
          </a:p>
          <a:p>
            <a:endParaRPr lang="en-US" dirty="0"/>
          </a:p>
        </p:txBody>
      </p:sp>
    </p:spTree>
    <p:extLst>
      <p:ext uri="{BB962C8B-B14F-4D97-AF65-F5344CB8AC3E}">
        <p14:creationId xmlns:p14="http://schemas.microsoft.com/office/powerpoint/2010/main" val="10439756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34838" name="Title 25"/>
          <p:cNvSpPr>
            <a:spLocks noGrp="1"/>
          </p:cNvSpPr>
          <p:nvPr>
            <p:ph type="title"/>
          </p:nvPr>
        </p:nvSpPr>
        <p:spPr>
          <a:xfrm>
            <a:off x="3505200" y="107196"/>
            <a:ext cx="5486400" cy="639763"/>
          </a:xfrm>
        </p:spPr>
        <p:txBody>
          <a:bodyPr>
            <a:normAutofit/>
          </a:bodyPr>
          <a:lstStyle/>
          <a:p>
            <a:r>
              <a:rPr lang="en-US" sz="4800" dirty="0" smtClean="0">
                <a:latin typeface="Calibri" charset="0"/>
              </a:rPr>
              <a:t>Step 1</a:t>
            </a:r>
            <a:endParaRPr lang="en-US" sz="4800" dirty="0">
              <a:latin typeface="Calibri" charset="0"/>
            </a:endParaRPr>
          </a:p>
        </p:txBody>
      </p:sp>
      <p:sp>
        <p:nvSpPr>
          <p:cNvPr id="3" name="Oval 2"/>
          <p:cNvSpPr/>
          <p:nvPr/>
        </p:nvSpPr>
        <p:spPr>
          <a:xfrm>
            <a:off x="0" y="990600"/>
            <a:ext cx="3886200" cy="1447800"/>
          </a:xfrm>
          <a:prstGeom prst="ellipse">
            <a:avLst/>
          </a:prstGeom>
          <a:noFill/>
          <a:ln w="76200" cmpd="sng">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 name="Straight Connector 17"/>
          <p:cNvCxnSpPr/>
          <p:nvPr/>
        </p:nvCxnSpPr>
        <p:spPr>
          <a:xfrm>
            <a:off x="1905000" y="1981200"/>
            <a:ext cx="0" cy="281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096000" y="1981200"/>
            <a:ext cx="0" cy="281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2" name="Rounded Rectangle 21"/>
          <p:cNvSpPr/>
          <p:nvPr/>
        </p:nvSpPr>
        <p:spPr>
          <a:xfrm>
            <a:off x="381000" y="1371600"/>
            <a:ext cx="3124200" cy="838200"/>
          </a:xfrm>
          <a:prstGeom prst="roundRect">
            <a:avLst/>
          </a:prstGeom>
          <a:gradFill flip="none" rotWithShape="1">
            <a:gsLst>
              <a:gs pos="0">
                <a:srgbClr val="800000"/>
              </a:gs>
              <a:gs pos="100000">
                <a:schemeClr val="tx1"/>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3200" dirty="0"/>
              <a:t>SLO Development</a:t>
            </a:r>
          </a:p>
        </p:txBody>
      </p:sp>
      <p:sp>
        <p:nvSpPr>
          <p:cNvPr id="23" name="Rounded Rectangle 22"/>
          <p:cNvSpPr/>
          <p:nvPr/>
        </p:nvSpPr>
        <p:spPr>
          <a:xfrm>
            <a:off x="381000" y="2514600"/>
            <a:ext cx="3124200" cy="838200"/>
          </a:xfrm>
          <a:prstGeom prst="roundRect">
            <a:avLst/>
          </a:prstGeom>
          <a:gradFill flip="none" rotWithShape="1">
            <a:gsLst>
              <a:gs pos="0">
                <a:srgbClr val="800000"/>
              </a:gs>
              <a:gs pos="100000">
                <a:schemeClr val="tx1"/>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3200" dirty="0"/>
              <a:t>SLO Approval</a:t>
            </a:r>
          </a:p>
        </p:txBody>
      </p:sp>
      <p:sp>
        <p:nvSpPr>
          <p:cNvPr id="26" name="Rounded Rectangle 25"/>
          <p:cNvSpPr/>
          <p:nvPr/>
        </p:nvSpPr>
        <p:spPr>
          <a:xfrm>
            <a:off x="381000" y="3615266"/>
            <a:ext cx="3124200" cy="838200"/>
          </a:xfrm>
          <a:prstGeom prst="roundRect">
            <a:avLst/>
          </a:prstGeom>
          <a:gradFill flip="none" rotWithShape="1">
            <a:gsLst>
              <a:gs pos="0">
                <a:srgbClr val="800000"/>
              </a:gs>
              <a:gs pos="100000">
                <a:schemeClr val="tx1"/>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3200" dirty="0"/>
              <a:t>Ongoing Communication</a:t>
            </a:r>
          </a:p>
        </p:txBody>
      </p:sp>
      <p:sp>
        <p:nvSpPr>
          <p:cNvPr id="27" name="Rounded Rectangle 26"/>
          <p:cNvSpPr/>
          <p:nvPr/>
        </p:nvSpPr>
        <p:spPr>
          <a:xfrm>
            <a:off x="381000" y="4800600"/>
            <a:ext cx="3124200" cy="838200"/>
          </a:xfrm>
          <a:prstGeom prst="roundRect">
            <a:avLst/>
          </a:prstGeom>
          <a:gradFill flip="none" rotWithShape="1">
            <a:gsLst>
              <a:gs pos="0">
                <a:srgbClr val="800000"/>
              </a:gs>
              <a:gs pos="100000">
                <a:schemeClr val="tx1"/>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3200" dirty="0"/>
              <a:t>Prepare for Summative</a:t>
            </a:r>
          </a:p>
        </p:txBody>
      </p:sp>
      <p:sp>
        <p:nvSpPr>
          <p:cNvPr id="28" name="Rounded Rectangle 27"/>
          <p:cNvSpPr/>
          <p:nvPr/>
        </p:nvSpPr>
        <p:spPr>
          <a:xfrm>
            <a:off x="4114800" y="1371600"/>
            <a:ext cx="4038600" cy="685800"/>
          </a:xfrm>
          <a:prstGeom prst="roundRect">
            <a:avLst/>
          </a:prstGeom>
          <a:solidFill>
            <a:schemeClr val="bg2"/>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2400"/>
              </a:lnSpc>
              <a:spcBef>
                <a:spcPts val="0"/>
              </a:spcBef>
              <a:spcAft>
                <a:spcPts val="0"/>
              </a:spcAft>
              <a:defRPr/>
            </a:pPr>
            <a:r>
              <a:rPr lang="en-US" sz="2000" b="1" dirty="0">
                <a:solidFill>
                  <a:srgbClr val="800000"/>
                </a:solidFill>
              </a:rPr>
              <a:t>Prioritize Learning Content</a:t>
            </a:r>
          </a:p>
          <a:p>
            <a:pPr algn="ctr" fontAlgn="auto">
              <a:lnSpc>
                <a:spcPts val="1200"/>
              </a:lnSpc>
              <a:spcBef>
                <a:spcPts val="0"/>
              </a:spcBef>
              <a:spcAft>
                <a:spcPts val="0"/>
              </a:spcAft>
              <a:defRPr/>
            </a:pPr>
            <a:r>
              <a:rPr lang="en-US" sz="1600" b="1" dirty="0">
                <a:solidFill>
                  <a:srgbClr val="000000"/>
                </a:solidFill>
              </a:rPr>
              <a:t>What do I want my students to be able to know and do?</a:t>
            </a:r>
          </a:p>
        </p:txBody>
      </p:sp>
      <p:sp>
        <p:nvSpPr>
          <p:cNvPr id="29" name="Rounded Rectangle 28"/>
          <p:cNvSpPr/>
          <p:nvPr/>
        </p:nvSpPr>
        <p:spPr>
          <a:xfrm>
            <a:off x="4114800" y="2438400"/>
            <a:ext cx="4038600" cy="609600"/>
          </a:xfrm>
          <a:prstGeom prst="roundRect">
            <a:avLst/>
          </a:prstGeom>
          <a:solidFill>
            <a:schemeClr val="bg2"/>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2400"/>
              </a:lnSpc>
              <a:spcBef>
                <a:spcPts val="0"/>
              </a:spcBef>
              <a:spcAft>
                <a:spcPts val="0"/>
              </a:spcAft>
              <a:defRPr/>
            </a:pPr>
            <a:r>
              <a:rPr lang="en-US" sz="2000" b="1" dirty="0">
                <a:solidFill>
                  <a:srgbClr val="800000"/>
                </a:solidFill>
              </a:rPr>
              <a:t>Analyze data and develop baselines</a:t>
            </a:r>
            <a:endParaRPr lang="en-US" sz="1400" b="1" dirty="0">
              <a:solidFill>
                <a:srgbClr val="800000"/>
              </a:solidFill>
            </a:endParaRPr>
          </a:p>
          <a:p>
            <a:pPr algn="ctr" fontAlgn="auto">
              <a:lnSpc>
                <a:spcPts val="1400"/>
              </a:lnSpc>
              <a:spcBef>
                <a:spcPts val="0"/>
              </a:spcBef>
              <a:spcAft>
                <a:spcPts val="0"/>
              </a:spcAft>
              <a:defRPr/>
            </a:pPr>
            <a:r>
              <a:rPr lang="en-US" sz="1600" b="1" dirty="0">
                <a:solidFill>
                  <a:srgbClr val="000000"/>
                </a:solidFill>
              </a:rPr>
              <a:t>Where are my students starting?</a:t>
            </a:r>
          </a:p>
        </p:txBody>
      </p:sp>
      <p:cxnSp>
        <p:nvCxnSpPr>
          <p:cNvPr id="30" name="Straight Connector 29"/>
          <p:cNvCxnSpPr/>
          <p:nvPr/>
        </p:nvCxnSpPr>
        <p:spPr>
          <a:xfrm>
            <a:off x="3276600" y="1676400"/>
            <a:ext cx="685800" cy="0"/>
          </a:xfrm>
          <a:prstGeom prst="line">
            <a:avLst/>
          </a:pr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1" name="Rounded Rectangle 30"/>
          <p:cNvSpPr/>
          <p:nvPr/>
        </p:nvSpPr>
        <p:spPr>
          <a:xfrm>
            <a:off x="4114800" y="3429000"/>
            <a:ext cx="4038600" cy="685800"/>
          </a:xfrm>
          <a:prstGeom prst="roundRect">
            <a:avLst/>
          </a:prstGeom>
          <a:solidFill>
            <a:schemeClr val="bg2"/>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2000" b="1" dirty="0">
                <a:solidFill>
                  <a:srgbClr val="800000"/>
                </a:solidFill>
              </a:rPr>
              <a:t>Select or develop an assessment</a:t>
            </a:r>
            <a:endParaRPr lang="en-US" sz="1400" b="1" dirty="0">
              <a:solidFill>
                <a:srgbClr val="800000"/>
              </a:solidFill>
            </a:endParaRPr>
          </a:p>
          <a:p>
            <a:pPr algn="ctr" fontAlgn="auto">
              <a:lnSpc>
                <a:spcPts val="1400"/>
              </a:lnSpc>
              <a:spcBef>
                <a:spcPts val="0"/>
              </a:spcBef>
              <a:spcAft>
                <a:spcPts val="0"/>
              </a:spcAft>
              <a:defRPr/>
            </a:pPr>
            <a:r>
              <a:rPr lang="en-US" sz="1600" b="1" dirty="0">
                <a:solidFill>
                  <a:schemeClr val="tx1"/>
                </a:solidFill>
              </a:rPr>
              <a:t>What assessments are available?</a:t>
            </a:r>
          </a:p>
        </p:txBody>
      </p:sp>
      <p:sp>
        <p:nvSpPr>
          <p:cNvPr id="32" name="Rounded Rectangle 31"/>
          <p:cNvSpPr/>
          <p:nvPr/>
        </p:nvSpPr>
        <p:spPr>
          <a:xfrm>
            <a:off x="4114800" y="4554538"/>
            <a:ext cx="4038600" cy="762000"/>
          </a:xfrm>
          <a:prstGeom prst="roundRect">
            <a:avLst/>
          </a:prstGeom>
          <a:solidFill>
            <a:schemeClr val="bg2"/>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1600"/>
              </a:lnSpc>
              <a:spcBef>
                <a:spcPts val="0"/>
              </a:spcBef>
              <a:spcAft>
                <a:spcPts val="0"/>
              </a:spcAft>
              <a:defRPr/>
            </a:pPr>
            <a:r>
              <a:rPr lang="en-US" sz="2000" b="1" dirty="0">
                <a:solidFill>
                  <a:srgbClr val="800000"/>
                </a:solidFill>
              </a:rPr>
              <a:t>Write growth goal</a:t>
            </a:r>
          </a:p>
          <a:p>
            <a:pPr algn="ctr" fontAlgn="auto">
              <a:lnSpc>
                <a:spcPts val="1600"/>
              </a:lnSpc>
              <a:spcBef>
                <a:spcPts val="0"/>
              </a:spcBef>
              <a:spcAft>
                <a:spcPts val="0"/>
              </a:spcAft>
              <a:defRPr/>
            </a:pPr>
            <a:r>
              <a:rPr lang="en-US" sz="1600" b="1" dirty="0">
                <a:solidFill>
                  <a:schemeClr val="tx1"/>
                </a:solidFill>
              </a:rPr>
              <a:t>What can I expect my students to achieve?</a:t>
            </a:r>
          </a:p>
        </p:txBody>
      </p:sp>
      <p:cxnSp>
        <p:nvCxnSpPr>
          <p:cNvPr id="33" name="Elbow Connector 32"/>
          <p:cNvCxnSpPr>
            <a:endCxn id="32" idx="2"/>
          </p:cNvCxnSpPr>
          <p:nvPr/>
        </p:nvCxnSpPr>
        <p:spPr>
          <a:xfrm>
            <a:off x="3505200" y="2933700"/>
            <a:ext cx="2628900" cy="2382838"/>
          </a:xfrm>
          <a:prstGeom prst="bentConnector4">
            <a:avLst>
              <a:gd name="adj1" fmla="val 11594"/>
              <a:gd name="adj2" fmla="val 109591"/>
            </a:avLst>
          </a:prstGeom>
          <a:ln>
            <a:solidFill>
              <a:srgbClr val="000000"/>
            </a:solidFill>
            <a:headEnd type="triangle" w="lg" len="lg"/>
            <a:tailEnd type="none"/>
          </a:ln>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3962400" y="914400"/>
            <a:ext cx="4343400" cy="4953000"/>
          </a:xfrm>
          <a:prstGeom prst="ellipse">
            <a:avLst/>
          </a:prstGeom>
          <a:noFill/>
          <a:ln w="76200" cmpd="sng">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5004146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cxnSp>
        <p:nvCxnSpPr>
          <p:cNvPr id="25" name="Straight Connector 24"/>
          <p:cNvCxnSpPr/>
          <p:nvPr/>
        </p:nvCxnSpPr>
        <p:spPr>
          <a:xfrm>
            <a:off x="1905000" y="1981200"/>
            <a:ext cx="0" cy="281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096000" y="1981200"/>
            <a:ext cx="0" cy="281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Rounded Rectangle 1"/>
          <p:cNvSpPr/>
          <p:nvPr/>
        </p:nvSpPr>
        <p:spPr>
          <a:xfrm>
            <a:off x="381000" y="1371600"/>
            <a:ext cx="3124200" cy="838200"/>
          </a:xfrm>
          <a:prstGeom prst="roundRect">
            <a:avLst/>
          </a:prstGeom>
          <a:gradFill flip="none" rotWithShape="1">
            <a:gsLst>
              <a:gs pos="0">
                <a:srgbClr val="800000"/>
              </a:gs>
              <a:gs pos="100000">
                <a:schemeClr val="tx1"/>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3200" dirty="0"/>
              <a:t>SLO Development</a:t>
            </a:r>
          </a:p>
        </p:txBody>
      </p:sp>
      <p:sp>
        <p:nvSpPr>
          <p:cNvPr id="6" name="Rounded Rectangle 5"/>
          <p:cNvSpPr/>
          <p:nvPr/>
        </p:nvSpPr>
        <p:spPr>
          <a:xfrm>
            <a:off x="381000" y="2514600"/>
            <a:ext cx="3124200" cy="838200"/>
          </a:xfrm>
          <a:prstGeom prst="roundRect">
            <a:avLst/>
          </a:prstGeom>
          <a:gradFill flip="none" rotWithShape="1">
            <a:gsLst>
              <a:gs pos="0">
                <a:srgbClr val="800000"/>
              </a:gs>
              <a:gs pos="100000">
                <a:schemeClr val="tx1"/>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3200" dirty="0"/>
              <a:t>SLO Approval</a:t>
            </a:r>
          </a:p>
        </p:txBody>
      </p:sp>
      <p:sp>
        <p:nvSpPr>
          <p:cNvPr id="7" name="Rounded Rectangle 6"/>
          <p:cNvSpPr/>
          <p:nvPr/>
        </p:nvSpPr>
        <p:spPr>
          <a:xfrm>
            <a:off x="381000" y="3615266"/>
            <a:ext cx="3124200" cy="838200"/>
          </a:xfrm>
          <a:prstGeom prst="roundRect">
            <a:avLst/>
          </a:prstGeom>
          <a:gradFill flip="none" rotWithShape="1">
            <a:gsLst>
              <a:gs pos="0">
                <a:srgbClr val="800000"/>
              </a:gs>
              <a:gs pos="100000">
                <a:schemeClr val="tx1"/>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3200" dirty="0"/>
              <a:t>Ongoing Communication</a:t>
            </a:r>
          </a:p>
        </p:txBody>
      </p:sp>
      <p:sp>
        <p:nvSpPr>
          <p:cNvPr id="8" name="Rounded Rectangle 7"/>
          <p:cNvSpPr/>
          <p:nvPr/>
        </p:nvSpPr>
        <p:spPr>
          <a:xfrm>
            <a:off x="381000" y="4800600"/>
            <a:ext cx="3124200" cy="838200"/>
          </a:xfrm>
          <a:prstGeom prst="roundRect">
            <a:avLst/>
          </a:prstGeom>
          <a:gradFill flip="none" rotWithShape="1">
            <a:gsLst>
              <a:gs pos="0">
                <a:srgbClr val="800000"/>
              </a:gs>
              <a:gs pos="100000">
                <a:schemeClr val="tx1"/>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3200" dirty="0"/>
              <a:t>Prepare for Summative</a:t>
            </a:r>
          </a:p>
        </p:txBody>
      </p:sp>
      <p:sp>
        <p:nvSpPr>
          <p:cNvPr id="34838" name="Title 25"/>
          <p:cNvSpPr>
            <a:spLocks noGrp="1"/>
          </p:cNvSpPr>
          <p:nvPr>
            <p:ph type="title"/>
          </p:nvPr>
        </p:nvSpPr>
        <p:spPr>
          <a:xfrm>
            <a:off x="3505200" y="107196"/>
            <a:ext cx="5486400" cy="639763"/>
          </a:xfrm>
        </p:spPr>
        <p:txBody>
          <a:bodyPr>
            <a:normAutofit/>
          </a:bodyPr>
          <a:lstStyle/>
          <a:p>
            <a:r>
              <a:rPr lang="en-US" sz="4800" dirty="0" smtClean="0">
                <a:latin typeface="Calibri" charset="0"/>
              </a:rPr>
              <a:t>Step 2</a:t>
            </a:r>
            <a:endParaRPr lang="en-US" sz="4800" dirty="0">
              <a:latin typeface="Calibri" charset="0"/>
            </a:endParaRPr>
          </a:p>
        </p:txBody>
      </p:sp>
      <p:sp>
        <p:nvSpPr>
          <p:cNvPr id="3" name="Oval 2"/>
          <p:cNvSpPr/>
          <p:nvPr/>
        </p:nvSpPr>
        <p:spPr>
          <a:xfrm>
            <a:off x="0" y="2209800"/>
            <a:ext cx="3886200" cy="1447800"/>
          </a:xfrm>
          <a:prstGeom prst="ellipse">
            <a:avLst/>
          </a:prstGeom>
          <a:noFill/>
          <a:ln w="76200" cmpd="sng">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7" name="Straight Connector 16"/>
          <p:cNvCxnSpPr/>
          <p:nvPr/>
        </p:nvCxnSpPr>
        <p:spPr>
          <a:xfrm>
            <a:off x="6096000" y="1981200"/>
            <a:ext cx="0" cy="281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8" name="Rounded Rectangle 17"/>
          <p:cNvSpPr/>
          <p:nvPr/>
        </p:nvSpPr>
        <p:spPr>
          <a:xfrm>
            <a:off x="4114800" y="1371600"/>
            <a:ext cx="4038600" cy="685800"/>
          </a:xfrm>
          <a:prstGeom prst="roundRect">
            <a:avLst/>
          </a:prstGeom>
          <a:solidFill>
            <a:schemeClr val="bg2"/>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2400"/>
              </a:lnSpc>
              <a:spcBef>
                <a:spcPts val="0"/>
              </a:spcBef>
              <a:spcAft>
                <a:spcPts val="0"/>
              </a:spcAft>
              <a:defRPr/>
            </a:pPr>
            <a:r>
              <a:rPr lang="en-US" sz="2000" b="1" dirty="0">
                <a:solidFill>
                  <a:srgbClr val="800000"/>
                </a:solidFill>
              </a:rPr>
              <a:t>Prioritize Learning Content</a:t>
            </a:r>
          </a:p>
          <a:p>
            <a:pPr algn="ctr" fontAlgn="auto">
              <a:lnSpc>
                <a:spcPts val="1200"/>
              </a:lnSpc>
              <a:spcBef>
                <a:spcPts val="0"/>
              </a:spcBef>
              <a:spcAft>
                <a:spcPts val="0"/>
              </a:spcAft>
              <a:defRPr/>
            </a:pPr>
            <a:r>
              <a:rPr lang="en-US" sz="1600" b="1" dirty="0">
                <a:solidFill>
                  <a:srgbClr val="000000"/>
                </a:solidFill>
              </a:rPr>
              <a:t>What do I want my students to be able to know and do?</a:t>
            </a:r>
          </a:p>
        </p:txBody>
      </p:sp>
      <p:sp>
        <p:nvSpPr>
          <p:cNvPr id="20" name="Rounded Rectangle 19"/>
          <p:cNvSpPr/>
          <p:nvPr/>
        </p:nvSpPr>
        <p:spPr>
          <a:xfrm>
            <a:off x="4114800" y="2438400"/>
            <a:ext cx="4038600" cy="609600"/>
          </a:xfrm>
          <a:prstGeom prst="roundRect">
            <a:avLst/>
          </a:prstGeom>
          <a:solidFill>
            <a:schemeClr val="bg2"/>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2400"/>
              </a:lnSpc>
              <a:spcBef>
                <a:spcPts val="0"/>
              </a:spcBef>
              <a:spcAft>
                <a:spcPts val="0"/>
              </a:spcAft>
              <a:defRPr/>
            </a:pPr>
            <a:r>
              <a:rPr lang="en-US" sz="2000" b="1" dirty="0">
                <a:solidFill>
                  <a:srgbClr val="800000"/>
                </a:solidFill>
              </a:rPr>
              <a:t>Analyze data and develop baselines</a:t>
            </a:r>
            <a:endParaRPr lang="en-US" sz="1400" b="1" dirty="0">
              <a:solidFill>
                <a:srgbClr val="800000"/>
              </a:solidFill>
            </a:endParaRPr>
          </a:p>
          <a:p>
            <a:pPr algn="ctr" fontAlgn="auto">
              <a:lnSpc>
                <a:spcPts val="1400"/>
              </a:lnSpc>
              <a:spcBef>
                <a:spcPts val="0"/>
              </a:spcBef>
              <a:spcAft>
                <a:spcPts val="0"/>
              </a:spcAft>
              <a:defRPr/>
            </a:pPr>
            <a:r>
              <a:rPr lang="en-US" sz="1600" b="1" dirty="0">
                <a:solidFill>
                  <a:srgbClr val="000000"/>
                </a:solidFill>
              </a:rPr>
              <a:t>Where are my students starting?</a:t>
            </a:r>
          </a:p>
        </p:txBody>
      </p:sp>
      <p:cxnSp>
        <p:nvCxnSpPr>
          <p:cNvPr id="22" name="Straight Connector 21"/>
          <p:cNvCxnSpPr/>
          <p:nvPr/>
        </p:nvCxnSpPr>
        <p:spPr>
          <a:xfrm>
            <a:off x="3276600" y="1676400"/>
            <a:ext cx="685800" cy="0"/>
          </a:xfrm>
          <a:prstGeom prst="line">
            <a:avLst/>
          </a:pr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3" name="Rounded Rectangle 22"/>
          <p:cNvSpPr/>
          <p:nvPr/>
        </p:nvSpPr>
        <p:spPr>
          <a:xfrm>
            <a:off x="4114800" y="3429000"/>
            <a:ext cx="4038600" cy="685800"/>
          </a:xfrm>
          <a:prstGeom prst="roundRect">
            <a:avLst/>
          </a:prstGeom>
          <a:solidFill>
            <a:schemeClr val="bg2"/>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2000" b="1" dirty="0">
                <a:solidFill>
                  <a:srgbClr val="800000"/>
                </a:solidFill>
              </a:rPr>
              <a:t>Select or develop an assessment</a:t>
            </a:r>
            <a:endParaRPr lang="en-US" sz="1400" b="1" dirty="0">
              <a:solidFill>
                <a:srgbClr val="800000"/>
              </a:solidFill>
            </a:endParaRPr>
          </a:p>
          <a:p>
            <a:pPr algn="ctr" fontAlgn="auto">
              <a:lnSpc>
                <a:spcPts val="1400"/>
              </a:lnSpc>
              <a:spcBef>
                <a:spcPts val="0"/>
              </a:spcBef>
              <a:spcAft>
                <a:spcPts val="0"/>
              </a:spcAft>
              <a:defRPr/>
            </a:pPr>
            <a:r>
              <a:rPr lang="en-US" sz="1600" b="1" dirty="0">
                <a:solidFill>
                  <a:schemeClr val="tx1"/>
                </a:solidFill>
              </a:rPr>
              <a:t>What assessments are available?</a:t>
            </a:r>
          </a:p>
        </p:txBody>
      </p:sp>
      <p:sp>
        <p:nvSpPr>
          <p:cNvPr id="26" name="Rounded Rectangle 25"/>
          <p:cNvSpPr/>
          <p:nvPr/>
        </p:nvSpPr>
        <p:spPr>
          <a:xfrm>
            <a:off x="4114800" y="4554538"/>
            <a:ext cx="4038600" cy="762000"/>
          </a:xfrm>
          <a:prstGeom prst="roundRect">
            <a:avLst/>
          </a:prstGeom>
          <a:solidFill>
            <a:schemeClr val="bg2"/>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1600"/>
              </a:lnSpc>
              <a:spcBef>
                <a:spcPts val="0"/>
              </a:spcBef>
              <a:spcAft>
                <a:spcPts val="0"/>
              </a:spcAft>
              <a:defRPr/>
            </a:pPr>
            <a:r>
              <a:rPr lang="en-US" sz="2000" b="1" dirty="0">
                <a:solidFill>
                  <a:srgbClr val="800000"/>
                </a:solidFill>
              </a:rPr>
              <a:t>Write growth goal</a:t>
            </a:r>
          </a:p>
          <a:p>
            <a:pPr algn="ctr" fontAlgn="auto">
              <a:lnSpc>
                <a:spcPts val="1600"/>
              </a:lnSpc>
              <a:spcBef>
                <a:spcPts val="0"/>
              </a:spcBef>
              <a:spcAft>
                <a:spcPts val="0"/>
              </a:spcAft>
              <a:defRPr/>
            </a:pPr>
            <a:r>
              <a:rPr lang="en-US" sz="1600" b="1" dirty="0">
                <a:solidFill>
                  <a:schemeClr val="tx1"/>
                </a:solidFill>
              </a:rPr>
              <a:t>What can I expect my students to achieve?</a:t>
            </a:r>
          </a:p>
        </p:txBody>
      </p:sp>
      <p:cxnSp>
        <p:nvCxnSpPr>
          <p:cNvPr id="27" name="Elbow Connector 26"/>
          <p:cNvCxnSpPr>
            <a:endCxn id="26" idx="2"/>
          </p:cNvCxnSpPr>
          <p:nvPr/>
        </p:nvCxnSpPr>
        <p:spPr>
          <a:xfrm>
            <a:off x="3505200" y="2933700"/>
            <a:ext cx="2628900" cy="2382838"/>
          </a:xfrm>
          <a:prstGeom prst="bentConnector4">
            <a:avLst>
              <a:gd name="adj1" fmla="val 11594"/>
              <a:gd name="adj2" fmla="val 109591"/>
            </a:avLst>
          </a:prstGeom>
          <a:ln>
            <a:solidFill>
              <a:srgbClr val="000000"/>
            </a:solidFill>
            <a:headEnd type="triangle" w="lg" len="lg"/>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77523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z="4000" dirty="0" smtClean="0">
                <a:latin typeface="Calibri" charset="0"/>
              </a:rPr>
              <a:t>Step 2: SLO </a:t>
            </a:r>
            <a:r>
              <a:rPr lang="en-US" sz="4000" dirty="0">
                <a:latin typeface="Calibri" charset="0"/>
              </a:rPr>
              <a:t>Approval</a:t>
            </a:r>
          </a:p>
        </p:txBody>
      </p:sp>
      <p:sp>
        <p:nvSpPr>
          <p:cNvPr id="3" name="Content Placeholder 2"/>
          <p:cNvSpPr>
            <a:spLocks noGrp="1"/>
          </p:cNvSpPr>
          <p:nvPr>
            <p:ph idx="1"/>
          </p:nvPr>
        </p:nvSpPr>
        <p:spPr>
          <a:xfrm>
            <a:off x="457200" y="1371600"/>
            <a:ext cx="8229600" cy="5122190"/>
          </a:xfrm>
        </p:spPr>
        <p:txBody>
          <a:bodyPr rtlCol="0">
            <a:noAutofit/>
          </a:bodyPr>
          <a:lstStyle/>
          <a:p>
            <a:pPr fontAlgn="auto">
              <a:spcAft>
                <a:spcPts val="0"/>
              </a:spcAft>
              <a:buFont typeface="Arial" pitchFamily="34" charset="0"/>
              <a:buChar char="•"/>
              <a:defRPr/>
            </a:pPr>
            <a:r>
              <a:rPr lang="en-US" sz="2800" dirty="0" smtClean="0">
                <a:solidFill>
                  <a:srgbClr val="000000"/>
                </a:solidFill>
                <a:ea typeface="+mn-ea"/>
                <a:cs typeface="+mn-cs"/>
              </a:rPr>
              <a:t>Teacher completes </a:t>
            </a:r>
            <a:r>
              <a:rPr lang="en-US" sz="2800" dirty="0">
                <a:solidFill>
                  <a:srgbClr val="000000"/>
                </a:solidFill>
              </a:rPr>
              <a:t>S</a:t>
            </a:r>
            <a:r>
              <a:rPr lang="en-US" sz="2800" dirty="0" smtClean="0">
                <a:solidFill>
                  <a:srgbClr val="000000"/>
                </a:solidFill>
              </a:rPr>
              <a:t>tep 1 on the SLO </a:t>
            </a:r>
            <a:r>
              <a:rPr lang="en-US" sz="2800" dirty="0" smtClean="0">
                <a:solidFill>
                  <a:srgbClr val="000000"/>
                </a:solidFill>
                <a:ea typeface="+mn-ea"/>
                <a:cs typeface="+mn-cs"/>
              </a:rPr>
              <a:t>process guide </a:t>
            </a:r>
            <a:r>
              <a:rPr lang="en-US" sz="2800" dirty="0" smtClean="0">
                <a:solidFill>
                  <a:srgbClr val="000000"/>
                </a:solidFill>
              </a:rPr>
              <a:t>and submits it to his/her principal.  </a:t>
            </a:r>
            <a:endParaRPr lang="en-US" sz="2800" dirty="0" smtClean="0">
              <a:solidFill>
                <a:srgbClr val="000000"/>
              </a:solidFill>
              <a:ea typeface="+mn-ea"/>
              <a:cs typeface="+mn-cs"/>
            </a:endParaRPr>
          </a:p>
          <a:p>
            <a:pPr lvl="1" fontAlgn="auto">
              <a:spcAft>
                <a:spcPts val="0"/>
              </a:spcAft>
              <a:buFont typeface="Arial" pitchFamily="34" charset="0"/>
              <a:buChar char="–"/>
              <a:defRPr/>
            </a:pPr>
            <a:r>
              <a:rPr lang="en-US" sz="2400" dirty="0" smtClean="0">
                <a:solidFill>
                  <a:srgbClr val="000000"/>
                </a:solidFill>
              </a:rPr>
              <a:t>May be submitted through </a:t>
            </a:r>
            <a:r>
              <a:rPr lang="en-US" sz="2400" dirty="0" smtClean="0">
                <a:solidFill>
                  <a:srgbClr val="000000"/>
                </a:solidFill>
              </a:rPr>
              <a:t>Frontline or </a:t>
            </a:r>
            <a:r>
              <a:rPr lang="en-US" sz="2400" dirty="0" smtClean="0">
                <a:solidFill>
                  <a:srgbClr val="000000"/>
                </a:solidFill>
              </a:rPr>
              <a:t>other </a:t>
            </a:r>
            <a:r>
              <a:rPr lang="en-US" sz="2400" dirty="0" smtClean="0">
                <a:solidFill>
                  <a:srgbClr val="000000"/>
                </a:solidFill>
              </a:rPr>
              <a:t>agreed-upon </a:t>
            </a:r>
            <a:r>
              <a:rPr lang="en-US" sz="2400" dirty="0" smtClean="0">
                <a:solidFill>
                  <a:srgbClr val="000000"/>
                </a:solidFill>
              </a:rPr>
              <a:t>method</a:t>
            </a:r>
            <a:endParaRPr lang="en-US" sz="2400" dirty="0" smtClean="0">
              <a:solidFill>
                <a:srgbClr val="000000"/>
              </a:solidFill>
              <a:ea typeface="+mn-ea"/>
            </a:endParaRPr>
          </a:p>
          <a:p>
            <a:pPr fontAlgn="auto">
              <a:spcAft>
                <a:spcPts val="0"/>
              </a:spcAft>
              <a:buFont typeface="Arial" pitchFamily="34" charset="0"/>
              <a:buChar char="•"/>
              <a:defRPr/>
            </a:pPr>
            <a:r>
              <a:rPr lang="en-US" sz="2800" dirty="0" smtClean="0">
                <a:solidFill>
                  <a:srgbClr val="000000"/>
                </a:solidFill>
                <a:ea typeface="+mn-ea"/>
                <a:cs typeface="+mn-cs"/>
              </a:rPr>
              <a:t>Teacher and principal meet to review Step 1 of the SLO.</a:t>
            </a:r>
          </a:p>
          <a:p>
            <a:pPr lvl="1" fontAlgn="auto">
              <a:spcAft>
                <a:spcPts val="0"/>
              </a:spcAft>
              <a:buFont typeface="Arial" pitchFamily="34" charset="0"/>
              <a:buChar char="–"/>
              <a:defRPr/>
            </a:pPr>
            <a:r>
              <a:rPr lang="en-US" sz="2400" dirty="0">
                <a:solidFill>
                  <a:srgbClr val="000000"/>
                </a:solidFill>
                <a:ea typeface="+mn-ea"/>
              </a:rPr>
              <a:t>Identify revision </a:t>
            </a:r>
            <a:r>
              <a:rPr lang="en-US" sz="2400" dirty="0" smtClean="0">
                <a:solidFill>
                  <a:srgbClr val="000000"/>
                </a:solidFill>
                <a:ea typeface="+mn-ea"/>
              </a:rPr>
              <a:t>window if needed</a:t>
            </a:r>
            <a:endParaRPr lang="en-US" sz="2400" dirty="0">
              <a:solidFill>
                <a:srgbClr val="000000"/>
              </a:solidFill>
              <a:ea typeface="+mn-ea"/>
            </a:endParaRPr>
          </a:p>
          <a:p>
            <a:pPr fontAlgn="auto">
              <a:spcAft>
                <a:spcPts val="0"/>
              </a:spcAft>
              <a:buFont typeface="Arial" pitchFamily="34" charset="0"/>
              <a:buChar char="•"/>
              <a:defRPr/>
            </a:pPr>
            <a:r>
              <a:rPr lang="en-US" sz="2800" dirty="0" smtClean="0">
                <a:solidFill>
                  <a:srgbClr val="000000"/>
                </a:solidFill>
                <a:ea typeface="+mn-ea"/>
                <a:cs typeface="+mn-cs"/>
              </a:rPr>
              <a:t>Teacher and </a:t>
            </a:r>
            <a:r>
              <a:rPr lang="en-US" sz="2800" dirty="0" smtClean="0">
                <a:solidFill>
                  <a:srgbClr val="000000"/>
                </a:solidFill>
              </a:rPr>
              <a:t>principal</a:t>
            </a:r>
            <a:r>
              <a:rPr lang="en-US" sz="2800" dirty="0" smtClean="0">
                <a:solidFill>
                  <a:srgbClr val="000000"/>
                </a:solidFill>
                <a:ea typeface="+mn-ea"/>
                <a:cs typeface="+mn-cs"/>
              </a:rPr>
              <a:t> mutually agree on SLO and approve </a:t>
            </a:r>
            <a:r>
              <a:rPr lang="en-US" sz="2800" dirty="0" smtClean="0">
                <a:solidFill>
                  <a:srgbClr val="000000"/>
                </a:solidFill>
              </a:rPr>
              <a:t>with date and signatures through </a:t>
            </a:r>
            <a:r>
              <a:rPr lang="en-US" sz="2800" dirty="0" smtClean="0">
                <a:solidFill>
                  <a:srgbClr val="000000"/>
                </a:solidFill>
              </a:rPr>
              <a:t>Frontline or </a:t>
            </a:r>
            <a:r>
              <a:rPr lang="en-US" sz="2800" dirty="0" smtClean="0">
                <a:solidFill>
                  <a:srgbClr val="000000"/>
                </a:solidFill>
              </a:rPr>
              <a:t>other </a:t>
            </a:r>
            <a:r>
              <a:rPr lang="en-US" sz="2800" dirty="0" smtClean="0">
                <a:solidFill>
                  <a:srgbClr val="000000"/>
                </a:solidFill>
              </a:rPr>
              <a:t>agreed-upon </a:t>
            </a:r>
            <a:r>
              <a:rPr lang="en-US" sz="2800" dirty="0" smtClean="0">
                <a:solidFill>
                  <a:srgbClr val="000000"/>
                </a:solidFill>
              </a:rPr>
              <a:t>method.</a:t>
            </a:r>
            <a:endParaRPr lang="en-US" sz="2800" dirty="0">
              <a:solidFill>
                <a:srgbClr val="000000"/>
              </a:solidFill>
              <a:ea typeface="+mn-ea"/>
              <a:cs typeface="+mn-cs"/>
            </a:endParaRPr>
          </a:p>
        </p:txBody>
      </p:sp>
    </p:spTree>
    <p:extLst>
      <p:ext uri="{BB962C8B-B14F-4D97-AF65-F5344CB8AC3E}">
        <p14:creationId xmlns:p14="http://schemas.microsoft.com/office/powerpoint/2010/main" val="42633140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cxnSp>
        <p:nvCxnSpPr>
          <p:cNvPr id="25" name="Straight Connector 24"/>
          <p:cNvCxnSpPr/>
          <p:nvPr/>
        </p:nvCxnSpPr>
        <p:spPr>
          <a:xfrm>
            <a:off x="1905000" y="1981200"/>
            <a:ext cx="0" cy="281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Rounded Rectangle 1"/>
          <p:cNvSpPr/>
          <p:nvPr/>
        </p:nvSpPr>
        <p:spPr>
          <a:xfrm>
            <a:off x="381000" y="1371600"/>
            <a:ext cx="3124200" cy="838200"/>
          </a:xfrm>
          <a:prstGeom prst="roundRect">
            <a:avLst/>
          </a:prstGeom>
          <a:gradFill flip="none" rotWithShape="1">
            <a:gsLst>
              <a:gs pos="0">
                <a:srgbClr val="800000"/>
              </a:gs>
              <a:gs pos="100000">
                <a:schemeClr val="tx1"/>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3200" dirty="0"/>
              <a:t>SLO Development</a:t>
            </a:r>
          </a:p>
        </p:txBody>
      </p:sp>
      <p:sp>
        <p:nvSpPr>
          <p:cNvPr id="6" name="Rounded Rectangle 5"/>
          <p:cNvSpPr/>
          <p:nvPr/>
        </p:nvSpPr>
        <p:spPr>
          <a:xfrm>
            <a:off x="381000" y="2514600"/>
            <a:ext cx="3124200" cy="838200"/>
          </a:xfrm>
          <a:prstGeom prst="roundRect">
            <a:avLst/>
          </a:prstGeom>
          <a:gradFill flip="none" rotWithShape="1">
            <a:gsLst>
              <a:gs pos="0">
                <a:srgbClr val="800000"/>
              </a:gs>
              <a:gs pos="100000">
                <a:schemeClr val="tx1"/>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3200" dirty="0"/>
              <a:t>SLO Approval</a:t>
            </a:r>
          </a:p>
        </p:txBody>
      </p:sp>
      <p:sp>
        <p:nvSpPr>
          <p:cNvPr id="7" name="Rounded Rectangle 6"/>
          <p:cNvSpPr/>
          <p:nvPr/>
        </p:nvSpPr>
        <p:spPr>
          <a:xfrm>
            <a:off x="381000" y="3615266"/>
            <a:ext cx="3124200" cy="838200"/>
          </a:xfrm>
          <a:prstGeom prst="roundRect">
            <a:avLst/>
          </a:prstGeom>
          <a:gradFill flip="none" rotWithShape="1">
            <a:gsLst>
              <a:gs pos="0">
                <a:srgbClr val="800000"/>
              </a:gs>
              <a:gs pos="100000">
                <a:schemeClr val="tx1"/>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3200" dirty="0"/>
              <a:t>Ongoing Communication</a:t>
            </a:r>
          </a:p>
        </p:txBody>
      </p:sp>
      <p:sp>
        <p:nvSpPr>
          <p:cNvPr id="8" name="Rounded Rectangle 7"/>
          <p:cNvSpPr/>
          <p:nvPr/>
        </p:nvSpPr>
        <p:spPr>
          <a:xfrm>
            <a:off x="381000" y="4800600"/>
            <a:ext cx="3124200" cy="838200"/>
          </a:xfrm>
          <a:prstGeom prst="roundRect">
            <a:avLst/>
          </a:prstGeom>
          <a:gradFill flip="none" rotWithShape="1">
            <a:gsLst>
              <a:gs pos="0">
                <a:srgbClr val="800000"/>
              </a:gs>
              <a:gs pos="100000">
                <a:schemeClr val="tx1"/>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3200" dirty="0"/>
              <a:t>Prepare for Summative</a:t>
            </a:r>
          </a:p>
        </p:txBody>
      </p:sp>
      <p:sp>
        <p:nvSpPr>
          <p:cNvPr id="34838" name="Title 25"/>
          <p:cNvSpPr>
            <a:spLocks noGrp="1"/>
          </p:cNvSpPr>
          <p:nvPr>
            <p:ph type="title"/>
          </p:nvPr>
        </p:nvSpPr>
        <p:spPr>
          <a:xfrm>
            <a:off x="3505200" y="76200"/>
            <a:ext cx="5486400" cy="639763"/>
          </a:xfrm>
        </p:spPr>
        <p:txBody>
          <a:bodyPr>
            <a:normAutofit/>
          </a:bodyPr>
          <a:lstStyle/>
          <a:p>
            <a:r>
              <a:rPr lang="en-US" sz="4800" dirty="0" smtClean="0">
                <a:latin typeface="Calibri" charset="0"/>
              </a:rPr>
              <a:t>Step 3</a:t>
            </a:r>
            <a:endParaRPr lang="en-US" sz="4800" dirty="0">
              <a:latin typeface="Calibri" charset="0"/>
            </a:endParaRPr>
          </a:p>
        </p:txBody>
      </p:sp>
      <p:sp>
        <p:nvSpPr>
          <p:cNvPr id="3" name="Oval 2"/>
          <p:cNvSpPr/>
          <p:nvPr/>
        </p:nvSpPr>
        <p:spPr>
          <a:xfrm>
            <a:off x="0" y="3352800"/>
            <a:ext cx="3886200" cy="1447800"/>
          </a:xfrm>
          <a:prstGeom prst="ellipse">
            <a:avLst/>
          </a:prstGeom>
          <a:noFill/>
          <a:ln w="76200" cmpd="sng">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ounded Rectangle 16"/>
          <p:cNvSpPr/>
          <p:nvPr/>
        </p:nvSpPr>
        <p:spPr>
          <a:xfrm>
            <a:off x="4114800" y="1371600"/>
            <a:ext cx="4038600" cy="685800"/>
          </a:xfrm>
          <a:prstGeom prst="roundRect">
            <a:avLst/>
          </a:prstGeom>
          <a:solidFill>
            <a:schemeClr val="bg2"/>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2400"/>
              </a:lnSpc>
              <a:spcBef>
                <a:spcPts val="0"/>
              </a:spcBef>
              <a:spcAft>
                <a:spcPts val="0"/>
              </a:spcAft>
              <a:defRPr/>
            </a:pPr>
            <a:r>
              <a:rPr lang="en-US" sz="2000" b="1" dirty="0">
                <a:solidFill>
                  <a:srgbClr val="800000"/>
                </a:solidFill>
              </a:rPr>
              <a:t>Prioritize Learning Content</a:t>
            </a:r>
          </a:p>
          <a:p>
            <a:pPr algn="ctr" fontAlgn="auto">
              <a:lnSpc>
                <a:spcPts val="1200"/>
              </a:lnSpc>
              <a:spcBef>
                <a:spcPts val="0"/>
              </a:spcBef>
              <a:spcAft>
                <a:spcPts val="0"/>
              </a:spcAft>
              <a:defRPr/>
            </a:pPr>
            <a:r>
              <a:rPr lang="en-US" sz="1600" b="1" dirty="0">
                <a:solidFill>
                  <a:srgbClr val="000000"/>
                </a:solidFill>
              </a:rPr>
              <a:t>What do I want my students to be able to know and do?</a:t>
            </a:r>
          </a:p>
        </p:txBody>
      </p:sp>
      <p:sp>
        <p:nvSpPr>
          <p:cNvPr id="18" name="Rounded Rectangle 17"/>
          <p:cNvSpPr/>
          <p:nvPr/>
        </p:nvSpPr>
        <p:spPr>
          <a:xfrm>
            <a:off x="4114800" y="2438400"/>
            <a:ext cx="4038600" cy="609600"/>
          </a:xfrm>
          <a:prstGeom prst="roundRect">
            <a:avLst/>
          </a:prstGeom>
          <a:solidFill>
            <a:schemeClr val="bg2"/>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2400"/>
              </a:lnSpc>
              <a:spcBef>
                <a:spcPts val="0"/>
              </a:spcBef>
              <a:spcAft>
                <a:spcPts val="0"/>
              </a:spcAft>
              <a:defRPr/>
            </a:pPr>
            <a:r>
              <a:rPr lang="en-US" sz="2000" b="1" dirty="0">
                <a:solidFill>
                  <a:srgbClr val="800000"/>
                </a:solidFill>
              </a:rPr>
              <a:t>Analyze data and develop baselines</a:t>
            </a:r>
            <a:endParaRPr lang="en-US" sz="1400" b="1" dirty="0">
              <a:solidFill>
                <a:srgbClr val="800000"/>
              </a:solidFill>
            </a:endParaRPr>
          </a:p>
          <a:p>
            <a:pPr algn="ctr" fontAlgn="auto">
              <a:lnSpc>
                <a:spcPts val="1400"/>
              </a:lnSpc>
              <a:spcBef>
                <a:spcPts val="0"/>
              </a:spcBef>
              <a:spcAft>
                <a:spcPts val="0"/>
              </a:spcAft>
              <a:defRPr/>
            </a:pPr>
            <a:r>
              <a:rPr lang="en-US" sz="1600" b="1" dirty="0">
                <a:solidFill>
                  <a:srgbClr val="000000"/>
                </a:solidFill>
              </a:rPr>
              <a:t>Where are my students starting?</a:t>
            </a:r>
          </a:p>
        </p:txBody>
      </p:sp>
      <p:cxnSp>
        <p:nvCxnSpPr>
          <p:cNvPr id="20" name="Straight Connector 19"/>
          <p:cNvCxnSpPr/>
          <p:nvPr/>
        </p:nvCxnSpPr>
        <p:spPr>
          <a:xfrm>
            <a:off x="3276600" y="1676400"/>
            <a:ext cx="685800" cy="0"/>
          </a:xfrm>
          <a:prstGeom prst="line">
            <a:avLst/>
          </a:pr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2" name="Rounded Rectangle 21"/>
          <p:cNvSpPr/>
          <p:nvPr/>
        </p:nvSpPr>
        <p:spPr>
          <a:xfrm>
            <a:off x="4114800" y="3429000"/>
            <a:ext cx="4038600" cy="685800"/>
          </a:xfrm>
          <a:prstGeom prst="roundRect">
            <a:avLst/>
          </a:prstGeom>
          <a:solidFill>
            <a:schemeClr val="bg2"/>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2000" b="1" dirty="0">
                <a:solidFill>
                  <a:srgbClr val="800000"/>
                </a:solidFill>
              </a:rPr>
              <a:t>Select or develop an assessment</a:t>
            </a:r>
            <a:endParaRPr lang="en-US" sz="1400" b="1" dirty="0">
              <a:solidFill>
                <a:srgbClr val="800000"/>
              </a:solidFill>
            </a:endParaRPr>
          </a:p>
          <a:p>
            <a:pPr algn="ctr" fontAlgn="auto">
              <a:lnSpc>
                <a:spcPts val="1400"/>
              </a:lnSpc>
              <a:spcBef>
                <a:spcPts val="0"/>
              </a:spcBef>
              <a:spcAft>
                <a:spcPts val="0"/>
              </a:spcAft>
              <a:defRPr/>
            </a:pPr>
            <a:r>
              <a:rPr lang="en-US" sz="1600" b="1" dirty="0">
                <a:solidFill>
                  <a:schemeClr val="tx1"/>
                </a:solidFill>
              </a:rPr>
              <a:t>What assessments are available?</a:t>
            </a:r>
          </a:p>
        </p:txBody>
      </p:sp>
      <p:sp>
        <p:nvSpPr>
          <p:cNvPr id="23" name="Rounded Rectangle 22"/>
          <p:cNvSpPr/>
          <p:nvPr/>
        </p:nvSpPr>
        <p:spPr>
          <a:xfrm>
            <a:off x="4114800" y="4554538"/>
            <a:ext cx="4038600" cy="762000"/>
          </a:xfrm>
          <a:prstGeom prst="roundRect">
            <a:avLst/>
          </a:prstGeom>
          <a:solidFill>
            <a:schemeClr val="bg2"/>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1600"/>
              </a:lnSpc>
              <a:spcBef>
                <a:spcPts val="0"/>
              </a:spcBef>
              <a:spcAft>
                <a:spcPts val="0"/>
              </a:spcAft>
              <a:defRPr/>
            </a:pPr>
            <a:r>
              <a:rPr lang="en-US" sz="2000" b="1" dirty="0">
                <a:solidFill>
                  <a:srgbClr val="800000"/>
                </a:solidFill>
              </a:rPr>
              <a:t>Write growth goal</a:t>
            </a:r>
          </a:p>
          <a:p>
            <a:pPr algn="ctr" fontAlgn="auto">
              <a:lnSpc>
                <a:spcPts val="1600"/>
              </a:lnSpc>
              <a:spcBef>
                <a:spcPts val="0"/>
              </a:spcBef>
              <a:spcAft>
                <a:spcPts val="0"/>
              </a:spcAft>
              <a:defRPr/>
            </a:pPr>
            <a:r>
              <a:rPr lang="en-US" sz="1600" b="1" dirty="0">
                <a:solidFill>
                  <a:schemeClr val="tx1"/>
                </a:solidFill>
              </a:rPr>
              <a:t>What can I expect my students to achieve?</a:t>
            </a:r>
          </a:p>
        </p:txBody>
      </p:sp>
      <p:cxnSp>
        <p:nvCxnSpPr>
          <p:cNvPr id="26" name="Elbow Connector 25"/>
          <p:cNvCxnSpPr>
            <a:endCxn id="23" idx="2"/>
          </p:cNvCxnSpPr>
          <p:nvPr/>
        </p:nvCxnSpPr>
        <p:spPr>
          <a:xfrm>
            <a:off x="3505200" y="2933700"/>
            <a:ext cx="2628900" cy="2382838"/>
          </a:xfrm>
          <a:prstGeom prst="bentConnector4">
            <a:avLst>
              <a:gd name="adj1" fmla="val 11594"/>
              <a:gd name="adj2" fmla="val 109591"/>
            </a:avLst>
          </a:prstGeom>
          <a:ln>
            <a:solidFill>
              <a:srgbClr val="000000"/>
            </a:solidFill>
            <a:headEnd type="triangle" w="lg" len="lg"/>
            <a:tailEnd type="none"/>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6328105" y="1002794"/>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9364169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37889" name="Title 1"/>
          <p:cNvSpPr>
            <a:spLocks noGrp="1"/>
          </p:cNvSpPr>
          <p:nvPr>
            <p:ph type="title"/>
          </p:nvPr>
        </p:nvSpPr>
        <p:spPr>
          <a:xfrm>
            <a:off x="3505200" y="184230"/>
            <a:ext cx="5486400" cy="639762"/>
          </a:xfrm>
        </p:spPr>
        <p:txBody>
          <a:bodyPr/>
          <a:lstStyle/>
          <a:p>
            <a:r>
              <a:rPr lang="en-US" sz="4000" dirty="0" smtClean="0">
                <a:latin typeface="Calibri" charset="0"/>
              </a:rPr>
              <a:t>Step 3 Ongoing Communication</a:t>
            </a:r>
            <a:endParaRPr lang="en-US" sz="4000" dirty="0">
              <a:latin typeface="Calibri" charset="0"/>
            </a:endParaRPr>
          </a:p>
        </p:txBody>
      </p:sp>
      <p:sp>
        <p:nvSpPr>
          <p:cNvPr id="3" name="Content Placeholder 2"/>
          <p:cNvSpPr>
            <a:spLocks noGrp="1"/>
          </p:cNvSpPr>
          <p:nvPr>
            <p:ph idx="1"/>
          </p:nvPr>
        </p:nvSpPr>
        <p:spPr>
          <a:xfrm>
            <a:off x="692759" y="1371600"/>
            <a:ext cx="7768792" cy="5486400"/>
          </a:xfrm>
        </p:spPr>
        <p:txBody>
          <a:bodyPr rtlCol="0">
            <a:noAutofit/>
          </a:bodyPr>
          <a:lstStyle/>
          <a:p>
            <a:pPr fontAlgn="auto">
              <a:spcAft>
                <a:spcPts val="0"/>
              </a:spcAft>
              <a:buFont typeface="Arial" pitchFamily="34" charset="0"/>
              <a:buChar char="•"/>
              <a:defRPr/>
            </a:pPr>
            <a:r>
              <a:rPr lang="en-US" sz="2800" dirty="0" smtClean="0">
                <a:solidFill>
                  <a:srgbClr val="000000"/>
                </a:solidFill>
                <a:ea typeface="+mn-ea"/>
                <a:cs typeface="+mn-cs"/>
              </a:rPr>
              <a:t>Teacher describes progress towards goal.  This can include any evidence or artifacts of student growth.</a:t>
            </a:r>
          </a:p>
          <a:p>
            <a:pPr lvl="1" fontAlgn="auto">
              <a:spcAft>
                <a:spcPts val="0"/>
              </a:spcAft>
              <a:buFont typeface="Arial" pitchFamily="34" charset="0"/>
              <a:buChar char="–"/>
              <a:defRPr/>
            </a:pPr>
            <a:r>
              <a:rPr lang="en-US" sz="2400" dirty="0" smtClean="0">
                <a:solidFill>
                  <a:srgbClr val="000000"/>
                </a:solidFill>
              </a:rPr>
              <a:t>May include midpoint assessment</a:t>
            </a:r>
            <a:endParaRPr lang="en-US" sz="2400" dirty="0" smtClean="0">
              <a:solidFill>
                <a:srgbClr val="000000"/>
              </a:solidFill>
              <a:ea typeface="+mn-ea"/>
            </a:endParaRPr>
          </a:p>
          <a:p>
            <a:pPr fontAlgn="auto">
              <a:spcAft>
                <a:spcPts val="0"/>
              </a:spcAft>
              <a:buFont typeface="Arial" pitchFamily="34" charset="0"/>
              <a:buChar char="•"/>
              <a:defRPr/>
            </a:pPr>
            <a:r>
              <a:rPr lang="en-US" sz="2800" dirty="0" smtClean="0">
                <a:solidFill>
                  <a:srgbClr val="000000"/>
                </a:solidFill>
                <a:ea typeface="+mn-ea"/>
                <a:cs typeface="+mn-cs"/>
              </a:rPr>
              <a:t>Teacher documents any changes in teaching strategies and curriculu</a:t>
            </a:r>
            <a:r>
              <a:rPr lang="en-US" sz="2800" dirty="0" smtClean="0">
                <a:solidFill>
                  <a:srgbClr val="000000"/>
                </a:solidFill>
              </a:rPr>
              <a:t>m.</a:t>
            </a:r>
            <a:endParaRPr lang="en-US" sz="2400" dirty="0">
              <a:solidFill>
                <a:srgbClr val="000000"/>
              </a:solidFill>
              <a:ea typeface="+mn-ea"/>
            </a:endParaRPr>
          </a:p>
          <a:p>
            <a:pPr fontAlgn="auto">
              <a:spcAft>
                <a:spcPts val="0"/>
              </a:spcAft>
              <a:buFont typeface="Arial" pitchFamily="34" charset="0"/>
              <a:buChar char="•"/>
              <a:defRPr/>
            </a:pPr>
            <a:r>
              <a:rPr lang="en-US" sz="2800" dirty="0" smtClean="0">
                <a:solidFill>
                  <a:srgbClr val="000000"/>
                </a:solidFill>
                <a:ea typeface="+mn-ea"/>
                <a:cs typeface="+mn-cs"/>
              </a:rPr>
              <a:t>If necessary, teacher and </a:t>
            </a:r>
            <a:r>
              <a:rPr lang="en-US" sz="2800" dirty="0" smtClean="0">
                <a:solidFill>
                  <a:srgbClr val="000000"/>
                </a:solidFill>
              </a:rPr>
              <a:t>principal</a:t>
            </a:r>
            <a:r>
              <a:rPr lang="en-US" sz="2800" dirty="0" smtClean="0">
                <a:solidFill>
                  <a:srgbClr val="000000"/>
                </a:solidFill>
                <a:ea typeface="+mn-ea"/>
                <a:cs typeface="+mn-cs"/>
              </a:rPr>
              <a:t> mutually agree on any necessary changes to the SLO goal, document any changes, and sign and date this step. </a:t>
            </a:r>
          </a:p>
        </p:txBody>
      </p:sp>
    </p:spTree>
    <p:extLst>
      <p:ext uri="{BB962C8B-B14F-4D97-AF65-F5344CB8AC3E}">
        <p14:creationId xmlns:p14="http://schemas.microsoft.com/office/powerpoint/2010/main" val="34257158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37889" name="Title 1"/>
          <p:cNvSpPr>
            <a:spLocks noGrp="1"/>
          </p:cNvSpPr>
          <p:nvPr>
            <p:ph type="title"/>
          </p:nvPr>
        </p:nvSpPr>
        <p:spPr>
          <a:xfrm>
            <a:off x="3505200" y="233308"/>
            <a:ext cx="5486400" cy="639762"/>
          </a:xfrm>
        </p:spPr>
        <p:txBody>
          <a:bodyPr>
            <a:noAutofit/>
          </a:bodyPr>
          <a:lstStyle/>
          <a:p>
            <a:pPr>
              <a:lnSpc>
                <a:spcPts val="2300"/>
              </a:lnSpc>
            </a:pPr>
            <a:r>
              <a:rPr lang="en-US" dirty="0" smtClean="0">
                <a:latin typeface="Calibri" charset="0"/>
              </a:rPr>
              <a:t>Step 3: Ongoing Communication-modifying the original SLO goal</a:t>
            </a:r>
            <a:endParaRPr lang="en-US" dirty="0">
              <a:latin typeface="Calibri" charset="0"/>
            </a:endParaRPr>
          </a:p>
        </p:txBody>
      </p:sp>
      <p:sp>
        <p:nvSpPr>
          <p:cNvPr id="3" name="Content Placeholder 2"/>
          <p:cNvSpPr>
            <a:spLocks noGrp="1"/>
          </p:cNvSpPr>
          <p:nvPr>
            <p:ph idx="1"/>
          </p:nvPr>
        </p:nvSpPr>
        <p:spPr>
          <a:xfrm>
            <a:off x="457200" y="1626755"/>
            <a:ext cx="8229600" cy="5050759"/>
          </a:xfrm>
        </p:spPr>
        <p:txBody>
          <a:bodyPr rtlCol="0">
            <a:noAutofit/>
          </a:bodyPr>
          <a:lstStyle/>
          <a:p>
            <a:pPr fontAlgn="auto">
              <a:spcAft>
                <a:spcPts val="0"/>
              </a:spcAft>
              <a:buFont typeface="Arial" pitchFamily="34" charset="0"/>
              <a:buChar char="•"/>
              <a:defRPr/>
            </a:pPr>
            <a:r>
              <a:rPr lang="en-US" sz="2800" dirty="0" smtClean="0">
                <a:solidFill>
                  <a:srgbClr val="000000"/>
                </a:solidFill>
              </a:rPr>
              <a:t>Modifying the original SLO goal should be  a </a:t>
            </a:r>
            <a:r>
              <a:rPr lang="en-US" sz="2800" u="sng" dirty="0" smtClean="0">
                <a:solidFill>
                  <a:srgbClr val="000000"/>
                </a:solidFill>
              </a:rPr>
              <a:t>rare</a:t>
            </a:r>
            <a:r>
              <a:rPr lang="en-US" sz="2800" dirty="0" smtClean="0">
                <a:solidFill>
                  <a:srgbClr val="000000"/>
                </a:solidFill>
              </a:rPr>
              <a:t> </a:t>
            </a:r>
            <a:r>
              <a:rPr lang="en-US" sz="2800" u="sng" dirty="0" smtClean="0">
                <a:solidFill>
                  <a:srgbClr val="000000"/>
                </a:solidFill>
              </a:rPr>
              <a:t>exception</a:t>
            </a:r>
            <a:r>
              <a:rPr lang="en-US" sz="2800" dirty="0" smtClean="0">
                <a:solidFill>
                  <a:srgbClr val="000000"/>
                </a:solidFill>
              </a:rPr>
              <a:t>. </a:t>
            </a:r>
            <a:endParaRPr lang="en-US" sz="2800" dirty="0" smtClean="0">
              <a:solidFill>
                <a:srgbClr val="000000"/>
              </a:solidFill>
            </a:endParaRPr>
          </a:p>
          <a:p>
            <a:pPr marL="0" indent="0" fontAlgn="auto">
              <a:spcAft>
                <a:spcPts val="0"/>
              </a:spcAft>
              <a:buNone/>
              <a:defRPr/>
            </a:pPr>
            <a:endParaRPr lang="en-US" sz="1000" dirty="0" smtClean="0">
              <a:solidFill>
                <a:srgbClr val="000000"/>
              </a:solidFill>
            </a:endParaRPr>
          </a:p>
          <a:p>
            <a:pPr fontAlgn="auto">
              <a:spcAft>
                <a:spcPts val="0"/>
              </a:spcAft>
              <a:buFont typeface="Arial" pitchFamily="34" charset="0"/>
              <a:buChar char="•"/>
              <a:defRPr/>
            </a:pPr>
            <a:r>
              <a:rPr lang="en-US" sz="2800" dirty="0" smtClean="0">
                <a:solidFill>
                  <a:srgbClr val="000000"/>
                </a:solidFill>
                <a:ea typeface="+mn-ea"/>
                <a:cs typeface="+mn-cs"/>
              </a:rPr>
              <a:t>Following the SLO process with fidelity and carefully reviewing data sources and assessing students’ strengths and weaknesses will result in a realistic and rigorous growth goal that will not need to be modified.</a:t>
            </a:r>
          </a:p>
          <a:p>
            <a:pPr marL="0" indent="0" fontAlgn="auto">
              <a:spcAft>
                <a:spcPts val="0"/>
              </a:spcAft>
              <a:buNone/>
              <a:defRPr/>
            </a:pPr>
            <a:endParaRPr lang="en-US" sz="1000" dirty="0" smtClean="0">
              <a:solidFill>
                <a:srgbClr val="000000"/>
              </a:solidFill>
              <a:ea typeface="+mn-ea"/>
              <a:cs typeface="+mn-cs"/>
            </a:endParaRPr>
          </a:p>
          <a:p>
            <a:pPr fontAlgn="auto">
              <a:spcAft>
                <a:spcPts val="0"/>
              </a:spcAft>
              <a:buFont typeface="Arial" pitchFamily="34" charset="0"/>
              <a:buChar char="•"/>
              <a:defRPr/>
            </a:pPr>
            <a:r>
              <a:rPr lang="en-US" sz="2800" dirty="0" smtClean="0">
                <a:solidFill>
                  <a:srgbClr val="000000"/>
                </a:solidFill>
              </a:rPr>
              <a:t>In very few instances should a teacher and principal conclude that SLO goal modification is appropriate.</a:t>
            </a:r>
            <a:endParaRPr lang="en-US" sz="2800" dirty="0">
              <a:solidFill>
                <a:srgbClr val="000000"/>
              </a:solidFill>
              <a:ea typeface="+mn-ea"/>
              <a:cs typeface="+mn-cs"/>
            </a:endParaRPr>
          </a:p>
        </p:txBody>
      </p:sp>
    </p:spTree>
    <p:extLst>
      <p:ext uri="{BB962C8B-B14F-4D97-AF65-F5344CB8AC3E}">
        <p14:creationId xmlns:p14="http://schemas.microsoft.com/office/powerpoint/2010/main" val="18361855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6782" y="1363851"/>
            <a:ext cx="8060018" cy="5126157"/>
          </a:xfrm>
        </p:spPr>
        <p:txBody>
          <a:bodyPr rtlCol="0">
            <a:noAutofit/>
          </a:bodyPr>
          <a:lstStyle/>
          <a:p>
            <a:pPr marL="0" indent="0" fontAlgn="auto">
              <a:spcAft>
                <a:spcPts val="0"/>
              </a:spcAft>
              <a:buNone/>
              <a:defRPr/>
            </a:pPr>
            <a:r>
              <a:rPr lang="en-US" sz="3600" dirty="0" smtClean="0">
                <a:solidFill>
                  <a:srgbClr val="000000"/>
                </a:solidFill>
              </a:rPr>
              <a:t>The following are some examples that MAY warrant modifying the original SLO growth goal:</a:t>
            </a:r>
          </a:p>
          <a:p>
            <a:pPr lvl="1">
              <a:buFont typeface="Arial" pitchFamily="34" charset="0"/>
              <a:buChar char="•"/>
              <a:defRPr/>
            </a:pPr>
            <a:endParaRPr lang="en-US" sz="800" dirty="0" smtClean="0">
              <a:solidFill>
                <a:srgbClr val="000000"/>
              </a:solidFill>
            </a:endParaRPr>
          </a:p>
          <a:p>
            <a:pPr lvl="1">
              <a:buFont typeface="Arial" pitchFamily="34" charset="0"/>
              <a:buChar char="•"/>
              <a:defRPr/>
            </a:pPr>
            <a:r>
              <a:rPr lang="en-US" dirty="0" smtClean="0">
                <a:solidFill>
                  <a:srgbClr val="000000"/>
                </a:solidFill>
              </a:rPr>
              <a:t>A </a:t>
            </a:r>
            <a:r>
              <a:rPr lang="en-US" dirty="0" smtClean="0">
                <a:solidFill>
                  <a:srgbClr val="000000"/>
                </a:solidFill>
              </a:rPr>
              <a:t>teacher’s roster changes drastically due to high mobility rates</a:t>
            </a:r>
          </a:p>
          <a:p>
            <a:pPr lvl="1">
              <a:buFont typeface="Arial" pitchFamily="34" charset="0"/>
              <a:buChar char="•"/>
              <a:defRPr/>
            </a:pPr>
            <a:endParaRPr lang="en-US" sz="800" dirty="0">
              <a:solidFill>
                <a:srgbClr val="000000"/>
              </a:solidFill>
            </a:endParaRPr>
          </a:p>
          <a:p>
            <a:pPr lvl="1">
              <a:buFont typeface="Arial" pitchFamily="34" charset="0"/>
              <a:buChar char="•"/>
              <a:defRPr/>
            </a:pPr>
            <a:r>
              <a:rPr lang="en-US" dirty="0" smtClean="0">
                <a:solidFill>
                  <a:srgbClr val="000000"/>
                </a:solidFill>
              </a:rPr>
              <a:t>A </a:t>
            </a:r>
            <a:r>
              <a:rPr lang="en-US" dirty="0" smtClean="0">
                <a:solidFill>
                  <a:srgbClr val="000000"/>
                </a:solidFill>
              </a:rPr>
              <a:t>teacher’s teaching assignment changes during the course of the year</a:t>
            </a:r>
          </a:p>
          <a:p>
            <a:pPr lvl="1">
              <a:buFont typeface="Arial" pitchFamily="34" charset="0"/>
              <a:buChar char="•"/>
              <a:defRPr/>
            </a:pPr>
            <a:endParaRPr lang="en-US" sz="800" dirty="0">
              <a:solidFill>
                <a:srgbClr val="000000"/>
              </a:solidFill>
            </a:endParaRPr>
          </a:p>
          <a:p>
            <a:pPr lvl="1">
              <a:buFont typeface="Arial" pitchFamily="34" charset="0"/>
              <a:buChar char="•"/>
              <a:defRPr/>
            </a:pPr>
            <a:r>
              <a:rPr lang="en-US" dirty="0" smtClean="0">
                <a:solidFill>
                  <a:srgbClr val="000000"/>
                </a:solidFill>
              </a:rPr>
              <a:t>Long-term</a:t>
            </a:r>
            <a:r>
              <a:rPr lang="en-US" dirty="0" smtClean="0">
                <a:solidFill>
                  <a:srgbClr val="000000"/>
                </a:solidFill>
              </a:rPr>
              <a:t>, unexpected leave</a:t>
            </a:r>
          </a:p>
          <a:p>
            <a:pPr marL="457200" lvl="1" indent="0">
              <a:buNone/>
              <a:defRPr/>
            </a:pPr>
            <a:endParaRPr lang="en-US" dirty="0" smtClean="0">
              <a:solidFill>
                <a:srgbClr val="000000"/>
              </a:solidFill>
            </a:endParaRPr>
          </a:p>
          <a:p>
            <a:pPr lvl="1">
              <a:buFont typeface="Arial" pitchFamily="34" charset="0"/>
              <a:buChar char="•"/>
              <a:defRPr/>
            </a:pPr>
            <a:endParaRPr lang="en-US" dirty="0" smtClean="0">
              <a:solidFill>
                <a:srgbClr val="000000"/>
              </a:solidFill>
            </a:endParaRPr>
          </a:p>
        </p:txBody>
      </p:sp>
      <p:sp>
        <p:nvSpPr>
          <p:cNvPr id="5" name="Title 1"/>
          <p:cNvSpPr>
            <a:spLocks noGrp="1"/>
          </p:cNvSpPr>
          <p:nvPr>
            <p:ph type="title"/>
          </p:nvPr>
        </p:nvSpPr>
        <p:spPr>
          <a:xfrm>
            <a:off x="3505200" y="233308"/>
            <a:ext cx="5486400" cy="639762"/>
          </a:xfrm>
        </p:spPr>
        <p:txBody>
          <a:bodyPr>
            <a:noAutofit/>
          </a:bodyPr>
          <a:lstStyle/>
          <a:p>
            <a:pPr>
              <a:lnSpc>
                <a:spcPts val="2300"/>
              </a:lnSpc>
            </a:pPr>
            <a:r>
              <a:rPr lang="en-US" dirty="0" smtClean="0">
                <a:latin typeface="Calibri" charset="0"/>
              </a:rPr>
              <a:t>Step 3: Ongoing Communication-modifying the original SLO goal</a:t>
            </a:r>
            <a:endParaRPr lang="en-US" dirty="0">
              <a:latin typeface="Calibri" charset="0"/>
            </a:endParaRPr>
          </a:p>
        </p:txBody>
      </p:sp>
    </p:spTree>
    <p:extLst>
      <p:ext uri="{BB962C8B-B14F-4D97-AF65-F5344CB8AC3E}">
        <p14:creationId xmlns:p14="http://schemas.microsoft.com/office/powerpoint/2010/main" val="18565511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5456"/>
            <a:ext cx="8229600" cy="4525963"/>
          </a:xfrm>
        </p:spPr>
        <p:txBody>
          <a:bodyPr rtlCol="0">
            <a:noAutofit/>
          </a:bodyPr>
          <a:lstStyle/>
          <a:p>
            <a:pPr fontAlgn="auto">
              <a:spcAft>
                <a:spcPts val="0"/>
              </a:spcAft>
              <a:buFont typeface="Arial" pitchFamily="34" charset="0"/>
              <a:buChar char="•"/>
              <a:defRPr/>
            </a:pPr>
            <a:r>
              <a:rPr lang="en-US" sz="2800" dirty="0" smtClean="0">
                <a:solidFill>
                  <a:srgbClr val="000000"/>
                </a:solidFill>
              </a:rPr>
              <a:t>Is the reason justified</a:t>
            </a:r>
            <a:r>
              <a:rPr lang="en-US" sz="2800" dirty="0" smtClean="0">
                <a:solidFill>
                  <a:srgbClr val="000000"/>
                </a:solidFill>
              </a:rPr>
              <a:t>?</a:t>
            </a:r>
          </a:p>
          <a:p>
            <a:pPr fontAlgn="auto">
              <a:spcAft>
                <a:spcPts val="0"/>
              </a:spcAft>
              <a:buFont typeface="Arial" pitchFamily="34" charset="0"/>
              <a:buChar char="•"/>
              <a:defRPr/>
            </a:pPr>
            <a:endParaRPr lang="en-US" sz="1000" dirty="0" smtClean="0">
              <a:solidFill>
                <a:srgbClr val="000000"/>
              </a:solidFill>
            </a:endParaRPr>
          </a:p>
          <a:p>
            <a:pPr fontAlgn="auto">
              <a:spcAft>
                <a:spcPts val="0"/>
              </a:spcAft>
              <a:buFont typeface="Arial" pitchFamily="34" charset="0"/>
              <a:buChar char="•"/>
              <a:defRPr/>
            </a:pPr>
            <a:r>
              <a:rPr lang="en-US" sz="2800" dirty="0" smtClean="0">
                <a:solidFill>
                  <a:srgbClr val="000000"/>
                </a:solidFill>
                <a:ea typeface="+mn-ea"/>
                <a:cs typeface="+mn-cs"/>
              </a:rPr>
              <a:t>Do both teacher and principal agree on the reason and the newly modified goal?</a:t>
            </a:r>
          </a:p>
          <a:p>
            <a:pPr marL="0" indent="0" fontAlgn="auto">
              <a:spcAft>
                <a:spcPts val="0"/>
              </a:spcAft>
              <a:buNone/>
              <a:defRPr/>
            </a:pPr>
            <a:endParaRPr lang="en-US" sz="1000" dirty="0">
              <a:solidFill>
                <a:srgbClr val="000000"/>
              </a:solidFill>
            </a:endParaRPr>
          </a:p>
          <a:p>
            <a:pPr fontAlgn="auto">
              <a:spcAft>
                <a:spcPts val="0"/>
              </a:spcAft>
              <a:buFont typeface="Arial" pitchFamily="34" charset="0"/>
              <a:buChar char="•"/>
              <a:defRPr/>
            </a:pPr>
            <a:r>
              <a:rPr lang="en-US" sz="2800" dirty="0" smtClean="0">
                <a:solidFill>
                  <a:srgbClr val="000000"/>
                </a:solidFill>
              </a:rPr>
              <a:t>Did </a:t>
            </a:r>
            <a:r>
              <a:rPr lang="en-US" sz="2800" dirty="0" smtClean="0">
                <a:solidFill>
                  <a:srgbClr val="000000"/>
                </a:solidFill>
              </a:rPr>
              <a:t>both parties sign and date the newly modified goal?</a:t>
            </a:r>
          </a:p>
          <a:p>
            <a:pPr fontAlgn="auto">
              <a:spcAft>
                <a:spcPts val="0"/>
              </a:spcAft>
              <a:buFont typeface="Arial" pitchFamily="34" charset="0"/>
              <a:buChar char="•"/>
              <a:defRPr/>
            </a:pPr>
            <a:endParaRPr lang="en-US" sz="1000" dirty="0">
              <a:solidFill>
                <a:srgbClr val="000000"/>
              </a:solidFill>
            </a:endParaRPr>
          </a:p>
          <a:p>
            <a:pPr fontAlgn="auto">
              <a:spcAft>
                <a:spcPts val="0"/>
              </a:spcAft>
              <a:buFont typeface="Arial" pitchFamily="34" charset="0"/>
              <a:buChar char="•"/>
              <a:defRPr/>
            </a:pPr>
            <a:r>
              <a:rPr lang="en-US" sz="2800" dirty="0" smtClean="0">
                <a:solidFill>
                  <a:srgbClr val="000000"/>
                </a:solidFill>
                <a:ea typeface="+mn-ea"/>
                <a:cs typeface="+mn-cs"/>
              </a:rPr>
              <a:t>Did </a:t>
            </a:r>
            <a:r>
              <a:rPr lang="en-US" sz="2800" dirty="0" smtClean="0">
                <a:solidFill>
                  <a:srgbClr val="000000"/>
                </a:solidFill>
                <a:ea typeface="+mn-ea"/>
                <a:cs typeface="+mn-cs"/>
              </a:rPr>
              <a:t>the principal inform the superintendent of the instance of allowing a modified SLO goal?</a:t>
            </a:r>
            <a:endParaRPr lang="en-US" sz="2800" dirty="0">
              <a:solidFill>
                <a:srgbClr val="000000"/>
              </a:solidFill>
              <a:ea typeface="+mn-ea"/>
              <a:cs typeface="+mn-cs"/>
            </a:endParaRPr>
          </a:p>
        </p:txBody>
      </p:sp>
      <p:sp>
        <p:nvSpPr>
          <p:cNvPr id="5" name="Title 1"/>
          <p:cNvSpPr>
            <a:spLocks noGrp="1"/>
          </p:cNvSpPr>
          <p:nvPr>
            <p:ph type="title"/>
          </p:nvPr>
        </p:nvSpPr>
        <p:spPr>
          <a:xfrm>
            <a:off x="3505200" y="233308"/>
            <a:ext cx="5486400" cy="639762"/>
          </a:xfrm>
        </p:spPr>
        <p:txBody>
          <a:bodyPr>
            <a:noAutofit/>
          </a:bodyPr>
          <a:lstStyle/>
          <a:p>
            <a:pPr>
              <a:lnSpc>
                <a:spcPts val="2300"/>
              </a:lnSpc>
            </a:pPr>
            <a:r>
              <a:rPr lang="en-US" dirty="0" smtClean="0">
                <a:latin typeface="Calibri" charset="0"/>
              </a:rPr>
              <a:t>Step 3: Ongoing Communication-modifying the original SLO goal</a:t>
            </a:r>
            <a:endParaRPr lang="en-US" dirty="0">
              <a:latin typeface="Calibri" charset="0"/>
            </a:endParaRPr>
          </a:p>
        </p:txBody>
      </p:sp>
    </p:spTree>
    <p:extLst>
      <p:ext uri="{BB962C8B-B14F-4D97-AF65-F5344CB8AC3E}">
        <p14:creationId xmlns:p14="http://schemas.microsoft.com/office/powerpoint/2010/main" val="18565511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cxnSp>
        <p:nvCxnSpPr>
          <p:cNvPr id="25" name="Straight Connector 24"/>
          <p:cNvCxnSpPr/>
          <p:nvPr/>
        </p:nvCxnSpPr>
        <p:spPr>
          <a:xfrm>
            <a:off x="1905000" y="1981200"/>
            <a:ext cx="0" cy="281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Rounded Rectangle 1"/>
          <p:cNvSpPr/>
          <p:nvPr/>
        </p:nvSpPr>
        <p:spPr>
          <a:xfrm>
            <a:off x="381000" y="1371600"/>
            <a:ext cx="3124200" cy="838200"/>
          </a:xfrm>
          <a:prstGeom prst="roundRect">
            <a:avLst/>
          </a:prstGeom>
          <a:gradFill flip="none" rotWithShape="1">
            <a:gsLst>
              <a:gs pos="0">
                <a:srgbClr val="800000"/>
              </a:gs>
              <a:gs pos="100000">
                <a:schemeClr val="tx1"/>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3200" dirty="0"/>
              <a:t>SLO Development</a:t>
            </a:r>
          </a:p>
        </p:txBody>
      </p:sp>
      <p:sp>
        <p:nvSpPr>
          <p:cNvPr id="6" name="Rounded Rectangle 5"/>
          <p:cNvSpPr/>
          <p:nvPr/>
        </p:nvSpPr>
        <p:spPr>
          <a:xfrm>
            <a:off x="381000" y="2514600"/>
            <a:ext cx="3124200" cy="838200"/>
          </a:xfrm>
          <a:prstGeom prst="roundRect">
            <a:avLst/>
          </a:prstGeom>
          <a:gradFill flip="none" rotWithShape="1">
            <a:gsLst>
              <a:gs pos="0">
                <a:srgbClr val="800000"/>
              </a:gs>
              <a:gs pos="100000">
                <a:schemeClr val="tx1"/>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3200" dirty="0"/>
              <a:t>SLO Approval</a:t>
            </a:r>
          </a:p>
        </p:txBody>
      </p:sp>
      <p:sp>
        <p:nvSpPr>
          <p:cNvPr id="7" name="Rounded Rectangle 6"/>
          <p:cNvSpPr/>
          <p:nvPr/>
        </p:nvSpPr>
        <p:spPr>
          <a:xfrm>
            <a:off x="381000" y="3615266"/>
            <a:ext cx="3124200" cy="838200"/>
          </a:xfrm>
          <a:prstGeom prst="roundRect">
            <a:avLst/>
          </a:prstGeom>
          <a:gradFill flip="none" rotWithShape="1">
            <a:gsLst>
              <a:gs pos="0">
                <a:srgbClr val="800000"/>
              </a:gs>
              <a:gs pos="100000">
                <a:schemeClr val="tx1"/>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3200" dirty="0"/>
              <a:t>Ongoing Communication</a:t>
            </a:r>
          </a:p>
        </p:txBody>
      </p:sp>
      <p:sp>
        <p:nvSpPr>
          <p:cNvPr id="8" name="Rounded Rectangle 7"/>
          <p:cNvSpPr/>
          <p:nvPr/>
        </p:nvSpPr>
        <p:spPr>
          <a:xfrm>
            <a:off x="381000" y="4800600"/>
            <a:ext cx="3124200" cy="838200"/>
          </a:xfrm>
          <a:prstGeom prst="roundRect">
            <a:avLst/>
          </a:prstGeom>
          <a:gradFill flip="none" rotWithShape="1">
            <a:gsLst>
              <a:gs pos="0">
                <a:srgbClr val="800000"/>
              </a:gs>
              <a:gs pos="100000">
                <a:schemeClr val="tx1"/>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3200" dirty="0"/>
              <a:t>Prepare for Summative</a:t>
            </a:r>
          </a:p>
        </p:txBody>
      </p:sp>
      <p:sp>
        <p:nvSpPr>
          <p:cNvPr id="34838" name="Title 25"/>
          <p:cNvSpPr>
            <a:spLocks noGrp="1"/>
          </p:cNvSpPr>
          <p:nvPr>
            <p:ph type="title"/>
          </p:nvPr>
        </p:nvSpPr>
        <p:spPr>
          <a:xfrm>
            <a:off x="3505200" y="76200"/>
            <a:ext cx="5486400" cy="639763"/>
          </a:xfrm>
        </p:spPr>
        <p:txBody>
          <a:bodyPr>
            <a:normAutofit/>
          </a:bodyPr>
          <a:lstStyle/>
          <a:p>
            <a:r>
              <a:rPr lang="en-US" sz="4800" dirty="0" smtClean="0">
                <a:latin typeface="Calibri" charset="0"/>
              </a:rPr>
              <a:t>Step 4</a:t>
            </a:r>
            <a:endParaRPr lang="en-US" sz="4800" dirty="0">
              <a:latin typeface="Calibri" charset="0"/>
            </a:endParaRPr>
          </a:p>
        </p:txBody>
      </p:sp>
      <p:sp>
        <p:nvSpPr>
          <p:cNvPr id="3" name="Oval 2"/>
          <p:cNvSpPr/>
          <p:nvPr/>
        </p:nvSpPr>
        <p:spPr>
          <a:xfrm>
            <a:off x="0" y="4495800"/>
            <a:ext cx="3886200" cy="1447800"/>
          </a:xfrm>
          <a:prstGeom prst="ellipse">
            <a:avLst/>
          </a:prstGeom>
          <a:noFill/>
          <a:ln w="76200" cmpd="sng">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ounded Rectangle 16"/>
          <p:cNvSpPr/>
          <p:nvPr/>
        </p:nvSpPr>
        <p:spPr>
          <a:xfrm>
            <a:off x="4114800" y="1371600"/>
            <a:ext cx="4038600" cy="685800"/>
          </a:xfrm>
          <a:prstGeom prst="roundRect">
            <a:avLst/>
          </a:prstGeom>
          <a:solidFill>
            <a:schemeClr val="bg2"/>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2400"/>
              </a:lnSpc>
              <a:spcBef>
                <a:spcPts val="0"/>
              </a:spcBef>
              <a:spcAft>
                <a:spcPts val="0"/>
              </a:spcAft>
              <a:defRPr/>
            </a:pPr>
            <a:r>
              <a:rPr lang="en-US" sz="2000" b="1" dirty="0">
                <a:solidFill>
                  <a:srgbClr val="800000"/>
                </a:solidFill>
              </a:rPr>
              <a:t>Prioritize Learning Content</a:t>
            </a:r>
          </a:p>
          <a:p>
            <a:pPr algn="ctr" fontAlgn="auto">
              <a:lnSpc>
                <a:spcPts val="1200"/>
              </a:lnSpc>
              <a:spcBef>
                <a:spcPts val="0"/>
              </a:spcBef>
              <a:spcAft>
                <a:spcPts val="0"/>
              </a:spcAft>
              <a:defRPr/>
            </a:pPr>
            <a:r>
              <a:rPr lang="en-US" sz="1600" b="1" dirty="0">
                <a:solidFill>
                  <a:srgbClr val="000000"/>
                </a:solidFill>
              </a:rPr>
              <a:t>What do I want my students to be able to know and do?</a:t>
            </a:r>
          </a:p>
        </p:txBody>
      </p:sp>
      <p:sp>
        <p:nvSpPr>
          <p:cNvPr id="18" name="Rounded Rectangle 17"/>
          <p:cNvSpPr/>
          <p:nvPr/>
        </p:nvSpPr>
        <p:spPr>
          <a:xfrm>
            <a:off x="4114800" y="2438400"/>
            <a:ext cx="4038600" cy="609600"/>
          </a:xfrm>
          <a:prstGeom prst="roundRect">
            <a:avLst/>
          </a:prstGeom>
          <a:solidFill>
            <a:schemeClr val="bg2"/>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2400"/>
              </a:lnSpc>
              <a:spcBef>
                <a:spcPts val="0"/>
              </a:spcBef>
              <a:spcAft>
                <a:spcPts val="0"/>
              </a:spcAft>
              <a:defRPr/>
            </a:pPr>
            <a:r>
              <a:rPr lang="en-US" sz="2000" b="1" dirty="0">
                <a:solidFill>
                  <a:srgbClr val="800000"/>
                </a:solidFill>
              </a:rPr>
              <a:t>Analyze data and develop baselines</a:t>
            </a:r>
            <a:endParaRPr lang="en-US" sz="1400" b="1" dirty="0">
              <a:solidFill>
                <a:srgbClr val="800000"/>
              </a:solidFill>
            </a:endParaRPr>
          </a:p>
          <a:p>
            <a:pPr algn="ctr" fontAlgn="auto">
              <a:lnSpc>
                <a:spcPts val="1400"/>
              </a:lnSpc>
              <a:spcBef>
                <a:spcPts val="0"/>
              </a:spcBef>
              <a:spcAft>
                <a:spcPts val="0"/>
              </a:spcAft>
              <a:defRPr/>
            </a:pPr>
            <a:r>
              <a:rPr lang="en-US" sz="1600" b="1" dirty="0">
                <a:solidFill>
                  <a:srgbClr val="000000"/>
                </a:solidFill>
              </a:rPr>
              <a:t>Where are my students starting?</a:t>
            </a:r>
          </a:p>
        </p:txBody>
      </p:sp>
      <p:cxnSp>
        <p:nvCxnSpPr>
          <p:cNvPr id="20" name="Straight Connector 19"/>
          <p:cNvCxnSpPr/>
          <p:nvPr/>
        </p:nvCxnSpPr>
        <p:spPr>
          <a:xfrm>
            <a:off x="3276600" y="1676400"/>
            <a:ext cx="685800" cy="0"/>
          </a:xfrm>
          <a:prstGeom prst="line">
            <a:avLst/>
          </a:pr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2" name="Rounded Rectangle 21"/>
          <p:cNvSpPr/>
          <p:nvPr/>
        </p:nvSpPr>
        <p:spPr>
          <a:xfrm>
            <a:off x="4114800" y="3429000"/>
            <a:ext cx="4038600" cy="685800"/>
          </a:xfrm>
          <a:prstGeom prst="roundRect">
            <a:avLst/>
          </a:prstGeom>
          <a:solidFill>
            <a:schemeClr val="bg2"/>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2000" b="1" dirty="0">
                <a:solidFill>
                  <a:srgbClr val="800000"/>
                </a:solidFill>
              </a:rPr>
              <a:t>Select or develop an assessment</a:t>
            </a:r>
            <a:endParaRPr lang="en-US" sz="1400" b="1" dirty="0">
              <a:solidFill>
                <a:srgbClr val="800000"/>
              </a:solidFill>
            </a:endParaRPr>
          </a:p>
          <a:p>
            <a:pPr algn="ctr" fontAlgn="auto">
              <a:lnSpc>
                <a:spcPts val="1400"/>
              </a:lnSpc>
              <a:spcBef>
                <a:spcPts val="0"/>
              </a:spcBef>
              <a:spcAft>
                <a:spcPts val="0"/>
              </a:spcAft>
              <a:defRPr/>
            </a:pPr>
            <a:r>
              <a:rPr lang="en-US" sz="1600" b="1" dirty="0">
                <a:solidFill>
                  <a:schemeClr val="tx1"/>
                </a:solidFill>
              </a:rPr>
              <a:t>What assessments are available?</a:t>
            </a:r>
          </a:p>
        </p:txBody>
      </p:sp>
      <p:sp>
        <p:nvSpPr>
          <p:cNvPr id="23" name="Rounded Rectangle 22"/>
          <p:cNvSpPr/>
          <p:nvPr/>
        </p:nvSpPr>
        <p:spPr>
          <a:xfrm>
            <a:off x="4114800" y="4554538"/>
            <a:ext cx="4038600" cy="762000"/>
          </a:xfrm>
          <a:prstGeom prst="roundRect">
            <a:avLst/>
          </a:prstGeom>
          <a:solidFill>
            <a:schemeClr val="bg2"/>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1600"/>
              </a:lnSpc>
              <a:spcBef>
                <a:spcPts val="0"/>
              </a:spcBef>
              <a:spcAft>
                <a:spcPts val="0"/>
              </a:spcAft>
              <a:defRPr/>
            </a:pPr>
            <a:r>
              <a:rPr lang="en-US" sz="2000" b="1" dirty="0">
                <a:solidFill>
                  <a:srgbClr val="800000"/>
                </a:solidFill>
              </a:rPr>
              <a:t>Write growth goal</a:t>
            </a:r>
          </a:p>
          <a:p>
            <a:pPr algn="ctr" fontAlgn="auto">
              <a:lnSpc>
                <a:spcPts val="1600"/>
              </a:lnSpc>
              <a:spcBef>
                <a:spcPts val="0"/>
              </a:spcBef>
              <a:spcAft>
                <a:spcPts val="0"/>
              </a:spcAft>
              <a:defRPr/>
            </a:pPr>
            <a:r>
              <a:rPr lang="en-US" sz="1600" b="1" dirty="0">
                <a:solidFill>
                  <a:schemeClr val="tx1"/>
                </a:solidFill>
              </a:rPr>
              <a:t>What can I expect my students to achieve?</a:t>
            </a:r>
          </a:p>
        </p:txBody>
      </p:sp>
      <p:cxnSp>
        <p:nvCxnSpPr>
          <p:cNvPr id="26" name="Elbow Connector 25"/>
          <p:cNvCxnSpPr>
            <a:endCxn id="23" idx="2"/>
          </p:cNvCxnSpPr>
          <p:nvPr/>
        </p:nvCxnSpPr>
        <p:spPr>
          <a:xfrm>
            <a:off x="3505200" y="2933700"/>
            <a:ext cx="2628900" cy="2382838"/>
          </a:xfrm>
          <a:prstGeom prst="bentConnector4">
            <a:avLst>
              <a:gd name="adj1" fmla="val 11594"/>
              <a:gd name="adj2" fmla="val 109591"/>
            </a:avLst>
          </a:prstGeom>
          <a:ln>
            <a:solidFill>
              <a:srgbClr val="000000"/>
            </a:solidFill>
            <a:headEnd type="triangle" w="lg" len="lg"/>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04239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Student Growth</a:t>
            </a:r>
            <a:endParaRPr lang="en-US" dirty="0"/>
          </a:p>
        </p:txBody>
      </p:sp>
      <p:sp>
        <p:nvSpPr>
          <p:cNvPr id="6" name="Content Placeholder 5"/>
          <p:cNvSpPr>
            <a:spLocks noGrp="1"/>
          </p:cNvSpPr>
          <p:nvPr>
            <p:ph idx="1"/>
          </p:nvPr>
        </p:nvSpPr>
        <p:spPr/>
        <p:txBody>
          <a:bodyPr>
            <a:normAutofit fontScale="85000" lnSpcReduction="20000"/>
          </a:bodyPr>
          <a:lstStyle/>
          <a:p>
            <a:pPr marL="0" indent="0">
              <a:buNone/>
            </a:pPr>
            <a:r>
              <a:rPr lang="en-US" u="sng" dirty="0" smtClean="0"/>
              <a:t>Student growth </a:t>
            </a:r>
            <a:r>
              <a:rPr lang="en-US" dirty="0" smtClean="0"/>
              <a:t>is defined as a positive change in student achievement between two or more points in time. </a:t>
            </a:r>
          </a:p>
          <a:p>
            <a:pPr marL="0" indent="0">
              <a:buNone/>
            </a:pPr>
            <a:endParaRPr lang="en-US" dirty="0"/>
          </a:p>
          <a:p>
            <a:pPr marL="0" indent="0">
              <a:buNone/>
            </a:pPr>
            <a:r>
              <a:rPr lang="en-US" dirty="0" smtClean="0"/>
              <a:t>Using a measure of student growth – as opposed to using student achievement results from a single test delivered at a single point in time – is more reflective of the impact an individual teacher has on student learning. </a:t>
            </a:r>
          </a:p>
        </p:txBody>
      </p:sp>
    </p:spTree>
    <p:extLst>
      <p:ext uri="{BB962C8B-B14F-4D97-AF65-F5344CB8AC3E}">
        <p14:creationId xmlns:p14="http://schemas.microsoft.com/office/powerpoint/2010/main" val="5790445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39937" name="Title 1"/>
          <p:cNvSpPr>
            <a:spLocks noGrp="1"/>
          </p:cNvSpPr>
          <p:nvPr>
            <p:ph type="title"/>
          </p:nvPr>
        </p:nvSpPr>
        <p:spPr>
          <a:xfrm>
            <a:off x="3505200" y="199728"/>
            <a:ext cx="5486400" cy="639762"/>
          </a:xfrm>
        </p:spPr>
        <p:txBody>
          <a:bodyPr>
            <a:normAutofit fontScale="90000"/>
          </a:bodyPr>
          <a:lstStyle/>
          <a:p>
            <a:pPr>
              <a:lnSpc>
                <a:spcPts val="2300"/>
              </a:lnSpc>
            </a:pPr>
            <a:r>
              <a:rPr lang="en-US" dirty="0" smtClean="0">
                <a:latin typeface="Calibri" charset="0"/>
              </a:rPr>
              <a:t>Step 4: Prepare </a:t>
            </a:r>
            <a:r>
              <a:rPr lang="en-US" dirty="0">
                <a:latin typeface="Calibri" charset="0"/>
              </a:rPr>
              <a:t>for </a:t>
            </a:r>
            <a:r>
              <a:rPr lang="en-US" dirty="0" smtClean="0">
                <a:latin typeface="Calibri" charset="0"/>
              </a:rPr>
              <a:t>Summative </a:t>
            </a:r>
            <a:br>
              <a:rPr lang="en-US" dirty="0" smtClean="0">
                <a:latin typeface="Calibri" charset="0"/>
              </a:rPr>
            </a:br>
            <a:r>
              <a:rPr lang="en-US" dirty="0" smtClean="0">
                <a:latin typeface="Calibri" charset="0"/>
              </a:rPr>
              <a:t>Growth Calculation and Conference</a:t>
            </a:r>
            <a:endParaRPr lang="en-US" dirty="0">
              <a:latin typeface="Calibri" charset="0"/>
            </a:endParaRPr>
          </a:p>
        </p:txBody>
      </p:sp>
      <p:sp>
        <p:nvSpPr>
          <p:cNvPr id="3" name="Content Placeholder 2"/>
          <p:cNvSpPr>
            <a:spLocks noGrp="1"/>
          </p:cNvSpPr>
          <p:nvPr>
            <p:ph idx="1"/>
          </p:nvPr>
        </p:nvSpPr>
        <p:spPr>
          <a:xfrm>
            <a:off x="457200" y="1456842"/>
            <a:ext cx="8229600" cy="5226430"/>
          </a:xfrm>
        </p:spPr>
        <p:txBody>
          <a:bodyPr rtlCol="0">
            <a:normAutofit fontScale="85000" lnSpcReduction="20000"/>
          </a:bodyPr>
          <a:lstStyle/>
          <a:p>
            <a:pPr fontAlgn="auto">
              <a:spcAft>
                <a:spcPts val="0"/>
              </a:spcAft>
              <a:buFont typeface="Arial" pitchFamily="34" charset="0"/>
              <a:buChar char="•"/>
              <a:defRPr/>
            </a:pPr>
            <a:r>
              <a:rPr lang="en-US" dirty="0" smtClean="0">
                <a:ea typeface="+mn-ea"/>
                <a:cs typeface="+mn-cs"/>
              </a:rPr>
              <a:t>Assess students at the end of the </a:t>
            </a:r>
            <a:r>
              <a:rPr lang="en-US" dirty="0" smtClean="0"/>
              <a:t>identified instructional period </a:t>
            </a:r>
            <a:r>
              <a:rPr lang="en-US" dirty="0" smtClean="0">
                <a:ea typeface="+mn-ea"/>
                <a:cs typeface="+mn-cs"/>
              </a:rPr>
              <a:t>to determine how much growth was made from beginning to end of the interval of instruction</a:t>
            </a:r>
            <a:r>
              <a:rPr lang="en-US" dirty="0" smtClean="0">
                <a:ea typeface="+mn-ea"/>
                <a:cs typeface="+mn-cs"/>
              </a:rPr>
              <a:t>.</a:t>
            </a:r>
          </a:p>
          <a:p>
            <a:pPr fontAlgn="auto">
              <a:spcAft>
                <a:spcPts val="0"/>
              </a:spcAft>
              <a:buFont typeface="Arial" pitchFamily="34" charset="0"/>
              <a:buChar char="•"/>
              <a:defRPr/>
            </a:pPr>
            <a:endParaRPr lang="en-US" sz="1300" dirty="0" smtClean="0">
              <a:ea typeface="+mn-ea"/>
              <a:cs typeface="+mn-cs"/>
            </a:endParaRPr>
          </a:p>
          <a:p>
            <a:pPr fontAlgn="auto">
              <a:spcAft>
                <a:spcPts val="0"/>
              </a:spcAft>
              <a:buFont typeface="Arial" pitchFamily="34" charset="0"/>
              <a:buChar char="•"/>
              <a:defRPr/>
            </a:pPr>
            <a:r>
              <a:rPr lang="en-US" dirty="0" smtClean="0"/>
              <a:t>Calculate the percentage of growth achieved.</a:t>
            </a:r>
            <a:endParaRPr lang="en-US" dirty="0" smtClean="0">
              <a:ea typeface="+mn-ea"/>
              <a:cs typeface="+mn-cs"/>
            </a:endParaRPr>
          </a:p>
          <a:p>
            <a:pPr fontAlgn="auto">
              <a:spcAft>
                <a:spcPts val="0"/>
              </a:spcAft>
              <a:buFont typeface="Arial" pitchFamily="34" charset="0"/>
              <a:buChar char="•"/>
              <a:defRPr/>
            </a:pPr>
            <a:endParaRPr lang="en-US" sz="1300" dirty="0">
              <a:ea typeface="+mn-ea"/>
              <a:cs typeface="+mn-cs"/>
            </a:endParaRPr>
          </a:p>
          <a:p>
            <a:pPr fontAlgn="auto">
              <a:spcAft>
                <a:spcPts val="0"/>
              </a:spcAft>
              <a:buFont typeface="Arial" pitchFamily="34" charset="0"/>
              <a:buChar char="•"/>
              <a:defRPr/>
            </a:pPr>
            <a:r>
              <a:rPr lang="en-US" dirty="0" smtClean="0">
                <a:ea typeface="+mn-ea"/>
                <a:cs typeface="+mn-cs"/>
              </a:rPr>
              <a:t>Complete </a:t>
            </a:r>
            <a:r>
              <a:rPr lang="en-US" dirty="0" smtClean="0">
                <a:ea typeface="+mn-ea"/>
                <a:cs typeface="+mn-cs"/>
              </a:rPr>
              <a:t>step 4 of the SLO Process Guide and schedule a meeting with teacher and principal to review growth and sign and date this step.</a:t>
            </a:r>
          </a:p>
        </p:txBody>
      </p:sp>
    </p:spTree>
    <p:extLst>
      <p:ext uri="{BB962C8B-B14F-4D97-AF65-F5344CB8AC3E}">
        <p14:creationId xmlns:p14="http://schemas.microsoft.com/office/powerpoint/2010/main" val="26767166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Teachers: Student Growth Rating</a:t>
            </a:r>
            <a:endParaRPr lang="en-US" dirty="0"/>
          </a:p>
        </p:txBody>
      </p:sp>
      <p:sp>
        <p:nvSpPr>
          <p:cNvPr id="3" name="Content Placeholder 2"/>
          <p:cNvSpPr>
            <a:spLocks noGrp="1"/>
          </p:cNvSpPr>
          <p:nvPr>
            <p:ph idx="1"/>
          </p:nvPr>
        </p:nvSpPr>
        <p:spPr>
          <a:xfrm>
            <a:off x="457200" y="1379349"/>
            <a:ext cx="8229600" cy="5197819"/>
          </a:xfrm>
        </p:spPr>
        <p:txBody>
          <a:bodyPr>
            <a:noAutofit/>
          </a:bodyPr>
          <a:lstStyle/>
          <a:p>
            <a:pPr marL="0" indent="0">
              <a:buNone/>
            </a:pPr>
            <a:r>
              <a:rPr lang="en-US" sz="3200" dirty="0" smtClean="0"/>
              <a:t>A teachers’ student growth rating is determined by the percentage of goal attainment and is classified into one of three performance categories.</a:t>
            </a:r>
          </a:p>
          <a:p>
            <a:r>
              <a:rPr lang="en-US" sz="3200" dirty="0" smtClean="0"/>
              <a:t>LOW GROWTH: Less than 65% goal attainment</a:t>
            </a:r>
          </a:p>
          <a:p>
            <a:r>
              <a:rPr lang="en-US" sz="3200" dirty="0" smtClean="0"/>
              <a:t>EXPECTED GROWTH: Between 65% and 85% goal attainment</a:t>
            </a:r>
          </a:p>
          <a:p>
            <a:r>
              <a:rPr lang="en-US" sz="3200" dirty="0" smtClean="0"/>
              <a:t>HIGH GROWTH: Between 85% and 100 goal attainment. </a:t>
            </a:r>
            <a:endParaRPr lang="en-US" sz="3200" dirty="0"/>
          </a:p>
        </p:txBody>
      </p:sp>
    </p:spTree>
    <p:extLst>
      <p:ext uri="{BB962C8B-B14F-4D97-AF65-F5344CB8AC3E}">
        <p14:creationId xmlns:p14="http://schemas.microsoft.com/office/powerpoint/2010/main" val="72835163"/>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6267" y="2130425"/>
            <a:ext cx="8957733"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ts val="4500"/>
              </a:lnSpc>
            </a:pPr>
            <a:r>
              <a:rPr lang="en-US" sz="4400" dirty="0">
                <a:solidFill>
                  <a:schemeClr val="tx1"/>
                </a:solidFill>
              </a:rPr>
              <a:t>Module 4:</a:t>
            </a:r>
            <a:r>
              <a:rPr lang="en-US" sz="4400" dirty="0">
                <a:solidFill>
                  <a:schemeClr val="tx1"/>
                </a:solidFill>
              </a:rPr>
              <a:t/>
            </a:r>
            <a:br>
              <a:rPr lang="en-US" sz="4400" dirty="0">
                <a:solidFill>
                  <a:schemeClr val="tx1"/>
                </a:solidFill>
              </a:rPr>
            </a:br>
            <a:r>
              <a:rPr lang="en-US" sz="4400" u="sng" dirty="0">
                <a:solidFill>
                  <a:schemeClr val="tx1"/>
                </a:solidFill>
              </a:rPr>
              <a:t>Using the </a:t>
            </a:r>
            <a:br>
              <a:rPr lang="en-US" sz="4400" u="sng" dirty="0">
                <a:solidFill>
                  <a:schemeClr val="tx1"/>
                </a:solidFill>
              </a:rPr>
            </a:br>
            <a:r>
              <a:rPr lang="en-US" sz="4400" u="sng" dirty="0">
                <a:solidFill>
                  <a:schemeClr val="tx1"/>
                </a:solidFill>
              </a:rPr>
              <a:t>SLO Process Guide</a:t>
            </a:r>
            <a:endParaRPr lang="en-US" sz="4400" u="sng" dirty="0">
              <a:solidFill>
                <a:schemeClr val="tx1"/>
              </a:solidFill>
            </a:endParaRPr>
          </a:p>
        </p:txBody>
      </p:sp>
      <p:sp>
        <p:nvSpPr>
          <p:cNvPr id="3" name="Subtitle 2"/>
          <p:cNvSpPr>
            <a:spLocks noGrp="1"/>
          </p:cNvSpPr>
          <p:nvPr>
            <p:ph type="subTitle" idx="1"/>
          </p:nvPr>
        </p:nvSpPr>
        <p:spPr>
          <a:xfrm>
            <a:off x="1371600" y="3994688"/>
            <a:ext cx="6400800"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3500"/>
              </a:lnSpc>
            </a:pPr>
            <a:r>
              <a:rPr lang="en-US" dirty="0"/>
              <a:t>Guidance</a:t>
            </a:r>
          </a:p>
          <a:p>
            <a:pPr>
              <a:lnSpc>
                <a:spcPts val="3500"/>
              </a:lnSpc>
            </a:pPr>
            <a:r>
              <a:rPr lang="en-US" dirty="0"/>
              <a:t>Best Practices</a:t>
            </a:r>
          </a:p>
          <a:p>
            <a:pPr>
              <a:lnSpc>
                <a:spcPts val="3500"/>
              </a:lnSpc>
            </a:pPr>
            <a:r>
              <a:rPr lang="en-US" dirty="0"/>
              <a:t>Examples</a:t>
            </a:r>
            <a:endParaRPr lang="en-US" dirty="0"/>
          </a:p>
        </p:txBody>
      </p:sp>
    </p:spTree>
    <p:extLst>
      <p:ext uri="{BB962C8B-B14F-4D97-AF65-F5344CB8AC3E}">
        <p14:creationId xmlns:p14="http://schemas.microsoft.com/office/powerpoint/2010/main" val="22185074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cxnSp>
        <p:nvCxnSpPr>
          <p:cNvPr id="25" name="Straight Connector 24"/>
          <p:cNvCxnSpPr/>
          <p:nvPr/>
        </p:nvCxnSpPr>
        <p:spPr>
          <a:xfrm>
            <a:off x="1905000" y="1981200"/>
            <a:ext cx="0" cy="281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Rounded Rectangle 1"/>
          <p:cNvSpPr/>
          <p:nvPr/>
        </p:nvSpPr>
        <p:spPr>
          <a:xfrm>
            <a:off x="381000" y="1371600"/>
            <a:ext cx="3124200" cy="838200"/>
          </a:xfrm>
          <a:prstGeom prst="roundRect">
            <a:avLst/>
          </a:prstGeom>
          <a:gradFill flip="none" rotWithShape="1">
            <a:gsLst>
              <a:gs pos="0">
                <a:srgbClr val="800000"/>
              </a:gs>
              <a:gs pos="100000">
                <a:schemeClr val="tx1"/>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3200" dirty="0"/>
              <a:t>SLO Development</a:t>
            </a:r>
          </a:p>
        </p:txBody>
      </p:sp>
      <p:sp>
        <p:nvSpPr>
          <p:cNvPr id="6" name="Rounded Rectangle 5"/>
          <p:cNvSpPr/>
          <p:nvPr/>
        </p:nvSpPr>
        <p:spPr>
          <a:xfrm>
            <a:off x="381000" y="2514600"/>
            <a:ext cx="3124200" cy="838200"/>
          </a:xfrm>
          <a:prstGeom prst="roundRect">
            <a:avLst/>
          </a:prstGeom>
          <a:gradFill flip="none" rotWithShape="1">
            <a:gsLst>
              <a:gs pos="0">
                <a:srgbClr val="800000"/>
              </a:gs>
              <a:gs pos="100000">
                <a:schemeClr val="tx1"/>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3200" dirty="0"/>
              <a:t>SLO Approval</a:t>
            </a:r>
          </a:p>
        </p:txBody>
      </p:sp>
      <p:sp>
        <p:nvSpPr>
          <p:cNvPr id="7" name="Rounded Rectangle 6"/>
          <p:cNvSpPr/>
          <p:nvPr/>
        </p:nvSpPr>
        <p:spPr>
          <a:xfrm>
            <a:off x="381000" y="3615266"/>
            <a:ext cx="3124200" cy="838200"/>
          </a:xfrm>
          <a:prstGeom prst="roundRect">
            <a:avLst/>
          </a:prstGeom>
          <a:gradFill flip="none" rotWithShape="1">
            <a:gsLst>
              <a:gs pos="0">
                <a:srgbClr val="800000"/>
              </a:gs>
              <a:gs pos="100000">
                <a:schemeClr val="tx1"/>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3200" dirty="0"/>
              <a:t>Ongoing Communication</a:t>
            </a:r>
          </a:p>
        </p:txBody>
      </p:sp>
      <p:sp>
        <p:nvSpPr>
          <p:cNvPr id="8" name="Rounded Rectangle 7"/>
          <p:cNvSpPr/>
          <p:nvPr/>
        </p:nvSpPr>
        <p:spPr>
          <a:xfrm>
            <a:off x="381000" y="4800600"/>
            <a:ext cx="3124200" cy="838200"/>
          </a:xfrm>
          <a:prstGeom prst="roundRect">
            <a:avLst/>
          </a:prstGeom>
          <a:gradFill flip="none" rotWithShape="1">
            <a:gsLst>
              <a:gs pos="0">
                <a:srgbClr val="800000"/>
              </a:gs>
              <a:gs pos="100000">
                <a:schemeClr val="tx1"/>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3200" dirty="0"/>
              <a:t>Prepare for Summative</a:t>
            </a:r>
          </a:p>
        </p:txBody>
      </p:sp>
      <p:sp>
        <p:nvSpPr>
          <p:cNvPr id="44054" name="Title 25"/>
          <p:cNvSpPr>
            <a:spLocks noGrp="1"/>
          </p:cNvSpPr>
          <p:nvPr>
            <p:ph type="title"/>
          </p:nvPr>
        </p:nvSpPr>
        <p:spPr>
          <a:xfrm>
            <a:off x="3505200" y="76200"/>
            <a:ext cx="5486400" cy="639763"/>
          </a:xfrm>
        </p:spPr>
        <p:txBody>
          <a:bodyPr>
            <a:normAutofit/>
          </a:bodyPr>
          <a:lstStyle/>
          <a:p>
            <a:r>
              <a:rPr lang="en-US" sz="4000" dirty="0">
                <a:latin typeface="Calibri" charset="0"/>
              </a:rPr>
              <a:t>The SLO </a:t>
            </a:r>
            <a:r>
              <a:rPr lang="en-US" sz="4000" dirty="0" smtClean="0">
                <a:latin typeface="Calibri" charset="0"/>
              </a:rPr>
              <a:t>Process</a:t>
            </a:r>
            <a:endParaRPr lang="en-US" sz="4000" dirty="0">
              <a:latin typeface="Calibri" charset="0"/>
            </a:endParaRPr>
          </a:p>
        </p:txBody>
      </p:sp>
      <p:sp>
        <p:nvSpPr>
          <p:cNvPr id="17" name="Rounded Rectangle 16"/>
          <p:cNvSpPr/>
          <p:nvPr/>
        </p:nvSpPr>
        <p:spPr>
          <a:xfrm>
            <a:off x="4114800" y="1371600"/>
            <a:ext cx="4038600" cy="685800"/>
          </a:xfrm>
          <a:prstGeom prst="roundRect">
            <a:avLst/>
          </a:prstGeom>
          <a:solidFill>
            <a:schemeClr val="bg2"/>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2400"/>
              </a:lnSpc>
              <a:spcBef>
                <a:spcPts val="0"/>
              </a:spcBef>
              <a:spcAft>
                <a:spcPts val="0"/>
              </a:spcAft>
              <a:defRPr/>
            </a:pPr>
            <a:r>
              <a:rPr lang="en-US" sz="2000" b="1" dirty="0">
                <a:solidFill>
                  <a:srgbClr val="800000"/>
                </a:solidFill>
              </a:rPr>
              <a:t>Prioritize Learning Content</a:t>
            </a:r>
          </a:p>
          <a:p>
            <a:pPr algn="ctr" fontAlgn="auto">
              <a:lnSpc>
                <a:spcPts val="1200"/>
              </a:lnSpc>
              <a:spcBef>
                <a:spcPts val="0"/>
              </a:spcBef>
              <a:spcAft>
                <a:spcPts val="0"/>
              </a:spcAft>
              <a:defRPr/>
            </a:pPr>
            <a:r>
              <a:rPr lang="en-US" sz="1600" b="1" dirty="0">
                <a:solidFill>
                  <a:srgbClr val="000000"/>
                </a:solidFill>
              </a:rPr>
              <a:t>What do I want my students to be able to know and do?</a:t>
            </a:r>
          </a:p>
        </p:txBody>
      </p:sp>
      <p:sp>
        <p:nvSpPr>
          <p:cNvPr id="18" name="Rounded Rectangle 17"/>
          <p:cNvSpPr/>
          <p:nvPr/>
        </p:nvSpPr>
        <p:spPr>
          <a:xfrm>
            <a:off x="4114800" y="2438400"/>
            <a:ext cx="4038600" cy="609600"/>
          </a:xfrm>
          <a:prstGeom prst="roundRect">
            <a:avLst/>
          </a:prstGeom>
          <a:solidFill>
            <a:schemeClr val="bg2"/>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2400"/>
              </a:lnSpc>
              <a:spcBef>
                <a:spcPts val="0"/>
              </a:spcBef>
              <a:spcAft>
                <a:spcPts val="0"/>
              </a:spcAft>
              <a:defRPr/>
            </a:pPr>
            <a:r>
              <a:rPr lang="en-US" sz="2000" b="1" dirty="0">
                <a:solidFill>
                  <a:srgbClr val="800000"/>
                </a:solidFill>
              </a:rPr>
              <a:t>Analyze data and develop baselines</a:t>
            </a:r>
            <a:endParaRPr lang="en-US" sz="1400" b="1" dirty="0">
              <a:solidFill>
                <a:srgbClr val="800000"/>
              </a:solidFill>
            </a:endParaRPr>
          </a:p>
          <a:p>
            <a:pPr algn="ctr" fontAlgn="auto">
              <a:lnSpc>
                <a:spcPts val="1400"/>
              </a:lnSpc>
              <a:spcBef>
                <a:spcPts val="0"/>
              </a:spcBef>
              <a:spcAft>
                <a:spcPts val="0"/>
              </a:spcAft>
              <a:defRPr/>
            </a:pPr>
            <a:r>
              <a:rPr lang="en-US" sz="1600" b="1" dirty="0">
                <a:solidFill>
                  <a:srgbClr val="000000"/>
                </a:solidFill>
              </a:rPr>
              <a:t>Where are my students starting?</a:t>
            </a:r>
          </a:p>
        </p:txBody>
      </p:sp>
      <p:cxnSp>
        <p:nvCxnSpPr>
          <p:cNvPr id="20" name="Straight Connector 19"/>
          <p:cNvCxnSpPr/>
          <p:nvPr/>
        </p:nvCxnSpPr>
        <p:spPr>
          <a:xfrm>
            <a:off x="3276600" y="1676400"/>
            <a:ext cx="685800" cy="0"/>
          </a:xfrm>
          <a:prstGeom prst="line">
            <a:avLst/>
          </a:pr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2" name="Rounded Rectangle 21"/>
          <p:cNvSpPr/>
          <p:nvPr/>
        </p:nvSpPr>
        <p:spPr>
          <a:xfrm>
            <a:off x="4114800" y="3429000"/>
            <a:ext cx="4038600" cy="685800"/>
          </a:xfrm>
          <a:prstGeom prst="roundRect">
            <a:avLst/>
          </a:prstGeom>
          <a:solidFill>
            <a:schemeClr val="bg2"/>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2000" b="1" dirty="0">
                <a:solidFill>
                  <a:srgbClr val="800000"/>
                </a:solidFill>
              </a:rPr>
              <a:t>Select or develop an assessment</a:t>
            </a:r>
            <a:endParaRPr lang="en-US" sz="1400" b="1" dirty="0">
              <a:solidFill>
                <a:srgbClr val="800000"/>
              </a:solidFill>
            </a:endParaRPr>
          </a:p>
          <a:p>
            <a:pPr algn="ctr" fontAlgn="auto">
              <a:lnSpc>
                <a:spcPts val="1400"/>
              </a:lnSpc>
              <a:spcBef>
                <a:spcPts val="0"/>
              </a:spcBef>
              <a:spcAft>
                <a:spcPts val="0"/>
              </a:spcAft>
              <a:defRPr/>
            </a:pPr>
            <a:r>
              <a:rPr lang="en-US" sz="1600" b="1" dirty="0">
                <a:solidFill>
                  <a:schemeClr val="tx1"/>
                </a:solidFill>
              </a:rPr>
              <a:t>What assessments are available?</a:t>
            </a:r>
          </a:p>
        </p:txBody>
      </p:sp>
      <p:sp>
        <p:nvSpPr>
          <p:cNvPr id="23" name="Rounded Rectangle 22"/>
          <p:cNvSpPr/>
          <p:nvPr/>
        </p:nvSpPr>
        <p:spPr>
          <a:xfrm>
            <a:off x="4114800" y="4554538"/>
            <a:ext cx="4038600" cy="762000"/>
          </a:xfrm>
          <a:prstGeom prst="roundRect">
            <a:avLst/>
          </a:prstGeom>
          <a:solidFill>
            <a:schemeClr val="bg2"/>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1600"/>
              </a:lnSpc>
              <a:spcBef>
                <a:spcPts val="0"/>
              </a:spcBef>
              <a:spcAft>
                <a:spcPts val="0"/>
              </a:spcAft>
              <a:defRPr/>
            </a:pPr>
            <a:r>
              <a:rPr lang="en-US" sz="2000" b="1" dirty="0">
                <a:solidFill>
                  <a:srgbClr val="800000"/>
                </a:solidFill>
              </a:rPr>
              <a:t>Write growth goal</a:t>
            </a:r>
          </a:p>
          <a:p>
            <a:pPr algn="ctr" fontAlgn="auto">
              <a:lnSpc>
                <a:spcPts val="1600"/>
              </a:lnSpc>
              <a:spcBef>
                <a:spcPts val="0"/>
              </a:spcBef>
              <a:spcAft>
                <a:spcPts val="0"/>
              </a:spcAft>
              <a:defRPr/>
            </a:pPr>
            <a:r>
              <a:rPr lang="en-US" sz="1600" b="1" dirty="0">
                <a:solidFill>
                  <a:schemeClr val="tx1"/>
                </a:solidFill>
              </a:rPr>
              <a:t>What can I expect my students to achieve?</a:t>
            </a:r>
          </a:p>
        </p:txBody>
      </p:sp>
      <p:cxnSp>
        <p:nvCxnSpPr>
          <p:cNvPr id="26" name="Elbow Connector 25"/>
          <p:cNvCxnSpPr>
            <a:endCxn id="23" idx="2"/>
          </p:cNvCxnSpPr>
          <p:nvPr/>
        </p:nvCxnSpPr>
        <p:spPr>
          <a:xfrm>
            <a:off x="3505200" y="2933700"/>
            <a:ext cx="2628900" cy="2382838"/>
          </a:xfrm>
          <a:prstGeom prst="bentConnector4">
            <a:avLst>
              <a:gd name="adj1" fmla="val 11594"/>
              <a:gd name="adj2" fmla="val 109591"/>
            </a:avLst>
          </a:prstGeom>
          <a:ln>
            <a:solidFill>
              <a:srgbClr val="000000"/>
            </a:solidFill>
            <a:headEnd type="triangle" w="lg" len="lg"/>
            <a:tailEnd type="none"/>
          </a:ln>
        </p:spPr>
        <p:style>
          <a:lnRef idx="2">
            <a:schemeClr val="accent1"/>
          </a:lnRef>
          <a:fillRef idx="0">
            <a:schemeClr val="accent1"/>
          </a:fillRef>
          <a:effectRef idx="1">
            <a:schemeClr val="accent1"/>
          </a:effectRef>
          <a:fontRef idx="minor">
            <a:schemeClr val="tx1"/>
          </a:fontRef>
        </p:style>
      </p:cxnSp>
      <p:sp>
        <p:nvSpPr>
          <p:cNvPr id="3" name="Oval 2"/>
          <p:cNvSpPr/>
          <p:nvPr/>
        </p:nvSpPr>
        <p:spPr>
          <a:xfrm>
            <a:off x="4267200" y="685800"/>
            <a:ext cx="3886200" cy="5791200"/>
          </a:xfrm>
          <a:prstGeom prst="ellipse">
            <a:avLst/>
          </a:prstGeom>
          <a:noFill/>
          <a:ln w="76200" cmpd="sng">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26442284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20725"/>
            <a:ext cx="9144000" cy="639763"/>
          </a:xfrm>
        </p:spPr>
        <p:txBody>
          <a:bodyPr>
            <a:noAutofit/>
          </a:bodyPr>
          <a:lstStyle/>
          <a:p>
            <a:r>
              <a:rPr lang="en-US" sz="3600" dirty="0" smtClean="0"/>
              <a:t>SLO Process Guide</a:t>
            </a:r>
            <a:br>
              <a:rPr lang="en-US" sz="3600" dirty="0" smtClean="0"/>
            </a:br>
            <a:endParaRPr lang="en-US" dirty="0"/>
          </a:p>
        </p:txBody>
      </p:sp>
      <p:pic>
        <p:nvPicPr>
          <p:cNvPr id="10" name="Picture 9"/>
          <p:cNvPicPr>
            <a:picLocks noChangeAspect="1"/>
          </p:cNvPicPr>
          <p:nvPr/>
        </p:nvPicPr>
        <p:blipFill>
          <a:blip r:embed="rId5"/>
          <a:stretch>
            <a:fillRect/>
          </a:stretch>
        </p:blipFill>
        <p:spPr>
          <a:xfrm rot="1606607">
            <a:off x="6125937" y="2681532"/>
            <a:ext cx="2459024" cy="3345398"/>
          </a:xfrm>
          <a:prstGeom prst="rect">
            <a:avLst/>
          </a:prstGeom>
        </p:spPr>
      </p:pic>
      <p:pic>
        <p:nvPicPr>
          <p:cNvPr id="9" name="Picture 8"/>
          <p:cNvPicPr>
            <a:picLocks noChangeAspect="1"/>
          </p:cNvPicPr>
          <p:nvPr/>
        </p:nvPicPr>
        <p:blipFill>
          <a:blip r:embed="rId6"/>
          <a:stretch>
            <a:fillRect/>
          </a:stretch>
        </p:blipFill>
        <p:spPr>
          <a:xfrm rot="1293041">
            <a:off x="4531824" y="2084044"/>
            <a:ext cx="2504326" cy="3412977"/>
          </a:xfrm>
          <a:prstGeom prst="rect">
            <a:avLst/>
          </a:prstGeom>
        </p:spPr>
      </p:pic>
      <p:pic>
        <p:nvPicPr>
          <p:cNvPr id="7" name="Picture 6"/>
          <p:cNvPicPr>
            <a:picLocks noChangeAspect="1"/>
          </p:cNvPicPr>
          <p:nvPr/>
        </p:nvPicPr>
        <p:blipFill>
          <a:blip r:embed="rId7"/>
          <a:stretch>
            <a:fillRect/>
          </a:stretch>
        </p:blipFill>
        <p:spPr>
          <a:xfrm>
            <a:off x="2743200" y="1600200"/>
            <a:ext cx="2574409" cy="3496221"/>
          </a:xfrm>
          <a:prstGeom prst="rect">
            <a:avLst/>
          </a:prstGeom>
        </p:spPr>
      </p:pic>
      <p:pic>
        <p:nvPicPr>
          <p:cNvPr id="6" name="Picture 5"/>
          <p:cNvPicPr>
            <a:picLocks noChangeAspect="1"/>
          </p:cNvPicPr>
          <p:nvPr/>
        </p:nvPicPr>
        <p:blipFill>
          <a:blip r:embed="rId8"/>
          <a:stretch>
            <a:fillRect/>
          </a:stretch>
        </p:blipFill>
        <p:spPr>
          <a:xfrm rot="20839381">
            <a:off x="955517" y="1762952"/>
            <a:ext cx="2559465" cy="3436826"/>
          </a:xfrm>
          <a:prstGeom prst="rect">
            <a:avLst/>
          </a:prstGeom>
        </p:spPr>
      </p:pic>
      <p:sp>
        <p:nvSpPr>
          <p:cNvPr id="3" name="TextBox 2"/>
          <p:cNvSpPr txBox="1"/>
          <p:nvPr/>
        </p:nvSpPr>
        <p:spPr>
          <a:xfrm>
            <a:off x="609600" y="5837676"/>
            <a:ext cx="5938618" cy="954107"/>
          </a:xfrm>
          <a:prstGeom prst="rect">
            <a:avLst/>
          </a:prstGeom>
          <a:solidFill>
            <a:srgbClr val="FFFF00"/>
          </a:solidFill>
          <a:ln>
            <a:solidFill>
              <a:srgbClr val="000000"/>
            </a:solidFill>
          </a:ln>
        </p:spPr>
        <p:txBody>
          <a:bodyPr wrap="square" rtlCol="0">
            <a:spAutoFit/>
          </a:bodyPr>
          <a:lstStyle/>
          <a:p>
            <a:r>
              <a:rPr lang="en-US" sz="2000" dirty="0"/>
              <a:t>Download at: </a:t>
            </a:r>
            <a:r>
              <a:rPr lang="en-US" dirty="0">
                <a:hlinkClick r:id="rId9"/>
              </a:rPr>
              <a:t>http://www.doe.sd.gov/teachereffectiveness/#sloresources</a:t>
            </a:r>
            <a:r>
              <a:rPr lang="en-US" dirty="0"/>
              <a:t> </a:t>
            </a:r>
            <a:endParaRPr lang="en-US" dirty="0" smtClean="0"/>
          </a:p>
          <a:p>
            <a:r>
              <a:rPr lang="en-US" dirty="0" smtClean="0"/>
              <a:t>(click on Additional Resources)</a:t>
            </a:r>
            <a:endParaRPr lang="en-US" dirty="0"/>
          </a:p>
        </p:txBody>
      </p:sp>
    </p:spTree>
    <p:extLst>
      <p:ext uri="{BB962C8B-B14F-4D97-AF65-F5344CB8AC3E}">
        <p14:creationId xmlns:p14="http://schemas.microsoft.com/office/powerpoint/2010/main" val="13681583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47105" name="Title 3"/>
          <p:cNvSpPr>
            <a:spLocks noGrp="1"/>
          </p:cNvSpPr>
          <p:nvPr>
            <p:ph type="title"/>
          </p:nvPr>
        </p:nvSpPr>
        <p:spPr>
          <a:xfrm>
            <a:off x="304800" y="122238"/>
            <a:ext cx="8915400" cy="639762"/>
          </a:xfrm>
        </p:spPr>
        <p:txBody>
          <a:bodyPr>
            <a:normAutofit/>
          </a:bodyPr>
          <a:lstStyle/>
          <a:p>
            <a:r>
              <a:rPr lang="en-US" sz="3600" dirty="0" smtClean="0">
                <a:latin typeface="Calibri" charset="0"/>
              </a:rPr>
              <a:t>Key Elements of the SLO Process Guide</a:t>
            </a:r>
            <a:endParaRPr lang="en-US" sz="3600" dirty="0">
              <a:latin typeface="Calibri"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988293531"/>
              </p:ext>
            </p:extLst>
          </p:nvPr>
        </p:nvGraphicFramePr>
        <p:xfrm>
          <a:off x="304800" y="1143000"/>
          <a:ext cx="8534400" cy="2731169"/>
        </p:xfrm>
        <a:graphic>
          <a:graphicData uri="http://schemas.openxmlformats.org/drawingml/2006/table">
            <a:tbl>
              <a:tblPr firstRow="1" bandRow="1">
                <a:tableStyleId>{616DA210-FB5B-4158-B5E0-FEB733F419BA}</a:tableStyleId>
              </a:tblPr>
              <a:tblGrid>
                <a:gridCol w="1676400"/>
                <a:gridCol w="6858000"/>
              </a:tblGrid>
              <a:tr h="1143000">
                <a:tc rowSpan="2">
                  <a:txBody>
                    <a:bodyPr/>
                    <a:lstStyle/>
                    <a:p>
                      <a:r>
                        <a:rPr lang="en-US" dirty="0" smtClean="0"/>
                        <a:t>Prioritize Learning Content:</a:t>
                      </a:r>
                    </a:p>
                    <a:p>
                      <a:r>
                        <a:rPr lang="en-US" b="0" i="1" dirty="0" smtClean="0"/>
                        <a:t>Identify</a:t>
                      </a:r>
                      <a:r>
                        <a:rPr lang="en-US" b="0" i="1" baseline="0" dirty="0" smtClean="0"/>
                        <a:t> standards and content.</a:t>
                      </a:r>
                      <a:endParaRPr lang="en-US" b="0" i="1" dirty="0"/>
                    </a:p>
                  </a:txBody>
                  <a:tcPr/>
                </a:tc>
                <a:tc>
                  <a:txBody>
                    <a:bodyPr/>
                    <a:lstStyle/>
                    <a:p>
                      <a:r>
                        <a:rPr lang="en-US" sz="1800" b="1" i="1" kern="1200" dirty="0" smtClean="0">
                          <a:solidFill>
                            <a:schemeClr val="tx1"/>
                          </a:solidFill>
                          <a:effectLst/>
                          <a:latin typeface="+mn-lt"/>
                          <a:ea typeface="+mn-ea"/>
                          <a:cs typeface="+mn-cs"/>
                        </a:rPr>
                        <a:t>What is the most important learning that needs to occur during the instructional period? Specify which standard(s) the SLO addresses and Identify the specific data source or trend data used.  </a:t>
                      </a:r>
                      <a:r>
                        <a:rPr lang="en-US" sz="1800" b="1" i="1" kern="1200" dirty="0" smtClean="0">
                          <a:solidFill>
                            <a:srgbClr val="FF0000"/>
                          </a:solidFill>
                          <a:effectLst/>
                          <a:latin typeface="+mn-lt"/>
                          <a:ea typeface="+mn-ea"/>
                          <a:cs typeface="+mn-cs"/>
                        </a:rPr>
                        <a:t>(1a)</a:t>
                      </a:r>
                      <a:r>
                        <a:rPr lang="en-US" dirty="0" smtClean="0">
                          <a:solidFill>
                            <a:srgbClr val="FF0000"/>
                          </a:solidFill>
                          <a:effectLst/>
                        </a:rPr>
                        <a:t> </a:t>
                      </a:r>
                      <a:endParaRPr lang="en-US" dirty="0">
                        <a:solidFill>
                          <a:srgbClr val="FF0000"/>
                        </a:solidFill>
                      </a:endParaRPr>
                    </a:p>
                  </a:txBody>
                  <a:tcPr/>
                </a:tc>
              </a:tr>
              <a:tr h="1588169">
                <a:tc vMerge="1">
                  <a:txBody>
                    <a:bodyPr/>
                    <a:lstStyle/>
                    <a:p>
                      <a:endParaRPr lang="en-US"/>
                    </a:p>
                  </a:txBody>
                  <a:tcPr/>
                </a:tc>
                <a:tc>
                  <a:txBody>
                    <a:bodyPr/>
                    <a:lstStyle/>
                    <a:p>
                      <a:endParaRPr lang="en-US" dirty="0"/>
                    </a:p>
                  </a:txBody>
                  <a:tcPr>
                    <a:solidFill>
                      <a:srgbClr val="FFFFFF">
                        <a:alpha val="20000"/>
                      </a:srgbClr>
                    </a:solidFill>
                  </a:tcPr>
                </a:tc>
              </a:tr>
            </a:tbl>
          </a:graphicData>
        </a:graphic>
      </p:graphicFrame>
      <p:sp>
        <p:nvSpPr>
          <p:cNvPr id="12" name="Up Arrow 11"/>
          <p:cNvSpPr/>
          <p:nvPr/>
        </p:nvSpPr>
        <p:spPr>
          <a:xfrm>
            <a:off x="6819053" y="2060787"/>
            <a:ext cx="822960" cy="822960"/>
          </a:xfrm>
          <a:prstGeom prst="up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Left Arrow 12"/>
          <p:cNvSpPr/>
          <p:nvPr/>
        </p:nvSpPr>
        <p:spPr>
          <a:xfrm>
            <a:off x="1722120" y="2467187"/>
            <a:ext cx="822960" cy="822960"/>
          </a:xfrm>
          <a:prstGeom prst="lef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Up Arrow 13"/>
          <p:cNvSpPr/>
          <p:nvPr/>
        </p:nvSpPr>
        <p:spPr>
          <a:xfrm>
            <a:off x="3533987" y="2213187"/>
            <a:ext cx="822960" cy="822960"/>
          </a:xfrm>
          <a:prstGeom prst="up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209322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34838" name="Title 25"/>
          <p:cNvSpPr>
            <a:spLocks noGrp="1"/>
          </p:cNvSpPr>
          <p:nvPr>
            <p:ph type="title"/>
          </p:nvPr>
        </p:nvSpPr>
        <p:spPr>
          <a:xfrm>
            <a:off x="3505200" y="76200"/>
            <a:ext cx="5486400" cy="639763"/>
          </a:xfrm>
        </p:spPr>
        <p:txBody>
          <a:bodyPr>
            <a:normAutofit/>
          </a:bodyPr>
          <a:lstStyle/>
          <a:p>
            <a:r>
              <a:rPr lang="en-US" sz="4800" dirty="0" smtClean="0">
                <a:latin typeface="Calibri" charset="0"/>
              </a:rPr>
              <a:t>Step 1</a:t>
            </a:r>
            <a:endParaRPr lang="en-US" sz="4800" dirty="0">
              <a:latin typeface="Calibri" charset="0"/>
            </a:endParaRPr>
          </a:p>
        </p:txBody>
      </p:sp>
      <p:cxnSp>
        <p:nvCxnSpPr>
          <p:cNvPr id="18" name="Straight Connector 17"/>
          <p:cNvCxnSpPr/>
          <p:nvPr/>
        </p:nvCxnSpPr>
        <p:spPr>
          <a:xfrm>
            <a:off x="1905000" y="1981200"/>
            <a:ext cx="0" cy="281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096000" y="1981200"/>
            <a:ext cx="0" cy="281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2" name="Rounded Rectangle 21"/>
          <p:cNvSpPr/>
          <p:nvPr/>
        </p:nvSpPr>
        <p:spPr>
          <a:xfrm>
            <a:off x="381000" y="1371600"/>
            <a:ext cx="3124200" cy="838200"/>
          </a:xfrm>
          <a:prstGeom prst="roundRect">
            <a:avLst/>
          </a:prstGeom>
          <a:gradFill flip="none" rotWithShape="1">
            <a:gsLst>
              <a:gs pos="0">
                <a:srgbClr val="800000"/>
              </a:gs>
              <a:gs pos="100000">
                <a:schemeClr val="tx1"/>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3200" dirty="0"/>
              <a:t>SLO Development</a:t>
            </a:r>
          </a:p>
        </p:txBody>
      </p:sp>
      <p:sp>
        <p:nvSpPr>
          <p:cNvPr id="23" name="Rounded Rectangle 22"/>
          <p:cNvSpPr/>
          <p:nvPr/>
        </p:nvSpPr>
        <p:spPr>
          <a:xfrm>
            <a:off x="381000" y="2514600"/>
            <a:ext cx="3124200" cy="838200"/>
          </a:xfrm>
          <a:prstGeom prst="roundRect">
            <a:avLst/>
          </a:prstGeom>
          <a:gradFill flip="none" rotWithShape="1">
            <a:gsLst>
              <a:gs pos="0">
                <a:srgbClr val="800000"/>
              </a:gs>
              <a:gs pos="100000">
                <a:schemeClr val="tx1"/>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3200" dirty="0"/>
              <a:t>SLO Approval</a:t>
            </a:r>
          </a:p>
        </p:txBody>
      </p:sp>
      <p:sp>
        <p:nvSpPr>
          <p:cNvPr id="26" name="Rounded Rectangle 25"/>
          <p:cNvSpPr/>
          <p:nvPr/>
        </p:nvSpPr>
        <p:spPr>
          <a:xfrm>
            <a:off x="381000" y="3615266"/>
            <a:ext cx="3124200" cy="838200"/>
          </a:xfrm>
          <a:prstGeom prst="roundRect">
            <a:avLst/>
          </a:prstGeom>
          <a:gradFill flip="none" rotWithShape="1">
            <a:gsLst>
              <a:gs pos="0">
                <a:srgbClr val="800000"/>
              </a:gs>
              <a:gs pos="100000">
                <a:schemeClr val="tx1"/>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3200" dirty="0"/>
              <a:t>Ongoing Communication</a:t>
            </a:r>
          </a:p>
        </p:txBody>
      </p:sp>
      <p:sp>
        <p:nvSpPr>
          <p:cNvPr id="27" name="Rounded Rectangle 26"/>
          <p:cNvSpPr/>
          <p:nvPr/>
        </p:nvSpPr>
        <p:spPr>
          <a:xfrm>
            <a:off x="381000" y="4800600"/>
            <a:ext cx="3124200" cy="838200"/>
          </a:xfrm>
          <a:prstGeom prst="roundRect">
            <a:avLst/>
          </a:prstGeom>
          <a:gradFill flip="none" rotWithShape="1">
            <a:gsLst>
              <a:gs pos="0">
                <a:srgbClr val="800000"/>
              </a:gs>
              <a:gs pos="100000">
                <a:schemeClr val="tx1"/>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3200" dirty="0"/>
              <a:t>Prepare for Summative</a:t>
            </a:r>
          </a:p>
        </p:txBody>
      </p:sp>
      <p:sp>
        <p:nvSpPr>
          <p:cNvPr id="28" name="Rounded Rectangle 27"/>
          <p:cNvSpPr/>
          <p:nvPr/>
        </p:nvSpPr>
        <p:spPr>
          <a:xfrm>
            <a:off x="4114800" y="1371600"/>
            <a:ext cx="4038600" cy="685800"/>
          </a:xfrm>
          <a:prstGeom prst="roundRect">
            <a:avLst/>
          </a:prstGeom>
          <a:solidFill>
            <a:schemeClr val="bg2"/>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2400"/>
              </a:lnSpc>
              <a:spcBef>
                <a:spcPts val="0"/>
              </a:spcBef>
              <a:spcAft>
                <a:spcPts val="0"/>
              </a:spcAft>
              <a:defRPr/>
            </a:pPr>
            <a:r>
              <a:rPr lang="en-US" sz="2000" b="1" dirty="0">
                <a:solidFill>
                  <a:srgbClr val="800000"/>
                </a:solidFill>
              </a:rPr>
              <a:t>Prioritize Learning Content</a:t>
            </a:r>
          </a:p>
          <a:p>
            <a:pPr algn="ctr" fontAlgn="auto">
              <a:lnSpc>
                <a:spcPts val="1200"/>
              </a:lnSpc>
              <a:spcBef>
                <a:spcPts val="0"/>
              </a:spcBef>
              <a:spcAft>
                <a:spcPts val="0"/>
              </a:spcAft>
              <a:defRPr/>
            </a:pPr>
            <a:r>
              <a:rPr lang="en-US" sz="1600" b="1" dirty="0">
                <a:solidFill>
                  <a:srgbClr val="000000"/>
                </a:solidFill>
              </a:rPr>
              <a:t>What do I want my students to be able to know and do?</a:t>
            </a:r>
          </a:p>
        </p:txBody>
      </p:sp>
      <p:sp>
        <p:nvSpPr>
          <p:cNvPr id="29" name="Rounded Rectangle 28"/>
          <p:cNvSpPr/>
          <p:nvPr/>
        </p:nvSpPr>
        <p:spPr>
          <a:xfrm>
            <a:off x="4114800" y="2438400"/>
            <a:ext cx="4038600" cy="609600"/>
          </a:xfrm>
          <a:prstGeom prst="roundRect">
            <a:avLst/>
          </a:prstGeom>
          <a:solidFill>
            <a:schemeClr val="bg2"/>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2400"/>
              </a:lnSpc>
              <a:spcBef>
                <a:spcPts val="0"/>
              </a:spcBef>
              <a:spcAft>
                <a:spcPts val="0"/>
              </a:spcAft>
              <a:defRPr/>
            </a:pPr>
            <a:r>
              <a:rPr lang="en-US" sz="2000" b="1" dirty="0">
                <a:solidFill>
                  <a:srgbClr val="800000"/>
                </a:solidFill>
              </a:rPr>
              <a:t>Analyze data and develop baselines</a:t>
            </a:r>
            <a:endParaRPr lang="en-US" sz="1400" b="1" dirty="0">
              <a:solidFill>
                <a:srgbClr val="800000"/>
              </a:solidFill>
            </a:endParaRPr>
          </a:p>
          <a:p>
            <a:pPr algn="ctr" fontAlgn="auto">
              <a:lnSpc>
                <a:spcPts val="1400"/>
              </a:lnSpc>
              <a:spcBef>
                <a:spcPts val="0"/>
              </a:spcBef>
              <a:spcAft>
                <a:spcPts val="0"/>
              </a:spcAft>
              <a:defRPr/>
            </a:pPr>
            <a:r>
              <a:rPr lang="en-US" sz="1600" b="1" dirty="0">
                <a:solidFill>
                  <a:srgbClr val="000000"/>
                </a:solidFill>
              </a:rPr>
              <a:t>Where are my students starting?</a:t>
            </a:r>
          </a:p>
        </p:txBody>
      </p:sp>
      <p:cxnSp>
        <p:nvCxnSpPr>
          <p:cNvPr id="30" name="Straight Connector 29"/>
          <p:cNvCxnSpPr/>
          <p:nvPr/>
        </p:nvCxnSpPr>
        <p:spPr>
          <a:xfrm>
            <a:off x="3276600" y="1676400"/>
            <a:ext cx="685800" cy="0"/>
          </a:xfrm>
          <a:prstGeom prst="line">
            <a:avLst/>
          </a:pr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1" name="Rounded Rectangle 30"/>
          <p:cNvSpPr/>
          <p:nvPr/>
        </p:nvSpPr>
        <p:spPr>
          <a:xfrm>
            <a:off x="4114800" y="3429000"/>
            <a:ext cx="4038600" cy="685800"/>
          </a:xfrm>
          <a:prstGeom prst="roundRect">
            <a:avLst/>
          </a:prstGeom>
          <a:solidFill>
            <a:schemeClr val="bg2"/>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2000" b="1" dirty="0">
                <a:solidFill>
                  <a:srgbClr val="800000"/>
                </a:solidFill>
              </a:rPr>
              <a:t>Select or develop an assessment</a:t>
            </a:r>
            <a:endParaRPr lang="en-US" sz="1400" b="1" dirty="0">
              <a:solidFill>
                <a:srgbClr val="800000"/>
              </a:solidFill>
            </a:endParaRPr>
          </a:p>
          <a:p>
            <a:pPr algn="ctr" fontAlgn="auto">
              <a:lnSpc>
                <a:spcPts val="1400"/>
              </a:lnSpc>
              <a:spcBef>
                <a:spcPts val="0"/>
              </a:spcBef>
              <a:spcAft>
                <a:spcPts val="0"/>
              </a:spcAft>
              <a:defRPr/>
            </a:pPr>
            <a:r>
              <a:rPr lang="en-US" sz="1600" b="1" dirty="0">
                <a:solidFill>
                  <a:schemeClr val="tx1"/>
                </a:solidFill>
              </a:rPr>
              <a:t>What assessments are available?</a:t>
            </a:r>
          </a:p>
        </p:txBody>
      </p:sp>
      <p:sp>
        <p:nvSpPr>
          <p:cNvPr id="32" name="Rounded Rectangle 31"/>
          <p:cNvSpPr/>
          <p:nvPr/>
        </p:nvSpPr>
        <p:spPr>
          <a:xfrm>
            <a:off x="4114800" y="4554538"/>
            <a:ext cx="4038600" cy="762000"/>
          </a:xfrm>
          <a:prstGeom prst="roundRect">
            <a:avLst/>
          </a:prstGeom>
          <a:solidFill>
            <a:schemeClr val="bg2"/>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1600"/>
              </a:lnSpc>
              <a:spcBef>
                <a:spcPts val="0"/>
              </a:spcBef>
              <a:spcAft>
                <a:spcPts val="0"/>
              </a:spcAft>
              <a:defRPr/>
            </a:pPr>
            <a:r>
              <a:rPr lang="en-US" sz="2000" b="1" dirty="0">
                <a:solidFill>
                  <a:srgbClr val="800000"/>
                </a:solidFill>
              </a:rPr>
              <a:t>Write growth goal</a:t>
            </a:r>
          </a:p>
          <a:p>
            <a:pPr algn="ctr" fontAlgn="auto">
              <a:lnSpc>
                <a:spcPts val="1600"/>
              </a:lnSpc>
              <a:spcBef>
                <a:spcPts val="0"/>
              </a:spcBef>
              <a:spcAft>
                <a:spcPts val="0"/>
              </a:spcAft>
              <a:defRPr/>
            </a:pPr>
            <a:r>
              <a:rPr lang="en-US" sz="1600" b="1" dirty="0">
                <a:solidFill>
                  <a:schemeClr val="tx1"/>
                </a:solidFill>
              </a:rPr>
              <a:t>What can I expect my students to achieve?</a:t>
            </a:r>
          </a:p>
        </p:txBody>
      </p:sp>
      <p:cxnSp>
        <p:nvCxnSpPr>
          <p:cNvPr id="33" name="Elbow Connector 32"/>
          <p:cNvCxnSpPr>
            <a:endCxn id="32" idx="2"/>
          </p:cNvCxnSpPr>
          <p:nvPr/>
        </p:nvCxnSpPr>
        <p:spPr>
          <a:xfrm>
            <a:off x="3505200" y="2933700"/>
            <a:ext cx="2628900" cy="2382838"/>
          </a:xfrm>
          <a:prstGeom prst="bentConnector4">
            <a:avLst>
              <a:gd name="adj1" fmla="val 11594"/>
              <a:gd name="adj2" fmla="val 109591"/>
            </a:avLst>
          </a:prstGeom>
          <a:ln>
            <a:solidFill>
              <a:srgbClr val="000000"/>
            </a:solidFill>
            <a:headEnd type="triangle" w="lg" len="lg"/>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35183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47105" name="Title 3"/>
          <p:cNvSpPr>
            <a:spLocks noGrp="1"/>
          </p:cNvSpPr>
          <p:nvPr>
            <p:ph type="title"/>
          </p:nvPr>
        </p:nvSpPr>
        <p:spPr>
          <a:xfrm>
            <a:off x="3828080" y="139171"/>
            <a:ext cx="5392119" cy="639762"/>
          </a:xfrm>
        </p:spPr>
        <p:txBody>
          <a:bodyPr>
            <a:normAutofit fontScale="90000"/>
          </a:bodyPr>
          <a:lstStyle/>
          <a:p>
            <a:r>
              <a:rPr lang="en-US" sz="3600" dirty="0" smtClean="0">
                <a:latin typeface="Calibri" charset="0"/>
              </a:rPr>
              <a:t>Prioritizing Learning Content</a:t>
            </a:r>
            <a:endParaRPr lang="en-US" sz="3600" dirty="0">
              <a:latin typeface="Calibri"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68315849"/>
              </p:ext>
            </p:extLst>
          </p:nvPr>
        </p:nvGraphicFramePr>
        <p:xfrm>
          <a:off x="304800" y="1143000"/>
          <a:ext cx="8534400" cy="5303520"/>
        </p:xfrm>
        <a:graphic>
          <a:graphicData uri="http://schemas.openxmlformats.org/drawingml/2006/table">
            <a:tbl>
              <a:tblPr firstRow="1" bandRow="1">
                <a:tableStyleId>{616DA210-FB5B-4158-B5E0-FEB733F419BA}</a:tableStyleId>
              </a:tblPr>
              <a:tblGrid>
                <a:gridCol w="1676400"/>
                <a:gridCol w="6858000"/>
              </a:tblGrid>
              <a:tr h="1143000">
                <a:tc rowSpan="2">
                  <a:txBody>
                    <a:bodyPr/>
                    <a:lstStyle/>
                    <a:p>
                      <a:r>
                        <a:rPr lang="en-US" sz="2400" dirty="0" smtClean="0"/>
                        <a:t>Prioritize Learning Content:</a:t>
                      </a:r>
                    </a:p>
                    <a:p>
                      <a:r>
                        <a:rPr lang="en-US" sz="2400" b="0" i="1" dirty="0" smtClean="0"/>
                        <a:t>Identify</a:t>
                      </a:r>
                      <a:r>
                        <a:rPr lang="en-US" sz="2400" b="0" i="1" baseline="0" dirty="0" smtClean="0"/>
                        <a:t> standards and content.</a:t>
                      </a:r>
                      <a:endParaRPr lang="en-US" sz="2400" b="0" i="1" dirty="0"/>
                    </a:p>
                  </a:txBody>
                  <a:tcPr/>
                </a:tc>
                <a:tc>
                  <a:txBody>
                    <a:bodyPr/>
                    <a:lstStyle/>
                    <a:p>
                      <a:r>
                        <a:rPr lang="en-US" sz="2400" b="1" i="1" kern="1200" dirty="0" smtClean="0">
                          <a:solidFill>
                            <a:schemeClr val="tx1"/>
                          </a:solidFill>
                          <a:effectLst/>
                          <a:latin typeface="+mn-lt"/>
                          <a:ea typeface="+mn-ea"/>
                          <a:cs typeface="+mn-cs"/>
                        </a:rPr>
                        <a:t>What is the most important learning that needs to occur during the instructional period? Specify which standard(s) the SLO addresses and Identify the specific data source or trend data used.  (1a)</a:t>
                      </a:r>
                      <a:r>
                        <a:rPr lang="en-US" sz="2400" dirty="0" smtClean="0">
                          <a:effectLst/>
                        </a:rPr>
                        <a:t> </a:t>
                      </a:r>
                      <a:endParaRPr lang="en-US" sz="2400" dirty="0"/>
                    </a:p>
                  </a:txBody>
                  <a:tcPr/>
                </a:tc>
              </a:tr>
              <a:tr h="1588169">
                <a:tc vMerge="1">
                  <a:txBody>
                    <a:bodyPr/>
                    <a:lstStyle/>
                    <a:p>
                      <a:endParaRPr lang="en-US"/>
                    </a:p>
                  </a:txBody>
                  <a:tcPr/>
                </a:tc>
                <a:tc>
                  <a:txBody>
                    <a:bodyPr/>
                    <a:lstStyle/>
                    <a:p>
                      <a:pPr marL="342900" indent="-342900">
                        <a:buFont typeface="Arial"/>
                        <a:buChar char="•"/>
                      </a:pPr>
                      <a:r>
                        <a:rPr lang="en-US" sz="2400" dirty="0" smtClean="0">
                          <a:solidFill>
                            <a:srgbClr val="FF0000"/>
                          </a:solidFill>
                        </a:rPr>
                        <a:t>Where does our data indicate we should focus?</a:t>
                      </a:r>
                    </a:p>
                    <a:p>
                      <a:endParaRPr lang="en-US" sz="2400" dirty="0" smtClean="0">
                        <a:solidFill>
                          <a:srgbClr val="FF0000"/>
                        </a:solidFill>
                      </a:endParaRPr>
                    </a:p>
                    <a:p>
                      <a:pPr marL="342900" indent="-342900">
                        <a:buFont typeface="Arial"/>
                        <a:buChar char="•"/>
                      </a:pPr>
                      <a:r>
                        <a:rPr lang="en-US" sz="2400" dirty="0" smtClean="0">
                          <a:solidFill>
                            <a:srgbClr val="FF0000"/>
                          </a:solidFill>
                        </a:rPr>
                        <a:t>What knowledge, content, or skills are most important to this course or class?</a:t>
                      </a:r>
                    </a:p>
                    <a:p>
                      <a:endParaRPr lang="en-US" sz="2400" dirty="0" smtClean="0">
                        <a:solidFill>
                          <a:srgbClr val="FF0000"/>
                        </a:solidFill>
                      </a:endParaRPr>
                    </a:p>
                    <a:p>
                      <a:pPr marL="342900" indent="-342900">
                        <a:buFont typeface="Arial"/>
                        <a:buChar char="•"/>
                      </a:pPr>
                      <a:r>
                        <a:rPr lang="en-US" sz="2400" dirty="0" smtClean="0">
                          <a:solidFill>
                            <a:srgbClr val="FF0000"/>
                          </a:solidFill>
                        </a:rPr>
                        <a:t>How does your selected priority content fit into the scope and sequence of this course?</a:t>
                      </a:r>
                    </a:p>
                    <a:p>
                      <a:endParaRPr lang="en-US" sz="2400" dirty="0" smtClean="0">
                        <a:solidFill>
                          <a:srgbClr val="FF0000"/>
                        </a:solidFill>
                      </a:endParaRPr>
                    </a:p>
                    <a:p>
                      <a:pPr marL="342900" indent="-342900">
                        <a:buFont typeface="Arial"/>
                        <a:buChar char="•"/>
                      </a:pPr>
                      <a:r>
                        <a:rPr lang="en-US" sz="2400" dirty="0" smtClean="0">
                          <a:solidFill>
                            <a:srgbClr val="FF0000"/>
                          </a:solidFill>
                        </a:rPr>
                        <a:t>What standards are addressed by your selected priority content?</a:t>
                      </a:r>
                    </a:p>
                  </a:txBody>
                  <a:tcPr>
                    <a:solidFill>
                      <a:srgbClr val="FFFFFF">
                        <a:alpha val="20000"/>
                      </a:srgbClr>
                    </a:solidFill>
                  </a:tcPr>
                </a:tc>
              </a:tr>
            </a:tbl>
          </a:graphicData>
        </a:graphic>
      </p:graphicFrame>
    </p:spTree>
    <p:extLst>
      <p:ext uri="{BB962C8B-B14F-4D97-AF65-F5344CB8AC3E}">
        <p14:creationId xmlns:p14="http://schemas.microsoft.com/office/powerpoint/2010/main" val="42006133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47105" name="Title 3"/>
          <p:cNvSpPr>
            <a:spLocks noGrp="1"/>
          </p:cNvSpPr>
          <p:nvPr>
            <p:ph type="title"/>
          </p:nvPr>
        </p:nvSpPr>
        <p:spPr>
          <a:xfrm>
            <a:off x="3890074" y="139171"/>
            <a:ext cx="5330125" cy="639762"/>
          </a:xfrm>
        </p:spPr>
        <p:txBody>
          <a:bodyPr>
            <a:normAutofit fontScale="90000"/>
          </a:bodyPr>
          <a:lstStyle/>
          <a:p>
            <a:r>
              <a:rPr lang="en-US" sz="3600" dirty="0" smtClean="0">
                <a:latin typeface="Calibri" charset="0"/>
              </a:rPr>
              <a:t>Prioritizing Learning Content</a:t>
            </a:r>
            <a:endParaRPr lang="en-US" sz="3600" dirty="0">
              <a:latin typeface="Calibri" charset="0"/>
            </a:endParaRPr>
          </a:p>
        </p:txBody>
      </p:sp>
      <p:graphicFrame>
        <p:nvGraphicFramePr>
          <p:cNvPr id="3" name="Table 2"/>
          <p:cNvGraphicFramePr>
            <a:graphicFrameLocks noGrp="1"/>
          </p:cNvGraphicFramePr>
          <p:nvPr>
            <p:extLst>
              <p:ext uri="{D42A27DB-BD31-4B8C-83A1-F6EECF244321}">
                <p14:modId xmlns:p14="http://schemas.microsoft.com/office/powerpoint/2010/main" val="568013607"/>
              </p:ext>
            </p:extLst>
          </p:nvPr>
        </p:nvGraphicFramePr>
        <p:xfrm>
          <a:off x="304800" y="1356275"/>
          <a:ext cx="8534400" cy="4714065"/>
        </p:xfrm>
        <a:graphic>
          <a:graphicData uri="http://schemas.openxmlformats.org/drawingml/2006/table">
            <a:tbl>
              <a:tblPr firstRow="1" bandRow="1">
                <a:tableStyleId>{616DA210-FB5B-4158-B5E0-FEB733F419BA}</a:tableStyleId>
              </a:tblPr>
              <a:tblGrid>
                <a:gridCol w="1676400"/>
                <a:gridCol w="6858000"/>
              </a:tblGrid>
              <a:tr h="1143000">
                <a:tc rowSpan="2">
                  <a:txBody>
                    <a:bodyPr/>
                    <a:lstStyle/>
                    <a:p>
                      <a:r>
                        <a:rPr lang="en-US" sz="2400" dirty="0" smtClean="0"/>
                        <a:t>Prioritize Learning Content:</a:t>
                      </a:r>
                    </a:p>
                    <a:p>
                      <a:r>
                        <a:rPr lang="en-US" sz="2400" b="0" i="1" dirty="0" smtClean="0"/>
                        <a:t>Identify</a:t>
                      </a:r>
                      <a:r>
                        <a:rPr lang="en-US" sz="2400" b="0" i="1" baseline="0" dirty="0" smtClean="0"/>
                        <a:t> standards and content.</a:t>
                      </a:r>
                      <a:endParaRPr lang="en-US" sz="2400" b="0" i="1" dirty="0"/>
                    </a:p>
                  </a:txBody>
                  <a:tcPr/>
                </a:tc>
                <a:tc>
                  <a:txBody>
                    <a:bodyPr/>
                    <a:lstStyle/>
                    <a:p>
                      <a:r>
                        <a:rPr lang="en-US" sz="2400" b="1" i="1" kern="1200" dirty="0" smtClean="0">
                          <a:solidFill>
                            <a:schemeClr val="tx1"/>
                          </a:solidFill>
                          <a:effectLst/>
                          <a:latin typeface="+mn-lt"/>
                          <a:ea typeface="+mn-ea"/>
                          <a:cs typeface="+mn-cs"/>
                        </a:rPr>
                        <a:t>What is the most important learning that needs to occur during the instructional period? Specify which standard(s) the SLO addresses and Identify the specific data source or trend data used.  (1a)</a:t>
                      </a:r>
                      <a:r>
                        <a:rPr lang="en-US" sz="2400" dirty="0" smtClean="0">
                          <a:effectLst/>
                        </a:rPr>
                        <a:t> </a:t>
                      </a:r>
                      <a:endParaRPr lang="en-US" sz="2400" dirty="0"/>
                    </a:p>
                  </a:txBody>
                  <a:tcPr/>
                </a:tc>
              </a:tr>
              <a:tr h="3159585">
                <a:tc vMerge="1">
                  <a:txBody>
                    <a:bodyPr/>
                    <a:lstStyle/>
                    <a:p>
                      <a:endParaRPr lang="en-US"/>
                    </a:p>
                  </a:txBody>
                  <a:tcPr/>
                </a:tc>
                <a:tc>
                  <a:txBody>
                    <a:bodyPr/>
                    <a:lstStyle/>
                    <a:p>
                      <a:pPr marL="342900" indent="-342900">
                        <a:buFont typeface="Arial"/>
                        <a:buChar char="•"/>
                      </a:pPr>
                      <a:r>
                        <a:rPr lang="en-US" sz="2400" dirty="0" smtClean="0">
                          <a:solidFill>
                            <a:srgbClr val="FF0000"/>
                          </a:solidFill>
                        </a:rPr>
                        <a:t>Where does our data indicate we should focus?</a:t>
                      </a:r>
                    </a:p>
                    <a:p>
                      <a:endParaRPr lang="en-US" sz="2400" dirty="0" smtClean="0">
                        <a:solidFill>
                          <a:srgbClr val="FF0000"/>
                        </a:solidFill>
                      </a:endParaRPr>
                    </a:p>
                    <a:p>
                      <a:pPr marL="342900" indent="-342900">
                        <a:buFont typeface="Arial"/>
                        <a:buChar char="•"/>
                      </a:pPr>
                      <a:r>
                        <a:rPr lang="en-US" sz="2400" dirty="0" smtClean="0">
                          <a:solidFill>
                            <a:srgbClr val="FF0000"/>
                          </a:solidFill>
                        </a:rPr>
                        <a:t>What were the results of a data-driven needs analysis?</a:t>
                      </a:r>
                    </a:p>
                    <a:p>
                      <a:endParaRPr lang="en-US" sz="2400" dirty="0" smtClean="0">
                        <a:solidFill>
                          <a:srgbClr val="FF0000"/>
                        </a:solidFill>
                      </a:endParaRPr>
                    </a:p>
                    <a:p>
                      <a:pPr marL="285750" indent="-285750">
                        <a:buFont typeface="Arial"/>
                        <a:buChar char="•"/>
                      </a:pPr>
                      <a:r>
                        <a:rPr lang="en-US" sz="2400" dirty="0" smtClean="0">
                          <a:solidFill>
                            <a:srgbClr val="FF0000"/>
                          </a:solidFill>
                        </a:rPr>
                        <a:t>What data sources were used to identify this focus?</a:t>
                      </a:r>
                    </a:p>
                    <a:p>
                      <a:endParaRPr lang="en-US" sz="2400" dirty="0"/>
                    </a:p>
                  </a:txBody>
                  <a:tcPr>
                    <a:solidFill>
                      <a:srgbClr val="FFFFFF">
                        <a:alpha val="20000"/>
                      </a:srgbClr>
                    </a:solidFill>
                  </a:tcPr>
                </a:tc>
              </a:tr>
            </a:tbl>
          </a:graphicData>
        </a:graphic>
      </p:graphicFrame>
    </p:spTree>
    <p:extLst>
      <p:ext uri="{BB962C8B-B14F-4D97-AF65-F5344CB8AC3E}">
        <p14:creationId xmlns:p14="http://schemas.microsoft.com/office/powerpoint/2010/main" val="12211803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47105" name="Title 3"/>
          <p:cNvSpPr>
            <a:spLocks noGrp="1"/>
          </p:cNvSpPr>
          <p:nvPr>
            <p:ph type="title"/>
          </p:nvPr>
        </p:nvSpPr>
        <p:spPr>
          <a:xfrm>
            <a:off x="4014060" y="137736"/>
            <a:ext cx="5206139" cy="639762"/>
          </a:xfrm>
        </p:spPr>
        <p:txBody>
          <a:bodyPr>
            <a:normAutofit fontScale="90000"/>
          </a:bodyPr>
          <a:lstStyle/>
          <a:p>
            <a:r>
              <a:rPr lang="en-US" sz="3600" dirty="0" smtClean="0">
                <a:latin typeface="Calibri" charset="0"/>
              </a:rPr>
              <a:t>Prioritizing Learning Content</a:t>
            </a:r>
            <a:endParaRPr lang="en-US" sz="3600" dirty="0">
              <a:latin typeface="Calibri" charset="0"/>
            </a:endParaRPr>
          </a:p>
        </p:txBody>
      </p:sp>
      <p:graphicFrame>
        <p:nvGraphicFramePr>
          <p:cNvPr id="3" name="Table 2"/>
          <p:cNvGraphicFramePr>
            <a:graphicFrameLocks noGrp="1"/>
          </p:cNvGraphicFramePr>
          <p:nvPr>
            <p:extLst>
              <p:ext uri="{D42A27DB-BD31-4B8C-83A1-F6EECF244321}">
                <p14:modId xmlns:p14="http://schemas.microsoft.com/office/powerpoint/2010/main" val="969390695"/>
              </p:ext>
            </p:extLst>
          </p:nvPr>
        </p:nvGraphicFramePr>
        <p:xfrm>
          <a:off x="304800" y="1143000"/>
          <a:ext cx="8534400" cy="5010979"/>
        </p:xfrm>
        <a:graphic>
          <a:graphicData uri="http://schemas.openxmlformats.org/drawingml/2006/table">
            <a:tbl>
              <a:tblPr firstRow="1" bandRow="1">
                <a:tableStyleId>{616DA210-FB5B-4158-B5E0-FEB733F419BA}</a:tableStyleId>
              </a:tblPr>
              <a:tblGrid>
                <a:gridCol w="1676400"/>
                <a:gridCol w="6858000"/>
              </a:tblGrid>
              <a:tr h="1627699">
                <a:tc rowSpan="2">
                  <a:txBody>
                    <a:bodyPr/>
                    <a:lstStyle/>
                    <a:p>
                      <a:r>
                        <a:rPr lang="en-US" sz="2400" dirty="0" smtClean="0"/>
                        <a:t>Prioritize Learning Content:</a:t>
                      </a:r>
                    </a:p>
                    <a:p>
                      <a:r>
                        <a:rPr lang="en-US" sz="2400" b="0" i="1" dirty="0" smtClean="0"/>
                        <a:t>Identify</a:t>
                      </a:r>
                      <a:r>
                        <a:rPr lang="en-US" sz="2400" b="0" i="1" baseline="0" dirty="0" smtClean="0"/>
                        <a:t> standards and content.</a:t>
                      </a:r>
                      <a:endParaRPr lang="en-US" sz="2400" b="0" i="1" dirty="0"/>
                    </a:p>
                  </a:txBody>
                  <a:tcPr/>
                </a:tc>
                <a:tc>
                  <a:txBody>
                    <a:bodyPr/>
                    <a:lstStyle/>
                    <a:p>
                      <a:r>
                        <a:rPr lang="en-US" sz="2400" b="1" i="1" kern="1200" dirty="0" smtClean="0">
                          <a:solidFill>
                            <a:schemeClr val="tx1"/>
                          </a:solidFill>
                          <a:effectLst/>
                          <a:latin typeface="+mn-lt"/>
                          <a:ea typeface="+mn-ea"/>
                          <a:cs typeface="+mn-cs"/>
                        </a:rPr>
                        <a:t>What is the most important learning that needs to occur during the instructional period? Specify which standard(s) the SLO addresses and Identify the specific data source or trend data used.  (1a)</a:t>
                      </a:r>
                      <a:r>
                        <a:rPr lang="en-US" sz="2400" dirty="0" smtClean="0">
                          <a:effectLst/>
                        </a:rPr>
                        <a:t> </a:t>
                      </a:r>
                      <a:endParaRPr lang="en-US" sz="2400" dirty="0"/>
                    </a:p>
                  </a:txBody>
                  <a:tcPr/>
                </a:tc>
              </a:tr>
              <a:tr h="2392389">
                <a:tc vMerge="1">
                  <a:txBody>
                    <a:bodyPr/>
                    <a:lstStyle/>
                    <a:p>
                      <a:endParaRPr lang="en-US"/>
                    </a:p>
                  </a:txBody>
                  <a:tcPr/>
                </a:tc>
                <a:tc>
                  <a:txBody>
                    <a:bodyPr/>
                    <a:lstStyle/>
                    <a:p>
                      <a:pPr marL="342900" indent="-342900">
                        <a:buFont typeface="Arial"/>
                        <a:buChar char="•"/>
                      </a:pPr>
                      <a:r>
                        <a:rPr lang="en-US" sz="2400" dirty="0" smtClean="0">
                          <a:solidFill>
                            <a:srgbClr val="FF0000"/>
                          </a:solidFill>
                        </a:rPr>
                        <a:t>What knowledge, content, or skills are most important to this course or class?</a:t>
                      </a:r>
                    </a:p>
                    <a:p>
                      <a:endParaRPr lang="en-US" sz="2400" dirty="0" smtClean="0">
                        <a:solidFill>
                          <a:srgbClr val="FF0000"/>
                        </a:solidFill>
                      </a:endParaRPr>
                    </a:p>
                    <a:p>
                      <a:pPr marL="342900" indent="-342900">
                        <a:buFont typeface="Arial"/>
                        <a:buChar char="•"/>
                      </a:pPr>
                      <a:r>
                        <a:rPr lang="en-US" sz="2400" dirty="0" smtClean="0">
                          <a:solidFill>
                            <a:srgbClr val="FF0000"/>
                          </a:solidFill>
                        </a:rPr>
                        <a:t>What are the non-negotiable skills that a student must have in order to move to the next grade or sequential course?</a:t>
                      </a:r>
                    </a:p>
                    <a:p>
                      <a:pPr marL="0" indent="0">
                        <a:buFont typeface="Arial"/>
                        <a:buNone/>
                      </a:pPr>
                      <a:endParaRPr lang="en-US" sz="2400" dirty="0" smtClean="0">
                        <a:solidFill>
                          <a:srgbClr val="FF0000"/>
                        </a:solidFill>
                      </a:endParaRPr>
                    </a:p>
                    <a:p>
                      <a:pPr marL="342900" indent="-342900">
                        <a:buFont typeface="Arial"/>
                        <a:buChar char="•"/>
                      </a:pPr>
                      <a:r>
                        <a:rPr lang="en-US" sz="2400" dirty="0" smtClean="0">
                          <a:solidFill>
                            <a:srgbClr val="FF0000"/>
                          </a:solidFill>
                        </a:rPr>
                        <a:t>How does your selected priority content fit into the scope and sequence of your course?</a:t>
                      </a:r>
                    </a:p>
                  </a:txBody>
                  <a:tcPr>
                    <a:solidFill>
                      <a:srgbClr val="FFFFFF">
                        <a:alpha val="20000"/>
                      </a:srgbClr>
                    </a:solidFill>
                  </a:tcPr>
                </a:tc>
              </a:tr>
            </a:tbl>
          </a:graphicData>
        </a:graphic>
      </p:graphicFrame>
    </p:spTree>
    <p:extLst>
      <p:ext uri="{BB962C8B-B14F-4D97-AF65-F5344CB8AC3E}">
        <p14:creationId xmlns:p14="http://schemas.microsoft.com/office/powerpoint/2010/main" val="39884696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Learning Objective</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A </a:t>
            </a:r>
            <a:r>
              <a:rPr lang="en-US" u="sng" dirty="0" smtClean="0"/>
              <a:t>Student Learning Objective</a:t>
            </a:r>
            <a:r>
              <a:rPr lang="en-US" dirty="0" smtClean="0"/>
              <a:t> is a teacher-driven goal or set of goals that establishes expectations for student academic growth over a period of time.</a:t>
            </a:r>
          </a:p>
          <a:p>
            <a:pPr marL="0" indent="0">
              <a:buNone/>
            </a:pPr>
            <a:endParaRPr lang="en-US" dirty="0"/>
          </a:p>
          <a:p>
            <a:pPr marL="0" indent="0">
              <a:buNone/>
            </a:pPr>
            <a:r>
              <a:rPr lang="en-US" dirty="0" smtClean="0"/>
              <a:t>The specific, rigorous, realistic, and measurable goal(s) must be established with baseline data and represent the most important learning that needs to occur during the instructional period. </a:t>
            </a:r>
          </a:p>
          <a:p>
            <a:pPr marL="0" indent="0">
              <a:buNone/>
            </a:pPr>
            <a:endParaRPr lang="en-US" dirty="0"/>
          </a:p>
          <a:p>
            <a:pPr marL="0" indent="0">
              <a:buNone/>
            </a:pPr>
            <a:r>
              <a:rPr lang="en-US" dirty="0" smtClean="0"/>
              <a:t>SLOs are aligned to applicable </a:t>
            </a:r>
            <a:r>
              <a:rPr lang="en-US" dirty="0" smtClean="0"/>
              <a:t>State Content or </a:t>
            </a:r>
            <a:r>
              <a:rPr lang="en-US" dirty="0" smtClean="0"/>
              <a:t>national standards. </a:t>
            </a:r>
            <a:endParaRPr lang="en-US" dirty="0"/>
          </a:p>
        </p:txBody>
      </p:sp>
    </p:spTree>
    <p:extLst>
      <p:ext uri="{BB962C8B-B14F-4D97-AF65-F5344CB8AC3E}">
        <p14:creationId xmlns:p14="http://schemas.microsoft.com/office/powerpoint/2010/main" val="29892905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Prioritizing Learning Content </a:t>
            </a:r>
            <a:r>
              <a:rPr lang="en-US" dirty="0"/>
              <a:t/>
            </a:r>
            <a:br>
              <a:rPr lang="en-US" dirty="0"/>
            </a:br>
            <a:endParaRPr lang="en-US" dirty="0"/>
          </a:p>
        </p:txBody>
      </p:sp>
      <p:graphicFrame>
        <p:nvGraphicFramePr>
          <p:cNvPr id="5" name="Content Placeholder 6"/>
          <p:cNvGraphicFramePr>
            <a:graphicFrameLocks/>
          </p:cNvGraphicFramePr>
          <p:nvPr>
            <p:extLst>
              <p:ext uri="{D42A27DB-BD31-4B8C-83A1-F6EECF244321}">
                <p14:modId xmlns:p14="http://schemas.microsoft.com/office/powerpoint/2010/main" val="1205209246"/>
              </p:ext>
            </p:extLst>
          </p:nvPr>
        </p:nvGraphicFramePr>
        <p:xfrm>
          <a:off x="125369" y="1143000"/>
          <a:ext cx="8893262" cy="5458004"/>
        </p:xfrm>
        <a:graphic>
          <a:graphicData uri="http://schemas.openxmlformats.org/drawingml/2006/table">
            <a:tbl>
              <a:tblPr firstRow="1" bandRow="1">
                <a:tableStyleId>{5C22544A-7EE6-4342-B048-85BDC9FD1C3A}</a:tableStyleId>
              </a:tblPr>
              <a:tblGrid>
                <a:gridCol w="1246231"/>
                <a:gridCol w="1609646"/>
                <a:gridCol w="1590753"/>
                <a:gridCol w="1468970"/>
                <a:gridCol w="1198031"/>
                <a:gridCol w="1779631"/>
              </a:tblGrid>
              <a:tr h="550741">
                <a:tc gridSpan="2">
                  <a:txBody>
                    <a:bodyPr/>
                    <a:lstStyle/>
                    <a:p>
                      <a:pPr algn="ctr"/>
                      <a:r>
                        <a:rPr lang="en-US" sz="2000" dirty="0" smtClean="0"/>
                        <a:t>Comprehensive</a:t>
                      </a:r>
                      <a:r>
                        <a:rPr lang="en-US" sz="2000" baseline="0" dirty="0" smtClean="0"/>
                        <a:t> Scope</a:t>
                      </a:r>
                      <a:endParaRPr lang="en-US" sz="2000" dirty="0"/>
                    </a:p>
                  </a:txBody>
                  <a:tcPr/>
                </a:tc>
                <a:tc hMerge="1">
                  <a:txBody>
                    <a:bodyPr/>
                    <a:lstStyle/>
                    <a:p>
                      <a:endParaRPr lang="en-US" dirty="0"/>
                    </a:p>
                  </a:txBody>
                  <a:tcPr/>
                </a:tc>
                <a:tc gridSpan="2">
                  <a:txBody>
                    <a:bodyPr/>
                    <a:lstStyle/>
                    <a:p>
                      <a:pPr algn="ctr"/>
                      <a:r>
                        <a:rPr lang="en-US" sz="2000" dirty="0" smtClean="0"/>
                        <a:t>Essential Skills and Content</a:t>
                      </a:r>
                      <a:r>
                        <a:rPr lang="en-US" sz="2000" baseline="0" dirty="0" smtClean="0"/>
                        <a:t> </a:t>
                      </a:r>
                    </a:p>
                  </a:txBody>
                  <a:tcPr/>
                </a:tc>
                <a:tc hMerge="1">
                  <a:txBody>
                    <a:bodyPr/>
                    <a:lstStyle/>
                    <a:p>
                      <a:endParaRPr lang="en-US" dirty="0"/>
                    </a:p>
                  </a:txBody>
                  <a:tcPr/>
                </a:tc>
                <a:tc gridSpan="2">
                  <a:txBody>
                    <a:bodyPr/>
                    <a:lstStyle/>
                    <a:p>
                      <a:pPr algn="ctr"/>
                      <a:r>
                        <a:rPr lang="en-US" sz="2000" dirty="0" smtClean="0"/>
                        <a:t>Focused Scope </a:t>
                      </a:r>
                    </a:p>
                  </a:txBody>
                  <a:tcPr/>
                </a:tc>
                <a:tc hMerge="1">
                  <a:txBody>
                    <a:bodyPr/>
                    <a:lstStyle/>
                    <a:p>
                      <a:endParaRPr lang="en-US" dirty="0"/>
                    </a:p>
                  </a:txBody>
                  <a:tcPr/>
                </a:tc>
              </a:tr>
              <a:tr h="136827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(e.g., all Grade 2 Common Core State Standards for English Language Arts [ELA])</a:t>
                      </a:r>
                      <a:endParaRPr lang="en-US" sz="2000" dirty="0" smtClean="0"/>
                    </a:p>
                  </a:txBody>
                  <a:tcPr>
                    <a:solidFill>
                      <a:schemeClr val="accent1">
                        <a:lumMod val="40000"/>
                        <a:lumOff val="60000"/>
                      </a:schemeClr>
                    </a:solidFill>
                  </a:tcPr>
                </a:tc>
                <a:tc hMerge="1">
                  <a:txBody>
                    <a:bodyPr/>
                    <a:lstStyle/>
                    <a:p>
                      <a:endParaRPr lang="en-US"/>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a:t>
                      </a:r>
                      <a:r>
                        <a:rPr lang="en-US" sz="2000" baseline="0" dirty="0" smtClean="0"/>
                        <a:t>e.g., all Grade 2 Common Core State Standards for informational text in ELA)</a:t>
                      </a:r>
                      <a:endParaRPr lang="en-US" sz="2000" dirty="0" smtClean="0"/>
                    </a:p>
                    <a:p>
                      <a:endParaRPr lang="en-US" sz="2000" dirty="0"/>
                    </a:p>
                  </a:txBody>
                  <a:tcPr>
                    <a:solidFill>
                      <a:schemeClr val="accent1">
                        <a:lumMod val="40000"/>
                        <a:lumOff val="60000"/>
                      </a:schemeClr>
                    </a:solidFill>
                  </a:tcPr>
                </a:tc>
                <a:tc hMerge="1">
                  <a:txBody>
                    <a:bodyPr/>
                    <a:lstStyle/>
                    <a:p>
                      <a:endParaRPr lang="en-US"/>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(e.g.,</a:t>
                      </a:r>
                      <a:r>
                        <a:rPr lang="en-US" sz="2000" baseline="0" dirty="0" smtClean="0"/>
                        <a:t> Grade 2 Common Core State Standards for evaluating arguments and claims in text)</a:t>
                      </a:r>
                      <a:endParaRPr lang="en-US" sz="2000" dirty="0" smtClean="0"/>
                    </a:p>
                  </a:txBody>
                  <a:tcPr>
                    <a:solidFill>
                      <a:schemeClr val="accent1">
                        <a:lumMod val="40000"/>
                        <a:lumOff val="60000"/>
                      </a:schemeClr>
                    </a:solidFill>
                  </a:tcPr>
                </a:tc>
                <a:tc hMerge="1">
                  <a:txBody>
                    <a:bodyPr/>
                    <a:lstStyle/>
                    <a:p>
                      <a:endParaRPr lang="en-US"/>
                    </a:p>
                  </a:txBody>
                  <a:tcPr/>
                </a:tc>
              </a:tr>
              <a:tr h="430029">
                <a:tc>
                  <a:txBody>
                    <a:bodyPr/>
                    <a:lstStyle/>
                    <a:p>
                      <a:r>
                        <a:rPr lang="en-US" sz="2000" b="1" dirty="0" smtClean="0"/>
                        <a:t>Strengths</a:t>
                      </a:r>
                      <a:endParaRPr lang="en-US" sz="2000" b="1" dirty="0"/>
                    </a:p>
                  </a:txBody>
                  <a:tcPr/>
                </a:tc>
                <a:tc>
                  <a:txBody>
                    <a:bodyPr/>
                    <a:lstStyle/>
                    <a:p>
                      <a:r>
                        <a:rPr lang="en-US" sz="2000" b="1" dirty="0" smtClean="0"/>
                        <a:t>Drawbacks</a:t>
                      </a:r>
                      <a:endParaRPr lang="en-US" sz="2000" b="1" dirty="0"/>
                    </a:p>
                  </a:txBody>
                  <a:tcPr/>
                </a:tc>
                <a:tc>
                  <a:txBody>
                    <a:bodyPr/>
                    <a:lstStyle/>
                    <a:p>
                      <a:r>
                        <a:rPr lang="en-US" sz="2000" b="1" dirty="0" smtClean="0"/>
                        <a:t>Strengths</a:t>
                      </a:r>
                      <a:endParaRPr lang="en-US" sz="2000" b="1" dirty="0"/>
                    </a:p>
                  </a:txBody>
                  <a:tcPr/>
                </a:tc>
                <a:tc>
                  <a:txBody>
                    <a:bodyPr/>
                    <a:lstStyle/>
                    <a:p>
                      <a:r>
                        <a:rPr lang="en-US" sz="2000" b="1" dirty="0" smtClean="0"/>
                        <a:t>Drawbacks</a:t>
                      </a:r>
                      <a:endParaRPr lang="en-US" sz="2000" b="1" dirty="0"/>
                    </a:p>
                  </a:txBody>
                  <a:tcPr/>
                </a:tc>
                <a:tc>
                  <a:txBody>
                    <a:bodyPr/>
                    <a:lstStyle/>
                    <a:p>
                      <a:r>
                        <a:rPr lang="en-US" sz="2000" b="1" dirty="0" smtClean="0"/>
                        <a:t>Strengths</a:t>
                      </a:r>
                      <a:endParaRPr lang="en-US" sz="2000" b="1" dirty="0"/>
                    </a:p>
                  </a:txBody>
                  <a:tcPr/>
                </a:tc>
                <a:tc>
                  <a:txBody>
                    <a:bodyPr/>
                    <a:lstStyle/>
                    <a:p>
                      <a:r>
                        <a:rPr lang="en-US" sz="2000" b="1" dirty="0" smtClean="0"/>
                        <a:t>Drawbacks</a:t>
                      </a:r>
                      <a:endParaRPr lang="en-US" sz="2000" b="1" dirty="0"/>
                    </a:p>
                  </a:txBody>
                  <a:tcPr/>
                </a:tc>
              </a:tr>
              <a:tr h="2306519">
                <a:tc>
                  <a:txBody>
                    <a:bodyPr/>
                    <a:lstStyle/>
                    <a:p>
                      <a:pPr marL="137160" indent="-137160">
                        <a:buFont typeface="Arial" panose="020B0604020202020204" pitchFamily="34" charset="0"/>
                        <a:buChar char="•"/>
                      </a:pPr>
                      <a:r>
                        <a:rPr lang="en-US" sz="1800" dirty="0" smtClean="0"/>
                        <a:t>Covers</a:t>
                      </a:r>
                      <a:r>
                        <a:rPr lang="en-US" sz="1800" baseline="0" dirty="0" smtClean="0"/>
                        <a:t> all learning</a:t>
                      </a:r>
                    </a:p>
                    <a:p>
                      <a:pPr marL="137160" indent="-137160">
                        <a:buFont typeface="Arial" panose="020B0604020202020204" pitchFamily="34" charset="0"/>
                        <a:buChar char="•"/>
                      </a:pPr>
                      <a:r>
                        <a:rPr lang="en-US" sz="1800" baseline="0" dirty="0" smtClean="0"/>
                        <a:t>May work well for courses that already have finals or similar exams</a:t>
                      </a:r>
                    </a:p>
                  </a:txBody>
                  <a:tcPr/>
                </a:tc>
                <a:tc>
                  <a:txBody>
                    <a:bodyPr/>
                    <a:lstStyle/>
                    <a:p>
                      <a:pPr marL="137160" indent="-137160">
                        <a:buFont typeface="Arial" panose="020B0604020202020204" pitchFamily="34" charset="0"/>
                        <a:buChar char="•"/>
                      </a:pPr>
                      <a:r>
                        <a:rPr lang="en-US" sz="1800" dirty="0" smtClean="0"/>
                        <a:t>Can</a:t>
                      </a:r>
                      <a:r>
                        <a:rPr lang="en-US" sz="1800" baseline="0" dirty="0" smtClean="0"/>
                        <a:t> be difficult or cumbersome to assess well</a:t>
                      </a:r>
                      <a:endParaRPr lang="en-US" sz="1800" dirty="0"/>
                    </a:p>
                  </a:txBody>
                  <a:tcPr/>
                </a:tc>
                <a:tc>
                  <a:txBody>
                    <a:bodyPr/>
                    <a:lstStyle/>
                    <a:p>
                      <a:pPr marL="137160" indent="-137160">
                        <a:buFont typeface="Arial" panose="020B0604020202020204" pitchFamily="34" charset="0"/>
                        <a:buChar char="•"/>
                      </a:pPr>
                      <a:r>
                        <a:rPr lang="en-US" sz="1800" dirty="0" smtClean="0"/>
                        <a:t>Focuses on most important learning</a:t>
                      </a:r>
                      <a:endParaRPr lang="en-US" sz="1800" dirty="0"/>
                    </a:p>
                  </a:txBody>
                  <a:tcPr/>
                </a:tc>
                <a:tc>
                  <a:txBody>
                    <a:bodyPr/>
                    <a:lstStyle/>
                    <a:p>
                      <a:pPr marL="137160" indent="-137160">
                        <a:buFont typeface="Arial" panose="020B0604020202020204" pitchFamily="34" charset="0"/>
                        <a:buChar char="•"/>
                      </a:pPr>
                      <a:r>
                        <a:rPr lang="en-US" sz="1800" dirty="0" smtClean="0"/>
                        <a:t>Can still</a:t>
                      </a:r>
                      <a:r>
                        <a:rPr lang="en-US" sz="1800" baseline="0" dirty="0" smtClean="0"/>
                        <a:t> be difficult to assess well</a:t>
                      </a:r>
                    </a:p>
                    <a:p>
                      <a:pPr marL="137160" indent="-137160">
                        <a:buFont typeface="Arial" panose="020B0604020202020204" pitchFamily="34" charset="0"/>
                        <a:buChar char="•"/>
                      </a:pPr>
                      <a:r>
                        <a:rPr lang="en-US" sz="1800" baseline="0" dirty="0" smtClean="0"/>
                        <a:t>Involves judgment to determine what is most important</a:t>
                      </a:r>
                      <a:endParaRPr lang="en-US" sz="1800" dirty="0"/>
                    </a:p>
                  </a:txBody>
                  <a:tcPr/>
                </a:tc>
                <a:tc>
                  <a:txBody>
                    <a:bodyPr/>
                    <a:lstStyle/>
                    <a:p>
                      <a:pPr marL="137160" indent="-137160">
                        <a:buFont typeface="Arial" panose="020B0604020202020204" pitchFamily="34" charset="0"/>
                        <a:buChar char="•"/>
                      </a:pPr>
                      <a:r>
                        <a:rPr lang="en-US" sz="1800" dirty="0" smtClean="0"/>
                        <a:t>Can</a:t>
                      </a:r>
                      <a:r>
                        <a:rPr lang="en-US" sz="1800" baseline="0" dirty="0" smtClean="0"/>
                        <a:t> focus on area of need</a:t>
                      </a:r>
                    </a:p>
                    <a:p>
                      <a:pPr marL="137160" indent="-137160">
                        <a:buFont typeface="Arial" panose="020B0604020202020204" pitchFamily="34" charset="0"/>
                        <a:buChar char="•"/>
                      </a:pPr>
                      <a:r>
                        <a:rPr lang="en-US" sz="1800" baseline="0" dirty="0" smtClean="0"/>
                        <a:t>Easiest of the three to assess</a:t>
                      </a:r>
                      <a:endParaRPr lang="en-US" sz="1800" dirty="0"/>
                    </a:p>
                  </a:txBody>
                  <a:tcPr/>
                </a:tc>
                <a:tc>
                  <a:txBody>
                    <a:bodyPr/>
                    <a:lstStyle/>
                    <a:p>
                      <a:pPr marL="137160" indent="-137160">
                        <a:buFont typeface="Arial" panose="020B0604020202020204" pitchFamily="34" charset="0"/>
                        <a:buChar char="•"/>
                      </a:pPr>
                      <a:r>
                        <a:rPr lang="en-US" sz="1800" dirty="0" smtClean="0"/>
                        <a:t>Not representative of the learning that occurred</a:t>
                      </a:r>
                      <a:r>
                        <a:rPr lang="en-US" sz="1800" baseline="0" dirty="0" smtClean="0"/>
                        <a:t> during the course</a:t>
                      </a:r>
                      <a:endParaRPr lang="en-US" sz="1800" dirty="0"/>
                    </a:p>
                  </a:txBody>
                  <a:tcPr/>
                </a:tc>
              </a:tr>
            </a:tbl>
          </a:graphicData>
        </a:graphic>
      </p:graphicFrame>
    </p:spTree>
    <p:extLst>
      <p:ext uri="{BB962C8B-B14F-4D97-AF65-F5344CB8AC3E}">
        <p14:creationId xmlns:p14="http://schemas.microsoft.com/office/powerpoint/2010/main" val="42389321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3972629" cy="3852006"/>
          </a:xfrm>
        </p:spPr>
        <p:txBody>
          <a:bodyPr/>
          <a:lstStyle/>
          <a:p>
            <a:pPr marL="0" indent="0">
              <a:buNone/>
            </a:pPr>
            <a:r>
              <a:rPr lang="en-US" sz="2800" dirty="0" smtClean="0"/>
              <a:t>Examples:</a:t>
            </a:r>
          </a:p>
          <a:p>
            <a:r>
              <a:rPr lang="en-US" sz="2800" dirty="0" smtClean="0"/>
              <a:t>A social studies teacher writes an SLO that includes the students from his U.S. History classes (class periods 1, 3, 5, and 6) .</a:t>
            </a:r>
          </a:p>
        </p:txBody>
      </p:sp>
      <p:graphicFrame>
        <p:nvGraphicFramePr>
          <p:cNvPr id="7" name="Content Placeholder 6"/>
          <p:cNvGraphicFramePr>
            <a:graphicFrameLocks noGrp="1"/>
          </p:cNvGraphicFramePr>
          <p:nvPr>
            <p:ph idx="10"/>
            <p:extLst>
              <p:ext uri="{D42A27DB-BD31-4B8C-83A1-F6EECF244321}">
                <p14:modId xmlns:p14="http://schemas.microsoft.com/office/powerpoint/2010/main" val="2020802243"/>
              </p:ext>
            </p:extLst>
          </p:nvPr>
        </p:nvGraphicFramePr>
        <p:xfrm>
          <a:off x="4343400" y="1371600"/>
          <a:ext cx="4690404" cy="4937760"/>
        </p:xfrm>
        <a:graphic>
          <a:graphicData uri="http://schemas.openxmlformats.org/drawingml/2006/table">
            <a:tbl>
              <a:tblPr firstRow="1" bandRow="1">
                <a:tableStyleId>{5C22544A-7EE6-4342-B048-85BDC9FD1C3A}</a:tableStyleId>
              </a:tblPr>
              <a:tblGrid>
                <a:gridCol w="2345202"/>
                <a:gridCol w="2345202"/>
              </a:tblGrid>
              <a:tr h="452509">
                <a:tc>
                  <a:txBody>
                    <a:bodyPr/>
                    <a:lstStyle/>
                    <a:p>
                      <a:r>
                        <a:rPr lang="en-US" sz="2400" dirty="0" smtClean="0"/>
                        <a:t>Strengths</a:t>
                      </a:r>
                      <a:endParaRPr lang="en-US" sz="2400" dirty="0"/>
                    </a:p>
                  </a:txBody>
                  <a:tcPr marL="91807" marR="91807"/>
                </a:tc>
                <a:tc>
                  <a:txBody>
                    <a:bodyPr/>
                    <a:lstStyle/>
                    <a:p>
                      <a:r>
                        <a:rPr lang="en-US" sz="2400" dirty="0" smtClean="0"/>
                        <a:t>Drawbacks</a:t>
                      </a:r>
                      <a:endParaRPr lang="en-US" sz="2400" dirty="0"/>
                    </a:p>
                  </a:txBody>
                  <a:tcPr marL="91807" marR="91807"/>
                </a:tc>
              </a:tr>
              <a:tr h="4072184">
                <a:tc>
                  <a:txBody>
                    <a:bodyPr/>
                    <a:lstStyle/>
                    <a:p>
                      <a:pPr marL="285750" indent="-285750">
                        <a:buFont typeface="Arial" panose="020B0604020202020204" pitchFamily="34" charset="0"/>
                        <a:buChar char="•"/>
                      </a:pPr>
                      <a:r>
                        <a:rPr lang="en-US" sz="2400" dirty="0" smtClean="0">
                          <a:solidFill>
                            <a:schemeClr val="tx1"/>
                          </a:solidFill>
                        </a:rPr>
                        <a:t>Accounts more accurately</a:t>
                      </a:r>
                      <a:r>
                        <a:rPr lang="en-US" sz="2400" baseline="0" dirty="0" smtClean="0">
                          <a:solidFill>
                            <a:schemeClr val="tx1"/>
                          </a:solidFill>
                        </a:rPr>
                        <a:t> </a:t>
                      </a:r>
                      <a:r>
                        <a:rPr lang="en-US" sz="2400" dirty="0" smtClean="0">
                          <a:solidFill>
                            <a:schemeClr val="tx1"/>
                          </a:solidFill>
                        </a:rPr>
                        <a:t>for the students</a:t>
                      </a:r>
                      <a:r>
                        <a:rPr lang="en-US" sz="2400" baseline="0" dirty="0" smtClean="0">
                          <a:solidFill>
                            <a:schemeClr val="tx1"/>
                          </a:solidFill>
                        </a:rPr>
                        <a:t> taught by the teacher</a:t>
                      </a:r>
                    </a:p>
                    <a:p>
                      <a:pPr marL="285750" indent="-285750">
                        <a:buFont typeface="Arial" panose="020B0604020202020204" pitchFamily="34" charset="0"/>
                        <a:buChar char="•"/>
                      </a:pPr>
                      <a:r>
                        <a:rPr lang="en-US" sz="2400" i="0" baseline="0" dirty="0" smtClean="0">
                          <a:solidFill>
                            <a:schemeClr val="tx1"/>
                          </a:solidFill>
                        </a:rPr>
                        <a:t>Reduces measurement error because number of students included in the SLO is high</a:t>
                      </a:r>
                    </a:p>
                  </a:txBody>
                  <a:tcPr marL="91807" marR="91807"/>
                </a:tc>
                <a:tc>
                  <a:txBody>
                    <a:bodyPr/>
                    <a:lstStyle/>
                    <a:p>
                      <a:pPr marL="285750" indent="-285750">
                        <a:buFont typeface="Arial" panose="020B0604020202020204" pitchFamily="34" charset="0"/>
                        <a:buChar char="•"/>
                      </a:pPr>
                      <a:r>
                        <a:rPr lang="en-US" sz="2400" dirty="0" smtClean="0">
                          <a:solidFill>
                            <a:schemeClr val="tx1"/>
                          </a:solidFill>
                        </a:rPr>
                        <a:t>Can be difficult for educators without a course</a:t>
                      </a:r>
                      <a:r>
                        <a:rPr lang="en-US" sz="2400" baseline="0" dirty="0" smtClean="0">
                          <a:solidFill>
                            <a:schemeClr val="tx1"/>
                          </a:solidFill>
                        </a:rPr>
                        <a:t> </a:t>
                      </a:r>
                      <a:r>
                        <a:rPr lang="en-US" sz="2400" dirty="0" smtClean="0">
                          <a:solidFill>
                            <a:schemeClr val="tx1"/>
                          </a:solidFill>
                        </a:rPr>
                        <a:t>(e.g., special educators,</a:t>
                      </a:r>
                      <a:r>
                        <a:rPr lang="en-US" sz="2400" baseline="0" dirty="0" smtClean="0">
                          <a:solidFill>
                            <a:schemeClr val="tx1"/>
                          </a:solidFill>
                        </a:rPr>
                        <a:t> specialists)</a:t>
                      </a:r>
                    </a:p>
                    <a:p>
                      <a:pPr marL="285750" indent="-285750">
                        <a:buFont typeface="Arial" panose="020B0604020202020204" pitchFamily="34" charset="0"/>
                        <a:buChar char="•"/>
                      </a:pPr>
                      <a:r>
                        <a:rPr lang="en-US" sz="2400" baseline="0" dirty="0" smtClean="0">
                          <a:solidFill>
                            <a:schemeClr val="tx1"/>
                          </a:solidFill>
                        </a:rPr>
                        <a:t>May increase the amount of data analysis teachers need to conduct</a:t>
                      </a:r>
                    </a:p>
                  </a:txBody>
                  <a:tcPr marL="91807" marR="91807"/>
                </a:tc>
              </a:tr>
            </a:tbl>
          </a:graphicData>
        </a:graphic>
      </p:graphicFrame>
      <p:sp>
        <p:nvSpPr>
          <p:cNvPr id="3" name="Title 2"/>
          <p:cNvSpPr>
            <a:spLocks noGrp="1"/>
          </p:cNvSpPr>
          <p:nvPr>
            <p:ph type="title"/>
          </p:nvPr>
        </p:nvSpPr>
        <p:spPr/>
        <p:txBody>
          <a:bodyPr/>
          <a:lstStyle/>
          <a:p>
            <a:r>
              <a:rPr lang="en-US" dirty="0" smtClean="0"/>
              <a:t>Course-Level SLO</a:t>
            </a:r>
            <a:endParaRPr lang="en-US" dirty="0"/>
          </a:p>
        </p:txBody>
      </p:sp>
      <p:sp>
        <p:nvSpPr>
          <p:cNvPr id="4" name="Slide Number Placeholder 3"/>
          <p:cNvSpPr>
            <a:spLocks noGrp="1"/>
          </p:cNvSpPr>
          <p:nvPr>
            <p:ph type="sldNum" sz="quarter" idx="11"/>
          </p:nvPr>
        </p:nvSpPr>
        <p:spPr/>
        <p:txBody>
          <a:bodyPr/>
          <a:lstStyle/>
          <a:p>
            <a:fld id="{F3477EC8-074D-41C4-94AE-E9EA7CEEA348}" type="slidenum">
              <a:rPr lang="en-US" smtClean="0"/>
              <a:pPr/>
              <a:t>51</a:t>
            </a:fld>
            <a:endParaRPr lang="en-US" dirty="0"/>
          </a:p>
        </p:txBody>
      </p:sp>
    </p:spTree>
    <p:extLst>
      <p:ext uri="{BB962C8B-B14F-4D97-AF65-F5344CB8AC3E}">
        <p14:creationId xmlns:p14="http://schemas.microsoft.com/office/powerpoint/2010/main" val="26969694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524000"/>
            <a:ext cx="3429000" cy="3852006"/>
          </a:xfrm>
        </p:spPr>
        <p:txBody>
          <a:bodyPr>
            <a:normAutofit fontScale="92500"/>
          </a:bodyPr>
          <a:lstStyle/>
          <a:p>
            <a:pPr marL="0" indent="0">
              <a:buNone/>
            </a:pPr>
            <a:r>
              <a:rPr lang="en-US" sz="2400" dirty="0" smtClean="0"/>
              <a:t>Examples:</a:t>
            </a:r>
          </a:p>
          <a:p>
            <a:r>
              <a:rPr lang="en-US" sz="2400" dirty="0" smtClean="0"/>
              <a:t>A social studies teacher writes an SLO that includes the students from his period 3</a:t>
            </a:r>
            <a:br>
              <a:rPr lang="en-US" sz="2400" dirty="0" smtClean="0"/>
            </a:br>
            <a:r>
              <a:rPr lang="en-US" sz="2400" dirty="0" smtClean="0"/>
              <a:t> U.S. History class.</a:t>
            </a:r>
          </a:p>
          <a:p>
            <a:r>
              <a:rPr lang="en-US" sz="2400" dirty="0" smtClean="0"/>
              <a:t>A Grade 3 teacher includes all 24 of her students in a reading SLO.</a:t>
            </a:r>
            <a:endParaRPr lang="en-US" sz="2400" dirty="0"/>
          </a:p>
        </p:txBody>
      </p:sp>
      <p:graphicFrame>
        <p:nvGraphicFramePr>
          <p:cNvPr id="7" name="Content Placeholder 6"/>
          <p:cNvGraphicFramePr>
            <a:graphicFrameLocks noGrp="1"/>
          </p:cNvGraphicFramePr>
          <p:nvPr>
            <p:ph idx="10"/>
            <p:extLst>
              <p:ext uri="{D42A27DB-BD31-4B8C-83A1-F6EECF244321}">
                <p14:modId xmlns:p14="http://schemas.microsoft.com/office/powerpoint/2010/main" val="1789578777"/>
              </p:ext>
            </p:extLst>
          </p:nvPr>
        </p:nvGraphicFramePr>
        <p:xfrm>
          <a:off x="4114800" y="1295400"/>
          <a:ext cx="4919004" cy="5114924"/>
        </p:xfrm>
        <a:graphic>
          <a:graphicData uri="http://schemas.openxmlformats.org/drawingml/2006/table">
            <a:tbl>
              <a:tblPr firstRow="1" bandRow="1">
                <a:tableStyleId>{5C22544A-7EE6-4342-B048-85BDC9FD1C3A}</a:tableStyleId>
              </a:tblPr>
              <a:tblGrid>
                <a:gridCol w="1828800"/>
                <a:gridCol w="3090204"/>
              </a:tblGrid>
              <a:tr h="371475">
                <a:tc>
                  <a:txBody>
                    <a:bodyPr/>
                    <a:lstStyle/>
                    <a:p>
                      <a:r>
                        <a:rPr lang="en-US" sz="2400" dirty="0" smtClean="0"/>
                        <a:t>Strengths</a:t>
                      </a:r>
                      <a:endParaRPr lang="en-US" sz="2400" dirty="0"/>
                    </a:p>
                  </a:txBody>
                  <a:tcPr marL="84515" marR="84515"/>
                </a:tc>
                <a:tc>
                  <a:txBody>
                    <a:bodyPr/>
                    <a:lstStyle/>
                    <a:p>
                      <a:r>
                        <a:rPr lang="en-US" sz="2400" dirty="0" smtClean="0"/>
                        <a:t>Drawbacks</a:t>
                      </a:r>
                      <a:endParaRPr lang="en-US" sz="2400" dirty="0"/>
                    </a:p>
                  </a:txBody>
                  <a:tcPr marL="84515" marR="84515"/>
                </a:tc>
              </a:tr>
              <a:tr h="4657724">
                <a:tc>
                  <a:txBody>
                    <a:bodyPr/>
                    <a:lstStyle/>
                    <a:p>
                      <a:pPr marL="285750" indent="-285750">
                        <a:buFont typeface="Arial" panose="020B0604020202020204" pitchFamily="34" charset="0"/>
                        <a:buChar char="•"/>
                      </a:pPr>
                      <a:r>
                        <a:rPr lang="en-US" sz="2400" dirty="0" smtClean="0">
                          <a:solidFill>
                            <a:schemeClr val="tx1"/>
                          </a:solidFill>
                        </a:rPr>
                        <a:t>May reduce the amount</a:t>
                      </a:r>
                      <a:r>
                        <a:rPr lang="en-US" sz="2400" baseline="0" dirty="0" smtClean="0">
                          <a:solidFill>
                            <a:schemeClr val="tx1"/>
                          </a:solidFill>
                        </a:rPr>
                        <a:t> of data collection and analysis teachers need to conduct</a:t>
                      </a:r>
                    </a:p>
                  </a:txBody>
                  <a:tcPr marL="84515" marR="84515"/>
                </a:tc>
                <a:tc>
                  <a:txBody>
                    <a:bodyPr/>
                    <a:lstStyle/>
                    <a:p>
                      <a:pPr marL="285750" indent="-285750">
                        <a:buFont typeface="Arial" panose="020B0604020202020204" pitchFamily="34" charset="0"/>
                        <a:buChar char="•"/>
                      </a:pPr>
                      <a:r>
                        <a:rPr lang="en-US" sz="2400" dirty="0" smtClean="0">
                          <a:solidFill>
                            <a:schemeClr val="tx1"/>
                          </a:solidFill>
                        </a:rPr>
                        <a:t>Can be difficult for teachers without a formal course (e.g., special educators,</a:t>
                      </a:r>
                      <a:r>
                        <a:rPr lang="en-US" sz="2400" baseline="0" dirty="0" smtClean="0">
                          <a:solidFill>
                            <a:schemeClr val="tx1"/>
                          </a:solidFill>
                        </a:rPr>
                        <a:t> specialists)</a:t>
                      </a:r>
                    </a:p>
                    <a:p>
                      <a:pPr marL="285750" indent="-285750">
                        <a:buFont typeface="Arial" panose="020B0604020202020204" pitchFamily="34" charset="0"/>
                        <a:buChar char="•"/>
                      </a:pPr>
                      <a:r>
                        <a:rPr lang="en-US" sz="2400" baseline="0" dirty="0" smtClean="0">
                          <a:solidFill>
                            <a:schemeClr val="tx1"/>
                          </a:solidFill>
                        </a:rPr>
                        <a:t>Can place emphasis on one class over another </a:t>
                      </a:r>
                    </a:p>
                    <a:p>
                      <a:pPr marL="285750" indent="-285750">
                        <a:buFont typeface="Arial" panose="020B0604020202020204" pitchFamily="34" charset="0"/>
                        <a:buChar char="•"/>
                      </a:pPr>
                      <a:r>
                        <a:rPr lang="en-US" sz="2400" baseline="0" dirty="0" smtClean="0">
                          <a:solidFill>
                            <a:schemeClr val="tx1"/>
                          </a:solidFill>
                        </a:rPr>
                        <a:t>May not as accurately account for a teacher’s students</a:t>
                      </a:r>
                    </a:p>
                  </a:txBody>
                  <a:tcPr marL="84515" marR="84515"/>
                </a:tc>
              </a:tr>
            </a:tbl>
          </a:graphicData>
        </a:graphic>
      </p:graphicFrame>
      <p:sp>
        <p:nvSpPr>
          <p:cNvPr id="3" name="Title 2"/>
          <p:cNvSpPr>
            <a:spLocks noGrp="1"/>
          </p:cNvSpPr>
          <p:nvPr>
            <p:ph type="title"/>
          </p:nvPr>
        </p:nvSpPr>
        <p:spPr/>
        <p:txBody>
          <a:bodyPr/>
          <a:lstStyle/>
          <a:p>
            <a:r>
              <a:rPr lang="en-US" dirty="0" smtClean="0"/>
              <a:t>Class-Level SLO</a:t>
            </a:r>
            <a:endParaRPr lang="en-US" dirty="0"/>
          </a:p>
        </p:txBody>
      </p:sp>
    </p:spTree>
    <p:extLst>
      <p:ext uri="{BB962C8B-B14F-4D97-AF65-F5344CB8AC3E}">
        <p14:creationId xmlns:p14="http://schemas.microsoft.com/office/powerpoint/2010/main" val="38010591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dirty="0" smtClean="0">
                <a:latin typeface="Calibri" charset="0"/>
              </a:rPr>
              <a:t>Identify Student Population</a:t>
            </a:r>
            <a:endParaRPr lang="en-US" dirty="0">
              <a:latin typeface="Calibri" charset="0"/>
            </a:endParaRPr>
          </a:p>
        </p:txBody>
      </p:sp>
      <p:sp>
        <p:nvSpPr>
          <p:cNvPr id="11" name="TextBox 10"/>
          <p:cNvSpPr txBox="1">
            <a:spLocks noChangeArrowheads="1"/>
          </p:cNvSpPr>
          <p:nvPr/>
        </p:nvSpPr>
        <p:spPr bwMode="auto">
          <a:xfrm>
            <a:off x="533400" y="1252466"/>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2400" dirty="0" smtClean="0"/>
              <a:t>Include a comprehensive description of the students who will be impacted by your SLO.  This will impact not only the development of your SLO, but also your administrator’s understanding of your SLO process guide.</a:t>
            </a:r>
            <a:endParaRPr lang="en-US" sz="2400" dirty="0"/>
          </a:p>
        </p:txBody>
      </p:sp>
      <p:graphicFrame>
        <p:nvGraphicFramePr>
          <p:cNvPr id="12" name="Table 11"/>
          <p:cNvGraphicFramePr>
            <a:graphicFrameLocks noGrp="1"/>
          </p:cNvGraphicFramePr>
          <p:nvPr>
            <p:extLst>
              <p:ext uri="{D42A27DB-BD31-4B8C-83A1-F6EECF244321}">
                <p14:modId xmlns:p14="http://schemas.microsoft.com/office/powerpoint/2010/main" val="1204321757"/>
              </p:ext>
            </p:extLst>
          </p:nvPr>
        </p:nvGraphicFramePr>
        <p:xfrm>
          <a:off x="381000" y="3134144"/>
          <a:ext cx="8534400" cy="3179978"/>
        </p:xfrm>
        <a:graphic>
          <a:graphicData uri="http://schemas.openxmlformats.org/drawingml/2006/table">
            <a:tbl>
              <a:tblPr firstRow="1" bandRow="1">
                <a:tableStyleId>{616DA210-FB5B-4158-B5E0-FEB733F419BA}</a:tableStyleId>
              </a:tblPr>
              <a:tblGrid>
                <a:gridCol w="1676400"/>
                <a:gridCol w="6858000"/>
              </a:tblGrid>
              <a:tr h="1259738">
                <a:tc rowSpan="2">
                  <a:txBody>
                    <a:bodyPr/>
                    <a:lstStyle/>
                    <a:p>
                      <a:r>
                        <a:rPr lang="en-US" sz="2400" b="1" i="1" kern="1200" dirty="0" smtClean="0">
                          <a:solidFill>
                            <a:schemeClr val="tx1"/>
                          </a:solidFill>
                          <a:effectLst/>
                          <a:latin typeface="+mn-lt"/>
                          <a:ea typeface="+mn-ea"/>
                          <a:cs typeface="+mn-cs"/>
                        </a:rPr>
                        <a:t>Identify the Student Population: </a:t>
                      </a:r>
                      <a:endParaRPr lang="en-US" sz="2400" b="1" kern="1200" dirty="0" smtClean="0">
                        <a:solidFill>
                          <a:schemeClr val="tx1"/>
                        </a:solidFill>
                        <a:effectLst/>
                        <a:latin typeface="+mn-lt"/>
                        <a:ea typeface="+mn-ea"/>
                        <a:cs typeface="+mn-cs"/>
                      </a:endParaRPr>
                    </a:p>
                    <a:p>
                      <a:r>
                        <a:rPr lang="en-US" sz="2400" b="0" i="1" kern="1200" dirty="0" smtClean="0">
                          <a:solidFill>
                            <a:schemeClr val="tx1"/>
                          </a:solidFill>
                          <a:effectLst/>
                          <a:latin typeface="+mn-lt"/>
                          <a:ea typeface="+mn-ea"/>
                          <a:cs typeface="+mn-cs"/>
                        </a:rPr>
                        <a:t>Describe the context of the class.</a:t>
                      </a:r>
                      <a:r>
                        <a:rPr lang="en-US" sz="2400" dirty="0" smtClean="0">
                          <a:effectLst/>
                        </a:rPr>
                        <a:t> </a:t>
                      </a:r>
                      <a:endParaRPr lang="en-US" sz="2400" b="0" i="1" dirty="0"/>
                    </a:p>
                  </a:txBody>
                  <a:tcPr/>
                </a:tc>
                <a:tc>
                  <a:txBody>
                    <a:bodyPr/>
                    <a:lstStyle/>
                    <a:p>
                      <a:r>
                        <a:rPr lang="en-US" sz="2400" b="1" i="1" kern="1200" dirty="0" smtClean="0">
                          <a:solidFill>
                            <a:schemeClr val="tx1"/>
                          </a:solidFill>
                          <a:effectLst/>
                          <a:latin typeface="+mn-lt"/>
                          <a:ea typeface="+mn-ea"/>
                          <a:cs typeface="+mn-cs"/>
                        </a:rPr>
                        <a:t>How many students are addressed by the SLO? Detail any characteristics or special learning circumstances of the class(</a:t>
                      </a:r>
                      <a:r>
                        <a:rPr lang="en-US" sz="2400" b="1" i="1" kern="1200" dirty="0" err="1" smtClean="0">
                          <a:solidFill>
                            <a:schemeClr val="tx1"/>
                          </a:solidFill>
                          <a:effectLst/>
                          <a:latin typeface="+mn-lt"/>
                          <a:ea typeface="+mn-ea"/>
                          <a:cs typeface="+mn-cs"/>
                        </a:rPr>
                        <a:t>es</a:t>
                      </a:r>
                      <a:r>
                        <a:rPr lang="en-US" sz="2400" b="1" i="1" kern="1200" dirty="0" smtClean="0">
                          <a:solidFill>
                            <a:schemeClr val="tx1"/>
                          </a:solidFill>
                          <a:effectLst/>
                          <a:latin typeface="+mn-lt"/>
                          <a:ea typeface="+mn-ea"/>
                          <a:cs typeface="+mn-cs"/>
                        </a:rPr>
                        <a:t>). (1b, 1c)</a:t>
                      </a:r>
                      <a:endParaRPr lang="en-US" sz="2400" dirty="0"/>
                    </a:p>
                  </a:txBody>
                  <a:tcPr/>
                </a:tc>
              </a:tr>
              <a:tr h="1588169">
                <a:tc vMerge="1">
                  <a:txBody>
                    <a:bodyPr/>
                    <a:lstStyle/>
                    <a:p>
                      <a:endParaRPr lang="en-US"/>
                    </a:p>
                  </a:txBody>
                  <a:tcPr/>
                </a:tc>
                <a:tc>
                  <a:txBody>
                    <a:bodyPr/>
                    <a:lstStyle/>
                    <a:p>
                      <a:r>
                        <a:rPr lang="en-US" sz="2400" i="1" dirty="0" smtClean="0"/>
                        <a:t>EXAMPLE: All 22</a:t>
                      </a:r>
                      <a:r>
                        <a:rPr lang="en-US" sz="2400" i="1" baseline="0" dirty="0" smtClean="0"/>
                        <a:t> third grade students will be addressed through research based comprehension strategies across all subjects.  This will include all of my gap group which includes one </a:t>
                      </a:r>
                      <a:r>
                        <a:rPr lang="en-US" sz="2400" i="1" baseline="0" dirty="0" smtClean="0"/>
                        <a:t>EL</a:t>
                      </a:r>
                      <a:r>
                        <a:rPr lang="en-US" sz="2400" i="1" baseline="0" dirty="0" smtClean="0"/>
                        <a:t>, four Title I students, and one SPED student. </a:t>
                      </a:r>
                      <a:endParaRPr lang="en-US" sz="2400" i="1" dirty="0"/>
                    </a:p>
                  </a:txBody>
                  <a:tcPr>
                    <a:solidFill>
                      <a:srgbClr val="FFFFFF">
                        <a:alpha val="20000"/>
                      </a:srgbClr>
                    </a:solidFill>
                  </a:tcPr>
                </a:tc>
              </a:tr>
            </a:tbl>
          </a:graphicData>
        </a:graphic>
      </p:graphicFrame>
    </p:spTree>
    <p:extLst>
      <p:ext uri="{BB962C8B-B14F-4D97-AF65-F5344CB8AC3E}">
        <p14:creationId xmlns:p14="http://schemas.microsoft.com/office/powerpoint/2010/main" val="33035581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sz="3600" dirty="0" smtClean="0">
                <a:latin typeface="Calibri" charset="0"/>
              </a:rPr>
              <a:t>Interval of Instruction</a:t>
            </a:r>
            <a:endParaRPr lang="en-US" sz="3600" dirty="0">
              <a:latin typeface="Calibri" charset="0"/>
            </a:endParaRPr>
          </a:p>
        </p:txBody>
      </p:sp>
      <p:sp>
        <p:nvSpPr>
          <p:cNvPr id="9" name="Rectangle 8"/>
          <p:cNvSpPr/>
          <p:nvPr/>
        </p:nvSpPr>
        <p:spPr>
          <a:xfrm>
            <a:off x="2362200" y="1905000"/>
            <a:ext cx="6172200"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179392663"/>
              </p:ext>
            </p:extLst>
          </p:nvPr>
        </p:nvGraphicFramePr>
        <p:xfrm>
          <a:off x="304800" y="1504927"/>
          <a:ext cx="8534400" cy="5033609"/>
        </p:xfrm>
        <a:graphic>
          <a:graphicData uri="http://schemas.openxmlformats.org/drawingml/2006/table">
            <a:tbl>
              <a:tblPr firstRow="1" bandRow="1">
                <a:tableStyleId>{616DA210-FB5B-4158-B5E0-FEB733F419BA}</a:tableStyleId>
              </a:tblPr>
              <a:tblGrid>
                <a:gridCol w="1676400"/>
                <a:gridCol w="6858000"/>
              </a:tblGrid>
              <a:tr h="2016089">
                <a:tc rowSpan="2">
                  <a:txBody>
                    <a:bodyPr/>
                    <a:lstStyle/>
                    <a:p>
                      <a:r>
                        <a:rPr lang="en-US" sz="2400" dirty="0" smtClean="0"/>
                        <a:t>Interval of Instruction:</a:t>
                      </a:r>
                    </a:p>
                    <a:p>
                      <a:r>
                        <a:rPr lang="en-US" sz="2400" b="0" i="1" dirty="0" smtClean="0"/>
                        <a:t>Specify the time frame in which growth will occur,</a:t>
                      </a:r>
                      <a:r>
                        <a:rPr lang="en-US" sz="2400" b="0" i="1" baseline="0" dirty="0" smtClean="0"/>
                        <a:t> i.e. start and end of course, etc. </a:t>
                      </a:r>
                      <a:endParaRPr lang="en-US" sz="2400" b="0" i="1" dirty="0"/>
                    </a:p>
                  </a:txBody>
                  <a:tcPr/>
                </a:tc>
                <a:tc>
                  <a:txBody>
                    <a:bodyPr/>
                    <a:lstStyle/>
                    <a:p>
                      <a:r>
                        <a:rPr lang="en-US" sz="2400" b="1" i="1" kern="1200" dirty="0" smtClean="0">
                          <a:solidFill>
                            <a:schemeClr val="tx1"/>
                          </a:solidFill>
                          <a:effectLst/>
                          <a:latin typeface="+mn-lt"/>
                          <a:ea typeface="+mn-ea"/>
                          <a:cs typeface="+mn-cs"/>
                        </a:rPr>
                        <a:t>What is the time period in which</a:t>
                      </a:r>
                      <a:r>
                        <a:rPr lang="en-US" sz="2400" b="1" i="1" kern="1200" baseline="0" dirty="0" smtClean="0">
                          <a:solidFill>
                            <a:schemeClr val="tx1"/>
                          </a:solidFill>
                          <a:effectLst/>
                          <a:latin typeface="+mn-lt"/>
                          <a:ea typeface="+mn-ea"/>
                          <a:cs typeface="+mn-cs"/>
                        </a:rPr>
                        <a:t> student growth is expected to occur?  Identify the length of the course or provide rationale for a time period that is less than the full length of the course.  </a:t>
                      </a:r>
                      <a:endParaRPr lang="en-US" sz="2400" dirty="0"/>
                    </a:p>
                  </a:txBody>
                  <a:tcPr/>
                </a:tc>
              </a:tr>
              <a:tr h="2846243">
                <a:tc vMerge="1">
                  <a:txBody>
                    <a:bodyPr/>
                    <a:lstStyle/>
                    <a:p>
                      <a:endParaRPr lang="en-US"/>
                    </a:p>
                  </a:txBody>
                  <a:tcPr/>
                </a:tc>
                <a:tc>
                  <a:txBody>
                    <a:bodyPr/>
                    <a:lstStyle/>
                    <a:p>
                      <a:r>
                        <a:rPr lang="en-US" sz="2400" dirty="0" smtClean="0">
                          <a:solidFill>
                            <a:srgbClr val="FF0000"/>
                          </a:solidFill>
                        </a:rPr>
                        <a:t>Points to Consider:</a:t>
                      </a:r>
                      <a:r>
                        <a:rPr lang="en-US" sz="2400" baseline="0" dirty="0" smtClean="0">
                          <a:solidFill>
                            <a:srgbClr val="FF0000"/>
                          </a:solidFill>
                        </a:rPr>
                        <a:t> </a:t>
                      </a:r>
                    </a:p>
                    <a:p>
                      <a:pPr marL="342900" indent="-342900">
                        <a:buFont typeface="Arial"/>
                        <a:buChar char="•"/>
                      </a:pPr>
                      <a:r>
                        <a:rPr lang="en-US" sz="2400" dirty="0" smtClean="0">
                          <a:solidFill>
                            <a:srgbClr val="FF0000"/>
                          </a:solidFill>
                        </a:rPr>
                        <a:t>Grade span and/or building needs</a:t>
                      </a:r>
                    </a:p>
                    <a:p>
                      <a:pPr marL="342900" indent="-342900">
                        <a:buFont typeface="Arial"/>
                        <a:buChar char="•"/>
                      </a:pPr>
                      <a:r>
                        <a:rPr lang="en-US" sz="2400" dirty="0" smtClean="0">
                          <a:solidFill>
                            <a:srgbClr val="FF0000"/>
                          </a:solidFill>
                        </a:rPr>
                        <a:t>Natural start and end times for quarter, trimester, or semester long courses</a:t>
                      </a:r>
                    </a:p>
                    <a:p>
                      <a:pPr marL="342900" indent="-342900">
                        <a:buFont typeface="Arial"/>
                        <a:buChar char="•"/>
                      </a:pPr>
                      <a:r>
                        <a:rPr lang="en-US" sz="2400" dirty="0" smtClean="0">
                          <a:solidFill>
                            <a:srgbClr val="FF0000"/>
                          </a:solidFill>
                        </a:rPr>
                        <a:t>Dates for end of year summative conference</a:t>
                      </a:r>
                    </a:p>
                    <a:p>
                      <a:pPr marL="342900" indent="-342900">
                        <a:buFont typeface="Arial"/>
                        <a:buChar char="•"/>
                      </a:pPr>
                      <a:r>
                        <a:rPr lang="en-US" sz="2400" dirty="0" smtClean="0">
                          <a:solidFill>
                            <a:srgbClr val="FF0000"/>
                          </a:solidFill>
                        </a:rPr>
                        <a:t>Agreed upon SLO inclusion cut-off dates for students moving into and out of courses/district</a:t>
                      </a:r>
                    </a:p>
                    <a:p>
                      <a:endParaRPr lang="en-US" sz="2400" dirty="0"/>
                    </a:p>
                  </a:txBody>
                  <a:tcPr>
                    <a:solidFill>
                      <a:srgbClr val="FFFFFF">
                        <a:alpha val="20000"/>
                      </a:srgbClr>
                    </a:solidFill>
                  </a:tcPr>
                </a:tc>
              </a:tr>
            </a:tbl>
          </a:graphicData>
        </a:graphic>
      </p:graphicFrame>
    </p:spTree>
    <p:extLst>
      <p:ext uri="{BB962C8B-B14F-4D97-AF65-F5344CB8AC3E}">
        <p14:creationId xmlns:p14="http://schemas.microsoft.com/office/powerpoint/2010/main" val="10417120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dirty="0" smtClean="0">
                <a:latin typeface="Calibri" charset="0"/>
              </a:rPr>
              <a:t>Analyze Data &amp; Develop Baseline</a:t>
            </a:r>
            <a:endParaRPr lang="en-US" dirty="0">
              <a:latin typeface="Calibri" charset="0"/>
            </a:endParaRPr>
          </a:p>
        </p:txBody>
      </p:sp>
      <p:sp>
        <p:nvSpPr>
          <p:cNvPr id="4" name="Rectangle 3"/>
          <p:cNvSpPr/>
          <p:nvPr/>
        </p:nvSpPr>
        <p:spPr>
          <a:xfrm>
            <a:off x="2362200" y="1828800"/>
            <a:ext cx="6324600" cy="1447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336062606"/>
              </p:ext>
            </p:extLst>
          </p:nvPr>
        </p:nvGraphicFramePr>
        <p:xfrm>
          <a:off x="304800" y="1501089"/>
          <a:ext cx="8534400" cy="4846320"/>
        </p:xfrm>
        <a:graphic>
          <a:graphicData uri="http://schemas.openxmlformats.org/drawingml/2006/table">
            <a:tbl>
              <a:tblPr firstRow="1" bandRow="1">
                <a:tableStyleId>{616DA210-FB5B-4158-B5E0-FEB733F419BA}</a:tableStyleId>
              </a:tblPr>
              <a:tblGrid>
                <a:gridCol w="1828800"/>
                <a:gridCol w="6705600"/>
              </a:tblGrid>
              <a:tr h="784910">
                <a:tc rowSpan="2">
                  <a:txBody>
                    <a:bodyPr/>
                    <a:lstStyle/>
                    <a:p>
                      <a:r>
                        <a:rPr lang="en-US" sz="2400" dirty="0" smtClean="0"/>
                        <a:t>Analyze Data and Develop Baseline:</a:t>
                      </a:r>
                    </a:p>
                    <a:p>
                      <a:r>
                        <a:rPr lang="en-US" sz="2000" b="0" i="1" dirty="0" smtClean="0"/>
                        <a:t>Detail</a:t>
                      </a:r>
                      <a:r>
                        <a:rPr lang="en-US" sz="2000" b="0" i="1" baseline="0" dirty="0" smtClean="0"/>
                        <a:t> student understanding of the content at the beginning of the instructional period.  </a:t>
                      </a:r>
                      <a:endParaRPr lang="en-US" sz="2000" b="0" i="1" dirty="0"/>
                    </a:p>
                  </a:txBody>
                  <a:tcPr/>
                </a:tc>
                <a:tc>
                  <a:txBody>
                    <a:bodyPr/>
                    <a:lstStyle/>
                    <a:p>
                      <a:r>
                        <a:rPr lang="en-US" sz="2400" b="1" i="1" kern="1200" dirty="0" smtClean="0">
                          <a:solidFill>
                            <a:schemeClr val="tx1"/>
                          </a:solidFill>
                          <a:effectLst/>
                          <a:latin typeface="+mn-lt"/>
                          <a:ea typeface="+mn-ea"/>
                          <a:cs typeface="+mn-cs"/>
                        </a:rPr>
                        <a:t>Where are my students starting?  Summarize student baseline performance and attach additional data if necessary.  (1b, 1f, 3d)</a:t>
                      </a:r>
                      <a:endParaRPr lang="en-US" sz="2400" dirty="0"/>
                    </a:p>
                  </a:txBody>
                  <a:tcPr/>
                </a:tc>
              </a:tr>
              <a:tr h="1588169">
                <a:tc vMerge="1">
                  <a:txBody>
                    <a:bodyPr/>
                    <a:lstStyle/>
                    <a:p>
                      <a:endParaRPr lang="en-US"/>
                    </a:p>
                  </a:txBody>
                  <a:tcPr/>
                </a:tc>
                <a:tc>
                  <a:txBody>
                    <a:bodyPr/>
                    <a:lstStyle/>
                    <a:p>
                      <a:r>
                        <a:rPr lang="en-US" sz="1800" kern="1200" dirty="0" smtClean="0">
                          <a:solidFill>
                            <a:srgbClr val="FF0000"/>
                          </a:solidFill>
                          <a:effectLst/>
                          <a:latin typeface="+mn-lt"/>
                          <a:ea typeface="+mn-ea"/>
                          <a:cs typeface="+mn-cs"/>
                        </a:rPr>
                        <a:t>To guide successful implementation, public school districts should consider the following: </a:t>
                      </a:r>
                      <a:endParaRPr lang="en-US" sz="1800" dirty="0" smtClean="0">
                        <a:solidFill>
                          <a:srgbClr val="FF0000"/>
                        </a:solidFill>
                      </a:endParaRPr>
                    </a:p>
                    <a:p>
                      <a:pPr marL="285750" indent="-285750">
                        <a:buFont typeface="Arial"/>
                        <a:buChar char="•"/>
                      </a:pPr>
                      <a:r>
                        <a:rPr lang="en-US" sz="1800" kern="1200" dirty="0" smtClean="0">
                          <a:solidFill>
                            <a:srgbClr val="FF0000"/>
                          </a:solidFill>
                          <a:effectLst/>
                          <a:latin typeface="+mn-lt"/>
                          <a:ea typeface="+mn-ea"/>
                          <a:cs typeface="+mn-cs"/>
                        </a:rPr>
                        <a:t>Gather quality baseline data that directly relate to the learning content. </a:t>
                      </a:r>
                      <a:endParaRPr lang="en-US" sz="1800" dirty="0" smtClean="0">
                        <a:solidFill>
                          <a:srgbClr val="FF0000"/>
                        </a:solidFill>
                        <a:effectLst/>
                      </a:endParaRPr>
                    </a:p>
                    <a:p>
                      <a:pPr marL="285750" indent="-285750">
                        <a:buFont typeface="Arial"/>
                        <a:buChar char="•"/>
                      </a:pPr>
                      <a:r>
                        <a:rPr lang="en-US" sz="1800" kern="1200" dirty="0" smtClean="0">
                          <a:solidFill>
                            <a:srgbClr val="FF0000"/>
                          </a:solidFill>
                          <a:effectLst/>
                          <a:latin typeface="+mn-lt"/>
                          <a:ea typeface="+mn-ea"/>
                          <a:cs typeface="+mn-cs"/>
                        </a:rPr>
                        <a:t>Assessment measures used to determine baseline data should be comparable to measures used to </a:t>
                      </a:r>
                      <a:endParaRPr lang="en-US" sz="1800" dirty="0" smtClean="0">
                        <a:solidFill>
                          <a:srgbClr val="FF0000"/>
                        </a:solidFill>
                        <a:effectLst/>
                      </a:endParaRPr>
                    </a:p>
                    <a:p>
                      <a:pPr marL="285750" indent="-285750">
                        <a:buFont typeface="Arial"/>
                        <a:buChar char="•"/>
                      </a:pPr>
                      <a:r>
                        <a:rPr lang="en-US" sz="1800" kern="1200" dirty="0" smtClean="0">
                          <a:solidFill>
                            <a:srgbClr val="FF0000"/>
                          </a:solidFill>
                          <a:effectLst/>
                          <a:latin typeface="+mn-lt"/>
                          <a:ea typeface="+mn-ea"/>
                          <a:cs typeface="+mn-cs"/>
                        </a:rPr>
                        <a:t>gather data at the end of the instructional period. </a:t>
                      </a:r>
                      <a:endParaRPr lang="en-US" sz="1800" dirty="0" smtClean="0">
                        <a:solidFill>
                          <a:srgbClr val="FF0000"/>
                        </a:solidFill>
                        <a:effectLst/>
                      </a:endParaRPr>
                    </a:p>
                    <a:p>
                      <a:pPr marL="285750" indent="-285750">
                        <a:buFont typeface="Arial"/>
                        <a:buChar char="•"/>
                      </a:pPr>
                      <a:r>
                        <a:rPr lang="en-US" sz="1800" kern="1200" dirty="0" smtClean="0">
                          <a:solidFill>
                            <a:srgbClr val="FF0000"/>
                          </a:solidFill>
                          <a:effectLst/>
                          <a:latin typeface="+mn-lt"/>
                          <a:ea typeface="+mn-ea"/>
                          <a:cs typeface="+mn-cs"/>
                        </a:rPr>
                        <a:t>The most effective implementation of the SLO process allows teachers time to get to know their students prior to establishing baseline performance. </a:t>
                      </a:r>
                    </a:p>
                    <a:p>
                      <a:pPr marL="285750" indent="-285750">
                        <a:buFont typeface="Arial"/>
                        <a:buChar char="•"/>
                      </a:pPr>
                      <a:r>
                        <a:rPr lang="en-US" sz="1800" kern="1200" dirty="0" smtClean="0">
                          <a:solidFill>
                            <a:srgbClr val="FF0000"/>
                          </a:solidFill>
                          <a:effectLst/>
                          <a:latin typeface="+mn-lt"/>
                          <a:ea typeface="+mn-ea"/>
                          <a:cs typeface="+mn-cs"/>
                        </a:rPr>
                        <a:t>Teachers are encouraged to rely upon an appropriate data source, which may include common assessments, pretests, student work, benchmark tests, or educator-developed assessments. </a:t>
                      </a:r>
                    </a:p>
                  </a:txBody>
                  <a:tcPr>
                    <a:solidFill>
                      <a:srgbClr val="FFFFFF">
                        <a:alpha val="20000"/>
                      </a:srgbClr>
                    </a:solidFill>
                  </a:tcPr>
                </a:tc>
              </a:tr>
            </a:tbl>
          </a:graphicData>
        </a:graphic>
      </p:graphicFrame>
    </p:spTree>
    <p:extLst>
      <p:ext uri="{BB962C8B-B14F-4D97-AF65-F5344CB8AC3E}">
        <p14:creationId xmlns:p14="http://schemas.microsoft.com/office/powerpoint/2010/main" val="12005863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62466" name="TextBox 4"/>
          <p:cNvSpPr txBox="1">
            <a:spLocks noChangeArrowheads="1"/>
          </p:cNvSpPr>
          <p:nvPr/>
        </p:nvSpPr>
        <p:spPr bwMode="auto">
          <a:xfrm>
            <a:off x="6858000" y="304800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endParaRPr lang="en-US" sz="2400"/>
          </a:p>
        </p:txBody>
      </p:sp>
      <p:sp>
        <p:nvSpPr>
          <p:cNvPr id="8" name="Rectangle 7"/>
          <p:cNvSpPr/>
          <p:nvPr/>
        </p:nvSpPr>
        <p:spPr>
          <a:xfrm>
            <a:off x="2316018" y="2209800"/>
            <a:ext cx="6172200"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a:spLocks noGrp="1"/>
          </p:cNvSpPr>
          <p:nvPr>
            <p:ph type="title"/>
          </p:nvPr>
        </p:nvSpPr>
        <p:spPr>
          <a:xfrm>
            <a:off x="3781584" y="181992"/>
            <a:ext cx="5318502" cy="639762"/>
          </a:xfrm>
        </p:spPr>
        <p:txBody>
          <a:bodyPr>
            <a:normAutofit fontScale="90000"/>
          </a:bodyPr>
          <a:lstStyle/>
          <a:p>
            <a:pPr>
              <a:lnSpc>
                <a:spcPts val="3000"/>
              </a:lnSpc>
            </a:pPr>
            <a:r>
              <a:rPr lang="en-US" dirty="0" smtClean="0">
                <a:latin typeface="Calibri" charset="0"/>
              </a:rPr>
              <a:t>Select or Develop an Assessment</a:t>
            </a:r>
            <a:endParaRPr lang="en-US" dirty="0">
              <a:latin typeface="Calibri"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273552327"/>
              </p:ext>
            </p:extLst>
          </p:nvPr>
        </p:nvGraphicFramePr>
        <p:xfrm>
          <a:off x="304800" y="1489406"/>
          <a:ext cx="8534400" cy="5004384"/>
        </p:xfrm>
        <a:graphic>
          <a:graphicData uri="http://schemas.openxmlformats.org/drawingml/2006/table">
            <a:tbl>
              <a:tblPr firstRow="1" bandRow="1">
                <a:tableStyleId>{616DA210-FB5B-4158-B5E0-FEB733F419BA}</a:tableStyleId>
              </a:tblPr>
              <a:tblGrid>
                <a:gridCol w="1828800"/>
                <a:gridCol w="6705600"/>
              </a:tblGrid>
              <a:tr h="1379414">
                <a:tc rowSpan="2">
                  <a:txBody>
                    <a:bodyPr/>
                    <a:lstStyle/>
                    <a:p>
                      <a:r>
                        <a:rPr lang="en-US" sz="2000" dirty="0" smtClean="0"/>
                        <a:t>Select or Develop</a:t>
                      </a:r>
                      <a:r>
                        <a:rPr lang="en-US" sz="2000" baseline="0" dirty="0" smtClean="0"/>
                        <a:t> an Assessment</a:t>
                      </a:r>
                      <a:r>
                        <a:rPr lang="en-US" sz="2000" dirty="0" smtClean="0"/>
                        <a:t>:</a:t>
                      </a:r>
                    </a:p>
                    <a:p>
                      <a:r>
                        <a:rPr lang="en-US" sz="2000" b="0" i="1" dirty="0" smtClean="0"/>
                        <a:t>Describe</a:t>
                      </a:r>
                      <a:r>
                        <a:rPr lang="en-US" sz="2000" b="0" i="1" baseline="0" dirty="0" smtClean="0"/>
                        <a:t> how the goal attainment will be measured.  </a:t>
                      </a:r>
                      <a:endParaRPr lang="en-US" sz="2000" b="0" i="1" dirty="0"/>
                    </a:p>
                  </a:txBody>
                  <a:tcPr/>
                </a:tc>
                <a:tc>
                  <a:txBody>
                    <a:bodyPr/>
                    <a:lstStyle/>
                    <a:p>
                      <a:r>
                        <a:rPr lang="en-US" sz="2000" b="1" i="1" kern="1200" dirty="0" smtClean="0">
                          <a:solidFill>
                            <a:schemeClr val="tx1"/>
                          </a:solidFill>
                          <a:effectLst/>
                          <a:latin typeface="+mn-lt"/>
                          <a:ea typeface="+mn-ea"/>
                          <a:cs typeface="+mn-cs"/>
                        </a:rPr>
                        <a:t>What specific</a:t>
                      </a:r>
                      <a:r>
                        <a:rPr lang="en-US" sz="2000" b="1" i="1" kern="1200" baseline="0" dirty="0" smtClean="0">
                          <a:solidFill>
                            <a:schemeClr val="tx1"/>
                          </a:solidFill>
                          <a:effectLst/>
                          <a:latin typeface="+mn-lt"/>
                          <a:ea typeface="+mn-ea"/>
                          <a:cs typeface="+mn-cs"/>
                        </a:rPr>
                        <a:t> assessment or instrument will be used to measure goal attainment? Describe the source of the assessment and the connection to identified content and standards. (1c, 1d, 1f, and 3d)</a:t>
                      </a:r>
                      <a:endParaRPr lang="en-US" sz="2000" dirty="0"/>
                    </a:p>
                  </a:txBody>
                  <a:tcPr/>
                </a:tc>
              </a:tr>
              <a:tr h="3624970">
                <a:tc vMerge="1">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kern="1200" dirty="0" smtClean="0">
                          <a:solidFill>
                            <a:srgbClr val="FF0000"/>
                          </a:solidFill>
                          <a:effectLst/>
                          <a:latin typeface="+mn-lt"/>
                          <a:ea typeface="+mn-ea"/>
                          <a:cs typeface="+mn-cs"/>
                        </a:rPr>
                        <a:t>Quality assessment practices are the backbone of the SLO process. Assessments used to measure student growth must </a:t>
                      </a:r>
                      <a:r>
                        <a:rPr lang="en-US" sz="2000" kern="1200" dirty="0" smtClean="0">
                          <a:solidFill>
                            <a:srgbClr val="FF0000"/>
                          </a:solidFill>
                          <a:effectLst/>
                          <a:latin typeface="+mn-lt"/>
                          <a:ea typeface="+mn-ea"/>
                          <a:cs typeface="+mn-cs"/>
                        </a:rPr>
                        <a:t>be </a:t>
                      </a:r>
                      <a:r>
                        <a:rPr lang="en-US" sz="2000" kern="1200" dirty="0" smtClean="0">
                          <a:solidFill>
                            <a:srgbClr val="FF0000"/>
                          </a:solidFill>
                          <a:effectLst/>
                          <a:latin typeface="+mn-lt"/>
                          <a:ea typeface="+mn-ea"/>
                          <a:cs typeface="+mn-cs"/>
                        </a:rPr>
                        <a:t>based on the characteristics of high quality assessments. </a:t>
                      </a:r>
                      <a:endParaRPr lang="en-US" sz="2000" dirty="0" smtClean="0">
                        <a:solidFill>
                          <a:srgbClr val="FF0000"/>
                        </a:solidFill>
                      </a:endParaRPr>
                    </a:p>
                    <a:p>
                      <a:pPr marL="285750" indent="-285750">
                        <a:buFont typeface="Arial"/>
                        <a:buChar char="•"/>
                      </a:pPr>
                      <a:r>
                        <a:rPr lang="en-US" sz="2000" kern="1200" dirty="0" smtClean="0">
                          <a:solidFill>
                            <a:srgbClr val="FF0000"/>
                          </a:solidFill>
                          <a:effectLst/>
                          <a:latin typeface="+mn-lt"/>
                          <a:ea typeface="+mn-ea"/>
                          <a:cs typeface="+mn-cs"/>
                        </a:rPr>
                        <a:t>are aligned to course content standards and to the learning content established in the SLO. </a:t>
                      </a:r>
                    </a:p>
                    <a:p>
                      <a:pPr marL="285750" indent="-285750">
                        <a:buFont typeface="Arial"/>
                        <a:buChar char="•"/>
                      </a:pPr>
                      <a:r>
                        <a:rPr lang="en-US" sz="2000" kern="1200" dirty="0" smtClean="0">
                          <a:solidFill>
                            <a:srgbClr val="FF0000"/>
                          </a:solidFill>
                          <a:effectLst/>
                          <a:latin typeface="+mn-lt"/>
                          <a:ea typeface="+mn-ea"/>
                          <a:cs typeface="+mn-cs"/>
                        </a:rPr>
                        <a:t>have sufficient stretch, allowing all students to adequately demonstrate their knowledge. </a:t>
                      </a:r>
                    </a:p>
                    <a:p>
                      <a:pPr marL="285750" indent="-285750">
                        <a:buFont typeface="Arial"/>
                        <a:buChar char="•"/>
                      </a:pPr>
                      <a:r>
                        <a:rPr lang="en-US" sz="2000" kern="1200" dirty="0" smtClean="0">
                          <a:solidFill>
                            <a:srgbClr val="FF0000"/>
                          </a:solidFill>
                          <a:effectLst/>
                          <a:latin typeface="+mn-lt"/>
                          <a:ea typeface="+mn-ea"/>
                          <a:cs typeface="+mn-cs"/>
                        </a:rPr>
                        <a:t>are reliable and capable of producing accurate and consistent results.</a:t>
                      </a:r>
                    </a:p>
                    <a:p>
                      <a:pPr marL="285750" indent="-285750">
                        <a:buFont typeface="Arial"/>
                        <a:buChar char="•"/>
                      </a:pPr>
                      <a:r>
                        <a:rPr lang="en-US" sz="2000" kern="1200" dirty="0" smtClean="0">
                          <a:solidFill>
                            <a:srgbClr val="FF0000"/>
                          </a:solidFill>
                          <a:effectLst/>
                          <a:latin typeface="+mn-lt"/>
                          <a:ea typeface="+mn-ea"/>
                          <a:cs typeface="+mn-cs"/>
                        </a:rPr>
                        <a:t>are valid because the assessment measures what it is designed to </a:t>
                      </a:r>
                      <a:r>
                        <a:rPr lang="en-US" sz="2000" kern="1200" dirty="0" smtClean="0">
                          <a:solidFill>
                            <a:srgbClr val="FF0000"/>
                          </a:solidFill>
                          <a:effectLst/>
                          <a:latin typeface="+mn-lt"/>
                          <a:ea typeface="+mn-ea"/>
                          <a:cs typeface="+mn-cs"/>
                        </a:rPr>
                        <a:t>measure</a:t>
                      </a:r>
                      <a:r>
                        <a:rPr lang="en-US" sz="2000" kern="1200" dirty="0" smtClean="0">
                          <a:solidFill>
                            <a:srgbClr val="FF0000"/>
                          </a:solidFill>
                          <a:effectLst/>
                          <a:latin typeface="+mn-lt"/>
                          <a:ea typeface="+mn-ea"/>
                          <a:cs typeface="+mn-cs"/>
                        </a:rPr>
                        <a:t>. </a:t>
                      </a:r>
                    </a:p>
                  </a:txBody>
                  <a:tcPr>
                    <a:solidFill>
                      <a:srgbClr val="FFFFFF">
                        <a:alpha val="20000"/>
                      </a:srgbClr>
                    </a:solidFill>
                  </a:tcPr>
                </a:tc>
              </a:tr>
            </a:tbl>
          </a:graphicData>
        </a:graphic>
      </p:graphicFrame>
    </p:spTree>
    <p:extLst>
      <p:ext uri="{BB962C8B-B14F-4D97-AF65-F5344CB8AC3E}">
        <p14:creationId xmlns:p14="http://schemas.microsoft.com/office/powerpoint/2010/main" val="35846513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US" dirty="0" smtClean="0">
                <a:latin typeface="Calibri" charset="0"/>
              </a:rPr>
              <a:t>Growth Goal</a:t>
            </a:r>
            <a:endParaRPr lang="en-US" dirty="0">
              <a:latin typeface="Calibri" charset="0"/>
            </a:endParaRPr>
          </a:p>
        </p:txBody>
      </p:sp>
      <p:sp>
        <p:nvSpPr>
          <p:cNvPr id="9" name="Rectangle 8"/>
          <p:cNvSpPr/>
          <p:nvPr/>
        </p:nvSpPr>
        <p:spPr>
          <a:xfrm>
            <a:off x="2438400" y="1905000"/>
            <a:ext cx="6324600"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000660522"/>
              </p:ext>
            </p:extLst>
          </p:nvPr>
        </p:nvGraphicFramePr>
        <p:xfrm>
          <a:off x="407718" y="1433635"/>
          <a:ext cx="8534400" cy="5120640"/>
        </p:xfrm>
        <a:graphic>
          <a:graphicData uri="http://schemas.openxmlformats.org/drawingml/2006/table">
            <a:tbl>
              <a:tblPr firstRow="1" bandRow="1">
                <a:tableStyleId>{616DA210-FB5B-4158-B5E0-FEB733F419BA}</a:tableStyleId>
              </a:tblPr>
              <a:tblGrid>
                <a:gridCol w="1828800"/>
                <a:gridCol w="6705600"/>
              </a:tblGrid>
              <a:tr h="1000298">
                <a:tc rowSpan="2">
                  <a:txBody>
                    <a:bodyPr/>
                    <a:lstStyle/>
                    <a:p>
                      <a:r>
                        <a:rPr lang="en-US" sz="2400" dirty="0" smtClean="0"/>
                        <a:t>Growth Goal:</a:t>
                      </a:r>
                    </a:p>
                    <a:p>
                      <a:r>
                        <a:rPr lang="en-US" sz="2400" b="0" i="1" baseline="0" dirty="0" smtClean="0"/>
                        <a:t>Establish expectations for student growth.  </a:t>
                      </a:r>
                      <a:endParaRPr lang="en-US" sz="2400" b="0" i="1" dirty="0"/>
                    </a:p>
                  </a:txBody>
                  <a:tcPr/>
                </a:tc>
                <a:tc>
                  <a:txBody>
                    <a:bodyPr/>
                    <a:lstStyle/>
                    <a:p>
                      <a:r>
                        <a:rPr lang="en-US" sz="2400" b="1" i="1" kern="1200" dirty="0" smtClean="0">
                          <a:solidFill>
                            <a:schemeClr val="tx1"/>
                          </a:solidFill>
                          <a:effectLst/>
                          <a:latin typeface="+mn-lt"/>
                          <a:ea typeface="+mn-ea"/>
                          <a:cs typeface="+mn-cs"/>
                        </a:rPr>
                        <a:t>What can I expect my students to achieve?</a:t>
                      </a:r>
                      <a:r>
                        <a:rPr lang="en-US" sz="2400" b="1" i="1" kern="1200" baseline="0" dirty="0" smtClean="0">
                          <a:solidFill>
                            <a:schemeClr val="tx1"/>
                          </a:solidFill>
                          <a:effectLst/>
                          <a:latin typeface="+mn-lt"/>
                          <a:ea typeface="+mn-ea"/>
                          <a:cs typeface="+mn-cs"/>
                        </a:rPr>
                        <a:t> Establish rigorous expectations for student performance. (1b 1c)</a:t>
                      </a:r>
                      <a:endParaRPr lang="en-US" sz="2400" dirty="0"/>
                    </a:p>
                  </a:txBody>
                  <a:tcPr/>
                </a:tc>
              </a:tr>
              <a:tr h="1895302">
                <a:tc vMerge="1">
                  <a:txBody>
                    <a:bodyPr/>
                    <a:lstStyle/>
                    <a:p>
                      <a:endParaRPr lang="en-US"/>
                    </a:p>
                  </a:txBody>
                  <a:tcPr/>
                </a:tc>
                <a:tc>
                  <a:txBody>
                    <a:bodyPr/>
                    <a:lstStyle/>
                    <a:p>
                      <a:r>
                        <a:rPr lang="en-US" sz="1800" kern="1200" dirty="0" smtClean="0">
                          <a:solidFill>
                            <a:srgbClr val="FF0000"/>
                          </a:solidFill>
                          <a:effectLst/>
                          <a:latin typeface="+mn-lt"/>
                          <a:ea typeface="+mn-ea"/>
                          <a:cs typeface="+mn-cs"/>
                        </a:rPr>
                        <a:t>High quality SLOs reflect a rigorous, yet realistic expectation of student growth that can be achieved during the instructional period. </a:t>
                      </a:r>
                      <a:endParaRPr lang="en-US" sz="1800" dirty="0" smtClean="0">
                        <a:solidFill>
                          <a:srgbClr val="FF0000"/>
                        </a:solidFill>
                      </a:endParaRPr>
                    </a:p>
                    <a:p>
                      <a:pPr marL="285750" indent="-285750">
                        <a:buFont typeface="Arial" panose="020B0604020202020204" pitchFamily="34" charset="0"/>
                        <a:buChar char="•"/>
                      </a:pPr>
                      <a:r>
                        <a:rPr lang="en-US" sz="1800" kern="1200" dirty="0" smtClean="0">
                          <a:solidFill>
                            <a:srgbClr val="FF0000"/>
                          </a:solidFill>
                          <a:effectLst/>
                          <a:latin typeface="+mn-lt"/>
                          <a:ea typeface="+mn-ea"/>
                          <a:cs typeface="+mn-cs"/>
                        </a:rPr>
                        <a:t>Encourage </a:t>
                      </a:r>
                      <a:r>
                        <a:rPr lang="en-US" sz="1800" kern="1200" dirty="0" smtClean="0">
                          <a:solidFill>
                            <a:srgbClr val="FF0000"/>
                          </a:solidFill>
                          <a:effectLst/>
                          <a:latin typeface="+mn-lt"/>
                          <a:ea typeface="+mn-ea"/>
                          <a:cs typeface="+mn-cs"/>
                        </a:rPr>
                        <a:t>teams of teachers to work collaboratively to establish expectations for student</a:t>
                      </a:r>
                      <a:r>
                        <a:rPr lang="en-US" sz="1800" kern="1200" baseline="0" dirty="0" smtClean="0">
                          <a:solidFill>
                            <a:srgbClr val="FF0000"/>
                          </a:solidFill>
                          <a:effectLst/>
                          <a:latin typeface="+mn-lt"/>
                          <a:ea typeface="+mn-ea"/>
                          <a:cs typeface="+mn-cs"/>
                        </a:rPr>
                        <a:t> growth</a:t>
                      </a:r>
                      <a:r>
                        <a:rPr lang="en-US" sz="1800" kern="1200" dirty="0" smtClean="0">
                          <a:solidFill>
                            <a:srgbClr val="FF0000"/>
                          </a:solidFill>
                          <a:effectLst/>
                          <a:latin typeface="+mn-lt"/>
                          <a:ea typeface="+mn-ea"/>
                          <a:cs typeface="+mn-cs"/>
                        </a:rPr>
                        <a:t>. </a:t>
                      </a:r>
                      <a:endParaRPr lang="en-US" sz="1800" dirty="0" smtClean="0">
                        <a:solidFill>
                          <a:srgbClr val="FF0000"/>
                        </a:solidFill>
                        <a:effectLst/>
                      </a:endParaRPr>
                    </a:p>
                    <a:p>
                      <a:pPr marL="285750" indent="-285750">
                        <a:buFont typeface="Arial" panose="020B0604020202020204" pitchFamily="34" charset="0"/>
                        <a:buChar char="•"/>
                      </a:pPr>
                      <a:r>
                        <a:rPr lang="en-US" sz="1800" kern="1200" dirty="0" smtClean="0">
                          <a:solidFill>
                            <a:srgbClr val="FF0000"/>
                          </a:solidFill>
                          <a:effectLst/>
                          <a:latin typeface="+mn-lt"/>
                          <a:ea typeface="+mn-ea"/>
                          <a:cs typeface="+mn-cs"/>
                        </a:rPr>
                        <a:t>Schedule </a:t>
                      </a:r>
                      <a:r>
                        <a:rPr lang="en-US" sz="1800" kern="1200" dirty="0" smtClean="0">
                          <a:solidFill>
                            <a:srgbClr val="FF0000"/>
                          </a:solidFill>
                          <a:effectLst/>
                          <a:latin typeface="+mn-lt"/>
                          <a:ea typeface="+mn-ea"/>
                          <a:cs typeface="+mn-cs"/>
                        </a:rPr>
                        <a:t>coaching sessions with all district evaluators to discuss SLOs. </a:t>
                      </a:r>
                      <a:endParaRPr lang="en-US" sz="1800" dirty="0" smtClean="0">
                        <a:solidFill>
                          <a:srgbClr val="FF0000"/>
                        </a:solidFill>
                        <a:effectLst/>
                      </a:endParaRPr>
                    </a:p>
                    <a:p>
                      <a:pPr marL="285750" indent="-285750">
                        <a:buFont typeface="Arial" panose="020B0604020202020204" pitchFamily="34" charset="0"/>
                        <a:buChar char="•"/>
                      </a:pPr>
                      <a:r>
                        <a:rPr lang="en-US" sz="1800" kern="1200" dirty="0" smtClean="0">
                          <a:solidFill>
                            <a:srgbClr val="FF0000"/>
                          </a:solidFill>
                          <a:effectLst/>
                          <a:latin typeface="+mn-lt"/>
                          <a:ea typeface="+mn-ea"/>
                          <a:cs typeface="+mn-cs"/>
                        </a:rPr>
                        <a:t>Use </a:t>
                      </a:r>
                      <a:r>
                        <a:rPr lang="en-US" sz="1800" kern="1200" dirty="0" smtClean="0">
                          <a:solidFill>
                            <a:srgbClr val="FF0000"/>
                          </a:solidFill>
                          <a:effectLst/>
                          <a:latin typeface="+mn-lt"/>
                          <a:ea typeface="+mn-ea"/>
                          <a:cs typeface="+mn-cs"/>
                        </a:rPr>
                        <a:t>the S.M.A.R.T. goal format to develop SLOs that are (S)</a:t>
                      </a:r>
                      <a:r>
                        <a:rPr lang="en-US" sz="1800" kern="1200" dirty="0" err="1" smtClean="0">
                          <a:solidFill>
                            <a:srgbClr val="FF0000"/>
                          </a:solidFill>
                          <a:effectLst/>
                          <a:latin typeface="+mn-lt"/>
                          <a:ea typeface="+mn-ea"/>
                          <a:cs typeface="+mn-cs"/>
                        </a:rPr>
                        <a:t>pecific</a:t>
                      </a:r>
                      <a:r>
                        <a:rPr lang="en-US" sz="1800" kern="1200" dirty="0" smtClean="0">
                          <a:solidFill>
                            <a:srgbClr val="FF0000"/>
                          </a:solidFill>
                          <a:effectLst/>
                          <a:latin typeface="+mn-lt"/>
                          <a:ea typeface="+mn-ea"/>
                          <a:cs typeface="+mn-cs"/>
                        </a:rPr>
                        <a:t>, (M)</a:t>
                      </a:r>
                      <a:r>
                        <a:rPr lang="en-US" sz="1800" kern="1200" dirty="0" err="1" smtClean="0">
                          <a:solidFill>
                            <a:srgbClr val="FF0000"/>
                          </a:solidFill>
                          <a:effectLst/>
                          <a:latin typeface="+mn-lt"/>
                          <a:ea typeface="+mn-ea"/>
                          <a:cs typeface="+mn-cs"/>
                        </a:rPr>
                        <a:t>easurable</a:t>
                      </a:r>
                      <a:r>
                        <a:rPr lang="en-US" sz="1800" kern="1200" dirty="0" smtClean="0">
                          <a:solidFill>
                            <a:srgbClr val="FF0000"/>
                          </a:solidFill>
                          <a:effectLst/>
                          <a:latin typeface="+mn-lt"/>
                          <a:ea typeface="+mn-ea"/>
                          <a:cs typeface="+mn-cs"/>
                        </a:rPr>
                        <a:t>, (A)</a:t>
                      </a:r>
                      <a:r>
                        <a:rPr lang="en-US" sz="1800" kern="1200" dirty="0" err="1" smtClean="0">
                          <a:solidFill>
                            <a:srgbClr val="FF0000"/>
                          </a:solidFill>
                          <a:effectLst/>
                          <a:latin typeface="+mn-lt"/>
                          <a:ea typeface="+mn-ea"/>
                          <a:cs typeface="+mn-cs"/>
                        </a:rPr>
                        <a:t>ppropriate</a:t>
                      </a:r>
                      <a:r>
                        <a:rPr lang="en-US" sz="1800" kern="1200" dirty="0" smtClean="0">
                          <a:solidFill>
                            <a:srgbClr val="FF0000"/>
                          </a:solidFill>
                          <a:effectLst/>
                          <a:latin typeface="+mn-lt"/>
                          <a:ea typeface="+mn-ea"/>
                          <a:cs typeface="+mn-cs"/>
                        </a:rPr>
                        <a:t>, (R)</a:t>
                      </a:r>
                      <a:r>
                        <a:rPr lang="en-US" sz="1800" kern="1200" dirty="0" err="1" smtClean="0">
                          <a:solidFill>
                            <a:srgbClr val="FF0000"/>
                          </a:solidFill>
                          <a:effectLst/>
                          <a:latin typeface="+mn-lt"/>
                          <a:ea typeface="+mn-ea"/>
                          <a:cs typeface="+mn-cs"/>
                        </a:rPr>
                        <a:t>ealistic</a:t>
                      </a:r>
                      <a:r>
                        <a:rPr lang="en-US" sz="1800" kern="1200" dirty="0" smtClean="0">
                          <a:solidFill>
                            <a:srgbClr val="FF0000"/>
                          </a:solidFill>
                          <a:effectLst/>
                          <a:latin typeface="+mn-lt"/>
                          <a:ea typeface="+mn-ea"/>
                          <a:cs typeface="+mn-cs"/>
                        </a:rPr>
                        <a:t> and Rigorous, and (T)</a:t>
                      </a:r>
                      <a:r>
                        <a:rPr lang="en-US" sz="1800" kern="1200" dirty="0" err="1" smtClean="0">
                          <a:solidFill>
                            <a:srgbClr val="FF0000"/>
                          </a:solidFill>
                          <a:effectLst/>
                          <a:latin typeface="+mn-lt"/>
                          <a:ea typeface="+mn-ea"/>
                          <a:cs typeface="+mn-cs"/>
                        </a:rPr>
                        <a:t>ime</a:t>
                      </a:r>
                      <a:r>
                        <a:rPr lang="en-US" sz="1800" kern="1200" dirty="0" smtClean="0">
                          <a:solidFill>
                            <a:srgbClr val="FF0000"/>
                          </a:solidFill>
                          <a:effectLst/>
                          <a:latin typeface="+mn-lt"/>
                          <a:ea typeface="+mn-ea"/>
                          <a:cs typeface="+mn-cs"/>
                        </a:rPr>
                        <a:t>-bound. </a:t>
                      </a:r>
                      <a:endParaRPr lang="en-US" sz="1800" dirty="0" smtClean="0">
                        <a:solidFill>
                          <a:srgbClr val="FF0000"/>
                        </a:solidFill>
                        <a:effectLst/>
                      </a:endParaRPr>
                    </a:p>
                    <a:p>
                      <a:pPr marL="285750" indent="-285750">
                        <a:buFont typeface="Arial" panose="020B0604020202020204" pitchFamily="34" charset="0"/>
                        <a:buChar char="•"/>
                      </a:pPr>
                      <a:r>
                        <a:rPr lang="en-US" sz="1800" kern="1200" dirty="0" smtClean="0">
                          <a:solidFill>
                            <a:srgbClr val="FF0000"/>
                          </a:solidFill>
                          <a:effectLst/>
                          <a:latin typeface="+mn-lt"/>
                          <a:ea typeface="+mn-ea"/>
                          <a:cs typeface="+mn-cs"/>
                        </a:rPr>
                        <a:t>Following </a:t>
                      </a:r>
                      <a:r>
                        <a:rPr lang="en-US" sz="1800" kern="1200" dirty="0" smtClean="0">
                          <a:solidFill>
                            <a:srgbClr val="FF0000"/>
                          </a:solidFill>
                          <a:effectLst/>
                          <a:latin typeface="+mn-lt"/>
                          <a:ea typeface="+mn-ea"/>
                          <a:cs typeface="+mn-cs"/>
                        </a:rPr>
                        <a:t>the development of the goal, teachers should outline the rationale behind the identified student growth goal and any learning strategies that will be used to help students reach the goal. </a:t>
                      </a:r>
                    </a:p>
                    <a:p>
                      <a:endParaRPr lang="en-US" sz="1800" b="1" dirty="0" smtClean="0">
                        <a:solidFill>
                          <a:srgbClr val="000000"/>
                        </a:solidFill>
                      </a:endParaRPr>
                    </a:p>
                  </a:txBody>
                  <a:tcPr>
                    <a:solidFill>
                      <a:srgbClr val="FFFFFF">
                        <a:alpha val="20000"/>
                      </a:srgbClr>
                    </a:solidFill>
                  </a:tcPr>
                </a:tc>
              </a:tr>
            </a:tbl>
          </a:graphicData>
        </a:graphic>
      </p:graphicFrame>
    </p:spTree>
    <p:extLst>
      <p:ext uri="{BB962C8B-B14F-4D97-AF65-F5344CB8AC3E}">
        <p14:creationId xmlns:p14="http://schemas.microsoft.com/office/powerpoint/2010/main" val="14337383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65537" name="Rectangle 5"/>
          <p:cNvSpPr>
            <a:spLocks noGrp="1" noChangeArrowheads="1"/>
          </p:cNvSpPr>
          <p:nvPr>
            <p:ph type="title"/>
          </p:nvPr>
        </p:nvSpPr>
        <p:spPr>
          <a:xfrm>
            <a:off x="3581400" y="230937"/>
            <a:ext cx="5562600" cy="1143000"/>
          </a:xfrm>
        </p:spPr>
        <p:txBody>
          <a:bodyPr/>
          <a:lstStyle/>
          <a:p>
            <a:pPr>
              <a:lnSpc>
                <a:spcPts val="2400"/>
              </a:lnSpc>
            </a:pPr>
            <a:r>
              <a:rPr lang="en-US" sz="2800" dirty="0">
                <a:latin typeface="Arial" charset="0"/>
              </a:rPr>
              <a:t>The SMART </a:t>
            </a:r>
            <a:r>
              <a:rPr lang="en-US" sz="2800" dirty="0" smtClean="0">
                <a:latin typeface="Arial" charset="0"/>
              </a:rPr>
              <a:t>Process: </a:t>
            </a:r>
            <a:r>
              <a:rPr lang="en-US" sz="2800" dirty="0">
                <a:latin typeface="Arial" charset="0"/>
              </a:rPr>
              <a:t/>
            </a:r>
            <a:br>
              <a:rPr lang="en-US" sz="2800" dirty="0">
                <a:latin typeface="Arial" charset="0"/>
              </a:rPr>
            </a:br>
            <a:r>
              <a:rPr lang="en-US" sz="2800" dirty="0">
                <a:latin typeface="Arial" charset="0"/>
              </a:rPr>
              <a:t>A Format for Developing SLOs</a:t>
            </a:r>
          </a:p>
        </p:txBody>
      </p:sp>
      <p:graphicFrame>
        <p:nvGraphicFramePr>
          <p:cNvPr id="5" name="Content Placeholder 4"/>
          <p:cNvGraphicFramePr>
            <a:graphicFrameLocks noGrp="1"/>
          </p:cNvGraphicFramePr>
          <p:nvPr>
            <p:ph sz="half" idx="1"/>
          </p:nvPr>
        </p:nvGraphicFramePr>
        <p:xfrm>
          <a:off x="381000" y="1600200"/>
          <a:ext cx="8458200" cy="49529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006832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66561" name="Title 1"/>
          <p:cNvSpPr>
            <a:spLocks noGrp="1"/>
          </p:cNvSpPr>
          <p:nvPr>
            <p:ph type="title"/>
          </p:nvPr>
        </p:nvSpPr>
        <p:spPr>
          <a:xfrm>
            <a:off x="222821" y="472281"/>
            <a:ext cx="8768779" cy="639763"/>
          </a:xfrm>
        </p:spPr>
        <p:txBody>
          <a:bodyPr>
            <a:noAutofit/>
          </a:bodyPr>
          <a:lstStyle/>
          <a:p>
            <a:r>
              <a:rPr lang="en-US" u="sng" dirty="0">
                <a:latin typeface="Calibri" charset="0"/>
              </a:rPr>
              <a:t>(</a:t>
            </a:r>
            <a:r>
              <a:rPr lang="en-US" i="1" u="sng" dirty="0">
                <a:latin typeface="Calibri" charset="0"/>
              </a:rPr>
              <a:t>S</a:t>
            </a:r>
            <a:r>
              <a:rPr lang="en-US" dirty="0">
                <a:latin typeface="Calibri" charset="0"/>
              </a:rPr>
              <a:t>mart) </a:t>
            </a:r>
            <a:r>
              <a:rPr lang="en-US" i="1" u="sng" dirty="0">
                <a:latin typeface="Calibri" charset="0"/>
              </a:rPr>
              <a:t>S</a:t>
            </a:r>
            <a:r>
              <a:rPr lang="en-US" dirty="0">
                <a:latin typeface="Calibri" charset="0"/>
              </a:rPr>
              <a:t>pecific</a:t>
            </a:r>
          </a:p>
        </p:txBody>
      </p:sp>
      <p:sp>
        <p:nvSpPr>
          <p:cNvPr id="3" name="Content Placeholder 2"/>
          <p:cNvSpPr>
            <a:spLocks noGrp="1"/>
          </p:cNvSpPr>
          <p:nvPr>
            <p:ph idx="1"/>
          </p:nvPr>
        </p:nvSpPr>
        <p:spPr/>
        <p:txBody>
          <a:bodyPr rtlCol="0">
            <a:normAutofit fontScale="92500"/>
          </a:bodyPr>
          <a:lstStyle/>
          <a:p>
            <a:pPr fontAlgn="auto">
              <a:spcAft>
                <a:spcPts val="0"/>
              </a:spcAft>
              <a:buFont typeface="Arial" pitchFamily="34" charset="0"/>
              <a:buChar char="•"/>
              <a:defRPr/>
            </a:pPr>
            <a:r>
              <a:rPr lang="en-US" dirty="0" smtClean="0">
                <a:ea typeface="+mn-ea"/>
                <a:cs typeface="+mn-cs"/>
              </a:rPr>
              <a:t>Does the SLO state exactly what learning content needs to be addressed and the specific standards to which the learning content relates?</a:t>
            </a:r>
          </a:p>
          <a:p>
            <a:pPr fontAlgn="auto">
              <a:spcAft>
                <a:spcPts val="0"/>
              </a:spcAft>
              <a:buFont typeface="Arial" pitchFamily="34" charset="0"/>
              <a:buChar char="•"/>
              <a:defRPr/>
            </a:pPr>
            <a:r>
              <a:rPr lang="en-US" dirty="0" smtClean="0">
                <a:ea typeface="+mn-ea"/>
                <a:cs typeface="+mn-cs"/>
              </a:rPr>
              <a:t>Is the learning content aligned to </a:t>
            </a:r>
            <a:r>
              <a:rPr lang="en-US" dirty="0" smtClean="0">
                <a:ea typeface="+mn-ea"/>
                <a:cs typeface="+mn-cs"/>
              </a:rPr>
              <a:t>state </a:t>
            </a:r>
            <a:r>
              <a:rPr lang="en-US" dirty="0" smtClean="0">
                <a:ea typeface="+mn-ea"/>
                <a:cs typeface="+mn-cs"/>
              </a:rPr>
              <a:t>content standards or credible national standards?</a:t>
            </a:r>
            <a:endParaRPr lang="en-US" dirty="0">
              <a:ea typeface="+mn-ea"/>
              <a:cs typeface="+mn-cs"/>
            </a:endParaRPr>
          </a:p>
        </p:txBody>
      </p:sp>
    </p:spTree>
    <p:extLst>
      <p:ext uri="{BB962C8B-B14F-4D97-AF65-F5344CB8AC3E}">
        <p14:creationId xmlns:p14="http://schemas.microsoft.com/office/powerpoint/2010/main" val="2913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Learning Objectives (SLOs)</a:t>
            </a:r>
            <a:endParaRPr lang="en-US" dirty="0"/>
          </a:p>
        </p:txBody>
      </p:sp>
      <p:sp>
        <p:nvSpPr>
          <p:cNvPr id="3" name="Content Placeholder 2"/>
          <p:cNvSpPr>
            <a:spLocks noGrp="1"/>
          </p:cNvSpPr>
          <p:nvPr>
            <p:ph idx="1"/>
          </p:nvPr>
        </p:nvSpPr>
        <p:spPr>
          <a:xfrm>
            <a:off x="185980" y="1332854"/>
            <a:ext cx="8805620" cy="5253926"/>
          </a:xfrm>
        </p:spPr>
        <p:txBody>
          <a:bodyPr>
            <a:normAutofit fontScale="62500" lnSpcReduction="20000"/>
          </a:bodyPr>
          <a:lstStyle/>
          <a:p>
            <a:pPr marL="0" indent="0">
              <a:buNone/>
            </a:pPr>
            <a:r>
              <a:rPr lang="en-US" dirty="0" smtClean="0"/>
              <a:t>Student growth goals are used to determine a teacher’s impact on student learning between two or more points in time. Districts may request to use an alternate measure. </a:t>
            </a:r>
            <a:endParaRPr lang="en-US" dirty="0"/>
          </a:p>
          <a:p>
            <a:pPr marL="0" indent="0">
              <a:buNone/>
            </a:pPr>
            <a:endParaRPr lang="en-US" sz="2900" dirty="0" smtClean="0"/>
          </a:p>
          <a:p>
            <a:pPr marL="514350" indent="-514350">
              <a:buFont typeface="+mj-lt"/>
              <a:buAutoNum type="arabicPeriod"/>
            </a:pPr>
            <a:r>
              <a:rPr lang="en-US" sz="3600" dirty="0" smtClean="0"/>
              <a:t>SLOs reflect a rigorous, realistic expectation of student growth</a:t>
            </a:r>
          </a:p>
          <a:p>
            <a:pPr marL="914400" lvl="1" indent="-514350"/>
            <a:r>
              <a:rPr lang="en-US" dirty="0" smtClean="0"/>
              <a:t>Student Learning Objectives are written by teacher and approved by evaluators.</a:t>
            </a:r>
          </a:p>
          <a:p>
            <a:pPr marL="514350" indent="-514350">
              <a:buFont typeface="+mj-lt"/>
              <a:buAutoNum type="arabicPeriod"/>
            </a:pPr>
            <a:r>
              <a:rPr lang="en-US" sz="3600" dirty="0" smtClean="0"/>
              <a:t>Include district, school, or teacher-developed assessments</a:t>
            </a:r>
          </a:p>
          <a:p>
            <a:pPr lvl="1"/>
            <a:r>
              <a:rPr lang="en-US" dirty="0" smtClean="0"/>
              <a:t>For evaluation purposes, student growth is formally assessed at the end of the instructional period</a:t>
            </a:r>
          </a:p>
          <a:p>
            <a:pPr marL="514350" indent="-514350">
              <a:buFont typeface="+mj-lt"/>
              <a:buAutoNum type="arabicPeriod"/>
            </a:pPr>
            <a:r>
              <a:rPr lang="en-US" sz="3600" dirty="0" smtClean="0"/>
              <a:t>For state-tested grades and subjects, state assessment data </a:t>
            </a:r>
            <a:r>
              <a:rPr lang="en-US" sz="3600" dirty="0" smtClean="0"/>
              <a:t>should be </a:t>
            </a:r>
            <a:r>
              <a:rPr lang="en-US" sz="3600" dirty="0" smtClean="0"/>
              <a:t>used.</a:t>
            </a:r>
          </a:p>
          <a:p>
            <a:pPr marL="914400" lvl="1" indent="-514350"/>
            <a:r>
              <a:rPr lang="en-US" dirty="0" smtClean="0"/>
              <a:t>May be used during the goal-setting process, and is not required to assess end-of-year student testing</a:t>
            </a:r>
          </a:p>
          <a:p>
            <a:pPr marL="514350" indent="-514350">
              <a:buFont typeface="+mj-lt"/>
              <a:buAutoNum type="arabicPeriod"/>
            </a:pPr>
            <a:r>
              <a:rPr lang="en-US" sz="3600" dirty="0" smtClean="0"/>
              <a:t>Assign a student growth rating</a:t>
            </a:r>
          </a:p>
          <a:p>
            <a:pPr lvl="1"/>
            <a:r>
              <a:rPr lang="en-US" dirty="0" smtClean="0"/>
              <a:t>Defined: The rating assigned based on attainment of SLOs</a:t>
            </a:r>
            <a:r>
              <a:rPr lang="en-US" dirty="0" smtClean="0"/>
              <a:t>.</a:t>
            </a:r>
            <a:endParaRPr lang="en-US" dirty="0"/>
          </a:p>
        </p:txBody>
      </p:sp>
    </p:spTree>
    <p:extLst>
      <p:ext uri="{BB962C8B-B14F-4D97-AF65-F5344CB8AC3E}">
        <p14:creationId xmlns:p14="http://schemas.microsoft.com/office/powerpoint/2010/main" val="2577877663"/>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67585" name="Title 1"/>
          <p:cNvSpPr>
            <a:spLocks noGrp="1"/>
          </p:cNvSpPr>
          <p:nvPr>
            <p:ph type="title"/>
          </p:nvPr>
        </p:nvSpPr>
        <p:spPr/>
        <p:txBody>
          <a:bodyPr>
            <a:normAutofit/>
          </a:bodyPr>
          <a:lstStyle/>
          <a:p>
            <a:r>
              <a:rPr lang="en-US" dirty="0">
                <a:latin typeface="Calibri" charset="0"/>
              </a:rPr>
              <a:t>(</a:t>
            </a:r>
            <a:r>
              <a:rPr lang="en-US" dirty="0" err="1">
                <a:latin typeface="Calibri" charset="0"/>
              </a:rPr>
              <a:t>s</a:t>
            </a:r>
            <a:r>
              <a:rPr lang="en-US" i="1" u="sng" dirty="0" err="1">
                <a:latin typeface="Calibri" charset="0"/>
              </a:rPr>
              <a:t>M</a:t>
            </a:r>
            <a:r>
              <a:rPr lang="en-US" dirty="0" err="1">
                <a:latin typeface="Calibri" charset="0"/>
              </a:rPr>
              <a:t>art</a:t>
            </a:r>
            <a:r>
              <a:rPr lang="en-US" dirty="0">
                <a:latin typeface="Calibri" charset="0"/>
              </a:rPr>
              <a:t>) </a:t>
            </a:r>
            <a:r>
              <a:rPr lang="en-US" i="1" u="sng" dirty="0">
                <a:latin typeface="Calibri" charset="0"/>
              </a:rPr>
              <a:t>M</a:t>
            </a:r>
            <a:r>
              <a:rPr lang="en-US" dirty="0">
                <a:latin typeface="Calibri" charset="0"/>
              </a:rPr>
              <a:t>easurable </a:t>
            </a:r>
            <a:endParaRPr lang="en-US" i="1" u="sng" dirty="0">
              <a:latin typeface="Calibri" charset="0"/>
            </a:endParaRPr>
          </a:p>
        </p:txBody>
      </p:sp>
      <p:sp>
        <p:nvSpPr>
          <p:cNvPr id="3" name="Content Placeholder 2"/>
          <p:cNvSpPr>
            <a:spLocks noGrp="1"/>
          </p:cNvSpPr>
          <p:nvPr>
            <p:ph idx="1"/>
          </p:nvPr>
        </p:nvSpPr>
        <p:spPr/>
        <p:txBody>
          <a:bodyPr rtlCol="0">
            <a:noAutofit/>
          </a:bodyPr>
          <a:lstStyle/>
          <a:p>
            <a:pPr fontAlgn="auto">
              <a:spcAft>
                <a:spcPts val="0"/>
              </a:spcAft>
              <a:buFont typeface="Arial" pitchFamily="34" charset="0"/>
              <a:buChar char="•"/>
              <a:defRPr/>
            </a:pPr>
            <a:r>
              <a:rPr lang="en-US" sz="2800" dirty="0" smtClean="0">
                <a:ea typeface="+mn-ea"/>
              </a:rPr>
              <a:t>Standards-based assessment?</a:t>
            </a:r>
          </a:p>
          <a:p>
            <a:pPr fontAlgn="auto">
              <a:spcAft>
                <a:spcPts val="0"/>
              </a:spcAft>
              <a:buFont typeface="Arial" pitchFamily="34" charset="0"/>
              <a:buChar char="•"/>
              <a:defRPr/>
            </a:pPr>
            <a:r>
              <a:rPr lang="en-US" sz="2800" dirty="0" smtClean="0">
                <a:ea typeface="+mn-ea"/>
              </a:rPr>
              <a:t>Comparable across classrooms?</a:t>
            </a:r>
          </a:p>
          <a:p>
            <a:pPr fontAlgn="auto">
              <a:spcAft>
                <a:spcPts val="0"/>
              </a:spcAft>
              <a:buFont typeface="Arial" pitchFamily="34" charset="0"/>
              <a:buChar char="•"/>
              <a:defRPr/>
            </a:pPr>
            <a:r>
              <a:rPr lang="en-US" sz="2800" dirty="0" smtClean="0">
                <a:ea typeface="+mn-ea"/>
              </a:rPr>
              <a:t>Measures are stated by increases in:</a:t>
            </a:r>
          </a:p>
          <a:p>
            <a:pPr lvl="1" fontAlgn="auto">
              <a:spcAft>
                <a:spcPts val="0"/>
              </a:spcAft>
              <a:buFont typeface="Arial" pitchFamily="34" charset="0"/>
              <a:buChar char="–"/>
              <a:defRPr/>
            </a:pPr>
            <a:r>
              <a:rPr lang="en-US" sz="2400" dirty="0" smtClean="0">
                <a:ea typeface="+mn-ea"/>
              </a:rPr>
              <a:t>Rate,</a:t>
            </a:r>
          </a:p>
          <a:p>
            <a:pPr lvl="1" fontAlgn="auto">
              <a:spcAft>
                <a:spcPts val="0"/>
              </a:spcAft>
              <a:buFont typeface="Arial" pitchFamily="34" charset="0"/>
              <a:buChar char="–"/>
              <a:defRPr/>
            </a:pPr>
            <a:r>
              <a:rPr lang="en-US" sz="2400" dirty="0" smtClean="0">
                <a:ea typeface="+mn-ea"/>
              </a:rPr>
              <a:t>Percentage,</a:t>
            </a:r>
          </a:p>
          <a:p>
            <a:pPr lvl="1" fontAlgn="auto">
              <a:spcAft>
                <a:spcPts val="0"/>
              </a:spcAft>
              <a:buFont typeface="Arial" pitchFamily="34" charset="0"/>
              <a:buChar char="–"/>
              <a:defRPr/>
            </a:pPr>
            <a:r>
              <a:rPr lang="en-US" sz="2400" dirty="0" smtClean="0">
                <a:ea typeface="+mn-ea"/>
              </a:rPr>
              <a:t>Number,</a:t>
            </a:r>
          </a:p>
          <a:p>
            <a:pPr lvl="1" fontAlgn="auto">
              <a:spcAft>
                <a:spcPts val="0"/>
              </a:spcAft>
              <a:buFont typeface="Arial" pitchFamily="34" charset="0"/>
              <a:buChar char="–"/>
              <a:defRPr/>
            </a:pPr>
            <a:r>
              <a:rPr lang="en-US" sz="2400" dirty="0" smtClean="0">
                <a:ea typeface="+mn-ea"/>
              </a:rPr>
              <a:t>Level of performance,</a:t>
            </a:r>
          </a:p>
          <a:p>
            <a:pPr lvl="1" fontAlgn="auto">
              <a:spcAft>
                <a:spcPts val="0"/>
              </a:spcAft>
              <a:buFont typeface="Arial" pitchFamily="34" charset="0"/>
              <a:buChar char="–"/>
              <a:defRPr/>
            </a:pPr>
            <a:r>
              <a:rPr lang="en-US" sz="2400" dirty="0" smtClean="0">
                <a:ea typeface="+mn-ea"/>
              </a:rPr>
              <a:t>Rubric standards, </a:t>
            </a:r>
          </a:p>
          <a:p>
            <a:pPr lvl="1" fontAlgn="auto">
              <a:spcAft>
                <a:spcPts val="0"/>
              </a:spcAft>
              <a:buFont typeface="Arial" pitchFamily="34" charset="0"/>
              <a:buChar char="–"/>
              <a:defRPr/>
            </a:pPr>
            <a:r>
              <a:rPr lang="en-US" sz="2400" dirty="0" smtClean="0">
                <a:ea typeface="+mn-ea"/>
              </a:rPr>
              <a:t>Gain Score or</a:t>
            </a:r>
          </a:p>
          <a:p>
            <a:pPr lvl="1" fontAlgn="auto">
              <a:spcAft>
                <a:spcPts val="0"/>
              </a:spcAft>
              <a:buFont typeface="Arial" pitchFamily="34" charset="0"/>
              <a:buChar char="–"/>
              <a:defRPr/>
            </a:pPr>
            <a:r>
              <a:rPr lang="en-US" sz="2400" dirty="0" smtClean="0">
                <a:ea typeface="+mn-ea"/>
              </a:rPr>
              <a:t>Other ways…</a:t>
            </a:r>
            <a:endParaRPr lang="en-US" sz="2400" dirty="0">
              <a:ea typeface="+mn-ea"/>
            </a:endParaRPr>
          </a:p>
        </p:txBody>
      </p:sp>
    </p:spTree>
    <p:extLst>
      <p:ext uri="{BB962C8B-B14F-4D97-AF65-F5344CB8AC3E}">
        <p14:creationId xmlns:p14="http://schemas.microsoft.com/office/powerpoint/2010/main" val="6276640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68609" name="Title 1"/>
          <p:cNvSpPr>
            <a:spLocks noGrp="1"/>
          </p:cNvSpPr>
          <p:nvPr>
            <p:ph type="title"/>
          </p:nvPr>
        </p:nvSpPr>
        <p:spPr/>
        <p:txBody>
          <a:bodyPr>
            <a:normAutofit/>
          </a:bodyPr>
          <a:lstStyle/>
          <a:p>
            <a:r>
              <a:rPr lang="en-US" dirty="0">
                <a:latin typeface="Calibri" charset="0"/>
              </a:rPr>
              <a:t>(</a:t>
            </a:r>
            <a:r>
              <a:rPr lang="en-US" dirty="0" err="1">
                <a:latin typeface="Calibri" charset="0"/>
              </a:rPr>
              <a:t>sm</a:t>
            </a:r>
            <a:r>
              <a:rPr lang="en-US" i="1" u="sng" dirty="0" err="1">
                <a:latin typeface="Calibri" charset="0"/>
              </a:rPr>
              <a:t>A</a:t>
            </a:r>
            <a:r>
              <a:rPr lang="en-US" dirty="0" err="1">
                <a:latin typeface="Calibri" charset="0"/>
              </a:rPr>
              <a:t>rt</a:t>
            </a:r>
            <a:r>
              <a:rPr lang="en-US" dirty="0">
                <a:latin typeface="Calibri" charset="0"/>
              </a:rPr>
              <a:t>) </a:t>
            </a:r>
            <a:r>
              <a:rPr lang="en-US" i="1" u="sng" dirty="0">
                <a:latin typeface="Calibri" charset="0"/>
              </a:rPr>
              <a:t>A</a:t>
            </a:r>
            <a:r>
              <a:rPr lang="en-US" dirty="0">
                <a:latin typeface="Calibri" charset="0"/>
              </a:rPr>
              <a:t>ppropriate</a:t>
            </a:r>
          </a:p>
        </p:txBody>
      </p:sp>
      <p:sp>
        <p:nvSpPr>
          <p:cNvPr id="3" name="Content Placeholder 2"/>
          <p:cNvSpPr>
            <a:spLocks noGrp="1"/>
          </p:cNvSpPr>
          <p:nvPr>
            <p:ph idx="1"/>
          </p:nvPr>
        </p:nvSpPr>
        <p:spPr/>
        <p:txBody>
          <a:bodyPr rtlCol="0">
            <a:normAutofit fontScale="77500" lnSpcReduction="20000"/>
          </a:bodyPr>
          <a:lstStyle/>
          <a:p>
            <a:pPr fontAlgn="auto">
              <a:spcAft>
                <a:spcPts val="0"/>
              </a:spcAft>
              <a:buFont typeface="Arial" pitchFamily="34" charset="0"/>
              <a:buChar char="•"/>
              <a:defRPr/>
            </a:pPr>
            <a:r>
              <a:rPr lang="en-US" dirty="0" smtClean="0">
                <a:ea typeface="+mn-ea"/>
                <a:cs typeface="+mn-cs"/>
              </a:rPr>
              <a:t>Was the SLO developed using baseline data that is comparable between the beginning and end of the instructional period?</a:t>
            </a:r>
          </a:p>
          <a:p>
            <a:pPr fontAlgn="auto">
              <a:spcAft>
                <a:spcPts val="0"/>
              </a:spcAft>
              <a:buFont typeface="Arial" pitchFamily="34" charset="0"/>
              <a:buChar char="•"/>
              <a:defRPr/>
            </a:pPr>
            <a:r>
              <a:rPr lang="en-US" dirty="0" smtClean="0">
                <a:ea typeface="+mn-ea"/>
                <a:cs typeface="+mn-cs"/>
              </a:rPr>
              <a:t>Is the SLO directly related to a teacher’s subject, grade level, and students?</a:t>
            </a:r>
          </a:p>
          <a:p>
            <a:pPr fontAlgn="auto">
              <a:spcAft>
                <a:spcPts val="0"/>
              </a:spcAft>
              <a:buFont typeface="Arial" pitchFamily="34" charset="0"/>
              <a:buChar char="•"/>
              <a:defRPr/>
            </a:pPr>
            <a:r>
              <a:rPr lang="en-US" dirty="0" smtClean="0">
                <a:ea typeface="+mn-ea"/>
                <a:cs typeface="+mn-cs"/>
              </a:rPr>
              <a:t>For a Class Mastery Goal, does the goal include all students in the class or course?</a:t>
            </a:r>
          </a:p>
          <a:p>
            <a:pPr fontAlgn="auto">
              <a:spcAft>
                <a:spcPts val="0"/>
              </a:spcAft>
              <a:buFont typeface="Arial" pitchFamily="34" charset="0"/>
              <a:buChar char="•"/>
              <a:defRPr/>
            </a:pPr>
            <a:r>
              <a:rPr lang="en-US" dirty="0" smtClean="0">
                <a:ea typeface="+mn-ea"/>
                <a:cs typeface="+mn-cs"/>
              </a:rPr>
              <a:t>For a Differentiated Growth Goal, does the goal include a growth goal for </a:t>
            </a:r>
            <a:r>
              <a:rPr lang="en-US" dirty="0" smtClean="0"/>
              <a:t>each individual student or groups of students? </a:t>
            </a:r>
            <a:endParaRPr lang="en-US" dirty="0">
              <a:ea typeface="+mn-ea"/>
              <a:cs typeface="+mn-cs"/>
            </a:endParaRPr>
          </a:p>
        </p:txBody>
      </p:sp>
    </p:spTree>
    <p:extLst>
      <p:ext uri="{BB962C8B-B14F-4D97-AF65-F5344CB8AC3E}">
        <p14:creationId xmlns:p14="http://schemas.microsoft.com/office/powerpoint/2010/main" val="608341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69633" name="Title 1"/>
          <p:cNvSpPr>
            <a:spLocks noGrp="1"/>
          </p:cNvSpPr>
          <p:nvPr>
            <p:ph type="title"/>
          </p:nvPr>
        </p:nvSpPr>
        <p:spPr>
          <a:xfrm>
            <a:off x="3859078" y="23360"/>
            <a:ext cx="5284922" cy="889222"/>
          </a:xfrm>
        </p:spPr>
        <p:txBody>
          <a:bodyPr>
            <a:noAutofit/>
          </a:bodyPr>
          <a:lstStyle/>
          <a:p>
            <a:r>
              <a:rPr lang="en-US" dirty="0" smtClean="0">
                <a:latin typeface="Calibri" charset="0"/>
              </a:rPr>
              <a:t>(</a:t>
            </a:r>
            <a:r>
              <a:rPr lang="en-US" dirty="0" err="1" smtClean="0">
                <a:latin typeface="Calibri" charset="0"/>
              </a:rPr>
              <a:t>sm</a:t>
            </a:r>
            <a:r>
              <a:rPr lang="en-US" i="1" dirty="0" err="1" smtClean="0">
                <a:latin typeface="Calibri" charset="0"/>
              </a:rPr>
              <a:t>a</a:t>
            </a:r>
            <a:r>
              <a:rPr lang="en-US" u="sng" dirty="0" err="1">
                <a:latin typeface="Calibri" charset="0"/>
              </a:rPr>
              <a:t>R</a:t>
            </a:r>
            <a:r>
              <a:rPr lang="en-US" dirty="0" err="1" smtClean="0">
                <a:latin typeface="Calibri" charset="0"/>
              </a:rPr>
              <a:t>t</a:t>
            </a:r>
            <a:r>
              <a:rPr lang="en-US" dirty="0">
                <a:latin typeface="Calibri" charset="0"/>
              </a:rPr>
              <a:t>) </a:t>
            </a:r>
            <a:r>
              <a:rPr lang="en-US" dirty="0" smtClean="0">
                <a:latin typeface="Calibri" charset="0"/>
              </a:rPr>
              <a:t/>
            </a:r>
            <a:br>
              <a:rPr lang="en-US" dirty="0" smtClean="0">
                <a:latin typeface="Calibri" charset="0"/>
              </a:rPr>
            </a:br>
            <a:r>
              <a:rPr lang="en-US" i="1" u="sng" dirty="0" smtClean="0">
                <a:latin typeface="Calibri" charset="0"/>
              </a:rPr>
              <a:t>R</a:t>
            </a:r>
            <a:r>
              <a:rPr lang="en-US" i="1" dirty="0" smtClean="0">
                <a:latin typeface="Calibri" charset="0"/>
              </a:rPr>
              <a:t>ealistic </a:t>
            </a:r>
            <a:r>
              <a:rPr lang="en-US" i="1" dirty="0" smtClean="0">
                <a:latin typeface="Calibri" charset="0"/>
              </a:rPr>
              <a:t>and </a:t>
            </a:r>
            <a:r>
              <a:rPr lang="en-US" i="1" u="sng" dirty="0" smtClean="0">
                <a:latin typeface="Calibri" charset="0"/>
              </a:rPr>
              <a:t>R</a:t>
            </a:r>
            <a:r>
              <a:rPr lang="en-US" i="1" dirty="0" smtClean="0">
                <a:latin typeface="Calibri" charset="0"/>
              </a:rPr>
              <a:t>igorous</a:t>
            </a:r>
            <a:endParaRPr lang="en-US" dirty="0">
              <a:solidFill>
                <a:schemeClr val="bg1"/>
              </a:solidFill>
              <a:latin typeface="Calibri" charset="0"/>
            </a:endParaRPr>
          </a:p>
        </p:txBody>
      </p:sp>
      <p:sp>
        <p:nvSpPr>
          <p:cNvPr id="3" name="Content Placeholder 2"/>
          <p:cNvSpPr>
            <a:spLocks noGrp="1"/>
          </p:cNvSpPr>
          <p:nvPr>
            <p:ph idx="1"/>
          </p:nvPr>
        </p:nvSpPr>
        <p:spPr/>
        <p:txBody>
          <a:bodyPr/>
          <a:lstStyle/>
          <a:p>
            <a:r>
              <a:rPr lang="en-US" dirty="0">
                <a:latin typeface="Calibri" charset="0"/>
              </a:rPr>
              <a:t>Does the SLO contain a growth goal that identifies expected student growth that stretches the outer boundary of what is attainable?</a:t>
            </a:r>
          </a:p>
          <a:p>
            <a:r>
              <a:rPr lang="en-US" dirty="0">
                <a:latin typeface="Calibri" charset="0"/>
              </a:rPr>
              <a:t>Is the SLO rigorous when compared to SLOs established by teachers in similar grades/subjects?</a:t>
            </a:r>
          </a:p>
        </p:txBody>
      </p:sp>
    </p:spTree>
    <p:extLst>
      <p:ext uri="{BB962C8B-B14F-4D97-AF65-F5344CB8AC3E}">
        <p14:creationId xmlns:p14="http://schemas.microsoft.com/office/powerpoint/2010/main" val="22631500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sz="4800" dirty="0" smtClean="0">
                <a:latin typeface="Calibri" charset="0"/>
              </a:rPr>
              <a:t>(</a:t>
            </a:r>
            <a:r>
              <a:rPr lang="en-US" sz="4800" dirty="0" err="1">
                <a:latin typeface="Calibri" charset="0"/>
              </a:rPr>
              <a:t>s</a:t>
            </a:r>
            <a:r>
              <a:rPr lang="en-US" sz="4800" dirty="0" err="1" smtClean="0">
                <a:latin typeface="Calibri" charset="0"/>
              </a:rPr>
              <a:t>mar</a:t>
            </a:r>
            <a:r>
              <a:rPr lang="en-US" sz="4800" i="1" u="sng" dirty="0" err="1" smtClean="0">
                <a:latin typeface="Calibri" charset="0"/>
              </a:rPr>
              <a:t>T</a:t>
            </a:r>
            <a:r>
              <a:rPr lang="en-US" sz="4800" i="1" dirty="0">
                <a:latin typeface="Calibri" charset="0"/>
              </a:rPr>
              <a:t>)</a:t>
            </a:r>
            <a:r>
              <a:rPr lang="en-US" sz="4800" dirty="0">
                <a:latin typeface="Calibri" charset="0"/>
              </a:rPr>
              <a:t> </a:t>
            </a:r>
            <a:r>
              <a:rPr lang="en-US" sz="4800" i="1" u="sng" dirty="0">
                <a:latin typeface="Calibri" charset="0"/>
              </a:rPr>
              <a:t>T</a:t>
            </a:r>
            <a:r>
              <a:rPr lang="en-US" sz="4800" dirty="0">
                <a:latin typeface="Calibri" charset="0"/>
              </a:rPr>
              <a:t>ime-bound</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dirty="0" smtClean="0">
                <a:ea typeface="+mn-ea"/>
                <a:cs typeface="+mn-cs"/>
              </a:rPr>
              <a:t>Does the SLO have a time frame for accomplishing the measurable objective?</a:t>
            </a:r>
          </a:p>
          <a:p>
            <a:pPr fontAlgn="auto">
              <a:spcAft>
                <a:spcPts val="0"/>
              </a:spcAft>
              <a:buFont typeface="Arial" pitchFamily="34" charset="0"/>
              <a:buChar char="•"/>
              <a:defRPr/>
            </a:pPr>
            <a:r>
              <a:rPr lang="en-US" dirty="0" smtClean="0">
                <a:ea typeface="+mn-ea"/>
                <a:cs typeface="+mn-cs"/>
              </a:rPr>
              <a:t>Is there ongoing progress monitoring data for adjusting the learning experience toward the goal?</a:t>
            </a:r>
          </a:p>
          <a:p>
            <a:pPr fontAlgn="auto">
              <a:spcAft>
                <a:spcPts val="0"/>
              </a:spcAft>
              <a:buFont typeface="Arial" pitchFamily="34" charset="0"/>
              <a:buChar char="•"/>
              <a:defRPr/>
            </a:pPr>
            <a:r>
              <a:rPr lang="en-US" dirty="0" smtClean="0">
                <a:ea typeface="+mn-ea"/>
                <a:cs typeface="+mn-cs"/>
              </a:rPr>
              <a:t>Is the data collected between 2 points in time, as close to beginning and ending of course as possible?</a:t>
            </a:r>
            <a:endParaRPr lang="en-US" dirty="0">
              <a:ea typeface="+mn-ea"/>
              <a:cs typeface="+mn-cs"/>
            </a:endParaRPr>
          </a:p>
        </p:txBody>
      </p:sp>
    </p:spTree>
    <p:extLst>
      <p:ext uri="{BB962C8B-B14F-4D97-AF65-F5344CB8AC3E}">
        <p14:creationId xmlns:p14="http://schemas.microsoft.com/office/powerpoint/2010/main" val="13772413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04800" y="1727200"/>
            <a:ext cx="5943600" cy="10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000" b="1" dirty="0">
                <a:solidFill>
                  <a:srgbClr val="1F497D"/>
                </a:solidFill>
              </a:rPr>
              <a:t>Establishes tiered expectations for student growth for groups of students. The educators define what growth looks like for each group of students. </a:t>
            </a:r>
          </a:p>
        </p:txBody>
      </p:sp>
      <p:sp>
        <p:nvSpPr>
          <p:cNvPr id="75778" name="Title 1"/>
          <p:cNvSpPr>
            <a:spLocks noGrp="1"/>
          </p:cNvSpPr>
          <p:nvPr>
            <p:ph type="title"/>
          </p:nvPr>
        </p:nvSpPr>
        <p:spPr/>
        <p:txBody>
          <a:bodyPr/>
          <a:lstStyle/>
          <a:p>
            <a:r>
              <a:rPr lang="en-US" sz="4400" dirty="0" smtClean="0">
                <a:latin typeface="Calibri" charset="0"/>
              </a:rPr>
              <a:t>Types of Growth </a:t>
            </a:r>
            <a:r>
              <a:rPr lang="en-US" sz="4400" dirty="0">
                <a:latin typeface="Calibri" charset="0"/>
              </a:rPr>
              <a:t>Goals</a:t>
            </a:r>
          </a:p>
        </p:txBody>
      </p:sp>
      <p:sp>
        <p:nvSpPr>
          <p:cNvPr id="3" name="Content Placeholder 2"/>
          <p:cNvSpPr>
            <a:spLocks noGrp="1"/>
          </p:cNvSpPr>
          <p:nvPr>
            <p:ph idx="1"/>
          </p:nvPr>
        </p:nvSpPr>
        <p:spPr>
          <a:xfrm>
            <a:off x="6250474" y="1860000"/>
            <a:ext cx="2895600" cy="929695"/>
          </a:xfrm>
        </p:spPr>
        <p:txBody>
          <a:bodyPr/>
          <a:lstStyle/>
          <a:p>
            <a:pPr marL="107950" indent="0">
              <a:buFont typeface="Arial" charset="0"/>
              <a:buNone/>
            </a:pPr>
            <a:r>
              <a:rPr lang="en-US" sz="2800" dirty="0" smtClean="0">
                <a:solidFill>
                  <a:schemeClr val="tx2"/>
                </a:solidFill>
                <a:latin typeface="Abadi MT Condensed Extra Bold" charset="0"/>
                <a:cs typeface="Abadi MT Condensed Extra Bold" charset="0"/>
              </a:rPr>
              <a:t>Differentiated </a:t>
            </a:r>
            <a:r>
              <a:rPr lang="en-US" sz="2800" dirty="0">
                <a:solidFill>
                  <a:schemeClr val="tx2"/>
                </a:solidFill>
                <a:latin typeface="Abadi MT Condensed Extra Bold" charset="0"/>
                <a:cs typeface="Abadi MT Condensed Extra Bold" charset="0"/>
              </a:rPr>
              <a:t>Growth</a:t>
            </a:r>
          </a:p>
        </p:txBody>
      </p:sp>
      <p:grpSp>
        <p:nvGrpSpPr>
          <p:cNvPr id="75780" name="Group 9"/>
          <p:cNvGrpSpPr>
            <a:grpSpLocks/>
          </p:cNvGrpSpPr>
          <p:nvPr/>
        </p:nvGrpSpPr>
        <p:grpSpPr bwMode="auto">
          <a:xfrm>
            <a:off x="293542" y="3238520"/>
            <a:ext cx="9231458" cy="1015663"/>
            <a:chOff x="369742" y="3238520"/>
            <a:chExt cx="9231458" cy="1015663"/>
          </a:xfrm>
        </p:grpSpPr>
        <p:sp>
          <p:nvSpPr>
            <p:cNvPr id="75784" name="TextBox 3"/>
            <p:cNvSpPr txBox="1">
              <a:spLocks noChangeArrowheads="1"/>
            </p:cNvSpPr>
            <p:nvPr/>
          </p:nvSpPr>
          <p:spPr bwMode="auto">
            <a:xfrm>
              <a:off x="369742" y="3238520"/>
              <a:ext cx="5943600" cy="1015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000" b="1" dirty="0">
                  <a:solidFill>
                    <a:srgbClr val="800000"/>
                  </a:solidFill>
                </a:rPr>
                <a:t>Based on quality baseline data and educator-determined definition of mastery. Goal is structured based on percent of students attaining mastery.</a:t>
              </a:r>
            </a:p>
          </p:txBody>
        </p:sp>
        <p:sp>
          <p:nvSpPr>
            <p:cNvPr id="75785" name="Content Placeholder 2"/>
            <p:cNvSpPr txBox="1">
              <a:spLocks/>
            </p:cNvSpPr>
            <p:nvPr/>
          </p:nvSpPr>
          <p:spPr bwMode="auto">
            <a:xfrm>
              <a:off x="6324600" y="3257125"/>
              <a:ext cx="3276600" cy="997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795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20000"/>
                </a:spcBef>
                <a:buFont typeface="Arial" charset="0"/>
                <a:buNone/>
              </a:pPr>
              <a:r>
                <a:rPr lang="en-US" sz="2800" b="1" dirty="0">
                  <a:solidFill>
                    <a:srgbClr val="800000"/>
                  </a:solidFill>
                  <a:latin typeface="Abadi MT Condensed Extra Bold" charset="0"/>
                  <a:cs typeface="Abadi MT Condensed Extra Bold" charset="0"/>
                </a:rPr>
                <a:t>Class    </a:t>
              </a:r>
              <a:endParaRPr lang="en-US" sz="2800" b="1" dirty="0" smtClean="0">
                <a:solidFill>
                  <a:srgbClr val="800000"/>
                </a:solidFill>
                <a:latin typeface="Abadi MT Condensed Extra Bold" charset="0"/>
                <a:cs typeface="Abadi MT Condensed Extra Bold" charset="0"/>
              </a:endParaRPr>
            </a:p>
            <a:p>
              <a:pPr>
                <a:spcBef>
                  <a:spcPct val="20000"/>
                </a:spcBef>
                <a:buFont typeface="Arial" charset="0"/>
                <a:buNone/>
              </a:pPr>
              <a:r>
                <a:rPr lang="en-US" sz="2800" b="1" dirty="0" smtClean="0">
                  <a:solidFill>
                    <a:srgbClr val="800000"/>
                  </a:solidFill>
                  <a:latin typeface="Abadi MT Condensed Extra Bold" charset="0"/>
                  <a:cs typeface="Abadi MT Condensed Extra Bold" charset="0"/>
                </a:rPr>
                <a:t>Mastery</a:t>
              </a:r>
              <a:endParaRPr lang="en-US" sz="2800" b="1" dirty="0">
                <a:solidFill>
                  <a:srgbClr val="800000"/>
                </a:solidFill>
                <a:latin typeface="Abadi MT Condensed Extra Bold" charset="0"/>
                <a:cs typeface="Abadi MT Condensed Extra Bold" charset="0"/>
              </a:endParaRPr>
            </a:p>
            <a:p>
              <a:pPr>
                <a:spcBef>
                  <a:spcPct val="20000"/>
                </a:spcBef>
                <a:buFont typeface="Arial" charset="0"/>
                <a:buNone/>
              </a:pPr>
              <a:endParaRPr lang="en-US" sz="1200" b="1" dirty="0">
                <a:latin typeface="Abadi MT Condensed Extra Bold" charset="0"/>
                <a:cs typeface="Abadi MT Condensed Extra Bold" charset="0"/>
              </a:endParaRPr>
            </a:p>
          </p:txBody>
        </p:sp>
      </p:grpSp>
      <p:grpSp>
        <p:nvGrpSpPr>
          <p:cNvPr id="9" name="Group 8"/>
          <p:cNvGrpSpPr>
            <a:grpSpLocks/>
          </p:cNvGrpSpPr>
          <p:nvPr/>
        </p:nvGrpSpPr>
        <p:grpSpPr bwMode="auto">
          <a:xfrm>
            <a:off x="227013" y="4927937"/>
            <a:ext cx="9286729" cy="1015663"/>
            <a:chOff x="302795" y="4927937"/>
            <a:chExt cx="9287155" cy="1015663"/>
          </a:xfrm>
        </p:grpSpPr>
        <p:sp>
          <p:nvSpPr>
            <p:cNvPr id="75782" name="TextBox 5"/>
            <p:cNvSpPr txBox="1">
              <a:spLocks noChangeArrowheads="1"/>
            </p:cNvSpPr>
            <p:nvPr/>
          </p:nvSpPr>
          <p:spPr bwMode="auto">
            <a:xfrm>
              <a:off x="302795" y="4927937"/>
              <a:ext cx="6021805" cy="1015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000" b="1" dirty="0">
                  <a:solidFill>
                    <a:srgbClr val="4F6228"/>
                  </a:solidFill>
                </a:rPr>
                <a:t>Teams of teachers agree to work collaboratively and share </a:t>
              </a:r>
              <a:r>
                <a:rPr lang="en-US" sz="2000" b="1" dirty="0" smtClean="0">
                  <a:solidFill>
                    <a:srgbClr val="4F6228"/>
                  </a:solidFill>
                </a:rPr>
                <a:t>responsibility/accountability </a:t>
              </a:r>
              <a:r>
                <a:rPr lang="en-US" sz="2000" b="1" dirty="0">
                  <a:solidFill>
                    <a:srgbClr val="4F6228"/>
                  </a:solidFill>
                </a:rPr>
                <a:t>for student learning for a content area, grade level or school.</a:t>
              </a:r>
            </a:p>
          </p:txBody>
        </p:sp>
        <p:sp>
          <p:nvSpPr>
            <p:cNvPr id="8" name="Content Placeholder 2"/>
            <p:cNvSpPr txBox="1">
              <a:spLocks/>
            </p:cNvSpPr>
            <p:nvPr/>
          </p:nvSpPr>
          <p:spPr>
            <a:xfrm>
              <a:off x="6313200" y="4938530"/>
              <a:ext cx="3276750" cy="994475"/>
            </a:xfrm>
            <a:prstGeom prst="rect">
              <a:avLst/>
            </a:prstGeom>
          </p:spPr>
          <p:txBody>
            <a:bodyPr/>
            <a:lstStyle>
              <a:lvl1pPr marL="342900" indent="-342900" algn="l" defTabSz="914400" rtl="0" eaLnBrk="1" latinLnBrk="0" hangingPunct="1">
                <a:spcBef>
                  <a:spcPct val="20000"/>
                </a:spcBef>
                <a:buFont typeface="Arial" pitchFamily="34" charset="0"/>
                <a:buChar char="•"/>
                <a:defRPr sz="40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6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9537" indent="0" fontAlgn="auto">
                <a:spcAft>
                  <a:spcPts val="0"/>
                </a:spcAft>
                <a:buFont typeface="Arial" pitchFamily="34" charset="0"/>
                <a:buNone/>
                <a:defRPr/>
              </a:pPr>
              <a:r>
                <a:rPr lang="en-US" sz="2800" dirty="0" smtClean="0">
                  <a:solidFill>
                    <a:schemeClr val="accent3">
                      <a:lumMod val="50000"/>
                    </a:schemeClr>
                  </a:solidFill>
                  <a:latin typeface="Abadi MT Condensed Extra Bold"/>
                  <a:cs typeface="Abadi MT Condensed Extra Bold"/>
                </a:rPr>
                <a:t>Shared Performance</a:t>
              </a:r>
            </a:p>
          </p:txBody>
        </p:sp>
      </p:grpSp>
    </p:spTree>
    <p:extLst>
      <p:ext uri="{BB962C8B-B14F-4D97-AF65-F5344CB8AC3E}">
        <p14:creationId xmlns:p14="http://schemas.microsoft.com/office/powerpoint/2010/main" val="8892302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 grpId="0" build="p"/>
      <p:bldP spid="3" grpId="1" build="p"/>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dirty="0" smtClean="0">
                <a:latin typeface="Calibri" charset="0"/>
              </a:rPr>
              <a:t>Differentiated Growth Goal</a:t>
            </a:r>
            <a:endParaRPr lang="en-US" dirty="0">
              <a:latin typeface="Calibri" charset="0"/>
            </a:endParaRPr>
          </a:p>
        </p:txBody>
      </p:sp>
      <p:sp>
        <p:nvSpPr>
          <p:cNvPr id="10" name="Right Arrow 9"/>
          <p:cNvSpPr/>
          <p:nvPr/>
        </p:nvSpPr>
        <p:spPr>
          <a:xfrm>
            <a:off x="0" y="4823792"/>
            <a:ext cx="2286000" cy="12192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400" b="1" dirty="0" smtClean="0"/>
              <a:t>Differentiated</a:t>
            </a:r>
            <a:endParaRPr lang="en-US" sz="2000" b="1" dirty="0"/>
          </a:p>
        </p:txBody>
      </p:sp>
      <p:graphicFrame>
        <p:nvGraphicFramePr>
          <p:cNvPr id="6" name="Table 5"/>
          <p:cNvGraphicFramePr>
            <a:graphicFrameLocks noGrp="1"/>
          </p:cNvGraphicFramePr>
          <p:nvPr>
            <p:extLst>
              <p:ext uri="{D42A27DB-BD31-4B8C-83A1-F6EECF244321}">
                <p14:modId xmlns:p14="http://schemas.microsoft.com/office/powerpoint/2010/main" val="3440917998"/>
              </p:ext>
            </p:extLst>
          </p:nvPr>
        </p:nvGraphicFramePr>
        <p:xfrm>
          <a:off x="381000" y="1417638"/>
          <a:ext cx="8534400" cy="4876800"/>
        </p:xfrm>
        <a:graphic>
          <a:graphicData uri="http://schemas.openxmlformats.org/drawingml/2006/table">
            <a:tbl>
              <a:tblPr firstRow="1" bandRow="1">
                <a:tableStyleId>{616DA210-FB5B-4158-B5E0-FEB733F419BA}</a:tableStyleId>
              </a:tblPr>
              <a:tblGrid>
                <a:gridCol w="1828800"/>
                <a:gridCol w="6705600"/>
              </a:tblGrid>
              <a:tr h="1000298">
                <a:tc rowSpan="2">
                  <a:txBody>
                    <a:bodyPr/>
                    <a:lstStyle/>
                    <a:p>
                      <a:r>
                        <a:rPr lang="en-US" sz="2400" dirty="0" smtClean="0"/>
                        <a:t>Growth Goal:</a:t>
                      </a:r>
                    </a:p>
                    <a:p>
                      <a:r>
                        <a:rPr lang="en-US" sz="2400" b="0" i="1" baseline="0" dirty="0" smtClean="0"/>
                        <a:t>Establish expectations for student growth.  </a:t>
                      </a:r>
                      <a:endParaRPr lang="en-US" sz="2400" b="0" i="1" dirty="0"/>
                    </a:p>
                  </a:txBody>
                  <a:tcPr/>
                </a:tc>
                <a:tc>
                  <a:txBody>
                    <a:bodyPr/>
                    <a:lstStyle/>
                    <a:p>
                      <a:r>
                        <a:rPr lang="en-US" sz="2800" b="1" i="1" kern="1200" dirty="0" smtClean="0">
                          <a:solidFill>
                            <a:schemeClr val="tx1"/>
                          </a:solidFill>
                          <a:effectLst/>
                          <a:latin typeface="+mn-lt"/>
                          <a:ea typeface="+mn-ea"/>
                          <a:cs typeface="+mn-cs"/>
                        </a:rPr>
                        <a:t>What can I expect my students to achieve?</a:t>
                      </a:r>
                      <a:r>
                        <a:rPr lang="en-US" sz="2800" b="1" i="1" kern="1200" baseline="0" dirty="0" smtClean="0">
                          <a:solidFill>
                            <a:schemeClr val="tx1"/>
                          </a:solidFill>
                          <a:effectLst/>
                          <a:latin typeface="+mn-lt"/>
                          <a:ea typeface="+mn-ea"/>
                          <a:cs typeface="+mn-cs"/>
                        </a:rPr>
                        <a:t> Establish rigorous expectations for student performance. (1b 1c)</a:t>
                      </a:r>
                      <a:endParaRPr lang="en-US" sz="2800" dirty="0"/>
                    </a:p>
                  </a:txBody>
                  <a:tcPr/>
                </a:tc>
              </a:tr>
              <a:tr h="1895302">
                <a:tc vMerge="1">
                  <a:txBody>
                    <a:bodyPr/>
                    <a:lstStyle/>
                    <a:p>
                      <a:endParaRPr lang="en-US"/>
                    </a:p>
                  </a:txBody>
                  <a:tcPr/>
                </a:tc>
                <a:tc>
                  <a:txBody>
                    <a:bodyPr/>
                    <a:lstStyle/>
                    <a:p>
                      <a:r>
                        <a:rPr lang="en-US" sz="2800" b="0" i="1" u="sng" dirty="0" smtClean="0">
                          <a:solidFill>
                            <a:srgbClr val="0000FF"/>
                          </a:solidFill>
                        </a:rPr>
                        <a:t>Differentiated Growth:</a:t>
                      </a:r>
                      <a:r>
                        <a:rPr lang="en-US" sz="2800" b="0" i="1" dirty="0" smtClean="0">
                          <a:solidFill>
                            <a:srgbClr val="0000FF"/>
                          </a:solidFill>
                        </a:rPr>
                        <a:t>  For this school year, 80%  of the  intensive students will move to strategic or benchmark, 90%of the strategic students will move to benchmark, and 100% of the  benchmark students will improve scores within benchmark as measured by the DIBELS Next and DAZE assessments.  </a:t>
                      </a:r>
                    </a:p>
                    <a:p>
                      <a:endParaRPr lang="en-US" sz="2800" b="1" dirty="0" smtClean="0">
                        <a:solidFill>
                          <a:srgbClr val="000000"/>
                        </a:solidFill>
                      </a:endParaRPr>
                    </a:p>
                  </a:txBody>
                  <a:tcPr>
                    <a:solidFill>
                      <a:srgbClr val="FFFFFF">
                        <a:alpha val="20000"/>
                      </a:srgbClr>
                    </a:solidFill>
                  </a:tcPr>
                </a:tc>
              </a:tr>
            </a:tbl>
          </a:graphicData>
        </a:graphic>
      </p:graphicFrame>
    </p:spTree>
    <p:extLst>
      <p:ext uri="{BB962C8B-B14F-4D97-AF65-F5344CB8AC3E}">
        <p14:creationId xmlns:p14="http://schemas.microsoft.com/office/powerpoint/2010/main" val="30095987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dirty="0" smtClean="0">
                <a:latin typeface="Calibri" charset="0"/>
              </a:rPr>
              <a:t>Class Mastery Growth Goal</a:t>
            </a:r>
            <a:endParaRPr lang="en-US" dirty="0">
              <a:latin typeface="Calibri" charset="0"/>
            </a:endParaRPr>
          </a:p>
        </p:txBody>
      </p:sp>
      <p:sp>
        <p:nvSpPr>
          <p:cNvPr id="10" name="Right Arrow 9"/>
          <p:cNvSpPr/>
          <p:nvPr/>
        </p:nvSpPr>
        <p:spPr>
          <a:xfrm>
            <a:off x="-76200" y="4223784"/>
            <a:ext cx="2286000" cy="12192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400" b="1" dirty="0" smtClean="0"/>
              <a:t>Mastery</a:t>
            </a:r>
            <a:endParaRPr lang="en-US" sz="2000" b="1" dirty="0"/>
          </a:p>
        </p:txBody>
      </p:sp>
      <p:graphicFrame>
        <p:nvGraphicFramePr>
          <p:cNvPr id="11" name="Table 10"/>
          <p:cNvGraphicFramePr>
            <a:graphicFrameLocks noGrp="1"/>
          </p:cNvGraphicFramePr>
          <p:nvPr>
            <p:extLst>
              <p:ext uri="{D42A27DB-BD31-4B8C-83A1-F6EECF244321}">
                <p14:modId xmlns:p14="http://schemas.microsoft.com/office/powerpoint/2010/main" val="3440536209"/>
              </p:ext>
            </p:extLst>
          </p:nvPr>
        </p:nvGraphicFramePr>
        <p:xfrm>
          <a:off x="304800" y="1754024"/>
          <a:ext cx="8534400" cy="4084320"/>
        </p:xfrm>
        <a:graphic>
          <a:graphicData uri="http://schemas.openxmlformats.org/drawingml/2006/table">
            <a:tbl>
              <a:tblPr firstRow="1" bandRow="1">
                <a:tableStyleId>{616DA210-FB5B-4158-B5E0-FEB733F419BA}</a:tableStyleId>
              </a:tblPr>
              <a:tblGrid>
                <a:gridCol w="1828800"/>
                <a:gridCol w="6705600"/>
              </a:tblGrid>
              <a:tr h="838200">
                <a:tc rowSpan="2">
                  <a:txBody>
                    <a:bodyPr/>
                    <a:lstStyle/>
                    <a:p>
                      <a:r>
                        <a:rPr lang="en-US" sz="2400" dirty="0" smtClean="0"/>
                        <a:t>Growth Goal:</a:t>
                      </a:r>
                    </a:p>
                    <a:p>
                      <a:r>
                        <a:rPr lang="en-US" sz="2400" b="0" i="1" baseline="0" dirty="0" smtClean="0"/>
                        <a:t>Establish expectations for student growth.  </a:t>
                      </a:r>
                      <a:endParaRPr lang="en-US" sz="2400" b="0" i="1" dirty="0"/>
                    </a:p>
                  </a:txBody>
                  <a:tcPr/>
                </a:tc>
                <a:tc>
                  <a:txBody>
                    <a:bodyPr/>
                    <a:lstStyle/>
                    <a:p>
                      <a:r>
                        <a:rPr lang="en-US" sz="3200" b="1" i="1" kern="1200" dirty="0" smtClean="0">
                          <a:solidFill>
                            <a:schemeClr val="tx1"/>
                          </a:solidFill>
                          <a:effectLst/>
                          <a:latin typeface="+mn-lt"/>
                          <a:ea typeface="+mn-ea"/>
                          <a:cs typeface="+mn-cs"/>
                        </a:rPr>
                        <a:t>What can I expect my students to achieve?</a:t>
                      </a:r>
                      <a:r>
                        <a:rPr lang="en-US" sz="3200" b="1" i="1" kern="1200" baseline="0" dirty="0" smtClean="0">
                          <a:solidFill>
                            <a:schemeClr val="tx1"/>
                          </a:solidFill>
                          <a:effectLst/>
                          <a:latin typeface="+mn-lt"/>
                          <a:ea typeface="+mn-ea"/>
                          <a:cs typeface="+mn-cs"/>
                        </a:rPr>
                        <a:t> Establish rigorous expectations for student performance. (1b 1c)</a:t>
                      </a:r>
                      <a:endParaRPr lang="en-US" sz="3200" dirty="0"/>
                    </a:p>
                  </a:txBody>
                  <a:tcPr/>
                </a:tc>
              </a:tr>
              <a:tr h="1588169">
                <a:tc vMerge="1">
                  <a:txBody>
                    <a:bodyPr/>
                    <a:lstStyle/>
                    <a:p>
                      <a:endParaRPr lang="en-US"/>
                    </a:p>
                  </a:txBody>
                  <a:tcPr/>
                </a:tc>
                <a:tc>
                  <a:txBody>
                    <a:bodyPr/>
                    <a:lstStyle/>
                    <a:p>
                      <a:r>
                        <a:rPr lang="en-US" sz="3200" i="1" dirty="0" smtClean="0">
                          <a:solidFill>
                            <a:srgbClr val="0000FF"/>
                          </a:solidFill>
                        </a:rPr>
                        <a:t>90% of Spanish</a:t>
                      </a:r>
                      <a:r>
                        <a:rPr lang="en-US" sz="3200" i="1" baseline="0" dirty="0" smtClean="0">
                          <a:solidFill>
                            <a:srgbClr val="0000FF"/>
                          </a:solidFill>
                        </a:rPr>
                        <a:t> I students will pass the Spanish Language Reading, Writing, Listening and Speaking End of Course assessments.</a:t>
                      </a:r>
                      <a:endParaRPr lang="en-US" sz="3200" i="1" dirty="0">
                        <a:solidFill>
                          <a:srgbClr val="0000FF"/>
                        </a:solidFill>
                      </a:endParaRPr>
                    </a:p>
                  </a:txBody>
                  <a:tcPr>
                    <a:solidFill>
                      <a:srgbClr val="FFFFFF">
                        <a:alpha val="20000"/>
                      </a:srgbClr>
                    </a:solidFill>
                  </a:tcPr>
                </a:tc>
              </a:tr>
            </a:tbl>
          </a:graphicData>
        </a:graphic>
      </p:graphicFrame>
    </p:spTree>
    <p:extLst>
      <p:ext uri="{BB962C8B-B14F-4D97-AF65-F5344CB8AC3E}">
        <p14:creationId xmlns:p14="http://schemas.microsoft.com/office/powerpoint/2010/main" val="36358007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dirty="0" smtClean="0">
                <a:latin typeface="Calibri" charset="0"/>
              </a:rPr>
              <a:t>Shared Performance Growth Goal</a:t>
            </a:r>
            <a:endParaRPr lang="en-US" dirty="0">
              <a:latin typeface="Calibri"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595937652"/>
              </p:ext>
            </p:extLst>
          </p:nvPr>
        </p:nvGraphicFramePr>
        <p:xfrm>
          <a:off x="457200" y="1504206"/>
          <a:ext cx="8229600" cy="5059680"/>
        </p:xfrm>
        <a:graphic>
          <a:graphicData uri="http://schemas.openxmlformats.org/drawingml/2006/table">
            <a:tbl>
              <a:tblPr firstRow="1" bandRow="1">
                <a:tableStyleId>{616DA210-FB5B-4158-B5E0-FEB733F419BA}</a:tableStyleId>
              </a:tblPr>
              <a:tblGrid>
                <a:gridCol w="1763486"/>
                <a:gridCol w="6466114"/>
              </a:tblGrid>
              <a:tr h="1000298">
                <a:tc rowSpan="2">
                  <a:txBody>
                    <a:bodyPr/>
                    <a:lstStyle/>
                    <a:p>
                      <a:r>
                        <a:rPr lang="en-US" sz="3200" dirty="0" smtClean="0"/>
                        <a:t>Growth Goal:</a:t>
                      </a:r>
                    </a:p>
                    <a:p>
                      <a:r>
                        <a:rPr lang="en-US" sz="2400" b="0" i="1" baseline="0" dirty="0" smtClean="0"/>
                        <a:t>Establish expectations for student growth.  </a:t>
                      </a:r>
                      <a:endParaRPr lang="en-US" sz="2400" b="0" i="1" dirty="0"/>
                    </a:p>
                  </a:txBody>
                  <a:tcPr/>
                </a:tc>
                <a:tc>
                  <a:txBody>
                    <a:bodyPr/>
                    <a:lstStyle/>
                    <a:p>
                      <a:r>
                        <a:rPr lang="en-US" sz="3200" b="1" i="1" kern="1200" dirty="0" smtClean="0">
                          <a:solidFill>
                            <a:schemeClr val="tx1"/>
                          </a:solidFill>
                          <a:effectLst/>
                          <a:latin typeface="+mn-lt"/>
                          <a:ea typeface="+mn-ea"/>
                          <a:cs typeface="+mn-cs"/>
                        </a:rPr>
                        <a:t>What can I expect my students to achieve?</a:t>
                      </a:r>
                      <a:r>
                        <a:rPr lang="en-US" sz="3200" b="1" i="1" kern="1200" baseline="0" dirty="0" smtClean="0">
                          <a:solidFill>
                            <a:schemeClr val="tx1"/>
                          </a:solidFill>
                          <a:effectLst/>
                          <a:latin typeface="+mn-lt"/>
                          <a:ea typeface="+mn-ea"/>
                          <a:cs typeface="+mn-cs"/>
                        </a:rPr>
                        <a:t> Establish rigorous expectations for student performance. (1b 1c)</a:t>
                      </a:r>
                      <a:endParaRPr lang="en-US" sz="3200" dirty="0"/>
                    </a:p>
                  </a:txBody>
                  <a:tcPr/>
                </a:tc>
              </a:tr>
              <a:tr h="1895302">
                <a:tc vMerge="1">
                  <a:txBody>
                    <a:bodyPr/>
                    <a:lstStyle/>
                    <a:p>
                      <a:endParaRPr lang="en-US"/>
                    </a:p>
                  </a:txBody>
                  <a:tcPr/>
                </a:tc>
                <a:tc>
                  <a:txBody>
                    <a:bodyPr/>
                    <a:lstStyle/>
                    <a:p>
                      <a:r>
                        <a:rPr lang="en-US" sz="3200" b="0" i="1" u="sng" dirty="0" smtClean="0">
                          <a:solidFill>
                            <a:srgbClr val="0000FF"/>
                          </a:solidFill>
                        </a:rPr>
                        <a:t>Classroom A, B &amp; C</a:t>
                      </a:r>
                      <a:r>
                        <a:rPr lang="en-US" sz="3200" b="0" i="1" dirty="0" smtClean="0">
                          <a:solidFill>
                            <a:srgbClr val="0000FF"/>
                          </a:solidFill>
                        </a:rPr>
                        <a:t>: By the end of this school year, 85% of second grade students at Anywhere Elementary School will be at benchmark as measured by the DIBELS Next and DAZE Assessments. </a:t>
                      </a:r>
                    </a:p>
                  </a:txBody>
                  <a:tcPr>
                    <a:solidFill>
                      <a:srgbClr val="FFFFFF">
                        <a:alpha val="20000"/>
                      </a:srgbClr>
                    </a:solidFill>
                  </a:tcPr>
                </a:tc>
              </a:tr>
            </a:tbl>
          </a:graphicData>
        </a:graphic>
      </p:graphicFrame>
      <p:sp>
        <p:nvSpPr>
          <p:cNvPr id="10" name="Right Arrow 9"/>
          <p:cNvSpPr/>
          <p:nvPr/>
        </p:nvSpPr>
        <p:spPr>
          <a:xfrm>
            <a:off x="7544" y="5237707"/>
            <a:ext cx="2286000" cy="1371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000" b="1" dirty="0" smtClean="0"/>
              <a:t>Shared Performance</a:t>
            </a:r>
            <a:endParaRPr lang="en-US" b="1" dirty="0"/>
          </a:p>
        </p:txBody>
      </p:sp>
    </p:spTree>
    <p:extLst>
      <p:ext uri="{BB962C8B-B14F-4D97-AF65-F5344CB8AC3E}">
        <p14:creationId xmlns:p14="http://schemas.microsoft.com/office/powerpoint/2010/main" val="29102249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dirty="0" smtClean="0">
                <a:latin typeface="Calibri" charset="0"/>
              </a:rPr>
              <a:t>Shared Performance Growth Goal</a:t>
            </a:r>
            <a:endParaRPr lang="en-US" dirty="0">
              <a:latin typeface="Calibri"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904704258"/>
              </p:ext>
            </p:extLst>
          </p:nvPr>
        </p:nvGraphicFramePr>
        <p:xfrm>
          <a:off x="457200" y="1417638"/>
          <a:ext cx="8382144" cy="5059680"/>
        </p:xfrm>
        <a:graphic>
          <a:graphicData uri="http://schemas.openxmlformats.org/drawingml/2006/table">
            <a:tbl>
              <a:tblPr firstRow="1" bandRow="1">
                <a:tableStyleId>{616DA210-FB5B-4158-B5E0-FEB733F419BA}</a:tableStyleId>
              </a:tblPr>
              <a:tblGrid>
                <a:gridCol w="1796174"/>
                <a:gridCol w="6585970"/>
              </a:tblGrid>
              <a:tr h="1000298">
                <a:tc rowSpan="2">
                  <a:txBody>
                    <a:bodyPr/>
                    <a:lstStyle/>
                    <a:p>
                      <a:r>
                        <a:rPr lang="en-US" sz="2400" dirty="0" smtClean="0"/>
                        <a:t>Growth Goal:</a:t>
                      </a:r>
                    </a:p>
                    <a:p>
                      <a:r>
                        <a:rPr lang="en-US" sz="2400" b="0" i="1" baseline="0" dirty="0" smtClean="0"/>
                        <a:t>Establish expectations for student growth.  </a:t>
                      </a:r>
                      <a:endParaRPr lang="en-US" sz="2400" b="0" i="1" dirty="0"/>
                    </a:p>
                  </a:txBody>
                  <a:tcPr/>
                </a:tc>
                <a:tc>
                  <a:txBody>
                    <a:bodyPr/>
                    <a:lstStyle/>
                    <a:p>
                      <a:r>
                        <a:rPr lang="en-US" sz="3200" b="1" i="1" kern="1200" dirty="0" smtClean="0">
                          <a:solidFill>
                            <a:schemeClr val="tx1"/>
                          </a:solidFill>
                          <a:effectLst/>
                          <a:latin typeface="+mn-lt"/>
                          <a:ea typeface="+mn-ea"/>
                          <a:cs typeface="+mn-cs"/>
                        </a:rPr>
                        <a:t>What can I expect my students to achieve?</a:t>
                      </a:r>
                      <a:r>
                        <a:rPr lang="en-US" sz="3200" b="1" i="1" kern="1200" baseline="0" dirty="0" smtClean="0">
                          <a:solidFill>
                            <a:schemeClr val="tx1"/>
                          </a:solidFill>
                          <a:effectLst/>
                          <a:latin typeface="+mn-lt"/>
                          <a:ea typeface="+mn-ea"/>
                          <a:cs typeface="+mn-cs"/>
                        </a:rPr>
                        <a:t> Establish rigorous expectations for student performance. (1b 1c)</a:t>
                      </a:r>
                      <a:endParaRPr lang="en-US" sz="3200" dirty="0"/>
                    </a:p>
                  </a:txBody>
                  <a:tcPr/>
                </a:tc>
              </a:tr>
              <a:tr h="1895302">
                <a:tc vMerge="1">
                  <a:txBody>
                    <a:bodyPr/>
                    <a:lstStyle/>
                    <a:p>
                      <a:endParaRPr lang="en-US"/>
                    </a:p>
                  </a:txBody>
                  <a:tcPr/>
                </a:tc>
                <a:tc>
                  <a:txBody>
                    <a:bodyPr/>
                    <a:lstStyle/>
                    <a:p>
                      <a:r>
                        <a:rPr lang="en-US" sz="3200" b="0" i="1" u="sng" dirty="0" smtClean="0">
                          <a:solidFill>
                            <a:srgbClr val="0000FF"/>
                          </a:solidFill>
                        </a:rPr>
                        <a:t>Teachers A</a:t>
                      </a:r>
                      <a:r>
                        <a:rPr lang="en-US" sz="3200" b="0" i="1" u="sng" baseline="0" dirty="0" smtClean="0">
                          <a:solidFill>
                            <a:srgbClr val="0000FF"/>
                          </a:solidFill>
                        </a:rPr>
                        <a:t> &amp; B</a:t>
                      </a:r>
                      <a:r>
                        <a:rPr lang="en-US" sz="3200" b="0" i="1" dirty="0" smtClean="0">
                          <a:solidFill>
                            <a:srgbClr val="0000FF"/>
                          </a:solidFill>
                        </a:rPr>
                        <a:t>: By the end of this school year, 85% of second grade students at Anywhere Elementary School will be at benchmark as measured by the DIBELS Next and DAZE Assessments. </a:t>
                      </a:r>
                    </a:p>
                  </a:txBody>
                  <a:tcPr>
                    <a:solidFill>
                      <a:srgbClr val="FFFFFF">
                        <a:alpha val="20000"/>
                      </a:srgbClr>
                    </a:solidFill>
                  </a:tcPr>
                </a:tc>
              </a:tr>
            </a:tbl>
          </a:graphicData>
        </a:graphic>
      </p:graphicFrame>
      <p:sp>
        <p:nvSpPr>
          <p:cNvPr id="10" name="Right Arrow 9"/>
          <p:cNvSpPr/>
          <p:nvPr/>
        </p:nvSpPr>
        <p:spPr>
          <a:xfrm>
            <a:off x="0" y="5340674"/>
            <a:ext cx="2286000" cy="1371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000" b="1" dirty="0" smtClean="0"/>
              <a:t>Shared Performance</a:t>
            </a:r>
            <a:endParaRPr lang="en-US" b="1" dirty="0"/>
          </a:p>
        </p:txBody>
      </p:sp>
    </p:spTree>
    <p:extLst>
      <p:ext uri="{BB962C8B-B14F-4D97-AF65-F5344CB8AC3E}">
        <p14:creationId xmlns:p14="http://schemas.microsoft.com/office/powerpoint/2010/main" val="2830871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dirty="0" smtClean="0">
                <a:latin typeface="Calibri" charset="0"/>
              </a:rPr>
              <a:t>Provide Rationale</a:t>
            </a:r>
            <a:endParaRPr lang="en-US" dirty="0">
              <a:latin typeface="Calibri" charset="0"/>
            </a:endParaRPr>
          </a:p>
        </p:txBody>
      </p:sp>
      <p:sp>
        <p:nvSpPr>
          <p:cNvPr id="7" name="Rectangle 6"/>
          <p:cNvSpPr/>
          <p:nvPr/>
        </p:nvSpPr>
        <p:spPr>
          <a:xfrm>
            <a:off x="2286000" y="2133600"/>
            <a:ext cx="6324600" cy="1600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362200" y="2133600"/>
            <a:ext cx="6324600"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6851540"/>
              </p:ext>
            </p:extLst>
          </p:nvPr>
        </p:nvGraphicFramePr>
        <p:xfrm>
          <a:off x="304800" y="1417638"/>
          <a:ext cx="8534400" cy="4937760"/>
        </p:xfrm>
        <a:graphic>
          <a:graphicData uri="http://schemas.openxmlformats.org/drawingml/2006/table">
            <a:tbl>
              <a:tblPr firstRow="1" bandRow="1">
                <a:tableStyleId>{616DA210-FB5B-4158-B5E0-FEB733F419BA}</a:tableStyleId>
              </a:tblPr>
              <a:tblGrid>
                <a:gridCol w="1828800"/>
                <a:gridCol w="6705600"/>
              </a:tblGrid>
              <a:tr h="1000298">
                <a:tc rowSpan="2">
                  <a:txBody>
                    <a:bodyPr/>
                    <a:lstStyle/>
                    <a:p>
                      <a:r>
                        <a:rPr lang="en-US" sz="2400" dirty="0" smtClean="0"/>
                        <a:t>Provide</a:t>
                      </a:r>
                      <a:r>
                        <a:rPr lang="en-US" sz="2400" baseline="0" dirty="0" smtClean="0"/>
                        <a:t> Rationale</a:t>
                      </a:r>
                      <a:r>
                        <a:rPr lang="en-US" sz="2400" dirty="0" smtClean="0"/>
                        <a:t>:</a:t>
                      </a:r>
                    </a:p>
                    <a:p>
                      <a:r>
                        <a:rPr lang="en-US" sz="2400" b="0" i="1" baseline="0" dirty="0" smtClean="0"/>
                        <a:t>Describe how your SLO benefits student learning.</a:t>
                      </a:r>
                      <a:endParaRPr lang="en-US" sz="2400" b="0" i="1" dirty="0"/>
                    </a:p>
                  </a:txBody>
                  <a:tcPr/>
                </a:tc>
                <a:tc>
                  <a:txBody>
                    <a:bodyPr/>
                    <a:lstStyle/>
                    <a:p>
                      <a:r>
                        <a:rPr lang="en-US" sz="2400" b="1" i="1" kern="1200" dirty="0" smtClean="0">
                          <a:solidFill>
                            <a:schemeClr val="tx1"/>
                          </a:solidFill>
                          <a:effectLst/>
                          <a:latin typeface="+mn-lt"/>
                          <a:ea typeface="+mn-ea"/>
                          <a:cs typeface="+mn-cs"/>
                        </a:rPr>
                        <a:t>How</a:t>
                      </a:r>
                      <a:r>
                        <a:rPr lang="en-US" sz="2400" b="1" i="1" kern="1200" baseline="0" dirty="0" smtClean="0">
                          <a:solidFill>
                            <a:schemeClr val="tx1"/>
                          </a:solidFill>
                          <a:effectLst/>
                          <a:latin typeface="+mn-lt"/>
                          <a:ea typeface="+mn-ea"/>
                          <a:cs typeface="+mn-cs"/>
                        </a:rPr>
                        <a:t> does  the content, baseline data, assessment and growth goal support student progress and growth? Describe why you chose to develop this SLO. (1a, 1f)</a:t>
                      </a:r>
                      <a:endParaRPr lang="en-US" sz="2400" dirty="0"/>
                    </a:p>
                  </a:txBody>
                  <a:tcPr/>
                </a:tc>
              </a:tr>
              <a:tr h="1895302">
                <a:tc vMerge="1">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i="1" dirty="0" smtClean="0">
                          <a:solidFill>
                            <a:srgbClr val="0000FF"/>
                          </a:solidFill>
                        </a:rPr>
                        <a:t>Example: “After reviewing spring benchmark scores from the previous school year and comparing them to fall benchmark scores and performance on </a:t>
                      </a:r>
                      <a:r>
                        <a:rPr lang="en-US" sz="2400" i="1" dirty="0" smtClean="0">
                          <a:solidFill>
                            <a:srgbClr val="0000FF"/>
                          </a:solidFill>
                        </a:rPr>
                        <a:t>the State content assessment, </a:t>
                      </a:r>
                      <a:r>
                        <a:rPr lang="en-US" sz="2400" i="1" dirty="0" smtClean="0">
                          <a:solidFill>
                            <a:srgbClr val="0000FF"/>
                          </a:solidFill>
                        </a:rPr>
                        <a:t>it is evident that the students in my 7</a:t>
                      </a:r>
                      <a:r>
                        <a:rPr lang="en-US" sz="2400" i="1" baseline="30000" dirty="0" smtClean="0">
                          <a:solidFill>
                            <a:srgbClr val="0000FF"/>
                          </a:solidFill>
                        </a:rPr>
                        <a:t>th</a:t>
                      </a:r>
                      <a:r>
                        <a:rPr lang="en-US" sz="2400" i="1" dirty="0" smtClean="0">
                          <a:solidFill>
                            <a:srgbClr val="0000FF"/>
                          </a:solidFill>
                        </a:rPr>
                        <a:t> grade math class need improvement in the areas of statistics and probability, analyzing data, developing their own solutions and justifying their solutions.”</a:t>
                      </a:r>
                    </a:p>
                    <a:p>
                      <a:endParaRPr lang="en-US" sz="2400" b="1" dirty="0" smtClean="0">
                        <a:solidFill>
                          <a:srgbClr val="000000"/>
                        </a:solidFill>
                      </a:endParaRPr>
                    </a:p>
                  </a:txBody>
                  <a:tcPr>
                    <a:solidFill>
                      <a:srgbClr val="FFFFFF">
                        <a:alpha val="20000"/>
                      </a:srgbClr>
                    </a:solidFill>
                  </a:tcPr>
                </a:tc>
              </a:tr>
            </a:tbl>
          </a:graphicData>
        </a:graphic>
      </p:graphicFrame>
    </p:spTree>
    <p:extLst>
      <p:ext uri="{BB962C8B-B14F-4D97-AF65-F5344CB8AC3E}">
        <p14:creationId xmlns:p14="http://schemas.microsoft.com/office/powerpoint/2010/main" val="33979419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pic>
        <p:nvPicPr>
          <p:cNvPr id="3" name="Content Placeholder 2" descr="SLO 2.png"/>
          <p:cNvPicPr>
            <a:picLocks noGrp="1" noChangeAspect="1"/>
          </p:cNvPicPr>
          <p:nvPr>
            <p:ph idx="1"/>
          </p:nvPr>
        </p:nvPicPr>
        <p:blipFill rotWithShape="1">
          <a:blip r:embed="rId5">
            <a:extLst>
              <a:ext uri="{28A0092B-C50C-407E-A947-70E740481C1C}">
                <a14:useLocalDpi xmlns:a14="http://schemas.microsoft.com/office/drawing/2010/main" val="0"/>
              </a:ext>
            </a:extLst>
          </a:blip>
          <a:srcRect t="10939" b="-15710"/>
          <a:stretch/>
        </p:blipFill>
        <p:spPr>
          <a:xfrm>
            <a:off x="171450" y="1565329"/>
            <a:ext cx="8793163" cy="5292671"/>
          </a:xfrm>
        </p:spPr>
      </p:pic>
      <p:sp>
        <p:nvSpPr>
          <p:cNvPr id="4" name="Title 1"/>
          <p:cNvSpPr>
            <a:spLocks noGrp="1"/>
          </p:cNvSpPr>
          <p:nvPr>
            <p:ph type="title"/>
          </p:nvPr>
        </p:nvSpPr>
        <p:spPr>
          <a:xfrm>
            <a:off x="3505200" y="122238"/>
            <a:ext cx="5486400" cy="639762"/>
          </a:xfrm>
        </p:spPr>
        <p:txBody>
          <a:bodyPr>
            <a:normAutofit fontScale="90000"/>
          </a:bodyPr>
          <a:lstStyle/>
          <a:p>
            <a:r>
              <a:rPr lang="en-US" dirty="0" smtClean="0"/>
              <a:t>What are Student Learning Objectives?</a:t>
            </a:r>
            <a:endParaRPr lang="en-US" dirty="0"/>
          </a:p>
        </p:txBody>
      </p:sp>
    </p:spTree>
    <p:extLst>
      <p:ext uri="{BB962C8B-B14F-4D97-AF65-F5344CB8AC3E}">
        <p14:creationId xmlns:p14="http://schemas.microsoft.com/office/powerpoint/2010/main" val="42796403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80897" name="Title 1"/>
          <p:cNvSpPr>
            <a:spLocks noGrp="1"/>
          </p:cNvSpPr>
          <p:nvPr>
            <p:ph type="title"/>
          </p:nvPr>
        </p:nvSpPr>
        <p:spPr>
          <a:xfrm>
            <a:off x="4355024" y="99494"/>
            <a:ext cx="4331775" cy="1143000"/>
          </a:xfrm>
        </p:spPr>
        <p:txBody>
          <a:bodyPr/>
          <a:lstStyle/>
          <a:p>
            <a:r>
              <a:rPr lang="en-US" dirty="0" smtClean="0">
                <a:latin typeface="Calibri" charset="0"/>
              </a:rPr>
              <a:t>Learning Strategies</a:t>
            </a:r>
            <a:endParaRPr lang="en-US" dirty="0">
              <a:latin typeface="Calibri"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505316538"/>
              </p:ext>
            </p:extLst>
          </p:nvPr>
        </p:nvGraphicFramePr>
        <p:xfrm>
          <a:off x="304800" y="1485562"/>
          <a:ext cx="8534400" cy="4450080"/>
        </p:xfrm>
        <a:graphic>
          <a:graphicData uri="http://schemas.openxmlformats.org/drawingml/2006/table">
            <a:tbl>
              <a:tblPr firstRow="1" bandRow="1">
                <a:tableStyleId>{616DA210-FB5B-4158-B5E0-FEB733F419BA}</a:tableStyleId>
              </a:tblPr>
              <a:tblGrid>
                <a:gridCol w="1828800"/>
                <a:gridCol w="6705600"/>
              </a:tblGrid>
              <a:tr h="1000298">
                <a:tc rowSpan="2">
                  <a:txBody>
                    <a:bodyPr/>
                    <a:lstStyle/>
                    <a:p>
                      <a:r>
                        <a:rPr lang="en-US" sz="2800" dirty="0" smtClean="0"/>
                        <a:t>Learning</a:t>
                      </a:r>
                      <a:r>
                        <a:rPr lang="en-US" sz="2800" baseline="0" dirty="0" smtClean="0"/>
                        <a:t> Strategies</a:t>
                      </a:r>
                      <a:r>
                        <a:rPr lang="en-US" sz="2800" dirty="0" smtClean="0"/>
                        <a:t>:</a:t>
                      </a:r>
                    </a:p>
                    <a:p>
                      <a:r>
                        <a:rPr lang="en-US" sz="2800" b="0" i="1" baseline="0" dirty="0" smtClean="0"/>
                        <a:t>Describe your plan to meet student needs?</a:t>
                      </a:r>
                      <a:endParaRPr lang="en-US" sz="2800" b="0" i="1" dirty="0"/>
                    </a:p>
                  </a:txBody>
                  <a:tcPr/>
                </a:tc>
                <a:tc>
                  <a:txBody>
                    <a:bodyPr/>
                    <a:lstStyle/>
                    <a:p>
                      <a:r>
                        <a:rPr lang="en-US" sz="2800" b="1" i="1" kern="1200" dirty="0" smtClean="0">
                          <a:solidFill>
                            <a:schemeClr val="tx1"/>
                          </a:solidFill>
                          <a:effectLst/>
                          <a:latin typeface="+mn-lt"/>
                          <a:ea typeface="+mn-ea"/>
                          <a:cs typeface="+mn-cs"/>
                        </a:rPr>
                        <a:t>How will</a:t>
                      </a:r>
                      <a:r>
                        <a:rPr lang="en-US" sz="2800" b="1" i="1" kern="1200" baseline="0" dirty="0" smtClean="0">
                          <a:solidFill>
                            <a:schemeClr val="tx1"/>
                          </a:solidFill>
                          <a:effectLst/>
                          <a:latin typeface="+mn-lt"/>
                          <a:ea typeface="+mn-ea"/>
                          <a:cs typeface="+mn-cs"/>
                        </a:rPr>
                        <a:t> you help students attain the goal? Provide any specific actions that will lead to goal attainment.  (1b, 1e, 1f, 4a)</a:t>
                      </a:r>
                      <a:endParaRPr lang="en-US" sz="2800" dirty="0"/>
                    </a:p>
                  </a:txBody>
                  <a:tcPr/>
                </a:tc>
              </a:tr>
              <a:tr h="1895302">
                <a:tc vMerge="1">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i="1" dirty="0" smtClean="0">
                          <a:solidFill>
                            <a:srgbClr val="0000FF"/>
                          </a:solidFill>
                        </a:rPr>
                        <a:t>Example: “Learning strategies will include large and small group instruction, interventions based on benchmark assessment performance, re-teaching when necessary, reciprocal teaching student partners, and use of math manipulatives.”</a:t>
                      </a:r>
                    </a:p>
                    <a:p>
                      <a:endParaRPr lang="en-US" sz="2800" b="1" dirty="0" smtClean="0">
                        <a:solidFill>
                          <a:srgbClr val="000000"/>
                        </a:solidFill>
                      </a:endParaRPr>
                    </a:p>
                  </a:txBody>
                  <a:tcPr>
                    <a:solidFill>
                      <a:srgbClr val="FFFFFF">
                        <a:alpha val="20000"/>
                      </a:srgbClr>
                    </a:solidFill>
                  </a:tcPr>
                </a:tc>
              </a:tr>
            </a:tbl>
          </a:graphicData>
        </a:graphic>
      </p:graphicFrame>
    </p:spTree>
    <p:extLst>
      <p:ext uri="{BB962C8B-B14F-4D97-AF65-F5344CB8AC3E}">
        <p14:creationId xmlns:p14="http://schemas.microsoft.com/office/powerpoint/2010/main" val="25216671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83969" name="Title 1"/>
          <p:cNvSpPr>
            <a:spLocks noGrp="1"/>
          </p:cNvSpPr>
          <p:nvPr>
            <p:ph type="title"/>
          </p:nvPr>
        </p:nvSpPr>
        <p:spPr>
          <a:xfrm>
            <a:off x="3505200" y="198438"/>
            <a:ext cx="5486400" cy="639762"/>
          </a:xfrm>
        </p:spPr>
        <p:txBody>
          <a:bodyPr>
            <a:normAutofit/>
          </a:bodyPr>
          <a:lstStyle/>
          <a:p>
            <a:r>
              <a:rPr lang="en-US" sz="4800" dirty="0">
                <a:latin typeface="Calibri" charset="0"/>
              </a:rPr>
              <a:t>Step 2</a:t>
            </a:r>
          </a:p>
        </p:txBody>
      </p:sp>
      <p:pic>
        <p:nvPicPr>
          <p:cNvPr id="83975"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914400"/>
            <a:ext cx="83820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89700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cxnSp>
        <p:nvCxnSpPr>
          <p:cNvPr id="25" name="Straight Connector 24"/>
          <p:cNvCxnSpPr/>
          <p:nvPr/>
        </p:nvCxnSpPr>
        <p:spPr>
          <a:xfrm>
            <a:off x="1905000" y="1981200"/>
            <a:ext cx="0" cy="281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9" idx="2"/>
          </p:cNvCxnSpPr>
          <p:nvPr/>
        </p:nvCxnSpPr>
        <p:spPr>
          <a:xfrm>
            <a:off x="6096000" y="1981200"/>
            <a:ext cx="0" cy="281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Rounded Rectangle 1"/>
          <p:cNvSpPr/>
          <p:nvPr/>
        </p:nvSpPr>
        <p:spPr>
          <a:xfrm>
            <a:off x="381000" y="1371600"/>
            <a:ext cx="3124200" cy="838200"/>
          </a:xfrm>
          <a:prstGeom prst="roundRect">
            <a:avLst/>
          </a:prstGeom>
          <a:gradFill flip="none" rotWithShape="1">
            <a:gsLst>
              <a:gs pos="0">
                <a:srgbClr val="800000"/>
              </a:gs>
              <a:gs pos="100000">
                <a:schemeClr val="tx1"/>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3200" dirty="0"/>
              <a:t>SLO Development</a:t>
            </a:r>
          </a:p>
        </p:txBody>
      </p:sp>
      <p:sp>
        <p:nvSpPr>
          <p:cNvPr id="6" name="Rounded Rectangle 5"/>
          <p:cNvSpPr/>
          <p:nvPr/>
        </p:nvSpPr>
        <p:spPr>
          <a:xfrm>
            <a:off x="381000" y="2514600"/>
            <a:ext cx="3124200" cy="838200"/>
          </a:xfrm>
          <a:prstGeom prst="roundRect">
            <a:avLst/>
          </a:prstGeom>
          <a:gradFill flip="none" rotWithShape="1">
            <a:gsLst>
              <a:gs pos="0">
                <a:srgbClr val="800000"/>
              </a:gs>
              <a:gs pos="100000">
                <a:schemeClr val="tx1"/>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3200" dirty="0"/>
              <a:t>SLO Approval</a:t>
            </a:r>
          </a:p>
        </p:txBody>
      </p:sp>
      <p:sp>
        <p:nvSpPr>
          <p:cNvPr id="7" name="Rounded Rectangle 6"/>
          <p:cNvSpPr/>
          <p:nvPr/>
        </p:nvSpPr>
        <p:spPr>
          <a:xfrm>
            <a:off x="381000" y="3615266"/>
            <a:ext cx="3124200" cy="838200"/>
          </a:xfrm>
          <a:prstGeom prst="roundRect">
            <a:avLst/>
          </a:prstGeom>
          <a:gradFill flip="none" rotWithShape="1">
            <a:gsLst>
              <a:gs pos="0">
                <a:srgbClr val="800000"/>
              </a:gs>
              <a:gs pos="100000">
                <a:schemeClr val="tx1"/>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3200" dirty="0"/>
              <a:t>Ongoing Communication</a:t>
            </a:r>
          </a:p>
        </p:txBody>
      </p:sp>
      <p:sp>
        <p:nvSpPr>
          <p:cNvPr id="8" name="Rounded Rectangle 7"/>
          <p:cNvSpPr/>
          <p:nvPr/>
        </p:nvSpPr>
        <p:spPr>
          <a:xfrm>
            <a:off x="381000" y="4800600"/>
            <a:ext cx="3124200" cy="838200"/>
          </a:xfrm>
          <a:prstGeom prst="roundRect">
            <a:avLst/>
          </a:prstGeom>
          <a:gradFill flip="none" rotWithShape="1">
            <a:gsLst>
              <a:gs pos="0">
                <a:srgbClr val="800000"/>
              </a:gs>
              <a:gs pos="100000">
                <a:schemeClr val="tx1"/>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3200" dirty="0"/>
              <a:t>Prepare for Summative</a:t>
            </a:r>
          </a:p>
        </p:txBody>
      </p:sp>
      <p:sp>
        <p:nvSpPr>
          <p:cNvPr id="9" name="Rounded Rectangle 8"/>
          <p:cNvSpPr/>
          <p:nvPr/>
        </p:nvSpPr>
        <p:spPr>
          <a:xfrm>
            <a:off x="4114800" y="1447800"/>
            <a:ext cx="3962400" cy="533400"/>
          </a:xfrm>
          <a:prstGeom prst="roundRect">
            <a:avLst/>
          </a:prstGeom>
          <a:solidFill>
            <a:srgbClr val="FFFFFF"/>
          </a:solid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lnSpc>
                <a:spcPts val="3000"/>
              </a:lnSpc>
              <a:spcBef>
                <a:spcPts val="0"/>
              </a:spcBef>
              <a:spcAft>
                <a:spcPts val="0"/>
              </a:spcAft>
              <a:defRPr/>
            </a:pPr>
            <a:r>
              <a:rPr lang="en-US" sz="2800" b="1" dirty="0"/>
              <a:t>Answer 4 questions</a:t>
            </a:r>
          </a:p>
        </p:txBody>
      </p:sp>
      <p:sp>
        <p:nvSpPr>
          <p:cNvPr id="10" name="Rounded Rectangle 9"/>
          <p:cNvSpPr/>
          <p:nvPr/>
        </p:nvSpPr>
        <p:spPr>
          <a:xfrm>
            <a:off x="4114800" y="2209800"/>
            <a:ext cx="4038600" cy="685800"/>
          </a:xfrm>
          <a:prstGeom prst="roundRect">
            <a:avLst/>
          </a:prstGeom>
          <a:solidFill>
            <a:schemeClr val="bg2"/>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2400"/>
              </a:lnSpc>
              <a:spcBef>
                <a:spcPts val="0"/>
              </a:spcBef>
              <a:spcAft>
                <a:spcPts val="0"/>
              </a:spcAft>
              <a:defRPr/>
            </a:pPr>
            <a:r>
              <a:rPr lang="en-US" sz="2000" b="1" dirty="0">
                <a:solidFill>
                  <a:srgbClr val="800000"/>
                </a:solidFill>
              </a:rPr>
              <a:t>Prioritize Learning Content</a:t>
            </a:r>
          </a:p>
          <a:p>
            <a:pPr algn="ctr" fontAlgn="auto">
              <a:lnSpc>
                <a:spcPts val="1200"/>
              </a:lnSpc>
              <a:spcBef>
                <a:spcPts val="0"/>
              </a:spcBef>
              <a:spcAft>
                <a:spcPts val="0"/>
              </a:spcAft>
              <a:defRPr/>
            </a:pPr>
            <a:r>
              <a:rPr lang="en-US" sz="1600" b="1" dirty="0">
                <a:solidFill>
                  <a:srgbClr val="000000"/>
                </a:solidFill>
              </a:rPr>
              <a:t>What do I want my students to be able to know and do?</a:t>
            </a:r>
          </a:p>
        </p:txBody>
      </p:sp>
      <p:sp>
        <p:nvSpPr>
          <p:cNvPr id="12" name="Rounded Rectangle 11"/>
          <p:cNvSpPr/>
          <p:nvPr/>
        </p:nvSpPr>
        <p:spPr>
          <a:xfrm>
            <a:off x="4114800" y="2989263"/>
            <a:ext cx="4038600" cy="609600"/>
          </a:xfrm>
          <a:prstGeom prst="roundRect">
            <a:avLst/>
          </a:prstGeom>
          <a:solidFill>
            <a:schemeClr val="bg2"/>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2400"/>
              </a:lnSpc>
              <a:spcBef>
                <a:spcPts val="0"/>
              </a:spcBef>
              <a:spcAft>
                <a:spcPts val="0"/>
              </a:spcAft>
              <a:defRPr/>
            </a:pPr>
            <a:r>
              <a:rPr lang="en-US" sz="2000" b="1" dirty="0">
                <a:solidFill>
                  <a:srgbClr val="800000"/>
                </a:solidFill>
              </a:rPr>
              <a:t>Analyze data and develop baselines</a:t>
            </a:r>
            <a:endParaRPr lang="en-US" sz="1400" b="1" dirty="0">
              <a:solidFill>
                <a:srgbClr val="800000"/>
              </a:solidFill>
            </a:endParaRPr>
          </a:p>
          <a:p>
            <a:pPr algn="ctr" fontAlgn="auto">
              <a:lnSpc>
                <a:spcPts val="1400"/>
              </a:lnSpc>
              <a:spcBef>
                <a:spcPts val="0"/>
              </a:spcBef>
              <a:spcAft>
                <a:spcPts val="0"/>
              </a:spcAft>
              <a:defRPr/>
            </a:pPr>
            <a:r>
              <a:rPr lang="en-US" sz="1600" b="1" dirty="0">
                <a:solidFill>
                  <a:srgbClr val="000000"/>
                </a:solidFill>
              </a:rPr>
              <a:t>Where are my students starting?</a:t>
            </a:r>
          </a:p>
        </p:txBody>
      </p:sp>
      <p:cxnSp>
        <p:nvCxnSpPr>
          <p:cNvPr id="19" name="Straight Connector 18"/>
          <p:cNvCxnSpPr/>
          <p:nvPr/>
        </p:nvCxnSpPr>
        <p:spPr>
          <a:xfrm>
            <a:off x="3276600" y="1676400"/>
            <a:ext cx="8382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Rounded Rectangle 12"/>
          <p:cNvSpPr/>
          <p:nvPr/>
        </p:nvSpPr>
        <p:spPr>
          <a:xfrm>
            <a:off x="4114800" y="3708400"/>
            <a:ext cx="4038600" cy="685800"/>
          </a:xfrm>
          <a:prstGeom prst="roundRect">
            <a:avLst/>
          </a:prstGeom>
          <a:solidFill>
            <a:schemeClr val="bg2"/>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2000" b="1" dirty="0">
                <a:solidFill>
                  <a:srgbClr val="800000"/>
                </a:solidFill>
              </a:rPr>
              <a:t>Select or develop an assessment</a:t>
            </a:r>
            <a:endParaRPr lang="en-US" sz="1400" b="1" dirty="0">
              <a:solidFill>
                <a:srgbClr val="800000"/>
              </a:solidFill>
            </a:endParaRPr>
          </a:p>
          <a:p>
            <a:pPr algn="ctr" fontAlgn="auto">
              <a:lnSpc>
                <a:spcPts val="1400"/>
              </a:lnSpc>
              <a:spcBef>
                <a:spcPts val="0"/>
              </a:spcBef>
              <a:spcAft>
                <a:spcPts val="0"/>
              </a:spcAft>
              <a:defRPr/>
            </a:pPr>
            <a:r>
              <a:rPr lang="en-US" sz="1600" b="1" dirty="0">
                <a:solidFill>
                  <a:schemeClr val="tx1"/>
                </a:solidFill>
              </a:rPr>
              <a:t>What assessments are available?</a:t>
            </a:r>
          </a:p>
        </p:txBody>
      </p:sp>
      <p:sp>
        <p:nvSpPr>
          <p:cNvPr id="14" name="Rounded Rectangle 13"/>
          <p:cNvSpPr/>
          <p:nvPr/>
        </p:nvSpPr>
        <p:spPr>
          <a:xfrm>
            <a:off x="4114800" y="4554538"/>
            <a:ext cx="4038600" cy="762000"/>
          </a:xfrm>
          <a:prstGeom prst="roundRect">
            <a:avLst/>
          </a:prstGeom>
          <a:solidFill>
            <a:schemeClr val="bg2"/>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1600"/>
              </a:lnSpc>
              <a:spcBef>
                <a:spcPts val="0"/>
              </a:spcBef>
              <a:spcAft>
                <a:spcPts val="0"/>
              </a:spcAft>
              <a:defRPr/>
            </a:pPr>
            <a:r>
              <a:rPr lang="en-US" sz="2000" b="1" dirty="0">
                <a:solidFill>
                  <a:srgbClr val="800000"/>
                </a:solidFill>
              </a:rPr>
              <a:t>Write growth goal</a:t>
            </a:r>
          </a:p>
          <a:p>
            <a:pPr algn="ctr" fontAlgn="auto">
              <a:lnSpc>
                <a:spcPts val="1600"/>
              </a:lnSpc>
              <a:spcBef>
                <a:spcPts val="0"/>
              </a:spcBef>
              <a:spcAft>
                <a:spcPts val="0"/>
              </a:spcAft>
              <a:defRPr/>
            </a:pPr>
            <a:r>
              <a:rPr lang="en-US" sz="1600" b="1" dirty="0">
                <a:solidFill>
                  <a:schemeClr val="tx1"/>
                </a:solidFill>
              </a:rPr>
              <a:t>What can I expect my students to achieve?</a:t>
            </a:r>
          </a:p>
        </p:txBody>
      </p:sp>
      <p:cxnSp>
        <p:nvCxnSpPr>
          <p:cNvPr id="21" name="Elbow Connector 20"/>
          <p:cNvCxnSpPr>
            <a:endCxn id="14" idx="2"/>
          </p:cNvCxnSpPr>
          <p:nvPr/>
        </p:nvCxnSpPr>
        <p:spPr>
          <a:xfrm>
            <a:off x="3505200" y="2933700"/>
            <a:ext cx="2628900" cy="2382838"/>
          </a:xfrm>
          <a:prstGeom prst="bentConnector4">
            <a:avLst>
              <a:gd name="adj1" fmla="val 11594"/>
              <a:gd name="adj2" fmla="val 109591"/>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5014" name="Title 25"/>
          <p:cNvSpPr>
            <a:spLocks noGrp="1"/>
          </p:cNvSpPr>
          <p:nvPr>
            <p:ph type="title"/>
          </p:nvPr>
        </p:nvSpPr>
        <p:spPr>
          <a:xfrm>
            <a:off x="3505200" y="264972"/>
            <a:ext cx="5486400" cy="639763"/>
          </a:xfrm>
        </p:spPr>
        <p:txBody>
          <a:bodyPr>
            <a:noAutofit/>
          </a:bodyPr>
          <a:lstStyle/>
          <a:p>
            <a:r>
              <a:rPr lang="en-US" sz="3600" dirty="0">
                <a:latin typeface="Calibri" charset="0"/>
              </a:rPr>
              <a:t>The SLO </a:t>
            </a:r>
            <a:r>
              <a:rPr lang="en-US" sz="3600" dirty="0" smtClean="0">
                <a:latin typeface="Calibri" charset="0"/>
              </a:rPr>
              <a:t>Process</a:t>
            </a:r>
            <a:endParaRPr lang="en-US" sz="3600" dirty="0">
              <a:latin typeface="Calibri" charset="0"/>
            </a:endParaRPr>
          </a:p>
        </p:txBody>
      </p:sp>
      <p:sp>
        <p:nvSpPr>
          <p:cNvPr id="3" name="Oval 2"/>
          <p:cNvSpPr/>
          <p:nvPr/>
        </p:nvSpPr>
        <p:spPr>
          <a:xfrm>
            <a:off x="0" y="3352800"/>
            <a:ext cx="3886200" cy="1371600"/>
          </a:xfrm>
          <a:prstGeom prst="ellipse">
            <a:avLst/>
          </a:prstGeom>
          <a:noFill/>
          <a:ln w="76200" cmpd="sng">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42724781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dirty="0" smtClean="0">
                <a:latin typeface="Calibri" charset="0"/>
              </a:rPr>
              <a:t>Step 3: Progress Update</a:t>
            </a:r>
            <a:endParaRPr lang="en-US" dirty="0">
              <a:latin typeface="Calibri" charset="0"/>
            </a:endParaRPr>
          </a:p>
        </p:txBody>
      </p:sp>
      <p:pic>
        <p:nvPicPr>
          <p:cNvPr id="86022" name="Picture 4"/>
          <p:cNvPicPr>
            <a:picLocks noChangeAspect="1"/>
          </p:cNvPicPr>
          <p:nvPr/>
        </p:nvPicPr>
        <p:blipFill rotWithShape="1">
          <a:blip r:embed="rId5">
            <a:extLst>
              <a:ext uri="{28A0092B-C50C-407E-A947-70E740481C1C}">
                <a14:useLocalDpi xmlns:a14="http://schemas.microsoft.com/office/drawing/2010/main" val="0"/>
              </a:ext>
            </a:extLst>
          </a:blip>
          <a:srcRect b="77451"/>
          <a:stretch/>
        </p:blipFill>
        <p:spPr bwMode="auto">
          <a:xfrm>
            <a:off x="282575" y="1295400"/>
            <a:ext cx="8688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p:cNvGraphicFramePr>
            <a:graphicFrameLocks noGrp="1"/>
          </p:cNvGraphicFramePr>
          <p:nvPr>
            <p:extLst>
              <p:ext uri="{D42A27DB-BD31-4B8C-83A1-F6EECF244321}">
                <p14:modId xmlns:p14="http://schemas.microsoft.com/office/powerpoint/2010/main" val="3370275165"/>
              </p:ext>
            </p:extLst>
          </p:nvPr>
        </p:nvGraphicFramePr>
        <p:xfrm>
          <a:off x="381000" y="1905000"/>
          <a:ext cx="8534400" cy="4450080"/>
        </p:xfrm>
        <a:graphic>
          <a:graphicData uri="http://schemas.openxmlformats.org/drawingml/2006/table">
            <a:tbl>
              <a:tblPr firstRow="1" bandRow="1">
                <a:tableStyleId>{616DA210-FB5B-4158-B5E0-FEB733F419BA}</a:tableStyleId>
              </a:tblPr>
              <a:tblGrid>
                <a:gridCol w="1828800"/>
                <a:gridCol w="6705600"/>
              </a:tblGrid>
              <a:tr h="684414">
                <a:tc rowSpan="2">
                  <a:txBody>
                    <a:bodyPr/>
                    <a:lstStyle/>
                    <a:p>
                      <a:r>
                        <a:rPr lang="en-US" sz="2800" dirty="0" smtClean="0"/>
                        <a:t>Progress</a:t>
                      </a:r>
                      <a:r>
                        <a:rPr lang="en-US" sz="2800" baseline="0" dirty="0" smtClean="0"/>
                        <a:t> Update</a:t>
                      </a:r>
                      <a:r>
                        <a:rPr lang="en-US" sz="2800" dirty="0" smtClean="0"/>
                        <a:t>:</a:t>
                      </a:r>
                    </a:p>
                    <a:p>
                      <a:r>
                        <a:rPr lang="en-US" sz="2800" b="0" i="1" baseline="0" dirty="0" smtClean="0"/>
                        <a:t>Describe student progress toward the growth goal.</a:t>
                      </a:r>
                      <a:endParaRPr lang="en-US" sz="2800" b="0" i="1" dirty="0"/>
                    </a:p>
                  </a:txBody>
                  <a:tcPr/>
                </a:tc>
                <a:tc>
                  <a:txBody>
                    <a:bodyPr/>
                    <a:lstStyle/>
                    <a:p>
                      <a:r>
                        <a:rPr lang="en-US" sz="2800" b="1" i="1" kern="1200" dirty="0" smtClean="0">
                          <a:solidFill>
                            <a:schemeClr val="tx1"/>
                          </a:solidFill>
                          <a:effectLst/>
                          <a:latin typeface="+mn-lt"/>
                          <a:ea typeface="+mn-ea"/>
                          <a:cs typeface="+mn-cs"/>
                        </a:rPr>
                        <a:t>How will</a:t>
                      </a:r>
                      <a:r>
                        <a:rPr lang="en-US" sz="2800" b="1" i="1" kern="1200" baseline="0" dirty="0" smtClean="0">
                          <a:solidFill>
                            <a:schemeClr val="tx1"/>
                          </a:solidFill>
                          <a:effectLst/>
                          <a:latin typeface="+mn-lt"/>
                          <a:ea typeface="+mn-ea"/>
                          <a:cs typeface="+mn-cs"/>
                        </a:rPr>
                        <a:t> you help students attain the goal? Provide any specific actions that will lead to goal attainment.  (1b, 1e, 1f, 4a)</a:t>
                      </a:r>
                      <a:endParaRPr lang="en-US" sz="2800" dirty="0"/>
                    </a:p>
                  </a:txBody>
                  <a:tcPr/>
                </a:tc>
              </a:tr>
              <a:tr h="1296786">
                <a:tc vMerge="1">
                  <a:txBody>
                    <a:bodyPr/>
                    <a:lstStyle/>
                    <a:p>
                      <a:endParaRPr lang="en-US"/>
                    </a:p>
                  </a:txBody>
                  <a:tcPr/>
                </a:tc>
                <a:tc>
                  <a:txBody>
                    <a:bodyPr/>
                    <a:lstStyle/>
                    <a:p>
                      <a:pPr marL="285750" indent="-285750">
                        <a:buFont typeface="Arial"/>
                        <a:buChar char="•"/>
                      </a:pPr>
                      <a:r>
                        <a:rPr lang="en-US" sz="2800" kern="1200" dirty="0" smtClean="0">
                          <a:solidFill>
                            <a:srgbClr val="FF0000"/>
                          </a:solidFill>
                          <a:effectLst/>
                          <a:latin typeface="+mn-lt"/>
                          <a:ea typeface="+mn-ea"/>
                          <a:cs typeface="+mn-cs"/>
                        </a:rPr>
                        <a:t>Are my students on track toward meeting the SLO? </a:t>
                      </a:r>
                      <a:endParaRPr lang="en-US" sz="2800" dirty="0" smtClean="0">
                        <a:solidFill>
                          <a:srgbClr val="FF0000"/>
                        </a:solidFill>
                        <a:effectLst/>
                      </a:endParaRPr>
                    </a:p>
                    <a:p>
                      <a:pPr marL="285750" indent="-285750">
                        <a:buFont typeface="Arial"/>
                        <a:buChar char="•"/>
                      </a:pPr>
                      <a:r>
                        <a:rPr lang="en-US" sz="2800" kern="1200" dirty="0" smtClean="0">
                          <a:solidFill>
                            <a:srgbClr val="FF0000"/>
                          </a:solidFill>
                          <a:effectLst/>
                          <a:latin typeface="+mn-lt"/>
                          <a:ea typeface="+mn-ea"/>
                          <a:cs typeface="+mn-cs"/>
                        </a:rPr>
                        <a:t>Does data suggest a need to adjust instructional strategies? </a:t>
                      </a:r>
                      <a:endParaRPr lang="en-US" sz="2800" dirty="0" smtClean="0">
                        <a:solidFill>
                          <a:srgbClr val="FF0000"/>
                        </a:solidFill>
                        <a:effectLst/>
                      </a:endParaRPr>
                    </a:p>
                    <a:p>
                      <a:pPr marL="285750" indent="-285750">
                        <a:buFont typeface="Arial"/>
                        <a:buChar char="•"/>
                      </a:pPr>
                      <a:r>
                        <a:rPr lang="en-US" sz="2800" kern="1200" dirty="0" smtClean="0">
                          <a:solidFill>
                            <a:srgbClr val="FF0000"/>
                          </a:solidFill>
                          <a:effectLst/>
                          <a:latin typeface="+mn-lt"/>
                          <a:ea typeface="+mn-ea"/>
                          <a:cs typeface="+mn-cs"/>
                        </a:rPr>
                        <a:t>Are there circumstances beyond my control that will impact the SLO? </a:t>
                      </a:r>
                      <a:endParaRPr lang="en-US" sz="2800" dirty="0" smtClean="0">
                        <a:solidFill>
                          <a:srgbClr val="FF0000"/>
                        </a:solidFill>
                        <a:effectLst/>
                      </a:endParaRPr>
                    </a:p>
                    <a:p>
                      <a:endParaRPr lang="en-US" sz="2800" b="1" dirty="0" smtClean="0">
                        <a:solidFill>
                          <a:srgbClr val="000000"/>
                        </a:solidFill>
                      </a:endParaRPr>
                    </a:p>
                  </a:txBody>
                  <a:tcPr>
                    <a:solidFill>
                      <a:srgbClr val="FFFFFF">
                        <a:alpha val="20000"/>
                      </a:srgbClr>
                    </a:solidFill>
                  </a:tcPr>
                </a:tc>
              </a:tr>
            </a:tbl>
          </a:graphicData>
        </a:graphic>
      </p:graphicFrame>
    </p:spTree>
    <p:extLst>
      <p:ext uri="{BB962C8B-B14F-4D97-AF65-F5344CB8AC3E}">
        <p14:creationId xmlns:p14="http://schemas.microsoft.com/office/powerpoint/2010/main" val="11678241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r>
              <a:rPr lang="en-US" dirty="0" smtClean="0">
                <a:latin typeface="Calibri" charset="0"/>
              </a:rPr>
              <a:t>Strategy Modification</a:t>
            </a:r>
            <a:endParaRPr lang="en-US" dirty="0">
              <a:latin typeface="Calibri"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357495368"/>
              </p:ext>
            </p:extLst>
          </p:nvPr>
        </p:nvGraphicFramePr>
        <p:xfrm>
          <a:off x="304800" y="1443117"/>
          <a:ext cx="8534400" cy="4572000"/>
        </p:xfrm>
        <a:graphic>
          <a:graphicData uri="http://schemas.openxmlformats.org/drawingml/2006/table">
            <a:tbl>
              <a:tblPr firstRow="1" bandRow="1">
                <a:tableStyleId>{616DA210-FB5B-4158-B5E0-FEB733F419BA}</a:tableStyleId>
              </a:tblPr>
              <a:tblGrid>
                <a:gridCol w="1828800"/>
                <a:gridCol w="6705600"/>
              </a:tblGrid>
              <a:tr h="684414">
                <a:tc rowSpan="2">
                  <a:txBody>
                    <a:bodyPr/>
                    <a:lstStyle/>
                    <a:p>
                      <a:r>
                        <a:rPr lang="en-US" sz="2000" dirty="0" smtClean="0"/>
                        <a:t>Strategy Modification:</a:t>
                      </a:r>
                    </a:p>
                    <a:p>
                      <a:r>
                        <a:rPr lang="en-US" sz="2000" b="0" i="1" baseline="0" dirty="0" smtClean="0"/>
                        <a:t>If necessary, document changes in strategy.</a:t>
                      </a:r>
                      <a:endParaRPr lang="en-US" sz="2000" b="0" i="1" dirty="0"/>
                    </a:p>
                  </a:txBody>
                  <a:tcPr/>
                </a:tc>
                <a:tc>
                  <a:txBody>
                    <a:bodyPr/>
                    <a:lstStyle/>
                    <a:p>
                      <a:r>
                        <a:rPr lang="en-US" sz="2400" b="1" i="1" kern="1200" dirty="0" smtClean="0">
                          <a:solidFill>
                            <a:schemeClr val="tx1"/>
                          </a:solidFill>
                          <a:effectLst/>
                          <a:latin typeface="+mn-lt"/>
                          <a:ea typeface="+mn-ea"/>
                          <a:cs typeface="+mn-cs"/>
                        </a:rPr>
                        <a:t>Does data suggest I need to</a:t>
                      </a:r>
                      <a:r>
                        <a:rPr lang="en-US" sz="2400" b="1" i="1" kern="1200" baseline="0" dirty="0" smtClean="0">
                          <a:solidFill>
                            <a:schemeClr val="tx1"/>
                          </a:solidFill>
                          <a:effectLst/>
                          <a:latin typeface="+mn-lt"/>
                          <a:ea typeface="+mn-ea"/>
                          <a:cs typeface="+mn-cs"/>
                        </a:rPr>
                        <a:t> adjust my instruction strategy? Describe how you plan to meet the goal. (1e, 4a)</a:t>
                      </a:r>
                      <a:endParaRPr lang="en-US" sz="2400" dirty="0"/>
                    </a:p>
                  </a:txBody>
                  <a:tcPr/>
                </a:tc>
              </a:tr>
              <a:tr h="1296786">
                <a:tc vMerge="1">
                  <a:txBody>
                    <a:bodyPr/>
                    <a:lstStyle/>
                    <a:p>
                      <a:endParaRPr lang="en-US"/>
                    </a:p>
                  </a:txBody>
                  <a:tcPr/>
                </a:tc>
                <a:tc>
                  <a:txBody>
                    <a:bodyPr/>
                    <a:lstStyle/>
                    <a:p>
                      <a:pPr marL="342900" marR="0" indent="-342900" algn="l" defTabSz="457200" rtl="0" eaLnBrk="1" fontAlgn="auto" latinLnBrk="0" hangingPunct="1">
                        <a:lnSpc>
                          <a:spcPct val="100000"/>
                        </a:lnSpc>
                        <a:spcBef>
                          <a:spcPts val="0"/>
                        </a:spcBef>
                        <a:spcAft>
                          <a:spcPts val="0"/>
                        </a:spcAft>
                        <a:buClrTx/>
                        <a:buSzTx/>
                        <a:buFont typeface="Arial"/>
                        <a:buChar char="•"/>
                        <a:tabLst/>
                        <a:defRPr/>
                      </a:pPr>
                      <a:r>
                        <a:rPr lang="en-US" sz="2400" i="1" kern="1200" dirty="0" smtClean="0">
                          <a:solidFill>
                            <a:srgbClr val="FF0000"/>
                          </a:solidFill>
                          <a:effectLst/>
                          <a:latin typeface="+mn-lt"/>
                          <a:ea typeface="+mn-ea"/>
                          <a:cs typeface="+mn-cs"/>
                        </a:rPr>
                        <a:t>Teachers</a:t>
                      </a:r>
                      <a:r>
                        <a:rPr lang="en-US" sz="2400" i="1" kern="1200" baseline="0" dirty="0" smtClean="0">
                          <a:solidFill>
                            <a:srgbClr val="FF0000"/>
                          </a:solidFill>
                          <a:effectLst/>
                          <a:latin typeface="+mn-lt"/>
                          <a:ea typeface="+mn-ea"/>
                          <a:cs typeface="+mn-cs"/>
                        </a:rPr>
                        <a:t> use the formative assessment process during instruction to provide actionable feedback and adjust ongoing instructional strategies to improve students’ attainment of goals.  </a:t>
                      </a:r>
                    </a:p>
                    <a:p>
                      <a:pPr marL="342900" marR="0" indent="-342900" algn="l" defTabSz="457200" rtl="0" eaLnBrk="1" fontAlgn="auto" latinLnBrk="0" hangingPunct="1">
                        <a:lnSpc>
                          <a:spcPct val="100000"/>
                        </a:lnSpc>
                        <a:spcBef>
                          <a:spcPts val="0"/>
                        </a:spcBef>
                        <a:spcAft>
                          <a:spcPts val="0"/>
                        </a:spcAft>
                        <a:buClrTx/>
                        <a:buSzTx/>
                        <a:buFont typeface="Arial"/>
                        <a:buChar char="•"/>
                        <a:tabLst/>
                        <a:defRPr/>
                      </a:pPr>
                      <a:r>
                        <a:rPr lang="en-US" sz="2400" i="1" kern="1200" baseline="0" dirty="0" smtClean="0">
                          <a:solidFill>
                            <a:srgbClr val="FF0000"/>
                          </a:solidFill>
                          <a:effectLst/>
                          <a:latin typeface="+mn-lt"/>
                          <a:ea typeface="+mn-ea"/>
                          <a:cs typeface="+mn-cs"/>
                        </a:rPr>
                        <a:t>By using the formative assessment process, teachers have access to data that may either validate instructional strategies or determine whether mid-course modifications need to be made. </a:t>
                      </a:r>
                      <a:endParaRPr lang="en-US" sz="2400" i="1" kern="1200" dirty="0" smtClean="0">
                        <a:solidFill>
                          <a:srgbClr val="FF0000"/>
                        </a:solidFill>
                        <a:effectLst/>
                        <a:latin typeface="+mn-lt"/>
                        <a:ea typeface="+mn-ea"/>
                        <a:cs typeface="+mn-cs"/>
                      </a:endParaRPr>
                    </a:p>
                  </a:txBody>
                  <a:tcPr>
                    <a:solidFill>
                      <a:srgbClr val="FFFFFF">
                        <a:alpha val="20000"/>
                      </a:srgbClr>
                    </a:solidFill>
                  </a:tcPr>
                </a:tc>
              </a:tr>
            </a:tbl>
          </a:graphicData>
        </a:graphic>
      </p:graphicFrame>
    </p:spTree>
    <p:extLst>
      <p:ext uri="{BB962C8B-B14F-4D97-AF65-F5344CB8AC3E}">
        <p14:creationId xmlns:p14="http://schemas.microsoft.com/office/powerpoint/2010/main" val="12504238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en-US" dirty="0" smtClean="0">
                <a:latin typeface="Calibri" charset="0"/>
              </a:rPr>
              <a:t>SLO Adjustment</a:t>
            </a:r>
            <a:endParaRPr lang="en-US" dirty="0">
              <a:latin typeface="Calibri"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01183727"/>
              </p:ext>
            </p:extLst>
          </p:nvPr>
        </p:nvGraphicFramePr>
        <p:xfrm>
          <a:off x="381000" y="1379156"/>
          <a:ext cx="8534400" cy="5185465"/>
        </p:xfrm>
        <a:graphic>
          <a:graphicData uri="http://schemas.openxmlformats.org/drawingml/2006/table">
            <a:tbl>
              <a:tblPr firstRow="1" bandRow="1">
                <a:tableStyleId>{616DA210-FB5B-4158-B5E0-FEB733F419BA}</a:tableStyleId>
              </a:tblPr>
              <a:tblGrid>
                <a:gridCol w="1828800"/>
                <a:gridCol w="6705600"/>
              </a:tblGrid>
              <a:tr h="1737752">
                <a:tc rowSpan="2">
                  <a:txBody>
                    <a:bodyPr/>
                    <a:lstStyle/>
                    <a:p>
                      <a:r>
                        <a:rPr lang="en-US" sz="2400" dirty="0" smtClean="0"/>
                        <a:t>SLO Adjustment:</a:t>
                      </a:r>
                    </a:p>
                    <a:p>
                      <a:r>
                        <a:rPr lang="en-US" sz="2400" b="0" i="1" baseline="0" dirty="0" smtClean="0"/>
                        <a:t>If justified, describe the changes to the SLO.</a:t>
                      </a:r>
                      <a:endParaRPr lang="en-US" sz="2400" b="0" i="1" dirty="0"/>
                    </a:p>
                  </a:txBody>
                  <a:tcPr/>
                </a:tc>
                <a:tc>
                  <a:txBody>
                    <a:bodyPr/>
                    <a:lstStyle/>
                    <a:p>
                      <a:r>
                        <a:rPr lang="en-US" sz="2800" b="1" i="1" kern="1200" dirty="0" smtClean="0">
                          <a:solidFill>
                            <a:schemeClr val="tx1"/>
                          </a:solidFill>
                          <a:effectLst/>
                          <a:latin typeface="+mn-lt"/>
                          <a:ea typeface="+mn-ea"/>
                          <a:cs typeface="+mn-cs"/>
                        </a:rPr>
                        <a:t>Are</a:t>
                      </a:r>
                      <a:r>
                        <a:rPr lang="en-US" sz="2800" b="1" i="1" kern="1200" baseline="0" dirty="0" smtClean="0">
                          <a:solidFill>
                            <a:schemeClr val="tx1"/>
                          </a:solidFill>
                          <a:effectLst/>
                          <a:latin typeface="+mn-lt"/>
                          <a:ea typeface="+mn-ea"/>
                          <a:cs typeface="+mn-cs"/>
                        </a:rPr>
                        <a:t> there circumstances beyond the teacher’s control that will impact the growth goal? If needed, attach a revised SLO (1b, 4a)</a:t>
                      </a:r>
                      <a:endParaRPr lang="en-US" sz="2800" dirty="0"/>
                    </a:p>
                  </a:txBody>
                  <a:tcPr/>
                </a:tc>
              </a:tr>
              <a:tr h="3387145">
                <a:tc vMerge="1">
                  <a:txBody>
                    <a:bodyPr/>
                    <a:lstStyle/>
                    <a:p>
                      <a:endParaRPr lang="en-US"/>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2700" dirty="0" smtClean="0">
                          <a:solidFill>
                            <a:srgbClr val="FF0000"/>
                          </a:solidFill>
                          <a:latin typeface="Calibri" charset="0"/>
                        </a:rPr>
                        <a:t>In almost all cases, the original</a:t>
                      </a:r>
                      <a:r>
                        <a:rPr lang="en-US" sz="2700" baseline="0" dirty="0" smtClean="0">
                          <a:solidFill>
                            <a:srgbClr val="FF0000"/>
                          </a:solidFill>
                          <a:latin typeface="Calibri" charset="0"/>
                        </a:rPr>
                        <a:t> SLO goal will </a:t>
                      </a:r>
                      <a:r>
                        <a:rPr lang="en-US" sz="2700" b="1" u="sng" baseline="0" dirty="0" smtClean="0">
                          <a:solidFill>
                            <a:srgbClr val="FF0000"/>
                          </a:solidFill>
                          <a:latin typeface="Calibri" charset="0"/>
                        </a:rPr>
                        <a:t>NOT</a:t>
                      </a:r>
                      <a:r>
                        <a:rPr lang="en-US" sz="2700" baseline="0" dirty="0" smtClean="0">
                          <a:solidFill>
                            <a:srgbClr val="FF0000"/>
                          </a:solidFill>
                          <a:latin typeface="Calibri" charset="0"/>
                        </a:rPr>
                        <a:t> be adjusted.  </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2700" baseline="0" dirty="0" smtClean="0">
                          <a:solidFill>
                            <a:srgbClr val="FF0000"/>
                          </a:solidFill>
                          <a:latin typeface="Calibri" charset="0"/>
                        </a:rPr>
                        <a:t>Careful analysis of student needs and pre-assessment data, as well as deliberate selection of priority content and appropriate assessment methodology will ensure the crafting of a valid SLO goal that will </a:t>
                      </a:r>
                      <a:r>
                        <a:rPr lang="en-US" sz="2700" b="1" u="sng" baseline="0" dirty="0" smtClean="0">
                          <a:solidFill>
                            <a:srgbClr val="FF0000"/>
                          </a:solidFill>
                          <a:latin typeface="Calibri" charset="0"/>
                        </a:rPr>
                        <a:t>NOT</a:t>
                      </a:r>
                      <a:r>
                        <a:rPr lang="en-US" sz="2700" baseline="0" dirty="0" smtClean="0">
                          <a:solidFill>
                            <a:srgbClr val="FF0000"/>
                          </a:solidFill>
                          <a:latin typeface="Calibri" charset="0"/>
                        </a:rPr>
                        <a:t> need adjustment.  </a:t>
                      </a:r>
                      <a:endParaRPr lang="en-US" sz="2700" b="1" dirty="0" smtClean="0">
                        <a:solidFill>
                          <a:srgbClr val="FF0000"/>
                        </a:solidFill>
                      </a:endParaRPr>
                    </a:p>
                  </a:txBody>
                  <a:tcPr>
                    <a:solidFill>
                      <a:srgbClr val="FFFFFF">
                        <a:alpha val="20000"/>
                      </a:srgbClr>
                    </a:solidFill>
                  </a:tcPr>
                </a:tc>
              </a:tr>
            </a:tbl>
          </a:graphicData>
        </a:graphic>
      </p:graphicFrame>
    </p:spTree>
    <p:extLst>
      <p:ext uri="{BB962C8B-B14F-4D97-AF65-F5344CB8AC3E}">
        <p14:creationId xmlns:p14="http://schemas.microsoft.com/office/powerpoint/2010/main" val="7003020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cxnSp>
        <p:nvCxnSpPr>
          <p:cNvPr id="25" name="Straight Connector 24"/>
          <p:cNvCxnSpPr/>
          <p:nvPr/>
        </p:nvCxnSpPr>
        <p:spPr>
          <a:xfrm>
            <a:off x="1905000" y="1981200"/>
            <a:ext cx="0" cy="281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9" idx="2"/>
          </p:cNvCxnSpPr>
          <p:nvPr/>
        </p:nvCxnSpPr>
        <p:spPr>
          <a:xfrm>
            <a:off x="6096000" y="1981200"/>
            <a:ext cx="0" cy="281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Rounded Rectangle 1"/>
          <p:cNvSpPr/>
          <p:nvPr/>
        </p:nvSpPr>
        <p:spPr>
          <a:xfrm>
            <a:off x="381000" y="1371600"/>
            <a:ext cx="3124200" cy="838200"/>
          </a:xfrm>
          <a:prstGeom prst="roundRect">
            <a:avLst/>
          </a:prstGeom>
          <a:gradFill flip="none" rotWithShape="1">
            <a:gsLst>
              <a:gs pos="0">
                <a:srgbClr val="800000"/>
              </a:gs>
              <a:gs pos="100000">
                <a:schemeClr val="tx1"/>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3200" dirty="0"/>
              <a:t>SLO Development</a:t>
            </a:r>
          </a:p>
        </p:txBody>
      </p:sp>
      <p:sp>
        <p:nvSpPr>
          <p:cNvPr id="6" name="Rounded Rectangle 5"/>
          <p:cNvSpPr/>
          <p:nvPr/>
        </p:nvSpPr>
        <p:spPr>
          <a:xfrm>
            <a:off x="381000" y="2514600"/>
            <a:ext cx="3124200" cy="838200"/>
          </a:xfrm>
          <a:prstGeom prst="roundRect">
            <a:avLst/>
          </a:prstGeom>
          <a:gradFill flip="none" rotWithShape="1">
            <a:gsLst>
              <a:gs pos="0">
                <a:srgbClr val="800000"/>
              </a:gs>
              <a:gs pos="100000">
                <a:schemeClr val="tx1"/>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3200" dirty="0"/>
              <a:t>SLO Approval</a:t>
            </a:r>
          </a:p>
        </p:txBody>
      </p:sp>
      <p:sp>
        <p:nvSpPr>
          <p:cNvPr id="7" name="Rounded Rectangle 6"/>
          <p:cNvSpPr/>
          <p:nvPr/>
        </p:nvSpPr>
        <p:spPr>
          <a:xfrm>
            <a:off x="381000" y="3615266"/>
            <a:ext cx="3124200" cy="838200"/>
          </a:xfrm>
          <a:prstGeom prst="roundRect">
            <a:avLst/>
          </a:prstGeom>
          <a:gradFill flip="none" rotWithShape="1">
            <a:gsLst>
              <a:gs pos="0">
                <a:srgbClr val="800000"/>
              </a:gs>
              <a:gs pos="100000">
                <a:schemeClr val="tx1"/>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3200" dirty="0"/>
              <a:t>Ongoing Communication</a:t>
            </a:r>
          </a:p>
        </p:txBody>
      </p:sp>
      <p:sp>
        <p:nvSpPr>
          <p:cNvPr id="8" name="Rounded Rectangle 7"/>
          <p:cNvSpPr/>
          <p:nvPr/>
        </p:nvSpPr>
        <p:spPr>
          <a:xfrm>
            <a:off x="381000" y="4800600"/>
            <a:ext cx="3124200" cy="838200"/>
          </a:xfrm>
          <a:prstGeom prst="roundRect">
            <a:avLst/>
          </a:prstGeom>
          <a:gradFill flip="none" rotWithShape="1">
            <a:gsLst>
              <a:gs pos="0">
                <a:srgbClr val="800000"/>
              </a:gs>
              <a:gs pos="100000">
                <a:schemeClr val="tx1"/>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3200" dirty="0"/>
              <a:t>Prepare for Summative</a:t>
            </a:r>
          </a:p>
        </p:txBody>
      </p:sp>
      <p:sp>
        <p:nvSpPr>
          <p:cNvPr id="9" name="Rounded Rectangle 8"/>
          <p:cNvSpPr/>
          <p:nvPr/>
        </p:nvSpPr>
        <p:spPr>
          <a:xfrm>
            <a:off x="4114800" y="1447800"/>
            <a:ext cx="3962400" cy="533400"/>
          </a:xfrm>
          <a:prstGeom prst="roundRect">
            <a:avLst/>
          </a:prstGeom>
          <a:solidFill>
            <a:srgbClr val="FFFFFF"/>
          </a:solid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lnSpc>
                <a:spcPts val="3000"/>
              </a:lnSpc>
              <a:spcBef>
                <a:spcPts val="0"/>
              </a:spcBef>
              <a:spcAft>
                <a:spcPts val="0"/>
              </a:spcAft>
              <a:defRPr/>
            </a:pPr>
            <a:r>
              <a:rPr lang="en-US" sz="2800" b="1" dirty="0"/>
              <a:t>Answer 4 questions</a:t>
            </a:r>
          </a:p>
        </p:txBody>
      </p:sp>
      <p:sp>
        <p:nvSpPr>
          <p:cNvPr id="10" name="Rounded Rectangle 9"/>
          <p:cNvSpPr/>
          <p:nvPr/>
        </p:nvSpPr>
        <p:spPr>
          <a:xfrm>
            <a:off x="4114800" y="2209800"/>
            <a:ext cx="4038600" cy="685800"/>
          </a:xfrm>
          <a:prstGeom prst="roundRect">
            <a:avLst/>
          </a:prstGeom>
          <a:solidFill>
            <a:schemeClr val="bg2"/>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2400"/>
              </a:lnSpc>
              <a:spcBef>
                <a:spcPts val="0"/>
              </a:spcBef>
              <a:spcAft>
                <a:spcPts val="0"/>
              </a:spcAft>
              <a:defRPr/>
            </a:pPr>
            <a:r>
              <a:rPr lang="en-US" sz="2000" b="1" dirty="0">
                <a:solidFill>
                  <a:srgbClr val="800000"/>
                </a:solidFill>
              </a:rPr>
              <a:t>Prioritize Learning Content</a:t>
            </a:r>
          </a:p>
          <a:p>
            <a:pPr algn="ctr" fontAlgn="auto">
              <a:lnSpc>
                <a:spcPts val="1200"/>
              </a:lnSpc>
              <a:spcBef>
                <a:spcPts val="0"/>
              </a:spcBef>
              <a:spcAft>
                <a:spcPts val="0"/>
              </a:spcAft>
              <a:defRPr/>
            </a:pPr>
            <a:r>
              <a:rPr lang="en-US" sz="1600" b="1" dirty="0">
                <a:solidFill>
                  <a:srgbClr val="000000"/>
                </a:solidFill>
              </a:rPr>
              <a:t>What do I want my students to be able to know and do?</a:t>
            </a:r>
          </a:p>
        </p:txBody>
      </p:sp>
      <p:sp>
        <p:nvSpPr>
          <p:cNvPr id="12" name="Rounded Rectangle 11"/>
          <p:cNvSpPr/>
          <p:nvPr/>
        </p:nvSpPr>
        <p:spPr>
          <a:xfrm>
            <a:off x="4114800" y="2989263"/>
            <a:ext cx="4038600" cy="609600"/>
          </a:xfrm>
          <a:prstGeom prst="roundRect">
            <a:avLst/>
          </a:prstGeom>
          <a:solidFill>
            <a:schemeClr val="bg2"/>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2400"/>
              </a:lnSpc>
              <a:spcBef>
                <a:spcPts val="0"/>
              </a:spcBef>
              <a:spcAft>
                <a:spcPts val="0"/>
              </a:spcAft>
              <a:defRPr/>
            </a:pPr>
            <a:r>
              <a:rPr lang="en-US" sz="2000" b="1" dirty="0">
                <a:solidFill>
                  <a:srgbClr val="800000"/>
                </a:solidFill>
              </a:rPr>
              <a:t>Analyze data and develop baselines</a:t>
            </a:r>
            <a:endParaRPr lang="en-US" sz="1400" b="1" dirty="0">
              <a:solidFill>
                <a:srgbClr val="800000"/>
              </a:solidFill>
            </a:endParaRPr>
          </a:p>
          <a:p>
            <a:pPr algn="ctr" fontAlgn="auto">
              <a:lnSpc>
                <a:spcPts val="1400"/>
              </a:lnSpc>
              <a:spcBef>
                <a:spcPts val="0"/>
              </a:spcBef>
              <a:spcAft>
                <a:spcPts val="0"/>
              </a:spcAft>
              <a:defRPr/>
            </a:pPr>
            <a:r>
              <a:rPr lang="en-US" sz="1600" b="1" dirty="0">
                <a:solidFill>
                  <a:srgbClr val="000000"/>
                </a:solidFill>
              </a:rPr>
              <a:t>Where are my students starting?</a:t>
            </a:r>
          </a:p>
        </p:txBody>
      </p:sp>
      <p:cxnSp>
        <p:nvCxnSpPr>
          <p:cNvPr id="19" name="Straight Connector 18"/>
          <p:cNvCxnSpPr/>
          <p:nvPr/>
        </p:nvCxnSpPr>
        <p:spPr>
          <a:xfrm>
            <a:off x="3276600" y="1676400"/>
            <a:ext cx="8382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Rounded Rectangle 12"/>
          <p:cNvSpPr/>
          <p:nvPr/>
        </p:nvSpPr>
        <p:spPr>
          <a:xfrm>
            <a:off x="4114800" y="3708400"/>
            <a:ext cx="4038600" cy="685800"/>
          </a:xfrm>
          <a:prstGeom prst="roundRect">
            <a:avLst/>
          </a:prstGeom>
          <a:solidFill>
            <a:schemeClr val="bg2"/>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3000"/>
              </a:lnSpc>
              <a:spcBef>
                <a:spcPts val="0"/>
              </a:spcBef>
              <a:spcAft>
                <a:spcPts val="0"/>
              </a:spcAft>
              <a:defRPr/>
            </a:pPr>
            <a:r>
              <a:rPr lang="en-US" sz="2000" b="1" dirty="0">
                <a:solidFill>
                  <a:srgbClr val="800000"/>
                </a:solidFill>
              </a:rPr>
              <a:t>Select or develop an assessment</a:t>
            </a:r>
            <a:endParaRPr lang="en-US" sz="1400" b="1" dirty="0">
              <a:solidFill>
                <a:srgbClr val="800000"/>
              </a:solidFill>
            </a:endParaRPr>
          </a:p>
          <a:p>
            <a:pPr algn="ctr" fontAlgn="auto">
              <a:lnSpc>
                <a:spcPts val="1400"/>
              </a:lnSpc>
              <a:spcBef>
                <a:spcPts val="0"/>
              </a:spcBef>
              <a:spcAft>
                <a:spcPts val="0"/>
              </a:spcAft>
              <a:defRPr/>
            </a:pPr>
            <a:r>
              <a:rPr lang="en-US" sz="1600" b="1" dirty="0">
                <a:solidFill>
                  <a:schemeClr val="tx1"/>
                </a:solidFill>
              </a:rPr>
              <a:t>What assessments are available?</a:t>
            </a:r>
          </a:p>
        </p:txBody>
      </p:sp>
      <p:sp>
        <p:nvSpPr>
          <p:cNvPr id="14" name="Rounded Rectangle 13"/>
          <p:cNvSpPr/>
          <p:nvPr/>
        </p:nvSpPr>
        <p:spPr>
          <a:xfrm>
            <a:off x="4114800" y="4554538"/>
            <a:ext cx="4038600" cy="762000"/>
          </a:xfrm>
          <a:prstGeom prst="roundRect">
            <a:avLst/>
          </a:prstGeom>
          <a:solidFill>
            <a:schemeClr val="bg2"/>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1600"/>
              </a:lnSpc>
              <a:spcBef>
                <a:spcPts val="0"/>
              </a:spcBef>
              <a:spcAft>
                <a:spcPts val="0"/>
              </a:spcAft>
              <a:defRPr/>
            </a:pPr>
            <a:r>
              <a:rPr lang="en-US" sz="2000" b="1" dirty="0">
                <a:solidFill>
                  <a:srgbClr val="800000"/>
                </a:solidFill>
              </a:rPr>
              <a:t>Write growth goal</a:t>
            </a:r>
          </a:p>
          <a:p>
            <a:pPr algn="ctr" fontAlgn="auto">
              <a:lnSpc>
                <a:spcPts val="1600"/>
              </a:lnSpc>
              <a:spcBef>
                <a:spcPts val="0"/>
              </a:spcBef>
              <a:spcAft>
                <a:spcPts val="0"/>
              </a:spcAft>
              <a:defRPr/>
            </a:pPr>
            <a:r>
              <a:rPr lang="en-US" sz="1600" b="1" dirty="0">
                <a:solidFill>
                  <a:schemeClr val="tx1"/>
                </a:solidFill>
              </a:rPr>
              <a:t>What can I expect my students to achieve?</a:t>
            </a:r>
          </a:p>
        </p:txBody>
      </p:sp>
      <p:cxnSp>
        <p:nvCxnSpPr>
          <p:cNvPr id="21" name="Elbow Connector 20"/>
          <p:cNvCxnSpPr>
            <a:endCxn id="14" idx="2"/>
          </p:cNvCxnSpPr>
          <p:nvPr/>
        </p:nvCxnSpPr>
        <p:spPr>
          <a:xfrm>
            <a:off x="3505200" y="2933700"/>
            <a:ext cx="2628900" cy="2382838"/>
          </a:xfrm>
          <a:prstGeom prst="bentConnector4">
            <a:avLst>
              <a:gd name="adj1" fmla="val 11594"/>
              <a:gd name="adj2" fmla="val 109591"/>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9110" name="Title 25"/>
          <p:cNvSpPr>
            <a:spLocks noGrp="1"/>
          </p:cNvSpPr>
          <p:nvPr>
            <p:ph type="title"/>
          </p:nvPr>
        </p:nvSpPr>
        <p:spPr>
          <a:xfrm>
            <a:off x="3505200" y="76200"/>
            <a:ext cx="5486400" cy="639763"/>
          </a:xfrm>
        </p:spPr>
        <p:txBody>
          <a:bodyPr>
            <a:normAutofit/>
          </a:bodyPr>
          <a:lstStyle/>
          <a:p>
            <a:r>
              <a:rPr lang="en-US" dirty="0">
                <a:latin typeface="Calibri" charset="0"/>
              </a:rPr>
              <a:t>The SLO </a:t>
            </a:r>
            <a:r>
              <a:rPr lang="en-US" dirty="0" smtClean="0">
                <a:latin typeface="Calibri" charset="0"/>
              </a:rPr>
              <a:t>Process</a:t>
            </a:r>
            <a:endParaRPr lang="en-US" dirty="0">
              <a:latin typeface="Calibri" charset="0"/>
            </a:endParaRPr>
          </a:p>
        </p:txBody>
      </p:sp>
      <p:sp>
        <p:nvSpPr>
          <p:cNvPr id="3" name="Oval 2"/>
          <p:cNvSpPr/>
          <p:nvPr/>
        </p:nvSpPr>
        <p:spPr>
          <a:xfrm>
            <a:off x="152400" y="4495800"/>
            <a:ext cx="3886200" cy="1371600"/>
          </a:xfrm>
          <a:prstGeom prst="ellipse">
            <a:avLst/>
          </a:prstGeom>
          <a:noFill/>
          <a:ln w="76200" cmpd="sng">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2152269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Teachers: </a:t>
            </a:r>
            <a:r>
              <a:rPr lang="en-US" dirty="0" smtClean="0"/>
              <a:t/>
            </a:r>
            <a:br>
              <a:rPr lang="en-US" dirty="0" smtClean="0"/>
            </a:br>
            <a:r>
              <a:rPr lang="en-US" dirty="0" smtClean="0"/>
              <a:t>Student Growth </a:t>
            </a:r>
            <a:r>
              <a:rPr lang="en-US" dirty="0" smtClean="0"/>
              <a:t>Rating</a:t>
            </a:r>
            <a:endParaRPr lang="en-US" dirty="0"/>
          </a:p>
        </p:txBody>
      </p:sp>
      <p:sp>
        <p:nvSpPr>
          <p:cNvPr id="3" name="Content Placeholder 2"/>
          <p:cNvSpPr>
            <a:spLocks noGrp="1"/>
          </p:cNvSpPr>
          <p:nvPr>
            <p:ph idx="1"/>
          </p:nvPr>
        </p:nvSpPr>
        <p:spPr>
          <a:xfrm>
            <a:off x="457200" y="1348353"/>
            <a:ext cx="8534400" cy="5176433"/>
          </a:xfrm>
        </p:spPr>
        <p:txBody>
          <a:bodyPr>
            <a:noAutofit/>
          </a:bodyPr>
          <a:lstStyle/>
          <a:p>
            <a:pPr marL="0" indent="0">
              <a:buNone/>
            </a:pPr>
            <a:r>
              <a:rPr lang="en-US" sz="3200" dirty="0" smtClean="0"/>
              <a:t>A teachers’ student growth rating is determined by the percentage of goal attainment and is classified into one of three performance categories.</a:t>
            </a:r>
          </a:p>
          <a:p>
            <a:endParaRPr lang="en-US" sz="700" dirty="0" smtClean="0"/>
          </a:p>
          <a:p>
            <a:r>
              <a:rPr lang="en-US" sz="3200" dirty="0" smtClean="0"/>
              <a:t>LOW </a:t>
            </a:r>
            <a:r>
              <a:rPr lang="en-US" sz="3200" dirty="0" smtClean="0"/>
              <a:t>GROWTH: Less than 65% goal attainment</a:t>
            </a:r>
          </a:p>
          <a:p>
            <a:endParaRPr lang="en-US" sz="700" dirty="0"/>
          </a:p>
          <a:p>
            <a:r>
              <a:rPr lang="en-US" sz="3200" dirty="0" smtClean="0"/>
              <a:t>EXPECTED </a:t>
            </a:r>
            <a:r>
              <a:rPr lang="en-US" sz="3200" dirty="0" smtClean="0"/>
              <a:t>GROWTH: Between 65% and 85% goal attainment</a:t>
            </a:r>
          </a:p>
          <a:p>
            <a:endParaRPr lang="en-US" sz="700" dirty="0"/>
          </a:p>
          <a:p>
            <a:r>
              <a:rPr lang="en-US" sz="3200" dirty="0" smtClean="0"/>
              <a:t>HIGH </a:t>
            </a:r>
            <a:r>
              <a:rPr lang="en-US" sz="3200" dirty="0" smtClean="0"/>
              <a:t>GROWTH: Between 85% and 100 goal attainment. </a:t>
            </a:r>
            <a:endParaRPr lang="en-US" sz="3200" dirty="0"/>
          </a:p>
        </p:txBody>
      </p:sp>
    </p:spTree>
    <p:extLst>
      <p:ext uri="{BB962C8B-B14F-4D97-AF65-F5344CB8AC3E}">
        <p14:creationId xmlns:p14="http://schemas.microsoft.com/office/powerpoint/2010/main" val="2573502804"/>
      </p:ext>
    </p:extLst>
  </p:cSld>
  <p:clrMapOvr>
    <a:overrideClrMapping bg1="lt1" tx1="dk1" bg2="lt2" tx2="dk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93185" name="Title 1"/>
          <p:cNvSpPr>
            <a:spLocks noGrp="1"/>
          </p:cNvSpPr>
          <p:nvPr>
            <p:ph type="title"/>
          </p:nvPr>
        </p:nvSpPr>
        <p:spPr/>
        <p:txBody>
          <a:bodyPr>
            <a:normAutofit fontScale="90000"/>
          </a:bodyPr>
          <a:lstStyle/>
          <a:p>
            <a:r>
              <a:rPr lang="en-US" dirty="0">
                <a:latin typeface="Calibri" charset="0"/>
              </a:rPr>
              <a:t>Step </a:t>
            </a:r>
            <a:r>
              <a:rPr lang="en-US" dirty="0" smtClean="0">
                <a:latin typeface="Calibri" charset="0"/>
              </a:rPr>
              <a:t>4: Prepare for the Summative Conference</a:t>
            </a:r>
            <a:endParaRPr lang="en-US" dirty="0">
              <a:latin typeface="Calibri" charset="0"/>
            </a:endParaRPr>
          </a:p>
        </p:txBody>
      </p:sp>
      <p:pic>
        <p:nvPicPr>
          <p:cNvPr id="93186"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910014"/>
            <a:ext cx="83820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23172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dirty="0" smtClean="0">
                <a:latin typeface="Calibri" charset="0"/>
              </a:rPr>
              <a:t>High Growth</a:t>
            </a:r>
            <a:endParaRPr lang="en-US" dirty="0">
              <a:latin typeface="Calibri"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066298273"/>
              </p:ext>
            </p:extLst>
          </p:nvPr>
        </p:nvGraphicFramePr>
        <p:xfrm>
          <a:off x="304800" y="1417638"/>
          <a:ext cx="8534400" cy="4897642"/>
        </p:xfrm>
        <a:graphic>
          <a:graphicData uri="http://schemas.openxmlformats.org/drawingml/2006/table">
            <a:tbl>
              <a:tblPr firstRow="1" bandRow="1">
                <a:tableStyleId>{616DA210-FB5B-4158-B5E0-FEB733F419BA}</a:tableStyleId>
              </a:tblPr>
              <a:tblGrid>
                <a:gridCol w="1828800"/>
                <a:gridCol w="6705600"/>
              </a:tblGrid>
              <a:tr h="684414">
                <a:tc rowSpan="2">
                  <a:txBody>
                    <a:bodyPr/>
                    <a:lstStyle/>
                    <a:p>
                      <a:r>
                        <a:rPr lang="en-US" sz="3200" dirty="0" smtClean="0"/>
                        <a:t>High Growth:</a:t>
                      </a:r>
                    </a:p>
                    <a:p>
                      <a:r>
                        <a:rPr lang="en-US" sz="3200" b="0" i="1" baseline="0" dirty="0" smtClean="0"/>
                        <a:t>This growth goal was 86% to 100% attained.</a:t>
                      </a:r>
                      <a:endParaRPr lang="en-US" sz="3200" b="0" i="1" dirty="0"/>
                    </a:p>
                  </a:txBody>
                  <a:tcPr/>
                </a:tc>
                <a:tc>
                  <a:txBody>
                    <a:bodyPr/>
                    <a:lstStyle/>
                    <a:p>
                      <a:r>
                        <a:rPr lang="en-US" sz="3200" b="1" i="1" kern="1200" dirty="0" smtClean="0">
                          <a:solidFill>
                            <a:schemeClr val="tx1"/>
                          </a:solidFill>
                          <a:effectLst/>
                          <a:latin typeface="+mn-lt"/>
                          <a:ea typeface="+mn-ea"/>
                          <a:cs typeface="+mn-cs"/>
                        </a:rPr>
                        <a:t>What</a:t>
                      </a:r>
                      <a:r>
                        <a:rPr lang="en-US" sz="3200" b="1" i="1" kern="1200" baseline="0" dirty="0" smtClean="0">
                          <a:solidFill>
                            <a:schemeClr val="tx1"/>
                          </a:solidFill>
                          <a:effectLst/>
                          <a:latin typeface="+mn-lt"/>
                          <a:ea typeface="+mn-ea"/>
                          <a:cs typeface="+mn-cs"/>
                        </a:rPr>
                        <a:t> does high growth mean? Detail end-of-course achievement levels that equate to high growth. ( 4b)</a:t>
                      </a:r>
                      <a:endParaRPr lang="en-US" sz="3200" dirty="0"/>
                    </a:p>
                  </a:txBody>
                  <a:tcPr/>
                </a:tc>
              </a:tr>
              <a:tr h="3343162">
                <a:tc vMerge="1">
                  <a:txBody>
                    <a:bodyPr/>
                    <a:lstStyle/>
                    <a:p>
                      <a:endParaRPr lang="en-US"/>
                    </a:p>
                  </a:txBody>
                  <a:tcPr/>
                </a:tc>
                <a:tc>
                  <a:txBody>
                    <a:bodyPr/>
                    <a:lstStyle/>
                    <a:p>
                      <a:endParaRPr lang="en-US" sz="3200" b="1" dirty="0" smtClean="0">
                        <a:solidFill>
                          <a:srgbClr val="000000"/>
                        </a:solidFill>
                      </a:endParaRPr>
                    </a:p>
                  </a:txBody>
                  <a:tcPr>
                    <a:solidFill>
                      <a:srgbClr val="FFFFFF">
                        <a:alpha val="20000"/>
                      </a:srgbClr>
                    </a:solidFill>
                  </a:tcPr>
                </a:tc>
              </a:tr>
            </a:tbl>
          </a:graphicData>
        </a:graphic>
      </p:graphicFrame>
    </p:spTree>
    <p:extLst>
      <p:ext uri="{BB962C8B-B14F-4D97-AF65-F5344CB8AC3E}">
        <p14:creationId xmlns:p14="http://schemas.microsoft.com/office/powerpoint/2010/main" val="778332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and SLO look like? </a:t>
            </a:r>
            <a:endParaRPr lang="en-US" dirty="0"/>
          </a:p>
        </p:txBody>
      </p:sp>
      <p:sp>
        <p:nvSpPr>
          <p:cNvPr id="3" name="Content Placeholder 2"/>
          <p:cNvSpPr>
            <a:spLocks noGrp="1"/>
          </p:cNvSpPr>
          <p:nvPr>
            <p:ph idx="1"/>
          </p:nvPr>
        </p:nvSpPr>
        <p:spPr>
          <a:xfrm>
            <a:off x="457200" y="1600200"/>
            <a:ext cx="8229600" cy="4928128"/>
          </a:xfrm>
        </p:spPr>
        <p:txBody>
          <a:bodyPr>
            <a:normAutofit fontScale="62500" lnSpcReduction="20000"/>
          </a:bodyPr>
          <a:lstStyle/>
          <a:p>
            <a:pPr marL="0" indent="0">
              <a:buNone/>
            </a:pPr>
            <a:r>
              <a:rPr lang="en-US" dirty="0"/>
              <a:t>An SLO is a written document that encourages data-driven instructional strategies.</a:t>
            </a:r>
          </a:p>
          <a:p>
            <a:pPr marL="514350" indent="-514350">
              <a:buFont typeface="+mj-lt"/>
              <a:buAutoNum type="arabicPeriod"/>
            </a:pPr>
            <a:r>
              <a:rPr lang="en-US" dirty="0" smtClean="0"/>
              <a:t>THE STUDENT POPULATION: Defines the number of students addressed, includes all students (less agreed –upon accommodations). </a:t>
            </a:r>
          </a:p>
          <a:p>
            <a:pPr marL="514350" indent="-514350">
              <a:buFont typeface="+mj-lt"/>
              <a:buAutoNum type="arabicPeriod"/>
            </a:pPr>
            <a:r>
              <a:rPr lang="en-US" dirty="0" smtClean="0"/>
              <a:t>LEARNING CONTENT: Includes the specific standard(s) being addressed aligned to school priorities when appropriate. </a:t>
            </a:r>
          </a:p>
          <a:p>
            <a:pPr marL="514350" indent="-514350">
              <a:buFont typeface="+mj-lt"/>
              <a:buAutoNum type="arabicPeriod"/>
            </a:pPr>
            <a:r>
              <a:rPr lang="en-US" dirty="0" smtClean="0"/>
              <a:t>ASSESSMENT USED TO MEASURE GROWTH: What assessment will be used? District, school or teacher-developed assessments.</a:t>
            </a:r>
          </a:p>
          <a:p>
            <a:pPr marL="514350" indent="-514350">
              <a:buFont typeface="+mj-lt"/>
              <a:buAutoNum type="arabicPeriod"/>
            </a:pPr>
            <a:r>
              <a:rPr lang="en-US" dirty="0" smtClean="0"/>
              <a:t>INTERVAL OF INSTRUCTION: The instructional period – a school year, semester, quarter – in which the content will be taught. </a:t>
            </a:r>
            <a:endParaRPr lang="en-US" dirty="0"/>
          </a:p>
        </p:txBody>
      </p:sp>
    </p:spTree>
    <p:extLst>
      <p:ext uri="{BB962C8B-B14F-4D97-AF65-F5344CB8AC3E}">
        <p14:creationId xmlns:p14="http://schemas.microsoft.com/office/powerpoint/2010/main" val="30626651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n-US" dirty="0" smtClean="0">
                <a:latin typeface="Calibri" charset="0"/>
              </a:rPr>
              <a:t>Professional Growth</a:t>
            </a:r>
            <a:endParaRPr lang="en-US" dirty="0">
              <a:latin typeface="Calibri"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793753394"/>
              </p:ext>
            </p:extLst>
          </p:nvPr>
        </p:nvGraphicFramePr>
        <p:xfrm>
          <a:off x="304800" y="1468889"/>
          <a:ext cx="8534400" cy="4553332"/>
        </p:xfrm>
        <a:graphic>
          <a:graphicData uri="http://schemas.openxmlformats.org/drawingml/2006/table">
            <a:tbl>
              <a:tblPr firstRow="1" bandRow="1">
                <a:tableStyleId>{616DA210-FB5B-4158-B5E0-FEB733F419BA}</a:tableStyleId>
              </a:tblPr>
              <a:tblGrid>
                <a:gridCol w="1828800"/>
                <a:gridCol w="6705600"/>
              </a:tblGrid>
              <a:tr h="1515820">
                <a:tc rowSpan="2">
                  <a:txBody>
                    <a:bodyPr/>
                    <a:lstStyle/>
                    <a:p>
                      <a:r>
                        <a:rPr lang="en-US" sz="2400" dirty="0" smtClean="0"/>
                        <a:t>Professional Growth. </a:t>
                      </a:r>
                    </a:p>
                    <a:p>
                      <a:r>
                        <a:rPr lang="en-US" sz="2400" b="0" i="1" baseline="0" dirty="0" smtClean="0"/>
                        <a:t>Detail what you learned.</a:t>
                      </a:r>
                      <a:endParaRPr lang="en-US" sz="2400" b="0" i="1" dirty="0"/>
                    </a:p>
                  </a:txBody>
                  <a:tcPr/>
                </a:tc>
                <a:tc>
                  <a:txBody>
                    <a:bodyPr/>
                    <a:lstStyle/>
                    <a:p>
                      <a:r>
                        <a:rPr lang="en-US" sz="2800" b="1" i="1" kern="1200" dirty="0" smtClean="0">
                          <a:solidFill>
                            <a:schemeClr val="tx1"/>
                          </a:solidFill>
                          <a:effectLst/>
                          <a:latin typeface="+mn-lt"/>
                          <a:ea typeface="+mn-ea"/>
                          <a:cs typeface="+mn-cs"/>
                        </a:rPr>
                        <a:t>What worked? What should be refined?</a:t>
                      </a:r>
                      <a:r>
                        <a:rPr lang="en-US" sz="2800" b="1" i="1" kern="1200" baseline="0" dirty="0" smtClean="0">
                          <a:solidFill>
                            <a:schemeClr val="tx1"/>
                          </a:solidFill>
                          <a:effectLst/>
                          <a:latin typeface="+mn-lt"/>
                          <a:ea typeface="+mn-ea"/>
                          <a:cs typeface="+mn-cs"/>
                        </a:rPr>
                        <a:t> Describe the support you need to improve instruction and student learning.  (1s, 4a)</a:t>
                      </a:r>
                      <a:endParaRPr lang="en-US" sz="2800" dirty="0"/>
                    </a:p>
                  </a:txBody>
                  <a:tcPr/>
                </a:tc>
              </a:tr>
              <a:tr h="3037512">
                <a:tc vMerge="1">
                  <a:txBody>
                    <a:bodyPr/>
                    <a:lstStyle/>
                    <a:p>
                      <a:endParaRPr lang="en-US"/>
                    </a:p>
                  </a:txBody>
                  <a:tcPr/>
                </a:tc>
                <a:tc>
                  <a:txBody>
                    <a:bodyPr/>
                    <a:lstStyle/>
                    <a:p>
                      <a:endParaRPr lang="en-US" sz="3200" b="1" dirty="0" smtClean="0">
                        <a:solidFill>
                          <a:srgbClr val="000000"/>
                        </a:solidFill>
                      </a:endParaRPr>
                    </a:p>
                  </a:txBody>
                  <a:tcPr>
                    <a:solidFill>
                      <a:srgbClr val="FFFFFF">
                        <a:alpha val="20000"/>
                      </a:srgbClr>
                    </a:solidFill>
                  </a:tcPr>
                </a:tc>
              </a:tr>
            </a:tbl>
          </a:graphicData>
        </a:graphic>
      </p:graphicFrame>
    </p:spTree>
    <p:extLst>
      <p:ext uri="{BB962C8B-B14F-4D97-AF65-F5344CB8AC3E}">
        <p14:creationId xmlns:p14="http://schemas.microsoft.com/office/powerpoint/2010/main" val="18126714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ts val="4500"/>
              </a:lnSpc>
            </a:pPr>
            <a:r>
              <a:rPr lang="en-US" sz="4400" dirty="0">
                <a:solidFill>
                  <a:schemeClr val="tx1"/>
                </a:solidFill>
              </a:rPr>
              <a:t>Module </a:t>
            </a:r>
            <a:r>
              <a:rPr lang="en-US" sz="4400" dirty="0">
                <a:solidFill>
                  <a:schemeClr val="tx1"/>
                </a:solidFill>
              </a:rPr>
              <a:t>5</a:t>
            </a:r>
            <a:r>
              <a:rPr lang="en-US" sz="4400" dirty="0">
                <a:solidFill>
                  <a:schemeClr val="tx1"/>
                </a:solidFill>
              </a:rPr>
              <a:t>:</a:t>
            </a:r>
            <a:br>
              <a:rPr lang="en-US" sz="4400" dirty="0">
                <a:solidFill>
                  <a:schemeClr val="tx1"/>
                </a:solidFill>
              </a:rPr>
            </a:br>
            <a:r>
              <a:rPr lang="en-US" sz="4400" u="sng" dirty="0">
                <a:solidFill>
                  <a:schemeClr val="tx1"/>
                </a:solidFill>
              </a:rPr>
              <a:t>SLOs &amp; Statewide Assessments</a:t>
            </a:r>
            <a:endParaRPr lang="en-US" sz="4400" u="sng" dirty="0">
              <a:solidFill>
                <a:schemeClr val="tx1"/>
              </a:solidFill>
            </a:endParaRPr>
          </a:p>
        </p:txBody>
      </p:sp>
    </p:spTree>
    <p:extLst>
      <p:ext uri="{BB962C8B-B14F-4D97-AF65-F5344CB8AC3E}">
        <p14:creationId xmlns:p14="http://schemas.microsoft.com/office/powerpoint/2010/main" val="2565275605"/>
      </p:ext>
    </p:extLst>
  </p:cSld>
  <p:clrMapOvr>
    <a:overrideClrMapping bg1="lt1" tx1="dk1" bg2="lt2" tx2="dk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grpSp>
        <p:nvGrpSpPr>
          <p:cNvPr id="23553" name="Group 116"/>
          <p:cNvGrpSpPr>
            <a:grpSpLocks/>
          </p:cNvGrpSpPr>
          <p:nvPr/>
        </p:nvGrpSpPr>
        <p:grpSpPr bwMode="auto">
          <a:xfrm rot="10800000">
            <a:off x="3225800" y="4459288"/>
            <a:ext cx="4546600" cy="241300"/>
            <a:chOff x="3331634" y="999066"/>
            <a:chExt cx="4546600" cy="240499"/>
          </a:xfrm>
        </p:grpSpPr>
        <p:cxnSp>
          <p:nvCxnSpPr>
            <p:cNvPr id="118" name="Straight Connector 117"/>
            <p:cNvCxnSpPr/>
            <p:nvPr/>
          </p:nvCxnSpPr>
          <p:spPr>
            <a:xfrm>
              <a:off x="3341159" y="1000649"/>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7879821" y="1000649"/>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3333221" y="1008559"/>
              <a:ext cx="45466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23554" name="TextBox 29"/>
          <p:cNvSpPr txBox="1">
            <a:spLocks noChangeArrowheads="1"/>
          </p:cNvSpPr>
          <p:nvPr/>
        </p:nvSpPr>
        <p:spPr bwMode="auto">
          <a:xfrm>
            <a:off x="749300" y="4870450"/>
            <a:ext cx="7861300" cy="830263"/>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2000" b="1">
                <a:solidFill>
                  <a:schemeClr val="bg1"/>
                </a:solidFill>
                <a:cs typeface="Calibri" charset="0"/>
              </a:rPr>
              <a:t>Summative Rating Matrix</a:t>
            </a:r>
            <a:endParaRPr lang="en-US" sz="1400" b="1">
              <a:solidFill>
                <a:schemeClr val="bg1"/>
              </a:solidFill>
              <a:cs typeface="Calibri" charset="0"/>
            </a:endParaRPr>
          </a:p>
          <a:p>
            <a:pPr algn="ctr"/>
            <a:r>
              <a:rPr lang="en-US" sz="1400" b="1">
                <a:solidFill>
                  <a:schemeClr val="bg1"/>
                </a:solidFill>
                <a:cs typeface="Calibri" charset="0"/>
              </a:rPr>
              <a:t>Professional Oversight: Is the rating fair and accurate based on the evidence </a:t>
            </a:r>
          </a:p>
          <a:p>
            <a:pPr algn="ctr"/>
            <a:r>
              <a:rPr lang="en-US" sz="1400" b="1">
                <a:solidFill>
                  <a:schemeClr val="bg1"/>
                </a:solidFill>
                <a:cs typeface="Calibri" charset="0"/>
              </a:rPr>
              <a:t>and data shared by the teacher</a:t>
            </a:r>
            <a:endParaRPr lang="en-US" sz="2000" b="1">
              <a:solidFill>
                <a:schemeClr val="bg1"/>
              </a:solidFill>
              <a:cs typeface="Calibri" charset="0"/>
            </a:endParaRPr>
          </a:p>
        </p:txBody>
      </p:sp>
      <p:cxnSp>
        <p:nvCxnSpPr>
          <p:cNvPr id="122" name="Straight Arrow Connector 121"/>
          <p:cNvCxnSpPr/>
          <p:nvPr/>
        </p:nvCxnSpPr>
        <p:spPr>
          <a:xfrm>
            <a:off x="5524500" y="4691063"/>
            <a:ext cx="0" cy="17938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3556" name="TextBox 3"/>
          <p:cNvSpPr>
            <a:spLocks noChangeArrowheads="1"/>
          </p:cNvSpPr>
          <p:nvPr/>
        </p:nvSpPr>
        <p:spPr bwMode="auto">
          <a:xfrm>
            <a:off x="749300" y="150813"/>
            <a:ext cx="7861300" cy="615950"/>
          </a:xfrm>
          <a:prstGeom prst="flowChartProcess">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300" b="1">
                <a:solidFill>
                  <a:schemeClr val="bg1"/>
                </a:solidFill>
                <a:cs typeface="Calibri" charset="0"/>
              </a:rPr>
              <a:t>Determining Teacher Effectiveness</a:t>
            </a:r>
          </a:p>
          <a:p>
            <a:pPr algn="ctr"/>
            <a:r>
              <a:rPr lang="en-US" sz="1100" b="1">
                <a:solidFill>
                  <a:schemeClr val="bg1"/>
                </a:solidFill>
                <a:cs typeface="Calibri" charset="0"/>
              </a:rPr>
              <a:t>Using multiple measures of professional practice and student learning</a:t>
            </a:r>
          </a:p>
        </p:txBody>
      </p:sp>
      <p:grpSp>
        <p:nvGrpSpPr>
          <p:cNvPr id="23557" name="Group 63"/>
          <p:cNvGrpSpPr>
            <a:grpSpLocks/>
          </p:cNvGrpSpPr>
          <p:nvPr/>
        </p:nvGrpSpPr>
        <p:grpSpPr bwMode="auto">
          <a:xfrm>
            <a:off x="3332163" y="998538"/>
            <a:ext cx="4546600" cy="241300"/>
            <a:chOff x="3331634" y="999066"/>
            <a:chExt cx="4546600" cy="240499"/>
          </a:xfrm>
        </p:grpSpPr>
        <p:cxnSp>
          <p:nvCxnSpPr>
            <p:cNvPr id="60" name="Straight Connector 59"/>
            <p:cNvCxnSpPr/>
            <p:nvPr/>
          </p:nvCxnSpPr>
          <p:spPr>
            <a:xfrm>
              <a:off x="3339571" y="999066"/>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7878234" y="999066"/>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331634" y="1006977"/>
              <a:ext cx="45466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5" name="Group 4"/>
          <p:cNvGrpSpPr>
            <a:grpSpLocks/>
          </p:cNvGrpSpPr>
          <p:nvPr/>
        </p:nvGrpSpPr>
        <p:grpSpPr bwMode="auto">
          <a:xfrm>
            <a:off x="749300" y="766763"/>
            <a:ext cx="5613400" cy="3822700"/>
            <a:chOff x="749300" y="767034"/>
            <a:chExt cx="5613400" cy="3823158"/>
          </a:xfrm>
        </p:grpSpPr>
        <p:cxnSp>
          <p:nvCxnSpPr>
            <p:cNvPr id="69" name="Straight Connector 68"/>
            <p:cNvCxnSpPr/>
            <p:nvPr/>
          </p:nvCxnSpPr>
          <p:spPr>
            <a:xfrm>
              <a:off x="2794000" y="1405285"/>
              <a:ext cx="0" cy="132095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4318000" y="1405285"/>
              <a:ext cx="0" cy="123839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1371600" y="1471968"/>
              <a:ext cx="0" cy="125427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5664200" y="1405285"/>
              <a:ext cx="0" cy="123839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3580" name="TextBox 9"/>
            <p:cNvSpPr txBox="1">
              <a:spLocks noChangeArrowheads="1"/>
            </p:cNvSpPr>
            <p:nvPr/>
          </p:nvSpPr>
          <p:spPr bwMode="auto">
            <a:xfrm>
              <a:off x="7493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rgbClr val="FFFFFF"/>
                  </a:solidFill>
                  <a:cs typeface="Calibri" charset="0"/>
                </a:rPr>
                <a:t>Domain 1</a:t>
              </a:r>
            </a:p>
          </p:txBody>
        </p:sp>
        <p:sp>
          <p:nvSpPr>
            <p:cNvPr id="23581" name="TextBox 10"/>
            <p:cNvSpPr txBox="1">
              <a:spLocks noChangeArrowheads="1"/>
            </p:cNvSpPr>
            <p:nvPr/>
          </p:nvSpPr>
          <p:spPr bwMode="auto">
            <a:xfrm>
              <a:off x="21463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a:solidFill>
                    <a:srgbClr val="FFFFFF"/>
                  </a:solidFill>
                  <a:cs typeface="Calibri" charset="0"/>
                </a:rPr>
                <a:t>Domain 2</a:t>
              </a:r>
            </a:p>
          </p:txBody>
        </p:sp>
        <p:sp>
          <p:nvSpPr>
            <p:cNvPr id="23582" name="TextBox 11"/>
            <p:cNvSpPr txBox="1">
              <a:spLocks noChangeArrowheads="1"/>
            </p:cNvSpPr>
            <p:nvPr/>
          </p:nvSpPr>
          <p:spPr bwMode="auto">
            <a:xfrm>
              <a:off x="35941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a:solidFill>
                    <a:srgbClr val="FFFFFF"/>
                  </a:solidFill>
                  <a:cs typeface="Calibri" charset="0"/>
                </a:rPr>
                <a:t>Domain </a:t>
              </a:r>
              <a:r>
                <a:rPr lang="en-US" sz="1600" dirty="0" smtClean="0">
                  <a:solidFill>
                    <a:srgbClr val="FFFFFF"/>
                  </a:solidFill>
                  <a:cs typeface="Calibri" charset="0"/>
                </a:rPr>
                <a:t>3</a:t>
              </a:r>
              <a:endParaRPr lang="en-US" sz="1600" dirty="0">
                <a:solidFill>
                  <a:srgbClr val="FFFFFF"/>
                </a:solidFill>
                <a:cs typeface="Calibri" charset="0"/>
              </a:endParaRPr>
            </a:p>
          </p:txBody>
        </p:sp>
        <p:sp>
          <p:nvSpPr>
            <p:cNvPr id="23583" name="TextBox 12"/>
            <p:cNvSpPr txBox="1">
              <a:spLocks noChangeArrowheads="1"/>
            </p:cNvSpPr>
            <p:nvPr/>
          </p:nvSpPr>
          <p:spPr bwMode="auto">
            <a:xfrm>
              <a:off x="50038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a:solidFill>
                    <a:srgbClr val="FFFFFF"/>
                  </a:solidFill>
                  <a:cs typeface="Calibri" charset="0"/>
                </a:rPr>
                <a:t>Domain </a:t>
              </a:r>
              <a:r>
                <a:rPr lang="en-US" sz="1600" dirty="0" smtClean="0">
                  <a:solidFill>
                    <a:srgbClr val="FFFFFF"/>
                  </a:solidFill>
                  <a:cs typeface="Calibri" charset="0"/>
                </a:rPr>
                <a:t>4</a:t>
              </a:r>
              <a:endParaRPr lang="en-US" sz="1600" dirty="0">
                <a:solidFill>
                  <a:srgbClr val="FFFFFF"/>
                </a:solidFill>
                <a:cs typeface="Calibri" charset="0"/>
              </a:endParaRPr>
            </a:p>
          </p:txBody>
        </p:sp>
        <p:sp>
          <p:nvSpPr>
            <p:cNvPr id="23584" name="TextBox 14"/>
            <p:cNvSpPr txBox="1">
              <a:spLocks noChangeArrowheads="1"/>
            </p:cNvSpPr>
            <p:nvPr/>
          </p:nvSpPr>
          <p:spPr bwMode="auto">
            <a:xfrm>
              <a:off x="749300" y="2047280"/>
              <a:ext cx="1333500" cy="504412"/>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Planning and Preparation</a:t>
              </a:r>
            </a:p>
          </p:txBody>
        </p:sp>
        <p:sp>
          <p:nvSpPr>
            <p:cNvPr id="23585" name="TextBox 15"/>
            <p:cNvSpPr txBox="1">
              <a:spLocks noChangeArrowheads="1"/>
            </p:cNvSpPr>
            <p:nvPr/>
          </p:nvSpPr>
          <p:spPr bwMode="auto">
            <a:xfrm>
              <a:off x="2146300" y="2047280"/>
              <a:ext cx="1346200" cy="504412"/>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Classroom Environment</a:t>
              </a:r>
            </a:p>
          </p:txBody>
        </p:sp>
        <p:sp>
          <p:nvSpPr>
            <p:cNvPr id="23586" name="TextBox 16"/>
            <p:cNvSpPr txBox="1">
              <a:spLocks noChangeArrowheads="1"/>
            </p:cNvSpPr>
            <p:nvPr/>
          </p:nvSpPr>
          <p:spPr bwMode="auto">
            <a:xfrm>
              <a:off x="3594100" y="2010381"/>
              <a:ext cx="1333500" cy="571097"/>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82880" bIns="182880"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Instruction</a:t>
              </a:r>
            </a:p>
          </p:txBody>
        </p:sp>
        <p:sp>
          <p:nvSpPr>
            <p:cNvPr id="23587" name="TextBox 17"/>
            <p:cNvSpPr txBox="1">
              <a:spLocks noChangeArrowheads="1"/>
            </p:cNvSpPr>
            <p:nvPr/>
          </p:nvSpPr>
          <p:spPr bwMode="auto">
            <a:xfrm>
              <a:off x="5029200" y="2047280"/>
              <a:ext cx="1308100" cy="492443"/>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Professional Responsibilities</a:t>
              </a:r>
            </a:p>
          </p:txBody>
        </p:sp>
        <p:sp>
          <p:nvSpPr>
            <p:cNvPr id="23588" name="TextBox 19"/>
            <p:cNvSpPr txBox="1">
              <a:spLocks noChangeArrowheads="1"/>
            </p:cNvSpPr>
            <p:nvPr/>
          </p:nvSpPr>
          <p:spPr bwMode="auto">
            <a:xfrm>
              <a:off x="749300" y="2644180"/>
              <a:ext cx="5613400" cy="1349087"/>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ct val="200000"/>
                </a:lnSpc>
                <a:buFont typeface="Arial" charset="0"/>
                <a:buChar char="•"/>
              </a:pPr>
              <a:r>
                <a:rPr lang="en-US" sz="1400" b="1" dirty="0">
                  <a:cs typeface="Calibri" charset="0"/>
                </a:rPr>
                <a:t>Classroom Observations and Evidence of Effective Practice</a:t>
              </a:r>
              <a:endParaRPr lang="en-US" sz="1200" b="1" dirty="0">
                <a:cs typeface="Calibri" charset="0"/>
              </a:endParaRPr>
            </a:p>
            <a:p>
              <a:pPr algn="ctr">
                <a:lnSpc>
                  <a:spcPct val="200000"/>
                </a:lnSpc>
                <a:buFont typeface="Arial" charset="0"/>
                <a:buChar char="•"/>
              </a:pPr>
              <a:r>
                <a:rPr lang="en-US" sz="1400" b="1" dirty="0">
                  <a:cs typeface="Calibri" charset="0"/>
                </a:rPr>
                <a:t>Components from Each of the 4 Domains</a:t>
              </a:r>
            </a:p>
            <a:p>
              <a:pPr algn="ctr">
                <a:lnSpc>
                  <a:spcPct val="200000"/>
                </a:lnSpc>
                <a:buFont typeface="Arial" charset="0"/>
                <a:buChar char="•"/>
              </a:pPr>
              <a:r>
                <a:rPr lang="en-US" sz="1400" b="1" dirty="0">
                  <a:cs typeface="Calibri" charset="0"/>
                </a:rPr>
                <a:t>At Least 8 Components Chosen Based on District or School Priorities</a:t>
              </a:r>
            </a:p>
          </p:txBody>
        </p:sp>
        <p:sp>
          <p:nvSpPr>
            <p:cNvPr id="23589" name="TextBox 7"/>
            <p:cNvSpPr txBox="1">
              <a:spLocks noChangeArrowheads="1"/>
            </p:cNvSpPr>
            <p:nvPr/>
          </p:nvSpPr>
          <p:spPr bwMode="auto">
            <a:xfrm>
              <a:off x="749300" y="1132880"/>
              <a:ext cx="5588000" cy="353943"/>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700" b="1">
                  <a:solidFill>
                    <a:srgbClr val="FFFFFF"/>
                  </a:solidFill>
                  <a:cs typeface="Calibri" charset="0"/>
                </a:rPr>
                <a:t>South Dakota Framework for Teaching</a:t>
              </a:r>
            </a:p>
          </p:txBody>
        </p:sp>
        <p:cxnSp>
          <p:nvCxnSpPr>
            <p:cNvPr id="56" name="Straight Connector 55"/>
            <p:cNvCxnSpPr/>
            <p:nvPr/>
          </p:nvCxnSpPr>
          <p:spPr>
            <a:xfrm>
              <a:off x="4559300" y="767034"/>
              <a:ext cx="0" cy="23974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3591" name="TextBox 27"/>
            <p:cNvSpPr txBox="1">
              <a:spLocks noChangeArrowheads="1"/>
            </p:cNvSpPr>
            <p:nvPr/>
          </p:nvSpPr>
          <p:spPr bwMode="auto">
            <a:xfrm>
              <a:off x="749300" y="4251638"/>
              <a:ext cx="5613400" cy="338554"/>
            </a:xfrm>
            <a:prstGeom prst="rect">
              <a:avLst/>
            </a:prstGeom>
            <a:solidFill>
              <a:srgbClr val="FFFFFF"/>
            </a:solidFill>
            <a:ln w="9525">
              <a:solidFill>
                <a:srgbClr val="FF0000"/>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600" b="1">
                  <a:solidFill>
                    <a:srgbClr val="800000"/>
                  </a:solidFill>
                  <a:cs typeface="Calibri" charset="0"/>
                </a:rPr>
                <a:t>Professional Practice Rating</a:t>
              </a:r>
            </a:p>
          </p:txBody>
        </p:sp>
        <p:sp>
          <p:nvSpPr>
            <p:cNvPr id="44" name="Down Arrow 43"/>
            <p:cNvSpPr/>
            <p:nvPr/>
          </p:nvSpPr>
          <p:spPr>
            <a:xfrm>
              <a:off x="3108325" y="3953528"/>
              <a:ext cx="1104900" cy="298486"/>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sp>
        <p:nvSpPr>
          <p:cNvPr id="23559" name="TextBox 31"/>
          <p:cNvSpPr txBox="1">
            <a:spLocks noChangeArrowheads="1"/>
          </p:cNvSpPr>
          <p:nvPr/>
        </p:nvSpPr>
        <p:spPr bwMode="auto">
          <a:xfrm>
            <a:off x="766763" y="6373813"/>
            <a:ext cx="2398712" cy="304800"/>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chemeClr val="bg1"/>
                </a:solidFill>
                <a:cs typeface="Calibri" charset="0"/>
              </a:rPr>
              <a:t>Below Expectations</a:t>
            </a:r>
          </a:p>
        </p:txBody>
      </p:sp>
      <p:sp>
        <p:nvSpPr>
          <p:cNvPr id="23560" name="TextBox 32"/>
          <p:cNvSpPr txBox="1">
            <a:spLocks noChangeArrowheads="1"/>
          </p:cNvSpPr>
          <p:nvPr/>
        </p:nvSpPr>
        <p:spPr bwMode="auto">
          <a:xfrm>
            <a:off x="3435350" y="6373813"/>
            <a:ext cx="2519363" cy="304800"/>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chemeClr val="bg1"/>
                </a:solidFill>
                <a:cs typeface="Calibri" charset="0"/>
              </a:rPr>
              <a:t>Meets Expectations</a:t>
            </a:r>
          </a:p>
        </p:txBody>
      </p:sp>
      <p:sp>
        <p:nvSpPr>
          <p:cNvPr id="23561" name="TextBox 35"/>
          <p:cNvSpPr txBox="1">
            <a:spLocks noChangeArrowheads="1"/>
          </p:cNvSpPr>
          <p:nvPr/>
        </p:nvSpPr>
        <p:spPr bwMode="auto">
          <a:xfrm>
            <a:off x="6100763" y="6373813"/>
            <a:ext cx="2474912" cy="304800"/>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chemeClr val="bg1"/>
                </a:solidFill>
                <a:cs typeface="Calibri" charset="0"/>
              </a:rPr>
              <a:t>Exceeds Expectations</a:t>
            </a:r>
          </a:p>
        </p:txBody>
      </p:sp>
      <p:cxnSp>
        <p:nvCxnSpPr>
          <p:cNvPr id="48" name="Straight Arrow Connector 47"/>
          <p:cNvCxnSpPr/>
          <p:nvPr/>
        </p:nvCxnSpPr>
        <p:spPr>
          <a:xfrm>
            <a:off x="1847850" y="6119813"/>
            <a:ext cx="0" cy="254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4687888" y="6119813"/>
            <a:ext cx="0" cy="25558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7462838" y="6119813"/>
            <a:ext cx="0" cy="254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3565" name="TextBox 30"/>
          <p:cNvSpPr txBox="1">
            <a:spLocks noChangeArrowheads="1"/>
          </p:cNvSpPr>
          <p:nvPr/>
        </p:nvSpPr>
        <p:spPr bwMode="auto">
          <a:xfrm>
            <a:off x="766763" y="5848350"/>
            <a:ext cx="7843837" cy="338138"/>
          </a:xfrm>
          <a:prstGeom prst="rect">
            <a:avLst/>
          </a:prstGeom>
          <a:solidFill>
            <a:srgbClr val="FFFFFF"/>
          </a:solidFill>
          <a:ln w="9525">
            <a:solidFill>
              <a:srgbClr val="660000"/>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600" b="1">
                <a:solidFill>
                  <a:srgbClr val="660000"/>
                </a:solidFill>
                <a:cs typeface="Calibri" charset="0"/>
              </a:rPr>
              <a:t>Differentiated Performance Categories</a:t>
            </a:r>
          </a:p>
        </p:txBody>
      </p:sp>
      <p:cxnSp>
        <p:nvCxnSpPr>
          <p:cNvPr id="99" name="Straight Arrow Connector 98"/>
          <p:cNvCxnSpPr/>
          <p:nvPr/>
        </p:nvCxnSpPr>
        <p:spPr>
          <a:xfrm>
            <a:off x="4679950" y="5700713"/>
            <a:ext cx="9525" cy="1555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nvGrpSpPr>
          <p:cNvPr id="6" name="Group 5"/>
          <p:cNvGrpSpPr>
            <a:grpSpLocks/>
          </p:cNvGrpSpPr>
          <p:nvPr/>
        </p:nvGrpSpPr>
        <p:grpSpPr bwMode="auto">
          <a:xfrm>
            <a:off x="6642100" y="1146175"/>
            <a:ext cx="1968500" cy="3443288"/>
            <a:chOff x="6642100" y="1145580"/>
            <a:chExt cx="1968500" cy="3444612"/>
          </a:xfrm>
        </p:grpSpPr>
        <p:grpSp>
          <p:nvGrpSpPr>
            <p:cNvPr id="23568" name="Group 2"/>
            <p:cNvGrpSpPr>
              <a:grpSpLocks/>
            </p:cNvGrpSpPr>
            <p:nvPr/>
          </p:nvGrpSpPr>
          <p:grpSpPr bwMode="auto">
            <a:xfrm>
              <a:off x="6642100" y="1145580"/>
              <a:ext cx="1968500" cy="3444612"/>
              <a:chOff x="6642100" y="1145580"/>
              <a:chExt cx="1968500" cy="3444612"/>
            </a:xfrm>
          </p:grpSpPr>
          <p:sp>
            <p:nvSpPr>
              <p:cNvPr id="23572" name="TextBox 8"/>
              <p:cNvSpPr txBox="1">
                <a:spLocks noChangeArrowheads="1"/>
              </p:cNvSpPr>
              <p:nvPr/>
            </p:nvSpPr>
            <p:spPr bwMode="auto">
              <a:xfrm>
                <a:off x="6642100" y="1145580"/>
                <a:ext cx="1968500" cy="353943"/>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700">
                    <a:solidFill>
                      <a:srgbClr val="FFFFFF"/>
                    </a:solidFill>
                    <a:cs typeface="Calibri" charset="0"/>
                  </a:rPr>
                  <a:t>Student Growth</a:t>
                </a:r>
              </a:p>
            </p:txBody>
          </p:sp>
          <p:sp>
            <p:nvSpPr>
              <p:cNvPr id="23573" name="TextBox 13"/>
              <p:cNvSpPr txBox="1">
                <a:spLocks noChangeArrowheads="1"/>
              </p:cNvSpPr>
              <p:nvPr/>
            </p:nvSpPr>
            <p:spPr bwMode="auto">
              <a:xfrm>
                <a:off x="6642100" y="1615480"/>
                <a:ext cx="1968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rgbClr val="FFFFFF"/>
                    </a:solidFill>
                    <a:cs typeface="Calibri" charset="0"/>
                  </a:rPr>
                  <a:t>SLOs</a:t>
                </a:r>
              </a:p>
            </p:txBody>
          </p:sp>
          <p:sp>
            <p:nvSpPr>
              <p:cNvPr id="23574" name="TextBox 28"/>
              <p:cNvSpPr txBox="1">
                <a:spLocks noChangeArrowheads="1"/>
              </p:cNvSpPr>
              <p:nvPr/>
            </p:nvSpPr>
            <p:spPr bwMode="auto">
              <a:xfrm>
                <a:off x="6642100" y="4251638"/>
                <a:ext cx="1968500" cy="338554"/>
              </a:xfrm>
              <a:prstGeom prst="rect">
                <a:avLst/>
              </a:prstGeom>
              <a:solidFill>
                <a:srgbClr val="FFFFFF"/>
              </a:solidFill>
              <a:ln w="9525">
                <a:solidFill>
                  <a:srgbClr val="FF0000"/>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600" b="1">
                    <a:solidFill>
                      <a:srgbClr val="800000"/>
                    </a:solidFill>
                    <a:cs typeface="Calibri" charset="0"/>
                  </a:rPr>
                  <a:t>Growth Rating</a:t>
                </a:r>
              </a:p>
            </p:txBody>
          </p:sp>
          <p:sp>
            <p:nvSpPr>
              <p:cNvPr id="91" name="Down Arrow 90"/>
              <p:cNvSpPr/>
              <p:nvPr/>
            </p:nvSpPr>
            <p:spPr>
              <a:xfrm>
                <a:off x="7034213" y="3953359"/>
                <a:ext cx="1104900" cy="298565"/>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grpSp>
          <p:nvGrpSpPr>
            <p:cNvPr id="23569" name="Group 45"/>
            <p:cNvGrpSpPr>
              <a:grpSpLocks/>
            </p:cNvGrpSpPr>
            <p:nvPr/>
          </p:nvGrpSpPr>
          <p:grpSpPr bwMode="auto">
            <a:xfrm>
              <a:off x="6642100" y="1615480"/>
              <a:ext cx="1968500" cy="1891105"/>
              <a:chOff x="6642100" y="1615480"/>
              <a:chExt cx="1968500" cy="1685574"/>
            </a:xfrm>
          </p:grpSpPr>
          <p:sp>
            <p:nvSpPr>
              <p:cNvPr id="23570" name="TextBox 46"/>
              <p:cNvSpPr txBox="1">
                <a:spLocks noChangeArrowheads="1"/>
              </p:cNvSpPr>
              <p:nvPr/>
            </p:nvSpPr>
            <p:spPr bwMode="auto">
              <a:xfrm>
                <a:off x="6642100" y="1615480"/>
                <a:ext cx="1968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rgbClr val="FFFFFF"/>
                    </a:solidFill>
                    <a:cs typeface="Calibri" charset="0"/>
                  </a:rPr>
                  <a:t>SLOs</a:t>
                </a:r>
              </a:p>
            </p:txBody>
          </p:sp>
          <p:sp>
            <p:nvSpPr>
              <p:cNvPr id="23571" name="TextBox 48"/>
              <p:cNvSpPr txBox="1">
                <a:spLocks noChangeArrowheads="1"/>
              </p:cNvSpPr>
              <p:nvPr/>
            </p:nvSpPr>
            <p:spPr bwMode="auto">
              <a:xfrm>
                <a:off x="6642100" y="1983780"/>
                <a:ext cx="1968500" cy="1317274"/>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endParaRPr lang="en-US" sz="1200" dirty="0">
                  <a:cs typeface="Calibri" charset="0"/>
                </a:endParaRPr>
              </a:p>
              <a:p>
                <a:pPr algn="ctr"/>
                <a:endParaRPr lang="en-US" sz="1400" dirty="0">
                  <a:cs typeface="Calibri" charset="0"/>
                </a:endParaRPr>
              </a:p>
              <a:p>
                <a:pPr algn="ctr"/>
                <a:r>
                  <a:rPr lang="en-US" sz="1600" dirty="0">
                    <a:cs typeface="Calibri" charset="0"/>
                  </a:rPr>
                  <a:t>District Assessments</a:t>
                </a:r>
              </a:p>
              <a:p>
                <a:pPr algn="ctr"/>
                <a:endParaRPr lang="en-US" sz="1600" dirty="0">
                  <a:cs typeface="Calibri" charset="0"/>
                </a:endParaRPr>
              </a:p>
              <a:p>
                <a:pPr algn="ctr"/>
                <a:r>
                  <a:rPr lang="en-US" sz="1600" dirty="0">
                    <a:cs typeface="Calibri" charset="0"/>
                  </a:rPr>
                  <a:t>Evaluator-Approved Assessments</a:t>
                </a:r>
              </a:p>
            </p:txBody>
          </p:sp>
        </p:grpSp>
      </p:grpSp>
    </p:spTree>
    <p:extLst>
      <p:ext uri="{BB962C8B-B14F-4D97-AF65-F5344CB8AC3E}">
        <p14:creationId xmlns:p14="http://schemas.microsoft.com/office/powerpoint/2010/main" val="25696687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How Do </a:t>
            </a:r>
            <a:r>
              <a:rPr lang="en-US" dirty="0"/>
              <a:t>S</a:t>
            </a:r>
            <a:r>
              <a:rPr lang="en-US" dirty="0" smtClean="0"/>
              <a:t>tate </a:t>
            </a:r>
            <a:r>
              <a:rPr lang="en-US" dirty="0"/>
              <a:t>A</a:t>
            </a:r>
            <a:r>
              <a:rPr lang="en-US" dirty="0" smtClean="0"/>
              <a:t>ssessments</a:t>
            </a:r>
            <a:br>
              <a:rPr lang="en-US" dirty="0" smtClean="0"/>
            </a:br>
            <a:r>
              <a:rPr lang="en-US" dirty="0" smtClean="0"/>
              <a:t> Impact SLOs?</a:t>
            </a:r>
            <a:endParaRPr lang="en-US" dirty="0"/>
          </a:p>
        </p:txBody>
      </p:sp>
      <p:sp>
        <p:nvSpPr>
          <p:cNvPr id="12" name="TextBox 11"/>
          <p:cNvSpPr txBox="1"/>
          <p:nvPr/>
        </p:nvSpPr>
        <p:spPr>
          <a:xfrm>
            <a:off x="347421" y="1620864"/>
            <a:ext cx="8392328" cy="1384995"/>
          </a:xfrm>
          <a:prstGeom prst="rect">
            <a:avLst/>
          </a:prstGeom>
          <a:noFill/>
        </p:spPr>
        <p:txBody>
          <a:bodyPr wrap="square" rtlCol="0">
            <a:spAutoFit/>
          </a:bodyPr>
          <a:lstStyle/>
          <a:p>
            <a:r>
              <a:rPr lang="en-US" sz="2800" b="1" dirty="0" smtClean="0"/>
              <a:t>Reminder: Teachers assigned to tested grades and subjects are no longer required to write thei</a:t>
            </a:r>
            <a:r>
              <a:rPr lang="en-US" sz="2800" b="1" dirty="0" smtClean="0"/>
              <a:t>r SLOs based on that particular grade and subject. </a:t>
            </a:r>
            <a:endParaRPr lang="en-US" sz="2800" b="1" dirty="0"/>
          </a:p>
        </p:txBody>
      </p:sp>
    </p:spTree>
    <p:extLst>
      <p:ext uri="{BB962C8B-B14F-4D97-AF65-F5344CB8AC3E}">
        <p14:creationId xmlns:p14="http://schemas.microsoft.com/office/powerpoint/2010/main" val="38117656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5200" y="199728"/>
            <a:ext cx="5486400" cy="639762"/>
          </a:xfrm>
        </p:spPr>
        <p:txBody>
          <a:bodyPr>
            <a:noAutofit/>
          </a:bodyPr>
          <a:lstStyle/>
          <a:p>
            <a:pPr>
              <a:lnSpc>
                <a:spcPts val="2300"/>
              </a:lnSpc>
            </a:pPr>
            <a:r>
              <a:rPr lang="en-US" dirty="0" smtClean="0"/>
              <a:t>How State Assessments </a:t>
            </a:r>
            <a:br>
              <a:rPr lang="en-US" dirty="0" smtClean="0"/>
            </a:br>
            <a:r>
              <a:rPr lang="en-US" dirty="0" smtClean="0"/>
              <a:t>Should</a:t>
            </a:r>
            <a:r>
              <a:rPr lang="en-US" dirty="0" smtClean="0"/>
              <a:t> </a:t>
            </a:r>
            <a:r>
              <a:rPr lang="en-US" dirty="0" smtClean="0"/>
              <a:t>Impact SLOs</a:t>
            </a:r>
            <a:endParaRPr lang="en-US" dirty="0"/>
          </a:p>
        </p:txBody>
      </p:sp>
      <p:sp>
        <p:nvSpPr>
          <p:cNvPr id="4" name="Text Placeholder 3"/>
          <p:cNvSpPr>
            <a:spLocks noGrp="1"/>
          </p:cNvSpPr>
          <p:nvPr>
            <p:ph type="body" idx="1"/>
          </p:nvPr>
        </p:nvSpPr>
        <p:spPr/>
        <p:txBody>
          <a:bodyPr>
            <a:normAutofit fontScale="70000" lnSpcReduction="20000"/>
          </a:bodyPr>
          <a:lstStyle/>
          <a:p>
            <a:r>
              <a:rPr lang="en-US" sz="3600" u="sng" dirty="0" smtClean="0"/>
              <a:t>Future SBA/ former DSTEP</a:t>
            </a:r>
            <a:endParaRPr lang="en-US" sz="3600" u="sng" dirty="0"/>
          </a:p>
        </p:txBody>
      </p:sp>
      <p:sp>
        <p:nvSpPr>
          <p:cNvPr id="3" name="Content Placeholder 2"/>
          <p:cNvSpPr>
            <a:spLocks noGrp="1"/>
          </p:cNvSpPr>
          <p:nvPr>
            <p:ph sz="half" idx="2"/>
          </p:nvPr>
        </p:nvSpPr>
        <p:spPr>
          <a:xfrm>
            <a:off x="457200" y="2174875"/>
            <a:ext cx="4040188" cy="4094126"/>
          </a:xfrm>
        </p:spPr>
        <p:txBody>
          <a:bodyPr>
            <a:normAutofit/>
          </a:bodyPr>
          <a:lstStyle/>
          <a:p>
            <a:pPr marL="0" indent="0">
              <a:buNone/>
            </a:pPr>
            <a:r>
              <a:rPr lang="en-US" sz="2800" dirty="0" smtClean="0"/>
              <a:t>Individuals who teach ELA or math in grades 3-8, and 11 </a:t>
            </a:r>
            <a:r>
              <a:rPr lang="en-US" sz="2800" dirty="0" smtClean="0"/>
              <a:t>should use </a:t>
            </a:r>
            <a:r>
              <a:rPr lang="en-US" sz="2800" dirty="0" smtClean="0"/>
              <a:t>state level assessment data in the decision making process when selecting priority content and standards for the SLO.</a:t>
            </a:r>
            <a:endParaRPr lang="en-US" sz="2800" dirty="0"/>
          </a:p>
        </p:txBody>
      </p:sp>
      <p:sp>
        <p:nvSpPr>
          <p:cNvPr id="5" name="Text Placeholder 4"/>
          <p:cNvSpPr>
            <a:spLocks noGrp="1"/>
          </p:cNvSpPr>
          <p:nvPr>
            <p:ph type="body" sz="quarter" idx="3"/>
          </p:nvPr>
        </p:nvSpPr>
        <p:spPr/>
        <p:txBody>
          <a:bodyPr>
            <a:normAutofit/>
          </a:bodyPr>
          <a:lstStyle/>
          <a:p>
            <a:r>
              <a:rPr lang="en-US" sz="3200" u="sng" dirty="0" smtClean="0"/>
              <a:t>DSTEP Science</a:t>
            </a:r>
            <a:endParaRPr lang="en-US" sz="3200" u="sng" dirty="0"/>
          </a:p>
        </p:txBody>
      </p:sp>
      <p:sp>
        <p:nvSpPr>
          <p:cNvPr id="6" name="Content Placeholder 5"/>
          <p:cNvSpPr>
            <a:spLocks noGrp="1"/>
          </p:cNvSpPr>
          <p:nvPr>
            <p:ph sz="quarter" idx="4"/>
          </p:nvPr>
        </p:nvSpPr>
        <p:spPr>
          <a:xfrm>
            <a:off x="4645025" y="2174874"/>
            <a:ext cx="4041775" cy="3768725"/>
          </a:xfrm>
        </p:spPr>
        <p:txBody>
          <a:bodyPr>
            <a:normAutofit fontScale="62500" lnSpcReduction="20000"/>
          </a:bodyPr>
          <a:lstStyle/>
          <a:p>
            <a:pPr marL="0" indent="0">
              <a:lnSpc>
                <a:spcPct val="120000"/>
              </a:lnSpc>
              <a:buNone/>
            </a:pPr>
            <a:r>
              <a:rPr lang="en-US" sz="4500" dirty="0" smtClean="0"/>
              <a:t>Individuals who teach sciences grades 5, 8, or 11 </a:t>
            </a:r>
            <a:r>
              <a:rPr lang="en-US" sz="4500" dirty="0" smtClean="0"/>
              <a:t>should use </a:t>
            </a:r>
            <a:r>
              <a:rPr lang="en-US" sz="4500" dirty="0" smtClean="0"/>
              <a:t>state level assessment data in the </a:t>
            </a:r>
            <a:r>
              <a:rPr lang="en-US" sz="4500" dirty="0"/>
              <a:t>decision making process when selecting priority content and standards for the SLO.</a:t>
            </a:r>
          </a:p>
          <a:p>
            <a:endParaRPr lang="en-US" dirty="0"/>
          </a:p>
        </p:txBody>
      </p:sp>
    </p:spTree>
    <p:extLst>
      <p:ext uri="{BB962C8B-B14F-4D97-AF65-F5344CB8AC3E}">
        <p14:creationId xmlns:p14="http://schemas.microsoft.com/office/powerpoint/2010/main" val="21299980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Do State Assessments</a:t>
            </a:r>
            <a:br>
              <a:rPr lang="en-US" dirty="0"/>
            </a:br>
            <a:r>
              <a:rPr lang="en-US" dirty="0"/>
              <a:t> Impact SLOs?</a:t>
            </a:r>
          </a:p>
        </p:txBody>
      </p:sp>
      <p:sp>
        <p:nvSpPr>
          <p:cNvPr id="3" name="Content Placeholder 2"/>
          <p:cNvSpPr>
            <a:spLocks noGrp="1"/>
          </p:cNvSpPr>
          <p:nvPr>
            <p:ph idx="1"/>
          </p:nvPr>
        </p:nvSpPr>
        <p:spPr>
          <a:xfrm>
            <a:off x="457200" y="2095065"/>
            <a:ext cx="8229600" cy="4525963"/>
          </a:xfrm>
        </p:spPr>
        <p:txBody>
          <a:bodyPr>
            <a:normAutofit/>
          </a:bodyPr>
          <a:lstStyle/>
          <a:p>
            <a:pPr marL="0" indent="0" algn="ctr">
              <a:buNone/>
            </a:pPr>
            <a:r>
              <a:rPr lang="en-US" sz="4800" dirty="0" smtClean="0"/>
              <a:t>Does that mean my growth is measured by my students’ performance on SBAC/DSTEP?</a:t>
            </a:r>
          </a:p>
          <a:p>
            <a:pPr algn="ctr">
              <a:buNone/>
            </a:pPr>
            <a:endParaRPr lang="en-US" dirty="0" smtClean="0"/>
          </a:p>
          <a:p>
            <a:pPr marL="0" indent="0" algn="ctr">
              <a:buNone/>
            </a:pPr>
            <a:r>
              <a:rPr lang="en-US" sz="6600" u="sng" dirty="0" smtClean="0">
                <a:solidFill>
                  <a:srgbClr val="FF0000"/>
                </a:solidFill>
              </a:rPr>
              <a:t>NO</a:t>
            </a:r>
            <a:endParaRPr lang="en-US" sz="6600" u="sng" dirty="0">
              <a:solidFill>
                <a:srgbClr val="FF0000"/>
              </a:solidFill>
            </a:endParaRPr>
          </a:p>
        </p:txBody>
      </p:sp>
    </p:spTree>
    <p:extLst>
      <p:ext uri="{BB962C8B-B14F-4D97-AF65-F5344CB8AC3E}">
        <p14:creationId xmlns:p14="http://schemas.microsoft.com/office/powerpoint/2010/main" val="4933730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Do State Assessments</a:t>
            </a:r>
            <a:br>
              <a:rPr lang="en-US" dirty="0"/>
            </a:br>
            <a:r>
              <a:rPr lang="en-US" dirty="0"/>
              <a:t> Impact SLOs?</a:t>
            </a:r>
          </a:p>
        </p:txBody>
      </p:sp>
      <p:sp>
        <p:nvSpPr>
          <p:cNvPr id="3" name="Content Placeholder 2"/>
          <p:cNvSpPr>
            <a:spLocks noGrp="1"/>
          </p:cNvSpPr>
          <p:nvPr>
            <p:ph idx="1"/>
          </p:nvPr>
        </p:nvSpPr>
        <p:spPr>
          <a:xfrm>
            <a:off x="457200" y="1897110"/>
            <a:ext cx="8229600" cy="4525963"/>
          </a:xfrm>
        </p:spPr>
        <p:txBody>
          <a:bodyPr>
            <a:normAutofit/>
          </a:bodyPr>
          <a:lstStyle/>
          <a:p>
            <a:pPr marL="0" indent="0" algn="ctr">
              <a:buNone/>
            </a:pPr>
            <a:r>
              <a:rPr lang="en-US" sz="4000" dirty="0" smtClean="0"/>
              <a:t>So, what does that mean for me as an ELA, math, or science teacher?</a:t>
            </a:r>
          </a:p>
          <a:p>
            <a:r>
              <a:rPr lang="en-US" sz="3600" dirty="0" smtClean="0"/>
              <a:t>It means that your SLO, like all instructional decisions, should be based on available data, whether it be assessment data, grades, failure rates, student work samples, etc. </a:t>
            </a:r>
          </a:p>
        </p:txBody>
      </p:sp>
    </p:spTree>
    <p:extLst>
      <p:ext uri="{BB962C8B-B14F-4D97-AF65-F5344CB8AC3E}">
        <p14:creationId xmlns:p14="http://schemas.microsoft.com/office/powerpoint/2010/main" val="31638850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ts val="4500"/>
              </a:lnSpc>
            </a:pPr>
            <a:r>
              <a:rPr lang="en-US" sz="4400" dirty="0">
                <a:solidFill>
                  <a:schemeClr val="tx1"/>
                </a:solidFill>
              </a:rPr>
              <a:t>Module </a:t>
            </a:r>
            <a:r>
              <a:rPr lang="en-US" sz="4400" dirty="0">
                <a:solidFill>
                  <a:schemeClr val="tx1"/>
                </a:solidFill>
              </a:rPr>
              <a:t>6</a:t>
            </a:r>
            <a:r>
              <a:rPr lang="en-US" sz="4400" dirty="0">
                <a:solidFill>
                  <a:schemeClr val="tx1"/>
                </a:solidFill>
              </a:rPr>
              <a:t>:</a:t>
            </a:r>
            <a:br>
              <a:rPr lang="en-US" sz="4400" dirty="0">
                <a:solidFill>
                  <a:schemeClr val="tx1"/>
                </a:solidFill>
              </a:rPr>
            </a:br>
            <a:r>
              <a:rPr lang="en-US" sz="4400" u="sng" dirty="0">
                <a:solidFill>
                  <a:schemeClr val="tx1"/>
                </a:solidFill>
              </a:rPr>
              <a:t>SLO Assessment Guidance</a:t>
            </a:r>
            <a:endParaRPr lang="en-US" sz="4400" u="sng" dirty="0">
              <a:solidFill>
                <a:schemeClr val="tx1"/>
              </a:solidFill>
            </a:endParaRPr>
          </a:p>
        </p:txBody>
      </p:sp>
      <p:sp>
        <p:nvSpPr>
          <p:cNvPr id="3" name="Subtitle 2"/>
          <p:cNvSpPr>
            <a:spLocks noGrp="1"/>
          </p:cNvSpPr>
          <p:nvPr>
            <p:ph type="subTitle" idx="1"/>
          </p:nvPr>
        </p:nvSpPr>
        <p:spPr>
          <a:xfrm>
            <a:off x="1371600" y="4087678"/>
            <a:ext cx="6400800"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3500"/>
              </a:lnSpc>
            </a:pPr>
            <a:r>
              <a:rPr lang="en-US" dirty="0"/>
              <a:t>Matching Priority Content to Assessment Methods</a:t>
            </a:r>
            <a:endParaRPr lang="en-US" dirty="0"/>
          </a:p>
        </p:txBody>
      </p:sp>
    </p:spTree>
    <p:extLst>
      <p:ext uri="{BB962C8B-B14F-4D97-AF65-F5344CB8AC3E}">
        <p14:creationId xmlns:p14="http://schemas.microsoft.com/office/powerpoint/2010/main" val="27345860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447800"/>
            <a:ext cx="8224699" cy="4268787"/>
          </a:xfrm>
        </p:spPr>
        <p:txBody>
          <a:bodyPr>
            <a:noAutofit/>
          </a:bodyPr>
          <a:lstStyle/>
          <a:p>
            <a:r>
              <a:rPr lang="en-US" sz="4000" dirty="0" smtClean="0">
                <a:solidFill>
                  <a:schemeClr val="tx1"/>
                </a:solidFill>
              </a:rPr>
              <a:t>Assessments are the backbone of the SLO process.</a:t>
            </a:r>
          </a:p>
          <a:p>
            <a:pPr marL="457200" lvl="1" indent="0">
              <a:buNone/>
            </a:pPr>
            <a:r>
              <a:rPr lang="en-US" sz="2400" dirty="0" smtClean="0">
                <a:solidFill>
                  <a:schemeClr val="tx1"/>
                </a:solidFill>
              </a:rPr>
              <a:t>“An SLO is only as good as the assessments upon which it is built.” </a:t>
            </a:r>
          </a:p>
          <a:p>
            <a:r>
              <a:rPr lang="en-US" sz="4000" dirty="0" smtClean="0">
                <a:solidFill>
                  <a:schemeClr val="tx1"/>
                </a:solidFill>
              </a:rPr>
              <a:t>Bad data in, bad data out.</a:t>
            </a:r>
          </a:p>
          <a:p>
            <a:r>
              <a:rPr lang="en-US" sz="4000" dirty="0" smtClean="0">
                <a:solidFill>
                  <a:schemeClr val="tx1"/>
                </a:solidFill>
              </a:rPr>
              <a:t>Assessment comparability between teachers in like subjects is valuable</a:t>
            </a:r>
            <a:r>
              <a:rPr lang="en-US" sz="4000" dirty="0">
                <a:solidFill>
                  <a:schemeClr val="tx1"/>
                </a:solidFill>
              </a:rPr>
              <a:t> </a:t>
            </a:r>
            <a:r>
              <a:rPr lang="en-US" sz="4000" dirty="0" smtClean="0">
                <a:solidFill>
                  <a:schemeClr val="tx1"/>
                </a:solidFill>
              </a:rPr>
              <a:t>for many reasons.</a:t>
            </a:r>
            <a:endParaRPr lang="en-US" sz="4000" dirty="0">
              <a:solidFill>
                <a:schemeClr val="tx1"/>
              </a:solidFill>
            </a:endParaRPr>
          </a:p>
        </p:txBody>
      </p:sp>
      <p:sp>
        <p:nvSpPr>
          <p:cNvPr id="3" name="Title 2"/>
          <p:cNvSpPr>
            <a:spLocks noGrp="1"/>
          </p:cNvSpPr>
          <p:nvPr>
            <p:ph type="title"/>
          </p:nvPr>
        </p:nvSpPr>
        <p:spPr/>
        <p:txBody>
          <a:bodyPr>
            <a:normAutofit/>
          </a:bodyPr>
          <a:lstStyle/>
          <a:p>
            <a:r>
              <a:rPr lang="en-US" dirty="0" smtClean="0"/>
              <a:t>Why </a:t>
            </a:r>
            <a:r>
              <a:rPr lang="en-US" dirty="0"/>
              <a:t>F</a:t>
            </a:r>
            <a:r>
              <a:rPr lang="en-US" dirty="0" smtClean="0"/>
              <a:t>ocus on Assessments?</a:t>
            </a:r>
            <a:endParaRPr lang="en-US" dirty="0"/>
          </a:p>
        </p:txBody>
      </p:sp>
      <p:sp>
        <p:nvSpPr>
          <p:cNvPr id="5" name="Slide Number Placeholder 4"/>
          <p:cNvSpPr>
            <a:spLocks noGrp="1"/>
          </p:cNvSpPr>
          <p:nvPr>
            <p:ph type="sldNum" sz="quarter" idx="10"/>
          </p:nvPr>
        </p:nvSpPr>
        <p:spPr/>
        <p:txBody>
          <a:bodyPr/>
          <a:lstStyle/>
          <a:p>
            <a:fld id="{F3477EC8-074D-41C4-94AE-E9EA7CEEA348}" type="slidenum">
              <a:rPr lang="en-US" smtClean="0"/>
              <a:pPr/>
              <a:t>88</a:t>
            </a:fld>
            <a:endParaRPr lang="en-US" dirty="0"/>
          </a:p>
        </p:txBody>
      </p:sp>
    </p:spTree>
    <p:extLst>
      <p:ext uri="{BB962C8B-B14F-4D97-AF65-F5344CB8AC3E}">
        <p14:creationId xmlns:p14="http://schemas.microsoft.com/office/powerpoint/2010/main" val="41531694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Categories of Assessments</a:t>
            </a:r>
            <a:endParaRPr lang="en-US" dirty="0"/>
          </a:p>
        </p:txBody>
      </p:sp>
      <p:sp>
        <p:nvSpPr>
          <p:cNvPr id="3" name="Content Placeholder 2"/>
          <p:cNvSpPr>
            <a:spLocks noGrp="1"/>
          </p:cNvSpPr>
          <p:nvPr>
            <p:ph idx="1"/>
          </p:nvPr>
        </p:nvSpPr>
        <p:spPr>
          <a:xfrm>
            <a:off x="457200" y="1797803"/>
            <a:ext cx="8229600" cy="4562618"/>
          </a:xfrm>
        </p:spPr>
        <p:txBody>
          <a:bodyPr>
            <a:normAutofit/>
          </a:bodyPr>
          <a:lstStyle/>
          <a:p>
            <a:r>
              <a:rPr lang="en-US" sz="4400" dirty="0" smtClean="0"/>
              <a:t>Commercially available </a:t>
            </a:r>
            <a:r>
              <a:rPr lang="en-US" sz="4400" dirty="0" smtClean="0"/>
              <a:t>assessments</a:t>
            </a:r>
          </a:p>
          <a:p>
            <a:endParaRPr lang="en-US" sz="800" dirty="0" smtClean="0"/>
          </a:p>
          <a:p>
            <a:r>
              <a:rPr lang="en-US" sz="4400" dirty="0" smtClean="0"/>
              <a:t>District or team-created </a:t>
            </a:r>
            <a:r>
              <a:rPr lang="en-US" sz="4400" dirty="0" smtClean="0"/>
              <a:t>assessments</a:t>
            </a:r>
          </a:p>
          <a:p>
            <a:endParaRPr lang="en-US" sz="800" dirty="0" smtClean="0"/>
          </a:p>
          <a:p>
            <a:r>
              <a:rPr lang="en-US" sz="4400" dirty="0" smtClean="0"/>
              <a:t>Teacher-created </a:t>
            </a:r>
            <a:r>
              <a:rPr lang="en-US" sz="4400" dirty="0" smtClean="0"/>
              <a:t>assessments</a:t>
            </a:r>
            <a:endParaRPr lang="en-US" sz="4400" dirty="0" smtClean="0"/>
          </a:p>
        </p:txBody>
      </p:sp>
    </p:spTree>
    <p:extLst>
      <p:ext uri="{BB962C8B-B14F-4D97-AF65-F5344CB8AC3E}">
        <p14:creationId xmlns:p14="http://schemas.microsoft.com/office/powerpoint/2010/main" val="39805289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and SLO look like? </a:t>
            </a:r>
            <a:endParaRPr lang="en-US" dirty="0"/>
          </a:p>
        </p:txBody>
      </p:sp>
      <p:sp>
        <p:nvSpPr>
          <p:cNvPr id="3" name="Content Placeholder 2"/>
          <p:cNvSpPr>
            <a:spLocks noGrp="1"/>
          </p:cNvSpPr>
          <p:nvPr>
            <p:ph idx="1"/>
          </p:nvPr>
        </p:nvSpPr>
        <p:spPr>
          <a:xfrm>
            <a:off x="457200" y="1600200"/>
            <a:ext cx="8229600" cy="4928128"/>
          </a:xfrm>
        </p:spPr>
        <p:txBody>
          <a:bodyPr>
            <a:normAutofit fontScale="77500" lnSpcReduction="20000"/>
          </a:bodyPr>
          <a:lstStyle/>
          <a:p>
            <a:pPr marL="0" indent="0">
              <a:buNone/>
            </a:pPr>
            <a:r>
              <a:rPr lang="en-US" dirty="0" smtClean="0"/>
              <a:t>An SLO is a written document that encourages data-driven instructional strategies.</a:t>
            </a:r>
          </a:p>
          <a:p>
            <a:pPr marL="514350" indent="-514350">
              <a:buFont typeface="+mj-lt"/>
              <a:buAutoNum type="arabicPeriod" startAt="5"/>
            </a:pPr>
            <a:r>
              <a:rPr lang="en-US" dirty="0" smtClean="0"/>
              <a:t>BASELINE: Students understanding of the learning content at the beginning of the instructional period</a:t>
            </a:r>
          </a:p>
          <a:p>
            <a:pPr marL="514350" indent="-514350">
              <a:buFont typeface="+mj-lt"/>
              <a:buAutoNum type="arabicPeriod" startAt="5"/>
            </a:pPr>
            <a:r>
              <a:rPr lang="en-US" dirty="0" smtClean="0"/>
              <a:t>GROWTH GOAL STATEMENT: Identifies a rigorous, realistic expectation of student growth. </a:t>
            </a:r>
          </a:p>
          <a:p>
            <a:pPr marL="514350" indent="-514350">
              <a:buFont typeface="+mj-lt"/>
              <a:buAutoNum type="arabicPeriod" startAt="5"/>
            </a:pPr>
            <a:r>
              <a:rPr lang="en-US" dirty="0" smtClean="0"/>
              <a:t>RATIONALE: Ties all elements together in a statement supporting student progress and future growth. </a:t>
            </a:r>
          </a:p>
        </p:txBody>
      </p:sp>
    </p:spTree>
    <p:extLst>
      <p:ext uri="{BB962C8B-B14F-4D97-AF65-F5344CB8AC3E}">
        <p14:creationId xmlns:p14="http://schemas.microsoft.com/office/powerpoint/2010/main" val="24151966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Your Priority Content</a:t>
            </a:r>
            <a:endParaRPr lang="en-US" dirty="0"/>
          </a:p>
        </p:txBody>
      </p:sp>
      <p:sp>
        <p:nvSpPr>
          <p:cNvPr id="4" name="Content Placeholder 3"/>
          <p:cNvSpPr>
            <a:spLocks noGrp="1"/>
          </p:cNvSpPr>
          <p:nvPr>
            <p:ph idx="1"/>
          </p:nvPr>
        </p:nvSpPr>
        <p:spPr/>
        <p:txBody>
          <a:bodyPr>
            <a:normAutofit/>
          </a:bodyPr>
          <a:lstStyle/>
          <a:p>
            <a:r>
              <a:rPr lang="en-US" sz="4000" dirty="0" smtClean="0"/>
              <a:t>What are the students going to LEARN as a result of your SLO? </a:t>
            </a:r>
          </a:p>
          <a:p>
            <a:pPr marL="0" indent="0">
              <a:buNone/>
            </a:pPr>
            <a:endParaRPr lang="en-US" sz="1400" dirty="0" smtClean="0"/>
          </a:p>
          <a:p>
            <a:r>
              <a:rPr lang="en-US" sz="4000" dirty="0" smtClean="0"/>
              <a:t>What will they know, understand, and be able to do/demonstrate as a result of your SLO?</a:t>
            </a:r>
          </a:p>
          <a:p>
            <a:endParaRPr lang="en-US" sz="4000" dirty="0"/>
          </a:p>
        </p:txBody>
      </p:sp>
    </p:spTree>
    <p:extLst>
      <p:ext uri="{BB962C8B-B14F-4D97-AF65-F5344CB8AC3E}">
        <p14:creationId xmlns:p14="http://schemas.microsoft.com/office/powerpoint/2010/main" val="16295273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735092" y="262717"/>
            <a:ext cx="5178720" cy="543195"/>
          </a:xfrm>
        </p:spPr>
        <p:txBody>
          <a:bodyPr>
            <a:noAutofit/>
          </a:bodyPr>
          <a:lstStyle/>
          <a:p>
            <a:pPr eaLnBrk="1" hangingPunct="1"/>
            <a:r>
              <a:rPr lang="en-US" sz="3600" dirty="0" smtClean="0"/>
              <a:t>What are you assessing?</a:t>
            </a:r>
          </a:p>
        </p:txBody>
      </p:sp>
      <p:sp>
        <p:nvSpPr>
          <p:cNvPr id="28675" name="Rectangle 3"/>
          <p:cNvSpPr>
            <a:spLocks noGrp="1" noChangeArrowheads="1"/>
          </p:cNvSpPr>
          <p:nvPr>
            <p:ph type="body" sz="half" idx="1"/>
          </p:nvPr>
        </p:nvSpPr>
        <p:spPr>
          <a:xfrm>
            <a:off x="762000" y="1827213"/>
            <a:ext cx="4187825" cy="4114800"/>
          </a:xfrm>
        </p:spPr>
        <p:txBody>
          <a:bodyPr>
            <a:normAutofit/>
          </a:bodyPr>
          <a:lstStyle/>
          <a:p>
            <a:pPr eaLnBrk="1" hangingPunct="1"/>
            <a:r>
              <a:rPr lang="en-US" sz="4400" dirty="0" smtClean="0"/>
              <a:t>Knowledge</a:t>
            </a:r>
          </a:p>
          <a:p>
            <a:pPr eaLnBrk="1" hangingPunct="1"/>
            <a:r>
              <a:rPr lang="en-US" sz="4400" dirty="0" smtClean="0"/>
              <a:t>Reasoning </a:t>
            </a:r>
          </a:p>
          <a:p>
            <a:pPr eaLnBrk="1" hangingPunct="1"/>
            <a:r>
              <a:rPr lang="en-US" sz="4400" dirty="0" smtClean="0"/>
              <a:t>Skill</a:t>
            </a:r>
          </a:p>
          <a:p>
            <a:pPr eaLnBrk="1" hangingPunct="1"/>
            <a:r>
              <a:rPr lang="en-US" sz="4400" dirty="0" smtClean="0"/>
              <a:t>Product</a:t>
            </a:r>
          </a:p>
          <a:p>
            <a:pPr marL="0" indent="0" eaLnBrk="1" hangingPunct="1">
              <a:buNone/>
            </a:pPr>
            <a:endParaRPr lang="en-US" sz="4400" dirty="0" smtClean="0"/>
          </a:p>
        </p:txBody>
      </p:sp>
      <p:pic>
        <p:nvPicPr>
          <p:cNvPr id="1026" name="Picture 2" descr="C:\Documents and Settings\joutka\Local Settings\Temporary Internet Files\Content.IE5\4E9DWRQR\MP900448290[1].jpg"/>
          <p:cNvPicPr>
            <a:picLocks noGrp="1" noChangeAspect="1" noChangeArrowheads="1"/>
          </p:cNvPicPr>
          <p:nvPr>
            <p:ph sz="half" idx="2"/>
          </p:nvPr>
        </p:nvPicPr>
        <p:blipFill>
          <a:blip r:embed="rId5" cstate="print"/>
          <a:stretch>
            <a:fillRect/>
          </a:stretch>
        </p:blipFill>
        <p:spPr bwMode="auto">
          <a:xfrm>
            <a:off x="5525359" y="1827213"/>
            <a:ext cx="2735131" cy="4114800"/>
          </a:xfrm>
          <a:prstGeom prst="rect">
            <a:avLst/>
          </a:prstGeom>
          <a:noFill/>
        </p:spPr>
      </p:pic>
    </p:spTree>
    <p:extLst>
      <p:ext uri="{BB962C8B-B14F-4D97-AF65-F5344CB8AC3E}">
        <p14:creationId xmlns:p14="http://schemas.microsoft.com/office/powerpoint/2010/main" val="3530226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t>What are you assessing?</a:t>
            </a:r>
          </a:p>
        </p:txBody>
      </p:sp>
      <p:sp>
        <p:nvSpPr>
          <p:cNvPr id="29699" name="Rectangle 3"/>
          <p:cNvSpPr>
            <a:spLocks noGrp="1" noChangeArrowheads="1"/>
          </p:cNvSpPr>
          <p:nvPr>
            <p:ph idx="1"/>
          </p:nvPr>
        </p:nvSpPr>
        <p:spPr/>
        <p:txBody>
          <a:bodyPr>
            <a:normAutofit/>
          </a:bodyPr>
          <a:lstStyle/>
          <a:p>
            <a:pPr eaLnBrk="1" hangingPunct="1"/>
            <a:r>
              <a:rPr lang="en-US" sz="3600" dirty="0" smtClean="0"/>
              <a:t>Knowledge</a:t>
            </a:r>
          </a:p>
          <a:p>
            <a:pPr lvl="1"/>
            <a:r>
              <a:rPr lang="en-US" sz="3200" dirty="0" smtClean="0"/>
              <a:t>Master factual and procedural knowledge learned outright and retrieved through reference materials.  </a:t>
            </a:r>
            <a:endParaRPr lang="en-US" sz="3200" dirty="0" smtClean="0"/>
          </a:p>
          <a:p>
            <a:pPr lvl="1"/>
            <a:endParaRPr lang="en-US" sz="800" dirty="0" smtClean="0"/>
          </a:p>
          <a:p>
            <a:pPr lvl="1"/>
            <a:r>
              <a:rPr lang="en-US" sz="3200" dirty="0" smtClean="0"/>
              <a:t>Often associated with questions that have one correct answer, identification questions, definitions, recitations of knowledge, etc. </a:t>
            </a:r>
          </a:p>
        </p:txBody>
      </p:sp>
    </p:spTree>
    <p:extLst>
      <p:ext uri="{BB962C8B-B14F-4D97-AF65-F5344CB8AC3E}">
        <p14:creationId xmlns:p14="http://schemas.microsoft.com/office/powerpoint/2010/main" val="28702687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smtClean="0"/>
              <a:t>What are you assessing?</a:t>
            </a:r>
          </a:p>
        </p:txBody>
      </p:sp>
      <p:sp>
        <p:nvSpPr>
          <p:cNvPr id="30723" name="Rectangle 3"/>
          <p:cNvSpPr>
            <a:spLocks noGrp="1" noChangeArrowheads="1"/>
          </p:cNvSpPr>
          <p:nvPr>
            <p:ph idx="1"/>
          </p:nvPr>
        </p:nvSpPr>
        <p:spPr>
          <a:xfrm>
            <a:off x="457200" y="1600200"/>
            <a:ext cx="8229600" cy="4800600"/>
          </a:xfrm>
        </p:spPr>
        <p:txBody>
          <a:bodyPr>
            <a:normAutofit/>
          </a:bodyPr>
          <a:lstStyle/>
          <a:p>
            <a:r>
              <a:rPr lang="en-US" sz="3600" dirty="0" smtClean="0"/>
              <a:t>Reasoning</a:t>
            </a:r>
          </a:p>
          <a:p>
            <a:pPr lvl="1"/>
            <a:r>
              <a:rPr lang="en-US" dirty="0" smtClean="0"/>
              <a:t>Inductive </a:t>
            </a:r>
            <a:r>
              <a:rPr lang="en-US" dirty="0"/>
              <a:t>and deductive </a:t>
            </a:r>
            <a:r>
              <a:rPr lang="en-US" dirty="0" smtClean="0"/>
              <a:t>reasoning</a:t>
            </a:r>
          </a:p>
          <a:p>
            <a:pPr lvl="1"/>
            <a:r>
              <a:rPr lang="en-US" dirty="0" smtClean="0"/>
              <a:t>Analytical reasoning</a:t>
            </a:r>
          </a:p>
          <a:p>
            <a:pPr lvl="1"/>
            <a:r>
              <a:rPr lang="en-US" dirty="0" smtClean="0"/>
              <a:t>Comparative reasoning</a:t>
            </a:r>
          </a:p>
          <a:p>
            <a:pPr lvl="1"/>
            <a:r>
              <a:rPr lang="en-US" dirty="0" smtClean="0"/>
              <a:t>Classification</a:t>
            </a:r>
          </a:p>
          <a:p>
            <a:pPr lvl="1"/>
            <a:r>
              <a:rPr lang="en-US" dirty="0" smtClean="0"/>
              <a:t>Evaluative reasoning</a:t>
            </a:r>
          </a:p>
          <a:p>
            <a:pPr lvl="1"/>
            <a:r>
              <a:rPr lang="en-US" dirty="0" smtClean="0"/>
              <a:t>Synthesizing</a:t>
            </a:r>
          </a:p>
          <a:p>
            <a:pPr marL="0" indent="0" eaLnBrk="1" hangingPunct="1">
              <a:buNone/>
            </a:pPr>
            <a:endParaRPr lang="en-US" sz="3600" dirty="0" smtClean="0"/>
          </a:p>
          <a:p>
            <a:pPr eaLnBrk="1" hangingPunct="1">
              <a:buFont typeface="Wingdings" pitchFamily="2" charset="2"/>
              <a:buNone/>
            </a:pPr>
            <a:endParaRPr lang="en-US" sz="2500" dirty="0" smtClean="0"/>
          </a:p>
        </p:txBody>
      </p:sp>
    </p:spTree>
    <p:extLst>
      <p:ext uri="{BB962C8B-B14F-4D97-AF65-F5344CB8AC3E}">
        <p14:creationId xmlns:p14="http://schemas.microsoft.com/office/powerpoint/2010/main" val="20417091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47381" y="0"/>
            <a:ext cx="8137831" cy="1143000"/>
          </a:xfrm>
        </p:spPr>
        <p:txBody>
          <a:bodyPr>
            <a:normAutofit/>
          </a:bodyPr>
          <a:lstStyle/>
          <a:p>
            <a:pPr eaLnBrk="1" hangingPunct="1"/>
            <a:r>
              <a:rPr lang="en-US" dirty="0" smtClean="0"/>
              <a:t>What are you assessing?</a:t>
            </a:r>
          </a:p>
        </p:txBody>
      </p:sp>
      <p:sp>
        <p:nvSpPr>
          <p:cNvPr id="31747" name="Rectangle 3"/>
          <p:cNvSpPr>
            <a:spLocks noGrp="1" noChangeArrowheads="1"/>
          </p:cNvSpPr>
          <p:nvPr>
            <p:ph type="body" sz="half" idx="1"/>
          </p:nvPr>
        </p:nvSpPr>
        <p:spPr>
          <a:xfrm>
            <a:off x="547381" y="1622424"/>
            <a:ext cx="4738994" cy="4521201"/>
          </a:xfrm>
        </p:spPr>
        <p:txBody>
          <a:bodyPr>
            <a:normAutofit fontScale="92500" lnSpcReduction="20000"/>
          </a:bodyPr>
          <a:lstStyle/>
          <a:p>
            <a:pPr marL="0" indent="0" eaLnBrk="1" hangingPunct="1">
              <a:buNone/>
            </a:pPr>
            <a:r>
              <a:rPr lang="en-US" sz="3200" dirty="0" smtClean="0"/>
              <a:t>Demonstrate mastery of specific skills</a:t>
            </a:r>
          </a:p>
          <a:p>
            <a:pPr lvl="1" eaLnBrk="1" hangingPunct="1"/>
            <a:r>
              <a:rPr lang="en-US" sz="2800" dirty="0" smtClean="0"/>
              <a:t>Speaking a foreign language</a:t>
            </a:r>
          </a:p>
          <a:p>
            <a:pPr lvl="1" eaLnBrk="1" hangingPunct="1"/>
            <a:r>
              <a:rPr lang="en-US" sz="2800" dirty="0" smtClean="0"/>
              <a:t>Giving a speech</a:t>
            </a:r>
          </a:p>
          <a:p>
            <a:pPr lvl="1" eaLnBrk="1" hangingPunct="1"/>
            <a:r>
              <a:rPr lang="en-US" sz="2800" dirty="0" smtClean="0"/>
              <a:t>Applying correct technique </a:t>
            </a:r>
            <a:r>
              <a:rPr lang="en-US" dirty="0" smtClean="0"/>
              <a:t>when</a:t>
            </a:r>
            <a:r>
              <a:rPr lang="en-US" sz="2800" dirty="0" smtClean="0"/>
              <a:t> serving a volleyball</a:t>
            </a:r>
          </a:p>
          <a:p>
            <a:pPr lvl="1" eaLnBrk="1" hangingPunct="1"/>
            <a:r>
              <a:rPr lang="en-US" sz="2800" dirty="0" smtClean="0"/>
              <a:t>Playing an instrument</a:t>
            </a:r>
          </a:p>
          <a:p>
            <a:pPr lvl="1" eaLnBrk="1" hangingPunct="1"/>
            <a:r>
              <a:rPr lang="en-US" sz="2800" dirty="0" smtClean="0"/>
              <a:t>Driving</a:t>
            </a:r>
          </a:p>
          <a:p>
            <a:pPr lvl="1" eaLnBrk="1" hangingPunct="1"/>
            <a:r>
              <a:rPr lang="en-US" sz="2800" dirty="0" smtClean="0"/>
              <a:t>Often assessed with a rubric</a:t>
            </a:r>
          </a:p>
        </p:txBody>
      </p:sp>
      <p:pic>
        <p:nvPicPr>
          <p:cNvPr id="31748" name="Picture 5" descr="MPj03998890000[1]"/>
          <p:cNvPicPr>
            <a:picLocks noGrp="1" noChangeAspect="1" noChangeArrowheads="1"/>
          </p:cNvPicPr>
          <p:nvPr>
            <p:ph sz="half" idx="2"/>
          </p:nvPr>
        </p:nvPicPr>
        <p:blipFill>
          <a:blip r:embed="rId5" cstate="print"/>
          <a:stretch>
            <a:fillRect/>
          </a:stretch>
        </p:blipFill>
        <p:spPr>
          <a:xfrm>
            <a:off x="5102225" y="2692198"/>
            <a:ext cx="3581400" cy="2384830"/>
          </a:xfrm>
        </p:spPr>
      </p:pic>
    </p:spTree>
    <p:extLst>
      <p:ext uri="{BB962C8B-B14F-4D97-AF65-F5344CB8AC3E}">
        <p14:creationId xmlns:p14="http://schemas.microsoft.com/office/powerpoint/2010/main" val="19669096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smtClean="0"/>
              <a:t>What are you assessing?</a:t>
            </a:r>
          </a:p>
        </p:txBody>
      </p:sp>
      <p:sp>
        <p:nvSpPr>
          <p:cNvPr id="32771" name="Rectangle 3"/>
          <p:cNvSpPr>
            <a:spLocks noGrp="1" noChangeArrowheads="1"/>
          </p:cNvSpPr>
          <p:nvPr>
            <p:ph idx="1"/>
          </p:nvPr>
        </p:nvSpPr>
        <p:spPr>
          <a:xfrm>
            <a:off x="457200" y="1265426"/>
            <a:ext cx="8229600" cy="4525963"/>
          </a:xfrm>
        </p:spPr>
        <p:txBody>
          <a:bodyPr/>
          <a:lstStyle/>
          <a:p>
            <a:pPr marL="0" indent="0" eaLnBrk="1" hangingPunct="1">
              <a:buNone/>
            </a:pPr>
            <a:r>
              <a:rPr lang="en-US" dirty="0" smtClean="0"/>
              <a:t>Create quality products.</a:t>
            </a:r>
          </a:p>
          <a:p>
            <a:pPr lvl="1" eaLnBrk="1" hangingPunct="1"/>
            <a:r>
              <a:rPr lang="en-US" dirty="0" smtClean="0"/>
              <a:t>Write a poem</a:t>
            </a:r>
          </a:p>
          <a:p>
            <a:pPr lvl="1" eaLnBrk="1" hangingPunct="1"/>
            <a:r>
              <a:rPr lang="en-US" dirty="0" smtClean="0"/>
              <a:t>Draw a picture</a:t>
            </a:r>
          </a:p>
          <a:p>
            <a:pPr lvl="1" eaLnBrk="1" hangingPunct="1"/>
            <a:r>
              <a:rPr lang="en-US" dirty="0" smtClean="0"/>
              <a:t>Build a model</a:t>
            </a:r>
          </a:p>
          <a:p>
            <a:pPr lvl="1" eaLnBrk="1" hangingPunct="1"/>
            <a:r>
              <a:rPr lang="en-US" dirty="0" smtClean="0"/>
              <a:t>Creating a month’s worth of menu for a person with dietary needs</a:t>
            </a:r>
          </a:p>
          <a:p>
            <a:pPr lvl="1" eaLnBrk="1" hangingPunct="1"/>
            <a:r>
              <a:rPr lang="en-US" dirty="0" smtClean="0"/>
              <a:t>Produce a video</a:t>
            </a:r>
          </a:p>
          <a:p>
            <a:pPr lvl="1" eaLnBrk="1" hangingPunct="1"/>
            <a:r>
              <a:rPr lang="en-US" dirty="0" smtClean="0"/>
              <a:t>Often assessed with a </a:t>
            </a:r>
            <a:r>
              <a:rPr lang="en-US" dirty="0" smtClean="0"/>
              <a:t>rubric</a:t>
            </a:r>
            <a:endParaRPr lang="en-US" dirty="0" smtClean="0"/>
          </a:p>
        </p:txBody>
      </p:sp>
    </p:spTree>
    <p:extLst>
      <p:ext uri="{BB962C8B-B14F-4D97-AF65-F5344CB8AC3E}">
        <p14:creationId xmlns:p14="http://schemas.microsoft.com/office/powerpoint/2010/main" val="18835972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you assessing?</a:t>
            </a:r>
            <a:endParaRPr lang="en-US" dirty="0"/>
          </a:p>
        </p:txBody>
      </p:sp>
      <p:sp>
        <p:nvSpPr>
          <p:cNvPr id="3" name="Content Placeholder 2"/>
          <p:cNvSpPr>
            <a:spLocks noGrp="1"/>
          </p:cNvSpPr>
          <p:nvPr>
            <p:ph idx="1"/>
          </p:nvPr>
        </p:nvSpPr>
        <p:spPr/>
        <p:txBody>
          <a:bodyPr/>
          <a:lstStyle/>
          <a:p>
            <a:pPr algn="ctr"/>
            <a:endParaRPr lang="en-US" u="sng" dirty="0" smtClean="0"/>
          </a:p>
          <a:p>
            <a:pPr algn="ctr">
              <a:buNone/>
            </a:pPr>
            <a:r>
              <a:rPr lang="en-US" sz="3600" u="sng" dirty="0" smtClean="0"/>
              <a:t>To think about:</a:t>
            </a:r>
          </a:p>
          <a:p>
            <a:pPr marL="0" indent="0" algn="ctr">
              <a:buNone/>
            </a:pPr>
            <a:r>
              <a:rPr lang="en-US" dirty="0" smtClean="0"/>
              <a:t>What are your priority content/standards assessing?</a:t>
            </a:r>
          </a:p>
          <a:p>
            <a:pPr algn="ctr">
              <a:buNone/>
            </a:pPr>
            <a:endParaRPr lang="en-US" dirty="0"/>
          </a:p>
        </p:txBody>
      </p:sp>
    </p:spTree>
    <p:extLst>
      <p:ext uri="{BB962C8B-B14F-4D97-AF65-F5344CB8AC3E}">
        <p14:creationId xmlns:p14="http://schemas.microsoft.com/office/powerpoint/2010/main" val="13116670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229600" cy="3078163"/>
          </a:xfrm>
        </p:spPr>
        <p:txBody>
          <a:bodyPr>
            <a:normAutofit fontScale="77500" lnSpcReduction="20000"/>
          </a:bodyPr>
          <a:lstStyle/>
          <a:p>
            <a:pPr algn="ctr"/>
            <a:endParaRPr lang="en-US" dirty="0" smtClean="0"/>
          </a:p>
          <a:p>
            <a:pPr algn="ctr"/>
            <a:endParaRPr lang="en-US" dirty="0" smtClean="0"/>
          </a:p>
          <a:p>
            <a:pPr marL="0" indent="0" algn="ctr">
              <a:buNone/>
            </a:pPr>
            <a:r>
              <a:rPr lang="en-US" sz="8800" dirty="0" smtClean="0"/>
              <a:t>Assessment Methods</a:t>
            </a:r>
            <a:endParaRPr lang="en-US" sz="8800" dirty="0"/>
          </a:p>
        </p:txBody>
      </p:sp>
    </p:spTree>
    <p:extLst>
      <p:ext uri="{BB962C8B-B14F-4D97-AF65-F5344CB8AC3E}">
        <p14:creationId xmlns:p14="http://schemas.microsoft.com/office/powerpoint/2010/main" val="6449415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781586" y="-46494"/>
            <a:ext cx="5362414" cy="1143000"/>
          </a:xfrm>
        </p:spPr>
        <p:txBody>
          <a:bodyPr>
            <a:noAutofit/>
          </a:bodyPr>
          <a:lstStyle/>
          <a:p>
            <a:pPr eaLnBrk="1" hangingPunct="1">
              <a:lnSpc>
                <a:spcPts val="2300"/>
              </a:lnSpc>
            </a:pPr>
            <a:r>
              <a:rPr lang="en-US" dirty="0" smtClean="0"/>
              <a:t>Assessment Methods:</a:t>
            </a:r>
            <a:br>
              <a:rPr lang="en-US" dirty="0" smtClean="0"/>
            </a:br>
            <a:r>
              <a:rPr lang="en-US" dirty="0" smtClean="0"/>
              <a:t>Selected Response</a:t>
            </a:r>
            <a:r>
              <a:rPr lang="en-US" dirty="0" smtClean="0"/>
              <a:t>/</a:t>
            </a:r>
            <a:br>
              <a:rPr lang="en-US" dirty="0" smtClean="0"/>
            </a:br>
            <a:r>
              <a:rPr lang="en-US" dirty="0" smtClean="0"/>
              <a:t>Short </a:t>
            </a:r>
            <a:r>
              <a:rPr lang="en-US" dirty="0"/>
              <a:t>A</a:t>
            </a:r>
            <a:r>
              <a:rPr lang="en-US" dirty="0" smtClean="0"/>
              <a:t>nswer</a:t>
            </a:r>
          </a:p>
        </p:txBody>
      </p:sp>
      <p:sp>
        <p:nvSpPr>
          <p:cNvPr id="54275" name="Rectangle 3"/>
          <p:cNvSpPr>
            <a:spLocks noGrp="1" noChangeArrowheads="1"/>
          </p:cNvSpPr>
          <p:nvPr>
            <p:ph type="body" sz="half" idx="1"/>
          </p:nvPr>
        </p:nvSpPr>
        <p:spPr>
          <a:xfrm>
            <a:off x="838200" y="1928770"/>
            <a:ext cx="3579813" cy="4114800"/>
          </a:xfrm>
        </p:spPr>
        <p:txBody>
          <a:bodyPr/>
          <a:lstStyle/>
          <a:p>
            <a:pPr eaLnBrk="1" hangingPunct="1"/>
            <a:r>
              <a:rPr lang="en-US" sz="3600" dirty="0" smtClean="0"/>
              <a:t>Multiple choice</a:t>
            </a:r>
          </a:p>
          <a:p>
            <a:pPr eaLnBrk="1" hangingPunct="1"/>
            <a:r>
              <a:rPr lang="en-US" sz="3600" dirty="0" smtClean="0"/>
              <a:t>True/false</a:t>
            </a:r>
          </a:p>
          <a:p>
            <a:pPr eaLnBrk="1" hangingPunct="1"/>
            <a:r>
              <a:rPr lang="en-US" sz="3600" dirty="0" smtClean="0"/>
              <a:t>Matching</a:t>
            </a:r>
          </a:p>
          <a:p>
            <a:pPr eaLnBrk="1" hangingPunct="1"/>
            <a:r>
              <a:rPr lang="en-US" sz="3600" dirty="0" smtClean="0"/>
              <a:t>Fill in the blank</a:t>
            </a:r>
          </a:p>
          <a:p>
            <a:pPr eaLnBrk="1" hangingPunct="1"/>
            <a:r>
              <a:rPr lang="en-US" sz="3600" dirty="0" smtClean="0"/>
              <a:t>Labeling</a:t>
            </a:r>
          </a:p>
        </p:txBody>
      </p:sp>
      <p:pic>
        <p:nvPicPr>
          <p:cNvPr id="54276" name="Picture 6" descr="MPj04393900000[1]"/>
          <p:cNvPicPr>
            <a:picLocks noGrp="1" noChangeAspect="1" noChangeArrowheads="1"/>
          </p:cNvPicPr>
          <p:nvPr>
            <p:ph sz="half" idx="2"/>
          </p:nvPr>
        </p:nvPicPr>
        <p:blipFill>
          <a:blip r:embed="rId5" cstate="print"/>
          <a:srcRect/>
          <a:stretch>
            <a:fillRect/>
          </a:stretch>
        </p:blipFill>
        <p:spPr>
          <a:xfrm>
            <a:off x="4495800" y="2261549"/>
            <a:ext cx="4114800" cy="2746375"/>
          </a:xfrm>
        </p:spPr>
      </p:pic>
    </p:spTree>
    <p:extLst>
      <p:ext uri="{BB962C8B-B14F-4D97-AF65-F5344CB8AC3E}">
        <p14:creationId xmlns:p14="http://schemas.microsoft.com/office/powerpoint/2010/main" val="13963433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642100" y="122238"/>
            <a:ext cx="5488982" cy="639762"/>
          </a:xfrm>
        </p:spPr>
        <p:txBody>
          <a:bodyPr>
            <a:noAutofit/>
          </a:bodyPr>
          <a:lstStyle/>
          <a:p>
            <a:pPr eaLnBrk="1" hangingPunct="1"/>
            <a:r>
              <a:rPr lang="en-US" dirty="0" smtClean="0"/>
              <a:t>Assessment Methods:</a:t>
            </a:r>
            <a:br>
              <a:rPr lang="en-US" dirty="0" smtClean="0"/>
            </a:br>
            <a:r>
              <a:rPr lang="en-US" dirty="0" smtClean="0"/>
              <a:t>Extended Written </a:t>
            </a:r>
            <a:r>
              <a:rPr lang="en-US" dirty="0"/>
              <a:t>R</a:t>
            </a:r>
            <a:r>
              <a:rPr lang="en-US" dirty="0" smtClean="0"/>
              <a:t>esponse</a:t>
            </a:r>
          </a:p>
        </p:txBody>
      </p:sp>
      <p:sp>
        <p:nvSpPr>
          <p:cNvPr id="55299" name="Rectangle 3"/>
          <p:cNvSpPr>
            <a:spLocks noGrp="1" noChangeArrowheads="1"/>
          </p:cNvSpPr>
          <p:nvPr>
            <p:ph idx="1"/>
          </p:nvPr>
        </p:nvSpPr>
        <p:spPr>
          <a:xfrm>
            <a:off x="635000" y="1729619"/>
            <a:ext cx="8051800" cy="4223506"/>
          </a:xfrm>
        </p:spPr>
        <p:txBody>
          <a:bodyPr>
            <a:noAutofit/>
          </a:bodyPr>
          <a:lstStyle/>
          <a:p>
            <a:pPr eaLnBrk="1" hangingPunct="1"/>
            <a:r>
              <a:rPr lang="en-US" sz="2800" dirty="0" smtClean="0"/>
              <a:t>Students construct a written response to a question or task that is at least several sentences in length. </a:t>
            </a:r>
          </a:p>
          <a:p>
            <a:pPr eaLnBrk="1" hangingPunct="1"/>
            <a:r>
              <a:rPr lang="en-US" sz="2800" dirty="0" smtClean="0"/>
              <a:t>For example:</a:t>
            </a:r>
            <a:endParaRPr lang="en-US" sz="2800" dirty="0"/>
          </a:p>
          <a:p>
            <a:pPr lvl="1"/>
            <a:r>
              <a:rPr lang="en-US" sz="2400" dirty="0" smtClean="0"/>
              <a:t>Compare pieces of informational text, solutions to problems, world events.</a:t>
            </a:r>
          </a:p>
          <a:p>
            <a:pPr lvl="1"/>
            <a:r>
              <a:rPr lang="en-US" sz="2400" dirty="0" smtClean="0"/>
              <a:t>Analyze forms of government, artwork, methods for completing tasks.</a:t>
            </a:r>
          </a:p>
          <a:p>
            <a:pPr lvl="1"/>
            <a:r>
              <a:rPr lang="en-US" sz="2400" dirty="0" smtClean="0"/>
              <a:t>Interpret scientific information, music, or polling data.</a:t>
            </a:r>
          </a:p>
          <a:p>
            <a:pPr lvl="1"/>
            <a:r>
              <a:rPr lang="en-US" sz="2400" dirty="0" smtClean="0"/>
              <a:t>Describe in detail a process or principle. </a:t>
            </a:r>
          </a:p>
        </p:txBody>
      </p:sp>
    </p:spTree>
    <p:extLst>
      <p:ext uri="{BB962C8B-B14F-4D97-AF65-F5344CB8AC3E}">
        <p14:creationId xmlns:p14="http://schemas.microsoft.com/office/powerpoint/2010/main" val="40982372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22458</TotalTime>
  <Words>20193</Words>
  <Application>Microsoft Office PowerPoint</Application>
  <PresentationFormat>On-screen Show (4:3)</PresentationFormat>
  <Paragraphs>1460</Paragraphs>
  <Slides>131</Slides>
  <Notes>126</Notes>
  <HiddenSlides>0</HiddenSlides>
  <MMClips>0</MMClips>
  <ScaleCrop>false</ScaleCrop>
  <HeadingPairs>
    <vt:vector size="4" baseType="variant">
      <vt:variant>
        <vt:lpstr>Theme</vt:lpstr>
      </vt:variant>
      <vt:variant>
        <vt:i4>1</vt:i4>
      </vt:variant>
      <vt:variant>
        <vt:lpstr>Slide Titles</vt:lpstr>
      </vt:variant>
      <vt:variant>
        <vt:i4>131</vt:i4>
      </vt:variant>
    </vt:vector>
  </HeadingPairs>
  <TitlesOfParts>
    <vt:vector size="132" baseType="lpstr">
      <vt:lpstr>SLO Training WCMadison</vt:lpstr>
      <vt:lpstr>Module 1: SLO Overview</vt:lpstr>
      <vt:lpstr>PowerPoint Presentation</vt:lpstr>
      <vt:lpstr>What is an SLO?</vt:lpstr>
      <vt:lpstr>Student Growth</vt:lpstr>
      <vt:lpstr>Student Learning Objective</vt:lpstr>
      <vt:lpstr>Student Learning Objectives (SLOs)</vt:lpstr>
      <vt:lpstr>What are Student Learning Objectives?</vt:lpstr>
      <vt:lpstr>What does and SLO look like? </vt:lpstr>
      <vt:lpstr>What does and SLO look like? </vt:lpstr>
      <vt:lpstr>Types of Growth Goals</vt:lpstr>
      <vt:lpstr>Teachers: Student Growth Rating</vt:lpstr>
      <vt:lpstr>Scoring Based on  Goal Attainment</vt:lpstr>
      <vt:lpstr>Scoring Based on  Goal Attainment</vt:lpstr>
      <vt:lpstr>Teachers: Student Growth Rating</vt:lpstr>
      <vt:lpstr>Scoring Based on  Goal Attainment</vt:lpstr>
      <vt:lpstr>A Sample Differentiated Growth Goal</vt:lpstr>
      <vt:lpstr>Calculate Student Growth Rating</vt:lpstr>
      <vt:lpstr>Module 2: SLO Guidance Teachers Serving Multiple Roles</vt:lpstr>
      <vt:lpstr>Who develops SLOs?</vt:lpstr>
      <vt:lpstr>Definition of a Teacher</vt:lpstr>
      <vt:lpstr>I have both teaching and non-teaching duties at my school.</vt:lpstr>
      <vt:lpstr>SLO Writing Guidance</vt:lpstr>
      <vt:lpstr>How many SLOs will each teacher develop?</vt:lpstr>
      <vt:lpstr>PowerPoint Presentation</vt:lpstr>
      <vt:lpstr>I teach multiple subjects, grade levels, and/or content areas.</vt:lpstr>
      <vt:lpstr>SLO Selection Guidance</vt:lpstr>
      <vt:lpstr>SLO Selection Guidance Additional Considerations</vt:lpstr>
      <vt:lpstr>Module 3: Overview of the SLO Process</vt:lpstr>
      <vt:lpstr>The SLO Process</vt:lpstr>
      <vt:lpstr>SLO Process Timeline </vt:lpstr>
      <vt:lpstr>Step 1</vt:lpstr>
      <vt:lpstr>Step 2</vt:lpstr>
      <vt:lpstr>Step 2: SLO Approval</vt:lpstr>
      <vt:lpstr>Step 3</vt:lpstr>
      <vt:lpstr>Step 3 Ongoing Communication</vt:lpstr>
      <vt:lpstr>Step 3: Ongoing Communication-modifying the original SLO goal</vt:lpstr>
      <vt:lpstr>Step 3: Ongoing Communication-modifying the original SLO goal</vt:lpstr>
      <vt:lpstr>Step 3: Ongoing Communication-modifying the original SLO goal</vt:lpstr>
      <vt:lpstr>Step 4</vt:lpstr>
      <vt:lpstr>Step 4: Prepare for Summative  Growth Calculation and Conference</vt:lpstr>
      <vt:lpstr>Teachers: Student Growth Rating</vt:lpstr>
      <vt:lpstr>Module 4: Using the  SLO Process Guide</vt:lpstr>
      <vt:lpstr>The SLO Process</vt:lpstr>
      <vt:lpstr>SLO Process Guide </vt:lpstr>
      <vt:lpstr>Key Elements of the SLO Process Guide</vt:lpstr>
      <vt:lpstr>Step 1</vt:lpstr>
      <vt:lpstr>Prioritizing Learning Content</vt:lpstr>
      <vt:lpstr>Prioritizing Learning Content</vt:lpstr>
      <vt:lpstr>Prioritizing Learning Content</vt:lpstr>
      <vt:lpstr>Prioritizing Learning Content  </vt:lpstr>
      <vt:lpstr>Course-Level SLO</vt:lpstr>
      <vt:lpstr>Class-Level SLO</vt:lpstr>
      <vt:lpstr>Identify Student Population</vt:lpstr>
      <vt:lpstr>Interval of Instruction</vt:lpstr>
      <vt:lpstr>Analyze Data &amp; Develop Baseline</vt:lpstr>
      <vt:lpstr>Select or Develop an Assessment</vt:lpstr>
      <vt:lpstr>Growth Goal</vt:lpstr>
      <vt:lpstr>The SMART Process:  A Format for Developing SLOs</vt:lpstr>
      <vt:lpstr>(Smart) Specific</vt:lpstr>
      <vt:lpstr>(sMart) Measurable </vt:lpstr>
      <vt:lpstr>(smArt) Appropriate</vt:lpstr>
      <vt:lpstr>(smaRt)  Realistic and Rigorous</vt:lpstr>
      <vt:lpstr>(smarT) Time-bound</vt:lpstr>
      <vt:lpstr>Types of Growth Goals</vt:lpstr>
      <vt:lpstr>Differentiated Growth Goal</vt:lpstr>
      <vt:lpstr>Class Mastery Growth Goal</vt:lpstr>
      <vt:lpstr>Shared Performance Growth Goal</vt:lpstr>
      <vt:lpstr>Shared Performance Growth Goal</vt:lpstr>
      <vt:lpstr>Provide Rationale</vt:lpstr>
      <vt:lpstr>Learning Strategies</vt:lpstr>
      <vt:lpstr>Step 2</vt:lpstr>
      <vt:lpstr>The SLO Process</vt:lpstr>
      <vt:lpstr>Step 3: Progress Update</vt:lpstr>
      <vt:lpstr>Strategy Modification</vt:lpstr>
      <vt:lpstr>SLO Adjustment</vt:lpstr>
      <vt:lpstr>The SLO Process</vt:lpstr>
      <vt:lpstr>Teachers:  Student Growth Rating</vt:lpstr>
      <vt:lpstr>Step 4: Prepare for the Summative Conference</vt:lpstr>
      <vt:lpstr>High Growth</vt:lpstr>
      <vt:lpstr>Professional Growth</vt:lpstr>
      <vt:lpstr>Module 5: SLOs &amp; Statewide Assessments</vt:lpstr>
      <vt:lpstr>PowerPoint Presentation</vt:lpstr>
      <vt:lpstr>How Do State Assessments  Impact SLOs?</vt:lpstr>
      <vt:lpstr>How State Assessments  Should Impact SLOs</vt:lpstr>
      <vt:lpstr>How Do State Assessments  Impact SLOs?</vt:lpstr>
      <vt:lpstr>How Do State Assessments  Impact SLOs?</vt:lpstr>
      <vt:lpstr>Module 6: SLO Assessment Guidance</vt:lpstr>
      <vt:lpstr>Why Focus on Assessments?</vt:lpstr>
      <vt:lpstr>General Categories of Assessments</vt:lpstr>
      <vt:lpstr>Consider Your Priority Content</vt:lpstr>
      <vt:lpstr>What are you assessing?</vt:lpstr>
      <vt:lpstr>What are you assessing?</vt:lpstr>
      <vt:lpstr>What are you assessing?</vt:lpstr>
      <vt:lpstr>What are you assessing?</vt:lpstr>
      <vt:lpstr>What are you assessing?</vt:lpstr>
      <vt:lpstr>What are you assessing?</vt:lpstr>
      <vt:lpstr>PowerPoint Presentation</vt:lpstr>
      <vt:lpstr>Assessment Methods: Selected Response/ Short Answer</vt:lpstr>
      <vt:lpstr>Assessment Methods: Extended Written Response</vt:lpstr>
      <vt:lpstr>Different Methods- Different Responses</vt:lpstr>
      <vt:lpstr>Selected Response Item: Multiple Choice</vt:lpstr>
      <vt:lpstr>Extended Written Response</vt:lpstr>
      <vt:lpstr>Are these  answers correct?</vt:lpstr>
      <vt:lpstr>Assessment Methods: Performance Assessment or Product</vt:lpstr>
      <vt:lpstr>Assessment Methods: Performance Assessment Example</vt:lpstr>
      <vt:lpstr>Assessment Method:  Personal Communication</vt:lpstr>
      <vt:lpstr>Assessment Methods</vt:lpstr>
      <vt:lpstr>Module 7: SLO Assessment Guidance</vt:lpstr>
      <vt:lpstr>Assessment Method: Rubrics</vt:lpstr>
      <vt:lpstr>Assessment Method:  Rubric Do’s</vt:lpstr>
      <vt:lpstr>Assessment Method:  Rubric Don’t’s</vt:lpstr>
      <vt:lpstr>Building Rubrics</vt:lpstr>
      <vt:lpstr>Step 1: Select the Task &amp; Standard</vt:lpstr>
      <vt:lpstr>Step 2: Identify the Criteria for the Task</vt:lpstr>
      <vt:lpstr>PowerPoint Presentation</vt:lpstr>
      <vt:lpstr>PowerPoint Presentation</vt:lpstr>
      <vt:lpstr>PowerPoint Presentation</vt:lpstr>
      <vt:lpstr>Building Rubrics</vt:lpstr>
      <vt:lpstr>PowerPoint Presentation</vt:lpstr>
      <vt:lpstr>Module 8: SLOs &amp; Assessment Quality</vt:lpstr>
      <vt:lpstr>Assessment Quality Guidelines</vt:lpstr>
      <vt:lpstr>Alignment Considerations</vt:lpstr>
      <vt:lpstr>Alignment Scenario</vt:lpstr>
      <vt:lpstr>Alignment Scenario</vt:lpstr>
      <vt:lpstr>Stretch</vt:lpstr>
      <vt:lpstr>PowerPoint Presentation</vt:lpstr>
      <vt:lpstr>PowerPoint Presentation</vt:lpstr>
      <vt:lpstr>Stretch Scenario</vt:lpstr>
      <vt:lpstr>Validity and Reliability Considerations</vt:lpstr>
      <vt:lpstr>Validity and Reliability Scenario</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SLO Overview</dc:title>
  <dc:creator>Janeen Outka</dc:creator>
  <cp:lastModifiedBy>Matthew Gill</cp:lastModifiedBy>
  <cp:revision>173</cp:revision>
  <dcterms:created xsi:type="dcterms:W3CDTF">2015-12-18T15:19:09Z</dcterms:created>
  <dcterms:modified xsi:type="dcterms:W3CDTF">2017-12-29T21:06:04Z</dcterms:modified>
</cp:coreProperties>
</file>