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9.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1.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2.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3.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4.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5.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6.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17.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18.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9.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0.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21.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22.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23.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24.xml" ContentType="application/vnd.openxmlformats-officedocument.theme+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2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26.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2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theme/theme28.xml" ContentType="application/vnd.openxmlformats-officedocument.theme+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29.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30.xml" ContentType="application/vnd.openxmlformats-officedocument.theme+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31.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theme/theme32.xml" ContentType="application/vnd.openxmlformats-officedocument.theme+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theme/theme33.xml" ContentType="application/vnd.openxmlformats-officedocument.theme+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theme/theme34.xml" ContentType="application/vnd.openxmlformats-officedocument.theme+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35.xml" ContentType="application/vnd.openxmlformats-officedocument.theme+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36.xml" ContentType="application/vnd.openxmlformats-officedocument.theme+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ppt/theme/themeOverride38.xml" ContentType="application/vnd.openxmlformats-officedocument.themeOverr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22" r:id="rId1"/>
    <p:sldMasterId id="2147484938" r:id="rId2"/>
    <p:sldMasterId id="2147484954" r:id="rId3"/>
    <p:sldMasterId id="2147484970" r:id="rId4"/>
    <p:sldMasterId id="2147484986" r:id="rId5"/>
    <p:sldMasterId id="2147485002" r:id="rId6"/>
    <p:sldMasterId id="2147485018" r:id="rId7"/>
    <p:sldMasterId id="2147485034" r:id="rId8"/>
    <p:sldMasterId id="2147485050" r:id="rId9"/>
    <p:sldMasterId id="2147485066" r:id="rId10"/>
    <p:sldMasterId id="2147485082" r:id="rId11"/>
    <p:sldMasterId id="2147485098" r:id="rId12"/>
    <p:sldMasterId id="2147485114" r:id="rId13"/>
    <p:sldMasterId id="2147485130" r:id="rId14"/>
    <p:sldMasterId id="2147485146" r:id="rId15"/>
    <p:sldMasterId id="2147485162" r:id="rId16"/>
    <p:sldMasterId id="2147485178" r:id="rId17"/>
    <p:sldMasterId id="2147485194" r:id="rId18"/>
    <p:sldMasterId id="2147485210" r:id="rId19"/>
    <p:sldMasterId id="2147485226" r:id="rId20"/>
    <p:sldMasterId id="2147485242" r:id="rId21"/>
    <p:sldMasterId id="2147485258" r:id="rId22"/>
    <p:sldMasterId id="2147485274" r:id="rId23"/>
    <p:sldMasterId id="2147485290" r:id="rId24"/>
    <p:sldMasterId id="2147485306" r:id="rId25"/>
    <p:sldMasterId id="2147485322" r:id="rId26"/>
    <p:sldMasterId id="2147485338" r:id="rId27"/>
    <p:sldMasterId id="2147485354" r:id="rId28"/>
    <p:sldMasterId id="2147485370" r:id="rId29"/>
    <p:sldMasterId id="2147485386" r:id="rId30"/>
    <p:sldMasterId id="2147485402" r:id="rId31"/>
    <p:sldMasterId id="2147485418" r:id="rId32"/>
    <p:sldMasterId id="2147485434" r:id="rId33"/>
    <p:sldMasterId id="2147485450" r:id="rId34"/>
    <p:sldMasterId id="2147485466" r:id="rId35"/>
    <p:sldMasterId id="2147485482" r:id="rId36"/>
    <p:sldMasterId id="2147485498" r:id="rId37"/>
  </p:sldMasterIdLst>
  <p:notesMasterIdLst>
    <p:notesMasterId r:id="rId76"/>
  </p:notesMasterIdLst>
  <p:handoutMasterIdLst>
    <p:handoutMasterId r:id="rId77"/>
  </p:handoutMasterIdLst>
  <p:sldIdLst>
    <p:sldId id="256" r:id="rId38"/>
    <p:sldId id="417" r:id="rId39"/>
    <p:sldId id="510" r:id="rId40"/>
    <p:sldId id="482" r:id="rId41"/>
    <p:sldId id="464" r:id="rId42"/>
    <p:sldId id="472" r:id="rId43"/>
    <p:sldId id="511" r:id="rId44"/>
    <p:sldId id="513" r:id="rId45"/>
    <p:sldId id="473" r:id="rId46"/>
    <p:sldId id="486" r:id="rId47"/>
    <p:sldId id="514" r:id="rId48"/>
    <p:sldId id="512" r:id="rId49"/>
    <p:sldId id="410" r:id="rId50"/>
    <p:sldId id="483" r:id="rId51"/>
    <p:sldId id="326" r:id="rId52"/>
    <p:sldId id="479" r:id="rId53"/>
    <p:sldId id="327" r:id="rId54"/>
    <p:sldId id="507" r:id="rId55"/>
    <p:sldId id="480" r:id="rId56"/>
    <p:sldId id="481" r:id="rId57"/>
    <p:sldId id="455" r:id="rId58"/>
    <p:sldId id="515" r:id="rId59"/>
    <p:sldId id="484" r:id="rId60"/>
    <p:sldId id="432" r:id="rId61"/>
    <p:sldId id="423" r:id="rId62"/>
    <p:sldId id="425" r:id="rId63"/>
    <p:sldId id="426" r:id="rId64"/>
    <p:sldId id="427" r:id="rId65"/>
    <p:sldId id="453" r:id="rId66"/>
    <p:sldId id="434" r:id="rId67"/>
    <p:sldId id="490" r:id="rId68"/>
    <p:sldId id="435" r:id="rId69"/>
    <p:sldId id="491" r:id="rId70"/>
    <p:sldId id="516" r:id="rId71"/>
    <p:sldId id="430" r:id="rId72"/>
    <p:sldId id="493" r:id="rId73"/>
    <p:sldId id="517" r:id="rId74"/>
    <p:sldId id="416" r:id="rId75"/>
  </p:sldIdLst>
  <p:sldSz cx="9144000" cy="6858000" type="screen4x3"/>
  <p:notesSz cx="7188200" cy="94488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1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08" autoAdjust="0"/>
    <p:restoredTop sz="69094" autoAdjust="0"/>
  </p:normalViewPr>
  <p:slideViewPr>
    <p:cSldViewPr snapToGrid="0" snapToObjects="1">
      <p:cViewPr>
        <p:scale>
          <a:sx n="50" d="100"/>
          <a:sy n="50" d="100"/>
        </p:scale>
        <p:origin x="-73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63" Type="http://schemas.openxmlformats.org/officeDocument/2006/relationships/slide" Target="slides/slide26.xml"/><Relationship Id="rId68" Type="http://schemas.openxmlformats.org/officeDocument/2006/relationships/slide" Target="slides/slide31.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slide" Target="slides/slide29.xml"/><Relationship Id="rId74" Type="http://schemas.openxmlformats.org/officeDocument/2006/relationships/slide" Target="slides/slide37.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slide" Target="slides/slide3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slide" Target="slides/slide27.xml"/><Relationship Id="rId69" Type="http://schemas.openxmlformats.org/officeDocument/2006/relationships/slide" Target="slides/slide32.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14.xml"/><Relationship Id="rId72" Type="http://schemas.openxmlformats.org/officeDocument/2006/relationships/slide" Target="slides/slide35.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slide" Target="slides/slide30.xml"/><Relationship Id="rId20" Type="http://schemas.openxmlformats.org/officeDocument/2006/relationships/slideMaster" Target="slideMasters/slideMaster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slide" Target="slides/slide33.xml"/><Relationship Id="rId75"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675" cy="473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71938" y="0"/>
            <a:ext cx="3114675" cy="473075"/>
          </a:xfrm>
          <a:prstGeom prst="rect">
            <a:avLst/>
          </a:prstGeom>
        </p:spPr>
        <p:txBody>
          <a:bodyPr vert="horz" lIns="91440" tIns="45720" rIns="91440" bIns="45720" rtlCol="0"/>
          <a:lstStyle>
            <a:lvl1pPr algn="r">
              <a:defRPr sz="1200"/>
            </a:lvl1pPr>
          </a:lstStyle>
          <a:p>
            <a:fld id="{3ADE66FD-C6ED-3746-AF6D-A90A8942A34F}" type="datetimeFigureOut">
              <a:rPr lang="en-US" smtClean="0"/>
              <a:t>12/28/2017</a:t>
            </a:fld>
            <a:endParaRPr lang="en-US"/>
          </a:p>
        </p:txBody>
      </p:sp>
      <p:sp>
        <p:nvSpPr>
          <p:cNvPr id="4" name="Footer Placeholder 3"/>
          <p:cNvSpPr>
            <a:spLocks noGrp="1"/>
          </p:cNvSpPr>
          <p:nvPr>
            <p:ph type="ftr" sz="quarter" idx="2"/>
          </p:nvPr>
        </p:nvSpPr>
        <p:spPr>
          <a:xfrm>
            <a:off x="0" y="8974138"/>
            <a:ext cx="3114675" cy="4730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71938" y="8974138"/>
            <a:ext cx="3114675" cy="473075"/>
          </a:xfrm>
          <a:prstGeom prst="rect">
            <a:avLst/>
          </a:prstGeom>
        </p:spPr>
        <p:txBody>
          <a:bodyPr vert="horz" lIns="91440" tIns="45720" rIns="91440" bIns="45720" rtlCol="0" anchor="b"/>
          <a:lstStyle>
            <a:lvl1pPr algn="r">
              <a:defRPr sz="1200"/>
            </a:lvl1pPr>
          </a:lstStyle>
          <a:p>
            <a:fld id="{E87E4FD3-E280-9544-9A30-5CA0C4907815}" type="slidenum">
              <a:rPr lang="en-US" smtClean="0"/>
              <a:t>‹#›</a:t>
            </a:fld>
            <a:endParaRPr lang="en-US"/>
          </a:p>
        </p:txBody>
      </p:sp>
    </p:spTree>
    <p:extLst>
      <p:ext uri="{BB962C8B-B14F-4D97-AF65-F5344CB8AC3E}">
        <p14:creationId xmlns:p14="http://schemas.microsoft.com/office/powerpoint/2010/main" val="26310553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675" cy="473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71938" y="0"/>
            <a:ext cx="3114675" cy="473075"/>
          </a:xfrm>
          <a:prstGeom prst="rect">
            <a:avLst/>
          </a:prstGeom>
        </p:spPr>
        <p:txBody>
          <a:bodyPr vert="horz" lIns="91440" tIns="45720" rIns="91440" bIns="45720" rtlCol="0"/>
          <a:lstStyle>
            <a:lvl1pPr algn="r">
              <a:defRPr sz="1200"/>
            </a:lvl1pPr>
          </a:lstStyle>
          <a:p>
            <a:fld id="{B73B6D7E-F37D-744F-9543-285DB45D333D}" type="datetimeFigureOut">
              <a:rPr lang="en-US" smtClean="0"/>
              <a:t>12/28/2017</a:t>
            </a:fld>
            <a:endParaRPr lang="en-US"/>
          </a:p>
        </p:txBody>
      </p:sp>
      <p:sp>
        <p:nvSpPr>
          <p:cNvPr id="4" name="Slide Image Placeholder 3"/>
          <p:cNvSpPr>
            <a:spLocks noGrp="1" noRot="1" noChangeAspect="1"/>
          </p:cNvSpPr>
          <p:nvPr>
            <p:ph type="sldImg" idx="2"/>
          </p:nvPr>
        </p:nvSpPr>
        <p:spPr>
          <a:xfrm>
            <a:off x="1231900" y="708025"/>
            <a:ext cx="4724400" cy="3543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9138" y="4487863"/>
            <a:ext cx="5749925" cy="42529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4138"/>
            <a:ext cx="3114675" cy="473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71938" y="8974138"/>
            <a:ext cx="3114675" cy="473075"/>
          </a:xfrm>
          <a:prstGeom prst="rect">
            <a:avLst/>
          </a:prstGeom>
        </p:spPr>
        <p:txBody>
          <a:bodyPr vert="horz" lIns="91440" tIns="45720" rIns="91440" bIns="45720" rtlCol="0" anchor="b"/>
          <a:lstStyle>
            <a:lvl1pPr algn="r">
              <a:defRPr sz="1200"/>
            </a:lvl1pPr>
          </a:lstStyle>
          <a:p>
            <a:fld id="{8E5104A7-8025-A645-9BAB-5A97EC7AF479}" type="slidenum">
              <a:rPr lang="en-US" smtClean="0"/>
              <a:t>‹#›</a:t>
            </a:fld>
            <a:endParaRPr lang="en-US"/>
          </a:p>
        </p:txBody>
      </p:sp>
    </p:spTree>
    <p:extLst>
      <p:ext uri="{BB962C8B-B14F-4D97-AF65-F5344CB8AC3E}">
        <p14:creationId xmlns:p14="http://schemas.microsoft.com/office/powerpoint/2010/main" val="31749876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module covering Teacher Effectiveness and the English Learner</a:t>
            </a:r>
            <a:r>
              <a:rPr lang="en-US" baseline="0" dirty="0" smtClean="0"/>
              <a:t> (</a:t>
            </a:r>
            <a:r>
              <a:rPr lang="en-US" dirty="0" smtClean="0"/>
              <a:t>EL) Teacher. The purpose</a:t>
            </a:r>
            <a:r>
              <a:rPr lang="en-US" baseline="0" dirty="0" smtClean="0"/>
              <a:t> of this module is to assist EL teachers and their administrators in understanding the Teacher Effectiveness framework, including the four domains and the SLO process, from the perspective of an EL teacher.</a:t>
            </a:r>
          </a:p>
          <a:p>
            <a:endParaRPr lang="en-US" baseline="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1</a:t>
            </a:fld>
            <a:endParaRPr lang="en-US"/>
          </a:p>
        </p:txBody>
      </p:sp>
    </p:spTree>
    <p:extLst>
      <p:ext uri="{BB962C8B-B14F-4D97-AF65-F5344CB8AC3E}">
        <p14:creationId xmlns:p14="http://schemas.microsoft.com/office/powerpoint/2010/main" val="4260368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While the general examples from the Teacher Effectiveness Handbook may give you a general place to start, some of the artifacts you collect as an EL teacher may be a little different, and will reflect tasks, activities, and documentation unique to your teaching assignment.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Here are some examples that may be collected by an EL teacher. </a:t>
            </a:r>
          </a:p>
          <a:p>
            <a:endParaRPr lang="en-US" baseline="0" dirty="0" smtClean="0"/>
          </a:p>
          <a:p>
            <a:r>
              <a:rPr lang="en-US" baseline="0" dirty="0" smtClean="0"/>
              <a:t>Take a moment to review the examples in this table. Note any that would be beneficial in your teaching situation. Can you think of any other examples for each domain?</a:t>
            </a:r>
          </a:p>
          <a:p>
            <a:endParaRPr lang="en-US" baseline="0" dirty="0" smtClean="0"/>
          </a:p>
          <a:p>
            <a:r>
              <a:rPr lang="en-US" baseline="0" dirty="0" smtClean="0"/>
              <a:t>(short pause)</a:t>
            </a:r>
          </a:p>
        </p:txBody>
      </p:sp>
      <p:sp>
        <p:nvSpPr>
          <p:cNvPr id="4" name="Slide Number Placeholder 3"/>
          <p:cNvSpPr>
            <a:spLocks noGrp="1"/>
          </p:cNvSpPr>
          <p:nvPr>
            <p:ph type="sldNum" sz="quarter" idx="10"/>
          </p:nvPr>
        </p:nvSpPr>
        <p:spPr/>
        <p:txBody>
          <a:bodyPr/>
          <a:lstStyle/>
          <a:p>
            <a:fld id="{8E5104A7-8025-A645-9BAB-5A97EC7AF479}" type="slidenum">
              <a:rPr lang="en-US" smtClean="0"/>
              <a:t>10</a:t>
            </a:fld>
            <a:endParaRPr lang="en-US"/>
          </a:p>
        </p:txBody>
      </p:sp>
    </p:spTree>
    <p:extLst>
      <p:ext uri="{BB962C8B-B14F-4D97-AF65-F5344CB8AC3E}">
        <p14:creationId xmlns:p14="http://schemas.microsoft.com/office/powerpoint/2010/main" val="4063626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let’s take a look at the second component of the Teacher Effectiveness System </a:t>
            </a:r>
            <a:r>
              <a:rPr lang="en-US" b="1" baseline="0" dirty="0" smtClean="0"/>
              <a:t>(CLICK)</a:t>
            </a:r>
            <a:r>
              <a:rPr lang="en-US" baseline="0" dirty="0" smtClean="0"/>
              <a:t> – SLOs and student growth.</a:t>
            </a:r>
            <a:endParaRPr lang="en-US"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11</a:t>
            </a:fld>
            <a:endParaRPr lang="en-US"/>
          </a:p>
        </p:txBody>
      </p:sp>
    </p:spTree>
    <p:extLst>
      <p:ext uri="{BB962C8B-B14F-4D97-AF65-F5344CB8AC3E}">
        <p14:creationId xmlns:p14="http://schemas.microsoft.com/office/powerpoint/2010/main" val="3580571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person working in</a:t>
            </a:r>
            <a:r>
              <a:rPr lang="en-US" baseline="0" dirty="0" smtClean="0"/>
              <a:t> a school district who meets all the criteria of a teacher listed here, is required to write an SLO. For this process, a teacher is defined as someone who:</a:t>
            </a:r>
          </a:p>
          <a:p>
            <a:endParaRPr lang="en-US" baseline="0" dirty="0" smtClean="0"/>
          </a:p>
          <a:p>
            <a:pPr marL="0" indent="0">
              <a:buNone/>
            </a:pPr>
            <a:r>
              <a:rPr lang="en-US" sz="1200" b="1" dirty="0" smtClean="0"/>
              <a:t>(CLICK)</a:t>
            </a:r>
            <a:r>
              <a:rPr lang="en-US" sz="1200" b="1" baseline="0" dirty="0" smtClean="0"/>
              <a:t> </a:t>
            </a:r>
            <a:r>
              <a:rPr lang="en-US" sz="1200" dirty="0" smtClean="0"/>
              <a:t>Provides instruction to any grade, kindergarten through grade twelve, or ungraded class or who teaches in an environment other than a classroom setting;</a:t>
            </a:r>
          </a:p>
          <a:p>
            <a:pPr marL="0" indent="0">
              <a:buNone/>
            </a:pPr>
            <a:r>
              <a:rPr lang="en-US" sz="1200" b="1" dirty="0" smtClean="0"/>
              <a:t>(CLICK)</a:t>
            </a:r>
            <a:r>
              <a:rPr lang="en-US" sz="1200" b="1" baseline="0" dirty="0" smtClean="0"/>
              <a:t> </a:t>
            </a:r>
            <a:r>
              <a:rPr lang="en-US" sz="1200" dirty="0" smtClean="0"/>
              <a:t>Maintains daily student records;</a:t>
            </a:r>
          </a:p>
          <a:p>
            <a:pPr marL="0" indent="0">
              <a:buNone/>
            </a:pPr>
            <a:r>
              <a:rPr lang="en-US" sz="1200" b="1" dirty="0" smtClean="0"/>
              <a:t>(CLICK)</a:t>
            </a:r>
            <a:r>
              <a:rPr lang="en-US" sz="1200" b="1" baseline="0" dirty="0" smtClean="0"/>
              <a:t> </a:t>
            </a:r>
            <a:r>
              <a:rPr lang="en-US" sz="1200" dirty="0" smtClean="0"/>
              <a:t>Has completed an approved teacher education program at an accredited institution or completed an alternative certification program;</a:t>
            </a:r>
          </a:p>
          <a:p>
            <a:pPr marL="0" indent="0">
              <a:buNone/>
            </a:pPr>
            <a:r>
              <a:rPr lang="en-US" sz="1200" b="1" dirty="0" smtClean="0"/>
              <a:t>(CLICK)</a:t>
            </a:r>
            <a:r>
              <a:rPr lang="en-US" sz="1200" b="1" baseline="0" dirty="0" smtClean="0"/>
              <a:t> </a:t>
            </a:r>
            <a:r>
              <a:rPr lang="en-US" sz="1200" dirty="0" smtClean="0"/>
              <a:t>Has been issued a South Dakota certificate; </a:t>
            </a:r>
          </a:p>
          <a:p>
            <a:pPr marL="0" indent="0">
              <a:buNone/>
            </a:pPr>
            <a:r>
              <a:rPr lang="en-US" sz="1200" b="1" dirty="0" smtClean="0"/>
              <a:t>(CLICK)</a:t>
            </a:r>
            <a:r>
              <a:rPr lang="en-US" sz="1200" b="1" baseline="0" dirty="0" smtClean="0"/>
              <a:t> </a:t>
            </a:r>
            <a:r>
              <a:rPr lang="en-US" sz="1200" b="0" baseline="0" dirty="0" smtClean="0"/>
              <a:t>and </a:t>
            </a:r>
            <a:r>
              <a:rPr lang="en-US" sz="1200" dirty="0" smtClean="0"/>
              <a:t>Is not serving as a principal, assistant principal, superintendent, or assistant superintendent.</a:t>
            </a:r>
          </a:p>
          <a:p>
            <a:pPr marL="0" indent="0">
              <a:buNone/>
            </a:pPr>
            <a:endParaRPr lang="en-US" sz="1200" dirty="0" smtClean="0"/>
          </a:p>
          <a:p>
            <a:pPr marL="0" indent="0">
              <a:buNone/>
            </a:pPr>
            <a:r>
              <a:rPr lang="en-US" sz="1200" dirty="0" smtClean="0"/>
              <a:t>Most EL teachers</a:t>
            </a:r>
            <a:r>
              <a:rPr lang="en-US" sz="1200" baseline="0" dirty="0" smtClean="0"/>
              <a:t> will meet the criteria, and will write an SLO.</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12</a:t>
            </a:fld>
            <a:endParaRPr lang="en-US"/>
          </a:p>
        </p:txBody>
      </p:sp>
    </p:spTree>
    <p:extLst>
      <p:ext uri="{BB962C8B-B14F-4D97-AF65-F5344CB8AC3E}">
        <p14:creationId xmlns:p14="http://schemas.microsoft.com/office/powerpoint/2010/main" val="979036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the SD Framework for Teaching, all </a:t>
            </a:r>
            <a:r>
              <a:rPr lang="en-US" baseline="0" dirty="0" smtClean="0"/>
              <a:t>teachers will develop at least one SLO to evaluate student growth each school year. All teachers will follow the same steps in SLO development, and will use the same four guiding questions. Growth is also calculated in the same way, using the same percentages for each level of growth.</a:t>
            </a:r>
          </a:p>
        </p:txBody>
      </p:sp>
      <p:sp>
        <p:nvSpPr>
          <p:cNvPr id="4" name="Slide Number Placeholder 3"/>
          <p:cNvSpPr>
            <a:spLocks noGrp="1"/>
          </p:cNvSpPr>
          <p:nvPr>
            <p:ph type="sldNum" sz="quarter" idx="10"/>
          </p:nvPr>
        </p:nvSpPr>
        <p:spPr/>
        <p:txBody>
          <a:bodyPr/>
          <a:lstStyle/>
          <a:p>
            <a:fld id="{8E5104A7-8025-A645-9BAB-5A97EC7AF479}" type="slidenum">
              <a:rPr lang="en-US" smtClean="0"/>
              <a:t>13</a:t>
            </a:fld>
            <a:endParaRPr lang="en-US"/>
          </a:p>
        </p:txBody>
      </p:sp>
    </p:spTree>
    <p:extLst>
      <p:ext uri="{BB962C8B-B14F-4D97-AF65-F5344CB8AC3E}">
        <p14:creationId xmlns:p14="http://schemas.microsoft.com/office/powerpoint/2010/main" val="1067943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Before you begin considering how to write your SLO, it’s important to keep in mind that federal and state regulations for ELLs place an emphasis on ensuring all students have access to and participate in the general education curriculum. Let’s take a look at some principles that can guide your SLO development.</a:t>
            </a:r>
          </a:p>
          <a:p>
            <a:endParaRPr lang="en-US"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14</a:t>
            </a:fld>
            <a:endParaRPr lang="en-US"/>
          </a:p>
        </p:txBody>
      </p:sp>
    </p:spTree>
    <p:extLst>
      <p:ext uri="{BB962C8B-B14F-4D97-AF65-F5344CB8AC3E}">
        <p14:creationId xmlns:p14="http://schemas.microsoft.com/office/powerpoint/2010/main" val="2732731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First, SLOs should support the participation of English Learners in programs to attain English proficiency. Second, SLOs should be developed in a way that holds all teachers accountable for the academic growth of English Learners, regardless of a student’s immigration status or English proficiency.</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next several slides will review considerations for writing SLOs within the parameters of these guiding principles.</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 </a:t>
            </a:r>
            <a:r>
              <a:rPr lang="en-US" b="0" baseline="0" dirty="0" smtClean="0"/>
              <a:t>The specific law referred to in this section is underlined at the bottom of the screen.</a:t>
            </a:r>
            <a:endParaRPr lang="en-US" b="1" baseline="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15</a:t>
            </a:fld>
            <a:endParaRPr lang="en-US"/>
          </a:p>
        </p:txBody>
      </p:sp>
    </p:spTree>
    <p:extLst>
      <p:ext uri="{BB962C8B-B14F-4D97-AF65-F5344CB8AC3E}">
        <p14:creationId xmlns:p14="http://schemas.microsoft.com/office/powerpoint/2010/main" val="3442946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first consideration is that </a:t>
            </a:r>
            <a:r>
              <a:rPr lang="en-US" sz="1200" b="0" dirty="0" smtClean="0"/>
              <a:t>SLOs should not be based on the attainment of objectives</a:t>
            </a:r>
            <a:r>
              <a:rPr lang="en-US" sz="1200" b="0" baseline="0" dirty="0" smtClean="0"/>
              <a:t> included in a students LAP, or Language Acquisition Plan</a:t>
            </a:r>
            <a:r>
              <a:rPr lang="en-US" sz="1200" b="0" dirty="0" smtClean="0"/>
              <a:t>. </a:t>
            </a:r>
            <a:r>
              <a:rPr lang="en-US" b="0" baseline="0" dirty="0" smtClean="0"/>
              <a:t>It is important to remember that each document serves a different purpose. </a:t>
            </a:r>
            <a:r>
              <a:rPr lang="en-US" b="0" dirty="0" smtClean="0"/>
              <a:t>LAPs </a:t>
            </a:r>
            <a:r>
              <a:rPr lang="en-US" b="0" u="none" dirty="0" smtClean="0"/>
              <a:t>are</a:t>
            </a:r>
            <a:r>
              <a:rPr lang="en-US" b="0" u="none" baseline="0" dirty="0" smtClean="0"/>
              <a:t> individualized plans </a:t>
            </a:r>
            <a:r>
              <a:rPr lang="en-US" b="0" dirty="0" smtClean="0"/>
              <a:t>designed to improve</a:t>
            </a:r>
            <a:r>
              <a:rPr lang="en-US" b="0" baseline="0" dirty="0" smtClean="0"/>
              <a:t> English proficiency for the student</a:t>
            </a:r>
            <a:r>
              <a:rPr lang="en-US" b="0" dirty="0" smtClean="0"/>
              <a:t>. The focus of</a:t>
            </a:r>
            <a:r>
              <a:rPr lang="en-US" b="0" baseline="0" dirty="0" smtClean="0"/>
              <a:t> the SLO is a </a:t>
            </a:r>
            <a:r>
              <a:rPr lang="en-US" b="0" u="sng" baseline="0" dirty="0" smtClean="0"/>
              <a:t>teacher’s</a:t>
            </a:r>
            <a:r>
              <a:rPr lang="en-US" b="0" u="none" baseline="0" dirty="0" smtClean="0"/>
              <a:t> ability to impact student growth.</a:t>
            </a:r>
            <a:r>
              <a:rPr lang="en-US" b="0" dirty="0" smtClean="0"/>
              <a:t> Including LAP objectives within the SLO may unintentionally move that focus. Take</a:t>
            </a:r>
            <a:r>
              <a:rPr lang="en-US" b="0" baseline="0" dirty="0" smtClean="0"/>
              <a:t> a moment to review s</a:t>
            </a:r>
            <a:r>
              <a:rPr lang="en-US" b="0" dirty="0" smtClean="0"/>
              <a:t>ome</a:t>
            </a:r>
            <a:r>
              <a:rPr lang="en-US" b="0" baseline="0" dirty="0" smtClean="0"/>
              <a:t> other differences between the two documents outlined in this table.</a:t>
            </a:r>
            <a:endParaRPr lang="en-US" b="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2400" b="0" dirty="0" smtClean="0"/>
              <a:t>*short</a:t>
            </a:r>
            <a:r>
              <a:rPr lang="en-US" sz="2400" b="0" baseline="0" dirty="0" smtClean="0"/>
              <a:t> pause*</a:t>
            </a:r>
            <a:endParaRPr lang="en-US" sz="2400" b="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2400" b="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2400" b="0" dirty="0" smtClean="0"/>
              <a:t>While</a:t>
            </a:r>
            <a:r>
              <a:rPr lang="en-US" sz="2400" b="0" baseline="0" dirty="0" smtClean="0"/>
              <a:t> LAPs and SLOs should be kept as different documents</a:t>
            </a:r>
            <a:r>
              <a:rPr lang="en-US" sz="2400" b="0" dirty="0" smtClean="0"/>
              <a:t>, information found within the LAP can be a</a:t>
            </a:r>
            <a:r>
              <a:rPr lang="en-US" sz="2400" b="0" baseline="0" dirty="0" smtClean="0"/>
              <a:t> good source of information and documentation that may be helpful in identifying priority learning content. EL teachers may find it helpful to review areas of need for the students they serve in order to identify a target group for the SLO. Also, EL teachers can leverage work already performed within the context of the instruction outlined in the LAP to gather data for SLOs. This may include reviewing results from specialized assessments to determine priority learning content or utilizing progress monitoring information in documenting student growth.</a:t>
            </a:r>
          </a:p>
        </p:txBody>
      </p:sp>
      <p:sp>
        <p:nvSpPr>
          <p:cNvPr id="4" name="Slide Number Placeholder 3"/>
          <p:cNvSpPr>
            <a:spLocks noGrp="1"/>
          </p:cNvSpPr>
          <p:nvPr>
            <p:ph type="sldNum" sz="quarter" idx="10"/>
          </p:nvPr>
        </p:nvSpPr>
        <p:spPr/>
        <p:txBody>
          <a:bodyPr/>
          <a:lstStyle/>
          <a:p>
            <a:fld id="{8E5104A7-8025-A645-9BAB-5A97EC7AF479}" type="slidenum">
              <a:rPr lang="en-US" smtClean="0"/>
              <a:t>16</a:t>
            </a:fld>
            <a:endParaRPr lang="en-US"/>
          </a:p>
        </p:txBody>
      </p:sp>
    </p:spTree>
    <p:extLst>
      <p:ext uri="{BB962C8B-B14F-4D97-AF65-F5344CB8AC3E}">
        <p14:creationId xmlns:p14="http://schemas.microsoft.com/office/powerpoint/2010/main" val="3442946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second consideration is that </a:t>
            </a:r>
            <a:r>
              <a:rPr lang="en-US" sz="1200" b="0" dirty="0" smtClean="0"/>
              <a:t>SLOs should focus on academic standards.</a:t>
            </a:r>
            <a:r>
              <a:rPr lang="en-US" sz="1200" b="0" baseline="0" dirty="0" smtClean="0"/>
              <a:t> </a:t>
            </a:r>
            <a:r>
              <a:rPr lang="en-US" b="0" dirty="0" smtClean="0"/>
              <a:t>Students with limited English proficiency, when appropriate, should be instructed and assessed using the same college and career readiness standards as their general education peers. </a:t>
            </a:r>
            <a:r>
              <a:rPr lang="en-US" b="0" dirty="0" smtClean="0">
                <a:solidFill>
                  <a:schemeClr val="tx1">
                    <a:lumMod val="95000"/>
                    <a:lumOff val="5000"/>
                  </a:schemeClr>
                </a:solidFill>
              </a:rPr>
              <a:t>When filling out the </a:t>
            </a:r>
            <a:r>
              <a:rPr lang="en-US" b="0" baseline="0" dirty="0" smtClean="0">
                <a:solidFill>
                  <a:schemeClr val="tx1">
                    <a:lumMod val="95000"/>
                    <a:lumOff val="5000"/>
                  </a:schemeClr>
                </a:solidFill>
              </a:rPr>
              <a:t>SLO process guide, appropriate ELD, or English Language Development, standards for the target group can, and should, be included. </a:t>
            </a:r>
            <a:endParaRPr lang="en-US" b="0"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solidFill>
                <a:schemeClr val="tx1">
                  <a:lumMod val="95000"/>
                  <a:lumOff val="5000"/>
                </a:schemeClr>
              </a:solidFill>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tx1">
                    <a:lumMod val="95000"/>
                    <a:lumOff val="5000"/>
                  </a:schemeClr>
                </a:solidFill>
              </a:rPr>
              <a:t>However, SLOs written to encompass EL</a:t>
            </a:r>
            <a:r>
              <a:rPr lang="en-US" b="0" baseline="0" dirty="0" smtClean="0">
                <a:solidFill>
                  <a:schemeClr val="tx1">
                    <a:lumMod val="95000"/>
                    <a:lumOff val="5000"/>
                  </a:schemeClr>
                </a:solidFill>
              </a:rPr>
              <a:t> </a:t>
            </a:r>
            <a:r>
              <a:rPr lang="en-US" b="0" dirty="0" smtClean="0">
                <a:solidFill>
                  <a:schemeClr val="tx1">
                    <a:lumMod val="95000"/>
                    <a:lumOff val="5000"/>
                  </a:schemeClr>
                </a:solidFill>
              </a:rPr>
              <a:t>populations may differ in their </a:t>
            </a:r>
            <a:r>
              <a:rPr lang="en-US" b="0" u="sng" dirty="0" smtClean="0">
                <a:solidFill>
                  <a:schemeClr val="tx1">
                    <a:lumMod val="95000"/>
                    <a:lumOff val="5000"/>
                  </a:schemeClr>
                </a:solidFill>
              </a:rPr>
              <a:t>established learning targets </a:t>
            </a:r>
            <a:r>
              <a:rPr lang="en-US" b="0" u="none" baseline="0" dirty="0" smtClean="0">
                <a:solidFill>
                  <a:schemeClr val="tx1">
                    <a:lumMod val="95000"/>
                    <a:lumOff val="5000"/>
                  </a:schemeClr>
                </a:solidFill>
              </a:rPr>
              <a:t> </a:t>
            </a:r>
            <a:r>
              <a:rPr lang="en-US" b="0" dirty="0" smtClean="0">
                <a:solidFill>
                  <a:schemeClr val="tx1">
                    <a:lumMod val="95000"/>
                    <a:lumOff val="5000"/>
                  </a:schemeClr>
                </a:solidFill>
              </a:rPr>
              <a:t>AND </a:t>
            </a:r>
            <a:r>
              <a:rPr lang="en-US" b="0" u="sng" dirty="0" smtClean="0">
                <a:solidFill>
                  <a:schemeClr val="tx1">
                    <a:lumMod val="95000"/>
                    <a:lumOff val="5000"/>
                  </a:schemeClr>
                </a:solidFill>
              </a:rPr>
              <a:t>the types of services and supports</a:t>
            </a:r>
            <a:r>
              <a:rPr lang="en-US" b="0" dirty="0" smtClean="0">
                <a:solidFill>
                  <a:schemeClr val="tx1">
                    <a:lumMod val="95000"/>
                    <a:lumOff val="5000"/>
                  </a:schemeClr>
                </a:solidFill>
              </a:rPr>
              <a:t> provided to students to access the curriculum used in the regular classroom.</a:t>
            </a:r>
          </a:p>
        </p:txBody>
      </p:sp>
      <p:sp>
        <p:nvSpPr>
          <p:cNvPr id="4" name="Slide Number Placeholder 3"/>
          <p:cNvSpPr>
            <a:spLocks noGrp="1"/>
          </p:cNvSpPr>
          <p:nvPr>
            <p:ph type="sldNum" sz="quarter" idx="10"/>
          </p:nvPr>
        </p:nvSpPr>
        <p:spPr/>
        <p:txBody>
          <a:bodyPr/>
          <a:lstStyle/>
          <a:p>
            <a:fld id="{8E5104A7-8025-A645-9BAB-5A97EC7AF479}" type="slidenum">
              <a:rPr lang="en-US" smtClean="0"/>
              <a:t>17</a:t>
            </a:fld>
            <a:endParaRPr lang="en-US"/>
          </a:p>
        </p:txBody>
      </p:sp>
    </p:spTree>
    <p:extLst>
      <p:ext uri="{BB962C8B-B14F-4D97-AF65-F5344CB8AC3E}">
        <p14:creationId xmlns:p14="http://schemas.microsoft.com/office/powerpoint/2010/main" val="3442946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ELD standards were developed by the WIDA consortium.</a:t>
            </a:r>
            <a:r>
              <a:rPr lang="en-US" baseline="0" dirty="0" smtClean="0"/>
              <a:t> For a copy of the ELD standards book, visit the South Dakota Department of Education link on your screen.</a:t>
            </a:r>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18</a:t>
            </a:fld>
            <a:endParaRPr lang="en-US"/>
          </a:p>
        </p:txBody>
      </p:sp>
    </p:spTree>
    <p:extLst>
      <p:ext uri="{BB962C8B-B14F-4D97-AF65-F5344CB8AC3E}">
        <p14:creationId xmlns:p14="http://schemas.microsoft.com/office/powerpoint/2010/main" val="9694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third consideration: In co-teaching situations, teachers are encouraged to collaborate to create SLOs. If more than one teacher is providing education and support to a student, or group of students, those teachers are responsible for the educational outcome of that student or group. This may be a good opportunity for those teachers to work together to create a shared SLO.</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 </a:t>
            </a:r>
            <a:r>
              <a:rPr lang="en-US" b="0" baseline="0" dirty="0" smtClean="0"/>
              <a:t>For example - Mrs. Smith is a third grade general education teacher. Mr. Jones, an EL teacher, provides push-in support for three ELs during Mrs. Smith’s reading instruction every day. If Mrs. Smith and Mr. Jones are writing SLOs on reading, they may want to create a shared SLO.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 </a:t>
            </a:r>
            <a:r>
              <a:rPr lang="en-US" b="0" baseline="0" dirty="0" smtClean="0"/>
              <a:t>Because both teachers are responsible for the educational outcome of the students in this group, it would be beneficial for them to collaborate in writing an SLO that accounts for the diverse population, baseline data, and growth goals included in the group.</a:t>
            </a:r>
            <a:endParaRPr lang="en-US" b="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19</a:t>
            </a:fld>
            <a:endParaRPr lang="en-US"/>
          </a:p>
        </p:txBody>
      </p:sp>
    </p:spTree>
    <p:extLst>
      <p:ext uri="{BB962C8B-B14F-4D97-AF65-F5344CB8AC3E}">
        <p14:creationId xmlns:p14="http://schemas.microsoft.com/office/powerpoint/2010/main" val="344294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During this online module, we will</a:t>
            </a:r>
            <a:r>
              <a:rPr lang="en-US" baseline="0" dirty="0" smtClean="0"/>
              <a:t> analyze similarities and potential differences for EL teachers found within the South Dakota Teacher Effectiveness System. With the help of this module you will be able to identify how the Teacher Effectiveness System can help support EL teachers in measuring student outcomes, while focusing on continuous improvement in your instructional practices.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will start with a brief </a:t>
            </a:r>
            <a:r>
              <a:rPr lang="en-US" dirty="0" smtClean="0"/>
              <a:t>review</a:t>
            </a:r>
            <a:r>
              <a:rPr lang="en-US" baseline="0" dirty="0" smtClean="0"/>
              <a:t> of the Teacher Effectiveness System for all teachers, touching on differences an EL teacher may find within the South Dakota Framework for Teaching. Next, we will look at guiding principles found within EL-related law that may affect the information included in your SLO. We will conclude the module by examining similarities and differences that may be found in completing the SLO process guide.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recommended that you complete the Teacher Effectiveness Module before completing this module. This will provide you a foundational understanding of the entire Teacher Effectiveness System, and will help you to better understand the contents of this module.</a:t>
            </a:r>
          </a:p>
        </p:txBody>
      </p:sp>
      <p:sp>
        <p:nvSpPr>
          <p:cNvPr id="4" name="Slide Number Placeholder 3"/>
          <p:cNvSpPr>
            <a:spLocks noGrp="1"/>
          </p:cNvSpPr>
          <p:nvPr>
            <p:ph type="sldNum" sz="quarter" idx="10"/>
          </p:nvPr>
        </p:nvSpPr>
        <p:spPr/>
        <p:txBody>
          <a:bodyPr/>
          <a:lstStyle/>
          <a:p>
            <a:fld id="{8E5104A7-8025-A645-9BAB-5A97EC7AF479}" type="slidenum">
              <a:rPr lang="en-US" smtClean="0"/>
              <a:t>2</a:t>
            </a:fld>
            <a:endParaRPr lang="en-US"/>
          </a:p>
        </p:txBody>
      </p:sp>
    </p:spTree>
    <p:extLst>
      <p:ext uri="{BB962C8B-B14F-4D97-AF65-F5344CB8AC3E}">
        <p14:creationId xmlns:p14="http://schemas.microsoft.com/office/powerpoint/2010/main" val="3385794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smtClean="0"/>
              <a:t>The</a:t>
            </a:r>
            <a:r>
              <a:rPr lang="en-US" b="0" baseline="0" dirty="0" smtClean="0"/>
              <a:t> final consideration we will take a look at is that SLOs that include EL students should reflect the diverse program types that students in your district participate in. During the creation of the LAP, each student’s team reviewed options within the range of language instruction programs, and identified the best placement for him/her. Your SLO can include students in any of those language instruction programs. However, when identifying your target group of students for your SLO, it is important to think about the students whose instruction you are responsible for. If your SLO includes students that you don’t provide instruction for, your SLO will not be a true measure of your impact on student growth.</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t>Another important thing to keep in mind is that your SLO does </a:t>
            </a:r>
            <a:r>
              <a:rPr lang="en-US" sz="1200" b="0" u="sng" baseline="0" dirty="0" smtClean="0"/>
              <a:t>not</a:t>
            </a:r>
            <a:r>
              <a:rPr lang="en-US" sz="1200" b="0" u="none" baseline="0" dirty="0" smtClean="0"/>
              <a:t> have to include every student on your caseload. Later in the module, we will look at ways to identify the student or students you will include in your SLO.</a:t>
            </a:r>
            <a:endParaRPr lang="en-US" b="0"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t>For more information on language instruction programs, contact the EL Coordinator at the South Dakota Department of Education.</a:t>
            </a:r>
            <a:endParaRPr lang="en-US" b="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20</a:t>
            </a:fld>
            <a:endParaRPr lang="en-US"/>
          </a:p>
        </p:txBody>
      </p:sp>
    </p:spTree>
    <p:extLst>
      <p:ext uri="{BB962C8B-B14F-4D97-AF65-F5344CB8AC3E}">
        <p14:creationId xmlns:p14="http://schemas.microsoft.com/office/powerpoint/2010/main" val="3442946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piece in this module will take a look at the SLO</a:t>
            </a:r>
            <a:r>
              <a:rPr lang="en-US" baseline="0" dirty="0" smtClean="0"/>
              <a:t> process guide, and review some potential differences you may find.</a:t>
            </a:r>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21</a:t>
            </a:fld>
            <a:endParaRPr lang="en-US"/>
          </a:p>
        </p:txBody>
      </p:sp>
    </p:spTree>
    <p:extLst>
      <p:ext uri="{BB962C8B-B14F-4D97-AF65-F5344CB8AC3E}">
        <p14:creationId xmlns:p14="http://schemas.microsoft.com/office/powerpoint/2010/main" val="479595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SLO Process guide is a document that guides teachers in completing their SLOs. Regardless of what you teach, all teachers will follow the SLO process set by their district. This may include completing the steps in an online program, filling out a digital or paper</a:t>
            </a:r>
            <a:r>
              <a:rPr lang="en-US" baseline="0" dirty="0" smtClean="0"/>
              <a:t> copy of the process guide, or utilizing another district-identified format. During this section, we will look at the similarities and differences that may arise in each component included in the process guide.</a:t>
            </a:r>
          </a:p>
          <a:p>
            <a:endParaRPr lang="en-US" baseline="0" dirty="0" smtClean="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22</a:t>
            </a:fld>
            <a:endParaRPr lang="en-US"/>
          </a:p>
        </p:txBody>
      </p:sp>
    </p:spTree>
    <p:extLst>
      <p:ext uri="{BB962C8B-B14F-4D97-AF65-F5344CB8AC3E}">
        <p14:creationId xmlns:p14="http://schemas.microsoft.com/office/powerpoint/2010/main" val="3159572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aseline="0" dirty="0" smtClean="0">
                <a:latin typeface="Calibri" charset="0"/>
              </a:rPr>
              <a:t>Before you begin filling out the process guide, you’ll want to do the following:</a:t>
            </a:r>
          </a:p>
          <a:p>
            <a:pPr>
              <a:spcBef>
                <a:spcPct val="0"/>
              </a:spcBef>
            </a:pPr>
            <a:endParaRPr lang="en-US" baseline="0" dirty="0" smtClean="0">
              <a:latin typeface="Calibri" charset="0"/>
            </a:endParaRPr>
          </a:p>
          <a:p>
            <a:pPr>
              <a:spcBef>
                <a:spcPct val="0"/>
              </a:spcBef>
            </a:pPr>
            <a:r>
              <a:rPr lang="en-US" baseline="0" dirty="0" smtClean="0">
                <a:latin typeface="Calibri" charset="0"/>
              </a:rPr>
              <a:t>First, look at summative student data to identify an overall area of need. Sources of data may include results from the </a:t>
            </a:r>
            <a:r>
              <a:rPr lang="en-US" baseline="0" dirty="0" smtClean="0">
                <a:latin typeface="Calibri" charset="0"/>
              </a:rPr>
              <a:t>English Language Proficiency assessment, </a:t>
            </a:r>
            <a:r>
              <a:rPr lang="en-US" baseline="0" dirty="0" smtClean="0">
                <a:latin typeface="Calibri" charset="0"/>
              </a:rPr>
              <a:t>State </a:t>
            </a:r>
            <a:r>
              <a:rPr lang="en-US" baseline="0" dirty="0" smtClean="0">
                <a:latin typeface="Calibri" charset="0"/>
              </a:rPr>
              <a:t>ELA, math, and science content assessments, </a:t>
            </a:r>
            <a:r>
              <a:rPr lang="en-US" baseline="0" dirty="0" smtClean="0">
                <a:latin typeface="Calibri" charset="0"/>
              </a:rPr>
              <a:t>and other skill-based assessments completed as part of a student evaluation. This information will help you zero in on a specific content area or set of skills that appear as an area of need for your students. You may notice more than one area of need, but for the purpose of your SLO, you will choose just one. </a:t>
            </a:r>
          </a:p>
          <a:p>
            <a:pPr>
              <a:spcBef>
                <a:spcPct val="0"/>
              </a:spcBef>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Once you have identified your priority content area, take a look at the students on your caseload for whom you provide instruction. This will vary widely by teacher and teaching assignment, but should include students that receive instruction from you. This can include one or more students, but does NOT have to include every student on your caseload.</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Is there a group of students who share similar objectives in their Language Acquisition Plan? Do you have students who are working on similar skills? These groupings work well for a target group for your SLO. Do you provide push-in, or inclusion, support to several students in a general education classroom? This would be a good opportunity for a shared SLO. </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Growth may be</a:t>
            </a:r>
            <a:r>
              <a:rPr lang="en-US" baseline="0" dirty="0" smtClean="0"/>
              <a:t> more difficult to reach with a small group of students, so you</a:t>
            </a:r>
            <a:r>
              <a:rPr lang="en-US" baseline="0" dirty="0" smtClean="0">
                <a:latin typeface="Calibri" charset="0"/>
              </a:rPr>
              <a:t> may also want to consider students who have common needs and objectives, but are instructed in different groups, grade-levels, or are instructed at different times of the day. You can include these students as one target group for your SLO.</a:t>
            </a:r>
          </a:p>
          <a:p>
            <a:pPr>
              <a:spcBef>
                <a:spcPct val="0"/>
              </a:spcBef>
            </a:pPr>
            <a:endParaRPr lang="en-US" baseline="0"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23</a:t>
            </a:fld>
            <a:endParaRPr lang="en-US"/>
          </a:p>
        </p:txBody>
      </p:sp>
    </p:spTree>
    <p:extLst>
      <p:ext uri="{BB962C8B-B14F-4D97-AF65-F5344CB8AC3E}">
        <p14:creationId xmlns:p14="http://schemas.microsoft.com/office/powerpoint/2010/main" val="3830142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6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Once you’ve reviewed summative data to identify an area </a:t>
            </a:r>
            <a:r>
              <a:rPr lang="en-US" baseline="0" dirty="0" smtClean="0">
                <a:latin typeface="Calibri" charset="0"/>
              </a:rPr>
              <a:t>of need, and reviewed student data to select your target group of students, you are ready to begin the first step of the process guide.</a:t>
            </a:r>
          </a:p>
          <a:p>
            <a:pPr>
              <a:spcBef>
                <a:spcPct val="0"/>
              </a:spcBef>
            </a:pPr>
            <a:endParaRPr lang="en-US" baseline="0" dirty="0" smtClean="0">
              <a:latin typeface="Calibri" charset="0"/>
            </a:endParaRPr>
          </a:p>
          <a:p>
            <a:pPr>
              <a:spcBef>
                <a:spcPct val="0"/>
              </a:spcBef>
            </a:pPr>
            <a:r>
              <a:rPr lang="en-US" baseline="0" dirty="0" smtClean="0">
                <a:latin typeface="Calibri" charset="0"/>
              </a:rPr>
              <a:t>In this step, you will identify your priority learning content. Within the area of need you identified, what is the most important learning that needs to occur? List the state standards, along with any identified ELD standards that best pinpoint which skill (or skills) to address. If you have a multi-grade group, you will want to identify standards within the various grade levels. You will also name the data sources you used to identify this priority learning content.</a:t>
            </a:r>
          </a:p>
        </p:txBody>
      </p:sp>
      <p:sp>
        <p:nvSpPr>
          <p:cNvPr id="156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F4A038AE-9C59-9344-BF6B-34939661D44E}"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8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r>
              <a:rPr lang="en-US" dirty="0" smtClean="0">
                <a:latin typeface="Calibri" charset="0"/>
              </a:rPr>
              <a:t>The next step in the Process Guide is</a:t>
            </a:r>
            <a:r>
              <a:rPr lang="en-US" baseline="0" dirty="0" smtClean="0">
                <a:latin typeface="Calibri" charset="0"/>
              </a:rPr>
              <a:t> to identify your student population. In this box, you will list the students in your target group that will be addressed by your SLO.</a:t>
            </a:r>
          </a:p>
          <a:p>
            <a:pPr>
              <a:spcBef>
                <a:spcPct val="0"/>
              </a:spcBef>
            </a:pPr>
            <a:endParaRPr lang="en-US" baseline="0" dirty="0" smtClean="0">
              <a:latin typeface="Calibri" charset="0"/>
            </a:endParaRPr>
          </a:p>
          <a:p>
            <a:pPr>
              <a:spcBef>
                <a:spcPct val="0"/>
              </a:spcBef>
            </a:pPr>
            <a:r>
              <a:rPr lang="en-US" baseline="0" dirty="0" smtClean="0">
                <a:latin typeface="Calibri" charset="0"/>
              </a:rPr>
              <a:t>If you are writing a shared SLO with another teacher, you will list all of the students in that shared group. If you are writing an individual SLO, you will list all of the students in your target group. </a:t>
            </a:r>
          </a:p>
          <a:p>
            <a:pPr>
              <a:spcBef>
                <a:spcPct val="0"/>
              </a:spcBef>
            </a:pPr>
            <a:endParaRPr lang="en-US" baseline="0" dirty="0" smtClean="0">
              <a:latin typeface="Calibri" charset="0"/>
            </a:endParaRPr>
          </a:p>
          <a:p>
            <a:pPr>
              <a:spcBef>
                <a:spcPct val="0"/>
              </a:spcBef>
            </a:pPr>
            <a:r>
              <a:rPr lang="en-US" baseline="0" dirty="0" smtClean="0">
                <a:latin typeface="Calibri" charset="0"/>
              </a:rPr>
              <a:t>This is also the place for you to identify any specific learning characteristics of your students that may impact the SLO goal. Specific learning characteristics include any information that may impact your students’ learning. This information can be for individual students and the whole group. You may want to include information such as socio-economic status, English proficiency level, participation in language instruction programs, educational or cultural background, and participation in Title or Special Education.</a:t>
            </a:r>
            <a:endParaRPr lang="en-US" dirty="0">
              <a:latin typeface="Calibri" charset="0"/>
            </a:endParaRPr>
          </a:p>
        </p:txBody>
      </p:sp>
      <p:sp>
        <p:nvSpPr>
          <p:cNvPr id="158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6B096BB3-EE27-1746-B327-B3818F10860E}"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2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Step 3 of </a:t>
            </a:r>
            <a:r>
              <a:rPr lang="en-US" baseline="0" dirty="0" smtClean="0">
                <a:latin typeface="Calibri" charset="0"/>
              </a:rPr>
              <a:t>the process guide is to document your interval of instruction, or the time frame in which you will measure student growth. For most teachers, this will be a semester or school year. SLOs are intended to encompass the larger academic standards within a course or content area. It is important that the duration of the SLO spans the full length of time students are with their teacher for instruction. If you are unsure of the time frame you should select, contact your district evaluator.</a:t>
            </a:r>
            <a:endParaRPr lang="en-US" dirty="0">
              <a:latin typeface="Calibri" charset="0"/>
            </a:endParaRPr>
          </a:p>
        </p:txBody>
      </p:sp>
      <p:sp>
        <p:nvSpPr>
          <p:cNvPr id="162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8C8F7A5-86B0-9042-813E-82DBE85D6CB4}"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a:t>
            </a:r>
            <a:r>
              <a:rPr lang="en-US" baseline="0" dirty="0" smtClean="0"/>
              <a:t> </a:t>
            </a:r>
            <a:r>
              <a:rPr lang="en-US" dirty="0" smtClean="0"/>
              <a:t>step, you will document </a:t>
            </a:r>
            <a:r>
              <a:rPr lang="en-US" baseline="0" dirty="0" smtClean="0"/>
              <a:t>where the students in your target group are at the beginning of your SLO timeline. In the first box of the process guide, you identified your priority learning content and the related standards. Next, you will identify and administer a pre-assessment that will measure where your students are starting. </a:t>
            </a:r>
          </a:p>
          <a:p>
            <a:endParaRPr lang="en-US" baseline="0" dirty="0" smtClean="0"/>
          </a:p>
          <a:p>
            <a:r>
              <a:rPr lang="en-US" baseline="0" dirty="0" smtClean="0"/>
              <a:t>Your pre-assessment may be similar to that of a general education teacher, depending on the priority learning content you selected. You can also use results from EL-specific assessments, such as ACCESS and W-APT.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writing a shared SLO with a classroom teacher, you will document the results for the entire class in this box.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common, and expected, for your students to receive low scores on this pre-assessment. Low scores demonstrate that the priority content you have chosen is, indeed, an area of need for your target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are collecting and/or analyzing data using a separate document, such as an Excel spreadsheet, you can attach a copy of that to your process guide. Be sure to note that in the box so that your evaluator knows where to find your baseline data.</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27</a:t>
            </a:fld>
            <a:endParaRPr lang="en-US"/>
          </a:p>
        </p:txBody>
      </p:sp>
    </p:spTree>
    <p:extLst>
      <p:ext uri="{BB962C8B-B14F-4D97-AF65-F5344CB8AC3E}">
        <p14:creationId xmlns:p14="http://schemas.microsoft.com/office/powerpoint/2010/main" val="2076714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5305" fontAlgn="base">
              <a:spcBef>
                <a:spcPct val="30000"/>
              </a:spcBef>
              <a:spcAft>
                <a:spcPct val="0"/>
              </a:spcAft>
              <a:defRPr/>
            </a:pPr>
            <a:r>
              <a:rPr lang="en-US" dirty="0" smtClean="0"/>
              <a:t>In this step of the SLO Process</a:t>
            </a:r>
            <a:r>
              <a:rPr lang="en-US" baseline="0" dirty="0" smtClean="0"/>
              <a:t> Guide, document the assessment you will use to measure growth during your SLO time frame. In most cases, teachers choose to use the same (or similar) assessment identified as the pre-assessment tool. Some examples of assessment include the W-APT assessment, portfolios of student work, or performance tasks evaluated with a rubric. Teachers may choose to use a commercial assessment, or create their own.</a:t>
            </a:r>
          </a:p>
          <a:p>
            <a:pPr defTabSz="475305" fontAlgn="base">
              <a:spcBef>
                <a:spcPct val="30000"/>
              </a:spcBef>
              <a:spcAft>
                <a:spcPct val="0"/>
              </a:spcAft>
              <a:defRPr/>
            </a:pPr>
            <a:endParaRPr lang="en-US" baseline="0" dirty="0" smtClean="0"/>
          </a:p>
          <a:p>
            <a:pPr defTabSz="475305" fontAlgn="base">
              <a:spcBef>
                <a:spcPct val="30000"/>
              </a:spcBef>
              <a:spcAft>
                <a:spcPct val="0"/>
              </a:spcAft>
              <a:defRPr/>
            </a:pPr>
            <a:r>
              <a:rPr lang="en-US" baseline="0" dirty="0" smtClean="0"/>
              <a:t>No matter the approach, assessments should be high quality and provide an accurate and reliable measure of student performance.</a:t>
            </a:r>
          </a:p>
          <a:p>
            <a:pPr defTabSz="475305" fontAlgn="base">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28</a:t>
            </a:fld>
            <a:endParaRPr lang="en-US"/>
          </a:p>
        </p:txBody>
      </p:sp>
    </p:spTree>
    <p:extLst>
      <p:ext uri="{BB962C8B-B14F-4D97-AF65-F5344CB8AC3E}">
        <p14:creationId xmlns:p14="http://schemas.microsoft.com/office/powerpoint/2010/main" val="1626345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This step of the SLO Process Guide is where you will identify the growth goal for your students.  Analyzing data from the pre-assessment results will help you set solid goals for the students in your target group. When writing your growth goal, you want to keep the acronym “SMART” in mind, and include the following elements:</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Your goal should be:</a:t>
            </a:r>
          </a:p>
          <a:p>
            <a:r>
              <a:rPr lang="en-US" u="sng" baseline="0" dirty="0" smtClean="0"/>
              <a:t>Specific</a:t>
            </a:r>
            <a:r>
              <a:rPr lang="en-US" baseline="0" dirty="0" smtClean="0"/>
              <a:t>. It should state your content-based learning focus.</a:t>
            </a:r>
          </a:p>
          <a:p>
            <a:r>
              <a:rPr lang="en-US" b="1" u="none" baseline="0" dirty="0" smtClean="0"/>
              <a:t>(CLICK) </a:t>
            </a:r>
            <a:r>
              <a:rPr lang="en-US" u="sng" baseline="0" dirty="0" smtClean="0"/>
              <a:t>Measurable</a:t>
            </a:r>
            <a:r>
              <a:rPr lang="en-US" baseline="0" dirty="0" smtClean="0"/>
              <a:t>. It should include the name of the assessment you are using to evaluate it, along with the measurement method, such as an increase in minutes, points, or percentage.</a:t>
            </a:r>
          </a:p>
          <a:p>
            <a:r>
              <a:rPr lang="en-US" b="1" u="none" baseline="0" dirty="0" smtClean="0"/>
              <a:t>(CLICK) </a:t>
            </a:r>
            <a:r>
              <a:rPr lang="en-US" u="sng" baseline="0" dirty="0" smtClean="0"/>
              <a:t>Appropriate</a:t>
            </a:r>
            <a:r>
              <a:rPr lang="en-US" baseline="0" dirty="0" smtClean="0"/>
              <a:t>. Your goal should be written to account for growth for all the students in your target group. Goals that are written with statements like “80% of my students will…” only account for growth of 80% of your students. </a:t>
            </a:r>
          </a:p>
          <a:p>
            <a:r>
              <a:rPr lang="en-US" b="1" u="none" baseline="0" dirty="0" smtClean="0"/>
              <a:t>(CLICK) </a:t>
            </a:r>
            <a:r>
              <a:rPr lang="en-US" u="sng" baseline="0" dirty="0" smtClean="0"/>
              <a:t>Realistic</a:t>
            </a:r>
            <a:r>
              <a:rPr lang="en-US" baseline="0" dirty="0" smtClean="0"/>
              <a:t> </a:t>
            </a:r>
            <a:r>
              <a:rPr lang="en-US" u="sng" baseline="0" dirty="0" smtClean="0"/>
              <a:t>and Rigorous</a:t>
            </a:r>
            <a:r>
              <a:rPr lang="en-US" baseline="0" dirty="0" smtClean="0"/>
              <a:t>. Based on what you know about your students, and the baseline data from their pre-assessments, the goals you set should be reachable, but stretch the outer limits of what is attainable.</a:t>
            </a:r>
          </a:p>
          <a:p>
            <a:r>
              <a:rPr lang="en-US" b="1" u="none" baseline="0" dirty="0" smtClean="0"/>
              <a:t>(CLICK) </a:t>
            </a:r>
            <a:r>
              <a:rPr lang="en-US" baseline="0" dirty="0" smtClean="0"/>
              <a:t>And </a:t>
            </a:r>
            <a:r>
              <a:rPr lang="en-US" u="sng" baseline="0" dirty="0" smtClean="0"/>
              <a:t>Time-bound</a:t>
            </a:r>
            <a:r>
              <a:rPr lang="en-US" baseline="0" dirty="0" smtClean="0"/>
              <a:t>, or include the time frame you identified in your Interval of Instruction.</a:t>
            </a:r>
          </a:p>
          <a:p>
            <a:endParaRPr lang="en-US" baseline="0" dirty="0" smtClean="0"/>
          </a:p>
          <a:p>
            <a:r>
              <a:rPr lang="en-US" baseline="0" dirty="0" smtClean="0"/>
              <a:t>Now that we’ve taken a look at the components of a well-written goal, let’s review some options and examples of different growth goals.</a:t>
            </a:r>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a:latin typeface="Calibri" charset="0"/>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0BB2805-494E-7247-AF23-5297488DD6A9}"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field of education, we come across many different acronyms. Here are some common acronyms used within</a:t>
            </a:r>
            <a:r>
              <a:rPr lang="en-US" baseline="0" dirty="0" smtClean="0"/>
              <a:t> the field of EL. </a:t>
            </a:r>
          </a:p>
          <a:p>
            <a:r>
              <a:rPr lang="en-US" b="1" dirty="0" smtClean="0"/>
              <a:t>(CLICK) </a:t>
            </a:r>
            <a:r>
              <a:rPr lang="en-US" dirty="0" smtClean="0"/>
              <a:t>EL stands</a:t>
            </a:r>
            <a:r>
              <a:rPr lang="en-US" baseline="0" dirty="0" smtClean="0"/>
              <a:t> for </a:t>
            </a:r>
            <a:r>
              <a:rPr lang="en-US" dirty="0" smtClean="0"/>
              <a:t>English Language Learner.</a:t>
            </a:r>
            <a:r>
              <a:rPr lang="en-US" baseline="0" dirty="0" smtClean="0"/>
              <a:t> This term is often used to describe students whose primary language is something other than English.</a:t>
            </a:r>
            <a:endParaRPr lang="en-US" dirty="0" smtClean="0"/>
          </a:p>
          <a:p>
            <a:r>
              <a:rPr lang="en-US" b="1" dirty="0" smtClean="0"/>
              <a:t>(</a:t>
            </a:r>
            <a:r>
              <a:rPr lang="en-US" b="1" dirty="0" smtClean="0"/>
              <a:t>CLICK) </a:t>
            </a:r>
            <a:r>
              <a:rPr lang="en-US" dirty="0" smtClean="0"/>
              <a:t>LAP stands</a:t>
            </a:r>
            <a:r>
              <a:rPr lang="en-US" baseline="0" dirty="0" smtClean="0"/>
              <a:t> for</a:t>
            </a:r>
            <a:r>
              <a:rPr lang="en-US" dirty="0" smtClean="0"/>
              <a:t> Language Acquisition Plan, the</a:t>
            </a:r>
            <a:r>
              <a:rPr lang="en-US" baseline="0" dirty="0" smtClean="0"/>
              <a:t> individualized plan developed for English Language learners.</a:t>
            </a:r>
          </a:p>
          <a:p>
            <a:r>
              <a:rPr lang="en-US" b="1" dirty="0" smtClean="0"/>
              <a:t>(CLICK) </a:t>
            </a:r>
            <a:r>
              <a:rPr lang="en-US" dirty="0" smtClean="0"/>
              <a:t>ACCESS is</a:t>
            </a:r>
            <a:r>
              <a:rPr lang="en-US" baseline="0" dirty="0" smtClean="0"/>
              <a:t> an a</a:t>
            </a:r>
            <a:r>
              <a:rPr lang="en-US" dirty="0" smtClean="0"/>
              <a:t>nnual assessment taken by ELLs to measure English proficiency. The test is typically administered in February and early March.</a:t>
            </a:r>
          </a:p>
          <a:p>
            <a:r>
              <a:rPr lang="en-US" b="1" dirty="0" smtClean="0"/>
              <a:t>(CLICK) </a:t>
            </a:r>
            <a:r>
              <a:rPr lang="en-US" dirty="0" smtClean="0"/>
              <a:t>WIDA</a:t>
            </a:r>
            <a:r>
              <a:rPr lang="en-US" baseline="0" dirty="0" smtClean="0"/>
              <a:t> Screener </a:t>
            </a:r>
            <a:r>
              <a:rPr lang="en-US" dirty="0" smtClean="0"/>
              <a:t>is</a:t>
            </a:r>
            <a:r>
              <a:rPr lang="en-US" baseline="0" dirty="0" smtClean="0"/>
              <a:t> </a:t>
            </a:r>
            <a:r>
              <a:rPr lang="en-US" baseline="0" dirty="0" smtClean="0"/>
              <a:t>a l</a:t>
            </a:r>
            <a:r>
              <a:rPr lang="en-US" dirty="0" smtClean="0"/>
              <a:t>anguage proficiency screening/placement assessment given to students whose families identified</a:t>
            </a:r>
            <a:r>
              <a:rPr lang="en-US" baseline="0" dirty="0" smtClean="0"/>
              <a:t> the child’s primary language as something other than English on the Home Language Survey. Assessment results help to determine a student’s eligibility for EL services</a:t>
            </a:r>
            <a:r>
              <a:rPr lang="en-US" baseline="0" dirty="0" smtClean="0"/>
              <a:t>. The W-APT is the screener for kindergarten students. </a:t>
            </a:r>
            <a:endParaRPr lang="en-US" dirty="0" smtClean="0"/>
          </a:p>
          <a:p>
            <a:r>
              <a:rPr lang="en-US" b="1" dirty="0" smtClean="0"/>
              <a:t>(CLICK) </a:t>
            </a:r>
            <a:r>
              <a:rPr lang="en-US" b="0" dirty="0" smtClean="0"/>
              <a:t>and</a:t>
            </a:r>
            <a:r>
              <a:rPr lang="en-US" b="1" dirty="0" smtClean="0"/>
              <a:t> </a:t>
            </a:r>
            <a:r>
              <a:rPr lang="en-US" dirty="0" smtClean="0"/>
              <a:t>WIDA is</a:t>
            </a:r>
            <a:r>
              <a:rPr lang="en-US" baseline="0" dirty="0" smtClean="0"/>
              <a:t> a c</a:t>
            </a:r>
            <a:r>
              <a:rPr lang="en-US" dirty="0" smtClean="0"/>
              <a:t>onsortium dedicated to high standards and equitable opportunities for </a:t>
            </a:r>
            <a:r>
              <a:rPr lang="en-US" dirty="0" smtClean="0"/>
              <a:t>ELs</a:t>
            </a:r>
            <a:r>
              <a:rPr lang="en-US" dirty="0" smtClean="0"/>
              <a:t>. South Dakota is a member of the WIDA consortium,</a:t>
            </a:r>
            <a:r>
              <a:rPr lang="en-US" baseline="0" dirty="0" smtClean="0"/>
              <a:t> which provides access to EL tools and resources.</a:t>
            </a:r>
            <a:endParaRPr lang="en-US" dirty="0" smtClean="0"/>
          </a:p>
          <a:p>
            <a:endParaRPr lang="en-US" baseline="0" dirty="0" smtClean="0"/>
          </a:p>
          <a:p>
            <a:r>
              <a:rPr lang="en-US" baseline="0" dirty="0" smtClean="0"/>
              <a:t>Understanding these acronyms will help you in following the content of this module.</a:t>
            </a:r>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3</a:t>
            </a:fld>
            <a:endParaRPr lang="en-US"/>
          </a:p>
        </p:txBody>
      </p:sp>
    </p:spTree>
    <p:extLst>
      <p:ext uri="{BB962C8B-B14F-4D97-AF65-F5344CB8AC3E}">
        <p14:creationId xmlns:p14="http://schemas.microsoft.com/office/powerpoint/2010/main" val="2190063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One option in developing a growth goal is a mastery goal. In a class mastery goal, the focus is on all students in your target group achieving mastery of the identified skill or skills.</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Here is an example of a lower-elementary class mastery growth goal in the area of math: “</a:t>
            </a:r>
            <a:r>
              <a:rPr lang="en-US" sz="1200" b="0" dirty="0" smtClean="0">
                <a:solidFill>
                  <a:schemeClr val="tx1"/>
                </a:solidFill>
              </a:rPr>
              <a:t>By the end of the 2015-2016</a:t>
            </a:r>
            <a:r>
              <a:rPr lang="en-US" sz="1200" b="0" baseline="0" dirty="0" smtClean="0">
                <a:solidFill>
                  <a:schemeClr val="tx1"/>
                </a:solidFill>
              </a:rPr>
              <a:t> school year</a:t>
            </a:r>
            <a:r>
              <a:rPr lang="en-US" sz="1200" b="0" dirty="0" smtClean="0">
                <a:solidFill>
                  <a:schemeClr val="tx1"/>
                </a:solidFill>
              </a:rPr>
              <a:t>, all students will correctly compare 5 sets of objects</a:t>
            </a:r>
            <a:r>
              <a:rPr lang="en-US" sz="1200" b="0" baseline="0" dirty="0" smtClean="0">
                <a:solidFill>
                  <a:schemeClr val="tx1"/>
                </a:solidFill>
              </a:rPr>
              <a:t> using comparative terms, such as shorter and longest.</a:t>
            </a:r>
            <a:r>
              <a:rPr lang="en-US" sz="1200" b="0" dirty="0" smtClean="0">
                <a:solidFill>
                  <a:srgbClr val="FF0000"/>
                </a:solidFill>
              </a:rPr>
              <a:t>”</a:t>
            </a:r>
            <a:endParaRPr lang="en-US" sz="1200" b="0" dirty="0" smtClean="0">
              <a:solidFill>
                <a:schemeClr val="accent3">
                  <a:lumMod val="50000"/>
                </a:schemeClr>
              </a:solidFill>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ndParaRPr>
          </a:p>
          <a:p>
            <a:pPr>
              <a:spcBef>
                <a:spcPct val="0"/>
              </a:spcBef>
            </a:pPr>
            <a:r>
              <a:rPr lang="en-US" dirty="0" smtClean="0">
                <a:latin typeface="Calibri" charset="0"/>
              </a:rPr>
              <a:t>This</a:t>
            </a:r>
            <a:r>
              <a:rPr lang="en-US" baseline="0" dirty="0" smtClean="0">
                <a:latin typeface="Calibri" charset="0"/>
              </a:rPr>
              <a:t> format works well when you want all students in your group to achieve the same level of mastery on your identified skill or concept. On the other hand, if mastery is not the focus for your identified skills or concepts, or if you feel mastery is not an attainable goal for one or more students in your target group, a class mastery goal may not be the best fit. </a:t>
            </a:r>
            <a:endParaRPr lang="en-US" dirty="0">
              <a:latin typeface="Calibri" charset="0"/>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0BB2805-494E-7247-AF23-5297488DD6A9}"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r>
              <a:rPr lang="en-US" dirty="0" smtClean="0">
                <a:latin typeface="Calibri" charset="0"/>
              </a:rPr>
              <a:t>Another</a:t>
            </a:r>
            <a:r>
              <a:rPr lang="en-US" baseline="0" dirty="0" smtClean="0">
                <a:latin typeface="Calibri" charset="0"/>
              </a:rPr>
              <a:t> option for your growth goal is a differentiated growth goal. Within a differentiated goal, a teacher can create different levels, or tiers, of expected growth based on the target group’s pre-assessment scores. </a:t>
            </a:r>
          </a:p>
          <a:p>
            <a:pPr>
              <a:spcBef>
                <a:spcPct val="0"/>
              </a:spcBef>
            </a:pPr>
            <a:endParaRPr lang="en-US" baseline="0" dirty="0" smtClean="0">
              <a:latin typeface="Calibri" charset="0"/>
            </a:endParaRPr>
          </a:p>
          <a:p>
            <a:pPr>
              <a:spcBef>
                <a:spcPct val="0"/>
              </a:spcBef>
            </a:pPr>
            <a:r>
              <a:rPr lang="en-US" baseline="0" dirty="0" smtClean="0">
                <a:latin typeface="Calibri" charset="0"/>
              </a:rPr>
              <a:t>Here we have an example of a differentiated growth goal for the area of reading fluency. You can see the area in orange is the first tier of the goal – students who fluently read 50 or fewer words per minute on the XYZ assessment. The goal for that group is to increase to 75 words per minute. The second tier, or group, is in purple – students who fluently read 51 or more words per minute. The goal for that group is to increase to 100 or more words per minute.</a:t>
            </a:r>
          </a:p>
          <a:p>
            <a:pPr>
              <a:spcBef>
                <a:spcPct val="0"/>
              </a:spcBef>
            </a:pPr>
            <a:endParaRPr lang="en-US" baseline="0" dirty="0" smtClean="0">
              <a:latin typeface="Calibri" charset="0"/>
            </a:endParaRPr>
          </a:p>
          <a:p>
            <a:pPr>
              <a:spcBef>
                <a:spcPct val="0"/>
              </a:spcBef>
            </a:pPr>
            <a:r>
              <a:rPr lang="en-US" baseline="0" dirty="0" smtClean="0">
                <a:latin typeface="Calibri" charset="0"/>
              </a:rPr>
              <a:t>Differentiated goals recognize that students within a group often begin with different levels of understanding of the priority content, and allows teachers to set appropriate goals for individuals and/or subgroups within their target group. There is no set number of tiers or groups you should have within your goal, or number of students per tier. Depending on the size of your target group, you may have one student in a tier. Reviewing your student pre-assessment scores will help you identify the number of tiers. To determine where to set the goal for each tier, take a look at your student information, along with your standards and assessment information. This will help you identify realistic and rigorous goals for each tier.</a:t>
            </a:r>
          </a:p>
          <a:p>
            <a:pPr>
              <a:spcBef>
                <a:spcPct val="0"/>
              </a:spcBef>
            </a:pPr>
            <a:endParaRPr lang="en-US" dirty="0">
              <a:latin typeface="Calibri" charset="0"/>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0BB2805-494E-7247-AF23-5297488DD6A9}"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r>
              <a:rPr lang="en-US" dirty="0" smtClean="0">
                <a:latin typeface="Calibri" charset="0"/>
              </a:rPr>
              <a:t>The third option for writing growth goals is a shared performance goal.</a:t>
            </a:r>
            <a:r>
              <a:rPr lang="en-US" baseline="0" dirty="0" smtClean="0">
                <a:latin typeface="Calibri" charset="0"/>
              </a:rPr>
              <a:t> Within this goal format, teachers writing a shared goal work together to determine an appropriate goal for the entire shared group. This kind of goal is sometimes used in a general education setting, where teachers in a common grade level or content-area create a goal that will be applied in each of their respective classrooms, with all teachers sharing accountability for all students included in the SLO. This goal format also works well in the event that a classroom teacher and EL teacher share instructional responsibility for students in a classroom.  </a:t>
            </a:r>
          </a:p>
          <a:p>
            <a:pPr>
              <a:spcBef>
                <a:spcPct val="0"/>
              </a:spcBef>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Let’s take a look at the example goal, which is written for a middle school English classroom. “</a:t>
            </a:r>
            <a:r>
              <a:rPr lang="en-US" sz="1200" b="0" dirty="0" smtClean="0">
                <a:solidFill>
                  <a:schemeClr val="tx1"/>
                </a:solidFill>
              </a:rPr>
              <a:t>By the end of the school year, all students in 7</a:t>
            </a:r>
            <a:r>
              <a:rPr lang="en-US" sz="1200" b="0" baseline="30000" dirty="0" smtClean="0">
                <a:solidFill>
                  <a:schemeClr val="tx1"/>
                </a:solidFill>
              </a:rPr>
              <a:t>th</a:t>
            </a:r>
            <a:r>
              <a:rPr lang="en-US" sz="1200" b="0" dirty="0" smtClean="0">
                <a:solidFill>
                  <a:schemeClr val="tx1"/>
                </a:solidFill>
              </a:rPr>
              <a:t> grade English will show an improvement in the ability to write a persuasive essay, moving up 1 rubric score</a:t>
            </a:r>
            <a:r>
              <a:rPr lang="en-US" sz="1200" b="0" baseline="0" dirty="0" smtClean="0">
                <a:solidFill>
                  <a:schemeClr val="tx1"/>
                </a:solidFill>
              </a:rPr>
              <a:t> on the teacher-created writing rubric.</a:t>
            </a:r>
            <a:r>
              <a:rPr lang="en-US" sz="1200" b="0" dirty="0" smtClean="0">
                <a:solidFill>
                  <a:schemeClr val="tx1"/>
                </a:solidFill>
              </a:rPr>
              <a:t>”</a:t>
            </a: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It is important to note that a shared performance goal can have elements of a mastery goal or differentiated goal embedded within it. The goal for each student here is to move up one rubric score. This allows for realistic and rigorous growth for each student, regardless of their individual starting points.</a:t>
            </a: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0BB2805-494E-7247-AF23-5297488DD6A9}"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rPr>
              <a:t>Take some time to reflect on the goal you wrote for your most recent SLO.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Calibri" charset="0"/>
            </a:endParaRPr>
          </a:p>
          <a:p>
            <a:r>
              <a:rPr lang="en-US" dirty="0" smtClean="0"/>
              <a:t>What was the growth goal for your most recent SLO?</a:t>
            </a:r>
          </a:p>
          <a:p>
            <a:r>
              <a:rPr lang="en-US" dirty="0" smtClean="0"/>
              <a:t>Did you include all of the SMART components?</a:t>
            </a:r>
          </a:p>
          <a:p>
            <a:r>
              <a:rPr lang="en-US" dirty="0" smtClean="0"/>
              <a:t>Did your goal allow for growth for all students in your target group?</a:t>
            </a:r>
          </a:p>
          <a:p>
            <a:r>
              <a:rPr lang="en-US" dirty="0" smtClean="0"/>
              <a:t>What might you change when writing your next</a:t>
            </a:r>
            <a:r>
              <a:rPr lang="en-US" baseline="0" dirty="0" smtClean="0"/>
              <a:t> SLO growth goal?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Take a moment</a:t>
            </a:r>
            <a:r>
              <a:rPr lang="en-US" baseline="0" dirty="0" smtClean="0"/>
              <a:t> to jot down some notes on what you might change when writing your next SLO growth goal.</a:t>
            </a:r>
            <a:endParaRPr lang="en-US"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33</a:t>
            </a:fld>
            <a:endParaRPr lang="en-US"/>
          </a:p>
        </p:txBody>
      </p:sp>
    </p:spTree>
    <p:extLst>
      <p:ext uri="{BB962C8B-B14F-4D97-AF65-F5344CB8AC3E}">
        <p14:creationId xmlns:p14="http://schemas.microsoft.com/office/powerpoint/2010/main" val="464222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3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r>
              <a:rPr lang="en-US" dirty="0" smtClean="0">
                <a:latin typeface="Calibri" charset="0"/>
              </a:rPr>
              <a:t>After</a:t>
            </a:r>
            <a:r>
              <a:rPr lang="en-US" baseline="0" dirty="0" smtClean="0">
                <a:latin typeface="Calibri" charset="0"/>
              </a:rPr>
              <a:t> you’ve written your growth goal, the next step is to provide rationale on how your SLO benefits student learning. In this box, you will explain how the content, standards, baseline data, assessment, and growth goal support student growth.</a:t>
            </a:r>
          </a:p>
          <a:p>
            <a:pPr>
              <a:spcBef>
                <a:spcPct val="0"/>
              </a:spcBef>
            </a:pPr>
            <a:endParaRPr lang="en-US" baseline="0" dirty="0" smtClean="0">
              <a:latin typeface="Calibri" charset="0"/>
            </a:endParaRPr>
          </a:p>
          <a:p>
            <a:pPr>
              <a:spcBef>
                <a:spcPct val="0"/>
              </a:spcBef>
            </a:pPr>
            <a:r>
              <a:rPr lang="en-US" baseline="0" dirty="0" smtClean="0">
                <a:latin typeface="Calibri" charset="0"/>
              </a:rPr>
              <a:t>You may want to note the importance of the content you chose, how the goal is related to your identified standards (state standards and/or ELD standards), and the data (both from the summative assessment and the pre-assessment) that identify this content area and skillset as a need for your target group of students.</a:t>
            </a:r>
          </a:p>
        </p:txBody>
      </p:sp>
      <p:sp>
        <p:nvSpPr>
          <p:cNvPr id="173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2371" indent="-297066">
              <a:defRPr>
                <a:solidFill>
                  <a:schemeClr val="tx1"/>
                </a:solidFill>
                <a:latin typeface="Calibri" charset="0"/>
                <a:ea typeface="ＭＳ Ｐゴシック" charset="0"/>
              </a:defRPr>
            </a:lvl2pPr>
            <a:lvl3pPr marL="1188263" indent="-237653">
              <a:defRPr>
                <a:solidFill>
                  <a:schemeClr val="tx1"/>
                </a:solidFill>
                <a:latin typeface="Calibri" charset="0"/>
                <a:ea typeface="ＭＳ Ｐゴシック" charset="0"/>
              </a:defRPr>
            </a:lvl3pPr>
            <a:lvl4pPr marL="1663568" indent="-237653">
              <a:defRPr>
                <a:solidFill>
                  <a:schemeClr val="tx1"/>
                </a:solidFill>
                <a:latin typeface="Calibri" charset="0"/>
                <a:ea typeface="ＭＳ Ｐゴシック" charset="0"/>
              </a:defRPr>
            </a:lvl4pPr>
            <a:lvl5pPr marL="2138873" indent="-237653">
              <a:defRPr>
                <a:solidFill>
                  <a:schemeClr val="tx1"/>
                </a:solidFill>
                <a:latin typeface="Calibri" charset="0"/>
                <a:ea typeface="ＭＳ Ｐゴシック" charset="0"/>
              </a:defRPr>
            </a:lvl5pPr>
            <a:lvl6pPr marL="2614178" indent="-237653" fontAlgn="base">
              <a:spcBef>
                <a:spcPct val="0"/>
              </a:spcBef>
              <a:spcAft>
                <a:spcPct val="0"/>
              </a:spcAft>
              <a:defRPr>
                <a:solidFill>
                  <a:schemeClr val="tx1"/>
                </a:solidFill>
                <a:latin typeface="Calibri" charset="0"/>
                <a:ea typeface="ＭＳ Ｐゴシック" charset="0"/>
              </a:defRPr>
            </a:lvl6pPr>
            <a:lvl7pPr marL="3089483" indent="-237653" fontAlgn="base">
              <a:spcBef>
                <a:spcPct val="0"/>
              </a:spcBef>
              <a:spcAft>
                <a:spcPct val="0"/>
              </a:spcAft>
              <a:defRPr>
                <a:solidFill>
                  <a:schemeClr val="tx1"/>
                </a:solidFill>
                <a:latin typeface="Calibri" charset="0"/>
                <a:ea typeface="ＭＳ Ｐゴシック" charset="0"/>
              </a:defRPr>
            </a:lvl7pPr>
            <a:lvl8pPr marL="3564788" indent="-237653" fontAlgn="base">
              <a:spcBef>
                <a:spcPct val="0"/>
              </a:spcBef>
              <a:spcAft>
                <a:spcPct val="0"/>
              </a:spcAft>
              <a:defRPr>
                <a:solidFill>
                  <a:schemeClr val="tx1"/>
                </a:solidFill>
                <a:latin typeface="Calibri" charset="0"/>
                <a:ea typeface="ＭＳ Ｐゴシック" charset="0"/>
              </a:defRPr>
            </a:lvl8pPr>
            <a:lvl9pPr marL="4040094" indent="-237653"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5093411-0DF5-6145-AFFD-ABFCC681749F}"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step before submitting your SLO for evaluator approval is to describe the instructional</a:t>
            </a:r>
            <a:r>
              <a:rPr lang="en-US" baseline="0" dirty="0" smtClean="0"/>
              <a:t> strategies you plan to implement in order to help the students in your target group meet their goal (or goals).</a:t>
            </a:r>
          </a:p>
          <a:p>
            <a:endParaRPr lang="en-US" baseline="0" dirty="0" smtClean="0"/>
          </a:p>
          <a:p>
            <a:r>
              <a:rPr lang="en-US" baseline="0" dirty="0" smtClean="0"/>
              <a:t>Some examples of strategies you may include are adjustments to pacing or wait time, more frequent review, or providing scaffolding or visual aids. Can you think of other strategies you might include?</a:t>
            </a:r>
          </a:p>
          <a:p>
            <a:endParaRPr lang="en-US" baseline="0" dirty="0" smtClean="0"/>
          </a:p>
          <a:p>
            <a:r>
              <a:rPr lang="en-US" baseline="0" dirty="0" smtClean="0"/>
              <a:t>You can also list any services and supports your students receive that are related to the priority learning content. You will also want to include information on student accommodations and/or modifications, as those are applicable to the SLO.</a:t>
            </a:r>
          </a:p>
        </p:txBody>
      </p:sp>
      <p:sp>
        <p:nvSpPr>
          <p:cNvPr id="4" name="Slide Number Placeholder 3"/>
          <p:cNvSpPr>
            <a:spLocks noGrp="1"/>
          </p:cNvSpPr>
          <p:nvPr>
            <p:ph type="sldNum" sz="quarter" idx="10"/>
          </p:nvPr>
        </p:nvSpPr>
        <p:spPr/>
        <p:txBody>
          <a:bodyPr/>
          <a:lstStyle/>
          <a:p>
            <a:pPr>
              <a:defRPr/>
            </a:pPr>
            <a:fld id="{CE51A079-9B64-084C-ABEF-00E7533BEF06}" type="slidenum">
              <a:rPr lang="en-US" smtClean="0"/>
              <a:pPr>
                <a:defRPr/>
              </a:pPr>
              <a:t>35</a:t>
            </a:fld>
            <a:endParaRPr lang="en-US"/>
          </a:p>
        </p:txBody>
      </p:sp>
    </p:spTree>
    <p:extLst>
      <p:ext uri="{BB962C8B-B14F-4D97-AF65-F5344CB8AC3E}">
        <p14:creationId xmlns:p14="http://schemas.microsoft.com/office/powerpoint/2010/main" val="4172783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recap, here are some key points we explored within this module.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indent="0">
              <a:buNone/>
            </a:pPr>
            <a:r>
              <a:rPr lang="en-US" b="1" dirty="0" smtClean="0"/>
              <a:t>(CLICK) </a:t>
            </a:r>
            <a:r>
              <a:rPr lang="en-US" dirty="0" smtClean="0"/>
              <a:t>The Teacher Effectiveness System applies to all teachers.</a:t>
            </a:r>
            <a:endParaRPr lang="en-US" baseline="0" dirty="0" smtClean="0"/>
          </a:p>
          <a:p>
            <a:pPr marL="0" indent="0">
              <a:buNone/>
            </a:pPr>
            <a:r>
              <a:rPr lang="en-US" b="1" dirty="0" smtClean="0"/>
              <a:t>(CLICK) </a:t>
            </a:r>
            <a:r>
              <a:rPr lang="en-US" dirty="0" smtClean="0"/>
              <a:t>Reviewing EL-specific instructional settings and strategies with your evaluator before the Teacher Effectiveness Process begins will create a shared understanding. </a:t>
            </a:r>
            <a:endParaRPr lang="en-US" baseline="0" dirty="0" smtClean="0"/>
          </a:p>
          <a:p>
            <a:pPr marL="0" indent="0">
              <a:buNone/>
            </a:pPr>
            <a:r>
              <a:rPr lang="en-US" b="1" dirty="0" smtClean="0"/>
              <a:t>(CLICK) </a:t>
            </a:r>
            <a:r>
              <a:rPr lang="en-US" dirty="0" smtClean="0"/>
              <a:t>The “Specific Considerations for Teachers of English Language Learners” document can be helpful in identifying how the Teacher Effectiveness components can relate to EL teachers.</a:t>
            </a:r>
            <a:endParaRPr lang="en-US" baseline="0" dirty="0" smtClean="0"/>
          </a:p>
          <a:p>
            <a:pPr marL="0" indent="0">
              <a:buNone/>
            </a:pPr>
            <a:r>
              <a:rPr lang="en-US" b="1" dirty="0" smtClean="0"/>
              <a:t>(CLICK) </a:t>
            </a:r>
            <a:r>
              <a:rPr lang="en-US" dirty="0" smtClean="0"/>
              <a:t>LAPs are not SLOs, but can inform the content included in your SLO.</a:t>
            </a:r>
            <a:endParaRPr lang="en-US" baseline="0" dirty="0" smtClean="0"/>
          </a:p>
          <a:p>
            <a:pPr marL="0" indent="0">
              <a:buNone/>
            </a:pPr>
            <a:r>
              <a:rPr lang="en-US" b="1" dirty="0" smtClean="0"/>
              <a:t>(CLICK) </a:t>
            </a:r>
            <a:r>
              <a:rPr lang="en-US" dirty="0" smtClean="0"/>
              <a:t>Consider a differentiated or shared goal, depending on your target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36</a:t>
            </a:fld>
            <a:endParaRPr lang="en-US"/>
          </a:p>
        </p:txBody>
      </p:sp>
    </p:spTree>
    <p:extLst>
      <p:ext uri="{BB962C8B-B14F-4D97-AF65-F5344CB8AC3E}">
        <p14:creationId xmlns:p14="http://schemas.microsoft.com/office/powerpoint/2010/main" val="3385794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on the topics covered in this module, visit these resources.</a:t>
            </a:r>
          </a:p>
          <a:p>
            <a:endParaRPr lang="en-US" dirty="0" smtClean="0"/>
          </a:p>
          <a:p>
            <a:r>
              <a:rPr lang="en-US" dirty="0" smtClean="0"/>
              <a:t>For more</a:t>
            </a:r>
            <a:r>
              <a:rPr lang="en-US" baseline="0" dirty="0" smtClean="0"/>
              <a:t> information on teacher effectiveness, and links to both the Teacher Effectiveness Handbook and SLO Handbook, visit </a:t>
            </a:r>
            <a:r>
              <a:rPr lang="en-US" baseline="0" dirty="0" err="1" smtClean="0"/>
              <a:t>doe.sd.gov</a:t>
            </a:r>
            <a:r>
              <a:rPr lang="en-US" baseline="0" dirty="0" smtClean="0"/>
              <a:t>, and click “Teacher Effectiveness” under the “Teacher” links.</a:t>
            </a:r>
          </a:p>
          <a:p>
            <a:endParaRPr lang="en-US" baseline="0" dirty="0" smtClean="0"/>
          </a:p>
          <a:p>
            <a:r>
              <a:rPr lang="en-US" b="1" baseline="0" dirty="0" smtClean="0"/>
              <a:t>(CLICK) </a:t>
            </a:r>
            <a:r>
              <a:rPr lang="en-US" baseline="0" dirty="0" smtClean="0"/>
              <a:t>To access the “Specific Considerations for Teachers of English Language Learners” document, visit the website listed here.</a:t>
            </a:r>
          </a:p>
          <a:p>
            <a:endParaRPr lang="en-US" b="1" dirty="0" smtClean="0"/>
          </a:p>
          <a:p>
            <a:r>
              <a:rPr lang="en-US" b="1" dirty="0" smtClean="0"/>
              <a:t>(CLICK)</a:t>
            </a:r>
            <a:r>
              <a:rPr lang="en-US" b="1" baseline="0" dirty="0" smtClean="0"/>
              <a:t> </a:t>
            </a:r>
            <a:r>
              <a:rPr lang="en-US" b="0" baseline="0" dirty="0" smtClean="0"/>
              <a:t>For more information about WIDA and the EL resources included, visit www.wida.us. If you don’t have log-in information, contact your district EL Coordinator or the South Dakota Department of Education.</a:t>
            </a:r>
          </a:p>
          <a:p>
            <a:endParaRPr lang="en-US" b="0" baseline="0" dirty="0" smtClean="0"/>
          </a:p>
          <a:p>
            <a:endParaRPr lang="en-US" b="1"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37</a:t>
            </a:fld>
            <a:endParaRPr lang="en-US"/>
          </a:p>
        </p:txBody>
      </p:sp>
    </p:spTree>
    <p:extLst>
      <p:ext uri="{BB962C8B-B14F-4D97-AF65-F5344CB8AC3E}">
        <p14:creationId xmlns:p14="http://schemas.microsoft.com/office/powerpoint/2010/main" val="1171175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on the topics covered in this module, visit these resources.</a:t>
            </a:r>
          </a:p>
          <a:p>
            <a:endParaRPr lang="en-US" dirty="0" smtClean="0"/>
          </a:p>
          <a:p>
            <a:r>
              <a:rPr lang="en-US" dirty="0" smtClean="0"/>
              <a:t>For more</a:t>
            </a:r>
            <a:r>
              <a:rPr lang="en-US" baseline="0" dirty="0" smtClean="0"/>
              <a:t> information on teacher effectiveness, and links to both the Teacher Effectiveness Handbook and SLO Handbook, visit </a:t>
            </a:r>
            <a:r>
              <a:rPr lang="en-US" baseline="0" dirty="0" err="1" smtClean="0"/>
              <a:t>doe.sd.gov</a:t>
            </a:r>
            <a:r>
              <a:rPr lang="en-US" baseline="0" dirty="0" smtClean="0"/>
              <a:t>, and click “Teacher Effectiveness” under the “Teacher” links.</a:t>
            </a:r>
          </a:p>
          <a:p>
            <a:endParaRPr lang="en-US" baseline="0" dirty="0" smtClean="0"/>
          </a:p>
          <a:p>
            <a:r>
              <a:rPr lang="en-US" b="1" baseline="0" dirty="0" smtClean="0"/>
              <a:t>(CLICK) </a:t>
            </a:r>
            <a:r>
              <a:rPr lang="en-US" baseline="0" dirty="0" smtClean="0"/>
              <a:t>To access the “Specific Considerations for Teachers of English Language Learners” document, visit the website listed here.</a:t>
            </a:r>
          </a:p>
          <a:p>
            <a:endParaRPr lang="en-US" b="1" dirty="0" smtClean="0"/>
          </a:p>
          <a:p>
            <a:r>
              <a:rPr lang="en-US" b="1" dirty="0" smtClean="0"/>
              <a:t>(CLICK)</a:t>
            </a:r>
            <a:r>
              <a:rPr lang="en-US" b="1" baseline="0" dirty="0" smtClean="0"/>
              <a:t> </a:t>
            </a:r>
            <a:r>
              <a:rPr lang="en-US" b="0" baseline="0" dirty="0" smtClean="0"/>
              <a:t>For more information about WIDA and the EL resources included, visit www.wida.us. If you don’t have log-in information, contact your district EL Coordinator or the South Dakota Department of Education.</a:t>
            </a:r>
          </a:p>
          <a:p>
            <a:endParaRPr lang="en-US" b="0" baseline="0" dirty="0" smtClean="0"/>
          </a:p>
          <a:p>
            <a:endParaRPr lang="en-US" b="1"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38</a:t>
            </a:fld>
            <a:endParaRPr lang="en-US"/>
          </a:p>
        </p:txBody>
      </p:sp>
    </p:spTree>
    <p:extLst>
      <p:ext uri="{BB962C8B-B14F-4D97-AF65-F5344CB8AC3E}">
        <p14:creationId xmlns:p14="http://schemas.microsoft.com/office/powerpoint/2010/main" val="117117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with a brief overview of the Teacher</a:t>
            </a:r>
            <a:r>
              <a:rPr lang="en-US" baseline="0" dirty="0" smtClean="0"/>
              <a:t> Effectiveness System</a:t>
            </a:r>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4</a:t>
            </a:fld>
            <a:endParaRPr lang="en-US"/>
          </a:p>
        </p:txBody>
      </p:sp>
    </p:spTree>
    <p:extLst>
      <p:ext uri="{BB962C8B-B14F-4D97-AF65-F5344CB8AC3E}">
        <p14:creationId xmlns:p14="http://schemas.microsoft.com/office/powerpoint/2010/main" val="204339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a:t>
            </a:r>
            <a:r>
              <a:rPr lang="en-US" baseline="0" dirty="0" smtClean="0"/>
              <a:t> </a:t>
            </a:r>
            <a:r>
              <a:rPr lang="en-US" dirty="0" smtClean="0"/>
              <a:t>see the components included in the Teacher Effectiveness System</a:t>
            </a:r>
            <a:r>
              <a:rPr lang="en-US" baseline="0" dirty="0" smtClean="0"/>
              <a:t>. Remember, the Teacher Effectiveness System is made up of two components </a:t>
            </a:r>
            <a:r>
              <a:rPr lang="en-US" b="1" baseline="0" dirty="0" smtClean="0"/>
              <a:t>(CLICK)</a:t>
            </a:r>
            <a:r>
              <a:rPr lang="en-US" baseline="0" dirty="0" smtClean="0"/>
              <a:t>, the SD Framework for Teaching </a:t>
            </a:r>
            <a:r>
              <a:rPr lang="en-US" b="1" baseline="0" dirty="0" smtClean="0"/>
              <a:t>(CLICK)</a:t>
            </a:r>
            <a:r>
              <a:rPr lang="en-US" baseline="0" dirty="0" smtClean="0"/>
              <a:t>, and SLOs for student growth. Data from both components are collected and may be combined in the Summative Rating Matrix </a:t>
            </a:r>
            <a:r>
              <a:rPr lang="en-US" b="1" baseline="0" dirty="0" smtClean="0"/>
              <a:t>(CLICK)</a:t>
            </a:r>
            <a:r>
              <a:rPr lang="en-US" baseline="0" dirty="0" smtClean="0"/>
              <a:t> to determine a teacher’s performance category.</a:t>
            </a:r>
          </a:p>
          <a:p>
            <a:endParaRPr lang="en-US" baseline="0" dirty="0" smtClean="0"/>
          </a:p>
          <a:p>
            <a:r>
              <a:rPr lang="en-US" baseline="0" dirty="0" smtClean="0"/>
              <a:t>No matter what you teach, these components remain in effect. Later on, we will take a look at some specific elements within each piece that may be different for EL teachers.</a:t>
            </a:r>
          </a:p>
          <a:p>
            <a:endParaRPr lang="en-US" baseline="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5</a:t>
            </a:fld>
            <a:endParaRPr lang="en-US"/>
          </a:p>
        </p:txBody>
      </p:sp>
    </p:spTree>
    <p:extLst>
      <p:ext uri="{BB962C8B-B14F-4D97-AF65-F5344CB8AC3E}">
        <p14:creationId xmlns:p14="http://schemas.microsoft.com/office/powerpoint/2010/main" val="425522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Let’s take a closer look at the South Dakota Framework for Teaching.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South Dakota Framework for Teaching is comprised of four domains.</a:t>
            </a:r>
            <a:r>
              <a:rPr lang="en-US" baseline="0" dirty="0" smtClean="0"/>
              <a:t> Each domain includes components related to effective teaching practices. </a:t>
            </a:r>
            <a:r>
              <a:rPr lang="en-US" dirty="0" smtClean="0"/>
              <a:t>Within the South Dakota Framework for Teaching, districts decide which components</a:t>
            </a:r>
            <a:r>
              <a:rPr lang="en-US" baseline="0" dirty="0" smtClean="0"/>
              <a:t> to focus on. At a minimum, districts must choose 4 components, with one from each domain. One difference you may notice in the evaluation process is in the assignment of your evaluator. Districts may choose to have EL teachers evaluated by one or more principals, depending on the grade levels included in the teacher’s caseload. For more information on who your evaluator may be, contact your school principal or superintendent.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Regardless of your teaching assignment, all teachers in a district will follow the same evaluation process identified by your district leadership and receive a Professional Practice </a:t>
            </a:r>
            <a:r>
              <a:rPr lang="en-US" b="0" baseline="0" dirty="0" smtClean="0"/>
              <a:t>rating</a:t>
            </a:r>
            <a:r>
              <a:rPr lang="en-US" b="1" baseline="0" dirty="0" smtClean="0"/>
              <a:t> </a:t>
            </a:r>
            <a:r>
              <a:rPr lang="en-US" baseline="0" dirty="0" smtClean="0"/>
              <a:t>from the same Summative Scoring Matrix </a:t>
            </a:r>
            <a:r>
              <a:rPr lang="en-US" b="1" baseline="0" dirty="0" smtClean="0"/>
              <a:t>(CLICK) </a:t>
            </a:r>
            <a:r>
              <a:rPr lang="en-US" b="0" baseline="0" dirty="0" smtClean="0"/>
              <a:t>seen here.</a:t>
            </a:r>
            <a:endParaRPr lang="en-US" baseline="0"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6</a:t>
            </a:fld>
            <a:endParaRPr lang="en-US"/>
          </a:p>
        </p:txBody>
      </p:sp>
    </p:spTree>
    <p:extLst>
      <p:ext uri="{BB962C8B-B14F-4D97-AF65-F5344CB8AC3E}">
        <p14:creationId xmlns:p14="http://schemas.microsoft.com/office/powerpoint/2010/main" val="298409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Because an EL classroom</a:t>
            </a:r>
            <a:r>
              <a:rPr lang="en-US" baseline="0" dirty="0" smtClean="0"/>
              <a:t> </a:t>
            </a:r>
            <a:r>
              <a:rPr lang="en-US" dirty="0" smtClean="0"/>
              <a:t>can look very different from a general education</a:t>
            </a:r>
            <a:r>
              <a:rPr lang="en-US" baseline="0" dirty="0" smtClean="0"/>
              <a:t> classroom, it can be challenging to understand how the components from each domain in the SD Framework for Teaching can be applied in such a unique setting. Teachers and their evaluators are encouraged to meet prior to the first evaluation to create a shared understanding of the instructional setting and strategies used by the teacher.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teacher and evaluator may want to discuss:</a:t>
            </a:r>
          </a:p>
          <a:p>
            <a:pPr marL="171450" indent="-171450">
              <a:buFontTx/>
              <a:buChar char="-"/>
            </a:pPr>
            <a:r>
              <a:rPr lang="en-US" dirty="0" smtClean="0"/>
              <a:t>Specialized practices, modifications, and adaptations the teacher uses</a:t>
            </a:r>
            <a:r>
              <a:rPr lang="en-US" baseline="0" dirty="0" smtClean="0"/>
              <a:t> to instruct ELs;</a:t>
            </a:r>
          </a:p>
          <a:p>
            <a:pPr marL="171450" indent="-171450">
              <a:buFontTx/>
              <a:buChar char="-"/>
            </a:pPr>
            <a:r>
              <a:rPr lang="en-US" dirty="0" smtClean="0"/>
              <a:t>Present academic and language proficiency levels of the ELs in the class;</a:t>
            </a:r>
          </a:p>
          <a:p>
            <a:pPr marL="171450" indent="-171450">
              <a:buFontTx/>
              <a:buChar char="-"/>
            </a:pPr>
            <a:r>
              <a:rPr lang="en-US" dirty="0" smtClean="0"/>
              <a:t>The roles of the general classroom teacher and the EL teacher in co-teaching or push-in support situations;</a:t>
            </a:r>
          </a:p>
          <a:p>
            <a:pPr marL="171450" indent="-171450">
              <a:buFontTx/>
              <a:buChar char="-"/>
            </a:pPr>
            <a:r>
              <a:rPr lang="en-US" dirty="0" smtClean="0"/>
              <a:t>And any other potential differences that may arise when reviewing the district-identified</a:t>
            </a:r>
            <a:r>
              <a:rPr lang="en-US" baseline="0" dirty="0" smtClean="0"/>
              <a:t> components from the 4 domains.</a:t>
            </a:r>
          </a:p>
          <a:p>
            <a:pPr marL="0" indent="0">
              <a:buFontTx/>
              <a:buNone/>
            </a:pPr>
            <a:endParaRPr lang="en-US" baseline="0" dirty="0" smtClean="0"/>
          </a:p>
          <a:p>
            <a:pPr marL="0" indent="0">
              <a:buFontTx/>
              <a:buNone/>
            </a:pPr>
            <a:r>
              <a:rPr lang="en-US" baseline="0" dirty="0" smtClean="0"/>
              <a:t>Having a common understanding of the instructional strategies and learning environment prior to the teacher effectiveness process can help to alleviate some misunderstandings or misconceptions.</a:t>
            </a:r>
            <a:endParaRPr lang="en-US"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7</a:t>
            </a:fld>
            <a:endParaRPr lang="en-US"/>
          </a:p>
        </p:txBody>
      </p:sp>
    </p:spTree>
    <p:extLst>
      <p:ext uri="{BB962C8B-B14F-4D97-AF65-F5344CB8AC3E}">
        <p14:creationId xmlns:p14="http://schemas.microsoft.com/office/powerpoint/2010/main" val="308420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helpful resource is the document “Specific Considerations for Teachers of English Language Learners” created by the New York Department of Education. This document contains guiding questions to help EL teachers and their evaluators to understand how the components from each domain in the SD Framework for Teaching can be applied in such a unique setting. The link to this document can be found at the end of this module.</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8E5104A7-8025-A645-9BAB-5A97EC7AF479}" type="slidenum">
              <a:rPr lang="en-US" smtClean="0"/>
              <a:t>8</a:t>
            </a:fld>
            <a:endParaRPr lang="en-US"/>
          </a:p>
        </p:txBody>
      </p:sp>
    </p:spTree>
    <p:extLst>
      <p:ext uri="{BB962C8B-B14F-4D97-AF65-F5344CB8AC3E}">
        <p14:creationId xmlns:p14="http://schemas.microsoft.com/office/powerpoint/2010/main" val="3157410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a:t>
            </a:r>
            <a:r>
              <a:rPr lang="en-US" baseline="0" dirty="0" smtClean="0"/>
              <a:t> the school year, teachers can collect artifacts that demonstrate performance relative to district-identified components from each domain. Artifacts can include any documents, photographs, reports, or other information related to a teacher’s instruction, preparation, or professional growth.</a:t>
            </a:r>
          </a:p>
          <a:p>
            <a:endParaRPr lang="en-US" baseline="0" dirty="0" smtClean="0"/>
          </a:p>
          <a:p>
            <a:r>
              <a:rPr lang="en-US" dirty="0" smtClean="0"/>
              <a:t>On page 19 of </a:t>
            </a:r>
            <a:r>
              <a:rPr lang="en-US" baseline="0" dirty="0" smtClean="0"/>
              <a:t>the Teacher Effectiveness Handbook, you will find some broad examples of artifacts that can be collected for each of the 4 Domains of Professional Practice. If you are looking for general ideas on what artifacts to collect, this is a good starting point. You can find the Teacher Effectiveness handbook on the South Dakota DOE website.</a:t>
            </a:r>
            <a:endParaRPr lang="en-US" dirty="0" smtClean="0"/>
          </a:p>
        </p:txBody>
      </p:sp>
      <p:sp>
        <p:nvSpPr>
          <p:cNvPr id="4" name="Slide Number Placeholder 3"/>
          <p:cNvSpPr>
            <a:spLocks noGrp="1"/>
          </p:cNvSpPr>
          <p:nvPr>
            <p:ph type="sldNum" sz="quarter" idx="10"/>
          </p:nvPr>
        </p:nvSpPr>
        <p:spPr/>
        <p:txBody>
          <a:bodyPr/>
          <a:lstStyle/>
          <a:p>
            <a:fld id="{8E5104A7-8025-A645-9BAB-5A97EC7AF479}" type="slidenum">
              <a:rPr lang="en-US" smtClean="0"/>
              <a:t>9</a:t>
            </a:fld>
            <a:endParaRPr lang="en-US"/>
          </a:p>
        </p:txBody>
      </p:sp>
    </p:spTree>
    <p:extLst>
      <p:ext uri="{BB962C8B-B14F-4D97-AF65-F5344CB8AC3E}">
        <p14:creationId xmlns:p14="http://schemas.microsoft.com/office/powerpoint/2010/main" val="34875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7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28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0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0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1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1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3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3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4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4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6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6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7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7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39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39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0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0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2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2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3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3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5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5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7"/>
          <p:cNvSpPr>
            <a:spLocks noGrp="1"/>
          </p:cNvSpPr>
          <p:nvPr>
            <p:ph type="sldNum" sz="quarter" idx="10"/>
          </p:nvPr>
        </p:nvSpPr>
        <p:spPr/>
        <p:txBody>
          <a:bodyPr/>
          <a:lstStyle>
            <a:lvl1pPr>
              <a:defRPr/>
            </a:lvl1pPr>
          </a:lstStyle>
          <a:p>
            <a:pPr>
              <a:defRPr/>
            </a:pPr>
            <a:fld id="{D54B4AD4-D46F-CB48-A4DD-34E9EFC11B4D}" type="slidenum">
              <a:rPr lang="en-US"/>
              <a:pPr>
                <a:defRPr/>
              </a:pPr>
              <a:t>‹#›</a:t>
            </a:fld>
            <a:endParaRPr lang="en-US"/>
          </a:p>
        </p:txBody>
      </p:sp>
    </p:spTree>
    <p:extLst>
      <p:ext uri="{BB962C8B-B14F-4D97-AF65-F5344CB8AC3E}">
        <p14:creationId xmlns:p14="http://schemas.microsoft.com/office/powerpoint/2010/main" val="3656136125"/>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6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6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7"/>
          <p:cNvSpPr>
            <a:spLocks noGrp="1"/>
          </p:cNvSpPr>
          <p:nvPr>
            <p:ph type="sldNum" sz="quarter" idx="10"/>
          </p:nvPr>
        </p:nvSpPr>
        <p:spPr/>
        <p:txBody>
          <a:bodyPr/>
          <a:lstStyle>
            <a:lvl1pPr>
              <a:defRPr/>
            </a:lvl1pPr>
          </a:lstStyle>
          <a:p>
            <a:pPr>
              <a:defRPr/>
            </a:pPr>
            <a:fld id="{4B6E9009-112C-9841-8DD2-58BC31ED4371}" type="slidenum">
              <a:rPr lang="en-US"/>
              <a:pPr>
                <a:defRPr/>
              </a:pPr>
              <a:t>‹#›</a:t>
            </a:fld>
            <a:endParaRPr lang="en-US"/>
          </a:p>
        </p:txBody>
      </p:sp>
    </p:spTree>
    <p:extLst>
      <p:ext uri="{BB962C8B-B14F-4D97-AF65-F5344CB8AC3E}">
        <p14:creationId xmlns:p14="http://schemas.microsoft.com/office/powerpoint/2010/main" val="1143324546"/>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8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8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49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49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51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51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52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52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54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54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55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55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FC137-91BD-AF42-BE94-AF4296B38A06}"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1ECAB-1287-F14A-8D26-27ADFA949D6D}" type="slidenum">
              <a:rPr lang="en-US" smtClean="0"/>
              <a:pPr>
                <a:defRPr/>
              </a:pPr>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5E874-52D7-C246-BE39-DF46934F13EB}"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144E3-3915-CF41-8AC5-F26DFE2E0371}" type="slidenum">
              <a:rPr lang="en-US" smtClean="0"/>
              <a:pPr>
                <a:defRPr/>
              </a:pPr>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C411C-68BD-CC49-84DD-424D7EBA7A91}"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AA0C2-0AAA-ED4C-ADE2-F707BD5A3159}" type="slidenum">
              <a:rPr lang="en-US" smtClean="0"/>
              <a:pPr>
                <a:defRPr/>
              </a:pPr>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147501690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324AC-EDCC-2D44-B192-AD047EB4C94D}"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B00B1-71ED-1B4E-865F-27439BD40E38}" type="slidenum">
              <a:rPr lang="en-US" smtClean="0"/>
              <a:pPr>
                <a:defRPr/>
              </a:pPr>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86E48B-1065-7644-ABA2-E16571B684A9}"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3218674552"/>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EB86E48B-1065-7644-ABA2-E16571B684A9}" type="datetime1">
              <a:rPr lang="en-US" smtClean="0"/>
              <a:t>12/28/2017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920851506"/>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defRPr/>
            </a:pPr>
            <a:fld id="{4CC0C02D-D204-F74A-9341-60F58D132983}" type="slidenum">
              <a:rPr lang="en-US" smtClean="0"/>
              <a:pPr>
                <a:defRPr/>
              </a:pPr>
              <a:t>‹#›</a:t>
            </a:fld>
            <a:endParaRPr lang="en-US"/>
          </a:p>
        </p:txBody>
      </p:sp>
    </p:spTree>
    <p:extLst>
      <p:ext uri="{BB962C8B-B14F-4D97-AF65-F5344CB8AC3E}">
        <p14:creationId xmlns:p14="http://schemas.microsoft.com/office/powerpoint/2010/main" val="570617715"/>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F80511-3700-D144-9EE1-0127F822A6F9}"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9419B-A964-EF4F-8646-564EC32FDE0B}" type="slidenum">
              <a:rPr lang="en-US" smtClean="0"/>
              <a:pPr>
                <a:defRPr/>
              </a:pPr>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565E-DF44-C74A-9CA5-7C1C410419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8430-A42D-1848-B5AD-DB1A197D64F2}" type="slidenum">
              <a:rPr lang="en-US" smtClean="0"/>
              <a:pPr>
                <a:defRPr/>
              </a:pPr>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47D35D-DB1F-FC49-A827-5D37BC5C2A40}" type="datetime1">
              <a:rPr lang="en-US" smtClean="0"/>
              <a:t>12/28/2017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97A7F-CA3A-0244-B854-7FCDDF4D318F}" type="slidenum">
              <a:rPr lang="en-US" smtClean="0"/>
              <a:pPr>
                <a:defRPr/>
              </a:pPr>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A61C8A-18DA-814A-B21A-30E2B884A6E0}" type="datetime1">
              <a:rPr lang="en-US" smtClean="0"/>
              <a:t>12/28/2017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B68E2-899E-5D4C-BBFC-5D55EBC01426}" type="slidenum">
              <a:rPr lang="en-US" smtClean="0"/>
              <a:pPr>
                <a:defRPr/>
              </a:pPr>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371429-0EC8-264E-B0C2-278C45AFB984}" type="datetime1">
              <a:rPr lang="en-US" smtClean="0"/>
              <a:t>12/28/2017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9E00A4-9FF9-F646-AF9F-60BDE94E29E0}" type="slidenum">
              <a:rPr lang="en-US" smtClean="0"/>
              <a:pPr>
                <a:defRPr/>
              </a:pPr>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87476-CCA4-EA4F-B73D-38CC58365621}" type="datetime1">
              <a:rPr lang="en-US" smtClean="0"/>
              <a:t>12/28/2017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2E562-498D-524F-80A1-C1D6B4CD310F}" type="slidenum">
              <a:rPr lang="en-US" smtClean="0"/>
              <a:pPr>
                <a:defRPr/>
              </a:pPr>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BC0AF-DD9A-E94A-8424-29654D98CEA8}" type="datetime1">
              <a:rPr lang="en-US" smtClean="0"/>
              <a:t>12/28/2017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DDEF8E-7659-3B4F-8230-8416D23AD9C5}" type="slidenum">
              <a:rPr lang="en-US" smtClean="0"/>
              <a:pPr>
                <a:defRPr/>
              </a:pPr>
              <a:t>‹#›</a:t>
            </a:fld>
            <a:endParaRPr lang="en-US"/>
          </a:p>
        </p:txBody>
      </p:sp>
    </p:spTree>
    <p:extLst>
      <p:ext uri="{BB962C8B-B14F-4D97-AF65-F5344CB8AC3E}">
        <p14:creationId xmlns:p14="http://schemas.microsoft.com/office/powerpoint/2010/main" val="9625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image" Target="../media/image1.jpg"/><Relationship Id="rId2" Type="http://schemas.openxmlformats.org/officeDocument/2006/relationships/slideLayout" Target="../slideLayouts/slideLayout139.xml"/><Relationship Id="rId16" Type="http://schemas.openxmlformats.org/officeDocument/2006/relationships/theme" Target="../theme/theme10.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image" Target="../media/image1.jpg"/><Relationship Id="rId2" Type="http://schemas.openxmlformats.org/officeDocument/2006/relationships/slideLayout" Target="../slideLayouts/slideLayout154.xml"/><Relationship Id="rId16" Type="http://schemas.openxmlformats.org/officeDocument/2006/relationships/theme" Target="../theme/theme11.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image" Target="../media/image1.jpg"/><Relationship Id="rId2" Type="http://schemas.openxmlformats.org/officeDocument/2006/relationships/slideLayout" Target="../slideLayouts/slideLayout169.xml"/><Relationship Id="rId16" Type="http://schemas.openxmlformats.org/officeDocument/2006/relationships/theme" Target="../theme/theme12.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image" Target="../media/image1.jpg"/><Relationship Id="rId2" Type="http://schemas.openxmlformats.org/officeDocument/2006/relationships/slideLayout" Target="../slideLayouts/slideLayout184.xml"/><Relationship Id="rId16" Type="http://schemas.openxmlformats.org/officeDocument/2006/relationships/theme" Target="../theme/theme13.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image" Target="../media/image1.jpg"/><Relationship Id="rId2" Type="http://schemas.openxmlformats.org/officeDocument/2006/relationships/slideLayout" Target="../slideLayouts/slideLayout199.xml"/><Relationship Id="rId16" Type="http://schemas.openxmlformats.org/officeDocument/2006/relationships/theme" Target="../theme/theme14.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image" Target="../media/image1.jpg"/><Relationship Id="rId2" Type="http://schemas.openxmlformats.org/officeDocument/2006/relationships/slideLayout" Target="../slideLayouts/slideLayout214.xml"/><Relationship Id="rId16" Type="http://schemas.openxmlformats.org/officeDocument/2006/relationships/theme" Target="../theme/theme15.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17" Type="http://schemas.openxmlformats.org/officeDocument/2006/relationships/image" Target="../media/image1.jpg"/><Relationship Id="rId2" Type="http://schemas.openxmlformats.org/officeDocument/2006/relationships/slideLayout" Target="../slideLayouts/slideLayout229.xml"/><Relationship Id="rId16" Type="http://schemas.openxmlformats.org/officeDocument/2006/relationships/theme" Target="../theme/theme16.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slideLayout" Target="../slideLayouts/slideLayout24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17" Type="http://schemas.openxmlformats.org/officeDocument/2006/relationships/image" Target="../media/image1.jpg"/><Relationship Id="rId2" Type="http://schemas.openxmlformats.org/officeDocument/2006/relationships/slideLayout" Target="../slideLayouts/slideLayout244.xml"/><Relationship Id="rId16" Type="http://schemas.openxmlformats.org/officeDocument/2006/relationships/theme" Target="../theme/theme17.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slideLayout" Target="../slideLayouts/slideLayout25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slideLayout" Target="../slideLayouts/slideLayout25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slideLayout" Target="../slideLayouts/slideLayout270.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17" Type="http://schemas.openxmlformats.org/officeDocument/2006/relationships/image" Target="../media/image1.jpg"/><Relationship Id="rId2" Type="http://schemas.openxmlformats.org/officeDocument/2006/relationships/slideLayout" Target="../slideLayouts/slideLayout259.xml"/><Relationship Id="rId16" Type="http://schemas.openxmlformats.org/officeDocument/2006/relationships/theme" Target="../theme/theme18.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5" Type="http://schemas.openxmlformats.org/officeDocument/2006/relationships/slideLayout" Target="../slideLayouts/slideLayout27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slideLayout" Target="../slideLayouts/slideLayout27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slideLayout" Target="../slideLayouts/slideLayout285.xml"/><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slideLayout" Target="../slideLayouts/slideLayout284.xml"/><Relationship Id="rId17" Type="http://schemas.openxmlformats.org/officeDocument/2006/relationships/image" Target="../media/image1.jpg"/><Relationship Id="rId2" Type="http://schemas.openxmlformats.org/officeDocument/2006/relationships/slideLayout" Target="../slideLayouts/slideLayout274.xml"/><Relationship Id="rId16" Type="http://schemas.openxmlformats.org/officeDocument/2006/relationships/theme" Target="../theme/theme19.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5" Type="http://schemas.openxmlformats.org/officeDocument/2006/relationships/slideLayout" Target="../slideLayouts/slideLayout28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slideLayout" Target="../slideLayouts/slideLayout2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17" Type="http://schemas.openxmlformats.org/officeDocument/2006/relationships/image" Target="../media/image1.jpg"/><Relationship Id="rId2" Type="http://schemas.openxmlformats.org/officeDocument/2006/relationships/slideLayout" Target="../slideLayouts/slideLayout289.xml"/><Relationship Id="rId16" Type="http://schemas.openxmlformats.org/officeDocument/2006/relationships/theme" Target="../theme/theme20.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slideLayout" Target="../slideLayouts/slideLayout30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17" Type="http://schemas.openxmlformats.org/officeDocument/2006/relationships/image" Target="../media/image1.jpg"/><Relationship Id="rId2" Type="http://schemas.openxmlformats.org/officeDocument/2006/relationships/slideLayout" Target="../slideLayouts/slideLayout304.xml"/><Relationship Id="rId16" Type="http://schemas.openxmlformats.org/officeDocument/2006/relationships/theme" Target="../theme/theme21.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5" Type="http://schemas.openxmlformats.org/officeDocument/2006/relationships/slideLayout" Target="../slideLayouts/slideLayout317.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slideLayout" Target="../slideLayouts/slideLayout330.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17" Type="http://schemas.openxmlformats.org/officeDocument/2006/relationships/image" Target="../media/image1.jpg"/><Relationship Id="rId2" Type="http://schemas.openxmlformats.org/officeDocument/2006/relationships/slideLayout" Target="../slideLayouts/slideLayout319.xml"/><Relationship Id="rId16" Type="http://schemas.openxmlformats.org/officeDocument/2006/relationships/theme" Target="../theme/theme22.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5" Type="http://schemas.openxmlformats.org/officeDocument/2006/relationships/slideLayout" Target="../slideLayouts/slideLayout332.xml"/><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slideLayout" Target="../slideLayouts/slideLayout33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slideLayout" Target="../slideLayouts/slideLayout345.xml"/><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slideLayout" Target="../slideLayouts/slideLayout344.xml"/><Relationship Id="rId17" Type="http://schemas.openxmlformats.org/officeDocument/2006/relationships/image" Target="../media/image1.jpg"/><Relationship Id="rId2" Type="http://schemas.openxmlformats.org/officeDocument/2006/relationships/slideLayout" Target="../slideLayouts/slideLayout334.xml"/><Relationship Id="rId16" Type="http://schemas.openxmlformats.org/officeDocument/2006/relationships/theme" Target="../theme/theme23.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5" Type="http://schemas.openxmlformats.org/officeDocument/2006/relationships/slideLayout" Target="../slideLayouts/slideLayout34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 Id="rId14" Type="http://schemas.openxmlformats.org/officeDocument/2006/relationships/slideLayout" Target="../slideLayouts/slideLayout34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slideLayout" Target="../slideLayouts/slideLayout360.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17" Type="http://schemas.openxmlformats.org/officeDocument/2006/relationships/image" Target="../media/image1.jpg"/><Relationship Id="rId2" Type="http://schemas.openxmlformats.org/officeDocument/2006/relationships/slideLayout" Target="../slideLayouts/slideLayout349.xml"/><Relationship Id="rId16" Type="http://schemas.openxmlformats.org/officeDocument/2006/relationships/theme" Target="../theme/theme24.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5" Type="http://schemas.openxmlformats.org/officeDocument/2006/relationships/slideLayout" Target="../slideLayouts/slideLayout36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 Id="rId14" Type="http://schemas.openxmlformats.org/officeDocument/2006/relationships/slideLayout" Target="../slideLayouts/slideLayout36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70.xml"/><Relationship Id="rId13" Type="http://schemas.openxmlformats.org/officeDocument/2006/relationships/slideLayout" Target="../slideLayouts/slideLayout375.xml"/><Relationship Id="rId3" Type="http://schemas.openxmlformats.org/officeDocument/2006/relationships/slideLayout" Target="../slideLayouts/slideLayout365.xml"/><Relationship Id="rId7" Type="http://schemas.openxmlformats.org/officeDocument/2006/relationships/slideLayout" Target="../slideLayouts/slideLayout369.xml"/><Relationship Id="rId12" Type="http://schemas.openxmlformats.org/officeDocument/2006/relationships/slideLayout" Target="../slideLayouts/slideLayout374.xml"/><Relationship Id="rId17" Type="http://schemas.openxmlformats.org/officeDocument/2006/relationships/image" Target="../media/image1.jpg"/><Relationship Id="rId2" Type="http://schemas.openxmlformats.org/officeDocument/2006/relationships/slideLayout" Target="../slideLayouts/slideLayout364.xml"/><Relationship Id="rId16" Type="http://schemas.openxmlformats.org/officeDocument/2006/relationships/theme" Target="../theme/theme25.xml"/><Relationship Id="rId1" Type="http://schemas.openxmlformats.org/officeDocument/2006/relationships/slideLayout" Target="../slideLayouts/slideLayout363.xml"/><Relationship Id="rId6" Type="http://schemas.openxmlformats.org/officeDocument/2006/relationships/slideLayout" Target="../slideLayouts/slideLayout368.xml"/><Relationship Id="rId11" Type="http://schemas.openxmlformats.org/officeDocument/2006/relationships/slideLayout" Target="../slideLayouts/slideLayout373.xml"/><Relationship Id="rId5" Type="http://schemas.openxmlformats.org/officeDocument/2006/relationships/slideLayout" Target="../slideLayouts/slideLayout367.xml"/><Relationship Id="rId15" Type="http://schemas.openxmlformats.org/officeDocument/2006/relationships/slideLayout" Target="../slideLayouts/slideLayout377.xml"/><Relationship Id="rId10" Type="http://schemas.openxmlformats.org/officeDocument/2006/relationships/slideLayout" Target="../slideLayouts/slideLayout372.xml"/><Relationship Id="rId4" Type="http://schemas.openxmlformats.org/officeDocument/2006/relationships/slideLayout" Target="../slideLayouts/slideLayout366.xml"/><Relationship Id="rId9" Type="http://schemas.openxmlformats.org/officeDocument/2006/relationships/slideLayout" Target="../slideLayouts/slideLayout371.xml"/><Relationship Id="rId14" Type="http://schemas.openxmlformats.org/officeDocument/2006/relationships/slideLayout" Target="../slideLayouts/slideLayout37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85.xml"/><Relationship Id="rId13" Type="http://schemas.openxmlformats.org/officeDocument/2006/relationships/slideLayout" Target="../slideLayouts/slideLayout390.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slideLayout" Target="../slideLayouts/slideLayout389.xml"/><Relationship Id="rId17" Type="http://schemas.openxmlformats.org/officeDocument/2006/relationships/image" Target="../media/image1.jpg"/><Relationship Id="rId2" Type="http://schemas.openxmlformats.org/officeDocument/2006/relationships/slideLayout" Target="../slideLayouts/slideLayout379.xml"/><Relationship Id="rId16" Type="http://schemas.openxmlformats.org/officeDocument/2006/relationships/theme" Target="../theme/theme26.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5" Type="http://schemas.openxmlformats.org/officeDocument/2006/relationships/slideLayout" Target="../slideLayouts/slideLayout39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 Id="rId14" Type="http://schemas.openxmlformats.org/officeDocument/2006/relationships/slideLayout" Target="../slideLayouts/slideLayout391.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slideLayout" Target="../slideLayouts/slideLayout405.xml"/><Relationship Id="rId3" Type="http://schemas.openxmlformats.org/officeDocument/2006/relationships/slideLayout" Target="../slideLayouts/slideLayout395.xml"/><Relationship Id="rId7" Type="http://schemas.openxmlformats.org/officeDocument/2006/relationships/slideLayout" Target="../slideLayouts/slideLayout399.xml"/><Relationship Id="rId12" Type="http://schemas.openxmlformats.org/officeDocument/2006/relationships/slideLayout" Target="../slideLayouts/slideLayout404.xml"/><Relationship Id="rId17" Type="http://schemas.openxmlformats.org/officeDocument/2006/relationships/image" Target="../media/image1.jpg"/><Relationship Id="rId2" Type="http://schemas.openxmlformats.org/officeDocument/2006/relationships/slideLayout" Target="../slideLayouts/slideLayout394.xml"/><Relationship Id="rId16" Type="http://schemas.openxmlformats.org/officeDocument/2006/relationships/theme" Target="../theme/theme27.xml"/><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5" Type="http://schemas.openxmlformats.org/officeDocument/2006/relationships/slideLayout" Target="../slideLayouts/slideLayout407.xml"/><Relationship Id="rId10" Type="http://schemas.openxmlformats.org/officeDocument/2006/relationships/slideLayout" Target="../slideLayouts/slideLayout402.xml"/><Relationship Id="rId4" Type="http://schemas.openxmlformats.org/officeDocument/2006/relationships/slideLayout" Target="../slideLayouts/slideLayout396.xml"/><Relationship Id="rId9" Type="http://schemas.openxmlformats.org/officeDocument/2006/relationships/slideLayout" Target="../slideLayouts/slideLayout401.xml"/><Relationship Id="rId14" Type="http://schemas.openxmlformats.org/officeDocument/2006/relationships/slideLayout" Target="../slideLayouts/slideLayout40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slideLayout" Target="../slideLayouts/slideLayout420.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17" Type="http://schemas.openxmlformats.org/officeDocument/2006/relationships/image" Target="../media/image1.jpg"/><Relationship Id="rId2" Type="http://schemas.openxmlformats.org/officeDocument/2006/relationships/slideLayout" Target="../slideLayouts/slideLayout409.xml"/><Relationship Id="rId16" Type="http://schemas.openxmlformats.org/officeDocument/2006/relationships/theme" Target="../theme/theme28.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5" Type="http://schemas.openxmlformats.org/officeDocument/2006/relationships/slideLayout" Target="../slideLayouts/slideLayout42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slideLayout" Target="../slideLayouts/slideLayout421.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30.xml"/><Relationship Id="rId13" Type="http://schemas.openxmlformats.org/officeDocument/2006/relationships/slideLayout" Target="../slideLayouts/slideLayout435.xml"/><Relationship Id="rId3" Type="http://schemas.openxmlformats.org/officeDocument/2006/relationships/slideLayout" Target="../slideLayouts/slideLayout425.xml"/><Relationship Id="rId7" Type="http://schemas.openxmlformats.org/officeDocument/2006/relationships/slideLayout" Target="../slideLayouts/slideLayout429.xml"/><Relationship Id="rId12" Type="http://schemas.openxmlformats.org/officeDocument/2006/relationships/slideLayout" Target="../slideLayouts/slideLayout434.xml"/><Relationship Id="rId17" Type="http://schemas.openxmlformats.org/officeDocument/2006/relationships/image" Target="../media/image1.jpg"/><Relationship Id="rId2" Type="http://schemas.openxmlformats.org/officeDocument/2006/relationships/slideLayout" Target="../slideLayouts/slideLayout424.xml"/><Relationship Id="rId16" Type="http://schemas.openxmlformats.org/officeDocument/2006/relationships/theme" Target="../theme/theme29.xml"/><Relationship Id="rId1" Type="http://schemas.openxmlformats.org/officeDocument/2006/relationships/slideLayout" Target="../slideLayouts/slideLayout423.xml"/><Relationship Id="rId6" Type="http://schemas.openxmlformats.org/officeDocument/2006/relationships/slideLayout" Target="../slideLayouts/slideLayout428.xml"/><Relationship Id="rId11" Type="http://schemas.openxmlformats.org/officeDocument/2006/relationships/slideLayout" Target="../slideLayouts/slideLayout433.xml"/><Relationship Id="rId5" Type="http://schemas.openxmlformats.org/officeDocument/2006/relationships/slideLayout" Target="../slideLayouts/slideLayout427.xml"/><Relationship Id="rId15" Type="http://schemas.openxmlformats.org/officeDocument/2006/relationships/slideLayout" Target="../slideLayouts/slideLayout437.xml"/><Relationship Id="rId10" Type="http://schemas.openxmlformats.org/officeDocument/2006/relationships/slideLayout" Target="../slideLayouts/slideLayout432.xml"/><Relationship Id="rId4" Type="http://schemas.openxmlformats.org/officeDocument/2006/relationships/slideLayout" Target="../slideLayouts/slideLayout426.xml"/><Relationship Id="rId9" Type="http://schemas.openxmlformats.org/officeDocument/2006/relationships/slideLayout" Target="../slideLayouts/slideLayout431.xml"/><Relationship Id="rId14" Type="http://schemas.openxmlformats.org/officeDocument/2006/relationships/slideLayout" Target="../slideLayouts/slideLayout4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jp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45.xml"/><Relationship Id="rId13" Type="http://schemas.openxmlformats.org/officeDocument/2006/relationships/slideLayout" Target="../slideLayouts/slideLayout450.xml"/><Relationship Id="rId3" Type="http://schemas.openxmlformats.org/officeDocument/2006/relationships/slideLayout" Target="../slideLayouts/slideLayout440.xml"/><Relationship Id="rId7" Type="http://schemas.openxmlformats.org/officeDocument/2006/relationships/slideLayout" Target="../slideLayouts/slideLayout444.xml"/><Relationship Id="rId12" Type="http://schemas.openxmlformats.org/officeDocument/2006/relationships/slideLayout" Target="../slideLayouts/slideLayout449.xml"/><Relationship Id="rId17" Type="http://schemas.openxmlformats.org/officeDocument/2006/relationships/image" Target="../media/image1.jpg"/><Relationship Id="rId2" Type="http://schemas.openxmlformats.org/officeDocument/2006/relationships/slideLayout" Target="../slideLayouts/slideLayout439.xml"/><Relationship Id="rId16" Type="http://schemas.openxmlformats.org/officeDocument/2006/relationships/theme" Target="../theme/theme30.xml"/><Relationship Id="rId1" Type="http://schemas.openxmlformats.org/officeDocument/2006/relationships/slideLayout" Target="../slideLayouts/slideLayout438.xml"/><Relationship Id="rId6" Type="http://schemas.openxmlformats.org/officeDocument/2006/relationships/slideLayout" Target="../slideLayouts/slideLayout443.xml"/><Relationship Id="rId11" Type="http://schemas.openxmlformats.org/officeDocument/2006/relationships/slideLayout" Target="../slideLayouts/slideLayout448.xml"/><Relationship Id="rId5" Type="http://schemas.openxmlformats.org/officeDocument/2006/relationships/slideLayout" Target="../slideLayouts/slideLayout442.xml"/><Relationship Id="rId15" Type="http://schemas.openxmlformats.org/officeDocument/2006/relationships/slideLayout" Target="../slideLayouts/slideLayout452.xml"/><Relationship Id="rId10" Type="http://schemas.openxmlformats.org/officeDocument/2006/relationships/slideLayout" Target="../slideLayouts/slideLayout447.xml"/><Relationship Id="rId4" Type="http://schemas.openxmlformats.org/officeDocument/2006/relationships/slideLayout" Target="../slideLayouts/slideLayout441.xml"/><Relationship Id="rId9" Type="http://schemas.openxmlformats.org/officeDocument/2006/relationships/slideLayout" Target="../slideLayouts/slideLayout446.xml"/><Relationship Id="rId14" Type="http://schemas.openxmlformats.org/officeDocument/2006/relationships/slideLayout" Target="../slideLayouts/slideLayout451.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60.xml"/><Relationship Id="rId13" Type="http://schemas.openxmlformats.org/officeDocument/2006/relationships/slideLayout" Target="../slideLayouts/slideLayout465.xml"/><Relationship Id="rId3" Type="http://schemas.openxmlformats.org/officeDocument/2006/relationships/slideLayout" Target="../slideLayouts/slideLayout455.xml"/><Relationship Id="rId7" Type="http://schemas.openxmlformats.org/officeDocument/2006/relationships/slideLayout" Target="../slideLayouts/slideLayout459.xml"/><Relationship Id="rId12" Type="http://schemas.openxmlformats.org/officeDocument/2006/relationships/slideLayout" Target="../slideLayouts/slideLayout464.xml"/><Relationship Id="rId17" Type="http://schemas.openxmlformats.org/officeDocument/2006/relationships/image" Target="../media/image1.jpg"/><Relationship Id="rId2" Type="http://schemas.openxmlformats.org/officeDocument/2006/relationships/slideLayout" Target="../slideLayouts/slideLayout454.xml"/><Relationship Id="rId16" Type="http://schemas.openxmlformats.org/officeDocument/2006/relationships/theme" Target="../theme/theme31.xml"/><Relationship Id="rId1" Type="http://schemas.openxmlformats.org/officeDocument/2006/relationships/slideLayout" Target="../slideLayouts/slideLayout453.xml"/><Relationship Id="rId6" Type="http://schemas.openxmlformats.org/officeDocument/2006/relationships/slideLayout" Target="../slideLayouts/slideLayout458.xml"/><Relationship Id="rId11" Type="http://schemas.openxmlformats.org/officeDocument/2006/relationships/slideLayout" Target="../slideLayouts/slideLayout463.xml"/><Relationship Id="rId5" Type="http://schemas.openxmlformats.org/officeDocument/2006/relationships/slideLayout" Target="../slideLayouts/slideLayout457.xml"/><Relationship Id="rId15" Type="http://schemas.openxmlformats.org/officeDocument/2006/relationships/slideLayout" Target="../slideLayouts/slideLayout467.xml"/><Relationship Id="rId10" Type="http://schemas.openxmlformats.org/officeDocument/2006/relationships/slideLayout" Target="../slideLayouts/slideLayout462.xml"/><Relationship Id="rId4" Type="http://schemas.openxmlformats.org/officeDocument/2006/relationships/slideLayout" Target="../slideLayouts/slideLayout456.xml"/><Relationship Id="rId9" Type="http://schemas.openxmlformats.org/officeDocument/2006/relationships/slideLayout" Target="../slideLayouts/slideLayout461.xml"/><Relationship Id="rId14" Type="http://schemas.openxmlformats.org/officeDocument/2006/relationships/slideLayout" Target="../slideLayouts/slideLayout466.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75.xml"/><Relationship Id="rId13" Type="http://schemas.openxmlformats.org/officeDocument/2006/relationships/slideLayout" Target="../slideLayouts/slideLayout480.xml"/><Relationship Id="rId3" Type="http://schemas.openxmlformats.org/officeDocument/2006/relationships/slideLayout" Target="../slideLayouts/slideLayout470.xml"/><Relationship Id="rId7" Type="http://schemas.openxmlformats.org/officeDocument/2006/relationships/slideLayout" Target="../slideLayouts/slideLayout474.xml"/><Relationship Id="rId12" Type="http://schemas.openxmlformats.org/officeDocument/2006/relationships/slideLayout" Target="../slideLayouts/slideLayout479.xml"/><Relationship Id="rId17" Type="http://schemas.openxmlformats.org/officeDocument/2006/relationships/image" Target="../media/image1.jpg"/><Relationship Id="rId2" Type="http://schemas.openxmlformats.org/officeDocument/2006/relationships/slideLayout" Target="../slideLayouts/slideLayout469.xml"/><Relationship Id="rId16" Type="http://schemas.openxmlformats.org/officeDocument/2006/relationships/theme" Target="../theme/theme32.xml"/><Relationship Id="rId1" Type="http://schemas.openxmlformats.org/officeDocument/2006/relationships/slideLayout" Target="../slideLayouts/slideLayout468.xml"/><Relationship Id="rId6" Type="http://schemas.openxmlformats.org/officeDocument/2006/relationships/slideLayout" Target="../slideLayouts/slideLayout473.xml"/><Relationship Id="rId11" Type="http://schemas.openxmlformats.org/officeDocument/2006/relationships/slideLayout" Target="../slideLayouts/slideLayout478.xml"/><Relationship Id="rId5" Type="http://schemas.openxmlformats.org/officeDocument/2006/relationships/slideLayout" Target="../slideLayouts/slideLayout472.xml"/><Relationship Id="rId15" Type="http://schemas.openxmlformats.org/officeDocument/2006/relationships/slideLayout" Target="../slideLayouts/slideLayout482.xml"/><Relationship Id="rId10" Type="http://schemas.openxmlformats.org/officeDocument/2006/relationships/slideLayout" Target="../slideLayouts/slideLayout477.xml"/><Relationship Id="rId4" Type="http://schemas.openxmlformats.org/officeDocument/2006/relationships/slideLayout" Target="../slideLayouts/slideLayout471.xml"/><Relationship Id="rId9" Type="http://schemas.openxmlformats.org/officeDocument/2006/relationships/slideLayout" Target="../slideLayouts/slideLayout476.xml"/><Relationship Id="rId14" Type="http://schemas.openxmlformats.org/officeDocument/2006/relationships/slideLayout" Target="../slideLayouts/slideLayout48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90.xml"/><Relationship Id="rId13" Type="http://schemas.openxmlformats.org/officeDocument/2006/relationships/slideLayout" Target="../slideLayouts/slideLayout495.xml"/><Relationship Id="rId3" Type="http://schemas.openxmlformats.org/officeDocument/2006/relationships/slideLayout" Target="../slideLayouts/slideLayout485.xml"/><Relationship Id="rId7" Type="http://schemas.openxmlformats.org/officeDocument/2006/relationships/slideLayout" Target="../slideLayouts/slideLayout489.xml"/><Relationship Id="rId12" Type="http://schemas.openxmlformats.org/officeDocument/2006/relationships/slideLayout" Target="../slideLayouts/slideLayout494.xml"/><Relationship Id="rId17" Type="http://schemas.openxmlformats.org/officeDocument/2006/relationships/image" Target="../media/image1.jpg"/><Relationship Id="rId2" Type="http://schemas.openxmlformats.org/officeDocument/2006/relationships/slideLayout" Target="../slideLayouts/slideLayout484.xml"/><Relationship Id="rId16" Type="http://schemas.openxmlformats.org/officeDocument/2006/relationships/theme" Target="../theme/theme33.xml"/><Relationship Id="rId1" Type="http://schemas.openxmlformats.org/officeDocument/2006/relationships/slideLayout" Target="../slideLayouts/slideLayout483.xml"/><Relationship Id="rId6" Type="http://schemas.openxmlformats.org/officeDocument/2006/relationships/slideLayout" Target="../slideLayouts/slideLayout488.xml"/><Relationship Id="rId11" Type="http://schemas.openxmlformats.org/officeDocument/2006/relationships/slideLayout" Target="../slideLayouts/slideLayout493.xml"/><Relationship Id="rId5" Type="http://schemas.openxmlformats.org/officeDocument/2006/relationships/slideLayout" Target="../slideLayouts/slideLayout487.xml"/><Relationship Id="rId15" Type="http://schemas.openxmlformats.org/officeDocument/2006/relationships/slideLayout" Target="../slideLayouts/slideLayout497.xml"/><Relationship Id="rId10" Type="http://schemas.openxmlformats.org/officeDocument/2006/relationships/slideLayout" Target="../slideLayouts/slideLayout492.xml"/><Relationship Id="rId4" Type="http://schemas.openxmlformats.org/officeDocument/2006/relationships/slideLayout" Target="../slideLayouts/slideLayout486.xml"/><Relationship Id="rId9" Type="http://schemas.openxmlformats.org/officeDocument/2006/relationships/slideLayout" Target="../slideLayouts/slideLayout491.xml"/><Relationship Id="rId14" Type="http://schemas.openxmlformats.org/officeDocument/2006/relationships/slideLayout" Target="../slideLayouts/slideLayout496.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505.xml"/><Relationship Id="rId13" Type="http://schemas.openxmlformats.org/officeDocument/2006/relationships/slideLayout" Target="../slideLayouts/slideLayout510.xml"/><Relationship Id="rId3" Type="http://schemas.openxmlformats.org/officeDocument/2006/relationships/slideLayout" Target="../slideLayouts/slideLayout500.xml"/><Relationship Id="rId7" Type="http://schemas.openxmlformats.org/officeDocument/2006/relationships/slideLayout" Target="../slideLayouts/slideLayout504.xml"/><Relationship Id="rId12" Type="http://schemas.openxmlformats.org/officeDocument/2006/relationships/slideLayout" Target="../slideLayouts/slideLayout509.xml"/><Relationship Id="rId17" Type="http://schemas.openxmlformats.org/officeDocument/2006/relationships/image" Target="../media/image1.jpg"/><Relationship Id="rId2" Type="http://schemas.openxmlformats.org/officeDocument/2006/relationships/slideLayout" Target="../slideLayouts/slideLayout499.xml"/><Relationship Id="rId16" Type="http://schemas.openxmlformats.org/officeDocument/2006/relationships/theme" Target="../theme/theme34.xml"/><Relationship Id="rId1" Type="http://schemas.openxmlformats.org/officeDocument/2006/relationships/slideLayout" Target="../slideLayouts/slideLayout498.xml"/><Relationship Id="rId6" Type="http://schemas.openxmlformats.org/officeDocument/2006/relationships/slideLayout" Target="../slideLayouts/slideLayout503.xml"/><Relationship Id="rId11" Type="http://schemas.openxmlformats.org/officeDocument/2006/relationships/slideLayout" Target="../slideLayouts/slideLayout508.xml"/><Relationship Id="rId5" Type="http://schemas.openxmlformats.org/officeDocument/2006/relationships/slideLayout" Target="../slideLayouts/slideLayout502.xml"/><Relationship Id="rId15" Type="http://schemas.openxmlformats.org/officeDocument/2006/relationships/slideLayout" Target="../slideLayouts/slideLayout512.xml"/><Relationship Id="rId10" Type="http://schemas.openxmlformats.org/officeDocument/2006/relationships/slideLayout" Target="../slideLayouts/slideLayout507.xml"/><Relationship Id="rId4" Type="http://schemas.openxmlformats.org/officeDocument/2006/relationships/slideLayout" Target="../slideLayouts/slideLayout501.xml"/><Relationship Id="rId9" Type="http://schemas.openxmlformats.org/officeDocument/2006/relationships/slideLayout" Target="../slideLayouts/slideLayout506.xml"/><Relationship Id="rId14" Type="http://schemas.openxmlformats.org/officeDocument/2006/relationships/slideLayout" Target="../slideLayouts/slideLayout511.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20.xml"/><Relationship Id="rId13" Type="http://schemas.openxmlformats.org/officeDocument/2006/relationships/slideLayout" Target="../slideLayouts/slideLayout525.xml"/><Relationship Id="rId3" Type="http://schemas.openxmlformats.org/officeDocument/2006/relationships/slideLayout" Target="../slideLayouts/slideLayout515.xml"/><Relationship Id="rId7" Type="http://schemas.openxmlformats.org/officeDocument/2006/relationships/slideLayout" Target="../slideLayouts/slideLayout519.xml"/><Relationship Id="rId12" Type="http://schemas.openxmlformats.org/officeDocument/2006/relationships/slideLayout" Target="../slideLayouts/slideLayout524.xml"/><Relationship Id="rId17" Type="http://schemas.openxmlformats.org/officeDocument/2006/relationships/image" Target="../media/image1.jpg"/><Relationship Id="rId2" Type="http://schemas.openxmlformats.org/officeDocument/2006/relationships/slideLayout" Target="../slideLayouts/slideLayout514.xml"/><Relationship Id="rId16" Type="http://schemas.openxmlformats.org/officeDocument/2006/relationships/theme" Target="../theme/theme35.xml"/><Relationship Id="rId1" Type="http://schemas.openxmlformats.org/officeDocument/2006/relationships/slideLayout" Target="../slideLayouts/slideLayout513.xml"/><Relationship Id="rId6" Type="http://schemas.openxmlformats.org/officeDocument/2006/relationships/slideLayout" Target="../slideLayouts/slideLayout518.xml"/><Relationship Id="rId11" Type="http://schemas.openxmlformats.org/officeDocument/2006/relationships/slideLayout" Target="../slideLayouts/slideLayout523.xml"/><Relationship Id="rId5" Type="http://schemas.openxmlformats.org/officeDocument/2006/relationships/slideLayout" Target="../slideLayouts/slideLayout517.xml"/><Relationship Id="rId15" Type="http://schemas.openxmlformats.org/officeDocument/2006/relationships/slideLayout" Target="../slideLayouts/slideLayout527.xml"/><Relationship Id="rId10" Type="http://schemas.openxmlformats.org/officeDocument/2006/relationships/slideLayout" Target="../slideLayouts/slideLayout522.xml"/><Relationship Id="rId4" Type="http://schemas.openxmlformats.org/officeDocument/2006/relationships/slideLayout" Target="../slideLayouts/slideLayout516.xml"/><Relationship Id="rId9" Type="http://schemas.openxmlformats.org/officeDocument/2006/relationships/slideLayout" Target="../slideLayouts/slideLayout521.xml"/><Relationship Id="rId14" Type="http://schemas.openxmlformats.org/officeDocument/2006/relationships/slideLayout" Target="../slideLayouts/slideLayout526.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35.xml"/><Relationship Id="rId13" Type="http://schemas.openxmlformats.org/officeDocument/2006/relationships/slideLayout" Target="../slideLayouts/slideLayout540.xml"/><Relationship Id="rId3" Type="http://schemas.openxmlformats.org/officeDocument/2006/relationships/slideLayout" Target="../slideLayouts/slideLayout530.xml"/><Relationship Id="rId7" Type="http://schemas.openxmlformats.org/officeDocument/2006/relationships/slideLayout" Target="../slideLayouts/slideLayout534.xml"/><Relationship Id="rId12" Type="http://schemas.openxmlformats.org/officeDocument/2006/relationships/slideLayout" Target="../slideLayouts/slideLayout539.xml"/><Relationship Id="rId17" Type="http://schemas.openxmlformats.org/officeDocument/2006/relationships/image" Target="../media/image1.jpg"/><Relationship Id="rId2" Type="http://schemas.openxmlformats.org/officeDocument/2006/relationships/slideLayout" Target="../slideLayouts/slideLayout529.xml"/><Relationship Id="rId16" Type="http://schemas.openxmlformats.org/officeDocument/2006/relationships/theme" Target="../theme/theme36.xml"/><Relationship Id="rId1" Type="http://schemas.openxmlformats.org/officeDocument/2006/relationships/slideLayout" Target="../slideLayouts/slideLayout528.xml"/><Relationship Id="rId6" Type="http://schemas.openxmlformats.org/officeDocument/2006/relationships/slideLayout" Target="../slideLayouts/slideLayout533.xml"/><Relationship Id="rId11" Type="http://schemas.openxmlformats.org/officeDocument/2006/relationships/slideLayout" Target="../slideLayouts/slideLayout538.xml"/><Relationship Id="rId5" Type="http://schemas.openxmlformats.org/officeDocument/2006/relationships/slideLayout" Target="../slideLayouts/slideLayout532.xml"/><Relationship Id="rId15" Type="http://schemas.openxmlformats.org/officeDocument/2006/relationships/slideLayout" Target="../slideLayouts/slideLayout542.xml"/><Relationship Id="rId10" Type="http://schemas.openxmlformats.org/officeDocument/2006/relationships/slideLayout" Target="../slideLayouts/slideLayout537.xml"/><Relationship Id="rId4" Type="http://schemas.openxmlformats.org/officeDocument/2006/relationships/slideLayout" Target="../slideLayouts/slideLayout531.xml"/><Relationship Id="rId9" Type="http://schemas.openxmlformats.org/officeDocument/2006/relationships/slideLayout" Target="../slideLayouts/slideLayout536.xml"/><Relationship Id="rId14" Type="http://schemas.openxmlformats.org/officeDocument/2006/relationships/slideLayout" Target="../slideLayouts/slideLayout541.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50.xml"/><Relationship Id="rId13" Type="http://schemas.openxmlformats.org/officeDocument/2006/relationships/slideLayout" Target="../slideLayouts/slideLayout555.xml"/><Relationship Id="rId3" Type="http://schemas.openxmlformats.org/officeDocument/2006/relationships/slideLayout" Target="../slideLayouts/slideLayout545.xml"/><Relationship Id="rId7" Type="http://schemas.openxmlformats.org/officeDocument/2006/relationships/slideLayout" Target="../slideLayouts/slideLayout549.xml"/><Relationship Id="rId12" Type="http://schemas.openxmlformats.org/officeDocument/2006/relationships/slideLayout" Target="../slideLayouts/slideLayout554.xml"/><Relationship Id="rId17" Type="http://schemas.openxmlformats.org/officeDocument/2006/relationships/image" Target="../media/image1.jpg"/><Relationship Id="rId2" Type="http://schemas.openxmlformats.org/officeDocument/2006/relationships/slideLayout" Target="../slideLayouts/slideLayout544.xml"/><Relationship Id="rId16" Type="http://schemas.openxmlformats.org/officeDocument/2006/relationships/theme" Target="../theme/theme37.xml"/><Relationship Id="rId1" Type="http://schemas.openxmlformats.org/officeDocument/2006/relationships/slideLayout" Target="../slideLayouts/slideLayout543.xml"/><Relationship Id="rId6" Type="http://schemas.openxmlformats.org/officeDocument/2006/relationships/slideLayout" Target="../slideLayouts/slideLayout548.xml"/><Relationship Id="rId11" Type="http://schemas.openxmlformats.org/officeDocument/2006/relationships/slideLayout" Target="../slideLayouts/slideLayout553.xml"/><Relationship Id="rId5" Type="http://schemas.openxmlformats.org/officeDocument/2006/relationships/slideLayout" Target="../slideLayouts/slideLayout547.xml"/><Relationship Id="rId15" Type="http://schemas.openxmlformats.org/officeDocument/2006/relationships/slideLayout" Target="../slideLayouts/slideLayout557.xml"/><Relationship Id="rId10" Type="http://schemas.openxmlformats.org/officeDocument/2006/relationships/slideLayout" Target="../slideLayouts/slideLayout552.xml"/><Relationship Id="rId4" Type="http://schemas.openxmlformats.org/officeDocument/2006/relationships/slideLayout" Target="../slideLayouts/slideLayout546.xml"/><Relationship Id="rId9" Type="http://schemas.openxmlformats.org/officeDocument/2006/relationships/slideLayout" Target="../slideLayouts/slideLayout551.xml"/><Relationship Id="rId14" Type="http://schemas.openxmlformats.org/officeDocument/2006/relationships/slideLayout" Target="../slideLayouts/slideLayout5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1.jpg"/><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image" Target="../media/image1.jpg"/><Relationship Id="rId2" Type="http://schemas.openxmlformats.org/officeDocument/2006/relationships/slideLayout" Target="../slideLayouts/slideLayout64.xml"/><Relationship Id="rId16"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1.jpg"/><Relationship Id="rId2" Type="http://schemas.openxmlformats.org/officeDocument/2006/relationships/slideLayout" Target="../slideLayouts/slideLayout79.xml"/><Relationship Id="rId16" Type="http://schemas.openxmlformats.org/officeDocument/2006/relationships/theme" Target="../theme/theme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image" Target="../media/image1.jpg"/><Relationship Id="rId2" Type="http://schemas.openxmlformats.org/officeDocument/2006/relationships/slideLayout" Target="../slideLayouts/slideLayout94.xml"/><Relationship Id="rId16" Type="http://schemas.openxmlformats.org/officeDocument/2006/relationships/theme" Target="../theme/theme7.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image" Target="../media/image1.jpg"/><Relationship Id="rId2" Type="http://schemas.openxmlformats.org/officeDocument/2006/relationships/slideLayout" Target="../slideLayouts/slideLayout109.xml"/><Relationship Id="rId16" Type="http://schemas.openxmlformats.org/officeDocument/2006/relationships/theme" Target="../theme/theme8.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image" Target="../media/image1.jpg"/><Relationship Id="rId2" Type="http://schemas.openxmlformats.org/officeDocument/2006/relationships/slideLayout" Target="../slideLayouts/slideLayout124.xml"/><Relationship Id="rId16" Type="http://schemas.openxmlformats.org/officeDocument/2006/relationships/theme" Target="../theme/theme9.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923" r:id="rId1"/>
    <p:sldLayoutId id="2147484924" r:id="rId2"/>
    <p:sldLayoutId id="2147484925" r:id="rId3"/>
    <p:sldLayoutId id="2147484926" r:id="rId4"/>
    <p:sldLayoutId id="2147484927" r:id="rId5"/>
    <p:sldLayoutId id="2147484928" r:id="rId6"/>
    <p:sldLayoutId id="2147484929" r:id="rId7"/>
    <p:sldLayoutId id="2147484930" r:id="rId8"/>
    <p:sldLayoutId id="2147484931" r:id="rId9"/>
    <p:sldLayoutId id="2147484932" r:id="rId10"/>
    <p:sldLayoutId id="2147484933" r:id="rId11"/>
    <p:sldLayoutId id="2147484934" r:id="rId12"/>
    <p:sldLayoutId id="2147484935" r:id="rId13"/>
    <p:sldLayoutId id="2147484936" r:id="rId14"/>
    <p:sldLayoutId id="2147484937"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 id="2147485078" r:id="rId12"/>
    <p:sldLayoutId id="2147485079" r:id="rId13"/>
    <p:sldLayoutId id="2147485080" r:id="rId14"/>
    <p:sldLayoutId id="2147485081"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 id="2147485094" r:id="rId12"/>
    <p:sldLayoutId id="2147485095" r:id="rId13"/>
    <p:sldLayoutId id="2147485096" r:id="rId14"/>
    <p:sldLayoutId id="2147485097"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99" r:id="rId1"/>
    <p:sldLayoutId id="2147485100" r:id="rId2"/>
    <p:sldLayoutId id="2147485101" r:id="rId3"/>
    <p:sldLayoutId id="2147485102" r:id="rId4"/>
    <p:sldLayoutId id="2147485103" r:id="rId5"/>
    <p:sldLayoutId id="2147485104" r:id="rId6"/>
    <p:sldLayoutId id="2147485105" r:id="rId7"/>
    <p:sldLayoutId id="2147485106" r:id="rId8"/>
    <p:sldLayoutId id="2147485107" r:id="rId9"/>
    <p:sldLayoutId id="2147485108" r:id="rId10"/>
    <p:sldLayoutId id="2147485109" r:id="rId11"/>
    <p:sldLayoutId id="2147485110" r:id="rId12"/>
    <p:sldLayoutId id="2147485111" r:id="rId13"/>
    <p:sldLayoutId id="2147485112" r:id="rId14"/>
    <p:sldLayoutId id="2147485113"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15" r:id="rId1"/>
    <p:sldLayoutId id="2147485116" r:id="rId2"/>
    <p:sldLayoutId id="2147485117" r:id="rId3"/>
    <p:sldLayoutId id="2147485118" r:id="rId4"/>
    <p:sldLayoutId id="2147485119" r:id="rId5"/>
    <p:sldLayoutId id="2147485120" r:id="rId6"/>
    <p:sldLayoutId id="2147485121" r:id="rId7"/>
    <p:sldLayoutId id="2147485122" r:id="rId8"/>
    <p:sldLayoutId id="2147485123" r:id="rId9"/>
    <p:sldLayoutId id="2147485124" r:id="rId10"/>
    <p:sldLayoutId id="2147485125" r:id="rId11"/>
    <p:sldLayoutId id="2147485126" r:id="rId12"/>
    <p:sldLayoutId id="2147485127" r:id="rId13"/>
    <p:sldLayoutId id="2147485128" r:id="rId14"/>
    <p:sldLayoutId id="2147485129"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31" r:id="rId1"/>
    <p:sldLayoutId id="2147485132" r:id="rId2"/>
    <p:sldLayoutId id="2147485133" r:id="rId3"/>
    <p:sldLayoutId id="2147485134" r:id="rId4"/>
    <p:sldLayoutId id="2147485135" r:id="rId5"/>
    <p:sldLayoutId id="2147485136" r:id="rId6"/>
    <p:sldLayoutId id="2147485137" r:id="rId7"/>
    <p:sldLayoutId id="2147485138" r:id="rId8"/>
    <p:sldLayoutId id="2147485139" r:id="rId9"/>
    <p:sldLayoutId id="2147485140" r:id="rId10"/>
    <p:sldLayoutId id="2147485141" r:id="rId11"/>
    <p:sldLayoutId id="2147485142" r:id="rId12"/>
    <p:sldLayoutId id="2147485143" r:id="rId13"/>
    <p:sldLayoutId id="2147485144" r:id="rId14"/>
    <p:sldLayoutId id="2147485145"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47" r:id="rId1"/>
    <p:sldLayoutId id="2147485148" r:id="rId2"/>
    <p:sldLayoutId id="2147485149" r:id="rId3"/>
    <p:sldLayoutId id="2147485150" r:id="rId4"/>
    <p:sldLayoutId id="2147485151" r:id="rId5"/>
    <p:sldLayoutId id="2147485152" r:id="rId6"/>
    <p:sldLayoutId id="2147485153" r:id="rId7"/>
    <p:sldLayoutId id="2147485154" r:id="rId8"/>
    <p:sldLayoutId id="2147485155" r:id="rId9"/>
    <p:sldLayoutId id="2147485156" r:id="rId10"/>
    <p:sldLayoutId id="2147485157" r:id="rId11"/>
    <p:sldLayoutId id="2147485158" r:id="rId12"/>
    <p:sldLayoutId id="2147485159" r:id="rId13"/>
    <p:sldLayoutId id="2147485160" r:id="rId14"/>
    <p:sldLayoutId id="2147485161"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63"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 id="2147485174" r:id="rId12"/>
    <p:sldLayoutId id="2147485175" r:id="rId13"/>
    <p:sldLayoutId id="2147485176" r:id="rId14"/>
    <p:sldLayoutId id="2147485177"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 id="2147485187" r:id="rId9"/>
    <p:sldLayoutId id="2147485188" r:id="rId10"/>
    <p:sldLayoutId id="2147485189" r:id="rId11"/>
    <p:sldLayoutId id="2147485190" r:id="rId12"/>
    <p:sldLayoutId id="2147485191" r:id="rId13"/>
    <p:sldLayoutId id="2147485192" r:id="rId14"/>
    <p:sldLayoutId id="2147485193"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95" r:id="rId1"/>
    <p:sldLayoutId id="2147485196" r:id="rId2"/>
    <p:sldLayoutId id="2147485197" r:id="rId3"/>
    <p:sldLayoutId id="2147485198" r:id="rId4"/>
    <p:sldLayoutId id="2147485199" r:id="rId5"/>
    <p:sldLayoutId id="2147485200" r:id="rId6"/>
    <p:sldLayoutId id="2147485201" r:id="rId7"/>
    <p:sldLayoutId id="2147485202" r:id="rId8"/>
    <p:sldLayoutId id="2147485203" r:id="rId9"/>
    <p:sldLayoutId id="2147485204" r:id="rId10"/>
    <p:sldLayoutId id="2147485205" r:id="rId11"/>
    <p:sldLayoutId id="2147485206" r:id="rId12"/>
    <p:sldLayoutId id="2147485207" r:id="rId13"/>
    <p:sldLayoutId id="2147485208" r:id="rId14"/>
    <p:sldLayoutId id="2147485209"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 id="2147485219" r:id="rId9"/>
    <p:sldLayoutId id="2147485220" r:id="rId10"/>
    <p:sldLayoutId id="2147485221" r:id="rId11"/>
    <p:sldLayoutId id="2147485222" r:id="rId12"/>
    <p:sldLayoutId id="2147485223" r:id="rId13"/>
    <p:sldLayoutId id="2147485224" r:id="rId14"/>
    <p:sldLayoutId id="2147485225"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939" r:id="rId1"/>
    <p:sldLayoutId id="2147484940" r:id="rId2"/>
    <p:sldLayoutId id="2147484941" r:id="rId3"/>
    <p:sldLayoutId id="2147484942" r:id="rId4"/>
    <p:sldLayoutId id="2147484943" r:id="rId5"/>
    <p:sldLayoutId id="2147484944" r:id="rId6"/>
    <p:sldLayoutId id="2147484945" r:id="rId7"/>
    <p:sldLayoutId id="2147484946" r:id="rId8"/>
    <p:sldLayoutId id="2147484947" r:id="rId9"/>
    <p:sldLayoutId id="2147484948" r:id="rId10"/>
    <p:sldLayoutId id="2147484949" r:id="rId11"/>
    <p:sldLayoutId id="2147484950" r:id="rId12"/>
    <p:sldLayoutId id="2147484951" r:id="rId13"/>
    <p:sldLayoutId id="2147484952" r:id="rId14"/>
    <p:sldLayoutId id="2147484953"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227" r:id="rId1"/>
    <p:sldLayoutId id="2147485228" r:id="rId2"/>
    <p:sldLayoutId id="2147485229" r:id="rId3"/>
    <p:sldLayoutId id="2147485230" r:id="rId4"/>
    <p:sldLayoutId id="2147485231" r:id="rId5"/>
    <p:sldLayoutId id="2147485232" r:id="rId6"/>
    <p:sldLayoutId id="2147485233" r:id="rId7"/>
    <p:sldLayoutId id="2147485234" r:id="rId8"/>
    <p:sldLayoutId id="2147485235" r:id="rId9"/>
    <p:sldLayoutId id="2147485236" r:id="rId10"/>
    <p:sldLayoutId id="2147485237" r:id="rId11"/>
    <p:sldLayoutId id="2147485238" r:id="rId12"/>
    <p:sldLayoutId id="2147485239" r:id="rId13"/>
    <p:sldLayoutId id="2147485240" r:id="rId14"/>
    <p:sldLayoutId id="2147485241"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 id="2147485253" r:id="rId11"/>
    <p:sldLayoutId id="2147485254" r:id="rId12"/>
    <p:sldLayoutId id="2147485255" r:id="rId13"/>
    <p:sldLayoutId id="2147485256" r:id="rId14"/>
    <p:sldLayoutId id="2147485257"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259" r:id="rId1"/>
    <p:sldLayoutId id="2147485260" r:id="rId2"/>
    <p:sldLayoutId id="2147485261" r:id="rId3"/>
    <p:sldLayoutId id="2147485262" r:id="rId4"/>
    <p:sldLayoutId id="2147485263" r:id="rId5"/>
    <p:sldLayoutId id="2147485264" r:id="rId6"/>
    <p:sldLayoutId id="2147485265" r:id="rId7"/>
    <p:sldLayoutId id="2147485266" r:id="rId8"/>
    <p:sldLayoutId id="2147485267" r:id="rId9"/>
    <p:sldLayoutId id="2147485268" r:id="rId10"/>
    <p:sldLayoutId id="2147485269" r:id="rId11"/>
    <p:sldLayoutId id="2147485270" r:id="rId12"/>
    <p:sldLayoutId id="2147485271" r:id="rId13"/>
    <p:sldLayoutId id="2147485272" r:id="rId14"/>
    <p:sldLayoutId id="2147485273"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 id="2147485286" r:id="rId12"/>
    <p:sldLayoutId id="2147485287" r:id="rId13"/>
    <p:sldLayoutId id="2147485288" r:id="rId14"/>
    <p:sldLayoutId id="2147485289"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291" r:id="rId1"/>
    <p:sldLayoutId id="2147485292" r:id="rId2"/>
    <p:sldLayoutId id="2147485293" r:id="rId3"/>
    <p:sldLayoutId id="2147485294" r:id="rId4"/>
    <p:sldLayoutId id="2147485295" r:id="rId5"/>
    <p:sldLayoutId id="2147485296" r:id="rId6"/>
    <p:sldLayoutId id="2147485297" r:id="rId7"/>
    <p:sldLayoutId id="2147485298" r:id="rId8"/>
    <p:sldLayoutId id="2147485299" r:id="rId9"/>
    <p:sldLayoutId id="2147485300" r:id="rId10"/>
    <p:sldLayoutId id="2147485301" r:id="rId11"/>
    <p:sldLayoutId id="2147485302" r:id="rId12"/>
    <p:sldLayoutId id="2147485303" r:id="rId13"/>
    <p:sldLayoutId id="2147485304" r:id="rId14"/>
    <p:sldLayoutId id="2147485305"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07" r:id="rId1"/>
    <p:sldLayoutId id="2147485308" r:id="rId2"/>
    <p:sldLayoutId id="2147485309" r:id="rId3"/>
    <p:sldLayoutId id="2147485310" r:id="rId4"/>
    <p:sldLayoutId id="2147485311" r:id="rId5"/>
    <p:sldLayoutId id="2147485312" r:id="rId6"/>
    <p:sldLayoutId id="2147485313" r:id="rId7"/>
    <p:sldLayoutId id="2147485314" r:id="rId8"/>
    <p:sldLayoutId id="2147485315" r:id="rId9"/>
    <p:sldLayoutId id="2147485316" r:id="rId10"/>
    <p:sldLayoutId id="2147485317" r:id="rId11"/>
    <p:sldLayoutId id="2147485318" r:id="rId12"/>
    <p:sldLayoutId id="2147485319" r:id="rId13"/>
    <p:sldLayoutId id="2147485320" r:id="rId14"/>
    <p:sldLayoutId id="2147485321"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23" r:id="rId1"/>
    <p:sldLayoutId id="2147485324" r:id="rId2"/>
    <p:sldLayoutId id="2147485325" r:id="rId3"/>
    <p:sldLayoutId id="2147485326" r:id="rId4"/>
    <p:sldLayoutId id="2147485327" r:id="rId5"/>
    <p:sldLayoutId id="2147485328" r:id="rId6"/>
    <p:sldLayoutId id="2147485329" r:id="rId7"/>
    <p:sldLayoutId id="2147485330" r:id="rId8"/>
    <p:sldLayoutId id="2147485331" r:id="rId9"/>
    <p:sldLayoutId id="2147485332" r:id="rId10"/>
    <p:sldLayoutId id="2147485333" r:id="rId11"/>
    <p:sldLayoutId id="2147485334" r:id="rId12"/>
    <p:sldLayoutId id="2147485335" r:id="rId13"/>
    <p:sldLayoutId id="2147485336" r:id="rId14"/>
    <p:sldLayoutId id="2147485337"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39" r:id="rId1"/>
    <p:sldLayoutId id="2147485340" r:id="rId2"/>
    <p:sldLayoutId id="2147485341" r:id="rId3"/>
    <p:sldLayoutId id="2147485342" r:id="rId4"/>
    <p:sldLayoutId id="2147485343" r:id="rId5"/>
    <p:sldLayoutId id="2147485344" r:id="rId6"/>
    <p:sldLayoutId id="2147485345" r:id="rId7"/>
    <p:sldLayoutId id="2147485346" r:id="rId8"/>
    <p:sldLayoutId id="2147485347" r:id="rId9"/>
    <p:sldLayoutId id="2147485348" r:id="rId10"/>
    <p:sldLayoutId id="2147485349" r:id="rId11"/>
    <p:sldLayoutId id="2147485350" r:id="rId12"/>
    <p:sldLayoutId id="2147485351" r:id="rId13"/>
    <p:sldLayoutId id="2147485352" r:id="rId14"/>
    <p:sldLayoutId id="2147485353"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55" r:id="rId1"/>
    <p:sldLayoutId id="2147485356" r:id="rId2"/>
    <p:sldLayoutId id="2147485357" r:id="rId3"/>
    <p:sldLayoutId id="2147485358" r:id="rId4"/>
    <p:sldLayoutId id="2147485359" r:id="rId5"/>
    <p:sldLayoutId id="2147485360" r:id="rId6"/>
    <p:sldLayoutId id="2147485361" r:id="rId7"/>
    <p:sldLayoutId id="2147485362" r:id="rId8"/>
    <p:sldLayoutId id="2147485363" r:id="rId9"/>
    <p:sldLayoutId id="2147485364" r:id="rId10"/>
    <p:sldLayoutId id="2147485365" r:id="rId11"/>
    <p:sldLayoutId id="2147485366" r:id="rId12"/>
    <p:sldLayoutId id="2147485367" r:id="rId13"/>
    <p:sldLayoutId id="2147485368" r:id="rId14"/>
    <p:sldLayoutId id="2147485369"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71" r:id="rId1"/>
    <p:sldLayoutId id="2147485372" r:id="rId2"/>
    <p:sldLayoutId id="2147485373" r:id="rId3"/>
    <p:sldLayoutId id="2147485374" r:id="rId4"/>
    <p:sldLayoutId id="2147485375" r:id="rId5"/>
    <p:sldLayoutId id="2147485376" r:id="rId6"/>
    <p:sldLayoutId id="2147485377" r:id="rId7"/>
    <p:sldLayoutId id="2147485378" r:id="rId8"/>
    <p:sldLayoutId id="2147485379" r:id="rId9"/>
    <p:sldLayoutId id="2147485380" r:id="rId10"/>
    <p:sldLayoutId id="2147485381" r:id="rId11"/>
    <p:sldLayoutId id="2147485382" r:id="rId12"/>
    <p:sldLayoutId id="2147485383" r:id="rId13"/>
    <p:sldLayoutId id="2147485384" r:id="rId14"/>
    <p:sldLayoutId id="2147485385"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955" r:id="rId1"/>
    <p:sldLayoutId id="2147484956" r:id="rId2"/>
    <p:sldLayoutId id="2147484957" r:id="rId3"/>
    <p:sldLayoutId id="2147484958" r:id="rId4"/>
    <p:sldLayoutId id="2147484959" r:id="rId5"/>
    <p:sldLayoutId id="2147484960" r:id="rId6"/>
    <p:sldLayoutId id="2147484961" r:id="rId7"/>
    <p:sldLayoutId id="2147484962" r:id="rId8"/>
    <p:sldLayoutId id="2147484963" r:id="rId9"/>
    <p:sldLayoutId id="2147484964" r:id="rId10"/>
    <p:sldLayoutId id="2147484965" r:id="rId11"/>
    <p:sldLayoutId id="2147484966" r:id="rId12"/>
    <p:sldLayoutId id="2147484967" r:id="rId13"/>
    <p:sldLayoutId id="2147484968" r:id="rId14"/>
    <p:sldLayoutId id="2147484969" r:id="rId15"/>
    <p:sldLayoutId id="2147484906" r:id="rId16"/>
    <p:sldLayoutId id="2147484908" r:id="rId17"/>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87" r:id="rId1"/>
    <p:sldLayoutId id="2147485388" r:id="rId2"/>
    <p:sldLayoutId id="2147485389" r:id="rId3"/>
    <p:sldLayoutId id="2147485390" r:id="rId4"/>
    <p:sldLayoutId id="2147485391" r:id="rId5"/>
    <p:sldLayoutId id="2147485392" r:id="rId6"/>
    <p:sldLayoutId id="2147485393" r:id="rId7"/>
    <p:sldLayoutId id="2147485394" r:id="rId8"/>
    <p:sldLayoutId id="2147485395" r:id="rId9"/>
    <p:sldLayoutId id="2147485396" r:id="rId10"/>
    <p:sldLayoutId id="2147485397" r:id="rId11"/>
    <p:sldLayoutId id="2147485398" r:id="rId12"/>
    <p:sldLayoutId id="2147485399" r:id="rId13"/>
    <p:sldLayoutId id="2147485400" r:id="rId14"/>
    <p:sldLayoutId id="2147485401"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03" r:id="rId1"/>
    <p:sldLayoutId id="2147485404" r:id="rId2"/>
    <p:sldLayoutId id="2147485405" r:id="rId3"/>
    <p:sldLayoutId id="2147485406" r:id="rId4"/>
    <p:sldLayoutId id="2147485407" r:id="rId5"/>
    <p:sldLayoutId id="2147485408" r:id="rId6"/>
    <p:sldLayoutId id="2147485409" r:id="rId7"/>
    <p:sldLayoutId id="2147485410" r:id="rId8"/>
    <p:sldLayoutId id="2147485411" r:id="rId9"/>
    <p:sldLayoutId id="2147485412" r:id="rId10"/>
    <p:sldLayoutId id="2147485413" r:id="rId11"/>
    <p:sldLayoutId id="2147485414" r:id="rId12"/>
    <p:sldLayoutId id="2147485415" r:id="rId13"/>
    <p:sldLayoutId id="2147485416" r:id="rId14"/>
    <p:sldLayoutId id="2147485417"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23" r:id="rId5"/>
    <p:sldLayoutId id="2147485424" r:id="rId6"/>
    <p:sldLayoutId id="2147485425" r:id="rId7"/>
    <p:sldLayoutId id="2147485426" r:id="rId8"/>
    <p:sldLayoutId id="2147485427" r:id="rId9"/>
    <p:sldLayoutId id="2147485428" r:id="rId10"/>
    <p:sldLayoutId id="2147485429" r:id="rId11"/>
    <p:sldLayoutId id="2147485430" r:id="rId12"/>
    <p:sldLayoutId id="2147485431" r:id="rId13"/>
    <p:sldLayoutId id="2147485432" r:id="rId14"/>
    <p:sldLayoutId id="2147485433"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38" r:id="rId4"/>
    <p:sldLayoutId id="2147485439" r:id="rId5"/>
    <p:sldLayoutId id="2147485440" r:id="rId6"/>
    <p:sldLayoutId id="2147485441" r:id="rId7"/>
    <p:sldLayoutId id="2147485442" r:id="rId8"/>
    <p:sldLayoutId id="2147485443" r:id="rId9"/>
    <p:sldLayoutId id="2147485444" r:id="rId10"/>
    <p:sldLayoutId id="2147485445" r:id="rId11"/>
    <p:sldLayoutId id="2147485446" r:id="rId12"/>
    <p:sldLayoutId id="2147485447" r:id="rId13"/>
    <p:sldLayoutId id="2147485448" r:id="rId14"/>
    <p:sldLayoutId id="2147485449"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51" r:id="rId1"/>
    <p:sldLayoutId id="2147485452" r:id="rId2"/>
    <p:sldLayoutId id="2147485453" r:id="rId3"/>
    <p:sldLayoutId id="2147485454" r:id="rId4"/>
    <p:sldLayoutId id="2147485455" r:id="rId5"/>
    <p:sldLayoutId id="2147485456" r:id="rId6"/>
    <p:sldLayoutId id="2147485457" r:id="rId7"/>
    <p:sldLayoutId id="2147485458" r:id="rId8"/>
    <p:sldLayoutId id="2147485459" r:id="rId9"/>
    <p:sldLayoutId id="2147485460" r:id="rId10"/>
    <p:sldLayoutId id="2147485461" r:id="rId11"/>
    <p:sldLayoutId id="2147485462" r:id="rId12"/>
    <p:sldLayoutId id="2147485463" r:id="rId13"/>
    <p:sldLayoutId id="2147485464" r:id="rId14"/>
    <p:sldLayoutId id="2147485465"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67" r:id="rId1"/>
    <p:sldLayoutId id="2147485468" r:id="rId2"/>
    <p:sldLayoutId id="2147485469" r:id="rId3"/>
    <p:sldLayoutId id="2147485470" r:id="rId4"/>
    <p:sldLayoutId id="2147485471" r:id="rId5"/>
    <p:sldLayoutId id="2147485472" r:id="rId6"/>
    <p:sldLayoutId id="2147485473" r:id="rId7"/>
    <p:sldLayoutId id="2147485474" r:id="rId8"/>
    <p:sldLayoutId id="2147485475" r:id="rId9"/>
    <p:sldLayoutId id="2147485476" r:id="rId10"/>
    <p:sldLayoutId id="2147485477" r:id="rId11"/>
    <p:sldLayoutId id="2147485478" r:id="rId12"/>
    <p:sldLayoutId id="2147485479" r:id="rId13"/>
    <p:sldLayoutId id="2147485480" r:id="rId14"/>
    <p:sldLayoutId id="2147485481"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83" r:id="rId1"/>
    <p:sldLayoutId id="2147485484" r:id="rId2"/>
    <p:sldLayoutId id="2147485485" r:id="rId3"/>
    <p:sldLayoutId id="2147485486" r:id="rId4"/>
    <p:sldLayoutId id="2147485487" r:id="rId5"/>
    <p:sldLayoutId id="2147485488" r:id="rId6"/>
    <p:sldLayoutId id="2147485489" r:id="rId7"/>
    <p:sldLayoutId id="2147485490" r:id="rId8"/>
    <p:sldLayoutId id="2147485491" r:id="rId9"/>
    <p:sldLayoutId id="2147485492" r:id="rId10"/>
    <p:sldLayoutId id="2147485493" r:id="rId11"/>
    <p:sldLayoutId id="2147485494" r:id="rId12"/>
    <p:sldLayoutId id="2147485495" r:id="rId13"/>
    <p:sldLayoutId id="2147485496" r:id="rId14"/>
    <p:sldLayoutId id="2147485497"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499" r:id="rId1"/>
    <p:sldLayoutId id="2147485500" r:id="rId2"/>
    <p:sldLayoutId id="2147485501" r:id="rId3"/>
    <p:sldLayoutId id="2147485502" r:id="rId4"/>
    <p:sldLayoutId id="2147485503" r:id="rId5"/>
    <p:sldLayoutId id="2147485504" r:id="rId6"/>
    <p:sldLayoutId id="2147485505" r:id="rId7"/>
    <p:sldLayoutId id="2147485506" r:id="rId8"/>
    <p:sldLayoutId id="2147485507" r:id="rId9"/>
    <p:sldLayoutId id="2147485508" r:id="rId10"/>
    <p:sldLayoutId id="2147485509" r:id="rId11"/>
    <p:sldLayoutId id="2147485510" r:id="rId12"/>
    <p:sldLayoutId id="2147485511" r:id="rId13"/>
    <p:sldLayoutId id="2147485512" r:id="rId14"/>
    <p:sldLayoutId id="2147485513"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5" r:id="rId5"/>
    <p:sldLayoutId id="2147484976" r:id="rId6"/>
    <p:sldLayoutId id="2147484977" r:id="rId7"/>
    <p:sldLayoutId id="2147484978" r:id="rId8"/>
    <p:sldLayoutId id="2147484979" r:id="rId9"/>
    <p:sldLayoutId id="2147484980" r:id="rId10"/>
    <p:sldLayoutId id="2147484981" r:id="rId11"/>
    <p:sldLayoutId id="2147484982" r:id="rId12"/>
    <p:sldLayoutId id="2147484983" r:id="rId13"/>
    <p:sldLayoutId id="2147484984" r:id="rId14"/>
    <p:sldLayoutId id="2147484985"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987" r:id="rId1"/>
    <p:sldLayoutId id="2147484988" r:id="rId2"/>
    <p:sldLayoutId id="2147484989" r:id="rId3"/>
    <p:sldLayoutId id="2147484990" r:id="rId4"/>
    <p:sldLayoutId id="2147484991" r:id="rId5"/>
    <p:sldLayoutId id="2147484992" r:id="rId6"/>
    <p:sldLayoutId id="2147484993" r:id="rId7"/>
    <p:sldLayoutId id="2147484994" r:id="rId8"/>
    <p:sldLayoutId id="2147484995" r:id="rId9"/>
    <p:sldLayoutId id="2147484996" r:id="rId10"/>
    <p:sldLayoutId id="2147484997" r:id="rId11"/>
    <p:sldLayoutId id="2147484998" r:id="rId12"/>
    <p:sldLayoutId id="2147484999" r:id="rId13"/>
    <p:sldLayoutId id="2147485000" r:id="rId14"/>
    <p:sldLayoutId id="2147485001"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 id="2147485014" r:id="rId12"/>
    <p:sldLayoutId id="2147485015" r:id="rId13"/>
    <p:sldLayoutId id="2147485016" r:id="rId14"/>
    <p:sldLayoutId id="2147485017"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19" r:id="rId1"/>
    <p:sldLayoutId id="2147485020" r:id="rId2"/>
    <p:sldLayoutId id="2147485021" r:id="rId3"/>
    <p:sldLayoutId id="2147485022" r:id="rId4"/>
    <p:sldLayoutId id="2147485023" r:id="rId5"/>
    <p:sldLayoutId id="2147485024" r:id="rId6"/>
    <p:sldLayoutId id="2147485025" r:id="rId7"/>
    <p:sldLayoutId id="2147485026" r:id="rId8"/>
    <p:sldLayoutId id="2147485027" r:id="rId9"/>
    <p:sldLayoutId id="2147485028" r:id="rId10"/>
    <p:sldLayoutId id="2147485029" r:id="rId11"/>
    <p:sldLayoutId id="2147485030" r:id="rId12"/>
    <p:sldLayoutId id="2147485031" r:id="rId13"/>
    <p:sldLayoutId id="2147485032" r:id="rId14"/>
    <p:sldLayoutId id="2147485033"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35" r:id="rId1"/>
    <p:sldLayoutId id="2147485036" r:id="rId2"/>
    <p:sldLayoutId id="2147485037" r:id="rId3"/>
    <p:sldLayoutId id="2147485038" r:id="rId4"/>
    <p:sldLayoutId id="2147485039" r:id="rId5"/>
    <p:sldLayoutId id="2147485040" r:id="rId6"/>
    <p:sldLayoutId id="2147485041" r:id="rId7"/>
    <p:sldLayoutId id="2147485042" r:id="rId8"/>
    <p:sldLayoutId id="2147485043" r:id="rId9"/>
    <p:sldLayoutId id="2147485044" r:id="rId10"/>
    <p:sldLayoutId id="2147485045" r:id="rId11"/>
    <p:sldLayoutId id="2147485046" r:id="rId12"/>
    <p:sldLayoutId id="2147485047" r:id="rId13"/>
    <p:sldLayoutId id="2147485048" r:id="rId14"/>
    <p:sldLayoutId id="2147485049"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86E48B-1065-7644-ABA2-E16571B684A9}" type="datetime1">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CC0C02D-D204-F74A-9341-60F58D1329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51"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 id="2147485062" r:id="rId12"/>
    <p:sldLayoutId id="2147485063" r:id="rId13"/>
    <p:sldLayoutId id="2147485064" r:id="rId14"/>
    <p:sldLayoutId id="2147485065" r:id="rId15"/>
  </p:sldLayoutIdLst>
  <p:timing>
    <p:tnLst>
      <p:par>
        <p:cTn id="1" dur="indefinite" restart="never" nodeType="tmRoot"/>
      </p:par>
    </p:tnLst>
  </p:timing>
  <p:hf hdr="0" ftr="0" dt="0"/>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8.xml"/><Relationship Id="rId1" Type="http://schemas.openxmlformats.org/officeDocument/2006/relationships/themeOverride" Target="../theme/themeOverride10.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3.xml"/><Relationship Id="rId1" Type="http://schemas.openxmlformats.org/officeDocument/2006/relationships/themeOverride" Target="../theme/themeOverride1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8.xml"/><Relationship Id="rId1" Type="http://schemas.openxmlformats.org/officeDocument/2006/relationships/themeOverride" Target="../theme/themeOverride1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1.xml"/><Relationship Id="rId1" Type="http://schemas.openxmlformats.org/officeDocument/2006/relationships/themeOverride" Target="../theme/themeOverride13.xml"/><Relationship Id="rId5" Type="http://schemas.openxmlformats.org/officeDocument/2006/relationships/image" Target="../media/image7.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0.xml"/><Relationship Id="rId1" Type="http://schemas.openxmlformats.org/officeDocument/2006/relationships/themeOverride" Target="../theme/themeOverride14.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6.xml"/><Relationship Id="rId1" Type="http://schemas.openxmlformats.org/officeDocument/2006/relationships/themeOverride" Target="../theme/themeOverride15.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4.xml"/><Relationship Id="rId1" Type="http://schemas.openxmlformats.org/officeDocument/2006/relationships/themeOverride" Target="../theme/themeOverride16.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9.xml"/><Relationship Id="rId1" Type="http://schemas.openxmlformats.org/officeDocument/2006/relationships/themeOverride" Target="../theme/themeOverride17.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4.xml"/><Relationship Id="rId1" Type="http://schemas.openxmlformats.org/officeDocument/2006/relationships/themeOverride" Target="../theme/themeOverride18.xml"/><Relationship Id="rId5" Type="http://schemas.openxmlformats.org/officeDocument/2006/relationships/image" Target="../media/image8.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9.xml"/><Relationship Id="rId1" Type="http://schemas.openxmlformats.org/officeDocument/2006/relationships/themeOverride" Target="../theme/themeOverride1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74.xml"/><Relationship Id="rId1" Type="http://schemas.openxmlformats.org/officeDocument/2006/relationships/themeOverride" Target="../theme/themeOverride20.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0.xml"/><Relationship Id="rId1" Type="http://schemas.openxmlformats.org/officeDocument/2006/relationships/themeOverride" Target="../theme/themeOverride21.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08.xml"/><Relationship Id="rId1" Type="http://schemas.openxmlformats.org/officeDocument/2006/relationships/themeOverride" Target="../theme/themeOverride22.xml"/><Relationship Id="rId5" Type="http://schemas.openxmlformats.org/officeDocument/2006/relationships/image" Target="../media/image11.pn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19.xml"/><Relationship Id="rId1" Type="http://schemas.openxmlformats.org/officeDocument/2006/relationships/themeOverride" Target="../theme/themeOverride23.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38.xml"/><Relationship Id="rId1" Type="http://schemas.openxmlformats.org/officeDocument/2006/relationships/themeOverride" Target="../theme/themeOverride24.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53.xml"/><Relationship Id="rId1" Type="http://schemas.openxmlformats.org/officeDocument/2006/relationships/themeOverride" Target="../theme/themeOverride25.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68.xml"/><Relationship Id="rId1" Type="http://schemas.openxmlformats.org/officeDocument/2006/relationships/themeOverride" Target="../theme/themeOverride26.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83.xml"/><Relationship Id="rId1" Type="http://schemas.openxmlformats.org/officeDocument/2006/relationships/themeOverride" Target="../theme/themeOverride27.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98.xml"/><Relationship Id="rId1" Type="http://schemas.openxmlformats.org/officeDocument/2006/relationships/themeOverride" Target="../theme/themeOverride28.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13.xml"/><Relationship Id="rId1" Type="http://schemas.openxmlformats.org/officeDocument/2006/relationships/themeOverride" Target="../theme/themeOverride29.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2.xml"/><Relationship Id="rId1" Type="http://schemas.openxmlformats.org/officeDocument/2006/relationships/themeOverride" Target="../theme/themeOverride3.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28.xml"/><Relationship Id="rId1" Type="http://schemas.openxmlformats.org/officeDocument/2006/relationships/themeOverride" Target="../theme/themeOverride30.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43.xml"/><Relationship Id="rId1" Type="http://schemas.openxmlformats.org/officeDocument/2006/relationships/themeOverride" Target="../theme/themeOverride31.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58.xml"/><Relationship Id="rId1" Type="http://schemas.openxmlformats.org/officeDocument/2006/relationships/themeOverride" Target="../theme/themeOverride3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69.xml"/><Relationship Id="rId1" Type="http://schemas.openxmlformats.org/officeDocument/2006/relationships/themeOverride" Target="../theme/themeOverride33.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88.xml"/><Relationship Id="rId1" Type="http://schemas.openxmlformats.org/officeDocument/2006/relationships/themeOverride" Target="../theme/themeOverride34.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03.xml"/><Relationship Id="rId1" Type="http://schemas.openxmlformats.org/officeDocument/2006/relationships/themeOverride" Target="../theme/themeOverride35.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14.xml"/><Relationship Id="rId1" Type="http://schemas.openxmlformats.org/officeDocument/2006/relationships/themeOverride" Target="../theme/themeOverride36.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8" Type="http://schemas.openxmlformats.org/officeDocument/2006/relationships/hyperlink" Target="http://doe.sd.gov" TargetMode="External"/><Relationship Id="rId3" Type="http://schemas.openxmlformats.org/officeDocument/2006/relationships/notesSlide" Target="../notesSlides/notesSlide37.xml"/><Relationship Id="rId7" Type="http://schemas.openxmlformats.org/officeDocument/2006/relationships/image" Target="../media/image13.png"/><Relationship Id="rId2" Type="http://schemas.openxmlformats.org/officeDocument/2006/relationships/slideLayout" Target="../slideLayouts/slideLayout529.xml"/><Relationship Id="rId1" Type="http://schemas.openxmlformats.org/officeDocument/2006/relationships/themeOverride" Target="../theme/themeOverride37.xml"/><Relationship Id="rId6" Type="http://schemas.openxmlformats.org/officeDocument/2006/relationships/hyperlink" Target="http://on.nyc.gov/1St2Zcc" TargetMode="External"/><Relationship Id="rId5" Type="http://schemas.openxmlformats.org/officeDocument/2006/relationships/image" Target="../media/image12.png"/><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hyperlink" Target="http://www.wida.us" TargetMode="External"/><Relationship Id="rId2" Type="http://schemas.openxmlformats.org/officeDocument/2006/relationships/slideLayout" Target="../slideLayouts/slideLayout544.xml"/><Relationship Id="rId1" Type="http://schemas.openxmlformats.org/officeDocument/2006/relationships/themeOverride" Target="../theme/themeOverride3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themeOverride" Target="../theme/themeOverride4.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4.xml"/><Relationship Id="rId1" Type="http://schemas.openxmlformats.org/officeDocument/2006/relationships/themeOverride" Target="../theme/themeOverride5.xml"/><Relationship Id="rId5"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image" Target="../media/image3.png"/><Relationship Id="rId2" Type="http://schemas.openxmlformats.org/officeDocument/2006/relationships/vmlDrawing" Target="../drawings/vmlDrawing1.vml"/><Relationship Id="rId1" Type="http://schemas.openxmlformats.org/officeDocument/2006/relationships/themeOverride" Target="../theme/themeOverride6.xml"/><Relationship Id="rId6" Type="http://schemas.openxmlformats.org/officeDocument/2006/relationships/package" Target="../embeddings/Microsoft_Word_Document1.docx"/><Relationship Id="rId5" Type="http://schemas.openxmlformats.org/officeDocument/2006/relationships/image" Target="../media/image1.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9.xml"/><Relationship Id="rId1" Type="http://schemas.openxmlformats.org/officeDocument/2006/relationships/themeOverride" Target="../theme/themeOverride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8.xml"/><Relationship Id="rId1" Type="http://schemas.openxmlformats.org/officeDocument/2006/relationships/themeOverride" Target="../theme/themeOverride8.xml"/><Relationship Id="rId6" Type="http://schemas.openxmlformats.org/officeDocument/2006/relationships/hyperlink" Target="http://schools.nyc.gov/NR/rdonlyres/4300B32F-0C98-4FBF-A881-9BA2716373F3/0/SpecificConsiderationsforTeachersofELLs_approvedv5.pdf" TargetMode="External"/><Relationship Id="rId5" Type="http://schemas.openxmlformats.org/officeDocument/2006/relationships/image" Target="../media/image4.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3.xml"/><Relationship Id="rId1" Type="http://schemas.openxmlformats.org/officeDocument/2006/relationships/themeOverride" Target="../theme/themeOverride9.xml"/><Relationship Id="rId6" Type="http://schemas.openxmlformats.org/officeDocument/2006/relationships/hyperlink" Target="http://www.doe.sd.gov/oatq/documents/TeachEff.pdf" TargetMode="External"/><Relationship Id="rId5" Type="http://schemas.openxmlformats.org/officeDocument/2006/relationships/image" Target="../media/image5.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3895"/>
            <a:ext cx="7772400" cy="175577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pPr>
            <a:r>
              <a:rPr lang="en-US" sz="6600" dirty="0" smtClean="0">
                <a:ln w="11430"/>
                <a:solidFill>
                  <a:srgbClr val="000000"/>
                </a:solidFill>
                <a:effectLst>
                  <a:outerShdw blurRad="50800" dist="39000" dir="5460000" algn="tl">
                    <a:srgbClr val="000000">
                      <a:alpha val="38000"/>
                    </a:srgbClr>
                  </a:outerShdw>
                </a:effectLst>
              </a:rPr>
              <a:t>Teacher Effectiveness and EL Teachers</a:t>
            </a:r>
            <a:endParaRPr lang="en-US" sz="6600" dirty="0">
              <a:ln w="11430"/>
              <a:solidFill>
                <a:srgbClr val="0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000470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Teacher Artifact Ideas</a:t>
            </a:r>
            <a:endParaRPr lang="en-US" dirty="0"/>
          </a:p>
        </p:txBody>
      </p:sp>
      <p:sp>
        <p:nvSpPr>
          <p:cNvPr id="3" name="Slide Number Placeholder 2"/>
          <p:cNvSpPr>
            <a:spLocks noGrp="1"/>
          </p:cNvSpPr>
          <p:nvPr>
            <p:ph type="sldNum" sz="quarter" idx="12"/>
          </p:nvPr>
        </p:nvSpPr>
        <p:spPr/>
        <p:txBody>
          <a:bodyPr/>
          <a:lstStyle/>
          <a:p>
            <a:pPr>
              <a:defRPr/>
            </a:pPr>
            <a:fld id="{E482E562-498D-524F-80A1-C1D6B4CD310F}" type="slidenum">
              <a:rPr lang="en-US" smtClean="0"/>
              <a:pPr>
                <a:defRPr/>
              </a:pPr>
              <a:t>10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94112888"/>
              </p:ext>
            </p:extLst>
          </p:nvPr>
        </p:nvGraphicFramePr>
        <p:xfrm>
          <a:off x="645426" y="1525973"/>
          <a:ext cx="7843284" cy="4572000"/>
        </p:xfrm>
        <a:graphic>
          <a:graphicData uri="http://schemas.openxmlformats.org/drawingml/2006/table">
            <a:tbl>
              <a:tblPr bandRow="1">
                <a:tableStyleId>{5C22544A-7EE6-4342-B048-85BDC9FD1C3A}</a:tableStyleId>
              </a:tblPr>
              <a:tblGrid>
                <a:gridCol w="3921642"/>
                <a:gridCol w="3921642"/>
              </a:tblGrid>
              <a:tr h="2061301">
                <a:tc>
                  <a:txBody>
                    <a:bodyPr/>
                    <a:lstStyle/>
                    <a:p>
                      <a:pPr algn="ctr"/>
                      <a:r>
                        <a:rPr lang="en-US" u="sng" dirty="0" smtClean="0"/>
                        <a:t>Domain 1 (Planning and Preparation)</a:t>
                      </a:r>
                    </a:p>
                    <a:p>
                      <a:pPr algn="l"/>
                      <a:endParaRPr lang="en-US" dirty="0" smtClean="0"/>
                    </a:p>
                    <a:p>
                      <a:pPr marL="285750" indent="-285750" algn="l">
                        <a:buFontTx/>
                        <a:buChar char="-"/>
                      </a:pPr>
                      <a:r>
                        <a:rPr lang="en-US" dirty="0" smtClean="0"/>
                        <a:t>Transcrip</a:t>
                      </a:r>
                      <a:r>
                        <a:rPr lang="en-US" baseline="0" dirty="0" smtClean="0"/>
                        <a:t>t from </a:t>
                      </a:r>
                      <a:r>
                        <a:rPr lang="en-US" baseline="0" dirty="0" smtClean="0"/>
                        <a:t>EL-related </a:t>
                      </a:r>
                      <a:r>
                        <a:rPr lang="en-US" baseline="0" dirty="0" smtClean="0"/>
                        <a:t>coursework</a:t>
                      </a:r>
                      <a:endParaRPr lang="en-US" dirty="0" smtClean="0"/>
                    </a:p>
                    <a:p>
                      <a:pPr marL="285750" indent="-285750" algn="l">
                        <a:buFontTx/>
                        <a:buChar char="-"/>
                      </a:pPr>
                      <a:r>
                        <a:rPr lang="en-US" dirty="0" smtClean="0"/>
                        <a:t>Documentation of using student assessment results to create goals</a:t>
                      </a:r>
                    </a:p>
                    <a:p>
                      <a:pPr marL="285750" indent="-285750" algn="l">
                        <a:buFontTx/>
                        <a:buChar char="-"/>
                      </a:pPr>
                      <a:r>
                        <a:rPr lang="en-US" dirty="0" smtClean="0"/>
                        <a:t>Home</a:t>
                      </a:r>
                      <a:r>
                        <a:rPr lang="en-US" baseline="0" dirty="0" smtClean="0"/>
                        <a:t> Language Survey results</a:t>
                      </a:r>
                      <a:endParaRPr lang="en-US" dirty="0" smtClean="0"/>
                    </a:p>
                    <a:p>
                      <a:pPr marL="285750" indent="-285750" algn="ctr">
                        <a:buFontTx/>
                        <a:buChar char="-"/>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u="sng" dirty="0" smtClean="0"/>
                        <a:t>Domain 2 (Classroom Environment)</a:t>
                      </a:r>
                    </a:p>
                    <a:p>
                      <a:pPr algn="l"/>
                      <a:endParaRPr lang="en-US" dirty="0" smtClean="0"/>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smtClean="0"/>
                        <a:t>Individualized intervention</a:t>
                      </a:r>
                      <a:r>
                        <a:rPr lang="en-US" baseline="0" dirty="0" smtClean="0"/>
                        <a:t> plan</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baseline="0" dirty="0" smtClean="0"/>
                        <a:t>Documentation of planning/prep with paraprofessionals</a:t>
                      </a:r>
                      <a:endParaRPr lang="en-US" dirty="0" smtClean="0"/>
                    </a:p>
                    <a:p>
                      <a:pPr marL="285750" marR="0" indent="-285750" algn="ctr" defTabSz="457200" rtl="0" eaLnBrk="1" fontAlgn="auto" latinLnBrk="0" hangingPunct="1">
                        <a:lnSpc>
                          <a:spcPct val="100000"/>
                        </a:lnSpc>
                        <a:spcBef>
                          <a:spcPts val="0"/>
                        </a:spcBef>
                        <a:spcAft>
                          <a:spcPts val="0"/>
                        </a:spcAft>
                        <a:buClrTx/>
                        <a:buSzTx/>
                        <a:buFontTx/>
                        <a:buChar char="-"/>
                        <a:tabLst/>
                        <a:defRPr/>
                      </a:pP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61301">
                <a:tc>
                  <a:txBody>
                    <a:bodyPr/>
                    <a:lstStyle/>
                    <a:p>
                      <a:pPr algn="ctr"/>
                      <a:r>
                        <a:rPr lang="en-US" u="sng" dirty="0" smtClean="0"/>
                        <a:t>Domain 3 (Instruction)</a:t>
                      </a:r>
                    </a:p>
                    <a:p>
                      <a:pPr algn="ctr"/>
                      <a:endParaRPr lang="en-US" dirty="0" smtClean="0"/>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smtClean="0"/>
                        <a:t>EL Progress Monitoring</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smtClean="0"/>
                        <a:t>Parent</a:t>
                      </a:r>
                      <a:r>
                        <a:rPr lang="en-US" baseline="0" dirty="0" smtClean="0"/>
                        <a:t> Notifications</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baseline="0" dirty="0" smtClean="0"/>
                        <a:t>Parent Progress Reports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u="sng" dirty="0" smtClean="0"/>
                        <a:t>Domain 4 (Professional Responsibilities)</a:t>
                      </a:r>
                    </a:p>
                    <a:p>
                      <a:pPr algn="ctr"/>
                      <a:endParaRPr lang="en-US" dirty="0" smtClean="0"/>
                    </a:p>
                    <a:p>
                      <a:pPr marL="285750" indent="-285750" algn="l">
                        <a:buFontTx/>
                        <a:buChar char="-"/>
                      </a:pPr>
                      <a:r>
                        <a:rPr lang="en-US" dirty="0" smtClean="0"/>
                        <a:t>Results from annual</a:t>
                      </a:r>
                      <a:r>
                        <a:rPr lang="en-US" baseline="0" dirty="0" smtClean="0"/>
                        <a:t> parent surveys Documentation of membership/participation in WIDA or other EL organizations</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smtClean="0"/>
                        <a:t>Agenda from </a:t>
                      </a:r>
                      <a:r>
                        <a:rPr lang="en-US" dirty="0" smtClean="0"/>
                        <a:t>EL-related </a:t>
                      </a:r>
                      <a:r>
                        <a:rPr lang="en-US" dirty="0" smtClean="0"/>
                        <a:t>trainings</a:t>
                      </a:r>
                    </a:p>
                    <a:p>
                      <a:pPr marL="285750" indent="-285750" algn="ctr">
                        <a:buFontTx/>
                        <a:buChar char="-"/>
                      </a:pPr>
                      <a:endParaRPr lang="en-US" baseline="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95022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E482E562-498D-524F-80A1-C1D6B4CD310F}" type="slidenum">
              <a:rPr lang="en-US" smtClean="0"/>
              <a:pPr>
                <a:defRPr/>
              </a:pPr>
              <a:t>11</a:t>
            </a:fld>
            <a:endParaRPr lang="en-US"/>
          </a:p>
        </p:txBody>
      </p:sp>
      <p:pic>
        <p:nvPicPr>
          <p:cNvPr id="4" name="Picture 3"/>
          <p:cNvPicPr>
            <a:picLocks noChangeAspect="1"/>
          </p:cNvPicPr>
          <p:nvPr/>
        </p:nvPicPr>
        <p:blipFill>
          <a:blip r:embed="rId5"/>
          <a:stretch>
            <a:fillRect/>
          </a:stretch>
        </p:blipFill>
        <p:spPr>
          <a:xfrm>
            <a:off x="64584" y="57842"/>
            <a:ext cx="9072933" cy="6858000"/>
          </a:xfrm>
          <a:prstGeom prst="rect">
            <a:avLst/>
          </a:prstGeom>
        </p:spPr>
      </p:pic>
      <p:pic>
        <p:nvPicPr>
          <p:cNvPr id="6" name="Picture 5"/>
          <p:cNvPicPr>
            <a:picLocks noChangeAspect="1"/>
          </p:cNvPicPr>
          <p:nvPr/>
        </p:nvPicPr>
        <p:blipFill>
          <a:blip r:embed="rId6"/>
          <a:stretch>
            <a:fillRect/>
          </a:stretch>
        </p:blipFill>
        <p:spPr>
          <a:xfrm>
            <a:off x="7264400" y="1143001"/>
            <a:ext cx="1644327" cy="3651250"/>
          </a:xfrm>
          <a:prstGeom prst="rect">
            <a:avLst/>
          </a:prstGeom>
        </p:spPr>
      </p:pic>
    </p:spTree>
    <p:extLst>
      <p:ext uri="{BB962C8B-B14F-4D97-AF65-F5344CB8AC3E}">
        <p14:creationId xmlns:p14="http://schemas.microsoft.com/office/powerpoint/2010/main" val="19929447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2000" fill="hold"/>
                                        <p:tgtEl>
                                          <p:spTgt spid="6"/>
                                        </p:tgtEl>
                                      </p:cBhvr>
                                      <p:by x="150000" y="150000"/>
                                    </p:animScale>
                                  </p:childTnLst>
                                </p:cTn>
                              </p:par>
                              <p:par>
                                <p:cTn id="10" presetID="42" presetClass="path" presetSubtype="0" accel="50000" decel="50000" fill="hold" nodeType="withEffect">
                                  <p:stCondLst>
                                    <p:cond delay="0"/>
                                  </p:stCondLst>
                                  <p:childTnLst>
                                    <p:animMotion origin="layout" path="M 5E-6 -3.7037E-7 L -0.375 0.03935 " pathEditMode="relative" rAng="0" ptsTypes="AA">
                                      <p:cBhvr>
                                        <p:cTn id="11" dur="2000" fill="hold"/>
                                        <p:tgtEl>
                                          <p:spTgt spid="6"/>
                                        </p:tgtEl>
                                        <p:attrNameLst>
                                          <p:attrName>ppt_x</p:attrName>
                                          <p:attrName>ppt_y</p:attrName>
                                        </p:attrNameLst>
                                      </p:cBhvr>
                                      <p:rCtr x="-18750" y="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Completes An SLO?</a:t>
            </a:r>
            <a:endParaRPr lang="en-US" dirty="0"/>
          </a:p>
        </p:txBody>
      </p:sp>
      <p:sp>
        <p:nvSpPr>
          <p:cNvPr id="3" name="Slide Number Placeholder 2"/>
          <p:cNvSpPr>
            <a:spLocks noGrp="1"/>
          </p:cNvSpPr>
          <p:nvPr>
            <p:ph type="sldNum" sz="quarter" idx="12"/>
          </p:nvPr>
        </p:nvSpPr>
        <p:spPr/>
        <p:txBody>
          <a:bodyPr/>
          <a:lstStyle/>
          <a:p>
            <a:pPr>
              <a:defRPr/>
            </a:pPr>
            <a:fld id="{E482E562-498D-524F-80A1-C1D6B4CD310F}" type="slidenum">
              <a:rPr lang="en-US" smtClean="0"/>
              <a:pPr>
                <a:defRPr/>
              </a:pPr>
              <a:t>12</a:t>
            </a:fld>
            <a:endParaRPr lang="en-US"/>
          </a:p>
        </p:txBody>
      </p:sp>
      <p:sp>
        <p:nvSpPr>
          <p:cNvPr id="4" name="Content Placeholder 2"/>
          <p:cNvSpPr txBox="1">
            <a:spLocks/>
          </p:cNvSpPr>
          <p:nvPr/>
        </p:nvSpPr>
        <p:spPr>
          <a:xfrm>
            <a:off x="457199" y="1600200"/>
            <a:ext cx="8229601"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lphaLcParenR"/>
            </a:pPr>
            <a:r>
              <a:rPr lang="en-US" sz="2600" dirty="0" smtClean="0"/>
              <a:t>Provides instruction to any grade, kindergarten through grade twelve, or ungraded class or who teaches in an environment other than a classroom setting;</a:t>
            </a:r>
          </a:p>
          <a:p>
            <a:pPr marL="514350" indent="-514350">
              <a:buFont typeface="+mj-lt"/>
              <a:buAutoNum type="alphaLcParenR"/>
            </a:pPr>
            <a:r>
              <a:rPr lang="en-US" sz="2600" dirty="0" smtClean="0"/>
              <a:t>Maintains daily student records;</a:t>
            </a:r>
          </a:p>
          <a:p>
            <a:pPr marL="514350" indent="-514350">
              <a:buFont typeface="+mj-lt"/>
              <a:buAutoNum type="alphaLcParenR"/>
            </a:pPr>
            <a:r>
              <a:rPr lang="en-US" sz="2600" dirty="0" smtClean="0"/>
              <a:t>Has completed an approved teacher education program at an accredited institution or completed an alternative certification program;</a:t>
            </a:r>
          </a:p>
          <a:p>
            <a:pPr marL="514350" indent="-514350">
              <a:buFont typeface="+mj-lt"/>
              <a:buAutoNum type="alphaLcParenR"/>
            </a:pPr>
            <a:r>
              <a:rPr lang="en-US" sz="2600" dirty="0" smtClean="0"/>
              <a:t>Has been issued a South Dakota certificate; and</a:t>
            </a:r>
          </a:p>
          <a:p>
            <a:pPr marL="514350" indent="-514350">
              <a:buFont typeface="+mj-lt"/>
              <a:buAutoNum type="alphaLcParenR"/>
            </a:pPr>
            <a:r>
              <a:rPr lang="en-US" sz="2600" dirty="0" smtClean="0"/>
              <a:t>Is not serving as a principal, assistant principal, superintendent, or assistant superintendent.</a:t>
            </a:r>
          </a:p>
          <a:p>
            <a:endParaRPr lang="en-US" sz="2600" dirty="0"/>
          </a:p>
        </p:txBody>
      </p:sp>
    </p:spTree>
    <p:extLst>
      <p:ext uri="{BB962C8B-B14F-4D97-AF65-F5344CB8AC3E}">
        <p14:creationId xmlns:p14="http://schemas.microsoft.com/office/powerpoint/2010/main" val="42075679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Process</a:t>
            </a:r>
            <a:endParaRPr lang="en-US"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13</a:t>
            </a:fld>
            <a:endParaRPr lang="en-US"/>
          </a:p>
        </p:txBody>
      </p:sp>
      <p:pic>
        <p:nvPicPr>
          <p:cNvPr id="12" name="Picture 11"/>
          <p:cNvPicPr>
            <a:picLocks noChangeAspect="1"/>
          </p:cNvPicPr>
          <p:nvPr/>
        </p:nvPicPr>
        <p:blipFill>
          <a:blip r:embed="rId5"/>
          <a:stretch>
            <a:fillRect/>
          </a:stretch>
        </p:blipFill>
        <p:spPr>
          <a:xfrm>
            <a:off x="190500" y="1264078"/>
            <a:ext cx="5312084" cy="5291731"/>
          </a:xfrm>
          <a:prstGeom prst="rect">
            <a:avLst/>
          </a:prstGeom>
        </p:spPr>
      </p:pic>
      <p:sp>
        <p:nvSpPr>
          <p:cNvPr id="13" name="TextBox 12"/>
          <p:cNvSpPr txBox="1"/>
          <p:nvPr/>
        </p:nvSpPr>
        <p:spPr>
          <a:xfrm>
            <a:off x="5502584" y="1593870"/>
            <a:ext cx="3184216" cy="4154983"/>
          </a:xfrm>
          <a:prstGeom prst="rect">
            <a:avLst/>
          </a:prstGeom>
          <a:noFill/>
        </p:spPr>
        <p:txBody>
          <a:bodyPr wrap="square" rtlCol="0">
            <a:spAutoFit/>
          </a:bodyPr>
          <a:lstStyle/>
          <a:p>
            <a:pPr algn="ctr"/>
            <a:r>
              <a:rPr lang="en-US" sz="2400" u="sng" dirty="0" smtClean="0"/>
              <a:t>Low Growth: </a:t>
            </a:r>
            <a:br>
              <a:rPr lang="en-US" sz="2400" u="sng" dirty="0" smtClean="0"/>
            </a:br>
            <a:r>
              <a:rPr lang="en-US" sz="2400" dirty="0" smtClean="0"/>
              <a:t>Growth goal is less than 65% attained.</a:t>
            </a:r>
          </a:p>
          <a:p>
            <a:pPr algn="ctr"/>
            <a:endParaRPr lang="en-US" sz="2400" dirty="0" smtClean="0"/>
          </a:p>
          <a:p>
            <a:pPr algn="ctr"/>
            <a:r>
              <a:rPr lang="en-US" sz="2400" u="sng" dirty="0" smtClean="0"/>
              <a:t>Expected Growth: </a:t>
            </a:r>
            <a:r>
              <a:rPr lang="en-US" sz="2400" dirty="0" smtClean="0"/>
              <a:t>Growth goal is 65%-85% attained.</a:t>
            </a:r>
          </a:p>
          <a:p>
            <a:pPr algn="ctr"/>
            <a:endParaRPr lang="en-US" sz="2400" dirty="0" smtClean="0"/>
          </a:p>
          <a:p>
            <a:pPr algn="ctr"/>
            <a:r>
              <a:rPr lang="en-US" sz="2400" u="sng" dirty="0" smtClean="0"/>
              <a:t>High Growth:</a:t>
            </a:r>
            <a:br>
              <a:rPr lang="en-US" sz="2400" u="sng" dirty="0" smtClean="0"/>
            </a:br>
            <a:r>
              <a:rPr lang="en-US" sz="2400" dirty="0" smtClean="0"/>
              <a:t> Growth goal is 86% to 100% attained.</a:t>
            </a:r>
            <a:endParaRPr lang="en-US" sz="2400" dirty="0"/>
          </a:p>
        </p:txBody>
      </p:sp>
    </p:spTree>
    <p:extLst>
      <p:ext uri="{BB962C8B-B14F-4D97-AF65-F5344CB8AC3E}">
        <p14:creationId xmlns:p14="http://schemas.microsoft.com/office/powerpoint/2010/main" val="15241911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EL Law and Guiding Principles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C7186ED-F398-904B-B5BA-964F97FD2B12}" type="slidenum">
              <a:rPr lang="en-US" smtClean="0"/>
              <a:pPr>
                <a:defRPr/>
              </a:pPr>
              <a:t>14</a:t>
            </a:fld>
            <a:endParaRPr lang="en-US"/>
          </a:p>
        </p:txBody>
      </p:sp>
    </p:spTree>
    <p:extLst>
      <p:ext uri="{BB962C8B-B14F-4D97-AF65-F5344CB8AC3E}">
        <p14:creationId xmlns:p14="http://schemas.microsoft.com/office/powerpoint/2010/main" val="40466508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Law/ Guiding Principles</a:t>
            </a:r>
            <a:endParaRPr lang="en-US" dirty="0"/>
          </a:p>
        </p:txBody>
      </p:sp>
      <p:sp>
        <p:nvSpPr>
          <p:cNvPr id="3" name="Content Placeholder 2"/>
          <p:cNvSpPr>
            <a:spLocks noGrp="1"/>
          </p:cNvSpPr>
          <p:nvPr>
            <p:ph sz="half" idx="1"/>
          </p:nvPr>
        </p:nvSpPr>
        <p:spPr>
          <a:xfrm>
            <a:off x="613067" y="1428008"/>
            <a:ext cx="8073733" cy="4756150"/>
          </a:xfrm>
        </p:spPr>
        <p:txBody>
          <a:bodyPr>
            <a:normAutofit/>
          </a:bodyPr>
          <a:lstStyle/>
          <a:p>
            <a:r>
              <a:rPr lang="en-US" sz="3200" b="0" dirty="0"/>
              <a:t>SLOs should support the participation of </a:t>
            </a:r>
            <a:r>
              <a:rPr lang="en-US" sz="3200" b="0" dirty="0" smtClean="0"/>
              <a:t>ELs in programs to attain English proficiency.</a:t>
            </a:r>
          </a:p>
          <a:p>
            <a:endParaRPr lang="en-US" sz="3200" b="0" dirty="0" smtClean="0"/>
          </a:p>
          <a:p>
            <a:r>
              <a:rPr lang="en-US" sz="3200" b="0" dirty="0"/>
              <a:t>SLOs should be developed in a way that holds all </a:t>
            </a:r>
            <a:r>
              <a:rPr lang="en-US" sz="3200" b="0" dirty="0" smtClean="0"/>
              <a:t>teachers </a:t>
            </a:r>
            <a:r>
              <a:rPr lang="en-US" sz="3200" b="0" dirty="0"/>
              <a:t>accountable for the academic growth of </a:t>
            </a:r>
            <a:r>
              <a:rPr lang="en-US" sz="3200" b="0" dirty="0" smtClean="0"/>
              <a:t>ELs, regardless of immigration status or English proficiency.</a:t>
            </a:r>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15</a:t>
            </a:fld>
            <a:endParaRPr lang="en-US"/>
          </a:p>
        </p:txBody>
      </p:sp>
      <p:sp>
        <p:nvSpPr>
          <p:cNvPr id="7" name="Rectangle 6"/>
          <p:cNvSpPr/>
          <p:nvPr/>
        </p:nvSpPr>
        <p:spPr>
          <a:xfrm>
            <a:off x="3259422" y="6030168"/>
            <a:ext cx="5898660" cy="523220"/>
          </a:xfrm>
          <a:prstGeom prst="rect">
            <a:avLst/>
          </a:prstGeom>
        </p:spPr>
        <p:txBody>
          <a:bodyPr wrap="square">
            <a:spAutoFit/>
          </a:bodyPr>
          <a:lstStyle/>
          <a:p>
            <a:pPr lvl="2"/>
            <a:r>
              <a:rPr lang="en-US" sz="1400" dirty="0" smtClean="0"/>
              <a:t>Lau vs. Nichols; Bilingual Education Act; </a:t>
            </a:r>
            <a:br>
              <a:rPr lang="en-US" sz="1400" dirty="0" smtClean="0"/>
            </a:br>
            <a:r>
              <a:rPr lang="en-US" sz="1400" dirty="0" smtClean="0"/>
              <a:t>Equal Education Opportunity Act</a:t>
            </a:r>
            <a:endParaRPr lang="en-US" sz="1400" dirty="0"/>
          </a:p>
        </p:txBody>
      </p:sp>
    </p:spTree>
    <p:extLst>
      <p:ext uri="{BB962C8B-B14F-4D97-AF65-F5344CB8AC3E}">
        <p14:creationId xmlns:p14="http://schemas.microsoft.com/office/powerpoint/2010/main" val="3939901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42610" y="105302"/>
            <a:ext cx="5501390" cy="796322"/>
          </a:xfrm>
        </p:spPr>
        <p:txBody>
          <a:bodyPr/>
          <a:lstStyle/>
          <a:p>
            <a:r>
              <a:rPr lang="en-US" dirty="0" smtClean="0"/>
              <a:t>EL Law/ Guiding Principles</a:t>
            </a:r>
            <a:endParaRPr lang="en-US" dirty="0"/>
          </a:p>
        </p:txBody>
      </p:sp>
      <p:sp>
        <p:nvSpPr>
          <p:cNvPr id="3" name="Content Placeholder 2"/>
          <p:cNvSpPr>
            <a:spLocks noGrp="1"/>
          </p:cNvSpPr>
          <p:nvPr>
            <p:ph idx="1"/>
          </p:nvPr>
        </p:nvSpPr>
        <p:spPr>
          <a:xfrm>
            <a:off x="258740" y="901624"/>
            <a:ext cx="8885260" cy="4076694"/>
          </a:xfrm>
        </p:spPr>
        <p:txBody>
          <a:bodyPr>
            <a:normAutofit/>
          </a:bodyPr>
          <a:lstStyle/>
          <a:p>
            <a:pPr marL="514350" indent="-514350">
              <a:buAutoNum type="arabicPeriod"/>
            </a:pPr>
            <a:r>
              <a:rPr lang="en-US" sz="3600" b="1" dirty="0" smtClean="0"/>
              <a:t>SLOs </a:t>
            </a:r>
            <a:r>
              <a:rPr lang="en-US" sz="3600" b="1" dirty="0"/>
              <a:t>should not be based on the </a:t>
            </a:r>
            <a:r>
              <a:rPr lang="en-US" sz="3600" b="1" dirty="0" smtClean="0"/>
              <a:t>attainment of objectives within a student’s LAP (Language Acquisition Plan).</a:t>
            </a:r>
            <a:endParaRPr lang="en-US" sz="2400" b="0" dirty="0"/>
          </a:p>
          <a:p>
            <a:endParaRPr lang="en-US" sz="3200"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16</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357715315"/>
              </p:ext>
            </p:extLst>
          </p:nvPr>
        </p:nvGraphicFramePr>
        <p:xfrm>
          <a:off x="198780" y="2975568"/>
          <a:ext cx="8732858" cy="3291840"/>
        </p:xfrm>
        <a:graphic>
          <a:graphicData uri="http://schemas.openxmlformats.org/drawingml/2006/table">
            <a:tbl>
              <a:tblPr firstRow="1" bandRow="1">
                <a:tableStyleId>{2A488322-F2BA-4B5B-9748-0D474271808F}</a:tableStyleId>
              </a:tblPr>
              <a:tblGrid>
                <a:gridCol w="3953427"/>
                <a:gridCol w="4779431"/>
              </a:tblGrid>
              <a:tr h="447821">
                <a:tc>
                  <a:txBody>
                    <a:bodyPr/>
                    <a:lstStyle/>
                    <a:p>
                      <a:pPr algn="ctr"/>
                      <a:r>
                        <a:rPr lang="en-US" sz="2400" dirty="0" smtClean="0"/>
                        <a:t>SLOs</a:t>
                      </a:r>
                      <a:r>
                        <a:rPr lang="en-US" sz="2400" baseline="0" dirty="0" smtClean="0"/>
                        <a: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LAPs: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7821">
                <a:tc>
                  <a:txBody>
                    <a:bodyPr/>
                    <a:lstStyle/>
                    <a:p>
                      <a:r>
                        <a:rPr lang="en-US" sz="2400" dirty="0" smtClean="0"/>
                        <a:t>Focus -</a:t>
                      </a:r>
                      <a:r>
                        <a:rPr lang="en-US" sz="2400" baseline="0" dirty="0" smtClean="0"/>
                        <a:t> teacher’s ability to impact student growth</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Focus - supporting</a:t>
                      </a:r>
                      <a:r>
                        <a:rPr lang="en-US" sz="2400" baseline="0" dirty="0" smtClean="0"/>
                        <a:t> individual student in achieving English proficiency</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7821">
                <a:tc>
                  <a:txBody>
                    <a:bodyPr/>
                    <a:lstStyle/>
                    <a:p>
                      <a:r>
                        <a:rPr lang="en-US" sz="2400" dirty="0" smtClean="0"/>
                        <a:t>Includes one or</a:t>
                      </a:r>
                      <a:r>
                        <a:rPr lang="en-US" sz="2400" baseline="0" dirty="0" smtClean="0"/>
                        <a:t> more students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Individualized</a:t>
                      </a:r>
                      <a:r>
                        <a:rPr lang="en-US" sz="2400" baseline="0" dirty="0" smtClean="0"/>
                        <a:t> for one student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7821">
                <a:tc>
                  <a:txBody>
                    <a:bodyPr/>
                    <a:lstStyle/>
                    <a:p>
                      <a:r>
                        <a:rPr lang="en-US" sz="2400" dirty="0" smtClean="0"/>
                        <a:t>Includes teacher’s baseline data, growth targets, and measurement</a:t>
                      </a:r>
                      <a:r>
                        <a:rPr lang="en-US" sz="2400" baseline="0" dirty="0" smtClean="0"/>
                        <a:t> of progress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Includes academic</a:t>
                      </a:r>
                      <a:r>
                        <a:rPr lang="en-US" sz="2400" baseline="0" dirty="0" smtClean="0"/>
                        <a:t> history, assessment results, instructional plan, and assessment accommodations.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0574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Law/ Guiding Principles</a:t>
            </a:r>
            <a:endParaRPr lang="en-US" dirty="0"/>
          </a:p>
        </p:txBody>
      </p:sp>
      <p:sp>
        <p:nvSpPr>
          <p:cNvPr id="3" name="Content Placeholder 2"/>
          <p:cNvSpPr>
            <a:spLocks noGrp="1"/>
          </p:cNvSpPr>
          <p:nvPr>
            <p:ph idx="1"/>
          </p:nvPr>
        </p:nvSpPr>
        <p:spPr>
          <a:xfrm>
            <a:off x="258740" y="1469036"/>
            <a:ext cx="8732859" cy="4887314"/>
          </a:xfrm>
        </p:spPr>
        <p:txBody>
          <a:bodyPr>
            <a:normAutofit fontScale="92500" lnSpcReduction="20000"/>
          </a:bodyPr>
          <a:lstStyle/>
          <a:p>
            <a:pPr marL="514350" indent="-514350">
              <a:buFont typeface="+mj-lt"/>
              <a:buAutoNum type="arabicPeriod" startAt="2"/>
            </a:pPr>
            <a:r>
              <a:rPr lang="en-US" b="1" dirty="0" smtClean="0"/>
              <a:t>SLOs </a:t>
            </a:r>
            <a:r>
              <a:rPr lang="en-US" b="1" dirty="0"/>
              <a:t>should focus on academic standards</a:t>
            </a:r>
            <a:r>
              <a:rPr lang="en-US" b="1" dirty="0" smtClean="0"/>
              <a:t>.</a:t>
            </a:r>
          </a:p>
          <a:p>
            <a:pPr>
              <a:buFontTx/>
              <a:buChar char="-"/>
            </a:pPr>
            <a:endParaRPr lang="en-US" sz="2400" b="0" dirty="0" smtClean="0"/>
          </a:p>
          <a:p>
            <a:pPr>
              <a:buFontTx/>
              <a:buChar char="-"/>
            </a:pPr>
            <a:r>
              <a:rPr lang="en-US" sz="3500" b="0" dirty="0" smtClean="0"/>
              <a:t>Instructed with same college and career readiness standards as peers. </a:t>
            </a:r>
          </a:p>
          <a:p>
            <a:pPr>
              <a:buFontTx/>
              <a:buChar char="-"/>
            </a:pPr>
            <a:endParaRPr lang="en-US" sz="2200" b="0" dirty="0" smtClean="0"/>
          </a:p>
          <a:p>
            <a:pPr>
              <a:buFontTx/>
              <a:buChar char="-"/>
            </a:pPr>
            <a:r>
              <a:rPr lang="en-US" sz="3500" dirty="0" smtClean="0"/>
              <a:t>English Language Development (ELD) standards </a:t>
            </a:r>
            <a:r>
              <a:rPr lang="en-US" sz="3500" dirty="0"/>
              <a:t>can, and should, be included</a:t>
            </a:r>
            <a:r>
              <a:rPr lang="en-US" sz="3500" dirty="0" smtClean="0"/>
              <a:t>.</a:t>
            </a:r>
          </a:p>
          <a:p>
            <a:pPr>
              <a:buFontTx/>
              <a:buChar char="-"/>
            </a:pPr>
            <a:endParaRPr lang="en-US" sz="2200" dirty="0"/>
          </a:p>
          <a:p>
            <a:pPr>
              <a:buFontTx/>
              <a:buChar char="-"/>
            </a:pPr>
            <a:r>
              <a:rPr lang="en-US" sz="3500" b="0" dirty="0" smtClean="0"/>
              <a:t>May differ in established learning targets and types of services and supports provided.</a:t>
            </a:r>
            <a:endParaRPr lang="en-US" sz="2600" b="0" dirty="0"/>
          </a:p>
          <a:p>
            <a:pPr marL="914400" lvl="1" indent="-514350"/>
            <a:endParaRPr lang="en-US" sz="2800" b="0" dirty="0"/>
          </a:p>
          <a:p>
            <a:endParaRPr lang="en-US" sz="3200"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17</a:t>
            </a:fld>
            <a:endParaRPr lang="en-US"/>
          </a:p>
        </p:txBody>
      </p:sp>
    </p:spTree>
    <p:extLst>
      <p:ext uri="{BB962C8B-B14F-4D97-AF65-F5344CB8AC3E}">
        <p14:creationId xmlns:p14="http://schemas.microsoft.com/office/powerpoint/2010/main" val="36439045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7226" y="37874"/>
            <a:ext cx="4459574" cy="816565"/>
          </a:xfrm>
        </p:spPr>
        <p:txBody>
          <a:bodyPr/>
          <a:lstStyle/>
          <a:p>
            <a:r>
              <a:rPr lang="en-US" dirty="0" smtClean="0"/>
              <a:t>ELD STANDARDS</a:t>
            </a:r>
            <a:endParaRPr lang="en-US"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18</a:t>
            </a:fld>
            <a:endParaRPr lang="en-US"/>
          </a:p>
        </p:txBody>
      </p:sp>
      <p:pic>
        <p:nvPicPr>
          <p:cNvPr id="7" name="Picture 6"/>
          <p:cNvPicPr>
            <a:picLocks noChangeAspect="1"/>
          </p:cNvPicPr>
          <p:nvPr/>
        </p:nvPicPr>
        <p:blipFill>
          <a:blip r:embed="rId5"/>
          <a:stretch>
            <a:fillRect/>
          </a:stretch>
        </p:blipFill>
        <p:spPr>
          <a:xfrm>
            <a:off x="719124" y="1119234"/>
            <a:ext cx="7354736" cy="5738766"/>
          </a:xfrm>
          <a:prstGeom prst="rect">
            <a:avLst/>
          </a:prstGeom>
        </p:spPr>
      </p:pic>
      <p:sp>
        <p:nvSpPr>
          <p:cNvPr id="5" name="TextBox 4"/>
          <p:cNvSpPr txBox="1"/>
          <p:nvPr/>
        </p:nvSpPr>
        <p:spPr>
          <a:xfrm>
            <a:off x="69697" y="1092856"/>
            <a:ext cx="9074303" cy="523220"/>
          </a:xfrm>
          <a:prstGeom prst="rect">
            <a:avLst/>
          </a:prstGeom>
          <a:solidFill>
            <a:srgbClr val="FFFF00"/>
          </a:solidFill>
          <a:ln>
            <a:solidFill>
              <a:srgbClr val="000000"/>
            </a:solidFill>
          </a:ln>
        </p:spPr>
        <p:txBody>
          <a:bodyPr wrap="square" rtlCol="0">
            <a:spAutoFit/>
          </a:bodyPr>
          <a:lstStyle/>
          <a:p>
            <a:r>
              <a:rPr lang="en-US" sz="2800" b="1" dirty="0"/>
              <a:t>http://</a:t>
            </a:r>
            <a:r>
              <a:rPr lang="en-US" sz="2800" b="1" dirty="0" err="1"/>
              <a:t>doe.sd.gov</a:t>
            </a:r>
            <a:r>
              <a:rPr lang="en-US" sz="2800" b="1" dirty="0"/>
              <a:t>/oats/documents/</a:t>
            </a:r>
            <a:r>
              <a:rPr lang="en-US" sz="2800" b="1" dirty="0" err="1"/>
              <a:t>WIDAstand.pdf</a:t>
            </a:r>
            <a:endParaRPr lang="en-US" sz="2800" b="1" dirty="0"/>
          </a:p>
        </p:txBody>
      </p:sp>
    </p:spTree>
    <p:extLst>
      <p:ext uri="{BB962C8B-B14F-4D97-AF65-F5344CB8AC3E}">
        <p14:creationId xmlns:p14="http://schemas.microsoft.com/office/powerpoint/2010/main" val="1427146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Law/ Guiding Principles</a:t>
            </a:r>
            <a:endParaRPr lang="en-US" dirty="0"/>
          </a:p>
        </p:txBody>
      </p:sp>
      <p:sp>
        <p:nvSpPr>
          <p:cNvPr id="3" name="Content Placeholder 2"/>
          <p:cNvSpPr>
            <a:spLocks noGrp="1"/>
          </p:cNvSpPr>
          <p:nvPr>
            <p:ph idx="1"/>
          </p:nvPr>
        </p:nvSpPr>
        <p:spPr>
          <a:xfrm>
            <a:off x="258740" y="1276333"/>
            <a:ext cx="8732859" cy="4525963"/>
          </a:xfrm>
        </p:spPr>
        <p:txBody>
          <a:bodyPr>
            <a:normAutofit/>
          </a:bodyPr>
          <a:lstStyle/>
          <a:p>
            <a:pPr marL="514350" indent="-514350">
              <a:buFont typeface="+mj-lt"/>
              <a:buAutoNum type="arabicPeriod" startAt="3"/>
            </a:pPr>
            <a:r>
              <a:rPr lang="en-US" b="1" dirty="0" smtClean="0"/>
              <a:t>In </a:t>
            </a:r>
            <a:r>
              <a:rPr lang="en-US" b="1" dirty="0"/>
              <a:t>co-teaching situations, </a:t>
            </a:r>
            <a:r>
              <a:rPr lang="en-US" b="1" dirty="0" smtClean="0"/>
              <a:t>teachers are encouraged to collaborate </a:t>
            </a:r>
            <a:r>
              <a:rPr lang="en-US" b="1" dirty="0"/>
              <a:t>to create SLOs</a:t>
            </a:r>
            <a:r>
              <a:rPr lang="en-US" b="1" dirty="0" smtClean="0"/>
              <a:t>.</a:t>
            </a:r>
          </a:p>
          <a:p>
            <a:pPr marL="514350" indent="-514350">
              <a:buAutoNum type="arabicPeriod" startAt="3"/>
            </a:pPr>
            <a:endParaRPr lang="en-US" sz="2400" b="0" dirty="0"/>
          </a:p>
          <a:p>
            <a:pPr marL="0" lvl="2" indent="0">
              <a:buNone/>
            </a:pPr>
            <a:endParaRPr lang="en-US" sz="2000" b="0" dirty="0"/>
          </a:p>
          <a:p>
            <a:pPr marL="914400" lvl="1" indent="-514350"/>
            <a:endParaRPr lang="en-US" sz="2800" b="0" dirty="0"/>
          </a:p>
          <a:p>
            <a:endParaRPr lang="en-US" sz="3200"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19</a:t>
            </a:fld>
            <a:endParaRPr lang="en-US"/>
          </a:p>
        </p:txBody>
      </p:sp>
      <p:sp>
        <p:nvSpPr>
          <p:cNvPr id="5" name="TextBox 4"/>
          <p:cNvSpPr txBox="1"/>
          <p:nvPr/>
        </p:nvSpPr>
        <p:spPr>
          <a:xfrm>
            <a:off x="3177912" y="3832994"/>
            <a:ext cx="2983042" cy="1692771"/>
          </a:xfrm>
          <a:prstGeom prst="rect">
            <a:avLst/>
          </a:prstGeom>
          <a:noFill/>
        </p:spPr>
        <p:txBody>
          <a:bodyPr wrap="square" rtlCol="0">
            <a:spAutoFit/>
          </a:bodyPr>
          <a:lstStyle/>
          <a:p>
            <a:pPr algn="ctr"/>
            <a:r>
              <a:rPr lang="en-US" sz="2400" b="1" u="sng" dirty="0" smtClean="0"/>
              <a:t>Shared SLO</a:t>
            </a:r>
          </a:p>
          <a:p>
            <a:r>
              <a:rPr lang="en-US" sz="2000" dirty="0" smtClean="0"/>
              <a:t>Both teachers share the: </a:t>
            </a:r>
          </a:p>
          <a:p>
            <a:pPr marL="285750" indent="-285750">
              <a:buFontTx/>
              <a:buChar char="-"/>
            </a:pPr>
            <a:r>
              <a:rPr lang="en-US" sz="2000" dirty="0"/>
              <a:t>d</a:t>
            </a:r>
            <a:r>
              <a:rPr lang="en-US" sz="2000" dirty="0" smtClean="0"/>
              <a:t>iverse population</a:t>
            </a:r>
          </a:p>
          <a:p>
            <a:pPr marL="285750" indent="-285750">
              <a:buFontTx/>
              <a:buChar char="-"/>
            </a:pPr>
            <a:r>
              <a:rPr lang="en-US" sz="2000" dirty="0" smtClean="0"/>
              <a:t>baseline data</a:t>
            </a:r>
          </a:p>
          <a:p>
            <a:pPr marL="285750" indent="-285750">
              <a:buFontTx/>
              <a:buChar char="-"/>
            </a:pPr>
            <a:r>
              <a:rPr lang="en-US" sz="2000" dirty="0" smtClean="0"/>
              <a:t>growth goals</a:t>
            </a:r>
            <a:endParaRPr lang="en-US" sz="2000" dirty="0"/>
          </a:p>
        </p:txBody>
      </p:sp>
      <p:pic>
        <p:nvPicPr>
          <p:cNvPr id="2050" name="Picture 2" descr="C:\Users\depr18193\AppData\Local\Microsoft\Windows\Temporary Internet Files\Content.IE5\BSLEHM2Q\good-teacher[1].jpg"/>
          <p:cNvPicPr>
            <a:picLocks noChangeAspect="1" noChangeArrowheads="1"/>
          </p:cNvPicPr>
          <p:nvPr/>
        </p:nvPicPr>
        <p:blipFill rotWithShape="1">
          <a:blip r:embed="rId5">
            <a:extLst>
              <a:ext uri="{28A0092B-C50C-407E-A947-70E740481C1C}">
                <a14:useLocalDpi xmlns:a14="http://schemas.microsoft.com/office/drawing/2010/main" val="0"/>
              </a:ext>
            </a:extLst>
          </a:blip>
          <a:srcRect l="33376" r="27003"/>
          <a:stretch/>
        </p:blipFill>
        <p:spPr bwMode="auto">
          <a:xfrm>
            <a:off x="6548202" y="2599770"/>
            <a:ext cx="2443397" cy="37565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pr18193\AppData\Local\Microsoft\Windows\Temporary Internet Files\Content.IE5\65EZ2DPC\teacher[1].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18952" r="15499"/>
          <a:stretch/>
        </p:blipFill>
        <p:spPr bwMode="auto">
          <a:xfrm>
            <a:off x="120867" y="3640789"/>
            <a:ext cx="2668249" cy="240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507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Overview</a:t>
            </a:r>
            <a:endParaRPr lang="en-US" dirty="0"/>
          </a:p>
        </p:txBody>
      </p:sp>
      <p:sp>
        <p:nvSpPr>
          <p:cNvPr id="3" name="Content Placeholder 2"/>
          <p:cNvSpPr>
            <a:spLocks noGrp="1"/>
          </p:cNvSpPr>
          <p:nvPr>
            <p:ph idx="1"/>
          </p:nvPr>
        </p:nvSpPr>
        <p:spPr>
          <a:xfrm>
            <a:off x="553044" y="1487958"/>
            <a:ext cx="8229600" cy="4877786"/>
          </a:xfrm>
        </p:spPr>
        <p:txBody>
          <a:bodyPr>
            <a:normAutofit/>
          </a:bodyPr>
          <a:lstStyle/>
          <a:p>
            <a:r>
              <a:rPr lang="en-US" dirty="0" smtClean="0"/>
              <a:t>Review of Teacher Effectiveness System for ALL teachers</a:t>
            </a:r>
          </a:p>
          <a:p>
            <a:endParaRPr lang="en-US" dirty="0" smtClean="0"/>
          </a:p>
          <a:p>
            <a:r>
              <a:rPr lang="en-US" dirty="0" smtClean="0"/>
              <a:t>Guiding Principles from EL Law</a:t>
            </a:r>
          </a:p>
          <a:p>
            <a:endParaRPr lang="en-US" dirty="0" smtClean="0"/>
          </a:p>
          <a:p>
            <a:r>
              <a:rPr lang="en-US" dirty="0" smtClean="0"/>
              <a:t>SLO Process Guide</a:t>
            </a:r>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2</a:t>
            </a:fld>
            <a:endParaRPr lang="en-US"/>
          </a:p>
        </p:txBody>
      </p:sp>
    </p:spTree>
    <p:extLst>
      <p:ext uri="{BB962C8B-B14F-4D97-AF65-F5344CB8AC3E}">
        <p14:creationId xmlns:p14="http://schemas.microsoft.com/office/powerpoint/2010/main" val="11925483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Law/ Guiding Principles</a:t>
            </a:r>
            <a:endParaRPr lang="en-US" dirty="0"/>
          </a:p>
        </p:txBody>
      </p:sp>
      <p:sp>
        <p:nvSpPr>
          <p:cNvPr id="3" name="Content Placeholder 2"/>
          <p:cNvSpPr>
            <a:spLocks noGrp="1"/>
          </p:cNvSpPr>
          <p:nvPr>
            <p:ph idx="1"/>
          </p:nvPr>
        </p:nvSpPr>
        <p:spPr>
          <a:xfrm>
            <a:off x="0" y="1276333"/>
            <a:ext cx="8991599" cy="5445142"/>
          </a:xfrm>
        </p:spPr>
        <p:txBody>
          <a:bodyPr>
            <a:normAutofit fontScale="92500" lnSpcReduction="10000"/>
          </a:bodyPr>
          <a:lstStyle/>
          <a:p>
            <a:pPr marL="514350" indent="-514350" algn="ctr">
              <a:buFont typeface="+mj-lt"/>
              <a:buAutoNum type="arabicPeriod" startAt="4"/>
            </a:pPr>
            <a:r>
              <a:rPr lang="en-US" b="1" dirty="0" smtClean="0"/>
              <a:t>SLOs that include EL students should reflect the diverse program types in which the students in your district participate.</a:t>
            </a:r>
          </a:p>
          <a:p>
            <a:pPr marL="514350" indent="-514350" algn="ctr">
              <a:buFont typeface="+mj-lt"/>
              <a:buAutoNum type="arabicPeriod" startAt="4"/>
            </a:pPr>
            <a:endParaRPr lang="en-US" b="1" dirty="0"/>
          </a:p>
          <a:p>
            <a:pPr marL="514350" indent="-514350" algn="ctr">
              <a:buFont typeface="+mj-lt"/>
              <a:buAutoNum type="arabicPeriod" startAt="4"/>
            </a:pPr>
            <a:endParaRPr lang="en-US" b="1" dirty="0" smtClean="0"/>
          </a:p>
          <a:p>
            <a:pPr marL="514350" indent="-514350" algn="ctr">
              <a:buFont typeface="+mj-lt"/>
              <a:buAutoNum type="arabicPeriod" startAt="4"/>
            </a:pPr>
            <a:endParaRPr lang="en-US" b="1" dirty="0"/>
          </a:p>
          <a:p>
            <a:pPr marL="0" indent="0" algn="ctr">
              <a:buNone/>
            </a:pPr>
            <a:endParaRPr lang="en-US" dirty="0" smtClean="0"/>
          </a:p>
          <a:p>
            <a:pPr marL="0" indent="0" algn="ctr">
              <a:buNone/>
            </a:pPr>
            <a:r>
              <a:rPr lang="en-US" dirty="0" smtClean="0"/>
              <a:t>Your SLO should include students for whom you provide instruction.</a:t>
            </a:r>
          </a:p>
          <a:p>
            <a:pPr marL="0" lvl="2" indent="0">
              <a:buNone/>
            </a:pPr>
            <a:endParaRPr lang="en-US" sz="2000" b="0" dirty="0"/>
          </a:p>
          <a:p>
            <a:pPr marL="914400" lvl="1" indent="-514350"/>
            <a:endParaRPr lang="en-US" sz="2800" b="0" dirty="0"/>
          </a:p>
          <a:p>
            <a:endParaRPr lang="en-US" sz="3200"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51851538"/>
              </p:ext>
            </p:extLst>
          </p:nvPr>
        </p:nvGraphicFramePr>
        <p:xfrm>
          <a:off x="613832" y="3152095"/>
          <a:ext cx="8072968" cy="1920240"/>
        </p:xfrm>
        <a:graphic>
          <a:graphicData uri="http://schemas.openxmlformats.org/drawingml/2006/table">
            <a:tbl>
              <a:tblPr bandRow="1">
                <a:tableStyleId>{5C22544A-7EE6-4342-B048-85BDC9FD1C3A}</a:tableStyleId>
              </a:tblPr>
              <a:tblGrid>
                <a:gridCol w="4036484"/>
                <a:gridCol w="4036484"/>
              </a:tblGrid>
              <a:tr h="370840">
                <a:tc>
                  <a:txBody>
                    <a:bodyPr/>
                    <a:lstStyle/>
                    <a:p>
                      <a:pPr marL="285750" indent="-285750">
                        <a:buFont typeface="Arial"/>
                        <a:buChar char="•"/>
                      </a:pPr>
                      <a:r>
                        <a:rPr lang="en-US" sz="2000" dirty="0" smtClean="0"/>
                        <a:t>Dual</a:t>
                      </a:r>
                      <a:r>
                        <a:rPr lang="en-US" sz="2000" baseline="0" dirty="0" smtClean="0"/>
                        <a:t> Language</a:t>
                      </a:r>
                    </a:p>
                    <a:p>
                      <a:pPr marL="285750" indent="-285750">
                        <a:buFont typeface="Arial"/>
                        <a:buChar char="•"/>
                      </a:pPr>
                      <a:r>
                        <a:rPr lang="en-US" sz="2000" baseline="0" dirty="0" smtClean="0"/>
                        <a:t>Two-way Immersion</a:t>
                      </a:r>
                    </a:p>
                    <a:p>
                      <a:pPr marL="285750" indent="-285750">
                        <a:buFont typeface="Arial"/>
                        <a:buChar char="•"/>
                      </a:pPr>
                      <a:r>
                        <a:rPr lang="en-US" sz="2000" baseline="0" dirty="0" smtClean="0"/>
                        <a:t>Transition Bilingual</a:t>
                      </a:r>
                    </a:p>
                    <a:p>
                      <a:pPr marL="285750" indent="-285750">
                        <a:buFont typeface="Arial"/>
                        <a:buChar char="•"/>
                      </a:pPr>
                      <a:r>
                        <a:rPr lang="en-US" sz="2000" baseline="0" dirty="0" smtClean="0"/>
                        <a:t>Developmental Bilingual</a:t>
                      </a:r>
                    </a:p>
                    <a:p>
                      <a:pPr marL="285750" indent="-285750">
                        <a:buFont typeface="Arial"/>
                        <a:buChar char="•"/>
                      </a:pPr>
                      <a:r>
                        <a:rPr lang="en-US" sz="2000" baseline="0" dirty="0" smtClean="0"/>
                        <a:t>Heritage Language</a:t>
                      </a:r>
                    </a:p>
                    <a:p>
                      <a:pPr marL="285750" indent="-285750">
                        <a:buFont typeface="Arial"/>
                        <a:buChar char="•"/>
                      </a:pPr>
                      <a:r>
                        <a:rPr lang="en-US" sz="2000" baseline="0" dirty="0" smtClean="0"/>
                        <a:t>Sheltered English Instruction</a:t>
                      </a:r>
                      <a:endParaRPr lang="en-US" sz="2000" dirty="0"/>
                    </a:p>
                  </a:txBody>
                  <a:tcPr/>
                </a:tc>
                <a:tc>
                  <a:txBody>
                    <a:bodyPr/>
                    <a:lstStyle/>
                    <a:p>
                      <a:pPr marL="285750" indent="-285750">
                        <a:buFont typeface="Arial"/>
                        <a:buChar char="•"/>
                      </a:pPr>
                      <a:r>
                        <a:rPr lang="en-US" sz="2000" dirty="0" smtClean="0"/>
                        <a:t>Structured English</a:t>
                      </a:r>
                      <a:r>
                        <a:rPr lang="en-US" sz="2000" baseline="0" dirty="0" smtClean="0"/>
                        <a:t> Immersion</a:t>
                      </a:r>
                    </a:p>
                    <a:p>
                      <a:pPr marL="285750" indent="-285750">
                        <a:buFont typeface="Arial"/>
                        <a:buChar char="•"/>
                      </a:pPr>
                      <a:r>
                        <a:rPr lang="en-US" sz="2000" baseline="0" dirty="0" smtClean="0"/>
                        <a:t>Specially-designed Academic Instruction Delivered in English</a:t>
                      </a:r>
                    </a:p>
                    <a:p>
                      <a:pPr marL="285750" indent="-285750">
                        <a:buFont typeface="Arial"/>
                        <a:buChar char="•"/>
                      </a:pPr>
                      <a:r>
                        <a:rPr lang="en-US" sz="2000" baseline="0" dirty="0" smtClean="0"/>
                        <a:t>Content-based EL</a:t>
                      </a:r>
                    </a:p>
                    <a:p>
                      <a:pPr marL="285750" indent="-285750">
                        <a:buFont typeface="Arial"/>
                        <a:buChar char="•"/>
                      </a:pPr>
                      <a:r>
                        <a:rPr lang="en-US" sz="2000" baseline="0" dirty="0" smtClean="0"/>
                        <a:t>Pull-out EL</a:t>
                      </a:r>
                    </a:p>
                    <a:p>
                      <a:pPr marL="285750" indent="-285750">
                        <a:buFont typeface="Arial"/>
                        <a:buChar char="•"/>
                      </a:pPr>
                      <a:r>
                        <a:rPr lang="en-US" sz="2000" baseline="0" dirty="0" smtClean="0"/>
                        <a:t>Other</a:t>
                      </a:r>
                      <a:endParaRPr lang="en-US" sz="2000" dirty="0"/>
                    </a:p>
                  </a:txBody>
                  <a:tcPr/>
                </a:tc>
              </a:tr>
            </a:tbl>
          </a:graphicData>
        </a:graphic>
      </p:graphicFrame>
    </p:spTree>
    <p:extLst>
      <p:ext uri="{BB962C8B-B14F-4D97-AF65-F5344CB8AC3E}">
        <p14:creationId xmlns:p14="http://schemas.microsoft.com/office/powerpoint/2010/main" val="3497706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SLO Process guide – </a:t>
            </a:r>
            <a:br>
              <a:rPr lang="en-US" dirty="0" smtClean="0"/>
            </a:br>
            <a:r>
              <a:rPr lang="en-US" dirty="0" smtClean="0"/>
              <a:t>What’s different for </a:t>
            </a:r>
            <a:br>
              <a:rPr lang="en-US" dirty="0" smtClean="0"/>
            </a:br>
            <a:r>
              <a:rPr lang="en-US" dirty="0" smtClean="0"/>
              <a:t>EL educators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C7186ED-F398-904B-B5BA-964F97FD2B12}" type="slidenum">
              <a:rPr lang="en-US" smtClean="0"/>
              <a:pPr>
                <a:defRPr/>
              </a:pPr>
              <a:t>21</a:t>
            </a:fld>
            <a:endParaRPr lang="en-US"/>
          </a:p>
        </p:txBody>
      </p:sp>
    </p:spTree>
    <p:extLst>
      <p:ext uri="{BB962C8B-B14F-4D97-AF65-F5344CB8AC3E}">
        <p14:creationId xmlns:p14="http://schemas.microsoft.com/office/powerpoint/2010/main" val="2203640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854439" y="952101"/>
            <a:ext cx="7330190" cy="5905899"/>
          </a:xfrm>
          <a:prstGeom prst="rect">
            <a:avLst/>
          </a:prstGeom>
          <a:ln>
            <a:solidFill>
              <a:srgbClr val="000000"/>
            </a:solidFill>
          </a:ln>
        </p:spPr>
      </p:pic>
      <p:sp>
        <p:nvSpPr>
          <p:cNvPr id="8" name="Title 7"/>
          <p:cNvSpPr>
            <a:spLocks noGrp="1"/>
          </p:cNvSpPr>
          <p:nvPr>
            <p:ph type="title"/>
          </p:nvPr>
        </p:nvSpPr>
        <p:spPr/>
        <p:txBody>
          <a:bodyPr/>
          <a:lstStyle/>
          <a:p>
            <a:r>
              <a:rPr lang="en-US" dirty="0" smtClean="0"/>
              <a:t>SLO Process Guide</a:t>
            </a:r>
            <a:endParaRPr lang="en-US" dirty="0"/>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22</a:t>
            </a:fld>
            <a:endParaRPr lang="en-US"/>
          </a:p>
        </p:txBody>
      </p:sp>
    </p:spTree>
    <p:extLst>
      <p:ext uri="{BB962C8B-B14F-4D97-AF65-F5344CB8AC3E}">
        <p14:creationId xmlns:p14="http://schemas.microsoft.com/office/powerpoint/2010/main" val="14860811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Before You Begin</a:t>
            </a:r>
            <a:endParaRPr lang="en-US" dirty="0"/>
          </a:p>
        </p:txBody>
      </p:sp>
      <p:sp>
        <p:nvSpPr>
          <p:cNvPr id="4" name="Content Placeholder 3"/>
          <p:cNvSpPr>
            <a:spLocks noGrp="1"/>
          </p:cNvSpPr>
          <p:nvPr>
            <p:ph idx="1"/>
          </p:nvPr>
        </p:nvSpPr>
        <p:spPr>
          <a:xfrm>
            <a:off x="104931" y="1417637"/>
            <a:ext cx="9039070" cy="5088093"/>
          </a:xfrm>
        </p:spPr>
        <p:txBody>
          <a:bodyPr>
            <a:normAutofit fontScale="77500" lnSpcReduction="20000"/>
          </a:bodyPr>
          <a:lstStyle/>
          <a:p>
            <a:r>
              <a:rPr lang="en-US" dirty="0" smtClean="0"/>
              <a:t>Review summative data to identify an area of need:</a:t>
            </a:r>
          </a:p>
          <a:p>
            <a:pPr lvl="1"/>
            <a:r>
              <a:rPr lang="en-US" sz="3100" dirty="0" smtClean="0"/>
              <a:t>English Language Proficiency assessment</a:t>
            </a:r>
            <a:endParaRPr lang="en-US" sz="3100" dirty="0" smtClean="0"/>
          </a:p>
          <a:p>
            <a:pPr lvl="1"/>
            <a:r>
              <a:rPr lang="en-US" sz="3100" dirty="0" smtClean="0"/>
              <a:t>State Content Assessments</a:t>
            </a:r>
            <a:endParaRPr lang="en-US" sz="3100" dirty="0" smtClean="0"/>
          </a:p>
          <a:p>
            <a:pPr lvl="1"/>
            <a:r>
              <a:rPr lang="en-US" sz="3100" dirty="0" smtClean="0"/>
              <a:t>Other </a:t>
            </a:r>
            <a:r>
              <a:rPr lang="en-US" sz="3100" dirty="0" smtClean="0"/>
              <a:t>skill-based assessments</a:t>
            </a:r>
          </a:p>
          <a:p>
            <a:pPr lvl="1"/>
            <a:r>
              <a:rPr lang="en-US" sz="3100" dirty="0" smtClean="0"/>
              <a:t>Other district assessments</a:t>
            </a:r>
          </a:p>
          <a:p>
            <a:pPr marL="457200" lvl="1" indent="0">
              <a:buNone/>
            </a:pPr>
            <a:endParaRPr lang="en-US" sz="2600" dirty="0" smtClean="0"/>
          </a:p>
          <a:p>
            <a:r>
              <a:rPr lang="en-US" dirty="0" smtClean="0"/>
              <a:t>Identify your target group of students</a:t>
            </a:r>
          </a:p>
          <a:p>
            <a:pPr lvl="1"/>
            <a:r>
              <a:rPr lang="en-US" sz="3100" dirty="0" smtClean="0"/>
              <a:t>May be one or more students</a:t>
            </a:r>
          </a:p>
          <a:p>
            <a:pPr lvl="1"/>
            <a:r>
              <a:rPr lang="en-US" sz="3100" dirty="0" smtClean="0"/>
              <a:t>Similar LAP objectives</a:t>
            </a:r>
          </a:p>
          <a:p>
            <a:pPr lvl="1"/>
            <a:r>
              <a:rPr lang="en-US" sz="3100" dirty="0" smtClean="0"/>
              <a:t>Similar skill needs</a:t>
            </a:r>
          </a:p>
          <a:p>
            <a:pPr lvl="1"/>
            <a:r>
              <a:rPr lang="en-US" sz="3100" dirty="0" smtClean="0"/>
              <a:t>Group shared with classroom teacher</a:t>
            </a:r>
          </a:p>
          <a:p>
            <a:pPr lvl="1"/>
            <a:r>
              <a:rPr lang="en-US" sz="3100" dirty="0" smtClean="0"/>
              <a:t>Students may or may not be in the same grade or classroom</a:t>
            </a:r>
            <a:endParaRPr lang="en-US" sz="3100" dirty="0"/>
          </a:p>
        </p:txBody>
      </p:sp>
      <p:sp>
        <p:nvSpPr>
          <p:cNvPr id="2" name="Slide Number Placeholder 1"/>
          <p:cNvSpPr>
            <a:spLocks noGrp="1"/>
          </p:cNvSpPr>
          <p:nvPr>
            <p:ph type="sldNum" sz="quarter" idx="12"/>
          </p:nvPr>
        </p:nvSpPr>
        <p:spPr/>
        <p:txBody>
          <a:bodyPr/>
          <a:lstStyle/>
          <a:p>
            <a:pPr>
              <a:defRPr/>
            </a:pPr>
            <a:fld id="{05DDEF8E-7659-3B4F-8230-8416D23AD9C5}" type="slidenum">
              <a:rPr lang="en-US" smtClean="0"/>
              <a:pPr>
                <a:defRPr/>
              </a:pPr>
              <a:t>23</a:t>
            </a:fld>
            <a:endParaRPr lang="en-US"/>
          </a:p>
        </p:txBody>
      </p:sp>
    </p:spTree>
    <p:extLst>
      <p:ext uri="{BB962C8B-B14F-4D97-AF65-F5344CB8AC3E}">
        <p14:creationId xmlns:p14="http://schemas.microsoft.com/office/powerpoint/2010/main" val="6936815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2362200" y="2590800"/>
            <a:ext cx="63246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3"/>
          <p:cNvSpPr txBox="1">
            <a:spLocks/>
          </p:cNvSpPr>
          <p:nvPr/>
        </p:nvSpPr>
        <p:spPr bwMode="auto">
          <a:xfrm>
            <a:off x="3537679" y="122238"/>
            <a:ext cx="5606321"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a:lstStyle>
          <a:p>
            <a:r>
              <a:rPr lang="en-US" sz="3600" dirty="0" smtClean="0">
                <a:latin typeface="Calibri" charset="0"/>
              </a:rPr>
              <a:t>Prioritizing Learning Content</a:t>
            </a:r>
            <a:endParaRPr lang="en-US" sz="3600" dirty="0">
              <a:latin typeface="Calibri"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86247508"/>
              </p:ext>
            </p:extLst>
          </p:nvPr>
        </p:nvGraphicFramePr>
        <p:xfrm>
          <a:off x="304800" y="2025474"/>
          <a:ext cx="8534400" cy="3703320"/>
        </p:xfrm>
        <a:graphic>
          <a:graphicData uri="http://schemas.openxmlformats.org/drawingml/2006/table">
            <a:tbl>
              <a:tblPr firstRow="1" bandRow="1">
                <a:tableStyleId>{616DA210-FB5B-4158-B5E0-FEB733F419BA}</a:tableStyleId>
              </a:tblPr>
              <a:tblGrid>
                <a:gridCol w="1676400"/>
                <a:gridCol w="6858000"/>
              </a:tblGrid>
              <a:tr h="1143000">
                <a:tc rowSpan="2">
                  <a:txBody>
                    <a:bodyPr/>
                    <a:lstStyle/>
                    <a:p>
                      <a:r>
                        <a:rPr lang="en-US" dirty="0" smtClean="0"/>
                        <a:t>Prioritize Learning Content:</a:t>
                      </a:r>
                    </a:p>
                    <a:p>
                      <a:r>
                        <a:rPr lang="en-US" b="0" i="1" dirty="0" smtClean="0"/>
                        <a:t>Identify</a:t>
                      </a:r>
                      <a:r>
                        <a:rPr lang="en-US" b="0" i="1" baseline="0" dirty="0" smtClean="0"/>
                        <a:t> standards and content.</a:t>
                      </a:r>
                      <a:endParaRPr lang="en-US" b="0" i="1" dirty="0"/>
                    </a:p>
                  </a:txBody>
                  <a:tcPr/>
                </a:tc>
                <a:tc>
                  <a:txBody>
                    <a:bodyPr/>
                    <a:lstStyle/>
                    <a:p>
                      <a:r>
                        <a:rPr lang="en-US" sz="1800" b="1" i="1" kern="1200" dirty="0" smtClean="0">
                          <a:solidFill>
                            <a:schemeClr val="tx1"/>
                          </a:solidFill>
                          <a:effectLst/>
                          <a:latin typeface="+mn-lt"/>
                          <a:ea typeface="+mn-ea"/>
                          <a:cs typeface="+mn-cs"/>
                        </a:rPr>
                        <a:t>What is the most important learning that needs to occur during the instructional period? Specify which standard(s) the SLO addresses and Identify the specific data source or trend data used.  (1a)</a:t>
                      </a:r>
                      <a:r>
                        <a:rPr lang="en-US" dirty="0" smtClean="0">
                          <a:effectLst/>
                        </a:rPr>
                        <a:t> </a:t>
                      </a:r>
                      <a:endParaRPr lang="en-US" dirty="0"/>
                    </a:p>
                  </a:txBody>
                  <a:tcPr/>
                </a:tc>
              </a:tr>
              <a:tr h="1588169">
                <a:tc vMerge="1">
                  <a:txBody>
                    <a:bodyPr/>
                    <a:lstStyle/>
                    <a:p>
                      <a:endParaRPr lang="en-US"/>
                    </a:p>
                  </a:txBody>
                  <a:tcPr/>
                </a:tc>
                <a:tc>
                  <a:txBody>
                    <a:bodyPr/>
                    <a:lstStyle/>
                    <a:p>
                      <a:r>
                        <a:rPr lang="en-US" sz="2400" b="1" dirty="0" smtClean="0">
                          <a:solidFill>
                            <a:srgbClr val="FF0000"/>
                          </a:solidFill>
                        </a:rPr>
                        <a:t>SOUTH DAKOTA STANDARDS FOR YOUR STUDENTS’ GRADE LEVEL(s)</a:t>
                      </a:r>
                    </a:p>
                    <a:p>
                      <a:endParaRPr lang="en-US" sz="2400" b="1" dirty="0" smtClean="0">
                        <a:solidFill>
                          <a:srgbClr val="FF0000"/>
                        </a:solidFill>
                      </a:endParaRPr>
                    </a:p>
                    <a:p>
                      <a:r>
                        <a:rPr lang="en-US" sz="2400" b="1" dirty="0" smtClean="0">
                          <a:solidFill>
                            <a:srgbClr val="FF0000"/>
                          </a:solidFill>
                        </a:rPr>
                        <a:t>ELD </a:t>
                      </a:r>
                      <a:r>
                        <a:rPr lang="en-US" sz="2400" b="1" baseline="0" dirty="0" smtClean="0">
                          <a:solidFill>
                            <a:srgbClr val="FF0000"/>
                          </a:solidFill>
                        </a:rPr>
                        <a:t>STANDARD(s)</a:t>
                      </a:r>
                      <a:endParaRPr lang="en-US" sz="2400" b="1" dirty="0" smtClean="0">
                        <a:solidFill>
                          <a:srgbClr val="FF0000"/>
                        </a:solidFill>
                      </a:endParaRPr>
                    </a:p>
                    <a:p>
                      <a:endParaRPr lang="en-US" sz="2400" b="1" dirty="0" smtClean="0">
                        <a:solidFill>
                          <a:srgbClr val="FF0000"/>
                        </a:solidFill>
                      </a:endParaRPr>
                    </a:p>
                    <a:p>
                      <a:r>
                        <a:rPr lang="en-US" sz="2400" b="1" dirty="0" smtClean="0">
                          <a:solidFill>
                            <a:srgbClr val="FF0000"/>
                          </a:solidFill>
                        </a:rPr>
                        <a:t>DATA SOURCES USED</a:t>
                      </a:r>
                    </a:p>
                    <a:p>
                      <a:endParaRPr lang="en-US" dirty="0"/>
                    </a:p>
                  </a:txBody>
                  <a:tcPr>
                    <a:solidFill>
                      <a:srgbClr val="FFFFFF">
                        <a:alpha val="20000"/>
                      </a:srgbClr>
                    </a:solidFill>
                  </a:tcPr>
                </a:tc>
              </a:tr>
            </a:tbl>
          </a:graphicData>
        </a:graphic>
      </p:graphicFrame>
      <p:sp>
        <p:nvSpPr>
          <p:cNvPr id="3" name="Slide Number Placeholder 2"/>
          <p:cNvSpPr>
            <a:spLocks noGrp="1"/>
          </p:cNvSpPr>
          <p:nvPr>
            <p:ph type="sldNum" sz="quarter" idx="12"/>
          </p:nvPr>
        </p:nvSpPr>
        <p:spPr/>
        <p:txBody>
          <a:bodyPr/>
          <a:lstStyle/>
          <a:p>
            <a:pPr>
              <a:defRPr/>
            </a:pPr>
            <a:fld id="{E482E562-498D-524F-80A1-C1D6B4CD310F}" type="slidenum">
              <a:rPr lang="en-US" smtClean="0"/>
              <a:pPr>
                <a:defRPr/>
              </a:pPr>
              <a:t>24</a:t>
            </a:fld>
            <a:endParaRPr lang="en-US"/>
          </a:p>
        </p:txBody>
      </p:sp>
    </p:spTree>
    <p:extLst>
      <p:ext uri="{BB962C8B-B14F-4D97-AF65-F5344CB8AC3E}">
        <p14:creationId xmlns:p14="http://schemas.microsoft.com/office/powerpoint/2010/main" val="3476958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smtClean="0">
                <a:latin typeface="Calibri" charset="0"/>
              </a:rPr>
              <a:t>Identify Student Population</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25</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72894961"/>
              </p:ext>
            </p:extLst>
          </p:nvPr>
        </p:nvGraphicFramePr>
        <p:xfrm>
          <a:off x="381000" y="2185728"/>
          <a:ext cx="8534400" cy="4160520"/>
        </p:xfrm>
        <a:graphic>
          <a:graphicData uri="http://schemas.openxmlformats.org/drawingml/2006/table">
            <a:tbl>
              <a:tblPr firstRow="1" bandRow="1">
                <a:tableStyleId>{616DA210-FB5B-4158-B5E0-FEB733F419BA}</a:tableStyleId>
              </a:tblPr>
              <a:tblGrid>
                <a:gridCol w="1676400"/>
                <a:gridCol w="6858000"/>
              </a:tblGrid>
              <a:tr h="1143000">
                <a:tc rowSpan="2">
                  <a:txBody>
                    <a:bodyPr/>
                    <a:lstStyle/>
                    <a:p>
                      <a:r>
                        <a:rPr lang="en-US" sz="1800" b="1" i="1" kern="1200" dirty="0" smtClean="0">
                          <a:solidFill>
                            <a:schemeClr val="tx1"/>
                          </a:solidFill>
                          <a:effectLst/>
                          <a:latin typeface="+mn-lt"/>
                          <a:ea typeface="+mn-ea"/>
                          <a:cs typeface="+mn-cs"/>
                        </a:rPr>
                        <a:t>Identify the Student Population: </a:t>
                      </a:r>
                      <a:endParaRPr lang="en-US" sz="1800" b="1" kern="1200" dirty="0" smtClean="0">
                        <a:solidFill>
                          <a:schemeClr val="tx1"/>
                        </a:solidFill>
                        <a:effectLst/>
                        <a:latin typeface="+mn-lt"/>
                        <a:ea typeface="+mn-ea"/>
                        <a:cs typeface="+mn-cs"/>
                      </a:endParaRPr>
                    </a:p>
                    <a:p>
                      <a:r>
                        <a:rPr lang="en-US" sz="1800" b="1" i="1" kern="1200" dirty="0" smtClean="0">
                          <a:solidFill>
                            <a:schemeClr val="tx1"/>
                          </a:solidFill>
                          <a:effectLst/>
                          <a:latin typeface="+mn-lt"/>
                          <a:ea typeface="+mn-ea"/>
                          <a:cs typeface="+mn-cs"/>
                        </a:rPr>
                        <a:t>Describe the context of the class.</a:t>
                      </a:r>
                      <a:r>
                        <a:rPr lang="en-US" dirty="0" smtClean="0">
                          <a:effectLst/>
                        </a:rPr>
                        <a:t> </a:t>
                      </a:r>
                      <a:endParaRPr lang="en-US" b="0" i="1" dirty="0"/>
                    </a:p>
                  </a:txBody>
                  <a:tcPr/>
                </a:tc>
                <a:tc>
                  <a:txBody>
                    <a:bodyPr/>
                    <a:lstStyle/>
                    <a:p>
                      <a:r>
                        <a:rPr lang="en-US" sz="1800" b="1" i="1" kern="1200" dirty="0" smtClean="0">
                          <a:solidFill>
                            <a:schemeClr val="tx1"/>
                          </a:solidFill>
                          <a:effectLst/>
                          <a:latin typeface="+mn-lt"/>
                          <a:ea typeface="+mn-ea"/>
                          <a:cs typeface="+mn-cs"/>
                        </a:rPr>
                        <a:t>How many students are addressed by the SLO? Detail any characteristics or special learning circumstances of the class(</a:t>
                      </a:r>
                      <a:r>
                        <a:rPr lang="en-US" sz="1800" b="1" i="1" kern="1200" dirty="0" err="1" smtClean="0">
                          <a:solidFill>
                            <a:schemeClr val="tx1"/>
                          </a:solidFill>
                          <a:effectLst/>
                          <a:latin typeface="+mn-lt"/>
                          <a:ea typeface="+mn-ea"/>
                          <a:cs typeface="+mn-cs"/>
                        </a:rPr>
                        <a:t>es</a:t>
                      </a:r>
                      <a:r>
                        <a:rPr lang="en-US" sz="1800" b="1" i="1" kern="1200" dirty="0" smtClean="0">
                          <a:solidFill>
                            <a:schemeClr val="tx1"/>
                          </a:solidFill>
                          <a:effectLst/>
                          <a:latin typeface="+mn-lt"/>
                          <a:ea typeface="+mn-ea"/>
                          <a:cs typeface="+mn-cs"/>
                        </a:rPr>
                        <a:t>). (1b, 1c)</a:t>
                      </a:r>
                      <a:endParaRPr lang="en-US" dirty="0"/>
                    </a:p>
                  </a:txBody>
                  <a:tcPr/>
                </a:tc>
              </a:tr>
              <a:tr h="1588169">
                <a:tc vMerge="1">
                  <a:txBody>
                    <a:bodyPr/>
                    <a:lstStyle/>
                    <a:p>
                      <a:endParaRPr lang="en-US"/>
                    </a:p>
                  </a:txBody>
                  <a:tcPr/>
                </a:tc>
                <a:tc>
                  <a:txBody>
                    <a:bodyPr/>
                    <a:lstStyle/>
                    <a:p>
                      <a:r>
                        <a:rPr lang="en-US" sz="2400" b="1" dirty="0" smtClean="0">
                          <a:solidFill>
                            <a:srgbClr val="FF0000"/>
                          </a:solidFill>
                        </a:rPr>
                        <a:t>SHARED</a:t>
                      </a:r>
                      <a:r>
                        <a:rPr lang="en-US" sz="2400" b="1" baseline="0" dirty="0" smtClean="0">
                          <a:solidFill>
                            <a:srgbClr val="FF0000"/>
                          </a:solidFill>
                        </a:rPr>
                        <a:t> – WHOLE CLASS</a:t>
                      </a:r>
                    </a:p>
                    <a:p>
                      <a:r>
                        <a:rPr lang="en-US" sz="2400" b="1" baseline="0" dirty="0" smtClean="0">
                          <a:solidFill>
                            <a:srgbClr val="FF0000"/>
                          </a:solidFill>
                        </a:rPr>
                        <a:t>INDIVIDUAL – STUDENTS IN YOUR TARGET GROUP</a:t>
                      </a:r>
                    </a:p>
                    <a:p>
                      <a:endParaRPr lang="en-US" sz="2400" b="1" baseline="0" dirty="0" smtClean="0">
                        <a:solidFill>
                          <a:srgbClr val="FF0000"/>
                        </a:solidFill>
                      </a:endParaRPr>
                    </a:p>
                    <a:p>
                      <a:pPr marL="342900" indent="-342900">
                        <a:buFont typeface="Arial"/>
                        <a:buChar char="•"/>
                      </a:pPr>
                      <a:r>
                        <a:rPr lang="en-US" sz="2400" b="1" baseline="0" dirty="0" smtClean="0">
                          <a:solidFill>
                            <a:srgbClr val="FF0000"/>
                          </a:solidFill>
                        </a:rPr>
                        <a:t>Socio-economic status</a:t>
                      </a:r>
                    </a:p>
                    <a:p>
                      <a:pPr marL="342900" indent="-342900">
                        <a:buFont typeface="Arial"/>
                        <a:buChar char="•"/>
                      </a:pPr>
                      <a:r>
                        <a:rPr lang="en-US" sz="2400" b="1" baseline="0" dirty="0" smtClean="0">
                          <a:solidFill>
                            <a:srgbClr val="FF0000"/>
                          </a:solidFill>
                        </a:rPr>
                        <a:t>English proficiency level</a:t>
                      </a:r>
                    </a:p>
                    <a:p>
                      <a:pPr marL="342900" indent="-342900">
                        <a:buFont typeface="Arial"/>
                        <a:buChar char="•"/>
                      </a:pPr>
                      <a:r>
                        <a:rPr lang="en-US" sz="2400" b="1" baseline="0" dirty="0" smtClean="0">
                          <a:solidFill>
                            <a:srgbClr val="FF0000"/>
                          </a:solidFill>
                        </a:rPr>
                        <a:t>Language Instruction Program</a:t>
                      </a:r>
                    </a:p>
                    <a:p>
                      <a:pPr marL="342900" indent="-342900">
                        <a:buFont typeface="Arial"/>
                        <a:buChar char="•"/>
                      </a:pPr>
                      <a:r>
                        <a:rPr lang="en-US" sz="2400" b="1" baseline="0" dirty="0" smtClean="0">
                          <a:solidFill>
                            <a:srgbClr val="FF0000"/>
                          </a:solidFill>
                        </a:rPr>
                        <a:t>Educational/cultural background</a:t>
                      </a:r>
                    </a:p>
                    <a:p>
                      <a:pPr marL="342900" indent="-342900">
                        <a:buFont typeface="Arial"/>
                        <a:buChar char="•"/>
                      </a:pPr>
                      <a:r>
                        <a:rPr lang="en-US" sz="2400" b="1" baseline="0" dirty="0" smtClean="0">
                          <a:solidFill>
                            <a:srgbClr val="FF0000"/>
                          </a:solidFill>
                        </a:rPr>
                        <a:t>Title/SPED participation</a:t>
                      </a:r>
                    </a:p>
                  </a:txBody>
                  <a:tcPr>
                    <a:solidFill>
                      <a:srgbClr val="FFFFFF">
                        <a:alpha val="20000"/>
                      </a:srgbClr>
                    </a:solidFill>
                  </a:tcPr>
                </a:tc>
              </a:tr>
            </a:tbl>
          </a:graphicData>
        </a:graphic>
      </p:graphicFrame>
    </p:spTree>
    <p:extLst>
      <p:ext uri="{BB962C8B-B14F-4D97-AF65-F5344CB8AC3E}">
        <p14:creationId xmlns:p14="http://schemas.microsoft.com/office/powerpoint/2010/main" val="4804491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z="3600" dirty="0" smtClean="0">
                <a:latin typeface="Calibri" charset="0"/>
              </a:rPr>
              <a:t>Interval of Instruction</a:t>
            </a:r>
            <a:endParaRPr lang="en-US" sz="3600"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26</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057322430"/>
              </p:ext>
            </p:extLst>
          </p:nvPr>
        </p:nvGraphicFramePr>
        <p:xfrm>
          <a:off x="304800" y="1874807"/>
          <a:ext cx="8534400" cy="2731169"/>
        </p:xfrm>
        <a:graphic>
          <a:graphicData uri="http://schemas.openxmlformats.org/drawingml/2006/table">
            <a:tbl>
              <a:tblPr firstRow="1" bandRow="1">
                <a:tableStyleId>{616DA210-FB5B-4158-B5E0-FEB733F419BA}</a:tableStyleId>
              </a:tblPr>
              <a:tblGrid>
                <a:gridCol w="1676400"/>
                <a:gridCol w="6858000"/>
              </a:tblGrid>
              <a:tr h="1143000">
                <a:tc rowSpan="2">
                  <a:txBody>
                    <a:bodyPr/>
                    <a:lstStyle/>
                    <a:p>
                      <a:r>
                        <a:rPr lang="en-US" dirty="0" smtClean="0"/>
                        <a:t>Interval of Instruction:</a:t>
                      </a:r>
                    </a:p>
                    <a:p>
                      <a:r>
                        <a:rPr lang="en-US" b="0" i="1" dirty="0" smtClean="0"/>
                        <a:t>Specify the time frame in which growth will </a:t>
                      </a:r>
                      <a:endParaRPr lang="en-US" b="0" i="1" dirty="0"/>
                    </a:p>
                  </a:txBody>
                  <a:tcPr/>
                </a:tc>
                <a:tc>
                  <a:txBody>
                    <a:bodyPr/>
                    <a:lstStyle/>
                    <a:p>
                      <a:r>
                        <a:rPr lang="en-US" sz="1800" b="1" i="1" kern="1200" dirty="0" smtClean="0">
                          <a:solidFill>
                            <a:schemeClr val="tx1"/>
                          </a:solidFill>
                          <a:effectLst/>
                          <a:latin typeface="+mn-lt"/>
                          <a:ea typeface="+mn-ea"/>
                          <a:cs typeface="+mn-cs"/>
                        </a:rPr>
                        <a:t>What is the time period in which</a:t>
                      </a:r>
                      <a:r>
                        <a:rPr lang="en-US" sz="1800" b="1" i="1" kern="1200" baseline="0" dirty="0" smtClean="0">
                          <a:solidFill>
                            <a:schemeClr val="tx1"/>
                          </a:solidFill>
                          <a:effectLst/>
                          <a:latin typeface="+mn-lt"/>
                          <a:ea typeface="+mn-ea"/>
                          <a:cs typeface="+mn-cs"/>
                        </a:rPr>
                        <a:t> student growth is expected to occur?  Identify the length of the course or provide rationale for a time period that is less than the full length of the course.  </a:t>
                      </a:r>
                      <a:endParaRPr lang="en-US" dirty="0"/>
                    </a:p>
                  </a:txBody>
                  <a:tcPr/>
                </a:tc>
              </a:tr>
              <a:tr h="1588169">
                <a:tc vMerge="1">
                  <a:txBody>
                    <a:bodyPr/>
                    <a:lstStyle/>
                    <a:p>
                      <a:endParaRPr lang="en-US"/>
                    </a:p>
                  </a:txBody>
                  <a:tcPr/>
                </a:tc>
                <a:tc>
                  <a:txBody>
                    <a:bodyPr/>
                    <a:lstStyle/>
                    <a:p>
                      <a:r>
                        <a:rPr lang="en-US" sz="2400" b="1" dirty="0" smtClean="0">
                          <a:solidFill>
                            <a:srgbClr val="FF0000"/>
                          </a:solidFill>
                        </a:rPr>
                        <a:t>SCHOOL YEAR</a:t>
                      </a:r>
                    </a:p>
                    <a:p>
                      <a:endParaRPr lang="en-US" sz="2400" b="1" dirty="0" smtClean="0">
                        <a:solidFill>
                          <a:srgbClr val="FF0000"/>
                        </a:solidFill>
                      </a:endParaRPr>
                    </a:p>
                    <a:p>
                      <a:r>
                        <a:rPr lang="en-US" sz="2400" b="1" dirty="0" smtClean="0">
                          <a:solidFill>
                            <a:srgbClr val="FF0000"/>
                          </a:solidFill>
                        </a:rPr>
                        <a:t>SEMESTER</a:t>
                      </a:r>
                      <a:endParaRPr lang="en-US" sz="2400" b="1" dirty="0">
                        <a:solidFill>
                          <a:srgbClr val="FF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7549172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8369" name="Title 1"/>
          <p:cNvSpPr>
            <a:spLocks noGrp="1"/>
          </p:cNvSpPr>
          <p:nvPr>
            <p:ph type="title"/>
          </p:nvPr>
        </p:nvSpPr>
        <p:spPr>
          <a:xfrm>
            <a:off x="3957402" y="0"/>
            <a:ext cx="5110397" cy="929390"/>
          </a:xfrm>
        </p:spPr>
        <p:txBody>
          <a:bodyPr>
            <a:normAutofit/>
          </a:bodyPr>
          <a:lstStyle/>
          <a:p>
            <a:pPr>
              <a:lnSpc>
                <a:spcPts val="3000"/>
              </a:lnSpc>
            </a:pPr>
            <a:r>
              <a:rPr lang="en-US" dirty="0" smtClean="0">
                <a:latin typeface="Calibri" charset="0"/>
              </a:rPr>
              <a:t>Analyze Data &amp; 	</a:t>
            </a:r>
            <a:br>
              <a:rPr lang="en-US" dirty="0" smtClean="0">
                <a:latin typeface="Calibri" charset="0"/>
              </a:rPr>
            </a:br>
            <a:r>
              <a:rPr lang="en-US" dirty="0" smtClean="0">
                <a:latin typeface="Calibri" charset="0"/>
              </a:rPr>
              <a:t>Develop Baseline</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27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196579846"/>
              </p:ext>
            </p:extLst>
          </p:nvPr>
        </p:nvGraphicFramePr>
        <p:xfrm>
          <a:off x="304800" y="1861883"/>
          <a:ext cx="8534400" cy="4526280"/>
        </p:xfrm>
        <a:graphic>
          <a:graphicData uri="http://schemas.openxmlformats.org/drawingml/2006/table">
            <a:tbl>
              <a:tblPr firstRow="1" bandRow="1">
                <a:tableStyleId>{616DA210-FB5B-4158-B5E0-FEB733F419BA}</a:tableStyleId>
              </a:tblPr>
              <a:tblGrid>
                <a:gridCol w="1828800"/>
                <a:gridCol w="6705600"/>
              </a:tblGrid>
              <a:tr h="1143000">
                <a:tc rowSpan="2">
                  <a:txBody>
                    <a:bodyPr/>
                    <a:lstStyle/>
                    <a:p>
                      <a:r>
                        <a:rPr lang="en-US" dirty="0" smtClean="0"/>
                        <a:t>Analyze Data and Develop Baseline:</a:t>
                      </a:r>
                    </a:p>
                    <a:p>
                      <a:r>
                        <a:rPr lang="en-US" b="0" i="1" dirty="0" smtClean="0"/>
                        <a:t>Detail</a:t>
                      </a:r>
                      <a:r>
                        <a:rPr lang="en-US" b="0" i="1" baseline="0" dirty="0" smtClean="0"/>
                        <a:t> student understanding of the content at the beginning of the instructional period.  </a:t>
                      </a:r>
                      <a:endParaRPr lang="en-US" b="0" i="1" dirty="0"/>
                    </a:p>
                  </a:txBody>
                  <a:tcPr/>
                </a:tc>
                <a:tc>
                  <a:txBody>
                    <a:bodyPr/>
                    <a:lstStyle/>
                    <a:p>
                      <a:r>
                        <a:rPr lang="en-US" sz="1800" b="1" i="1" kern="1200" dirty="0" smtClean="0">
                          <a:solidFill>
                            <a:schemeClr val="tx1"/>
                          </a:solidFill>
                          <a:effectLst/>
                          <a:latin typeface="+mn-lt"/>
                          <a:ea typeface="+mn-ea"/>
                          <a:cs typeface="+mn-cs"/>
                        </a:rPr>
                        <a:t>Where are my students starting?  Summarize student baseline performance and attach additional data if necessary.  (1b, 1f, 3d)</a:t>
                      </a:r>
                      <a:endParaRPr lang="en-US" dirty="0"/>
                    </a:p>
                  </a:txBody>
                  <a:tcPr/>
                </a:tc>
              </a:tr>
              <a:tr h="1588169">
                <a:tc vMerge="1">
                  <a:txBody>
                    <a:bodyPr/>
                    <a:lstStyle/>
                    <a:p>
                      <a:endParaRPr lang="en-US"/>
                    </a:p>
                  </a:txBody>
                  <a:tcPr/>
                </a:tc>
                <a:tc>
                  <a:txBody>
                    <a:bodyPr/>
                    <a:lstStyle/>
                    <a:p>
                      <a:r>
                        <a:rPr lang="en-US" sz="2400" b="1" dirty="0" smtClean="0">
                          <a:solidFill>
                            <a:srgbClr val="FF0000"/>
                          </a:solidFill>
                        </a:rPr>
                        <a:t>WHERE</a:t>
                      </a:r>
                      <a:r>
                        <a:rPr lang="en-US" sz="2400" b="1" baseline="0" dirty="0" smtClean="0">
                          <a:solidFill>
                            <a:srgbClr val="FF0000"/>
                          </a:solidFill>
                        </a:rPr>
                        <a:t> ARE YOUR STUDENTS STARTING</a:t>
                      </a:r>
                    </a:p>
                    <a:p>
                      <a:endParaRPr lang="en-US" sz="2400" b="1" baseline="0" dirty="0" smtClean="0">
                        <a:solidFill>
                          <a:srgbClr val="FF0000"/>
                        </a:solidFill>
                      </a:endParaRPr>
                    </a:p>
                    <a:p>
                      <a:r>
                        <a:rPr lang="en-US" sz="2400" b="1" baseline="0" dirty="0" smtClean="0">
                          <a:solidFill>
                            <a:srgbClr val="FF0000"/>
                          </a:solidFill>
                        </a:rPr>
                        <a:t>Example:</a:t>
                      </a:r>
                    </a:p>
                    <a:p>
                      <a:pPr marL="342900" indent="-342900">
                        <a:buFont typeface="Arial"/>
                        <a:buChar char="•"/>
                      </a:pPr>
                      <a:r>
                        <a:rPr lang="en-US" sz="2400" b="1" dirty="0" smtClean="0">
                          <a:solidFill>
                            <a:srgbClr val="FF0000"/>
                          </a:solidFill>
                        </a:rPr>
                        <a:t>Student A – 4/10</a:t>
                      </a:r>
                    </a:p>
                    <a:p>
                      <a:pPr marL="342900" indent="-342900">
                        <a:buFont typeface="Arial"/>
                        <a:buChar char="•"/>
                      </a:pPr>
                      <a:r>
                        <a:rPr lang="en-US" sz="2400" b="1" dirty="0" smtClean="0">
                          <a:solidFill>
                            <a:srgbClr val="FF0000"/>
                          </a:solidFill>
                        </a:rPr>
                        <a:t>Student B – 3/10</a:t>
                      </a:r>
                    </a:p>
                    <a:p>
                      <a:pPr marL="342900" indent="-342900">
                        <a:buFont typeface="Arial"/>
                        <a:buChar char="•"/>
                      </a:pPr>
                      <a:r>
                        <a:rPr lang="en-US" sz="2400" b="1" dirty="0" smtClean="0">
                          <a:solidFill>
                            <a:srgbClr val="FF0000"/>
                          </a:solidFill>
                        </a:rPr>
                        <a:t>Student C – 3/10</a:t>
                      </a:r>
                    </a:p>
                    <a:p>
                      <a:pPr marL="342900" indent="-342900">
                        <a:buFont typeface="Arial"/>
                        <a:buChar char="•"/>
                      </a:pPr>
                      <a:r>
                        <a:rPr lang="en-US" sz="2400" b="1" dirty="0" smtClean="0">
                          <a:solidFill>
                            <a:srgbClr val="FF0000"/>
                          </a:solidFill>
                        </a:rPr>
                        <a:t>Student D – 2/10</a:t>
                      </a:r>
                    </a:p>
                    <a:p>
                      <a:pPr marL="342900" indent="-342900">
                        <a:buFont typeface="Arial"/>
                        <a:buChar char="•"/>
                      </a:pPr>
                      <a:r>
                        <a:rPr lang="en-US" sz="2400" b="1" dirty="0" smtClean="0">
                          <a:solidFill>
                            <a:srgbClr val="FF0000"/>
                          </a:solidFill>
                        </a:rPr>
                        <a:t>Student</a:t>
                      </a:r>
                      <a:r>
                        <a:rPr lang="en-US" sz="2400" b="1" baseline="0" dirty="0" smtClean="0">
                          <a:solidFill>
                            <a:srgbClr val="FF0000"/>
                          </a:solidFill>
                        </a:rPr>
                        <a:t> E – 2/10</a:t>
                      </a:r>
                    </a:p>
                    <a:p>
                      <a:pPr marL="342900" indent="-342900">
                        <a:buFont typeface="Arial"/>
                        <a:buChar char="•"/>
                      </a:pPr>
                      <a:r>
                        <a:rPr lang="en-US" sz="2400" b="1" baseline="0" dirty="0" smtClean="0">
                          <a:solidFill>
                            <a:srgbClr val="FF0000"/>
                          </a:solidFill>
                        </a:rPr>
                        <a:t>Student F – 0/10</a:t>
                      </a:r>
                      <a:endParaRPr lang="en-US" sz="2400" b="1" dirty="0" smtClean="0">
                        <a:solidFill>
                          <a:srgbClr val="FF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6632155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61441" name="Title 1"/>
          <p:cNvSpPr>
            <a:spLocks noGrp="1"/>
          </p:cNvSpPr>
          <p:nvPr>
            <p:ph type="title"/>
          </p:nvPr>
        </p:nvSpPr>
        <p:spPr>
          <a:xfrm>
            <a:off x="3792510" y="0"/>
            <a:ext cx="5199089" cy="826657"/>
          </a:xfrm>
        </p:spPr>
        <p:txBody>
          <a:bodyPr>
            <a:normAutofit fontScale="90000"/>
          </a:bodyPr>
          <a:lstStyle/>
          <a:p>
            <a:pPr>
              <a:lnSpc>
                <a:spcPts val="3000"/>
              </a:lnSpc>
            </a:pPr>
            <a:r>
              <a:rPr lang="en-US" dirty="0" smtClean="0">
                <a:latin typeface="Calibri" charset="0"/>
              </a:rPr>
              <a:t>Select or Develop an Assessment</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28</a:t>
            </a:fld>
            <a:endParaRPr lang="en-US"/>
          </a:p>
        </p:txBody>
      </p:sp>
      <p:sp>
        <p:nvSpPr>
          <p:cNvPr id="61444" name="TextBox 4"/>
          <p:cNvSpPr txBox="1">
            <a:spLocks noChangeArrowheads="1"/>
          </p:cNvSpPr>
          <p:nvPr/>
        </p:nvSpPr>
        <p:spPr bwMode="auto">
          <a:xfrm>
            <a:off x="6858000" y="30480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2400"/>
          </a:p>
        </p:txBody>
      </p:sp>
      <p:graphicFrame>
        <p:nvGraphicFramePr>
          <p:cNvPr id="8" name="Table 7"/>
          <p:cNvGraphicFramePr>
            <a:graphicFrameLocks noGrp="1"/>
          </p:cNvGraphicFramePr>
          <p:nvPr>
            <p:extLst>
              <p:ext uri="{D42A27DB-BD31-4B8C-83A1-F6EECF244321}">
                <p14:modId xmlns:p14="http://schemas.microsoft.com/office/powerpoint/2010/main" val="1307735490"/>
              </p:ext>
            </p:extLst>
          </p:nvPr>
        </p:nvGraphicFramePr>
        <p:xfrm>
          <a:off x="304800" y="1682415"/>
          <a:ext cx="8534400" cy="4160520"/>
        </p:xfrm>
        <a:graphic>
          <a:graphicData uri="http://schemas.openxmlformats.org/drawingml/2006/table">
            <a:tbl>
              <a:tblPr firstRow="1" bandRow="1">
                <a:tableStyleId>{616DA210-FB5B-4158-B5E0-FEB733F419BA}</a:tableStyleId>
              </a:tblPr>
              <a:tblGrid>
                <a:gridCol w="1828800"/>
                <a:gridCol w="6705600"/>
              </a:tblGrid>
              <a:tr h="1143000">
                <a:tc rowSpan="2">
                  <a:txBody>
                    <a:bodyPr/>
                    <a:lstStyle/>
                    <a:p>
                      <a:r>
                        <a:rPr lang="en-US" dirty="0" smtClean="0"/>
                        <a:t>Select or Develop</a:t>
                      </a:r>
                      <a:r>
                        <a:rPr lang="en-US" baseline="0" dirty="0" smtClean="0"/>
                        <a:t> an Assessment</a:t>
                      </a:r>
                      <a:r>
                        <a:rPr lang="en-US" dirty="0" smtClean="0"/>
                        <a:t>:</a:t>
                      </a:r>
                    </a:p>
                    <a:p>
                      <a:r>
                        <a:rPr lang="en-US" b="0" i="1" dirty="0" smtClean="0"/>
                        <a:t>Describe</a:t>
                      </a:r>
                      <a:r>
                        <a:rPr lang="en-US" b="0" i="1" baseline="0" dirty="0" smtClean="0"/>
                        <a:t> how the goal attainment will be measured.  </a:t>
                      </a:r>
                      <a:endParaRPr lang="en-US" b="0" i="1" dirty="0"/>
                    </a:p>
                  </a:txBody>
                  <a:tcPr/>
                </a:tc>
                <a:tc>
                  <a:txBody>
                    <a:bodyPr/>
                    <a:lstStyle/>
                    <a:p>
                      <a:r>
                        <a:rPr lang="en-US" sz="1800" b="1" i="1" kern="1200" dirty="0" smtClean="0">
                          <a:solidFill>
                            <a:schemeClr val="tx1"/>
                          </a:solidFill>
                          <a:effectLst/>
                          <a:latin typeface="+mn-lt"/>
                          <a:ea typeface="+mn-ea"/>
                          <a:cs typeface="+mn-cs"/>
                        </a:rPr>
                        <a:t>What specific</a:t>
                      </a:r>
                      <a:r>
                        <a:rPr lang="en-US" sz="1800" b="1" i="1" kern="1200" baseline="0" dirty="0" smtClean="0">
                          <a:solidFill>
                            <a:schemeClr val="tx1"/>
                          </a:solidFill>
                          <a:effectLst/>
                          <a:latin typeface="+mn-lt"/>
                          <a:ea typeface="+mn-ea"/>
                          <a:cs typeface="+mn-cs"/>
                        </a:rPr>
                        <a:t> assessment or instrument will be used to measure goal attainment? Describe the source of the assessment and the connection to identified content and standards. (1c, 1d, 1f, and 3d)</a:t>
                      </a:r>
                      <a:endParaRPr lang="en-US" dirty="0"/>
                    </a:p>
                  </a:txBody>
                  <a:tcPr/>
                </a:tc>
              </a:tr>
              <a:tr h="1588169">
                <a:tc vMerge="1">
                  <a:txBody>
                    <a:bodyPr/>
                    <a:lstStyle/>
                    <a:p>
                      <a:endParaRPr lang="en-US"/>
                    </a:p>
                  </a:txBody>
                  <a:tcPr/>
                </a:tc>
                <a:tc>
                  <a:txBody>
                    <a:bodyPr/>
                    <a:lstStyle/>
                    <a:p>
                      <a:r>
                        <a:rPr lang="en-US" sz="2400" b="1" dirty="0" smtClean="0">
                          <a:solidFill>
                            <a:srgbClr val="FF0000"/>
                          </a:solidFill>
                        </a:rPr>
                        <a:t>WHAT IS/ARE YOUR DATA SOURCE(S)</a:t>
                      </a:r>
                    </a:p>
                    <a:p>
                      <a:pPr marL="0" indent="0">
                        <a:buFont typeface="Arial"/>
                        <a:buNone/>
                      </a:pPr>
                      <a:r>
                        <a:rPr lang="en-US" sz="2400" b="1" dirty="0" smtClean="0">
                          <a:solidFill>
                            <a:srgbClr val="FF0000"/>
                          </a:solidFill>
                        </a:rPr>
                        <a:t>Examples:</a:t>
                      </a:r>
                    </a:p>
                    <a:p>
                      <a:pPr marL="342900" indent="-342900">
                        <a:buFont typeface="Arial"/>
                        <a:buChar char="•"/>
                      </a:pPr>
                      <a:r>
                        <a:rPr lang="en-US" sz="2400" b="1" dirty="0" smtClean="0">
                          <a:solidFill>
                            <a:srgbClr val="FF0000"/>
                          </a:solidFill>
                        </a:rPr>
                        <a:t>ACCESS</a:t>
                      </a:r>
                    </a:p>
                    <a:p>
                      <a:pPr marL="342900" indent="-342900">
                        <a:buFont typeface="Arial"/>
                        <a:buChar char="•"/>
                      </a:pPr>
                      <a:r>
                        <a:rPr lang="en-US" sz="2400" b="1" dirty="0" smtClean="0">
                          <a:solidFill>
                            <a:srgbClr val="FF0000"/>
                          </a:solidFill>
                        </a:rPr>
                        <a:t>W-APT</a:t>
                      </a:r>
                    </a:p>
                    <a:p>
                      <a:pPr marL="342900" indent="-342900">
                        <a:buFont typeface="Arial"/>
                        <a:buChar char="•"/>
                      </a:pPr>
                      <a:r>
                        <a:rPr lang="en-US" sz="2400" b="1" dirty="0" smtClean="0">
                          <a:solidFill>
                            <a:srgbClr val="FF0000"/>
                          </a:solidFill>
                        </a:rPr>
                        <a:t>Portfolio</a:t>
                      </a:r>
                      <a:r>
                        <a:rPr lang="en-US" sz="2400" b="1" baseline="0" dirty="0" smtClean="0">
                          <a:solidFill>
                            <a:srgbClr val="FF0000"/>
                          </a:solidFill>
                        </a:rPr>
                        <a:t> of student work</a:t>
                      </a:r>
                      <a:endParaRPr lang="en-US" sz="2400" b="1" dirty="0" smtClean="0">
                        <a:solidFill>
                          <a:srgbClr val="FF0000"/>
                        </a:solidFill>
                      </a:endParaRPr>
                    </a:p>
                    <a:p>
                      <a:pPr marL="342900" indent="-342900">
                        <a:buFont typeface="Arial"/>
                        <a:buChar char="•"/>
                      </a:pPr>
                      <a:r>
                        <a:rPr lang="en-US" sz="2400" b="1" dirty="0" smtClean="0">
                          <a:solidFill>
                            <a:srgbClr val="FF0000"/>
                          </a:solidFill>
                        </a:rPr>
                        <a:t>Performance Tasks</a:t>
                      </a:r>
                    </a:p>
                    <a:p>
                      <a:pPr marL="342900" indent="-342900">
                        <a:buFont typeface="Arial"/>
                        <a:buChar char="•"/>
                      </a:pPr>
                      <a:r>
                        <a:rPr lang="en-US" sz="2400" b="1" dirty="0" smtClean="0">
                          <a:solidFill>
                            <a:srgbClr val="FF0000"/>
                          </a:solidFill>
                        </a:rPr>
                        <a:t>Commercial</a:t>
                      </a:r>
                      <a:r>
                        <a:rPr lang="en-US" sz="2400" b="1" baseline="0" dirty="0" smtClean="0">
                          <a:solidFill>
                            <a:srgbClr val="FF0000"/>
                          </a:solidFill>
                        </a:rPr>
                        <a:t> Assessments</a:t>
                      </a:r>
                    </a:p>
                    <a:p>
                      <a:pPr marL="342900" indent="-342900">
                        <a:buFont typeface="Arial"/>
                        <a:buChar char="•"/>
                      </a:pPr>
                      <a:r>
                        <a:rPr lang="en-US" sz="2400" b="1" baseline="0" dirty="0" smtClean="0">
                          <a:solidFill>
                            <a:srgbClr val="FF0000"/>
                          </a:solidFill>
                        </a:rPr>
                        <a:t>Teacher-created assessments</a:t>
                      </a:r>
                      <a:endParaRPr lang="en-US" sz="2400" b="1" dirty="0" smtClean="0">
                        <a:solidFill>
                          <a:srgbClr val="FF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37885778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smtClean="0">
                <a:latin typeface="Calibri" charset="0"/>
              </a:rPr>
              <a:t>Growth Goal </a:t>
            </a:r>
            <a:endParaRPr lang="en-US" dirty="0">
              <a:latin typeface="Calibri" charset="0"/>
            </a:endParaRPr>
          </a:p>
        </p:txBody>
      </p:sp>
      <p:sp>
        <p:nvSpPr>
          <p:cNvPr id="3" name="Slide Number Placeholder 2"/>
          <p:cNvSpPr>
            <a:spLocks noGrp="1"/>
          </p:cNvSpPr>
          <p:nvPr>
            <p:ph type="sldNum" sz="quarter" idx="12"/>
          </p:nvPr>
        </p:nvSpPr>
        <p:spPr/>
        <p:txBody>
          <a:bodyPr/>
          <a:lstStyle/>
          <a:p>
            <a:pPr>
              <a:defRPr/>
            </a:pPr>
            <a:fld id="{E482E562-498D-524F-80A1-C1D6B4CD310F}" type="slidenum">
              <a:rPr lang="en-US" smtClean="0"/>
              <a:pPr>
                <a:defRPr/>
              </a:pPr>
              <a:t>29</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112608900"/>
              </p:ext>
            </p:extLst>
          </p:nvPr>
        </p:nvGraphicFramePr>
        <p:xfrm>
          <a:off x="304800" y="1798593"/>
          <a:ext cx="8534400" cy="4587240"/>
        </p:xfrm>
        <a:graphic>
          <a:graphicData uri="http://schemas.openxmlformats.org/drawingml/2006/table">
            <a:tbl>
              <a:tblPr firstRow="1" bandRow="1">
                <a:tableStyleId>{616DA210-FB5B-4158-B5E0-FEB733F419BA}</a:tableStyleId>
              </a:tblPr>
              <a:tblGrid>
                <a:gridCol w="1828800"/>
                <a:gridCol w="6705600"/>
              </a:tblGrid>
              <a:tr h="838200">
                <a:tc rowSpan="2">
                  <a:txBody>
                    <a:bodyPr/>
                    <a:lstStyle/>
                    <a:p>
                      <a:r>
                        <a:rPr lang="en-US" dirty="0" smtClean="0"/>
                        <a:t>Growth Goal:</a:t>
                      </a:r>
                    </a:p>
                    <a:p>
                      <a:r>
                        <a:rPr lang="en-US" b="0" i="1" baseline="0" dirty="0" smtClean="0"/>
                        <a:t>Establish expectations for student growth.  </a:t>
                      </a:r>
                      <a:endParaRPr lang="en-US" b="0" i="1" dirty="0"/>
                    </a:p>
                  </a:txBody>
                  <a:tcPr/>
                </a:tc>
                <a:tc>
                  <a:txBody>
                    <a:bodyPr/>
                    <a:lstStyle/>
                    <a:p>
                      <a:r>
                        <a:rPr lang="en-US" sz="1800" b="1" i="1" kern="1200" dirty="0" smtClean="0">
                          <a:solidFill>
                            <a:schemeClr val="tx1"/>
                          </a:solidFill>
                          <a:effectLst/>
                          <a:latin typeface="+mn-lt"/>
                          <a:ea typeface="+mn-ea"/>
                          <a:cs typeface="+mn-cs"/>
                        </a:rPr>
                        <a:t>What can I expect my students to achieve?</a:t>
                      </a:r>
                      <a:r>
                        <a:rPr lang="en-US" sz="1800" b="1" i="1" kern="1200" baseline="0" dirty="0" smtClean="0">
                          <a:solidFill>
                            <a:schemeClr val="tx1"/>
                          </a:solidFill>
                          <a:effectLst/>
                          <a:latin typeface="+mn-lt"/>
                          <a:ea typeface="+mn-ea"/>
                          <a:cs typeface="+mn-cs"/>
                        </a:rPr>
                        <a:t> Establish rigorous expectations for student performance. (1b 1c)</a:t>
                      </a:r>
                      <a:endParaRPr lang="en-US" dirty="0"/>
                    </a:p>
                  </a:txBody>
                  <a:tcPr/>
                </a:tc>
              </a:tr>
              <a:tr h="158816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solidFill>
                            <a:srgbClr val="FF0000"/>
                          </a:solidFill>
                        </a:rPr>
                        <a:t>SMART goals 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smtClean="0">
                          <a:solidFill>
                            <a:srgbClr val="FF0000"/>
                          </a:solidFill>
                        </a:rPr>
                        <a:t>S</a:t>
                      </a:r>
                      <a:r>
                        <a:rPr lang="en-US" sz="2400" b="1" baseline="0" dirty="0" smtClean="0">
                          <a:solidFill>
                            <a:srgbClr val="FF0000"/>
                          </a:solidFill>
                        </a:rPr>
                        <a:t>pecific – </a:t>
                      </a:r>
                      <a:r>
                        <a:rPr lang="en-US" sz="2400" b="0" baseline="0" dirty="0" smtClean="0">
                          <a:solidFill>
                            <a:srgbClr val="FF0000"/>
                          </a:solidFill>
                        </a:rPr>
                        <a:t>state content-based learning focus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smtClean="0">
                          <a:solidFill>
                            <a:srgbClr val="FF0000"/>
                          </a:solidFill>
                        </a:rPr>
                        <a:t>M</a:t>
                      </a:r>
                      <a:r>
                        <a:rPr lang="en-US" sz="2400" b="1" baseline="0" dirty="0" smtClean="0">
                          <a:solidFill>
                            <a:srgbClr val="FF0000"/>
                          </a:solidFill>
                        </a:rPr>
                        <a:t>easurable – </a:t>
                      </a:r>
                      <a:r>
                        <a:rPr lang="en-US" sz="2400" b="0" baseline="0" dirty="0" smtClean="0">
                          <a:solidFill>
                            <a:srgbClr val="FF0000"/>
                          </a:solidFill>
                        </a:rPr>
                        <a:t>includes assessment and increment for measurement (ex: minutes, points, percent)</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smtClean="0">
                          <a:solidFill>
                            <a:srgbClr val="FF0000"/>
                          </a:solidFill>
                        </a:rPr>
                        <a:t>A</a:t>
                      </a:r>
                      <a:r>
                        <a:rPr lang="en-US" sz="2400" b="1" baseline="0" dirty="0" smtClean="0">
                          <a:solidFill>
                            <a:srgbClr val="FF0000"/>
                          </a:solidFill>
                        </a:rPr>
                        <a:t>ppropriate – </a:t>
                      </a:r>
                      <a:r>
                        <a:rPr lang="en-US" sz="2400" b="0" baseline="0" dirty="0" smtClean="0">
                          <a:solidFill>
                            <a:srgbClr val="FF0000"/>
                          </a:solidFill>
                        </a:rPr>
                        <a:t>includes growth for ALL students  (</a:t>
                      </a:r>
                      <a:r>
                        <a:rPr lang="en-US" sz="2400" b="1" u="sng" baseline="0" dirty="0" smtClean="0">
                          <a:solidFill>
                            <a:srgbClr val="FF0000"/>
                          </a:solidFill>
                        </a:rPr>
                        <a:t>NOT </a:t>
                      </a:r>
                      <a:r>
                        <a:rPr lang="en-US" sz="2400" b="0" baseline="0" dirty="0" smtClean="0">
                          <a:solidFill>
                            <a:srgbClr val="FF0000"/>
                          </a:solidFill>
                        </a:rPr>
                        <a:t>“80% of my students will…”)</a:t>
                      </a:r>
                      <a:endParaRPr lang="en-US" sz="2400"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smtClean="0">
                          <a:solidFill>
                            <a:srgbClr val="FF0000"/>
                          </a:solidFill>
                        </a:rPr>
                        <a:t>R</a:t>
                      </a:r>
                      <a:r>
                        <a:rPr lang="en-US" sz="2400" b="1" baseline="0" dirty="0" smtClean="0">
                          <a:solidFill>
                            <a:srgbClr val="FF0000"/>
                          </a:solidFill>
                        </a:rPr>
                        <a:t>ealistic/Rigorous – </a:t>
                      </a:r>
                      <a:r>
                        <a:rPr lang="en-US" sz="2400" b="0" baseline="0" dirty="0" smtClean="0">
                          <a:solidFill>
                            <a:srgbClr val="FF0000"/>
                          </a:solidFill>
                        </a:rPr>
                        <a:t>attainable, but stretches students to grow</a:t>
                      </a:r>
                      <a:endParaRPr lang="en-US" sz="2400"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smtClean="0">
                          <a:solidFill>
                            <a:srgbClr val="FF0000"/>
                          </a:solidFill>
                        </a:rPr>
                        <a:t>T</a:t>
                      </a:r>
                      <a:r>
                        <a:rPr lang="en-US" sz="2400" b="1" baseline="0" dirty="0" smtClean="0">
                          <a:solidFill>
                            <a:srgbClr val="FF0000"/>
                          </a:solidFill>
                        </a:rPr>
                        <a:t>ime-bound – </a:t>
                      </a:r>
                      <a:r>
                        <a:rPr lang="en-US" sz="2400" b="0" baseline="0" dirty="0" smtClean="0">
                          <a:solidFill>
                            <a:srgbClr val="FF0000"/>
                          </a:solidFill>
                        </a:rPr>
                        <a:t>includes your time-frame </a:t>
                      </a:r>
                      <a:endParaRPr lang="en-US" sz="2400" b="1" dirty="0" smtClean="0">
                        <a:solidFill>
                          <a:srgbClr val="FF0000"/>
                        </a:solidFill>
                      </a:endParaRPr>
                    </a:p>
                  </a:txBody>
                  <a:tcPr>
                    <a:solidFill>
                      <a:srgbClr val="FFFFFF">
                        <a:alpha val="20000"/>
                      </a:srgbClr>
                    </a:solidFill>
                  </a:tcPr>
                </a:tc>
              </a:tr>
            </a:tbl>
          </a:graphicData>
        </a:graphic>
      </p:graphicFrame>
      <p:sp>
        <p:nvSpPr>
          <p:cNvPr id="2" name="Right Arrow 1"/>
          <p:cNvSpPr/>
          <p:nvPr/>
        </p:nvSpPr>
        <p:spPr>
          <a:xfrm>
            <a:off x="501764" y="3431787"/>
            <a:ext cx="1570467" cy="378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501764" y="3832905"/>
            <a:ext cx="1570467" cy="378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501764" y="4583391"/>
            <a:ext cx="1570467" cy="378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501764" y="5315184"/>
            <a:ext cx="1570467" cy="378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501764" y="6007000"/>
            <a:ext cx="1570467" cy="378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6442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a:xfrm>
            <a:off x="457200" y="1417638"/>
            <a:ext cx="8229600" cy="5440362"/>
          </a:xfrm>
        </p:spPr>
        <p:txBody>
          <a:bodyPr>
            <a:normAutofit fontScale="92500" lnSpcReduction="20000"/>
          </a:bodyPr>
          <a:lstStyle/>
          <a:p>
            <a:r>
              <a:rPr lang="en-US" dirty="0" smtClean="0"/>
              <a:t>EL – English Learner</a:t>
            </a:r>
          </a:p>
          <a:p>
            <a:r>
              <a:rPr lang="en-US" dirty="0" smtClean="0"/>
              <a:t>LAP </a:t>
            </a:r>
            <a:r>
              <a:rPr lang="en-US" dirty="0" smtClean="0"/>
              <a:t>– Language Acquisition Plan</a:t>
            </a:r>
          </a:p>
          <a:p>
            <a:r>
              <a:rPr lang="en-US" dirty="0" smtClean="0"/>
              <a:t>ACCESS – Annual assessment taken by ELLs to measure English proficiency.</a:t>
            </a:r>
          </a:p>
          <a:p>
            <a:r>
              <a:rPr lang="en-US" dirty="0" smtClean="0"/>
              <a:t>W-APT/WIDA Screener </a:t>
            </a:r>
            <a:r>
              <a:rPr lang="en-US" dirty="0" smtClean="0"/>
              <a:t>– Language proficiency screening/placement assessment.</a:t>
            </a:r>
          </a:p>
          <a:p>
            <a:r>
              <a:rPr lang="en-US" dirty="0" smtClean="0"/>
              <a:t>WIDA – Consortium dedicated to high standards and equitable opportunities for ELs.</a:t>
            </a:r>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3</a:t>
            </a:fld>
            <a:endParaRPr lang="en-US"/>
          </a:p>
        </p:txBody>
      </p:sp>
    </p:spTree>
    <p:extLst>
      <p:ext uri="{BB962C8B-B14F-4D97-AF65-F5344CB8AC3E}">
        <p14:creationId xmlns:p14="http://schemas.microsoft.com/office/powerpoint/2010/main" val="34627401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smtClean="0">
                <a:latin typeface="Calibri" charset="0"/>
              </a:rPr>
              <a:t>Growth Goal – Mastery</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30</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979661019"/>
              </p:ext>
            </p:extLst>
          </p:nvPr>
        </p:nvGraphicFramePr>
        <p:xfrm>
          <a:off x="304800" y="1417638"/>
          <a:ext cx="8534400" cy="2982415"/>
        </p:xfrm>
        <a:graphic>
          <a:graphicData uri="http://schemas.openxmlformats.org/drawingml/2006/table">
            <a:tbl>
              <a:tblPr firstRow="1" bandRow="1">
                <a:tableStyleId>{616DA210-FB5B-4158-B5E0-FEB733F419BA}</a:tableStyleId>
              </a:tblPr>
              <a:tblGrid>
                <a:gridCol w="1223685"/>
                <a:gridCol w="7310715"/>
              </a:tblGrid>
              <a:tr h="696415">
                <a:tc rowSpan="2">
                  <a:txBody>
                    <a:bodyPr/>
                    <a:lstStyle/>
                    <a:p>
                      <a:r>
                        <a:rPr lang="en-US" dirty="0" smtClean="0"/>
                        <a:t>Growth Goal:</a:t>
                      </a:r>
                    </a:p>
                    <a:p>
                      <a:r>
                        <a:rPr lang="en-US" b="0" i="1" baseline="0" dirty="0" smtClean="0"/>
                        <a:t>Establish expectations for student growth.  </a:t>
                      </a:r>
                      <a:endParaRPr lang="en-US" b="0" i="1" dirty="0"/>
                    </a:p>
                  </a:txBody>
                  <a:tcPr/>
                </a:tc>
                <a:tc>
                  <a:txBody>
                    <a:bodyPr/>
                    <a:lstStyle/>
                    <a:p>
                      <a:r>
                        <a:rPr lang="en-US" sz="1800" b="1" i="1" kern="1200" dirty="0" smtClean="0">
                          <a:solidFill>
                            <a:schemeClr val="tx1"/>
                          </a:solidFill>
                          <a:effectLst/>
                          <a:latin typeface="+mn-lt"/>
                          <a:ea typeface="+mn-ea"/>
                          <a:cs typeface="+mn-cs"/>
                        </a:rPr>
                        <a:t>What can I expect my students to achieve?</a:t>
                      </a:r>
                      <a:r>
                        <a:rPr lang="en-US" sz="1800" b="1" i="1" kern="1200" baseline="0" dirty="0" smtClean="0">
                          <a:solidFill>
                            <a:schemeClr val="tx1"/>
                          </a:solidFill>
                          <a:effectLst/>
                          <a:latin typeface="+mn-lt"/>
                          <a:ea typeface="+mn-ea"/>
                          <a:cs typeface="+mn-cs"/>
                        </a:rPr>
                        <a:t> Establish rigorous expectations for student performance. (1b 1c)</a:t>
                      </a:r>
                      <a:endParaRPr lang="en-US" dirty="0"/>
                    </a:p>
                  </a:txBody>
                  <a:tcPr/>
                </a:tc>
              </a:tr>
              <a:tr h="1588169">
                <a:tc vMerge="1">
                  <a:txBody>
                    <a:bodyPr/>
                    <a:lstStyle/>
                    <a:p>
                      <a:endParaRPr lang="en-US"/>
                    </a:p>
                  </a:txBody>
                  <a:tcPr/>
                </a:tc>
                <a:tc>
                  <a:txBody>
                    <a:bodyPr/>
                    <a:lstStyle/>
                    <a:p>
                      <a:pPr marL="0" marR="0" indent="0" algn="l" defTabSz="457200" rtl="0" eaLnBrk="1" fontAlgn="base" latinLnBrk="0" hangingPunct="1">
                        <a:lnSpc>
                          <a:spcPct val="100000"/>
                        </a:lnSpc>
                        <a:spcBef>
                          <a:spcPct val="0"/>
                        </a:spcBef>
                        <a:spcAft>
                          <a:spcPct val="0"/>
                        </a:spcAft>
                        <a:buClrTx/>
                        <a:buSzTx/>
                        <a:buFont typeface="Arial"/>
                        <a:buNone/>
                        <a:tabLst/>
                        <a:defRPr/>
                      </a:pPr>
                      <a:r>
                        <a:rPr lang="en-US" sz="2400" b="1" dirty="0" smtClean="0">
                          <a:solidFill>
                            <a:srgbClr val="FF0000"/>
                          </a:solidFill>
                        </a:rPr>
                        <a:t>Master</a:t>
                      </a:r>
                      <a:r>
                        <a:rPr lang="en-US" sz="2400" b="1" baseline="0" dirty="0" smtClean="0">
                          <a:solidFill>
                            <a:srgbClr val="FF0000"/>
                          </a:solidFill>
                        </a:rPr>
                        <a:t>y – based on all students in the target group achieving mastery of identified skill(s).</a:t>
                      </a:r>
                      <a:endParaRPr lang="en-US" sz="2400" b="0" dirty="0" smtClean="0">
                        <a:solidFill>
                          <a:srgbClr val="FF0000"/>
                        </a:solidFill>
                      </a:endParaRPr>
                    </a:p>
                    <a:p>
                      <a:pPr marL="342900" indent="-342900" fontAlgn="base">
                        <a:spcBef>
                          <a:spcPct val="0"/>
                        </a:spcBef>
                        <a:spcAft>
                          <a:spcPct val="0"/>
                        </a:spcAft>
                        <a:buFont typeface="Arial"/>
                        <a:buChar char="•"/>
                      </a:pPr>
                      <a:endParaRPr lang="en-US" sz="2400" b="0" dirty="0" smtClean="0">
                        <a:solidFill>
                          <a:srgbClr val="FF0000"/>
                        </a:solidFill>
                      </a:endParaRPr>
                    </a:p>
                    <a:p>
                      <a:pPr marL="342900" indent="-342900" fontAlgn="base">
                        <a:spcBef>
                          <a:spcPct val="0"/>
                        </a:spcBef>
                        <a:spcAft>
                          <a:spcPct val="0"/>
                        </a:spcAft>
                        <a:buFont typeface="Arial"/>
                        <a:buChar char="•"/>
                      </a:pPr>
                      <a:r>
                        <a:rPr lang="en-US" sz="2400" b="0" dirty="0" smtClean="0">
                          <a:solidFill>
                            <a:schemeClr val="tx1"/>
                          </a:solidFill>
                        </a:rPr>
                        <a:t>By the end of the 2015-2016</a:t>
                      </a:r>
                      <a:r>
                        <a:rPr lang="en-US" sz="2400" b="0" baseline="0" dirty="0" smtClean="0">
                          <a:solidFill>
                            <a:schemeClr val="tx1"/>
                          </a:solidFill>
                        </a:rPr>
                        <a:t> school year</a:t>
                      </a:r>
                      <a:r>
                        <a:rPr lang="en-US" sz="2400" b="0" dirty="0" smtClean="0">
                          <a:solidFill>
                            <a:schemeClr val="tx1"/>
                          </a:solidFill>
                        </a:rPr>
                        <a:t>, all students will correctly compare 5 sets of objects</a:t>
                      </a:r>
                      <a:r>
                        <a:rPr lang="en-US" sz="2400" b="0" baseline="0" dirty="0" smtClean="0">
                          <a:solidFill>
                            <a:schemeClr val="tx1"/>
                          </a:solidFill>
                        </a:rPr>
                        <a:t> using comparative terms (such as shorter, longest, etc…)</a:t>
                      </a:r>
                      <a:r>
                        <a:rPr lang="en-US" sz="2400" b="0" dirty="0" smtClean="0">
                          <a:solidFill>
                            <a:schemeClr val="tx1"/>
                          </a:solidFill>
                        </a:rPr>
                        <a:t>. </a:t>
                      </a:r>
                    </a:p>
                  </a:txBody>
                  <a:tcPr>
                    <a:solidFill>
                      <a:srgbClr val="FFFFFF">
                        <a:alpha val="20000"/>
                      </a:srgbClr>
                    </a:solidFill>
                  </a:tcPr>
                </a:tc>
              </a:tr>
            </a:tbl>
          </a:graphicData>
        </a:graphic>
      </p:graphicFrame>
    </p:spTree>
    <p:extLst>
      <p:ext uri="{BB962C8B-B14F-4D97-AF65-F5344CB8AC3E}">
        <p14:creationId xmlns:p14="http://schemas.microsoft.com/office/powerpoint/2010/main" val="1655694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smtClean="0">
                <a:latin typeface="Calibri" charset="0"/>
              </a:rPr>
              <a:t>Growth Goal – Differentiated</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31</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564085797"/>
              </p:ext>
            </p:extLst>
          </p:nvPr>
        </p:nvGraphicFramePr>
        <p:xfrm>
          <a:off x="304800" y="1534227"/>
          <a:ext cx="8534400" cy="4079695"/>
        </p:xfrm>
        <a:graphic>
          <a:graphicData uri="http://schemas.openxmlformats.org/drawingml/2006/table">
            <a:tbl>
              <a:tblPr firstRow="1" bandRow="1">
                <a:tableStyleId>{616DA210-FB5B-4158-B5E0-FEB733F419BA}</a:tableStyleId>
              </a:tblPr>
              <a:tblGrid>
                <a:gridCol w="1223685"/>
                <a:gridCol w="7310715"/>
              </a:tblGrid>
              <a:tr h="696415">
                <a:tc rowSpan="2">
                  <a:txBody>
                    <a:bodyPr/>
                    <a:lstStyle/>
                    <a:p>
                      <a:r>
                        <a:rPr lang="en-US" dirty="0" smtClean="0"/>
                        <a:t>Growth Goal:</a:t>
                      </a:r>
                    </a:p>
                    <a:p>
                      <a:r>
                        <a:rPr lang="en-US" b="0" i="1" baseline="0" dirty="0" smtClean="0"/>
                        <a:t>Establish expectations for student growth.  </a:t>
                      </a:r>
                      <a:endParaRPr lang="en-US" b="0" i="1" dirty="0"/>
                    </a:p>
                  </a:txBody>
                  <a:tcPr/>
                </a:tc>
                <a:tc>
                  <a:txBody>
                    <a:bodyPr/>
                    <a:lstStyle/>
                    <a:p>
                      <a:r>
                        <a:rPr lang="en-US" sz="1800" b="1" i="1" kern="1200" dirty="0" smtClean="0">
                          <a:solidFill>
                            <a:schemeClr val="tx1"/>
                          </a:solidFill>
                          <a:effectLst/>
                          <a:latin typeface="+mn-lt"/>
                          <a:ea typeface="+mn-ea"/>
                          <a:cs typeface="+mn-cs"/>
                        </a:rPr>
                        <a:t>What can I expect my students to achieve?</a:t>
                      </a:r>
                      <a:r>
                        <a:rPr lang="en-US" sz="1800" b="1" i="1" kern="1200" baseline="0" dirty="0" smtClean="0">
                          <a:solidFill>
                            <a:schemeClr val="tx1"/>
                          </a:solidFill>
                          <a:effectLst/>
                          <a:latin typeface="+mn-lt"/>
                          <a:ea typeface="+mn-ea"/>
                          <a:cs typeface="+mn-cs"/>
                        </a:rPr>
                        <a:t> Establish rigorous expectations for student performance. (1b 1c)</a:t>
                      </a:r>
                      <a:endParaRPr lang="en-US" dirty="0"/>
                    </a:p>
                  </a:txBody>
                  <a:tcPr/>
                </a:tc>
              </a:tr>
              <a:tr h="1588169">
                <a:tc vMerge="1">
                  <a:txBody>
                    <a:bodyPr/>
                    <a:lstStyle/>
                    <a:p>
                      <a:endParaRPr lang="en-US"/>
                    </a:p>
                  </a:txBody>
                  <a:tcPr/>
                </a:tc>
                <a:tc>
                  <a:txBody>
                    <a:bodyPr/>
                    <a:lstStyle/>
                    <a:p>
                      <a:pPr marL="0" indent="0" fontAlgn="base">
                        <a:spcBef>
                          <a:spcPct val="0"/>
                        </a:spcBef>
                        <a:spcAft>
                          <a:spcPct val="0"/>
                        </a:spcAft>
                        <a:buFont typeface="Arial"/>
                        <a:buNone/>
                      </a:pPr>
                      <a:r>
                        <a:rPr lang="en-US" sz="2400" b="1" dirty="0" smtClean="0">
                          <a:solidFill>
                            <a:srgbClr val="FF0000"/>
                          </a:solidFill>
                        </a:rPr>
                        <a:t>Differentiated– establishes tiered expectations for students</a:t>
                      </a:r>
                      <a:r>
                        <a:rPr lang="en-US" sz="2400" b="1" baseline="0" dirty="0" smtClean="0">
                          <a:solidFill>
                            <a:srgbClr val="FF0000"/>
                          </a:solidFill>
                        </a:rPr>
                        <a:t> or groups.</a:t>
                      </a:r>
                    </a:p>
                    <a:p>
                      <a:pPr marL="0" indent="0" fontAlgn="base">
                        <a:spcBef>
                          <a:spcPct val="0"/>
                        </a:spcBef>
                        <a:spcAft>
                          <a:spcPct val="0"/>
                        </a:spcAft>
                        <a:buFont typeface="Arial"/>
                        <a:buNone/>
                      </a:pPr>
                      <a:endParaRPr lang="en-US" sz="2400" b="1" dirty="0" smtClean="0">
                        <a:solidFill>
                          <a:srgbClr val="FF0000"/>
                        </a:solidFill>
                      </a:endParaRPr>
                    </a:p>
                    <a:p>
                      <a:pPr marL="342900" indent="-342900" fontAlgn="base">
                        <a:spcBef>
                          <a:spcPct val="0"/>
                        </a:spcBef>
                        <a:spcAft>
                          <a:spcPct val="0"/>
                        </a:spcAft>
                        <a:buFont typeface="Arial"/>
                        <a:buChar char="•"/>
                      </a:pPr>
                      <a:r>
                        <a:rPr lang="en-US" sz="2400" b="0" dirty="0" smtClean="0">
                          <a:solidFill>
                            <a:srgbClr val="000000"/>
                          </a:solidFill>
                        </a:rPr>
                        <a:t>By the end of the 2015-2016 school year, </a:t>
                      </a:r>
                      <a:r>
                        <a:rPr lang="en-US" sz="2400" b="0" dirty="0" smtClean="0">
                          <a:solidFill>
                            <a:schemeClr val="accent6">
                              <a:lumMod val="75000"/>
                            </a:schemeClr>
                          </a:solidFill>
                        </a:rPr>
                        <a:t>students who fluently read 50 or fewer words per minute on the XYZ assessment will increase</a:t>
                      </a:r>
                      <a:r>
                        <a:rPr lang="en-US" sz="2400" b="0" baseline="0" dirty="0" smtClean="0">
                          <a:solidFill>
                            <a:schemeClr val="accent6">
                              <a:lumMod val="75000"/>
                            </a:schemeClr>
                          </a:solidFill>
                        </a:rPr>
                        <a:t> to 75 or more words per minute.</a:t>
                      </a:r>
                      <a:br>
                        <a:rPr lang="en-US" sz="2400" b="0" baseline="0" dirty="0" smtClean="0">
                          <a:solidFill>
                            <a:schemeClr val="accent6">
                              <a:lumMod val="75000"/>
                            </a:schemeClr>
                          </a:solidFill>
                        </a:rPr>
                      </a:br>
                      <a:r>
                        <a:rPr lang="en-US" sz="2400" b="0" dirty="0" smtClean="0">
                          <a:solidFill>
                            <a:schemeClr val="accent4">
                              <a:lumMod val="75000"/>
                            </a:schemeClr>
                          </a:solidFill>
                        </a:rPr>
                        <a:t>Students who</a:t>
                      </a:r>
                      <a:r>
                        <a:rPr lang="en-US" sz="2400" b="0" baseline="0" dirty="0" smtClean="0">
                          <a:solidFill>
                            <a:schemeClr val="accent4">
                              <a:lumMod val="75000"/>
                            </a:schemeClr>
                          </a:solidFill>
                        </a:rPr>
                        <a:t> fluently read 51 or more words per minute </a:t>
                      </a:r>
                      <a:r>
                        <a:rPr lang="en-US" sz="2400" b="0" dirty="0" smtClean="0">
                          <a:solidFill>
                            <a:schemeClr val="accent4">
                              <a:lumMod val="75000"/>
                            </a:schemeClr>
                          </a:solidFill>
                        </a:rPr>
                        <a:t>will increase to 100 or more words per minute</a:t>
                      </a:r>
                      <a:r>
                        <a:rPr lang="en-US" sz="2400" b="0" baseline="0" dirty="0" smtClean="0">
                          <a:solidFill>
                            <a:schemeClr val="accent4">
                              <a:lumMod val="75000"/>
                            </a:schemeClr>
                          </a:solidFill>
                        </a:rPr>
                        <a:t>.</a:t>
                      </a:r>
                      <a:endParaRPr lang="en-US" sz="2400" b="0" dirty="0" smtClean="0">
                        <a:solidFill>
                          <a:schemeClr val="accent4">
                            <a:lumMod val="75000"/>
                          </a:schemeClr>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41737872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6801" name="Title 1"/>
          <p:cNvSpPr>
            <a:spLocks noGrp="1"/>
          </p:cNvSpPr>
          <p:nvPr>
            <p:ph type="title"/>
          </p:nvPr>
        </p:nvSpPr>
        <p:spPr/>
        <p:txBody>
          <a:bodyPr>
            <a:normAutofit fontScale="90000"/>
          </a:bodyPr>
          <a:lstStyle/>
          <a:p>
            <a:r>
              <a:rPr lang="en-US" dirty="0" smtClean="0">
                <a:latin typeface="Calibri" charset="0"/>
              </a:rPr>
              <a:t>Growth Goal – Shared Performance</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32</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4045962206"/>
              </p:ext>
            </p:extLst>
          </p:nvPr>
        </p:nvGraphicFramePr>
        <p:xfrm>
          <a:off x="304800" y="1804676"/>
          <a:ext cx="8534400" cy="4221480"/>
        </p:xfrm>
        <a:graphic>
          <a:graphicData uri="http://schemas.openxmlformats.org/drawingml/2006/table">
            <a:tbl>
              <a:tblPr firstRow="1" bandRow="1">
                <a:tableStyleId>{616DA210-FB5B-4158-B5E0-FEB733F419BA}</a:tableStyleId>
              </a:tblPr>
              <a:tblGrid>
                <a:gridCol w="1828800"/>
                <a:gridCol w="6705600"/>
              </a:tblGrid>
              <a:tr h="838200">
                <a:tc rowSpan="2">
                  <a:txBody>
                    <a:bodyPr/>
                    <a:lstStyle/>
                    <a:p>
                      <a:r>
                        <a:rPr lang="en-US" dirty="0" smtClean="0"/>
                        <a:t>Growth Goal:</a:t>
                      </a:r>
                    </a:p>
                    <a:p>
                      <a:r>
                        <a:rPr lang="en-US" b="0" i="1" baseline="0" dirty="0" smtClean="0"/>
                        <a:t>Establish expectations for student growth.  </a:t>
                      </a:r>
                      <a:endParaRPr lang="en-US" b="0" i="1" dirty="0"/>
                    </a:p>
                  </a:txBody>
                  <a:tcPr/>
                </a:tc>
                <a:tc>
                  <a:txBody>
                    <a:bodyPr/>
                    <a:lstStyle/>
                    <a:p>
                      <a:r>
                        <a:rPr lang="en-US" sz="1800" b="1" i="1" kern="1200" dirty="0" smtClean="0">
                          <a:solidFill>
                            <a:schemeClr val="tx1"/>
                          </a:solidFill>
                          <a:effectLst/>
                          <a:latin typeface="+mn-lt"/>
                          <a:ea typeface="+mn-ea"/>
                          <a:cs typeface="+mn-cs"/>
                        </a:rPr>
                        <a:t>What can I expect my students to achieve?</a:t>
                      </a:r>
                      <a:r>
                        <a:rPr lang="en-US" sz="1800" b="1" i="1" kern="1200" baseline="0" dirty="0" smtClean="0">
                          <a:solidFill>
                            <a:schemeClr val="tx1"/>
                          </a:solidFill>
                          <a:effectLst/>
                          <a:latin typeface="+mn-lt"/>
                          <a:ea typeface="+mn-ea"/>
                          <a:cs typeface="+mn-cs"/>
                        </a:rPr>
                        <a:t> Establish rigorous expectations for student performance. (1b 1c)</a:t>
                      </a:r>
                      <a:endParaRPr lang="en-US" dirty="0"/>
                    </a:p>
                  </a:txBody>
                  <a:tcPr/>
                </a:tc>
              </a:tr>
              <a:tr h="158816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Shared Performance</a:t>
                      </a:r>
                      <a:r>
                        <a:rPr lang="en-US" sz="2400" b="1" baseline="0" dirty="0" smtClean="0">
                          <a:solidFill>
                            <a:srgbClr val="FF0000"/>
                          </a:solidFill>
                        </a:rPr>
                        <a:t> – allows for shared responsibility and accountability in situations where 2+ teachers share instruction for students.</a:t>
                      </a:r>
                      <a:endParaRPr lang="en-US" sz="24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rPr>
                        <a:t>By the end of the school year, all students in 7</a:t>
                      </a:r>
                      <a:r>
                        <a:rPr lang="en-US" sz="2400" b="0" baseline="30000" dirty="0" smtClean="0">
                          <a:solidFill>
                            <a:schemeClr val="tx1"/>
                          </a:solidFill>
                        </a:rPr>
                        <a:t>th</a:t>
                      </a:r>
                      <a:r>
                        <a:rPr lang="en-US" sz="2400" b="0" dirty="0" smtClean="0">
                          <a:solidFill>
                            <a:schemeClr val="tx1"/>
                          </a:solidFill>
                        </a:rPr>
                        <a:t> grade English will show an improvement in the ability to write a persuasive essay, moving up 1 rubric score</a:t>
                      </a:r>
                      <a:r>
                        <a:rPr lang="en-US" sz="2400" b="0" baseline="0" dirty="0" smtClean="0">
                          <a:solidFill>
                            <a:schemeClr val="tx1"/>
                          </a:solidFill>
                        </a:rPr>
                        <a:t> on the teacher-created writing rubric.</a:t>
                      </a:r>
                      <a:endParaRPr lang="en-US" sz="24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solidFill>
                          <a:schemeClr val="tx1"/>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1655694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Reflection</a:t>
            </a:r>
            <a:endParaRPr lang="en-US" dirty="0"/>
          </a:p>
        </p:txBody>
      </p:sp>
      <p:sp>
        <p:nvSpPr>
          <p:cNvPr id="4" name="Content Placeholder 3"/>
          <p:cNvSpPr>
            <a:spLocks noGrp="1"/>
          </p:cNvSpPr>
          <p:nvPr>
            <p:ph idx="1"/>
          </p:nvPr>
        </p:nvSpPr>
        <p:spPr>
          <a:xfrm>
            <a:off x="457200" y="1229196"/>
            <a:ext cx="8229600" cy="4717088"/>
          </a:xfrm>
        </p:spPr>
        <p:txBody>
          <a:bodyPr/>
          <a:lstStyle/>
          <a:p>
            <a:r>
              <a:rPr lang="en-US" dirty="0" smtClean="0"/>
              <a:t>What was the growth goal for your most recent SLO?</a:t>
            </a:r>
          </a:p>
          <a:p>
            <a:r>
              <a:rPr lang="en-US" dirty="0" smtClean="0"/>
              <a:t>Did you include all of the SMART components?</a:t>
            </a:r>
          </a:p>
          <a:p>
            <a:r>
              <a:rPr lang="en-US" dirty="0" smtClean="0"/>
              <a:t>Did your goal allow for growth for all students in your target group?</a:t>
            </a:r>
          </a:p>
          <a:p>
            <a:r>
              <a:rPr lang="en-US" dirty="0" smtClean="0"/>
              <a:t>What might you change when writing your next SLO growth goal?</a:t>
            </a:r>
            <a:endParaRPr lang="en-US" dirty="0"/>
          </a:p>
        </p:txBody>
      </p:sp>
      <p:sp>
        <p:nvSpPr>
          <p:cNvPr id="3" name="Slide Number Placeholder 2"/>
          <p:cNvSpPr>
            <a:spLocks noGrp="1"/>
          </p:cNvSpPr>
          <p:nvPr>
            <p:ph type="sldNum" sz="quarter" idx="12"/>
          </p:nvPr>
        </p:nvSpPr>
        <p:spPr/>
        <p:txBody>
          <a:bodyPr/>
          <a:lstStyle/>
          <a:p>
            <a:pPr>
              <a:defRPr/>
            </a:pPr>
            <a:fld id="{E482E562-498D-524F-80A1-C1D6B4CD310F}" type="slidenum">
              <a:rPr lang="en-US" smtClean="0"/>
              <a:pPr>
                <a:defRPr/>
              </a:pPr>
              <a:t>33</a:t>
            </a:fld>
            <a:endParaRPr lang="en-US"/>
          </a:p>
        </p:txBody>
      </p:sp>
    </p:spTree>
    <p:extLst>
      <p:ext uri="{BB962C8B-B14F-4D97-AF65-F5344CB8AC3E}">
        <p14:creationId xmlns:p14="http://schemas.microsoft.com/office/powerpoint/2010/main" val="13373002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dirty="0" smtClean="0">
                <a:latin typeface="Calibri" charset="0"/>
              </a:rPr>
              <a:t>Provide Rationale</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34</a:t>
            </a:fld>
            <a:endParaRPr lang="en-US"/>
          </a:p>
        </p:txBody>
      </p:sp>
      <p:sp>
        <p:nvSpPr>
          <p:cNvPr id="7" name="Rectangle 6"/>
          <p:cNvSpPr/>
          <p:nvPr/>
        </p:nvSpPr>
        <p:spPr>
          <a:xfrm>
            <a:off x="2286000" y="2133600"/>
            <a:ext cx="6324600" cy="160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362200" y="2133600"/>
            <a:ext cx="63246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9829141"/>
              </p:ext>
            </p:extLst>
          </p:nvPr>
        </p:nvGraphicFramePr>
        <p:xfrm>
          <a:off x="304800" y="1881744"/>
          <a:ext cx="8534400" cy="3652058"/>
        </p:xfrm>
        <a:graphic>
          <a:graphicData uri="http://schemas.openxmlformats.org/drawingml/2006/table">
            <a:tbl>
              <a:tblPr firstRow="1" bandRow="1">
                <a:tableStyleId>{616DA210-FB5B-4158-B5E0-FEB733F419BA}</a:tableStyleId>
              </a:tblPr>
              <a:tblGrid>
                <a:gridCol w="1828800"/>
                <a:gridCol w="6705600"/>
              </a:tblGrid>
              <a:tr h="1000298">
                <a:tc rowSpan="2">
                  <a:txBody>
                    <a:bodyPr/>
                    <a:lstStyle/>
                    <a:p>
                      <a:r>
                        <a:rPr lang="en-US" dirty="0" smtClean="0"/>
                        <a:t>Provide</a:t>
                      </a:r>
                      <a:r>
                        <a:rPr lang="en-US" baseline="0" dirty="0" smtClean="0"/>
                        <a:t> Rationale</a:t>
                      </a:r>
                      <a:r>
                        <a:rPr lang="en-US" dirty="0" smtClean="0"/>
                        <a:t>:</a:t>
                      </a:r>
                    </a:p>
                    <a:p>
                      <a:r>
                        <a:rPr lang="en-US" b="0" i="1" baseline="0" dirty="0" smtClean="0"/>
                        <a:t>Describe how your SLO benefits student learning.</a:t>
                      </a:r>
                      <a:endParaRPr lang="en-US" b="0" i="1" dirty="0"/>
                    </a:p>
                  </a:txBody>
                  <a:tcPr/>
                </a:tc>
                <a:tc>
                  <a:txBody>
                    <a:bodyPr/>
                    <a:lstStyle/>
                    <a:p>
                      <a:r>
                        <a:rPr lang="en-US" sz="1800" b="1" i="1" kern="1200" dirty="0" smtClean="0">
                          <a:solidFill>
                            <a:schemeClr val="tx1"/>
                          </a:solidFill>
                          <a:effectLst/>
                          <a:latin typeface="+mn-lt"/>
                          <a:ea typeface="+mn-ea"/>
                          <a:cs typeface="+mn-cs"/>
                        </a:rPr>
                        <a:t>How</a:t>
                      </a:r>
                      <a:r>
                        <a:rPr lang="en-US" sz="1800" b="1" i="1" kern="1200" baseline="0" dirty="0" smtClean="0">
                          <a:solidFill>
                            <a:schemeClr val="tx1"/>
                          </a:solidFill>
                          <a:effectLst/>
                          <a:latin typeface="+mn-lt"/>
                          <a:ea typeface="+mn-ea"/>
                          <a:cs typeface="+mn-cs"/>
                        </a:rPr>
                        <a:t> do the content, baseline data, assessment and growth goal support student progress and growth? Describe why you chose to develop this SLO. (1a, 1f)</a:t>
                      </a:r>
                      <a:endParaRPr lang="en-US" dirty="0"/>
                    </a:p>
                  </a:txBody>
                  <a:tcPr/>
                </a:tc>
              </a:tr>
              <a:tr h="1895302">
                <a:tc vMerge="1">
                  <a:txBody>
                    <a:bodyPr/>
                    <a:lstStyle/>
                    <a:p>
                      <a:endParaRPr lang="en-US"/>
                    </a:p>
                  </a:txBody>
                  <a:tcPr/>
                </a:tc>
                <a:tc>
                  <a:txBody>
                    <a:bodyPr/>
                    <a:lstStyle/>
                    <a:p>
                      <a:r>
                        <a:rPr lang="en-US" sz="2400" b="1" dirty="0" smtClean="0">
                          <a:solidFill>
                            <a:srgbClr val="FF0000"/>
                          </a:solidFill>
                        </a:rPr>
                        <a:t>Why did you choose this goal?</a:t>
                      </a:r>
                    </a:p>
                    <a:p>
                      <a:pPr marL="342900" indent="-342900">
                        <a:buFontTx/>
                        <a:buChar char="-"/>
                      </a:pPr>
                      <a:r>
                        <a:rPr lang="en-US" sz="2400" b="1" dirty="0" smtClean="0">
                          <a:solidFill>
                            <a:srgbClr val="FF0000"/>
                          </a:solidFill>
                        </a:rPr>
                        <a:t>Importance</a:t>
                      </a:r>
                      <a:r>
                        <a:rPr lang="en-US" sz="2400" b="1" baseline="0" dirty="0" smtClean="0">
                          <a:solidFill>
                            <a:srgbClr val="FF0000"/>
                          </a:solidFill>
                        </a:rPr>
                        <a:t> of content</a:t>
                      </a:r>
                    </a:p>
                    <a:p>
                      <a:pPr marL="342900" indent="-342900">
                        <a:buFontTx/>
                        <a:buChar char="-"/>
                      </a:pPr>
                      <a:r>
                        <a:rPr lang="en-US" sz="2400" b="1" baseline="0" dirty="0" smtClean="0">
                          <a:solidFill>
                            <a:srgbClr val="FF0000"/>
                          </a:solidFill>
                        </a:rPr>
                        <a:t>Relationship to standards (State or ELD)</a:t>
                      </a:r>
                    </a:p>
                    <a:p>
                      <a:pPr marL="342900" indent="-342900">
                        <a:buFontTx/>
                        <a:buChar char="-"/>
                      </a:pPr>
                      <a:r>
                        <a:rPr lang="en-US" sz="2400" b="1" baseline="0" dirty="0" smtClean="0">
                          <a:solidFill>
                            <a:srgbClr val="FF0000"/>
                          </a:solidFill>
                        </a:rPr>
                        <a:t>Summative data identified this area as a need</a:t>
                      </a:r>
                    </a:p>
                    <a:p>
                      <a:pPr marL="342900" indent="-342900">
                        <a:buFontTx/>
                        <a:buChar char="-"/>
                      </a:pPr>
                      <a:r>
                        <a:rPr lang="en-US" sz="2400" b="1" baseline="0" dirty="0" smtClean="0">
                          <a:solidFill>
                            <a:srgbClr val="FF0000"/>
                          </a:solidFill>
                        </a:rPr>
                        <a:t>Baseline data shows weakness in skill(s)</a:t>
                      </a:r>
                    </a:p>
                    <a:p>
                      <a:pPr marL="342900" indent="-342900">
                        <a:buFontTx/>
                        <a:buChar char="-"/>
                      </a:pPr>
                      <a:endParaRPr lang="en-US" sz="2400" b="1" baseline="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b="1" baseline="0" dirty="0" smtClean="0">
                          <a:solidFill>
                            <a:srgbClr val="FF0000"/>
                          </a:solidFill>
                        </a:rPr>
                        <a:t>How will goal completion benefit your students?</a:t>
                      </a:r>
                      <a:endParaRPr lang="en-US" sz="2400" b="1" dirty="0" smtClean="0">
                        <a:solidFill>
                          <a:srgbClr val="FF0000"/>
                        </a:solidFill>
                      </a:endParaRPr>
                    </a:p>
                  </a:txBody>
                  <a:tcPr>
                    <a:solidFill>
                      <a:srgbClr val="FFFFFF">
                        <a:alpha val="20000"/>
                      </a:srgbClr>
                    </a:solidFill>
                  </a:tcPr>
                </a:tc>
              </a:tr>
            </a:tbl>
          </a:graphicData>
        </a:graphic>
      </p:graphicFrame>
    </p:spTree>
    <p:extLst>
      <p:ext uri="{BB962C8B-B14F-4D97-AF65-F5344CB8AC3E}">
        <p14:creationId xmlns:p14="http://schemas.microsoft.com/office/powerpoint/2010/main" val="8744288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dirty="0" smtClean="0">
                <a:latin typeface="Calibri" charset="0"/>
              </a:rPr>
              <a:t>Learning Strategies</a:t>
            </a:r>
            <a:endParaRPr lang="en-US" dirty="0">
              <a:latin typeface="Calibri" charset="0"/>
            </a:endParaRPr>
          </a:p>
        </p:txBody>
      </p:sp>
      <p:sp>
        <p:nvSpPr>
          <p:cNvPr id="2" name="Slide Number Placeholder 1"/>
          <p:cNvSpPr>
            <a:spLocks noGrp="1"/>
          </p:cNvSpPr>
          <p:nvPr>
            <p:ph type="sldNum" sz="quarter" idx="12"/>
          </p:nvPr>
        </p:nvSpPr>
        <p:spPr/>
        <p:txBody>
          <a:bodyPr/>
          <a:lstStyle/>
          <a:p>
            <a:pPr>
              <a:defRPr/>
            </a:pPr>
            <a:fld id="{E482E562-498D-524F-80A1-C1D6B4CD310F}" type="slidenum">
              <a:rPr lang="en-US" smtClean="0"/>
              <a:pPr>
                <a:defRPr/>
              </a:pPr>
              <a:t>35</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04857112"/>
              </p:ext>
            </p:extLst>
          </p:nvPr>
        </p:nvGraphicFramePr>
        <p:xfrm>
          <a:off x="304800" y="2013844"/>
          <a:ext cx="8534400" cy="4017818"/>
        </p:xfrm>
        <a:graphic>
          <a:graphicData uri="http://schemas.openxmlformats.org/drawingml/2006/table">
            <a:tbl>
              <a:tblPr firstRow="1" bandRow="1">
                <a:tableStyleId>{616DA210-FB5B-4158-B5E0-FEB733F419BA}</a:tableStyleId>
              </a:tblPr>
              <a:tblGrid>
                <a:gridCol w="1828800"/>
                <a:gridCol w="6705600"/>
              </a:tblGrid>
              <a:tr h="1000298">
                <a:tc rowSpan="2">
                  <a:txBody>
                    <a:bodyPr/>
                    <a:lstStyle/>
                    <a:p>
                      <a:r>
                        <a:rPr lang="en-US" dirty="0" smtClean="0"/>
                        <a:t>Learning</a:t>
                      </a:r>
                      <a:r>
                        <a:rPr lang="en-US" baseline="0" dirty="0" smtClean="0"/>
                        <a:t> Strategies</a:t>
                      </a:r>
                      <a:r>
                        <a:rPr lang="en-US" dirty="0" smtClean="0"/>
                        <a:t>:</a:t>
                      </a:r>
                    </a:p>
                    <a:p>
                      <a:r>
                        <a:rPr lang="en-US" b="0" i="1" baseline="0" dirty="0" smtClean="0"/>
                        <a:t>Describe your plan to meet student needs?</a:t>
                      </a:r>
                      <a:endParaRPr lang="en-US" b="0" i="1" dirty="0"/>
                    </a:p>
                  </a:txBody>
                  <a:tcPr/>
                </a:tc>
                <a:tc>
                  <a:txBody>
                    <a:bodyPr/>
                    <a:lstStyle/>
                    <a:p>
                      <a:r>
                        <a:rPr lang="en-US" sz="1800" b="1" i="1" kern="1200" dirty="0" smtClean="0">
                          <a:solidFill>
                            <a:schemeClr val="tx1"/>
                          </a:solidFill>
                          <a:effectLst/>
                          <a:latin typeface="+mn-lt"/>
                          <a:ea typeface="+mn-ea"/>
                          <a:cs typeface="+mn-cs"/>
                        </a:rPr>
                        <a:t>How will</a:t>
                      </a:r>
                      <a:r>
                        <a:rPr lang="en-US" sz="1800" b="1" i="1" kern="1200" baseline="0" dirty="0" smtClean="0">
                          <a:solidFill>
                            <a:schemeClr val="tx1"/>
                          </a:solidFill>
                          <a:effectLst/>
                          <a:latin typeface="+mn-lt"/>
                          <a:ea typeface="+mn-ea"/>
                          <a:cs typeface="+mn-cs"/>
                        </a:rPr>
                        <a:t> you help students attain the goal? Provide any specific actions that will lead to goal attainment.  (1b, 1e, 1f, 4a)</a:t>
                      </a:r>
                      <a:endParaRPr lang="en-US" dirty="0"/>
                    </a:p>
                  </a:txBody>
                  <a:tcPr/>
                </a:tc>
              </a:tr>
              <a:tr h="1895302">
                <a:tc vMerge="1">
                  <a:txBody>
                    <a:bodyPr/>
                    <a:lstStyle/>
                    <a:p>
                      <a:endParaRPr lang="en-US"/>
                    </a:p>
                  </a:txBody>
                  <a:tcPr/>
                </a:tc>
                <a:tc>
                  <a:txBody>
                    <a:bodyPr/>
                    <a:lstStyle/>
                    <a:p>
                      <a:r>
                        <a:rPr lang="en-US" sz="2400" b="1" dirty="0" smtClean="0">
                          <a:solidFill>
                            <a:srgbClr val="FF0000"/>
                          </a:solidFill>
                        </a:rPr>
                        <a:t>INSTRUCTIONAL</a:t>
                      </a:r>
                      <a:r>
                        <a:rPr lang="en-US" sz="2400" b="1" baseline="0" dirty="0" smtClean="0">
                          <a:solidFill>
                            <a:srgbClr val="FF0000"/>
                          </a:solidFill>
                        </a:rPr>
                        <a:t> STRATEGIES</a:t>
                      </a:r>
                    </a:p>
                    <a:p>
                      <a:pPr marL="342900" indent="-342900">
                        <a:buFontTx/>
                        <a:buChar char="-"/>
                      </a:pPr>
                      <a:r>
                        <a:rPr lang="en-US" sz="2400" b="1" baseline="0" dirty="0" smtClean="0">
                          <a:solidFill>
                            <a:srgbClr val="FF0000"/>
                          </a:solidFill>
                        </a:rPr>
                        <a:t>Pacing, Wait Time</a:t>
                      </a:r>
                    </a:p>
                    <a:p>
                      <a:pPr marL="342900" indent="-342900">
                        <a:buFontTx/>
                        <a:buChar char="-"/>
                      </a:pPr>
                      <a:r>
                        <a:rPr lang="en-US" sz="2400" b="1" baseline="0" dirty="0" smtClean="0">
                          <a:solidFill>
                            <a:srgbClr val="FF0000"/>
                          </a:solidFill>
                        </a:rPr>
                        <a:t>Review, Repetition</a:t>
                      </a:r>
                    </a:p>
                    <a:p>
                      <a:pPr marL="342900" indent="-342900">
                        <a:buFontTx/>
                        <a:buChar char="-"/>
                      </a:pPr>
                      <a:r>
                        <a:rPr lang="en-US" sz="2400" b="1" dirty="0" smtClean="0">
                          <a:solidFill>
                            <a:srgbClr val="FF0000"/>
                          </a:solidFill>
                        </a:rPr>
                        <a:t>Scaffolding, Visual</a:t>
                      </a:r>
                      <a:r>
                        <a:rPr lang="en-US" sz="2400" b="1" baseline="0" dirty="0" smtClean="0">
                          <a:solidFill>
                            <a:srgbClr val="FF0000"/>
                          </a:solidFill>
                        </a:rPr>
                        <a:t> Aids</a:t>
                      </a:r>
                      <a:endParaRPr lang="en-US" sz="2400" b="1" dirty="0" smtClean="0">
                        <a:solidFill>
                          <a:srgbClr val="FF0000"/>
                        </a:solidFill>
                      </a:endParaRPr>
                    </a:p>
                    <a:p>
                      <a:endParaRPr lang="en-US" sz="2400" b="1" dirty="0" smtClean="0">
                        <a:solidFill>
                          <a:srgbClr val="FF0000"/>
                        </a:solidFill>
                      </a:endParaRPr>
                    </a:p>
                    <a:p>
                      <a:r>
                        <a:rPr lang="en-US" sz="2400" b="1" dirty="0" smtClean="0">
                          <a:solidFill>
                            <a:srgbClr val="FF0000"/>
                          </a:solidFill>
                        </a:rPr>
                        <a:t>SERVICES AND SUPPORTS</a:t>
                      </a:r>
                    </a:p>
                    <a:p>
                      <a:endParaRPr lang="en-US" sz="2400" b="1" dirty="0" smtClean="0">
                        <a:solidFill>
                          <a:srgbClr val="FF0000"/>
                        </a:solidFill>
                      </a:endParaRPr>
                    </a:p>
                    <a:p>
                      <a:r>
                        <a:rPr lang="en-US" sz="2400" b="1" dirty="0" smtClean="0">
                          <a:solidFill>
                            <a:srgbClr val="FF0000"/>
                          </a:solidFill>
                        </a:rPr>
                        <a:t>ACCOMMODATIONS</a:t>
                      </a:r>
                    </a:p>
                  </a:txBody>
                  <a:tcPr>
                    <a:solidFill>
                      <a:srgbClr val="FFFFFF">
                        <a:alpha val="20000"/>
                      </a:srgbClr>
                    </a:solidFill>
                  </a:tcPr>
                </a:tc>
              </a:tr>
            </a:tbl>
          </a:graphicData>
        </a:graphic>
      </p:graphicFrame>
    </p:spTree>
    <p:extLst>
      <p:ext uri="{BB962C8B-B14F-4D97-AF65-F5344CB8AC3E}">
        <p14:creationId xmlns:p14="http://schemas.microsoft.com/office/powerpoint/2010/main" val="25593589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Review</a:t>
            </a:r>
            <a:endParaRPr lang="en-US" dirty="0"/>
          </a:p>
        </p:txBody>
      </p:sp>
      <p:sp>
        <p:nvSpPr>
          <p:cNvPr id="3" name="Content Placeholder 2"/>
          <p:cNvSpPr>
            <a:spLocks noGrp="1"/>
          </p:cNvSpPr>
          <p:nvPr>
            <p:ph idx="1"/>
          </p:nvPr>
        </p:nvSpPr>
        <p:spPr>
          <a:xfrm>
            <a:off x="553044" y="1487958"/>
            <a:ext cx="8229600" cy="4877786"/>
          </a:xfrm>
        </p:spPr>
        <p:txBody>
          <a:bodyPr>
            <a:normAutofit fontScale="70000" lnSpcReduction="20000"/>
          </a:bodyPr>
          <a:lstStyle/>
          <a:p>
            <a:r>
              <a:rPr lang="en-US" dirty="0" smtClean="0"/>
              <a:t>The Teacher Effectiveness System applies to all teachers.</a:t>
            </a:r>
          </a:p>
          <a:p>
            <a:r>
              <a:rPr lang="en-US" dirty="0" smtClean="0"/>
              <a:t>Reviewing EL-specific instructional settings and strategies with your evaluator before the TE Process begins will create a shared understanding. </a:t>
            </a:r>
          </a:p>
          <a:p>
            <a:r>
              <a:rPr lang="en-US" dirty="0" smtClean="0"/>
              <a:t>The “Specific </a:t>
            </a:r>
            <a:r>
              <a:rPr lang="en-US" dirty="0"/>
              <a:t>Considerations for Teachers of English Language </a:t>
            </a:r>
            <a:r>
              <a:rPr lang="en-US" dirty="0" smtClean="0"/>
              <a:t>Learners” document can be helpful in identifying how the Teacher Effectiveness components can relate to EL teachers.</a:t>
            </a:r>
          </a:p>
          <a:p>
            <a:r>
              <a:rPr lang="en-US" dirty="0" smtClean="0"/>
              <a:t>LAPs are not SLOs, but can inform the content included in your SLO.</a:t>
            </a:r>
          </a:p>
          <a:p>
            <a:r>
              <a:rPr lang="en-US" dirty="0" smtClean="0"/>
              <a:t>Consider a differentiated or shared goal, depending on your target group.</a:t>
            </a:r>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36</a:t>
            </a:fld>
            <a:endParaRPr lang="en-US"/>
          </a:p>
        </p:txBody>
      </p:sp>
    </p:spTree>
    <p:extLst>
      <p:ext uri="{BB962C8B-B14F-4D97-AF65-F5344CB8AC3E}">
        <p14:creationId xmlns:p14="http://schemas.microsoft.com/office/powerpoint/2010/main" val="255597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a:srcRect b="20734"/>
          <a:stretch/>
        </p:blipFill>
        <p:spPr>
          <a:xfrm>
            <a:off x="0" y="4258741"/>
            <a:ext cx="9093200" cy="1258342"/>
          </a:xfrm>
          <a:prstGeom prst="rect">
            <a:avLst/>
          </a:prstGeom>
        </p:spPr>
      </p:pic>
      <p:sp>
        <p:nvSpPr>
          <p:cNvPr id="15" name="TextBox 14"/>
          <p:cNvSpPr txBox="1"/>
          <p:nvPr/>
        </p:nvSpPr>
        <p:spPr>
          <a:xfrm>
            <a:off x="3922678" y="5517083"/>
            <a:ext cx="4133368" cy="461665"/>
          </a:xfrm>
          <a:prstGeom prst="rect">
            <a:avLst/>
          </a:prstGeom>
          <a:solidFill>
            <a:srgbClr val="FFFF00"/>
          </a:solidFill>
          <a:ln>
            <a:solidFill>
              <a:srgbClr val="000000"/>
            </a:solidFill>
          </a:ln>
        </p:spPr>
        <p:txBody>
          <a:bodyPr wrap="square" rtlCol="0">
            <a:spAutoFit/>
          </a:bodyPr>
          <a:lstStyle/>
          <a:p>
            <a:pPr algn="ctr"/>
            <a:r>
              <a:rPr lang="en-US" sz="2400" b="1" dirty="0">
                <a:hlinkClick r:id="rId6"/>
              </a:rPr>
              <a:t>http://on.nyc.gov/</a:t>
            </a:r>
            <a:r>
              <a:rPr lang="en-US" sz="2400" b="1" dirty="0" smtClean="0">
                <a:hlinkClick r:id="rId6"/>
              </a:rPr>
              <a:t>1St2Zcc</a:t>
            </a:r>
            <a:r>
              <a:rPr lang="en-US" sz="2400" b="1" dirty="0" smtClean="0"/>
              <a:t> </a:t>
            </a:r>
            <a:endParaRPr lang="en-US" sz="2400" b="1"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37</a:t>
            </a:fld>
            <a:endParaRPr lang="en-US"/>
          </a:p>
        </p:txBody>
      </p:sp>
      <p:grpSp>
        <p:nvGrpSpPr>
          <p:cNvPr id="8" name="Group 7"/>
          <p:cNvGrpSpPr/>
          <p:nvPr/>
        </p:nvGrpSpPr>
        <p:grpSpPr>
          <a:xfrm>
            <a:off x="0" y="659555"/>
            <a:ext cx="9144000" cy="2507798"/>
            <a:chOff x="0" y="2171700"/>
            <a:chExt cx="9144000" cy="2507798"/>
          </a:xfrm>
        </p:grpSpPr>
        <p:pic>
          <p:nvPicPr>
            <p:cNvPr id="5" name="Picture 4"/>
            <p:cNvPicPr>
              <a:picLocks noChangeAspect="1"/>
            </p:cNvPicPr>
            <p:nvPr/>
          </p:nvPicPr>
          <p:blipFill>
            <a:blip r:embed="rId7"/>
            <a:stretch>
              <a:fillRect/>
            </a:stretch>
          </p:blipFill>
          <p:spPr>
            <a:xfrm>
              <a:off x="0" y="2171700"/>
              <a:ext cx="9144000" cy="2507798"/>
            </a:xfrm>
            <a:prstGeom prst="rect">
              <a:avLst/>
            </a:prstGeom>
            <a:ln>
              <a:solidFill>
                <a:schemeClr val="tx1"/>
              </a:solidFill>
            </a:ln>
          </p:spPr>
        </p:pic>
        <p:sp>
          <p:nvSpPr>
            <p:cNvPr id="6" name="TextBox 5"/>
            <p:cNvSpPr txBox="1"/>
            <p:nvPr/>
          </p:nvSpPr>
          <p:spPr>
            <a:xfrm>
              <a:off x="38480" y="4084950"/>
              <a:ext cx="3293778" cy="461665"/>
            </a:xfrm>
            <a:prstGeom prst="rect">
              <a:avLst/>
            </a:prstGeom>
            <a:solidFill>
              <a:srgbClr val="FFFF00"/>
            </a:solidFill>
            <a:ln>
              <a:solidFill>
                <a:srgbClr val="000000"/>
              </a:solidFill>
            </a:ln>
          </p:spPr>
          <p:txBody>
            <a:bodyPr wrap="square" rtlCol="0">
              <a:spAutoFit/>
            </a:bodyPr>
            <a:lstStyle/>
            <a:p>
              <a:pPr algn="ctr"/>
              <a:r>
                <a:rPr lang="en-US" sz="2400" b="1" dirty="0" smtClean="0">
                  <a:hlinkClick r:id="rId8"/>
                </a:rPr>
                <a:t>http://doe.sd.gov</a:t>
              </a:r>
              <a:r>
                <a:rPr lang="en-US" sz="2400" b="1" dirty="0" smtClean="0"/>
                <a:t>  </a:t>
              </a:r>
              <a:endParaRPr lang="en-US" sz="2400" b="1" dirty="0"/>
            </a:p>
          </p:txBody>
        </p:sp>
        <p:sp>
          <p:nvSpPr>
            <p:cNvPr id="7" name="Oval 6"/>
            <p:cNvSpPr/>
            <p:nvPr/>
          </p:nvSpPr>
          <p:spPr>
            <a:xfrm>
              <a:off x="2970858" y="3443797"/>
              <a:ext cx="3229194" cy="602665"/>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43175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09553"/>
            <a:ext cx="2133600" cy="365125"/>
          </a:xfrm>
        </p:spPr>
        <p:txBody>
          <a:bodyPr/>
          <a:lstStyle/>
          <a:p>
            <a:pPr>
              <a:defRPr/>
            </a:pPr>
            <a:fld id="{38888430-A42D-1848-B5AD-DB1A197D64F2}" type="slidenum">
              <a:rPr lang="en-US" smtClean="0"/>
              <a:pPr>
                <a:defRPr/>
              </a:pPr>
              <a:t>38</a:t>
            </a:fld>
            <a:endParaRPr lang="en-US"/>
          </a:p>
        </p:txBody>
      </p:sp>
      <p:pic>
        <p:nvPicPr>
          <p:cNvPr id="10" name="Picture 9"/>
          <p:cNvPicPr>
            <a:picLocks noChangeAspect="1"/>
          </p:cNvPicPr>
          <p:nvPr/>
        </p:nvPicPr>
        <p:blipFill>
          <a:blip r:embed="rId5"/>
          <a:stretch>
            <a:fillRect/>
          </a:stretch>
        </p:blipFill>
        <p:spPr>
          <a:xfrm>
            <a:off x="169164" y="3222635"/>
            <a:ext cx="8496300" cy="2946400"/>
          </a:xfrm>
          <a:prstGeom prst="rect">
            <a:avLst/>
          </a:prstGeom>
        </p:spPr>
      </p:pic>
      <p:sp>
        <p:nvSpPr>
          <p:cNvPr id="18" name="TextBox 17"/>
          <p:cNvSpPr txBox="1"/>
          <p:nvPr/>
        </p:nvSpPr>
        <p:spPr>
          <a:xfrm>
            <a:off x="1977762" y="5938202"/>
            <a:ext cx="6384035" cy="461665"/>
          </a:xfrm>
          <a:prstGeom prst="rect">
            <a:avLst/>
          </a:prstGeom>
          <a:solidFill>
            <a:srgbClr val="FFFF00"/>
          </a:solidFill>
          <a:ln>
            <a:solidFill>
              <a:srgbClr val="000000"/>
            </a:solidFill>
          </a:ln>
        </p:spPr>
        <p:txBody>
          <a:bodyPr wrap="square" rtlCol="0">
            <a:spAutoFit/>
          </a:bodyPr>
          <a:lstStyle/>
          <a:p>
            <a:pPr algn="ctr"/>
            <a:r>
              <a:rPr lang="en-US" sz="2400" b="1" dirty="0"/>
              <a:t>https://</a:t>
            </a:r>
            <a:r>
              <a:rPr lang="en-US" sz="2400" b="1" dirty="0" err="1"/>
              <a:t>www.wida.us</a:t>
            </a:r>
            <a:r>
              <a:rPr lang="en-US" sz="2400" b="1" dirty="0"/>
              <a:t>/standards/</a:t>
            </a:r>
            <a:r>
              <a:rPr lang="en-US" sz="2400" b="1" dirty="0" err="1"/>
              <a:t>eld.aspx</a:t>
            </a:r>
            <a:endParaRPr lang="en-US" sz="2400" b="1" dirty="0"/>
          </a:p>
        </p:txBody>
      </p:sp>
      <p:grpSp>
        <p:nvGrpSpPr>
          <p:cNvPr id="11" name="Group 10"/>
          <p:cNvGrpSpPr/>
          <p:nvPr/>
        </p:nvGrpSpPr>
        <p:grpSpPr>
          <a:xfrm>
            <a:off x="0" y="841042"/>
            <a:ext cx="9144000" cy="2271290"/>
            <a:chOff x="0" y="5274046"/>
            <a:chExt cx="9144000" cy="2271290"/>
          </a:xfrm>
        </p:grpSpPr>
        <p:pic>
          <p:nvPicPr>
            <p:cNvPr id="3" name="Picture 2"/>
            <p:cNvPicPr>
              <a:picLocks noChangeAspect="1"/>
            </p:cNvPicPr>
            <p:nvPr/>
          </p:nvPicPr>
          <p:blipFill>
            <a:blip r:embed="rId6"/>
            <a:stretch>
              <a:fillRect/>
            </a:stretch>
          </p:blipFill>
          <p:spPr>
            <a:xfrm>
              <a:off x="0" y="5274046"/>
              <a:ext cx="9144000" cy="2271290"/>
            </a:xfrm>
            <a:prstGeom prst="rect">
              <a:avLst/>
            </a:prstGeom>
            <a:ln>
              <a:solidFill>
                <a:srgbClr val="000000"/>
              </a:solidFill>
            </a:ln>
          </p:spPr>
        </p:pic>
        <p:sp>
          <p:nvSpPr>
            <p:cNvPr id="20" name="TextBox 19"/>
            <p:cNvSpPr txBox="1"/>
            <p:nvPr/>
          </p:nvSpPr>
          <p:spPr>
            <a:xfrm>
              <a:off x="2960547" y="5504878"/>
              <a:ext cx="3489234" cy="461665"/>
            </a:xfrm>
            <a:prstGeom prst="rect">
              <a:avLst/>
            </a:prstGeom>
            <a:solidFill>
              <a:srgbClr val="FFFF00"/>
            </a:solidFill>
            <a:ln>
              <a:solidFill>
                <a:srgbClr val="000000"/>
              </a:solidFill>
            </a:ln>
          </p:spPr>
          <p:txBody>
            <a:bodyPr wrap="square" rtlCol="0">
              <a:spAutoFit/>
            </a:bodyPr>
            <a:lstStyle/>
            <a:p>
              <a:pPr algn="ctr"/>
              <a:r>
                <a:rPr lang="en-US" sz="2400" b="1" dirty="0" smtClean="0">
                  <a:hlinkClick r:id="rId7"/>
                </a:rPr>
                <a:t>www.wida.us</a:t>
              </a:r>
              <a:r>
                <a:rPr lang="en-US" sz="2400" b="1" dirty="0" smtClean="0"/>
                <a:t> </a:t>
              </a:r>
              <a:endParaRPr lang="en-US" sz="2400" b="1" dirty="0"/>
            </a:p>
          </p:txBody>
        </p:sp>
      </p:grpSp>
    </p:spTree>
    <p:extLst>
      <p:ext uri="{BB962C8B-B14F-4D97-AF65-F5344CB8AC3E}">
        <p14:creationId xmlns:p14="http://schemas.microsoft.com/office/powerpoint/2010/main" val="38899142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Teacher Effectiveness System Review</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4</a:t>
            </a:fld>
            <a:endParaRPr lang="en-US"/>
          </a:p>
        </p:txBody>
      </p:sp>
    </p:spTree>
    <p:extLst>
      <p:ext uri="{BB962C8B-B14F-4D97-AF65-F5344CB8AC3E}">
        <p14:creationId xmlns:p14="http://schemas.microsoft.com/office/powerpoint/2010/main" val="3327685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64584" y="57842"/>
            <a:ext cx="9072933" cy="6858000"/>
          </a:xfrm>
          <a:prstGeom prst="rect">
            <a:avLst/>
          </a:prstGeom>
        </p:spPr>
      </p:pic>
      <p:sp>
        <p:nvSpPr>
          <p:cNvPr id="2" name="Slide Number Placeholder 1"/>
          <p:cNvSpPr>
            <a:spLocks noGrp="1"/>
          </p:cNvSpPr>
          <p:nvPr>
            <p:ph type="sldNum" sz="quarter" idx="12"/>
          </p:nvPr>
        </p:nvSpPr>
        <p:spPr/>
        <p:txBody>
          <a:bodyPr/>
          <a:lstStyle/>
          <a:p>
            <a:pPr>
              <a:defRPr/>
            </a:pPr>
            <a:fld id="{05DDEF8E-7659-3B4F-8230-8416D23AD9C5}" type="slidenum">
              <a:rPr lang="en-US" smtClean="0"/>
              <a:pPr>
                <a:defRPr/>
              </a:pPr>
              <a:t>5</a:t>
            </a:fld>
            <a:endParaRPr lang="en-US"/>
          </a:p>
        </p:txBody>
      </p:sp>
      <p:sp>
        <p:nvSpPr>
          <p:cNvPr id="4" name="Oval 3"/>
          <p:cNvSpPr/>
          <p:nvPr/>
        </p:nvSpPr>
        <p:spPr>
          <a:xfrm>
            <a:off x="710423" y="4813245"/>
            <a:ext cx="7269633" cy="2044755"/>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own Arrow 2"/>
          <p:cNvSpPr/>
          <p:nvPr/>
        </p:nvSpPr>
        <p:spPr>
          <a:xfrm>
            <a:off x="2984500" y="57842"/>
            <a:ext cx="804333" cy="10428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7577889" y="57842"/>
            <a:ext cx="804333" cy="10428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5913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Summative Scoring Matrix</a:t>
            </a:r>
            <a:endParaRPr lang="en-US" dirty="0"/>
          </a:p>
        </p:txBody>
      </p:sp>
      <p:sp>
        <p:nvSpPr>
          <p:cNvPr id="2" name="Slide Number Placeholder 1"/>
          <p:cNvSpPr>
            <a:spLocks noGrp="1"/>
          </p:cNvSpPr>
          <p:nvPr>
            <p:ph type="sldNum" sz="quarter" idx="12"/>
          </p:nvPr>
        </p:nvSpPr>
        <p:spPr/>
        <p:txBody>
          <a:bodyPr/>
          <a:lstStyle/>
          <a:p>
            <a:pPr>
              <a:defRPr/>
            </a:pPr>
            <a:fld id="{05DDEF8E-7659-3B4F-8230-8416D23AD9C5}" type="slidenum">
              <a:rPr lang="en-US" smtClean="0"/>
              <a:pPr>
                <a:defRPr/>
              </a:pPr>
              <a:t>6</a:t>
            </a:fld>
            <a:endParaRPr lang="en-US"/>
          </a:p>
        </p:txBody>
      </p:sp>
      <p:graphicFrame>
        <p:nvGraphicFramePr>
          <p:cNvPr id="5" name="Object 3"/>
          <p:cNvGraphicFramePr>
            <a:graphicFrameLocks noChangeAspect="1"/>
          </p:cNvGraphicFramePr>
          <p:nvPr>
            <p:extLst>
              <p:ext uri="{D42A27DB-BD31-4B8C-83A1-F6EECF244321}">
                <p14:modId xmlns:p14="http://schemas.microsoft.com/office/powerpoint/2010/main" val="3694972049"/>
              </p:ext>
            </p:extLst>
          </p:nvPr>
        </p:nvGraphicFramePr>
        <p:xfrm>
          <a:off x="1041400" y="1417638"/>
          <a:ext cx="7645400" cy="3749675"/>
        </p:xfrm>
        <a:graphic>
          <a:graphicData uri="http://schemas.openxmlformats.org/presentationml/2006/ole">
            <mc:AlternateContent xmlns:mc="http://schemas.openxmlformats.org/markup-compatibility/2006">
              <mc:Choice xmlns:v="urn:schemas-microsoft-com:vml" Requires="v">
                <p:oleObj spid="_x0000_s1094" name="Document" r:id="rId6" imgW="6032500" imgH="2959100" progId="Word.Document.12">
                  <p:embed/>
                </p:oleObj>
              </mc:Choice>
              <mc:Fallback>
                <p:oleObj name="Document" r:id="rId6" imgW="6032500" imgH="2959100" progId="Word.Document.12">
                  <p:embed/>
                  <p:pic>
                    <p:nvPicPr>
                      <p:cNvPr id="0" name=""/>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041400" y="1417638"/>
                        <a:ext cx="7645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p:cNvPicPr>
            <a:picLocks noChangeAspect="1"/>
          </p:cNvPicPr>
          <p:nvPr/>
        </p:nvPicPr>
        <p:blipFill>
          <a:blip r:embed="rId7"/>
          <a:stretch>
            <a:fillRect/>
          </a:stretch>
        </p:blipFill>
        <p:spPr>
          <a:xfrm>
            <a:off x="457200" y="274638"/>
            <a:ext cx="8521700" cy="5308600"/>
          </a:xfrm>
          <a:prstGeom prst="rect">
            <a:avLst/>
          </a:prstGeom>
        </p:spPr>
      </p:pic>
    </p:spTree>
    <p:extLst>
      <p:ext uri="{BB962C8B-B14F-4D97-AF65-F5344CB8AC3E}">
        <p14:creationId xmlns:p14="http://schemas.microsoft.com/office/powerpoint/2010/main" val="2066212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Begin</a:t>
            </a:r>
            <a:endParaRPr lang="en-US" dirty="0"/>
          </a:p>
        </p:txBody>
      </p:sp>
      <p:sp>
        <p:nvSpPr>
          <p:cNvPr id="4" name="Content Placeholder 3"/>
          <p:cNvSpPr>
            <a:spLocks noGrp="1"/>
          </p:cNvSpPr>
          <p:nvPr>
            <p:ph idx="1"/>
          </p:nvPr>
        </p:nvSpPr>
        <p:spPr/>
        <p:txBody>
          <a:bodyPr>
            <a:normAutofit fontScale="70000" lnSpcReduction="20000"/>
          </a:bodyPr>
          <a:lstStyle/>
          <a:p>
            <a:pPr marL="0" indent="0">
              <a:buNone/>
            </a:pPr>
            <a:r>
              <a:rPr lang="en-US" dirty="0" smtClean="0"/>
              <a:t>EL teachers as well as evaluators are encouraged to meet and discuss:</a:t>
            </a:r>
          </a:p>
          <a:p>
            <a:r>
              <a:rPr lang="en-US" dirty="0" smtClean="0"/>
              <a:t>Specialized practices, modifications, and adaptations used to instruct ELs.</a:t>
            </a:r>
          </a:p>
          <a:p>
            <a:r>
              <a:rPr lang="en-US" dirty="0" smtClean="0"/>
              <a:t>Present academic and language proficiency levels of ELs in the class.</a:t>
            </a:r>
          </a:p>
          <a:p>
            <a:r>
              <a:rPr lang="en-US" dirty="0" smtClean="0"/>
              <a:t>Roles of general classroom teacher and EL teacher in co-teaching or push-in support situations.</a:t>
            </a:r>
          </a:p>
          <a:p>
            <a:r>
              <a:rPr lang="en-US" dirty="0" smtClean="0"/>
              <a:t>Any other potential differences in the district identified domain components.</a:t>
            </a:r>
            <a:endParaRPr lang="en-US" dirty="0"/>
          </a:p>
        </p:txBody>
      </p:sp>
      <p:sp>
        <p:nvSpPr>
          <p:cNvPr id="3" name="Slide Number Placeholder 2"/>
          <p:cNvSpPr>
            <a:spLocks noGrp="1"/>
          </p:cNvSpPr>
          <p:nvPr>
            <p:ph type="sldNum" sz="quarter" idx="12"/>
          </p:nvPr>
        </p:nvSpPr>
        <p:spPr/>
        <p:txBody>
          <a:bodyPr/>
          <a:lstStyle/>
          <a:p>
            <a:pPr>
              <a:defRPr/>
            </a:pPr>
            <a:fld id="{E482E562-498D-524F-80A1-C1D6B4CD310F}" type="slidenum">
              <a:rPr lang="en-US" smtClean="0"/>
              <a:pPr>
                <a:defRPr/>
              </a:pPr>
              <a:t>7</a:t>
            </a:fld>
            <a:endParaRPr lang="en-US"/>
          </a:p>
        </p:txBody>
      </p:sp>
    </p:spTree>
    <p:extLst>
      <p:ext uri="{BB962C8B-B14F-4D97-AF65-F5344CB8AC3E}">
        <p14:creationId xmlns:p14="http://schemas.microsoft.com/office/powerpoint/2010/main" val="29264694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032354" y="0"/>
            <a:ext cx="4798990" cy="914400"/>
          </a:xfrm>
        </p:spPr>
        <p:txBody>
          <a:bodyPr>
            <a:normAutofit/>
          </a:bodyPr>
          <a:lstStyle/>
          <a:p>
            <a:r>
              <a:rPr lang="en-US" dirty="0" smtClean="0"/>
              <a:t>EL-Specific </a:t>
            </a:r>
            <a:br>
              <a:rPr lang="en-US" dirty="0" smtClean="0"/>
            </a:br>
            <a:r>
              <a:rPr lang="en-US" dirty="0" smtClean="0"/>
              <a:t>Domain Guidance</a:t>
            </a:r>
            <a:endParaRPr lang="en-US" dirty="0"/>
          </a:p>
        </p:txBody>
      </p:sp>
      <p:sp>
        <p:nvSpPr>
          <p:cNvPr id="4" name="Slide Number Placeholder 3"/>
          <p:cNvSpPr>
            <a:spLocks noGrp="1"/>
          </p:cNvSpPr>
          <p:nvPr>
            <p:ph type="sldNum" sz="quarter" idx="12"/>
          </p:nvPr>
        </p:nvSpPr>
        <p:spPr/>
        <p:txBody>
          <a:bodyPr/>
          <a:lstStyle/>
          <a:p>
            <a:pPr>
              <a:defRPr/>
            </a:pPr>
            <a:fld id="{38888430-A42D-1848-B5AD-DB1A197D64F2}" type="slidenum">
              <a:rPr lang="en-US" smtClean="0"/>
              <a:pPr>
                <a:defRPr/>
              </a:pPr>
              <a:t>8</a:t>
            </a:fld>
            <a:endParaRPr lang="en-US"/>
          </a:p>
        </p:txBody>
      </p:sp>
      <p:pic>
        <p:nvPicPr>
          <p:cNvPr id="6" name="Picture 5"/>
          <p:cNvPicPr>
            <a:picLocks noChangeAspect="1"/>
          </p:cNvPicPr>
          <p:nvPr/>
        </p:nvPicPr>
        <p:blipFill>
          <a:blip r:embed="rId5"/>
          <a:stretch>
            <a:fillRect/>
          </a:stretch>
        </p:blipFill>
        <p:spPr>
          <a:xfrm>
            <a:off x="0" y="1313647"/>
            <a:ext cx="9144000" cy="5550396"/>
          </a:xfrm>
          <a:prstGeom prst="rect">
            <a:avLst/>
          </a:prstGeom>
        </p:spPr>
      </p:pic>
      <p:sp>
        <p:nvSpPr>
          <p:cNvPr id="2" name="Rectangle 1"/>
          <p:cNvSpPr/>
          <p:nvPr/>
        </p:nvSpPr>
        <p:spPr>
          <a:xfrm>
            <a:off x="1" y="1013125"/>
            <a:ext cx="9143998" cy="369332"/>
          </a:xfrm>
          <a:prstGeom prst="rect">
            <a:avLst/>
          </a:prstGeom>
        </p:spPr>
        <p:txBody>
          <a:bodyPr wrap="square">
            <a:spAutoFit/>
          </a:bodyPr>
          <a:lstStyle/>
          <a:p>
            <a:pPr algn="ctr"/>
            <a:r>
              <a:rPr lang="en-US" dirty="0" smtClean="0"/>
              <a:t>from</a:t>
            </a:r>
            <a:r>
              <a:rPr lang="en-US" dirty="0"/>
              <a:t>: </a:t>
            </a:r>
            <a:r>
              <a:rPr lang="en-US" i="1" dirty="0">
                <a:hlinkClick r:id="rId6"/>
              </a:rPr>
              <a:t>Specific Considerations for Teachers of English Language Learners </a:t>
            </a:r>
            <a:r>
              <a:rPr lang="en-US" dirty="0"/>
              <a:t>(pg. 3)</a:t>
            </a:r>
          </a:p>
        </p:txBody>
      </p:sp>
    </p:spTree>
    <p:extLst>
      <p:ext uri="{BB962C8B-B14F-4D97-AF65-F5344CB8AC3E}">
        <p14:creationId xmlns:p14="http://schemas.microsoft.com/office/powerpoint/2010/main" val="1421348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505200" y="32298"/>
            <a:ext cx="5486400" cy="639762"/>
          </a:xfrm>
        </p:spPr>
        <p:txBody>
          <a:bodyPr>
            <a:normAutofit/>
          </a:bodyPr>
          <a:lstStyle/>
          <a:p>
            <a:r>
              <a:rPr lang="en-US" dirty="0" smtClean="0"/>
              <a:t>Collecting Artifacts</a:t>
            </a:r>
            <a:endParaRPr lang="en-US" sz="2700" dirty="0"/>
          </a:p>
        </p:txBody>
      </p:sp>
      <p:sp>
        <p:nvSpPr>
          <p:cNvPr id="2" name="Slide Number Placeholder 1"/>
          <p:cNvSpPr>
            <a:spLocks noGrp="1"/>
          </p:cNvSpPr>
          <p:nvPr>
            <p:ph type="sldNum" sz="quarter" idx="12"/>
          </p:nvPr>
        </p:nvSpPr>
        <p:spPr/>
        <p:txBody>
          <a:bodyPr/>
          <a:lstStyle/>
          <a:p>
            <a:pPr>
              <a:defRPr/>
            </a:pPr>
            <a:fld id="{05DDEF8E-7659-3B4F-8230-8416D23AD9C5}" type="slidenum">
              <a:rPr lang="en-US" smtClean="0"/>
              <a:pPr>
                <a:defRPr/>
              </a:pPr>
              <a:t>9</a:t>
            </a:fld>
            <a:endParaRPr lang="en-US"/>
          </a:p>
        </p:txBody>
      </p:sp>
      <p:pic>
        <p:nvPicPr>
          <p:cNvPr id="5" name="Picture 4"/>
          <p:cNvPicPr>
            <a:picLocks noChangeAspect="1"/>
          </p:cNvPicPr>
          <p:nvPr/>
        </p:nvPicPr>
        <p:blipFill>
          <a:blip r:embed="rId5"/>
          <a:stretch>
            <a:fillRect/>
          </a:stretch>
        </p:blipFill>
        <p:spPr>
          <a:xfrm>
            <a:off x="215280" y="894359"/>
            <a:ext cx="8471520" cy="5986118"/>
          </a:xfrm>
          <a:prstGeom prst="rect">
            <a:avLst/>
          </a:prstGeom>
          <a:ln>
            <a:solidFill>
              <a:schemeClr val="tx1"/>
            </a:solidFill>
          </a:ln>
        </p:spPr>
      </p:pic>
      <p:sp>
        <p:nvSpPr>
          <p:cNvPr id="3" name="Rectangle 2"/>
          <p:cNvSpPr/>
          <p:nvPr/>
        </p:nvSpPr>
        <p:spPr>
          <a:xfrm>
            <a:off x="3505200" y="555007"/>
            <a:ext cx="5568846" cy="369332"/>
          </a:xfrm>
          <a:prstGeom prst="rect">
            <a:avLst/>
          </a:prstGeom>
        </p:spPr>
        <p:txBody>
          <a:bodyPr wrap="square">
            <a:spAutoFit/>
          </a:bodyPr>
          <a:lstStyle/>
          <a:p>
            <a:r>
              <a:rPr lang="en-US" dirty="0">
                <a:solidFill>
                  <a:schemeClr val="bg1"/>
                </a:solidFill>
              </a:rPr>
              <a:t>from: </a:t>
            </a:r>
            <a:r>
              <a:rPr lang="en-US" dirty="0">
                <a:solidFill>
                  <a:schemeClr val="bg1"/>
                </a:solidFill>
                <a:hlinkClick r:id="rId6"/>
              </a:rPr>
              <a:t>SD Teacher Effectiveness Handbook</a:t>
            </a:r>
            <a:r>
              <a:rPr lang="en-US" dirty="0">
                <a:solidFill>
                  <a:schemeClr val="bg1"/>
                </a:solidFill>
              </a:rPr>
              <a:t> (pg. 19)</a:t>
            </a:r>
          </a:p>
        </p:txBody>
      </p:sp>
    </p:spTree>
    <p:extLst>
      <p:ext uri="{BB962C8B-B14F-4D97-AF65-F5344CB8AC3E}">
        <p14:creationId xmlns:p14="http://schemas.microsoft.com/office/powerpoint/2010/main" val="6893621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6587</TotalTime>
  <Words>6637</Words>
  <Application>Microsoft Office PowerPoint</Application>
  <PresentationFormat>On-screen Show (4:3)</PresentationFormat>
  <Paragraphs>496</Paragraphs>
  <Slides>38</Slides>
  <Notes>38</Notes>
  <HiddenSlides>0</HiddenSlides>
  <MMClips>0</MMClips>
  <ScaleCrop>false</ScaleCrop>
  <HeadingPairs>
    <vt:vector size="6" baseType="variant">
      <vt:variant>
        <vt:lpstr>Theme</vt:lpstr>
      </vt:variant>
      <vt:variant>
        <vt:i4>37</vt:i4>
      </vt:variant>
      <vt:variant>
        <vt:lpstr>Embedded OLE Servers</vt:lpstr>
      </vt:variant>
      <vt:variant>
        <vt:i4>1</vt:i4>
      </vt:variant>
      <vt:variant>
        <vt:lpstr>Slide Titles</vt:lpstr>
      </vt:variant>
      <vt:variant>
        <vt:i4>38</vt:i4>
      </vt:variant>
    </vt:vector>
  </HeadingPairs>
  <TitlesOfParts>
    <vt:vector size="76" baseType="lpstr">
      <vt:lpstr>SLO Training WCMadison</vt:lpstr>
      <vt:lpstr>1_SLO Training WCMadison</vt:lpstr>
      <vt:lpstr>2_SLO Training WCMadison</vt:lpstr>
      <vt:lpstr>3_SLO Training WCMadison</vt:lpstr>
      <vt:lpstr>4_SLO Training WCMadison</vt:lpstr>
      <vt:lpstr>5_SLO Training WCMadison</vt:lpstr>
      <vt:lpstr>6_SLO Training WCMadison</vt:lpstr>
      <vt:lpstr>7_SLO Training WCMadison</vt:lpstr>
      <vt:lpstr>8_SLO Training WCMadison</vt:lpstr>
      <vt:lpstr>9_SLO Training WCMadison</vt:lpstr>
      <vt:lpstr>10_SLO Training WCMadison</vt:lpstr>
      <vt:lpstr>11_SLO Training WCMadison</vt:lpstr>
      <vt:lpstr>12_SLO Training WCMadison</vt:lpstr>
      <vt:lpstr>13_SLO Training WCMadison</vt:lpstr>
      <vt:lpstr>14_SLO Training WCMadison</vt:lpstr>
      <vt:lpstr>15_SLO Training WCMadison</vt:lpstr>
      <vt:lpstr>16_SLO Training WCMadison</vt:lpstr>
      <vt:lpstr>17_SLO Training WCMadison</vt:lpstr>
      <vt:lpstr>18_SLO Training WCMadison</vt:lpstr>
      <vt:lpstr>19_SLO Training WCMadison</vt:lpstr>
      <vt:lpstr>20_SLO Training WCMadison</vt:lpstr>
      <vt:lpstr>21_SLO Training WCMadison</vt:lpstr>
      <vt:lpstr>22_SLO Training WCMadison</vt:lpstr>
      <vt:lpstr>23_SLO Training WCMadison</vt:lpstr>
      <vt:lpstr>24_SLO Training WCMadison</vt:lpstr>
      <vt:lpstr>25_SLO Training WCMadison</vt:lpstr>
      <vt:lpstr>26_SLO Training WCMadison</vt:lpstr>
      <vt:lpstr>27_SLO Training WCMadison</vt:lpstr>
      <vt:lpstr>28_SLO Training WCMadison</vt:lpstr>
      <vt:lpstr>29_SLO Training WCMadison</vt:lpstr>
      <vt:lpstr>30_SLO Training WCMadison</vt:lpstr>
      <vt:lpstr>31_SLO Training WCMadison</vt:lpstr>
      <vt:lpstr>32_SLO Training WCMadison</vt:lpstr>
      <vt:lpstr>33_SLO Training WCMadison</vt:lpstr>
      <vt:lpstr>34_SLO Training WCMadison</vt:lpstr>
      <vt:lpstr>35_SLO Training WCMadison</vt:lpstr>
      <vt:lpstr>36_SLO Training WCMadison</vt:lpstr>
      <vt:lpstr>Document</vt:lpstr>
      <vt:lpstr>Teacher Effectiveness and EL Teachers</vt:lpstr>
      <vt:lpstr>Content Overview</vt:lpstr>
      <vt:lpstr>Acronyms</vt:lpstr>
      <vt:lpstr>Teacher Effectiveness System Review</vt:lpstr>
      <vt:lpstr>PowerPoint Presentation</vt:lpstr>
      <vt:lpstr>Summative Scoring Matrix</vt:lpstr>
      <vt:lpstr>Before You Begin</vt:lpstr>
      <vt:lpstr>EL-Specific  Domain Guidance</vt:lpstr>
      <vt:lpstr>Collecting Artifacts</vt:lpstr>
      <vt:lpstr>EL Teacher Artifact Ideas</vt:lpstr>
      <vt:lpstr>PowerPoint Presentation</vt:lpstr>
      <vt:lpstr>Who Completes An SLO?</vt:lpstr>
      <vt:lpstr>SLO Process</vt:lpstr>
      <vt:lpstr>EL Law and Guiding Principles</vt:lpstr>
      <vt:lpstr>EL Law/ Guiding Principles</vt:lpstr>
      <vt:lpstr>EL Law/ Guiding Principles</vt:lpstr>
      <vt:lpstr>EL Law/ Guiding Principles</vt:lpstr>
      <vt:lpstr>ELD STANDARDS</vt:lpstr>
      <vt:lpstr>EL Law/ Guiding Principles</vt:lpstr>
      <vt:lpstr>EL Law/ Guiding Principles</vt:lpstr>
      <vt:lpstr>SLO Process guide –  What’s different for  EL educators</vt:lpstr>
      <vt:lpstr>SLO Process Guide</vt:lpstr>
      <vt:lpstr>Before You Begin</vt:lpstr>
      <vt:lpstr>PowerPoint Presentation</vt:lpstr>
      <vt:lpstr>Identify Student Population</vt:lpstr>
      <vt:lpstr>Interval of Instruction</vt:lpstr>
      <vt:lpstr>Analyze Data &amp;   Develop Baseline</vt:lpstr>
      <vt:lpstr>Select or Develop an Assessment</vt:lpstr>
      <vt:lpstr>Growth Goal </vt:lpstr>
      <vt:lpstr>Growth Goal – Mastery</vt:lpstr>
      <vt:lpstr>Growth Goal – Differentiated</vt:lpstr>
      <vt:lpstr>Growth Goal – Shared Performance</vt:lpstr>
      <vt:lpstr>Goal Reflection</vt:lpstr>
      <vt:lpstr>Provide Rationale</vt:lpstr>
      <vt:lpstr>Learning Strategies</vt:lpstr>
      <vt:lpstr>Content Review</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Brandi Gerry</dc:creator>
  <cp:lastModifiedBy>Matthew Gill</cp:lastModifiedBy>
  <cp:revision>283</cp:revision>
  <dcterms:created xsi:type="dcterms:W3CDTF">2015-07-13T18:51:41Z</dcterms:created>
  <dcterms:modified xsi:type="dcterms:W3CDTF">2017-12-28T20:57:19Z</dcterms:modified>
</cp:coreProperties>
</file>