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theme/themeOverride30.xml" ContentType="application/vnd.openxmlformats-officedocument.themeOverride+xml"/>
  <Override PartName="/ppt/notesSlides/notesSlide29.xml" ContentType="application/vnd.openxmlformats-officedocument.presentationml.notesSlide+xml"/>
  <Override PartName="/ppt/theme/themeOverride31.xml" ContentType="application/vnd.openxmlformats-officedocument.themeOverride+xml"/>
  <Override PartName="/ppt/notesSlides/notesSlide30.xml" ContentType="application/vnd.openxmlformats-officedocument.presentationml.notesSlide+xml"/>
  <Override PartName="/ppt/theme/themeOverride32.xml" ContentType="application/vnd.openxmlformats-officedocument.themeOverride+xml"/>
  <Override PartName="/ppt/notesSlides/notesSlide31.xml" ContentType="application/vnd.openxmlformats-officedocument.presentationml.notesSlide+xml"/>
  <Override PartName="/ppt/theme/themeOverride33.xml" ContentType="application/vnd.openxmlformats-officedocument.themeOverride+xml"/>
  <Override PartName="/ppt/notesSlides/notesSlide32.xml" ContentType="application/vnd.openxmlformats-officedocument.presentationml.notesSlide+xml"/>
  <Override PartName="/ppt/theme/themeOverride34.xml" ContentType="application/vnd.openxmlformats-officedocument.themeOverride+xml"/>
  <Override PartName="/ppt/notesSlides/notesSlide33.xml" ContentType="application/vnd.openxmlformats-officedocument.presentationml.notesSlide+xml"/>
  <Override PartName="/ppt/theme/themeOverride35.xml" ContentType="application/vnd.openxmlformats-officedocument.themeOverride+xml"/>
  <Override PartName="/ppt/notesSlides/notesSlide34.xml" ContentType="application/vnd.openxmlformats-officedocument.presentationml.notesSlide+xml"/>
  <Override PartName="/ppt/theme/themeOverride36.xml" ContentType="application/vnd.openxmlformats-officedocument.themeOverride+xml"/>
  <Override PartName="/ppt/notesSlides/notesSlide35.xml" ContentType="application/vnd.openxmlformats-officedocument.presentationml.notesSlide+xml"/>
  <Override PartName="/ppt/theme/themeOverride37.xml" ContentType="application/vnd.openxmlformats-officedocument.themeOverride+xml"/>
  <Override PartName="/ppt/notesSlides/notesSlide36.xml" ContentType="application/vnd.openxmlformats-officedocument.presentationml.notesSlide+xml"/>
  <Override PartName="/ppt/theme/themeOverride38.xml" ContentType="application/vnd.openxmlformats-officedocument.themeOverride+xml"/>
  <Override PartName="/ppt/notesSlides/notesSlide37.xml" ContentType="application/vnd.openxmlformats-officedocument.presentationml.notesSlide+xml"/>
  <Override PartName="/ppt/theme/themeOverride39.xml" ContentType="application/vnd.openxmlformats-officedocument.themeOverride+xml"/>
  <Override PartName="/ppt/notesSlides/notesSlide38.xml" ContentType="application/vnd.openxmlformats-officedocument.presentationml.notesSlide+xml"/>
  <Override PartName="/ppt/theme/themeOverride40.xml" ContentType="application/vnd.openxmlformats-officedocument.themeOverride+xml"/>
  <Override PartName="/ppt/notesSlides/notesSlide39.xml" ContentType="application/vnd.openxmlformats-officedocument.presentationml.notesSlide+xml"/>
  <Override PartName="/ppt/theme/themeOverride41.xml" ContentType="application/vnd.openxmlformats-officedocument.themeOverride+xml"/>
  <Override PartName="/ppt/notesSlides/notesSlide40.xml" ContentType="application/vnd.openxmlformats-officedocument.presentationml.notesSlide+xml"/>
  <Override PartName="/ppt/theme/themeOverride42.xml" ContentType="application/vnd.openxmlformats-officedocument.themeOverride+xml"/>
  <Override PartName="/ppt/notesSlides/notesSlide41.xml" ContentType="application/vnd.openxmlformats-officedocument.presentationml.notesSlide+xml"/>
  <Override PartName="/ppt/theme/themeOverride43.xml" ContentType="application/vnd.openxmlformats-officedocument.themeOverride+xml"/>
  <Override PartName="/ppt/notesSlides/notesSlide42.xml" ContentType="application/vnd.openxmlformats-officedocument.presentationml.notesSlide+xml"/>
  <Override PartName="/ppt/theme/themeOverride44.xml" ContentType="application/vnd.openxmlformats-officedocument.themeOverride+xml"/>
  <Override PartName="/ppt/notesSlides/notesSlide43.xml" ContentType="application/vnd.openxmlformats-officedocument.presentationml.notesSlide+xml"/>
  <Override PartName="/ppt/theme/themeOverride45.xml" ContentType="application/vnd.openxmlformats-officedocument.themeOverride+xml"/>
  <Override PartName="/ppt/notesSlides/notesSlide44.xml" ContentType="application/vnd.openxmlformats-officedocument.presentationml.notesSlide+xml"/>
  <Override PartName="/ppt/theme/themeOverride46.xml" ContentType="application/vnd.openxmlformats-officedocument.themeOverride+xml"/>
  <Override PartName="/ppt/notesSlides/notesSlide45.xml" ContentType="application/vnd.openxmlformats-officedocument.presentationml.notesSlide+xml"/>
  <Override PartName="/ppt/theme/themeOverride47.xml" ContentType="application/vnd.openxmlformats-officedocument.themeOverride+xml"/>
  <Override PartName="/ppt/notesSlides/notesSlide46.xml" ContentType="application/vnd.openxmlformats-officedocument.presentationml.notesSlide+xml"/>
  <Override PartName="/ppt/theme/themeOverride48.xml" ContentType="application/vnd.openxmlformats-officedocument.themeOverride+xml"/>
  <Override PartName="/ppt/notesSlides/notesSlide47.xml" ContentType="application/vnd.openxmlformats-officedocument.presentationml.notesSlide+xml"/>
  <Override PartName="/ppt/theme/themeOverride49.xml" ContentType="application/vnd.openxmlformats-officedocument.themeOverride+xml"/>
  <Override PartName="/ppt/notesSlides/notesSlide48.xml" ContentType="application/vnd.openxmlformats-officedocument.presentationml.notesSlide+xml"/>
  <Override PartName="/ppt/theme/themeOverride50.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8"/>
  </p:notesMasterIdLst>
  <p:sldIdLst>
    <p:sldId id="389" r:id="rId3"/>
    <p:sldId id="496" r:id="rId4"/>
    <p:sldId id="410" r:id="rId5"/>
    <p:sldId id="464" r:id="rId6"/>
    <p:sldId id="260" r:id="rId7"/>
    <p:sldId id="466" r:id="rId8"/>
    <p:sldId id="467" r:id="rId9"/>
    <p:sldId id="468" r:id="rId10"/>
    <p:sldId id="455" r:id="rId11"/>
    <p:sldId id="414" r:id="rId12"/>
    <p:sldId id="413" r:id="rId13"/>
    <p:sldId id="456" r:id="rId14"/>
    <p:sldId id="469" r:id="rId15"/>
    <p:sldId id="480" r:id="rId16"/>
    <p:sldId id="481" r:id="rId17"/>
    <p:sldId id="482" r:id="rId18"/>
    <p:sldId id="470" r:id="rId19"/>
    <p:sldId id="483" r:id="rId20"/>
    <p:sldId id="471" r:id="rId21"/>
    <p:sldId id="457" r:id="rId22"/>
    <p:sldId id="423" r:id="rId23"/>
    <p:sldId id="424" r:id="rId24"/>
    <p:sldId id="485" r:id="rId25"/>
    <p:sldId id="486" r:id="rId26"/>
    <p:sldId id="487" r:id="rId27"/>
    <p:sldId id="430" r:id="rId28"/>
    <p:sldId id="484" r:id="rId29"/>
    <p:sldId id="488" r:id="rId30"/>
    <p:sldId id="461" r:id="rId31"/>
    <p:sldId id="462" r:id="rId32"/>
    <p:sldId id="434" r:id="rId33"/>
    <p:sldId id="435" r:id="rId34"/>
    <p:sldId id="436" r:id="rId35"/>
    <p:sldId id="472" r:id="rId36"/>
    <p:sldId id="473" r:id="rId37"/>
    <p:sldId id="474" r:id="rId38"/>
    <p:sldId id="475" r:id="rId39"/>
    <p:sldId id="476" r:id="rId40"/>
    <p:sldId id="477" r:id="rId41"/>
    <p:sldId id="478" r:id="rId42"/>
    <p:sldId id="444" r:id="rId43"/>
    <p:sldId id="445" r:id="rId44"/>
    <p:sldId id="479" r:id="rId45"/>
    <p:sldId id="446" r:id="rId46"/>
    <p:sldId id="448" r:id="rId47"/>
    <p:sldId id="449" r:id="rId48"/>
    <p:sldId id="489" r:id="rId49"/>
    <p:sldId id="490" r:id="rId50"/>
    <p:sldId id="491" r:id="rId51"/>
    <p:sldId id="492" r:id="rId52"/>
    <p:sldId id="460" r:id="rId53"/>
    <p:sldId id="493" r:id="rId54"/>
    <p:sldId id="494" r:id="rId55"/>
    <p:sldId id="458" r:id="rId56"/>
    <p:sldId id="451"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 Hanse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594F"/>
    <a:srgbClr val="3ED3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36" autoAdjust="0"/>
    <p:restoredTop sz="71930" autoAdjust="0"/>
  </p:normalViewPr>
  <p:slideViewPr>
    <p:cSldViewPr snapToGrid="0" snapToObjects="1">
      <p:cViewPr varScale="1">
        <p:scale>
          <a:sx n="77" d="100"/>
          <a:sy n="77" d="100"/>
        </p:scale>
        <p:origin x="-84" y="-21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7CEBCC-C18F-394D-AC07-9B385FFC33E5}" type="datetimeFigureOut">
              <a:rPr lang="en-US" smtClean="0"/>
              <a:t>12/22/2017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C16E0-36CA-C645-AF3E-57BFB0A8910E}" type="slidenum">
              <a:rPr lang="en-US" smtClean="0"/>
              <a:t>‹#›</a:t>
            </a:fld>
            <a:endParaRPr lang="en-US"/>
          </a:p>
        </p:txBody>
      </p:sp>
    </p:spTree>
    <p:extLst>
      <p:ext uri="{BB962C8B-B14F-4D97-AF65-F5344CB8AC3E}">
        <p14:creationId xmlns:p14="http://schemas.microsoft.com/office/powerpoint/2010/main" val="2499971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module is to assist participants in developing an awareness of the SD Teacher Effectiveness System.  Topics included in this short overview: </a:t>
            </a:r>
          </a:p>
          <a:p>
            <a:r>
              <a:rPr lang="en-US" baseline="0" dirty="0" smtClean="0"/>
              <a:t>*The history of Teacher Effectiveness</a:t>
            </a:r>
          </a:p>
          <a:p>
            <a:r>
              <a:rPr lang="en-US" baseline="0" dirty="0" smtClean="0"/>
              <a:t>*System requirements and recommendations</a:t>
            </a:r>
          </a:p>
          <a:p>
            <a:r>
              <a:rPr lang="en-US" baseline="0" dirty="0" smtClean="0"/>
              <a:t>*What is included in the Teacher Effectiveness Model</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2</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we review this graphic, you will see the left side highlights the SD Framework for Teaching and its flow into the professional practices rating. </a:t>
            </a:r>
            <a:endParaRPr lang="en-US" dirty="0" smtClean="0"/>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Again, </a:t>
            </a:r>
            <a:r>
              <a:rPr lang="en-US" sz="1200" kern="1200" dirty="0" smtClean="0">
                <a:solidFill>
                  <a:schemeClr val="tx1"/>
                </a:solidFill>
                <a:effectLst/>
                <a:latin typeface="+mn-lt"/>
                <a:ea typeface="+mn-ea"/>
                <a:cs typeface="+mn-cs"/>
              </a:rPr>
              <a:t>The South Dakota Framework for Teaching is divided into four domains of teaching practice. Within the four domains are 22 components and 76 elements that identify the skills and knowledge associated with that domain. The</a:t>
            </a:r>
            <a:r>
              <a:rPr lang="en-US" sz="1200" kern="1200" baseline="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inimum requirement</a:t>
            </a:r>
            <a:r>
              <a:rPr lang="en-US" sz="1200" kern="1200" baseline="0" dirty="0" smtClean="0">
                <a:solidFill>
                  <a:schemeClr val="tx1"/>
                </a:solidFill>
                <a:effectLst/>
                <a:latin typeface="+mn-lt"/>
                <a:ea typeface="+mn-ea"/>
                <a:cs typeface="+mn-cs"/>
              </a:rPr>
              <a:t> is to select 4 of the 22 components, one from each domain and to assign a professional practice rating based on the proficiency demonstrated in the 4 selected components.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13</a:t>
            </a:fld>
            <a:endParaRPr lang="en-US"/>
          </a:p>
        </p:txBody>
      </p:sp>
    </p:spTree>
    <p:extLst>
      <p:ext uri="{BB962C8B-B14F-4D97-AF65-F5344CB8AC3E}">
        <p14:creationId xmlns:p14="http://schemas.microsoft.com/office/powerpoint/2010/main" val="114621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complete listing of the 4 domains and 22</a:t>
            </a:r>
            <a:r>
              <a:rPr lang="en-US" sz="1200" kern="1200" baseline="0" dirty="0" smtClean="0">
                <a:solidFill>
                  <a:schemeClr val="tx1"/>
                </a:solidFill>
                <a:effectLst/>
                <a:latin typeface="+mn-lt"/>
                <a:ea typeface="+mn-ea"/>
                <a:cs typeface="+mn-cs"/>
              </a:rPr>
              <a:t> components appears here.  Please note that the minimum requirement for component selection is 4 components to include one from each of the 4 domains, but the Commission on Teaching and Learning recommends using 8 components.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CTL recognizes and appreciates the holistic view of teaching represented by the research-based South Dakota Framework for Teaching. Teacher evaluations based on the full Framework should result in high levels of professional feedback and dialogue, setting the stage for all teachers to continually improve their instruction. For South Dakota public school districts where consideration of the full Framework is not immediately feasible, the Commission recommends basing Professional Practice Ratings on a minimum of eight components, including at least one component from each of the four domains. </a:t>
            </a: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14</a:t>
            </a:fld>
            <a:endParaRPr lang="en-US"/>
          </a:p>
        </p:txBody>
      </p:sp>
    </p:spTree>
    <p:extLst>
      <p:ext uri="{BB962C8B-B14F-4D97-AF65-F5344CB8AC3E}">
        <p14:creationId xmlns:p14="http://schemas.microsoft.com/office/powerpoint/2010/main" val="263273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Teaching is a complex act that requires the execution of many skills simultaneously.  While the classroom environment</a:t>
            </a:r>
            <a:r>
              <a:rPr lang="en-US" baseline="0" dirty="0" smtClean="0"/>
              <a:t> and the act of instructing are obvious acts of teaching, planning and preparation and professional responsibilities that occur outside the classroom are equally important.  Because not everything a teacher does happens during instruction, the SD Framework for Teaching Domains are classified as observable and not observable. The observable components are in Domains 2 and 3, while the non-observable components are in Domains 1 and 4.  Let’s review how evidence and artifacts may be collected for both observable and unobservable domains.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15</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the desired components for all domains have been selected, evaluators will gather evidence on the observable</a:t>
            </a:r>
            <a:r>
              <a:rPr lang="en-US" baseline="0" dirty="0" smtClean="0"/>
              <a:t> domains 2-3 through classroom observations, formal and informal evaluations and walkthroughs.  Teachers and administrators will identify a set of agreed upon teacher-submitted artifacts for the selected components in domains 1-4.  Further guidance on component and artifact selection will be highlighted in Module 3 of this series.  Additional resources can be found on the DOE website.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16</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EVALUATING PRACTICE USING EVIDENCE PROVIDED BY CLASSROOM OBSERVATION </a:t>
            </a:r>
            <a:endParaRPr lang="en-US" dirty="0" smtClean="0"/>
          </a:p>
          <a:p>
            <a:r>
              <a:rPr lang="en-US" sz="1200" kern="1200" dirty="0" smtClean="0">
                <a:solidFill>
                  <a:schemeClr val="tx1"/>
                </a:solidFill>
                <a:effectLst/>
                <a:latin typeface="+mn-lt"/>
                <a:ea typeface="+mn-ea"/>
                <a:cs typeface="+mn-cs"/>
              </a:rPr>
              <a:t>Evaluations of professional practice relative to Domain 2 (Classroom Environment) and Domain 3 (Instruction) of the South Dakota Framework for Teaching are supported primarily by evidence collected through classroom observation. </a:t>
            </a:r>
            <a:endParaRPr lang="en-US" dirty="0" smtClean="0"/>
          </a:p>
          <a:p>
            <a:r>
              <a:rPr lang="en-US" sz="1200" kern="1200" dirty="0" smtClean="0">
                <a:solidFill>
                  <a:schemeClr val="tx1"/>
                </a:solidFill>
                <a:effectLst/>
                <a:latin typeface="+mn-lt"/>
                <a:ea typeface="+mn-ea"/>
                <a:cs typeface="+mn-cs"/>
              </a:rPr>
              <a:t>Formal Observations </a:t>
            </a:r>
            <a:endParaRPr lang="en-US" dirty="0" smtClean="0"/>
          </a:p>
          <a:p>
            <a:r>
              <a:rPr lang="en-US" sz="1200" kern="1200" dirty="0" smtClean="0">
                <a:solidFill>
                  <a:schemeClr val="tx1"/>
                </a:solidFill>
                <a:effectLst/>
                <a:latin typeface="+mn-lt"/>
                <a:ea typeface="+mn-ea"/>
                <a:cs typeface="+mn-cs"/>
              </a:rPr>
              <a:t>A formal observation is at least 15 minutes in length, is conducted by the teacher’s evaluator, and includes structured conversations before and after the observation. A pre-observation conference provides the evaluator and teacher time to discuss the upcoming formal observation, including any lesson plans, assessments, or differentiation strategies that will be used. A post-observation conference is an opportunity for feedback, reflection, and analysis, giving the evaluator and teacher time to engage in a professional dialogue. </a:t>
            </a:r>
            <a:endParaRPr lang="en-US" dirty="0" smtClean="0"/>
          </a:p>
          <a:p>
            <a:r>
              <a:rPr lang="en-US" sz="1200" kern="1200" dirty="0" smtClean="0">
                <a:solidFill>
                  <a:schemeClr val="tx1"/>
                </a:solidFill>
                <a:effectLst/>
                <a:latin typeface="+mn-lt"/>
                <a:ea typeface="+mn-ea"/>
                <a:cs typeface="+mn-cs"/>
              </a:rPr>
              <a:t>Informal Observations </a:t>
            </a:r>
            <a:endParaRPr lang="en-US" dirty="0" smtClean="0"/>
          </a:p>
          <a:p>
            <a:r>
              <a:rPr lang="en-US" sz="1200" kern="1200" dirty="0" smtClean="0">
                <a:solidFill>
                  <a:schemeClr val="tx1"/>
                </a:solidFill>
                <a:effectLst/>
                <a:latin typeface="+mn-lt"/>
                <a:ea typeface="+mn-ea"/>
                <a:cs typeface="+mn-cs"/>
              </a:rPr>
              <a:t>An informal observation, commonly referred to as a walkthrough, is an observation that is at least five minutes in length and results in feedback to the teacher. Informal observations may or may not be announced. </a:t>
            </a:r>
            <a:endParaRPr lang="en-US" dirty="0" smtClean="0"/>
          </a:p>
          <a:p>
            <a:endParaRPr lang="en-US" dirty="0" smtClean="0"/>
          </a:p>
          <a:p>
            <a:r>
              <a:rPr lang="en-US" sz="1200" kern="1200" dirty="0" smtClean="0">
                <a:solidFill>
                  <a:schemeClr val="tx1"/>
                </a:solidFill>
                <a:effectLst/>
                <a:latin typeface="+mn-lt"/>
                <a:ea typeface="+mn-ea"/>
                <a:cs typeface="+mn-cs"/>
              </a:rPr>
              <a:t>EVALUATING PRACTICE USING EVIDENCE PROVIDED BY ARTIFACTS </a:t>
            </a:r>
            <a:endParaRPr lang="en-US" dirty="0" smtClean="0"/>
          </a:p>
          <a:p>
            <a:r>
              <a:rPr lang="en-US" sz="1200" kern="1200" dirty="0" smtClean="0">
                <a:solidFill>
                  <a:schemeClr val="tx1"/>
                </a:solidFill>
                <a:effectLst/>
                <a:latin typeface="+mn-lt"/>
                <a:ea typeface="+mn-ea"/>
                <a:cs typeface="+mn-cs"/>
              </a:rPr>
              <a:t>Professional practice evaluations also require the consideration of evidence that cannot be collected through classroom observation. Components that are not observable are supported by the collection of artifacts. Artifacts are documents, materials, processes, strategies, and other information that demonstrate performance relative to a component of professional teaching practice. It is up to the teacher and his or her evaluator to determine how artifacts will be collected. To ensure expectations are established and artifact collection is focused, evaluators and teachers should discuss which artifacts support the evaluation. In many cases, artifacts stem from a teacher’s day-to-day work and teachers do not need to create documentation specifically to support the evaluation process.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17</a:t>
            </a:fld>
            <a:endParaRPr lang="en-US"/>
          </a:p>
        </p:txBody>
      </p:sp>
    </p:spTree>
    <p:extLst>
      <p:ext uri="{BB962C8B-B14F-4D97-AF65-F5344CB8AC3E}">
        <p14:creationId xmlns:p14="http://schemas.microsoft.com/office/powerpoint/2010/main" val="1545436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STANDARDS-BASED RUBRICS TO EVALUATE TEACHING PERFORMANCE </a:t>
            </a:r>
            <a:endParaRPr lang="en-US" dirty="0" smtClean="0"/>
          </a:p>
          <a:p>
            <a:r>
              <a:rPr lang="en-US" sz="1200" kern="1200" dirty="0" smtClean="0">
                <a:solidFill>
                  <a:schemeClr val="tx1"/>
                </a:solidFill>
                <a:effectLst/>
                <a:latin typeface="+mn-lt"/>
                <a:ea typeface="+mn-ea"/>
                <a:cs typeface="+mn-cs"/>
              </a:rPr>
              <a:t>A collection of standards-based performance rubrics aligned to the South Dakota Framework for Teaching support transparent, accurate, and consistent assessments of teaching performance. Each rubric contains performance indicators and critical attributes that differentiate performance across a four-tiered continuum of performance: Unsatisfactory, Basic, Proficient, and Distinguished. </a:t>
            </a:r>
            <a:endParaRPr lang="en-US" dirty="0" smtClean="0"/>
          </a:p>
          <a:p>
            <a:endParaRPr lang="en-US" dirty="0" smtClean="0"/>
          </a:p>
          <a:p>
            <a:r>
              <a:rPr lang="en-US" sz="1200" kern="1200" dirty="0" smtClean="0">
                <a:solidFill>
                  <a:schemeClr val="tx1"/>
                </a:solidFill>
                <a:effectLst/>
                <a:latin typeface="+mn-lt"/>
                <a:ea typeface="+mn-ea"/>
                <a:cs typeface="+mn-cs"/>
              </a:rPr>
              <a:t>PROFESSIONAL PRACTICE RATING DESCRIPTIONS </a:t>
            </a:r>
            <a:endParaRPr lang="en-US" dirty="0" smtClean="0"/>
          </a:p>
          <a:p>
            <a:r>
              <a:rPr lang="en-US" sz="1200" kern="1200" dirty="0" smtClean="0">
                <a:solidFill>
                  <a:schemeClr val="tx1"/>
                </a:solidFill>
                <a:effectLst/>
                <a:latin typeface="+mn-lt"/>
                <a:ea typeface="+mn-ea"/>
                <a:cs typeface="+mn-cs"/>
              </a:rPr>
              <a:t>Each of the four final Professional Practice Ratings – Unsatisfactory, Basic, Proficient and Distinguished – is defined in general terms to illustrate the continuum of possible performance relative to the rigorous professional teaching components outlined in the South Dakota Framework for Teaching. </a:t>
            </a:r>
            <a:endParaRPr lang="en-US" dirty="0" smtClean="0"/>
          </a:p>
          <a:p>
            <a:r>
              <a:rPr lang="en-US" sz="1200" dirty="0" smtClean="0">
                <a:effectLst/>
                <a:latin typeface="Wingdings"/>
              </a:rPr>
              <a:t>  </a:t>
            </a:r>
            <a:r>
              <a:rPr lang="en-US" sz="1200" kern="1200" dirty="0" smtClean="0">
                <a:solidFill>
                  <a:schemeClr val="tx1"/>
                </a:solidFill>
                <a:effectLst/>
                <a:latin typeface="+mn-lt"/>
                <a:ea typeface="+mn-ea"/>
                <a:cs typeface="+mn-cs"/>
              </a:rPr>
              <a:t>Unsatisfactory: A teacher performing at the Unsatisfactory level does not appear to understand the underlying concepts represented by the Framework. Performance at this level requires significant intervention and coaching to improve the teacher’s performance. </a:t>
            </a:r>
            <a:endParaRPr lang="en-US" dirty="0" smtClean="0">
              <a:effectLst/>
            </a:endParaRPr>
          </a:p>
          <a:p>
            <a:r>
              <a:rPr lang="en-US" sz="1200" dirty="0" smtClean="0">
                <a:effectLst/>
                <a:latin typeface="Wingdings"/>
              </a:rPr>
              <a:t>  </a:t>
            </a:r>
            <a:r>
              <a:rPr lang="en-US" sz="1200" kern="1200" dirty="0" smtClean="0">
                <a:solidFill>
                  <a:schemeClr val="tx1"/>
                </a:solidFill>
                <a:effectLst/>
                <a:latin typeface="+mn-lt"/>
                <a:ea typeface="+mn-ea"/>
                <a:cs typeface="+mn-cs"/>
              </a:rPr>
              <a:t>Basic: A teacher performing at the Basic level appears to understand the Framework conceptually but struggles to implement the standards into professional practice. Performance at this level is generally considered minimally competent for teachers early in their careers and improvement is expected to occur with experience. </a:t>
            </a:r>
            <a:endParaRPr lang="en-US" dirty="0" smtClean="0">
              <a:effectLst/>
            </a:endParaRPr>
          </a:p>
          <a:p>
            <a:r>
              <a:rPr lang="en-US" sz="1200" dirty="0" smtClean="0">
                <a:effectLst/>
                <a:latin typeface="Wingdings"/>
              </a:rPr>
              <a:t>  </a:t>
            </a:r>
            <a:r>
              <a:rPr lang="en-US" sz="1200" kern="1200" dirty="0" smtClean="0">
                <a:solidFill>
                  <a:schemeClr val="tx1"/>
                </a:solidFill>
                <a:effectLst/>
                <a:latin typeface="+mn-lt"/>
                <a:ea typeface="+mn-ea"/>
                <a:cs typeface="+mn-cs"/>
              </a:rPr>
              <a:t>Proficient: A teacher performing at the Proficient level clearly understands the concepts represented by the Framework and implements them well. Teachers performing at this level are qualified in the craft of teaching and work to continually improve practice. </a:t>
            </a:r>
            <a:endParaRPr lang="en-US" dirty="0" smtClean="0">
              <a:effectLst/>
            </a:endParaRPr>
          </a:p>
          <a:p>
            <a:r>
              <a:rPr lang="en-US" sz="1200" dirty="0" smtClean="0">
                <a:effectLst/>
                <a:latin typeface="Wingdings"/>
              </a:rPr>
              <a:t>  </a:t>
            </a:r>
            <a:r>
              <a:rPr lang="en-US" sz="1200" kern="1200" dirty="0" smtClean="0">
                <a:solidFill>
                  <a:schemeClr val="tx1"/>
                </a:solidFill>
                <a:effectLst/>
                <a:latin typeface="+mn-lt"/>
                <a:ea typeface="+mn-ea"/>
                <a:cs typeface="+mn-cs"/>
              </a:rPr>
              <a:t>Distinguished: A teacher performing at the Distinguished level is a master teacher and makes a contribution to the field, both inside and outside the classroom. While all teachers strive to attain Distinguished-level performance, this level is considered difficult to attain consistently.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18</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DETERMINING THE OVERALL PROFESSIONAL PRACTICE RATING </a:t>
            </a:r>
            <a:endParaRPr lang="en-US" dirty="0" smtClean="0">
              <a:effectLst/>
            </a:endParaRPr>
          </a:p>
          <a:p>
            <a:r>
              <a:rPr lang="en-US" sz="1200" kern="1200" dirty="0" smtClean="0">
                <a:solidFill>
                  <a:schemeClr val="tx1"/>
                </a:solidFill>
                <a:effectLst/>
                <a:latin typeface="+mn-lt"/>
                <a:ea typeface="+mn-ea"/>
                <a:cs typeface="+mn-cs"/>
              </a:rPr>
              <a:t>After using standards-based rubrics to determine teaching performance for each component evaluated, the evaluator uses a three-step process to determine a Professional Practice Rating of Unsatisfactory, Basic, Proficient, or Distinguished. </a:t>
            </a:r>
            <a:endParaRPr lang="en-US" dirty="0" smtClean="0">
              <a:effectLst/>
            </a:endParaRPr>
          </a:p>
          <a:p>
            <a:r>
              <a:rPr lang="en-US" sz="1200" kern="1200" dirty="0" smtClean="0">
                <a:solidFill>
                  <a:schemeClr val="tx1"/>
                </a:solidFill>
                <a:effectLst/>
                <a:latin typeface="+mn-lt"/>
                <a:ea typeface="+mn-ea"/>
                <a:cs typeface="+mn-cs"/>
              </a:rPr>
              <a:t>Step 1: Determine Component-Level Performance </a:t>
            </a:r>
            <a:endParaRPr lang="en-US" dirty="0" smtClean="0">
              <a:effectLst/>
            </a:endParaRPr>
          </a:p>
          <a:p>
            <a:r>
              <a:rPr lang="en-US" sz="1200" kern="1200" dirty="0" smtClean="0">
                <a:solidFill>
                  <a:schemeClr val="tx1"/>
                </a:solidFill>
                <a:effectLst/>
                <a:latin typeface="+mn-lt"/>
                <a:ea typeface="+mn-ea"/>
                <a:cs typeface="+mn-cs"/>
              </a:rPr>
              <a:t>Numerical values are assigned to teaching performance for each component evaluated: A Distinguished rating is assigned 4 points; a Proficient rating is assigned 3 points; a Basic rating is assigned 2 points; and an Unsatisfactory rating is assigned 1 point. </a:t>
            </a:r>
            <a:endParaRPr lang="en-US" dirty="0" smtClean="0">
              <a:effectLst/>
            </a:endParaRPr>
          </a:p>
          <a:p>
            <a:r>
              <a:rPr lang="en-US" sz="1200" kern="1200" dirty="0" smtClean="0">
                <a:solidFill>
                  <a:schemeClr val="tx1"/>
                </a:solidFill>
                <a:effectLst/>
                <a:latin typeface="+mn-lt"/>
                <a:ea typeface="+mn-ea"/>
                <a:cs typeface="+mn-cs"/>
              </a:rPr>
              <a:t>Step 2: Calculate an Average Score for All Components Evaluated </a:t>
            </a:r>
            <a:endParaRPr lang="en-US" dirty="0" smtClean="0">
              <a:effectLst/>
            </a:endParaRPr>
          </a:p>
          <a:p>
            <a:r>
              <a:rPr lang="en-US" sz="1200" kern="1200" dirty="0" smtClean="0">
                <a:solidFill>
                  <a:schemeClr val="tx1"/>
                </a:solidFill>
                <a:effectLst/>
                <a:latin typeface="+mn-lt"/>
                <a:ea typeface="+mn-ea"/>
                <a:cs typeface="+mn-cs"/>
              </a:rPr>
              <a:t>An average score across all components is calculated by dividing the total of all points earned by the number of components evaluated. The average will range from 1 to 4, and is rounded to the nearest hundredth of a point. All components are given equal weight. </a:t>
            </a:r>
            <a:endParaRPr lang="en-US" dirty="0" smtClean="0">
              <a:effectLst/>
            </a:endParaRPr>
          </a:p>
          <a:p>
            <a:r>
              <a:rPr lang="en-US" sz="1200" kern="1200" dirty="0" smtClean="0">
                <a:solidFill>
                  <a:schemeClr val="tx1"/>
                </a:solidFill>
                <a:effectLst/>
                <a:latin typeface="+mn-lt"/>
                <a:ea typeface="+mn-ea"/>
                <a:cs typeface="+mn-cs"/>
              </a:rPr>
              <a:t>Step 3: Determine the Overall Professional Practice Rating </a:t>
            </a:r>
            <a:endParaRPr lang="en-US" dirty="0" smtClean="0">
              <a:effectLst/>
            </a:endParaRPr>
          </a:p>
          <a:p>
            <a:r>
              <a:rPr lang="en-US" sz="1200" kern="1200" dirty="0" smtClean="0">
                <a:solidFill>
                  <a:schemeClr val="tx1"/>
                </a:solidFill>
                <a:effectLst/>
                <a:latin typeface="+mn-lt"/>
                <a:ea typeface="+mn-ea"/>
                <a:cs typeface="+mn-cs"/>
              </a:rPr>
              <a:t>The average component-level score is used to assign a Professional Practice Rating of Unsatisfactory, Basic, Proficient, or Distinguished. The chart below presents the score ranges aligned to the four performance categories. </a:t>
            </a:r>
          </a:p>
          <a:p>
            <a:endParaRPr lang="en-US" sz="1200" kern="1200" dirty="0" smtClean="0">
              <a:solidFill>
                <a:schemeClr val="tx1"/>
              </a:solidFill>
              <a:effectLst/>
              <a:latin typeface="+mn-lt"/>
              <a:ea typeface="+mn-ea"/>
              <a:cs typeface="+mn-cs"/>
            </a:endParaRPr>
          </a:p>
          <a:p>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19</a:t>
            </a:fld>
            <a:endParaRPr lang="en-US"/>
          </a:p>
        </p:txBody>
      </p:sp>
    </p:spTree>
    <p:extLst>
      <p:ext uri="{BB962C8B-B14F-4D97-AF65-F5344CB8AC3E}">
        <p14:creationId xmlns:p14="http://schemas.microsoft.com/office/powerpoint/2010/main" val="1764848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To review,</a:t>
            </a:r>
            <a:r>
              <a:rPr lang="en-US" baseline="0" dirty="0" smtClean="0">
                <a:latin typeface="Calibri" charset="0"/>
              </a:rPr>
              <a:t> Professional Practices ratings are based on the proficiency demonstrated in the selected Danielson components.  The minimum requirement is to select 4 components, one from each domain.  Proficiency is determined by evidence collected through classroom observations and teacher-submitted artifacts, which are then scored using the standards-based rubrics.  The next short module will provide suggestions for component and artifact selection. </a:t>
            </a:r>
            <a:endParaRPr lang="en-US" dirty="0" smtClean="0">
              <a:latin typeface="Calibri" charset="0"/>
            </a:endParaRPr>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Module 3 in the Teacher Effectiveness System will briefly share recommendations</a:t>
            </a:r>
            <a:r>
              <a:rPr lang="en-US" baseline="0" dirty="0" smtClean="0"/>
              <a:t> for both component and accompanying artifact selection.  It is imperative to note that districts are encouraged to select components and artifacts which best represent local goals and priorities.  The following information is meant to be used as a recommendation only.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22</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the recommended model, public school districts will separately determine a Professional Practice Rating and a Student Growth Rating. The two separate ratings </a:t>
            </a:r>
            <a:r>
              <a:rPr lang="en-US" sz="1200" kern="1200" dirty="0" smtClean="0">
                <a:solidFill>
                  <a:schemeClr val="tx1"/>
                </a:solidFill>
                <a:effectLst/>
                <a:latin typeface="+mn-lt"/>
                <a:ea typeface="+mn-ea"/>
                <a:cs typeface="+mn-cs"/>
              </a:rPr>
              <a:t>may be combined using </a:t>
            </a:r>
            <a:r>
              <a:rPr lang="en-US" sz="1200" kern="1200" dirty="0" smtClean="0">
                <a:solidFill>
                  <a:schemeClr val="tx1"/>
                </a:solidFill>
                <a:effectLst/>
                <a:latin typeface="+mn-lt"/>
                <a:ea typeface="+mn-ea"/>
                <a:cs typeface="+mn-cs"/>
              </a:rPr>
              <a:t>the Summative Rating Matrix, a tool that provides educators the opportunity to exercise professional judgment prior to classifying teacher performance into one of the three performance categories. </a:t>
            </a:r>
            <a:endParaRPr lang="en-US" dirty="0" smtClean="0"/>
          </a:p>
          <a:p>
            <a:r>
              <a:rPr lang="en-US" sz="1200" kern="1200" dirty="0" smtClean="0">
                <a:solidFill>
                  <a:schemeClr val="tx1"/>
                </a:solidFill>
                <a:effectLst/>
                <a:latin typeface="+mn-lt"/>
                <a:ea typeface="+mn-ea"/>
                <a:cs typeface="+mn-cs"/>
              </a:rPr>
              <a:t>This model of combining the two ratings does not rely on a uniform formula to calculate a Summative Teacher Effectiveness Rating. Instead, the model prioritizes evaluations based on the South Dakota Framework for Teaching, while incorporating the evaluation of student growth as one significant factor in the rating system.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South Dakota Teacher Effectiveness Model is a collection of recommended practices that serves as guidance for successful implementation of high quality teacher evaluation systems. Practices outlined in the model are not required. Public school districts have the freedom to implement evaluation systems that differ from the model, provided a locally-developed system complies with all minimum state requirements. South Dakota’s Teacher Effectiveness Model establishes clear performance expectations, identifies multiple performance measures, includes recommendations for evidence collection and provides guidance to meaningfully determine and differentiate teaching performance. </a:t>
            </a:r>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previously mentioned in Module 2 Professional Practices, the minimum number of components required is 4, with one from each domain.  The Commission on Teaching and Learning recommends selecting 8 components and this graphic represents those  recommended 8.  They are equally distributed among the 4 domains and represent a holistic cross section of skills and abilities that are often included in various teacher evaluation tools.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23</a:t>
            </a:fld>
            <a:endParaRPr lang="en-US"/>
          </a:p>
        </p:txBody>
      </p:sp>
    </p:spTree>
    <p:extLst>
      <p:ext uri="{BB962C8B-B14F-4D97-AF65-F5344CB8AC3E}">
        <p14:creationId xmlns:p14="http://schemas.microsoft.com/office/powerpoint/2010/main" val="2029966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a:t>
            </a:r>
            <a:r>
              <a:rPr lang="en-US" dirty="0" smtClean="0"/>
              <a:t>South Dakota adopted the State math and English-Language</a:t>
            </a:r>
            <a:r>
              <a:rPr lang="en-US" baseline="0" dirty="0" smtClean="0"/>
              <a:t> Arts standards, </a:t>
            </a:r>
            <a:r>
              <a:rPr lang="en-US" baseline="0" dirty="0" smtClean="0"/>
              <a:t>the Danielson Group recommended the above 8 components that align to the instructional implications of </a:t>
            </a:r>
            <a:r>
              <a:rPr lang="en-US" baseline="0" dirty="0" smtClean="0"/>
              <a:t>the State standards.  </a:t>
            </a:r>
            <a:r>
              <a:rPr lang="en-US" baseline="0" dirty="0" smtClean="0"/>
              <a:t>Please note that this recommended set of 8 components DOES NOT include a component from Domain 4.  Remember, the minimum requirements for SD schools is to select 4 components, one from each domain.  Individuals choosing to select the above components will need to add an additional component from domain 4 to meet the minimum SD requirements.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24</a:t>
            </a:fld>
            <a:endParaRPr lang="en-US"/>
          </a:p>
        </p:txBody>
      </p:sp>
    </p:spTree>
    <p:extLst>
      <p:ext uri="{BB962C8B-B14F-4D97-AF65-F5344CB8AC3E}">
        <p14:creationId xmlns:p14="http://schemas.microsoft.com/office/powerpoint/2010/main" val="161817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set of 9 components is linked to the work teachers will conduct with their SLOs student learning objectives.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25</a:t>
            </a:fld>
            <a:endParaRPr lang="en-US"/>
          </a:p>
        </p:txBody>
      </p:sp>
    </p:spTree>
    <p:extLst>
      <p:ext uri="{BB962C8B-B14F-4D97-AF65-F5344CB8AC3E}">
        <p14:creationId xmlns:p14="http://schemas.microsoft.com/office/powerpoint/2010/main" val="1618175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now</a:t>
            </a:r>
            <a:r>
              <a:rPr lang="en-US" dirty="0" smtClean="0"/>
              <a:t> transition from component selection guidance to artifact selection</a:t>
            </a:r>
            <a:r>
              <a:rPr lang="en-US" baseline="0" dirty="0" smtClean="0"/>
              <a:t> guidance.</a:t>
            </a:r>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26</a:t>
            </a:fld>
            <a:endParaRPr lang="en-US"/>
          </a:p>
        </p:txBody>
      </p:sp>
    </p:spTree>
    <p:extLst>
      <p:ext uri="{BB962C8B-B14F-4D97-AF65-F5344CB8AC3E}">
        <p14:creationId xmlns:p14="http://schemas.microsoft.com/office/powerpoint/2010/main" val="141044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Domains</a:t>
            </a:r>
            <a:r>
              <a:rPr lang="en-US" baseline="0" dirty="0" smtClean="0"/>
              <a:t> 1 and 4 are considered the unobservable domains.  Therefore, artifacts must be used to demonstrate proficiency in the components selected from these 2 domains. </a:t>
            </a:r>
            <a:r>
              <a:rPr lang="en-US" sz="1200" kern="1200" dirty="0" smtClean="0">
                <a:solidFill>
                  <a:schemeClr val="tx1"/>
                </a:solidFill>
                <a:effectLst/>
                <a:latin typeface="+mn-lt"/>
                <a:ea typeface="+mn-ea"/>
                <a:cs typeface="+mn-cs"/>
              </a:rPr>
              <a:t>EVALUATING PRACTICE USING EVIDENCE PROVIDED BY ARTIFACTS </a:t>
            </a:r>
            <a:endParaRPr lang="en-US" dirty="0" smtClean="0"/>
          </a:p>
          <a:p>
            <a:r>
              <a:rPr lang="en-US" sz="1200" kern="1200" dirty="0" smtClean="0">
                <a:solidFill>
                  <a:schemeClr val="tx1"/>
                </a:solidFill>
                <a:effectLst/>
                <a:latin typeface="+mn-lt"/>
                <a:ea typeface="+mn-ea"/>
                <a:cs typeface="+mn-cs"/>
              </a:rPr>
              <a:t>Professional practice evaluations also require the consideration of evidence that cannot be collected through classroom observation. Components that are not observable are supported by the collection of artifacts. Artifacts are documents, materials, processes, strategies, and other information that demonstrate performance relative to a component of professional teaching practice. It is up to the teacher and his or her evaluator to determine how artifacts will be collected. To ensure expectations are established and artifact collection is focused, evaluators and teachers should discuss which artifacts support the evaluation. In many cases, artifacts stem from a teacher’s day-to-day work and teachers do not need to create documentation specifically to support the evaluation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27</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also note that whether observable or unobservable,  each of the 22 components have an accompanying standards-based rubric.  It is recommended that evaluators and teachers review these rubrics prior to identifying agreed upon artifacts, as these artifacts will be scored using the rubrics.  Just as there are varying levels of performance in instruction, there are varying performance levels to be demonstrated with artifacts.  </a:t>
            </a:r>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28</a:t>
            </a:fld>
            <a:endParaRPr lang="en-US"/>
          </a:p>
        </p:txBody>
      </p:sp>
    </p:spTree>
    <p:extLst>
      <p:ext uri="{BB962C8B-B14F-4D97-AF65-F5344CB8AC3E}">
        <p14:creationId xmlns:p14="http://schemas.microsoft.com/office/powerpoint/2010/main" val="3555699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short</a:t>
            </a:r>
            <a:r>
              <a:rPr lang="en-US" baseline="0" dirty="0" smtClean="0"/>
              <a:t> list of possible artifacts for the components of domain 1.  A list of additional suggested artifacts may be found on the DOE website and in the Teacher Effectiveness handbook.  The key is to review the component rubrics as well, as the rubric descriptions and critical attributes provide additional ideas for possible artifacts.  </a:t>
            </a:r>
          </a:p>
          <a:p>
            <a:endParaRPr lang="en-US" baseline="0" dirty="0" smtClean="0"/>
          </a:p>
          <a:p>
            <a:r>
              <a:rPr lang="en-US" baseline="0" dirty="0" smtClean="0"/>
              <a:t>Selecting components and artifacts that support the work that teachers are already doing strengthens the work of the component.  It is also important to note that parts of the SLO process guide have been aligned to the Danielson components as a means of emphasizing how professional practices and student growth complement each other and to highlight how the SLO process guide can be used as an artifact for multiple components. </a:t>
            </a:r>
          </a:p>
          <a:p>
            <a:endParaRPr lang="en-US" baseline="0" dirty="0" smtClean="0"/>
          </a:p>
          <a:p>
            <a:r>
              <a:rPr lang="en-US" sz="1200" kern="1200" dirty="0" smtClean="0">
                <a:solidFill>
                  <a:schemeClr val="tx1"/>
                </a:solidFill>
                <a:effectLst/>
                <a:latin typeface="+mn-lt"/>
                <a:ea typeface="+mn-ea"/>
                <a:cs typeface="+mn-cs"/>
              </a:rPr>
              <a:t>SLOs as Artifacts </a:t>
            </a:r>
            <a:endParaRPr lang="en-US" dirty="0" smtClean="0"/>
          </a:p>
          <a:p>
            <a:r>
              <a:rPr lang="en-US" sz="1200" kern="1200" dirty="0" smtClean="0">
                <a:solidFill>
                  <a:schemeClr val="tx1"/>
                </a:solidFill>
                <a:effectLst/>
                <a:latin typeface="+mn-lt"/>
                <a:ea typeface="+mn-ea"/>
                <a:cs typeface="+mn-cs"/>
              </a:rPr>
              <a:t>The SLO process reflects recommended practices aligned to the South Dakota Framework for Teaching. The SLO Process Guide and other SLO resources are powerful artifacts that can be used as evidence of teaching performance relative to non-observable state teaching standards (Domains 1 and 4). As guidance for districts working to create efficiencies in artifact collection, the steps within the SLO Process Guide have been aligned to components of the South Dakota Framework for Teaching.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29</a:t>
            </a:fld>
            <a:endParaRPr lang="en-US"/>
          </a:p>
        </p:txBody>
      </p:sp>
    </p:spTree>
    <p:extLst>
      <p:ext uri="{BB962C8B-B14F-4D97-AF65-F5344CB8AC3E}">
        <p14:creationId xmlns:p14="http://schemas.microsoft.com/office/powerpoint/2010/main" val="4021994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Script is the same as slide 31 – these</a:t>
            </a:r>
            <a:r>
              <a:rPr lang="en-US" b="1" baseline="0" dirty="0" smtClean="0"/>
              <a:t> two slides must be used together</a:t>
            </a:r>
            <a:r>
              <a:rPr lang="is-IS" b="1" baseline="0" dirty="0" smtClean="0"/>
              <a:t>… </a:t>
            </a:r>
            <a:endParaRPr lang="en-US" b="1" dirty="0" smtClean="0"/>
          </a:p>
          <a:p>
            <a:r>
              <a:rPr lang="en-US" dirty="0" smtClean="0"/>
              <a:t>This is short</a:t>
            </a:r>
            <a:r>
              <a:rPr lang="en-US" baseline="0" dirty="0" smtClean="0"/>
              <a:t> list of possible artifacts for the components of domain 1.  A list of additional suggested artifacts may be found on the DOE website and in the Teacher Effectiveness handbook.  The key is to review the component rubrics as well, as the rubric descriptions and critical attributes provide additional ideas for possible artifacts.  </a:t>
            </a:r>
          </a:p>
          <a:p>
            <a:endParaRPr lang="en-US" baseline="0" dirty="0" smtClean="0"/>
          </a:p>
          <a:p>
            <a:r>
              <a:rPr lang="en-US" baseline="0" dirty="0" smtClean="0"/>
              <a:t>Selecting components and artifacts that support the work that teachers are already doing strengthens the work of the component. It is also important to note that parts of the SLO process guide have been aligned to the Danielson components as a means of emphasizing how professional practices and student growth complement each other and to highlight how the SLO process guide can be used as an artifact for multiple components. </a:t>
            </a:r>
          </a:p>
          <a:p>
            <a:endParaRPr lang="en-US" baseline="0" dirty="0" smtClean="0"/>
          </a:p>
          <a:p>
            <a:r>
              <a:rPr lang="en-US" sz="1200" kern="1200" dirty="0" smtClean="0">
                <a:solidFill>
                  <a:schemeClr val="tx1"/>
                </a:solidFill>
                <a:effectLst/>
                <a:latin typeface="+mn-lt"/>
                <a:ea typeface="+mn-ea"/>
                <a:cs typeface="+mn-cs"/>
              </a:rPr>
              <a:t>SLOs as Artifacts </a:t>
            </a:r>
            <a:endParaRPr lang="en-US" dirty="0" smtClean="0"/>
          </a:p>
          <a:p>
            <a:r>
              <a:rPr lang="en-US" sz="1200" kern="1200" dirty="0" smtClean="0">
                <a:solidFill>
                  <a:schemeClr val="tx1"/>
                </a:solidFill>
                <a:effectLst/>
                <a:latin typeface="+mn-lt"/>
                <a:ea typeface="+mn-ea"/>
                <a:cs typeface="+mn-cs"/>
              </a:rPr>
              <a:t>The SLO process reflects recommended practices aligned to the South Dakota Framework for Teaching. The SLO Process Guide and other SLO resources are powerful artifacts that can be used as evidence of teaching performance relative to non-observable state teaching standards (Domains 1 and 4). As guidance for districts working to create efficiencies in artifact collection, the steps within the SLO Process Guide have been aligned to components of the South Dakota Framework for Teaching.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30</a:t>
            </a:fld>
            <a:endParaRPr lang="en-US"/>
          </a:p>
        </p:txBody>
      </p:sp>
    </p:spTree>
    <p:extLst>
      <p:ext uri="{BB962C8B-B14F-4D97-AF65-F5344CB8AC3E}">
        <p14:creationId xmlns:p14="http://schemas.microsoft.com/office/powerpoint/2010/main" val="4021994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concludes module 3 component and artifact selection guidance.  The</a:t>
            </a:r>
            <a:r>
              <a:rPr lang="en-US" baseline="0" dirty="0" smtClean="0"/>
              <a:t> next module in the series will review Student </a:t>
            </a:r>
            <a:r>
              <a:rPr lang="en-US" baseline="0" smtClean="0"/>
              <a:t>Learning Objectives.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31</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Module 4 wil</a:t>
            </a:r>
            <a:r>
              <a:rPr lang="en-US" baseline="0" dirty="0" smtClean="0"/>
              <a:t>l give a brief overview of Student Growth, commonly referred to as Student Learning Objectives, and its role in the Teacher Effectiveness System. </a:t>
            </a:r>
          </a:p>
          <a:p>
            <a:r>
              <a:rPr lang="en-US" sz="1200" kern="1200" dirty="0" smtClean="0">
                <a:solidFill>
                  <a:schemeClr val="tx1"/>
                </a:solidFill>
                <a:effectLst/>
                <a:latin typeface="+mn-lt"/>
                <a:ea typeface="+mn-ea"/>
                <a:cs typeface="+mn-cs"/>
              </a:rPr>
              <a:t>Evaluation of Student Growth </a:t>
            </a:r>
            <a:endParaRPr lang="en-US" dirty="0" smtClean="0"/>
          </a:p>
          <a:p>
            <a:r>
              <a:rPr lang="en-US" sz="1200" kern="1200" dirty="0" smtClean="0">
                <a:solidFill>
                  <a:schemeClr val="tx1"/>
                </a:solidFill>
                <a:effectLst/>
                <a:latin typeface="+mn-lt"/>
                <a:ea typeface="+mn-ea"/>
                <a:cs typeface="+mn-cs"/>
              </a:rPr>
              <a:t>The complex task of connecting teaching performance to student academic outcomes is best handled closest to the student, which is why the SLO process asks teachers to identify and address the unique learning needs of all students. A Summative Teacher Effectiveness Rating is based in part on student growth, which is defined as a positive change in achievement between two or more points in time. SLOs contribute to the Summative Teacher Effectiveness Rating and provide another mechanism to generate feedback that guides professional growth.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More detailed information about SLOs can be found on the DOE website including modules specific to how to use the SLO process guide and how to develop different types of SLOs.  Additional guidance on assessments is also on the website.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33</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Teacher Effectiveness System should result in the following outcomes if implemented with fidelity: </a:t>
            </a:r>
            <a:endParaRPr lang="en-US" dirty="0" smtClean="0"/>
          </a:p>
          <a:p>
            <a:r>
              <a:rPr lang="en-US" sz="1200" kern="1200" dirty="0" smtClean="0">
                <a:solidFill>
                  <a:schemeClr val="tx1"/>
                </a:solidFill>
                <a:effectLst/>
                <a:latin typeface="+mn-lt"/>
                <a:ea typeface="+mn-ea"/>
                <a:cs typeface="+mn-cs"/>
              </a:rPr>
              <a:t>  Improved student success through the implementation of research-based educational practices. </a:t>
            </a:r>
            <a:endParaRPr lang="en-US" dirty="0" smtClean="0">
              <a:effectLst/>
            </a:endParaRPr>
          </a:p>
          <a:p>
            <a:r>
              <a:rPr lang="en-US" sz="1200" kern="1200" dirty="0" smtClean="0">
                <a:solidFill>
                  <a:schemeClr val="tx1"/>
                </a:solidFill>
                <a:effectLst/>
                <a:latin typeface="+mn-lt"/>
                <a:ea typeface="+mn-ea"/>
                <a:cs typeface="+mn-cs"/>
              </a:rPr>
              <a:t>  Improved student success through teachers’ professional growth and accountability. </a:t>
            </a:r>
            <a:endParaRPr lang="en-US" dirty="0" smtClean="0">
              <a:effectLst/>
            </a:endParaRPr>
          </a:p>
          <a:p>
            <a:r>
              <a:rPr lang="en-US" sz="1200" kern="1200" dirty="0" smtClean="0">
                <a:solidFill>
                  <a:schemeClr val="tx1"/>
                </a:solidFill>
                <a:effectLst/>
                <a:latin typeface="+mn-lt"/>
                <a:ea typeface="+mn-ea"/>
                <a:cs typeface="+mn-cs"/>
              </a:rPr>
              <a:t>  A record of facts and assessments for personnel decisions to ensure every public school in South </a:t>
            </a:r>
            <a:endParaRPr lang="en-US" dirty="0" smtClean="0">
              <a:effectLst/>
            </a:endParaRPr>
          </a:p>
          <a:p>
            <a:r>
              <a:rPr lang="en-US" sz="1200" kern="1200" dirty="0" smtClean="0">
                <a:solidFill>
                  <a:schemeClr val="tx1"/>
                </a:solidFill>
                <a:effectLst/>
                <a:latin typeface="+mn-lt"/>
                <a:ea typeface="+mn-ea"/>
                <a:cs typeface="+mn-cs"/>
              </a:rPr>
              <a:t>Dakota has effective teachers. </a:t>
            </a:r>
            <a:endParaRPr lang="en-US" dirty="0" smtClean="0">
              <a:effectLst/>
            </a:endParaRPr>
          </a:p>
          <a:p>
            <a:r>
              <a:rPr lang="en-US" sz="1200" kern="1200" dirty="0" smtClean="0">
                <a:solidFill>
                  <a:schemeClr val="tx1"/>
                </a:solidFill>
                <a:effectLst/>
                <a:latin typeface="+mn-lt"/>
                <a:ea typeface="+mn-ea"/>
                <a:cs typeface="+mn-cs"/>
              </a:rPr>
              <a:t>Continuous improvement is at the core of the annual appraisal cycle, with professional growth and accountability embedded in the use of rubrics. Student and school data, as well as other sources of evidence, will lead to a teacher’s professional growth plan. Data collected through the teacher evaluation process can help guide discussions about professional growth, especially as it relates to early career teachers. Assignment to performance levels will help teachers know what skills they need to develop to move to the next performance level.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4</a:t>
            </a:fld>
            <a:endParaRPr lang="en-US"/>
          </a:p>
        </p:txBody>
      </p:sp>
    </p:spTree>
    <p:extLst>
      <p:ext uri="{BB962C8B-B14F-4D97-AF65-F5344CB8AC3E}">
        <p14:creationId xmlns:p14="http://schemas.microsoft.com/office/powerpoint/2010/main" val="354863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34</a:t>
            </a:fld>
            <a:endParaRPr lang="en-US"/>
          </a:p>
        </p:txBody>
      </p:sp>
    </p:spTree>
    <p:extLst>
      <p:ext uri="{BB962C8B-B14F-4D97-AF65-F5344CB8AC3E}">
        <p14:creationId xmlns:p14="http://schemas.microsoft.com/office/powerpoint/2010/main" val="426280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SLO process begins with the important task of attaching structure to student learning expectations. Through SLO development, teachers answer four key questions: </a:t>
            </a:r>
            <a:endParaRPr lang="en-US" dirty="0" smtClean="0"/>
          </a:p>
          <a:p>
            <a:r>
              <a:rPr lang="en-US" sz="1200" kern="1200" dirty="0" smtClean="0">
                <a:solidFill>
                  <a:schemeClr val="tx1"/>
                </a:solidFill>
                <a:effectLst/>
                <a:latin typeface="+mn-lt"/>
                <a:ea typeface="+mn-ea"/>
                <a:cs typeface="+mn-cs"/>
              </a:rPr>
              <a:t>  What do I most want my students to know and be able to do?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helps the teacher identify the core concepts and standards that will be addressed by the SLO. </a:t>
            </a:r>
            <a:endParaRPr lang="en-US" dirty="0" smtClean="0">
              <a:effectLst/>
            </a:endParaRPr>
          </a:p>
          <a:p>
            <a:r>
              <a:rPr lang="en-US" sz="1200" kern="1200" dirty="0" smtClean="0">
                <a:solidFill>
                  <a:schemeClr val="tx1"/>
                </a:solidFill>
                <a:effectLst/>
                <a:latin typeface="+mn-lt"/>
                <a:ea typeface="+mn-ea"/>
                <a:cs typeface="+mn-cs"/>
              </a:rPr>
              <a:t>  Where are my students starting?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involves gathering and analyzing data to establish student baseline knowledge. </a:t>
            </a:r>
            <a:endParaRPr lang="en-US" dirty="0" smtClean="0">
              <a:effectLst/>
            </a:endParaRPr>
          </a:p>
          <a:p>
            <a:r>
              <a:rPr lang="en-US" sz="1200" kern="1200" dirty="0" smtClean="0">
                <a:solidFill>
                  <a:schemeClr val="tx1"/>
                </a:solidFill>
                <a:effectLst/>
                <a:latin typeface="+mn-lt"/>
                <a:ea typeface="+mn-ea"/>
                <a:cs typeface="+mn-cs"/>
              </a:rPr>
              <a:t>  What assessments are available?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leads to the selection or development of an appropriate assessment to measure student growth and goal attainment. </a:t>
            </a:r>
            <a:endParaRPr lang="en-US" dirty="0" smtClean="0">
              <a:effectLst/>
            </a:endParaRPr>
          </a:p>
          <a:p>
            <a:r>
              <a:rPr lang="en-US" sz="1200" kern="1200" dirty="0" smtClean="0">
                <a:solidFill>
                  <a:schemeClr val="tx1"/>
                </a:solidFill>
                <a:effectLst/>
                <a:latin typeface="+mn-lt"/>
                <a:ea typeface="+mn-ea"/>
                <a:cs typeface="+mn-cs"/>
              </a:rPr>
              <a:t>  What can I expect my students to achieve?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Answering this question leads to the development of a student growth goal and a strong rationale statement supporting why the goal is appropriate for the instructional period.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35</a:t>
            </a:fld>
            <a:endParaRPr lang="en-US"/>
          </a:p>
        </p:txBody>
      </p:sp>
    </p:spTree>
    <p:extLst>
      <p:ext uri="{BB962C8B-B14F-4D97-AF65-F5344CB8AC3E}">
        <p14:creationId xmlns:p14="http://schemas.microsoft.com/office/powerpoint/2010/main" val="2677563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four benefits to support the implementation of SLOs: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REINFORCING RECOMMENDED PRACTICES </a:t>
            </a:r>
            <a:endParaRPr lang="en-US" dirty="0" smtClean="0"/>
          </a:p>
          <a:p>
            <a:r>
              <a:rPr lang="en-US" sz="1200" kern="1200" dirty="0" smtClean="0">
                <a:solidFill>
                  <a:schemeClr val="tx1"/>
                </a:solidFill>
                <a:effectLst/>
                <a:latin typeface="+mn-lt"/>
                <a:ea typeface="+mn-ea"/>
                <a:cs typeface="+mn-cs"/>
              </a:rPr>
              <a:t>Setting goals for students, assessing student progress, and using data to inform adjustments to instructional strategies demonstrate good teaching practices (What Works Clearing House, 2009). Many South Dakota teachers regularly use assessment data to inform instructional decisions, and implementing the SLO process formalizes those recommended practices while working to focus conversations around student results, which ultimately benefits teaching and student learning (Lachlan- </a:t>
            </a:r>
            <a:r>
              <a:rPr lang="en-US" sz="1200" kern="1200" dirty="0" err="1" smtClean="0">
                <a:solidFill>
                  <a:schemeClr val="tx1"/>
                </a:solidFill>
                <a:effectLst/>
                <a:latin typeface="+mn-lt"/>
                <a:ea typeface="+mn-ea"/>
                <a:cs typeface="+mn-cs"/>
              </a:rPr>
              <a:t>Hache</a:t>
            </a:r>
            <a:r>
              <a:rPr lang="en-US" sz="1200" kern="1200" dirty="0" smtClean="0">
                <a:solidFill>
                  <a:schemeClr val="tx1"/>
                </a:solidFill>
                <a:effectLst/>
                <a:latin typeface="+mn-lt"/>
                <a:ea typeface="+mn-ea"/>
                <a:cs typeface="+mn-cs"/>
              </a:rPr>
              <a:t>, Cushing, &amp; </a:t>
            </a:r>
            <a:r>
              <a:rPr lang="en-US" sz="1200" kern="1200" dirty="0" err="1" smtClean="0">
                <a:solidFill>
                  <a:schemeClr val="tx1"/>
                </a:solidFill>
                <a:effectLst/>
                <a:latin typeface="+mn-lt"/>
                <a:ea typeface="+mn-ea"/>
                <a:cs typeface="+mn-cs"/>
              </a:rPr>
              <a:t>Bivona</a:t>
            </a:r>
            <a:r>
              <a:rPr lang="en-US" sz="1200" kern="1200" dirty="0" smtClean="0">
                <a:solidFill>
                  <a:schemeClr val="tx1"/>
                </a:solidFill>
                <a:effectLst/>
                <a:latin typeface="+mn-lt"/>
                <a:ea typeface="+mn-ea"/>
                <a:cs typeface="+mn-cs"/>
              </a:rPr>
              <a:t>, 2012). </a:t>
            </a:r>
          </a:p>
          <a:p>
            <a:endParaRPr lang="en-US" dirty="0" smtClean="0"/>
          </a:p>
          <a:p>
            <a:r>
              <a:rPr lang="en-US" sz="1200" kern="1200" dirty="0" smtClean="0">
                <a:solidFill>
                  <a:schemeClr val="tx1"/>
                </a:solidFill>
                <a:effectLst/>
                <a:latin typeface="+mn-lt"/>
                <a:ea typeface="+mn-ea"/>
                <a:cs typeface="+mn-cs"/>
              </a:rPr>
              <a:t>USING THE S.M.A.R.T. GOAL SETTING PROCESS TO DEVELOP SLOs </a:t>
            </a:r>
            <a:endParaRPr lang="en-US" dirty="0" smtClean="0"/>
          </a:p>
          <a:p>
            <a:r>
              <a:rPr lang="en-US" sz="1200" kern="1200" dirty="0" smtClean="0">
                <a:solidFill>
                  <a:schemeClr val="tx1"/>
                </a:solidFill>
                <a:effectLst/>
                <a:latin typeface="+mn-lt"/>
                <a:ea typeface="+mn-ea"/>
                <a:cs typeface="+mn-cs"/>
              </a:rPr>
              <a:t>SLO implementation encourages teachers to make direct connections between planning and instruction by asking educators to use the S.M.A.R.T. goal-setting framework to structure classroom-level goal setting. Using the S.M.A.R.T. goal-setting framework, educators are guided toward establishing SLOs that are (S)</a:t>
            </a:r>
            <a:r>
              <a:rPr lang="en-US" sz="1200" kern="1200" dirty="0" err="1" smtClean="0">
                <a:solidFill>
                  <a:schemeClr val="tx1"/>
                </a:solidFill>
                <a:effectLst/>
                <a:latin typeface="+mn-lt"/>
                <a:ea typeface="+mn-ea"/>
                <a:cs typeface="+mn-cs"/>
              </a:rPr>
              <a:t>pecific</a:t>
            </a:r>
            <a:r>
              <a:rPr lang="en-US" sz="1200" kern="1200" dirty="0" smtClean="0">
                <a:solidFill>
                  <a:schemeClr val="tx1"/>
                </a:solidFill>
                <a:effectLst/>
                <a:latin typeface="+mn-lt"/>
                <a:ea typeface="+mn-ea"/>
                <a:cs typeface="+mn-cs"/>
              </a:rPr>
              <a:t>, (M)</a:t>
            </a:r>
            <a:r>
              <a:rPr lang="en-US" sz="1200" kern="1200" dirty="0" err="1" smtClean="0">
                <a:solidFill>
                  <a:schemeClr val="tx1"/>
                </a:solidFill>
                <a:effectLst/>
                <a:latin typeface="+mn-lt"/>
                <a:ea typeface="+mn-ea"/>
                <a:cs typeface="+mn-cs"/>
              </a:rPr>
              <a:t>easurable</a:t>
            </a:r>
            <a:r>
              <a:rPr lang="en-US" sz="1200" kern="1200" dirty="0" smtClean="0">
                <a:solidFill>
                  <a:schemeClr val="tx1"/>
                </a:solidFill>
                <a:effectLst/>
                <a:latin typeface="+mn-lt"/>
                <a:ea typeface="+mn-ea"/>
                <a:cs typeface="+mn-cs"/>
              </a:rPr>
              <a:t>, (A)</a:t>
            </a:r>
            <a:r>
              <a:rPr lang="en-US" sz="1200" kern="1200" dirty="0" err="1" smtClean="0">
                <a:solidFill>
                  <a:schemeClr val="tx1"/>
                </a:solidFill>
                <a:effectLst/>
                <a:latin typeface="+mn-lt"/>
                <a:ea typeface="+mn-ea"/>
                <a:cs typeface="+mn-cs"/>
              </a:rPr>
              <a:t>ppropriate</a:t>
            </a:r>
            <a:r>
              <a:rPr lang="en-US" sz="1200" kern="1200" dirty="0" smtClean="0">
                <a:solidFill>
                  <a:schemeClr val="tx1"/>
                </a:solidFill>
                <a:effectLst/>
                <a:latin typeface="+mn-lt"/>
                <a:ea typeface="+mn-ea"/>
                <a:cs typeface="+mn-cs"/>
              </a:rPr>
              <a:t>, (R)</a:t>
            </a:r>
            <a:r>
              <a:rPr lang="en-US" sz="1200" kern="1200" dirty="0" err="1" smtClean="0">
                <a:solidFill>
                  <a:schemeClr val="tx1"/>
                </a:solidFill>
                <a:effectLst/>
                <a:latin typeface="+mn-lt"/>
                <a:ea typeface="+mn-ea"/>
                <a:cs typeface="+mn-cs"/>
              </a:rPr>
              <a:t>igorous</a:t>
            </a:r>
            <a:r>
              <a:rPr lang="en-US" sz="1200" kern="1200" dirty="0" smtClean="0">
                <a:solidFill>
                  <a:schemeClr val="tx1"/>
                </a:solidFill>
                <a:effectLst/>
                <a:latin typeface="+mn-lt"/>
                <a:ea typeface="+mn-ea"/>
                <a:cs typeface="+mn-cs"/>
              </a:rPr>
              <a:t> and realistic, and (T)</a:t>
            </a:r>
            <a:r>
              <a:rPr lang="en-US" sz="1200" kern="1200" dirty="0" err="1" smtClean="0">
                <a:solidFill>
                  <a:schemeClr val="tx1"/>
                </a:solidFill>
                <a:effectLst/>
                <a:latin typeface="+mn-lt"/>
                <a:ea typeface="+mn-ea"/>
                <a:cs typeface="+mn-cs"/>
              </a:rPr>
              <a:t>ime</a:t>
            </a:r>
            <a:r>
              <a:rPr lang="en-US" sz="1200" kern="1200" dirty="0" smtClean="0">
                <a:solidFill>
                  <a:schemeClr val="tx1"/>
                </a:solidFill>
                <a:effectLst/>
                <a:latin typeface="+mn-lt"/>
                <a:ea typeface="+mn-ea"/>
                <a:cs typeface="+mn-cs"/>
              </a:rPr>
              <a:t>-bound. </a:t>
            </a:r>
          </a:p>
          <a:p>
            <a:endParaRPr lang="en-US" dirty="0" smtClean="0"/>
          </a:p>
          <a:p>
            <a:r>
              <a:rPr lang="en-US" sz="1200" kern="1200" dirty="0" smtClean="0">
                <a:solidFill>
                  <a:schemeClr val="tx1"/>
                </a:solidFill>
                <a:effectLst/>
                <a:latin typeface="+mn-lt"/>
                <a:ea typeface="+mn-ea"/>
                <a:cs typeface="+mn-cs"/>
              </a:rPr>
              <a:t>CONNECTION TO THE FRAMEWORK FOR TEACHING </a:t>
            </a:r>
            <a:endParaRPr lang="en-US" dirty="0" smtClean="0"/>
          </a:p>
          <a:p>
            <a:r>
              <a:rPr lang="en-US" sz="1200" kern="1200" dirty="0" smtClean="0">
                <a:solidFill>
                  <a:schemeClr val="tx1"/>
                </a:solidFill>
                <a:effectLst/>
                <a:latin typeface="+mn-lt"/>
                <a:ea typeface="+mn-ea"/>
                <a:cs typeface="+mn-cs"/>
              </a:rPr>
              <a:t>When integrated with evaluations of professional practice relative to the South Dakota Framework for Teaching, SLOs provide yet another way to reinforce recommended practices. Public school districts in the early stages of SLO implementation may consider focusing evaluations of professional practice on the components that are most closely connected to the knowledge and skills necessary to establish and attain SLOs. In addition, SLO documentation can serve as an artifact to demonstrate performance relative to non-observable components of the Framework. Module</a:t>
            </a:r>
            <a:r>
              <a:rPr lang="en-US" sz="1200" kern="1200" baseline="0" dirty="0" smtClean="0">
                <a:solidFill>
                  <a:schemeClr val="tx1"/>
                </a:solidFill>
                <a:effectLst/>
                <a:latin typeface="+mn-lt"/>
                <a:ea typeface="+mn-ea"/>
                <a:cs typeface="+mn-cs"/>
              </a:rPr>
              <a:t> 3 of the TE system highlights component and artifact selection guidance and offers suggestions of how to align SLOs with both artifacts and components. </a:t>
            </a:r>
          </a:p>
          <a:p>
            <a:endParaRPr lang="en-US" dirty="0" smtClean="0"/>
          </a:p>
          <a:p>
            <a:r>
              <a:rPr lang="en-US" sz="1200" kern="1200" dirty="0" smtClean="0">
                <a:solidFill>
                  <a:schemeClr val="tx1"/>
                </a:solidFill>
                <a:effectLst/>
                <a:latin typeface="+mn-lt"/>
                <a:ea typeface="+mn-ea"/>
                <a:cs typeface="+mn-cs"/>
              </a:rPr>
              <a:t>TWO: A TEACHER-LED, COLLABORATIVE GOAL-SETTING PROCESS </a:t>
            </a:r>
            <a:endParaRPr lang="en-US" dirty="0" smtClean="0"/>
          </a:p>
          <a:p>
            <a:r>
              <a:rPr lang="en-US" sz="1200" kern="1200" dirty="0" smtClean="0">
                <a:solidFill>
                  <a:schemeClr val="tx1"/>
                </a:solidFill>
                <a:effectLst/>
                <a:latin typeface="+mn-lt"/>
                <a:ea typeface="+mn-ea"/>
                <a:cs typeface="+mn-cs"/>
              </a:rPr>
              <a:t>Districts that have effectively implemented SLOs found that the process provided teachers with the opportunity to take ownership in establishing authentic and relevant growth goals. Implementing SLOs has also been shown to build a culture of collaboration (Lachlan-</a:t>
            </a:r>
            <a:r>
              <a:rPr lang="en-US" sz="1200" kern="1200" dirty="0" err="1" smtClean="0">
                <a:solidFill>
                  <a:schemeClr val="tx1"/>
                </a:solidFill>
                <a:effectLst/>
                <a:latin typeface="+mn-lt"/>
                <a:ea typeface="+mn-ea"/>
                <a:cs typeface="+mn-cs"/>
              </a:rPr>
              <a:t>Hache</a:t>
            </a:r>
            <a:r>
              <a:rPr lang="en-US" sz="1200" kern="1200" dirty="0" smtClean="0">
                <a:solidFill>
                  <a:schemeClr val="tx1"/>
                </a:solidFill>
                <a:effectLst/>
                <a:latin typeface="+mn-lt"/>
                <a:ea typeface="+mn-ea"/>
                <a:cs typeface="+mn-cs"/>
              </a:rPr>
              <a:t>, Cushing, &amp; </a:t>
            </a:r>
            <a:r>
              <a:rPr lang="en-US" sz="1200" kern="1200" dirty="0" err="1" smtClean="0">
                <a:solidFill>
                  <a:schemeClr val="tx1"/>
                </a:solidFill>
                <a:effectLst/>
                <a:latin typeface="+mn-lt"/>
                <a:ea typeface="+mn-ea"/>
                <a:cs typeface="+mn-cs"/>
              </a:rPr>
              <a:t>Bivona</a:t>
            </a:r>
            <a:r>
              <a:rPr lang="en-US" sz="1200" kern="1200" dirty="0" smtClean="0">
                <a:solidFill>
                  <a:schemeClr val="tx1"/>
                </a:solidFill>
                <a:effectLst/>
                <a:latin typeface="+mn-lt"/>
                <a:ea typeface="+mn-ea"/>
                <a:cs typeface="+mn-cs"/>
              </a:rPr>
              <a:t>, 2012). </a:t>
            </a:r>
          </a:p>
          <a:p>
            <a:endParaRPr lang="en-US" dirty="0" smtClean="0"/>
          </a:p>
          <a:p>
            <a:r>
              <a:rPr lang="en-US" sz="1200" kern="1200" dirty="0" smtClean="0">
                <a:solidFill>
                  <a:schemeClr val="tx1"/>
                </a:solidFill>
                <a:effectLst/>
                <a:latin typeface="+mn-lt"/>
                <a:ea typeface="+mn-ea"/>
                <a:cs typeface="+mn-cs"/>
              </a:rPr>
              <a:t>THREE: A FLEXIBLE FRAMEWORK BASED ON STUDENT NEEDS, GRADE LEVEL AND CONTENT AREA </a:t>
            </a:r>
            <a:endParaRPr lang="en-US" dirty="0" smtClean="0"/>
          </a:p>
          <a:p>
            <a:r>
              <a:rPr lang="en-US" sz="1200" kern="1200" dirty="0" smtClean="0">
                <a:solidFill>
                  <a:schemeClr val="tx1"/>
                </a:solidFill>
                <a:effectLst/>
                <a:latin typeface="+mn-lt"/>
                <a:ea typeface="+mn-ea"/>
                <a:cs typeface="+mn-cs"/>
              </a:rPr>
              <a:t>Implementing SLOs empowers districts to create a uniform goal-setting process that provides teachers with flexibility to match the assessment and student growth goal to course content and unique student population. SLOs are not entirely dependent upon the availability of statewide assessments; an important benefit considering nearly 70 percent of teachers teach in grades and subjects in which state assessments are not available (U.S. Department of Education, 2013). </a:t>
            </a:r>
          </a:p>
          <a:p>
            <a:endParaRPr lang="en-US" dirty="0" smtClean="0"/>
          </a:p>
          <a:p>
            <a:r>
              <a:rPr lang="en-US" sz="1200" kern="1200" dirty="0" smtClean="0">
                <a:solidFill>
                  <a:schemeClr val="tx1"/>
                </a:solidFill>
                <a:effectLst/>
                <a:latin typeface="+mn-lt"/>
                <a:ea typeface="+mn-ea"/>
                <a:cs typeface="+mn-cs"/>
              </a:rPr>
              <a:t>FOUR: FOCUSED ON THE MOST IMPORTANT LEARNING THAT NEEDS TO OCCUR </a:t>
            </a:r>
            <a:endParaRPr lang="en-US" dirty="0" smtClean="0"/>
          </a:p>
          <a:p>
            <a:r>
              <a:rPr lang="en-US" sz="1200" kern="1200" dirty="0" smtClean="0">
                <a:solidFill>
                  <a:schemeClr val="tx1"/>
                </a:solidFill>
                <a:effectLst/>
                <a:latin typeface="+mn-lt"/>
                <a:ea typeface="+mn-ea"/>
                <a:cs typeface="+mn-cs"/>
              </a:rPr>
              <a:t>SLOs promote educator expertise by emphasizing teacher knowledge of curriculum, assessment, learning context, and student data. Through SLO development, teachers are asked to assess student needs and align instruction accordingly. While many teachers rely on similar goal-setting strategies to guide instruction for all content taught during the year, they are only asked to formalize the process for the most critical learning that needs to occur.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36</a:t>
            </a:fld>
            <a:endParaRPr lang="en-US"/>
          </a:p>
        </p:txBody>
      </p:sp>
    </p:spTree>
    <p:extLst>
      <p:ext uri="{BB962C8B-B14F-4D97-AF65-F5344CB8AC3E}">
        <p14:creationId xmlns:p14="http://schemas.microsoft.com/office/powerpoint/2010/main" val="2714993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SLOs follow the SD SLO Process</a:t>
            </a:r>
            <a:r>
              <a:rPr lang="en-US" baseline="0" dirty="0" smtClean="0"/>
              <a:t> Guide.  SLO Process Guide resources including a sample process guide, SLO and assessment quality checklists, and SLO handbook can be found on the DOE website.  </a:t>
            </a:r>
          </a:p>
          <a:p>
            <a:r>
              <a:rPr lang="en-US" baseline="0" dirty="0" smtClean="0"/>
              <a:t>The SLO is developed first by identifying the student population, the learning content and standards that will be achieved through the SLO.  Also included in this stage is selection of the assessment to be used to measure growth, and the interval of instruction-the agreed upon time between pre and post assessment.</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37</a:t>
            </a:fld>
            <a:endParaRPr lang="en-US"/>
          </a:p>
        </p:txBody>
      </p:sp>
    </p:spTree>
    <p:extLst>
      <p:ext uri="{BB962C8B-B14F-4D97-AF65-F5344CB8AC3E}">
        <p14:creationId xmlns:p14="http://schemas.microsoft.com/office/powerpoint/2010/main" val="1764095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SLO development continues with a review of available data sources to establish students’ strengths and weaknesses</a:t>
            </a:r>
            <a:r>
              <a:rPr lang="en-US" sz="1200" kern="1200" baseline="0" dirty="0" smtClean="0">
                <a:solidFill>
                  <a:schemeClr val="tx1"/>
                </a:solidFill>
                <a:effectLst/>
                <a:latin typeface="+mn-lt"/>
                <a:ea typeface="+mn-ea"/>
                <a:cs typeface="+mn-cs"/>
              </a:rPr>
              <a:t> regarding selected content at the beginning of the instructional period and administration of the selected SLO assessment in order to gather pre-assessment scores.  Once pre-assessment scores have been analyzed, teacher can set a realistic and rigorous amount of growth to occur between the pre and post assessment time period.  The rationale statement defines the purpose of the selection of the SLO content and standards and how the growth goals were developed.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38</a:t>
            </a:fld>
            <a:endParaRPr lang="en-US"/>
          </a:p>
        </p:txBody>
      </p:sp>
    </p:spTree>
    <p:extLst>
      <p:ext uri="{BB962C8B-B14F-4D97-AF65-F5344CB8AC3E}">
        <p14:creationId xmlns:p14="http://schemas.microsoft.com/office/powerpoint/2010/main" val="1764095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other steps in SLO development remain the same regardless of grade level or content area, the actual development of the growth goal can vary by teacher.  After reviewing various data sources to gain understanding of students’ current knowledge of the SLO content and standards and administration of the selected SLO assessment, the next step to is write the growth goal.  Data gathered through both a review and careful analysis of pre-assessment performance can drive the type of growth goal selected.  Teaching assignments and a school’s chosen instructional program might also influence the type of growth goal written.  </a:t>
            </a:r>
          </a:p>
          <a:p>
            <a:endParaRPr lang="en-US" baseline="0" dirty="0" smtClean="0"/>
          </a:p>
          <a:p>
            <a:endParaRPr lang="en-US" baseline="0" dirty="0" smtClean="0"/>
          </a:p>
          <a:p>
            <a:r>
              <a:rPr lang="en-US" baseline="0" dirty="0" smtClean="0"/>
              <a:t>DIFFERENTIATED GROWTH goals allow students to achieve at different levels within the same instructional period identified between pre and post assessment</a:t>
            </a:r>
            <a:r>
              <a:rPr lang="en-US" baseline="0" dirty="0" smtClean="0"/>
              <a:t>. (This is recommended in most cases because it includes 100% of the students)</a:t>
            </a:r>
            <a:endParaRPr lang="en-US" baseline="0" dirty="0" smtClean="0"/>
          </a:p>
          <a:p>
            <a:endParaRPr lang="en-US" baseline="0" dirty="0" smtClean="0"/>
          </a:p>
          <a:p>
            <a:r>
              <a:rPr lang="en-US" baseline="0" dirty="0" smtClean="0"/>
              <a:t>CLASS MASTERY goals are written to include the entire group of students identified in the student population section of the SLO process guide.  </a:t>
            </a:r>
          </a:p>
          <a:p>
            <a:endParaRPr lang="en-US" baseline="0" dirty="0" smtClean="0"/>
          </a:p>
          <a:p>
            <a:r>
              <a:rPr lang="en-US" baseline="0" dirty="0" smtClean="0"/>
              <a:t>SHARED PERFORMANCE goals are often used by teachers who share the same student populations, for example team-teaching or grade level teams who share students.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39</a:t>
            </a:fld>
            <a:endParaRPr lang="en-US"/>
          </a:p>
        </p:txBody>
      </p:sp>
    </p:spTree>
    <p:extLst>
      <p:ext uri="{BB962C8B-B14F-4D97-AF65-F5344CB8AC3E}">
        <p14:creationId xmlns:p14="http://schemas.microsoft.com/office/powerpoint/2010/main" val="2190623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following method is recommended to</a:t>
            </a:r>
            <a:r>
              <a:rPr lang="en-US" sz="1200" kern="1200" baseline="0" dirty="0" smtClean="0">
                <a:solidFill>
                  <a:schemeClr val="tx1"/>
                </a:solidFill>
                <a:effectLst/>
                <a:latin typeface="+mn-lt"/>
                <a:ea typeface="+mn-ea"/>
                <a:cs typeface="+mn-cs"/>
              </a:rPr>
              <a:t> d</a:t>
            </a:r>
            <a:r>
              <a:rPr lang="en-US" sz="1200" kern="1200" dirty="0" smtClean="0">
                <a:solidFill>
                  <a:schemeClr val="tx1"/>
                </a:solidFill>
                <a:effectLst/>
                <a:latin typeface="+mn-lt"/>
                <a:ea typeface="+mn-ea"/>
                <a:cs typeface="+mn-cs"/>
              </a:rPr>
              <a:t>etermine the Student Growth Rating</a:t>
            </a:r>
            <a:r>
              <a:rPr lang="is-I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A teacher’s Student Growth Rating quantifies the impact a teacher has on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of all of his/her</a:t>
            </a:r>
            <a:r>
              <a:rPr lang="en-US" sz="1200" kern="1200" baseline="0" dirty="0" smtClean="0">
                <a:solidFill>
                  <a:schemeClr val="tx1"/>
                </a:solidFill>
                <a:effectLst/>
                <a:latin typeface="+mn-lt"/>
                <a:ea typeface="+mn-ea"/>
                <a:cs typeface="+mn-cs"/>
              </a:rPr>
              <a:t> students</a:t>
            </a:r>
            <a:r>
              <a:rPr lang="en-US" sz="1200" kern="1200" dirty="0" smtClean="0">
                <a:solidFill>
                  <a:schemeClr val="tx1"/>
                </a:solidFill>
                <a:effectLst/>
                <a:latin typeface="+mn-lt"/>
                <a:ea typeface="+mn-ea"/>
                <a:cs typeface="+mn-cs"/>
              </a:rPr>
              <a:t> during the instructional period. Once SLOs have been established and student growth has been measured between two points in time, the teacher’s Student Growth Rating is assigned, based on SLO goal attainment. Performance relative to the student growth measure is classified into one of three performance categories: Low Growth, Expected Growth, or High Growth.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key to calculating student growth rating is to remember that it is based on  the percentage of the goal attained, not that the goal was attained or not.  It is realistic to expect that students grow each year, and it is also realistic to expect students to grow at different rates and to keep that in mind when setting SLO goals.  For more information about writing differentiated SLOs that address different rates of growth, refer to the SLO online modules and resources on the DOE website.  As you review the chart, let’s focus on the Expected Growth performance category.  A teacher does not earn an expected growth rating by setting his/her SLO goal at 65%- 85% or by his/her students scoring between a 65% and 85% on a test.  A teacher earns Expected Growth if she/he reaches between 65%-85% of his/her original SLO goal developed after pre-assessing.  Student growth rating is not an ‘all or nothing’ situation.  It is not a case of meeting or not meeting the growth goal, but how much of the goal a teacher met.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40</a:t>
            </a:fld>
            <a:endParaRPr lang="en-US"/>
          </a:p>
        </p:txBody>
      </p:sp>
    </p:spTree>
    <p:extLst>
      <p:ext uri="{BB962C8B-B14F-4D97-AF65-F5344CB8AC3E}">
        <p14:creationId xmlns:p14="http://schemas.microsoft.com/office/powerpoint/2010/main" val="2185067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simple example demonstrates how to calculate a growth rating based on a class mastery SLO growth goal that 90% of a 20 student class will master the identified learning content.</a:t>
            </a:r>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41</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SLO growth goal is for 90% of a 20 student class will master the identified learning content. 90% of 20 students = 18 students.  Therefore, the goal is for 18 of 20 students to master the learning content. </a:t>
            </a:r>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42</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revisit the student</a:t>
            </a:r>
            <a:r>
              <a:rPr lang="en-US" baseline="0" dirty="0" smtClean="0"/>
              <a:t> growth rating categories as they relate to the example SLO of 90% of 20 students mastering the learning content.  Remember that 90% of 20 students is 18 students.  The goal is for 18 of 20 students to master the learning content.  The growth rating will be based on how much of the goal was attained.  In other words, how much of the 18 student goal was attained?  </a:t>
            </a:r>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43</a:t>
            </a:fld>
            <a:endParaRPr lang="en-US"/>
          </a:p>
        </p:txBody>
      </p:sp>
    </p:spTree>
    <p:extLst>
      <p:ext uri="{BB962C8B-B14F-4D97-AF65-F5344CB8AC3E}">
        <p14:creationId xmlns:p14="http://schemas.microsoft.com/office/powerpoint/2010/main" val="218506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on developing a teacher evaluation model began in response</a:t>
            </a:r>
            <a:r>
              <a:rPr lang="en-US" baseline="0" dirty="0" smtClean="0"/>
              <a:t> to legislation passed in 2010 requiring teacher evaluations in SD school districts.  Prior to the passing of that legislation, there was no requirement that teachers be evaluated.  This led to the creation of a standards work group charged with identifying a research-based set of professional teaching standards upon which to build our teacher evaluation system.  The work group recommended the Danielson Framework, which was adopted as our SD professional teaching standards.  That work group then became known as the SD Commission on Teaching and Learning.  The CTL brought together education stakeholders from k-12 and higher education, SDDOE, USDOE, and SDEA.  The CTL worked to develop a Teacher Effectiveness System that would meet the requirements of the ESEA waiver and hold true to the needs of administrators, teachers, and students in our schools.  The TE System has been piloted for multiple years in districts across SD and is now in full implementation.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5</a:t>
            </a:fld>
            <a:endParaRPr lang="en-US"/>
          </a:p>
        </p:txBody>
      </p:sp>
    </p:spTree>
    <p:extLst>
      <p:ext uri="{BB962C8B-B14F-4D97-AF65-F5344CB8AC3E}">
        <p14:creationId xmlns:p14="http://schemas.microsoft.com/office/powerpoint/2010/main" val="1929314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US" baseline="0" dirty="0" smtClean="0"/>
              <a:t>Using our SLO growth categories, we are able to show how many students master the learning content in order to achieve Low, Expected, or High growth.</a:t>
            </a:r>
          </a:p>
          <a:p>
            <a:pPr algn="l">
              <a:lnSpc>
                <a:spcPct val="100000"/>
              </a:lnSpc>
            </a:pPr>
            <a:endParaRPr lang="en-US" baseline="0" dirty="0" smtClean="0"/>
          </a:p>
          <a:p>
            <a:pPr algn="l">
              <a:lnSpc>
                <a:spcPct val="100000"/>
              </a:lnSpc>
            </a:pPr>
            <a:r>
              <a:rPr lang="en-US" baseline="0" dirty="0" smtClean="0"/>
              <a:t>The SLO growth goal is for 90% of a 20 student class will master the identified learning content. 90% of 20 students = 18 students.  Therefore, the goal is for 18 of 20 students to master the learning content. </a:t>
            </a:r>
          </a:p>
          <a:p>
            <a:pPr algn="l">
              <a:lnSpc>
                <a:spcPct val="100000"/>
              </a:lnSpc>
            </a:pPr>
            <a:endParaRPr lang="en-US" baseline="0" dirty="0" smtClean="0"/>
          </a:p>
          <a:p>
            <a:pPr algn="l">
              <a:lnSpc>
                <a:spcPct val="100000"/>
              </a:lnSpc>
            </a:pPr>
            <a:r>
              <a:rPr lang="en-US" baseline="0" dirty="0" smtClean="0"/>
              <a:t>If  less that 65%  of the SLO goal is attained, that is identified as low growth.  Less than 65% of the 18 student goal would be if only 1 to 11 students mastered the content instead of the goal of 18 students.  </a:t>
            </a:r>
          </a:p>
          <a:p>
            <a:pPr algn="l">
              <a:lnSpc>
                <a:spcPct val="100000"/>
              </a:lnSpc>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65%-85% of the SLO goal is attained, that is identified as expected growth.  65%-85%of the 18 student goal would be 12-15 students mastering the content instead of the goal of 18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86%-100%% of the SLO goal is attained, that is identified as high growth.  86%-100%of the 18 student goal would be 16-18 students mastering the content instead of the goal of 18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the example illustrated, student growth is not dependent on attaining the SLO goal at 100%.  It is based on a percentage of the goal attained.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concludes Module 4 in the Teacher Effectiveness System series: SLO overview.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a:lnSpc>
                <a:spcPct val="100000"/>
              </a:lnSpc>
            </a:pPr>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44</a:t>
            </a:fld>
            <a:endParaRPr lang="en-US"/>
          </a:p>
        </p:txBody>
      </p:sp>
    </p:spTree>
    <p:extLst>
      <p:ext uri="{BB962C8B-B14F-4D97-AF65-F5344CB8AC3E}">
        <p14:creationId xmlns:p14="http://schemas.microsoft.com/office/powerpoint/2010/main" val="4034074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final module in the Teacher Effectiveness System series will demonstrate how the summative Teacher Effectiveness ratings </a:t>
            </a:r>
            <a:r>
              <a:rPr lang="en-US" sz="1200" kern="1200" baseline="0" dirty="0" smtClean="0">
                <a:solidFill>
                  <a:schemeClr val="tx1"/>
                </a:solidFill>
                <a:effectLst/>
                <a:latin typeface="+mn-lt"/>
                <a:ea typeface="+mn-ea"/>
                <a:cs typeface="+mn-cs"/>
              </a:rPr>
              <a:t>may be derived </a:t>
            </a:r>
            <a:r>
              <a:rPr lang="en-US" sz="1200" kern="1200" baseline="0" dirty="0" smtClean="0">
                <a:solidFill>
                  <a:schemeClr val="tx1"/>
                </a:solidFill>
                <a:effectLst/>
                <a:latin typeface="+mn-lt"/>
                <a:ea typeface="+mn-ea"/>
                <a:cs typeface="+mn-cs"/>
              </a:rPr>
              <a:t>from combining the Professional Practices Rating and Student Growth Rating using a unique matrix system.  The overall </a:t>
            </a:r>
            <a:r>
              <a:rPr lang="en-US" sz="1200" kern="1200" dirty="0" smtClean="0">
                <a:solidFill>
                  <a:schemeClr val="tx1"/>
                </a:solidFill>
                <a:effectLst/>
                <a:latin typeface="+mn-lt"/>
                <a:ea typeface="+mn-ea"/>
                <a:cs typeface="+mn-cs"/>
              </a:rPr>
              <a:t>Summative Teacher Effectiveness Rating differentiates Teacher Effectiveness into one of three performance categories: Below Expectations, Meets Expectations, or Exceeds Expectations.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Just a reminder, combining the Professional Practice Rating and the Student Growth Rating into a Summative Teacher Effectiveness Rating is optional.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46</a:t>
            </a:fld>
            <a:endParaRPr lang="en-US"/>
          </a:p>
        </p:txBody>
      </p:sp>
    </p:spTree>
    <p:extLst>
      <p:ext uri="{BB962C8B-B14F-4D97-AF65-F5344CB8AC3E}">
        <p14:creationId xmlns:p14="http://schemas.microsoft.com/office/powerpoint/2010/main" val="263927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A MATRIX MODEL TO DETERMINE SUMMATIVE TEACHER EFFECTIVENESS RATINGS </a:t>
            </a:r>
            <a:endParaRPr lang="en-US" dirty="0" smtClean="0"/>
          </a:p>
          <a:p>
            <a:r>
              <a:rPr lang="en-US" sz="1200" kern="1200" dirty="0" smtClean="0">
                <a:solidFill>
                  <a:schemeClr val="tx1"/>
                </a:solidFill>
                <a:effectLst/>
                <a:latin typeface="+mn-lt"/>
                <a:ea typeface="+mn-ea"/>
                <a:cs typeface="+mn-cs"/>
              </a:rPr>
              <a:t>The recommended matrix model does not rely on uniform, prescriptive formulas to calculate a Summative Teacher Effectiveness Rating. Instead, the matrix guides the assignment of the Summative Teacher Effectiveness Rating while providing opportunities for professional judgment to be exercised. </a:t>
            </a:r>
            <a:endParaRPr lang="en-US" dirty="0" smtClean="0"/>
          </a:p>
          <a:p>
            <a:r>
              <a:rPr lang="en-US" sz="1200" kern="1200" dirty="0" smtClean="0">
                <a:solidFill>
                  <a:schemeClr val="tx1"/>
                </a:solidFill>
                <a:effectLst/>
                <a:latin typeface="+mn-lt"/>
                <a:ea typeface="+mn-ea"/>
                <a:cs typeface="+mn-cs"/>
              </a:rPr>
              <a:t>Professional Practice and Student Growth Ratings are represented in the columns and rows of the matrix. The Summative Teacher Effectiveness Rating, determined by the intersection of the two individual ratings, translates into one of three required performance categories. </a:t>
            </a:r>
            <a:endParaRPr lang="en-US" dirty="0" smtClean="0"/>
          </a:p>
          <a:p>
            <a:r>
              <a:rPr lang="en-US" sz="1200" kern="1200" dirty="0" smtClean="0">
                <a:solidFill>
                  <a:schemeClr val="tx1"/>
                </a:solidFill>
                <a:effectLst/>
                <a:latin typeface="+mn-lt"/>
                <a:ea typeface="+mn-ea"/>
                <a:cs typeface="+mn-cs"/>
              </a:rPr>
              <a:t>The physical construction of the recommended Summative Rating Matrix reflects the emphasis placed on professional practice evaluations. A closer examination of all 12 areas of intersection reinforces the priority placed on professional practice ratings. For example, a teacher earning a Professional Practice Rating of Proficient or Distinguished is, by default, assigned a Summative Teacher Effectiveness Rating of at least Meets Expectations.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47</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view highlights the student growth rating which is delineated</a:t>
            </a:r>
            <a:r>
              <a:rPr lang="en-US" baseline="0" dirty="0" smtClean="0"/>
              <a:t> by the rows running left to right.  There are three categories of student growth: Low, Expected, and High.  The student growth rating is based on the percentage of goal attainment as explained in previous modules. </a:t>
            </a:r>
          </a:p>
          <a:p>
            <a:endParaRPr lang="en-US" baseline="0" dirty="0" smtClean="0"/>
          </a:p>
          <a:p>
            <a:r>
              <a:rPr lang="en-US" sz="1200" kern="1200" dirty="0" smtClean="0">
                <a:solidFill>
                  <a:schemeClr val="tx1"/>
                </a:solidFill>
                <a:effectLst/>
                <a:latin typeface="+mn-lt"/>
                <a:ea typeface="+mn-ea"/>
                <a:cs typeface="+mn-cs"/>
              </a:rPr>
              <a:t>Student Growth as One Significant Factor </a:t>
            </a:r>
            <a:endParaRPr lang="en-US" dirty="0" smtClean="0"/>
          </a:p>
          <a:p>
            <a:r>
              <a:rPr lang="en-US" sz="1200" kern="1200" dirty="0" smtClean="0">
                <a:solidFill>
                  <a:schemeClr val="tx1"/>
                </a:solidFill>
                <a:effectLst/>
                <a:latin typeface="+mn-lt"/>
                <a:ea typeface="+mn-ea"/>
                <a:cs typeface="+mn-cs"/>
              </a:rPr>
              <a:t>The design of the recommended Summative Rating Matrix assigns significance to student growth measures while maintaining focus on instruction</a:t>
            </a:r>
            <a:r>
              <a:rPr lang="en-US" sz="1200" kern="1200" baseline="0" dirty="0" smtClean="0">
                <a:solidFill>
                  <a:schemeClr val="tx1"/>
                </a:solidFill>
                <a:effectLst/>
                <a:latin typeface="+mn-lt"/>
                <a:ea typeface="+mn-ea"/>
                <a:cs typeface="+mn-cs"/>
              </a:rPr>
              <a:t> and classroom environment</a:t>
            </a:r>
            <a:r>
              <a:rPr lang="en-US" sz="1200" kern="1200" dirty="0" smtClean="0">
                <a:solidFill>
                  <a:schemeClr val="tx1"/>
                </a:solidFill>
                <a:effectLst/>
                <a:latin typeface="+mn-lt"/>
                <a:ea typeface="+mn-ea"/>
                <a:cs typeface="+mn-cs"/>
              </a:rPr>
              <a:t> relative to professional practices based on the South Dakota Framework for Teaching. Student growth remains a key piece of the system, as no educator receiving the lowest Student Growth Rating can receive the highest Summative Teacher Effectiveness Rating within the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48</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Examining the placement of the colored squares within the matrix</a:t>
            </a:r>
            <a:r>
              <a:rPr lang="en-US" baseline="0" dirty="0" smtClean="0"/>
              <a:t> and comparing that to the rating categories key below the graphic, we can see that a summative score that falls in the pink boxes is a below expectations rating, a score that falls in the gray boxes is a meets expectations rating, and a score that falls in the royal blue boxes is an exceeds expectations rating. </a:t>
            </a:r>
          </a:p>
          <a:p>
            <a:endParaRPr lang="en-US" baseline="0" dirty="0" smtClean="0"/>
          </a:p>
          <a:p>
            <a:r>
              <a:rPr lang="en-US" baseline="0" dirty="0" smtClean="0"/>
              <a:t>Please note that earning the lowest or highest score in either professional practices or student growth does not automatically indicate a low or high summative rating.  Both parts play a role in the summative score. </a:t>
            </a:r>
            <a:endParaRPr lang="en-US" dirty="0" smtClean="0"/>
          </a:p>
          <a:p>
            <a:endParaRPr lang="en-US" dirty="0" smtClean="0"/>
          </a:p>
          <a:p>
            <a:r>
              <a:rPr lang="en-US" dirty="0" smtClean="0"/>
              <a:t>The graphic shows a simple example of using the scoring matrix to identify a summative score.  In this example, we see that the professional practices rating</a:t>
            </a:r>
            <a:r>
              <a:rPr lang="en-US" baseline="0" dirty="0" smtClean="0"/>
              <a:t> of proficient was earned, and the student growth rating of expected was achieved.  We can simply intersect the two points to indicate this teacher earned a rating of meets expectations.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49</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For example….</a:t>
            </a:r>
          </a:p>
          <a:p>
            <a:pPr>
              <a:spcBef>
                <a:spcPct val="0"/>
              </a:spcBef>
            </a:pPr>
            <a:r>
              <a:rPr lang="en-US" dirty="0" smtClean="0">
                <a:latin typeface="Calibri" charset="0"/>
              </a:rPr>
              <a:t>Teacher A has been</a:t>
            </a:r>
            <a:r>
              <a:rPr lang="en-US" baseline="0" dirty="0" smtClean="0">
                <a:latin typeface="Calibri" charset="0"/>
              </a:rPr>
              <a:t> observed and demonstrated proficiency in professional practice ratings</a:t>
            </a:r>
            <a:r>
              <a:rPr lang="en-US" dirty="0" smtClean="0">
                <a:latin typeface="Calibri" charset="0"/>
              </a:rPr>
              <a:t>, and has artifacts/evidence that support a Proficient level of performance according to The SD Framework (Danielson). </a:t>
            </a:r>
          </a:p>
          <a:p>
            <a:pPr>
              <a:spcBef>
                <a:spcPct val="0"/>
              </a:spcBef>
            </a:pPr>
            <a:r>
              <a:rPr lang="en-US" dirty="0" smtClean="0">
                <a:latin typeface="Calibri" charset="0"/>
              </a:rPr>
              <a:t>SLO’s are set, monitored and “Expected” growth is achieved.</a:t>
            </a:r>
          </a:p>
          <a:p>
            <a:pPr>
              <a:spcBef>
                <a:spcPct val="0"/>
              </a:spcBef>
            </a:pPr>
            <a:r>
              <a:rPr lang="en-US" dirty="0" smtClean="0">
                <a:latin typeface="Calibri" charset="0"/>
              </a:rPr>
              <a:t>The two measures are applied to the matrix and where the two meet indicate “Meets Expectations” Rating for Teacher A. </a:t>
            </a: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50</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EXERCISING PROFESSIONAL JUDGMENT TO ADJUST TEACHER EFFECTIVENESS RATINGS </a:t>
            </a:r>
            <a:endParaRPr lang="en-US" dirty="0" smtClean="0"/>
          </a:p>
          <a:p>
            <a:r>
              <a:rPr lang="en-US" sz="1200" kern="1200" dirty="0" smtClean="0">
                <a:solidFill>
                  <a:schemeClr val="tx1"/>
                </a:solidFill>
                <a:effectLst/>
                <a:latin typeface="+mn-lt"/>
                <a:ea typeface="+mn-ea"/>
                <a:cs typeface="+mn-cs"/>
              </a:rPr>
              <a:t>The Summative Rating Matrix embeds opportunities for professional judgment to play a role in the assignment of a Summative Teacher Effectiveness Rating. In the four areas in which one rating is very high and another rating is very low, individual ratings are reviewed to ensure the rating is fair and accurate based on all evidence collected. The teacher and evaluator may agree that additional evidence may be required, and Summative Teacher Effectiveness Ratings can be adjusted if it is determined that the outcome misrepresents teaching performance. </a:t>
            </a:r>
            <a:endParaRPr lang="en-US" dirty="0" smtClean="0"/>
          </a:p>
          <a:p>
            <a:r>
              <a:rPr lang="en-US" sz="1200" kern="1200" dirty="0" smtClean="0">
                <a:solidFill>
                  <a:schemeClr val="tx1"/>
                </a:solidFill>
                <a:effectLst/>
                <a:latin typeface="+mn-lt"/>
                <a:ea typeface="+mn-ea"/>
                <a:cs typeface="+mn-cs"/>
              </a:rPr>
              <a:t>Supporting Professional Judgment with Evidence and Documentation </a:t>
            </a:r>
            <a:endParaRPr lang="en-US" dirty="0" smtClean="0"/>
          </a:p>
          <a:p>
            <a:r>
              <a:rPr lang="en-US" sz="1200" kern="1200" dirty="0" smtClean="0">
                <a:solidFill>
                  <a:schemeClr val="tx1"/>
                </a:solidFill>
                <a:effectLst/>
                <a:latin typeface="+mn-lt"/>
                <a:ea typeface="+mn-ea"/>
                <a:cs typeface="+mn-cs"/>
              </a:rPr>
              <a:t>High quality implementation of the South Dakota Teacher Effectiveness System is intended to establish a firm connection between instructional practice and student academic outcomes. Exercising professional judgment should be rare; reserved only for situations in which the body of evidence clearly demonstrates that a Summative Teacher Effectiveness Rating is not truly reflective of teaching performance. When professional judgment is exercised, principals include evidence and rationale in narrative form along with the summative results. If a teacher ultimately disagrees with a principal’s use of professional judgment, teachers supply evidence and accompanying narrative to accompany the summative results. </a:t>
            </a:r>
            <a:endParaRPr lang="en-US" dirty="0" smtClean="0"/>
          </a:p>
          <a:p>
            <a:r>
              <a:rPr lang="en-US" sz="1200" kern="1200" dirty="0" smtClean="0">
                <a:solidFill>
                  <a:schemeClr val="tx1"/>
                </a:solidFill>
                <a:effectLst/>
                <a:latin typeface="+mn-lt"/>
                <a:ea typeface="+mn-ea"/>
                <a:cs typeface="+mn-cs"/>
              </a:rPr>
              <a:t>Tracking the Use of Professional Judgment </a:t>
            </a:r>
            <a:endParaRPr lang="en-US" dirty="0" smtClean="0"/>
          </a:p>
          <a:p>
            <a:r>
              <a:rPr lang="en-US" sz="1200" kern="1200" dirty="0" smtClean="0">
                <a:solidFill>
                  <a:schemeClr val="tx1"/>
                </a:solidFill>
                <a:effectLst/>
                <a:latin typeface="+mn-lt"/>
                <a:ea typeface="+mn-ea"/>
                <a:cs typeface="+mn-cs"/>
              </a:rPr>
              <a:t>High quality implementation of the South Dakota Teacher Effectiveness System requires public school districts to track the number of times professional judgment is exercised. The data may be used to document any needed revisions or changes to the district’s policies, practice, or procedures. </a:t>
            </a:r>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51</a:t>
            </a:fld>
            <a:endParaRPr lang="en-US"/>
          </a:p>
        </p:txBody>
      </p:sp>
    </p:spTree>
    <p:extLst>
      <p:ext uri="{BB962C8B-B14F-4D97-AF65-F5344CB8AC3E}">
        <p14:creationId xmlns:p14="http://schemas.microsoft.com/office/powerpoint/2010/main" val="436852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Another example.</a:t>
            </a:r>
          </a:p>
          <a:p>
            <a:pPr>
              <a:spcBef>
                <a:spcPct val="0"/>
              </a:spcBef>
            </a:pPr>
            <a:r>
              <a:rPr lang="en-US" dirty="0" smtClean="0">
                <a:latin typeface="Calibri" charset="0"/>
              </a:rPr>
              <a:t>Teacher B has demonstrated</a:t>
            </a:r>
            <a:r>
              <a:rPr lang="en-US" baseline="0" dirty="0" smtClean="0">
                <a:latin typeface="Calibri" charset="0"/>
              </a:rPr>
              <a:t> less than proficient professional practices during classroom </a:t>
            </a:r>
            <a:r>
              <a:rPr lang="en-US" dirty="0" smtClean="0">
                <a:latin typeface="Calibri" charset="0"/>
              </a:rPr>
              <a:t>observations, and has artifacts/evidence that support an</a:t>
            </a:r>
            <a:r>
              <a:rPr lang="en-US" baseline="0" dirty="0" smtClean="0">
                <a:latin typeface="Calibri" charset="0"/>
              </a:rPr>
              <a:t> Unsatisfactory</a:t>
            </a:r>
            <a:r>
              <a:rPr lang="en-US" dirty="0" smtClean="0">
                <a:latin typeface="Calibri" charset="0"/>
              </a:rPr>
              <a:t> level of performance according to The SD Framework (Danielson). </a:t>
            </a:r>
          </a:p>
          <a:p>
            <a:pPr>
              <a:spcBef>
                <a:spcPct val="0"/>
              </a:spcBef>
            </a:pPr>
            <a:r>
              <a:rPr lang="en-US" dirty="0" smtClean="0">
                <a:latin typeface="Calibri" charset="0"/>
              </a:rPr>
              <a:t>SLO’s are set, monitored and “High” growth is achieved.</a:t>
            </a:r>
          </a:p>
          <a:p>
            <a:pPr>
              <a:spcBef>
                <a:spcPct val="0"/>
              </a:spcBef>
            </a:pPr>
            <a:r>
              <a:rPr lang="en-US" dirty="0" smtClean="0">
                <a:latin typeface="Calibri" charset="0"/>
              </a:rPr>
              <a:t>The two measures are applied to the matrix and this teacher too falls under “Meets Expectations” Rating for Teacher B </a:t>
            </a:r>
          </a:p>
          <a:p>
            <a:pPr>
              <a:spcBef>
                <a:spcPct val="0"/>
              </a:spcBef>
            </a:pPr>
            <a:r>
              <a:rPr lang="en-US" dirty="0" smtClean="0">
                <a:latin typeface="Calibri" charset="0"/>
              </a:rPr>
              <a:t>The rating falls under the two top/right cells,</a:t>
            </a:r>
            <a:r>
              <a:rPr lang="en-US" baseline="0" dirty="0" smtClean="0">
                <a:latin typeface="Calibri" charset="0"/>
              </a:rPr>
              <a:t> </a:t>
            </a:r>
            <a:r>
              <a:rPr lang="en-US" dirty="0" smtClean="0">
                <a:latin typeface="Calibri" charset="0"/>
              </a:rPr>
              <a:t>therefore it is a rating that is “subject to review” and open for a judgment call from the teachers administrator.</a:t>
            </a: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52</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Another example.</a:t>
            </a:r>
          </a:p>
          <a:p>
            <a:pPr>
              <a:spcBef>
                <a:spcPct val="0"/>
              </a:spcBef>
            </a:pPr>
            <a:r>
              <a:rPr lang="en-US" dirty="0" smtClean="0">
                <a:latin typeface="Calibri" charset="0"/>
              </a:rPr>
              <a:t>Teacher C has high quality observations, and has artifacts/evidence that support a Distinguished level of performance according to The SD Framework (Danielson). </a:t>
            </a:r>
          </a:p>
          <a:p>
            <a:pPr>
              <a:spcBef>
                <a:spcPct val="0"/>
              </a:spcBef>
            </a:pPr>
            <a:r>
              <a:rPr lang="en-US" dirty="0" smtClean="0">
                <a:latin typeface="Calibri" charset="0"/>
              </a:rPr>
              <a:t>SLO’s are set, monitored and “low” growth is achieved. (This may be a very low achieving group of students…or perhaps the “Distinguished” rating is a bit inflated?)</a:t>
            </a:r>
          </a:p>
          <a:p>
            <a:pPr>
              <a:spcBef>
                <a:spcPct val="0"/>
              </a:spcBef>
            </a:pPr>
            <a:r>
              <a:rPr lang="en-US" dirty="0" smtClean="0">
                <a:latin typeface="Calibri" charset="0"/>
              </a:rPr>
              <a:t>The two measures are applied to the matrix and this teacher also falls under “Meets Expectations” Rating for Teacher C. </a:t>
            </a:r>
          </a:p>
          <a:p>
            <a:pPr>
              <a:spcBef>
                <a:spcPct val="0"/>
              </a:spcBef>
            </a:pPr>
            <a:r>
              <a:rPr lang="en-US" dirty="0" smtClean="0">
                <a:latin typeface="Calibri" charset="0"/>
              </a:rPr>
              <a:t>The rating falls under the two bottom/right </a:t>
            </a:r>
            <a:r>
              <a:rPr lang="en-US" dirty="0" err="1" smtClean="0">
                <a:latin typeface="Calibri" charset="0"/>
              </a:rPr>
              <a:t>cells..therefore</a:t>
            </a:r>
            <a:r>
              <a:rPr lang="en-US" dirty="0" smtClean="0">
                <a:latin typeface="Calibri" charset="0"/>
              </a:rPr>
              <a:t> it is a rating that is “subject to review” and open for a judgment call from the administrator.</a:t>
            </a:r>
          </a:p>
          <a:p>
            <a:pPr>
              <a:spcBef>
                <a:spcPct val="0"/>
              </a:spcBef>
            </a:pPr>
            <a:endParaRPr lang="en-US" dirty="0" smtClean="0">
              <a:latin typeface="Calibri" charset="0"/>
            </a:endParaRPr>
          </a:p>
          <a:p>
            <a:pPr>
              <a:spcBef>
                <a:spcPct val="0"/>
              </a:spcBef>
            </a:pPr>
            <a:r>
              <a:rPr lang="en-US" dirty="0" smtClean="0">
                <a:latin typeface="Calibri" charset="0"/>
              </a:rPr>
              <a:t>In the final analysis, if the Professional Practice Rating and the Student Growth Rating are two totally opposite ratings….the administrator may choose to make a judgment call on the teachers summative rating.</a:t>
            </a:r>
          </a:p>
          <a:p>
            <a:pPr>
              <a:spcBef>
                <a:spcPct val="0"/>
              </a:spcBef>
            </a:pPr>
            <a:endParaRPr lang="en-US" dirty="0" smtClean="0">
              <a:latin typeface="Calibri" charset="0"/>
            </a:endParaRPr>
          </a:p>
          <a:p>
            <a:pPr>
              <a:spcBef>
                <a:spcPct val="0"/>
              </a:spcBef>
            </a:pP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53</a:t>
            </a:fld>
            <a:endParaRPr lang="en-US"/>
          </a:p>
        </p:txBody>
      </p:sp>
    </p:spTree>
    <p:extLst>
      <p:ext uri="{BB962C8B-B14F-4D97-AF65-F5344CB8AC3E}">
        <p14:creationId xmlns:p14="http://schemas.microsoft.com/office/powerpoint/2010/main" val="250226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It is fitting to conclude our series of Teacher Effectiveness system modules with another view of this graphic, which depicts all parts of the system from professional practices and SLOs</a:t>
            </a:r>
            <a:r>
              <a:rPr lang="en-US" baseline="0" dirty="0" smtClean="0">
                <a:latin typeface="Calibri" charset="0"/>
              </a:rPr>
              <a:t> to ratings and summative differentiated performance categories.  Additional Teacher Effectiveness resources can be found on the DOE website.  Thank you!</a:t>
            </a:r>
            <a:endParaRPr lang="en-US" dirty="0" smtClean="0">
              <a:latin typeface="Calibri" charset="0"/>
            </a:endParaRPr>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ＭＳ Ｐゴシック" charset="0"/>
                <a:cs typeface="ＭＳ Ｐゴシック" charset="0"/>
              </a:rPr>
              <a:t>The Teacher Effectiveness System was developed specifically for teachers. This slide gives the federal definition of a teacher used in the SD Teacher Effectiveness System.  Individuals who meet the above definitions will</a:t>
            </a:r>
            <a:r>
              <a:rPr lang="en-US" sz="1200" kern="1200" baseline="0" dirty="0" smtClean="0">
                <a:solidFill>
                  <a:schemeClr val="tx1"/>
                </a:solidFill>
                <a:latin typeface="+mn-lt"/>
                <a:ea typeface="ＭＳ Ｐゴシック" charset="0"/>
                <a:cs typeface="ＭＳ Ｐゴシック" charset="0"/>
              </a:rPr>
              <a:t> be evaluated using the model.  As has been common in many school districts all along, under this model, teachers would not be evaluated with the same tool that might be used to evaluate other school staff, such as business managers, paraprofessionals, custodians, etc. </a:t>
            </a:r>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6</a:t>
            </a:fld>
            <a:endParaRPr lang="en-US"/>
          </a:p>
        </p:txBody>
      </p:sp>
    </p:spTree>
    <p:extLst>
      <p:ext uri="{BB962C8B-B14F-4D97-AF65-F5344CB8AC3E}">
        <p14:creationId xmlns:p14="http://schemas.microsoft.com/office/powerpoint/2010/main" val="3524427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C16E0-36CA-C645-AF3E-57BFB0A8910E}" type="slidenum">
              <a:rPr lang="en-US" smtClean="0"/>
              <a:t>55</a:t>
            </a:fld>
            <a:endParaRPr lang="en-US"/>
          </a:p>
        </p:txBody>
      </p:sp>
    </p:spTree>
    <p:extLst>
      <p:ext uri="{BB962C8B-B14F-4D97-AF65-F5344CB8AC3E}">
        <p14:creationId xmlns:p14="http://schemas.microsoft.com/office/powerpoint/2010/main" val="210029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 codified law and administrative rule outline the minimum requirements for implementation of Teacher Effectiveness (SDCL 13-42-33, SDCL 13-42-34, SDCL 13-42-70, ARSD 24:57).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South Dakota public school districts must use multiple valid measures to evaluate Teacher Effectiveness. The teacher evaluation process must rely on qualitative and quantitative measures and be based on measures of both professional practice and student growth.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Local teacher evaluation systems must assess teaching performance relative to the South Dakota Framework for Teaching based on the Danielson Framework for Teaching.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South Dakota Framework for Teaching includes 22 individual teaching components clustered into four domains. All local effectiveness systems must include professional performance evaluations based on a minimum of four teaching components, including one from each domain (ARSD 24:57).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 Learning Objectives as a Measure of Teacher Impact on Student Growth </a:t>
            </a:r>
            <a:endParaRPr lang="en-US" dirty="0" smtClean="0"/>
          </a:p>
          <a:p>
            <a:r>
              <a:rPr lang="en-US" sz="1200" kern="1200" dirty="0" smtClean="0">
                <a:solidFill>
                  <a:schemeClr val="tx1"/>
                </a:solidFill>
                <a:effectLst/>
                <a:latin typeface="+mn-lt"/>
                <a:ea typeface="+mn-ea"/>
                <a:cs typeface="+mn-cs"/>
              </a:rPr>
              <a:t>Impact on student growth will be assessed through the Student Learning Objectives (SLOs) process. Public school districts may apply to use an alternate method of student growth, provided the measure meets minimum state requirements (ARSD 24:57).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SUMMATIVE TEACHER EFFECTIVENESS RATING </a:t>
            </a:r>
            <a:r>
              <a:rPr lang="en-US" sz="1200" kern="1200" dirty="0" smtClean="0">
                <a:solidFill>
                  <a:schemeClr val="tx1"/>
                </a:solidFill>
                <a:effectLst/>
                <a:latin typeface="+mn-lt"/>
                <a:ea typeface="+mn-ea"/>
                <a:cs typeface="+mn-cs"/>
              </a:rPr>
              <a:t>(OPTIONAL)</a:t>
            </a:r>
            <a:endParaRPr lang="en-US" dirty="0" smtClean="0"/>
          </a:p>
          <a:p>
            <a:r>
              <a:rPr lang="en-US" sz="1200" kern="1200" dirty="0" smtClean="0">
                <a:solidFill>
                  <a:schemeClr val="tx1"/>
                </a:solidFill>
                <a:effectLst/>
                <a:latin typeface="+mn-lt"/>
                <a:ea typeface="+mn-ea"/>
                <a:cs typeface="+mn-cs"/>
              </a:rPr>
              <a:t>Local teacher evaluation systems </a:t>
            </a:r>
            <a:r>
              <a:rPr lang="en-US" sz="1200" kern="1200" dirty="0" smtClean="0">
                <a:solidFill>
                  <a:schemeClr val="tx1"/>
                </a:solidFill>
                <a:effectLst/>
                <a:latin typeface="+mn-lt"/>
                <a:ea typeface="+mn-ea"/>
                <a:cs typeface="+mn-cs"/>
              </a:rPr>
              <a:t>may include </a:t>
            </a:r>
            <a:r>
              <a:rPr lang="en-US" sz="1200" kern="1200" dirty="0" smtClean="0">
                <a:solidFill>
                  <a:schemeClr val="tx1"/>
                </a:solidFill>
                <a:effectLst/>
                <a:latin typeface="+mn-lt"/>
                <a:ea typeface="+mn-ea"/>
                <a:cs typeface="+mn-cs"/>
              </a:rPr>
              <a:t>a process to combine the Professional Practice Rating and Student Growth Rating into a Summative Teacher Effectiveness Rating (ARSD 24:57). </a:t>
            </a:r>
            <a:endParaRPr lang="en-US" dirty="0" smtClean="0"/>
          </a:p>
          <a:p>
            <a:r>
              <a:rPr lang="en-US" sz="1200" kern="1200" dirty="0" smtClean="0">
                <a:solidFill>
                  <a:schemeClr val="tx1"/>
                </a:solidFill>
                <a:effectLst/>
                <a:latin typeface="+mn-lt"/>
                <a:ea typeface="+mn-ea"/>
                <a:cs typeface="+mn-cs"/>
              </a:rPr>
              <a:t>Performance Differentiated Into Three Categories </a:t>
            </a:r>
            <a:endParaRPr lang="en-US" dirty="0" smtClean="0"/>
          </a:p>
          <a:p>
            <a:r>
              <a:rPr lang="en-US" sz="1200" kern="1200" dirty="0" smtClean="0">
                <a:solidFill>
                  <a:schemeClr val="tx1"/>
                </a:solidFill>
                <a:effectLst/>
                <a:latin typeface="+mn-lt"/>
                <a:ea typeface="+mn-ea"/>
                <a:cs typeface="+mn-cs"/>
              </a:rPr>
              <a:t>If combined, Summative </a:t>
            </a:r>
            <a:r>
              <a:rPr lang="en-US" sz="1200" kern="1200" dirty="0" smtClean="0">
                <a:solidFill>
                  <a:schemeClr val="tx1"/>
                </a:solidFill>
                <a:effectLst/>
                <a:latin typeface="+mn-lt"/>
                <a:ea typeface="+mn-ea"/>
                <a:cs typeface="+mn-cs"/>
              </a:rPr>
              <a:t>teaching performance is assigned one of three overall performance ratings: Below Expectations, Meets Expectations, or Exceeds Expectations (ARSD 24:57). The Summative Teacher Effectiveness Rating includes an evaluation of student growth that serves as one significant factor and an evaluation of professional practices as the other significant factor.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SUMMATIVE EVALUATION CYCLE </a:t>
            </a:r>
            <a:endParaRPr lang="en-US" dirty="0" smtClean="0"/>
          </a:p>
          <a:p>
            <a:r>
              <a:rPr lang="en-US" sz="1200" kern="1200" dirty="0" smtClean="0">
                <a:solidFill>
                  <a:schemeClr val="tx1"/>
                </a:solidFill>
                <a:effectLst/>
                <a:latin typeface="+mn-lt"/>
                <a:ea typeface="+mn-ea"/>
                <a:cs typeface="+mn-cs"/>
              </a:rPr>
              <a:t>All South Dakota public school districts must regularly provide teachers with a summative evaluation, but the frequency varies based on the amount of time a teacher has been employed with the district. </a:t>
            </a:r>
            <a:endParaRPr lang="en-US" dirty="0" smtClean="0"/>
          </a:p>
          <a:p>
            <a:r>
              <a:rPr lang="en-US" sz="1200" kern="1200" dirty="0" smtClean="0">
                <a:solidFill>
                  <a:schemeClr val="tx1"/>
                </a:solidFill>
                <a:effectLst/>
                <a:latin typeface="+mn-lt"/>
                <a:ea typeface="+mn-ea"/>
                <a:cs typeface="+mn-cs"/>
              </a:rPr>
              <a:t>Probationary Teachers </a:t>
            </a:r>
            <a:endParaRPr lang="en-US" dirty="0" smtClean="0"/>
          </a:p>
          <a:p>
            <a:r>
              <a:rPr lang="en-US" sz="1200" kern="1200" dirty="0" smtClean="0">
                <a:solidFill>
                  <a:schemeClr val="tx1"/>
                </a:solidFill>
                <a:effectLst/>
                <a:latin typeface="+mn-lt"/>
                <a:ea typeface="+mn-ea"/>
                <a:cs typeface="+mn-cs"/>
              </a:rPr>
              <a:t>Teachers in years one to three of employment, commonly referred to as probationary teachers, must be provided with a summative evaluation every school year (SDCL 13-42-34). </a:t>
            </a:r>
            <a:endParaRPr lang="en-US" dirty="0" smtClean="0"/>
          </a:p>
          <a:p>
            <a:r>
              <a:rPr lang="en-US" sz="1200" kern="1200" dirty="0" smtClean="0">
                <a:solidFill>
                  <a:schemeClr val="tx1"/>
                </a:solidFill>
                <a:effectLst/>
                <a:latin typeface="+mn-lt"/>
                <a:ea typeface="+mn-ea"/>
                <a:cs typeface="+mn-cs"/>
              </a:rPr>
              <a:t>Non-Probationary Teachers </a:t>
            </a:r>
            <a:endParaRPr lang="en-US" dirty="0" smtClean="0"/>
          </a:p>
          <a:p>
            <a:r>
              <a:rPr lang="en-US" sz="1200" kern="1200" dirty="0" smtClean="0">
                <a:solidFill>
                  <a:schemeClr val="tx1"/>
                </a:solidFill>
                <a:effectLst/>
                <a:latin typeface="+mn-lt"/>
                <a:ea typeface="+mn-ea"/>
                <a:cs typeface="+mn-cs"/>
              </a:rPr>
              <a:t>Teachers in or beyond their fourth year of employment, commonly referred to as continuing contract teachers, must be evaluated at least once every two school years (SDCL 13-42-34).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04C16E0-36CA-C645-AF3E-57BFB0A8910E}" type="slidenum">
              <a:rPr lang="en-US" smtClean="0"/>
              <a:t>7</a:t>
            </a:fld>
            <a:endParaRPr lang="en-US"/>
          </a:p>
        </p:txBody>
      </p:sp>
    </p:spTree>
    <p:extLst>
      <p:ext uri="{BB962C8B-B14F-4D97-AF65-F5344CB8AC3E}">
        <p14:creationId xmlns:p14="http://schemas.microsoft.com/office/powerpoint/2010/main" val="201877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South Dakota public school districts had two pathways to implementation. In the 2014-15 school year, districts had the option of either fully implementing the system or treating the year as a learning year. By the 2015-16 school year, all districts must be implementing a system that meets the state minimum requirements, and by the 2016-17 school year must be using the results of this system to inform personnel decisions.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Reporting </a:t>
            </a:r>
            <a:endParaRPr lang="en-US" dirty="0" smtClean="0"/>
          </a:p>
          <a:p>
            <a:r>
              <a:rPr lang="en-US" sz="1200" kern="1200" dirty="0" smtClean="0">
                <a:solidFill>
                  <a:schemeClr val="tx1"/>
                </a:solidFill>
                <a:effectLst/>
                <a:latin typeface="+mn-lt"/>
                <a:ea typeface="+mn-ea"/>
                <a:cs typeface="+mn-cs"/>
              </a:rPr>
              <a:t>Summative Teacher Effectiveness Ratings will be reported annually to the SD DOE through the Personnel Record Form (PRF) process. It is important that all educators understand two key concepts related to state reporting: </a:t>
            </a:r>
            <a:endParaRPr lang="en-US" dirty="0" smtClean="0"/>
          </a:p>
          <a:p>
            <a:r>
              <a:rPr lang="en-US" sz="1200" kern="1200" dirty="0" smtClean="0">
                <a:solidFill>
                  <a:schemeClr val="tx1"/>
                </a:solidFill>
                <a:effectLst/>
                <a:latin typeface="+mn-lt"/>
                <a:ea typeface="+mn-ea"/>
                <a:cs typeface="+mn-cs"/>
              </a:rPr>
              <a:t>  Individual teacher evaluation results are legally protected as personnel information and are not subject to South Dakota’s public records laws (SDCL 13-42-70). </a:t>
            </a:r>
            <a:endParaRPr lang="en-US" dirty="0" smtClean="0">
              <a:effectLst/>
            </a:endParaRPr>
          </a:p>
          <a:p>
            <a:r>
              <a:rPr lang="en-US" sz="1200" kern="1200" dirty="0" smtClean="0">
                <a:solidFill>
                  <a:schemeClr val="tx1"/>
                </a:solidFill>
                <a:effectLst/>
                <a:latin typeface="+mn-lt"/>
                <a:ea typeface="+mn-ea"/>
                <a:cs typeface="+mn-cs"/>
              </a:rPr>
              <a:t>  South Dakota’s ESEA waiver requires the SD DOE to report aggregate Teacher Effectiveness data.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04C16E0-36CA-C645-AF3E-57BFB0A8910E}" type="slidenum">
              <a:rPr lang="en-US" smtClean="0"/>
              <a:t>8</a:t>
            </a:fld>
            <a:endParaRPr lang="en-US"/>
          </a:p>
        </p:txBody>
      </p:sp>
    </p:spTree>
    <p:extLst>
      <p:ext uri="{BB962C8B-B14F-4D97-AF65-F5344CB8AC3E}">
        <p14:creationId xmlns:p14="http://schemas.microsoft.com/office/powerpoint/2010/main" val="153383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concludes the Teacher Effectiveness System Overview.  The next module</a:t>
            </a:r>
            <a:r>
              <a:rPr lang="en-US" sz="1200" kern="1200" baseline="0" dirty="0" smtClean="0">
                <a:solidFill>
                  <a:schemeClr val="tx1"/>
                </a:solidFill>
                <a:effectLst/>
                <a:latin typeface="+mn-lt"/>
                <a:ea typeface="+mn-ea"/>
                <a:cs typeface="+mn-cs"/>
              </a:rPr>
              <a:t> in this series focuses on Professional Practice: SD Framework for Teaching</a:t>
            </a:r>
            <a:endParaRPr lang="en-US" dirty="0" smtClean="0"/>
          </a:p>
          <a:p>
            <a:endParaRPr lang="en-US" dirty="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BD7383-BA21-5F4C-9B0A-9CACFE7BC8F1}"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Module 2 in the teacher effectiveness system series will focus on Professional Practices.</a:t>
            </a:r>
            <a:r>
              <a:rPr lang="en-US" baseline="0" dirty="0" smtClean="0"/>
              <a:t> </a:t>
            </a:r>
            <a:r>
              <a:rPr lang="en-US" sz="1200" kern="1200" dirty="0" smtClean="0">
                <a:solidFill>
                  <a:schemeClr val="tx1"/>
                </a:solidFill>
                <a:effectLst/>
                <a:latin typeface="+mn-lt"/>
                <a:ea typeface="+mn-ea"/>
                <a:cs typeface="+mn-cs"/>
              </a:rPr>
              <a:t>Improving teaching performance begins with a clear definition of effective teaching. The South Dakota Framework for Teaching based on the Danielson Framework offers a description of professional practices that, based on research and empirical evidence, have been shown to promote student learning. Evaluations of professional practice relative to the Framework contribute to the Summative Teacher Effectiveness Rating and serve as a basis for developing individual professional growth plans focused on improving instruction. </a:t>
            </a:r>
            <a:endParaRPr lang="en-US" dirty="0" smtClean="0"/>
          </a:p>
          <a:p>
            <a:r>
              <a:rPr lang="en-US" dirty="0" smtClean="0"/>
              <a:t>Also</a:t>
            </a:r>
            <a:r>
              <a:rPr lang="en-US" baseline="0" dirty="0" smtClean="0"/>
              <a:t> included in this module are methods of gathering evidence and artifacts as they pertain to the components and information on scoring the components. </a:t>
            </a:r>
            <a:endParaRPr lang="en-US" dirty="0"/>
          </a:p>
        </p:txBody>
      </p:sp>
      <p:sp>
        <p:nvSpPr>
          <p:cNvPr id="4" name="Slide Number Placeholder 3"/>
          <p:cNvSpPr>
            <a:spLocks noGrp="1"/>
          </p:cNvSpPr>
          <p:nvPr>
            <p:ph type="sldNum" sz="quarter" idx="10"/>
          </p:nvPr>
        </p:nvSpPr>
        <p:spPr/>
        <p:txBody>
          <a:bodyPr/>
          <a:lstStyle/>
          <a:p>
            <a:fld id="{7C37E160-F64C-4846-8236-CD7CA62F116B}" type="slidenum">
              <a:rPr lang="en-US" smtClean="0"/>
              <a:t>11</a:t>
            </a:fld>
            <a:endParaRPr lang="en-US"/>
          </a:p>
        </p:txBody>
      </p:sp>
    </p:spTree>
    <p:extLst>
      <p:ext uri="{BB962C8B-B14F-4D97-AF65-F5344CB8AC3E}">
        <p14:creationId xmlns:p14="http://schemas.microsoft.com/office/powerpoint/2010/main" val="26392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275556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388228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198760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39800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323060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1204101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239517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140076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250227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96251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89379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2497709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2308478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47041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1916624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1475016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1A3E1FA-35E7-7749-9D8E-8AD9F835867E}" type="datetimeFigureOut">
              <a:rPr lang="en-US" smtClean="0"/>
              <a:t>12/22/2017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3218674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400" b="1">
                <a:solidFill>
                  <a:srgbClr val="95B3D7"/>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fld id="{F1A3E1FA-35E7-7749-9D8E-8AD9F835867E}" type="datetimeFigureOut">
              <a:rPr lang="en-US" smtClean="0"/>
              <a:t>12/22/2017</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endParaRPr lang="en-US"/>
          </a:p>
        </p:txBody>
      </p:sp>
    </p:spTree>
    <p:extLst>
      <p:ext uri="{BB962C8B-B14F-4D97-AF65-F5344CB8AC3E}">
        <p14:creationId xmlns:p14="http://schemas.microsoft.com/office/powerpoint/2010/main" val="920851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9BA5642D-B52F-6E42-9D51-71B2894012C1}" type="slidenum">
              <a:rPr lang="en-US" smtClean="0"/>
              <a:t>‹#›</a:t>
            </a:fld>
            <a:endParaRPr lang="en-US"/>
          </a:p>
        </p:txBody>
      </p:sp>
    </p:spTree>
    <p:extLst>
      <p:ext uri="{BB962C8B-B14F-4D97-AF65-F5344CB8AC3E}">
        <p14:creationId xmlns:p14="http://schemas.microsoft.com/office/powerpoint/2010/main" val="5706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3E1FA-35E7-7749-9D8E-8AD9F835867E}" type="datetimeFigureOut">
              <a:rPr lang="en-US" smtClean="0"/>
              <a:t>12/22/2017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329174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A3E1FA-35E7-7749-9D8E-8AD9F835867E}" type="datetimeFigureOut">
              <a:rPr lang="en-US" smtClean="0"/>
              <a:t>12/22/2017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203591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A3E1FA-35E7-7749-9D8E-8AD9F835867E}" type="datetimeFigureOut">
              <a:rPr lang="en-US" smtClean="0"/>
              <a:t>12/22/2017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147529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A3E1FA-35E7-7749-9D8E-8AD9F835867E}" type="datetimeFigureOut">
              <a:rPr lang="en-US" smtClean="0"/>
              <a:t>12/22/2017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342642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E1FA-35E7-7749-9D8E-8AD9F835867E}" type="datetimeFigureOut">
              <a:rPr lang="en-US" smtClean="0"/>
              <a:t>12/22/2017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349271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3E1FA-35E7-7749-9D8E-8AD9F835867E}" type="datetimeFigureOut">
              <a:rPr lang="en-US" smtClean="0"/>
              <a:t>12/22/2017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386436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3E1FA-35E7-7749-9D8E-8AD9F835867E}" type="datetimeFigureOut">
              <a:rPr lang="en-US" smtClean="0"/>
              <a:t>12/22/2017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5642D-B52F-6E42-9D51-71B2894012C1}" type="slidenum">
              <a:rPr lang="en-US" smtClean="0"/>
              <a:t>‹#›</a:t>
            </a:fld>
            <a:endParaRPr lang="en-US"/>
          </a:p>
        </p:txBody>
      </p:sp>
    </p:spTree>
    <p:extLst>
      <p:ext uri="{BB962C8B-B14F-4D97-AF65-F5344CB8AC3E}">
        <p14:creationId xmlns:p14="http://schemas.microsoft.com/office/powerpoint/2010/main" val="282635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3E1FA-35E7-7749-9D8E-8AD9F835867E}" type="datetimeFigureOut">
              <a:rPr lang="en-US" smtClean="0"/>
              <a:t>12/22/2017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5642D-B52F-6E42-9D51-71B2894012C1}" type="slidenum">
              <a:rPr lang="en-US" smtClean="0"/>
              <a:t>‹#›</a:t>
            </a:fld>
            <a:endParaRPr lang="en-US"/>
          </a:p>
        </p:txBody>
      </p:sp>
    </p:spTree>
    <p:extLst>
      <p:ext uri="{BB962C8B-B14F-4D97-AF65-F5344CB8AC3E}">
        <p14:creationId xmlns:p14="http://schemas.microsoft.com/office/powerpoint/2010/main" val="262530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2000" b="-2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505200" y="122238"/>
            <a:ext cx="5486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F1A3E1FA-35E7-7749-9D8E-8AD9F835867E}" type="datetimeFigureOut">
              <a:rPr lang="en-US" smtClean="0"/>
              <a:t>12/22/2017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9BA5642D-B52F-6E42-9D51-71B2894012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ctr" rtl="0" fontAlgn="base">
        <a:lnSpc>
          <a:spcPts val="3000"/>
        </a:lnSpc>
        <a:spcBef>
          <a:spcPct val="0"/>
        </a:spcBef>
        <a:spcAft>
          <a:spcPct val="0"/>
        </a:spcAft>
        <a:defRPr sz="3200" b="1" kern="1200">
          <a:solidFill>
            <a:srgbClr val="FFFFFF"/>
          </a:solidFill>
          <a:latin typeface="+mj-lt"/>
          <a:ea typeface="ＭＳ Ｐゴシック" charset="0"/>
          <a:cs typeface="ＭＳ Ｐゴシック" charset="0"/>
        </a:defRPr>
      </a:lvl1pPr>
      <a:lvl2pPr algn="ctr" rtl="0" fontAlgn="base">
        <a:spcBef>
          <a:spcPct val="0"/>
        </a:spcBef>
        <a:spcAft>
          <a:spcPct val="0"/>
        </a:spcAft>
        <a:defRPr sz="3200" b="1">
          <a:solidFill>
            <a:srgbClr val="FFFFFF"/>
          </a:solidFill>
          <a:latin typeface="Calibri" charset="0"/>
          <a:ea typeface="ＭＳ Ｐゴシック" charset="0"/>
          <a:cs typeface="ＭＳ Ｐゴシック" charset="0"/>
        </a:defRPr>
      </a:lvl2pPr>
      <a:lvl3pPr algn="ctr" rtl="0" fontAlgn="base">
        <a:spcBef>
          <a:spcPct val="0"/>
        </a:spcBef>
        <a:spcAft>
          <a:spcPct val="0"/>
        </a:spcAft>
        <a:defRPr sz="3200" b="1">
          <a:solidFill>
            <a:srgbClr val="FFFFFF"/>
          </a:solidFill>
          <a:latin typeface="Calibri" charset="0"/>
          <a:ea typeface="ＭＳ Ｐゴシック" charset="0"/>
          <a:cs typeface="ＭＳ Ｐゴシック" charset="0"/>
        </a:defRPr>
      </a:lvl3pPr>
      <a:lvl4pPr algn="ctr" rtl="0" fontAlgn="base">
        <a:spcBef>
          <a:spcPct val="0"/>
        </a:spcBef>
        <a:spcAft>
          <a:spcPct val="0"/>
        </a:spcAft>
        <a:defRPr sz="3200" b="1">
          <a:solidFill>
            <a:srgbClr val="FFFFFF"/>
          </a:solidFill>
          <a:latin typeface="Calibri" charset="0"/>
          <a:ea typeface="ＭＳ Ｐゴシック" charset="0"/>
          <a:cs typeface="ＭＳ Ｐゴシック" charset="0"/>
        </a:defRPr>
      </a:lvl4pPr>
      <a:lvl5pPr algn="ctr" rtl="0" fontAlgn="base">
        <a:spcBef>
          <a:spcPct val="0"/>
        </a:spcBef>
        <a:spcAft>
          <a:spcPct val="0"/>
        </a:spcAft>
        <a:defRPr sz="3200" b="1">
          <a:solidFill>
            <a:srgbClr val="FFFFFF"/>
          </a:solidFill>
          <a:latin typeface="Calibri" charset="0"/>
          <a:ea typeface="ＭＳ Ｐゴシック" charset="0"/>
          <a:cs typeface="ＭＳ Ｐゴシック" charset="0"/>
        </a:defRPr>
      </a:lvl5pPr>
      <a:lvl6pPr marL="457200" algn="ctr" rtl="0" fontAlgn="base">
        <a:spcBef>
          <a:spcPct val="0"/>
        </a:spcBef>
        <a:spcAft>
          <a:spcPct val="0"/>
        </a:spcAft>
        <a:defRPr sz="3200" b="1">
          <a:solidFill>
            <a:srgbClr val="FFFFFF"/>
          </a:solidFill>
          <a:latin typeface="Calibri" charset="0"/>
          <a:ea typeface="ＭＳ Ｐゴシック" charset="0"/>
          <a:cs typeface="ＭＳ Ｐゴシック" charset="0"/>
        </a:defRPr>
      </a:lvl6pPr>
      <a:lvl7pPr marL="914400" algn="ctr" rtl="0" fontAlgn="base">
        <a:spcBef>
          <a:spcPct val="0"/>
        </a:spcBef>
        <a:spcAft>
          <a:spcPct val="0"/>
        </a:spcAft>
        <a:defRPr sz="3200" b="1">
          <a:solidFill>
            <a:srgbClr val="FFFFFF"/>
          </a:solidFill>
          <a:latin typeface="Calibri" charset="0"/>
          <a:ea typeface="ＭＳ Ｐゴシック" charset="0"/>
          <a:cs typeface="ＭＳ Ｐゴシック" charset="0"/>
        </a:defRPr>
      </a:lvl7pPr>
      <a:lvl8pPr marL="1371600" algn="ctr" rtl="0" fontAlgn="base">
        <a:spcBef>
          <a:spcPct val="0"/>
        </a:spcBef>
        <a:spcAft>
          <a:spcPct val="0"/>
        </a:spcAft>
        <a:defRPr sz="3200" b="1">
          <a:solidFill>
            <a:srgbClr val="FFFFFF"/>
          </a:solidFill>
          <a:latin typeface="Calibri" charset="0"/>
          <a:ea typeface="ＭＳ Ｐゴシック" charset="0"/>
          <a:cs typeface="ＭＳ Ｐゴシック" charset="0"/>
        </a:defRPr>
      </a:lvl8pPr>
      <a:lvl9pPr marL="1828800" algn="ctr" rtl="0" fontAlgn="base">
        <a:spcBef>
          <a:spcPct val="0"/>
        </a:spcBef>
        <a:spcAft>
          <a:spcPct val="0"/>
        </a:spcAft>
        <a:defRPr sz="3200" b="1">
          <a:solidFill>
            <a:srgbClr val="FFFFFF"/>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4000" b="1"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3600" b="1"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3200" b="1"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800" b="1"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9.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hemeOverride" Target="../theme/themeOverride10.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hemeOverride" Target="../theme/themeOverride18.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hemeOverride" Target="../theme/themeOverride19.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hemeOverride" Target="../theme/themeOverride23.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25.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26.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hemeOverride" Target="../theme/themeOverride27.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hemeOverride" Target="../theme/themeOverride28.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8.xml"/><Relationship Id="rId1" Type="http://schemas.openxmlformats.org/officeDocument/2006/relationships/themeOverride" Target="../theme/themeOverride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hemeOverride" Target="../theme/themeOverride30.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hemeOverride" Target="../theme/themeOverride31.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hemeOverride" Target="../theme/themeOverride3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hemeOverride" Target="../theme/themeOverride33.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hemeOverride" Target="../theme/themeOverride34.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hemeOverride" Target="../theme/themeOverride35.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hemeOverride" Target="../theme/themeOverride36.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hemeOverride" Target="../theme/themeOverride37.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hemeOverride" Target="../theme/themeOverride38.xml"/><Relationship Id="rId5" Type="http://schemas.openxmlformats.org/officeDocument/2006/relationships/image" Target="../media/image3.png"/><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hemeOverride" Target="../theme/themeOverride39.xml"/><Relationship Id="rId5" Type="http://schemas.openxmlformats.org/officeDocument/2006/relationships/image" Target="../media/image4.png"/><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hemeOverride" Target="../theme/themeOverride40.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hemeOverride" Target="../theme/themeOverride41.xml"/><Relationship Id="rId5" Type="http://schemas.openxmlformats.org/officeDocument/2006/relationships/image" Target="../media/image5.png"/><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hemeOverride" Target="../theme/themeOverride42.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hemeOverride" Target="../theme/themeOverride43.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hemeOverride" Target="../theme/themeOverride44.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hemeOverride" Target="../theme/themeOverride45.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5.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hemeOverride" Target="../theme/themeOverride46.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hemeOverride" Target="../theme/themeOverride47.xml"/><Relationship Id="rId5" Type="http://schemas.openxmlformats.org/officeDocument/2006/relationships/image" Target="../media/image6.png"/><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hemeOverride" Target="../theme/themeOverride48.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hemeOverride" Target="../theme/themeOverride49.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8.xml"/><Relationship Id="rId1" Type="http://schemas.openxmlformats.org/officeDocument/2006/relationships/themeOverride" Target="../theme/themeOverride50.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solidFill>
                  <a:schemeClr val="tx1"/>
                </a:solidFill>
              </a:rPr>
              <a:t>Teacher Effectiveness System</a:t>
            </a:r>
            <a:endParaRPr lang="en-US" sz="4400" dirty="0">
              <a:solidFill>
                <a:schemeClr val="tx1"/>
              </a:solidFill>
            </a:endParaRPr>
          </a:p>
        </p:txBody>
      </p:sp>
      <p:sp>
        <p:nvSpPr>
          <p:cNvPr id="3" name="Subtitle 2"/>
          <p:cNvSpPr>
            <a:spLocks noGrp="1"/>
          </p:cNvSpPr>
          <p:nvPr>
            <p:ph type="subTitle"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sz="3200" dirty="0"/>
              <a:t>Online modules</a:t>
            </a:r>
            <a:endParaRPr lang="en-US" sz="3200" dirty="0"/>
          </a:p>
        </p:txBody>
      </p:sp>
    </p:spTree>
    <p:extLst>
      <p:ext uri="{BB962C8B-B14F-4D97-AF65-F5344CB8AC3E}">
        <p14:creationId xmlns:p14="http://schemas.microsoft.com/office/powerpoint/2010/main" val="4279122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218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pPr>
            <a:r>
              <a:rPr lang="en-US" sz="4400" dirty="0">
                <a:solidFill>
                  <a:schemeClr val="tx1"/>
                </a:solidFill>
              </a:rPr>
              <a:t>Module 2:</a:t>
            </a:r>
            <a:br>
              <a:rPr lang="en-US" sz="4400" dirty="0">
                <a:solidFill>
                  <a:schemeClr val="tx1"/>
                </a:solidFill>
              </a:rPr>
            </a:br>
            <a:r>
              <a:rPr lang="en-US" sz="4400" dirty="0">
                <a:solidFill>
                  <a:schemeClr val="tx1"/>
                </a:solidFill>
              </a:rPr>
              <a:t>Teacher Effectiveness System </a:t>
            </a:r>
            <a:r>
              <a:rPr lang="en-US" sz="4400" dirty="0">
                <a:solidFill>
                  <a:schemeClr val="tx1"/>
                </a:solidFill>
              </a:rPr>
              <a:t/>
            </a:r>
            <a:br>
              <a:rPr lang="en-US" sz="4400" dirty="0">
                <a:solidFill>
                  <a:schemeClr val="tx1"/>
                </a:solidFill>
              </a:rPr>
            </a:br>
            <a:r>
              <a:rPr lang="en-US" sz="4400" dirty="0">
                <a:solidFill>
                  <a:schemeClr val="tx1"/>
                </a:solidFill>
              </a:rPr>
              <a:t>Professional Practices</a:t>
            </a:r>
            <a:endParaRPr lang="en-US" sz="4400" dirty="0">
              <a:solidFill>
                <a:schemeClr val="tx1"/>
              </a:solidFill>
            </a:endParaRPr>
          </a:p>
        </p:txBody>
      </p:sp>
      <p:sp>
        <p:nvSpPr>
          <p:cNvPr id="3" name="Subtitle 2"/>
          <p:cNvSpPr>
            <a:spLocks noGrp="1"/>
          </p:cNvSpPr>
          <p:nvPr>
            <p:ph type="subTitle" idx="1"/>
          </p:nvPr>
        </p:nvSpPr>
        <p:spPr>
          <a:xfrm>
            <a:off x="1371600" y="4254900"/>
            <a:ext cx="6400800" cy="1752600"/>
          </a:xfrm>
        </p:spPr>
        <p:txBody>
          <a:bodyPr/>
          <a:lstStyle/>
          <a:p>
            <a:pPr>
              <a:spcBef>
                <a:spcPts val="0"/>
              </a:spcBef>
            </a:pPr>
            <a:r>
              <a:rPr lang="en-US" sz="3200" dirty="0" smtClean="0"/>
              <a:t>SD Framework for Teaching</a:t>
            </a:r>
          </a:p>
          <a:p>
            <a:pPr>
              <a:spcBef>
                <a:spcPts val="0"/>
              </a:spcBef>
            </a:pPr>
            <a:r>
              <a:rPr lang="en-US" sz="3200" dirty="0" smtClean="0"/>
              <a:t>Evidence &amp; Artifacts</a:t>
            </a:r>
          </a:p>
          <a:p>
            <a:pPr>
              <a:spcBef>
                <a:spcPts val="0"/>
              </a:spcBef>
            </a:pPr>
            <a:r>
              <a:rPr lang="en-US" sz="3200" dirty="0" smtClean="0"/>
              <a:t>Scoring</a:t>
            </a:r>
          </a:p>
          <a:p>
            <a:pPr>
              <a:spcBef>
                <a:spcPts val="0"/>
              </a:spcBef>
            </a:pPr>
            <a:endParaRPr lang="en-US" sz="3200" dirty="0"/>
          </a:p>
        </p:txBody>
      </p:sp>
    </p:spTree>
    <p:extLst>
      <p:ext uri="{BB962C8B-B14F-4D97-AF65-F5344CB8AC3E}">
        <p14:creationId xmlns:p14="http://schemas.microsoft.com/office/powerpoint/2010/main" val="2368733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dirty="0">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dirty="0">
                  <a:cs typeface="Calibri" charset="0"/>
                </a:rPr>
                <a:t>Classroom Observations and Evidence of Effective Practice</a:t>
              </a:r>
              <a:endParaRPr lang="en-US" sz="1200" b="1" dirty="0">
                <a:cs typeface="Calibri" charset="0"/>
              </a:endParaRPr>
            </a:p>
            <a:p>
              <a:pPr algn="ctr">
                <a:lnSpc>
                  <a:spcPct val="200000"/>
                </a:lnSpc>
                <a:buFont typeface="Arial" charset="0"/>
                <a:buChar char="•"/>
              </a:pPr>
              <a:r>
                <a:rPr lang="en-US" sz="1400" b="1" dirty="0">
                  <a:cs typeface="Calibri" charset="0"/>
                </a:rPr>
                <a:t>Components from Each of the 4 Domains</a:t>
              </a:r>
            </a:p>
            <a:p>
              <a:pPr algn="ctr">
                <a:lnSpc>
                  <a:spcPct val="200000"/>
                </a:lnSpc>
                <a:buFont typeface="Arial" charset="0"/>
                <a:buChar char="•"/>
              </a:pPr>
              <a:r>
                <a:rPr lang="en-US" sz="1400" b="1" dirty="0">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dirty="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304474"/>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2344707"/>
              <a:chOff x="6642100" y="1615480"/>
              <a:chExt cx="1968500" cy="2089885"/>
            </a:xfrm>
          </p:grpSpPr>
          <p:sp>
            <p:nvSpPr>
              <p:cNvPr id="23570" name="TextBox 46"/>
              <p:cNvSpPr txBox="1">
                <a:spLocks noChangeArrowheads="1"/>
              </p:cNvSpPr>
              <p:nvPr/>
            </p:nvSpPr>
            <p:spPr bwMode="auto">
              <a:xfrm>
                <a:off x="6642100" y="1615480"/>
                <a:ext cx="1968500" cy="27138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64126"/>
                <a:ext cx="1968500" cy="1741239"/>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42138103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Standards-based Performance Assessment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School districts chose whether to adopt the South Dakota Framework for Teaching (Danielson Model) or crosswalk to state teaching standards. </a:t>
            </a:r>
          </a:p>
          <a:p>
            <a:pPr marL="514350" indent="-514350">
              <a:buFont typeface="+mj-lt"/>
              <a:buAutoNum type="arabicPeriod"/>
            </a:pPr>
            <a:r>
              <a:rPr lang="en-US" dirty="0" smtClean="0"/>
              <a:t>Minimum: 4 Performance Standards Including 1 from Each Domain</a:t>
            </a:r>
          </a:p>
          <a:p>
            <a:pPr lvl="1"/>
            <a:r>
              <a:rPr lang="en-US" dirty="0" smtClean="0"/>
              <a:t>Local school districts may select components relevant to school or district goals. </a:t>
            </a:r>
          </a:p>
          <a:p>
            <a:pPr marL="514350" indent="-514350">
              <a:buFont typeface="+mj-lt"/>
              <a:buAutoNum type="arabicPeriod"/>
            </a:pPr>
            <a:r>
              <a:rPr lang="en-US" dirty="0" smtClean="0"/>
              <a:t>Assign a Professional Practice Rating</a:t>
            </a:r>
          </a:p>
          <a:p>
            <a:pPr lvl="1"/>
            <a:r>
              <a:rPr lang="en-US" dirty="0" smtClean="0"/>
              <a:t>Defined: The rating assigned to a teacher using at least one component from each domain. </a:t>
            </a:r>
          </a:p>
        </p:txBody>
      </p:sp>
    </p:spTree>
    <p:extLst>
      <p:ext uri="{BB962C8B-B14F-4D97-AF65-F5344CB8AC3E}">
        <p14:creationId xmlns:p14="http://schemas.microsoft.com/office/powerpoint/2010/main" val="240779602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319950"/>
            <a:ext cx="5486400" cy="639762"/>
          </a:xfrm>
        </p:spPr>
        <p:txBody>
          <a:bodyPr>
            <a:noAutofit/>
          </a:bodyPr>
          <a:lstStyle/>
          <a:p>
            <a:r>
              <a:rPr lang="en-US" sz="3600" dirty="0" smtClean="0"/>
              <a:t>The South Dakota Framework for Teaching</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2338215"/>
              </p:ext>
            </p:extLst>
          </p:nvPr>
        </p:nvGraphicFramePr>
        <p:xfrm>
          <a:off x="457200" y="1661985"/>
          <a:ext cx="8229600" cy="4853366"/>
        </p:xfrm>
        <a:graphic>
          <a:graphicData uri="http://schemas.openxmlformats.org/drawingml/2006/table">
            <a:tbl>
              <a:tblPr firstRow="1" bandRow="1">
                <a:tableStyleId>{9DCAF9ED-07DC-4A11-8D7F-57B35C25682E}</a:tableStyleId>
              </a:tblPr>
              <a:tblGrid>
                <a:gridCol w="4114800"/>
                <a:gridCol w="4114800"/>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200" dirty="0" smtClean="0"/>
                        <a:t>1a:</a:t>
                      </a:r>
                      <a:r>
                        <a:rPr lang="en-US" sz="1200" baseline="0" dirty="0" smtClean="0"/>
                        <a:t> Demonstrating Knowledge of Content and Pedagogy</a:t>
                      </a:r>
                    </a:p>
                    <a:p>
                      <a:r>
                        <a:rPr lang="en-US" sz="1200" baseline="0" dirty="0" smtClean="0"/>
                        <a:t>1b: Demonstrating Knowledge of Students</a:t>
                      </a:r>
                    </a:p>
                    <a:p>
                      <a:r>
                        <a:rPr lang="en-US" sz="1200" baseline="0" dirty="0" smtClean="0"/>
                        <a:t>1c: Setting </a:t>
                      </a:r>
                      <a:r>
                        <a:rPr lang="en-US" sz="1200" kern="1200" dirty="0" smtClean="0">
                          <a:solidFill>
                            <a:schemeClr val="dk1"/>
                          </a:solidFill>
                          <a:latin typeface="+mn-lt"/>
                          <a:ea typeface="+mn-ea"/>
                          <a:cs typeface="+mn-cs"/>
                        </a:rPr>
                        <a:t>Instructional</a:t>
                      </a:r>
                      <a:r>
                        <a:rPr lang="en-US" sz="1200" baseline="0" dirty="0" smtClean="0"/>
                        <a:t> Outcomes</a:t>
                      </a:r>
                    </a:p>
                    <a:p>
                      <a:r>
                        <a:rPr lang="en-US" sz="1200" baseline="0" dirty="0" smtClean="0"/>
                        <a:t>1d: Demonstrating Knowledge of Resources</a:t>
                      </a:r>
                    </a:p>
                    <a:p>
                      <a:r>
                        <a:rPr lang="en-US" sz="1200" baseline="0" dirty="0" smtClean="0"/>
                        <a:t>1e: Designing Coherent Instruction</a:t>
                      </a:r>
                    </a:p>
                    <a:p>
                      <a:r>
                        <a:rPr lang="en-US" sz="1200" baseline="0" dirty="0" smtClean="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t>2a:</a:t>
                      </a:r>
                      <a:r>
                        <a:rPr lang="en-US" sz="1200" baseline="0" dirty="0" smtClean="0"/>
                        <a:t> Creating an Environment of Respect and Rapport</a:t>
                      </a:r>
                    </a:p>
                    <a:p>
                      <a:r>
                        <a:rPr lang="en-US" sz="1200" baseline="0" dirty="0" smtClean="0"/>
                        <a:t>2b: Establishing a Culture for Learning</a:t>
                      </a:r>
                    </a:p>
                    <a:p>
                      <a:r>
                        <a:rPr lang="en-US" sz="1200" baseline="0" dirty="0" smtClean="0"/>
                        <a:t>2c: Managing Classroom Procedures</a:t>
                      </a:r>
                    </a:p>
                    <a:p>
                      <a:r>
                        <a:rPr lang="en-US" sz="1200" baseline="0" dirty="0" smtClean="0"/>
                        <a:t>2d: Managing Student Behavior</a:t>
                      </a:r>
                    </a:p>
                    <a:p>
                      <a:r>
                        <a:rPr lang="en-US" sz="1200" baseline="0" dirty="0" smtClean="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200" dirty="0" smtClean="0"/>
                        <a:t>4a: Reflecting</a:t>
                      </a:r>
                      <a:r>
                        <a:rPr lang="en-US" sz="1200" baseline="0" dirty="0" smtClean="0"/>
                        <a:t> on Teaching</a:t>
                      </a:r>
                    </a:p>
                    <a:p>
                      <a:r>
                        <a:rPr lang="en-US" sz="1200" baseline="0" dirty="0" smtClean="0"/>
                        <a:t>4b: Maintaining Accurate Records</a:t>
                      </a:r>
                    </a:p>
                    <a:p>
                      <a:r>
                        <a:rPr lang="en-US" sz="1200" baseline="0" dirty="0" smtClean="0"/>
                        <a:t>4c: Communicating with Families</a:t>
                      </a:r>
                    </a:p>
                    <a:p>
                      <a:r>
                        <a:rPr lang="en-US" sz="1200" baseline="0" dirty="0" smtClean="0"/>
                        <a:t>4d: Participating in a Professional Community</a:t>
                      </a:r>
                    </a:p>
                    <a:p>
                      <a:r>
                        <a:rPr lang="en-US" sz="1200" baseline="0" dirty="0" smtClean="0"/>
                        <a:t>4e: Growing and Developing Professionally</a:t>
                      </a:r>
                    </a:p>
                    <a:p>
                      <a:r>
                        <a:rPr lang="en-US" sz="1200" baseline="0" dirty="0" smtClean="0"/>
                        <a:t>4f: Showing Professionalism</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3a: Communicating with Students</a:t>
                      </a:r>
                    </a:p>
                    <a:p>
                      <a:r>
                        <a:rPr lang="en-US" sz="1200" dirty="0" smtClean="0"/>
                        <a:t>3b: Using Questioning and Discussion Techniques</a:t>
                      </a:r>
                    </a:p>
                    <a:p>
                      <a:r>
                        <a:rPr lang="en-US" sz="1200" dirty="0" smtClean="0"/>
                        <a:t>3c:</a:t>
                      </a:r>
                      <a:r>
                        <a:rPr lang="en-US" sz="1200" baseline="0" dirty="0" smtClean="0"/>
                        <a:t> Engaging Students in Learning</a:t>
                      </a:r>
                    </a:p>
                    <a:p>
                      <a:r>
                        <a:rPr lang="en-US" sz="1200" baseline="0" dirty="0" smtClean="0"/>
                        <a:t>3d: Using Assessment in Instruction</a:t>
                      </a:r>
                    </a:p>
                    <a:p>
                      <a:r>
                        <a:rPr lang="en-US" sz="1200" baseline="0" dirty="0" smtClean="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0" y="959712"/>
            <a:ext cx="9144000" cy="707886"/>
          </a:xfrm>
          <a:prstGeom prst="rect">
            <a:avLst/>
          </a:prstGeom>
          <a:noFill/>
        </p:spPr>
        <p:txBody>
          <a:bodyPr wrap="square" rtlCol="0">
            <a:spAutoFit/>
          </a:bodyPr>
          <a:lstStyle/>
          <a:p>
            <a:pPr algn="ctr"/>
            <a:r>
              <a:rPr lang="en-US" sz="2000" b="1" dirty="0"/>
              <a:t>A proven, comprehensive definition of effective teaching (Danielson Model) </a:t>
            </a:r>
            <a:br>
              <a:rPr lang="en-US" sz="2000" b="1" dirty="0"/>
            </a:br>
            <a:r>
              <a:rPr lang="en-US" sz="2000" b="1" dirty="0"/>
              <a:t>State Model Recommendation: 8 components, including 1 from each domain</a:t>
            </a:r>
          </a:p>
        </p:txBody>
      </p:sp>
    </p:spTree>
    <p:extLst>
      <p:ext uri="{BB962C8B-B14F-4D97-AF65-F5344CB8AC3E}">
        <p14:creationId xmlns:p14="http://schemas.microsoft.com/office/powerpoint/2010/main" val="61377523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South Dakota Framework for </a:t>
            </a:r>
            <a:r>
              <a:rPr lang="en-US" sz="3600" dirty="0" smtClean="0"/>
              <a:t>Teaching</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0658224"/>
              </p:ext>
            </p:extLst>
          </p:nvPr>
        </p:nvGraphicFramePr>
        <p:xfrm>
          <a:off x="457200" y="1551355"/>
          <a:ext cx="8229600" cy="4727262"/>
        </p:xfrm>
        <a:graphic>
          <a:graphicData uri="http://schemas.openxmlformats.org/drawingml/2006/table">
            <a:tbl>
              <a:tblPr firstRow="1" bandRow="1">
                <a:tableStyleId>{9DCAF9ED-07DC-4A11-8D7F-57B35C25682E}</a:tableStyleId>
              </a:tblPr>
              <a:tblGrid>
                <a:gridCol w="4114800"/>
                <a:gridCol w="4114800"/>
              </a:tblGrid>
              <a:tr h="655432">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404495">
                <a:tc>
                  <a:txBody>
                    <a:bodyPr/>
                    <a:lstStyle/>
                    <a:p>
                      <a:r>
                        <a:rPr lang="en-US" sz="1200" dirty="0" smtClean="0"/>
                        <a:t>1a:</a:t>
                      </a:r>
                      <a:r>
                        <a:rPr lang="en-US" sz="1200" baseline="0" dirty="0" smtClean="0"/>
                        <a:t> Demonstrating Knowledge of Content and Pedagogy</a:t>
                      </a:r>
                    </a:p>
                    <a:p>
                      <a:r>
                        <a:rPr lang="en-US" sz="1200" baseline="0" dirty="0" smtClean="0"/>
                        <a:t>1b: Demonstrating Knowledge of Students</a:t>
                      </a:r>
                    </a:p>
                    <a:p>
                      <a:r>
                        <a:rPr lang="en-US" sz="1200" baseline="0" dirty="0" smtClean="0"/>
                        <a:t>1c: Setting </a:t>
                      </a:r>
                      <a:r>
                        <a:rPr lang="en-US" sz="1200" kern="1200" dirty="0" smtClean="0">
                          <a:solidFill>
                            <a:schemeClr val="dk1"/>
                          </a:solidFill>
                          <a:latin typeface="+mn-lt"/>
                          <a:ea typeface="+mn-ea"/>
                          <a:cs typeface="+mn-cs"/>
                        </a:rPr>
                        <a:t>Instructional</a:t>
                      </a:r>
                      <a:r>
                        <a:rPr lang="en-US" sz="1200" baseline="0" dirty="0" smtClean="0"/>
                        <a:t> Outcomes</a:t>
                      </a:r>
                    </a:p>
                    <a:p>
                      <a:r>
                        <a:rPr lang="en-US" sz="1200" baseline="0" dirty="0" smtClean="0"/>
                        <a:t>1d: Demonstrating Knowledge of Resources</a:t>
                      </a:r>
                    </a:p>
                    <a:p>
                      <a:r>
                        <a:rPr lang="en-US" sz="1200" baseline="0" dirty="0" smtClean="0"/>
                        <a:t>1e: Designing Coherent Instruction</a:t>
                      </a:r>
                    </a:p>
                    <a:p>
                      <a:r>
                        <a:rPr lang="en-US" sz="1200" baseline="0" dirty="0" smtClean="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t>2a:</a:t>
                      </a:r>
                      <a:r>
                        <a:rPr lang="en-US" sz="1200" baseline="0" dirty="0" smtClean="0"/>
                        <a:t> Creating an Environment of Respect and Rapport</a:t>
                      </a:r>
                    </a:p>
                    <a:p>
                      <a:r>
                        <a:rPr lang="en-US" sz="1200" baseline="0" dirty="0" smtClean="0"/>
                        <a:t>2b: Establishing a Culture for Learning</a:t>
                      </a:r>
                    </a:p>
                    <a:p>
                      <a:r>
                        <a:rPr lang="en-US" sz="1200" baseline="0" dirty="0" smtClean="0"/>
                        <a:t>2c: Managing Classroom Procedures</a:t>
                      </a:r>
                    </a:p>
                    <a:p>
                      <a:r>
                        <a:rPr lang="en-US" sz="1200" baseline="0" dirty="0" smtClean="0"/>
                        <a:t>2d: Managing Student Behavior</a:t>
                      </a:r>
                    </a:p>
                    <a:p>
                      <a:r>
                        <a:rPr lang="en-US" sz="1200" baseline="0" dirty="0" smtClean="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5432">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310863">
                <a:tc>
                  <a:txBody>
                    <a:bodyPr/>
                    <a:lstStyle/>
                    <a:p>
                      <a:r>
                        <a:rPr lang="en-US" sz="1200" dirty="0" smtClean="0"/>
                        <a:t>4a: Reflecting</a:t>
                      </a:r>
                      <a:r>
                        <a:rPr lang="en-US" sz="1200" baseline="0" dirty="0" smtClean="0"/>
                        <a:t> on Teaching</a:t>
                      </a:r>
                    </a:p>
                    <a:p>
                      <a:r>
                        <a:rPr lang="en-US" sz="1200" baseline="0" dirty="0" smtClean="0"/>
                        <a:t>4b: Maintaining Accurate Records</a:t>
                      </a:r>
                    </a:p>
                    <a:p>
                      <a:r>
                        <a:rPr lang="en-US" sz="1200" baseline="0" dirty="0" smtClean="0"/>
                        <a:t>4c: Communicating with Families</a:t>
                      </a:r>
                    </a:p>
                    <a:p>
                      <a:r>
                        <a:rPr lang="en-US" sz="1200" baseline="0" dirty="0" smtClean="0"/>
                        <a:t>4d: Participating in a Professional Community</a:t>
                      </a:r>
                    </a:p>
                    <a:p>
                      <a:r>
                        <a:rPr lang="en-US" sz="1200" baseline="0" dirty="0" smtClean="0"/>
                        <a:t>4e: Growing and Developing Professionally</a:t>
                      </a:r>
                    </a:p>
                    <a:p>
                      <a:r>
                        <a:rPr lang="en-US" sz="1200" baseline="0" dirty="0" smtClean="0"/>
                        <a:t>4f: Showing Professionalism</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3a: Communicating with Students</a:t>
                      </a:r>
                    </a:p>
                    <a:p>
                      <a:r>
                        <a:rPr lang="en-US" sz="1200" dirty="0" smtClean="0"/>
                        <a:t>3b: Using Questioning and Discussion Techniques</a:t>
                      </a:r>
                    </a:p>
                    <a:p>
                      <a:r>
                        <a:rPr lang="en-US" sz="1200" dirty="0" smtClean="0"/>
                        <a:t>3c:</a:t>
                      </a:r>
                      <a:r>
                        <a:rPr lang="en-US" sz="1200" baseline="0" dirty="0" smtClean="0"/>
                        <a:t> Engaging Students in Learning</a:t>
                      </a:r>
                    </a:p>
                    <a:p>
                      <a:r>
                        <a:rPr lang="en-US" sz="1200" baseline="0" dirty="0" smtClean="0"/>
                        <a:t>3d: Using Assessment in Instruction</a:t>
                      </a:r>
                    </a:p>
                    <a:p>
                      <a:r>
                        <a:rPr lang="en-US" sz="1200" baseline="0" dirty="0" smtClean="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75900">
                <a:tc>
                  <a:txBody>
                    <a:bodyPr/>
                    <a:lstStyle/>
                    <a:p>
                      <a:pPr algn="ctr"/>
                      <a:r>
                        <a:rPr lang="en-US" sz="4000" b="1" dirty="0" smtClean="0">
                          <a:solidFill>
                            <a:schemeClr val="tx1"/>
                          </a:solidFill>
                        </a:rPr>
                        <a:t>NOT</a:t>
                      </a:r>
                      <a:r>
                        <a:rPr lang="en-US" sz="4000" b="1" baseline="0" dirty="0" smtClean="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smtClean="0">
                          <a:solidFill>
                            <a:schemeClr val="tx1"/>
                          </a:solidFill>
                        </a:rPr>
                        <a:t>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150121672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Evidence Sources: Artifacts &amp; </a:t>
            </a:r>
            <a:r>
              <a:rPr lang="en-US" sz="3600" dirty="0" smtClean="0"/>
              <a:t>Observations</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7738729"/>
              </p:ext>
            </p:extLst>
          </p:nvPr>
        </p:nvGraphicFramePr>
        <p:xfrm>
          <a:off x="457200" y="2008562"/>
          <a:ext cx="8229600" cy="4362964"/>
        </p:xfrm>
        <a:graphic>
          <a:graphicData uri="http://schemas.openxmlformats.org/drawingml/2006/table">
            <a:tbl>
              <a:tblPr firstRow="1" bandRow="1">
                <a:tableStyleId>{9DCAF9ED-07DC-4A11-8D7F-57B35C25682E}</a:tableStyleId>
              </a:tblPr>
              <a:tblGrid>
                <a:gridCol w="4114800"/>
                <a:gridCol w="4114800"/>
              </a:tblGrid>
              <a:tr h="1600450">
                <a:tc>
                  <a:txBody>
                    <a:bodyPr/>
                    <a:lstStyle/>
                    <a:p>
                      <a:pPr algn="ctr"/>
                      <a:r>
                        <a:rPr lang="en-US" sz="2000" dirty="0" smtClean="0">
                          <a:solidFill>
                            <a:schemeClr val="tx1"/>
                          </a:solidFill>
                        </a:rPr>
                        <a:t>Domain 1</a:t>
                      </a:r>
                    </a:p>
                    <a:p>
                      <a:pPr algn="ctr"/>
                      <a:r>
                        <a:rPr lang="en-US" sz="2000" dirty="0" smtClean="0">
                          <a:solidFill>
                            <a:schemeClr val="tx1"/>
                          </a:solidFill>
                        </a:rPr>
                        <a:t>PLANNING</a:t>
                      </a:r>
                      <a:r>
                        <a:rPr lang="en-US" sz="2000" baseline="0" dirty="0" smtClean="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solidFill>
                            <a:schemeClr val="tx1"/>
                          </a:solidFill>
                        </a:rPr>
                        <a:t>Domain</a:t>
                      </a:r>
                      <a:r>
                        <a:rPr lang="en-US" sz="2000" baseline="0" dirty="0" smtClean="0">
                          <a:solidFill>
                            <a:schemeClr val="tx1"/>
                          </a:solidFill>
                        </a:rPr>
                        <a:t> 2</a:t>
                      </a:r>
                    </a:p>
                    <a:p>
                      <a:pPr algn="ctr"/>
                      <a:r>
                        <a:rPr lang="en-US" sz="2000" baseline="0" dirty="0" smtClean="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600450">
                <a:tc>
                  <a:txBody>
                    <a:bodyPr/>
                    <a:lstStyle/>
                    <a:p>
                      <a:pPr algn="ctr"/>
                      <a:r>
                        <a:rPr lang="en-US" sz="2000" b="1" dirty="0" smtClean="0">
                          <a:solidFill>
                            <a:schemeClr val="tx1"/>
                          </a:solidFill>
                        </a:rPr>
                        <a:t>Domain 4</a:t>
                      </a:r>
                    </a:p>
                    <a:p>
                      <a:pPr algn="ctr"/>
                      <a:r>
                        <a:rPr lang="en-US" sz="2000" b="1" dirty="0" smtClean="0">
                          <a:solidFill>
                            <a:schemeClr val="tx1"/>
                          </a:solidFill>
                        </a:rPr>
                        <a:t>PROFESSIONAL</a:t>
                      </a:r>
                      <a:r>
                        <a:rPr lang="en-US" sz="2000" b="1" baseline="0" dirty="0" smtClean="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smtClean="0">
                          <a:solidFill>
                            <a:schemeClr val="tx1"/>
                          </a:solidFill>
                        </a:rPr>
                        <a:t>Domain</a:t>
                      </a:r>
                      <a:r>
                        <a:rPr lang="en-US" sz="2000" b="1" baseline="0" dirty="0" smtClean="0">
                          <a:solidFill>
                            <a:schemeClr val="tx1"/>
                          </a:solidFill>
                        </a:rPr>
                        <a:t> 3</a:t>
                      </a:r>
                    </a:p>
                    <a:p>
                      <a:pPr algn="ctr"/>
                      <a:r>
                        <a:rPr lang="en-US" sz="2000" b="1" baseline="0" dirty="0" smtClean="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162064">
                <a:tc>
                  <a:txBody>
                    <a:bodyPr/>
                    <a:lstStyle/>
                    <a:p>
                      <a:pPr algn="ctr"/>
                      <a:r>
                        <a:rPr lang="en-US" sz="4400" b="1" dirty="0" smtClean="0">
                          <a:solidFill>
                            <a:schemeClr val="tx1"/>
                          </a:solidFill>
                        </a:rPr>
                        <a:t>ARTIFACTS</a:t>
                      </a:r>
                      <a:endParaRPr lang="en-US" sz="4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400" b="1" dirty="0" smtClean="0">
                          <a:solidFill>
                            <a:schemeClr val="tx1"/>
                          </a:solidFill>
                        </a:rPr>
                        <a:t>OBSERVATIONS</a:t>
                      </a:r>
                      <a:endParaRPr lang="en-US" sz="4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
        <p:nvSpPr>
          <p:cNvPr id="3" name="Rectangle 2"/>
          <p:cNvSpPr/>
          <p:nvPr/>
        </p:nvSpPr>
        <p:spPr>
          <a:xfrm>
            <a:off x="457200" y="905022"/>
            <a:ext cx="8229600" cy="1077218"/>
          </a:xfrm>
          <a:prstGeom prst="rect">
            <a:avLst/>
          </a:prstGeom>
        </p:spPr>
        <p:txBody>
          <a:bodyPr wrap="square">
            <a:spAutoFit/>
          </a:bodyPr>
          <a:lstStyle/>
          <a:p>
            <a:pPr algn="ctr"/>
            <a:r>
              <a:rPr lang="en-US" sz="3200" dirty="0"/>
              <a:t>Evidence gathered through classroom observation and by the collection of artifacts</a:t>
            </a:r>
          </a:p>
        </p:txBody>
      </p:sp>
    </p:spTree>
    <p:extLst>
      <p:ext uri="{BB962C8B-B14F-4D97-AF65-F5344CB8AC3E}">
        <p14:creationId xmlns:p14="http://schemas.microsoft.com/office/powerpoint/2010/main" val="144003844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Evidence Sources: Artifacts &amp; Observations </a:t>
            </a:r>
            <a:endParaRPr lang="en-US" sz="36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Evidence gathered through classroom observation and by the </a:t>
            </a:r>
            <a:r>
              <a:rPr lang="en-US" dirty="0" smtClean="0"/>
              <a:t>collection of artifacts</a:t>
            </a:r>
          </a:p>
          <a:p>
            <a:r>
              <a:rPr lang="en-US" dirty="0" smtClean="0"/>
              <a:t>Formal Observation</a:t>
            </a:r>
          </a:p>
          <a:p>
            <a:pPr lvl="1"/>
            <a:r>
              <a:rPr lang="en-US" dirty="0" smtClean="0"/>
              <a:t>Is announced</a:t>
            </a:r>
          </a:p>
          <a:p>
            <a:pPr lvl="1"/>
            <a:r>
              <a:rPr lang="en-US" dirty="0" smtClean="0"/>
              <a:t>Lasts at least 15 minutes</a:t>
            </a:r>
          </a:p>
          <a:p>
            <a:pPr lvl="1"/>
            <a:r>
              <a:rPr lang="en-US" dirty="0" smtClean="0"/>
              <a:t>Includes conversations before and after the observation (pre- and post-observation conferences</a:t>
            </a:r>
          </a:p>
          <a:p>
            <a:r>
              <a:rPr lang="en-US" dirty="0" smtClean="0"/>
              <a:t>Informal Observation</a:t>
            </a:r>
          </a:p>
          <a:p>
            <a:pPr lvl="1"/>
            <a:r>
              <a:rPr lang="en-US" dirty="0" smtClean="0"/>
              <a:t>May or may not be announced</a:t>
            </a:r>
          </a:p>
          <a:p>
            <a:pPr lvl="1"/>
            <a:r>
              <a:rPr lang="en-US" dirty="0" smtClean="0"/>
              <a:t>Lasts at least 5 minutes</a:t>
            </a:r>
          </a:p>
          <a:p>
            <a:pPr lvl="1"/>
            <a:r>
              <a:rPr lang="en-US" dirty="0" smtClean="0"/>
              <a:t>Results in some form of feedback to the teacher</a:t>
            </a:r>
          </a:p>
          <a:p>
            <a:r>
              <a:rPr lang="en-US" dirty="0" smtClean="0"/>
              <a:t>Artifacts</a:t>
            </a:r>
          </a:p>
          <a:p>
            <a:pPr lvl="1"/>
            <a:r>
              <a:rPr lang="en-US" dirty="0" smtClean="0"/>
              <a:t>Documents and other information that stem from the daily work of teaching that demonstrates performance relative to non-observable standards </a:t>
            </a:r>
            <a:endParaRPr lang="en-US" dirty="0"/>
          </a:p>
        </p:txBody>
      </p:sp>
    </p:spTree>
    <p:extLst>
      <p:ext uri="{BB962C8B-B14F-4D97-AF65-F5344CB8AC3E}">
        <p14:creationId xmlns:p14="http://schemas.microsoft.com/office/powerpoint/2010/main" val="400728765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Rubric-based Evaluation</a:t>
            </a:r>
            <a:br>
              <a:rPr lang="en-US" sz="3600" dirty="0" smtClean="0"/>
            </a:br>
            <a:r>
              <a:rPr lang="en-US" sz="1800" dirty="0" smtClean="0"/>
              <a:t>All supporting evidence is evaluated against clear, common rubrics. </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555415"/>
              </p:ext>
            </p:extLst>
          </p:nvPr>
        </p:nvGraphicFramePr>
        <p:xfrm>
          <a:off x="457200" y="1704716"/>
          <a:ext cx="8229600" cy="4447864"/>
        </p:xfrm>
        <a:graphic>
          <a:graphicData uri="http://schemas.openxmlformats.org/drawingml/2006/table">
            <a:tbl>
              <a:tblPr firstRow="1" bandRow="1">
                <a:tableStyleId>{9DCAF9ED-07DC-4A11-8D7F-57B35C25682E}</a:tableStyleId>
              </a:tblPr>
              <a:tblGrid>
                <a:gridCol w="2057400"/>
                <a:gridCol w="2057400"/>
                <a:gridCol w="2057400"/>
                <a:gridCol w="2057400"/>
              </a:tblGrid>
              <a:tr h="1201261">
                <a:tc gridSpan="2">
                  <a:txBody>
                    <a:bodyPr/>
                    <a:lstStyle/>
                    <a:p>
                      <a:pPr algn="ctr"/>
                      <a:r>
                        <a:rPr lang="en-US" sz="2000" dirty="0" smtClean="0">
                          <a:solidFill>
                            <a:schemeClr val="tx1"/>
                          </a:solidFill>
                        </a:rPr>
                        <a:t>Domain 1</a:t>
                      </a:r>
                    </a:p>
                    <a:p>
                      <a:pPr algn="ctr"/>
                      <a:r>
                        <a:rPr lang="en-US" sz="2000" dirty="0" smtClean="0">
                          <a:solidFill>
                            <a:schemeClr val="tx1"/>
                          </a:solidFill>
                        </a:rPr>
                        <a:t>PLANNING</a:t>
                      </a:r>
                      <a:r>
                        <a:rPr lang="en-US" sz="2000" baseline="0" dirty="0" smtClean="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dirty="0" smtClean="0">
                          <a:solidFill>
                            <a:schemeClr val="tx1"/>
                          </a:solidFill>
                        </a:rPr>
                        <a:t>Domain</a:t>
                      </a:r>
                      <a:r>
                        <a:rPr lang="en-US" sz="2000" baseline="0" dirty="0" smtClean="0">
                          <a:solidFill>
                            <a:schemeClr val="tx1"/>
                          </a:solidFill>
                        </a:rPr>
                        <a:t> 2</a:t>
                      </a:r>
                    </a:p>
                    <a:p>
                      <a:pPr algn="ctr"/>
                      <a:r>
                        <a:rPr lang="en-US" sz="2000" baseline="0" dirty="0" smtClean="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201261">
                <a:tc gridSpan="2">
                  <a:txBody>
                    <a:bodyPr/>
                    <a:lstStyle/>
                    <a:p>
                      <a:pPr algn="ctr"/>
                      <a:r>
                        <a:rPr lang="en-US" sz="2000" b="1" dirty="0" smtClean="0">
                          <a:solidFill>
                            <a:schemeClr val="tx1"/>
                          </a:solidFill>
                        </a:rPr>
                        <a:t>Domain 4</a:t>
                      </a:r>
                    </a:p>
                    <a:p>
                      <a:pPr algn="ctr"/>
                      <a:r>
                        <a:rPr lang="en-US" sz="2000" b="1" dirty="0" smtClean="0">
                          <a:solidFill>
                            <a:schemeClr val="tx1"/>
                          </a:solidFill>
                        </a:rPr>
                        <a:t>PROFESSIONAL</a:t>
                      </a:r>
                      <a:r>
                        <a:rPr lang="en-US" sz="2000" b="1" baseline="0" dirty="0" smtClean="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b="1" dirty="0" smtClean="0">
                          <a:solidFill>
                            <a:schemeClr val="tx1"/>
                          </a:solidFill>
                        </a:rPr>
                        <a:t>Domain</a:t>
                      </a:r>
                      <a:r>
                        <a:rPr lang="en-US" sz="2000" b="1" baseline="0" dirty="0" smtClean="0">
                          <a:solidFill>
                            <a:schemeClr val="tx1"/>
                          </a:solidFill>
                        </a:rPr>
                        <a:t> 3</a:t>
                      </a:r>
                    </a:p>
                    <a:p>
                      <a:pPr algn="ctr"/>
                      <a:r>
                        <a:rPr lang="en-US" sz="2000" b="1" baseline="0" dirty="0" smtClean="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173124">
                <a:tc gridSpan="4">
                  <a:txBody>
                    <a:bodyPr/>
                    <a:lstStyle/>
                    <a:p>
                      <a:pPr algn="ctr"/>
                      <a:r>
                        <a:rPr lang="en-US" sz="3600" b="1" dirty="0" smtClean="0">
                          <a:solidFill>
                            <a:schemeClr val="tx1"/>
                          </a:solidFill>
                        </a:rPr>
                        <a:t>PERFORMANCE</a:t>
                      </a:r>
                      <a:r>
                        <a:rPr lang="en-US" sz="3600" b="1" baseline="0" dirty="0" smtClean="0">
                          <a:solidFill>
                            <a:schemeClr val="tx1"/>
                          </a:solidFill>
                        </a:rPr>
                        <a:t> RUBRICS</a:t>
                      </a:r>
                    </a:p>
                    <a:p>
                      <a:pPr algn="ctr"/>
                      <a:r>
                        <a:rPr lang="en-US" b="1" baseline="0" dirty="0" smtClean="0">
                          <a:solidFill>
                            <a:schemeClr val="tx1"/>
                          </a:solidFill>
                        </a:rPr>
                        <a:t>Describes performance on each component along a continuum of performance</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algn="ct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r>
              <a:tr h="872218">
                <a:tc>
                  <a:txBody>
                    <a:bodyPr/>
                    <a:lstStyle/>
                    <a:p>
                      <a:pPr algn="ctr"/>
                      <a:r>
                        <a:rPr lang="en-US" b="1" dirty="0" smtClean="0">
                          <a:solidFill>
                            <a:schemeClr val="tx1"/>
                          </a:solidFill>
                        </a:rPr>
                        <a:t>UNSATISFACTORY</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BASIC</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PROFICIENT</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DISTINGUISHED</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9365594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Professional Practice Rating </a:t>
            </a:r>
            <a:endParaRPr lang="en-US" dirty="0"/>
          </a:p>
        </p:txBody>
      </p:sp>
      <p:sp>
        <p:nvSpPr>
          <p:cNvPr id="3" name="Content Placeholder 2"/>
          <p:cNvSpPr>
            <a:spLocks noGrp="1"/>
          </p:cNvSpPr>
          <p:nvPr>
            <p:ph idx="1"/>
          </p:nvPr>
        </p:nvSpPr>
        <p:spPr>
          <a:xfrm>
            <a:off x="457200" y="1600199"/>
            <a:ext cx="8229600" cy="5139769"/>
          </a:xfrm>
        </p:spPr>
        <p:txBody>
          <a:bodyPr>
            <a:normAutofit fontScale="62500" lnSpcReduction="20000"/>
          </a:bodyPr>
          <a:lstStyle/>
          <a:p>
            <a:pPr marL="0" indent="0">
              <a:buNone/>
            </a:pPr>
            <a:r>
              <a:rPr lang="en-US" dirty="0" smtClean="0"/>
              <a:t>Determined by calculating average component-level performance</a:t>
            </a:r>
          </a:p>
          <a:p>
            <a:pPr marL="514350" indent="-514350">
              <a:buFont typeface="+mj-lt"/>
              <a:buAutoNum type="arabicPeriod"/>
            </a:pPr>
            <a:r>
              <a:rPr lang="en-US" dirty="0" smtClean="0"/>
              <a:t>Assign point values to component-level performance</a:t>
            </a:r>
          </a:p>
          <a:p>
            <a:pPr marL="857250" lvl="1" indent="-457200"/>
            <a:r>
              <a:rPr lang="en-US" dirty="0" smtClean="0"/>
              <a:t>Distinguished = 4; Proficient = 3; Basic = 2; Unsatisfactory = 1</a:t>
            </a:r>
          </a:p>
          <a:p>
            <a:pPr marL="514350" indent="-514350">
              <a:buFont typeface="+mj-lt"/>
              <a:buAutoNum type="arabicPeriod"/>
            </a:pPr>
            <a:r>
              <a:rPr lang="en-US" dirty="0" smtClean="0"/>
              <a:t>Calculate an average score for all components evaluated</a:t>
            </a:r>
          </a:p>
          <a:p>
            <a:pPr marL="857250" lvl="1" indent="-457200"/>
            <a:r>
              <a:rPr lang="en-US" dirty="0" smtClean="0"/>
              <a:t>Total points divided by number of components evaluated; all components equally weighted</a:t>
            </a:r>
          </a:p>
          <a:p>
            <a:pPr marL="514350" indent="-514350">
              <a:buFont typeface="+mj-lt"/>
              <a:buAutoNum type="arabicPeriod"/>
            </a:pPr>
            <a:r>
              <a:rPr lang="en-US" dirty="0" smtClean="0"/>
              <a:t>Assign the overall professional practice rating</a:t>
            </a:r>
          </a:p>
          <a:p>
            <a:pPr lvl="1"/>
            <a:r>
              <a:rPr lang="en-US" dirty="0" smtClean="0"/>
              <a:t>The average component-level score translates into one of four professional practice ratings: </a:t>
            </a:r>
          </a:p>
          <a:p>
            <a:pPr lvl="2"/>
            <a:r>
              <a:rPr lang="en-US" dirty="0" smtClean="0"/>
              <a:t>1.00to 1.49 = Unsatisfactory</a:t>
            </a:r>
          </a:p>
          <a:p>
            <a:pPr lvl="2"/>
            <a:r>
              <a:rPr lang="en-US" dirty="0" smtClean="0"/>
              <a:t>1.50 to 2.49 = Basic</a:t>
            </a:r>
          </a:p>
          <a:p>
            <a:pPr lvl="2"/>
            <a:r>
              <a:rPr lang="en-US" dirty="0" smtClean="0"/>
              <a:t>2.50 – 3.49 = Proficient</a:t>
            </a:r>
          </a:p>
          <a:p>
            <a:pPr lvl="2"/>
            <a:r>
              <a:rPr lang="en-US" dirty="0" smtClean="0"/>
              <a:t>3.50-4.00 = Distinguished </a:t>
            </a:r>
            <a:endParaRPr lang="en-US" dirty="0"/>
          </a:p>
        </p:txBody>
      </p:sp>
    </p:spTree>
    <p:extLst>
      <p:ext uri="{BB962C8B-B14F-4D97-AF65-F5344CB8AC3E}">
        <p14:creationId xmlns:p14="http://schemas.microsoft.com/office/powerpoint/2010/main" val="21725283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pPr>
            <a:r>
              <a:rPr lang="en-US" sz="4400" dirty="0">
                <a:solidFill>
                  <a:schemeClr val="tx1"/>
                </a:solidFill>
              </a:rPr>
              <a:t>Module 1:</a:t>
            </a:r>
            <a:br>
              <a:rPr lang="en-US" sz="4400" dirty="0">
                <a:solidFill>
                  <a:schemeClr val="tx1"/>
                </a:solidFill>
              </a:rPr>
            </a:br>
            <a:r>
              <a:rPr lang="en-US" sz="4400" dirty="0">
                <a:solidFill>
                  <a:schemeClr val="tx1"/>
                </a:solidFill>
              </a:rPr>
              <a:t>Teacher Effectiveness System Overview</a:t>
            </a:r>
            <a:endParaRPr lang="en-US" sz="4400" dirty="0">
              <a:solidFill>
                <a:schemeClr val="tx1"/>
              </a:solidFill>
            </a:endParaRPr>
          </a:p>
        </p:txBody>
      </p:sp>
      <p:sp>
        <p:nvSpPr>
          <p:cNvPr id="3" name="Subtitle 2"/>
          <p:cNvSpPr>
            <a:spLocks noGrp="1"/>
          </p:cNvSpPr>
          <p:nvPr>
            <p:ph type="subTitle" idx="1"/>
          </p:nvPr>
        </p:nvSpPr>
        <p:spPr>
          <a:xfrm>
            <a:off x="1371600" y="4232189"/>
            <a:ext cx="6400800"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sz="3200" dirty="0"/>
              <a:t>History</a:t>
            </a:r>
          </a:p>
          <a:p>
            <a:pPr>
              <a:spcBef>
                <a:spcPts val="0"/>
              </a:spcBef>
            </a:pPr>
            <a:r>
              <a:rPr lang="en-US" sz="3200" dirty="0"/>
              <a:t>Minimum Requirements</a:t>
            </a:r>
          </a:p>
          <a:p>
            <a:pPr>
              <a:spcBef>
                <a:spcPts val="0"/>
              </a:spcBef>
            </a:pPr>
            <a:r>
              <a:rPr lang="en-US" sz="3200" dirty="0"/>
              <a:t>Timeline </a:t>
            </a:r>
          </a:p>
          <a:p>
            <a:pPr>
              <a:spcBef>
                <a:spcPts val="0"/>
              </a:spcBef>
            </a:pPr>
            <a:endParaRPr lang="en-US" sz="3200" dirty="0"/>
          </a:p>
        </p:txBody>
      </p:sp>
    </p:spTree>
    <p:extLst>
      <p:ext uri="{BB962C8B-B14F-4D97-AF65-F5344CB8AC3E}">
        <p14:creationId xmlns:p14="http://schemas.microsoft.com/office/powerpoint/2010/main" val="3555816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dirty="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304474"/>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2344707"/>
              <a:chOff x="6642100" y="1615480"/>
              <a:chExt cx="1968500" cy="2089885"/>
            </a:xfrm>
          </p:grpSpPr>
          <p:sp>
            <p:nvSpPr>
              <p:cNvPr id="23570" name="TextBox 46"/>
              <p:cNvSpPr txBox="1">
                <a:spLocks noChangeArrowheads="1"/>
              </p:cNvSpPr>
              <p:nvPr/>
            </p:nvSpPr>
            <p:spPr bwMode="auto">
              <a:xfrm>
                <a:off x="6642100" y="1615480"/>
                <a:ext cx="1968500" cy="27138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64126"/>
                <a:ext cx="1968500" cy="1741239"/>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733417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388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pPr>
            <a:r>
              <a:rPr lang="en-US" sz="4400" dirty="0">
                <a:solidFill>
                  <a:schemeClr val="tx1"/>
                </a:solidFill>
              </a:rPr>
              <a:t>Module 3 :</a:t>
            </a:r>
            <a:br>
              <a:rPr lang="en-US" sz="4400" dirty="0">
                <a:solidFill>
                  <a:schemeClr val="tx1"/>
                </a:solidFill>
              </a:rPr>
            </a:br>
            <a:r>
              <a:rPr lang="en-US" sz="4400" dirty="0">
                <a:solidFill>
                  <a:schemeClr val="tx1"/>
                </a:solidFill>
              </a:rPr>
              <a:t>Teacher Effectiveness System </a:t>
            </a:r>
            <a:r>
              <a:rPr lang="en-US" sz="4400" dirty="0">
                <a:solidFill>
                  <a:schemeClr val="tx1"/>
                </a:solidFill>
              </a:rPr>
              <a:t/>
            </a:r>
            <a:br>
              <a:rPr lang="en-US" sz="4400" dirty="0">
                <a:solidFill>
                  <a:schemeClr val="tx1"/>
                </a:solidFill>
              </a:rPr>
            </a:br>
            <a:r>
              <a:rPr lang="en-US" sz="4400" dirty="0">
                <a:solidFill>
                  <a:schemeClr val="tx1"/>
                </a:solidFill>
              </a:rPr>
              <a:t>Component &amp; Artifact</a:t>
            </a:r>
            <a:br>
              <a:rPr lang="en-US" sz="4400" dirty="0">
                <a:solidFill>
                  <a:schemeClr val="tx1"/>
                </a:solidFill>
              </a:rPr>
            </a:br>
            <a:r>
              <a:rPr lang="en-US" sz="4400" dirty="0">
                <a:solidFill>
                  <a:schemeClr val="tx1"/>
                </a:solidFill>
              </a:rPr>
              <a:t>Selection Guidance</a:t>
            </a:r>
            <a:endParaRPr lang="en-US" sz="4400" dirty="0">
              <a:solidFill>
                <a:schemeClr val="tx1"/>
              </a:solidFill>
            </a:endParaRPr>
          </a:p>
        </p:txBody>
      </p:sp>
    </p:spTree>
    <p:extLst>
      <p:ext uri="{BB962C8B-B14F-4D97-AF65-F5344CB8AC3E}">
        <p14:creationId xmlns:p14="http://schemas.microsoft.com/office/powerpoint/2010/main" val="21132410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Component Selection Guidance (CTL)</a:t>
            </a:r>
            <a:r>
              <a:rPr lang="en-US" sz="2800" dirty="0" smtClean="0"/>
              <a:t/>
            </a:r>
            <a:br>
              <a:rPr lang="en-US" sz="2800" dirty="0" smtClean="0"/>
            </a:br>
            <a:r>
              <a:rPr lang="en-US" sz="2000" dirty="0" smtClean="0"/>
              <a:t>Schools seeking guidance can consider a collection of 8 components that are equally distributed across all four domains.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9280291"/>
              </p:ext>
            </p:extLst>
          </p:nvPr>
        </p:nvGraphicFramePr>
        <p:xfrm>
          <a:off x="156568" y="1600198"/>
          <a:ext cx="8802596" cy="4853366"/>
        </p:xfrm>
        <a:graphic>
          <a:graphicData uri="http://schemas.openxmlformats.org/drawingml/2006/table">
            <a:tbl>
              <a:tblPr firstRow="1" bandRow="1">
                <a:tableStyleId>{9DCAF9ED-07DC-4A11-8D7F-57B35C25682E}</a:tableStyleId>
              </a:tblPr>
              <a:tblGrid>
                <a:gridCol w="4401298"/>
                <a:gridCol w="4401298"/>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200" dirty="0" smtClean="0"/>
                        <a:t>1a:</a:t>
                      </a:r>
                      <a:r>
                        <a:rPr lang="en-US" sz="1200" baseline="0" dirty="0" smtClean="0"/>
                        <a:t> Demonstrating Knowledge of Content and Pedagogy</a:t>
                      </a:r>
                    </a:p>
                    <a:p>
                      <a:r>
                        <a:rPr lang="en-US" sz="1200" baseline="0" dirty="0" smtClean="0"/>
                        <a:t>1b: Demonstrating Knowledge of Students</a:t>
                      </a:r>
                    </a:p>
                    <a:p>
                      <a:r>
                        <a:rPr lang="en-US" sz="1600" b="1" baseline="0" dirty="0" smtClean="0">
                          <a:solidFill>
                            <a:srgbClr val="000000"/>
                          </a:solidFill>
                        </a:rPr>
                        <a:t>1c: Setting </a:t>
                      </a:r>
                      <a:r>
                        <a:rPr lang="en-US" sz="1600" b="1" kern="1200" dirty="0" smtClean="0">
                          <a:solidFill>
                            <a:srgbClr val="000000"/>
                          </a:solidFill>
                          <a:latin typeface="+mn-lt"/>
                          <a:ea typeface="+mn-ea"/>
                          <a:cs typeface="+mn-cs"/>
                        </a:rPr>
                        <a:t>Instructional</a:t>
                      </a:r>
                      <a:r>
                        <a:rPr lang="en-US" sz="1600" b="1" baseline="0" dirty="0" smtClean="0">
                          <a:solidFill>
                            <a:srgbClr val="000000"/>
                          </a:solidFill>
                        </a:rPr>
                        <a:t> Outcomes</a:t>
                      </a:r>
                    </a:p>
                    <a:p>
                      <a:r>
                        <a:rPr lang="en-US" sz="1200" baseline="0" dirty="0" smtClean="0"/>
                        <a:t>1d: Demonstrating Knowledge of Resources</a:t>
                      </a:r>
                    </a:p>
                    <a:p>
                      <a:r>
                        <a:rPr lang="en-US" sz="1600" b="1" baseline="0" dirty="0" smtClean="0"/>
                        <a:t>1e: Designing Coherent Instruction</a:t>
                      </a:r>
                    </a:p>
                    <a:p>
                      <a:r>
                        <a:rPr lang="en-US" sz="1200" baseline="0" dirty="0" smtClean="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t>2a:</a:t>
                      </a:r>
                      <a:r>
                        <a:rPr lang="en-US" sz="1200" baseline="0" dirty="0" smtClean="0"/>
                        <a:t> Creating an Environment of Respect and Rapport</a:t>
                      </a:r>
                    </a:p>
                    <a:p>
                      <a:r>
                        <a:rPr lang="en-US" sz="1600" b="1" baseline="0" dirty="0" smtClean="0"/>
                        <a:t>2b: Establishing a Culture for Learning</a:t>
                      </a:r>
                    </a:p>
                    <a:p>
                      <a:r>
                        <a:rPr lang="en-US" sz="1200" baseline="0" dirty="0" smtClean="0"/>
                        <a:t>2c: Managing Classroom Procedures</a:t>
                      </a:r>
                    </a:p>
                    <a:p>
                      <a:r>
                        <a:rPr lang="en-US" sz="1600" b="1" baseline="0" dirty="0" smtClean="0"/>
                        <a:t>2d: Managing Student Behavior</a:t>
                      </a:r>
                    </a:p>
                    <a:p>
                      <a:r>
                        <a:rPr lang="en-US" sz="1200" baseline="0" dirty="0" smtClean="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600" b="1" dirty="0" smtClean="0"/>
                        <a:t>4a: Reflecting</a:t>
                      </a:r>
                      <a:r>
                        <a:rPr lang="en-US" sz="1600" b="1" baseline="0" dirty="0" smtClean="0"/>
                        <a:t> on Teaching</a:t>
                      </a:r>
                    </a:p>
                    <a:p>
                      <a:r>
                        <a:rPr lang="en-US" sz="1200" baseline="0" dirty="0" smtClean="0"/>
                        <a:t>4b: Maintaining Accurate Records</a:t>
                      </a:r>
                    </a:p>
                    <a:p>
                      <a:r>
                        <a:rPr lang="en-US" sz="1600" b="1" baseline="0" dirty="0" smtClean="0"/>
                        <a:t>4c: Communicating with Families</a:t>
                      </a:r>
                    </a:p>
                    <a:p>
                      <a:r>
                        <a:rPr lang="en-US" sz="1200" baseline="0" dirty="0" smtClean="0"/>
                        <a:t>4d: Participating in a Professional Community</a:t>
                      </a:r>
                    </a:p>
                    <a:p>
                      <a:r>
                        <a:rPr lang="en-US" sz="1200" baseline="0" dirty="0" smtClean="0"/>
                        <a:t>4e: Growing and Developing Professionally</a:t>
                      </a:r>
                    </a:p>
                    <a:p>
                      <a:r>
                        <a:rPr lang="en-US" sz="1200" baseline="0" dirty="0" smtClean="0"/>
                        <a:t>4f: Showing Professionalism</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3a: Communicating with Students</a:t>
                      </a:r>
                    </a:p>
                    <a:p>
                      <a:r>
                        <a:rPr lang="en-US" sz="1600" b="1" dirty="0" smtClean="0"/>
                        <a:t>3b: Using Questioning and Discussion Techniques</a:t>
                      </a:r>
                    </a:p>
                    <a:p>
                      <a:r>
                        <a:rPr lang="en-US" sz="1600" b="1" dirty="0" smtClean="0"/>
                        <a:t>3c:</a:t>
                      </a:r>
                      <a:r>
                        <a:rPr lang="en-US" sz="1600" b="1" baseline="0" dirty="0" smtClean="0"/>
                        <a:t> Engaging Students in Learning</a:t>
                      </a:r>
                    </a:p>
                    <a:p>
                      <a:r>
                        <a:rPr lang="en-US" sz="1200" b="0" baseline="0" dirty="0" smtClean="0"/>
                        <a:t>3d: Using Assessment in Instruction</a:t>
                      </a:r>
                    </a:p>
                    <a:p>
                      <a:r>
                        <a:rPr lang="en-US" sz="1200" baseline="0" dirty="0" smtClean="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10148335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Integrating </a:t>
            </a:r>
            <a:r>
              <a:rPr lang="en-US" sz="3600" dirty="0" smtClean="0"/>
              <a:t>ELA and Math State Standards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9769617"/>
              </p:ext>
            </p:extLst>
          </p:nvPr>
        </p:nvGraphicFramePr>
        <p:xfrm>
          <a:off x="156568" y="1711411"/>
          <a:ext cx="8837388" cy="4853366"/>
        </p:xfrm>
        <a:graphic>
          <a:graphicData uri="http://schemas.openxmlformats.org/drawingml/2006/table">
            <a:tbl>
              <a:tblPr firstRow="1" bandRow="1">
                <a:tableStyleId>{9DCAF9ED-07DC-4A11-8D7F-57B35C25682E}</a:tableStyleId>
              </a:tblPr>
              <a:tblGrid>
                <a:gridCol w="4418694"/>
                <a:gridCol w="4418694"/>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200" dirty="0" smtClean="0"/>
                        <a:t>1a:</a:t>
                      </a:r>
                      <a:r>
                        <a:rPr lang="en-US" sz="1200" baseline="0" dirty="0" smtClean="0"/>
                        <a:t> Demonstrating Knowledge of Content and Pedagogy</a:t>
                      </a:r>
                    </a:p>
                    <a:p>
                      <a:r>
                        <a:rPr lang="en-US" sz="1200" baseline="0" dirty="0" smtClean="0"/>
                        <a:t>1b: Demonstrating Knowledge of Students</a:t>
                      </a:r>
                    </a:p>
                    <a:p>
                      <a:r>
                        <a:rPr lang="en-US" sz="1600" b="1" baseline="0" dirty="0" smtClean="0"/>
                        <a:t>1c: Setting </a:t>
                      </a:r>
                      <a:r>
                        <a:rPr lang="en-US" sz="1600" b="1" kern="1200" dirty="0" smtClean="0">
                          <a:solidFill>
                            <a:schemeClr val="dk1"/>
                          </a:solidFill>
                          <a:latin typeface="+mn-lt"/>
                          <a:ea typeface="+mn-ea"/>
                          <a:cs typeface="+mn-cs"/>
                        </a:rPr>
                        <a:t>Instructional</a:t>
                      </a:r>
                      <a:r>
                        <a:rPr lang="en-US" sz="1600" b="1" baseline="0" dirty="0" smtClean="0"/>
                        <a:t> Outcomes</a:t>
                      </a:r>
                    </a:p>
                    <a:p>
                      <a:r>
                        <a:rPr lang="en-US" sz="1200" baseline="0" dirty="0" smtClean="0"/>
                        <a:t>1d: Demonstrating Knowledge of Resources</a:t>
                      </a:r>
                    </a:p>
                    <a:p>
                      <a:r>
                        <a:rPr lang="en-US" sz="1600" b="1" baseline="0" dirty="0" smtClean="0"/>
                        <a:t>1e: Designing Coherent Instruction</a:t>
                      </a:r>
                    </a:p>
                    <a:p>
                      <a:r>
                        <a:rPr lang="en-US" sz="1600" b="1" baseline="0" dirty="0" smtClean="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t>2a:</a:t>
                      </a:r>
                      <a:r>
                        <a:rPr lang="en-US" sz="1200" baseline="0" dirty="0" smtClean="0"/>
                        <a:t> Creating an Environment of Respect and Rapport</a:t>
                      </a:r>
                    </a:p>
                    <a:p>
                      <a:r>
                        <a:rPr lang="en-US" sz="1600" b="1" baseline="0" dirty="0" smtClean="0"/>
                        <a:t>2b: Establishing a Culture for Learning</a:t>
                      </a:r>
                    </a:p>
                    <a:p>
                      <a:r>
                        <a:rPr lang="en-US" sz="1200" baseline="0" dirty="0" smtClean="0"/>
                        <a:t>2c: Managing Classroom Procedures</a:t>
                      </a:r>
                    </a:p>
                    <a:p>
                      <a:r>
                        <a:rPr lang="en-US" sz="1200" baseline="0" dirty="0" smtClean="0"/>
                        <a:t>2d: Managing Student Behavior</a:t>
                      </a:r>
                    </a:p>
                    <a:p>
                      <a:r>
                        <a:rPr lang="en-US" sz="1200" baseline="0" dirty="0" smtClean="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200" dirty="0" smtClean="0"/>
                        <a:t>4a: Reflecting</a:t>
                      </a:r>
                      <a:r>
                        <a:rPr lang="en-US" sz="1200" baseline="0" dirty="0" smtClean="0"/>
                        <a:t> on Teaching</a:t>
                      </a:r>
                    </a:p>
                    <a:p>
                      <a:r>
                        <a:rPr lang="en-US" sz="1200" baseline="0" dirty="0" smtClean="0"/>
                        <a:t>4b: Maintaining Accurate Records</a:t>
                      </a:r>
                    </a:p>
                    <a:p>
                      <a:r>
                        <a:rPr lang="en-US" sz="1200" baseline="0" dirty="0" smtClean="0"/>
                        <a:t>4c: Communicating with Families</a:t>
                      </a:r>
                    </a:p>
                    <a:p>
                      <a:r>
                        <a:rPr lang="en-US" sz="1200" baseline="0" dirty="0" smtClean="0"/>
                        <a:t>4d: Participating in a Professional Community</a:t>
                      </a:r>
                    </a:p>
                    <a:p>
                      <a:r>
                        <a:rPr lang="en-US" sz="1200" baseline="0" dirty="0" smtClean="0"/>
                        <a:t>4e: Growing and Developing Professionally</a:t>
                      </a:r>
                    </a:p>
                    <a:p>
                      <a:r>
                        <a:rPr lang="en-US" sz="1200" baseline="0" dirty="0" smtClean="0"/>
                        <a:t>4f: Showing Professionalism</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600" b="1" dirty="0" smtClean="0"/>
                        <a:t>3a: Communicating with Students</a:t>
                      </a:r>
                    </a:p>
                    <a:p>
                      <a:r>
                        <a:rPr lang="en-US" sz="1600" b="1" dirty="0" smtClean="0"/>
                        <a:t>3b: Using Questioning and Discussion Techniques</a:t>
                      </a:r>
                    </a:p>
                    <a:p>
                      <a:r>
                        <a:rPr lang="en-US" sz="1600" b="1" dirty="0" smtClean="0"/>
                        <a:t>3c:</a:t>
                      </a:r>
                      <a:r>
                        <a:rPr lang="en-US" sz="1600" b="1" baseline="0" dirty="0" smtClean="0"/>
                        <a:t> Engaging Students in Learning</a:t>
                      </a:r>
                    </a:p>
                    <a:p>
                      <a:r>
                        <a:rPr lang="en-US" sz="1600" b="1" baseline="0" dirty="0" smtClean="0"/>
                        <a:t>3d: Using Assessment in Instruction</a:t>
                      </a:r>
                    </a:p>
                    <a:p>
                      <a:r>
                        <a:rPr lang="en-US" sz="1200" baseline="0" dirty="0" smtClean="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156568" y="1000033"/>
            <a:ext cx="8835032" cy="707886"/>
          </a:xfrm>
          <a:prstGeom prst="rect">
            <a:avLst/>
          </a:prstGeom>
        </p:spPr>
        <p:txBody>
          <a:bodyPr wrap="square">
            <a:spAutoFit/>
          </a:bodyPr>
          <a:lstStyle/>
          <a:p>
            <a:pPr algn="ctr"/>
            <a:r>
              <a:rPr lang="en-US" sz="2000" dirty="0"/>
              <a:t>The framework recognizes the instructional implications of the State standards.</a:t>
            </a:r>
            <a:br>
              <a:rPr lang="en-US" sz="2000" dirty="0"/>
            </a:br>
            <a:r>
              <a:rPr lang="en-US" sz="2000" dirty="0"/>
              <a:t>Modifications made to 1c, 13, 1f, 2b, 3a, 3b, 3c, 3d</a:t>
            </a:r>
          </a:p>
        </p:txBody>
      </p:sp>
    </p:spTree>
    <p:extLst>
      <p:ext uri="{BB962C8B-B14F-4D97-AF65-F5344CB8AC3E}">
        <p14:creationId xmlns:p14="http://schemas.microsoft.com/office/powerpoint/2010/main" val="110148335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Components Linked to </a:t>
            </a:r>
            <a:r>
              <a:rPr lang="en-US" sz="3600" dirty="0" smtClean="0"/>
              <a:t>SLOs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3482164"/>
              </p:ext>
            </p:extLst>
          </p:nvPr>
        </p:nvGraphicFramePr>
        <p:xfrm>
          <a:off x="156568" y="1600198"/>
          <a:ext cx="8837388" cy="4853366"/>
        </p:xfrm>
        <a:graphic>
          <a:graphicData uri="http://schemas.openxmlformats.org/drawingml/2006/table">
            <a:tbl>
              <a:tblPr firstRow="1" bandRow="1">
                <a:tableStyleId>{9DCAF9ED-07DC-4A11-8D7F-57B35C25682E}</a:tableStyleId>
              </a:tblPr>
              <a:tblGrid>
                <a:gridCol w="4418694"/>
                <a:gridCol w="4418694"/>
              </a:tblGrid>
              <a:tr h="790083">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693034">
                <a:tc>
                  <a:txBody>
                    <a:bodyPr/>
                    <a:lstStyle/>
                    <a:p>
                      <a:r>
                        <a:rPr lang="en-US" sz="1200" b="0" dirty="0" smtClean="0"/>
                        <a:t>1a:</a:t>
                      </a:r>
                      <a:r>
                        <a:rPr lang="en-US" sz="1200" b="0" baseline="0" dirty="0" smtClean="0"/>
                        <a:t> Demonstrating Knowledge of Content and Pedagogy</a:t>
                      </a:r>
                    </a:p>
                    <a:p>
                      <a:r>
                        <a:rPr lang="en-US" sz="1600" b="1" baseline="0" dirty="0" smtClean="0"/>
                        <a:t>1b: Demonstrating Knowledge of Students</a:t>
                      </a:r>
                    </a:p>
                    <a:p>
                      <a:r>
                        <a:rPr lang="en-US" sz="1600" b="1" baseline="0" dirty="0" smtClean="0"/>
                        <a:t>1c: Setting </a:t>
                      </a:r>
                      <a:r>
                        <a:rPr lang="en-US" sz="1600" b="1" kern="1200" dirty="0" smtClean="0">
                          <a:solidFill>
                            <a:schemeClr val="dk1"/>
                          </a:solidFill>
                          <a:latin typeface="+mn-lt"/>
                          <a:ea typeface="+mn-ea"/>
                          <a:cs typeface="+mn-cs"/>
                        </a:rPr>
                        <a:t>Instructional</a:t>
                      </a:r>
                      <a:r>
                        <a:rPr lang="en-US" sz="1600" b="1" baseline="0" dirty="0" smtClean="0"/>
                        <a:t> Outcomes</a:t>
                      </a:r>
                    </a:p>
                    <a:p>
                      <a:r>
                        <a:rPr lang="en-US" sz="1200" b="0" baseline="0" dirty="0" smtClean="0"/>
                        <a:t>1d: Demonstrating Knowledge of Resources</a:t>
                      </a:r>
                    </a:p>
                    <a:p>
                      <a:r>
                        <a:rPr lang="en-US" sz="1600" b="1" baseline="0" dirty="0" smtClean="0"/>
                        <a:t>1e: Designing Coherent Instruction</a:t>
                      </a:r>
                    </a:p>
                    <a:p>
                      <a:r>
                        <a:rPr lang="en-US" sz="1600" b="1" baseline="0" dirty="0" smtClean="0"/>
                        <a:t>1f: Designing Student Assessments</a:t>
                      </a:r>
                    </a:p>
                    <a:p>
                      <a:endParaRPr lang="en-US" sz="1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b="0" dirty="0" smtClean="0"/>
                        <a:t>2a:</a:t>
                      </a:r>
                      <a:r>
                        <a:rPr lang="en-US" sz="1200" b="0" baseline="0" dirty="0" smtClean="0"/>
                        <a:t> Creating an Environment of Respect and Rapport</a:t>
                      </a:r>
                    </a:p>
                    <a:p>
                      <a:r>
                        <a:rPr lang="en-US" sz="1600" b="1" baseline="0" dirty="0" smtClean="0"/>
                        <a:t>2b: Establishing a Culture for Learning</a:t>
                      </a:r>
                    </a:p>
                    <a:p>
                      <a:r>
                        <a:rPr lang="en-US" sz="1200" b="0" baseline="0" dirty="0" smtClean="0"/>
                        <a:t>2c: Managing Classroom Procedures</a:t>
                      </a:r>
                    </a:p>
                    <a:p>
                      <a:r>
                        <a:rPr lang="en-US" sz="1200" b="0" baseline="0" dirty="0" smtClean="0"/>
                        <a:t>2d: Managing Student Behavior</a:t>
                      </a:r>
                    </a:p>
                    <a:p>
                      <a:r>
                        <a:rPr lang="en-US" sz="1200" b="0" baseline="0" dirty="0" smtClean="0"/>
                        <a:t>2e: Organizing Physical Space</a:t>
                      </a:r>
                      <a:endParaRPr lang="en-US" sz="1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90083">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580166">
                <a:tc>
                  <a:txBody>
                    <a:bodyPr/>
                    <a:lstStyle/>
                    <a:p>
                      <a:r>
                        <a:rPr lang="en-US" sz="1600" b="1" dirty="0" smtClean="0"/>
                        <a:t>4a: Reflecting</a:t>
                      </a:r>
                      <a:r>
                        <a:rPr lang="en-US" sz="1600" b="1" baseline="0" dirty="0" smtClean="0"/>
                        <a:t> on Teaching</a:t>
                      </a:r>
                    </a:p>
                    <a:p>
                      <a:r>
                        <a:rPr lang="en-US" sz="1200" b="0" baseline="0" dirty="0" smtClean="0"/>
                        <a:t>4b: Maintaining Accurate Records</a:t>
                      </a:r>
                    </a:p>
                    <a:p>
                      <a:r>
                        <a:rPr lang="en-US" sz="1200" b="0" baseline="0" dirty="0" smtClean="0"/>
                        <a:t>4c: Communicating with Families</a:t>
                      </a:r>
                    </a:p>
                    <a:p>
                      <a:r>
                        <a:rPr lang="en-US" sz="1200" b="0" baseline="0" dirty="0" smtClean="0"/>
                        <a:t>4d: Participating in a Professional Community</a:t>
                      </a:r>
                    </a:p>
                    <a:p>
                      <a:r>
                        <a:rPr lang="en-US" sz="1200" b="0" baseline="0" dirty="0" smtClean="0"/>
                        <a:t>4e: Growing and Developing Professionally</a:t>
                      </a:r>
                    </a:p>
                    <a:p>
                      <a:r>
                        <a:rPr lang="en-US" sz="1200" b="0" baseline="0" dirty="0" smtClean="0"/>
                        <a:t>4f: Showing Professionalism</a:t>
                      </a:r>
                      <a:endParaRPr lang="en-US" sz="1200" b="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600" b="1" dirty="0" smtClean="0"/>
                        <a:t>3a: Communicating with Students</a:t>
                      </a:r>
                    </a:p>
                    <a:p>
                      <a:r>
                        <a:rPr lang="en-US" sz="1600" b="1" dirty="0" smtClean="0"/>
                        <a:t>3b: Using Questioning and Discussion Techniques</a:t>
                      </a:r>
                    </a:p>
                    <a:p>
                      <a:r>
                        <a:rPr lang="en-US" sz="1200" b="0" dirty="0" smtClean="0"/>
                        <a:t>3c:</a:t>
                      </a:r>
                      <a:r>
                        <a:rPr lang="en-US" sz="1200" b="0" baseline="0" dirty="0" smtClean="0"/>
                        <a:t> Engaging Students in Learning</a:t>
                      </a:r>
                    </a:p>
                    <a:p>
                      <a:r>
                        <a:rPr lang="en-US" sz="1600" b="1" baseline="0" dirty="0" smtClean="0"/>
                        <a:t>3d: Using Assessment in Instruction</a:t>
                      </a:r>
                    </a:p>
                    <a:p>
                      <a:r>
                        <a:rPr lang="en-US" sz="1200" b="0" baseline="0" dirty="0" smtClean="0"/>
                        <a:t>3e: Demonstrating Flexibility and Responsiveness </a:t>
                      </a:r>
                    </a:p>
                    <a:p>
                      <a:endParaRPr lang="en-US" sz="1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156568" y="953183"/>
            <a:ext cx="8835032" cy="707886"/>
          </a:xfrm>
          <a:prstGeom prst="rect">
            <a:avLst/>
          </a:prstGeom>
        </p:spPr>
        <p:txBody>
          <a:bodyPr wrap="square">
            <a:spAutoFit/>
          </a:bodyPr>
          <a:lstStyle/>
          <a:p>
            <a:r>
              <a:rPr lang="en-US" sz="2000" dirty="0"/>
              <a:t>The knowledge and skills necessary to implement Student Learning Objectives as a measure of teacher effectiveness</a:t>
            </a:r>
          </a:p>
        </p:txBody>
      </p:sp>
    </p:spTree>
    <p:extLst>
      <p:ext uri="{BB962C8B-B14F-4D97-AF65-F5344CB8AC3E}">
        <p14:creationId xmlns:p14="http://schemas.microsoft.com/office/powerpoint/2010/main" val="167840303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pPr>
            <a:r>
              <a:rPr lang="en-US" sz="4400" dirty="0">
                <a:solidFill>
                  <a:schemeClr val="tx1"/>
                </a:solidFill>
              </a:rPr>
              <a:t>Artifact Selection</a:t>
            </a:r>
            <a:endParaRPr lang="en-US" sz="4400" dirty="0">
              <a:solidFill>
                <a:schemeClr val="tx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4744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South Dakota Framework for </a:t>
            </a:r>
            <a:r>
              <a:rPr lang="en-US" sz="3600" dirty="0" smtClean="0"/>
              <a:t>Teaching</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297397"/>
              </p:ext>
            </p:extLst>
          </p:nvPr>
        </p:nvGraphicFramePr>
        <p:xfrm>
          <a:off x="457200" y="1551355"/>
          <a:ext cx="8229600" cy="4727262"/>
        </p:xfrm>
        <a:graphic>
          <a:graphicData uri="http://schemas.openxmlformats.org/drawingml/2006/table">
            <a:tbl>
              <a:tblPr firstRow="1" bandRow="1">
                <a:tableStyleId>{9DCAF9ED-07DC-4A11-8D7F-57B35C25682E}</a:tableStyleId>
              </a:tblPr>
              <a:tblGrid>
                <a:gridCol w="4114800"/>
                <a:gridCol w="4114800"/>
              </a:tblGrid>
              <a:tr h="655432">
                <a:tc>
                  <a:txBody>
                    <a:bodyPr/>
                    <a:lstStyle/>
                    <a:p>
                      <a:pPr algn="ctr"/>
                      <a:r>
                        <a:rPr lang="en-US" dirty="0" smtClean="0">
                          <a:solidFill>
                            <a:schemeClr val="tx1"/>
                          </a:solidFill>
                        </a:rPr>
                        <a:t>Domain 1</a:t>
                      </a:r>
                    </a:p>
                    <a:p>
                      <a:pPr algn="ctr"/>
                      <a:r>
                        <a:rPr lang="en-US" dirty="0" smtClean="0">
                          <a:solidFill>
                            <a:schemeClr val="tx1"/>
                          </a:solidFill>
                        </a:rPr>
                        <a:t>PLANNING</a:t>
                      </a:r>
                      <a:r>
                        <a:rPr lang="en-US" baseline="0" dirty="0" smtClean="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Domain</a:t>
                      </a:r>
                      <a:r>
                        <a:rPr lang="en-US" baseline="0" dirty="0" smtClean="0">
                          <a:solidFill>
                            <a:schemeClr val="tx1"/>
                          </a:solidFill>
                        </a:rPr>
                        <a:t> 2</a:t>
                      </a:r>
                    </a:p>
                    <a:p>
                      <a:pPr algn="ctr"/>
                      <a:r>
                        <a:rPr lang="en-US" baseline="0" dirty="0" smtClean="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404495">
                <a:tc>
                  <a:txBody>
                    <a:bodyPr/>
                    <a:lstStyle/>
                    <a:p>
                      <a:r>
                        <a:rPr lang="en-US" sz="1200" dirty="0" smtClean="0"/>
                        <a:t>1a:</a:t>
                      </a:r>
                      <a:r>
                        <a:rPr lang="en-US" sz="1200" baseline="0" dirty="0" smtClean="0"/>
                        <a:t> Demonstrating Knowledge of Content and Pedagogy</a:t>
                      </a:r>
                    </a:p>
                    <a:p>
                      <a:r>
                        <a:rPr lang="en-US" sz="1200" baseline="0" dirty="0" smtClean="0"/>
                        <a:t>1b: Demonstrating Knowledge of Students</a:t>
                      </a:r>
                    </a:p>
                    <a:p>
                      <a:r>
                        <a:rPr lang="en-US" sz="1200" baseline="0" dirty="0" smtClean="0"/>
                        <a:t>1c: Setting </a:t>
                      </a:r>
                      <a:r>
                        <a:rPr lang="en-US" sz="1200" kern="1200" dirty="0" smtClean="0">
                          <a:solidFill>
                            <a:schemeClr val="dk1"/>
                          </a:solidFill>
                          <a:latin typeface="+mn-lt"/>
                          <a:ea typeface="+mn-ea"/>
                          <a:cs typeface="+mn-cs"/>
                        </a:rPr>
                        <a:t>Instructional</a:t>
                      </a:r>
                      <a:r>
                        <a:rPr lang="en-US" sz="1200" baseline="0" dirty="0" smtClean="0"/>
                        <a:t> Outcomes</a:t>
                      </a:r>
                    </a:p>
                    <a:p>
                      <a:r>
                        <a:rPr lang="en-US" sz="1200" baseline="0" dirty="0" smtClean="0"/>
                        <a:t>1d: Demonstrating Knowledge of Resources</a:t>
                      </a:r>
                    </a:p>
                    <a:p>
                      <a:r>
                        <a:rPr lang="en-US" sz="1200" baseline="0" dirty="0" smtClean="0"/>
                        <a:t>1e: Designing Coherent Instruction</a:t>
                      </a:r>
                    </a:p>
                    <a:p>
                      <a:r>
                        <a:rPr lang="en-US" sz="1200" baseline="0" dirty="0" smtClean="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smtClean="0"/>
                        <a:t>2a:</a:t>
                      </a:r>
                      <a:r>
                        <a:rPr lang="en-US" sz="1200" baseline="0" dirty="0" smtClean="0"/>
                        <a:t> Creating an Environment of Respect and Rapport</a:t>
                      </a:r>
                    </a:p>
                    <a:p>
                      <a:r>
                        <a:rPr lang="en-US" sz="1200" baseline="0" dirty="0" smtClean="0"/>
                        <a:t>2b: Establishing a Culture for Learning</a:t>
                      </a:r>
                    </a:p>
                    <a:p>
                      <a:r>
                        <a:rPr lang="en-US" sz="1200" baseline="0" dirty="0" smtClean="0"/>
                        <a:t>2c: Managing Classroom Procedures</a:t>
                      </a:r>
                    </a:p>
                    <a:p>
                      <a:r>
                        <a:rPr lang="en-US" sz="1200" baseline="0" dirty="0" smtClean="0"/>
                        <a:t>2d: Managing Student Behavior</a:t>
                      </a:r>
                    </a:p>
                    <a:p>
                      <a:r>
                        <a:rPr lang="en-US" sz="1200" baseline="0" dirty="0" smtClean="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55432">
                <a:tc>
                  <a:txBody>
                    <a:bodyPr/>
                    <a:lstStyle/>
                    <a:p>
                      <a:pPr algn="ctr"/>
                      <a:r>
                        <a:rPr lang="en-US" b="1" dirty="0" smtClean="0">
                          <a:solidFill>
                            <a:schemeClr val="tx1"/>
                          </a:solidFill>
                        </a:rPr>
                        <a:t>Domain 4</a:t>
                      </a:r>
                    </a:p>
                    <a:p>
                      <a:pPr algn="ctr"/>
                      <a:r>
                        <a:rPr lang="en-US" b="1" dirty="0" smtClean="0">
                          <a:solidFill>
                            <a:schemeClr val="tx1"/>
                          </a:solidFill>
                        </a:rPr>
                        <a:t>PROFESSIONAL</a:t>
                      </a:r>
                      <a:r>
                        <a:rPr lang="en-US" b="1" baseline="0" dirty="0" smtClean="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smtClean="0">
                          <a:solidFill>
                            <a:schemeClr val="tx1"/>
                          </a:solidFill>
                        </a:rPr>
                        <a:t>Domain</a:t>
                      </a:r>
                      <a:r>
                        <a:rPr lang="en-US" b="1" baseline="0" dirty="0" smtClean="0">
                          <a:solidFill>
                            <a:schemeClr val="tx1"/>
                          </a:solidFill>
                        </a:rPr>
                        <a:t> 3</a:t>
                      </a:r>
                    </a:p>
                    <a:p>
                      <a:pPr algn="ctr"/>
                      <a:r>
                        <a:rPr lang="en-US" b="1" baseline="0" dirty="0" smtClean="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310863">
                <a:tc>
                  <a:txBody>
                    <a:bodyPr/>
                    <a:lstStyle/>
                    <a:p>
                      <a:r>
                        <a:rPr lang="en-US" sz="1200" dirty="0" smtClean="0"/>
                        <a:t>4a: Reflecting</a:t>
                      </a:r>
                      <a:r>
                        <a:rPr lang="en-US" sz="1200" baseline="0" dirty="0" smtClean="0"/>
                        <a:t> on Teaching</a:t>
                      </a:r>
                    </a:p>
                    <a:p>
                      <a:r>
                        <a:rPr lang="en-US" sz="1200" baseline="0" dirty="0" smtClean="0"/>
                        <a:t>4b: Maintaining Accurate Records</a:t>
                      </a:r>
                    </a:p>
                    <a:p>
                      <a:r>
                        <a:rPr lang="en-US" sz="1200" baseline="0" dirty="0" smtClean="0"/>
                        <a:t>4c: Communicating with Families</a:t>
                      </a:r>
                    </a:p>
                    <a:p>
                      <a:r>
                        <a:rPr lang="en-US" sz="1200" baseline="0" dirty="0" smtClean="0"/>
                        <a:t>4d: Participating in a Professional Community</a:t>
                      </a:r>
                    </a:p>
                    <a:p>
                      <a:r>
                        <a:rPr lang="en-US" sz="1200" baseline="0" dirty="0" smtClean="0"/>
                        <a:t>4e: Growing and Developing Professionally</a:t>
                      </a:r>
                    </a:p>
                    <a:p>
                      <a:r>
                        <a:rPr lang="en-US" sz="1200" baseline="0" dirty="0" smtClean="0"/>
                        <a:t>4f: Showing Professionalism</a:t>
                      </a:r>
                      <a:endParaRPr lang="en-US" sz="12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smtClean="0"/>
                        <a:t>3a: Communicating with Students</a:t>
                      </a:r>
                    </a:p>
                    <a:p>
                      <a:r>
                        <a:rPr lang="en-US" sz="1200" dirty="0" smtClean="0"/>
                        <a:t>3b: Using Questioning and Discussion Techniques</a:t>
                      </a:r>
                    </a:p>
                    <a:p>
                      <a:r>
                        <a:rPr lang="en-US" sz="1200" dirty="0" smtClean="0"/>
                        <a:t>3c:</a:t>
                      </a:r>
                      <a:r>
                        <a:rPr lang="en-US" sz="1200" baseline="0" dirty="0" smtClean="0"/>
                        <a:t> Engaging Students in Learning</a:t>
                      </a:r>
                    </a:p>
                    <a:p>
                      <a:r>
                        <a:rPr lang="en-US" sz="1200" baseline="0" dirty="0" smtClean="0"/>
                        <a:t>3d: Using Assessment in Instruction</a:t>
                      </a:r>
                    </a:p>
                    <a:p>
                      <a:r>
                        <a:rPr lang="en-US" sz="1200" baseline="0" dirty="0" smtClean="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75900">
                <a:tc>
                  <a:txBody>
                    <a:bodyPr/>
                    <a:lstStyle/>
                    <a:p>
                      <a:pPr algn="ctr"/>
                      <a:r>
                        <a:rPr lang="en-US" sz="4000" b="1" dirty="0" smtClean="0">
                          <a:solidFill>
                            <a:schemeClr val="tx1"/>
                          </a:solidFill>
                        </a:rPr>
                        <a:t>NOT</a:t>
                      </a:r>
                      <a:r>
                        <a:rPr lang="en-US" sz="4000" b="1" baseline="0" dirty="0" smtClean="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smtClean="0">
                          <a:solidFill>
                            <a:schemeClr val="tx1"/>
                          </a:solidFill>
                        </a:rPr>
                        <a:t>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192496739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Rubric-based </a:t>
            </a:r>
            <a:r>
              <a:rPr lang="en-US" sz="3600" dirty="0" smtClean="0"/>
              <a:t>Evaluation</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0557587"/>
              </p:ext>
            </p:extLst>
          </p:nvPr>
        </p:nvGraphicFramePr>
        <p:xfrm>
          <a:off x="457200" y="1890071"/>
          <a:ext cx="8229600" cy="4447864"/>
        </p:xfrm>
        <a:graphic>
          <a:graphicData uri="http://schemas.openxmlformats.org/drawingml/2006/table">
            <a:tbl>
              <a:tblPr firstRow="1" bandRow="1">
                <a:tableStyleId>{9DCAF9ED-07DC-4A11-8D7F-57B35C25682E}</a:tableStyleId>
              </a:tblPr>
              <a:tblGrid>
                <a:gridCol w="2057400"/>
                <a:gridCol w="2057400"/>
                <a:gridCol w="2057400"/>
                <a:gridCol w="2057400"/>
              </a:tblGrid>
              <a:tr h="1201261">
                <a:tc gridSpan="2">
                  <a:txBody>
                    <a:bodyPr/>
                    <a:lstStyle/>
                    <a:p>
                      <a:pPr algn="ctr"/>
                      <a:r>
                        <a:rPr lang="en-US" sz="2000" dirty="0" smtClean="0">
                          <a:solidFill>
                            <a:schemeClr val="tx1"/>
                          </a:solidFill>
                        </a:rPr>
                        <a:t>Domain 1</a:t>
                      </a:r>
                    </a:p>
                    <a:p>
                      <a:pPr algn="ctr"/>
                      <a:r>
                        <a:rPr lang="en-US" sz="2000" dirty="0" smtClean="0">
                          <a:solidFill>
                            <a:schemeClr val="tx1"/>
                          </a:solidFill>
                        </a:rPr>
                        <a:t>PLANNING</a:t>
                      </a:r>
                      <a:r>
                        <a:rPr lang="en-US" sz="2000" baseline="0" dirty="0" smtClean="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dirty="0" smtClean="0">
                          <a:solidFill>
                            <a:schemeClr val="tx1"/>
                          </a:solidFill>
                        </a:rPr>
                        <a:t>Domain</a:t>
                      </a:r>
                      <a:r>
                        <a:rPr lang="en-US" sz="2000" baseline="0" dirty="0" smtClean="0">
                          <a:solidFill>
                            <a:schemeClr val="tx1"/>
                          </a:solidFill>
                        </a:rPr>
                        <a:t> 2</a:t>
                      </a:r>
                    </a:p>
                    <a:p>
                      <a:pPr algn="ctr"/>
                      <a:r>
                        <a:rPr lang="en-US" sz="2000" baseline="0" dirty="0" smtClean="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201261">
                <a:tc gridSpan="2">
                  <a:txBody>
                    <a:bodyPr/>
                    <a:lstStyle/>
                    <a:p>
                      <a:pPr algn="ctr"/>
                      <a:r>
                        <a:rPr lang="en-US" sz="2000" b="1" dirty="0" smtClean="0">
                          <a:solidFill>
                            <a:schemeClr val="tx1"/>
                          </a:solidFill>
                        </a:rPr>
                        <a:t>Domain 4</a:t>
                      </a:r>
                    </a:p>
                    <a:p>
                      <a:pPr algn="ctr"/>
                      <a:r>
                        <a:rPr lang="en-US" sz="2000" b="1" dirty="0" smtClean="0">
                          <a:solidFill>
                            <a:schemeClr val="tx1"/>
                          </a:solidFill>
                        </a:rPr>
                        <a:t>PROFESSIONAL</a:t>
                      </a:r>
                      <a:r>
                        <a:rPr lang="en-US" sz="2000" b="1" baseline="0" dirty="0" smtClean="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b="1" dirty="0" smtClean="0">
                          <a:solidFill>
                            <a:schemeClr val="tx1"/>
                          </a:solidFill>
                        </a:rPr>
                        <a:t>Domain</a:t>
                      </a:r>
                      <a:r>
                        <a:rPr lang="en-US" sz="2000" b="1" baseline="0" dirty="0" smtClean="0">
                          <a:solidFill>
                            <a:schemeClr val="tx1"/>
                          </a:solidFill>
                        </a:rPr>
                        <a:t> 3</a:t>
                      </a:r>
                    </a:p>
                    <a:p>
                      <a:pPr algn="ctr"/>
                      <a:r>
                        <a:rPr lang="en-US" sz="2000" b="1" baseline="0" dirty="0" smtClean="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173124">
                <a:tc gridSpan="4">
                  <a:txBody>
                    <a:bodyPr/>
                    <a:lstStyle/>
                    <a:p>
                      <a:pPr algn="ctr"/>
                      <a:r>
                        <a:rPr lang="en-US" sz="3600" b="1" dirty="0" smtClean="0">
                          <a:solidFill>
                            <a:schemeClr val="tx1"/>
                          </a:solidFill>
                        </a:rPr>
                        <a:t>PERFORMANCE</a:t>
                      </a:r>
                      <a:r>
                        <a:rPr lang="en-US" sz="3600" b="1" baseline="0" dirty="0" smtClean="0">
                          <a:solidFill>
                            <a:schemeClr val="tx1"/>
                          </a:solidFill>
                        </a:rPr>
                        <a:t> RUBRICS</a:t>
                      </a:r>
                    </a:p>
                    <a:p>
                      <a:pPr algn="ctr"/>
                      <a:r>
                        <a:rPr lang="en-US" b="1" baseline="0" dirty="0" smtClean="0">
                          <a:solidFill>
                            <a:schemeClr val="tx1"/>
                          </a:solidFill>
                        </a:rPr>
                        <a:t>Describes performance on each component along a continuum of performance</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algn="ct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r>
              <a:tr h="872218">
                <a:tc>
                  <a:txBody>
                    <a:bodyPr/>
                    <a:lstStyle/>
                    <a:p>
                      <a:pPr algn="ctr"/>
                      <a:r>
                        <a:rPr lang="en-US" b="1" dirty="0" smtClean="0">
                          <a:solidFill>
                            <a:schemeClr val="tx1"/>
                          </a:solidFill>
                        </a:rPr>
                        <a:t>UNSATISFACTORY</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BASIC</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PROFICIENT</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smtClean="0">
                          <a:solidFill>
                            <a:schemeClr val="tx1"/>
                          </a:solidFill>
                        </a:rPr>
                        <a:t>DISTINGUISHED</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457200" y="968116"/>
            <a:ext cx="8229600" cy="954107"/>
          </a:xfrm>
          <a:prstGeom prst="rect">
            <a:avLst/>
          </a:prstGeom>
        </p:spPr>
        <p:txBody>
          <a:bodyPr wrap="square">
            <a:spAutoFit/>
          </a:bodyPr>
          <a:lstStyle/>
          <a:p>
            <a:r>
              <a:rPr lang="en-US" sz="2800" dirty="0"/>
              <a:t>All supporting evidence is evaluated against clear, common rubrics. </a:t>
            </a:r>
          </a:p>
        </p:txBody>
      </p:sp>
    </p:spTree>
    <p:extLst>
      <p:ext uri="{BB962C8B-B14F-4D97-AF65-F5344CB8AC3E}">
        <p14:creationId xmlns:p14="http://schemas.microsoft.com/office/powerpoint/2010/main" val="143376353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83816671"/>
              </p:ext>
            </p:extLst>
          </p:nvPr>
        </p:nvGraphicFramePr>
        <p:xfrm>
          <a:off x="287867" y="339350"/>
          <a:ext cx="4148665" cy="6223003"/>
        </p:xfrm>
        <a:graphic>
          <a:graphicData uri="http://schemas.openxmlformats.org/drawingml/2006/table">
            <a:tbl>
              <a:tblPr firstRow="1" bandRow="1">
                <a:tableStyleId>{85BE263C-DBD7-4A20-BB59-AAB30ACAA65A}</a:tableStyleId>
              </a:tblPr>
              <a:tblGrid>
                <a:gridCol w="4148665"/>
              </a:tblGrid>
              <a:tr h="790831">
                <a:tc>
                  <a:txBody>
                    <a:bodyPr/>
                    <a:lstStyle/>
                    <a:p>
                      <a:pPr algn="ctr"/>
                      <a:r>
                        <a:rPr lang="en-US" sz="3600" dirty="0" smtClean="0"/>
                        <a:t>Domain 1</a:t>
                      </a:r>
                    </a:p>
                  </a:txBody>
                  <a:tcPr/>
                </a:tc>
              </a:tr>
              <a:tr h="5432172">
                <a:tc>
                  <a:txBody>
                    <a:bodyPr/>
                    <a:lstStyle/>
                    <a:p>
                      <a:r>
                        <a:rPr lang="en-US" sz="2800" dirty="0" smtClean="0"/>
                        <a:t>1a: Knowledge of Content and Pedagogy</a:t>
                      </a:r>
                    </a:p>
                    <a:p>
                      <a:r>
                        <a:rPr lang="en-US" sz="2800" dirty="0" smtClean="0"/>
                        <a:t>1b: Knowledge of Students</a:t>
                      </a:r>
                    </a:p>
                    <a:p>
                      <a:r>
                        <a:rPr lang="en-US" sz="2800" dirty="0" smtClean="0"/>
                        <a:t>1c: Setting Instructional Outcomes</a:t>
                      </a:r>
                    </a:p>
                    <a:p>
                      <a:r>
                        <a:rPr lang="en-US" sz="2800" dirty="0" smtClean="0"/>
                        <a:t>1d: Knowledge of Resources</a:t>
                      </a:r>
                    </a:p>
                    <a:p>
                      <a:r>
                        <a:rPr lang="en-US" sz="2800" dirty="0" smtClean="0"/>
                        <a:t>1e: Designing</a:t>
                      </a:r>
                      <a:r>
                        <a:rPr lang="en-US" sz="2800" baseline="0" dirty="0" smtClean="0"/>
                        <a:t> Coherent Instruction</a:t>
                      </a:r>
                    </a:p>
                    <a:p>
                      <a:r>
                        <a:rPr lang="en-US" sz="2800" baseline="0" dirty="0" smtClean="0"/>
                        <a:t>1f: Designing Student Assessments </a:t>
                      </a:r>
                      <a:endParaRPr lang="en-US" sz="2800" dirty="0" smtClean="0"/>
                    </a:p>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94569230"/>
              </p:ext>
            </p:extLst>
          </p:nvPr>
        </p:nvGraphicFramePr>
        <p:xfrm>
          <a:off x="4842933" y="339350"/>
          <a:ext cx="3979332" cy="6223003"/>
        </p:xfrm>
        <a:graphic>
          <a:graphicData uri="http://schemas.openxmlformats.org/drawingml/2006/table">
            <a:tbl>
              <a:tblPr firstRow="1" bandRow="1">
                <a:tableStyleId>{85BE263C-DBD7-4A20-BB59-AAB30ACAA65A}</a:tableStyleId>
              </a:tblPr>
              <a:tblGrid>
                <a:gridCol w="3979332"/>
              </a:tblGrid>
              <a:tr h="834606">
                <a:tc>
                  <a:txBody>
                    <a:bodyPr/>
                    <a:lstStyle/>
                    <a:p>
                      <a:pPr algn="ctr"/>
                      <a:r>
                        <a:rPr lang="en-US" sz="3600" dirty="0" smtClean="0"/>
                        <a:t>Possible Artifacts</a:t>
                      </a:r>
                    </a:p>
                  </a:txBody>
                  <a:tcPr/>
                </a:tc>
              </a:tr>
              <a:tr h="5388397">
                <a:tc>
                  <a:txBody>
                    <a:bodyPr/>
                    <a:lstStyle/>
                    <a:p>
                      <a:pPr marL="285750" indent="-285750">
                        <a:buFont typeface="Arial"/>
                        <a:buChar char="•"/>
                      </a:pPr>
                      <a:r>
                        <a:rPr lang="en-US" sz="2800" dirty="0" smtClean="0"/>
                        <a:t>Lesson Plans</a:t>
                      </a:r>
                    </a:p>
                    <a:p>
                      <a:pPr marL="285750" indent="-285750">
                        <a:buFont typeface="Arial"/>
                        <a:buChar char="•"/>
                      </a:pPr>
                      <a:r>
                        <a:rPr lang="en-US" sz="2800" dirty="0" smtClean="0"/>
                        <a:t>Curriculum Maps</a:t>
                      </a:r>
                    </a:p>
                    <a:p>
                      <a:pPr marL="285750" indent="-285750">
                        <a:buFont typeface="Arial"/>
                        <a:buChar char="•"/>
                      </a:pPr>
                      <a:r>
                        <a:rPr lang="en-US" sz="2800" dirty="0" smtClean="0"/>
                        <a:t>SLO Process Guide</a:t>
                      </a:r>
                    </a:p>
                    <a:p>
                      <a:pPr marL="285750" indent="-285750">
                        <a:buFont typeface="Arial"/>
                        <a:buChar char="•"/>
                      </a:pPr>
                      <a:r>
                        <a:rPr lang="en-US" sz="2800" dirty="0" smtClean="0"/>
                        <a:t>Student Portfolios</a:t>
                      </a:r>
                    </a:p>
                    <a:p>
                      <a:pPr marL="285750" indent="-285750">
                        <a:buFont typeface="Arial"/>
                        <a:buChar char="•"/>
                      </a:pPr>
                      <a:r>
                        <a:rPr lang="en-US" sz="2800" dirty="0" smtClean="0"/>
                        <a:t>Teacher created instructional materials</a:t>
                      </a:r>
                    </a:p>
                    <a:p>
                      <a:pPr marL="285750" indent="-285750">
                        <a:buFont typeface="Arial"/>
                        <a:buChar char="•"/>
                      </a:pPr>
                      <a:r>
                        <a:rPr lang="en-US" sz="2800" dirty="0" smtClean="0"/>
                        <a:t>Pacing Guides</a:t>
                      </a:r>
                    </a:p>
                    <a:p>
                      <a:pPr marL="285750" indent="-285750">
                        <a:buFont typeface="Arial"/>
                        <a:buChar char="•"/>
                      </a:pPr>
                      <a:r>
                        <a:rPr lang="en-US" sz="2800" dirty="0" smtClean="0"/>
                        <a:t>Formative and Summative Assessments</a:t>
                      </a:r>
                      <a:endParaRPr lang="en-US" sz="2800" dirty="0"/>
                    </a:p>
                  </a:txBody>
                  <a:tcPr/>
                </a:tc>
              </a:tr>
            </a:tbl>
          </a:graphicData>
        </a:graphic>
      </p:graphicFrame>
    </p:spTree>
    <p:extLst>
      <p:ext uri="{BB962C8B-B14F-4D97-AF65-F5344CB8AC3E}">
        <p14:creationId xmlns:p14="http://schemas.microsoft.com/office/powerpoint/2010/main" val="18323996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dirty="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304474"/>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2344707"/>
              <a:chOff x="6642100" y="1615480"/>
              <a:chExt cx="1968500" cy="2089885"/>
            </a:xfrm>
          </p:grpSpPr>
          <p:sp>
            <p:nvSpPr>
              <p:cNvPr id="23570" name="TextBox 46"/>
              <p:cNvSpPr txBox="1">
                <a:spLocks noChangeArrowheads="1"/>
              </p:cNvSpPr>
              <p:nvPr/>
            </p:nvSpPr>
            <p:spPr bwMode="auto">
              <a:xfrm>
                <a:off x="6642100" y="1615480"/>
                <a:ext cx="1968500" cy="27138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64126"/>
                <a:ext cx="1968500" cy="1741239"/>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12329475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62627429"/>
              </p:ext>
            </p:extLst>
          </p:nvPr>
        </p:nvGraphicFramePr>
        <p:xfrm>
          <a:off x="287867" y="339350"/>
          <a:ext cx="4148665" cy="6223003"/>
        </p:xfrm>
        <a:graphic>
          <a:graphicData uri="http://schemas.openxmlformats.org/drawingml/2006/table">
            <a:tbl>
              <a:tblPr firstRow="1" bandRow="1">
                <a:tableStyleId>{85BE263C-DBD7-4A20-BB59-AAB30ACAA65A}</a:tableStyleId>
              </a:tblPr>
              <a:tblGrid>
                <a:gridCol w="4148665"/>
              </a:tblGrid>
              <a:tr h="790831">
                <a:tc>
                  <a:txBody>
                    <a:bodyPr/>
                    <a:lstStyle/>
                    <a:p>
                      <a:pPr algn="ctr"/>
                      <a:r>
                        <a:rPr lang="en-US" sz="3600" dirty="0" smtClean="0"/>
                        <a:t>Domain 4</a:t>
                      </a:r>
                    </a:p>
                  </a:txBody>
                  <a:tcPr/>
                </a:tc>
              </a:tr>
              <a:tr h="5432172">
                <a:tc>
                  <a:txBody>
                    <a:bodyPr/>
                    <a:lstStyle/>
                    <a:p>
                      <a:pPr marL="0" indent="0">
                        <a:buNone/>
                      </a:pPr>
                      <a:r>
                        <a:rPr lang="en-US" sz="2800" dirty="0" smtClean="0"/>
                        <a:t>4a. Reflecting on Teaching</a:t>
                      </a:r>
                    </a:p>
                    <a:p>
                      <a:pPr marL="0" indent="0">
                        <a:buNone/>
                      </a:pPr>
                      <a:r>
                        <a:rPr lang="en-US" sz="2800" dirty="0" smtClean="0"/>
                        <a:t>4b. Maintaining Accurate Records</a:t>
                      </a:r>
                    </a:p>
                    <a:p>
                      <a:pPr marL="0" indent="0">
                        <a:buNone/>
                      </a:pPr>
                      <a:r>
                        <a:rPr lang="en-US" sz="2800" dirty="0" smtClean="0"/>
                        <a:t>4c. Communicating with Families</a:t>
                      </a:r>
                    </a:p>
                    <a:p>
                      <a:pPr marL="0" indent="0">
                        <a:buNone/>
                      </a:pPr>
                      <a:r>
                        <a:rPr lang="en-US" sz="2800" dirty="0" smtClean="0"/>
                        <a:t>4d. Participating in a Professional Community</a:t>
                      </a:r>
                    </a:p>
                    <a:p>
                      <a:pPr marL="0" indent="0">
                        <a:buNone/>
                      </a:pPr>
                      <a:r>
                        <a:rPr lang="en-US" sz="2800" dirty="0" smtClean="0"/>
                        <a:t>4e. Growing and Developing Professionally</a:t>
                      </a:r>
                    </a:p>
                    <a:p>
                      <a:pPr marL="0" indent="0">
                        <a:buNone/>
                      </a:pPr>
                      <a:r>
                        <a:rPr lang="en-US" sz="2800" dirty="0" smtClean="0"/>
                        <a:t>4f. Showing Professionalism</a:t>
                      </a:r>
                    </a:p>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20305508"/>
              </p:ext>
            </p:extLst>
          </p:nvPr>
        </p:nvGraphicFramePr>
        <p:xfrm>
          <a:off x="4842933" y="339350"/>
          <a:ext cx="3979332" cy="6223003"/>
        </p:xfrm>
        <a:graphic>
          <a:graphicData uri="http://schemas.openxmlformats.org/drawingml/2006/table">
            <a:tbl>
              <a:tblPr firstRow="1" bandRow="1">
                <a:tableStyleId>{85BE263C-DBD7-4A20-BB59-AAB30ACAA65A}</a:tableStyleId>
              </a:tblPr>
              <a:tblGrid>
                <a:gridCol w="3979332"/>
              </a:tblGrid>
              <a:tr h="834606">
                <a:tc>
                  <a:txBody>
                    <a:bodyPr/>
                    <a:lstStyle/>
                    <a:p>
                      <a:pPr algn="ctr"/>
                      <a:r>
                        <a:rPr lang="en-US" sz="3600" dirty="0" smtClean="0"/>
                        <a:t>Possible Artifacts</a:t>
                      </a:r>
                    </a:p>
                  </a:txBody>
                  <a:tcPr/>
                </a:tc>
              </a:tr>
              <a:tr h="5388397">
                <a:tc>
                  <a:txBody>
                    <a:bodyPr/>
                    <a:lstStyle/>
                    <a:p>
                      <a:pPr marL="342900" indent="-342900">
                        <a:buFont typeface="Arial"/>
                        <a:buChar char="•"/>
                      </a:pPr>
                      <a:r>
                        <a:rPr lang="en-US" sz="2400" dirty="0" smtClean="0"/>
                        <a:t>Self-Assessments</a:t>
                      </a:r>
                    </a:p>
                    <a:p>
                      <a:pPr marL="342900" indent="-342900">
                        <a:buFont typeface="Arial"/>
                        <a:buChar char="•"/>
                      </a:pPr>
                      <a:r>
                        <a:rPr lang="en-US" sz="2400" dirty="0" smtClean="0"/>
                        <a:t>Self-Scoring evaluations</a:t>
                      </a:r>
                    </a:p>
                    <a:p>
                      <a:pPr marL="342900" indent="-342900">
                        <a:buFont typeface="Arial"/>
                        <a:buChar char="•"/>
                      </a:pPr>
                      <a:r>
                        <a:rPr lang="en-US" sz="2400" dirty="0" smtClean="0"/>
                        <a:t>Post-evaluation conference forms</a:t>
                      </a:r>
                    </a:p>
                    <a:p>
                      <a:pPr marL="342900" indent="-342900">
                        <a:buFont typeface="Arial"/>
                        <a:buChar char="•"/>
                      </a:pPr>
                      <a:r>
                        <a:rPr lang="en-US" sz="2400" dirty="0" smtClean="0"/>
                        <a:t>District employee related paperwork</a:t>
                      </a:r>
                    </a:p>
                    <a:p>
                      <a:pPr marL="342900" indent="-342900">
                        <a:buFont typeface="Arial"/>
                        <a:buChar char="•"/>
                      </a:pPr>
                      <a:r>
                        <a:rPr lang="en-US" sz="2400" dirty="0" smtClean="0"/>
                        <a:t>SLO Process Guide</a:t>
                      </a:r>
                    </a:p>
                    <a:p>
                      <a:pPr marL="342900" indent="-342900">
                        <a:buFont typeface="Arial"/>
                        <a:buChar char="•"/>
                      </a:pPr>
                      <a:r>
                        <a:rPr lang="en-US" sz="2400" dirty="0" smtClean="0"/>
                        <a:t>Website, newsletter, contact logs</a:t>
                      </a:r>
                    </a:p>
                    <a:p>
                      <a:pPr marL="342900" indent="-342900">
                        <a:buFont typeface="Arial"/>
                        <a:buChar char="•"/>
                      </a:pPr>
                      <a:r>
                        <a:rPr lang="en-US" sz="2400" dirty="0" smtClean="0"/>
                        <a:t>Committee and volunteer work</a:t>
                      </a:r>
                    </a:p>
                    <a:p>
                      <a:pPr marL="342900" indent="-342900">
                        <a:buFont typeface="Arial"/>
                        <a:buChar char="•"/>
                      </a:pPr>
                      <a:r>
                        <a:rPr lang="en-US" sz="2400" dirty="0" smtClean="0"/>
                        <a:t>Professional development</a:t>
                      </a:r>
                    </a:p>
                    <a:p>
                      <a:pPr marL="342900" indent="-342900">
                        <a:buFont typeface="Arial"/>
                        <a:buChar char="•"/>
                      </a:pPr>
                      <a:r>
                        <a:rPr lang="en-US" sz="2400" dirty="0" smtClean="0"/>
                        <a:t>Service to students</a:t>
                      </a:r>
                      <a:endParaRPr lang="en-US" sz="2400" dirty="0"/>
                    </a:p>
                  </a:txBody>
                  <a:tcPr/>
                </a:tc>
              </a:tr>
            </a:tbl>
          </a:graphicData>
        </a:graphic>
      </p:graphicFrame>
    </p:spTree>
    <p:extLst>
      <p:ext uri="{BB962C8B-B14F-4D97-AF65-F5344CB8AC3E}">
        <p14:creationId xmlns:p14="http://schemas.microsoft.com/office/powerpoint/2010/main" val="3909707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pPr>
            <a:r>
              <a:rPr lang="en-US" sz="4400" dirty="0">
                <a:solidFill>
                  <a:schemeClr val="tx1"/>
                </a:solidFill>
              </a:rPr>
              <a:t>Module 3 :</a:t>
            </a:r>
            <a:br>
              <a:rPr lang="en-US" sz="4400" dirty="0">
                <a:solidFill>
                  <a:schemeClr val="tx1"/>
                </a:solidFill>
              </a:rPr>
            </a:br>
            <a:r>
              <a:rPr lang="en-US" sz="4400" dirty="0">
                <a:solidFill>
                  <a:schemeClr val="tx1"/>
                </a:solidFill>
              </a:rPr>
              <a:t>Teacher Effectiveness System </a:t>
            </a:r>
            <a:r>
              <a:rPr lang="en-US" sz="4400" dirty="0">
                <a:solidFill>
                  <a:schemeClr val="tx1"/>
                </a:solidFill>
              </a:rPr>
              <a:t/>
            </a:r>
            <a:br>
              <a:rPr lang="en-US" sz="4400" dirty="0">
                <a:solidFill>
                  <a:schemeClr val="tx1"/>
                </a:solidFill>
              </a:rPr>
            </a:br>
            <a:r>
              <a:rPr lang="en-US" sz="4400" dirty="0">
                <a:solidFill>
                  <a:schemeClr val="tx1"/>
                </a:solidFill>
              </a:rPr>
              <a:t>Component &amp; Artifact</a:t>
            </a:r>
            <a:br>
              <a:rPr lang="en-US" sz="4400" dirty="0">
                <a:solidFill>
                  <a:schemeClr val="tx1"/>
                </a:solidFill>
              </a:rPr>
            </a:br>
            <a:r>
              <a:rPr lang="en-US" sz="4400" dirty="0">
                <a:solidFill>
                  <a:schemeClr val="tx1"/>
                </a:solidFill>
              </a:rPr>
              <a:t>Selection Guidance</a:t>
            </a:r>
            <a:endParaRPr lang="en-US" sz="4400" dirty="0">
              <a:solidFill>
                <a:schemeClr val="tx1"/>
              </a:solidFill>
            </a:endParaRPr>
          </a:p>
        </p:txBody>
      </p:sp>
    </p:spTree>
    <p:extLst>
      <p:ext uri="{BB962C8B-B14F-4D97-AF65-F5344CB8AC3E}">
        <p14:creationId xmlns:p14="http://schemas.microsoft.com/office/powerpoint/2010/main" val="1086472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328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pPr>
            <a:r>
              <a:rPr lang="en-US" sz="4400" dirty="0">
                <a:solidFill>
                  <a:schemeClr val="tx1"/>
                </a:solidFill>
              </a:rPr>
              <a:t>Module 4 :</a:t>
            </a:r>
            <a:br>
              <a:rPr lang="en-US" sz="4400" dirty="0">
                <a:solidFill>
                  <a:schemeClr val="tx1"/>
                </a:solidFill>
              </a:rPr>
            </a:br>
            <a:r>
              <a:rPr lang="en-US" sz="4400" dirty="0">
                <a:solidFill>
                  <a:schemeClr val="tx1"/>
                </a:solidFill>
              </a:rPr>
              <a:t>Teacher Effectiveness System </a:t>
            </a:r>
            <a:r>
              <a:rPr lang="en-US" sz="4400" dirty="0">
                <a:solidFill>
                  <a:schemeClr val="tx1"/>
                </a:solidFill>
              </a:rPr>
              <a:t/>
            </a:r>
            <a:br>
              <a:rPr lang="en-US" sz="4400" dirty="0">
                <a:solidFill>
                  <a:schemeClr val="tx1"/>
                </a:solidFill>
              </a:rPr>
            </a:br>
            <a:r>
              <a:rPr lang="en-US" sz="4400" dirty="0">
                <a:solidFill>
                  <a:schemeClr val="tx1"/>
                </a:solidFill>
              </a:rPr>
              <a:t>Student Growth</a:t>
            </a:r>
            <a:endParaRPr lang="en-US" sz="4400" dirty="0">
              <a:solidFill>
                <a:schemeClr val="tx1"/>
              </a:solidFill>
            </a:endParaRPr>
          </a:p>
        </p:txBody>
      </p:sp>
      <p:sp>
        <p:nvSpPr>
          <p:cNvPr id="4" name="Subtitle 3"/>
          <p:cNvSpPr>
            <a:spLocks noGrp="1"/>
          </p:cNvSpPr>
          <p:nvPr>
            <p:ph type="subTitle"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endParaRPr lang="en-US" sz="3200" dirty="0" smtClean="0"/>
          </a:p>
          <a:p>
            <a:pPr>
              <a:spcBef>
                <a:spcPts val="0"/>
              </a:spcBef>
            </a:pPr>
            <a:r>
              <a:rPr lang="en-US" sz="3200" dirty="0" smtClean="0"/>
              <a:t>Student </a:t>
            </a:r>
            <a:r>
              <a:rPr lang="en-US" sz="3200" dirty="0"/>
              <a:t>Learning Objectives</a:t>
            </a:r>
            <a:endParaRPr lang="en-US" sz="3200" dirty="0"/>
          </a:p>
        </p:txBody>
      </p:sp>
    </p:spTree>
    <p:extLst>
      <p:ext uri="{BB962C8B-B14F-4D97-AF65-F5344CB8AC3E}">
        <p14:creationId xmlns:p14="http://schemas.microsoft.com/office/powerpoint/2010/main" val="22843131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Learning Objectives (SLOs)</a:t>
            </a:r>
            <a:endParaRPr lang="en-US" dirty="0"/>
          </a:p>
        </p:txBody>
      </p:sp>
      <p:sp>
        <p:nvSpPr>
          <p:cNvPr id="3" name="Content Placeholder 2"/>
          <p:cNvSpPr>
            <a:spLocks noGrp="1"/>
          </p:cNvSpPr>
          <p:nvPr>
            <p:ph idx="1"/>
          </p:nvPr>
        </p:nvSpPr>
        <p:spPr>
          <a:xfrm>
            <a:off x="457200" y="1600200"/>
            <a:ext cx="8229600" cy="5123489"/>
          </a:xfrm>
        </p:spPr>
        <p:txBody>
          <a:bodyPr>
            <a:normAutofit fontScale="55000" lnSpcReduction="20000"/>
          </a:bodyPr>
          <a:lstStyle/>
          <a:p>
            <a:pPr marL="0" indent="0">
              <a:buNone/>
            </a:pPr>
            <a:r>
              <a:rPr lang="en-US" dirty="0" smtClean="0"/>
              <a:t>Student growth goals are used to determine a teacher’s impact on student learning between two or more points in time. Districts may request to use an alternate measure. </a:t>
            </a:r>
          </a:p>
          <a:p>
            <a:pPr marL="514350" indent="-514350">
              <a:buFont typeface="+mj-lt"/>
              <a:buAutoNum type="arabicPeriod"/>
            </a:pPr>
            <a:r>
              <a:rPr lang="en-US" dirty="0" smtClean="0"/>
              <a:t>SLOs reflect a rigorous, realistic expectation of student growth</a:t>
            </a:r>
          </a:p>
          <a:p>
            <a:pPr marL="914400" lvl="1" indent="-514350"/>
            <a:r>
              <a:rPr lang="en-US" dirty="0" smtClean="0"/>
              <a:t>Student Learning Objectives are written by teacher and approved by evaluators.</a:t>
            </a:r>
          </a:p>
          <a:p>
            <a:pPr marL="514350" indent="-514350">
              <a:buFont typeface="+mj-lt"/>
              <a:buAutoNum type="arabicPeriod"/>
            </a:pPr>
            <a:r>
              <a:rPr lang="en-US" dirty="0" smtClean="0"/>
              <a:t>Include district, school, or teacher-developed assessments</a:t>
            </a:r>
          </a:p>
          <a:p>
            <a:pPr lvl="1"/>
            <a:r>
              <a:rPr lang="en-US" dirty="0" smtClean="0"/>
              <a:t>For evaluation purposes, student growth is formally assessed at the end of the instructional period</a:t>
            </a:r>
          </a:p>
          <a:p>
            <a:pPr marL="514350" indent="-514350">
              <a:buFont typeface="+mj-lt"/>
              <a:buAutoNum type="arabicPeriod"/>
            </a:pPr>
            <a:r>
              <a:rPr lang="en-US" dirty="0" smtClean="0"/>
              <a:t>For state-tested grades and subjects, state assessment data must be used.</a:t>
            </a:r>
          </a:p>
          <a:p>
            <a:pPr marL="914400" lvl="1" indent="-514350"/>
            <a:r>
              <a:rPr lang="en-US" dirty="0" smtClean="0"/>
              <a:t>May be used during the goal-setting process, and is not required to assess end-of-year student testing</a:t>
            </a:r>
          </a:p>
          <a:p>
            <a:pPr marL="514350" indent="-514350">
              <a:buFont typeface="+mj-lt"/>
              <a:buAutoNum type="arabicPeriod"/>
            </a:pPr>
            <a:r>
              <a:rPr lang="en-US" dirty="0" smtClean="0"/>
              <a:t>Assign a student growth rating</a:t>
            </a:r>
          </a:p>
          <a:p>
            <a:pPr lvl="1"/>
            <a:r>
              <a:rPr lang="en-US" dirty="0" smtClean="0"/>
              <a:t>Defined: The rating assigned based on attainment of SLOs.</a:t>
            </a:r>
          </a:p>
          <a:p>
            <a:pPr marL="457200" lvl="1"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74047030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Student Learning Objectives?</a:t>
            </a:r>
            <a:endParaRPr lang="en-US" dirty="0"/>
          </a:p>
        </p:txBody>
      </p:sp>
      <p:sp>
        <p:nvSpPr>
          <p:cNvPr id="3" name="Content Placeholder 2"/>
          <p:cNvSpPr>
            <a:spLocks noGrp="1"/>
          </p:cNvSpPr>
          <p:nvPr>
            <p:ph idx="1"/>
          </p:nvPr>
        </p:nvSpPr>
        <p:spPr>
          <a:xfrm>
            <a:off x="457200" y="1365417"/>
            <a:ext cx="8229600" cy="5257800"/>
          </a:xfrm>
        </p:spPr>
        <p:txBody>
          <a:bodyPr>
            <a:normAutofit fontScale="62500" lnSpcReduction="20000"/>
          </a:bodyPr>
          <a:lstStyle/>
          <a:p>
            <a:pPr marL="0" indent="0">
              <a:buNone/>
            </a:pPr>
            <a:r>
              <a:rPr lang="en-US" dirty="0" smtClean="0"/>
              <a:t>A teacher-driven goal or set of goals that establish expectations for student academic growth during a specified period of time. </a:t>
            </a:r>
          </a:p>
          <a:p>
            <a:pPr marL="0" indent="0">
              <a:buNone/>
            </a:pPr>
            <a:r>
              <a:rPr lang="en-US" dirty="0" smtClean="0"/>
              <a:t>SLO’s ask educators to answer 4 main questions:</a:t>
            </a:r>
          </a:p>
          <a:p>
            <a:pPr marL="514350" indent="-514350">
              <a:buFont typeface="+mj-lt"/>
              <a:buAutoNum type="arabicPeriod"/>
            </a:pPr>
            <a:r>
              <a:rPr lang="en-US" dirty="0" smtClean="0"/>
              <a:t>What do I want my students to be able to know and do?</a:t>
            </a:r>
          </a:p>
          <a:p>
            <a:pPr marL="914400" lvl="1" indent="-514350"/>
            <a:r>
              <a:rPr lang="en-US" dirty="0" smtClean="0"/>
              <a:t>Setting priorities for learning</a:t>
            </a:r>
          </a:p>
          <a:p>
            <a:pPr marL="914400" lvl="1" indent="-514350"/>
            <a:r>
              <a:rPr lang="en-US" dirty="0" smtClean="0"/>
              <a:t>Aligned to standards and appropriate school goals</a:t>
            </a:r>
          </a:p>
          <a:p>
            <a:pPr marL="514350" indent="-514350">
              <a:buFont typeface="+mj-lt"/>
              <a:buAutoNum type="arabicPeriod"/>
            </a:pPr>
            <a:r>
              <a:rPr lang="en-US" dirty="0" smtClean="0"/>
              <a:t>Where are my students starting?</a:t>
            </a:r>
          </a:p>
          <a:p>
            <a:pPr marL="914400" lvl="1" indent="-514350"/>
            <a:r>
              <a:rPr lang="en-US" dirty="0" smtClean="0"/>
              <a:t>Data-driven establishment of student starting points by which growth is measured</a:t>
            </a:r>
          </a:p>
          <a:p>
            <a:pPr marL="514350" indent="-514350">
              <a:buFont typeface="+mj-lt"/>
              <a:buAutoNum type="arabicPeriod"/>
            </a:pPr>
            <a:r>
              <a:rPr lang="en-US" dirty="0" smtClean="0"/>
              <a:t>How will growth be measured? </a:t>
            </a:r>
          </a:p>
          <a:p>
            <a:pPr lvl="1"/>
            <a:r>
              <a:rPr lang="en-US" dirty="0" smtClean="0"/>
              <a:t>Select an available assessment or develop one.</a:t>
            </a:r>
          </a:p>
          <a:p>
            <a:pPr marL="514350" indent="-514350">
              <a:buFont typeface="+mj-lt"/>
              <a:buAutoNum type="arabicPeriod"/>
            </a:pPr>
            <a:r>
              <a:rPr lang="en-US" dirty="0" smtClean="0"/>
              <a:t>What can I expect my students to achieve?</a:t>
            </a:r>
          </a:p>
          <a:p>
            <a:pPr marL="914400" lvl="1" indent="-514350"/>
            <a:r>
              <a:rPr lang="en-US" dirty="0" smtClean="0"/>
              <a:t>Setting rigorous, achievable student growth goals that are backed by rationale.</a:t>
            </a:r>
            <a:endParaRPr lang="en-US" dirty="0"/>
          </a:p>
        </p:txBody>
      </p:sp>
    </p:spTree>
    <p:extLst>
      <p:ext uri="{BB962C8B-B14F-4D97-AF65-F5344CB8AC3E}">
        <p14:creationId xmlns:p14="http://schemas.microsoft.com/office/powerpoint/2010/main" val="42799203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SLOs as a Measure of Growth?</a:t>
            </a:r>
            <a:endParaRPr lang="en-US" dirty="0"/>
          </a:p>
        </p:txBody>
      </p:sp>
      <p:sp>
        <p:nvSpPr>
          <p:cNvPr id="3" name="Content Placeholder 2"/>
          <p:cNvSpPr>
            <a:spLocks noGrp="1"/>
          </p:cNvSpPr>
          <p:nvPr>
            <p:ph idx="1"/>
          </p:nvPr>
        </p:nvSpPr>
        <p:spPr>
          <a:xfrm>
            <a:off x="457200" y="1600200"/>
            <a:ext cx="8229600" cy="5123489"/>
          </a:xfrm>
        </p:spPr>
        <p:txBody>
          <a:bodyPr>
            <a:normAutofit fontScale="62500" lnSpcReduction="20000"/>
          </a:bodyPr>
          <a:lstStyle/>
          <a:p>
            <a:pPr marL="0" indent="0">
              <a:buNone/>
            </a:pPr>
            <a:r>
              <a:rPr lang="en-US" dirty="0" smtClean="0"/>
              <a:t>Four </a:t>
            </a:r>
            <a:r>
              <a:rPr lang="en-US" dirty="0" smtClean="0"/>
              <a:t>benefits associated with SLO implementation: </a:t>
            </a:r>
          </a:p>
          <a:p>
            <a:r>
              <a:rPr lang="en-US" dirty="0" smtClean="0"/>
              <a:t>REFLECT BEST PRACTICE: SLO’s formalize teaching best practices – setting goals for students, sing data to drive instruction – while promoting reflection and professional dialogue</a:t>
            </a:r>
          </a:p>
          <a:p>
            <a:r>
              <a:rPr lang="en-US" dirty="0" smtClean="0"/>
              <a:t>COLLABORATIVE: Teachers or teams of teacher take ownership in establishing SLOs and the process encourages support and ongoing communication with principals.</a:t>
            </a:r>
          </a:p>
          <a:p>
            <a:r>
              <a:rPr lang="en-US" dirty="0" smtClean="0"/>
              <a:t>FLEXIBLE: All teachers participate in a common goal-setting process that empowers teacher to develop goals that are relevant and authentic.</a:t>
            </a:r>
          </a:p>
          <a:p>
            <a:r>
              <a:rPr lang="en-US" dirty="0" smtClean="0"/>
              <a:t>FOCUSED: Teachers develop a single SLO based on the most important learning that needs to occur.</a:t>
            </a:r>
            <a:endParaRPr lang="en-US" dirty="0"/>
          </a:p>
        </p:txBody>
      </p:sp>
    </p:spTree>
    <p:extLst>
      <p:ext uri="{BB962C8B-B14F-4D97-AF65-F5344CB8AC3E}">
        <p14:creationId xmlns:p14="http://schemas.microsoft.com/office/powerpoint/2010/main" val="54387560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and SLO look like? </a:t>
            </a:r>
            <a:endParaRPr lang="en-US" dirty="0"/>
          </a:p>
        </p:txBody>
      </p:sp>
      <p:sp>
        <p:nvSpPr>
          <p:cNvPr id="3" name="Content Placeholder 2"/>
          <p:cNvSpPr>
            <a:spLocks noGrp="1"/>
          </p:cNvSpPr>
          <p:nvPr>
            <p:ph idx="1"/>
          </p:nvPr>
        </p:nvSpPr>
        <p:spPr>
          <a:xfrm>
            <a:off x="457200" y="1600200"/>
            <a:ext cx="8229600" cy="4928128"/>
          </a:xfrm>
        </p:spPr>
        <p:txBody>
          <a:bodyPr>
            <a:normAutofit fontScale="62500" lnSpcReduction="20000"/>
          </a:bodyPr>
          <a:lstStyle/>
          <a:p>
            <a:pPr marL="0" indent="0">
              <a:buNone/>
            </a:pPr>
            <a:r>
              <a:rPr lang="en-US" dirty="0"/>
              <a:t>An SLO is a written document that encourages data-driven instructional strategies.</a:t>
            </a:r>
          </a:p>
          <a:p>
            <a:pPr marL="514350" indent="-514350">
              <a:buFont typeface="+mj-lt"/>
              <a:buAutoNum type="arabicPeriod"/>
            </a:pPr>
            <a:r>
              <a:rPr lang="en-US" dirty="0" smtClean="0"/>
              <a:t>THE STUDENT POPULATION: Defines the number of students addressed, includes all students (less agreed –upon accommodations). </a:t>
            </a:r>
          </a:p>
          <a:p>
            <a:pPr marL="514350" indent="-514350">
              <a:buFont typeface="+mj-lt"/>
              <a:buAutoNum type="arabicPeriod"/>
            </a:pPr>
            <a:r>
              <a:rPr lang="en-US" dirty="0" smtClean="0"/>
              <a:t>LEARNING CONTENT: Includes the specific standard(s) being addressed aligned to school priorities when appropriate. </a:t>
            </a:r>
          </a:p>
          <a:p>
            <a:pPr marL="514350" indent="-514350">
              <a:buFont typeface="+mj-lt"/>
              <a:buAutoNum type="arabicPeriod"/>
            </a:pPr>
            <a:r>
              <a:rPr lang="en-US" dirty="0" smtClean="0"/>
              <a:t>ASSESSMENT USED TO MEASURE GROWTH: What assessment will be used? District, school or teacher-developed assessments.</a:t>
            </a:r>
          </a:p>
          <a:p>
            <a:pPr marL="514350" indent="-514350">
              <a:buFont typeface="+mj-lt"/>
              <a:buAutoNum type="arabicPeriod"/>
            </a:pPr>
            <a:r>
              <a:rPr lang="en-US" dirty="0" smtClean="0"/>
              <a:t>INTERVAL OF INSTRUCTION: The instructional period – a school year, semester, quarter – in which the content will be taught. </a:t>
            </a:r>
            <a:endParaRPr lang="en-US" dirty="0"/>
          </a:p>
        </p:txBody>
      </p:sp>
    </p:spTree>
    <p:extLst>
      <p:ext uri="{BB962C8B-B14F-4D97-AF65-F5344CB8AC3E}">
        <p14:creationId xmlns:p14="http://schemas.microsoft.com/office/powerpoint/2010/main" val="180750442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and SLO look like? </a:t>
            </a:r>
            <a:endParaRPr lang="en-US" dirty="0"/>
          </a:p>
        </p:txBody>
      </p:sp>
      <p:sp>
        <p:nvSpPr>
          <p:cNvPr id="3" name="Content Placeholder 2"/>
          <p:cNvSpPr>
            <a:spLocks noGrp="1"/>
          </p:cNvSpPr>
          <p:nvPr>
            <p:ph idx="1"/>
          </p:nvPr>
        </p:nvSpPr>
        <p:spPr>
          <a:xfrm>
            <a:off x="457200" y="1600200"/>
            <a:ext cx="8229600" cy="4928128"/>
          </a:xfrm>
        </p:spPr>
        <p:txBody>
          <a:bodyPr>
            <a:normAutofit fontScale="77500" lnSpcReduction="20000"/>
          </a:bodyPr>
          <a:lstStyle/>
          <a:p>
            <a:pPr marL="0" indent="0">
              <a:buNone/>
            </a:pPr>
            <a:r>
              <a:rPr lang="en-US" dirty="0" smtClean="0"/>
              <a:t>An SLO is a written document that encourages data-driven instructional strategies.</a:t>
            </a:r>
          </a:p>
          <a:p>
            <a:pPr marL="514350" indent="-514350">
              <a:buFont typeface="+mj-lt"/>
              <a:buAutoNum type="arabicPeriod" startAt="5"/>
            </a:pPr>
            <a:r>
              <a:rPr lang="en-US" dirty="0" smtClean="0"/>
              <a:t>BASELINE: Students understanding of the learning content at the beginning of the instructional period</a:t>
            </a:r>
          </a:p>
          <a:p>
            <a:pPr marL="514350" indent="-514350">
              <a:buFont typeface="+mj-lt"/>
              <a:buAutoNum type="arabicPeriod" startAt="5"/>
            </a:pPr>
            <a:r>
              <a:rPr lang="en-US" dirty="0" smtClean="0"/>
              <a:t>GROWTH GOAL STATEMENT: Identifies a rigorous, realistic expectation of student growth. </a:t>
            </a:r>
          </a:p>
          <a:p>
            <a:pPr marL="514350" indent="-514350">
              <a:buFont typeface="+mj-lt"/>
              <a:buAutoNum type="arabicPeriod" startAt="5"/>
            </a:pPr>
            <a:r>
              <a:rPr lang="en-US" dirty="0" smtClean="0"/>
              <a:t>RATIONALE: Ties all elements together in a statement supporting student progress and future growth. </a:t>
            </a:r>
          </a:p>
        </p:txBody>
      </p:sp>
    </p:spTree>
    <p:extLst>
      <p:ext uri="{BB962C8B-B14F-4D97-AF65-F5344CB8AC3E}">
        <p14:creationId xmlns:p14="http://schemas.microsoft.com/office/powerpoint/2010/main" val="64903844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Growth Goals</a:t>
            </a:r>
            <a:endParaRPr lang="en-US" dirty="0"/>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pPr marL="0" indent="0">
              <a:buNone/>
            </a:pPr>
            <a:r>
              <a:rPr lang="en-US" dirty="0" smtClean="0"/>
              <a:t>High-quality SLOs include the most appropriate type of goal for a given teacher. Teachers and evaluators are empowered to select the most appropriate goal type. </a:t>
            </a:r>
          </a:p>
          <a:p>
            <a:r>
              <a:rPr lang="en-US" dirty="0" smtClean="0"/>
              <a:t>DIFFERENTIATED GROWTH: </a:t>
            </a:r>
          </a:p>
          <a:p>
            <a:pPr lvl="1"/>
            <a:r>
              <a:rPr lang="en-US" dirty="0" smtClean="0"/>
              <a:t>Establishes tiered expectations for student growth for groups of students. </a:t>
            </a:r>
          </a:p>
          <a:p>
            <a:pPr lvl="1"/>
            <a:r>
              <a:rPr lang="en-US" dirty="0" smtClean="0"/>
              <a:t>A teacher defines what growth looks like for each group of students.</a:t>
            </a:r>
          </a:p>
          <a:p>
            <a:r>
              <a:rPr lang="en-US" dirty="0" smtClean="0"/>
              <a:t>CLASS MASTERY: </a:t>
            </a:r>
          </a:p>
          <a:p>
            <a:pPr lvl="1"/>
            <a:r>
              <a:rPr lang="en-US" dirty="0" smtClean="0"/>
              <a:t>Based on quality baseline data and an educator-determined definition of mastery.</a:t>
            </a:r>
          </a:p>
          <a:p>
            <a:pPr lvl="1"/>
            <a:r>
              <a:rPr lang="en-US" dirty="0" smtClean="0"/>
              <a:t>Goal is structured based on percentage of students attaining mastery. </a:t>
            </a:r>
          </a:p>
          <a:p>
            <a:r>
              <a:rPr lang="en-US" dirty="0" smtClean="0"/>
              <a:t>SHARED PERFORMANCE: </a:t>
            </a:r>
          </a:p>
          <a:p>
            <a:pPr lvl="1"/>
            <a:r>
              <a:rPr lang="en-US" dirty="0" smtClean="0"/>
              <a:t>Teams of teachers agree to work collaboratively and share responsibility for student learning for a content area, grade level, or school. </a:t>
            </a:r>
          </a:p>
        </p:txBody>
      </p:sp>
    </p:spTree>
    <p:extLst>
      <p:ext uri="{BB962C8B-B14F-4D97-AF65-F5344CB8AC3E}">
        <p14:creationId xmlns:p14="http://schemas.microsoft.com/office/powerpoint/2010/main" val="358414717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505200" y="146952"/>
            <a:ext cx="5486400" cy="639762"/>
          </a:xfrm>
        </p:spPr>
        <p:txBody>
          <a:bodyPr>
            <a:noAutofit/>
          </a:bodyPr>
          <a:lstStyle/>
          <a:p>
            <a:r>
              <a:rPr lang="en-US" sz="2800" dirty="0" smtClean="0"/>
              <a:t>The Aspiration: Improve Instruction and Student Learning</a:t>
            </a:r>
            <a:endParaRPr lang="en-US" sz="2800" dirty="0"/>
          </a:p>
        </p:txBody>
      </p:sp>
      <p:sp>
        <p:nvSpPr>
          <p:cNvPr id="5" name="Content Placeholder 4"/>
          <p:cNvSpPr>
            <a:spLocks noGrp="1"/>
          </p:cNvSpPr>
          <p:nvPr>
            <p:ph idx="1"/>
          </p:nvPr>
        </p:nvSpPr>
        <p:spPr/>
        <p:txBody>
          <a:bodyPr>
            <a:normAutofit fontScale="62500" lnSpcReduction="20000"/>
          </a:bodyPr>
          <a:lstStyle/>
          <a:p>
            <a:pPr marL="0" indent="0">
              <a:buNone/>
            </a:pPr>
            <a:r>
              <a:rPr lang="en-US" dirty="0" smtClean="0"/>
              <a:t>PURPOSE: Evaluation and professional growth systems</a:t>
            </a:r>
          </a:p>
          <a:p>
            <a:r>
              <a:rPr lang="en-US" dirty="0" smtClean="0"/>
              <a:t>Encourage meaningful, in-depth dialogue focused on improving instruction</a:t>
            </a:r>
          </a:p>
          <a:p>
            <a:r>
              <a:rPr lang="en-US" dirty="0" smtClean="0"/>
              <a:t>Provide regular, timely, useful feedback that guides professional growth</a:t>
            </a:r>
          </a:p>
          <a:p>
            <a:r>
              <a:rPr lang="en-US" dirty="0" smtClean="0"/>
              <a:t>Support a culture in which data drives instructional decisions</a:t>
            </a:r>
          </a:p>
          <a:p>
            <a:r>
              <a:rPr lang="en-US" dirty="0" smtClean="0"/>
              <a:t>Establish clear expectations for teacher performance</a:t>
            </a:r>
          </a:p>
          <a:p>
            <a:r>
              <a:rPr lang="en-US" dirty="0" smtClean="0"/>
              <a:t>Use multiple measures to meaningfully determine and differentiate teacher performance</a:t>
            </a:r>
          </a:p>
          <a:p>
            <a:r>
              <a:rPr lang="en-US" dirty="0" smtClean="0"/>
              <a:t>Provide a fair, flexible, research-based model that informs personnel decisions</a:t>
            </a:r>
            <a:endParaRPr lang="en-US" dirty="0"/>
          </a:p>
        </p:txBody>
      </p:sp>
    </p:spTree>
    <p:extLst>
      <p:ext uri="{BB962C8B-B14F-4D97-AF65-F5344CB8AC3E}">
        <p14:creationId xmlns:p14="http://schemas.microsoft.com/office/powerpoint/2010/main" val="40764092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Student Growth Rating</a:t>
            </a:r>
            <a:endParaRPr lang="en-US" dirty="0"/>
          </a:p>
        </p:txBody>
      </p:sp>
      <p:sp>
        <p:nvSpPr>
          <p:cNvPr id="3" name="Content Placeholder 2"/>
          <p:cNvSpPr>
            <a:spLocks noGrp="1"/>
          </p:cNvSpPr>
          <p:nvPr>
            <p:ph idx="1"/>
          </p:nvPr>
        </p:nvSpPr>
        <p:spPr>
          <a:xfrm>
            <a:off x="457200" y="1476630"/>
            <a:ext cx="8229600" cy="4976968"/>
          </a:xfrm>
        </p:spPr>
        <p:txBody>
          <a:bodyPr>
            <a:normAutofit fontScale="92500" lnSpcReduction="20000"/>
          </a:bodyPr>
          <a:lstStyle/>
          <a:p>
            <a:pPr marL="0" indent="0">
              <a:buNone/>
            </a:pPr>
            <a:r>
              <a:rPr lang="en-US" dirty="0" smtClean="0"/>
              <a:t>A teachers’ student growth rating is determined by the percentage of goal attainment and is classified into one of three performance categories.</a:t>
            </a:r>
          </a:p>
          <a:p>
            <a:r>
              <a:rPr lang="en-US" dirty="0" smtClean="0"/>
              <a:t>LOW GROWTH: Less than 65% goal attainment</a:t>
            </a:r>
          </a:p>
          <a:p>
            <a:r>
              <a:rPr lang="en-US" dirty="0" smtClean="0"/>
              <a:t>EXPECTED GROWTH: Between 65% and 85% goal attainment</a:t>
            </a:r>
          </a:p>
          <a:p>
            <a:r>
              <a:rPr lang="en-US" dirty="0" smtClean="0"/>
              <a:t>HIGH GROWTH: Between 85% and 100 goal attainment. </a:t>
            </a:r>
            <a:endParaRPr lang="en-US" dirty="0"/>
          </a:p>
        </p:txBody>
      </p:sp>
    </p:spTree>
    <p:extLst>
      <p:ext uri="{BB962C8B-B14F-4D97-AF65-F5344CB8AC3E}">
        <p14:creationId xmlns:p14="http://schemas.microsoft.com/office/powerpoint/2010/main" val="324046762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3" name="Content Placeholder 2" descr="slo 8 scoring example a.png"/>
          <p:cNvPicPr>
            <a:picLocks noGrp="1" noChangeAspect="1"/>
          </p:cNvPicPr>
          <p:nvPr>
            <p:ph idx="1"/>
          </p:nvPr>
        </p:nvPicPr>
        <p:blipFill>
          <a:blip r:embed="rId5" cstate="print">
            <a:extLst>
              <a:ext uri="{28A0092B-C50C-407E-A947-70E740481C1C}">
                <a14:useLocalDpi xmlns:a14="http://schemas.microsoft.com/office/drawing/2010/main"/>
              </a:ext>
            </a:extLst>
          </a:blip>
          <a:srcRect t="-16644" b="-16644"/>
          <a:stretch>
            <a:fillRect/>
          </a:stretch>
        </p:blipFill>
        <p:spPr>
          <a:xfrm>
            <a:off x="171450" y="195263"/>
            <a:ext cx="8972550" cy="6662737"/>
          </a:xfrm>
        </p:spPr>
      </p:pic>
    </p:spTree>
    <p:extLst>
      <p:ext uri="{BB962C8B-B14F-4D97-AF65-F5344CB8AC3E}">
        <p14:creationId xmlns:p14="http://schemas.microsoft.com/office/powerpoint/2010/main" val="21712274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descr="slo 9 scoring example b.png"/>
          <p:cNvPicPr>
            <a:picLocks noGrp="1" noChangeAspect="1"/>
          </p:cNvPicPr>
          <p:nvPr>
            <p:ph idx="1"/>
          </p:nvPr>
        </p:nvPicPr>
        <p:blipFill>
          <a:blip r:embed="rId5" cstate="print">
            <a:extLst>
              <a:ext uri="{28A0092B-C50C-407E-A947-70E740481C1C}">
                <a14:useLocalDpi xmlns:a14="http://schemas.microsoft.com/office/drawing/2010/main"/>
              </a:ext>
            </a:extLst>
          </a:blip>
          <a:srcRect t="-17393" b="-17393"/>
          <a:stretch>
            <a:fillRect/>
          </a:stretch>
        </p:blipFill>
        <p:spPr>
          <a:xfrm>
            <a:off x="0" y="0"/>
            <a:ext cx="9144000" cy="6858000"/>
          </a:xfrm>
        </p:spPr>
      </p:pic>
    </p:spTree>
    <p:extLst>
      <p:ext uri="{BB962C8B-B14F-4D97-AF65-F5344CB8AC3E}">
        <p14:creationId xmlns:p14="http://schemas.microsoft.com/office/powerpoint/2010/main" val="479219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Student Growth Rating</a:t>
            </a:r>
            <a:endParaRPr lang="en-US" dirty="0"/>
          </a:p>
        </p:txBody>
      </p:sp>
      <p:sp>
        <p:nvSpPr>
          <p:cNvPr id="3" name="Content Placeholder 2"/>
          <p:cNvSpPr>
            <a:spLocks noGrp="1"/>
          </p:cNvSpPr>
          <p:nvPr>
            <p:ph idx="1"/>
          </p:nvPr>
        </p:nvSpPr>
        <p:spPr>
          <a:xfrm>
            <a:off x="457200" y="1476630"/>
            <a:ext cx="8229600" cy="4976968"/>
          </a:xfrm>
        </p:spPr>
        <p:txBody>
          <a:bodyPr>
            <a:normAutofit fontScale="92500" lnSpcReduction="20000"/>
          </a:bodyPr>
          <a:lstStyle/>
          <a:p>
            <a:pPr marL="0" indent="0">
              <a:buNone/>
            </a:pPr>
            <a:r>
              <a:rPr lang="en-US" dirty="0" smtClean="0"/>
              <a:t>A teachers’ student growth rating is determined by the percentage of goal attainment and is classified into one of three performance categories.</a:t>
            </a:r>
          </a:p>
          <a:p>
            <a:r>
              <a:rPr lang="en-US" dirty="0" smtClean="0"/>
              <a:t>LOW GROWTH: Less than 65% goal attainment</a:t>
            </a:r>
          </a:p>
          <a:p>
            <a:r>
              <a:rPr lang="en-US" dirty="0" smtClean="0"/>
              <a:t>EXPECTED GROWTH: Between 65% and 85% goal attainment</a:t>
            </a:r>
          </a:p>
          <a:p>
            <a:r>
              <a:rPr lang="en-US" dirty="0" smtClean="0"/>
              <a:t>HIGH GROWTH: Between 85% and 100 goal attainment. </a:t>
            </a:r>
            <a:endParaRPr lang="en-US" dirty="0"/>
          </a:p>
        </p:txBody>
      </p:sp>
    </p:spTree>
    <p:extLst>
      <p:ext uri="{BB962C8B-B14F-4D97-AF65-F5344CB8AC3E}">
        <p14:creationId xmlns:p14="http://schemas.microsoft.com/office/powerpoint/2010/main" val="277814389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3" name="Content Placeholder 2" descr="slo 10 scoring example c.png"/>
          <p:cNvPicPr>
            <a:picLocks noGrp="1" noChangeAspect="1"/>
          </p:cNvPicPr>
          <p:nvPr>
            <p:ph idx="1"/>
          </p:nvPr>
        </p:nvPicPr>
        <p:blipFill>
          <a:blip r:embed="rId5" cstate="print">
            <a:extLst>
              <a:ext uri="{28A0092B-C50C-407E-A947-70E740481C1C}">
                <a14:useLocalDpi xmlns:a14="http://schemas.microsoft.com/office/drawing/2010/main"/>
              </a:ext>
            </a:extLst>
          </a:blip>
          <a:srcRect t="-19988" b="-19988"/>
          <a:stretch>
            <a:fillRect/>
          </a:stretch>
        </p:blipFill>
        <p:spPr>
          <a:xfrm>
            <a:off x="0" y="0"/>
            <a:ext cx="9144000" cy="6858000"/>
          </a:xfrm>
        </p:spPr>
      </p:pic>
    </p:spTree>
    <p:extLst>
      <p:ext uri="{BB962C8B-B14F-4D97-AF65-F5344CB8AC3E}">
        <p14:creationId xmlns:p14="http://schemas.microsoft.com/office/powerpoint/2010/main" val="2374339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690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pPr>
            <a:r>
              <a:rPr lang="en-US" sz="4400" dirty="0">
                <a:solidFill>
                  <a:schemeClr val="tx1"/>
                </a:solidFill>
              </a:rPr>
              <a:t>Module </a:t>
            </a:r>
            <a:r>
              <a:rPr lang="en-US" sz="4400" dirty="0">
                <a:solidFill>
                  <a:schemeClr val="tx1"/>
                </a:solidFill>
              </a:rPr>
              <a:t>5</a:t>
            </a:r>
            <a:r>
              <a:rPr lang="en-US" sz="4400" dirty="0">
                <a:solidFill>
                  <a:schemeClr val="tx1"/>
                </a:solidFill>
              </a:rPr>
              <a:t> :</a:t>
            </a:r>
            <a:br>
              <a:rPr lang="en-US" sz="4400" dirty="0">
                <a:solidFill>
                  <a:schemeClr val="tx1"/>
                </a:solidFill>
              </a:rPr>
            </a:br>
            <a:r>
              <a:rPr lang="en-US" sz="4400" dirty="0">
                <a:solidFill>
                  <a:schemeClr val="tx1"/>
                </a:solidFill>
              </a:rPr>
              <a:t>Teacher Effectiveness System </a:t>
            </a:r>
            <a:r>
              <a:rPr lang="en-US" sz="4400" dirty="0">
                <a:solidFill>
                  <a:schemeClr val="tx1"/>
                </a:solidFill>
              </a:rPr>
              <a:t/>
            </a:r>
            <a:br>
              <a:rPr lang="en-US" sz="4400" dirty="0">
                <a:solidFill>
                  <a:schemeClr val="tx1"/>
                </a:solidFill>
              </a:rPr>
            </a:br>
            <a:r>
              <a:rPr lang="en-US" sz="4400" dirty="0">
                <a:solidFill>
                  <a:schemeClr val="tx1"/>
                </a:solidFill>
              </a:rPr>
              <a:t>Summative Growth Rating</a:t>
            </a:r>
            <a:endParaRPr lang="en-US" sz="4400" dirty="0">
              <a:solidFill>
                <a:schemeClr val="tx1"/>
              </a:solidFill>
            </a:endParaRPr>
          </a:p>
        </p:txBody>
      </p:sp>
      <p:sp>
        <p:nvSpPr>
          <p:cNvPr id="4" name="Subtitle 3"/>
          <p:cNvSpPr>
            <a:spLocks noGrp="1"/>
          </p:cNvSpPr>
          <p:nvPr>
            <p:ph type="subTitle" idx="1"/>
          </p:nvPr>
        </p:nvSpPr>
        <p:spPr>
          <a:xfrm>
            <a:off x="1371600" y="4244553"/>
            <a:ext cx="6400800" cy="759933"/>
          </a:xfrm>
        </p:spPr>
        <p:txBody>
          <a:bodyPr/>
          <a:lstStyle/>
          <a:p>
            <a:r>
              <a:rPr lang="en-US" dirty="0" smtClean="0"/>
              <a:t>*Optional</a:t>
            </a:r>
            <a:endParaRPr lang="en-US" dirty="0"/>
          </a:p>
        </p:txBody>
      </p:sp>
    </p:spTree>
    <p:extLst>
      <p:ext uri="{BB962C8B-B14F-4D97-AF65-F5344CB8AC3E}">
        <p14:creationId xmlns:p14="http://schemas.microsoft.com/office/powerpoint/2010/main" val="3414993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Summative </a:t>
            </a:r>
            <a:r>
              <a:rPr lang="en-US" dirty="0" smtClean="0"/>
              <a:t>Effectiveness Rating Scoring Matrix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3227753"/>
              </p:ext>
            </p:extLst>
          </p:nvPr>
        </p:nvGraphicFramePr>
        <p:xfrm>
          <a:off x="457200" y="1600200"/>
          <a:ext cx="8229598" cy="4548772"/>
        </p:xfrm>
        <a:graphic>
          <a:graphicData uri="http://schemas.openxmlformats.org/drawingml/2006/table">
            <a:tbl>
              <a:tblPr firstRow="1" bandRow="1">
                <a:tableStyleId>{2D5ABB26-0587-4C30-8999-92F81FD0307C}</a:tableStyleId>
              </a:tblPr>
              <a:tblGrid>
                <a:gridCol w="499604"/>
                <a:gridCol w="1200354"/>
                <a:gridCol w="1632410"/>
                <a:gridCol w="1632410"/>
                <a:gridCol w="1632410"/>
                <a:gridCol w="1632410"/>
              </a:tblGrid>
              <a:tr h="57862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r>
              <a:tr h="1068866">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1068867">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1007802">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sp>
        <p:nvSpPr>
          <p:cNvPr id="6" name="Up-Down Arrow 5"/>
          <p:cNvSpPr/>
          <p:nvPr/>
        </p:nvSpPr>
        <p:spPr>
          <a:xfrm>
            <a:off x="2957394" y="3113716"/>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Down Arrow 6"/>
          <p:cNvSpPr/>
          <p:nvPr/>
        </p:nvSpPr>
        <p:spPr>
          <a:xfrm>
            <a:off x="4518905" y="3113716"/>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Down Arrow 7"/>
          <p:cNvSpPr/>
          <p:nvPr/>
        </p:nvSpPr>
        <p:spPr>
          <a:xfrm>
            <a:off x="6236984" y="3113716"/>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Down Arrow 8"/>
          <p:cNvSpPr/>
          <p:nvPr/>
        </p:nvSpPr>
        <p:spPr>
          <a:xfrm>
            <a:off x="7955063" y="3113716"/>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8248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Summative Effectiveness Rating Scoring Matrix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9885290"/>
              </p:ext>
            </p:extLst>
          </p:nvPr>
        </p:nvGraphicFramePr>
        <p:xfrm>
          <a:off x="457200" y="1600200"/>
          <a:ext cx="8229598" cy="4548772"/>
        </p:xfrm>
        <a:graphic>
          <a:graphicData uri="http://schemas.openxmlformats.org/drawingml/2006/table">
            <a:tbl>
              <a:tblPr firstRow="1" bandRow="1">
                <a:tableStyleId>{2D5ABB26-0587-4C30-8999-92F81FD0307C}</a:tableStyleId>
              </a:tblPr>
              <a:tblGrid>
                <a:gridCol w="499604"/>
                <a:gridCol w="1200354"/>
                <a:gridCol w="1632410"/>
                <a:gridCol w="1632410"/>
                <a:gridCol w="1632410"/>
                <a:gridCol w="1632410"/>
              </a:tblGrid>
              <a:tr h="57862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068866">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1068867">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1007802">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sp>
        <p:nvSpPr>
          <p:cNvPr id="8" name="Up-Down Arrow 7"/>
          <p:cNvSpPr/>
          <p:nvPr/>
        </p:nvSpPr>
        <p:spPr>
          <a:xfrm rot="5400000">
            <a:off x="5403449" y="381066"/>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9"/>
          <p:cNvSpPr/>
          <p:nvPr/>
        </p:nvSpPr>
        <p:spPr>
          <a:xfrm rot="5400000">
            <a:off x="5403449" y="1542379"/>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Down Arrow 10"/>
          <p:cNvSpPr/>
          <p:nvPr/>
        </p:nvSpPr>
        <p:spPr>
          <a:xfrm rot="5400000">
            <a:off x="5403449" y="2547137"/>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34548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Scoring Matrix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0149870"/>
              </p:ext>
            </p:extLst>
          </p:nvPr>
        </p:nvGraphicFramePr>
        <p:xfrm>
          <a:off x="591479" y="1209850"/>
          <a:ext cx="8095321" cy="4096593"/>
        </p:xfrm>
        <a:graphic>
          <a:graphicData uri="http://schemas.openxmlformats.org/drawingml/2006/table">
            <a:tbl>
              <a:tblPr firstRow="1" bandRow="1">
                <a:tableStyleId>{2D5ABB26-0587-4C30-8999-92F81FD0307C}</a:tableStyleId>
              </a:tblPr>
              <a:tblGrid>
                <a:gridCol w="491452"/>
                <a:gridCol w="1180769"/>
                <a:gridCol w="1605775"/>
                <a:gridCol w="1605775"/>
                <a:gridCol w="1605775"/>
                <a:gridCol w="1605775"/>
              </a:tblGrid>
              <a:tr h="52110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62614">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62614">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07620">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sp>
        <p:nvSpPr>
          <p:cNvPr id="8" name="Up-Down Arrow 7"/>
          <p:cNvSpPr/>
          <p:nvPr/>
        </p:nvSpPr>
        <p:spPr>
          <a:xfrm>
            <a:off x="6232330" y="2615190"/>
            <a:ext cx="47746" cy="2601997"/>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9"/>
          <p:cNvSpPr/>
          <p:nvPr/>
        </p:nvSpPr>
        <p:spPr>
          <a:xfrm rot="5400000">
            <a:off x="5470995" y="858838"/>
            <a:ext cx="51844" cy="6122832"/>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6083300" y="3723952"/>
            <a:ext cx="381329" cy="40731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85297923"/>
              </p:ext>
            </p:extLst>
          </p:nvPr>
        </p:nvGraphicFramePr>
        <p:xfrm>
          <a:off x="368629" y="5458796"/>
          <a:ext cx="6096000" cy="1010920"/>
        </p:xfrm>
        <a:graphic>
          <a:graphicData uri="http://schemas.openxmlformats.org/drawingml/2006/table">
            <a:tbl>
              <a:tblPr firstRow="1" bandRow="1">
                <a:tableStyleId>{2D5ABB26-0587-4C30-8999-92F81FD0307C}</a:tableStyleId>
              </a:tblPr>
              <a:tblGrid>
                <a:gridCol w="2032000"/>
                <a:gridCol w="2032000"/>
                <a:gridCol w="2032000"/>
              </a:tblGrid>
              <a:tr h="370840">
                <a:tc gridSpan="3">
                  <a:txBody>
                    <a:bodyPr/>
                    <a:lstStyle/>
                    <a:p>
                      <a:pPr algn="ctr"/>
                      <a:r>
                        <a:rPr lang="en-US" b="1" dirty="0" smtClean="0"/>
                        <a:t>SUMMATIVE</a:t>
                      </a:r>
                      <a:r>
                        <a:rPr lang="en-US" b="1" baseline="0" dirty="0" smtClean="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solidFill>
                            <a:schemeClr val="bg1">
                              <a:lumMod val="65000"/>
                            </a:schemeClr>
                          </a:solidFill>
                        </a:rPr>
                        <a:t>BELOW EXPECTATIONS</a:t>
                      </a:r>
                      <a:endParaRPr lang="en-US" dirty="0">
                        <a:solidFill>
                          <a:schemeClr val="bg1">
                            <a:lumMod val="65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ctr"/>
                      <a:r>
                        <a:rPr lang="en-US" b="1" dirty="0" smtClean="0">
                          <a:solidFill>
                            <a:srgbClr val="000000"/>
                          </a:solidFill>
                        </a:rPr>
                        <a:t>MEETS</a:t>
                      </a:r>
                      <a:r>
                        <a:rPr lang="en-US" b="1" baseline="0" dirty="0" smtClean="0">
                          <a:solidFill>
                            <a:srgbClr val="000000"/>
                          </a:solidFill>
                        </a:rPr>
                        <a:t> EXPECTATIONS</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smtClean="0">
                          <a:solidFill>
                            <a:srgbClr val="A6A6A6"/>
                          </a:solidFill>
                        </a:rPr>
                        <a:t>EXCEEDS EXPECTATIONS</a:t>
                      </a:r>
                      <a:endParaRPr lang="en-US" dirty="0">
                        <a:solidFill>
                          <a:srgbClr val="A6A6A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25910924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Teacher Effectiveness in SD</a:t>
            </a:r>
            <a:endParaRPr lang="en-US" dirty="0"/>
          </a:p>
        </p:txBody>
      </p:sp>
      <p:pic>
        <p:nvPicPr>
          <p:cNvPr id="4" name="Content Placeholder 3" descr="timeline.png"/>
          <p:cNvPicPr>
            <a:picLocks noGrp="1" noChangeAspect="1"/>
          </p:cNvPicPr>
          <p:nvPr>
            <p:ph idx="1"/>
          </p:nvPr>
        </p:nvPicPr>
        <p:blipFill>
          <a:blip r:embed="rId5" cstate="print">
            <a:clrChange>
              <a:clrFrom>
                <a:srgbClr val="910F17"/>
              </a:clrFrom>
              <a:clrTo>
                <a:srgbClr val="910F17">
                  <a:alpha val="0"/>
                </a:srgbClr>
              </a:clrTo>
            </a:clrChange>
            <a:alphaModFix/>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rcRect t="-722" b="-722"/>
          <a:stretch>
            <a:fillRect/>
          </a:stretch>
        </p:blipFill>
        <p:spPr>
          <a:xfrm>
            <a:off x="125246" y="1293030"/>
            <a:ext cx="9018754" cy="4833134"/>
          </a:xfrm>
          <a:effectLst/>
        </p:spPr>
      </p:pic>
    </p:spTree>
    <p:extLst>
      <p:ext uri="{BB962C8B-B14F-4D97-AF65-F5344CB8AC3E}">
        <p14:creationId xmlns:p14="http://schemas.microsoft.com/office/powerpoint/2010/main" val="38680398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4915477"/>
              </p:ext>
            </p:extLst>
          </p:nvPr>
        </p:nvGraphicFramePr>
        <p:xfrm>
          <a:off x="591479" y="1098637"/>
          <a:ext cx="8095321" cy="4096593"/>
        </p:xfrm>
        <a:graphic>
          <a:graphicData uri="http://schemas.openxmlformats.org/drawingml/2006/table">
            <a:tbl>
              <a:tblPr firstRow="1" bandRow="1">
                <a:tableStyleId>{2D5ABB26-0587-4C30-8999-92F81FD0307C}</a:tableStyleId>
              </a:tblPr>
              <a:tblGrid>
                <a:gridCol w="491452"/>
                <a:gridCol w="1180769"/>
                <a:gridCol w="1605775"/>
                <a:gridCol w="1605775"/>
                <a:gridCol w="1605775"/>
                <a:gridCol w="1605775"/>
              </a:tblGrid>
              <a:tr h="52110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62614">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62614">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07620">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87727023"/>
              </p:ext>
            </p:extLst>
          </p:nvPr>
        </p:nvGraphicFramePr>
        <p:xfrm>
          <a:off x="368629" y="5409368"/>
          <a:ext cx="6096000" cy="1010920"/>
        </p:xfrm>
        <a:graphic>
          <a:graphicData uri="http://schemas.openxmlformats.org/drawingml/2006/table">
            <a:tbl>
              <a:tblPr firstRow="1" bandRow="1">
                <a:tableStyleId>{2D5ABB26-0587-4C30-8999-92F81FD0307C}</a:tableStyleId>
              </a:tblPr>
              <a:tblGrid>
                <a:gridCol w="2032000"/>
                <a:gridCol w="2032000"/>
                <a:gridCol w="2032000"/>
              </a:tblGrid>
              <a:tr h="370840">
                <a:tc gridSpan="3">
                  <a:txBody>
                    <a:bodyPr/>
                    <a:lstStyle/>
                    <a:p>
                      <a:pPr algn="ctr"/>
                      <a:r>
                        <a:rPr lang="en-US" b="1" dirty="0" smtClean="0"/>
                        <a:t>SUMMATIVE</a:t>
                      </a:r>
                      <a:r>
                        <a:rPr lang="en-US" b="1" baseline="0" dirty="0" smtClean="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solidFill>
                            <a:schemeClr val="tx1"/>
                          </a:solidFill>
                        </a:rPr>
                        <a:t>BELOW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b="1" dirty="0" smtClean="0">
                          <a:solidFill>
                            <a:schemeClr val="tx1"/>
                          </a:solidFill>
                        </a:rPr>
                        <a:t>MEETS</a:t>
                      </a:r>
                      <a:r>
                        <a:rPr lang="en-US" b="1" baseline="0" dirty="0" smtClean="0">
                          <a:solidFill>
                            <a:schemeClr val="tx1"/>
                          </a:solidFill>
                        </a:rPr>
                        <a:t> EXPECTATIONS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smtClean="0">
                          <a:solidFill>
                            <a:schemeClr val="tx1"/>
                          </a:solidFill>
                        </a:rPr>
                        <a:t>EXCEEDS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bl>
          </a:graphicData>
        </a:graphic>
      </p:graphicFrame>
      <p:sp>
        <p:nvSpPr>
          <p:cNvPr id="6" name="Oval 5"/>
          <p:cNvSpPr/>
          <p:nvPr/>
        </p:nvSpPr>
        <p:spPr>
          <a:xfrm>
            <a:off x="939407" y="3438331"/>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323308" y="1437900"/>
            <a:ext cx="1948401" cy="104370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52897" y="5577922"/>
            <a:ext cx="1913608" cy="97431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6262716" y="2359837"/>
            <a:ext cx="0" cy="126983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318305" y="3860354"/>
            <a:ext cx="366607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5984376" y="3629676"/>
            <a:ext cx="608872" cy="487062"/>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762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4486" y="113997"/>
            <a:ext cx="4055670" cy="755559"/>
          </a:xfrm>
        </p:spPr>
        <p:txBody>
          <a:bodyPr>
            <a:normAutofit/>
          </a:bodyPr>
          <a:lstStyle/>
          <a:p>
            <a:r>
              <a:rPr lang="en-US" dirty="0" smtClean="0"/>
              <a:t>Scoring Matrix</a:t>
            </a:r>
            <a:endParaRPr lang="en-US" dirty="0"/>
          </a:p>
        </p:txBody>
      </p:sp>
      <p:pic>
        <p:nvPicPr>
          <p:cNvPr id="4" name="Content Placeholder 3" descr="summative matrix 4a.png"/>
          <p:cNvPicPr>
            <a:picLocks noGrp="1" noChangeAspect="1"/>
          </p:cNvPicPr>
          <p:nvPr>
            <p:ph idx="1"/>
          </p:nvPr>
        </p:nvPicPr>
        <p:blipFill>
          <a:blip r:embed="rId5" cstate="print">
            <a:extLst>
              <a:ext uri="{28A0092B-C50C-407E-A947-70E740481C1C}">
                <a14:useLocalDpi xmlns:a14="http://schemas.microsoft.com/office/drawing/2010/main"/>
              </a:ext>
            </a:extLst>
          </a:blip>
          <a:srcRect l="-2858" r="-2858"/>
          <a:stretch>
            <a:fillRect/>
          </a:stretch>
        </p:blipFill>
        <p:spPr>
          <a:xfrm>
            <a:off x="-113154" y="869556"/>
            <a:ext cx="9173310" cy="5680334"/>
          </a:xfrm>
        </p:spPr>
      </p:pic>
      <p:sp>
        <p:nvSpPr>
          <p:cNvPr id="5" name="Left Arrow 4"/>
          <p:cNvSpPr/>
          <p:nvPr/>
        </p:nvSpPr>
        <p:spPr>
          <a:xfrm>
            <a:off x="7907425" y="4364737"/>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90853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8243739"/>
              </p:ext>
            </p:extLst>
          </p:nvPr>
        </p:nvGraphicFramePr>
        <p:xfrm>
          <a:off x="591479" y="1110994"/>
          <a:ext cx="8095321" cy="4096593"/>
        </p:xfrm>
        <a:graphic>
          <a:graphicData uri="http://schemas.openxmlformats.org/drawingml/2006/table">
            <a:tbl>
              <a:tblPr firstRow="1" bandRow="1">
                <a:tableStyleId>{2D5ABB26-0587-4C30-8999-92F81FD0307C}</a:tableStyleId>
              </a:tblPr>
              <a:tblGrid>
                <a:gridCol w="491452"/>
                <a:gridCol w="1180769"/>
                <a:gridCol w="1605775"/>
                <a:gridCol w="1605775"/>
                <a:gridCol w="1605775"/>
                <a:gridCol w="1605775"/>
              </a:tblGrid>
              <a:tr h="52110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62614">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62614">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07620">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94646773"/>
              </p:ext>
            </p:extLst>
          </p:nvPr>
        </p:nvGraphicFramePr>
        <p:xfrm>
          <a:off x="368629" y="5421725"/>
          <a:ext cx="6096000" cy="1010920"/>
        </p:xfrm>
        <a:graphic>
          <a:graphicData uri="http://schemas.openxmlformats.org/drawingml/2006/table">
            <a:tbl>
              <a:tblPr firstRow="1" bandRow="1">
                <a:tableStyleId>{2D5ABB26-0587-4C30-8999-92F81FD0307C}</a:tableStyleId>
              </a:tblPr>
              <a:tblGrid>
                <a:gridCol w="2032000"/>
                <a:gridCol w="2032000"/>
                <a:gridCol w="2032000"/>
              </a:tblGrid>
              <a:tr h="370840">
                <a:tc gridSpan="3">
                  <a:txBody>
                    <a:bodyPr/>
                    <a:lstStyle/>
                    <a:p>
                      <a:pPr algn="ctr"/>
                      <a:r>
                        <a:rPr lang="en-US" b="1" dirty="0" smtClean="0"/>
                        <a:t>SUMMATIVE</a:t>
                      </a:r>
                      <a:r>
                        <a:rPr lang="en-US" b="1" baseline="0" dirty="0" smtClean="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solidFill>
                            <a:schemeClr val="tx1"/>
                          </a:solidFill>
                        </a:rPr>
                        <a:t>BELOW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b="1" dirty="0" smtClean="0">
                          <a:solidFill>
                            <a:schemeClr val="tx1"/>
                          </a:solidFill>
                        </a:rPr>
                        <a:t>MEETS</a:t>
                      </a:r>
                      <a:r>
                        <a:rPr lang="en-US" b="1" baseline="0" dirty="0" smtClean="0">
                          <a:solidFill>
                            <a:schemeClr val="tx1"/>
                          </a:solidFill>
                        </a:rPr>
                        <a:t> EXPECTATIONS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smtClean="0">
                          <a:solidFill>
                            <a:schemeClr val="tx1"/>
                          </a:solidFill>
                        </a:rPr>
                        <a:t>EXCEEDS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bl>
          </a:graphicData>
        </a:graphic>
      </p:graphicFrame>
      <p:sp>
        <p:nvSpPr>
          <p:cNvPr id="6" name="Oval 5"/>
          <p:cNvSpPr/>
          <p:nvPr/>
        </p:nvSpPr>
        <p:spPr>
          <a:xfrm>
            <a:off x="939407" y="2528750"/>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070175" y="1450257"/>
            <a:ext cx="1948401" cy="104370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52897" y="5590279"/>
            <a:ext cx="1913608" cy="97431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endCxn id="16" idx="0"/>
          </p:cNvCxnSpPr>
          <p:nvPr/>
        </p:nvCxnSpPr>
        <p:spPr>
          <a:xfrm>
            <a:off x="3096565" y="2372194"/>
            <a:ext cx="0" cy="3131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952980" y="2928836"/>
            <a:ext cx="86524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2792129" y="2685305"/>
            <a:ext cx="608872" cy="487062"/>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62835" y="5433724"/>
            <a:ext cx="2023966" cy="1015663"/>
          </a:xfrm>
          <a:prstGeom prst="rect">
            <a:avLst/>
          </a:prstGeom>
          <a:solidFill>
            <a:srgbClr val="000090"/>
          </a:solidFill>
        </p:spPr>
        <p:txBody>
          <a:bodyPr wrap="square" rtlCol="0">
            <a:spAutoFit/>
          </a:bodyPr>
          <a:lstStyle/>
          <a:p>
            <a:pPr algn="ctr"/>
            <a:r>
              <a:rPr lang="en-US" sz="3200" dirty="0" smtClean="0">
                <a:solidFill>
                  <a:schemeClr val="bg1"/>
                </a:solidFill>
              </a:rPr>
              <a:t>Judgment</a:t>
            </a:r>
          </a:p>
          <a:p>
            <a:pPr algn="ctr"/>
            <a:r>
              <a:rPr lang="en-US" sz="1400" dirty="0" smtClean="0">
                <a:solidFill>
                  <a:schemeClr val="bg1"/>
                </a:solidFill>
              </a:rPr>
              <a:t>Rating Subject </a:t>
            </a:r>
          </a:p>
          <a:p>
            <a:pPr algn="ctr"/>
            <a:r>
              <a:rPr lang="en-US" sz="1400" dirty="0" smtClean="0">
                <a:solidFill>
                  <a:schemeClr val="bg1"/>
                </a:solidFill>
              </a:rPr>
              <a:t>To Review</a:t>
            </a:r>
            <a:endParaRPr lang="en-US" sz="1400" dirty="0">
              <a:solidFill>
                <a:schemeClr val="bg1"/>
              </a:solidFill>
            </a:endParaRPr>
          </a:p>
        </p:txBody>
      </p:sp>
      <p:sp>
        <p:nvSpPr>
          <p:cNvPr id="15" name="TextBox 14"/>
          <p:cNvSpPr txBox="1"/>
          <p:nvPr/>
        </p:nvSpPr>
        <p:spPr>
          <a:xfrm>
            <a:off x="2296328" y="2402829"/>
            <a:ext cx="1583077" cy="892552"/>
          </a:xfrm>
          <a:prstGeom prst="rect">
            <a:avLst/>
          </a:prstGeom>
          <a:solidFill>
            <a:srgbClr val="000090"/>
          </a:solidFill>
        </p:spPr>
        <p:txBody>
          <a:bodyPr wrap="square" rtlCol="0">
            <a:spAutoFit/>
          </a:bodyPr>
          <a:lstStyle/>
          <a:p>
            <a:pPr algn="ctr"/>
            <a:r>
              <a:rPr lang="en-US" sz="2400" dirty="0" smtClean="0">
                <a:solidFill>
                  <a:schemeClr val="bg1"/>
                </a:solidFill>
              </a:rPr>
              <a:t>Judgment</a:t>
            </a:r>
          </a:p>
          <a:p>
            <a:pPr algn="ctr"/>
            <a:r>
              <a:rPr lang="en-US" sz="1400" dirty="0" smtClean="0">
                <a:solidFill>
                  <a:schemeClr val="bg1"/>
                </a:solidFill>
              </a:rPr>
              <a:t>Rating Subject </a:t>
            </a:r>
          </a:p>
          <a:p>
            <a:pPr algn="ctr"/>
            <a:r>
              <a:rPr lang="en-US" sz="1400" dirty="0" smtClean="0">
                <a:solidFill>
                  <a:schemeClr val="bg1"/>
                </a:solidFill>
              </a:rPr>
              <a:t>To Review</a:t>
            </a:r>
            <a:endParaRPr lang="en-US" sz="1400" dirty="0">
              <a:solidFill>
                <a:schemeClr val="bg1"/>
              </a:solidFill>
            </a:endParaRPr>
          </a:p>
        </p:txBody>
      </p:sp>
    </p:spTree>
    <p:extLst>
      <p:ext uri="{BB962C8B-B14F-4D97-AF65-F5344CB8AC3E}">
        <p14:creationId xmlns:p14="http://schemas.microsoft.com/office/powerpoint/2010/main" val="156421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6"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4406911"/>
              </p:ext>
            </p:extLst>
          </p:nvPr>
        </p:nvGraphicFramePr>
        <p:xfrm>
          <a:off x="591479" y="1086280"/>
          <a:ext cx="8095321" cy="4096593"/>
        </p:xfrm>
        <a:graphic>
          <a:graphicData uri="http://schemas.openxmlformats.org/drawingml/2006/table">
            <a:tbl>
              <a:tblPr firstRow="1" bandRow="1">
                <a:tableStyleId>{2D5ABB26-0587-4C30-8999-92F81FD0307C}</a:tableStyleId>
              </a:tblPr>
              <a:tblGrid>
                <a:gridCol w="491452"/>
                <a:gridCol w="1180769"/>
                <a:gridCol w="1605775"/>
                <a:gridCol w="1605775"/>
                <a:gridCol w="1605775"/>
                <a:gridCol w="1605775"/>
              </a:tblGrid>
              <a:tr h="52110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c gridSpan="4">
                  <a:txBody>
                    <a:bodyPr/>
                    <a:lstStyle/>
                    <a:p>
                      <a:pPr algn="ctr"/>
                      <a:r>
                        <a:rPr lang="en-US" sz="2400" dirty="0" smtClean="0"/>
                        <a:t>PROFESSIONAL</a:t>
                      </a:r>
                      <a:r>
                        <a:rPr lang="en-US" sz="2400" baseline="0" dirty="0" smtClean="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42637">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smtClean="0"/>
                        <a:t>UNSATISFACTORY</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BASIC</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PROFICIENT</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400" b="1" dirty="0" smtClean="0"/>
                        <a:t>DISTINGUISHED</a:t>
                      </a:r>
                      <a:r>
                        <a:rPr lang="en-US" sz="1400" b="1" baseline="0" dirty="0" smtClean="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62614">
                <a:tc rowSpan="3">
                  <a:txBody>
                    <a:bodyPr/>
                    <a:lstStyle/>
                    <a:p>
                      <a:pPr algn="ctr"/>
                      <a:r>
                        <a:rPr lang="en-US" dirty="0" smtClean="0"/>
                        <a:t>STUDENT GROWTH RATING</a:t>
                      </a:r>
                      <a:endParaRPr lang="en-US" dirty="0"/>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t>HIGH</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62614">
                <a:tc vMerge="1">
                  <a:txBody>
                    <a:bodyPr/>
                    <a:lstStyle/>
                    <a:p>
                      <a:endParaRPr lang="en-US" dirty="0"/>
                    </a:p>
                  </a:txBody>
                  <a:tcPr vert="vert270" anchor="ctr"/>
                </a:tc>
                <a:tc>
                  <a:txBody>
                    <a:bodyPr/>
                    <a:lstStyle/>
                    <a:p>
                      <a:pPr algn="ctr"/>
                      <a:r>
                        <a:rPr lang="en-US" sz="1400" b="1" dirty="0" smtClean="0"/>
                        <a:t>EXPECTED</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r h="907620">
                <a:tc vMerge="1">
                  <a:txBody>
                    <a:bodyPr/>
                    <a:lstStyle/>
                    <a:p>
                      <a:endParaRPr lang="en-US" dirty="0"/>
                    </a:p>
                  </a:txBody>
                  <a:tcPr/>
                </a:tc>
                <a:tc>
                  <a:txBody>
                    <a:bodyPr/>
                    <a:lstStyle/>
                    <a:p>
                      <a:pPr algn="ctr"/>
                      <a:r>
                        <a:rPr lang="en-US" sz="1400" b="1" dirty="0" smtClean="0"/>
                        <a:t>LOW</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77317768"/>
              </p:ext>
            </p:extLst>
          </p:nvPr>
        </p:nvGraphicFramePr>
        <p:xfrm>
          <a:off x="368629" y="5397011"/>
          <a:ext cx="6096000" cy="1010920"/>
        </p:xfrm>
        <a:graphic>
          <a:graphicData uri="http://schemas.openxmlformats.org/drawingml/2006/table">
            <a:tbl>
              <a:tblPr firstRow="1" bandRow="1">
                <a:tableStyleId>{2D5ABB26-0587-4C30-8999-92F81FD0307C}</a:tableStyleId>
              </a:tblPr>
              <a:tblGrid>
                <a:gridCol w="2032000"/>
                <a:gridCol w="2032000"/>
                <a:gridCol w="2032000"/>
              </a:tblGrid>
              <a:tr h="370840">
                <a:tc gridSpan="3">
                  <a:txBody>
                    <a:bodyPr/>
                    <a:lstStyle/>
                    <a:p>
                      <a:pPr algn="ctr"/>
                      <a:r>
                        <a:rPr lang="en-US" b="1" dirty="0" smtClean="0"/>
                        <a:t>SUMMATIVE</a:t>
                      </a:r>
                      <a:r>
                        <a:rPr lang="en-US" b="1" baseline="0" dirty="0" smtClean="0"/>
                        <a:t> TEACHER EFFECTIVENESS RATING CATEGORIES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solidFill>
                            <a:schemeClr val="tx1"/>
                          </a:solidFill>
                        </a:rPr>
                        <a:t>BELOW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b="1" dirty="0" smtClean="0">
                          <a:solidFill>
                            <a:schemeClr val="tx1"/>
                          </a:solidFill>
                        </a:rPr>
                        <a:t>MEETS</a:t>
                      </a:r>
                      <a:r>
                        <a:rPr lang="en-US" b="1" baseline="0" dirty="0" smtClean="0">
                          <a:solidFill>
                            <a:schemeClr val="tx1"/>
                          </a:solidFill>
                        </a:rPr>
                        <a:t> EXPECTATIONS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dirty="0" smtClean="0">
                          <a:solidFill>
                            <a:schemeClr val="tx1"/>
                          </a:solidFill>
                        </a:rPr>
                        <a:t>EXCEEDS EXPECTATIONS</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r>
            </a:tbl>
          </a:graphicData>
        </a:graphic>
      </p:graphicFrame>
      <p:sp>
        <p:nvSpPr>
          <p:cNvPr id="6" name="Oval 5"/>
          <p:cNvSpPr/>
          <p:nvPr/>
        </p:nvSpPr>
        <p:spPr>
          <a:xfrm>
            <a:off x="939407" y="4382701"/>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923780" y="1616887"/>
            <a:ext cx="1948401" cy="73059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52897" y="5565565"/>
            <a:ext cx="1913608" cy="97431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7897980" y="2347480"/>
            <a:ext cx="0" cy="222656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513784" y="4817578"/>
            <a:ext cx="507976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7593544" y="4574047"/>
            <a:ext cx="608872" cy="487062"/>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62835" y="5409010"/>
            <a:ext cx="2023966" cy="1015663"/>
          </a:xfrm>
          <a:prstGeom prst="rect">
            <a:avLst/>
          </a:prstGeom>
          <a:solidFill>
            <a:srgbClr val="000090"/>
          </a:solidFill>
        </p:spPr>
        <p:txBody>
          <a:bodyPr wrap="square" rtlCol="0">
            <a:spAutoFit/>
          </a:bodyPr>
          <a:lstStyle/>
          <a:p>
            <a:pPr algn="ctr"/>
            <a:r>
              <a:rPr lang="en-US" sz="3200" dirty="0" smtClean="0">
                <a:solidFill>
                  <a:schemeClr val="bg1"/>
                </a:solidFill>
              </a:rPr>
              <a:t>Judgment</a:t>
            </a:r>
          </a:p>
          <a:p>
            <a:pPr algn="ctr"/>
            <a:r>
              <a:rPr lang="en-US" sz="1400" dirty="0" smtClean="0">
                <a:solidFill>
                  <a:schemeClr val="bg1"/>
                </a:solidFill>
              </a:rPr>
              <a:t>Rating Subject </a:t>
            </a:r>
          </a:p>
          <a:p>
            <a:pPr algn="ctr"/>
            <a:r>
              <a:rPr lang="en-US" sz="1400" dirty="0" smtClean="0">
                <a:solidFill>
                  <a:schemeClr val="bg1"/>
                </a:solidFill>
              </a:rPr>
              <a:t>To Review</a:t>
            </a:r>
            <a:endParaRPr lang="en-US" sz="1400" dirty="0">
              <a:solidFill>
                <a:schemeClr val="bg1"/>
              </a:solidFill>
            </a:endParaRPr>
          </a:p>
        </p:txBody>
      </p:sp>
      <p:sp>
        <p:nvSpPr>
          <p:cNvPr id="15" name="TextBox 14"/>
          <p:cNvSpPr txBox="1"/>
          <p:nvPr/>
        </p:nvSpPr>
        <p:spPr>
          <a:xfrm>
            <a:off x="7103723" y="4290321"/>
            <a:ext cx="1583077" cy="892552"/>
          </a:xfrm>
          <a:prstGeom prst="rect">
            <a:avLst/>
          </a:prstGeom>
          <a:solidFill>
            <a:srgbClr val="000090"/>
          </a:solidFill>
        </p:spPr>
        <p:txBody>
          <a:bodyPr wrap="square" rtlCol="0">
            <a:spAutoFit/>
          </a:bodyPr>
          <a:lstStyle/>
          <a:p>
            <a:pPr algn="ctr"/>
            <a:r>
              <a:rPr lang="en-US" sz="2400" dirty="0" smtClean="0">
                <a:solidFill>
                  <a:schemeClr val="bg1"/>
                </a:solidFill>
              </a:rPr>
              <a:t>Judgment</a:t>
            </a:r>
          </a:p>
          <a:p>
            <a:pPr algn="ctr"/>
            <a:r>
              <a:rPr lang="en-US" sz="1400" dirty="0" smtClean="0">
                <a:solidFill>
                  <a:schemeClr val="bg1"/>
                </a:solidFill>
              </a:rPr>
              <a:t>Rating Subject </a:t>
            </a:r>
          </a:p>
          <a:p>
            <a:pPr algn="ctr"/>
            <a:r>
              <a:rPr lang="en-US" sz="1400" dirty="0" smtClean="0">
                <a:solidFill>
                  <a:schemeClr val="bg1"/>
                </a:solidFill>
              </a:rPr>
              <a:t>To Review</a:t>
            </a:r>
            <a:endParaRPr lang="en-US" sz="1400" dirty="0">
              <a:solidFill>
                <a:schemeClr val="bg1"/>
              </a:solidFill>
            </a:endParaRPr>
          </a:p>
        </p:txBody>
      </p:sp>
    </p:spTree>
    <p:extLst>
      <p:ext uri="{BB962C8B-B14F-4D97-AF65-F5344CB8AC3E}">
        <p14:creationId xmlns:p14="http://schemas.microsoft.com/office/powerpoint/2010/main" val="7324057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6"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dirty="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304474"/>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2344707"/>
              <a:chOff x="6642100" y="1615480"/>
              <a:chExt cx="1968500" cy="2089885"/>
            </a:xfrm>
          </p:grpSpPr>
          <p:sp>
            <p:nvSpPr>
              <p:cNvPr id="23570" name="TextBox 46"/>
              <p:cNvSpPr txBox="1">
                <a:spLocks noChangeArrowheads="1"/>
              </p:cNvSpPr>
              <p:nvPr/>
            </p:nvSpPr>
            <p:spPr bwMode="auto">
              <a:xfrm>
                <a:off x="6642100" y="1615480"/>
                <a:ext cx="1968500" cy="27138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64126"/>
                <a:ext cx="1968500" cy="1741239"/>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40306501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85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 teacher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An individual who: </a:t>
            </a:r>
          </a:p>
          <a:p>
            <a:pPr marL="514350" indent="-514350">
              <a:buFont typeface="+mj-lt"/>
              <a:buAutoNum type="alphaLcParenR"/>
            </a:pPr>
            <a:r>
              <a:rPr lang="en-US" dirty="0" smtClean="0"/>
              <a:t>Provides instruction to any grade, K-12, or ungraded class or who teaches in an environment other than a classroom setting;</a:t>
            </a:r>
          </a:p>
          <a:p>
            <a:pPr marL="514350" indent="-514350">
              <a:buFont typeface="+mj-lt"/>
              <a:buAutoNum type="alphaLcParenR"/>
            </a:pPr>
            <a:r>
              <a:rPr lang="en-US" dirty="0" smtClean="0"/>
              <a:t>Maintains daily student records; </a:t>
            </a:r>
          </a:p>
          <a:p>
            <a:pPr marL="514350" indent="-514350">
              <a:buFont typeface="+mj-lt"/>
              <a:buAutoNum type="alphaLcParenR"/>
            </a:pPr>
            <a:r>
              <a:rPr lang="en-US" dirty="0" smtClean="0"/>
              <a:t>Has completed an approved teacher education program or completed an alternate certification program;</a:t>
            </a:r>
          </a:p>
          <a:p>
            <a:pPr marL="514350" indent="-514350">
              <a:buFont typeface="+mj-lt"/>
              <a:buAutoNum type="alphaLcParenR"/>
            </a:pPr>
            <a:r>
              <a:rPr lang="en-US" dirty="0" smtClean="0"/>
              <a:t>Has been issued a South Dakota certificate; and </a:t>
            </a:r>
          </a:p>
          <a:p>
            <a:pPr marL="514350" indent="-514350">
              <a:buFont typeface="+mj-lt"/>
              <a:buAutoNum type="alphaLcParenR"/>
            </a:pPr>
            <a:r>
              <a:rPr lang="en-US" dirty="0" smtClean="0"/>
              <a:t>Is not serving as a principal, assistant principal, superintendent, or assistant superintendent.</a:t>
            </a:r>
            <a:endParaRPr lang="en-US" dirty="0"/>
          </a:p>
        </p:txBody>
      </p:sp>
    </p:spTree>
    <p:extLst>
      <p:ext uri="{BB962C8B-B14F-4D97-AF65-F5344CB8AC3E}">
        <p14:creationId xmlns:p14="http://schemas.microsoft.com/office/powerpoint/2010/main" val="278929642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 Effectiveness </a:t>
            </a:r>
            <a:br>
              <a:rPr lang="en-US" dirty="0" smtClean="0"/>
            </a:br>
            <a:r>
              <a:rPr lang="en-US" dirty="0" smtClean="0"/>
              <a:t>Minimum Requirements</a:t>
            </a:r>
            <a:endParaRPr lang="en-US" dirty="0"/>
          </a:p>
        </p:txBody>
      </p:sp>
      <p:sp>
        <p:nvSpPr>
          <p:cNvPr id="3" name="Content Placeholder 2"/>
          <p:cNvSpPr>
            <a:spLocks noGrp="1"/>
          </p:cNvSpPr>
          <p:nvPr>
            <p:ph idx="1"/>
          </p:nvPr>
        </p:nvSpPr>
        <p:spPr/>
        <p:txBody>
          <a:bodyPr>
            <a:noAutofit/>
          </a:bodyPr>
          <a:lstStyle/>
          <a:p>
            <a:r>
              <a:rPr lang="en-US" sz="2200" dirty="0" smtClean="0"/>
              <a:t>Professional Practice Rating: based on performance relative to the South Dakota Framework for Teaching (Danielson Model)</a:t>
            </a:r>
          </a:p>
          <a:p>
            <a:r>
              <a:rPr lang="en-US" sz="2200" dirty="0" smtClean="0"/>
              <a:t>Student Growth Rating: Based on the development and attainment of Student Learning Objectives</a:t>
            </a:r>
          </a:p>
          <a:p>
            <a:r>
              <a:rPr lang="en-US" sz="2200" dirty="0" smtClean="0"/>
              <a:t>Summative </a:t>
            </a:r>
            <a:r>
              <a:rPr lang="en-US" sz="2200" dirty="0" smtClean="0"/>
              <a:t>Rating (optional): </a:t>
            </a:r>
            <a:r>
              <a:rPr lang="en-US" sz="2200" dirty="0" smtClean="0"/>
              <a:t>Three categories – Below, Meets or Exceeds Expectations; based on multiple measure, student growth a “significant factor” </a:t>
            </a:r>
          </a:p>
          <a:p>
            <a:r>
              <a:rPr lang="en-US" sz="2200" dirty="0" smtClean="0"/>
              <a:t>Results and Outcomes: Useful performance feedback that guides professional growth and improvement plans for those not meeting district expectations</a:t>
            </a:r>
          </a:p>
          <a:p>
            <a:r>
              <a:rPr lang="en-US" sz="2200" dirty="0" smtClean="0"/>
              <a:t>Evaluation Cycle: Probationary teachers </a:t>
            </a:r>
            <a:r>
              <a:rPr lang="en-US" sz="2200" dirty="0" err="1" smtClean="0"/>
              <a:t>summatively</a:t>
            </a:r>
            <a:r>
              <a:rPr lang="en-US" sz="2200" dirty="0" smtClean="0"/>
              <a:t> evaluated every year, non-probationary teachers at least every other year. </a:t>
            </a:r>
            <a:endParaRPr lang="en-US" sz="2200" dirty="0"/>
          </a:p>
        </p:txBody>
      </p:sp>
    </p:spTree>
    <p:extLst>
      <p:ext uri="{BB962C8B-B14F-4D97-AF65-F5344CB8AC3E}">
        <p14:creationId xmlns:p14="http://schemas.microsoft.com/office/powerpoint/2010/main" val="217318480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5651031"/>
              </p:ext>
            </p:extLst>
          </p:nvPr>
        </p:nvGraphicFramePr>
        <p:xfrm>
          <a:off x="457200" y="1942080"/>
          <a:ext cx="8229600" cy="3879974"/>
        </p:xfrm>
        <a:graphic>
          <a:graphicData uri="http://schemas.openxmlformats.org/drawingml/2006/table">
            <a:tbl>
              <a:tblPr firstRow="1" bandRow="1">
                <a:tableStyleId>{2D5ABB26-0587-4C30-8999-92F81FD0307C}</a:tableStyleId>
              </a:tblPr>
              <a:tblGrid>
                <a:gridCol w="1645920"/>
                <a:gridCol w="1645920"/>
                <a:gridCol w="1645920"/>
                <a:gridCol w="822960"/>
                <a:gridCol w="822960"/>
                <a:gridCol w="822960"/>
                <a:gridCol w="822960"/>
              </a:tblGrid>
              <a:tr h="369694">
                <a:tc>
                  <a:txBody>
                    <a:bodyPr/>
                    <a:lstStyle/>
                    <a:p>
                      <a:r>
                        <a:rPr lang="en-US" dirty="0" smtClean="0"/>
                        <a:t>IMPLEMENT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r>
                        <a:rPr lang="en-US" dirty="0" smtClean="0"/>
                        <a:t>PLAN</a:t>
                      </a:r>
                      <a:r>
                        <a:rPr lang="en-US" baseline="0" dirty="0" smtClean="0"/>
                        <a:t> OPTION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ED342"/>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6">
                  <a:txBody>
                    <a:bodyPr/>
                    <a:lstStyle/>
                    <a:p>
                      <a:pPr algn="ctr"/>
                      <a:r>
                        <a:rPr lang="en-US" sz="3200" b="1" dirty="0" smtClean="0"/>
                        <a:t>School Year</a:t>
                      </a:r>
                      <a:endParaRPr lang="en-US" sz="32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r>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13-14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14-15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dirty="0" smtClean="0"/>
                        <a:t>15-16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dirty="0" smtClean="0"/>
                        <a:t>16-17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70840">
                <a:tc>
                  <a:txBody>
                    <a:bodyPr/>
                    <a:lstStyle/>
                    <a:p>
                      <a:r>
                        <a:rPr lang="en-US" dirty="0" smtClean="0"/>
                        <a:t>Pilot </a:t>
                      </a:r>
                    </a:p>
                    <a:p>
                      <a:r>
                        <a:rPr lang="en-US" dirty="0" smtClean="0"/>
                        <a:t>Year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70840">
                <a:tc>
                  <a:txBody>
                    <a:bodyPr/>
                    <a:lstStyle/>
                    <a:p>
                      <a:r>
                        <a:rPr lang="en-US" dirty="0" smtClean="0"/>
                        <a:t>Teacher Evaluations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ED342"/>
                    </a:solidFill>
                  </a:tcPr>
                </a:tc>
                <a:tc hMerge="1">
                  <a:txBody>
                    <a:bodyPr/>
                    <a:lstStyle/>
                    <a:p>
                      <a:endParaRPr lang="en-US"/>
                    </a:p>
                  </a:txBody>
                  <a:tcPr/>
                </a:tc>
                <a:tc gridSpan="2">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70840">
                <a:tc>
                  <a:txBody>
                    <a:bodyPr/>
                    <a:lstStyle/>
                    <a:p>
                      <a:r>
                        <a:rPr lang="en-US" dirty="0" smtClean="0"/>
                        <a:t>District Reporting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ED342"/>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r>
              <a:tr h="370840">
                <a:tc>
                  <a:txBody>
                    <a:bodyPr/>
                    <a:lstStyle/>
                    <a:p>
                      <a:r>
                        <a:rPr lang="en-US" dirty="0" smtClean="0"/>
                        <a:t>Personnel Decisions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ED342"/>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119008015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16"/>
          <p:cNvGrpSpPr>
            <a:grpSpLocks/>
          </p:cNvGrpSpPr>
          <p:nvPr/>
        </p:nvGrpSpPr>
        <p:grpSpPr bwMode="auto">
          <a:xfrm rot="10800000">
            <a:off x="3225800" y="4459288"/>
            <a:ext cx="4546600" cy="241300"/>
            <a:chOff x="3331634" y="999066"/>
            <a:chExt cx="4546600" cy="240499"/>
          </a:xfrm>
        </p:grpSpPr>
        <p:cxnSp>
          <p:nvCxnSpPr>
            <p:cNvPr id="118" name="Straight Connector 117"/>
            <p:cNvCxnSpPr/>
            <p:nvPr/>
          </p:nvCxnSpPr>
          <p:spPr>
            <a:xfrm>
              <a:off x="3341159"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879821" y="1000649"/>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333221" y="1008559"/>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3554" name="TextBox 29"/>
          <p:cNvSpPr txBox="1">
            <a:spLocks noChangeArrowheads="1"/>
          </p:cNvSpPr>
          <p:nvPr/>
        </p:nvSpPr>
        <p:spPr bwMode="auto">
          <a:xfrm>
            <a:off x="749300" y="4870450"/>
            <a:ext cx="7861300" cy="830263"/>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b="1">
                <a:solidFill>
                  <a:schemeClr val="bg1"/>
                </a:solidFill>
                <a:cs typeface="Calibri" charset="0"/>
              </a:rPr>
              <a:t>Summative Rating Matrix</a:t>
            </a:r>
            <a:endParaRPr lang="en-US" sz="1400" b="1">
              <a:solidFill>
                <a:schemeClr val="bg1"/>
              </a:solidFill>
              <a:cs typeface="Calibri" charset="0"/>
            </a:endParaRPr>
          </a:p>
          <a:p>
            <a:pPr algn="ctr"/>
            <a:r>
              <a:rPr lang="en-US" sz="1400" b="1">
                <a:solidFill>
                  <a:schemeClr val="bg1"/>
                </a:solidFill>
                <a:cs typeface="Calibri" charset="0"/>
              </a:rPr>
              <a:t>Professional Oversight: Is the rating fair and accurate based on the evidence </a:t>
            </a:r>
          </a:p>
          <a:p>
            <a:pPr algn="ctr"/>
            <a:r>
              <a:rPr lang="en-US" sz="1400" b="1">
                <a:solidFill>
                  <a:schemeClr val="bg1"/>
                </a:solidFill>
                <a:cs typeface="Calibri" charset="0"/>
              </a:rPr>
              <a:t>and data shared by the teacher</a:t>
            </a:r>
            <a:endParaRPr lang="en-US" sz="2000" b="1">
              <a:solidFill>
                <a:schemeClr val="bg1"/>
              </a:solidFill>
              <a:cs typeface="Calibri" charset="0"/>
            </a:endParaRPr>
          </a:p>
        </p:txBody>
      </p:sp>
      <p:cxnSp>
        <p:nvCxnSpPr>
          <p:cNvPr id="122" name="Straight Arrow Connector 121"/>
          <p:cNvCxnSpPr/>
          <p:nvPr/>
        </p:nvCxnSpPr>
        <p:spPr>
          <a:xfrm>
            <a:off x="5524500" y="4691063"/>
            <a:ext cx="0" cy="1793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56" name="TextBox 3"/>
          <p:cNvSpPr>
            <a:spLocks noChangeArrowheads="1"/>
          </p:cNvSpPr>
          <p:nvPr/>
        </p:nvSpPr>
        <p:spPr bwMode="auto">
          <a:xfrm>
            <a:off x="749300" y="150813"/>
            <a:ext cx="7861300" cy="615950"/>
          </a:xfrm>
          <a:prstGeom prst="flowChartProcess">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300" b="1">
                <a:solidFill>
                  <a:schemeClr val="bg1"/>
                </a:solidFill>
                <a:cs typeface="Calibri" charset="0"/>
              </a:rPr>
              <a:t>Determining Teacher Effectiveness</a:t>
            </a:r>
          </a:p>
          <a:p>
            <a:pPr algn="ctr"/>
            <a:r>
              <a:rPr lang="en-US" sz="1100" b="1">
                <a:solidFill>
                  <a:schemeClr val="bg1"/>
                </a:solidFill>
                <a:cs typeface="Calibri" charset="0"/>
              </a:rPr>
              <a:t>Using multiple measures of professional practice and student learning</a:t>
            </a:r>
          </a:p>
        </p:txBody>
      </p:sp>
      <p:grpSp>
        <p:nvGrpSpPr>
          <p:cNvPr id="23557" name="Group 63"/>
          <p:cNvGrpSpPr>
            <a:grpSpLocks/>
          </p:cNvGrpSpPr>
          <p:nvPr/>
        </p:nvGrpSpPr>
        <p:grpSpPr bwMode="auto">
          <a:xfrm>
            <a:off x="3332163" y="998538"/>
            <a:ext cx="4546600" cy="241300"/>
            <a:chOff x="3331634" y="999066"/>
            <a:chExt cx="4546600" cy="240499"/>
          </a:xfrm>
        </p:grpSpPr>
        <p:cxnSp>
          <p:nvCxnSpPr>
            <p:cNvPr id="60" name="Straight Connector 59"/>
            <p:cNvCxnSpPr/>
            <p:nvPr/>
          </p:nvCxnSpPr>
          <p:spPr>
            <a:xfrm>
              <a:off x="3339571"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8234" y="999066"/>
              <a:ext cx="0" cy="2404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331634" y="1006977"/>
              <a:ext cx="4546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 name="Group 4"/>
          <p:cNvGrpSpPr>
            <a:grpSpLocks/>
          </p:cNvGrpSpPr>
          <p:nvPr/>
        </p:nvGrpSpPr>
        <p:grpSpPr bwMode="auto">
          <a:xfrm>
            <a:off x="749300" y="766763"/>
            <a:ext cx="5613400" cy="3822700"/>
            <a:chOff x="749300" y="767034"/>
            <a:chExt cx="5613400" cy="3823158"/>
          </a:xfrm>
        </p:grpSpPr>
        <p:cxnSp>
          <p:nvCxnSpPr>
            <p:cNvPr id="69" name="Straight Connector 68"/>
            <p:cNvCxnSpPr/>
            <p:nvPr/>
          </p:nvCxnSpPr>
          <p:spPr>
            <a:xfrm>
              <a:off x="2794000" y="1405285"/>
              <a:ext cx="0" cy="132095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3180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71600" y="1471968"/>
              <a:ext cx="0" cy="12542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664200" y="1405285"/>
              <a:ext cx="0" cy="12383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80" name="TextBox 9"/>
            <p:cNvSpPr txBox="1">
              <a:spLocks noChangeArrowheads="1"/>
            </p:cNvSpPr>
            <p:nvPr/>
          </p:nvSpPr>
          <p:spPr bwMode="auto">
            <a:xfrm>
              <a:off x="749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rgbClr val="FFFFFF"/>
                  </a:solidFill>
                  <a:cs typeface="Calibri" charset="0"/>
                </a:rPr>
                <a:t>Domain 1</a:t>
              </a:r>
            </a:p>
          </p:txBody>
        </p:sp>
        <p:sp>
          <p:nvSpPr>
            <p:cNvPr id="23581" name="TextBox 10"/>
            <p:cNvSpPr txBox="1">
              <a:spLocks noChangeArrowheads="1"/>
            </p:cNvSpPr>
            <p:nvPr/>
          </p:nvSpPr>
          <p:spPr bwMode="auto">
            <a:xfrm>
              <a:off x="21463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2</a:t>
              </a:r>
            </a:p>
          </p:txBody>
        </p:sp>
        <p:sp>
          <p:nvSpPr>
            <p:cNvPr id="23582" name="TextBox 11"/>
            <p:cNvSpPr txBox="1">
              <a:spLocks noChangeArrowheads="1"/>
            </p:cNvSpPr>
            <p:nvPr/>
          </p:nvSpPr>
          <p:spPr bwMode="auto">
            <a:xfrm>
              <a:off x="35941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3</a:t>
              </a:r>
              <a:endParaRPr lang="en-US" sz="1600" dirty="0">
                <a:solidFill>
                  <a:srgbClr val="FFFFFF"/>
                </a:solidFill>
                <a:cs typeface="Calibri" charset="0"/>
              </a:endParaRPr>
            </a:p>
          </p:txBody>
        </p:sp>
        <p:sp>
          <p:nvSpPr>
            <p:cNvPr id="23583" name="TextBox 12"/>
            <p:cNvSpPr txBox="1">
              <a:spLocks noChangeArrowheads="1"/>
            </p:cNvSpPr>
            <p:nvPr/>
          </p:nvSpPr>
          <p:spPr bwMode="auto">
            <a:xfrm>
              <a:off x="5003800" y="1615480"/>
              <a:ext cx="1333500" cy="304357"/>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a:solidFill>
                    <a:srgbClr val="FFFFFF"/>
                  </a:solidFill>
                  <a:cs typeface="Calibri" charset="0"/>
                </a:rPr>
                <a:t>Domain </a:t>
              </a:r>
              <a:r>
                <a:rPr lang="en-US" sz="1600" dirty="0" smtClean="0">
                  <a:solidFill>
                    <a:srgbClr val="FFFFFF"/>
                  </a:solidFill>
                  <a:cs typeface="Calibri" charset="0"/>
                </a:rPr>
                <a:t>4</a:t>
              </a:r>
              <a:endParaRPr lang="en-US" sz="1600" dirty="0">
                <a:solidFill>
                  <a:srgbClr val="FFFFFF"/>
                </a:solidFill>
                <a:cs typeface="Calibri" charset="0"/>
              </a:endParaRPr>
            </a:p>
          </p:txBody>
        </p:sp>
        <p:sp>
          <p:nvSpPr>
            <p:cNvPr id="23584" name="TextBox 14"/>
            <p:cNvSpPr txBox="1">
              <a:spLocks noChangeArrowheads="1"/>
            </p:cNvSpPr>
            <p:nvPr/>
          </p:nvSpPr>
          <p:spPr bwMode="auto">
            <a:xfrm>
              <a:off x="749300" y="2047280"/>
              <a:ext cx="13335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Planning and Preparation</a:t>
              </a:r>
            </a:p>
          </p:txBody>
        </p:sp>
        <p:sp>
          <p:nvSpPr>
            <p:cNvPr id="23585" name="TextBox 15"/>
            <p:cNvSpPr txBox="1">
              <a:spLocks noChangeArrowheads="1"/>
            </p:cNvSpPr>
            <p:nvPr/>
          </p:nvSpPr>
          <p:spPr bwMode="auto">
            <a:xfrm>
              <a:off x="2146300" y="2047280"/>
              <a:ext cx="1346200" cy="504412"/>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Classroom Environment</a:t>
              </a:r>
            </a:p>
          </p:txBody>
        </p:sp>
        <p:sp>
          <p:nvSpPr>
            <p:cNvPr id="23586" name="TextBox 16"/>
            <p:cNvSpPr txBox="1">
              <a:spLocks noChangeArrowheads="1"/>
            </p:cNvSpPr>
            <p:nvPr/>
          </p:nvSpPr>
          <p:spPr bwMode="auto">
            <a:xfrm>
              <a:off x="3594100" y="2010381"/>
              <a:ext cx="1333500" cy="57109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Instruction</a:t>
              </a:r>
            </a:p>
          </p:txBody>
        </p:sp>
        <p:sp>
          <p:nvSpPr>
            <p:cNvPr id="23587" name="TextBox 17"/>
            <p:cNvSpPr txBox="1">
              <a:spLocks noChangeArrowheads="1"/>
            </p:cNvSpPr>
            <p:nvPr/>
          </p:nvSpPr>
          <p:spPr bwMode="auto">
            <a:xfrm>
              <a:off x="5029200" y="2047280"/>
              <a:ext cx="1308100" cy="492443"/>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300" b="1">
                  <a:cs typeface="Calibri" charset="0"/>
                </a:rPr>
                <a:t>Professional Responsibilities</a:t>
              </a:r>
            </a:p>
          </p:txBody>
        </p:sp>
        <p:sp>
          <p:nvSpPr>
            <p:cNvPr id="23588" name="TextBox 19"/>
            <p:cNvSpPr txBox="1">
              <a:spLocks noChangeArrowheads="1"/>
            </p:cNvSpPr>
            <p:nvPr/>
          </p:nvSpPr>
          <p:spPr bwMode="auto">
            <a:xfrm>
              <a:off x="749300" y="2644180"/>
              <a:ext cx="5613400" cy="1349087"/>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200000"/>
                </a:lnSpc>
                <a:buFont typeface="Arial" charset="0"/>
                <a:buChar char="•"/>
              </a:pPr>
              <a:r>
                <a:rPr lang="en-US" sz="1400" b="1">
                  <a:cs typeface="Calibri" charset="0"/>
                </a:rPr>
                <a:t>Classroom Observations and Evidence of Effective Practice</a:t>
              </a:r>
              <a:endParaRPr lang="en-US" sz="1200" b="1">
                <a:cs typeface="Calibri" charset="0"/>
              </a:endParaRPr>
            </a:p>
            <a:p>
              <a:pPr algn="ctr">
                <a:lnSpc>
                  <a:spcPct val="200000"/>
                </a:lnSpc>
                <a:buFont typeface="Arial" charset="0"/>
                <a:buChar char="•"/>
              </a:pPr>
              <a:r>
                <a:rPr lang="en-US" sz="1400" b="1">
                  <a:cs typeface="Calibri" charset="0"/>
                </a:rPr>
                <a:t>Components from Each of the 4 Domains</a:t>
              </a:r>
            </a:p>
            <a:p>
              <a:pPr algn="ctr">
                <a:lnSpc>
                  <a:spcPct val="200000"/>
                </a:lnSpc>
                <a:buFont typeface="Arial" charset="0"/>
                <a:buChar char="•"/>
              </a:pPr>
              <a:r>
                <a:rPr lang="en-US" sz="1400" b="1">
                  <a:cs typeface="Calibri" charset="0"/>
                </a:rPr>
                <a:t>At Least 8 Components Chosen Based on District or School Priorities</a:t>
              </a:r>
            </a:p>
          </p:txBody>
        </p:sp>
        <p:sp>
          <p:nvSpPr>
            <p:cNvPr id="23589" name="TextBox 7"/>
            <p:cNvSpPr txBox="1">
              <a:spLocks noChangeArrowheads="1"/>
            </p:cNvSpPr>
            <p:nvPr/>
          </p:nvSpPr>
          <p:spPr bwMode="auto">
            <a:xfrm>
              <a:off x="749300" y="1132880"/>
              <a:ext cx="55880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b="1">
                  <a:solidFill>
                    <a:srgbClr val="FFFFFF"/>
                  </a:solidFill>
                  <a:cs typeface="Calibri" charset="0"/>
                </a:rPr>
                <a:t>South Dakota Framework for Teaching</a:t>
              </a:r>
            </a:p>
          </p:txBody>
        </p:sp>
        <p:cxnSp>
          <p:nvCxnSpPr>
            <p:cNvPr id="56" name="Straight Connector 55"/>
            <p:cNvCxnSpPr/>
            <p:nvPr/>
          </p:nvCxnSpPr>
          <p:spPr>
            <a:xfrm>
              <a:off x="4559300" y="767034"/>
              <a:ext cx="0" cy="23974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591" name="TextBox 27"/>
            <p:cNvSpPr txBox="1">
              <a:spLocks noChangeArrowheads="1"/>
            </p:cNvSpPr>
            <p:nvPr/>
          </p:nvSpPr>
          <p:spPr bwMode="auto">
            <a:xfrm>
              <a:off x="749300" y="4251638"/>
              <a:ext cx="56134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Professional Practice Rating</a:t>
              </a:r>
            </a:p>
          </p:txBody>
        </p:sp>
        <p:sp>
          <p:nvSpPr>
            <p:cNvPr id="44" name="Down Arrow 43"/>
            <p:cNvSpPr/>
            <p:nvPr/>
          </p:nvSpPr>
          <p:spPr>
            <a:xfrm>
              <a:off x="3108325" y="3953528"/>
              <a:ext cx="1104900" cy="29848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23559" name="TextBox 31"/>
          <p:cNvSpPr txBox="1">
            <a:spLocks noChangeArrowheads="1"/>
          </p:cNvSpPr>
          <p:nvPr/>
        </p:nvSpPr>
        <p:spPr bwMode="auto">
          <a:xfrm>
            <a:off x="766763" y="6373813"/>
            <a:ext cx="23987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Below Expectations</a:t>
            </a:r>
          </a:p>
        </p:txBody>
      </p:sp>
      <p:sp>
        <p:nvSpPr>
          <p:cNvPr id="23560" name="TextBox 32"/>
          <p:cNvSpPr txBox="1">
            <a:spLocks noChangeArrowheads="1"/>
          </p:cNvSpPr>
          <p:nvPr/>
        </p:nvSpPr>
        <p:spPr bwMode="auto">
          <a:xfrm>
            <a:off x="3435350" y="6373813"/>
            <a:ext cx="2519363"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Meets Expectations</a:t>
            </a:r>
          </a:p>
        </p:txBody>
      </p:sp>
      <p:sp>
        <p:nvSpPr>
          <p:cNvPr id="23561" name="TextBox 35"/>
          <p:cNvSpPr txBox="1">
            <a:spLocks noChangeArrowheads="1"/>
          </p:cNvSpPr>
          <p:nvPr/>
        </p:nvSpPr>
        <p:spPr bwMode="auto">
          <a:xfrm>
            <a:off x="6100763" y="6373813"/>
            <a:ext cx="2474912" cy="304800"/>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a:solidFill>
                  <a:schemeClr val="bg1"/>
                </a:solidFill>
                <a:cs typeface="Calibri" charset="0"/>
              </a:rPr>
              <a:t>Exceeds Expectations</a:t>
            </a:r>
          </a:p>
        </p:txBody>
      </p:sp>
      <p:cxnSp>
        <p:nvCxnSpPr>
          <p:cNvPr id="48" name="Straight Arrow Connector 47"/>
          <p:cNvCxnSpPr/>
          <p:nvPr/>
        </p:nvCxnSpPr>
        <p:spPr>
          <a:xfrm>
            <a:off x="1847850"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87888" y="6119813"/>
            <a:ext cx="0" cy="255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7462838" y="6119813"/>
            <a:ext cx="0" cy="25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565" name="TextBox 30"/>
          <p:cNvSpPr txBox="1">
            <a:spLocks noChangeArrowheads="1"/>
          </p:cNvSpPr>
          <p:nvPr/>
        </p:nvSpPr>
        <p:spPr bwMode="auto">
          <a:xfrm>
            <a:off x="766763" y="5848350"/>
            <a:ext cx="7843837" cy="338138"/>
          </a:xfrm>
          <a:prstGeom prst="rect">
            <a:avLst/>
          </a:prstGeom>
          <a:solidFill>
            <a:srgbClr val="FFFFFF"/>
          </a:solidFill>
          <a:ln w="9525">
            <a:solidFill>
              <a:srgbClr val="66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660000"/>
                </a:solidFill>
                <a:cs typeface="Calibri" charset="0"/>
              </a:rPr>
              <a:t>Differentiated Performance Categories</a:t>
            </a:r>
          </a:p>
        </p:txBody>
      </p:sp>
      <p:cxnSp>
        <p:nvCxnSpPr>
          <p:cNvPr id="99" name="Straight Arrow Connector 98"/>
          <p:cNvCxnSpPr/>
          <p:nvPr/>
        </p:nvCxnSpPr>
        <p:spPr>
          <a:xfrm>
            <a:off x="4679950" y="5700713"/>
            <a:ext cx="9525" cy="1555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a:grpSpLocks/>
          </p:cNvGrpSpPr>
          <p:nvPr/>
        </p:nvGrpSpPr>
        <p:grpSpPr bwMode="auto">
          <a:xfrm>
            <a:off x="6642100" y="1146175"/>
            <a:ext cx="1968500" cy="3443288"/>
            <a:chOff x="6642100" y="1145580"/>
            <a:chExt cx="1968500" cy="3444612"/>
          </a:xfrm>
        </p:grpSpPr>
        <p:grpSp>
          <p:nvGrpSpPr>
            <p:cNvPr id="23568" name="Group 2"/>
            <p:cNvGrpSpPr>
              <a:grpSpLocks/>
            </p:cNvGrpSpPr>
            <p:nvPr/>
          </p:nvGrpSpPr>
          <p:grpSpPr bwMode="auto">
            <a:xfrm>
              <a:off x="6642100" y="1145580"/>
              <a:ext cx="1968500" cy="3444612"/>
              <a:chOff x="6642100" y="1145580"/>
              <a:chExt cx="1968500" cy="3444612"/>
            </a:xfrm>
          </p:grpSpPr>
          <p:sp>
            <p:nvSpPr>
              <p:cNvPr id="23572" name="TextBox 8"/>
              <p:cNvSpPr txBox="1">
                <a:spLocks noChangeArrowheads="1"/>
              </p:cNvSpPr>
              <p:nvPr/>
            </p:nvSpPr>
            <p:spPr bwMode="auto">
              <a:xfrm>
                <a:off x="6642100" y="1145580"/>
                <a:ext cx="1968500" cy="353943"/>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700" dirty="0">
                    <a:solidFill>
                      <a:srgbClr val="FFFFFF"/>
                    </a:solidFill>
                    <a:cs typeface="Calibri" charset="0"/>
                  </a:rPr>
                  <a:t>Student Growth</a:t>
                </a:r>
              </a:p>
            </p:txBody>
          </p:sp>
          <p:sp>
            <p:nvSpPr>
              <p:cNvPr id="23573" name="TextBox 13"/>
              <p:cNvSpPr txBox="1">
                <a:spLocks noChangeArrowheads="1"/>
              </p:cNvSpPr>
              <p:nvPr/>
            </p:nvSpPr>
            <p:spPr bwMode="auto">
              <a:xfrm>
                <a:off x="6642100" y="1615480"/>
                <a:ext cx="1968500" cy="304474"/>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4" name="TextBox 28"/>
              <p:cNvSpPr txBox="1">
                <a:spLocks noChangeArrowheads="1"/>
              </p:cNvSpPr>
              <p:nvPr/>
            </p:nvSpPr>
            <p:spPr bwMode="auto">
              <a:xfrm>
                <a:off x="6642100" y="4251638"/>
                <a:ext cx="1968500" cy="338554"/>
              </a:xfrm>
              <a:prstGeom prst="rect">
                <a:avLst/>
              </a:prstGeom>
              <a:solidFill>
                <a:srgbClr val="FFFFFF"/>
              </a:solidFill>
              <a:ln w="9525">
                <a:solidFill>
                  <a:srgbClr val="FF0000"/>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600" b="1">
                    <a:solidFill>
                      <a:srgbClr val="800000"/>
                    </a:solidFill>
                    <a:cs typeface="Calibri" charset="0"/>
                  </a:rPr>
                  <a:t>Growth Rating</a:t>
                </a:r>
              </a:p>
            </p:txBody>
          </p:sp>
          <p:sp>
            <p:nvSpPr>
              <p:cNvPr id="91" name="Down Arrow 90"/>
              <p:cNvSpPr/>
              <p:nvPr/>
            </p:nvSpPr>
            <p:spPr>
              <a:xfrm>
                <a:off x="7034213" y="3953359"/>
                <a:ext cx="1104900" cy="29856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23569" name="Group 45"/>
            <p:cNvGrpSpPr>
              <a:grpSpLocks/>
            </p:cNvGrpSpPr>
            <p:nvPr/>
          </p:nvGrpSpPr>
          <p:grpSpPr bwMode="auto">
            <a:xfrm>
              <a:off x="6642100" y="1615480"/>
              <a:ext cx="1968500" cy="2344707"/>
              <a:chOff x="6642100" y="1615480"/>
              <a:chExt cx="1968500" cy="2089885"/>
            </a:xfrm>
          </p:grpSpPr>
          <p:sp>
            <p:nvSpPr>
              <p:cNvPr id="23570" name="TextBox 46"/>
              <p:cNvSpPr txBox="1">
                <a:spLocks noChangeArrowheads="1"/>
              </p:cNvSpPr>
              <p:nvPr/>
            </p:nvSpPr>
            <p:spPr bwMode="auto">
              <a:xfrm>
                <a:off x="6642100" y="1615480"/>
                <a:ext cx="1968500" cy="27138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600"/>
                  </a:lnSpc>
                </a:pPr>
                <a:r>
                  <a:rPr lang="en-US" sz="1600" dirty="0" smtClean="0">
                    <a:solidFill>
                      <a:srgbClr val="FFFFFF"/>
                    </a:solidFill>
                    <a:cs typeface="Calibri" charset="0"/>
                  </a:rPr>
                  <a:t>Teacher Effectiveness</a:t>
                </a:r>
                <a:endParaRPr lang="en-US" sz="1600" dirty="0">
                  <a:solidFill>
                    <a:srgbClr val="FFFFFF"/>
                  </a:solidFill>
                  <a:cs typeface="Calibri" charset="0"/>
                </a:endParaRPr>
              </a:p>
            </p:txBody>
          </p:sp>
          <p:sp>
            <p:nvSpPr>
              <p:cNvPr id="23571" name="TextBox 48"/>
              <p:cNvSpPr txBox="1">
                <a:spLocks noChangeArrowheads="1"/>
              </p:cNvSpPr>
              <p:nvPr/>
            </p:nvSpPr>
            <p:spPr bwMode="auto">
              <a:xfrm>
                <a:off x="6642100" y="1964126"/>
                <a:ext cx="1968500" cy="1741239"/>
              </a:xfrm>
              <a:prstGeom prst="rect">
                <a:avLst/>
              </a:prstGeom>
              <a:solidFill>
                <a:srgbClr val="C0B7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endParaRPr lang="en-US" sz="1200" dirty="0">
                  <a:cs typeface="Calibri" charset="0"/>
                </a:endParaRPr>
              </a:p>
              <a:p>
                <a:pPr algn="ctr"/>
                <a:endParaRPr lang="en-US" sz="1400" dirty="0">
                  <a:cs typeface="Calibri" charset="0"/>
                </a:endParaRPr>
              </a:p>
              <a:p>
                <a:pPr algn="ctr"/>
                <a:r>
                  <a:rPr lang="en-US" sz="1600" dirty="0">
                    <a:cs typeface="Calibri" charset="0"/>
                  </a:rPr>
                  <a:t>District Assessments</a:t>
                </a:r>
              </a:p>
              <a:p>
                <a:pPr algn="ctr"/>
                <a:endParaRPr lang="en-US" sz="1600" dirty="0">
                  <a:cs typeface="Calibri" charset="0"/>
                </a:endParaRPr>
              </a:p>
              <a:p>
                <a:pPr algn="ctr"/>
                <a:r>
                  <a:rPr lang="en-US" sz="1600" dirty="0">
                    <a:cs typeface="Calibri" charset="0"/>
                  </a:rPr>
                  <a:t>Evaluator-Approved Assessments</a:t>
                </a:r>
              </a:p>
            </p:txBody>
          </p:sp>
        </p:grpSp>
      </p:grpSp>
    </p:spTree>
    <p:extLst>
      <p:ext uri="{BB962C8B-B14F-4D97-AF65-F5344CB8AC3E}">
        <p14:creationId xmlns:p14="http://schemas.microsoft.com/office/powerpoint/2010/main" val="2785886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O Training WCMadi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1307</TotalTime>
  <Words>9445</Words>
  <Application>Microsoft Office PowerPoint</Application>
  <PresentationFormat>On-screen Show (4:3)</PresentationFormat>
  <Paragraphs>913</Paragraphs>
  <Slides>55</Slides>
  <Notes>50</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Office Theme</vt:lpstr>
      <vt:lpstr>SLO Training WCMadison</vt:lpstr>
      <vt:lpstr>Teacher Effectiveness System</vt:lpstr>
      <vt:lpstr>Module 1: Teacher Effectiveness System Overview</vt:lpstr>
      <vt:lpstr>PowerPoint Presentation</vt:lpstr>
      <vt:lpstr>The Aspiration: Improve Instruction and Student Learning</vt:lpstr>
      <vt:lpstr>History of Teacher Effectiveness in SD</vt:lpstr>
      <vt:lpstr>Definition of a teacher</vt:lpstr>
      <vt:lpstr>Teacher Effectiveness  Minimum Requirements</vt:lpstr>
      <vt:lpstr>Implementation Timeline</vt:lpstr>
      <vt:lpstr>PowerPoint Presentation</vt:lpstr>
      <vt:lpstr>PowerPoint Presentation</vt:lpstr>
      <vt:lpstr>Module 2: Teacher Effectiveness System  Professional Practices</vt:lpstr>
      <vt:lpstr>PowerPoint Presentation</vt:lpstr>
      <vt:lpstr>Standards-based Performance Assessment </vt:lpstr>
      <vt:lpstr>The South Dakota Framework for Teaching </vt:lpstr>
      <vt:lpstr>The South Dakota Framework for Teaching</vt:lpstr>
      <vt:lpstr>Evidence Sources: Artifacts &amp; Observations</vt:lpstr>
      <vt:lpstr>Evidence Sources: Artifacts &amp; Observations </vt:lpstr>
      <vt:lpstr>Rubric-based Evaluation All supporting evidence is evaluated against clear, common rubrics. </vt:lpstr>
      <vt:lpstr>The Professional Practice Rating </vt:lpstr>
      <vt:lpstr>PowerPoint Presentation</vt:lpstr>
      <vt:lpstr>PowerPoint Presentation</vt:lpstr>
      <vt:lpstr>Module 3 : Teacher Effectiveness System  Component &amp; Artifact Selection Guidance</vt:lpstr>
      <vt:lpstr>Component Selection Guidance (CTL) Schools seeking guidance can consider a collection of 8 components that are equally distributed across all four domains.</vt:lpstr>
      <vt:lpstr>Integrating ELA and Math State Standards</vt:lpstr>
      <vt:lpstr>Components Linked to SLOs</vt:lpstr>
      <vt:lpstr>Artifact Selection</vt:lpstr>
      <vt:lpstr>The South Dakota Framework for Teaching</vt:lpstr>
      <vt:lpstr>Rubric-based Evaluation</vt:lpstr>
      <vt:lpstr>PowerPoint Presentation</vt:lpstr>
      <vt:lpstr>PowerPoint Presentation</vt:lpstr>
      <vt:lpstr>Module 3 : Teacher Effectiveness System  Component &amp; Artifact Selection Guidance</vt:lpstr>
      <vt:lpstr>PowerPoint Presentation</vt:lpstr>
      <vt:lpstr>Module 4 : Teacher Effectiveness System  Student Growth</vt:lpstr>
      <vt:lpstr>Student Learning Objectives (SLOs)</vt:lpstr>
      <vt:lpstr>What are Student Learning Objectives?</vt:lpstr>
      <vt:lpstr>Why Use SLOs as a Measure of Growth?</vt:lpstr>
      <vt:lpstr>What does and SLO look like? </vt:lpstr>
      <vt:lpstr>What does and SLO look like? </vt:lpstr>
      <vt:lpstr>Types of Growth Goals</vt:lpstr>
      <vt:lpstr>Teachers: Student Growth Rating</vt:lpstr>
      <vt:lpstr>PowerPoint Presentation</vt:lpstr>
      <vt:lpstr>PowerPoint Presentation</vt:lpstr>
      <vt:lpstr>Teachers: Student Growth Rating</vt:lpstr>
      <vt:lpstr>PowerPoint Presentation</vt:lpstr>
      <vt:lpstr>PowerPoint Presentation</vt:lpstr>
      <vt:lpstr>Module 5 : Teacher Effectiveness System  Summative Growth Rating</vt:lpstr>
      <vt:lpstr>Summative Effectiveness Rating Scoring Matrix</vt:lpstr>
      <vt:lpstr>Summative Effectiveness Rating Scoring Matrix</vt:lpstr>
      <vt:lpstr>Scoring Matrix</vt:lpstr>
      <vt:lpstr>Teacher A</vt:lpstr>
      <vt:lpstr>Scoring Matrix</vt:lpstr>
      <vt:lpstr>Teacher B</vt:lpstr>
      <vt:lpstr>Teacher C</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Effectiveness</dc:title>
  <dc:creator>Janeen Outka</dc:creator>
  <cp:lastModifiedBy>Matthew Gill</cp:lastModifiedBy>
  <cp:revision>120</cp:revision>
  <dcterms:created xsi:type="dcterms:W3CDTF">2016-02-01T19:04:56Z</dcterms:created>
  <dcterms:modified xsi:type="dcterms:W3CDTF">2017-12-22T20:16:35Z</dcterms:modified>
</cp:coreProperties>
</file>