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0"/>
  </p:notesMasterIdLst>
  <p:handoutMasterIdLst>
    <p:handoutMasterId r:id="rId41"/>
  </p:handoutMasterIdLst>
  <p:sldIdLst>
    <p:sldId id="256" r:id="rId2"/>
    <p:sldId id="321" r:id="rId3"/>
    <p:sldId id="322" r:id="rId4"/>
    <p:sldId id="323" r:id="rId5"/>
    <p:sldId id="257" r:id="rId6"/>
    <p:sldId id="287" r:id="rId7"/>
    <p:sldId id="288" r:id="rId8"/>
    <p:sldId id="290" r:id="rId9"/>
    <p:sldId id="303" r:id="rId10"/>
    <p:sldId id="258" r:id="rId11"/>
    <p:sldId id="324" r:id="rId12"/>
    <p:sldId id="259" r:id="rId13"/>
    <p:sldId id="267" r:id="rId14"/>
    <p:sldId id="260" r:id="rId15"/>
    <p:sldId id="317" r:id="rId16"/>
    <p:sldId id="285" r:id="rId17"/>
    <p:sldId id="268" r:id="rId18"/>
    <p:sldId id="270" r:id="rId19"/>
    <p:sldId id="271" r:id="rId20"/>
    <p:sldId id="304" r:id="rId21"/>
    <p:sldId id="272" r:id="rId22"/>
    <p:sldId id="273" r:id="rId23"/>
    <p:sldId id="274" r:id="rId24"/>
    <p:sldId id="275" r:id="rId25"/>
    <p:sldId id="276" r:id="rId26"/>
    <p:sldId id="280" r:id="rId27"/>
    <p:sldId id="278" r:id="rId28"/>
    <p:sldId id="277" r:id="rId29"/>
    <p:sldId id="279" r:id="rId30"/>
    <p:sldId id="281" r:id="rId31"/>
    <p:sldId id="282" r:id="rId32"/>
    <p:sldId id="286" r:id="rId33"/>
    <p:sldId id="283" r:id="rId34"/>
    <p:sldId id="284" r:id="rId35"/>
    <p:sldId id="318" r:id="rId36"/>
    <p:sldId id="316" r:id="rId37"/>
    <p:sldId id="319" r:id="rId38"/>
    <p:sldId id="320" r:id="rId3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4" autoAdjust="0"/>
    <p:restoredTop sz="86679" autoAdjust="0"/>
  </p:normalViewPr>
  <p:slideViewPr>
    <p:cSldViewPr>
      <p:cViewPr varScale="1">
        <p:scale>
          <a:sx n="63" d="100"/>
          <a:sy n="63" d="100"/>
        </p:scale>
        <p:origin x="1596" y="66"/>
      </p:cViewPr>
      <p:guideLst>
        <p:guide orient="horz" pos="2160"/>
        <p:guide pos="2880"/>
      </p:guideLst>
    </p:cSldViewPr>
  </p:slideViewPr>
  <p:notesTextViewPr>
    <p:cViewPr>
      <p:scale>
        <a:sx n="3" d="2"/>
        <a:sy n="3" d="2"/>
      </p:scale>
      <p:origin x="0" y="0"/>
    </p:cViewPr>
  </p:notesTextViewPr>
  <p:notesViewPr>
    <p:cSldViewPr>
      <p:cViewPr>
        <p:scale>
          <a:sx n="70" d="100"/>
          <a:sy n="70" d="100"/>
        </p:scale>
        <p:origin x="2538" y="-3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781FC-6818-4BFD-A8B9-DBC1263152B3}" type="doc">
      <dgm:prSet loTypeId="urn:microsoft.com/office/officeart/2005/8/layout/hierarchy5" loCatId="hierarchy" qsTypeId="urn:microsoft.com/office/officeart/2005/8/quickstyle/simple1" qsCatId="simple" csTypeId="urn:microsoft.com/office/officeart/2005/8/colors/colorful5" csCatId="colorful" phldr="1"/>
      <dgm:spPr/>
      <dgm:t>
        <a:bodyPr/>
        <a:lstStyle/>
        <a:p>
          <a:endParaRPr lang="en-US"/>
        </a:p>
      </dgm:t>
    </dgm:pt>
    <dgm:pt modelId="{94F16A64-EB2A-4B11-977D-FD4683681780}">
      <dgm:prSet phldrT="[Text]"/>
      <dgm:spPr>
        <a:solidFill>
          <a:schemeClr val="accent4"/>
        </a:solidFill>
      </dgm:spPr>
      <dgm:t>
        <a:bodyPr/>
        <a:lstStyle/>
        <a:p>
          <a:r>
            <a:rPr lang="en-US" dirty="0"/>
            <a:t>High School Diploma</a:t>
          </a:r>
        </a:p>
      </dgm:t>
    </dgm:pt>
    <dgm:pt modelId="{B5C15CF7-1BCF-4E82-8AB5-396F29823AA5}" type="parTrans" cxnId="{BB1CD373-4C34-49DA-B960-B151C240715A}">
      <dgm:prSet/>
      <dgm:spPr/>
      <dgm:t>
        <a:bodyPr/>
        <a:lstStyle/>
        <a:p>
          <a:endParaRPr lang="en-US"/>
        </a:p>
      </dgm:t>
    </dgm:pt>
    <dgm:pt modelId="{31E106AF-4E03-46F2-9C7E-CE216DD8C551}" type="sibTrans" cxnId="{BB1CD373-4C34-49DA-B960-B151C240715A}">
      <dgm:prSet/>
      <dgm:spPr/>
      <dgm:t>
        <a:bodyPr/>
        <a:lstStyle/>
        <a:p>
          <a:endParaRPr lang="en-US"/>
        </a:p>
      </dgm:t>
    </dgm:pt>
    <dgm:pt modelId="{AD96364E-E7DD-412F-B196-21CF490222B8}">
      <dgm:prSet phldrT="[Text]"/>
      <dgm:spPr/>
      <dgm:t>
        <a:bodyPr/>
        <a:lstStyle/>
        <a:p>
          <a:r>
            <a:rPr lang="en-US" dirty="0"/>
            <a:t>Advanced Endorsement </a:t>
          </a:r>
        </a:p>
      </dgm:t>
    </dgm:pt>
    <dgm:pt modelId="{69078294-539D-4468-8B7C-3F9D0AE91736}" type="parTrans" cxnId="{C108B9DB-77E1-4E84-A3B3-F4DBF00BF7D5}">
      <dgm:prSet/>
      <dgm:spPr/>
      <dgm:t>
        <a:bodyPr/>
        <a:lstStyle/>
        <a:p>
          <a:endParaRPr lang="en-US"/>
        </a:p>
      </dgm:t>
    </dgm:pt>
    <dgm:pt modelId="{84FFD701-5058-46D6-9F79-75F96685C0BB}" type="sibTrans" cxnId="{C108B9DB-77E1-4E84-A3B3-F4DBF00BF7D5}">
      <dgm:prSet/>
      <dgm:spPr/>
      <dgm:t>
        <a:bodyPr/>
        <a:lstStyle/>
        <a:p>
          <a:endParaRPr lang="en-US"/>
        </a:p>
      </dgm:t>
    </dgm:pt>
    <dgm:pt modelId="{CA8DDDB2-5E0D-428E-8751-52FCF79A0FEA}">
      <dgm:prSet phldrT="[Text]"/>
      <dgm:spPr/>
      <dgm:t>
        <a:bodyPr/>
        <a:lstStyle/>
        <a:p>
          <a:r>
            <a:rPr lang="en-US" dirty="0"/>
            <a:t>Advanced Career Endorsement</a:t>
          </a:r>
        </a:p>
      </dgm:t>
    </dgm:pt>
    <dgm:pt modelId="{CCF0FBE6-0F38-40B9-ADE0-4F1822CEA271}" type="parTrans" cxnId="{ED5E46B8-441D-410E-A731-09A3501D11A4}">
      <dgm:prSet/>
      <dgm:spPr/>
      <dgm:t>
        <a:bodyPr/>
        <a:lstStyle/>
        <a:p>
          <a:endParaRPr lang="en-US"/>
        </a:p>
      </dgm:t>
    </dgm:pt>
    <dgm:pt modelId="{581A6834-E271-4FA0-B74A-453F1B109070}" type="sibTrans" cxnId="{ED5E46B8-441D-410E-A731-09A3501D11A4}">
      <dgm:prSet/>
      <dgm:spPr/>
      <dgm:t>
        <a:bodyPr/>
        <a:lstStyle/>
        <a:p>
          <a:endParaRPr lang="en-US"/>
        </a:p>
      </dgm:t>
    </dgm:pt>
    <dgm:pt modelId="{9EA91131-BCEA-450D-A89E-F04FD0285DDD}">
      <dgm:prSet phldrT="[Text]"/>
      <dgm:spPr/>
      <dgm:t>
        <a:bodyPr/>
        <a:lstStyle/>
        <a:p>
          <a:r>
            <a:rPr lang="en-US" dirty="0"/>
            <a:t>Advanced Honors Endorsement</a:t>
          </a:r>
        </a:p>
      </dgm:t>
    </dgm:pt>
    <dgm:pt modelId="{221201A9-9C82-4F75-A279-12FD9E3536EF}" type="parTrans" cxnId="{31A55D7E-5FA7-4532-9E25-D22DA6B2D4E3}">
      <dgm:prSet/>
      <dgm:spPr/>
      <dgm:t>
        <a:bodyPr/>
        <a:lstStyle/>
        <a:p>
          <a:endParaRPr lang="en-US"/>
        </a:p>
      </dgm:t>
    </dgm:pt>
    <dgm:pt modelId="{1A7B6820-F5B8-4BF9-BB6B-1CBCAE741D25}" type="sibTrans" cxnId="{31A55D7E-5FA7-4532-9E25-D22DA6B2D4E3}">
      <dgm:prSet/>
      <dgm:spPr/>
      <dgm:t>
        <a:bodyPr/>
        <a:lstStyle/>
        <a:p>
          <a:endParaRPr lang="en-US"/>
        </a:p>
      </dgm:t>
    </dgm:pt>
    <dgm:pt modelId="{7DAB6BC4-2FD8-4624-812B-E17DBA3A2A58}" type="pres">
      <dgm:prSet presAssocID="{565781FC-6818-4BFD-A8B9-DBC1263152B3}" presName="mainComposite" presStyleCnt="0">
        <dgm:presLayoutVars>
          <dgm:chPref val="1"/>
          <dgm:dir/>
          <dgm:animOne val="branch"/>
          <dgm:animLvl val="lvl"/>
          <dgm:resizeHandles val="exact"/>
        </dgm:presLayoutVars>
      </dgm:prSet>
      <dgm:spPr/>
    </dgm:pt>
    <dgm:pt modelId="{272A8C9B-1515-45C8-BF03-2B17B88CD7E1}" type="pres">
      <dgm:prSet presAssocID="{565781FC-6818-4BFD-A8B9-DBC1263152B3}" presName="hierFlow" presStyleCnt="0"/>
      <dgm:spPr/>
    </dgm:pt>
    <dgm:pt modelId="{DA47E1CA-C6E1-407D-A750-914E94F48B33}" type="pres">
      <dgm:prSet presAssocID="{565781FC-6818-4BFD-A8B9-DBC1263152B3}" presName="hierChild1" presStyleCnt="0">
        <dgm:presLayoutVars>
          <dgm:chPref val="1"/>
          <dgm:animOne val="branch"/>
          <dgm:animLvl val="lvl"/>
        </dgm:presLayoutVars>
      </dgm:prSet>
      <dgm:spPr/>
    </dgm:pt>
    <dgm:pt modelId="{4EDB38E9-C137-4761-AE27-31E51737D27D}" type="pres">
      <dgm:prSet presAssocID="{94F16A64-EB2A-4B11-977D-FD4683681780}" presName="Name17" presStyleCnt="0"/>
      <dgm:spPr/>
    </dgm:pt>
    <dgm:pt modelId="{5E5318A8-726E-49A0-A43F-D75A86786378}" type="pres">
      <dgm:prSet presAssocID="{94F16A64-EB2A-4B11-977D-FD4683681780}" presName="level1Shape" presStyleLbl="node0" presStyleIdx="0" presStyleCnt="1">
        <dgm:presLayoutVars>
          <dgm:chPref val="3"/>
        </dgm:presLayoutVars>
      </dgm:prSet>
      <dgm:spPr/>
    </dgm:pt>
    <dgm:pt modelId="{A9B2E23C-1ECF-458C-AE5D-AB80DA4797CE}" type="pres">
      <dgm:prSet presAssocID="{94F16A64-EB2A-4B11-977D-FD4683681780}" presName="hierChild2" presStyleCnt="0"/>
      <dgm:spPr/>
    </dgm:pt>
    <dgm:pt modelId="{8F306FAA-F3B0-472C-81E9-53345DE27DB7}" type="pres">
      <dgm:prSet presAssocID="{69078294-539D-4468-8B7C-3F9D0AE91736}" presName="Name25" presStyleLbl="parChTrans1D2" presStyleIdx="0" presStyleCnt="3"/>
      <dgm:spPr/>
    </dgm:pt>
    <dgm:pt modelId="{A7C098E2-D5CF-42B6-953B-01C06A2C6856}" type="pres">
      <dgm:prSet presAssocID="{69078294-539D-4468-8B7C-3F9D0AE91736}" presName="connTx" presStyleLbl="parChTrans1D2" presStyleIdx="0" presStyleCnt="3"/>
      <dgm:spPr/>
    </dgm:pt>
    <dgm:pt modelId="{C48CF29E-894B-4087-9998-9C815E47D6B9}" type="pres">
      <dgm:prSet presAssocID="{AD96364E-E7DD-412F-B196-21CF490222B8}" presName="Name30" presStyleCnt="0"/>
      <dgm:spPr/>
    </dgm:pt>
    <dgm:pt modelId="{2C2CB70C-C009-41BD-947A-71961B648E7B}" type="pres">
      <dgm:prSet presAssocID="{AD96364E-E7DD-412F-B196-21CF490222B8}" presName="level2Shape" presStyleLbl="node2" presStyleIdx="0" presStyleCnt="3"/>
      <dgm:spPr/>
    </dgm:pt>
    <dgm:pt modelId="{45355152-FC67-44DE-A95D-489D28C4BE56}" type="pres">
      <dgm:prSet presAssocID="{AD96364E-E7DD-412F-B196-21CF490222B8}" presName="hierChild3" presStyleCnt="0"/>
      <dgm:spPr/>
    </dgm:pt>
    <dgm:pt modelId="{7562FB96-8389-4C78-9FFC-A6B0BB5CBD8F}" type="pres">
      <dgm:prSet presAssocID="{CCF0FBE6-0F38-40B9-ADE0-4F1822CEA271}" presName="Name25" presStyleLbl="parChTrans1D2" presStyleIdx="1" presStyleCnt="3"/>
      <dgm:spPr/>
    </dgm:pt>
    <dgm:pt modelId="{E3CBBACB-9685-4EF0-9043-4411D3462FA9}" type="pres">
      <dgm:prSet presAssocID="{CCF0FBE6-0F38-40B9-ADE0-4F1822CEA271}" presName="connTx" presStyleLbl="parChTrans1D2" presStyleIdx="1" presStyleCnt="3"/>
      <dgm:spPr/>
    </dgm:pt>
    <dgm:pt modelId="{73E83A9B-5BCE-45BE-A62C-19124F9403D0}" type="pres">
      <dgm:prSet presAssocID="{CA8DDDB2-5E0D-428E-8751-52FCF79A0FEA}" presName="Name30" presStyleCnt="0"/>
      <dgm:spPr/>
    </dgm:pt>
    <dgm:pt modelId="{6DA2DC0A-EB6A-48C9-A422-389973DA0859}" type="pres">
      <dgm:prSet presAssocID="{CA8DDDB2-5E0D-428E-8751-52FCF79A0FEA}" presName="level2Shape" presStyleLbl="node2" presStyleIdx="1" presStyleCnt="3"/>
      <dgm:spPr/>
    </dgm:pt>
    <dgm:pt modelId="{3876B351-0215-42DD-AF11-ADF10357134A}" type="pres">
      <dgm:prSet presAssocID="{CA8DDDB2-5E0D-428E-8751-52FCF79A0FEA}" presName="hierChild3" presStyleCnt="0"/>
      <dgm:spPr/>
    </dgm:pt>
    <dgm:pt modelId="{3CE73785-2CBF-44D7-A7E1-C906CEE97892}" type="pres">
      <dgm:prSet presAssocID="{221201A9-9C82-4F75-A279-12FD9E3536EF}" presName="Name25" presStyleLbl="parChTrans1D2" presStyleIdx="2" presStyleCnt="3"/>
      <dgm:spPr/>
    </dgm:pt>
    <dgm:pt modelId="{A8A276A3-6C8F-4787-86A6-15502EBF3AAA}" type="pres">
      <dgm:prSet presAssocID="{221201A9-9C82-4F75-A279-12FD9E3536EF}" presName="connTx" presStyleLbl="parChTrans1D2" presStyleIdx="2" presStyleCnt="3"/>
      <dgm:spPr/>
    </dgm:pt>
    <dgm:pt modelId="{2E882CEE-2933-4EEB-BC04-76F3376B7851}" type="pres">
      <dgm:prSet presAssocID="{9EA91131-BCEA-450D-A89E-F04FD0285DDD}" presName="Name30" presStyleCnt="0"/>
      <dgm:spPr/>
    </dgm:pt>
    <dgm:pt modelId="{994C7D94-1CE4-4B7A-B9D9-806848137F2E}" type="pres">
      <dgm:prSet presAssocID="{9EA91131-BCEA-450D-A89E-F04FD0285DDD}" presName="level2Shape" presStyleLbl="node2" presStyleIdx="2" presStyleCnt="3"/>
      <dgm:spPr/>
    </dgm:pt>
    <dgm:pt modelId="{732AB0EC-C623-43AE-835D-6893C429148A}" type="pres">
      <dgm:prSet presAssocID="{9EA91131-BCEA-450D-A89E-F04FD0285DDD}" presName="hierChild3" presStyleCnt="0"/>
      <dgm:spPr/>
    </dgm:pt>
    <dgm:pt modelId="{DABE0592-55A0-43ED-AD0A-5262A1CB86E5}" type="pres">
      <dgm:prSet presAssocID="{565781FC-6818-4BFD-A8B9-DBC1263152B3}" presName="bgShapesFlow" presStyleCnt="0"/>
      <dgm:spPr/>
    </dgm:pt>
  </dgm:ptLst>
  <dgm:cxnLst>
    <dgm:cxn modelId="{C81B041A-FBC4-438C-8FA6-DDA796F594C2}" type="presOf" srcId="{69078294-539D-4468-8B7C-3F9D0AE91736}" destId="{8F306FAA-F3B0-472C-81E9-53345DE27DB7}" srcOrd="0" destOrd="0" presId="urn:microsoft.com/office/officeart/2005/8/layout/hierarchy5"/>
    <dgm:cxn modelId="{47BA7532-C340-450F-ABCC-436D784F72A8}" type="presOf" srcId="{CA8DDDB2-5E0D-428E-8751-52FCF79A0FEA}" destId="{6DA2DC0A-EB6A-48C9-A422-389973DA0859}" srcOrd="0" destOrd="0" presId="urn:microsoft.com/office/officeart/2005/8/layout/hierarchy5"/>
    <dgm:cxn modelId="{77B86F4C-864D-4CAF-94AB-A3AFF5AA00F7}" type="presOf" srcId="{565781FC-6818-4BFD-A8B9-DBC1263152B3}" destId="{7DAB6BC4-2FD8-4624-812B-E17DBA3A2A58}" srcOrd="0" destOrd="0" presId="urn:microsoft.com/office/officeart/2005/8/layout/hierarchy5"/>
    <dgm:cxn modelId="{BB1CD373-4C34-49DA-B960-B151C240715A}" srcId="{565781FC-6818-4BFD-A8B9-DBC1263152B3}" destId="{94F16A64-EB2A-4B11-977D-FD4683681780}" srcOrd="0" destOrd="0" parTransId="{B5C15CF7-1BCF-4E82-8AB5-396F29823AA5}" sibTransId="{31E106AF-4E03-46F2-9C7E-CE216DD8C551}"/>
    <dgm:cxn modelId="{BAB70658-AA98-4111-B568-28E361126DD2}" type="presOf" srcId="{221201A9-9C82-4F75-A279-12FD9E3536EF}" destId="{A8A276A3-6C8F-4787-86A6-15502EBF3AAA}" srcOrd="1" destOrd="0" presId="urn:microsoft.com/office/officeart/2005/8/layout/hierarchy5"/>
    <dgm:cxn modelId="{B294A55A-F22A-4914-9ED2-F6823DEC606A}" type="presOf" srcId="{94F16A64-EB2A-4B11-977D-FD4683681780}" destId="{5E5318A8-726E-49A0-A43F-D75A86786378}" srcOrd="0" destOrd="0" presId="urn:microsoft.com/office/officeart/2005/8/layout/hierarchy5"/>
    <dgm:cxn modelId="{31A55D7E-5FA7-4532-9E25-D22DA6B2D4E3}" srcId="{94F16A64-EB2A-4B11-977D-FD4683681780}" destId="{9EA91131-BCEA-450D-A89E-F04FD0285DDD}" srcOrd="2" destOrd="0" parTransId="{221201A9-9C82-4F75-A279-12FD9E3536EF}" sibTransId="{1A7B6820-F5B8-4BF9-BB6B-1CBCAE741D25}"/>
    <dgm:cxn modelId="{346BC485-8EA5-48BB-B8D0-CE85EE494F39}" type="presOf" srcId="{69078294-539D-4468-8B7C-3F9D0AE91736}" destId="{A7C098E2-D5CF-42B6-953B-01C06A2C6856}" srcOrd="1" destOrd="0" presId="urn:microsoft.com/office/officeart/2005/8/layout/hierarchy5"/>
    <dgm:cxn modelId="{F752648F-1042-42C6-9010-91B319512BBF}" type="presOf" srcId="{221201A9-9C82-4F75-A279-12FD9E3536EF}" destId="{3CE73785-2CBF-44D7-A7E1-C906CEE97892}" srcOrd="0" destOrd="0" presId="urn:microsoft.com/office/officeart/2005/8/layout/hierarchy5"/>
    <dgm:cxn modelId="{B98E5C99-3E4B-4109-9798-90BE7A7E2189}" type="presOf" srcId="{CCF0FBE6-0F38-40B9-ADE0-4F1822CEA271}" destId="{7562FB96-8389-4C78-9FFC-A6B0BB5CBD8F}" srcOrd="0" destOrd="0" presId="urn:microsoft.com/office/officeart/2005/8/layout/hierarchy5"/>
    <dgm:cxn modelId="{ED5E46B8-441D-410E-A731-09A3501D11A4}" srcId="{94F16A64-EB2A-4B11-977D-FD4683681780}" destId="{CA8DDDB2-5E0D-428E-8751-52FCF79A0FEA}" srcOrd="1" destOrd="0" parTransId="{CCF0FBE6-0F38-40B9-ADE0-4F1822CEA271}" sibTransId="{581A6834-E271-4FA0-B74A-453F1B109070}"/>
    <dgm:cxn modelId="{5BCEDBB8-081C-4E6B-BB97-120681820AA1}" type="presOf" srcId="{AD96364E-E7DD-412F-B196-21CF490222B8}" destId="{2C2CB70C-C009-41BD-947A-71961B648E7B}" srcOrd="0" destOrd="0" presId="urn:microsoft.com/office/officeart/2005/8/layout/hierarchy5"/>
    <dgm:cxn modelId="{4EBD26D3-950B-4DE9-8C44-0864B2E362DC}" type="presOf" srcId="{9EA91131-BCEA-450D-A89E-F04FD0285DDD}" destId="{994C7D94-1CE4-4B7A-B9D9-806848137F2E}" srcOrd="0" destOrd="0" presId="urn:microsoft.com/office/officeart/2005/8/layout/hierarchy5"/>
    <dgm:cxn modelId="{C108B9DB-77E1-4E84-A3B3-F4DBF00BF7D5}" srcId="{94F16A64-EB2A-4B11-977D-FD4683681780}" destId="{AD96364E-E7DD-412F-B196-21CF490222B8}" srcOrd="0" destOrd="0" parTransId="{69078294-539D-4468-8B7C-3F9D0AE91736}" sibTransId="{84FFD701-5058-46D6-9F79-75F96685C0BB}"/>
    <dgm:cxn modelId="{2AF6D6F4-A0BA-4C34-B86A-4848161B0CEC}" type="presOf" srcId="{CCF0FBE6-0F38-40B9-ADE0-4F1822CEA271}" destId="{E3CBBACB-9685-4EF0-9043-4411D3462FA9}" srcOrd="1" destOrd="0" presId="urn:microsoft.com/office/officeart/2005/8/layout/hierarchy5"/>
    <dgm:cxn modelId="{C5F0040F-97CD-4AAA-9E34-9333E4E45CBB}" type="presParOf" srcId="{7DAB6BC4-2FD8-4624-812B-E17DBA3A2A58}" destId="{272A8C9B-1515-45C8-BF03-2B17B88CD7E1}" srcOrd="0" destOrd="0" presId="urn:microsoft.com/office/officeart/2005/8/layout/hierarchy5"/>
    <dgm:cxn modelId="{C431DB6A-4271-458D-9806-6FE73D56E79E}" type="presParOf" srcId="{272A8C9B-1515-45C8-BF03-2B17B88CD7E1}" destId="{DA47E1CA-C6E1-407D-A750-914E94F48B33}" srcOrd="0" destOrd="0" presId="urn:microsoft.com/office/officeart/2005/8/layout/hierarchy5"/>
    <dgm:cxn modelId="{F158CD52-AE73-4CC3-845C-2A763A6F0540}" type="presParOf" srcId="{DA47E1CA-C6E1-407D-A750-914E94F48B33}" destId="{4EDB38E9-C137-4761-AE27-31E51737D27D}" srcOrd="0" destOrd="0" presId="urn:microsoft.com/office/officeart/2005/8/layout/hierarchy5"/>
    <dgm:cxn modelId="{0A00C897-5BF4-4100-8EF0-BCA3892ED7E1}" type="presParOf" srcId="{4EDB38E9-C137-4761-AE27-31E51737D27D}" destId="{5E5318A8-726E-49A0-A43F-D75A86786378}" srcOrd="0" destOrd="0" presId="urn:microsoft.com/office/officeart/2005/8/layout/hierarchy5"/>
    <dgm:cxn modelId="{5FDEB0D3-1BAF-4D73-AB84-937C7CA66B02}" type="presParOf" srcId="{4EDB38E9-C137-4761-AE27-31E51737D27D}" destId="{A9B2E23C-1ECF-458C-AE5D-AB80DA4797CE}" srcOrd="1" destOrd="0" presId="urn:microsoft.com/office/officeart/2005/8/layout/hierarchy5"/>
    <dgm:cxn modelId="{D1C10DFB-3C6F-40CA-AA9E-542FE0D34B17}" type="presParOf" srcId="{A9B2E23C-1ECF-458C-AE5D-AB80DA4797CE}" destId="{8F306FAA-F3B0-472C-81E9-53345DE27DB7}" srcOrd="0" destOrd="0" presId="urn:microsoft.com/office/officeart/2005/8/layout/hierarchy5"/>
    <dgm:cxn modelId="{C730E765-FFF0-4329-AE0A-D850F4AA2E99}" type="presParOf" srcId="{8F306FAA-F3B0-472C-81E9-53345DE27DB7}" destId="{A7C098E2-D5CF-42B6-953B-01C06A2C6856}" srcOrd="0" destOrd="0" presId="urn:microsoft.com/office/officeart/2005/8/layout/hierarchy5"/>
    <dgm:cxn modelId="{62495CC7-0FD2-4B06-833C-9C91E1881997}" type="presParOf" srcId="{A9B2E23C-1ECF-458C-AE5D-AB80DA4797CE}" destId="{C48CF29E-894B-4087-9998-9C815E47D6B9}" srcOrd="1" destOrd="0" presId="urn:microsoft.com/office/officeart/2005/8/layout/hierarchy5"/>
    <dgm:cxn modelId="{F3998009-09B8-47E9-9736-6E6F232BB1C5}" type="presParOf" srcId="{C48CF29E-894B-4087-9998-9C815E47D6B9}" destId="{2C2CB70C-C009-41BD-947A-71961B648E7B}" srcOrd="0" destOrd="0" presId="urn:microsoft.com/office/officeart/2005/8/layout/hierarchy5"/>
    <dgm:cxn modelId="{9FAA9053-D714-459B-A98E-C73ABBCF79EA}" type="presParOf" srcId="{C48CF29E-894B-4087-9998-9C815E47D6B9}" destId="{45355152-FC67-44DE-A95D-489D28C4BE56}" srcOrd="1" destOrd="0" presId="urn:microsoft.com/office/officeart/2005/8/layout/hierarchy5"/>
    <dgm:cxn modelId="{A0621EF8-F17A-4E56-B3BE-775A0CECA449}" type="presParOf" srcId="{A9B2E23C-1ECF-458C-AE5D-AB80DA4797CE}" destId="{7562FB96-8389-4C78-9FFC-A6B0BB5CBD8F}" srcOrd="2" destOrd="0" presId="urn:microsoft.com/office/officeart/2005/8/layout/hierarchy5"/>
    <dgm:cxn modelId="{94F878D4-F76C-4A67-AA60-24313659214D}" type="presParOf" srcId="{7562FB96-8389-4C78-9FFC-A6B0BB5CBD8F}" destId="{E3CBBACB-9685-4EF0-9043-4411D3462FA9}" srcOrd="0" destOrd="0" presId="urn:microsoft.com/office/officeart/2005/8/layout/hierarchy5"/>
    <dgm:cxn modelId="{62750905-849D-49BD-ABF8-FCE855838652}" type="presParOf" srcId="{A9B2E23C-1ECF-458C-AE5D-AB80DA4797CE}" destId="{73E83A9B-5BCE-45BE-A62C-19124F9403D0}" srcOrd="3" destOrd="0" presId="urn:microsoft.com/office/officeart/2005/8/layout/hierarchy5"/>
    <dgm:cxn modelId="{5CB6AF1F-5FCC-4500-A709-5C7EFE37F35A}" type="presParOf" srcId="{73E83A9B-5BCE-45BE-A62C-19124F9403D0}" destId="{6DA2DC0A-EB6A-48C9-A422-389973DA0859}" srcOrd="0" destOrd="0" presId="urn:microsoft.com/office/officeart/2005/8/layout/hierarchy5"/>
    <dgm:cxn modelId="{09DCBCAB-B3CE-490E-96FD-B3B7113C0A49}" type="presParOf" srcId="{73E83A9B-5BCE-45BE-A62C-19124F9403D0}" destId="{3876B351-0215-42DD-AF11-ADF10357134A}" srcOrd="1" destOrd="0" presId="urn:microsoft.com/office/officeart/2005/8/layout/hierarchy5"/>
    <dgm:cxn modelId="{4E9CDE23-B7BE-41C2-9CEA-7945F6DD69F2}" type="presParOf" srcId="{A9B2E23C-1ECF-458C-AE5D-AB80DA4797CE}" destId="{3CE73785-2CBF-44D7-A7E1-C906CEE97892}" srcOrd="4" destOrd="0" presId="urn:microsoft.com/office/officeart/2005/8/layout/hierarchy5"/>
    <dgm:cxn modelId="{40FC799D-CE77-4383-9EB0-B239B24EC757}" type="presParOf" srcId="{3CE73785-2CBF-44D7-A7E1-C906CEE97892}" destId="{A8A276A3-6C8F-4787-86A6-15502EBF3AAA}" srcOrd="0" destOrd="0" presId="urn:microsoft.com/office/officeart/2005/8/layout/hierarchy5"/>
    <dgm:cxn modelId="{C01BFFA5-788C-446D-9FB5-C67BBC3EA78E}" type="presParOf" srcId="{A9B2E23C-1ECF-458C-AE5D-AB80DA4797CE}" destId="{2E882CEE-2933-4EEB-BC04-76F3376B7851}" srcOrd="5" destOrd="0" presId="urn:microsoft.com/office/officeart/2005/8/layout/hierarchy5"/>
    <dgm:cxn modelId="{FCC285B6-E58F-41EA-A23F-DAAD4F052E07}" type="presParOf" srcId="{2E882CEE-2933-4EEB-BC04-76F3376B7851}" destId="{994C7D94-1CE4-4B7A-B9D9-806848137F2E}" srcOrd="0" destOrd="0" presId="urn:microsoft.com/office/officeart/2005/8/layout/hierarchy5"/>
    <dgm:cxn modelId="{DA1A6DA0-E83B-4393-BE92-A650539213BA}" type="presParOf" srcId="{2E882CEE-2933-4EEB-BC04-76F3376B7851}" destId="{732AB0EC-C623-43AE-835D-6893C429148A}" srcOrd="1" destOrd="0" presId="urn:microsoft.com/office/officeart/2005/8/layout/hierarchy5"/>
    <dgm:cxn modelId="{A7046526-83A9-40A4-A2D6-24F32BED2720}" type="presParOf" srcId="{7DAB6BC4-2FD8-4624-812B-E17DBA3A2A58}" destId="{DABE0592-55A0-43ED-AD0A-5262A1CB86E5}"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781FC-6818-4BFD-A8B9-DBC1263152B3}" type="doc">
      <dgm:prSet loTypeId="urn:microsoft.com/office/officeart/2005/8/layout/hierarchy5" loCatId="hierarchy" qsTypeId="urn:microsoft.com/office/officeart/2005/8/quickstyle/simple1" qsCatId="simple" csTypeId="urn:microsoft.com/office/officeart/2005/8/colors/colorful5" csCatId="colorful" phldr="1"/>
      <dgm:spPr/>
      <dgm:t>
        <a:bodyPr/>
        <a:lstStyle/>
        <a:p>
          <a:endParaRPr lang="en-US"/>
        </a:p>
      </dgm:t>
    </dgm:pt>
    <dgm:pt modelId="{94F16A64-EB2A-4B11-977D-FD4683681780}">
      <dgm:prSet phldrT="[Text]"/>
      <dgm:spPr>
        <a:solidFill>
          <a:schemeClr val="accent4"/>
        </a:solidFill>
      </dgm:spPr>
      <dgm:t>
        <a:bodyPr/>
        <a:lstStyle/>
        <a:p>
          <a:r>
            <a:rPr lang="en-US" dirty="0"/>
            <a:t>High School Diploma</a:t>
          </a:r>
        </a:p>
      </dgm:t>
    </dgm:pt>
    <dgm:pt modelId="{B5C15CF7-1BCF-4E82-8AB5-396F29823AA5}" type="parTrans" cxnId="{BB1CD373-4C34-49DA-B960-B151C240715A}">
      <dgm:prSet/>
      <dgm:spPr/>
      <dgm:t>
        <a:bodyPr/>
        <a:lstStyle/>
        <a:p>
          <a:endParaRPr lang="en-US"/>
        </a:p>
      </dgm:t>
    </dgm:pt>
    <dgm:pt modelId="{31E106AF-4E03-46F2-9C7E-CE216DD8C551}" type="sibTrans" cxnId="{BB1CD373-4C34-49DA-B960-B151C240715A}">
      <dgm:prSet/>
      <dgm:spPr/>
      <dgm:t>
        <a:bodyPr/>
        <a:lstStyle/>
        <a:p>
          <a:endParaRPr lang="en-US"/>
        </a:p>
      </dgm:t>
    </dgm:pt>
    <dgm:pt modelId="{AD96364E-E7DD-412F-B196-21CF490222B8}">
      <dgm:prSet phldrT="[Text]"/>
      <dgm:spPr/>
      <dgm:t>
        <a:bodyPr/>
        <a:lstStyle/>
        <a:p>
          <a:r>
            <a:rPr lang="en-US" dirty="0"/>
            <a:t>Advanced Endorsement </a:t>
          </a:r>
        </a:p>
      </dgm:t>
    </dgm:pt>
    <dgm:pt modelId="{69078294-539D-4468-8B7C-3F9D0AE91736}" type="parTrans" cxnId="{C108B9DB-77E1-4E84-A3B3-F4DBF00BF7D5}">
      <dgm:prSet/>
      <dgm:spPr/>
      <dgm:t>
        <a:bodyPr/>
        <a:lstStyle/>
        <a:p>
          <a:endParaRPr lang="en-US"/>
        </a:p>
      </dgm:t>
    </dgm:pt>
    <dgm:pt modelId="{84FFD701-5058-46D6-9F79-75F96685C0BB}" type="sibTrans" cxnId="{C108B9DB-77E1-4E84-A3B3-F4DBF00BF7D5}">
      <dgm:prSet/>
      <dgm:spPr/>
      <dgm:t>
        <a:bodyPr/>
        <a:lstStyle/>
        <a:p>
          <a:endParaRPr lang="en-US"/>
        </a:p>
      </dgm:t>
    </dgm:pt>
    <dgm:pt modelId="{CA8DDDB2-5E0D-428E-8751-52FCF79A0FEA}">
      <dgm:prSet phldrT="[Text]"/>
      <dgm:spPr/>
      <dgm:t>
        <a:bodyPr/>
        <a:lstStyle/>
        <a:p>
          <a:r>
            <a:rPr lang="en-US" dirty="0"/>
            <a:t>Advanced Career Endorsement</a:t>
          </a:r>
        </a:p>
      </dgm:t>
    </dgm:pt>
    <dgm:pt modelId="{CCF0FBE6-0F38-40B9-ADE0-4F1822CEA271}" type="parTrans" cxnId="{ED5E46B8-441D-410E-A731-09A3501D11A4}">
      <dgm:prSet/>
      <dgm:spPr/>
      <dgm:t>
        <a:bodyPr/>
        <a:lstStyle/>
        <a:p>
          <a:endParaRPr lang="en-US"/>
        </a:p>
      </dgm:t>
    </dgm:pt>
    <dgm:pt modelId="{581A6834-E271-4FA0-B74A-453F1B109070}" type="sibTrans" cxnId="{ED5E46B8-441D-410E-A731-09A3501D11A4}">
      <dgm:prSet/>
      <dgm:spPr/>
      <dgm:t>
        <a:bodyPr/>
        <a:lstStyle/>
        <a:p>
          <a:endParaRPr lang="en-US"/>
        </a:p>
      </dgm:t>
    </dgm:pt>
    <dgm:pt modelId="{9EA91131-BCEA-450D-A89E-F04FD0285DDD}">
      <dgm:prSet phldrT="[Text]"/>
      <dgm:spPr/>
      <dgm:t>
        <a:bodyPr/>
        <a:lstStyle/>
        <a:p>
          <a:r>
            <a:rPr lang="en-US" dirty="0"/>
            <a:t>Advanced Honors Endorsement</a:t>
          </a:r>
        </a:p>
      </dgm:t>
    </dgm:pt>
    <dgm:pt modelId="{221201A9-9C82-4F75-A279-12FD9E3536EF}" type="parTrans" cxnId="{31A55D7E-5FA7-4532-9E25-D22DA6B2D4E3}">
      <dgm:prSet/>
      <dgm:spPr/>
      <dgm:t>
        <a:bodyPr/>
        <a:lstStyle/>
        <a:p>
          <a:endParaRPr lang="en-US"/>
        </a:p>
      </dgm:t>
    </dgm:pt>
    <dgm:pt modelId="{1A7B6820-F5B8-4BF9-BB6B-1CBCAE741D25}" type="sibTrans" cxnId="{31A55D7E-5FA7-4532-9E25-D22DA6B2D4E3}">
      <dgm:prSet/>
      <dgm:spPr/>
      <dgm:t>
        <a:bodyPr/>
        <a:lstStyle/>
        <a:p>
          <a:endParaRPr lang="en-US"/>
        </a:p>
      </dgm:t>
    </dgm:pt>
    <dgm:pt modelId="{7DAB6BC4-2FD8-4624-812B-E17DBA3A2A58}" type="pres">
      <dgm:prSet presAssocID="{565781FC-6818-4BFD-A8B9-DBC1263152B3}" presName="mainComposite" presStyleCnt="0">
        <dgm:presLayoutVars>
          <dgm:chPref val="1"/>
          <dgm:dir/>
          <dgm:animOne val="branch"/>
          <dgm:animLvl val="lvl"/>
          <dgm:resizeHandles val="exact"/>
        </dgm:presLayoutVars>
      </dgm:prSet>
      <dgm:spPr/>
    </dgm:pt>
    <dgm:pt modelId="{272A8C9B-1515-45C8-BF03-2B17B88CD7E1}" type="pres">
      <dgm:prSet presAssocID="{565781FC-6818-4BFD-A8B9-DBC1263152B3}" presName="hierFlow" presStyleCnt="0"/>
      <dgm:spPr/>
    </dgm:pt>
    <dgm:pt modelId="{DA47E1CA-C6E1-407D-A750-914E94F48B33}" type="pres">
      <dgm:prSet presAssocID="{565781FC-6818-4BFD-A8B9-DBC1263152B3}" presName="hierChild1" presStyleCnt="0">
        <dgm:presLayoutVars>
          <dgm:chPref val="1"/>
          <dgm:animOne val="branch"/>
          <dgm:animLvl val="lvl"/>
        </dgm:presLayoutVars>
      </dgm:prSet>
      <dgm:spPr/>
    </dgm:pt>
    <dgm:pt modelId="{4EDB38E9-C137-4761-AE27-31E51737D27D}" type="pres">
      <dgm:prSet presAssocID="{94F16A64-EB2A-4B11-977D-FD4683681780}" presName="Name17" presStyleCnt="0"/>
      <dgm:spPr/>
    </dgm:pt>
    <dgm:pt modelId="{5E5318A8-726E-49A0-A43F-D75A86786378}" type="pres">
      <dgm:prSet presAssocID="{94F16A64-EB2A-4B11-977D-FD4683681780}" presName="level1Shape" presStyleLbl="node0" presStyleIdx="0" presStyleCnt="1">
        <dgm:presLayoutVars>
          <dgm:chPref val="3"/>
        </dgm:presLayoutVars>
      </dgm:prSet>
      <dgm:spPr/>
    </dgm:pt>
    <dgm:pt modelId="{A9B2E23C-1ECF-458C-AE5D-AB80DA4797CE}" type="pres">
      <dgm:prSet presAssocID="{94F16A64-EB2A-4B11-977D-FD4683681780}" presName="hierChild2" presStyleCnt="0"/>
      <dgm:spPr/>
    </dgm:pt>
    <dgm:pt modelId="{8F306FAA-F3B0-472C-81E9-53345DE27DB7}" type="pres">
      <dgm:prSet presAssocID="{69078294-539D-4468-8B7C-3F9D0AE91736}" presName="Name25" presStyleLbl="parChTrans1D2" presStyleIdx="0" presStyleCnt="3"/>
      <dgm:spPr/>
    </dgm:pt>
    <dgm:pt modelId="{A7C098E2-D5CF-42B6-953B-01C06A2C6856}" type="pres">
      <dgm:prSet presAssocID="{69078294-539D-4468-8B7C-3F9D0AE91736}" presName="connTx" presStyleLbl="parChTrans1D2" presStyleIdx="0" presStyleCnt="3"/>
      <dgm:spPr/>
    </dgm:pt>
    <dgm:pt modelId="{C48CF29E-894B-4087-9998-9C815E47D6B9}" type="pres">
      <dgm:prSet presAssocID="{AD96364E-E7DD-412F-B196-21CF490222B8}" presName="Name30" presStyleCnt="0"/>
      <dgm:spPr/>
    </dgm:pt>
    <dgm:pt modelId="{2C2CB70C-C009-41BD-947A-71961B648E7B}" type="pres">
      <dgm:prSet presAssocID="{AD96364E-E7DD-412F-B196-21CF490222B8}" presName="level2Shape" presStyleLbl="node2" presStyleIdx="0" presStyleCnt="3"/>
      <dgm:spPr/>
    </dgm:pt>
    <dgm:pt modelId="{45355152-FC67-44DE-A95D-489D28C4BE56}" type="pres">
      <dgm:prSet presAssocID="{AD96364E-E7DD-412F-B196-21CF490222B8}" presName="hierChild3" presStyleCnt="0"/>
      <dgm:spPr/>
    </dgm:pt>
    <dgm:pt modelId="{7562FB96-8389-4C78-9FFC-A6B0BB5CBD8F}" type="pres">
      <dgm:prSet presAssocID="{CCF0FBE6-0F38-40B9-ADE0-4F1822CEA271}" presName="Name25" presStyleLbl="parChTrans1D2" presStyleIdx="1" presStyleCnt="3"/>
      <dgm:spPr/>
    </dgm:pt>
    <dgm:pt modelId="{E3CBBACB-9685-4EF0-9043-4411D3462FA9}" type="pres">
      <dgm:prSet presAssocID="{CCF0FBE6-0F38-40B9-ADE0-4F1822CEA271}" presName="connTx" presStyleLbl="parChTrans1D2" presStyleIdx="1" presStyleCnt="3"/>
      <dgm:spPr/>
    </dgm:pt>
    <dgm:pt modelId="{73E83A9B-5BCE-45BE-A62C-19124F9403D0}" type="pres">
      <dgm:prSet presAssocID="{CA8DDDB2-5E0D-428E-8751-52FCF79A0FEA}" presName="Name30" presStyleCnt="0"/>
      <dgm:spPr/>
    </dgm:pt>
    <dgm:pt modelId="{6DA2DC0A-EB6A-48C9-A422-389973DA0859}" type="pres">
      <dgm:prSet presAssocID="{CA8DDDB2-5E0D-428E-8751-52FCF79A0FEA}" presName="level2Shape" presStyleLbl="node2" presStyleIdx="1" presStyleCnt="3"/>
      <dgm:spPr/>
    </dgm:pt>
    <dgm:pt modelId="{3876B351-0215-42DD-AF11-ADF10357134A}" type="pres">
      <dgm:prSet presAssocID="{CA8DDDB2-5E0D-428E-8751-52FCF79A0FEA}" presName="hierChild3" presStyleCnt="0"/>
      <dgm:spPr/>
    </dgm:pt>
    <dgm:pt modelId="{3CE73785-2CBF-44D7-A7E1-C906CEE97892}" type="pres">
      <dgm:prSet presAssocID="{221201A9-9C82-4F75-A279-12FD9E3536EF}" presName="Name25" presStyleLbl="parChTrans1D2" presStyleIdx="2" presStyleCnt="3"/>
      <dgm:spPr/>
    </dgm:pt>
    <dgm:pt modelId="{A8A276A3-6C8F-4787-86A6-15502EBF3AAA}" type="pres">
      <dgm:prSet presAssocID="{221201A9-9C82-4F75-A279-12FD9E3536EF}" presName="connTx" presStyleLbl="parChTrans1D2" presStyleIdx="2" presStyleCnt="3"/>
      <dgm:spPr/>
    </dgm:pt>
    <dgm:pt modelId="{2E882CEE-2933-4EEB-BC04-76F3376B7851}" type="pres">
      <dgm:prSet presAssocID="{9EA91131-BCEA-450D-A89E-F04FD0285DDD}" presName="Name30" presStyleCnt="0"/>
      <dgm:spPr/>
    </dgm:pt>
    <dgm:pt modelId="{994C7D94-1CE4-4B7A-B9D9-806848137F2E}" type="pres">
      <dgm:prSet presAssocID="{9EA91131-BCEA-450D-A89E-F04FD0285DDD}" presName="level2Shape" presStyleLbl="node2" presStyleIdx="2" presStyleCnt="3"/>
      <dgm:spPr/>
    </dgm:pt>
    <dgm:pt modelId="{732AB0EC-C623-43AE-835D-6893C429148A}" type="pres">
      <dgm:prSet presAssocID="{9EA91131-BCEA-450D-A89E-F04FD0285DDD}" presName="hierChild3" presStyleCnt="0"/>
      <dgm:spPr/>
    </dgm:pt>
    <dgm:pt modelId="{DABE0592-55A0-43ED-AD0A-5262A1CB86E5}" type="pres">
      <dgm:prSet presAssocID="{565781FC-6818-4BFD-A8B9-DBC1263152B3}" presName="bgShapesFlow" presStyleCnt="0"/>
      <dgm:spPr/>
    </dgm:pt>
  </dgm:ptLst>
  <dgm:cxnLst>
    <dgm:cxn modelId="{9D36660C-5930-4819-BE9C-1CC061058967}" type="presOf" srcId="{221201A9-9C82-4F75-A279-12FD9E3536EF}" destId="{3CE73785-2CBF-44D7-A7E1-C906CEE97892}" srcOrd="0" destOrd="0" presId="urn:microsoft.com/office/officeart/2005/8/layout/hierarchy5"/>
    <dgm:cxn modelId="{0AE8DB39-7B91-4492-A5C0-FDBDB200A266}" type="presOf" srcId="{565781FC-6818-4BFD-A8B9-DBC1263152B3}" destId="{7DAB6BC4-2FD8-4624-812B-E17DBA3A2A58}" srcOrd="0" destOrd="0" presId="urn:microsoft.com/office/officeart/2005/8/layout/hierarchy5"/>
    <dgm:cxn modelId="{D6988B5C-6095-43CD-96B2-921EAC61CF69}" type="presOf" srcId="{69078294-539D-4468-8B7C-3F9D0AE91736}" destId="{A7C098E2-D5CF-42B6-953B-01C06A2C6856}" srcOrd="1" destOrd="0" presId="urn:microsoft.com/office/officeart/2005/8/layout/hierarchy5"/>
    <dgm:cxn modelId="{86DFAE61-C674-4725-8F2F-9E082B8A0814}" type="presOf" srcId="{AD96364E-E7DD-412F-B196-21CF490222B8}" destId="{2C2CB70C-C009-41BD-947A-71961B648E7B}" srcOrd="0" destOrd="0" presId="urn:microsoft.com/office/officeart/2005/8/layout/hierarchy5"/>
    <dgm:cxn modelId="{BB1CD373-4C34-49DA-B960-B151C240715A}" srcId="{565781FC-6818-4BFD-A8B9-DBC1263152B3}" destId="{94F16A64-EB2A-4B11-977D-FD4683681780}" srcOrd="0" destOrd="0" parTransId="{B5C15CF7-1BCF-4E82-8AB5-396F29823AA5}" sibTransId="{31E106AF-4E03-46F2-9C7E-CE216DD8C551}"/>
    <dgm:cxn modelId="{31A55D7E-5FA7-4532-9E25-D22DA6B2D4E3}" srcId="{94F16A64-EB2A-4B11-977D-FD4683681780}" destId="{9EA91131-BCEA-450D-A89E-F04FD0285DDD}" srcOrd="2" destOrd="0" parTransId="{221201A9-9C82-4F75-A279-12FD9E3536EF}" sibTransId="{1A7B6820-F5B8-4BF9-BB6B-1CBCAE741D25}"/>
    <dgm:cxn modelId="{C108E6A9-1E8A-4C52-96E3-889430E58E96}" type="presOf" srcId="{69078294-539D-4468-8B7C-3F9D0AE91736}" destId="{8F306FAA-F3B0-472C-81E9-53345DE27DB7}" srcOrd="0" destOrd="0" presId="urn:microsoft.com/office/officeart/2005/8/layout/hierarchy5"/>
    <dgm:cxn modelId="{8AF799B2-4DD6-4CCA-858C-DDA40CEDAECF}" type="presOf" srcId="{CCF0FBE6-0F38-40B9-ADE0-4F1822CEA271}" destId="{E3CBBACB-9685-4EF0-9043-4411D3462FA9}" srcOrd="1" destOrd="0" presId="urn:microsoft.com/office/officeart/2005/8/layout/hierarchy5"/>
    <dgm:cxn modelId="{ED5E46B8-441D-410E-A731-09A3501D11A4}" srcId="{94F16A64-EB2A-4B11-977D-FD4683681780}" destId="{CA8DDDB2-5E0D-428E-8751-52FCF79A0FEA}" srcOrd="1" destOrd="0" parTransId="{CCF0FBE6-0F38-40B9-ADE0-4F1822CEA271}" sibTransId="{581A6834-E271-4FA0-B74A-453F1B109070}"/>
    <dgm:cxn modelId="{4FACF1C5-8448-4BDD-ABAD-DFB7639CD920}" type="presOf" srcId="{94F16A64-EB2A-4B11-977D-FD4683681780}" destId="{5E5318A8-726E-49A0-A43F-D75A86786378}" srcOrd="0" destOrd="0" presId="urn:microsoft.com/office/officeart/2005/8/layout/hierarchy5"/>
    <dgm:cxn modelId="{1887FACD-77DF-48AC-9D48-E81D4CA535A2}" type="presOf" srcId="{CA8DDDB2-5E0D-428E-8751-52FCF79A0FEA}" destId="{6DA2DC0A-EB6A-48C9-A422-389973DA0859}" srcOrd="0" destOrd="0" presId="urn:microsoft.com/office/officeart/2005/8/layout/hierarchy5"/>
    <dgm:cxn modelId="{4D1788D4-0F75-4FD6-8464-7806DDAEA008}" type="presOf" srcId="{CCF0FBE6-0F38-40B9-ADE0-4F1822CEA271}" destId="{7562FB96-8389-4C78-9FFC-A6B0BB5CBD8F}" srcOrd="0" destOrd="0" presId="urn:microsoft.com/office/officeart/2005/8/layout/hierarchy5"/>
    <dgm:cxn modelId="{C108B9DB-77E1-4E84-A3B3-F4DBF00BF7D5}" srcId="{94F16A64-EB2A-4B11-977D-FD4683681780}" destId="{AD96364E-E7DD-412F-B196-21CF490222B8}" srcOrd="0" destOrd="0" parTransId="{69078294-539D-4468-8B7C-3F9D0AE91736}" sibTransId="{84FFD701-5058-46D6-9F79-75F96685C0BB}"/>
    <dgm:cxn modelId="{FA61C2E3-6F18-45B0-935C-F2356AE344E1}" type="presOf" srcId="{221201A9-9C82-4F75-A279-12FD9E3536EF}" destId="{A8A276A3-6C8F-4787-86A6-15502EBF3AAA}" srcOrd="1" destOrd="0" presId="urn:microsoft.com/office/officeart/2005/8/layout/hierarchy5"/>
    <dgm:cxn modelId="{DC4996E8-8B14-4355-91DB-6824AE93A298}" type="presOf" srcId="{9EA91131-BCEA-450D-A89E-F04FD0285DDD}" destId="{994C7D94-1CE4-4B7A-B9D9-806848137F2E}" srcOrd="0" destOrd="0" presId="urn:microsoft.com/office/officeart/2005/8/layout/hierarchy5"/>
    <dgm:cxn modelId="{96592FE9-B3E7-43A9-BDE0-EE223EF7106F}" type="presParOf" srcId="{7DAB6BC4-2FD8-4624-812B-E17DBA3A2A58}" destId="{272A8C9B-1515-45C8-BF03-2B17B88CD7E1}" srcOrd="0" destOrd="0" presId="urn:microsoft.com/office/officeart/2005/8/layout/hierarchy5"/>
    <dgm:cxn modelId="{55B99DBA-52DE-4198-9CB3-A56E11EDB37B}" type="presParOf" srcId="{272A8C9B-1515-45C8-BF03-2B17B88CD7E1}" destId="{DA47E1CA-C6E1-407D-A750-914E94F48B33}" srcOrd="0" destOrd="0" presId="urn:microsoft.com/office/officeart/2005/8/layout/hierarchy5"/>
    <dgm:cxn modelId="{E3069EB3-C5C5-4F2C-825C-F68E4DFB2AE9}" type="presParOf" srcId="{DA47E1CA-C6E1-407D-A750-914E94F48B33}" destId="{4EDB38E9-C137-4761-AE27-31E51737D27D}" srcOrd="0" destOrd="0" presId="urn:microsoft.com/office/officeart/2005/8/layout/hierarchy5"/>
    <dgm:cxn modelId="{0081ECDF-24DF-4FF6-80EA-47C9BF11F889}" type="presParOf" srcId="{4EDB38E9-C137-4761-AE27-31E51737D27D}" destId="{5E5318A8-726E-49A0-A43F-D75A86786378}" srcOrd="0" destOrd="0" presId="urn:microsoft.com/office/officeart/2005/8/layout/hierarchy5"/>
    <dgm:cxn modelId="{5F5B079D-080A-4546-818F-435016B98DCE}" type="presParOf" srcId="{4EDB38E9-C137-4761-AE27-31E51737D27D}" destId="{A9B2E23C-1ECF-458C-AE5D-AB80DA4797CE}" srcOrd="1" destOrd="0" presId="urn:microsoft.com/office/officeart/2005/8/layout/hierarchy5"/>
    <dgm:cxn modelId="{AB807FC1-2230-4043-A4EA-21499A0F3198}" type="presParOf" srcId="{A9B2E23C-1ECF-458C-AE5D-AB80DA4797CE}" destId="{8F306FAA-F3B0-472C-81E9-53345DE27DB7}" srcOrd="0" destOrd="0" presId="urn:microsoft.com/office/officeart/2005/8/layout/hierarchy5"/>
    <dgm:cxn modelId="{9C972394-F548-4BE0-BC6D-744131AE4918}" type="presParOf" srcId="{8F306FAA-F3B0-472C-81E9-53345DE27DB7}" destId="{A7C098E2-D5CF-42B6-953B-01C06A2C6856}" srcOrd="0" destOrd="0" presId="urn:microsoft.com/office/officeart/2005/8/layout/hierarchy5"/>
    <dgm:cxn modelId="{D5EF77DC-0CE1-4409-8203-C25EEE554A04}" type="presParOf" srcId="{A9B2E23C-1ECF-458C-AE5D-AB80DA4797CE}" destId="{C48CF29E-894B-4087-9998-9C815E47D6B9}" srcOrd="1" destOrd="0" presId="urn:microsoft.com/office/officeart/2005/8/layout/hierarchy5"/>
    <dgm:cxn modelId="{543846D9-05EE-42ED-B027-09F879EDB23E}" type="presParOf" srcId="{C48CF29E-894B-4087-9998-9C815E47D6B9}" destId="{2C2CB70C-C009-41BD-947A-71961B648E7B}" srcOrd="0" destOrd="0" presId="urn:microsoft.com/office/officeart/2005/8/layout/hierarchy5"/>
    <dgm:cxn modelId="{2AEC3396-DFD7-4D82-B387-D13C8D625A4A}" type="presParOf" srcId="{C48CF29E-894B-4087-9998-9C815E47D6B9}" destId="{45355152-FC67-44DE-A95D-489D28C4BE56}" srcOrd="1" destOrd="0" presId="urn:microsoft.com/office/officeart/2005/8/layout/hierarchy5"/>
    <dgm:cxn modelId="{EAE1EA02-1084-47CF-A0AB-F1CEE5AA3B6F}" type="presParOf" srcId="{A9B2E23C-1ECF-458C-AE5D-AB80DA4797CE}" destId="{7562FB96-8389-4C78-9FFC-A6B0BB5CBD8F}" srcOrd="2" destOrd="0" presId="urn:microsoft.com/office/officeart/2005/8/layout/hierarchy5"/>
    <dgm:cxn modelId="{24B6714E-6690-493C-B311-1697A2BADE6C}" type="presParOf" srcId="{7562FB96-8389-4C78-9FFC-A6B0BB5CBD8F}" destId="{E3CBBACB-9685-4EF0-9043-4411D3462FA9}" srcOrd="0" destOrd="0" presId="urn:microsoft.com/office/officeart/2005/8/layout/hierarchy5"/>
    <dgm:cxn modelId="{A55CAD00-908E-422A-8E17-0BB42EC9B312}" type="presParOf" srcId="{A9B2E23C-1ECF-458C-AE5D-AB80DA4797CE}" destId="{73E83A9B-5BCE-45BE-A62C-19124F9403D0}" srcOrd="3" destOrd="0" presId="urn:microsoft.com/office/officeart/2005/8/layout/hierarchy5"/>
    <dgm:cxn modelId="{CB350981-7A26-43E0-8010-3036F07A0DA3}" type="presParOf" srcId="{73E83A9B-5BCE-45BE-A62C-19124F9403D0}" destId="{6DA2DC0A-EB6A-48C9-A422-389973DA0859}" srcOrd="0" destOrd="0" presId="urn:microsoft.com/office/officeart/2005/8/layout/hierarchy5"/>
    <dgm:cxn modelId="{4F132AF4-E289-425A-8FC5-7E0A29DEF1E1}" type="presParOf" srcId="{73E83A9B-5BCE-45BE-A62C-19124F9403D0}" destId="{3876B351-0215-42DD-AF11-ADF10357134A}" srcOrd="1" destOrd="0" presId="urn:microsoft.com/office/officeart/2005/8/layout/hierarchy5"/>
    <dgm:cxn modelId="{41E2B4E9-6C88-42E0-8440-2EB65A9F78EF}" type="presParOf" srcId="{A9B2E23C-1ECF-458C-AE5D-AB80DA4797CE}" destId="{3CE73785-2CBF-44D7-A7E1-C906CEE97892}" srcOrd="4" destOrd="0" presId="urn:microsoft.com/office/officeart/2005/8/layout/hierarchy5"/>
    <dgm:cxn modelId="{E9F1D607-AB3A-4021-AA4F-1DADA8DAA7A8}" type="presParOf" srcId="{3CE73785-2CBF-44D7-A7E1-C906CEE97892}" destId="{A8A276A3-6C8F-4787-86A6-15502EBF3AAA}" srcOrd="0" destOrd="0" presId="urn:microsoft.com/office/officeart/2005/8/layout/hierarchy5"/>
    <dgm:cxn modelId="{F7AB8132-A660-468F-B9AF-AC2891D51336}" type="presParOf" srcId="{A9B2E23C-1ECF-458C-AE5D-AB80DA4797CE}" destId="{2E882CEE-2933-4EEB-BC04-76F3376B7851}" srcOrd="5" destOrd="0" presId="urn:microsoft.com/office/officeart/2005/8/layout/hierarchy5"/>
    <dgm:cxn modelId="{457473C6-D653-4019-8CA0-606FE17B378D}" type="presParOf" srcId="{2E882CEE-2933-4EEB-BC04-76F3376B7851}" destId="{994C7D94-1CE4-4B7A-B9D9-806848137F2E}" srcOrd="0" destOrd="0" presId="urn:microsoft.com/office/officeart/2005/8/layout/hierarchy5"/>
    <dgm:cxn modelId="{38A93F30-014C-48DC-B0DF-6E8254A101CB}" type="presParOf" srcId="{2E882CEE-2933-4EEB-BC04-76F3376B7851}" destId="{732AB0EC-C623-43AE-835D-6893C429148A}" srcOrd="1" destOrd="0" presId="urn:microsoft.com/office/officeart/2005/8/layout/hierarchy5"/>
    <dgm:cxn modelId="{54AE5BCE-C6EF-4686-9387-98EA03B936BF}" type="presParOf" srcId="{7DAB6BC4-2FD8-4624-812B-E17DBA3A2A58}" destId="{DABE0592-55A0-43ED-AD0A-5262A1CB86E5}"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318A8-726E-49A0-A43F-D75A86786378}">
      <dsp:nvSpPr>
        <dsp:cNvPr id="0" name=""/>
        <dsp:cNvSpPr/>
      </dsp:nvSpPr>
      <dsp:spPr>
        <a:xfrm>
          <a:off x="388143" y="1806475"/>
          <a:ext cx="3137296" cy="156864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High School Diploma</a:t>
          </a:r>
        </a:p>
      </dsp:txBody>
      <dsp:txXfrm>
        <a:off x="434087" y="1852419"/>
        <a:ext cx="3045408" cy="1476760"/>
      </dsp:txXfrm>
    </dsp:sp>
    <dsp:sp modelId="{8F306FAA-F3B0-472C-81E9-53345DE27DB7}">
      <dsp:nvSpPr>
        <dsp:cNvPr id="0" name=""/>
        <dsp:cNvSpPr/>
      </dsp:nvSpPr>
      <dsp:spPr>
        <a:xfrm rot="18289469">
          <a:off x="3054146" y="1661581"/>
          <a:ext cx="2197507" cy="54492"/>
        </a:xfrm>
        <a:custGeom>
          <a:avLst/>
          <a:gdLst/>
          <a:ahLst/>
          <a:cxnLst/>
          <a:rect l="0" t="0" r="0" b="0"/>
          <a:pathLst>
            <a:path>
              <a:moveTo>
                <a:pt x="0" y="27246"/>
              </a:moveTo>
              <a:lnTo>
                <a:pt x="2197507"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097962" y="1633889"/>
        <a:ext cx="109875" cy="109875"/>
      </dsp:txXfrm>
    </dsp:sp>
    <dsp:sp modelId="{2C2CB70C-C009-41BD-947A-71961B648E7B}">
      <dsp:nvSpPr>
        <dsp:cNvPr id="0" name=""/>
        <dsp:cNvSpPr/>
      </dsp:nvSpPr>
      <dsp:spPr>
        <a:xfrm>
          <a:off x="4780359" y="2530"/>
          <a:ext cx="3137296" cy="1568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Advanced Endorsement </a:t>
          </a:r>
        </a:p>
      </dsp:txBody>
      <dsp:txXfrm>
        <a:off x="4826303" y="48474"/>
        <a:ext cx="3045408" cy="1476760"/>
      </dsp:txXfrm>
    </dsp:sp>
    <dsp:sp modelId="{7562FB96-8389-4C78-9FFC-A6B0BB5CBD8F}">
      <dsp:nvSpPr>
        <dsp:cNvPr id="0" name=""/>
        <dsp:cNvSpPr/>
      </dsp:nvSpPr>
      <dsp:spPr>
        <a:xfrm>
          <a:off x="3525440" y="2563553"/>
          <a:ext cx="1254918" cy="54492"/>
        </a:xfrm>
        <a:custGeom>
          <a:avLst/>
          <a:gdLst/>
          <a:ahLst/>
          <a:cxnLst/>
          <a:rect l="0" t="0" r="0" b="0"/>
          <a:pathLst>
            <a:path>
              <a:moveTo>
                <a:pt x="0" y="27246"/>
              </a:moveTo>
              <a:lnTo>
                <a:pt x="1254918"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1527" y="2559427"/>
        <a:ext cx="62745" cy="62745"/>
      </dsp:txXfrm>
    </dsp:sp>
    <dsp:sp modelId="{6DA2DC0A-EB6A-48C9-A422-389973DA0859}">
      <dsp:nvSpPr>
        <dsp:cNvPr id="0" name=""/>
        <dsp:cNvSpPr/>
      </dsp:nvSpPr>
      <dsp:spPr>
        <a:xfrm>
          <a:off x="4780359" y="1806475"/>
          <a:ext cx="3137296" cy="1568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Advanced Career Endorsement</a:t>
          </a:r>
        </a:p>
      </dsp:txBody>
      <dsp:txXfrm>
        <a:off x="4826303" y="1852419"/>
        <a:ext cx="3045408" cy="1476760"/>
      </dsp:txXfrm>
    </dsp:sp>
    <dsp:sp modelId="{3CE73785-2CBF-44D7-A7E1-C906CEE97892}">
      <dsp:nvSpPr>
        <dsp:cNvPr id="0" name=""/>
        <dsp:cNvSpPr/>
      </dsp:nvSpPr>
      <dsp:spPr>
        <a:xfrm rot="3310531">
          <a:off x="3054146" y="3465526"/>
          <a:ext cx="2197507" cy="54492"/>
        </a:xfrm>
        <a:custGeom>
          <a:avLst/>
          <a:gdLst/>
          <a:ahLst/>
          <a:cxnLst/>
          <a:rect l="0" t="0" r="0" b="0"/>
          <a:pathLst>
            <a:path>
              <a:moveTo>
                <a:pt x="0" y="27246"/>
              </a:moveTo>
              <a:lnTo>
                <a:pt x="2197507"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097962" y="3437835"/>
        <a:ext cx="109875" cy="109875"/>
      </dsp:txXfrm>
    </dsp:sp>
    <dsp:sp modelId="{994C7D94-1CE4-4B7A-B9D9-806848137F2E}">
      <dsp:nvSpPr>
        <dsp:cNvPr id="0" name=""/>
        <dsp:cNvSpPr/>
      </dsp:nvSpPr>
      <dsp:spPr>
        <a:xfrm>
          <a:off x="4780359" y="3610421"/>
          <a:ext cx="3137296" cy="1568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Advanced Honors Endorsement</a:t>
          </a:r>
        </a:p>
      </dsp:txBody>
      <dsp:txXfrm>
        <a:off x="4826303" y="3656365"/>
        <a:ext cx="3045408" cy="1476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318A8-726E-49A0-A43F-D75A86786378}">
      <dsp:nvSpPr>
        <dsp:cNvPr id="0" name=""/>
        <dsp:cNvSpPr/>
      </dsp:nvSpPr>
      <dsp:spPr>
        <a:xfrm>
          <a:off x="388143" y="1806475"/>
          <a:ext cx="3137296" cy="156864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High School Diploma</a:t>
          </a:r>
        </a:p>
      </dsp:txBody>
      <dsp:txXfrm>
        <a:off x="434087" y="1852419"/>
        <a:ext cx="3045408" cy="1476760"/>
      </dsp:txXfrm>
    </dsp:sp>
    <dsp:sp modelId="{8F306FAA-F3B0-472C-81E9-53345DE27DB7}">
      <dsp:nvSpPr>
        <dsp:cNvPr id="0" name=""/>
        <dsp:cNvSpPr/>
      </dsp:nvSpPr>
      <dsp:spPr>
        <a:xfrm rot="18289469">
          <a:off x="3054146" y="1661581"/>
          <a:ext cx="2197507" cy="54492"/>
        </a:xfrm>
        <a:custGeom>
          <a:avLst/>
          <a:gdLst/>
          <a:ahLst/>
          <a:cxnLst/>
          <a:rect l="0" t="0" r="0" b="0"/>
          <a:pathLst>
            <a:path>
              <a:moveTo>
                <a:pt x="0" y="27246"/>
              </a:moveTo>
              <a:lnTo>
                <a:pt x="2197507"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097962" y="1633889"/>
        <a:ext cx="109875" cy="109875"/>
      </dsp:txXfrm>
    </dsp:sp>
    <dsp:sp modelId="{2C2CB70C-C009-41BD-947A-71961B648E7B}">
      <dsp:nvSpPr>
        <dsp:cNvPr id="0" name=""/>
        <dsp:cNvSpPr/>
      </dsp:nvSpPr>
      <dsp:spPr>
        <a:xfrm>
          <a:off x="4780359" y="2530"/>
          <a:ext cx="3137296" cy="1568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Advanced Endorsement </a:t>
          </a:r>
        </a:p>
      </dsp:txBody>
      <dsp:txXfrm>
        <a:off x="4826303" y="48474"/>
        <a:ext cx="3045408" cy="1476760"/>
      </dsp:txXfrm>
    </dsp:sp>
    <dsp:sp modelId="{7562FB96-8389-4C78-9FFC-A6B0BB5CBD8F}">
      <dsp:nvSpPr>
        <dsp:cNvPr id="0" name=""/>
        <dsp:cNvSpPr/>
      </dsp:nvSpPr>
      <dsp:spPr>
        <a:xfrm>
          <a:off x="3525440" y="2563553"/>
          <a:ext cx="1254918" cy="54492"/>
        </a:xfrm>
        <a:custGeom>
          <a:avLst/>
          <a:gdLst/>
          <a:ahLst/>
          <a:cxnLst/>
          <a:rect l="0" t="0" r="0" b="0"/>
          <a:pathLst>
            <a:path>
              <a:moveTo>
                <a:pt x="0" y="27246"/>
              </a:moveTo>
              <a:lnTo>
                <a:pt x="1254918"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1527" y="2559427"/>
        <a:ext cx="62745" cy="62745"/>
      </dsp:txXfrm>
    </dsp:sp>
    <dsp:sp modelId="{6DA2DC0A-EB6A-48C9-A422-389973DA0859}">
      <dsp:nvSpPr>
        <dsp:cNvPr id="0" name=""/>
        <dsp:cNvSpPr/>
      </dsp:nvSpPr>
      <dsp:spPr>
        <a:xfrm>
          <a:off x="4780359" y="1806475"/>
          <a:ext cx="3137296" cy="1568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Advanced Career Endorsement</a:t>
          </a:r>
        </a:p>
      </dsp:txBody>
      <dsp:txXfrm>
        <a:off x="4826303" y="1852419"/>
        <a:ext cx="3045408" cy="1476760"/>
      </dsp:txXfrm>
    </dsp:sp>
    <dsp:sp modelId="{3CE73785-2CBF-44D7-A7E1-C906CEE97892}">
      <dsp:nvSpPr>
        <dsp:cNvPr id="0" name=""/>
        <dsp:cNvSpPr/>
      </dsp:nvSpPr>
      <dsp:spPr>
        <a:xfrm rot="3310531">
          <a:off x="3054146" y="3465526"/>
          <a:ext cx="2197507" cy="54492"/>
        </a:xfrm>
        <a:custGeom>
          <a:avLst/>
          <a:gdLst/>
          <a:ahLst/>
          <a:cxnLst/>
          <a:rect l="0" t="0" r="0" b="0"/>
          <a:pathLst>
            <a:path>
              <a:moveTo>
                <a:pt x="0" y="27246"/>
              </a:moveTo>
              <a:lnTo>
                <a:pt x="2197507"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097962" y="3437835"/>
        <a:ext cx="109875" cy="109875"/>
      </dsp:txXfrm>
    </dsp:sp>
    <dsp:sp modelId="{994C7D94-1CE4-4B7A-B9D9-806848137F2E}">
      <dsp:nvSpPr>
        <dsp:cNvPr id="0" name=""/>
        <dsp:cNvSpPr/>
      </dsp:nvSpPr>
      <dsp:spPr>
        <a:xfrm>
          <a:off x="4780359" y="3610421"/>
          <a:ext cx="3137296" cy="1568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Advanced Honors Endorsement</a:t>
          </a:r>
        </a:p>
      </dsp:txBody>
      <dsp:txXfrm>
        <a:off x="4826303" y="3656365"/>
        <a:ext cx="3045408" cy="14767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881B803-2E53-42B2-99A8-D2DA79990456}" type="datetimeFigureOut">
              <a:rPr lang="en-US" smtClean="0"/>
              <a:t>08/24/2018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5A54D04-A93C-4BF3-B20A-202EA1B2A42F}" type="slidenum">
              <a:rPr lang="en-US" smtClean="0"/>
              <a:t>‹#›</a:t>
            </a:fld>
            <a:endParaRPr lang="en-US"/>
          </a:p>
        </p:txBody>
      </p:sp>
    </p:spTree>
    <p:extLst>
      <p:ext uri="{BB962C8B-B14F-4D97-AF65-F5344CB8AC3E}">
        <p14:creationId xmlns:p14="http://schemas.microsoft.com/office/powerpoint/2010/main" val="73493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3060E0C-357E-4AC6-83D8-B152CED27DB8}" type="datetimeFigureOut">
              <a:rPr lang="en-US" smtClean="0"/>
              <a:t>08/24/2018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22C63F2-C53C-449C-AC6B-469B93225AEE}" type="slidenum">
              <a:rPr lang="en-US" smtClean="0"/>
              <a:t>‹#›</a:t>
            </a:fld>
            <a:endParaRPr lang="en-US"/>
          </a:p>
        </p:txBody>
      </p:sp>
    </p:spTree>
    <p:extLst>
      <p:ext uri="{BB962C8B-B14F-4D97-AF65-F5344CB8AC3E}">
        <p14:creationId xmlns:p14="http://schemas.microsoft.com/office/powerpoint/2010/main" val="286647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oe.sd.gov/gradrequiremen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doe.sd.gov/cte/capstone.as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doe.sd.gov/gradrequirement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dos.sdbor.ed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doe.sd.gov/gradrequirement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Schools: Please customize this PowerPoint template to your school. </a:t>
            </a:r>
          </a:p>
        </p:txBody>
      </p:sp>
      <p:sp>
        <p:nvSpPr>
          <p:cNvPr id="4" name="Slide Number Placeholder 3"/>
          <p:cNvSpPr>
            <a:spLocks noGrp="1"/>
          </p:cNvSpPr>
          <p:nvPr>
            <p:ph type="sldNum" sz="quarter" idx="10"/>
          </p:nvPr>
        </p:nvSpPr>
        <p:spPr/>
        <p:txBody>
          <a:bodyPr/>
          <a:lstStyle/>
          <a:p>
            <a:fld id="{C22C63F2-C53C-449C-AC6B-469B93225AEE}" type="slidenum">
              <a:rPr lang="en-US" smtClean="0"/>
              <a:t>1</a:t>
            </a:fld>
            <a:endParaRPr lang="en-US"/>
          </a:p>
        </p:txBody>
      </p:sp>
    </p:spTree>
    <p:extLst>
      <p:ext uri="{BB962C8B-B14F-4D97-AF65-F5344CB8AC3E}">
        <p14:creationId xmlns:p14="http://schemas.microsoft.com/office/powerpoint/2010/main" val="3509518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Student success looks different to each individual student, so the 2018 graduation requirements offer more flexibility to schools to assist students in meeting their individual personal and educational needs to be successful beyond high school.</a:t>
            </a:r>
          </a:p>
          <a:p>
            <a:pPr fontAlgn="base"/>
            <a:endParaRPr lang="en-US" dirty="0"/>
          </a:p>
          <a:p>
            <a:pPr fontAlgn="base"/>
            <a:r>
              <a:rPr lang="en-US" dirty="0"/>
              <a:t>The new graduation requirements seek to more fully engage ALL students as they progress through high school on the road to future success.</a:t>
            </a:r>
          </a:p>
          <a:p>
            <a:pPr marL="0" marR="0" indent="0" algn="l" defTabSz="914400" rtl="0" eaLnBrk="1" fontAlgn="base" latinLnBrk="0" hangingPunct="1">
              <a:lnSpc>
                <a:spcPct val="100000"/>
              </a:lnSpc>
              <a:spcBef>
                <a:spcPts val="0"/>
              </a:spcBef>
              <a:spcAft>
                <a:spcPts val="0"/>
              </a:spcAft>
              <a:buClrTx/>
              <a:buSzTx/>
              <a:buFontTx/>
              <a:buNone/>
              <a:tabLst/>
              <a:defRPr/>
            </a:pPr>
            <a:endParaRPr lang="en-US" dirty="0"/>
          </a:p>
          <a:p>
            <a:pPr rtl="0"/>
            <a:br>
              <a:rPr lang="en-US" dirty="0"/>
            </a:br>
            <a:endParaRPr lang="en-US" sz="120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10</a:t>
            </a:fld>
            <a:endParaRPr lang="en-US"/>
          </a:p>
        </p:txBody>
      </p:sp>
    </p:spTree>
    <p:extLst>
      <p:ext uri="{BB962C8B-B14F-4D97-AF65-F5344CB8AC3E}">
        <p14:creationId xmlns:p14="http://schemas.microsoft.com/office/powerpoint/2010/main" val="40789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Increased flexibility provides and maintains local control for school districts. </a:t>
            </a:r>
          </a:p>
          <a:p>
            <a:pPr rtl="0"/>
            <a:endParaRPr lang="en-US" dirty="0"/>
          </a:p>
          <a:p>
            <a:r>
              <a:rPr lang="en-US" dirty="0"/>
              <a:t>Schools also maintain local control in their ability to require additional courses than the State’s minimum. </a:t>
            </a:r>
          </a:p>
          <a:p>
            <a:pPr rtl="0"/>
            <a:endParaRPr lang="en-US" dirty="0"/>
          </a:p>
          <a:p>
            <a:pPr rtl="0"/>
            <a:r>
              <a:rPr lang="en-US" sz="1200" b="0" i="0" u="none" strike="noStrike" kern="1200" dirty="0">
                <a:solidFill>
                  <a:schemeClr val="tx1"/>
                </a:solidFill>
                <a:effectLst/>
                <a:latin typeface="+mn-lt"/>
                <a:ea typeface="+mn-ea"/>
                <a:cs typeface="+mn-cs"/>
              </a:rPr>
              <a:t>Even though the</a:t>
            </a:r>
            <a:r>
              <a:rPr lang="en-US" sz="1200" b="0" i="0" u="none" strike="noStrike" kern="1200" baseline="0" dirty="0">
                <a:solidFill>
                  <a:schemeClr val="tx1"/>
                </a:solidFill>
                <a:effectLst/>
                <a:latin typeface="+mn-lt"/>
                <a:ea typeface="+mn-ea"/>
                <a:cs typeface="+mn-cs"/>
              </a:rPr>
              <a:t> number of units required to graduate and the units within a subject area remain the same, schools have the</a:t>
            </a:r>
            <a:r>
              <a:rPr lang="en-US" sz="1200" b="0" i="0" u="none" strike="noStrike" kern="1200" dirty="0">
                <a:solidFill>
                  <a:schemeClr val="tx1"/>
                </a:solidFill>
                <a:effectLst/>
                <a:latin typeface="+mn-lt"/>
                <a:ea typeface="+mn-ea"/>
                <a:cs typeface="+mn-cs"/>
              </a:rPr>
              <a:t> flexibility allowing students and schools to design a program in line with the student’s personal learning plan and to meet the student’s post-graduation needs.</a:t>
            </a:r>
          </a:p>
          <a:p>
            <a:pPr rtl="0"/>
            <a:endParaRPr lang="en-US" sz="1200" b="0" i="0" u="none" strike="noStrike" kern="1200" dirty="0">
              <a:solidFill>
                <a:schemeClr val="tx1"/>
              </a:solidFill>
              <a:effectLst/>
              <a:latin typeface="+mn-lt"/>
              <a:ea typeface="+mn-ea"/>
              <a:cs typeface="+mn-cs"/>
            </a:endParaRPr>
          </a:p>
          <a:p>
            <a:pPr rtl="0"/>
            <a:endParaRPr lang="en-US" b="0" dirty="0">
              <a:effectLst/>
            </a:endParaRPr>
          </a:p>
        </p:txBody>
      </p:sp>
      <p:sp>
        <p:nvSpPr>
          <p:cNvPr id="4" name="Slide Number Placeholder 3"/>
          <p:cNvSpPr>
            <a:spLocks noGrp="1"/>
          </p:cNvSpPr>
          <p:nvPr>
            <p:ph type="sldNum" sz="quarter" idx="10"/>
          </p:nvPr>
        </p:nvSpPr>
        <p:spPr/>
        <p:txBody>
          <a:bodyPr/>
          <a:lstStyle/>
          <a:p>
            <a:fld id="{C22C63F2-C53C-449C-AC6B-469B93225AEE}" type="slidenum">
              <a:rPr lang="en-US" smtClean="0"/>
              <a:t>11</a:t>
            </a:fld>
            <a:endParaRPr lang="en-US"/>
          </a:p>
        </p:txBody>
      </p:sp>
    </p:spTree>
    <p:extLst>
      <p:ext uri="{BB962C8B-B14F-4D97-AF65-F5344CB8AC3E}">
        <p14:creationId xmlns:p14="http://schemas.microsoft.com/office/powerpoint/2010/main" val="363955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Flexibility</a:t>
            </a:r>
            <a:r>
              <a:rPr lang="en-US" sz="1200" b="0" i="0" u="none" strike="noStrike" kern="1200" baseline="0" dirty="0">
                <a:solidFill>
                  <a:schemeClr val="tx1"/>
                </a:solidFill>
                <a:effectLst/>
                <a:latin typeface="+mn-lt"/>
                <a:ea typeface="+mn-ea"/>
                <a:cs typeface="+mn-cs"/>
              </a:rPr>
              <a:t> should not be interpreted as lowering expectations for students.  But rather the flexibility should be viewed as an opportunity to set high expectations for individual students rather than a one size fits all model.  </a:t>
            </a:r>
          </a:p>
          <a:p>
            <a:pPr rtl="0"/>
            <a:endParaRPr lang="en-US" sz="12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increased flexibility is not equivalent to lowering standards. The state challenges</a:t>
            </a:r>
            <a:r>
              <a:rPr lang="en-US" sz="1200" kern="1200" baseline="0" dirty="0">
                <a:solidFill>
                  <a:schemeClr val="tx1"/>
                </a:solidFill>
                <a:effectLst/>
                <a:latin typeface="+mn-lt"/>
                <a:ea typeface="+mn-ea"/>
                <a:cs typeface="+mn-cs"/>
              </a:rPr>
              <a:t> each district and community to encourage both student engagement and academic rigor. Through the new graduation requirements, the state defines the minimum. From there, districts work with students to pursue coursework of interest designed to meet the student’s individual academic and career goals.</a:t>
            </a:r>
            <a:endParaRPr lang="en-US" sz="1200" kern="1200" dirty="0">
              <a:solidFill>
                <a:schemeClr val="tx1"/>
              </a:solidFill>
              <a:effectLst/>
              <a:latin typeface="+mn-lt"/>
              <a:ea typeface="+mn-ea"/>
              <a:cs typeface="+mn-cs"/>
            </a:endParaRPr>
          </a:p>
          <a:p>
            <a:pPr rtl="0"/>
            <a:endParaRPr lang="en-US" b="0" dirty="0">
              <a:effectLst/>
            </a:endParaRPr>
          </a:p>
          <a:p>
            <a:br>
              <a:rPr lang="en-US" dirty="0"/>
            </a:br>
            <a:endParaRPr lang="en-US" sz="120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12</a:t>
            </a:fld>
            <a:endParaRPr lang="en-US"/>
          </a:p>
        </p:txBody>
      </p:sp>
    </p:spTree>
    <p:extLst>
      <p:ext uri="{BB962C8B-B14F-4D97-AF65-F5344CB8AC3E}">
        <p14:creationId xmlns:p14="http://schemas.microsoft.com/office/powerpoint/2010/main" val="40789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let’s take a look at the new graduation requirements.</a:t>
            </a:r>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13</a:t>
            </a:fld>
            <a:endParaRPr lang="en-US"/>
          </a:p>
        </p:txBody>
      </p:sp>
    </p:spTree>
    <p:extLst>
      <p:ext uri="{BB962C8B-B14F-4D97-AF65-F5344CB8AC3E}">
        <p14:creationId xmlns:p14="http://schemas.microsoft.com/office/powerpoint/2010/main" val="136049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are required to complete the </a:t>
            </a:r>
            <a:r>
              <a:rPr lang="en-US" sz="1200" i="1" kern="1200" dirty="0">
                <a:solidFill>
                  <a:schemeClr val="tx1"/>
                </a:solidFill>
                <a:effectLst/>
                <a:latin typeface="+mn-lt"/>
                <a:ea typeface="+mn-ea"/>
                <a:cs typeface="+mn-cs"/>
              </a:rPr>
              <a:t>High School Diploma </a:t>
            </a:r>
            <a:r>
              <a:rPr lang="en-US" sz="1200" kern="1200" dirty="0">
                <a:solidFill>
                  <a:schemeClr val="tx1"/>
                </a:solidFill>
                <a:effectLst/>
                <a:latin typeface="+mn-lt"/>
                <a:ea typeface="+mn-ea"/>
                <a:cs typeface="+mn-cs"/>
              </a:rPr>
              <a:t>requirements. These are essentially the base requirements to earn a high school diploma. </a:t>
            </a:r>
          </a:p>
          <a:p>
            <a:endParaRPr lang="en-US" dirty="0"/>
          </a:p>
          <a:p>
            <a:r>
              <a:rPr lang="en-US" sz="1200" kern="1200" dirty="0">
                <a:solidFill>
                  <a:schemeClr val="tx1"/>
                </a:solidFill>
                <a:effectLst/>
                <a:latin typeface="+mn-lt"/>
                <a:ea typeface="+mn-ea"/>
                <a:cs typeface="+mn-cs"/>
              </a:rPr>
              <a:t>Within the coursework outlined under </a:t>
            </a:r>
            <a:r>
              <a:rPr lang="en-US" sz="1200" i="1" kern="1200" dirty="0">
                <a:solidFill>
                  <a:schemeClr val="tx1"/>
                </a:solidFill>
                <a:effectLst/>
                <a:latin typeface="+mn-lt"/>
                <a:ea typeface="+mn-ea"/>
                <a:cs typeface="+mn-cs"/>
              </a:rPr>
              <a:t>South Dakota High School Diploma </a:t>
            </a:r>
            <a:r>
              <a:rPr lang="en-US" i="1" dirty="0"/>
              <a:t>r</a:t>
            </a:r>
            <a:r>
              <a:rPr lang="en-US" sz="1200" kern="1200" dirty="0">
                <a:solidFill>
                  <a:schemeClr val="tx1"/>
                </a:solidFill>
                <a:effectLst/>
                <a:latin typeface="+mn-lt"/>
                <a:ea typeface="+mn-ea"/>
                <a:cs typeface="+mn-cs"/>
              </a:rPr>
              <a:t>equirements, a student may earn one (or more) of three advanced endorsements as a signal of specialization beyond the base graduation requirements:</a:t>
            </a:r>
          </a:p>
          <a:p>
            <a:pPr lvl="0"/>
            <a:r>
              <a:rPr lang="en-US" sz="1200" kern="1200" dirty="0">
                <a:solidFill>
                  <a:schemeClr val="tx1"/>
                </a:solidFill>
                <a:effectLst/>
                <a:latin typeface="+mn-lt"/>
                <a:ea typeface="+mn-ea"/>
                <a:cs typeface="+mn-cs"/>
              </a:rPr>
              <a:t>Advanced Endorsement</a:t>
            </a:r>
          </a:p>
          <a:p>
            <a:pPr lvl="0"/>
            <a:r>
              <a:rPr lang="en-US" sz="1200" kern="1200" dirty="0">
                <a:solidFill>
                  <a:schemeClr val="tx1"/>
                </a:solidFill>
                <a:effectLst/>
                <a:latin typeface="+mn-lt"/>
                <a:ea typeface="+mn-ea"/>
                <a:cs typeface="+mn-cs"/>
              </a:rPr>
              <a:t>Advanced Career Endorsement</a:t>
            </a:r>
          </a:p>
          <a:p>
            <a:r>
              <a:rPr lang="en-US" sz="1200" kern="1200" dirty="0">
                <a:solidFill>
                  <a:schemeClr val="tx1"/>
                </a:solidFill>
                <a:effectLst/>
                <a:latin typeface="+mn-lt"/>
                <a:ea typeface="+mn-ea"/>
                <a:cs typeface="+mn-cs"/>
              </a:rPr>
              <a:t>Advanced Honors Endorsement</a:t>
            </a:r>
            <a:endParaRPr lang="en-US" dirty="0"/>
          </a:p>
          <a:p>
            <a:endParaRPr lang="en-US" dirty="0"/>
          </a:p>
          <a:p>
            <a:r>
              <a:rPr lang="en-US" dirty="0"/>
              <a:t>These advanced endorsements allow students to demonstrate to audiences</a:t>
            </a:r>
            <a:r>
              <a:rPr lang="en-US" baseline="0" dirty="0"/>
              <a:t> – such as the state’s Board of Regents institutions, an employer, or others – that they have specific preparation to embark on a chosen pathway. </a:t>
            </a:r>
          </a:p>
          <a:p>
            <a:endParaRPr lang="en-US" dirty="0"/>
          </a:p>
          <a:p>
            <a:r>
              <a:rPr lang="en-US" dirty="0"/>
              <a:t>Students MAY earn none or all three</a:t>
            </a:r>
            <a:r>
              <a:rPr lang="en-US" baseline="0" dirty="0"/>
              <a:t> advanced endorsements. Additionally, districts may add advanced endorsements beyond the three specified in the proposal, so long as the base graduation requirements are met. </a:t>
            </a:r>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14</a:t>
            </a:fld>
            <a:endParaRPr lang="en-US"/>
          </a:p>
        </p:txBody>
      </p:sp>
    </p:spTree>
    <p:extLst>
      <p:ext uri="{BB962C8B-B14F-4D97-AF65-F5344CB8AC3E}">
        <p14:creationId xmlns:p14="http://schemas.microsoft.com/office/powerpoint/2010/main" val="851374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high school diploma requirements are those that every student must earn. Think of these as the base graduation requirements.</a:t>
            </a:r>
          </a:p>
          <a:p>
            <a:endParaRPr lang="en-US" baseline="0" dirty="0"/>
          </a:p>
          <a:p>
            <a:r>
              <a:rPr lang="en-US" baseline="0" dirty="0"/>
              <a:t>School districts have local control to require courses above the State’s minimum in the High School Diploma Requirements. </a:t>
            </a:r>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15</a:t>
            </a:fld>
            <a:endParaRPr lang="en-US"/>
          </a:p>
        </p:txBody>
      </p:sp>
    </p:spTree>
    <p:extLst>
      <p:ext uri="{BB962C8B-B14F-4D97-AF65-F5344CB8AC3E}">
        <p14:creationId xmlns:p14="http://schemas.microsoft.com/office/powerpoint/2010/main" val="3429288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best understand the changes between the 2009 graduation requirements to those passed in 2018, </a:t>
            </a:r>
            <a:r>
              <a:rPr lang="en-US" dirty="0"/>
              <a:t>a side-by-side comparison may help. </a:t>
            </a:r>
          </a:p>
          <a:p>
            <a:endParaRPr lang="en-US" dirty="0"/>
          </a:p>
          <a:p>
            <a:r>
              <a:rPr lang="en-US" dirty="0"/>
              <a:t>As stated before, the total 22-credit requirement and credit-by-subject requirement have remained the same between both sets of graduation requirements. The main change is in the ‘road’ to meet the subject credit requirements.</a:t>
            </a:r>
          </a:p>
          <a:p>
            <a:endParaRPr lang="en-US" baseline="0" dirty="0"/>
          </a:p>
          <a:p>
            <a:r>
              <a:rPr lang="en-US" dirty="0"/>
              <a:t>To compare the proposed</a:t>
            </a:r>
            <a:r>
              <a:rPr lang="en-US" baseline="0" dirty="0"/>
              <a:t> requirements ‘apples to apples’, you will see these apples to signify what type of requirement is being shown. The green apple on the left will show the 2018 requirements. The red apple on the right will show the graduation requirements that were passed in 2009.</a:t>
            </a:r>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16</a:t>
            </a:fld>
            <a:endParaRPr lang="en-US"/>
          </a:p>
        </p:txBody>
      </p:sp>
    </p:spTree>
    <p:extLst>
      <p:ext uri="{BB962C8B-B14F-4D97-AF65-F5344CB8AC3E}">
        <p14:creationId xmlns:p14="http://schemas.microsoft.com/office/powerpoint/2010/main" val="634059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units are required for English in both the 2009 and 2018 graduation requirements. The main change is in the increased flexibility on how to meet the 4-unit threshold.</a:t>
            </a:r>
          </a:p>
          <a:p>
            <a:endParaRPr lang="en-US" dirty="0"/>
          </a:p>
          <a:p>
            <a:r>
              <a:rPr lang="en-US" dirty="0"/>
              <a:t>The 2018 graduation requirements provide </a:t>
            </a:r>
            <a:r>
              <a:rPr lang="en-US" baseline="0" dirty="0"/>
              <a:t>1.5 units of elective credits. </a:t>
            </a:r>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17</a:t>
            </a:fld>
            <a:endParaRPr lang="en-US"/>
          </a:p>
        </p:txBody>
      </p:sp>
    </p:spTree>
    <p:extLst>
      <p:ext uri="{BB962C8B-B14F-4D97-AF65-F5344CB8AC3E}">
        <p14:creationId xmlns:p14="http://schemas.microsoft.com/office/powerpoint/2010/main" val="2541752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units of Math are required for both the 2009 and 2018 graduation requirements.</a:t>
            </a:r>
          </a:p>
          <a:p>
            <a:endParaRPr lang="en-US" dirty="0"/>
          </a:p>
          <a:p>
            <a:r>
              <a:rPr lang="en-US" dirty="0"/>
              <a:t>Algebra I is the only required course for the 2018 graduation requirements. The other two math courses to meet the 3-credit threshold will depend on the student’s career and postsecondary aspirations, and whether the student is pursuing any advanced endorsements. </a:t>
            </a:r>
          </a:p>
          <a:p>
            <a:endParaRPr lang="en-US" dirty="0"/>
          </a:p>
          <a:p>
            <a:r>
              <a:rPr lang="en-US" dirty="0"/>
              <a:t>In the 2009 graduation requirements, th</a:t>
            </a:r>
            <a:r>
              <a:rPr lang="en-US" baseline="0" dirty="0"/>
              <a:t>e asterisks by the Geometry and Algebra II signify that a student could be excused from taking one of the courses with parent and school approval. The student would still need to take 3 units of Math.</a:t>
            </a:r>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18</a:t>
            </a:fld>
            <a:endParaRPr lang="en-US"/>
          </a:p>
        </p:txBody>
      </p:sp>
    </p:spTree>
    <p:extLst>
      <p:ext uri="{BB962C8B-B14F-4D97-AF65-F5344CB8AC3E}">
        <p14:creationId xmlns:p14="http://schemas.microsoft.com/office/powerpoint/2010/main" val="2541752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units of Science are required for both the 2009 and 2018 graduation requirements. </a:t>
            </a:r>
          </a:p>
          <a:p>
            <a:endParaRPr lang="en-US" dirty="0"/>
          </a:p>
          <a:p>
            <a:r>
              <a:rPr lang="en-US" dirty="0"/>
              <a:t>For the 2018 graduation requirements, one unit of Biology 1 is required. The other two credits of Science will depend on the student’s career and postsecondary aspirations. The star by the green apple signifies that a state-approved computer science course may count as meeting one of the science elective courses (not replacing Biology 1) to meet the 3-unit Science requirement. The next slide shows example state-approved advanced computer science courses.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the 2009 graduation requirements, t</a:t>
            </a:r>
            <a:r>
              <a:rPr lang="en-US" baseline="0" dirty="0"/>
              <a:t>he asterisk by the Chemistry or Physics signifies that a student can be excused from taking either course, but still would need to complete 3 units of Science.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19</a:t>
            </a:fld>
            <a:endParaRPr lang="en-US"/>
          </a:p>
        </p:txBody>
      </p:sp>
    </p:spTree>
    <p:extLst>
      <p:ext uri="{BB962C8B-B14F-4D97-AF65-F5344CB8AC3E}">
        <p14:creationId xmlns:p14="http://schemas.microsoft.com/office/powerpoint/2010/main" val="254175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take a look into the background of what led to the changes in the graduation requirements.</a:t>
            </a:r>
          </a:p>
        </p:txBody>
      </p:sp>
      <p:sp>
        <p:nvSpPr>
          <p:cNvPr id="4" name="Slide Number Placeholder 3"/>
          <p:cNvSpPr>
            <a:spLocks noGrp="1"/>
          </p:cNvSpPr>
          <p:nvPr>
            <p:ph type="sldNum" sz="quarter" idx="10"/>
          </p:nvPr>
        </p:nvSpPr>
        <p:spPr/>
        <p:txBody>
          <a:bodyPr/>
          <a:lstStyle/>
          <a:p>
            <a:fld id="{C22C63F2-C53C-449C-AC6B-469B93225AEE}" type="slidenum">
              <a:rPr lang="en-US" smtClean="0"/>
              <a:t>2</a:t>
            </a:fld>
            <a:endParaRPr lang="en-US"/>
          </a:p>
        </p:txBody>
      </p:sp>
    </p:spTree>
    <p:extLst>
      <p:ext uri="{BB962C8B-B14F-4D97-AF65-F5344CB8AC3E}">
        <p14:creationId xmlns:p14="http://schemas.microsoft.com/office/powerpoint/2010/main" val="411868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examples of the state-approved advanced computer science courses that may be used to count as a Science elective. A complete list of approved courses is on the 2018 High School Graduation Requirements web page (</a:t>
            </a:r>
            <a:r>
              <a:rPr lang="en-US" dirty="0">
                <a:hlinkClick r:id="rId3"/>
              </a:rPr>
              <a:t>http://doe.sd.gov/gradrequirements/</a:t>
            </a:r>
            <a:r>
              <a:rPr lang="en-US" dirty="0"/>
              <a:t>). </a:t>
            </a:r>
          </a:p>
          <a:p>
            <a:endParaRPr lang="en-US" dirty="0"/>
          </a:p>
          <a:p>
            <a:r>
              <a:rPr lang="en-US" dirty="0"/>
              <a:t>State-approved computer science courses counting as a Science elective may only be used for the High School Diploma and Advanced Career Endorsement requirements.</a:t>
            </a:r>
          </a:p>
        </p:txBody>
      </p:sp>
      <p:sp>
        <p:nvSpPr>
          <p:cNvPr id="4" name="Slide Number Placeholder 3"/>
          <p:cNvSpPr>
            <a:spLocks noGrp="1"/>
          </p:cNvSpPr>
          <p:nvPr>
            <p:ph type="sldNum" sz="quarter" idx="10"/>
          </p:nvPr>
        </p:nvSpPr>
        <p:spPr/>
        <p:txBody>
          <a:bodyPr/>
          <a:lstStyle/>
          <a:p>
            <a:fld id="{C22C63F2-C53C-449C-AC6B-469B93225AEE}" type="slidenum">
              <a:rPr lang="en-US" smtClean="0"/>
              <a:t>20</a:t>
            </a:fld>
            <a:endParaRPr lang="en-US"/>
          </a:p>
        </p:txBody>
      </p:sp>
    </p:spTree>
    <p:extLst>
      <p:ext uri="{BB962C8B-B14F-4D97-AF65-F5344CB8AC3E}">
        <p14:creationId xmlns:p14="http://schemas.microsoft.com/office/powerpoint/2010/main" val="783747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units are required for Social Studies for both the 2009 and 2018 graduation requirements. </a:t>
            </a:r>
          </a:p>
          <a:p>
            <a:endParaRPr lang="en-US" dirty="0"/>
          </a:p>
          <a:p>
            <a:r>
              <a:rPr lang="en-US" dirty="0"/>
              <a:t>The 2018 graduation requirements only require U.S. History and U.S. Government. The other 1.5 required units of Social Studies credit may depend on the student’s career and postsecondary aspirations. </a:t>
            </a:r>
          </a:p>
        </p:txBody>
      </p:sp>
      <p:sp>
        <p:nvSpPr>
          <p:cNvPr id="4" name="Slide Number Placeholder 3"/>
          <p:cNvSpPr>
            <a:spLocks noGrp="1"/>
          </p:cNvSpPr>
          <p:nvPr>
            <p:ph type="sldNum" sz="quarter" idx="10"/>
          </p:nvPr>
        </p:nvSpPr>
        <p:spPr/>
        <p:txBody>
          <a:bodyPr/>
          <a:lstStyle/>
          <a:p>
            <a:fld id="{C22C63F2-C53C-449C-AC6B-469B93225AEE}" type="slidenum">
              <a:rPr lang="en-US" smtClean="0"/>
              <a:t>21</a:t>
            </a:fld>
            <a:endParaRPr lang="en-US"/>
          </a:p>
        </p:txBody>
      </p:sp>
    </p:spTree>
    <p:extLst>
      <p:ext uri="{BB962C8B-B14F-4D97-AF65-F5344CB8AC3E}">
        <p14:creationId xmlns:p14="http://schemas.microsoft.com/office/powerpoint/2010/main" val="2541752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 course and subject requirements for the High School Diploma have not changed between the 2009 to the 2018 graduation requirements. </a:t>
            </a:r>
          </a:p>
        </p:txBody>
      </p:sp>
      <p:sp>
        <p:nvSpPr>
          <p:cNvPr id="4" name="Slide Number Placeholder 3"/>
          <p:cNvSpPr>
            <a:spLocks noGrp="1"/>
          </p:cNvSpPr>
          <p:nvPr>
            <p:ph type="sldNum" sz="quarter" idx="10"/>
          </p:nvPr>
        </p:nvSpPr>
        <p:spPr/>
        <p:txBody>
          <a:bodyPr/>
          <a:lstStyle/>
          <a:p>
            <a:fld id="{C22C63F2-C53C-449C-AC6B-469B93225AEE}" type="slidenum">
              <a:rPr lang="en-US" smtClean="0"/>
              <a:t>22</a:t>
            </a:fld>
            <a:endParaRPr lang="en-US"/>
          </a:p>
        </p:txBody>
      </p:sp>
    </p:spTree>
    <p:extLst>
      <p:ext uri="{BB962C8B-B14F-4D97-AF65-F5344CB8AC3E}">
        <p14:creationId xmlns:p14="http://schemas.microsoft.com/office/powerpoint/2010/main" val="2541752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 course and subject requirements for the High School Diploma have not changed between the 2009 to the 2018 graduation requirements. </a:t>
            </a:r>
          </a:p>
        </p:txBody>
      </p:sp>
      <p:sp>
        <p:nvSpPr>
          <p:cNvPr id="4" name="Slide Number Placeholder 3"/>
          <p:cNvSpPr>
            <a:spLocks noGrp="1"/>
          </p:cNvSpPr>
          <p:nvPr>
            <p:ph type="sldNum" sz="quarter" idx="10"/>
          </p:nvPr>
        </p:nvSpPr>
        <p:spPr/>
        <p:txBody>
          <a:bodyPr/>
          <a:lstStyle/>
          <a:p>
            <a:fld id="{C22C63F2-C53C-449C-AC6B-469B93225AEE}" type="slidenum">
              <a:rPr lang="en-US" smtClean="0"/>
              <a:t>23</a:t>
            </a:fld>
            <a:endParaRPr lang="en-US"/>
          </a:p>
        </p:txBody>
      </p:sp>
    </p:spTree>
    <p:extLst>
      <p:ext uri="{BB962C8B-B14F-4D97-AF65-F5344CB8AC3E}">
        <p14:creationId xmlns:p14="http://schemas.microsoft.com/office/powerpoint/2010/main" val="2541752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have not changed</a:t>
            </a:r>
            <a:r>
              <a:rPr lang="en-US" baseline="0" dirty="0"/>
              <a:t> from the 2009 graduation requirements.</a:t>
            </a:r>
          </a:p>
          <a:p>
            <a:endParaRPr lang="en-US" dirty="0"/>
          </a:p>
          <a:p>
            <a:r>
              <a:rPr lang="en-US" i="1" dirty="0"/>
              <a:t>What is a Capstone Experience?</a:t>
            </a:r>
            <a:endParaRPr lang="en-US" dirty="0"/>
          </a:p>
          <a:p>
            <a:r>
              <a:rPr lang="en-US" dirty="0"/>
              <a:t>Courses that make up a Capstone Experience are:</a:t>
            </a:r>
          </a:p>
          <a:p>
            <a:pPr marL="171450" indent="-171450">
              <a:buFont typeface="Arial" panose="020B0604020202020204" pitchFamily="34" charset="0"/>
              <a:buChar char="•"/>
            </a:pPr>
            <a:r>
              <a:rPr lang="en-US" dirty="0"/>
              <a:t>Youth Internship</a:t>
            </a:r>
          </a:p>
          <a:p>
            <a:pPr marL="171450" indent="-171450">
              <a:buFont typeface="Arial" panose="020B0604020202020204" pitchFamily="34" charset="0"/>
              <a:buChar char="•"/>
            </a:pPr>
            <a:r>
              <a:rPr lang="en-US" dirty="0"/>
              <a:t>Senior Experience</a:t>
            </a:r>
          </a:p>
          <a:p>
            <a:pPr marL="171450" indent="-171450">
              <a:buFont typeface="Arial" panose="020B0604020202020204" pitchFamily="34" charset="0"/>
              <a:buChar char="•"/>
            </a:pPr>
            <a:r>
              <a:rPr lang="en-US" dirty="0"/>
              <a:t>Service Learning</a:t>
            </a:r>
          </a:p>
          <a:p>
            <a:pPr marL="171450" indent="-171450">
              <a:buFont typeface="Arial" panose="020B0604020202020204" pitchFamily="34" charset="0"/>
              <a:buChar char="•"/>
            </a:pPr>
            <a:r>
              <a:rPr lang="en-US" dirty="0"/>
              <a:t>Entrepreneurship Experience</a:t>
            </a:r>
          </a:p>
          <a:p>
            <a:pPr marL="171450" indent="-171450">
              <a:buFont typeface="Arial" panose="020B0604020202020204" pitchFamily="34" charset="0"/>
              <a:buChar char="•"/>
            </a:pPr>
            <a:r>
              <a:rPr lang="en-US" dirty="0"/>
              <a:t>Youth Apprenticeship (new course)</a:t>
            </a:r>
          </a:p>
          <a:p>
            <a:r>
              <a:rPr lang="en-US" dirty="0"/>
              <a:t>More information on these courses can be found at: </a:t>
            </a:r>
            <a:r>
              <a:rPr lang="en-US" dirty="0">
                <a:hlinkClick r:id="rId3"/>
              </a:rPr>
              <a:t>http://doe.sd.gov/cte/capstone.aspx</a:t>
            </a:r>
            <a:r>
              <a:rPr lang="en-US" dirty="0"/>
              <a:t>. </a:t>
            </a:r>
          </a:p>
        </p:txBody>
      </p:sp>
      <p:sp>
        <p:nvSpPr>
          <p:cNvPr id="4" name="Slide Number Placeholder 3"/>
          <p:cNvSpPr>
            <a:spLocks noGrp="1"/>
          </p:cNvSpPr>
          <p:nvPr>
            <p:ph type="sldNum" sz="quarter" idx="10"/>
          </p:nvPr>
        </p:nvSpPr>
        <p:spPr/>
        <p:txBody>
          <a:bodyPr/>
          <a:lstStyle/>
          <a:p>
            <a:fld id="{C22C63F2-C53C-449C-AC6B-469B93225AEE}" type="slidenum">
              <a:rPr lang="en-US" smtClean="0"/>
              <a:t>24</a:t>
            </a:fld>
            <a:endParaRPr lang="en-US"/>
          </a:p>
        </p:txBody>
      </p:sp>
    </p:spTree>
    <p:extLst>
      <p:ext uri="{BB962C8B-B14F-4D97-AF65-F5344CB8AC3E}">
        <p14:creationId xmlns:p14="http://schemas.microsoft.com/office/powerpoint/2010/main" val="2541752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22-total credit requirement remains the same between the 2009 and 2018 graduation requirements.</a:t>
            </a:r>
          </a:p>
        </p:txBody>
      </p:sp>
      <p:sp>
        <p:nvSpPr>
          <p:cNvPr id="4" name="Slide Number Placeholder 3"/>
          <p:cNvSpPr>
            <a:spLocks noGrp="1"/>
          </p:cNvSpPr>
          <p:nvPr>
            <p:ph type="sldNum" sz="quarter" idx="10"/>
          </p:nvPr>
        </p:nvSpPr>
        <p:spPr/>
        <p:txBody>
          <a:bodyPr/>
          <a:lstStyle/>
          <a:p>
            <a:fld id="{C22C63F2-C53C-449C-AC6B-469B93225AEE}" type="slidenum">
              <a:rPr lang="en-US" smtClean="0"/>
              <a:t>25</a:t>
            </a:fld>
            <a:endParaRPr lang="en-US"/>
          </a:p>
        </p:txBody>
      </p:sp>
    </p:spTree>
    <p:extLst>
      <p:ext uri="{BB962C8B-B14F-4D97-AF65-F5344CB8AC3E}">
        <p14:creationId xmlns:p14="http://schemas.microsoft.com/office/powerpoint/2010/main" val="2541752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here are the South Dakota Diploma Requirements.</a:t>
            </a:r>
          </a:p>
        </p:txBody>
      </p:sp>
      <p:sp>
        <p:nvSpPr>
          <p:cNvPr id="4" name="Slide Number Placeholder 3"/>
          <p:cNvSpPr>
            <a:spLocks noGrp="1"/>
          </p:cNvSpPr>
          <p:nvPr>
            <p:ph type="sldNum" sz="quarter" idx="10"/>
          </p:nvPr>
        </p:nvSpPr>
        <p:spPr/>
        <p:txBody>
          <a:bodyPr/>
          <a:lstStyle/>
          <a:p>
            <a:fld id="{C22C63F2-C53C-449C-AC6B-469B93225AEE}" type="slidenum">
              <a:rPr lang="en-US" smtClean="0"/>
              <a:t>26</a:t>
            </a:fld>
            <a:endParaRPr lang="en-US"/>
          </a:p>
        </p:txBody>
      </p:sp>
    </p:spTree>
    <p:extLst>
      <p:ext uri="{BB962C8B-B14F-4D97-AF65-F5344CB8AC3E}">
        <p14:creationId xmlns:p14="http://schemas.microsoft.com/office/powerpoint/2010/main" val="374612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 have covered the High School Diploma requirements, or the base requirements, let’s take a look at the advanced endorsements.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Within the coursework outlined under </a:t>
            </a:r>
            <a:r>
              <a:rPr lang="en-US" sz="1200" i="1" kern="1200" dirty="0">
                <a:solidFill>
                  <a:schemeClr val="tx1"/>
                </a:solidFill>
                <a:effectLst/>
                <a:latin typeface="+mn-lt"/>
                <a:ea typeface="+mn-ea"/>
                <a:cs typeface="+mn-cs"/>
              </a:rPr>
              <a:t>South Dakota High School Diploma Requirements</a:t>
            </a:r>
            <a:r>
              <a:rPr lang="en-US" sz="1200" kern="1200" dirty="0">
                <a:solidFill>
                  <a:schemeClr val="tx1"/>
                </a:solidFill>
                <a:effectLst/>
                <a:latin typeface="+mn-lt"/>
                <a:ea typeface="+mn-ea"/>
                <a:cs typeface="+mn-cs"/>
              </a:rPr>
              <a:t>, a student may earn one (or more) of three advanced endorsements:</a:t>
            </a:r>
          </a:p>
          <a:p>
            <a:pPr lvl="0"/>
            <a:r>
              <a:rPr lang="en-US" sz="1200" kern="1200" dirty="0">
                <a:solidFill>
                  <a:schemeClr val="tx1"/>
                </a:solidFill>
                <a:effectLst/>
                <a:latin typeface="+mn-lt"/>
                <a:ea typeface="+mn-ea"/>
                <a:cs typeface="+mn-cs"/>
              </a:rPr>
              <a:t>Advanced Endorsement</a:t>
            </a:r>
          </a:p>
          <a:p>
            <a:pPr lvl="0"/>
            <a:r>
              <a:rPr lang="en-US" sz="1200" kern="1200" dirty="0">
                <a:solidFill>
                  <a:schemeClr val="tx1"/>
                </a:solidFill>
                <a:effectLst/>
                <a:latin typeface="+mn-lt"/>
                <a:ea typeface="+mn-ea"/>
                <a:cs typeface="+mn-cs"/>
              </a:rPr>
              <a:t>Advanced Career Endorsement</a:t>
            </a:r>
          </a:p>
          <a:p>
            <a:r>
              <a:rPr lang="en-US" sz="1200" kern="1200" dirty="0">
                <a:solidFill>
                  <a:schemeClr val="tx1"/>
                </a:solidFill>
                <a:effectLst/>
                <a:latin typeface="+mn-lt"/>
                <a:ea typeface="+mn-ea"/>
                <a:cs typeface="+mn-cs"/>
              </a:rPr>
              <a:t>Advanced Honors Endorsement</a:t>
            </a:r>
            <a:endParaRPr lang="en-US" dirty="0"/>
          </a:p>
          <a:p>
            <a:endParaRPr lang="en-US" dirty="0"/>
          </a:p>
          <a:p>
            <a:r>
              <a:rPr lang="en-US" dirty="0"/>
              <a:t>Let’s take a look at each advanced endorsement.</a:t>
            </a:r>
          </a:p>
        </p:txBody>
      </p:sp>
      <p:sp>
        <p:nvSpPr>
          <p:cNvPr id="4" name="Slide Number Placeholder 3"/>
          <p:cNvSpPr>
            <a:spLocks noGrp="1"/>
          </p:cNvSpPr>
          <p:nvPr>
            <p:ph type="sldNum" sz="quarter" idx="10"/>
          </p:nvPr>
        </p:nvSpPr>
        <p:spPr/>
        <p:txBody>
          <a:bodyPr/>
          <a:lstStyle/>
          <a:p>
            <a:fld id="{C22C63F2-C53C-449C-AC6B-469B93225AEE}" type="slidenum">
              <a:rPr lang="en-US" smtClean="0"/>
              <a:t>27</a:t>
            </a:fld>
            <a:endParaRPr lang="en-US"/>
          </a:p>
        </p:txBody>
      </p:sp>
    </p:spTree>
    <p:extLst>
      <p:ext uri="{BB962C8B-B14F-4D97-AF65-F5344CB8AC3E}">
        <p14:creationId xmlns:p14="http://schemas.microsoft.com/office/powerpoint/2010/main" val="851374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Advanced Endorsement indicates a student has pursued coursework consistent with entrance requirements for postsecondary education at a university.</a:t>
            </a:r>
          </a:p>
          <a:p>
            <a:endParaRPr lang="en-US" dirty="0"/>
          </a:p>
          <a:p>
            <a:r>
              <a:rPr lang="en-US" dirty="0"/>
              <a:t>NOTE: This advanced endorsement does is not exclusively for students only interested in attending a university. For example, a student interested in attending a technical institute may benefit from earning this advanced endorsement. In regards to the technical institutes, there is not one specific advanced endorsement that is aligned to admission, as best practice is to check with the technical institute on general admission and program-specific requirements. </a:t>
            </a:r>
          </a:p>
        </p:txBody>
      </p:sp>
      <p:sp>
        <p:nvSpPr>
          <p:cNvPr id="4" name="Slide Number Placeholder 3"/>
          <p:cNvSpPr>
            <a:spLocks noGrp="1"/>
          </p:cNvSpPr>
          <p:nvPr>
            <p:ph type="sldNum" sz="quarter" idx="10"/>
          </p:nvPr>
        </p:nvSpPr>
        <p:spPr/>
        <p:txBody>
          <a:bodyPr/>
          <a:lstStyle/>
          <a:p>
            <a:fld id="{C22C63F2-C53C-449C-AC6B-469B93225AEE}" type="slidenum">
              <a:rPr lang="en-US" smtClean="0"/>
              <a:t>28</a:t>
            </a:fld>
            <a:endParaRPr lang="en-US"/>
          </a:p>
        </p:txBody>
      </p:sp>
    </p:spTree>
    <p:extLst>
      <p:ext uri="{BB962C8B-B14F-4D97-AF65-F5344CB8AC3E}">
        <p14:creationId xmlns:p14="http://schemas.microsoft.com/office/powerpoint/2010/main" val="2052658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with an arrow by them show the specific requirements to the Advanced Endorsement in addition to the High School Diploma Requirements. </a:t>
            </a:r>
          </a:p>
          <a:p>
            <a:endParaRPr lang="en-US" dirty="0"/>
          </a:p>
          <a:p>
            <a:r>
              <a:rPr lang="en-US" dirty="0"/>
              <a:t>Everything remains the same as the High</a:t>
            </a:r>
            <a:r>
              <a:rPr lang="en-US" baseline="0" dirty="0"/>
              <a:t> School Diploma Requirements except Math requires both Geometry and Algebra II, and Science requires the 2 other courses to be lab science.</a:t>
            </a:r>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29</a:t>
            </a:fld>
            <a:endParaRPr lang="en-US"/>
          </a:p>
        </p:txBody>
      </p:sp>
    </p:spTree>
    <p:extLst>
      <p:ext uri="{BB962C8B-B14F-4D97-AF65-F5344CB8AC3E}">
        <p14:creationId xmlns:p14="http://schemas.microsoft.com/office/powerpoint/2010/main" val="37461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cover the new graduation requirements.</a:t>
            </a:r>
          </a:p>
        </p:txBody>
      </p:sp>
      <p:sp>
        <p:nvSpPr>
          <p:cNvPr id="4" name="Slide Number Placeholder 3"/>
          <p:cNvSpPr>
            <a:spLocks noGrp="1"/>
          </p:cNvSpPr>
          <p:nvPr>
            <p:ph type="sldNum" sz="quarter" idx="10"/>
          </p:nvPr>
        </p:nvSpPr>
        <p:spPr/>
        <p:txBody>
          <a:bodyPr/>
          <a:lstStyle/>
          <a:p>
            <a:fld id="{C22C63F2-C53C-449C-AC6B-469B93225AEE}" type="slidenum">
              <a:rPr lang="en-US" smtClean="0"/>
              <a:t>3</a:t>
            </a:fld>
            <a:endParaRPr lang="en-US"/>
          </a:p>
        </p:txBody>
      </p:sp>
    </p:spTree>
    <p:extLst>
      <p:ext uri="{BB962C8B-B14F-4D97-AF65-F5344CB8AC3E}">
        <p14:creationId xmlns:p14="http://schemas.microsoft.com/office/powerpoint/2010/main" val="959627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Advanced Career Endorsement indicates a student has career experience in a concentrated area, based on academic and/or workplace experience and a related credential. </a:t>
            </a:r>
          </a:p>
          <a:p>
            <a:endParaRPr lang="en-US" dirty="0"/>
          </a:p>
          <a:p>
            <a:r>
              <a:rPr lang="en-US" dirty="0"/>
              <a:t>NOTE: The Advanced Career Endorsement is for students from all walks of life. It should not be seen as one only for students who plan to enter the workforce directly out of high school, although, it would be a beneficial advanced endorsement. Rather, this advanced endorsement helps students gain a step closer in career preparation and workplace experience. For example, a student interested in a medical career would benefit from this advanced endorsement as he or she would gain career preparation in that field.</a:t>
            </a:r>
          </a:p>
        </p:txBody>
      </p:sp>
      <p:sp>
        <p:nvSpPr>
          <p:cNvPr id="4" name="Slide Number Placeholder 3"/>
          <p:cNvSpPr>
            <a:spLocks noGrp="1"/>
          </p:cNvSpPr>
          <p:nvPr>
            <p:ph type="sldNum" sz="quarter" idx="10"/>
          </p:nvPr>
        </p:nvSpPr>
        <p:spPr/>
        <p:txBody>
          <a:bodyPr/>
          <a:lstStyle/>
          <a:p>
            <a:fld id="{C22C63F2-C53C-449C-AC6B-469B93225AEE}" type="slidenum">
              <a:rPr lang="en-US" smtClean="0"/>
              <a:t>30</a:t>
            </a:fld>
            <a:endParaRPr lang="en-US"/>
          </a:p>
        </p:txBody>
      </p:sp>
    </p:spTree>
    <p:extLst>
      <p:ext uri="{BB962C8B-B14F-4D97-AF65-F5344CB8AC3E}">
        <p14:creationId xmlns:p14="http://schemas.microsoft.com/office/powerpoint/2010/main" val="2052658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area marked by a star signifies that a state-approved, advanced computer science course may be used to count as a Science elective. </a:t>
            </a:r>
          </a:p>
          <a:p>
            <a:endParaRPr lang="en-US" dirty="0"/>
          </a:p>
          <a:p>
            <a:r>
              <a:rPr lang="en-US" dirty="0"/>
              <a:t>The arrow shows an area required beyond the base high school diploma requirements. </a:t>
            </a:r>
          </a:p>
          <a:p>
            <a:r>
              <a:rPr lang="en-US" dirty="0"/>
              <a:t>Examples of how to meet the 2-unit CTE or Capstone Experience requirement:</a:t>
            </a:r>
          </a:p>
          <a:p>
            <a:pPr marL="171450" indent="-171450">
              <a:buFont typeface="Arial" panose="020B0604020202020204" pitchFamily="34" charset="0"/>
              <a:buChar char="•"/>
            </a:pPr>
            <a:r>
              <a:rPr lang="en-US" dirty="0"/>
              <a:t>A student takes two CTE courses within the Agriculture, Food &amp; Natural Resources career cluster that are part of an approved CTE program. </a:t>
            </a:r>
          </a:p>
          <a:p>
            <a:pPr marL="171450" indent="-171450">
              <a:buFont typeface="Arial" panose="020B0604020202020204" pitchFamily="34" charset="0"/>
              <a:buChar char="•"/>
            </a:pPr>
            <a:r>
              <a:rPr lang="en-US" dirty="0"/>
              <a:t>A student takes two units of Capstone Experiences. </a:t>
            </a:r>
          </a:p>
          <a:p>
            <a:pPr marL="171450" indent="-171450">
              <a:buFont typeface="Arial" panose="020B0604020202020204" pitchFamily="34" charset="0"/>
              <a:buChar char="•"/>
            </a:pPr>
            <a:r>
              <a:rPr lang="en-US" dirty="0"/>
              <a:t>A student takes one CTE course (1 unit) and one Capstone Experience (1 unit).</a:t>
            </a:r>
          </a:p>
          <a:p>
            <a:endParaRPr lang="en-US" dirty="0"/>
          </a:p>
          <a:p>
            <a:r>
              <a:rPr lang="en-US" dirty="0"/>
              <a:t>The next slide shows example industry-recognized credentials.</a:t>
            </a:r>
          </a:p>
          <a:p>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31</a:t>
            </a:fld>
            <a:endParaRPr lang="en-US"/>
          </a:p>
        </p:txBody>
      </p:sp>
    </p:spTree>
    <p:extLst>
      <p:ext uri="{BB962C8B-B14F-4D97-AF65-F5344CB8AC3E}">
        <p14:creationId xmlns:p14="http://schemas.microsoft.com/office/powerpoint/2010/main" val="374612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are example industry-recognized credentials. A full list </a:t>
            </a:r>
            <a:r>
              <a:rPr lang="en-US" dirty="0"/>
              <a:t>is available at: </a:t>
            </a:r>
            <a:r>
              <a:rPr lang="en-US" dirty="0">
                <a:hlinkClick r:id="rId3"/>
              </a:rPr>
              <a:t>http://doe.sd.gov/gradrequirements/</a:t>
            </a:r>
            <a:r>
              <a:rPr lang="en-US" dirty="0"/>
              <a:t>. </a:t>
            </a:r>
            <a:endParaRPr lang="en-US" baseline="0" dirty="0"/>
          </a:p>
        </p:txBody>
      </p:sp>
      <p:sp>
        <p:nvSpPr>
          <p:cNvPr id="4" name="Slide Number Placeholder 3"/>
          <p:cNvSpPr>
            <a:spLocks noGrp="1"/>
          </p:cNvSpPr>
          <p:nvPr>
            <p:ph type="sldNum" sz="quarter" idx="10"/>
          </p:nvPr>
        </p:nvSpPr>
        <p:spPr/>
        <p:txBody>
          <a:bodyPr/>
          <a:lstStyle/>
          <a:p>
            <a:fld id="{C22C63F2-C53C-449C-AC6B-469B93225AEE}" type="slidenum">
              <a:rPr lang="en-US" smtClean="0"/>
              <a:t>32</a:t>
            </a:fld>
            <a:endParaRPr lang="en-US"/>
          </a:p>
        </p:txBody>
      </p:sp>
    </p:spTree>
    <p:extLst>
      <p:ext uri="{BB962C8B-B14F-4D97-AF65-F5344CB8AC3E}">
        <p14:creationId xmlns:p14="http://schemas.microsoft.com/office/powerpoint/2010/main" val="2073708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Advanced Honors Endorsement indicates a student has pursued advanced rigorous, academic coursework consistent with the course requirements for the South Dakota Opportunity Scholarship (SDOS).</a:t>
            </a:r>
          </a:p>
          <a:p>
            <a:endParaRPr lang="en-US" dirty="0"/>
          </a:p>
          <a:p>
            <a:r>
              <a:rPr lang="en-US" dirty="0"/>
              <a:t>NOTE: Earning this advanced endorsement does not guarantee a student has earned the SDOS, as there are additional eligibility criteria. For more information, visit: </a:t>
            </a:r>
            <a:r>
              <a:rPr lang="en-US" dirty="0">
                <a:hlinkClick r:id="rId3"/>
              </a:rPr>
              <a:t>https://sdos.sdbor.edu/</a:t>
            </a:r>
            <a:r>
              <a:rPr lang="en-US" dirty="0"/>
              <a:t>. </a:t>
            </a:r>
          </a:p>
        </p:txBody>
      </p:sp>
      <p:sp>
        <p:nvSpPr>
          <p:cNvPr id="4" name="Slide Number Placeholder 3"/>
          <p:cNvSpPr>
            <a:spLocks noGrp="1"/>
          </p:cNvSpPr>
          <p:nvPr>
            <p:ph type="sldNum" sz="quarter" idx="10"/>
          </p:nvPr>
        </p:nvSpPr>
        <p:spPr/>
        <p:txBody>
          <a:bodyPr/>
          <a:lstStyle/>
          <a:p>
            <a:fld id="{C22C63F2-C53C-449C-AC6B-469B93225AEE}" type="slidenum">
              <a:rPr lang="en-US" smtClean="0"/>
              <a:t>33</a:t>
            </a:fld>
            <a:endParaRPr lang="en-US"/>
          </a:p>
        </p:txBody>
      </p:sp>
    </p:spTree>
    <p:extLst>
      <p:ext uri="{BB962C8B-B14F-4D97-AF65-F5344CB8AC3E}">
        <p14:creationId xmlns:p14="http://schemas.microsoft.com/office/powerpoint/2010/main" val="2052658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items with arrows show where there are additional requirements beyond the based high school diploma requirements. </a:t>
            </a:r>
          </a:p>
        </p:txBody>
      </p:sp>
      <p:sp>
        <p:nvSpPr>
          <p:cNvPr id="4" name="Slide Number Placeholder 3"/>
          <p:cNvSpPr>
            <a:spLocks noGrp="1"/>
          </p:cNvSpPr>
          <p:nvPr>
            <p:ph type="sldNum" sz="quarter" idx="10"/>
          </p:nvPr>
        </p:nvSpPr>
        <p:spPr/>
        <p:txBody>
          <a:bodyPr/>
          <a:lstStyle/>
          <a:p>
            <a:fld id="{C22C63F2-C53C-449C-AC6B-469B93225AEE}" type="slidenum">
              <a:rPr lang="en-US" smtClean="0"/>
              <a:t>34</a:t>
            </a:fld>
            <a:endParaRPr lang="en-US"/>
          </a:p>
        </p:txBody>
      </p:sp>
    </p:spTree>
    <p:extLst>
      <p:ext uri="{BB962C8B-B14F-4D97-AF65-F5344CB8AC3E}">
        <p14:creationId xmlns:p14="http://schemas.microsoft.com/office/powerpoint/2010/main" val="374612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an overview of the 2018 graduation requirements, let’s look at implementation of them.</a:t>
            </a:r>
          </a:p>
        </p:txBody>
      </p:sp>
      <p:sp>
        <p:nvSpPr>
          <p:cNvPr id="4" name="Slide Number Placeholder 3"/>
          <p:cNvSpPr>
            <a:spLocks noGrp="1"/>
          </p:cNvSpPr>
          <p:nvPr>
            <p:ph type="sldNum" sz="quarter" idx="10"/>
          </p:nvPr>
        </p:nvSpPr>
        <p:spPr/>
        <p:txBody>
          <a:bodyPr/>
          <a:lstStyle/>
          <a:p>
            <a:fld id="{C22C63F2-C53C-449C-AC6B-469B93225AEE}" type="slidenum">
              <a:rPr lang="en-US" smtClean="0"/>
              <a:t>35</a:t>
            </a:fld>
            <a:endParaRPr lang="en-US"/>
          </a:p>
        </p:txBody>
      </p:sp>
    </p:spTree>
    <p:extLst>
      <p:ext uri="{BB962C8B-B14F-4D97-AF65-F5344CB8AC3E}">
        <p14:creationId xmlns:p14="http://schemas.microsoft.com/office/powerpoint/2010/main" val="920812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 the fall of 2017, a group of superintendents had proposed a change in the graduation requirements.</a:t>
            </a:r>
          </a:p>
          <a:p>
            <a:pPr marL="228600" indent="-228600">
              <a:buAutoNum type="arabicPeriod"/>
            </a:pPr>
            <a:r>
              <a:rPr lang="en-US" dirty="0"/>
              <a:t>In mid-April, the DOE sent out notice to school districts that there will be proposed graduation requirements.</a:t>
            </a:r>
          </a:p>
          <a:p>
            <a:pPr marL="228600" indent="-228600">
              <a:buAutoNum type="arabicPeriod"/>
            </a:pPr>
            <a:r>
              <a:rPr lang="en-US" dirty="0"/>
              <a:t>Public comment period took place between June 6</a:t>
            </a:r>
            <a:r>
              <a:rPr lang="en-US" baseline="30000" dirty="0"/>
              <a:t>th</a:t>
            </a:r>
            <a:r>
              <a:rPr lang="en-US" dirty="0"/>
              <a:t> and July 16</a:t>
            </a:r>
            <a:r>
              <a:rPr lang="en-US" baseline="30000" dirty="0"/>
              <a:t>th </a:t>
            </a:r>
            <a:r>
              <a:rPr lang="en-US" baseline="0" dirty="0"/>
              <a:t>in which anyone from the public could provide feedback on the proposed graduation requirements.</a:t>
            </a:r>
          </a:p>
          <a:p>
            <a:pPr marL="228600" indent="-228600">
              <a:buAutoNum type="arabicPeriod"/>
            </a:pPr>
            <a:r>
              <a:rPr lang="en-US" baseline="0" dirty="0"/>
              <a:t>On July 16</a:t>
            </a:r>
            <a:r>
              <a:rPr lang="en-US" baseline="30000" dirty="0"/>
              <a:t>th</a:t>
            </a:r>
            <a:r>
              <a:rPr lang="en-US" baseline="0" dirty="0"/>
              <a:t>, the Board of Education Standards public hearing took place, in which the Board approved the accreditation administrative rules related to the graduation requirements. </a:t>
            </a:r>
          </a:p>
          <a:p>
            <a:pPr marL="228600" indent="-228600">
              <a:buAutoNum type="arabicPeriod"/>
            </a:pPr>
            <a:r>
              <a:rPr lang="en-US" baseline="0" dirty="0"/>
              <a:t>On August 20</a:t>
            </a:r>
            <a:r>
              <a:rPr lang="en-US" baseline="30000" dirty="0"/>
              <a:t>th</a:t>
            </a:r>
            <a:r>
              <a:rPr lang="en-US" baseline="0" dirty="0"/>
              <a:t> the legislative Interim Rules Committee approved the administrative rules relating to </a:t>
            </a:r>
            <a:r>
              <a:rPr lang="en-US" baseline="0"/>
              <a:t>graduation requirements.</a:t>
            </a:r>
            <a:endParaRPr lang="en-US" baseline="0" dirty="0"/>
          </a:p>
          <a:p>
            <a:pPr marL="228600" indent="-228600">
              <a:buAutoNum type="arabicPeriod"/>
            </a:pPr>
            <a:r>
              <a:rPr lang="en-US" baseline="0" dirty="0"/>
              <a:t>Since approved, the DOE will start distributing supporting materials to districts.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36</a:t>
            </a:fld>
            <a:endParaRPr lang="en-US"/>
          </a:p>
        </p:txBody>
      </p:sp>
    </p:spTree>
    <p:extLst>
      <p:ext uri="{BB962C8B-B14F-4D97-AF65-F5344CB8AC3E}">
        <p14:creationId xmlns:p14="http://schemas.microsoft.com/office/powerpoint/2010/main" val="601397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the fall of 2018, a soft implementation of the 2018 graduation requirements begins. This means school districts have the following options:</a:t>
            </a:r>
          </a:p>
          <a:p>
            <a:pPr lvl="0"/>
            <a:r>
              <a:rPr lang="en-US" dirty="0"/>
              <a:t>A. Fully implement the 2018 requirements, working with students to align with the base and endorsements;</a:t>
            </a:r>
          </a:p>
          <a:p>
            <a:pPr lvl="0"/>
            <a:r>
              <a:rPr lang="en-US" dirty="0"/>
              <a:t>B. Continue on as before, implementing the 2009 requirements; </a:t>
            </a:r>
          </a:p>
          <a:p>
            <a:pPr lvl="0"/>
            <a:r>
              <a:rPr lang="en-US" dirty="0"/>
              <a:t>C. Implement both at the same time, allowing students the 2018 requirements flexibility on a case-by-case basis but overall aligning the district’s requirements with the 2009 requirements.</a:t>
            </a:r>
          </a:p>
          <a:p>
            <a:r>
              <a:rPr lang="en-US" dirty="0"/>
              <a:t> </a:t>
            </a:r>
          </a:p>
          <a:p>
            <a:r>
              <a:rPr lang="en-US" dirty="0"/>
              <a:t>Implementation will not be staggered, so will cover students grades 9-12. Students who have been on track to graduate with the 2009 graduation requirements are still on track to graduate utilizing the 2018 graduation requirements. </a:t>
            </a:r>
          </a:p>
          <a:p>
            <a:r>
              <a:rPr lang="en-US" dirty="0"/>
              <a:t> </a:t>
            </a:r>
          </a:p>
          <a:p>
            <a:r>
              <a:rPr lang="en-US" dirty="0"/>
              <a:t>By fall of 2020, a full implementation of the 2018 graduation requirements will take effect, requiring accredited schools to list advanced endorsements earned on student transcripts. </a:t>
            </a:r>
          </a:p>
        </p:txBody>
      </p:sp>
      <p:sp>
        <p:nvSpPr>
          <p:cNvPr id="4" name="Slide Number Placeholder 3"/>
          <p:cNvSpPr>
            <a:spLocks noGrp="1"/>
          </p:cNvSpPr>
          <p:nvPr>
            <p:ph type="sldNum" sz="quarter" idx="10"/>
          </p:nvPr>
        </p:nvSpPr>
        <p:spPr/>
        <p:txBody>
          <a:bodyPr/>
          <a:lstStyle/>
          <a:p>
            <a:fld id="{C22C63F2-C53C-449C-AC6B-469B93225AEE}" type="slidenum">
              <a:rPr lang="en-US" smtClean="0"/>
              <a:t>37</a:t>
            </a:fld>
            <a:endParaRPr lang="en-US"/>
          </a:p>
        </p:txBody>
      </p:sp>
    </p:spTree>
    <p:extLst>
      <p:ext uri="{BB962C8B-B14F-4D97-AF65-F5344CB8AC3E}">
        <p14:creationId xmlns:p14="http://schemas.microsoft.com/office/powerpoint/2010/main" val="3984105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on the 2018 Graduation Requirements can be found online at: </a:t>
            </a:r>
            <a:r>
              <a:rPr lang="en-US" dirty="0">
                <a:hlinkClick r:id="rId3"/>
              </a:rPr>
              <a:t>http://doe.sd.gov/gradrequirements/</a:t>
            </a:r>
            <a:r>
              <a:rPr lang="en-US" dirty="0"/>
              <a:t>. </a:t>
            </a:r>
          </a:p>
        </p:txBody>
      </p:sp>
      <p:sp>
        <p:nvSpPr>
          <p:cNvPr id="4" name="Slide Number Placeholder 3"/>
          <p:cNvSpPr>
            <a:spLocks noGrp="1"/>
          </p:cNvSpPr>
          <p:nvPr>
            <p:ph type="sldNum" sz="quarter" idx="10"/>
          </p:nvPr>
        </p:nvSpPr>
        <p:spPr/>
        <p:txBody>
          <a:bodyPr/>
          <a:lstStyle/>
          <a:p>
            <a:fld id="{C22C63F2-C53C-449C-AC6B-469B93225AEE}" type="slidenum">
              <a:rPr lang="en-US" smtClean="0"/>
              <a:t>38</a:t>
            </a:fld>
            <a:endParaRPr lang="en-US"/>
          </a:p>
        </p:txBody>
      </p:sp>
    </p:spTree>
    <p:extLst>
      <p:ext uri="{BB962C8B-B14F-4D97-AF65-F5344CB8AC3E}">
        <p14:creationId xmlns:p14="http://schemas.microsoft.com/office/powerpoint/2010/main" val="163046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we look at the implementation of the new graduation requirements.</a:t>
            </a:r>
          </a:p>
        </p:txBody>
      </p:sp>
      <p:sp>
        <p:nvSpPr>
          <p:cNvPr id="4" name="Slide Number Placeholder 3"/>
          <p:cNvSpPr>
            <a:spLocks noGrp="1"/>
          </p:cNvSpPr>
          <p:nvPr>
            <p:ph type="sldNum" sz="quarter" idx="10"/>
          </p:nvPr>
        </p:nvSpPr>
        <p:spPr/>
        <p:txBody>
          <a:bodyPr/>
          <a:lstStyle/>
          <a:p>
            <a:fld id="{C22C63F2-C53C-449C-AC6B-469B93225AEE}" type="slidenum">
              <a:rPr lang="en-US" smtClean="0"/>
              <a:t>4</a:t>
            </a:fld>
            <a:endParaRPr lang="en-US"/>
          </a:p>
        </p:txBody>
      </p:sp>
    </p:spTree>
    <p:extLst>
      <p:ext uri="{BB962C8B-B14F-4D97-AF65-F5344CB8AC3E}">
        <p14:creationId xmlns:p14="http://schemas.microsoft.com/office/powerpoint/2010/main" val="71054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Let’s get the scoop on what drove the changes to the graduation requirements.</a:t>
            </a:r>
          </a:p>
        </p:txBody>
      </p:sp>
      <p:sp>
        <p:nvSpPr>
          <p:cNvPr id="4" name="Slide Number Placeholder 3"/>
          <p:cNvSpPr>
            <a:spLocks noGrp="1"/>
          </p:cNvSpPr>
          <p:nvPr>
            <p:ph type="sldNum" sz="quarter" idx="10"/>
          </p:nvPr>
        </p:nvSpPr>
        <p:spPr/>
        <p:txBody>
          <a:bodyPr/>
          <a:lstStyle/>
          <a:p>
            <a:fld id="{C22C63F2-C53C-449C-AC6B-469B93225AEE}" type="slidenum">
              <a:rPr lang="en-US" smtClean="0"/>
              <a:t>5</a:t>
            </a:fld>
            <a:endParaRPr lang="en-US"/>
          </a:p>
        </p:txBody>
      </p:sp>
    </p:spTree>
    <p:extLst>
      <p:ext uri="{BB962C8B-B14F-4D97-AF65-F5344CB8AC3E}">
        <p14:creationId xmlns:p14="http://schemas.microsoft.com/office/powerpoint/2010/main" val="40789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most recent version of graduation requirements was passed in 2009, so are nearing ten years of being used. A lot can change in ten years, including the needs of students, schools and communities in South Dakota. </a:t>
            </a:r>
            <a:r>
              <a:rPr lang="en-US" sz="1200" b="0" i="0" u="none" strike="noStrike" kern="1200" baseline="0" dirty="0">
                <a:solidFill>
                  <a:schemeClr val="tx1"/>
                </a:solidFill>
                <a:effectLst/>
                <a:latin typeface="+mn-lt"/>
                <a:ea typeface="+mn-ea"/>
                <a:cs typeface="+mn-cs"/>
              </a:rPr>
              <a:t> </a:t>
            </a:r>
          </a:p>
          <a:p>
            <a:pPr rtl="0" fontAlgn="base"/>
            <a:endParaRPr lang="en-US" dirty="0"/>
          </a:p>
          <a:p>
            <a:pPr rtl="0" fontAlgn="base"/>
            <a:r>
              <a:rPr lang="en-US" sz="1200" b="0" i="0" u="none" strike="noStrike" kern="1200" dirty="0">
                <a:solidFill>
                  <a:schemeClr val="tx1"/>
                </a:solidFill>
                <a:effectLst/>
                <a:latin typeface="+mn-lt"/>
                <a:ea typeface="+mn-ea"/>
                <a:cs typeface="+mn-cs"/>
              </a:rPr>
              <a:t>Some district stakeholders had commented that the</a:t>
            </a:r>
            <a:r>
              <a:rPr lang="en-US" sz="1200" b="0" i="0" u="none" strike="noStrike" kern="1200" baseline="0" dirty="0">
                <a:solidFill>
                  <a:schemeClr val="tx1"/>
                </a:solidFill>
                <a:effectLst/>
                <a:latin typeface="+mn-lt"/>
                <a:ea typeface="+mn-ea"/>
                <a:cs typeface="+mn-cs"/>
              </a:rPr>
              <a:t> graduation requirements adopted in 2009</a:t>
            </a:r>
            <a:r>
              <a:rPr lang="en-US" sz="1200" b="0" i="0" u="none" strike="noStrike" kern="1200" dirty="0">
                <a:solidFill>
                  <a:schemeClr val="tx1"/>
                </a:solidFill>
                <a:effectLst/>
                <a:latin typeface="+mn-lt"/>
                <a:ea typeface="+mn-ea"/>
                <a:cs typeface="+mn-cs"/>
              </a:rPr>
              <a:t> do not meet the needs of all students.  </a:t>
            </a:r>
          </a:p>
          <a:p>
            <a:pPr rtl="0" fontAlgn="base"/>
            <a:endParaRPr lang="en-US" dirty="0"/>
          </a:p>
          <a:p>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6</a:t>
            </a:fld>
            <a:endParaRPr lang="en-US"/>
          </a:p>
        </p:txBody>
      </p:sp>
    </p:spTree>
    <p:extLst>
      <p:ext uri="{BB962C8B-B14F-4D97-AF65-F5344CB8AC3E}">
        <p14:creationId xmlns:p14="http://schemas.microsoft.com/office/powerpoint/2010/main" val="350636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Governor’s Workforce Development Initiative also plays a role behind changes to the graduation requirements, as helping students make informed decisions on what they want to do after high school is very important. </a:t>
            </a:r>
          </a:p>
        </p:txBody>
      </p:sp>
      <p:sp>
        <p:nvSpPr>
          <p:cNvPr id="4" name="Slide Number Placeholder 3"/>
          <p:cNvSpPr>
            <a:spLocks noGrp="1"/>
          </p:cNvSpPr>
          <p:nvPr>
            <p:ph type="sldNum" sz="quarter" idx="10"/>
          </p:nvPr>
        </p:nvSpPr>
        <p:spPr/>
        <p:txBody>
          <a:bodyPr/>
          <a:lstStyle/>
          <a:p>
            <a:fld id="{C22C63F2-C53C-449C-AC6B-469B93225AEE}" type="slidenum">
              <a:rPr lang="en-US" smtClean="0"/>
              <a:t>7</a:t>
            </a:fld>
            <a:endParaRPr lang="en-US"/>
          </a:p>
        </p:txBody>
      </p:sp>
    </p:spTree>
    <p:extLst>
      <p:ext uri="{BB962C8B-B14F-4D97-AF65-F5344CB8AC3E}">
        <p14:creationId xmlns:p14="http://schemas.microsoft.com/office/powerpoint/2010/main" val="368141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cookie-cutter approach or ‘one</a:t>
            </a:r>
            <a:r>
              <a:rPr lang="en-US" baseline="0" dirty="0"/>
              <a:t> size fits all’ for students to be successful.</a:t>
            </a:r>
            <a:endParaRPr lang="en-US" dirty="0"/>
          </a:p>
        </p:txBody>
      </p:sp>
      <p:sp>
        <p:nvSpPr>
          <p:cNvPr id="4" name="Slide Number Placeholder 3"/>
          <p:cNvSpPr>
            <a:spLocks noGrp="1"/>
          </p:cNvSpPr>
          <p:nvPr>
            <p:ph type="sldNum" sz="quarter" idx="10"/>
          </p:nvPr>
        </p:nvSpPr>
        <p:spPr/>
        <p:txBody>
          <a:bodyPr/>
          <a:lstStyle/>
          <a:p>
            <a:fld id="{C22C63F2-C53C-449C-AC6B-469B93225AEE}" type="slidenum">
              <a:rPr lang="en-US" smtClean="0"/>
              <a:t>8</a:t>
            </a:fld>
            <a:endParaRPr lang="en-US"/>
          </a:p>
        </p:txBody>
      </p:sp>
    </p:spTree>
    <p:extLst>
      <p:ext uri="{BB962C8B-B14F-4D97-AF65-F5344CB8AC3E}">
        <p14:creationId xmlns:p14="http://schemas.microsoft.com/office/powerpoint/2010/main" val="206855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reason behind the changes is that students are ‘falling into the cracks’, being at risk of dropping out when they are disengaged or feel as though not able to meet the required courses to graduate high school. Hence, the flexibility in the new graduation requirements helps keep students engaged and hopefully at a lesser risk of dropping out.</a:t>
            </a:r>
          </a:p>
        </p:txBody>
      </p:sp>
      <p:sp>
        <p:nvSpPr>
          <p:cNvPr id="4" name="Slide Number Placeholder 3"/>
          <p:cNvSpPr>
            <a:spLocks noGrp="1"/>
          </p:cNvSpPr>
          <p:nvPr>
            <p:ph type="sldNum" sz="quarter" idx="10"/>
          </p:nvPr>
        </p:nvSpPr>
        <p:spPr/>
        <p:txBody>
          <a:bodyPr/>
          <a:lstStyle/>
          <a:p>
            <a:fld id="{C22C63F2-C53C-449C-AC6B-469B93225AEE}" type="slidenum">
              <a:rPr lang="en-US" smtClean="0"/>
              <a:t>9</a:t>
            </a:fld>
            <a:endParaRPr lang="en-US"/>
          </a:p>
        </p:txBody>
      </p:sp>
    </p:spTree>
    <p:extLst>
      <p:ext uri="{BB962C8B-B14F-4D97-AF65-F5344CB8AC3E}">
        <p14:creationId xmlns:p14="http://schemas.microsoft.com/office/powerpoint/2010/main" val="3008803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27808EE-BA44-4EF4-82B1-932436870093}" type="datetimeFigureOut">
              <a:rPr lang="en-US" smtClean="0"/>
              <a:pPr>
                <a:defRPr/>
              </a:pPr>
              <a:t>08/24/2018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46F654-8CDB-4F9E-A01F-E69AA51B2B42}" type="slidenum">
              <a:rPr lang="en-US" smtClean="0"/>
              <a:pPr>
                <a:defRPr/>
              </a:pPr>
              <a:t>‹#›</a:t>
            </a:fld>
            <a:endParaRPr lang="en-US"/>
          </a:p>
        </p:txBody>
      </p:sp>
    </p:spTree>
    <p:extLst>
      <p:ext uri="{BB962C8B-B14F-4D97-AF65-F5344CB8AC3E}">
        <p14:creationId xmlns:p14="http://schemas.microsoft.com/office/powerpoint/2010/main" val="38101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F5A0DC1-FB27-4E59-97C6-4A137AF4744B}" type="datetimeFigureOut">
              <a:rPr lang="en-US" smtClean="0"/>
              <a:pPr>
                <a:defRPr/>
              </a:pPr>
              <a:t>08/24/2018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FD097A-CFC2-41BE-BEA3-C94615124D8C}" type="slidenum">
              <a:rPr lang="en-US" smtClean="0"/>
              <a:pPr>
                <a:defRPr/>
              </a:pPr>
              <a:t>‹#›</a:t>
            </a:fld>
            <a:endParaRPr lang="en-US"/>
          </a:p>
        </p:txBody>
      </p:sp>
    </p:spTree>
    <p:extLst>
      <p:ext uri="{BB962C8B-B14F-4D97-AF65-F5344CB8AC3E}">
        <p14:creationId xmlns:p14="http://schemas.microsoft.com/office/powerpoint/2010/main" val="63118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F88E8A1-BD99-4F71-8FBF-653948AA7F20}" type="datetimeFigureOut">
              <a:rPr lang="en-US" smtClean="0"/>
              <a:pPr>
                <a:defRPr/>
              </a:pPr>
              <a:t>08/24/2018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A726F5-B92F-478C-8584-66172955F0E8}" type="slidenum">
              <a:rPr lang="en-US" smtClean="0"/>
              <a:pPr>
                <a:defRPr/>
              </a:pPr>
              <a:t>‹#›</a:t>
            </a:fld>
            <a:endParaRPr lang="en-US"/>
          </a:p>
        </p:txBody>
      </p:sp>
    </p:spTree>
    <p:extLst>
      <p:ext uri="{BB962C8B-B14F-4D97-AF65-F5344CB8AC3E}">
        <p14:creationId xmlns:p14="http://schemas.microsoft.com/office/powerpoint/2010/main" val="679161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chemeClr val="accent3">
                <a:lumMod val="0"/>
                <a:lumOff val="100000"/>
              </a:schemeClr>
            </a:gs>
            <a:gs pos="77020">
              <a:schemeClr val="bg2">
                <a:lumMod val="85000"/>
              </a:schemeClr>
            </a:gs>
            <a:gs pos="40000">
              <a:schemeClr val="accent3">
                <a:lumMod val="0"/>
                <a:lumOff val="100000"/>
              </a:schemeClr>
            </a:gs>
            <a:gs pos="100000">
              <a:schemeClr val="bg1">
                <a:lumMod val="6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E574DD-0302-9049-A8CE-513925A780EA}"/>
              </a:ext>
            </a:extLst>
          </p:cNvPr>
          <p:cNvSpPr/>
          <p:nvPr userDrawn="1"/>
        </p:nvSpPr>
        <p:spPr>
          <a:xfrm>
            <a:off x="0" y="3614738"/>
            <a:ext cx="9144000" cy="54292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2036224" y="3614738"/>
            <a:ext cx="1689497" cy="542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5415219" y="3614738"/>
            <a:ext cx="168949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3725722" y="3614738"/>
            <a:ext cx="1689497" cy="542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7D9DE41-942B-1443-9CE2-5500F7E5C976}"/>
              </a:ext>
            </a:extLst>
          </p:cNvPr>
          <p:cNvSpPr/>
          <p:nvPr userDrawn="1"/>
        </p:nvSpPr>
        <p:spPr>
          <a:xfrm>
            <a:off x="7104716" y="3614738"/>
            <a:ext cx="1689497" cy="542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D3A7595-EB2B-C648-A493-178FB31AA325}"/>
              </a:ext>
            </a:extLst>
          </p:cNvPr>
          <p:cNvSpPr/>
          <p:nvPr userDrawn="1"/>
        </p:nvSpPr>
        <p:spPr>
          <a:xfrm>
            <a:off x="346727" y="3614738"/>
            <a:ext cx="1689497" cy="542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DDEA580-11AC-B148-BB37-7B865F0A8E8F}"/>
              </a:ext>
            </a:extLst>
          </p:cNvPr>
          <p:cNvSpPr/>
          <p:nvPr userDrawn="1"/>
        </p:nvSpPr>
        <p:spPr>
          <a:xfrm rot="5400000">
            <a:off x="598542" y="4719468"/>
            <a:ext cx="1185865" cy="622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2288040" y="2990678"/>
            <a:ext cx="1185865" cy="622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5667035" y="2990678"/>
            <a:ext cx="1185865" cy="622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7AB8015-61A4-5143-B7A2-757306490700}"/>
              </a:ext>
            </a:extLst>
          </p:cNvPr>
          <p:cNvSpPr/>
          <p:nvPr userDrawn="1"/>
        </p:nvSpPr>
        <p:spPr>
          <a:xfrm rot="5400000">
            <a:off x="7387659" y="4719466"/>
            <a:ext cx="1185865" cy="622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FFD0D0C-12F6-E144-911F-7DC1A344FEBE}"/>
              </a:ext>
            </a:extLst>
          </p:cNvPr>
          <p:cNvSpPr/>
          <p:nvPr userDrawn="1"/>
        </p:nvSpPr>
        <p:spPr>
          <a:xfrm rot="5400000">
            <a:off x="3977538" y="4719467"/>
            <a:ext cx="1185865" cy="62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4ED3F84-1836-C345-90F4-9A4EEC338720}"/>
              </a:ext>
            </a:extLst>
          </p:cNvPr>
          <p:cNvSpPr/>
          <p:nvPr userDrawn="1"/>
        </p:nvSpPr>
        <p:spPr>
          <a:xfrm>
            <a:off x="1127945" y="3807162"/>
            <a:ext cx="127058"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EA7896B5-2AFD-9449-AC5A-B85ECF76702D}"/>
              </a:ext>
            </a:extLst>
          </p:cNvPr>
          <p:cNvSpPr/>
          <p:nvPr userDrawn="1"/>
        </p:nvSpPr>
        <p:spPr>
          <a:xfrm>
            <a:off x="2817442" y="3801494"/>
            <a:ext cx="127058"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B429153-142D-3947-AA3B-F53EBD95C3CB}"/>
              </a:ext>
            </a:extLst>
          </p:cNvPr>
          <p:cNvSpPr/>
          <p:nvPr userDrawn="1"/>
        </p:nvSpPr>
        <p:spPr>
          <a:xfrm>
            <a:off x="4509267" y="3801494"/>
            <a:ext cx="127058"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A892962-A7DA-2549-8D21-5543F1249EC3}"/>
              </a:ext>
            </a:extLst>
          </p:cNvPr>
          <p:cNvSpPr/>
          <p:nvPr userDrawn="1"/>
        </p:nvSpPr>
        <p:spPr>
          <a:xfrm>
            <a:off x="6196438" y="3801494"/>
            <a:ext cx="127058"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8E11537-4AC0-694D-A631-91A03A138DAF}"/>
              </a:ext>
            </a:extLst>
          </p:cNvPr>
          <p:cNvSpPr/>
          <p:nvPr userDrawn="1"/>
        </p:nvSpPr>
        <p:spPr>
          <a:xfrm>
            <a:off x="7917063" y="3801494"/>
            <a:ext cx="127058" cy="169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8CBAFE3-2F54-3C41-B9C8-6580B1E2261A}"/>
              </a:ext>
            </a:extLst>
          </p:cNvPr>
          <p:cNvSpPr/>
          <p:nvPr userDrawn="1"/>
        </p:nvSpPr>
        <p:spPr>
          <a:xfrm>
            <a:off x="7364442" y="4929188"/>
            <a:ext cx="1232297" cy="16430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BA34F62-9EE1-634F-BD96-1A0F99E0235B}"/>
              </a:ext>
            </a:extLst>
          </p:cNvPr>
          <p:cNvSpPr/>
          <p:nvPr userDrawn="1"/>
        </p:nvSpPr>
        <p:spPr>
          <a:xfrm>
            <a:off x="5612692" y="1257300"/>
            <a:ext cx="1232297" cy="16430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67584B8-9A35-DC42-BBF1-3A455D9C4F3B}"/>
              </a:ext>
            </a:extLst>
          </p:cNvPr>
          <p:cNvSpPr/>
          <p:nvPr userDrawn="1"/>
        </p:nvSpPr>
        <p:spPr>
          <a:xfrm>
            <a:off x="3954320" y="4929188"/>
            <a:ext cx="1232297" cy="1643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52B9B47-1C71-3444-907E-AE695F961FAF}"/>
              </a:ext>
            </a:extLst>
          </p:cNvPr>
          <p:cNvSpPr/>
          <p:nvPr userDrawn="1"/>
        </p:nvSpPr>
        <p:spPr>
          <a:xfrm>
            <a:off x="575326" y="4929188"/>
            <a:ext cx="1232297" cy="16430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F2621F7-B63B-054D-9A8B-51C0450F0F07}"/>
              </a:ext>
            </a:extLst>
          </p:cNvPr>
          <p:cNvSpPr/>
          <p:nvPr userDrawn="1"/>
        </p:nvSpPr>
        <p:spPr>
          <a:xfrm>
            <a:off x="2264824" y="1257300"/>
            <a:ext cx="1232297" cy="16430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6" title="Icon of man">
            <a:extLst>
              <a:ext uri="{FF2B5EF4-FFF2-40B4-BE49-F238E27FC236}">
                <a16:creationId xmlns:a16="http://schemas.microsoft.com/office/drawing/2014/main" id="{650C41D3-AAED-B84A-9ADB-2B1EFFE7C808}"/>
              </a:ext>
            </a:extLst>
          </p:cNvPr>
          <p:cNvGrpSpPr>
            <a:grpSpLocks/>
          </p:cNvGrpSpPr>
          <p:nvPr userDrawn="1"/>
        </p:nvGrpSpPr>
        <p:grpSpPr bwMode="auto">
          <a:xfrm>
            <a:off x="7659812" y="5331599"/>
            <a:ext cx="638971" cy="851961"/>
            <a:chOff x="3630613" y="2214563"/>
            <a:chExt cx="457200" cy="457200"/>
          </a:xfrm>
          <a:solidFill>
            <a:schemeClr val="bg1"/>
          </a:solidFill>
        </p:grpSpPr>
        <p:sp>
          <p:nvSpPr>
            <p:cNvPr id="47" name="Freeform 10">
              <a:extLst>
                <a:ext uri="{FF2B5EF4-FFF2-40B4-BE49-F238E27FC236}">
                  <a16:creationId xmlns:a16="http://schemas.microsoft.com/office/drawing/2014/main" id="{6F4D2618-85B6-E64F-A70D-6A1FBF998F38}"/>
                </a:ext>
              </a:extLst>
            </p:cNvPr>
            <p:cNvSpPr>
              <a:spLocks noChangeArrowheads="1"/>
            </p:cNvSpPr>
            <p:nvPr/>
          </p:nvSpPr>
          <p:spPr bwMode="auto">
            <a:xfrm>
              <a:off x="3630613" y="2214563"/>
              <a:ext cx="457200" cy="457200"/>
            </a:xfrm>
            <a:custGeom>
              <a:avLst/>
              <a:gdLst>
                <a:gd name="T0" fmla="*/ 456840 w 1271"/>
                <a:gd name="T1" fmla="*/ 456840 h 1271"/>
                <a:gd name="T2" fmla="*/ 0 w 1271"/>
                <a:gd name="T3" fmla="*/ 456840 h 1271"/>
                <a:gd name="T4" fmla="*/ 0 w 1271"/>
                <a:gd name="T5" fmla="*/ 0 h 1271"/>
                <a:gd name="T6" fmla="*/ 456840 w 1271"/>
                <a:gd name="T7" fmla="*/ 0 h 1271"/>
                <a:gd name="T8" fmla="*/ 456840 w 1271"/>
                <a:gd name="T9" fmla="*/ 456840 h 1271"/>
                <a:gd name="T10" fmla="*/ 44245 w 1271"/>
                <a:gd name="T11" fmla="*/ 414034 h 1271"/>
                <a:gd name="T12" fmla="*/ 411876 w 1271"/>
                <a:gd name="T13" fmla="*/ 414034 h 1271"/>
                <a:gd name="T14" fmla="*/ 411876 w 1271"/>
                <a:gd name="T15" fmla="*/ 42806 h 1271"/>
                <a:gd name="T16" fmla="*/ 44245 w 1271"/>
                <a:gd name="T17" fmla="*/ 42806 h 1271"/>
                <a:gd name="T18" fmla="*/ 44245 w 1271"/>
                <a:gd name="T19" fmla="*/ 414034 h 1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271">
                  <a:moveTo>
                    <a:pt x="1270" y="1270"/>
                  </a:moveTo>
                  <a:lnTo>
                    <a:pt x="0" y="1270"/>
                  </a:lnTo>
                  <a:lnTo>
                    <a:pt x="0" y="0"/>
                  </a:lnTo>
                  <a:lnTo>
                    <a:pt x="1270" y="0"/>
                  </a:lnTo>
                  <a:lnTo>
                    <a:pt x="1270" y="1270"/>
                  </a:lnTo>
                  <a:close/>
                  <a:moveTo>
                    <a:pt x="123" y="1151"/>
                  </a:moveTo>
                  <a:lnTo>
                    <a:pt x="1145" y="1151"/>
                  </a:lnTo>
                  <a:lnTo>
                    <a:pt x="1145" y="119"/>
                  </a:lnTo>
                  <a:lnTo>
                    <a:pt x="123" y="119"/>
                  </a:lnTo>
                  <a:lnTo>
                    <a:pt x="123" y="115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8" name="Freeform 11">
              <a:extLst>
                <a:ext uri="{FF2B5EF4-FFF2-40B4-BE49-F238E27FC236}">
                  <a16:creationId xmlns:a16="http://schemas.microsoft.com/office/drawing/2014/main" id="{098204B0-E8AC-A542-B81B-D5DCFDD89550}"/>
                </a:ext>
              </a:extLst>
            </p:cNvPr>
            <p:cNvSpPr>
              <a:spLocks noChangeArrowheads="1"/>
            </p:cNvSpPr>
            <p:nvPr/>
          </p:nvSpPr>
          <p:spPr bwMode="auto">
            <a:xfrm>
              <a:off x="3756025" y="2295525"/>
              <a:ext cx="207963" cy="293688"/>
            </a:xfrm>
            <a:custGeom>
              <a:avLst/>
              <a:gdLst>
                <a:gd name="T0" fmla="*/ 90826 w 577"/>
                <a:gd name="T1" fmla="*/ 718 h 818"/>
                <a:gd name="T2" fmla="*/ 79653 w 577"/>
                <a:gd name="T3" fmla="*/ 2154 h 818"/>
                <a:gd name="T4" fmla="*/ 68840 w 577"/>
                <a:gd name="T5" fmla="*/ 4308 h 818"/>
                <a:gd name="T6" fmla="*/ 33159 w 577"/>
                <a:gd name="T7" fmla="*/ 21183 h 818"/>
                <a:gd name="T8" fmla="*/ 7569 w 577"/>
                <a:gd name="T9" fmla="*/ 58881 h 818"/>
                <a:gd name="T10" fmla="*/ 2883 w 577"/>
                <a:gd name="T11" fmla="*/ 77192 h 818"/>
                <a:gd name="T12" fmla="*/ 1442 w 577"/>
                <a:gd name="T13" fmla="*/ 88322 h 818"/>
                <a:gd name="T14" fmla="*/ 2163 w 577"/>
                <a:gd name="T15" fmla="*/ 111659 h 818"/>
                <a:gd name="T16" fmla="*/ 8290 w 577"/>
                <a:gd name="T17" fmla="*/ 140381 h 818"/>
                <a:gd name="T18" fmla="*/ 11173 w 577"/>
                <a:gd name="T19" fmla="*/ 150075 h 818"/>
                <a:gd name="T20" fmla="*/ 721 w 577"/>
                <a:gd name="T21" fmla="*/ 174130 h 818"/>
                <a:gd name="T22" fmla="*/ 39286 w 577"/>
                <a:gd name="T23" fmla="*/ 244860 h 818"/>
                <a:gd name="T24" fmla="*/ 79653 w 577"/>
                <a:gd name="T25" fmla="*/ 281481 h 818"/>
                <a:gd name="T26" fmla="*/ 128310 w 577"/>
                <a:gd name="T27" fmla="*/ 281481 h 818"/>
                <a:gd name="T28" fmla="*/ 168317 w 577"/>
                <a:gd name="T29" fmla="*/ 244860 h 818"/>
                <a:gd name="T30" fmla="*/ 206882 w 577"/>
                <a:gd name="T31" fmla="*/ 174130 h 818"/>
                <a:gd name="T32" fmla="*/ 196430 w 577"/>
                <a:gd name="T33" fmla="*/ 150075 h 818"/>
                <a:gd name="T34" fmla="*/ 200034 w 577"/>
                <a:gd name="T35" fmla="*/ 138227 h 818"/>
                <a:gd name="T36" fmla="*/ 203638 w 577"/>
                <a:gd name="T37" fmla="*/ 123507 h 818"/>
                <a:gd name="T38" fmla="*/ 206882 w 577"/>
                <a:gd name="T39" fmla="*/ 104478 h 818"/>
                <a:gd name="T40" fmla="*/ 207603 w 577"/>
                <a:gd name="T41" fmla="*/ 89758 h 818"/>
                <a:gd name="T42" fmla="*/ 207603 w 577"/>
                <a:gd name="T43" fmla="*/ 82936 h 818"/>
                <a:gd name="T44" fmla="*/ 206161 w 577"/>
                <a:gd name="T45" fmla="*/ 75038 h 818"/>
                <a:gd name="T46" fmla="*/ 204359 w 577"/>
                <a:gd name="T47" fmla="*/ 70011 h 818"/>
                <a:gd name="T48" fmla="*/ 202917 w 577"/>
                <a:gd name="T49" fmla="*/ 64626 h 818"/>
                <a:gd name="T50" fmla="*/ 201475 w 577"/>
                <a:gd name="T51" fmla="*/ 59599 h 818"/>
                <a:gd name="T52" fmla="*/ 197871 w 577"/>
                <a:gd name="T53" fmla="*/ 51342 h 818"/>
                <a:gd name="T54" fmla="*/ 195709 w 577"/>
                <a:gd name="T55" fmla="*/ 46315 h 818"/>
                <a:gd name="T56" fmla="*/ 192825 w 577"/>
                <a:gd name="T57" fmla="*/ 42007 h 818"/>
                <a:gd name="T58" fmla="*/ 188861 w 577"/>
                <a:gd name="T59" fmla="*/ 38416 h 818"/>
                <a:gd name="T60" fmla="*/ 182373 w 577"/>
                <a:gd name="T61" fmla="*/ 33031 h 818"/>
                <a:gd name="T62" fmla="*/ 151377 w 577"/>
                <a:gd name="T63" fmla="*/ 16156 h 818"/>
                <a:gd name="T64" fmla="*/ 145610 w 577"/>
                <a:gd name="T65" fmla="*/ 11848 h 818"/>
                <a:gd name="T66" fmla="*/ 138762 w 577"/>
                <a:gd name="T67" fmla="*/ 7181 h 818"/>
                <a:gd name="T68" fmla="*/ 112812 w 577"/>
                <a:gd name="T69" fmla="*/ 0 h 818"/>
                <a:gd name="T70" fmla="*/ 102720 w 577"/>
                <a:gd name="T71" fmla="*/ 0 h 818"/>
                <a:gd name="T72" fmla="*/ 168317 w 577"/>
                <a:gd name="T73" fmla="*/ 127097 h 818"/>
                <a:gd name="T74" fmla="*/ 191384 w 577"/>
                <a:gd name="T75" fmla="*/ 161923 h 818"/>
                <a:gd name="T76" fmla="*/ 176606 w 577"/>
                <a:gd name="T77" fmla="*/ 197108 h 818"/>
                <a:gd name="T78" fmla="*/ 157144 w 577"/>
                <a:gd name="T79" fmla="*/ 236961 h 818"/>
                <a:gd name="T80" fmla="*/ 119660 w 577"/>
                <a:gd name="T81" fmla="*/ 271428 h 818"/>
                <a:gd name="T82" fmla="*/ 87222 w 577"/>
                <a:gd name="T83" fmla="*/ 271428 h 818"/>
                <a:gd name="T84" fmla="*/ 49378 w 577"/>
                <a:gd name="T85" fmla="*/ 236961 h 818"/>
                <a:gd name="T86" fmla="*/ 29555 w 577"/>
                <a:gd name="T87" fmla="*/ 197108 h 818"/>
                <a:gd name="T88" fmla="*/ 14777 w 577"/>
                <a:gd name="T89" fmla="*/ 161205 h 818"/>
                <a:gd name="T90" fmla="*/ 18381 w 577"/>
                <a:gd name="T91" fmla="*/ 157974 h 818"/>
                <a:gd name="T92" fmla="*/ 95151 w 577"/>
                <a:gd name="T93" fmla="*/ 100888 h 818"/>
                <a:gd name="T94" fmla="*/ 68840 w 577"/>
                <a:gd name="T95" fmla="*/ 159410 h 818"/>
                <a:gd name="T96" fmla="*/ 68840 w 577"/>
                <a:gd name="T97" fmla="*/ 178798 h 818"/>
                <a:gd name="T98" fmla="*/ 68840 w 577"/>
                <a:gd name="T99" fmla="*/ 159410 h 818"/>
                <a:gd name="T100" fmla="*/ 130112 w 577"/>
                <a:gd name="T101" fmla="*/ 169104 h 818"/>
                <a:gd name="T102" fmla="*/ 149214 w 577"/>
                <a:gd name="T103" fmla="*/ 169104 h 8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7" h="818">
                  <a:moveTo>
                    <a:pt x="285" y="0"/>
                  </a:moveTo>
                  <a:cubicBezTo>
                    <a:pt x="275" y="0"/>
                    <a:pt x="262" y="0"/>
                    <a:pt x="252" y="2"/>
                  </a:cubicBezTo>
                  <a:cubicBezTo>
                    <a:pt x="250" y="2"/>
                    <a:pt x="250" y="2"/>
                    <a:pt x="248" y="2"/>
                  </a:cubicBezTo>
                  <a:cubicBezTo>
                    <a:pt x="238" y="2"/>
                    <a:pt x="229" y="4"/>
                    <a:pt x="221" y="6"/>
                  </a:cubicBezTo>
                  <a:cubicBezTo>
                    <a:pt x="211" y="8"/>
                    <a:pt x="203" y="10"/>
                    <a:pt x="193" y="12"/>
                  </a:cubicBezTo>
                  <a:cubicBezTo>
                    <a:pt x="193" y="12"/>
                    <a:pt x="193" y="12"/>
                    <a:pt x="191" y="12"/>
                  </a:cubicBezTo>
                  <a:cubicBezTo>
                    <a:pt x="172" y="16"/>
                    <a:pt x="153" y="23"/>
                    <a:pt x="137" y="31"/>
                  </a:cubicBezTo>
                  <a:cubicBezTo>
                    <a:pt x="120" y="39"/>
                    <a:pt x="107" y="49"/>
                    <a:pt x="92" y="59"/>
                  </a:cubicBezTo>
                  <a:cubicBezTo>
                    <a:pt x="86" y="66"/>
                    <a:pt x="80" y="70"/>
                    <a:pt x="74" y="76"/>
                  </a:cubicBezTo>
                  <a:cubicBezTo>
                    <a:pt x="49" y="100"/>
                    <a:pt x="33" y="129"/>
                    <a:pt x="21" y="164"/>
                  </a:cubicBezTo>
                  <a:cubicBezTo>
                    <a:pt x="18" y="172"/>
                    <a:pt x="14" y="180"/>
                    <a:pt x="12" y="190"/>
                  </a:cubicBezTo>
                  <a:cubicBezTo>
                    <a:pt x="10" y="199"/>
                    <a:pt x="8" y="207"/>
                    <a:pt x="8" y="215"/>
                  </a:cubicBezTo>
                  <a:cubicBezTo>
                    <a:pt x="8" y="221"/>
                    <a:pt x="6" y="225"/>
                    <a:pt x="6" y="231"/>
                  </a:cubicBezTo>
                  <a:cubicBezTo>
                    <a:pt x="6" y="236"/>
                    <a:pt x="4" y="240"/>
                    <a:pt x="4" y="246"/>
                  </a:cubicBezTo>
                  <a:cubicBezTo>
                    <a:pt x="4" y="256"/>
                    <a:pt x="2" y="266"/>
                    <a:pt x="2" y="279"/>
                  </a:cubicBezTo>
                  <a:cubicBezTo>
                    <a:pt x="2" y="287"/>
                    <a:pt x="4" y="299"/>
                    <a:pt x="6" y="311"/>
                  </a:cubicBezTo>
                  <a:cubicBezTo>
                    <a:pt x="8" y="324"/>
                    <a:pt x="10" y="340"/>
                    <a:pt x="14" y="354"/>
                  </a:cubicBezTo>
                  <a:cubicBezTo>
                    <a:pt x="16" y="367"/>
                    <a:pt x="21" y="381"/>
                    <a:pt x="23" y="391"/>
                  </a:cubicBezTo>
                  <a:cubicBezTo>
                    <a:pt x="23" y="393"/>
                    <a:pt x="23" y="393"/>
                    <a:pt x="25" y="395"/>
                  </a:cubicBezTo>
                  <a:cubicBezTo>
                    <a:pt x="27" y="403"/>
                    <a:pt x="29" y="412"/>
                    <a:pt x="31" y="418"/>
                  </a:cubicBezTo>
                  <a:cubicBezTo>
                    <a:pt x="25" y="422"/>
                    <a:pt x="21" y="426"/>
                    <a:pt x="14" y="432"/>
                  </a:cubicBezTo>
                  <a:cubicBezTo>
                    <a:pt x="6" y="444"/>
                    <a:pt x="0" y="463"/>
                    <a:pt x="2" y="485"/>
                  </a:cubicBezTo>
                  <a:cubicBezTo>
                    <a:pt x="10" y="549"/>
                    <a:pt x="49" y="571"/>
                    <a:pt x="64" y="578"/>
                  </a:cubicBezTo>
                  <a:cubicBezTo>
                    <a:pt x="68" y="608"/>
                    <a:pt x="84" y="643"/>
                    <a:pt x="109" y="682"/>
                  </a:cubicBezTo>
                  <a:cubicBezTo>
                    <a:pt x="135" y="723"/>
                    <a:pt x="172" y="762"/>
                    <a:pt x="219" y="782"/>
                  </a:cubicBezTo>
                  <a:lnTo>
                    <a:pt x="221" y="784"/>
                  </a:lnTo>
                  <a:cubicBezTo>
                    <a:pt x="238" y="805"/>
                    <a:pt x="260" y="817"/>
                    <a:pt x="289" y="817"/>
                  </a:cubicBezTo>
                  <a:cubicBezTo>
                    <a:pt x="315" y="817"/>
                    <a:pt x="340" y="803"/>
                    <a:pt x="356" y="784"/>
                  </a:cubicBezTo>
                  <a:lnTo>
                    <a:pt x="358" y="782"/>
                  </a:lnTo>
                  <a:cubicBezTo>
                    <a:pt x="404" y="760"/>
                    <a:pt x="440" y="721"/>
                    <a:pt x="467" y="682"/>
                  </a:cubicBezTo>
                  <a:cubicBezTo>
                    <a:pt x="492" y="645"/>
                    <a:pt x="508" y="608"/>
                    <a:pt x="512" y="578"/>
                  </a:cubicBezTo>
                  <a:cubicBezTo>
                    <a:pt x="524" y="571"/>
                    <a:pt x="565" y="549"/>
                    <a:pt x="574" y="485"/>
                  </a:cubicBezTo>
                  <a:cubicBezTo>
                    <a:pt x="576" y="463"/>
                    <a:pt x="569" y="444"/>
                    <a:pt x="561" y="432"/>
                  </a:cubicBezTo>
                  <a:cubicBezTo>
                    <a:pt x="555" y="424"/>
                    <a:pt x="551" y="422"/>
                    <a:pt x="545" y="418"/>
                  </a:cubicBezTo>
                  <a:cubicBezTo>
                    <a:pt x="547" y="408"/>
                    <a:pt x="551" y="397"/>
                    <a:pt x="555" y="387"/>
                  </a:cubicBezTo>
                  <a:lnTo>
                    <a:pt x="555" y="385"/>
                  </a:lnTo>
                  <a:cubicBezTo>
                    <a:pt x="555" y="383"/>
                    <a:pt x="555" y="383"/>
                    <a:pt x="557" y="381"/>
                  </a:cubicBezTo>
                  <a:cubicBezTo>
                    <a:pt x="561" y="369"/>
                    <a:pt x="563" y="356"/>
                    <a:pt x="565" y="344"/>
                  </a:cubicBezTo>
                  <a:cubicBezTo>
                    <a:pt x="567" y="330"/>
                    <a:pt x="572" y="315"/>
                    <a:pt x="572" y="303"/>
                  </a:cubicBezTo>
                  <a:cubicBezTo>
                    <a:pt x="572" y="299"/>
                    <a:pt x="572" y="295"/>
                    <a:pt x="574" y="291"/>
                  </a:cubicBezTo>
                  <a:cubicBezTo>
                    <a:pt x="574" y="285"/>
                    <a:pt x="576" y="276"/>
                    <a:pt x="576" y="270"/>
                  </a:cubicBezTo>
                  <a:cubicBezTo>
                    <a:pt x="576" y="263"/>
                    <a:pt x="576" y="256"/>
                    <a:pt x="576" y="250"/>
                  </a:cubicBezTo>
                  <a:cubicBezTo>
                    <a:pt x="576" y="246"/>
                    <a:pt x="576" y="240"/>
                    <a:pt x="576" y="234"/>
                  </a:cubicBezTo>
                  <a:lnTo>
                    <a:pt x="576" y="231"/>
                  </a:lnTo>
                  <a:cubicBezTo>
                    <a:pt x="576" y="227"/>
                    <a:pt x="574" y="223"/>
                    <a:pt x="574" y="217"/>
                  </a:cubicBezTo>
                  <a:cubicBezTo>
                    <a:pt x="574" y="215"/>
                    <a:pt x="574" y="211"/>
                    <a:pt x="572" y="209"/>
                  </a:cubicBezTo>
                  <a:cubicBezTo>
                    <a:pt x="572" y="207"/>
                    <a:pt x="572" y="203"/>
                    <a:pt x="569" y="201"/>
                  </a:cubicBezTo>
                  <a:cubicBezTo>
                    <a:pt x="569" y="199"/>
                    <a:pt x="569" y="197"/>
                    <a:pt x="567" y="195"/>
                  </a:cubicBezTo>
                  <a:cubicBezTo>
                    <a:pt x="567" y="193"/>
                    <a:pt x="565" y="188"/>
                    <a:pt x="565" y="186"/>
                  </a:cubicBezTo>
                  <a:cubicBezTo>
                    <a:pt x="565" y="184"/>
                    <a:pt x="563" y="182"/>
                    <a:pt x="563" y="180"/>
                  </a:cubicBezTo>
                  <a:cubicBezTo>
                    <a:pt x="563" y="176"/>
                    <a:pt x="561" y="174"/>
                    <a:pt x="561" y="170"/>
                  </a:cubicBezTo>
                  <a:cubicBezTo>
                    <a:pt x="561" y="168"/>
                    <a:pt x="561" y="166"/>
                    <a:pt x="559" y="166"/>
                  </a:cubicBezTo>
                  <a:cubicBezTo>
                    <a:pt x="557" y="164"/>
                    <a:pt x="557" y="160"/>
                    <a:pt x="555" y="158"/>
                  </a:cubicBezTo>
                  <a:cubicBezTo>
                    <a:pt x="553" y="154"/>
                    <a:pt x="551" y="147"/>
                    <a:pt x="549" y="143"/>
                  </a:cubicBezTo>
                  <a:cubicBezTo>
                    <a:pt x="549" y="141"/>
                    <a:pt x="547" y="139"/>
                    <a:pt x="547" y="137"/>
                  </a:cubicBezTo>
                  <a:cubicBezTo>
                    <a:pt x="545" y="135"/>
                    <a:pt x="543" y="133"/>
                    <a:pt x="543" y="129"/>
                  </a:cubicBezTo>
                  <a:cubicBezTo>
                    <a:pt x="541" y="127"/>
                    <a:pt x="541" y="125"/>
                    <a:pt x="539" y="123"/>
                  </a:cubicBezTo>
                  <a:cubicBezTo>
                    <a:pt x="537" y="121"/>
                    <a:pt x="535" y="119"/>
                    <a:pt x="535" y="117"/>
                  </a:cubicBezTo>
                  <a:cubicBezTo>
                    <a:pt x="533" y="115"/>
                    <a:pt x="533" y="113"/>
                    <a:pt x="531" y="113"/>
                  </a:cubicBezTo>
                  <a:cubicBezTo>
                    <a:pt x="528" y="111"/>
                    <a:pt x="526" y="109"/>
                    <a:pt x="524" y="107"/>
                  </a:cubicBezTo>
                  <a:cubicBezTo>
                    <a:pt x="522" y="104"/>
                    <a:pt x="520" y="102"/>
                    <a:pt x="518" y="102"/>
                  </a:cubicBezTo>
                  <a:cubicBezTo>
                    <a:pt x="514" y="98"/>
                    <a:pt x="510" y="96"/>
                    <a:pt x="506" y="92"/>
                  </a:cubicBezTo>
                  <a:cubicBezTo>
                    <a:pt x="488" y="80"/>
                    <a:pt x="467" y="72"/>
                    <a:pt x="442" y="70"/>
                  </a:cubicBezTo>
                  <a:cubicBezTo>
                    <a:pt x="438" y="64"/>
                    <a:pt x="430" y="53"/>
                    <a:pt x="420" y="45"/>
                  </a:cubicBezTo>
                  <a:cubicBezTo>
                    <a:pt x="416" y="41"/>
                    <a:pt x="412" y="37"/>
                    <a:pt x="406" y="35"/>
                  </a:cubicBezTo>
                  <a:cubicBezTo>
                    <a:pt x="406" y="35"/>
                    <a:pt x="404" y="35"/>
                    <a:pt x="404" y="33"/>
                  </a:cubicBezTo>
                  <a:cubicBezTo>
                    <a:pt x="404" y="33"/>
                    <a:pt x="402" y="33"/>
                    <a:pt x="402" y="31"/>
                  </a:cubicBezTo>
                  <a:cubicBezTo>
                    <a:pt x="397" y="27"/>
                    <a:pt x="391" y="25"/>
                    <a:pt x="385" y="20"/>
                  </a:cubicBezTo>
                  <a:cubicBezTo>
                    <a:pt x="367" y="10"/>
                    <a:pt x="346" y="2"/>
                    <a:pt x="318" y="0"/>
                  </a:cubicBezTo>
                  <a:cubicBezTo>
                    <a:pt x="315" y="0"/>
                    <a:pt x="315" y="0"/>
                    <a:pt x="313" y="0"/>
                  </a:cubicBezTo>
                  <a:cubicBezTo>
                    <a:pt x="311" y="0"/>
                    <a:pt x="311" y="0"/>
                    <a:pt x="309" y="0"/>
                  </a:cubicBezTo>
                  <a:cubicBezTo>
                    <a:pt x="301" y="0"/>
                    <a:pt x="293" y="0"/>
                    <a:pt x="285" y="0"/>
                  </a:cubicBezTo>
                  <a:close/>
                  <a:moveTo>
                    <a:pt x="422" y="219"/>
                  </a:moveTo>
                  <a:cubicBezTo>
                    <a:pt x="438" y="246"/>
                    <a:pt x="467" y="299"/>
                    <a:pt x="467" y="354"/>
                  </a:cubicBezTo>
                  <a:cubicBezTo>
                    <a:pt x="467" y="385"/>
                    <a:pt x="479" y="434"/>
                    <a:pt x="518" y="438"/>
                  </a:cubicBezTo>
                  <a:cubicBezTo>
                    <a:pt x="522" y="440"/>
                    <a:pt x="526" y="444"/>
                    <a:pt x="531" y="451"/>
                  </a:cubicBezTo>
                  <a:cubicBezTo>
                    <a:pt x="535" y="459"/>
                    <a:pt x="539" y="467"/>
                    <a:pt x="537" y="481"/>
                  </a:cubicBezTo>
                  <a:cubicBezTo>
                    <a:pt x="531" y="539"/>
                    <a:pt x="490" y="549"/>
                    <a:pt x="490" y="549"/>
                  </a:cubicBezTo>
                  <a:cubicBezTo>
                    <a:pt x="483" y="551"/>
                    <a:pt x="477" y="557"/>
                    <a:pt x="477" y="563"/>
                  </a:cubicBezTo>
                  <a:cubicBezTo>
                    <a:pt x="475" y="584"/>
                    <a:pt x="460" y="623"/>
                    <a:pt x="436" y="660"/>
                  </a:cubicBezTo>
                  <a:cubicBezTo>
                    <a:pt x="411" y="696"/>
                    <a:pt x="377" y="733"/>
                    <a:pt x="340" y="750"/>
                  </a:cubicBezTo>
                  <a:cubicBezTo>
                    <a:pt x="338" y="752"/>
                    <a:pt x="334" y="754"/>
                    <a:pt x="332" y="756"/>
                  </a:cubicBezTo>
                  <a:cubicBezTo>
                    <a:pt x="322" y="770"/>
                    <a:pt x="305" y="780"/>
                    <a:pt x="287" y="780"/>
                  </a:cubicBezTo>
                  <a:cubicBezTo>
                    <a:pt x="268" y="780"/>
                    <a:pt x="252" y="770"/>
                    <a:pt x="242" y="756"/>
                  </a:cubicBezTo>
                  <a:cubicBezTo>
                    <a:pt x="240" y="754"/>
                    <a:pt x="238" y="752"/>
                    <a:pt x="234" y="750"/>
                  </a:cubicBezTo>
                  <a:cubicBezTo>
                    <a:pt x="197" y="731"/>
                    <a:pt x="162" y="696"/>
                    <a:pt x="137" y="660"/>
                  </a:cubicBezTo>
                  <a:cubicBezTo>
                    <a:pt x="113" y="623"/>
                    <a:pt x="96" y="582"/>
                    <a:pt x="94" y="563"/>
                  </a:cubicBezTo>
                  <a:cubicBezTo>
                    <a:pt x="94" y="557"/>
                    <a:pt x="88" y="551"/>
                    <a:pt x="82" y="549"/>
                  </a:cubicBezTo>
                  <a:cubicBezTo>
                    <a:pt x="82" y="549"/>
                    <a:pt x="41" y="537"/>
                    <a:pt x="35" y="479"/>
                  </a:cubicBezTo>
                  <a:cubicBezTo>
                    <a:pt x="33" y="465"/>
                    <a:pt x="37" y="457"/>
                    <a:pt x="41" y="449"/>
                  </a:cubicBezTo>
                  <a:cubicBezTo>
                    <a:pt x="43" y="444"/>
                    <a:pt x="45" y="442"/>
                    <a:pt x="47" y="440"/>
                  </a:cubicBezTo>
                  <a:cubicBezTo>
                    <a:pt x="49" y="440"/>
                    <a:pt x="49" y="440"/>
                    <a:pt x="51" y="440"/>
                  </a:cubicBezTo>
                  <a:cubicBezTo>
                    <a:pt x="86" y="440"/>
                    <a:pt x="98" y="381"/>
                    <a:pt x="105" y="352"/>
                  </a:cubicBezTo>
                  <a:cubicBezTo>
                    <a:pt x="115" y="297"/>
                    <a:pt x="176" y="281"/>
                    <a:pt x="264" y="281"/>
                  </a:cubicBezTo>
                  <a:cubicBezTo>
                    <a:pt x="354" y="285"/>
                    <a:pt x="399" y="246"/>
                    <a:pt x="422" y="219"/>
                  </a:cubicBezTo>
                  <a:close/>
                  <a:moveTo>
                    <a:pt x="191" y="444"/>
                  </a:moveTo>
                  <a:cubicBezTo>
                    <a:pt x="176" y="444"/>
                    <a:pt x="164" y="457"/>
                    <a:pt x="164" y="471"/>
                  </a:cubicBezTo>
                  <a:cubicBezTo>
                    <a:pt x="164" y="485"/>
                    <a:pt x="176" y="498"/>
                    <a:pt x="191" y="498"/>
                  </a:cubicBezTo>
                  <a:cubicBezTo>
                    <a:pt x="205" y="498"/>
                    <a:pt x="217" y="485"/>
                    <a:pt x="217" y="471"/>
                  </a:cubicBezTo>
                  <a:cubicBezTo>
                    <a:pt x="217" y="457"/>
                    <a:pt x="205" y="444"/>
                    <a:pt x="191" y="444"/>
                  </a:cubicBezTo>
                  <a:close/>
                  <a:moveTo>
                    <a:pt x="387" y="444"/>
                  </a:moveTo>
                  <a:cubicBezTo>
                    <a:pt x="373" y="444"/>
                    <a:pt x="361" y="457"/>
                    <a:pt x="361" y="471"/>
                  </a:cubicBezTo>
                  <a:cubicBezTo>
                    <a:pt x="361" y="485"/>
                    <a:pt x="372" y="498"/>
                    <a:pt x="387" y="498"/>
                  </a:cubicBezTo>
                  <a:cubicBezTo>
                    <a:pt x="401" y="498"/>
                    <a:pt x="414" y="485"/>
                    <a:pt x="414" y="471"/>
                  </a:cubicBezTo>
                  <a:cubicBezTo>
                    <a:pt x="414" y="457"/>
                    <a:pt x="402" y="444"/>
                    <a:pt x="387" y="44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60" name="Content Placeholder 55">
            <a:extLst>
              <a:ext uri="{FF2B5EF4-FFF2-40B4-BE49-F238E27FC236}">
                <a16:creationId xmlns:a16="http://schemas.microsoft.com/office/drawing/2014/main" id="{4C783824-9D41-1543-9CFD-09A2936703DF}"/>
              </a:ext>
            </a:extLst>
          </p:cNvPr>
          <p:cNvSpPr>
            <a:spLocks noGrp="1"/>
          </p:cNvSpPr>
          <p:nvPr>
            <p:ph sz="quarter" idx="19"/>
          </p:nvPr>
        </p:nvSpPr>
        <p:spPr>
          <a:xfrm>
            <a:off x="7106771" y="1220313"/>
            <a:ext cx="1669256" cy="1831975"/>
          </a:xfrm>
          <a:prstGeom prst="rect">
            <a:avLst/>
          </a:prstGeom>
        </p:spPr>
        <p:txBody>
          <a:bodyPr>
            <a:no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Edit Master text styles</a:t>
            </a:r>
          </a:p>
        </p:txBody>
      </p:sp>
      <p:sp>
        <p:nvSpPr>
          <p:cNvPr id="54" name="Content Placeholder 49">
            <a:extLst>
              <a:ext uri="{FF2B5EF4-FFF2-40B4-BE49-F238E27FC236}">
                <a16:creationId xmlns:a16="http://schemas.microsoft.com/office/drawing/2014/main" id="{34CEC6EB-38AC-9546-8ADE-94D0C25419E8}"/>
              </a:ext>
            </a:extLst>
          </p:cNvPr>
          <p:cNvSpPr>
            <a:spLocks noGrp="1"/>
          </p:cNvSpPr>
          <p:nvPr>
            <p:ph sz="quarter" idx="14"/>
          </p:nvPr>
        </p:nvSpPr>
        <p:spPr>
          <a:xfrm>
            <a:off x="7128284" y="3079942"/>
            <a:ext cx="1645106" cy="500062"/>
          </a:xfrm>
          <a:prstGeom prst="rect">
            <a:avLst/>
          </a:prstGeom>
        </p:spPr>
        <p:txBody>
          <a:bodyPr>
            <a:noAutofit/>
          </a:bodyPr>
          <a:lstStyle>
            <a:lvl1pPr marL="0" indent="0" algn="ctr">
              <a:buNone/>
              <a:defRPr sz="1800" b="1">
                <a:solidFill>
                  <a:schemeClr val="tx1"/>
                </a:solidFill>
                <a:latin typeface="+mj-lt"/>
              </a:defRPr>
            </a:lvl1pPr>
            <a:lvl2pPr marL="342900" indent="0" algn="ctr">
              <a:buNone/>
              <a:defRPr>
                <a:solidFill>
                  <a:schemeClr val="accent6"/>
                </a:solidFill>
              </a:defRPr>
            </a:lvl2pPr>
            <a:lvl3pPr marL="685800" indent="0" algn="ctr">
              <a:buNone/>
              <a:defRPr>
                <a:solidFill>
                  <a:schemeClr val="accent6"/>
                </a:solidFill>
              </a:defRPr>
            </a:lvl3pPr>
            <a:lvl4pPr marL="1028700" indent="0" algn="ctr">
              <a:buNone/>
              <a:defRPr>
                <a:solidFill>
                  <a:schemeClr val="accent6"/>
                </a:solidFill>
              </a:defRPr>
            </a:lvl4pPr>
            <a:lvl5pPr marL="1371600" indent="0" algn="ctr">
              <a:buNone/>
              <a:defRPr>
                <a:solidFill>
                  <a:schemeClr val="accent6"/>
                </a:solidFill>
              </a:defRPr>
            </a:lvl5pPr>
          </a:lstStyle>
          <a:p>
            <a:pPr lvl="0"/>
            <a:r>
              <a:rPr lang="en-US"/>
              <a:t>Edit Master text styles</a:t>
            </a:r>
          </a:p>
        </p:txBody>
      </p:sp>
      <p:grpSp>
        <p:nvGrpSpPr>
          <p:cNvPr id="37" name="Group 2" title="Icon of phone">
            <a:extLst>
              <a:ext uri="{FF2B5EF4-FFF2-40B4-BE49-F238E27FC236}">
                <a16:creationId xmlns:a16="http://schemas.microsoft.com/office/drawing/2014/main" id="{7B8675A9-D74F-D747-BF45-829AE1CECB9D}"/>
              </a:ext>
            </a:extLst>
          </p:cNvPr>
          <p:cNvGrpSpPr>
            <a:grpSpLocks/>
          </p:cNvGrpSpPr>
          <p:nvPr userDrawn="1"/>
        </p:nvGrpSpPr>
        <p:grpSpPr bwMode="auto">
          <a:xfrm>
            <a:off x="6041063" y="1627428"/>
            <a:ext cx="409744" cy="915745"/>
            <a:chOff x="7002463" y="2176463"/>
            <a:chExt cx="333375" cy="558800"/>
          </a:xfrm>
          <a:solidFill>
            <a:schemeClr val="bg1"/>
          </a:solidFill>
        </p:grpSpPr>
        <p:sp>
          <p:nvSpPr>
            <p:cNvPr id="38" name="Freeform 47">
              <a:extLst>
                <a:ext uri="{FF2B5EF4-FFF2-40B4-BE49-F238E27FC236}">
                  <a16:creationId xmlns:a16="http://schemas.microsoft.com/office/drawing/2014/main" id="{AA2E3758-4935-674C-9E9D-17D7433D673F}"/>
                </a:ext>
              </a:extLst>
            </p:cNvPr>
            <p:cNvSpPr>
              <a:spLocks noChangeArrowheads="1"/>
            </p:cNvSpPr>
            <p:nvPr/>
          </p:nvSpPr>
          <p:spPr bwMode="auto">
            <a:xfrm>
              <a:off x="7002463" y="2176463"/>
              <a:ext cx="333375" cy="558800"/>
            </a:xfrm>
            <a:custGeom>
              <a:avLst/>
              <a:gdLst>
                <a:gd name="T0" fmla="*/ 0 w 925"/>
                <a:gd name="T1" fmla="*/ 0 h 1554"/>
                <a:gd name="T2" fmla="*/ 0 w 925"/>
                <a:gd name="T3" fmla="*/ 558440 h 1554"/>
                <a:gd name="T4" fmla="*/ 333015 w 925"/>
                <a:gd name="T5" fmla="*/ 558440 h 1554"/>
                <a:gd name="T6" fmla="*/ 333015 w 925"/>
                <a:gd name="T7" fmla="*/ 0 h 1554"/>
                <a:gd name="T8" fmla="*/ 0 w 925"/>
                <a:gd name="T9" fmla="*/ 0 h 1554"/>
                <a:gd name="T10" fmla="*/ 303461 w 925"/>
                <a:gd name="T11" fmla="*/ 29486 h 1554"/>
                <a:gd name="T12" fmla="*/ 303461 w 925"/>
                <a:gd name="T13" fmla="*/ 73716 h 1554"/>
                <a:gd name="T14" fmla="*/ 29553 w 925"/>
                <a:gd name="T15" fmla="*/ 73716 h 1554"/>
                <a:gd name="T16" fmla="*/ 29553 w 925"/>
                <a:gd name="T17" fmla="*/ 29486 h 1554"/>
                <a:gd name="T18" fmla="*/ 303461 w 925"/>
                <a:gd name="T19" fmla="*/ 29486 h 1554"/>
                <a:gd name="T20" fmla="*/ 303461 w 925"/>
                <a:gd name="T21" fmla="*/ 103202 h 1554"/>
                <a:gd name="T22" fmla="*/ 303461 w 925"/>
                <a:gd name="T23" fmla="*/ 413886 h 1554"/>
                <a:gd name="T24" fmla="*/ 29553 w 925"/>
                <a:gd name="T25" fmla="*/ 413886 h 1554"/>
                <a:gd name="T26" fmla="*/ 29553 w 925"/>
                <a:gd name="T27" fmla="*/ 103202 h 1554"/>
                <a:gd name="T28" fmla="*/ 303461 w 925"/>
                <a:gd name="T29" fmla="*/ 103202 h 1554"/>
                <a:gd name="T30" fmla="*/ 29553 w 925"/>
                <a:gd name="T31" fmla="*/ 528954 h 1554"/>
                <a:gd name="T32" fmla="*/ 29553 w 925"/>
                <a:gd name="T33" fmla="*/ 443372 h 1554"/>
                <a:gd name="T34" fmla="*/ 303461 w 925"/>
                <a:gd name="T35" fmla="*/ 443372 h 1554"/>
                <a:gd name="T36" fmla="*/ 303461 w 925"/>
                <a:gd name="T37" fmla="*/ 528954 h 1554"/>
                <a:gd name="T38" fmla="*/ 29553 w 925"/>
                <a:gd name="T39" fmla="*/ 528954 h 15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5" h="1554">
                  <a:moveTo>
                    <a:pt x="0" y="0"/>
                  </a:moveTo>
                  <a:lnTo>
                    <a:pt x="0" y="1553"/>
                  </a:lnTo>
                  <a:lnTo>
                    <a:pt x="924" y="1553"/>
                  </a:lnTo>
                  <a:lnTo>
                    <a:pt x="924" y="0"/>
                  </a:lnTo>
                  <a:lnTo>
                    <a:pt x="0" y="0"/>
                  </a:lnTo>
                  <a:close/>
                  <a:moveTo>
                    <a:pt x="842" y="82"/>
                  </a:moveTo>
                  <a:lnTo>
                    <a:pt x="842" y="205"/>
                  </a:lnTo>
                  <a:lnTo>
                    <a:pt x="82" y="205"/>
                  </a:lnTo>
                  <a:lnTo>
                    <a:pt x="82" y="82"/>
                  </a:lnTo>
                  <a:lnTo>
                    <a:pt x="842" y="82"/>
                  </a:lnTo>
                  <a:close/>
                  <a:moveTo>
                    <a:pt x="842" y="287"/>
                  </a:moveTo>
                  <a:lnTo>
                    <a:pt x="842" y="1151"/>
                  </a:lnTo>
                  <a:lnTo>
                    <a:pt x="82" y="1151"/>
                  </a:lnTo>
                  <a:lnTo>
                    <a:pt x="82" y="287"/>
                  </a:lnTo>
                  <a:lnTo>
                    <a:pt x="842" y="287"/>
                  </a:lnTo>
                  <a:close/>
                  <a:moveTo>
                    <a:pt x="82" y="1471"/>
                  </a:moveTo>
                  <a:lnTo>
                    <a:pt x="82" y="1233"/>
                  </a:lnTo>
                  <a:lnTo>
                    <a:pt x="842" y="1233"/>
                  </a:lnTo>
                  <a:lnTo>
                    <a:pt x="842" y="1471"/>
                  </a:lnTo>
                  <a:lnTo>
                    <a:pt x="82" y="147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 name="Freeform 48">
              <a:extLst>
                <a:ext uri="{FF2B5EF4-FFF2-40B4-BE49-F238E27FC236}">
                  <a16:creationId xmlns:a16="http://schemas.microsoft.com/office/drawing/2014/main" id="{641AEAFA-5A8A-1D42-B4EC-25BD0468FC80}"/>
                </a:ext>
              </a:extLst>
            </p:cNvPr>
            <p:cNvSpPr>
              <a:spLocks noChangeArrowheads="1"/>
            </p:cNvSpPr>
            <p:nvPr/>
          </p:nvSpPr>
          <p:spPr bwMode="auto">
            <a:xfrm>
              <a:off x="7151688" y="2636838"/>
              <a:ext cx="36512" cy="38100"/>
            </a:xfrm>
            <a:custGeom>
              <a:avLst/>
              <a:gdLst>
                <a:gd name="T0" fmla="*/ 5061 w 101"/>
                <a:gd name="T1" fmla="*/ 6703 h 108"/>
                <a:gd name="T2" fmla="*/ 0 w 101"/>
                <a:gd name="T3" fmla="*/ 19756 h 108"/>
                <a:gd name="T4" fmla="*/ 723 w 101"/>
                <a:gd name="T5" fmla="*/ 23283 h 108"/>
                <a:gd name="T6" fmla="*/ 1446 w 101"/>
                <a:gd name="T7" fmla="*/ 26811 h 108"/>
                <a:gd name="T8" fmla="*/ 2892 w 101"/>
                <a:gd name="T9" fmla="*/ 29633 h 108"/>
                <a:gd name="T10" fmla="*/ 5061 w 101"/>
                <a:gd name="T11" fmla="*/ 32456 h 108"/>
                <a:gd name="T12" fmla="*/ 18437 w 101"/>
                <a:gd name="T13" fmla="*/ 37747 h 108"/>
                <a:gd name="T14" fmla="*/ 31812 w 101"/>
                <a:gd name="T15" fmla="*/ 32456 h 108"/>
                <a:gd name="T16" fmla="*/ 33981 w 101"/>
                <a:gd name="T17" fmla="*/ 29633 h 108"/>
                <a:gd name="T18" fmla="*/ 35427 w 101"/>
                <a:gd name="T19" fmla="*/ 26811 h 108"/>
                <a:gd name="T20" fmla="*/ 36150 w 101"/>
                <a:gd name="T21" fmla="*/ 23283 h 108"/>
                <a:gd name="T22" fmla="*/ 36150 w 101"/>
                <a:gd name="T23" fmla="*/ 19756 h 108"/>
                <a:gd name="T24" fmla="*/ 31089 w 101"/>
                <a:gd name="T25" fmla="*/ 6703 h 108"/>
                <a:gd name="T26" fmla="*/ 5061 w 101"/>
                <a:gd name="T27" fmla="*/ 6703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108">
                  <a:moveTo>
                    <a:pt x="14" y="19"/>
                  </a:moveTo>
                  <a:cubicBezTo>
                    <a:pt x="4" y="29"/>
                    <a:pt x="0" y="41"/>
                    <a:pt x="0" y="56"/>
                  </a:cubicBezTo>
                  <a:cubicBezTo>
                    <a:pt x="0" y="60"/>
                    <a:pt x="0" y="62"/>
                    <a:pt x="2" y="66"/>
                  </a:cubicBezTo>
                  <a:cubicBezTo>
                    <a:pt x="2" y="70"/>
                    <a:pt x="4" y="72"/>
                    <a:pt x="4" y="76"/>
                  </a:cubicBezTo>
                  <a:cubicBezTo>
                    <a:pt x="6" y="80"/>
                    <a:pt x="6" y="82"/>
                    <a:pt x="8" y="84"/>
                  </a:cubicBezTo>
                  <a:cubicBezTo>
                    <a:pt x="10" y="86"/>
                    <a:pt x="12" y="90"/>
                    <a:pt x="14" y="92"/>
                  </a:cubicBezTo>
                  <a:cubicBezTo>
                    <a:pt x="25" y="103"/>
                    <a:pt x="37" y="107"/>
                    <a:pt x="51" y="107"/>
                  </a:cubicBezTo>
                  <a:cubicBezTo>
                    <a:pt x="66" y="107"/>
                    <a:pt x="78" y="101"/>
                    <a:pt x="88" y="92"/>
                  </a:cubicBezTo>
                  <a:cubicBezTo>
                    <a:pt x="90" y="90"/>
                    <a:pt x="92" y="88"/>
                    <a:pt x="94" y="84"/>
                  </a:cubicBezTo>
                  <a:cubicBezTo>
                    <a:pt x="96" y="82"/>
                    <a:pt x="98" y="78"/>
                    <a:pt x="98" y="76"/>
                  </a:cubicBezTo>
                  <a:cubicBezTo>
                    <a:pt x="100" y="74"/>
                    <a:pt x="100" y="70"/>
                    <a:pt x="100" y="66"/>
                  </a:cubicBezTo>
                  <a:cubicBezTo>
                    <a:pt x="100" y="62"/>
                    <a:pt x="100" y="60"/>
                    <a:pt x="100" y="56"/>
                  </a:cubicBezTo>
                  <a:cubicBezTo>
                    <a:pt x="100" y="41"/>
                    <a:pt x="94" y="29"/>
                    <a:pt x="86" y="19"/>
                  </a:cubicBezTo>
                  <a:cubicBezTo>
                    <a:pt x="68" y="0"/>
                    <a:pt x="33" y="0"/>
                    <a:pt x="14"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5416408" y="4700586"/>
            <a:ext cx="1669256" cy="1831975"/>
          </a:xfrm>
          <a:prstGeom prst="rect">
            <a:avLst/>
          </a:prstGeom>
        </p:spPr>
        <p:txBody>
          <a:bodyPr>
            <a:no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Edit Master text styles</a:t>
            </a:r>
          </a:p>
        </p:txBody>
      </p:sp>
      <p:sp>
        <p:nvSpPr>
          <p:cNvPr id="53" name="Content Placeholder 49">
            <a:extLst>
              <a:ext uri="{FF2B5EF4-FFF2-40B4-BE49-F238E27FC236}">
                <a16:creationId xmlns:a16="http://schemas.microsoft.com/office/drawing/2014/main" id="{99F6596D-2AD7-D544-9525-DDDA908A6E84}"/>
              </a:ext>
            </a:extLst>
          </p:cNvPr>
          <p:cNvSpPr>
            <a:spLocks noGrp="1"/>
          </p:cNvSpPr>
          <p:nvPr>
            <p:ph sz="quarter" idx="13"/>
          </p:nvPr>
        </p:nvSpPr>
        <p:spPr>
          <a:xfrm>
            <a:off x="5428483" y="4157660"/>
            <a:ext cx="1645106" cy="500062"/>
          </a:xfrm>
          <a:prstGeom prst="rect">
            <a:avLst/>
          </a:prstGeom>
        </p:spPr>
        <p:txBody>
          <a:bodyPr>
            <a:noAutofit/>
          </a:bodyPr>
          <a:lstStyle>
            <a:lvl1pPr marL="0" indent="0" algn="ctr">
              <a:buNone/>
              <a:defRPr sz="1800" b="1">
                <a:solidFill>
                  <a:schemeClr val="tx1"/>
                </a:solidFill>
                <a:latin typeface="+mj-lt"/>
              </a:defRPr>
            </a:lvl1pPr>
            <a:lvl2pPr marL="342900" indent="0" algn="ctr">
              <a:buNone/>
              <a:defRPr>
                <a:solidFill>
                  <a:schemeClr val="accent6"/>
                </a:solidFill>
              </a:defRPr>
            </a:lvl2pPr>
            <a:lvl3pPr marL="685800" indent="0" algn="ctr">
              <a:buNone/>
              <a:defRPr>
                <a:solidFill>
                  <a:schemeClr val="accent6"/>
                </a:solidFill>
              </a:defRPr>
            </a:lvl3pPr>
            <a:lvl4pPr marL="1028700" indent="0" algn="ctr">
              <a:buNone/>
              <a:defRPr>
                <a:solidFill>
                  <a:schemeClr val="accent6"/>
                </a:solidFill>
              </a:defRPr>
            </a:lvl4pPr>
            <a:lvl5pPr marL="1371600" indent="0" algn="ctr">
              <a:buNone/>
              <a:defRPr>
                <a:solidFill>
                  <a:schemeClr val="accent6"/>
                </a:solidFill>
              </a:defRPr>
            </a:lvl5pPr>
          </a:lstStyle>
          <a:p>
            <a:pPr lvl="0"/>
            <a:r>
              <a:rPr lang="en-US"/>
              <a:t>Edit Master text styles</a:t>
            </a:r>
          </a:p>
        </p:txBody>
      </p:sp>
      <p:grpSp>
        <p:nvGrpSpPr>
          <p:cNvPr id="42" name="Group 1" title="Icon of money">
            <a:extLst>
              <a:ext uri="{FF2B5EF4-FFF2-40B4-BE49-F238E27FC236}">
                <a16:creationId xmlns:a16="http://schemas.microsoft.com/office/drawing/2014/main" id="{5E0CDEDA-9706-8C44-AEDB-EB87E3107078}"/>
              </a:ext>
            </a:extLst>
          </p:cNvPr>
          <p:cNvGrpSpPr>
            <a:grpSpLocks/>
          </p:cNvGrpSpPr>
          <p:nvPr userDrawn="1"/>
        </p:nvGrpSpPr>
        <p:grpSpPr bwMode="auto">
          <a:xfrm>
            <a:off x="4158896" y="5388535"/>
            <a:ext cx="823146" cy="724368"/>
            <a:chOff x="7800975" y="2262188"/>
            <a:chExt cx="635000" cy="419100"/>
          </a:xfrm>
          <a:solidFill>
            <a:schemeClr val="bg1"/>
          </a:solidFill>
        </p:grpSpPr>
        <p:sp>
          <p:nvSpPr>
            <p:cNvPr id="43" name="Freeform 44">
              <a:extLst>
                <a:ext uri="{FF2B5EF4-FFF2-40B4-BE49-F238E27FC236}">
                  <a16:creationId xmlns:a16="http://schemas.microsoft.com/office/drawing/2014/main" id="{6936A040-0C8E-C44E-935A-FA399C75C1E6}"/>
                </a:ext>
              </a:extLst>
            </p:cNvPr>
            <p:cNvSpPr>
              <a:spLocks noChangeArrowheads="1"/>
            </p:cNvSpPr>
            <p:nvPr/>
          </p:nvSpPr>
          <p:spPr bwMode="auto">
            <a:xfrm>
              <a:off x="7800975" y="2322513"/>
              <a:ext cx="573088" cy="358775"/>
            </a:xfrm>
            <a:custGeom>
              <a:avLst/>
              <a:gdLst>
                <a:gd name="T0" fmla="*/ 572728 w 1590"/>
                <a:gd name="T1" fmla="*/ 358416 h 998"/>
                <a:gd name="T2" fmla="*/ 0 w 1590"/>
                <a:gd name="T3" fmla="*/ 358416 h 998"/>
                <a:gd name="T4" fmla="*/ 0 w 1590"/>
                <a:gd name="T5" fmla="*/ 0 h 998"/>
                <a:gd name="T6" fmla="*/ 572728 w 1590"/>
                <a:gd name="T7" fmla="*/ 0 h 998"/>
                <a:gd name="T8" fmla="*/ 572728 w 1590"/>
                <a:gd name="T9" fmla="*/ 358416 h 998"/>
                <a:gd name="T10" fmla="*/ 36764 w 1590"/>
                <a:gd name="T11" fmla="*/ 321747 h 998"/>
                <a:gd name="T12" fmla="*/ 535963 w 1590"/>
                <a:gd name="T13" fmla="*/ 321747 h 998"/>
                <a:gd name="T14" fmla="*/ 535963 w 1590"/>
                <a:gd name="T15" fmla="*/ 36668 h 998"/>
                <a:gd name="T16" fmla="*/ 36764 w 1590"/>
                <a:gd name="T17" fmla="*/ 36668 h 998"/>
                <a:gd name="T18" fmla="*/ 36764 w 1590"/>
                <a:gd name="T19" fmla="*/ 321747 h 9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0" h="998">
                  <a:moveTo>
                    <a:pt x="1589" y="997"/>
                  </a:moveTo>
                  <a:lnTo>
                    <a:pt x="0" y="997"/>
                  </a:lnTo>
                  <a:lnTo>
                    <a:pt x="0" y="0"/>
                  </a:lnTo>
                  <a:lnTo>
                    <a:pt x="1589" y="0"/>
                  </a:lnTo>
                  <a:lnTo>
                    <a:pt x="1589" y="997"/>
                  </a:lnTo>
                  <a:close/>
                  <a:moveTo>
                    <a:pt x="102" y="895"/>
                  </a:moveTo>
                  <a:lnTo>
                    <a:pt x="1487" y="895"/>
                  </a:lnTo>
                  <a:lnTo>
                    <a:pt x="1487" y="102"/>
                  </a:lnTo>
                  <a:lnTo>
                    <a:pt x="102" y="102"/>
                  </a:lnTo>
                  <a:lnTo>
                    <a:pt x="102" y="89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 name="Freeform 45">
              <a:extLst>
                <a:ext uri="{FF2B5EF4-FFF2-40B4-BE49-F238E27FC236}">
                  <a16:creationId xmlns:a16="http://schemas.microsoft.com/office/drawing/2014/main" id="{7D4A7C30-95FE-CF42-8F8F-0DBF02F5E353}"/>
                </a:ext>
              </a:extLst>
            </p:cNvPr>
            <p:cNvSpPr>
              <a:spLocks noChangeArrowheads="1"/>
            </p:cNvSpPr>
            <p:nvPr/>
          </p:nvSpPr>
          <p:spPr bwMode="auto">
            <a:xfrm>
              <a:off x="7881938" y="2262188"/>
              <a:ext cx="554037" cy="341312"/>
            </a:xfrm>
            <a:custGeom>
              <a:avLst/>
              <a:gdLst>
                <a:gd name="T0" fmla="*/ 553677 w 1539"/>
                <a:gd name="T1" fmla="*/ 340952 h 947"/>
                <a:gd name="T2" fmla="*/ 516957 w 1539"/>
                <a:gd name="T3" fmla="*/ 340952 h 947"/>
                <a:gd name="T4" fmla="*/ 516957 w 1539"/>
                <a:gd name="T5" fmla="*/ 36762 h 947"/>
                <a:gd name="T6" fmla="*/ 0 w 1539"/>
                <a:gd name="T7" fmla="*/ 36762 h 947"/>
                <a:gd name="T8" fmla="*/ 0 w 1539"/>
                <a:gd name="T9" fmla="*/ 0 h 947"/>
                <a:gd name="T10" fmla="*/ 553677 w 1539"/>
                <a:gd name="T11" fmla="*/ 0 h 947"/>
                <a:gd name="T12" fmla="*/ 553677 w 1539"/>
                <a:gd name="T13" fmla="*/ 340952 h 9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9" h="947">
                  <a:moveTo>
                    <a:pt x="1538" y="946"/>
                  </a:moveTo>
                  <a:lnTo>
                    <a:pt x="1436" y="946"/>
                  </a:lnTo>
                  <a:lnTo>
                    <a:pt x="1436" y="102"/>
                  </a:lnTo>
                  <a:lnTo>
                    <a:pt x="0" y="102"/>
                  </a:lnTo>
                  <a:lnTo>
                    <a:pt x="0" y="0"/>
                  </a:lnTo>
                  <a:lnTo>
                    <a:pt x="1538" y="0"/>
                  </a:lnTo>
                  <a:lnTo>
                    <a:pt x="1538" y="9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 name="Freeform 46">
              <a:extLst>
                <a:ext uri="{FF2B5EF4-FFF2-40B4-BE49-F238E27FC236}">
                  <a16:creationId xmlns:a16="http://schemas.microsoft.com/office/drawing/2014/main" id="{C6A99C22-480F-EA48-B0B8-660CD2C06DE7}"/>
                </a:ext>
              </a:extLst>
            </p:cNvPr>
            <p:cNvSpPr>
              <a:spLocks noChangeArrowheads="1"/>
            </p:cNvSpPr>
            <p:nvPr/>
          </p:nvSpPr>
          <p:spPr bwMode="auto">
            <a:xfrm>
              <a:off x="8021638" y="2398713"/>
              <a:ext cx="128587" cy="207962"/>
            </a:xfrm>
            <a:custGeom>
              <a:avLst/>
              <a:gdLst>
                <a:gd name="T0" fmla="*/ 115260 w 357"/>
                <a:gd name="T1" fmla="*/ 166585 h 578"/>
                <a:gd name="T2" fmla="*/ 76720 w 357"/>
                <a:gd name="T3" fmla="*/ 182776 h 578"/>
                <a:gd name="T4" fmla="*/ 76720 w 357"/>
                <a:gd name="T5" fmla="*/ 207602 h 578"/>
                <a:gd name="T6" fmla="*/ 54749 w 357"/>
                <a:gd name="T7" fmla="*/ 207602 h 578"/>
                <a:gd name="T8" fmla="*/ 54749 w 357"/>
                <a:gd name="T9" fmla="*/ 183496 h 578"/>
                <a:gd name="T10" fmla="*/ 23772 w 357"/>
                <a:gd name="T11" fmla="*/ 177379 h 578"/>
                <a:gd name="T12" fmla="*/ 0 w 357"/>
                <a:gd name="T13" fmla="*/ 165866 h 578"/>
                <a:gd name="T14" fmla="*/ 12607 w 357"/>
                <a:gd name="T15" fmla="*/ 138521 h 578"/>
                <a:gd name="T16" fmla="*/ 32417 w 357"/>
                <a:gd name="T17" fmla="*/ 148596 h 578"/>
                <a:gd name="T18" fmla="*/ 55469 w 357"/>
                <a:gd name="T19" fmla="*/ 153993 h 578"/>
                <a:gd name="T20" fmla="*/ 55469 w 357"/>
                <a:gd name="T21" fmla="*/ 116934 h 578"/>
                <a:gd name="T22" fmla="*/ 28815 w 357"/>
                <a:gd name="T23" fmla="*/ 109018 h 578"/>
                <a:gd name="T24" fmla="*/ 10445 w 357"/>
                <a:gd name="T25" fmla="*/ 95706 h 578"/>
                <a:gd name="T26" fmla="*/ 2882 w 357"/>
                <a:gd name="T27" fmla="*/ 71959 h 578"/>
                <a:gd name="T28" fmla="*/ 16208 w 357"/>
                <a:gd name="T29" fmla="*/ 40297 h 578"/>
                <a:gd name="T30" fmla="*/ 54749 w 357"/>
                <a:gd name="T31" fmla="*/ 24106 h 578"/>
                <a:gd name="T32" fmla="*/ 54749 w 357"/>
                <a:gd name="T33" fmla="*/ 0 h 578"/>
                <a:gd name="T34" fmla="*/ 76720 w 357"/>
                <a:gd name="T35" fmla="*/ 0 h 578"/>
                <a:gd name="T36" fmla="*/ 76720 w 357"/>
                <a:gd name="T37" fmla="*/ 24106 h 578"/>
                <a:gd name="T38" fmla="*/ 121743 w 357"/>
                <a:gd name="T39" fmla="*/ 37419 h 578"/>
                <a:gd name="T40" fmla="*/ 110578 w 357"/>
                <a:gd name="T41" fmla="*/ 64763 h 578"/>
                <a:gd name="T42" fmla="*/ 76720 w 357"/>
                <a:gd name="T43" fmla="*/ 52890 h 578"/>
                <a:gd name="T44" fmla="*/ 76720 w 357"/>
                <a:gd name="T45" fmla="*/ 90669 h 578"/>
                <a:gd name="T46" fmla="*/ 103374 w 357"/>
                <a:gd name="T47" fmla="*/ 98584 h 578"/>
                <a:gd name="T48" fmla="*/ 121023 w 357"/>
                <a:gd name="T49" fmla="*/ 111897 h 578"/>
                <a:gd name="T50" fmla="*/ 128227 w 357"/>
                <a:gd name="T51" fmla="*/ 135643 h 578"/>
                <a:gd name="T52" fmla="*/ 115260 w 357"/>
                <a:gd name="T53" fmla="*/ 166585 h 578"/>
                <a:gd name="T54" fmla="*/ 42862 w 357"/>
                <a:gd name="T55" fmla="*/ 78795 h 578"/>
                <a:gd name="T56" fmla="*/ 54749 w 357"/>
                <a:gd name="T57" fmla="*/ 84552 h 578"/>
                <a:gd name="T58" fmla="*/ 54749 w 357"/>
                <a:gd name="T59" fmla="*/ 52890 h 578"/>
                <a:gd name="T60" fmla="*/ 42142 w 357"/>
                <a:gd name="T61" fmla="*/ 59726 h 578"/>
                <a:gd name="T62" fmla="*/ 38540 w 357"/>
                <a:gd name="T63" fmla="*/ 69800 h 578"/>
                <a:gd name="T64" fmla="*/ 42862 w 357"/>
                <a:gd name="T65" fmla="*/ 78795 h 578"/>
                <a:gd name="T66" fmla="*/ 88606 w 357"/>
                <a:gd name="T67" fmla="*/ 147157 h 578"/>
                <a:gd name="T68" fmla="*/ 92208 w 357"/>
                <a:gd name="T69" fmla="*/ 137802 h 578"/>
                <a:gd name="T70" fmla="*/ 87886 w 357"/>
                <a:gd name="T71" fmla="*/ 128807 h 578"/>
                <a:gd name="T72" fmla="*/ 76000 w 357"/>
                <a:gd name="T73" fmla="*/ 123050 h 578"/>
                <a:gd name="T74" fmla="*/ 76000 w 357"/>
                <a:gd name="T75" fmla="*/ 153273 h 578"/>
                <a:gd name="T76" fmla="*/ 88606 w 357"/>
                <a:gd name="T77" fmla="*/ 147157 h 5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7" h="578">
                  <a:moveTo>
                    <a:pt x="320" y="463"/>
                  </a:moveTo>
                  <a:cubicBezTo>
                    <a:pt x="295" y="487"/>
                    <a:pt x="260" y="502"/>
                    <a:pt x="213" y="508"/>
                  </a:cubicBezTo>
                  <a:lnTo>
                    <a:pt x="213" y="577"/>
                  </a:lnTo>
                  <a:lnTo>
                    <a:pt x="152" y="577"/>
                  </a:lnTo>
                  <a:lnTo>
                    <a:pt x="152" y="510"/>
                  </a:lnTo>
                  <a:cubicBezTo>
                    <a:pt x="121" y="508"/>
                    <a:pt x="92" y="504"/>
                    <a:pt x="66" y="493"/>
                  </a:cubicBezTo>
                  <a:cubicBezTo>
                    <a:pt x="39" y="485"/>
                    <a:pt x="16" y="473"/>
                    <a:pt x="0" y="461"/>
                  </a:cubicBezTo>
                  <a:lnTo>
                    <a:pt x="35" y="385"/>
                  </a:lnTo>
                  <a:cubicBezTo>
                    <a:pt x="51" y="397"/>
                    <a:pt x="68" y="404"/>
                    <a:pt x="90" y="413"/>
                  </a:cubicBezTo>
                  <a:cubicBezTo>
                    <a:pt x="113" y="421"/>
                    <a:pt x="133" y="426"/>
                    <a:pt x="154" y="428"/>
                  </a:cubicBezTo>
                  <a:lnTo>
                    <a:pt x="154" y="325"/>
                  </a:lnTo>
                  <a:cubicBezTo>
                    <a:pt x="125" y="319"/>
                    <a:pt x="101" y="311"/>
                    <a:pt x="80" y="303"/>
                  </a:cubicBezTo>
                  <a:cubicBezTo>
                    <a:pt x="60" y="295"/>
                    <a:pt x="44" y="282"/>
                    <a:pt x="29" y="266"/>
                  </a:cubicBezTo>
                  <a:cubicBezTo>
                    <a:pt x="15" y="250"/>
                    <a:pt x="8" y="227"/>
                    <a:pt x="8" y="200"/>
                  </a:cubicBezTo>
                  <a:cubicBezTo>
                    <a:pt x="8" y="166"/>
                    <a:pt x="21" y="137"/>
                    <a:pt x="45" y="112"/>
                  </a:cubicBezTo>
                  <a:cubicBezTo>
                    <a:pt x="70" y="88"/>
                    <a:pt x="107" y="73"/>
                    <a:pt x="152" y="67"/>
                  </a:cubicBezTo>
                  <a:lnTo>
                    <a:pt x="152" y="0"/>
                  </a:lnTo>
                  <a:lnTo>
                    <a:pt x="213" y="0"/>
                  </a:lnTo>
                  <a:lnTo>
                    <a:pt x="213" y="67"/>
                  </a:lnTo>
                  <a:cubicBezTo>
                    <a:pt x="264" y="71"/>
                    <a:pt x="305" y="84"/>
                    <a:pt x="338" y="104"/>
                  </a:cubicBezTo>
                  <a:lnTo>
                    <a:pt x="307" y="180"/>
                  </a:lnTo>
                  <a:cubicBezTo>
                    <a:pt x="277" y="162"/>
                    <a:pt x="246" y="151"/>
                    <a:pt x="213" y="147"/>
                  </a:cubicBezTo>
                  <a:lnTo>
                    <a:pt x="213" y="252"/>
                  </a:lnTo>
                  <a:cubicBezTo>
                    <a:pt x="242" y="258"/>
                    <a:pt x="267" y="266"/>
                    <a:pt x="287" y="274"/>
                  </a:cubicBezTo>
                  <a:cubicBezTo>
                    <a:pt x="308" y="282"/>
                    <a:pt x="324" y="295"/>
                    <a:pt x="336" y="311"/>
                  </a:cubicBezTo>
                  <a:cubicBezTo>
                    <a:pt x="350" y="327"/>
                    <a:pt x="356" y="350"/>
                    <a:pt x="356" y="377"/>
                  </a:cubicBezTo>
                  <a:cubicBezTo>
                    <a:pt x="356" y="409"/>
                    <a:pt x="344" y="438"/>
                    <a:pt x="320" y="463"/>
                  </a:cubicBezTo>
                  <a:close/>
                  <a:moveTo>
                    <a:pt x="119" y="219"/>
                  </a:moveTo>
                  <a:cubicBezTo>
                    <a:pt x="127" y="225"/>
                    <a:pt x="137" y="231"/>
                    <a:pt x="152" y="235"/>
                  </a:cubicBezTo>
                  <a:lnTo>
                    <a:pt x="152" y="147"/>
                  </a:lnTo>
                  <a:cubicBezTo>
                    <a:pt x="135" y="151"/>
                    <a:pt x="125" y="157"/>
                    <a:pt x="117" y="166"/>
                  </a:cubicBezTo>
                  <a:cubicBezTo>
                    <a:pt x="109" y="174"/>
                    <a:pt x="107" y="182"/>
                    <a:pt x="107" y="194"/>
                  </a:cubicBezTo>
                  <a:cubicBezTo>
                    <a:pt x="107" y="203"/>
                    <a:pt x="111" y="213"/>
                    <a:pt x="119" y="219"/>
                  </a:cubicBezTo>
                  <a:close/>
                  <a:moveTo>
                    <a:pt x="246" y="409"/>
                  </a:moveTo>
                  <a:cubicBezTo>
                    <a:pt x="254" y="401"/>
                    <a:pt x="256" y="393"/>
                    <a:pt x="256" y="383"/>
                  </a:cubicBezTo>
                  <a:cubicBezTo>
                    <a:pt x="256" y="373"/>
                    <a:pt x="252" y="364"/>
                    <a:pt x="244" y="358"/>
                  </a:cubicBezTo>
                  <a:cubicBezTo>
                    <a:pt x="236" y="352"/>
                    <a:pt x="225" y="346"/>
                    <a:pt x="211" y="342"/>
                  </a:cubicBezTo>
                  <a:lnTo>
                    <a:pt x="211" y="426"/>
                  </a:lnTo>
                  <a:cubicBezTo>
                    <a:pt x="227" y="422"/>
                    <a:pt x="240" y="418"/>
                    <a:pt x="246" y="40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3758611" y="1213746"/>
            <a:ext cx="1669256" cy="1831975"/>
          </a:xfrm>
          <a:prstGeom prst="rect">
            <a:avLst/>
          </a:prstGeom>
        </p:spPr>
        <p:txBody>
          <a:bodyPr>
            <a:no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Edit Master text styles</a:t>
            </a:r>
          </a:p>
        </p:txBody>
      </p:sp>
      <p:sp>
        <p:nvSpPr>
          <p:cNvPr id="52" name="Content Placeholder 49">
            <a:extLst>
              <a:ext uri="{FF2B5EF4-FFF2-40B4-BE49-F238E27FC236}">
                <a16:creationId xmlns:a16="http://schemas.microsoft.com/office/drawing/2014/main" id="{F3F2E1D1-95C0-2E46-A849-AE5D1FBE3A5D}"/>
              </a:ext>
            </a:extLst>
          </p:cNvPr>
          <p:cNvSpPr>
            <a:spLocks noGrp="1"/>
          </p:cNvSpPr>
          <p:nvPr>
            <p:ph sz="quarter" idx="12"/>
          </p:nvPr>
        </p:nvSpPr>
        <p:spPr>
          <a:xfrm>
            <a:off x="3746544" y="3088953"/>
            <a:ext cx="1645106" cy="500062"/>
          </a:xfrm>
          <a:prstGeom prst="rect">
            <a:avLst/>
          </a:prstGeom>
        </p:spPr>
        <p:txBody>
          <a:bodyPr>
            <a:noAutofit/>
          </a:bodyPr>
          <a:lstStyle>
            <a:lvl1pPr marL="0" indent="0" algn="ctr">
              <a:buNone/>
              <a:defRPr sz="1800" b="1">
                <a:solidFill>
                  <a:schemeClr val="tx1"/>
                </a:solidFill>
                <a:latin typeface="+mj-lt"/>
              </a:defRPr>
            </a:lvl1pPr>
            <a:lvl2pPr marL="342900" indent="0" algn="ctr">
              <a:buNone/>
              <a:defRPr>
                <a:solidFill>
                  <a:schemeClr val="accent6"/>
                </a:solidFill>
              </a:defRPr>
            </a:lvl2pPr>
            <a:lvl3pPr marL="685800" indent="0" algn="ctr">
              <a:buNone/>
              <a:defRPr>
                <a:solidFill>
                  <a:schemeClr val="accent6"/>
                </a:solidFill>
              </a:defRPr>
            </a:lvl3pPr>
            <a:lvl4pPr marL="1028700" indent="0" algn="ctr">
              <a:buNone/>
              <a:defRPr>
                <a:solidFill>
                  <a:schemeClr val="accent6"/>
                </a:solidFill>
              </a:defRPr>
            </a:lvl4pPr>
            <a:lvl5pPr marL="1371600" indent="0" algn="ctr">
              <a:buNone/>
              <a:defRPr>
                <a:solidFill>
                  <a:schemeClr val="accent6"/>
                </a:solidFill>
              </a:defRPr>
            </a:lvl5pPr>
          </a:lstStyle>
          <a:p>
            <a:pPr lvl="0"/>
            <a:r>
              <a:rPr lang="en-US"/>
              <a:t>Edit Master text styles</a:t>
            </a:r>
          </a:p>
        </p:txBody>
      </p:sp>
      <p:sp>
        <p:nvSpPr>
          <p:cNvPr id="36" name="Freeform 19" title="Icon of star">
            <a:extLst>
              <a:ext uri="{FF2B5EF4-FFF2-40B4-BE49-F238E27FC236}">
                <a16:creationId xmlns:a16="http://schemas.microsoft.com/office/drawing/2014/main" id="{B339879B-003E-E845-B57F-D2DC0BDB10F2}"/>
              </a:ext>
            </a:extLst>
          </p:cNvPr>
          <p:cNvSpPr>
            <a:spLocks noChangeArrowheads="1"/>
          </p:cNvSpPr>
          <p:nvPr userDrawn="1"/>
        </p:nvSpPr>
        <p:spPr bwMode="auto">
          <a:xfrm>
            <a:off x="2526314" y="1622617"/>
            <a:ext cx="711357" cy="906268"/>
          </a:xfrm>
          <a:custGeom>
            <a:avLst/>
            <a:gdLst>
              <a:gd name="T0" fmla="*/ 607652 w 1691"/>
              <a:gd name="T1" fmla="*/ 220978 h 1610"/>
              <a:gd name="T2" fmla="*/ 375378 w 1691"/>
              <a:gd name="T3" fmla="*/ 220978 h 1610"/>
              <a:gd name="T4" fmla="*/ 304905 w 1691"/>
              <a:gd name="T5" fmla="*/ 0 h 1610"/>
              <a:gd name="T6" fmla="*/ 231915 w 1691"/>
              <a:gd name="T7" fmla="*/ 219898 h 1610"/>
              <a:gd name="T8" fmla="*/ 0 w 1691"/>
              <a:gd name="T9" fmla="*/ 219178 h 1610"/>
              <a:gd name="T10" fmla="*/ 2157 w 1691"/>
              <a:gd name="T11" fmla="*/ 220978 h 1610"/>
              <a:gd name="T12" fmla="*/ 0 w 1691"/>
              <a:gd name="T13" fmla="*/ 220978 h 1610"/>
              <a:gd name="T14" fmla="*/ 187689 w 1691"/>
              <a:gd name="T15" fmla="*/ 357020 h 1610"/>
              <a:gd name="T16" fmla="*/ 116497 w 1691"/>
              <a:gd name="T17" fmla="*/ 578357 h 1610"/>
              <a:gd name="T18" fmla="*/ 304186 w 1691"/>
              <a:gd name="T19" fmla="*/ 441956 h 1610"/>
              <a:gd name="T20" fmla="*/ 490437 w 1691"/>
              <a:gd name="T21" fmla="*/ 579077 h 1610"/>
              <a:gd name="T22" fmla="*/ 419604 w 1691"/>
              <a:gd name="T23" fmla="*/ 357739 h 1610"/>
              <a:gd name="T24" fmla="*/ 607652 w 1691"/>
              <a:gd name="T25" fmla="*/ 220978 h 1610"/>
              <a:gd name="T26" fmla="*/ 427154 w 1691"/>
              <a:gd name="T27" fmla="*/ 491982 h 1610"/>
              <a:gd name="T28" fmla="*/ 303467 w 1691"/>
              <a:gd name="T29" fmla="*/ 401287 h 1610"/>
              <a:gd name="T30" fmla="*/ 179060 w 1691"/>
              <a:gd name="T31" fmla="*/ 491982 h 1610"/>
              <a:gd name="T32" fmla="*/ 226881 w 1691"/>
              <a:gd name="T33" fmla="*/ 345503 h 1610"/>
              <a:gd name="T34" fmla="*/ 102474 w 1691"/>
              <a:gd name="T35" fmla="*/ 254808 h 1610"/>
              <a:gd name="T36" fmla="*/ 103912 w 1691"/>
              <a:gd name="T37" fmla="*/ 254808 h 1610"/>
              <a:gd name="T38" fmla="*/ 101755 w 1691"/>
              <a:gd name="T39" fmla="*/ 253369 h 1610"/>
              <a:gd name="T40" fmla="*/ 255645 w 1691"/>
              <a:gd name="T41" fmla="*/ 254089 h 1610"/>
              <a:gd name="T42" fmla="*/ 304186 w 1691"/>
              <a:gd name="T43" fmla="*/ 107610 h 1610"/>
              <a:gd name="T44" fmla="*/ 351288 w 1691"/>
              <a:gd name="T45" fmla="*/ 254808 h 1610"/>
              <a:gd name="T46" fmla="*/ 505898 w 1691"/>
              <a:gd name="T47" fmla="*/ 254808 h 1610"/>
              <a:gd name="T48" fmla="*/ 380772 w 1691"/>
              <a:gd name="T49" fmla="*/ 346223 h 1610"/>
              <a:gd name="T50" fmla="*/ 427154 w 1691"/>
              <a:gd name="T51" fmla="*/ 491982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ffectLst/>
        </p:spPr>
        <p:txBody>
          <a:bodyPr wrap="none" anchor="ctr"/>
          <a:lstStyle/>
          <a:p>
            <a:endParaRPr lang="en-US"/>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35717" y="4708516"/>
            <a:ext cx="1669256" cy="1831975"/>
          </a:xfrm>
          <a:prstGeom prst="rect">
            <a:avLst/>
          </a:prstGeom>
        </p:spPr>
        <p:txBody>
          <a:bodyPr>
            <a:no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Edit Master text styles</a:t>
            </a:r>
          </a:p>
        </p:txBody>
      </p:sp>
      <p:sp>
        <p:nvSpPr>
          <p:cNvPr id="51" name="Content Placeholder 49">
            <a:extLst>
              <a:ext uri="{FF2B5EF4-FFF2-40B4-BE49-F238E27FC236}">
                <a16:creationId xmlns:a16="http://schemas.microsoft.com/office/drawing/2014/main" id="{793DF339-0284-D243-A968-953CD06F740A}"/>
              </a:ext>
            </a:extLst>
          </p:cNvPr>
          <p:cNvSpPr>
            <a:spLocks noGrp="1"/>
          </p:cNvSpPr>
          <p:nvPr>
            <p:ph sz="quarter" idx="11"/>
          </p:nvPr>
        </p:nvSpPr>
        <p:spPr>
          <a:xfrm>
            <a:off x="2042857" y="4170961"/>
            <a:ext cx="1645106" cy="500062"/>
          </a:xfrm>
          <a:prstGeom prst="rect">
            <a:avLst/>
          </a:prstGeom>
        </p:spPr>
        <p:txBody>
          <a:bodyPr>
            <a:noAutofit/>
          </a:bodyPr>
          <a:lstStyle>
            <a:lvl1pPr marL="0" indent="0" algn="ctr">
              <a:buNone/>
              <a:defRPr sz="1800" b="1">
                <a:solidFill>
                  <a:schemeClr val="tx1"/>
                </a:solidFill>
                <a:latin typeface="+mj-lt"/>
              </a:defRPr>
            </a:lvl1pPr>
            <a:lvl2pPr marL="342900" indent="0" algn="ctr">
              <a:buNone/>
              <a:defRPr>
                <a:solidFill>
                  <a:schemeClr val="accent6"/>
                </a:solidFill>
              </a:defRPr>
            </a:lvl2pPr>
            <a:lvl3pPr marL="685800" indent="0" algn="ctr">
              <a:buNone/>
              <a:defRPr>
                <a:solidFill>
                  <a:schemeClr val="accent6"/>
                </a:solidFill>
              </a:defRPr>
            </a:lvl3pPr>
            <a:lvl4pPr marL="1028700" indent="0" algn="ctr">
              <a:buNone/>
              <a:defRPr>
                <a:solidFill>
                  <a:schemeClr val="accent6"/>
                </a:solidFill>
              </a:defRPr>
            </a:lvl4pPr>
            <a:lvl5pPr marL="1371600" indent="0" algn="ctr">
              <a:buNone/>
              <a:defRPr>
                <a:solidFill>
                  <a:schemeClr val="accent6"/>
                </a:solidFill>
              </a:defRPr>
            </a:lvl5pPr>
          </a:lstStyle>
          <a:p>
            <a:pPr lvl="0"/>
            <a:r>
              <a:rPr lang="en-US"/>
              <a:t>Edit Master text styles</a:t>
            </a:r>
          </a:p>
        </p:txBody>
      </p:sp>
      <p:sp>
        <p:nvSpPr>
          <p:cNvPr id="41" name="Freeform 18">
            <a:extLst>
              <a:ext uri="{FF2B5EF4-FFF2-40B4-BE49-F238E27FC236}">
                <a16:creationId xmlns:a16="http://schemas.microsoft.com/office/drawing/2014/main" id="{0647A463-04A5-3F43-B372-B75AAA73B05D}"/>
              </a:ext>
            </a:extLst>
          </p:cNvPr>
          <p:cNvSpPr>
            <a:spLocks noChangeArrowheads="1"/>
          </p:cNvSpPr>
          <p:nvPr userDrawn="1"/>
        </p:nvSpPr>
        <p:spPr bwMode="auto">
          <a:xfrm>
            <a:off x="1011861" y="5503065"/>
            <a:ext cx="394696" cy="526261"/>
          </a:xfrm>
          <a:custGeom>
            <a:avLst/>
            <a:gdLst>
              <a:gd name="T0" fmla="*/ 147458 w 821"/>
              <a:gd name="T1" fmla="*/ 0 h 819"/>
              <a:gd name="T2" fmla="*/ 0 w 821"/>
              <a:gd name="T3" fmla="*/ 147097 h 819"/>
              <a:gd name="T4" fmla="*/ 147458 w 821"/>
              <a:gd name="T5" fmla="*/ 294914 h 819"/>
              <a:gd name="T6" fmla="*/ 294915 w 821"/>
              <a:gd name="T7" fmla="*/ 147097 h 819"/>
              <a:gd name="T8" fmla="*/ 147458 w 821"/>
              <a:gd name="T9" fmla="*/ 0 h 819"/>
              <a:gd name="T10" fmla="*/ 147458 w 821"/>
              <a:gd name="T11" fmla="*/ 249848 h 819"/>
              <a:gd name="T12" fmla="*/ 44957 w 821"/>
              <a:gd name="T13" fmla="*/ 147097 h 819"/>
              <a:gd name="T14" fmla="*/ 147458 w 821"/>
              <a:gd name="T15" fmla="*/ 45066 h 819"/>
              <a:gd name="T16" fmla="*/ 249959 w 821"/>
              <a:gd name="T17" fmla="*/ 147097 h 819"/>
              <a:gd name="T18" fmla="*/ 147458 w 821"/>
              <a:gd name="T19" fmla="*/ 249848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1" h="819">
                <a:moveTo>
                  <a:pt x="410" y="0"/>
                </a:moveTo>
                <a:cubicBezTo>
                  <a:pt x="185" y="0"/>
                  <a:pt x="0" y="183"/>
                  <a:pt x="0" y="408"/>
                </a:cubicBezTo>
                <a:cubicBezTo>
                  <a:pt x="0" y="634"/>
                  <a:pt x="185" y="818"/>
                  <a:pt x="410" y="818"/>
                </a:cubicBezTo>
                <a:cubicBezTo>
                  <a:pt x="635" y="818"/>
                  <a:pt x="820" y="634"/>
                  <a:pt x="820" y="408"/>
                </a:cubicBezTo>
                <a:cubicBezTo>
                  <a:pt x="820" y="183"/>
                  <a:pt x="635" y="0"/>
                  <a:pt x="410" y="0"/>
                </a:cubicBezTo>
                <a:close/>
                <a:moveTo>
                  <a:pt x="410" y="693"/>
                </a:moveTo>
                <a:cubicBezTo>
                  <a:pt x="252" y="693"/>
                  <a:pt x="125" y="566"/>
                  <a:pt x="125" y="408"/>
                </a:cubicBezTo>
                <a:cubicBezTo>
                  <a:pt x="125" y="251"/>
                  <a:pt x="252" y="125"/>
                  <a:pt x="410" y="125"/>
                </a:cubicBezTo>
                <a:cubicBezTo>
                  <a:pt x="568" y="125"/>
                  <a:pt x="695" y="251"/>
                  <a:pt x="695" y="408"/>
                </a:cubicBezTo>
                <a:cubicBezTo>
                  <a:pt x="695" y="564"/>
                  <a:pt x="566" y="693"/>
                  <a:pt x="410" y="693"/>
                </a:cubicBezTo>
                <a:close/>
              </a:path>
            </a:pathLst>
          </a:custGeom>
          <a:solidFill>
            <a:schemeClr val="bg1"/>
          </a:solidFill>
          <a:ln>
            <a:noFill/>
          </a:ln>
          <a:effectLst/>
        </p:spPr>
        <p:txBody>
          <a:bodyPr wrap="none" anchor="ctr"/>
          <a:lstStyle/>
          <a:p>
            <a:endParaRPr lang="en-US"/>
          </a:p>
        </p:txBody>
      </p:sp>
      <p:sp>
        <p:nvSpPr>
          <p:cNvPr id="40" name="Freeform 17" title="Icon of gears">
            <a:extLst>
              <a:ext uri="{FF2B5EF4-FFF2-40B4-BE49-F238E27FC236}">
                <a16:creationId xmlns:a16="http://schemas.microsoft.com/office/drawing/2014/main" id="{1BAD2BB4-D665-CD4C-A276-822C111AFFE7}"/>
              </a:ext>
            </a:extLst>
          </p:cNvPr>
          <p:cNvSpPr>
            <a:spLocks noChangeArrowheads="1"/>
          </p:cNvSpPr>
          <p:nvPr userDrawn="1"/>
        </p:nvSpPr>
        <p:spPr bwMode="auto">
          <a:xfrm>
            <a:off x="827653" y="5266813"/>
            <a:ext cx="749074" cy="998763"/>
          </a:xfrm>
          <a:custGeom>
            <a:avLst/>
            <a:gdLst>
              <a:gd name="T0" fmla="*/ 560028 w 1557"/>
              <a:gd name="T1" fmla="*/ 254100 h 1557"/>
              <a:gd name="T2" fmla="*/ 507121 w 1557"/>
              <a:gd name="T3" fmla="*/ 214149 h 1557"/>
              <a:gd name="T4" fmla="*/ 529075 w 1557"/>
              <a:gd name="T5" fmla="*/ 149005 h 1557"/>
              <a:gd name="T6" fmla="*/ 464291 w 1557"/>
              <a:gd name="T7" fmla="*/ 132089 h 1557"/>
              <a:gd name="T8" fmla="*/ 459972 w 1557"/>
              <a:gd name="T9" fmla="*/ 64065 h 1557"/>
              <a:gd name="T10" fmla="*/ 394107 w 1557"/>
              <a:gd name="T11" fmla="*/ 73063 h 1557"/>
              <a:gd name="T12" fmla="*/ 363154 w 1557"/>
              <a:gd name="T13" fmla="*/ 11157 h 1557"/>
              <a:gd name="T14" fmla="*/ 305928 w 1557"/>
              <a:gd name="T15" fmla="*/ 44989 h 1557"/>
              <a:gd name="T16" fmla="*/ 254100 w 1557"/>
              <a:gd name="T17" fmla="*/ 0 h 1557"/>
              <a:gd name="T18" fmla="*/ 214509 w 1557"/>
              <a:gd name="T19" fmla="*/ 52907 h 1557"/>
              <a:gd name="T20" fmla="*/ 148645 w 1557"/>
              <a:gd name="T21" fmla="*/ 30953 h 1557"/>
              <a:gd name="T22" fmla="*/ 131729 w 1557"/>
              <a:gd name="T23" fmla="*/ 95737 h 1557"/>
              <a:gd name="T24" fmla="*/ 64065 w 1557"/>
              <a:gd name="T25" fmla="*/ 100416 h 1557"/>
              <a:gd name="T26" fmla="*/ 72703 w 1557"/>
              <a:gd name="T27" fmla="*/ 165921 h 1557"/>
              <a:gd name="T28" fmla="*/ 10797 w 1557"/>
              <a:gd name="T29" fmla="*/ 196873 h 1557"/>
              <a:gd name="T30" fmla="*/ 44989 w 1557"/>
              <a:gd name="T31" fmla="*/ 254100 h 1557"/>
              <a:gd name="T32" fmla="*/ 0 w 1557"/>
              <a:gd name="T33" fmla="*/ 305567 h 1557"/>
              <a:gd name="T34" fmla="*/ 52908 w 1557"/>
              <a:gd name="T35" fmla="*/ 345518 h 1557"/>
              <a:gd name="T36" fmla="*/ 30953 w 1557"/>
              <a:gd name="T37" fmla="*/ 411022 h 1557"/>
              <a:gd name="T38" fmla="*/ 95737 w 1557"/>
              <a:gd name="T39" fmla="*/ 427938 h 1557"/>
              <a:gd name="T40" fmla="*/ 100056 w 1557"/>
              <a:gd name="T41" fmla="*/ 495602 h 1557"/>
              <a:gd name="T42" fmla="*/ 165561 w 1557"/>
              <a:gd name="T43" fmla="*/ 486964 h 1557"/>
              <a:gd name="T44" fmla="*/ 196514 w 1557"/>
              <a:gd name="T45" fmla="*/ 548870 h 1557"/>
              <a:gd name="T46" fmla="*/ 254100 w 1557"/>
              <a:gd name="T47" fmla="*/ 515038 h 1557"/>
              <a:gd name="T48" fmla="*/ 305928 w 1557"/>
              <a:gd name="T49" fmla="*/ 560027 h 1557"/>
              <a:gd name="T50" fmla="*/ 345519 w 1557"/>
              <a:gd name="T51" fmla="*/ 506760 h 1557"/>
              <a:gd name="T52" fmla="*/ 411023 w 1557"/>
              <a:gd name="T53" fmla="*/ 529074 h 1557"/>
              <a:gd name="T54" fmla="*/ 428299 w 1557"/>
              <a:gd name="T55" fmla="*/ 463930 h 1557"/>
              <a:gd name="T56" fmla="*/ 495963 w 1557"/>
              <a:gd name="T57" fmla="*/ 459611 h 1557"/>
              <a:gd name="T58" fmla="*/ 486965 w 1557"/>
              <a:gd name="T59" fmla="*/ 394106 h 1557"/>
              <a:gd name="T60" fmla="*/ 549231 w 1557"/>
              <a:gd name="T61" fmla="*/ 363154 h 1557"/>
              <a:gd name="T62" fmla="*/ 515039 w 1557"/>
              <a:gd name="T63" fmla="*/ 305567 h 1557"/>
              <a:gd name="T64" fmla="*/ 280734 w 1557"/>
              <a:gd name="T65" fmla="*/ 473648 h 1557"/>
              <a:gd name="T66" fmla="*/ 280734 w 1557"/>
              <a:gd name="T67" fmla="*/ 86379 h 1557"/>
              <a:gd name="T68" fmla="*/ 280734 w 1557"/>
              <a:gd name="T69" fmla="*/ 473648 h 15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7" h="1557">
                <a:moveTo>
                  <a:pt x="1556" y="849"/>
                </a:moveTo>
                <a:lnTo>
                  <a:pt x="1556" y="706"/>
                </a:lnTo>
                <a:lnTo>
                  <a:pt x="1431" y="706"/>
                </a:lnTo>
                <a:cubicBezTo>
                  <a:pt x="1427" y="667"/>
                  <a:pt x="1419" y="630"/>
                  <a:pt x="1409" y="595"/>
                </a:cubicBezTo>
                <a:lnTo>
                  <a:pt x="1526" y="547"/>
                </a:lnTo>
                <a:lnTo>
                  <a:pt x="1470" y="414"/>
                </a:lnTo>
                <a:lnTo>
                  <a:pt x="1353" y="461"/>
                </a:lnTo>
                <a:cubicBezTo>
                  <a:pt x="1335" y="428"/>
                  <a:pt x="1315" y="395"/>
                  <a:pt x="1290" y="367"/>
                </a:cubicBezTo>
                <a:lnTo>
                  <a:pt x="1378" y="279"/>
                </a:lnTo>
                <a:lnTo>
                  <a:pt x="1278" y="178"/>
                </a:lnTo>
                <a:lnTo>
                  <a:pt x="1190" y="266"/>
                </a:lnTo>
                <a:cubicBezTo>
                  <a:pt x="1161" y="242"/>
                  <a:pt x="1128" y="221"/>
                  <a:pt x="1095" y="203"/>
                </a:cubicBezTo>
                <a:lnTo>
                  <a:pt x="1142" y="86"/>
                </a:lnTo>
                <a:lnTo>
                  <a:pt x="1009" y="31"/>
                </a:lnTo>
                <a:lnTo>
                  <a:pt x="960" y="147"/>
                </a:lnTo>
                <a:cubicBezTo>
                  <a:pt x="923" y="137"/>
                  <a:pt x="886" y="129"/>
                  <a:pt x="850" y="125"/>
                </a:cubicBezTo>
                <a:lnTo>
                  <a:pt x="850" y="0"/>
                </a:lnTo>
                <a:lnTo>
                  <a:pt x="706" y="0"/>
                </a:lnTo>
                <a:lnTo>
                  <a:pt x="706" y="125"/>
                </a:lnTo>
                <a:cubicBezTo>
                  <a:pt x="667" y="129"/>
                  <a:pt x="630" y="137"/>
                  <a:pt x="596" y="147"/>
                </a:cubicBezTo>
                <a:lnTo>
                  <a:pt x="546" y="31"/>
                </a:lnTo>
                <a:lnTo>
                  <a:pt x="413" y="86"/>
                </a:lnTo>
                <a:lnTo>
                  <a:pt x="460" y="203"/>
                </a:lnTo>
                <a:cubicBezTo>
                  <a:pt x="428" y="221"/>
                  <a:pt x="395" y="242"/>
                  <a:pt x="366" y="266"/>
                </a:cubicBezTo>
                <a:lnTo>
                  <a:pt x="278" y="178"/>
                </a:lnTo>
                <a:lnTo>
                  <a:pt x="178" y="279"/>
                </a:lnTo>
                <a:lnTo>
                  <a:pt x="266" y="367"/>
                </a:lnTo>
                <a:cubicBezTo>
                  <a:pt x="241" y="395"/>
                  <a:pt x="221" y="428"/>
                  <a:pt x="202" y="461"/>
                </a:cubicBezTo>
                <a:lnTo>
                  <a:pt x="86" y="414"/>
                </a:lnTo>
                <a:lnTo>
                  <a:pt x="30" y="547"/>
                </a:lnTo>
                <a:lnTo>
                  <a:pt x="147" y="595"/>
                </a:lnTo>
                <a:cubicBezTo>
                  <a:pt x="137" y="632"/>
                  <a:pt x="129" y="669"/>
                  <a:pt x="125" y="706"/>
                </a:cubicBezTo>
                <a:lnTo>
                  <a:pt x="0" y="706"/>
                </a:lnTo>
                <a:lnTo>
                  <a:pt x="0" y="849"/>
                </a:lnTo>
                <a:lnTo>
                  <a:pt x="125" y="849"/>
                </a:lnTo>
                <a:cubicBezTo>
                  <a:pt x="129" y="888"/>
                  <a:pt x="137" y="925"/>
                  <a:pt x="147" y="960"/>
                </a:cubicBezTo>
                <a:lnTo>
                  <a:pt x="30" y="1009"/>
                </a:lnTo>
                <a:lnTo>
                  <a:pt x="86" y="1142"/>
                </a:lnTo>
                <a:lnTo>
                  <a:pt x="202" y="1095"/>
                </a:lnTo>
                <a:cubicBezTo>
                  <a:pt x="221" y="1127"/>
                  <a:pt x="241" y="1160"/>
                  <a:pt x="266" y="1189"/>
                </a:cubicBezTo>
                <a:lnTo>
                  <a:pt x="178" y="1277"/>
                </a:lnTo>
                <a:lnTo>
                  <a:pt x="278" y="1377"/>
                </a:lnTo>
                <a:lnTo>
                  <a:pt x="366" y="1289"/>
                </a:lnTo>
                <a:cubicBezTo>
                  <a:pt x="395" y="1314"/>
                  <a:pt x="428" y="1334"/>
                  <a:pt x="460" y="1353"/>
                </a:cubicBezTo>
                <a:lnTo>
                  <a:pt x="413" y="1470"/>
                </a:lnTo>
                <a:lnTo>
                  <a:pt x="546" y="1525"/>
                </a:lnTo>
                <a:lnTo>
                  <a:pt x="596" y="1408"/>
                </a:lnTo>
                <a:cubicBezTo>
                  <a:pt x="632" y="1418"/>
                  <a:pt x="669" y="1426"/>
                  <a:pt x="706" y="1431"/>
                </a:cubicBezTo>
                <a:lnTo>
                  <a:pt x="706" y="1556"/>
                </a:lnTo>
                <a:lnTo>
                  <a:pt x="850" y="1556"/>
                </a:lnTo>
                <a:lnTo>
                  <a:pt x="850" y="1431"/>
                </a:lnTo>
                <a:cubicBezTo>
                  <a:pt x="889" y="1426"/>
                  <a:pt x="925" y="1418"/>
                  <a:pt x="960" y="1408"/>
                </a:cubicBezTo>
                <a:lnTo>
                  <a:pt x="1009" y="1525"/>
                </a:lnTo>
                <a:lnTo>
                  <a:pt x="1142" y="1470"/>
                </a:lnTo>
                <a:lnTo>
                  <a:pt x="1095" y="1353"/>
                </a:lnTo>
                <a:cubicBezTo>
                  <a:pt x="1128" y="1334"/>
                  <a:pt x="1161" y="1314"/>
                  <a:pt x="1190" y="1289"/>
                </a:cubicBezTo>
                <a:lnTo>
                  <a:pt x="1278" y="1377"/>
                </a:lnTo>
                <a:lnTo>
                  <a:pt x="1378" y="1277"/>
                </a:lnTo>
                <a:lnTo>
                  <a:pt x="1290" y="1189"/>
                </a:lnTo>
                <a:cubicBezTo>
                  <a:pt x="1315" y="1160"/>
                  <a:pt x="1335" y="1127"/>
                  <a:pt x="1353" y="1095"/>
                </a:cubicBezTo>
                <a:lnTo>
                  <a:pt x="1470" y="1142"/>
                </a:lnTo>
                <a:lnTo>
                  <a:pt x="1526" y="1009"/>
                </a:lnTo>
                <a:lnTo>
                  <a:pt x="1409" y="960"/>
                </a:lnTo>
                <a:cubicBezTo>
                  <a:pt x="1419" y="923"/>
                  <a:pt x="1427" y="886"/>
                  <a:pt x="1431" y="849"/>
                </a:cubicBezTo>
                <a:lnTo>
                  <a:pt x="1556" y="849"/>
                </a:lnTo>
                <a:close/>
                <a:moveTo>
                  <a:pt x="780" y="1316"/>
                </a:moveTo>
                <a:cubicBezTo>
                  <a:pt x="483" y="1316"/>
                  <a:pt x="241" y="1074"/>
                  <a:pt x="241" y="777"/>
                </a:cubicBezTo>
                <a:cubicBezTo>
                  <a:pt x="241" y="481"/>
                  <a:pt x="483" y="240"/>
                  <a:pt x="780" y="240"/>
                </a:cubicBezTo>
                <a:cubicBezTo>
                  <a:pt x="1077" y="240"/>
                  <a:pt x="1319" y="481"/>
                  <a:pt x="1319" y="777"/>
                </a:cubicBezTo>
                <a:cubicBezTo>
                  <a:pt x="1319" y="1074"/>
                  <a:pt x="1077" y="1316"/>
                  <a:pt x="780" y="1316"/>
                </a:cubicBezTo>
                <a:close/>
              </a:path>
            </a:pathLst>
          </a:custGeom>
          <a:solidFill>
            <a:schemeClr val="bg1"/>
          </a:solidFill>
          <a:ln>
            <a:noFill/>
          </a:ln>
          <a:effectLst/>
        </p:spPr>
        <p:txBody>
          <a:bodyPr wrap="none" anchor="ctr"/>
          <a:lstStyle/>
          <a:p>
            <a:endParaRPr lang="en-US"/>
          </a:p>
        </p:txBody>
      </p:sp>
      <p:sp>
        <p:nvSpPr>
          <p:cNvPr id="56" name="Content Placeholder 55">
            <a:extLst>
              <a:ext uri="{FF2B5EF4-FFF2-40B4-BE49-F238E27FC236}">
                <a16:creationId xmlns:a16="http://schemas.microsoft.com/office/drawing/2014/main" id="{10739762-808E-A643-9980-6640E194CC02}"/>
              </a:ext>
            </a:extLst>
          </p:cNvPr>
          <p:cNvSpPr>
            <a:spLocks noGrp="1"/>
          </p:cNvSpPr>
          <p:nvPr>
            <p:ph sz="quarter" idx="15"/>
          </p:nvPr>
        </p:nvSpPr>
        <p:spPr>
          <a:xfrm>
            <a:off x="346354" y="1213746"/>
            <a:ext cx="1669256" cy="1831975"/>
          </a:xfrm>
          <a:prstGeom prst="rect">
            <a:avLst/>
          </a:prstGeom>
        </p:spPr>
        <p:txBody>
          <a:bodyPr>
            <a:no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Edit Master text styles</a:t>
            </a:r>
          </a:p>
        </p:txBody>
      </p:sp>
      <p:sp>
        <p:nvSpPr>
          <p:cNvPr id="50" name="Content Placeholder 49">
            <a:extLst>
              <a:ext uri="{FF2B5EF4-FFF2-40B4-BE49-F238E27FC236}">
                <a16:creationId xmlns:a16="http://schemas.microsoft.com/office/drawing/2014/main" id="{7518B673-06A7-5442-8C84-0C4137AEF254}"/>
              </a:ext>
            </a:extLst>
          </p:cNvPr>
          <p:cNvSpPr>
            <a:spLocks noGrp="1"/>
          </p:cNvSpPr>
          <p:nvPr>
            <p:ph sz="quarter" idx="10"/>
          </p:nvPr>
        </p:nvSpPr>
        <p:spPr>
          <a:xfrm>
            <a:off x="370294" y="3079942"/>
            <a:ext cx="1645106" cy="500062"/>
          </a:xfrm>
          <a:prstGeom prst="rect">
            <a:avLst/>
          </a:prstGeom>
        </p:spPr>
        <p:txBody>
          <a:bodyPr>
            <a:noAutofit/>
          </a:bodyPr>
          <a:lstStyle>
            <a:lvl1pPr marL="0" indent="0" algn="ctr">
              <a:buNone/>
              <a:defRPr sz="1800" b="1">
                <a:solidFill>
                  <a:schemeClr val="tx1"/>
                </a:solidFill>
                <a:latin typeface="+mj-lt"/>
              </a:defRPr>
            </a:lvl1pPr>
            <a:lvl2pPr marL="342900" indent="0" algn="ctr">
              <a:buNone/>
              <a:defRPr>
                <a:solidFill>
                  <a:schemeClr val="accent6"/>
                </a:solidFill>
              </a:defRPr>
            </a:lvl2pPr>
            <a:lvl3pPr marL="685800" indent="0" algn="ctr">
              <a:buNone/>
              <a:defRPr>
                <a:solidFill>
                  <a:schemeClr val="accent6"/>
                </a:solidFill>
              </a:defRPr>
            </a:lvl3pPr>
            <a:lvl4pPr marL="1028700" indent="0" algn="ctr">
              <a:buNone/>
              <a:defRPr>
                <a:solidFill>
                  <a:schemeClr val="accent6"/>
                </a:solidFill>
              </a:defRPr>
            </a:lvl4pPr>
            <a:lvl5pPr marL="1371600" indent="0" algn="ctr">
              <a:buNone/>
              <a:defRPr>
                <a:solidFill>
                  <a:schemeClr val="accent6"/>
                </a:solidFill>
              </a:defRPr>
            </a:lvl5pPr>
          </a:lstStyle>
          <a:p>
            <a:pPr lvl="0"/>
            <a:r>
              <a:rPr lang="en-US"/>
              <a:t>Edit Master text styles</a:t>
            </a:r>
          </a:p>
        </p:txBody>
      </p:sp>
      <p:sp>
        <p:nvSpPr>
          <p:cNvPr id="9" name="Title 8">
            <a:extLst>
              <a:ext uri="{FF2B5EF4-FFF2-40B4-BE49-F238E27FC236}">
                <a16:creationId xmlns:a16="http://schemas.microsoft.com/office/drawing/2014/main" id="{DAC52417-594B-7D46-8593-5D84D1F08848}"/>
              </a:ext>
            </a:extLst>
          </p:cNvPr>
          <p:cNvSpPr>
            <a:spLocks noGrp="1"/>
          </p:cNvSpPr>
          <p:nvPr>
            <p:ph type="title"/>
          </p:nvPr>
        </p:nvSpPr>
        <p:spPr>
          <a:xfrm>
            <a:off x="628650" y="236538"/>
            <a:ext cx="7886700" cy="735013"/>
          </a:xfrm>
          <a:prstGeom prst="rect">
            <a:avLst/>
          </a:prstGeom>
        </p:spPr>
        <p:txBody>
          <a:bodyPr>
            <a:normAutofit/>
          </a:bodyPr>
          <a:lstStyle>
            <a:lvl1pPr algn="ctr">
              <a:defRPr sz="24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0288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73D3E3D-9031-4F63-9CA4-B1B4738C3322}" type="datetimeFigureOut">
              <a:rPr lang="en-US" smtClean="0"/>
              <a:pPr>
                <a:defRPr/>
              </a:pPr>
              <a:t>08/24/2018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64E9F0-EB04-4149-9380-691BD3CC5AF1}" type="slidenum">
              <a:rPr lang="en-US" smtClean="0"/>
              <a:pPr>
                <a:defRPr/>
              </a:pPr>
              <a:t>‹#›</a:t>
            </a:fld>
            <a:endParaRPr lang="en-US"/>
          </a:p>
        </p:txBody>
      </p:sp>
    </p:spTree>
    <p:extLst>
      <p:ext uri="{BB962C8B-B14F-4D97-AF65-F5344CB8AC3E}">
        <p14:creationId xmlns:p14="http://schemas.microsoft.com/office/powerpoint/2010/main" val="56363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7C76A32-9B42-4E2A-AAFA-BCF460222A6F}" type="datetimeFigureOut">
              <a:rPr lang="en-US" smtClean="0"/>
              <a:pPr>
                <a:defRPr/>
              </a:pPr>
              <a:t>08/24/2018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E4D62E-2868-495D-AA62-03FF3CE40A5E}" type="slidenum">
              <a:rPr lang="en-US" smtClean="0"/>
              <a:pPr>
                <a:defRPr/>
              </a:pPr>
              <a:t>‹#›</a:t>
            </a:fld>
            <a:endParaRPr lang="en-US"/>
          </a:p>
        </p:txBody>
      </p:sp>
    </p:spTree>
    <p:extLst>
      <p:ext uri="{BB962C8B-B14F-4D97-AF65-F5344CB8AC3E}">
        <p14:creationId xmlns:p14="http://schemas.microsoft.com/office/powerpoint/2010/main" val="49156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EA16E77-C6D8-4C74-8454-6EE28F61EF16}" type="datetimeFigureOut">
              <a:rPr lang="en-US" smtClean="0"/>
              <a:pPr>
                <a:defRPr/>
              </a:pPr>
              <a:t>08/24/2018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286B4D-D15C-4579-BB4C-56D13F0DF638}" type="slidenum">
              <a:rPr lang="en-US" smtClean="0"/>
              <a:pPr>
                <a:defRPr/>
              </a:pPr>
              <a:t>‹#›</a:t>
            </a:fld>
            <a:endParaRPr lang="en-US"/>
          </a:p>
        </p:txBody>
      </p:sp>
    </p:spTree>
    <p:extLst>
      <p:ext uri="{BB962C8B-B14F-4D97-AF65-F5344CB8AC3E}">
        <p14:creationId xmlns:p14="http://schemas.microsoft.com/office/powerpoint/2010/main" val="383269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F8A7C60-2475-460D-A17F-D3F5B8EA23EA}" type="datetimeFigureOut">
              <a:rPr lang="en-US" smtClean="0"/>
              <a:pPr>
                <a:defRPr/>
              </a:pPr>
              <a:t>08/24/2018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7513B96-C756-4C34-B07C-29C99B5B44B5}" type="slidenum">
              <a:rPr lang="en-US" smtClean="0"/>
              <a:pPr>
                <a:defRPr/>
              </a:pPr>
              <a:t>‹#›</a:t>
            </a:fld>
            <a:endParaRPr lang="en-US"/>
          </a:p>
        </p:txBody>
      </p:sp>
    </p:spTree>
    <p:extLst>
      <p:ext uri="{BB962C8B-B14F-4D97-AF65-F5344CB8AC3E}">
        <p14:creationId xmlns:p14="http://schemas.microsoft.com/office/powerpoint/2010/main" val="208769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64F1CC2-3309-4F2A-A8E3-041643B7C56F}" type="datetimeFigureOut">
              <a:rPr lang="en-US" smtClean="0"/>
              <a:pPr>
                <a:defRPr/>
              </a:pPr>
              <a:t>08/24/2018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664D6EA-14D0-4870-99F2-E18580051B70}" type="slidenum">
              <a:rPr lang="en-US" smtClean="0"/>
              <a:pPr>
                <a:defRPr/>
              </a:pPr>
              <a:t>‹#›</a:t>
            </a:fld>
            <a:endParaRPr lang="en-US"/>
          </a:p>
        </p:txBody>
      </p:sp>
    </p:spTree>
    <p:extLst>
      <p:ext uri="{BB962C8B-B14F-4D97-AF65-F5344CB8AC3E}">
        <p14:creationId xmlns:p14="http://schemas.microsoft.com/office/powerpoint/2010/main" val="276051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523AFD-2E7C-48D9-BCB1-55DF6EB8B3D1}" type="datetimeFigureOut">
              <a:rPr lang="en-US" smtClean="0"/>
              <a:pPr>
                <a:defRPr/>
              </a:pPr>
              <a:t>08/24/2018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93D4098-140A-49F8-924B-2B5CA2782B88}" type="slidenum">
              <a:rPr lang="en-US" smtClean="0"/>
              <a:pPr>
                <a:defRPr/>
              </a:pPr>
              <a:t>‹#›</a:t>
            </a:fld>
            <a:endParaRPr lang="en-US"/>
          </a:p>
        </p:txBody>
      </p:sp>
    </p:spTree>
    <p:extLst>
      <p:ext uri="{BB962C8B-B14F-4D97-AF65-F5344CB8AC3E}">
        <p14:creationId xmlns:p14="http://schemas.microsoft.com/office/powerpoint/2010/main" val="172137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AFCC0CE-43FA-4701-BA0A-EDD0D42CCF9B}" type="datetimeFigureOut">
              <a:rPr lang="en-US" smtClean="0"/>
              <a:pPr>
                <a:defRPr/>
              </a:pPr>
              <a:t>08/24/2018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16BEB5-6778-40DA-B619-E2A304682957}" type="slidenum">
              <a:rPr lang="en-US" smtClean="0"/>
              <a:pPr>
                <a:defRPr/>
              </a:pPr>
              <a:t>‹#›</a:t>
            </a:fld>
            <a:endParaRPr lang="en-US"/>
          </a:p>
        </p:txBody>
      </p:sp>
    </p:spTree>
    <p:extLst>
      <p:ext uri="{BB962C8B-B14F-4D97-AF65-F5344CB8AC3E}">
        <p14:creationId xmlns:p14="http://schemas.microsoft.com/office/powerpoint/2010/main" val="351917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94D7339B-6B2B-48B0-9943-CB4CBDAAA6DC}" type="datetimeFigureOut">
              <a:rPr lang="en-US" smtClean="0"/>
              <a:pPr>
                <a:defRPr/>
              </a:pPr>
              <a:t>08/24/2018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C4D398-BC2A-404D-A99F-0BE93DD96E95}" type="slidenum">
              <a:rPr lang="en-US" smtClean="0"/>
              <a:pPr>
                <a:defRPr/>
              </a:pPr>
              <a:t>‹#›</a:t>
            </a:fld>
            <a:endParaRPr lang="en-US"/>
          </a:p>
        </p:txBody>
      </p:sp>
    </p:spTree>
    <p:extLst>
      <p:ext uri="{BB962C8B-B14F-4D97-AF65-F5344CB8AC3E}">
        <p14:creationId xmlns:p14="http://schemas.microsoft.com/office/powerpoint/2010/main" val="334087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3EFC51F-B86B-4F28-8845-CE1B8B39AA68}" type="datetimeFigureOut">
              <a:rPr lang="en-US" smtClean="0"/>
              <a:pPr>
                <a:defRPr/>
              </a:pPr>
              <a:t>08/24/2018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5D93A74-1F9F-4BED-AA86-4DBDB117F679}" type="slidenum">
              <a:rPr lang="en-US" smtClean="0"/>
              <a:pPr>
                <a:defRPr/>
              </a:pPr>
              <a:t>‹#›</a:t>
            </a:fld>
            <a:endParaRPr lang="en-US"/>
          </a:p>
        </p:txBody>
      </p:sp>
    </p:spTree>
    <p:extLst>
      <p:ext uri="{BB962C8B-B14F-4D97-AF65-F5344CB8AC3E}">
        <p14:creationId xmlns:p14="http://schemas.microsoft.com/office/powerpoint/2010/main" val="29153025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Yellow_school_sign.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5.wdp"/><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jeffreygifford.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biblicalpreaching.net/category/stage-8-message-detail/page/25/"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commons.wikimedia.org/wiki/File:Design-fall.png" TargetMode="External"/><Relationship Id="rId5" Type="http://schemas.openxmlformats.org/officeDocument/2006/relationships/image" Target="../media/image33.png"/><Relationship Id="rId4" Type="http://schemas.openxmlformats.org/officeDocument/2006/relationships/hyperlink" Target="http://abcbookclub.wordpress.com/2010/09/13/fall-sep-12-18/"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doe.sd.gov/gradrequirements"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biblicalpreaching.net/category/stage-8-message-detail/page/2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jeffreygifford.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b="1" dirty="0"/>
              <a:t>Graduation Requirements</a:t>
            </a:r>
          </a:p>
        </p:txBody>
      </p:sp>
      <p:sp>
        <p:nvSpPr>
          <p:cNvPr id="2" name="Subtitle 1">
            <a:extLst>
              <a:ext uri="{FF2B5EF4-FFF2-40B4-BE49-F238E27FC236}">
                <a16:creationId xmlns:a16="http://schemas.microsoft.com/office/drawing/2014/main" id="{FCBBBD31-22F4-459B-92D7-9FC7DFA1E5B0}"/>
              </a:ext>
            </a:extLst>
          </p:cNvPr>
          <p:cNvSpPr>
            <a:spLocks noGrp="1"/>
          </p:cNvSpPr>
          <p:nvPr>
            <p:ph type="subTitle" idx="1"/>
          </p:nvPr>
        </p:nvSpPr>
        <p:spPr/>
        <p:txBody>
          <a:bodyPr/>
          <a:lstStyle/>
          <a:p>
            <a:r>
              <a:rPr lang="en-US" dirty="0"/>
              <a:t>Adopted by the </a:t>
            </a:r>
          </a:p>
          <a:p>
            <a:r>
              <a:rPr lang="en-US" dirty="0"/>
              <a:t>Board of Education Standards in July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word Flex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609600"/>
            <a:ext cx="68834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30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7063C9-FCDA-414B-9951-C2BA03AF442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00250" y="0"/>
            <a:ext cx="5143500" cy="6858000"/>
          </a:xfrm>
          <a:prstGeom prst="rect">
            <a:avLst/>
          </a:prstGeom>
        </p:spPr>
      </p:pic>
      <p:sp>
        <p:nvSpPr>
          <p:cNvPr id="4" name="TextBox 3">
            <a:extLst>
              <a:ext uri="{FF2B5EF4-FFF2-40B4-BE49-F238E27FC236}">
                <a16:creationId xmlns:a16="http://schemas.microsoft.com/office/drawing/2014/main" id="{9E242634-B275-4A81-9CCC-1AAEB2A57C21}"/>
              </a:ext>
            </a:extLst>
          </p:cNvPr>
          <p:cNvSpPr txBox="1"/>
          <p:nvPr/>
        </p:nvSpPr>
        <p:spPr>
          <a:xfrm>
            <a:off x="2000250" y="6858000"/>
            <a:ext cx="5143500" cy="230832"/>
          </a:xfrm>
          <a:prstGeom prst="rect">
            <a:avLst/>
          </a:prstGeom>
          <a:noFill/>
        </p:spPr>
        <p:txBody>
          <a:bodyPr wrap="square" rtlCol="0">
            <a:spAutoFit/>
          </a:bodyPr>
          <a:lstStyle/>
          <a:p>
            <a:r>
              <a:rPr lang="en-US" sz="900">
                <a:hlinkClick r:id="rId4" tooltip="http://en.wikipedia.org/wiki/File:Yellow_school_sign.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46967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igh expect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779" y="3505200"/>
            <a:ext cx="2247900" cy="22479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0404" y="1256437"/>
            <a:ext cx="774320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Flexibility Does Not Mean </a:t>
            </a:r>
          </a:p>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Low Expectations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80" name="Picture 8" descr="Image result for high expecta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25755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8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E8810A-CFF6-4AD8-A8F6-F3EA715A2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150" y="381000"/>
            <a:ext cx="3695700" cy="3695700"/>
          </a:xfrm>
          <a:prstGeom prst="rect">
            <a:avLst/>
          </a:prstGeom>
        </p:spPr>
      </p:pic>
      <p:sp>
        <p:nvSpPr>
          <p:cNvPr id="2" name="Title 1">
            <a:extLst>
              <a:ext uri="{FF2B5EF4-FFF2-40B4-BE49-F238E27FC236}">
                <a16:creationId xmlns:a16="http://schemas.microsoft.com/office/drawing/2014/main" id="{60BFEF38-AA02-428A-AB4E-4D31F114BE1C}"/>
              </a:ext>
            </a:extLst>
          </p:cNvPr>
          <p:cNvSpPr>
            <a:spLocks noGrp="1"/>
          </p:cNvSpPr>
          <p:nvPr>
            <p:ph type="title"/>
          </p:nvPr>
        </p:nvSpPr>
        <p:spPr>
          <a:xfrm>
            <a:off x="628650" y="2895600"/>
            <a:ext cx="7886700" cy="2852737"/>
          </a:xfrm>
        </p:spPr>
        <p:txBody>
          <a:bodyPr/>
          <a:lstStyle/>
          <a:p>
            <a:pPr algn="ctr"/>
            <a:r>
              <a:rPr lang="en-US" dirty="0"/>
              <a:t>Overview</a:t>
            </a:r>
          </a:p>
        </p:txBody>
      </p:sp>
    </p:spTree>
    <p:extLst>
      <p:ext uri="{BB962C8B-B14F-4D97-AF65-F5344CB8AC3E}">
        <p14:creationId xmlns:p14="http://schemas.microsoft.com/office/powerpoint/2010/main" val="58070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43347821"/>
              </p:ext>
            </p:extLst>
          </p:nvPr>
        </p:nvGraphicFramePr>
        <p:xfrm>
          <a:off x="533400" y="1143000"/>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03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838200"/>
            <a:ext cx="9677400" cy="5715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4" name="Group 3"/>
          <p:cNvGrpSpPr/>
          <p:nvPr/>
        </p:nvGrpSpPr>
        <p:grpSpPr>
          <a:xfrm>
            <a:off x="2351524" y="2819400"/>
            <a:ext cx="4474312" cy="2711648"/>
            <a:chOff x="388143" y="1806475"/>
            <a:chExt cx="3137296" cy="1568648"/>
          </a:xfrm>
        </p:grpSpPr>
        <p:sp>
          <p:nvSpPr>
            <p:cNvPr id="5" name="Rounded Rectangle 4"/>
            <p:cNvSpPr/>
            <p:nvPr/>
          </p:nvSpPr>
          <p:spPr>
            <a:xfrm>
              <a:off x="388143" y="1806475"/>
              <a:ext cx="3137296" cy="156864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Rounded Rectangle 4"/>
            <p:cNvSpPr/>
            <p:nvPr/>
          </p:nvSpPr>
          <p:spPr>
            <a:xfrm>
              <a:off x="434087" y="1852419"/>
              <a:ext cx="3045408" cy="14767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6000" kern="1200" dirty="0"/>
                <a:t>High School Diploma</a:t>
              </a:r>
            </a:p>
          </p:txBody>
        </p:sp>
      </p:grpSp>
    </p:spTree>
    <p:extLst>
      <p:ext uri="{BB962C8B-B14F-4D97-AF65-F5344CB8AC3E}">
        <p14:creationId xmlns:p14="http://schemas.microsoft.com/office/powerpoint/2010/main" val="320296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honey crisp appl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5" b="96577" l="4167" r="96146"/>
                    </a14:imgEffect>
                  </a14:imgLayer>
                </a14:imgProps>
              </a:ext>
              <a:ext uri="{28A0092B-C50C-407E-A947-70E740481C1C}">
                <a14:useLocalDpi xmlns:a14="http://schemas.microsoft.com/office/drawing/2010/main" val="0"/>
              </a:ext>
            </a:extLst>
          </a:blip>
          <a:srcRect/>
          <a:stretch>
            <a:fillRect/>
          </a:stretch>
        </p:blipFill>
        <p:spPr bwMode="auto">
          <a:xfrm>
            <a:off x="5711505" y="2001099"/>
            <a:ext cx="2673987" cy="24140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1676400"/>
            <a:ext cx="7848600" cy="707886"/>
          </a:xfrm>
          <a:prstGeom prst="rect">
            <a:avLst/>
          </a:prstGeom>
          <a:noFill/>
        </p:spPr>
        <p:txBody>
          <a:bodyPr wrap="square" rtlCol="0">
            <a:spAutoFit/>
          </a:bodyPr>
          <a:lstStyle/>
          <a:p>
            <a:pPr algn="ctr"/>
            <a:r>
              <a:rPr lang="en-US" sz="4000" b="1" dirty="0"/>
              <a:t>Comparison</a:t>
            </a:r>
          </a:p>
        </p:txBody>
      </p:sp>
      <p:pic>
        <p:nvPicPr>
          <p:cNvPr id="3" name="Picture 2" descr="Image result for granny smith appl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5789" b="94737" l="10000" r="90000">
                        <a14:backgroundMark x1="41053" y1="20789" x2="47368" y2="20789"/>
                        <a14:backgroundMark x1="37368" y1="20789" x2="40263" y2="16579"/>
                      </a14:backgroundRemoval>
                    </a14:imgEffect>
                  </a14:imgLayer>
                </a14:imgProps>
              </a:ext>
              <a:ext uri="{28A0092B-C50C-407E-A947-70E740481C1C}">
                <a14:useLocalDpi xmlns:a14="http://schemas.microsoft.com/office/drawing/2010/main" val="0"/>
              </a:ext>
            </a:extLst>
          </a:blip>
          <a:srcRect t="13707"/>
          <a:stretch/>
        </p:blipFill>
        <p:spPr bwMode="auto">
          <a:xfrm>
            <a:off x="1121332" y="1925876"/>
            <a:ext cx="2971800" cy="25644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2854164"/>
            <a:ext cx="7848600" cy="707886"/>
          </a:xfrm>
          <a:prstGeom prst="rect">
            <a:avLst/>
          </a:prstGeom>
          <a:noFill/>
        </p:spPr>
        <p:txBody>
          <a:bodyPr wrap="square" rtlCol="0">
            <a:spAutoFit/>
          </a:bodyPr>
          <a:lstStyle/>
          <a:p>
            <a:pPr algn="ctr"/>
            <a:r>
              <a:rPr lang="en-US" sz="4000" b="1" dirty="0"/>
              <a:t>to</a:t>
            </a:r>
          </a:p>
        </p:txBody>
      </p:sp>
      <p:sp>
        <p:nvSpPr>
          <p:cNvPr id="6" name="TextBox 5"/>
          <p:cNvSpPr txBox="1"/>
          <p:nvPr/>
        </p:nvSpPr>
        <p:spPr>
          <a:xfrm>
            <a:off x="1371600" y="4719935"/>
            <a:ext cx="2183921" cy="646331"/>
          </a:xfrm>
          <a:prstGeom prst="rect">
            <a:avLst/>
          </a:prstGeom>
          <a:noFill/>
        </p:spPr>
        <p:txBody>
          <a:bodyPr wrap="square" rtlCol="0">
            <a:spAutoFit/>
          </a:bodyPr>
          <a:lstStyle/>
          <a:p>
            <a:pPr algn="ctr"/>
            <a:r>
              <a:rPr lang="en-US" b="1" dirty="0"/>
              <a:t>Graduation Requirements</a:t>
            </a:r>
          </a:p>
        </p:txBody>
      </p:sp>
      <p:sp>
        <p:nvSpPr>
          <p:cNvPr id="7" name="TextBox 6"/>
          <p:cNvSpPr txBox="1"/>
          <p:nvPr/>
        </p:nvSpPr>
        <p:spPr>
          <a:xfrm>
            <a:off x="6016307" y="4715470"/>
            <a:ext cx="2183921" cy="646331"/>
          </a:xfrm>
          <a:prstGeom prst="rect">
            <a:avLst/>
          </a:prstGeom>
          <a:noFill/>
        </p:spPr>
        <p:txBody>
          <a:bodyPr wrap="square" rtlCol="0">
            <a:spAutoFit/>
          </a:bodyPr>
          <a:lstStyle/>
          <a:p>
            <a:pPr algn="ctr"/>
            <a:r>
              <a:rPr lang="en-US" b="1" dirty="0"/>
              <a:t>Graduation Requirements</a:t>
            </a:r>
          </a:p>
        </p:txBody>
      </p:sp>
      <p:sp>
        <p:nvSpPr>
          <p:cNvPr id="8" name="TextBox 7">
            <a:extLst>
              <a:ext uri="{FF2B5EF4-FFF2-40B4-BE49-F238E27FC236}">
                <a16:creationId xmlns:a16="http://schemas.microsoft.com/office/drawing/2014/main" id="{F9905AFD-3E1F-45A3-BE3B-4C235241FF5D}"/>
              </a:ext>
            </a:extLst>
          </p:cNvPr>
          <p:cNvSpPr txBox="1"/>
          <p:nvPr/>
        </p:nvSpPr>
        <p:spPr>
          <a:xfrm>
            <a:off x="1549160" y="4307949"/>
            <a:ext cx="1828800" cy="584775"/>
          </a:xfrm>
          <a:prstGeom prst="rect">
            <a:avLst/>
          </a:prstGeom>
          <a:noFill/>
        </p:spPr>
        <p:txBody>
          <a:bodyPr wrap="square" rtlCol="0">
            <a:spAutoFit/>
          </a:bodyPr>
          <a:lstStyle/>
          <a:p>
            <a:pPr algn="ctr"/>
            <a:r>
              <a:rPr lang="en-US" sz="3200" b="1" dirty="0"/>
              <a:t>2018</a:t>
            </a:r>
          </a:p>
        </p:txBody>
      </p:sp>
      <p:sp>
        <p:nvSpPr>
          <p:cNvPr id="9" name="TextBox 8">
            <a:extLst>
              <a:ext uri="{FF2B5EF4-FFF2-40B4-BE49-F238E27FC236}">
                <a16:creationId xmlns:a16="http://schemas.microsoft.com/office/drawing/2014/main" id="{73C6AF24-CA7D-4C9D-8D8E-23F4B01CA353}"/>
              </a:ext>
            </a:extLst>
          </p:cNvPr>
          <p:cNvSpPr txBox="1"/>
          <p:nvPr/>
        </p:nvSpPr>
        <p:spPr>
          <a:xfrm>
            <a:off x="6193868" y="4307949"/>
            <a:ext cx="1828800" cy="584775"/>
          </a:xfrm>
          <a:prstGeom prst="rect">
            <a:avLst/>
          </a:prstGeom>
          <a:noFill/>
        </p:spPr>
        <p:txBody>
          <a:bodyPr wrap="square" rtlCol="0">
            <a:spAutoFit/>
          </a:bodyPr>
          <a:lstStyle/>
          <a:p>
            <a:pPr algn="ctr"/>
            <a:r>
              <a:rPr lang="en-US" sz="3200" b="1" dirty="0"/>
              <a:t>2009</a:t>
            </a:r>
          </a:p>
        </p:txBody>
      </p:sp>
    </p:spTree>
    <p:extLst>
      <p:ext uri="{BB962C8B-B14F-4D97-AF65-F5344CB8AC3E}">
        <p14:creationId xmlns:p14="http://schemas.microsoft.com/office/powerpoint/2010/main" val="390121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honey crisp appl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5" b="96577" l="4167" r="96146"/>
                    </a14:imgEffect>
                  </a14:imgLayer>
                </a14:imgProps>
              </a:ext>
              <a:ext uri="{28A0092B-C50C-407E-A947-70E740481C1C}">
                <a14:useLocalDpi xmlns:a14="http://schemas.microsoft.com/office/drawing/2010/main" val="0"/>
              </a:ext>
            </a:extLst>
          </a:blip>
          <a:srcRect/>
          <a:stretch>
            <a:fillRect/>
          </a:stretch>
        </p:blipFill>
        <p:spPr bwMode="auto">
          <a:xfrm>
            <a:off x="5943600" y="1112750"/>
            <a:ext cx="1154676" cy="10424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9400" y="0"/>
            <a:ext cx="6324600" cy="914400"/>
          </a:xfrm>
          <a:solidFill>
            <a:schemeClr val="accent3"/>
          </a:solidFill>
        </p:spPr>
        <p:txBody>
          <a:bodyPr/>
          <a:lstStyle/>
          <a:p>
            <a:r>
              <a:rPr lang="en-US" b="1" dirty="0"/>
              <a:t>English (4 units)</a:t>
            </a:r>
          </a:p>
        </p:txBody>
      </p:sp>
      <p:pic>
        <p:nvPicPr>
          <p:cNvPr id="6" name="Picture 2" descr="Image result for granny smith appl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5789" b="94737" l="10000" r="90000">
                        <a14:backgroundMark x1="41053" y1="20789" x2="47368" y2="20789"/>
                        <a14:backgroundMark x1="37368" y1="20789" x2="40263" y2="16579"/>
                      </a14:backgroundRemoval>
                    </a14:imgEffect>
                  </a14:imgLayer>
                </a14:imgProps>
              </a:ext>
              <a:ext uri="{28A0092B-C50C-407E-A947-70E740481C1C}">
                <a14:useLocalDpi xmlns:a14="http://schemas.microsoft.com/office/drawing/2010/main" val="0"/>
              </a:ext>
            </a:extLst>
          </a:blip>
          <a:srcRect t="13707"/>
          <a:stretch/>
        </p:blipFill>
        <p:spPr bwMode="auto">
          <a:xfrm>
            <a:off x="1758203" y="1112750"/>
            <a:ext cx="1207993" cy="10424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 y="2247900"/>
            <a:ext cx="3810000" cy="740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2596" y="2247900"/>
            <a:ext cx="3810000" cy="740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4389" y="2356507"/>
            <a:ext cx="3810000" cy="523220"/>
          </a:xfrm>
          <a:prstGeom prst="rect">
            <a:avLst/>
          </a:prstGeom>
          <a:noFill/>
        </p:spPr>
        <p:txBody>
          <a:bodyPr wrap="square" rtlCol="0">
            <a:spAutoFit/>
          </a:bodyPr>
          <a:lstStyle/>
          <a:p>
            <a:r>
              <a:rPr lang="en-US" sz="2800" b="1" dirty="0">
                <a:solidFill>
                  <a:schemeClr val="bg1"/>
                </a:solidFill>
              </a:rPr>
              <a:t>1 unit Writing</a:t>
            </a:r>
          </a:p>
        </p:txBody>
      </p:sp>
      <p:sp>
        <p:nvSpPr>
          <p:cNvPr id="14" name="TextBox 13"/>
          <p:cNvSpPr txBox="1"/>
          <p:nvPr/>
        </p:nvSpPr>
        <p:spPr>
          <a:xfrm>
            <a:off x="4658411" y="2356507"/>
            <a:ext cx="3810000" cy="523220"/>
          </a:xfrm>
          <a:prstGeom prst="rect">
            <a:avLst/>
          </a:prstGeom>
          <a:noFill/>
        </p:spPr>
        <p:txBody>
          <a:bodyPr wrap="square" rtlCol="0">
            <a:spAutoFit/>
          </a:bodyPr>
          <a:lstStyle/>
          <a:p>
            <a:r>
              <a:rPr lang="en-US" sz="2800" b="1" dirty="0">
                <a:solidFill>
                  <a:schemeClr val="bg1"/>
                </a:solidFill>
              </a:rPr>
              <a:t>1.5 units Writing</a:t>
            </a:r>
          </a:p>
        </p:txBody>
      </p:sp>
      <p:sp>
        <p:nvSpPr>
          <p:cNvPr id="15" name="Rectangle 14"/>
          <p:cNvSpPr/>
          <p:nvPr/>
        </p:nvSpPr>
        <p:spPr>
          <a:xfrm>
            <a:off x="473015" y="3158706"/>
            <a:ext cx="3810000" cy="7404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58411" y="3158706"/>
            <a:ext cx="3810000" cy="7404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80204" y="3267313"/>
            <a:ext cx="3810000" cy="523220"/>
          </a:xfrm>
          <a:prstGeom prst="rect">
            <a:avLst/>
          </a:prstGeom>
          <a:noFill/>
        </p:spPr>
        <p:txBody>
          <a:bodyPr wrap="square" rtlCol="0">
            <a:spAutoFit/>
          </a:bodyPr>
          <a:lstStyle/>
          <a:p>
            <a:r>
              <a:rPr lang="en-US" sz="2800" b="1" dirty="0">
                <a:solidFill>
                  <a:schemeClr val="bg1"/>
                </a:solidFill>
              </a:rPr>
              <a:t>.5 unit Speech</a:t>
            </a:r>
          </a:p>
        </p:txBody>
      </p:sp>
      <p:sp>
        <p:nvSpPr>
          <p:cNvPr id="18" name="TextBox 17"/>
          <p:cNvSpPr txBox="1"/>
          <p:nvPr/>
        </p:nvSpPr>
        <p:spPr>
          <a:xfrm>
            <a:off x="4674226" y="3267313"/>
            <a:ext cx="3810000" cy="523220"/>
          </a:xfrm>
          <a:prstGeom prst="rect">
            <a:avLst/>
          </a:prstGeom>
          <a:noFill/>
        </p:spPr>
        <p:txBody>
          <a:bodyPr wrap="square" rtlCol="0">
            <a:spAutoFit/>
          </a:bodyPr>
          <a:lstStyle/>
          <a:p>
            <a:r>
              <a:rPr lang="en-US" sz="2800" b="1" dirty="0">
                <a:solidFill>
                  <a:schemeClr val="bg1"/>
                </a:solidFill>
              </a:rPr>
              <a:t>.5 unit Speech</a:t>
            </a:r>
          </a:p>
        </p:txBody>
      </p:sp>
      <p:sp>
        <p:nvSpPr>
          <p:cNvPr id="19" name="Rectangle 18"/>
          <p:cNvSpPr/>
          <p:nvPr/>
        </p:nvSpPr>
        <p:spPr>
          <a:xfrm>
            <a:off x="457200" y="4082392"/>
            <a:ext cx="3810000" cy="1493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596" y="4082393"/>
            <a:ext cx="3810000" cy="1493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64389" y="4191000"/>
            <a:ext cx="3810000" cy="1384995"/>
          </a:xfrm>
          <a:prstGeom prst="rect">
            <a:avLst/>
          </a:prstGeom>
          <a:noFill/>
        </p:spPr>
        <p:txBody>
          <a:bodyPr wrap="square" rtlCol="0">
            <a:spAutoFit/>
          </a:bodyPr>
          <a:lstStyle/>
          <a:p>
            <a:r>
              <a:rPr lang="en-US" sz="2800" b="1" dirty="0">
                <a:solidFill>
                  <a:schemeClr val="bg1"/>
                </a:solidFill>
              </a:rPr>
              <a:t>1 unit Literature (must include .5 unit American Literature)</a:t>
            </a:r>
          </a:p>
        </p:txBody>
      </p:sp>
      <p:sp>
        <p:nvSpPr>
          <p:cNvPr id="22" name="TextBox 21"/>
          <p:cNvSpPr txBox="1"/>
          <p:nvPr/>
        </p:nvSpPr>
        <p:spPr>
          <a:xfrm>
            <a:off x="4658411" y="4191000"/>
            <a:ext cx="3810000" cy="1384995"/>
          </a:xfrm>
          <a:prstGeom prst="rect">
            <a:avLst/>
          </a:prstGeom>
          <a:noFill/>
        </p:spPr>
        <p:txBody>
          <a:bodyPr wrap="square" rtlCol="0">
            <a:spAutoFit/>
          </a:bodyPr>
          <a:lstStyle/>
          <a:p>
            <a:r>
              <a:rPr lang="en-US" sz="2800" b="1" dirty="0">
                <a:solidFill>
                  <a:schemeClr val="bg1"/>
                </a:solidFill>
              </a:rPr>
              <a:t>1.5 units Literature (must include .5 unit American Literature)</a:t>
            </a:r>
          </a:p>
        </p:txBody>
      </p:sp>
      <p:sp>
        <p:nvSpPr>
          <p:cNvPr id="24" name="Rectangle 23"/>
          <p:cNvSpPr/>
          <p:nvPr/>
        </p:nvSpPr>
        <p:spPr>
          <a:xfrm>
            <a:off x="4658411" y="5715000"/>
            <a:ext cx="3810000" cy="7404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674226" y="5823607"/>
            <a:ext cx="3810000" cy="523220"/>
          </a:xfrm>
          <a:prstGeom prst="rect">
            <a:avLst/>
          </a:prstGeom>
          <a:noFill/>
        </p:spPr>
        <p:txBody>
          <a:bodyPr wrap="square" rtlCol="0">
            <a:spAutoFit/>
          </a:bodyPr>
          <a:lstStyle/>
          <a:p>
            <a:r>
              <a:rPr lang="en-US" sz="2800" b="1" dirty="0">
                <a:solidFill>
                  <a:schemeClr val="bg1"/>
                </a:solidFill>
              </a:rPr>
              <a:t>.5 unit English elective</a:t>
            </a:r>
          </a:p>
        </p:txBody>
      </p:sp>
      <p:pic>
        <p:nvPicPr>
          <p:cNvPr id="1028" name="Picture 4" descr="See the source imag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8942" l="0" r="100000">
                        <a14:foregroundMark x1="10286" y1="16402" x2="9143" y2="35979"/>
                        <a14:foregroundMark x1="19429" y1="11111" x2="25143" y2="15873"/>
                        <a14:foregroundMark x1="18857" y1="6349" x2="28571" y2="17989"/>
                        <a14:foregroundMark x1="20000" y1="17460" x2="24571" y2="13757"/>
                        <a14:foregroundMark x1="51429" y1="4762" x2="50286" y2="26455"/>
                        <a14:foregroundMark x1="50286" y1="33862" x2="51429" y2="38095"/>
                        <a14:foregroundMark x1="39429" y1="27513" x2="45714" y2="39683"/>
                        <a14:foregroundMark x1="21143" y1="22222" x2="33143" y2="45503"/>
                        <a14:foregroundMark x1="76000" y1="25926" x2="64571" y2="36508"/>
                      </a14:backgroundRemoval>
                    </a14:imgEffect>
                  </a14:imgLayer>
                </a14:imgProps>
              </a:ext>
              <a:ext uri="{28A0092B-C50C-407E-A947-70E740481C1C}">
                <a14:useLocalDpi xmlns:a14="http://schemas.microsoft.com/office/drawing/2010/main" val="0"/>
              </a:ext>
            </a:extLst>
          </a:blip>
          <a:srcRect/>
          <a:stretch>
            <a:fillRect/>
          </a:stretch>
        </p:blipFill>
        <p:spPr bwMode="auto">
          <a:xfrm>
            <a:off x="3782670" y="990599"/>
            <a:ext cx="1343834" cy="145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37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p:bldP spid="14" grpId="0"/>
      <p:bldP spid="15" grpId="0" animBg="1"/>
      <p:bldP spid="16" grpId="0" animBg="1"/>
      <p:bldP spid="17" grpId="0"/>
      <p:bldP spid="18" grpId="0"/>
      <p:bldP spid="19" grpId="0" animBg="1"/>
      <p:bldP spid="20" grpId="0" animBg="1"/>
      <p:bldP spid="21" grpId="0"/>
      <p:bldP spid="22" grpId="0"/>
      <p:bldP spid="24"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324600" cy="914400"/>
          </a:xfrm>
          <a:solidFill>
            <a:schemeClr val="accent3"/>
          </a:solidFill>
        </p:spPr>
        <p:txBody>
          <a:bodyPr/>
          <a:lstStyle/>
          <a:p>
            <a:r>
              <a:rPr lang="en-US" b="1" dirty="0"/>
              <a:t>Mathematics (3 units)</a:t>
            </a:r>
          </a:p>
        </p:txBody>
      </p:sp>
      <p:sp>
        <p:nvSpPr>
          <p:cNvPr id="10" name="Rectangle 9"/>
          <p:cNvSpPr/>
          <p:nvPr/>
        </p:nvSpPr>
        <p:spPr>
          <a:xfrm>
            <a:off x="457200" y="2247900"/>
            <a:ext cx="3810000" cy="740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2596" y="2247900"/>
            <a:ext cx="3810000" cy="740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4389" y="2356507"/>
            <a:ext cx="3810000" cy="523220"/>
          </a:xfrm>
          <a:prstGeom prst="rect">
            <a:avLst/>
          </a:prstGeom>
          <a:noFill/>
        </p:spPr>
        <p:txBody>
          <a:bodyPr wrap="square" rtlCol="0">
            <a:spAutoFit/>
          </a:bodyPr>
          <a:lstStyle/>
          <a:p>
            <a:r>
              <a:rPr lang="en-US" sz="2800" b="1" dirty="0">
                <a:solidFill>
                  <a:schemeClr val="bg1"/>
                </a:solidFill>
              </a:rPr>
              <a:t>1 unit Algebra I</a:t>
            </a:r>
          </a:p>
        </p:txBody>
      </p:sp>
      <p:sp>
        <p:nvSpPr>
          <p:cNvPr id="14" name="TextBox 13"/>
          <p:cNvSpPr txBox="1"/>
          <p:nvPr/>
        </p:nvSpPr>
        <p:spPr>
          <a:xfrm>
            <a:off x="4658411" y="2356507"/>
            <a:ext cx="3810000" cy="523220"/>
          </a:xfrm>
          <a:prstGeom prst="rect">
            <a:avLst/>
          </a:prstGeom>
          <a:noFill/>
        </p:spPr>
        <p:txBody>
          <a:bodyPr wrap="square" rtlCol="0">
            <a:spAutoFit/>
          </a:bodyPr>
          <a:lstStyle/>
          <a:p>
            <a:r>
              <a:rPr lang="en-US" sz="2800" b="1" dirty="0">
                <a:solidFill>
                  <a:schemeClr val="bg1"/>
                </a:solidFill>
              </a:rPr>
              <a:t>1 unit Algebra I</a:t>
            </a:r>
          </a:p>
        </p:txBody>
      </p:sp>
      <p:sp>
        <p:nvSpPr>
          <p:cNvPr id="16" name="Rectangle 15"/>
          <p:cNvSpPr/>
          <p:nvPr/>
        </p:nvSpPr>
        <p:spPr>
          <a:xfrm>
            <a:off x="4658411" y="3158706"/>
            <a:ext cx="3810000" cy="7404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674226" y="3267313"/>
            <a:ext cx="3810000" cy="523220"/>
          </a:xfrm>
          <a:prstGeom prst="rect">
            <a:avLst/>
          </a:prstGeom>
          <a:noFill/>
        </p:spPr>
        <p:txBody>
          <a:bodyPr wrap="square" rtlCol="0">
            <a:spAutoFit/>
          </a:bodyPr>
          <a:lstStyle/>
          <a:p>
            <a:r>
              <a:rPr lang="en-US" sz="2800" b="1" dirty="0">
                <a:solidFill>
                  <a:schemeClr val="bg1"/>
                </a:solidFill>
              </a:rPr>
              <a:t>1 unit Geometry*</a:t>
            </a:r>
          </a:p>
        </p:txBody>
      </p:sp>
      <p:sp>
        <p:nvSpPr>
          <p:cNvPr id="20" name="Rectangle 19"/>
          <p:cNvSpPr/>
          <p:nvPr/>
        </p:nvSpPr>
        <p:spPr>
          <a:xfrm>
            <a:off x="4642596" y="4082393"/>
            <a:ext cx="3810000" cy="746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658411" y="4191000"/>
            <a:ext cx="3810000" cy="523220"/>
          </a:xfrm>
          <a:prstGeom prst="rect">
            <a:avLst/>
          </a:prstGeom>
          <a:noFill/>
        </p:spPr>
        <p:txBody>
          <a:bodyPr wrap="square" rtlCol="0">
            <a:spAutoFit/>
          </a:bodyPr>
          <a:lstStyle/>
          <a:p>
            <a:r>
              <a:rPr lang="en-US" sz="2800" b="1" dirty="0">
                <a:solidFill>
                  <a:schemeClr val="bg1"/>
                </a:solidFill>
              </a:rPr>
              <a:t>1 unit Algebra II*</a:t>
            </a:r>
          </a:p>
        </p:txBody>
      </p:sp>
      <p:pic>
        <p:nvPicPr>
          <p:cNvPr id="9218"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3286" y="1021296"/>
            <a:ext cx="1225323" cy="12253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honey crisp appl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5" b="96577" l="4167" r="96146"/>
                    </a14:imgEffect>
                  </a14:imgLayer>
                </a14:imgProps>
              </a:ext>
              <a:ext uri="{28A0092B-C50C-407E-A947-70E740481C1C}">
                <a14:useLocalDpi xmlns:a14="http://schemas.microsoft.com/office/drawing/2010/main" val="0"/>
              </a:ext>
            </a:extLst>
          </a:blip>
          <a:srcRect/>
          <a:stretch>
            <a:fillRect/>
          </a:stretch>
        </p:blipFill>
        <p:spPr bwMode="auto">
          <a:xfrm>
            <a:off x="5943600" y="1112750"/>
            <a:ext cx="1154676" cy="10424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granny smith apple"/>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5789" b="94737" l="10000" r="90000">
                        <a14:backgroundMark x1="41053" y1="20789" x2="47368" y2="20789"/>
                        <a14:backgroundMark x1="37368" y1="20789" x2="40263" y2="16579"/>
                      </a14:backgroundRemoval>
                    </a14:imgEffect>
                  </a14:imgLayer>
                </a14:imgProps>
              </a:ext>
              <a:ext uri="{28A0092B-C50C-407E-A947-70E740481C1C}">
                <a14:useLocalDpi xmlns:a14="http://schemas.microsoft.com/office/drawing/2010/main" val="0"/>
              </a:ext>
            </a:extLst>
          </a:blip>
          <a:srcRect t="13707"/>
          <a:stretch/>
        </p:blipFill>
        <p:spPr bwMode="auto">
          <a:xfrm>
            <a:off x="1758203" y="1112750"/>
            <a:ext cx="1207993" cy="104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p:bldP spid="14" grpId="0"/>
      <p:bldP spid="16" grpId="0" animBg="1"/>
      <p:bldP spid="18" grpId="0"/>
      <p:bldP spid="20"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324600" cy="914400"/>
          </a:xfrm>
          <a:solidFill>
            <a:schemeClr val="accent3"/>
          </a:solidFill>
        </p:spPr>
        <p:txBody>
          <a:bodyPr/>
          <a:lstStyle/>
          <a:p>
            <a:r>
              <a:rPr lang="en-US" b="1" dirty="0"/>
              <a:t>Science (3 units)</a:t>
            </a:r>
          </a:p>
        </p:txBody>
      </p:sp>
      <p:sp>
        <p:nvSpPr>
          <p:cNvPr id="12" name="Rectangle 11"/>
          <p:cNvSpPr/>
          <p:nvPr/>
        </p:nvSpPr>
        <p:spPr>
          <a:xfrm>
            <a:off x="4642596" y="2247900"/>
            <a:ext cx="3810000" cy="1062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58411" y="2356507"/>
            <a:ext cx="3810000" cy="954107"/>
          </a:xfrm>
          <a:prstGeom prst="rect">
            <a:avLst/>
          </a:prstGeom>
          <a:noFill/>
        </p:spPr>
        <p:txBody>
          <a:bodyPr wrap="square" rtlCol="0">
            <a:spAutoFit/>
          </a:bodyPr>
          <a:lstStyle/>
          <a:p>
            <a:r>
              <a:rPr lang="en-US" sz="2800" b="1" dirty="0">
                <a:solidFill>
                  <a:schemeClr val="bg1"/>
                </a:solidFill>
              </a:rPr>
              <a:t>1 unit Any Physical Science</a:t>
            </a:r>
          </a:p>
        </p:txBody>
      </p:sp>
      <p:sp>
        <p:nvSpPr>
          <p:cNvPr id="16" name="Rectangle 15"/>
          <p:cNvSpPr/>
          <p:nvPr/>
        </p:nvSpPr>
        <p:spPr>
          <a:xfrm>
            <a:off x="4642596" y="3521895"/>
            <a:ext cx="3810000" cy="7404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658411" y="3630502"/>
            <a:ext cx="3810000" cy="523220"/>
          </a:xfrm>
          <a:prstGeom prst="rect">
            <a:avLst/>
          </a:prstGeom>
          <a:noFill/>
        </p:spPr>
        <p:txBody>
          <a:bodyPr wrap="square" rtlCol="0">
            <a:spAutoFit/>
          </a:bodyPr>
          <a:lstStyle/>
          <a:p>
            <a:r>
              <a:rPr lang="en-US" sz="2800" b="1" dirty="0">
                <a:solidFill>
                  <a:schemeClr val="bg1"/>
                </a:solidFill>
              </a:rPr>
              <a:t>1 unit Biology </a:t>
            </a:r>
          </a:p>
        </p:txBody>
      </p:sp>
      <p:sp>
        <p:nvSpPr>
          <p:cNvPr id="20" name="Rectangle 19"/>
          <p:cNvSpPr/>
          <p:nvPr/>
        </p:nvSpPr>
        <p:spPr>
          <a:xfrm>
            <a:off x="4642596" y="4442398"/>
            <a:ext cx="3810000" cy="1062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658411" y="4551005"/>
            <a:ext cx="3810000" cy="954107"/>
          </a:xfrm>
          <a:prstGeom prst="rect">
            <a:avLst/>
          </a:prstGeom>
          <a:noFill/>
        </p:spPr>
        <p:txBody>
          <a:bodyPr wrap="square" rtlCol="0">
            <a:spAutoFit/>
          </a:bodyPr>
          <a:lstStyle/>
          <a:p>
            <a:r>
              <a:rPr lang="en-US" sz="2800" b="1" dirty="0">
                <a:solidFill>
                  <a:schemeClr val="bg1"/>
                </a:solidFill>
              </a:rPr>
              <a:t>1 unit Chemistry or Physics*</a:t>
            </a:r>
          </a:p>
        </p:txBody>
      </p:sp>
      <p:sp>
        <p:nvSpPr>
          <p:cNvPr id="17" name="Rectangle 16"/>
          <p:cNvSpPr/>
          <p:nvPr/>
        </p:nvSpPr>
        <p:spPr>
          <a:xfrm>
            <a:off x="441385" y="3521895"/>
            <a:ext cx="3810000" cy="7404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3630502"/>
            <a:ext cx="3810000" cy="523220"/>
          </a:xfrm>
          <a:prstGeom prst="rect">
            <a:avLst/>
          </a:prstGeom>
          <a:noFill/>
        </p:spPr>
        <p:txBody>
          <a:bodyPr wrap="square" rtlCol="0">
            <a:spAutoFit/>
          </a:bodyPr>
          <a:lstStyle/>
          <a:p>
            <a:r>
              <a:rPr lang="en-US" sz="2800" b="1" dirty="0">
                <a:solidFill>
                  <a:schemeClr val="bg1"/>
                </a:solidFill>
              </a:rPr>
              <a:t>1 unit Biology </a:t>
            </a:r>
          </a:p>
        </p:txBody>
      </p:sp>
      <p:sp>
        <p:nvSpPr>
          <p:cNvPr id="3" name="5-Point Star 2"/>
          <p:cNvSpPr/>
          <p:nvPr/>
        </p:nvSpPr>
        <p:spPr>
          <a:xfrm>
            <a:off x="2743200" y="1172433"/>
            <a:ext cx="457200" cy="477053"/>
          </a:xfrm>
          <a:prstGeom prst="star5">
            <a:avLst/>
          </a:prstGeom>
          <a:solidFill>
            <a:srgbClr val="FFC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942465"/>
            <a:ext cx="1414042" cy="14140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honey crisp appl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5" b="96577" l="4167" r="96146"/>
                    </a14:imgEffect>
                  </a14:imgLayer>
                </a14:imgProps>
              </a:ext>
              <a:ext uri="{28A0092B-C50C-407E-A947-70E740481C1C}">
                <a14:useLocalDpi xmlns:a14="http://schemas.microsoft.com/office/drawing/2010/main" val="0"/>
              </a:ext>
            </a:extLst>
          </a:blip>
          <a:srcRect/>
          <a:stretch>
            <a:fillRect/>
          </a:stretch>
        </p:blipFill>
        <p:spPr bwMode="auto">
          <a:xfrm>
            <a:off x="5943600" y="1112750"/>
            <a:ext cx="1154676" cy="10424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granny smith apple"/>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5789" b="94737" l="10000" r="90000">
                        <a14:backgroundMark x1="41053" y1="20789" x2="47368" y2="20789"/>
                        <a14:backgroundMark x1="37368" y1="20789" x2="40263" y2="16579"/>
                      </a14:backgroundRemoval>
                    </a14:imgEffect>
                  </a14:imgLayer>
                </a14:imgProps>
              </a:ext>
              <a:ext uri="{28A0092B-C50C-407E-A947-70E740481C1C}">
                <a14:useLocalDpi xmlns:a14="http://schemas.microsoft.com/office/drawing/2010/main" val="0"/>
              </a:ext>
            </a:extLst>
          </a:blip>
          <a:srcRect t="13707"/>
          <a:stretch/>
        </p:blipFill>
        <p:spPr bwMode="auto">
          <a:xfrm>
            <a:off x="1758203" y="1112750"/>
            <a:ext cx="1207993" cy="104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40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animBg="1"/>
      <p:bldP spid="18" grpId="0"/>
      <p:bldP spid="20" grpId="0" animBg="1"/>
      <p:bldP spid="22" grpId="0"/>
      <p:bldP spid="17" grpId="0" animBg="1"/>
      <p:bldP spid="19"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8F87-A007-428A-AA8E-58E95A4A4318}"/>
              </a:ext>
            </a:extLst>
          </p:cNvPr>
          <p:cNvSpPr>
            <a:spLocks noGrp="1"/>
          </p:cNvSpPr>
          <p:nvPr>
            <p:ph type="title"/>
          </p:nvPr>
        </p:nvSpPr>
        <p:spPr/>
        <p:txBody>
          <a:bodyPr/>
          <a:lstStyle/>
          <a:p>
            <a:r>
              <a:rPr lang="en-US" dirty="0"/>
              <a:t>What will be covered</a:t>
            </a:r>
          </a:p>
        </p:txBody>
      </p:sp>
      <p:sp>
        <p:nvSpPr>
          <p:cNvPr id="3" name="Content Placeholder 2">
            <a:extLst>
              <a:ext uri="{FF2B5EF4-FFF2-40B4-BE49-F238E27FC236}">
                <a16:creationId xmlns:a16="http://schemas.microsoft.com/office/drawing/2014/main" id="{4076C23F-D19A-4C98-AF02-6593BA7225B0}"/>
              </a:ext>
            </a:extLst>
          </p:cNvPr>
          <p:cNvSpPr>
            <a:spLocks noGrp="1"/>
          </p:cNvSpPr>
          <p:nvPr>
            <p:ph idx="1"/>
          </p:nvPr>
        </p:nvSpPr>
        <p:spPr/>
        <p:txBody>
          <a:bodyPr/>
          <a:lstStyle/>
          <a:p>
            <a:r>
              <a:rPr lang="en-US" dirty="0"/>
              <a:t>Background</a:t>
            </a:r>
          </a:p>
        </p:txBody>
      </p:sp>
      <p:pic>
        <p:nvPicPr>
          <p:cNvPr id="4" name="Picture 3">
            <a:extLst>
              <a:ext uri="{FF2B5EF4-FFF2-40B4-BE49-F238E27FC236}">
                <a16:creationId xmlns:a16="http://schemas.microsoft.com/office/drawing/2014/main" id="{F169D42C-1FB6-48AB-BD53-E5A7B772D9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33800" y="1781178"/>
            <a:ext cx="5174659" cy="3677231"/>
          </a:xfrm>
          <a:prstGeom prst="rect">
            <a:avLst/>
          </a:prstGeom>
        </p:spPr>
      </p:pic>
    </p:spTree>
    <p:extLst>
      <p:ext uri="{BB962C8B-B14F-4D97-AF65-F5344CB8AC3E}">
        <p14:creationId xmlns:p14="http://schemas.microsoft.com/office/powerpoint/2010/main" val="151342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3305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8984" y="3372176"/>
            <a:ext cx="4130615" cy="5702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3429000"/>
            <a:ext cx="4114800" cy="461665"/>
          </a:xfrm>
          <a:prstGeom prst="rect">
            <a:avLst/>
          </a:prstGeom>
          <a:noFill/>
        </p:spPr>
        <p:txBody>
          <a:bodyPr wrap="square" rtlCol="0">
            <a:spAutoFit/>
          </a:bodyPr>
          <a:lstStyle/>
          <a:p>
            <a:r>
              <a:rPr lang="en-US" sz="2400" b="1" dirty="0">
                <a:solidFill>
                  <a:schemeClr val="bg1"/>
                </a:solidFill>
              </a:rPr>
              <a:t>Networking Technologies</a:t>
            </a:r>
          </a:p>
        </p:txBody>
      </p:sp>
      <p:sp>
        <p:nvSpPr>
          <p:cNvPr id="4" name="TextBox 3"/>
          <p:cNvSpPr txBox="1"/>
          <p:nvPr/>
        </p:nvSpPr>
        <p:spPr>
          <a:xfrm>
            <a:off x="288985" y="2895600"/>
            <a:ext cx="4114798" cy="461665"/>
          </a:xfrm>
          <a:prstGeom prst="rect">
            <a:avLst/>
          </a:prstGeom>
          <a:noFill/>
        </p:spPr>
        <p:txBody>
          <a:bodyPr wrap="square" rtlCol="0">
            <a:spAutoFit/>
          </a:bodyPr>
          <a:lstStyle/>
          <a:p>
            <a:r>
              <a:rPr lang="en-US" sz="2400" b="1" dirty="0"/>
              <a:t>Example High School Courses</a:t>
            </a:r>
          </a:p>
        </p:txBody>
      </p:sp>
      <p:sp>
        <p:nvSpPr>
          <p:cNvPr id="8" name="Rectangle 7"/>
          <p:cNvSpPr/>
          <p:nvPr/>
        </p:nvSpPr>
        <p:spPr>
          <a:xfrm>
            <a:off x="288985" y="4038024"/>
            <a:ext cx="4130614" cy="570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799" y="4094848"/>
            <a:ext cx="4114799" cy="461665"/>
          </a:xfrm>
          <a:prstGeom prst="rect">
            <a:avLst/>
          </a:prstGeom>
          <a:noFill/>
        </p:spPr>
        <p:txBody>
          <a:bodyPr wrap="square" rtlCol="0">
            <a:spAutoFit/>
          </a:bodyPr>
          <a:lstStyle/>
          <a:p>
            <a:r>
              <a:rPr lang="en-US" sz="2400" b="1" dirty="0">
                <a:solidFill>
                  <a:schemeClr val="bg1"/>
                </a:solidFill>
              </a:rPr>
              <a:t>Computer Programming I &amp; II</a:t>
            </a:r>
          </a:p>
        </p:txBody>
      </p:sp>
      <p:sp>
        <p:nvSpPr>
          <p:cNvPr id="10" name="Rectangle 9"/>
          <p:cNvSpPr/>
          <p:nvPr/>
        </p:nvSpPr>
        <p:spPr>
          <a:xfrm>
            <a:off x="302147" y="4708422"/>
            <a:ext cx="4130614" cy="8878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7961" y="4765247"/>
            <a:ext cx="4114799" cy="830997"/>
          </a:xfrm>
          <a:prstGeom prst="rect">
            <a:avLst/>
          </a:prstGeom>
          <a:noFill/>
        </p:spPr>
        <p:txBody>
          <a:bodyPr wrap="square" rtlCol="0">
            <a:spAutoFit/>
          </a:bodyPr>
          <a:lstStyle/>
          <a:p>
            <a:r>
              <a:rPr lang="en-US" sz="2400" b="1" dirty="0">
                <a:solidFill>
                  <a:schemeClr val="bg1"/>
                </a:solidFill>
              </a:rPr>
              <a:t>PLTW Computer Science Principles</a:t>
            </a:r>
          </a:p>
        </p:txBody>
      </p:sp>
      <p:sp>
        <p:nvSpPr>
          <p:cNvPr id="12" name="Rectangle 11"/>
          <p:cNvSpPr/>
          <p:nvPr/>
        </p:nvSpPr>
        <p:spPr>
          <a:xfrm>
            <a:off x="294240" y="5715000"/>
            <a:ext cx="4130614" cy="570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0054" y="5771824"/>
            <a:ext cx="4114799" cy="461665"/>
          </a:xfrm>
          <a:prstGeom prst="rect">
            <a:avLst/>
          </a:prstGeom>
          <a:noFill/>
        </p:spPr>
        <p:txBody>
          <a:bodyPr wrap="square" rtlCol="0">
            <a:spAutoFit/>
          </a:bodyPr>
          <a:lstStyle/>
          <a:p>
            <a:r>
              <a:rPr lang="en-US" sz="2400" b="1" dirty="0">
                <a:solidFill>
                  <a:schemeClr val="bg1"/>
                </a:solidFill>
              </a:rPr>
              <a:t>AP Computer Science A</a:t>
            </a:r>
          </a:p>
        </p:txBody>
      </p:sp>
      <p:sp>
        <p:nvSpPr>
          <p:cNvPr id="14" name="TextBox 13"/>
          <p:cNvSpPr txBox="1"/>
          <p:nvPr/>
        </p:nvSpPr>
        <p:spPr>
          <a:xfrm>
            <a:off x="4876800" y="2895599"/>
            <a:ext cx="4114798" cy="461665"/>
          </a:xfrm>
          <a:prstGeom prst="rect">
            <a:avLst/>
          </a:prstGeom>
          <a:noFill/>
        </p:spPr>
        <p:txBody>
          <a:bodyPr wrap="square" rtlCol="0">
            <a:spAutoFit/>
          </a:bodyPr>
          <a:lstStyle/>
          <a:p>
            <a:r>
              <a:rPr lang="en-US" sz="2400" b="1" dirty="0"/>
              <a:t>Dual Credit Courses</a:t>
            </a:r>
          </a:p>
        </p:txBody>
      </p:sp>
      <p:sp>
        <p:nvSpPr>
          <p:cNvPr id="15" name="Rectangle 14"/>
          <p:cNvSpPr/>
          <p:nvPr/>
        </p:nvSpPr>
        <p:spPr>
          <a:xfrm>
            <a:off x="4845216" y="3372176"/>
            <a:ext cx="4130615" cy="953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861032" y="3429000"/>
            <a:ext cx="4114800" cy="830997"/>
          </a:xfrm>
          <a:prstGeom prst="rect">
            <a:avLst/>
          </a:prstGeom>
          <a:noFill/>
        </p:spPr>
        <p:txBody>
          <a:bodyPr wrap="square" rtlCol="0">
            <a:spAutoFit/>
          </a:bodyPr>
          <a:lstStyle/>
          <a:p>
            <a:r>
              <a:rPr lang="en-US" sz="2400" b="1" dirty="0">
                <a:solidFill>
                  <a:schemeClr val="bg1"/>
                </a:solidFill>
              </a:rPr>
              <a:t>BOR Universities: </a:t>
            </a:r>
          </a:p>
          <a:p>
            <a:r>
              <a:rPr lang="en-US" sz="2400" b="1" dirty="0">
                <a:solidFill>
                  <a:schemeClr val="bg1"/>
                </a:solidFill>
              </a:rPr>
              <a:t>CIS 123+ and CSC 150+</a:t>
            </a:r>
          </a:p>
        </p:txBody>
      </p:sp>
      <p:sp>
        <p:nvSpPr>
          <p:cNvPr id="17" name="Rectangle 16"/>
          <p:cNvSpPr/>
          <p:nvPr/>
        </p:nvSpPr>
        <p:spPr>
          <a:xfrm>
            <a:off x="4845219" y="4419600"/>
            <a:ext cx="4130614" cy="570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861033" y="4476424"/>
            <a:ext cx="4114799" cy="461665"/>
          </a:xfrm>
          <a:prstGeom prst="rect">
            <a:avLst/>
          </a:prstGeom>
          <a:noFill/>
        </p:spPr>
        <p:txBody>
          <a:bodyPr wrap="square" rtlCol="0">
            <a:spAutoFit/>
          </a:bodyPr>
          <a:lstStyle/>
          <a:p>
            <a:r>
              <a:rPr lang="en-US" sz="2400" b="1" dirty="0">
                <a:solidFill>
                  <a:schemeClr val="bg1"/>
                </a:solidFill>
              </a:rPr>
              <a:t>LATI: CIS 120+</a:t>
            </a:r>
          </a:p>
        </p:txBody>
      </p:sp>
      <p:sp>
        <p:nvSpPr>
          <p:cNvPr id="19" name="Rectangle 18"/>
          <p:cNvSpPr/>
          <p:nvPr/>
        </p:nvSpPr>
        <p:spPr>
          <a:xfrm>
            <a:off x="4829402" y="5105400"/>
            <a:ext cx="4130614" cy="5702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45216" y="5162224"/>
            <a:ext cx="4114799" cy="461665"/>
          </a:xfrm>
          <a:prstGeom prst="rect">
            <a:avLst/>
          </a:prstGeom>
          <a:noFill/>
        </p:spPr>
        <p:txBody>
          <a:bodyPr wrap="square" rtlCol="0">
            <a:spAutoFit/>
          </a:bodyPr>
          <a:lstStyle/>
          <a:p>
            <a:r>
              <a:rPr lang="en-US" sz="2400" b="1" dirty="0">
                <a:solidFill>
                  <a:schemeClr val="bg1"/>
                </a:solidFill>
              </a:rPr>
              <a:t>STI: CIS 130+</a:t>
            </a:r>
          </a:p>
        </p:txBody>
      </p:sp>
      <p:sp>
        <p:nvSpPr>
          <p:cNvPr id="21" name="Rectangle 20"/>
          <p:cNvSpPr/>
          <p:nvPr/>
        </p:nvSpPr>
        <p:spPr>
          <a:xfrm>
            <a:off x="4829405" y="5766783"/>
            <a:ext cx="4130614" cy="570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45219" y="5823607"/>
            <a:ext cx="4114799" cy="461665"/>
          </a:xfrm>
          <a:prstGeom prst="rect">
            <a:avLst/>
          </a:prstGeom>
          <a:noFill/>
        </p:spPr>
        <p:txBody>
          <a:bodyPr wrap="square" rtlCol="0">
            <a:spAutoFit/>
          </a:bodyPr>
          <a:lstStyle/>
          <a:p>
            <a:r>
              <a:rPr lang="en-US" sz="2400" b="1" dirty="0">
                <a:solidFill>
                  <a:schemeClr val="bg1"/>
                </a:solidFill>
              </a:rPr>
              <a:t>WDTI: CIS 216+</a:t>
            </a:r>
          </a:p>
        </p:txBody>
      </p:sp>
      <p:sp>
        <p:nvSpPr>
          <p:cNvPr id="7" name="32-Point Star 6"/>
          <p:cNvSpPr/>
          <p:nvPr/>
        </p:nvSpPr>
        <p:spPr>
          <a:xfrm>
            <a:off x="6553200" y="304800"/>
            <a:ext cx="2406815" cy="1752600"/>
          </a:xfrm>
          <a:prstGeom prst="star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889449" y="628471"/>
            <a:ext cx="1784182" cy="1200329"/>
          </a:xfrm>
          <a:prstGeom prst="rect">
            <a:avLst/>
          </a:prstGeom>
          <a:noFill/>
        </p:spPr>
        <p:txBody>
          <a:bodyPr wrap="square" rtlCol="0">
            <a:spAutoFit/>
          </a:bodyPr>
          <a:lstStyle/>
          <a:p>
            <a:pPr algn="ctr"/>
            <a:r>
              <a:rPr lang="en-US" sz="2400" b="1" dirty="0">
                <a:solidFill>
                  <a:schemeClr val="tx1">
                    <a:lumMod val="95000"/>
                    <a:lumOff val="5000"/>
                  </a:schemeClr>
                </a:solidFill>
              </a:rPr>
              <a:t>Replaces a Science Elective</a:t>
            </a:r>
          </a:p>
        </p:txBody>
      </p:sp>
      <p:sp>
        <p:nvSpPr>
          <p:cNvPr id="25" name="Rectangle 24"/>
          <p:cNvSpPr/>
          <p:nvPr/>
        </p:nvSpPr>
        <p:spPr>
          <a:xfrm rot="20643827">
            <a:off x="6937374" y="1828355"/>
            <a:ext cx="2025816" cy="48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TextBox 25"/>
          <p:cNvSpPr txBox="1"/>
          <p:nvPr/>
        </p:nvSpPr>
        <p:spPr>
          <a:xfrm rot="20667354">
            <a:off x="6992429" y="1837249"/>
            <a:ext cx="2025816" cy="646331"/>
          </a:xfrm>
          <a:prstGeom prst="rect">
            <a:avLst/>
          </a:prstGeom>
          <a:noFill/>
        </p:spPr>
        <p:txBody>
          <a:bodyPr wrap="square" rtlCol="0">
            <a:spAutoFit/>
          </a:bodyPr>
          <a:lstStyle/>
          <a:p>
            <a:r>
              <a:rPr lang="en-US" b="1" dirty="0">
                <a:solidFill>
                  <a:schemeClr val="bg1"/>
                </a:solidFill>
              </a:rPr>
              <a:t>           HS DIPLOMA</a:t>
            </a:r>
          </a:p>
          <a:p>
            <a:r>
              <a:rPr lang="en-US" b="1" dirty="0">
                <a:solidFill>
                  <a:schemeClr val="bg1"/>
                </a:solidFill>
              </a:rPr>
              <a:t>                        </a:t>
            </a:r>
          </a:p>
        </p:txBody>
      </p:sp>
      <p:sp>
        <p:nvSpPr>
          <p:cNvPr id="28" name="Rectangle 27"/>
          <p:cNvSpPr/>
          <p:nvPr/>
        </p:nvSpPr>
        <p:spPr>
          <a:xfrm rot="738304">
            <a:off x="6907513" y="2316249"/>
            <a:ext cx="2025816" cy="6830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TextBox 28"/>
          <p:cNvSpPr txBox="1"/>
          <p:nvPr/>
        </p:nvSpPr>
        <p:spPr>
          <a:xfrm rot="761831">
            <a:off x="6965460" y="2324961"/>
            <a:ext cx="1895016" cy="646331"/>
          </a:xfrm>
          <a:prstGeom prst="rect">
            <a:avLst/>
          </a:prstGeom>
          <a:noFill/>
        </p:spPr>
        <p:txBody>
          <a:bodyPr wrap="square" rtlCol="0">
            <a:spAutoFit/>
          </a:bodyPr>
          <a:lstStyle/>
          <a:p>
            <a:r>
              <a:rPr lang="en-US" b="1" dirty="0">
                <a:solidFill>
                  <a:schemeClr val="bg1"/>
                </a:solidFill>
              </a:rPr>
              <a:t>ADV. CAREER ENDORSEMENT</a:t>
            </a:r>
          </a:p>
        </p:txBody>
      </p:sp>
      <p:sp>
        <p:nvSpPr>
          <p:cNvPr id="30" name="TextBox 29"/>
          <p:cNvSpPr txBox="1"/>
          <p:nvPr/>
        </p:nvSpPr>
        <p:spPr>
          <a:xfrm rot="21213378">
            <a:off x="8307695" y="1942089"/>
            <a:ext cx="607705" cy="769441"/>
          </a:xfrm>
          <a:prstGeom prst="rect">
            <a:avLst/>
          </a:prstGeom>
          <a:noFill/>
        </p:spPr>
        <p:txBody>
          <a:bodyPr wrap="square" rtlCol="0">
            <a:spAutoFit/>
          </a:bodyPr>
          <a:lstStyle/>
          <a:p>
            <a:r>
              <a:rPr lang="en-US" sz="4400" b="1" dirty="0">
                <a:solidFill>
                  <a:schemeClr val="bg1"/>
                </a:solidFill>
              </a:rPr>
              <a:t>&amp;</a:t>
            </a:r>
            <a:endParaRPr lang="en-US" b="1" dirty="0">
              <a:solidFill>
                <a:schemeClr val="bg1"/>
              </a:solidFill>
            </a:endParaRPr>
          </a:p>
        </p:txBody>
      </p:sp>
      <p:sp>
        <p:nvSpPr>
          <p:cNvPr id="31" name="TextBox 30"/>
          <p:cNvSpPr txBox="1"/>
          <p:nvPr/>
        </p:nvSpPr>
        <p:spPr>
          <a:xfrm>
            <a:off x="2042531" y="68759"/>
            <a:ext cx="4663069" cy="769441"/>
          </a:xfrm>
          <a:prstGeom prst="rect">
            <a:avLst/>
          </a:prstGeom>
          <a:noFill/>
        </p:spPr>
        <p:txBody>
          <a:bodyPr wrap="square" rtlCol="0">
            <a:spAutoFit/>
          </a:bodyPr>
          <a:lstStyle/>
          <a:p>
            <a:pPr algn="ctr"/>
            <a:r>
              <a:rPr lang="en-US" sz="4400" dirty="0">
                <a:ln>
                  <a:solidFill>
                    <a:schemeClr val="accent6">
                      <a:lumMod val="60000"/>
                      <a:lumOff val="40000"/>
                    </a:schemeClr>
                  </a:solidFill>
                </a:ln>
                <a:solidFill>
                  <a:schemeClr val="bg1"/>
                </a:solidFill>
                <a:latin typeface="Forte" panose="03060902040502070203" pitchFamily="66" charset="0"/>
              </a:rPr>
              <a:t>Advanced</a:t>
            </a:r>
            <a:endParaRPr lang="en-US" dirty="0">
              <a:ln>
                <a:solidFill>
                  <a:schemeClr val="accent6">
                    <a:lumMod val="60000"/>
                    <a:lumOff val="40000"/>
                  </a:schemeClr>
                </a:solidFill>
              </a:ln>
              <a:solidFill>
                <a:schemeClr val="bg1"/>
              </a:solidFill>
              <a:latin typeface="Forte" panose="03060902040502070203" pitchFamily="66" charset="0"/>
            </a:endParaRPr>
          </a:p>
        </p:txBody>
      </p:sp>
    </p:spTree>
    <p:extLst>
      <p:ext uri="{BB962C8B-B14F-4D97-AF65-F5344CB8AC3E}">
        <p14:creationId xmlns:p14="http://schemas.microsoft.com/office/powerpoint/2010/main" val="19528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p:bldP spid="8" grpId="0" animBg="1"/>
      <p:bldP spid="9" grpId="0"/>
      <p:bldP spid="10" grpId="0" animBg="1"/>
      <p:bldP spid="11" grpId="0"/>
      <p:bldP spid="12" grpId="0" animBg="1"/>
      <p:bldP spid="13" grpId="0"/>
      <p:bldP spid="14" grpId="0"/>
      <p:bldP spid="15" grpId="0" animBg="1"/>
      <p:bldP spid="16" grpId="0"/>
      <p:bldP spid="17" grpId="0" animBg="1"/>
      <p:bldP spid="18" grpId="0"/>
      <p:bldP spid="19" grpId="0" animBg="1"/>
      <p:bldP spid="20" grpId="0"/>
      <p:bldP spid="21" grpId="0" animBg="1"/>
      <p:bldP spid="22" grpId="0"/>
      <p:bldP spid="7" grpId="0" animBg="1"/>
      <p:bldP spid="24" grpId="0"/>
      <p:bldP spid="25" grpId="0" animBg="1"/>
      <p:bldP spid="26" grpId="0"/>
      <p:bldP spid="28" grpId="0" animBg="1"/>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324600" cy="914400"/>
          </a:xfrm>
          <a:solidFill>
            <a:schemeClr val="accent3"/>
          </a:solidFill>
        </p:spPr>
        <p:txBody>
          <a:bodyPr/>
          <a:lstStyle/>
          <a:p>
            <a:r>
              <a:rPr lang="en-US" b="1" dirty="0"/>
              <a:t>Social Studies (3 units)</a:t>
            </a:r>
          </a:p>
        </p:txBody>
      </p:sp>
      <p:sp>
        <p:nvSpPr>
          <p:cNvPr id="10" name="Rectangle 9"/>
          <p:cNvSpPr/>
          <p:nvPr/>
        </p:nvSpPr>
        <p:spPr>
          <a:xfrm>
            <a:off x="457200" y="2247900"/>
            <a:ext cx="3810000" cy="740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2596" y="2247900"/>
            <a:ext cx="3810000" cy="740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4389" y="2356507"/>
            <a:ext cx="3810000" cy="523220"/>
          </a:xfrm>
          <a:prstGeom prst="rect">
            <a:avLst/>
          </a:prstGeom>
          <a:noFill/>
        </p:spPr>
        <p:txBody>
          <a:bodyPr wrap="square" rtlCol="0">
            <a:spAutoFit/>
          </a:bodyPr>
          <a:lstStyle/>
          <a:p>
            <a:r>
              <a:rPr lang="en-US" sz="2800" b="1" dirty="0">
                <a:solidFill>
                  <a:schemeClr val="bg1"/>
                </a:solidFill>
              </a:rPr>
              <a:t>1 unit U.S History</a:t>
            </a:r>
          </a:p>
        </p:txBody>
      </p:sp>
      <p:sp>
        <p:nvSpPr>
          <p:cNvPr id="14" name="TextBox 13"/>
          <p:cNvSpPr txBox="1"/>
          <p:nvPr/>
        </p:nvSpPr>
        <p:spPr>
          <a:xfrm>
            <a:off x="4658411" y="2356507"/>
            <a:ext cx="3810000" cy="523220"/>
          </a:xfrm>
          <a:prstGeom prst="rect">
            <a:avLst/>
          </a:prstGeom>
          <a:noFill/>
        </p:spPr>
        <p:txBody>
          <a:bodyPr wrap="square" rtlCol="0">
            <a:spAutoFit/>
          </a:bodyPr>
          <a:lstStyle/>
          <a:p>
            <a:r>
              <a:rPr lang="en-US" sz="2800" b="1" dirty="0">
                <a:solidFill>
                  <a:schemeClr val="bg1"/>
                </a:solidFill>
              </a:rPr>
              <a:t>1 unit U.S. History</a:t>
            </a:r>
          </a:p>
        </p:txBody>
      </p:sp>
      <p:sp>
        <p:nvSpPr>
          <p:cNvPr id="15" name="Rectangle 14"/>
          <p:cNvSpPr/>
          <p:nvPr/>
        </p:nvSpPr>
        <p:spPr>
          <a:xfrm>
            <a:off x="473015" y="3158706"/>
            <a:ext cx="3810000" cy="7404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58411" y="3158706"/>
            <a:ext cx="3810000" cy="7404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80204" y="3267313"/>
            <a:ext cx="3810000" cy="523220"/>
          </a:xfrm>
          <a:prstGeom prst="rect">
            <a:avLst/>
          </a:prstGeom>
          <a:noFill/>
        </p:spPr>
        <p:txBody>
          <a:bodyPr wrap="square" rtlCol="0">
            <a:spAutoFit/>
          </a:bodyPr>
          <a:lstStyle/>
          <a:p>
            <a:r>
              <a:rPr lang="en-US" sz="2800" b="1" dirty="0">
                <a:solidFill>
                  <a:schemeClr val="bg1"/>
                </a:solidFill>
              </a:rPr>
              <a:t>.5 unit U.S. Government</a:t>
            </a:r>
          </a:p>
        </p:txBody>
      </p:sp>
      <p:sp>
        <p:nvSpPr>
          <p:cNvPr id="18" name="TextBox 17"/>
          <p:cNvSpPr txBox="1"/>
          <p:nvPr/>
        </p:nvSpPr>
        <p:spPr>
          <a:xfrm>
            <a:off x="4674226" y="3267313"/>
            <a:ext cx="3810000" cy="523220"/>
          </a:xfrm>
          <a:prstGeom prst="rect">
            <a:avLst/>
          </a:prstGeom>
          <a:noFill/>
        </p:spPr>
        <p:txBody>
          <a:bodyPr wrap="square" rtlCol="0">
            <a:spAutoFit/>
          </a:bodyPr>
          <a:lstStyle/>
          <a:p>
            <a:r>
              <a:rPr lang="en-US" sz="2800" b="1" dirty="0">
                <a:solidFill>
                  <a:schemeClr val="bg1"/>
                </a:solidFill>
              </a:rPr>
              <a:t>.5 unit U.S. Government</a:t>
            </a:r>
          </a:p>
        </p:txBody>
      </p:sp>
      <p:sp>
        <p:nvSpPr>
          <p:cNvPr id="20" name="Rectangle 19"/>
          <p:cNvSpPr/>
          <p:nvPr/>
        </p:nvSpPr>
        <p:spPr>
          <a:xfrm>
            <a:off x="4642596" y="4082392"/>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658411" y="4191000"/>
            <a:ext cx="3810000" cy="523220"/>
          </a:xfrm>
          <a:prstGeom prst="rect">
            <a:avLst/>
          </a:prstGeom>
          <a:noFill/>
        </p:spPr>
        <p:txBody>
          <a:bodyPr wrap="square" rtlCol="0">
            <a:spAutoFit/>
          </a:bodyPr>
          <a:lstStyle/>
          <a:p>
            <a:r>
              <a:rPr lang="en-US" sz="2800" b="1" dirty="0">
                <a:solidFill>
                  <a:schemeClr val="bg1"/>
                </a:solidFill>
              </a:rPr>
              <a:t>.5 unit World History</a:t>
            </a:r>
          </a:p>
        </p:txBody>
      </p:sp>
      <p:sp>
        <p:nvSpPr>
          <p:cNvPr id="24" name="Rectangle 23"/>
          <p:cNvSpPr/>
          <p:nvPr/>
        </p:nvSpPr>
        <p:spPr>
          <a:xfrm>
            <a:off x="4636845" y="5029200"/>
            <a:ext cx="3810000" cy="7404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652660" y="5137807"/>
            <a:ext cx="3810000" cy="523220"/>
          </a:xfrm>
          <a:prstGeom prst="rect">
            <a:avLst/>
          </a:prstGeom>
          <a:noFill/>
        </p:spPr>
        <p:txBody>
          <a:bodyPr wrap="square" rtlCol="0">
            <a:spAutoFit/>
          </a:bodyPr>
          <a:lstStyle/>
          <a:p>
            <a:r>
              <a:rPr lang="en-US" sz="2800" b="1" dirty="0">
                <a:solidFill>
                  <a:schemeClr val="bg1"/>
                </a:solidFill>
              </a:rPr>
              <a:t>.5 unit Geography</a:t>
            </a:r>
          </a:p>
        </p:txBody>
      </p:sp>
      <p:sp>
        <p:nvSpPr>
          <p:cNvPr id="23" name="Rectangle 22"/>
          <p:cNvSpPr/>
          <p:nvPr/>
        </p:nvSpPr>
        <p:spPr>
          <a:xfrm>
            <a:off x="4641158" y="5943600"/>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656973" y="6052208"/>
            <a:ext cx="3810000" cy="523220"/>
          </a:xfrm>
          <a:prstGeom prst="rect">
            <a:avLst/>
          </a:prstGeom>
          <a:noFill/>
        </p:spPr>
        <p:txBody>
          <a:bodyPr wrap="square" rtlCol="0">
            <a:spAutoFit/>
          </a:bodyPr>
          <a:lstStyle/>
          <a:p>
            <a:r>
              <a:rPr lang="en-US" sz="2800" b="1" dirty="0">
                <a:solidFill>
                  <a:schemeClr val="bg1"/>
                </a:solidFill>
              </a:rPr>
              <a:t>.5 unit SS elective</a:t>
            </a:r>
          </a:p>
        </p:txBody>
      </p:sp>
      <p:pic>
        <p:nvPicPr>
          <p:cNvPr id="7170" name="Picture 2" descr="See the source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321" b="99092" l="1705" r="97917"/>
                    </a14:imgEffect>
                  </a14:imgLayer>
                </a14:imgProps>
              </a:ext>
              <a:ext uri="{28A0092B-C50C-407E-A947-70E740481C1C}">
                <a14:useLocalDpi xmlns:a14="http://schemas.microsoft.com/office/drawing/2010/main" val="0"/>
              </a:ext>
            </a:extLst>
          </a:blip>
          <a:srcRect/>
          <a:stretch>
            <a:fillRect/>
          </a:stretch>
        </p:blipFill>
        <p:spPr bwMode="auto">
          <a:xfrm>
            <a:off x="3783818" y="914401"/>
            <a:ext cx="1422604"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Image result for honey crisp appl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885" b="96577" l="4167" r="96146"/>
                    </a14:imgEffect>
                  </a14:imgLayer>
                </a14:imgProps>
              </a:ext>
              <a:ext uri="{28A0092B-C50C-407E-A947-70E740481C1C}">
                <a14:useLocalDpi xmlns:a14="http://schemas.microsoft.com/office/drawing/2010/main" val="0"/>
              </a:ext>
            </a:extLst>
          </a:blip>
          <a:srcRect/>
          <a:stretch>
            <a:fillRect/>
          </a:stretch>
        </p:blipFill>
        <p:spPr bwMode="auto">
          <a:xfrm>
            <a:off x="5943600" y="1112750"/>
            <a:ext cx="1154676" cy="10424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granny smith apple"/>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5789" b="94737" l="10000" r="90000">
                        <a14:backgroundMark x1="41053" y1="20789" x2="47368" y2="20789"/>
                        <a14:backgroundMark x1="37368" y1="20789" x2="40263" y2="16579"/>
                      </a14:backgroundRemoval>
                    </a14:imgEffect>
                  </a14:imgLayer>
                </a14:imgProps>
              </a:ext>
              <a:ext uri="{28A0092B-C50C-407E-A947-70E740481C1C}">
                <a14:useLocalDpi xmlns:a14="http://schemas.microsoft.com/office/drawing/2010/main" val="0"/>
              </a:ext>
            </a:extLst>
          </a:blip>
          <a:srcRect t="13707"/>
          <a:stretch/>
        </p:blipFill>
        <p:spPr bwMode="auto">
          <a:xfrm>
            <a:off x="1758203" y="1112750"/>
            <a:ext cx="1207993" cy="104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33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p:bldP spid="14" grpId="0"/>
      <p:bldP spid="15" grpId="0" animBg="1"/>
      <p:bldP spid="16" grpId="0" animBg="1"/>
      <p:bldP spid="17" grpId="0"/>
      <p:bldP spid="18" grpId="0"/>
      <p:bldP spid="20" grpId="0" animBg="1"/>
      <p:bldP spid="22" grpId="0"/>
      <p:bldP spid="24" grpId="0" animBg="1"/>
      <p:bldP spid="26" grpId="0"/>
      <p:bldP spid="23"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858" y="2155166"/>
            <a:ext cx="6324600" cy="740434"/>
          </a:xfrm>
          <a:solidFill>
            <a:schemeClr val="accent3"/>
          </a:solidFill>
        </p:spPr>
        <p:txBody>
          <a:bodyPr/>
          <a:lstStyle/>
          <a:p>
            <a:r>
              <a:rPr lang="en-US" b="1" dirty="0"/>
              <a:t>Fine Arts</a:t>
            </a:r>
          </a:p>
        </p:txBody>
      </p:sp>
      <p:sp>
        <p:nvSpPr>
          <p:cNvPr id="23" name="Rectangle 22"/>
          <p:cNvSpPr/>
          <p:nvPr/>
        </p:nvSpPr>
        <p:spPr>
          <a:xfrm>
            <a:off x="577338" y="2993136"/>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2596" y="2993136"/>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7338" y="3115689"/>
            <a:ext cx="3810000" cy="523220"/>
          </a:xfrm>
          <a:prstGeom prst="rect">
            <a:avLst/>
          </a:prstGeom>
          <a:noFill/>
        </p:spPr>
        <p:txBody>
          <a:bodyPr wrap="square" rtlCol="0">
            <a:spAutoFit/>
          </a:bodyPr>
          <a:lstStyle/>
          <a:p>
            <a:r>
              <a:rPr lang="en-US" sz="2800" b="1" dirty="0">
                <a:solidFill>
                  <a:schemeClr val="bg1"/>
                </a:solidFill>
              </a:rPr>
              <a:t>1 unit</a:t>
            </a:r>
          </a:p>
        </p:txBody>
      </p:sp>
      <p:sp>
        <p:nvSpPr>
          <p:cNvPr id="27" name="TextBox 26"/>
          <p:cNvSpPr txBox="1"/>
          <p:nvPr/>
        </p:nvSpPr>
        <p:spPr>
          <a:xfrm>
            <a:off x="4642596" y="3115689"/>
            <a:ext cx="3810000" cy="523220"/>
          </a:xfrm>
          <a:prstGeom prst="rect">
            <a:avLst/>
          </a:prstGeom>
          <a:noFill/>
        </p:spPr>
        <p:txBody>
          <a:bodyPr wrap="square" rtlCol="0">
            <a:spAutoFit/>
          </a:bodyPr>
          <a:lstStyle/>
          <a:p>
            <a:r>
              <a:rPr lang="en-US" sz="2800" b="1" dirty="0">
                <a:solidFill>
                  <a:schemeClr val="bg1"/>
                </a:solidFill>
              </a:rPr>
              <a:t>1 unit</a:t>
            </a:r>
          </a:p>
        </p:txBody>
      </p:sp>
      <p:sp>
        <p:nvSpPr>
          <p:cNvPr id="28" name="Title 1"/>
          <p:cNvSpPr txBox="1">
            <a:spLocks/>
          </p:cNvSpPr>
          <p:nvPr/>
        </p:nvSpPr>
        <p:spPr bwMode="auto">
          <a:xfrm>
            <a:off x="1480296" y="3831566"/>
            <a:ext cx="6324600" cy="74043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t>Physical Education</a:t>
            </a:r>
          </a:p>
        </p:txBody>
      </p:sp>
      <p:sp>
        <p:nvSpPr>
          <p:cNvPr id="29" name="Rectangle 28"/>
          <p:cNvSpPr/>
          <p:nvPr/>
        </p:nvSpPr>
        <p:spPr>
          <a:xfrm>
            <a:off x="577338" y="4678047"/>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2596" y="4678047"/>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77338" y="4800600"/>
            <a:ext cx="3810000" cy="523220"/>
          </a:xfrm>
          <a:prstGeom prst="rect">
            <a:avLst/>
          </a:prstGeom>
          <a:noFill/>
        </p:spPr>
        <p:txBody>
          <a:bodyPr wrap="square" rtlCol="0">
            <a:spAutoFit/>
          </a:bodyPr>
          <a:lstStyle/>
          <a:p>
            <a:r>
              <a:rPr lang="en-US" sz="2800" b="1" dirty="0">
                <a:solidFill>
                  <a:schemeClr val="bg1"/>
                </a:solidFill>
              </a:rPr>
              <a:t>.5 unit</a:t>
            </a:r>
          </a:p>
        </p:txBody>
      </p:sp>
      <p:sp>
        <p:nvSpPr>
          <p:cNvPr id="32" name="TextBox 31"/>
          <p:cNvSpPr txBox="1"/>
          <p:nvPr/>
        </p:nvSpPr>
        <p:spPr>
          <a:xfrm>
            <a:off x="4642596" y="4800600"/>
            <a:ext cx="3810000" cy="523220"/>
          </a:xfrm>
          <a:prstGeom prst="rect">
            <a:avLst/>
          </a:prstGeom>
          <a:noFill/>
        </p:spPr>
        <p:txBody>
          <a:bodyPr wrap="square" rtlCol="0">
            <a:spAutoFit/>
          </a:bodyPr>
          <a:lstStyle/>
          <a:p>
            <a:r>
              <a:rPr lang="en-US" sz="2800" b="1" dirty="0">
                <a:solidFill>
                  <a:schemeClr val="bg1"/>
                </a:solidFill>
              </a:rPr>
              <a:t>.5 unit</a:t>
            </a:r>
          </a:p>
        </p:txBody>
      </p:sp>
      <p:pic>
        <p:nvPicPr>
          <p:cNvPr id="14" name="Picture 13" descr="Image result for honey crisp appl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5" b="96577" l="4167" r="96146"/>
                    </a14:imgEffect>
                  </a14:imgLayer>
                </a14:imgProps>
              </a:ext>
              <a:ext uri="{28A0092B-C50C-407E-A947-70E740481C1C}">
                <a14:useLocalDpi xmlns:a14="http://schemas.microsoft.com/office/drawing/2010/main" val="0"/>
              </a:ext>
            </a:extLst>
          </a:blip>
          <a:srcRect/>
          <a:stretch>
            <a:fillRect/>
          </a:stretch>
        </p:blipFill>
        <p:spPr bwMode="auto">
          <a:xfrm>
            <a:off x="5943600" y="1112750"/>
            <a:ext cx="1154676" cy="10424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granny smith appl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5789" b="94737" l="10000" r="90000">
                        <a14:backgroundMark x1="41053" y1="20789" x2="47368" y2="20789"/>
                        <a14:backgroundMark x1="37368" y1="20789" x2="40263" y2="16579"/>
                      </a14:backgroundRemoval>
                    </a14:imgEffect>
                  </a14:imgLayer>
                </a14:imgProps>
              </a:ext>
              <a:ext uri="{28A0092B-C50C-407E-A947-70E740481C1C}">
                <a14:useLocalDpi xmlns:a14="http://schemas.microsoft.com/office/drawing/2010/main" val="0"/>
              </a:ext>
            </a:extLst>
          </a:blip>
          <a:srcRect t="13707"/>
          <a:stretch/>
        </p:blipFill>
        <p:spPr bwMode="auto">
          <a:xfrm>
            <a:off x="1758203" y="1112750"/>
            <a:ext cx="1207993" cy="104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1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19" grpId="0" animBg="1"/>
      <p:bldP spid="21" grpId="0"/>
      <p:bldP spid="27" grpId="0"/>
      <p:bldP spid="28" grpId="0" animBg="1"/>
      <p:bldP spid="29" grpId="0" animBg="1"/>
      <p:bldP spid="30" grpId="0" animBg="1"/>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858" y="2155166"/>
            <a:ext cx="6324600" cy="740434"/>
          </a:xfrm>
          <a:solidFill>
            <a:schemeClr val="accent3"/>
          </a:solidFill>
        </p:spPr>
        <p:txBody>
          <a:bodyPr/>
          <a:lstStyle/>
          <a:p>
            <a:r>
              <a:rPr lang="en-US" b="1" dirty="0"/>
              <a:t>Health/Health Integration</a:t>
            </a:r>
          </a:p>
        </p:txBody>
      </p:sp>
      <p:sp>
        <p:nvSpPr>
          <p:cNvPr id="23" name="Rectangle 22"/>
          <p:cNvSpPr/>
          <p:nvPr/>
        </p:nvSpPr>
        <p:spPr>
          <a:xfrm>
            <a:off x="577338" y="2993136"/>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2596" y="2993136"/>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7338" y="3115689"/>
            <a:ext cx="3810000" cy="523220"/>
          </a:xfrm>
          <a:prstGeom prst="rect">
            <a:avLst/>
          </a:prstGeom>
          <a:noFill/>
        </p:spPr>
        <p:txBody>
          <a:bodyPr wrap="square" rtlCol="0">
            <a:spAutoFit/>
          </a:bodyPr>
          <a:lstStyle/>
          <a:p>
            <a:r>
              <a:rPr lang="en-US" sz="2800" b="1" dirty="0">
                <a:solidFill>
                  <a:schemeClr val="bg1"/>
                </a:solidFill>
              </a:rPr>
              <a:t>.5 unit</a:t>
            </a:r>
          </a:p>
        </p:txBody>
      </p:sp>
      <p:sp>
        <p:nvSpPr>
          <p:cNvPr id="27" name="TextBox 26"/>
          <p:cNvSpPr txBox="1"/>
          <p:nvPr/>
        </p:nvSpPr>
        <p:spPr>
          <a:xfrm>
            <a:off x="4642596" y="3115689"/>
            <a:ext cx="3810000" cy="523220"/>
          </a:xfrm>
          <a:prstGeom prst="rect">
            <a:avLst/>
          </a:prstGeom>
          <a:noFill/>
        </p:spPr>
        <p:txBody>
          <a:bodyPr wrap="square" rtlCol="0">
            <a:spAutoFit/>
          </a:bodyPr>
          <a:lstStyle/>
          <a:p>
            <a:r>
              <a:rPr lang="en-US" sz="2800" b="1" dirty="0">
                <a:solidFill>
                  <a:schemeClr val="bg1"/>
                </a:solidFill>
              </a:rPr>
              <a:t>.5 unit</a:t>
            </a:r>
          </a:p>
        </p:txBody>
      </p:sp>
      <p:sp>
        <p:nvSpPr>
          <p:cNvPr id="28" name="Title 1"/>
          <p:cNvSpPr txBox="1">
            <a:spLocks/>
          </p:cNvSpPr>
          <p:nvPr/>
        </p:nvSpPr>
        <p:spPr bwMode="auto">
          <a:xfrm>
            <a:off x="1480296" y="3831566"/>
            <a:ext cx="6324600" cy="121897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a:t>Personal Finance or Economics</a:t>
            </a:r>
          </a:p>
        </p:txBody>
      </p:sp>
      <p:sp>
        <p:nvSpPr>
          <p:cNvPr id="29" name="Rectangle 28"/>
          <p:cNvSpPr/>
          <p:nvPr/>
        </p:nvSpPr>
        <p:spPr>
          <a:xfrm>
            <a:off x="577338" y="5181600"/>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2596" y="5181600"/>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77338" y="5304153"/>
            <a:ext cx="3810000" cy="523220"/>
          </a:xfrm>
          <a:prstGeom prst="rect">
            <a:avLst/>
          </a:prstGeom>
          <a:noFill/>
        </p:spPr>
        <p:txBody>
          <a:bodyPr wrap="square" rtlCol="0">
            <a:spAutoFit/>
          </a:bodyPr>
          <a:lstStyle/>
          <a:p>
            <a:r>
              <a:rPr lang="en-US" sz="2800" b="1" dirty="0">
                <a:solidFill>
                  <a:schemeClr val="bg1"/>
                </a:solidFill>
              </a:rPr>
              <a:t>.5 unit</a:t>
            </a:r>
          </a:p>
        </p:txBody>
      </p:sp>
      <p:sp>
        <p:nvSpPr>
          <p:cNvPr id="32" name="TextBox 31"/>
          <p:cNvSpPr txBox="1"/>
          <p:nvPr/>
        </p:nvSpPr>
        <p:spPr>
          <a:xfrm>
            <a:off x="4642596" y="5304153"/>
            <a:ext cx="3810000" cy="523220"/>
          </a:xfrm>
          <a:prstGeom prst="rect">
            <a:avLst/>
          </a:prstGeom>
          <a:noFill/>
        </p:spPr>
        <p:txBody>
          <a:bodyPr wrap="square" rtlCol="0">
            <a:spAutoFit/>
          </a:bodyPr>
          <a:lstStyle/>
          <a:p>
            <a:r>
              <a:rPr lang="en-US" sz="2800" b="1" dirty="0">
                <a:solidFill>
                  <a:schemeClr val="bg1"/>
                </a:solidFill>
              </a:rPr>
              <a:t>.5 unit</a:t>
            </a:r>
          </a:p>
        </p:txBody>
      </p:sp>
      <p:pic>
        <p:nvPicPr>
          <p:cNvPr id="14" name="Picture 13" descr="Image result for honey crisp appl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5" b="96577" l="4167" r="96146"/>
                    </a14:imgEffect>
                  </a14:imgLayer>
                </a14:imgProps>
              </a:ext>
              <a:ext uri="{28A0092B-C50C-407E-A947-70E740481C1C}">
                <a14:useLocalDpi xmlns:a14="http://schemas.microsoft.com/office/drawing/2010/main" val="0"/>
              </a:ext>
            </a:extLst>
          </a:blip>
          <a:srcRect/>
          <a:stretch>
            <a:fillRect/>
          </a:stretch>
        </p:blipFill>
        <p:spPr bwMode="auto">
          <a:xfrm>
            <a:off x="5943600" y="1112750"/>
            <a:ext cx="1154676" cy="10424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granny smith appl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5789" b="94737" l="10000" r="90000">
                        <a14:backgroundMark x1="41053" y1="20789" x2="47368" y2="20789"/>
                        <a14:backgroundMark x1="37368" y1="20789" x2="40263" y2="16579"/>
                      </a14:backgroundRemoval>
                    </a14:imgEffect>
                  </a14:imgLayer>
                </a14:imgProps>
              </a:ext>
              <a:ext uri="{28A0092B-C50C-407E-A947-70E740481C1C}">
                <a14:useLocalDpi xmlns:a14="http://schemas.microsoft.com/office/drawing/2010/main" val="0"/>
              </a:ext>
            </a:extLst>
          </a:blip>
          <a:srcRect t="13707"/>
          <a:stretch/>
        </p:blipFill>
        <p:spPr bwMode="auto">
          <a:xfrm>
            <a:off x="1758203" y="1112750"/>
            <a:ext cx="1207993" cy="104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6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19" grpId="0" animBg="1"/>
      <p:bldP spid="21" grpId="0"/>
      <p:bldP spid="27" grpId="0"/>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858" y="2155166"/>
            <a:ext cx="6324600" cy="2797834"/>
          </a:xfrm>
          <a:solidFill>
            <a:schemeClr val="accent3"/>
          </a:solidFill>
        </p:spPr>
        <p:txBody>
          <a:bodyPr/>
          <a:lstStyle/>
          <a:p>
            <a:r>
              <a:rPr lang="en-US" b="1" dirty="0"/>
              <a:t>Approved Career &amp; Technical Education or Capstone Experience or World Language</a:t>
            </a:r>
          </a:p>
        </p:txBody>
      </p:sp>
      <p:sp>
        <p:nvSpPr>
          <p:cNvPr id="14" name="Rectangle 13"/>
          <p:cNvSpPr/>
          <p:nvPr/>
        </p:nvSpPr>
        <p:spPr>
          <a:xfrm>
            <a:off x="577338" y="5181600"/>
            <a:ext cx="3810000" cy="10766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7338" y="5218093"/>
            <a:ext cx="3810000" cy="954107"/>
          </a:xfrm>
          <a:prstGeom prst="rect">
            <a:avLst/>
          </a:prstGeom>
          <a:noFill/>
        </p:spPr>
        <p:txBody>
          <a:bodyPr wrap="square" rtlCol="0">
            <a:spAutoFit/>
          </a:bodyPr>
          <a:lstStyle/>
          <a:p>
            <a:r>
              <a:rPr lang="en-US" sz="2800" b="1" dirty="0">
                <a:solidFill>
                  <a:schemeClr val="bg1"/>
                </a:solidFill>
              </a:rPr>
              <a:t>1 unit in any combination</a:t>
            </a:r>
          </a:p>
        </p:txBody>
      </p:sp>
      <p:sp>
        <p:nvSpPr>
          <p:cNvPr id="18" name="Rectangle 17"/>
          <p:cNvSpPr/>
          <p:nvPr/>
        </p:nvSpPr>
        <p:spPr>
          <a:xfrm>
            <a:off x="4641185" y="5169210"/>
            <a:ext cx="3810000" cy="10766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641185" y="5205703"/>
            <a:ext cx="3810000" cy="954107"/>
          </a:xfrm>
          <a:prstGeom prst="rect">
            <a:avLst/>
          </a:prstGeom>
          <a:noFill/>
        </p:spPr>
        <p:txBody>
          <a:bodyPr wrap="square" rtlCol="0">
            <a:spAutoFit/>
          </a:bodyPr>
          <a:lstStyle/>
          <a:p>
            <a:r>
              <a:rPr lang="en-US" sz="2800" b="1" dirty="0">
                <a:solidFill>
                  <a:schemeClr val="bg1"/>
                </a:solidFill>
              </a:rPr>
              <a:t>1 unit in any combination</a:t>
            </a:r>
          </a:p>
        </p:txBody>
      </p:sp>
      <p:pic>
        <p:nvPicPr>
          <p:cNvPr id="9" name="Picture 8" descr="Image result for honey crisp appl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5" b="96577" l="4167" r="96146"/>
                    </a14:imgEffect>
                  </a14:imgLayer>
                </a14:imgProps>
              </a:ext>
              <a:ext uri="{28A0092B-C50C-407E-A947-70E740481C1C}">
                <a14:useLocalDpi xmlns:a14="http://schemas.microsoft.com/office/drawing/2010/main" val="0"/>
              </a:ext>
            </a:extLst>
          </a:blip>
          <a:srcRect/>
          <a:stretch>
            <a:fillRect/>
          </a:stretch>
        </p:blipFill>
        <p:spPr bwMode="auto">
          <a:xfrm>
            <a:off x="5943600" y="1112750"/>
            <a:ext cx="1154676" cy="10424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granny smith appl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5789" b="94737" l="10000" r="90000">
                        <a14:backgroundMark x1="41053" y1="20789" x2="47368" y2="20789"/>
                        <a14:backgroundMark x1="37368" y1="20789" x2="40263" y2="16579"/>
                      </a14:backgroundRemoval>
                    </a14:imgEffect>
                  </a14:imgLayer>
                </a14:imgProps>
              </a:ext>
              <a:ext uri="{28A0092B-C50C-407E-A947-70E740481C1C}">
                <a14:useLocalDpi xmlns:a14="http://schemas.microsoft.com/office/drawing/2010/main" val="0"/>
              </a:ext>
            </a:extLst>
          </a:blip>
          <a:srcRect t="13707"/>
          <a:stretch/>
        </p:blipFill>
        <p:spPr bwMode="auto">
          <a:xfrm>
            <a:off x="1758203" y="1112750"/>
            <a:ext cx="1207993" cy="104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29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p:bldP spid="18"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858" y="2155166"/>
            <a:ext cx="6324600" cy="740434"/>
          </a:xfrm>
          <a:solidFill>
            <a:schemeClr val="accent3"/>
          </a:solidFill>
        </p:spPr>
        <p:txBody>
          <a:bodyPr/>
          <a:lstStyle/>
          <a:p>
            <a:r>
              <a:rPr lang="en-US" b="1" dirty="0"/>
              <a:t>Electives</a:t>
            </a:r>
          </a:p>
        </p:txBody>
      </p:sp>
      <p:sp>
        <p:nvSpPr>
          <p:cNvPr id="23" name="Rectangle 22"/>
          <p:cNvSpPr/>
          <p:nvPr/>
        </p:nvSpPr>
        <p:spPr>
          <a:xfrm>
            <a:off x="577338" y="2993136"/>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2596" y="2993136"/>
            <a:ext cx="3810000" cy="740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7338" y="3115689"/>
            <a:ext cx="3810000" cy="523220"/>
          </a:xfrm>
          <a:prstGeom prst="rect">
            <a:avLst/>
          </a:prstGeom>
          <a:noFill/>
        </p:spPr>
        <p:txBody>
          <a:bodyPr wrap="square" rtlCol="0">
            <a:spAutoFit/>
          </a:bodyPr>
          <a:lstStyle/>
          <a:p>
            <a:r>
              <a:rPr lang="en-US" sz="2800" b="1" dirty="0">
                <a:solidFill>
                  <a:schemeClr val="bg1"/>
                </a:solidFill>
              </a:rPr>
              <a:t>5.5 units</a:t>
            </a:r>
          </a:p>
        </p:txBody>
      </p:sp>
      <p:sp>
        <p:nvSpPr>
          <p:cNvPr id="27" name="TextBox 26"/>
          <p:cNvSpPr txBox="1"/>
          <p:nvPr/>
        </p:nvSpPr>
        <p:spPr>
          <a:xfrm>
            <a:off x="4642596" y="3115689"/>
            <a:ext cx="3810000" cy="523220"/>
          </a:xfrm>
          <a:prstGeom prst="rect">
            <a:avLst/>
          </a:prstGeom>
          <a:noFill/>
        </p:spPr>
        <p:txBody>
          <a:bodyPr wrap="square" rtlCol="0">
            <a:spAutoFit/>
          </a:bodyPr>
          <a:lstStyle/>
          <a:p>
            <a:r>
              <a:rPr lang="en-US" sz="2800" b="1" dirty="0">
                <a:solidFill>
                  <a:schemeClr val="bg1"/>
                </a:solidFill>
              </a:rPr>
              <a:t>5.5 units</a:t>
            </a:r>
          </a:p>
        </p:txBody>
      </p:sp>
      <p:cxnSp>
        <p:nvCxnSpPr>
          <p:cNvPr id="4" name="Straight Connector 3"/>
          <p:cNvCxnSpPr/>
          <p:nvPr/>
        </p:nvCxnSpPr>
        <p:spPr>
          <a:xfrm>
            <a:off x="152400" y="4038600"/>
            <a:ext cx="8839200"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4419600"/>
            <a:ext cx="2590800" cy="1631216"/>
          </a:xfrm>
          <a:prstGeom prst="rect">
            <a:avLst/>
          </a:prstGeom>
          <a:noFill/>
        </p:spPr>
        <p:txBody>
          <a:bodyPr wrap="square" rtlCol="0">
            <a:spAutoFit/>
          </a:bodyPr>
          <a:lstStyle/>
          <a:p>
            <a:pPr algn="ctr"/>
            <a:r>
              <a:rPr lang="en-US" sz="5000" b="1" dirty="0"/>
              <a:t>TOTAL UNITS:</a:t>
            </a:r>
          </a:p>
        </p:txBody>
      </p:sp>
      <p:sp>
        <p:nvSpPr>
          <p:cNvPr id="17" name="TextBox 16"/>
          <p:cNvSpPr txBox="1"/>
          <p:nvPr/>
        </p:nvSpPr>
        <p:spPr>
          <a:xfrm>
            <a:off x="3276600" y="4496544"/>
            <a:ext cx="2590800" cy="1477328"/>
          </a:xfrm>
          <a:prstGeom prst="rect">
            <a:avLst/>
          </a:prstGeom>
          <a:noFill/>
        </p:spPr>
        <p:txBody>
          <a:bodyPr wrap="square" rtlCol="0">
            <a:spAutoFit/>
          </a:bodyPr>
          <a:lstStyle/>
          <a:p>
            <a:pPr algn="ctr"/>
            <a:r>
              <a:rPr lang="en-US" sz="9000" b="1" dirty="0"/>
              <a:t>22</a:t>
            </a:r>
          </a:p>
        </p:txBody>
      </p:sp>
      <p:pic>
        <p:nvPicPr>
          <p:cNvPr id="12" name="Picture 11" descr="Image result for honey crisp appl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5" b="96577" l="4167" r="96146"/>
                    </a14:imgEffect>
                  </a14:imgLayer>
                </a14:imgProps>
              </a:ext>
              <a:ext uri="{28A0092B-C50C-407E-A947-70E740481C1C}">
                <a14:useLocalDpi xmlns:a14="http://schemas.microsoft.com/office/drawing/2010/main" val="0"/>
              </a:ext>
            </a:extLst>
          </a:blip>
          <a:srcRect/>
          <a:stretch>
            <a:fillRect/>
          </a:stretch>
        </p:blipFill>
        <p:spPr bwMode="auto">
          <a:xfrm>
            <a:off x="5943600" y="1112750"/>
            <a:ext cx="1154676" cy="10424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granny smith appl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5789" b="94737" l="10000" r="90000">
                        <a14:backgroundMark x1="41053" y1="20789" x2="47368" y2="20789"/>
                        <a14:backgroundMark x1="37368" y1="20789" x2="40263" y2="16579"/>
                      </a14:backgroundRemoval>
                    </a14:imgEffect>
                  </a14:imgLayer>
                </a14:imgProps>
              </a:ext>
              <a:ext uri="{28A0092B-C50C-407E-A947-70E740481C1C}">
                <a14:useLocalDpi xmlns:a14="http://schemas.microsoft.com/office/drawing/2010/main" val="0"/>
              </a:ext>
            </a:extLst>
          </a:blip>
          <a:srcRect t="13707"/>
          <a:stretch/>
        </p:blipFill>
        <p:spPr bwMode="auto">
          <a:xfrm>
            <a:off x="1758203" y="1112750"/>
            <a:ext cx="1207993" cy="104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23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19" grpId="0" animBg="1"/>
      <p:bldP spid="21" grpId="0"/>
      <p:bldP spid="27" grpId="0"/>
      <p:bldP spid="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089124"/>
            <a:ext cx="8623696" cy="1349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2" name="Group 1"/>
          <p:cNvGrpSpPr/>
          <p:nvPr/>
        </p:nvGrpSpPr>
        <p:grpSpPr>
          <a:xfrm>
            <a:off x="5791200" y="304800"/>
            <a:ext cx="3137296" cy="1568648"/>
            <a:chOff x="4780359" y="2530"/>
            <a:chExt cx="3137296" cy="1568648"/>
          </a:xfrm>
          <a:solidFill>
            <a:schemeClr val="accent4"/>
          </a:solidFill>
        </p:grpSpPr>
        <p:sp>
          <p:nvSpPr>
            <p:cNvPr id="3" name="Rounded Rectangle 2"/>
            <p:cNvSpPr/>
            <p:nvPr/>
          </p:nvSpPr>
          <p:spPr>
            <a:xfrm>
              <a:off x="4780359" y="2530"/>
              <a:ext cx="3137296" cy="1568648"/>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 name="Rounded Rectangle 4"/>
            <p:cNvSpPr/>
            <p:nvPr/>
          </p:nvSpPr>
          <p:spPr>
            <a:xfrm>
              <a:off x="4826303" y="48474"/>
              <a:ext cx="3045408" cy="14767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High School Diploma</a:t>
              </a:r>
            </a:p>
          </p:txBody>
        </p:sp>
      </p:grpSp>
      <p:sp>
        <p:nvSpPr>
          <p:cNvPr id="6" name="TextBox 5"/>
          <p:cNvSpPr txBox="1"/>
          <p:nvPr/>
        </p:nvSpPr>
        <p:spPr>
          <a:xfrm>
            <a:off x="304800" y="949949"/>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ENGLISH</a:t>
            </a:r>
          </a:p>
        </p:txBody>
      </p:sp>
      <p:sp>
        <p:nvSpPr>
          <p:cNvPr id="7" name="TextBox 6"/>
          <p:cNvSpPr txBox="1"/>
          <p:nvPr/>
        </p:nvSpPr>
        <p:spPr>
          <a:xfrm>
            <a:off x="609600" y="1447800"/>
            <a:ext cx="6978848" cy="923330"/>
          </a:xfrm>
          <a:prstGeom prst="rect">
            <a:avLst/>
          </a:prstGeom>
          <a:noFill/>
        </p:spPr>
        <p:txBody>
          <a:bodyPr wrap="square" rtlCol="0">
            <a:spAutoFit/>
          </a:bodyPr>
          <a:lstStyle/>
          <a:p>
            <a:r>
              <a:rPr lang="en-US" dirty="0"/>
              <a:t>1 unit Writing</a:t>
            </a:r>
          </a:p>
          <a:p>
            <a:r>
              <a:rPr lang="en-US" dirty="0"/>
              <a:t>.5 unit Speech</a:t>
            </a:r>
          </a:p>
          <a:p>
            <a:r>
              <a:rPr lang="en-US" dirty="0"/>
              <a:t>1 unit Literature (must include .5 unit American Literature)</a:t>
            </a:r>
          </a:p>
        </p:txBody>
      </p:sp>
      <p:sp>
        <p:nvSpPr>
          <p:cNvPr id="8" name="Rectangle 7"/>
          <p:cNvSpPr/>
          <p:nvPr/>
        </p:nvSpPr>
        <p:spPr>
          <a:xfrm>
            <a:off x="307907" y="2734524"/>
            <a:ext cx="2968693" cy="13492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307907" y="2595349"/>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MATH</a:t>
            </a:r>
          </a:p>
        </p:txBody>
      </p:sp>
      <p:sp>
        <p:nvSpPr>
          <p:cNvPr id="10" name="TextBox 9"/>
          <p:cNvSpPr txBox="1"/>
          <p:nvPr/>
        </p:nvSpPr>
        <p:spPr>
          <a:xfrm>
            <a:off x="609600" y="3048000"/>
            <a:ext cx="2590800" cy="369332"/>
          </a:xfrm>
          <a:prstGeom prst="rect">
            <a:avLst/>
          </a:prstGeom>
          <a:noFill/>
        </p:spPr>
        <p:txBody>
          <a:bodyPr wrap="square" rtlCol="0">
            <a:spAutoFit/>
          </a:bodyPr>
          <a:lstStyle/>
          <a:p>
            <a:r>
              <a:rPr lang="en-US" dirty="0"/>
              <a:t>1 unit Algebra I</a:t>
            </a:r>
          </a:p>
        </p:txBody>
      </p:sp>
      <p:sp>
        <p:nvSpPr>
          <p:cNvPr id="18" name="Rectangle 17"/>
          <p:cNvSpPr/>
          <p:nvPr/>
        </p:nvSpPr>
        <p:spPr>
          <a:xfrm>
            <a:off x="3581400" y="2757676"/>
            <a:ext cx="2971800" cy="134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581400" y="2603519"/>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SCIENCE</a:t>
            </a:r>
          </a:p>
        </p:txBody>
      </p:sp>
      <p:sp>
        <p:nvSpPr>
          <p:cNvPr id="20" name="TextBox 19"/>
          <p:cNvSpPr txBox="1"/>
          <p:nvPr/>
        </p:nvSpPr>
        <p:spPr>
          <a:xfrm>
            <a:off x="3883093" y="3071152"/>
            <a:ext cx="2584281" cy="369332"/>
          </a:xfrm>
          <a:prstGeom prst="rect">
            <a:avLst/>
          </a:prstGeom>
          <a:noFill/>
        </p:spPr>
        <p:txBody>
          <a:bodyPr wrap="square" rtlCol="0">
            <a:spAutoFit/>
          </a:bodyPr>
          <a:lstStyle/>
          <a:p>
            <a:r>
              <a:rPr lang="en-US" dirty="0"/>
              <a:t>1 unit Biology</a:t>
            </a:r>
          </a:p>
        </p:txBody>
      </p:sp>
      <p:sp>
        <p:nvSpPr>
          <p:cNvPr id="23" name="Rectangle 22"/>
          <p:cNvSpPr/>
          <p:nvPr/>
        </p:nvSpPr>
        <p:spPr>
          <a:xfrm>
            <a:off x="309877" y="4330175"/>
            <a:ext cx="2966723" cy="9598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TextBox 23"/>
          <p:cNvSpPr txBox="1"/>
          <p:nvPr/>
        </p:nvSpPr>
        <p:spPr>
          <a:xfrm>
            <a:off x="309877" y="4191000"/>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     SOCIAL STUDIES</a:t>
            </a:r>
          </a:p>
        </p:txBody>
      </p:sp>
      <p:sp>
        <p:nvSpPr>
          <p:cNvPr id="25" name="TextBox 24"/>
          <p:cNvSpPr txBox="1"/>
          <p:nvPr/>
        </p:nvSpPr>
        <p:spPr>
          <a:xfrm>
            <a:off x="611570" y="4643651"/>
            <a:ext cx="2665030" cy="646331"/>
          </a:xfrm>
          <a:prstGeom prst="rect">
            <a:avLst/>
          </a:prstGeom>
          <a:noFill/>
        </p:spPr>
        <p:txBody>
          <a:bodyPr wrap="square" rtlCol="0">
            <a:spAutoFit/>
          </a:bodyPr>
          <a:lstStyle/>
          <a:p>
            <a:r>
              <a:rPr lang="en-US" dirty="0"/>
              <a:t>1 unit U.S. History</a:t>
            </a:r>
          </a:p>
          <a:p>
            <a:r>
              <a:rPr lang="en-US" dirty="0"/>
              <a:t>.5 unit U.S. Government</a:t>
            </a:r>
          </a:p>
        </p:txBody>
      </p:sp>
      <p:sp>
        <p:nvSpPr>
          <p:cNvPr id="26" name="Rectangle 25"/>
          <p:cNvSpPr/>
          <p:nvPr/>
        </p:nvSpPr>
        <p:spPr>
          <a:xfrm>
            <a:off x="6781801" y="2726354"/>
            <a:ext cx="2093441" cy="6828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Box 26"/>
          <p:cNvSpPr txBox="1"/>
          <p:nvPr/>
        </p:nvSpPr>
        <p:spPr>
          <a:xfrm>
            <a:off x="6781801" y="2591825"/>
            <a:ext cx="17526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FINE ARTS</a:t>
            </a:r>
          </a:p>
        </p:txBody>
      </p:sp>
      <p:sp>
        <p:nvSpPr>
          <p:cNvPr id="28" name="TextBox 27"/>
          <p:cNvSpPr txBox="1"/>
          <p:nvPr/>
        </p:nvSpPr>
        <p:spPr>
          <a:xfrm>
            <a:off x="7083494" y="3039830"/>
            <a:ext cx="1845002" cy="369332"/>
          </a:xfrm>
          <a:prstGeom prst="rect">
            <a:avLst/>
          </a:prstGeom>
          <a:noFill/>
        </p:spPr>
        <p:txBody>
          <a:bodyPr wrap="square" rtlCol="0">
            <a:spAutoFit/>
          </a:bodyPr>
          <a:lstStyle/>
          <a:p>
            <a:r>
              <a:rPr lang="en-US" dirty="0"/>
              <a:t>1 unit </a:t>
            </a:r>
          </a:p>
        </p:txBody>
      </p:sp>
      <p:sp>
        <p:nvSpPr>
          <p:cNvPr id="29" name="Rectangle 28"/>
          <p:cNvSpPr/>
          <p:nvPr/>
        </p:nvSpPr>
        <p:spPr>
          <a:xfrm>
            <a:off x="6781801" y="3708246"/>
            <a:ext cx="2093441" cy="9354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TextBox 29"/>
          <p:cNvSpPr txBox="1"/>
          <p:nvPr/>
        </p:nvSpPr>
        <p:spPr>
          <a:xfrm>
            <a:off x="6781801" y="3569072"/>
            <a:ext cx="1752600" cy="707886"/>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PHYSICAL </a:t>
            </a:r>
          </a:p>
          <a:p>
            <a:pPr algn="ctr"/>
            <a:r>
              <a:rPr lang="en-US" sz="2000" b="1" dirty="0"/>
              <a:t>EDUCATION</a:t>
            </a:r>
          </a:p>
        </p:txBody>
      </p:sp>
      <p:sp>
        <p:nvSpPr>
          <p:cNvPr id="31" name="TextBox 30"/>
          <p:cNvSpPr txBox="1"/>
          <p:nvPr/>
        </p:nvSpPr>
        <p:spPr>
          <a:xfrm>
            <a:off x="7083494" y="4264506"/>
            <a:ext cx="3489424" cy="369332"/>
          </a:xfrm>
          <a:prstGeom prst="rect">
            <a:avLst/>
          </a:prstGeom>
          <a:noFill/>
        </p:spPr>
        <p:txBody>
          <a:bodyPr wrap="square" rtlCol="0">
            <a:spAutoFit/>
          </a:bodyPr>
          <a:lstStyle/>
          <a:p>
            <a:r>
              <a:rPr lang="en-US" dirty="0"/>
              <a:t>.5 unit </a:t>
            </a:r>
          </a:p>
        </p:txBody>
      </p:sp>
      <p:sp>
        <p:nvSpPr>
          <p:cNvPr id="32" name="Rectangle 31"/>
          <p:cNvSpPr/>
          <p:nvPr/>
        </p:nvSpPr>
        <p:spPr>
          <a:xfrm>
            <a:off x="6781801" y="4981530"/>
            <a:ext cx="2093441" cy="1255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781801" y="4842355"/>
            <a:ext cx="1752600" cy="1015663"/>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HEALTH/</a:t>
            </a:r>
          </a:p>
          <a:p>
            <a:pPr algn="ctr"/>
            <a:r>
              <a:rPr lang="en-US" sz="2000" b="1" dirty="0"/>
              <a:t>HEALTH INTEGRATION</a:t>
            </a:r>
          </a:p>
        </p:txBody>
      </p:sp>
      <p:sp>
        <p:nvSpPr>
          <p:cNvPr id="34" name="TextBox 33"/>
          <p:cNvSpPr txBox="1"/>
          <p:nvPr/>
        </p:nvSpPr>
        <p:spPr>
          <a:xfrm>
            <a:off x="7083494" y="5867400"/>
            <a:ext cx="3489424" cy="369332"/>
          </a:xfrm>
          <a:prstGeom prst="rect">
            <a:avLst/>
          </a:prstGeom>
          <a:noFill/>
        </p:spPr>
        <p:txBody>
          <a:bodyPr wrap="square" rtlCol="0">
            <a:spAutoFit/>
          </a:bodyPr>
          <a:lstStyle/>
          <a:p>
            <a:r>
              <a:rPr lang="en-US" dirty="0"/>
              <a:t>.5 unit </a:t>
            </a:r>
          </a:p>
        </p:txBody>
      </p:sp>
      <p:sp>
        <p:nvSpPr>
          <p:cNvPr id="35" name="Rectangle 34"/>
          <p:cNvSpPr/>
          <p:nvPr/>
        </p:nvSpPr>
        <p:spPr>
          <a:xfrm>
            <a:off x="297367" y="5549375"/>
            <a:ext cx="2966723" cy="9598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TextBox 35"/>
          <p:cNvSpPr txBox="1"/>
          <p:nvPr/>
        </p:nvSpPr>
        <p:spPr>
          <a:xfrm>
            <a:off x="297367" y="5410200"/>
            <a:ext cx="2667000" cy="707886"/>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PERSONAL FINANCE OR ECONOMICS</a:t>
            </a:r>
          </a:p>
        </p:txBody>
      </p:sp>
      <p:sp>
        <p:nvSpPr>
          <p:cNvPr id="37" name="TextBox 36"/>
          <p:cNvSpPr txBox="1"/>
          <p:nvPr/>
        </p:nvSpPr>
        <p:spPr>
          <a:xfrm>
            <a:off x="572485" y="6183868"/>
            <a:ext cx="2665030" cy="369332"/>
          </a:xfrm>
          <a:prstGeom prst="rect">
            <a:avLst/>
          </a:prstGeom>
          <a:noFill/>
        </p:spPr>
        <p:txBody>
          <a:bodyPr wrap="square" rtlCol="0">
            <a:spAutoFit/>
          </a:bodyPr>
          <a:lstStyle/>
          <a:p>
            <a:r>
              <a:rPr lang="en-US" dirty="0"/>
              <a:t>.5 unit</a:t>
            </a:r>
          </a:p>
        </p:txBody>
      </p:sp>
      <p:sp>
        <p:nvSpPr>
          <p:cNvPr id="38" name="Rectangle 37"/>
          <p:cNvSpPr/>
          <p:nvPr/>
        </p:nvSpPr>
        <p:spPr>
          <a:xfrm>
            <a:off x="3581400" y="4345157"/>
            <a:ext cx="2968693" cy="13492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TextBox 38"/>
          <p:cNvSpPr txBox="1"/>
          <p:nvPr/>
        </p:nvSpPr>
        <p:spPr>
          <a:xfrm>
            <a:off x="3581400" y="4205982"/>
            <a:ext cx="2667000" cy="1015663"/>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CTE OR CAPSTONE EXPERIENCE OR WORLD LANGUAGE</a:t>
            </a:r>
          </a:p>
        </p:txBody>
      </p:sp>
      <p:sp>
        <p:nvSpPr>
          <p:cNvPr id="40" name="TextBox 39"/>
          <p:cNvSpPr txBox="1"/>
          <p:nvPr/>
        </p:nvSpPr>
        <p:spPr>
          <a:xfrm>
            <a:off x="3883093" y="5284450"/>
            <a:ext cx="2590800" cy="369332"/>
          </a:xfrm>
          <a:prstGeom prst="rect">
            <a:avLst/>
          </a:prstGeom>
          <a:noFill/>
        </p:spPr>
        <p:txBody>
          <a:bodyPr wrap="square" rtlCol="0">
            <a:spAutoFit/>
          </a:bodyPr>
          <a:lstStyle/>
          <a:p>
            <a:r>
              <a:rPr lang="en-US" dirty="0"/>
              <a:t>1 unit in any combo</a:t>
            </a:r>
          </a:p>
        </p:txBody>
      </p:sp>
      <p:sp>
        <p:nvSpPr>
          <p:cNvPr id="41" name="Rectangle 40"/>
          <p:cNvSpPr/>
          <p:nvPr/>
        </p:nvSpPr>
        <p:spPr>
          <a:xfrm>
            <a:off x="3570748" y="5949664"/>
            <a:ext cx="2966723" cy="603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TextBox 41"/>
          <p:cNvSpPr txBox="1"/>
          <p:nvPr/>
        </p:nvSpPr>
        <p:spPr>
          <a:xfrm>
            <a:off x="3570748" y="5810488"/>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ELECTIVES</a:t>
            </a:r>
          </a:p>
        </p:txBody>
      </p:sp>
      <p:sp>
        <p:nvSpPr>
          <p:cNvPr id="43" name="TextBox 42"/>
          <p:cNvSpPr txBox="1"/>
          <p:nvPr/>
        </p:nvSpPr>
        <p:spPr>
          <a:xfrm>
            <a:off x="3845866" y="6172199"/>
            <a:ext cx="2665030" cy="369332"/>
          </a:xfrm>
          <a:prstGeom prst="rect">
            <a:avLst/>
          </a:prstGeom>
          <a:noFill/>
        </p:spPr>
        <p:txBody>
          <a:bodyPr wrap="square" rtlCol="0">
            <a:spAutoFit/>
          </a:bodyPr>
          <a:lstStyle/>
          <a:p>
            <a:r>
              <a:rPr lang="en-US" dirty="0"/>
              <a:t>5.5 units</a:t>
            </a:r>
          </a:p>
        </p:txBody>
      </p:sp>
      <p:sp>
        <p:nvSpPr>
          <p:cNvPr id="13" name="Oval 12"/>
          <p:cNvSpPr/>
          <p:nvPr/>
        </p:nvSpPr>
        <p:spPr>
          <a:xfrm>
            <a:off x="304800" y="949949"/>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4</a:t>
            </a:r>
          </a:p>
        </p:txBody>
      </p:sp>
      <p:sp>
        <p:nvSpPr>
          <p:cNvPr id="44" name="Oval 43"/>
          <p:cNvSpPr/>
          <p:nvPr/>
        </p:nvSpPr>
        <p:spPr>
          <a:xfrm>
            <a:off x="307907" y="2591825"/>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3</a:t>
            </a:r>
          </a:p>
        </p:txBody>
      </p:sp>
      <p:sp>
        <p:nvSpPr>
          <p:cNvPr id="45" name="Oval 44"/>
          <p:cNvSpPr/>
          <p:nvPr/>
        </p:nvSpPr>
        <p:spPr>
          <a:xfrm>
            <a:off x="3584492" y="2603519"/>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3</a:t>
            </a:r>
          </a:p>
        </p:txBody>
      </p:sp>
      <p:sp>
        <p:nvSpPr>
          <p:cNvPr id="46" name="Oval 45"/>
          <p:cNvSpPr/>
          <p:nvPr/>
        </p:nvSpPr>
        <p:spPr>
          <a:xfrm>
            <a:off x="309877" y="4175948"/>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3</a:t>
            </a:r>
          </a:p>
        </p:txBody>
      </p:sp>
      <p:sp>
        <p:nvSpPr>
          <p:cNvPr id="47" name="5-Point Star 46"/>
          <p:cNvSpPr/>
          <p:nvPr/>
        </p:nvSpPr>
        <p:spPr>
          <a:xfrm>
            <a:off x="5608544" y="2514600"/>
            <a:ext cx="457200" cy="477053"/>
          </a:xfrm>
          <a:prstGeom prst="star5">
            <a:avLst/>
          </a:prstGeom>
          <a:solidFill>
            <a:srgbClr val="FFC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587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93169775"/>
              </p:ext>
            </p:extLst>
          </p:nvPr>
        </p:nvGraphicFramePr>
        <p:xfrm>
          <a:off x="533400" y="1143000"/>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4033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838200"/>
            <a:ext cx="9677400" cy="5715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 name="Group 1"/>
          <p:cNvGrpSpPr/>
          <p:nvPr/>
        </p:nvGrpSpPr>
        <p:grpSpPr>
          <a:xfrm>
            <a:off x="2201881" y="3138349"/>
            <a:ext cx="4662592" cy="2590800"/>
            <a:chOff x="4780359" y="2530"/>
            <a:chExt cx="3137296" cy="1568648"/>
          </a:xfrm>
        </p:grpSpPr>
        <p:sp>
          <p:nvSpPr>
            <p:cNvPr id="3" name="Rounded Rectangle 2"/>
            <p:cNvSpPr/>
            <p:nvPr/>
          </p:nvSpPr>
          <p:spPr>
            <a:xfrm>
              <a:off x="4780359" y="2530"/>
              <a:ext cx="3137296" cy="156864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 name="Rounded Rectangle 4"/>
            <p:cNvSpPr/>
            <p:nvPr/>
          </p:nvSpPr>
          <p:spPr>
            <a:xfrm>
              <a:off x="4826303" y="48474"/>
              <a:ext cx="3045408" cy="14767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6000" kern="1200" dirty="0"/>
                <a:t>Advanced Endorsement </a:t>
              </a:r>
            </a:p>
          </p:txBody>
        </p:sp>
      </p:grpSp>
    </p:spTree>
    <p:extLst>
      <p:ext uri="{BB962C8B-B14F-4D97-AF65-F5344CB8AC3E}">
        <p14:creationId xmlns:p14="http://schemas.microsoft.com/office/powerpoint/2010/main" val="2699447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089124"/>
            <a:ext cx="8623696" cy="1349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2" name="Group 1"/>
          <p:cNvGrpSpPr/>
          <p:nvPr/>
        </p:nvGrpSpPr>
        <p:grpSpPr>
          <a:xfrm>
            <a:off x="5791200" y="304800"/>
            <a:ext cx="3137296" cy="1568648"/>
            <a:chOff x="4780359" y="2530"/>
            <a:chExt cx="3137296" cy="1568648"/>
          </a:xfrm>
        </p:grpSpPr>
        <p:sp>
          <p:nvSpPr>
            <p:cNvPr id="3" name="Rounded Rectangle 2"/>
            <p:cNvSpPr/>
            <p:nvPr/>
          </p:nvSpPr>
          <p:spPr>
            <a:xfrm>
              <a:off x="4780359" y="2530"/>
              <a:ext cx="3137296" cy="156864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 name="Rounded Rectangle 4"/>
            <p:cNvSpPr/>
            <p:nvPr/>
          </p:nvSpPr>
          <p:spPr>
            <a:xfrm>
              <a:off x="4826303" y="48474"/>
              <a:ext cx="3045408" cy="14767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Advanced Endorsement </a:t>
              </a:r>
            </a:p>
          </p:txBody>
        </p:sp>
      </p:grpSp>
      <p:sp>
        <p:nvSpPr>
          <p:cNvPr id="6" name="TextBox 5"/>
          <p:cNvSpPr txBox="1"/>
          <p:nvPr/>
        </p:nvSpPr>
        <p:spPr>
          <a:xfrm>
            <a:off x="304800" y="949949"/>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ENGLISH</a:t>
            </a:r>
          </a:p>
        </p:txBody>
      </p:sp>
      <p:sp>
        <p:nvSpPr>
          <p:cNvPr id="7" name="TextBox 6"/>
          <p:cNvSpPr txBox="1"/>
          <p:nvPr/>
        </p:nvSpPr>
        <p:spPr>
          <a:xfrm>
            <a:off x="609600" y="1447800"/>
            <a:ext cx="6978848" cy="923330"/>
          </a:xfrm>
          <a:prstGeom prst="rect">
            <a:avLst/>
          </a:prstGeom>
          <a:noFill/>
        </p:spPr>
        <p:txBody>
          <a:bodyPr wrap="square" rtlCol="0">
            <a:spAutoFit/>
          </a:bodyPr>
          <a:lstStyle/>
          <a:p>
            <a:r>
              <a:rPr lang="en-US" dirty="0"/>
              <a:t>1 unit Writing</a:t>
            </a:r>
          </a:p>
          <a:p>
            <a:r>
              <a:rPr lang="en-US" dirty="0"/>
              <a:t>.5 unit Speech</a:t>
            </a:r>
          </a:p>
          <a:p>
            <a:r>
              <a:rPr lang="en-US" dirty="0"/>
              <a:t>1 unit Literature (must include .5 unit American Literature)</a:t>
            </a:r>
          </a:p>
        </p:txBody>
      </p:sp>
      <p:sp>
        <p:nvSpPr>
          <p:cNvPr id="8" name="Rectangle 7"/>
          <p:cNvSpPr/>
          <p:nvPr/>
        </p:nvSpPr>
        <p:spPr>
          <a:xfrm>
            <a:off x="307907" y="2734524"/>
            <a:ext cx="2968693" cy="13492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307907" y="2595349"/>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MATH</a:t>
            </a:r>
          </a:p>
        </p:txBody>
      </p:sp>
      <p:sp>
        <p:nvSpPr>
          <p:cNvPr id="10" name="TextBox 9"/>
          <p:cNvSpPr txBox="1"/>
          <p:nvPr/>
        </p:nvSpPr>
        <p:spPr>
          <a:xfrm>
            <a:off x="609600" y="3048000"/>
            <a:ext cx="2590800" cy="369332"/>
          </a:xfrm>
          <a:prstGeom prst="rect">
            <a:avLst/>
          </a:prstGeom>
          <a:noFill/>
        </p:spPr>
        <p:txBody>
          <a:bodyPr wrap="square" rtlCol="0">
            <a:spAutoFit/>
          </a:bodyPr>
          <a:lstStyle/>
          <a:p>
            <a:r>
              <a:rPr lang="en-US" dirty="0"/>
              <a:t>1 unit Algebra I</a:t>
            </a:r>
          </a:p>
        </p:txBody>
      </p:sp>
      <p:sp>
        <p:nvSpPr>
          <p:cNvPr id="11" name="TextBox 10"/>
          <p:cNvSpPr txBox="1"/>
          <p:nvPr/>
        </p:nvSpPr>
        <p:spPr>
          <a:xfrm>
            <a:off x="609600" y="3316069"/>
            <a:ext cx="1828800" cy="646331"/>
          </a:xfrm>
          <a:prstGeom prst="rect">
            <a:avLst/>
          </a:prstGeom>
          <a:noFill/>
        </p:spPr>
        <p:txBody>
          <a:bodyPr wrap="square" rtlCol="0">
            <a:spAutoFit/>
          </a:bodyPr>
          <a:lstStyle/>
          <a:p>
            <a:r>
              <a:rPr lang="en-US" dirty="0"/>
              <a:t>1 unit Geometry</a:t>
            </a:r>
          </a:p>
          <a:p>
            <a:r>
              <a:rPr lang="en-US" dirty="0"/>
              <a:t>1 unit Algebra II</a:t>
            </a:r>
          </a:p>
        </p:txBody>
      </p:sp>
      <p:sp>
        <p:nvSpPr>
          <p:cNvPr id="12" name="Right Arrow 11"/>
          <p:cNvSpPr/>
          <p:nvPr/>
        </p:nvSpPr>
        <p:spPr>
          <a:xfrm>
            <a:off x="41207" y="3352800"/>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1207" y="3639235"/>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81400" y="2757676"/>
            <a:ext cx="2971800" cy="134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581400" y="2603519"/>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SCIENCE</a:t>
            </a:r>
          </a:p>
        </p:txBody>
      </p:sp>
      <p:sp>
        <p:nvSpPr>
          <p:cNvPr id="20" name="TextBox 19"/>
          <p:cNvSpPr txBox="1"/>
          <p:nvPr/>
        </p:nvSpPr>
        <p:spPr>
          <a:xfrm>
            <a:off x="3883093" y="3071152"/>
            <a:ext cx="2584281" cy="369332"/>
          </a:xfrm>
          <a:prstGeom prst="rect">
            <a:avLst/>
          </a:prstGeom>
          <a:noFill/>
        </p:spPr>
        <p:txBody>
          <a:bodyPr wrap="square" rtlCol="0">
            <a:spAutoFit/>
          </a:bodyPr>
          <a:lstStyle/>
          <a:p>
            <a:r>
              <a:rPr lang="en-US" dirty="0"/>
              <a:t>1 unit Biology</a:t>
            </a:r>
          </a:p>
        </p:txBody>
      </p:sp>
      <p:sp>
        <p:nvSpPr>
          <p:cNvPr id="21" name="TextBox 20"/>
          <p:cNvSpPr txBox="1"/>
          <p:nvPr/>
        </p:nvSpPr>
        <p:spPr>
          <a:xfrm>
            <a:off x="3883093" y="3375952"/>
            <a:ext cx="2584282" cy="369332"/>
          </a:xfrm>
          <a:prstGeom prst="rect">
            <a:avLst/>
          </a:prstGeom>
          <a:noFill/>
        </p:spPr>
        <p:txBody>
          <a:bodyPr wrap="square" rtlCol="0">
            <a:spAutoFit/>
          </a:bodyPr>
          <a:lstStyle/>
          <a:p>
            <a:r>
              <a:rPr lang="en-US" dirty="0"/>
              <a:t>2 units other lab sciences</a:t>
            </a:r>
          </a:p>
        </p:txBody>
      </p:sp>
      <p:sp>
        <p:nvSpPr>
          <p:cNvPr id="22" name="Right Arrow 21"/>
          <p:cNvSpPr/>
          <p:nvPr/>
        </p:nvSpPr>
        <p:spPr>
          <a:xfrm>
            <a:off x="3314700" y="3433787"/>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9877" y="4330175"/>
            <a:ext cx="2966723" cy="9598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TextBox 23"/>
          <p:cNvSpPr txBox="1"/>
          <p:nvPr/>
        </p:nvSpPr>
        <p:spPr>
          <a:xfrm>
            <a:off x="309877" y="4191000"/>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     SOCIAL STUDIES</a:t>
            </a:r>
          </a:p>
        </p:txBody>
      </p:sp>
      <p:sp>
        <p:nvSpPr>
          <p:cNvPr id="25" name="TextBox 24"/>
          <p:cNvSpPr txBox="1"/>
          <p:nvPr/>
        </p:nvSpPr>
        <p:spPr>
          <a:xfrm>
            <a:off x="611570" y="4643651"/>
            <a:ext cx="2665030" cy="646331"/>
          </a:xfrm>
          <a:prstGeom prst="rect">
            <a:avLst/>
          </a:prstGeom>
          <a:noFill/>
        </p:spPr>
        <p:txBody>
          <a:bodyPr wrap="square" rtlCol="0">
            <a:spAutoFit/>
          </a:bodyPr>
          <a:lstStyle/>
          <a:p>
            <a:r>
              <a:rPr lang="en-US" dirty="0"/>
              <a:t>1 unit U.S. History</a:t>
            </a:r>
          </a:p>
          <a:p>
            <a:r>
              <a:rPr lang="en-US" dirty="0"/>
              <a:t>.5 unit U.S. Government</a:t>
            </a:r>
          </a:p>
        </p:txBody>
      </p:sp>
      <p:sp>
        <p:nvSpPr>
          <p:cNvPr id="26" name="Rectangle 25"/>
          <p:cNvSpPr/>
          <p:nvPr/>
        </p:nvSpPr>
        <p:spPr>
          <a:xfrm>
            <a:off x="6781801" y="2726354"/>
            <a:ext cx="2093441" cy="6828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Box 26"/>
          <p:cNvSpPr txBox="1"/>
          <p:nvPr/>
        </p:nvSpPr>
        <p:spPr>
          <a:xfrm>
            <a:off x="6781801" y="2591825"/>
            <a:ext cx="17526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FINE ARTS</a:t>
            </a:r>
          </a:p>
        </p:txBody>
      </p:sp>
      <p:sp>
        <p:nvSpPr>
          <p:cNvPr id="28" name="TextBox 27"/>
          <p:cNvSpPr txBox="1"/>
          <p:nvPr/>
        </p:nvSpPr>
        <p:spPr>
          <a:xfrm>
            <a:off x="7083494" y="3039830"/>
            <a:ext cx="1845002" cy="369332"/>
          </a:xfrm>
          <a:prstGeom prst="rect">
            <a:avLst/>
          </a:prstGeom>
          <a:noFill/>
        </p:spPr>
        <p:txBody>
          <a:bodyPr wrap="square" rtlCol="0">
            <a:spAutoFit/>
          </a:bodyPr>
          <a:lstStyle/>
          <a:p>
            <a:r>
              <a:rPr lang="en-US" dirty="0"/>
              <a:t>1 unit </a:t>
            </a:r>
          </a:p>
        </p:txBody>
      </p:sp>
      <p:sp>
        <p:nvSpPr>
          <p:cNvPr id="29" name="Rectangle 28"/>
          <p:cNvSpPr/>
          <p:nvPr/>
        </p:nvSpPr>
        <p:spPr>
          <a:xfrm>
            <a:off x="6781801" y="3708246"/>
            <a:ext cx="2093441" cy="9354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TextBox 29"/>
          <p:cNvSpPr txBox="1"/>
          <p:nvPr/>
        </p:nvSpPr>
        <p:spPr>
          <a:xfrm>
            <a:off x="6781801" y="3569072"/>
            <a:ext cx="1752600" cy="707886"/>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PHYSICAL </a:t>
            </a:r>
          </a:p>
          <a:p>
            <a:pPr algn="ctr"/>
            <a:r>
              <a:rPr lang="en-US" sz="2000" b="1" dirty="0"/>
              <a:t>EDUCATION</a:t>
            </a:r>
          </a:p>
        </p:txBody>
      </p:sp>
      <p:sp>
        <p:nvSpPr>
          <p:cNvPr id="31" name="TextBox 30"/>
          <p:cNvSpPr txBox="1"/>
          <p:nvPr/>
        </p:nvSpPr>
        <p:spPr>
          <a:xfrm>
            <a:off x="7083494" y="4264506"/>
            <a:ext cx="3489424" cy="369332"/>
          </a:xfrm>
          <a:prstGeom prst="rect">
            <a:avLst/>
          </a:prstGeom>
          <a:noFill/>
        </p:spPr>
        <p:txBody>
          <a:bodyPr wrap="square" rtlCol="0">
            <a:spAutoFit/>
          </a:bodyPr>
          <a:lstStyle/>
          <a:p>
            <a:r>
              <a:rPr lang="en-US" dirty="0"/>
              <a:t>.5 unit </a:t>
            </a:r>
          </a:p>
        </p:txBody>
      </p:sp>
      <p:sp>
        <p:nvSpPr>
          <p:cNvPr id="32" name="Rectangle 31"/>
          <p:cNvSpPr/>
          <p:nvPr/>
        </p:nvSpPr>
        <p:spPr>
          <a:xfrm>
            <a:off x="6781801" y="4981530"/>
            <a:ext cx="2093441" cy="1255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781801" y="4842355"/>
            <a:ext cx="1752600" cy="1015663"/>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HEALTH/</a:t>
            </a:r>
          </a:p>
          <a:p>
            <a:pPr algn="ctr"/>
            <a:r>
              <a:rPr lang="en-US" sz="2000" b="1" dirty="0"/>
              <a:t>HEALTH INTEGRATION</a:t>
            </a:r>
          </a:p>
        </p:txBody>
      </p:sp>
      <p:sp>
        <p:nvSpPr>
          <p:cNvPr id="34" name="TextBox 33"/>
          <p:cNvSpPr txBox="1"/>
          <p:nvPr/>
        </p:nvSpPr>
        <p:spPr>
          <a:xfrm>
            <a:off x="7083494" y="5867400"/>
            <a:ext cx="3489424" cy="369332"/>
          </a:xfrm>
          <a:prstGeom prst="rect">
            <a:avLst/>
          </a:prstGeom>
          <a:noFill/>
        </p:spPr>
        <p:txBody>
          <a:bodyPr wrap="square" rtlCol="0">
            <a:spAutoFit/>
          </a:bodyPr>
          <a:lstStyle/>
          <a:p>
            <a:r>
              <a:rPr lang="en-US" dirty="0"/>
              <a:t>.5 unit </a:t>
            </a:r>
          </a:p>
        </p:txBody>
      </p:sp>
      <p:sp>
        <p:nvSpPr>
          <p:cNvPr id="35" name="Rectangle 34"/>
          <p:cNvSpPr/>
          <p:nvPr/>
        </p:nvSpPr>
        <p:spPr>
          <a:xfrm>
            <a:off x="297367" y="5549375"/>
            <a:ext cx="2966723" cy="9598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TextBox 35"/>
          <p:cNvSpPr txBox="1"/>
          <p:nvPr/>
        </p:nvSpPr>
        <p:spPr>
          <a:xfrm>
            <a:off x="297367" y="5410200"/>
            <a:ext cx="2667000" cy="707886"/>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PERSONAL FINANCE OR ECONOMICS</a:t>
            </a:r>
          </a:p>
        </p:txBody>
      </p:sp>
      <p:sp>
        <p:nvSpPr>
          <p:cNvPr id="37" name="TextBox 36"/>
          <p:cNvSpPr txBox="1"/>
          <p:nvPr/>
        </p:nvSpPr>
        <p:spPr>
          <a:xfrm>
            <a:off x="572485" y="6183868"/>
            <a:ext cx="2665030" cy="369332"/>
          </a:xfrm>
          <a:prstGeom prst="rect">
            <a:avLst/>
          </a:prstGeom>
          <a:noFill/>
        </p:spPr>
        <p:txBody>
          <a:bodyPr wrap="square" rtlCol="0">
            <a:spAutoFit/>
          </a:bodyPr>
          <a:lstStyle/>
          <a:p>
            <a:r>
              <a:rPr lang="en-US" dirty="0"/>
              <a:t>.5 unit</a:t>
            </a:r>
          </a:p>
        </p:txBody>
      </p:sp>
      <p:sp>
        <p:nvSpPr>
          <p:cNvPr id="38" name="Rectangle 37"/>
          <p:cNvSpPr/>
          <p:nvPr/>
        </p:nvSpPr>
        <p:spPr>
          <a:xfrm>
            <a:off x="3581400" y="4345157"/>
            <a:ext cx="2968693" cy="13492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TextBox 38"/>
          <p:cNvSpPr txBox="1"/>
          <p:nvPr/>
        </p:nvSpPr>
        <p:spPr>
          <a:xfrm>
            <a:off x="3581400" y="4205982"/>
            <a:ext cx="2667000" cy="1015663"/>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CTE OR CAPSTONE EXPERIENCE OR WORLD LANGUAGE</a:t>
            </a:r>
          </a:p>
        </p:txBody>
      </p:sp>
      <p:sp>
        <p:nvSpPr>
          <p:cNvPr id="40" name="TextBox 39"/>
          <p:cNvSpPr txBox="1"/>
          <p:nvPr/>
        </p:nvSpPr>
        <p:spPr>
          <a:xfrm>
            <a:off x="3883093" y="5284450"/>
            <a:ext cx="2590800" cy="369332"/>
          </a:xfrm>
          <a:prstGeom prst="rect">
            <a:avLst/>
          </a:prstGeom>
          <a:noFill/>
        </p:spPr>
        <p:txBody>
          <a:bodyPr wrap="square" rtlCol="0">
            <a:spAutoFit/>
          </a:bodyPr>
          <a:lstStyle/>
          <a:p>
            <a:r>
              <a:rPr lang="en-US" dirty="0"/>
              <a:t>1 unit </a:t>
            </a:r>
          </a:p>
        </p:txBody>
      </p:sp>
      <p:sp>
        <p:nvSpPr>
          <p:cNvPr id="41" name="Rectangle 40"/>
          <p:cNvSpPr/>
          <p:nvPr/>
        </p:nvSpPr>
        <p:spPr>
          <a:xfrm>
            <a:off x="3570748" y="5949664"/>
            <a:ext cx="2966723" cy="603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TextBox 41"/>
          <p:cNvSpPr txBox="1"/>
          <p:nvPr/>
        </p:nvSpPr>
        <p:spPr>
          <a:xfrm>
            <a:off x="3570748" y="5810488"/>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ELECTIVES</a:t>
            </a:r>
          </a:p>
        </p:txBody>
      </p:sp>
      <p:sp>
        <p:nvSpPr>
          <p:cNvPr id="43" name="TextBox 42"/>
          <p:cNvSpPr txBox="1"/>
          <p:nvPr/>
        </p:nvSpPr>
        <p:spPr>
          <a:xfrm>
            <a:off x="3845866" y="6172199"/>
            <a:ext cx="2665030" cy="369332"/>
          </a:xfrm>
          <a:prstGeom prst="rect">
            <a:avLst/>
          </a:prstGeom>
          <a:noFill/>
        </p:spPr>
        <p:txBody>
          <a:bodyPr wrap="square" rtlCol="0">
            <a:spAutoFit/>
          </a:bodyPr>
          <a:lstStyle/>
          <a:p>
            <a:r>
              <a:rPr lang="en-US" dirty="0"/>
              <a:t>5.5 units</a:t>
            </a:r>
          </a:p>
        </p:txBody>
      </p:sp>
      <p:sp>
        <p:nvSpPr>
          <p:cNvPr id="44" name="Oval 43"/>
          <p:cNvSpPr/>
          <p:nvPr/>
        </p:nvSpPr>
        <p:spPr>
          <a:xfrm>
            <a:off x="304800" y="949949"/>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4</a:t>
            </a:r>
          </a:p>
        </p:txBody>
      </p:sp>
      <p:sp>
        <p:nvSpPr>
          <p:cNvPr id="45" name="Oval 44"/>
          <p:cNvSpPr/>
          <p:nvPr/>
        </p:nvSpPr>
        <p:spPr>
          <a:xfrm>
            <a:off x="307907" y="2591825"/>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3</a:t>
            </a:r>
          </a:p>
        </p:txBody>
      </p:sp>
      <p:sp>
        <p:nvSpPr>
          <p:cNvPr id="46" name="Oval 45"/>
          <p:cNvSpPr/>
          <p:nvPr/>
        </p:nvSpPr>
        <p:spPr>
          <a:xfrm>
            <a:off x="3584492" y="2603519"/>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3</a:t>
            </a:r>
          </a:p>
        </p:txBody>
      </p:sp>
      <p:sp>
        <p:nvSpPr>
          <p:cNvPr id="47" name="Oval 46"/>
          <p:cNvSpPr/>
          <p:nvPr/>
        </p:nvSpPr>
        <p:spPr>
          <a:xfrm>
            <a:off x="309877" y="4175948"/>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3</a:t>
            </a:r>
          </a:p>
        </p:txBody>
      </p:sp>
    </p:spTree>
    <p:extLst>
      <p:ext uri="{BB962C8B-B14F-4D97-AF65-F5344CB8AC3E}">
        <p14:creationId xmlns:p14="http://schemas.microsoft.com/office/powerpoint/2010/main" val="109281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21"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8F87-A007-428A-AA8E-58E95A4A4318}"/>
              </a:ext>
            </a:extLst>
          </p:cNvPr>
          <p:cNvSpPr>
            <a:spLocks noGrp="1"/>
          </p:cNvSpPr>
          <p:nvPr>
            <p:ph type="title"/>
          </p:nvPr>
        </p:nvSpPr>
        <p:spPr/>
        <p:txBody>
          <a:bodyPr/>
          <a:lstStyle/>
          <a:p>
            <a:r>
              <a:rPr lang="en-US" dirty="0"/>
              <a:t>What will be covered</a:t>
            </a:r>
          </a:p>
        </p:txBody>
      </p:sp>
      <p:sp>
        <p:nvSpPr>
          <p:cNvPr id="3" name="Content Placeholder 2">
            <a:extLst>
              <a:ext uri="{FF2B5EF4-FFF2-40B4-BE49-F238E27FC236}">
                <a16:creationId xmlns:a16="http://schemas.microsoft.com/office/drawing/2014/main" id="{4076C23F-D19A-4C98-AF02-6593BA7225B0}"/>
              </a:ext>
            </a:extLst>
          </p:cNvPr>
          <p:cNvSpPr>
            <a:spLocks noGrp="1"/>
          </p:cNvSpPr>
          <p:nvPr>
            <p:ph idx="1"/>
          </p:nvPr>
        </p:nvSpPr>
        <p:spPr/>
        <p:txBody>
          <a:bodyPr/>
          <a:lstStyle/>
          <a:p>
            <a:r>
              <a:rPr lang="en-US" dirty="0">
                <a:solidFill>
                  <a:schemeClr val="bg1">
                    <a:lumMod val="65000"/>
                  </a:schemeClr>
                </a:solidFill>
              </a:rPr>
              <a:t>Background</a:t>
            </a:r>
          </a:p>
          <a:p>
            <a:r>
              <a:rPr lang="en-US" dirty="0"/>
              <a:t>Overview</a:t>
            </a:r>
          </a:p>
        </p:txBody>
      </p:sp>
      <p:pic>
        <p:nvPicPr>
          <p:cNvPr id="5" name="Picture 4">
            <a:extLst>
              <a:ext uri="{FF2B5EF4-FFF2-40B4-BE49-F238E27FC236}">
                <a16:creationId xmlns:a16="http://schemas.microsoft.com/office/drawing/2014/main" id="{448CE892-0219-41A7-95DE-F275BD3E3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721169"/>
            <a:ext cx="4400550" cy="4400550"/>
          </a:xfrm>
          <a:prstGeom prst="rect">
            <a:avLst/>
          </a:prstGeom>
        </p:spPr>
      </p:pic>
    </p:spTree>
    <p:extLst>
      <p:ext uri="{BB962C8B-B14F-4D97-AF65-F5344CB8AC3E}">
        <p14:creationId xmlns:p14="http://schemas.microsoft.com/office/powerpoint/2010/main" val="3072270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838200"/>
            <a:ext cx="9677400" cy="5715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 name="Group 1"/>
          <p:cNvGrpSpPr/>
          <p:nvPr/>
        </p:nvGrpSpPr>
        <p:grpSpPr>
          <a:xfrm>
            <a:off x="2201881" y="3138349"/>
            <a:ext cx="4662592" cy="2590800"/>
            <a:chOff x="4780359" y="2530"/>
            <a:chExt cx="3137296" cy="1568648"/>
          </a:xfrm>
        </p:grpSpPr>
        <p:sp>
          <p:nvSpPr>
            <p:cNvPr id="3" name="Rounded Rectangle 2"/>
            <p:cNvSpPr/>
            <p:nvPr/>
          </p:nvSpPr>
          <p:spPr>
            <a:xfrm>
              <a:off x="4780359" y="2530"/>
              <a:ext cx="3137296" cy="156864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 name="Rounded Rectangle 4"/>
            <p:cNvSpPr/>
            <p:nvPr/>
          </p:nvSpPr>
          <p:spPr>
            <a:xfrm>
              <a:off x="4826303" y="48474"/>
              <a:ext cx="3045408" cy="14767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6000" kern="1200" dirty="0"/>
                <a:t>Advanced Career Endorsement </a:t>
              </a:r>
            </a:p>
          </p:txBody>
        </p:sp>
      </p:grpSp>
    </p:spTree>
    <p:extLst>
      <p:ext uri="{BB962C8B-B14F-4D97-AF65-F5344CB8AC3E}">
        <p14:creationId xmlns:p14="http://schemas.microsoft.com/office/powerpoint/2010/main" val="1727919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089124"/>
            <a:ext cx="8623696" cy="1349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2" name="Group 1"/>
          <p:cNvGrpSpPr/>
          <p:nvPr/>
        </p:nvGrpSpPr>
        <p:grpSpPr>
          <a:xfrm>
            <a:off x="5791200" y="304800"/>
            <a:ext cx="3137296" cy="1568648"/>
            <a:chOff x="4780359" y="2530"/>
            <a:chExt cx="3137296" cy="1568648"/>
          </a:xfrm>
        </p:grpSpPr>
        <p:sp>
          <p:nvSpPr>
            <p:cNvPr id="3" name="Rounded Rectangle 2"/>
            <p:cNvSpPr/>
            <p:nvPr/>
          </p:nvSpPr>
          <p:spPr>
            <a:xfrm>
              <a:off x="4780359" y="2530"/>
              <a:ext cx="3137296" cy="156864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 name="Rounded Rectangle 4"/>
            <p:cNvSpPr/>
            <p:nvPr/>
          </p:nvSpPr>
          <p:spPr>
            <a:xfrm>
              <a:off x="4826303" y="48474"/>
              <a:ext cx="3045408" cy="14767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Advanced Career Endorsement </a:t>
              </a:r>
            </a:p>
          </p:txBody>
        </p:sp>
      </p:grpSp>
      <p:sp>
        <p:nvSpPr>
          <p:cNvPr id="6" name="TextBox 5"/>
          <p:cNvSpPr txBox="1"/>
          <p:nvPr/>
        </p:nvSpPr>
        <p:spPr>
          <a:xfrm>
            <a:off x="304800" y="949949"/>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ENGLISH</a:t>
            </a:r>
          </a:p>
        </p:txBody>
      </p:sp>
      <p:sp>
        <p:nvSpPr>
          <p:cNvPr id="7" name="TextBox 6"/>
          <p:cNvSpPr txBox="1"/>
          <p:nvPr/>
        </p:nvSpPr>
        <p:spPr>
          <a:xfrm>
            <a:off x="609600" y="1447800"/>
            <a:ext cx="6978848" cy="923330"/>
          </a:xfrm>
          <a:prstGeom prst="rect">
            <a:avLst/>
          </a:prstGeom>
          <a:noFill/>
        </p:spPr>
        <p:txBody>
          <a:bodyPr wrap="square" rtlCol="0">
            <a:spAutoFit/>
          </a:bodyPr>
          <a:lstStyle/>
          <a:p>
            <a:r>
              <a:rPr lang="en-US" dirty="0"/>
              <a:t>1 unit Writing</a:t>
            </a:r>
          </a:p>
          <a:p>
            <a:r>
              <a:rPr lang="en-US" dirty="0"/>
              <a:t>.5 unit Speech</a:t>
            </a:r>
          </a:p>
          <a:p>
            <a:r>
              <a:rPr lang="en-US" dirty="0"/>
              <a:t>1 unit Literature (must include .5 unit American Literature)</a:t>
            </a:r>
          </a:p>
        </p:txBody>
      </p:sp>
      <p:sp>
        <p:nvSpPr>
          <p:cNvPr id="8" name="Rectangle 7"/>
          <p:cNvSpPr/>
          <p:nvPr/>
        </p:nvSpPr>
        <p:spPr>
          <a:xfrm>
            <a:off x="307907" y="2734524"/>
            <a:ext cx="2968693" cy="6828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307907" y="2595349"/>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MATH</a:t>
            </a:r>
          </a:p>
        </p:txBody>
      </p:sp>
      <p:sp>
        <p:nvSpPr>
          <p:cNvPr id="10" name="TextBox 9"/>
          <p:cNvSpPr txBox="1"/>
          <p:nvPr/>
        </p:nvSpPr>
        <p:spPr>
          <a:xfrm>
            <a:off x="609600" y="2971800"/>
            <a:ext cx="2590800" cy="369332"/>
          </a:xfrm>
          <a:prstGeom prst="rect">
            <a:avLst/>
          </a:prstGeom>
          <a:noFill/>
        </p:spPr>
        <p:txBody>
          <a:bodyPr wrap="square" rtlCol="0">
            <a:spAutoFit/>
          </a:bodyPr>
          <a:lstStyle/>
          <a:p>
            <a:r>
              <a:rPr lang="en-US" dirty="0"/>
              <a:t>1 unit Algebra I</a:t>
            </a:r>
          </a:p>
        </p:txBody>
      </p:sp>
      <p:sp>
        <p:nvSpPr>
          <p:cNvPr id="18" name="Rectangle 17"/>
          <p:cNvSpPr/>
          <p:nvPr/>
        </p:nvSpPr>
        <p:spPr>
          <a:xfrm>
            <a:off x="304800" y="3674562"/>
            <a:ext cx="2971800" cy="668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 y="3520405"/>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SCIENCE</a:t>
            </a:r>
          </a:p>
        </p:txBody>
      </p:sp>
      <p:sp>
        <p:nvSpPr>
          <p:cNvPr id="20" name="TextBox 19"/>
          <p:cNvSpPr txBox="1"/>
          <p:nvPr/>
        </p:nvSpPr>
        <p:spPr>
          <a:xfrm>
            <a:off x="606493" y="3974068"/>
            <a:ext cx="2584281" cy="369332"/>
          </a:xfrm>
          <a:prstGeom prst="rect">
            <a:avLst/>
          </a:prstGeom>
          <a:noFill/>
        </p:spPr>
        <p:txBody>
          <a:bodyPr wrap="square" rtlCol="0">
            <a:spAutoFit/>
          </a:bodyPr>
          <a:lstStyle/>
          <a:p>
            <a:r>
              <a:rPr lang="en-US" dirty="0"/>
              <a:t>1 unit Biology</a:t>
            </a:r>
          </a:p>
        </p:txBody>
      </p:sp>
      <p:sp>
        <p:nvSpPr>
          <p:cNvPr id="23" name="Rectangle 22"/>
          <p:cNvSpPr/>
          <p:nvPr/>
        </p:nvSpPr>
        <p:spPr>
          <a:xfrm>
            <a:off x="297367" y="4642262"/>
            <a:ext cx="2966723" cy="9203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TextBox 23"/>
          <p:cNvSpPr txBox="1"/>
          <p:nvPr/>
        </p:nvSpPr>
        <p:spPr>
          <a:xfrm>
            <a:off x="297367" y="4503086"/>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     SOCIAL STUDIES</a:t>
            </a:r>
          </a:p>
        </p:txBody>
      </p:sp>
      <p:sp>
        <p:nvSpPr>
          <p:cNvPr id="25" name="TextBox 24"/>
          <p:cNvSpPr txBox="1"/>
          <p:nvPr/>
        </p:nvSpPr>
        <p:spPr>
          <a:xfrm>
            <a:off x="599060" y="4916268"/>
            <a:ext cx="2665030" cy="646331"/>
          </a:xfrm>
          <a:prstGeom prst="rect">
            <a:avLst/>
          </a:prstGeom>
          <a:noFill/>
        </p:spPr>
        <p:txBody>
          <a:bodyPr wrap="square" rtlCol="0">
            <a:spAutoFit/>
          </a:bodyPr>
          <a:lstStyle/>
          <a:p>
            <a:r>
              <a:rPr lang="en-US" dirty="0"/>
              <a:t>1 unit U.S. History</a:t>
            </a:r>
          </a:p>
          <a:p>
            <a:r>
              <a:rPr lang="en-US" dirty="0"/>
              <a:t>.5 unit U.S. Government</a:t>
            </a:r>
          </a:p>
        </p:txBody>
      </p:sp>
      <p:sp>
        <p:nvSpPr>
          <p:cNvPr id="26" name="Rectangle 25"/>
          <p:cNvSpPr/>
          <p:nvPr/>
        </p:nvSpPr>
        <p:spPr>
          <a:xfrm>
            <a:off x="6781801" y="2726354"/>
            <a:ext cx="2093441" cy="6828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Box 26"/>
          <p:cNvSpPr txBox="1"/>
          <p:nvPr/>
        </p:nvSpPr>
        <p:spPr>
          <a:xfrm>
            <a:off x="6781801" y="2591825"/>
            <a:ext cx="17526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FINE ARTS</a:t>
            </a:r>
          </a:p>
        </p:txBody>
      </p:sp>
      <p:sp>
        <p:nvSpPr>
          <p:cNvPr id="28" name="TextBox 27"/>
          <p:cNvSpPr txBox="1"/>
          <p:nvPr/>
        </p:nvSpPr>
        <p:spPr>
          <a:xfrm>
            <a:off x="7083494" y="3039830"/>
            <a:ext cx="1845002" cy="369332"/>
          </a:xfrm>
          <a:prstGeom prst="rect">
            <a:avLst/>
          </a:prstGeom>
          <a:noFill/>
        </p:spPr>
        <p:txBody>
          <a:bodyPr wrap="square" rtlCol="0">
            <a:spAutoFit/>
          </a:bodyPr>
          <a:lstStyle/>
          <a:p>
            <a:r>
              <a:rPr lang="en-US" dirty="0"/>
              <a:t>1 unit </a:t>
            </a:r>
          </a:p>
        </p:txBody>
      </p:sp>
      <p:sp>
        <p:nvSpPr>
          <p:cNvPr id="29" name="Rectangle 28"/>
          <p:cNvSpPr/>
          <p:nvPr/>
        </p:nvSpPr>
        <p:spPr>
          <a:xfrm>
            <a:off x="6781801" y="3653556"/>
            <a:ext cx="2093441" cy="9354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TextBox 29"/>
          <p:cNvSpPr txBox="1"/>
          <p:nvPr/>
        </p:nvSpPr>
        <p:spPr>
          <a:xfrm>
            <a:off x="6781801" y="3514382"/>
            <a:ext cx="1752600" cy="707886"/>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PHYSICAL </a:t>
            </a:r>
          </a:p>
          <a:p>
            <a:pPr algn="ctr"/>
            <a:r>
              <a:rPr lang="en-US" sz="2000" b="1" dirty="0"/>
              <a:t>EDUCATION</a:t>
            </a:r>
          </a:p>
        </p:txBody>
      </p:sp>
      <p:sp>
        <p:nvSpPr>
          <p:cNvPr id="31" name="TextBox 30"/>
          <p:cNvSpPr txBox="1"/>
          <p:nvPr/>
        </p:nvSpPr>
        <p:spPr>
          <a:xfrm>
            <a:off x="7083494" y="4209816"/>
            <a:ext cx="1744712" cy="369332"/>
          </a:xfrm>
          <a:prstGeom prst="rect">
            <a:avLst/>
          </a:prstGeom>
          <a:noFill/>
        </p:spPr>
        <p:txBody>
          <a:bodyPr wrap="square" rtlCol="0">
            <a:spAutoFit/>
          </a:bodyPr>
          <a:lstStyle/>
          <a:p>
            <a:r>
              <a:rPr lang="en-US" dirty="0"/>
              <a:t>.5 unit </a:t>
            </a:r>
          </a:p>
        </p:txBody>
      </p:sp>
      <p:sp>
        <p:nvSpPr>
          <p:cNvPr id="32" name="Rectangle 31"/>
          <p:cNvSpPr/>
          <p:nvPr/>
        </p:nvSpPr>
        <p:spPr>
          <a:xfrm>
            <a:off x="6781801" y="4834765"/>
            <a:ext cx="2093441" cy="1173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781801" y="4695590"/>
            <a:ext cx="1752600" cy="1015663"/>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HEALTH/</a:t>
            </a:r>
          </a:p>
          <a:p>
            <a:pPr algn="ctr"/>
            <a:r>
              <a:rPr lang="en-US" sz="2000" b="1" dirty="0"/>
              <a:t>HEALTH INTEGRATION</a:t>
            </a:r>
          </a:p>
        </p:txBody>
      </p:sp>
      <p:sp>
        <p:nvSpPr>
          <p:cNvPr id="34" name="TextBox 33"/>
          <p:cNvSpPr txBox="1"/>
          <p:nvPr/>
        </p:nvSpPr>
        <p:spPr>
          <a:xfrm>
            <a:off x="7083494" y="5638800"/>
            <a:ext cx="1744712" cy="369332"/>
          </a:xfrm>
          <a:prstGeom prst="rect">
            <a:avLst/>
          </a:prstGeom>
          <a:noFill/>
        </p:spPr>
        <p:txBody>
          <a:bodyPr wrap="square" rtlCol="0">
            <a:spAutoFit/>
          </a:bodyPr>
          <a:lstStyle/>
          <a:p>
            <a:r>
              <a:rPr lang="en-US" dirty="0"/>
              <a:t>.5 unit </a:t>
            </a:r>
          </a:p>
        </p:txBody>
      </p:sp>
      <p:sp>
        <p:nvSpPr>
          <p:cNvPr id="35" name="Rectangle 34"/>
          <p:cNvSpPr/>
          <p:nvPr/>
        </p:nvSpPr>
        <p:spPr>
          <a:xfrm>
            <a:off x="284857" y="5833577"/>
            <a:ext cx="2966723" cy="10051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TextBox 35"/>
          <p:cNvSpPr txBox="1"/>
          <p:nvPr/>
        </p:nvSpPr>
        <p:spPr>
          <a:xfrm>
            <a:off x="284857" y="5694402"/>
            <a:ext cx="2667000" cy="707886"/>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PERSONAL FINANCE OR ECONOMICS</a:t>
            </a:r>
          </a:p>
        </p:txBody>
      </p:sp>
      <p:sp>
        <p:nvSpPr>
          <p:cNvPr id="37" name="TextBox 36"/>
          <p:cNvSpPr txBox="1"/>
          <p:nvPr/>
        </p:nvSpPr>
        <p:spPr>
          <a:xfrm>
            <a:off x="559975" y="6412468"/>
            <a:ext cx="2665030" cy="369332"/>
          </a:xfrm>
          <a:prstGeom prst="rect">
            <a:avLst/>
          </a:prstGeom>
          <a:noFill/>
        </p:spPr>
        <p:txBody>
          <a:bodyPr wrap="square" rtlCol="0">
            <a:spAutoFit/>
          </a:bodyPr>
          <a:lstStyle/>
          <a:p>
            <a:r>
              <a:rPr lang="en-US" dirty="0"/>
              <a:t>.5 unit</a:t>
            </a:r>
          </a:p>
        </p:txBody>
      </p:sp>
      <p:sp>
        <p:nvSpPr>
          <p:cNvPr id="38" name="Rectangle 37"/>
          <p:cNvSpPr/>
          <p:nvPr/>
        </p:nvSpPr>
        <p:spPr>
          <a:xfrm>
            <a:off x="3581400" y="2726354"/>
            <a:ext cx="2968693" cy="411235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TextBox 38"/>
          <p:cNvSpPr txBox="1"/>
          <p:nvPr/>
        </p:nvSpPr>
        <p:spPr>
          <a:xfrm>
            <a:off x="3581400" y="2587180"/>
            <a:ext cx="2667000" cy="707886"/>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 CTE OR</a:t>
            </a:r>
          </a:p>
          <a:p>
            <a:pPr algn="ctr"/>
            <a:r>
              <a:rPr lang="en-US" sz="2000" b="1" dirty="0"/>
              <a:t>CAPSTONE EXPERIENCE</a:t>
            </a:r>
          </a:p>
        </p:txBody>
      </p:sp>
      <p:sp>
        <p:nvSpPr>
          <p:cNvPr id="40" name="TextBox 39"/>
          <p:cNvSpPr txBox="1"/>
          <p:nvPr/>
        </p:nvSpPr>
        <p:spPr>
          <a:xfrm>
            <a:off x="3876574" y="3272980"/>
            <a:ext cx="2590800" cy="923330"/>
          </a:xfrm>
          <a:prstGeom prst="rect">
            <a:avLst/>
          </a:prstGeom>
          <a:noFill/>
        </p:spPr>
        <p:txBody>
          <a:bodyPr wrap="square" rtlCol="0">
            <a:spAutoFit/>
          </a:bodyPr>
          <a:lstStyle/>
          <a:p>
            <a:r>
              <a:rPr lang="en-US" dirty="0">
                <a:solidFill>
                  <a:schemeClr val="bg1"/>
                </a:solidFill>
              </a:rPr>
              <a:t>2 units of either of the following or a combo of the two:</a:t>
            </a:r>
          </a:p>
        </p:txBody>
      </p:sp>
      <p:sp>
        <p:nvSpPr>
          <p:cNvPr id="41" name="Rectangle 40"/>
          <p:cNvSpPr/>
          <p:nvPr/>
        </p:nvSpPr>
        <p:spPr>
          <a:xfrm>
            <a:off x="6781801" y="6235176"/>
            <a:ext cx="2093441" cy="603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TextBox 41"/>
          <p:cNvSpPr txBox="1"/>
          <p:nvPr/>
        </p:nvSpPr>
        <p:spPr>
          <a:xfrm>
            <a:off x="6781801" y="6096000"/>
            <a:ext cx="17526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ELECTIVES</a:t>
            </a:r>
          </a:p>
        </p:txBody>
      </p:sp>
      <p:sp>
        <p:nvSpPr>
          <p:cNvPr id="43" name="TextBox 42"/>
          <p:cNvSpPr txBox="1"/>
          <p:nvPr/>
        </p:nvSpPr>
        <p:spPr>
          <a:xfrm>
            <a:off x="7056919" y="6457711"/>
            <a:ext cx="1629881" cy="369332"/>
          </a:xfrm>
          <a:prstGeom prst="rect">
            <a:avLst/>
          </a:prstGeom>
          <a:noFill/>
        </p:spPr>
        <p:txBody>
          <a:bodyPr wrap="square" rtlCol="0">
            <a:spAutoFit/>
          </a:bodyPr>
          <a:lstStyle/>
          <a:p>
            <a:r>
              <a:rPr lang="en-US" dirty="0"/>
              <a:t>4.5 units</a:t>
            </a:r>
          </a:p>
        </p:txBody>
      </p:sp>
      <p:sp>
        <p:nvSpPr>
          <p:cNvPr id="44" name="TextBox 43"/>
          <p:cNvSpPr txBox="1"/>
          <p:nvPr/>
        </p:nvSpPr>
        <p:spPr>
          <a:xfrm>
            <a:off x="3886200" y="4102250"/>
            <a:ext cx="2577721"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Approved CTE units from the same career cluster </a:t>
            </a:r>
            <a:r>
              <a:rPr lang="en-US" b="1" u="sng" dirty="0">
                <a:solidFill>
                  <a:schemeClr val="bg1"/>
                </a:solidFill>
              </a:rPr>
              <a:t>OR</a:t>
            </a:r>
          </a:p>
          <a:p>
            <a:pPr marL="285750" indent="-285750">
              <a:buFont typeface="Arial" panose="020B0604020202020204" pitchFamily="34" charset="0"/>
              <a:buChar char="•"/>
            </a:pPr>
            <a:r>
              <a:rPr lang="en-US" dirty="0">
                <a:solidFill>
                  <a:schemeClr val="bg1"/>
                </a:solidFill>
              </a:rPr>
              <a:t>Capstone Experience units</a:t>
            </a:r>
          </a:p>
        </p:txBody>
      </p:sp>
      <p:sp>
        <p:nvSpPr>
          <p:cNvPr id="45" name="Right Arrow 44"/>
          <p:cNvSpPr/>
          <p:nvPr/>
        </p:nvSpPr>
        <p:spPr>
          <a:xfrm>
            <a:off x="3339721" y="3330815"/>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873121" y="5410200"/>
            <a:ext cx="2590800" cy="1477328"/>
          </a:xfrm>
          <a:prstGeom prst="rect">
            <a:avLst/>
          </a:prstGeom>
          <a:noFill/>
        </p:spPr>
        <p:txBody>
          <a:bodyPr wrap="square" rtlCol="0">
            <a:spAutoFit/>
          </a:bodyPr>
          <a:lstStyle/>
          <a:p>
            <a:r>
              <a:rPr lang="en-US" b="1" u="sng" dirty="0">
                <a:solidFill>
                  <a:schemeClr val="bg1"/>
                </a:solidFill>
              </a:rPr>
              <a:t>AND</a:t>
            </a:r>
          </a:p>
          <a:p>
            <a:pPr marL="285750" indent="-285750">
              <a:buFont typeface="Arial" panose="020B0604020202020204" pitchFamily="34" charset="0"/>
              <a:buChar char="•"/>
            </a:pPr>
            <a:r>
              <a:rPr lang="en-US" dirty="0">
                <a:solidFill>
                  <a:schemeClr val="bg1"/>
                </a:solidFill>
              </a:rPr>
              <a:t>Attainment of an industry-recognized credential </a:t>
            </a:r>
            <a:r>
              <a:rPr lang="en-US" b="1" u="sng" dirty="0">
                <a:solidFill>
                  <a:schemeClr val="bg1"/>
                </a:solidFill>
              </a:rPr>
              <a:t>OR</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NCRC of Silver+</a:t>
            </a:r>
          </a:p>
        </p:txBody>
      </p:sp>
      <p:sp>
        <p:nvSpPr>
          <p:cNvPr id="47" name="Right Arrow 46"/>
          <p:cNvSpPr/>
          <p:nvPr/>
        </p:nvSpPr>
        <p:spPr>
          <a:xfrm>
            <a:off x="6553200" y="6515547"/>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4800" y="949949"/>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4</a:t>
            </a:r>
          </a:p>
        </p:txBody>
      </p:sp>
      <p:sp>
        <p:nvSpPr>
          <p:cNvPr id="49" name="Oval 48"/>
          <p:cNvSpPr/>
          <p:nvPr/>
        </p:nvSpPr>
        <p:spPr>
          <a:xfrm>
            <a:off x="307907" y="2591825"/>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3</a:t>
            </a:r>
          </a:p>
        </p:txBody>
      </p:sp>
      <p:sp>
        <p:nvSpPr>
          <p:cNvPr id="50" name="Oval 49"/>
          <p:cNvSpPr/>
          <p:nvPr/>
        </p:nvSpPr>
        <p:spPr>
          <a:xfrm>
            <a:off x="309877" y="3516494"/>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3</a:t>
            </a:r>
          </a:p>
        </p:txBody>
      </p:sp>
      <p:sp>
        <p:nvSpPr>
          <p:cNvPr id="51" name="Oval 50"/>
          <p:cNvSpPr/>
          <p:nvPr/>
        </p:nvSpPr>
        <p:spPr>
          <a:xfrm>
            <a:off x="297367" y="4503086"/>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3</a:t>
            </a:r>
          </a:p>
        </p:txBody>
      </p:sp>
      <p:sp>
        <p:nvSpPr>
          <p:cNvPr id="52" name="Oval 51"/>
          <p:cNvSpPr/>
          <p:nvPr/>
        </p:nvSpPr>
        <p:spPr>
          <a:xfrm>
            <a:off x="3581400" y="2590800"/>
            <a:ext cx="609600" cy="3503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2+</a:t>
            </a:r>
          </a:p>
        </p:txBody>
      </p:sp>
      <p:sp>
        <p:nvSpPr>
          <p:cNvPr id="53" name="5-Point Star 52"/>
          <p:cNvSpPr/>
          <p:nvPr/>
        </p:nvSpPr>
        <p:spPr>
          <a:xfrm>
            <a:off x="2286000" y="3476362"/>
            <a:ext cx="457200" cy="477053"/>
          </a:xfrm>
          <a:prstGeom prst="star5">
            <a:avLst/>
          </a:prstGeom>
          <a:solidFill>
            <a:srgbClr val="FFC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44" grpId="0"/>
      <p:bldP spid="45" grpId="0" animBg="1"/>
      <p:bldP spid="46" grpId="0"/>
      <p:bldP spid="47" grpId="0" animBg="1"/>
      <p:bldP spid="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52400" y="6553200"/>
            <a:ext cx="2926080"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0"/>
            <a:ext cx="9144000" cy="914400"/>
          </a:xfrm>
          <a:solidFill>
            <a:schemeClr val="accent3"/>
          </a:solidFill>
        </p:spPr>
        <p:txBody>
          <a:bodyPr/>
          <a:lstStyle/>
          <a:p>
            <a:r>
              <a:rPr lang="en-US" sz="3600" b="1" dirty="0"/>
              <a:t>Example Industry-Recognized Credentials</a:t>
            </a:r>
          </a:p>
        </p:txBody>
      </p:sp>
      <p:sp>
        <p:nvSpPr>
          <p:cNvPr id="5" name="TextBox 4"/>
          <p:cNvSpPr txBox="1"/>
          <p:nvPr/>
        </p:nvSpPr>
        <p:spPr>
          <a:xfrm>
            <a:off x="76200" y="838201"/>
            <a:ext cx="2926080" cy="646331"/>
          </a:xfrm>
          <a:prstGeom prst="rect">
            <a:avLst/>
          </a:prstGeom>
          <a:solidFill>
            <a:schemeClr val="accent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Agriculture, Food &amp; Natural Resources</a:t>
            </a:r>
          </a:p>
        </p:txBody>
      </p:sp>
      <p:sp>
        <p:nvSpPr>
          <p:cNvPr id="6" name="TextBox 5"/>
          <p:cNvSpPr txBox="1"/>
          <p:nvPr/>
        </p:nvSpPr>
        <p:spPr>
          <a:xfrm>
            <a:off x="76200" y="1447801"/>
            <a:ext cx="2926080" cy="738664"/>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Beef Quality Assurance</a:t>
            </a:r>
          </a:p>
          <a:p>
            <a:pPr marL="285750" indent="-285750">
              <a:buFont typeface="Arial" panose="020B0604020202020204" pitchFamily="34" charset="0"/>
              <a:buChar char="•"/>
            </a:pPr>
            <a:r>
              <a:rPr lang="en-US" sz="1400" dirty="0">
                <a:solidFill>
                  <a:schemeClr val="tx1"/>
                </a:solidFill>
              </a:rPr>
              <a:t>Commercial Applicator Certification (Pesticide)</a:t>
            </a:r>
          </a:p>
        </p:txBody>
      </p:sp>
      <p:sp>
        <p:nvSpPr>
          <p:cNvPr id="7" name="TextBox 6"/>
          <p:cNvSpPr txBox="1"/>
          <p:nvPr/>
        </p:nvSpPr>
        <p:spPr>
          <a:xfrm>
            <a:off x="76200" y="2151967"/>
            <a:ext cx="2926080" cy="646331"/>
          </a:xfrm>
          <a:prstGeom prst="rect">
            <a:avLst/>
          </a:prstGeom>
          <a:solidFill>
            <a:schemeClr val="accent2"/>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Architecture &amp; Construction</a:t>
            </a:r>
          </a:p>
        </p:txBody>
      </p:sp>
      <p:sp>
        <p:nvSpPr>
          <p:cNvPr id="8" name="TextBox 7"/>
          <p:cNvSpPr txBox="1"/>
          <p:nvPr/>
        </p:nvSpPr>
        <p:spPr>
          <a:xfrm>
            <a:off x="76200" y="2761567"/>
            <a:ext cx="2926080" cy="738664"/>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Certified SolidWorks Associate (CSWA)</a:t>
            </a:r>
          </a:p>
          <a:p>
            <a:pPr marL="285750" indent="-285750">
              <a:buFont typeface="Arial" panose="020B0604020202020204" pitchFamily="34" charset="0"/>
              <a:buChar char="•"/>
            </a:pPr>
            <a:r>
              <a:rPr lang="en-US" sz="1400" dirty="0">
                <a:solidFill>
                  <a:schemeClr val="tx1"/>
                </a:solidFill>
              </a:rPr>
              <a:t>Drafter Certification (ADDA)</a:t>
            </a:r>
          </a:p>
        </p:txBody>
      </p:sp>
      <p:sp>
        <p:nvSpPr>
          <p:cNvPr id="9" name="TextBox 8"/>
          <p:cNvSpPr txBox="1"/>
          <p:nvPr/>
        </p:nvSpPr>
        <p:spPr>
          <a:xfrm>
            <a:off x="76200" y="3523567"/>
            <a:ext cx="2926080" cy="646331"/>
          </a:xfrm>
          <a:prstGeom prst="rect">
            <a:avLst/>
          </a:prstGeom>
          <a:solidFill>
            <a:schemeClr val="accent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Arts, A/V Technology &amp; Communications</a:t>
            </a:r>
          </a:p>
        </p:txBody>
      </p:sp>
      <p:sp>
        <p:nvSpPr>
          <p:cNvPr id="10" name="TextBox 9"/>
          <p:cNvSpPr txBox="1"/>
          <p:nvPr/>
        </p:nvSpPr>
        <p:spPr>
          <a:xfrm>
            <a:off x="76200" y="4133167"/>
            <a:ext cx="2926080" cy="738664"/>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Adobe Certified Associate (ACA)</a:t>
            </a:r>
          </a:p>
          <a:p>
            <a:pPr marL="285750" indent="-285750">
              <a:buFont typeface="Arial" panose="020B0604020202020204" pitchFamily="34" charset="0"/>
              <a:buChar char="•"/>
            </a:pPr>
            <a:r>
              <a:rPr lang="en-US" sz="1400" dirty="0">
                <a:solidFill>
                  <a:schemeClr val="tx1"/>
                </a:solidFill>
              </a:rPr>
              <a:t>HTML Developer</a:t>
            </a:r>
          </a:p>
        </p:txBody>
      </p:sp>
      <p:sp>
        <p:nvSpPr>
          <p:cNvPr id="11" name="TextBox 10"/>
          <p:cNvSpPr txBox="1"/>
          <p:nvPr/>
        </p:nvSpPr>
        <p:spPr>
          <a:xfrm>
            <a:off x="76200" y="4648200"/>
            <a:ext cx="2926080" cy="646331"/>
          </a:xfrm>
          <a:prstGeom prst="rect">
            <a:avLst/>
          </a:prstGeom>
          <a:solidFill>
            <a:schemeClr val="accent2"/>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Business Management &amp; Administration</a:t>
            </a:r>
          </a:p>
        </p:txBody>
      </p:sp>
      <p:sp>
        <p:nvSpPr>
          <p:cNvPr id="12" name="TextBox 11"/>
          <p:cNvSpPr txBox="1"/>
          <p:nvPr/>
        </p:nvSpPr>
        <p:spPr>
          <a:xfrm>
            <a:off x="76200" y="5257800"/>
            <a:ext cx="2926080" cy="738664"/>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Concepts of Finance (A*S*K)</a:t>
            </a:r>
          </a:p>
          <a:p>
            <a:pPr marL="285750" indent="-285750">
              <a:buFont typeface="Arial" panose="020B0604020202020204" pitchFamily="34" charset="0"/>
              <a:buChar char="•"/>
            </a:pPr>
            <a:r>
              <a:rPr lang="en-US" sz="1400" dirty="0">
                <a:solidFill>
                  <a:schemeClr val="tx1"/>
                </a:solidFill>
              </a:rPr>
              <a:t>Fundamental Business Concepts (A*S*K)</a:t>
            </a:r>
          </a:p>
        </p:txBody>
      </p:sp>
      <p:sp>
        <p:nvSpPr>
          <p:cNvPr id="13" name="TextBox 12"/>
          <p:cNvSpPr txBox="1"/>
          <p:nvPr/>
        </p:nvSpPr>
        <p:spPr>
          <a:xfrm>
            <a:off x="76200" y="5983332"/>
            <a:ext cx="2926080" cy="369332"/>
          </a:xfrm>
          <a:prstGeom prst="rect">
            <a:avLst/>
          </a:prstGeom>
          <a:solidFill>
            <a:schemeClr val="accent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Education &amp; Training</a:t>
            </a:r>
          </a:p>
        </p:txBody>
      </p:sp>
      <p:sp>
        <p:nvSpPr>
          <p:cNvPr id="14" name="TextBox 13"/>
          <p:cNvSpPr txBox="1"/>
          <p:nvPr/>
        </p:nvSpPr>
        <p:spPr>
          <a:xfrm>
            <a:off x="76200" y="6359097"/>
            <a:ext cx="2926080" cy="307777"/>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Registered Parliamentarian</a:t>
            </a:r>
          </a:p>
        </p:txBody>
      </p:sp>
      <p:sp>
        <p:nvSpPr>
          <p:cNvPr id="15" name="TextBox 14"/>
          <p:cNvSpPr txBox="1"/>
          <p:nvPr/>
        </p:nvSpPr>
        <p:spPr>
          <a:xfrm>
            <a:off x="3105776" y="838201"/>
            <a:ext cx="2926080" cy="369332"/>
          </a:xfrm>
          <a:prstGeom prst="rect">
            <a:avLst/>
          </a:prstGeom>
          <a:solidFill>
            <a:schemeClr val="accent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Finance</a:t>
            </a:r>
          </a:p>
        </p:txBody>
      </p:sp>
      <p:sp>
        <p:nvSpPr>
          <p:cNvPr id="16" name="TextBox 15"/>
          <p:cNvSpPr txBox="1"/>
          <p:nvPr/>
        </p:nvSpPr>
        <p:spPr>
          <a:xfrm>
            <a:off x="3105776" y="1143000"/>
            <a:ext cx="2926080" cy="738664"/>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Concepts of Entrepreneurship &amp; Management (A*S*K)</a:t>
            </a:r>
          </a:p>
          <a:p>
            <a:pPr marL="285750" indent="-285750">
              <a:buFont typeface="Arial" panose="020B0604020202020204" pitchFamily="34" charset="0"/>
              <a:buChar char="•"/>
            </a:pPr>
            <a:r>
              <a:rPr lang="en-US" sz="1400" dirty="0">
                <a:solidFill>
                  <a:schemeClr val="tx1"/>
                </a:solidFill>
              </a:rPr>
              <a:t>Concepts of Finance (A*S*K)</a:t>
            </a:r>
          </a:p>
        </p:txBody>
      </p:sp>
      <p:sp>
        <p:nvSpPr>
          <p:cNvPr id="17" name="TextBox 16"/>
          <p:cNvSpPr txBox="1"/>
          <p:nvPr/>
        </p:nvSpPr>
        <p:spPr>
          <a:xfrm>
            <a:off x="3105776" y="1840468"/>
            <a:ext cx="2926080" cy="646331"/>
          </a:xfrm>
          <a:prstGeom prst="rect">
            <a:avLst/>
          </a:prstGeom>
          <a:solidFill>
            <a:schemeClr val="accent2"/>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Government &amp; Public Administration</a:t>
            </a:r>
          </a:p>
        </p:txBody>
      </p:sp>
      <p:sp>
        <p:nvSpPr>
          <p:cNvPr id="18" name="TextBox 17"/>
          <p:cNvSpPr txBox="1"/>
          <p:nvPr/>
        </p:nvSpPr>
        <p:spPr>
          <a:xfrm>
            <a:off x="3105776" y="2450068"/>
            <a:ext cx="2926080" cy="738664"/>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OSHA 10 Hour Safety Certification – General Industry</a:t>
            </a:r>
          </a:p>
        </p:txBody>
      </p:sp>
      <p:sp>
        <p:nvSpPr>
          <p:cNvPr id="19" name="TextBox 18"/>
          <p:cNvSpPr txBox="1"/>
          <p:nvPr/>
        </p:nvSpPr>
        <p:spPr>
          <a:xfrm>
            <a:off x="3106913" y="2983468"/>
            <a:ext cx="2926080" cy="369332"/>
          </a:xfrm>
          <a:prstGeom prst="rect">
            <a:avLst/>
          </a:prstGeom>
          <a:solidFill>
            <a:schemeClr val="accent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Health Science</a:t>
            </a:r>
          </a:p>
        </p:txBody>
      </p:sp>
      <p:sp>
        <p:nvSpPr>
          <p:cNvPr id="20" name="TextBox 19"/>
          <p:cNvSpPr txBox="1"/>
          <p:nvPr/>
        </p:nvSpPr>
        <p:spPr>
          <a:xfrm>
            <a:off x="3106913" y="3352800"/>
            <a:ext cx="2926080" cy="954107"/>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Certified Nurse Assistant (CNA)</a:t>
            </a:r>
          </a:p>
          <a:p>
            <a:pPr marL="285750" indent="-285750">
              <a:buFont typeface="Arial" panose="020B0604020202020204" pitchFamily="34" charset="0"/>
              <a:buChar char="•"/>
            </a:pPr>
            <a:r>
              <a:rPr lang="en-US" sz="1400" dirty="0">
                <a:solidFill>
                  <a:schemeClr val="tx1"/>
                </a:solidFill>
              </a:rPr>
              <a:t>Pharmacy Technician Certification</a:t>
            </a:r>
          </a:p>
        </p:txBody>
      </p:sp>
      <p:sp>
        <p:nvSpPr>
          <p:cNvPr id="21" name="TextBox 20"/>
          <p:cNvSpPr txBox="1"/>
          <p:nvPr/>
        </p:nvSpPr>
        <p:spPr>
          <a:xfrm>
            <a:off x="3105776" y="3897492"/>
            <a:ext cx="2926080" cy="369332"/>
          </a:xfrm>
          <a:prstGeom prst="rect">
            <a:avLst/>
          </a:prstGeom>
          <a:solidFill>
            <a:schemeClr val="accent2"/>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Hospitality &amp; Tourism</a:t>
            </a:r>
          </a:p>
        </p:txBody>
      </p:sp>
      <p:sp>
        <p:nvSpPr>
          <p:cNvPr id="22" name="TextBox 21"/>
          <p:cNvSpPr txBox="1"/>
          <p:nvPr/>
        </p:nvSpPr>
        <p:spPr>
          <a:xfrm>
            <a:off x="3105776" y="4258246"/>
            <a:ext cx="2926080" cy="738664"/>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ProStart National Certificate of Achievement (COA)</a:t>
            </a:r>
          </a:p>
          <a:p>
            <a:pPr marL="285750" indent="-285750">
              <a:buFont typeface="Arial" panose="020B0604020202020204" pitchFamily="34" charset="0"/>
              <a:buChar char="•"/>
            </a:pPr>
            <a:r>
              <a:rPr lang="en-US" sz="1400" dirty="0" err="1">
                <a:solidFill>
                  <a:schemeClr val="tx1"/>
                </a:solidFill>
              </a:rPr>
              <a:t>ServSafe</a:t>
            </a:r>
            <a:r>
              <a:rPr lang="en-US" sz="1400" dirty="0">
                <a:solidFill>
                  <a:schemeClr val="tx1"/>
                </a:solidFill>
              </a:rPr>
              <a:t> Food Safety Tech</a:t>
            </a:r>
          </a:p>
        </p:txBody>
      </p:sp>
      <p:sp>
        <p:nvSpPr>
          <p:cNvPr id="23" name="TextBox 22"/>
          <p:cNvSpPr txBox="1"/>
          <p:nvPr/>
        </p:nvSpPr>
        <p:spPr>
          <a:xfrm>
            <a:off x="3105776" y="4975162"/>
            <a:ext cx="2926080" cy="369332"/>
          </a:xfrm>
          <a:prstGeom prst="rect">
            <a:avLst/>
          </a:prstGeom>
          <a:solidFill>
            <a:schemeClr val="accent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Human Services</a:t>
            </a:r>
          </a:p>
        </p:txBody>
      </p:sp>
      <p:sp>
        <p:nvSpPr>
          <p:cNvPr id="24" name="TextBox 23"/>
          <p:cNvSpPr txBox="1"/>
          <p:nvPr/>
        </p:nvSpPr>
        <p:spPr>
          <a:xfrm>
            <a:off x="3105776" y="5344494"/>
            <a:ext cx="2926080" cy="307777"/>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First Aid/CPR</a:t>
            </a:r>
          </a:p>
        </p:txBody>
      </p:sp>
      <p:sp>
        <p:nvSpPr>
          <p:cNvPr id="25" name="TextBox 24"/>
          <p:cNvSpPr txBox="1"/>
          <p:nvPr/>
        </p:nvSpPr>
        <p:spPr>
          <a:xfrm>
            <a:off x="3106913" y="5656497"/>
            <a:ext cx="2926080" cy="369332"/>
          </a:xfrm>
          <a:prstGeom prst="rect">
            <a:avLst/>
          </a:prstGeom>
          <a:solidFill>
            <a:schemeClr val="accent2"/>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Information Technology</a:t>
            </a:r>
          </a:p>
        </p:txBody>
      </p:sp>
      <p:sp>
        <p:nvSpPr>
          <p:cNvPr id="26" name="TextBox 25"/>
          <p:cNvSpPr txBox="1"/>
          <p:nvPr/>
        </p:nvSpPr>
        <p:spPr>
          <a:xfrm>
            <a:off x="3106913" y="6021364"/>
            <a:ext cx="2926080" cy="738664"/>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Cisco Certified Network Associate (CCNA)</a:t>
            </a:r>
          </a:p>
          <a:p>
            <a:pPr marL="285750" indent="-285750">
              <a:buFont typeface="Arial" panose="020B0604020202020204" pitchFamily="34" charset="0"/>
              <a:buChar char="•"/>
            </a:pPr>
            <a:r>
              <a:rPr lang="en-US" sz="1400" dirty="0">
                <a:solidFill>
                  <a:schemeClr val="tx1"/>
                </a:solidFill>
              </a:rPr>
              <a:t>Microsoft Office Specialist</a:t>
            </a:r>
          </a:p>
        </p:txBody>
      </p:sp>
      <p:sp>
        <p:nvSpPr>
          <p:cNvPr id="27" name="TextBox 26"/>
          <p:cNvSpPr txBox="1"/>
          <p:nvPr/>
        </p:nvSpPr>
        <p:spPr>
          <a:xfrm>
            <a:off x="6141720" y="838200"/>
            <a:ext cx="2926080" cy="646331"/>
          </a:xfrm>
          <a:prstGeom prst="rect">
            <a:avLst/>
          </a:prstGeom>
          <a:solidFill>
            <a:schemeClr val="accent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Law, Public Safety, Corrections &amp; Security</a:t>
            </a:r>
          </a:p>
        </p:txBody>
      </p:sp>
      <p:sp>
        <p:nvSpPr>
          <p:cNvPr id="28" name="TextBox 27"/>
          <p:cNvSpPr txBox="1"/>
          <p:nvPr/>
        </p:nvSpPr>
        <p:spPr>
          <a:xfrm>
            <a:off x="6141720" y="1447800"/>
            <a:ext cx="2926080" cy="307777"/>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EMT-Basic</a:t>
            </a:r>
          </a:p>
        </p:txBody>
      </p:sp>
      <p:sp>
        <p:nvSpPr>
          <p:cNvPr id="29" name="TextBox 28"/>
          <p:cNvSpPr txBox="1"/>
          <p:nvPr/>
        </p:nvSpPr>
        <p:spPr>
          <a:xfrm>
            <a:off x="6141720" y="1755577"/>
            <a:ext cx="2926080" cy="369332"/>
          </a:xfrm>
          <a:prstGeom prst="rect">
            <a:avLst/>
          </a:prstGeom>
          <a:solidFill>
            <a:schemeClr val="accent2"/>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Manufacturing</a:t>
            </a:r>
          </a:p>
        </p:txBody>
      </p:sp>
      <p:sp>
        <p:nvSpPr>
          <p:cNvPr id="30" name="TextBox 29"/>
          <p:cNvSpPr txBox="1"/>
          <p:nvPr/>
        </p:nvSpPr>
        <p:spPr>
          <a:xfrm>
            <a:off x="6141720" y="2120444"/>
            <a:ext cx="2926080" cy="954107"/>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Certified Welder (AWS)</a:t>
            </a:r>
          </a:p>
          <a:p>
            <a:pPr marL="285750" indent="-285750">
              <a:buFont typeface="Arial" panose="020B0604020202020204" pitchFamily="34" charset="0"/>
              <a:buChar char="•"/>
            </a:pPr>
            <a:r>
              <a:rPr lang="en-US" sz="1400" dirty="0">
                <a:solidFill>
                  <a:schemeClr val="tx1"/>
                </a:solidFill>
              </a:rPr>
              <a:t>OSHA 10 Hour Safety Certification – Construction Industry</a:t>
            </a:r>
          </a:p>
        </p:txBody>
      </p:sp>
      <p:sp>
        <p:nvSpPr>
          <p:cNvPr id="31" name="TextBox 30"/>
          <p:cNvSpPr txBox="1"/>
          <p:nvPr/>
        </p:nvSpPr>
        <p:spPr>
          <a:xfrm>
            <a:off x="6141720" y="2819400"/>
            <a:ext cx="2926080" cy="369332"/>
          </a:xfrm>
          <a:prstGeom prst="rect">
            <a:avLst/>
          </a:prstGeom>
          <a:solidFill>
            <a:schemeClr val="accent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Marketing</a:t>
            </a:r>
          </a:p>
        </p:txBody>
      </p:sp>
      <p:sp>
        <p:nvSpPr>
          <p:cNvPr id="32" name="TextBox 31"/>
          <p:cNvSpPr txBox="1"/>
          <p:nvPr/>
        </p:nvSpPr>
        <p:spPr>
          <a:xfrm>
            <a:off x="6141720" y="3188732"/>
            <a:ext cx="2926080" cy="523220"/>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Fundamental Marketing Concepts (A*S*K)</a:t>
            </a:r>
          </a:p>
        </p:txBody>
      </p:sp>
      <p:sp>
        <p:nvSpPr>
          <p:cNvPr id="33" name="TextBox 32"/>
          <p:cNvSpPr txBox="1"/>
          <p:nvPr/>
        </p:nvSpPr>
        <p:spPr>
          <a:xfrm>
            <a:off x="6141720" y="3711952"/>
            <a:ext cx="2926080" cy="646331"/>
          </a:xfrm>
          <a:prstGeom prst="rect">
            <a:avLst/>
          </a:prstGeom>
          <a:solidFill>
            <a:schemeClr val="accent2"/>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Science, Technology, Engineering &amp; Math</a:t>
            </a:r>
          </a:p>
        </p:txBody>
      </p:sp>
      <p:sp>
        <p:nvSpPr>
          <p:cNvPr id="34" name="TextBox 33"/>
          <p:cNvSpPr txBox="1"/>
          <p:nvPr/>
        </p:nvSpPr>
        <p:spPr>
          <a:xfrm>
            <a:off x="6141720" y="4305419"/>
            <a:ext cx="2926080" cy="307777"/>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Drafter Certification (ADDA)</a:t>
            </a:r>
          </a:p>
        </p:txBody>
      </p:sp>
      <p:sp>
        <p:nvSpPr>
          <p:cNvPr id="36" name="TextBox 35"/>
          <p:cNvSpPr txBox="1"/>
          <p:nvPr/>
        </p:nvSpPr>
        <p:spPr>
          <a:xfrm>
            <a:off x="6141720" y="4613196"/>
            <a:ext cx="2926080" cy="646331"/>
          </a:xfrm>
          <a:prstGeom prst="rect">
            <a:avLst/>
          </a:prstGeom>
          <a:solidFill>
            <a:schemeClr val="accent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schemeClr val="bg1"/>
                </a:solidFill>
              </a:rPr>
              <a:t>Transportation, Distribution &amp; Logistics</a:t>
            </a:r>
          </a:p>
        </p:txBody>
      </p:sp>
      <p:sp>
        <p:nvSpPr>
          <p:cNvPr id="37" name="TextBox 36"/>
          <p:cNvSpPr txBox="1"/>
          <p:nvPr/>
        </p:nvSpPr>
        <p:spPr>
          <a:xfrm>
            <a:off x="6141720" y="5237679"/>
            <a:ext cx="2926080" cy="523220"/>
          </a:xfrm>
          <a:prstGeom prst="rect">
            <a:avLst/>
          </a:prstGeom>
          <a:solidFill>
            <a:schemeClr val="bg1"/>
          </a:solidFill>
          <a:ln>
            <a:solidFill>
              <a:schemeClr val="accent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a:solidFill>
                  <a:schemeClr val="tx1"/>
                </a:solidFill>
              </a:rPr>
              <a:t>Automotive Service Excellence (ASE) Certification</a:t>
            </a:r>
          </a:p>
        </p:txBody>
      </p:sp>
    </p:spTree>
    <p:extLst>
      <p:ext uri="{BB962C8B-B14F-4D97-AF65-F5344CB8AC3E}">
        <p14:creationId xmlns:p14="http://schemas.microsoft.com/office/powerpoint/2010/main" val="4167765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838200"/>
            <a:ext cx="9677400" cy="5715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 name="Group 1"/>
          <p:cNvGrpSpPr/>
          <p:nvPr/>
        </p:nvGrpSpPr>
        <p:grpSpPr>
          <a:xfrm>
            <a:off x="2201881" y="3138349"/>
            <a:ext cx="4662592" cy="2590800"/>
            <a:chOff x="4780359" y="2530"/>
            <a:chExt cx="3137296" cy="1568648"/>
          </a:xfrm>
        </p:grpSpPr>
        <p:sp>
          <p:nvSpPr>
            <p:cNvPr id="3" name="Rounded Rectangle 2"/>
            <p:cNvSpPr/>
            <p:nvPr/>
          </p:nvSpPr>
          <p:spPr>
            <a:xfrm>
              <a:off x="4780359" y="2530"/>
              <a:ext cx="3137296" cy="156864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 name="Rounded Rectangle 4"/>
            <p:cNvSpPr/>
            <p:nvPr/>
          </p:nvSpPr>
          <p:spPr>
            <a:xfrm>
              <a:off x="4826303" y="48474"/>
              <a:ext cx="3045408" cy="14767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6000" kern="1200" dirty="0"/>
                <a:t>Advanced Honors Endorsement </a:t>
              </a:r>
            </a:p>
          </p:txBody>
        </p:sp>
      </p:grpSp>
    </p:spTree>
    <p:extLst>
      <p:ext uri="{BB962C8B-B14F-4D97-AF65-F5344CB8AC3E}">
        <p14:creationId xmlns:p14="http://schemas.microsoft.com/office/powerpoint/2010/main" val="2008267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089124"/>
            <a:ext cx="8623696" cy="1349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2" name="Group 1"/>
          <p:cNvGrpSpPr/>
          <p:nvPr/>
        </p:nvGrpSpPr>
        <p:grpSpPr>
          <a:xfrm>
            <a:off x="5791200" y="304800"/>
            <a:ext cx="3137296" cy="1568648"/>
            <a:chOff x="4780359" y="2530"/>
            <a:chExt cx="3137296" cy="1568648"/>
          </a:xfrm>
        </p:grpSpPr>
        <p:sp>
          <p:nvSpPr>
            <p:cNvPr id="3" name="Rounded Rectangle 2"/>
            <p:cNvSpPr/>
            <p:nvPr/>
          </p:nvSpPr>
          <p:spPr>
            <a:xfrm>
              <a:off x="4780359" y="2530"/>
              <a:ext cx="3137296" cy="156864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 name="Rounded Rectangle 4"/>
            <p:cNvSpPr/>
            <p:nvPr/>
          </p:nvSpPr>
          <p:spPr>
            <a:xfrm>
              <a:off x="4826303" y="48474"/>
              <a:ext cx="3045408" cy="14767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Advanced </a:t>
              </a:r>
              <a:r>
                <a:rPr lang="en-US" sz="3400" dirty="0"/>
                <a:t>Honors </a:t>
              </a:r>
              <a:r>
                <a:rPr lang="en-US" sz="3400" kern="1200" dirty="0"/>
                <a:t>Endorsement </a:t>
              </a:r>
            </a:p>
          </p:txBody>
        </p:sp>
      </p:grpSp>
      <p:sp>
        <p:nvSpPr>
          <p:cNvPr id="6" name="TextBox 5"/>
          <p:cNvSpPr txBox="1"/>
          <p:nvPr/>
        </p:nvSpPr>
        <p:spPr>
          <a:xfrm>
            <a:off x="304800" y="949949"/>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ENGLISH</a:t>
            </a:r>
          </a:p>
        </p:txBody>
      </p:sp>
      <p:sp>
        <p:nvSpPr>
          <p:cNvPr id="7" name="TextBox 6"/>
          <p:cNvSpPr txBox="1"/>
          <p:nvPr/>
        </p:nvSpPr>
        <p:spPr>
          <a:xfrm>
            <a:off x="609600" y="1447800"/>
            <a:ext cx="6978848" cy="923330"/>
          </a:xfrm>
          <a:prstGeom prst="rect">
            <a:avLst/>
          </a:prstGeom>
          <a:noFill/>
        </p:spPr>
        <p:txBody>
          <a:bodyPr wrap="square" rtlCol="0">
            <a:spAutoFit/>
          </a:bodyPr>
          <a:lstStyle/>
          <a:p>
            <a:r>
              <a:rPr lang="en-US" dirty="0"/>
              <a:t>1</a:t>
            </a:r>
            <a:r>
              <a:rPr lang="en-US" b="1" dirty="0"/>
              <a:t>.5</a:t>
            </a:r>
            <a:r>
              <a:rPr lang="en-US" dirty="0"/>
              <a:t> unit Writing</a:t>
            </a:r>
          </a:p>
          <a:p>
            <a:r>
              <a:rPr lang="en-US" dirty="0"/>
              <a:t>.5 unit Speech</a:t>
            </a:r>
          </a:p>
          <a:p>
            <a:r>
              <a:rPr lang="en-US" b="1" dirty="0"/>
              <a:t>.5 unit ELA elective</a:t>
            </a:r>
          </a:p>
        </p:txBody>
      </p:sp>
      <p:sp>
        <p:nvSpPr>
          <p:cNvPr id="8" name="Rectangle 7"/>
          <p:cNvSpPr/>
          <p:nvPr/>
        </p:nvSpPr>
        <p:spPr>
          <a:xfrm>
            <a:off x="307907" y="2734524"/>
            <a:ext cx="2968693" cy="1456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307907" y="2595349"/>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MATH</a:t>
            </a:r>
          </a:p>
        </p:txBody>
      </p:sp>
      <p:sp>
        <p:nvSpPr>
          <p:cNvPr id="10" name="TextBox 9"/>
          <p:cNvSpPr txBox="1"/>
          <p:nvPr/>
        </p:nvSpPr>
        <p:spPr>
          <a:xfrm>
            <a:off x="609600" y="3048000"/>
            <a:ext cx="2590800" cy="369332"/>
          </a:xfrm>
          <a:prstGeom prst="rect">
            <a:avLst/>
          </a:prstGeom>
          <a:noFill/>
        </p:spPr>
        <p:txBody>
          <a:bodyPr wrap="square" rtlCol="0">
            <a:spAutoFit/>
          </a:bodyPr>
          <a:lstStyle/>
          <a:p>
            <a:r>
              <a:rPr lang="en-US" dirty="0"/>
              <a:t>1 unit Algebra I</a:t>
            </a:r>
          </a:p>
        </p:txBody>
      </p:sp>
      <p:sp>
        <p:nvSpPr>
          <p:cNvPr id="11" name="TextBox 10"/>
          <p:cNvSpPr txBox="1"/>
          <p:nvPr/>
        </p:nvSpPr>
        <p:spPr>
          <a:xfrm>
            <a:off x="609600" y="3316069"/>
            <a:ext cx="2590800" cy="923330"/>
          </a:xfrm>
          <a:prstGeom prst="rect">
            <a:avLst/>
          </a:prstGeom>
          <a:noFill/>
        </p:spPr>
        <p:txBody>
          <a:bodyPr wrap="square" rtlCol="0">
            <a:spAutoFit/>
          </a:bodyPr>
          <a:lstStyle/>
          <a:p>
            <a:r>
              <a:rPr lang="en-US" b="1" dirty="0"/>
              <a:t>1 unit Geometry</a:t>
            </a:r>
          </a:p>
          <a:p>
            <a:r>
              <a:rPr lang="en-US" b="1" dirty="0"/>
              <a:t>1 unit Algebra II</a:t>
            </a:r>
          </a:p>
          <a:p>
            <a:r>
              <a:rPr lang="en-US" b="1" dirty="0"/>
              <a:t>1 unit Advanced Math</a:t>
            </a:r>
          </a:p>
        </p:txBody>
      </p:sp>
      <p:sp>
        <p:nvSpPr>
          <p:cNvPr id="14" name="Right Arrow 13"/>
          <p:cNvSpPr/>
          <p:nvPr/>
        </p:nvSpPr>
        <p:spPr>
          <a:xfrm>
            <a:off x="76200" y="3399035"/>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81400" y="2757676"/>
            <a:ext cx="2971800" cy="1433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581400" y="2603519"/>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SCIENCE</a:t>
            </a:r>
          </a:p>
        </p:txBody>
      </p:sp>
      <p:sp>
        <p:nvSpPr>
          <p:cNvPr id="20" name="TextBox 19"/>
          <p:cNvSpPr txBox="1"/>
          <p:nvPr/>
        </p:nvSpPr>
        <p:spPr>
          <a:xfrm>
            <a:off x="3883093" y="3071152"/>
            <a:ext cx="2584281" cy="369332"/>
          </a:xfrm>
          <a:prstGeom prst="rect">
            <a:avLst/>
          </a:prstGeom>
          <a:noFill/>
        </p:spPr>
        <p:txBody>
          <a:bodyPr wrap="square" rtlCol="0">
            <a:spAutoFit/>
          </a:bodyPr>
          <a:lstStyle/>
          <a:p>
            <a:r>
              <a:rPr lang="en-US" dirty="0"/>
              <a:t>1 unit Biology</a:t>
            </a:r>
          </a:p>
        </p:txBody>
      </p:sp>
      <p:sp>
        <p:nvSpPr>
          <p:cNvPr id="21" name="TextBox 20"/>
          <p:cNvSpPr txBox="1"/>
          <p:nvPr/>
        </p:nvSpPr>
        <p:spPr>
          <a:xfrm>
            <a:off x="3883092" y="3322979"/>
            <a:ext cx="2822508" cy="923330"/>
          </a:xfrm>
          <a:prstGeom prst="rect">
            <a:avLst/>
          </a:prstGeom>
          <a:noFill/>
        </p:spPr>
        <p:txBody>
          <a:bodyPr wrap="square" rtlCol="0">
            <a:spAutoFit/>
          </a:bodyPr>
          <a:lstStyle/>
          <a:p>
            <a:r>
              <a:rPr lang="en-US" b="1" dirty="0"/>
              <a:t>1 unit Any Physical Science</a:t>
            </a:r>
          </a:p>
          <a:p>
            <a:r>
              <a:rPr lang="en-US" b="1" dirty="0"/>
              <a:t>1 unit Chem. or Physics</a:t>
            </a:r>
          </a:p>
          <a:p>
            <a:r>
              <a:rPr lang="en-US" b="1" dirty="0"/>
              <a:t>1 unit Science elective</a:t>
            </a:r>
          </a:p>
        </p:txBody>
      </p:sp>
      <p:sp>
        <p:nvSpPr>
          <p:cNvPr id="22" name="Right Arrow 21"/>
          <p:cNvSpPr/>
          <p:nvPr/>
        </p:nvSpPr>
        <p:spPr>
          <a:xfrm>
            <a:off x="3314700" y="3433787"/>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9877" y="4425878"/>
            <a:ext cx="2966723" cy="16953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TextBox 23"/>
          <p:cNvSpPr txBox="1"/>
          <p:nvPr/>
        </p:nvSpPr>
        <p:spPr>
          <a:xfrm>
            <a:off x="309877" y="4286703"/>
            <a:ext cx="26670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     SOCIAL STUDIES</a:t>
            </a:r>
          </a:p>
        </p:txBody>
      </p:sp>
      <p:sp>
        <p:nvSpPr>
          <p:cNvPr id="25" name="TextBox 24"/>
          <p:cNvSpPr txBox="1"/>
          <p:nvPr/>
        </p:nvSpPr>
        <p:spPr>
          <a:xfrm>
            <a:off x="611570" y="4648200"/>
            <a:ext cx="2665030" cy="646331"/>
          </a:xfrm>
          <a:prstGeom prst="rect">
            <a:avLst/>
          </a:prstGeom>
          <a:noFill/>
        </p:spPr>
        <p:txBody>
          <a:bodyPr wrap="square" rtlCol="0">
            <a:spAutoFit/>
          </a:bodyPr>
          <a:lstStyle/>
          <a:p>
            <a:r>
              <a:rPr lang="en-US" dirty="0"/>
              <a:t>1 unit U.S. History</a:t>
            </a:r>
          </a:p>
          <a:p>
            <a:r>
              <a:rPr lang="en-US" dirty="0"/>
              <a:t>.5 unit U.S. Government</a:t>
            </a:r>
          </a:p>
        </p:txBody>
      </p:sp>
      <p:sp>
        <p:nvSpPr>
          <p:cNvPr id="26" name="Rectangle 25"/>
          <p:cNvSpPr/>
          <p:nvPr/>
        </p:nvSpPr>
        <p:spPr>
          <a:xfrm>
            <a:off x="6781801" y="2726354"/>
            <a:ext cx="2093441" cy="6828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Box 26"/>
          <p:cNvSpPr txBox="1"/>
          <p:nvPr/>
        </p:nvSpPr>
        <p:spPr>
          <a:xfrm>
            <a:off x="6781801" y="2591825"/>
            <a:ext cx="17526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FINE ARTS</a:t>
            </a:r>
          </a:p>
        </p:txBody>
      </p:sp>
      <p:sp>
        <p:nvSpPr>
          <p:cNvPr id="28" name="TextBox 27"/>
          <p:cNvSpPr txBox="1"/>
          <p:nvPr/>
        </p:nvSpPr>
        <p:spPr>
          <a:xfrm>
            <a:off x="7083494" y="3039830"/>
            <a:ext cx="1845002" cy="369332"/>
          </a:xfrm>
          <a:prstGeom prst="rect">
            <a:avLst/>
          </a:prstGeom>
          <a:noFill/>
        </p:spPr>
        <p:txBody>
          <a:bodyPr wrap="square" rtlCol="0">
            <a:spAutoFit/>
          </a:bodyPr>
          <a:lstStyle/>
          <a:p>
            <a:r>
              <a:rPr lang="en-US" dirty="0"/>
              <a:t>1 unit </a:t>
            </a:r>
          </a:p>
        </p:txBody>
      </p:sp>
      <p:sp>
        <p:nvSpPr>
          <p:cNvPr id="29" name="Rectangle 28"/>
          <p:cNvSpPr/>
          <p:nvPr/>
        </p:nvSpPr>
        <p:spPr>
          <a:xfrm>
            <a:off x="6781801" y="3644374"/>
            <a:ext cx="2093441" cy="6369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TextBox 29"/>
          <p:cNvSpPr txBox="1"/>
          <p:nvPr/>
        </p:nvSpPr>
        <p:spPr>
          <a:xfrm>
            <a:off x="6781801" y="3505200"/>
            <a:ext cx="17526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P.E.</a:t>
            </a:r>
          </a:p>
        </p:txBody>
      </p:sp>
      <p:sp>
        <p:nvSpPr>
          <p:cNvPr id="31" name="TextBox 30"/>
          <p:cNvSpPr txBox="1"/>
          <p:nvPr/>
        </p:nvSpPr>
        <p:spPr>
          <a:xfrm>
            <a:off x="7083494" y="3911953"/>
            <a:ext cx="3489424" cy="369332"/>
          </a:xfrm>
          <a:prstGeom prst="rect">
            <a:avLst/>
          </a:prstGeom>
          <a:noFill/>
        </p:spPr>
        <p:txBody>
          <a:bodyPr wrap="square" rtlCol="0">
            <a:spAutoFit/>
          </a:bodyPr>
          <a:lstStyle/>
          <a:p>
            <a:r>
              <a:rPr lang="en-US" dirty="0"/>
              <a:t>.5 unit </a:t>
            </a:r>
          </a:p>
        </p:txBody>
      </p:sp>
      <p:sp>
        <p:nvSpPr>
          <p:cNvPr id="35" name="Rectangle 34"/>
          <p:cNvSpPr/>
          <p:nvPr/>
        </p:nvSpPr>
        <p:spPr>
          <a:xfrm>
            <a:off x="3581400" y="5777975"/>
            <a:ext cx="2966723" cy="8514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6" name="TextBox 35"/>
          <p:cNvSpPr txBox="1"/>
          <p:nvPr/>
        </p:nvSpPr>
        <p:spPr>
          <a:xfrm>
            <a:off x="3581400" y="5638800"/>
            <a:ext cx="2667000" cy="707886"/>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PERSONAL FINANCE OR ECONOMICS</a:t>
            </a:r>
          </a:p>
        </p:txBody>
      </p:sp>
      <p:sp>
        <p:nvSpPr>
          <p:cNvPr id="37" name="TextBox 36"/>
          <p:cNvSpPr txBox="1"/>
          <p:nvPr/>
        </p:nvSpPr>
        <p:spPr>
          <a:xfrm>
            <a:off x="3856518" y="6324600"/>
            <a:ext cx="2665030" cy="369332"/>
          </a:xfrm>
          <a:prstGeom prst="rect">
            <a:avLst/>
          </a:prstGeom>
          <a:noFill/>
        </p:spPr>
        <p:txBody>
          <a:bodyPr wrap="square" rtlCol="0">
            <a:spAutoFit/>
          </a:bodyPr>
          <a:lstStyle/>
          <a:p>
            <a:r>
              <a:rPr lang="en-US" dirty="0"/>
              <a:t>.5 unit</a:t>
            </a:r>
          </a:p>
        </p:txBody>
      </p:sp>
      <p:sp>
        <p:nvSpPr>
          <p:cNvPr id="38" name="Rectangle 37"/>
          <p:cNvSpPr/>
          <p:nvPr/>
        </p:nvSpPr>
        <p:spPr>
          <a:xfrm>
            <a:off x="3581400" y="4425878"/>
            <a:ext cx="2968693" cy="11439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TextBox 38"/>
          <p:cNvSpPr txBox="1"/>
          <p:nvPr/>
        </p:nvSpPr>
        <p:spPr>
          <a:xfrm>
            <a:off x="3581400" y="4286703"/>
            <a:ext cx="2667000" cy="707886"/>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CTE OR WORLD LANGUAGE</a:t>
            </a:r>
          </a:p>
        </p:txBody>
      </p:sp>
      <p:sp>
        <p:nvSpPr>
          <p:cNvPr id="40" name="TextBox 39"/>
          <p:cNvSpPr txBox="1"/>
          <p:nvPr/>
        </p:nvSpPr>
        <p:spPr>
          <a:xfrm>
            <a:off x="3848100" y="5050390"/>
            <a:ext cx="2590800" cy="369332"/>
          </a:xfrm>
          <a:prstGeom prst="rect">
            <a:avLst/>
          </a:prstGeom>
          <a:noFill/>
        </p:spPr>
        <p:txBody>
          <a:bodyPr wrap="square" rtlCol="0">
            <a:spAutoFit/>
          </a:bodyPr>
          <a:lstStyle/>
          <a:p>
            <a:r>
              <a:rPr lang="en-US" b="1" dirty="0"/>
              <a:t>2 units in any combo</a:t>
            </a:r>
          </a:p>
        </p:txBody>
      </p:sp>
      <p:sp>
        <p:nvSpPr>
          <p:cNvPr id="44" name="TextBox 43"/>
          <p:cNvSpPr txBox="1"/>
          <p:nvPr/>
        </p:nvSpPr>
        <p:spPr>
          <a:xfrm>
            <a:off x="2976876" y="1440976"/>
            <a:ext cx="2738123" cy="923330"/>
          </a:xfrm>
          <a:prstGeom prst="rect">
            <a:avLst/>
          </a:prstGeom>
          <a:noFill/>
        </p:spPr>
        <p:txBody>
          <a:bodyPr wrap="square" rtlCol="0">
            <a:spAutoFit/>
          </a:bodyPr>
          <a:lstStyle/>
          <a:p>
            <a:r>
              <a:rPr lang="en-US" dirty="0"/>
              <a:t>1</a:t>
            </a:r>
            <a:r>
              <a:rPr lang="en-US" b="1" dirty="0"/>
              <a:t>.5</a:t>
            </a:r>
            <a:r>
              <a:rPr lang="en-US" dirty="0"/>
              <a:t> unit Literature (must include .5 unit American Literature</a:t>
            </a:r>
          </a:p>
        </p:txBody>
      </p:sp>
      <p:sp>
        <p:nvSpPr>
          <p:cNvPr id="45" name="Right Arrow 44"/>
          <p:cNvSpPr/>
          <p:nvPr/>
        </p:nvSpPr>
        <p:spPr>
          <a:xfrm>
            <a:off x="76200" y="1504339"/>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07907" y="2591825"/>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4</a:t>
            </a:r>
          </a:p>
        </p:txBody>
      </p:sp>
      <p:sp>
        <p:nvSpPr>
          <p:cNvPr id="47" name="Oval 46"/>
          <p:cNvSpPr/>
          <p:nvPr/>
        </p:nvSpPr>
        <p:spPr>
          <a:xfrm>
            <a:off x="3586726" y="2594900"/>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4</a:t>
            </a:r>
          </a:p>
        </p:txBody>
      </p:sp>
      <p:sp>
        <p:nvSpPr>
          <p:cNvPr id="48" name="Rectangle 47"/>
          <p:cNvSpPr/>
          <p:nvPr/>
        </p:nvSpPr>
        <p:spPr>
          <a:xfrm>
            <a:off x="6781801" y="4541633"/>
            <a:ext cx="2093441" cy="1173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781801" y="4402458"/>
            <a:ext cx="1752600" cy="1015663"/>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HEALTH/</a:t>
            </a:r>
          </a:p>
          <a:p>
            <a:pPr algn="ctr"/>
            <a:r>
              <a:rPr lang="en-US" sz="2000" b="1" dirty="0"/>
              <a:t>HEALTH INTEGRATION</a:t>
            </a:r>
          </a:p>
        </p:txBody>
      </p:sp>
      <p:sp>
        <p:nvSpPr>
          <p:cNvPr id="50" name="TextBox 49"/>
          <p:cNvSpPr txBox="1"/>
          <p:nvPr/>
        </p:nvSpPr>
        <p:spPr>
          <a:xfrm>
            <a:off x="7083494" y="5345668"/>
            <a:ext cx="1744712" cy="369332"/>
          </a:xfrm>
          <a:prstGeom prst="rect">
            <a:avLst/>
          </a:prstGeom>
          <a:noFill/>
        </p:spPr>
        <p:txBody>
          <a:bodyPr wrap="square" rtlCol="0">
            <a:spAutoFit/>
          </a:bodyPr>
          <a:lstStyle/>
          <a:p>
            <a:r>
              <a:rPr lang="en-US" dirty="0"/>
              <a:t>.5 unit </a:t>
            </a:r>
          </a:p>
        </p:txBody>
      </p:sp>
      <p:sp>
        <p:nvSpPr>
          <p:cNvPr id="51" name="Rectangle 50"/>
          <p:cNvSpPr/>
          <p:nvPr/>
        </p:nvSpPr>
        <p:spPr>
          <a:xfrm>
            <a:off x="6781801" y="5949664"/>
            <a:ext cx="2093441" cy="603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TextBox 51"/>
          <p:cNvSpPr txBox="1"/>
          <p:nvPr/>
        </p:nvSpPr>
        <p:spPr>
          <a:xfrm>
            <a:off x="6781801" y="5810488"/>
            <a:ext cx="1752600" cy="400110"/>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ELECTIVES</a:t>
            </a:r>
          </a:p>
        </p:txBody>
      </p:sp>
      <p:sp>
        <p:nvSpPr>
          <p:cNvPr id="53" name="TextBox 52"/>
          <p:cNvSpPr txBox="1"/>
          <p:nvPr/>
        </p:nvSpPr>
        <p:spPr>
          <a:xfrm>
            <a:off x="7056919" y="6172199"/>
            <a:ext cx="1629881" cy="369332"/>
          </a:xfrm>
          <a:prstGeom prst="rect">
            <a:avLst/>
          </a:prstGeom>
          <a:noFill/>
        </p:spPr>
        <p:txBody>
          <a:bodyPr wrap="square" rtlCol="0">
            <a:spAutoFit/>
          </a:bodyPr>
          <a:lstStyle/>
          <a:p>
            <a:r>
              <a:rPr lang="en-US" b="1" dirty="0"/>
              <a:t>2.5 units</a:t>
            </a:r>
          </a:p>
        </p:txBody>
      </p:sp>
      <p:sp>
        <p:nvSpPr>
          <p:cNvPr id="54" name="TextBox 53"/>
          <p:cNvSpPr txBox="1"/>
          <p:nvPr/>
        </p:nvSpPr>
        <p:spPr>
          <a:xfrm>
            <a:off x="611570" y="5206115"/>
            <a:ext cx="2665030" cy="923330"/>
          </a:xfrm>
          <a:prstGeom prst="rect">
            <a:avLst/>
          </a:prstGeom>
          <a:noFill/>
        </p:spPr>
        <p:txBody>
          <a:bodyPr wrap="square" rtlCol="0">
            <a:spAutoFit/>
          </a:bodyPr>
          <a:lstStyle/>
          <a:p>
            <a:r>
              <a:rPr lang="en-US" b="1" dirty="0"/>
              <a:t>.5 unit Geography</a:t>
            </a:r>
          </a:p>
          <a:p>
            <a:r>
              <a:rPr lang="en-US" b="1" dirty="0"/>
              <a:t>.5 unit World History</a:t>
            </a:r>
          </a:p>
          <a:p>
            <a:r>
              <a:rPr lang="en-US" b="1" dirty="0"/>
              <a:t>.5 unit SS elective</a:t>
            </a:r>
          </a:p>
        </p:txBody>
      </p:sp>
      <p:sp>
        <p:nvSpPr>
          <p:cNvPr id="55" name="Right Arrow 54"/>
          <p:cNvSpPr/>
          <p:nvPr/>
        </p:nvSpPr>
        <p:spPr>
          <a:xfrm>
            <a:off x="78170" y="5246703"/>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3335019" y="5073473"/>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6586792" y="6208070"/>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60894" y="350744"/>
            <a:ext cx="952500" cy="89311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t>C</a:t>
            </a:r>
          </a:p>
        </p:txBody>
      </p:sp>
      <p:sp>
        <p:nvSpPr>
          <p:cNvPr id="60" name="Right Arrow 59"/>
          <p:cNvSpPr/>
          <p:nvPr/>
        </p:nvSpPr>
        <p:spPr>
          <a:xfrm>
            <a:off x="4922333" y="635716"/>
            <a:ext cx="533400" cy="3231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04800" y="949949"/>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4</a:t>
            </a:r>
          </a:p>
        </p:txBody>
      </p:sp>
      <p:sp>
        <p:nvSpPr>
          <p:cNvPr id="62" name="Oval 61"/>
          <p:cNvSpPr/>
          <p:nvPr/>
        </p:nvSpPr>
        <p:spPr>
          <a:xfrm>
            <a:off x="315452" y="4286703"/>
            <a:ext cx="522748" cy="400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3</a:t>
            </a:r>
          </a:p>
        </p:txBody>
      </p:sp>
    </p:spTree>
    <p:extLst>
      <p:ext uri="{BB962C8B-B14F-4D97-AF65-F5344CB8AC3E}">
        <p14:creationId xmlns:p14="http://schemas.microsoft.com/office/powerpoint/2010/main" val="29872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animBg="1"/>
      <p:bldP spid="21" grpId="0"/>
      <p:bldP spid="22" grpId="0" animBg="1"/>
      <p:bldP spid="40" grpId="0"/>
      <p:bldP spid="44" grpId="0"/>
      <p:bldP spid="45" grpId="0" animBg="1"/>
      <p:bldP spid="46" grpId="0" animBg="1"/>
      <p:bldP spid="47" grpId="0" animBg="1"/>
      <p:bldP spid="53" grpId="0"/>
      <p:bldP spid="54" grpId="0"/>
      <p:bldP spid="55" grpId="0" animBg="1"/>
      <p:bldP spid="56" grpId="0" animBg="1"/>
      <p:bldP spid="57"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838200"/>
            <a:ext cx="9677400" cy="5715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496603-EB0D-467A-880F-3615E859D2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00300" y="1562100"/>
            <a:ext cx="4267200" cy="4267200"/>
          </a:xfrm>
          <a:prstGeom prst="rect">
            <a:avLst/>
          </a:prstGeom>
        </p:spPr>
      </p:pic>
    </p:spTree>
    <p:extLst>
      <p:ext uri="{BB962C8B-B14F-4D97-AF65-F5344CB8AC3E}">
        <p14:creationId xmlns:p14="http://schemas.microsoft.com/office/powerpoint/2010/main" val="4228824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93837E6-FC25-438D-8186-83E87EDA5A57}"/>
              </a:ext>
            </a:extLst>
          </p:cNvPr>
          <p:cNvSpPr/>
          <p:nvPr/>
        </p:nvSpPr>
        <p:spPr>
          <a:xfrm>
            <a:off x="346354" y="971550"/>
            <a:ext cx="1688314" cy="2686049"/>
          </a:xfrm>
          <a:prstGeom prst="rect">
            <a:avLst/>
          </a:prstGeom>
          <a:solidFill>
            <a:schemeClr val="accent6">
              <a:alpha val="34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D872178-D827-A04B-A8A6-19B597861090}"/>
              </a:ext>
            </a:extLst>
          </p:cNvPr>
          <p:cNvSpPr>
            <a:spLocks noGrp="1"/>
          </p:cNvSpPr>
          <p:nvPr>
            <p:ph type="title"/>
          </p:nvPr>
        </p:nvSpPr>
        <p:spPr/>
        <p:txBody>
          <a:bodyPr/>
          <a:lstStyle/>
          <a:p>
            <a:r>
              <a:rPr lang="en-US" b="1" dirty="0"/>
              <a:t>Timeline for 2018 Graduation Requirements</a:t>
            </a:r>
          </a:p>
        </p:txBody>
      </p:sp>
      <p:sp>
        <p:nvSpPr>
          <p:cNvPr id="7" name="Oval 6">
            <a:extLst>
              <a:ext uri="{FF2B5EF4-FFF2-40B4-BE49-F238E27FC236}">
                <a16:creationId xmlns:a16="http://schemas.microsoft.com/office/drawing/2014/main" id="{07445D59-E367-40E7-9CD1-4A2C530752F6}"/>
              </a:ext>
            </a:extLst>
          </p:cNvPr>
          <p:cNvSpPr/>
          <p:nvPr/>
        </p:nvSpPr>
        <p:spPr>
          <a:xfrm>
            <a:off x="468947" y="4936524"/>
            <a:ext cx="1447800" cy="16928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BAD9241-E370-441C-A6F8-D8ACBBAF8A75}"/>
              </a:ext>
            </a:extLst>
          </p:cNvPr>
          <p:cNvSpPr/>
          <p:nvPr/>
        </p:nvSpPr>
        <p:spPr>
          <a:xfrm>
            <a:off x="3845197" y="4936524"/>
            <a:ext cx="1447800" cy="1692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8563880-4693-4175-91C7-1311CF6C148F}"/>
              </a:ext>
            </a:extLst>
          </p:cNvPr>
          <p:cNvSpPr/>
          <p:nvPr/>
        </p:nvSpPr>
        <p:spPr>
          <a:xfrm>
            <a:off x="7226937" y="4936524"/>
            <a:ext cx="1447800" cy="16928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23AB5C-CC60-48FC-BB6F-B2B3703FD8A7}"/>
              </a:ext>
            </a:extLst>
          </p:cNvPr>
          <p:cNvSpPr/>
          <p:nvPr/>
        </p:nvSpPr>
        <p:spPr>
          <a:xfrm>
            <a:off x="2195259" y="1220313"/>
            <a:ext cx="1447800" cy="16928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17CA60F-9073-4212-AE4E-8FCBED818D97}"/>
              </a:ext>
            </a:extLst>
          </p:cNvPr>
          <p:cNvSpPr/>
          <p:nvPr/>
        </p:nvSpPr>
        <p:spPr>
          <a:xfrm>
            <a:off x="5527136" y="1220313"/>
            <a:ext cx="1447800" cy="16928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EF5F3B-3134-41AC-9CC3-9F906DF395D1}"/>
              </a:ext>
            </a:extLst>
          </p:cNvPr>
          <p:cNvSpPr/>
          <p:nvPr/>
        </p:nvSpPr>
        <p:spPr>
          <a:xfrm>
            <a:off x="2056799" y="4140993"/>
            <a:ext cx="1688314" cy="2686049"/>
          </a:xfrm>
          <a:prstGeom prst="rect">
            <a:avLst/>
          </a:prstGeom>
          <a:solidFill>
            <a:schemeClr val="accent3">
              <a:alpha val="34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5ED77F-9D71-4B81-9178-C14020D72203}"/>
              </a:ext>
            </a:extLst>
          </p:cNvPr>
          <p:cNvSpPr/>
          <p:nvPr/>
        </p:nvSpPr>
        <p:spPr>
          <a:xfrm>
            <a:off x="3724940" y="950665"/>
            <a:ext cx="1688314" cy="2686049"/>
          </a:xfrm>
          <a:prstGeom prst="rect">
            <a:avLst/>
          </a:prstGeom>
          <a:solidFill>
            <a:schemeClr val="accent2">
              <a:alpha val="34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BF1E20C-773A-48D0-AF66-3EC257C652A2}"/>
              </a:ext>
            </a:extLst>
          </p:cNvPr>
          <p:cNvSpPr/>
          <p:nvPr/>
        </p:nvSpPr>
        <p:spPr>
          <a:xfrm>
            <a:off x="5417594" y="4132497"/>
            <a:ext cx="1688314" cy="2686049"/>
          </a:xfrm>
          <a:prstGeom prst="rect">
            <a:avLst/>
          </a:prstGeom>
          <a:solidFill>
            <a:schemeClr val="accent4">
              <a:alpha val="34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1A2465-BA37-445D-87B0-E07324EF5E30}"/>
              </a:ext>
            </a:extLst>
          </p:cNvPr>
          <p:cNvSpPr/>
          <p:nvPr/>
        </p:nvSpPr>
        <p:spPr>
          <a:xfrm>
            <a:off x="7109332" y="950665"/>
            <a:ext cx="1688314" cy="2686049"/>
          </a:xfrm>
          <a:prstGeom prst="rect">
            <a:avLst/>
          </a:prstGeom>
          <a:solidFill>
            <a:schemeClr val="accent6">
              <a:alpha val="34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 name="Content Placeholder 17">
            <a:extLst>
              <a:ext uri="{FF2B5EF4-FFF2-40B4-BE49-F238E27FC236}">
                <a16:creationId xmlns:a16="http://schemas.microsoft.com/office/drawing/2014/main" id="{295021BD-9B2C-477F-A986-83B1D5DE3047}"/>
              </a:ext>
            </a:extLst>
          </p:cNvPr>
          <p:cNvSpPr txBox="1">
            <a:spLocks/>
          </p:cNvSpPr>
          <p:nvPr/>
        </p:nvSpPr>
        <p:spPr>
          <a:xfrm>
            <a:off x="346354" y="1360789"/>
            <a:ext cx="1645106" cy="5000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solidFill>
                <a:latin typeface="+mj-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350" b="0" dirty="0"/>
              <a:t>Notice of proposed graduation requirements shared to school districts.</a:t>
            </a:r>
          </a:p>
        </p:txBody>
      </p:sp>
      <p:sp>
        <p:nvSpPr>
          <p:cNvPr id="14" name="Content Placeholder 1">
            <a:extLst>
              <a:ext uri="{FF2B5EF4-FFF2-40B4-BE49-F238E27FC236}">
                <a16:creationId xmlns:a16="http://schemas.microsoft.com/office/drawing/2014/main" id="{CD0EFE99-64E3-4A5F-A9A4-DEFE05B0C5F1}"/>
              </a:ext>
            </a:extLst>
          </p:cNvPr>
          <p:cNvSpPr txBox="1">
            <a:spLocks/>
          </p:cNvSpPr>
          <p:nvPr/>
        </p:nvSpPr>
        <p:spPr>
          <a:xfrm>
            <a:off x="370294" y="3079942"/>
            <a:ext cx="1645106" cy="5000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solidFill>
                <a:latin typeface="+mj-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Mid-April</a:t>
            </a:r>
            <a:endParaRPr lang="en-US" dirty="0"/>
          </a:p>
        </p:txBody>
      </p:sp>
      <p:pic>
        <p:nvPicPr>
          <p:cNvPr id="15" name="Graphic 14" descr="Email">
            <a:extLst>
              <a:ext uri="{FF2B5EF4-FFF2-40B4-BE49-F238E27FC236}">
                <a16:creationId xmlns:a16="http://schemas.microsoft.com/office/drawing/2014/main" id="{7CD6481C-8C58-4580-B013-D8C14F6F9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647" y="5325762"/>
            <a:ext cx="914400" cy="914400"/>
          </a:xfrm>
          <a:prstGeom prst="rect">
            <a:avLst/>
          </a:prstGeom>
        </p:spPr>
      </p:pic>
      <p:sp>
        <p:nvSpPr>
          <p:cNvPr id="16" name="Content Placeholder 2">
            <a:extLst>
              <a:ext uri="{FF2B5EF4-FFF2-40B4-BE49-F238E27FC236}">
                <a16:creationId xmlns:a16="http://schemas.microsoft.com/office/drawing/2014/main" id="{8CA4AB5B-993C-4050-B196-7B442DDABE0B}"/>
              </a:ext>
            </a:extLst>
          </p:cNvPr>
          <p:cNvSpPr txBox="1">
            <a:spLocks/>
          </p:cNvSpPr>
          <p:nvPr/>
        </p:nvSpPr>
        <p:spPr bwMode="auto">
          <a:xfrm>
            <a:off x="2042857" y="4170961"/>
            <a:ext cx="1645106"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1800" b="1" kern="1200">
                <a:solidFill>
                  <a:schemeClr val="tx1"/>
                </a:solidFill>
                <a:latin typeface="+mj-lt"/>
                <a:ea typeface="+mn-ea"/>
                <a:cs typeface="+mn-cs"/>
              </a:defRPr>
            </a:lvl1pPr>
            <a:lvl2pPr marL="342900" indent="0" algn="ctr" rtl="0" eaLnBrk="1" fontAlgn="base" hangingPunct="1">
              <a:spcBef>
                <a:spcPct val="20000"/>
              </a:spcBef>
              <a:spcAft>
                <a:spcPct val="0"/>
              </a:spcAft>
              <a:buFont typeface="Arial" charset="0"/>
              <a:buNone/>
              <a:defRPr sz="2800" kern="1200">
                <a:solidFill>
                  <a:schemeClr val="accent6"/>
                </a:solidFill>
                <a:latin typeface="+mn-lt"/>
                <a:ea typeface="+mn-ea"/>
                <a:cs typeface="+mn-cs"/>
              </a:defRPr>
            </a:lvl2pPr>
            <a:lvl3pPr marL="685800" indent="0" algn="ctr" rtl="0" eaLnBrk="1" fontAlgn="base" hangingPunct="1">
              <a:spcBef>
                <a:spcPct val="20000"/>
              </a:spcBef>
              <a:spcAft>
                <a:spcPct val="0"/>
              </a:spcAft>
              <a:buFont typeface="Arial" charset="0"/>
              <a:buNone/>
              <a:defRPr sz="2400" kern="1200">
                <a:solidFill>
                  <a:schemeClr val="accent6"/>
                </a:solidFill>
                <a:latin typeface="+mn-lt"/>
                <a:ea typeface="+mn-ea"/>
                <a:cs typeface="+mn-cs"/>
              </a:defRPr>
            </a:lvl3pPr>
            <a:lvl4pPr marL="1028700" indent="0" algn="ctr" rtl="0" eaLnBrk="1" fontAlgn="base" hangingPunct="1">
              <a:spcBef>
                <a:spcPct val="20000"/>
              </a:spcBef>
              <a:spcAft>
                <a:spcPct val="0"/>
              </a:spcAft>
              <a:buFont typeface="Arial" charset="0"/>
              <a:buNone/>
              <a:defRPr sz="2000" kern="1200">
                <a:solidFill>
                  <a:schemeClr val="accent6"/>
                </a:solidFill>
                <a:latin typeface="+mn-lt"/>
                <a:ea typeface="+mn-ea"/>
                <a:cs typeface="+mn-cs"/>
              </a:defRPr>
            </a:lvl4pPr>
            <a:lvl5pPr marL="1371600" indent="0" algn="ctr" rtl="0" eaLnBrk="1" fontAlgn="base" hangingPunct="1">
              <a:spcBef>
                <a:spcPct val="20000"/>
              </a:spcBef>
              <a:spcAft>
                <a:spcPct val="0"/>
              </a:spcAft>
              <a:buFont typeface="Arial" charset="0"/>
              <a:buNone/>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June 6th – July 16th</a:t>
            </a:r>
          </a:p>
        </p:txBody>
      </p:sp>
      <p:pic>
        <p:nvPicPr>
          <p:cNvPr id="17" name="Graphic 16" descr="Speech">
            <a:extLst>
              <a:ext uri="{FF2B5EF4-FFF2-40B4-BE49-F238E27FC236}">
                <a16:creationId xmlns:a16="http://schemas.microsoft.com/office/drawing/2014/main" id="{AD34E342-BC46-4013-939F-1C234C9139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6000" y="1524000"/>
            <a:ext cx="1202533" cy="1202533"/>
          </a:xfrm>
          <a:prstGeom prst="rect">
            <a:avLst/>
          </a:prstGeom>
        </p:spPr>
      </p:pic>
      <p:sp>
        <p:nvSpPr>
          <p:cNvPr id="18" name="Content Placeholder 18">
            <a:extLst>
              <a:ext uri="{FF2B5EF4-FFF2-40B4-BE49-F238E27FC236}">
                <a16:creationId xmlns:a16="http://schemas.microsoft.com/office/drawing/2014/main" id="{6924C973-89B0-48E6-A6AA-3D761D1CA860}"/>
              </a:ext>
            </a:extLst>
          </p:cNvPr>
          <p:cNvSpPr txBox="1">
            <a:spLocks/>
          </p:cNvSpPr>
          <p:nvPr/>
        </p:nvSpPr>
        <p:spPr bwMode="auto">
          <a:xfrm>
            <a:off x="2041344" y="4833045"/>
            <a:ext cx="1669256"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1pPr>
            <a:lvl2pPr marL="3429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2pPr>
            <a:lvl3pPr marL="6858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3pPr>
            <a:lvl4pPr marL="10287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4pPr>
            <a:lvl5pPr marL="13716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Public comment period on proposed administrative rule changes for graduation requirements.</a:t>
            </a:r>
          </a:p>
        </p:txBody>
      </p:sp>
      <p:pic>
        <p:nvPicPr>
          <p:cNvPr id="28" name="Graphic 27" descr="Trophy">
            <a:extLst>
              <a:ext uri="{FF2B5EF4-FFF2-40B4-BE49-F238E27FC236}">
                <a16:creationId xmlns:a16="http://schemas.microsoft.com/office/drawing/2014/main" id="{4BC03E36-DC1D-4479-9194-7ECAF980AD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800" y="5274852"/>
            <a:ext cx="965310" cy="965310"/>
          </a:xfrm>
          <a:prstGeom prst="rect">
            <a:avLst/>
          </a:prstGeom>
        </p:spPr>
      </p:pic>
      <p:sp>
        <p:nvSpPr>
          <p:cNvPr id="29" name="Content Placeholder 19">
            <a:extLst>
              <a:ext uri="{FF2B5EF4-FFF2-40B4-BE49-F238E27FC236}">
                <a16:creationId xmlns:a16="http://schemas.microsoft.com/office/drawing/2014/main" id="{C9C470B7-2529-4EEE-BCD1-AC31E328B6BF}"/>
              </a:ext>
            </a:extLst>
          </p:cNvPr>
          <p:cNvSpPr txBox="1">
            <a:spLocks/>
          </p:cNvSpPr>
          <p:nvPr/>
        </p:nvSpPr>
        <p:spPr bwMode="auto">
          <a:xfrm>
            <a:off x="3777455" y="1191582"/>
            <a:ext cx="1669256"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1pPr>
            <a:lvl2pPr marL="3429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2pPr>
            <a:lvl3pPr marL="6858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3pPr>
            <a:lvl4pPr marL="10287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4pPr>
            <a:lvl5pPr marL="13716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Board of Education Standards approved accreditation administrative rules relating to graduation requirements. </a:t>
            </a:r>
          </a:p>
        </p:txBody>
      </p:sp>
      <p:sp>
        <p:nvSpPr>
          <p:cNvPr id="30" name="Content Placeholder 14">
            <a:extLst>
              <a:ext uri="{FF2B5EF4-FFF2-40B4-BE49-F238E27FC236}">
                <a16:creationId xmlns:a16="http://schemas.microsoft.com/office/drawing/2014/main" id="{521BFAB1-FB6E-46AF-AAF8-E0051DE6426A}"/>
              </a:ext>
            </a:extLst>
          </p:cNvPr>
          <p:cNvSpPr txBox="1">
            <a:spLocks/>
          </p:cNvSpPr>
          <p:nvPr/>
        </p:nvSpPr>
        <p:spPr bwMode="auto">
          <a:xfrm>
            <a:off x="3746544" y="3088953"/>
            <a:ext cx="1645106"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1800" b="1" kern="1200">
                <a:solidFill>
                  <a:schemeClr val="tx1"/>
                </a:solidFill>
                <a:latin typeface="+mj-lt"/>
                <a:ea typeface="+mn-ea"/>
                <a:cs typeface="+mn-cs"/>
              </a:defRPr>
            </a:lvl1pPr>
            <a:lvl2pPr marL="342900" indent="0" algn="ctr" rtl="0" eaLnBrk="1" fontAlgn="base" hangingPunct="1">
              <a:spcBef>
                <a:spcPct val="20000"/>
              </a:spcBef>
              <a:spcAft>
                <a:spcPct val="0"/>
              </a:spcAft>
              <a:buFont typeface="Arial" charset="0"/>
              <a:buNone/>
              <a:defRPr sz="2800" kern="1200">
                <a:solidFill>
                  <a:schemeClr val="accent6"/>
                </a:solidFill>
                <a:latin typeface="+mn-lt"/>
                <a:ea typeface="+mn-ea"/>
                <a:cs typeface="+mn-cs"/>
              </a:defRPr>
            </a:lvl2pPr>
            <a:lvl3pPr marL="685800" indent="0" algn="ctr" rtl="0" eaLnBrk="1" fontAlgn="base" hangingPunct="1">
              <a:spcBef>
                <a:spcPct val="20000"/>
              </a:spcBef>
              <a:spcAft>
                <a:spcPct val="0"/>
              </a:spcAft>
              <a:buFont typeface="Arial" charset="0"/>
              <a:buNone/>
              <a:defRPr sz="2400" kern="1200">
                <a:solidFill>
                  <a:schemeClr val="accent6"/>
                </a:solidFill>
                <a:latin typeface="+mn-lt"/>
                <a:ea typeface="+mn-ea"/>
                <a:cs typeface="+mn-cs"/>
              </a:defRPr>
            </a:lvl3pPr>
            <a:lvl4pPr marL="1028700" indent="0" algn="ctr" rtl="0" eaLnBrk="1" fontAlgn="base" hangingPunct="1">
              <a:spcBef>
                <a:spcPct val="20000"/>
              </a:spcBef>
              <a:spcAft>
                <a:spcPct val="0"/>
              </a:spcAft>
              <a:buFont typeface="Arial" charset="0"/>
              <a:buNone/>
              <a:defRPr sz="2000" kern="1200">
                <a:solidFill>
                  <a:schemeClr val="accent6"/>
                </a:solidFill>
                <a:latin typeface="+mn-lt"/>
                <a:ea typeface="+mn-ea"/>
                <a:cs typeface="+mn-cs"/>
              </a:defRPr>
            </a:lvl4pPr>
            <a:lvl5pPr marL="1371600" indent="0" algn="ctr" rtl="0" eaLnBrk="1" fontAlgn="base" hangingPunct="1">
              <a:spcBef>
                <a:spcPct val="20000"/>
              </a:spcBef>
              <a:spcAft>
                <a:spcPct val="0"/>
              </a:spcAft>
              <a:buFont typeface="Arial" charset="0"/>
              <a:buNone/>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July 16th</a:t>
            </a:r>
          </a:p>
        </p:txBody>
      </p:sp>
      <p:sp>
        <p:nvSpPr>
          <p:cNvPr id="31" name="Content Placeholder 20">
            <a:extLst>
              <a:ext uri="{FF2B5EF4-FFF2-40B4-BE49-F238E27FC236}">
                <a16:creationId xmlns:a16="http://schemas.microsoft.com/office/drawing/2014/main" id="{83F2269D-16F9-485C-A220-D0741F37875F}"/>
              </a:ext>
            </a:extLst>
          </p:cNvPr>
          <p:cNvSpPr txBox="1">
            <a:spLocks/>
          </p:cNvSpPr>
          <p:nvPr/>
        </p:nvSpPr>
        <p:spPr bwMode="auto">
          <a:xfrm>
            <a:off x="5416408" y="4785237"/>
            <a:ext cx="1669256"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1pPr>
            <a:lvl2pPr marL="3429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2pPr>
            <a:lvl3pPr marL="6858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3pPr>
            <a:lvl4pPr marL="10287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4pPr>
            <a:lvl5pPr marL="1371600" indent="0" algn="l" rtl="0" eaLnBrk="1" fontAlgn="base" hangingPunct="1">
              <a:spcBef>
                <a:spcPct val="20000"/>
              </a:spcBef>
              <a:spcAft>
                <a:spcPct val="0"/>
              </a:spcAft>
              <a:buFont typeface="Arial" charset="0"/>
              <a:buNone/>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Interim Rules Committee approved administrative rules changes.</a:t>
            </a:r>
          </a:p>
        </p:txBody>
      </p:sp>
      <p:sp>
        <p:nvSpPr>
          <p:cNvPr id="32" name="Content Placeholder 15">
            <a:extLst>
              <a:ext uri="{FF2B5EF4-FFF2-40B4-BE49-F238E27FC236}">
                <a16:creationId xmlns:a16="http://schemas.microsoft.com/office/drawing/2014/main" id="{0FE4018D-5D6A-4027-8251-B87C2FE44958}"/>
              </a:ext>
            </a:extLst>
          </p:cNvPr>
          <p:cNvSpPr txBox="1">
            <a:spLocks/>
          </p:cNvSpPr>
          <p:nvPr/>
        </p:nvSpPr>
        <p:spPr bwMode="auto">
          <a:xfrm>
            <a:off x="5428483" y="4157660"/>
            <a:ext cx="1645106"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1800" b="1" kern="1200">
                <a:solidFill>
                  <a:schemeClr val="tx1"/>
                </a:solidFill>
                <a:latin typeface="+mj-lt"/>
                <a:ea typeface="+mn-ea"/>
                <a:cs typeface="+mn-cs"/>
              </a:defRPr>
            </a:lvl1pPr>
            <a:lvl2pPr marL="342900" indent="0" algn="ctr" rtl="0" eaLnBrk="1" fontAlgn="base" hangingPunct="1">
              <a:spcBef>
                <a:spcPct val="20000"/>
              </a:spcBef>
              <a:spcAft>
                <a:spcPct val="0"/>
              </a:spcAft>
              <a:buFont typeface="Arial" charset="0"/>
              <a:buNone/>
              <a:defRPr sz="2800" kern="1200">
                <a:solidFill>
                  <a:schemeClr val="accent6"/>
                </a:solidFill>
                <a:latin typeface="+mn-lt"/>
                <a:ea typeface="+mn-ea"/>
                <a:cs typeface="+mn-cs"/>
              </a:defRPr>
            </a:lvl2pPr>
            <a:lvl3pPr marL="685800" indent="0" algn="ctr" rtl="0" eaLnBrk="1" fontAlgn="base" hangingPunct="1">
              <a:spcBef>
                <a:spcPct val="20000"/>
              </a:spcBef>
              <a:spcAft>
                <a:spcPct val="0"/>
              </a:spcAft>
              <a:buFont typeface="Arial" charset="0"/>
              <a:buNone/>
              <a:defRPr sz="2400" kern="1200">
                <a:solidFill>
                  <a:schemeClr val="accent6"/>
                </a:solidFill>
                <a:latin typeface="+mn-lt"/>
                <a:ea typeface="+mn-ea"/>
                <a:cs typeface="+mn-cs"/>
              </a:defRPr>
            </a:lvl3pPr>
            <a:lvl4pPr marL="1028700" indent="0" algn="ctr" rtl="0" eaLnBrk="1" fontAlgn="base" hangingPunct="1">
              <a:spcBef>
                <a:spcPct val="20000"/>
              </a:spcBef>
              <a:spcAft>
                <a:spcPct val="0"/>
              </a:spcAft>
              <a:buFont typeface="Arial" charset="0"/>
              <a:buNone/>
              <a:defRPr sz="2000" kern="1200">
                <a:solidFill>
                  <a:schemeClr val="accent6"/>
                </a:solidFill>
                <a:latin typeface="+mn-lt"/>
                <a:ea typeface="+mn-ea"/>
                <a:cs typeface="+mn-cs"/>
              </a:defRPr>
            </a:lvl4pPr>
            <a:lvl5pPr marL="1371600" indent="0" algn="ctr" rtl="0" eaLnBrk="1" fontAlgn="base" hangingPunct="1">
              <a:spcBef>
                <a:spcPct val="20000"/>
              </a:spcBef>
              <a:spcAft>
                <a:spcPct val="0"/>
              </a:spcAft>
              <a:buFont typeface="Arial" charset="0"/>
              <a:buNone/>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August 20th</a:t>
            </a:r>
            <a:endParaRPr lang="en-US" dirty="0"/>
          </a:p>
        </p:txBody>
      </p:sp>
      <p:pic>
        <p:nvPicPr>
          <p:cNvPr id="33" name="Graphic 32" descr="Meeting">
            <a:extLst>
              <a:ext uri="{FF2B5EF4-FFF2-40B4-BE49-F238E27FC236}">
                <a16:creationId xmlns:a16="http://schemas.microsoft.com/office/drawing/2014/main" id="{4CC85BED-0639-4434-9C3E-DD96863EC8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76308" y="1372758"/>
            <a:ext cx="1198497" cy="1198497"/>
          </a:xfrm>
          <a:prstGeom prst="rect">
            <a:avLst/>
          </a:prstGeom>
        </p:spPr>
      </p:pic>
      <p:sp>
        <p:nvSpPr>
          <p:cNvPr id="34" name="Content Placeholder 21">
            <a:extLst>
              <a:ext uri="{FF2B5EF4-FFF2-40B4-BE49-F238E27FC236}">
                <a16:creationId xmlns:a16="http://schemas.microsoft.com/office/drawing/2014/main" id="{927917FC-F08F-4991-A4AB-E04751573619}"/>
              </a:ext>
            </a:extLst>
          </p:cNvPr>
          <p:cNvSpPr>
            <a:spLocks noGrp="1"/>
          </p:cNvSpPr>
          <p:nvPr>
            <p:ph sz="quarter" idx="19"/>
          </p:nvPr>
        </p:nvSpPr>
        <p:spPr>
          <a:xfrm>
            <a:off x="7106771" y="1220313"/>
            <a:ext cx="1669256" cy="1831975"/>
          </a:xfrm>
        </p:spPr>
        <p:txBody>
          <a:bodyPr/>
          <a:lstStyle/>
          <a:p>
            <a:r>
              <a:rPr lang="en-US" dirty="0"/>
              <a:t>Since approved, DOE begins distributing supporting materials.</a:t>
            </a:r>
          </a:p>
        </p:txBody>
      </p:sp>
      <p:sp>
        <p:nvSpPr>
          <p:cNvPr id="35" name="Content Placeholder 16">
            <a:extLst>
              <a:ext uri="{FF2B5EF4-FFF2-40B4-BE49-F238E27FC236}">
                <a16:creationId xmlns:a16="http://schemas.microsoft.com/office/drawing/2014/main" id="{05E2342E-D85B-4487-8BEB-D22C0795D4B3}"/>
              </a:ext>
            </a:extLst>
          </p:cNvPr>
          <p:cNvSpPr>
            <a:spLocks noGrp="1"/>
          </p:cNvSpPr>
          <p:nvPr>
            <p:ph sz="quarter" idx="14"/>
          </p:nvPr>
        </p:nvSpPr>
        <p:spPr>
          <a:xfrm>
            <a:off x="7128284" y="3005138"/>
            <a:ext cx="1669362" cy="500062"/>
          </a:xfrm>
        </p:spPr>
        <p:txBody>
          <a:bodyPr/>
          <a:lstStyle/>
          <a:p>
            <a:r>
              <a:rPr lang="en-US" dirty="0"/>
              <a:t>After </a:t>
            </a:r>
            <a:br>
              <a:rPr lang="en-US" dirty="0"/>
            </a:br>
            <a:r>
              <a:rPr lang="en-US" dirty="0"/>
              <a:t>August 20th </a:t>
            </a:r>
          </a:p>
        </p:txBody>
      </p:sp>
      <p:pic>
        <p:nvPicPr>
          <p:cNvPr id="36" name="Graphic 35" descr="Newspaper">
            <a:extLst>
              <a:ext uri="{FF2B5EF4-FFF2-40B4-BE49-F238E27FC236}">
                <a16:creationId xmlns:a16="http://schemas.microsoft.com/office/drawing/2014/main" id="{44D59524-B04A-4A22-9AA0-84988215E8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41237" y="5147907"/>
            <a:ext cx="1219200" cy="1219200"/>
          </a:xfrm>
          <a:prstGeom prst="rect">
            <a:avLst/>
          </a:prstGeom>
        </p:spPr>
      </p:pic>
    </p:spTree>
    <p:extLst>
      <p:ext uri="{BB962C8B-B14F-4D97-AF65-F5344CB8AC3E}">
        <p14:creationId xmlns:p14="http://schemas.microsoft.com/office/powerpoint/2010/main" val="210800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A7C4-13FB-407B-A384-362ADFA1D4C5}"/>
              </a:ext>
            </a:extLst>
          </p:cNvPr>
          <p:cNvSpPr>
            <a:spLocks noGrp="1"/>
          </p:cNvSpPr>
          <p:nvPr>
            <p:ph type="title"/>
          </p:nvPr>
        </p:nvSpPr>
        <p:spPr>
          <a:xfrm>
            <a:off x="457200" y="685800"/>
            <a:ext cx="8229600" cy="1143000"/>
          </a:xfrm>
        </p:spPr>
        <p:txBody>
          <a:bodyPr/>
          <a:lstStyle/>
          <a:p>
            <a:r>
              <a:rPr lang="en-US" b="1" dirty="0"/>
              <a:t>Implementation</a:t>
            </a:r>
          </a:p>
        </p:txBody>
      </p:sp>
      <p:pic>
        <p:nvPicPr>
          <p:cNvPr id="5" name="Picture 4">
            <a:extLst>
              <a:ext uri="{FF2B5EF4-FFF2-40B4-BE49-F238E27FC236}">
                <a16:creationId xmlns:a16="http://schemas.microsoft.com/office/drawing/2014/main" id="{495A24AA-46B2-4A95-9109-9658D5E18C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1752600"/>
            <a:ext cx="1499381" cy="1419225"/>
          </a:xfrm>
          <a:prstGeom prst="rect">
            <a:avLst/>
          </a:prstGeom>
        </p:spPr>
      </p:pic>
      <p:sp>
        <p:nvSpPr>
          <p:cNvPr id="8" name="Rectangle 7">
            <a:extLst>
              <a:ext uri="{FF2B5EF4-FFF2-40B4-BE49-F238E27FC236}">
                <a16:creationId xmlns:a16="http://schemas.microsoft.com/office/drawing/2014/main" id="{18714B65-2B43-482E-AC58-A177A9010A59}"/>
              </a:ext>
            </a:extLst>
          </p:cNvPr>
          <p:cNvSpPr/>
          <p:nvPr/>
        </p:nvSpPr>
        <p:spPr>
          <a:xfrm>
            <a:off x="2133600" y="1752600"/>
            <a:ext cx="6553200" cy="2362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6D2972-D44A-48E1-B5B6-BB951AD882EE}"/>
              </a:ext>
            </a:extLst>
          </p:cNvPr>
          <p:cNvSpPr txBox="1"/>
          <p:nvPr/>
        </p:nvSpPr>
        <p:spPr>
          <a:xfrm>
            <a:off x="2121243" y="1752600"/>
            <a:ext cx="6565557" cy="461665"/>
          </a:xfrm>
          <a:prstGeom prst="rect">
            <a:avLst/>
          </a:prstGeom>
          <a:noFill/>
        </p:spPr>
        <p:txBody>
          <a:bodyPr wrap="square" rtlCol="0">
            <a:spAutoFit/>
          </a:bodyPr>
          <a:lstStyle/>
          <a:p>
            <a:pPr algn="ctr"/>
            <a:r>
              <a:rPr lang="en-US" sz="2400" b="1" dirty="0"/>
              <a:t>SOFT IMPLEMENTATION</a:t>
            </a:r>
          </a:p>
        </p:txBody>
      </p:sp>
      <p:sp>
        <p:nvSpPr>
          <p:cNvPr id="10" name="TextBox 9">
            <a:extLst>
              <a:ext uri="{FF2B5EF4-FFF2-40B4-BE49-F238E27FC236}">
                <a16:creationId xmlns:a16="http://schemas.microsoft.com/office/drawing/2014/main" id="{426EEBB2-B1EA-4EBC-BC1A-3A50C9888ECC}"/>
              </a:ext>
            </a:extLst>
          </p:cNvPr>
          <p:cNvSpPr txBox="1"/>
          <p:nvPr/>
        </p:nvSpPr>
        <p:spPr>
          <a:xfrm>
            <a:off x="2590800" y="2169080"/>
            <a:ext cx="6110416" cy="369332"/>
          </a:xfrm>
          <a:prstGeom prst="rect">
            <a:avLst/>
          </a:prstGeom>
          <a:noFill/>
        </p:spPr>
        <p:txBody>
          <a:bodyPr wrap="square" rtlCol="0">
            <a:spAutoFit/>
          </a:bodyPr>
          <a:lstStyle/>
          <a:p>
            <a:r>
              <a:rPr lang="en-US" b="1" dirty="0"/>
              <a:t>Fully implement new graduation requirements</a:t>
            </a:r>
          </a:p>
        </p:txBody>
      </p:sp>
      <p:sp>
        <p:nvSpPr>
          <p:cNvPr id="11" name="TextBox 10">
            <a:extLst>
              <a:ext uri="{FF2B5EF4-FFF2-40B4-BE49-F238E27FC236}">
                <a16:creationId xmlns:a16="http://schemas.microsoft.com/office/drawing/2014/main" id="{DB3B55E8-FEAA-4C73-8720-C83338F8443E}"/>
              </a:ext>
            </a:extLst>
          </p:cNvPr>
          <p:cNvSpPr txBox="1"/>
          <p:nvPr/>
        </p:nvSpPr>
        <p:spPr>
          <a:xfrm>
            <a:off x="2590800" y="2823091"/>
            <a:ext cx="6110416" cy="369332"/>
          </a:xfrm>
          <a:prstGeom prst="rect">
            <a:avLst/>
          </a:prstGeom>
          <a:noFill/>
        </p:spPr>
        <p:txBody>
          <a:bodyPr wrap="square" rtlCol="0">
            <a:spAutoFit/>
          </a:bodyPr>
          <a:lstStyle/>
          <a:p>
            <a:r>
              <a:rPr lang="en-US" b="1" dirty="0"/>
              <a:t>Continue with previous (2009) graduation requirements</a:t>
            </a:r>
          </a:p>
        </p:txBody>
      </p:sp>
      <p:sp>
        <p:nvSpPr>
          <p:cNvPr id="12" name="TextBox 11">
            <a:extLst>
              <a:ext uri="{FF2B5EF4-FFF2-40B4-BE49-F238E27FC236}">
                <a16:creationId xmlns:a16="http://schemas.microsoft.com/office/drawing/2014/main" id="{F54E8991-CB37-49FB-87F9-84D0EE6C0109}"/>
              </a:ext>
            </a:extLst>
          </p:cNvPr>
          <p:cNvSpPr txBox="1"/>
          <p:nvPr/>
        </p:nvSpPr>
        <p:spPr>
          <a:xfrm>
            <a:off x="2629249" y="3517884"/>
            <a:ext cx="6110416" cy="369332"/>
          </a:xfrm>
          <a:prstGeom prst="rect">
            <a:avLst/>
          </a:prstGeom>
          <a:noFill/>
        </p:spPr>
        <p:txBody>
          <a:bodyPr wrap="square" rtlCol="0">
            <a:spAutoFit/>
          </a:bodyPr>
          <a:lstStyle/>
          <a:p>
            <a:r>
              <a:rPr lang="en-US" b="1" dirty="0"/>
              <a:t>Implement both simultaneously</a:t>
            </a:r>
          </a:p>
        </p:txBody>
      </p:sp>
      <p:sp>
        <p:nvSpPr>
          <p:cNvPr id="14" name="Oval 13">
            <a:extLst>
              <a:ext uri="{FF2B5EF4-FFF2-40B4-BE49-F238E27FC236}">
                <a16:creationId xmlns:a16="http://schemas.microsoft.com/office/drawing/2014/main" id="{1405D1E4-CD5E-4356-8131-F284F89AAF7C}"/>
              </a:ext>
            </a:extLst>
          </p:cNvPr>
          <p:cNvSpPr/>
          <p:nvPr/>
        </p:nvSpPr>
        <p:spPr>
          <a:xfrm>
            <a:off x="2050239" y="2068189"/>
            <a:ext cx="549782" cy="5711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B28707-6B90-4B9E-A5C0-25E8013FD109}"/>
              </a:ext>
            </a:extLst>
          </p:cNvPr>
          <p:cNvSpPr/>
          <p:nvPr/>
        </p:nvSpPr>
        <p:spPr>
          <a:xfrm>
            <a:off x="2080735" y="1993457"/>
            <a:ext cx="495649"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chemeClr val="accent5"/>
                </a:solidFill>
                <a:effectLst>
                  <a:outerShdw blurRad="12700" dist="38100" dir="2700000" algn="tl" rotWithShape="0">
                    <a:schemeClr val="bg1">
                      <a:lumMod val="50000"/>
                    </a:schemeClr>
                  </a:outerShdw>
                </a:effectLst>
              </a:rPr>
              <a:t>A</a:t>
            </a:r>
          </a:p>
        </p:txBody>
      </p:sp>
      <p:sp>
        <p:nvSpPr>
          <p:cNvPr id="15" name="Oval 14">
            <a:extLst>
              <a:ext uri="{FF2B5EF4-FFF2-40B4-BE49-F238E27FC236}">
                <a16:creationId xmlns:a16="http://schemas.microsoft.com/office/drawing/2014/main" id="{933A1556-BAA2-49CC-A184-2D2D22D296DC}"/>
              </a:ext>
            </a:extLst>
          </p:cNvPr>
          <p:cNvSpPr/>
          <p:nvPr/>
        </p:nvSpPr>
        <p:spPr>
          <a:xfrm>
            <a:off x="2050239" y="2741967"/>
            <a:ext cx="549782" cy="5711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0EC468C-D756-4CE4-BF65-0B6CDB0CE827}"/>
              </a:ext>
            </a:extLst>
          </p:cNvPr>
          <p:cNvSpPr/>
          <p:nvPr/>
        </p:nvSpPr>
        <p:spPr>
          <a:xfrm>
            <a:off x="2111200" y="2667000"/>
            <a:ext cx="471603"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chemeClr val="accent5"/>
                </a:solidFill>
                <a:effectLst>
                  <a:outerShdw blurRad="12700" dist="38100" dir="2700000" algn="tl" rotWithShape="0">
                    <a:schemeClr val="bg1">
                      <a:lumMod val="50000"/>
                    </a:schemeClr>
                  </a:outerShdw>
                </a:effectLst>
              </a:rPr>
              <a:t>B</a:t>
            </a:r>
          </a:p>
        </p:txBody>
      </p:sp>
      <p:sp>
        <p:nvSpPr>
          <p:cNvPr id="17" name="Oval 16">
            <a:extLst>
              <a:ext uri="{FF2B5EF4-FFF2-40B4-BE49-F238E27FC236}">
                <a16:creationId xmlns:a16="http://schemas.microsoft.com/office/drawing/2014/main" id="{0D2F8600-1C98-4883-AF52-8C08B87C0C55}"/>
              </a:ext>
            </a:extLst>
          </p:cNvPr>
          <p:cNvSpPr/>
          <p:nvPr/>
        </p:nvSpPr>
        <p:spPr>
          <a:xfrm>
            <a:off x="2050239" y="3416994"/>
            <a:ext cx="549782" cy="5711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25B1CF-9D6F-4721-B17C-3AB0F1EA19C6}"/>
              </a:ext>
            </a:extLst>
          </p:cNvPr>
          <p:cNvSpPr/>
          <p:nvPr/>
        </p:nvSpPr>
        <p:spPr>
          <a:xfrm>
            <a:off x="2089328" y="3347188"/>
            <a:ext cx="471603" cy="707886"/>
          </a:xfrm>
          <a:prstGeom prst="rect">
            <a:avLst/>
          </a:prstGeom>
          <a:noFill/>
        </p:spPr>
        <p:txBody>
          <a:bodyPr wrap="none" lIns="91440" tIns="45720" rIns="91440" bIns="45720">
            <a:spAutoFit/>
          </a:bodyPr>
          <a:lstStyle/>
          <a:p>
            <a:pPr algn="ctr"/>
            <a:r>
              <a:rPr lang="en-US" sz="4000" b="1" cap="none" spc="0" dirty="0">
                <a:ln w="28575">
                  <a:solidFill>
                    <a:sysClr val="windowText" lastClr="000000"/>
                  </a:solidFill>
                  <a:prstDash val="solid"/>
                </a:ln>
                <a:solidFill>
                  <a:schemeClr val="accent5"/>
                </a:solidFill>
                <a:effectLst>
                  <a:outerShdw blurRad="12700" dist="38100" dir="2700000" algn="tl" rotWithShape="0">
                    <a:schemeClr val="bg1">
                      <a:lumMod val="50000"/>
                    </a:schemeClr>
                  </a:outerShdw>
                </a:effectLst>
              </a:rPr>
              <a:t>C</a:t>
            </a:r>
          </a:p>
        </p:txBody>
      </p:sp>
      <p:sp>
        <p:nvSpPr>
          <p:cNvPr id="19" name="Rectangle 18">
            <a:extLst>
              <a:ext uri="{FF2B5EF4-FFF2-40B4-BE49-F238E27FC236}">
                <a16:creationId xmlns:a16="http://schemas.microsoft.com/office/drawing/2014/main" id="{51A3C5C3-94CB-417E-B223-DA68F7BBE5BD}"/>
              </a:ext>
            </a:extLst>
          </p:cNvPr>
          <p:cNvSpPr/>
          <p:nvPr/>
        </p:nvSpPr>
        <p:spPr>
          <a:xfrm>
            <a:off x="697776" y="3132695"/>
            <a:ext cx="1018227" cy="1077218"/>
          </a:xfrm>
          <a:prstGeom prst="rect">
            <a:avLst/>
          </a:prstGeom>
          <a:noFill/>
        </p:spPr>
        <p:txBody>
          <a:bodyPr wrap="none" lIns="91440" tIns="45720" rIns="91440" bIns="45720">
            <a:spAutoFit/>
          </a:bodyPr>
          <a:lstStyle/>
          <a:p>
            <a:pPr algn="ctr"/>
            <a:r>
              <a:rPr lang="en-US" sz="3200" b="1" cap="none" spc="0" dirty="0">
                <a:ln w="12700">
                  <a:solidFill>
                    <a:sysClr val="windowText" lastClr="000000"/>
                  </a:solidFill>
                  <a:prstDash val="solid"/>
                </a:ln>
                <a:solidFill>
                  <a:schemeClr val="accent2"/>
                </a:solidFill>
                <a:effectLst>
                  <a:outerShdw blurRad="12700" dist="38100" dir="2700000" algn="tl" rotWithShape="0">
                    <a:schemeClr val="bg1">
                      <a:lumMod val="50000"/>
                    </a:schemeClr>
                  </a:outerShdw>
                </a:effectLst>
              </a:rPr>
              <a:t>Fall </a:t>
            </a:r>
          </a:p>
          <a:p>
            <a:pPr algn="ctr"/>
            <a:r>
              <a:rPr lang="en-US" sz="3200" b="1" cap="none" spc="0" dirty="0">
                <a:ln w="12700">
                  <a:solidFill>
                    <a:sysClr val="windowText" lastClr="000000"/>
                  </a:solidFill>
                  <a:prstDash val="solid"/>
                </a:ln>
                <a:solidFill>
                  <a:schemeClr val="accent2"/>
                </a:solidFill>
                <a:effectLst>
                  <a:outerShdw blurRad="12700" dist="38100" dir="2700000" algn="tl" rotWithShape="0">
                    <a:schemeClr val="bg1">
                      <a:lumMod val="50000"/>
                    </a:schemeClr>
                  </a:outerShdw>
                </a:effectLst>
              </a:rPr>
              <a:t>2018</a:t>
            </a:r>
          </a:p>
        </p:txBody>
      </p:sp>
      <p:pic>
        <p:nvPicPr>
          <p:cNvPr id="21" name="Picture 20">
            <a:extLst>
              <a:ext uri="{FF2B5EF4-FFF2-40B4-BE49-F238E27FC236}">
                <a16:creationId xmlns:a16="http://schemas.microsoft.com/office/drawing/2014/main" id="{63C24946-77D6-4977-BDBB-F0B4D4C85B6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8759" y="4560886"/>
            <a:ext cx="2614488" cy="1241428"/>
          </a:xfrm>
          <a:prstGeom prst="rect">
            <a:avLst/>
          </a:prstGeom>
        </p:spPr>
      </p:pic>
      <p:sp>
        <p:nvSpPr>
          <p:cNvPr id="23" name="Rectangle 22">
            <a:extLst>
              <a:ext uri="{FF2B5EF4-FFF2-40B4-BE49-F238E27FC236}">
                <a16:creationId xmlns:a16="http://schemas.microsoft.com/office/drawing/2014/main" id="{887A48D8-72C0-48FC-8933-5796D35CCCA9}"/>
              </a:ext>
            </a:extLst>
          </p:cNvPr>
          <p:cNvSpPr/>
          <p:nvPr/>
        </p:nvSpPr>
        <p:spPr>
          <a:xfrm>
            <a:off x="351105" y="5839109"/>
            <a:ext cx="2672142" cy="584775"/>
          </a:xfrm>
          <a:prstGeom prst="rect">
            <a:avLst/>
          </a:prstGeom>
          <a:noFill/>
        </p:spPr>
        <p:txBody>
          <a:bodyPr wrap="square" lIns="91440" tIns="45720" rIns="91440" bIns="45720">
            <a:spAutoFit/>
          </a:bodyPr>
          <a:lstStyle/>
          <a:p>
            <a:pPr algn="ctr"/>
            <a:r>
              <a:rPr lang="en-US" sz="3200" b="1" cap="none" spc="0" dirty="0">
                <a:ln w="12700">
                  <a:solidFill>
                    <a:sysClr val="windowText" lastClr="000000"/>
                  </a:solidFill>
                  <a:prstDash val="solid"/>
                </a:ln>
                <a:solidFill>
                  <a:schemeClr val="accent4"/>
                </a:solidFill>
                <a:effectLst>
                  <a:outerShdw blurRad="12700" dist="38100" dir="2700000" algn="tl" rotWithShape="0">
                    <a:schemeClr val="bg1">
                      <a:lumMod val="50000"/>
                    </a:schemeClr>
                  </a:outerShdw>
                </a:effectLst>
              </a:rPr>
              <a:t>Fall 2020</a:t>
            </a:r>
          </a:p>
        </p:txBody>
      </p:sp>
      <p:sp>
        <p:nvSpPr>
          <p:cNvPr id="24" name="Rectangle 23">
            <a:extLst>
              <a:ext uri="{FF2B5EF4-FFF2-40B4-BE49-F238E27FC236}">
                <a16:creationId xmlns:a16="http://schemas.microsoft.com/office/drawing/2014/main" id="{C74461E3-3012-4DCF-A077-E44C95145102}"/>
              </a:ext>
            </a:extLst>
          </p:cNvPr>
          <p:cNvSpPr/>
          <p:nvPr/>
        </p:nvSpPr>
        <p:spPr>
          <a:xfrm>
            <a:off x="3124199" y="4809752"/>
            <a:ext cx="5562601" cy="12414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B91B688-BB46-4E24-B747-CE1367724BF4}"/>
              </a:ext>
            </a:extLst>
          </p:cNvPr>
          <p:cNvSpPr txBox="1"/>
          <p:nvPr/>
        </p:nvSpPr>
        <p:spPr>
          <a:xfrm>
            <a:off x="3124199" y="4809752"/>
            <a:ext cx="5577017" cy="461665"/>
          </a:xfrm>
          <a:prstGeom prst="rect">
            <a:avLst/>
          </a:prstGeom>
          <a:noFill/>
        </p:spPr>
        <p:txBody>
          <a:bodyPr wrap="square" rtlCol="0">
            <a:spAutoFit/>
          </a:bodyPr>
          <a:lstStyle/>
          <a:p>
            <a:pPr algn="ctr"/>
            <a:r>
              <a:rPr lang="en-US" sz="2400" b="1" dirty="0">
                <a:solidFill>
                  <a:schemeClr val="bg1"/>
                </a:solidFill>
              </a:rPr>
              <a:t>FULL IMPLEMENTATION</a:t>
            </a:r>
          </a:p>
        </p:txBody>
      </p:sp>
      <p:sp>
        <p:nvSpPr>
          <p:cNvPr id="27" name="TextBox 26">
            <a:extLst>
              <a:ext uri="{FF2B5EF4-FFF2-40B4-BE49-F238E27FC236}">
                <a16:creationId xmlns:a16="http://schemas.microsoft.com/office/drawing/2014/main" id="{BE99C8C8-F14E-445F-97C3-12A78F66F126}"/>
              </a:ext>
            </a:extLst>
          </p:cNvPr>
          <p:cNvSpPr txBox="1"/>
          <p:nvPr/>
        </p:nvSpPr>
        <p:spPr>
          <a:xfrm>
            <a:off x="3283807" y="5417434"/>
            <a:ext cx="5257800" cy="369332"/>
          </a:xfrm>
          <a:prstGeom prst="rect">
            <a:avLst/>
          </a:prstGeom>
          <a:noFill/>
        </p:spPr>
        <p:txBody>
          <a:bodyPr wrap="square" rtlCol="0">
            <a:spAutoFit/>
          </a:bodyPr>
          <a:lstStyle/>
          <a:p>
            <a:r>
              <a:rPr lang="en-US" b="1" dirty="0">
                <a:solidFill>
                  <a:schemeClr val="bg1"/>
                </a:solidFill>
              </a:rPr>
              <a:t>Earned advanced endorsements listed on transcript</a:t>
            </a:r>
          </a:p>
        </p:txBody>
      </p:sp>
    </p:spTree>
    <p:extLst>
      <p:ext uri="{BB962C8B-B14F-4D97-AF65-F5344CB8AC3E}">
        <p14:creationId xmlns:p14="http://schemas.microsoft.com/office/powerpoint/2010/main" val="231739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4" grpId="0" animBg="1"/>
      <p:bldP spid="13" grpId="0"/>
      <p:bldP spid="15" grpId="0" animBg="1"/>
      <p:bldP spid="16" grpId="0"/>
      <p:bldP spid="17" grpId="0" animBg="1"/>
      <p:bldP spid="18" grpId="0"/>
      <p:bldP spid="23" grpId="0"/>
      <p:bldP spid="24" grpId="0" animBg="1"/>
      <p:bldP spid="25"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910B83-1F56-4E14-A65D-6DDECA5F5F49}"/>
              </a:ext>
            </a:extLst>
          </p:cNvPr>
          <p:cNvSpPr txBox="1"/>
          <p:nvPr/>
        </p:nvSpPr>
        <p:spPr>
          <a:xfrm>
            <a:off x="1371600" y="2181880"/>
            <a:ext cx="6400800" cy="523220"/>
          </a:xfrm>
          <a:prstGeom prst="rect">
            <a:avLst/>
          </a:prstGeom>
          <a:noFill/>
        </p:spPr>
        <p:txBody>
          <a:bodyPr wrap="square" rtlCol="0">
            <a:spAutoFit/>
          </a:bodyPr>
          <a:lstStyle/>
          <a:p>
            <a:pPr algn="ctr"/>
            <a:r>
              <a:rPr lang="en-US" sz="2800" b="1" dirty="0">
                <a:hlinkClick r:id="rId3"/>
              </a:rPr>
              <a:t>http://doe.sd.gov/gradrequirements</a:t>
            </a:r>
            <a:r>
              <a:rPr lang="en-US" sz="2800" b="1" dirty="0"/>
              <a:t> </a:t>
            </a:r>
          </a:p>
        </p:txBody>
      </p:sp>
      <p:pic>
        <p:nvPicPr>
          <p:cNvPr id="2" name="Picture 1">
            <a:extLst>
              <a:ext uri="{FF2B5EF4-FFF2-40B4-BE49-F238E27FC236}">
                <a16:creationId xmlns:a16="http://schemas.microsoft.com/office/drawing/2014/main" id="{16557C52-336C-409A-8422-480520BF4E23}"/>
              </a:ext>
            </a:extLst>
          </p:cNvPr>
          <p:cNvPicPr>
            <a:picLocks noChangeAspect="1"/>
          </p:cNvPicPr>
          <p:nvPr/>
        </p:nvPicPr>
        <p:blipFill>
          <a:blip r:embed="rId4"/>
          <a:stretch>
            <a:fillRect/>
          </a:stretch>
        </p:blipFill>
        <p:spPr>
          <a:xfrm>
            <a:off x="0" y="3429000"/>
            <a:ext cx="9144000" cy="3003395"/>
          </a:xfrm>
          <a:prstGeom prst="rect">
            <a:avLst/>
          </a:prstGeom>
        </p:spPr>
      </p:pic>
      <p:sp>
        <p:nvSpPr>
          <p:cNvPr id="6" name="Title 1">
            <a:extLst>
              <a:ext uri="{FF2B5EF4-FFF2-40B4-BE49-F238E27FC236}">
                <a16:creationId xmlns:a16="http://schemas.microsoft.com/office/drawing/2014/main" id="{2BE29F67-2023-4307-BA2D-AAB0601CF157}"/>
              </a:ext>
            </a:extLst>
          </p:cNvPr>
          <p:cNvSpPr txBox="1">
            <a:spLocks/>
          </p:cNvSpPr>
          <p:nvPr/>
        </p:nvSpPr>
        <p:spPr>
          <a:xfrm>
            <a:off x="457200" y="68580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Information, resources and more on the 2018 Graduation Requirements</a:t>
            </a:r>
          </a:p>
        </p:txBody>
      </p:sp>
    </p:spTree>
    <p:extLst>
      <p:ext uri="{BB962C8B-B14F-4D97-AF65-F5344CB8AC3E}">
        <p14:creationId xmlns:p14="http://schemas.microsoft.com/office/powerpoint/2010/main" val="391308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8F87-A007-428A-AA8E-58E95A4A4318}"/>
              </a:ext>
            </a:extLst>
          </p:cNvPr>
          <p:cNvSpPr>
            <a:spLocks noGrp="1"/>
          </p:cNvSpPr>
          <p:nvPr>
            <p:ph type="title"/>
          </p:nvPr>
        </p:nvSpPr>
        <p:spPr/>
        <p:txBody>
          <a:bodyPr/>
          <a:lstStyle/>
          <a:p>
            <a:r>
              <a:rPr lang="en-US" dirty="0"/>
              <a:t>What will be covered</a:t>
            </a:r>
          </a:p>
        </p:txBody>
      </p:sp>
      <p:sp>
        <p:nvSpPr>
          <p:cNvPr id="3" name="Content Placeholder 2">
            <a:extLst>
              <a:ext uri="{FF2B5EF4-FFF2-40B4-BE49-F238E27FC236}">
                <a16:creationId xmlns:a16="http://schemas.microsoft.com/office/drawing/2014/main" id="{4076C23F-D19A-4C98-AF02-6593BA7225B0}"/>
              </a:ext>
            </a:extLst>
          </p:cNvPr>
          <p:cNvSpPr>
            <a:spLocks noGrp="1"/>
          </p:cNvSpPr>
          <p:nvPr>
            <p:ph idx="1"/>
          </p:nvPr>
        </p:nvSpPr>
        <p:spPr/>
        <p:txBody>
          <a:bodyPr/>
          <a:lstStyle/>
          <a:p>
            <a:r>
              <a:rPr lang="en-US" dirty="0">
                <a:solidFill>
                  <a:schemeClr val="bg1">
                    <a:lumMod val="65000"/>
                  </a:schemeClr>
                </a:solidFill>
              </a:rPr>
              <a:t>Background</a:t>
            </a:r>
          </a:p>
          <a:p>
            <a:r>
              <a:rPr lang="en-US" dirty="0">
                <a:solidFill>
                  <a:schemeClr val="bg1">
                    <a:lumMod val="65000"/>
                  </a:schemeClr>
                </a:solidFill>
              </a:rPr>
              <a:t>Overview</a:t>
            </a:r>
          </a:p>
          <a:p>
            <a:r>
              <a:rPr lang="en-US" dirty="0"/>
              <a:t>Implementation</a:t>
            </a:r>
          </a:p>
        </p:txBody>
      </p:sp>
      <p:pic>
        <p:nvPicPr>
          <p:cNvPr id="6" name="Picture 5">
            <a:extLst>
              <a:ext uri="{FF2B5EF4-FFF2-40B4-BE49-F238E27FC236}">
                <a16:creationId xmlns:a16="http://schemas.microsoft.com/office/drawing/2014/main" id="{EEDC7F02-A181-4CAD-A66E-6E5E04CAF2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38600" y="1690689"/>
            <a:ext cx="4267200" cy="4267200"/>
          </a:xfrm>
          <a:prstGeom prst="rect">
            <a:avLst/>
          </a:prstGeom>
        </p:spPr>
      </p:pic>
    </p:spTree>
    <p:extLst>
      <p:ext uri="{BB962C8B-B14F-4D97-AF65-F5344CB8AC3E}">
        <p14:creationId xmlns:p14="http://schemas.microsoft.com/office/powerpoint/2010/main" val="368254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E9E7B-3624-412E-8B04-8B0EC7EBC064}"/>
              </a:ext>
            </a:extLst>
          </p:cNvPr>
          <p:cNvSpPr>
            <a:spLocks noGrp="1"/>
          </p:cNvSpPr>
          <p:nvPr>
            <p:ph type="title"/>
          </p:nvPr>
        </p:nvSpPr>
        <p:spPr>
          <a:xfrm>
            <a:off x="623887" y="2667000"/>
            <a:ext cx="7886700" cy="2852737"/>
          </a:xfrm>
        </p:spPr>
        <p:txBody>
          <a:bodyPr/>
          <a:lstStyle/>
          <a:p>
            <a:pPr algn="ctr"/>
            <a:r>
              <a:rPr lang="en-US" dirty="0"/>
              <a:t>Background</a:t>
            </a:r>
          </a:p>
        </p:txBody>
      </p:sp>
      <p:pic>
        <p:nvPicPr>
          <p:cNvPr id="4" name="Picture 3">
            <a:extLst>
              <a:ext uri="{FF2B5EF4-FFF2-40B4-BE49-F238E27FC236}">
                <a16:creationId xmlns:a16="http://schemas.microsoft.com/office/drawing/2014/main" id="{0DFEB9F2-0ED7-4221-911A-8FAED89E83D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79907" y="416137"/>
            <a:ext cx="5174659" cy="3677231"/>
          </a:xfrm>
          <a:prstGeom prst="rect">
            <a:avLst/>
          </a:prstGeom>
        </p:spPr>
      </p:pic>
    </p:spTree>
    <p:extLst>
      <p:ext uri="{BB962C8B-B14F-4D97-AF65-F5344CB8AC3E}">
        <p14:creationId xmlns:p14="http://schemas.microsoft.com/office/powerpoint/2010/main" val="304443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1219200" cy="707886"/>
          </a:xfrm>
          <a:prstGeom prst="rect">
            <a:avLst/>
          </a:prstGeom>
          <a:noFill/>
        </p:spPr>
        <p:txBody>
          <a:bodyPr wrap="square" rtlCol="0">
            <a:spAutoFit/>
          </a:bodyPr>
          <a:lstStyle/>
          <a:p>
            <a:r>
              <a:rPr lang="en-US" sz="4000" b="1" dirty="0"/>
              <a:t>2009</a:t>
            </a:r>
          </a:p>
        </p:txBody>
      </p:sp>
      <p:cxnSp>
        <p:nvCxnSpPr>
          <p:cNvPr id="4" name="Curved Connector 3"/>
          <p:cNvCxnSpPr>
            <a:stCxn id="2" idx="3"/>
          </p:cNvCxnSpPr>
          <p:nvPr/>
        </p:nvCxnSpPr>
        <p:spPr>
          <a:xfrm>
            <a:off x="1524000" y="1573143"/>
            <a:ext cx="381000" cy="1398657"/>
          </a:xfrm>
          <a:prstGeom prst="curvedConnector2">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depr14150\AppData\Local\Microsoft\Windows\Temporary Internet Files\Content.IE5\VTMWAA4B\Elongated_circle_2018.svg[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478" y="3124200"/>
            <a:ext cx="2381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5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1219200" cy="707886"/>
          </a:xfrm>
          <a:prstGeom prst="rect">
            <a:avLst/>
          </a:prstGeom>
          <a:noFill/>
        </p:spPr>
        <p:txBody>
          <a:bodyPr wrap="square" rtlCol="0">
            <a:spAutoFit/>
          </a:bodyPr>
          <a:lstStyle/>
          <a:p>
            <a:r>
              <a:rPr lang="en-US" sz="4000" b="1" dirty="0">
                <a:solidFill>
                  <a:schemeClr val="bg1">
                    <a:lumMod val="65000"/>
                  </a:schemeClr>
                </a:solidFill>
              </a:rPr>
              <a:t>2009</a:t>
            </a:r>
          </a:p>
        </p:txBody>
      </p:sp>
      <p:cxnSp>
        <p:nvCxnSpPr>
          <p:cNvPr id="4" name="Curved Connector 3"/>
          <p:cNvCxnSpPr>
            <a:stCxn id="2" idx="3"/>
          </p:cNvCxnSpPr>
          <p:nvPr/>
        </p:nvCxnSpPr>
        <p:spPr>
          <a:xfrm>
            <a:off x="1524000" y="1573143"/>
            <a:ext cx="381000" cy="1398657"/>
          </a:xfrm>
          <a:prstGeom prst="curvedConnector2">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depr14150\AppData\Local\Microsoft\Windows\Temporary Internet Files\Content.IE5\VTMWAA4B\Elongated_circle_2018.svg[1].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478" y="3124200"/>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447800"/>
            <a:ext cx="4852076" cy="406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1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4391025" cy="50639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depr14150\AppData\Local\Microsoft\Windows\Temporary Internet Files\Content.IE5\TJ7JBF5H\51z-kenX1WL[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00" b="98600" l="1420" r="97972"/>
                    </a14:imgEffect>
                  </a14:imgLayer>
                </a14:imgProps>
              </a:ext>
              <a:ext uri="{28A0092B-C50C-407E-A947-70E740481C1C}">
                <a14:useLocalDpi xmlns:a14="http://schemas.microsoft.com/office/drawing/2010/main" val="0"/>
              </a:ext>
            </a:extLst>
          </a:blip>
          <a:srcRect/>
          <a:stretch>
            <a:fillRect/>
          </a:stretch>
        </p:blipFill>
        <p:spPr bwMode="auto">
          <a:xfrm>
            <a:off x="4267200" y="1340999"/>
            <a:ext cx="46958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10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pr14150\AppData\Local\Microsoft\Windows\Temporary Internet Files\Content.IE5\CP9NAV3D\jared_mud_crack_tex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575002"/>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1F497D"/>
      </a:dk2>
      <a:lt2>
        <a:srgbClr val="EEECE1"/>
      </a:lt2>
      <a:accent1>
        <a:srgbClr val="00B050"/>
      </a:accent1>
      <a:accent2>
        <a:srgbClr val="C00000"/>
      </a:accent2>
      <a:accent3>
        <a:srgbClr val="9BBB59"/>
      </a:accent3>
      <a:accent4>
        <a:srgbClr val="00CC99"/>
      </a:accent4>
      <a:accent5>
        <a:srgbClr val="21538B"/>
      </a:accent5>
      <a:accent6>
        <a:srgbClr val="FF9933"/>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6107</TotalTime>
  <Words>3320</Words>
  <Application>Microsoft Office PowerPoint</Application>
  <PresentationFormat>On-screen Show (4:3)</PresentationFormat>
  <Paragraphs>476</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Forte</vt:lpstr>
      <vt:lpstr>Office Theme</vt:lpstr>
      <vt:lpstr>Graduation Requirements</vt:lpstr>
      <vt:lpstr>What will be covered</vt:lpstr>
      <vt:lpstr>What will be covered</vt:lpstr>
      <vt:lpstr>What will be covered</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PowerPoint Presentation</vt:lpstr>
      <vt:lpstr>PowerPoint Presentation</vt:lpstr>
      <vt:lpstr>PowerPoint Presentation</vt:lpstr>
      <vt:lpstr>English (4 units)</vt:lpstr>
      <vt:lpstr>Mathematics (3 units)</vt:lpstr>
      <vt:lpstr>Science (3 units)</vt:lpstr>
      <vt:lpstr>PowerPoint Presentation</vt:lpstr>
      <vt:lpstr>Social Studies (3 units)</vt:lpstr>
      <vt:lpstr>Fine Arts</vt:lpstr>
      <vt:lpstr>Health/Health Integration</vt:lpstr>
      <vt:lpstr>Approved Career &amp; Technical Education or Capstone Experience or World Language</vt:lpstr>
      <vt:lpstr>Electives</vt:lpstr>
      <vt:lpstr>PowerPoint Presentation</vt:lpstr>
      <vt:lpstr>PowerPoint Presentation</vt:lpstr>
      <vt:lpstr>PowerPoint Presentation</vt:lpstr>
      <vt:lpstr>PowerPoint Presentation</vt:lpstr>
      <vt:lpstr>PowerPoint Presentation</vt:lpstr>
      <vt:lpstr>PowerPoint Presentation</vt:lpstr>
      <vt:lpstr>Example Industry-Recognized Credentials</vt:lpstr>
      <vt:lpstr>PowerPoint Presentation</vt:lpstr>
      <vt:lpstr>PowerPoint Presentation</vt:lpstr>
      <vt:lpstr>PowerPoint Presentation</vt:lpstr>
      <vt:lpstr>Timeline for 2018 Graduation Requirements</vt:lpstr>
      <vt:lpstr>Implementation</vt:lpstr>
      <vt:lpstr>PowerPoint Presentation</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Changes to  Graduation Requirements</dc:title>
  <dc:creator>Nelson, Becky</dc:creator>
  <cp:lastModifiedBy>Diehm, Andrea</cp:lastModifiedBy>
  <cp:revision>153</cp:revision>
  <cp:lastPrinted>2018-08-09T14:03:03Z</cp:lastPrinted>
  <dcterms:created xsi:type="dcterms:W3CDTF">2018-03-20T20:50:12Z</dcterms:created>
  <dcterms:modified xsi:type="dcterms:W3CDTF">2018-08-24T20:17:57Z</dcterms:modified>
</cp:coreProperties>
</file>