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0"/>
  </p:notesMasterIdLst>
  <p:sldIdLst>
    <p:sldId id="356" r:id="rId2"/>
    <p:sldId id="370" r:id="rId3"/>
    <p:sldId id="456" r:id="rId4"/>
    <p:sldId id="429" r:id="rId5"/>
    <p:sldId id="430" r:id="rId6"/>
    <p:sldId id="360" r:id="rId7"/>
    <p:sldId id="371" r:id="rId8"/>
    <p:sldId id="412" r:id="rId9"/>
    <p:sldId id="392" r:id="rId10"/>
    <p:sldId id="410" r:id="rId11"/>
    <p:sldId id="403" r:id="rId12"/>
    <p:sldId id="437" r:id="rId13"/>
    <p:sldId id="256" r:id="rId14"/>
    <p:sldId id="965" r:id="rId15"/>
    <p:sldId id="981" r:id="rId16"/>
    <p:sldId id="982" r:id="rId17"/>
    <p:sldId id="983" r:id="rId18"/>
    <p:sldId id="438" r:id="rId19"/>
    <p:sldId id="458" r:id="rId20"/>
    <p:sldId id="442" r:id="rId21"/>
    <p:sldId id="444" r:id="rId22"/>
    <p:sldId id="447" r:id="rId23"/>
    <p:sldId id="448" r:id="rId24"/>
    <p:sldId id="449" r:id="rId25"/>
    <p:sldId id="984" r:id="rId26"/>
    <p:sldId id="985" r:id="rId27"/>
    <p:sldId id="450" r:id="rId28"/>
    <p:sldId id="986" r:id="rId29"/>
    <p:sldId id="451" r:id="rId30"/>
    <p:sldId id="987" r:id="rId31"/>
    <p:sldId id="431" r:id="rId32"/>
    <p:sldId id="416" r:id="rId33"/>
    <p:sldId id="387" r:id="rId34"/>
    <p:sldId id="419" r:id="rId35"/>
    <p:sldId id="457" r:id="rId36"/>
    <p:sldId id="362" r:id="rId37"/>
    <p:sldId id="432" r:id="rId38"/>
    <p:sldId id="989" r:id="rId39"/>
    <p:sldId id="420" r:id="rId40"/>
    <p:sldId id="433" r:id="rId41"/>
    <p:sldId id="988" r:id="rId42"/>
    <p:sldId id="454" r:id="rId43"/>
    <p:sldId id="452" r:id="rId44"/>
    <p:sldId id="418" r:id="rId45"/>
    <p:sldId id="397" r:id="rId46"/>
    <p:sldId id="434" r:id="rId47"/>
    <p:sldId id="990" r:id="rId48"/>
    <p:sldId id="401" r:id="rId49"/>
    <p:sldId id="394" r:id="rId50"/>
    <p:sldId id="455" r:id="rId51"/>
    <p:sldId id="436" r:id="rId52"/>
    <p:sldId id="411" r:id="rId53"/>
    <p:sldId id="413" r:id="rId54"/>
    <p:sldId id="435" r:id="rId55"/>
    <p:sldId id="991" r:id="rId56"/>
    <p:sldId id="453" r:id="rId57"/>
    <p:sldId id="428" r:id="rId58"/>
    <p:sldId id="42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4903" autoAdjust="0"/>
  </p:normalViewPr>
  <p:slideViewPr>
    <p:cSldViewPr>
      <p:cViewPr varScale="1">
        <p:scale>
          <a:sx n="97" d="100"/>
          <a:sy n="97" d="100"/>
        </p:scale>
        <p:origin x="1602" y="9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57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49EF25-3F2E-4116-BF91-D75D639F2C31}" type="datetimeFigureOut">
              <a:rPr lang="en-US" smtClean="0"/>
              <a:t>05/07/2019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C261A-5B61-4C5D-8ED9-0622403FB15C}" type="slidenum">
              <a:rPr lang="en-US" smtClean="0"/>
              <a:t>‹#›</a:t>
            </a:fld>
            <a:endParaRPr lang="en-US"/>
          </a:p>
        </p:txBody>
      </p:sp>
    </p:spTree>
    <p:extLst>
      <p:ext uri="{BB962C8B-B14F-4D97-AF65-F5344CB8AC3E}">
        <p14:creationId xmlns:p14="http://schemas.microsoft.com/office/powerpoint/2010/main" val="217555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Teresa/Brandi</a:t>
            </a:r>
          </a:p>
          <a:p>
            <a:endParaRPr lang="en-US" dirty="0"/>
          </a:p>
        </p:txBody>
      </p:sp>
      <p:sp>
        <p:nvSpPr>
          <p:cNvPr id="4" name="Slide Number Placeholder 3"/>
          <p:cNvSpPr>
            <a:spLocks noGrp="1"/>
          </p:cNvSpPr>
          <p:nvPr>
            <p:ph type="sldNum" sz="quarter" idx="5"/>
          </p:nvPr>
        </p:nvSpPr>
        <p:spPr/>
        <p:txBody>
          <a:bodyPr/>
          <a:lstStyle/>
          <a:p>
            <a:fld id="{A62C261A-5B61-4C5D-8ED9-0622403FB15C}" type="slidenum">
              <a:rPr lang="en-US" smtClean="0"/>
              <a:t>1</a:t>
            </a:fld>
            <a:endParaRPr lang="en-US"/>
          </a:p>
        </p:txBody>
      </p:sp>
    </p:spTree>
    <p:extLst>
      <p:ext uri="{BB962C8B-B14F-4D97-AF65-F5344CB8AC3E}">
        <p14:creationId xmlns:p14="http://schemas.microsoft.com/office/powerpoint/2010/main" val="4202877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a:p>
            <a:pPr marL="171450" indent="-171450">
              <a:buFontTx/>
              <a:buChar char="-"/>
            </a:pPr>
            <a:r>
              <a:rPr lang="en-US" dirty="0"/>
              <a:t>Show website</a:t>
            </a:r>
          </a:p>
          <a:p>
            <a:pPr marL="171450" indent="-171450">
              <a:buFontTx/>
              <a:buChar char="-"/>
            </a:pPr>
            <a:r>
              <a:rPr lang="en-US" dirty="0"/>
              <a:t>Access Action Plan revamped/agenda/power point—other documents’</a:t>
            </a:r>
          </a:p>
          <a:p>
            <a:pPr marL="171450" indent="-171450">
              <a:buFontTx/>
              <a:buChar char="-"/>
            </a:pPr>
            <a:r>
              <a:rPr lang="en-US" dirty="0"/>
              <a:t>Brandi---District Documents---Invoice.  Budget Information------</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62C261A-5B61-4C5D-8ED9-0622403FB15C}" type="slidenum">
              <a:rPr lang="en-US" smtClean="0"/>
              <a:t>10</a:t>
            </a:fld>
            <a:endParaRPr lang="en-US"/>
          </a:p>
        </p:txBody>
      </p:sp>
    </p:spTree>
    <p:extLst>
      <p:ext uri="{BB962C8B-B14F-4D97-AF65-F5344CB8AC3E}">
        <p14:creationId xmlns:p14="http://schemas.microsoft.com/office/powerpoint/2010/main" val="1365255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a:p>
            <a:r>
              <a:rPr lang="en-US" dirty="0"/>
              <a:t>New Template due to State Leadership Team feedback in a format that is not consistent when reviewing.</a:t>
            </a:r>
          </a:p>
          <a:p>
            <a:r>
              <a:rPr lang="en-US" dirty="0"/>
              <a:t>Due to me by June 13</a:t>
            </a:r>
            <a:r>
              <a:rPr lang="en-US" baseline="30000" dirty="0"/>
              <a:t>th</a:t>
            </a:r>
            <a:r>
              <a:rPr lang="en-US" dirty="0"/>
              <a:t>.  On SPDG</a:t>
            </a:r>
          </a:p>
        </p:txBody>
      </p:sp>
      <p:sp>
        <p:nvSpPr>
          <p:cNvPr id="4" name="Slide Number Placeholder 3"/>
          <p:cNvSpPr>
            <a:spLocks noGrp="1"/>
          </p:cNvSpPr>
          <p:nvPr>
            <p:ph type="sldNum" sz="quarter" idx="5"/>
          </p:nvPr>
        </p:nvSpPr>
        <p:spPr/>
        <p:txBody>
          <a:bodyPr/>
          <a:lstStyle/>
          <a:p>
            <a:fld id="{A62C261A-5B61-4C5D-8ED9-0622403FB15C}" type="slidenum">
              <a:rPr lang="en-US" smtClean="0"/>
              <a:t>11</a:t>
            </a:fld>
            <a:endParaRPr lang="en-US"/>
          </a:p>
        </p:txBody>
      </p:sp>
    </p:spTree>
    <p:extLst>
      <p:ext uri="{BB962C8B-B14F-4D97-AF65-F5344CB8AC3E}">
        <p14:creationId xmlns:p14="http://schemas.microsoft.com/office/powerpoint/2010/main" val="462954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a:p>
            <a:r>
              <a:rPr lang="en-US" dirty="0"/>
              <a:t>Pat/slide 16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33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Footer Placeholder 3"/>
          <p:cNvSpPr>
            <a:spLocks noGrp="1"/>
          </p:cNvSpPr>
          <p:nvPr>
            <p:ph type="ftr" sz="quarter" idx="4"/>
          </p:nvPr>
        </p:nvSpPr>
        <p:spPr/>
        <p:txBody>
          <a:bodyPr/>
          <a:lstStyle/>
          <a:p>
            <a:r>
              <a:rPr lang="en-US"/>
              <a:t>South Dakota Data Review</a:t>
            </a:r>
            <a:endParaRPr lang="en-US" dirty="0"/>
          </a:p>
        </p:txBody>
      </p:sp>
      <p:sp>
        <p:nvSpPr>
          <p:cNvPr id="5" name="Slide Number Placeholder 4"/>
          <p:cNvSpPr>
            <a:spLocks noGrp="1"/>
          </p:cNvSpPr>
          <p:nvPr>
            <p:ph type="sldNum" sz="quarter" idx="5"/>
          </p:nvPr>
        </p:nvSpPr>
        <p:spPr/>
        <p:txBody>
          <a:bodyPr/>
          <a:lstStyle/>
          <a:p>
            <a:fld id="{DC9D942B-D154-4AE5-873C-69B4C956A32C}" type="slidenum">
              <a:rPr lang="en-US" smtClean="0"/>
              <a:t>13</a:t>
            </a:fld>
            <a:endParaRPr lang="en-US" dirty="0"/>
          </a:p>
        </p:txBody>
      </p:sp>
    </p:spTree>
    <p:extLst>
      <p:ext uri="{BB962C8B-B14F-4D97-AF65-F5344CB8AC3E}">
        <p14:creationId xmlns:p14="http://schemas.microsoft.com/office/powerpoint/2010/main" val="1412858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susan</a:t>
            </a:r>
            <a:endParaRPr lang="en-US" dirty="0"/>
          </a:p>
        </p:txBody>
      </p:sp>
      <p:sp>
        <p:nvSpPr>
          <p:cNvPr id="4" name="Footer Placeholder 3"/>
          <p:cNvSpPr>
            <a:spLocks noGrp="1"/>
          </p:cNvSpPr>
          <p:nvPr>
            <p:ph type="ftr" sz="quarter" idx="4"/>
          </p:nvPr>
        </p:nvSpPr>
        <p:spPr/>
        <p:txBody>
          <a:bodyPr/>
          <a:lstStyle/>
          <a:p>
            <a:r>
              <a:rPr lang="en-US"/>
              <a:t>South Dakota Data Review</a:t>
            </a:r>
            <a:endParaRPr lang="en-US" dirty="0"/>
          </a:p>
        </p:txBody>
      </p:sp>
      <p:sp>
        <p:nvSpPr>
          <p:cNvPr id="5" name="Slide Number Placeholder 4"/>
          <p:cNvSpPr>
            <a:spLocks noGrp="1"/>
          </p:cNvSpPr>
          <p:nvPr>
            <p:ph type="sldNum" sz="quarter" idx="5"/>
          </p:nvPr>
        </p:nvSpPr>
        <p:spPr/>
        <p:txBody>
          <a:bodyPr/>
          <a:lstStyle/>
          <a:p>
            <a:fld id="{DC9D942B-D154-4AE5-873C-69B4C956A32C}" type="slidenum">
              <a:rPr lang="en-US" smtClean="0"/>
              <a:t>14</a:t>
            </a:fld>
            <a:endParaRPr lang="en-US" dirty="0"/>
          </a:p>
        </p:txBody>
      </p:sp>
    </p:spTree>
    <p:extLst>
      <p:ext uri="{BB962C8B-B14F-4D97-AF65-F5344CB8AC3E}">
        <p14:creationId xmlns:p14="http://schemas.microsoft.com/office/powerpoint/2010/main" val="964993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err="1"/>
              <a:t>susan</a:t>
            </a:r>
            <a:endParaRPr lang="en-US" dirty="0"/>
          </a:p>
        </p:txBody>
      </p:sp>
      <p:sp>
        <p:nvSpPr>
          <p:cNvPr id="48132" name="Footer Placeholder 3"/>
          <p:cNvSpPr>
            <a:spLocks noGrp="1"/>
          </p:cNvSpPr>
          <p:nvPr>
            <p:ph type="ftr" sz="quarter" idx="4"/>
          </p:nvPr>
        </p:nvSpPr>
        <p:spPr>
          <a:noFill/>
        </p:spPr>
        <p:txBody>
          <a:bodyPr/>
          <a:lstStyle/>
          <a:p>
            <a:r>
              <a:rPr lang="en-US"/>
              <a:t>South Dakota Data Review</a:t>
            </a:r>
            <a:endParaRPr lang="en-US" dirty="0"/>
          </a:p>
        </p:txBody>
      </p:sp>
      <p:sp>
        <p:nvSpPr>
          <p:cNvPr id="48133" name="Slide Number Placeholder 4"/>
          <p:cNvSpPr>
            <a:spLocks noGrp="1"/>
          </p:cNvSpPr>
          <p:nvPr>
            <p:ph type="sldNum" sz="quarter" idx="5"/>
          </p:nvPr>
        </p:nvSpPr>
        <p:spPr>
          <a:noFill/>
        </p:spPr>
        <p:txBody>
          <a:bodyPr/>
          <a:lstStyle/>
          <a:p>
            <a:fld id="{C5959065-3712-4B99-8DD6-BF2B02BE927D}" type="slidenum">
              <a:rPr lang="en-US" smtClean="0"/>
              <a:pPr/>
              <a:t>15</a:t>
            </a:fld>
            <a:endParaRPr lang="en-US" dirty="0"/>
          </a:p>
        </p:txBody>
      </p:sp>
      <p:sp>
        <p:nvSpPr>
          <p:cNvPr id="48134" name="Header Placeholder 5"/>
          <p:cNvSpPr>
            <a:spLocks noGrp="1"/>
          </p:cNvSpPr>
          <p:nvPr>
            <p:ph type="hdr" sz="quarter"/>
          </p:nvPr>
        </p:nvSpPr>
        <p:spPr>
          <a:noFill/>
        </p:spPr>
        <p:txBody>
          <a:bodyPr/>
          <a:lstStyle/>
          <a:p>
            <a:endParaRPr lang="en-US" dirty="0"/>
          </a:p>
        </p:txBody>
      </p:sp>
    </p:spTree>
    <p:extLst>
      <p:ext uri="{BB962C8B-B14F-4D97-AF65-F5344CB8AC3E}">
        <p14:creationId xmlns:p14="http://schemas.microsoft.com/office/powerpoint/2010/main" val="1826653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err="1"/>
              <a:t>susan</a:t>
            </a:r>
            <a:endParaRPr lang="en-US" dirty="0"/>
          </a:p>
        </p:txBody>
      </p:sp>
      <p:sp>
        <p:nvSpPr>
          <p:cNvPr id="48132" name="Footer Placeholder 3"/>
          <p:cNvSpPr>
            <a:spLocks noGrp="1"/>
          </p:cNvSpPr>
          <p:nvPr>
            <p:ph type="ftr" sz="quarter" idx="4"/>
          </p:nvPr>
        </p:nvSpPr>
        <p:spPr>
          <a:noFill/>
        </p:spPr>
        <p:txBody>
          <a:bodyPr/>
          <a:lstStyle/>
          <a:p>
            <a:r>
              <a:rPr lang="en-US"/>
              <a:t>South Dakota Data Review</a:t>
            </a:r>
            <a:endParaRPr lang="en-US" dirty="0"/>
          </a:p>
        </p:txBody>
      </p:sp>
      <p:sp>
        <p:nvSpPr>
          <p:cNvPr id="48133" name="Slide Number Placeholder 4"/>
          <p:cNvSpPr>
            <a:spLocks noGrp="1"/>
          </p:cNvSpPr>
          <p:nvPr>
            <p:ph type="sldNum" sz="quarter" idx="5"/>
          </p:nvPr>
        </p:nvSpPr>
        <p:spPr>
          <a:noFill/>
        </p:spPr>
        <p:txBody>
          <a:bodyPr/>
          <a:lstStyle/>
          <a:p>
            <a:fld id="{C5959065-3712-4B99-8DD6-BF2B02BE927D}" type="slidenum">
              <a:rPr lang="en-US" smtClean="0"/>
              <a:pPr/>
              <a:t>16</a:t>
            </a:fld>
            <a:endParaRPr lang="en-US" dirty="0"/>
          </a:p>
        </p:txBody>
      </p:sp>
      <p:sp>
        <p:nvSpPr>
          <p:cNvPr id="48134" name="Header Placeholder 5"/>
          <p:cNvSpPr>
            <a:spLocks noGrp="1"/>
          </p:cNvSpPr>
          <p:nvPr>
            <p:ph type="hdr" sz="quarter"/>
          </p:nvPr>
        </p:nvSpPr>
        <p:spPr>
          <a:noFill/>
        </p:spPr>
        <p:txBody>
          <a:bodyPr/>
          <a:lstStyle/>
          <a:p>
            <a:endParaRPr lang="en-US" dirty="0"/>
          </a:p>
        </p:txBody>
      </p:sp>
    </p:spTree>
    <p:extLst>
      <p:ext uri="{BB962C8B-B14F-4D97-AF65-F5344CB8AC3E}">
        <p14:creationId xmlns:p14="http://schemas.microsoft.com/office/powerpoint/2010/main" val="1476128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6541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8746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00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Teresa----Purpose of the meeting/agenda---located on table &amp; the SPDG website</a:t>
            </a:r>
          </a:p>
          <a:p>
            <a:endParaRPr lang="en-US" dirty="0"/>
          </a:p>
          <a:p>
            <a:r>
              <a:rPr lang="en-US" dirty="0"/>
              <a:t>Introduce the Team  We are from _____ and our Woo </a:t>
            </a:r>
            <a:r>
              <a:rPr lang="en-US" dirty="0" err="1"/>
              <a:t>Hoo</a:t>
            </a:r>
            <a:r>
              <a:rPr lang="en-US" dirty="0"/>
              <a:t> so far this year is___________.</a:t>
            </a:r>
          </a:p>
        </p:txBody>
      </p:sp>
      <p:sp>
        <p:nvSpPr>
          <p:cNvPr id="4" name="Slide Number Placeholder 3"/>
          <p:cNvSpPr>
            <a:spLocks noGrp="1"/>
          </p:cNvSpPr>
          <p:nvPr>
            <p:ph type="sldNum" sz="quarter" idx="5"/>
          </p:nvPr>
        </p:nvSpPr>
        <p:spPr/>
        <p:txBody>
          <a:bodyPr/>
          <a:lstStyle/>
          <a:p>
            <a:fld id="{A62C261A-5B61-4C5D-8ED9-0622403FB15C}" type="slidenum">
              <a:rPr lang="en-US" smtClean="0"/>
              <a:t>2</a:t>
            </a:fld>
            <a:endParaRPr lang="en-US"/>
          </a:p>
        </p:txBody>
      </p:sp>
    </p:spTree>
    <p:extLst>
      <p:ext uri="{BB962C8B-B14F-4D97-AF65-F5344CB8AC3E}">
        <p14:creationId xmlns:p14="http://schemas.microsoft.com/office/powerpoint/2010/main" val="3995575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132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6154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4819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69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037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270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9890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0430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1451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76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Brandi----your idea---so you can introduce the concept. I’ll do the Woo </a:t>
            </a:r>
            <a:r>
              <a:rPr lang="en-US" dirty="0" err="1"/>
              <a:t>Hoo</a:t>
            </a:r>
            <a:r>
              <a:rPr lang="en-US" dirty="0"/>
              <a:t> at the end of the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WWWW sheets on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NEED TO WRITE THESE DOWN---as we WILL collect them at the end of the day for future PR.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Tell them to keep thinking and adding any Woohoo from what they see in action plans or the data presented to them, planning for next year.  </a:t>
            </a:r>
          </a:p>
        </p:txBody>
      </p:sp>
      <p:sp>
        <p:nvSpPr>
          <p:cNvPr id="4" name="Slide Number Placeholder 3"/>
          <p:cNvSpPr>
            <a:spLocks noGrp="1"/>
          </p:cNvSpPr>
          <p:nvPr>
            <p:ph type="sldNum" sz="quarter" idx="5"/>
          </p:nvPr>
        </p:nvSpPr>
        <p:spPr/>
        <p:txBody>
          <a:bodyPr/>
          <a:lstStyle/>
          <a:p>
            <a:fld id="{A62C261A-5B61-4C5D-8ED9-0622403FB15C}" type="slidenum">
              <a:rPr lang="en-US" smtClean="0"/>
              <a:t>3</a:t>
            </a:fld>
            <a:endParaRPr lang="en-US"/>
          </a:p>
        </p:txBody>
      </p:sp>
    </p:spTree>
    <p:extLst>
      <p:ext uri="{BB962C8B-B14F-4D97-AF65-F5344CB8AC3E}">
        <p14:creationId xmlns:p14="http://schemas.microsoft.com/office/powerpoint/2010/main" val="2360846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C261A-5B61-4C5D-8ED9-0622403FB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9212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to Visit the Action Plan---Brandi</a:t>
            </a:r>
          </a:p>
        </p:txBody>
      </p:sp>
      <p:sp>
        <p:nvSpPr>
          <p:cNvPr id="4" name="Slide Number Placeholder 3"/>
          <p:cNvSpPr>
            <a:spLocks noGrp="1"/>
          </p:cNvSpPr>
          <p:nvPr>
            <p:ph type="sldNum" sz="quarter" idx="5"/>
          </p:nvPr>
        </p:nvSpPr>
        <p:spPr/>
        <p:txBody>
          <a:bodyPr/>
          <a:lstStyle/>
          <a:p>
            <a:fld id="{A62C261A-5B61-4C5D-8ED9-0622403FB15C}" type="slidenum">
              <a:rPr lang="en-US" smtClean="0"/>
              <a:t>31</a:t>
            </a:fld>
            <a:endParaRPr lang="en-US"/>
          </a:p>
        </p:txBody>
      </p:sp>
    </p:spTree>
    <p:extLst>
      <p:ext uri="{BB962C8B-B14F-4D97-AF65-F5344CB8AC3E}">
        <p14:creationId xmlns:p14="http://schemas.microsoft.com/office/powerpoint/2010/main" val="41305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Teresa/Brandi help answer as needed</a:t>
            </a:r>
          </a:p>
        </p:txBody>
      </p:sp>
      <p:sp>
        <p:nvSpPr>
          <p:cNvPr id="4" name="Slide Number Placeholder 3"/>
          <p:cNvSpPr>
            <a:spLocks noGrp="1"/>
          </p:cNvSpPr>
          <p:nvPr>
            <p:ph type="sldNum" sz="quarter" idx="5"/>
          </p:nvPr>
        </p:nvSpPr>
        <p:spPr/>
        <p:txBody>
          <a:bodyPr/>
          <a:lstStyle/>
          <a:p>
            <a:fld id="{A62C261A-5B61-4C5D-8ED9-0622403FB15C}" type="slidenum">
              <a:rPr lang="en-US" smtClean="0"/>
              <a:t>32</a:t>
            </a:fld>
            <a:endParaRPr lang="en-US"/>
          </a:p>
        </p:txBody>
      </p:sp>
    </p:spTree>
    <p:extLst>
      <p:ext uri="{BB962C8B-B14F-4D97-AF65-F5344CB8AC3E}">
        <p14:creationId xmlns:p14="http://schemas.microsoft.com/office/powerpoint/2010/main" val="2670257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a:p>
            <a:endParaRPr lang="en-US" dirty="0"/>
          </a:p>
        </p:txBody>
      </p:sp>
      <p:sp>
        <p:nvSpPr>
          <p:cNvPr id="4" name="Slide Number Placeholder 3"/>
          <p:cNvSpPr>
            <a:spLocks noGrp="1"/>
          </p:cNvSpPr>
          <p:nvPr>
            <p:ph type="sldNum" sz="quarter" idx="5"/>
          </p:nvPr>
        </p:nvSpPr>
        <p:spPr/>
        <p:txBody>
          <a:bodyPr/>
          <a:lstStyle/>
          <a:p>
            <a:fld id="{A62C261A-5B61-4C5D-8ED9-0622403FB15C}" type="slidenum">
              <a:rPr lang="en-US" smtClean="0"/>
              <a:t>33</a:t>
            </a:fld>
            <a:endParaRPr lang="en-US"/>
          </a:p>
        </p:txBody>
      </p:sp>
    </p:spTree>
    <p:extLst>
      <p:ext uri="{BB962C8B-B14F-4D97-AF65-F5344CB8AC3E}">
        <p14:creationId xmlns:p14="http://schemas.microsoft.com/office/powerpoint/2010/main" val="25688097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a:p>
            <a:r>
              <a:rPr lang="en-US" dirty="0"/>
              <a:t>Susan – data</a:t>
            </a:r>
          </a:p>
          <a:p>
            <a:r>
              <a:rPr lang="en-US" dirty="0"/>
              <a:t>Summer PD for Instructional Coaches</a:t>
            </a:r>
          </a:p>
          <a:p>
            <a:r>
              <a:rPr lang="en-US" dirty="0"/>
              <a:t>Explicit Instruction using Anita Archer’s Text</a:t>
            </a:r>
          </a:p>
          <a:p>
            <a:r>
              <a:rPr lang="en-US" dirty="0"/>
              <a:t>Digging Deeper into the CORE Sourcebook</a:t>
            </a:r>
          </a:p>
          <a:p>
            <a:r>
              <a:rPr lang="en-US" dirty="0"/>
              <a:t>Unpacked Standards &amp; Lesson Planning Simplified</a:t>
            </a:r>
          </a:p>
          <a:p>
            <a:r>
              <a:rPr lang="en-US" dirty="0"/>
              <a:t>__________</a:t>
            </a:r>
          </a:p>
          <a:p>
            <a:r>
              <a:rPr lang="en-US" dirty="0"/>
              <a:t>Teresa</a:t>
            </a:r>
          </a:p>
          <a:p>
            <a:r>
              <a:rPr lang="en-US" dirty="0"/>
              <a:t>18 hours of PD reminder</a:t>
            </a:r>
          </a:p>
          <a:p>
            <a:r>
              <a:rPr lang="en-US" dirty="0"/>
              <a:t>*reference back to PD planning might involve thinking about how to purchases texts to support PD</a:t>
            </a:r>
          </a:p>
          <a:p>
            <a:r>
              <a:rPr lang="en-US" dirty="0"/>
              <a:t>New books for new teachers:  Plan on how to build new teachers capacity in Literacy/Core</a:t>
            </a:r>
          </a:p>
          <a:p>
            <a:r>
              <a:rPr lang="en-US" dirty="0"/>
              <a:t>Foundational Reading Summer sessions. GSMUP (slide or handout on the Webpage)</a:t>
            </a:r>
          </a:p>
          <a:p>
            <a:endParaRPr lang="en-US" dirty="0"/>
          </a:p>
        </p:txBody>
      </p:sp>
      <p:sp>
        <p:nvSpPr>
          <p:cNvPr id="4" name="Slide Number Placeholder 3"/>
          <p:cNvSpPr>
            <a:spLocks noGrp="1"/>
          </p:cNvSpPr>
          <p:nvPr>
            <p:ph type="sldNum" sz="quarter" idx="5"/>
          </p:nvPr>
        </p:nvSpPr>
        <p:spPr/>
        <p:txBody>
          <a:bodyPr/>
          <a:lstStyle/>
          <a:p>
            <a:fld id="{A62C261A-5B61-4C5D-8ED9-0622403FB15C}" type="slidenum">
              <a:rPr lang="en-US" smtClean="0"/>
              <a:t>34</a:t>
            </a:fld>
            <a:endParaRPr lang="en-US"/>
          </a:p>
        </p:txBody>
      </p:sp>
    </p:spTree>
    <p:extLst>
      <p:ext uri="{BB962C8B-B14F-4D97-AF65-F5344CB8AC3E}">
        <p14:creationId xmlns:p14="http://schemas.microsoft.com/office/powerpoint/2010/main" val="3000184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back to PD planning might involve thinking about how to purchases texts to support PD</a:t>
            </a:r>
          </a:p>
          <a:p>
            <a:r>
              <a:rPr lang="en-US" dirty="0"/>
              <a:t>*Can/cannot buy: Assessment pieces, no curriculum, and no student materials, no online reading subscriptions or programs.</a:t>
            </a:r>
          </a:p>
          <a:p>
            <a:r>
              <a:rPr lang="en-US" dirty="0"/>
              <a:t>Can buy :</a:t>
            </a:r>
          </a:p>
          <a:p>
            <a:r>
              <a:rPr lang="en-US" dirty="0"/>
              <a:t>Explicit Instruction PD</a:t>
            </a:r>
          </a:p>
          <a:p>
            <a:r>
              <a:rPr lang="en-US" dirty="0"/>
              <a:t>what coaches are training you in that year. IF training in Exp Inst texts to support that work</a:t>
            </a:r>
          </a:p>
          <a:p>
            <a:r>
              <a:rPr lang="en-US" dirty="0"/>
              <a:t>Must have prior approval if not on this list or if you are uncertain that the invoice will be covered by SPDG funds.</a:t>
            </a:r>
          </a:p>
          <a:p>
            <a:r>
              <a:rPr lang="en-US" dirty="0"/>
              <a:t>New books for new teachers:  Plan on how to build new teachers capacity in Literacy/Core</a:t>
            </a:r>
          </a:p>
          <a:p>
            <a:r>
              <a:rPr lang="en-US" dirty="0"/>
              <a:t>Foundational Reading Summer sessions. (slide or handout on the Webpage)</a:t>
            </a:r>
          </a:p>
          <a:p>
            <a:endParaRPr lang="en-US" dirty="0"/>
          </a:p>
        </p:txBody>
      </p:sp>
      <p:sp>
        <p:nvSpPr>
          <p:cNvPr id="4" name="Slide Number Placeholder 3"/>
          <p:cNvSpPr>
            <a:spLocks noGrp="1"/>
          </p:cNvSpPr>
          <p:nvPr>
            <p:ph type="sldNum" sz="quarter" idx="5"/>
          </p:nvPr>
        </p:nvSpPr>
        <p:spPr/>
        <p:txBody>
          <a:bodyPr/>
          <a:lstStyle/>
          <a:p>
            <a:fld id="{A62C261A-5B61-4C5D-8ED9-0622403FB15C}" type="slidenum">
              <a:rPr lang="en-US" smtClean="0"/>
              <a:t>35</a:t>
            </a:fld>
            <a:endParaRPr lang="en-US"/>
          </a:p>
        </p:txBody>
      </p:sp>
    </p:spTree>
    <p:extLst>
      <p:ext uri="{BB962C8B-B14F-4D97-AF65-F5344CB8AC3E}">
        <p14:creationId xmlns:p14="http://schemas.microsoft.com/office/powerpoint/2010/main" val="761436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a:t>
            </a:r>
          </a:p>
        </p:txBody>
      </p:sp>
      <p:sp>
        <p:nvSpPr>
          <p:cNvPr id="4" name="Slide Number Placeholder 3"/>
          <p:cNvSpPr>
            <a:spLocks noGrp="1"/>
          </p:cNvSpPr>
          <p:nvPr>
            <p:ph type="sldNum" sz="quarter" idx="5"/>
          </p:nvPr>
        </p:nvSpPr>
        <p:spPr/>
        <p:txBody>
          <a:bodyPr/>
          <a:lstStyle/>
          <a:p>
            <a:fld id="{A62C261A-5B61-4C5D-8ED9-0622403FB15C}" type="slidenum">
              <a:rPr lang="en-US" smtClean="0"/>
              <a:t>36</a:t>
            </a:fld>
            <a:endParaRPr lang="en-US"/>
          </a:p>
        </p:txBody>
      </p:sp>
    </p:spTree>
    <p:extLst>
      <p:ext uri="{BB962C8B-B14F-4D97-AF65-F5344CB8AC3E}">
        <p14:creationId xmlns:p14="http://schemas.microsoft.com/office/powerpoint/2010/main" val="1207550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5"/>
          </p:nvPr>
        </p:nvSpPr>
        <p:spPr/>
        <p:txBody>
          <a:bodyPr/>
          <a:lstStyle/>
          <a:p>
            <a:fld id="{A62C261A-5B61-4C5D-8ED9-0622403FB15C}" type="slidenum">
              <a:rPr lang="en-US" smtClean="0"/>
              <a:t>37</a:t>
            </a:fld>
            <a:endParaRPr lang="en-US"/>
          </a:p>
        </p:txBody>
      </p:sp>
    </p:spTree>
    <p:extLst>
      <p:ext uri="{BB962C8B-B14F-4D97-AF65-F5344CB8AC3E}">
        <p14:creationId xmlns:p14="http://schemas.microsoft.com/office/powerpoint/2010/main" val="449569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a:p>
            <a:r>
              <a:rPr lang="en-US" dirty="0"/>
              <a:t>Katie--# of Graduate credit for teachers/coaches 130   Grades were due by May 8th</a:t>
            </a:r>
          </a:p>
          <a:p>
            <a:r>
              <a:rPr lang="en-US" dirty="0"/>
              <a:t>Susan - data</a:t>
            </a:r>
          </a:p>
        </p:txBody>
      </p:sp>
      <p:sp>
        <p:nvSpPr>
          <p:cNvPr id="4" name="Slide Number Placeholder 3"/>
          <p:cNvSpPr>
            <a:spLocks noGrp="1"/>
          </p:cNvSpPr>
          <p:nvPr>
            <p:ph type="sldNum" sz="quarter" idx="5"/>
          </p:nvPr>
        </p:nvSpPr>
        <p:spPr/>
        <p:txBody>
          <a:bodyPr/>
          <a:lstStyle/>
          <a:p>
            <a:fld id="{A62C261A-5B61-4C5D-8ED9-0622403FB15C}" type="slidenum">
              <a:rPr lang="en-US" smtClean="0"/>
              <a:t>39</a:t>
            </a:fld>
            <a:endParaRPr lang="en-US"/>
          </a:p>
        </p:txBody>
      </p:sp>
    </p:spTree>
    <p:extLst>
      <p:ext uri="{BB962C8B-B14F-4D97-AF65-F5344CB8AC3E}">
        <p14:creationId xmlns:p14="http://schemas.microsoft.com/office/powerpoint/2010/main" val="1154096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5"/>
          </p:nvPr>
        </p:nvSpPr>
        <p:spPr/>
        <p:txBody>
          <a:bodyPr/>
          <a:lstStyle/>
          <a:p>
            <a:fld id="{A62C261A-5B61-4C5D-8ED9-0622403FB15C}" type="slidenum">
              <a:rPr lang="en-US" smtClean="0"/>
              <a:t>40</a:t>
            </a:fld>
            <a:endParaRPr lang="en-US"/>
          </a:p>
        </p:txBody>
      </p:sp>
    </p:spTree>
    <p:extLst>
      <p:ext uri="{BB962C8B-B14F-4D97-AF65-F5344CB8AC3E}">
        <p14:creationId xmlns:p14="http://schemas.microsoft.com/office/powerpoint/2010/main" val="285514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a:p>
            <a:r>
              <a:rPr lang="en-US" dirty="0"/>
              <a:t>Brandi you can add on to anything you want to say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A62C261A-5B61-4C5D-8ED9-0622403FB15C}" type="slidenum">
              <a:rPr lang="en-US" smtClean="0"/>
              <a:t>4</a:t>
            </a:fld>
            <a:endParaRPr lang="en-US"/>
          </a:p>
        </p:txBody>
      </p:sp>
    </p:spTree>
    <p:extLst>
      <p:ext uri="{BB962C8B-B14F-4D97-AF65-F5344CB8AC3E}">
        <p14:creationId xmlns:p14="http://schemas.microsoft.com/office/powerpoint/2010/main" val="27677652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t>
            </a:r>
          </a:p>
          <a:p>
            <a:r>
              <a:rPr lang="en-US" dirty="0"/>
              <a:t>Teresa/Brandi help answer as needed</a:t>
            </a:r>
          </a:p>
        </p:txBody>
      </p:sp>
      <p:sp>
        <p:nvSpPr>
          <p:cNvPr id="4" name="Slide Number Placeholder 3"/>
          <p:cNvSpPr>
            <a:spLocks noGrp="1"/>
          </p:cNvSpPr>
          <p:nvPr>
            <p:ph type="sldNum" sz="quarter" idx="5"/>
          </p:nvPr>
        </p:nvSpPr>
        <p:spPr/>
        <p:txBody>
          <a:bodyPr/>
          <a:lstStyle/>
          <a:p>
            <a:fld id="{A62C261A-5B61-4C5D-8ED9-0622403FB15C}" type="slidenum">
              <a:rPr lang="en-US" smtClean="0"/>
              <a:t>42</a:t>
            </a:fld>
            <a:endParaRPr lang="en-US"/>
          </a:p>
        </p:txBody>
      </p:sp>
    </p:spTree>
    <p:extLst>
      <p:ext uri="{BB962C8B-B14F-4D97-AF65-F5344CB8AC3E}">
        <p14:creationId xmlns:p14="http://schemas.microsoft.com/office/powerpoint/2010/main" val="237103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t>
            </a:r>
          </a:p>
        </p:txBody>
      </p:sp>
      <p:sp>
        <p:nvSpPr>
          <p:cNvPr id="4" name="Slide Number Placeholder 3"/>
          <p:cNvSpPr>
            <a:spLocks noGrp="1"/>
          </p:cNvSpPr>
          <p:nvPr>
            <p:ph type="sldNum" sz="quarter" idx="5"/>
          </p:nvPr>
        </p:nvSpPr>
        <p:spPr/>
        <p:txBody>
          <a:bodyPr/>
          <a:lstStyle/>
          <a:p>
            <a:fld id="{A62C261A-5B61-4C5D-8ED9-0622403FB15C}" type="slidenum">
              <a:rPr lang="en-US" smtClean="0"/>
              <a:t>43</a:t>
            </a:fld>
            <a:endParaRPr lang="en-US"/>
          </a:p>
        </p:txBody>
      </p:sp>
    </p:spTree>
    <p:extLst>
      <p:ext uri="{BB962C8B-B14F-4D97-AF65-F5344CB8AC3E}">
        <p14:creationId xmlns:p14="http://schemas.microsoft.com/office/powerpoint/2010/main" val="1140497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t>
            </a:r>
          </a:p>
        </p:txBody>
      </p:sp>
      <p:sp>
        <p:nvSpPr>
          <p:cNvPr id="4" name="Slide Number Placeholder 3"/>
          <p:cNvSpPr>
            <a:spLocks noGrp="1"/>
          </p:cNvSpPr>
          <p:nvPr>
            <p:ph type="sldNum" sz="quarter" idx="5"/>
          </p:nvPr>
        </p:nvSpPr>
        <p:spPr/>
        <p:txBody>
          <a:bodyPr/>
          <a:lstStyle/>
          <a:p>
            <a:fld id="{A62C261A-5B61-4C5D-8ED9-0622403FB15C}" type="slidenum">
              <a:rPr lang="en-US" smtClean="0"/>
              <a:t>44</a:t>
            </a:fld>
            <a:endParaRPr lang="en-US"/>
          </a:p>
        </p:txBody>
      </p:sp>
    </p:spTree>
    <p:extLst>
      <p:ext uri="{BB962C8B-B14F-4D97-AF65-F5344CB8AC3E}">
        <p14:creationId xmlns:p14="http://schemas.microsoft.com/office/powerpoint/2010/main" val="1663077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Carla/Susan</a:t>
            </a:r>
          </a:p>
        </p:txBody>
      </p:sp>
      <p:sp>
        <p:nvSpPr>
          <p:cNvPr id="4" name="Slide Number Placeholder 3"/>
          <p:cNvSpPr>
            <a:spLocks noGrp="1"/>
          </p:cNvSpPr>
          <p:nvPr>
            <p:ph type="sldNum" sz="quarter" idx="5"/>
          </p:nvPr>
        </p:nvSpPr>
        <p:spPr/>
        <p:txBody>
          <a:bodyPr/>
          <a:lstStyle/>
          <a:p>
            <a:fld id="{A62C261A-5B61-4C5D-8ED9-0622403FB15C}" type="slidenum">
              <a:rPr lang="en-US" smtClean="0"/>
              <a:t>45</a:t>
            </a:fld>
            <a:endParaRPr lang="en-US"/>
          </a:p>
        </p:txBody>
      </p:sp>
    </p:spTree>
    <p:extLst>
      <p:ext uri="{BB962C8B-B14F-4D97-AF65-F5344CB8AC3E}">
        <p14:creationId xmlns:p14="http://schemas.microsoft.com/office/powerpoint/2010/main" val="1141203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 </a:t>
            </a:r>
          </a:p>
        </p:txBody>
      </p:sp>
      <p:sp>
        <p:nvSpPr>
          <p:cNvPr id="4" name="Slide Number Placeholder 3"/>
          <p:cNvSpPr>
            <a:spLocks noGrp="1"/>
          </p:cNvSpPr>
          <p:nvPr>
            <p:ph type="sldNum" sz="quarter" idx="5"/>
          </p:nvPr>
        </p:nvSpPr>
        <p:spPr/>
        <p:txBody>
          <a:bodyPr/>
          <a:lstStyle/>
          <a:p>
            <a:fld id="{A62C261A-5B61-4C5D-8ED9-0622403FB15C}" type="slidenum">
              <a:rPr lang="en-US" smtClean="0"/>
              <a:t>46</a:t>
            </a:fld>
            <a:endParaRPr lang="en-US"/>
          </a:p>
        </p:txBody>
      </p:sp>
    </p:spTree>
    <p:extLst>
      <p:ext uri="{BB962C8B-B14F-4D97-AF65-F5344CB8AC3E}">
        <p14:creationId xmlns:p14="http://schemas.microsoft.com/office/powerpoint/2010/main" val="3306806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a:p>
            <a:r>
              <a:rPr lang="en-US" dirty="0"/>
              <a:t>Coaches trained on that this summer/Aug</a:t>
            </a:r>
          </a:p>
        </p:txBody>
      </p:sp>
      <p:sp>
        <p:nvSpPr>
          <p:cNvPr id="4" name="Slide Number Placeholder 3"/>
          <p:cNvSpPr>
            <a:spLocks noGrp="1"/>
          </p:cNvSpPr>
          <p:nvPr>
            <p:ph type="sldNum" sz="quarter" idx="5"/>
          </p:nvPr>
        </p:nvSpPr>
        <p:spPr/>
        <p:txBody>
          <a:bodyPr/>
          <a:lstStyle/>
          <a:p>
            <a:fld id="{A62C261A-5B61-4C5D-8ED9-0622403FB15C}" type="slidenum">
              <a:rPr lang="en-US" smtClean="0"/>
              <a:t>48</a:t>
            </a:fld>
            <a:endParaRPr lang="en-US"/>
          </a:p>
        </p:txBody>
      </p:sp>
    </p:spTree>
    <p:extLst>
      <p:ext uri="{BB962C8B-B14F-4D97-AF65-F5344CB8AC3E}">
        <p14:creationId xmlns:p14="http://schemas.microsoft.com/office/powerpoint/2010/main" val="2110930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Brandi/Pat</a:t>
            </a:r>
          </a:p>
        </p:txBody>
      </p:sp>
      <p:sp>
        <p:nvSpPr>
          <p:cNvPr id="4" name="Slide Number Placeholder 3"/>
          <p:cNvSpPr>
            <a:spLocks noGrp="1"/>
          </p:cNvSpPr>
          <p:nvPr>
            <p:ph type="sldNum" sz="quarter" idx="5"/>
          </p:nvPr>
        </p:nvSpPr>
        <p:spPr/>
        <p:txBody>
          <a:bodyPr/>
          <a:lstStyle/>
          <a:p>
            <a:fld id="{A62C261A-5B61-4C5D-8ED9-0622403FB15C}" type="slidenum">
              <a:rPr lang="en-US" smtClean="0"/>
              <a:t>49</a:t>
            </a:fld>
            <a:endParaRPr lang="en-US"/>
          </a:p>
        </p:txBody>
      </p:sp>
    </p:spTree>
    <p:extLst>
      <p:ext uri="{BB962C8B-B14F-4D97-AF65-F5344CB8AC3E}">
        <p14:creationId xmlns:p14="http://schemas.microsoft.com/office/powerpoint/2010/main" val="389744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t>
            </a:r>
          </a:p>
          <a:p>
            <a:r>
              <a:rPr lang="en-US" dirty="0"/>
              <a:t>Teresa/Brandi help answer as needed</a:t>
            </a:r>
          </a:p>
        </p:txBody>
      </p:sp>
      <p:sp>
        <p:nvSpPr>
          <p:cNvPr id="4" name="Slide Number Placeholder 3"/>
          <p:cNvSpPr>
            <a:spLocks noGrp="1"/>
          </p:cNvSpPr>
          <p:nvPr>
            <p:ph type="sldNum" sz="quarter" idx="5"/>
          </p:nvPr>
        </p:nvSpPr>
        <p:spPr/>
        <p:txBody>
          <a:bodyPr/>
          <a:lstStyle/>
          <a:p>
            <a:fld id="{A62C261A-5B61-4C5D-8ED9-0622403FB15C}" type="slidenum">
              <a:rPr lang="en-US" smtClean="0"/>
              <a:t>50</a:t>
            </a:fld>
            <a:endParaRPr lang="en-US"/>
          </a:p>
        </p:txBody>
      </p:sp>
    </p:spTree>
    <p:extLst>
      <p:ext uri="{BB962C8B-B14F-4D97-AF65-F5344CB8AC3E}">
        <p14:creationId xmlns:p14="http://schemas.microsoft.com/office/powerpoint/2010/main" val="24746688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a:p>
            <a:endParaRPr lang="en-US" dirty="0"/>
          </a:p>
          <a:p>
            <a:r>
              <a:rPr lang="en-US" dirty="0"/>
              <a:t>After slide 43----Teresa Administrative Support Series</a:t>
            </a:r>
          </a:p>
        </p:txBody>
      </p:sp>
      <p:sp>
        <p:nvSpPr>
          <p:cNvPr id="4" name="Slide Number Placeholder 3"/>
          <p:cNvSpPr>
            <a:spLocks noGrp="1"/>
          </p:cNvSpPr>
          <p:nvPr>
            <p:ph type="sldNum" sz="quarter" idx="5"/>
          </p:nvPr>
        </p:nvSpPr>
        <p:spPr/>
        <p:txBody>
          <a:bodyPr/>
          <a:lstStyle/>
          <a:p>
            <a:fld id="{A62C261A-5B61-4C5D-8ED9-0622403FB15C}" type="slidenum">
              <a:rPr lang="en-US" smtClean="0"/>
              <a:t>51</a:t>
            </a:fld>
            <a:endParaRPr lang="en-US"/>
          </a:p>
        </p:txBody>
      </p:sp>
    </p:spTree>
    <p:extLst>
      <p:ext uri="{BB962C8B-B14F-4D97-AF65-F5344CB8AC3E}">
        <p14:creationId xmlns:p14="http://schemas.microsoft.com/office/powerpoint/2010/main" val="26816529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5"/>
          </p:nvPr>
        </p:nvSpPr>
        <p:spPr/>
        <p:txBody>
          <a:bodyPr/>
          <a:lstStyle/>
          <a:p>
            <a:fld id="{A62C261A-5B61-4C5D-8ED9-0622403FB15C}" type="slidenum">
              <a:rPr lang="en-US" smtClean="0"/>
              <a:t>52</a:t>
            </a:fld>
            <a:endParaRPr lang="en-US"/>
          </a:p>
        </p:txBody>
      </p:sp>
    </p:spTree>
    <p:extLst>
      <p:ext uri="{BB962C8B-B14F-4D97-AF65-F5344CB8AC3E}">
        <p14:creationId xmlns:p14="http://schemas.microsoft.com/office/powerpoint/2010/main" val="386032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5"/>
          </p:nvPr>
        </p:nvSpPr>
        <p:spPr/>
        <p:txBody>
          <a:bodyPr/>
          <a:lstStyle/>
          <a:p>
            <a:fld id="{A62C261A-5B61-4C5D-8ED9-0622403FB15C}" type="slidenum">
              <a:rPr lang="en-US" smtClean="0"/>
              <a:t>5</a:t>
            </a:fld>
            <a:endParaRPr lang="en-US"/>
          </a:p>
        </p:txBody>
      </p:sp>
    </p:spTree>
    <p:extLst>
      <p:ext uri="{BB962C8B-B14F-4D97-AF65-F5344CB8AC3E}">
        <p14:creationId xmlns:p14="http://schemas.microsoft.com/office/powerpoint/2010/main" val="27316145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5"/>
          </p:nvPr>
        </p:nvSpPr>
        <p:spPr/>
        <p:txBody>
          <a:bodyPr/>
          <a:lstStyle/>
          <a:p>
            <a:fld id="{A62C261A-5B61-4C5D-8ED9-0622403FB15C}" type="slidenum">
              <a:rPr lang="en-US" smtClean="0"/>
              <a:t>53</a:t>
            </a:fld>
            <a:endParaRPr lang="en-US"/>
          </a:p>
        </p:txBody>
      </p:sp>
    </p:spTree>
    <p:extLst>
      <p:ext uri="{BB962C8B-B14F-4D97-AF65-F5344CB8AC3E}">
        <p14:creationId xmlns:p14="http://schemas.microsoft.com/office/powerpoint/2010/main" val="2987815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Teresa--reminder</a:t>
            </a:r>
          </a:p>
        </p:txBody>
      </p:sp>
      <p:sp>
        <p:nvSpPr>
          <p:cNvPr id="4" name="Slide Number Placeholder 3"/>
          <p:cNvSpPr>
            <a:spLocks noGrp="1"/>
          </p:cNvSpPr>
          <p:nvPr>
            <p:ph type="sldNum" sz="quarter" idx="5"/>
          </p:nvPr>
        </p:nvSpPr>
        <p:spPr/>
        <p:txBody>
          <a:bodyPr/>
          <a:lstStyle/>
          <a:p>
            <a:fld id="{A62C261A-5B61-4C5D-8ED9-0622403FB15C}" type="slidenum">
              <a:rPr lang="en-US" smtClean="0"/>
              <a:t>54</a:t>
            </a:fld>
            <a:endParaRPr lang="en-US"/>
          </a:p>
        </p:txBody>
      </p:sp>
    </p:spTree>
    <p:extLst>
      <p:ext uri="{BB962C8B-B14F-4D97-AF65-F5344CB8AC3E}">
        <p14:creationId xmlns:p14="http://schemas.microsoft.com/office/powerpoint/2010/main" val="1790589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Norm</a:t>
            </a:r>
          </a:p>
          <a:p>
            <a:r>
              <a:rPr lang="en-US" dirty="0"/>
              <a:t>Teresa/Brandi help answer as needed</a:t>
            </a:r>
          </a:p>
        </p:txBody>
      </p:sp>
      <p:sp>
        <p:nvSpPr>
          <p:cNvPr id="4" name="Slide Number Placeholder 3"/>
          <p:cNvSpPr>
            <a:spLocks noGrp="1"/>
          </p:cNvSpPr>
          <p:nvPr>
            <p:ph type="sldNum" sz="quarter" idx="5"/>
          </p:nvPr>
        </p:nvSpPr>
        <p:spPr/>
        <p:txBody>
          <a:bodyPr/>
          <a:lstStyle/>
          <a:p>
            <a:fld id="{A62C261A-5B61-4C5D-8ED9-0622403FB15C}" type="slidenum">
              <a:rPr lang="en-US" smtClean="0"/>
              <a:t>56</a:t>
            </a:fld>
            <a:endParaRPr lang="en-US"/>
          </a:p>
        </p:txBody>
      </p:sp>
    </p:spTree>
    <p:extLst>
      <p:ext uri="{BB962C8B-B14F-4D97-AF65-F5344CB8AC3E}">
        <p14:creationId xmlns:p14="http://schemas.microsoft.com/office/powerpoint/2010/main" val="30167903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Teresa----follow-up from a.m. woo </a:t>
            </a:r>
            <a:r>
              <a:rPr lang="en-US" dirty="0" err="1"/>
              <a:t>hoo</a:t>
            </a:r>
            <a:r>
              <a:rPr lang="en-US" dirty="0"/>
              <a:t>!  Use WWWW sheet to capture comment. Share out</a:t>
            </a:r>
          </a:p>
        </p:txBody>
      </p:sp>
      <p:sp>
        <p:nvSpPr>
          <p:cNvPr id="4" name="Slide Number Placeholder 3"/>
          <p:cNvSpPr>
            <a:spLocks noGrp="1"/>
          </p:cNvSpPr>
          <p:nvPr>
            <p:ph type="sldNum" sz="quarter" idx="5"/>
          </p:nvPr>
        </p:nvSpPr>
        <p:spPr/>
        <p:txBody>
          <a:bodyPr/>
          <a:lstStyle/>
          <a:p>
            <a:fld id="{A62C261A-5B61-4C5D-8ED9-0622403FB15C}" type="slidenum">
              <a:rPr lang="en-US" smtClean="0"/>
              <a:t>57</a:t>
            </a:fld>
            <a:endParaRPr lang="en-US"/>
          </a:p>
        </p:txBody>
      </p:sp>
    </p:spTree>
    <p:extLst>
      <p:ext uri="{BB962C8B-B14F-4D97-AF65-F5344CB8AC3E}">
        <p14:creationId xmlns:p14="http://schemas.microsoft.com/office/powerpoint/2010/main" val="4767115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Reminders on Action Plan to be submitted </a:t>
            </a:r>
          </a:p>
          <a:p>
            <a:r>
              <a:rPr lang="en-US" dirty="0"/>
              <a:t>SPDG website has reminders</a:t>
            </a:r>
          </a:p>
          <a:p>
            <a:r>
              <a:rPr lang="en-US" dirty="0"/>
              <a:t>Coaching Meeting on May 28</a:t>
            </a:r>
            <a:r>
              <a:rPr lang="en-US" baseline="30000" dirty="0"/>
              <a:t>th</a:t>
            </a:r>
            <a:endParaRPr lang="en-US" dirty="0"/>
          </a:p>
        </p:txBody>
      </p:sp>
      <p:sp>
        <p:nvSpPr>
          <p:cNvPr id="4" name="Slide Number Placeholder 3"/>
          <p:cNvSpPr>
            <a:spLocks noGrp="1"/>
          </p:cNvSpPr>
          <p:nvPr>
            <p:ph type="sldNum" sz="quarter" idx="5"/>
          </p:nvPr>
        </p:nvSpPr>
        <p:spPr/>
        <p:txBody>
          <a:bodyPr/>
          <a:lstStyle/>
          <a:p>
            <a:fld id="{A62C261A-5B61-4C5D-8ED9-0622403FB15C}" type="slidenum">
              <a:rPr lang="en-US" smtClean="0"/>
              <a:t>58</a:t>
            </a:fld>
            <a:endParaRPr lang="en-US"/>
          </a:p>
        </p:txBody>
      </p:sp>
    </p:spTree>
    <p:extLst>
      <p:ext uri="{BB962C8B-B14F-4D97-AF65-F5344CB8AC3E}">
        <p14:creationId xmlns:p14="http://schemas.microsoft.com/office/powerpoint/2010/main" val="188937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a:t>
            </a:r>
          </a:p>
        </p:txBody>
      </p:sp>
      <p:sp>
        <p:nvSpPr>
          <p:cNvPr id="4" name="Slide Number Placeholder 3"/>
          <p:cNvSpPr>
            <a:spLocks noGrp="1"/>
          </p:cNvSpPr>
          <p:nvPr>
            <p:ph type="sldNum" sz="quarter" idx="10"/>
          </p:nvPr>
        </p:nvSpPr>
        <p:spPr/>
        <p:txBody>
          <a:bodyPr/>
          <a:lstStyle/>
          <a:p>
            <a:fld id="{A62C261A-5B61-4C5D-8ED9-0622403FB15C}" type="slidenum">
              <a:rPr lang="en-US" smtClean="0"/>
              <a:t>6</a:t>
            </a:fld>
            <a:endParaRPr lang="en-US"/>
          </a:p>
        </p:txBody>
      </p:sp>
    </p:spTree>
    <p:extLst>
      <p:ext uri="{BB962C8B-B14F-4D97-AF65-F5344CB8AC3E}">
        <p14:creationId xmlns:p14="http://schemas.microsoft.com/office/powerpoint/2010/main" val="118932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p:txBody>
      </p:sp>
      <p:sp>
        <p:nvSpPr>
          <p:cNvPr id="4" name="Slide Number Placeholder 3"/>
          <p:cNvSpPr>
            <a:spLocks noGrp="1"/>
          </p:cNvSpPr>
          <p:nvPr>
            <p:ph type="sldNum" sz="quarter" idx="10"/>
          </p:nvPr>
        </p:nvSpPr>
        <p:spPr/>
        <p:txBody>
          <a:bodyPr/>
          <a:lstStyle/>
          <a:p>
            <a:fld id="{A62C261A-5B61-4C5D-8ED9-0622403FB15C}" type="slidenum">
              <a:rPr lang="en-US" smtClean="0"/>
              <a:t>7</a:t>
            </a:fld>
            <a:endParaRPr lang="en-US"/>
          </a:p>
        </p:txBody>
      </p:sp>
    </p:spTree>
    <p:extLst>
      <p:ext uri="{BB962C8B-B14F-4D97-AF65-F5344CB8AC3E}">
        <p14:creationId xmlns:p14="http://schemas.microsoft.com/office/powerpoint/2010/main" val="77234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p:txBody>
      </p:sp>
      <p:sp>
        <p:nvSpPr>
          <p:cNvPr id="4" name="Slide Number Placeholder 3"/>
          <p:cNvSpPr>
            <a:spLocks noGrp="1"/>
          </p:cNvSpPr>
          <p:nvPr>
            <p:ph type="sldNum" sz="quarter" idx="5"/>
          </p:nvPr>
        </p:nvSpPr>
        <p:spPr/>
        <p:txBody>
          <a:bodyPr/>
          <a:lstStyle/>
          <a:p>
            <a:fld id="{A62C261A-5B61-4C5D-8ED9-0622403FB15C}" type="slidenum">
              <a:rPr lang="en-US" smtClean="0"/>
              <a:t>8</a:t>
            </a:fld>
            <a:endParaRPr lang="en-US"/>
          </a:p>
        </p:txBody>
      </p:sp>
    </p:spTree>
    <p:extLst>
      <p:ext uri="{BB962C8B-B14F-4D97-AF65-F5344CB8AC3E}">
        <p14:creationId xmlns:p14="http://schemas.microsoft.com/office/powerpoint/2010/main" val="1482530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Teresa</a:t>
            </a:r>
          </a:p>
        </p:txBody>
      </p:sp>
      <p:sp>
        <p:nvSpPr>
          <p:cNvPr id="4" name="Slide Number Placeholder 3"/>
          <p:cNvSpPr>
            <a:spLocks noGrp="1"/>
          </p:cNvSpPr>
          <p:nvPr>
            <p:ph type="sldNum" sz="quarter" idx="5"/>
          </p:nvPr>
        </p:nvSpPr>
        <p:spPr/>
        <p:txBody>
          <a:bodyPr/>
          <a:lstStyle/>
          <a:p>
            <a:fld id="{A62C261A-5B61-4C5D-8ED9-0622403FB15C}" type="slidenum">
              <a:rPr lang="en-US" smtClean="0"/>
              <a:t>9</a:t>
            </a:fld>
            <a:endParaRPr lang="en-US"/>
          </a:p>
        </p:txBody>
      </p:sp>
    </p:spTree>
    <p:extLst>
      <p:ext uri="{BB962C8B-B14F-4D97-AF65-F5344CB8AC3E}">
        <p14:creationId xmlns:p14="http://schemas.microsoft.com/office/powerpoint/2010/main" val="86477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27808EE-BA44-4EF4-82B1-932436870093}" type="datetimeFigureOut">
              <a:rPr lang="en-US">
                <a:solidFill>
                  <a:prstClr val="black">
                    <a:tint val="75000"/>
                  </a:prstClr>
                </a:solidFill>
              </a:rPr>
              <a:pPr>
                <a:defRPr/>
              </a:pPr>
              <a:t>05/07/2019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46F654-8CDB-4F9E-A01F-E69AA51B2B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603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5A0DC1-FB27-4E59-97C6-4A137AF4744B}" type="datetimeFigureOut">
              <a:rPr lang="en-US">
                <a:solidFill>
                  <a:prstClr val="black">
                    <a:tint val="75000"/>
                  </a:prstClr>
                </a:solidFill>
              </a:rPr>
              <a:pPr>
                <a:defRPr/>
              </a:pPr>
              <a:t>05/07/2019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FD097A-CFC2-41BE-BEA3-C94615124D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350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F88E8A1-BD99-4F71-8FBF-653948AA7F20}" type="datetimeFigureOut">
              <a:rPr lang="en-US">
                <a:solidFill>
                  <a:prstClr val="black">
                    <a:tint val="75000"/>
                  </a:prstClr>
                </a:solidFill>
              </a:rPr>
              <a:pPr>
                <a:defRPr/>
              </a:pPr>
              <a:t>05/07/2019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A726F5-B92F-478C-8584-66172955F0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62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3D3E3D-9031-4F63-9CA4-B1B4738C3322}" type="datetimeFigureOut">
              <a:rPr lang="en-US">
                <a:solidFill>
                  <a:prstClr val="black">
                    <a:tint val="75000"/>
                  </a:prstClr>
                </a:solidFill>
              </a:rPr>
              <a:pPr>
                <a:defRPr/>
              </a:pPr>
              <a:t>05/07/2019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64E9F0-EB04-4149-9380-691BD3CC5A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48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7C76A32-9B42-4E2A-AAFA-BCF460222A6F}" type="datetimeFigureOut">
              <a:rPr lang="en-US">
                <a:solidFill>
                  <a:prstClr val="black">
                    <a:tint val="75000"/>
                  </a:prstClr>
                </a:solidFill>
              </a:rPr>
              <a:pPr>
                <a:defRPr/>
              </a:pPr>
              <a:t>05/07/2019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E4D62E-2868-495D-AA62-03FF3CE40A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350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EA16E77-C6D8-4C74-8454-6EE28F61EF16}" type="datetimeFigureOut">
              <a:rPr lang="en-US">
                <a:solidFill>
                  <a:prstClr val="black">
                    <a:tint val="75000"/>
                  </a:prstClr>
                </a:solidFill>
              </a:rPr>
              <a:pPr>
                <a:defRPr/>
              </a:pPr>
              <a:t>05/07/2019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286B4D-D15C-4579-BB4C-56D13F0DF6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140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8A7C60-2475-460D-A17F-D3F5B8EA23EA}" type="datetimeFigureOut">
              <a:rPr lang="en-US">
                <a:solidFill>
                  <a:prstClr val="black">
                    <a:tint val="75000"/>
                  </a:prstClr>
                </a:solidFill>
              </a:rPr>
              <a:pPr>
                <a:defRPr/>
              </a:pPr>
              <a:t>05/07/2019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7513B96-C756-4C34-B07C-29C99B5B44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8311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64F1CC2-3309-4F2A-A8E3-041643B7C56F}" type="datetimeFigureOut">
              <a:rPr lang="en-US">
                <a:solidFill>
                  <a:prstClr val="black">
                    <a:tint val="75000"/>
                  </a:prstClr>
                </a:solidFill>
              </a:rPr>
              <a:pPr>
                <a:defRPr/>
              </a:pPr>
              <a:t>05/07/2019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664D6EA-14D0-4870-99F2-E18580051B7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16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523AFD-2E7C-48D9-BCB1-55DF6EB8B3D1}" type="datetimeFigureOut">
              <a:rPr lang="en-US">
                <a:solidFill>
                  <a:prstClr val="black">
                    <a:tint val="75000"/>
                  </a:prstClr>
                </a:solidFill>
              </a:rPr>
              <a:pPr>
                <a:defRPr/>
              </a:pPr>
              <a:t>05/07/2019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93D4098-140A-49F8-924B-2B5CA2782B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490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AFCC0CE-43FA-4701-BA0A-EDD0D42CCF9B}" type="datetimeFigureOut">
              <a:rPr lang="en-US">
                <a:solidFill>
                  <a:prstClr val="black">
                    <a:tint val="75000"/>
                  </a:prstClr>
                </a:solidFill>
              </a:rPr>
              <a:pPr>
                <a:defRPr/>
              </a:pPr>
              <a:t>05/07/2019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6BEB5-6778-40DA-B619-E2A3046829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3357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D7339B-6B2B-48B0-9943-CB4CBDAAA6DC}" type="datetimeFigureOut">
              <a:rPr lang="en-US">
                <a:solidFill>
                  <a:prstClr val="black">
                    <a:tint val="75000"/>
                  </a:prstClr>
                </a:solidFill>
              </a:rPr>
              <a:pPr>
                <a:defRPr/>
              </a:pPr>
              <a:t>05/07/2019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C4D398-BC2A-404D-A99F-0BE93DD96E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8344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3EFC51F-B86B-4F28-8845-CE1B8B39AA68}" type="datetimeFigureOut">
              <a:rPr lang="en-US">
                <a:solidFill>
                  <a:prstClr val="black">
                    <a:tint val="75000"/>
                  </a:prstClr>
                </a:solidFill>
              </a:rPr>
              <a:pPr>
                <a:defRPr/>
              </a:pPr>
              <a:t>05/07/2019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5D93A74-1F9F-4BED-AA86-4DBDB117F67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64488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e.sd.gov/grants/SPDG.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e.sd.gov/grants/documents/EVALUATION-Manual.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Excel_Worksheet.xlsx"/></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package" Target="../embeddings/Microsoft_Excel_Worksheet1.xlsx"/></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6">
                    <a:lumMod val="50000"/>
                  </a:schemeClr>
                </a:solidFill>
              </a:rPr>
              <a:t>South Dakota State Personnel Development Grant </a:t>
            </a:r>
            <a:br>
              <a:rPr lang="en-US" dirty="0">
                <a:solidFill>
                  <a:schemeClr val="accent6">
                    <a:lumMod val="50000"/>
                  </a:schemeClr>
                </a:solidFill>
              </a:rPr>
            </a:br>
            <a:r>
              <a:rPr lang="en-US" dirty="0">
                <a:solidFill>
                  <a:schemeClr val="accent6">
                    <a:lumMod val="50000"/>
                  </a:schemeClr>
                </a:solidFill>
              </a:rPr>
              <a:t>(SPDG)</a:t>
            </a:r>
          </a:p>
        </p:txBody>
      </p:sp>
      <p:sp>
        <p:nvSpPr>
          <p:cNvPr id="3" name="Subtitle 2"/>
          <p:cNvSpPr>
            <a:spLocks noGrp="1"/>
          </p:cNvSpPr>
          <p:nvPr>
            <p:ph type="subTitle" idx="1"/>
          </p:nvPr>
        </p:nvSpPr>
        <p:spPr>
          <a:xfrm>
            <a:off x="1371600" y="4343400"/>
            <a:ext cx="6400800" cy="1470025"/>
          </a:xfrm>
        </p:spPr>
        <p:txBody>
          <a:bodyPr/>
          <a:lstStyle/>
          <a:p>
            <a:r>
              <a:rPr lang="en-US" sz="2800" dirty="0"/>
              <a:t>District Building Leadership Teams</a:t>
            </a:r>
          </a:p>
          <a:p>
            <a:r>
              <a:rPr lang="en-US" sz="2800" dirty="0"/>
              <a:t>West River—Rapid City/Hot Spring District</a:t>
            </a:r>
          </a:p>
          <a:p>
            <a:r>
              <a:rPr lang="en-US" sz="2800" dirty="0"/>
              <a:t>May 8, 2019</a:t>
            </a:r>
          </a:p>
          <a:p>
            <a:endParaRPr lang="en-US" sz="2800" dirty="0"/>
          </a:p>
        </p:txBody>
      </p:sp>
    </p:spTree>
    <p:extLst>
      <p:ext uri="{BB962C8B-B14F-4D97-AF65-F5344CB8AC3E}">
        <p14:creationId xmlns:p14="http://schemas.microsoft.com/office/powerpoint/2010/main" val="422367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28B37-91B2-43F5-8186-7AFBFCB62345}"/>
              </a:ext>
            </a:extLst>
          </p:cNvPr>
          <p:cNvSpPr>
            <a:spLocks noGrp="1"/>
          </p:cNvSpPr>
          <p:nvPr>
            <p:ph type="title"/>
          </p:nvPr>
        </p:nvSpPr>
        <p:spPr>
          <a:xfrm>
            <a:off x="457200" y="722441"/>
            <a:ext cx="8229600" cy="1143000"/>
          </a:xfrm>
        </p:spPr>
        <p:txBody>
          <a:bodyPr/>
          <a:lstStyle/>
          <a:p>
            <a:r>
              <a:rPr lang="en-US" dirty="0">
                <a:solidFill>
                  <a:srgbClr val="7030A0"/>
                </a:solidFill>
              </a:rPr>
              <a:t>SPDG Website</a:t>
            </a:r>
            <a:endParaRPr lang="en-US" dirty="0"/>
          </a:p>
        </p:txBody>
      </p:sp>
      <p:sp>
        <p:nvSpPr>
          <p:cNvPr id="4" name="Rectangle 3">
            <a:extLst>
              <a:ext uri="{FF2B5EF4-FFF2-40B4-BE49-F238E27FC236}">
                <a16:creationId xmlns:a16="http://schemas.microsoft.com/office/drawing/2014/main" id="{0E9DBE16-3037-4592-A9B0-BE767AB36B01}"/>
              </a:ext>
            </a:extLst>
          </p:cNvPr>
          <p:cNvSpPr/>
          <p:nvPr/>
        </p:nvSpPr>
        <p:spPr>
          <a:xfrm>
            <a:off x="5442695" y="5950893"/>
            <a:ext cx="3673121" cy="369332"/>
          </a:xfrm>
          <a:prstGeom prst="rect">
            <a:avLst/>
          </a:prstGeom>
        </p:spPr>
        <p:txBody>
          <a:bodyPr wrap="none">
            <a:spAutoFit/>
          </a:bodyPr>
          <a:lstStyle/>
          <a:p>
            <a:r>
              <a:rPr lang="en-US" dirty="0">
                <a:hlinkClick r:id="rId3"/>
              </a:rPr>
              <a:t>https://doe.sd.gov/grants/SPDG.aspx</a:t>
            </a:r>
            <a:endParaRPr lang="en-US" dirty="0"/>
          </a:p>
        </p:txBody>
      </p:sp>
      <p:pic>
        <p:nvPicPr>
          <p:cNvPr id="5" name="Picture 4">
            <a:extLst>
              <a:ext uri="{FF2B5EF4-FFF2-40B4-BE49-F238E27FC236}">
                <a16:creationId xmlns:a16="http://schemas.microsoft.com/office/drawing/2014/main" id="{B0159BB8-1449-43A0-93E1-10D1F5D20924}"/>
              </a:ext>
            </a:extLst>
          </p:cNvPr>
          <p:cNvPicPr>
            <a:picLocks noChangeAspect="1"/>
          </p:cNvPicPr>
          <p:nvPr/>
        </p:nvPicPr>
        <p:blipFill>
          <a:blip r:embed="rId4"/>
          <a:stretch>
            <a:fillRect/>
          </a:stretch>
        </p:blipFill>
        <p:spPr>
          <a:xfrm>
            <a:off x="990600" y="1699780"/>
            <a:ext cx="7239000" cy="4212200"/>
          </a:xfrm>
          <a:prstGeom prst="rect">
            <a:avLst/>
          </a:prstGeom>
          <a:ln>
            <a:solidFill>
              <a:schemeClr val="tx1"/>
            </a:solidFill>
          </a:ln>
        </p:spPr>
      </p:pic>
    </p:spTree>
    <p:extLst>
      <p:ext uri="{BB962C8B-B14F-4D97-AF65-F5344CB8AC3E}">
        <p14:creationId xmlns:p14="http://schemas.microsoft.com/office/powerpoint/2010/main" val="291767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BF003-A270-4539-A4FA-4885414F6095}"/>
              </a:ext>
            </a:extLst>
          </p:cNvPr>
          <p:cNvSpPr>
            <a:spLocks noGrp="1"/>
          </p:cNvSpPr>
          <p:nvPr>
            <p:ph type="title"/>
          </p:nvPr>
        </p:nvSpPr>
        <p:spPr>
          <a:xfrm>
            <a:off x="3276600" y="7584"/>
            <a:ext cx="5867400" cy="1055974"/>
          </a:xfrm>
        </p:spPr>
        <p:txBody>
          <a:bodyPr/>
          <a:lstStyle/>
          <a:p>
            <a:pPr algn="r"/>
            <a:r>
              <a:rPr lang="en-US" dirty="0">
                <a:solidFill>
                  <a:schemeClr val="bg1"/>
                </a:solidFill>
              </a:rPr>
              <a:t>District Action Plans</a:t>
            </a:r>
          </a:p>
        </p:txBody>
      </p:sp>
      <p:pic>
        <p:nvPicPr>
          <p:cNvPr id="5" name="Picture 4">
            <a:extLst>
              <a:ext uri="{FF2B5EF4-FFF2-40B4-BE49-F238E27FC236}">
                <a16:creationId xmlns:a16="http://schemas.microsoft.com/office/drawing/2014/main" id="{6C5DAA12-11F9-48FC-ACFD-833294081091}"/>
              </a:ext>
            </a:extLst>
          </p:cNvPr>
          <p:cNvPicPr>
            <a:picLocks noChangeAspect="1"/>
          </p:cNvPicPr>
          <p:nvPr/>
        </p:nvPicPr>
        <p:blipFill>
          <a:blip r:embed="rId3"/>
          <a:stretch>
            <a:fillRect/>
          </a:stretch>
        </p:blipFill>
        <p:spPr>
          <a:xfrm>
            <a:off x="2932021" y="2216745"/>
            <a:ext cx="3337832" cy="574251"/>
          </a:xfrm>
          <a:prstGeom prst="rect">
            <a:avLst/>
          </a:prstGeom>
        </p:spPr>
      </p:pic>
      <p:pic>
        <p:nvPicPr>
          <p:cNvPr id="6" name="Picture 5">
            <a:extLst>
              <a:ext uri="{FF2B5EF4-FFF2-40B4-BE49-F238E27FC236}">
                <a16:creationId xmlns:a16="http://schemas.microsoft.com/office/drawing/2014/main" id="{2A67744C-D12E-423B-963F-32D1CF12A196}"/>
              </a:ext>
            </a:extLst>
          </p:cNvPr>
          <p:cNvPicPr>
            <a:picLocks noChangeAspect="1"/>
          </p:cNvPicPr>
          <p:nvPr/>
        </p:nvPicPr>
        <p:blipFill>
          <a:blip r:embed="rId4"/>
          <a:stretch>
            <a:fillRect/>
          </a:stretch>
        </p:blipFill>
        <p:spPr>
          <a:xfrm>
            <a:off x="0" y="2792136"/>
            <a:ext cx="4995634" cy="420685"/>
          </a:xfrm>
          <a:prstGeom prst="rect">
            <a:avLst/>
          </a:prstGeom>
        </p:spPr>
      </p:pic>
      <p:pic>
        <p:nvPicPr>
          <p:cNvPr id="7" name="Picture 6">
            <a:extLst>
              <a:ext uri="{FF2B5EF4-FFF2-40B4-BE49-F238E27FC236}">
                <a16:creationId xmlns:a16="http://schemas.microsoft.com/office/drawing/2014/main" id="{E6126543-D47C-4D8F-B7D0-95526AD4372F}"/>
              </a:ext>
            </a:extLst>
          </p:cNvPr>
          <p:cNvPicPr>
            <a:picLocks noChangeAspect="1"/>
          </p:cNvPicPr>
          <p:nvPr/>
        </p:nvPicPr>
        <p:blipFill>
          <a:blip r:embed="rId5"/>
          <a:stretch>
            <a:fillRect/>
          </a:stretch>
        </p:blipFill>
        <p:spPr>
          <a:xfrm>
            <a:off x="5444942" y="2883481"/>
            <a:ext cx="2213158" cy="365811"/>
          </a:xfrm>
          <a:prstGeom prst="rect">
            <a:avLst/>
          </a:prstGeom>
        </p:spPr>
      </p:pic>
      <p:pic>
        <p:nvPicPr>
          <p:cNvPr id="8" name="Picture 7">
            <a:extLst>
              <a:ext uri="{FF2B5EF4-FFF2-40B4-BE49-F238E27FC236}">
                <a16:creationId xmlns:a16="http://schemas.microsoft.com/office/drawing/2014/main" id="{FE8BA830-5449-49E3-BC4E-461F33D2C4E0}"/>
              </a:ext>
            </a:extLst>
          </p:cNvPr>
          <p:cNvPicPr>
            <a:picLocks noChangeAspect="1"/>
          </p:cNvPicPr>
          <p:nvPr/>
        </p:nvPicPr>
        <p:blipFill>
          <a:blip r:embed="rId6"/>
          <a:stretch>
            <a:fillRect/>
          </a:stretch>
        </p:blipFill>
        <p:spPr>
          <a:xfrm>
            <a:off x="54245" y="3341777"/>
            <a:ext cx="4616179" cy="428645"/>
          </a:xfrm>
          <a:prstGeom prst="rect">
            <a:avLst/>
          </a:prstGeom>
        </p:spPr>
      </p:pic>
      <p:pic>
        <p:nvPicPr>
          <p:cNvPr id="9" name="Picture 8">
            <a:extLst>
              <a:ext uri="{FF2B5EF4-FFF2-40B4-BE49-F238E27FC236}">
                <a16:creationId xmlns:a16="http://schemas.microsoft.com/office/drawing/2014/main" id="{FD6FF284-A305-4958-92A9-C6ACF8789F3D}"/>
              </a:ext>
            </a:extLst>
          </p:cNvPr>
          <p:cNvPicPr>
            <a:picLocks noChangeAspect="1"/>
          </p:cNvPicPr>
          <p:nvPr/>
        </p:nvPicPr>
        <p:blipFill>
          <a:blip r:embed="rId7"/>
          <a:stretch>
            <a:fillRect/>
          </a:stretch>
        </p:blipFill>
        <p:spPr>
          <a:xfrm>
            <a:off x="4812791" y="3341777"/>
            <a:ext cx="4276964" cy="420685"/>
          </a:xfrm>
          <a:prstGeom prst="rect">
            <a:avLst/>
          </a:prstGeom>
        </p:spPr>
      </p:pic>
      <p:pic>
        <p:nvPicPr>
          <p:cNvPr id="10" name="Picture 9">
            <a:extLst>
              <a:ext uri="{FF2B5EF4-FFF2-40B4-BE49-F238E27FC236}">
                <a16:creationId xmlns:a16="http://schemas.microsoft.com/office/drawing/2014/main" id="{6EAC3FAE-9974-43DA-BE42-61EDF4327BD8}"/>
              </a:ext>
            </a:extLst>
          </p:cNvPr>
          <p:cNvPicPr>
            <a:picLocks noChangeAspect="1"/>
          </p:cNvPicPr>
          <p:nvPr/>
        </p:nvPicPr>
        <p:blipFill>
          <a:blip r:embed="rId8"/>
          <a:stretch>
            <a:fillRect/>
          </a:stretch>
        </p:blipFill>
        <p:spPr>
          <a:xfrm>
            <a:off x="204254" y="3975578"/>
            <a:ext cx="8735491" cy="2373312"/>
          </a:xfrm>
          <a:prstGeom prst="rect">
            <a:avLst/>
          </a:prstGeom>
        </p:spPr>
      </p:pic>
      <p:sp>
        <p:nvSpPr>
          <p:cNvPr id="11" name="TextBox 10">
            <a:extLst>
              <a:ext uri="{FF2B5EF4-FFF2-40B4-BE49-F238E27FC236}">
                <a16:creationId xmlns:a16="http://schemas.microsoft.com/office/drawing/2014/main" id="{C27ACC0A-8B55-4795-829D-F881BD42023D}"/>
              </a:ext>
            </a:extLst>
          </p:cNvPr>
          <p:cNvSpPr txBox="1"/>
          <p:nvPr/>
        </p:nvSpPr>
        <p:spPr>
          <a:xfrm>
            <a:off x="1509032" y="958448"/>
            <a:ext cx="6187168" cy="1200329"/>
          </a:xfrm>
          <a:prstGeom prst="rect">
            <a:avLst/>
          </a:prstGeom>
          <a:noFill/>
        </p:spPr>
        <p:txBody>
          <a:bodyPr wrap="square" rtlCol="0">
            <a:spAutoFit/>
          </a:bodyPr>
          <a:lstStyle/>
          <a:p>
            <a:pPr marL="285750" indent="-285750" algn="ctr">
              <a:buFont typeface="Arial" panose="020B0604020202020204" pitchFamily="34" charset="0"/>
              <a:buChar char="•"/>
            </a:pPr>
            <a:r>
              <a:rPr lang="en-US" u="sng" dirty="0">
                <a:solidFill>
                  <a:schemeClr val="accent2">
                    <a:lumMod val="75000"/>
                  </a:schemeClr>
                </a:solidFill>
              </a:rPr>
              <a:t>Current Action Plans </a:t>
            </a:r>
            <a:r>
              <a:rPr lang="en-US" dirty="0">
                <a:solidFill>
                  <a:schemeClr val="accent2">
                    <a:lumMod val="75000"/>
                  </a:schemeClr>
                </a:solidFill>
              </a:rPr>
              <a:t>for </a:t>
            </a:r>
            <a:r>
              <a:rPr lang="en-US" b="1" dirty="0">
                <a:solidFill>
                  <a:schemeClr val="accent2">
                    <a:lumMod val="75000"/>
                  </a:schemeClr>
                </a:solidFill>
              </a:rPr>
              <a:t>2018-2019</a:t>
            </a:r>
          </a:p>
          <a:p>
            <a:pPr marL="285750" indent="-285750" algn="ctr">
              <a:buFont typeface="Arial" panose="020B0604020202020204" pitchFamily="34" charset="0"/>
              <a:buChar char="•"/>
            </a:pPr>
            <a:r>
              <a:rPr lang="en-US" u="sng" dirty="0">
                <a:solidFill>
                  <a:schemeClr val="accent2">
                    <a:lumMod val="75000"/>
                  </a:schemeClr>
                </a:solidFill>
              </a:rPr>
              <a:t>Action Plans for </a:t>
            </a:r>
            <a:r>
              <a:rPr lang="en-US" b="1" dirty="0">
                <a:solidFill>
                  <a:schemeClr val="accent2">
                    <a:lumMod val="75000"/>
                  </a:schemeClr>
                </a:solidFill>
              </a:rPr>
              <a:t>2019-2020</a:t>
            </a:r>
          </a:p>
          <a:p>
            <a:pPr algn="ctr"/>
            <a:r>
              <a:rPr lang="en-US" b="1" dirty="0">
                <a:solidFill>
                  <a:schemeClr val="accent2">
                    <a:lumMod val="75000"/>
                  </a:schemeClr>
                </a:solidFill>
              </a:rPr>
              <a:t>DEADLINE to submit to state by </a:t>
            </a:r>
            <a:r>
              <a:rPr lang="en-US" b="1" u="sng" dirty="0">
                <a:solidFill>
                  <a:schemeClr val="accent2">
                    <a:lumMod val="75000"/>
                  </a:schemeClr>
                </a:solidFill>
              </a:rPr>
              <a:t>June 13, 2019</a:t>
            </a:r>
          </a:p>
          <a:p>
            <a:pPr algn="ctr"/>
            <a:r>
              <a:rPr lang="en-US" b="1" u="sng" dirty="0">
                <a:solidFill>
                  <a:schemeClr val="accent2">
                    <a:lumMod val="75000"/>
                  </a:schemeClr>
                </a:solidFill>
              </a:rPr>
              <a:t>EMAIL to Teresa.Berndt@state.sd.us</a:t>
            </a:r>
          </a:p>
        </p:txBody>
      </p:sp>
    </p:spTree>
    <p:extLst>
      <p:ext uri="{BB962C8B-B14F-4D97-AF65-F5344CB8AC3E}">
        <p14:creationId xmlns:p14="http://schemas.microsoft.com/office/powerpoint/2010/main" val="382106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E431-FA98-4EFC-A1F9-E3F1A56007D0}"/>
              </a:ext>
            </a:extLst>
          </p:cNvPr>
          <p:cNvSpPr>
            <a:spLocks noGrp="1"/>
          </p:cNvSpPr>
          <p:nvPr>
            <p:ph type="title"/>
          </p:nvPr>
        </p:nvSpPr>
        <p:spPr>
          <a:xfrm>
            <a:off x="762000" y="2590800"/>
            <a:ext cx="7772400" cy="1819275"/>
          </a:xfrm>
        </p:spPr>
        <p:txBody>
          <a:bodyPr/>
          <a:lstStyle/>
          <a:p>
            <a:pPr algn="ctr"/>
            <a:r>
              <a:rPr lang="en-US" dirty="0">
                <a:solidFill>
                  <a:srgbClr val="7030A0"/>
                </a:solidFill>
              </a:rPr>
              <a:t>Let’s talk about data!</a:t>
            </a:r>
          </a:p>
        </p:txBody>
      </p:sp>
    </p:spTree>
    <p:extLst>
      <p:ext uri="{BB962C8B-B14F-4D97-AF65-F5344CB8AC3E}">
        <p14:creationId xmlns:p14="http://schemas.microsoft.com/office/powerpoint/2010/main" val="335444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1070352" y="1281964"/>
            <a:ext cx="7054635" cy="1102519"/>
          </a:xfrm>
        </p:spPr>
        <p:txBody>
          <a:bodyPr/>
          <a:lstStyle/>
          <a:p>
            <a:endParaRPr lang="en-US" sz="36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32732" y="2481943"/>
            <a:ext cx="5030314" cy="2614799"/>
          </a:xfrm>
        </p:spPr>
        <p:txBody>
          <a:bodyPr rtlCol="0">
            <a:normAutofit/>
          </a:bodyPr>
          <a:lstStyle/>
          <a:p>
            <a:pPr marL="301229" algn="l"/>
            <a:r>
              <a:rPr lang="en-US" i="1" dirty="0">
                <a:solidFill>
                  <a:schemeClr val="accent3">
                    <a:lumMod val="75000"/>
                  </a:schemeClr>
                </a:solidFill>
                <a:latin typeface="Calibri" panose="020F0502020204030204" pitchFamily="34" charset="0"/>
                <a:cs typeface="Calibri" panose="020F0502020204030204" pitchFamily="34" charset="0"/>
              </a:rPr>
              <a:t>“If you cannot measure it, you cannot improve it.”  </a:t>
            </a:r>
          </a:p>
          <a:p>
            <a:pPr marL="301229" algn="l"/>
            <a:r>
              <a:rPr lang="en-US" i="1" dirty="0">
                <a:solidFill>
                  <a:schemeClr val="tx1"/>
                </a:solidFill>
                <a:latin typeface="Calibri" panose="020F0502020204030204" pitchFamily="34" charset="0"/>
                <a:cs typeface="Calibri" panose="020F0502020204030204" pitchFamily="34" charset="0"/>
              </a:rPr>
              <a:t>-- Lord Kelvin</a:t>
            </a:r>
          </a:p>
          <a:p>
            <a:pPr>
              <a:lnSpc>
                <a:spcPct val="80000"/>
              </a:lnSpc>
            </a:pPr>
            <a:endParaRPr lang="en-US" altLang="en-US" dirty="0">
              <a:solidFill>
                <a:schemeClr val="tx1"/>
              </a:solidFill>
              <a:cs typeface="Segoe UI Semilight" panose="020B0402040204020203" pitchFamily="34" charset="0"/>
            </a:endParaRPr>
          </a:p>
        </p:txBody>
      </p:sp>
      <p:pic>
        <p:nvPicPr>
          <p:cNvPr id="4" name="Picture 3">
            <a:extLst>
              <a:ext uri="{FF2B5EF4-FFF2-40B4-BE49-F238E27FC236}">
                <a16:creationId xmlns:a16="http://schemas.microsoft.com/office/drawing/2014/main" id="{84364393-7935-40F8-8285-3D3F9272DFF7}"/>
              </a:ext>
            </a:extLst>
          </p:cNvPr>
          <p:cNvPicPr>
            <a:picLocks noChangeAspect="1"/>
          </p:cNvPicPr>
          <p:nvPr/>
        </p:nvPicPr>
        <p:blipFill>
          <a:blip r:embed="rId3"/>
          <a:stretch>
            <a:fillRect/>
          </a:stretch>
        </p:blipFill>
        <p:spPr>
          <a:xfrm>
            <a:off x="5784692" y="2481943"/>
            <a:ext cx="2726577" cy="2960574"/>
          </a:xfrm>
          <a:prstGeom prst="rect">
            <a:avLst/>
          </a:prstGeom>
        </p:spPr>
      </p:pic>
    </p:spTree>
    <p:extLst>
      <p:ext uri="{BB962C8B-B14F-4D97-AF65-F5344CB8AC3E}">
        <p14:creationId xmlns:p14="http://schemas.microsoft.com/office/powerpoint/2010/main" val="153856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23543" y="1166052"/>
            <a:ext cx="5953903" cy="1102519"/>
          </a:xfrm>
        </p:spPr>
        <p:txBody>
          <a:bodyPr/>
          <a:lstStyle/>
          <a:p>
            <a:endParaRPr lang="en-US" sz="3600"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758249" y="2683844"/>
            <a:ext cx="4437206" cy="2726356"/>
          </a:xfrm>
        </p:spPr>
        <p:txBody>
          <a:bodyPr rtlCol="0">
            <a:normAutofit/>
          </a:bodyPr>
          <a:lstStyle/>
          <a:p>
            <a:pPr algn="l"/>
            <a:r>
              <a:rPr lang="en-US" dirty="0">
                <a:solidFill>
                  <a:schemeClr val="accent3">
                    <a:lumMod val="75000"/>
                  </a:schemeClr>
                </a:solidFill>
                <a:latin typeface="Calibri" panose="020F0502020204030204" pitchFamily="34" charset="0"/>
                <a:cs typeface="Calibri" panose="020F0502020204030204" pitchFamily="34" charset="0"/>
              </a:rPr>
              <a:t>“</a:t>
            </a:r>
            <a:r>
              <a:rPr lang="en-US" i="1" dirty="0">
                <a:solidFill>
                  <a:schemeClr val="accent3">
                    <a:lumMod val="75000"/>
                  </a:schemeClr>
                </a:solidFill>
                <a:latin typeface="Calibri" panose="020F0502020204030204" pitchFamily="34" charset="0"/>
                <a:cs typeface="Calibri" panose="020F0502020204030204" pitchFamily="34" charset="0"/>
              </a:rPr>
              <a:t>When you are face-to-face with a difficulty</a:t>
            </a:r>
            <a:r>
              <a:rPr lang="en-US" dirty="0">
                <a:solidFill>
                  <a:schemeClr val="accent3">
                    <a:lumMod val="75000"/>
                  </a:schemeClr>
                </a:solidFill>
                <a:latin typeface="Calibri" panose="020F0502020204030204" pitchFamily="34" charset="0"/>
                <a:cs typeface="Calibri" panose="020F0502020204030204" pitchFamily="34" charset="0"/>
              </a:rPr>
              <a:t>, </a:t>
            </a:r>
            <a:r>
              <a:rPr lang="en-US" i="1" dirty="0">
                <a:solidFill>
                  <a:schemeClr val="accent3">
                    <a:lumMod val="75000"/>
                  </a:schemeClr>
                </a:solidFill>
                <a:latin typeface="Calibri" panose="020F0502020204030204" pitchFamily="34" charset="0"/>
                <a:cs typeface="Calibri" panose="020F0502020204030204" pitchFamily="34" charset="0"/>
              </a:rPr>
              <a:t>you are up against a discovery</a:t>
            </a:r>
            <a:r>
              <a:rPr lang="en-US" dirty="0">
                <a:solidFill>
                  <a:schemeClr val="accent3">
                    <a:lumMod val="75000"/>
                  </a:schemeClr>
                </a:solidFill>
                <a:latin typeface="Calibri" panose="020F0502020204030204" pitchFamily="34" charset="0"/>
                <a:cs typeface="Calibri" panose="020F0502020204030204" pitchFamily="34" charset="0"/>
              </a:rPr>
              <a:t>.”</a:t>
            </a:r>
          </a:p>
          <a:p>
            <a:pPr algn="l"/>
            <a:r>
              <a:rPr lang="en-US" i="1" dirty="0">
                <a:solidFill>
                  <a:schemeClr val="tx1"/>
                </a:solidFill>
                <a:latin typeface="Calibri" panose="020F0502020204030204" pitchFamily="34" charset="0"/>
                <a:cs typeface="Calibri" panose="020F0502020204030204" pitchFamily="34" charset="0"/>
              </a:rPr>
              <a:t>-- Lord Kelvin</a:t>
            </a:r>
          </a:p>
          <a:p>
            <a:pPr>
              <a:lnSpc>
                <a:spcPct val="80000"/>
              </a:lnSpc>
            </a:pPr>
            <a:endParaRPr lang="en-US" altLang="en-US" dirty="0">
              <a:solidFill>
                <a:schemeClr val="tx1"/>
              </a:solidFill>
              <a:cs typeface="Segoe UI Semilight" panose="020B0402040204020203" pitchFamily="34" charset="0"/>
            </a:endParaRPr>
          </a:p>
        </p:txBody>
      </p:sp>
      <p:pic>
        <p:nvPicPr>
          <p:cNvPr id="4" name="Picture 3">
            <a:extLst>
              <a:ext uri="{FF2B5EF4-FFF2-40B4-BE49-F238E27FC236}">
                <a16:creationId xmlns:a16="http://schemas.microsoft.com/office/drawing/2014/main" id="{61CB8DB5-6990-4FEF-A819-88D9DDDB140E}"/>
              </a:ext>
            </a:extLst>
          </p:cNvPr>
          <p:cNvPicPr>
            <a:picLocks noChangeAspect="1"/>
          </p:cNvPicPr>
          <p:nvPr/>
        </p:nvPicPr>
        <p:blipFill>
          <a:blip r:embed="rId3"/>
          <a:stretch>
            <a:fillRect/>
          </a:stretch>
        </p:blipFill>
        <p:spPr>
          <a:xfrm>
            <a:off x="5382492" y="1853296"/>
            <a:ext cx="3638117" cy="4147454"/>
          </a:xfrm>
          <a:prstGeom prst="rect">
            <a:avLst/>
          </a:prstGeom>
        </p:spPr>
      </p:pic>
    </p:spTree>
    <p:extLst>
      <p:ext uri="{BB962C8B-B14F-4D97-AF65-F5344CB8AC3E}">
        <p14:creationId xmlns:p14="http://schemas.microsoft.com/office/powerpoint/2010/main" val="133349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32610" y="1149696"/>
            <a:ext cx="6487390" cy="793645"/>
          </a:xfrm>
        </p:spPr>
        <p:txBody>
          <a:bodyPr>
            <a:noAutofit/>
          </a:bodyPr>
          <a:lstStyle/>
          <a:p>
            <a:r>
              <a:rPr lang="en-US" altLang="en-US" b="1" dirty="0">
                <a:solidFill>
                  <a:srgbClr val="7030A0"/>
                </a:solidFill>
                <a:latin typeface="Calibri" panose="020F0502020204030204" pitchFamily="34" charset="0"/>
                <a:cs typeface="Calibri" panose="020F0502020204030204" pitchFamily="34" charset="0"/>
              </a:rPr>
              <a:t>Why are data important?</a:t>
            </a:r>
            <a:endParaRPr lang="en-US" b="1" dirty="0">
              <a:solidFill>
                <a:srgbClr val="7030A0"/>
              </a:solidFill>
              <a:latin typeface="Calibri" panose="020F0502020204030204" pitchFamily="34" charset="0"/>
              <a:cs typeface="Calibri" panose="020F0502020204030204" pitchFamily="34" charset="0"/>
            </a:endParaRPr>
          </a:p>
        </p:txBody>
      </p:sp>
      <p:sp>
        <p:nvSpPr>
          <p:cNvPr id="9219" name="Content Placeholder 3"/>
          <p:cNvSpPr>
            <a:spLocks noGrp="1"/>
          </p:cNvSpPr>
          <p:nvPr>
            <p:ph idx="1"/>
          </p:nvPr>
        </p:nvSpPr>
        <p:spPr>
          <a:xfrm>
            <a:off x="1295400" y="2209800"/>
            <a:ext cx="6629400" cy="3712555"/>
          </a:xfrm>
        </p:spPr>
        <p:txBody>
          <a:bodyPr>
            <a:noAutofit/>
          </a:bodyPr>
          <a:lstStyle/>
          <a:p>
            <a:pPr marL="176213" lvl="1">
              <a:buFont typeface="Arial" panose="020B0604020202020204" pitchFamily="34" charset="0"/>
              <a:buChar char="•"/>
            </a:pPr>
            <a:r>
              <a:rPr lang="en-US" altLang="en-US" sz="3200" dirty="0">
                <a:latin typeface="Calibri" panose="020F0502020204030204" pitchFamily="34" charset="0"/>
                <a:cs typeface="Calibri" panose="020F0502020204030204" pitchFamily="34" charset="0"/>
              </a:rPr>
              <a:t>Data use moves the culture from an intuition-driven, gut-feeling one to an objective, data-driven one.</a:t>
            </a:r>
          </a:p>
          <a:p>
            <a:pPr marL="176213" lvl="1">
              <a:buFont typeface="Arial" panose="020B0604020202020204" pitchFamily="34" charset="0"/>
              <a:buChar char="•"/>
            </a:pPr>
            <a:r>
              <a:rPr lang="en-US" altLang="en-US" sz="3200" dirty="0">
                <a:latin typeface="Calibri" panose="020F0502020204030204" pitchFamily="34" charset="0"/>
                <a:cs typeface="Calibri" panose="020F0502020204030204" pitchFamily="34" charset="0"/>
              </a:rPr>
              <a:t>Big Data/Data Analytics are here to stay – let’s use it!</a:t>
            </a:r>
          </a:p>
          <a:p>
            <a:pPr lvl="1"/>
            <a:endParaRPr lang="en-US" altLang="en-US" sz="3200" dirty="0">
              <a:latin typeface="Calibri" panose="020F0502020204030204" pitchFamily="34" charset="0"/>
              <a:cs typeface="Calibri" panose="020F0502020204030204" pitchFamily="34" charset="0"/>
            </a:endParaRPr>
          </a:p>
          <a:p>
            <a:pPr marL="82296" indent="0">
              <a:buNone/>
            </a:pPr>
            <a:r>
              <a:rPr lang="en-US" sz="1800" dirty="0"/>
              <a:t> </a:t>
            </a:r>
          </a:p>
          <a:p>
            <a:pPr marL="468059" indent="-385763">
              <a:buFont typeface="Wingdings" pitchFamily="2" charset="2"/>
              <a:buAutoNum type="alphaUcPeriod"/>
            </a:pPr>
            <a:endParaRPr lang="en-US" dirty="0"/>
          </a:p>
        </p:txBody>
      </p:sp>
      <p:sp>
        <p:nvSpPr>
          <p:cNvPr id="9220" name="Slide Number Placeholder 2"/>
          <p:cNvSpPr>
            <a:spLocks noGrp="1"/>
          </p:cNvSpPr>
          <p:nvPr>
            <p:ph type="sldNum" sz="quarter" idx="12"/>
          </p:nvPr>
        </p:nvSpPr>
        <p:spPr>
          <a:noFill/>
        </p:spPr>
        <p:txBody>
          <a:bodyPr/>
          <a:lstStyle/>
          <a:p>
            <a:fld id="{9CE153BD-3A3C-4A45-9375-4BE3D084879E}" type="slidenum">
              <a:rPr lang="en-US" smtClean="0"/>
              <a:pPr/>
              <a:t>15</a:t>
            </a:fld>
            <a:endParaRPr lang="en-US" dirty="0"/>
          </a:p>
        </p:txBody>
      </p:sp>
    </p:spTree>
    <p:extLst>
      <p:ext uri="{BB962C8B-B14F-4D97-AF65-F5344CB8AC3E}">
        <p14:creationId xmlns:p14="http://schemas.microsoft.com/office/powerpoint/2010/main" val="15898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14500" y="1320906"/>
            <a:ext cx="5657850" cy="793645"/>
          </a:xfrm>
        </p:spPr>
        <p:txBody>
          <a:bodyPr>
            <a:normAutofit/>
          </a:bodyPr>
          <a:lstStyle/>
          <a:p>
            <a:endParaRPr lang="en-US" sz="3000" b="1" dirty="0">
              <a:solidFill>
                <a:schemeClr val="accent1">
                  <a:lumMod val="75000"/>
                </a:schemeClr>
              </a:solidFill>
              <a:latin typeface="Calibri" panose="020F0502020204030204" pitchFamily="34" charset="0"/>
              <a:cs typeface="Calibri" panose="020F0502020204030204" pitchFamily="34" charset="0"/>
            </a:endParaRPr>
          </a:p>
        </p:txBody>
      </p:sp>
      <p:sp>
        <p:nvSpPr>
          <p:cNvPr id="9219" name="Content Placeholder 3"/>
          <p:cNvSpPr>
            <a:spLocks noGrp="1"/>
          </p:cNvSpPr>
          <p:nvPr>
            <p:ph idx="1"/>
          </p:nvPr>
        </p:nvSpPr>
        <p:spPr>
          <a:xfrm>
            <a:off x="1771650" y="1926454"/>
            <a:ext cx="5772150" cy="3712555"/>
          </a:xfrm>
        </p:spPr>
        <p:txBody>
          <a:bodyPr>
            <a:noAutofit/>
          </a:bodyPr>
          <a:lstStyle/>
          <a:p>
            <a:pPr marL="342900" lvl="1" indent="0">
              <a:buNone/>
            </a:pPr>
            <a:endParaRPr lang="en-US" altLang="en-US" sz="2100" dirty="0">
              <a:latin typeface="Calibri" panose="020F0502020204030204" pitchFamily="34" charset="0"/>
              <a:cs typeface="Calibri" panose="020F0502020204030204" pitchFamily="34" charset="0"/>
            </a:endParaRPr>
          </a:p>
          <a:p>
            <a:pPr marL="82296" indent="0">
              <a:buNone/>
            </a:pPr>
            <a:r>
              <a:rPr lang="en-US" sz="1800" dirty="0"/>
              <a:t> </a:t>
            </a:r>
          </a:p>
          <a:p>
            <a:pPr marL="468059" indent="-385763">
              <a:buFont typeface="Wingdings" pitchFamily="2" charset="2"/>
              <a:buAutoNum type="alphaUcPeriod"/>
            </a:pPr>
            <a:endParaRPr lang="en-US" dirty="0"/>
          </a:p>
        </p:txBody>
      </p:sp>
      <p:sp>
        <p:nvSpPr>
          <p:cNvPr id="9220" name="Slide Number Placeholder 2"/>
          <p:cNvSpPr>
            <a:spLocks noGrp="1"/>
          </p:cNvSpPr>
          <p:nvPr>
            <p:ph type="sldNum" sz="quarter" idx="12"/>
          </p:nvPr>
        </p:nvSpPr>
        <p:spPr>
          <a:noFill/>
        </p:spPr>
        <p:txBody>
          <a:bodyPr/>
          <a:lstStyle/>
          <a:p>
            <a:fld id="{9CE153BD-3A3C-4A45-9375-4BE3D084879E}" type="slidenum">
              <a:rPr lang="en-US" smtClean="0"/>
              <a:pPr/>
              <a:t>16</a:t>
            </a:fld>
            <a:endParaRPr lang="en-US" dirty="0"/>
          </a:p>
        </p:txBody>
      </p:sp>
      <p:pic>
        <p:nvPicPr>
          <p:cNvPr id="3" name="Picture 2">
            <a:extLst>
              <a:ext uri="{FF2B5EF4-FFF2-40B4-BE49-F238E27FC236}">
                <a16:creationId xmlns:a16="http://schemas.microsoft.com/office/drawing/2014/main" id="{9D5FA915-F844-4677-8FF9-C223AA3A41CD}"/>
              </a:ext>
            </a:extLst>
          </p:cNvPr>
          <p:cNvPicPr>
            <a:picLocks noChangeAspect="1"/>
          </p:cNvPicPr>
          <p:nvPr/>
        </p:nvPicPr>
        <p:blipFill>
          <a:blip r:embed="rId3"/>
          <a:stretch>
            <a:fillRect/>
          </a:stretch>
        </p:blipFill>
        <p:spPr>
          <a:xfrm>
            <a:off x="1295401" y="1449619"/>
            <a:ext cx="5942478" cy="4440652"/>
          </a:xfrm>
          <a:prstGeom prst="rect">
            <a:avLst/>
          </a:prstGeom>
        </p:spPr>
      </p:pic>
    </p:spTree>
    <p:extLst>
      <p:ext uri="{BB962C8B-B14F-4D97-AF65-F5344CB8AC3E}">
        <p14:creationId xmlns:p14="http://schemas.microsoft.com/office/powerpoint/2010/main" val="3259218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 </a:t>
            </a:r>
            <a:br>
              <a:rPr lang="en-US" dirty="0">
                <a:solidFill>
                  <a:srgbClr val="7030A0"/>
                </a:solidFill>
              </a:rPr>
            </a:br>
            <a:r>
              <a:rPr lang="en-US" dirty="0">
                <a:solidFill>
                  <a:srgbClr val="7030A0"/>
                </a:solidFill>
              </a:rPr>
              <a:t>SD SPDG Data </a:t>
            </a:r>
          </a:p>
        </p:txBody>
      </p:sp>
      <p:sp>
        <p:nvSpPr>
          <p:cNvPr id="3" name="Content Placeholder 2"/>
          <p:cNvSpPr>
            <a:spLocks noGrp="1"/>
          </p:cNvSpPr>
          <p:nvPr>
            <p:ph idx="1"/>
          </p:nvPr>
        </p:nvSpPr>
        <p:spPr>
          <a:xfrm>
            <a:off x="457200" y="1905000"/>
            <a:ext cx="8229600" cy="4495800"/>
          </a:xfrm>
        </p:spPr>
        <p:txBody>
          <a:bodyPr/>
          <a:lstStyle/>
          <a:p>
            <a:r>
              <a:rPr lang="en-US" dirty="0"/>
              <a:t>OSEP Measures</a:t>
            </a:r>
          </a:p>
          <a:p>
            <a:r>
              <a:rPr lang="en-US" dirty="0"/>
              <a:t>Project Measures</a:t>
            </a:r>
          </a:p>
          <a:p>
            <a:r>
              <a:rPr lang="en-US" dirty="0"/>
              <a:t>State Test Data</a:t>
            </a:r>
          </a:p>
        </p:txBody>
      </p:sp>
    </p:spTree>
    <p:extLst>
      <p:ext uri="{BB962C8B-B14F-4D97-AF65-F5344CB8AC3E}">
        <p14:creationId xmlns:p14="http://schemas.microsoft.com/office/powerpoint/2010/main" val="179886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 </a:t>
            </a:r>
            <a:br>
              <a:rPr lang="en-US" dirty="0">
                <a:solidFill>
                  <a:srgbClr val="7030A0"/>
                </a:solidFill>
              </a:rPr>
            </a:br>
            <a:r>
              <a:rPr lang="en-US" dirty="0">
                <a:solidFill>
                  <a:srgbClr val="7030A0"/>
                </a:solidFill>
              </a:rPr>
              <a:t>SD SPDG Data </a:t>
            </a:r>
          </a:p>
        </p:txBody>
      </p:sp>
      <p:sp>
        <p:nvSpPr>
          <p:cNvPr id="3" name="Content Placeholder 2"/>
          <p:cNvSpPr>
            <a:spLocks noGrp="1"/>
          </p:cNvSpPr>
          <p:nvPr>
            <p:ph idx="1"/>
          </p:nvPr>
        </p:nvSpPr>
        <p:spPr>
          <a:xfrm>
            <a:off x="457200" y="1905000"/>
            <a:ext cx="8229600" cy="4495800"/>
          </a:xfrm>
        </p:spPr>
        <p:txBody>
          <a:bodyPr/>
          <a:lstStyle/>
          <a:p>
            <a:pPr marL="0" indent="0">
              <a:buNone/>
            </a:pPr>
            <a:r>
              <a:rPr lang="en-US" dirty="0"/>
              <a:t>OSEP requires every SPDG state to report out on three “Program Measures.”</a:t>
            </a:r>
          </a:p>
          <a:p>
            <a:pPr marL="968375" indent="-968375" defTabSz="577850">
              <a:buNone/>
              <a:tabLst>
                <a:tab pos="577850" algn="l"/>
              </a:tabLst>
            </a:pPr>
            <a:r>
              <a:rPr lang="en-US" dirty="0"/>
              <a:t>	1</a:t>
            </a:r>
            <a:r>
              <a:rPr lang="en-US" b="1" dirty="0"/>
              <a:t>. </a:t>
            </a:r>
            <a:r>
              <a:rPr lang="en-US" dirty="0"/>
              <a:t>Professional Development Components Rubric </a:t>
            </a:r>
          </a:p>
          <a:p>
            <a:pPr marL="968375" indent="-392113" defTabSz="577850">
              <a:buNone/>
            </a:pPr>
            <a:r>
              <a:rPr lang="en-US" dirty="0"/>
              <a:t>2. </a:t>
            </a:r>
            <a:r>
              <a:rPr lang="en-US" b="1" dirty="0"/>
              <a:t>Fidelity of Implementation </a:t>
            </a:r>
            <a:r>
              <a:rPr lang="en-US" i="1" dirty="0"/>
              <a:t>– this is the one that is relevant to schools and districts!</a:t>
            </a:r>
          </a:p>
          <a:p>
            <a:pPr marL="0" indent="0" defTabSz="577850">
              <a:buNone/>
            </a:pPr>
            <a:r>
              <a:rPr lang="en-US" dirty="0"/>
              <a:t>	3. Sustainability</a:t>
            </a:r>
          </a:p>
          <a:p>
            <a:pPr marL="457200" lvl="1" indent="0">
              <a:buNone/>
            </a:pPr>
            <a:endParaRPr lang="en-US" dirty="0"/>
          </a:p>
        </p:txBody>
      </p:sp>
    </p:spTree>
    <p:extLst>
      <p:ext uri="{BB962C8B-B14F-4D97-AF65-F5344CB8AC3E}">
        <p14:creationId xmlns:p14="http://schemas.microsoft.com/office/powerpoint/2010/main" val="2167879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 </a:t>
            </a:r>
            <a:br>
              <a:rPr lang="en-US" dirty="0">
                <a:solidFill>
                  <a:srgbClr val="7030A0"/>
                </a:solidFill>
              </a:rPr>
            </a:br>
            <a:r>
              <a:rPr lang="en-US" dirty="0">
                <a:solidFill>
                  <a:srgbClr val="7030A0"/>
                </a:solidFill>
              </a:rPr>
              <a:t>OSEP PROGRAM MEASURES</a:t>
            </a:r>
          </a:p>
        </p:txBody>
      </p:sp>
      <p:sp>
        <p:nvSpPr>
          <p:cNvPr id="3" name="Content Placeholder 2"/>
          <p:cNvSpPr>
            <a:spLocks noGrp="1"/>
          </p:cNvSpPr>
          <p:nvPr>
            <p:ph idx="1"/>
          </p:nvPr>
        </p:nvSpPr>
        <p:spPr>
          <a:xfrm>
            <a:off x="457200" y="1905000"/>
            <a:ext cx="8229600" cy="4495800"/>
          </a:xfrm>
        </p:spPr>
        <p:txBody>
          <a:bodyPr/>
          <a:lstStyle/>
          <a:p>
            <a:r>
              <a:rPr lang="en-US" dirty="0"/>
              <a:t>OSEP requires every SPDG state to report out on three “Program Measures.”</a:t>
            </a:r>
          </a:p>
          <a:p>
            <a:pPr marL="968375" indent="-968375" defTabSz="577850">
              <a:buNone/>
              <a:tabLst>
                <a:tab pos="577850" algn="l"/>
              </a:tabLst>
            </a:pPr>
            <a:r>
              <a:rPr lang="en-US" dirty="0"/>
              <a:t>	1</a:t>
            </a:r>
            <a:r>
              <a:rPr lang="en-US" b="1" dirty="0"/>
              <a:t>. </a:t>
            </a:r>
            <a:r>
              <a:rPr lang="en-US" dirty="0"/>
              <a:t>Professional Development Components Rubric </a:t>
            </a:r>
          </a:p>
          <a:p>
            <a:pPr marL="968375" indent="-392113" defTabSz="577850">
              <a:buNone/>
            </a:pPr>
            <a:r>
              <a:rPr lang="en-US" dirty="0"/>
              <a:t>2. </a:t>
            </a:r>
            <a:r>
              <a:rPr lang="en-US" b="1" dirty="0"/>
              <a:t>Fidelity of Implementation </a:t>
            </a:r>
            <a:r>
              <a:rPr lang="en-US" i="1" dirty="0"/>
              <a:t>– this is the one that is relevant to schools and districts!</a:t>
            </a:r>
          </a:p>
          <a:p>
            <a:pPr marL="0" indent="0" defTabSz="577850">
              <a:buNone/>
            </a:pPr>
            <a:r>
              <a:rPr lang="en-US" dirty="0"/>
              <a:t>	3. Sustainability</a:t>
            </a:r>
          </a:p>
          <a:p>
            <a:pPr marL="457200" lvl="1" indent="0">
              <a:buNone/>
            </a:pPr>
            <a:endParaRPr lang="en-US" dirty="0"/>
          </a:p>
        </p:txBody>
      </p:sp>
    </p:spTree>
    <p:extLst>
      <p:ext uri="{BB962C8B-B14F-4D97-AF65-F5344CB8AC3E}">
        <p14:creationId xmlns:p14="http://schemas.microsoft.com/office/powerpoint/2010/main" val="355958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95600"/>
            <a:ext cx="8229600" cy="3428999"/>
          </a:xfrm>
        </p:spPr>
        <p:txBody>
          <a:bodyPr>
            <a:normAutofit/>
          </a:bodyPr>
          <a:lstStyle/>
          <a:p>
            <a:pPr marL="0" indent="0" algn="ctr">
              <a:buNone/>
            </a:pPr>
            <a:endParaRPr lang="en-US" dirty="0"/>
          </a:p>
          <a:p>
            <a:pPr marL="0" indent="0" algn="ctr">
              <a:buNone/>
            </a:pPr>
            <a:r>
              <a:rPr lang="en-US" dirty="0">
                <a:solidFill>
                  <a:schemeClr val="accent6">
                    <a:lumMod val="50000"/>
                  </a:schemeClr>
                </a:solidFill>
              </a:rPr>
              <a:t>Introductions </a:t>
            </a:r>
          </a:p>
          <a:p>
            <a:pPr marL="0" indent="0" algn="ctr">
              <a:buNone/>
            </a:pPr>
            <a:r>
              <a:rPr lang="en-US" dirty="0">
                <a:solidFill>
                  <a:schemeClr val="accent6">
                    <a:lumMod val="50000"/>
                  </a:schemeClr>
                </a:solidFill>
              </a:rPr>
              <a:t>Review of Agenda and Purpose of Meeting</a:t>
            </a:r>
          </a:p>
          <a:p>
            <a:pPr marL="0" indent="0" algn="ctr">
              <a:buNone/>
            </a:pPr>
            <a:r>
              <a:rPr lang="en-US" dirty="0">
                <a:solidFill>
                  <a:schemeClr val="accent6">
                    <a:lumMod val="50000"/>
                  </a:schemeClr>
                </a:solidFill>
              </a:rPr>
              <a:t>Woo </a:t>
            </a:r>
            <a:r>
              <a:rPr lang="en-US" dirty="0" err="1">
                <a:solidFill>
                  <a:schemeClr val="accent6">
                    <a:lumMod val="50000"/>
                  </a:schemeClr>
                </a:solidFill>
              </a:rPr>
              <a:t>Hoo</a:t>
            </a:r>
            <a:r>
              <a:rPr lang="en-US" dirty="0">
                <a:solidFill>
                  <a:schemeClr val="accent6">
                    <a:lumMod val="50000"/>
                  </a:schemeClr>
                </a:solidFill>
              </a:rPr>
              <a:t>!</a:t>
            </a:r>
          </a:p>
        </p:txBody>
      </p:sp>
      <p:pic>
        <p:nvPicPr>
          <p:cNvPr id="1026" name="Picture 2" descr="Image result for welcome">
            <a:extLst>
              <a:ext uri="{FF2B5EF4-FFF2-40B4-BE49-F238E27FC236}">
                <a16:creationId xmlns:a16="http://schemas.microsoft.com/office/drawing/2014/main" id="{B09B66D3-0CA9-4DF4-B796-887A7C9CB743}"/>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8600" y="914400"/>
            <a:ext cx="84582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32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 </a:t>
            </a:r>
            <a:br>
              <a:rPr lang="en-US" dirty="0">
                <a:solidFill>
                  <a:srgbClr val="7030A0"/>
                </a:solidFill>
              </a:rPr>
            </a:br>
            <a:r>
              <a:rPr lang="en-US" dirty="0">
                <a:solidFill>
                  <a:srgbClr val="7030A0"/>
                </a:solidFill>
              </a:rPr>
              <a:t>OSEP PROGRAM MEASURES</a:t>
            </a:r>
          </a:p>
        </p:txBody>
      </p:sp>
      <p:sp>
        <p:nvSpPr>
          <p:cNvPr id="3" name="Content Placeholder 2"/>
          <p:cNvSpPr>
            <a:spLocks noGrp="1"/>
          </p:cNvSpPr>
          <p:nvPr>
            <p:ph idx="1"/>
          </p:nvPr>
        </p:nvSpPr>
        <p:spPr>
          <a:xfrm>
            <a:off x="457200" y="1676400"/>
            <a:ext cx="8229600" cy="4724400"/>
          </a:xfrm>
        </p:spPr>
        <p:txBody>
          <a:bodyPr/>
          <a:lstStyle/>
          <a:p>
            <a:pPr marL="0" lvl="0" indent="0">
              <a:buNone/>
            </a:pPr>
            <a:r>
              <a:rPr lang="en-US" dirty="0"/>
              <a:t>Program Measure 2: Fidelity of Implementation </a:t>
            </a:r>
          </a:p>
          <a:p>
            <a:pPr lvl="0"/>
            <a:r>
              <a:rPr lang="en-US" sz="2800" b="1" i="1" dirty="0"/>
              <a:t>Are schools implementing the core features of the SPDG initiative with fidelity?</a:t>
            </a:r>
          </a:p>
          <a:p>
            <a:r>
              <a:rPr lang="en-US" sz="2800" dirty="0"/>
              <a:t>Fidelity information may be collected via self-assessment, but at least 20% of the participating schools must also be observed for fidelity by an external observer.</a:t>
            </a:r>
          </a:p>
          <a:p>
            <a:r>
              <a:rPr lang="en-US" sz="2800" dirty="0"/>
              <a:t>The SD SPDG uses the Reading-Tiered Fidelity Inventory (R-TFI) as its implementation measure.</a:t>
            </a:r>
          </a:p>
          <a:p>
            <a:endParaRPr lang="en-US" sz="2000" dirty="0"/>
          </a:p>
          <a:p>
            <a:pPr marL="457200" lvl="1" indent="0">
              <a:buNone/>
            </a:pPr>
            <a:endParaRPr lang="en-US" dirty="0"/>
          </a:p>
        </p:txBody>
      </p:sp>
    </p:spTree>
    <p:extLst>
      <p:ext uri="{BB962C8B-B14F-4D97-AF65-F5344CB8AC3E}">
        <p14:creationId xmlns:p14="http://schemas.microsoft.com/office/powerpoint/2010/main" val="1050490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 </a:t>
            </a:r>
            <a:br>
              <a:rPr lang="en-US" dirty="0">
                <a:solidFill>
                  <a:srgbClr val="7030A0"/>
                </a:solidFill>
              </a:rPr>
            </a:br>
            <a:r>
              <a:rPr lang="en-US" dirty="0">
                <a:solidFill>
                  <a:srgbClr val="7030A0"/>
                </a:solidFill>
              </a:rPr>
              <a:t>OSEP PROGRAM MEASURES</a:t>
            </a:r>
          </a:p>
        </p:txBody>
      </p:sp>
      <p:sp>
        <p:nvSpPr>
          <p:cNvPr id="3" name="Content Placeholder 2"/>
          <p:cNvSpPr>
            <a:spLocks noGrp="1"/>
          </p:cNvSpPr>
          <p:nvPr>
            <p:ph idx="1"/>
          </p:nvPr>
        </p:nvSpPr>
        <p:spPr>
          <a:xfrm>
            <a:off x="457200" y="1676400"/>
            <a:ext cx="8229600" cy="4724400"/>
          </a:xfrm>
        </p:spPr>
        <p:txBody>
          <a:bodyPr/>
          <a:lstStyle/>
          <a:p>
            <a:pPr marL="0" lvl="0" indent="0">
              <a:buNone/>
            </a:pPr>
            <a:r>
              <a:rPr lang="en-US" dirty="0"/>
              <a:t>Program Measure 2: Fidelity of Implementation </a:t>
            </a:r>
          </a:p>
          <a:p>
            <a:r>
              <a:rPr lang="en-US" sz="2400" dirty="0"/>
              <a:t>In 2019-20, 50% of the participating schools will receive a score of 70% or higher on the appropriate fidelity of implementation checklist. </a:t>
            </a:r>
          </a:p>
          <a:p>
            <a:r>
              <a:rPr lang="en-US" sz="2400" dirty="0"/>
              <a:t>2017-18 Target: Baseline </a:t>
            </a:r>
          </a:p>
          <a:p>
            <a:r>
              <a:rPr lang="en-US" sz="2400" dirty="0"/>
              <a:t>2018-19 Target: Baseline </a:t>
            </a:r>
          </a:p>
          <a:p>
            <a:r>
              <a:rPr lang="en-US" sz="2400" dirty="0"/>
              <a:t>2019-20 Target: 50% </a:t>
            </a:r>
          </a:p>
          <a:p>
            <a:r>
              <a:rPr lang="en-US" sz="2400" dirty="0"/>
              <a:t>2020-21 Target: 70% </a:t>
            </a:r>
          </a:p>
          <a:p>
            <a:r>
              <a:rPr lang="en-US" sz="2400" dirty="0"/>
              <a:t>2021-22 Target: 70% </a:t>
            </a:r>
            <a:endParaRPr lang="en-US" sz="2000" dirty="0"/>
          </a:p>
          <a:p>
            <a:pPr marL="457200" lvl="1" indent="0">
              <a:buNone/>
            </a:pPr>
            <a:endParaRPr lang="en-US" dirty="0"/>
          </a:p>
        </p:txBody>
      </p:sp>
    </p:spTree>
    <p:extLst>
      <p:ext uri="{BB962C8B-B14F-4D97-AF65-F5344CB8AC3E}">
        <p14:creationId xmlns:p14="http://schemas.microsoft.com/office/powerpoint/2010/main" val="1024299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 </a:t>
            </a:r>
            <a:br>
              <a:rPr lang="en-US" dirty="0">
                <a:solidFill>
                  <a:srgbClr val="7030A0"/>
                </a:solidFill>
              </a:rPr>
            </a:br>
            <a:r>
              <a:rPr lang="en-US" dirty="0">
                <a:solidFill>
                  <a:srgbClr val="7030A0"/>
                </a:solidFill>
              </a:rPr>
              <a:t>PROJECT MEASURES</a:t>
            </a:r>
          </a:p>
        </p:txBody>
      </p:sp>
      <p:sp>
        <p:nvSpPr>
          <p:cNvPr id="3" name="Content Placeholder 2"/>
          <p:cNvSpPr>
            <a:spLocks noGrp="1"/>
          </p:cNvSpPr>
          <p:nvPr>
            <p:ph idx="1"/>
          </p:nvPr>
        </p:nvSpPr>
        <p:spPr>
          <a:xfrm>
            <a:off x="457200" y="1600201"/>
            <a:ext cx="8229600" cy="4800599"/>
          </a:xfrm>
        </p:spPr>
        <p:txBody>
          <a:bodyPr/>
          <a:lstStyle/>
          <a:p>
            <a:r>
              <a:rPr lang="en-US" dirty="0"/>
              <a:t>Each state also has state-specific, or “project” measures.  SD SPDG project measures include:</a:t>
            </a:r>
          </a:p>
          <a:p>
            <a:pPr lvl="1"/>
            <a:r>
              <a:rPr lang="en-US" sz="2400" dirty="0"/>
              <a:t>Training participants’ self-reports of knowledge, skills, and behaviors</a:t>
            </a:r>
          </a:p>
          <a:p>
            <a:pPr lvl="1"/>
            <a:r>
              <a:rPr lang="en-US" sz="2400" dirty="0"/>
              <a:t>External observers’ ratings of participating teachers’ implementation of critical skills</a:t>
            </a:r>
          </a:p>
          <a:p>
            <a:pPr lvl="1"/>
            <a:r>
              <a:rPr lang="en-US" sz="2400" dirty="0"/>
              <a:t>Staff and family members’ ratings re family engagement</a:t>
            </a:r>
          </a:p>
          <a:p>
            <a:pPr lvl="1"/>
            <a:r>
              <a:rPr lang="en-US" sz="2400" dirty="0"/>
              <a:t>Staff members’ ratings of coaches</a:t>
            </a:r>
          </a:p>
          <a:p>
            <a:pPr lvl="1"/>
            <a:r>
              <a:rPr lang="en-US" sz="2400" dirty="0"/>
              <a:t>Student outcomes on benchmark and state tests</a:t>
            </a:r>
          </a:p>
          <a:p>
            <a:r>
              <a:rPr lang="en-US" sz="2800" dirty="0"/>
              <a:t>All of these are specified on the evaluation plan.</a:t>
            </a:r>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366006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solidFill>
                  <a:srgbClr val="7030A0"/>
                </a:solidFill>
              </a:rPr>
              <a:t> </a:t>
            </a:r>
            <a:br>
              <a:rPr lang="en-US" dirty="0">
                <a:solidFill>
                  <a:srgbClr val="7030A0"/>
                </a:solidFill>
              </a:rPr>
            </a:br>
            <a:r>
              <a:rPr lang="en-US" dirty="0">
                <a:solidFill>
                  <a:srgbClr val="7030A0"/>
                </a:solidFill>
              </a:rPr>
              <a:t>2018-19 EVALUATION PLAN</a:t>
            </a:r>
          </a:p>
        </p:txBody>
      </p:sp>
      <p:sp>
        <p:nvSpPr>
          <p:cNvPr id="3" name="Content Placeholder 2"/>
          <p:cNvSpPr>
            <a:spLocks noGrp="1"/>
          </p:cNvSpPr>
          <p:nvPr>
            <p:ph idx="1"/>
          </p:nvPr>
        </p:nvSpPr>
        <p:spPr>
          <a:xfrm>
            <a:off x="457200" y="1905000"/>
            <a:ext cx="8229600" cy="4495800"/>
          </a:xfrm>
        </p:spPr>
        <p:txBody>
          <a:bodyPr/>
          <a:lstStyle/>
          <a:p>
            <a:r>
              <a:rPr lang="en-US" dirty="0"/>
              <a:t>See the SPDG Evaluation Plan Hand-Out</a:t>
            </a:r>
          </a:p>
          <a:p>
            <a:r>
              <a:rPr lang="en-US" sz="2800" dirty="0"/>
              <a:t>The evaluation plan is organized by the four buckets, plus student outcomes, plus the OSEP Measures.  </a:t>
            </a:r>
          </a:p>
          <a:p>
            <a:r>
              <a:rPr lang="en-US" sz="2800" dirty="0"/>
              <a:t>Data from each of these buckets will be shared today.</a:t>
            </a:r>
          </a:p>
          <a:p>
            <a:r>
              <a:rPr lang="en-US" sz="2800" dirty="0"/>
              <a:t>The SPDG Manual of Evaluation Tools is posted here: </a:t>
            </a:r>
            <a:r>
              <a:rPr lang="en-US" sz="2800" dirty="0">
                <a:solidFill>
                  <a:schemeClr val="accent2">
                    <a:lumMod val="75000"/>
                  </a:schemeClr>
                </a:solidFill>
                <a:hlinkClick r:id="rId3">
                  <a:extLst>
                    <a:ext uri="{A12FA001-AC4F-418D-AE19-62706E023703}">
                      <ahyp:hlinkClr xmlns:ahyp="http://schemas.microsoft.com/office/drawing/2018/hyperlinkcolor" val="tx"/>
                    </a:ext>
                  </a:extLst>
                </a:hlinkClick>
              </a:rPr>
              <a:t>https://doe.sd.gov/grants/documents/EVALUATION-Manual.pdf</a:t>
            </a:r>
            <a:endParaRPr lang="en-US" sz="2800" dirty="0">
              <a:solidFill>
                <a:schemeClr val="accent2">
                  <a:lumMod val="75000"/>
                </a:schemeClr>
              </a:solidFill>
            </a:endParaRPr>
          </a:p>
          <a:p>
            <a:endParaRPr lang="en-US" dirty="0"/>
          </a:p>
          <a:p>
            <a:pPr marL="457200" lvl="1" indent="0">
              <a:buNone/>
            </a:pPr>
            <a:endParaRPr lang="en-US" dirty="0"/>
          </a:p>
        </p:txBody>
      </p:sp>
    </p:spTree>
    <p:extLst>
      <p:ext uri="{BB962C8B-B14F-4D97-AF65-F5344CB8AC3E}">
        <p14:creationId xmlns:p14="http://schemas.microsoft.com/office/powerpoint/2010/main" val="2883122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57201"/>
            <a:ext cx="8229600" cy="1143000"/>
          </a:xfrm>
        </p:spPr>
        <p:txBody>
          <a:bodyPr/>
          <a:lstStyle/>
          <a:p>
            <a:r>
              <a:rPr lang="en-US" dirty="0">
                <a:solidFill>
                  <a:srgbClr val="7030A0"/>
                </a:solidFill>
              </a:rPr>
              <a:t> </a:t>
            </a:r>
            <a:br>
              <a:rPr lang="en-US" dirty="0">
                <a:solidFill>
                  <a:srgbClr val="7030A0"/>
                </a:solidFill>
              </a:rPr>
            </a:br>
            <a:r>
              <a:rPr lang="en-US" dirty="0">
                <a:solidFill>
                  <a:srgbClr val="7030A0"/>
                </a:solidFill>
              </a:rPr>
              <a:t>BENCHMARK DATA</a:t>
            </a:r>
          </a:p>
        </p:txBody>
      </p:sp>
      <p:sp>
        <p:nvSpPr>
          <p:cNvPr id="3" name="Content Placeholder 2"/>
          <p:cNvSpPr>
            <a:spLocks noGrp="1"/>
          </p:cNvSpPr>
          <p:nvPr>
            <p:ph idx="1"/>
          </p:nvPr>
        </p:nvSpPr>
        <p:spPr>
          <a:xfrm>
            <a:off x="457200" y="1981200"/>
            <a:ext cx="8229600" cy="4800599"/>
          </a:xfrm>
        </p:spPr>
        <p:txBody>
          <a:bodyPr/>
          <a:lstStyle/>
          <a:p>
            <a:pPr marL="0" indent="0">
              <a:buNone/>
            </a:pPr>
            <a:r>
              <a:rPr lang="en-US" dirty="0"/>
              <a:t>Project Measure related to Benchmark Data</a:t>
            </a:r>
          </a:p>
          <a:p>
            <a:r>
              <a:rPr lang="en-US" dirty="0"/>
              <a:t>After three years of training:</a:t>
            </a:r>
          </a:p>
          <a:p>
            <a:pPr lvl="1"/>
            <a:r>
              <a:rPr lang="en-US" dirty="0"/>
              <a:t>15% of students with disabilities and 10% of students with specific learning disabilities in the SPDG schools will show an increase in their district-level benchmark reading scores over the spring 2018 baseline</a:t>
            </a:r>
            <a:r>
              <a:rPr lang="en-US" i="1" dirty="0"/>
              <a:t>.</a:t>
            </a:r>
            <a:endParaRPr lang="en-US" dirty="0"/>
          </a:p>
          <a:p>
            <a:pPr marL="0" indent="0">
              <a:buNone/>
            </a:pPr>
            <a:endParaRPr lang="en-US" dirty="0"/>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213337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57201"/>
            <a:ext cx="8229600" cy="1143000"/>
          </a:xfrm>
        </p:spPr>
        <p:txBody>
          <a:bodyPr/>
          <a:lstStyle/>
          <a:p>
            <a:r>
              <a:rPr lang="en-US" dirty="0">
                <a:solidFill>
                  <a:srgbClr val="7030A0"/>
                </a:solidFill>
              </a:rPr>
              <a:t> </a:t>
            </a:r>
            <a:br>
              <a:rPr lang="en-US" dirty="0">
                <a:solidFill>
                  <a:srgbClr val="7030A0"/>
                </a:solidFill>
              </a:rPr>
            </a:br>
            <a:r>
              <a:rPr lang="en-US" dirty="0">
                <a:solidFill>
                  <a:srgbClr val="7030A0"/>
                </a:solidFill>
              </a:rPr>
              <a:t>STATE TEST DATA</a:t>
            </a:r>
          </a:p>
        </p:txBody>
      </p:sp>
      <p:sp>
        <p:nvSpPr>
          <p:cNvPr id="3" name="Content Placeholder 2"/>
          <p:cNvSpPr>
            <a:spLocks noGrp="1"/>
          </p:cNvSpPr>
          <p:nvPr>
            <p:ph idx="1"/>
          </p:nvPr>
        </p:nvSpPr>
        <p:spPr>
          <a:xfrm>
            <a:off x="457200" y="1981200"/>
            <a:ext cx="8229600" cy="4800599"/>
          </a:xfrm>
        </p:spPr>
        <p:txBody>
          <a:bodyPr/>
          <a:lstStyle/>
          <a:p>
            <a:pPr marL="0" indent="0">
              <a:buNone/>
            </a:pPr>
            <a:r>
              <a:rPr lang="en-US" dirty="0"/>
              <a:t>Project Measure related to State Test Data</a:t>
            </a:r>
          </a:p>
          <a:p>
            <a:r>
              <a:rPr lang="en-US" dirty="0"/>
              <a:t>After three years of training:</a:t>
            </a:r>
          </a:p>
          <a:p>
            <a:pPr lvl="1"/>
            <a:r>
              <a:rPr lang="en-US" dirty="0"/>
              <a:t>Compared to the spring 2018 baseline, the state reading proficiency rates will increase by 7 percentage points for students with disabilities and by 3 percentage points for student with specific learning disabilities in the SPDG schools.</a:t>
            </a:r>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1651542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57201"/>
            <a:ext cx="8229600" cy="1143000"/>
          </a:xfrm>
        </p:spPr>
        <p:txBody>
          <a:bodyPr/>
          <a:lstStyle/>
          <a:p>
            <a:r>
              <a:rPr lang="en-US" dirty="0">
                <a:solidFill>
                  <a:srgbClr val="7030A0"/>
                </a:solidFill>
              </a:rPr>
              <a:t> </a:t>
            </a:r>
            <a:br>
              <a:rPr lang="en-US" dirty="0">
                <a:solidFill>
                  <a:srgbClr val="7030A0"/>
                </a:solidFill>
              </a:rPr>
            </a:br>
            <a:r>
              <a:rPr lang="en-US" dirty="0">
                <a:solidFill>
                  <a:srgbClr val="7030A0"/>
                </a:solidFill>
              </a:rPr>
              <a:t>STATE TEST DATA</a:t>
            </a:r>
          </a:p>
        </p:txBody>
      </p:sp>
      <p:sp>
        <p:nvSpPr>
          <p:cNvPr id="3" name="Content Placeholder 2"/>
          <p:cNvSpPr>
            <a:spLocks noGrp="1"/>
          </p:cNvSpPr>
          <p:nvPr>
            <p:ph idx="1"/>
          </p:nvPr>
        </p:nvSpPr>
        <p:spPr>
          <a:xfrm>
            <a:off x="457200" y="1981200"/>
            <a:ext cx="8229600" cy="4800599"/>
          </a:xfrm>
        </p:spPr>
        <p:txBody>
          <a:bodyPr/>
          <a:lstStyle/>
          <a:p>
            <a:pPr marL="0" indent="0">
              <a:buNone/>
            </a:pPr>
            <a:r>
              <a:rPr lang="en-US" dirty="0"/>
              <a:t>Project Measure related to State Test Data</a:t>
            </a:r>
          </a:p>
          <a:p>
            <a:r>
              <a:rPr lang="en-US" dirty="0"/>
              <a:t>After three years of training:</a:t>
            </a:r>
          </a:p>
          <a:p>
            <a:pPr lvl="1"/>
            <a:r>
              <a:rPr lang="en-US" dirty="0"/>
              <a:t>Compared to the spring 2018 baseline, the percentage of students scoring at Level 1 will decrease by 15 percentage points over for students with disabilities and by 10 percentage points for students with specific learning disabilities.</a:t>
            </a:r>
          </a:p>
          <a:p>
            <a:pPr marL="0" indent="0">
              <a:buNone/>
            </a:pPr>
            <a:endParaRPr lang="en-US" dirty="0"/>
          </a:p>
          <a:p>
            <a:pPr marL="0" indent="0">
              <a:buNone/>
            </a:pPr>
            <a:endParaRPr lang="en-US" dirty="0"/>
          </a:p>
          <a:p>
            <a:pPr marL="457200" lvl="1" indent="0">
              <a:buNone/>
            </a:pPr>
            <a:endParaRPr lang="en-US" dirty="0"/>
          </a:p>
        </p:txBody>
      </p:sp>
    </p:spTree>
    <p:extLst>
      <p:ext uri="{BB962C8B-B14F-4D97-AF65-F5344CB8AC3E}">
        <p14:creationId xmlns:p14="http://schemas.microsoft.com/office/powerpoint/2010/main" val="3700205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57201"/>
            <a:ext cx="8229600" cy="979454"/>
          </a:xfrm>
        </p:spPr>
        <p:txBody>
          <a:bodyPr/>
          <a:lstStyle/>
          <a:p>
            <a:r>
              <a:rPr lang="en-US" dirty="0">
                <a:solidFill>
                  <a:srgbClr val="7030A0"/>
                </a:solidFill>
              </a:rPr>
              <a:t> </a:t>
            </a:r>
            <a:br>
              <a:rPr lang="en-US" dirty="0">
                <a:solidFill>
                  <a:srgbClr val="7030A0"/>
                </a:solidFill>
              </a:rPr>
            </a:br>
            <a:r>
              <a:rPr lang="en-US" dirty="0">
                <a:solidFill>
                  <a:srgbClr val="7030A0"/>
                </a:solidFill>
              </a:rPr>
              <a:t>STATE TEST DATA</a:t>
            </a:r>
          </a:p>
        </p:txBody>
      </p:sp>
      <p:sp>
        <p:nvSpPr>
          <p:cNvPr id="3" name="Content Placeholder 2"/>
          <p:cNvSpPr>
            <a:spLocks noGrp="1"/>
          </p:cNvSpPr>
          <p:nvPr>
            <p:ph idx="1"/>
          </p:nvPr>
        </p:nvSpPr>
        <p:spPr>
          <a:xfrm>
            <a:off x="457200" y="1600201"/>
            <a:ext cx="8229600" cy="4800599"/>
          </a:xfrm>
        </p:spPr>
        <p:txBody>
          <a:bodyPr/>
          <a:lstStyle/>
          <a:p>
            <a:pPr marL="0" indent="0">
              <a:buNone/>
            </a:pPr>
            <a:r>
              <a:rPr lang="en-US" sz="2800" dirty="0"/>
              <a:t>Spring 2018 Reading Proficiency</a:t>
            </a:r>
          </a:p>
          <a:p>
            <a:pPr marL="0" indent="0">
              <a:buNone/>
            </a:pPr>
            <a:r>
              <a:rPr lang="en-US" sz="2800" dirty="0"/>
              <a:t>Baseline Data of the SPDG Schools</a:t>
            </a:r>
          </a:p>
          <a:p>
            <a:pPr marL="457200" lvl="1" indent="0">
              <a:buNone/>
            </a:pPr>
            <a:endParaRPr lang="en-US" dirty="0"/>
          </a:p>
        </p:txBody>
      </p:sp>
      <p:graphicFrame>
        <p:nvGraphicFramePr>
          <p:cNvPr id="4" name="Object 3">
            <a:extLst>
              <a:ext uri="{FF2B5EF4-FFF2-40B4-BE49-F238E27FC236}">
                <a16:creationId xmlns:a16="http://schemas.microsoft.com/office/drawing/2014/main" id="{162FCE9C-2A00-473E-8DB0-9DAF831FACBB}"/>
              </a:ext>
            </a:extLst>
          </p:cNvPr>
          <p:cNvGraphicFramePr>
            <a:graphicFrameLocks noChangeAspect="1"/>
          </p:cNvGraphicFramePr>
          <p:nvPr>
            <p:extLst/>
          </p:nvPr>
        </p:nvGraphicFramePr>
        <p:xfrm>
          <a:off x="1142999" y="2667000"/>
          <a:ext cx="7245327" cy="3733799"/>
        </p:xfrm>
        <a:graphic>
          <a:graphicData uri="http://schemas.openxmlformats.org/presentationml/2006/ole">
            <mc:AlternateContent xmlns:mc="http://schemas.openxmlformats.org/markup-compatibility/2006">
              <mc:Choice xmlns:v="urn:schemas-microsoft-com:vml" Requires="v">
                <p:oleObj spid="_x0000_s1048" name="Worksheet" r:id="rId4" imgW="6286421" imgH="3573937" progId="Excel.Sheet.12">
                  <p:embed/>
                </p:oleObj>
              </mc:Choice>
              <mc:Fallback>
                <p:oleObj name="Worksheet" r:id="rId4" imgW="6286421" imgH="3573937" progId="Excel.Sheet.12">
                  <p:embed/>
                  <p:pic>
                    <p:nvPicPr>
                      <p:cNvPr id="4" name="Object 3">
                        <a:extLst>
                          <a:ext uri="{FF2B5EF4-FFF2-40B4-BE49-F238E27FC236}">
                            <a16:creationId xmlns:a16="http://schemas.microsoft.com/office/drawing/2014/main" id="{162FCE9C-2A00-473E-8DB0-9DAF831FACBB}"/>
                          </a:ext>
                        </a:extLst>
                      </p:cNvPr>
                      <p:cNvPicPr/>
                      <p:nvPr/>
                    </p:nvPicPr>
                    <p:blipFill>
                      <a:blip r:embed="rId5"/>
                      <a:stretch>
                        <a:fillRect/>
                      </a:stretch>
                    </p:blipFill>
                    <p:spPr>
                      <a:xfrm>
                        <a:off x="1142999" y="2667000"/>
                        <a:ext cx="7245327" cy="3733799"/>
                      </a:xfrm>
                      <a:prstGeom prst="rect">
                        <a:avLst/>
                      </a:prstGeom>
                    </p:spPr>
                  </p:pic>
                </p:oleObj>
              </mc:Fallback>
            </mc:AlternateContent>
          </a:graphicData>
        </a:graphic>
      </p:graphicFrame>
    </p:spTree>
    <p:extLst>
      <p:ext uri="{BB962C8B-B14F-4D97-AF65-F5344CB8AC3E}">
        <p14:creationId xmlns:p14="http://schemas.microsoft.com/office/powerpoint/2010/main" val="2370874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57201"/>
            <a:ext cx="8229600" cy="979454"/>
          </a:xfrm>
        </p:spPr>
        <p:txBody>
          <a:bodyPr/>
          <a:lstStyle/>
          <a:p>
            <a:r>
              <a:rPr lang="en-US" dirty="0">
                <a:solidFill>
                  <a:srgbClr val="7030A0"/>
                </a:solidFill>
              </a:rPr>
              <a:t> </a:t>
            </a:r>
            <a:br>
              <a:rPr lang="en-US" dirty="0">
                <a:solidFill>
                  <a:srgbClr val="7030A0"/>
                </a:solidFill>
              </a:rPr>
            </a:br>
            <a:r>
              <a:rPr lang="en-US" dirty="0">
                <a:solidFill>
                  <a:srgbClr val="7030A0"/>
                </a:solidFill>
              </a:rPr>
              <a:t>STATE TEST DATA</a:t>
            </a:r>
          </a:p>
        </p:txBody>
      </p:sp>
      <p:sp>
        <p:nvSpPr>
          <p:cNvPr id="3" name="Content Placeholder 2"/>
          <p:cNvSpPr>
            <a:spLocks noGrp="1"/>
          </p:cNvSpPr>
          <p:nvPr>
            <p:ph idx="1"/>
          </p:nvPr>
        </p:nvSpPr>
        <p:spPr>
          <a:xfrm>
            <a:off x="457200" y="1600201"/>
            <a:ext cx="8229600" cy="4800599"/>
          </a:xfrm>
        </p:spPr>
        <p:txBody>
          <a:bodyPr/>
          <a:lstStyle/>
          <a:p>
            <a:pPr marL="0" indent="0">
              <a:buNone/>
            </a:pPr>
            <a:r>
              <a:rPr lang="en-US" sz="2800" dirty="0"/>
              <a:t>Spring 2018 Reading Proficiency</a:t>
            </a:r>
          </a:p>
          <a:p>
            <a:pPr marL="0" indent="0">
              <a:buNone/>
            </a:pPr>
            <a:r>
              <a:rPr lang="en-US" sz="2800" dirty="0"/>
              <a:t>Baseline Data of the SPDG Schools</a:t>
            </a:r>
          </a:p>
          <a:p>
            <a:pPr marL="457200" lvl="1" indent="0">
              <a:buNone/>
            </a:pPr>
            <a:endParaRPr lang="en-US" dirty="0"/>
          </a:p>
        </p:txBody>
      </p:sp>
      <p:pic>
        <p:nvPicPr>
          <p:cNvPr id="8" name="Picture 7">
            <a:extLst>
              <a:ext uri="{FF2B5EF4-FFF2-40B4-BE49-F238E27FC236}">
                <a16:creationId xmlns:a16="http://schemas.microsoft.com/office/drawing/2014/main" id="{A6E09467-8AF5-4E1F-9EE1-C8E8A23CBEDA}"/>
              </a:ext>
            </a:extLst>
          </p:cNvPr>
          <p:cNvPicPr>
            <a:picLocks noChangeAspect="1"/>
          </p:cNvPicPr>
          <p:nvPr/>
        </p:nvPicPr>
        <p:blipFill>
          <a:blip r:embed="rId3"/>
          <a:stretch>
            <a:fillRect/>
          </a:stretch>
        </p:blipFill>
        <p:spPr>
          <a:xfrm>
            <a:off x="838200" y="2743200"/>
            <a:ext cx="6559320" cy="3447457"/>
          </a:xfrm>
          <a:prstGeom prst="rect">
            <a:avLst/>
          </a:prstGeom>
        </p:spPr>
      </p:pic>
    </p:spTree>
    <p:extLst>
      <p:ext uri="{BB962C8B-B14F-4D97-AF65-F5344CB8AC3E}">
        <p14:creationId xmlns:p14="http://schemas.microsoft.com/office/powerpoint/2010/main" val="583842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57201"/>
            <a:ext cx="8229600" cy="979454"/>
          </a:xfrm>
        </p:spPr>
        <p:txBody>
          <a:bodyPr/>
          <a:lstStyle/>
          <a:p>
            <a:r>
              <a:rPr lang="en-US" dirty="0">
                <a:solidFill>
                  <a:srgbClr val="7030A0"/>
                </a:solidFill>
              </a:rPr>
              <a:t> </a:t>
            </a:r>
            <a:br>
              <a:rPr lang="en-US" dirty="0">
                <a:solidFill>
                  <a:srgbClr val="7030A0"/>
                </a:solidFill>
              </a:rPr>
            </a:br>
            <a:r>
              <a:rPr lang="en-US" dirty="0">
                <a:solidFill>
                  <a:srgbClr val="7030A0"/>
                </a:solidFill>
              </a:rPr>
              <a:t>STATE TEST DATA</a:t>
            </a:r>
          </a:p>
        </p:txBody>
      </p:sp>
      <p:sp>
        <p:nvSpPr>
          <p:cNvPr id="3" name="Content Placeholder 2"/>
          <p:cNvSpPr>
            <a:spLocks noGrp="1"/>
          </p:cNvSpPr>
          <p:nvPr>
            <p:ph idx="1"/>
          </p:nvPr>
        </p:nvSpPr>
        <p:spPr>
          <a:xfrm>
            <a:off x="457200" y="1600201"/>
            <a:ext cx="8229600" cy="4800599"/>
          </a:xfrm>
        </p:spPr>
        <p:txBody>
          <a:bodyPr/>
          <a:lstStyle/>
          <a:p>
            <a:pPr marL="0" indent="0">
              <a:buNone/>
            </a:pPr>
            <a:r>
              <a:rPr lang="en-US" sz="2800" dirty="0"/>
              <a:t>Spring 2018 Percent Scoring at Level 1 Reading </a:t>
            </a:r>
          </a:p>
          <a:p>
            <a:pPr marL="0" indent="0">
              <a:buNone/>
            </a:pPr>
            <a:r>
              <a:rPr lang="en-US" sz="2800" dirty="0"/>
              <a:t>Baseline Data of the SPDG Schools</a:t>
            </a:r>
          </a:p>
          <a:p>
            <a:pPr marL="457200" lvl="1" indent="0">
              <a:buNone/>
            </a:pPr>
            <a:endParaRPr lang="en-US" dirty="0"/>
          </a:p>
        </p:txBody>
      </p:sp>
      <p:graphicFrame>
        <p:nvGraphicFramePr>
          <p:cNvPr id="5" name="Object 4">
            <a:extLst>
              <a:ext uri="{FF2B5EF4-FFF2-40B4-BE49-F238E27FC236}">
                <a16:creationId xmlns:a16="http://schemas.microsoft.com/office/drawing/2014/main" id="{E2F5D551-ECD6-4580-B583-259298679A3C}"/>
              </a:ext>
            </a:extLst>
          </p:cNvPr>
          <p:cNvGraphicFramePr>
            <a:graphicFrameLocks noChangeAspect="1"/>
          </p:cNvGraphicFramePr>
          <p:nvPr>
            <p:extLst/>
          </p:nvPr>
        </p:nvGraphicFramePr>
        <p:xfrm>
          <a:off x="1143000" y="2667000"/>
          <a:ext cx="7239000" cy="3733799"/>
        </p:xfrm>
        <a:graphic>
          <a:graphicData uri="http://schemas.openxmlformats.org/presentationml/2006/ole">
            <mc:AlternateContent xmlns:mc="http://schemas.openxmlformats.org/markup-compatibility/2006">
              <mc:Choice xmlns:v="urn:schemas-microsoft-com:vml" Requires="v">
                <p:oleObj spid="_x0000_s2072" name="Worksheet" r:id="rId4" imgW="6286421" imgH="3573937" progId="Excel.Sheet.12">
                  <p:embed/>
                </p:oleObj>
              </mc:Choice>
              <mc:Fallback>
                <p:oleObj name="Worksheet" r:id="rId4" imgW="6286421" imgH="3573937" progId="Excel.Sheet.12">
                  <p:embed/>
                  <p:pic>
                    <p:nvPicPr>
                      <p:cNvPr id="5" name="Object 4">
                        <a:extLst>
                          <a:ext uri="{FF2B5EF4-FFF2-40B4-BE49-F238E27FC236}">
                            <a16:creationId xmlns:a16="http://schemas.microsoft.com/office/drawing/2014/main" id="{E2F5D551-ECD6-4580-B583-259298679A3C}"/>
                          </a:ext>
                        </a:extLst>
                      </p:cNvPr>
                      <p:cNvPicPr/>
                      <p:nvPr/>
                    </p:nvPicPr>
                    <p:blipFill>
                      <a:blip r:embed="rId5"/>
                      <a:stretch>
                        <a:fillRect/>
                      </a:stretch>
                    </p:blipFill>
                    <p:spPr>
                      <a:xfrm>
                        <a:off x="1143000" y="2667000"/>
                        <a:ext cx="7239000" cy="3733799"/>
                      </a:xfrm>
                      <a:prstGeom prst="rect">
                        <a:avLst/>
                      </a:prstGeom>
                    </p:spPr>
                  </p:pic>
                </p:oleObj>
              </mc:Fallback>
            </mc:AlternateContent>
          </a:graphicData>
        </a:graphic>
      </p:graphicFrame>
    </p:spTree>
    <p:extLst>
      <p:ext uri="{BB962C8B-B14F-4D97-AF65-F5344CB8AC3E}">
        <p14:creationId xmlns:p14="http://schemas.microsoft.com/office/powerpoint/2010/main" val="1069793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A925-2420-4726-9ED1-34D2390A61ED}"/>
              </a:ext>
            </a:extLst>
          </p:cNvPr>
          <p:cNvSpPr>
            <a:spLocks noGrp="1"/>
          </p:cNvSpPr>
          <p:nvPr>
            <p:ph type="title"/>
          </p:nvPr>
        </p:nvSpPr>
        <p:spPr>
          <a:xfrm>
            <a:off x="2819400" y="274638"/>
            <a:ext cx="5867400" cy="457198"/>
          </a:xfrm>
        </p:spPr>
        <p:txBody>
          <a:bodyPr/>
          <a:lstStyle/>
          <a:p>
            <a:pPr algn="r"/>
            <a:r>
              <a:rPr lang="en-US" dirty="0">
                <a:solidFill>
                  <a:schemeClr val="bg1"/>
                </a:solidFill>
              </a:rPr>
              <a:t>Celebrate!</a:t>
            </a:r>
          </a:p>
        </p:txBody>
      </p:sp>
      <p:pic>
        <p:nvPicPr>
          <p:cNvPr id="4" name="Content Placeholder 3">
            <a:extLst>
              <a:ext uri="{FF2B5EF4-FFF2-40B4-BE49-F238E27FC236}">
                <a16:creationId xmlns:a16="http://schemas.microsoft.com/office/drawing/2014/main" id="{97C6AF45-5537-4C86-8067-F032D3004C5C}"/>
              </a:ext>
            </a:extLst>
          </p:cNvPr>
          <p:cNvPicPr>
            <a:picLocks noGrp="1" noChangeAspect="1"/>
          </p:cNvPicPr>
          <p:nvPr>
            <p:ph idx="1"/>
          </p:nvPr>
        </p:nvPicPr>
        <p:blipFill>
          <a:blip r:embed="rId3"/>
          <a:stretch>
            <a:fillRect/>
          </a:stretch>
        </p:blipFill>
        <p:spPr>
          <a:xfrm>
            <a:off x="155863" y="1143000"/>
            <a:ext cx="8832273" cy="4572000"/>
          </a:xfrm>
          <a:prstGeom prst="rect">
            <a:avLst/>
          </a:prstGeom>
        </p:spPr>
      </p:pic>
    </p:spTree>
    <p:extLst>
      <p:ext uri="{BB962C8B-B14F-4D97-AF65-F5344CB8AC3E}">
        <p14:creationId xmlns:p14="http://schemas.microsoft.com/office/powerpoint/2010/main" val="3128175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57201"/>
            <a:ext cx="8229600" cy="979454"/>
          </a:xfrm>
        </p:spPr>
        <p:txBody>
          <a:bodyPr/>
          <a:lstStyle/>
          <a:p>
            <a:r>
              <a:rPr lang="en-US" dirty="0">
                <a:solidFill>
                  <a:srgbClr val="7030A0"/>
                </a:solidFill>
              </a:rPr>
              <a:t> </a:t>
            </a:r>
            <a:br>
              <a:rPr lang="en-US" dirty="0">
                <a:solidFill>
                  <a:srgbClr val="7030A0"/>
                </a:solidFill>
              </a:rPr>
            </a:br>
            <a:r>
              <a:rPr lang="en-US" dirty="0">
                <a:solidFill>
                  <a:srgbClr val="7030A0"/>
                </a:solidFill>
              </a:rPr>
              <a:t>STATE TEST DATA</a:t>
            </a:r>
          </a:p>
        </p:txBody>
      </p:sp>
      <p:sp>
        <p:nvSpPr>
          <p:cNvPr id="3" name="Content Placeholder 2"/>
          <p:cNvSpPr>
            <a:spLocks noGrp="1"/>
          </p:cNvSpPr>
          <p:nvPr>
            <p:ph idx="1"/>
          </p:nvPr>
        </p:nvSpPr>
        <p:spPr>
          <a:xfrm>
            <a:off x="457200" y="1600201"/>
            <a:ext cx="8229600" cy="4800599"/>
          </a:xfrm>
        </p:spPr>
        <p:txBody>
          <a:bodyPr/>
          <a:lstStyle/>
          <a:p>
            <a:pPr marL="0" indent="0">
              <a:buNone/>
            </a:pPr>
            <a:r>
              <a:rPr lang="en-US" sz="2800" dirty="0"/>
              <a:t>Spring 2018 Percent Scoring at Level 1 Reading </a:t>
            </a:r>
          </a:p>
          <a:p>
            <a:pPr marL="0" indent="0">
              <a:buNone/>
            </a:pPr>
            <a:r>
              <a:rPr lang="en-US" sz="2800" dirty="0"/>
              <a:t>Baseline Data of the SPDG Schools</a:t>
            </a:r>
          </a:p>
          <a:p>
            <a:pPr marL="457200" lvl="1" indent="0">
              <a:buNone/>
            </a:pPr>
            <a:endParaRPr lang="en-US" dirty="0"/>
          </a:p>
        </p:txBody>
      </p:sp>
      <p:pic>
        <p:nvPicPr>
          <p:cNvPr id="4" name="Picture 3">
            <a:extLst>
              <a:ext uri="{FF2B5EF4-FFF2-40B4-BE49-F238E27FC236}">
                <a16:creationId xmlns:a16="http://schemas.microsoft.com/office/drawing/2014/main" id="{95573D73-6766-4601-B560-39FBD4E666D4}"/>
              </a:ext>
            </a:extLst>
          </p:cNvPr>
          <p:cNvPicPr>
            <a:picLocks noChangeAspect="1"/>
          </p:cNvPicPr>
          <p:nvPr/>
        </p:nvPicPr>
        <p:blipFill>
          <a:blip r:embed="rId3"/>
          <a:stretch>
            <a:fillRect/>
          </a:stretch>
        </p:blipFill>
        <p:spPr>
          <a:xfrm>
            <a:off x="1523999" y="2743200"/>
            <a:ext cx="6257925" cy="3352800"/>
          </a:xfrm>
          <a:prstGeom prst="rect">
            <a:avLst/>
          </a:prstGeom>
        </p:spPr>
      </p:pic>
    </p:spTree>
    <p:extLst>
      <p:ext uri="{BB962C8B-B14F-4D97-AF65-F5344CB8AC3E}">
        <p14:creationId xmlns:p14="http://schemas.microsoft.com/office/powerpoint/2010/main" val="1261846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8790-486E-4261-A5B4-0088B36D115B}"/>
              </a:ext>
            </a:extLst>
          </p:cNvPr>
          <p:cNvSpPr>
            <a:spLocks noGrp="1"/>
          </p:cNvSpPr>
          <p:nvPr>
            <p:ph type="title"/>
          </p:nvPr>
        </p:nvSpPr>
        <p:spPr>
          <a:xfrm>
            <a:off x="2895600" y="274638"/>
            <a:ext cx="5791200" cy="457199"/>
          </a:xfrm>
        </p:spPr>
        <p:txBody>
          <a:bodyPr/>
          <a:lstStyle/>
          <a:p>
            <a:r>
              <a:rPr lang="en-US" dirty="0">
                <a:solidFill>
                  <a:schemeClr val="bg1"/>
                </a:solidFill>
              </a:rPr>
              <a:t>ACTION PLAN</a:t>
            </a:r>
          </a:p>
        </p:txBody>
      </p:sp>
      <p:pic>
        <p:nvPicPr>
          <p:cNvPr id="4" name="Content Placeholder 3">
            <a:extLst>
              <a:ext uri="{FF2B5EF4-FFF2-40B4-BE49-F238E27FC236}">
                <a16:creationId xmlns:a16="http://schemas.microsoft.com/office/drawing/2014/main" id="{8E801962-BAE2-43C3-B787-D44F986D2E29}"/>
              </a:ext>
            </a:extLst>
          </p:cNvPr>
          <p:cNvPicPr>
            <a:picLocks noGrp="1" noChangeAspect="1"/>
          </p:cNvPicPr>
          <p:nvPr>
            <p:ph idx="1"/>
          </p:nvPr>
        </p:nvPicPr>
        <p:blipFill>
          <a:blip r:embed="rId3"/>
          <a:stretch>
            <a:fillRect/>
          </a:stretch>
        </p:blipFill>
        <p:spPr>
          <a:xfrm>
            <a:off x="1033955" y="1600200"/>
            <a:ext cx="7076090" cy="4525963"/>
          </a:xfrm>
          <a:prstGeom prst="rect">
            <a:avLst/>
          </a:prstGeom>
        </p:spPr>
      </p:pic>
      <p:sp>
        <p:nvSpPr>
          <p:cNvPr id="5" name="TextBox 4">
            <a:extLst>
              <a:ext uri="{FF2B5EF4-FFF2-40B4-BE49-F238E27FC236}">
                <a16:creationId xmlns:a16="http://schemas.microsoft.com/office/drawing/2014/main" id="{842D5F43-9BED-44C1-9D7F-97DA8CD5D6B6}"/>
              </a:ext>
            </a:extLst>
          </p:cNvPr>
          <p:cNvSpPr txBox="1"/>
          <p:nvPr/>
        </p:nvSpPr>
        <p:spPr>
          <a:xfrm>
            <a:off x="1033955" y="1066800"/>
            <a:ext cx="7500445" cy="369332"/>
          </a:xfrm>
          <a:prstGeom prst="rect">
            <a:avLst/>
          </a:prstGeom>
          <a:noFill/>
        </p:spPr>
        <p:txBody>
          <a:bodyPr wrap="square" rtlCol="0">
            <a:spAutoFit/>
          </a:bodyPr>
          <a:lstStyle/>
          <a:p>
            <a:pPr algn="ctr"/>
            <a:r>
              <a:rPr lang="en-US" dirty="0"/>
              <a:t>SPDG---State Level Data   District Level   Building Level</a:t>
            </a:r>
          </a:p>
        </p:txBody>
      </p:sp>
    </p:spTree>
    <p:extLst>
      <p:ext uri="{BB962C8B-B14F-4D97-AF65-F5344CB8AC3E}">
        <p14:creationId xmlns:p14="http://schemas.microsoft.com/office/powerpoint/2010/main" val="1952958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a:extLst>
              <a:ext uri="{FF2B5EF4-FFF2-40B4-BE49-F238E27FC236}">
                <a16:creationId xmlns:a16="http://schemas.microsoft.com/office/drawing/2014/main" id="{C2104E5D-A072-43F0-AE59-3CF7669D8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57401"/>
            <a:ext cx="4038600" cy="19484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3491AE-8EE9-4068-BA48-48D2526008A6}"/>
              </a:ext>
            </a:extLst>
          </p:cNvPr>
          <p:cNvSpPr>
            <a:spLocks noGrp="1"/>
          </p:cNvSpPr>
          <p:nvPr>
            <p:ph type="title"/>
          </p:nvPr>
        </p:nvSpPr>
        <p:spPr>
          <a:xfrm>
            <a:off x="457200" y="762000"/>
            <a:ext cx="8229600" cy="1143000"/>
          </a:xfrm>
        </p:spPr>
        <p:txBody>
          <a:bodyPr/>
          <a:lstStyle/>
          <a:p>
            <a:r>
              <a:rPr lang="en-US" dirty="0">
                <a:solidFill>
                  <a:srgbClr val="7030A0"/>
                </a:solidFill>
              </a:rPr>
              <a:t>Questions?</a:t>
            </a:r>
          </a:p>
        </p:txBody>
      </p:sp>
      <p:sp>
        <p:nvSpPr>
          <p:cNvPr id="4" name="Rectangle 3">
            <a:extLst>
              <a:ext uri="{FF2B5EF4-FFF2-40B4-BE49-F238E27FC236}">
                <a16:creationId xmlns:a16="http://schemas.microsoft.com/office/drawing/2014/main" id="{94B60719-1BB9-4767-AD02-D13D66FC0F7F}"/>
              </a:ext>
            </a:extLst>
          </p:cNvPr>
          <p:cNvSpPr/>
          <p:nvPr/>
        </p:nvSpPr>
        <p:spPr>
          <a:xfrm>
            <a:off x="4572000" y="3674331"/>
            <a:ext cx="2006722" cy="3170099"/>
          </a:xfrm>
          <a:prstGeom prst="rect">
            <a:avLst/>
          </a:prstGeom>
          <a:noFill/>
        </p:spPr>
        <p:txBody>
          <a:bodyPr wrap="square" lIns="91440" tIns="45720" rIns="91440" bIns="45720">
            <a:spAutoFit/>
          </a:bodyPr>
          <a:lstStyle/>
          <a:p>
            <a:pPr algn="ctr"/>
            <a:r>
              <a:rPr lang="en-US" sz="20000" b="1" cap="none" spc="0" dirty="0">
                <a:ln w="12700">
                  <a:solidFill>
                    <a:schemeClr val="accent1"/>
                  </a:solidFill>
                  <a:prstDash val="solid"/>
                </a:ln>
                <a:solidFill>
                  <a:srgbClr val="7030A0"/>
                </a:solidFill>
                <a:effectLst>
                  <a:outerShdw dist="38100" dir="2640000" algn="bl" rotWithShape="0">
                    <a:schemeClr val="accent1"/>
                  </a:outerShdw>
                </a:effectLst>
              </a:rPr>
              <a:t>W</a:t>
            </a:r>
          </a:p>
        </p:txBody>
      </p:sp>
      <p:sp>
        <p:nvSpPr>
          <p:cNvPr id="5" name="TextBox 4">
            <a:extLst>
              <a:ext uri="{FF2B5EF4-FFF2-40B4-BE49-F238E27FC236}">
                <a16:creationId xmlns:a16="http://schemas.microsoft.com/office/drawing/2014/main" id="{9861B2BB-B339-4CF7-B8B1-C53C22269441}"/>
              </a:ext>
            </a:extLst>
          </p:cNvPr>
          <p:cNvSpPr txBox="1"/>
          <p:nvPr/>
        </p:nvSpPr>
        <p:spPr>
          <a:xfrm>
            <a:off x="6705600" y="4474550"/>
            <a:ext cx="2209800" cy="2062103"/>
          </a:xfrm>
          <a:prstGeom prst="rect">
            <a:avLst/>
          </a:prstGeom>
          <a:noFill/>
        </p:spPr>
        <p:txBody>
          <a:bodyPr wrap="square" rtlCol="0">
            <a:spAutoFit/>
          </a:bodyPr>
          <a:lstStyle/>
          <a:p>
            <a:r>
              <a:rPr lang="en-US" sz="3200" dirty="0"/>
              <a:t>Wonder</a:t>
            </a:r>
          </a:p>
          <a:p>
            <a:r>
              <a:rPr lang="en-US" sz="3200" dirty="0"/>
              <a:t>Wish</a:t>
            </a:r>
          </a:p>
          <a:p>
            <a:r>
              <a:rPr lang="en-US" sz="3200" dirty="0"/>
              <a:t>What’s Next</a:t>
            </a:r>
          </a:p>
          <a:p>
            <a:r>
              <a:rPr lang="en-US" sz="3200" dirty="0"/>
              <a:t>Woo </a:t>
            </a:r>
            <a:r>
              <a:rPr lang="en-US" sz="3200" dirty="0" err="1"/>
              <a:t>Hoo</a:t>
            </a:r>
            <a:r>
              <a:rPr lang="en-US" sz="3200" dirty="0"/>
              <a:t>! </a:t>
            </a:r>
          </a:p>
        </p:txBody>
      </p:sp>
    </p:spTree>
    <p:extLst>
      <p:ext uri="{BB962C8B-B14F-4D97-AF65-F5344CB8AC3E}">
        <p14:creationId xmlns:p14="http://schemas.microsoft.com/office/powerpoint/2010/main" val="2862778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0362"/>
            <a:ext cx="8229600" cy="914400"/>
          </a:xfrm>
        </p:spPr>
        <p:txBody>
          <a:bodyPr/>
          <a:lstStyle/>
          <a:p>
            <a:br>
              <a:rPr lang="en-US" dirty="0">
                <a:solidFill>
                  <a:srgbClr val="7030A0"/>
                </a:solidFill>
              </a:rPr>
            </a:br>
            <a:r>
              <a:rPr lang="en-US" dirty="0">
                <a:solidFill>
                  <a:srgbClr val="7030A0"/>
                </a:solidFill>
              </a:rPr>
              <a:t>Review Data and Goals by “Bucket”</a:t>
            </a:r>
            <a:br>
              <a:rPr lang="en-US" dirty="0">
                <a:solidFill>
                  <a:srgbClr val="7030A0"/>
                </a:solidFill>
              </a:rPr>
            </a:br>
            <a:br>
              <a:rPr lang="en-US" dirty="0">
                <a:solidFill>
                  <a:srgbClr val="7030A0"/>
                </a:solidFill>
              </a:rPr>
            </a:br>
            <a:endParaRPr lang="en-US" dirty="0">
              <a:solidFill>
                <a:srgbClr val="7030A0"/>
              </a:solidFill>
            </a:endParaRPr>
          </a:p>
        </p:txBody>
      </p:sp>
      <p:sp>
        <p:nvSpPr>
          <p:cNvPr id="3" name="Content Placeholder 2"/>
          <p:cNvSpPr>
            <a:spLocks noGrp="1"/>
          </p:cNvSpPr>
          <p:nvPr>
            <p:ph idx="1"/>
          </p:nvPr>
        </p:nvSpPr>
        <p:spPr>
          <a:xfrm>
            <a:off x="152400" y="2362200"/>
            <a:ext cx="8991600" cy="4572000"/>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4" name="Picture 3">
            <a:extLst>
              <a:ext uri="{FF2B5EF4-FFF2-40B4-BE49-F238E27FC236}">
                <a16:creationId xmlns:a16="http://schemas.microsoft.com/office/drawing/2014/main" id="{A95B82E3-EA58-4AC9-878D-C86BBAACCA8C}"/>
              </a:ext>
            </a:extLst>
          </p:cNvPr>
          <p:cNvPicPr>
            <a:picLocks noChangeAspect="1"/>
          </p:cNvPicPr>
          <p:nvPr/>
        </p:nvPicPr>
        <p:blipFill rotWithShape="1">
          <a:blip r:embed="rId3"/>
          <a:srcRect t="12315"/>
          <a:stretch/>
        </p:blipFill>
        <p:spPr>
          <a:xfrm>
            <a:off x="2285851" y="2743200"/>
            <a:ext cx="4724697" cy="3255362"/>
          </a:xfrm>
          <a:prstGeom prst="rect">
            <a:avLst/>
          </a:prstGeom>
        </p:spPr>
      </p:pic>
    </p:spTree>
    <p:extLst>
      <p:ext uri="{BB962C8B-B14F-4D97-AF65-F5344CB8AC3E}">
        <p14:creationId xmlns:p14="http://schemas.microsoft.com/office/powerpoint/2010/main" val="3862695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EC33-1E1A-4245-B0A1-1B07D90D77DB}"/>
              </a:ext>
            </a:extLst>
          </p:cNvPr>
          <p:cNvSpPr>
            <a:spLocks noGrp="1"/>
          </p:cNvSpPr>
          <p:nvPr>
            <p:ph type="title"/>
          </p:nvPr>
        </p:nvSpPr>
        <p:spPr>
          <a:xfrm>
            <a:off x="1181100" y="838200"/>
            <a:ext cx="6781800" cy="427038"/>
          </a:xfrm>
        </p:spPr>
        <p:txBody>
          <a:bodyPr/>
          <a:lstStyle/>
          <a:p>
            <a:br>
              <a:rPr lang="en-US" dirty="0">
                <a:solidFill>
                  <a:srgbClr val="7030A0"/>
                </a:solidFill>
              </a:rPr>
            </a:br>
            <a:r>
              <a:rPr lang="en-US" dirty="0">
                <a:solidFill>
                  <a:srgbClr val="7030A0"/>
                </a:solidFill>
              </a:rPr>
              <a:t>LITERACY – Year in Review</a:t>
            </a:r>
          </a:p>
        </p:txBody>
      </p:sp>
      <p:sp>
        <p:nvSpPr>
          <p:cNvPr id="3" name="Content Placeholder 2">
            <a:extLst>
              <a:ext uri="{FF2B5EF4-FFF2-40B4-BE49-F238E27FC236}">
                <a16:creationId xmlns:a16="http://schemas.microsoft.com/office/drawing/2014/main" id="{DCD71FA0-A810-4D46-9DF1-999D445AC10F}"/>
              </a:ext>
            </a:extLst>
          </p:cNvPr>
          <p:cNvSpPr>
            <a:spLocks noGrp="1"/>
          </p:cNvSpPr>
          <p:nvPr>
            <p:ph idx="1"/>
          </p:nvPr>
        </p:nvSpPr>
        <p:spPr>
          <a:xfrm>
            <a:off x="1973435" y="1905000"/>
            <a:ext cx="6781800" cy="4525963"/>
          </a:xfrm>
        </p:spPr>
        <p:txBody>
          <a:bodyPr/>
          <a:lstStyle/>
          <a:p>
            <a:r>
              <a:rPr lang="en-US" dirty="0"/>
              <a:t>Literacy PD received/provided to district</a:t>
            </a:r>
          </a:p>
          <a:p>
            <a:endParaRPr lang="en-US" dirty="0"/>
          </a:p>
          <a:p>
            <a:r>
              <a:rPr lang="en-US" dirty="0"/>
              <a:t>Calendar of PD provided for coaches/goals to take back to teachers in year 1-2 Tier 1</a:t>
            </a:r>
          </a:p>
          <a:p>
            <a:endParaRPr lang="en-US" dirty="0"/>
          </a:p>
          <a:p>
            <a:r>
              <a:rPr lang="en-US" dirty="0"/>
              <a:t>Dashboard Report</a:t>
            </a:r>
          </a:p>
        </p:txBody>
      </p:sp>
      <p:pic>
        <p:nvPicPr>
          <p:cNvPr id="4" name="Picture 3">
            <a:extLst>
              <a:ext uri="{FF2B5EF4-FFF2-40B4-BE49-F238E27FC236}">
                <a16:creationId xmlns:a16="http://schemas.microsoft.com/office/drawing/2014/main" id="{0DA6A20A-F16C-44B2-AD8A-1D20D3156FAD}"/>
              </a:ext>
            </a:extLst>
          </p:cNvPr>
          <p:cNvPicPr>
            <a:picLocks noChangeAspect="1"/>
          </p:cNvPicPr>
          <p:nvPr/>
        </p:nvPicPr>
        <p:blipFill>
          <a:blip r:embed="rId3"/>
          <a:stretch>
            <a:fillRect/>
          </a:stretch>
        </p:blipFill>
        <p:spPr>
          <a:xfrm rot="3409948">
            <a:off x="249108" y="1681522"/>
            <a:ext cx="1786283" cy="1463167"/>
          </a:xfrm>
          <a:prstGeom prst="rect">
            <a:avLst/>
          </a:prstGeom>
        </p:spPr>
      </p:pic>
    </p:spTree>
    <p:extLst>
      <p:ext uri="{BB962C8B-B14F-4D97-AF65-F5344CB8AC3E}">
        <p14:creationId xmlns:p14="http://schemas.microsoft.com/office/powerpoint/2010/main" val="4257171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9C01-3655-4346-A676-311A75B500AE}"/>
              </a:ext>
            </a:extLst>
          </p:cNvPr>
          <p:cNvSpPr>
            <a:spLocks noGrp="1"/>
          </p:cNvSpPr>
          <p:nvPr>
            <p:ph type="title"/>
          </p:nvPr>
        </p:nvSpPr>
        <p:spPr>
          <a:xfrm>
            <a:off x="762000" y="-25400"/>
            <a:ext cx="8229600" cy="1143000"/>
          </a:xfrm>
        </p:spPr>
        <p:txBody>
          <a:bodyPr/>
          <a:lstStyle/>
          <a:p>
            <a:pPr algn="r"/>
            <a:r>
              <a:rPr lang="en-US" dirty="0">
                <a:solidFill>
                  <a:schemeClr val="bg1"/>
                </a:solidFill>
              </a:rPr>
              <a:t>PD Supports</a:t>
            </a:r>
          </a:p>
        </p:txBody>
      </p:sp>
      <p:graphicFrame>
        <p:nvGraphicFramePr>
          <p:cNvPr id="4" name="Content Placeholder 3">
            <a:extLst>
              <a:ext uri="{FF2B5EF4-FFF2-40B4-BE49-F238E27FC236}">
                <a16:creationId xmlns:a16="http://schemas.microsoft.com/office/drawing/2014/main" id="{479C5649-58FE-44CC-AB25-8BDF03CB29DC}"/>
              </a:ext>
            </a:extLst>
          </p:cNvPr>
          <p:cNvGraphicFramePr>
            <a:graphicFrameLocks noGrp="1"/>
          </p:cNvGraphicFramePr>
          <p:nvPr>
            <p:ph idx="1"/>
            <p:extLst>
              <p:ext uri="{D42A27DB-BD31-4B8C-83A1-F6EECF244321}">
                <p14:modId xmlns:p14="http://schemas.microsoft.com/office/powerpoint/2010/main" val="2532169555"/>
              </p:ext>
            </p:extLst>
          </p:nvPr>
        </p:nvGraphicFramePr>
        <p:xfrm>
          <a:off x="457200" y="1295400"/>
          <a:ext cx="8229600" cy="3454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936588677"/>
                    </a:ext>
                  </a:extLst>
                </a:gridCol>
                <a:gridCol w="4114800">
                  <a:extLst>
                    <a:ext uri="{9D8B030D-6E8A-4147-A177-3AD203B41FA5}">
                      <a16:colId xmlns:a16="http://schemas.microsoft.com/office/drawing/2014/main" val="570019817"/>
                    </a:ext>
                  </a:extLst>
                </a:gridCol>
              </a:tblGrid>
              <a:tr h="370840">
                <a:tc>
                  <a:txBody>
                    <a:bodyPr/>
                    <a:lstStyle/>
                    <a:p>
                      <a:pPr algn="ctr"/>
                      <a:r>
                        <a:rPr lang="en-US" sz="2800" dirty="0"/>
                        <a:t>What to Buy…</a:t>
                      </a:r>
                    </a:p>
                  </a:txBody>
                  <a:tcPr>
                    <a:solidFill>
                      <a:schemeClr val="accent2">
                        <a:lumMod val="50000"/>
                      </a:schemeClr>
                    </a:solidFill>
                  </a:tcPr>
                </a:tc>
                <a:tc>
                  <a:txBody>
                    <a:bodyPr/>
                    <a:lstStyle/>
                    <a:p>
                      <a:pPr algn="ctr"/>
                      <a:r>
                        <a:rPr lang="en-US" sz="2800" dirty="0"/>
                        <a:t>What NOT to buy…</a:t>
                      </a:r>
                    </a:p>
                  </a:txBody>
                  <a:tcPr>
                    <a:solidFill>
                      <a:schemeClr val="accent2">
                        <a:lumMod val="50000"/>
                      </a:schemeClr>
                    </a:solidFill>
                  </a:tcPr>
                </a:tc>
                <a:extLst>
                  <a:ext uri="{0D108BD9-81ED-4DB2-BD59-A6C34878D82A}">
                    <a16:rowId xmlns:a16="http://schemas.microsoft.com/office/drawing/2014/main" val="3641296579"/>
                  </a:ext>
                </a:extLst>
              </a:tr>
              <a:tr h="370840">
                <a:tc>
                  <a:txBody>
                    <a:bodyPr/>
                    <a:lstStyle/>
                    <a:p>
                      <a:r>
                        <a:rPr lang="en-US" dirty="0"/>
                        <a:t>Texts that support current PD in CORE/Reading Instruction </a:t>
                      </a:r>
                    </a:p>
                    <a:p>
                      <a:r>
                        <a:rPr lang="en-US" dirty="0"/>
                        <a:t>      (Ex: CORE Vocab text)</a:t>
                      </a:r>
                    </a:p>
                  </a:txBody>
                  <a:tcPr>
                    <a:solidFill>
                      <a:schemeClr val="accent6">
                        <a:lumMod val="60000"/>
                        <a:lumOff val="40000"/>
                      </a:schemeClr>
                    </a:solidFill>
                  </a:tcPr>
                </a:tc>
                <a:tc>
                  <a:txBody>
                    <a:bodyPr/>
                    <a:lstStyle/>
                    <a:p>
                      <a:r>
                        <a:rPr lang="en-US" dirty="0"/>
                        <a:t>Assessment materials</a:t>
                      </a:r>
                    </a:p>
                  </a:txBody>
                  <a:tcPr>
                    <a:solidFill>
                      <a:schemeClr val="accent6">
                        <a:lumMod val="60000"/>
                        <a:lumOff val="40000"/>
                      </a:schemeClr>
                    </a:solidFill>
                  </a:tcPr>
                </a:tc>
                <a:extLst>
                  <a:ext uri="{0D108BD9-81ED-4DB2-BD59-A6C34878D82A}">
                    <a16:rowId xmlns:a16="http://schemas.microsoft.com/office/drawing/2014/main" val="2032125857"/>
                  </a:ext>
                </a:extLst>
              </a:tr>
              <a:tr h="370840">
                <a:tc>
                  <a:txBody>
                    <a:bodyPr/>
                    <a:lstStyle/>
                    <a:p>
                      <a:r>
                        <a:rPr lang="en-US" dirty="0"/>
                        <a:t>Coach or teacher materials for literacy that connect to summer PD 2019:</a:t>
                      </a:r>
                    </a:p>
                  </a:txBody>
                  <a:tcPr>
                    <a:solidFill>
                      <a:schemeClr val="accent6">
                        <a:lumMod val="60000"/>
                        <a:lumOff val="40000"/>
                      </a:schemeClr>
                    </a:solidFill>
                  </a:tcPr>
                </a:tc>
                <a:tc>
                  <a:txBody>
                    <a:bodyPr/>
                    <a:lstStyle/>
                    <a:p>
                      <a:r>
                        <a:rPr lang="en-US" dirty="0"/>
                        <a:t>Student driven materials</a:t>
                      </a:r>
                    </a:p>
                  </a:txBody>
                  <a:tcPr>
                    <a:solidFill>
                      <a:schemeClr val="accent6">
                        <a:lumMod val="60000"/>
                        <a:lumOff val="40000"/>
                      </a:schemeClr>
                    </a:solidFill>
                  </a:tcPr>
                </a:tc>
                <a:extLst>
                  <a:ext uri="{0D108BD9-81ED-4DB2-BD59-A6C34878D82A}">
                    <a16:rowId xmlns:a16="http://schemas.microsoft.com/office/drawing/2014/main" val="3125171927"/>
                  </a:ext>
                </a:extLst>
              </a:tr>
              <a:tr h="370840">
                <a:tc>
                  <a:txBody>
                    <a:bodyPr/>
                    <a:lstStyle/>
                    <a:p>
                      <a:pPr marL="285750" indent="-285750">
                        <a:buFont typeface="Arial" panose="020B0604020202020204" pitchFamily="34" charset="0"/>
                        <a:buChar char="•"/>
                      </a:pPr>
                      <a:r>
                        <a:rPr lang="en-US" dirty="0"/>
                        <a:t> Explicit Instruction/Anita Archer</a:t>
                      </a:r>
                    </a:p>
                  </a:txBody>
                  <a:tcPr>
                    <a:solidFill>
                      <a:schemeClr val="accent6">
                        <a:lumMod val="60000"/>
                        <a:lumOff val="40000"/>
                      </a:schemeClr>
                    </a:solidFill>
                  </a:tcPr>
                </a:tc>
                <a:tc>
                  <a:txBody>
                    <a:bodyPr/>
                    <a:lstStyle/>
                    <a:p>
                      <a:r>
                        <a:rPr lang="en-US" dirty="0"/>
                        <a:t>Curriculum Textbooks</a:t>
                      </a:r>
                    </a:p>
                  </a:txBody>
                  <a:tcPr>
                    <a:solidFill>
                      <a:schemeClr val="accent6">
                        <a:lumMod val="60000"/>
                        <a:lumOff val="40000"/>
                      </a:schemeClr>
                    </a:solidFill>
                  </a:tcPr>
                </a:tc>
                <a:extLst>
                  <a:ext uri="{0D108BD9-81ED-4DB2-BD59-A6C34878D82A}">
                    <a16:rowId xmlns:a16="http://schemas.microsoft.com/office/drawing/2014/main" val="2082385680"/>
                  </a:ext>
                </a:extLst>
              </a:tr>
              <a:tr h="370840">
                <a:tc>
                  <a:txBody>
                    <a:bodyPr/>
                    <a:lstStyle/>
                    <a:p>
                      <a:pPr marL="285750" indent="-285750">
                        <a:buFont typeface="Arial" panose="020B0604020202020204" pitchFamily="34" charset="0"/>
                        <a:buChar char="•"/>
                      </a:pPr>
                      <a:r>
                        <a:rPr lang="en-US" dirty="0"/>
                        <a:t>Simplified Lesson Planning/Jill Jackson</a:t>
                      </a:r>
                    </a:p>
                  </a:txBody>
                  <a:tcPr>
                    <a:solidFill>
                      <a:schemeClr val="accent6">
                        <a:lumMod val="60000"/>
                        <a:lumOff val="40000"/>
                      </a:schemeClr>
                    </a:solidFill>
                  </a:tcPr>
                </a:tc>
                <a:tc>
                  <a:txBody>
                    <a:bodyPr/>
                    <a:lstStyle/>
                    <a:p>
                      <a:r>
                        <a:rPr lang="en-US" dirty="0"/>
                        <a:t>Online reading programs</a:t>
                      </a:r>
                    </a:p>
                  </a:txBody>
                  <a:tcPr>
                    <a:solidFill>
                      <a:schemeClr val="accent6">
                        <a:lumMod val="60000"/>
                        <a:lumOff val="40000"/>
                      </a:schemeClr>
                    </a:solidFill>
                  </a:tcPr>
                </a:tc>
                <a:extLst>
                  <a:ext uri="{0D108BD9-81ED-4DB2-BD59-A6C34878D82A}">
                    <a16:rowId xmlns:a16="http://schemas.microsoft.com/office/drawing/2014/main" val="1311223116"/>
                  </a:ext>
                </a:extLst>
              </a:tr>
              <a:tr h="370840">
                <a:tc>
                  <a:txBody>
                    <a:bodyPr/>
                    <a:lstStyle/>
                    <a:p>
                      <a:pPr marL="285750" indent="-285750">
                        <a:buFont typeface="Arial" panose="020B0604020202020204" pitchFamily="34" charset="0"/>
                        <a:buChar char="•"/>
                      </a:pPr>
                      <a:r>
                        <a:rPr lang="en-US" dirty="0"/>
                        <a:t>Additional CORE Sourcebook Texts for new staff, administrators, or coach</a:t>
                      </a:r>
                    </a:p>
                  </a:txBody>
                  <a:tcPr>
                    <a:solidFill>
                      <a:schemeClr val="accent6">
                        <a:lumMod val="60000"/>
                        <a:lumOff val="40000"/>
                      </a:schemeClr>
                    </a:solidFill>
                  </a:tcPr>
                </a:tc>
                <a:tc>
                  <a:txBody>
                    <a:bodyPr/>
                    <a:lstStyle/>
                    <a:p>
                      <a:r>
                        <a:rPr lang="en-US" dirty="0"/>
                        <a:t>Online Subscriptions for literacy sites</a:t>
                      </a:r>
                    </a:p>
                  </a:txBody>
                  <a:tcPr>
                    <a:solidFill>
                      <a:schemeClr val="accent6">
                        <a:lumMod val="60000"/>
                        <a:lumOff val="40000"/>
                      </a:schemeClr>
                    </a:solidFill>
                  </a:tcPr>
                </a:tc>
                <a:extLst>
                  <a:ext uri="{0D108BD9-81ED-4DB2-BD59-A6C34878D82A}">
                    <a16:rowId xmlns:a16="http://schemas.microsoft.com/office/drawing/2014/main" val="3226569763"/>
                  </a:ext>
                </a:extLst>
              </a:tr>
            </a:tbl>
          </a:graphicData>
        </a:graphic>
      </p:graphicFrame>
      <p:sp>
        <p:nvSpPr>
          <p:cNvPr id="5" name="TextBox 4">
            <a:extLst>
              <a:ext uri="{FF2B5EF4-FFF2-40B4-BE49-F238E27FC236}">
                <a16:creationId xmlns:a16="http://schemas.microsoft.com/office/drawing/2014/main" id="{93BCA588-6F69-4662-941D-565C8AFCD5D9}"/>
              </a:ext>
            </a:extLst>
          </p:cNvPr>
          <p:cNvSpPr txBox="1"/>
          <p:nvPr/>
        </p:nvSpPr>
        <p:spPr>
          <a:xfrm>
            <a:off x="571500" y="5100935"/>
            <a:ext cx="8001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Other items under consideration by a district would need to be submitted to the Co-Directors for </a:t>
            </a:r>
            <a:r>
              <a:rPr lang="en-US" b="1" u="sng" dirty="0"/>
              <a:t>APPROVAL PRIOR to purchase</a:t>
            </a:r>
            <a:r>
              <a:rPr lang="en-US" dirty="0"/>
              <a:t>.</a:t>
            </a:r>
          </a:p>
          <a:p>
            <a:pPr marL="285750" indent="-285750">
              <a:buFont typeface="Arial" panose="020B0604020202020204" pitchFamily="34" charset="0"/>
              <a:buChar char="•"/>
            </a:pPr>
            <a:r>
              <a:rPr lang="en-US" u="sng" dirty="0"/>
              <a:t>If not approved</a:t>
            </a:r>
            <a:r>
              <a:rPr lang="en-US" dirty="0"/>
              <a:t>, the invoice can be denied for payment by SPDG funds.</a:t>
            </a:r>
          </a:p>
        </p:txBody>
      </p:sp>
    </p:spTree>
    <p:extLst>
      <p:ext uri="{BB962C8B-B14F-4D97-AF65-F5344CB8AC3E}">
        <p14:creationId xmlns:p14="http://schemas.microsoft.com/office/powerpoint/2010/main" val="1079320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 </a:t>
            </a:r>
            <a:br>
              <a:rPr lang="en-US" dirty="0">
                <a:solidFill>
                  <a:srgbClr val="7030A0"/>
                </a:solidFill>
              </a:rPr>
            </a:br>
            <a:r>
              <a:rPr lang="en-US" dirty="0">
                <a:solidFill>
                  <a:srgbClr val="7030A0"/>
                </a:solidFill>
              </a:rPr>
              <a:t>Fidelity of System Data</a:t>
            </a:r>
          </a:p>
        </p:txBody>
      </p:sp>
      <p:sp>
        <p:nvSpPr>
          <p:cNvPr id="3" name="Content Placeholder 2"/>
          <p:cNvSpPr>
            <a:spLocks noGrp="1"/>
          </p:cNvSpPr>
          <p:nvPr>
            <p:ph idx="1"/>
          </p:nvPr>
        </p:nvSpPr>
        <p:spPr>
          <a:xfrm>
            <a:off x="457200" y="1600201"/>
            <a:ext cx="8229600" cy="4800599"/>
          </a:xfrm>
        </p:spPr>
        <p:txBody>
          <a:bodyPr/>
          <a:lstStyle/>
          <a:p>
            <a:r>
              <a:rPr lang="en-US" dirty="0"/>
              <a:t>Reading-Tiered Fidelity Inventory (R-TFI)</a:t>
            </a:r>
          </a:p>
          <a:p>
            <a:pPr lvl="1"/>
            <a:r>
              <a:rPr lang="en-US" dirty="0"/>
              <a:t> Completed fall 2018 for baseline</a:t>
            </a:r>
          </a:p>
          <a:p>
            <a:pPr lvl="1"/>
            <a:r>
              <a:rPr lang="en-US" dirty="0"/>
              <a:t>Completed spring 2019, 2020, 2021, 2022 </a:t>
            </a:r>
          </a:p>
          <a:p>
            <a:pPr lvl="2"/>
            <a:r>
              <a:rPr lang="en-US" dirty="0"/>
              <a:t>Provides feedback to leadership team</a:t>
            </a:r>
          </a:p>
          <a:p>
            <a:pPr lvl="2"/>
            <a:r>
              <a:rPr lang="en-US" dirty="0"/>
              <a:t>Shows growth</a:t>
            </a:r>
          </a:p>
          <a:p>
            <a:pPr lvl="2"/>
            <a:r>
              <a:rPr lang="en-US" dirty="0"/>
              <a:t>Helps with decision making</a:t>
            </a:r>
          </a:p>
          <a:p>
            <a:pPr lvl="1"/>
            <a:r>
              <a:rPr lang="en-US" dirty="0"/>
              <a:t>Approximately 2-3 hours to complete as a team with coach</a:t>
            </a:r>
          </a:p>
          <a:p>
            <a:pPr lvl="1"/>
            <a:r>
              <a:rPr lang="en-US" dirty="0"/>
              <a:t>Current RtI schools may already have already completed this process</a:t>
            </a:r>
          </a:p>
          <a:p>
            <a:pPr marL="457200" lvl="1" indent="0">
              <a:buNone/>
            </a:pPr>
            <a:endParaRPr lang="en-US" dirty="0"/>
          </a:p>
        </p:txBody>
      </p:sp>
    </p:spTree>
    <p:extLst>
      <p:ext uri="{BB962C8B-B14F-4D97-AF65-F5344CB8AC3E}">
        <p14:creationId xmlns:p14="http://schemas.microsoft.com/office/powerpoint/2010/main" val="1309942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3D61-31A6-4999-8286-D40688E2E45C}"/>
              </a:ext>
            </a:extLst>
          </p:cNvPr>
          <p:cNvSpPr>
            <a:spLocks noGrp="1"/>
          </p:cNvSpPr>
          <p:nvPr>
            <p:ph type="title"/>
          </p:nvPr>
        </p:nvSpPr>
        <p:spPr>
          <a:xfrm>
            <a:off x="2590800" y="274638"/>
            <a:ext cx="6096000" cy="457199"/>
          </a:xfrm>
        </p:spPr>
        <p:txBody>
          <a:bodyPr/>
          <a:lstStyle/>
          <a:p>
            <a:pPr algn="r"/>
            <a:r>
              <a:rPr lang="en-US" dirty="0">
                <a:solidFill>
                  <a:schemeClr val="bg1"/>
                </a:solidFill>
              </a:rPr>
              <a:t>ACTION PLAN</a:t>
            </a:r>
          </a:p>
        </p:txBody>
      </p:sp>
      <p:pic>
        <p:nvPicPr>
          <p:cNvPr id="4" name="Content Placeholder 3">
            <a:extLst>
              <a:ext uri="{FF2B5EF4-FFF2-40B4-BE49-F238E27FC236}">
                <a16:creationId xmlns:a16="http://schemas.microsoft.com/office/drawing/2014/main" id="{E4A07014-45DE-461D-90CF-830B3FD6D746}"/>
              </a:ext>
            </a:extLst>
          </p:cNvPr>
          <p:cNvPicPr>
            <a:picLocks noGrp="1" noChangeAspect="1"/>
          </p:cNvPicPr>
          <p:nvPr>
            <p:ph idx="1"/>
          </p:nvPr>
        </p:nvPicPr>
        <p:blipFill>
          <a:blip r:embed="rId3"/>
          <a:stretch>
            <a:fillRect/>
          </a:stretch>
        </p:blipFill>
        <p:spPr>
          <a:xfrm>
            <a:off x="1021500" y="1524000"/>
            <a:ext cx="7654862" cy="4906963"/>
          </a:xfrm>
          <a:prstGeom prst="rect">
            <a:avLst/>
          </a:prstGeom>
        </p:spPr>
      </p:pic>
      <p:sp>
        <p:nvSpPr>
          <p:cNvPr id="5" name="TextBox 4">
            <a:extLst>
              <a:ext uri="{FF2B5EF4-FFF2-40B4-BE49-F238E27FC236}">
                <a16:creationId xmlns:a16="http://schemas.microsoft.com/office/drawing/2014/main" id="{9CFA3B9B-E7CB-4BA3-A865-0C9E9DF12878}"/>
              </a:ext>
            </a:extLst>
          </p:cNvPr>
          <p:cNvSpPr txBox="1"/>
          <p:nvPr/>
        </p:nvSpPr>
        <p:spPr>
          <a:xfrm>
            <a:off x="1033955" y="1066800"/>
            <a:ext cx="7500445" cy="369332"/>
          </a:xfrm>
          <a:prstGeom prst="rect">
            <a:avLst/>
          </a:prstGeom>
          <a:noFill/>
        </p:spPr>
        <p:txBody>
          <a:bodyPr wrap="square" rtlCol="0">
            <a:spAutoFit/>
          </a:bodyPr>
          <a:lstStyle/>
          <a:p>
            <a:pPr algn="ctr"/>
            <a:r>
              <a:rPr lang="en-US" dirty="0"/>
              <a:t>SPDG---State Level Data   District Level   Building Level</a:t>
            </a:r>
          </a:p>
        </p:txBody>
      </p:sp>
    </p:spTree>
    <p:extLst>
      <p:ext uri="{BB962C8B-B14F-4D97-AF65-F5344CB8AC3E}">
        <p14:creationId xmlns:p14="http://schemas.microsoft.com/office/powerpoint/2010/main" val="2888173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80BE-8AD9-4BB7-8484-CA14BC677422}"/>
              </a:ext>
            </a:extLst>
          </p:cNvPr>
          <p:cNvSpPr>
            <a:spLocks noGrp="1"/>
          </p:cNvSpPr>
          <p:nvPr>
            <p:ph type="title"/>
          </p:nvPr>
        </p:nvSpPr>
        <p:spPr>
          <a:xfrm>
            <a:off x="1981200" y="76200"/>
            <a:ext cx="7086600" cy="762000"/>
          </a:xfrm>
        </p:spPr>
        <p:txBody>
          <a:bodyPr/>
          <a:lstStyle/>
          <a:p>
            <a:pPr algn="r"/>
            <a:r>
              <a:rPr lang="en-US" dirty="0">
                <a:solidFill>
                  <a:schemeClr val="bg1"/>
                </a:solidFill>
              </a:rPr>
              <a:t>Questions to Consider</a:t>
            </a:r>
            <a:r>
              <a:rPr lang="en-US" dirty="0"/>
              <a:t>…</a:t>
            </a:r>
          </a:p>
        </p:txBody>
      </p:sp>
      <p:sp>
        <p:nvSpPr>
          <p:cNvPr id="5" name="TextBox 4">
            <a:extLst>
              <a:ext uri="{FF2B5EF4-FFF2-40B4-BE49-F238E27FC236}">
                <a16:creationId xmlns:a16="http://schemas.microsoft.com/office/drawing/2014/main" id="{6B538736-C4BA-435D-8716-9DD1F126AFB9}"/>
              </a:ext>
            </a:extLst>
          </p:cNvPr>
          <p:cNvSpPr txBox="1"/>
          <p:nvPr/>
        </p:nvSpPr>
        <p:spPr>
          <a:xfrm>
            <a:off x="304800" y="1066800"/>
            <a:ext cx="8153400" cy="6740307"/>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Did our PD Plan work this year?  Why? If not, what are revisions needed to move the work forward next year in literacy and/or R-TFI ?</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What does the data show are key areas to continue in Tier 1 instruction of the Big 5 foundational skills next year?</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Did the PD calendar allow coaches to meet the 18 hours of PD required? What additions or revisions are needed? </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How will we build the capacity of new teachers in our district for literacy and sourcebook training?</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dirty="0"/>
              <a:t>Are there additional PD topics on reading/strategies we could suggest for future webinars, PD, or district trainings?</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endParaRPr lang="en-US" sz="2400" dirty="0"/>
          </a:p>
        </p:txBody>
      </p:sp>
    </p:spTree>
    <p:extLst>
      <p:ext uri="{BB962C8B-B14F-4D97-AF65-F5344CB8AC3E}">
        <p14:creationId xmlns:p14="http://schemas.microsoft.com/office/powerpoint/2010/main" val="531577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EEC33-1E1A-4245-B0A1-1B07D90D77DB}"/>
              </a:ext>
            </a:extLst>
          </p:cNvPr>
          <p:cNvSpPr>
            <a:spLocks noGrp="1"/>
          </p:cNvSpPr>
          <p:nvPr>
            <p:ph type="title"/>
          </p:nvPr>
        </p:nvSpPr>
        <p:spPr>
          <a:xfrm>
            <a:off x="1181100" y="838200"/>
            <a:ext cx="6781800" cy="427038"/>
          </a:xfrm>
        </p:spPr>
        <p:txBody>
          <a:bodyPr/>
          <a:lstStyle/>
          <a:p>
            <a:br>
              <a:rPr lang="en-US" dirty="0">
                <a:solidFill>
                  <a:srgbClr val="7030A0"/>
                </a:solidFill>
              </a:rPr>
            </a:br>
            <a:r>
              <a:rPr lang="en-US" dirty="0">
                <a:solidFill>
                  <a:srgbClr val="7030A0"/>
                </a:solidFill>
              </a:rPr>
              <a:t>COACHING – Year in Review</a:t>
            </a:r>
          </a:p>
        </p:txBody>
      </p:sp>
      <p:sp>
        <p:nvSpPr>
          <p:cNvPr id="3" name="Content Placeholder 2">
            <a:extLst>
              <a:ext uri="{FF2B5EF4-FFF2-40B4-BE49-F238E27FC236}">
                <a16:creationId xmlns:a16="http://schemas.microsoft.com/office/drawing/2014/main" id="{DCD71FA0-A810-4D46-9DF1-999D445AC10F}"/>
              </a:ext>
            </a:extLst>
          </p:cNvPr>
          <p:cNvSpPr>
            <a:spLocks noGrp="1"/>
          </p:cNvSpPr>
          <p:nvPr>
            <p:ph idx="1"/>
          </p:nvPr>
        </p:nvSpPr>
        <p:spPr>
          <a:xfrm>
            <a:off x="1973435" y="1905000"/>
            <a:ext cx="6781800" cy="4525963"/>
          </a:xfrm>
        </p:spPr>
        <p:txBody>
          <a:bodyPr/>
          <a:lstStyle/>
          <a:p>
            <a:r>
              <a:rPr lang="en-US" dirty="0"/>
              <a:t>Monthly coaching webinars</a:t>
            </a:r>
          </a:p>
          <a:p>
            <a:r>
              <a:rPr lang="en-US" dirty="0"/>
              <a:t>Graduate Credit/CEUs for coaches/teachers</a:t>
            </a:r>
          </a:p>
          <a:p>
            <a:r>
              <a:rPr lang="en-US" dirty="0"/>
              <a:t>Coaching cycle</a:t>
            </a:r>
          </a:p>
          <a:p>
            <a:pPr marL="0" indent="0">
              <a:buNone/>
            </a:pPr>
            <a:endParaRPr lang="en-US" dirty="0"/>
          </a:p>
          <a:p>
            <a:pPr marL="0" indent="0">
              <a:buNone/>
            </a:pPr>
            <a:endParaRPr lang="en-US" dirty="0"/>
          </a:p>
          <a:p>
            <a:pPr marL="0" indent="0">
              <a:buNone/>
            </a:pPr>
            <a:endParaRPr lang="en-US" dirty="0"/>
          </a:p>
          <a:p>
            <a:r>
              <a:rPr lang="en-US" dirty="0"/>
              <a:t>Dashboard Report</a:t>
            </a:r>
          </a:p>
        </p:txBody>
      </p:sp>
      <p:pic>
        <p:nvPicPr>
          <p:cNvPr id="5" name="Picture 4">
            <a:extLst>
              <a:ext uri="{FF2B5EF4-FFF2-40B4-BE49-F238E27FC236}">
                <a16:creationId xmlns:a16="http://schemas.microsoft.com/office/drawing/2014/main" id="{A505C323-BD7E-47F1-A807-1668FA34FAFF}"/>
              </a:ext>
            </a:extLst>
          </p:cNvPr>
          <p:cNvPicPr>
            <a:picLocks noChangeAspect="1"/>
          </p:cNvPicPr>
          <p:nvPr/>
        </p:nvPicPr>
        <p:blipFill>
          <a:blip r:embed="rId3"/>
          <a:stretch>
            <a:fillRect/>
          </a:stretch>
        </p:blipFill>
        <p:spPr>
          <a:xfrm rot="3396573">
            <a:off x="179537" y="1462012"/>
            <a:ext cx="1707028" cy="1414395"/>
          </a:xfrm>
          <a:prstGeom prst="rect">
            <a:avLst/>
          </a:prstGeom>
        </p:spPr>
      </p:pic>
      <p:pic>
        <p:nvPicPr>
          <p:cNvPr id="7" name="Picture 6">
            <a:extLst>
              <a:ext uri="{FF2B5EF4-FFF2-40B4-BE49-F238E27FC236}">
                <a16:creationId xmlns:a16="http://schemas.microsoft.com/office/drawing/2014/main" id="{F3D2F72B-77BC-43E9-8454-3D8EBEBEDA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810000"/>
            <a:ext cx="4058319" cy="1905000"/>
          </a:xfrm>
          <a:prstGeom prst="rect">
            <a:avLst/>
          </a:prstGeom>
        </p:spPr>
      </p:pic>
    </p:spTree>
    <p:extLst>
      <p:ext uri="{BB962C8B-B14F-4D97-AF65-F5344CB8AC3E}">
        <p14:creationId xmlns:p14="http://schemas.microsoft.com/office/powerpoint/2010/main" val="392424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93DBB-8E36-445C-9B56-CEB729AF40F6}"/>
              </a:ext>
            </a:extLst>
          </p:cNvPr>
          <p:cNvSpPr>
            <a:spLocks noGrp="1"/>
          </p:cNvSpPr>
          <p:nvPr>
            <p:ph type="title"/>
          </p:nvPr>
        </p:nvSpPr>
        <p:spPr>
          <a:xfrm>
            <a:off x="2171700" y="76200"/>
            <a:ext cx="6743700" cy="838200"/>
          </a:xfrm>
        </p:spPr>
        <p:txBody>
          <a:bodyPr/>
          <a:lstStyle/>
          <a:p>
            <a:endParaRPr lang="en-US" dirty="0"/>
          </a:p>
        </p:txBody>
      </p:sp>
      <p:pic>
        <p:nvPicPr>
          <p:cNvPr id="5" name="Content Placeholder 4">
            <a:extLst>
              <a:ext uri="{FF2B5EF4-FFF2-40B4-BE49-F238E27FC236}">
                <a16:creationId xmlns:a16="http://schemas.microsoft.com/office/drawing/2014/main" id="{524765DD-3F2F-417C-84E8-518E7EB62E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2987" y="1295400"/>
            <a:ext cx="6808013" cy="5173549"/>
          </a:xfrm>
        </p:spPr>
      </p:pic>
    </p:spTree>
    <p:extLst>
      <p:ext uri="{BB962C8B-B14F-4D97-AF65-F5344CB8AC3E}">
        <p14:creationId xmlns:p14="http://schemas.microsoft.com/office/powerpoint/2010/main" val="2533965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FB57-6DF3-49C8-AF26-A801F3F2468D}"/>
              </a:ext>
            </a:extLst>
          </p:cNvPr>
          <p:cNvSpPr>
            <a:spLocks noGrp="1"/>
          </p:cNvSpPr>
          <p:nvPr>
            <p:ph type="title"/>
          </p:nvPr>
        </p:nvSpPr>
        <p:spPr>
          <a:xfrm>
            <a:off x="2743200" y="274638"/>
            <a:ext cx="5943600" cy="457199"/>
          </a:xfrm>
        </p:spPr>
        <p:txBody>
          <a:bodyPr/>
          <a:lstStyle/>
          <a:p>
            <a:pPr algn="r"/>
            <a:r>
              <a:rPr lang="en-US" dirty="0">
                <a:solidFill>
                  <a:schemeClr val="bg1"/>
                </a:solidFill>
              </a:rPr>
              <a:t>ACTION PLAN</a:t>
            </a:r>
          </a:p>
        </p:txBody>
      </p:sp>
      <p:pic>
        <p:nvPicPr>
          <p:cNvPr id="4" name="Content Placeholder 3">
            <a:extLst>
              <a:ext uri="{FF2B5EF4-FFF2-40B4-BE49-F238E27FC236}">
                <a16:creationId xmlns:a16="http://schemas.microsoft.com/office/drawing/2014/main" id="{ADAFB3FC-7E6F-4420-A7F0-5A91EB2D840D}"/>
              </a:ext>
            </a:extLst>
          </p:cNvPr>
          <p:cNvPicPr>
            <a:picLocks noGrp="1" noChangeAspect="1"/>
          </p:cNvPicPr>
          <p:nvPr>
            <p:ph idx="1"/>
          </p:nvPr>
        </p:nvPicPr>
        <p:blipFill>
          <a:blip r:embed="rId3"/>
          <a:stretch>
            <a:fillRect/>
          </a:stretch>
        </p:blipFill>
        <p:spPr>
          <a:xfrm>
            <a:off x="974521" y="1524000"/>
            <a:ext cx="7559879" cy="4830763"/>
          </a:xfrm>
          <a:prstGeom prst="rect">
            <a:avLst/>
          </a:prstGeom>
        </p:spPr>
      </p:pic>
      <p:sp>
        <p:nvSpPr>
          <p:cNvPr id="5" name="TextBox 4">
            <a:extLst>
              <a:ext uri="{FF2B5EF4-FFF2-40B4-BE49-F238E27FC236}">
                <a16:creationId xmlns:a16="http://schemas.microsoft.com/office/drawing/2014/main" id="{B9FCC8EB-5B0B-486C-965C-D8B343BF6FE3}"/>
              </a:ext>
            </a:extLst>
          </p:cNvPr>
          <p:cNvSpPr txBox="1"/>
          <p:nvPr/>
        </p:nvSpPr>
        <p:spPr>
          <a:xfrm>
            <a:off x="1033955" y="1066800"/>
            <a:ext cx="7500445" cy="369332"/>
          </a:xfrm>
          <a:prstGeom prst="rect">
            <a:avLst/>
          </a:prstGeom>
          <a:noFill/>
        </p:spPr>
        <p:txBody>
          <a:bodyPr wrap="square" rtlCol="0">
            <a:spAutoFit/>
          </a:bodyPr>
          <a:lstStyle/>
          <a:p>
            <a:pPr algn="ctr"/>
            <a:r>
              <a:rPr lang="en-US" dirty="0"/>
              <a:t>SPDG---State Level Data   District Level   Building Level</a:t>
            </a:r>
          </a:p>
        </p:txBody>
      </p:sp>
    </p:spTree>
    <p:extLst>
      <p:ext uri="{BB962C8B-B14F-4D97-AF65-F5344CB8AC3E}">
        <p14:creationId xmlns:p14="http://schemas.microsoft.com/office/powerpoint/2010/main" val="3071486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80BE-8AD9-4BB7-8484-CA14BC677422}"/>
              </a:ext>
            </a:extLst>
          </p:cNvPr>
          <p:cNvSpPr>
            <a:spLocks noGrp="1"/>
          </p:cNvSpPr>
          <p:nvPr>
            <p:ph type="title"/>
          </p:nvPr>
        </p:nvSpPr>
        <p:spPr>
          <a:xfrm>
            <a:off x="1981200" y="76200"/>
            <a:ext cx="7086600" cy="762000"/>
          </a:xfrm>
        </p:spPr>
        <p:txBody>
          <a:bodyPr/>
          <a:lstStyle/>
          <a:p>
            <a:pPr algn="r"/>
            <a:r>
              <a:rPr lang="en-US" dirty="0">
                <a:solidFill>
                  <a:schemeClr val="bg1"/>
                </a:solidFill>
              </a:rPr>
              <a:t>Questions to Consider</a:t>
            </a:r>
            <a:r>
              <a:rPr lang="en-US" dirty="0"/>
              <a:t>…</a:t>
            </a:r>
          </a:p>
        </p:txBody>
      </p:sp>
      <p:sp>
        <p:nvSpPr>
          <p:cNvPr id="5" name="TextBox 4">
            <a:extLst>
              <a:ext uri="{FF2B5EF4-FFF2-40B4-BE49-F238E27FC236}">
                <a16:creationId xmlns:a16="http://schemas.microsoft.com/office/drawing/2014/main" id="{6B538736-C4BA-435D-8716-9DD1F126AFB9}"/>
              </a:ext>
            </a:extLst>
          </p:cNvPr>
          <p:cNvSpPr txBox="1"/>
          <p:nvPr/>
        </p:nvSpPr>
        <p:spPr>
          <a:xfrm>
            <a:off x="685800" y="1295400"/>
            <a:ext cx="8153400" cy="4401205"/>
          </a:xfrm>
          <a:prstGeom prst="rect">
            <a:avLst/>
          </a:prstGeom>
          <a:noFill/>
        </p:spPr>
        <p:txBody>
          <a:bodyPr wrap="square" rtlCol="0">
            <a:spAutoFit/>
          </a:bodyPr>
          <a:lstStyle/>
          <a:p>
            <a:pPr marL="285750" indent="-285750">
              <a:buFont typeface="Wingdings" panose="05000000000000000000" pitchFamily="2" charset="2"/>
              <a:buChar char="v"/>
            </a:pPr>
            <a:r>
              <a:rPr lang="en-US" sz="2800" dirty="0"/>
              <a:t>What is the role of an instructional literacy (SPDG) coach?</a:t>
            </a:r>
          </a:p>
          <a:p>
            <a:pPr marL="285750" indent="-285750">
              <a:buFont typeface="Wingdings" panose="05000000000000000000" pitchFamily="2" charset="2"/>
              <a:buChar char="v"/>
            </a:pPr>
            <a:r>
              <a:rPr lang="en-US" sz="2800" dirty="0"/>
              <a:t>How will teachers be expected to work with the instructional literacy coach?  How/who communicates this?</a:t>
            </a:r>
          </a:p>
          <a:p>
            <a:pPr marL="285750" indent="-285750">
              <a:buFont typeface="Wingdings" panose="05000000000000000000" pitchFamily="2" charset="2"/>
              <a:buChar char="v"/>
            </a:pPr>
            <a:r>
              <a:rPr lang="en-US" sz="2800" dirty="0"/>
              <a:t>Does every teacher have access to work with the literacy SPDG coach?</a:t>
            </a:r>
          </a:p>
          <a:p>
            <a:pPr marL="285750" indent="-285750">
              <a:buFont typeface="Wingdings" panose="05000000000000000000" pitchFamily="2" charset="2"/>
              <a:buChar char="v"/>
            </a:pPr>
            <a:r>
              <a:rPr lang="en-US" sz="2800" dirty="0"/>
              <a:t>What is the line of communication between literacy coach and administrator and/or district leadership team?</a:t>
            </a:r>
          </a:p>
        </p:txBody>
      </p:sp>
    </p:spTree>
    <p:extLst>
      <p:ext uri="{BB962C8B-B14F-4D97-AF65-F5344CB8AC3E}">
        <p14:creationId xmlns:p14="http://schemas.microsoft.com/office/powerpoint/2010/main" val="3687195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a:extLst>
              <a:ext uri="{FF2B5EF4-FFF2-40B4-BE49-F238E27FC236}">
                <a16:creationId xmlns:a16="http://schemas.microsoft.com/office/drawing/2014/main" id="{C2104E5D-A072-43F0-AE59-3CF7669D8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57401"/>
            <a:ext cx="4038600" cy="19484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3491AE-8EE9-4068-BA48-48D2526008A6}"/>
              </a:ext>
            </a:extLst>
          </p:cNvPr>
          <p:cNvSpPr>
            <a:spLocks noGrp="1"/>
          </p:cNvSpPr>
          <p:nvPr>
            <p:ph type="title"/>
          </p:nvPr>
        </p:nvSpPr>
        <p:spPr>
          <a:xfrm>
            <a:off x="457200" y="762000"/>
            <a:ext cx="8229600" cy="1143000"/>
          </a:xfrm>
        </p:spPr>
        <p:txBody>
          <a:bodyPr/>
          <a:lstStyle/>
          <a:p>
            <a:r>
              <a:rPr lang="en-US" dirty="0">
                <a:solidFill>
                  <a:srgbClr val="7030A0"/>
                </a:solidFill>
              </a:rPr>
              <a:t>Questions?</a:t>
            </a:r>
          </a:p>
        </p:txBody>
      </p:sp>
      <p:sp>
        <p:nvSpPr>
          <p:cNvPr id="4" name="Rectangle 3">
            <a:extLst>
              <a:ext uri="{FF2B5EF4-FFF2-40B4-BE49-F238E27FC236}">
                <a16:creationId xmlns:a16="http://schemas.microsoft.com/office/drawing/2014/main" id="{94B60719-1BB9-4767-AD02-D13D66FC0F7F}"/>
              </a:ext>
            </a:extLst>
          </p:cNvPr>
          <p:cNvSpPr/>
          <p:nvPr/>
        </p:nvSpPr>
        <p:spPr>
          <a:xfrm>
            <a:off x="4572000" y="3674331"/>
            <a:ext cx="2006722" cy="3170099"/>
          </a:xfrm>
          <a:prstGeom prst="rect">
            <a:avLst/>
          </a:prstGeom>
          <a:noFill/>
        </p:spPr>
        <p:txBody>
          <a:bodyPr wrap="square" lIns="91440" tIns="45720" rIns="91440" bIns="45720">
            <a:spAutoFit/>
          </a:bodyPr>
          <a:lstStyle/>
          <a:p>
            <a:pPr algn="ctr"/>
            <a:r>
              <a:rPr lang="en-US" sz="20000" b="1" cap="none" spc="0" dirty="0">
                <a:ln w="12700">
                  <a:solidFill>
                    <a:schemeClr val="accent1"/>
                  </a:solidFill>
                  <a:prstDash val="solid"/>
                </a:ln>
                <a:solidFill>
                  <a:srgbClr val="7030A0"/>
                </a:solidFill>
                <a:effectLst>
                  <a:outerShdw dist="38100" dir="2640000" algn="bl" rotWithShape="0">
                    <a:schemeClr val="accent1"/>
                  </a:outerShdw>
                </a:effectLst>
              </a:rPr>
              <a:t>W</a:t>
            </a:r>
          </a:p>
        </p:txBody>
      </p:sp>
      <p:sp>
        <p:nvSpPr>
          <p:cNvPr id="5" name="TextBox 4">
            <a:extLst>
              <a:ext uri="{FF2B5EF4-FFF2-40B4-BE49-F238E27FC236}">
                <a16:creationId xmlns:a16="http://schemas.microsoft.com/office/drawing/2014/main" id="{9861B2BB-B339-4CF7-B8B1-C53C22269441}"/>
              </a:ext>
            </a:extLst>
          </p:cNvPr>
          <p:cNvSpPr txBox="1"/>
          <p:nvPr/>
        </p:nvSpPr>
        <p:spPr>
          <a:xfrm>
            <a:off x="6705600" y="4474550"/>
            <a:ext cx="2209800" cy="2062103"/>
          </a:xfrm>
          <a:prstGeom prst="rect">
            <a:avLst/>
          </a:prstGeom>
          <a:noFill/>
        </p:spPr>
        <p:txBody>
          <a:bodyPr wrap="square" rtlCol="0">
            <a:spAutoFit/>
          </a:bodyPr>
          <a:lstStyle/>
          <a:p>
            <a:r>
              <a:rPr lang="en-US" sz="3200" dirty="0"/>
              <a:t>Wonder</a:t>
            </a:r>
          </a:p>
          <a:p>
            <a:r>
              <a:rPr lang="en-US" sz="3200" dirty="0"/>
              <a:t>Wish</a:t>
            </a:r>
          </a:p>
          <a:p>
            <a:r>
              <a:rPr lang="en-US" sz="3200" dirty="0"/>
              <a:t>What’s Next</a:t>
            </a:r>
          </a:p>
          <a:p>
            <a:r>
              <a:rPr lang="en-US" sz="3200" dirty="0"/>
              <a:t>Woo </a:t>
            </a:r>
            <a:r>
              <a:rPr lang="en-US" sz="3200" dirty="0" err="1"/>
              <a:t>Hoo</a:t>
            </a:r>
            <a:r>
              <a:rPr lang="en-US" sz="3200" dirty="0"/>
              <a:t>! </a:t>
            </a:r>
          </a:p>
        </p:txBody>
      </p:sp>
    </p:spTree>
    <p:extLst>
      <p:ext uri="{BB962C8B-B14F-4D97-AF65-F5344CB8AC3E}">
        <p14:creationId xmlns:p14="http://schemas.microsoft.com/office/powerpoint/2010/main" val="2854316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image lunch">
            <a:extLst>
              <a:ext uri="{FF2B5EF4-FFF2-40B4-BE49-F238E27FC236}">
                <a16:creationId xmlns:a16="http://schemas.microsoft.com/office/drawing/2014/main" id="{AAF491F1-E19B-4FE4-994D-927C1191D63A}"/>
              </a:ext>
            </a:extLst>
          </p:cNvPr>
          <p:cNvPicPr>
            <a:picLocks noChangeAspect="1" noChangeArrowheads="1"/>
          </p:cNvPicPr>
          <p:nvPr/>
        </p:nvPicPr>
        <p:blipFill>
          <a:blip r:embed="rId3" cstate="print">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2476500" y="1066800"/>
            <a:ext cx="4191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48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image welcome back">
            <a:extLst>
              <a:ext uri="{FF2B5EF4-FFF2-40B4-BE49-F238E27FC236}">
                <a16:creationId xmlns:a16="http://schemas.microsoft.com/office/drawing/2014/main" id="{508CAC85-21CD-47B3-A0C9-15AE28C1D18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Image result for image welcome back">
            <a:extLst>
              <a:ext uri="{FF2B5EF4-FFF2-40B4-BE49-F238E27FC236}">
                <a16:creationId xmlns:a16="http://schemas.microsoft.com/office/drawing/2014/main" id="{899B8270-F786-4808-AB7E-0D69E2FAD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119188"/>
            <a:ext cx="7905750"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313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18A8-1D4D-4BB4-933B-B140314A15D9}"/>
              </a:ext>
            </a:extLst>
          </p:cNvPr>
          <p:cNvSpPr>
            <a:spLocks noGrp="1"/>
          </p:cNvSpPr>
          <p:nvPr>
            <p:ph type="title"/>
          </p:nvPr>
        </p:nvSpPr>
        <p:spPr>
          <a:xfrm>
            <a:off x="685800" y="1094533"/>
            <a:ext cx="8229600" cy="1143000"/>
          </a:xfrm>
        </p:spPr>
        <p:txBody>
          <a:bodyPr/>
          <a:lstStyle/>
          <a:p>
            <a:r>
              <a:rPr lang="en-US" dirty="0">
                <a:solidFill>
                  <a:srgbClr val="7030A0"/>
                </a:solidFill>
              </a:rPr>
              <a:t>FAMILY ENGAGEMENT – </a:t>
            </a:r>
            <a:br>
              <a:rPr lang="en-US" dirty="0">
                <a:solidFill>
                  <a:srgbClr val="7030A0"/>
                </a:solidFill>
              </a:rPr>
            </a:br>
            <a:r>
              <a:rPr lang="en-US" dirty="0">
                <a:solidFill>
                  <a:srgbClr val="7030A0"/>
                </a:solidFill>
              </a:rPr>
              <a:t>Year in Review</a:t>
            </a:r>
          </a:p>
        </p:txBody>
      </p:sp>
      <p:pic>
        <p:nvPicPr>
          <p:cNvPr id="4" name="Content Placeholder 3">
            <a:extLst>
              <a:ext uri="{FF2B5EF4-FFF2-40B4-BE49-F238E27FC236}">
                <a16:creationId xmlns:a16="http://schemas.microsoft.com/office/drawing/2014/main" id="{E0BC1332-7E41-4D49-BACB-E00704F50B30}"/>
              </a:ext>
            </a:extLst>
          </p:cNvPr>
          <p:cNvPicPr>
            <a:picLocks noGrp="1" noChangeAspect="1"/>
          </p:cNvPicPr>
          <p:nvPr>
            <p:ph idx="1"/>
          </p:nvPr>
        </p:nvPicPr>
        <p:blipFill rotWithShape="1">
          <a:blip r:embed="rId3"/>
          <a:srcRect t="4756"/>
          <a:stretch/>
        </p:blipFill>
        <p:spPr>
          <a:xfrm rot="3083278">
            <a:off x="204357" y="1490662"/>
            <a:ext cx="1603387" cy="1225175"/>
          </a:xfrm>
          <a:prstGeom prst="rect">
            <a:avLst/>
          </a:prstGeom>
        </p:spPr>
      </p:pic>
      <p:sp>
        <p:nvSpPr>
          <p:cNvPr id="5" name="Content Placeholder 2">
            <a:extLst>
              <a:ext uri="{FF2B5EF4-FFF2-40B4-BE49-F238E27FC236}">
                <a16:creationId xmlns:a16="http://schemas.microsoft.com/office/drawing/2014/main" id="{BB355383-3FB6-488D-A1CD-27E5C7AFDE73}"/>
              </a:ext>
            </a:extLst>
          </p:cNvPr>
          <p:cNvSpPr txBox="1">
            <a:spLocks/>
          </p:cNvSpPr>
          <p:nvPr/>
        </p:nvSpPr>
        <p:spPr bwMode="auto">
          <a:xfrm>
            <a:off x="1985012" y="2586086"/>
            <a:ext cx="67818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District visits/supports</a:t>
            </a:r>
          </a:p>
          <a:p>
            <a:r>
              <a:rPr lang="en-US" dirty="0"/>
              <a:t>Family Friendly Walkthroughs</a:t>
            </a:r>
          </a:p>
          <a:p>
            <a:r>
              <a:rPr lang="en-US" dirty="0"/>
              <a:t>Family Literacy trainings and supports</a:t>
            </a:r>
          </a:p>
          <a:p>
            <a:r>
              <a:rPr lang="en-US" dirty="0"/>
              <a:t>Parent Literacy Toolkit</a:t>
            </a:r>
          </a:p>
          <a:p>
            <a:pPr marL="0" indent="0">
              <a:buFont typeface="Arial" charset="0"/>
              <a:buNone/>
            </a:pPr>
            <a:endParaRPr lang="en-US" dirty="0"/>
          </a:p>
          <a:p>
            <a:r>
              <a:rPr lang="en-US" dirty="0"/>
              <a:t>Dashboard Report</a:t>
            </a:r>
          </a:p>
        </p:txBody>
      </p:sp>
    </p:spTree>
    <p:extLst>
      <p:ext uri="{BB962C8B-B14F-4D97-AF65-F5344CB8AC3E}">
        <p14:creationId xmlns:p14="http://schemas.microsoft.com/office/powerpoint/2010/main" val="3398286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FA822-A967-4D4E-BB4B-008E62EFB78D}"/>
              </a:ext>
            </a:extLst>
          </p:cNvPr>
          <p:cNvSpPr>
            <a:spLocks noGrp="1"/>
          </p:cNvSpPr>
          <p:nvPr>
            <p:ph type="title"/>
          </p:nvPr>
        </p:nvSpPr>
        <p:spPr>
          <a:xfrm>
            <a:off x="2971800" y="274638"/>
            <a:ext cx="5715000" cy="457198"/>
          </a:xfrm>
        </p:spPr>
        <p:txBody>
          <a:bodyPr/>
          <a:lstStyle/>
          <a:p>
            <a:pPr algn="r"/>
            <a:r>
              <a:rPr lang="en-US" dirty="0">
                <a:solidFill>
                  <a:schemeClr val="bg1"/>
                </a:solidFill>
              </a:rPr>
              <a:t>ACTION PLAN</a:t>
            </a:r>
          </a:p>
        </p:txBody>
      </p:sp>
      <p:sp>
        <p:nvSpPr>
          <p:cNvPr id="3" name="Content Placeholder 2">
            <a:extLst>
              <a:ext uri="{FF2B5EF4-FFF2-40B4-BE49-F238E27FC236}">
                <a16:creationId xmlns:a16="http://schemas.microsoft.com/office/drawing/2014/main" id="{9B7BA585-7925-4D35-B59F-3B6E0C93E95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318BA3A-1981-4E62-8FFB-DE274297CFD9}"/>
              </a:ext>
            </a:extLst>
          </p:cNvPr>
          <p:cNvPicPr>
            <a:picLocks noChangeAspect="1"/>
          </p:cNvPicPr>
          <p:nvPr/>
        </p:nvPicPr>
        <p:blipFill>
          <a:blip r:embed="rId3"/>
          <a:stretch>
            <a:fillRect/>
          </a:stretch>
        </p:blipFill>
        <p:spPr>
          <a:xfrm>
            <a:off x="1112920" y="1600201"/>
            <a:ext cx="7336929" cy="4783678"/>
          </a:xfrm>
          <a:prstGeom prst="rect">
            <a:avLst/>
          </a:prstGeom>
        </p:spPr>
      </p:pic>
      <p:sp>
        <p:nvSpPr>
          <p:cNvPr id="5" name="TextBox 4">
            <a:extLst>
              <a:ext uri="{FF2B5EF4-FFF2-40B4-BE49-F238E27FC236}">
                <a16:creationId xmlns:a16="http://schemas.microsoft.com/office/drawing/2014/main" id="{8FEC908D-4E6B-4428-9D82-AA2D2C5A30A1}"/>
              </a:ext>
            </a:extLst>
          </p:cNvPr>
          <p:cNvSpPr txBox="1"/>
          <p:nvPr/>
        </p:nvSpPr>
        <p:spPr>
          <a:xfrm>
            <a:off x="1033955" y="1066800"/>
            <a:ext cx="7500445" cy="369332"/>
          </a:xfrm>
          <a:prstGeom prst="rect">
            <a:avLst/>
          </a:prstGeom>
          <a:noFill/>
        </p:spPr>
        <p:txBody>
          <a:bodyPr wrap="square" rtlCol="0">
            <a:spAutoFit/>
          </a:bodyPr>
          <a:lstStyle/>
          <a:p>
            <a:pPr algn="ctr"/>
            <a:r>
              <a:rPr lang="en-US" dirty="0"/>
              <a:t>SPDG---State Level Data   District Level   Building Level</a:t>
            </a:r>
          </a:p>
        </p:txBody>
      </p:sp>
    </p:spTree>
    <p:extLst>
      <p:ext uri="{BB962C8B-B14F-4D97-AF65-F5344CB8AC3E}">
        <p14:creationId xmlns:p14="http://schemas.microsoft.com/office/powerpoint/2010/main" val="1721004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80BE-8AD9-4BB7-8484-CA14BC677422}"/>
              </a:ext>
            </a:extLst>
          </p:cNvPr>
          <p:cNvSpPr>
            <a:spLocks noGrp="1"/>
          </p:cNvSpPr>
          <p:nvPr>
            <p:ph type="title"/>
          </p:nvPr>
        </p:nvSpPr>
        <p:spPr>
          <a:xfrm>
            <a:off x="1981200" y="76200"/>
            <a:ext cx="7086600" cy="762000"/>
          </a:xfrm>
        </p:spPr>
        <p:txBody>
          <a:bodyPr/>
          <a:lstStyle/>
          <a:p>
            <a:pPr algn="r"/>
            <a:r>
              <a:rPr lang="en-US" dirty="0">
                <a:solidFill>
                  <a:schemeClr val="bg1"/>
                </a:solidFill>
              </a:rPr>
              <a:t>Questions to Consider</a:t>
            </a:r>
            <a:r>
              <a:rPr lang="en-US" dirty="0"/>
              <a:t>…</a:t>
            </a:r>
          </a:p>
        </p:txBody>
      </p:sp>
      <p:sp>
        <p:nvSpPr>
          <p:cNvPr id="5" name="TextBox 4">
            <a:extLst>
              <a:ext uri="{FF2B5EF4-FFF2-40B4-BE49-F238E27FC236}">
                <a16:creationId xmlns:a16="http://schemas.microsoft.com/office/drawing/2014/main" id="{6B538736-C4BA-435D-8716-9DD1F126AFB9}"/>
              </a:ext>
            </a:extLst>
          </p:cNvPr>
          <p:cNvSpPr txBox="1"/>
          <p:nvPr/>
        </p:nvSpPr>
        <p:spPr>
          <a:xfrm>
            <a:off x="381000" y="1447800"/>
            <a:ext cx="8153400" cy="4524315"/>
          </a:xfrm>
          <a:prstGeom prst="rect">
            <a:avLst/>
          </a:prstGeom>
          <a:noFill/>
        </p:spPr>
        <p:txBody>
          <a:bodyPr wrap="square" rtlCol="0">
            <a:spAutoFit/>
          </a:bodyPr>
          <a:lstStyle/>
          <a:p>
            <a:pPr marL="285750" indent="-285750">
              <a:buFont typeface="Wingdings" panose="05000000000000000000" pitchFamily="2" charset="2"/>
              <a:buChar char="v"/>
            </a:pPr>
            <a:r>
              <a:rPr lang="en-US" sz="2400" dirty="0"/>
              <a:t>Did we provide specific information on literacy activities (Big 5) parents could do with their children?  Are there ideas we want to continue? Are there new ideas to add for next year? </a:t>
            </a:r>
          </a:p>
          <a:p>
            <a:pPr marL="285750" indent="-285750">
              <a:buFont typeface="Wingdings" panose="05000000000000000000" pitchFamily="2" charset="2"/>
              <a:buChar char="v"/>
            </a:pPr>
            <a:r>
              <a:rPr lang="en-US" sz="2400" dirty="0"/>
              <a:t>What worked best to distribute literacy information to parents? (Ex: literacy nights, newsletters, take-home activities, parent conferences)</a:t>
            </a:r>
          </a:p>
          <a:p>
            <a:pPr marL="285750" indent="-285750">
              <a:buFont typeface="Wingdings" panose="05000000000000000000" pitchFamily="2" charset="2"/>
              <a:buChar char="v"/>
            </a:pPr>
            <a:r>
              <a:rPr lang="en-US" sz="2400" dirty="0"/>
              <a:t>What did we learn from the family friendly walk through surveys? What can we incorporate from the feedback?</a:t>
            </a:r>
          </a:p>
          <a:p>
            <a:pPr marL="285750" indent="-285750">
              <a:buFont typeface="Wingdings" panose="05000000000000000000" pitchFamily="2" charset="2"/>
              <a:buChar char="v"/>
            </a:pPr>
            <a:r>
              <a:rPr lang="en-US" sz="2400" dirty="0"/>
              <a:t>Are we utilizing the Parent Connection resources efficiently? Can we do more to include their resources in district/parent communications?</a:t>
            </a:r>
          </a:p>
          <a:p>
            <a:pPr marL="285750" indent="-285750">
              <a:buFont typeface="Wingdings" panose="05000000000000000000" pitchFamily="2" charset="2"/>
              <a:buChar char="v"/>
            </a:pPr>
            <a:endParaRPr lang="en-US" sz="2400" dirty="0"/>
          </a:p>
        </p:txBody>
      </p:sp>
    </p:spTree>
    <p:extLst>
      <p:ext uri="{BB962C8B-B14F-4D97-AF65-F5344CB8AC3E}">
        <p14:creationId xmlns:p14="http://schemas.microsoft.com/office/powerpoint/2010/main" val="1310065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438A-4B4C-44DC-AC03-1498B0A37754}"/>
              </a:ext>
            </a:extLst>
          </p:cNvPr>
          <p:cNvSpPr>
            <a:spLocks noGrp="1"/>
          </p:cNvSpPr>
          <p:nvPr>
            <p:ph type="title"/>
          </p:nvPr>
        </p:nvSpPr>
        <p:spPr>
          <a:xfrm>
            <a:off x="1955959" y="1145381"/>
            <a:ext cx="6934200" cy="579438"/>
          </a:xfrm>
        </p:spPr>
        <p:txBody>
          <a:bodyPr/>
          <a:lstStyle/>
          <a:p>
            <a:r>
              <a:rPr lang="en-US" dirty="0">
                <a:solidFill>
                  <a:srgbClr val="7030A0"/>
                </a:solidFill>
              </a:rPr>
              <a:t>DDDM – Year in Review</a:t>
            </a:r>
          </a:p>
        </p:txBody>
      </p:sp>
      <p:pic>
        <p:nvPicPr>
          <p:cNvPr id="4" name="Picture 3">
            <a:extLst>
              <a:ext uri="{FF2B5EF4-FFF2-40B4-BE49-F238E27FC236}">
                <a16:creationId xmlns:a16="http://schemas.microsoft.com/office/drawing/2014/main" id="{0CB6F893-7011-48A0-AAD8-7A17325890F0}"/>
              </a:ext>
            </a:extLst>
          </p:cNvPr>
          <p:cNvPicPr>
            <a:picLocks noChangeAspect="1"/>
          </p:cNvPicPr>
          <p:nvPr/>
        </p:nvPicPr>
        <p:blipFill>
          <a:blip r:embed="rId3"/>
          <a:stretch>
            <a:fillRect/>
          </a:stretch>
        </p:blipFill>
        <p:spPr>
          <a:xfrm rot="3594801">
            <a:off x="228441" y="1417638"/>
            <a:ext cx="1828959" cy="1261981"/>
          </a:xfrm>
          <a:prstGeom prst="rect">
            <a:avLst/>
          </a:prstGeom>
        </p:spPr>
      </p:pic>
      <p:pic>
        <p:nvPicPr>
          <p:cNvPr id="5" name="Picture 4">
            <a:extLst>
              <a:ext uri="{FF2B5EF4-FFF2-40B4-BE49-F238E27FC236}">
                <a16:creationId xmlns:a16="http://schemas.microsoft.com/office/drawing/2014/main" id="{5C0D2CD6-D0A6-41FC-BB93-7FF783A73052}"/>
              </a:ext>
            </a:extLst>
          </p:cNvPr>
          <p:cNvPicPr>
            <a:picLocks noChangeAspect="1"/>
          </p:cNvPicPr>
          <p:nvPr/>
        </p:nvPicPr>
        <p:blipFill>
          <a:blip r:embed="rId4"/>
          <a:stretch>
            <a:fillRect/>
          </a:stretch>
        </p:blipFill>
        <p:spPr>
          <a:xfrm>
            <a:off x="4972928" y="1929163"/>
            <a:ext cx="3597499" cy="4319237"/>
          </a:xfrm>
          <a:prstGeom prst="rect">
            <a:avLst/>
          </a:prstGeom>
          <a:ln>
            <a:solidFill>
              <a:schemeClr val="tx1"/>
            </a:solidFill>
          </a:ln>
        </p:spPr>
      </p:pic>
      <p:sp>
        <p:nvSpPr>
          <p:cNvPr id="6" name="Content Placeholder 2">
            <a:extLst>
              <a:ext uri="{FF2B5EF4-FFF2-40B4-BE49-F238E27FC236}">
                <a16:creationId xmlns:a16="http://schemas.microsoft.com/office/drawing/2014/main" id="{66DCCCB8-6041-4AC2-947D-DA2B8A257B6D}"/>
              </a:ext>
            </a:extLst>
          </p:cNvPr>
          <p:cNvSpPr txBox="1">
            <a:spLocks/>
          </p:cNvSpPr>
          <p:nvPr/>
        </p:nvSpPr>
        <p:spPr bwMode="auto">
          <a:xfrm>
            <a:off x="304800" y="3156220"/>
            <a:ext cx="4419600" cy="350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Districts completed “Year 1” processes in 2018-2019.</a:t>
            </a:r>
          </a:p>
          <a:p>
            <a:r>
              <a:rPr lang="en-US" sz="2800" dirty="0"/>
              <a:t>Work on finalizing “Year 2+” processes.</a:t>
            </a:r>
          </a:p>
          <a:p>
            <a:endParaRPr lang="en-US" sz="2800" dirty="0"/>
          </a:p>
          <a:p>
            <a:r>
              <a:rPr lang="en-US" sz="2800" dirty="0"/>
              <a:t>Dashboard Report</a:t>
            </a:r>
          </a:p>
        </p:txBody>
      </p:sp>
    </p:spTree>
    <p:extLst>
      <p:ext uri="{BB962C8B-B14F-4D97-AF65-F5344CB8AC3E}">
        <p14:creationId xmlns:p14="http://schemas.microsoft.com/office/powerpoint/2010/main" val="2919044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D9267-55ED-49CB-822F-B45B4BD78310}"/>
              </a:ext>
            </a:extLst>
          </p:cNvPr>
          <p:cNvSpPr>
            <a:spLocks noGrp="1"/>
          </p:cNvSpPr>
          <p:nvPr>
            <p:ph type="title"/>
          </p:nvPr>
        </p:nvSpPr>
        <p:spPr>
          <a:xfrm>
            <a:off x="2475750" y="1371602"/>
            <a:ext cx="5558653" cy="457198"/>
          </a:xfrm>
        </p:spPr>
        <p:txBody>
          <a:bodyPr/>
          <a:lstStyle/>
          <a:p>
            <a:pPr algn="l"/>
            <a:r>
              <a:rPr lang="en-US" dirty="0">
                <a:solidFill>
                  <a:srgbClr val="7030A0"/>
                </a:solidFill>
              </a:rPr>
              <a:t>Driven by Data</a:t>
            </a:r>
          </a:p>
        </p:txBody>
      </p:sp>
      <p:sp>
        <p:nvSpPr>
          <p:cNvPr id="3" name="Content Placeholder 2">
            <a:extLst>
              <a:ext uri="{FF2B5EF4-FFF2-40B4-BE49-F238E27FC236}">
                <a16:creationId xmlns:a16="http://schemas.microsoft.com/office/drawing/2014/main" id="{985BA797-01CE-4396-ABC4-3D9CD16D1E8B}"/>
              </a:ext>
            </a:extLst>
          </p:cNvPr>
          <p:cNvSpPr>
            <a:spLocks noGrp="1"/>
          </p:cNvSpPr>
          <p:nvPr>
            <p:ph idx="1"/>
          </p:nvPr>
        </p:nvSpPr>
        <p:spPr>
          <a:xfrm>
            <a:off x="1828800" y="2438400"/>
            <a:ext cx="6858000" cy="3687764"/>
          </a:xfrm>
        </p:spPr>
        <p:txBody>
          <a:bodyPr/>
          <a:lstStyle/>
          <a:p>
            <a:pPr marL="0" indent="0">
              <a:buNone/>
            </a:pPr>
            <a:r>
              <a:rPr lang="en-US" sz="2800" dirty="0"/>
              <a:t>Focus: Using data to make instructional decisions.</a:t>
            </a:r>
          </a:p>
          <a:p>
            <a:r>
              <a:rPr lang="en-US" sz="2800" dirty="0"/>
              <a:t>SPDG Data Workbook</a:t>
            </a:r>
          </a:p>
          <a:p>
            <a:pPr lvl="1"/>
            <a:r>
              <a:rPr lang="en-US" sz="2400" dirty="0"/>
              <a:t>Grade-level, student-level goal-setting</a:t>
            </a:r>
          </a:p>
          <a:p>
            <a:pPr lvl="1"/>
            <a:r>
              <a:rPr lang="en-US" sz="2400" dirty="0"/>
              <a:t>Identify skill gaps</a:t>
            </a:r>
          </a:p>
          <a:p>
            <a:pPr lvl="1"/>
            <a:r>
              <a:rPr lang="en-US" sz="2400" dirty="0"/>
              <a:t>Develop tiered intervention supports</a:t>
            </a:r>
          </a:p>
          <a:p>
            <a:pPr lvl="1"/>
            <a:r>
              <a:rPr lang="en-US" sz="2400" dirty="0"/>
              <a:t>Measure student progress, adjust as needed</a:t>
            </a:r>
          </a:p>
          <a:p>
            <a:endParaRPr lang="en-US" sz="2800" dirty="0"/>
          </a:p>
        </p:txBody>
      </p:sp>
      <p:pic>
        <p:nvPicPr>
          <p:cNvPr id="5" name="Picture 4">
            <a:extLst>
              <a:ext uri="{FF2B5EF4-FFF2-40B4-BE49-F238E27FC236}">
                <a16:creationId xmlns:a16="http://schemas.microsoft.com/office/drawing/2014/main" id="{AFD8A6AF-4BA2-422A-B536-EB3EC090104B}"/>
              </a:ext>
            </a:extLst>
          </p:cNvPr>
          <p:cNvPicPr>
            <a:picLocks noChangeAspect="1"/>
          </p:cNvPicPr>
          <p:nvPr/>
        </p:nvPicPr>
        <p:blipFill>
          <a:blip r:embed="rId3"/>
          <a:stretch>
            <a:fillRect/>
          </a:stretch>
        </p:blipFill>
        <p:spPr>
          <a:xfrm rot="3564129">
            <a:off x="98007" y="1467466"/>
            <a:ext cx="1828800" cy="1263618"/>
          </a:xfrm>
          <a:prstGeom prst="rect">
            <a:avLst/>
          </a:prstGeom>
        </p:spPr>
      </p:pic>
    </p:spTree>
    <p:extLst>
      <p:ext uri="{BB962C8B-B14F-4D97-AF65-F5344CB8AC3E}">
        <p14:creationId xmlns:p14="http://schemas.microsoft.com/office/powerpoint/2010/main" val="269483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AA30-87A8-4673-A516-9126C99CEA0D}"/>
              </a:ext>
            </a:extLst>
          </p:cNvPr>
          <p:cNvSpPr>
            <a:spLocks noGrp="1"/>
          </p:cNvSpPr>
          <p:nvPr>
            <p:ph type="title"/>
          </p:nvPr>
        </p:nvSpPr>
        <p:spPr>
          <a:xfrm>
            <a:off x="2743200" y="274638"/>
            <a:ext cx="5943600" cy="563562"/>
          </a:xfrm>
        </p:spPr>
        <p:txBody>
          <a:bodyPr/>
          <a:lstStyle/>
          <a:p>
            <a:r>
              <a:rPr lang="en-US" dirty="0">
                <a:solidFill>
                  <a:schemeClr val="bg1"/>
                </a:solidFill>
              </a:rPr>
              <a:t>Reviewing the SPDG</a:t>
            </a:r>
          </a:p>
        </p:txBody>
      </p:sp>
      <p:sp>
        <p:nvSpPr>
          <p:cNvPr id="3" name="Content Placeholder 2">
            <a:extLst>
              <a:ext uri="{FF2B5EF4-FFF2-40B4-BE49-F238E27FC236}">
                <a16:creationId xmlns:a16="http://schemas.microsoft.com/office/drawing/2014/main" id="{3499DA5F-6F91-40AA-A6B9-E84C918B4E0B}"/>
              </a:ext>
            </a:extLst>
          </p:cNvPr>
          <p:cNvSpPr>
            <a:spLocks noGrp="1"/>
          </p:cNvSpPr>
          <p:nvPr>
            <p:ph idx="1"/>
          </p:nvPr>
        </p:nvSpPr>
        <p:spPr>
          <a:xfrm>
            <a:off x="488514" y="1600202"/>
            <a:ext cx="8198285" cy="4525026"/>
          </a:xfrm>
        </p:spPr>
        <p:txBody>
          <a:bodyPr/>
          <a:lstStyle/>
          <a:p>
            <a:endParaRPr lang="en-US" dirty="0"/>
          </a:p>
        </p:txBody>
      </p:sp>
      <p:sp>
        <p:nvSpPr>
          <p:cNvPr id="4" name="Rectangle 3">
            <a:extLst>
              <a:ext uri="{FF2B5EF4-FFF2-40B4-BE49-F238E27FC236}">
                <a16:creationId xmlns:a16="http://schemas.microsoft.com/office/drawing/2014/main" id="{340392BC-AAA8-4B93-8E3A-4E8A0F19A597}"/>
              </a:ext>
            </a:extLst>
          </p:cNvPr>
          <p:cNvSpPr/>
          <p:nvPr/>
        </p:nvSpPr>
        <p:spPr>
          <a:xfrm>
            <a:off x="838200" y="1674674"/>
            <a:ext cx="7391400" cy="2677656"/>
          </a:xfrm>
          <a:prstGeom prst="rect">
            <a:avLst/>
          </a:prstGeom>
        </p:spPr>
        <p:txBody>
          <a:bodyPr wrap="square">
            <a:spAutoFit/>
          </a:bodyPr>
          <a:lstStyle/>
          <a:p>
            <a:pPr algn="ctr"/>
            <a:r>
              <a:rPr lang="en-US" sz="2400" dirty="0">
                <a:solidFill>
                  <a:srgbClr val="7030A0"/>
                </a:solidFill>
              </a:rPr>
              <a:t>SPDG BIG PICTURE</a:t>
            </a:r>
          </a:p>
          <a:p>
            <a:pPr algn="ctr"/>
            <a:endParaRPr lang="en-US" dirty="0"/>
          </a:p>
          <a:p>
            <a:pPr algn="ctr"/>
            <a:r>
              <a:rPr lang="en-US" dirty="0"/>
              <a:t> </a:t>
            </a:r>
            <a:r>
              <a:rPr lang="en-US" b="1" dirty="0"/>
              <a:t>Purpose</a:t>
            </a:r>
            <a:r>
              <a:rPr lang="en-US" dirty="0"/>
              <a:t> </a:t>
            </a:r>
          </a:p>
          <a:p>
            <a:r>
              <a:rPr lang="en-US" dirty="0"/>
              <a:t>“The State Personnel Development program provides grants to </a:t>
            </a:r>
            <a:r>
              <a:rPr lang="en-US" b="1" dirty="0"/>
              <a:t>help state educational agencies </a:t>
            </a:r>
            <a:r>
              <a:rPr lang="en-US" dirty="0"/>
              <a:t>(SEAs) reform and improve their systems for </a:t>
            </a:r>
            <a:r>
              <a:rPr lang="en-US" b="1" dirty="0"/>
              <a:t>personnel preparation </a:t>
            </a:r>
            <a:r>
              <a:rPr lang="en-US" dirty="0"/>
              <a:t>and </a:t>
            </a:r>
            <a:r>
              <a:rPr lang="en-US" b="1" dirty="0"/>
              <a:t>professional development</a:t>
            </a:r>
            <a:r>
              <a:rPr lang="en-US" dirty="0"/>
              <a:t> of individuals providing early intervention, educational, and transition services to </a:t>
            </a:r>
            <a:r>
              <a:rPr lang="en-US" b="1" dirty="0"/>
              <a:t>improve results for children with disabilities</a:t>
            </a:r>
            <a:r>
              <a:rPr lang="en-US" dirty="0"/>
              <a:t>.”</a:t>
            </a:r>
          </a:p>
          <a:p>
            <a:pPr algn="r"/>
            <a:r>
              <a:rPr lang="en-US" dirty="0"/>
              <a:t>-OSEP</a:t>
            </a:r>
          </a:p>
        </p:txBody>
      </p:sp>
    </p:spTree>
    <p:extLst>
      <p:ext uri="{BB962C8B-B14F-4D97-AF65-F5344CB8AC3E}">
        <p14:creationId xmlns:p14="http://schemas.microsoft.com/office/powerpoint/2010/main" val="4251731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a:extLst>
              <a:ext uri="{FF2B5EF4-FFF2-40B4-BE49-F238E27FC236}">
                <a16:creationId xmlns:a16="http://schemas.microsoft.com/office/drawing/2014/main" id="{C2104E5D-A072-43F0-AE59-3CF7669D8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57401"/>
            <a:ext cx="4038600" cy="19484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3491AE-8EE9-4068-BA48-48D2526008A6}"/>
              </a:ext>
            </a:extLst>
          </p:cNvPr>
          <p:cNvSpPr>
            <a:spLocks noGrp="1"/>
          </p:cNvSpPr>
          <p:nvPr>
            <p:ph type="title"/>
          </p:nvPr>
        </p:nvSpPr>
        <p:spPr>
          <a:xfrm>
            <a:off x="457200" y="762000"/>
            <a:ext cx="8229600" cy="1143000"/>
          </a:xfrm>
        </p:spPr>
        <p:txBody>
          <a:bodyPr/>
          <a:lstStyle/>
          <a:p>
            <a:r>
              <a:rPr lang="en-US" dirty="0">
                <a:solidFill>
                  <a:srgbClr val="7030A0"/>
                </a:solidFill>
              </a:rPr>
              <a:t>Questions?</a:t>
            </a:r>
          </a:p>
        </p:txBody>
      </p:sp>
      <p:sp>
        <p:nvSpPr>
          <p:cNvPr id="4" name="Rectangle 3">
            <a:extLst>
              <a:ext uri="{FF2B5EF4-FFF2-40B4-BE49-F238E27FC236}">
                <a16:creationId xmlns:a16="http://schemas.microsoft.com/office/drawing/2014/main" id="{94B60719-1BB9-4767-AD02-D13D66FC0F7F}"/>
              </a:ext>
            </a:extLst>
          </p:cNvPr>
          <p:cNvSpPr/>
          <p:nvPr/>
        </p:nvSpPr>
        <p:spPr>
          <a:xfrm>
            <a:off x="4572000" y="3674331"/>
            <a:ext cx="2006722" cy="3170099"/>
          </a:xfrm>
          <a:prstGeom prst="rect">
            <a:avLst/>
          </a:prstGeom>
          <a:noFill/>
        </p:spPr>
        <p:txBody>
          <a:bodyPr wrap="square" lIns="91440" tIns="45720" rIns="91440" bIns="45720">
            <a:spAutoFit/>
          </a:bodyPr>
          <a:lstStyle/>
          <a:p>
            <a:pPr algn="ctr"/>
            <a:r>
              <a:rPr lang="en-US" sz="20000" b="1" cap="none" spc="0" dirty="0">
                <a:ln w="12700">
                  <a:solidFill>
                    <a:schemeClr val="accent1"/>
                  </a:solidFill>
                  <a:prstDash val="solid"/>
                </a:ln>
                <a:solidFill>
                  <a:srgbClr val="7030A0"/>
                </a:solidFill>
                <a:effectLst>
                  <a:outerShdw dist="38100" dir="2640000" algn="bl" rotWithShape="0">
                    <a:schemeClr val="accent1"/>
                  </a:outerShdw>
                </a:effectLst>
              </a:rPr>
              <a:t>W</a:t>
            </a:r>
          </a:p>
        </p:txBody>
      </p:sp>
      <p:sp>
        <p:nvSpPr>
          <p:cNvPr id="5" name="TextBox 4">
            <a:extLst>
              <a:ext uri="{FF2B5EF4-FFF2-40B4-BE49-F238E27FC236}">
                <a16:creationId xmlns:a16="http://schemas.microsoft.com/office/drawing/2014/main" id="{9861B2BB-B339-4CF7-B8B1-C53C22269441}"/>
              </a:ext>
            </a:extLst>
          </p:cNvPr>
          <p:cNvSpPr txBox="1"/>
          <p:nvPr/>
        </p:nvSpPr>
        <p:spPr>
          <a:xfrm>
            <a:off x="6705600" y="4474550"/>
            <a:ext cx="2209800" cy="2062103"/>
          </a:xfrm>
          <a:prstGeom prst="rect">
            <a:avLst/>
          </a:prstGeom>
          <a:noFill/>
        </p:spPr>
        <p:txBody>
          <a:bodyPr wrap="square" rtlCol="0">
            <a:spAutoFit/>
          </a:bodyPr>
          <a:lstStyle/>
          <a:p>
            <a:r>
              <a:rPr lang="en-US" sz="3200" dirty="0"/>
              <a:t>Wonder</a:t>
            </a:r>
          </a:p>
          <a:p>
            <a:r>
              <a:rPr lang="en-US" sz="3200" dirty="0"/>
              <a:t>Wish</a:t>
            </a:r>
          </a:p>
          <a:p>
            <a:r>
              <a:rPr lang="en-US" sz="3200" dirty="0"/>
              <a:t>What’s Next</a:t>
            </a:r>
          </a:p>
          <a:p>
            <a:r>
              <a:rPr lang="en-US" sz="3200" dirty="0"/>
              <a:t>Woo </a:t>
            </a:r>
            <a:r>
              <a:rPr lang="en-US" sz="3200" dirty="0" err="1"/>
              <a:t>Hoo</a:t>
            </a:r>
            <a:r>
              <a:rPr lang="en-US" sz="3200" dirty="0"/>
              <a:t>! </a:t>
            </a:r>
          </a:p>
        </p:txBody>
      </p:sp>
    </p:spTree>
    <p:extLst>
      <p:ext uri="{BB962C8B-B14F-4D97-AF65-F5344CB8AC3E}">
        <p14:creationId xmlns:p14="http://schemas.microsoft.com/office/powerpoint/2010/main" val="1791776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18A8-1D4D-4BB4-933B-B140314A15D9}"/>
              </a:ext>
            </a:extLst>
          </p:cNvPr>
          <p:cNvSpPr>
            <a:spLocks noGrp="1"/>
          </p:cNvSpPr>
          <p:nvPr>
            <p:ph type="title"/>
          </p:nvPr>
        </p:nvSpPr>
        <p:spPr>
          <a:xfrm>
            <a:off x="853908" y="960249"/>
            <a:ext cx="8229600" cy="1143000"/>
          </a:xfrm>
        </p:spPr>
        <p:txBody>
          <a:bodyPr/>
          <a:lstStyle/>
          <a:p>
            <a:br>
              <a:rPr lang="en-US" sz="3600" dirty="0">
                <a:solidFill>
                  <a:srgbClr val="7030A0"/>
                </a:solidFill>
              </a:rPr>
            </a:br>
            <a:br>
              <a:rPr lang="en-US" sz="3600" dirty="0">
                <a:solidFill>
                  <a:srgbClr val="7030A0"/>
                </a:solidFill>
              </a:rPr>
            </a:br>
            <a:r>
              <a:rPr lang="en-US" dirty="0">
                <a:solidFill>
                  <a:srgbClr val="7030A0"/>
                </a:solidFill>
              </a:rPr>
              <a:t>Leadership &amp; Sustainability</a:t>
            </a:r>
            <a:br>
              <a:rPr lang="en-US" dirty="0">
                <a:solidFill>
                  <a:srgbClr val="7030A0"/>
                </a:solidFill>
              </a:rPr>
            </a:br>
            <a:endParaRPr lang="en-US" dirty="0">
              <a:solidFill>
                <a:srgbClr val="7030A0"/>
              </a:solidFill>
            </a:endParaRPr>
          </a:p>
        </p:txBody>
      </p:sp>
      <p:pic>
        <p:nvPicPr>
          <p:cNvPr id="4" name="Content Placeholder 3">
            <a:extLst>
              <a:ext uri="{FF2B5EF4-FFF2-40B4-BE49-F238E27FC236}">
                <a16:creationId xmlns:a16="http://schemas.microsoft.com/office/drawing/2014/main" id="{E0BC1332-7E41-4D49-BACB-E00704F50B30}"/>
              </a:ext>
            </a:extLst>
          </p:cNvPr>
          <p:cNvPicPr>
            <a:picLocks noGrp="1" noChangeAspect="1"/>
          </p:cNvPicPr>
          <p:nvPr>
            <p:ph idx="1"/>
          </p:nvPr>
        </p:nvPicPr>
        <p:blipFill rotWithShape="1">
          <a:blip r:embed="rId3"/>
          <a:srcRect t="4756"/>
          <a:stretch/>
        </p:blipFill>
        <p:spPr>
          <a:xfrm rot="3083278">
            <a:off x="204357" y="1490662"/>
            <a:ext cx="1603387" cy="1225175"/>
          </a:xfrm>
          <a:prstGeom prst="rect">
            <a:avLst/>
          </a:prstGeom>
        </p:spPr>
      </p:pic>
      <p:sp>
        <p:nvSpPr>
          <p:cNvPr id="5" name="Content Placeholder 2">
            <a:extLst>
              <a:ext uri="{FF2B5EF4-FFF2-40B4-BE49-F238E27FC236}">
                <a16:creationId xmlns:a16="http://schemas.microsoft.com/office/drawing/2014/main" id="{BB355383-3FB6-488D-A1CD-27E5C7AFDE73}"/>
              </a:ext>
            </a:extLst>
          </p:cNvPr>
          <p:cNvSpPr txBox="1">
            <a:spLocks/>
          </p:cNvSpPr>
          <p:nvPr/>
        </p:nvSpPr>
        <p:spPr bwMode="auto">
          <a:xfrm>
            <a:off x="1905000" y="2273023"/>
            <a:ext cx="67818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What is the vision for next year and beyond?</a:t>
            </a:r>
          </a:p>
          <a:p>
            <a:r>
              <a:rPr lang="en-US" dirty="0"/>
              <a:t>How do we sustain the four buckets?</a:t>
            </a:r>
          </a:p>
          <a:p>
            <a:r>
              <a:rPr lang="en-US" dirty="0"/>
              <a:t>What are your plans if leadership or coach changes?</a:t>
            </a:r>
          </a:p>
          <a:p>
            <a:r>
              <a:rPr lang="en-US" dirty="0"/>
              <a:t>What is your plan to continue funding your coach after year 5 of the grant?</a:t>
            </a:r>
          </a:p>
          <a:p>
            <a:endParaRPr lang="en-US" dirty="0"/>
          </a:p>
          <a:p>
            <a:pPr marL="0" indent="0">
              <a:buFont typeface="Arial" charset="0"/>
              <a:buNone/>
            </a:pPr>
            <a:endParaRPr lang="en-US" dirty="0"/>
          </a:p>
          <a:p>
            <a:r>
              <a:rPr lang="en-US" dirty="0"/>
              <a:t>Dashboard Report</a:t>
            </a:r>
          </a:p>
        </p:txBody>
      </p:sp>
    </p:spTree>
    <p:extLst>
      <p:ext uri="{BB962C8B-B14F-4D97-AF65-F5344CB8AC3E}">
        <p14:creationId xmlns:p14="http://schemas.microsoft.com/office/powerpoint/2010/main" val="23643261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lstStyle/>
          <a:p>
            <a:br>
              <a:rPr lang="en-US" dirty="0">
                <a:solidFill>
                  <a:srgbClr val="7030A0"/>
                </a:solidFill>
              </a:rPr>
            </a:br>
            <a:r>
              <a:rPr lang="en-US" dirty="0">
                <a:solidFill>
                  <a:srgbClr val="7030A0"/>
                </a:solidFill>
              </a:rPr>
              <a:t>State Commitments Years 2-3</a:t>
            </a:r>
            <a:br>
              <a:rPr lang="en-US" dirty="0">
                <a:solidFill>
                  <a:srgbClr val="7030A0"/>
                </a:solidFill>
              </a:rPr>
            </a:br>
            <a:r>
              <a:rPr lang="en-US" sz="3600" dirty="0">
                <a:solidFill>
                  <a:srgbClr val="7030A0"/>
                </a:solidFill>
              </a:rPr>
              <a:t>(07/01/18 - 06/30/20)</a:t>
            </a:r>
            <a:endParaRPr lang="en-US" dirty="0">
              <a:solidFill>
                <a:srgbClr val="7030A0"/>
              </a:solidFill>
            </a:endParaRPr>
          </a:p>
        </p:txBody>
      </p:sp>
      <p:sp>
        <p:nvSpPr>
          <p:cNvPr id="3" name="Content Placeholder 2"/>
          <p:cNvSpPr>
            <a:spLocks noGrp="1"/>
          </p:cNvSpPr>
          <p:nvPr>
            <p:ph idx="1"/>
          </p:nvPr>
        </p:nvSpPr>
        <p:spPr>
          <a:xfrm>
            <a:off x="457200" y="2438400"/>
            <a:ext cx="8229600" cy="3810000"/>
          </a:xfrm>
        </p:spPr>
        <p:txBody>
          <a:bodyPr/>
          <a:lstStyle/>
          <a:p>
            <a:pPr marL="514350" indent="-514350">
              <a:buAutoNum type="arabicPeriod"/>
            </a:pPr>
            <a:r>
              <a:rPr lang="en-US" sz="2800" dirty="0"/>
              <a:t>Salary for 9 coaches(salary, travel, benefits) </a:t>
            </a:r>
          </a:p>
          <a:p>
            <a:pPr marL="857250" lvl="1" indent="-457200"/>
            <a:r>
              <a:rPr lang="en-US" dirty="0"/>
              <a:t>Up to $75,000 per coach per year</a:t>
            </a:r>
          </a:p>
          <a:p>
            <a:pPr marL="514350" indent="-514350">
              <a:buAutoNum type="arabicPeriod"/>
            </a:pPr>
            <a:r>
              <a:rPr lang="en-US" sz="2800" dirty="0"/>
              <a:t>On-site support for  coaches</a:t>
            </a:r>
          </a:p>
          <a:p>
            <a:pPr marL="514350" indent="-514350">
              <a:buAutoNum type="arabicPeriod"/>
            </a:pPr>
            <a:r>
              <a:rPr lang="en-US" sz="2800" dirty="0"/>
              <a:t>Training materials</a:t>
            </a:r>
          </a:p>
          <a:p>
            <a:pPr marL="514350" indent="-514350">
              <a:buAutoNum type="arabicPeriod"/>
            </a:pPr>
            <a:r>
              <a:rPr lang="en-US" sz="2800" dirty="0"/>
              <a:t>Travel costs for state level meetings</a:t>
            </a:r>
          </a:p>
          <a:p>
            <a:pPr marL="514350" indent="-514350">
              <a:buAutoNum type="arabicPeriod"/>
            </a:pPr>
            <a:r>
              <a:rPr lang="en-US" sz="2800" dirty="0"/>
              <a:t>Substitute pay</a:t>
            </a:r>
          </a:p>
          <a:p>
            <a:pPr marL="514350" indent="-514350">
              <a:buAutoNum type="arabicPeriod"/>
            </a:pPr>
            <a:r>
              <a:rPr lang="en-US" sz="2800" dirty="0"/>
              <a:t>Support for administrators to implement MTSS system</a:t>
            </a:r>
          </a:p>
          <a:p>
            <a:endParaRPr lang="en-US" dirty="0"/>
          </a:p>
        </p:txBody>
      </p:sp>
    </p:spTree>
    <p:extLst>
      <p:ext uri="{BB962C8B-B14F-4D97-AF65-F5344CB8AC3E}">
        <p14:creationId xmlns:p14="http://schemas.microsoft.com/office/powerpoint/2010/main" val="109160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lstStyle/>
          <a:p>
            <a:br>
              <a:rPr lang="en-US" dirty="0">
                <a:solidFill>
                  <a:srgbClr val="7030A0"/>
                </a:solidFill>
              </a:rPr>
            </a:br>
            <a:r>
              <a:rPr lang="en-US" dirty="0">
                <a:solidFill>
                  <a:srgbClr val="7030A0"/>
                </a:solidFill>
              </a:rPr>
              <a:t>State Commitments Years 4-5</a:t>
            </a:r>
            <a:br>
              <a:rPr lang="en-US" dirty="0">
                <a:solidFill>
                  <a:srgbClr val="7030A0"/>
                </a:solidFill>
              </a:rPr>
            </a:br>
            <a:r>
              <a:rPr lang="en-US" sz="3600" dirty="0">
                <a:solidFill>
                  <a:srgbClr val="7030A0"/>
                </a:solidFill>
              </a:rPr>
              <a:t>(07/01/20 - 06/30/22)</a:t>
            </a:r>
            <a:endParaRPr lang="en-US" dirty="0">
              <a:solidFill>
                <a:srgbClr val="7030A0"/>
              </a:solidFill>
            </a:endParaRPr>
          </a:p>
        </p:txBody>
      </p:sp>
      <p:sp>
        <p:nvSpPr>
          <p:cNvPr id="3" name="Content Placeholder 2"/>
          <p:cNvSpPr>
            <a:spLocks noGrp="1"/>
          </p:cNvSpPr>
          <p:nvPr>
            <p:ph idx="1"/>
          </p:nvPr>
        </p:nvSpPr>
        <p:spPr>
          <a:xfrm>
            <a:off x="457200" y="2438400"/>
            <a:ext cx="8229600" cy="3810000"/>
          </a:xfrm>
        </p:spPr>
        <p:txBody>
          <a:bodyPr/>
          <a:lstStyle/>
          <a:p>
            <a:pPr marL="514350" indent="-514350">
              <a:buAutoNum type="arabicPeriod"/>
            </a:pPr>
            <a:r>
              <a:rPr lang="en-US" sz="2800" dirty="0"/>
              <a:t>Salary for 9 coaches(salary, travel, benefits) </a:t>
            </a:r>
          </a:p>
          <a:p>
            <a:pPr marL="857250" lvl="1" indent="-457200"/>
            <a:r>
              <a:rPr lang="en-US" dirty="0"/>
              <a:t>Up to $37,500 per coach per year</a:t>
            </a:r>
          </a:p>
          <a:p>
            <a:pPr marL="514350" indent="-514350">
              <a:buAutoNum type="arabicPeriod"/>
            </a:pPr>
            <a:r>
              <a:rPr lang="en-US" sz="2800" dirty="0"/>
              <a:t>On-site support for  coaches</a:t>
            </a:r>
          </a:p>
          <a:p>
            <a:pPr marL="514350" indent="-514350">
              <a:buAutoNum type="arabicPeriod"/>
            </a:pPr>
            <a:r>
              <a:rPr lang="en-US" sz="2800" dirty="0"/>
              <a:t>Training materials</a:t>
            </a:r>
          </a:p>
          <a:p>
            <a:pPr marL="514350" indent="-514350">
              <a:buAutoNum type="arabicPeriod"/>
            </a:pPr>
            <a:r>
              <a:rPr lang="en-US" sz="2800" dirty="0"/>
              <a:t>Travel costs for state level meetings</a:t>
            </a:r>
          </a:p>
          <a:p>
            <a:pPr marL="514350" indent="-514350">
              <a:buAutoNum type="arabicPeriod"/>
            </a:pPr>
            <a:r>
              <a:rPr lang="en-US" sz="2800" dirty="0"/>
              <a:t>Substitute pay</a:t>
            </a:r>
          </a:p>
          <a:p>
            <a:pPr marL="514350" indent="-514350">
              <a:buAutoNum type="arabicPeriod"/>
            </a:pPr>
            <a:r>
              <a:rPr lang="en-US" sz="2800" dirty="0"/>
              <a:t>Support for administrators to implement MTSS system</a:t>
            </a:r>
          </a:p>
          <a:p>
            <a:endParaRPr lang="en-US" dirty="0"/>
          </a:p>
        </p:txBody>
      </p:sp>
    </p:spTree>
    <p:extLst>
      <p:ext uri="{BB962C8B-B14F-4D97-AF65-F5344CB8AC3E}">
        <p14:creationId xmlns:p14="http://schemas.microsoft.com/office/powerpoint/2010/main" val="22374384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0A9C-CAE4-4AE6-A290-84EF485DDD69}"/>
              </a:ext>
            </a:extLst>
          </p:cNvPr>
          <p:cNvSpPr>
            <a:spLocks noGrp="1"/>
          </p:cNvSpPr>
          <p:nvPr>
            <p:ph type="title"/>
          </p:nvPr>
        </p:nvSpPr>
        <p:spPr>
          <a:xfrm>
            <a:off x="3124200" y="274638"/>
            <a:ext cx="5562600" cy="457199"/>
          </a:xfrm>
        </p:spPr>
        <p:txBody>
          <a:bodyPr/>
          <a:lstStyle/>
          <a:p>
            <a:pPr algn="r"/>
            <a:r>
              <a:rPr lang="en-US" dirty="0">
                <a:solidFill>
                  <a:schemeClr val="bg1"/>
                </a:solidFill>
              </a:rPr>
              <a:t>ACTION PLAN</a:t>
            </a:r>
          </a:p>
        </p:txBody>
      </p:sp>
      <p:pic>
        <p:nvPicPr>
          <p:cNvPr id="4" name="Content Placeholder 3">
            <a:extLst>
              <a:ext uri="{FF2B5EF4-FFF2-40B4-BE49-F238E27FC236}">
                <a16:creationId xmlns:a16="http://schemas.microsoft.com/office/drawing/2014/main" id="{8E4EDAE5-BEEF-4218-B24B-9414FE5815B0}"/>
              </a:ext>
            </a:extLst>
          </p:cNvPr>
          <p:cNvPicPr>
            <a:picLocks noGrp="1" noChangeAspect="1"/>
          </p:cNvPicPr>
          <p:nvPr>
            <p:ph idx="1"/>
          </p:nvPr>
        </p:nvPicPr>
        <p:blipFill>
          <a:blip r:embed="rId3"/>
          <a:stretch>
            <a:fillRect/>
          </a:stretch>
        </p:blipFill>
        <p:spPr>
          <a:xfrm>
            <a:off x="918486" y="1562621"/>
            <a:ext cx="7768314" cy="4983163"/>
          </a:xfrm>
          <a:prstGeom prst="rect">
            <a:avLst/>
          </a:prstGeom>
        </p:spPr>
      </p:pic>
      <p:sp>
        <p:nvSpPr>
          <p:cNvPr id="5" name="TextBox 4">
            <a:extLst>
              <a:ext uri="{FF2B5EF4-FFF2-40B4-BE49-F238E27FC236}">
                <a16:creationId xmlns:a16="http://schemas.microsoft.com/office/drawing/2014/main" id="{E2AC5BDE-D521-4BD3-9D03-1F90303800B7}"/>
              </a:ext>
            </a:extLst>
          </p:cNvPr>
          <p:cNvSpPr txBox="1"/>
          <p:nvPr/>
        </p:nvSpPr>
        <p:spPr>
          <a:xfrm>
            <a:off x="1033955" y="1066800"/>
            <a:ext cx="7500445" cy="369332"/>
          </a:xfrm>
          <a:prstGeom prst="rect">
            <a:avLst/>
          </a:prstGeom>
          <a:noFill/>
        </p:spPr>
        <p:txBody>
          <a:bodyPr wrap="square" rtlCol="0">
            <a:spAutoFit/>
          </a:bodyPr>
          <a:lstStyle/>
          <a:p>
            <a:pPr algn="ctr"/>
            <a:r>
              <a:rPr lang="en-US" dirty="0"/>
              <a:t>SPDG---State Level Data   District Level   Building Level</a:t>
            </a:r>
          </a:p>
        </p:txBody>
      </p:sp>
    </p:spTree>
    <p:extLst>
      <p:ext uri="{BB962C8B-B14F-4D97-AF65-F5344CB8AC3E}">
        <p14:creationId xmlns:p14="http://schemas.microsoft.com/office/powerpoint/2010/main" val="3727515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80BE-8AD9-4BB7-8484-CA14BC677422}"/>
              </a:ext>
            </a:extLst>
          </p:cNvPr>
          <p:cNvSpPr>
            <a:spLocks noGrp="1"/>
          </p:cNvSpPr>
          <p:nvPr>
            <p:ph type="title"/>
          </p:nvPr>
        </p:nvSpPr>
        <p:spPr>
          <a:xfrm>
            <a:off x="1981200" y="76200"/>
            <a:ext cx="7086600" cy="762000"/>
          </a:xfrm>
        </p:spPr>
        <p:txBody>
          <a:bodyPr/>
          <a:lstStyle/>
          <a:p>
            <a:pPr algn="r"/>
            <a:r>
              <a:rPr lang="en-US" dirty="0">
                <a:solidFill>
                  <a:schemeClr val="bg1"/>
                </a:solidFill>
              </a:rPr>
              <a:t>Questions to Consider</a:t>
            </a:r>
            <a:r>
              <a:rPr lang="en-US" dirty="0"/>
              <a:t>…</a:t>
            </a:r>
          </a:p>
        </p:txBody>
      </p:sp>
      <p:sp>
        <p:nvSpPr>
          <p:cNvPr id="5" name="TextBox 4">
            <a:extLst>
              <a:ext uri="{FF2B5EF4-FFF2-40B4-BE49-F238E27FC236}">
                <a16:creationId xmlns:a16="http://schemas.microsoft.com/office/drawing/2014/main" id="{6B538736-C4BA-435D-8716-9DD1F126AFB9}"/>
              </a:ext>
            </a:extLst>
          </p:cNvPr>
          <p:cNvSpPr txBox="1"/>
          <p:nvPr/>
        </p:nvSpPr>
        <p:spPr>
          <a:xfrm>
            <a:off x="304800" y="1219200"/>
            <a:ext cx="8610600" cy="6063198"/>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What planning is required for sustainability of this program overall?</a:t>
            </a:r>
          </a:p>
          <a:p>
            <a:pPr marL="742950" lvl="1" indent="-285750">
              <a:buFont typeface="Wingdings" panose="05000000000000000000" pitchFamily="2" charset="2"/>
              <a:buChar char="v"/>
            </a:pPr>
            <a:r>
              <a:rPr lang="en-US" sz="2000" u="sng" dirty="0"/>
              <a:t>Budget: </a:t>
            </a:r>
            <a:r>
              <a:rPr lang="en-US" sz="2000" dirty="0"/>
              <a:t>This is one piece of the puzzle starting year 4 &amp; 5, but what happens beyond year 5? How do those discussion start now in district teams and administrative levels?</a:t>
            </a:r>
          </a:p>
          <a:p>
            <a:pPr marL="742950" lvl="1" indent="-285750">
              <a:buFont typeface="Wingdings" panose="05000000000000000000" pitchFamily="2" charset="2"/>
              <a:buChar char="v"/>
            </a:pPr>
            <a:r>
              <a:rPr lang="en-US" sz="2000" u="sng" dirty="0"/>
              <a:t>Coaches: </a:t>
            </a:r>
            <a:r>
              <a:rPr lang="en-US" sz="2000" dirty="0"/>
              <a:t>How will their roles continue in the district? Will they continue K-5 or will their roles expand to upper grades?   Will they move to other schools in the district to duplicate SPDG elements/training?</a:t>
            </a:r>
          </a:p>
          <a:p>
            <a:pPr marL="742950" lvl="1" indent="-285750">
              <a:buFont typeface="Wingdings" panose="05000000000000000000" pitchFamily="2" charset="2"/>
              <a:buChar char="v"/>
            </a:pPr>
            <a:r>
              <a:rPr lang="en-US" sz="2000" u="sng" dirty="0"/>
              <a:t>PD: </a:t>
            </a:r>
            <a:r>
              <a:rPr lang="en-US" sz="2000" dirty="0"/>
              <a:t>How do we maintain the literacy strategies and MTSS interventions to ensure fidelity of how they are taught? How do we train new teachers, coaches, administrators? </a:t>
            </a:r>
          </a:p>
          <a:p>
            <a:pPr marL="742950" lvl="1" indent="-285750">
              <a:buFont typeface="Wingdings" panose="05000000000000000000" pitchFamily="2" charset="2"/>
              <a:buChar char="v"/>
            </a:pPr>
            <a:r>
              <a:rPr lang="en-US" sz="2000" u="sng" dirty="0"/>
              <a:t>PD: </a:t>
            </a:r>
            <a:r>
              <a:rPr lang="en-US" sz="2000" dirty="0"/>
              <a:t>What are topics to expand upon? How do we create a long-term plan of what is taught, when, and how many hours are needed for the scaffolding of those topics?</a:t>
            </a:r>
          </a:p>
          <a:p>
            <a:pPr marL="742950" lvl="1" indent="-285750">
              <a:buFont typeface="Wingdings" panose="05000000000000000000" pitchFamily="2" charset="2"/>
              <a:buChar char="v"/>
            </a:pPr>
            <a:r>
              <a:rPr lang="en-US" sz="2000" u="sng" dirty="0"/>
              <a:t>Leadership: </a:t>
            </a:r>
            <a:r>
              <a:rPr lang="en-US" sz="2000" dirty="0"/>
              <a:t>How do our district leadership teams assist in long-term planning?   How do we support administrators in the ongoing work?</a:t>
            </a:r>
          </a:p>
          <a:p>
            <a:pPr marL="742950" lvl="1" indent="-285750">
              <a:buFont typeface="Wingdings" panose="05000000000000000000" pitchFamily="2" charset="2"/>
              <a:buChar char="v"/>
            </a:pPr>
            <a:r>
              <a:rPr lang="en-US" sz="2000" u="sng" dirty="0"/>
              <a:t>Family Engagement: </a:t>
            </a:r>
            <a:r>
              <a:rPr lang="en-US" sz="2000" dirty="0"/>
              <a:t>How will we include more parents on our teams and district literacy projects?</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endParaRPr lang="en-US" sz="2400" dirty="0"/>
          </a:p>
        </p:txBody>
      </p:sp>
    </p:spTree>
    <p:extLst>
      <p:ext uri="{BB962C8B-B14F-4D97-AF65-F5344CB8AC3E}">
        <p14:creationId xmlns:p14="http://schemas.microsoft.com/office/powerpoint/2010/main" val="18051914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a:extLst>
              <a:ext uri="{FF2B5EF4-FFF2-40B4-BE49-F238E27FC236}">
                <a16:creationId xmlns:a16="http://schemas.microsoft.com/office/drawing/2014/main" id="{C2104E5D-A072-43F0-AE59-3CF7669D8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57401"/>
            <a:ext cx="4038600" cy="19484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3491AE-8EE9-4068-BA48-48D2526008A6}"/>
              </a:ext>
            </a:extLst>
          </p:cNvPr>
          <p:cNvSpPr>
            <a:spLocks noGrp="1"/>
          </p:cNvSpPr>
          <p:nvPr>
            <p:ph type="title"/>
          </p:nvPr>
        </p:nvSpPr>
        <p:spPr>
          <a:xfrm>
            <a:off x="457200" y="762000"/>
            <a:ext cx="8229600" cy="1143000"/>
          </a:xfrm>
        </p:spPr>
        <p:txBody>
          <a:bodyPr/>
          <a:lstStyle/>
          <a:p>
            <a:r>
              <a:rPr lang="en-US" dirty="0">
                <a:solidFill>
                  <a:srgbClr val="7030A0"/>
                </a:solidFill>
              </a:rPr>
              <a:t>Questions?</a:t>
            </a:r>
          </a:p>
        </p:txBody>
      </p:sp>
      <p:sp>
        <p:nvSpPr>
          <p:cNvPr id="4" name="Rectangle 3">
            <a:extLst>
              <a:ext uri="{FF2B5EF4-FFF2-40B4-BE49-F238E27FC236}">
                <a16:creationId xmlns:a16="http://schemas.microsoft.com/office/drawing/2014/main" id="{94B60719-1BB9-4767-AD02-D13D66FC0F7F}"/>
              </a:ext>
            </a:extLst>
          </p:cNvPr>
          <p:cNvSpPr/>
          <p:nvPr/>
        </p:nvSpPr>
        <p:spPr>
          <a:xfrm>
            <a:off x="4572000" y="3674331"/>
            <a:ext cx="2006722" cy="3170099"/>
          </a:xfrm>
          <a:prstGeom prst="rect">
            <a:avLst/>
          </a:prstGeom>
          <a:noFill/>
        </p:spPr>
        <p:txBody>
          <a:bodyPr wrap="square" lIns="91440" tIns="45720" rIns="91440" bIns="45720">
            <a:spAutoFit/>
          </a:bodyPr>
          <a:lstStyle/>
          <a:p>
            <a:pPr algn="ctr"/>
            <a:r>
              <a:rPr lang="en-US" sz="20000" b="1" cap="none" spc="0" dirty="0">
                <a:ln w="12700">
                  <a:solidFill>
                    <a:schemeClr val="accent1"/>
                  </a:solidFill>
                  <a:prstDash val="solid"/>
                </a:ln>
                <a:solidFill>
                  <a:srgbClr val="7030A0"/>
                </a:solidFill>
                <a:effectLst>
                  <a:outerShdw dist="38100" dir="2640000" algn="bl" rotWithShape="0">
                    <a:schemeClr val="accent1"/>
                  </a:outerShdw>
                </a:effectLst>
              </a:rPr>
              <a:t>W</a:t>
            </a:r>
          </a:p>
        </p:txBody>
      </p:sp>
      <p:sp>
        <p:nvSpPr>
          <p:cNvPr id="5" name="TextBox 4">
            <a:extLst>
              <a:ext uri="{FF2B5EF4-FFF2-40B4-BE49-F238E27FC236}">
                <a16:creationId xmlns:a16="http://schemas.microsoft.com/office/drawing/2014/main" id="{9861B2BB-B339-4CF7-B8B1-C53C22269441}"/>
              </a:ext>
            </a:extLst>
          </p:cNvPr>
          <p:cNvSpPr txBox="1"/>
          <p:nvPr/>
        </p:nvSpPr>
        <p:spPr>
          <a:xfrm>
            <a:off x="6705600" y="4474550"/>
            <a:ext cx="2209800" cy="2062103"/>
          </a:xfrm>
          <a:prstGeom prst="rect">
            <a:avLst/>
          </a:prstGeom>
          <a:noFill/>
        </p:spPr>
        <p:txBody>
          <a:bodyPr wrap="square" rtlCol="0">
            <a:spAutoFit/>
          </a:bodyPr>
          <a:lstStyle/>
          <a:p>
            <a:r>
              <a:rPr lang="en-US" sz="3200" dirty="0"/>
              <a:t>Wonder</a:t>
            </a:r>
          </a:p>
          <a:p>
            <a:r>
              <a:rPr lang="en-US" sz="3200" dirty="0"/>
              <a:t>Wish</a:t>
            </a:r>
          </a:p>
          <a:p>
            <a:r>
              <a:rPr lang="en-US" sz="3200" dirty="0"/>
              <a:t>What’s Next</a:t>
            </a:r>
          </a:p>
          <a:p>
            <a:r>
              <a:rPr lang="en-US" sz="3200" dirty="0"/>
              <a:t>Woo </a:t>
            </a:r>
            <a:r>
              <a:rPr lang="en-US" sz="3200" dirty="0" err="1"/>
              <a:t>Hoo</a:t>
            </a:r>
            <a:r>
              <a:rPr lang="en-US" sz="3200" dirty="0"/>
              <a:t>! </a:t>
            </a:r>
          </a:p>
        </p:txBody>
      </p:sp>
    </p:spTree>
    <p:extLst>
      <p:ext uri="{BB962C8B-B14F-4D97-AF65-F5344CB8AC3E}">
        <p14:creationId xmlns:p14="http://schemas.microsoft.com/office/powerpoint/2010/main" val="22359453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8FEF41-39EF-41DE-926D-1A12FD84D263}"/>
              </a:ext>
            </a:extLst>
          </p:cNvPr>
          <p:cNvPicPr>
            <a:picLocks noChangeAspect="1"/>
          </p:cNvPicPr>
          <p:nvPr/>
        </p:nvPicPr>
        <p:blipFill>
          <a:blip r:embed="rId3"/>
          <a:stretch>
            <a:fillRect/>
          </a:stretch>
        </p:blipFill>
        <p:spPr>
          <a:xfrm>
            <a:off x="1709737" y="1066800"/>
            <a:ext cx="5724525" cy="2247900"/>
          </a:xfrm>
          <a:prstGeom prst="rect">
            <a:avLst/>
          </a:prstGeom>
        </p:spPr>
      </p:pic>
      <p:pic>
        <p:nvPicPr>
          <p:cNvPr id="6" name="Picture 5">
            <a:extLst>
              <a:ext uri="{FF2B5EF4-FFF2-40B4-BE49-F238E27FC236}">
                <a16:creationId xmlns:a16="http://schemas.microsoft.com/office/drawing/2014/main" id="{8A5FAB24-010D-4A55-80CF-B6C582200D29}"/>
              </a:ext>
            </a:extLst>
          </p:cNvPr>
          <p:cNvPicPr>
            <a:picLocks noChangeAspect="1"/>
          </p:cNvPicPr>
          <p:nvPr/>
        </p:nvPicPr>
        <p:blipFill>
          <a:blip r:embed="rId4"/>
          <a:stretch>
            <a:fillRect/>
          </a:stretch>
        </p:blipFill>
        <p:spPr>
          <a:xfrm>
            <a:off x="3276600" y="3284951"/>
            <a:ext cx="2286000" cy="3048000"/>
          </a:xfrm>
          <a:prstGeom prst="rect">
            <a:avLst/>
          </a:prstGeom>
        </p:spPr>
      </p:pic>
    </p:spTree>
    <p:extLst>
      <p:ext uri="{BB962C8B-B14F-4D97-AF65-F5344CB8AC3E}">
        <p14:creationId xmlns:p14="http://schemas.microsoft.com/office/powerpoint/2010/main" val="2959991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A219D4-C7CF-43DF-AB09-BC917055CFDD}"/>
              </a:ext>
            </a:extLst>
          </p:cNvPr>
          <p:cNvPicPr>
            <a:picLocks noChangeAspect="1"/>
          </p:cNvPicPr>
          <p:nvPr/>
        </p:nvPicPr>
        <p:blipFill>
          <a:blip r:embed="rId3"/>
          <a:stretch>
            <a:fillRect/>
          </a:stretch>
        </p:blipFill>
        <p:spPr>
          <a:xfrm>
            <a:off x="2119999" y="1143000"/>
            <a:ext cx="4904001" cy="4853050"/>
          </a:xfrm>
          <a:prstGeom prst="rect">
            <a:avLst/>
          </a:prstGeom>
        </p:spPr>
      </p:pic>
    </p:spTree>
    <p:extLst>
      <p:ext uri="{BB962C8B-B14F-4D97-AF65-F5344CB8AC3E}">
        <p14:creationId xmlns:p14="http://schemas.microsoft.com/office/powerpoint/2010/main" val="375175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lstStyle/>
          <a:p>
            <a:br>
              <a:rPr lang="en-US" dirty="0">
                <a:solidFill>
                  <a:srgbClr val="7030A0"/>
                </a:solidFill>
              </a:rPr>
            </a:br>
            <a:r>
              <a:rPr lang="en-US" dirty="0">
                <a:solidFill>
                  <a:srgbClr val="7030A0"/>
                </a:solidFill>
              </a:rPr>
              <a:t>SPDG Overarching Goals</a:t>
            </a:r>
          </a:p>
        </p:txBody>
      </p:sp>
      <p:sp>
        <p:nvSpPr>
          <p:cNvPr id="3" name="Content Placeholder 2"/>
          <p:cNvSpPr>
            <a:spLocks noGrp="1"/>
          </p:cNvSpPr>
          <p:nvPr>
            <p:ph idx="1"/>
          </p:nvPr>
        </p:nvSpPr>
        <p:spPr>
          <a:xfrm>
            <a:off x="457200" y="1600200"/>
            <a:ext cx="8991600" cy="4678365"/>
          </a:xfrm>
        </p:spPr>
        <p:txBody>
          <a:bodyPr/>
          <a:lstStyle/>
          <a:p>
            <a:pPr marL="0" indent="0">
              <a:buNone/>
            </a:pPr>
            <a:r>
              <a:rPr lang="en-US" dirty="0"/>
              <a:t>Develop a system that:</a:t>
            </a:r>
          </a:p>
          <a:p>
            <a:r>
              <a:rPr lang="en-US" sz="2400" dirty="0"/>
              <a:t>Supports struggling readers (Specific Learning Disabilities) K-5</a:t>
            </a:r>
          </a:p>
          <a:p>
            <a:r>
              <a:rPr lang="en-US" sz="2400" dirty="0"/>
              <a:t>Utilizes data-driven decision making</a:t>
            </a:r>
          </a:p>
          <a:p>
            <a:r>
              <a:rPr lang="en-US" sz="2400" dirty="0"/>
              <a:t>Implements  an evidence-based literacy model</a:t>
            </a:r>
          </a:p>
          <a:p>
            <a:r>
              <a:rPr lang="en-US" sz="2400" dirty="0"/>
              <a:t>Embeds coaching to ensure fidelity of implementation models</a:t>
            </a:r>
          </a:p>
          <a:p>
            <a:r>
              <a:rPr lang="en-US" sz="2400" dirty="0"/>
              <a:t>90% of budget must be spend on professional development</a:t>
            </a:r>
          </a:p>
          <a:p>
            <a:r>
              <a:rPr lang="en-US" sz="2400" dirty="0"/>
              <a:t>Provides a cohesive and collaborative system</a:t>
            </a:r>
          </a:p>
          <a:p>
            <a:r>
              <a:rPr lang="en-US" sz="2400" dirty="0"/>
              <a:t>Engages families</a:t>
            </a:r>
          </a:p>
          <a:p>
            <a:r>
              <a:rPr lang="en-US" sz="2400" dirty="0"/>
              <a:t>Develops sustainability plan after five year grant completion</a:t>
            </a:r>
          </a:p>
          <a:p>
            <a:endParaRPr lang="en-US" sz="2800" dirty="0"/>
          </a:p>
          <a:p>
            <a:pPr lvl="1"/>
            <a:endParaRPr lang="en-US" dirty="0"/>
          </a:p>
          <a:p>
            <a:pPr lvl="2"/>
            <a:endParaRPr lang="en-US" dirty="0"/>
          </a:p>
        </p:txBody>
      </p:sp>
    </p:spTree>
    <p:extLst>
      <p:ext uri="{BB962C8B-B14F-4D97-AF65-F5344CB8AC3E}">
        <p14:creationId xmlns:p14="http://schemas.microsoft.com/office/powerpoint/2010/main" val="408668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8691" y="914400"/>
            <a:ext cx="6096000" cy="769441"/>
          </a:xfrm>
          <a:prstGeom prst="rect">
            <a:avLst/>
          </a:prstGeom>
        </p:spPr>
        <p:txBody>
          <a:bodyPr wrap="square">
            <a:spAutoFit/>
          </a:bodyPr>
          <a:lstStyle/>
          <a:p>
            <a:pPr algn="ctr"/>
            <a:r>
              <a:rPr lang="en-US" sz="4400" dirty="0">
                <a:solidFill>
                  <a:srgbClr val="7030A0"/>
                </a:solidFill>
                <a:ea typeface="+mj-ea"/>
                <a:cs typeface="+mj-cs"/>
              </a:rPr>
              <a:t>School  Commitments</a:t>
            </a:r>
            <a:endParaRPr lang="en-US" dirty="0">
              <a:solidFill>
                <a:srgbClr val="7030A0"/>
              </a:solidFill>
            </a:endParaRPr>
          </a:p>
        </p:txBody>
      </p:sp>
      <p:sp>
        <p:nvSpPr>
          <p:cNvPr id="4" name="TextBox 3"/>
          <p:cNvSpPr txBox="1"/>
          <p:nvPr/>
        </p:nvSpPr>
        <p:spPr>
          <a:xfrm>
            <a:off x="571500" y="1683841"/>
            <a:ext cx="8001000" cy="4998291"/>
          </a:xfrm>
          <a:prstGeom prst="rect">
            <a:avLst/>
          </a:prstGeom>
          <a:noFill/>
        </p:spPr>
        <p:txBody>
          <a:bodyPr wrap="square" rtlCol="0">
            <a:spAutoFit/>
          </a:bodyPr>
          <a:lstStyle/>
          <a:p>
            <a:pPr marL="342900" indent="-342900">
              <a:buAutoNum type="arabicPeriod"/>
            </a:pPr>
            <a:r>
              <a:rPr lang="en-US" sz="2000" dirty="0">
                <a:solidFill>
                  <a:prstClr val="black"/>
                </a:solidFill>
              </a:rPr>
              <a:t>School teams attend training to develop district implementation plans</a:t>
            </a:r>
          </a:p>
          <a:p>
            <a:pPr lvl="0" fontAlgn="base">
              <a:spcBef>
                <a:spcPct val="20000"/>
              </a:spcBef>
              <a:spcAft>
                <a:spcPct val="0"/>
              </a:spcAft>
            </a:pPr>
            <a:r>
              <a:rPr lang="en-US" sz="2000" dirty="0">
                <a:solidFill>
                  <a:prstClr val="black"/>
                </a:solidFill>
              </a:rPr>
              <a:t>2.   All teachers grades K-5 participate</a:t>
            </a:r>
          </a:p>
          <a:p>
            <a:pPr marL="742950" lvl="1" indent="-342900" fontAlgn="base">
              <a:spcBef>
                <a:spcPct val="20000"/>
              </a:spcBef>
              <a:spcAft>
                <a:spcPct val="0"/>
              </a:spcAft>
              <a:buFont typeface="Courier New" panose="02070309020205020404" pitchFamily="49" charset="0"/>
              <a:buChar char="o"/>
            </a:pPr>
            <a:r>
              <a:rPr lang="en-US" sz="2400" dirty="0">
                <a:solidFill>
                  <a:prstClr val="black"/>
                </a:solidFill>
              </a:rPr>
              <a:t>	</a:t>
            </a:r>
            <a:r>
              <a:rPr lang="en-US" dirty="0">
                <a:solidFill>
                  <a:prstClr val="black"/>
                </a:solidFill>
              </a:rPr>
              <a:t>Special education (mandatory)</a:t>
            </a:r>
          </a:p>
          <a:p>
            <a:pPr marL="742950" lvl="1" indent="-342900" fontAlgn="base">
              <a:spcBef>
                <a:spcPct val="20000"/>
              </a:spcBef>
              <a:spcAft>
                <a:spcPct val="0"/>
              </a:spcAft>
              <a:buFont typeface="Courier New" panose="02070309020205020404" pitchFamily="49" charset="0"/>
              <a:buChar char="o"/>
            </a:pPr>
            <a:r>
              <a:rPr lang="en-US" dirty="0">
                <a:solidFill>
                  <a:prstClr val="black"/>
                </a:solidFill>
              </a:rPr>
              <a:t>	General education (mandatory)</a:t>
            </a:r>
          </a:p>
          <a:p>
            <a:pPr marL="742950" lvl="1" indent="-342900" fontAlgn="base">
              <a:spcBef>
                <a:spcPct val="20000"/>
              </a:spcBef>
              <a:spcAft>
                <a:spcPct val="0"/>
              </a:spcAft>
              <a:buFont typeface="Courier New" panose="02070309020205020404" pitchFamily="49" charset="0"/>
              <a:buChar char="o"/>
            </a:pPr>
            <a:r>
              <a:rPr lang="en-US" dirty="0">
                <a:solidFill>
                  <a:prstClr val="black"/>
                </a:solidFill>
              </a:rPr>
              <a:t>	Title (mandatory) </a:t>
            </a:r>
          </a:p>
          <a:p>
            <a:pPr marL="742950" lvl="1" indent="-342900" fontAlgn="base">
              <a:spcBef>
                <a:spcPct val="20000"/>
              </a:spcBef>
              <a:spcAft>
                <a:spcPct val="0"/>
              </a:spcAft>
              <a:buFont typeface="Courier New" panose="02070309020205020404" pitchFamily="49" charset="0"/>
              <a:buChar char="o"/>
            </a:pPr>
            <a:r>
              <a:rPr lang="en-US" dirty="0">
                <a:solidFill>
                  <a:prstClr val="black"/>
                </a:solidFill>
              </a:rPr>
              <a:t>	Para-professionals (optional)</a:t>
            </a:r>
          </a:p>
          <a:p>
            <a:pPr lvl="0" fontAlgn="base">
              <a:spcBef>
                <a:spcPct val="20000"/>
              </a:spcBef>
              <a:spcAft>
                <a:spcPct val="0"/>
              </a:spcAft>
            </a:pPr>
            <a:r>
              <a:rPr lang="en-US" sz="2000" dirty="0">
                <a:solidFill>
                  <a:prstClr val="black"/>
                </a:solidFill>
              </a:rPr>
              <a:t>3. Provide data to the Department of Education (SPDG Evaluation Plan)</a:t>
            </a:r>
          </a:p>
          <a:p>
            <a:pPr lvl="0" fontAlgn="base">
              <a:spcBef>
                <a:spcPct val="20000"/>
              </a:spcBef>
              <a:spcAft>
                <a:spcPct val="0"/>
              </a:spcAft>
            </a:pPr>
            <a:r>
              <a:rPr lang="en-US" sz="2000" dirty="0">
                <a:solidFill>
                  <a:prstClr val="black"/>
                </a:solidFill>
              </a:rPr>
              <a:t>4. Participate in up to two yearly meetings in Pierre</a:t>
            </a:r>
          </a:p>
          <a:p>
            <a:pPr lvl="0" fontAlgn="base">
              <a:spcBef>
                <a:spcPct val="20000"/>
              </a:spcBef>
              <a:spcAft>
                <a:spcPct val="0"/>
              </a:spcAft>
            </a:pPr>
            <a:r>
              <a:rPr lang="en-US" sz="2000" dirty="0">
                <a:solidFill>
                  <a:prstClr val="black"/>
                </a:solidFill>
              </a:rPr>
              <a:t>5. Conduct the R-TFI annually</a:t>
            </a:r>
          </a:p>
          <a:p>
            <a:pPr lvl="0" fontAlgn="base">
              <a:spcBef>
                <a:spcPct val="20000"/>
              </a:spcBef>
              <a:spcAft>
                <a:spcPct val="0"/>
              </a:spcAft>
            </a:pPr>
            <a:r>
              <a:rPr lang="en-US" sz="2000" dirty="0">
                <a:solidFill>
                  <a:prstClr val="black"/>
                </a:solidFill>
              </a:rPr>
              <a:t>6. Budget for continued support of instructional coaches </a:t>
            </a:r>
            <a:r>
              <a:rPr lang="en-US" sz="1600" dirty="0">
                <a:solidFill>
                  <a:prstClr val="black"/>
                </a:solidFill>
              </a:rPr>
              <a:t>	</a:t>
            </a:r>
          </a:p>
          <a:p>
            <a:pPr marL="285750" lvl="0" indent="-285750" fontAlgn="base">
              <a:spcBef>
                <a:spcPct val="20000"/>
              </a:spcBef>
              <a:spcAft>
                <a:spcPct val="0"/>
              </a:spcAft>
              <a:buFont typeface="Courier New" panose="02070309020205020404" pitchFamily="49" charset="0"/>
              <a:buChar char="o"/>
            </a:pPr>
            <a:r>
              <a:rPr lang="en-US" sz="1600" dirty="0">
                <a:solidFill>
                  <a:prstClr val="black"/>
                </a:solidFill>
              </a:rPr>
              <a:t>     (1/2 salary, travel and benefits) after year three </a:t>
            </a:r>
          </a:p>
          <a:p>
            <a:pPr lvl="0" fontAlgn="base">
              <a:spcBef>
                <a:spcPct val="20000"/>
              </a:spcBef>
              <a:spcAft>
                <a:spcPct val="0"/>
              </a:spcAft>
            </a:pPr>
            <a:r>
              <a:rPr lang="en-US" sz="2000" dirty="0"/>
              <a:t>7.</a:t>
            </a:r>
            <a:r>
              <a:rPr lang="en-US" sz="2000" dirty="0">
                <a:solidFill>
                  <a:prstClr val="black"/>
                </a:solidFill>
              </a:rPr>
              <a:t> Work with Parent Connection for family engagement strategies </a:t>
            </a:r>
          </a:p>
          <a:p>
            <a:pPr lvl="0" fontAlgn="base">
              <a:spcBef>
                <a:spcPct val="20000"/>
              </a:spcBef>
              <a:spcAft>
                <a:spcPct val="0"/>
              </a:spcAft>
            </a:pPr>
            <a:r>
              <a:rPr lang="en-US" sz="2000" dirty="0">
                <a:solidFill>
                  <a:prstClr val="black"/>
                </a:solidFill>
              </a:rPr>
              <a:t>8. Create Action Plans yearly and revise monthly</a:t>
            </a:r>
          </a:p>
          <a:p>
            <a:endParaRPr lang="en-US" dirty="0">
              <a:solidFill>
                <a:prstClr val="black"/>
              </a:solidFill>
            </a:endParaRPr>
          </a:p>
        </p:txBody>
      </p:sp>
    </p:spTree>
    <p:extLst>
      <p:ext uri="{BB962C8B-B14F-4D97-AF65-F5344CB8AC3E}">
        <p14:creationId xmlns:p14="http://schemas.microsoft.com/office/powerpoint/2010/main" val="279706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1FC2-E5C5-4D2A-AFEA-2C732ADE45BF}"/>
              </a:ext>
            </a:extLst>
          </p:cNvPr>
          <p:cNvSpPr>
            <a:spLocks noGrp="1"/>
          </p:cNvSpPr>
          <p:nvPr>
            <p:ph type="title"/>
          </p:nvPr>
        </p:nvSpPr>
        <p:spPr>
          <a:xfrm>
            <a:off x="457200" y="609600"/>
            <a:ext cx="8229600" cy="1143000"/>
          </a:xfrm>
        </p:spPr>
        <p:txBody>
          <a:bodyPr/>
          <a:lstStyle/>
          <a:p>
            <a:r>
              <a:rPr lang="en-US" dirty="0">
                <a:solidFill>
                  <a:srgbClr val="7030A0"/>
                </a:solidFill>
              </a:rPr>
              <a:t>SPDG Timeline</a:t>
            </a:r>
          </a:p>
        </p:txBody>
      </p:sp>
      <p:sp>
        <p:nvSpPr>
          <p:cNvPr id="3" name="Content Placeholder 2">
            <a:extLst>
              <a:ext uri="{FF2B5EF4-FFF2-40B4-BE49-F238E27FC236}">
                <a16:creationId xmlns:a16="http://schemas.microsoft.com/office/drawing/2014/main" id="{BA68D5C7-8FCB-4082-A039-E47BDFD784D3}"/>
              </a:ext>
            </a:extLst>
          </p:cNvPr>
          <p:cNvSpPr>
            <a:spLocks noGrp="1"/>
          </p:cNvSpPr>
          <p:nvPr>
            <p:ph idx="1"/>
          </p:nvPr>
        </p:nvSpPr>
        <p:spPr>
          <a:xfrm>
            <a:off x="457200" y="1417637"/>
            <a:ext cx="8229600" cy="4525963"/>
          </a:xfrm>
        </p:spPr>
        <p:txBody>
          <a:bodyPr/>
          <a:lstStyle/>
          <a:p>
            <a:pPr marL="0" indent="0">
              <a:buNone/>
            </a:pPr>
            <a:endParaRPr lang="en-US" dirty="0"/>
          </a:p>
          <a:p>
            <a:pPr marL="0" indent="0">
              <a:buNone/>
            </a:pPr>
            <a:r>
              <a:rPr lang="en-US" dirty="0"/>
              <a:t>Year 1: 03/01/18 - 06/30/18 </a:t>
            </a:r>
          </a:p>
          <a:p>
            <a:pPr marL="0" indent="0">
              <a:buNone/>
            </a:pPr>
            <a:r>
              <a:rPr lang="en-US" dirty="0">
                <a:highlight>
                  <a:srgbClr val="00FFFF"/>
                </a:highlight>
              </a:rPr>
              <a:t>Year 2: 07/01/18 - 06/30/19</a:t>
            </a:r>
          </a:p>
          <a:p>
            <a:pPr marL="0" indent="0">
              <a:buNone/>
            </a:pPr>
            <a:r>
              <a:rPr lang="en-US" dirty="0">
                <a:highlight>
                  <a:srgbClr val="FFFF00"/>
                </a:highlight>
              </a:rPr>
              <a:t>Year 3: 07/01/19 - 06/30/20</a:t>
            </a:r>
          </a:p>
          <a:p>
            <a:pPr marL="0" indent="0">
              <a:buNone/>
            </a:pPr>
            <a:r>
              <a:rPr lang="en-US" dirty="0">
                <a:highlight>
                  <a:srgbClr val="FFFF00"/>
                </a:highlight>
              </a:rPr>
              <a:t>Year 4: 07/01/20 - 06/30/21</a:t>
            </a:r>
          </a:p>
          <a:p>
            <a:pPr marL="0" indent="0">
              <a:buNone/>
            </a:pPr>
            <a:r>
              <a:rPr lang="en-US" dirty="0">
                <a:highlight>
                  <a:srgbClr val="FFFF00"/>
                </a:highlight>
              </a:rPr>
              <a:t>Year 5: 07/07/21 - 06/30/22</a:t>
            </a:r>
          </a:p>
        </p:txBody>
      </p:sp>
    </p:spTree>
    <p:extLst>
      <p:ext uri="{BB962C8B-B14F-4D97-AF65-F5344CB8AC3E}">
        <p14:creationId xmlns:p14="http://schemas.microsoft.com/office/powerpoint/2010/main" val="346844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75FD-815D-4535-B163-2617C40646CA}"/>
              </a:ext>
            </a:extLst>
          </p:cNvPr>
          <p:cNvSpPr>
            <a:spLocks noGrp="1"/>
          </p:cNvSpPr>
          <p:nvPr>
            <p:ph type="title"/>
          </p:nvPr>
        </p:nvSpPr>
        <p:spPr>
          <a:xfrm>
            <a:off x="779745" y="636025"/>
            <a:ext cx="7162800" cy="1325562"/>
          </a:xfrm>
        </p:spPr>
        <p:txBody>
          <a:bodyPr/>
          <a:lstStyle/>
          <a:p>
            <a:r>
              <a:rPr lang="en-US" dirty="0">
                <a:solidFill>
                  <a:srgbClr val="7030A0"/>
                </a:solidFill>
              </a:rPr>
              <a:t>SD SPDG – Four “Buckets”</a:t>
            </a:r>
          </a:p>
        </p:txBody>
      </p:sp>
      <p:pic>
        <p:nvPicPr>
          <p:cNvPr id="5" name="Content Placeholder 4">
            <a:extLst>
              <a:ext uri="{FF2B5EF4-FFF2-40B4-BE49-F238E27FC236}">
                <a16:creationId xmlns:a16="http://schemas.microsoft.com/office/drawing/2014/main" id="{D48D41D1-E113-4248-905A-30070A4DE4EE}"/>
              </a:ext>
            </a:extLst>
          </p:cNvPr>
          <p:cNvPicPr>
            <a:picLocks noGrp="1" noChangeAspect="1"/>
          </p:cNvPicPr>
          <p:nvPr>
            <p:ph idx="1"/>
          </p:nvPr>
        </p:nvPicPr>
        <p:blipFill rotWithShape="1">
          <a:blip r:embed="rId3"/>
          <a:srcRect t="13723"/>
          <a:stretch/>
        </p:blipFill>
        <p:spPr>
          <a:xfrm>
            <a:off x="1175874" y="1905000"/>
            <a:ext cx="6748925" cy="4572000"/>
          </a:xfrm>
          <a:prstGeom prst="rect">
            <a:avLst/>
          </a:prstGeom>
        </p:spPr>
      </p:pic>
    </p:spTree>
    <p:extLst>
      <p:ext uri="{BB962C8B-B14F-4D97-AF65-F5344CB8AC3E}">
        <p14:creationId xmlns:p14="http://schemas.microsoft.com/office/powerpoint/2010/main" val="3755658136"/>
      </p:ext>
    </p:extLst>
  </p:cSld>
  <p:clrMapOvr>
    <a:masterClrMapping/>
  </p:clrMapOvr>
</p:sld>
</file>

<file path=ppt/theme/theme1.xml><?xml version="1.0" encoding="utf-8"?>
<a:theme xmlns:a="http://schemas.openxmlformats.org/drawingml/2006/main" name="1_OutcomesTemplate1">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DOE director</Template>
  <TotalTime>3274</TotalTime>
  <Words>2456</Words>
  <Application>Microsoft Office PowerPoint</Application>
  <PresentationFormat>On-screen Show (4:3)</PresentationFormat>
  <Paragraphs>436</Paragraphs>
  <Slides>58</Slides>
  <Notes>54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5" baseType="lpstr">
      <vt:lpstr>Arial</vt:lpstr>
      <vt:lpstr>Calibri</vt:lpstr>
      <vt:lpstr>Courier New</vt:lpstr>
      <vt:lpstr>Segoe UI Semilight</vt:lpstr>
      <vt:lpstr>Wingdings</vt:lpstr>
      <vt:lpstr>1_OutcomesTemplate1</vt:lpstr>
      <vt:lpstr>Worksheet</vt:lpstr>
      <vt:lpstr>South Dakota State Personnel Development Grant  (SPDG)</vt:lpstr>
      <vt:lpstr>PowerPoint Presentation</vt:lpstr>
      <vt:lpstr>Celebrate!</vt:lpstr>
      <vt:lpstr>PowerPoint Presentation</vt:lpstr>
      <vt:lpstr>Reviewing the SPDG</vt:lpstr>
      <vt:lpstr> SPDG Overarching Goals</vt:lpstr>
      <vt:lpstr>PowerPoint Presentation</vt:lpstr>
      <vt:lpstr>SPDG Timeline</vt:lpstr>
      <vt:lpstr>SD SPDG – Four “Buckets”</vt:lpstr>
      <vt:lpstr>SPDG Website</vt:lpstr>
      <vt:lpstr>District Action Plans</vt:lpstr>
      <vt:lpstr>Let’s talk about data!</vt:lpstr>
      <vt:lpstr>PowerPoint Presentation</vt:lpstr>
      <vt:lpstr>PowerPoint Presentation</vt:lpstr>
      <vt:lpstr>Why are data important?</vt:lpstr>
      <vt:lpstr>PowerPoint Presentation</vt:lpstr>
      <vt:lpstr>  SD SPDG Data </vt:lpstr>
      <vt:lpstr>  SD SPDG Data </vt:lpstr>
      <vt:lpstr>  OSEP PROGRAM MEASURES</vt:lpstr>
      <vt:lpstr>  OSEP PROGRAM MEASURES</vt:lpstr>
      <vt:lpstr>  OSEP PROGRAM MEASURES</vt:lpstr>
      <vt:lpstr>  PROJECT MEASURES</vt:lpstr>
      <vt:lpstr>  2018-19 EVALUATION PLAN</vt:lpstr>
      <vt:lpstr>  BENCHMARK DATA</vt:lpstr>
      <vt:lpstr>  STATE TEST DATA</vt:lpstr>
      <vt:lpstr>  STATE TEST DATA</vt:lpstr>
      <vt:lpstr>  STATE TEST DATA</vt:lpstr>
      <vt:lpstr>  STATE TEST DATA</vt:lpstr>
      <vt:lpstr>  STATE TEST DATA</vt:lpstr>
      <vt:lpstr>  STATE TEST DATA</vt:lpstr>
      <vt:lpstr>ACTION PLAN</vt:lpstr>
      <vt:lpstr>Questions?</vt:lpstr>
      <vt:lpstr> Review Data and Goals by “Bucket”  </vt:lpstr>
      <vt:lpstr> LITERACY – Year in Review</vt:lpstr>
      <vt:lpstr>PD Supports</vt:lpstr>
      <vt:lpstr>  Fidelity of System Data</vt:lpstr>
      <vt:lpstr>ACTION PLAN</vt:lpstr>
      <vt:lpstr>Questions to Consider…</vt:lpstr>
      <vt:lpstr> COACHING – Year in Review</vt:lpstr>
      <vt:lpstr>ACTION PLAN</vt:lpstr>
      <vt:lpstr>Questions to Consider…</vt:lpstr>
      <vt:lpstr>Questions?</vt:lpstr>
      <vt:lpstr>PowerPoint Presentation</vt:lpstr>
      <vt:lpstr>PowerPoint Presentation</vt:lpstr>
      <vt:lpstr>FAMILY ENGAGEMENT –  Year in Review</vt:lpstr>
      <vt:lpstr>ACTION PLAN</vt:lpstr>
      <vt:lpstr>Questions to Consider…</vt:lpstr>
      <vt:lpstr>DDDM – Year in Review</vt:lpstr>
      <vt:lpstr>Driven by Data</vt:lpstr>
      <vt:lpstr>Questions?</vt:lpstr>
      <vt:lpstr>  Leadership &amp; Sustainability </vt:lpstr>
      <vt:lpstr> State Commitments Years 2-3 (07/01/18 - 06/30/20)</vt:lpstr>
      <vt:lpstr> State Commitments Years 4-5 (07/01/20 - 06/30/22)</vt:lpstr>
      <vt:lpstr>ACTION PLAN</vt:lpstr>
      <vt:lpstr>Questions to Consider…</vt:lpstr>
      <vt:lpstr>Questions?</vt:lpstr>
      <vt:lpstr>PowerPoint Presentation</vt:lpstr>
      <vt:lpstr>PowerPoint Presentation</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 Melissa  (DOE)</dc:creator>
  <cp:lastModifiedBy>Berndt, Teresa</cp:lastModifiedBy>
  <cp:revision>269</cp:revision>
  <dcterms:created xsi:type="dcterms:W3CDTF">2015-07-10T13:17:10Z</dcterms:created>
  <dcterms:modified xsi:type="dcterms:W3CDTF">2019-05-08T04:54:56Z</dcterms:modified>
</cp:coreProperties>
</file>