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3" r:id="rId4"/>
    <p:sldId id="294" r:id="rId5"/>
    <p:sldId id="272" r:id="rId6"/>
    <p:sldId id="273" r:id="rId7"/>
    <p:sldId id="297" r:id="rId8"/>
    <p:sldId id="260" r:id="rId9"/>
    <p:sldId id="295" r:id="rId10"/>
    <p:sldId id="261" r:id="rId11"/>
    <p:sldId id="296" r:id="rId12"/>
    <p:sldId id="302" r:id="rId13"/>
    <p:sldId id="299" r:id="rId14"/>
    <p:sldId id="301" r:id="rId15"/>
    <p:sldId id="263" r:id="rId16"/>
    <p:sldId id="298" r:id="rId17"/>
    <p:sldId id="270" r:id="rId18"/>
    <p:sldId id="30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934F1-57D7-4D01-BEA9-D70A50010FAF}" type="datetimeFigureOut">
              <a:rPr lang="en-US" smtClean="0"/>
              <a:t>01/17/2017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8F3D-263D-4463-8E65-D4F9E4A9B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09AB0-06E2-4EB9-8D58-4D0F797BF6DB}" type="datetimeFigureOut">
              <a:rPr lang="en-US" smtClean="0"/>
              <a:t>01/17/2017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FD0C9-5B34-442A-98C0-BE37D31C4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9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Comprehensive:</a:t>
            </a:r>
            <a:r>
              <a:rPr lang="en-US" baseline="0" dirty="0" smtClean="0"/>
              <a:t> Bottom 5% of Title I schools, any school with grad rate of less than 67%, any Title I school with chronically underperforming subgroup</a:t>
            </a:r>
          </a:p>
          <a:p>
            <a:r>
              <a:rPr lang="en-US" baseline="0" dirty="0" smtClean="0"/>
              <a:t>Targeted: </a:t>
            </a:r>
            <a:r>
              <a:rPr lang="en-US" sz="2000" dirty="0" smtClean="0"/>
              <a:t>Any Title I school with at least subgroup performing at same level as “Priority” schools</a:t>
            </a:r>
          </a:p>
          <a:p>
            <a:r>
              <a:rPr lang="en-US" sz="2000" dirty="0" smtClean="0"/>
              <a:t>Any school with a low performing subgroup as defined by the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Card requirements: Section 1111, page 49 of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Title IV, Part A appears to be a block grant to the SEA. The SEA would reserve 1% for administration and 4% for state-like activities. Remaining funds – likely very limited – would be allocated to LEAs for the three purposes noted in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8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1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the Table Talk doc we sent – give them few minutes</a:t>
            </a:r>
            <a:r>
              <a:rPr lang="en-US" baseline="0" dirty="0" smtClean="0"/>
              <a:t> to review</a:t>
            </a:r>
          </a:p>
          <a:p>
            <a:r>
              <a:rPr lang="en-US" baseline="0" dirty="0" smtClean="0"/>
              <a:t>Determine if 1 group or 2 smaller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9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focus our conversations on these last 4 areas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</a:t>
            </a:r>
            <a:r>
              <a:rPr lang="en-US" baseline="0" dirty="0" smtClean="0"/>
              <a:t> of input: </a:t>
            </a:r>
            <a:r>
              <a:rPr lang="en-US" dirty="0" smtClean="0"/>
              <a:t>Legislators, tribal leaders, teachers, school administrators, parents,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4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D0C9-5B34-442A-98C0-BE37D31C4F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0771-85C5-42BD-9246-0EA170DFE9F4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68A0-524E-4061-B4FE-2667D58F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102C-5CAF-47DF-9E66-52B4215154D0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002D-79C9-45F7-8AD1-CD79CCBD8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943B-256D-454A-BE67-D3D89BD583C7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46EE-8D5D-4215-891B-BE72A766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5C06-736A-4C01-94E8-10B8DD4E41C0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D47D-2EC5-4C8A-B6DF-F028FC0F3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AEDC-3EF4-484C-AAC8-4A5EA5FAF572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9B95-41B1-40B7-B10D-0668E8FDB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2C01-1E37-4423-B5CA-C176953A9B32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75E5-575D-46B1-AC3F-50D4DF83F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197F-53BA-4433-9A38-20E4354BA7F8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0D33-E27E-44C7-BE21-BE6215086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BA36-9B98-43BF-90F6-8E80F8A5AB49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AF23-B808-4891-8291-DFF58C43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9354-150D-445F-AEC3-E2BE7D323571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F174-7BE9-45A4-BEE2-DEA37C341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8CFE-780C-4EEF-B73E-8BA959739EB9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2E74-BAB5-45EF-9A5C-F341B5339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1163-5333-4664-A5B6-5943D464DEC0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668B-EA6E-4016-8E58-7B0DF70C4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4C8D80-1535-4664-8C78-11E6A8AC6EA8}" type="datetimeFigureOut">
              <a:rPr lang="en-US"/>
              <a:pPr>
                <a:defRPr/>
              </a:pPr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EFA21-69EC-486F-ACE5-1CEBA7D11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emp\SNAGHTML197c68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220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</a:p>
          <a:p>
            <a:pPr lvl="1"/>
            <a:r>
              <a:rPr lang="en-US" dirty="0" smtClean="0"/>
              <a:t>Three academic indicators required</a:t>
            </a:r>
          </a:p>
          <a:p>
            <a:pPr lvl="2"/>
            <a:r>
              <a:rPr lang="en-US" dirty="0" smtClean="0"/>
              <a:t>Student Achievement (state test)</a:t>
            </a:r>
          </a:p>
          <a:p>
            <a:pPr lvl="2"/>
            <a:r>
              <a:rPr lang="en-US" dirty="0" smtClean="0"/>
              <a:t>Four-year cohort graduation rate; SD will fight to keep high school completion </a:t>
            </a:r>
          </a:p>
          <a:p>
            <a:pPr lvl="2"/>
            <a:r>
              <a:rPr lang="en-US" dirty="0" smtClean="0"/>
              <a:t>English Language Proficiency (new requirement*)</a:t>
            </a:r>
          </a:p>
          <a:p>
            <a:pPr lvl="1"/>
            <a:r>
              <a:rPr lang="en-US" dirty="0" smtClean="0"/>
              <a:t>Additional indicator required</a:t>
            </a:r>
          </a:p>
          <a:p>
            <a:pPr lvl="2"/>
            <a:r>
              <a:rPr lang="en-US" dirty="0" smtClean="0"/>
              <a:t>Retain current College and Career Ready</a:t>
            </a:r>
          </a:p>
          <a:p>
            <a:pPr lvl="2"/>
            <a:r>
              <a:rPr lang="en-US" dirty="0" smtClean="0"/>
              <a:t>Other options possible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Major Component: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40471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Current SD Indicators: </a:t>
            </a:r>
            <a:r>
              <a:rPr lang="en-US" sz="3600" b="1" dirty="0" smtClean="0"/>
              <a:t>High School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432479"/>
              </p:ext>
            </p:extLst>
          </p:nvPr>
        </p:nvGraphicFramePr>
        <p:xfrm>
          <a:off x="685800" y="1524000"/>
          <a:ext cx="7772400" cy="499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800"/>
                <a:gridCol w="4038600"/>
              </a:tblGrid>
              <a:tr h="222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Indicator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Maximum Points Available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</a:tr>
              <a:tr h="950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Student Achievement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--Performance </a:t>
                      </a:r>
                      <a:r>
                        <a:rPr lang="en-US" sz="2000" b="0" dirty="0">
                          <a:effectLst/>
                        </a:rPr>
                        <a:t>on state test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 points </a:t>
                      </a: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20 for </a:t>
                      </a:r>
                      <a:r>
                        <a:rPr lang="en-US" sz="2000" dirty="0" smtClean="0">
                          <a:effectLst/>
                        </a:rPr>
                        <a:t>math</a:t>
                      </a: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20 </a:t>
                      </a:r>
                      <a:r>
                        <a:rPr lang="en-US" sz="2000" dirty="0">
                          <a:effectLst/>
                        </a:rPr>
                        <a:t>for English language </a:t>
                      </a:r>
                      <a:r>
                        <a:rPr lang="en-US" sz="2000" dirty="0" smtClean="0">
                          <a:effectLst/>
                        </a:rPr>
                        <a:t>arts</a:t>
                      </a: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</a:tr>
              <a:tr h="9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High School Completion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 </a:t>
                      </a:r>
                      <a:r>
                        <a:rPr lang="en-US" sz="2000" dirty="0" smtClean="0">
                          <a:effectLst/>
                        </a:rPr>
                        <a:t>points: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15 for 4-year grad </a:t>
                      </a:r>
                      <a:r>
                        <a:rPr lang="en-US" sz="2000" dirty="0" smtClean="0">
                          <a:effectLst/>
                        </a:rPr>
                        <a:t>rate</a:t>
                      </a:r>
                    </a:p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15 </a:t>
                      </a:r>
                      <a:r>
                        <a:rPr lang="en-US" sz="2000" dirty="0">
                          <a:effectLst/>
                        </a:rPr>
                        <a:t>for completion or </a:t>
                      </a:r>
                      <a:r>
                        <a:rPr lang="en-US" sz="2000" dirty="0" smtClean="0">
                          <a:effectLst/>
                        </a:rPr>
                        <a:t>GED</a:t>
                      </a:r>
                      <a:endParaRPr lang="en-US" sz="2000" dirty="0">
                        <a:effectLst/>
                      </a:endParaRPr>
                    </a:p>
                  </a:txBody>
                  <a:tcPr marL="80386" marR="80386" marT="0" marB="0"/>
                </a:tc>
              </a:tr>
              <a:tr h="2209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College and Career Ready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--2 options: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 </a:t>
                      </a:r>
                      <a:r>
                        <a:rPr lang="en-US" sz="2000" dirty="0" smtClean="0">
                          <a:effectLst/>
                        </a:rPr>
                        <a:t>points:</a:t>
                      </a:r>
                      <a:endParaRPr lang="en-US" sz="20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College </a:t>
                      </a:r>
                      <a:r>
                        <a:rPr lang="en-US" sz="2000" dirty="0">
                          <a:effectLst/>
                        </a:rPr>
                        <a:t>English readiness – 10</a:t>
                      </a: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College math readiness – 10</a:t>
                      </a: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Career readiness (NCRC) – 10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   OR</a:t>
                      </a:r>
                      <a:endParaRPr lang="en-US" sz="2000" dirty="0">
                        <a:effectLst/>
                      </a:endParaRP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College </a:t>
                      </a:r>
                      <a:r>
                        <a:rPr lang="en-US" sz="2000" dirty="0">
                          <a:effectLst/>
                        </a:rPr>
                        <a:t>English readiness – 15</a:t>
                      </a:r>
                    </a:p>
                    <a:p>
                      <a:pPr marL="457200" marR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College math readiness – 15 </a:t>
                      </a:r>
                    </a:p>
                  </a:txBody>
                  <a:tcPr marL="80386" marR="80386" marT="0" marB="0"/>
                </a:tc>
              </a:tr>
              <a:tr h="222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points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386" marR="803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6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sz="3600" b="1" dirty="0" smtClean="0"/>
              <a:t>Current System: Classifications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6193"/>
            <a:ext cx="7543800" cy="50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Major Component: </a:t>
            </a:r>
            <a:r>
              <a:rPr lang="en-US" sz="3600" b="1" dirty="0" smtClean="0"/>
              <a:t>School Improvement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Accountability system used to identify </a:t>
            </a:r>
            <a:r>
              <a:rPr lang="en-US" dirty="0" smtClean="0"/>
              <a:t>schools for recognition and support</a:t>
            </a:r>
          </a:p>
          <a:p>
            <a:r>
              <a:rPr lang="en-US" dirty="0" smtClean="0"/>
              <a:t>New </a:t>
            </a:r>
            <a:r>
              <a:rPr lang="en-US" dirty="0"/>
              <a:t>categories </a:t>
            </a:r>
            <a:r>
              <a:rPr lang="en-US" dirty="0" smtClean="0"/>
              <a:t>of support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 smtClean="0"/>
              <a:t>Comprehensive Support </a:t>
            </a:r>
            <a:r>
              <a:rPr lang="en-US" sz="2400" dirty="0"/>
              <a:t>(similar to </a:t>
            </a:r>
            <a:r>
              <a:rPr lang="en-US" sz="2400" dirty="0" smtClean="0"/>
              <a:t>Priority </a:t>
            </a:r>
            <a:r>
              <a:rPr lang="en-US" sz="2400" dirty="0"/>
              <a:t>Schools)</a:t>
            </a:r>
          </a:p>
          <a:p>
            <a:pPr lvl="1"/>
            <a:r>
              <a:rPr lang="en-US" sz="2400" dirty="0"/>
              <a:t>Targeted </a:t>
            </a:r>
            <a:r>
              <a:rPr lang="en-US" sz="2400" dirty="0" smtClean="0"/>
              <a:t>Support (similar </a:t>
            </a:r>
            <a:r>
              <a:rPr lang="en-US" sz="2400" dirty="0"/>
              <a:t>to </a:t>
            </a:r>
            <a:r>
              <a:rPr lang="en-US" sz="2400" dirty="0" smtClean="0"/>
              <a:t>Focus </a:t>
            </a:r>
            <a:r>
              <a:rPr lang="en-US" sz="2400" dirty="0"/>
              <a:t>Schools)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freedom in supporting these </a:t>
            </a:r>
            <a:r>
              <a:rPr lang="en-US" dirty="0" smtClean="0"/>
              <a:t>schools</a:t>
            </a:r>
          </a:p>
          <a:p>
            <a:r>
              <a:rPr lang="en-US" dirty="0" smtClean="0"/>
              <a:t>Questions: What supports work? What to do when performance doesn’t improve?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categories for differentiation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Comprehensive Support (similar to Priority Schools)</a:t>
            </a:r>
          </a:p>
          <a:p>
            <a:pPr lvl="2"/>
            <a:r>
              <a:rPr lang="en-US" sz="2000" dirty="0" smtClean="0"/>
              <a:t>Any Title I school in the bottom 5%</a:t>
            </a:r>
          </a:p>
          <a:p>
            <a:pPr lvl="2"/>
            <a:r>
              <a:rPr lang="en-US" sz="2000" dirty="0" smtClean="0"/>
              <a:t>Any public high school with a graduation rate &lt; 67%</a:t>
            </a:r>
          </a:p>
          <a:p>
            <a:pPr lvl="2"/>
            <a:r>
              <a:rPr lang="en-US" sz="2000" dirty="0" smtClean="0"/>
              <a:t>Any Title I school with a chronically underperforming subgroup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Targeted support (similar to Focus Schools)</a:t>
            </a:r>
          </a:p>
          <a:p>
            <a:pPr lvl="2"/>
            <a:r>
              <a:rPr lang="en-US" sz="2000" u="sng" dirty="0" smtClean="0"/>
              <a:t>Any school</a:t>
            </a:r>
            <a:r>
              <a:rPr lang="en-US" sz="2000" dirty="0" smtClean="0"/>
              <a:t> with at least subgroup performing at same level as “Priority” schools</a:t>
            </a:r>
          </a:p>
          <a:p>
            <a:pPr lvl="2"/>
            <a:r>
              <a:rPr lang="en-US" sz="2000" u="sng" dirty="0" smtClean="0"/>
              <a:t>Any school</a:t>
            </a:r>
            <a:r>
              <a:rPr lang="en-US" sz="2000" dirty="0" smtClean="0"/>
              <a:t> with a low performing subgroup as defined by the state</a:t>
            </a:r>
          </a:p>
          <a:p>
            <a:pPr marL="0" indent="0">
              <a:buNone/>
            </a:pPr>
            <a:endParaRPr lang="en-US" sz="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Major Component: School Improvement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Major Component: </a:t>
            </a:r>
            <a:r>
              <a:rPr lang="en-US" sz="3600" b="1" dirty="0" smtClean="0"/>
              <a:t>Reporting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525963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/>
              <a:t>Significantly more information required </a:t>
            </a:r>
            <a:r>
              <a:rPr lang="en-US" sz="2800" dirty="0" smtClean="0"/>
              <a:t>to be reported, broken down in more ways</a:t>
            </a:r>
          </a:p>
          <a:p>
            <a:pPr lvl="1"/>
            <a:r>
              <a:rPr lang="en-US" sz="2400" dirty="0" smtClean="0"/>
              <a:t>Additional subgroups: Students in foster care; military-connected students; homeless students</a:t>
            </a:r>
          </a:p>
          <a:p>
            <a:pPr lvl="1"/>
            <a:r>
              <a:rPr lang="en-US" sz="2400" dirty="0" smtClean="0"/>
              <a:t>New data: Financial, civil rights, teacher qualifications </a:t>
            </a:r>
          </a:p>
          <a:p>
            <a:r>
              <a:rPr lang="en-US" sz="2800" dirty="0" smtClean="0"/>
              <a:t>Questions: How to prioritize and display all this information so it’s concise, easy to understand, and easy to access?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Major Component: </a:t>
            </a:r>
            <a:r>
              <a:rPr lang="en-US" sz="3600" b="1" dirty="0" smtClean="0"/>
              <a:t>Student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IV new section </a:t>
            </a:r>
          </a:p>
          <a:p>
            <a:r>
              <a:rPr lang="en-US" dirty="0" smtClean="0"/>
              <a:t>Part </a:t>
            </a:r>
            <a:r>
              <a:rPr lang="en-US" dirty="0"/>
              <a:t>A focuses </a:t>
            </a:r>
            <a:r>
              <a:rPr lang="en-US" dirty="0" smtClean="0"/>
              <a:t>on student supports:</a:t>
            </a:r>
            <a:endParaRPr lang="en-US" dirty="0"/>
          </a:p>
          <a:p>
            <a:pPr lvl="1"/>
            <a:r>
              <a:rPr lang="en-US" dirty="0"/>
              <a:t>Well-rounded educational opportunities</a:t>
            </a:r>
          </a:p>
          <a:p>
            <a:pPr lvl="1"/>
            <a:r>
              <a:rPr lang="en-US" dirty="0"/>
              <a:t>Safe and healthy </a:t>
            </a:r>
            <a:r>
              <a:rPr lang="en-US" dirty="0" smtClean="0"/>
              <a:t>school environments</a:t>
            </a:r>
            <a:endParaRPr lang="en-US" dirty="0"/>
          </a:p>
          <a:p>
            <a:pPr lvl="1"/>
            <a:r>
              <a:rPr lang="en-US" dirty="0" smtClean="0"/>
              <a:t>Use of technology for personalized learning </a:t>
            </a:r>
          </a:p>
          <a:p>
            <a:r>
              <a:rPr lang="en-US" dirty="0" smtClean="0"/>
              <a:t>Small grant awards available </a:t>
            </a:r>
          </a:p>
          <a:p>
            <a:r>
              <a:rPr lang="en-US" dirty="0" smtClean="0"/>
              <a:t>Questions: What constitutes the above?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Next Steps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Continue consultations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Seek input from stakeholders, public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Formal public comment period</a:t>
            </a:r>
          </a:p>
          <a:p>
            <a:endParaRPr lang="en-US" sz="800" dirty="0" smtClean="0"/>
          </a:p>
          <a:p>
            <a:r>
              <a:rPr lang="en-US" sz="2800" dirty="0" smtClean="0"/>
              <a:t>State plan submission goal: September 2017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874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Today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Table Talk Discussions on major components: </a:t>
            </a:r>
          </a:p>
          <a:p>
            <a:pPr lvl="1"/>
            <a:r>
              <a:rPr lang="en-US" sz="2400" dirty="0" smtClean="0"/>
              <a:t>Accountability</a:t>
            </a:r>
          </a:p>
          <a:p>
            <a:pPr lvl="1"/>
            <a:r>
              <a:rPr lang="en-US" sz="2400" dirty="0" smtClean="0"/>
              <a:t>School Improvement &amp; Student Support</a:t>
            </a:r>
          </a:p>
          <a:p>
            <a:pPr lvl="1"/>
            <a:r>
              <a:rPr lang="en-US" sz="2400" dirty="0" smtClean="0"/>
              <a:t>Data &amp; Reporting 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800" dirty="0" smtClean="0"/>
              <a:t>Questions for you to weigh in on</a:t>
            </a:r>
          </a:p>
          <a:p>
            <a:r>
              <a:rPr lang="en-US" sz="2800" dirty="0" smtClean="0"/>
              <a:t>Discussions to inform development of state plan</a:t>
            </a:r>
          </a:p>
          <a:p>
            <a:pPr marL="0" indent="0"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7694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ESSA?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59163"/>
          </a:xfrm>
        </p:spPr>
        <p:txBody>
          <a:bodyPr/>
          <a:lstStyle/>
          <a:p>
            <a:r>
              <a:rPr lang="en-US" dirty="0" smtClean="0"/>
              <a:t>New federal education law (Dec. 10, 2015)</a:t>
            </a:r>
          </a:p>
          <a:p>
            <a:r>
              <a:rPr lang="en-US" dirty="0" smtClean="0"/>
              <a:t>Purpose: To </a:t>
            </a:r>
            <a:r>
              <a:rPr lang="en-US" dirty="0"/>
              <a:t>provide </a:t>
            </a:r>
            <a:r>
              <a:rPr lang="en-US" dirty="0" smtClean="0"/>
              <a:t>significant opportunity for all students to </a:t>
            </a:r>
            <a:r>
              <a:rPr lang="en-US" dirty="0"/>
              <a:t>receive </a:t>
            </a:r>
            <a:r>
              <a:rPr lang="en-US" dirty="0" smtClean="0"/>
              <a:t>fair</a:t>
            </a:r>
            <a:r>
              <a:rPr lang="en-US" dirty="0"/>
              <a:t>, equitable, and high-quality </a:t>
            </a:r>
            <a:r>
              <a:rPr lang="en-US" dirty="0" smtClean="0"/>
              <a:t>education </a:t>
            </a:r>
          </a:p>
          <a:p>
            <a:r>
              <a:rPr lang="en-US" dirty="0" smtClean="0"/>
              <a:t>Replaces NCLB and Flexibility Waivers</a:t>
            </a:r>
          </a:p>
          <a:p>
            <a:r>
              <a:rPr lang="en-US" dirty="0" smtClean="0"/>
              <a:t>Rolling implementation</a:t>
            </a:r>
          </a:p>
          <a:p>
            <a:r>
              <a:rPr lang="en-US" dirty="0" smtClean="0"/>
              <a:t>Requires states to submit plan to U.S. Ed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Major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59163"/>
          </a:xfrm>
        </p:spPr>
        <p:txBody>
          <a:bodyPr/>
          <a:lstStyle/>
          <a:p>
            <a:r>
              <a:rPr lang="en-US" dirty="0" smtClean="0"/>
              <a:t>Stakeholder Engagement</a:t>
            </a:r>
          </a:p>
          <a:p>
            <a:r>
              <a:rPr lang="en-US" dirty="0" smtClean="0"/>
              <a:t>Assessment </a:t>
            </a:r>
            <a:r>
              <a:rPr lang="en-US" dirty="0"/>
              <a:t>and </a:t>
            </a:r>
            <a:r>
              <a:rPr lang="en-US" dirty="0" smtClean="0"/>
              <a:t>Standards</a:t>
            </a:r>
          </a:p>
          <a:p>
            <a:r>
              <a:rPr lang="en-US" dirty="0"/>
              <a:t>Accountability System</a:t>
            </a:r>
          </a:p>
          <a:p>
            <a:r>
              <a:rPr lang="en-US" dirty="0" smtClean="0"/>
              <a:t>School Improvement and Student Support</a:t>
            </a:r>
          </a:p>
          <a:p>
            <a:r>
              <a:rPr lang="en-US" dirty="0" smtClean="0"/>
              <a:t>Data and Reporting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sz="3400" b="1" dirty="0" smtClean="0"/>
              <a:t>Major Component: Stakeholder Engagement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59163"/>
          </a:xfrm>
        </p:spPr>
        <p:txBody>
          <a:bodyPr/>
          <a:lstStyle/>
          <a:p>
            <a:r>
              <a:rPr lang="en-US" dirty="0" smtClean="0"/>
              <a:t>SD started with four work groups (last spring)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round of meetings: information sharing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 of meetings (now): solicit input</a:t>
            </a:r>
          </a:p>
          <a:p>
            <a:r>
              <a:rPr lang="en-US" dirty="0" smtClean="0"/>
              <a:t>Public hearing: Board of Education </a:t>
            </a:r>
            <a:endParaRPr lang="en-US" dirty="0"/>
          </a:p>
          <a:p>
            <a:r>
              <a:rPr lang="en-US" dirty="0" smtClean="0"/>
              <a:t>Board and Governor approval of plan</a:t>
            </a:r>
          </a:p>
          <a:p>
            <a:r>
              <a:rPr lang="en-US" dirty="0" smtClean="0"/>
              <a:t>Plan submitted September 2017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Major Component: Standards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States must have challenging academic standards</a:t>
            </a:r>
          </a:p>
          <a:p>
            <a:r>
              <a:rPr lang="en-US" dirty="0" smtClean="0"/>
              <a:t>U.S. Ed cannot require specific standards</a:t>
            </a:r>
          </a:p>
          <a:p>
            <a:r>
              <a:rPr lang="en-US" dirty="0" smtClean="0"/>
              <a:t>SD remains committed to high quality standards</a:t>
            </a:r>
          </a:p>
          <a:p>
            <a:r>
              <a:rPr lang="en-US" dirty="0" smtClean="0"/>
              <a:t>ELA and math standards revision and review currently underway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Major Component: </a:t>
            </a:r>
            <a:r>
              <a:rPr lang="en-US" sz="3600" b="1" dirty="0" smtClean="0"/>
              <a:t>Assessment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States required to assess ELA and </a:t>
            </a:r>
            <a:r>
              <a:rPr lang="en-US" dirty="0"/>
              <a:t>m</a:t>
            </a:r>
            <a:r>
              <a:rPr lang="en-US" dirty="0" smtClean="0"/>
              <a:t>ath </a:t>
            </a:r>
            <a:r>
              <a:rPr lang="en-US" dirty="0"/>
              <a:t>s</a:t>
            </a:r>
            <a:r>
              <a:rPr lang="en-US" dirty="0" smtClean="0"/>
              <a:t>tandards in grades 3-8, once at high school</a:t>
            </a:r>
          </a:p>
          <a:p>
            <a:endParaRPr lang="en-US" sz="900" dirty="0"/>
          </a:p>
          <a:p>
            <a:r>
              <a:rPr lang="en-US" dirty="0" smtClean="0"/>
              <a:t>States required to assess science standards once in grades 3-5, once in 6-9, once in 10-12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/>
              <a:t>95% participation of all students, subgroups still required</a:t>
            </a:r>
          </a:p>
        </p:txBody>
      </p:sp>
    </p:spTree>
    <p:extLst>
      <p:ext uri="{BB962C8B-B14F-4D97-AF65-F5344CB8AC3E}">
        <p14:creationId xmlns:p14="http://schemas.microsoft.com/office/powerpoint/2010/main" val="3559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Major Component: </a:t>
            </a:r>
            <a:r>
              <a:rPr lang="en-US" sz="3600" b="1" dirty="0" smtClean="0"/>
              <a:t>Accountability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Accountability system must be based on state standards and assessments</a:t>
            </a:r>
          </a:p>
          <a:p>
            <a:r>
              <a:rPr lang="en-US" dirty="0" smtClean="0"/>
              <a:t>System must be consistent across schools</a:t>
            </a:r>
          </a:p>
          <a:p>
            <a:r>
              <a:rPr lang="en-US" dirty="0" smtClean="0"/>
              <a:t>Indicators must differentiate among schools</a:t>
            </a:r>
            <a:endParaRPr lang="en-US" sz="900" dirty="0" smtClean="0"/>
          </a:p>
          <a:p>
            <a:r>
              <a:rPr lang="en-US" dirty="0" smtClean="0"/>
              <a:t>System </a:t>
            </a:r>
            <a:r>
              <a:rPr lang="en-US" dirty="0"/>
              <a:t>used to identify schools for state and district </a:t>
            </a:r>
            <a:r>
              <a:rPr lang="en-US" dirty="0" smtClean="0"/>
              <a:t>support; recognition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/>
              <a:t>Major Component: </a:t>
            </a:r>
            <a:r>
              <a:rPr lang="en-US" sz="3600" b="1" dirty="0" smtClean="0"/>
              <a:t>Accountability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Elementary and Middle School:</a:t>
            </a:r>
          </a:p>
          <a:p>
            <a:pPr lvl="1"/>
            <a:r>
              <a:rPr lang="en-US" dirty="0" smtClean="0"/>
              <a:t>Three academic indicators required</a:t>
            </a:r>
          </a:p>
          <a:p>
            <a:pPr lvl="2"/>
            <a:r>
              <a:rPr lang="en-US" dirty="0" smtClean="0"/>
              <a:t>Student Achievement (state test)</a:t>
            </a:r>
          </a:p>
          <a:p>
            <a:pPr lvl="2"/>
            <a:r>
              <a:rPr lang="en-US" dirty="0" smtClean="0"/>
              <a:t>Academic Growth (state test)</a:t>
            </a:r>
          </a:p>
          <a:p>
            <a:pPr lvl="2"/>
            <a:r>
              <a:rPr lang="en-US" dirty="0" smtClean="0"/>
              <a:t>English Language Proficiency (new requirement*)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Additional indicator required</a:t>
            </a:r>
          </a:p>
          <a:p>
            <a:pPr lvl="2"/>
            <a:r>
              <a:rPr lang="en-US" dirty="0" smtClean="0"/>
              <a:t>School Quality or Student Success </a:t>
            </a:r>
          </a:p>
        </p:txBody>
      </p:sp>
    </p:spTree>
    <p:extLst>
      <p:ext uri="{BB962C8B-B14F-4D97-AF65-F5344CB8AC3E}">
        <p14:creationId xmlns:p14="http://schemas.microsoft.com/office/powerpoint/2010/main" val="27313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Current SD Indicators: Elementary/Middle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329679"/>
              </p:ext>
            </p:extLst>
          </p:nvPr>
        </p:nvGraphicFramePr>
        <p:xfrm>
          <a:off x="609600" y="1752600"/>
          <a:ext cx="8023905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3832905"/>
              </a:tblGrid>
              <a:tr h="339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Indicator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Maximum Points Available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</a:tr>
              <a:tr h="1018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Student Achievement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--</a:t>
                      </a:r>
                      <a:r>
                        <a:rPr lang="en-US" sz="2000" b="0" dirty="0" smtClean="0">
                          <a:effectLst/>
                        </a:rPr>
                        <a:t>Performance </a:t>
                      </a:r>
                      <a:r>
                        <a:rPr lang="en-US" sz="2000" b="0" dirty="0">
                          <a:effectLst/>
                        </a:rPr>
                        <a:t>on state test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 </a:t>
                      </a:r>
                      <a:r>
                        <a:rPr lang="en-US" sz="2000" dirty="0" smtClean="0">
                          <a:effectLst/>
                        </a:rPr>
                        <a:t>points: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20 for </a:t>
                      </a:r>
                      <a:r>
                        <a:rPr lang="en-US" sz="2000" dirty="0" smtClean="0">
                          <a:effectLst/>
                        </a:rPr>
                        <a:t>math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</a:rPr>
                        <a:t>20 </a:t>
                      </a:r>
                      <a:r>
                        <a:rPr lang="en-US" sz="2000" dirty="0">
                          <a:effectLst/>
                        </a:rPr>
                        <a:t>for English language arts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</a:tr>
              <a:tr h="1018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Attendance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--% </a:t>
                      </a:r>
                      <a:r>
                        <a:rPr lang="en-US" sz="2000" b="0" dirty="0">
                          <a:effectLst/>
                        </a:rPr>
                        <a:t>of students meeting target rate of 94% of school days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 points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</a:tr>
              <a:tr h="1018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Academic Growth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--% </a:t>
                      </a:r>
                      <a:r>
                        <a:rPr lang="en-US" sz="2000" b="0" dirty="0">
                          <a:effectLst/>
                        </a:rPr>
                        <a:t>of students meeting standard for growth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 points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</a:tr>
              <a:tr h="339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points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6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6935</TotalTime>
  <Words>926</Words>
  <Application>Microsoft Office PowerPoint</Application>
  <PresentationFormat>On-screen Show (4:3)</PresentationFormat>
  <Paragraphs>186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DOEppt</vt:lpstr>
      <vt:lpstr>PowerPoint Presentation</vt:lpstr>
      <vt:lpstr>What is ESSA?</vt:lpstr>
      <vt:lpstr>Major Components</vt:lpstr>
      <vt:lpstr>Major Component: Stakeholder Engagement</vt:lpstr>
      <vt:lpstr>Major Component: Standards</vt:lpstr>
      <vt:lpstr>Major Component: Assessment</vt:lpstr>
      <vt:lpstr>Major Component: Accountability</vt:lpstr>
      <vt:lpstr>Major Component: Accountability </vt:lpstr>
      <vt:lpstr>Current SD Indicators: Elementary/Middle</vt:lpstr>
      <vt:lpstr>PowerPoint Presentation</vt:lpstr>
      <vt:lpstr>Current SD Indicators: High School</vt:lpstr>
      <vt:lpstr>Current System: Classifications</vt:lpstr>
      <vt:lpstr>Major Component: School Improvement</vt:lpstr>
      <vt:lpstr>PowerPoint Presentation</vt:lpstr>
      <vt:lpstr>Major Component: Reporting </vt:lpstr>
      <vt:lpstr>Major Component: Student Support</vt:lpstr>
      <vt:lpstr>Next Steps</vt:lpstr>
      <vt:lpstr>Today 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DERC16967</dc:creator>
  <cp:lastModifiedBy>Scheibe, Laura</cp:lastModifiedBy>
  <cp:revision>124</cp:revision>
  <cp:lastPrinted>2016-12-29T22:08:59Z</cp:lastPrinted>
  <dcterms:created xsi:type="dcterms:W3CDTF">2015-08-11T11:31:05Z</dcterms:created>
  <dcterms:modified xsi:type="dcterms:W3CDTF">2017-01-17T22:14:45Z</dcterms:modified>
</cp:coreProperties>
</file>