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01" r:id="rId4"/>
    <p:sldId id="302" r:id="rId5"/>
    <p:sldId id="285" r:id="rId6"/>
    <p:sldId id="344" r:id="rId7"/>
    <p:sldId id="261" r:id="rId8"/>
    <p:sldId id="288" r:id="rId9"/>
    <p:sldId id="289" r:id="rId10"/>
    <p:sldId id="290" r:id="rId11"/>
    <p:sldId id="291" r:id="rId12"/>
    <p:sldId id="294" r:id="rId13"/>
    <p:sldId id="292" r:id="rId14"/>
    <p:sldId id="332" r:id="rId15"/>
    <p:sldId id="333" r:id="rId16"/>
    <p:sldId id="334" r:id="rId17"/>
    <p:sldId id="335" r:id="rId18"/>
    <p:sldId id="345" r:id="rId19"/>
    <p:sldId id="336" r:id="rId20"/>
    <p:sldId id="337" r:id="rId21"/>
    <p:sldId id="338" r:id="rId22"/>
    <p:sldId id="339" r:id="rId23"/>
    <p:sldId id="340" r:id="rId24"/>
    <p:sldId id="341" r:id="rId25"/>
    <p:sldId id="348" r:id="rId26"/>
    <p:sldId id="346" r:id="rId27"/>
    <p:sldId id="347" r:id="rId28"/>
    <p:sldId id="287" r:id="rId29"/>
    <p:sldId id="262" r:id="rId30"/>
    <p:sldId id="263" r:id="rId31"/>
    <p:sldId id="311" r:id="rId32"/>
    <p:sldId id="312" r:id="rId33"/>
    <p:sldId id="310" r:id="rId34"/>
    <p:sldId id="272" r:id="rId35"/>
    <p:sldId id="270" r:id="rId36"/>
    <p:sldId id="349" r:id="rId37"/>
    <p:sldId id="350" r:id="rId38"/>
    <p:sldId id="351" r:id="rId39"/>
    <p:sldId id="352" r:id="rId40"/>
    <p:sldId id="319" r:id="rId41"/>
    <p:sldId id="343" r:id="rId42"/>
    <p:sldId id="342" r:id="rId43"/>
    <p:sldId id="314" r:id="rId44"/>
    <p:sldId id="306" r:id="rId45"/>
    <p:sldId id="307" r:id="rId46"/>
    <p:sldId id="323" r:id="rId47"/>
    <p:sldId id="264" r:id="rId48"/>
    <p:sldId id="269" r:id="rId49"/>
    <p:sldId id="273" r:id="rId50"/>
    <p:sldId id="283" r:id="rId51"/>
    <p:sldId id="274" r:id="rId52"/>
    <p:sldId id="353" r:id="rId53"/>
    <p:sldId id="281" r:id="rId54"/>
    <p:sldId id="282"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03A5D41-5B6B-4C61-BCB1-417271362D24}">
          <p14:sldIdLst>
            <p14:sldId id="256"/>
            <p14:sldId id="257"/>
            <p14:sldId id="301"/>
            <p14:sldId id="302"/>
            <p14:sldId id="285"/>
            <p14:sldId id="344"/>
            <p14:sldId id="261"/>
            <p14:sldId id="288"/>
            <p14:sldId id="289"/>
            <p14:sldId id="290"/>
            <p14:sldId id="291"/>
            <p14:sldId id="294"/>
            <p14:sldId id="292"/>
            <p14:sldId id="332"/>
            <p14:sldId id="333"/>
            <p14:sldId id="334"/>
            <p14:sldId id="335"/>
            <p14:sldId id="345"/>
            <p14:sldId id="336"/>
            <p14:sldId id="337"/>
            <p14:sldId id="338"/>
            <p14:sldId id="339"/>
            <p14:sldId id="340"/>
            <p14:sldId id="341"/>
            <p14:sldId id="348"/>
            <p14:sldId id="346"/>
            <p14:sldId id="347"/>
            <p14:sldId id="287"/>
            <p14:sldId id="262"/>
            <p14:sldId id="263"/>
            <p14:sldId id="311"/>
            <p14:sldId id="312"/>
            <p14:sldId id="310"/>
            <p14:sldId id="272"/>
            <p14:sldId id="270"/>
            <p14:sldId id="349"/>
            <p14:sldId id="350"/>
            <p14:sldId id="351"/>
            <p14:sldId id="352"/>
            <p14:sldId id="319"/>
            <p14:sldId id="343"/>
            <p14:sldId id="342"/>
            <p14:sldId id="314"/>
            <p14:sldId id="306"/>
            <p14:sldId id="307"/>
            <p14:sldId id="323"/>
            <p14:sldId id="264"/>
            <p14:sldId id="269"/>
            <p14:sldId id="273"/>
            <p14:sldId id="283"/>
            <p14:sldId id="274"/>
            <p14:sldId id="353"/>
          </p14:sldIdLst>
        </p14:section>
        <p14:section name="Untitled Section" id="{D4ABD90D-EC60-4235-868C-8A0A2006BDCE}">
          <p14:sldIdLst>
            <p14:sldId id="28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DD"/>
    <a:srgbClr val="740000"/>
    <a:srgbClr val="500000"/>
    <a:srgbClr val="2D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52" autoAdjust="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sorterViewPr>
    <p:cViewPr>
      <p:scale>
        <a:sx n="100" d="100"/>
        <a:sy n="100" d="100"/>
      </p:scale>
      <p:origin x="0" y="2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8" y="0"/>
            <a:ext cx="3038475" cy="465138"/>
          </a:xfrm>
          <a:prstGeom prst="rect">
            <a:avLst/>
          </a:prstGeom>
        </p:spPr>
        <p:txBody>
          <a:bodyPr vert="horz" lIns="91440" tIns="45720" rIns="91440" bIns="45720" rtlCol="0"/>
          <a:lstStyle>
            <a:lvl1pPr algn="r">
              <a:defRPr sz="1200"/>
            </a:lvl1pPr>
          </a:lstStyle>
          <a:p>
            <a:fld id="{95674857-17FB-4D25-AF26-306B2469ABEA}" type="datetimeFigureOut">
              <a:rPr lang="en-US" smtClean="0"/>
              <a:t>04/09/2019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8" y="8829675"/>
            <a:ext cx="3038475" cy="465138"/>
          </a:xfrm>
          <a:prstGeom prst="rect">
            <a:avLst/>
          </a:prstGeom>
        </p:spPr>
        <p:txBody>
          <a:bodyPr vert="horz" lIns="91440" tIns="45720" rIns="91440" bIns="45720" rtlCol="0" anchor="b"/>
          <a:lstStyle>
            <a:lvl1pPr algn="r">
              <a:defRPr sz="1200"/>
            </a:lvl1pPr>
          </a:lstStyle>
          <a:p>
            <a:fld id="{385925AC-D24A-43D3-98CC-F6E0D0A74535}" type="slidenum">
              <a:rPr lang="en-US" smtClean="0"/>
              <a:t>‹#›</a:t>
            </a:fld>
            <a:endParaRPr lang="en-US"/>
          </a:p>
        </p:txBody>
      </p:sp>
    </p:spTree>
    <p:extLst>
      <p:ext uri="{BB962C8B-B14F-4D97-AF65-F5344CB8AC3E}">
        <p14:creationId xmlns:p14="http://schemas.microsoft.com/office/powerpoint/2010/main" val="113419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1</a:t>
            </a:fld>
            <a:endParaRPr lang="en-US" dirty="0"/>
          </a:p>
        </p:txBody>
      </p:sp>
    </p:spTree>
    <p:extLst>
      <p:ext uri="{BB962C8B-B14F-4D97-AF65-F5344CB8AC3E}">
        <p14:creationId xmlns:p14="http://schemas.microsoft.com/office/powerpoint/2010/main" val="397198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all students have an end date.   Please, double check the</a:t>
            </a:r>
            <a:r>
              <a:rPr lang="en-US" baseline="0" dirty="0"/>
              <a:t> service types, as a student can only have 1 primary enrollment unless they have an enrollment in one of the 13 facilities.</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30</a:t>
            </a:fld>
            <a:endParaRPr lang="en-US"/>
          </a:p>
        </p:txBody>
      </p:sp>
    </p:spTree>
    <p:extLst>
      <p:ext uri="{BB962C8B-B14F-4D97-AF65-F5344CB8AC3E}">
        <p14:creationId xmlns:p14="http://schemas.microsoft.com/office/powerpoint/2010/main" val="119399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student must have an end status.  Circled are the</a:t>
            </a:r>
            <a:r>
              <a:rPr lang="en-US" baseline="0" dirty="0"/>
              <a:t> most frequently used status.</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31</a:t>
            </a:fld>
            <a:endParaRPr lang="en-US"/>
          </a:p>
        </p:txBody>
      </p:sp>
    </p:spTree>
    <p:extLst>
      <p:ext uri="{BB962C8B-B14F-4D97-AF65-F5344CB8AC3E}">
        <p14:creationId xmlns:p14="http://schemas.microsoft.com/office/powerpoint/2010/main" val="382065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graduates must have the end status</a:t>
            </a:r>
            <a:r>
              <a:rPr lang="en-US" baseline="0" dirty="0"/>
              <a:t> of 04: student graduated.   Also, all senior end dates should be the last day of school, not the graduation date.</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32</a:t>
            </a:fld>
            <a:endParaRPr lang="en-US"/>
          </a:p>
        </p:txBody>
      </p:sp>
    </p:spTree>
    <p:extLst>
      <p:ext uri="{BB962C8B-B14F-4D97-AF65-F5344CB8AC3E}">
        <p14:creationId xmlns:p14="http://schemas.microsoft.com/office/powerpoint/2010/main" val="314986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figuring</a:t>
            </a:r>
            <a:r>
              <a:rPr lang="en-US" baseline="0" dirty="0"/>
              <a:t> the 4-year co-</a:t>
            </a:r>
            <a:r>
              <a:rPr lang="en-US" baseline="0" dirty="0" err="1"/>
              <a:t>hort</a:t>
            </a:r>
            <a:r>
              <a:rPr lang="en-US" baseline="0" dirty="0"/>
              <a:t>, every student must have a 1</a:t>
            </a:r>
            <a:r>
              <a:rPr lang="en-US" baseline="30000" dirty="0"/>
              <a:t>st</a:t>
            </a:r>
            <a:r>
              <a:rPr lang="en-US" baseline="0" dirty="0"/>
              <a:t> point of entry into 9</a:t>
            </a:r>
            <a:r>
              <a:rPr lang="en-US" baseline="30000" dirty="0"/>
              <a:t>th</a:t>
            </a:r>
            <a:r>
              <a:rPr lang="en-US" baseline="0" dirty="0"/>
              <a:t> grade.  You will need to enter the data in the fields that are red.</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33</a:t>
            </a:fld>
            <a:endParaRPr lang="en-US"/>
          </a:p>
        </p:txBody>
      </p:sp>
    </p:spTree>
    <p:extLst>
      <p:ext uri="{BB962C8B-B14F-4D97-AF65-F5344CB8AC3E}">
        <p14:creationId xmlns:p14="http://schemas.microsoft.com/office/powerpoint/2010/main" val="276419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enrollment history</a:t>
            </a:r>
            <a:r>
              <a:rPr lang="en-US" baseline="0" dirty="0"/>
              <a:t> is created, you will notice that it will be listed on the student’s enrollment record.  There is a difference in the icon with an enrollment history.  It will have the clipboard with the pencil.</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34</a:t>
            </a:fld>
            <a:endParaRPr lang="en-US"/>
          </a:p>
        </p:txBody>
      </p:sp>
    </p:spTree>
    <p:extLst>
      <p:ext uri="{BB962C8B-B14F-4D97-AF65-F5344CB8AC3E}">
        <p14:creationId xmlns:p14="http://schemas.microsoft.com/office/powerpoint/2010/main" val="80010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also see what the state has for the co-</a:t>
            </a:r>
            <a:r>
              <a:rPr lang="en-US" dirty="0" err="1"/>
              <a:t>hort</a:t>
            </a:r>
            <a:r>
              <a:rPr lang="en-US" dirty="0"/>
              <a:t> year for each student.</a:t>
            </a:r>
          </a:p>
        </p:txBody>
      </p:sp>
      <p:sp>
        <p:nvSpPr>
          <p:cNvPr id="4" name="Slide Number Placeholder 3"/>
          <p:cNvSpPr>
            <a:spLocks noGrp="1"/>
          </p:cNvSpPr>
          <p:nvPr>
            <p:ph type="sldNum" sz="quarter" idx="10"/>
          </p:nvPr>
        </p:nvSpPr>
        <p:spPr/>
        <p:txBody>
          <a:bodyPr/>
          <a:lstStyle/>
          <a:p>
            <a:fld id="{385925AC-D24A-43D3-98CC-F6E0D0A74535}" type="slidenum">
              <a:rPr lang="en-US" smtClean="0"/>
              <a:t>35</a:t>
            </a:fld>
            <a:endParaRPr lang="en-US"/>
          </a:p>
        </p:txBody>
      </p:sp>
    </p:spTree>
    <p:extLst>
      <p:ext uri="{BB962C8B-B14F-4D97-AF65-F5344CB8AC3E}">
        <p14:creationId xmlns:p14="http://schemas.microsoft.com/office/powerpoint/2010/main" val="46402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section added to Infinite Campus with last update.  State Seal Information (verbiage will be changed in future).</a:t>
            </a:r>
          </a:p>
        </p:txBody>
      </p:sp>
      <p:sp>
        <p:nvSpPr>
          <p:cNvPr id="4" name="Slide Number Placeholder 3"/>
          <p:cNvSpPr>
            <a:spLocks noGrp="1"/>
          </p:cNvSpPr>
          <p:nvPr>
            <p:ph type="sldNum" sz="quarter" idx="5"/>
          </p:nvPr>
        </p:nvSpPr>
        <p:spPr/>
        <p:txBody>
          <a:bodyPr/>
          <a:lstStyle/>
          <a:p>
            <a:fld id="{385925AC-D24A-43D3-98CC-F6E0D0A74535}" type="slidenum">
              <a:rPr lang="en-US" smtClean="0"/>
              <a:t>36</a:t>
            </a:fld>
            <a:endParaRPr lang="en-US"/>
          </a:p>
        </p:txBody>
      </p:sp>
    </p:spTree>
    <p:extLst>
      <p:ext uri="{BB962C8B-B14F-4D97-AF65-F5344CB8AC3E}">
        <p14:creationId xmlns:p14="http://schemas.microsoft.com/office/powerpoint/2010/main" val="88402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43</a:t>
            </a:fld>
            <a:endParaRPr lang="en-US"/>
          </a:p>
        </p:txBody>
      </p:sp>
    </p:spTree>
    <p:extLst>
      <p:ext uri="{BB962C8B-B14F-4D97-AF65-F5344CB8AC3E}">
        <p14:creationId xmlns:p14="http://schemas.microsoft.com/office/powerpoint/2010/main" val="214879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ad-</a:t>
            </a:r>
            <a:r>
              <a:rPr lang="en-US" baseline="0" dirty="0" err="1"/>
              <a:t>hocs</a:t>
            </a:r>
            <a:r>
              <a:rPr lang="en-US" baseline="0" dirty="0"/>
              <a:t> have been published down to the districts.  They were created to help you verify your data at the end of the year.</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51</a:t>
            </a:fld>
            <a:endParaRPr lang="en-US"/>
          </a:p>
        </p:txBody>
      </p:sp>
    </p:spTree>
    <p:extLst>
      <p:ext uri="{BB962C8B-B14F-4D97-AF65-F5344CB8AC3E}">
        <p14:creationId xmlns:p14="http://schemas.microsoft.com/office/powerpoint/2010/main" val="297674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your Title I and Title II school are marked appropriately.</a:t>
            </a:r>
          </a:p>
        </p:txBody>
      </p:sp>
      <p:sp>
        <p:nvSpPr>
          <p:cNvPr id="4" name="Slide Number Placeholder 3"/>
          <p:cNvSpPr>
            <a:spLocks noGrp="1"/>
          </p:cNvSpPr>
          <p:nvPr>
            <p:ph type="sldNum" sz="quarter" idx="10"/>
          </p:nvPr>
        </p:nvSpPr>
        <p:spPr/>
        <p:txBody>
          <a:bodyPr/>
          <a:lstStyle/>
          <a:p>
            <a:fld id="{385925AC-D24A-43D3-98CC-F6E0D0A74535}" type="slidenum">
              <a:rPr lang="en-US" smtClean="0"/>
              <a:t>7</a:t>
            </a:fld>
            <a:endParaRPr lang="en-US"/>
          </a:p>
        </p:txBody>
      </p:sp>
    </p:spTree>
    <p:extLst>
      <p:ext uri="{BB962C8B-B14F-4D97-AF65-F5344CB8AC3E}">
        <p14:creationId xmlns:p14="http://schemas.microsoft.com/office/powerpoint/2010/main" val="235659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rolling your general ed. calendars, please</a:t>
            </a:r>
            <a:r>
              <a:rPr lang="en-US" baseline="0" dirty="0"/>
              <a:t> make sure that you all calendars associated with your district.</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8</a:t>
            </a:fld>
            <a:endParaRPr lang="en-US"/>
          </a:p>
        </p:txBody>
      </p:sp>
    </p:spTree>
    <p:extLst>
      <p:ext uri="{BB962C8B-B14F-4D97-AF65-F5344CB8AC3E}">
        <p14:creationId xmlns:p14="http://schemas.microsoft.com/office/powerpoint/2010/main" val="211623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enter a student whose grade level is not within</a:t>
            </a:r>
            <a:r>
              <a:rPr lang="en-US" baseline="0" dirty="0"/>
              <a:t> the grade span for that school.  Example: if you grade span is 7</a:t>
            </a:r>
            <a:r>
              <a:rPr lang="en-US" baseline="30000" dirty="0"/>
              <a:t>th</a:t>
            </a:r>
            <a:r>
              <a:rPr lang="en-US" baseline="0" dirty="0"/>
              <a:t>-8</a:t>
            </a:r>
            <a:r>
              <a:rPr lang="en-US" baseline="30000" dirty="0"/>
              <a:t>th</a:t>
            </a:r>
            <a:r>
              <a:rPr lang="en-US" baseline="0" dirty="0"/>
              <a:t>, you are not allowed to enroll a 6</a:t>
            </a:r>
            <a:r>
              <a:rPr lang="en-US" baseline="30000" dirty="0"/>
              <a:t>th</a:t>
            </a:r>
            <a:r>
              <a:rPr lang="en-US" baseline="0" dirty="0"/>
              <a:t> grade student into that school.</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10</a:t>
            </a:fld>
            <a:endParaRPr lang="en-US"/>
          </a:p>
        </p:txBody>
      </p:sp>
    </p:spTree>
    <p:extLst>
      <p:ext uri="{BB962C8B-B14F-4D97-AF65-F5344CB8AC3E}">
        <p14:creationId xmlns:p14="http://schemas.microsoft.com/office/powerpoint/2010/main" val="91388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your term</a:t>
            </a:r>
            <a:r>
              <a:rPr lang="en-US" baseline="0" dirty="0"/>
              <a:t> dates. Remember, you can always adjust them if you have snow days etc.</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11</a:t>
            </a:fld>
            <a:endParaRPr lang="en-US"/>
          </a:p>
        </p:txBody>
      </p:sp>
    </p:spTree>
    <p:extLst>
      <p:ext uri="{BB962C8B-B14F-4D97-AF65-F5344CB8AC3E}">
        <p14:creationId xmlns:p14="http://schemas.microsoft.com/office/powerpoint/2010/main" val="151178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period schedule is set up, it will automatically</a:t>
            </a:r>
            <a:r>
              <a:rPr lang="en-US" baseline="0" dirty="0"/>
              <a:t> calculate your instructional minutes</a:t>
            </a:r>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12</a:t>
            </a:fld>
            <a:endParaRPr lang="en-US"/>
          </a:p>
        </p:txBody>
      </p:sp>
    </p:spTree>
    <p:extLst>
      <p:ext uri="{BB962C8B-B14F-4D97-AF65-F5344CB8AC3E}">
        <p14:creationId xmlns:p14="http://schemas.microsoft.com/office/powerpoint/2010/main" val="143112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13</a:t>
            </a:fld>
            <a:endParaRPr lang="en-US"/>
          </a:p>
        </p:txBody>
      </p:sp>
    </p:spTree>
    <p:extLst>
      <p:ext uri="{BB962C8B-B14F-4D97-AF65-F5344CB8AC3E}">
        <p14:creationId xmlns:p14="http://schemas.microsoft.com/office/powerpoint/2010/main" val="113475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28</a:t>
            </a:fld>
            <a:endParaRPr lang="en-US"/>
          </a:p>
        </p:txBody>
      </p:sp>
    </p:spTree>
    <p:extLst>
      <p:ext uri="{BB962C8B-B14F-4D97-AF65-F5344CB8AC3E}">
        <p14:creationId xmlns:p14="http://schemas.microsoft.com/office/powerpoint/2010/main" val="359798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25AC-D24A-43D3-98CC-F6E0D0A74535}" type="slidenum">
              <a:rPr lang="en-US" smtClean="0"/>
              <a:t>29</a:t>
            </a:fld>
            <a:endParaRPr lang="en-US"/>
          </a:p>
        </p:txBody>
      </p:sp>
    </p:spTree>
    <p:extLst>
      <p:ext uri="{BB962C8B-B14F-4D97-AF65-F5344CB8AC3E}">
        <p14:creationId xmlns:p14="http://schemas.microsoft.com/office/powerpoint/2010/main" val="157554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030771-85C5-42BD-9246-0EA170DFE9F4}" type="datetimeFigureOut">
              <a:rPr lang="en-US"/>
              <a:pPr>
                <a:defRPr/>
              </a:pPr>
              <a:t>04/09/2019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168A0-524E-4061-B4FE-2667D58F9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D102C-5CAF-47DF-9E66-52B4215154D0}" type="datetimeFigureOut">
              <a:rPr lang="en-US"/>
              <a:pPr>
                <a:defRPr/>
              </a:pPr>
              <a:t>04/09/2019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9002D-79C9-45F7-8AD1-CD79CCBD87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C943B-256D-454A-BE67-D3D89BD583C7}" type="datetimeFigureOut">
              <a:rPr lang="en-US"/>
              <a:pPr>
                <a:defRPr/>
              </a:pPr>
              <a:t>04/09/2019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E46EE-8D5D-4215-891B-BE72A766C2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15C06-736A-4C01-94E8-10B8DD4E41C0}" type="datetimeFigureOut">
              <a:rPr lang="en-US"/>
              <a:pPr>
                <a:defRPr/>
              </a:pPr>
              <a:t>04/09/2019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87D47D-2EC5-4C8A-B6DF-F028FC0F37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F8BAEDC-3EF4-484C-AAC8-4A5EA5FAF572}" type="datetimeFigureOut">
              <a:rPr lang="en-US"/>
              <a:pPr>
                <a:defRPr/>
              </a:pPr>
              <a:t>04/09/2019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C9B95-41B1-40B7-B10D-0668E8FDB4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D32C01-1E37-4423-B5CA-C176953A9B32}" type="datetimeFigureOut">
              <a:rPr lang="en-US"/>
              <a:pPr>
                <a:defRPr/>
              </a:pPr>
              <a:t>04/09/2019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5575E5-575D-46B1-AC3F-50D4DF83F8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D2197F-53BA-4433-9A38-20E4354BA7F8}" type="datetimeFigureOut">
              <a:rPr lang="en-US"/>
              <a:pPr>
                <a:defRPr/>
              </a:pPr>
              <a:t>04/09/2019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A70D33-E27E-44C7-BE21-BE6215086D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F4BA36-9B98-43BF-90F6-8E80F8A5AB49}" type="datetimeFigureOut">
              <a:rPr lang="en-US"/>
              <a:pPr>
                <a:defRPr/>
              </a:pPr>
              <a:t>04/09/2019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1BAF23-B808-4891-8291-DFF58C4366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09354-150D-445F-AEC3-E2BE7D323571}" type="datetimeFigureOut">
              <a:rPr lang="en-US"/>
              <a:pPr>
                <a:defRPr/>
              </a:pPr>
              <a:t>04/09/2019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67F174-7BE9-45A4-BEE2-DEA37C3412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118CFE-780C-4EEF-B73E-8BA959739EB9}" type="datetimeFigureOut">
              <a:rPr lang="en-US"/>
              <a:pPr>
                <a:defRPr/>
              </a:pPr>
              <a:t>04/09/2019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42E74-BAB5-45EF-9A5C-F341B5339B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AB1163-5333-4664-A5B6-5943D464DEC0}" type="datetimeFigureOut">
              <a:rPr lang="en-US"/>
              <a:pPr>
                <a:defRPr/>
              </a:pPr>
              <a:t>04/09/2019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5668B-EA6E-4016-8E58-7B0DF70C44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C8D80-1535-4664-8C78-11E6A8AC6EA8}" type="datetimeFigureOut">
              <a:rPr lang="en-US"/>
              <a:pPr>
                <a:defRPr/>
              </a:pPr>
              <a:t>04/09/2019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0EFA21-69EC-486F-ACE5-1CEBA7D11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e.sd.gov/gradrequirements/documents/Industry.pd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oe.sd.gov/ofm/edudir.asp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mailto:Shannon.Malone@state.sd.us" TargetMode="External"/><Relationship Id="rId3" Type="http://schemas.openxmlformats.org/officeDocument/2006/relationships/hyperlink" Target="mailto:Teri.Jung@state.sd.us" TargetMode="External"/><Relationship Id="rId7" Type="http://schemas.openxmlformats.org/officeDocument/2006/relationships/hyperlink" Target="mailto:Roxanne.Weber@state.sd.us" TargetMode="External"/><Relationship Id="rId2" Type="http://schemas.openxmlformats.org/officeDocument/2006/relationships/hyperlink" Target="mailto:Judy.Merriman@state.sd.us" TargetMode="External"/><Relationship Id="rId1" Type="http://schemas.openxmlformats.org/officeDocument/2006/relationships/slideLayout" Target="../slideLayouts/slideLayout2.xml"/><Relationship Id="rId6" Type="http://schemas.openxmlformats.org/officeDocument/2006/relationships/hyperlink" Target="mailto:Randy.Hanson@state.sd.us" TargetMode="External"/><Relationship Id="rId11" Type="http://schemas.openxmlformats.org/officeDocument/2006/relationships/hyperlink" Target="mailto:Linda.Turner@state.sd.us" TargetMode="External"/><Relationship Id="rId5" Type="http://schemas.openxmlformats.org/officeDocument/2006/relationships/hyperlink" Target="mailto:Tom.Morth@state.sd.us" TargetMode="External"/><Relationship Id="rId10" Type="http://schemas.openxmlformats.org/officeDocument/2006/relationships/hyperlink" Target="mailto:Yutzil.Becker@state.sd.us" TargetMode="External"/><Relationship Id="rId4" Type="http://schemas.openxmlformats.org/officeDocument/2006/relationships/hyperlink" Target="mailto:Jennifer.RattlingLeaf@state.sd.us" TargetMode="External"/><Relationship Id="rId9" Type="http://schemas.openxmlformats.org/officeDocument/2006/relationships/hyperlink" Target="mailto:Dorothy.Aguliera-BlackBear@state.sd.u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828836"/>
            <a:ext cx="7391400" cy="2308324"/>
          </a:xfrm>
          <a:prstGeom prst="rect">
            <a:avLst/>
          </a:prstGeom>
        </p:spPr>
        <p:txBody>
          <a:bodyPr wrap="square">
            <a:spAutoFit/>
          </a:bodyPr>
          <a:lstStyle/>
          <a:p>
            <a:pPr algn="ctr"/>
            <a:r>
              <a:rPr lang="en-US" sz="3600" b="1" dirty="0">
                <a:solidFill>
                  <a:srgbClr val="740000"/>
                </a:solidFill>
              </a:rPr>
              <a:t>Finalizing End of the Year Data</a:t>
            </a:r>
            <a:br>
              <a:rPr lang="en-US" sz="3600" b="1" dirty="0">
                <a:solidFill>
                  <a:srgbClr val="740000"/>
                </a:solidFill>
              </a:rPr>
            </a:br>
            <a:r>
              <a:rPr lang="en-US" sz="3600" b="1" dirty="0">
                <a:solidFill>
                  <a:srgbClr val="740000"/>
                </a:solidFill>
              </a:rPr>
              <a:t>in Infinite Campus</a:t>
            </a:r>
            <a:br>
              <a:rPr lang="en-US" sz="3600" b="1" dirty="0">
                <a:solidFill>
                  <a:srgbClr val="740000"/>
                </a:solidFill>
              </a:rPr>
            </a:br>
            <a:br>
              <a:rPr lang="en-US" sz="3600" b="1" dirty="0">
                <a:solidFill>
                  <a:srgbClr val="740000"/>
                </a:solidFill>
              </a:rPr>
            </a:br>
            <a:r>
              <a:rPr lang="en-US" sz="3600" b="1">
                <a:solidFill>
                  <a:srgbClr val="740000"/>
                </a:solidFill>
              </a:rPr>
              <a:t>Spring 2019</a:t>
            </a:r>
            <a:endParaRPr lang="en-US" sz="3600" dirty="0">
              <a:solidFill>
                <a:srgbClr val="74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19200"/>
            <a:ext cx="8207829" cy="990600"/>
          </a:xfrm>
        </p:spPr>
        <p:txBody>
          <a:bodyPr/>
          <a:lstStyle/>
          <a:p>
            <a:r>
              <a:rPr lang="en-US" sz="2800" dirty="0">
                <a:solidFill>
                  <a:srgbClr val="740000"/>
                </a:solidFill>
                <a:latin typeface="Arial" panose="020B0604020202020204" pitchFamily="34" charset="0"/>
                <a:cs typeface="Arial" panose="020B0604020202020204" pitchFamily="34" charset="0"/>
              </a:rPr>
              <a:t>2019-20 Calendar Requirements</a:t>
            </a:r>
            <a:br>
              <a:rPr lang="en-US" sz="2800" dirty="0">
                <a:solidFill>
                  <a:srgbClr val="740000"/>
                </a:solidFill>
                <a:latin typeface="Arial" panose="020B0604020202020204" pitchFamily="34" charset="0"/>
                <a:cs typeface="Arial" panose="020B0604020202020204" pitchFamily="34" charset="0"/>
              </a:rPr>
            </a:br>
            <a:r>
              <a:rPr lang="en-US" sz="2800" dirty="0">
                <a:solidFill>
                  <a:srgbClr val="740000"/>
                </a:solidFill>
                <a:latin typeface="Arial" panose="020B0604020202020204" pitchFamily="34" charset="0"/>
                <a:cs typeface="Arial" panose="020B0604020202020204" pitchFamily="34" charset="0"/>
              </a:rPr>
              <a:t>Grade Levels</a:t>
            </a:r>
            <a:br>
              <a:rPr lang="en-US" sz="2800" dirty="0">
                <a:solidFill>
                  <a:srgbClr val="740000"/>
                </a:solidFill>
                <a:latin typeface="Arial" panose="020B0604020202020204" pitchFamily="34" charset="0"/>
                <a:cs typeface="Arial" panose="020B0604020202020204" pitchFamily="34" charset="0"/>
              </a:rPr>
            </a:br>
            <a:r>
              <a:rPr lang="en-US" sz="800" dirty="0">
                <a:solidFill>
                  <a:srgbClr val="740000"/>
                </a:solidFill>
                <a:latin typeface="Arial" panose="020B0604020202020204" pitchFamily="34" charset="0"/>
                <a:cs typeface="Arial" panose="020B0604020202020204" pitchFamily="34" charset="0"/>
              </a:rPr>
              <a:t> </a:t>
            </a:r>
            <a:br>
              <a:rPr lang="en-US" sz="2800" dirty="0">
                <a:solidFill>
                  <a:srgbClr val="740000"/>
                </a:solidFill>
                <a:latin typeface="Arial" panose="020B0604020202020204" pitchFamily="34" charset="0"/>
                <a:cs typeface="Arial" panose="020B0604020202020204" pitchFamily="34" charset="0"/>
              </a:rPr>
            </a:br>
            <a:endParaRPr lang="en-US" sz="1800" dirty="0"/>
          </a:p>
        </p:txBody>
      </p:sp>
      <p:pic>
        <p:nvPicPr>
          <p:cNvPr id="5" name="Picture 4" descr="C:\Users\DEPR18~1\AppData\Local\Temp\SNAGHTML23e5da92.PNG"/>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562600" cy="4001451"/>
          </a:xfrm>
          <a:prstGeom prst="rect">
            <a:avLst/>
          </a:prstGeom>
          <a:noFill/>
          <a:ln>
            <a:noFill/>
          </a:ln>
        </p:spPr>
      </p:pic>
    </p:spTree>
    <p:extLst>
      <p:ext uri="{BB962C8B-B14F-4D97-AF65-F5344CB8AC3E}">
        <p14:creationId xmlns:p14="http://schemas.microsoft.com/office/powerpoint/2010/main" val="247685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715962"/>
          </a:xfrm>
        </p:spPr>
        <p:txBody>
          <a:bodyPr/>
          <a:lstStyle/>
          <a:p>
            <a:r>
              <a:rPr lang="en-US" sz="2800" dirty="0">
                <a:solidFill>
                  <a:srgbClr val="740000"/>
                </a:solidFill>
                <a:latin typeface="Arial" panose="020B0604020202020204" pitchFamily="34" charset="0"/>
                <a:cs typeface="Arial" panose="020B0604020202020204" pitchFamily="34" charset="0"/>
              </a:rPr>
              <a:t>2019-2020 Calendar Requirements</a:t>
            </a:r>
            <a:br>
              <a:rPr lang="en-US" sz="2800" dirty="0">
                <a:solidFill>
                  <a:srgbClr val="740000"/>
                </a:solidFill>
                <a:latin typeface="Arial" panose="020B0604020202020204" pitchFamily="34" charset="0"/>
                <a:cs typeface="Arial" panose="020B0604020202020204" pitchFamily="34" charset="0"/>
              </a:rPr>
            </a:br>
            <a:r>
              <a:rPr lang="en-US" sz="2800" dirty="0">
                <a:solidFill>
                  <a:srgbClr val="740000"/>
                </a:solidFill>
                <a:latin typeface="Arial" panose="020B0604020202020204" pitchFamily="34" charset="0"/>
                <a:cs typeface="Arial" panose="020B0604020202020204" pitchFamily="34" charset="0"/>
              </a:rPr>
              <a:t>Quarters/Semesters/Trimesters</a:t>
            </a:r>
            <a:endParaRPr lang="en-US" sz="2800" dirty="0">
              <a:solidFill>
                <a:schemeClr val="bg1"/>
              </a:solidFill>
            </a:endParaRPr>
          </a:p>
        </p:txBody>
      </p:sp>
      <p:pic>
        <p:nvPicPr>
          <p:cNvPr id="3" name="Picture 2">
            <a:extLst>
              <a:ext uri="{FF2B5EF4-FFF2-40B4-BE49-F238E27FC236}">
                <a16:creationId xmlns:a16="http://schemas.microsoft.com/office/drawing/2014/main" id="{2D0147F3-94CC-4000-A67C-BA864ACC5C21}"/>
              </a:ext>
            </a:extLst>
          </p:cNvPr>
          <p:cNvPicPr>
            <a:picLocks noChangeAspect="1"/>
          </p:cNvPicPr>
          <p:nvPr/>
        </p:nvPicPr>
        <p:blipFill>
          <a:blip r:embed="rId3"/>
          <a:stretch>
            <a:fillRect/>
          </a:stretch>
        </p:blipFill>
        <p:spPr>
          <a:xfrm>
            <a:off x="810095" y="1905000"/>
            <a:ext cx="7523809" cy="4114800"/>
          </a:xfrm>
          <a:prstGeom prst="rect">
            <a:avLst/>
          </a:prstGeom>
        </p:spPr>
      </p:pic>
    </p:spTree>
    <p:extLst>
      <p:ext uri="{BB962C8B-B14F-4D97-AF65-F5344CB8AC3E}">
        <p14:creationId xmlns:p14="http://schemas.microsoft.com/office/powerpoint/2010/main" val="44912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sz="2800" dirty="0">
                <a:solidFill>
                  <a:srgbClr val="740000"/>
                </a:solidFill>
                <a:latin typeface="Arial" panose="020B0604020202020204" pitchFamily="34" charset="0"/>
                <a:cs typeface="Arial" panose="020B0604020202020204" pitchFamily="34" charset="0"/>
              </a:rPr>
              <a:t>2019-2020 Calendar Requirements</a:t>
            </a:r>
            <a:br>
              <a:rPr lang="en-US" sz="2800" dirty="0">
                <a:solidFill>
                  <a:srgbClr val="740000"/>
                </a:solidFill>
                <a:latin typeface="Arial" panose="020B0604020202020204" pitchFamily="34" charset="0"/>
                <a:cs typeface="Arial" panose="020B0604020202020204" pitchFamily="34" charset="0"/>
              </a:rPr>
            </a:br>
            <a:r>
              <a:rPr lang="en-US" sz="2800" dirty="0">
                <a:solidFill>
                  <a:srgbClr val="740000"/>
                </a:solidFill>
                <a:latin typeface="Arial" panose="020B0604020202020204" pitchFamily="34" charset="0"/>
                <a:cs typeface="Arial" panose="020B0604020202020204" pitchFamily="34" charset="0"/>
              </a:rPr>
              <a:t>Periods</a:t>
            </a:r>
            <a:endParaRPr lang="en-US" sz="2800" dirty="0">
              <a:solidFill>
                <a:schemeClr val="bg1"/>
              </a:solidFill>
            </a:endParaRPr>
          </a:p>
        </p:txBody>
      </p:sp>
      <p:pic>
        <p:nvPicPr>
          <p:cNvPr id="5" name="Picture 4">
            <a:extLst>
              <a:ext uri="{FF2B5EF4-FFF2-40B4-BE49-F238E27FC236}">
                <a16:creationId xmlns:a16="http://schemas.microsoft.com/office/drawing/2014/main" id="{BEE66EA3-3B61-4DEE-9DDB-989F5DF06523}"/>
              </a:ext>
            </a:extLst>
          </p:cNvPr>
          <p:cNvPicPr>
            <a:picLocks noChangeAspect="1"/>
          </p:cNvPicPr>
          <p:nvPr/>
        </p:nvPicPr>
        <p:blipFill>
          <a:blip r:embed="rId3"/>
          <a:stretch>
            <a:fillRect/>
          </a:stretch>
        </p:blipFill>
        <p:spPr>
          <a:xfrm>
            <a:off x="838200" y="2057400"/>
            <a:ext cx="7315199" cy="4343400"/>
          </a:xfrm>
          <a:prstGeom prst="rect">
            <a:avLst/>
          </a:prstGeom>
        </p:spPr>
      </p:pic>
    </p:spTree>
    <p:extLst>
      <p:ext uri="{BB962C8B-B14F-4D97-AF65-F5344CB8AC3E}">
        <p14:creationId xmlns:p14="http://schemas.microsoft.com/office/powerpoint/2010/main" val="177334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609600"/>
          </a:xfrm>
        </p:spPr>
        <p:txBody>
          <a:bodyPr/>
          <a:lstStyle/>
          <a:p>
            <a:r>
              <a:rPr lang="en-US" sz="2800" dirty="0">
                <a:solidFill>
                  <a:srgbClr val="740000"/>
                </a:solidFill>
                <a:latin typeface="Arial" panose="020B0604020202020204" pitchFamily="34" charset="0"/>
                <a:cs typeface="Arial" panose="020B0604020202020204" pitchFamily="34" charset="0"/>
              </a:rPr>
              <a:t>2018-2019Calendar Requirements</a:t>
            </a:r>
            <a:endParaRPr lang="en-US" dirty="0">
              <a:solidFill>
                <a:schemeClr val="bg1"/>
              </a:solidFill>
            </a:endParaRPr>
          </a:p>
        </p:txBody>
      </p:sp>
      <p:sp>
        <p:nvSpPr>
          <p:cNvPr id="5" name="Rectangle 4"/>
          <p:cNvSpPr/>
          <p:nvPr/>
        </p:nvSpPr>
        <p:spPr>
          <a:xfrm>
            <a:off x="5943600" y="1828800"/>
            <a:ext cx="29718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     A Day Reset must be done on all calendars!</a:t>
            </a:r>
          </a:p>
          <a:p>
            <a:endParaRPr lang="en-US" sz="28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5943600" y="3657600"/>
            <a:ext cx="29718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algn="ctr"/>
            <a:r>
              <a:rPr lang="en-US" sz="2400" dirty="0">
                <a:solidFill>
                  <a:srgbClr val="740000"/>
                </a:solidFill>
                <a:latin typeface="Arial" panose="020B0604020202020204" pitchFamily="34" charset="0"/>
                <a:cs typeface="Arial" panose="020B0604020202020204" pitchFamily="34" charset="0"/>
              </a:rPr>
              <a:t>I</a:t>
            </a:r>
            <a:r>
              <a:rPr lang="en-US" sz="2400" dirty="0">
                <a:solidFill>
                  <a:schemeClr val="tx1"/>
                </a:solidFill>
                <a:latin typeface="Arial" panose="020B0604020202020204" pitchFamily="34" charset="0"/>
                <a:cs typeface="Arial" panose="020B0604020202020204" pitchFamily="34" charset="0"/>
              </a:rPr>
              <a:t>f a “Day Reset” is not done, your numbered calendar days will not start over for the new school year.</a:t>
            </a:r>
          </a:p>
          <a:p>
            <a:endParaRPr lang="en-US" sz="28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685800" y="6099693"/>
            <a:ext cx="7467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D22DD"/>
                </a:solidFill>
              </a:rPr>
              <a:t>https://community.infinitecampus.com/knowledge-base/?tool=calendar.Calendar&amp;version=1645</a:t>
            </a:r>
          </a:p>
        </p:txBody>
      </p:sp>
      <p:pic>
        <p:nvPicPr>
          <p:cNvPr id="8" name="Picture 7" descr="C:\Users\DEPR18~1\AppData\Local\Temp\SNAGHTMLf5b2cf9.PNG"/>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5334000" cy="2362200"/>
          </a:xfrm>
          <a:prstGeom prst="rect">
            <a:avLst/>
          </a:prstGeom>
          <a:noFill/>
          <a:ln>
            <a:noFill/>
          </a:ln>
        </p:spPr>
      </p:pic>
      <p:pic>
        <p:nvPicPr>
          <p:cNvPr id="3" name="Picture 2">
            <a:extLst>
              <a:ext uri="{FF2B5EF4-FFF2-40B4-BE49-F238E27FC236}">
                <a16:creationId xmlns:a16="http://schemas.microsoft.com/office/drawing/2014/main" id="{588481EC-6E63-4533-A580-D6E2F3B8542F}"/>
              </a:ext>
            </a:extLst>
          </p:cNvPr>
          <p:cNvPicPr>
            <a:picLocks noChangeAspect="1"/>
          </p:cNvPicPr>
          <p:nvPr/>
        </p:nvPicPr>
        <p:blipFill>
          <a:blip r:embed="rId4"/>
          <a:stretch>
            <a:fillRect/>
          </a:stretch>
        </p:blipFill>
        <p:spPr>
          <a:xfrm>
            <a:off x="1524001" y="3813693"/>
            <a:ext cx="3733800" cy="2434707"/>
          </a:xfrm>
          <a:prstGeom prst="rect">
            <a:avLst/>
          </a:prstGeom>
        </p:spPr>
      </p:pic>
    </p:spTree>
    <p:extLst>
      <p:ext uri="{BB962C8B-B14F-4D97-AF65-F5344CB8AC3E}">
        <p14:creationId xmlns:p14="http://schemas.microsoft.com/office/powerpoint/2010/main" val="351966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a:solidFill>
            <a:schemeClr val="bg1"/>
          </a:solidFill>
        </p:spPr>
        <p:txBody>
          <a:bodyPr/>
          <a:lstStyle/>
          <a:p>
            <a:r>
              <a:rPr lang="en-US" dirty="0">
                <a:solidFill>
                  <a:srgbClr val="740000"/>
                </a:solidFill>
              </a:rPr>
              <a:t>State Course Codes</a:t>
            </a:r>
          </a:p>
        </p:txBody>
      </p:sp>
      <p:sp>
        <p:nvSpPr>
          <p:cNvPr id="3" name="Content Placeholder 2"/>
          <p:cNvSpPr>
            <a:spLocks noGrp="1"/>
          </p:cNvSpPr>
          <p:nvPr>
            <p:ph idx="1"/>
          </p:nvPr>
        </p:nvSpPr>
        <p:spPr>
          <a:xfrm>
            <a:off x="457200" y="1905000"/>
            <a:ext cx="8229600" cy="4221163"/>
          </a:xfrm>
        </p:spPr>
        <p:txBody>
          <a:bodyPr/>
          <a:lstStyle/>
          <a:p>
            <a:r>
              <a:rPr lang="en-US" sz="2800" dirty="0"/>
              <a:t>Districts </a:t>
            </a:r>
            <a:r>
              <a:rPr lang="en-US" sz="2800" b="1" dirty="0"/>
              <a:t>MUST</a:t>
            </a:r>
            <a:r>
              <a:rPr lang="en-US" sz="2800" dirty="0"/>
              <a:t> make sure their local course are mapped to the appropriate State Course Codes in Infinite Campus.  This information will be used for  Accountability purposes (CCR Indicator, AP courses,  and reporting of Accelerated Coursework on the Report Cards), and for prepopulating additional systems with course information such as the Perkins system. </a:t>
            </a:r>
          </a:p>
          <a:p>
            <a:r>
              <a:rPr lang="en-US" sz="2800" dirty="0">
                <a:solidFill>
                  <a:srgbClr val="1D22DD"/>
                </a:solidFill>
              </a:rPr>
              <a:t>http://doe.sd.gov/octe/commoncourse.aspx</a:t>
            </a:r>
          </a:p>
        </p:txBody>
      </p:sp>
    </p:spTree>
    <p:extLst>
      <p:ext uri="{BB962C8B-B14F-4D97-AF65-F5344CB8AC3E}">
        <p14:creationId xmlns:p14="http://schemas.microsoft.com/office/powerpoint/2010/main" val="422427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solidFill>
                  <a:srgbClr val="740000"/>
                </a:solidFill>
              </a:rPr>
              <a:t>State Course Codes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1"/>
            <a:ext cx="7467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371600" y="5791200"/>
            <a:ext cx="60960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88888 is to be used to identify regular high school courses not aligned to one of our state course codes.</a:t>
            </a:r>
          </a:p>
        </p:txBody>
      </p:sp>
    </p:spTree>
    <p:extLst>
      <p:ext uri="{BB962C8B-B14F-4D97-AF65-F5344CB8AC3E}">
        <p14:creationId xmlns:p14="http://schemas.microsoft.com/office/powerpoint/2010/main" val="227831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solidFill>
                  <a:srgbClr val="740000"/>
                </a:solidFill>
              </a:rPr>
              <a:t>Entering A Dual Credit Course in IC</a:t>
            </a:r>
          </a:p>
        </p:txBody>
      </p:sp>
      <p:sp>
        <p:nvSpPr>
          <p:cNvPr id="3" name="Content Placeholder 2"/>
          <p:cNvSpPr>
            <a:spLocks noGrp="1"/>
          </p:cNvSpPr>
          <p:nvPr>
            <p:ph idx="1"/>
          </p:nvPr>
        </p:nvSpPr>
        <p:spPr/>
        <p:txBody>
          <a:bodyPr/>
          <a:lstStyle/>
          <a:p>
            <a:r>
              <a:rPr lang="en-US" sz="2000" dirty="0"/>
              <a:t>Essential to use the right coding.</a:t>
            </a:r>
          </a:p>
          <a:p>
            <a:r>
              <a:rPr lang="en-US" sz="2000" dirty="0"/>
              <a:t>The list of current Dual Credit Courses offered is on the </a:t>
            </a:r>
            <a:r>
              <a:rPr lang="en-US" sz="2000" dirty="0" err="1"/>
              <a:t>SDMyLife</a:t>
            </a:r>
            <a:r>
              <a:rPr lang="en-US" sz="2000" dirty="0"/>
              <a:t> website at: </a:t>
            </a:r>
            <a:r>
              <a:rPr lang="en-US" sz="2000" dirty="0">
                <a:solidFill>
                  <a:srgbClr val="1D22DD"/>
                </a:solidFill>
              </a:rPr>
              <a:t>http://doe.sd.gov/octe/commoncourse.aspx</a:t>
            </a:r>
          </a:p>
          <a:p>
            <a:r>
              <a:rPr lang="en-US" sz="2000" dirty="0"/>
              <a:t>For all South Dakota BOR/TI Dual Credit Courses, the State Code is a “alpha code” such as BIOL-103 and WLD-114. (letters-dash-numbers) </a:t>
            </a:r>
            <a:r>
              <a:rPr lang="en-US" sz="2000" b="1" dirty="0"/>
              <a:t>NO</a:t>
            </a:r>
            <a:r>
              <a:rPr lang="en-US" sz="2000" dirty="0"/>
              <a:t> </a:t>
            </a:r>
            <a:r>
              <a:rPr lang="en-US" sz="2000" b="1" dirty="0"/>
              <a:t>SPACES</a:t>
            </a:r>
          </a:p>
        </p:txBody>
      </p:sp>
      <p:pic>
        <p:nvPicPr>
          <p:cNvPr id="4" name="Picture 2" descr="C:\Users\DEMA16~1\AppData\Local\Temp\SNAGHTML13b870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3657600"/>
            <a:ext cx="6477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1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solidFill>
                  <a:srgbClr val="740000"/>
                </a:solidFill>
              </a:rPr>
              <a:t>Entering A Dual Credit Course in IC</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1117" y="1600201"/>
            <a:ext cx="668176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600200" y="4953000"/>
            <a:ext cx="5943600" cy="160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solidFill>
                  <a:schemeClr val="tx1"/>
                </a:solidFill>
              </a:rPr>
              <a:t>99999—To be used for Dual Credit Courses from a Private College or University such as (Mount Marty or DWU) or from an out of state College/University such as (University of MN).  This is also to be used to signify a concurrent college credit course being taught by a teacher within your school district.</a:t>
            </a:r>
          </a:p>
        </p:txBody>
      </p:sp>
    </p:spTree>
    <p:extLst>
      <p:ext uri="{BB962C8B-B14F-4D97-AF65-F5344CB8AC3E}">
        <p14:creationId xmlns:p14="http://schemas.microsoft.com/office/powerpoint/2010/main" val="359121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0E61-5FB5-443E-ADCF-684E8EDBB958}"/>
              </a:ext>
            </a:extLst>
          </p:cNvPr>
          <p:cNvSpPr>
            <a:spLocks noGrp="1"/>
          </p:cNvSpPr>
          <p:nvPr>
            <p:ph type="title"/>
          </p:nvPr>
        </p:nvSpPr>
        <p:spPr>
          <a:xfrm>
            <a:off x="457200" y="914400"/>
            <a:ext cx="8229600" cy="914400"/>
          </a:xfrm>
        </p:spPr>
        <p:txBody>
          <a:bodyPr/>
          <a:lstStyle/>
          <a:p>
            <a:r>
              <a:rPr lang="en-US" dirty="0">
                <a:solidFill>
                  <a:srgbClr val="740000"/>
                </a:solidFill>
              </a:rPr>
              <a:t>Elem/MS Course Codes</a:t>
            </a:r>
          </a:p>
        </p:txBody>
      </p:sp>
      <p:pic>
        <p:nvPicPr>
          <p:cNvPr id="4" name="Content Placeholder 3">
            <a:extLst>
              <a:ext uri="{FF2B5EF4-FFF2-40B4-BE49-F238E27FC236}">
                <a16:creationId xmlns:a16="http://schemas.microsoft.com/office/drawing/2014/main" id="{11BE9E28-1010-4BC6-BF19-10DD2967C726}"/>
              </a:ext>
            </a:extLst>
          </p:cNvPr>
          <p:cNvPicPr>
            <a:picLocks noGrp="1" noChangeAspect="1"/>
          </p:cNvPicPr>
          <p:nvPr>
            <p:ph idx="1"/>
          </p:nvPr>
        </p:nvPicPr>
        <p:blipFill>
          <a:blip r:embed="rId2"/>
          <a:stretch>
            <a:fillRect/>
          </a:stretch>
        </p:blipFill>
        <p:spPr>
          <a:xfrm>
            <a:off x="919619" y="2091753"/>
            <a:ext cx="7304762" cy="3013647"/>
          </a:xfrm>
          <a:prstGeom prst="rect">
            <a:avLst/>
          </a:prstGeom>
        </p:spPr>
      </p:pic>
      <p:sp>
        <p:nvSpPr>
          <p:cNvPr id="6" name="Rectangle 5">
            <a:extLst>
              <a:ext uri="{FF2B5EF4-FFF2-40B4-BE49-F238E27FC236}">
                <a16:creationId xmlns:a16="http://schemas.microsoft.com/office/drawing/2014/main" id="{5A7F6861-BCCB-4222-9C62-D66D8C863DD7}"/>
              </a:ext>
            </a:extLst>
          </p:cNvPr>
          <p:cNvSpPr/>
          <p:nvPr/>
        </p:nvSpPr>
        <p:spPr>
          <a:xfrm>
            <a:off x="1524000" y="5486400"/>
            <a:ext cx="6019800" cy="609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When editing an elementary or MS course, you  will need to tie it to a state course code.  The DOE has created the state code of “Bypass” to be used for all K-8 courses in Infinite Campus system.</a:t>
            </a:r>
          </a:p>
        </p:txBody>
      </p:sp>
    </p:spTree>
    <p:extLst>
      <p:ext uri="{BB962C8B-B14F-4D97-AF65-F5344CB8AC3E}">
        <p14:creationId xmlns:p14="http://schemas.microsoft.com/office/powerpoint/2010/main" val="382057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solidFill>
                  <a:srgbClr val="740000"/>
                </a:solidFill>
              </a:rPr>
              <a:t>Dual Credits Entered into IC</a:t>
            </a:r>
          </a:p>
        </p:txBody>
      </p:sp>
      <p:pic>
        <p:nvPicPr>
          <p:cNvPr id="1026" name="Picture 2" descr="C:\Users\DEPR18~1\AppData\Local\Temp\SNAGHTMLf4b5f4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848600"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lstStyle/>
          <a:p>
            <a:r>
              <a:rPr lang="en-US" sz="2800" b="1" dirty="0">
                <a:solidFill>
                  <a:srgbClr val="740000"/>
                </a:solidFill>
                <a:latin typeface="Arial" panose="020B0604020202020204" pitchFamily="34" charset="0"/>
                <a:cs typeface="Arial" panose="020B0604020202020204" pitchFamily="34" charset="0"/>
              </a:rPr>
              <a:t>Verification of Educational Structure</a:t>
            </a:r>
            <a:br>
              <a:rPr lang="en-US" sz="36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At the beginning of March,  the Educational Structure was finalized for the 2019-2020 school year.</a:t>
            </a:r>
          </a:p>
        </p:txBody>
      </p:sp>
      <p:sp>
        <p:nvSpPr>
          <p:cNvPr id="5" name="Content Placeholder 4"/>
          <p:cNvSpPr>
            <a:spLocks noGrp="1"/>
          </p:cNvSpPr>
          <p:nvPr>
            <p:ph idx="1"/>
          </p:nvPr>
        </p:nvSpPr>
        <p:spPr>
          <a:xfrm>
            <a:off x="457200" y="2514600"/>
            <a:ext cx="8229600" cy="3611563"/>
          </a:xfrm>
        </p:spPr>
        <p:txBody>
          <a:bodyPr/>
          <a:lstStyle/>
          <a:p>
            <a:pPr marL="0" indent="0">
              <a:buNone/>
            </a:pPr>
            <a:r>
              <a:rPr lang="en-US" dirty="0"/>
              <a:t> </a:t>
            </a:r>
          </a:p>
        </p:txBody>
      </p:sp>
      <p:sp>
        <p:nvSpPr>
          <p:cNvPr id="4" name="Rectangle 3"/>
          <p:cNvSpPr/>
          <p:nvPr/>
        </p:nvSpPr>
        <p:spPr>
          <a:xfrm>
            <a:off x="304800" y="1828800"/>
            <a:ext cx="8338457" cy="4648200"/>
          </a:xfrm>
          <a:prstGeom prst="rect">
            <a:avLst/>
          </a:prstGeom>
          <a:blipFill dpi="0" rotWithShape="1">
            <a:blip r:embed="rId2"/>
            <a:srcRect/>
            <a:stretch>
              <a:fillRect/>
            </a:stretch>
          </a:blip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Clr>
                <a:srgbClr val="500000"/>
              </a:buClr>
              <a:buSzPct val="85000"/>
              <a:buNone/>
            </a:pPr>
            <a:r>
              <a:rPr lang="en-US" sz="4000" dirty="0">
                <a:latin typeface="Arial" panose="020B0604020202020204" pitchFamily="34" charset="0"/>
                <a:cs typeface="Arial" panose="020B0604020202020204" pitchFamily="34" charset="0"/>
              </a:rPr>
              <a:t>		Changes reported:</a:t>
            </a:r>
          </a:p>
          <a:p>
            <a:pPr>
              <a:buClr>
                <a:srgbClr val="500000"/>
              </a:buClr>
              <a:buSzPct val="85000"/>
            </a:pPr>
            <a:endParaRPr lang="en-US" sz="4000" dirty="0">
              <a:solidFill>
                <a:schemeClr val="bg1"/>
              </a:solidFill>
              <a:latin typeface="Arial" panose="020B0604020202020204" pitchFamily="34" charset="0"/>
              <a:cs typeface="Arial" panose="020B0604020202020204" pitchFamily="34" charset="0"/>
            </a:endParaRPr>
          </a:p>
          <a:p>
            <a:pPr lvl="4">
              <a:buClr>
                <a:schemeClr val="bg1"/>
              </a:buClr>
              <a:buSzPct val="85000"/>
              <a:buFont typeface="Arial" panose="020B0604020202020204" pitchFamily="34" charset="0"/>
              <a:buChar char="•"/>
            </a:pPr>
            <a:r>
              <a:rPr lang="en-US" sz="4000" dirty="0">
                <a:latin typeface="Arial" panose="020B0604020202020204" pitchFamily="34" charset="0"/>
                <a:cs typeface="Arial" panose="020B0604020202020204" pitchFamily="34" charset="0"/>
              </a:rPr>
              <a:t>   New Schools</a:t>
            </a:r>
          </a:p>
          <a:p>
            <a:pPr lvl="4">
              <a:buClr>
                <a:schemeClr val="bg1"/>
              </a:buClr>
              <a:buSzPct val="85000"/>
              <a:buFont typeface="Arial" panose="020B0604020202020204" pitchFamily="34" charset="0"/>
              <a:buChar char="•"/>
            </a:pPr>
            <a:r>
              <a:rPr lang="en-US" sz="4000" dirty="0">
                <a:latin typeface="Arial" panose="020B0604020202020204" pitchFamily="34" charset="0"/>
                <a:cs typeface="Arial" panose="020B0604020202020204" pitchFamily="34" charset="0"/>
              </a:rPr>
              <a:t>   Closed Schools</a:t>
            </a:r>
          </a:p>
          <a:p>
            <a:pPr lvl="4">
              <a:buClr>
                <a:schemeClr val="bg1"/>
              </a:buClr>
              <a:buSzPct val="85000"/>
              <a:buFont typeface="Arial" panose="020B0604020202020204" pitchFamily="34" charset="0"/>
              <a:buChar char="•"/>
            </a:pPr>
            <a:r>
              <a:rPr lang="en-US" sz="4000" dirty="0">
                <a:latin typeface="Arial" panose="020B0604020202020204" pitchFamily="34" charset="0"/>
                <a:cs typeface="Arial" panose="020B0604020202020204" pitchFamily="34" charset="0"/>
              </a:rPr>
              <a:t>   School Name Changes</a:t>
            </a:r>
          </a:p>
          <a:p>
            <a:pPr lvl="4">
              <a:buClr>
                <a:schemeClr val="bg1"/>
              </a:buClr>
              <a:buSzPct val="85000"/>
              <a:buFont typeface="Arial" panose="020B0604020202020204" pitchFamily="34" charset="0"/>
              <a:buChar char="•"/>
            </a:pPr>
            <a:r>
              <a:rPr lang="en-US" sz="4000" dirty="0">
                <a:latin typeface="Arial" panose="020B0604020202020204" pitchFamily="34" charset="0"/>
                <a:cs typeface="Arial" panose="020B0604020202020204" pitchFamily="34" charset="0"/>
              </a:rPr>
              <a:t>   Grade Span Changes</a:t>
            </a:r>
          </a:p>
        </p:txBody>
      </p:sp>
    </p:spTree>
    <p:extLst>
      <p:ext uri="{BB962C8B-B14F-4D97-AF65-F5344CB8AC3E}">
        <p14:creationId xmlns:p14="http://schemas.microsoft.com/office/powerpoint/2010/main" val="93248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solidFill>
                  <a:srgbClr val="740000"/>
                </a:solidFill>
              </a:rPr>
              <a:t>State Course Code Populated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81201"/>
            <a:ext cx="700381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752600" y="5486400"/>
            <a:ext cx="57150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When the dual credit course is entered into IC with the correct State Course Code and is tied to a grading task , it will flow through the system and will appear on the BOR transcript.</a:t>
            </a:r>
          </a:p>
        </p:txBody>
      </p:sp>
    </p:spTree>
    <p:extLst>
      <p:ext uri="{BB962C8B-B14F-4D97-AF65-F5344CB8AC3E}">
        <p14:creationId xmlns:p14="http://schemas.microsoft.com/office/powerpoint/2010/main" val="286822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a:solidFill>
                  <a:srgbClr val="740000"/>
                </a:solidFill>
              </a:rPr>
              <a:t>BOR Transcript</a:t>
            </a:r>
          </a:p>
        </p:txBody>
      </p:sp>
      <p:pic>
        <p:nvPicPr>
          <p:cNvPr id="3074" name="Picture 2" descr="C:\Users\DEPR18~1\AppData\Local\Temp\SNAGHTMLf9d2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7912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19200"/>
          </a:xfrm>
        </p:spPr>
        <p:txBody>
          <a:bodyPr/>
          <a:lstStyle/>
          <a:p>
            <a:r>
              <a:rPr lang="en-US" dirty="0">
                <a:solidFill>
                  <a:srgbClr val="740000"/>
                </a:solidFill>
              </a:rPr>
              <a:t>Manually Entering Duel Credit Courses</a:t>
            </a:r>
          </a:p>
        </p:txBody>
      </p:sp>
      <p:pic>
        <p:nvPicPr>
          <p:cNvPr id="6" name="Content Placeholder 5" descr="C:\Users\DEPR18~1\AppData\Local\Temp\SNAGHTMLf4f9397.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168" y="2109186"/>
            <a:ext cx="7739663" cy="4343400"/>
          </a:xfrm>
          <a:prstGeom prst="rect">
            <a:avLst/>
          </a:prstGeom>
          <a:noFill/>
          <a:ln>
            <a:noFill/>
          </a:ln>
        </p:spPr>
      </p:pic>
    </p:spTree>
    <p:extLst>
      <p:ext uri="{BB962C8B-B14F-4D97-AF65-F5344CB8AC3E}">
        <p14:creationId xmlns:p14="http://schemas.microsoft.com/office/powerpoint/2010/main" val="163802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dirty="0">
                <a:solidFill>
                  <a:srgbClr val="740000"/>
                </a:solidFill>
              </a:rPr>
              <a:t>Editing the Transcript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76400"/>
            <a:ext cx="7427913" cy="483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39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a:solidFill>
                  <a:srgbClr val="740000"/>
                </a:solidFill>
              </a:rPr>
              <a:t>BOR Transcript w/o State Course Code</a:t>
            </a:r>
          </a:p>
        </p:txBody>
      </p:sp>
      <p:pic>
        <p:nvPicPr>
          <p:cNvPr id="5122" name="Picture 2" descr="C:\Users\DEPR18~1\AppData\Local\Temp\SNAGHTMLb1fb8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81" y="2133600"/>
            <a:ext cx="6705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55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5424-2769-47E1-B1C0-2484101ADEA5}"/>
              </a:ext>
            </a:extLst>
          </p:cNvPr>
          <p:cNvSpPr>
            <a:spLocks noGrp="1"/>
          </p:cNvSpPr>
          <p:nvPr>
            <p:ph type="ctrTitle"/>
          </p:nvPr>
        </p:nvSpPr>
        <p:spPr>
          <a:xfrm>
            <a:off x="685800" y="1066801"/>
            <a:ext cx="7772400" cy="533399"/>
          </a:xfrm>
        </p:spPr>
        <p:txBody>
          <a:bodyPr/>
          <a:lstStyle/>
          <a:p>
            <a:r>
              <a:rPr lang="en-US" dirty="0">
                <a:solidFill>
                  <a:srgbClr val="740000"/>
                </a:solidFill>
              </a:rPr>
              <a:t>Industry Recognized Credentials</a:t>
            </a:r>
          </a:p>
        </p:txBody>
      </p:sp>
      <p:sp>
        <p:nvSpPr>
          <p:cNvPr id="4" name="Subtitle 3">
            <a:extLst>
              <a:ext uri="{FF2B5EF4-FFF2-40B4-BE49-F238E27FC236}">
                <a16:creationId xmlns:a16="http://schemas.microsoft.com/office/drawing/2014/main" id="{B8C77D63-AF34-4F36-99D4-A42151F5EFB7}"/>
              </a:ext>
            </a:extLst>
          </p:cNvPr>
          <p:cNvSpPr>
            <a:spLocks noGrp="1"/>
          </p:cNvSpPr>
          <p:nvPr>
            <p:ph type="subTitle" idx="1"/>
          </p:nvPr>
        </p:nvSpPr>
        <p:spPr>
          <a:xfrm>
            <a:off x="1066800" y="1752600"/>
            <a:ext cx="6934200" cy="1143000"/>
          </a:xfrm>
          <a:ln>
            <a:noFill/>
          </a:ln>
        </p:spPr>
        <p:txBody>
          <a:bodyPr/>
          <a:lstStyle/>
          <a:p>
            <a:pPr algn="l"/>
            <a:r>
              <a:rPr lang="en-US" sz="1400" dirty="0">
                <a:solidFill>
                  <a:schemeClr val="tx1"/>
                </a:solidFill>
              </a:rPr>
              <a:t>To meet the requirements of the South Dakota High School Graduation Advanced Career Endorsement a student must earn at least one industry-recognized credential.  If the student is meeting the requirements of the endorsement through coursework in an approved </a:t>
            </a:r>
            <a:r>
              <a:rPr lang="en-US" sz="1400" dirty="0" err="1">
                <a:solidFill>
                  <a:schemeClr val="tx1"/>
                </a:solidFill>
              </a:rPr>
              <a:t>CTE</a:t>
            </a:r>
            <a:r>
              <a:rPr lang="en-US" sz="1400" dirty="0">
                <a:solidFill>
                  <a:schemeClr val="tx1"/>
                </a:solidFill>
              </a:rPr>
              <a:t> program (either in part or in full), the credential must be from the same cluster as the student’s coursework.</a:t>
            </a:r>
          </a:p>
        </p:txBody>
      </p:sp>
      <p:sp>
        <p:nvSpPr>
          <p:cNvPr id="5" name="Rectangle 4">
            <a:extLst>
              <a:ext uri="{FF2B5EF4-FFF2-40B4-BE49-F238E27FC236}">
                <a16:creationId xmlns:a16="http://schemas.microsoft.com/office/drawing/2014/main" id="{66719255-A820-4420-96C9-CC6BD4C344B1}"/>
              </a:ext>
            </a:extLst>
          </p:cNvPr>
          <p:cNvSpPr/>
          <p:nvPr/>
        </p:nvSpPr>
        <p:spPr>
          <a:xfrm>
            <a:off x="800100" y="3048000"/>
            <a:ext cx="7543800" cy="14859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How should districts record industry-recognized credentials on the transcripts?</a:t>
            </a:r>
          </a:p>
          <a:p>
            <a:pPr marL="285750" indent="-285750">
              <a:buFont typeface="Arial" panose="020B0604020202020204" pitchFamily="34" charset="0"/>
              <a:buChar char="•"/>
            </a:pPr>
            <a:r>
              <a:rPr lang="en-US" sz="1400" dirty="0"/>
              <a:t>Districts must note students’ industry-recognized credentials on transcripts of students earn the Advanced Career Endorsement.  Industry-recognized credentials should be recorded only after students have earned credentials.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 do encouraged districts to note industry-recognized credentials for all students on a transcript.</a:t>
            </a:r>
          </a:p>
        </p:txBody>
      </p:sp>
      <p:sp>
        <p:nvSpPr>
          <p:cNvPr id="6" name="Rectangle 5">
            <a:extLst>
              <a:ext uri="{FF2B5EF4-FFF2-40B4-BE49-F238E27FC236}">
                <a16:creationId xmlns:a16="http://schemas.microsoft.com/office/drawing/2014/main" id="{682E77F0-CFFE-4D16-A617-044094DE4413}"/>
              </a:ext>
            </a:extLst>
          </p:cNvPr>
          <p:cNvSpPr/>
          <p:nvPr/>
        </p:nvSpPr>
        <p:spPr>
          <a:xfrm>
            <a:off x="800100" y="4533900"/>
            <a:ext cx="7429500" cy="17145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State Approved Industry Recognized Credentials</a:t>
            </a:r>
          </a:p>
          <a:p>
            <a:pPr algn="ctr"/>
            <a:r>
              <a:rPr lang="en-US" dirty="0">
                <a:solidFill>
                  <a:srgbClr val="1D22DD"/>
                </a:solidFill>
                <a:hlinkClick r:id="rId2"/>
              </a:rPr>
              <a:t>https://doe.sd.gov/gradrequirements/documents/Industry.pdf</a:t>
            </a:r>
            <a:endParaRPr lang="en-US" dirty="0">
              <a:solidFill>
                <a:srgbClr val="1D22DD"/>
              </a:solidFill>
            </a:endParaRPr>
          </a:p>
          <a:p>
            <a:pPr algn="ctr"/>
            <a:endParaRPr lang="en-US" dirty="0">
              <a:solidFill>
                <a:srgbClr val="1D22DD"/>
              </a:solidFill>
            </a:endParaRPr>
          </a:p>
          <a:p>
            <a:pPr algn="ctr"/>
            <a:r>
              <a:rPr lang="en-US" dirty="0">
                <a:solidFill>
                  <a:schemeClr val="tx1"/>
                </a:solidFill>
              </a:rPr>
              <a:t>Common Course Numbering for Industry Recognized Credentials</a:t>
            </a:r>
          </a:p>
          <a:p>
            <a:pPr algn="ctr"/>
            <a:r>
              <a:rPr lang="en-US" u="sng" dirty="0">
                <a:solidFill>
                  <a:srgbClr val="1D22DD"/>
                </a:solidFill>
              </a:rPr>
              <a:t>http://doe.sd.gov/octe/commoncourse.aspx</a:t>
            </a:r>
          </a:p>
        </p:txBody>
      </p:sp>
    </p:spTree>
    <p:extLst>
      <p:ext uri="{BB962C8B-B14F-4D97-AF65-F5344CB8AC3E}">
        <p14:creationId xmlns:p14="http://schemas.microsoft.com/office/powerpoint/2010/main" val="327924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DEFD-DF90-4E29-8085-6D29FB7E1C9D}"/>
              </a:ext>
            </a:extLst>
          </p:cNvPr>
          <p:cNvSpPr>
            <a:spLocks noGrp="1"/>
          </p:cNvSpPr>
          <p:nvPr>
            <p:ph type="title"/>
          </p:nvPr>
        </p:nvSpPr>
        <p:spPr>
          <a:xfrm>
            <a:off x="457200" y="914400"/>
            <a:ext cx="8229600" cy="914400"/>
          </a:xfrm>
        </p:spPr>
        <p:txBody>
          <a:bodyPr/>
          <a:lstStyle/>
          <a:p>
            <a:r>
              <a:rPr lang="en-US" dirty="0">
                <a:solidFill>
                  <a:srgbClr val="740000"/>
                </a:solidFill>
              </a:rPr>
              <a:t>Industry Recognized Credentials</a:t>
            </a:r>
          </a:p>
        </p:txBody>
      </p:sp>
      <p:pic>
        <p:nvPicPr>
          <p:cNvPr id="4" name="Content Placeholder 6">
            <a:extLst>
              <a:ext uri="{FF2B5EF4-FFF2-40B4-BE49-F238E27FC236}">
                <a16:creationId xmlns:a16="http://schemas.microsoft.com/office/drawing/2014/main" id="{0DCDD0FE-9C62-4014-8D6F-A92E3B8AE51D}"/>
              </a:ext>
            </a:extLst>
          </p:cNvPr>
          <p:cNvPicPr>
            <a:picLocks noGrp="1"/>
          </p:cNvPicPr>
          <p:nvPr>
            <p:ph idx="1"/>
          </p:nvPr>
        </p:nvPicPr>
        <p:blipFill>
          <a:blip r:embed="rId2"/>
          <a:stretch>
            <a:fillRect/>
          </a:stretch>
        </p:blipFill>
        <p:spPr>
          <a:xfrm>
            <a:off x="1143000" y="1828801"/>
            <a:ext cx="6477000" cy="4114800"/>
          </a:xfrm>
          <a:prstGeom prst="rect">
            <a:avLst/>
          </a:prstGeom>
        </p:spPr>
      </p:pic>
      <p:sp>
        <p:nvSpPr>
          <p:cNvPr id="6" name="Rectangle 5">
            <a:extLst>
              <a:ext uri="{FF2B5EF4-FFF2-40B4-BE49-F238E27FC236}">
                <a16:creationId xmlns:a16="http://schemas.microsoft.com/office/drawing/2014/main" id="{5FA988EC-76DF-4C41-A59C-FC2C6F034CB7}"/>
              </a:ext>
            </a:extLst>
          </p:cNvPr>
          <p:cNvSpPr/>
          <p:nvPr/>
        </p:nvSpPr>
        <p:spPr>
          <a:xfrm>
            <a:off x="1295400" y="5943601"/>
            <a:ext cx="6172200" cy="4571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t>https://doe.sd.gov/octe/commoncourse.aspx</a:t>
            </a:r>
          </a:p>
        </p:txBody>
      </p:sp>
    </p:spTree>
    <p:extLst>
      <p:ext uri="{BB962C8B-B14F-4D97-AF65-F5344CB8AC3E}">
        <p14:creationId xmlns:p14="http://schemas.microsoft.com/office/powerpoint/2010/main" val="83435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B0C4-0001-401F-A592-DDFC5DD83FBD}"/>
              </a:ext>
            </a:extLst>
          </p:cNvPr>
          <p:cNvSpPr>
            <a:spLocks noGrp="1"/>
          </p:cNvSpPr>
          <p:nvPr>
            <p:ph type="title"/>
          </p:nvPr>
        </p:nvSpPr>
        <p:spPr>
          <a:xfrm>
            <a:off x="457200" y="838200"/>
            <a:ext cx="8229600" cy="990600"/>
          </a:xfrm>
        </p:spPr>
        <p:txBody>
          <a:bodyPr/>
          <a:lstStyle/>
          <a:p>
            <a:pPr algn="l"/>
            <a:r>
              <a:rPr lang="en-US" dirty="0">
                <a:solidFill>
                  <a:srgbClr val="740000"/>
                </a:solidFill>
              </a:rPr>
              <a:t>Industry Recognized Credentials</a:t>
            </a:r>
            <a:br>
              <a:rPr lang="en-US" dirty="0"/>
            </a:br>
            <a:r>
              <a:rPr lang="en-US" sz="1600" dirty="0" err="1"/>
              <a:t>BOR</a:t>
            </a:r>
            <a:r>
              <a:rPr lang="en-US" sz="1600" dirty="0"/>
              <a:t> Transcript</a:t>
            </a:r>
          </a:p>
        </p:txBody>
      </p:sp>
      <p:pic>
        <p:nvPicPr>
          <p:cNvPr id="4" name="Content Placeholder 3">
            <a:extLst>
              <a:ext uri="{FF2B5EF4-FFF2-40B4-BE49-F238E27FC236}">
                <a16:creationId xmlns:a16="http://schemas.microsoft.com/office/drawing/2014/main" id="{2AE83970-5524-4FBC-A6A0-EF27317DEA28}"/>
              </a:ext>
            </a:extLst>
          </p:cNvPr>
          <p:cNvPicPr>
            <a:picLocks noGrp="1"/>
          </p:cNvPicPr>
          <p:nvPr>
            <p:ph idx="1"/>
          </p:nvPr>
        </p:nvPicPr>
        <p:blipFill>
          <a:blip r:embed="rId2"/>
          <a:stretch>
            <a:fillRect/>
          </a:stretch>
        </p:blipFill>
        <p:spPr>
          <a:xfrm>
            <a:off x="808347" y="1828800"/>
            <a:ext cx="7527306" cy="4297363"/>
          </a:xfrm>
          <a:prstGeom prst="rect">
            <a:avLst/>
          </a:prstGeom>
        </p:spPr>
      </p:pic>
    </p:spTree>
    <p:extLst>
      <p:ext uri="{BB962C8B-B14F-4D97-AF65-F5344CB8AC3E}">
        <p14:creationId xmlns:p14="http://schemas.microsoft.com/office/powerpoint/2010/main" val="3070109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dirty="0">
              <a:solidFill>
                <a:srgbClr val="500000"/>
              </a:solidFill>
            </a:endParaRPr>
          </a:p>
          <a:p>
            <a:pPr marL="0" indent="0" algn="ctr">
              <a:buNone/>
            </a:pPr>
            <a:r>
              <a:rPr lang="en-US" sz="6000" dirty="0">
                <a:solidFill>
                  <a:srgbClr val="500000"/>
                </a:solidFill>
              </a:rPr>
              <a:t>Finalizing 18-19 </a:t>
            </a:r>
            <a:r>
              <a:rPr lang="en-US" sz="6000" dirty="0">
                <a:solidFill>
                  <a:srgbClr val="500000"/>
                </a:solidFill>
                <a:latin typeface="Arial" panose="020B0604020202020204" pitchFamily="34" charset="0"/>
                <a:cs typeface="Arial" panose="020B0604020202020204" pitchFamily="34" charset="0"/>
              </a:rPr>
              <a:t> Data </a:t>
            </a:r>
          </a:p>
          <a:p>
            <a:pPr marL="0" indent="0" algn="ctr">
              <a:buNone/>
            </a:pPr>
            <a:r>
              <a:rPr lang="en-US" sz="6000" dirty="0">
                <a:solidFill>
                  <a:srgbClr val="500000"/>
                </a:solidFill>
                <a:latin typeface="Arial" panose="020B0604020202020204" pitchFamily="34" charset="0"/>
                <a:cs typeface="Arial" panose="020B0604020202020204" pitchFamily="34" charset="0"/>
              </a:rPr>
              <a:t>For Accountability</a:t>
            </a:r>
          </a:p>
        </p:txBody>
      </p:sp>
    </p:spTree>
    <p:extLst>
      <p:ext uri="{BB962C8B-B14F-4D97-AF65-F5344CB8AC3E}">
        <p14:creationId xmlns:p14="http://schemas.microsoft.com/office/powerpoint/2010/main" val="5636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p>
            <a:r>
              <a:rPr lang="en-US" dirty="0">
                <a:solidFill>
                  <a:srgbClr val="740000"/>
                </a:solidFill>
                <a:latin typeface="Arial" panose="020B0604020202020204" pitchFamily="34" charset="0"/>
                <a:cs typeface="Arial" panose="020B0604020202020204" pitchFamily="34" charset="0"/>
              </a:rPr>
              <a:t>Accountability - Calendars</a:t>
            </a:r>
          </a:p>
        </p:txBody>
      </p:sp>
      <p:sp>
        <p:nvSpPr>
          <p:cNvPr id="3" name="Content Placeholder 2"/>
          <p:cNvSpPr>
            <a:spLocks noGrp="1"/>
          </p:cNvSpPr>
          <p:nvPr>
            <p:ph idx="1"/>
          </p:nvPr>
        </p:nvSpPr>
        <p:spPr/>
        <p:txBody>
          <a:bodyPr/>
          <a:lstStyle/>
          <a:p>
            <a:pPr>
              <a:buClr>
                <a:srgbClr val="500000"/>
              </a:buClr>
              <a:buSzPct val="9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pPr>
            <a:r>
              <a:rPr lang="en-US" sz="2000" dirty="0">
                <a:latin typeface="Arial" panose="020B0604020202020204" pitchFamily="34" charset="0"/>
                <a:cs typeface="Arial" panose="020B0604020202020204" pitchFamily="34" charset="0"/>
              </a:rPr>
              <a:t>Check all school calendars for accuracy.</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pPr>
            <a:r>
              <a:rPr lang="en-US" sz="2000" dirty="0">
                <a:latin typeface="Arial" panose="020B0604020202020204" pitchFamily="34" charset="0"/>
                <a:cs typeface="Arial" panose="020B0604020202020204" pitchFamily="34" charset="0"/>
              </a:rPr>
              <a:t>Check that all snow days have been entered.  SDCL 13-26-2</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pPr>
            <a:r>
              <a:rPr lang="en-US" sz="2000" dirty="0">
                <a:latin typeface="Arial" panose="020B0604020202020204" pitchFamily="34" charset="0"/>
                <a:cs typeface="Arial" panose="020B0604020202020204" pitchFamily="34" charset="0"/>
              </a:rPr>
              <a:t>Make sure that the school days, instructional days and attendance boxes are checked appropriately.   </a:t>
            </a:r>
          </a:p>
          <a:p>
            <a:pPr>
              <a:buClr>
                <a:srgbClr val="500000"/>
              </a:buClr>
              <a:buSzPct val="9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pPr>
            <a:r>
              <a:rPr lang="en-US" sz="2000" dirty="0">
                <a:latin typeface="Arial" panose="020B0604020202020204" pitchFamily="34" charset="0"/>
                <a:cs typeface="Arial" panose="020B0604020202020204" pitchFamily="34" charset="0"/>
              </a:rPr>
              <a:t>If calendars are not accurate, it will impact your school’s attendance rate.</a:t>
            </a:r>
          </a:p>
          <a:p>
            <a:pPr>
              <a:buClr>
                <a:srgbClr val="500000"/>
              </a:buClr>
              <a:buSzPct val="9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pPr>
            <a:r>
              <a:rPr lang="en-US" sz="2000" dirty="0">
                <a:latin typeface="Arial" panose="020B0604020202020204" pitchFamily="34" charset="0"/>
                <a:cs typeface="Arial" panose="020B0604020202020204" pitchFamily="34" charset="0"/>
              </a:rPr>
              <a:t>It can also impact your funding for State/County Apportionment.</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rgbClr val="5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01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219200"/>
          </a:xfrm>
        </p:spPr>
        <p:txBody>
          <a:bodyPr/>
          <a:lstStyle/>
          <a:p>
            <a:r>
              <a:rPr lang="en-US" sz="2400" b="1" dirty="0">
                <a:solidFill>
                  <a:srgbClr val="500000"/>
                </a:solidFill>
                <a:latin typeface="Arial" panose="020B0604020202020204" pitchFamily="34" charset="0"/>
                <a:cs typeface="Arial" panose="020B0604020202020204" pitchFamily="34" charset="0"/>
              </a:rPr>
              <a:t>Educational Structure and Infinite Campus </a:t>
            </a:r>
            <a:r>
              <a:rPr lang="en-US" sz="2400" b="1" u="sng" dirty="0">
                <a:solidFill>
                  <a:srgbClr val="500000"/>
                </a:solidFill>
                <a:latin typeface="Arial" panose="020B0604020202020204" pitchFamily="34" charset="0"/>
                <a:cs typeface="Arial" panose="020B0604020202020204" pitchFamily="34" charset="0"/>
              </a:rPr>
              <a:t>MUST</a:t>
            </a:r>
            <a:r>
              <a:rPr lang="en-US" sz="2400" b="1" dirty="0">
                <a:solidFill>
                  <a:srgbClr val="500000"/>
                </a:solidFill>
                <a:latin typeface="Arial" panose="020B0604020202020204" pitchFamily="34" charset="0"/>
                <a:cs typeface="Arial" panose="020B0604020202020204" pitchFamily="34" charset="0"/>
              </a:rPr>
              <a:t> match!</a:t>
            </a:r>
            <a:br>
              <a:rPr lang="en-US" sz="2800" b="1" dirty="0">
                <a:solidFill>
                  <a:srgbClr val="500000"/>
                </a:solidFill>
                <a:latin typeface="Arial" panose="020B0604020202020204" pitchFamily="34" charset="0"/>
                <a:cs typeface="Arial" panose="020B0604020202020204" pitchFamily="34" charset="0"/>
              </a:rPr>
            </a:br>
            <a:r>
              <a:rPr lang="en-US" sz="800" b="1" dirty="0">
                <a:solidFill>
                  <a:srgbClr val="500000"/>
                </a:solidFill>
                <a:latin typeface="Arial" panose="020B0604020202020204" pitchFamily="34" charset="0"/>
                <a:cs typeface="Arial" panose="020B0604020202020204" pitchFamily="34" charset="0"/>
              </a:rPr>
              <a:t> </a:t>
            </a:r>
            <a:br>
              <a:rPr lang="en-US" sz="2800" b="1" dirty="0">
                <a:solidFill>
                  <a:srgbClr val="500000"/>
                </a:solidFill>
                <a:latin typeface="Arial" panose="020B0604020202020204" pitchFamily="34" charset="0"/>
                <a:cs typeface="Arial" panose="020B0604020202020204" pitchFamily="34" charset="0"/>
              </a:rPr>
            </a:br>
            <a:r>
              <a:rPr lang="en-US" sz="1200" dirty="0">
                <a:solidFill>
                  <a:srgbClr val="500000"/>
                </a:solidFill>
                <a:latin typeface="Arial" panose="020B0604020202020204" pitchFamily="34" charset="0"/>
                <a:cs typeface="Arial" panose="020B0604020202020204" pitchFamily="34" charset="0"/>
              </a:rPr>
              <a:t>The Educational Structure grade span </a:t>
            </a:r>
            <a:r>
              <a:rPr lang="en-US" sz="1200" u="sng" dirty="0">
                <a:solidFill>
                  <a:srgbClr val="500000"/>
                </a:solidFill>
                <a:latin typeface="Arial" panose="020B0604020202020204" pitchFamily="34" charset="0"/>
                <a:cs typeface="Arial" panose="020B0604020202020204" pitchFamily="34" charset="0"/>
              </a:rPr>
              <a:t>MUST</a:t>
            </a:r>
            <a:r>
              <a:rPr lang="en-US" sz="1200" dirty="0">
                <a:solidFill>
                  <a:srgbClr val="500000"/>
                </a:solidFill>
                <a:latin typeface="Arial" panose="020B0604020202020204" pitchFamily="34" charset="0"/>
                <a:cs typeface="Arial" panose="020B0604020202020204" pitchFamily="34" charset="0"/>
              </a:rPr>
              <a:t> match the grades that students are enrolled in, in Infinite Campus!</a:t>
            </a:r>
            <a:br>
              <a:rPr lang="en-US" sz="1600" b="1" dirty="0">
                <a:solidFill>
                  <a:srgbClr val="500000"/>
                </a:solidFill>
                <a:latin typeface="Arial" panose="020B0604020202020204" pitchFamily="34" charset="0"/>
                <a:cs typeface="Arial" panose="020B0604020202020204" pitchFamily="34" charset="0"/>
              </a:rPr>
            </a:br>
            <a:endParaRPr lang="en-US" sz="1400" dirty="0">
              <a:solidFill>
                <a:srgbClr val="5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8229600" cy="4068763"/>
          </a:xfrm>
        </p:spPr>
        <p:txBody>
          <a:bodyPr/>
          <a:lstStyle/>
          <a:p>
            <a:pPr marL="0" indent="0">
              <a:buClr>
                <a:srgbClr val="500000"/>
              </a:buClr>
              <a:buSzPct val="90000"/>
              <a:buNone/>
            </a:pPr>
            <a:r>
              <a:rPr lang="en-US" sz="2400" dirty="0">
                <a:latin typeface="Arial" panose="020B0604020202020204" pitchFamily="34" charset="0"/>
                <a:cs typeface="Arial" panose="020B0604020202020204" pitchFamily="34" charset="0"/>
              </a:rPr>
              <a:t>When they do not match, it causes issues with:</a:t>
            </a:r>
          </a:p>
          <a:p>
            <a:pPr lvl="2">
              <a:buClr>
                <a:srgbClr val="500000"/>
              </a:buClr>
              <a:buSzPct val="90000"/>
            </a:pPr>
            <a:r>
              <a:rPr lang="en-US" dirty="0">
                <a:latin typeface="Arial" panose="020B0604020202020204" pitchFamily="34" charset="0"/>
                <a:cs typeface="Arial" panose="020B0604020202020204" pitchFamily="34" charset="0"/>
              </a:rPr>
              <a:t>SBAC Assessment – students will not show up correctly in the TIDE system</a:t>
            </a:r>
          </a:p>
          <a:p>
            <a:pPr lvl="2">
              <a:buClr>
                <a:srgbClr val="500000"/>
              </a:buClr>
              <a:buSzPct val="90000"/>
            </a:pPr>
            <a:r>
              <a:rPr lang="en-US" dirty="0">
                <a:latin typeface="Arial" panose="020B0604020202020204" pitchFamily="34" charset="0"/>
                <a:cs typeface="Arial" panose="020B0604020202020204" pitchFamily="34" charset="0"/>
              </a:rPr>
              <a:t>Pre-ID files for </a:t>
            </a:r>
            <a:r>
              <a:rPr lang="en-US" dirty="0" err="1">
                <a:latin typeface="Arial" panose="020B0604020202020204" pitchFamily="34" charset="0"/>
                <a:cs typeface="Arial" panose="020B0604020202020204" pitchFamily="34" charset="0"/>
              </a:rPr>
              <a:t>SDSA</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SDSA</a:t>
            </a:r>
            <a:r>
              <a:rPr lang="en-US" dirty="0">
                <a:latin typeface="Arial" panose="020B0604020202020204" pitchFamily="34" charset="0"/>
                <a:cs typeface="Arial" panose="020B0604020202020204" pitchFamily="34" charset="0"/>
              </a:rPr>
              <a:t> Alt, </a:t>
            </a:r>
            <a:r>
              <a:rPr lang="en-US" dirty="0" err="1">
                <a:latin typeface="Arial" panose="020B0604020202020204" pitchFamily="34" charset="0"/>
                <a:cs typeface="Arial" panose="020B0604020202020204" pitchFamily="34" charset="0"/>
              </a:rPr>
              <a:t>MSAA</a:t>
            </a:r>
            <a:r>
              <a:rPr lang="en-US" dirty="0">
                <a:latin typeface="Arial" panose="020B0604020202020204" pitchFamily="34" charset="0"/>
                <a:cs typeface="Arial" panose="020B0604020202020204" pitchFamily="34" charset="0"/>
              </a:rPr>
              <a:t>, and Access/Access Alt Tests</a:t>
            </a:r>
          </a:p>
          <a:p>
            <a:pPr lvl="2">
              <a:buClr>
                <a:srgbClr val="500000"/>
              </a:buClr>
              <a:buSzPct val="90000"/>
            </a:pPr>
            <a:r>
              <a:rPr lang="en-US" dirty="0">
                <a:latin typeface="Arial" panose="020B0604020202020204" pitchFamily="34" charset="0"/>
                <a:cs typeface="Arial" panose="020B0604020202020204" pitchFamily="34" charset="0"/>
              </a:rPr>
              <a:t>Enrollments/Membership Counts</a:t>
            </a:r>
          </a:p>
          <a:p>
            <a:pPr lvl="2">
              <a:buClr>
                <a:srgbClr val="500000"/>
              </a:buClr>
              <a:buSzPct val="90000"/>
            </a:pPr>
            <a:r>
              <a:rPr lang="en-US" dirty="0">
                <a:latin typeface="Arial" panose="020B0604020202020204" pitchFamily="34" charset="0"/>
                <a:cs typeface="Arial" panose="020B0604020202020204" pitchFamily="34" charset="0"/>
              </a:rPr>
              <a:t>State Aid</a:t>
            </a:r>
          </a:p>
          <a:p>
            <a:pPr lvl="2">
              <a:buClr>
                <a:srgbClr val="500000"/>
              </a:buClr>
              <a:buSzPct val="90000"/>
            </a:pPr>
            <a:r>
              <a:rPr lang="en-US" dirty="0">
                <a:latin typeface="Arial" panose="020B0604020202020204" pitchFamily="34" charset="0"/>
                <a:cs typeface="Arial" panose="020B0604020202020204" pitchFamily="34" charset="0"/>
              </a:rPr>
              <a:t>Special Education</a:t>
            </a:r>
          </a:p>
          <a:p>
            <a:pPr lvl="2">
              <a:buClr>
                <a:srgbClr val="500000"/>
              </a:buClr>
              <a:buSzPct val="90000"/>
            </a:pPr>
            <a:r>
              <a:rPr lang="en-US" dirty="0">
                <a:latin typeface="Arial" panose="020B0604020202020204" pitchFamily="34" charset="0"/>
                <a:cs typeface="Arial" panose="020B0604020202020204" pitchFamily="34" charset="0"/>
              </a:rPr>
              <a:t>Federal Reporting</a:t>
            </a:r>
          </a:p>
          <a:p>
            <a:endParaRPr lang="en-US" dirty="0"/>
          </a:p>
        </p:txBody>
      </p:sp>
    </p:spTree>
    <p:extLst>
      <p:ext uri="{BB962C8B-B14F-4D97-AF65-F5344CB8AC3E}">
        <p14:creationId xmlns:p14="http://schemas.microsoft.com/office/powerpoint/2010/main" val="24661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143000"/>
            <a:ext cx="8229600" cy="762000"/>
          </a:xfrm>
          <a:noFill/>
        </p:spPr>
        <p:txBody>
          <a:bodyPr/>
          <a:lstStyle/>
          <a:p>
            <a:br>
              <a:rPr lang="en-US" sz="3600" dirty="0">
                <a:solidFill>
                  <a:srgbClr val="740000"/>
                </a:solidFill>
              </a:rPr>
            </a:br>
            <a:r>
              <a:rPr lang="en-US" dirty="0">
                <a:solidFill>
                  <a:srgbClr val="740000"/>
                </a:solidFill>
                <a:latin typeface="Arial" panose="020B0604020202020204" pitchFamily="34" charset="0"/>
                <a:cs typeface="Arial" panose="020B0604020202020204" pitchFamily="34" charset="0"/>
              </a:rPr>
              <a:t>Accountability -  Enrollments</a:t>
            </a:r>
            <a:br>
              <a:rPr lang="en-US" dirty="0">
                <a:solidFill>
                  <a:srgbClr val="740000"/>
                </a:solidFill>
              </a:rPr>
            </a:br>
            <a:endParaRPr lang="en-US" dirty="0">
              <a:solidFill>
                <a:srgbClr val="740000"/>
              </a:solidFill>
            </a:endParaRPr>
          </a:p>
        </p:txBody>
      </p:sp>
      <p:sp>
        <p:nvSpPr>
          <p:cNvPr id="7" name="Rectangle 6"/>
          <p:cNvSpPr/>
          <p:nvPr/>
        </p:nvSpPr>
        <p:spPr>
          <a:xfrm>
            <a:off x="555172" y="5922496"/>
            <a:ext cx="8077200" cy="646331"/>
          </a:xfrm>
          <a:prstGeom prst="rect">
            <a:avLst/>
          </a:prstGeom>
        </p:spPr>
        <p:txBody>
          <a:bodyPr wrap="square">
            <a:spAutoFit/>
          </a:bodyPr>
          <a:lstStyle/>
          <a:p>
            <a:pPr algn="ctr"/>
            <a:r>
              <a:rPr lang="en-US" dirty="0"/>
              <a:t>Full Academic Year (FAY): October 1</a:t>
            </a:r>
            <a:r>
              <a:rPr lang="en-US" baseline="30000" dirty="0"/>
              <a:t>st</a:t>
            </a:r>
            <a:r>
              <a:rPr lang="en-US" dirty="0"/>
              <a:t> – May 1st</a:t>
            </a:r>
          </a:p>
          <a:p>
            <a:r>
              <a:rPr lang="en-US" dirty="0"/>
              <a:t> </a:t>
            </a:r>
          </a:p>
        </p:txBody>
      </p:sp>
      <p:pic>
        <p:nvPicPr>
          <p:cNvPr id="1026" name="Picture 2" descr="C:\Users\DEPR18~1\AppData\Local\Temp\SNAGHTMLfccf0b3.PNG">
            <a:extLst>
              <a:ext uri="{FF2B5EF4-FFF2-40B4-BE49-F238E27FC236}">
                <a16:creationId xmlns:a16="http://schemas.microsoft.com/office/drawing/2014/main" id="{D1529E47-D08E-45C2-B4D4-FC3970B48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199"/>
            <a:ext cx="78486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12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685800"/>
          </a:xfrm>
        </p:spPr>
        <p:txBody>
          <a:bodyPr/>
          <a:lstStyle/>
          <a:p>
            <a:r>
              <a:rPr lang="en-US" dirty="0">
                <a:solidFill>
                  <a:srgbClr val="740000"/>
                </a:solidFill>
                <a:latin typeface="Arial" panose="020B0604020202020204" pitchFamily="34" charset="0"/>
                <a:cs typeface="Arial" panose="020B0604020202020204" pitchFamily="34" charset="0"/>
              </a:rPr>
              <a:t>End Status</a:t>
            </a:r>
            <a:endParaRPr lang="en-US" dirty="0">
              <a:latin typeface="Arial" panose="020B0604020202020204" pitchFamily="34" charset="0"/>
              <a:cs typeface="Arial" panose="020B0604020202020204" pitchFamily="34" charset="0"/>
            </a:endParaRPr>
          </a:p>
        </p:txBody>
      </p:sp>
      <p:pic>
        <p:nvPicPr>
          <p:cNvPr id="1026" name="Picture 2" descr="C:\Users\DEPR18~1\AppData\Local\Temp\SNAGHTML1f85d9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6705600"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257800"/>
            <a:ext cx="830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End Status of 12:  this is to be used </a:t>
            </a:r>
            <a:r>
              <a:rPr lang="en-US" b="1" u="sng" dirty="0">
                <a:solidFill>
                  <a:schemeClr val="tx1"/>
                </a:solidFill>
              </a:rPr>
              <a:t>only</a:t>
            </a:r>
            <a:r>
              <a:rPr lang="en-US" dirty="0">
                <a:solidFill>
                  <a:schemeClr val="tx1"/>
                </a:solidFill>
              </a:rPr>
              <a:t> if a student transfers from a school that has been identified as a “Persistently Dangerous School”.  This code is not to be used to indicate a “dangerous student”.</a:t>
            </a:r>
          </a:p>
        </p:txBody>
      </p:sp>
      <p:sp>
        <p:nvSpPr>
          <p:cNvPr id="3" name="Rectangle 2">
            <a:extLst>
              <a:ext uri="{FF2B5EF4-FFF2-40B4-BE49-F238E27FC236}">
                <a16:creationId xmlns:a16="http://schemas.microsoft.com/office/drawing/2014/main" id="{6640E0C5-A2BE-4AEE-9903-04E76C712E56}"/>
              </a:ext>
            </a:extLst>
          </p:cNvPr>
          <p:cNvSpPr/>
          <p:nvPr/>
        </p:nvSpPr>
        <p:spPr>
          <a:xfrm>
            <a:off x="7296705" y="2438400"/>
            <a:ext cx="1219200" cy="16734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All students must have an end status.</a:t>
            </a:r>
          </a:p>
        </p:txBody>
      </p:sp>
    </p:spTree>
    <p:extLst>
      <p:ext uri="{BB962C8B-B14F-4D97-AF65-F5344CB8AC3E}">
        <p14:creationId xmlns:p14="http://schemas.microsoft.com/office/powerpoint/2010/main" val="153320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5181601"/>
            <a:ext cx="7391400" cy="1754326"/>
          </a:xfrm>
          <a:prstGeom prst="rect">
            <a:avLst/>
          </a:prstGeom>
        </p:spPr>
        <p:txBody>
          <a:bodyPr wrap="square">
            <a:spAutoFit/>
          </a:bodyPr>
          <a:lstStyle/>
          <a:p>
            <a:pPr marL="285750" indent="-285750">
              <a:buFont typeface="Arial" panose="020B0604020202020204" pitchFamily="34" charset="0"/>
              <a:buChar char="•"/>
            </a:pPr>
            <a:r>
              <a:rPr lang="en-US" sz="1400" dirty="0"/>
              <a:t>All graduates who have received a regular HS diploma should have an end status of 04: Student graduated.</a:t>
            </a:r>
          </a:p>
          <a:p>
            <a:pPr lvl="0"/>
            <a:endParaRPr lang="en-US" sz="1400" dirty="0"/>
          </a:p>
          <a:p>
            <a:pPr marL="342900" lvl="0" indent="-342900">
              <a:buFont typeface="Arial" panose="020B0604020202020204" pitchFamily="34" charset="0"/>
              <a:buChar char="•"/>
            </a:pPr>
            <a:r>
              <a:rPr lang="en-US" sz="1400" dirty="0"/>
              <a:t>8</a:t>
            </a:r>
            <a:r>
              <a:rPr lang="en-US" sz="1400" baseline="30000" dirty="0"/>
              <a:t>th</a:t>
            </a:r>
            <a:r>
              <a:rPr lang="en-US" sz="1400" dirty="0"/>
              <a:t> grade students are not considered graduates.  </a:t>
            </a:r>
            <a:r>
              <a:rPr lang="en-US" sz="1400" b="1" u="sng" dirty="0"/>
              <a:t>PLEASE</a:t>
            </a:r>
            <a:r>
              <a:rPr lang="en-US" sz="1400" dirty="0"/>
              <a:t>, do not mark them as graduates.</a:t>
            </a:r>
          </a:p>
          <a:p>
            <a:pPr lvl="0"/>
            <a:endParaRPr lang="en-US" sz="1400" dirty="0"/>
          </a:p>
          <a:p>
            <a:endParaRPr lang="en-US" sz="2400" dirty="0"/>
          </a:p>
        </p:txBody>
      </p:sp>
      <p:sp>
        <p:nvSpPr>
          <p:cNvPr id="3" name="Title 2"/>
          <p:cNvSpPr>
            <a:spLocks noGrp="1"/>
          </p:cNvSpPr>
          <p:nvPr>
            <p:ph type="title"/>
          </p:nvPr>
        </p:nvSpPr>
        <p:spPr>
          <a:xfrm>
            <a:off x="457200" y="914400"/>
            <a:ext cx="8229600" cy="503238"/>
          </a:xfrm>
        </p:spPr>
        <p:txBody>
          <a:bodyPr/>
          <a:lstStyle/>
          <a:p>
            <a:r>
              <a:rPr lang="en-US" dirty="0">
                <a:solidFill>
                  <a:srgbClr val="740000"/>
                </a:solidFill>
                <a:latin typeface="Arial" panose="020B0604020202020204" pitchFamily="34" charset="0"/>
                <a:cs typeface="Arial" panose="020B0604020202020204" pitchFamily="34" charset="0"/>
              </a:rPr>
              <a:t>Graduates</a:t>
            </a:r>
          </a:p>
        </p:txBody>
      </p:sp>
      <p:pic>
        <p:nvPicPr>
          <p:cNvPr id="1026" name="Picture 2" descr="C:\Users\DEPR18~1\AppData\Local\Temp\SNAGHTML792b49.PNG">
            <a:extLst>
              <a:ext uri="{FF2B5EF4-FFF2-40B4-BE49-F238E27FC236}">
                <a16:creationId xmlns:a16="http://schemas.microsoft.com/office/drawing/2014/main" id="{425FF367-574A-42E4-B224-1AD2E551B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31936"/>
            <a:ext cx="7696200" cy="346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31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57200"/>
          </a:xfrm>
        </p:spPr>
        <p:txBody>
          <a:bodyPr/>
          <a:lstStyle/>
          <a:p>
            <a:r>
              <a:rPr lang="en-US" dirty="0">
                <a:solidFill>
                  <a:srgbClr val="740000"/>
                </a:solidFill>
                <a:latin typeface="Arial" panose="020B0604020202020204" pitchFamily="34" charset="0"/>
                <a:cs typeface="Arial" panose="020B0604020202020204" pitchFamily="34" charset="0"/>
              </a:rPr>
              <a:t>Date First Entered 9</a:t>
            </a:r>
            <a:r>
              <a:rPr lang="en-US" baseline="30000" dirty="0">
                <a:solidFill>
                  <a:srgbClr val="740000"/>
                </a:solidFill>
                <a:latin typeface="Arial" panose="020B0604020202020204" pitchFamily="34" charset="0"/>
                <a:cs typeface="Arial" panose="020B0604020202020204" pitchFamily="34" charset="0"/>
              </a:rPr>
              <a:t>th</a:t>
            </a:r>
            <a:r>
              <a:rPr lang="en-US" dirty="0">
                <a:solidFill>
                  <a:srgbClr val="740000"/>
                </a:solidFill>
                <a:latin typeface="Arial" panose="020B0604020202020204" pitchFamily="34" charset="0"/>
                <a:cs typeface="Arial" panose="020B0604020202020204" pitchFamily="34" charset="0"/>
              </a:rPr>
              <a:t> Grade</a:t>
            </a:r>
            <a:br>
              <a:rPr lang="en-US" sz="2800" dirty="0">
                <a:solidFill>
                  <a:srgbClr val="500000"/>
                </a:solidFill>
                <a:latin typeface="Arial" panose="020B0604020202020204" pitchFamily="34" charset="0"/>
                <a:cs typeface="Arial" panose="020B0604020202020204" pitchFamily="34" charset="0"/>
              </a:rPr>
            </a:br>
            <a:r>
              <a:rPr lang="en-US" sz="800" dirty="0">
                <a:solidFill>
                  <a:srgbClr val="500000"/>
                </a:solidFill>
                <a:latin typeface="Arial" panose="020B0604020202020204" pitchFamily="34" charset="0"/>
                <a:cs typeface="Arial" panose="020B0604020202020204" pitchFamily="34" charset="0"/>
              </a:rPr>
              <a:t> </a:t>
            </a:r>
            <a:br>
              <a:rPr lang="en-US" sz="3600" dirty="0">
                <a:solidFill>
                  <a:srgbClr val="500000"/>
                </a:solidFill>
                <a:latin typeface="Arial" panose="020B0604020202020204" pitchFamily="34" charset="0"/>
                <a:cs typeface="Arial" panose="020B0604020202020204" pitchFamily="34" charset="0"/>
              </a:rPr>
            </a:br>
            <a:endParaRPr lang="en-US" sz="4000" dirty="0">
              <a:solidFill>
                <a:srgbClr val="5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81600" y="1600200"/>
            <a:ext cx="3810000" cy="4144963"/>
          </a:xfrm>
        </p:spPr>
        <p:txBody>
          <a:bodyPr/>
          <a:lstStyle/>
          <a:p>
            <a:pPr marL="0" indent="0">
              <a:buClr>
                <a:srgbClr val="500000"/>
              </a:buClr>
              <a:buSzPct val="90000"/>
              <a:buNone/>
            </a:pPr>
            <a:endParaRPr lang="en-US" sz="800" dirty="0">
              <a:latin typeface="Arial" panose="020B0604020202020204" pitchFamily="34" charset="0"/>
              <a:cs typeface="Arial" panose="020B0604020202020204" pitchFamily="34" charset="0"/>
            </a:endParaRPr>
          </a:p>
          <a:p>
            <a:pPr marL="0" indent="0">
              <a:buClr>
                <a:srgbClr val="500000"/>
              </a:buClr>
              <a:buSzPct val="90000"/>
              <a:buNone/>
            </a:pPr>
            <a:endParaRPr lang="en-US" sz="800" dirty="0">
              <a:solidFill>
                <a:srgbClr val="740000"/>
              </a:solidFill>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pPr>
            <a:r>
              <a:rPr lang="en-US" sz="1600" dirty="0">
                <a:latin typeface="Arial" panose="020B0604020202020204" pitchFamily="34" charset="0"/>
                <a:cs typeface="Arial" panose="020B0604020202020204" pitchFamily="34" charset="0"/>
              </a:rPr>
              <a:t>The date is populated with the student’s first point of entry into the 9</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grade.</a:t>
            </a:r>
          </a:p>
          <a:p>
            <a:pPr marL="0" indent="0">
              <a:buClr>
                <a:srgbClr val="500000"/>
              </a:buClr>
              <a:buSzPct val="90000"/>
              <a:buNone/>
            </a:pPr>
            <a:endParaRPr lang="en-US" sz="1600" dirty="0">
              <a:latin typeface="Arial" panose="020B0604020202020204" pitchFamily="34" charset="0"/>
              <a:cs typeface="Arial" panose="020B0604020202020204" pitchFamily="34" charset="0"/>
            </a:endParaRPr>
          </a:p>
          <a:p>
            <a:pPr>
              <a:buSzPct val="90000"/>
              <a:buFont typeface="Arial" panose="020B0604020202020204" pitchFamily="34" charset="0"/>
              <a:buChar char="•"/>
            </a:pPr>
            <a:r>
              <a:rPr lang="en-US" sz="1600" dirty="0">
                <a:latin typeface="Arial" panose="020B0604020202020204" pitchFamily="34" charset="0"/>
                <a:cs typeface="Arial" panose="020B0604020202020204" pitchFamily="34" charset="0"/>
              </a:rPr>
              <a:t>If a student started 9</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grade outside of your district, but was enrolled in a South Dakota district that has records-transfer capability, the date should populate when the records transfer process is complete.</a:t>
            </a:r>
          </a:p>
          <a:p>
            <a:pPr marL="0" indent="0">
              <a:buSzPct val="90000"/>
              <a:buNone/>
            </a:pPr>
            <a:endParaRPr lang="en-US" sz="1600" dirty="0">
              <a:latin typeface="Arial" panose="020B0604020202020204" pitchFamily="34" charset="0"/>
              <a:cs typeface="Arial" panose="020B0604020202020204" pitchFamily="34" charset="0"/>
            </a:endParaRPr>
          </a:p>
          <a:p>
            <a:pPr>
              <a:buSzPct val="90000"/>
              <a:buFont typeface="Arial" panose="020B0604020202020204" pitchFamily="34" charset="0"/>
              <a:buChar char="•"/>
            </a:pPr>
            <a:r>
              <a:rPr lang="en-US" sz="1600" dirty="0">
                <a:latin typeface="Arial" panose="020B0604020202020204" pitchFamily="34" charset="0"/>
                <a:cs typeface="Arial" panose="020B0604020202020204" pitchFamily="34" charset="0"/>
              </a:rPr>
              <a:t>If a student started 9</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grade outside of the state, in a BIE school, in a private school, or in Brandon Valley, Rapid City or Yankton, you need to create a 9</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grade </a:t>
            </a:r>
            <a:r>
              <a:rPr lang="en-US" sz="1600" u="sng" dirty="0">
                <a:latin typeface="Arial" panose="020B0604020202020204" pitchFamily="34" charset="0"/>
                <a:cs typeface="Arial" panose="020B0604020202020204" pitchFamily="34" charset="0"/>
              </a:rPr>
              <a:t>Enrollment History</a:t>
            </a:r>
            <a:r>
              <a:rPr lang="en-US" sz="1600" dirty="0">
                <a:latin typeface="Arial" panose="020B0604020202020204" pitchFamily="34" charset="0"/>
                <a:cs typeface="Arial" panose="020B0604020202020204" pitchFamily="34" charset="0"/>
              </a:rPr>
              <a:t>.</a:t>
            </a:r>
            <a:endParaRPr 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40" y="2286001"/>
            <a:ext cx="4707666"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2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r>
              <a:rPr lang="en-US" dirty="0">
                <a:solidFill>
                  <a:srgbClr val="740000"/>
                </a:solidFill>
                <a:latin typeface="Arial" panose="020B0604020202020204" pitchFamily="34" charset="0"/>
                <a:cs typeface="Arial" panose="020B0604020202020204" pitchFamily="34" charset="0"/>
              </a:rPr>
              <a:t>Enrollment History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78664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931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lstStyle/>
          <a:p>
            <a:pPr algn="l"/>
            <a:r>
              <a:rPr lang="en-US" dirty="0">
                <a:solidFill>
                  <a:srgbClr val="500000"/>
                </a:solidFill>
                <a:latin typeface="Arial" panose="020B0604020202020204" pitchFamily="34" charset="0"/>
                <a:cs typeface="Arial" panose="020B0604020202020204" pitchFamily="34" charset="0"/>
              </a:rPr>
              <a:t>              Graduation Data</a:t>
            </a:r>
          </a:p>
        </p:txBody>
      </p:sp>
      <p:sp>
        <p:nvSpPr>
          <p:cNvPr id="5" name="Rectangle 4"/>
          <p:cNvSpPr/>
          <p:nvPr/>
        </p:nvSpPr>
        <p:spPr>
          <a:xfrm>
            <a:off x="457200" y="5410200"/>
            <a:ext cx="853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Clr>
                <a:srgbClr val="500000"/>
              </a:buClr>
              <a:buSzPct val="90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Verify that all high school graduates have the Diploma Date, Diploma Type and Diploma Period updated on the GRADUATION tab in Infinite Campus.  You can use the actual diploma date on this screen, or you can use the last day of school.</a:t>
            </a:r>
          </a:p>
          <a:p>
            <a:pPr marL="285750" lvl="0" indent="-285750">
              <a:buClr>
                <a:srgbClr val="500000"/>
              </a:buClr>
              <a:buSzPct val="9000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Verify that the NCLB Cohort End Year for all high school students has been checked to ensure that it is accurately reflecting the correct graduation cohort year on the GRADUATION tab in Infinite Campus.</a:t>
            </a:r>
          </a:p>
        </p:txBody>
      </p:sp>
      <p:pic>
        <p:nvPicPr>
          <p:cNvPr id="2050" name="Picture 2" descr="C:\Users\DEPR18~1\AppData\Local\Temp\SNAGHTML8f2841.PNG">
            <a:extLst>
              <a:ext uri="{FF2B5EF4-FFF2-40B4-BE49-F238E27FC236}">
                <a16:creationId xmlns:a16="http://schemas.microsoft.com/office/drawing/2014/main" id="{D7E4B47C-B4A6-4048-983D-E75A70671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001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5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60F7-1BEF-4425-BC03-FE1DC9B0B566}"/>
              </a:ext>
            </a:extLst>
          </p:cNvPr>
          <p:cNvSpPr>
            <a:spLocks noGrp="1"/>
          </p:cNvSpPr>
          <p:nvPr>
            <p:ph type="title"/>
          </p:nvPr>
        </p:nvSpPr>
        <p:spPr>
          <a:xfrm>
            <a:off x="457200" y="914400"/>
            <a:ext cx="8229600" cy="1143000"/>
          </a:xfrm>
        </p:spPr>
        <p:txBody>
          <a:bodyPr/>
          <a:lstStyle/>
          <a:p>
            <a:r>
              <a:rPr lang="en-US" dirty="0">
                <a:solidFill>
                  <a:srgbClr val="740000"/>
                </a:solidFill>
              </a:rPr>
              <a:t>Advanced Endorsement</a:t>
            </a:r>
            <a:br>
              <a:rPr lang="en-US" dirty="0"/>
            </a:br>
            <a:r>
              <a:rPr lang="en-US" sz="2000" dirty="0">
                <a:solidFill>
                  <a:srgbClr val="FF0000"/>
                </a:solidFill>
              </a:rPr>
              <a:t>New Graduation Requirements = Soft Implementation 2018/19, 2019/20</a:t>
            </a:r>
            <a:br>
              <a:rPr lang="en-US" sz="2000" dirty="0">
                <a:solidFill>
                  <a:srgbClr val="FF0000"/>
                </a:solidFill>
              </a:rPr>
            </a:br>
            <a:r>
              <a:rPr lang="en-US" sz="2000" u="sng" dirty="0">
                <a:solidFill>
                  <a:srgbClr val="FF0000"/>
                </a:solidFill>
              </a:rPr>
              <a:t>Mandatory in 2020/21</a:t>
            </a:r>
            <a:endParaRPr lang="en-US" sz="2000" u="sng" dirty="0"/>
          </a:p>
        </p:txBody>
      </p:sp>
      <p:pic>
        <p:nvPicPr>
          <p:cNvPr id="10" name="Picture 9">
            <a:extLst>
              <a:ext uri="{FF2B5EF4-FFF2-40B4-BE49-F238E27FC236}">
                <a16:creationId xmlns:a16="http://schemas.microsoft.com/office/drawing/2014/main" id="{C93723CB-CBA5-49FD-9ADE-CEAD505950C3}"/>
              </a:ext>
            </a:extLst>
          </p:cNvPr>
          <p:cNvPicPr>
            <a:picLocks noChangeAspect="1"/>
          </p:cNvPicPr>
          <p:nvPr/>
        </p:nvPicPr>
        <p:blipFill>
          <a:blip r:embed="rId3"/>
          <a:stretch>
            <a:fillRect/>
          </a:stretch>
        </p:blipFill>
        <p:spPr>
          <a:xfrm>
            <a:off x="138319" y="2209800"/>
            <a:ext cx="5339203" cy="3947876"/>
          </a:xfrm>
          <a:prstGeom prst="rect">
            <a:avLst/>
          </a:prstGeom>
        </p:spPr>
      </p:pic>
      <p:pic>
        <p:nvPicPr>
          <p:cNvPr id="11" name="Picture 10">
            <a:extLst>
              <a:ext uri="{FF2B5EF4-FFF2-40B4-BE49-F238E27FC236}">
                <a16:creationId xmlns:a16="http://schemas.microsoft.com/office/drawing/2014/main" id="{A4D47CAC-EFA8-4233-877A-CB46177B803E}"/>
              </a:ext>
            </a:extLst>
          </p:cNvPr>
          <p:cNvPicPr>
            <a:picLocks noChangeAspect="1"/>
          </p:cNvPicPr>
          <p:nvPr/>
        </p:nvPicPr>
        <p:blipFill>
          <a:blip r:embed="rId4"/>
          <a:stretch>
            <a:fillRect/>
          </a:stretch>
        </p:blipFill>
        <p:spPr>
          <a:xfrm>
            <a:off x="5700919" y="2209800"/>
            <a:ext cx="3304762" cy="3476152"/>
          </a:xfrm>
          <a:prstGeom prst="rect">
            <a:avLst/>
          </a:prstGeom>
        </p:spPr>
      </p:pic>
    </p:spTree>
    <p:extLst>
      <p:ext uri="{BB962C8B-B14F-4D97-AF65-F5344CB8AC3E}">
        <p14:creationId xmlns:p14="http://schemas.microsoft.com/office/powerpoint/2010/main" val="1437795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7878-ADE1-4B24-89D9-573969DC4F56}"/>
              </a:ext>
            </a:extLst>
          </p:cNvPr>
          <p:cNvSpPr>
            <a:spLocks noGrp="1"/>
          </p:cNvSpPr>
          <p:nvPr>
            <p:ph type="title"/>
          </p:nvPr>
        </p:nvSpPr>
        <p:spPr>
          <a:xfrm>
            <a:off x="457200" y="731836"/>
            <a:ext cx="8229600" cy="1477964"/>
          </a:xfrm>
        </p:spPr>
        <p:txBody>
          <a:bodyPr/>
          <a:lstStyle/>
          <a:p>
            <a:r>
              <a:rPr lang="en-US" dirty="0">
                <a:solidFill>
                  <a:srgbClr val="740000"/>
                </a:solidFill>
              </a:rPr>
              <a:t>Advanced Career Endorsement</a:t>
            </a:r>
            <a:br>
              <a:rPr lang="en-US" dirty="0"/>
            </a:br>
            <a:r>
              <a:rPr lang="en-US" sz="2000" dirty="0">
                <a:solidFill>
                  <a:srgbClr val="FF0000"/>
                </a:solidFill>
              </a:rPr>
              <a:t>New Graduation Requirements = Soft Implementation 2018/19, 2019/20</a:t>
            </a:r>
            <a:br>
              <a:rPr lang="en-US" sz="2000" dirty="0">
                <a:solidFill>
                  <a:srgbClr val="FF0000"/>
                </a:solidFill>
              </a:rPr>
            </a:br>
            <a:r>
              <a:rPr lang="en-US" sz="2000" u="sng" dirty="0">
                <a:solidFill>
                  <a:srgbClr val="FF0000"/>
                </a:solidFill>
              </a:rPr>
              <a:t>Mandatory in 2020/21</a:t>
            </a:r>
            <a:endParaRPr lang="en-US" sz="2000" dirty="0"/>
          </a:p>
        </p:txBody>
      </p:sp>
      <p:pic>
        <p:nvPicPr>
          <p:cNvPr id="4" name="Content Placeholder 3">
            <a:extLst>
              <a:ext uri="{FF2B5EF4-FFF2-40B4-BE49-F238E27FC236}">
                <a16:creationId xmlns:a16="http://schemas.microsoft.com/office/drawing/2014/main" id="{C26A4CA6-EDC0-4809-81BD-8AD6196B1CC0}"/>
              </a:ext>
            </a:extLst>
          </p:cNvPr>
          <p:cNvPicPr>
            <a:picLocks noGrp="1" noChangeAspect="1"/>
          </p:cNvPicPr>
          <p:nvPr>
            <p:ph idx="1"/>
          </p:nvPr>
        </p:nvPicPr>
        <p:blipFill>
          <a:blip r:embed="rId2"/>
          <a:stretch>
            <a:fillRect/>
          </a:stretch>
        </p:blipFill>
        <p:spPr>
          <a:xfrm>
            <a:off x="304800" y="2209800"/>
            <a:ext cx="4495800" cy="4068763"/>
          </a:xfrm>
          <a:prstGeom prst="rect">
            <a:avLst/>
          </a:prstGeom>
        </p:spPr>
      </p:pic>
      <p:pic>
        <p:nvPicPr>
          <p:cNvPr id="1028" name="Picture 4" descr="C:\Users\DEPR18~1\AppData\Local\Temp\SNAGHTML140ffffa.PNG">
            <a:extLst>
              <a:ext uri="{FF2B5EF4-FFF2-40B4-BE49-F238E27FC236}">
                <a16:creationId xmlns:a16="http://schemas.microsoft.com/office/drawing/2014/main" id="{5C47EA5F-296E-462A-9B59-788AEBD6A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203" y="2209800"/>
            <a:ext cx="4067175"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9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49E8-5F01-4579-89E7-00EA945C61ED}"/>
              </a:ext>
            </a:extLst>
          </p:cNvPr>
          <p:cNvSpPr>
            <a:spLocks noGrp="1"/>
          </p:cNvSpPr>
          <p:nvPr>
            <p:ph type="title"/>
          </p:nvPr>
        </p:nvSpPr>
        <p:spPr>
          <a:xfrm>
            <a:off x="457200" y="762000"/>
            <a:ext cx="8229600" cy="1600200"/>
          </a:xfrm>
        </p:spPr>
        <p:txBody>
          <a:bodyPr/>
          <a:lstStyle/>
          <a:p>
            <a:r>
              <a:rPr lang="en-US" dirty="0">
                <a:solidFill>
                  <a:srgbClr val="740000"/>
                </a:solidFill>
              </a:rPr>
              <a:t>Advanced Honors Endorsement</a:t>
            </a:r>
            <a:br>
              <a:rPr lang="en-US" dirty="0"/>
            </a:br>
            <a:r>
              <a:rPr lang="en-US" sz="2000" dirty="0">
                <a:solidFill>
                  <a:srgbClr val="FF0000"/>
                </a:solidFill>
              </a:rPr>
              <a:t>New Graduation Requirements = Soft Implementation 2018/19, 2019/20</a:t>
            </a:r>
            <a:br>
              <a:rPr lang="en-US" dirty="0">
                <a:solidFill>
                  <a:srgbClr val="FF0000"/>
                </a:solidFill>
              </a:rPr>
            </a:br>
            <a:r>
              <a:rPr lang="en-US" sz="2000" u="sng" dirty="0">
                <a:solidFill>
                  <a:srgbClr val="FF0000"/>
                </a:solidFill>
              </a:rPr>
              <a:t>Mandatory in 2020/21</a:t>
            </a:r>
            <a:endParaRPr lang="en-US" sz="2000" dirty="0"/>
          </a:p>
        </p:txBody>
      </p:sp>
      <p:pic>
        <p:nvPicPr>
          <p:cNvPr id="4" name="Content Placeholder 3">
            <a:extLst>
              <a:ext uri="{FF2B5EF4-FFF2-40B4-BE49-F238E27FC236}">
                <a16:creationId xmlns:a16="http://schemas.microsoft.com/office/drawing/2014/main" id="{02605724-7D18-4532-9E01-39744085AA5C}"/>
              </a:ext>
            </a:extLst>
          </p:cNvPr>
          <p:cNvPicPr>
            <a:picLocks noGrp="1" noChangeAspect="1"/>
          </p:cNvPicPr>
          <p:nvPr>
            <p:ph idx="1"/>
          </p:nvPr>
        </p:nvPicPr>
        <p:blipFill>
          <a:blip r:embed="rId2"/>
          <a:stretch>
            <a:fillRect/>
          </a:stretch>
        </p:blipFill>
        <p:spPr>
          <a:xfrm>
            <a:off x="1142999" y="2438400"/>
            <a:ext cx="6781801" cy="3763964"/>
          </a:xfrm>
          <a:prstGeom prst="rect">
            <a:avLst/>
          </a:prstGeom>
        </p:spPr>
      </p:pic>
    </p:spTree>
    <p:extLst>
      <p:ext uri="{BB962C8B-B14F-4D97-AF65-F5344CB8AC3E}">
        <p14:creationId xmlns:p14="http://schemas.microsoft.com/office/powerpoint/2010/main" val="195229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6542-F12F-403F-8411-C8A3FC56EDC3}"/>
              </a:ext>
            </a:extLst>
          </p:cNvPr>
          <p:cNvSpPr>
            <a:spLocks noGrp="1"/>
          </p:cNvSpPr>
          <p:nvPr>
            <p:ph type="title"/>
          </p:nvPr>
        </p:nvSpPr>
        <p:spPr>
          <a:xfrm>
            <a:off x="457200" y="609600"/>
            <a:ext cx="8229600" cy="1752600"/>
          </a:xfrm>
        </p:spPr>
        <p:txBody>
          <a:bodyPr/>
          <a:lstStyle/>
          <a:p>
            <a:r>
              <a:rPr lang="en-US" dirty="0">
                <a:solidFill>
                  <a:srgbClr val="740000"/>
                </a:solidFill>
              </a:rPr>
              <a:t>Advanced Honors Endorsement</a:t>
            </a:r>
            <a:br>
              <a:rPr lang="en-US" dirty="0"/>
            </a:br>
            <a:r>
              <a:rPr lang="en-US" sz="2000" dirty="0">
                <a:solidFill>
                  <a:srgbClr val="FF0000"/>
                </a:solidFill>
              </a:rPr>
              <a:t>New Graduation Requirements = Soft Implementation 2018/19, 2019/20</a:t>
            </a:r>
            <a:br>
              <a:rPr lang="en-US" sz="2000" dirty="0">
                <a:solidFill>
                  <a:srgbClr val="FF0000"/>
                </a:solidFill>
              </a:rPr>
            </a:br>
            <a:r>
              <a:rPr lang="en-US" sz="2000" u="sng" dirty="0">
                <a:solidFill>
                  <a:srgbClr val="FF0000"/>
                </a:solidFill>
              </a:rPr>
              <a:t>Mandatory in 2020/21</a:t>
            </a:r>
            <a:endParaRPr lang="en-US" sz="2000" dirty="0"/>
          </a:p>
        </p:txBody>
      </p:sp>
      <p:pic>
        <p:nvPicPr>
          <p:cNvPr id="9" name="Picture 8">
            <a:extLst>
              <a:ext uri="{FF2B5EF4-FFF2-40B4-BE49-F238E27FC236}">
                <a16:creationId xmlns:a16="http://schemas.microsoft.com/office/drawing/2014/main" id="{A8DEA139-EC15-4972-A1E0-9087757C611A}"/>
              </a:ext>
            </a:extLst>
          </p:cNvPr>
          <p:cNvPicPr>
            <a:picLocks noChangeAspect="1"/>
          </p:cNvPicPr>
          <p:nvPr/>
        </p:nvPicPr>
        <p:blipFill>
          <a:blip r:embed="rId2"/>
          <a:stretch>
            <a:fillRect/>
          </a:stretch>
        </p:blipFill>
        <p:spPr>
          <a:xfrm>
            <a:off x="848190" y="2209800"/>
            <a:ext cx="7447619" cy="3962400"/>
          </a:xfrm>
          <a:prstGeom prst="rect">
            <a:avLst/>
          </a:prstGeom>
        </p:spPr>
      </p:pic>
    </p:spTree>
    <p:extLst>
      <p:ext uri="{BB962C8B-B14F-4D97-AF65-F5344CB8AC3E}">
        <p14:creationId xmlns:p14="http://schemas.microsoft.com/office/powerpoint/2010/main" val="361905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066800"/>
          </a:xfrm>
        </p:spPr>
        <p:txBody>
          <a:bodyPr/>
          <a:lstStyle/>
          <a:p>
            <a:r>
              <a:rPr lang="en-US" sz="2800" b="1" dirty="0">
                <a:solidFill>
                  <a:srgbClr val="740000"/>
                </a:solidFill>
                <a:latin typeface="Arial" panose="020B0604020202020204" pitchFamily="34" charset="0"/>
                <a:cs typeface="Arial" panose="020B0604020202020204" pitchFamily="34" charset="0"/>
              </a:rPr>
              <a:t>Verification of Educational Directory</a:t>
            </a:r>
            <a:br>
              <a:rPr lang="en-US" sz="3600" b="1" dirty="0">
                <a:solidFill>
                  <a:srgbClr val="740000"/>
                </a:solidFill>
                <a:latin typeface="Arial" panose="020B0604020202020204" pitchFamily="34" charset="0"/>
                <a:cs typeface="Arial" panose="020B0604020202020204" pitchFamily="34" charset="0"/>
              </a:rPr>
            </a:br>
            <a:r>
              <a:rPr lang="en-US" sz="800" b="1" dirty="0">
                <a:solidFill>
                  <a:srgbClr val="740000"/>
                </a:solidFill>
                <a:latin typeface="Arial" panose="020B0604020202020204" pitchFamily="34" charset="0"/>
                <a:cs typeface="Arial" panose="020B0604020202020204" pitchFamily="34" charset="0"/>
              </a:rPr>
              <a:t> </a:t>
            </a:r>
            <a:br>
              <a:rPr lang="en-US" sz="3600" b="1" dirty="0">
                <a:solidFill>
                  <a:srgbClr val="740000"/>
                </a:solidFill>
                <a:latin typeface="Arial" panose="020B0604020202020204" pitchFamily="34" charset="0"/>
                <a:cs typeface="Arial" panose="020B0604020202020204" pitchFamily="34" charset="0"/>
              </a:rPr>
            </a:br>
            <a:r>
              <a:rPr lang="en-US" sz="1400" dirty="0"/>
              <a:t>Each district will be contacted in August to update their directory information for the 2019-2020 school year.  </a:t>
            </a:r>
            <a:br>
              <a:rPr lang="en-US" sz="1400" dirty="0"/>
            </a:br>
            <a:r>
              <a:rPr lang="en-US" sz="1400" dirty="0"/>
              <a:t>The information that is entered here is displayed on our website and is also used to communicate with the administrators in your district.</a:t>
            </a:r>
            <a:br>
              <a:rPr lang="en-US" sz="1400" dirty="0"/>
            </a:br>
            <a:endParaRPr lang="en-US" sz="1400"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1371600" y="1981200"/>
            <a:ext cx="8437563" cy="3992563"/>
          </a:xfrm>
        </p:spPr>
        <p:txBody>
          <a:bodyPr/>
          <a:lstStyle/>
          <a:p>
            <a:pPr marL="457200" lvl="1" indent="0">
              <a:buClr>
                <a:srgbClr val="500000"/>
              </a:buClr>
              <a:buNone/>
            </a:pPr>
            <a:r>
              <a:rPr lang="en-US" sz="1800" dirty="0">
                <a:solidFill>
                  <a:schemeClr val="bg1"/>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22" y="2133600"/>
            <a:ext cx="3466617" cy="4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62400" y="2362200"/>
            <a:ext cx="4953000" cy="3937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School Board Contacts</a:t>
            </a:r>
          </a:p>
          <a:p>
            <a:pPr lvl="1"/>
            <a:endParaRPr lang="en-US" sz="24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School Website</a:t>
            </a:r>
          </a:p>
          <a:p>
            <a:pPr lvl="1"/>
            <a:endParaRPr lang="en-US" sz="24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Mailing/Physical addresses for Districts/Schools</a:t>
            </a:r>
          </a:p>
          <a:p>
            <a:pPr lvl="1"/>
            <a:endParaRPr lang="en-US" sz="24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Contact information for school personnel</a:t>
            </a:r>
          </a:p>
        </p:txBody>
      </p:sp>
    </p:spTree>
    <p:extLst>
      <p:ext uri="{BB962C8B-B14F-4D97-AF65-F5344CB8AC3E}">
        <p14:creationId xmlns:p14="http://schemas.microsoft.com/office/powerpoint/2010/main" val="2050360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2800" dirty="0">
                <a:solidFill>
                  <a:srgbClr val="740000"/>
                </a:solidFill>
                <a:latin typeface="Arial" panose="020B0604020202020204" pitchFamily="34" charset="0"/>
                <a:cs typeface="Arial" panose="020B0604020202020204" pitchFamily="34" charset="0"/>
              </a:rPr>
              <a:t>Accountability/Special Ed. Students</a:t>
            </a:r>
          </a:p>
        </p:txBody>
      </p:sp>
      <p:sp>
        <p:nvSpPr>
          <p:cNvPr id="3" name="Content Placeholder 2"/>
          <p:cNvSpPr>
            <a:spLocks noGrp="1"/>
          </p:cNvSpPr>
          <p:nvPr>
            <p:ph idx="1"/>
          </p:nvPr>
        </p:nvSpPr>
        <p:spPr>
          <a:xfrm>
            <a:off x="228600" y="1447800"/>
            <a:ext cx="8915400" cy="5029200"/>
          </a:xfrm>
          <a:ln>
            <a:solidFill>
              <a:schemeClr val="bg1"/>
            </a:solidFill>
          </a:ln>
        </p:spPr>
        <p:txBody>
          <a:bodyPr/>
          <a:lstStyle/>
          <a:p>
            <a:pPr marL="0" indent="0">
              <a:buClr>
                <a:srgbClr val="500000"/>
              </a:buClr>
              <a:buSzPct val="90000"/>
              <a:buNone/>
            </a:pPr>
            <a:r>
              <a:rPr lang="en-US" sz="2000" dirty="0">
                <a:latin typeface="Arial" panose="020B0604020202020204" pitchFamily="34" charset="0"/>
                <a:cs typeface="Arial" panose="020B0604020202020204" pitchFamily="34" charset="0"/>
              </a:rPr>
              <a:t>Can a student who has graduated with a signed regular diploma continue to receive special education services?</a:t>
            </a:r>
          </a:p>
          <a:p>
            <a:pPr marL="457200" lvl="1" indent="0">
              <a:buSzPct val="84000"/>
              <a:buNone/>
            </a:pPr>
            <a:r>
              <a:rPr lang="en-US" sz="1800" b="1" dirty="0">
                <a:solidFill>
                  <a:srgbClr val="FF0000"/>
                </a:solidFill>
                <a:latin typeface="Arial" panose="020B0604020202020204" pitchFamily="34" charset="0"/>
                <a:cs typeface="Arial" panose="020B0604020202020204" pitchFamily="34" charset="0"/>
              </a:rPr>
              <a:t>No</a:t>
            </a:r>
            <a:r>
              <a:rPr lang="en-US" sz="1800" dirty="0">
                <a:solidFill>
                  <a:srgbClr val="FF0000"/>
                </a:solidFill>
                <a:latin typeface="Arial" panose="020B0604020202020204" pitchFamily="34" charset="0"/>
                <a:cs typeface="Arial" panose="020B0604020202020204" pitchFamily="34" charset="0"/>
              </a:rPr>
              <a:t>. Graduating with a signed regular HS diploma ends the student’s eligibility for Special Education.</a:t>
            </a:r>
            <a:endParaRPr lang="en-US" sz="1800" dirty="0">
              <a:latin typeface="Arial" panose="020B0604020202020204" pitchFamily="34" charset="0"/>
              <a:cs typeface="Arial" panose="020B0604020202020204" pitchFamily="34" charset="0"/>
            </a:endParaRPr>
          </a:p>
          <a:p>
            <a:pPr marL="0" indent="0">
              <a:buClr>
                <a:schemeClr val="bg1"/>
              </a:buClr>
              <a:buSzPct val="90000"/>
              <a:buNone/>
            </a:pPr>
            <a:r>
              <a:rPr lang="en-US" sz="2000" dirty="0">
                <a:latin typeface="Arial" panose="020B0604020202020204" pitchFamily="34" charset="0"/>
                <a:cs typeface="Arial" panose="020B0604020202020204" pitchFamily="34" charset="0"/>
              </a:rPr>
              <a:t>Can a student who has received a signed IEP modified diploma continue to receive special education services?</a:t>
            </a:r>
          </a:p>
          <a:p>
            <a:pPr>
              <a:buClr>
                <a:schemeClr val="bg1"/>
              </a:buClr>
              <a:buSzPct val="90000"/>
              <a:buFont typeface="Wingdings" panose="05000000000000000000" pitchFamily="2" charset="2"/>
              <a:buChar char="§"/>
            </a:pPr>
            <a:r>
              <a:rPr lang="en-US" sz="1800" b="1" dirty="0">
                <a:solidFill>
                  <a:srgbClr val="FF0000"/>
                </a:solidFill>
                <a:latin typeface="Arial" panose="020B0604020202020204" pitchFamily="34" charset="0"/>
                <a:cs typeface="Arial" panose="020B0604020202020204" pitchFamily="34" charset="0"/>
              </a:rPr>
              <a:t> Yes</a:t>
            </a:r>
            <a:r>
              <a:rPr lang="en-US" sz="1800" dirty="0">
                <a:solidFill>
                  <a:srgbClr val="FF0000"/>
                </a:solidFill>
                <a:latin typeface="Arial" panose="020B0604020202020204" pitchFamily="34" charset="0"/>
                <a:cs typeface="Arial" panose="020B0604020202020204" pitchFamily="34" charset="0"/>
              </a:rPr>
              <a:t>. An IEP modified diploma is not considered to be a regular SD                                           diploma, as they did not meet the same requirements as their peers.</a:t>
            </a:r>
          </a:p>
          <a:p>
            <a:pPr marL="0" indent="0">
              <a:buClr>
                <a:schemeClr val="bg1"/>
              </a:buClr>
              <a:buSzPct val="90000"/>
              <a:buNone/>
            </a:pPr>
            <a:r>
              <a:rPr lang="en-US" sz="2000" dirty="0">
                <a:latin typeface="Arial" panose="020B0604020202020204" pitchFamily="34" charset="0"/>
                <a:cs typeface="Arial" panose="020B0604020202020204" pitchFamily="34" charset="0"/>
              </a:rPr>
              <a:t>Can a student who has earned enough HS credits to meet the LEA graduation requirements still receive special education services until age 21?</a:t>
            </a:r>
          </a:p>
          <a:p>
            <a:pPr marL="457200" lvl="1" indent="0">
              <a:buClr>
                <a:srgbClr val="FF0000"/>
              </a:buClr>
              <a:buSzPct val="84000"/>
              <a:buNone/>
            </a:pPr>
            <a:r>
              <a:rPr lang="en-US" sz="1800" b="1" dirty="0">
                <a:solidFill>
                  <a:srgbClr val="FF0000"/>
                </a:solidFill>
                <a:latin typeface="Arial" panose="020B0604020202020204" pitchFamily="34" charset="0"/>
                <a:cs typeface="Arial" panose="020B0604020202020204" pitchFamily="34" charset="0"/>
              </a:rPr>
              <a:t>Yes.  </a:t>
            </a:r>
            <a:r>
              <a:rPr lang="en-US" sz="1800" dirty="0">
                <a:solidFill>
                  <a:srgbClr val="FF0000"/>
                </a:solidFill>
                <a:latin typeface="Arial" panose="020B0604020202020204" pitchFamily="34" charset="0"/>
                <a:cs typeface="Arial" panose="020B0604020202020204" pitchFamily="34" charset="0"/>
              </a:rPr>
              <a:t>A student is eligible to receive special education services until the age of 21, unless they have received a signed HS diploma.</a:t>
            </a:r>
            <a:endParaRPr lang="en-US" sz="18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**When using the end batch tool with seniors, make sure that you ARE NOT coding students that will continue to receive special education services with an end status of: “student graduated”.</a:t>
            </a:r>
          </a:p>
          <a:p>
            <a:pPr marL="0" indent="0">
              <a:buNone/>
            </a:pPr>
            <a:endParaRPr lang="en-US" dirty="0"/>
          </a:p>
        </p:txBody>
      </p:sp>
    </p:spTree>
    <p:extLst>
      <p:ext uri="{BB962C8B-B14F-4D97-AF65-F5344CB8AC3E}">
        <p14:creationId xmlns:p14="http://schemas.microsoft.com/office/powerpoint/2010/main" val="1117516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solidFill>
                  <a:srgbClr val="740000"/>
                </a:solidFill>
              </a:rPr>
              <a:t>Special Education Graduates</a:t>
            </a:r>
          </a:p>
        </p:txBody>
      </p:sp>
      <p:pic>
        <p:nvPicPr>
          <p:cNvPr id="3074" name="Picture 2" descr="C:\Users\DEPR18~1\AppData\Local\Temp\SNAGHTML94e658.PNG">
            <a:extLst>
              <a:ext uri="{FF2B5EF4-FFF2-40B4-BE49-F238E27FC236}">
                <a16:creationId xmlns:a16="http://schemas.microsoft.com/office/drawing/2014/main" id="{0C82A5CF-ECD5-4D0C-AB0A-FAA738286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828800"/>
            <a:ext cx="80200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16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solidFill>
                  <a:srgbClr val="740000"/>
                </a:solidFill>
              </a:rPr>
              <a:t>Special Education Graduate</a:t>
            </a:r>
          </a:p>
        </p:txBody>
      </p:sp>
      <p:sp>
        <p:nvSpPr>
          <p:cNvPr id="4" name="Rounded Rectangle 3"/>
          <p:cNvSpPr/>
          <p:nvPr/>
        </p:nvSpPr>
        <p:spPr>
          <a:xfrm>
            <a:off x="990600" y="5638800"/>
            <a:ext cx="7086600"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Please note that the exit codes differ between the general education portion of the enrollment record and the Special Ed portion of the enrollment record.</a:t>
            </a:r>
          </a:p>
        </p:txBody>
      </p:sp>
      <p:pic>
        <p:nvPicPr>
          <p:cNvPr id="9" name="Picture 8">
            <a:extLst>
              <a:ext uri="{FF2B5EF4-FFF2-40B4-BE49-F238E27FC236}">
                <a16:creationId xmlns:a16="http://schemas.microsoft.com/office/drawing/2014/main" id="{AB59DD58-685F-47D7-916F-45790DEC9A2D}"/>
              </a:ext>
            </a:extLst>
          </p:cNvPr>
          <p:cNvPicPr>
            <a:picLocks noChangeAspect="1"/>
          </p:cNvPicPr>
          <p:nvPr/>
        </p:nvPicPr>
        <p:blipFill>
          <a:blip r:embed="rId2"/>
          <a:stretch>
            <a:fillRect/>
          </a:stretch>
        </p:blipFill>
        <p:spPr>
          <a:xfrm>
            <a:off x="586286" y="1447801"/>
            <a:ext cx="7971428" cy="4191000"/>
          </a:xfrm>
          <a:prstGeom prst="rect">
            <a:avLst/>
          </a:prstGeom>
        </p:spPr>
      </p:pic>
    </p:spTree>
    <p:extLst>
      <p:ext uri="{BB962C8B-B14F-4D97-AF65-F5344CB8AC3E}">
        <p14:creationId xmlns:p14="http://schemas.microsoft.com/office/powerpoint/2010/main" val="106598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8991600" cy="609600"/>
          </a:xfrm>
        </p:spPr>
        <p:txBody>
          <a:bodyPr/>
          <a:lstStyle/>
          <a:p>
            <a:r>
              <a:rPr lang="en-US" dirty="0">
                <a:solidFill>
                  <a:srgbClr val="740000"/>
                </a:solidFill>
                <a:latin typeface="Arial" panose="020B0604020202020204" pitchFamily="34" charset="0"/>
                <a:cs typeface="Arial" panose="020B0604020202020204" pitchFamily="34" charset="0"/>
              </a:rPr>
              <a:t>Discontinued Education/Dropout</a:t>
            </a:r>
          </a:p>
        </p:txBody>
      </p:sp>
      <p:sp>
        <p:nvSpPr>
          <p:cNvPr id="6" name="Rectangle 5"/>
          <p:cNvSpPr/>
          <p:nvPr/>
        </p:nvSpPr>
        <p:spPr>
          <a:xfrm>
            <a:off x="152400" y="1676400"/>
            <a:ext cx="4310742" cy="4191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A dropout is defined as a student that:</a:t>
            </a: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Was enrolled in a school at some point during the school year</a:t>
            </a: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Was not enrolled on the last day of school</a:t>
            </a: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Has not graduated from high school or completed a state approved program</a:t>
            </a:r>
          </a:p>
          <a:p>
            <a:pPr marL="285750" indent="-2857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Does not meet any of the following conditions:</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Transfers to another accredited school</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Has a temporary absence due to suspension or illness</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Is excused from a public attendance center (Home School)</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Death </a:t>
            </a:r>
          </a:p>
          <a:p>
            <a:endParaRPr lang="en-US" dirty="0"/>
          </a:p>
          <a:p>
            <a:endParaRPr lang="en-US" dirty="0"/>
          </a:p>
        </p:txBody>
      </p:sp>
      <p:sp>
        <p:nvSpPr>
          <p:cNvPr id="7" name="Rectangle 6"/>
          <p:cNvSpPr/>
          <p:nvPr/>
        </p:nvSpPr>
        <p:spPr>
          <a:xfrm>
            <a:off x="5029200" y="5257800"/>
            <a:ext cx="39624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40000"/>
              </a:solidFill>
            </a:endParaRPr>
          </a:p>
        </p:txBody>
      </p:sp>
      <p:sp>
        <p:nvSpPr>
          <p:cNvPr id="8" name="Rectangle 7"/>
          <p:cNvSpPr/>
          <p:nvPr/>
        </p:nvSpPr>
        <p:spPr>
          <a:xfrm>
            <a:off x="1594760" y="5620433"/>
            <a:ext cx="6172200" cy="646331"/>
          </a:xfrm>
          <a:prstGeom prst="rect">
            <a:avLst/>
          </a:prstGeom>
          <a:ln>
            <a:solidFill>
              <a:schemeClr val="bg1"/>
            </a:solidFill>
          </a:ln>
        </p:spPr>
        <p:txBody>
          <a:bodyPr wrap="square">
            <a:spAutoFit/>
          </a:bodyPr>
          <a:lstStyle/>
          <a:p>
            <a:r>
              <a:rPr lang="en-US" b="1" dirty="0"/>
              <a:t>REMINDER:  </a:t>
            </a:r>
            <a:r>
              <a:rPr lang="en-US" dirty="0"/>
              <a:t>If a student left to pursue their GED, they are considered a dropout until it has been completed.</a:t>
            </a:r>
          </a:p>
        </p:txBody>
      </p:sp>
      <p:pic>
        <p:nvPicPr>
          <p:cNvPr id="4098" name="Picture 2" descr="C:\Users\DEPR18~1\AppData\Local\Temp\SNAGHTML998247.PNG">
            <a:extLst>
              <a:ext uri="{FF2B5EF4-FFF2-40B4-BE49-F238E27FC236}">
                <a16:creationId xmlns:a16="http://schemas.microsoft.com/office/drawing/2014/main" id="{5F0A0E09-96C4-4FE8-BC4A-218653AE21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9600" y="1600201"/>
            <a:ext cx="4539342" cy="366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03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a:solidFill>
                  <a:srgbClr val="740000"/>
                </a:solidFill>
                <a:latin typeface="Arial" panose="020B0604020202020204" pitchFamily="34" charset="0"/>
                <a:cs typeface="Arial" panose="020B0604020202020204" pitchFamily="34" charset="0"/>
              </a:rPr>
              <a:t>Citizenship</a:t>
            </a:r>
            <a:endParaRPr lang="en-US"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7086600" cy="23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66800" y="4648200"/>
            <a:ext cx="7239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Verify that the Citizenship field is properly coded for your foreign exchange students and immigrants.  Foreign Exchange students are not required to test and they are not included in the graduation/completer rate.</a:t>
            </a:r>
          </a:p>
        </p:txBody>
      </p:sp>
    </p:spTree>
    <p:extLst>
      <p:ext uri="{BB962C8B-B14F-4D97-AF65-F5344CB8AC3E}">
        <p14:creationId xmlns:p14="http://schemas.microsoft.com/office/powerpoint/2010/main" val="751664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lstStyle/>
          <a:p>
            <a:r>
              <a:rPr lang="en-US" sz="4000" dirty="0">
                <a:solidFill>
                  <a:srgbClr val="740000"/>
                </a:solidFill>
                <a:latin typeface="Arial" panose="020B0604020202020204" pitchFamily="34" charset="0"/>
                <a:cs typeface="Arial" panose="020B0604020202020204" pitchFamily="34" charset="0"/>
              </a:rPr>
              <a:t>Absent Days</a:t>
            </a:r>
            <a:br>
              <a:rPr lang="en-US" sz="3600" dirty="0">
                <a:solidFill>
                  <a:srgbClr val="740000"/>
                </a:solidFill>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System Administration&gt;Data Utilities&gt;Re-sync State Data</a:t>
            </a:r>
          </a:p>
        </p:txBody>
      </p:sp>
      <p:pic>
        <p:nvPicPr>
          <p:cNvPr id="9" name="Picture 8" descr="C:\Users\DEPR18~1\AppData\Local\Temp\SNAGHTMLfbaea02.PNG"/>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94877"/>
            <a:ext cx="7086600" cy="2834323"/>
          </a:xfrm>
          <a:prstGeom prst="rect">
            <a:avLst/>
          </a:prstGeom>
          <a:noFill/>
          <a:ln>
            <a:noFill/>
          </a:ln>
        </p:spPr>
      </p:pic>
      <p:sp>
        <p:nvSpPr>
          <p:cNvPr id="3" name="Rectangle 2">
            <a:extLst>
              <a:ext uri="{FF2B5EF4-FFF2-40B4-BE49-F238E27FC236}">
                <a16:creationId xmlns:a16="http://schemas.microsoft.com/office/drawing/2014/main" id="{14AB9DF6-4ED6-4FD9-9538-57FD75A5DE3E}"/>
              </a:ext>
            </a:extLst>
          </p:cNvPr>
          <p:cNvSpPr/>
          <p:nvPr/>
        </p:nvSpPr>
        <p:spPr>
          <a:xfrm>
            <a:off x="772357" y="4989250"/>
            <a:ext cx="7086600" cy="1219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Pathway to sync absent days:</a:t>
            </a:r>
          </a:p>
          <a:p>
            <a:pPr algn="ctr"/>
            <a:r>
              <a:rPr lang="en-US" dirty="0"/>
              <a:t>Index&gt;system Administration&gt;Data Utilities&gt;Resync state data&gt; </a:t>
            </a:r>
            <a:r>
              <a:rPr lang="en-US" dirty="0" err="1"/>
              <a:t>AttendanceSDMinute</a:t>
            </a:r>
            <a:endParaRPr lang="en-US" dirty="0"/>
          </a:p>
          <a:p>
            <a:pPr algn="ctr"/>
            <a:endParaRPr lang="en-US" dirty="0"/>
          </a:p>
        </p:txBody>
      </p:sp>
    </p:spTree>
    <p:extLst>
      <p:ext uri="{BB962C8B-B14F-4D97-AF65-F5344CB8AC3E}">
        <p14:creationId xmlns:p14="http://schemas.microsoft.com/office/powerpoint/2010/main" val="3210124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solidFill>
                  <a:srgbClr val="740000"/>
                </a:solidFill>
              </a:rPr>
              <a:t>Foster/Military</a:t>
            </a:r>
          </a:p>
        </p:txBody>
      </p:sp>
      <p:pic>
        <p:nvPicPr>
          <p:cNvPr id="7" name="Content Placeholder 6" descr="C:\Users\DEPR18~1\AppData\Local\Temp\SNAGHTMLaf99bda.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60037" y="1905000"/>
            <a:ext cx="4038600" cy="3861046"/>
          </a:xfrm>
          <a:prstGeom prst="rect">
            <a:avLst/>
          </a:prstGeom>
          <a:noFill/>
          <a:ln>
            <a:noFill/>
          </a:ln>
        </p:spPr>
      </p:pic>
      <p:pic>
        <p:nvPicPr>
          <p:cNvPr id="9" name="Picture 8" descr="C:\Users\DEPR18~1\AppData\Local\Temp\SNAGHTMLafb3442.PNG"/>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7754"/>
            <a:ext cx="4572000" cy="3861046"/>
          </a:xfrm>
          <a:prstGeom prst="rect">
            <a:avLst/>
          </a:prstGeom>
          <a:noFill/>
          <a:ln>
            <a:noFill/>
          </a:ln>
        </p:spPr>
      </p:pic>
      <p:sp>
        <p:nvSpPr>
          <p:cNvPr id="3" name="Rectangle: Rounded Corners 2">
            <a:extLst>
              <a:ext uri="{FF2B5EF4-FFF2-40B4-BE49-F238E27FC236}">
                <a16:creationId xmlns:a16="http://schemas.microsoft.com/office/drawing/2014/main" id="{0B59161A-0DD2-4CCA-8FCD-24771D6386FB}"/>
              </a:ext>
            </a:extLst>
          </p:cNvPr>
          <p:cNvSpPr/>
          <p:nvPr/>
        </p:nvSpPr>
        <p:spPr>
          <a:xfrm>
            <a:off x="216764" y="5578506"/>
            <a:ext cx="85344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solidFill>
                  <a:srgbClr val="FF0000"/>
                </a:solidFill>
              </a:rPr>
              <a:t>*HB 1044 – HB 1044 directs that the children of active duty military who are transferred, or pending transfer, to a military institution in South Dakota meet the residency requirement for free school privileges in the district where the military parent/guardian resides or will reside.   Students of active duty military can be enrolled prior to actually being served in the district.  With this enrollment, the student will be enrolled at 0% until they are actually attending.  You will then make a new enrollment at 100%.</a:t>
            </a:r>
          </a:p>
        </p:txBody>
      </p:sp>
    </p:spTree>
    <p:extLst>
      <p:ext uri="{BB962C8B-B14F-4D97-AF65-F5344CB8AC3E}">
        <p14:creationId xmlns:p14="http://schemas.microsoft.com/office/powerpoint/2010/main" val="1218687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229600" cy="1143000"/>
          </a:xfrm>
        </p:spPr>
        <p:txBody>
          <a:bodyPr/>
          <a:lstStyle/>
          <a:p>
            <a:r>
              <a:rPr lang="en-US" dirty="0">
                <a:solidFill>
                  <a:srgbClr val="740000"/>
                </a:solidFill>
                <a:latin typeface="Arial" panose="020B0604020202020204" pitchFamily="34" charset="0"/>
                <a:cs typeface="Arial" panose="020B0604020202020204" pitchFamily="34" charset="0"/>
              </a:rPr>
              <a:t>Title I – Target Assist</a:t>
            </a:r>
          </a:p>
        </p:txBody>
      </p:sp>
      <p:pic>
        <p:nvPicPr>
          <p:cNvPr id="7" name="Content Placeholder 6" descr="C:\Users\DEPR18~1\AppData\Local\Temp\SNAGHTMLa63020.PNG">
            <a:extLst>
              <a:ext uri="{FF2B5EF4-FFF2-40B4-BE49-F238E27FC236}">
                <a16:creationId xmlns:a16="http://schemas.microsoft.com/office/drawing/2014/main" id="{98F0441D-B827-4B82-A148-19EFDED8DA6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857" y="2057399"/>
            <a:ext cx="7714286" cy="3705781"/>
          </a:xfrm>
          <a:prstGeom prst="rect">
            <a:avLst/>
          </a:prstGeom>
          <a:noFill/>
          <a:ln>
            <a:noFill/>
          </a:ln>
        </p:spPr>
      </p:pic>
    </p:spTree>
    <p:extLst>
      <p:ext uri="{BB962C8B-B14F-4D97-AF65-F5344CB8AC3E}">
        <p14:creationId xmlns:p14="http://schemas.microsoft.com/office/powerpoint/2010/main" val="3146610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lstStyle/>
          <a:p>
            <a:r>
              <a:rPr lang="en-US" dirty="0">
                <a:solidFill>
                  <a:srgbClr val="740000"/>
                </a:solidFill>
                <a:latin typeface="Arial" panose="020B0604020202020204" pitchFamily="34" charset="0"/>
                <a:cs typeface="Arial" panose="020B0604020202020204" pitchFamily="34" charset="0"/>
              </a:rPr>
              <a:t>Accountability Validation</a:t>
            </a:r>
            <a:br>
              <a:rPr lang="en-US" dirty="0">
                <a:solidFill>
                  <a:srgbClr val="740000"/>
                </a:solidFill>
                <a:latin typeface="Arial" panose="020B0604020202020204" pitchFamily="34" charset="0"/>
                <a:cs typeface="Arial" panose="020B0604020202020204" pitchFamily="34" charset="0"/>
              </a:rPr>
            </a:br>
            <a:r>
              <a:rPr lang="en-US" sz="800" dirty="0">
                <a:solidFill>
                  <a:srgbClr val="500000"/>
                </a:solidFill>
                <a:latin typeface="Arial" panose="020B0604020202020204" pitchFamily="34" charset="0"/>
                <a:cs typeface="Arial" panose="020B0604020202020204" pitchFamily="34" charset="0"/>
              </a:rPr>
              <a:t> </a:t>
            </a:r>
            <a:br>
              <a:rPr lang="en-US" sz="2800" dirty="0">
                <a:solidFill>
                  <a:srgbClr val="500000"/>
                </a:solidFill>
                <a:latin typeface="Arial" panose="020B0604020202020204" pitchFamily="34" charset="0"/>
                <a:cs typeface="Arial" panose="020B0604020202020204" pitchFamily="34" charset="0"/>
              </a:rPr>
            </a:br>
            <a:r>
              <a:rPr lang="en-US" sz="1400" dirty="0">
                <a:solidFill>
                  <a:srgbClr val="500000"/>
                </a:solidFill>
                <a:latin typeface="Arial" panose="020B0604020202020204" pitchFamily="34" charset="0"/>
                <a:cs typeface="Arial" panose="020B0604020202020204" pitchFamily="34" charset="0"/>
              </a:rPr>
              <a:t>Student Information&gt;Reports&gt;Graduation Cohort Validations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543800" cy="27431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4953000"/>
            <a:ext cx="7543800" cy="1384995"/>
          </a:xfrm>
          <a:prstGeom prst="rect">
            <a:avLst/>
          </a:prstGeom>
        </p:spPr>
        <p:txBody>
          <a:bodyPr wrap="square">
            <a:spAutoFit/>
          </a:bodyPr>
          <a:lstStyle/>
          <a:p>
            <a:pPr marL="285750" lvl="0" indent="-285750">
              <a:buClr>
                <a:srgbClr val="500000"/>
              </a:buClr>
              <a:buSzPct val="90000"/>
              <a:buFont typeface="Arial" panose="020B0604020202020204" pitchFamily="34" charset="0"/>
              <a:buChar char="•"/>
            </a:pPr>
            <a:r>
              <a:rPr lang="en-US" sz="1400" dirty="0">
                <a:latin typeface="Arial" panose="020B0604020202020204" pitchFamily="34" charset="0"/>
                <a:cs typeface="Arial" panose="020B0604020202020204" pitchFamily="34" charset="0"/>
              </a:rPr>
              <a:t>This report lists graduation &amp; cohort records that are not complete or do not match enrollment records.</a:t>
            </a:r>
          </a:p>
          <a:p>
            <a:pPr lvl="0">
              <a:buClr>
                <a:srgbClr val="500000"/>
              </a:buClr>
              <a:buSzPct val="90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Clr>
                <a:srgbClr val="500000"/>
              </a:buClr>
              <a:buSzPct val="90000"/>
              <a:buFont typeface="Arial" panose="020B0604020202020204" pitchFamily="34" charset="0"/>
              <a:buChar char="•"/>
            </a:pPr>
            <a:r>
              <a:rPr lang="en-US" sz="1400" dirty="0">
                <a:latin typeface="Arial" panose="020B0604020202020204" pitchFamily="34" charset="0"/>
                <a:cs typeface="Arial" panose="020B0604020202020204" pitchFamily="34" charset="0"/>
              </a:rPr>
              <a:t>Users can choose which validation types to include on the report.  Examples: Inconsistent Enrollment/Graduation Dates, Inconsistent Enrollment/Graduation Cohorts, Incomplete Cohort Data.</a:t>
            </a:r>
          </a:p>
        </p:txBody>
      </p:sp>
    </p:spTree>
    <p:extLst>
      <p:ext uri="{BB962C8B-B14F-4D97-AF65-F5344CB8AC3E}">
        <p14:creationId xmlns:p14="http://schemas.microsoft.com/office/powerpoint/2010/main" val="1490571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a:solidFill>
                  <a:srgbClr val="740000"/>
                </a:solidFill>
                <a:latin typeface="Arial" panose="020B0604020202020204" pitchFamily="34" charset="0"/>
                <a:cs typeface="Arial" panose="020B0604020202020204" pitchFamily="34" charset="0"/>
              </a:rPr>
              <a:t>Accountability Verification</a:t>
            </a:r>
            <a:br>
              <a:rPr lang="en-US" dirty="0">
                <a:solidFill>
                  <a:srgbClr val="500000"/>
                </a:solidFill>
                <a:latin typeface="Arial" panose="020B0604020202020204" pitchFamily="34" charset="0"/>
                <a:cs typeface="Arial" panose="020B0604020202020204" pitchFamily="34" charset="0"/>
              </a:rPr>
            </a:br>
            <a:r>
              <a:rPr lang="en-US" sz="1400" dirty="0">
                <a:solidFill>
                  <a:srgbClr val="500000"/>
                </a:solidFill>
                <a:latin typeface="Arial" panose="020B0604020202020204" pitchFamily="34" charset="0"/>
                <a:cs typeface="Arial" panose="020B0604020202020204" pitchFamily="34" charset="0"/>
              </a:rPr>
              <a:t>System Administration&gt;Data Interchange&gt;Verification</a:t>
            </a:r>
          </a:p>
        </p:txBody>
      </p:sp>
      <p:sp>
        <p:nvSpPr>
          <p:cNvPr id="3" name="Content Placeholder 2"/>
          <p:cNvSpPr>
            <a:spLocks noGrp="1"/>
          </p:cNvSpPr>
          <p:nvPr>
            <p:ph idx="1"/>
          </p:nvPr>
        </p:nvSpPr>
        <p:spPr>
          <a:xfrm>
            <a:off x="141514" y="2552700"/>
            <a:ext cx="3810001" cy="2438400"/>
          </a:xfrm>
        </p:spPr>
        <p:txBody>
          <a:bodyPr/>
          <a:lstStyle/>
          <a:p>
            <a:pPr>
              <a:buClr>
                <a:srgbClr val="500000"/>
              </a:buClr>
              <a:buSzPct val="90000"/>
              <a:buFont typeface="Arial" panose="020B0604020202020204" pitchFamily="34" charset="0"/>
              <a:buChar char="•"/>
            </a:pPr>
            <a:r>
              <a:rPr lang="en-US" sz="2000" dirty="0">
                <a:solidFill>
                  <a:srgbClr val="740000"/>
                </a:solidFill>
                <a:latin typeface="Arial" panose="020B0604020202020204" pitchFamily="34" charset="0"/>
                <a:cs typeface="Arial" panose="020B0604020202020204" pitchFamily="34" charset="0"/>
              </a:rPr>
              <a:t>This summary tool provides information on data inconsistencies in: </a:t>
            </a:r>
          </a:p>
          <a:p>
            <a:pPr lvl="1">
              <a:buClr>
                <a:srgbClr val="500000"/>
              </a:buClr>
              <a:buSzPct val="90000"/>
              <a:buFont typeface="Arial" panose="020B0604020202020204" pitchFamily="34" charset="0"/>
              <a:buChar char="•"/>
            </a:pPr>
            <a:r>
              <a:rPr lang="en-US" sz="2000" dirty="0">
                <a:solidFill>
                  <a:srgbClr val="740000"/>
                </a:solidFill>
                <a:latin typeface="Arial" panose="020B0604020202020204" pitchFamily="34" charset="0"/>
                <a:cs typeface="Arial" panose="020B0604020202020204" pitchFamily="34" charset="0"/>
              </a:rPr>
              <a:t>Enrollment Records</a:t>
            </a:r>
          </a:p>
          <a:p>
            <a:pPr lvl="1">
              <a:buClr>
                <a:srgbClr val="500000"/>
              </a:buClr>
              <a:buSzPct val="90000"/>
              <a:buFont typeface="Arial" panose="020B0604020202020204" pitchFamily="34" charset="0"/>
              <a:buChar char="•"/>
            </a:pPr>
            <a:r>
              <a:rPr lang="en-US" sz="2000" dirty="0">
                <a:solidFill>
                  <a:srgbClr val="740000"/>
                </a:solidFill>
                <a:latin typeface="Arial" panose="020B0604020202020204" pitchFamily="34" charset="0"/>
                <a:cs typeface="Arial" panose="020B0604020202020204" pitchFamily="34" charset="0"/>
              </a:rPr>
              <a:t>Graduation Records</a:t>
            </a:r>
          </a:p>
          <a:p>
            <a:pPr lvl="1">
              <a:buClr>
                <a:srgbClr val="500000"/>
              </a:buClr>
              <a:buSzPct val="90000"/>
              <a:buFont typeface="Arial" panose="020B0604020202020204" pitchFamily="34" charset="0"/>
              <a:buChar char="•"/>
            </a:pPr>
            <a:r>
              <a:rPr lang="en-US" sz="2000" dirty="0">
                <a:solidFill>
                  <a:srgbClr val="740000"/>
                </a:solidFill>
                <a:latin typeface="Arial" panose="020B0604020202020204" pitchFamily="34" charset="0"/>
                <a:cs typeface="Arial" panose="020B0604020202020204" pitchFamily="34" charset="0"/>
              </a:rPr>
              <a:t>EL Records</a:t>
            </a:r>
          </a:p>
          <a:p>
            <a:pPr>
              <a:buClr>
                <a:srgbClr val="500000"/>
              </a:buClr>
              <a:buSzPct val="9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529" y="1981200"/>
            <a:ext cx="5012871" cy="316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410200"/>
            <a:ext cx="8534400" cy="307777"/>
          </a:xfrm>
          <a:prstGeom prst="rect">
            <a:avLst/>
          </a:prstGeom>
        </p:spPr>
        <p:txBody>
          <a:bodyPr wrap="square">
            <a:spAutoFit/>
          </a:bodyPr>
          <a:lstStyle/>
          <a:p>
            <a:pPr>
              <a:buClr>
                <a:srgbClr val="500000"/>
              </a:buClr>
              <a:buSzPct val="90000"/>
            </a:pPr>
            <a:r>
              <a:rPr lang="en-US" sz="1400" dirty="0">
                <a:latin typeface="Arial" panose="020B0604020202020204" pitchFamily="34" charset="0"/>
                <a:cs typeface="Arial" panose="020B0604020202020204" pitchFamily="34" charset="0"/>
              </a:rPr>
              <a:t>If you are noticing several enrollments missing at the state level, please generate a re-sync of your data.</a:t>
            </a:r>
          </a:p>
        </p:txBody>
      </p:sp>
    </p:spTree>
    <p:extLst>
      <p:ext uri="{BB962C8B-B14F-4D97-AF65-F5344CB8AC3E}">
        <p14:creationId xmlns:p14="http://schemas.microsoft.com/office/powerpoint/2010/main" val="155476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838200"/>
          </a:xfrm>
        </p:spPr>
        <p:txBody>
          <a:bodyPr/>
          <a:lstStyle/>
          <a:p>
            <a:r>
              <a:rPr lang="en-US" sz="2800" b="1" dirty="0">
                <a:solidFill>
                  <a:srgbClr val="740000"/>
                </a:solidFill>
                <a:latin typeface="Arial" panose="020B0604020202020204" pitchFamily="34" charset="0"/>
                <a:cs typeface="Arial" panose="020B0604020202020204" pitchFamily="34" charset="0"/>
              </a:rPr>
              <a:t>Verification of Educational Directory</a:t>
            </a:r>
            <a:br>
              <a:rPr lang="en-US" sz="3600" b="1" dirty="0">
                <a:solidFill>
                  <a:srgbClr val="740000"/>
                </a:solidFill>
                <a:latin typeface="Arial" panose="020B0604020202020204" pitchFamily="34" charset="0"/>
                <a:cs typeface="Arial" panose="020B0604020202020204" pitchFamily="34" charset="0"/>
              </a:rPr>
            </a:br>
            <a:r>
              <a:rPr lang="en-US" sz="800" b="1" dirty="0">
                <a:solidFill>
                  <a:srgbClr val="740000"/>
                </a:solidFill>
                <a:latin typeface="Arial" panose="020B0604020202020204" pitchFamily="34" charset="0"/>
                <a:cs typeface="Arial" panose="020B0604020202020204" pitchFamily="34" charset="0"/>
              </a:rPr>
              <a:t> </a:t>
            </a:r>
            <a:br>
              <a:rPr lang="en-US" sz="3600" b="1" dirty="0">
                <a:solidFill>
                  <a:srgbClr val="740000"/>
                </a:solidFill>
                <a:latin typeface="Arial" panose="020B0604020202020204" pitchFamily="34" charset="0"/>
                <a:cs typeface="Arial" panose="020B0604020202020204" pitchFamily="34" charset="0"/>
              </a:rPr>
            </a:br>
            <a:br>
              <a:rPr lang="en-US" sz="1400" dirty="0"/>
            </a:br>
            <a:endParaRPr lang="en-US" sz="1400"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381000" y="2133600"/>
            <a:ext cx="8437563" cy="3992563"/>
          </a:xfrm>
        </p:spPr>
        <p:txBody>
          <a:bodyPr/>
          <a:lstStyle/>
          <a:p>
            <a:pPr marL="457200" lvl="1" indent="0">
              <a:buClr>
                <a:srgbClr val="500000"/>
              </a:buClr>
              <a:buNone/>
            </a:pPr>
            <a:r>
              <a:rPr lang="en-US" sz="1800" dirty="0">
                <a:solidFill>
                  <a:schemeClr val="bg1"/>
                </a:solidFill>
              </a:rPr>
              <a:t>.</a:t>
            </a:r>
          </a:p>
        </p:txBody>
      </p:sp>
      <p:sp>
        <p:nvSpPr>
          <p:cNvPr id="3" name="Rectangle 2"/>
          <p:cNvSpPr/>
          <p:nvPr/>
        </p:nvSpPr>
        <p:spPr>
          <a:xfrm>
            <a:off x="228600" y="2133598"/>
            <a:ext cx="5105400" cy="4100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40000"/>
                </a:solidFill>
                <a:latin typeface="Arial" panose="020B0604020202020204" pitchFamily="34" charset="0"/>
                <a:cs typeface="Arial" panose="020B0604020202020204" pitchFamily="34" charset="0"/>
              </a:rPr>
              <a:t>I</a:t>
            </a:r>
            <a:r>
              <a:rPr lang="en-US" sz="2400" dirty="0">
                <a:solidFill>
                  <a:schemeClr val="tx1"/>
                </a:solidFill>
                <a:latin typeface="Arial" panose="020B0604020202020204" pitchFamily="34" charset="0"/>
                <a:cs typeface="Arial" panose="020B0604020202020204" pitchFamily="34" charset="0"/>
              </a:rPr>
              <a:t>f the correct contacts are not provided to DOE, you will miss out on  important communications!</a:t>
            </a:r>
            <a:r>
              <a:rPr lang="en-US" sz="2400" b="1" dirty="0">
                <a:solidFill>
                  <a:schemeClr val="tx1"/>
                </a:solidFill>
                <a:latin typeface="Arial" panose="020B0604020202020204" pitchFamily="34" charset="0"/>
                <a:cs typeface="Arial" panose="020B0604020202020204" pitchFamily="34" charset="0"/>
              </a:rPr>
              <a:t> </a:t>
            </a:r>
          </a:p>
          <a:p>
            <a:pPr algn="ctr"/>
            <a:endParaRPr lang="en-US" sz="2400" b="1" dirty="0">
              <a:solidFill>
                <a:schemeClr val="tx1"/>
              </a:solidFill>
              <a:latin typeface="Arial" panose="020B0604020202020204" pitchFamily="34" charset="0"/>
              <a:cs typeface="Arial" panose="020B0604020202020204" pitchFamily="34" charset="0"/>
            </a:endParaRPr>
          </a:p>
          <a:p>
            <a:pPr algn="ctr"/>
            <a:r>
              <a:rPr lang="en-US" sz="2400" b="1" dirty="0">
                <a:solidFill>
                  <a:schemeClr val="tx1"/>
                </a:solidFill>
                <a:latin typeface="Arial" panose="020B0604020202020204" pitchFamily="34" charset="0"/>
                <a:cs typeface="Arial" panose="020B0604020202020204" pitchFamily="34" charset="0"/>
              </a:rPr>
              <a:t>Please make sure the people who are doing the work are the people who are listed on our website. </a:t>
            </a:r>
          </a:p>
          <a:p>
            <a:pPr algn="ctr"/>
            <a:endParaRPr lang="en-US" sz="2000" dirty="0">
              <a:solidFill>
                <a:schemeClr val="tx1"/>
              </a:solidFill>
              <a:latin typeface="Arial" panose="020B0604020202020204" pitchFamily="34" charset="0"/>
              <a:cs typeface="Arial" panose="020B0604020202020204" pitchFamily="34" charset="0"/>
              <a:hlinkClick r:id="rId2"/>
            </a:endParaRPr>
          </a:p>
          <a:p>
            <a:pPr algn="ctr"/>
            <a:r>
              <a:rPr lang="en-US" sz="2000" dirty="0">
                <a:solidFill>
                  <a:schemeClr val="tx1"/>
                </a:solidFill>
                <a:latin typeface="Arial" panose="020B0604020202020204" pitchFamily="34" charset="0"/>
                <a:cs typeface="Arial" panose="020B0604020202020204" pitchFamily="34" charset="0"/>
                <a:hlinkClick r:id="rId2"/>
              </a:rPr>
              <a:t>http://www.doe.sd.gov/ofm/edudir.aspx</a:t>
            </a:r>
            <a:r>
              <a:rPr lang="en-US" sz="2000" dirty="0">
                <a:solidFill>
                  <a:schemeClr val="tx1"/>
                </a:solidFill>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226" y="2912350"/>
            <a:ext cx="3235441" cy="252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064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r>
              <a:rPr lang="en-US" dirty="0">
                <a:solidFill>
                  <a:srgbClr val="500000"/>
                </a:solidFill>
                <a:latin typeface="Arial" panose="020B0604020202020204" pitchFamily="34" charset="0"/>
                <a:cs typeface="Arial" panose="020B0604020202020204" pitchFamily="34" charset="0"/>
              </a:rPr>
              <a:t>Accountability Verification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704762" cy="344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23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6" y="1143000"/>
            <a:ext cx="8229600" cy="609600"/>
          </a:xfrm>
        </p:spPr>
        <p:txBody>
          <a:bodyPr/>
          <a:lstStyle/>
          <a:p>
            <a:br>
              <a:rPr lang="en-US" dirty="0">
                <a:solidFill>
                  <a:srgbClr val="500000"/>
                </a:solidFill>
                <a:latin typeface="Arial" panose="020B0604020202020204" pitchFamily="34" charset="0"/>
                <a:cs typeface="Arial" panose="020B0604020202020204" pitchFamily="34" charset="0"/>
              </a:rPr>
            </a:br>
            <a:r>
              <a:rPr lang="en-US" dirty="0">
                <a:solidFill>
                  <a:srgbClr val="740000"/>
                </a:solidFill>
                <a:latin typeface="Arial" panose="020B0604020202020204" pitchFamily="34" charset="0"/>
                <a:cs typeface="Arial" panose="020B0604020202020204" pitchFamily="34" charset="0"/>
              </a:rPr>
              <a:t>Accountability Ad Hoc Reports</a:t>
            </a:r>
            <a:br>
              <a:rPr lang="en-US" dirty="0">
                <a:solidFill>
                  <a:srgbClr val="500000"/>
                </a:solidFill>
                <a:latin typeface="Arial" panose="020B0604020202020204" pitchFamily="34" charset="0"/>
                <a:cs typeface="Arial" panose="020B0604020202020204" pitchFamily="34" charset="0"/>
              </a:rPr>
            </a:br>
            <a:r>
              <a:rPr lang="en-US" sz="800" dirty="0">
                <a:solidFill>
                  <a:srgbClr val="500000"/>
                </a:solidFill>
                <a:latin typeface="Arial" panose="020B0604020202020204" pitchFamily="34" charset="0"/>
                <a:cs typeface="Arial" panose="020B0604020202020204" pitchFamily="34" charset="0"/>
              </a:rPr>
              <a:t> </a:t>
            </a:r>
            <a:br>
              <a:rPr lang="en-US" sz="2800" dirty="0">
                <a:solidFill>
                  <a:srgbClr val="500000"/>
                </a:solidFill>
                <a:latin typeface="Arial" panose="020B0604020202020204" pitchFamily="34" charset="0"/>
                <a:cs typeface="Arial" panose="020B0604020202020204" pitchFamily="34" charset="0"/>
              </a:rPr>
            </a:br>
            <a:r>
              <a:rPr lang="en-US" sz="1400" dirty="0">
                <a:solidFill>
                  <a:srgbClr val="740000"/>
                </a:solidFill>
                <a:latin typeface="Arial" panose="020B0604020202020204" pitchFamily="34" charset="0"/>
                <a:cs typeface="Arial" panose="020B0604020202020204" pitchFamily="34" charset="0"/>
              </a:rPr>
              <a:t>Ad Hoc Reporting&gt;Filter Designer&gt; State Published</a:t>
            </a:r>
            <a:br>
              <a:rPr lang="en-US" sz="1400" dirty="0">
                <a:solidFill>
                  <a:srgbClr val="740000"/>
                </a:solidFill>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endParaRPr lang="en-US" sz="1400" dirty="0">
              <a:solidFill>
                <a:srgbClr val="50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p:txBody>
          <a:bodyPr/>
          <a:lstStyle/>
          <a:p>
            <a:pPr marL="0" indent="0">
              <a:buClr>
                <a:srgbClr val="500000"/>
              </a:buClr>
              <a:buSzPct val="90000"/>
              <a:buNone/>
            </a:pPr>
            <a:endParaRPr lang="en-US" sz="2000" dirty="0">
              <a:latin typeface="Arial" panose="020B0604020202020204" pitchFamily="34" charset="0"/>
              <a:cs typeface="Arial" panose="020B0604020202020204" pitchFamily="34" charset="0"/>
            </a:endParaRPr>
          </a:p>
          <a:p>
            <a:pPr marL="0" indent="0">
              <a:buClr>
                <a:srgbClr val="500000"/>
              </a:buClr>
              <a:buSzPct val="90000"/>
              <a:buNone/>
            </a:pPr>
            <a:r>
              <a:rPr lang="en-US" sz="2400" dirty="0">
                <a:latin typeface="Arial" panose="020B0604020202020204" pitchFamily="34" charset="0"/>
                <a:cs typeface="Arial" panose="020B0604020202020204" pitchFamily="34" charset="0"/>
              </a:rPr>
              <a:t>    </a:t>
            </a:r>
          </a:p>
          <a:p>
            <a:pPr marL="0" indent="0">
              <a:buClr>
                <a:srgbClr val="500000"/>
              </a:buClr>
              <a:buSzPct val="90000"/>
              <a:buNone/>
            </a:pPr>
            <a:r>
              <a:rPr lang="en-US" sz="2400" dirty="0">
                <a:solidFill>
                  <a:srgbClr val="74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Reports include:</a:t>
            </a:r>
          </a:p>
          <a:p>
            <a:pPr marL="0" indent="0">
              <a:buClr>
                <a:srgbClr val="500000"/>
              </a:buClr>
              <a:buSzPct val="90000"/>
              <a:buNone/>
            </a:pPr>
            <a:endParaRPr lang="en-US" sz="800" dirty="0">
              <a:latin typeface="Arial" panose="020B0604020202020204" pitchFamily="34" charset="0"/>
              <a:cs typeface="Arial" panose="020B0604020202020204" pitchFamily="34" charset="0"/>
            </a:endParaRP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EL Students</a:t>
            </a: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Citizenship</a:t>
            </a: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FRAM</a:t>
            </a: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Migrants</a:t>
            </a: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Title I Target Assist </a:t>
            </a: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Homeless</a:t>
            </a:r>
          </a:p>
          <a:p>
            <a:pPr lvl="1">
              <a:buClr>
                <a:srgbClr val="500000"/>
              </a:buClr>
              <a:buSzPct val="90000"/>
              <a:buFont typeface="Arial" panose="020B0604020202020204" pitchFamily="34" charset="0"/>
              <a:buChar char="•"/>
            </a:pPr>
            <a:r>
              <a:rPr lang="en-US" sz="1800" dirty="0">
                <a:latin typeface="Arial" panose="020B0604020202020204" pitchFamily="34" charset="0"/>
                <a:cs typeface="Arial" panose="020B0604020202020204" pitchFamily="34" charset="0"/>
              </a:rPr>
              <a:t>Unaccompanied Youth</a:t>
            </a:r>
          </a:p>
          <a:p>
            <a:pPr lvl="1">
              <a:buClr>
                <a:srgbClr val="500000"/>
              </a:buClr>
              <a:buSzPct val="90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1">
              <a:buClr>
                <a:srgbClr val="500000"/>
              </a:buClr>
              <a:buSzPct val="900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4645025" y="2597497"/>
            <a:ext cx="4041775" cy="3528666"/>
          </a:xfrm>
        </p:spPr>
        <p:txBody>
          <a:bodyPr/>
          <a:lstStyle/>
          <a:p>
            <a:endParaRPr lang="en-US" dirty="0"/>
          </a:p>
          <a:p>
            <a:pPr marL="0" indent="0">
              <a:buNone/>
            </a:pPr>
            <a:endParaRPr lang="en-US" dirty="0">
              <a:solidFill>
                <a:srgbClr val="740000"/>
              </a:solidFill>
            </a:endParaRPr>
          </a:p>
          <a:p>
            <a:r>
              <a:rPr lang="en-US" sz="1800" dirty="0">
                <a:latin typeface="Arial" panose="020B0604020202020204" pitchFamily="34" charset="0"/>
              </a:rPr>
              <a:t>Race/Ethnicity</a:t>
            </a:r>
          </a:p>
          <a:p>
            <a:r>
              <a:rPr lang="en-US" sz="1800" dirty="0">
                <a:latin typeface="Arial" panose="020B0604020202020204" pitchFamily="34" charset="0"/>
              </a:rPr>
              <a:t>1</a:t>
            </a:r>
            <a:r>
              <a:rPr lang="en-US" sz="1800" baseline="30000" dirty="0">
                <a:latin typeface="Arial" panose="020B0604020202020204" pitchFamily="34" charset="0"/>
              </a:rPr>
              <a:t>st</a:t>
            </a:r>
            <a:r>
              <a:rPr lang="en-US" sz="1800" dirty="0">
                <a:latin typeface="Arial" panose="020B0604020202020204" pitchFamily="34" charset="0"/>
              </a:rPr>
              <a:t> Year in Country</a:t>
            </a:r>
          </a:p>
          <a:p>
            <a:r>
              <a:rPr lang="en-US" sz="1800" dirty="0">
                <a:latin typeface="Arial" panose="020B0604020202020204" pitchFamily="34" charset="0"/>
              </a:rPr>
              <a:t>Student end dates/end status</a:t>
            </a:r>
          </a:p>
          <a:p>
            <a:r>
              <a:rPr lang="en-US" sz="1800" dirty="0">
                <a:latin typeface="Arial" panose="020B0604020202020204" pitchFamily="34" charset="0"/>
              </a:rPr>
              <a:t>Grad Tab Blank Cohort</a:t>
            </a:r>
          </a:p>
          <a:p>
            <a:r>
              <a:rPr lang="en-US" sz="1800" dirty="0">
                <a:latin typeface="Arial" panose="020B0604020202020204" pitchFamily="34" charset="0"/>
              </a:rPr>
              <a:t>Grad Data w/differences/state/dist.</a:t>
            </a:r>
          </a:p>
          <a:p>
            <a:r>
              <a:rPr lang="en-US" sz="1800" dirty="0">
                <a:latin typeface="Arial" panose="020B0604020202020204" pitchFamily="34" charset="0"/>
              </a:rPr>
              <a:t>Military</a:t>
            </a:r>
          </a:p>
          <a:p>
            <a:r>
              <a:rPr lang="en-US" sz="1800" dirty="0">
                <a:latin typeface="Arial" panose="020B0604020202020204" pitchFamily="34" charset="0"/>
              </a:rPr>
              <a:t>Foster Care</a:t>
            </a:r>
          </a:p>
        </p:txBody>
      </p:sp>
      <p:sp>
        <p:nvSpPr>
          <p:cNvPr id="4" name="Rectangle 3"/>
          <p:cNvSpPr/>
          <p:nvPr/>
        </p:nvSpPr>
        <p:spPr>
          <a:xfrm>
            <a:off x="163286" y="2135832"/>
            <a:ext cx="8915400" cy="461665"/>
          </a:xfrm>
          <a:prstGeom prst="rect">
            <a:avLst/>
          </a:prstGeom>
        </p:spPr>
        <p:txBody>
          <a:bodyPr wrap="square">
            <a:spAutoFit/>
          </a:bodyPr>
          <a:lstStyle/>
          <a:p>
            <a:pPr marL="0" indent="0" algn="ctr">
              <a:buClr>
                <a:srgbClr val="500000"/>
              </a:buClr>
              <a:buSzPct val="90000"/>
              <a:buNone/>
            </a:pPr>
            <a:r>
              <a:rPr lang="en-US" sz="2400" dirty="0">
                <a:latin typeface="Arial" panose="020B0604020202020204" pitchFamily="34" charset="0"/>
                <a:cs typeface="Arial" panose="020B0604020202020204" pitchFamily="34" charset="0"/>
              </a:rPr>
              <a:t>The State has designed several Ad Hoc reports to verify data.</a:t>
            </a:r>
          </a:p>
        </p:txBody>
      </p:sp>
    </p:spTree>
    <p:extLst>
      <p:ext uri="{BB962C8B-B14F-4D97-AF65-F5344CB8AC3E}">
        <p14:creationId xmlns:p14="http://schemas.microsoft.com/office/powerpoint/2010/main" val="1841730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A6C65D-77E0-488A-990F-38E3862FAA5D}"/>
              </a:ext>
            </a:extLst>
          </p:cNvPr>
          <p:cNvSpPr>
            <a:spLocks noGrp="1"/>
          </p:cNvSpPr>
          <p:nvPr>
            <p:ph type="title"/>
          </p:nvPr>
        </p:nvSpPr>
        <p:spPr>
          <a:xfrm>
            <a:off x="457200" y="731836"/>
            <a:ext cx="8229600" cy="944564"/>
          </a:xfrm>
        </p:spPr>
        <p:txBody>
          <a:bodyPr/>
          <a:lstStyle/>
          <a:p>
            <a:r>
              <a:rPr lang="en-US" dirty="0">
                <a:solidFill>
                  <a:srgbClr val="740000"/>
                </a:solidFill>
              </a:rPr>
              <a:t>New for 2019-2020</a:t>
            </a:r>
          </a:p>
        </p:txBody>
      </p:sp>
      <p:sp>
        <p:nvSpPr>
          <p:cNvPr id="10" name="Text Placeholder 9">
            <a:extLst>
              <a:ext uri="{FF2B5EF4-FFF2-40B4-BE49-F238E27FC236}">
                <a16:creationId xmlns:a16="http://schemas.microsoft.com/office/drawing/2014/main" id="{D0CB3481-E8B1-4AAD-81A4-7A1D35BDD7B6}"/>
              </a:ext>
            </a:extLst>
          </p:cNvPr>
          <p:cNvSpPr>
            <a:spLocks noGrp="1"/>
          </p:cNvSpPr>
          <p:nvPr>
            <p:ph type="body" idx="1"/>
          </p:nvPr>
        </p:nvSpPr>
        <p:spPr/>
        <p:txBody>
          <a:bodyPr/>
          <a:lstStyle/>
          <a:p>
            <a:pPr algn="ctr"/>
            <a:r>
              <a:rPr lang="en-US" sz="1800" dirty="0">
                <a:solidFill>
                  <a:srgbClr val="740000"/>
                </a:solidFill>
              </a:rPr>
              <a:t>End Status on General Enrollment</a:t>
            </a:r>
          </a:p>
        </p:txBody>
      </p:sp>
      <p:sp>
        <p:nvSpPr>
          <p:cNvPr id="11" name="Content Placeholder 10">
            <a:extLst>
              <a:ext uri="{FF2B5EF4-FFF2-40B4-BE49-F238E27FC236}">
                <a16:creationId xmlns:a16="http://schemas.microsoft.com/office/drawing/2014/main" id="{424ADB15-1CC5-47C4-9325-440F4C84DF59}"/>
              </a:ext>
            </a:extLst>
          </p:cNvPr>
          <p:cNvSpPr>
            <a:spLocks noGrp="1"/>
          </p:cNvSpPr>
          <p:nvPr>
            <p:ph sz="half" idx="2"/>
          </p:nvPr>
        </p:nvSpPr>
        <p:spPr>
          <a:xfrm>
            <a:off x="457200" y="2479677"/>
            <a:ext cx="4040188" cy="3646486"/>
          </a:xfrm>
        </p:spPr>
        <p:txBody>
          <a:bodyPr/>
          <a:lstStyle/>
          <a:p>
            <a:r>
              <a:rPr lang="en-US" sz="1600" b="1" dirty="0"/>
              <a:t>Code 19: </a:t>
            </a:r>
            <a:r>
              <a:rPr lang="en-US" sz="1600" dirty="0"/>
              <a:t>Continues - Completed </a:t>
            </a:r>
            <a:r>
              <a:rPr lang="en-US" sz="1600" b="1" dirty="0"/>
              <a:t>IEP</a:t>
            </a:r>
            <a:r>
              <a:rPr lang="en-US" sz="1600" dirty="0"/>
              <a:t> team modified course requirements </a:t>
            </a:r>
          </a:p>
          <a:p>
            <a:pPr marL="0" indent="0">
              <a:buNone/>
            </a:pPr>
            <a:endParaRPr lang="en-US" sz="1600" dirty="0"/>
          </a:p>
          <a:p>
            <a:r>
              <a:rPr lang="en-US" sz="1600" b="1" dirty="0"/>
              <a:t>Code 20: :  </a:t>
            </a:r>
            <a:r>
              <a:rPr lang="en-US" sz="1600" dirty="0"/>
              <a:t>Discontinued education - Completed </a:t>
            </a:r>
            <a:r>
              <a:rPr lang="en-US" sz="1600" b="1" dirty="0"/>
              <a:t>IEP</a:t>
            </a:r>
            <a:r>
              <a:rPr lang="en-US" sz="1600" dirty="0"/>
              <a:t> team modified course requirements </a:t>
            </a:r>
          </a:p>
          <a:p>
            <a:endParaRPr lang="en-US" sz="1600" dirty="0"/>
          </a:p>
          <a:p>
            <a:r>
              <a:rPr lang="en-US" sz="1600" b="1" dirty="0"/>
              <a:t>Code 21: </a:t>
            </a:r>
            <a:r>
              <a:rPr lang="en-US" sz="1600" dirty="0"/>
              <a:t>Aged Out - Completed </a:t>
            </a:r>
            <a:r>
              <a:rPr lang="en-US" sz="1600" b="1" dirty="0"/>
              <a:t>IEP</a:t>
            </a:r>
            <a:r>
              <a:rPr lang="en-US" sz="1600" dirty="0"/>
              <a:t> team modified course requirements </a:t>
            </a:r>
          </a:p>
        </p:txBody>
      </p:sp>
      <p:sp>
        <p:nvSpPr>
          <p:cNvPr id="12" name="Text Placeholder 11">
            <a:extLst>
              <a:ext uri="{FF2B5EF4-FFF2-40B4-BE49-F238E27FC236}">
                <a16:creationId xmlns:a16="http://schemas.microsoft.com/office/drawing/2014/main" id="{7F3B5995-176B-41BB-B987-B44B34DBD749}"/>
              </a:ext>
            </a:extLst>
          </p:cNvPr>
          <p:cNvSpPr>
            <a:spLocks noGrp="1"/>
          </p:cNvSpPr>
          <p:nvPr>
            <p:ph type="body" sz="quarter" idx="3"/>
          </p:nvPr>
        </p:nvSpPr>
        <p:spPr/>
        <p:txBody>
          <a:bodyPr/>
          <a:lstStyle/>
          <a:p>
            <a:pPr algn="ctr"/>
            <a:r>
              <a:rPr lang="en-US" sz="1800" dirty="0">
                <a:solidFill>
                  <a:srgbClr val="740000"/>
                </a:solidFill>
              </a:rPr>
              <a:t>Exit Codes for Sped Students</a:t>
            </a:r>
          </a:p>
        </p:txBody>
      </p:sp>
      <p:sp>
        <p:nvSpPr>
          <p:cNvPr id="13" name="Content Placeholder 12">
            <a:extLst>
              <a:ext uri="{FF2B5EF4-FFF2-40B4-BE49-F238E27FC236}">
                <a16:creationId xmlns:a16="http://schemas.microsoft.com/office/drawing/2014/main" id="{EFC829B1-53B1-482C-BAB2-4FC4D66ED301}"/>
              </a:ext>
            </a:extLst>
          </p:cNvPr>
          <p:cNvSpPr>
            <a:spLocks noGrp="1"/>
          </p:cNvSpPr>
          <p:nvPr>
            <p:ph sz="quarter" idx="4"/>
          </p:nvPr>
        </p:nvSpPr>
        <p:spPr>
          <a:xfrm>
            <a:off x="4645025" y="2479675"/>
            <a:ext cx="4041775" cy="3646487"/>
          </a:xfrm>
        </p:spPr>
        <p:txBody>
          <a:bodyPr/>
          <a:lstStyle/>
          <a:p>
            <a:r>
              <a:rPr lang="en-US" sz="1600" dirty="0"/>
              <a:t>Code 03: : Continues - Completed IEP team modified course requirements</a:t>
            </a:r>
          </a:p>
          <a:p>
            <a:endParaRPr lang="en-US" sz="1600" dirty="0"/>
          </a:p>
          <a:p>
            <a:r>
              <a:rPr lang="en-US" sz="1600" dirty="0"/>
              <a:t>Code 13: Discontinued education - Completed IEP team modified course requirements</a:t>
            </a:r>
          </a:p>
          <a:p>
            <a:endParaRPr lang="en-US" sz="1600" dirty="0"/>
          </a:p>
          <a:p>
            <a:r>
              <a:rPr lang="en-US" sz="1600" dirty="0"/>
              <a:t>Code 14: Aged Out - Completed IEP team modified course requirements</a:t>
            </a:r>
          </a:p>
          <a:p>
            <a:endParaRPr lang="en-US" sz="1600" dirty="0"/>
          </a:p>
          <a:p>
            <a:r>
              <a:rPr lang="en-US" sz="1600" dirty="0"/>
              <a:t>Code 15:  Revocation of consent</a:t>
            </a:r>
          </a:p>
          <a:p>
            <a:endParaRPr lang="en-US" sz="1600" dirty="0"/>
          </a:p>
        </p:txBody>
      </p:sp>
    </p:spTree>
    <p:extLst>
      <p:ext uri="{BB962C8B-B14F-4D97-AF65-F5344CB8AC3E}">
        <p14:creationId xmlns:p14="http://schemas.microsoft.com/office/powerpoint/2010/main" val="3175849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r>
              <a:rPr lang="en-US" dirty="0">
                <a:solidFill>
                  <a:srgbClr val="500000"/>
                </a:solidFill>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a:xfrm>
            <a:off x="533400" y="1905000"/>
            <a:ext cx="8229600" cy="4221163"/>
          </a:xfrm>
          <a:solidFill>
            <a:schemeClr val="bg1"/>
          </a:solidFill>
        </p:spPr>
        <p:txBody>
          <a:bodyPr/>
          <a:lstStyle/>
          <a:p>
            <a:pPr>
              <a:buClr>
                <a:srgbClr val="500000"/>
              </a:buClr>
              <a:buSzPct val="9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DOE website </a:t>
            </a:r>
          </a:p>
          <a:p>
            <a:pPr marL="457200" lvl="1" indent="0">
              <a:buClr>
                <a:srgbClr val="500000"/>
              </a:buClr>
              <a:buSzPct val="90000"/>
              <a:buNone/>
              <a:defRPr/>
            </a:pPr>
            <a:r>
              <a:rPr lang="en-US" sz="2000" dirty="0">
                <a:latin typeface="Arial" panose="020B0604020202020204" pitchFamily="34" charset="0"/>
                <a:cs typeface="Arial" panose="020B0604020202020204" pitchFamily="34" charset="0"/>
              </a:rPr>
              <a:t>	</a:t>
            </a:r>
            <a:r>
              <a:rPr lang="en-US" sz="2400" dirty="0">
                <a:solidFill>
                  <a:srgbClr val="1D22DD"/>
                </a:solidFill>
              </a:rPr>
              <a:t>http://doe.sd.gov</a:t>
            </a:r>
            <a:endParaRPr lang="en-US" sz="2000" dirty="0">
              <a:latin typeface="Arial" panose="020B0604020202020204" pitchFamily="34" charset="0"/>
              <a:cs typeface="Arial" panose="020B0604020202020204" pitchFamily="34" charset="0"/>
            </a:endParaRPr>
          </a:p>
          <a:p>
            <a:pPr>
              <a:buClr>
                <a:srgbClr val="500000"/>
              </a:buClr>
              <a:buSzPct val="9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Student Data Collections Desk Guide 	</a:t>
            </a:r>
            <a:endParaRPr lang="en-US" sz="2400" dirty="0">
              <a:solidFill>
                <a:srgbClr val="1D22DD"/>
              </a:solidFill>
              <a:latin typeface="Arial" panose="020B0604020202020204" pitchFamily="34" charset="0"/>
              <a:cs typeface="Arial" panose="020B0604020202020204" pitchFamily="34" charset="0"/>
            </a:endParaRPr>
          </a:p>
          <a:p>
            <a:pPr marL="0" indent="0">
              <a:buClr>
                <a:srgbClr val="500000"/>
              </a:buClr>
              <a:buSzPct val="90000"/>
              <a:buNone/>
              <a:defRPr/>
            </a:pPr>
            <a:r>
              <a:rPr lang="en-US" sz="2400" dirty="0">
                <a:solidFill>
                  <a:srgbClr val="1D22DD"/>
                </a:solidFill>
                <a:latin typeface="Arial" panose="020B0604020202020204" pitchFamily="34" charset="0"/>
                <a:cs typeface="Arial" panose="020B0604020202020204" pitchFamily="34" charset="0"/>
              </a:rPr>
              <a:t>	http://doe.sd.gov/ofm/documents/DataGd-18.pdf</a:t>
            </a:r>
          </a:p>
          <a:p>
            <a:pPr>
              <a:buClr>
                <a:srgbClr val="500000"/>
              </a:buClr>
              <a:buSzPct val="9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Student Data Newsletters</a:t>
            </a:r>
          </a:p>
          <a:p>
            <a:pPr marL="0" indent="0">
              <a:buClr>
                <a:srgbClr val="500000"/>
              </a:buClr>
              <a:buSzPct val="90000"/>
              <a:buNone/>
              <a:defRPr/>
            </a:pPr>
            <a:r>
              <a:rPr lang="en-US" sz="2400" dirty="0">
                <a:solidFill>
                  <a:srgbClr val="500000"/>
                </a:solidFill>
                <a:latin typeface="Arial" panose="020B0604020202020204" pitchFamily="34" charset="0"/>
                <a:cs typeface="Arial" panose="020B0604020202020204" pitchFamily="34" charset="0"/>
              </a:rPr>
              <a:t>	</a:t>
            </a:r>
            <a:r>
              <a:rPr lang="en-US" sz="2400" dirty="0">
                <a:solidFill>
                  <a:srgbClr val="1D22DD"/>
                </a:solidFill>
                <a:latin typeface="Arial" panose="020B0604020202020204" pitchFamily="34" charset="0"/>
                <a:cs typeface="Arial" panose="020B0604020202020204" pitchFamily="34" charset="0"/>
              </a:rPr>
              <a:t>http://doe.sd.gov/ofm/documents/F18-SIMnews.pdf</a:t>
            </a:r>
          </a:p>
          <a:p>
            <a:pPr>
              <a:buClr>
                <a:srgbClr val="500000"/>
              </a:buClr>
              <a:buSzPct val="9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School Directory</a:t>
            </a:r>
          </a:p>
          <a:p>
            <a:pPr marL="0" indent="0">
              <a:buNone/>
              <a:defRPr/>
            </a:pPr>
            <a:r>
              <a:rPr lang="en-US" sz="2400" dirty="0">
                <a:solidFill>
                  <a:srgbClr val="500000"/>
                </a:solidFill>
                <a:latin typeface="Arial" panose="020B0604020202020204" pitchFamily="34" charset="0"/>
                <a:cs typeface="Arial" panose="020B0604020202020204" pitchFamily="34" charset="0"/>
              </a:rPr>
              <a:t>	</a:t>
            </a:r>
            <a:r>
              <a:rPr lang="en-US" sz="2400" dirty="0">
                <a:solidFill>
                  <a:srgbClr val="1D22DD"/>
                </a:solidFill>
                <a:latin typeface="Arial" panose="020B0604020202020204" pitchFamily="34" charset="0"/>
                <a:cs typeface="Arial" panose="020B0604020202020204" pitchFamily="34" charset="0"/>
              </a:rPr>
              <a:t>http://doe.sd.gov/ofm/edudir.aspx</a:t>
            </a:r>
            <a:endParaRPr lang="en-US" sz="2400" u="sng" dirty="0">
              <a:solidFill>
                <a:srgbClr val="1D22D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667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p>
            <a:r>
              <a:rPr lang="en-US" dirty="0">
                <a:solidFill>
                  <a:srgbClr val="500000"/>
                </a:solidFill>
                <a:latin typeface="Arial" panose="020B0604020202020204" pitchFamily="34" charset="0"/>
                <a:cs typeface="Arial" panose="020B0604020202020204" pitchFamily="34" charset="0"/>
              </a:rPr>
              <a:t>DOE Contacts</a:t>
            </a:r>
          </a:p>
        </p:txBody>
      </p:sp>
      <p:sp>
        <p:nvSpPr>
          <p:cNvPr id="3" name="Content Placeholder 2"/>
          <p:cNvSpPr>
            <a:spLocks noGrp="1"/>
          </p:cNvSpPr>
          <p:nvPr>
            <p:ph idx="1"/>
          </p:nvPr>
        </p:nvSpPr>
        <p:spPr>
          <a:xfrm>
            <a:off x="152400" y="2286000"/>
            <a:ext cx="5029200" cy="3026229"/>
          </a:xfrm>
        </p:spPr>
        <p:txBody>
          <a:bodyPr/>
          <a:lstStyle/>
          <a:p>
            <a:pPr marL="0" indent="0">
              <a:buNone/>
            </a:pPr>
            <a:r>
              <a:rPr lang="en-US" sz="2400" b="1" dirty="0">
                <a:solidFill>
                  <a:srgbClr val="500000"/>
                </a:solidFill>
                <a:latin typeface="Arial" panose="020B0604020202020204" pitchFamily="34" charset="0"/>
                <a:cs typeface="Arial" panose="020B0604020202020204" pitchFamily="34" charset="0"/>
              </a:rPr>
              <a:t>     Data Management </a:t>
            </a:r>
          </a:p>
          <a:p>
            <a:pPr marL="457200" lvl="1" indent="0">
              <a:buNone/>
            </a:pPr>
            <a:r>
              <a:rPr lang="en-US" sz="2000" dirty="0">
                <a:solidFill>
                  <a:srgbClr val="500000"/>
                </a:solidFill>
                <a:latin typeface="Arial" panose="020B0604020202020204" pitchFamily="34" charset="0"/>
                <a:cs typeface="Arial" panose="020B0604020202020204" pitchFamily="34" charset="0"/>
                <a:hlinkClick r:id="rId2"/>
              </a:rPr>
              <a:t>Judy.Merriman@state.sd.us</a:t>
            </a:r>
            <a:r>
              <a:rPr lang="en-US" sz="2000" dirty="0">
                <a:solidFill>
                  <a:srgbClr val="500000"/>
                </a:solidFill>
                <a:latin typeface="Arial" panose="020B0604020202020204" pitchFamily="34" charset="0"/>
                <a:cs typeface="Arial" panose="020B0604020202020204" pitchFamily="34" charset="0"/>
              </a:rPr>
              <a:t> </a:t>
            </a:r>
          </a:p>
          <a:p>
            <a:pPr marL="457200" lvl="1" indent="0">
              <a:buNone/>
            </a:pPr>
            <a:r>
              <a:rPr lang="en-US" sz="2000" dirty="0">
                <a:solidFill>
                  <a:srgbClr val="500000"/>
                </a:solidFill>
                <a:latin typeface="Arial" panose="020B0604020202020204" pitchFamily="34" charset="0"/>
                <a:cs typeface="Arial" panose="020B0604020202020204" pitchFamily="34" charset="0"/>
                <a:hlinkClick r:id="rId3"/>
              </a:rPr>
              <a:t>Teri.Jung@state.sd.us</a:t>
            </a:r>
            <a:endParaRPr lang="en-US" sz="2000" dirty="0">
              <a:solidFill>
                <a:srgbClr val="500000"/>
              </a:solidFill>
              <a:latin typeface="Arial" panose="020B0604020202020204" pitchFamily="34" charset="0"/>
              <a:cs typeface="Arial" panose="020B0604020202020204" pitchFamily="34" charset="0"/>
            </a:endParaRPr>
          </a:p>
          <a:p>
            <a:pPr marL="457200" lvl="1" indent="0">
              <a:buNone/>
            </a:pPr>
            <a:r>
              <a:rPr lang="en-US" sz="2000" dirty="0">
                <a:solidFill>
                  <a:srgbClr val="500000"/>
                </a:solidFill>
                <a:latin typeface="Arial" panose="020B0604020202020204" pitchFamily="34" charset="0"/>
                <a:cs typeface="Arial" panose="020B0604020202020204" pitchFamily="34" charset="0"/>
                <a:hlinkClick r:id="rId4"/>
              </a:rPr>
              <a:t>Jennifer.RattlingLeaf@state.sd.us</a:t>
            </a:r>
            <a:endParaRPr lang="en-US" sz="2000" dirty="0">
              <a:solidFill>
                <a:srgbClr val="500000"/>
              </a:solidFill>
              <a:latin typeface="Arial" panose="020B0604020202020204" pitchFamily="34" charset="0"/>
              <a:cs typeface="Arial" panose="020B0604020202020204" pitchFamily="34" charset="0"/>
            </a:endParaRPr>
          </a:p>
          <a:p>
            <a:pPr marL="457200" lvl="1" indent="0">
              <a:buNone/>
            </a:pPr>
            <a:r>
              <a:rPr lang="en-US" sz="2000" dirty="0">
                <a:solidFill>
                  <a:srgbClr val="500000"/>
                </a:solidFill>
                <a:latin typeface="Arial" panose="020B0604020202020204" pitchFamily="34" charset="0"/>
                <a:cs typeface="Arial" panose="020B0604020202020204" pitchFamily="34" charset="0"/>
                <a:hlinkClick r:id="rId5"/>
              </a:rPr>
              <a:t>Clive.Bremser@state.sd.us</a:t>
            </a:r>
            <a:endParaRPr lang="en-US" sz="2000" dirty="0">
              <a:solidFill>
                <a:srgbClr val="500000"/>
              </a:solidFill>
              <a:latin typeface="Arial" panose="020B0604020202020204" pitchFamily="34" charset="0"/>
              <a:cs typeface="Arial" panose="020B0604020202020204" pitchFamily="34" charset="0"/>
            </a:endParaRPr>
          </a:p>
          <a:p>
            <a:pPr marL="457200" lvl="1" indent="0">
              <a:buNone/>
            </a:pPr>
            <a:r>
              <a:rPr lang="en-US" sz="2000" dirty="0">
                <a:solidFill>
                  <a:srgbClr val="500000"/>
                </a:solidFill>
                <a:latin typeface="Arial" panose="020B0604020202020204" pitchFamily="34" charset="0"/>
                <a:cs typeface="Arial" panose="020B0604020202020204" pitchFamily="34" charset="0"/>
                <a:hlinkClick r:id="rId6"/>
              </a:rPr>
              <a:t>Randy.Hanson@state.sd.us</a:t>
            </a:r>
            <a:endParaRPr lang="en-US" sz="2000" dirty="0">
              <a:solidFill>
                <a:srgbClr val="500000"/>
              </a:solidFill>
              <a:latin typeface="Arial" panose="020B0604020202020204" pitchFamily="34" charset="0"/>
              <a:cs typeface="Arial" panose="020B0604020202020204" pitchFamily="34" charset="0"/>
            </a:endParaRPr>
          </a:p>
          <a:p>
            <a:pPr marL="457200" lvl="1" indent="0">
              <a:buNone/>
            </a:pPr>
            <a:r>
              <a:rPr lang="en-US" sz="2000" u="sng" dirty="0">
                <a:solidFill>
                  <a:srgbClr val="1D22DD"/>
                </a:solidFill>
                <a:latin typeface="Arial" panose="020B0604020202020204" pitchFamily="34" charset="0"/>
                <a:cs typeface="Arial" panose="020B0604020202020204" pitchFamily="34" charset="0"/>
              </a:rPr>
              <a:t>Angie Bren@state.sd.us</a:t>
            </a:r>
          </a:p>
          <a:p>
            <a:pPr marL="457200" lvl="1" indent="0">
              <a:buNone/>
            </a:pPr>
            <a:endParaRPr lang="en-US" sz="1600" dirty="0">
              <a:solidFill>
                <a:srgbClr val="500000"/>
              </a:solidFill>
              <a:latin typeface="Arial" panose="020B0604020202020204" pitchFamily="34" charset="0"/>
              <a:cs typeface="Arial" panose="020B0604020202020204" pitchFamily="34" charset="0"/>
            </a:endParaRPr>
          </a:p>
          <a:p>
            <a:endParaRPr lang="en-US" sz="1600" dirty="0"/>
          </a:p>
        </p:txBody>
      </p:sp>
      <p:sp>
        <p:nvSpPr>
          <p:cNvPr id="5" name="Rectangle 4"/>
          <p:cNvSpPr/>
          <p:nvPr/>
        </p:nvSpPr>
        <p:spPr>
          <a:xfrm>
            <a:off x="4572000" y="2286000"/>
            <a:ext cx="4419601" cy="4031873"/>
          </a:xfrm>
          <a:prstGeom prst="rect">
            <a:avLst/>
          </a:prstGeom>
        </p:spPr>
        <p:txBody>
          <a:bodyPr wrap="square">
            <a:spAutoFit/>
          </a:bodyPr>
          <a:lstStyle/>
          <a:p>
            <a:r>
              <a:rPr lang="en-US" sz="1600" b="1" dirty="0">
                <a:solidFill>
                  <a:srgbClr val="500000"/>
                </a:solidFill>
                <a:latin typeface="Arial" panose="020B0604020202020204" pitchFamily="34" charset="0"/>
                <a:cs typeface="Arial" panose="020B0604020202020204" pitchFamily="34" charset="0"/>
              </a:rPr>
              <a:t>        Assessment </a:t>
            </a:r>
          </a:p>
          <a:p>
            <a:pPr lvl="1"/>
            <a:r>
              <a:rPr lang="en-US" sz="1600" dirty="0">
                <a:latin typeface="Arial" panose="020B0604020202020204" pitchFamily="34" charset="0"/>
                <a:cs typeface="Arial" panose="020B0604020202020204" pitchFamily="34" charset="0"/>
                <a:hlinkClick r:id="rId7"/>
              </a:rPr>
              <a:t>Roxanne.Weber@state.sd.us</a:t>
            </a:r>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r>
              <a:rPr lang="en-US" sz="1600" b="1" dirty="0">
                <a:solidFill>
                  <a:srgbClr val="500000"/>
                </a:solidFill>
                <a:latin typeface="Arial" panose="020B0604020202020204" pitchFamily="34" charset="0"/>
                <a:cs typeface="Arial" panose="020B0604020202020204" pitchFamily="34" charset="0"/>
              </a:rPr>
              <a:t>Accountability</a:t>
            </a:r>
          </a:p>
          <a:p>
            <a:pPr lvl="1"/>
            <a:r>
              <a:rPr lang="en-US" sz="1600" dirty="0">
                <a:latin typeface="Arial" panose="020B0604020202020204" pitchFamily="34" charset="0"/>
                <a:cs typeface="Arial" panose="020B0604020202020204" pitchFamily="34" charset="0"/>
                <a:hlinkClick r:id="rId8"/>
              </a:rPr>
              <a:t>Shannon.Malone@state.sd.us</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hlinkClick r:id="rId9"/>
              </a:rPr>
              <a:t>Dorothy.Aguliera-BlackBear@state.sd</a:t>
            </a:r>
            <a:r>
              <a:rPr lang="en-US" sz="1600">
                <a:latin typeface="Arial" panose="020B0604020202020204" pitchFamily="34" charset="0"/>
                <a:cs typeface="Arial" panose="020B0604020202020204" pitchFamily="34" charset="0"/>
                <a:hlinkClick r:id="rId9"/>
              </a:rPr>
              <a:t>.us</a:t>
            </a:r>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r>
              <a:rPr lang="en-US" sz="1600" b="1" dirty="0">
                <a:solidFill>
                  <a:srgbClr val="500000"/>
                </a:solidFill>
                <a:latin typeface="Arial" panose="020B0604020202020204" pitchFamily="34" charset="0"/>
                <a:cs typeface="Arial" panose="020B0604020202020204" pitchFamily="34" charset="0"/>
              </a:rPr>
              <a:t>        Title I </a:t>
            </a:r>
          </a:p>
          <a:p>
            <a:pPr lvl="1"/>
            <a:r>
              <a:rPr lang="en-US" sz="1600" dirty="0">
                <a:latin typeface="Arial" panose="020B0604020202020204" pitchFamily="34" charset="0"/>
                <a:cs typeface="Arial" panose="020B0604020202020204" pitchFamily="34" charset="0"/>
                <a:hlinkClick r:id="rId8"/>
              </a:rPr>
              <a:t>Shannon.Malone@state.sd.us</a:t>
            </a:r>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r>
              <a:rPr lang="en-US" sz="1600" b="1" dirty="0">
                <a:solidFill>
                  <a:srgbClr val="500000"/>
                </a:solidFill>
                <a:latin typeface="Arial" panose="020B0604020202020204" pitchFamily="34" charset="0"/>
                <a:cs typeface="Arial" panose="020B0604020202020204" pitchFamily="34" charset="0"/>
              </a:rPr>
              <a:t>        LEP/ELL </a:t>
            </a:r>
          </a:p>
          <a:p>
            <a:pPr lvl="1"/>
            <a:r>
              <a:rPr lang="en-US" sz="1600" dirty="0">
                <a:latin typeface="Arial" panose="020B0604020202020204" pitchFamily="34" charset="0"/>
                <a:cs typeface="Arial" panose="020B0604020202020204" pitchFamily="34" charset="0"/>
                <a:hlinkClick r:id="rId10"/>
              </a:rPr>
              <a:t>Yutzil.Becker@state.sd.us</a:t>
            </a:r>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r>
              <a:rPr lang="en-US" sz="1600" b="1" dirty="0">
                <a:solidFill>
                  <a:srgbClr val="500000"/>
                </a:solidFill>
                <a:latin typeface="Arial" panose="020B0604020202020204" pitchFamily="34" charset="0"/>
                <a:cs typeface="Arial" panose="020B0604020202020204" pitchFamily="34" charset="0"/>
              </a:rPr>
              <a:t>        Special Education  </a:t>
            </a:r>
          </a:p>
          <a:p>
            <a:pPr lvl="1"/>
            <a:r>
              <a:rPr lang="en-US" sz="1600" dirty="0">
                <a:latin typeface="Arial" panose="020B0604020202020204" pitchFamily="34" charset="0"/>
                <a:cs typeface="Arial" panose="020B0604020202020204" pitchFamily="34" charset="0"/>
                <a:hlinkClick r:id="rId11"/>
              </a:rPr>
              <a:t>Linda.Turner@state.sd.us</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8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a:solidFill>
                  <a:srgbClr val="740000"/>
                </a:solidFill>
              </a:rPr>
              <a:t>Title III Coding</a:t>
            </a:r>
          </a:p>
        </p:txBody>
      </p:sp>
      <p:sp>
        <p:nvSpPr>
          <p:cNvPr id="4" name="Rounded Rectangle 3"/>
          <p:cNvSpPr/>
          <p:nvPr/>
        </p:nvSpPr>
        <p:spPr>
          <a:xfrm>
            <a:off x="685800" y="5638800"/>
            <a:ext cx="784860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If you are operating a Title III program in any of your schools the Title III Check Box in the District set up must be checked.  Title III district means you receive your own Title III grant or you are part of a Title III consortium.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7848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51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58" y="1066800"/>
            <a:ext cx="8229600" cy="1066800"/>
          </a:xfrm>
        </p:spPr>
        <p:txBody>
          <a:bodyPr/>
          <a:lstStyle/>
          <a:p>
            <a:r>
              <a:rPr lang="en-US" sz="2800" dirty="0">
                <a:solidFill>
                  <a:srgbClr val="740000"/>
                </a:solidFill>
                <a:latin typeface="Arial" panose="020B0604020202020204" pitchFamily="34" charset="0"/>
                <a:cs typeface="Arial" panose="020B0604020202020204" pitchFamily="34" charset="0"/>
              </a:rPr>
              <a:t>Title I Coding </a:t>
            </a:r>
            <a:br>
              <a:rPr lang="en-US" sz="36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 </a:t>
            </a:r>
            <a:br>
              <a:rPr lang="en-US" sz="1400" dirty="0">
                <a:solidFill>
                  <a:srgbClr val="740000"/>
                </a:solidFill>
                <a:latin typeface="Arial" panose="020B0604020202020204" pitchFamily="34" charset="0"/>
                <a:cs typeface="Arial" panose="020B0604020202020204" pitchFamily="34" charset="0"/>
              </a:rPr>
            </a:br>
            <a:r>
              <a:rPr lang="en-US" sz="1400" dirty="0">
                <a:solidFill>
                  <a:srgbClr val="740000"/>
                </a:solidFill>
                <a:latin typeface="Arial" panose="020B0604020202020204" pitchFamily="34" charset="0"/>
                <a:cs typeface="Arial" panose="020B0604020202020204" pitchFamily="34" charset="0"/>
              </a:rPr>
              <a:t>System Administration&gt;Resources&gt;School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15" y="2209800"/>
            <a:ext cx="7608887"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0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838200"/>
          </a:xfrm>
        </p:spPr>
        <p:txBody>
          <a:bodyPr/>
          <a:lstStyle/>
          <a:p>
            <a:r>
              <a:rPr lang="en-US" sz="2800" dirty="0">
                <a:solidFill>
                  <a:srgbClr val="740000"/>
                </a:solidFill>
                <a:latin typeface="Arial" panose="020B0604020202020204" pitchFamily="34" charset="0"/>
                <a:cs typeface="Arial" panose="020B0604020202020204" pitchFamily="34" charset="0"/>
              </a:rPr>
              <a:t>2019-2020 Calendars</a:t>
            </a:r>
          </a:p>
        </p:txBody>
      </p:sp>
      <p:sp>
        <p:nvSpPr>
          <p:cNvPr id="5" name="Content Placeholder 4"/>
          <p:cNvSpPr>
            <a:spLocks noGrp="1"/>
          </p:cNvSpPr>
          <p:nvPr>
            <p:ph idx="1"/>
          </p:nvPr>
        </p:nvSpPr>
        <p:spPr>
          <a:xfrm>
            <a:off x="685800" y="1828800"/>
            <a:ext cx="7543800" cy="4876800"/>
          </a:xfrm>
        </p:spPr>
        <p:txBody>
          <a:bodyPr/>
          <a:lstStyle/>
          <a:p>
            <a:pPr marL="0" indent="0">
              <a:buNone/>
            </a:pPr>
            <a:r>
              <a:rPr lang="en-US" dirty="0">
                <a:latin typeface="Arial" panose="020B0604020202020204" pitchFamily="34" charset="0"/>
                <a:cs typeface="Arial" panose="020B0604020202020204" pitchFamily="34" charset="0"/>
              </a:rPr>
              <a:t>Create a calendar for </a:t>
            </a:r>
            <a:r>
              <a:rPr lang="en-US" u="sng" dirty="0">
                <a:latin typeface="Arial" panose="020B0604020202020204" pitchFamily="34" charset="0"/>
                <a:cs typeface="Arial" panose="020B0604020202020204" pitchFamily="34" charset="0"/>
              </a:rPr>
              <a:t>EVERY attendance center </a:t>
            </a:r>
            <a:r>
              <a:rPr lang="en-US" dirty="0">
                <a:latin typeface="Arial" panose="020B0604020202020204" pitchFamily="34" charset="0"/>
                <a:cs typeface="Arial" panose="020B0604020202020204" pitchFamily="34" charset="0"/>
              </a:rPr>
              <a:t>in your district, including:</a:t>
            </a:r>
          </a:p>
          <a:p>
            <a:pPr marL="0" indent="0">
              <a:buNone/>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Home School</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Preschool</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Private Schools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SPED/Out of District Placement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65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z="2800" dirty="0">
                <a:solidFill>
                  <a:srgbClr val="740000"/>
                </a:solidFill>
                <a:latin typeface="Arial" panose="020B0604020202020204" pitchFamily="34" charset="0"/>
                <a:cs typeface="Arial" panose="020B0604020202020204" pitchFamily="34" charset="0"/>
              </a:rPr>
              <a:t>2019-2020 Calendar Requirements</a:t>
            </a:r>
            <a:br>
              <a:rPr lang="en-US" sz="2800" dirty="0">
                <a:solidFill>
                  <a:srgbClr val="740000"/>
                </a:solidFill>
                <a:latin typeface="Arial" panose="020B0604020202020204" pitchFamily="34" charset="0"/>
                <a:cs typeface="Arial" panose="020B0604020202020204" pitchFamily="34" charset="0"/>
              </a:rPr>
            </a:br>
            <a:r>
              <a:rPr lang="en-US" sz="800" dirty="0">
                <a:solidFill>
                  <a:srgbClr val="740000"/>
                </a:solidFill>
                <a:latin typeface="Arial" panose="020B0604020202020204" pitchFamily="34" charset="0"/>
                <a:cs typeface="Arial" panose="020B0604020202020204" pitchFamily="34" charset="0"/>
              </a:rPr>
              <a:t> </a:t>
            </a:r>
            <a:br>
              <a:rPr lang="en-US" sz="2800" dirty="0">
                <a:solidFill>
                  <a:srgbClr val="740000"/>
                </a:solidFill>
                <a:latin typeface="Arial" panose="020B0604020202020204" pitchFamily="34" charset="0"/>
                <a:cs typeface="Arial" panose="020B0604020202020204" pitchFamily="34" charset="0"/>
              </a:rPr>
            </a:br>
            <a:r>
              <a:rPr lang="en-US" sz="1800" b="1" dirty="0">
                <a:solidFill>
                  <a:srgbClr val="740000"/>
                </a:solidFill>
                <a:latin typeface="Arial" panose="020B0604020202020204" pitchFamily="34" charset="0"/>
                <a:cs typeface="Arial" panose="020B0604020202020204" pitchFamily="34" charset="0"/>
              </a:rPr>
              <a:t>Calendars are due</a:t>
            </a:r>
            <a:r>
              <a:rPr lang="en-US" sz="1800" dirty="0">
                <a:solidFill>
                  <a:srgbClr val="740000"/>
                </a:solidFill>
                <a:latin typeface="Arial" panose="020B0604020202020204" pitchFamily="34" charset="0"/>
                <a:cs typeface="Arial" panose="020B0604020202020204" pitchFamily="34" charset="0"/>
              </a:rPr>
              <a:t> in Infinite Campus by the last Friday in </a:t>
            </a:r>
            <a:r>
              <a:rPr lang="en-US" sz="1800" b="1" dirty="0">
                <a:solidFill>
                  <a:srgbClr val="740000"/>
                </a:solidFill>
                <a:latin typeface="Arial" panose="020B0604020202020204" pitchFamily="34" charset="0"/>
                <a:cs typeface="Arial" panose="020B0604020202020204" pitchFamily="34" charset="0"/>
              </a:rPr>
              <a:t>August</a:t>
            </a:r>
            <a:r>
              <a:rPr lang="en-US" sz="1800" dirty="0">
                <a:solidFill>
                  <a:srgbClr val="740000"/>
                </a:solidFill>
                <a:latin typeface="Arial" panose="020B0604020202020204" pitchFamily="34" charset="0"/>
                <a:cs typeface="Arial" panose="020B0604020202020204" pitchFamily="34" charset="0"/>
              </a:rPr>
              <a:t>, </a:t>
            </a:r>
            <a:br>
              <a:rPr lang="en-US" sz="1800" dirty="0">
                <a:solidFill>
                  <a:srgbClr val="740000"/>
                </a:solidFill>
                <a:latin typeface="Arial" panose="020B0604020202020204" pitchFamily="34" charset="0"/>
                <a:cs typeface="Arial" panose="020B0604020202020204" pitchFamily="34" charset="0"/>
              </a:rPr>
            </a:br>
            <a:r>
              <a:rPr lang="en-US" sz="1800" dirty="0">
                <a:solidFill>
                  <a:srgbClr val="740000"/>
                </a:solidFill>
                <a:latin typeface="Arial" panose="020B0604020202020204" pitchFamily="34" charset="0"/>
                <a:cs typeface="Arial" panose="020B0604020202020204" pitchFamily="34" charset="0"/>
              </a:rPr>
              <a:t>according to 24:17:03:08.</a:t>
            </a:r>
            <a:endParaRPr lang="en-US" sz="1800" dirty="0">
              <a:solidFill>
                <a:srgbClr val="740000"/>
              </a:solidFill>
            </a:endParaRPr>
          </a:p>
        </p:txBody>
      </p:sp>
      <p:sp>
        <p:nvSpPr>
          <p:cNvPr id="3" name="Rectangle 2"/>
          <p:cNvSpPr/>
          <p:nvPr/>
        </p:nvSpPr>
        <p:spPr>
          <a:xfrm>
            <a:off x="304800" y="2514600"/>
            <a:ext cx="28956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Start date of school year</a:t>
            </a:r>
          </a:p>
          <a:p>
            <a:pPr marL="457200" indent="-4572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End date of school year</a:t>
            </a:r>
          </a:p>
          <a:p>
            <a:pPr marL="457200" indent="-4572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Instructional minutes</a:t>
            </a:r>
          </a:p>
        </p:txBody>
      </p:sp>
      <p:pic>
        <p:nvPicPr>
          <p:cNvPr id="7" name="Content Placeholder 6" descr="C:\Users\DEPR18~1\AppData\Local\Temp\SNAGHTMLae67685.PNG">
            <a:extLst>
              <a:ext uri="{FF2B5EF4-FFF2-40B4-BE49-F238E27FC236}">
                <a16:creationId xmlns:a16="http://schemas.microsoft.com/office/drawing/2014/main" id="{B2C4CDAD-9CFA-43B3-A8A7-9D9B21DA7F40}"/>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124200" y="2225844"/>
            <a:ext cx="5562600" cy="3900319"/>
          </a:xfrm>
          <a:prstGeom prst="rect">
            <a:avLst/>
          </a:prstGeom>
          <a:noFill/>
          <a:ln>
            <a:noFill/>
          </a:ln>
        </p:spPr>
      </p:pic>
    </p:spTree>
    <p:extLst>
      <p:ext uri="{BB962C8B-B14F-4D97-AF65-F5344CB8AC3E}">
        <p14:creationId xmlns:p14="http://schemas.microsoft.com/office/powerpoint/2010/main" val="1934260111"/>
      </p:ext>
    </p:extLst>
  </p:cSld>
  <p:clrMapOvr>
    <a:masterClrMapping/>
  </p:clrMapOvr>
</p:sld>
</file>

<file path=ppt/theme/theme1.xml><?xml version="1.0" encoding="utf-8"?>
<a:theme xmlns:a="http://schemas.openxmlformats.org/drawingml/2006/main" name="DO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DOEppt</Template>
  <TotalTime>10719</TotalTime>
  <Words>2400</Words>
  <Application>Microsoft Office PowerPoint</Application>
  <PresentationFormat>On-screen Show (4:3)</PresentationFormat>
  <Paragraphs>283</Paragraphs>
  <Slides>54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Wingdings</vt:lpstr>
      <vt:lpstr>DOEppt</vt:lpstr>
      <vt:lpstr>PowerPoint Presentation</vt:lpstr>
      <vt:lpstr>Verification of Educational Structure At the beginning of March,  the Educational Structure was finalized for the 2019-2020 school year.</vt:lpstr>
      <vt:lpstr>Educational Structure and Infinite Campus MUST match!   The Educational Structure grade span MUST match the grades that students are enrolled in, in Infinite Campus! </vt:lpstr>
      <vt:lpstr>Verification of Educational Directory   Each district will be contacted in August to update their directory information for the 2019-2020 school year.   The information that is entered here is displayed on our website and is also used to communicate with the administrators in your district. </vt:lpstr>
      <vt:lpstr>Verification of Educational Directory    </vt:lpstr>
      <vt:lpstr>Title III Coding</vt:lpstr>
      <vt:lpstr>Title I Coding    System Administration&gt;Resources&gt;School</vt:lpstr>
      <vt:lpstr>2019-2020 Calendars</vt:lpstr>
      <vt:lpstr>2019-2020 Calendar Requirements   Calendars are due in Infinite Campus by the last Friday in August,  according to 24:17:03:08.</vt:lpstr>
      <vt:lpstr>2019-20 Calendar Requirements Grade Levels   </vt:lpstr>
      <vt:lpstr>2019-2020 Calendar Requirements Quarters/Semesters/Trimesters</vt:lpstr>
      <vt:lpstr>2019-2020 Calendar Requirements Periods</vt:lpstr>
      <vt:lpstr>2018-2019Calendar Requirements</vt:lpstr>
      <vt:lpstr>State Course Codes</vt:lpstr>
      <vt:lpstr>State Course Codes</vt:lpstr>
      <vt:lpstr>Entering A Dual Credit Course in IC</vt:lpstr>
      <vt:lpstr>Entering A Dual Credit Course in IC</vt:lpstr>
      <vt:lpstr>Elem/MS Course Codes</vt:lpstr>
      <vt:lpstr>Dual Credits Entered into IC</vt:lpstr>
      <vt:lpstr>State Course Code Populated</vt:lpstr>
      <vt:lpstr>BOR Transcript</vt:lpstr>
      <vt:lpstr>Manually Entering Duel Credit Courses</vt:lpstr>
      <vt:lpstr>Editing the Transcript</vt:lpstr>
      <vt:lpstr>BOR Transcript w/o State Course Code</vt:lpstr>
      <vt:lpstr>Industry Recognized Credentials</vt:lpstr>
      <vt:lpstr>Industry Recognized Credentials</vt:lpstr>
      <vt:lpstr>Industry Recognized Credentials BOR Transcript</vt:lpstr>
      <vt:lpstr>PowerPoint Presentation</vt:lpstr>
      <vt:lpstr>Accountability - Calendars</vt:lpstr>
      <vt:lpstr> Accountability -  Enrollments </vt:lpstr>
      <vt:lpstr>End Status</vt:lpstr>
      <vt:lpstr>Graduates</vt:lpstr>
      <vt:lpstr>Date First Entered 9th Grade   </vt:lpstr>
      <vt:lpstr>Enrollment History</vt:lpstr>
      <vt:lpstr>              Graduation Data</vt:lpstr>
      <vt:lpstr>Advanced Endorsement New Graduation Requirements = Soft Implementation 2018/19, 2019/20 Mandatory in 2020/21</vt:lpstr>
      <vt:lpstr>Advanced Career Endorsement New Graduation Requirements = Soft Implementation 2018/19, 2019/20 Mandatory in 2020/21</vt:lpstr>
      <vt:lpstr>Advanced Honors Endorsement New Graduation Requirements = Soft Implementation 2018/19, 2019/20 Mandatory in 2020/21</vt:lpstr>
      <vt:lpstr>Advanced Honors Endorsement New Graduation Requirements = Soft Implementation 2018/19, 2019/20 Mandatory in 2020/21</vt:lpstr>
      <vt:lpstr>Accountability/Special Ed. Students</vt:lpstr>
      <vt:lpstr>Special Education Graduates</vt:lpstr>
      <vt:lpstr>Special Education Graduate</vt:lpstr>
      <vt:lpstr>Discontinued Education/Dropout</vt:lpstr>
      <vt:lpstr>Citizenship</vt:lpstr>
      <vt:lpstr>Absent Days System Administration&gt;Data Utilities&gt;Re-sync State Data</vt:lpstr>
      <vt:lpstr>Foster/Military</vt:lpstr>
      <vt:lpstr>Title I – Target Assist</vt:lpstr>
      <vt:lpstr>Accountability Validation   Student Information&gt;Reports&gt;Graduation Cohort Validations</vt:lpstr>
      <vt:lpstr>Accountability Verification System Administration&gt;Data Interchange&gt;Verification</vt:lpstr>
      <vt:lpstr>Accountability Verification </vt:lpstr>
      <vt:lpstr> Accountability Ad Hoc Reports   Ad Hoc Reporting&gt;Filter Designer&gt; State Published  </vt:lpstr>
      <vt:lpstr>New for 2019-2020</vt:lpstr>
      <vt:lpstr>Resources</vt:lpstr>
      <vt:lpstr>DOE Contacts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Jung, Teri</dc:creator>
  <cp:lastModifiedBy>Jung, Teri</cp:lastModifiedBy>
  <cp:revision>250</cp:revision>
  <cp:lastPrinted>2019-03-18T13:36:24Z</cp:lastPrinted>
  <dcterms:created xsi:type="dcterms:W3CDTF">2016-01-08T13:48:41Z</dcterms:created>
  <dcterms:modified xsi:type="dcterms:W3CDTF">2019-04-09T13:23:26Z</dcterms:modified>
</cp:coreProperties>
</file>