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18" r:id="rId3"/>
    <p:sldId id="328" r:id="rId4"/>
    <p:sldId id="257" r:id="rId5"/>
    <p:sldId id="329" r:id="rId6"/>
    <p:sldId id="258" r:id="rId7"/>
    <p:sldId id="331" r:id="rId8"/>
    <p:sldId id="260" r:id="rId9"/>
    <p:sldId id="259" r:id="rId10"/>
    <p:sldId id="261" r:id="rId11"/>
    <p:sldId id="271" r:id="rId12"/>
    <p:sldId id="264" r:id="rId13"/>
    <p:sldId id="265" r:id="rId14"/>
    <p:sldId id="330" r:id="rId15"/>
    <p:sldId id="268" r:id="rId16"/>
    <p:sldId id="269" r:id="rId17"/>
    <p:sldId id="266" r:id="rId18"/>
    <p:sldId id="267" r:id="rId19"/>
    <p:sldId id="262" r:id="rId20"/>
    <p:sldId id="289" r:id="rId21"/>
    <p:sldId id="290" r:id="rId22"/>
    <p:sldId id="291" r:id="rId23"/>
    <p:sldId id="275" r:id="rId24"/>
    <p:sldId id="288" r:id="rId25"/>
    <p:sldId id="279" r:id="rId26"/>
    <p:sldId id="310" r:id="rId27"/>
    <p:sldId id="287" r:id="rId28"/>
    <p:sldId id="278" r:id="rId29"/>
    <p:sldId id="299" r:id="rId30"/>
    <p:sldId id="300" r:id="rId31"/>
    <p:sldId id="301" r:id="rId32"/>
    <p:sldId id="276" r:id="rId33"/>
    <p:sldId id="277" r:id="rId34"/>
    <p:sldId id="292" r:id="rId35"/>
    <p:sldId id="293" r:id="rId36"/>
    <p:sldId id="294" r:id="rId37"/>
    <p:sldId id="295" r:id="rId38"/>
    <p:sldId id="296" r:id="rId39"/>
    <p:sldId id="297" r:id="rId40"/>
    <p:sldId id="298" r:id="rId41"/>
    <p:sldId id="317" r:id="rId42"/>
    <p:sldId id="311" r:id="rId43"/>
    <p:sldId id="324" r:id="rId44"/>
    <p:sldId id="314" r:id="rId45"/>
    <p:sldId id="312" r:id="rId46"/>
    <p:sldId id="320" r:id="rId47"/>
    <p:sldId id="321" r:id="rId48"/>
    <p:sldId id="322" r:id="rId49"/>
    <p:sldId id="323" r:id="rId50"/>
    <p:sldId id="325" r:id="rId51"/>
    <p:sldId id="326" r:id="rId52"/>
    <p:sldId id="327" r:id="rId53"/>
    <p:sldId id="313" r:id="rId54"/>
    <p:sldId id="332" r:id="rId55"/>
    <p:sldId id="333" r:id="rId56"/>
    <p:sldId id="334" r:id="rId57"/>
    <p:sldId id="281" r:id="rId58"/>
    <p:sldId id="282" r:id="rId59"/>
    <p:sldId id="283" r:id="rId60"/>
    <p:sldId id="284" r:id="rId61"/>
    <p:sldId id="286" r:id="rId62"/>
    <p:sldId id="285" r:id="rId63"/>
    <p:sldId id="302" r:id="rId64"/>
    <p:sldId id="303" r:id="rId65"/>
    <p:sldId id="304" r:id="rId66"/>
    <p:sldId id="305" r:id="rId67"/>
    <p:sldId id="306" r:id="rId68"/>
    <p:sldId id="307" r:id="rId69"/>
    <p:sldId id="308" r:id="rId70"/>
    <p:sldId id="309" r:id="rId7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5" autoAdjust="0"/>
  </p:normalViewPr>
  <p:slideViewPr>
    <p:cSldViewPr>
      <p:cViewPr varScale="1">
        <p:scale>
          <a:sx n="83" d="100"/>
          <a:sy n="83" d="100"/>
        </p:scale>
        <p:origin x="12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93AE8D8F-FE53-4067-8FED-AC737F45BB46}" type="datetimeFigureOut">
              <a:rPr lang="en-US" smtClean="0"/>
              <a:t>09/25/2018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9612880E-8135-46E6-B339-9A8FE0CAADC0}" type="slidenum">
              <a:rPr lang="en-US" smtClean="0"/>
              <a:t>‹#›</a:t>
            </a:fld>
            <a:endParaRPr lang="en-US"/>
          </a:p>
        </p:txBody>
      </p:sp>
    </p:spTree>
    <p:extLst>
      <p:ext uri="{BB962C8B-B14F-4D97-AF65-F5344CB8AC3E}">
        <p14:creationId xmlns:p14="http://schemas.microsoft.com/office/powerpoint/2010/main" val="355297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2880E-8135-46E6-B339-9A8FE0CAADC0}" type="slidenum">
              <a:rPr lang="en-US" smtClean="0"/>
              <a:t>53</a:t>
            </a:fld>
            <a:endParaRPr lang="en-US"/>
          </a:p>
        </p:txBody>
      </p:sp>
    </p:spTree>
    <p:extLst>
      <p:ext uri="{BB962C8B-B14F-4D97-AF65-F5344CB8AC3E}">
        <p14:creationId xmlns:p14="http://schemas.microsoft.com/office/powerpoint/2010/main" val="84312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2880E-8135-46E6-B339-9A8FE0CAADC0}" type="slidenum">
              <a:rPr lang="en-US" smtClean="0"/>
              <a:t>54</a:t>
            </a:fld>
            <a:endParaRPr lang="en-US"/>
          </a:p>
        </p:txBody>
      </p:sp>
    </p:spTree>
    <p:extLst>
      <p:ext uri="{BB962C8B-B14F-4D97-AF65-F5344CB8AC3E}">
        <p14:creationId xmlns:p14="http://schemas.microsoft.com/office/powerpoint/2010/main" val="421657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27808EE-BA44-4EF4-82B1-932436870093}" type="datetimeFigureOut">
              <a:rPr lang="en-US"/>
              <a:pPr>
                <a:defRPr/>
              </a:pPr>
              <a:t>09/25/2018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46F654-8CDB-4F9E-A01F-E69AA51B2B42}" type="slidenum">
              <a:rPr lang="en-US"/>
              <a:pPr>
                <a:defRPr/>
              </a:pPr>
              <a:t>‹#›</a:t>
            </a:fld>
            <a:endParaRPr lang="en-US"/>
          </a:p>
        </p:txBody>
      </p:sp>
    </p:spTree>
    <p:extLst>
      <p:ext uri="{BB962C8B-B14F-4D97-AF65-F5344CB8AC3E}">
        <p14:creationId xmlns:p14="http://schemas.microsoft.com/office/powerpoint/2010/main" val="296621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5A0DC1-FB27-4E59-97C6-4A137AF4744B}" type="datetimeFigureOut">
              <a:rPr lang="en-US"/>
              <a:pPr>
                <a:defRPr/>
              </a:pPr>
              <a:t>09/25/2018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D097A-CFC2-41BE-BEA3-C94615124D8C}" type="slidenum">
              <a:rPr lang="en-US"/>
              <a:pPr>
                <a:defRPr/>
              </a:pPr>
              <a:t>‹#›</a:t>
            </a:fld>
            <a:endParaRPr lang="en-US"/>
          </a:p>
        </p:txBody>
      </p:sp>
    </p:spTree>
    <p:extLst>
      <p:ext uri="{BB962C8B-B14F-4D97-AF65-F5344CB8AC3E}">
        <p14:creationId xmlns:p14="http://schemas.microsoft.com/office/powerpoint/2010/main" val="13729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88E8A1-BD99-4F71-8FBF-653948AA7F20}" type="datetimeFigureOut">
              <a:rPr lang="en-US"/>
              <a:pPr>
                <a:defRPr/>
              </a:pPr>
              <a:t>09/25/2018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726F5-B92F-478C-8584-66172955F0E8}" type="slidenum">
              <a:rPr lang="en-US"/>
              <a:pPr>
                <a:defRPr/>
              </a:pPr>
              <a:t>‹#›</a:t>
            </a:fld>
            <a:endParaRPr lang="en-US"/>
          </a:p>
        </p:txBody>
      </p:sp>
    </p:spTree>
    <p:extLst>
      <p:ext uri="{BB962C8B-B14F-4D97-AF65-F5344CB8AC3E}">
        <p14:creationId xmlns:p14="http://schemas.microsoft.com/office/powerpoint/2010/main" val="51910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3D3E3D-9031-4F63-9CA4-B1B4738C3322}" type="datetimeFigureOut">
              <a:rPr lang="en-US"/>
              <a:pPr>
                <a:defRPr/>
              </a:pPr>
              <a:t>09/25/2018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64E9F0-EB04-4149-9380-691BD3CC5AF1}" type="slidenum">
              <a:rPr lang="en-US"/>
              <a:pPr>
                <a:defRPr/>
              </a:pPr>
              <a:t>‹#›</a:t>
            </a:fld>
            <a:endParaRPr lang="en-US"/>
          </a:p>
        </p:txBody>
      </p:sp>
    </p:spTree>
    <p:extLst>
      <p:ext uri="{BB962C8B-B14F-4D97-AF65-F5344CB8AC3E}">
        <p14:creationId xmlns:p14="http://schemas.microsoft.com/office/powerpoint/2010/main" val="34715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C76A32-9B42-4E2A-AAFA-BCF460222A6F}" type="datetimeFigureOut">
              <a:rPr lang="en-US"/>
              <a:pPr>
                <a:defRPr/>
              </a:pPr>
              <a:t>09/25/2018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4D62E-2868-495D-AA62-03FF3CE40A5E}" type="slidenum">
              <a:rPr lang="en-US"/>
              <a:pPr>
                <a:defRPr/>
              </a:pPr>
              <a:t>‹#›</a:t>
            </a:fld>
            <a:endParaRPr lang="en-US"/>
          </a:p>
        </p:txBody>
      </p:sp>
    </p:spTree>
    <p:extLst>
      <p:ext uri="{BB962C8B-B14F-4D97-AF65-F5344CB8AC3E}">
        <p14:creationId xmlns:p14="http://schemas.microsoft.com/office/powerpoint/2010/main" val="70059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EA16E77-C6D8-4C74-8454-6EE28F61EF16}" type="datetimeFigureOut">
              <a:rPr lang="en-US"/>
              <a:pPr>
                <a:defRPr/>
              </a:pPr>
              <a:t>09/25/2018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286B4D-D15C-4579-BB4C-56D13F0DF638}" type="slidenum">
              <a:rPr lang="en-US"/>
              <a:pPr>
                <a:defRPr/>
              </a:pPr>
              <a:t>‹#›</a:t>
            </a:fld>
            <a:endParaRPr lang="en-US"/>
          </a:p>
        </p:txBody>
      </p:sp>
    </p:spTree>
    <p:extLst>
      <p:ext uri="{BB962C8B-B14F-4D97-AF65-F5344CB8AC3E}">
        <p14:creationId xmlns:p14="http://schemas.microsoft.com/office/powerpoint/2010/main" val="292599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8A7C60-2475-460D-A17F-D3F5B8EA23EA}" type="datetimeFigureOut">
              <a:rPr lang="en-US"/>
              <a:pPr>
                <a:defRPr/>
              </a:pPr>
              <a:t>09/25/2018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513B96-C756-4C34-B07C-29C99B5B44B5}" type="slidenum">
              <a:rPr lang="en-US"/>
              <a:pPr>
                <a:defRPr/>
              </a:pPr>
              <a:t>‹#›</a:t>
            </a:fld>
            <a:endParaRPr lang="en-US"/>
          </a:p>
        </p:txBody>
      </p:sp>
    </p:spTree>
    <p:extLst>
      <p:ext uri="{BB962C8B-B14F-4D97-AF65-F5344CB8AC3E}">
        <p14:creationId xmlns:p14="http://schemas.microsoft.com/office/powerpoint/2010/main" val="113683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4F1CC2-3309-4F2A-A8E3-041643B7C56F}" type="datetimeFigureOut">
              <a:rPr lang="en-US"/>
              <a:pPr>
                <a:defRPr/>
              </a:pPr>
              <a:t>09/25/2018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64D6EA-14D0-4870-99F2-E18580051B70}" type="slidenum">
              <a:rPr lang="en-US"/>
              <a:pPr>
                <a:defRPr/>
              </a:pPr>
              <a:t>‹#›</a:t>
            </a:fld>
            <a:endParaRPr lang="en-US"/>
          </a:p>
        </p:txBody>
      </p:sp>
    </p:spTree>
    <p:extLst>
      <p:ext uri="{BB962C8B-B14F-4D97-AF65-F5344CB8AC3E}">
        <p14:creationId xmlns:p14="http://schemas.microsoft.com/office/powerpoint/2010/main" val="46142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523AFD-2E7C-48D9-BCB1-55DF6EB8B3D1}" type="datetimeFigureOut">
              <a:rPr lang="en-US"/>
              <a:pPr>
                <a:defRPr/>
              </a:pPr>
              <a:t>09/25/2018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3D4098-140A-49F8-924B-2B5CA2782B88}" type="slidenum">
              <a:rPr lang="en-US"/>
              <a:pPr>
                <a:defRPr/>
              </a:pPr>
              <a:t>‹#›</a:t>
            </a:fld>
            <a:endParaRPr lang="en-US"/>
          </a:p>
        </p:txBody>
      </p:sp>
    </p:spTree>
    <p:extLst>
      <p:ext uri="{BB962C8B-B14F-4D97-AF65-F5344CB8AC3E}">
        <p14:creationId xmlns:p14="http://schemas.microsoft.com/office/powerpoint/2010/main" val="395858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FCC0CE-43FA-4701-BA0A-EDD0D42CCF9B}" type="datetimeFigureOut">
              <a:rPr lang="en-US"/>
              <a:pPr>
                <a:defRPr/>
              </a:pPr>
              <a:t>09/25/2018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6BEB5-6778-40DA-B619-E2A304682957}" type="slidenum">
              <a:rPr lang="en-US"/>
              <a:pPr>
                <a:defRPr/>
              </a:pPr>
              <a:t>‹#›</a:t>
            </a:fld>
            <a:endParaRPr lang="en-US"/>
          </a:p>
        </p:txBody>
      </p:sp>
    </p:spTree>
    <p:extLst>
      <p:ext uri="{BB962C8B-B14F-4D97-AF65-F5344CB8AC3E}">
        <p14:creationId xmlns:p14="http://schemas.microsoft.com/office/powerpoint/2010/main" val="268042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D7339B-6B2B-48B0-9943-CB4CBDAAA6DC}" type="datetimeFigureOut">
              <a:rPr lang="en-US"/>
              <a:pPr>
                <a:defRPr/>
              </a:pPr>
              <a:t>09/25/2018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C4D398-BC2A-404D-A99F-0BE93DD96E95}" type="slidenum">
              <a:rPr lang="en-US"/>
              <a:pPr>
                <a:defRPr/>
              </a:pPr>
              <a:t>‹#›</a:t>
            </a:fld>
            <a:endParaRPr lang="en-US"/>
          </a:p>
        </p:txBody>
      </p:sp>
    </p:spTree>
    <p:extLst>
      <p:ext uri="{BB962C8B-B14F-4D97-AF65-F5344CB8AC3E}">
        <p14:creationId xmlns:p14="http://schemas.microsoft.com/office/powerpoint/2010/main" val="153760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EFC51F-B86B-4F28-8845-CE1B8B39AA68}" type="datetimeFigureOut">
              <a:rPr lang="en-US"/>
              <a:pPr>
                <a:defRPr/>
              </a:pPr>
              <a:t>09/25/2018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5D93A74-1F9F-4BED-AA86-4DBDB117F6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doe.sd.gov/octe/commoncourse.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amber.rost@state.sd.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erin.larsen@state.sd.us" TargetMode="External"/><Relationship Id="rId5" Type="http://schemas.openxmlformats.org/officeDocument/2006/relationships/hyperlink" Target="mailto:randy.hanson@state.sd.us" TargetMode="External"/><Relationship Id="rId4" Type="http://schemas.openxmlformats.org/officeDocument/2006/relationships/hyperlink" Target="mailto:cheryl.reiter@state.sd.u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oe.sd.gov/gradrequirements/documents/Industry.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sz="3600"/>
              <a:t>September 2018</a:t>
            </a:r>
            <a:endParaRPr lang="en-US" sz="3600" dirty="0"/>
          </a:p>
        </p:txBody>
      </p:sp>
      <p:sp>
        <p:nvSpPr>
          <p:cNvPr id="4" name="Text Placeholder 3"/>
          <p:cNvSpPr>
            <a:spLocks noGrp="1"/>
          </p:cNvSpPr>
          <p:nvPr>
            <p:ph type="body" idx="1"/>
          </p:nvPr>
        </p:nvSpPr>
        <p:spPr>
          <a:xfrm>
            <a:off x="685800" y="1828800"/>
            <a:ext cx="7772400" cy="1676399"/>
          </a:xfrm>
        </p:spPr>
        <p:txBody>
          <a:bodyPr/>
          <a:lstStyle/>
          <a:p>
            <a:pPr algn="ctr"/>
            <a:r>
              <a:rPr lang="en-US" sz="3600" b="1" dirty="0">
                <a:solidFill>
                  <a:schemeClr val="tx1"/>
                </a:solidFill>
              </a:rPr>
              <a:t>DOE – Data Management State Reporting User Groups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143000"/>
          </a:xfrm>
        </p:spPr>
        <p:txBody>
          <a:bodyPr/>
          <a:lstStyle/>
          <a:p>
            <a:r>
              <a:rPr lang="en-US" dirty="0"/>
              <a:t>Enrollment Tab</a:t>
            </a:r>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600200"/>
            <a:ext cx="80582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18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dirty="0"/>
              <a:t>Enrollment Status</a:t>
            </a:r>
          </a:p>
        </p:txBody>
      </p:sp>
      <p:pic>
        <p:nvPicPr>
          <p:cNvPr id="5" name="Content Placeholder 4" descr="C:\Users\DEPR18~1\AppData\Local\Temp\SNAGHTML6ccf1907.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7892"/>
            <a:ext cx="8229600" cy="4410578"/>
          </a:xfrm>
          <a:prstGeom prst="rect">
            <a:avLst/>
          </a:prstGeom>
          <a:noFill/>
          <a:ln>
            <a:noFill/>
          </a:ln>
        </p:spPr>
      </p:pic>
    </p:spTree>
    <p:extLst>
      <p:ext uri="{BB962C8B-B14F-4D97-AF65-F5344CB8AC3E}">
        <p14:creationId xmlns:p14="http://schemas.microsoft.com/office/powerpoint/2010/main" val="393448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a:t>Enrollment Status</a:t>
            </a:r>
          </a:p>
        </p:txBody>
      </p:sp>
      <p:sp>
        <p:nvSpPr>
          <p:cNvPr id="5" name="Content Placeholder 4"/>
          <p:cNvSpPr>
            <a:spLocks noGrp="1"/>
          </p:cNvSpPr>
          <p:nvPr>
            <p:ph idx="1"/>
          </p:nvPr>
        </p:nvSpPr>
        <p:spPr>
          <a:xfrm>
            <a:off x="457200" y="1371600"/>
            <a:ext cx="8458200" cy="5181600"/>
          </a:xfrm>
        </p:spPr>
        <p:txBody>
          <a:bodyPr/>
          <a:lstStyle/>
          <a:p>
            <a:pPr marL="0" indent="0">
              <a:buNone/>
            </a:pPr>
            <a:r>
              <a:rPr lang="en-US" sz="1600" b="1" dirty="0"/>
              <a:t>B:  Placed and Paid by Tribal  </a:t>
            </a:r>
          </a:p>
          <a:p>
            <a:pPr lvl="1">
              <a:buFont typeface="Arial" panose="020B0604020202020204" pitchFamily="34" charset="0"/>
              <a:buChar char="•"/>
            </a:pPr>
            <a:r>
              <a:rPr lang="en-US" sz="1600" dirty="0"/>
              <a:t>Used primary by BIE schools</a:t>
            </a:r>
          </a:p>
          <a:p>
            <a:pPr lvl="1">
              <a:buFont typeface="Arial" panose="020B0604020202020204" pitchFamily="34" charset="0"/>
              <a:buChar char="•"/>
            </a:pPr>
            <a:r>
              <a:rPr lang="en-US" sz="1600" dirty="0"/>
              <a:t>In few cases, public schools could use the code if the student is attending a residential treatment program operated by public school districts but paid for by the tribe.</a:t>
            </a:r>
          </a:p>
          <a:p>
            <a:pPr marL="0" indent="0">
              <a:buNone/>
            </a:pPr>
            <a:r>
              <a:rPr lang="en-US" sz="1600" b="1" dirty="0"/>
              <a:t>C:  Contracting Student</a:t>
            </a:r>
          </a:p>
          <a:p>
            <a:pPr lvl="1">
              <a:buFont typeface="Arial" pitchFamily="34" charset="0"/>
              <a:buChar char="•"/>
            </a:pPr>
            <a:r>
              <a:rPr lang="en-US" sz="1600" dirty="0"/>
              <a:t>Use if your district contracts students to an out-of-state educational program or if your district receives students from a contracting district.  </a:t>
            </a:r>
          </a:p>
          <a:p>
            <a:pPr marL="0" indent="0">
              <a:buNone/>
            </a:pPr>
            <a:r>
              <a:rPr lang="en-US" sz="1600" b="1" dirty="0"/>
              <a:t>E:  Placed for by Auxiliary Placement</a:t>
            </a:r>
          </a:p>
          <a:p>
            <a:pPr lvl="1">
              <a:buFont typeface="Arial" pitchFamily="34" charset="0"/>
              <a:buChar char="•"/>
            </a:pPr>
            <a:r>
              <a:rPr lang="en-US" sz="1600" dirty="0"/>
              <a:t>Use when the student is placed by the Department of Social Services. Resident district for students with E code must be either Custody of the State (90090) or DSS Aux Placement (68302).</a:t>
            </a:r>
          </a:p>
          <a:p>
            <a:pPr marL="0" indent="0">
              <a:buNone/>
            </a:pPr>
            <a:r>
              <a:rPr lang="en-US" sz="1600" b="1" dirty="0"/>
              <a:t>G:  Whole Grade Sharing</a:t>
            </a:r>
          </a:p>
          <a:p>
            <a:pPr lvl="1">
              <a:buFont typeface="Arial" pitchFamily="34" charset="0"/>
              <a:buChar char="•"/>
            </a:pPr>
            <a:r>
              <a:rPr lang="en-US" sz="1600" dirty="0"/>
              <a:t>Refer to SDCL 13-15-31 (All school districts shall adopt the contract or agreement no later than February 1</a:t>
            </a:r>
            <a:r>
              <a:rPr lang="en-US" sz="1600" baseline="30000" dirty="0"/>
              <a:t>st</a:t>
            </a:r>
            <a:r>
              <a:rPr lang="en-US" sz="1600" dirty="0"/>
              <a:t> of the school year proceeding the school year for which the agreement will take affect).</a:t>
            </a:r>
          </a:p>
          <a:p>
            <a:pPr marL="0" indent="0">
              <a:buNone/>
            </a:pPr>
            <a:r>
              <a:rPr lang="en-US" sz="1600" b="1" dirty="0"/>
              <a:t>J:  Placed and Paid by Corrections</a:t>
            </a:r>
          </a:p>
          <a:p>
            <a:pPr lvl="1">
              <a:buFont typeface="Arial" pitchFamily="34" charset="0"/>
              <a:buChar char="•"/>
            </a:pPr>
            <a:r>
              <a:rPr lang="en-US" sz="1600" dirty="0"/>
              <a:t>Use when the student is placed by the Department of Corrections. Resident district for students with J code must be either Custody of State  (90090)  or Department of Corrections (49321). </a:t>
            </a:r>
          </a:p>
          <a:p>
            <a:pPr lvl="1">
              <a:buFont typeface="Arial" pitchFamily="34" charset="0"/>
              <a:buChar char="•"/>
            </a:pPr>
            <a:endParaRPr lang="en-US" sz="1600" dirty="0"/>
          </a:p>
          <a:p>
            <a:pPr lvl="1">
              <a:buFont typeface="Arial" pitchFamily="34" charset="0"/>
              <a:buChar char="•"/>
            </a:pPr>
            <a:endParaRPr lang="en-US" sz="1600" dirty="0"/>
          </a:p>
        </p:txBody>
      </p:sp>
    </p:spTree>
    <p:extLst>
      <p:ext uri="{BB962C8B-B14F-4D97-AF65-F5344CB8AC3E}">
        <p14:creationId xmlns:p14="http://schemas.microsoft.com/office/powerpoint/2010/main" val="166155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Enrollment Status</a:t>
            </a:r>
          </a:p>
        </p:txBody>
      </p:sp>
      <p:sp>
        <p:nvSpPr>
          <p:cNvPr id="3" name="Content Placeholder 2"/>
          <p:cNvSpPr>
            <a:spLocks noGrp="1"/>
          </p:cNvSpPr>
          <p:nvPr>
            <p:ph idx="1"/>
          </p:nvPr>
        </p:nvSpPr>
        <p:spPr>
          <a:xfrm>
            <a:off x="228600" y="1371600"/>
            <a:ext cx="8686800" cy="5105400"/>
          </a:xfrm>
        </p:spPr>
        <p:txBody>
          <a:bodyPr/>
          <a:lstStyle/>
          <a:p>
            <a:pPr marL="0" indent="0">
              <a:buNone/>
            </a:pPr>
            <a:r>
              <a:rPr lang="en-US" sz="1600" b="1" dirty="0"/>
              <a:t>M:  Parentally Placed in Private</a:t>
            </a:r>
          </a:p>
          <a:p>
            <a:pPr lvl="1">
              <a:buFont typeface="Arial" pitchFamily="34" charset="0"/>
              <a:buChar char="•"/>
            </a:pPr>
            <a:r>
              <a:rPr lang="en-US" sz="1600" dirty="0"/>
              <a:t>Use when the student is attending a private school.</a:t>
            </a:r>
          </a:p>
          <a:p>
            <a:pPr marL="0" lvl="0" indent="0">
              <a:buNone/>
            </a:pPr>
            <a:r>
              <a:rPr lang="en-US" sz="1600" b="1" dirty="0"/>
              <a:t>O:   Open Enrollment</a:t>
            </a:r>
          </a:p>
          <a:p>
            <a:r>
              <a:rPr lang="en-US" sz="1600" dirty="0"/>
              <a:t>Use when a student lives in one South Dakota school district but chooses to attend another South Dakota school district.</a:t>
            </a:r>
          </a:p>
          <a:p>
            <a:pPr lvl="0"/>
            <a:r>
              <a:rPr lang="en-US" sz="1600" dirty="0"/>
              <a:t>Use for “cross-border” enrollments with North Dakota and Minnesota.</a:t>
            </a:r>
            <a:endParaRPr lang="en-US" sz="1600" b="1" dirty="0"/>
          </a:p>
          <a:p>
            <a:r>
              <a:rPr lang="en-US" sz="1600" dirty="0"/>
              <a:t>If the student changes address during the school year that results in a change in their resident district, then the previous enrollment must be ended and a new enrollment entered with the updated resident district and the correct county of residency. In addition, Open Enrollment does not apply to students who are homeless and remain in the school of origin after moving to a different district.</a:t>
            </a:r>
          </a:p>
          <a:p>
            <a:pPr lvl="0"/>
            <a:r>
              <a:rPr lang="en-US" sz="1600" dirty="0"/>
              <a:t>PK students CANNOT be coded as Open Enrolled.</a:t>
            </a:r>
            <a:endParaRPr lang="en-US" sz="3600" dirty="0"/>
          </a:p>
          <a:p>
            <a:pPr marL="0" indent="0">
              <a:buNone/>
            </a:pPr>
            <a:r>
              <a:rPr lang="en-US" sz="1600" b="1" dirty="0"/>
              <a:t>T:  Tuition Paid by Other</a:t>
            </a:r>
          </a:p>
          <a:p>
            <a:pPr lvl="1">
              <a:buFont typeface="Arial" pitchFamily="34" charset="0"/>
              <a:buChar char="•"/>
            </a:pPr>
            <a:r>
              <a:rPr lang="en-US" sz="1600" dirty="0"/>
              <a:t>Use for students attending the School for the Deaf in Harrisburg &amp; Brandon Valley</a:t>
            </a:r>
          </a:p>
          <a:p>
            <a:pPr lvl="1">
              <a:buFont typeface="Arial" pitchFamily="34" charset="0"/>
              <a:buChar char="•"/>
            </a:pPr>
            <a:r>
              <a:rPr lang="en-US" sz="1600" dirty="0"/>
              <a:t>Use for a South Dakota student enrolling in Iowa.  (this pertains to Alcester-Hudson &amp; Elk Point-Jefferson only)</a:t>
            </a:r>
          </a:p>
          <a:p>
            <a:pPr lvl="1">
              <a:buFont typeface="Arial" pitchFamily="34" charset="0"/>
              <a:buChar char="•"/>
            </a:pPr>
            <a:r>
              <a:rPr lang="en-US" sz="1600" dirty="0"/>
              <a:t>If the student’s tuition is being paid by an outside entity, such as a foundation or a program.</a:t>
            </a:r>
          </a:p>
          <a:p>
            <a:pPr marL="457200" lvl="1" indent="0">
              <a:buNone/>
            </a:pPr>
            <a:endParaRPr lang="en-US" sz="1600" dirty="0"/>
          </a:p>
          <a:p>
            <a:pPr lvl="1">
              <a:buFont typeface="Arial" pitchFamily="34" charset="0"/>
              <a:buChar char="•"/>
            </a:pPr>
            <a:endParaRPr lang="en-US" sz="1600" dirty="0"/>
          </a:p>
          <a:p>
            <a:endParaRPr lang="en-US" dirty="0"/>
          </a:p>
        </p:txBody>
      </p:sp>
    </p:spTree>
    <p:extLst>
      <p:ext uri="{BB962C8B-B14F-4D97-AF65-F5344CB8AC3E}">
        <p14:creationId xmlns:p14="http://schemas.microsoft.com/office/powerpoint/2010/main" val="215541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3AFC-4DD6-43A8-A477-FDBF56CCEBBE}"/>
              </a:ext>
            </a:extLst>
          </p:cNvPr>
          <p:cNvSpPr>
            <a:spLocks noGrp="1"/>
          </p:cNvSpPr>
          <p:nvPr>
            <p:ph type="title"/>
          </p:nvPr>
        </p:nvSpPr>
        <p:spPr>
          <a:xfrm>
            <a:off x="457200" y="731836"/>
            <a:ext cx="8229600" cy="868364"/>
          </a:xfrm>
        </p:spPr>
        <p:txBody>
          <a:bodyPr/>
          <a:lstStyle/>
          <a:p>
            <a:r>
              <a:rPr lang="en-US" dirty="0"/>
              <a:t>Enrollment Status</a:t>
            </a:r>
          </a:p>
        </p:txBody>
      </p:sp>
      <p:sp>
        <p:nvSpPr>
          <p:cNvPr id="5" name="Content Placeholder 4">
            <a:extLst>
              <a:ext uri="{FF2B5EF4-FFF2-40B4-BE49-F238E27FC236}">
                <a16:creationId xmlns:a16="http://schemas.microsoft.com/office/drawing/2014/main" id="{0858F66C-8D8D-4C47-A0B5-5DB897797D47}"/>
              </a:ext>
            </a:extLst>
          </p:cNvPr>
          <p:cNvSpPr>
            <a:spLocks noGrp="1"/>
          </p:cNvSpPr>
          <p:nvPr>
            <p:ph idx="1"/>
          </p:nvPr>
        </p:nvSpPr>
        <p:spPr>
          <a:xfrm>
            <a:off x="457200" y="1600200"/>
            <a:ext cx="8229600" cy="4800600"/>
          </a:xfrm>
        </p:spPr>
        <p:txBody>
          <a:bodyPr/>
          <a:lstStyle/>
          <a:p>
            <a:pPr marL="0" indent="0">
              <a:buNone/>
            </a:pPr>
            <a:r>
              <a:rPr lang="en-US" sz="1600" b="1" dirty="0"/>
              <a:t>W:  Tuition Waived</a:t>
            </a:r>
          </a:p>
          <a:p>
            <a:pPr lvl="1">
              <a:buFont typeface="Arial" pitchFamily="34" charset="0"/>
              <a:buChar char="•"/>
            </a:pPr>
            <a:r>
              <a:rPr lang="en-US" sz="1600" dirty="0"/>
              <a:t>This code is used for students attending the School for the Blind.  </a:t>
            </a:r>
          </a:p>
          <a:p>
            <a:pPr lvl="1">
              <a:buFont typeface="Arial" pitchFamily="34" charset="0"/>
              <a:buChar char="•"/>
            </a:pPr>
            <a:r>
              <a:rPr lang="en-US" sz="1600" dirty="0"/>
              <a:t>PK students that are attending a PK program outside their resident district.  Open enrollment is not allowed for PK students.</a:t>
            </a:r>
            <a:endParaRPr lang="en-US" sz="1600" b="1" dirty="0"/>
          </a:p>
          <a:p>
            <a:pPr marL="0" indent="0">
              <a:buNone/>
            </a:pPr>
            <a:r>
              <a:rPr lang="en-US" sz="1600" b="1" dirty="0"/>
              <a:t>P:  Tuition Paid by District</a:t>
            </a:r>
          </a:p>
          <a:p>
            <a:pPr lvl="1">
              <a:buFont typeface="Arial" pitchFamily="34" charset="0"/>
              <a:buChar char="•"/>
            </a:pPr>
            <a:r>
              <a:rPr lang="en-US" sz="1600" dirty="0"/>
              <a:t>Use when the resident district is paying for the student’s placement in another school district/facility.</a:t>
            </a:r>
          </a:p>
          <a:p>
            <a:pPr lvl="1">
              <a:buFont typeface="Arial" pitchFamily="34" charset="0"/>
              <a:buChar char="•"/>
            </a:pPr>
            <a:r>
              <a:rPr lang="en-US" sz="1600" dirty="0"/>
              <a:t>Use for an Iowa student enrolling in South Dakota.</a:t>
            </a:r>
          </a:p>
          <a:p>
            <a:pPr marL="0" indent="0">
              <a:buNone/>
            </a:pPr>
            <a:r>
              <a:rPr lang="en-US" sz="1600" b="1" dirty="0"/>
              <a:t>R:  Residential Placement Paid by DOE </a:t>
            </a:r>
          </a:p>
          <a:p>
            <a:pPr lvl="0"/>
            <a:r>
              <a:rPr lang="en-US" sz="1600" dirty="0"/>
              <a:t>Use for students placed in one of the below facilities for whom DOE is paying the tuition for their placement. This Enrollment code can only be used for non-</a:t>
            </a:r>
            <a:r>
              <a:rPr lang="en-US" sz="1600" dirty="0" err="1"/>
              <a:t>IEP</a:t>
            </a:r>
            <a:r>
              <a:rPr lang="en-US" sz="1600" dirty="0"/>
              <a:t> students.</a:t>
            </a:r>
          </a:p>
          <a:p>
            <a:pPr lvl="1"/>
            <a:r>
              <a:rPr lang="en-US" sz="1600" dirty="0"/>
              <a:t>Plankinton – Aurora Plains Academy</a:t>
            </a:r>
          </a:p>
          <a:p>
            <a:pPr lvl="1"/>
            <a:r>
              <a:rPr lang="en-US" sz="1600" dirty="0"/>
              <a:t>Huron – Our Home ASAP</a:t>
            </a:r>
          </a:p>
          <a:p>
            <a:pPr lvl="1"/>
            <a:r>
              <a:rPr lang="en-US" sz="1600" dirty="0"/>
              <a:t>Mitchell – Abbott House</a:t>
            </a:r>
          </a:p>
          <a:p>
            <a:pPr lvl="1"/>
            <a:r>
              <a:rPr lang="en-US" sz="1600" dirty="0"/>
              <a:t>Parkston – Our Home</a:t>
            </a:r>
          </a:p>
          <a:p>
            <a:pPr lvl="1"/>
            <a:r>
              <a:rPr lang="en-US" sz="1600" dirty="0"/>
              <a:t>Spearfish – Spearfish Academy at Canyon Hills (Elementary and High School)</a:t>
            </a:r>
          </a:p>
          <a:p>
            <a:pPr lvl="1"/>
            <a:r>
              <a:rPr lang="en-US" sz="1600" dirty="0"/>
              <a:t>Sioux Falls – Summit Oaks Residential</a:t>
            </a:r>
          </a:p>
          <a:p>
            <a:endParaRPr lang="en-US" dirty="0"/>
          </a:p>
        </p:txBody>
      </p:sp>
    </p:spTree>
    <p:extLst>
      <p:ext uri="{BB962C8B-B14F-4D97-AF65-F5344CB8AC3E}">
        <p14:creationId xmlns:p14="http://schemas.microsoft.com/office/powerpoint/2010/main" val="165126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Overlapping Enrollments</a:t>
            </a:r>
          </a:p>
        </p:txBody>
      </p:sp>
      <p:sp>
        <p:nvSpPr>
          <p:cNvPr id="3" name="Content Placeholder 2"/>
          <p:cNvSpPr>
            <a:spLocks noGrp="1"/>
          </p:cNvSpPr>
          <p:nvPr>
            <p:ph idx="1"/>
          </p:nvPr>
        </p:nvSpPr>
        <p:spPr>
          <a:xfrm>
            <a:off x="457200" y="1600200"/>
            <a:ext cx="8229600" cy="4800600"/>
          </a:xfrm>
        </p:spPr>
        <p:txBody>
          <a:bodyPr/>
          <a:lstStyle/>
          <a:p>
            <a:r>
              <a:rPr lang="en-US" sz="2000" dirty="0"/>
              <a:t>Overlapping enrollments are permissible for up to 90 consecutive school days according to SD Adm. Rule 24:17:03:05 in one of the following 12 facilities.</a:t>
            </a:r>
          </a:p>
          <a:p>
            <a:r>
              <a:rPr lang="en-US" sz="1800" b="1" dirty="0"/>
              <a:t>Short Term Group Care Facilities</a:t>
            </a:r>
          </a:p>
          <a:p>
            <a:pPr marL="0" indent="0">
              <a:buNone/>
            </a:pPr>
            <a:r>
              <a:rPr lang="en-US" sz="1800" dirty="0"/>
              <a:t>	</a:t>
            </a:r>
            <a:r>
              <a:rPr lang="en-US" sz="1400" dirty="0"/>
              <a:t>1. Keystone Treatment Center – Canton – 41001</a:t>
            </a:r>
          </a:p>
          <a:p>
            <a:pPr marL="0" indent="0">
              <a:buNone/>
            </a:pPr>
            <a:r>
              <a:rPr lang="en-US" sz="1400" dirty="0"/>
              <a:t>	2. Chief Gall Alternative – Adolescent Treatment Center –  Aberdeen - 06901</a:t>
            </a:r>
          </a:p>
          <a:p>
            <a:pPr marL="0" indent="0">
              <a:buNone/>
            </a:pPr>
            <a:r>
              <a:rPr lang="en-US" sz="1400" dirty="0"/>
              <a:t>	3. Our Home Rediscovery – Huron – 02002</a:t>
            </a:r>
          </a:p>
          <a:p>
            <a:pPr marL="0" indent="0">
              <a:buNone/>
            </a:pPr>
            <a:r>
              <a:rPr lang="en-US" sz="1400" dirty="0"/>
              <a:t>	4. ARISE Shelter Care –  Sioux Falls - 49005</a:t>
            </a:r>
          </a:p>
          <a:p>
            <a:pPr marL="0" indent="0">
              <a:buNone/>
            </a:pPr>
            <a:r>
              <a:rPr lang="en-US" sz="1400" dirty="0"/>
              <a:t>	5. Volunteers of American – Adolescent Treatment – Sioux Falls - 49005</a:t>
            </a:r>
          </a:p>
          <a:p>
            <a:r>
              <a:rPr lang="en-US" sz="1800" dirty="0"/>
              <a:t>JDC’s (Juvenile Detention Centers)</a:t>
            </a:r>
            <a:endParaRPr lang="en-US" sz="1400" dirty="0"/>
          </a:p>
          <a:p>
            <a:pPr marL="0" indent="0">
              <a:buNone/>
            </a:pPr>
            <a:r>
              <a:rPr lang="en-US" sz="1400" dirty="0"/>
              <a:t>	1. Aberdeen JDC – 06001</a:t>
            </a:r>
          </a:p>
          <a:p>
            <a:pPr marL="0" indent="0">
              <a:buNone/>
            </a:pPr>
            <a:r>
              <a:rPr lang="en-US" sz="1400" dirty="0"/>
              <a:t>	2. Huron JDC – 02002</a:t>
            </a:r>
          </a:p>
          <a:p>
            <a:pPr marL="0" indent="0">
              <a:buNone/>
            </a:pPr>
            <a:r>
              <a:rPr lang="en-US" sz="1400" dirty="0"/>
              <a:t>	3. Pierre JDC –  32002</a:t>
            </a:r>
          </a:p>
          <a:p>
            <a:pPr marL="0" indent="0">
              <a:buNone/>
            </a:pPr>
            <a:r>
              <a:rPr lang="en-US" sz="1400" dirty="0"/>
              <a:t>	4. Rapid City JDC – 51004</a:t>
            </a:r>
          </a:p>
          <a:p>
            <a:pPr marL="0" indent="0">
              <a:buNone/>
            </a:pPr>
            <a:r>
              <a:rPr lang="en-US" sz="1400" dirty="0"/>
              <a:t>	5. Sioux Falls JDC – 49005</a:t>
            </a:r>
          </a:p>
          <a:p>
            <a:pPr marL="0" indent="0">
              <a:buNone/>
            </a:pPr>
            <a:r>
              <a:rPr lang="en-US" sz="1400" dirty="0"/>
              <a:t>	6. Walworth County (Selby) JDC – 62005</a:t>
            </a:r>
          </a:p>
          <a:p>
            <a:pPr marL="0" indent="0">
              <a:buNone/>
            </a:pPr>
            <a:r>
              <a:rPr lang="en-US" sz="1400" dirty="0"/>
              <a:t>	7. </a:t>
            </a:r>
            <a:r>
              <a:rPr lang="en-US" sz="1400" dirty="0" err="1"/>
              <a:t>Wanbli</a:t>
            </a:r>
            <a:r>
              <a:rPr lang="en-US" sz="1400" dirty="0"/>
              <a:t> </a:t>
            </a:r>
            <a:r>
              <a:rPr lang="en-US" sz="1400" dirty="0" err="1"/>
              <a:t>Wiconi</a:t>
            </a:r>
            <a:r>
              <a:rPr lang="en-US" sz="1400" dirty="0"/>
              <a:t> Tipi (Todd County)  JDC - 66001	</a:t>
            </a:r>
            <a:endParaRPr lang="en-US" sz="1800" dirty="0"/>
          </a:p>
        </p:txBody>
      </p:sp>
    </p:spTree>
    <p:extLst>
      <p:ext uri="{BB962C8B-B14F-4D97-AF65-F5344CB8AC3E}">
        <p14:creationId xmlns:p14="http://schemas.microsoft.com/office/powerpoint/2010/main" val="338850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Overlapping Enrollments</a:t>
            </a:r>
          </a:p>
        </p:txBody>
      </p:sp>
      <p:sp>
        <p:nvSpPr>
          <p:cNvPr id="3" name="Content Placeholder 2"/>
          <p:cNvSpPr>
            <a:spLocks noGrp="1"/>
          </p:cNvSpPr>
          <p:nvPr>
            <p:ph idx="1"/>
          </p:nvPr>
        </p:nvSpPr>
        <p:spPr/>
        <p:txBody>
          <a:bodyPr/>
          <a:lstStyle/>
          <a:p>
            <a:r>
              <a:rPr lang="en-US" sz="1800" b="1" dirty="0"/>
              <a:t>Resident District </a:t>
            </a:r>
            <a:r>
              <a:rPr lang="en-US" sz="1800" dirty="0"/>
              <a:t>–  They are allowed to keep an enrollment at 100% with the Service Type field marked as P: Primary.  The resident district needs to track how long the student is placed at the Short Term Group Care or JDC facility and must drop the student on the 91</a:t>
            </a:r>
            <a:r>
              <a:rPr lang="en-US" sz="1800" baseline="30000" dirty="0"/>
              <a:t>st</a:t>
            </a:r>
            <a:r>
              <a:rPr lang="en-US" sz="1800" dirty="0"/>
              <a:t> consecutive school day if the student is still at the facility. Remember, if you have an enrollment for a student while they are in one of the allowable facilities, you must count the student absent.</a:t>
            </a:r>
          </a:p>
          <a:p>
            <a:endParaRPr lang="en-US" sz="1800" dirty="0"/>
          </a:p>
          <a:p>
            <a:r>
              <a:rPr lang="en-US" sz="1800" b="1" dirty="0"/>
              <a:t>Attending District </a:t>
            </a:r>
            <a:r>
              <a:rPr lang="en-US" sz="1800" dirty="0"/>
              <a:t>-  will create an enrollment record showing their district as both the Resident and the Serving district for the period in which the student is attending the Short Term Group Care or JDC facility.  The Percent Enrolled field should be marked as 100% and the Service Type field should be marked as P: Primary.</a:t>
            </a:r>
            <a:endParaRPr lang="en-US" sz="1400" dirty="0"/>
          </a:p>
          <a:p>
            <a:pPr lvl="1">
              <a:buFont typeface="Arial" panose="020B0604020202020204" pitchFamily="34" charset="0"/>
              <a:buChar char="•"/>
            </a:pPr>
            <a:r>
              <a:rPr lang="en-US" sz="1600" dirty="0"/>
              <a:t>This will allow for State Aid to be paid to both the Resident and the Attending District if the student is dually enrolled in both districts on the last Friday in September.</a:t>
            </a:r>
          </a:p>
        </p:txBody>
      </p:sp>
    </p:spTree>
    <p:extLst>
      <p:ext uri="{BB962C8B-B14F-4D97-AF65-F5344CB8AC3E}">
        <p14:creationId xmlns:p14="http://schemas.microsoft.com/office/powerpoint/2010/main" val="195889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581400"/>
            <a:ext cx="4038600" cy="2438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MN or ND students enrolling in SD</a:t>
            </a:r>
          </a:p>
          <a:p>
            <a:pPr algn="ctr"/>
            <a:endParaRPr lang="en-US" dirty="0">
              <a:solidFill>
                <a:schemeClr val="tx1"/>
              </a:solidFill>
            </a:endParaRPr>
          </a:p>
          <a:p>
            <a:r>
              <a:rPr lang="en-US" dirty="0">
                <a:solidFill>
                  <a:schemeClr val="tx1"/>
                </a:solidFill>
              </a:rPr>
              <a:t>Resident district	   99086</a:t>
            </a:r>
          </a:p>
          <a:p>
            <a:r>
              <a:rPr lang="en-US" dirty="0">
                <a:solidFill>
                  <a:schemeClr val="tx1"/>
                </a:solidFill>
              </a:rPr>
              <a:t>Attending district	   25003</a:t>
            </a:r>
          </a:p>
          <a:p>
            <a:r>
              <a:rPr lang="en-US" dirty="0">
                <a:solidFill>
                  <a:schemeClr val="tx1"/>
                </a:solidFill>
              </a:rPr>
              <a:t>Enrollment Status 	   “O” open enrolled</a:t>
            </a:r>
          </a:p>
          <a:p>
            <a:r>
              <a:rPr lang="en-US" dirty="0">
                <a:solidFill>
                  <a:schemeClr val="tx1"/>
                </a:solidFill>
              </a:rPr>
              <a:t>% of day enrollment  100%</a:t>
            </a:r>
          </a:p>
        </p:txBody>
      </p:sp>
      <p:sp>
        <p:nvSpPr>
          <p:cNvPr id="6" name="Rectangle 5"/>
          <p:cNvSpPr/>
          <p:nvPr/>
        </p:nvSpPr>
        <p:spPr>
          <a:xfrm>
            <a:off x="4724400" y="3581400"/>
            <a:ext cx="4191000" cy="2438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SD student enrolling in MN or ND</a:t>
            </a:r>
          </a:p>
          <a:p>
            <a:pPr algn="ctr"/>
            <a:endParaRPr lang="en-US" dirty="0">
              <a:solidFill>
                <a:schemeClr val="tx1"/>
              </a:solidFill>
            </a:endParaRPr>
          </a:p>
          <a:p>
            <a:r>
              <a:rPr lang="en-US" dirty="0">
                <a:solidFill>
                  <a:schemeClr val="tx1"/>
                </a:solidFill>
              </a:rPr>
              <a:t>Resident district	   25003</a:t>
            </a:r>
          </a:p>
          <a:p>
            <a:r>
              <a:rPr lang="en-US" dirty="0">
                <a:solidFill>
                  <a:schemeClr val="tx1"/>
                </a:solidFill>
              </a:rPr>
              <a:t>Attending district	   99085 or 99086</a:t>
            </a:r>
          </a:p>
          <a:p>
            <a:r>
              <a:rPr lang="en-US" dirty="0">
                <a:solidFill>
                  <a:schemeClr val="tx1"/>
                </a:solidFill>
              </a:rPr>
              <a:t>Enrollment status	    “O” open enrolled</a:t>
            </a:r>
          </a:p>
          <a:p>
            <a:r>
              <a:rPr lang="en-US" dirty="0">
                <a:solidFill>
                  <a:schemeClr val="tx1"/>
                </a:solidFill>
              </a:rPr>
              <a:t>% of day enrollment   100%</a:t>
            </a:r>
          </a:p>
        </p:txBody>
      </p:sp>
      <p:sp>
        <p:nvSpPr>
          <p:cNvPr id="8" name="Rectangle 7"/>
          <p:cNvSpPr/>
          <p:nvPr/>
        </p:nvSpPr>
        <p:spPr>
          <a:xfrm>
            <a:off x="1295400" y="914400"/>
            <a:ext cx="6629400" cy="1142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Cross Border Agreements</a:t>
            </a:r>
          </a:p>
        </p:txBody>
      </p:sp>
      <p:sp>
        <p:nvSpPr>
          <p:cNvPr id="9" name="Rectangle 8"/>
          <p:cNvSpPr/>
          <p:nvPr/>
        </p:nvSpPr>
        <p:spPr>
          <a:xfrm>
            <a:off x="838200" y="1752600"/>
            <a:ext cx="78486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SD DOE has an “Open Enrollment” agreement with North Dakota and Minnesota that allows students to choose cross border attendance .</a:t>
            </a:r>
          </a:p>
        </p:txBody>
      </p:sp>
    </p:spTree>
    <p:extLst>
      <p:ext uri="{BB962C8B-B14F-4D97-AF65-F5344CB8AC3E}">
        <p14:creationId xmlns:p14="http://schemas.microsoft.com/office/powerpoint/2010/main" val="221553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066800"/>
            <a:ext cx="6248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Cross Border Continued</a:t>
            </a:r>
          </a:p>
        </p:txBody>
      </p:sp>
      <p:sp>
        <p:nvSpPr>
          <p:cNvPr id="5" name="Rectangle 4"/>
          <p:cNvSpPr/>
          <p:nvPr/>
        </p:nvSpPr>
        <p:spPr>
          <a:xfrm>
            <a:off x="609600" y="2209800"/>
            <a:ext cx="7848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Agreement with Iowa is not an “Open Enrollment” type program.  This agreement sets a standard and uniform amount of  tuition to be paid for each student that may be placed out of district/state by their resident district.</a:t>
            </a:r>
          </a:p>
        </p:txBody>
      </p:sp>
      <p:sp>
        <p:nvSpPr>
          <p:cNvPr id="6" name="Rectangle 5"/>
          <p:cNvSpPr/>
          <p:nvPr/>
        </p:nvSpPr>
        <p:spPr>
          <a:xfrm>
            <a:off x="152400" y="3657600"/>
            <a:ext cx="2819400" cy="27432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a:p>
            <a:r>
              <a:rPr lang="en-US" dirty="0">
                <a:solidFill>
                  <a:schemeClr val="tx1"/>
                </a:solidFill>
              </a:rPr>
              <a:t>IA student enrolling in SD</a:t>
            </a:r>
          </a:p>
          <a:p>
            <a:endParaRPr lang="en-US" dirty="0">
              <a:solidFill>
                <a:schemeClr val="tx1"/>
              </a:solidFill>
            </a:endParaRPr>
          </a:p>
          <a:p>
            <a:endParaRPr lang="en-US" dirty="0">
              <a:solidFill>
                <a:schemeClr val="tx1"/>
              </a:solidFill>
            </a:endParaRPr>
          </a:p>
          <a:p>
            <a:r>
              <a:rPr lang="en-US" sz="1600" dirty="0">
                <a:solidFill>
                  <a:schemeClr val="tx1"/>
                </a:solidFill>
              </a:rPr>
              <a:t>Resident district	99087</a:t>
            </a:r>
          </a:p>
          <a:p>
            <a:r>
              <a:rPr lang="en-US" sz="1600" dirty="0">
                <a:solidFill>
                  <a:schemeClr val="tx1"/>
                </a:solidFill>
              </a:rPr>
              <a:t>Attending district	61001</a:t>
            </a:r>
          </a:p>
          <a:p>
            <a:r>
              <a:rPr lang="en-US" sz="1600" dirty="0">
                <a:solidFill>
                  <a:schemeClr val="tx1"/>
                </a:solidFill>
              </a:rPr>
              <a:t>Enrollment Status  	  “P”</a:t>
            </a:r>
          </a:p>
          <a:p>
            <a:r>
              <a:rPr lang="en-US" sz="1600" dirty="0">
                <a:solidFill>
                  <a:schemeClr val="tx1"/>
                </a:solidFill>
              </a:rPr>
              <a:t>       tuition </a:t>
            </a:r>
            <a:r>
              <a:rPr lang="en-US" sz="1600" dirty="0" err="1">
                <a:solidFill>
                  <a:schemeClr val="tx1"/>
                </a:solidFill>
              </a:rPr>
              <a:t>pd</a:t>
            </a:r>
            <a:r>
              <a:rPr lang="en-US" sz="1600" dirty="0">
                <a:solidFill>
                  <a:schemeClr val="tx1"/>
                </a:solidFill>
              </a:rPr>
              <a:t> by district</a:t>
            </a:r>
          </a:p>
          <a:p>
            <a:r>
              <a:rPr lang="en-US" sz="1600" dirty="0">
                <a:solidFill>
                  <a:schemeClr val="tx1"/>
                </a:solidFill>
              </a:rPr>
              <a:t>% of day enrolled	100%</a:t>
            </a:r>
          </a:p>
          <a:p>
            <a:endParaRPr lang="en-US" dirty="0">
              <a:solidFill>
                <a:schemeClr val="tx1"/>
              </a:solidFill>
            </a:endParaRPr>
          </a:p>
          <a:p>
            <a:endParaRPr lang="en-US" dirty="0">
              <a:solidFill>
                <a:schemeClr val="tx1"/>
              </a:solidFill>
            </a:endParaRPr>
          </a:p>
        </p:txBody>
      </p:sp>
      <p:sp>
        <p:nvSpPr>
          <p:cNvPr id="7" name="Rectangle 6"/>
          <p:cNvSpPr/>
          <p:nvPr/>
        </p:nvSpPr>
        <p:spPr>
          <a:xfrm>
            <a:off x="2971800" y="3657600"/>
            <a:ext cx="2819400" cy="27432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SD student enrolling in IA</a:t>
            </a:r>
          </a:p>
          <a:p>
            <a:pPr algn="ctr"/>
            <a:r>
              <a:rPr lang="en-US" dirty="0">
                <a:solidFill>
                  <a:schemeClr val="tx1"/>
                </a:solidFill>
              </a:rPr>
              <a:t>(Alcester-Hudson &amp; Elk Point –Jefferson only)</a:t>
            </a:r>
          </a:p>
          <a:p>
            <a:pPr algn="ctr"/>
            <a:endParaRPr lang="en-US" dirty="0">
              <a:solidFill>
                <a:schemeClr val="tx1"/>
              </a:solidFill>
            </a:endParaRPr>
          </a:p>
          <a:p>
            <a:r>
              <a:rPr lang="en-US" sz="1600" dirty="0">
                <a:solidFill>
                  <a:schemeClr val="tx1"/>
                </a:solidFill>
              </a:rPr>
              <a:t>Resident district	61001</a:t>
            </a:r>
          </a:p>
          <a:p>
            <a:r>
              <a:rPr lang="en-US" sz="1600" dirty="0">
                <a:solidFill>
                  <a:schemeClr val="tx1"/>
                </a:solidFill>
              </a:rPr>
              <a:t>Attending district	99087</a:t>
            </a:r>
          </a:p>
          <a:p>
            <a:r>
              <a:rPr lang="en-US" sz="1600" dirty="0">
                <a:solidFill>
                  <a:schemeClr val="tx1"/>
                </a:solidFill>
              </a:rPr>
              <a:t>Enrollment status	“T”</a:t>
            </a:r>
          </a:p>
          <a:p>
            <a:r>
              <a:rPr lang="en-US" sz="1600" dirty="0">
                <a:solidFill>
                  <a:schemeClr val="tx1"/>
                </a:solidFill>
              </a:rPr>
              <a:t>   tuition </a:t>
            </a:r>
            <a:r>
              <a:rPr lang="en-US" sz="1600" dirty="0" err="1">
                <a:solidFill>
                  <a:schemeClr val="tx1"/>
                </a:solidFill>
              </a:rPr>
              <a:t>pd</a:t>
            </a:r>
            <a:r>
              <a:rPr lang="en-US" sz="1600" dirty="0">
                <a:solidFill>
                  <a:schemeClr val="tx1"/>
                </a:solidFill>
              </a:rPr>
              <a:t> by other</a:t>
            </a:r>
          </a:p>
          <a:p>
            <a:r>
              <a:rPr lang="en-US" sz="1600" dirty="0">
                <a:solidFill>
                  <a:schemeClr val="tx1"/>
                </a:solidFill>
              </a:rPr>
              <a:t>% of day enrollment  100%</a:t>
            </a:r>
            <a:r>
              <a:rPr lang="en-US" dirty="0">
                <a:solidFill>
                  <a:schemeClr val="tx1"/>
                </a:solidFill>
              </a:rPr>
              <a:t>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p:cNvSpPr/>
          <p:nvPr/>
        </p:nvSpPr>
        <p:spPr>
          <a:xfrm>
            <a:off x="5867400" y="3657600"/>
            <a:ext cx="3124200" cy="28194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SD student enrolling in IA</a:t>
            </a:r>
          </a:p>
          <a:p>
            <a:pPr algn="ctr"/>
            <a:r>
              <a:rPr lang="en-US" sz="1600" dirty="0">
                <a:solidFill>
                  <a:schemeClr val="tx1"/>
                </a:solidFill>
              </a:rPr>
              <a:t>(All other students)</a:t>
            </a:r>
          </a:p>
          <a:p>
            <a:pPr algn="ctr"/>
            <a:endParaRPr lang="en-US" sz="1600" dirty="0"/>
          </a:p>
          <a:p>
            <a:pPr algn="ctr"/>
            <a:endParaRPr lang="en-US" sz="1600" dirty="0"/>
          </a:p>
          <a:p>
            <a:r>
              <a:rPr lang="en-US" sz="1400" dirty="0">
                <a:solidFill>
                  <a:schemeClr val="tx1"/>
                </a:solidFill>
              </a:rPr>
              <a:t>Resident district	Student’s 	        	                  resident district</a:t>
            </a:r>
          </a:p>
          <a:p>
            <a:r>
              <a:rPr lang="en-US" sz="1400" dirty="0">
                <a:solidFill>
                  <a:schemeClr val="tx1"/>
                </a:solidFill>
              </a:rPr>
              <a:t>Attending district	99087</a:t>
            </a:r>
          </a:p>
          <a:p>
            <a:r>
              <a:rPr lang="en-US" sz="1400" dirty="0">
                <a:solidFill>
                  <a:schemeClr val="tx1"/>
                </a:solidFill>
              </a:rPr>
              <a:t>Enrollment status	“P” tuition </a:t>
            </a:r>
            <a:r>
              <a:rPr lang="en-US" sz="1400" dirty="0" err="1">
                <a:solidFill>
                  <a:schemeClr val="tx1"/>
                </a:solidFill>
              </a:rPr>
              <a:t>pd</a:t>
            </a:r>
            <a:r>
              <a:rPr lang="en-US" sz="1400" dirty="0">
                <a:solidFill>
                  <a:schemeClr val="tx1"/>
                </a:solidFill>
              </a:rPr>
              <a:t>		by district</a:t>
            </a:r>
          </a:p>
          <a:p>
            <a:r>
              <a:rPr lang="en-US" sz="1400" dirty="0">
                <a:solidFill>
                  <a:schemeClr val="tx1"/>
                </a:solidFill>
              </a:rPr>
              <a:t>% of day enrolled	100%</a:t>
            </a:r>
          </a:p>
        </p:txBody>
      </p:sp>
    </p:spTree>
    <p:extLst>
      <p:ext uri="{BB962C8B-B14F-4D97-AF65-F5344CB8AC3E}">
        <p14:creationId xmlns:p14="http://schemas.microsoft.com/office/powerpoint/2010/main" val="301708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a:xfrm>
            <a:off x="228600" y="3886200"/>
            <a:ext cx="8610600" cy="2590800"/>
          </a:xfrm>
        </p:spPr>
        <p:txBody>
          <a:bodyPr/>
          <a:lstStyle/>
          <a:p>
            <a:pPr algn="l"/>
            <a:r>
              <a:rPr lang="en-US" sz="1400" dirty="0">
                <a:solidFill>
                  <a:schemeClr val="tx1"/>
                </a:solidFill>
              </a:rPr>
              <a:t>Immigrant Students– The term `immigrant children and youth’ means individuals who:</a:t>
            </a:r>
          </a:p>
          <a:p>
            <a:pPr marL="285750" indent="-285750" algn="l">
              <a:buFont typeface="Wingdings" panose="05000000000000000000" pitchFamily="2" charset="2"/>
              <a:buChar char="v"/>
            </a:pPr>
            <a:r>
              <a:rPr lang="en-US" sz="1400" dirty="0">
                <a:solidFill>
                  <a:schemeClr val="tx1"/>
                </a:solidFill>
              </a:rPr>
              <a:t>are age 3 through 21</a:t>
            </a:r>
          </a:p>
          <a:p>
            <a:pPr marL="285750" indent="-285750" algn="l">
              <a:buFont typeface="Wingdings" panose="05000000000000000000" pitchFamily="2" charset="2"/>
              <a:buChar char="v"/>
            </a:pPr>
            <a:r>
              <a:rPr lang="en-US" sz="1400" dirty="0">
                <a:solidFill>
                  <a:schemeClr val="tx1"/>
                </a:solidFill>
              </a:rPr>
              <a:t>were not born in any State; and</a:t>
            </a:r>
          </a:p>
          <a:p>
            <a:pPr marL="285750" indent="-285750" algn="l">
              <a:buFont typeface="Wingdings" panose="05000000000000000000" pitchFamily="2" charset="2"/>
              <a:buChar char="v"/>
            </a:pPr>
            <a:r>
              <a:rPr lang="en-US" sz="1400" dirty="0">
                <a:solidFill>
                  <a:schemeClr val="tx1"/>
                </a:solidFill>
              </a:rPr>
              <a:t>have not been attending one or more schools in any one or more States for more than three full academic years.</a:t>
            </a:r>
          </a:p>
          <a:p>
            <a:pPr marL="285750" indent="-285750" algn="l">
              <a:buFont typeface="Wingdings" panose="05000000000000000000" pitchFamily="2" charset="2"/>
              <a:buChar char="v"/>
            </a:pPr>
            <a:r>
              <a:rPr lang="en-US" sz="1400" dirty="0">
                <a:solidFill>
                  <a:schemeClr val="tx1"/>
                </a:solidFill>
              </a:rPr>
              <a:t>If the student is born outside the US, please populate the “Date Entered US” on the Demographics tab.   Also, enter the date the student entered a US School and a State School.</a:t>
            </a:r>
          </a:p>
          <a:p>
            <a:pPr marL="285750" indent="-285750" algn="l">
              <a:buFont typeface="Wingdings" panose="05000000000000000000" pitchFamily="2" charset="2"/>
              <a:buChar char="v"/>
            </a:pPr>
            <a:r>
              <a:rPr lang="en-US" sz="1400" dirty="0">
                <a:solidFill>
                  <a:schemeClr val="tx1"/>
                </a:solidFill>
              </a:rPr>
              <a:t>If you have an Immigrant student who has been in the country for more than 3 years without gaining US citizenship, you will continue to mark these students as immigrants, but they will not be included in your Title III funding.					</a:t>
            </a:r>
          </a:p>
          <a:p>
            <a:pPr marL="285750" indent="-285750" algn="l">
              <a:buFont typeface="Wingdings" panose="05000000000000000000" pitchFamily="2" charset="2"/>
              <a:buChar char="v"/>
            </a:pPr>
            <a:r>
              <a:rPr lang="en-US" sz="1400" dirty="0">
                <a:solidFill>
                  <a:schemeClr val="tx1"/>
                </a:solidFill>
              </a:rPr>
              <a:t>Contact </a:t>
            </a:r>
            <a:r>
              <a:rPr lang="en-US" sz="1400" dirty="0" err="1">
                <a:solidFill>
                  <a:schemeClr val="tx1"/>
                </a:solidFill>
              </a:rPr>
              <a:t>Yutzil</a:t>
            </a:r>
            <a:r>
              <a:rPr lang="en-US" sz="1400" dirty="0">
                <a:solidFill>
                  <a:schemeClr val="tx1"/>
                </a:solidFill>
              </a:rPr>
              <a:t> Becker at 773-4698</a:t>
            </a:r>
            <a:endParaRPr lang="en-US" sz="200" dirty="0">
              <a:solidFill>
                <a:schemeClr val="tx1"/>
              </a:solidFill>
            </a:endParaRPr>
          </a:p>
          <a:p>
            <a:pPr marL="285750" indent="-285750" algn="l">
              <a:buFont typeface="Wingdings" panose="05000000000000000000" pitchFamily="2" charset="2"/>
              <a:buChar char="v"/>
            </a:pPr>
            <a:endParaRPr lang="en-US" sz="1400" dirty="0">
              <a:solidFill>
                <a:schemeClr val="tx1"/>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600200"/>
            <a:ext cx="7961313"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447800" y="838200"/>
            <a:ext cx="6019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Citizenship</a:t>
            </a:r>
          </a:p>
        </p:txBody>
      </p:sp>
    </p:spTree>
    <p:extLst>
      <p:ext uri="{BB962C8B-B14F-4D97-AF65-F5344CB8AC3E}">
        <p14:creationId xmlns:p14="http://schemas.microsoft.com/office/powerpoint/2010/main" val="313670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br>
              <a:rPr lang="en-US" sz="3600" dirty="0"/>
            </a:br>
            <a:r>
              <a:rPr lang="en-US" dirty="0"/>
              <a:t>Review District &amp; School </a:t>
            </a:r>
            <a:br>
              <a:rPr lang="en-US" dirty="0"/>
            </a:br>
            <a:r>
              <a:rPr lang="en-US" dirty="0"/>
              <a:t>Contact Information</a:t>
            </a:r>
            <a:br>
              <a:rPr lang="en-US" dirty="0"/>
            </a:br>
            <a:endParaRPr lang="en-US" dirty="0"/>
          </a:p>
        </p:txBody>
      </p:sp>
      <p:sp>
        <p:nvSpPr>
          <p:cNvPr id="3" name="Content Placeholder 2"/>
          <p:cNvSpPr>
            <a:spLocks noGrp="1"/>
          </p:cNvSpPr>
          <p:nvPr>
            <p:ph idx="1"/>
          </p:nvPr>
        </p:nvSpPr>
        <p:spPr>
          <a:xfrm>
            <a:off x="266700" y="2438400"/>
            <a:ext cx="8610600" cy="3962400"/>
          </a:xfrm>
        </p:spPr>
        <p:txBody>
          <a:bodyPr/>
          <a:lstStyle/>
          <a:p>
            <a:pPr>
              <a:defRPr/>
            </a:pPr>
            <a:r>
              <a:rPr lang="en-US" sz="2200" b="1" u="sng" dirty="0"/>
              <a:t>WAS DUE </a:t>
            </a:r>
            <a:r>
              <a:rPr lang="en-US" sz="2200" b="1" dirty="0"/>
              <a:t>September 1</a:t>
            </a:r>
            <a:r>
              <a:rPr lang="en-US" sz="2200" b="1" baseline="30000" dirty="0"/>
              <a:t>st</a:t>
            </a:r>
            <a:r>
              <a:rPr lang="en-US" sz="2200" b="1" dirty="0"/>
              <a:t>! </a:t>
            </a:r>
          </a:p>
          <a:p>
            <a:pPr>
              <a:defRPr/>
            </a:pPr>
            <a:r>
              <a:rPr lang="en-US" sz="2200" dirty="0"/>
              <a:t>Find your school district on the DOE website at                                                                                                                                                        </a:t>
            </a:r>
            <a:r>
              <a:rPr lang="en-US" sz="2200" u="sng" dirty="0"/>
              <a:t>http://www.doe.sd.gov/ofm/edudir.aspx</a:t>
            </a:r>
          </a:p>
          <a:p>
            <a:pPr>
              <a:defRPr/>
            </a:pPr>
            <a:r>
              <a:rPr lang="en-US" sz="2200" dirty="0"/>
              <a:t>Review the district information.</a:t>
            </a:r>
          </a:p>
          <a:p>
            <a:pPr>
              <a:defRPr/>
            </a:pPr>
            <a:r>
              <a:rPr lang="en-US" sz="2200" dirty="0"/>
              <a:t>Review the school information for each school. (The schools in your district will be found on the right side of the district information page.)</a:t>
            </a:r>
          </a:p>
          <a:p>
            <a:pPr>
              <a:defRPr/>
            </a:pPr>
            <a:r>
              <a:rPr lang="en-US" sz="2200" dirty="0"/>
              <a:t>Please make sure the person who actually does the work is the person that is listed as the contact.</a:t>
            </a:r>
          </a:p>
          <a:p>
            <a:pPr>
              <a:defRPr/>
            </a:pPr>
            <a:r>
              <a:rPr lang="en-US" sz="2200" dirty="0"/>
              <a:t>If anything needs updated now, or throughout the school year, contact Jennifer at </a:t>
            </a:r>
            <a:r>
              <a:rPr lang="en-US" sz="2200" u="sng" dirty="0"/>
              <a:t>Jennifer.RattlingLeaf@state.sd.us</a:t>
            </a:r>
            <a:r>
              <a:rPr lang="en-US" sz="2200" dirty="0"/>
              <a:t>.</a:t>
            </a:r>
            <a:endParaRPr lang="en-US" sz="2200" dirty="0">
              <a:solidFill>
                <a:srgbClr val="FF0000"/>
              </a:solidFill>
            </a:endParaRPr>
          </a:p>
          <a:p>
            <a:endParaRPr lang="en-US" dirty="0"/>
          </a:p>
        </p:txBody>
      </p:sp>
    </p:spTree>
    <p:extLst>
      <p:ext uri="{BB962C8B-B14F-4D97-AF65-F5344CB8AC3E}">
        <p14:creationId xmlns:p14="http://schemas.microsoft.com/office/powerpoint/2010/main" val="145323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dirty="0"/>
              <a:t>Student in Foster Care</a:t>
            </a:r>
          </a:p>
        </p:txBody>
      </p:sp>
      <p:pic>
        <p:nvPicPr>
          <p:cNvPr id="4" name="Content Placeholder 3" descr="C:\Users\DEPR18~1\AppData\Local\Temp\SNAGHTML76d427c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92760"/>
            <a:ext cx="8229600" cy="4140842"/>
          </a:xfrm>
          <a:prstGeom prst="rect">
            <a:avLst/>
          </a:prstGeom>
          <a:noFill/>
          <a:ln>
            <a:noFill/>
          </a:ln>
        </p:spPr>
      </p:pic>
    </p:spTree>
    <p:extLst>
      <p:ext uri="{BB962C8B-B14F-4D97-AF65-F5344CB8AC3E}">
        <p14:creationId xmlns:p14="http://schemas.microsoft.com/office/powerpoint/2010/main" val="54402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dirty="0"/>
              <a:t>Active Military Parent</a:t>
            </a:r>
          </a:p>
        </p:txBody>
      </p:sp>
      <p:pic>
        <p:nvPicPr>
          <p:cNvPr id="1026" name="Picture 2" descr="C:\Users\DEPR18~1\AppData\Local\Temp\SNAGHTML2f774826.PNG">
            <a:extLst>
              <a:ext uri="{FF2B5EF4-FFF2-40B4-BE49-F238E27FC236}">
                <a16:creationId xmlns:a16="http://schemas.microsoft.com/office/drawing/2014/main" id="{35EAD60C-E707-4423-A9DB-4E1A51077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600200"/>
            <a:ext cx="763905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9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Student Directory Information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536" y="1600200"/>
            <a:ext cx="7848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8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Title I </a:t>
            </a:r>
          </a:p>
        </p:txBody>
      </p:sp>
      <p:sp>
        <p:nvSpPr>
          <p:cNvPr id="3" name="Content Placeholder 2"/>
          <p:cNvSpPr>
            <a:spLocks noGrp="1"/>
          </p:cNvSpPr>
          <p:nvPr>
            <p:ph idx="1"/>
          </p:nvPr>
        </p:nvSpPr>
        <p:spPr/>
        <p:txBody>
          <a:bodyPr/>
          <a:lstStyle/>
          <a:p>
            <a:r>
              <a:rPr lang="en-US" sz="1800" b="1" u="sng" dirty="0"/>
              <a:t>Title I </a:t>
            </a:r>
            <a:r>
              <a:rPr lang="en-US" sz="1800" dirty="0"/>
              <a:t>- If your school is a </a:t>
            </a:r>
            <a:r>
              <a:rPr lang="en-US" sz="1800" u="sng" dirty="0"/>
              <a:t>School-Wide</a:t>
            </a:r>
            <a:r>
              <a:rPr lang="en-US" sz="1800" dirty="0"/>
              <a:t> Title I program you do not need to update the Title I fields in Infinite Campus.  The DOE will provide the list of School-Wide Title I programs to Infinite Campus and they will flag each student as receiving Title I services.    </a:t>
            </a:r>
            <a:br>
              <a:rPr lang="en-US" sz="1800" dirty="0"/>
            </a:br>
            <a:r>
              <a:rPr lang="en-US" sz="1800" dirty="0"/>
              <a:t>If your school is a </a:t>
            </a:r>
            <a:r>
              <a:rPr lang="en-US" sz="1800" u="sng" dirty="0"/>
              <a:t>Targeted Assisted</a:t>
            </a:r>
            <a:r>
              <a:rPr lang="en-US" sz="1800" dirty="0"/>
              <a:t> Title I program, it is your responsibility to update the below fields on the Enrollment Tab for each of the students in your school who are receiving Title I services.</a:t>
            </a:r>
          </a:p>
          <a:p>
            <a:endParaRPr lang="en-US"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3657600"/>
            <a:ext cx="7696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3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Homeless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90761"/>
            <a:ext cx="8229600" cy="334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sz="4000" dirty="0"/>
              <a:t>EL</a:t>
            </a:r>
            <a:br>
              <a:rPr lang="en-US" sz="1400" dirty="0"/>
            </a:br>
            <a:r>
              <a:rPr lang="en-US" sz="1400" b="1" dirty="0"/>
              <a:t>Home Primary Language </a:t>
            </a:r>
            <a:r>
              <a:rPr lang="en-US" sz="1400" dirty="0"/>
              <a:t>and </a:t>
            </a:r>
            <a:r>
              <a:rPr lang="en-US" sz="1400" b="1" dirty="0"/>
              <a:t>Date Entered US School </a:t>
            </a:r>
            <a:r>
              <a:rPr lang="en-US" sz="1400" dirty="0"/>
              <a:t>fields are populated on the student’s </a:t>
            </a:r>
            <a:r>
              <a:rPr lang="en-US" sz="1400" b="1" dirty="0"/>
              <a:t>Demographics</a:t>
            </a:r>
            <a:r>
              <a:rPr lang="en-US" sz="1400" dirty="0"/>
              <a:t> tab.  This must be completed prior to entering EL information </a:t>
            </a:r>
            <a:r>
              <a:rPr lang="en-US" sz="1400" dirty="0" err="1"/>
              <a:t>onf</a:t>
            </a:r>
            <a:r>
              <a:rPr lang="en-US" sz="1400" dirty="0"/>
              <a:t> the EL tab.</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290" y="1981200"/>
            <a:ext cx="7155420"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57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EL</a:t>
            </a:r>
          </a:p>
        </p:txBody>
      </p:sp>
      <p:pic>
        <p:nvPicPr>
          <p:cNvPr id="5" name="Content Placeholder 4">
            <a:extLst>
              <a:ext uri="{FF2B5EF4-FFF2-40B4-BE49-F238E27FC236}">
                <a16:creationId xmlns:a16="http://schemas.microsoft.com/office/drawing/2014/main" id="{EDD4F679-D5F6-42BE-927E-B75D04ADC575}"/>
              </a:ext>
            </a:extLst>
          </p:cNvPr>
          <p:cNvPicPr>
            <a:picLocks noGrp="1" noChangeAspect="1"/>
          </p:cNvPicPr>
          <p:nvPr>
            <p:ph idx="1"/>
          </p:nvPr>
        </p:nvPicPr>
        <p:blipFill>
          <a:blip r:embed="rId2"/>
          <a:stretch>
            <a:fillRect/>
          </a:stretch>
        </p:blipFill>
        <p:spPr>
          <a:xfrm>
            <a:off x="457200" y="1652823"/>
            <a:ext cx="8229600" cy="4420716"/>
          </a:xfrm>
          <a:prstGeom prst="rect">
            <a:avLst/>
          </a:prstGeom>
        </p:spPr>
      </p:pic>
    </p:spTree>
    <p:extLst>
      <p:ext uri="{BB962C8B-B14F-4D97-AF65-F5344CB8AC3E}">
        <p14:creationId xmlns:p14="http://schemas.microsoft.com/office/powerpoint/2010/main" val="315751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Re-Entry to EL</a:t>
            </a:r>
          </a:p>
        </p:txBody>
      </p:sp>
      <p:sp>
        <p:nvSpPr>
          <p:cNvPr id="5" name="Content Placeholder 4"/>
          <p:cNvSpPr>
            <a:spLocks noGrp="1"/>
          </p:cNvSpPr>
          <p:nvPr>
            <p:ph sz="half" idx="2"/>
          </p:nvPr>
        </p:nvSpPr>
        <p:spPr/>
        <p:txBody>
          <a:bodyPr/>
          <a:lstStyle/>
          <a:p>
            <a:pPr marL="0" indent="0">
              <a:buNone/>
            </a:pPr>
            <a:endParaRPr lang="en-US" dirty="0"/>
          </a:p>
          <a:p>
            <a:r>
              <a:rPr lang="en-US" sz="1400" dirty="0"/>
              <a:t>If a school district determines that a student is still struggling due to a language barrier, then the school may re-enter the student into the EL program.</a:t>
            </a:r>
          </a:p>
          <a:p>
            <a:endParaRPr lang="en-US" sz="1400" dirty="0"/>
          </a:p>
          <a:p>
            <a:r>
              <a:rPr lang="en-US" sz="1400" dirty="0"/>
              <a:t>The school must administer the screener test for those students that will re-enter.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51938"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3124200"/>
            <a:ext cx="4876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If a school district determines that a student is still struggling due to a language barrier, the school may re-enter the student into the EL program.</a:t>
            </a:r>
          </a:p>
          <a:p>
            <a:pPr algn="ctr"/>
            <a:endParaRPr lang="en-US" dirty="0">
              <a:solidFill>
                <a:schemeClr val="tx1"/>
              </a:solidFill>
            </a:endParaRPr>
          </a:p>
          <a:p>
            <a:pPr algn="ctr"/>
            <a:r>
              <a:rPr lang="en-US" dirty="0">
                <a:solidFill>
                  <a:schemeClr val="tx1"/>
                </a:solidFill>
              </a:rPr>
              <a:t>* The school must administer the screener test for those students prior to re-entering them.</a:t>
            </a:r>
          </a:p>
        </p:txBody>
      </p:sp>
    </p:spTree>
    <p:extLst>
      <p:ext uri="{BB962C8B-B14F-4D97-AF65-F5344CB8AC3E}">
        <p14:creationId xmlns:p14="http://schemas.microsoft.com/office/powerpoint/2010/main" val="6359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Student Extract Report</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57437" y="1600200"/>
            <a:ext cx="383812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9"/>
          <p:cNvSpPr>
            <a:spLocks noGrp="1"/>
          </p:cNvSpPr>
          <p:nvPr>
            <p:ph sz="half" idx="2"/>
          </p:nvPr>
        </p:nvSpPr>
        <p:spPr>
          <a:xfrm>
            <a:off x="4648200" y="2209801"/>
            <a:ext cx="4038600" cy="2895600"/>
          </a:xfrm>
        </p:spPr>
        <p:txBody>
          <a:bodyPr/>
          <a:lstStyle/>
          <a:p>
            <a:endParaRPr lang="en-US" sz="1400" dirty="0"/>
          </a:p>
          <a:p>
            <a:endParaRPr lang="en-US" sz="1400" dirty="0"/>
          </a:p>
          <a:p>
            <a:r>
              <a:rPr lang="en-US" sz="1400" dirty="0"/>
              <a:t>With this report,  you can filter by school, grade, percent enrolled, resident &amp; serving district.</a:t>
            </a:r>
          </a:p>
          <a:p>
            <a:endParaRPr lang="en-US" sz="1400" dirty="0"/>
          </a:p>
          <a:p>
            <a:endParaRPr lang="en-US" sz="1400" dirty="0"/>
          </a:p>
          <a:p>
            <a:r>
              <a:rPr lang="en-US" sz="1400" dirty="0"/>
              <a:t>This report will help you validate your enrollments, prior to the last Friday in September.</a:t>
            </a:r>
          </a:p>
        </p:txBody>
      </p:sp>
    </p:spTree>
    <p:extLst>
      <p:ext uri="{BB962C8B-B14F-4D97-AF65-F5344CB8AC3E}">
        <p14:creationId xmlns:p14="http://schemas.microsoft.com/office/powerpoint/2010/main" val="382035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lstStyle/>
          <a:p>
            <a:r>
              <a:rPr lang="en-US" sz="3600" dirty="0"/>
              <a:t>Requesting Records for a Transfer Student</a:t>
            </a:r>
          </a:p>
        </p:txBody>
      </p:sp>
      <p:sp>
        <p:nvSpPr>
          <p:cNvPr id="3" name="Content Placeholder 2"/>
          <p:cNvSpPr>
            <a:spLocks noGrp="1"/>
          </p:cNvSpPr>
          <p:nvPr>
            <p:ph idx="1"/>
          </p:nvPr>
        </p:nvSpPr>
        <p:spPr>
          <a:xfrm>
            <a:off x="457200" y="2286000"/>
            <a:ext cx="8229600" cy="3840163"/>
          </a:xfrm>
        </p:spPr>
        <p:txBody>
          <a:bodyPr/>
          <a:lstStyle/>
          <a:p>
            <a:pPr marL="457200" indent="-457200"/>
            <a:r>
              <a:rPr lang="en-US" sz="2400" dirty="0"/>
              <a:t>Once a student is enrolled, a Records Transfer Request form will display.  Enter any comments and click Submit Request.  A notice will be sent to the student’s previous district.</a:t>
            </a:r>
          </a:p>
          <a:p>
            <a:pPr marL="457200" indent="-457200"/>
            <a:r>
              <a:rPr lang="en-US" sz="2400" dirty="0"/>
              <a:t>Once the records are released to you, be sure that you use the Data Import Wizard for data that pertains to the student. This could include EL data, transcripts, assessment, etc. </a:t>
            </a:r>
          </a:p>
          <a:p>
            <a:pPr marL="457200" indent="-457200"/>
            <a:r>
              <a:rPr lang="en-US" sz="2400" dirty="0"/>
              <a:t>One of the important reasons for using the Records Transfer is that once the records are released to the requesting district, the date the student first entered the 9</a:t>
            </a:r>
            <a:r>
              <a:rPr lang="en-US" sz="2400" baseline="30000" dirty="0"/>
              <a:t>th</a:t>
            </a:r>
            <a:r>
              <a:rPr lang="en-US" sz="2400" dirty="0"/>
              <a:t> grade will populate on the Grad Tab. </a:t>
            </a:r>
          </a:p>
          <a:p>
            <a:pPr marL="457200" indent="-457200"/>
            <a:endParaRPr lang="en-US" sz="2400" dirty="0"/>
          </a:p>
          <a:p>
            <a:endParaRPr lang="en-US" dirty="0"/>
          </a:p>
        </p:txBody>
      </p:sp>
    </p:spTree>
    <p:extLst>
      <p:ext uri="{BB962C8B-B14F-4D97-AF65-F5344CB8AC3E}">
        <p14:creationId xmlns:p14="http://schemas.microsoft.com/office/powerpoint/2010/main" val="13375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BA3F-2BDC-4A10-89C5-E90189C7D48B}"/>
              </a:ext>
            </a:extLst>
          </p:cNvPr>
          <p:cNvSpPr>
            <a:spLocks noGrp="1"/>
          </p:cNvSpPr>
          <p:nvPr>
            <p:ph type="title"/>
          </p:nvPr>
        </p:nvSpPr>
        <p:spPr>
          <a:xfrm>
            <a:off x="457200" y="838200"/>
            <a:ext cx="8229600" cy="579438"/>
          </a:xfrm>
        </p:spPr>
        <p:txBody>
          <a:bodyPr/>
          <a:lstStyle/>
          <a:p>
            <a:r>
              <a:rPr lang="en-US" dirty="0"/>
              <a:t>Educational Structure</a:t>
            </a:r>
          </a:p>
        </p:txBody>
      </p:sp>
      <p:sp>
        <p:nvSpPr>
          <p:cNvPr id="3" name="Content Placeholder 2">
            <a:extLst>
              <a:ext uri="{FF2B5EF4-FFF2-40B4-BE49-F238E27FC236}">
                <a16:creationId xmlns:a16="http://schemas.microsoft.com/office/drawing/2014/main" id="{04C35AC7-AE75-4D4C-AF6F-829ADEE8DA66}"/>
              </a:ext>
            </a:extLst>
          </p:cNvPr>
          <p:cNvSpPr>
            <a:spLocks noGrp="1"/>
          </p:cNvSpPr>
          <p:nvPr>
            <p:ph idx="1"/>
          </p:nvPr>
        </p:nvSpPr>
        <p:spPr>
          <a:xfrm>
            <a:off x="457200" y="2057400"/>
            <a:ext cx="8229600" cy="4068763"/>
          </a:xfrm>
        </p:spPr>
        <p:txBody>
          <a:bodyPr/>
          <a:lstStyle/>
          <a:p>
            <a:r>
              <a:rPr lang="en-US" sz="2800" dirty="0"/>
              <a:t>If your district is thinking of making changes to its Educational Structure for the 2019/2020 school year, these changes must be reported to the DOE during the Educational Structure Data Collection between </a:t>
            </a:r>
            <a:r>
              <a:rPr lang="en-US" sz="2800" b="1" dirty="0"/>
              <a:t>February 1, 2019 through March 1, 2019.  </a:t>
            </a:r>
          </a:p>
          <a:p>
            <a:pPr lvl="1"/>
            <a:r>
              <a:rPr lang="en-US" dirty="0"/>
              <a:t>Opening new school</a:t>
            </a:r>
          </a:p>
          <a:p>
            <a:pPr lvl="1"/>
            <a:r>
              <a:rPr lang="en-US" dirty="0"/>
              <a:t>Closing a school </a:t>
            </a:r>
          </a:p>
          <a:p>
            <a:pPr lvl="1"/>
            <a:r>
              <a:rPr lang="en-US" dirty="0"/>
              <a:t>Grade Span changes</a:t>
            </a:r>
          </a:p>
        </p:txBody>
      </p:sp>
    </p:spTree>
    <p:extLst>
      <p:ext uri="{BB962C8B-B14F-4D97-AF65-F5344CB8AC3E}">
        <p14:creationId xmlns:p14="http://schemas.microsoft.com/office/powerpoint/2010/main" val="207480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Date First Entered 9</a:t>
            </a:r>
            <a:r>
              <a:rPr lang="en-US" baseline="30000" dirty="0"/>
              <a:t>th</a:t>
            </a:r>
            <a:r>
              <a:rPr lang="en-US" dirty="0"/>
              <a:t> Grade</a:t>
            </a:r>
          </a:p>
        </p:txBody>
      </p:sp>
      <p:sp>
        <p:nvSpPr>
          <p:cNvPr id="3" name="Content Placeholder 2"/>
          <p:cNvSpPr>
            <a:spLocks noGrp="1"/>
          </p:cNvSpPr>
          <p:nvPr>
            <p:ph idx="1"/>
          </p:nvPr>
        </p:nvSpPr>
        <p:spPr>
          <a:xfrm>
            <a:off x="457200" y="1905000"/>
            <a:ext cx="8229600" cy="4221163"/>
          </a:xfrm>
        </p:spPr>
        <p:txBody>
          <a:bodyPr/>
          <a:lstStyle/>
          <a:p>
            <a:r>
              <a:rPr lang="en-US" sz="2400" dirty="0"/>
              <a:t>This is the first point of entry in to 9</a:t>
            </a:r>
            <a:r>
              <a:rPr lang="en-US" sz="2400" baseline="30000" dirty="0"/>
              <a:t>th</a:t>
            </a:r>
            <a:r>
              <a:rPr lang="en-US" sz="2400" dirty="0"/>
              <a:t> grade.</a:t>
            </a:r>
          </a:p>
          <a:p>
            <a:r>
              <a:rPr lang="en-US" sz="2400" dirty="0"/>
              <a:t>If a student started 9</a:t>
            </a:r>
            <a:r>
              <a:rPr lang="en-US" sz="2400" baseline="30000" dirty="0"/>
              <a:t>th</a:t>
            </a:r>
            <a:r>
              <a:rPr lang="en-US" sz="2400" dirty="0"/>
              <a:t> grade outside your district but in a district in SD that has records-transfer capability, the date should come over when the records transfer process is complete.</a:t>
            </a:r>
          </a:p>
          <a:p>
            <a:r>
              <a:rPr lang="en-US" sz="2400" dirty="0"/>
              <a:t>If a student started 9</a:t>
            </a:r>
            <a:r>
              <a:rPr lang="en-US" sz="2400" baseline="30000" dirty="0"/>
              <a:t>th</a:t>
            </a:r>
            <a:r>
              <a:rPr lang="en-US" sz="2400" dirty="0"/>
              <a:t> grade outside the state, in a BIE school or a private school, you will need to create a 9</a:t>
            </a:r>
            <a:r>
              <a:rPr lang="en-US" sz="2400" baseline="30000" dirty="0"/>
              <a:t>th</a:t>
            </a:r>
            <a:r>
              <a:rPr lang="en-US" sz="2400" dirty="0"/>
              <a:t> grade Enrollment </a:t>
            </a:r>
            <a:r>
              <a:rPr lang="en-US" sz="2400" u="sng" dirty="0"/>
              <a:t>History.</a:t>
            </a:r>
          </a:p>
          <a:p>
            <a:endParaRPr lang="en-US" dirty="0"/>
          </a:p>
        </p:txBody>
      </p:sp>
    </p:spTree>
    <p:extLst>
      <p:ext uri="{BB962C8B-B14F-4D97-AF65-F5344CB8AC3E}">
        <p14:creationId xmlns:p14="http://schemas.microsoft.com/office/powerpoint/2010/main" val="66172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Creating an Enrollment History</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66730"/>
            <a:ext cx="8229600" cy="419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1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685800"/>
          </a:xfrm>
        </p:spPr>
        <p:txBody>
          <a:bodyPr/>
          <a:lstStyle/>
          <a:p>
            <a:r>
              <a:rPr lang="en-US" sz="4000" dirty="0"/>
              <a:t>State Aid Fall Enrollment </a:t>
            </a:r>
            <a:br>
              <a:rPr lang="en-US" dirty="0"/>
            </a:br>
            <a:endParaRPr lang="en-US" dirty="0"/>
          </a:p>
        </p:txBody>
      </p:sp>
      <p:sp>
        <p:nvSpPr>
          <p:cNvPr id="5" name="Content Placeholder 4"/>
          <p:cNvSpPr>
            <a:spLocks noGrp="1"/>
          </p:cNvSpPr>
          <p:nvPr>
            <p:ph idx="1"/>
          </p:nvPr>
        </p:nvSpPr>
        <p:spPr>
          <a:xfrm>
            <a:off x="457200" y="1295400"/>
            <a:ext cx="8229600" cy="5105400"/>
          </a:xfrm>
        </p:spPr>
        <p:txBody>
          <a:bodyPr/>
          <a:lstStyle/>
          <a:p>
            <a:pPr>
              <a:buFont typeface="Arial" panose="020B0604020202020204" pitchFamily="34" charset="0"/>
              <a:buChar char="•"/>
            </a:pPr>
            <a:r>
              <a:rPr lang="en-US" sz="2000" dirty="0"/>
              <a:t>Students must be enrolled on Friday, </a:t>
            </a:r>
            <a:r>
              <a:rPr lang="en-US" sz="2000" b="1" dirty="0"/>
              <a:t>September 28</a:t>
            </a:r>
            <a:r>
              <a:rPr lang="en-US" sz="2000" b="1" baseline="30000" dirty="0"/>
              <a:t>th</a:t>
            </a:r>
            <a:r>
              <a:rPr lang="en-US" sz="2000" b="1" dirty="0"/>
              <a:t> </a:t>
            </a:r>
            <a:r>
              <a:rPr lang="en-US" sz="2000" dirty="0"/>
              <a:t>(students exiting or failing to return to school by this date and students enrolling after this date will not be included),</a:t>
            </a:r>
          </a:p>
          <a:p>
            <a:pPr marL="285750" indent="-285750">
              <a:buFont typeface="Arial" pitchFamily="34" charset="0"/>
              <a:buChar char="•"/>
            </a:pPr>
            <a:r>
              <a:rPr lang="en-US" sz="2000" dirty="0"/>
              <a:t>Student’s enrollment for any percent of day will be included in this count (data is reported to the nearest hundredth decimal place),</a:t>
            </a:r>
          </a:p>
          <a:p>
            <a:pPr marL="285750" indent="-285750">
              <a:buFont typeface="Arial" pitchFamily="34" charset="0"/>
              <a:buChar char="•"/>
            </a:pPr>
            <a:r>
              <a:rPr lang="en-US" sz="2000" dirty="0"/>
              <a:t>Enrollment in home school is not included,</a:t>
            </a:r>
          </a:p>
          <a:p>
            <a:pPr marL="285750" indent="-285750">
              <a:buFont typeface="Arial" pitchFamily="34" charset="0"/>
              <a:buChar char="•"/>
            </a:pPr>
            <a:r>
              <a:rPr lang="en-US" sz="2000" dirty="0"/>
              <a:t>Students assigned out of district but for whom the district pays a tuition costs are included,</a:t>
            </a:r>
          </a:p>
          <a:p>
            <a:pPr marL="285750" indent="-285750">
              <a:buFont typeface="Arial" pitchFamily="34" charset="0"/>
              <a:buChar char="•"/>
            </a:pPr>
            <a:r>
              <a:rPr lang="en-US" sz="2000" dirty="0"/>
              <a:t>If you are a four day school week, the student must be enrolled on the </a:t>
            </a:r>
            <a:r>
              <a:rPr lang="en-US" sz="2000" b="1" dirty="0"/>
              <a:t>Thursday</a:t>
            </a:r>
            <a:r>
              <a:rPr lang="en-US" sz="2000" dirty="0"/>
              <a:t> prior to the last Friday in September,</a:t>
            </a:r>
          </a:p>
          <a:p>
            <a:pPr marL="285750" indent="-285750">
              <a:buFont typeface="Arial" pitchFamily="34" charset="0"/>
              <a:buChar char="•"/>
            </a:pPr>
            <a:r>
              <a:rPr lang="en-US" sz="2000" dirty="0"/>
              <a:t>Out of state students (except for open enrolled students from ND and MN) are excluded from this count,</a:t>
            </a:r>
          </a:p>
          <a:p>
            <a:pPr marL="285750" indent="-285750">
              <a:buFont typeface="Arial" pitchFamily="34" charset="0"/>
              <a:buChar char="•"/>
            </a:pPr>
            <a:r>
              <a:rPr lang="en-US" sz="2000" dirty="0"/>
              <a:t>Open enrolled students are included in the count for the district or school in which they are enrolled and served, and</a:t>
            </a:r>
          </a:p>
          <a:p>
            <a:pPr marL="285750" indent="-285750">
              <a:buFont typeface="Arial" pitchFamily="34" charset="0"/>
              <a:buChar char="•"/>
            </a:pPr>
            <a:r>
              <a:rPr lang="en-US" sz="2000" dirty="0"/>
              <a:t>Count is applicable to public school districts only</a:t>
            </a:r>
          </a:p>
          <a:p>
            <a:endParaRPr lang="en-US" dirty="0"/>
          </a:p>
        </p:txBody>
      </p:sp>
    </p:spTree>
    <p:extLst>
      <p:ext uri="{BB962C8B-B14F-4D97-AF65-F5344CB8AC3E}">
        <p14:creationId xmlns:p14="http://schemas.microsoft.com/office/powerpoint/2010/main" val="55044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Fall Enrollment Census Count</a:t>
            </a:r>
          </a:p>
        </p:txBody>
      </p:sp>
      <p:sp>
        <p:nvSpPr>
          <p:cNvPr id="3" name="Content Placeholder 2"/>
          <p:cNvSpPr>
            <a:spLocks noGrp="1"/>
          </p:cNvSpPr>
          <p:nvPr>
            <p:ph idx="1"/>
          </p:nvPr>
        </p:nvSpPr>
        <p:spPr>
          <a:xfrm>
            <a:off x="457200" y="1905000"/>
            <a:ext cx="8229600" cy="4221163"/>
          </a:xfrm>
        </p:spPr>
        <p:txBody>
          <a:bodyPr/>
          <a:lstStyle/>
          <a:p>
            <a:r>
              <a:rPr lang="en-US" sz="2000" dirty="0"/>
              <a:t>Students must be enrolled on Friday, </a:t>
            </a:r>
            <a:r>
              <a:rPr lang="en-US" sz="2000" b="1" dirty="0"/>
              <a:t>September</a:t>
            </a:r>
            <a:r>
              <a:rPr lang="en-US" sz="2000" dirty="0"/>
              <a:t> </a:t>
            </a:r>
            <a:r>
              <a:rPr lang="en-US" sz="2000" b="1" dirty="0"/>
              <a:t>28</a:t>
            </a:r>
            <a:r>
              <a:rPr lang="en-US" sz="2000" b="1" baseline="30000" dirty="0"/>
              <a:t>th</a:t>
            </a:r>
            <a:r>
              <a:rPr lang="en-US" sz="2000" b="1" dirty="0"/>
              <a:t>,</a:t>
            </a:r>
            <a:endParaRPr lang="en-US" sz="2000" baseline="30000" dirty="0"/>
          </a:p>
          <a:p>
            <a:r>
              <a:rPr lang="en-US" sz="2000" dirty="0"/>
              <a:t>Enrollments in home school are excluded,</a:t>
            </a:r>
          </a:p>
          <a:p>
            <a:r>
              <a:rPr lang="en-US" sz="2000" dirty="0"/>
              <a:t>Students must be enrolled greater than 49% to be included,</a:t>
            </a:r>
          </a:p>
          <a:p>
            <a:r>
              <a:rPr lang="en-US" sz="2000" dirty="0"/>
              <a:t>Open enrolled students are counted in the school in which they are enrolled and served,</a:t>
            </a:r>
          </a:p>
          <a:p>
            <a:r>
              <a:rPr lang="en-US" sz="2000" dirty="0"/>
              <a:t>Out of state students enrolled in SD schools are included in this count,</a:t>
            </a:r>
          </a:p>
          <a:p>
            <a:r>
              <a:rPr lang="en-US" sz="2000" dirty="0"/>
              <a:t>Students are counted in the school in which they are enrolled,</a:t>
            </a:r>
          </a:p>
          <a:p>
            <a:r>
              <a:rPr lang="en-US" sz="2000" dirty="0"/>
              <a:t>This count is applicable to all schools in the state (public, private, BIE)</a:t>
            </a:r>
          </a:p>
          <a:p>
            <a:endParaRPr lang="en-US" dirty="0"/>
          </a:p>
        </p:txBody>
      </p:sp>
    </p:spTree>
    <p:extLst>
      <p:ext uri="{BB962C8B-B14F-4D97-AF65-F5344CB8AC3E}">
        <p14:creationId xmlns:p14="http://schemas.microsoft.com/office/powerpoint/2010/main" val="2921847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Black Hills and Dial On-Line </a:t>
            </a:r>
          </a:p>
        </p:txBody>
      </p:sp>
      <p:sp>
        <p:nvSpPr>
          <p:cNvPr id="3" name="Content Placeholder 2"/>
          <p:cNvSpPr>
            <a:spLocks noGrp="1"/>
          </p:cNvSpPr>
          <p:nvPr>
            <p:ph idx="1"/>
          </p:nvPr>
        </p:nvSpPr>
        <p:spPr/>
        <p:txBody>
          <a:bodyPr/>
          <a:lstStyle/>
          <a:p>
            <a:r>
              <a:rPr lang="en-US" sz="1800" dirty="0"/>
              <a:t>For enrollment/state-aid purposes, these students are treated like every other “traditional” student in the district. For school districts agreeing to participate in these alternative education programs, the district is agreeing to be accountable for these students in all capacities just like every other student in their district.  This means the students must be enrolled as of the last Friday in September for the school district to receive State Aid for them.  The school district is responsible for attendance, annual standardized testing, providing SPED services, etc.  These students will be included in all Accountability determinations for the school and district that they are enrolled in. </a:t>
            </a:r>
            <a:endParaRPr lang="en-US" dirty="0"/>
          </a:p>
          <a:p>
            <a:r>
              <a:rPr lang="en-US" sz="1800" dirty="0"/>
              <a:t>For those districts accepting Open Enrolled students into this program, all normal open enrolled paperwork must be completed and on file.  </a:t>
            </a:r>
          </a:p>
          <a:p>
            <a:endParaRPr lang="en-US" dirty="0"/>
          </a:p>
        </p:txBody>
      </p:sp>
    </p:spTree>
    <p:extLst>
      <p:ext uri="{BB962C8B-B14F-4D97-AF65-F5344CB8AC3E}">
        <p14:creationId xmlns:p14="http://schemas.microsoft.com/office/powerpoint/2010/main" val="418675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On-Line Learning </a:t>
            </a:r>
            <a:r>
              <a:rPr lang="en-US" dirty="0" err="1"/>
              <a:t>Con’t</a:t>
            </a:r>
            <a:endParaRPr lang="en-US" dirty="0"/>
          </a:p>
        </p:txBody>
      </p:sp>
      <p:sp>
        <p:nvSpPr>
          <p:cNvPr id="3" name="Content Placeholder 2"/>
          <p:cNvSpPr>
            <a:spLocks noGrp="1"/>
          </p:cNvSpPr>
          <p:nvPr>
            <p:ph idx="1"/>
          </p:nvPr>
        </p:nvSpPr>
        <p:spPr/>
        <p:txBody>
          <a:bodyPr/>
          <a:lstStyle/>
          <a:p>
            <a:pPr marL="0" lvl="0" indent="0">
              <a:buNone/>
            </a:pPr>
            <a:r>
              <a:rPr lang="en-US" sz="1800" dirty="0"/>
              <a:t>1. Students participating in these on-line programs must have an enrollment record in Infinite Campus in the general education calendar (elementary, middle school, &amp; high school) in the school that the student will be attached to.  These students ARE NOT included in any Home School calendar.  </a:t>
            </a:r>
            <a:r>
              <a:rPr lang="en-US" sz="1800" u="sng" dirty="0"/>
              <a:t>You will not be allowed to create a new calendar to house these students.</a:t>
            </a:r>
            <a:endParaRPr lang="en-US" sz="1800" dirty="0"/>
          </a:p>
          <a:p>
            <a:pPr marL="0" lvl="0" indent="0">
              <a:buNone/>
            </a:pPr>
            <a:r>
              <a:rPr lang="en-US" sz="1800" dirty="0"/>
              <a:t>2. The student will be coded as 100% enrolled.  </a:t>
            </a:r>
          </a:p>
          <a:p>
            <a:pPr marL="0" lvl="0" indent="0">
              <a:buNone/>
            </a:pPr>
            <a:r>
              <a:rPr lang="en-US" sz="1800" dirty="0"/>
              <a:t>3. This will be considered the student’s Primary enrollment.   </a:t>
            </a:r>
          </a:p>
          <a:p>
            <a:pPr marL="0" lvl="0" indent="0">
              <a:buNone/>
            </a:pPr>
            <a:r>
              <a:rPr lang="en-US" sz="1800" dirty="0"/>
              <a:t>4. These students MUST be tested.  You will need to work directly with the DOE Assessment Office, to ensure all testing requirements are met.  </a:t>
            </a:r>
          </a:p>
          <a:p>
            <a:pPr marL="0" lvl="0" indent="0">
              <a:buNone/>
            </a:pPr>
            <a:r>
              <a:rPr lang="en-US" sz="1800" dirty="0"/>
              <a:t>5. Attendance is required however, these students are to be entered with the absent/exempt attendance code.  This needs to be set up in your attendance codes.  </a:t>
            </a:r>
          </a:p>
          <a:p>
            <a:pPr marL="0" indent="0">
              <a:buNone/>
            </a:pPr>
            <a:endParaRPr lang="en-US" dirty="0"/>
          </a:p>
        </p:txBody>
      </p:sp>
    </p:spTree>
    <p:extLst>
      <p:ext uri="{BB962C8B-B14F-4D97-AF65-F5344CB8AC3E}">
        <p14:creationId xmlns:p14="http://schemas.microsoft.com/office/powerpoint/2010/main" val="394036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Absent Exempt</a:t>
            </a:r>
          </a:p>
        </p:txBody>
      </p:sp>
      <p:pic>
        <p:nvPicPr>
          <p:cNvPr id="4" name="Content Placeholder 3"/>
          <p:cNvPicPr>
            <a:picLocks noGrp="1"/>
          </p:cNvPicPr>
          <p:nvPr>
            <p:ph idx="1"/>
          </p:nvPr>
        </p:nvPicPr>
        <p:blipFill>
          <a:blip r:embed="rId2"/>
          <a:stretch>
            <a:fillRect/>
          </a:stretch>
        </p:blipFill>
        <p:spPr>
          <a:xfrm>
            <a:off x="457200" y="2284659"/>
            <a:ext cx="8229600" cy="3157045"/>
          </a:xfrm>
          <a:prstGeom prst="rect">
            <a:avLst/>
          </a:prstGeom>
        </p:spPr>
      </p:pic>
    </p:spTree>
    <p:extLst>
      <p:ext uri="{BB962C8B-B14F-4D97-AF65-F5344CB8AC3E}">
        <p14:creationId xmlns:p14="http://schemas.microsoft.com/office/powerpoint/2010/main" val="3251726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sz="2000" dirty="0"/>
              <a:t>Enrollment Record of a student who is a resident within your school district and participating in Black Hills On-Line Learning or Dial</a:t>
            </a:r>
          </a:p>
        </p:txBody>
      </p:sp>
      <p:pic>
        <p:nvPicPr>
          <p:cNvPr id="4" name="Content Placeholder 3"/>
          <p:cNvPicPr>
            <a:picLocks noGrp="1"/>
          </p:cNvPicPr>
          <p:nvPr>
            <p:ph idx="1"/>
          </p:nvPr>
        </p:nvPicPr>
        <p:blipFill>
          <a:blip r:embed="rId2"/>
          <a:stretch>
            <a:fillRect/>
          </a:stretch>
        </p:blipFill>
        <p:spPr>
          <a:xfrm>
            <a:off x="1497372" y="1600200"/>
            <a:ext cx="6149256" cy="4525963"/>
          </a:xfrm>
          <a:prstGeom prst="rect">
            <a:avLst/>
          </a:prstGeom>
        </p:spPr>
      </p:pic>
    </p:spTree>
    <p:extLst>
      <p:ext uri="{BB962C8B-B14F-4D97-AF65-F5344CB8AC3E}">
        <p14:creationId xmlns:p14="http://schemas.microsoft.com/office/powerpoint/2010/main" val="3241463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sz="2000" dirty="0"/>
              <a:t>Enrollment Record of a student who is open enrolling into your school district to participate in Black Hills On-Line Learning or DIAL</a:t>
            </a:r>
          </a:p>
        </p:txBody>
      </p:sp>
      <p:pic>
        <p:nvPicPr>
          <p:cNvPr id="4" name="Content Placeholder 3"/>
          <p:cNvPicPr>
            <a:picLocks noGrp="1"/>
          </p:cNvPicPr>
          <p:nvPr>
            <p:ph idx="1"/>
          </p:nvPr>
        </p:nvPicPr>
        <p:blipFill>
          <a:blip r:embed="rId2"/>
          <a:stretch>
            <a:fillRect/>
          </a:stretch>
        </p:blipFill>
        <p:spPr>
          <a:xfrm>
            <a:off x="1490493" y="1600200"/>
            <a:ext cx="6163013" cy="4525963"/>
          </a:xfrm>
          <a:prstGeom prst="rect">
            <a:avLst/>
          </a:prstGeom>
        </p:spPr>
      </p:pic>
    </p:spTree>
    <p:extLst>
      <p:ext uri="{BB962C8B-B14F-4D97-AF65-F5344CB8AC3E}">
        <p14:creationId xmlns:p14="http://schemas.microsoft.com/office/powerpoint/2010/main" val="2386925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lstStyle/>
          <a:p>
            <a:r>
              <a:rPr lang="en-US" sz="2800" dirty="0"/>
              <a:t>Creating a Black Hills On-Line Learning or DIAL Flag</a:t>
            </a:r>
          </a:p>
        </p:txBody>
      </p:sp>
      <p:sp>
        <p:nvSpPr>
          <p:cNvPr id="3" name="Content Placeholder 2"/>
          <p:cNvSpPr>
            <a:spLocks noGrp="1"/>
          </p:cNvSpPr>
          <p:nvPr>
            <p:ph idx="1"/>
          </p:nvPr>
        </p:nvSpPr>
        <p:spPr/>
        <p:txBody>
          <a:bodyPr/>
          <a:lstStyle/>
          <a:p>
            <a:r>
              <a:rPr lang="en-US" sz="2000" dirty="0"/>
              <a:t>In order to track which students are participating in Black Hills On-Line Learning or DIAL, we have created a flag on the State Edition of Infinite Campus.  We also need you to create the same flag on your District Edition of Campus.   </a:t>
            </a:r>
            <a:r>
              <a:rPr lang="en-US" sz="2000" b="1" dirty="0"/>
              <a:t>When creating this flag you must enter the name, code and description exactly as the state has entered it.  </a:t>
            </a:r>
            <a:r>
              <a:rPr lang="en-US" sz="2000" dirty="0"/>
              <a:t>In doing this, it will flag all students participating in the program.  The path to follow in creating the flag is: Program </a:t>
            </a:r>
            <a:r>
              <a:rPr lang="en-US" sz="2000" dirty="0" err="1"/>
              <a:t>Adm</a:t>
            </a:r>
            <a:r>
              <a:rPr lang="en-US" sz="2000" dirty="0"/>
              <a:t>&gt;Flags&gt;New</a:t>
            </a:r>
          </a:p>
          <a:p>
            <a:pPr marL="0" indent="0">
              <a:buNone/>
            </a:pPr>
            <a:endParaRPr lang="en-US" sz="2000" dirty="0"/>
          </a:p>
          <a:p>
            <a:r>
              <a:rPr lang="en-US" sz="1800" dirty="0"/>
              <a:t>Once you have saved your flag, you will then attach that flag to each student that is participating in the program.  To attach the flag, you bring up each student and go to his or her Flags tab.  Once you are on their Flags tab, click on new, enter the flag named BHOLL or DIAL and enter the start date (enrollment start date).  Once that is completed, you will see the flag for the students located at the top of the screens.</a:t>
            </a:r>
          </a:p>
          <a:p>
            <a:pPr marL="0" indent="0">
              <a:buNone/>
            </a:pPr>
            <a:endParaRPr lang="en-US" dirty="0"/>
          </a:p>
        </p:txBody>
      </p:sp>
    </p:spTree>
    <p:extLst>
      <p:ext uri="{BB962C8B-B14F-4D97-AF65-F5344CB8AC3E}">
        <p14:creationId xmlns:p14="http://schemas.microsoft.com/office/powerpoint/2010/main" val="411269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lstStyle/>
          <a:p>
            <a:r>
              <a:rPr lang="en-US" dirty="0"/>
              <a:t>Calendars</a:t>
            </a:r>
          </a:p>
        </p:txBody>
      </p:sp>
      <p:sp>
        <p:nvSpPr>
          <p:cNvPr id="3" name="Content Placeholder 2"/>
          <p:cNvSpPr>
            <a:spLocks noGrp="1"/>
          </p:cNvSpPr>
          <p:nvPr>
            <p:ph idx="1"/>
          </p:nvPr>
        </p:nvSpPr>
        <p:spPr>
          <a:xfrm>
            <a:off x="457200" y="2286000"/>
            <a:ext cx="8229600" cy="3840163"/>
          </a:xfrm>
        </p:spPr>
        <p:txBody>
          <a:bodyPr/>
          <a:lstStyle/>
          <a:p>
            <a:r>
              <a:rPr lang="en-US" sz="2000" dirty="0"/>
              <a:t>All calendars were due the last Friday in August.</a:t>
            </a:r>
          </a:p>
          <a:p>
            <a:r>
              <a:rPr lang="en-US" sz="2000" dirty="0"/>
              <a:t>Make sure that your instructional minutes from the period tab are entered correctly on the calendar tab.</a:t>
            </a:r>
          </a:p>
          <a:p>
            <a:r>
              <a:rPr lang="en-US" sz="2000" dirty="0"/>
              <a:t>Verify that your terms and periods are entered correctly.</a:t>
            </a:r>
          </a:p>
          <a:p>
            <a:r>
              <a:rPr lang="en-US" sz="2000" dirty="0"/>
              <a:t>A Day Reset must be done before you edit any calendar days.</a:t>
            </a:r>
          </a:p>
          <a:p>
            <a:r>
              <a:rPr lang="en-US" sz="2000" dirty="0"/>
              <a:t>In-Service – You are allowed to count 5.5 hours (330 min.) as a school day and an instructional day.</a:t>
            </a:r>
          </a:p>
          <a:p>
            <a:r>
              <a:rPr lang="en-US" sz="2000" dirty="0"/>
              <a:t>Parent Teacher Conferences – allowed to count 11 hours (660 min.) as a school day and an instructional day.</a:t>
            </a:r>
          </a:p>
        </p:txBody>
      </p:sp>
    </p:spTree>
    <p:extLst>
      <p:ext uri="{BB962C8B-B14F-4D97-AF65-F5344CB8AC3E}">
        <p14:creationId xmlns:p14="http://schemas.microsoft.com/office/powerpoint/2010/main" val="147282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Flags</a:t>
            </a:r>
          </a:p>
        </p:txBody>
      </p:sp>
      <p:pic>
        <p:nvPicPr>
          <p:cNvPr id="4" name="Content Placeholder 3"/>
          <p:cNvPicPr>
            <a:picLocks noGrp="1"/>
          </p:cNvPicPr>
          <p:nvPr>
            <p:ph idx="1"/>
          </p:nvPr>
        </p:nvPicPr>
        <p:blipFill>
          <a:blip r:embed="rId2"/>
          <a:stretch>
            <a:fillRect/>
          </a:stretch>
        </p:blipFill>
        <p:spPr>
          <a:xfrm>
            <a:off x="457200" y="1447801"/>
            <a:ext cx="8229600" cy="2514599"/>
          </a:xfrm>
          <a:prstGeom prst="rect">
            <a:avLst/>
          </a:prstGeom>
        </p:spPr>
      </p:pic>
      <p:pic>
        <p:nvPicPr>
          <p:cNvPr id="5" name="Picture 4"/>
          <p:cNvPicPr/>
          <p:nvPr/>
        </p:nvPicPr>
        <p:blipFill>
          <a:blip r:embed="rId3"/>
          <a:stretch>
            <a:fillRect/>
          </a:stretch>
        </p:blipFill>
        <p:spPr>
          <a:xfrm>
            <a:off x="457200" y="4267200"/>
            <a:ext cx="8229600" cy="1905000"/>
          </a:xfrm>
          <a:prstGeom prst="rect">
            <a:avLst/>
          </a:prstGeom>
        </p:spPr>
      </p:pic>
    </p:spTree>
    <p:extLst>
      <p:ext uri="{BB962C8B-B14F-4D97-AF65-F5344CB8AC3E}">
        <p14:creationId xmlns:p14="http://schemas.microsoft.com/office/powerpoint/2010/main" val="161767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State Course Codes</a:t>
            </a:r>
          </a:p>
        </p:txBody>
      </p:sp>
      <p:sp>
        <p:nvSpPr>
          <p:cNvPr id="3" name="Content Placeholder 2"/>
          <p:cNvSpPr>
            <a:spLocks noGrp="1"/>
          </p:cNvSpPr>
          <p:nvPr>
            <p:ph idx="1"/>
          </p:nvPr>
        </p:nvSpPr>
        <p:spPr/>
        <p:txBody>
          <a:bodyPr/>
          <a:lstStyle/>
          <a:p>
            <a:r>
              <a:rPr lang="en-US" sz="2800" dirty="0"/>
              <a:t>Districts </a:t>
            </a:r>
            <a:r>
              <a:rPr lang="en-US" sz="2800" b="1" u="sng" dirty="0"/>
              <a:t>MUST</a:t>
            </a:r>
            <a:r>
              <a:rPr lang="en-US" sz="2800" dirty="0"/>
              <a:t> make sure their local courses are mapped to the appropriate State Course Codes in Infinite Campus.  This information will be used for Accountability purposes (CCR Indicator and reporting of Accelerated Coursework on the Report Cards), and for prepopulating additional systems with course information such as the Perkins system. </a:t>
            </a:r>
          </a:p>
          <a:p>
            <a:r>
              <a:rPr lang="en-US" sz="2800" dirty="0"/>
              <a:t>Master State Code list can be found at:  </a:t>
            </a:r>
          </a:p>
          <a:p>
            <a:pPr marL="457200" lvl="1" indent="0">
              <a:buNone/>
            </a:pPr>
            <a:r>
              <a:rPr lang="en-US" dirty="0">
                <a:solidFill>
                  <a:srgbClr val="FF0000"/>
                </a:solidFill>
              </a:rPr>
              <a:t>http://doe.sd.gov/octe/commoncourse.aspx</a:t>
            </a:r>
          </a:p>
        </p:txBody>
      </p:sp>
    </p:spTree>
    <p:extLst>
      <p:ext uri="{BB962C8B-B14F-4D97-AF65-F5344CB8AC3E}">
        <p14:creationId xmlns:p14="http://schemas.microsoft.com/office/powerpoint/2010/main" val="1196439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State Course Codes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46601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334000"/>
            <a:ext cx="7315200" cy="646331"/>
          </a:xfrm>
          <a:prstGeom prst="rect">
            <a:avLst/>
          </a:prstGeom>
        </p:spPr>
        <p:txBody>
          <a:bodyPr wrap="square">
            <a:spAutoFit/>
          </a:bodyPr>
          <a:lstStyle/>
          <a:p>
            <a:r>
              <a:rPr lang="en-US" dirty="0"/>
              <a:t>88888 is to be used to identify regular high school courses not aligned to one of our state course codes.</a:t>
            </a:r>
          </a:p>
        </p:txBody>
      </p:sp>
    </p:spTree>
    <p:extLst>
      <p:ext uri="{BB962C8B-B14F-4D97-AF65-F5344CB8AC3E}">
        <p14:creationId xmlns:p14="http://schemas.microsoft.com/office/powerpoint/2010/main" val="2335148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55E4-36B5-4053-830F-3E6454BB1BC1}"/>
              </a:ext>
            </a:extLst>
          </p:cNvPr>
          <p:cNvSpPr>
            <a:spLocks noGrp="1"/>
          </p:cNvSpPr>
          <p:nvPr>
            <p:ph type="title"/>
          </p:nvPr>
        </p:nvSpPr>
        <p:spPr>
          <a:xfrm>
            <a:off x="457200" y="990600"/>
            <a:ext cx="8229600" cy="1066800"/>
          </a:xfrm>
        </p:spPr>
        <p:txBody>
          <a:bodyPr/>
          <a:lstStyle/>
          <a:p>
            <a:r>
              <a:rPr lang="en-US" dirty="0" err="1">
                <a:solidFill>
                  <a:schemeClr val="accent2">
                    <a:lumMod val="50000"/>
                  </a:schemeClr>
                </a:solidFill>
              </a:rPr>
              <a:t>BOR</a:t>
            </a:r>
            <a:r>
              <a:rPr lang="en-US" dirty="0">
                <a:solidFill>
                  <a:schemeClr val="accent2">
                    <a:lumMod val="50000"/>
                  </a:schemeClr>
                </a:solidFill>
              </a:rPr>
              <a:t> Transcript with/without State Course Codes</a:t>
            </a:r>
          </a:p>
        </p:txBody>
      </p:sp>
      <p:pic>
        <p:nvPicPr>
          <p:cNvPr id="4" name="Content Placeholder 3" descr="C:\Users\DEPR14~1\AppData\Local\Temp\SNAGHTML2640ba15.PNG">
            <a:extLst>
              <a:ext uri="{FF2B5EF4-FFF2-40B4-BE49-F238E27FC236}">
                <a16:creationId xmlns:a16="http://schemas.microsoft.com/office/drawing/2014/main" id="{5D5390C5-D189-47E1-8CFA-9E24355E71B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2261" y="2362200"/>
            <a:ext cx="6759478" cy="3687763"/>
          </a:xfrm>
          <a:prstGeom prst="rect">
            <a:avLst/>
          </a:prstGeom>
          <a:noFill/>
          <a:ln>
            <a:noFill/>
          </a:ln>
        </p:spPr>
      </p:pic>
    </p:spTree>
    <p:extLst>
      <p:ext uri="{BB962C8B-B14F-4D97-AF65-F5344CB8AC3E}">
        <p14:creationId xmlns:p14="http://schemas.microsoft.com/office/powerpoint/2010/main" val="7837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Entering a Dual Credit Course in IC</a:t>
            </a:r>
          </a:p>
        </p:txBody>
      </p:sp>
      <p:sp>
        <p:nvSpPr>
          <p:cNvPr id="3" name="Content Placeholder 2"/>
          <p:cNvSpPr>
            <a:spLocks noGrp="1"/>
          </p:cNvSpPr>
          <p:nvPr>
            <p:ph idx="1"/>
          </p:nvPr>
        </p:nvSpPr>
        <p:spPr/>
        <p:txBody>
          <a:bodyPr/>
          <a:lstStyle/>
          <a:p>
            <a:r>
              <a:rPr lang="en-US" sz="2000" dirty="0"/>
              <a:t>Essential to use the right coding.</a:t>
            </a:r>
          </a:p>
          <a:p>
            <a:r>
              <a:rPr lang="en-US" sz="2000" dirty="0"/>
              <a:t>The list of current Dual Credit Courses offered is on the DOE website at:  </a:t>
            </a:r>
            <a:r>
              <a:rPr lang="en-US" sz="2000" dirty="0">
                <a:solidFill>
                  <a:srgbClr val="FF0000"/>
                </a:solidFill>
                <a:hlinkClick r:id="rId2"/>
              </a:rPr>
              <a:t>http://doe.sd.gov/octe/commoncourse.aspx</a:t>
            </a:r>
            <a:endParaRPr lang="en-US" sz="2000" dirty="0">
              <a:solidFill>
                <a:srgbClr val="FF0000"/>
              </a:solidFill>
            </a:endParaRPr>
          </a:p>
          <a:p>
            <a:r>
              <a:rPr lang="en-US" sz="2000" dirty="0"/>
              <a:t>For all South Dakota BOR/TI Dual Credit Courses, the State Code is a “alpha code” such as BIOL-103 and WLD-114.  (letters-dash-numbers)</a:t>
            </a:r>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pic>
        <p:nvPicPr>
          <p:cNvPr id="4" name="Picture 2" descr="C:\Users\DEMA16~1\AppData\Local\Temp\SNAGHTML13b870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3657600"/>
            <a:ext cx="6477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61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Entering a Dual Credit Course in IC</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28571"/>
            <a:ext cx="6998483" cy="421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A12A1D37-271E-45B4-85B3-9FA116BB75D4}"/>
              </a:ext>
            </a:extLst>
          </p:cNvPr>
          <p:cNvSpPr/>
          <p:nvPr/>
        </p:nvSpPr>
        <p:spPr>
          <a:xfrm>
            <a:off x="838200" y="5638800"/>
            <a:ext cx="7315200" cy="990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99999—To be used for Dual Credit Courses from a Private College or University such as (Mount Marty or </a:t>
            </a:r>
            <a:r>
              <a:rPr lang="en-US" sz="1400" dirty="0" err="1"/>
              <a:t>DWU</a:t>
            </a:r>
            <a:r>
              <a:rPr lang="en-US" sz="1400" dirty="0"/>
              <a:t>) or from an out of state College/University.  This is also to be used to signify concurrent college credit course being taught by a teacher within your district.</a:t>
            </a:r>
          </a:p>
        </p:txBody>
      </p:sp>
    </p:spTree>
    <p:extLst>
      <p:ext uri="{BB962C8B-B14F-4D97-AF65-F5344CB8AC3E}">
        <p14:creationId xmlns:p14="http://schemas.microsoft.com/office/powerpoint/2010/main" val="3322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1B36-F2D6-401F-B3CB-8CCB2D09CAF7}"/>
              </a:ext>
            </a:extLst>
          </p:cNvPr>
          <p:cNvSpPr>
            <a:spLocks noGrp="1"/>
          </p:cNvSpPr>
          <p:nvPr>
            <p:ph type="title"/>
          </p:nvPr>
        </p:nvSpPr>
        <p:spPr>
          <a:xfrm>
            <a:off x="457200" y="685800"/>
            <a:ext cx="8229600" cy="1066800"/>
          </a:xfrm>
        </p:spPr>
        <p:txBody>
          <a:bodyPr/>
          <a:lstStyle/>
          <a:p>
            <a:r>
              <a:rPr lang="en-US" dirty="0">
                <a:solidFill>
                  <a:srgbClr val="740000"/>
                </a:solidFill>
              </a:rPr>
              <a:t>Dual Credits Entered into IC</a:t>
            </a:r>
            <a:endParaRPr lang="en-US" dirty="0"/>
          </a:p>
        </p:txBody>
      </p:sp>
      <p:pic>
        <p:nvPicPr>
          <p:cNvPr id="4" name="Picture 2" descr="C:\Users\DEPR18~1\AppData\Local\Temp\SNAGHTMLf4b5f4e.PNG">
            <a:extLst>
              <a:ext uri="{FF2B5EF4-FFF2-40B4-BE49-F238E27FC236}">
                <a16:creationId xmlns:a16="http://schemas.microsoft.com/office/drawing/2014/main" id="{9F4C501A-BE58-4FEB-9717-2668D049C5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70145"/>
            <a:ext cx="8229600" cy="39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50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AC32-B145-4BEA-A2EE-C1EAFE0F2EFA}"/>
              </a:ext>
            </a:extLst>
          </p:cNvPr>
          <p:cNvSpPr>
            <a:spLocks noGrp="1"/>
          </p:cNvSpPr>
          <p:nvPr>
            <p:ph type="title"/>
          </p:nvPr>
        </p:nvSpPr>
        <p:spPr>
          <a:xfrm>
            <a:off x="457200" y="609600"/>
            <a:ext cx="8229600" cy="990600"/>
          </a:xfrm>
        </p:spPr>
        <p:txBody>
          <a:bodyPr/>
          <a:lstStyle/>
          <a:p>
            <a:r>
              <a:rPr lang="en-US" dirty="0">
                <a:solidFill>
                  <a:srgbClr val="740000"/>
                </a:solidFill>
              </a:rPr>
              <a:t>State Course Code Populated</a:t>
            </a:r>
            <a:endParaRPr lang="en-US" dirty="0"/>
          </a:p>
        </p:txBody>
      </p:sp>
      <p:pic>
        <p:nvPicPr>
          <p:cNvPr id="4" name="Picture 2">
            <a:extLst>
              <a:ext uri="{FF2B5EF4-FFF2-40B4-BE49-F238E27FC236}">
                <a16:creationId xmlns:a16="http://schemas.microsoft.com/office/drawing/2014/main" id="{D22B65AD-6B4C-42DB-B715-E89C6352B5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0094" y="1524000"/>
            <a:ext cx="700381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103C1D5-A2DC-44EE-BF5C-AABEBF87062B}"/>
              </a:ext>
            </a:extLst>
          </p:cNvPr>
          <p:cNvSpPr/>
          <p:nvPr/>
        </p:nvSpPr>
        <p:spPr>
          <a:xfrm>
            <a:off x="1070094" y="5105400"/>
            <a:ext cx="7003812"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When the dual credit course is entered into IC with the correct State Course Code and is tied to a grading task, it will flow through the system and will appear on the </a:t>
            </a:r>
            <a:r>
              <a:rPr lang="en-US" sz="1400" dirty="0" err="1"/>
              <a:t>BOR</a:t>
            </a:r>
            <a:r>
              <a:rPr lang="en-US" sz="1400" dirty="0"/>
              <a:t> transcript.</a:t>
            </a:r>
          </a:p>
        </p:txBody>
      </p:sp>
    </p:spTree>
    <p:extLst>
      <p:ext uri="{BB962C8B-B14F-4D97-AF65-F5344CB8AC3E}">
        <p14:creationId xmlns:p14="http://schemas.microsoft.com/office/powerpoint/2010/main" val="3082967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3EC4-97C9-4EB2-876C-5134CC3D07EB}"/>
              </a:ext>
            </a:extLst>
          </p:cNvPr>
          <p:cNvSpPr>
            <a:spLocks noGrp="1"/>
          </p:cNvSpPr>
          <p:nvPr>
            <p:ph type="title"/>
          </p:nvPr>
        </p:nvSpPr>
        <p:spPr>
          <a:xfrm>
            <a:off x="457200" y="609600"/>
            <a:ext cx="8229600" cy="1295400"/>
          </a:xfrm>
        </p:spPr>
        <p:txBody>
          <a:bodyPr/>
          <a:lstStyle/>
          <a:p>
            <a:r>
              <a:rPr lang="en-US" dirty="0" err="1">
                <a:solidFill>
                  <a:srgbClr val="740000"/>
                </a:solidFill>
              </a:rPr>
              <a:t>BOR</a:t>
            </a:r>
            <a:r>
              <a:rPr lang="en-US" dirty="0">
                <a:solidFill>
                  <a:srgbClr val="740000"/>
                </a:solidFill>
              </a:rPr>
              <a:t> Transcript</a:t>
            </a:r>
            <a:endParaRPr lang="en-US" dirty="0"/>
          </a:p>
        </p:txBody>
      </p:sp>
      <p:pic>
        <p:nvPicPr>
          <p:cNvPr id="4" name="Picture 2" descr="C:\Users\DEPR18~1\AppData\Local\Temp\SNAGHTMLf9d2147.PNG">
            <a:extLst>
              <a:ext uri="{FF2B5EF4-FFF2-40B4-BE49-F238E27FC236}">
                <a16:creationId xmlns:a16="http://schemas.microsoft.com/office/drawing/2014/main" id="{BC77E562-3A12-4D41-BA02-50A07C22F7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8190" y="2057400"/>
            <a:ext cx="4647619" cy="313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08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6E21-EC6F-47A0-A083-BD0286099F4B}"/>
              </a:ext>
            </a:extLst>
          </p:cNvPr>
          <p:cNvSpPr>
            <a:spLocks noGrp="1"/>
          </p:cNvSpPr>
          <p:nvPr>
            <p:ph type="title"/>
          </p:nvPr>
        </p:nvSpPr>
        <p:spPr>
          <a:xfrm>
            <a:off x="457200" y="1219200"/>
            <a:ext cx="8229600" cy="381000"/>
          </a:xfrm>
        </p:spPr>
        <p:txBody>
          <a:bodyPr/>
          <a:lstStyle/>
          <a:p>
            <a:r>
              <a:rPr lang="en-US" dirty="0">
                <a:solidFill>
                  <a:srgbClr val="740000"/>
                </a:solidFill>
              </a:rPr>
              <a:t>Manually Entering Dual Credit Courses</a:t>
            </a:r>
            <a:endParaRPr lang="en-US" dirty="0"/>
          </a:p>
        </p:txBody>
      </p:sp>
      <p:pic>
        <p:nvPicPr>
          <p:cNvPr id="4" name="Content Placeholder 5" descr="C:\Users\DEPR18~1\AppData\Local\Temp\SNAGHTMLf4f9397.PNG">
            <a:extLst>
              <a:ext uri="{FF2B5EF4-FFF2-40B4-BE49-F238E27FC236}">
                <a16:creationId xmlns:a16="http://schemas.microsoft.com/office/drawing/2014/main" id="{AC8079E4-8A1F-4334-8FA4-EDB5D764401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167" y="1981200"/>
            <a:ext cx="7739665" cy="4144963"/>
          </a:xfrm>
          <a:prstGeom prst="rect">
            <a:avLst/>
          </a:prstGeom>
          <a:noFill/>
          <a:ln>
            <a:noFill/>
          </a:ln>
        </p:spPr>
      </p:pic>
    </p:spTree>
    <p:extLst>
      <p:ext uri="{BB962C8B-B14F-4D97-AF65-F5344CB8AC3E}">
        <p14:creationId xmlns:p14="http://schemas.microsoft.com/office/powerpoint/2010/main" val="380167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87EC-E03F-4E5F-BA18-AF039F508300}"/>
              </a:ext>
            </a:extLst>
          </p:cNvPr>
          <p:cNvSpPr>
            <a:spLocks noGrp="1"/>
          </p:cNvSpPr>
          <p:nvPr>
            <p:ph type="title"/>
          </p:nvPr>
        </p:nvSpPr>
        <p:spPr>
          <a:xfrm>
            <a:off x="457200" y="731836"/>
            <a:ext cx="8229600" cy="868364"/>
          </a:xfrm>
        </p:spPr>
        <p:txBody>
          <a:bodyPr/>
          <a:lstStyle/>
          <a:p>
            <a:r>
              <a:rPr lang="en-US" dirty="0"/>
              <a:t>Required Minutes</a:t>
            </a:r>
          </a:p>
        </p:txBody>
      </p:sp>
      <p:sp>
        <p:nvSpPr>
          <p:cNvPr id="3" name="Content Placeholder 2">
            <a:extLst>
              <a:ext uri="{FF2B5EF4-FFF2-40B4-BE49-F238E27FC236}">
                <a16:creationId xmlns:a16="http://schemas.microsoft.com/office/drawing/2014/main" id="{51A9B025-4EFB-4030-BEBD-96157EDA7A10}"/>
              </a:ext>
            </a:extLst>
          </p:cNvPr>
          <p:cNvSpPr>
            <a:spLocks noGrp="1"/>
          </p:cNvSpPr>
          <p:nvPr>
            <p:ph idx="1"/>
          </p:nvPr>
        </p:nvSpPr>
        <p:spPr/>
        <p:txBody>
          <a:bodyPr/>
          <a:lstStyle/>
          <a:p>
            <a:r>
              <a:rPr lang="en-US" sz="2000" dirty="0"/>
              <a:t>Pre-School Student – minimum of 128 hours (7,608)</a:t>
            </a:r>
          </a:p>
          <a:p>
            <a:r>
              <a:rPr lang="en-US" sz="2000" dirty="0"/>
              <a:t>KG Student – minimum of 437.5 hours ( 26,250)</a:t>
            </a:r>
          </a:p>
          <a:p>
            <a:r>
              <a:rPr lang="en-US" sz="2000" dirty="0"/>
              <a:t>Grades 1-5 – 875 hours (52,500)</a:t>
            </a:r>
          </a:p>
          <a:p>
            <a:r>
              <a:rPr lang="en-US" sz="2000" dirty="0"/>
              <a:t>Grades 6-12 – 962.5 hours ( 57,570 minutes)</a:t>
            </a:r>
          </a:p>
          <a:p>
            <a:r>
              <a:rPr lang="en-US" sz="2000" dirty="0"/>
              <a:t>To check the total of instructional minutes for your schools, follow this path: System </a:t>
            </a:r>
            <a:r>
              <a:rPr lang="en-US" sz="2000" dirty="0" err="1"/>
              <a:t>Adm</a:t>
            </a:r>
            <a:r>
              <a:rPr lang="en-US" sz="2000" dirty="0"/>
              <a:t>&gt;Calendar&gt;Calendar&gt;Days&gt;Print</a:t>
            </a:r>
          </a:p>
        </p:txBody>
      </p:sp>
      <p:pic>
        <p:nvPicPr>
          <p:cNvPr id="4" name="Picture 3">
            <a:extLst>
              <a:ext uri="{FF2B5EF4-FFF2-40B4-BE49-F238E27FC236}">
                <a16:creationId xmlns:a16="http://schemas.microsoft.com/office/drawing/2014/main" id="{F1EC92B0-2975-40AC-B7F2-DA78F7F9C4AE}"/>
              </a:ext>
            </a:extLst>
          </p:cNvPr>
          <p:cNvPicPr>
            <a:picLocks noChangeAspect="1"/>
          </p:cNvPicPr>
          <p:nvPr/>
        </p:nvPicPr>
        <p:blipFill>
          <a:blip r:embed="rId2"/>
          <a:stretch>
            <a:fillRect/>
          </a:stretch>
        </p:blipFill>
        <p:spPr>
          <a:xfrm>
            <a:off x="195809" y="4038600"/>
            <a:ext cx="8752381" cy="2685790"/>
          </a:xfrm>
          <a:prstGeom prst="rect">
            <a:avLst/>
          </a:prstGeom>
        </p:spPr>
      </p:pic>
    </p:spTree>
    <p:extLst>
      <p:ext uri="{BB962C8B-B14F-4D97-AF65-F5344CB8AC3E}">
        <p14:creationId xmlns:p14="http://schemas.microsoft.com/office/powerpoint/2010/main" val="1328918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AC54-A161-42B8-8E26-2CCE97CDC591}"/>
              </a:ext>
            </a:extLst>
          </p:cNvPr>
          <p:cNvSpPr>
            <a:spLocks noGrp="1"/>
          </p:cNvSpPr>
          <p:nvPr>
            <p:ph type="title"/>
          </p:nvPr>
        </p:nvSpPr>
        <p:spPr>
          <a:xfrm>
            <a:off x="457200" y="731836"/>
            <a:ext cx="8229600" cy="685801"/>
          </a:xfrm>
        </p:spPr>
        <p:txBody>
          <a:bodyPr/>
          <a:lstStyle/>
          <a:p>
            <a:r>
              <a:rPr lang="en-US" dirty="0">
                <a:solidFill>
                  <a:srgbClr val="740000"/>
                </a:solidFill>
              </a:rPr>
              <a:t>Editing the Transcript</a:t>
            </a:r>
            <a:endParaRPr lang="en-US" dirty="0"/>
          </a:p>
        </p:txBody>
      </p:sp>
      <p:pic>
        <p:nvPicPr>
          <p:cNvPr id="4" name="Picture 2">
            <a:extLst>
              <a:ext uri="{FF2B5EF4-FFF2-40B4-BE49-F238E27FC236}">
                <a16:creationId xmlns:a16="http://schemas.microsoft.com/office/drawing/2014/main" id="{41074688-EA4C-4D4D-8996-51F1138F4A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3831" y="1600200"/>
            <a:ext cx="545633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693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556C-5F26-4914-86B8-3519682700DD}"/>
              </a:ext>
            </a:extLst>
          </p:cNvPr>
          <p:cNvSpPr>
            <a:spLocks noGrp="1"/>
          </p:cNvSpPr>
          <p:nvPr>
            <p:ph type="title"/>
          </p:nvPr>
        </p:nvSpPr>
        <p:spPr>
          <a:xfrm>
            <a:off x="457200" y="838200"/>
            <a:ext cx="8229600" cy="1295400"/>
          </a:xfrm>
        </p:spPr>
        <p:txBody>
          <a:bodyPr/>
          <a:lstStyle/>
          <a:p>
            <a:r>
              <a:rPr lang="en-US" dirty="0" err="1">
                <a:solidFill>
                  <a:srgbClr val="740000"/>
                </a:solidFill>
              </a:rPr>
              <a:t>BOR</a:t>
            </a:r>
            <a:r>
              <a:rPr lang="en-US" dirty="0">
                <a:solidFill>
                  <a:srgbClr val="740000"/>
                </a:solidFill>
              </a:rPr>
              <a:t> Transcript w/o State Course Code</a:t>
            </a:r>
            <a:endParaRPr lang="en-US" dirty="0"/>
          </a:p>
        </p:txBody>
      </p:sp>
      <p:pic>
        <p:nvPicPr>
          <p:cNvPr id="4" name="Picture 2" descr="C:\Users\DEPR18~1\AppData\Local\Temp\SNAGHTMLb1fb831.PNG">
            <a:extLst>
              <a:ext uri="{FF2B5EF4-FFF2-40B4-BE49-F238E27FC236}">
                <a16:creationId xmlns:a16="http://schemas.microsoft.com/office/drawing/2014/main" id="{A308ACBE-FF92-41EB-85A3-B2EBFEEB77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410199" cy="308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960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0AF7-4DE9-4CA3-94E0-49CD6A63CCA0}"/>
              </a:ext>
            </a:extLst>
          </p:cNvPr>
          <p:cNvSpPr>
            <a:spLocks noGrp="1"/>
          </p:cNvSpPr>
          <p:nvPr>
            <p:ph type="title"/>
          </p:nvPr>
        </p:nvSpPr>
        <p:spPr>
          <a:xfrm>
            <a:off x="457200" y="731836"/>
            <a:ext cx="8229600" cy="1020763"/>
          </a:xfrm>
        </p:spPr>
        <p:txBody>
          <a:bodyPr/>
          <a:lstStyle/>
          <a:p>
            <a:r>
              <a:rPr lang="en-US" dirty="0"/>
              <a:t>Elem/Middle School Course Codes</a:t>
            </a:r>
          </a:p>
        </p:txBody>
      </p:sp>
      <p:pic>
        <p:nvPicPr>
          <p:cNvPr id="4" name="Content Placeholder 3">
            <a:extLst>
              <a:ext uri="{FF2B5EF4-FFF2-40B4-BE49-F238E27FC236}">
                <a16:creationId xmlns:a16="http://schemas.microsoft.com/office/drawing/2014/main" id="{62EAC2A1-286C-4C4C-8434-2482EE8745A4}"/>
              </a:ext>
            </a:extLst>
          </p:cNvPr>
          <p:cNvPicPr>
            <a:picLocks noGrp="1" noChangeAspect="1"/>
          </p:cNvPicPr>
          <p:nvPr>
            <p:ph idx="1"/>
          </p:nvPr>
        </p:nvPicPr>
        <p:blipFill>
          <a:blip r:embed="rId2"/>
          <a:stretch>
            <a:fillRect/>
          </a:stretch>
        </p:blipFill>
        <p:spPr>
          <a:xfrm>
            <a:off x="919619" y="1752599"/>
            <a:ext cx="7304762" cy="2743201"/>
          </a:xfrm>
          <a:prstGeom prst="rect">
            <a:avLst/>
          </a:prstGeom>
        </p:spPr>
      </p:pic>
      <p:sp>
        <p:nvSpPr>
          <p:cNvPr id="5" name="Rectangle 4">
            <a:extLst>
              <a:ext uri="{FF2B5EF4-FFF2-40B4-BE49-F238E27FC236}">
                <a16:creationId xmlns:a16="http://schemas.microsoft.com/office/drawing/2014/main" id="{C34BB3F6-0927-471A-BD9A-27F8A0ECB748}"/>
              </a:ext>
            </a:extLst>
          </p:cNvPr>
          <p:cNvSpPr/>
          <p:nvPr/>
        </p:nvSpPr>
        <p:spPr>
          <a:xfrm>
            <a:off x="609600" y="4724400"/>
            <a:ext cx="8077200" cy="1752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With the 1825.13 update, districts have not been able to create or edit elementary or middle school courses.  To accommodate this, the DOE has created the state code of “Bypass” to be used for all K-8 courses in the Infinite Campus system.  </a:t>
            </a:r>
          </a:p>
        </p:txBody>
      </p:sp>
    </p:spTree>
    <p:extLst>
      <p:ext uri="{BB962C8B-B14F-4D97-AF65-F5344CB8AC3E}">
        <p14:creationId xmlns:p14="http://schemas.microsoft.com/office/powerpoint/2010/main" val="2051831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dirty="0"/>
              <a:t>State Codes/Dual Credit Contacts</a:t>
            </a:r>
          </a:p>
        </p:txBody>
      </p:sp>
      <p:sp>
        <p:nvSpPr>
          <p:cNvPr id="3" name="Content Placeholder 2"/>
          <p:cNvSpPr>
            <a:spLocks noGrp="1"/>
          </p:cNvSpPr>
          <p:nvPr>
            <p:ph idx="1"/>
          </p:nvPr>
        </p:nvSpPr>
        <p:spPr>
          <a:xfrm>
            <a:off x="457200" y="1905000"/>
            <a:ext cx="8229600" cy="4495800"/>
          </a:xfrm>
        </p:spPr>
        <p:txBody>
          <a:bodyPr/>
          <a:lstStyle/>
          <a:p>
            <a:endParaRPr lang="en-US" sz="1400" dirty="0"/>
          </a:p>
          <a:p>
            <a:endParaRPr lang="en-US" sz="1400" dirty="0"/>
          </a:p>
          <a:p>
            <a:endParaRPr lang="en-US" sz="1400" dirty="0"/>
          </a:p>
          <a:p>
            <a:r>
              <a:rPr lang="en-US" sz="1800" dirty="0"/>
              <a:t>Dual Credit course questions, please contact Amber Rost at </a:t>
            </a:r>
            <a:r>
              <a:rPr lang="en-US" sz="1800" dirty="0">
                <a:solidFill>
                  <a:srgbClr val="003300"/>
                </a:solidFill>
                <a:hlinkClick r:id="rId3"/>
              </a:rPr>
              <a:t>amber.rost@state.sd.us</a:t>
            </a:r>
            <a:r>
              <a:rPr lang="en-US" sz="1800" dirty="0"/>
              <a:t> or   605-220-6612.</a:t>
            </a:r>
          </a:p>
          <a:p>
            <a:r>
              <a:rPr lang="en-US" sz="1800" dirty="0"/>
              <a:t>Core Content course alignment, please contact Cheryl Reiter at </a:t>
            </a:r>
            <a:r>
              <a:rPr lang="en-US" sz="1800" dirty="0">
                <a:hlinkClick r:id="rId4"/>
              </a:rPr>
              <a:t>cheryl.reiter@state.sd.us</a:t>
            </a:r>
            <a:r>
              <a:rPr lang="en-US" sz="1800" dirty="0"/>
              <a:t> or 605-280-0990</a:t>
            </a:r>
          </a:p>
          <a:p>
            <a:r>
              <a:rPr lang="en-US" sz="1800" dirty="0"/>
              <a:t>Technical assistance with Campus, please contact Randy Hanson at </a:t>
            </a:r>
            <a:r>
              <a:rPr lang="en-US" sz="1800" dirty="0">
                <a:hlinkClick r:id="rId5"/>
              </a:rPr>
              <a:t>randy.hanson@state.sd.us</a:t>
            </a:r>
            <a:r>
              <a:rPr lang="en-US" sz="1800" dirty="0"/>
              <a:t> or 605-773-4727</a:t>
            </a:r>
          </a:p>
          <a:p>
            <a:r>
              <a:rPr lang="en-US" sz="1800" dirty="0"/>
              <a:t>Career &amp; Tech Education course alignment, please contact Erin Larsen at  </a:t>
            </a:r>
            <a:r>
              <a:rPr lang="en-US" sz="1800" dirty="0">
                <a:hlinkClick r:id="rId6"/>
              </a:rPr>
              <a:t>erin.larsen@state.sd.us</a:t>
            </a:r>
            <a:r>
              <a:rPr lang="en-US" sz="1800" dirty="0"/>
              <a:t> or 605-773-2533</a:t>
            </a:r>
          </a:p>
        </p:txBody>
      </p:sp>
    </p:spTree>
    <p:extLst>
      <p:ext uri="{BB962C8B-B14F-4D97-AF65-F5344CB8AC3E}">
        <p14:creationId xmlns:p14="http://schemas.microsoft.com/office/powerpoint/2010/main" val="2281535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DC9E-5034-4D91-85D9-F1397FD1DB48}"/>
              </a:ext>
            </a:extLst>
          </p:cNvPr>
          <p:cNvSpPr>
            <a:spLocks noGrp="1"/>
          </p:cNvSpPr>
          <p:nvPr>
            <p:ph type="title"/>
          </p:nvPr>
        </p:nvSpPr>
        <p:spPr>
          <a:xfrm>
            <a:off x="457200" y="1142999"/>
            <a:ext cx="8229600" cy="660461"/>
          </a:xfrm>
        </p:spPr>
        <p:txBody>
          <a:bodyPr/>
          <a:lstStyle/>
          <a:p>
            <a:r>
              <a:rPr lang="en-US" sz="4000" dirty="0"/>
              <a:t>State Edition</a:t>
            </a:r>
            <a:br>
              <a:rPr lang="en-US" sz="4000" dirty="0"/>
            </a:br>
            <a:r>
              <a:rPr lang="en-US" sz="4000" dirty="0"/>
              <a:t> Student Assessment Tab</a:t>
            </a:r>
          </a:p>
        </p:txBody>
      </p:sp>
      <p:sp>
        <p:nvSpPr>
          <p:cNvPr id="3" name="Content Placeholder 2">
            <a:extLst>
              <a:ext uri="{FF2B5EF4-FFF2-40B4-BE49-F238E27FC236}">
                <a16:creationId xmlns:a16="http://schemas.microsoft.com/office/drawing/2014/main" id="{557BB980-E6AA-4664-A97D-E9AADF3B1733}"/>
              </a:ext>
            </a:extLst>
          </p:cNvPr>
          <p:cNvSpPr>
            <a:spLocks noGrp="1"/>
          </p:cNvSpPr>
          <p:nvPr>
            <p:ph idx="1"/>
          </p:nvPr>
        </p:nvSpPr>
        <p:spPr>
          <a:xfrm>
            <a:off x="457200" y="2052576"/>
            <a:ext cx="8229600" cy="4525963"/>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05BFC7D-3538-458C-BFE2-FE2746BFDCD0}"/>
              </a:ext>
            </a:extLst>
          </p:cNvPr>
          <p:cNvPicPr>
            <a:picLocks noChangeAspect="1"/>
          </p:cNvPicPr>
          <p:nvPr/>
        </p:nvPicPr>
        <p:blipFill>
          <a:blip r:embed="rId3"/>
          <a:stretch>
            <a:fillRect/>
          </a:stretch>
        </p:blipFill>
        <p:spPr>
          <a:xfrm>
            <a:off x="457200" y="2209800"/>
            <a:ext cx="8229599" cy="3962400"/>
          </a:xfrm>
          <a:prstGeom prst="rect">
            <a:avLst/>
          </a:prstGeom>
        </p:spPr>
      </p:pic>
    </p:spTree>
    <p:extLst>
      <p:ext uri="{BB962C8B-B14F-4D97-AF65-F5344CB8AC3E}">
        <p14:creationId xmlns:p14="http://schemas.microsoft.com/office/powerpoint/2010/main" val="3398896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0602-7F3E-4F96-BE8F-46F85892D083}"/>
              </a:ext>
            </a:extLst>
          </p:cNvPr>
          <p:cNvSpPr>
            <a:spLocks noGrp="1"/>
          </p:cNvSpPr>
          <p:nvPr>
            <p:ph type="title"/>
          </p:nvPr>
        </p:nvSpPr>
        <p:spPr>
          <a:xfrm>
            <a:off x="457200" y="731836"/>
            <a:ext cx="8229600" cy="868364"/>
          </a:xfrm>
        </p:spPr>
        <p:txBody>
          <a:bodyPr/>
          <a:lstStyle/>
          <a:p>
            <a:r>
              <a:rPr lang="en-US" dirty="0"/>
              <a:t>Industry-Recognized Credential</a:t>
            </a:r>
          </a:p>
        </p:txBody>
      </p:sp>
      <p:sp>
        <p:nvSpPr>
          <p:cNvPr id="3" name="Content Placeholder 2">
            <a:extLst>
              <a:ext uri="{FF2B5EF4-FFF2-40B4-BE49-F238E27FC236}">
                <a16:creationId xmlns:a16="http://schemas.microsoft.com/office/drawing/2014/main" id="{DB92B7D7-CFBA-48EE-8C3C-1413D58D9460}"/>
              </a:ext>
            </a:extLst>
          </p:cNvPr>
          <p:cNvSpPr>
            <a:spLocks noGrp="1"/>
          </p:cNvSpPr>
          <p:nvPr>
            <p:ph idx="1"/>
          </p:nvPr>
        </p:nvSpPr>
        <p:spPr/>
        <p:txBody>
          <a:bodyPr/>
          <a:lstStyle/>
          <a:p>
            <a:r>
              <a:rPr lang="en-US" sz="1600" dirty="0"/>
              <a:t>Industry recognized credentials are a way for students to demonstrate mastery of knowledge and skills. They can increase job prospects and options for post-secondary education as well as marketability to employers. </a:t>
            </a:r>
          </a:p>
          <a:p>
            <a:pPr marL="0" indent="0">
              <a:buNone/>
            </a:pPr>
            <a:endParaRPr lang="en-US" sz="1600" dirty="0"/>
          </a:p>
          <a:p>
            <a:r>
              <a:rPr lang="en-US" sz="1600" dirty="0"/>
              <a:t>To meet the requirements of the South Dakota High School Graduation Advanced Career Endorsement a student must earn at least one state approved industry-recognized credential. If the student is meeting the requirements of the endorsement through coursework in an approved </a:t>
            </a:r>
            <a:r>
              <a:rPr lang="en-US" sz="1600" dirty="0" err="1"/>
              <a:t>CTE</a:t>
            </a:r>
            <a:r>
              <a:rPr lang="en-US" sz="1600" dirty="0"/>
              <a:t> program (either in part or in full), the credential must be from the same cluster as the student’s coursework.</a:t>
            </a:r>
          </a:p>
          <a:p>
            <a:r>
              <a:rPr lang="en-US" sz="1600" dirty="0"/>
              <a:t>A list of state approved industry recognized credential is located at </a:t>
            </a:r>
            <a:r>
              <a:rPr lang="en-US" sz="1600" u="sng" dirty="0">
                <a:hlinkClick r:id="rId2"/>
              </a:rPr>
              <a:t>https://doe.sd.gov/gradrequirements/documents/Industry.pdf</a:t>
            </a:r>
            <a:r>
              <a:rPr lang="en-US" sz="1600" dirty="0"/>
              <a:t>. </a:t>
            </a:r>
          </a:p>
          <a:p>
            <a:pPr marL="0" indent="0">
              <a:buNone/>
            </a:pPr>
            <a:r>
              <a:rPr lang="en-US" sz="1600" dirty="0"/>
              <a:t> </a:t>
            </a:r>
          </a:p>
          <a:p>
            <a:r>
              <a:rPr lang="en-US" sz="1600" dirty="0"/>
              <a:t>Districts must note a student’s industry-recognized credential on a transcript if the student earns the Advanced Career Endorsement.</a:t>
            </a:r>
          </a:p>
          <a:p>
            <a:pPr marL="0" indent="0">
              <a:buNone/>
            </a:pPr>
            <a:r>
              <a:rPr lang="en-US" sz="1600" dirty="0"/>
              <a:t> </a:t>
            </a:r>
          </a:p>
          <a:p>
            <a:r>
              <a:rPr lang="en-US" sz="1600" dirty="0"/>
              <a:t>Districts are encouraged to note industry-recognized credentials for all students on the </a:t>
            </a:r>
            <a:r>
              <a:rPr lang="en-US" sz="1600" dirty="0" err="1"/>
              <a:t>BOR</a:t>
            </a:r>
            <a:r>
              <a:rPr lang="en-US" sz="1600" dirty="0"/>
              <a:t> transcript.</a:t>
            </a:r>
          </a:p>
          <a:p>
            <a:endParaRPr lang="en-US" dirty="0"/>
          </a:p>
        </p:txBody>
      </p:sp>
    </p:spTree>
    <p:extLst>
      <p:ext uri="{BB962C8B-B14F-4D97-AF65-F5344CB8AC3E}">
        <p14:creationId xmlns:p14="http://schemas.microsoft.com/office/powerpoint/2010/main" val="309401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8F90C8-851F-4C3F-8043-B894E89C89F5}"/>
              </a:ext>
            </a:extLst>
          </p:cNvPr>
          <p:cNvSpPr>
            <a:spLocks noGrp="1"/>
          </p:cNvSpPr>
          <p:nvPr>
            <p:ph type="title"/>
          </p:nvPr>
        </p:nvSpPr>
        <p:spPr>
          <a:xfrm>
            <a:off x="457200" y="838200"/>
            <a:ext cx="8229600" cy="1219200"/>
          </a:xfrm>
        </p:spPr>
        <p:txBody>
          <a:bodyPr/>
          <a:lstStyle/>
          <a:p>
            <a:r>
              <a:rPr lang="en-US" dirty="0"/>
              <a:t>How to Enter Industry-Recognized Credentials into Infinite Campus</a:t>
            </a:r>
          </a:p>
        </p:txBody>
      </p:sp>
      <p:pic>
        <p:nvPicPr>
          <p:cNvPr id="7" name="Content Placeholder 6">
            <a:extLst>
              <a:ext uri="{FF2B5EF4-FFF2-40B4-BE49-F238E27FC236}">
                <a16:creationId xmlns:a16="http://schemas.microsoft.com/office/drawing/2014/main" id="{746F4A55-8369-4196-AF24-C1ED99872DF8}"/>
              </a:ext>
            </a:extLst>
          </p:cNvPr>
          <p:cNvPicPr>
            <a:picLocks noGrp="1" noChangeAspect="1"/>
          </p:cNvPicPr>
          <p:nvPr>
            <p:ph sz="half" idx="1"/>
          </p:nvPr>
        </p:nvPicPr>
        <p:blipFill>
          <a:blip r:embed="rId2"/>
          <a:stretch>
            <a:fillRect/>
          </a:stretch>
        </p:blipFill>
        <p:spPr>
          <a:xfrm>
            <a:off x="457200" y="2210765"/>
            <a:ext cx="4038600" cy="4168509"/>
          </a:xfrm>
          <a:prstGeom prst="rect">
            <a:avLst/>
          </a:prstGeom>
        </p:spPr>
      </p:pic>
      <p:pic>
        <p:nvPicPr>
          <p:cNvPr id="8" name="Content Placeholder 7">
            <a:extLst>
              <a:ext uri="{FF2B5EF4-FFF2-40B4-BE49-F238E27FC236}">
                <a16:creationId xmlns:a16="http://schemas.microsoft.com/office/drawing/2014/main" id="{5BBD68A3-EDCE-4DF6-856B-B0E19ED46ACA}"/>
              </a:ext>
            </a:extLst>
          </p:cNvPr>
          <p:cNvPicPr>
            <a:picLocks noGrp="1" noChangeAspect="1"/>
          </p:cNvPicPr>
          <p:nvPr>
            <p:ph sz="half" idx="2"/>
          </p:nvPr>
        </p:nvPicPr>
        <p:blipFill>
          <a:blip r:embed="rId3"/>
          <a:stretch>
            <a:fillRect/>
          </a:stretch>
        </p:blipFill>
        <p:spPr>
          <a:xfrm>
            <a:off x="4572000" y="2209800"/>
            <a:ext cx="4038600" cy="4168508"/>
          </a:xfrm>
          <a:prstGeom prst="rect">
            <a:avLst/>
          </a:prstGeom>
        </p:spPr>
      </p:pic>
    </p:spTree>
    <p:extLst>
      <p:ext uri="{BB962C8B-B14F-4D97-AF65-F5344CB8AC3E}">
        <p14:creationId xmlns:p14="http://schemas.microsoft.com/office/powerpoint/2010/main" val="3267365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905000"/>
            <a:ext cx="7239000" cy="2123658"/>
          </a:xfrm>
          <a:prstGeom prst="rect">
            <a:avLst/>
          </a:prstGeom>
        </p:spPr>
        <p:txBody>
          <a:bodyPr wrap="square">
            <a:spAutoFit/>
          </a:bodyPr>
          <a:lstStyle/>
          <a:p>
            <a:pPr algn="ctr"/>
            <a:r>
              <a:rPr lang="en-US" sz="6600" dirty="0"/>
              <a:t>Special Education</a:t>
            </a:r>
          </a:p>
          <a:p>
            <a:pPr algn="ctr"/>
            <a:r>
              <a:rPr lang="en-US" sz="6600" dirty="0"/>
              <a:t> Child Count</a:t>
            </a:r>
          </a:p>
        </p:txBody>
      </p:sp>
    </p:spTree>
    <p:extLst>
      <p:ext uri="{BB962C8B-B14F-4D97-AF65-F5344CB8AC3E}">
        <p14:creationId xmlns:p14="http://schemas.microsoft.com/office/powerpoint/2010/main" val="390025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Child Count</a:t>
            </a:r>
          </a:p>
        </p:txBody>
      </p:sp>
      <p:sp>
        <p:nvSpPr>
          <p:cNvPr id="3" name="Content Placeholder 2"/>
          <p:cNvSpPr>
            <a:spLocks noGrp="1"/>
          </p:cNvSpPr>
          <p:nvPr>
            <p:ph sz="half" idx="1"/>
          </p:nvPr>
        </p:nvSpPr>
        <p:spPr/>
        <p:txBody>
          <a:bodyPr/>
          <a:lstStyle/>
          <a:p>
            <a:r>
              <a:rPr lang="en-US" dirty="0"/>
              <a:t>Unduplicated count of all children with disabilities ages 3 – 21 receiving special education and related services according to an individualized education program (IEP) on December 1</a:t>
            </a:r>
            <a:r>
              <a:rPr lang="en-US" baseline="30000" dirty="0"/>
              <a:t>st</a:t>
            </a:r>
            <a:r>
              <a:rPr lang="en-US" dirty="0"/>
              <a:t> of each year. </a:t>
            </a:r>
            <a:endParaRPr lang="en-US" sz="3200" dirty="0"/>
          </a:p>
          <a:p>
            <a:endParaRPr lang="en-US" dirty="0"/>
          </a:p>
        </p:txBody>
      </p:sp>
      <p:pic>
        <p:nvPicPr>
          <p:cNvPr id="5" name="Picture 5" descr="C:\Temp\Temporary Internet Files\Content.IE5\DFBOSATK\MP900439503[1].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762500" y="1752601"/>
            <a:ext cx="3810000" cy="402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30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r>
              <a:rPr lang="en-US" dirty="0"/>
              <a:t>Child Count</a:t>
            </a:r>
            <a:br>
              <a:rPr lang="en-US" dirty="0"/>
            </a:br>
            <a:r>
              <a:rPr lang="en-US" sz="1600" dirty="0"/>
              <a:t>Students with disabilities who are placed out of district.</a:t>
            </a:r>
          </a:p>
        </p:txBody>
      </p:sp>
      <p:sp>
        <p:nvSpPr>
          <p:cNvPr id="6" name="Content Placeholder 5"/>
          <p:cNvSpPr>
            <a:spLocks noGrp="1"/>
          </p:cNvSpPr>
          <p:nvPr>
            <p:ph idx="1"/>
          </p:nvPr>
        </p:nvSpPr>
        <p:spPr>
          <a:xfrm>
            <a:off x="457200" y="1905000"/>
            <a:ext cx="8229600" cy="4419600"/>
          </a:xfrm>
        </p:spPr>
        <p:txBody>
          <a:bodyPr/>
          <a:lstStyle/>
          <a:p>
            <a:r>
              <a:rPr lang="en-US" sz="2000" dirty="0"/>
              <a:t>Public School Districts will enter an enrollment record for students who are placed out of district. Those students will be enrolled in school number 97 and the name is “Sped/Out of District Placement”.   The students will have a percent enrolled of 1%.</a:t>
            </a:r>
          </a:p>
          <a:p>
            <a:r>
              <a:rPr lang="en-US" sz="2000" dirty="0"/>
              <a:t>Making this change will allowed school districts to run the SD Child Count report out of Infinite Campus that will include all students for whom they are financially responsible for and who should be on the Child Count.</a:t>
            </a:r>
          </a:p>
          <a:p>
            <a:pPr>
              <a:buFont typeface="Wingdings" panose="05000000000000000000" pitchFamily="2" charset="2"/>
              <a:buChar char="v"/>
            </a:pPr>
            <a:r>
              <a:rPr lang="en-US" sz="2000" dirty="0"/>
              <a:t>The “Out of District Placement” facility will still hold an enrollment record for the student and the student will be enrolled 100%.  This will cause an overlap, but the department will exclude school number 97 when running the overlap reports.</a:t>
            </a:r>
          </a:p>
          <a:p>
            <a:endParaRPr lang="en-US" dirty="0"/>
          </a:p>
        </p:txBody>
      </p:sp>
    </p:spTree>
    <p:extLst>
      <p:ext uri="{BB962C8B-B14F-4D97-AF65-F5344CB8AC3E}">
        <p14:creationId xmlns:p14="http://schemas.microsoft.com/office/powerpoint/2010/main" val="82793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Student Enrollments</a:t>
            </a:r>
          </a:p>
        </p:txBody>
      </p:sp>
      <p:sp>
        <p:nvSpPr>
          <p:cNvPr id="3" name="Content Placeholder 2"/>
          <p:cNvSpPr>
            <a:spLocks noGrp="1"/>
          </p:cNvSpPr>
          <p:nvPr>
            <p:ph idx="1"/>
          </p:nvPr>
        </p:nvSpPr>
        <p:spPr>
          <a:xfrm>
            <a:off x="457200" y="2133600"/>
            <a:ext cx="8229600" cy="3992563"/>
          </a:xfrm>
        </p:spPr>
        <p:txBody>
          <a:bodyPr/>
          <a:lstStyle/>
          <a:p>
            <a:r>
              <a:rPr lang="en-US" sz="1800" dirty="0"/>
              <a:t>For accurate State Aid and Fall Enrollment Counts, districts must enter enrollment records for </a:t>
            </a:r>
            <a:r>
              <a:rPr lang="en-US" sz="1800" b="1" u="sng" dirty="0"/>
              <a:t>ALL</a:t>
            </a:r>
            <a:r>
              <a:rPr lang="en-US" sz="1800" dirty="0"/>
              <a:t> students including Home School, Sped Out of District, Preschool and EC students.</a:t>
            </a:r>
          </a:p>
          <a:p>
            <a:r>
              <a:rPr lang="en-US" sz="1800" b="1" u="sng" dirty="0"/>
              <a:t>Pre-School Student </a:t>
            </a:r>
            <a:r>
              <a:rPr lang="en-US" sz="1800" dirty="0"/>
              <a:t>– per 24:17:01:07 – For the purpose of data collection, a preschool student is defined as a child who is at least three years of age on or before September 1st, is not enrolled in kindergarten, and is receiving educational services from a public school district for a minimum of 128 hours. A full-time preschool student is a student who is enrolled in a program that operates at least 448 hours per year.  For purposes of this data collection, students enrolled in programs operated for a lesser time shall be reported on a prorated basis as a percentage of 448 hours. </a:t>
            </a:r>
            <a:r>
              <a:rPr lang="en-US" sz="1800" b="1" u="sng" dirty="0"/>
              <a:t>All public school districts operating a preschool program shall report student data for preschool students including attendance data.  </a:t>
            </a:r>
            <a:r>
              <a:rPr lang="en-US" sz="1800" dirty="0"/>
              <a:t>This definition is intended exclusively for data collection and should not be used for any other purpose.</a:t>
            </a:r>
          </a:p>
        </p:txBody>
      </p:sp>
    </p:spTree>
    <p:extLst>
      <p:ext uri="{BB962C8B-B14F-4D97-AF65-F5344CB8AC3E}">
        <p14:creationId xmlns:p14="http://schemas.microsoft.com/office/powerpoint/2010/main" val="1020140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Requirements for school 97</a:t>
            </a:r>
          </a:p>
        </p:txBody>
      </p:sp>
      <p:sp>
        <p:nvSpPr>
          <p:cNvPr id="3" name="Content Placeholder 2"/>
          <p:cNvSpPr>
            <a:spLocks noGrp="1"/>
          </p:cNvSpPr>
          <p:nvPr>
            <p:ph idx="1"/>
          </p:nvPr>
        </p:nvSpPr>
        <p:spPr>
          <a:xfrm>
            <a:off x="457200" y="2438401"/>
            <a:ext cx="8229600" cy="2514600"/>
          </a:xfrm>
        </p:spPr>
        <p:txBody>
          <a:bodyPr/>
          <a:lstStyle/>
          <a:p>
            <a:r>
              <a:rPr lang="en-US" sz="2000" dirty="0"/>
              <a:t>Must have a calendar for school 97</a:t>
            </a:r>
          </a:p>
          <a:p>
            <a:r>
              <a:rPr lang="en-US" sz="2000" dirty="0"/>
              <a:t>Must have grade levels entered</a:t>
            </a:r>
          </a:p>
          <a:p>
            <a:r>
              <a:rPr lang="en-US" sz="2000" dirty="0"/>
              <a:t>Must have a term set up.  This term can be a year long term</a:t>
            </a:r>
          </a:p>
          <a:p>
            <a:r>
              <a:rPr lang="en-US" sz="2000" dirty="0"/>
              <a:t>Must have a period scheduled enter.  This period can be set up as one period.</a:t>
            </a:r>
          </a:p>
          <a:p>
            <a:r>
              <a:rPr lang="en-US" sz="2000" dirty="0"/>
              <a:t>Must do a “Days Reset”, but you do not have to edit the days.</a:t>
            </a:r>
          </a:p>
        </p:txBody>
      </p:sp>
    </p:spTree>
    <p:extLst>
      <p:ext uri="{BB962C8B-B14F-4D97-AF65-F5344CB8AC3E}">
        <p14:creationId xmlns:p14="http://schemas.microsoft.com/office/powerpoint/2010/main" val="4013509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Sped Out of District</a:t>
            </a:r>
          </a:p>
        </p:txBody>
      </p:sp>
      <p:pic>
        <p:nvPicPr>
          <p:cNvPr id="4" name="Content Placeholder 3" descr="C:\Users\DEPR18~1\AppData\Local\Temp\SNAGHTML6cf2f0ff.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215" y="1600200"/>
            <a:ext cx="7067569" cy="4525963"/>
          </a:xfrm>
          <a:prstGeom prst="rect">
            <a:avLst/>
          </a:prstGeom>
          <a:noFill/>
          <a:ln>
            <a:noFill/>
          </a:ln>
        </p:spPr>
      </p:pic>
    </p:spTree>
    <p:extLst>
      <p:ext uri="{BB962C8B-B14F-4D97-AF65-F5344CB8AC3E}">
        <p14:creationId xmlns:p14="http://schemas.microsoft.com/office/powerpoint/2010/main" val="2487076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lstStyle/>
          <a:p>
            <a:r>
              <a:rPr lang="en-US" sz="4000" dirty="0"/>
              <a:t>Enrollment in Sped/Out of District Placement </a:t>
            </a:r>
          </a:p>
        </p:txBody>
      </p:sp>
      <p:pic>
        <p:nvPicPr>
          <p:cNvPr id="5122" name="Picture 2" descr="C:\Users\DEPR18~1\AppData\Local\Temp\SNAGHTML773c86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57400"/>
            <a:ext cx="8915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6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4000" dirty="0"/>
              <a:t>Child Count Report in Infinite Campus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7494" y="1905000"/>
            <a:ext cx="5929011" cy="42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865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752599"/>
          </a:xfrm>
        </p:spPr>
        <p:txBody>
          <a:bodyPr/>
          <a:lstStyle/>
          <a:p>
            <a:r>
              <a:rPr lang="en-US" dirty="0"/>
              <a:t>Child Count Report</a:t>
            </a:r>
            <a:br>
              <a:rPr lang="en-US" dirty="0"/>
            </a:br>
            <a:r>
              <a:rPr lang="en-US" sz="2000" dirty="0"/>
              <a:t>Verify that all demographic information is correct on your report.  If you have a student who is placed out of district, they should show up under the Sped Out of District School.</a:t>
            </a:r>
          </a:p>
        </p:txBody>
      </p:sp>
      <p:sp>
        <p:nvSpPr>
          <p:cNvPr id="6" name="Subtitle 5"/>
          <p:cNvSpPr>
            <a:spLocks noGrp="1"/>
          </p:cNvSpPr>
          <p:nvPr>
            <p:ph type="subTitle" idx="1"/>
          </p:nvPr>
        </p:nvSpPr>
        <p:spPr/>
        <p:txBody>
          <a:bodyPr/>
          <a:lstStyle/>
          <a:p>
            <a:endParaRPr lang="en-US" dirty="0"/>
          </a:p>
        </p:txBody>
      </p:sp>
      <p:pic>
        <p:nvPicPr>
          <p:cNvPr id="8"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7058025"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134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lstStyle/>
          <a:p>
            <a:r>
              <a:rPr lang="en-US" dirty="0"/>
              <a:t>What is the “Flagged” Column?</a:t>
            </a:r>
            <a:br>
              <a:rPr lang="en-US" dirty="0"/>
            </a:br>
            <a:r>
              <a:rPr lang="en-US" sz="2000" dirty="0"/>
              <a:t>If there is a “1” in this column on your report, that means there is a problem with the Special Ed Category in the next column on the Child Count report.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790476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106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lstStyle/>
          <a:p>
            <a:r>
              <a:rPr lang="en-US" sz="3600" dirty="0"/>
              <a:t>Things to check if a student doesn’t show up on your child count report</a:t>
            </a:r>
          </a:p>
        </p:txBody>
      </p:sp>
      <p:sp>
        <p:nvSpPr>
          <p:cNvPr id="3" name="Content Placeholder 2"/>
          <p:cNvSpPr>
            <a:spLocks noGrp="1"/>
          </p:cNvSpPr>
          <p:nvPr>
            <p:ph idx="1"/>
          </p:nvPr>
        </p:nvSpPr>
        <p:spPr>
          <a:xfrm>
            <a:off x="457200" y="2286000"/>
            <a:ext cx="8229600" cy="3840163"/>
          </a:xfrm>
        </p:spPr>
        <p:txBody>
          <a:bodyPr/>
          <a:lstStyle/>
          <a:p>
            <a:pPr>
              <a:lnSpc>
                <a:spcPct val="90000"/>
              </a:lnSpc>
            </a:pPr>
            <a:r>
              <a:rPr lang="en-US" sz="2000" dirty="0"/>
              <a:t>Make sure the student has an active special </a:t>
            </a:r>
            <a:r>
              <a:rPr lang="en-US" sz="2000" dirty="0" err="1"/>
              <a:t>ed</a:t>
            </a:r>
            <a:r>
              <a:rPr lang="en-US" sz="2000" dirty="0"/>
              <a:t> record on December 1</a:t>
            </a:r>
            <a:r>
              <a:rPr lang="en-US" sz="2000" baseline="30000" dirty="0"/>
              <a:t>st</a:t>
            </a:r>
            <a:r>
              <a:rPr lang="en-US" sz="2000" dirty="0"/>
              <a:t>.  Sometimes if there is a change in IEP, the old record gets ended but a new record does not get put in.</a:t>
            </a:r>
          </a:p>
          <a:p>
            <a:pPr>
              <a:lnSpc>
                <a:spcPct val="90000"/>
              </a:lnSpc>
            </a:pPr>
            <a:r>
              <a:rPr lang="en-US" sz="2000" dirty="0"/>
              <a:t>The special </a:t>
            </a:r>
            <a:r>
              <a:rPr lang="en-US" sz="2000" dirty="0" err="1"/>
              <a:t>ed</a:t>
            </a:r>
            <a:r>
              <a:rPr lang="en-US" sz="2000" dirty="0"/>
              <a:t> fields may not have rolled over from the previous year.  You will need to re-enter the information into this year’s enrollment record. </a:t>
            </a:r>
          </a:p>
          <a:p>
            <a:pPr>
              <a:lnSpc>
                <a:spcPct val="90000"/>
              </a:lnSpc>
            </a:pPr>
            <a:r>
              <a:rPr lang="en-US" sz="2000" dirty="0"/>
              <a:t>Make sure that you student is entered in Infinite Campus and have an enrollment in the Sped Out of District Placement School.</a:t>
            </a:r>
          </a:p>
          <a:p>
            <a:r>
              <a:rPr lang="en-US" sz="2000" dirty="0"/>
              <a:t>Any student under the age of 3 or over the age of 21 will not be on the report.</a:t>
            </a:r>
          </a:p>
          <a:p>
            <a:pPr lvl="2"/>
            <a:r>
              <a:rPr lang="en-US" sz="2000" dirty="0"/>
              <a:t> Birth date errors are common. If you need to change the birth date, you will need to go into the </a:t>
            </a:r>
            <a:r>
              <a:rPr lang="en-US" sz="2000" b="1" dirty="0"/>
              <a:t>Identities </a:t>
            </a:r>
            <a:r>
              <a:rPr lang="en-US" sz="2000" dirty="0"/>
              <a:t>tabs to make the change.</a:t>
            </a:r>
          </a:p>
          <a:p>
            <a:pPr marL="914400" lvl="2" indent="0">
              <a:buNone/>
            </a:pPr>
            <a:endParaRPr lang="en-US" sz="2000" dirty="0"/>
          </a:p>
        </p:txBody>
      </p:sp>
    </p:spTree>
    <p:extLst>
      <p:ext uri="{BB962C8B-B14F-4D97-AF65-F5344CB8AC3E}">
        <p14:creationId xmlns:p14="http://schemas.microsoft.com/office/powerpoint/2010/main" val="2106782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dirty="0"/>
              <a:t>Child Count (</a:t>
            </a:r>
            <a:r>
              <a:rPr lang="en-US" dirty="0" err="1"/>
              <a:t>con’t</a:t>
            </a:r>
            <a:r>
              <a:rPr lang="en-US" dirty="0"/>
              <a:t>)</a:t>
            </a:r>
          </a:p>
        </p:txBody>
      </p:sp>
      <p:pic>
        <p:nvPicPr>
          <p:cNvPr id="4" name="Content Placeholder 5"/>
          <p:cNvPicPr>
            <a:picLocks noGrp="1"/>
          </p:cNvPicPr>
          <p:nvPr>
            <p:ph idx="1"/>
          </p:nvPr>
        </p:nvPicPr>
        <p:blipFill>
          <a:blip r:embed="rId2"/>
          <a:stretch>
            <a:fillRect/>
          </a:stretch>
        </p:blipFill>
        <p:spPr>
          <a:xfrm>
            <a:off x="1143000" y="2286000"/>
            <a:ext cx="7315200" cy="3610581"/>
          </a:xfrm>
          <a:prstGeom prst="rect">
            <a:avLst/>
          </a:prstGeom>
        </p:spPr>
      </p:pic>
    </p:spTree>
    <p:extLst>
      <p:ext uri="{BB962C8B-B14F-4D97-AF65-F5344CB8AC3E}">
        <p14:creationId xmlns:p14="http://schemas.microsoft.com/office/powerpoint/2010/main" val="83266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r>
              <a:rPr lang="en-US" dirty="0"/>
              <a:t>Child Count</a:t>
            </a:r>
            <a:br>
              <a:rPr lang="en-US" dirty="0"/>
            </a:br>
            <a:r>
              <a:rPr lang="en-US" sz="2000" dirty="0"/>
              <a:t>The following Special Ed fields must be populated.</a:t>
            </a:r>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229600" cy="359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272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a:t>Resources</a:t>
            </a:r>
          </a:p>
        </p:txBody>
      </p:sp>
      <p:sp>
        <p:nvSpPr>
          <p:cNvPr id="3" name="Content Placeholder 2"/>
          <p:cNvSpPr>
            <a:spLocks noGrp="1"/>
          </p:cNvSpPr>
          <p:nvPr>
            <p:ph idx="1"/>
          </p:nvPr>
        </p:nvSpPr>
        <p:spPr>
          <a:xfrm>
            <a:off x="457200" y="1981200"/>
            <a:ext cx="8229600" cy="4144963"/>
          </a:xfrm>
        </p:spPr>
        <p:txBody>
          <a:bodyPr/>
          <a:lstStyle/>
          <a:p>
            <a:pPr>
              <a:defRPr/>
            </a:pPr>
            <a:r>
              <a:rPr lang="en-US" sz="2400" dirty="0"/>
              <a:t>DOE website - </a:t>
            </a:r>
            <a:r>
              <a:rPr lang="en-US" sz="2400" dirty="0">
                <a:solidFill>
                  <a:srgbClr val="FF0000"/>
                </a:solidFill>
              </a:rPr>
              <a:t>http://doe.sd.gov</a:t>
            </a:r>
          </a:p>
          <a:p>
            <a:pPr>
              <a:defRPr/>
            </a:pPr>
            <a:r>
              <a:rPr lang="en-US" sz="2400" dirty="0"/>
              <a:t>Student Data Collections Desk Guide –</a:t>
            </a:r>
            <a:r>
              <a:rPr lang="en-US" sz="2400" dirty="0">
                <a:solidFill>
                  <a:srgbClr val="FF0000"/>
                </a:solidFill>
              </a:rPr>
              <a:t>http://doe.sd.gov/ofm/documents/DataGd-16.pdf</a:t>
            </a:r>
          </a:p>
          <a:p>
            <a:pPr>
              <a:defRPr/>
            </a:pPr>
            <a:r>
              <a:rPr lang="en-US" sz="2400" dirty="0"/>
              <a:t>Data Newsletters - </a:t>
            </a:r>
            <a:br>
              <a:rPr lang="en-US" sz="2400" dirty="0"/>
            </a:br>
            <a:r>
              <a:rPr lang="en-US" sz="2400" dirty="0">
                <a:solidFill>
                  <a:srgbClr val="FF0000"/>
                </a:solidFill>
              </a:rPr>
              <a:t>http://doe.sd.gov/ofm/documents/0416-SIMp.pdf</a:t>
            </a:r>
          </a:p>
          <a:p>
            <a:pPr>
              <a:defRPr/>
            </a:pPr>
            <a:r>
              <a:rPr lang="en-US" sz="2400" dirty="0">
                <a:solidFill>
                  <a:srgbClr val="003300"/>
                </a:solidFill>
              </a:rPr>
              <a:t>Infinite Campus’ Campus Community-</a:t>
            </a:r>
          </a:p>
          <a:p>
            <a:pPr marL="0" indent="0">
              <a:buNone/>
              <a:defRPr/>
            </a:pPr>
            <a:r>
              <a:rPr lang="en-US" sz="2400" dirty="0">
                <a:solidFill>
                  <a:srgbClr val="003300"/>
                </a:solidFill>
              </a:rPr>
              <a:t>     </a:t>
            </a:r>
            <a:r>
              <a:rPr lang="en-US" sz="2400" dirty="0">
                <a:solidFill>
                  <a:srgbClr val="FF0000"/>
                </a:solidFill>
              </a:rPr>
              <a:t>https://community.infinitecampus.com/news/</a:t>
            </a:r>
          </a:p>
          <a:p>
            <a:pPr>
              <a:defRPr/>
            </a:pPr>
            <a:r>
              <a:rPr lang="en-US" sz="2400" dirty="0" err="1"/>
              <a:t>DDN</a:t>
            </a:r>
            <a:r>
              <a:rPr lang="en-US" sz="2400" dirty="0"/>
              <a:t> Listserv-</a:t>
            </a:r>
          </a:p>
          <a:p>
            <a:pPr marL="0" indent="0">
              <a:buNone/>
              <a:defRPr/>
            </a:pPr>
            <a:r>
              <a:rPr lang="en-US" sz="2400">
                <a:solidFill>
                  <a:srgbClr val="FF0000"/>
                </a:solidFill>
              </a:rPr>
              <a:t>     https://www.k12.sd.us/MailingList/DDNCampus</a:t>
            </a:r>
            <a:endParaRPr lang="en-US" sz="2400" dirty="0">
              <a:solidFill>
                <a:srgbClr val="FF0000"/>
              </a:solidFill>
            </a:endParaRPr>
          </a:p>
          <a:p>
            <a:endParaRPr lang="en-US" sz="2400" dirty="0"/>
          </a:p>
        </p:txBody>
      </p:sp>
    </p:spTree>
    <p:extLst>
      <p:ext uri="{BB962C8B-B14F-4D97-AF65-F5344CB8AC3E}">
        <p14:creationId xmlns:p14="http://schemas.microsoft.com/office/powerpoint/2010/main" val="379507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D4E0-4AF0-46F2-A888-CF4F918634E0}"/>
              </a:ext>
            </a:extLst>
          </p:cNvPr>
          <p:cNvSpPr>
            <a:spLocks noGrp="1"/>
          </p:cNvSpPr>
          <p:nvPr>
            <p:ph type="title"/>
          </p:nvPr>
        </p:nvSpPr>
        <p:spPr>
          <a:xfrm>
            <a:off x="457200" y="838200"/>
            <a:ext cx="8229600" cy="914400"/>
          </a:xfrm>
        </p:spPr>
        <p:txBody>
          <a:bodyPr/>
          <a:lstStyle/>
          <a:p>
            <a:r>
              <a:rPr lang="en-US" dirty="0"/>
              <a:t>Student Enrollments</a:t>
            </a:r>
          </a:p>
        </p:txBody>
      </p:sp>
      <p:sp>
        <p:nvSpPr>
          <p:cNvPr id="3" name="Content Placeholder 2">
            <a:extLst>
              <a:ext uri="{FF2B5EF4-FFF2-40B4-BE49-F238E27FC236}">
                <a16:creationId xmlns:a16="http://schemas.microsoft.com/office/drawing/2014/main" id="{F0E423BD-09F1-4C7B-BEE3-8DDE8E3ADCFB}"/>
              </a:ext>
            </a:extLst>
          </p:cNvPr>
          <p:cNvSpPr>
            <a:spLocks noGrp="1"/>
          </p:cNvSpPr>
          <p:nvPr>
            <p:ph idx="1"/>
          </p:nvPr>
        </p:nvSpPr>
        <p:spPr>
          <a:xfrm>
            <a:off x="457200" y="1981200"/>
            <a:ext cx="8229600" cy="4144963"/>
          </a:xfrm>
        </p:spPr>
        <p:txBody>
          <a:bodyPr/>
          <a:lstStyle/>
          <a:p>
            <a:r>
              <a:rPr lang="en-US" sz="1600" b="1" dirty="0"/>
              <a:t>EC Students </a:t>
            </a:r>
            <a:r>
              <a:rPr lang="en-US" sz="1600" dirty="0"/>
              <a:t>--  are those not enrolled in Preschool or Kindergarten but who are only receiving Special Education services from your district.  District must enter EC as a grade in the grade level field.</a:t>
            </a:r>
          </a:p>
          <a:p>
            <a:r>
              <a:rPr lang="en-US" sz="1600" dirty="0"/>
              <a:t>**NOTE** District are required to take attendance for all preschool (PK) students.   Attendance is not required for student who are enrolled as EC.</a:t>
            </a:r>
          </a:p>
          <a:p>
            <a:endParaRPr lang="en-US" dirty="0"/>
          </a:p>
        </p:txBody>
      </p:sp>
    </p:spTree>
    <p:extLst>
      <p:ext uri="{BB962C8B-B14F-4D97-AF65-F5344CB8AC3E}">
        <p14:creationId xmlns:p14="http://schemas.microsoft.com/office/powerpoint/2010/main" val="1924031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Important Dates</a:t>
            </a:r>
          </a:p>
        </p:txBody>
      </p:sp>
      <p:sp>
        <p:nvSpPr>
          <p:cNvPr id="3" name="Content Placeholder 2"/>
          <p:cNvSpPr>
            <a:spLocks noGrp="1"/>
          </p:cNvSpPr>
          <p:nvPr>
            <p:ph idx="1"/>
          </p:nvPr>
        </p:nvSpPr>
        <p:spPr>
          <a:xfrm>
            <a:off x="457200" y="2209800"/>
            <a:ext cx="8229600" cy="3916363"/>
          </a:xfrm>
        </p:spPr>
        <p:txBody>
          <a:bodyPr/>
          <a:lstStyle/>
          <a:p>
            <a:r>
              <a:rPr lang="en-US" dirty="0"/>
              <a:t>September 28</a:t>
            </a:r>
            <a:r>
              <a:rPr lang="en-US" baseline="30000" dirty="0"/>
              <a:t>th</a:t>
            </a:r>
            <a:r>
              <a:rPr lang="en-US" dirty="0"/>
              <a:t> – State Aid Fall Enrollment</a:t>
            </a:r>
          </a:p>
          <a:p>
            <a:r>
              <a:rPr lang="en-US" dirty="0"/>
              <a:t>October 15</a:t>
            </a:r>
            <a:r>
              <a:rPr lang="en-US" baseline="30000" dirty="0"/>
              <a:t>th</a:t>
            </a:r>
            <a:r>
              <a:rPr lang="en-US" dirty="0"/>
              <a:t> – All enrollments final</a:t>
            </a:r>
          </a:p>
          <a:p>
            <a:r>
              <a:rPr lang="en-US" dirty="0"/>
              <a:t>October 31</a:t>
            </a:r>
            <a:r>
              <a:rPr lang="en-US" baseline="30000" dirty="0"/>
              <a:t>st</a:t>
            </a:r>
            <a:r>
              <a:rPr lang="en-US" dirty="0"/>
              <a:t> – All free &amp; reduced data must be entered</a:t>
            </a:r>
          </a:p>
          <a:p>
            <a:r>
              <a:rPr lang="en-US" dirty="0"/>
              <a:t>December 1</a:t>
            </a:r>
            <a:r>
              <a:rPr lang="en-US" baseline="30000" dirty="0"/>
              <a:t>st</a:t>
            </a:r>
            <a:r>
              <a:rPr lang="en-US" dirty="0"/>
              <a:t> – Child Count  </a:t>
            </a:r>
          </a:p>
        </p:txBody>
      </p:sp>
    </p:spTree>
    <p:extLst>
      <p:ext uri="{BB962C8B-B14F-4D97-AF65-F5344CB8AC3E}">
        <p14:creationId xmlns:p14="http://schemas.microsoft.com/office/powerpoint/2010/main" val="200430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524000"/>
          </a:xfrm>
        </p:spPr>
        <p:txBody>
          <a:bodyPr/>
          <a:lstStyle/>
          <a:p>
            <a:r>
              <a:rPr lang="en-US" dirty="0"/>
              <a:t>Enrolling a Student</a:t>
            </a:r>
            <a:br>
              <a:rPr lang="en-US" dirty="0"/>
            </a:br>
            <a:r>
              <a:rPr lang="en-US" sz="2000" dirty="0"/>
              <a:t>Index&gt;Student Information&gt;Student Locator</a:t>
            </a:r>
          </a:p>
        </p:txBody>
      </p:sp>
      <p:pic>
        <p:nvPicPr>
          <p:cNvPr id="6" name="Content Placeholder 5"/>
          <p:cNvPicPr>
            <a:picLocks noGrp="1"/>
          </p:cNvPicPr>
          <p:nvPr>
            <p:ph idx="1"/>
          </p:nvPr>
        </p:nvPicPr>
        <p:blipFill>
          <a:blip r:embed="rId2"/>
          <a:stretch>
            <a:fillRect/>
          </a:stretch>
        </p:blipFill>
        <p:spPr>
          <a:xfrm>
            <a:off x="1066800" y="2209800"/>
            <a:ext cx="7162800" cy="3916363"/>
          </a:xfrm>
          <a:prstGeom prst="rect">
            <a:avLst/>
          </a:prstGeom>
        </p:spPr>
      </p:pic>
    </p:spTree>
    <p:extLst>
      <p:ext uri="{BB962C8B-B14F-4D97-AF65-F5344CB8AC3E}">
        <p14:creationId xmlns:p14="http://schemas.microsoft.com/office/powerpoint/2010/main" val="273965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31836"/>
            <a:ext cx="8229600" cy="944563"/>
          </a:xfrm>
        </p:spPr>
        <p:txBody>
          <a:bodyPr/>
          <a:lstStyle/>
          <a:p>
            <a:r>
              <a:rPr lang="en-US" dirty="0"/>
              <a:t>Student Names</a:t>
            </a:r>
          </a:p>
        </p:txBody>
      </p:sp>
      <p:sp>
        <p:nvSpPr>
          <p:cNvPr id="5" name="Content Placeholder 4"/>
          <p:cNvSpPr>
            <a:spLocks noGrp="1"/>
          </p:cNvSpPr>
          <p:nvPr>
            <p:ph sz="half" idx="1"/>
          </p:nvPr>
        </p:nvSpPr>
        <p:spPr>
          <a:xfrm>
            <a:off x="457200" y="914400"/>
            <a:ext cx="4038600" cy="5211763"/>
          </a:xfrm>
        </p:spPr>
        <p:txBody>
          <a:bodyPr/>
          <a:lstStyle/>
          <a:p>
            <a:endParaRPr lang="en-US" sz="2400" dirty="0">
              <a:latin typeface="Palatino Linotype" pitchFamily="18" charset="0"/>
            </a:endParaRPr>
          </a:p>
          <a:p>
            <a:endParaRPr lang="en-US" sz="2400" dirty="0">
              <a:latin typeface="Palatino Linotype" pitchFamily="18" charset="0"/>
            </a:endParaRPr>
          </a:p>
          <a:p>
            <a:r>
              <a:rPr lang="en-US" sz="2400" dirty="0">
                <a:latin typeface="Palatino Linotype" pitchFamily="18" charset="0"/>
              </a:rPr>
              <a:t>When entering student names, do not use parentheses, commas or periods.  If a student goes by a nickname, put it in the nickname field.  </a:t>
            </a:r>
          </a:p>
          <a:p>
            <a:endParaRPr lang="en-US"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1828800"/>
            <a:ext cx="4267200"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6FCCF80-1C6C-4C8C-844F-B41E70D76CB1}"/>
              </a:ext>
            </a:extLst>
          </p:cNvPr>
          <p:cNvSpPr/>
          <p:nvPr/>
        </p:nvSpPr>
        <p:spPr>
          <a:xfrm>
            <a:off x="457200" y="4038601"/>
            <a:ext cx="3962400" cy="2309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400" dirty="0">
                <a:solidFill>
                  <a:schemeClr val="tx1"/>
                </a:solidFill>
                <a:latin typeface="Palatino Linotype" panose="02040502050505030304" pitchFamily="18" charset="0"/>
              </a:rPr>
              <a:t>Jr and Sr should be entered in the Suffix box.</a:t>
            </a:r>
          </a:p>
          <a:p>
            <a:pPr marL="342900" indent="-342900">
              <a:buFont typeface="Arial" panose="020B0604020202020204" pitchFamily="34" charset="0"/>
              <a:buChar char="•"/>
            </a:pPr>
            <a:r>
              <a:rPr lang="en-US" sz="2400" dirty="0">
                <a:solidFill>
                  <a:schemeClr val="tx1"/>
                </a:solidFill>
                <a:latin typeface="Palatino Linotype" panose="02040502050505030304" pitchFamily="18" charset="0"/>
              </a:rPr>
              <a:t>Do not “space” after the first or last name as that is a character in Campus.   </a:t>
            </a:r>
          </a:p>
        </p:txBody>
      </p:sp>
    </p:spTree>
    <p:extLst>
      <p:ext uri="{BB962C8B-B14F-4D97-AF65-F5344CB8AC3E}">
        <p14:creationId xmlns:p14="http://schemas.microsoft.com/office/powerpoint/2010/main" val="4168772591"/>
      </p:ext>
    </p:extLst>
  </p:cSld>
  <p:clrMapOvr>
    <a:masterClrMapping/>
  </p:clrMapOvr>
</p:sld>
</file>

<file path=ppt/theme/theme1.xml><?xml version="1.0" encoding="utf-8"?>
<a:theme xmlns:a="http://schemas.openxmlformats.org/drawingml/2006/main" name="DOE U">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 U</Template>
  <TotalTime>14461</TotalTime>
  <Words>3785</Words>
  <Application>Microsoft Office PowerPoint</Application>
  <PresentationFormat>On-screen Show (4:3)</PresentationFormat>
  <Paragraphs>318</Paragraphs>
  <Slides>70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Palatino Linotype</vt:lpstr>
      <vt:lpstr>Wingdings</vt:lpstr>
      <vt:lpstr>DOE U</vt:lpstr>
      <vt:lpstr>September 2018</vt:lpstr>
      <vt:lpstr> Review District &amp; School  Contact Information </vt:lpstr>
      <vt:lpstr>Educational Structure</vt:lpstr>
      <vt:lpstr>Calendars</vt:lpstr>
      <vt:lpstr>Required Minutes</vt:lpstr>
      <vt:lpstr>Student Enrollments</vt:lpstr>
      <vt:lpstr>Student Enrollments</vt:lpstr>
      <vt:lpstr>Enrolling a Student Index&gt;Student Information&gt;Student Locator</vt:lpstr>
      <vt:lpstr>Student Names</vt:lpstr>
      <vt:lpstr>Enrollment Tab</vt:lpstr>
      <vt:lpstr>Enrollment Status</vt:lpstr>
      <vt:lpstr>Enrollment Status</vt:lpstr>
      <vt:lpstr>Enrollment Status</vt:lpstr>
      <vt:lpstr>Enrollment Status</vt:lpstr>
      <vt:lpstr>Overlapping Enrollments</vt:lpstr>
      <vt:lpstr>Overlapping Enrollments</vt:lpstr>
      <vt:lpstr>PowerPoint Presentation</vt:lpstr>
      <vt:lpstr>PowerPoint Presentation</vt:lpstr>
      <vt:lpstr>PowerPoint Presentation</vt:lpstr>
      <vt:lpstr>Student in Foster Care</vt:lpstr>
      <vt:lpstr>Active Military Parent</vt:lpstr>
      <vt:lpstr>Student Directory Information</vt:lpstr>
      <vt:lpstr>Title I </vt:lpstr>
      <vt:lpstr>Homeless</vt:lpstr>
      <vt:lpstr>EL Home Primary Language and Date Entered US School fields are populated on the student’s Demographics tab.  This must be completed prior to entering EL information onf the EL tab.</vt:lpstr>
      <vt:lpstr>EL</vt:lpstr>
      <vt:lpstr>Re-Entry to EL</vt:lpstr>
      <vt:lpstr>Student Extract Report</vt:lpstr>
      <vt:lpstr>Requesting Records for a Transfer Student</vt:lpstr>
      <vt:lpstr>Date First Entered 9th Grade</vt:lpstr>
      <vt:lpstr>Creating an Enrollment History</vt:lpstr>
      <vt:lpstr>State Aid Fall Enrollment  </vt:lpstr>
      <vt:lpstr>Fall Enrollment Census Count</vt:lpstr>
      <vt:lpstr>Black Hills and Dial On-Line </vt:lpstr>
      <vt:lpstr>On-Line Learning Con’t</vt:lpstr>
      <vt:lpstr>Absent Exempt</vt:lpstr>
      <vt:lpstr>Enrollment Record of a student who is a resident within your school district and participating in Black Hills On-Line Learning or Dial</vt:lpstr>
      <vt:lpstr>Enrollment Record of a student who is open enrolling into your school district to participate in Black Hills On-Line Learning or DIAL</vt:lpstr>
      <vt:lpstr>Creating a Black Hills On-Line Learning or DIAL Flag</vt:lpstr>
      <vt:lpstr>Flags</vt:lpstr>
      <vt:lpstr>State Course Codes</vt:lpstr>
      <vt:lpstr>State Course Codes</vt:lpstr>
      <vt:lpstr>BOR Transcript with/without State Course Codes</vt:lpstr>
      <vt:lpstr>Entering a Dual Credit Course in IC</vt:lpstr>
      <vt:lpstr>Entering a Dual Credit Course in IC</vt:lpstr>
      <vt:lpstr>Dual Credits Entered into IC</vt:lpstr>
      <vt:lpstr>State Course Code Populated</vt:lpstr>
      <vt:lpstr>BOR Transcript</vt:lpstr>
      <vt:lpstr>Manually Entering Dual Credit Courses</vt:lpstr>
      <vt:lpstr>Editing the Transcript</vt:lpstr>
      <vt:lpstr>BOR Transcript w/o State Course Code</vt:lpstr>
      <vt:lpstr>Elem/Middle School Course Codes</vt:lpstr>
      <vt:lpstr>State Codes/Dual Credit Contacts</vt:lpstr>
      <vt:lpstr>State Edition  Student Assessment Tab</vt:lpstr>
      <vt:lpstr>Industry-Recognized Credential</vt:lpstr>
      <vt:lpstr>How to Enter Industry-Recognized Credentials into Infinite Campus</vt:lpstr>
      <vt:lpstr>PowerPoint Presentation</vt:lpstr>
      <vt:lpstr>Child Count</vt:lpstr>
      <vt:lpstr>Child Count Students with disabilities who are placed out of district.</vt:lpstr>
      <vt:lpstr>Requirements for school 97</vt:lpstr>
      <vt:lpstr>Sped Out of District</vt:lpstr>
      <vt:lpstr>Enrollment in Sped/Out of District Placement </vt:lpstr>
      <vt:lpstr>Child Count Report in Infinite Campus</vt:lpstr>
      <vt:lpstr>Child Count Report Verify that all demographic information is correct on your report.  If you have a student who is placed out of district, they should show up under the Sped Out of District School.</vt:lpstr>
      <vt:lpstr>What is the “Flagged” Column? If there is a “1” in this column on your report, that means there is a problem with the Special Ed Category in the next column on the Child Count report.</vt:lpstr>
      <vt:lpstr>Things to check if a student doesn’t show up on your child count report</vt:lpstr>
      <vt:lpstr>Child Count (con’t)</vt:lpstr>
      <vt:lpstr>Child Count The following Special Ed fields must be populated.</vt:lpstr>
      <vt:lpstr>Resources</vt:lpstr>
      <vt:lpstr>Important Dates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2017</dc:title>
  <dc:creator>Jung, Teri</dc:creator>
  <cp:lastModifiedBy>Jung, Teri</cp:lastModifiedBy>
  <cp:revision>127</cp:revision>
  <cp:lastPrinted>2018-09-04T13:20:01Z</cp:lastPrinted>
  <dcterms:created xsi:type="dcterms:W3CDTF">2017-05-25T15:24:25Z</dcterms:created>
  <dcterms:modified xsi:type="dcterms:W3CDTF">2018-09-25T12:01:52Z</dcterms:modified>
</cp:coreProperties>
</file>